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91"/>
  </p:notesMasterIdLst>
  <p:handoutMasterIdLst>
    <p:handoutMasterId r:id="rId92"/>
  </p:handoutMasterIdLst>
  <p:sldIdLst>
    <p:sldId id="360" r:id="rId6"/>
    <p:sldId id="361" r:id="rId7"/>
    <p:sldId id="362" r:id="rId8"/>
    <p:sldId id="414" r:id="rId9"/>
    <p:sldId id="359" r:id="rId10"/>
    <p:sldId id="352" r:id="rId11"/>
    <p:sldId id="351" r:id="rId12"/>
    <p:sldId id="350" r:id="rId13"/>
    <p:sldId id="319" r:id="rId14"/>
    <p:sldId id="304" r:id="rId15"/>
    <p:sldId id="299" r:id="rId16"/>
    <p:sldId id="373" r:id="rId17"/>
    <p:sldId id="300" r:id="rId18"/>
    <p:sldId id="333" r:id="rId19"/>
    <p:sldId id="334" r:id="rId20"/>
    <p:sldId id="332" r:id="rId21"/>
    <p:sldId id="336" r:id="rId22"/>
    <p:sldId id="337" r:id="rId23"/>
    <p:sldId id="339" r:id="rId24"/>
    <p:sldId id="340" r:id="rId25"/>
    <p:sldId id="341" r:id="rId26"/>
    <p:sldId id="342" r:id="rId27"/>
    <p:sldId id="343" r:id="rId28"/>
    <p:sldId id="344" r:id="rId29"/>
    <p:sldId id="345" r:id="rId30"/>
    <p:sldId id="391" r:id="rId31"/>
    <p:sldId id="392" r:id="rId32"/>
    <p:sldId id="393" r:id="rId33"/>
    <p:sldId id="394" r:id="rId34"/>
    <p:sldId id="346" r:id="rId35"/>
    <p:sldId id="347" r:id="rId36"/>
    <p:sldId id="348" r:id="rId37"/>
    <p:sldId id="355" r:id="rId38"/>
    <p:sldId id="382" r:id="rId39"/>
    <p:sldId id="390" r:id="rId40"/>
    <p:sldId id="335" r:id="rId41"/>
    <p:sldId id="369" r:id="rId42"/>
    <p:sldId id="370" r:id="rId43"/>
    <p:sldId id="377" r:id="rId44"/>
    <p:sldId id="371" r:id="rId45"/>
    <p:sldId id="366" r:id="rId46"/>
    <p:sldId id="374" r:id="rId47"/>
    <p:sldId id="387" r:id="rId48"/>
    <p:sldId id="388" r:id="rId49"/>
    <p:sldId id="378" r:id="rId50"/>
    <p:sldId id="379" r:id="rId51"/>
    <p:sldId id="389" r:id="rId52"/>
    <p:sldId id="375" r:id="rId53"/>
    <p:sldId id="376" r:id="rId54"/>
    <p:sldId id="349" r:id="rId55"/>
    <p:sldId id="372" r:id="rId56"/>
    <p:sldId id="401" r:id="rId57"/>
    <p:sldId id="381" r:id="rId58"/>
    <p:sldId id="380" r:id="rId59"/>
    <p:sldId id="383" r:id="rId60"/>
    <p:sldId id="386" r:id="rId61"/>
    <p:sldId id="405" r:id="rId62"/>
    <p:sldId id="406" r:id="rId63"/>
    <p:sldId id="385" r:id="rId64"/>
    <p:sldId id="545" r:id="rId65"/>
    <p:sldId id="263" r:id="rId66"/>
    <p:sldId id="579" r:id="rId67"/>
    <p:sldId id="580" r:id="rId68"/>
    <p:sldId id="409" r:id="rId69"/>
    <p:sldId id="410" r:id="rId70"/>
    <p:sldId id="407" r:id="rId71"/>
    <p:sldId id="408" r:id="rId72"/>
    <p:sldId id="412" r:id="rId73"/>
    <p:sldId id="404" r:id="rId74"/>
    <p:sldId id="402" r:id="rId75"/>
    <p:sldId id="403" r:id="rId76"/>
    <p:sldId id="384" r:id="rId77"/>
    <p:sldId id="395" r:id="rId78"/>
    <p:sldId id="396" r:id="rId79"/>
    <p:sldId id="413" r:id="rId80"/>
    <p:sldId id="415" r:id="rId81"/>
    <p:sldId id="416" r:id="rId82"/>
    <p:sldId id="398" r:id="rId83"/>
    <p:sldId id="411" r:id="rId84"/>
    <p:sldId id="417" r:id="rId85"/>
    <p:sldId id="419" r:id="rId86"/>
    <p:sldId id="420" r:id="rId87"/>
    <p:sldId id="422" r:id="rId88"/>
    <p:sldId id="418" r:id="rId89"/>
    <p:sldId id="421" r:id="rId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F0F0"/>
    <a:srgbClr val="FFFFC1"/>
    <a:srgbClr val="85FF85"/>
    <a:srgbClr val="8989FF"/>
    <a:srgbClr val="C5C5FF"/>
    <a:srgbClr val="AFAFC9"/>
    <a:srgbClr val="8F8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78717" autoAdjust="0"/>
  </p:normalViewPr>
  <p:slideViewPr>
    <p:cSldViewPr>
      <p:cViewPr varScale="1">
        <p:scale>
          <a:sx n="67" d="100"/>
          <a:sy n="67" d="100"/>
        </p:scale>
        <p:origin x="1436" y="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858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3186E7E-B091-41CD-BB46-E866D91DFCD1}"/>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B114A750-EB75-4885-AF2C-A9AD22F86FB9}"/>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33734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4008E1D-8717-43CE-9C23-B54B71C82783}"/>
              </a:ext>
            </a:extLst>
          </p:cNvPr>
          <p:cNvSpPr>
            <a:spLocks noGrp="1" noRot="1" noChangeAspect="1" noChangeArrowheads="1" noTextEdit="1"/>
          </p:cNvSpPr>
          <p:nvPr>
            <p:ph type="sldImg"/>
          </p:nvPr>
        </p:nvSpPr>
        <p:spPr>
          <a:xfrm>
            <a:off x="1150938" y="692150"/>
            <a:ext cx="4556125" cy="3416300"/>
          </a:xfrm>
          <a:ln cap="flat"/>
        </p:spPr>
      </p:sp>
      <p:sp>
        <p:nvSpPr>
          <p:cNvPr id="29699" name="Rectangle 3">
            <a:extLst>
              <a:ext uri="{FF2B5EF4-FFF2-40B4-BE49-F238E27FC236}">
                <a16:creationId xmlns:a16="http://schemas.microsoft.com/office/drawing/2014/main" id="{FF8C6EA1-3285-45C6-BB56-74CD155828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In-house course was developed to meet the needs of SAP R/3 Consultants working at Capgemini</a:t>
            </a:r>
          </a:p>
          <a:p>
            <a:endParaRPr lang="en-US" altLang="en-US"/>
          </a:p>
          <a:p>
            <a:r>
              <a:rPr lang="en-US" altLang="en-US"/>
              <a:t>This course is designed to present a high level view of Materials Management Inventory management and to provide the Consultants with basic information about how to use this Functionality</a:t>
            </a:r>
          </a:p>
          <a:p>
            <a:endParaRPr lang="en-US" altLang="en-US"/>
          </a:p>
          <a:p>
            <a:r>
              <a:rPr lang="en-US" altLang="en-US"/>
              <a:t>More in-depth courses have been developed to train Consultants in specific areas discussed during this course</a:t>
            </a:r>
          </a:p>
          <a:p>
            <a:endParaRPr lang="en-US" altLang="en-US"/>
          </a:p>
          <a:p>
            <a:r>
              <a:rPr lang="en-US" altLang="en-US"/>
              <a:t>Your comments at the conclusion of this training session are appreciated and will help us better tailor future courses to meet your training needs</a:t>
            </a:r>
          </a:p>
          <a:p>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4FFFB5F-CD89-4F01-935C-6A4F42DC7A6F}"/>
              </a:ext>
            </a:extLst>
          </p:cNvPr>
          <p:cNvSpPr>
            <a:spLocks noGrp="1" noRot="1" noChangeAspect="1" noChangeArrowheads="1" noTextEdit="1"/>
          </p:cNvSpPr>
          <p:nvPr>
            <p:ph type="sldImg"/>
          </p:nvPr>
        </p:nvSpPr>
        <p:spPr>
          <a:xfrm>
            <a:off x="1150938" y="692150"/>
            <a:ext cx="4556125" cy="3416300"/>
          </a:xfrm>
          <a:ln/>
        </p:spPr>
      </p:sp>
      <p:sp>
        <p:nvSpPr>
          <p:cNvPr id="55299" name="Rectangle 3">
            <a:extLst>
              <a:ext uri="{FF2B5EF4-FFF2-40B4-BE49-F238E27FC236}">
                <a16:creationId xmlns:a16="http://schemas.microsoft.com/office/drawing/2014/main" id="{A43443FE-8F0E-4B67-AD98-CE7B930D936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A material document is created soon as Goods Receipt , which is basically a proof of the transaction</a:t>
            </a:r>
          </a:p>
          <a:p>
            <a:endParaRPr lang="en-US" altLang="en-US"/>
          </a:p>
          <a:p>
            <a:pPr>
              <a:buFontTx/>
              <a:buChar char="•"/>
            </a:pPr>
            <a:r>
              <a:rPr lang="en-US" altLang="en-US"/>
              <a:t>If accounting are affected by the material movement, then accounting document is created in addition to the material document as an integration aspect that FI books are also affected</a:t>
            </a:r>
          </a:p>
          <a:p>
            <a:endParaRPr lang="en-US" altLang="en-US"/>
          </a:p>
          <a:p>
            <a:pPr>
              <a:buFontTx/>
              <a:buChar char="•"/>
            </a:pPr>
            <a:r>
              <a:rPr lang="en-US" altLang="en-US"/>
              <a:t>It is to be noted that as  soon as a goods movement is posted, the quantities, material, movement type and organization structure (such as POrg, PGroup) can no longer be changed</a:t>
            </a:r>
          </a:p>
          <a:p>
            <a:endParaRPr lang="en-US" altLang="en-US"/>
          </a:p>
          <a:p>
            <a:pPr>
              <a:buFontTx/>
              <a:buChar char="•"/>
            </a:pPr>
            <a:r>
              <a:rPr lang="en-US" altLang="en-US"/>
              <a:t>If a document is to be corrected for errors , then a new document has to be created , by canceling/ reversing the incorrect document, which again will generate a reversing document number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5705CBA-2811-4446-84DE-4BDFB5DAB70C}"/>
              </a:ext>
            </a:extLst>
          </p:cNvPr>
          <p:cNvSpPr>
            <a:spLocks noGrp="1" noRot="1" noChangeAspect="1" noChangeArrowheads="1" noTextEdit="1"/>
          </p:cNvSpPr>
          <p:nvPr>
            <p:ph type="sldImg"/>
          </p:nvPr>
        </p:nvSpPr>
        <p:spPr>
          <a:xfrm>
            <a:off x="1150938" y="692150"/>
            <a:ext cx="4556125" cy="3416300"/>
          </a:xfrm>
          <a:ln/>
        </p:spPr>
      </p:sp>
      <p:sp>
        <p:nvSpPr>
          <p:cNvPr id="58371" name="Rectangle 3">
            <a:extLst>
              <a:ext uri="{FF2B5EF4-FFF2-40B4-BE49-F238E27FC236}">
                <a16:creationId xmlns:a16="http://schemas.microsoft.com/office/drawing/2014/main" id="{ED29A32A-B9AB-455E-90E7-B1ED1F77CD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C339DF-8F1F-4F71-B5D4-32D28AC5360A}"/>
              </a:ext>
            </a:extLst>
          </p:cNvPr>
          <p:cNvSpPr>
            <a:spLocks noGrp="1" noRot="1" noChangeAspect="1" noChangeArrowheads="1" noTextEdit="1"/>
          </p:cNvSpPr>
          <p:nvPr>
            <p:ph type="sldImg"/>
          </p:nvPr>
        </p:nvSpPr>
        <p:spPr>
          <a:xfrm>
            <a:off x="1150938" y="692150"/>
            <a:ext cx="4556125" cy="3416300"/>
          </a:xfrm>
          <a:ln/>
        </p:spPr>
      </p:sp>
      <p:sp>
        <p:nvSpPr>
          <p:cNvPr id="60419" name="Rectangle 3">
            <a:extLst>
              <a:ext uri="{FF2B5EF4-FFF2-40B4-BE49-F238E27FC236}">
                <a16:creationId xmlns:a16="http://schemas.microsoft.com/office/drawing/2014/main" id="{26089EFC-376A-4BDF-9BD4-F74CCCC7F6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81152D1-73CD-43EF-BAD2-2B9928E1FFE1}"/>
              </a:ext>
            </a:extLst>
          </p:cNvPr>
          <p:cNvSpPr>
            <a:spLocks noGrp="1" noRot="1" noChangeAspect="1" noChangeArrowheads="1" noTextEdit="1"/>
          </p:cNvSpPr>
          <p:nvPr>
            <p:ph type="sldImg"/>
          </p:nvPr>
        </p:nvSpPr>
        <p:spPr>
          <a:xfrm>
            <a:off x="1150938" y="692150"/>
            <a:ext cx="4556125" cy="3416300"/>
          </a:xfrm>
          <a:ln/>
        </p:spPr>
      </p:sp>
      <p:sp>
        <p:nvSpPr>
          <p:cNvPr id="62467" name="Rectangle 3">
            <a:extLst>
              <a:ext uri="{FF2B5EF4-FFF2-40B4-BE49-F238E27FC236}">
                <a16:creationId xmlns:a16="http://schemas.microsoft.com/office/drawing/2014/main" id="{3E8D2329-2D5C-4E40-BF9A-C2B9862830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If the goods are to be sent back to the vendor, we can send them back directly from GR blocked stock</a:t>
            </a:r>
          </a:p>
          <a:p>
            <a:pPr>
              <a:buFontTx/>
              <a:buChar char="•"/>
            </a:pPr>
            <a:r>
              <a:rPr lang="en-US" altLang="en-US"/>
              <a:t>This movement creates  a material document and updates the purchase order history</a:t>
            </a:r>
          </a:p>
          <a:p>
            <a:pPr>
              <a:buFontTx/>
              <a:buChar char="•"/>
            </a:pPr>
            <a:r>
              <a:rPr lang="en-US" altLang="en-US"/>
              <a:t>Whenever a material is released from GR blocked stock the following happens:</a:t>
            </a:r>
          </a:p>
          <a:p>
            <a:pPr lvl="2">
              <a:buFontTx/>
              <a:buChar char="•"/>
            </a:pPr>
            <a:r>
              <a:rPr lang="en-US" altLang="en-US"/>
              <a:t>Material and financial accounting documents are created</a:t>
            </a:r>
          </a:p>
          <a:p>
            <a:pPr lvl="2">
              <a:buFontTx/>
              <a:buChar char="•"/>
            </a:pPr>
            <a:r>
              <a:rPr lang="en-US" altLang="en-US"/>
              <a:t>Total valuated stock is updated</a:t>
            </a:r>
          </a:p>
          <a:p>
            <a:pPr lvl="2">
              <a:buFontTx/>
              <a:buChar char="•"/>
            </a:pPr>
            <a:r>
              <a:rPr lang="en-US" altLang="en-US"/>
              <a:t>Purchase order and purchase order history are updated</a:t>
            </a:r>
          </a:p>
          <a:p>
            <a:pPr lvl="2">
              <a:buFontTx/>
              <a:buChar char="•"/>
            </a:pPr>
            <a:r>
              <a:rPr lang="en-US" altLang="en-US"/>
              <a:t>The G/L accounts are updated</a:t>
            </a:r>
          </a:p>
          <a:p>
            <a:pPr lvl="2"/>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6A64E38-805C-49A0-8732-427FC51670A4}"/>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2B470447-E09B-4D82-9DEE-C78DA2DC6A8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We can post goods receipts from vendors to quality inspection stock for the following reasons:</a:t>
            </a:r>
          </a:p>
          <a:p>
            <a:endParaRPr lang="en-US" altLang="en-US"/>
          </a:p>
          <a:p>
            <a:pPr>
              <a:buFontTx/>
              <a:buChar char="•"/>
            </a:pPr>
            <a:r>
              <a:rPr lang="en-US" altLang="en-US"/>
              <a:t>If the material master has got the quality inspection indicator set, then a material always has to undergo quality inspection before it is used.</a:t>
            </a:r>
          </a:p>
          <a:p>
            <a:pPr>
              <a:buFontTx/>
              <a:buChar char="•"/>
            </a:pPr>
            <a:endParaRPr lang="en-US" altLang="en-US"/>
          </a:p>
          <a:p>
            <a:pPr>
              <a:buFontTx/>
              <a:buChar char="•"/>
            </a:pPr>
            <a:r>
              <a:rPr lang="en-US" altLang="en-US"/>
              <a:t>If a material is received from a particular vendor for a first time and has to undergo quality inspection first. </a:t>
            </a:r>
          </a:p>
          <a:p>
            <a:pPr>
              <a:buFontTx/>
              <a:buChar char="•"/>
            </a:pPr>
            <a:endParaRPr lang="en-US" altLang="en-US"/>
          </a:p>
          <a:p>
            <a:pPr>
              <a:buFontTx/>
              <a:buChar char="•"/>
            </a:pPr>
            <a:r>
              <a:rPr lang="en-US" altLang="en-US"/>
              <a:t>At the time of  goods receipt that the material has to undergo quality inspection, for example, because you established that the packaging is damaged and suspect that the goods were</a:t>
            </a:r>
          </a:p>
          <a:p>
            <a:r>
              <a:rPr lang="en-US" altLang="en-US"/>
              <a:t>also damaged during transportation.</a:t>
            </a:r>
          </a:p>
          <a:p>
            <a:endParaRPr lang="en-US" altLang="en-US"/>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B7B798D-A2A4-48EE-868F-B1855D5564A3}"/>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A662B5C3-094F-4AF4-BED5-E5ACFEA32F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0642862-AF19-49B0-AB8B-83684710E41F}"/>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5F40D556-A537-424E-8422-4DC7FD894E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Whenever a Goods Receipt is done , SAP compares the GR quantity with the quantity in the open</a:t>
            </a:r>
          </a:p>
          <a:p>
            <a:r>
              <a:rPr lang="en-US" altLang="en-US"/>
              <a:t>purchase order and thereby identifies underdeliveries or overdeliveries</a:t>
            </a:r>
          </a:p>
          <a:p>
            <a:pPr>
              <a:buFontTx/>
              <a:buChar char="•"/>
            </a:pPr>
            <a:endParaRPr lang="en-US" altLang="en-US"/>
          </a:p>
          <a:p>
            <a:pPr>
              <a:buFontTx/>
              <a:buChar char="•"/>
            </a:pPr>
            <a:r>
              <a:rPr lang="en-US" altLang="en-US"/>
              <a:t>If the quantity of goods received is smaller than the ordered quantity minus the underdelivery tolerance, this is interpreted and accepted as a</a:t>
            </a:r>
          </a:p>
          <a:p>
            <a:r>
              <a:rPr lang="en-US" altLang="en-US"/>
              <a:t>partial delivery</a:t>
            </a:r>
          </a:p>
          <a:p>
            <a:pPr>
              <a:buFontTx/>
              <a:buChar char="•"/>
            </a:pPr>
            <a:endParaRPr lang="en-US" altLang="en-US"/>
          </a:p>
          <a:p>
            <a:pPr>
              <a:buFontTx/>
              <a:buChar char="•"/>
            </a:pPr>
            <a:r>
              <a:rPr lang="en-US" altLang="en-US"/>
              <a:t>If over-deliveries are to be allowed, we can specify a percentage overdelivery tolerance in the order item.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EDCAB45-2831-4E1A-BF00-08B368183C2D}"/>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7F116ABB-BF98-4B1E-B553-9805D9C8E7E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C70649B-A005-4AC1-A8A9-33A84DA6F855}"/>
              </a:ext>
            </a:extLst>
          </p:cNvPr>
          <p:cNvSpPr>
            <a:spLocks noGrp="1" noRot="1" noChangeAspect="1" noChangeArrowheads="1" noTextEdit="1"/>
          </p:cNvSpPr>
          <p:nvPr>
            <p:ph type="sldImg"/>
          </p:nvPr>
        </p:nvSpPr>
        <p:spPr>
          <a:xfrm>
            <a:off x="1150938" y="692150"/>
            <a:ext cx="4556125" cy="3416300"/>
          </a:xfrm>
          <a:ln/>
        </p:spPr>
      </p:sp>
      <p:sp>
        <p:nvSpPr>
          <p:cNvPr id="72707" name="Rectangle 3">
            <a:extLst>
              <a:ext uri="{FF2B5EF4-FFF2-40B4-BE49-F238E27FC236}">
                <a16:creationId xmlns:a16="http://schemas.microsoft.com/office/drawing/2014/main" id="{E355DB02-BA4D-45B7-AB50-9001815C2D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Examples of transfer postings include release from quality inspection or transfer from consignment material to  company’s own stocks.</a:t>
            </a:r>
          </a:p>
          <a:p>
            <a:endParaRPr lang="en-US" altLang="en-US"/>
          </a:p>
          <a:p>
            <a:r>
              <a:rPr lang="en-US" altLang="en-US"/>
              <a:t>The R/3 System creates a material document so that the transaction can be entered. Documents in Financial Accounting (FI, CO, CO-PC) are created only if there is a stock change involving</a:t>
            </a:r>
          </a:p>
          <a:p>
            <a:r>
              <a:rPr lang="en-US" altLang="en-US"/>
              <a:t>valuation (for example, goods are transferred from one plant to another).</a:t>
            </a:r>
          </a:p>
          <a:p>
            <a:pPr>
              <a:buFontTx/>
              <a:buChar cha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18A8165-9FC1-4586-B862-7D072FC38AF9}"/>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896DA3F4-CE3D-4218-A2F9-ED8253F4157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28968F-1028-4065-8EE6-FB472E8CBA7A}"/>
              </a:ext>
            </a:extLst>
          </p:cNvPr>
          <p:cNvSpPr>
            <a:spLocks noGrp="1" noRot="1" noChangeAspect="1" noChangeArrowheads="1" noTextEdit="1"/>
          </p:cNvSpPr>
          <p:nvPr>
            <p:ph type="sldImg"/>
          </p:nvPr>
        </p:nvSpPr>
        <p:spPr>
          <a:xfrm>
            <a:off x="1150938" y="692150"/>
            <a:ext cx="4556125" cy="3416300"/>
          </a:xfrm>
          <a:ln cap="flat"/>
        </p:spPr>
      </p:sp>
      <p:sp>
        <p:nvSpPr>
          <p:cNvPr id="31747" name="Rectangle 3">
            <a:extLst>
              <a:ext uri="{FF2B5EF4-FFF2-40B4-BE49-F238E27FC236}">
                <a16:creationId xmlns:a16="http://schemas.microsoft.com/office/drawing/2014/main" id="{16990BAF-7635-4CB6-AC32-08F8EB6D517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C0FCECC-E984-4D6D-9CA6-B3A283D945B4}"/>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17518155-AA58-4131-8D91-353DBD5546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506B224-FACD-4972-A5E8-8B4D5EBBFDAD}"/>
              </a:ext>
            </a:extLst>
          </p:cNvPr>
          <p:cNvSpPr>
            <a:spLocks noGrp="1" noRot="1" noChangeAspect="1" noChangeArrowheads="1" noTextEdit="1"/>
          </p:cNvSpPr>
          <p:nvPr>
            <p:ph type="sldImg"/>
          </p:nvPr>
        </p:nvSpPr>
        <p:spPr>
          <a:xfrm>
            <a:off x="1150938" y="692150"/>
            <a:ext cx="4556125" cy="3416300"/>
          </a:xfrm>
          <a:ln/>
        </p:spPr>
      </p:sp>
      <p:sp>
        <p:nvSpPr>
          <p:cNvPr id="78851" name="Rectangle 3">
            <a:extLst>
              <a:ext uri="{FF2B5EF4-FFF2-40B4-BE49-F238E27FC236}">
                <a16:creationId xmlns:a16="http://schemas.microsoft.com/office/drawing/2014/main" id="{2F6EC172-71E1-4078-A1CF-967454C05A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GB" altLang="en-US"/>
              <a:t>This process starts only after the issuing/ despatching plant receives a Purchase order from the receiving plant.</a:t>
            </a:r>
          </a:p>
          <a:p>
            <a:pPr marL="228600" indent="-228600"/>
            <a:endParaRPr lang="en-GB" altLang="en-US"/>
          </a:p>
          <a:p>
            <a:pPr marL="228600" indent="-228600"/>
            <a:r>
              <a:rPr lang="en-GB" altLang="en-US"/>
              <a:t>The issuing/ despatching plant then issues the material from its unrestricted use stock, against that PO.</a:t>
            </a:r>
          </a:p>
          <a:p>
            <a:pPr marL="228600" indent="-228600"/>
            <a:endParaRPr lang="en-GB" altLang="en-US"/>
          </a:p>
          <a:p>
            <a:pPr marL="228600" indent="-228600"/>
            <a:r>
              <a:rPr lang="en-GB" altLang="en-US"/>
              <a:t>Movement type 351 is generally used.</a:t>
            </a:r>
          </a:p>
          <a:p>
            <a:pPr marL="228600" indent="-228600"/>
            <a:endParaRPr lang="en-GB" altLang="en-US"/>
          </a:p>
          <a:p>
            <a:pPr marL="228600" indent="-228600"/>
            <a:r>
              <a:rPr lang="en-GB" altLang="en-US"/>
              <a:t>These types of Purchase Orders are usually called ‘Stock Transport Order’.</a:t>
            </a: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BA22683-7877-46BE-BFB5-212C82AFE52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D234B496-E2BF-4819-98E5-7BC07055F0A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to be noted that Goods receipts are valuated on the basis of the incoming quantities in the order price unit.</a:t>
            </a:r>
          </a:p>
          <a:p>
            <a:endParaRPr lang="en-US" altLang="en-US"/>
          </a:p>
          <a:p>
            <a:r>
              <a:rPr lang="en-US" altLang="en-US"/>
              <a:t>Invoice verification is also based on the GR quantity in the order price unit.</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70D45EA-2BFB-4567-A65E-3CB037EE47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6DD65537-2F5F-4E61-BD48-77E5960307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The “reason for movement” specified during a Goods Return can also be determined per movement type.</a:t>
            </a:r>
          </a:p>
          <a:p>
            <a:endParaRPr lang="en-US" altLang="en-US"/>
          </a:p>
          <a:p>
            <a:r>
              <a:rPr lang="en-US" altLang="en-US"/>
              <a:t>The “reason for movement” , can also be configured ,so as to enable an analysis and display of vendor problems (for example,</a:t>
            </a:r>
          </a:p>
          <a:p>
            <a:r>
              <a:rPr lang="en-US" altLang="en-US"/>
              <a:t>damaged packaging).</a:t>
            </a:r>
          </a:p>
          <a:p>
            <a:endParaRPr lang="en-US" altLang="en-US"/>
          </a:p>
          <a:p>
            <a:r>
              <a:rPr lang="en-US" altLang="en-US"/>
              <a:t>Whenever there is a  return of  material to a vendor, we can specify a reason for movement individually for each</a:t>
            </a:r>
          </a:p>
          <a:p>
            <a:r>
              <a:rPr lang="en-US" altLang="en-US"/>
              <a:t>item or enter a reason for movement on the initial screen for goods movements.</a:t>
            </a:r>
          </a:p>
          <a:p>
            <a:endParaRPr lang="en-GB" altLang="en-US"/>
          </a:p>
          <a:p>
            <a:r>
              <a:rPr lang="en-US" altLang="en-US"/>
              <a:t>It can be configured that whether a goods receipt/issue slip or a return delivery slip is to be printed , depending on the movement type.</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461B317-5706-4054-904C-2257ED57C350}"/>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6C10BBAC-B413-4DCB-B1E3-BFA995B833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a:t>Returns to vendor are return deliveries of material from a plant to an external vendor. </a:t>
            </a:r>
          </a:p>
          <a:p>
            <a:pPr lvl="2"/>
            <a:endParaRPr lang="en-US" altLang="en-US"/>
          </a:p>
          <a:p>
            <a:pPr lvl="2"/>
            <a:r>
              <a:rPr lang="en-US" altLang="en-US"/>
              <a:t>For returns to vendor, we do not have to refer to the preceding document i.e the PO number in which it was purchased.</a:t>
            </a:r>
          </a:p>
          <a:p>
            <a:pPr lvl="2"/>
            <a:endParaRPr lang="en-US" altLang="en-US"/>
          </a:p>
          <a:p>
            <a:pPr lvl="2"/>
            <a:r>
              <a:rPr lang="en-US" altLang="en-US"/>
              <a:t>For movement type 161, configuration can be done so as to generate a PO in the background.</a:t>
            </a:r>
          </a:p>
          <a:p>
            <a:pPr lvl="2"/>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7E082B4-2575-4594-BAE9-B8574DF376A4}"/>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0FDA5F3D-946A-427C-95C3-5D47584F25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BE6F1BA-A909-42D4-A0C1-E09729851067}"/>
              </a:ext>
            </a:extLst>
          </p:cNvPr>
          <p:cNvSpPr>
            <a:spLocks noGrp="1" noRot="1" noChangeAspect="1" noChangeArrowheads="1" noTextEdit="1"/>
          </p:cNvSpPr>
          <p:nvPr>
            <p:ph type="sldImg"/>
          </p:nvPr>
        </p:nvSpPr>
        <p:spPr>
          <a:xfrm>
            <a:off x="1150938" y="692150"/>
            <a:ext cx="4556125" cy="3416300"/>
          </a:xfrm>
          <a:ln cap="flat"/>
        </p:spPr>
      </p:sp>
      <p:sp>
        <p:nvSpPr>
          <p:cNvPr id="89091" name="Rectangle 3">
            <a:extLst>
              <a:ext uri="{FF2B5EF4-FFF2-40B4-BE49-F238E27FC236}">
                <a16:creationId xmlns:a16="http://schemas.microsoft.com/office/drawing/2014/main" id="{CB71483D-79C2-4512-9697-A43A766BF3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0947BD6-A01A-4556-A5E4-E4045F5B42D4}"/>
              </a:ext>
            </a:extLst>
          </p:cNvPr>
          <p:cNvSpPr>
            <a:spLocks noGrp="1" noRot="1" noChangeAspect="1" noChangeArrowheads="1" noTextEdit="1"/>
          </p:cNvSpPr>
          <p:nvPr>
            <p:ph type="sldImg"/>
          </p:nvPr>
        </p:nvSpPr>
        <p:spPr>
          <a:xfrm>
            <a:off x="1150938" y="692150"/>
            <a:ext cx="4556125" cy="3416300"/>
          </a:xfrm>
          <a:ln/>
        </p:spPr>
      </p:sp>
      <p:sp>
        <p:nvSpPr>
          <p:cNvPr id="91139" name="Rectangle 3">
            <a:extLst>
              <a:ext uri="{FF2B5EF4-FFF2-40B4-BE49-F238E27FC236}">
                <a16:creationId xmlns:a16="http://schemas.microsoft.com/office/drawing/2014/main" id="{5A2F0CBE-1BEF-4264-AC72-FEE5A35068F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11B0965-1D0F-4FD4-BB82-E3D4EB82AE37}"/>
              </a:ext>
            </a:extLst>
          </p:cNvPr>
          <p:cNvSpPr>
            <a:spLocks noGrp="1" noRot="1" noChangeAspect="1" noChangeArrowheads="1" noTextEdit="1"/>
          </p:cNvSpPr>
          <p:nvPr>
            <p:ph type="sldImg"/>
          </p:nvPr>
        </p:nvSpPr>
        <p:spPr>
          <a:xfrm>
            <a:off x="1150938" y="692150"/>
            <a:ext cx="4556125" cy="3416300"/>
          </a:xfrm>
          <a:ln/>
        </p:spPr>
      </p:sp>
      <p:sp>
        <p:nvSpPr>
          <p:cNvPr id="93187" name="Rectangle 3">
            <a:extLst>
              <a:ext uri="{FF2B5EF4-FFF2-40B4-BE49-F238E27FC236}">
                <a16:creationId xmlns:a16="http://schemas.microsoft.com/office/drawing/2014/main" id="{E8504CCC-3769-4406-806D-98F8E6A6B42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MIGO ,we can use the following functionalities:</a:t>
            </a:r>
          </a:p>
          <a:p>
            <a:r>
              <a:rPr lang="en-US" altLang="en-US"/>
              <a:t>. Goods receipt for known purchase order </a:t>
            </a:r>
          </a:p>
          <a:p>
            <a:r>
              <a:rPr lang="en-US" altLang="en-US"/>
              <a:t>. Goods receipt for unknown purchase order</a:t>
            </a:r>
          </a:p>
          <a:p>
            <a:r>
              <a:rPr lang="en-US" altLang="en-US"/>
              <a:t>. Enter return delivery </a:t>
            </a:r>
          </a:p>
          <a:p>
            <a:r>
              <a:rPr lang="en-US" altLang="en-US"/>
              <a:t>. Release blocked stock </a:t>
            </a:r>
          </a:p>
          <a:p>
            <a:r>
              <a:rPr lang="en-US" altLang="en-US"/>
              <a:t>. Enter subsequent delivery </a:t>
            </a:r>
          </a:p>
          <a:p>
            <a:r>
              <a:rPr lang="en-US" altLang="en-US"/>
              <a:t>. Cancel material document for goods receipts</a:t>
            </a:r>
          </a:p>
          <a:p>
            <a:r>
              <a:rPr lang="en-US" altLang="en-US"/>
              <a:t>. Change and display material document for goods receipts.</a:t>
            </a:r>
          </a:p>
          <a:p>
            <a:endParaRPr lang="en-US" altLang="en-US"/>
          </a:p>
          <a:p>
            <a:r>
              <a:rPr lang="en-US" altLang="en-US"/>
              <a:t>In Customizing for Inventory Management, we can define which fields appear on the which of the above transaction screen and how they appear, by choosing Goods Receipt ® Define Field Selection for Header/Detail Fields and Table Columns.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A092C81-BCFC-4F44-B444-9745224C3EF0}"/>
              </a:ext>
            </a:extLst>
          </p:cNvPr>
          <p:cNvSpPr>
            <a:spLocks noGrp="1" noRot="1" noChangeAspect="1" noChangeArrowheads="1" noTextEdit="1"/>
          </p:cNvSpPr>
          <p:nvPr>
            <p:ph type="sldImg"/>
          </p:nvPr>
        </p:nvSpPr>
        <p:spPr>
          <a:xfrm>
            <a:off x="1150938" y="692150"/>
            <a:ext cx="4556125" cy="3416300"/>
          </a:xfrm>
          <a:ln/>
        </p:spPr>
      </p:sp>
      <p:sp>
        <p:nvSpPr>
          <p:cNvPr id="95235" name="Rectangle 3">
            <a:extLst>
              <a:ext uri="{FF2B5EF4-FFF2-40B4-BE49-F238E27FC236}">
                <a16:creationId xmlns:a16="http://schemas.microsoft.com/office/drawing/2014/main" id="{297C00B8-F8F2-4E64-BF7A-D5D0C75AA9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6EB0875-1867-4C02-A262-E9042AAD52F4}"/>
              </a:ext>
            </a:extLst>
          </p:cNvPr>
          <p:cNvSpPr>
            <a:spLocks noGrp="1" noRot="1" noChangeAspect="1" noChangeArrowheads="1" noTextEdit="1"/>
          </p:cNvSpPr>
          <p:nvPr>
            <p:ph type="sldImg"/>
          </p:nvPr>
        </p:nvSpPr>
        <p:spPr>
          <a:xfrm>
            <a:off x="1150938" y="692150"/>
            <a:ext cx="4556125" cy="3416300"/>
          </a:xfrm>
          <a:ln cap="flat"/>
        </p:spPr>
      </p:sp>
      <p:sp>
        <p:nvSpPr>
          <p:cNvPr id="33795" name="Rectangle 3">
            <a:extLst>
              <a:ext uri="{FF2B5EF4-FFF2-40B4-BE49-F238E27FC236}">
                <a16:creationId xmlns:a16="http://schemas.microsoft.com/office/drawing/2014/main" id="{273E8C93-AA21-4CF2-8233-A40C6E1457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0F3A555-57A6-49F0-BB39-85C2F141E1E6}"/>
              </a:ext>
            </a:extLst>
          </p:cNvPr>
          <p:cNvSpPr>
            <a:spLocks noGrp="1" noRot="1" noChangeAspect="1" noChangeArrowheads="1" noTextEdit="1"/>
          </p:cNvSpPr>
          <p:nvPr>
            <p:ph type="sldImg"/>
          </p:nvPr>
        </p:nvSpPr>
        <p:spPr>
          <a:xfrm>
            <a:off x="1150938" y="692150"/>
            <a:ext cx="4556125" cy="3416300"/>
          </a:xfrm>
          <a:ln/>
        </p:spPr>
      </p:sp>
      <p:sp>
        <p:nvSpPr>
          <p:cNvPr id="97283" name="Rectangle 3">
            <a:extLst>
              <a:ext uri="{FF2B5EF4-FFF2-40B4-BE49-F238E27FC236}">
                <a16:creationId xmlns:a16="http://schemas.microsoft.com/office/drawing/2014/main" id="{C219238A-0DF7-4CE7-8D9D-4D742306042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8F4BD5D-C916-47EA-A515-A6B5C89FCAF2}"/>
              </a:ext>
            </a:extLst>
          </p:cNvPr>
          <p:cNvSpPr>
            <a:spLocks noGrp="1" noRot="1" noChangeAspect="1" noChangeArrowheads="1" noTextEdit="1"/>
          </p:cNvSpPr>
          <p:nvPr>
            <p:ph type="sldImg"/>
          </p:nvPr>
        </p:nvSpPr>
        <p:spPr>
          <a:xfrm>
            <a:off x="1150938" y="692150"/>
            <a:ext cx="4556125" cy="3416300"/>
          </a:xfrm>
          <a:ln/>
        </p:spPr>
      </p:sp>
      <p:sp>
        <p:nvSpPr>
          <p:cNvPr id="99331" name="Rectangle 3">
            <a:extLst>
              <a:ext uri="{FF2B5EF4-FFF2-40B4-BE49-F238E27FC236}">
                <a16:creationId xmlns:a16="http://schemas.microsoft.com/office/drawing/2014/main" id="{C02C06C0-2F1C-4CB6-8D96-0F41B407356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B3CA1BF-68C8-4FCD-9831-E411F6194CEF}"/>
              </a:ext>
            </a:extLst>
          </p:cNvPr>
          <p:cNvSpPr>
            <a:spLocks noGrp="1" noRot="1" noChangeAspect="1" noChangeArrowheads="1" noTextEdit="1"/>
          </p:cNvSpPr>
          <p:nvPr>
            <p:ph type="sldImg"/>
          </p:nvPr>
        </p:nvSpPr>
        <p:spPr>
          <a:xfrm>
            <a:off x="1150938" y="692150"/>
            <a:ext cx="4556125" cy="3416300"/>
          </a:xfrm>
          <a:ln/>
        </p:spPr>
      </p:sp>
      <p:sp>
        <p:nvSpPr>
          <p:cNvPr id="101379" name="Rectangle 3">
            <a:extLst>
              <a:ext uri="{FF2B5EF4-FFF2-40B4-BE49-F238E27FC236}">
                <a16:creationId xmlns:a16="http://schemas.microsoft.com/office/drawing/2014/main" id="{C99B0506-7BB4-4CE7-8F97-6CCBC4F3FD7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AF1F3002-B506-45DF-B48F-C8BC3F24D4B7}"/>
              </a:ext>
            </a:extLst>
          </p:cNvPr>
          <p:cNvSpPr>
            <a:spLocks noGrp="1" noRot="1" noChangeAspect="1" noChangeArrowheads="1" noTextEdit="1"/>
          </p:cNvSpPr>
          <p:nvPr>
            <p:ph type="sldImg"/>
          </p:nvPr>
        </p:nvSpPr>
        <p:spPr>
          <a:xfrm>
            <a:off x="1150938" y="692150"/>
            <a:ext cx="4556125" cy="3416300"/>
          </a:xfrm>
          <a:ln/>
        </p:spPr>
      </p:sp>
      <p:sp>
        <p:nvSpPr>
          <p:cNvPr id="103427" name="Rectangle 3">
            <a:extLst>
              <a:ext uri="{FF2B5EF4-FFF2-40B4-BE49-F238E27FC236}">
                <a16:creationId xmlns:a16="http://schemas.microsoft.com/office/drawing/2014/main" id="{2D583A7D-D921-4415-B3A3-04EE92A608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GB" altLang="en-US"/>
              <a:t>Movement type 309 is used and for reversing it movement type 310 is used.</a:t>
            </a: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D9EA326-F4DA-4840-8076-DFC1E5636430}"/>
              </a:ext>
            </a:extLst>
          </p:cNvPr>
          <p:cNvSpPr>
            <a:spLocks noGrp="1" noRot="1" noChangeAspect="1" noChangeArrowheads="1" noTextEdit="1"/>
          </p:cNvSpPr>
          <p:nvPr>
            <p:ph type="sldImg"/>
          </p:nvPr>
        </p:nvSpPr>
        <p:spPr>
          <a:xfrm>
            <a:off x="1150938" y="692150"/>
            <a:ext cx="4556125" cy="3416300"/>
          </a:xfrm>
          <a:ln/>
        </p:spPr>
      </p:sp>
      <p:sp>
        <p:nvSpPr>
          <p:cNvPr id="105475" name="Rectangle 3">
            <a:extLst>
              <a:ext uri="{FF2B5EF4-FFF2-40B4-BE49-F238E27FC236}">
                <a16:creationId xmlns:a16="http://schemas.microsoft.com/office/drawing/2014/main" id="{23C3BEF0-0676-422A-AFA8-A03DC6713E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Choose in the MIGO header screen-</a:t>
            </a:r>
          </a:p>
          <a:p>
            <a:r>
              <a:rPr lang="en-GB" altLang="en-US"/>
              <a:t>‘A08-Transfer Posting’ and ‘R10-Others’.</a:t>
            </a: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E64A1A0-2376-4117-8882-8FD8912CF601}"/>
              </a:ext>
            </a:extLst>
          </p:cNvPr>
          <p:cNvSpPr>
            <a:spLocks noGrp="1" noRot="1" noChangeAspect="1" noChangeArrowheads="1" noTextEdit="1"/>
          </p:cNvSpPr>
          <p:nvPr>
            <p:ph type="sldImg"/>
          </p:nvPr>
        </p:nvSpPr>
        <p:spPr>
          <a:xfrm>
            <a:off x="1150938" y="692150"/>
            <a:ext cx="4556125" cy="3416300"/>
          </a:xfrm>
          <a:ln/>
        </p:spPr>
      </p:sp>
      <p:sp>
        <p:nvSpPr>
          <p:cNvPr id="107523" name="Rectangle 3">
            <a:extLst>
              <a:ext uri="{FF2B5EF4-FFF2-40B4-BE49-F238E27FC236}">
                <a16:creationId xmlns:a16="http://schemas.microsoft.com/office/drawing/2014/main" id="{01BA07A6-2A70-403F-94E3-B5D281CBD4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03D3610-8D8C-4C7C-96A7-FBDC6BDCBAE0}"/>
              </a:ext>
            </a:extLst>
          </p:cNvPr>
          <p:cNvSpPr>
            <a:spLocks noGrp="1" noRot="1" noChangeAspect="1" noChangeArrowheads="1" noTextEdit="1"/>
          </p:cNvSpPr>
          <p:nvPr>
            <p:ph type="sldImg"/>
          </p:nvPr>
        </p:nvSpPr>
        <p:spPr>
          <a:xfrm>
            <a:off x="1150938" y="692150"/>
            <a:ext cx="4556125" cy="3416300"/>
          </a:xfrm>
          <a:ln/>
        </p:spPr>
      </p:sp>
      <p:sp>
        <p:nvSpPr>
          <p:cNvPr id="109571" name="Rectangle 3">
            <a:extLst>
              <a:ext uri="{FF2B5EF4-FFF2-40B4-BE49-F238E27FC236}">
                <a16:creationId xmlns:a16="http://schemas.microsoft.com/office/drawing/2014/main" id="{5241D86C-2B79-4C14-96F4-6E1652A523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Whenever a transfer posting is carried out, the stock type, batch number  is changed</a:t>
            </a:r>
          </a:p>
          <a:p>
            <a:pPr>
              <a:buFontTx/>
              <a:buChar char="•"/>
            </a:pPr>
            <a:endParaRPr lang="en-US" altLang="en-US"/>
          </a:p>
          <a:p>
            <a:pPr>
              <a:buFontTx/>
              <a:buChar char="•"/>
            </a:pPr>
            <a:r>
              <a:rPr lang="en-US" altLang="en-US"/>
              <a:t>As discussed previously SAP creates a material document so that the transaction can be entered</a:t>
            </a:r>
          </a:p>
          <a:p>
            <a:pPr>
              <a:buFontTx/>
              <a:buChar char="•"/>
            </a:pPr>
            <a:endParaRPr lang="en-US" altLang="en-US"/>
          </a:p>
          <a:p>
            <a:pPr>
              <a:buFontTx/>
              <a:buChar char="•"/>
            </a:pPr>
            <a:r>
              <a:rPr lang="en-US" altLang="en-US"/>
              <a:t>An accounting document is created if a change in material valuation is involved </a:t>
            </a:r>
          </a:p>
          <a:p>
            <a:pPr>
              <a:buFontTx/>
              <a:buChar char="•"/>
            </a:pPr>
            <a:endParaRPr lang="en-US" altLang="en-US"/>
          </a:p>
          <a:p>
            <a:pPr>
              <a:buFontTx/>
              <a:buChar char="•"/>
            </a:pPr>
            <a:r>
              <a:rPr lang="en-US" altLang="en-US"/>
              <a:t>A transfer posting may also involve an actual physical stock transfer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59169D7-9497-41B0-8182-2E69B19CD155}"/>
              </a:ext>
            </a:extLst>
          </p:cNvPr>
          <p:cNvSpPr>
            <a:spLocks noGrp="1" noRot="1" noChangeAspect="1" noChangeArrowheads="1" noTextEdit="1"/>
          </p:cNvSpPr>
          <p:nvPr>
            <p:ph type="sldImg"/>
          </p:nvPr>
        </p:nvSpPr>
        <p:spPr>
          <a:xfrm>
            <a:off x="1150938" y="692150"/>
            <a:ext cx="4556125" cy="3416300"/>
          </a:xfrm>
          <a:ln/>
        </p:spPr>
      </p:sp>
      <p:sp>
        <p:nvSpPr>
          <p:cNvPr id="111619" name="Rectangle 3">
            <a:extLst>
              <a:ext uri="{FF2B5EF4-FFF2-40B4-BE49-F238E27FC236}">
                <a16:creationId xmlns:a16="http://schemas.microsoft.com/office/drawing/2014/main" id="{E4028A89-3211-4F45-B9C1-0354A98C130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Choose in the MIGO header screen-</a:t>
            </a:r>
          </a:p>
          <a:p>
            <a:r>
              <a:rPr lang="en-GB" altLang="en-US"/>
              <a:t>‘A08-Transfer Posting’ and ‘R10-Others’</a:t>
            </a:r>
            <a:endParaRPr lang="en-US" altLang="en-US"/>
          </a:p>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F54A363-64FB-479E-A545-67597CB19FE5}"/>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185F8EB6-BE39-438F-A641-299055552DD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Choose in the MIGO header screen-</a:t>
            </a:r>
          </a:p>
          <a:p>
            <a:r>
              <a:rPr lang="en-GB" altLang="en-US"/>
              <a:t>‘A08-Transfer Posting’ and ‘R10-Others’.</a:t>
            </a:r>
            <a:endParaRPr lang="en-US" altLang="en-US"/>
          </a:p>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886EFFA-AA83-46AE-ADAE-953EC72C0AE8}"/>
              </a:ext>
            </a:extLst>
          </p:cNvPr>
          <p:cNvSpPr>
            <a:spLocks noGrp="1" noRot="1" noChangeAspect="1" noChangeArrowheads="1" noTextEdit="1"/>
          </p:cNvSpPr>
          <p:nvPr>
            <p:ph type="sldImg"/>
          </p:nvPr>
        </p:nvSpPr>
        <p:spPr>
          <a:xfrm>
            <a:off x="1150938" y="692150"/>
            <a:ext cx="4556125" cy="3416300"/>
          </a:xfrm>
          <a:ln/>
        </p:spPr>
      </p:sp>
      <p:sp>
        <p:nvSpPr>
          <p:cNvPr id="115715" name="Rectangle 3">
            <a:extLst>
              <a:ext uri="{FF2B5EF4-FFF2-40B4-BE49-F238E27FC236}">
                <a16:creationId xmlns:a16="http://schemas.microsoft.com/office/drawing/2014/main" id="{1EF041A8-30F2-47C9-B749-FD1C0112101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01D017B-3C87-4BFE-8D3E-102806D1C989}"/>
              </a:ext>
            </a:extLst>
          </p:cNvPr>
          <p:cNvSpPr>
            <a:spLocks noGrp="1" noRot="1" noChangeAspect="1" noChangeArrowheads="1" noTextEdit="1"/>
          </p:cNvSpPr>
          <p:nvPr>
            <p:ph type="sldImg"/>
          </p:nvPr>
        </p:nvSpPr>
        <p:spPr>
          <a:xfrm>
            <a:off x="1150938" y="692150"/>
            <a:ext cx="4556125" cy="3416300"/>
          </a:xfrm>
          <a:ln cap="flat"/>
        </p:spPr>
      </p:sp>
      <p:sp>
        <p:nvSpPr>
          <p:cNvPr id="36867" name="Rectangle 3">
            <a:extLst>
              <a:ext uri="{FF2B5EF4-FFF2-40B4-BE49-F238E27FC236}">
                <a16:creationId xmlns:a16="http://schemas.microsoft.com/office/drawing/2014/main" id="{63F50AE7-DA32-46D1-940B-38558352C3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buFontTx/>
              <a:buChar char="•"/>
            </a:pPr>
            <a:r>
              <a:rPr lang="en-US" altLang="en-US"/>
              <a:t>For an organization , accountants or the financial counterpart often discuss inventory in terms of goods for sale</a:t>
            </a:r>
          </a:p>
          <a:p>
            <a:pPr>
              <a:lnSpc>
                <a:spcPct val="85000"/>
              </a:lnSpc>
              <a:spcBef>
                <a:spcPct val="15000"/>
              </a:spcBef>
              <a:buFontTx/>
              <a:buChar char="•"/>
            </a:pPr>
            <a:endParaRPr lang="en-US" altLang="en-US"/>
          </a:p>
          <a:p>
            <a:pPr>
              <a:lnSpc>
                <a:spcPct val="85000"/>
              </a:lnSpc>
              <a:spcBef>
                <a:spcPct val="15000"/>
              </a:spcBef>
              <a:buFontTx/>
              <a:buChar char="•"/>
            </a:pPr>
            <a:r>
              <a:rPr lang="en-US" altLang="en-US"/>
              <a:t>For other organizations which are manufacturers,service providers and not-for-profits organizations - also have spme inventories (fixtures, furniture, supplies, ...) that they do not intend to sell, that which they intend for their own consumption to keep other important machines in running condition</a:t>
            </a:r>
          </a:p>
          <a:p>
            <a:pPr>
              <a:lnSpc>
                <a:spcPct val="85000"/>
              </a:lnSpc>
              <a:spcBef>
                <a:spcPct val="15000"/>
              </a:spcBef>
              <a:buFontTx/>
              <a:buChar char="•"/>
            </a:pPr>
            <a:endParaRPr lang="en-US" altLang="en-US"/>
          </a:p>
          <a:p>
            <a:pPr>
              <a:lnSpc>
                <a:spcPct val="85000"/>
              </a:lnSpc>
              <a:spcBef>
                <a:spcPct val="15000"/>
              </a:spcBef>
              <a:buFontTx/>
              <a:buChar char="•"/>
            </a:pPr>
            <a:r>
              <a:rPr lang="en-US" altLang="en-US"/>
              <a:t>Those are also inventory because they cost the organization for procuring it</a:t>
            </a:r>
          </a:p>
          <a:p>
            <a:pPr>
              <a:lnSpc>
                <a:spcPct val="85000"/>
              </a:lnSpc>
              <a:spcBef>
                <a:spcPct val="15000"/>
              </a:spcBef>
              <a:buFontTx/>
              <a:buChar char="•"/>
            </a:pPr>
            <a:endParaRPr lang="en-US" altLang="en-US"/>
          </a:p>
          <a:p>
            <a:pPr>
              <a:lnSpc>
                <a:spcPct val="85000"/>
              </a:lnSpc>
              <a:spcBef>
                <a:spcPct val="15000"/>
              </a:spcBef>
              <a:buFontTx/>
              <a:buChar char="•"/>
            </a:pPr>
            <a:r>
              <a:rPr lang="en-US" altLang="en-US"/>
              <a:t>Manufacturers',distributors, and wholesalers' inventory tends to cluster in warehouses.Retailers’ inventory may exist in a warehouse or in a shop or store accessible to customers.</a:t>
            </a:r>
          </a:p>
          <a:p>
            <a:pPr>
              <a:lnSpc>
                <a:spcPct val="85000"/>
              </a:lnSpc>
              <a:spcBef>
                <a:spcPct val="15000"/>
              </a:spcBef>
              <a:buFontTx/>
              <a:buChar char="•"/>
            </a:pPr>
            <a:endParaRPr lang="en-US" altLang="en-US"/>
          </a:p>
          <a:p>
            <a:pPr>
              <a:lnSpc>
                <a:spcPct val="85000"/>
              </a:lnSpc>
              <a:spcBef>
                <a:spcPct val="15000"/>
              </a:spcBef>
              <a:buFontTx/>
              <a:buChar char="•"/>
            </a:pPr>
            <a:r>
              <a:rPr lang="en-US" altLang="en-US"/>
              <a:t>For such  cases, inventory is actually hard cash ,which they can earn by selling or by processing it.</a:t>
            </a:r>
          </a:p>
          <a:p>
            <a:pPr>
              <a:lnSpc>
                <a:spcPct val="85000"/>
              </a:lnSpc>
              <a:spcBef>
                <a:spcPct val="15000"/>
              </a:spcBef>
              <a:buFontTx/>
              <a:buChar char="•"/>
            </a:pPr>
            <a:endParaRPr lang="en-US" altLang="en-US"/>
          </a:p>
          <a:p>
            <a:pPr>
              <a:lnSpc>
                <a:spcPct val="85000"/>
              </a:lnSpc>
              <a:spcBef>
                <a:spcPct val="15000"/>
              </a:spcBef>
              <a:buFontTx/>
              <a:buChar char="•"/>
            </a:pPr>
            <a:r>
              <a:rPr lang="en-US" altLang="en-US"/>
              <a:t>Inventories not intended for sale to customers or to clients may be held in any premises an organization uses.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D7B878E-A024-4EF8-9513-66BF87FD106D}"/>
              </a:ext>
            </a:extLst>
          </p:cNvPr>
          <p:cNvSpPr>
            <a:spLocks noGrp="1" noRot="1" noChangeAspect="1" noChangeArrowheads="1" noTextEdit="1"/>
          </p:cNvSpPr>
          <p:nvPr>
            <p:ph type="sldImg"/>
          </p:nvPr>
        </p:nvSpPr>
        <p:spPr>
          <a:xfrm>
            <a:off x="1150938" y="692150"/>
            <a:ext cx="4556125" cy="3416300"/>
          </a:xfrm>
          <a:ln/>
        </p:spPr>
      </p:sp>
      <p:sp>
        <p:nvSpPr>
          <p:cNvPr id="117763" name="Rectangle 3">
            <a:extLst>
              <a:ext uri="{FF2B5EF4-FFF2-40B4-BE49-F238E27FC236}">
                <a16:creationId xmlns:a16="http://schemas.microsoft.com/office/drawing/2014/main" id="{03EB7995-795B-4D38-8E62-63DBB8C96F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B2452EEE-E1EC-4BC2-A2B7-8B3B99D6D93F}"/>
              </a:ext>
            </a:extLst>
          </p:cNvPr>
          <p:cNvSpPr>
            <a:spLocks noGrp="1" noRot="1" noChangeAspect="1" noChangeArrowheads="1" noTextEdit="1"/>
          </p:cNvSpPr>
          <p:nvPr>
            <p:ph type="sldImg"/>
          </p:nvPr>
        </p:nvSpPr>
        <p:spPr>
          <a:xfrm>
            <a:off x="1150938" y="692150"/>
            <a:ext cx="4556125" cy="3416300"/>
          </a:xfrm>
          <a:ln/>
        </p:spPr>
      </p:sp>
      <p:sp>
        <p:nvSpPr>
          <p:cNvPr id="119811" name="Rectangle 3">
            <a:extLst>
              <a:ext uri="{FF2B5EF4-FFF2-40B4-BE49-F238E27FC236}">
                <a16:creationId xmlns:a16="http://schemas.microsoft.com/office/drawing/2014/main" id="{D39ACFC3-BDDE-4770-A186-6DFCD849408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EF88AEB-7019-4A5A-9B61-26CAA2F2576B}"/>
              </a:ext>
            </a:extLst>
          </p:cNvPr>
          <p:cNvSpPr>
            <a:spLocks noGrp="1" noRot="1" noChangeAspect="1" noChangeArrowheads="1" noTextEdit="1"/>
          </p:cNvSpPr>
          <p:nvPr>
            <p:ph type="sldImg"/>
          </p:nvPr>
        </p:nvSpPr>
        <p:spPr>
          <a:xfrm>
            <a:off x="1150938" y="692150"/>
            <a:ext cx="4556125" cy="3416300"/>
          </a:xfrm>
          <a:ln/>
        </p:spPr>
      </p:sp>
      <p:sp>
        <p:nvSpPr>
          <p:cNvPr id="121859" name="Rectangle 3">
            <a:extLst>
              <a:ext uri="{FF2B5EF4-FFF2-40B4-BE49-F238E27FC236}">
                <a16:creationId xmlns:a16="http://schemas.microsoft.com/office/drawing/2014/main" id="{7EE4B0DE-B4C5-42A6-88BB-05AAFDBBE3B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valuation at the time of Goods Receipt in these cases are usually done as per the Purchase Info Record or the Material Master valuation price.</a:t>
            </a:r>
          </a:p>
          <a:p>
            <a:endParaRPr lang="en-US" altLang="en-US"/>
          </a:p>
          <a:p>
            <a:r>
              <a:rPr lang="en-US" altLang="en-US"/>
              <a:t>Automatic PO can be generated only for valuated material.</a:t>
            </a:r>
          </a:p>
          <a:p>
            <a:endParaRPr lang="en-US" altLang="en-US"/>
          </a:p>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3DBA631-0F32-4A0B-93B7-B8E3BB1A4558}"/>
              </a:ext>
            </a:extLst>
          </p:cNvPr>
          <p:cNvSpPr>
            <a:spLocks noGrp="1" noRot="1" noChangeAspect="1" noChangeArrowheads="1" noTextEdit="1"/>
          </p:cNvSpPr>
          <p:nvPr>
            <p:ph type="sldImg"/>
          </p:nvPr>
        </p:nvSpPr>
        <p:spPr>
          <a:xfrm>
            <a:off x="1150938" y="692150"/>
            <a:ext cx="4556125" cy="3416300"/>
          </a:xfrm>
          <a:ln/>
        </p:spPr>
      </p:sp>
      <p:sp>
        <p:nvSpPr>
          <p:cNvPr id="123907" name="Rectangle 3">
            <a:extLst>
              <a:ext uri="{FF2B5EF4-FFF2-40B4-BE49-F238E27FC236}">
                <a16:creationId xmlns:a16="http://schemas.microsoft.com/office/drawing/2014/main" id="{F4A8EC2D-01EE-490A-9288-D34DD13462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Also </a:t>
            </a:r>
          </a:p>
          <a:p>
            <a:r>
              <a:rPr lang="en-GB" altLang="en-US"/>
              <a:t>Auto PO indicator has to be set in Material Master- Purchasing View.</a:t>
            </a:r>
          </a:p>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04B422A5-8FA1-4F02-BA2A-B5196CC01284}"/>
              </a:ext>
            </a:extLst>
          </p:cNvPr>
          <p:cNvSpPr>
            <a:spLocks noGrp="1" noRot="1" noChangeAspect="1" noChangeArrowheads="1" noTextEdit="1"/>
          </p:cNvSpPr>
          <p:nvPr>
            <p:ph type="sldImg"/>
          </p:nvPr>
        </p:nvSpPr>
        <p:spPr>
          <a:xfrm>
            <a:off x="1150938" y="692150"/>
            <a:ext cx="4556125" cy="3416300"/>
          </a:xfrm>
          <a:ln/>
        </p:spPr>
      </p:sp>
      <p:sp>
        <p:nvSpPr>
          <p:cNvPr id="125955" name="Rectangle 3">
            <a:extLst>
              <a:ext uri="{FF2B5EF4-FFF2-40B4-BE49-F238E27FC236}">
                <a16:creationId xmlns:a16="http://schemas.microsoft.com/office/drawing/2014/main" id="{FE8C6EA8-0C14-41A7-8B9B-9EF4B22F6DE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B36118A-D639-4583-B2CB-57D8AE915DCD}"/>
              </a:ext>
            </a:extLst>
          </p:cNvPr>
          <p:cNvSpPr>
            <a:spLocks noGrp="1" noRot="1" noChangeAspect="1" noChangeArrowheads="1" noTextEdit="1"/>
          </p:cNvSpPr>
          <p:nvPr>
            <p:ph type="sldImg"/>
          </p:nvPr>
        </p:nvSpPr>
        <p:spPr>
          <a:xfrm>
            <a:off x="1150938" y="692150"/>
            <a:ext cx="4556125" cy="3416300"/>
          </a:xfrm>
          <a:ln/>
        </p:spPr>
      </p:sp>
      <p:sp>
        <p:nvSpPr>
          <p:cNvPr id="128003" name="Rectangle 3">
            <a:extLst>
              <a:ext uri="{FF2B5EF4-FFF2-40B4-BE49-F238E27FC236}">
                <a16:creationId xmlns:a16="http://schemas.microsoft.com/office/drawing/2014/main" id="{F1CB8BEC-4217-4A85-80C2-EA6D58CD00E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1FA8C3C-4765-4F35-964C-55DB10C45FF5}"/>
              </a:ext>
            </a:extLst>
          </p:cNvPr>
          <p:cNvSpPr>
            <a:spLocks noGrp="1" noRot="1" noChangeAspect="1" noChangeArrowheads="1" noTextEdit="1"/>
          </p:cNvSpPr>
          <p:nvPr>
            <p:ph type="sldImg"/>
          </p:nvPr>
        </p:nvSpPr>
        <p:spPr>
          <a:xfrm>
            <a:off x="1150938" y="692150"/>
            <a:ext cx="4556125" cy="3416300"/>
          </a:xfrm>
          <a:ln/>
        </p:spPr>
      </p:sp>
      <p:sp>
        <p:nvSpPr>
          <p:cNvPr id="130051" name="Rectangle 3">
            <a:extLst>
              <a:ext uri="{FF2B5EF4-FFF2-40B4-BE49-F238E27FC236}">
                <a16:creationId xmlns:a16="http://schemas.microsoft.com/office/drawing/2014/main" id="{AA50F360-FE7E-4576-9147-99ECD18D9A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F4D0F4F9-6E8E-4FBD-BCC5-633977A77B39}"/>
              </a:ext>
            </a:extLst>
          </p:cNvPr>
          <p:cNvSpPr>
            <a:spLocks noGrp="1" noRot="1" noChangeAspect="1" noChangeArrowheads="1" noTextEdit="1"/>
          </p:cNvSpPr>
          <p:nvPr>
            <p:ph type="sldImg"/>
          </p:nvPr>
        </p:nvSpPr>
        <p:spPr>
          <a:xfrm>
            <a:off x="1150938" y="692150"/>
            <a:ext cx="4556125" cy="3416300"/>
          </a:xfrm>
          <a:ln/>
        </p:spPr>
      </p:sp>
      <p:sp>
        <p:nvSpPr>
          <p:cNvPr id="132099" name="Rectangle 3">
            <a:extLst>
              <a:ext uri="{FF2B5EF4-FFF2-40B4-BE49-F238E27FC236}">
                <a16:creationId xmlns:a16="http://schemas.microsoft.com/office/drawing/2014/main" id="{C5B6FC95-B363-4176-B528-36AF603CAF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B9187987-E01E-40D5-8814-BE481D15590E}"/>
              </a:ext>
            </a:extLst>
          </p:cNvPr>
          <p:cNvSpPr>
            <a:spLocks noGrp="1" noRot="1" noChangeAspect="1" noChangeArrowheads="1" noTextEdit="1"/>
          </p:cNvSpPr>
          <p:nvPr>
            <p:ph type="sldImg"/>
          </p:nvPr>
        </p:nvSpPr>
        <p:spPr>
          <a:xfrm>
            <a:off x="1150938" y="692150"/>
            <a:ext cx="4556125" cy="3416300"/>
          </a:xfrm>
          <a:ln/>
        </p:spPr>
      </p:sp>
      <p:sp>
        <p:nvSpPr>
          <p:cNvPr id="134147" name="Rectangle 3">
            <a:extLst>
              <a:ext uri="{FF2B5EF4-FFF2-40B4-BE49-F238E27FC236}">
                <a16:creationId xmlns:a16="http://schemas.microsoft.com/office/drawing/2014/main" id="{8270E7A7-AFA5-40D0-B08A-4FDE5586E2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27000777-E3BD-4F8A-88C8-F939DD61843B}"/>
              </a:ext>
            </a:extLst>
          </p:cNvPr>
          <p:cNvSpPr>
            <a:spLocks noGrp="1" noRot="1" noChangeAspect="1" noChangeArrowheads="1" noTextEdit="1"/>
          </p:cNvSpPr>
          <p:nvPr>
            <p:ph type="sldImg"/>
          </p:nvPr>
        </p:nvSpPr>
        <p:spPr>
          <a:xfrm>
            <a:off x="1150938" y="692150"/>
            <a:ext cx="4556125" cy="3416300"/>
          </a:xfrm>
          <a:ln/>
        </p:spPr>
      </p:sp>
      <p:sp>
        <p:nvSpPr>
          <p:cNvPr id="136195" name="Rectangle 3">
            <a:extLst>
              <a:ext uri="{FF2B5EF4-FFF2-40B4-BE49-F238E27FC236}">
                <a16:creationId xmlns:a16="http://schemas.microsoft.com/office/drawing/2014/main" id="{328D1F73-1865-471B-AE8F-52FF440569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C09D016-0217-4291-8C90-7A9169C4F364}"/>
              </a:ext>
            </a:extLst>
          </p:cNvPr>
          <p:cNvSpPr>
            <a:spLocks noGrp="1" noRot="1" noChangeAspect="1" noChangeArrowheads="1" noTextEdit="1"/>
          </p:cNvSpPr>
          <p:nvPr>
            <p:ph type="sldImg"/>
          </p:nvPr>
        </p:nvSpPr>
        <p:spPr>
          <a:xfrm>
            <a:off x="1150938" y="692150"/>
            <a:ext cx="4556125" cy="3416300"/>
          </a:xfrm>
          <a:ln cap="flat"/>
        </p:spPr>
      </p:sp>
      <p:sp>
        <p:nvSpPr>
          <p:cNvPr id="39939" name="Rectangle 3">
            <a:extLst>
              <a:ext uri="{FF2B5EF4-FFF2-40B4-BE49-F238E27FC236}">
                <a16:creationId xmlns:a16="http://schemas.microsoft.com/office/drawing/2014/main" id="{5C3A164C-99CA-4BBF-9F85-7FEB811F63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D2F6407-A38C-442D-9CC1-191C4F9A6A47}"/>
              </a:ext>
            </a:extLst>
          </p:cNvPr>
          <p:cNvSpPr>
            <a:spLocks noGrp="1" noRot="1" noChangeAspect="1" noChangeArrowheads="1" noTextEdit="1"/>
          </p:cNvSpPr>
          <p:nvPr>
            <p:ph type="sldImg"/>
          </p:nvPr>
        </p:nvSpPr>
        <p:spPr>
          <a:xfrm>
            <a:off x="1150938" y="692150"/>
            <a:ext cx="4556125" cy="3416300"/>
          </a:xfrm>
          <a:ln/>
        </p:spPr>
      </p:sp>
      <p:sp>
        <p:nvSpPr>
          <p:cNvPr id="138243" name="Rectangle 3">
            <a:extLst>
              <a:ext uri="{FF2B5EF4-FFF2-40B4-BE49-F238E27FC236}">
                <a16:creationId xmlns:a16="http://schemas.microsoft.com/office/drawing/2014/main" id="{46F2A2C7-0600-40EC-B5BA-7F51960B4C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9E22C905-75E3-428B-A62B-2D564C664181}"/>
              </a:ext>
            </a:extLst>
          </p:cNvPr>
          <p:cNvSpPr>
            <a:spLocks noGrp="1" noRot="1" noChangeAspect="1" noChangeArrowheads="1" noTextEdit="1"/>
          </p:cNvSpPr>
          <p:nvPr>
            <p:ph type="sldImg"/>
          </p:nvPr>
        </p:nvSpPr>
        <p:spPr>
          <a:xfrm>
            <a:off x="1150938" y="692150"/>
            <a:ext cx="4556125" cy="3416300"/>
          </a:xfrm>
          <a:ln/>
        </p:spPr>
      </p:sp>
      <p:sp>
        <p:nvSpPr>
          <p:cNvPr id="140291" name="Rectangle 3">
            <a:extLst>
              <a:ext uri="{FF2B5EF4-FFF2-40B4-BE49-F238E27FC236}">
                <a16:creationId xmlns:a16="http://schemas.microsoft.com/office/drawing/2014/main" id="{1C1884D0-B336-4AC7-9E08-2C55AD3D95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2625386-79B3-4CFB-B651-79AED268790E}"/>
              </a:ext>
            </a:extLst>
          </p:cNvPr>
          <p:cNvSpPr>
            <a:spLocks noGrp="1" noRot="1" noChangeAspect="1" noChangeArrowheads="1" noTextEdit="1"/>
          </p:cNvSpPr>
          <p:nvPr>
            <p:ph type="sldImg"/>
          </p:nvPr>
        </p:nvSpPr>
        <p:spPr>
          <a:xfrm>
            <a:off x="1150938" y="692150"/>
            <a:ext cx="4556125" cy="3416300"/>
          </a:xfrm>
          <a:ln/>
        </p:spPr>
      </p:sp>
      <p:sp>
        <p:nvSpPr>
          <p:cNvPr id="142339" name="Rectangle 3">
            <a:extLst>
              <a:ext uri="{FF2B5EF4-FFF2-40B4-BE49-F238E27FC236}">
                <a16:creationId xmlns:a16="http://schemas.microsoft.com/office/drawing/2014/main" id="{3EF64CA7-C04D-4E51-9203-23A9E92D9E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B55EFB25-50C3-45E9-9E67-A2C5C4F57E29}"/>
              </a:ext>
            </a:extLst>
          </p:cNvPr>
          <p:cNvSpPr>
            <a:spLocks noGrp="1" noRot="1" noChangeAspect="1" noChangeArrowheads="1" noTextEdit="1"/>
          </p:cNvSpPr>
          <p:nvPr>
            <p:ph type="sldImg"/>
          </p:nvPr>
        </p:nvSpPr>
        <p:spPr>
          <a:xfrm>
            <a:off x="1150938" y="692150"/>
            <a:ext cx="4556125" cy="3416300"/>
          </a:xfrm>
          <a:ln/>
        </p:spPr>
      </p:sp>
      <p:sp>
        <p:nvSpPr>
          <p:cNvPr id="144387" name="Rectangle 3">
            <a:extLst>
              <a:ext uri="{FF2B5EF4-FFF2-40B4-BE49-F238E27FC236}">
                <a16:creationId xmlns:a16="http://schemas.microsoft.com/office/drawing/2014/main" id="{526F9E0C-6CA7-4F34-BD2F-D9EDD237FF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7E7D9438-9760-4CD6-B563-5093592706DF}"/>
              </a:ext>
            </a:extLst>
          </p:cNvPr>
          <p:cNvSpPr>
            <a:spLocks noGrp="1" noRot="1" noChangeAspect="1" noChangeArrowheads="1" noTextEdit="1"/>
          </p:cNvSpPr>
          <p:nvPr>
            <p:ph type="sldImg"/>
          </p:nvPr>
        </p:nvSpPr>
        <p:spPr>
          <a:xfrm>
            <a:off x="1150938" y="692150"/>
            <a:ext cx="4556125" cy="3416300"/>
          </a:xfrm>
          <a:ln/>
        </p:spPr>
      </p:sp>
      <p:sp>
        <p:nvSpPr>
          <p:cNvPr id="146435" name="Rectangle 3">
            <a:extLst>
              <a:ext uri="{FF2B5EF4-FFF2-40B4-BE49-F238E27FC236}">
                <a16:creationId xmlns:a16="http://schemas.microsoft.com/office/drawing/2014/main" id="{5709A499-BC17-48DB-9B3E-4890BB1A29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DBFB0177-4A01-4C24-9C29-6056AA597B6F}"/>
              </a:ext>
            </a:extLst>
          </p:cNvPr>
          <p:cNvSpPr>
            <a:spLocks noGrp="1" noRot="1" noChangeAspect="1" noChangeArrowheads="1" noTextEdit="1"/>
          </p:cNvSpPr>
          <p:nvPr>
            <p:ph type="sldImg"/>
          </p:nvPr>
        </p:nvSpPr>
        <p:spPr>
          <a:xfrm>
            <a:off x="1150938" y="692150"/>
            <a:ext cx="4556125" cy="3416300"/>
          </a:xfrm>
          <a:ln/>
        </p:spPr>
      </p:sp>
      <p:sp>
        <p:nvSpPr>
          <p:cNvPr id="148483" name="Rectangle 3">
            <a:extLst>
              <a:ext uri="{FF2B5EF4-FFF2-40B4-BE49-F238E27FC236}">
                <a16:creationId xmlns:a16="http://schemas.microsoft.com/office/drawing/2014/main" id="{8792C0B9-2E5A-460A-8F92-6C01F62829C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58AAA3AD-0D04-404D-BC0A-19CD22F63FDC}"/>
              </a:ext>
            </a:extLst>
          </p:cNvPr>
          <p:cNvSpPr>
            <a:spLocks noGrp="1" noRot="1" noChangeAspect="1" noChangeArrowheads="1" noTextEdit="1"/>
          </p:cNvSpPr>
          <p:nvPr>
            <p:ph type="sldImg"/>
          </p:nvPr>
        </p:nvSpPr>
        <p:spPr>
          <a:xfrm>
            <a:off x="1150938" y="692150"/>
            <a:ext cx="4556125" cy="3416300"/>
          </a:xfrm>
          <a:ln/>
        </p:spPr>
      </p:sp>
      <p:sp>
        <p:nvSpPr>
          <p:cNvPr id="150531" name="Rectangle 3">
            <a:extLst>
              <a:ext uri="{FF2B5EF4-FFF2-40B4-BE49-F238E27FC236}">
                <a16:creationId xmlns:a16="http://schemas.microsoft.com/office/drawing/2014/main" id="{C8416445-9F9B-4813-9432-5D88A72808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EB318DD9-F69C-41E2-8C29-5EFAA0537038}"/>
              </a:ext>
            </a:extLst>
          </p:cNvPr>
          <p:cNvSpPr>
            <a:spLocks noGrp="1" noRot="1" noChangeAspect="1" noChangeArrowheads="1" noTextEdit="1"/>
          </p:cNvSpPr>
          <p:nvPr>
            <p:ph type="sldImg"/>
          </p:nvPr>
        </p:nvSpPr>
        <p:spPr>
          <a:xfrm>
            <a:off x="1150938" y="692150"/>
            <a:ext cx="4556125" cy="3416300"/>
          </a:xfrm>
          <a:ln/>
        </p:spPr>
      </p:sp>
      <p:sp>
        <p:nvSpPr>
          <p:cNvPr id="152579" name="Rectangle 3">
            <a:extLst>
              <a:ext uri="{FF2B5EF4-FFF2-40B4-BE49-F238E27FC236}">
                <a16:creationId xmlns:a16="http://schemas.microsoft.com/office/drawing/2014/main" id="{DF2E14C4-6E5E-43CB-87B2-006BD3DF9AC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EBAF89A5-F9F7-4A60-A04E-787C29891957}"/>
              </a:ext>
            </a:extLst>
          </p:cNvPr>
          <p:cNvSpPr>
            <a:spLocks noGrp="1" noRot="1" noChangeAspect="1" noChangeArrowheads="1" noTextEdit="1"/>
          </p:cNvSpPr>
          <p:nvPr>
            <p:ph type="sldImg"/>
          </p:nvPr>
        </p:nvSpPr>
        <p:spPr>
          <a:xfrm>
            <a:off x="1150938" y="692150"/>
            <a:ext cx="4556125" cy="3416300"/>
          </a:xfrm>
          <a:ln/>
        </p:spPr>
      </p:sp>
      <p:sp>
        <p:nvSpPr>
          <p:cNvPr id="154627" name="Rectangle 3">
            <a:extLst>
              <a:ext uri="{FF2B5EF4-FFF2-40B4-BE49-F238E27FC236}">
                <a16:creationId xmlns:a16="http://schemas.microsoft.com/office/drawing/2014/main" id="{FE1DB5A0-7448-416A-893C-AFBD231AA9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For the shelf life expiration date (i.e SLED in short form) to be activated, if all the following has been maintained :</a:t>
            </a:r>
          </a:p>
          <a:p>
            <a:r>
              <a:rPr lang="en-US" altLang="en-US"/>
              <a:t>The minimum remaining shelf life has been maintained in the material master or the purchase</a:t>
            </a:r>
          </a:p>
          <a:p>
            <a:r>
              <a:rPr lang="en-US" altLang="en-US"/>
              <a:t>order</a:t>
            </a:r>
          </a:p>
          <a:p>
            <a:r>
              <a:rPr lang="en-US" altLang="en-US"/>
              <a:t>The minimum remaining shelf life value is the number of days that a material has to be usable in</a:t>
            </a:r>
          </a:p>
          <a:p>
            <a:r>
              <a:rPr lang="en-US" altLang="en-US"/>
              <a:t>order that the R/3 System will accept the goods receipt.</a:t>
            </a:r>
          </a:p>
          <a:p>
            <a:r>
              <a:rPr lang="en-US" altLang="en-US"/>
              <a:t>The shelf life expiration date check is active in the plant.</a:t>
            </a:r>
          </a:p>
          <a:p>
            <a:r>
              <a:rPr lang="en-US" altLang="en-US"/>
              <a:t>In the IMG configuration the shelf life expiration date check is activated for this movement type.</a:t>
            </a:r>
          </a:p>
          <a:p>
            <a:endParaRPr lang="en-US" altLang="en-US"/>
          </a:p>
          <a:p>
            <a:pPr>
              <a:buFontTx/>
              <a:buChar char="•"/>
            </a:pPr>
            <a:r>
              <a:rPr lang="en-US" altLang="en-US"/>
              <a:t>If the shelf life expiration date check is activated, then at the time of Goods receipt we need to enter  the expiration date or production</a:t>
            </a:r>
          </a:p>
          <a:p>
            <a:r>
              <a:rPr lang="en-US" altLang="en-US"/>
              <a:t>date of the material .</a:t>
            </a:r>
          </a:p>
          <a:p>
            <a:endParaRPr lang="en-US" altLang="en-US"/>
          </a:p>
          <a:p>
            <a:pPr>
              <a:buFontTx/>
              <a:buChar char="•"/>
            </a:pPr>
            <a:r>
              <a:rPr lang="en-US" altLang="en-US"/>
              <a:t>At the time of entering the goods receipt, the R/3 System checks whether the minimum remaining shelf life</a:t>
            </a:r>
          </a:p>
          <a:p>
            <a:r>
              <a:rPr lang="en-US" altLang="en-US"/>
              <a:t>meets the requirements entered in the purchase order or the material master.</a:t>
            </a:r>
          </a:p>
          <a:p>
            <a:endParaRPr lang="en-US" altLang="en-US"/>
          </a:p>
          <a:p>
            <a:pPr>
              <a:buFontTx/>
              <a:buChar char="•"/>
            </a:pPr>
            <a:r>
              <a:rPr lang="en-US" altLang="en-US"/>
              <a:t>The system then  issues a warning message or error message, depending on how the message setting has been configured.</a:t>
            </a:r>
          </a:p>
          <a:p>
            <a:endParaRPr lang="en-US" altLang="en-US"/>
          </a:p>
          <a:p>
            <a:r>
              <a:rPr lang="en-US" altLang="en-US"/>
              <a:t>The shelf life expiration date can be  printed on the goods receipt/issue slip.</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E736A742-7AC8-4C4D-898D-B2D1980421EE}"/>
              </a:ext>
            </a:extLst>
          </p:cNvPr>
          <p:cNvSpPr>
            <a:spLocks noGrp="1" noRot="1" noChangeAspect="1" noChangeArrowheads="1" noTextEdit="1"/>
          </p:cNvSpPr>
          <p:nvPr>
            <p:ph type="sldImg"/>
          </p:nvPr>
        </p:nvSpPr>
        <p:spPr>
          <a:xfrm>
            <a:off x="1150938" y="692150"/>
            <a:ext cx="4556125" cy="3416300"/>
          </a:xfrm>
          <a:ln/>
        </p:spPr>
      </p:sp>
      <p:sp>
        <p:nvSpPr>
          <p:cNvPr id="156675" name="Rectangle 3">
            <a:extLst>
              <a:ext uri="{FF2B5EF4-FFF2-40B4-BE49-F238E27FC236}">
                <a16:creationId xmlns:a16="http://schemas.microsoft.com/office/drawing/2014/main" id="{26875800-0768-427E-8A65-9224629DD4B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DE2B62-D165-4CE4-B3D9-E03511FCDAA0}"/>
              </a:ext>
            </a:extLst>
          </p:cNvPr>
          <p:cNvSpPr>
            <a:spLocks noGrp="1" noRot="1" noChangeAspect="1" noChangeArrowheads="1" noTextEdit="1"/>
          </p:cNvSpPr>
          <p:nvPr>
            <p:ph type="sldImg"/>
          </p:nvPr>
        </p:nvSpPr>
        <p:spPr>
          <a:xfrm>
            <a:off x="1150938" y="692150"/>
            <a:ext cx="4556125" cy="3416300"/>
          </a:xfrm>
          <a:ln cap="flat"/>
        </p:spPr>
      </p:sp>
      <p:sp>
        <p:nvSpPr>
          <p:cNvPr id="41987" name="Rectangle 3">
            <a:extLst>
              <a:ext uri="{FF2B5EF4-FFF2-40B4-BE49-F238E27FC236}">
                <a16:creationId xmlns:a16="http://schemas.microsoft.com/office/drawing/2014/main" id="{72F80325-DA65-4624-BD56-AA61BB79A1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Char char="•"/>
            </a:pPr>
            <a:r>
              <a:rPr lang="en-US" altLang="en-US"/>
              <a:t>Large levels of inventory generally require places to store them, people to look after them and staff to order as well as count them, and hence increase in cost</a:t>
            </a:r>
          </a:p>
          <a:p>
            <a:pPr>
              <a:lnSpc>
                <a:spcPct val="80000"/>
              </a:lnSpc>
              <a:buFontTx/>
              <a:buChar char="•"/>
            </a:pPr>
            <a:endParaRPr lang="en-GB" altLang="en-US"/>
          </a:p>
          <a:p>
            <a:pPr>
              <a:lnSpc>
                <a:spcPct val="80000"/>
              </a:lnSpc>
              <a:buFontTx/>
              <a:buChar char="•"/>
            </a:pPr>
            <a:r>
              <a:rPr lang="en-US" altLang="en-US"/>
              <a:t>Poor inventory management will lead to fall in service level, because simply having more inventory is never the answer to delivering better service, as too often the inventory held is the wrong inventory or you cannot get to or see the correct inventory because the wrong inventory is in the way</a:t>
            </a:r>
          </a:p>
          <a:p>
            <a:pPr>
              <a:lnSpc>
                <a:spcPct val="80000"/>
              </a:lnSpc>
              <a:buFontTx/>
              <a:buChar char="•"/>
            </a:pPr>
            <a:endParaRPr lang="en-US" altLang="en-US"/>
          </a:p>
          <a:p>
            <a:pPr>
              <a:lnSpc>
                <a:spcPct val="80000"/>
              </a:lnSpc>
              <a:buFontTx/>
              <a:buChar char="•"/>
            </a:pPr>
            <a:r>
              <a:rPr lang="en-US" altLang="en-US"/>
              <a:t>Quality issues often arise as people use material that is there as opposed to the correct material or otherwise sometimes the material that is in stock is there because purchasing has done a good discount for a bulk deal</a:t>
            </a:r>
          </a:p>
          <a:p>
            <a:pPr>
              <a:lnSpc>
                <a:spcPct val="80000"/>
              </a:lnSpc>
              <a:buFontTx/>
              <a:buChar char="•"/>
            </a:pPr>
            <a:endParaRPr lang="en-GB" altLang="en-US"/>
          </a:p>
          <a:p>
            <a:pPr>
              <a:lnSpc>
                <a:spcPct val="80000"/>
              </a:lnSpc>
              <a:buFontTx/>
              <a:buChar char="•"/>
            </a:pPr>
            <a:r>
              <a:rPr lang="en-US" altLang="en-US" sz="1000"/>
              <a:t>The vicious circle is that costs rise and service levels fall as quality fails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26C1A5A-459A-40C9-8A43-711E4EEED87A}"/>
              </a:ext>
            </a:extLst>
          </p:cNvPr>
          <p:cNvSpPr>
            <a:spLocks noGrp="1" noRot="1" noChangeAspect="1" noChangeArrowheads="1" noTextEdit="1"/>
          </p:cNvSpPr>
          <p:nvPr>
            <p:ph type="sldImg"/>
          </p:nvPr>
        </p:nvSpPr>
        <p:spPr>
          <a:xfrm>
            <a:off x="1150938" y="692150"/>
            <a:ext cx="4556125" cy="3416300"/>
          </a:xfrm>
          <a:ln/>
        </p:spPr>
      </p:sp>
      <p:sp>
        <p:nvSpPr>
          <p:cNvPr id="158723" name="Rectangle 3">
            <a:extLst>
              <a:ext uri="{FF2B5EF4-FFF2-40B4-BE49-F238E27FC236}">
                <a16:creationId xmlns:a16="http://schemas.microsoft.com/office/drawing/2014/main" id="{CCE0882E-84E3-4C41-81F0-815F60D0BA8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shelf life expiration date of a material can only be entered if the minimum remaining shelf life is maintained in the material master record.</a:t>
            </a:r>
            <a:br>
              <a:rPr lang="en-US" altLang="en-US"/>
            </a:br>
            <a:r>
              <a:rPr lang="en-US" altLang="en-US"/>
              <a:t>The minimum remaining shelf life is the time the material must still be usable, so that the goods receipt is accepted by the system.</a:t>
            </a:r>
            <a:br>
              <a:rPr lang="en-US" altLang="en-US"/>
            </a:br>
            <a:endParaRPr lang="en-US" altLang="en-US"/>
          </a:p>
          <a:p>
            <a:r>
              <a:rPr lang="en-US" altLang="en-US"/>
              <a:t>If the shelf life check expiration date check is active, we must enter the shelf life expiration date or the production date of the material at the time of a goods receipt.</a:t>
            </a:r>
          </a:p>
          <a:p>
            <a:r>
              <a:rPr lang="en-US" altLang="en-US"/>
              <a:t>At the time of goods receipt, the system checks whether the remaining shelf life is sufficient.</a:t>
            </a:r>
          </a:p>
          <a:p>
            <a:r>
              <a:rPr lang="en-US" altLang="en-US"/>
              <a:t>If this is not the case, a warning or error message is issued, depending on the system settings.</a:t>
            </a:r>
          </a:p>
          <a:p>
            <a:r>
              <a:rPr lang="en-US" altLang="en-US"/>
              <a:t>When the goods receipt is posted, the shelf life expiration date is recorded in the material document.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7696156E-9A97-4BE4-A392-BB3DCB51F4E6}"/>
              </a:ext>
            </a:extLst>
          </p:cNvPr>
          <p:cNvSpPr>
            <a:spLocks noGrp="1" noRot="1" noChangeAspect="1" noChangeArrowheads="1" noTextEdit="1"/>
          </p:cNvSpPr>
          <p:nvPr>
            <p:ph type="sldImg"/>
          </p:nvPr>
        </p:nvSpPr>
        <p:spPr>
          <a:xfrm>
            <a:off x="1150938" y="692150"/>
            <a:ext cx="4556125" cy="3416300"/>
          </a:xfrm>
          <a:ln cap="flat"/>
        </p:spPr>
      </p:sp>
      <p:sp>
        <p:nvSpPr>
          <p:cNvPr id="160771" name="Rectangle 3">
            <a:extLst>
              <a:ext uri="{FF2B5EF4-FFF2-40B4-BE49-F238E27FC236}">
                <a16:creationId xmlns:a16="http://schemas.microsoft.com/office/drawing/2014/main" id="{648C495D-2657-4CC5-8C83-348B260598C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B8CEB037-5938-4BC0-8E52-2A88FA0D9CD3}"/>
              </a:ext>
            </a:extLst>
          </p:cNvPr>
          <p:cNvSpPr>
            <a:spLocks noGrp="1" noRot="1" noChangeAspect="1" noChangeArrowheads="1" noTextEdit="1"/>
          </p:cNvSpPr>
          <p:nvPr>
            <p:ph type="sldImg"/>
          </p:nvPr>
        </p:nvSpPr>
        <p:spPr>
          <a:xfrm>
            <a:off x="1150938" y="692150"/>
            <a:ext cx="4556125" cy="3416300"/>
          </a:xfrm>
          <a:ln cap="flat"/>
        </p:spPr>
      </p:sp>
      <p:sp>
        <p:nvSpPr>
          <p:cNvPr id="166915" name="Rectangle 3">
            <a:extLst>
              <a:ext uri="{FF2B5EF4-FFF2-40B4-BE49-F238E27FC236}">
                <a16:creationId xmlns:a16="http://schemas.microsoft.com/office/drawing/2014/main" id="{9A6E8EDE-EF0C-4191-8999-1B206687185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8D9CCDB-C8D6-422F-AD7E-C1AC71031869}"/>
              </a:ext>
            </a:extLst>
          </p:cNvPr>
          <p:cNvSpPr>
            <a:spLocks noGrp="1" noRot="1" noChangeAspect="1" noChangeArrowheads="1" noTextEdit="1"/>
          </p:cNvSpPr>
          <p:nvPr>
            <p:ph type="sldImg"/>
          </p:nvPr>
        </p:nvSpPr>
        <p:spPr>
          <a:xfrm>
            <a:off x="1150938" y="692150"/>
            <a:ext cx="4556125" cy="3416300"/>
          </a:xfrm>
          <a:ln cap="flat"/>
        </p:spPr>
      </p:sp>
      <p:sp>
        <p:nvSpPr>
          <p:cNvPr id="44035" name="Rectangle 3">
            <a:extLst>
              <a:ext uri="{FF2B5EF4-FFF2-40B4-BE49-F238E27FC236}">
                <a16:creationId xmlns:a16="http://schemas.microsoft.com/office/drawing/2014/main" id="{421CEF70-A57D-4B76-91D3-102E19711AE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BA2877C-DDB0-49D3-84D8-3CF0B338C34F}"/>
              </a:ext>
            </a:extLst>
          </p:cNvPr>
          <p:cNvSpPr>
            <a:spLocks noGrp="1" noRot="1" noChangeAspect="1" noChangeArrowheads="1" noTextEdit="1"/>
          </p:cNvSpPr>
          <p:nvPr>
            <p:ph type="sldImg"/>
          </p:nvPr>
        </p:nvSpPr>
        <p:spPr>
          <a:xfrm>
            <a:off x="1150938" y="692150"/>
            <a:ext cx="4556125" cy="3416300"/>
          </a:xfrm>
          <a:ln/>
        </p:spPr>
      </p:sp>
      <p:sp>
        <p:nvSpPr>
          <p:cNvPr id="48131" name="Rectangle 3">
            <a:extLst>
              <a:ext uri="{FF2B5EF4-FFF2-40B4-BE49-F238E27FC236}">
                <a16:creationId xmlns:a16="http://schemas.microsoft.com/office/drawing/2014/main" id="{30E139CD-F63A-435F-8E4C-50DE3FCAB05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Also Basic Data view is required</a:t>
            </a:r>
          </a:p>
          <a:p>
            <a:pPr>
              <a:buFontTx/>
              <a:buChar char="•"/>
            </a:pPr>
            <a:r>
              <a:rPr lang="en-US" altLang="en-US"/>
              <a:t>In addition to the above views for stockable material, quantity and value updation should be activated for material type settings in customizing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B922D36-E672-49C5-B6CD-E999073F8CB6}"/>
              </a:ext>
            </a:extLst>
          </p:cNvPr>
          <p:cNvSpPr>
            <a:spLocks noGrp="1" noRot="1" noChangeAspect="1" noChangeArrowheads="1" noTextEdit="1"/>
          </p:cNvSpPr>
          <p:nvPr>
            <p:ph type="sldImg"/>
          </p:nvPr>
        </p:nvSpPr>
        <p:spPr>
          <a:xfrm>
            <a:off x="1150938" y="692150"/>
            <a:ext cx="4556125" cy="3416300"/>
          </a:xfrm>
          <a:ln/>
        </p:spPr>
      </p:sp>
      <p:sp>
        <p:nvSpPr>
          <p:cNvPr id="52227" name="Rectangle 3">
            <a:extLst>
              <a:ext uri="{FF2B5EF4-FFF2-40B4-BE49-F238E27FC236}">
                <a16:creationId xmlns:a16="http://schemas.microsoft.com/office/drawing/2014/main" id="{50D45350-9AFD-44FD-9C39-2026BD08640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requirement date &lt;= Current date +1 day , the n in the reservation management programe movement indicator is set.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4F56EA9-EF8A-4882-B2B1-058F4E0DE45A}"/>
              </a:ext>
            </a:extLst>
          </p:cNvPr>
          <p:cNvSpPr>
            <a:spLocks noGrp="1"/>
          </p:cNvSpPr>
          <p:nvPr>
            <p:ph type="dt" sz="half" idx="10"/>
          </p:nvPr>
        </p:nvSpPr>
        <p:spPr/>
        <p:txBody>
          <a:bodyPr/>
          <a:lstStyle>
            <a:lvl1pPr>
              <a:defRPr/>
            </a:lvl1pPr>
          </a:lstStyle>
          <a:p>
            <a:pPr>
              <a:defRPr/>
            </a:pPr>
            <a:fld id="{3886915C-C0AC-4400-A7E3-620EC1C0A9E1}" type="datetime1">
              <a:rPr lang="en-US"/>
              <a:pPr>
                <a:defRPr/>
              </a:pPr>
              <a:t>1/30/2020</a:t>
            </a:fld>
            <a:endParaRPr lang="en-US"/>
          </a:p>
        </p:txBody>
      </p:sp>
      <p:sp>
        <p:nvSpPr>
          <p:cNvPr id="5" name="Footer Placeholder 4">
            <a:extLst>
              <a:ext uri="{FF2B5EF4-FFF2-40B4-BE49-F238E27FC236}">
                <a16:creationId xmlns:a16="http://schemas.microsoft.com/office/drawing/2014/main" id="{5B090449-D952-455E-BFAD-BA2F19A9A01D}"/>
              </a:ext>
            </a:extLst>
          </p:cNvPr>
          <p:cNvSpPr>
            <a:spLocks noGrp="1"/>
          </p:cNvSpPr>
          <p:nvPr>
            <p:ph type="ftr" sz="quarter" idx="11"/>
          </p:nvPr>
        </p:nvSpPr>
        <p:spPr/>
        <p:txBody>
          <a:bodyPr/>
          <a:lstStyle>
            <a:lvl1pPr>
              <a:defRPr/>
            </a:lvl1pPr>
          </a:lstStyle>
          <a:p>
            <a:pPr>
              <a:defRPr/>
            </a:pPr>
            <a:r>
              <a:rPr lang="en-US"/>
              <a:t>Capgemini Public</a:t>
            </a:r>
          </a:p>
        </p:txBody>
      </p:sp>
      <p:sp>
        <p:nvSpPr>
          <p:cNvPr id="6" name="Slide Number Placeholder 5">
            <a:extLst>
              <a:ext uri="{FF2B5EF4-FFF2-40B4-BE49-F238E27FC236}">
                <a16:creationId xmlns:a16="http://schemas.microsoft.com/office/drawing/2014/main" id="{5E7370F1-A0DB-421B-842A-11311236B3C6}"/>
              </a:ext>
            </a:extLst>
          </p:cNvPr>
          <p:cNvSpPr>
            <a:spLocks noGrp="1"/>
          </p:cNvSpPr>
          <p:nvPr>
            <p:ph type="sldNum" sz="quarter" idx="12"/>
          </p:nvPr>
        </p:nvSpPr>
        <p:spPr/>
        <p:txBody>
          <a:bodyPr/>
          <a:lstStyle>
            <a:lvl1pPr>
              <a:defRPr/>
            </a:lvl1pPr>
          </a:lstStyle>
          <a:p>
            <a:pPr>
              <a:defRPr/>
            </a:pPr>
            <a:fld id="{C1F70035-AFE2-40C0-A7B6-CA31007D0E2B}" type="slidenum">
              <a:rPr lang="en-US"/>
              <a:pPr>
                <a:defRPr/>
              </a:pPr>
              <a:t>‹#›</a:t>
            </a:fld>
            <a:endParaRPr lang="en-US"/>
          </a:p>
        </p:txBody>
      </p:sp>
    </p:spTree>
    <p:extLst>
      <p:ext uri="{BB962C8B-B14F-4D97-AF65-F5344CB8AC3E}">
        <p14:creationId xmlns:p14="http://schemas.microsoft.com/office/powerpoint/2010/main" val="429240679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C83D-A398-4B3F-86E1-D56FEF4A56CD}"/>
              </a:ext>
            </a:extLst>
          </p:cNvPr>
          <p:cNvSpPr>
            <a:spLocks noGrp="1"/>
          </p:cNvSpPr>
          <p:nvPr>
            <p:ph type="dt" sz="half" idx="10"/>
          </p:nvPr>
        </p:nvSpPr>
        <p:spPr/>
        <p:txBody>
          <a:bodyPr/>
          <a:lstStyle>
            <a:lvl1pPr>
              <a:defRPr/>
            </a:lvl1pPr>
          </a:lstStyle>
          <a:p>
            <a:pPr>
              <a:defRPr/>
            </a:pPr>
            <a:fld id="{D39F1AB5-5691-4DEC-8D1E-126236BE28BB}" type="datetime1">
              <a:rPr lang="en-US"/>
              <a:pPr>
                <a:defRPr/>
              </a:pPr>
              <a:t>1/30/2020</a:t>
            </a:fld>
            <a:endParaRPr lang="en-US"/>
          </a:p>
        </p:txBody>
      </p:sp>
      <p:sp>
        <p:nvSpPr>
          <p:cNvPr id="5" name="Footer Placeholder 4">
            <a:extLst>
              <a:ext uri="{FF2B5EF4-FFF2-40B4-BE49-F238E27FC236}">
                <a16:creationId xmlns:a16="http://schemas.microsoft.com/office/drawing/2014/main" id="{81CC4D25-09B8-4F54-A083-318DE2EB12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84F150-ECBB-4B65-B892-B6A27C7F28B0}"/>
              </a:ext>
            </a:extLst>
          </p:cNvPr>
          <p:cNvSpPr>
            <a:spLocks noGrp="1"/>
          </p:cNvSpPr>
          <p:nvPr>
            <p:ph type="sldNum" sz="quarter" idx="12"/>
          </p:nvPr>
        </p:nvSpPr>
        <p:spPr/>
        <p:txBody>
          <a:bodyPr/>
          <a:lstStyle>
            <a:lvl1pPr>
              <a:defRPr/>
            </a:lvl1pPr>
          </a:lstStyle>
          <a:p>
            <a:pPr>
              <a:defRPr/>
            </a:pPr>
            <a:fld id="{DBC64EAE-EE86-4728-89CA-EF1482670E09}" type="slidenum">
              <a:rPr lang="en-US"/>
              <a:pPr>
                <a:defRPr/>
              </a:pPr>
              <a:t>‹#›</a:t>
            </a:fld>
            <a:endParaRPr lang="en-US"/>
          </a:p>
        </p:txBody>
      </p:sp>
    </p:spTree>
    <p:extLst>
      <p:ext uri="{BB962C8B-B14F-4D97-AF65-F5344CB8AC3E}">
        <p14:creationId xmlns:p14="http://schemas.microsoft.com/office/powerpoint/2010/main" val="15231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0E0C-4AA4-4960-9A40-97935EDCEB5A}"/>
              </a:ext>
            </a:extLst>
          </p:cNvPr>
          <p:cNvSpPr>
            <a:spLocks noGrp="1"/>
          </p:cNvSpPr>
          <p:nvPr>
            <p:ph type="dt" sz="half" idx="10"/>
          </p:nvPr>
        </p:nvSpPr>
        <p:spPr/>
        <p:txBody>
          <a:bodyPr/>
          <a:lstStyle>
            <a:lvl1pPr>
              <a:defRPr/>
            </a:lvl1pPr>
          </a:lstStyle>
          <a:p>
            <a:pPr>
              <a:defRPr/>
            </a:pPr>
            <a:fld id="{3A4BA8F4-60BC-4DBA-8676-11057CA723D9}" type="datetime1">
              <a:rPr lang="en-US"/>
              <a:pPr>
                <a:defRPr/>
              </a:pPr>
              <a:t>1/30/2020</a:t>
            </a:fld>
            <a:endParaRPr lang="en-US"/>
          </a:p>
        </p:txBody>
      </p:sp>
      <p:sp>
        <p:nvSpPr>
          <p:cNvPr id="5" name="Footer Placeholder 4">
            <a:extLst>
              <a:ext uri="{FF2B5EF4-FFF2-40B4-BE49-F238E27FC236}">
                <a16:creationId xmlns:a16="http://schemas.microsoft.com/office/drawing/2014/main" id="{7A2A502C-62A4-4A7E-A51C-7435AEC82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080C96-82CD-4D34-B925-9409BD1BC431}"/>
              </a:ext>
            </a:extLst>
          </p:cNvPr>
          <p:cNvSpPr>
            <a:spLocks noGrp="1"/>
          </p:cNvSpPr>
          <p:nvPr>
            <p:ph type="sldNum" sz="quarter" idx="12"/>
          </p:nvPr>
        </p:nvSpPr>
        <p:spPr/>
        <p:txBody>
          <a:bodyPr/>
          <a:lstStyle>
            <a:lvl1pPr>
              <a:defRPr/>
            </a:lvl1pPr>
          </a:lstStyle>
          <a:p>
            <a:pPr>
              <a:defRPr/>
            </a:pPr>
            <a:fld id="{82D2C983-9ED1-455F-AA37-1325F3B731E3}" type="slidenum">
              <a:rPr lang="en-US"/>
              <a:pPr>
                <a:defRPr/>
              </a:pPr>
              <a:t>‹#›</a:t>
            </a:fld>
            <a:endParaRPr lang="en-US"/>
          </a:p>
        </p:txBody>
      </p:sp>
    </p:spTree>
    <p:extLst>
      <p:ext uri="{BB962C8B-B14F-4D97-AF65-F5344CB8AC3E}">
        <p14:creationId xmlns:p14="http://schemas.microsoft.com/office/powerpoint/2010/main" val="36733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Freeform 79">
            <a:extLst>
              <a:ext uri="{FF2B5EF4-FFF2-40B4-BE49-F238E27FC236}">
                <a16:creationId xmlns:a16="http://schemas.microsoft.com/office/drawing/2014/main" id="{C2D25A4C-2678-48A3-8742-42E080999E60}"/>
              </a:ext>
            </a:extLst>
          </p:cNvPr>
          <p:cNvSpPr>
            <a:spLocks/>
          </p:cNvSpPr>
          <p:nvPr/>
        </p:nvSpPr>
        <p:spPr bwMode="auto">
          <a:xfrm>
            <a:off x="0" y="0"/>
            <a:ext cx="9144000" cy="6858000"/>
          </a:xfrm>
          <a:custGeom>
            <a:avLst/>
            <a:gdLst>
              <a:gd name="T0" fmla="*/ 624 w 5760"/>
              <a:gd name="T1" fmla="*/ 3322 h 4451"/>
              <a:gd name="T2" fmla="*/ 715 w 5760"/>
              <a:gd name="T3" fmla="*/ 3246 h 4451"/>
              <a:gd name="T4" fmla="*/ 805 w 5760"/>
              <a:gd name="T5" fmla="*/ 3175 h 4451"/>
              <a:gd name="T6" fmla="*/ 898 w 5760"/>
              <a:gd name="T7" fmla="*/ 3111 h 4451"/>
              <a:gd name="T8" fmla="*/ 993 w 5760"/>
              <a:gd name="T9" fmla="*/ 3049 h 4451"/>
              <a:gd name="T10" fmla="*/ 1089 w 5760"/>
              <a:gd name="T11" fmla="*/ 2993 h 4451"/>
              <a:gd name="T12" fmla="*/ 1285 w 5760"/>
              <a:gd name="T13" fmla="*/ 2893 h 4451"/>
              <a:gd name="T14" fmla="*/ 1485 w 5760"/>
              <a:gd name="T15" fmla="*/ 2806 h 4451"/>
              <a:gd name="T16" fmla="*/ 1693 w 5760"/>
              <a:gd name="T17" fmla="*/ 2729 h 4451"/>
              <a:gd name="T18" fmla="*/ 1904 w 5760"/>
              <a:gd name="T19" fmla="*/ 2662 h 4451"/>
              <a:gd name="T20" fmla="*/ 2118 w 5760"/>
              <a:gd name="T21" fmla="*/ 2600 h 4451"/>
              <a:gd name="T22" fmla="*/ 2229 w 5760"/>
              <a:gd name="T23" fmla="*/ 2571 h 4451"/>
              <a:gd name="T24" fmla="*/ 2475 w 5760"/>
              <a:gd name="T25" fmla="*/ 2511 h 4451"/>
              <a:gd name="T26" fmla="*/ 2720 w 5760"/>
              <a:gd name="T27" fmla="*/ 2456 h 4451"/>
              <a:gd name="T28" fmla="*/ 3205 w 5760"/>
              <a:gd name="T29" fmla="*/ 2358 h 4451"/>
              <a:gd name="T30" fmla="*/ 3198 w 5760"/>
              <a:gd name="T31" fmla="*/ 2358 h 4451"/>
              <a:gd name="T32" fmla="*/ 3929 w 5760"/>
              <a:gd name="T33" fmla="*/ 2202 h 4451"/>
              <a:gd name="T34" fmla="*/ 4229 w 5760"/>
              <a:gd name="T35" fmla="*/ 2129 h 4451"/>
              <a:gd name="T36" fmla="*/ 4409 w 5760"/>
              <a:gd name="T37" fmla="*/ 2078 h 4451"/>
              <a:gd name="T38" fmla="*/ 4573 w 5760"/>
              <a:gd name="T39" fmla="*/ 2025 h 4451"/>
              <a:gd name="T40" fmla="*/ 4725 w 5760"/>
              <a:gd name="T41" fmla="*/ 1967 h 4451"/>
              <a:gd name="T42" fmla="*/ 4867 w 5760"/>
              <a:gd name="T43" fmla="*/ 1902 h 4451"/>
              <a:gd name="T44" fmla="*/ 5000 w 5760"/>
              <a:gd name="T45" fmla="*/ 1829 h 4451"/>
              <a:gd name="T46" fmla="*/ 5125 w 5760"/>
              <a:gd name="T47" fmla="*/ 1745 h 4451"/>
              <a:gd name="T48" fmla="*/ 5245 w 5760"/>
              <a:gd name="T49" fmla="*/ 1651 h 4451"/>
              <a:gd name="T50" fmla="*/ 5362 w 5760"/>
              <a:gd name="T51" fmla="*/ 1542 h 4451"/>
              <a:gd name="T52" fmla="*/ 5475 w 5760"/>
              <a:gd name="T53" fmla="*/ 1420 h 4451"/>
              <a:gd name="T54" fmla="*/ 5587 w 5760"/>
              <a:gd name="T55" fmla="*/ 1280 h 4451"/>
              <a:gd name="T56" fmla="*/ 5702 w 5760"/>
              <a:gd name="T57" fmla="*/ 1122 h 4451"/>
              <a:gd name="T58" fmla="*/ 5760 w 5760"/>
              <a:gd name="T59" fmla="*/ 0 h 4451"/>
              <a:gd name="T60" fmla="*/ 0 w 5760"/>
              <a:gd name="T61" fmla="*/ 4451 h 4451"/>
              <a:gd name="T62" fmla="*/ 20 w 5760"/>
              <a:gd name="T63" fmla="*/ 4451 h 4451"/>
              <a:gd name="T64" fmla="*/ 55 w 5760"/>
              <a:gd name="T65" fmla="*/ 4278 h 4451"/>
              <a:gd name="T66" fmla="*/ 102 w 5760"/>
              <a:gd name="T67" fmla="*/ 4111 h 4451"/>
              <a:gd name="T68" fmla="*/ 124 w 5760"/>
              <a:gd name="T69" fmla="*/ 4053 h 4451"/>
              <a:gd name="T70" fmla="*/ 169 w 5760"/>
              <a:gd name="T71" fmla="*/ 3944 h 4451"/>
              <a:gd name="T72" fmla="*/ 220 w 5760"/>
              <a:gd name="T73" fmla="*/ 3836 h 4451"/>
              <a:gd name="T74" fmla="*/ 278 w 5760"/>
              <a:gd name="T75" fmla="*/ 3735 h 4451"/>
              <a:gd name="T76" fmla="*/ 342 w 5760"/>
              <a:gd name="T77" fmla="*/ 3635 h 4451"/>
              <a:gd name="T78" fmla="*/ 415 w 5760"/>
              <a:gd name="T79" fmla="*/ 3540 h 4451"/>
              <a:gd name="T80" fmla="*/ 493 w 5760"/>
              <a:gd name="T81" fmla="*/ 3449 h 4451"/>
              <a:gd name="T82" fmla="*/ 578 w 5760"/>
              <a:gd name="T83" fmla="*/ 3364 h 4451"/>
              <a:gd name="T84" fmla="*/ 624 w 5760"/>
              <a:gd name="T85" fmla="*/ 3322 h 4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0" h="4451">
                <a:moveTo>
                  <a:pt x="624" y="3322"/>
                </a:moveTo>
                <a:lnTo>
                  <a:pt x="624" y="3322"/>
                </a:lnTo>
                <a:lnTo>
                  <a:pt x="669" y="3284"/>
                </a:lnTo>
                <a:lnTo>
                  <a:pt x="715" y="3246"/>
                </a:lnTo>
                <a:lnTo>
                  <a:pt x="760" y="3209"/>
                </a:lnTo>
                <a:lnTo>
                  <a:pt x="805" y="3175"/>
                </a:lnTo>
                <a:lnTo>
                  <a:pt x="853" y="3142"/>
                </a:lnTo>
                <a:lnTo>
                  <a:pt x="898" y="3111"/>
                </a:lnTo>
                <a:lnTo>
                  <a:pt x="945" y="3080"/>
                </a:lnTo>
                <a:lnTo>
                  <a:pt x="993" y="3049"/>
                </a:lnTo>
                <a:lnTo>
                  <a:pt x="1042" y="3020"/>
                </a:lnTo>
                <a:lnTo>
                  <a:pt x="1089" y="2993"/>
                </a:lnTo>
                <a:lnTo>
                  <a:pt x="1185" y="2940"/>
                </a:lnTo>
                <a:lnTo>
                  <a:pt x="1285" y="2893"/>
                </a:lnTo>
                <a:lnTo>
                  <a:pt x="1385" y="2847"/>
                </a:lnTo>
                <a:lnTo>
                  <a:pt x="1485" y="2806"/>
                </a:lnTo>
                <a:lnTo>
                  <a:pt x="1589" y="2766"/>
                </a:lnTo>
                <a:lnTo>
                  <a:pt x="1693" y="2729"/>
                </a:lnTo>
                <a:lnTo>
                  <a:pt x="1798" y="2695"/>
                </a:lnTo>
                <a:lnTo>
                  <a:pt x="1904" y="2662"/>
                </a:lnTo>
                <a:lnTo>
                  <a:pt x="2011" y="2631"/>
                </a:lnTo>
                <a:lnTo>
                  <a:pt x="2118" y="2600"/>
                </a:lnTo>
                <a:lnTo>
                  <a:pt x="2229" y="2571"/>
                </a:lnTo>
                <a:lnTo>
                  <a:pt x="2351" y="2540"/>
                </a:lnTo>
                <a:lnTo>
                  <a:pt x="2475" y="2511"/>
                </a:lnTo>
                <a:lnTo>
                  <a:pt x="2596" y="2482"/>
                </a:lnTo>
                <a:lnTo>
                  <a:pt x="2720" y="2456"/>
                </a:lnTo>
                <a:lnTo>
                  <a:pt x="2964" y="2406"/>
                </a:lnTo>
                <a:lnTo>
                  <a:pt x="3205" y="2358"/>
                </a:lnTo>
                <a:lnTo>
                  <a:pt x="3198" y="2358"/>
                </a:lnTo>
                <a:lnTo>
                  <a:pt x="3705" y="2251"/>
                </a:lnTo>
                <a:lnTo>
                  <a:pt x="3929" y="2202"/>
                </a:lnTo>
                <a:lnTo>
                  <a:pt x="4133" y="2155"/>
                </a:lnTo>
                <a:lnTo>
                  <a:pt x="4229" y="2129"/>
                </a:lnTo>
                <a:lnTo>
                  <a:pt x="4320" y="2104"/>
                </a:lnTo>
                <a:lnTo>
                  <a:pt x="4409" y="2078"/>
                </a:lnTo>
                <a:lnTo>
                  <a:pt x="4493" y="2053"/>
                </a:lnTo>
                <a:lnTo>
                  <a:pt x="4573" y="2025"/>
                </a:lnTo>
                <a:lnTo>
                  <a:pt x="4651" y="1996"/>
                </a:lnTo>
                <a:lnTo>
                  <a:pt x="4725" y="1967"/>
                </a:lnTo>
                <a:lnTo>
                  <a:pt x="4798" y="1935"/>
                </a:lnTo>
                <a:lnTo>
                  <a:pt x="4867" y="1902"/>
                </a:lnTo>
                <a:lnTo>
                  <a:pt x="4935" y="1865"/>
                </a:lnTo>
                <a:lnTo>
                  <a:pt x="5000" y="1829"/>
                </a:lnTo>
                <a:lnTo>
                  <a:pt x="5064" y="1789"/>
                </a:lnTo>
                <a:lnTo>
                  <a:pt x="5125" y="1745"/>
                </a:lnTo>
                <a:lnTo>
                  <a:pt x="5187" y="1700"/>
                </a:lnTo>
                <a:lnTo>
                  <a:pt x="5245" y="1651"/>
                </a:lnTo>
                <a:lnTo>
                  <a:pt x="5304" y="1598"/>
                </a:lnTo>
                <a:lnTo>
                  <a:pt x="5362" y="1542"/>
                </a:lnTo>
                <a:lnTo>
                  <a:pt x="5418" y="1484"/>
                </a:lnTo>
                <a:lnTo>
                  <a:pt x="5475" y="1420"/>
                </a:lnTo>
                <a:lnTo>
                  <a:pt x="5531" y="1351"/>
                </a:lnTo>
                <a:lnTo>
                  <a:pt x="5587" y="1280"/>
                </a:lnTo>
                <a:lnTo>
                  <a:pt x="5644" y="1204"/>
                </a:lnTo>
                <a:lnTo>
                  <a:pt x="5702" y="1122"/>
                </a:lnTo>
                <a:lnTo>
                  <a:pt x="5760" y="1036"/>
                </a:lnTo>
                <a:lnTo>
                  <a:pt x="5760" y="0"/>
                </a:lnTo>
                <a:lnTo>
                  <a:pt x="0" y="0"/>
                </a:lnTo>
                <a:lnTo>
                  <a:pt x="0" y="4451"/>
                </a:lnTo>
                <a:lnTo>
                  <a:pt x="20" y="4451"/>
                </a:lnTo>
                <a:lnTo>
                  <a:pt x="35" y="4366"/>
                </a:lnTo>
                <a:lnTo>
                  <a:pt x="55" y="4278"/>
                </a:lnTo>
                <a:lnTo>
                  <a:pt x="76" y="4195"/>
                </a:lnTo>
                <a:lnTo>
                  <a:pt x="102" y="4111"/>
                </a:lnTo>
                <a:lnTo>
                  <a:pt x="124" y="4053"/>
                </a:lnTo>
                <a:lnTo>
                  <a:pt x="145" y="3998"/>
                </a:lnTo>
                <a:lnTo>
                  <a:pt x="169" y="3944"/>
                </a:lnTo>
                <a:lnTo>
                  <a:pt x="193" y="3889"/>
                </a:lnTo>
                <a:lnTo>
                  <a:pt x="220" y="3836"/>
                </a:lnTo>
                <a:lnTo>
                  <a:pt x="247" y="3786"/>
                </a:lnTo>
                <a:lnTo>
                  <a:pt x="278" y="3735"/>
                </a:lnTo>
                <a:lnTo>
                  <a:pt x="309" y="3684"/>
                </a:lnTo>
                <a:lnTo>
                  <a:pt x="342" y="3635"/>
                </a:lnTo>
                <a:lnTo>
                  <a:pt x="378" y="3587"/>
                </a:lnTo>
                <a:lnTo>
                  <a:pt x="415" y="3540"/>
                </a:lnTo>
                <a:lnTo>
                  <a:pt x="453" y="3495"/>
                </a:lnTo>
                <a:lnTo>
                  <a:pt x="493" y="3449"/>
                </a:lnTo>
                <a:lnTo>
                  <a:pt x="535" y="3406"/>
                </a:lnTo>
                <a:lnTo>
                  <a:pt x="578" y="3364"/>
                </a:lnTo>
                <a:lnTo>
                  <a:pt x="624" y="33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 name="Picture 86" descr="Capgemini_cmyk">
            <a:extLst>
              <a:ext uri="{FF2B5EF4-FFF2-40B4-BE49-F238E27FC236}">
                <a16:creationId xmlns:a16="http://schemas.microsoft.com/office/drawing/2014/main" id="{CAA1B9BB-C154-436B-A484-1E07C22EB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7825" y="358775"/>
            <a:ext cx="19986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0">
            <a:extLst>
              <a:ext uri="{FF2B5EF4-FFF2-40B4-BE49-F238E27FC236}">
                <a16:creationId xmlns:a16="http://schemas.microsoft.com/office/drawing/2014/main" id="{23C07168-5D02-456C-81B7-9E4890178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0919"/>
          <a:stretch>
            <a:fillRect/>
          </a:stretch>
        </p:blipFill>
        <p:spPr bwMode="auto">
          <a:xfrm>
            <a:off x="0" y="26670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6" name="Freeform 92">
            <a:extLst>
              <a:ext uri="{FF2B5EF4-FFF2-40B4-BE49-F238E27FC236}">
                <a16:creationId xmlns:a16="http://schemas.microsoft.com/office/drawing/2014/main" id="{D9D5605B-9E46-46BA-9040-AB6BF0AB7331}"/>
              </a:ext>
            </a:extLst>
          </p:cNvPr>
          <p:cNvSpPr>
            <a:spLocks/>
          </p:cNvSpPr>
          <p:nvPr>
            <p:custDataLst>
              <p:tags r:id="rId1"/>
            </p:custDataLst>
          </p:nvPr>
        </p:nvSpPr>
        <p:spPr bwMode="auto">
          <a:xfrm>
            <a:off x="-3175" y="1881188"/>
            <a:ext cx="9147175" cy="4976812"/>
          </a:xfrm>
          <a:custGeom>
            <a:avLst/>
            <a:gdLst>
              <a:gd name="T0" fmla="*/ 0 w 5762"/>
              <a:gd name="T1" fmla="*/ 3638 h 3638"/>
              <a:gd name="T2" fmla="*/ 516 w 5762"/>
              <a:gd name="T3" fmla="*/ 2658 h 3638"/>
              <a:gd name="T4" fmla="*/ 1352 w 5762"/>
              <a:gd name="T5" fmla="*/ 2063 h 3638"/>
              <a:gd name="T6" fmla="*/ 3348 w 5762"/>
              <a:gd name="T7" fmla="*/ 1519 h 3638"/>
              <a:gd name="T8" fmla="*/ 4987 w 5762"/>
              <a:gd name="T9" fmla="*/ 1078 h 3638"/>
              <a:gd name="T10" fmla="*/ 5762 w 5762"/>
              <a:gd name="T11" fmla="*/ 534 h 3638"/>
              <a:gd name="T12" fmla="*/ 5762 w 5762"/>
              <a:gd name="T13" fmla="*/ 66 h 3638"/>
              <a:gd name="T14" fmla="*/ 4 w 5762"/>
              <a:gd name="T15" fmla="*/ 68 h 36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27134C"/>
          </a:solid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6090" name="Rectangle 10"/>
          <p:cNvSpPr>
            <a:spLocks noGrp="1" noChangeArrowheads="1"/>
          </p:cNvSpPr>
          <p:nvPr>
            <p:ph type="ctrTitle" sz="quarter"/>
          </p:nvPr>
        </p:nvSpPr>
        <p:spPr>
          <a:xfrm>
            <a:off x="-3175" y="923925"/>
            <a:ext cx="9144000" cy="1162050"/>
          </a:xfrm>
        </p:spPr>
        <p:txBody>
          <a:bodyPr lIns="972000" tIns="360000" rIns="72000" bIns="72000" anchor="t">
            <a:spAutoFit/>
          </a:bodyPr>
          <a:lstStyle>
            <a:lvl1pPr fontAlgn="t">
              <a:lnSpc>
                <a:spcPct val="100000"/>
              </a:lnSpc>
              <a:defRPr>
                <a:latin typeface="Arial" charset="0"/>
              </a:defRPr>
            </a:lvl1pPr>
          </a:lstStyle>
          <a:p>
            <a:r>
              <a:rPr lang="en-US" altLang="en-US"/>
              <a:t>Click to edit Master title style</a:t>
            </a:r>
            <a:endParaRPr lang="fr-FR"/>
          </a:p>
        </p:txBody>
      </p:sp>
    </p:spTree>
    <p:extLst>
      <p:ext uri="{BB962C8B-B14F-4D97-AF65-F5344CB8AC3E}">
        <p14:creationId xmlns:p14="http://schemas.microsoft.com/office/powerpoint/2010/main" val="2378023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5046119"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305991" y="2439343"/>
            <a:ext cx="3705134" cy="1008112"/>
          </a:xfrm>
          <a:prstGeom prst="rect">
            <a:avLst/>
          </a:prstGeom>
        </p:spPr>
        <p:txBody>
          <a:bodyPr anchor="t">
            <a:noAutofit/>
          </a:bodyPr>
          <a:lstStyle>
            <a:lvl1pPr algn="l">
              <a:lnSpc>
                <a:spcPts val="1350"/>
              </a:lnSpc>
              <a:spcAft>
                <a:spcPts val="450"/>
              </a:spcAft>
              <a:defRPr sz="120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5922150" y="140492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5922150" y="5918247"/>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5922150" y="501558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5922150" y="411291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5922150" y="3210251"/>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5922150" y="2307586"/>
            <a:ext cx="2915860" cy="524886"/>
          </a:xfrm>
          <a:prstGeom prst="rect">
            <a:avLst/>
          </a:prstGeom>
        </p:spPr>
        <p:txBody>
          <a:bodyPr anchor="ctr">
            <a:noAutofit/>
          </a:bodyPr>
          <a:lstStyle>
            <a:lvl1pPr algn="l">
              <a:lnSpc>
                <a:spcPts val="1200"/>
              </a:lnSpc>
              <a:defRPr sz="1050">
                <a:solidFill>
                  <a:schemeClr val="tx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1447298"/>
            <a:ext cx="4103991"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225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5254671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453632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lue space tech">
            <a:extLst>
              <a:ext uri="{FF2B5EF4-FFF2-40B4-BE49-F238E27FC236}">
                <a16:creationId xmlns:a16="http://schemas.microsoft.com/office/drawing/2014/main" id="{CDCDD360-65EA-4B21-AD90-27820C0D8B1A}"/>
              </a:ext>
            </a:extLst>
          </p:cNvPr>
          <p:cNvPicPr>
            <a:picLocks noChangeAspect="1" noChangeArrowheads="1"/>
          </p:cNvPicPr>
          <p:nvPr/>
        </p:nvPicPr>
        <p:blipFill>
          <a:blip r:embed="rId2">
            <a:lum bright="-12000"/>
            <a:extLst>
              <a:ext uri="{28A0092B-C50C-407E-A947-70E740481C1C}">
                <a14:useLocalDpi xmlns:a14="http://schemas.microsoft.com/office/drawing/2010/main" val="0"/>
              </a:ext>
            </a:extLst>
          </a:blip>
          <a:srcRect r="21249" b="21581"/>
          <a:stretch>
            <a:fillRect/>
          </a:stretch>
        </p:blipFill>
        <p:spPr bwMode="auto">
          <a:xfrm>
            <a:off x="-7938" y="1803400"/>
            <a:ext cx="915193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spade 1">
            <a:extLst>
              <a:ext uri="{FF2B5EF4-FFF2-40B4-BE49-F238E27FC236}">
                <a16:creationId xmlns:a16="http://schemas.microsoft.com/office/drawing/2014/main" id="{E271707E-267B-447D-9922-3E09846F42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099" b="8173"/>
          <a:stretch>
            <a:fillRect/>
          </a:stretch>
        </p:blipFill>
        <p:spPr bwMode="auto">
          <a:xfrm>
            <a:off x="0" y="333375"/>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Capgemini_cmyk">
            <a:extLst>
              <a:ext uri="{FF2B5EF4-FFF2-40B4-BE49-F238E27FC236}">
                <a16:creationId xmlns:a16="http://schemas.microsoft.com/office/drawing/2014/main" id="{2DEF26D4-5BDC-46A0-994E-E6626325A6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04813"/>
            <a:ext cx="24272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3" name="Rectangle 5"/>
          <p:cNvSpPr>
            <a:spLocks noGrp="1" noChangeArrowheads="1"/>
          </p:cNvSpPr>
          <p:nvPr>
            <p:ph type="subTitle" sz="quarter" idx="1"/>
          </p:nvPr>
        </p:nvSpPr>
        <p:spPr>
          <a:xfrm>
            <a:off x="515938" y="2692400"/>
            <a:ext cx="4849812" cy="736600"/>
          </a:xfrm>
        </p:spPr>
        <p:txBody>
          <a:bodyPr tIns="108000" rIns="144000"/>
          <a:lstStyle>
            <a:lvl1pPr marL="352425" indent="-352425">
              <a:lnSpc>
                <a:spcPct val="100000"/>
              </a:lnSpc>
              <a:spcBef>
                <a:spcPct val="0"/>
              </a:spcBef>
              <a:buFont typeface="Wingdings 3" pitchFamily="18" charset="2"/>
              <a:buChar char="u"/>
              <a:defRPr>
                <a:solidFill>
                  <a:srgbClr val="333333"/>
                </a:solidFill>
              </a:defRPr>
            </a:lvl1pPr>
          </a:lstStyle>
          <a:p>
            <a:r>
              <a:rPr lang="en-US" altLang="en-US"/>
              <a:t>Click to edit Master subtitle style</a:t>
            </a:r>
            <a:endParaRPr lang="en-GB"/>
          </a:p>
        </p:txBody>
      </p:sp>
      <p:sp>
        <p:nvSpPr>
          <p:cNvPr id="206854" name="Rectangle 6"/>
          <p:cNvSpPr>
            <a:spLocks noGrp="1" noChangeArrowheads="1"/>
          </p:cNvSpPr>
          <p:nvPr>
            <p:ph type="ctrTitle" sz="quarter"/>
          </p:nvPr>
        </p:nvSpPr>
        <p:spPr>
          <a:xfrm>
            <a:off x="515938" y="1219200"/>
            <a:ext cx="7213600" cy="1003300"/>
          </a:xfrm>
        </p:spPr>
        <p:txBody>
          <a:bodyPr lIns="91440" tIns="82296" rIns="82296" bIns="82296" anchor="b"/>
          <a:lstStyle>
            <a:lvl1pPr fontAlgn="t">
              <a:lnSpc>
                <a:spcPct val="100000"/>
              </a:lnSpc>
              <a:defRPr sz="2600"/>
            </a:lvl1pPr>
          </a:lstStyle>
          <a:p>
            <a:r>
              <a:rPr lang="en-US" altLang="en-US"/>
              <a:t>Click to edit Master title style</a:t>
            </a:r>
            <a:endParaRPr lang="en-GB"/>
          </a:p>
        </p:txBody>
      </p:sp>
    </p:spTree>
    <p:extLst>
      <p:ext uri="{BB962C8B-B14F-4D97-AF65-F5344CB8AC3E}">
        <p14:creationId xmlns:p14="http://schemas.microsoft.com/office/powerpoint/2010/main" val="16470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124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43793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9125" y="1152525"/>
            <a:ext cx="3919538"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1152525"/>
            <a:ext cx="3919537"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9819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47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99561-713C-4A8B-85C8-9A0EA2708386}"/>
              </a:ext>
            </a:extLst>
          </p:cNvPr>
          <p:cNvSpPr>
            <a:spLocks noGrp="1"/>
          </p:cNvSpPr>
          <p:nvPr>
            <p:ph type="dt" sz="half" idx="10"/>
          </p:nvPr>
        </p:nvSpPr>
        <p:spPr/>
        <p:txBody>
          <a:bodyPr/>
          <a:lstStyle>
            <a:lvl1pPr>
              <a:defRPr/>
            </a:lvl1pPr>
          </a:lstStyle>
          <a:p>
            <a:pPr>
              <a:defRPr/>
            </a:pPr>
            <a:fld id="{6FB43AE8-5EBF-4D77-B271-46EAAA0403FE}" type="datetime1">
              <a:rPr lang="en-US"/>
              <a:pPr>
                <a:defRPr/>
              </a:pPr>
              <a:t>1/30/2020</a:t>
            </a:fld>
            <a:endParaRPr lang="en-US"/>
          </a:p>
        </p:txBody>
      </p:sp>
      <p:sp>
        <p:nvSpPr>
          <p:cNvPr id="5" name="Footer Placeholder 4">
            <a:extLst>
              <a:ext uri="{FF2B5EF4-FFF2-40B4-BE49-F238E27FC236}">
                <a16:creationId xmlns:a16="http://schemas.microsoft.com/office/drawing/2014/main" id="{787AFC9B-DCE6-44F8-8693-91CE009CD5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7767BA5-AF36-4870-A036-69EB7D3924E0}"/>
              </a:ext>
            </a:extLst>
          </p:cNvPr>
          <p:cNvSpPr>
            <a:spLocks noGrp="1"/>
          </p:cNvSpPr>
          <p:nvPr>
            <p:ph type="sldNum" sz="quarter" idx="12"/>
          </p:nvPr>
        </p:nvSpPr>
        <p:spPr/>
        <p:txBody>
          <a:bodyPr/>
          <a:lstStyle>
            <a:lvl1pPr>
              <a:defRPr/>
            </a:lvl1pPr>
          </a:lstStyle>
          <a:p>
            <a:pPr>
              <a:defRPr/>
            </a:pPr>
            <a:fld id="{F484748B-C03E-4DAC-AC2B-FAC62FEE5B21}" type="slidenum">
              <a:rPr lang="en-US"/>
              <a:pPr>
                <a:defRPr/>
              </a:pPr>
              <a:t>‹#›</a:t>
            </a:fld>
            <a:endParaRPr lang="en-US"/>
          </a:p>
        </p:txBody>
      </p:sp>
    </p:spTree>
    <p:extLst>
      <p:ext uri="{BB962C8B-B14F-4D97-AF65-F5344CB8AC3E}">
        <p14:creationId xmlns:p14="http://schemas.microsoft.com/office/powerpoint/2010/main" val="1601613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1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0516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74977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077501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4702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225425"/>
            <a:ext cx="210185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8438" y="225425"/>
            <a:ext cx="6157912" cy="57943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8460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r>
              <a:rPr lang="en-US" noProof="0"/>
              <a:t>Click icon to add table</a:t>
            </a:r>
          </a:p>
        </p:txBody>
      </p:sp>
    </p:spTree>
    <p:extLst>
      <p:ext uri="{BB962C8B-B14F-4D97-AF65-F5344CB8AC3E}">
        <p14:creationId xmlns:p14="http://schemas.microsoft.com/office/powerpoint/2010/main" val="263234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584CBA-7FA9-4E6D-853E-DD532083E8F1}"/>
              </a:ext>
            </a:extLst>
          </p:cNvPr>
          <p:cNvSpPr>
            <a:spLocks noGrp="1"/>
          </p:cNvSpPr>
          <p:nvPr>
            <p:ph type="dt" sz="half" idx="10"/>
          </p:nvPr>
        </p:nvSpPr>
        <p:spPr/>
        <p:txBody>
          <a:bodyPr/>
          <a:lstStyle>
            <a:lvl1pPr>
              <a:defRPr/>
            </a:lvl1pPr>
          </a:lstStyle>
          <a:p>
            <a:pPr>
              <a:defRPr/>
            </a:pPr>
            <a:fld id="{7A809403-0744-4C06-A315-BFD66F1B6E4E}" type="datetime1">
              <a:rPr lang="en-US"/>
              <a:pPr>
                <a:defRPr/>
              </a:pPr>
              <a:t>1/30/2020</a:t>
            </a:fld>
            <a:endParaRPr lang="en-US"/>
          </a:p>
        </p:txBody>
      </p:sp>
      <p:sp>
        <p:nvSpPr>
          <p:cNvPr id="5" name="Footer Placeholder 4">
            <a:extLst>
              <a:ext uri="{FF2B5EF4-FFF2-40B4-BE49-F238E27FC236}">
                <a16:creationId xmlns:a16="http://schemas.microsoft.com/office/drawing/2014/main" id="{478B3BC7-B17B-4CC2-921F-0663BBCEF6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68B935-FA9C-4FED-80A2-1BE827386B0B}"/>
              </a:ext>
            </a:extLst>
          </p:cNvPr>
          <p:cNvSpPr>
            <a:spLocks noGrp="1"/>
          </p:cNvSpPr>
          <p:nvPr>
            <p:ph type="sldNum" sz="quarter" idx="12"/>
          </p:nvPr>
        </p:nvSpPr>
        <p:spPr/>
        <p:txBody>
          <a:bodyPr/>
          <a:lstStyle>
            <a:lvl1pPr>
              <a:defRPr/>
            </a:lvl1pPr>
          </a:lstStyle>
          <a:p>
            <a:pPr>
              <a:defRPr/>
            </a:pPr>
            <a:fld id="{717C736E-F1B0-4214-A4AB-C465D9A2317A}" type="slidenum">
              <a:rPr lang="en-US"/>
              <a:pPr>
                <a:defRPr/>
              </a:pPr>
              <a:t>‹#›</a:t>
            </a:fld>
            <a:endParaRPr lang="en-US"/>
          </a:p>
        </p:txBody>
      </p:sp>
    </p:spTree>
    <p:extLst>
      <p:ext uri="{BB962C8B-B14F-4D97-AF65-F5344CB8AC3E}">
        <p14:creationId xmlns:p14="http://schemas.microsoft.com/office/powerpoint/2010/main" val="416979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0AE5316-0357-4F11-A97F-0730A7311079}"/>
              </a:ext>
            </a:extLst>
          </p:cNvPr>
          <p:cNvSpPr>
            <a:spLocks noGrp="1"/>
          </p:cNvSpPr>
          <p:nvPr>
            <p:ph type="dt" sz="half" idx="10"/>
          </p:nvPr>
        </p:nvSpPr>
        <p:spPr/>
        <p:txBody>
          <a:bodyPr/>
          <a:lstStyle>
            <a:lvl1pPr>
              <a:defRPr/>
            </a:lvl1pPr>
          </a:lstStyle>
          <a:p>
            <a:pPr>
              <a:defRPr/>
            </a:pPr>
            <a:fld id="{9998F21F-DE90-4EFB-A700-420BB8069BF9}" type="datetime1">
              <a:rPr lang="en-US"/>
              <a:pPr>
                <a:defRPr/>
              </a:pPr>
              <a:t>1/30/2020</a:t>
            </a:fld>
            <a:endParaRPr lang="en-US"/>
          </a:p>
        </p:txBody>
      </p:sp>
      <p:sp>
        <p:nvSpPr>
          <p:cNvPr id="6" name="Footer Placeholder 4">
            <a:extLst>
              <a:ext uri="{FF2B5EF4-FFF2-40B4-BE49-F238E27FC236}">
                <a16:creationId xmlns:a16="http://schemas.microsoft.com/office/drawing/2014/main" id="{CD31F87E-8609-4279-A692-CB9B5559807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8A1D78A-C12C-45AD-AE1D-41C0E2D8A767}"/>
              </a:ext>
            </a:extLst>
          </p:cNvPr>
          <p:cNvSpPr>
            <a:spLocks noGrp="1"/>
          </p:cNvSpPr>
          <p:nvPr>
            <p:ph type="sldNum" sz="quarter" idx="12"/>
          </p:nvPr>
        </p:nvSpPr>
        <p:spPr/>
        <p:txBody>
          <a:bodyPr/>
          <a:lstStyle>
            <a:lvl1pPr>
              <a:defRPr/>
            </a:lvl1pPr>
          </a:lstStyle>
          <a:p>
            <a:pPr>
              <a:defRPr/>
            </a:pPr>
            <a:fld id="{28120179-0410-4545-93DC-341E8D60B67B}" type="slidenum">
              <a:rPr lang="en-US"/>
              <a:pPr>
                <a:defRPr/>
              </a:pPr>
              <a:t>‹#›</a:t>
            </a:fld>
            <a:endParaRPr lang="en-US"/>
          </a:p>
        </p:txBody>
      </p:sp>
    </p:spTree>
    <p:extLst>
      <p:ext uri="{BB962C8B-B14F-4D97-AF65-F5344CB8AC3E}">
        <p14:creationId xmlns:p14="http://schemas.microsoft.com/office/powerpoint/2010/main" val="40434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69E74E-D949-4755-AA26-2415D6F19474}"/>
              </a:ext>
            </a:extLst>
          </p:cNvPr>
          <p:cNvSpPr>
            <a:spLocks noGrp="1"/>
          </p:cNvSpPr>
          <p:nvPr>
            <p:ph type="dt" sz="half" idx="10"/>
          </p:nvPr>
        </p:nvSpPr>
        <p:spPr/>
        <p:txBody>
          <a:bodyPr/>
          <a:lstStyle>
            <a:lvl1pPr>
              <a:defRPr/>
            </a:lvl1pPr>
          </a:lstStyle>
          <a:p>
            <a:pPr>
              <a:defRPr/>
            </a:pPr>
            <a:fld id="{81B86F6C-7E81-4619-8F72-24D3A3D162BC}" type="datetime1">
              <a:rPr lang="en-US"/>
              <a:pPr>
                <a:defRPr/>
              </a:pPr>
              <a:t>1/30/2020</a:t>
            </a:fld>
            <a:endParaRPr lang="en-US"/>
          </a:p>
        </p:txBody>
      </p:sp>
      <p:sp>
        <p:nvSpPr>
          <p:cNvPr id="8" name="Footer Placeholder 4">
            <a:extLst>
              <a:ext uri="{FF2B5EF4-FFF2-40B4-BE49-F238E27FC236}">
                <a16:creationId xmlns:a16="http://schemas.microsoft.com/office/drawing/2014/main" id="{D86CA260-422C-4A29-A34E-F4F9E768D08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3861656-BF4E-49B2-A278-A18D455E6E35}"/>
              </a:ext>
            </a:extLst>
          </p:cNvPr>
          <p:cNvSpPr>
            <a:spLocks noGrp="1"/>
          </p:cNvSpPr>
          <p:nvPr>
            <p:ph type="sldNum" sz="quarter" idx="12"/>
          </p:nvPr>
        </p:nvSpPr>
        <p:spPr/>
        <p:txBody>
          <a:bodyPr/>
          <a:lstStyle>
            <a:lvl1pPr>
              <a:defRPr/>
            </a:lvl1pPr>
          </a:lstStyle>
          <a:p>
            <a:pPr>
              <a:defRPr/>
            </a:pPr>
            <a:fld id="{582DA14F-DBD5-4E51-9293-8490CFA08748}" type="slidenum">
              <a:rPr lang="en-US"/>
              <a:pPr>
                <a:defRPr/>
              </a:pPr>
              <a:t>‹#›</a:t>
            </a:fld>
            <a:endParaRPr lang="en-US"/>
          </a:p>
        </p:txBody>
      </p:sp>
    </p:spTree>
    <p:extLst>
      <p:ext uri="{BB962C8B-B14F-4D97-AF65-F5344CB8AC3E}">
        <p14:creationId xmlns:p14="http://schemas.microsoft.com/office/powerpoint/2010/main" val="18325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12EC5B0-15FE-474E-AA67-679F1D000C46}"/>
              </a:ext>
            </a:extLst>
          </p:cNvPr>
          <p:cNvSpPr>
            <a:spLocks noGrp="1"/>
          </p:cNvSpPr>
          <p:nvPr>
            <p:ph type="dt" sz="half" idx="10"/>
          </p:nvPr>
        </p:nvSpPr>
        <p:spPr/>
        <p:txBody>
          <a:bodyPr/>
          <a:lstStyle>
            <a:lvl1pPr>
              <a:defRPr/>
            </a:lvl1pPr>
          </a:lstStyle>
          <a:p>
            <a:pPr>
              <a:defRPr/>
            </a:pPr>
            <a:fld id="{8ECA6501-6266-418B-B054-B36C41B3A767}" type="datetime1">
              <a:rPr lang="en-US"/>
              <a:pPr>
                <a:defRPr/>
              </a:pPr>
              <a:t>1/30/2020</a:t>
            </a:fld>
            <a:endParaRPr lang="en-US"/>
          </a:p>
        </p:txBody>
      </p:sp>
      <p:sp>
        <p:nvSpPr>
          <p:cNvPr id="4" name="Footer Placeholder 4">
            <a:extLst>
              <a:ext uri="{FF2B5EF4-FFF2-40B4-BE49-F238E27FC236}">
                <a16:creationId xmlns:a16="http://schemas.microsoft.com/office/drawing/2014/main" id="{062864BA-71EA-4AA1-9794-BD5D4263940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85669D8-D440-484C-B4A3-BC4609503DD2}"/>
              </a:ext>
            </a:extLst>
          </p:cNvPr>
          <p:cNvSpPr>
            <a:spLocks noGrp="1"/>
          </p:cNvSpPr>
          <p:nvPr>
            <p:ph type="sldNum" sz="quarter" idx="12"/>
          </p:nvPr>
        </p:nvSpPr>
        <p:spPr/>
        <p:txBody>
          <a:bodyPr/>
          <a:lstStyle>
            <a:lvl1pPr>
              <a:defRPr/>
            </a:lvl1pPr>
          </a:lstStyle>
          <a:p>
            <a:pPr>
              <a:defRPr/>
            </a:pPr>
            <a:fld id="{EA07564E-94E7-40CD-B686-4EB88393EC2E}" type="slidenum">
              <a:rPr lang="en-US"/>
              <a:pPr>
                <a:defRPr/>
              </a:pPr>
              <a:t>‹#›</a:t>
            </a:fld>
            <a:endParaRPr lang="en-US"/>
          </a:p>
        </p:txBody>
      </p:sp>
    </p:spTree>
    <p:extLst>
      <p:ext uri="{BB962C8B-B14F-4D97-AF65-F5344CB8AC3E}">
        <p14:creationId xmlns:p14="http://schemas.microsoft.com/office/powerpoint/2010/main" val="378186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60AE94F-777B-4B10-8584-F671EF09F5DA}"/>
              </a:ext>
            </a:extLst>
          </p:cNvPr>
          <p:cNvSpPr>
            <a:spLocks noGrp="1"/>
          </p:cNvSpPr>
          <p:nvPr>
            <p:ph type="dt" sz="half" idx="10"/>
          </p:nvPr>
        </p:nvSpPr>
        <p:spPr/>
        <p:txBody>
          <a:bodyPr/>
          <a:lstStyle>
            <a:lvl1pPr>
              <a:defRPr/>
            </a:lvl1pPr>
          </a:lstStyle>
          <a:p>
            <a:pPr>
              <a:defRPr/>
            </a:pPr>
            <a:fld id="{DAE7CF1C-D3D4-4DE3-AF0B-BFDB4E0C5DC3}" type="datetime1">
              <a:rPr lang="en-US"/>
              <a:pPr>
                <a:defRPr/>
              </a:pPr>
              <a:t>1/30/2020</a:t>
            </a:fld>
            <a:endParaRPr lang="en-US"/>
          </a:p>
        </p:txBody>
      </p:sp>
      <p:sp>
        <p:nvSpPr>
          <p:cNvPr id="3" name="Footer Placeholder 4">
            <a:extLst>
              <a:ext uri="{FF2B5EF4-FFF2-40B4-BE49-F238E27FC236}">
                <a16:creationId xmlns:a16="http://schemas.microsoft.com/office/drawing/2014/main" id="{219E6DB0-7CA7-45F5-B14B-14B733970F3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CBA227-89BD-49A3-8A13-3C5BECC6FD0D}"/>
              </a:ext>
            </a:extLst>
          </p:cNvPr>
          <p:cNvSpPr>
            <a:spLocks noGrp="1"/>
          </p:cNvSpPr>
          <p:nvPr>
            <p:ph type="sldNum" sz="quarter" idx="12"/>
          </p:nvPr>
        </p:nvSpPr>
        <p:spPr/>
        <p:txBody>
          <a:bodyPr/>
          <a:lstStyle>
            <a:lvl1pPr>
              <a:defRPr/>
            </a:lvl1pPr>
          </a:lstStyle>
          <a:p>
            <a:pPr>
              <a:defRPr/>
            </a:pPr>
            <a:fld id="{A18773B9-FE40-447D-8D37-E0520F6493FF}" type="slidenum">
              <a:rPr lang="en-US"/>
              <a:pPr>
                <a:defRPr/>
              </a:pPr>
              <a:t>‹#›</a:t>
            </a:fld>
            <a:endParaRPr lang="en-US"/>
          </a:p>
        </p:txBody>
      </p:sp>
    </p:spTree>
    <p:extLst>
      <p:ext uri="{BB962C8B-B14F-4D97-AF65-F5344CB8AC3E}">
        <p14:creationId xmlns:p14="http://schemas.microsoft.com/office/powerpoint/2010/main" val="302891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1CE41AC-4F87-4790-A649-3A182094C50B}"/>
              </a:ext>
            </a:extLst>
          </p:cNvPr>
          <p:cNvSpPr>
            <a:spLocks noGrp="1"/>
          </p:cNvSpPr>
          <p:nvPr>
            <p:ph type="dt" sz="half" idx="10"/>
          </p:nvPr>
        </p:nvSpPr>
        <p:spPr/>
        <p:txBody>
          <a:bodyPr/>
          <a:lstStyle>
            <a:lvl1pPr>
              <a:defRPr/>
            </a:lvl1pPr>
          </a:lstStyle>
          <a:p>
            <a:pPr>
              <a:defRPr/>
            </a:pPr>
            <a:fld id="{D49DA19E-9303-451D-A7E0-72AFA2A3CA43}" type="datetime1">
              <a:rPr lang="en-US"/>
              <a:pPr>
                <a:defRPr/>
              </a:pPr>
              <a:t>1/30/2020</a:t>
            </a:fld>
            <a:endParaRPr lang="en-US"/>
          </a:p>
        </p:txBody>
      </p:sp>
      <p:sp>
        <p:nvSpPr>
          <p:cNvPr id="6" name="Footer Placeholder 4">
            <a:extLst>
              <a:ext uri="{FF2B5EF4-FFF2-40B4-BE49-F238E27FC236}">
                <a16:creationId xmlns:a16="http://schemas.microsoft.com/office/drawing/2014/main" id="{14FA9D8B-971E-489C-8355-C6105194D5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EA80657-4FA7-44D8-BFE1-A0A5D4C48DE8}"/>
              </a:ext>
            </a:extLst>
          </p:cNvPr>
          <p:cNvSpPr>
            <a:spLocks noGrp="1"/>
          </p:cNvSpPr>
          <p:nvPr>
            <p:ph type="sldNum" sz="quarter" idx="12"/>
          </p:nvPr>
        </p:nvSpPr>
        <p:spPr/>
        <p:txBody>
          <a:bodyPr/>
          <a:lstStyle>
            <a:lvl1pPr>
              <a:defRPr/>
            </a:lvl1pPr>
          </a:lstStyle>
          <a:p>
            <a:pPr>
              <a:defRPr/>
            </a:pPr>
            <a:fld id="{BE05867E-2411-49EC-811B-B148BFB436C0}" type="slidenum">
              <a:rPr lang="en-US"/>
              <a:pPr>
                <a:defRPr/>
              </a:pPr>
              <a:t>‹#›</a:t>
            </a:fld>
            <a:endParaRPr lang="en-US"/>
          </a:p>
        </p:txBody>
      </p:sp>
    </p:spTree>
    <p:extLst>
      <p:ext uri="{BB962C8B-B14F-4D97-AF65-F5344CB8AC3E}">
        <p14:creationId xmlns:p14="http://schemas.microsoft.com/office/powerpoint/2010/main" val="33037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8FEA6130-A453-4056-B1B9-87C3C4645D77}"/>
              </a:ext>
            </a:extLst>
          </p:cNvPr>
          <p:cNvSpPr>
            <a:spLocks noGrp="1"/>
          </p:cNvSpPr>
          <p:nvPr>
            <p:ph type="dt" sz="half" idx="10"/>
          </p:nvPr>
        </p:nvSpPr>
        <p:spPr/>
        <p:txBody>
          <a:bodyPr/>
          <a:lstStyle>
            <a:lvl1pPr>
              <a:defRPr/>
            </a:lvl1pPr>
          </a:lstStyle>
          <a:p>
            <a:pPr>
              <a:defRPr/>
            </a:pPr>
            <a:fld id="{E4535B8F-1309-48E2-8D94-B4DD5B5D8207}" type="datetime1">
              <a:rPr lang="en-US"/>
              <a:pPr>
                <a:defRPr/>
              </a:pPr>
              <a:t>1/30/2020</a:t>
            </a:fld>
            <a:endParaRPr lang="en-US"/>
          </a:p>
        </p:txBody>
      </p:sp>
      <p:sp>
        <p:nvSpPr>
          <p:cNvPr id="6" name="Footer Placeholder 4">
            <a:extLst>
              <a:ext uri="{FF2B5EF4-FFF2-40B4-BE49-F238E27FC236}">
                <a16:creationId xmlns:a16="http://schemas.microsoft.com/office/drawing/2014/main" id="{477C3CC8-B170-4CAF-A1FD-CA39418D0DB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24F0FD2-E7D8-496C-B01B-9D32F6B8E751}"/>
              </a:ext>
            </a:extLst>
          </p:cNvPr>
          <p:cNvSpPr>
            <a:spLocks noGrp="1"/>
          </p:cNvSpPr>
          <p:nvPr>
            <p:ph type="sldNum" sz="quarter" idx="12"/>
          </p:nvPr>
        </p:nvSpPr>
        <p:spPr/>
        <p:txBody>
          <a:bodyPr/>
          <a:lstStyle>
            <a:lvl1pPr>
              <a:defRPr/>
            </a:lvl1pPr>
          </a:lstStyle>
          <a:p>
            <a:pPr>
              <a:defRPr/>
            </a:pPr>
            <a:fld id="{BD584163-9168-4537-A63B-F60B9ED0851A}" type="slidenum">
              <a:rPr lang="en-US"/>
              <a:pPr>
                <a:defRPr/>
              </a:pPr>
              <a:t>‹#›</a:t>
            </a:fld>
            <a:endParaRPr lang="en-US"/>
          </a:p>
        </p:txBody>
      </p:sp>
    </p:spTree>
    <p:extLst>
      <p:ext uri="{BB962C8B-B14F-4D97-AF65-F5344CB8AC3E}">
        <p14:creationId xmlns:p14="http://schemas.microsoft.com/office/powerpoint/2010/main" val="49172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8.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0AB95B9-BDF2-46C4-9930-C79FD8EE87F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F22EEB7-80C6-4DCE-9C62-09C95D9C634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43BC2BC-1A76-4C90-95AC-F1C40907234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81DBA52-EA0F-457F-8040-A93231073894}" type="datetime1">
              <a:rPr lang="en-US"/>
              <a:pPr>
                <a:defRPr/>
              </a:pPr>
              <a:t>1/30/2020</a:t>
            </a:fld>
            <a:endParaRPr lang="en-US"/>
          </a:p>
        </p:txBody>
      </p:sp>
      <p:sp>
        <p:nvSpPr>
          <p:cNvPr id="5" name="Footer Placeholder 4">
            <a:extLst>
              <a:ext uri="{FF2B5EF4-FFF2-40B4-BE49-F238E27FC236}">
                <a16:creationId xmlns:a16="http://schemas.microsoft.com/office/drawing/2014/main" id="{68E0ED6E-0388-4C4B-882C-CB8A1FA143D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Capgemini Public</a:t>
            </a:r>
          </a:p>
        </p:txBody>
      </p:sp>
      <p:sp>
        <p:nvSpPr>
          <p:cNvPr id="6" name="Slide Number Placeholder 5">
            <a:extLst>
              <a:ext uri="{FF2B5EF4-FFF2-40B4-BE49-F238E27FC236}">
                <a16:creationId xmlns:a16="http://schemas.microsoft.com/office/drawing/2014/main" id="{345DF3A2-CA47-4946-BF3D-BDBACC57E97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D2D48198-A274-4683-AAF3-B0BE821B376A}" type="slidenum">
              <a:rPr lang="en-US"/>
              <a:pPr>
                <a:defRPr/>
              </a:pPr>
              <a:t>‹#›</a:t>
            </a:fld>
            <a:endParaRPr lang="en-US"/>
          </a:p>
        </p:txBody>
      </p:sp>
      <p:sp>
        <p:nvSpPr>
          <p:cNvPr id="7" name="Rectangle 9">
            <a:extLst>
              <a:ext uri="{FF2B5EF4-FFF2-40B4-BE49-F238E27FC236}">
                <a16:creationId xmlns:a16="http://schemas.microsoft.com/office/drawing/2014/main" id="{E8B4E510-C6E4-453F-8E08-7237843DE198}"/>
              </a:ext>
            </a:extLst>
          </p:cNvPr>
          <p:cNvSpPr>
            <a:spLocks noChangeArrowheads="1"/>
          </p:cNvSpPr>
          <p:nvPr userDrawn="1"/>
        </p:nvSpPr>
        <p:spPr bwMode="auto">
          <a:xfrm>
            <a:off x="630238" y="6708775"/>
            <a:ext cx="4410075" cy="136525"/>
          </a:xfrm>
          <a:prstGeom prst="rect">
            <a:avLst/>
          </a:prstGeom>
          <a:noFill/>
          <a:ln w="12700">
            <a:noFill/>
            <a:miter lim="800000"/>
            <a:headEnd/>
            <a:tailEnd/>
          </a:ln>
        </p:spPr>
        <p:txBody>
          <a:bodyPr lIns="0" tIns="0" rIns="0" bIns="0" anchor="ctr">
            <a:spAutoFit/>
          </a:bodyPr>
          <a:lstStyle>
            <a:lvl1pPr marL="95250" indent="-95250" defTabSz="762000">
              <a:defRPr sz="1400">
                <a:solidFill>
                  <a:schemeClr val="tx1"/>
                </a:solidFill>
                <a:latin typeface="Arial" panose="020B0604020202020204" pitchFamily="34" charset="0"/>
              </a:defRPr>
            </a:lvl1pPr>
            <a:lvl2pPr marL="742950" indent="-285750" defTabSz="762000">
              <a:defRPr sz="1400">
                <a:solidFill>
                  <a:schemeClr val="tx1"/>
                </a:solidFill>
                <a:latin typeface="Arial" panose="020B0604020202020204" pitchFamily="34" charset="0"/>
              </a:defRPr>
            </a:lvl2pPr>
            <a:lvl3pPr marL="1143000" indent="-228600" defTabSz="762000">
              <a:defRPr sz="1400">
                <a:solidFill>
                  <a:schemeClr val="tx1"/>
                </a:solidFill>
                <a:latin typeface="Arial" panose="020B0604020202020204" pitchFamily="34" charset="0"/>
              </a:defRPr>
            </a:lvl3pPr>
            <a:lvl4pPr marL="1600200" indent="-228600" defTabSz="762000">
              <a:defRPr sz="1400">
                <a:solidFill>
                  <a:schemeClr val="tx1"/>
                </a:solidFill>
                <a:latin typeface="Arial" panose="020B0604020202020204" pitchFamily="34" charset="0"/>
              </a:defRPr>
            </a:lvl4pPr>
            <a:lvl5pPr marL="2057400" indent="-228600" defTabSz="762000">
              <a:defRPr sz="1400">
                <a:solidFill>
                  <a:schemeClr val="tx1"/>
                </a:solidFill>
                <a:latin typeface="Arial" panose="020B0604020202020204" pitchFamily="34" charset="0"/>
              </a:defRPr>
            </a:lvl5pPr>
            <a:lvl6pPr marL="2514600" indent="-228600" algn="ctr" defTabSz="762000"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62000"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62000"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620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lnSpc>
                <a:spcPct val="90000"/>
              </a:lnSpc>
              <a:buSzPct val="120000"/>
              <a:buFont typeface="Symbol" panose="05050102010706020507" pitchFamily="18" charset="2"/>
              <a:buChar char="ã"/>
              <a:defRPr/>
            </a:pPr>
            <a:r>
              <a:rPr lang="en-US" altLang="en-US" sz="1000">
                <a:cs typeface="Arial" charset="0"/>
              </a:rPr>
              <a:t>India SAP CoE, Slide </a:t>
            </a:r>
            <a:fld id="{AF674175-1665-4D9D-9790-BE185BED8138}" type="slidenum">
              <a:rPr lang="en-US" altLang="en-US" sz="1000">
                <a:cs typeface="Arial" charset="0"/>
              </a:rPr>
              <a:pPr eaLnBrk="1" hangingPunct="1">
                <a:lnSpc>
                  <a:spcPct val="90000"/>
                </a:lnSpc>
                <a:buSzPct val="120000"/>
                <a:buFont typeface="Symbol" panose="05050102010706020507" pitchFamily="18" charset="2"/>
                <a:buChar char="ã"/>
                <a:defRPr/>
              </a:pPr>
              <a:t>‹#›</a:t>
            </a:fld>
            <a:endParaRPr lang="en-US" altLang="en-US" sz="1000">
              <a:cs typeface="Arial" charset="0"/>
            </a:endParaRPr>
          </a:p>
        </p:txBody>
      </p:sp>
      <p:pic>
        <p:nvPicPr>
          <p:cNvPr id="1032" name="Picture 21" descr="Capgemini">
            <a:extLst>
              <a:ext uri="{FF2B5EF4-FFF2-40B4-BE49-F238E27FC236}">
                <a16:creationId xmlns:a16="http://schemas.microsoft.com/office/drawing/2014/main" id="{C07BD737-8860-42D6-B8E6-A6477CB6E655}"/>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62800" y="6324600"/>
            <a:ext cx="1697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 descr="cid:image002.jpg@01D0D29F.CCFEFB80">
            <a:extLst>
              <a:ext uri="{FF2B5EF4-FFF2-40B4-BE49-F238E27FC236}">
                <a16:creationId xmlns:a16="http://schemas.microsoft.com/office/drawing/2014/main" id="{C3AD4DE7-2B87-4673-BDC6-2B56A28473F6}"/>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077200" y="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34" r:id="rId13"/>
    <p:sldLayoutId id="2147483735" r:id="rId14"/>
  </p:sldLayoutIdLst>
  <p:hf sldNum="0"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7762343-564D-4A75-9CC3-A8A8C797929E}"/>
              </a:ext>
            </a:extLst>
          </p:cNvPr>
          <p:cNvSpPr>
            <a:spLocks noGrp="1" noChangeArrowheads="1"/>
          </p:cNvSpPr>
          <p:nvPr>
            <p:ph type="title"/>
          </p:nvPr>
        </p:nvSpPr>
        <p:spPr bwMode="auto">
          <a:xfrm>
            <a:off x="198438" y="225425"/>
            <a:ext cx="837723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en-GB" altLang="en-US"/>
              <a:t>Cliquez Pour Modifier Le Style Du Titre Du Masque</a:t>
            </a:r>
          </a:p>
        </p:txBody>
      </p:sp>
      <p:sp>
        <p:nvSpPr>
          <p:cNvPr id="2051" name="Rectangle 3">
            <a:extLst>
              <a:ext uri="{FF2B5EF4-FFF2-40B4-BE49-F238E27FC236}">
                <a16:creationId xmlns:a16="http://schemas.microsoft.com/office/drawing/2014/main" id="{62A48914-E879-4A8F-ABB0-A6B4E362595D}"/>
              </a:ext>
            </a:extLst>
          </p:cNvPr>
          <p:cNvSpPr>
            <a:spLocks noGrp="1" noChangeArrowheads="1"/>
          </p:cNvSpPr>
          <p:nvPr>
            <p:ph type="body" idx="1"/>
          </p:nvPr>
        </p:nvSpPr>
        <p:spPr bwMode="auto">
          <a:xfrm>
            <a:off x="619125" y="1152525"/>
            <a:ext cx="79914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Premier niveau</a:t>
            </a:r>
          </a:p>
          <a:p>
            <a:pPr lvl="1"/>
            <a:r>
              <a:rPr lang="en-GB" altLang="en-US"/>
              <a:t>Deuxième niveau</a:t>
            </a:r>
          </a:p>
          <a:p>
            <a:pPr lvl="2"/>
            <a:r>
              <a:rPr lang="en-GB" altLang="en-US"/>
              <a:t>Troisième niveau</a:t>
            </a:r>
          </a:p>
        </p:txBody>
      </p:sp>
      <p:sp>
        <p:nvSpPr>
          <p:cNvPr id="2052" name="Text Box 4">
            <a:extLst>
              <a:ext uri="{FF2B5EF4-FFF2-40B4-BE49-F238E27FC236}">
                <a16:creationId xmlns:a16="http://schemas.microsoft.com/office/drawing/2014/main" id="{5D483F10-EC12-41CA-B15D-45BD1B9CAFCD}"/>
              </a:ext>
            </a:extLst>
          </p:cNvPr>
          <p:cNvSpPr txBox="1">
            <a:spLocks noChangeArrowheads="1"/>
          </p:cNvSpPr>
          <p:nvPr/>
        </p:nvSpPr>
        <p:spPr bwMode="auto">
          <a:xfrm>
            <a:off x="8535988" y="6403975"/>
            <a:ext cx="474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265A4D0-39CF-43EF-B673-1877943F4C44}" type="slidenum">
              <a:rPr lang="en-GB" altLang="en-US" sz="700">
                <a:solidFill>
                  <a:schemeClr val="bg2"/>
                </a:solidFill>
                <a:latin typeface="Tahoma" panose="020B0604030504040204" pitchFamily="34" charset="0"/>
              </a:rPr>
              <a:pPr eaLnBrk="1" hangingPunct="1"/>
              <a:t>‹#›</a:t>
            </a:fld>
            <a:endParaRPr lang="en-GB" altLang="en-US" sz="700">
              <a:solidFill>
                <a:schemeClr val="bg2"/>
              </a:solidFill>
              <a:latin typeface="Tahoma" panose="020B0604030504040204" pitchFamily="34" charset="0"/>
            </a:endParaRPr>
          </a:p>
        </p:txBody>
      </p:sp>
      <p:sp>
        <p:nvSpPr>
          <p:cNvPr id="2053" name="Rectangle 5">
            <a:extLst>
              <a:ext uri="{FF2B5EF4-FFF2-40B4-BE49-F238E27FC236}">
                <a16:creationId xmlns:a16="http://schemas.microsoft.com/office/drawing/2014/main" id="{650CAB8A-5F6B-4DF0-88C6-94A1FAA2B077}"/>
              </a:ext>
            </a:extLst>
          </p:cNvPr>
          <p:cNvSpPr>
            <a:spLocks noChangeArrowheads="1"/>
          </p:cNvSpPr>
          <p:nvPr/>
        </p:nvSpPr>
        <p:spPr bwMode="white">
          <a:xfrm>
            <a:off x="652463" y="6677025"/>
            <a:ext cx="1614487" cy="14287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Tahoma" panose="020B0604030504040204" pitchFamily="34" charset="0"/>
            </a:endParaRPr>
          </a:p>
        </p:txBody>
      </p:sp>
      <p:pic>
        <p:nvPicPr>
          <p:cNvPr id="2054" name="Picture 6" descr="Capgemini_cmyk">
            <a:extLst>
              <a:ext uri="{FF2B5EF4-FFF2-40B4-BE49-F238E27FC236}">
                <a16:creationId xmlns:a16="http://schemas.microsoft.com/office/drawing/2014/main" id="{D330F98D-AD09-4491-A95A-2FC9D4DAE16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2263" y="6299200"/>
            <a:ext cx="15192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Line 7">
            <a:extLst>
              <a:ext uri="{FF2B5EF4-FFF2-40B4-BE49-F238E27FC236}">
                <a16:creationId xmlns:a16="http://schemas.microsoft.com/office/drawing/2014/main" id="{376AE6B3-9FA3-467B-B037-C66ED1764C60}"/>
              </a:ext>
            </a:extLst>
          </p:cNvPr>
          <p:cNvSpPr>
            <a:spLocks noChangeShapeType="1"/>
          </p:cNvSpPr>
          <p:nvPr/>
        </p:nvSpPr>
        <p:spPr bwMode="auto">
          <a:xfrm>
            <a:off x="407988" y="771525"/>
            <a:ext cx="825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p:txStyles>
    <p:titleStyle>
      <a:lvl1pPr algn="l" rtl="0" fontAlgn="base">
        <a:lnSpc>
          <a:spcPct val="90000"/>
        </a:lnSpc>
        <a:spcBef>
          <a:spcPct val="0"/>
        </a:spcBef>
        <a:spcAft>
          <a:spcPct val="0"/>
        </a:spcAft>
        <a:defRPr sz="2400" b="1">
          <a:solidFill>
            <a:schemeClr val="hlink"/>
          </a:solidFill>
          <a:latin typeface="+mj-lt"/>
          <a:ea typeface="+mj-ea"/>
          <a:cs typeface="+mj-cs"/>
        </a:defRPr>
      </a:lvl1pPr>
      <a:lvl2pPr algn="l" rtl="0" fontAlgn="base">
        <a:lnSpc>
          <a:spcPct val="90000"/>
        </a:lnSpc>
        <a:spcBef>
          <a:spcPct val="0"/>
        </a:spcBef>
        <a:spcAft>
          <a:spcPct val="0"/>
        </a:spcAft>
        <a:defRPr sz="2400" b="1">
          <a:solidFill>
            <a:schemeClr val="hlink"/>
          </a:solidFill>
          <a:latin typeface="Tahoma" pitchFamily="34" charset="0"/>
        </a:defRPr>
      </a:lvl2pPr>
      <a:lvl3pPr algn="l" rtl="0" fontAlgn="base">
        <a:lnSpc>
          <a:spcPct val="90000"/>
        </a:lnSpc>
        <a:spcBef>
          <a:spcPct val="0"/>
        </a:spcBef>
        <a:spcAft>
          <a:spcPct val="0"/>
        </a:spcAft>
        <a:defRPr sz="2400" b="1">
          <a:solidFill>
            <a:schemeClr val="hlink"/>
          </a:solidFill>
          <a:latin typeface="Tahoma" pitchFamily="34" charset="0"/>
        </a:defRPr>
      </a:lvl3pPr>
      <a:lvl4pPr algn="l" rtl="0" fontAlgn="base">
        <a:lnSpc>
          <a:spcPct val="90000"/>
        </a:lnSpc>
        <a:spcBef>
          <a:spcPct val="0"/>
        </a:spcBef>
        <a:spcAft>
          <a:spcPct val="0"/>
        </a:spcAft>
        <a:defRPr sz="2400" b="1">
          <a:solidFill>
            <a:schemeClr val="hlink"/>
          </a:solidFill>
          <a:latin typeface="Tahoma" pitchFamily="34" charset="0"/>
        </a:defRPr>
      </a:lvl4pPr>
      <a:lvl5pPr algn="l" rtl="0" fontAlgn="base">
        <a:lnSpc>
          <a:spcPct val="90000"/>
        </a:lnSpc>
        <a:spcBef>
          <a:spcPct val="0"/>
        </a:spcBef>
        <a:spcAft>
          <a:spcPct val="0"/>
        </a:spcAft>
        <a:defRPr sz="2400" b="1">
          <a:solidFill>
            <a:schemeClr val="hlink"/>
          </a:solidFill>
          <a:latin typeface="Tahoma" pitchFamily="34" charset="0"/>
        </a:defRPr>
      </a:lvl5pPr>
      <a:lvl6pPr marL="457200" algn="l" rtl="0" eaLnBrk="1" fontAlgn="base" hangingPunct="1">
        <a:lnSpc>
          <a:spcPct val="90000"/>
        </a:lnSpc>
        <a:spcBef>
          <a:spcPct val="0"/>
        </a:spcBef>
        <a:spcAft>
          <a:spcPct val="0"/>
        </a:spcAft>
        <a:defRPr sz="2400" b="1">
          <a:solidFill>
            <a:schemeClr val="hlink"/>
          </a:solidFill>
          <a:latin typeface="Tahoma" pitchFamily="34" charset="0"/>
        </a:defRPr>
      </a:lvl6pPr>
      <a:lvl7pPr marL="914400" algn="l" rtl="0" eaLnBrk="1" fontAlgn="base" hangingPunct="1">
        <a:lnSpc>
          <a:spcPct val="90000"/>
        </a:lnSpc>
        <a:spcBef>
          <a:spcPct val="0"/>
        </a:spcBef>
        <a:spcAft>
          <a:spcPct val="0"/>
        </a:spcAft>
        <a:defRPr sz="2400" b="1">
          <a:solidFill>
            <a:schemeClr val="hlink"/>
          </a:solidFill>
          <a:latin typeface="Tahoma" pitchFamily="34" charset="0"/>
        </a:defRPr>
      </a:lvl7pPr>
      <a:lvl8pPr marL="1371600" algn="l" rtl="0" eaLnBrk="1" fontAlgn="base" hangingPunct="1">
        <a:lnSpc>
          <a:spcPct val="90000"/>
        </a:lnSpc>
        <a:spcBef>
          <a:spcPct val="0"/>
        </a:spcBef>
        <a:spcAft>
          <a:spcPct val="0"/>
        </a:spcAft>
        <a:defRPr sz="2400" b="1">
          <a:solidFill>
            <a:schemeClr val="hlink"/>
          </a:solidFill>
          <a:latin typeface="Tahoma" pitchFamily="34" charset="0"/>
        </a:defRPr>
      </a:lvl8pPr>
      <a:lvl9pPr marL="1828800" algn="l" rtl="0" eaLnBrk="1" fontAlgn="base" hangingPunct="1">
        <a:lnSpc>
          <a:spcPct val="90000"/>
        </a:lnSpc>
        <a:spcBef>
          <a:spcPct val="0"/>
        </a:spcBef>
        <a:spcAft>
          <a:spcPct val="0"/>
        </a:spcAft>
        <a:defRPr sz="2400" b="1">
          <a:solidFill>
            <a:schemeClr val="hlink"/>
          </a:solidFill>
          <a:latin typeface="Tahoma" pitchFamily="34" charset="0"/>
        </a:defRPr>
      </a:lvl9pPr>
    </p:titleStyle>
    <p:bodyStyle>
      <a:lvl1pPr marL="171450" indent="-171450" algn="l" rtl="0" fontAlgn="base">
        <a:lnSpc>
          <a:spcPct val="85000"/>
        </a:lnSpc>
        <a:spcBef>
          <a:spcPct val="50000"/>
        </a:spcBef>
        <a:spcAft>
          <a:spcPct val="0"/>
        </a:spcAft>
        <a:buClr>
          <a:srgbClr val="07AFD7"/>
        </a:buClr>
        <a:buFont typeface="Webdings" panose="05030102010509060703" pitchFamily="18" charset="2"/>
        <a:buChar char="4"/>
        <a:defRPr sz="2000">
          <a:solidFill>
            <a:schemeClr val="tx1"/>
          </a:solidFill>
          <a:latin typeface="+mn-lt"/>
          <a:ea typeface="+mn-ea"/>
          <a:cs typeface="+mn-cs"/>
        </a:defRPr>
      </a:lvl1pPr>
      <a:lvl2pPr marL="514350" indent="-171450" algn="l" rtl="0" fontAlgn="base">
        <a:lnSpc>
          <a:spcPct val="85000"/>
        </a:lnSpc>
        <a:spcBef>
          <a:spcPct val="35000"/>
        </a:spcBef>
        <a:spcAft>
          <a:spcPct val="0"/>
        </a:spcAft>
        <a:buClr>
          <a:srgbClr val="292929"/>
        </a:buClr>
        <a:buSzPct val="90000"/>
        <a:buFont typeface="Symbol" panose="05050102010706020507" pitchFamily="18" charset="2"/>
        <a:buChar char="-"/>
        <a:defRPr sz="2800">
          <a:solidFill>
            <a:schemeClr val="hlink"/>
          </a:solidFill>
          <a:latin typeface="+mn-lt"/>
        </a:defRPr>
      </a:lvl2pPr>
      <a:lvl3pPr marL="1031875" indent="-176213" algn="l" rtl="0" fontAlgn="base">
        <a:lnSpc>
          <a:spcPct val="85000"/>
        </a:lnSpc>
        <a:spcBef>
          <a:spcPct val="50000"/>
        </a:spcBef>
        <a:spcAft>
          <a:spcPct val="0"/>
        </a:spcAft>
        <a:buClr>
          <a:schemeClr val="bg2"/>
        </a:buClr>
        <a:buSzPct val="90000"/>
        <a:buChar char="•"/>
        <a:defRPr sz="1600">
          <a:solidFill>
            <a:schemeClr val="tx1"/>
          </a:solidFill>
          <a:latin typeface="+mn-lt"/>
        </a:defRPr>
      </a:lvl3pPr>
      <a:lvl4pPr marL="1543050" indent="-228600" algn="l" rtl="0" fontAlgn="base">
        <a:spcBef>
          <a:spcPct val="20000"/>
        </a:spcBef>
        <a:spcAft>
          <a:spcPct val="0"/>
        </a:spcAft>
        <a:buChar char="–"/>
        <a:defRPr sz="2200">
          <a:solidFill>
            <a:schemeClr val="tx1"/>
          </a:solidFill>
          <a:latin typeface="Arial" charset="0"/>
        </a:defRPr>
      </a:lvl4pPr>
      <a:lvl5pPr marL="1962150" indent="-228600" algn="l" rtl="0" fontAlgn="base">
        <a:spcBef>
          <a:spcPct val="20000"/>
        </a:spcBef>
        <a:spcAft>
          <a:spcPct val="0"/>
        </a:spcAft>
        <a:buChar char="»"/>
        <a:defRPr sz="2200">
          <a:solidFill>
            <a:schemeClr val="tx1"/>
          </a:solidFill>
          <a:latin typeface="Arial" charset="0"/>
        </a:defRPr>
      </a:lvl5pPr>
      <a:lvl6pPr marL="2419350" indent="-228600" algn="l" rtl="0" eaLnBrk="1" fontAlgn="base" hangingPunct="1">
        <a:spcBef>
          <a:spcPct val="20000"/>
        </a:spcBef>
        <a:spcAft>
          <a:spcPct val="0"/>
        </a:spcAft>
        <a:buChar char="»"/>
        <a:defRPr sz="2200">
          <a:solidFill>
            <a:schemeClr val="tx1"/>
          </a:solidFill>
          <a:latin typeface="Arial" charset="0"/>
        </a:defRPr>
      </a:lvl6pPr>
      <a:lvl7pPr marL="2876550" indent="-228600" algn="l" rtl="0" eaLnBrk="1" fontAlgn="base" hangingPunct="1">
        <a:spcBef>
          <a:spcPct val="20000"/>
        </a:spcBef>
        <a:spcAft>
          <a:spcPct val="0"/>
        </a:spcAft>
        <a:buChar char="»"/>
        <a:defRPr sz="2200">
          <a:solidFill>
            <a:schemeClr val="tx1"/>
          </a:solidFill>
          <a:latin typeface="Arial" charset="0"/>
        </a:defRPr>
      </a:lvl7pPr>
      <a:lvl8pPr marL="3333750" indent="-228600" algn="l" rtl="0" eaLnBrk="1" fontAlgn="base" hangingPunct="1">
        <a:spcBef>
          <a:spcPct val="20000"/>
        </a:spcBef>
        <a:spcAft>
          <a:spcPct val="0"/>
        </a:spcAft>
        <a:buChar char="»"/>
        <a:defRPr sz="2200">
          <a:solidFill>
            <a:schemeClr val="tx1"/>
          </a:solidFill>
          <a:latin typeface="Arial" charset="0"/>
        </a:defRPr>
      </a:lvl8pPr>
      <a:lvl9pPr marL="3790950" indent="-228600" algn="l" rtl="0" eaLnBrk="1" fontAlgn="base" hangingPunct="1">
        <a:spcBef>
          <a:spcPct val="20000"/>
        </a:spcBef>
        <a:spcAft>
          <a:spcPct val="0"/>
        </a:spcAft>
        <a:buChar char="»"/>
        <a:defRPr sz="22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0.wmf"/><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4.wmf"/><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0.wmf"/><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7.wmf"/><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2.wmf"/><Relationship Id="rId5" Type="http://schemas.openxmlformats.org/officeDocument/2006/relationships/image" Target="../media/image35.png"/><Relationship Id="rId4" Type="http://schemas.openxmlformats.org/officeDocument/2006/relationships/image" Target="../media/image23.png"/><Relationship Id="rId9" Type="http://schemas.openxmlformats.org/officeDocument/2006/relationships/image" Target="../media/image5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3.jpe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67.png"/><Relationship Id="rId4" Type="http://schemas.openxmlformats.org/officeDocument/2006/relationships/image" Target="../media/image66.wmf"/></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25.wmf"/><Relationship Id="rId7" Type="http://schemas.openxmlformats.org/officeDocument/2006/relationships/image" Target="../media/image74.wmf"/><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37.wmf"/><Relationship Id="rId5" Type="http://schemas.openxmlformats.org/officeDocument/2006/relationships/image" Target="../media/image23.png"/><Relationship Id="rId4" Type="http://schemas.openxmlformats.org/officeDocument/2006/relationships/image" Target="../media/image27.wmf"/><Relationship Id="rId9" Type="http://schemas.openxmlformats.org/officeDocument/2006/relationships/image" Target="../media/image36.wmf"/></Relationships>
</file>

<file path=ppt/slides/_rels/slide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44.xml"/><Relationship Id="rId1" Type="http://schemas.openxmlformats.org/officeDocument/2006/relationships/slideLayout" Target="../slideLayouts/slideLayout6.xml"/><Relationship Id="rId5" Type="http://schemas.openxmlformats.org/officeDocument/2006/relationships/image" Target="../media/image78.png"/><Relationship Id="rId4" Type="http://schemas.openxmlformats.org/officeDocument/2006/relationships/image" Target="../media/image36.wmf"/></Relationships>
</file>

<file path=ppt/slides/_rels/slide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35.png"/></Relationships>
</file>

<file path=ppt/slides/_rels/slide5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9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emf"/></Relationships>
</file>

<file path=ppt/slides/_rels/slide70.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25.wmf"/><Relationship Id="rId7"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image" Target="../media/image27.wmf"/><Relationship Id="rId9" Type="http://schemas.openxmlformats.org/officeDocument/2006/relationships/image" Target="../media/image35.png"/></Relationships>
</file>

<file path=ppt/slides/_rels/slide7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100.png"/><Relationship Id="rId4" Type="http://schemas.openxmlformats.org/officeDocument/2006/relationships/image" Target="../media/image9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1.w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DD34251-1E49-4E4A-B1C4-5C664F478B9C}"/>
              </a:ext>
            </a:extLst>
          </p:cNvPr>
          <p:cNvSpPr>
            <a:spLocks noGrp="1" noChangeArrowheads="1"/>
          </p:cNvSpPr>
          <p:nvPr>
            <p:ph type="title"/>
          </p:nvPr>
        </p:nvSpPr>
        <p:spPr>
          <a:xfrm>
            <a:off x="152400" y="457200"/>
            <a:ext cx="8734425" cy="1219200"/>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MM0005</a:t>
            </a:r>
            <a:b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b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MM Inventory Management</a:t>
            </a:r>
          </a:p>
        </p:txBody>
      </p:sp>
      <p:pic>
        <p:nvPicPr>
          <p:cNvPr id="28675" name="Picture 3" descr="j0400427[1]">
            <a:extLst>
              <a:ext uri="{FF2B5EF4-FFF2-40B4-BE49-F238E27FC236}">
                <a16:creationId xmlns:a16="http://schemas.microsoft.com/office/drawing/2014/main" id="{FA41B3E8-8F75-4D7C-B1E9-C34141DEC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98663"/>
            <a:ext cx="3352800"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AutoShape 4">
            <a:extLst>
              <a:ext uri="{FF2B5EF4-FFF2-40B4-BE49-F238E27FC236}">
                <a16:creationId xmlns:a16="http://schemas.microsoft.com/office/drawing/2014/main" id="{A862F475-1EEC-47E6-AAC8-C993C82B9E5B}"/>
              </a:ext>
            </a:extLst>
          </p:cNvPr>
          <p:cNvSpPr>
            <a:spLocks noChangeArrowheads="1"/>
          </p:cNvSpPr>
          <p:nvPr/>
        </p:nvSpPr>
        <p:spPr bwMode="auto">
          <a:xfrm>
            <a:off x="533400" y="3276600"/>
            <a:ext cx="2057400" cy="1981200"/>
          </a:xfrm>
          <a:prstGeom prst="flowChartDocument">
            <a:avLst/>
          </a:prstGeom>
          <a:solidFill>
            <a:srgbClr val="CC99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Goods Receipt</a:t>
            </a:r>
          </a:p>
          <a:p>
            <a:pPr eaLnBrk="1" hangingPunct="1">
              <a:spcBef>
                <a:spcPct val="0"/>
              </a:spcBef>
              <a:buFontTx/>
              <a:buNone/>
            </a:pPr>
            <a:r>
              <a:rPr lang="en-US" altLang="en-US" sz="1800">
                <a:latin typeface="Arial" panose="020B0604020202020204" pitchFamily="34" charset="0"/>
              </a:rPr>
              <a:t>Storage</a:t>
            </a:r>
          </a:p>
          <a:p>
            <a:pPr eaLnBrk="1" hangingPunct="1">
              <a:spcBef>
                <a:spcPct val="0"/>
              </a:spcBef>
              <a:buFontTx/>
              <a:buNone/>
            </a:pPr>
            <a:r>
              <a:rPr lang="en-US" altLang="en-US" sz="1800">
                <a:latin typeface="Arial" panose="020B0604020202020204" pitchFamily="34" charset="0"/>
              </a:rPr>
              <a:t>Movement of Goods</a:t>
            </a:r>
          </a:p>
        </p:txBody>
      </p:sp>
      <p:sp>
        <p:nvSpPr>
          <p:cNvPr id="28677" name="AutoShape 5">
            <a:extLst>
              <a:ext uri="{FF2B5EF4-FFF2-40B4-BE49-F238E27FC236}">
                <a16:creationId xmlns:a16="http://schemas.microsoft.com/office/drawing/2014/main" id="{7858A80B-84BC-409F-80B8-583EC928CA65}"/>
              </a:ext>
            </a:extLst>
          </p:cNvPr>
          <p:cNvSpPr>
            <a:spLocks noChangeArrowheads="1"/>
          </p:cNvSpPr>
          <p:nvPr/>
        </p:nvSpPr>
        <p:spPr bwMode="auto">
          <a:xfrm>
            <a:off x="6629400" y="3276600"/>
            <a:ext cx="2057400" cy="1981200"/>
          </a:xfrm>
          <a:prstGeom prst="flowChartDocument">
            <a:avLst/>
          </a:prstGeom>
          <a:solidFill>
            <a:srgbClr val="CC99FF"/>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Goods Issue</a:t>
            </a:r>
          </a:p>
          <a:p>
            <a:pPr eaLnBrk="1" hangingPunct="1">
              <a:spcBef>
                <a:spcPct val="0"/>
              </a:spcBef>
              <a:buFontTx/>
              <a:buNone/>
            </a:pPr>
            <a:r>
              <a:rPr lang="en-US" altLang="en-US" sz="1800">
                <a:latin typeface="Arial" panose="020B0604020202020204" pitchFamily="34" charset="0"/>
              </a:rPr>
              <a:t>Consumption</a:t>
            </a:r>
          </a:p>
          <a:p>
            <a:pPr eaLnBrk="1" hangingPunct="1">
              <a:spcBef>
                <a:spcPct val="0"/>
              </a:spcBef>
              <a:buFontTx/>
              <a:buNone/>
            </a:pPr>
            <a:r>
              <a:rPr lang="en-US" altLang="en-US" sz="1800">
                <a:latin typeface="Arial" panose="020B0604020202020204" pitchFamily="34" charset="0"/>
              </a:rPr>
              <a:t>Reprocess Goods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794D2325-C4D7-4335-BF53-A26565C3996F}"/>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 – Stock type</a:t>
            </a:r>
          </a:p>
        </p:txBody>
      </p:sp>
      <p:sp>
        <p:nvSpPr>
          <p:cNvPr id="45059" name="Rectangle 13">
            <a:extLst>
              <a:ext uri="{FF2B5EF4-FFF2-40B4-BE49-F238E27FC236}">
                <a16:creationId xmlns:a16="http://schemas.microsoft.com/office/drawing/2014/main" id="{9AD50A92-09D9-43FB-A656-A798A3943091}"/>
              </a:ext>
            </a:extLst>
          </p:cNvPr>
          <p:cNvSpPr>
            <a:spLocks noGrp="1" noChangeArrowheads="1"/>
          </p:cNvSpPr>
          <p:nvPr>
            <p:ph sz="half" idx="1"/>
          </p:nvPr>
        </p:nvSpPr>
        <p:spPr>
          <a:xfrm>
            <a:off x="5091113" y="1295400"/>
            <a:ext cx="3824287" cy="2590800"/>
          </a:xfrm>
        </p:spPr>
        <p:txBody>
          <a:bodyPr/>
          <a:lstStyle/>
          <a:p>
            <a:pPr>
              <a:lnSpc>
                <a:spcPct val="90000"/>
              </a:lnSpc>
            </a:pPr>
            <a:r>
              <a:rPr lang="en-GB" altLang="en-US" sz="1800" dirty="0">
                <a:solidFill>
                  <a:srgbClr val="8F8FFF"/>
                </a:solidFill>
                <a:latin typeface="Verdana" panose="020B0604030504040204" pitchFamily="34" charset="0"/>
                <a:ea typeface="Verdana" panose="020B0604030504040204" pitchFamily="34" charset="0"/>
                <a:cs typeface="Verdana" panose="020B0604030504040204" pitchFamily="34" charset="0"/>
              </a:rPr>
              <a:t>Unrestricted Use Stock</a:t>
            </a:r>
          </a:p>
          <a:p>
            <a:pPr>
              <a:lnSpc>
                <a:spcPct val="90000"/>
              </a:lnSpc>
            </a:pPr>
            <a:r>
              <a:rPr lang="en-GB" altLang="en-US" sz="1800" dirty="0">
                <a:solidFill>
                  <a:srgbClr val="8F8FFF"/>
                </a:solidFill>
                <a:latin typeface="Verdana" panose="020B0604030504040204" pitchFamily="34" charset="0"/>
                <a:ea typeface="Verdana" panose="020B0604030504040204" pitchFamily="34" charset="0"/>
                <a:cs typeface="Verdana" panose="020B0604030504040204" pitchFamily="34" charset="0"/>
              </a:rPr>
              <a:t>Quality Inspection Stock</a:t>
            </a:r>
          </a:p>
          <a:p>
            <a:pPr>
              <a:lnSpc>
                <a:spcPct val="90000"/>
              </a:lnSpc>
            </a:pPr>
            <a:r>
              <a:rPr lang="en-GB" altLang="en-US" sz="1800" dirty="0">
                <a:solidFill>
                  <a:srgbClr val="8F8FFF"/>
                </a:solidFill>
                <a:latin typeface="Verdana" panose="020B0604030504040204" pitchFamily="34" charset="0"/>
                <a:ea typeface="Verdana" panose="020B0604030504040204" pitchFamily="34" charset="0"/>
                <a:cs typeface="Verdana" panose="020B0604030504040204" pitchFamily="34" charset="0"/>
              </a:rPr>
              <a:t>Blocked Stock</a:t>
            </a:r>
          </a:p>
          <a:p>
            <a:pPr>
              <a:lnSpc>
                <a:spcPct val="90000"/>
              </a:lnSpc>
            </a:pPr>
            <a:r>
              <a:rPr lang="en-GB" altLang="en-US" sz="1800" dirty="0">
                <a:solidFill>
                  <a:srgbClr val="8F8FFF"/>
                </a:solidFill>
                <a:latin typeface="Verdana" panose="020B0604030504040204" pitchFamily="34" charset="0"/>
                <a:ea typeface="Verdana" panose="020B0604030504040204" pitchFamily="34" charset="0"/>
                <a:cs typeface="Verdana" panose="020B0604030504040204" pitchFamily="34" charset="0"/>
              </a:rPr>
              <a:t>Restricted Use Stock( If batch management status is active)</a:t>
            </a:r>
            <a:endParaRPr lang="en-US" altLang="en-US" sz="1800" dirty="0">
              <a:solidFill>
                <a:srgbClr val="8F8FFF"/>
              </a:solidFill>
              <a:latin typeface="Verdana" panose="020B0604030504040204" pitchFamily="34" charset="0"/>
              <a:ea typeface="Verdana" panose="020B0604030504040204" pitchFamily="34" charset="0"/>
              <a:cs typeface="Verdana" panose="020B0604030504040204" pitchFamily="34" charset="0"/>
            </a:endParaRPr>
          </a:p>
        </p:txBody>
      </p:sp>
      <p:sp>
        <p:nvSpPr>
          <p:cNvPr id="45060" name="Text Box 6">
            <a:extLst>
              <a:ext uri="{FF2B5EF4-FFF2-40B4-BE49-F238E27FC236}">
                <a16:creationId xmlns:a16="http://schemas.microsoft.com/office/drawing/2014/main" id="{BE13CFFF-8867-45D5-BA68-C39C8FFB0AD5}"/>
              </a:ext>
            </a:extLst>
          </p:cNvPr>
          <p:cNvSpPr txBox="1">
            <a:spLocks noChangeArrowheads="1"/>
          </p:cNvSpPr>
          <p:nvPr/>
        </p:nvSpPr>
        <p:spPr bwMode="auto">
          <a:xfrm>
            <a:off x="444500" y="4149725"/>
            <a:ext cx="82486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There are basically three types of stock types, unrestricted use, quality inspection stock and blocked stock.</a:t>
            </a:r>
          </a:p>
          <a:p>
            <a:pPr eaLnBrk="1" hangingPunct="1">
              <a:spcBef>
                <a:spcPct val="0"/>
              </a:spcBef>
              <a:buFontTx/>
              <a:buNone/>
            </a:pPr>
            <a:r>
              <a:rPr lang="en-US" altLang="en-US" sz="1200" b="1" dirty="0">
                <a:latin typeface="Verdana" panose="020B0604030504040204" pitchFamily="34" charset="0"/>
                <a:ea typeface="Verdana" panose="020B0604030504040204" pitchFamily="34" charset="0"/>
                <a:cs typeface="Verdana" panose="020B0604030504040204" pitchFamily="34" charset="0"/>
              </a:rPr>
              <a:t>Unrestricted-use stock:</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This is company’s own stock that is physically located and is valuated, and is free for use.</a:t>
            </a:r>
            <a:endParaRPr lang="en-US" altLang="en-US" sz="1200" b="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b="1" dirty="0">
                <a:latin typeface="Verdana" panose="020B0604030504040204" pitchFamily="34" charset="0"/>
                <a:ea typeface="Verdana" panose="020B0604030504040204" pitchFamily="34" charset="0"/>
                <a:cs typeface="Verdana" panose="020B0604030504040204" pitchFamily="34" charset="0"/>
              </a:rPr>
              <a:t>Quality inspection stock:</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This is also company’s own stock that is in quality inspection, and is valuated, but is not for free use.</a:t>
            </a:r>
            <a:endParaRPr lang="en-US" altLang="en-US" sz="1200" b="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b="1" dirty="0">
                <a:latin typeface="Verdana" panose="020B0604030504040204" pitchFamily="34" charset="0"/>
                <a:ea typeface="Verdana" panose="020B0604030504040204" pitchFamily="34" charset="0"/>
                <a:cs typeface="Verdana" panose="020B0604030504040204" pitchFamily="34" charset="0"/>
              </a:rPr>
              <a:t>Blocked stock:</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This maybe company’s own stock , but cannot be used for Inventory management.</a:t>
            </a: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5061" name="Rectangle 9">
            <a:extLst>
              <a:ext uri="{FF2B5EF4-FFF2-40B4-BE49-F238E27FC236}">
                <a16:creationId xmlns:a16="http://schemas.microsoft.com/office/drawing/2014/main" id="{4E17C989-080A-44D7-80A6-80193A3E2EED}"/>
              </a:ext>
            </a:extLst>
          </p:cNvPr>
          <p:cNvSpPr>
            <a:spLocks noChangeArrowheads="1"/>
          </p:cNvSpPr>
          <p:nvPr/>
        </p:nvSpPr>
        <p:spPr bwMode="auto">
          <a:xfrm>
            <a:off x="0" y="2600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45062" name="Picture 8" descr="MCBD06857_0000[1]">
            <a:extLst>
              <a:ext uri="{FF2B5EF4-FFF2-40B4-BE49-F238E27FC236}">
                <a16:creationId xmlns:a16="http://schemas.microsoft.com/office/drawing/2014/main" id="{D914DE67-D959-4B8C-9F26-B1D070DB84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143000"/>
            <a:ext cx="2362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Rectangle 10">
            <a:extLst>
              <a:ext uri="{FF2B5EF4-FFF2-40B4-BE49-F238E27FC236}">
                <a16:creationId xmlns:a16="http://schemas.microsoft.com/office/drawing/2014/main" id="{F3F8D693-25BD-47D6-B8DD-675436B81A68}"/>
              </a:ext>
            </a:extLst>
          </p:cNvPr>
          <p:cNvSpPr>
            <a:spLocks noChangeArrowheads="1"/>
          </p:cNvSpPr>
          <p:nvPr/>
        </p:nvSpPr>
        <p:spPr bwMode="auto">
          <a:xfrm>
            <a:off x="1143000" y="3314700"/>
            <a:ext cx="2400300" cy="342900"/>
          </a:xfrm>
          <a:prstGeom prst="rect">
            <a:avLst/>
          </a:prstGeom>
          <a:solidFill>
            <a:srgbClr val="FFFF99"/>
          </a:solidFill>
          <a:ln w="9525">
            <a:solidFill>
              <a:srgbClr val="FF99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Valuated Stock</a:t>
            </a:r>
            <a:endParaRPr lang="en-US" altLang="en-US" sz="1400">
              <a:latin typeface="Arial" panose="020B0604020202020204" pitchFamily="34" charset="0"/>
            </a:endParaRPr>
          </a:p>
        </p:txBody>
      </p:sp>
      <p:sp>
        <p:nvSpPr>
          <p:cNvPr id="45064" name="AutoShape 11">
            <a:extLst>
              <a:ext uri="{FF2B5EF4-FFF2-40B4-BE49-F238E27FC236}">
                <a16:creationId xmlns:a16="http://schemas.microsoft.com/office/drawing/2014/main" id="{3183FD87-75B5-4D7C-BAF7-AFC1096A70AD}"/>
              </a:ext>
            </a:extLst>
          </p:cNvPr>
          <p:cNvSpPr>
            <a:spLocks noChangeArrowheads="1"/>
          </p:cNvSpPr>
          <p:nvPr/>
        </p:nvSpPr>
        <p:spPr bwMode="auto">
          <a:xfrm>
            <a:off x="3657600" y="1981200"/>
            <a:ext cx="1143000" cy="152400"/>
          </a:xfrm>
          <a:prstGeom prst="rightArrow">
            <a:avLst>
              <a:gd name="adj1" fmla="val 50000"/>
              <a:gd name="adj2" fmla="val 187500"/>
            </a:avLst>
          </a:prstGeom>
          <a:solidFill>
            <a:srgbClr val="FFFF99"/>
          </a:solidFill>
          <a:ln w="12700" algn="ctr">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A0187F23-BFC4-4A11-A9AA-906AE244F84F}"/>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Movement type</a:t>
            </a:r>
          </a:p>
        </p:txBody>
      </p:sp>
      <p:sp>
        <p:nvSpPr>
          <p:cNvPr id="46083" name="Text Box 286">
            <a:extLst>
              <a:ext uri="{FF2B5EF4-FFF2-40B4-BE49-F238E27FC236}">
                <a16:creationId xmlns:a16="http://schemas.microsoft.com/office/drawing/2014/main" id="{A99D3E06-7E27-4252-9D74-398E83A5472C}"/>
              </a:ext>
            </a:extLst>
          </p:cNvPr>
          <p:cNvSpPr txBox="1">
            <a:spLocks noChangeArrowheads="1"/>
          </p:cNvSpPr>
          <p:nvPr/>
        </p:nvSpPr>
        <p:spPr bwMode="auto">
          <a:xfrm>
            <a:off x="304800" y="3657600"/>
            <a:ext cx="8610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The movement type is a very important control function in SAP, and it is defined by a three digit alpha numeric key</a:t>
            </a:r>
          </a:p>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The movement type is used to differentiate various goods movement within an organization, for example- goods receipt, goods issue and transfer postings</a:t>
            </a:r>
          </a:p>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The movement type controls which Financial stock or consumption account are to be updated. (this is also called automatic account determination)</a:t>
            </a:r>
          </a:p>
          <a:p>
            <a:pPr eaLnBrk="1" hangingPunct="1">
              <a:spcBef>
                <a:spcPct val="0"/>
              </a:spcBef>
              <a:buFontTx/>
              <a:buChar char="•"/>
            </a:pPr>
            <a:r>
              <a:rPr lang="en-GB"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The movement types control various screen settings while doing various goods movements</a:t>
            </a:r>
            <a:endPar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46084" name="Picture 400">
            <a:extLst>
              <a:ext uri="{FF2B5EF4-FFF2-40B4-BE49-F238E27FC236}">
                <a16:creationId xmlns:a16="http://schemas.microsoft.com/office/drawing/2014/main" id="{241B565F-E8AD-44FA-9313-4B676FFCE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1905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6085" name="Text Box 401">
            <a:extLst>
              <a:ext uri="{FF2B5EF4-FFF2-40B4-BE49-F238E27FC236}">
                <a16:creationId xmlns:a16="http://schemas.microsoft.com/office/drawing/2014/main" id="{A57AF62A-0BAE-451B-AC1F-3968E1C3C6DD}"/>
              </a:ext>
            </a:extLst>
          </p:cNvPr>
          <p:cNvSpPr txBox="1">
            <a:spLocks noChangeArrowheads="1"/>
          </p:cNvSpPr>
          <p:nvPr/>
        </p:nvSpPr>
        <p:spPr bwMode="auto">
          <a:xfrm>
            <a:off x="990600" y="2654300"/>
            <a:ext cx="17526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Vendor</a:t>
            </a:r>
            <a:endParaRPr lang="en-US" altLang="en-US" sz="1400">
              <a:latin typeface="Arial" panose="020B0604020202020204" pitchFamily="34" charset="0"/>
            </a:endParaRPr>
          </a:p>
        </p:txBody>
      </p:sp>
      <p:pic>
        <p:nvPicPr>
          <p:cNvPr id="46086" name="Picture 402" descr="MCj02799900000[1]">
            <a:extLst>
              <a:ext uri="{FF2B5EF4-FFF2-40B4-BE49-F238E27FC236}">
                <a16:creationId xmlns:a16="http://schemas.microsoft.com/office/drawing/2014/main" id="{0EFC9F6A-A41A-4C2B-833A-FA7F1BCA0B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5175" y="1420813"/>
            <a:ext cx="1622425"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403">
            <a:extLst>
              <a:ext uri="{FF2B5EF4-FFF2-40B4-BE49-F238E27FC236}">
                <a16:creationId xmlns:a16="http://schemas.microsoft.com/office/drawing/2014/main" id="{0B606F18-5844-42F8-810D-18858575E068}"/>
              </a:ext>
            </a:extLst>
          </p:cNvPr>
          <p:cNvSpPr txBox="1">
            <a:spLocks noChangeArrowheads="1"/>
          </p:cNvSpPr>
          <p:nvPr/>
        </p:nvSpPr>
        <p:spPr bwMode="auto">
          <a:xfrm>
            <a:off x="5867400" y="2654300"/>
            <a:ext cx="164465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Warehouse</a:t>
            </a:r>
            <a:endParaRPr lang="en-US" altLang="en-US" sz="1400">
              <a:latin typeface="Arial" panose="020B0604020202020204" pitchFamily="34" charset="0"/>
            </a:endParaRPr>
          </a:p>
        </p:txBody>
      </p:sp>
      <p:sp>
        <p:nvSpPr>
          <p:cNvPr id="46088" name="AutoShape 404">
            <a:extLst>
              <a:ext uri="{FF2B5EF4-FFF2-40B4-BE49-F238E27FC236}">
                <a16:creationId xmlns:a16="http://schemas.microsoft.com/office/drawing/2014/main" id="{5E4CBE45-9606-4C88-BBBD-8992C333B6FE}"/>
              </a:ext>
            </a:extLst>
          </p:cNvPr>
          <p:cNvSpPr>
            <a:spLocks noChangeArrowheads="1"/>
          </p:cNvSpPr>
          <p:nvPr/>
        </p:nvSpPr>
        <p:spPr bwMode="auto">
          <a:xfrm>
            <a:off x="3352800" y="1600200"/>
            <a:ext cx="2057400" cy="381000"/>
          </a:xfrm>
          <a:prstGeom prst="rightArrow">
            <a:avLst>
              <a:gd name="adj1" fmla="val 50000"/>
              <a:gd name="adj2" fmla="val 135000"/>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101</a:t>
            </a:r>
            <a:endParaRPr lang="en-US" altLang="en-US" sz="1600" b="1">
              <a:latin typeface="Arial" panose="020B0604020202020204" pitchFamily="34" charset="0"/>
            </a:endParaRPr>
          </a:p>
        </p:txBody>
      </p:sp>
      <p:sp>
        <p:nvSpPr>
          <p:cNvPr id="46089" name="AutoShape 406">
            <a:extLst>
              <a:ext uri="{FF2B5EF4-FFF2-40B4-BE49-F238E27FC236}">
                <a16:creationId xmlns:a16="http://schemas.microsoft.com/office/drawing/2014/main" id="{B443D7EE-29E3-45D0-BDDB-652300F18A7D}"/>
              </a:ext>
            </a:extLst>
          </p:cNvPr>
          <p:cNvSpPr>
            <a:spLocks noChangeArrowheads="1"/>
          </p:cNvSpPr>
          <p:nvPr/>
        </p:nvSpPr>
        <p:spPr bwMode="auto">
          <a:xfrm>
            <a:off x="3352800" y="2514600"/>
            <a:ext cx="1905000" cy="381000"/>
          </a:xfrm>
          <a:prstGeom prst="leftArrow">
            <a:avLst>
              <a:gd name="adj1" fmla="val 50000"/>
              <a:gd name="adj2" fmla="val 125000"/>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122</a:t>
            </a:r>
            <a:endParaRPr lang="en-US" altLang="en-US" sz="1600" b="1">
              <a:latin typeface="Arial" panose="020B0604020202020204" pitchFamily="34" charset="0"/>
            </a:endParaRPr>
          </a:p>
        </p:txBody>
      </p:sp>
      <p:sp>
        <p:nvSpPr>
          <p:cNvPr id="46090" name="Text Box 407">
            <a:extLst>
              <a:ext uri="{FF2B5EF4-FFF2-40B4-BE49-F238E27FC236}">
                <a16:creationId xmlns:a16="http://schemas.microsoft.com/office/drawing/2014/main" id="{F54D2455-9BF2-4EE0-BA7D-062CF1892904}"/>
              </a:ext>
            </a:extLst>
          </p:cNvPr>
          <p:cNvSpPr txBox="1">
            <a:spLocks noChangeArrowheads="1"/>
          </p:cNvSpPr>
          <p:nvPr/>
        </p:nvSpPr>
        <p:spPr bwMode="auto">
          <a:xfrm>
            <a:off x="3048000" y="29718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latin typeface="Arial" panose="020B0604020202020204" pitchFamily="34" charset="0"/>
              </a:rPr>
              <a:t>Return to Vendor</a:t>
            </a:r>
            <a:endParaRPr lang="en-US" altLang="en-US" sz="1800">
              <a:latin typeface="Arial" panose="020B0604020202020204" pitchFamily="34" charset="0"/>
            </a:endParaRPr>
          </a:p>
        </p:txBody>
      </p:sp>
      <p:sp>
        <p:nvSpPr>
          <p:cNvPr id="46091" name="Text Box 408">
            <a:extLst>
              <a:ext uri="{FF2B5EF4-FFF2-40B4-BE49-F238E27FC236}">
                <a16:creationId xmlns:a16="http://schemas.microsoft.com/office/drawing/2014/main" id="{3E7F7A79-52FC-44DD-931E-A459F21C5569}"/>
              </a:ext>
            </a:extLst>
          </p:cNvPr>
          <p:cNvSpPr txBox="1">
            <a:spLocks noChangeArrowheads="1"/>
          </p:cNvSpPr>
          <p:nvPr/>
        </p:nvSpPr>
        <p:spPr bwMode="auto">
          <a:xfrm>
            <a:off x="2667000" y="12192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latin typeface="Arial" panose="020B0604020202020204" pitchFamily="34" charset="0"/>
              </a:rPr>
              <a:t>Goods Receipt to Warehouse</a:t>
            </a: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AD38AA00-2CFF-4D25-92C9-CBFAD66EA535}"/>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Views in Mat Master Required</a:t>
            </a:r>
          </a:p>
        </p:txBody>
      </p:sp>
      <p:sp>
        <p:nvSpPr>
          <p:cNvPr id="47107" name="AutoShape 4">
            <a:extLst>
              <a:ext uri="{FF2B5EF4-FFF2-40B4-BE49-F238E27FC236}">
                <a16:creationId xmlns:a16="http://schemas.microsoft.com/office/drawing/2014/main" id="{53523DD6-2831-4A42-8A18-5D5D212665FE}"/>
              </a:ext>
            </a:extLst>
          </p:cNvPr>
          <p:cNvSpPr>
            <a:spLocks noChangeArrowheads="1"/>
          </p:cNvSpPr>
          <p:nvPr/>
        </p:nvSpPr>
        <p:spPr bwMode="auto">
          <a:xfrm>
            <a:off x="5105400" y="2514600"/>
            <a:ext cx="1981200" cy="6096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Purchasing View</a:t>
            </a:r>
            <a:endParaRPr lang="en-US" altLang="en-US" sz="1400">
              <a:latin typeface="Arial" panose="020B0604020202020204" pitchFamily="34" charset="0"/>
            </a:endParaRPr>
          </a:p>
        </p:txBody>
      </p:sp>
      <p:pic>
        <p:nvPicPr>
          <p:cNvPr id="47108" name="Picture 5">
            <a:extLst>
              <a:ext uri="{FF2B5EF4-FFF2-40B4-BE49-F238E27FC236}">
                <a16:creationId xmlns:a16="http://schemas.microsoft.com/office/drawing/2014/main" id="{BBBD5E01-6C43-4989-89D5-03560ACF4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1828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47109" name="Text Box 8">
            <a:extLst>
              <a:ext uri="{FF2B5EF4-FFF2-40B4-BE49-F238E27FC236}">
                <a16:creationId xmlns:a16="http://schemas.microsoft.com/office/drawing/2014/main" id="{7F9858F5-028E-4E2B-A70C-3AF8240BA05E}"/>
              </a:ext>
            </a:extLst>
          </p:cNvPr>
          <p:cNvSpPr txBox="1">
            <a:spLocks noChangeArrowheads="1"/>
          </p:cNvSpPr>
          <p:nvPr/>
        </p:nvSpPr>
        <p:spPr bwMode="auto">
          <a:xfrm>
            <a:off x="914400" y="3962400"/>
            <a:ext cx="1905000" cy="53022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Material  master Views</a:t>
            </a:r>
            <a:endParaRPr lang="en-US" altLang="en-US" sz="1400">
              <a:latin typeface="Arial" panose="020B0604020202020204" pitchFamily="34" charset="0"/>
            </a:endParaRPr>
          </a:p>
        </p:txBody>
      </p:sp>
      <p:pic>
        <p:nvPicPr>
          <p:cNvPr id="47110" name="Picture 16">
            <a:extLst>
              <a:ext uri="{FF2B5EF4-FFF2-40B4-BE49-F238E27FC236}">
                <a16:creationId xmlns:a16="http://schemas.microsoft.com/office/drawing/2014/main" id="{6373A296-DB60-4D8C-ACC4-A40BBE429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05000"/>
            <a:ext cx="360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47111" name="AutoShape 21">
            <a:extLst>
              <a:ext uri="{FF2B5EF4-FFF2-40B4-BE49-F238E27FC236}">
                <a16:creationId xmlns:a16="http://schemas.microsoft.com/office/drawing/2014/main" id="{486578D1-0639-4145-903A-04CF19FB8E0E}"/>
              </a:ext>
            </a:extLst>
          </p:cNvPr>
          <p:cNvSpPr>
            <a:spLocks noChangeArrowheads="1"/>
          </p:cNvSpPr>
          <p:nvPr/>
        </p:nvSpPr>
        <p:spPr bwMode="auto">
          <a:xfrm>
            <a:off x="5105400" y="3200400"/>
            <a:ext cx="1981200" cy="6096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Plant Storage view</a:t>
            </a:r>
            <a:endParaRPr lang="en-US" altLang="en-US" sz="1400">
              <a:latin typeface="Arial" panose="020B0604020202020204" pitchFamily="34" charset="0"/>
            </a:endParaRPr>
          </a:p>
        </p:txBody>
      </p:sp>
      <p:sp>
        <p:nvSpPr>
          <p:cNvPr id="47112" name="AutoShape 22">
            <a:extLst>
              <a:ext uri="{FF2B5EF4-FFF2-40B4-BE49-F238E27FC236}">
                <a16:creationId xmlns:a16="http://schemas.microsoft.com/office/drawing/2014/main" id="{B141FA05-1C45-4536-813C-3F5783894FC3}"/>
              </a:ext>
            </a:extLst>
          </p:cNvPr>
          <p:cNvSpPr>
            <a:spLocks noChangeArrowheads="1"/>
          </p:cNvSpPr>
          <p:nvPr/>
        </p:nvSpPr>
        <p:spPr bwMode="auto">
          <a:xfrm>
            <a:off x="5105400" y="3886200"/>
            <a:ext cx="1981200" cy="6096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Accounting View</a:t>
            </a:r>
            <a:endParaRPr lang="en-US" altLang="en-US" sz="1400">
              <a:latin typeface="Arial" panose="020B0604020202020204" pitchFamily="34" charset="0"/>
            </a:endParaRPr>
          </a:p>
        </p:txBody>
      </p:sp>
      <p:sp>
        <p:nvSpPr>
          <p:cNvPr id="47113" name="AutoShape 23">
            <a:extLst>
              <a:ext uri="{FF2B5EF4-FFF2-40B4-BE49-F238E27FC236}">
                <a16:creationId xmlns:a16="http://schemas.microsoft.com/office/drawing/2014/main" id="{0B7CE30F-61DD-485C-B35C-93EAE36AFA9B}"/>
              </a:ext>
            </a:extLst>
          </p:cNvPr>
          <p:cNvSpPr>
            <a:spLocks noChangeArrowheads="1"/>
          </p:cNvSpPr>
          <p:nvPr/>
        </p:nvSpPr>
        <p:spPr bwMode="auto">
          <a:xfrm>
            <a:off x="5105400" y="4572000"/>
            <a:ext cx="1981200" cy="457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Costing View</a:t>
            </a:r>
            <a:endParaRPr lang="en-US" altLang="en-US" sz="1400">
              <a:latin typeface="Arial" panose="020B0604020202020204" pitchFamily="34" charset="0"/>
            </a:endParaRPr>
          </a:p>
        </p:txBody>
      </p:sp>
      <p:sp>
        <p:nvSpPr>
          <p:cNvPr id="47114" name="AutoShape 24">
            <a:extLst>
              <a:ext uri="{FF2B5EF4-FFF2-40B4-BE49-F238E27FC236}">
                <a16:creationId xmlns:a16="http://schemas.microsoft.com/office/drawing/2014/main" id="{B1758E3B-BFC4-4E1B-B8F0-69E0CA4A447B}"/>
              </a:ext>
            </a:extLst>
          </p:cNvPr>
          <p:cNvSpPr>
            <a:spLocks noChangeArrowheads="1"/>
          </p:cNvSpPr>
          <p:nvPr/>
        </p:nvSpPr>
        <p:spPr bwMode="auto">
          <a:xfrm>
            <a:off x="5105400" y="1752600"/>
            <a:ext cx="1981200" cy="6858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Warehouse Management Views</a:t>
            </a: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583AD53C-EC29-4A60-9B33-8D6F6EB58CC8}"/>
              </a:ext>
            </a:extLst>
          </p:cNvPr>
          <p:cNvSpPr>
            <a:spLocks noGrp="1" noChangeArrowheads="1"/>
          </p:cNvSpPr>
          <p:nvPr>
            <p:ph type="title"/>
          </p:nvPr>
        </p:nvSpPr>
        <p:spPr>
          <a:xfrm>
            <a:off x="352425" y="304800"/>
            <a:ext cx="8734425" cy="554038"/>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Management - Reservation</a:t>
            </a:r>
          </a:p>
        </p:txBody>
      </p:sp>
      <p:sp>
        <p:nvSpPr>
          <p:cNvPr id="49155" name="Text Box 6">
            <a:extLst>
              <a:ext uri="{FF2B5EF4-FFF2-40B4-BE49-F238E27FC236}">
                <a16:creationId xmlns:a16="http://schemas.microsoft.com/office/drawing/2014/main" id="{1AB04CCB-D7EE-486D-8407-8678C9CECFAD}"/>
              </a:ext>
            </a:extLst>
          </p:cNvPr>
          <p:cNvSpPr txBox="1">
            <a:spLocks noChangeArrowheads="1"/>
          </p:cNvSpPr>
          <p:nvPr/>
        </p:nvSpPr>
        <p:spPr bwMode="auto">
          <a:xfrm>
            <a:off x="88900" y="5040313"/>
            <a:ext cx="844550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Reservations are request to the Warehouse/plant for making a material ready for issue at a later date for a </a:t>
            </a:r>
            <a:r>
              <a:rPr lang="en-GB" altLang="en-US" sz="1400" dirty="0" err="1">
                <a:solidFill>
                  <a:schemeClr val="tx2"/>
                </a:solidFill>
                <a:latin typeface="Verdana" panose="020B0604030504040204" pitchFamily="34" charset="0"/>
                <a:ea typeface="Verdana" panose="020B0604030504040204" pitchFamily="34" charset="0"/>
                <a:cs typeface="Verdana" panose="020B0604030504040204" pitchFamily="34" charset="0"/>
              </a:rPr>
              <a:t>a</a:t>
            </a: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 particular purpose</a:t>
            </a:r>
          </a:p>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A reservation ensures that a material is available at a particular date</a:t>
            </a:r>
          </a:p>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Creation of a reservation in SAP generates a reservation number</a:t>
            </a:r>
          </a:p>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A reservation is used to plan also an inward movement in advance</a:t>
            </a: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9156" name="Text Box 86">
            <a:extLst>
              <a:ext uri="{FF2B5EF4-FFF2-40B4-BE49-F238E27FC236}">
                <a16:creationId xmlns:a16="http://schemas.microsoft.com/office/drawing/2014/main" id="{2786C47C-72FE-455E-B85B-4622B7D60D94}"/>
              </a:ext>
            </a:extLst>
          </p:cNvPr>
          <p:cNvSpPr txBox="1">
            <a:spLocks noChangeArrowheads="1"/>
          </p:cNvSpPr>
          <p:nvPr/>
        </p:nvSpPr>
        <p:spPr bwMode="auto">
          <a:xfrm>
            <a:off x="609600" y="1066800"/>
            <a:ext cx="1600200" cy="379413"/>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latin typeface="Arial" panose="020B0604020202020204" pitchFamily="34" charset="0"/>
              </a:rPr>
              <a:t>Controller</a:t>
            </a:r>
            <a:endParaRPr lang="en-US" altLang="en-US" sz="1800">
              <a:latin typeface="Arial" panose="020B0604020202020204" pitchFamily="34" charset="0"/>
            </a:endParaRPr>
          </a:p>
        </p:txBody>
      </p:sp>
      <p:sp>
        <p:nvSpPr>
          <p:cNvPr id="49157" name="Text Box 87">
            <a:extLst>
              <a:ext uri="{FF2B5EF4-FFF2-40B4-BE49-F238E27FC236}">
                <a16:creationId xmlns:a16="http://schemas.microsoft.com/office/drawing/2014/main" id="{73935585-A7FC-4EC4-A54E-8DB8E48A90AC}"/>
              </a:ext>
            </a:extLst>
          </p:cNvPr>
          <p:cNvSpPr txBox="1">
            <a:spLocks noChangeArrowheads="1"/>
          </p:cNvSpPr>
          <p:nvPr/>
        </p:nvSpPr>
        <p:spPr bwMode="auto">
          <a:xfrm>
            <a:off x="5410200" y="1066800"/>
            <a:ext cx="1981200" cy="379413"/>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latin typeface="Arial" panose="020B0604020202020204" pitchFamily="34" charset="0"/>
              </a:rPr>
              <a:t>Store Manager</a:t>
            </a:r>
            <a:endParaRPr lang="en-US" altLang="en-US" sz="1800">
              <a:latin typeface="Arial" panose="020B0604020202020204" pitchFamily="34" charset="0"/>
            </a:endParaRPr>
          </a:p>
        </p:txBody>
      </p:sp>
      <p:sp>
        <p:nvSpPr>
          <p:cNvPr id="49158" name="Text Box 89">
            <a:extLst>
              <a:ext uri="{FF2B5EF4-FFF2-40B4-BE49-F238E27FC236}">
                <a16:creationId xmlns:a16="http://schemas.microsoft.com/office/drawing/2014/main" id="{93CB6611-4E57-4E03-8C3E-9652AC70BAB8}"/>
              </a:ext>
            </a:extLst>
          </p:cNvPr>
          <p:cNvSpPr txBox="1">
            <a:spLocks noChangeArrowheads="1"/>
          </p:cNvSpPr>
          <p:nvPr/>
        </p:nvSpPr>
        <p:spPr bwMode="auto">
          <a:xfrm>
            <a:off x="6661150" y="1600200"/>
            <a:ext cx="133985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Warehouse</a:t>
            </a:r>
            <a:endParaRPr lang="en-US" altLang="en-US" sz="1400">
              <a:latin typeface="Arial" panose="020B0604020202020204" pitchFamily="34" charset="0"/>
            </a:endParaRPr>
          </a:p>
        </p:txBody>
      </p:sp>
      <p:sp>
        <p:nvSpPr>
          <p:cNvPr id="49159" name="Oval 91">
            <a:extLst>
              <a:ext uri="{FF2B5EF4-FFF2-40B4-BE49-F238E27FC236}">
                <a16:creationId xmlns:a16="http://schemas.microsoft.com/office/drawing/2014/main" id="{8F87DD90-0DA7-495C-9613-77C09E3F93AD}"/>
              </a:ext>
            </a:extLst>
          </p:cNvPr>
          <p:cNvSpPr>
            <a:spLocks noChangeArrowheads="1"/>
          </p:cNvSpPr>
          <p:nvPr/>
        </p:nvSpPr>
        <p:spPr bwMode="auto">
          <a:xfrm>
            <a:off x="2362200" y="2057400"/>
            <a:ext cx="3733800" cy="1447800"/>
          </a:xfrm>
          <a:prstGeom prst="ellipse">
            <a:avLst/>
          </a:prstGeom>
          <a:solidFill>
            <a:srgbClr val="FFFF99"/>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Reservation</a:t>
            </a:r>
          </a:p>
          <a:p>
            <a:pPr eaLnBrk="1" hangingPunct="1">
              <a:spcBef>
                <a:spcPct val="0"/>
              </a:spcBef>
              <a:buFontTx/>
              <a:buNone/>
            </a:pPr>
            <a:r>
              <a:rPr lang="en-GB" altLang="en-US" sz="1800">
                <a:latin typeface="Arial" panose="020B0604020202020204" pitchFamily="34" charset="0"/>
              </a:rPr>
              <a:t>=</a:t>
            </a:r>
          </a:p>
          <a:p>
            <a:pPr eaLnBrk="1" hangingPunct="1">
              <a:spcBef>
                <a:spcPct val="0"/>
              </a:spcBef>
              <a:buFontTx/>
              <a:buNone/>
            </a:pPr>
            <a:r>
              <a:rPr lang="en-GB" altLang="en-US" sz="1800">
                <a:latin typeface="Arial" panose="020B0604020202020204" pitchFamily="34" charset="0"/>
              </a:rPr>
              <a:t>Planning of Goods Movement</a:t>
            </a:r>
            <a:endParaRPr lang="en-US" altLang="en-US" sz="1800">
              <a:latin typeface="Arial" panose="020B0604020202020204" pitchFamily="34" charset="0"/>
            </a:endParaRPr>
          </a:p>
        </p:txBody>
      </p:sp>
      <p:pic>
        <p:nvPicPr>
          <p:cNvPr id="49160" name="Picture 88" descr="MCj02799900000[1]">
            <a:extLst>
              <a:ext uri="{FF2B5EF4-FFF2-40B4-BE49-F238E27FC236}">
                <a16:creationId xmlns:a16="http://schemas.microsoft.com/office/drawing/2014/main" id="{7B114236-6DA8-4D2B-B1B0-EDB43ED258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878013"/>
            <a:ext cx="1622425"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93">
            <a:extLst>
              <a:ext uri="{FF2B5EF4-FFF2-40B4-BE49-F238E27FC236}">
                <a16:creationId xmlns:a16="http://schemas.microsoft.com/office/drawing/2014/main" id="{CCA0C7BE-7D14-4402-AA3F-FEC5FAE3C2ED}"/>
              </a:ext>
            </a:extLst>
          </p:cNvPr>
          <p:cNvSpPr>
            <a:spLocks noChangeArrowheads="1"/>
          </p:cNvSpPr>
          <p:nvPr/>
        </p:nvSpPr>
        <p:spPr bwMode="auto">
          <a:xfrm>
            <a:off x="1219200" y="3962400"/>
            <a:ext cx="1295400" cy="9906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Planning of a Receipt.</a:t>
            </a:r>
            <a:endParaRPr lang="en-US" altLang="en-US" sz="1400">
              <a:latin typeface="Arial" panose="020B0604020202020204" pitchFamily="34" charset="0"/>
            </a:endParaRPr>
          </a:p>
        </p:txBody>
      </p:sp>
      <p:sp>
        <p:nvSpPr>
          <p:cNvPr id="49162" name="Rectangle 94">
            <a:extLst>
              <a:ext uri="{FF2B5EF4-FFF2-40B4-BE49-F238E27FC236}">
                <a16:creationId xmlns:a16="http://schemas.microsoft.com/office/drawing/2014/main" id="{9E56235A-9FD0-4BD4-94FB-28896912A00A}"/>
              </a:ext>
            </a:extLst>
          </p:cNvPr>
          <p:cNvSpPr>
            <a:spLocks noChangeArrowheads="1"/>
          </p:cNvSpPr>
          <p:nvPr/>
        </p:nvSpPr>
        <p:spPr bwMode="auto">
          <a:xfrm>
            <a:off x="3886200" y="3962400"/>
            <a:ext cx="1295400" cy="9906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Planning for a Transfer Posting</a:t>
            </a:r>
            <a:endParaRPr lang="en-US" altLang="en-US" sz="1400">
              <a:latin typeface="Arial" panose="020B0604020202020204" pitchFamily="34" charset="0"/>
            </a:endParaRPr>
          </a:p>
        </p:txBody>
      </p:sp>
      <p:sp>
        <p:nvSpPr>
          <p:cNvPr id="49163" name="Rectangle 95">
            <a:extLst>
              <a:ext uri="{FF2B5EF4-FFF2-40B4-BE49-F238E27FC236}">
                <a16:creationId xmlns:a16="http://schemas.microsoft.com/office/drawing/2014/main" id="{3C49E96C-E36C-48E0-B5D4-01884A64FC10}"/>
              </a:ext>
            </a:extLst>
          </p:cNvPr>
          <p:cNvSpPr>
            <a:spLocks noChangeArrowheads="1"/>
          </p:cNvSpPr>
          <p:nvPr/>
        </p:nvSpPr>
        <p:spPr bwMode="auto">
          <a:xfrm>
            <a:off x="6400800" y="3962400"/>
            <a:ext cx="1295400" cy="9906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Planning for a Issue</a:t>
            </a:r>
            <a:endParaRPr lang="en-US" altLang="en-US" sz="1400">
              <a:latin typeface="Arial" panose="020B0604020202020204" pitchFamily="34" charset="0"/>
            </a:endParaRPr>
          </a:p>
        </p:txBody>
      </p:sp>
      <p:sp>
        <p:nvSpPr>
          <p:cNvPr id="49164" name="Line 96">
            <a:extLst>
              <a:ext uri="{FF2B5EF4-FFF2-40B4-BE49-F238E27FC236}">
                <a16:creationId xmlns:a16="http://schemas.microsoft.com/office/drawing/2014/main" id="{43B39A01-BD6C-4C8F-8ABC-46625520873C}"/>
              </a:ext>
            </a:extLst>
          </p:cNvPr>
          <p:cNvSpPr>
            <a:spLocks noChangeShapeType="1"/>
          </p:cNvSpPr>
          <p:nvPr/>
        </p:nvSpPr>
        <p:spPr bwMode="auto">
          <a:xfrm flipH="1">
            <a:off x="2286000" y="3124200"/>
            <a:ext cx="304800" cy="8382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5" name="Line 97">
            <a:extLst>
              <a:ext uri="{FF2B5EF4-FFF2-40B4-BE49-F238E27FC236}">
                <a16:creationId xmlns:a16="http://schemas.microsoft.com/office/drawing/2014/main" id="{E375DC1B-55CD-4937-A36F-0A5979731F62}"/>
              </a:ext>
            </a:extLst>
          </p:cNvPr>
          <p:cNvSpPr>
            <a:spLocks noChangeShapeType="1"/>
          </p:cNvSpPr>
          <p:nvPr/>
        </p:nvSpPr>
        <p:spPr bwMode="auto">
          <a:xfrm flipH="1">
            <a:off x="4419600" y="3505200"/>
            <a:ext cx="0" cy="4572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6" name="Line 98">
            <a:extLst>
              <a:ext uri="{FF2B5EF4-FFF2-40B4-BE49-F238E27FC236}">
                <a16:creationId xmlns:a16="http://schemas.microsoft.com/office/drawing/2014/main" id="{6B733CEE-C550-462B-A7B3-2DCF0DA7F090}"/>
              </a:ext>
            </a:extLst>
          </p:cNvPr>
          <p:cNvSpPr>
            <a:spLocks noChangeShapeType="1"/>
          </p:cNvSpPr>
          <p:nvPr/>
        </p:nvSpPr>
        <p:spPr bwMode="auto">
          <a:xfrm>
            <a:off x="5867400" y="3124200"/>
            <a:ext cx="762000" cy="8382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7" name="Line 99">
            <a:extLst>
              <a:ext uri="{FF2B5EF4-FFF2-40B4-BE49-F238E27FC236}">
                <a16:creationId xmlns:a16="http://schemas.microsoft.com/office/drawing/2014/main" id="{39C83931-F1B8-4F76-980F-E7AA97142119}"/>
              </a:ext>
            </a:extLst>
          </p:cNvPr>
          <p:cNvSpPr>
            <a:spLocks noChangeShapeType="1"/>
          </p:cNvSpPr>
          <p:nvPr/>
        </p:nvSpPr>
        <p:spPr bwMode="auto">
          <a:xfrm flipH="1" flipV="1">
            <a:off x="1828800" y="1447800"/>
            <a:ext cx="914400" cy="9144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8" name="Line 100">
            <a:extLst>
              <a:ext uri="{FF2B5EF4-FFF2-40B4-BE49-F238E27FC236}">
                <a16:creationId xmlns:a16="http://schemas.microsoft.com/office/drawing/2014/main" id="{09C176F3-1BC9-46DB-9309-FD6F474B1E74}"/>
              </a:ext>
            </a:extLst>
          </p:cNvPr>
          <p:cNvSpPr>
            <a:spLocks noChangeShapeType="1"/>
          </p:cNvSpPr>
          <p:nvPr/>
        </p:nvSpPr>
        <p:spPr bwMode="auto">
          <a:xfrm flipV="1">
            <a:off x="5105400" y="1447800"/>
            <a:ext cx="609600" cy="685800"/>
          </a:xfrm>
          <a:prstGeom prst="line">
            <a:avLst/>
          </a:prstGeom>
          <a:noFill/>
          <a:ln w="5715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16D1C88-B230-439B-96F3-B473B9AC973E}"/>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Reservation Structure</a:t>
            </a:r>
          </a:p>
        </p:txBody>
      </p:sp>
      <p:sp>
        <p:nvSpPr>
          <p:cNvPr id="50179" name="Rectangle 3">
            <a:extLst>
              <a:ext uri="{FF2B5EF4-FFF2-40B4-BE49-F238E27FC236}">
                <a16:creationId xmlns:a16="http://schemas.microsoft.com/office/drawing/2014/main" id="{76A2739E-E873-440A-B157-9C30409B409F}"/>
              </a:ext>
            </a:extLst>
          </p:cNvPr>
          <p:cNvSpPr>
            <a:spLocks noChangeArrowheads="1"/>
          </p:cNvSpPr>
          <p:nvPr/>
        </p:nvSpPr>
        <p:spPr bwMode="auto">
          <a:xfrm>
            <a:off x="4419600" y="1066800"/>
            <a:ext cx="2286000" cy="12192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Account Assignment</a:t>
            </a:r>
          </a:p>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r>
              <a:rPr lang="en-US" altLang="en-US" sz="1800">
                <a:latin typeface="Arial" panose="020B0604020202020204" pitchFamily="34" charset="0"/>
              </a:rPr>
              <a:t>Base date</a:t>
            </a:r>
          </a:p>
        </p:txBody>
      </p:sp>
      <p:sp>
        <p:nvSpPr>
          <p:cNvPr id="50180" name="Rectangle 4">
            <a:extLst>
              <a:ext uri="{FF2B5EF4-FFF2-40B4-BE49-F238E27FC236}">
                <a16:creationId xmlns:a16="http://schemas.microsoft.com/office/drawing/2014/main" id="{EB5DCA17-552A-4413-A0D5-0E8EB68EF15C}"/>
              </a:ext>
            </a:extLst>
          </p:cNvPr>
          <p:cNvSpPr>
            <a:spLocks noChangeArrowheads="1"/>
          </p:cNvSpPr>
          <p:nvPr/>
        </p:nvSpPr>
        <p:spPr bwMode="auto">
          <a:xfrm>
            <a:off x="4419600" y="3124200"/>
            <a:ext cx="3276600" cy="2057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q"/>
            </a:pPr>
            <a:r>
              <a:rPr lang="en-US" altLang="en-US" sz="1800">
                <a:latin typeface="Arial" panose="020B0604020202020204" pitchFamily="34" charset="0"/>
              </a:rPr>
              <a:t>Material</a:t>
            </a:r>
          </a:p>
          <a:p>
            <a:pPr eaLnBrk="1" hangingPunct="1">
              <a:spcBef>
                <a:spcPct val="0"/>
              </a:spcBef>
              <a:buFont typeface="Wingdings" panose="05000000000000000000" pitchFamily="2" charset="2"/>
              <a:buChar char="q"/>
            </a:pPr>
            <a:endParaRPr lang="en-US" altLang="en-US" sz="1800">
              <a:latin typeface="Arial" panose="020B0604020202020204" pitchFamily="34" charset="0"/>
            </a:endParaRPr>
          </a:p>
          <a:p>
            <a:pPr eaLnBrk="1" hangingPunct="1">
              <a:spcBef>
                <a:spcPct val="0"/>
              </a:spcBef>
              <a:buFont typeface="Wingdings" panose="05000000000000000000" pitchFamily="2" charset="2"/>
              <a:buChar char="q"/>
            </a:pPr>
            <a:r>
              <a:rPr lang="en-US" altLang="en-US" sz="1800">
                <a:latin typeface="Arial" panose="020B0604020202020204" pitchFamily="34" charset="0"/>
              </a:rPr>
              <a:t>Requirement Date</a:t>
            </a:r>
          </a:p>
          <a:p>
            <a:pPr eaLnBrk="1" hangingPunct="1">
              <a:spcBef>
                <a:spcPct val="0"/>
              </a:spcBef>
              <a:buFont typeface="Wingdings" panose="05000000000000000000" pitchFamily="2" charset="2"/>
              <a:buChar char="q"/>
            </a:pPr>
            <a:endParaRPr lang="en-US" altLang="en-US" sz="1800">
              <a:latin typeface="Arial" panose="020B0604020202020204" pitchFamily="34" charset="0"/>
            </a:endParaRPr>
          </a:p>
          <a:p>
            <a:pPr eaLnBrk="1" hangingPunct="1">
              <a:spcBef>
                <a:spcPct val="0"/>
              </a:spcBef>
              <a:buFont typeface="Wingdings" panose="05000000000000000000" pitchFamily="2" charset="2"/>
              <a:buChar char="q"/>
            </a:pPr>
            <a:r>
              <a:rPr lang="en-US" altLang="en-US" sz="1800">
                <a:latin typeface="Arial" panose="020B0604020202020204" pitchFamily="34" charset="0"/>
              </a:rPr>
              <a:t>Plant /Storage Locn/ Batch</a:t>
            </a:r>
          </a:p>
          <a:p>
            <a:pPr eaLnBrk="1" hangingPunct="1">
              <a:spcBef>
                <a:spcPct val="0"/>
              </a:spcBef>
              <a:buFont typeface="Wingdings" panose="05000000000000000000" pitchFamily="2" charset="2"/>
              <a:buChar char="q"/>
            </a:pPr>
            <a:endParaRPr lang="en-US" altLang="en-US" sz="1800">
              <a:latin typeface="Arial" panose="020B0604020202020204" pitchFamily="34" charset="0"/>
            </a:endParaRPr>
          </a:p>
          <a:p>
            <a:pPr eaLnBrk="1" hangingPunct="1">
              <a:spcBef>
                <a:spcPct val="0"/>
              </a:spcBef>
              <a:buFont typeface="Wingdings" panose="05000000000000000000" pitchFamily="2" charset="2"/>
              <a:buChar char="q"/>
            </a:pPr>
            <a:r>
              <a:rPr lang="en-US" altLang="en-US" sz="1800">
                <a:latin typeface="Arial" panose="020B0604020202020204" pitchFamily="34" charset="0"/>
              </a:rPr>
              <a:t>Movement Allowed Indicator</a:t>
            </a:r>
          </a:p>
        </p:txBody>
      </p:sp>
      <p:sp>
        <p:nvSpPr>
          <p:cNvPr id="50181" name="AutoShape 5">
            <a:extLst>
              <a:ext uri="{FF2B5EF4-FFF2-40B4-BE49-F238E27FC236}">
                <a16:creationId xmlns:a16="http://schemas.microsoft.com/office/drawing/2014/main" id="{726C029D-550B-4970-96E1-9B4D99C6B855}"/>
              </a:ext>
            </a:extLst>
          </p:cNvPr>
          <p:cNvSpPr>
            <a:spLocks noChangeArrowheads="1"/>
          </p:cNvSpPr>
          <p:nvPr/>
        </p:nvSpPr>
        <p:spPr bwMode="auto">
          <a:xfrm>
            <a:off x="533400" y="1447800"/>
            <a:ext cx="1295400" cy="609600"/>
          </a:xfrm>
          <a:prstGeom prst="foldedCorner">
            <a:avLst>
              <a:gd name="adj" fmla="val 12500"/>
            </a:avLst>
          </a:prstGeom>
          <a:solidFill>
            <a:srgbClr val="FFFF99"/>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Header</a:t>
            </a:r>
          </a:p>
        </p:txBody>
      </p:sp>
      <p:sp>
        <p:nvSpPr>
          <p:cNvPr id="50182" name="AutoShape 6">
            <a:extLst>
              <a:ext uri="{FF2B5EF4-FFF2-40B4-BE49-F238E27FC236}">
                <a16:creationId xmlns:a16="http://schemas.microsoft.com/office/drawing/2014/main" id="{36AF6C03-9D9A-49D2-9EA0-2EFC5BEBBC40}"/>
              </a:ext>
            </a:extLst>
          </p:cNvPr>
          <p:cNvSpPr>
            <a:spLocks noChangeArrowheads="1"/>
          </p:cNvSpPr>
          <p:nvPr/>
        </p:nvSpPr>
        <p:spPr bwMode="auto">
          <a:xfrm>
            <a:off x="685800" y="3429000"/>
            <a:ext cx="1295400" cy="609600"/>
          </a:xfrm>
          <a:prstGeom prst="foldedCorner">
            <a:avLst>
              <a:gd name="adj" fmla="val 12500"/>
            </a:avLst>
          </a:prstGeom>
          <a:solidFill>
            <a:srgbClr val="FFFF99"/>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Item</a:t>
            </a:r>
          </a:p>
        </p:txBody>
      </p:sp>
      <p:sp>
        <p:nvSpPr>
          <p:cNvPr id="50183" name="AutoShape 7">
            <a:extLst>
              <a:ext uri="{FF2B5EF4-FFF2-40B4-BE49-F238E27FC236}">
                <a16:creationId xmlns:a16="http://schemas.microsoft.com/office/drawing/2014/main" id="{B02FC8EB-3BA0-4E67-A60F-70F03AC12940}"/>
              </a:ext>
            </a:extLst>
          </p:cNvPr>
          <p:cNvSpPr>
            <a:spLocks noChangeArrowheads="1"/>
          </p:cNvSpPr>
          <p:nvPr/>
        </p:nvSpPr>
        <p:spPr bwMode="auto">
          <a:xfrm>
            <a:off x="1752600" y="3886200"/>
            <a:ext cx="1295400" cy="609600"/>
          </a:xfrm>
          <a:prstGeom prst="foldedCorner">
            <a:avLst>
              <a:gd name="adj" fmla="val 12500"/>
            </a:avLst>
          </a:prstGeom>
          <a:solidFill>
            <a:srgbClr val="FFFF99"/>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Item</a:t>
            </a:r>
          </a:p>
        </p:txBody>
      </p:sp>
      <p:sp>
        <p:nvSpPr>
          <p:cNvPr id="50184" name="Line 8">
            <a:extLst>
              <a:ext uri="{FF2B5EF4-FFF2-40B4-BE49-F238E27FC236}">
                <a16:creationId xmlns:a16="http://schemas.microsoft.com/office/drawing/2014/main" id="{4FC79B83-3BD9-4EF5-840D-C1C48C3D8716}"/>
              </a:ext>
            </a:extLst>
          </p:cNvPr>
          <p:cNvSpPr>
            <a:spLocks noChangeShapeType="1"/>
          </p:cNvSpPr>
          <p:nvPr/>
        </p:nvSpPr>
        <p:spPr bwMode="auto">
          <a:xfrm>
            <a:off x="1219200" y="2057400"/>
            <a:ext cx="0" cy="13716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5" name="Line 9">
            <a:extLst>
              <a:ext uri="{FF2B5EF4-FFF2-40B4-BE49-F238E27FC236}">
                <a16:creationId xmlns:a16="http://schemas.microsoft.com/office/drawing/2014/main" id="{E5DF01AF-0E72-43C7-A4B1-6853DF6FAED9}"/>
              </a:ext>
            </a:extLst>
          </p:cNvPr>
          <p:cNvSpPr>
            <a:spLocks noChangeShapeType="1"/>
          </p:cNvSpPr>
          <p:nvPr/>
        </p:nvSpPr>
        <p:spPr bwMode="auto">
          <a:xfrm flipV="1">
            <a:off x="1828800" y="1447800"/>
            <a:ext cx="2590800" cy="152400"/>
          </a:xfrm>
          <a:prstGeom prst="line">
            <a:avLst/>
          </a:prstGeom>
          <a:noFill/>
          <a:ln w="127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6" name="Line 10">
            <a:extLst>
              <a:ext uri="{FF2B5EF4-FFF2-40B4-BE49-F238E27FC236}">
                <a16:creationId xmlns:a16="http://schemas.microsoft.com/office/drawing/2014/main" id="{F5A5904F-8B35-491C-9B76-5A4E317FFE9C}"/>
              </a:ext>
            </a:extLst>
          </p:cNvPr>
          <p:cNvSpPr>
            <a:spLocks noChangeShapeType="1"/>
          </p:cNvSpPr>
          <p:nvPr/>
        </p:nvSpPr>
        <p:spPr bwMode="auto">
          <a:xfrm>
            <a:off x="1828800" y="1600200"/>
            <a:ext cx="2590800" cy="304800"/>
          </a:xfrm>
          <a:prstGeom prst="line">
            <a:avLst/>
          </a:prstGeom>
          <a:noFill/>
          <a:ln w="127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4BF31F6-56F6-43F5-BAD7-E617D903753B}"/>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Settings for Reservation</a:t>
            </a:r>
          </a:p>
        </p:txBody>
      </p:sp>
      <p:sp>
        <p:nvSpPr>
          <p:cNvPr id="51203" name="Rectangle 3">
            <a:extLst>
              <a:ext uri="{FF2B5EF4-FFF2-40B4-BE49-F238E27FC236}">
                <a16:creationId xmlns:a16="http://schemas.microsoft.com/office/drawing/2014/main" id="{771B734B-B76F-4C9F-8C00-4A078CB0759D}"/>
              </a:ext>
            </a:extLst>
          </p:cNvPr>
          <p:cNvSpPr>
            <a:spLocks noChangeArrowheads="1"/>
          </p:cNvSpPr>
          <p:nvPr/>
        </p:nvSpPr>
        <p:spPr bwMode="auto">
          <a:xfrm>
            <a:off x="914400" y="10668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Number range for Reservation</a:t>
            </a:r>
          </a:p>
        </p:txBody>
      </p:sp>
      <p:sp>
        <p:nvSpPr>
          <p:cNvPr id="51204" name="Rectangle 4">
            <a:extLst>
              <a:ext uri="{FF2B5EF4-FFF2-40B4-BE49-F238E27FC236}">
                <a16:creationId xmlns:a16="http://schemas.microsoft.com/office/drawing/2014/main" id="{9D020431-7CBC-48CA-9759-B30DB61CB3B1}"/>
              </a:ext>
            </a:extLst>
          </p:cNvPr>
          <p:cNvSpPr>
            <a:spLocks noChangeArrowheads="1"/>
          </p:cNvSpPr>
          <p:nvPr/>
        </p:nvSpPr>
        <p:spPr bwMode="auto">
          <a:xfrm>
            <a:off x="914400" y="16002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Dynamic Availability Check</a:t>
            </a:r>
          </a:p>
        </p:txBody>
      </p:sp>
      <p:sp>
        <p:nvSpPr>
          <p:cNvPr id="51205" name="Rectangle 5">
            <a:extLst>
              <a:ext uri="{FF2B5EF4-FFF2-40B4-BE49-F238E27FC236}">
                <a16:creationId xmlns:a16="http://schemas.microsoft.com/office/drawing/2014/main" id="{186D8CA6-B265-4390-842C-1FA185F8AECD}"/>
              </a:ext>
            </a:extLst>
          </p:cNvPr>
          <p:cNvSpPr>
            <a:spLocks noChangeArrowheads="1"/>
          </p:cNvSpPr>
          <p:nvPr/>
        </p:nvSpPr>
        <p:spPr bwMode="auto">
          <a:xfrm>
            <a:off x="914400" y="21336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Movement Allowed Indicator</a:t>
            </a:r>
          </a:p>
        </p:txBody>
      </p:sp>
      <p:sp>
        <p:nvSpPr>
          <p:cNvPr id="51206" name="Rectangle 6">
            <a:extLst>
              <a:ext uri="{FF2B5EF4-FFF2-40B4-BE49-F238E27FC236}">
                <a16:creationId xmlns:a16="http://schemas.microsoft.com/office/drawing/2014/main" id="{BD8E999E-FED4-4E23-BA83-BAC600371793}"/>
              </a:ext>
            </a:extLst>
          </p:cNvPr>
          <p:cNvSpPr>
            <a:spLocks noChangeArrowheads="1"/>
          </p:cNvSpPr>
          <p:nvPr/>
        </p:nvSpPr>
        <p:spPr bwMode="auto">
          <a:xfrm>
            <a:off x="914400" y="26670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Field Selection &amp; Copying Rules</a:t>
            </a:r>
          </a:p>
        </p:txBody>
      </p:sp>
      <p:sp>
        <p:nvSpPr>
          <p:cNvPr id="51207" name="Rectangle 7">
            <a:extLst>
              <a:ext uri="{FF2B5EF4-FFF2-40B4-BE49-F238E27FC236}">
                <a16:creationId xmlns:a16="http://schemas.microsoft.com/office/drawing/2014/main" id="{A879AC91-3815-49D4-A297-25945DC39B49}"/>
              </a:ext>
            </a:extLst>
          </p:cNvPr>
          <p:cNvSpPr>
            <a:spLocks noChangeArrowheads="1"/>
          </p:cNvSpPr>
          <p:nvPr/>
        </p:nvSpPr>
        <p:spPr bwMode="auto">
          <a:xfrm>
            <a:off x="990600" y="36576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Days for movement allowed( 1 day)</a:t>
            </a:r>
          </a:p>
        </p:txBody>
      </p:sp>
      <p:sp>
        <p:nvSpPr>
          <p:cNvPr id="51208" name="Rectangle 8">
            <a:extLst>
              <a:ext uri="{FF2B5EF4-FFF2-40B4-BE49-F238E27FC236}">
                <a16:creationId xmlns:a16="http://schemas.microsoft.com/office/drawing/2014/main" id="{8B0CC30C-4244-4548-9919-8EB1F1CDF740}"/>
              </a:ext>
            </a:extLst>
          </p:cNvPr>
          <p:cNvSpPr>
            <a:spLocks noChangeArrowheads="1"/>
          </p:cNvSpPr>
          <p:nvPr/>
        </p:nvSpPr>
        <p:spPr bwMode="auto">
          <a:xfrm>
            <a:off x="990600" y="41910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Holding Period for retaining( 2 day)</a:t>
            </a:r>
          </a:p>
        </p:txBody>
      </p:sp>
      <p:sp>
        <p:nvSpPr>
          <p:cNvPr id="51209" name="AutoShape 9">
            <a:extLst>
              <a:ext uri="{FF2B5EF4-FFF2-40B4-BE49-F238E27FC236}">
                <a16:creationId xmlns:a16="http://schemas.microsoft.com/office/drawing/2014/main" id="{9D3722C9-A510-4C36-B9A6-5512FEF64668}"/>
              </a:ext>
            </a:extLst>
          </p:cNvPr>
          <p:cNvSpPr>
            <a:spLocks noChangeArrowheads="1"/>
          </p:cNvSpPr>
          <p:nvPr/>
        </p:nvSpPr>
        <p:spPr bwMode="auto">
          <a:xfrm>
            <a:off x="6400800" y="3657600"/>
            <a:ext cx="1828800" cy="10668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Used for reservation mgmnt program</a:t>
            </a:r>
          </a:p>
        </p:txBody>
      </p:sp>
      <p:sp>
        <p:nvSpPr>
          <p:cNvPr id="51210" name="AutoShape 10">
            <a:extLst>
              <a:ext uri="{FF2B5EF4-FFF2-40B4-BE49-F238E27FC236}">
                <a16:creationId xmlns:a16="http://schemas.microsoft.com/office/drawing/2014/main" id="{40A52BB3-CDFD-401B-B260-5F4A8E245410}"/>
              </a:ext>
            </a:extLst>
          </p:cNvPr>
          <p:cNvSpPr>
            <a:spLocks noChangeArrowheads="1"/>
          </p:cNvSpPr>
          <p:nvPr/>
        </p:nvSpPr>
        <p:spPr bwMode="auto">
          <a:xfrm>
            <a:off x="6477000" y="1524000"/>
            <a:ext cx="1828800" cy="10668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Reservation Entered</a:t>
            </a:r>
          </a:p>
        </p:txBody>
      </p:sp>
      <p:sp>
        <p:nvSpPr>
          <p:cNvPr id="51211" name="AutoShape 11">
            <a:extLst>
              <a:ext uri="{FF2B5EF4-FFF2-40B4-BE49-F238E27FC236}">
                <a16:creationId xmlns:a16="http://schemas.microsoft.com/office/drawing/2014/main" id="{A23A0B3A-5AC4-46CA-92CF-DAB018994C51}"/>
              </a:ext>
            </a:extLst>
          </p:cNvPr>
          <p:cNvSpPr>
            <a:spLocks noChangeArrowheads="1"/>
          </p:cNvSpPr>
          <p:nvPr/>
        </p:nvSpPr>
        <p:spPr bwMode="auto">
          <a:xfrm>
            <a:off x="5029200" y="1752600"/>
            <a:ext cx="1143000" cy="685800"/>
          </a:xfrm>
          <a:prstGeom prst="chevron">
            <a:avLst>
              <a:gd name="adj" fmla="val 41667"/>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51212" name="AutoShape 12">
            <a:extLst>
              <a:ext uri="{FF2B5EF4-FFF2-40B4-BE49-F238E27FC236}">
                <a16:creationId xmlns:a16="http://schemas.microsoft.com/office/drawing/2014/main" id="{F7B763AA-0EC9-4AF8-8A3D-BDC6801B9CE5}"/>
              </a:ext>
            </a:extLst>
          </p:cNvPr>
          <p:cNvSpPr>
            <a:spLocks noChangeArrowheads="1"/>
          </p:cNvSpPr>
          <p:nvPr/>
        </p:nvSpPr>
        <p:spPr bwMode="auto">
          <a:xfrm>
            <a:off x="5105400" y="3810000"/>
            <a:ext cx="1143000" cy="685800"/>
          </a:xfrm>
          <a:prstGeom prst="chevron">
            <a:avLst>
              <a:gd name="adj" fmla="val 41667"/>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34F31D3-44B9-40F3-94FA-CFCA9E37EF0E}"/>
              </a:ext>
            </a:extLst>
          </p:cNvPr>
          <p:cNvSpPr>
            <a:spLocks noGrp="1" noChangeArrowheads="1"/>
          </p:cNvSpPr>
          <p:nvPr>
            <p:ph type="title"/>
          </p:nvPr>
        </p:nvSpPr>
        <p:spPr>
          <a:xfrm>
            <a:off x="152400" y="381000"/>
            <a:ext cx="8734425" cy="457200"/>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53251" name="Text Box 4">
            <a:extLst>
              <a:ext uri="{FF2B5EF4-FFF2-40B4-BE49-F238E27FC236}">
                <a16:creationId xmlns:a16="http://schemas.microsoft.com/office/drawing/2014/main" id="{9169D712-4820-4543-AB87-243123478232}"/>
              </a:ext>
            </a:extLst>
          </p:cNvPr>
          <p:cNvSpPr txBox="1">
            <a:spLocks noChangeArrowheads="1"/>
          </p:cNvSpPr>
          <p:nvPr/>
        </p:nvSpPr>
        <p:spPr bwMode="auto">
          <a:xfrm>
            <a:off x="457200" y="3200400"/>
            <a:ext cx="82296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11125" indent="-111125">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Goods Receipt is done usually with reference to a Purchase Order which has been created by the procurement department</a:t>
            </a:r>
          </a:p>
          <a:p>
            <a:pPr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More than one Goods Receipt can be entered for a single Purchase Order</a:t>
            </a:r>
          </a:p>
          <a:p>
            <a:pPr lvl="1" eaLnBrk="1" hangingPunct="1">
              <a:spcBef>
                <a:spcPct val="0"/>
              </a:spcBef>
              <a:buFontTx/>
              <a:buChar char="o"/>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This applies to the case where there is a staggered delivery from a vendor</a:t>
            </a:r>
          </a:p>
          <a:p>
            <a:pPr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The goods receipt generates an internal document which is updated in the Purchase Order history</a:t>
            </a:r>
          </a:p>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The above is a very simple pictographic example where a simple goods receipt takes place, although actual business scenario may be a little complex.</a:t>
            </a:r>
          </a:p>
          <a:p>
            <a:pPr eaLnBrk="1" hangingPunct="1">
              <a:spcBef>
                <a:spcPct val="0"/>
              </a:spcBef>
              <a:buFontTx/>
              <a:buChar char="•"/>
            </a:pPr>
            <a:r>
              <a:rPr lang="en-GB"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Goods Receipt updates the material stock in a plant ,and value for a valuated material</a:t>
            </a: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pic>
        <p:nvPicPr>
          <p:cNvPr id="53252" name="Picture 6">
            <a:extLst>
              <a:ext uri="{FF2B5EF4-FFF2-40B4-BE49-F238E27FC236}">
                <a16:creationId xmlns:a16="http://schemas.microsoft.com/office/drawing/2014/main" id="{C6C363D3-03F8-484B-B7E3-47484F5AE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253" name="AutoShape 7">
            <a:extLst>
              <a:ext uri="{FF2B5EF4-FFF2-40B4-BE49-F238E27FC236}">
                <a16:creationId xmlns:a16="http://schemas.microsoft.com/office/drawing/2014/main" id="{A7FCFB8D-1578-4674-A068-FA96A86F392D}"/>
              </a:ext>
            </a:extLst>
          </p:cNvPr>
          <p:cNvSpPr>
            <a:spLocks noChangeArrowheads="1"/>
          </p:cNvSpPr>
          <p:nvPr/>
        </p:nvSpPr>
        <p:spPr bwMode="auto">
          <a:xfrm>
            <a:off x="2209800" y="1905000"/>
            <a:ext cx="533400" cy="152400"/>
          </a:xfrm>
          <a:prstGeom prst="rightArrow">
            <a:avLst>
              <a:gd name="adj1" fmla="val 50000"/>
              <a:gd name="adj2" fmla="val 87500"/>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53254" name="Text Box 8">
            <a:extLst>
              <a:ext uri="{FF2B5EF4-FFF2-40B4-BE49-F238E27FC236}">
                <a16:creationId xmlns:a16="http://schemas.microsoft.com/office/drawing/2014/main" id="{1CC51E4D-3296-4467-8F11-3969B2E79B2E}"/>
              </a:ext>
            </a:extLst>
          </p:cNvPr>
          <p:cNvSpPr txBox="1">
            <a:spLocks noChangeArrowheads="1"/>
          </p:cNvSpPr>
          <p:nvPr/>
        </p:nvSpPr>
        <p:spPr bwMode="auto">
          <a:xfrm>
            <a:off x="990600" y="2501900"/>
            <a:ext cx="914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Vendor</a:t>
            </a:r>
            <a:endParaRPr lang="en-US" altLang="en-US" sz="1400">
              <a:latin typeface="Arial" panose="020B0604020202020204" pitchFamily="34" charset="0"/>
            </a:endParaRPr>
          </a:p>
        </p:txBody>
      </p:sp>
      <p:pic>
        <p:nvPicPr>
          <p:cNvPr id="53255" name="Picture 9">
            <a:extLst>
              <a:ext uri="{FF2B5EF4-FFF2-40B4-BE49-F238E27FC236}">
                <a16:creationId xmlns:a16="http://schemas.microsoft.com/office/drawing/2014/main" id="{EFA1E570-149C-40CB-A848-477ECB8E1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763" y="1420813"/>
            <a:ext cx="121443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256" name="AutoShape 10">
            <a:extLst>
              <a:ext uri="{FF2B5EF4-FFF2-40B4-BE49-F238E27FC236}">
                <a16:creationId xmlns:a16="http://schemas.microsoft.com/office/drawing/2014/main" id="{0E27347F-F2E4-4E04-A563-87A77A20B259}"/>
              </a:ext>
            </a:extLst>
          </p:cNvPr>
          <p:cNvSpPr>
            <a:spLocks noChangeArrowheads="1"/>
          </p:cNvSpPr>
          <p:nvPr/>
        </p:nvSpPr>
        <p:spPr bwMode="auto">
          <a:xfrm>
            <a:off x="4572000" y="1905000"/>
            <a:ext cx="533400" cy="152400"/>
          </a:xfrm>
          <a:prstGeom prst="rightArrow">
            <a:avLst>
              <a:gd name="adj1" fmla="val 50000"/>
              <a:gd name="adj2" fmla="val 87500"/>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53257" name="Picture 11" descr="MCj02799900000[1]">
            <a:extLst>
              <a:ext uri="{FF2B5EF4-FFF2-40B4-BE49-F238E27FC236}">
                <a16:creationId xmlns:a16="http://schemas.microsoft.com/office/drawing/2014/main" id="{C25180E3-22CA-4B8A-A07E-2C69B3D7BB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524000"/>
            <a:ext cx="12954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Text Box 12">
            <a:extLst>
              <a:ext uri="{FF2B5EF4-FFF2-40B4-BE49-F238E27FC236}">
                <a16:creationId xmlns:a16="http://schemas.microsoft.com/office/drawing/2014/main" id="{A4CDC164-60A2-4849-BC52-1C40B34442D0}"/>
              </a:ext>
            </a:extLst>
          </p:cNvPr>
          <p:cNvSpPr txBox="1">
            <a:spLocks noChangeArrowheads="1"/>
          </p:cNvSpPr>
          <p:nvPr/>
        </p:nvSpPr>
        <p:spPr bwMode="auto">
          <a:xfrm>
            <a:off x="5715000" y="2514600"/>
            <a:ext cx="11430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Warehouse</a:t>
            </a: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C97870F-A253-4578-BECF-C8BDC3FE227F}"/>
              </a:ext>
            </a:extLst>
          </p:cNvPr>
          <p:cNvSpPr>
            <a:spLocks noGrp="1" noChangeArrowheads="1"/>
          </p:cNvSpPr>
          <p:nvPr>
            <p:ph type="title"/>
          </p:nvPr>
        </p:nvSpPr>
        <p:spPr>
          <a:xfrm>
            <a:off x="98425" y="373063"/>
            <a:ext cx="8734425" cy="67151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GR Docs</a:t>
            </a:r>
          </a:p>
        </p:txBody>
      </p:sp>
      <p:sp>
        <p:nvSpPr>
          <p:cNvPr id="54275" name="Text Box 3">
            <a:extLst>
              <a:ext uri="{FF2B5EF4-FFF2-40B4-BE49-F238E27FC236}">
                <a16:creationId xmlns:a16="http://schemas.microsoft.com/office/drawing/2014/main" id="{DF5BC012-58FA-43C4-B78F-EAF6CDB78D41}"/>
              </a:ext>
            </a:extLst>
          </p:cNvPr>
          <p:cNvSpPr txBox="1">
            <a:spLocks noChangeArrowheads="1"/>
          </p:cNvSpPr>
          <p:nvPr/>
        </p:nvSpPr>
        <p:spPr bwMode="auto">
          <a:xfrm>
            <a:off x="444500" y="4722813"/>
            <a:ext cx="7937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Two documents are generated after Goods Receipt</a:t>
            </a:r>
          </a:p>
          <a:p>
            <a:pPr eaLnBrk="1" hangingPunct="1">
              <a:spcBef>
                <a:spcPct val="0"/>
              </a:spcBef>
              <a:buFontTx/>
              <a:buNone/>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Material Document</a:t>
            </a:r>
          </a:p>
          <a:p>
            <a:pPr eaLnBrk="1" hangingPunct="1">
              <a:spcBef>
                <a:spcPct val="0"/>
              </a:spcBef>
              <a:buFontTx/>
              <a:buNone/>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	Accounting Document</a:t>
            </a:r>
          </a:p>
        </p:txBody>
      </p:sp>
      <p:pic>
        <p:nvPicPr>
          <p:cNvPr id="54276" name="Picture 4">
            <a:extLst>
              <a:ext uri="{FF2B5EF4-FFF2-40B4-BE49-F238E27FC236}">
                <a16:creationId xmlns:a16="http://schemas.microsoft.com/office/drawing/2014/main" id="{836219E3-2D03-42BC-A395-796E5CEC6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38225"/>
            <a:ext cx="11430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5">
            <a:extLst>
              <a:ext uri="{FF2B5EF4-FFF2-40B4-BE49-F238E27FC236}">
                <a16:creationId xmlns:a16="http://schemas.microsoft.com/office/drawing/2014/main" id="{09B9BBD1-D1F6-4C26-A908-69B87BF45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143000"/>
            <a:ext cx="13652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4278" name="Picture 6" descr="j0195384">
            <a:extLst>
              <a:ext uri="{FF2B5EF4-FFF2-40B4-BE49-F238E27FC236}">
                <a16:creationId xmlns:a16="http://schemas.microsoft.com/office/drawing/2014/main" id="{51AA0CBE-EC73-49CD-BCEE-A5042DF3A2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1900" y="3048000"/>
            <a:ext cx="1257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AutoShape 7">
            <a:extLst>
              <a:ext uri="{FF2B5EF4-FFF2-40B4-BE49-F238E27FC236}">
                <a16:creationId xmlns:a16="http://schemas.microsoft.com/office/drawing/2014/main" id="{148AE8AE-0725-42ED-BB02-66E40FC3EF63}"/>
              </a:ext>
            </a:extLst>
          </p:cNvPr>
          <p:cNvSpPr>
            <a:spLocks noChangeArrowheads="1"/>
          </p:cNvSpPr>
          <p:nvPr/>
        </p:nvSpPr>
        <p:spPr bwMode="auto">
          <a:xfrm>
            <a:off x="914400" y="3200400"/>
            <a:ext cx="12954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Material Document</a:t>
            </a:r>
          </a:p>
        </p:txBody>
      </p:sp>
      <p:sp>
        <p:nvSpPr>
          <p:cNvPr id="54280" name="AutoShape 8">
            <a:extLst>
              <a:ext uri="{FF2B5EF4-FFF2-40B4-BE49-F238E27FC236}">
                <a16:creationId xmlns:a16="http://schemas.microsoft.com/office/drawing/2014/main" id="{75E963B0-6A31-4860-8776-57E26882D4B6}"/>
              </a:ext>
            </a:extLst>
          </p:cNvPr>
          <p:cNvSpPr>
            <a:spLocks noChangeArrowheads="1"/>
          </p:cNvSpPr>
          <p:nvPr/>
        </p:nvSpPr>
        <p:spPr bwMode="auto">
          <a:xfrm>
            <a:off x="6705600" y="3200400"/>
            <a:ext cx="13716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Accounting Document</a:t>
            </a:r>
          </a:p>
        </p:txBody>
      </p:sp>
      <p:sp>
        <p:nvSpPr>
          <p:cNvPr id="54281" name="AutoShape 9">
            <a:extLst>
              <a:ext uri="{FF2B5EF4-FFF2-40B4-BE49-F238E27FC236}">
                <a16:creationId xmlns:a16="http://schemas.microsoft.com/office/drawing/2014/main" id="{C150A807-3E39-45BA-9799-3749B240D6B4}"/>
              </a:ext>
            </a:extLst>
          </p:cNvPr>
          <p:cNvSpPr>
            <a:spLocks noChangeArrowheads="1"/>
          </p:cNvSpPr>
          <p:nvPr/>
        </p:nvSpPr>
        <p:spPr bwMode="auto">
          <a:xfrm>
            <a:off x="2362200" y="16002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54282" name="AutoShape 10">
            <a:extLst>
              <a:ext uri="{FF2B5EF4-FFF2-40B4-BE49-F238E27FC236}">
                <a16:creationId xmlns:a16="http://schemas.microsoft.com/office/drawing/2014/main" id="{7779E972-9C94-4067-BC4B-80FF45E48ED6}"/>
              </a:ext>
            </a:extLst>
          </p:cNvPr>
          <p:cNvSpPr>
            <a:spLocks noChangeArrowheads="1"/>
          </p:cNvSpPr>
          <p:nvPr/>
        </p:nvSpPr>
        <p:spPr bwMode="auto">
          <a:xfrm>
            <a:off x="5486400" y="34290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54283" name="AutoShape 11">
            <a:extLst>
              <a:ext uri="{FF2B5EF4-FFF2-40B4-BE49-F238E27FC236}">
                <a16:creationId xmlns:a16="http://schemas.microsoft.com/office/drawing/2014/main" id="{6FC8578D-9B02-4D06-9D27-D85FF512AC3F}"/>
              </a:ext>
            </a:extLst>
          </p:cNvPr>
          <p:cNvSpPr>
            <a:spLocks noChangeArrowheads="1"/>
          </p:cNvSpPr>
          <p:nvPr/>
        </p:nvSpPr>
        <p:spPr bwMode="auto">
          <a:xfrm rot="10619870">
            <a:off x="2590800" y="33528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54284" name="AutoShape 12">
            <a:extLst>
              <a:ext uri="{FF2B5EF4-FFF2-40B4-BE49-F238E27FC236}">
                <a16:creationId xmlns:a16="http://schemas.microsoft.com/office/drawing/2014/main" id="{B50C8E65-56FD-4397-BC14-28CD09F2A9A7}"/>
              </a:ext>
            </a:extLst>
          </p:cNvPr>
          <p:cNvSpPr>
            <a:spLocks noChangeArrowheads="1"/>
          </p:cNvSpPr>
          <p:nvPr/>
        </p:nvSpPr>
        <p:spPr bwMode="auto">
          <a:xfrm>
            <a:off x="4191000" y="2362200"/>
            <a:ext cx="304800" cy="457200"/>
          </a:xfrm>
          <a:prstGeom prst="downArrow">
            <a:avLst>
              <a:gd name="adj1" fmla="val 50000"/>
              <a:gd name="adj2" fmla="val 37500"/>
            </a:avLst>
          </a:prstGeom>
          <a:solidFill>
            <a:srgbClr val="FF000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B53AC8E-1974-4035-B1C1-B2760238DA7B}"/>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Effects of a Goods Receipt</a:t>
            </a:r>
          </a:p>
        </p:txBody>
      </p:sp>
      <p:sp>
        <p:nvSpPr>
          <p:cNvPr id="56323" name="Text Box 3">
            <a:extLst>
              <a:ext uri="{FF2B5EF4-FFF2-40B4-BE49-F238E27FC236}">
                <a16:creationId xmlns:a16="http://schemas.microsoft.com/office/drawing/2014/main" id="{21FA38B7-1D74-44EF-BC74-BF3CD1036D9C}"/>
              </a:ext>
            </a:extLst>
          </p:cNvPr>
          <p:cNvSpPr txBox="1">
            <a:spLocks noChangeArrowheads="1"/>
          </p:cNvSpPr>
          <p:nvPr/>
        </p:nvSpPr>
        <p:spPr bwMode="auto">
          <a:xfrm>
            <a:off x="533400" y="3581400"/>
            <a:ext cx="8305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Stock and Material Value gets updated</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PO History and PO record gets updated</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Material Document and Accounting Document gets generated</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GR slip( Hard Copy) is generated</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If Quality management is activated then, creation of an Inspection Lot to trigger quality inspection</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Stock and Consumption account ( for a consumable material) gets updated</a:t>
            </a:r>
          </a:p>
          <a:p>
            <a:pPr algn="just" eaLnBrk="1" hangingPunct="1">
              <a:spcBef>
                <a:spcPct val="0"/>
              </a:spcBef>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Notification of Goods Receipt electronically to vendor.( may be not for all situations)</a:t>
            </a:r>
          </a:p>
        </p:txBody>
      </p:sp>
      <p:pic>
        <p:nvPicPr>
          <p:cNvPr id="56324" name="Picture 4">
            <a:extLst>
              <a:ext uri="{FF2B5EF4-FFF2-40B4-BE49-F238E27FC236}">
                <a16:creationId xmlns:a16="http://schemas.microsoft.com/office/drawing/2014/main" id="{3150B27E-5058-48E1-B973-A1C603D81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325" name="AutoShape 5">
            <a:extLst>
              <a:ext uri="{FF2B5EF4-FFF2-40B4-BE49-F238E27FC236}">
                <a16:creationId xmlns:a16="http://schemas.microsoft.com/office/drawing/2014/main" id="{8BAD872D-9201-4F53-8E65-05792ED485B7}"/>
              </a:ext>
            </a:extLst>
          </p:cNvPr>
          <p:cNvSpPr>
            <a:spLocks noChangeArrowheads="1"/>
          </p:cNvSpPr>
          <p:nvPr/>
        </p:nvSpPr>
        <p:spPr bwMode="auto">
          <a:xfrm>
            <a:off x="4191000" y="1676400"/>
            <a:ext cx="304800" cy="457200"/>
          </a:xfrm>
          <a:prstGeom prst="downArrow">
            <a:avLst>
              <a:gd name="adj1" fmla="val 50000"/>
              <a:gd name="adj2" fmla="val 37500"/>
            </a:avLst>
          </a:prstGeom>
          <a:solidFill>
            <a:srgbClr val="FF000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56326" name="AutoShape 6">
            <a:extLst>
              <a:ext uri="{FF2B5EF4-FFF2-40B4-BE49-F238E27FC236}">
                <a16:creationId xmlns:a16="http://schemas.microsoft.com/office/drawing/2014/main" id="{BF301CCD-5299-4A04-8355-F87B8C2C2652}"/>
              </a:ext>
            </a:extLst>
          </p:cNvPr>
          <p:cNvSpPr>
            <a:spLocks noChangeArrowheads="1"/>
          </p:cNvSpPr>
          <p:nvPr/>
        </p:nvSpPr>
        <p:spPr bwMode="auto">
          <a:xfrm>
            <a:off x="3733800" y="2209800"/>
            <a:ext cx="12954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Goods Receipt</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551D3E8-BD5D-47CB-988C-ABBBD1E07256}"/>
              </a:ext>
            </a:extLst>
          </p:cNvPr>
          <p:cNvSpPr>
            <a:spLocks noGrp="1" noChangeArrowheads="1"/>
          </p:cNvSpPr>
          <p:nvPr>
            <p:ph type="title"/>
          </p:nvPr>
        </p:nvSpPr>
        <p:spPr>
          <a:xfrm>
            <a:off x="98425" y="373063"/>
            <a:ext cx="8734425" cy="67151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GR without reference to PO</a:t>
            </a:r>
          </a:p>
        </p:txBody>
      </p:sp>
      <p:sp>
        <p:nvSpPr>
          <p:cNvPr id="57347" name="Text Box 3">
            <a:extLst>
              <a:ext uri="{FF2B5EF4-FFF2-40B4-BE49-F238E27FC236}">
                <a16:creationId xmlns:a16="http://schemas.microsoft.com/office/drawing/2014/main" id="{F5FE201D-93AD-4704-89B1-FDA0B5DC6F8C}"/>
              </a:ext>
            </a:extLst>
          </p:cNvPr>
          <p:cNvSpPr txBox="1">
            <a:spLocks noChangeArrowheads="1"/>
          </p:cNvSpPr>
          <p:nvPr/>
        </p:nvSpPr>
        <p:spPr bwMode="auto">
          <a:xfrm>
            <a:off x="444500" y="4114800"/>
            <a:ext cx="79375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A Goods receipt can also be carried out when a Purchase Order is not there, for example – Cash Purchase or small item purchase like flowers etc. </a:t>
            </a:r>
          </a:p>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Movement type 501 is used for that</a:t>
            </a:r>
          </a:p>
          <a:p>
            <a:pPr eaLnBrk="1" hangingPunct="1">
              <a:spcBef>
                <a:spcPct val="0"/>
              </a:spcBef>
              <a:buFontTx/>
              <a:buChar char="•"/>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Both material document and accounting document is created( for a valuated and stock keeping material), where the valuation is done based on moving average price of a material</a:t>
            </a:r>
          </a:p>
          <a:p>
            <a:pPr eaLnBrk="1" hangingPunct="1">
              <a:spcBef>
                <a:spcPct val="0"/>
              </a:spcBef>
              <a:buFontTx/>
              <a:buChar char="•"/>
            </a:pPr>
            <a:r>
              <a:rPr lang="en-GB"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Initial uploading of stock entry movement type 561 is a type of GR without PO</a:t>
            </a:r>
            <a:endPar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57348" name="AutoShape 4">
            <a:extLst>
              <a:ext uri="{FF2B5EF4-FFF2-40B4-BE49-F238E27FC236}">
                <a16:creationId xmlns:a16="http://schemas.microsoft.com/office/drawing/2014/main" id="{E7A0E0C5-1CB3-4147-A62C-D0ED4CD4E718}"/>
              </a:ext>
            </a:extLst>
          </p:cNvPr>
          <p:cNvSpPr>
            <a:spLocks noChangeArrowheads="1"/>
          </p:cNvSpPr>
          <p:nvPr/>
        </p:nvSpPr>
        <p:spPr bwMode="auto">
          <a:xfrm>
            <a:off x="2895600" y="18288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pic>
        <p:nvPicPr>
          <p:cNvPr id="57349" name="Picture 5">
            <a:extLst>
              <a:ext uri="{FF2B5EF4-FFF2-40B4-BE49-F238E27FC236}">
                <a16:creationId xmlns:a16="http://schemas.microsoft.com/office/drawing/2014/main" id="{7F2858EB-8FA1-45FF-92A6-D6BC59BD4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371600"/>
            <a:ext cx="1214438"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7350" name="Rectangle 6">
            <a:extLst>
              <a:ext uri="{FF2B5EF4-FFF2-40B4-BE49-F238E27FC236}">
                <a16:creationId xmlns:a16="http://schemas.microsoft.com/office/drawing/2014/main" id="{AC0D4484-8C5E-4C5A-87F1-526FECBED59D}"/>
              </a:ext>
            </a:extLst>
          </p:cNvPr>
          <p:cNvSpPr>
            <a:spLocks noChangeArrowheads="1"/>
          </p:cNvSpPr>
          <p:nvPr/>
        </p:nvSpPr>
        <p:spPr bwMode="auto">
          <a:xfrm>
            <a:off x="4495800" y="1143000"/>
            <a:ext cx="3124200" cy="2057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q"/>
            </a:pPr>
            <a:r>
              <a:rPr lang="en-GB" altLang="en-US" sz="1800">
                <a:latin typeface="Arial" panose="020B0604020202020204" pitchFamily="34" charset="0"/>
              </a:rPr>
              <a:t>Initial stock entry</a:t>
            </a:r>
          </a:p>
          <a:p>
            <a:pPr eaLnBrk="1" hangingPunct="1">
              <a:spcBef>
                <a:spcPct val="0"/>
              </a:spcBef>
              <a:buFont typeface="Wingdings" panose="05000000000000000000" pitchFamily="2" charset="2"/>
              <a:buChar char="q"/>
            </a:pPr>
            <a:r>
              <a:rPr lang="en-GB" altLang="en-US" sz="1800">
                <a:latin typeface="Arial" panose="020B0604020202020204" pitchFamily="34" charset="0"/>
              </a:rPr>
              <a:t>Returns of defective product from customer</a:t>
            </a:r>
          </a:p>
          <a:p>
            <a:pPr eaLnBrk="1" hangingPunct="1">
              <a:spcBef>
                <a:spcPct val="0"/>
              </a:spcBef>
              <a:buFont typeface="Wingdings" panose="05000000000000000000" pitchFamily="2" charset="2"/>
              <a:buChar char="q"/>
            </a:pPr>
            <a:r>
              <a:rPr lang="en-GB" altLang="en-US" sz="1800">
                <a:latin typeface="Arial" panose="020B0604020202020204" pitchFamily="34" charset="0"/>
              </a:rPr>
              <a:t>Receipt Without PO or production order</a:t>
            </a:r>
            <a:endParaRPr lang="en-US" altLang="en-US" sz="1800">
              <a:latin typeface="Arial" panose="020B0604020202020204" pitchFamily="34" charset="0"/>
            </a:endParaRPr>
          </a:p>
          <a:p>
            <a:pPr eaLnBrk="1" hangingPunct="1">
              <a:spcBef>
                <a:spcPct val="0"/>
              </a:spcBef>
              <a:buFont typeface="Wingdings" panose="05000000000000000000" pitchFamily="2" charset="2"/>
              <a:buChar char="q"/>
            </a:pPr>
            <a:r>
              <a:rPr lang="en-US" altLang="en-US" sz="1800">
                <a:latin typeface="Arial" panose="020B0604020202020204" pitchFamily="34" charset="0"/>
              </a:rPr>
              <a:t>Requirement Date</a:t>
            </a:r>
          </a:p>
          <a:p>
            <a:pPr eaLnBrk="1" hangingPunct="1">
              <a:spcBef>
                <a:spcPct val="0"/>
              </a:spcBef>
              <a:buFont typeface="Wingdings" panose="05000000000000000000" pitchFamily="2" charset="2"/>
              <a:buChar char="q"/>
            </a:pPr>
            <a:r>
              <a:rPr lang="en-GB" altLang="en-US" sz="1800">
                <a:latin typeface="Arial" panose="020B0604020202020204" pitchFamily="34" charset="0"/>
              </a:rPr>
              <a:t>Free goods receipt</a:t>
            </a: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A5BD13C-61C2-4974-AFB3-2B63FA510735}"/>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30723" name="Arc 3">
            <a:extLst>
              <a:ext uri="{FF2B5EF4-FFF2-40B4-BE49-F238E27FC236}">
                <a16:creationId xmlns:a16="http://schemas.microsoft.com/office/drawing/2014/main" id="{8B12BE31-7903-4144-87B1-D4B3BC88A6E7}"/>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4" name="Oval 4">
            <a:extLst>
              <a:ext uri="{FF2B5EF4-FFF2-40B4-BE49-F238E27FC236}">
                <a16:creationId xmlns:a16="http://schemas.microsoft.com/office/drawing/2014/main" id="{4D6A5FE8-833D-4C39-968A-B2E934163AE4}"/>
              </a:ext>
            </a:extLst>
          </p:cNvPr>
          <p:cNvSpPr>
            <a:spLocks noChangeArrowheads="1"/>
          </p:cNvSpPr>
          <p:nvPr/>
        </p:nvSpPr>
        <p:spPr bwMode="auto">
          <a:xfrm>
            <a:off x="1219200" y="14478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30725" name="Text Box 5">
            <a:extLst>
              <a:ext uri="{FF2B5EF4-FFF2-40B4-BE49-F238E27FC236}">
                <a16:creationId xmlns:a16="http://schemas.microsoft.com/office/drawing/2014/main" id="{7A69C182-C8E0-46EF-93B6-DC0FE6957814}"/>
              </a:ext>
            </a:extLst>
          </p:cNvPr>
          <p:cNvSpPr txBox="1">
            <a:spLocks noChangeArrowheads="1"/>
          </p:cNvSpPr>
          <p:nvPr/>
        </p:nvSpPr>
        <p:spPr bwMode="auto">
          <a:xfrm>
            <a:off x="3048000" y="1295400"/>
            <a:ext cx="3733800" cy="46166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PrepareMe</a:t>
            </a:r>
          </a:p>
        </p:txBody>
      </p:sp>
      <p:sp>
        <p:nvSpPr>
          <p:cNvPr id="30726" name="Oval 6">
            <a:extLst>
              <a:ext uri="{FF2B5EF4-FFF2-40B4-BE49-F238E27FC236}">
                <a16:creationId xmlns:a16="http://schemas.microsoft.com/office/drawing/2014/main" id="{18C35261-265F-4CEA-9289-82B09BD2F5CA}"/>
              </a:ext>
            </a:extLst>
          </p:cNvPr>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30727" name="Text Box 7">
            <a:extLst>
              <a:ext uri="{FF2B5EF4-FFF2-40B4-BE49-F238E27FC236}">
                <a16:creationId xmlns:a16="http://schemas.microsoft.com/office/drawing/2014/main" id="{6C1EE0DA-B5D6-4033-902A-B273E7FA3BB4}"/>
              </a:ext>
            </a:extLst>
          </p:cNvPr>
          <p:cNvSpPr txBox="1">
            <a:spLocks noChangeArrowheads="1"/>
          </p:cNvSpPr>
          <p:nvPr/>
        </p:nvSpPr>
        <p:spPr bwMode="auto">
          <a:xfrm>
            <a:off x="3124200" y="23622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TellMe</a:t>
            </a:r>
          </a:p>
        </p:txBody>
      </p:sp>
      <p:sp>
        <p:nvSpPr>
          <p:cNvPr id="30728" name="Oval 8">
            <a:extLst>
              <a:ext uri="{FF2B5EF4-FFF2-40B4-BE49-F238E27FC236}">
                <a16:creationId xmlns:a16="http://schemas.microsoft.com/office/drawing/2014/main" id="{41242E0A-54C9-41F0-B81E-10CFB264AD71}"/>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30729" name="Text Box 9">
            <a:extLst>
              <a:ext uri="{FF2B5EF4-FFF2-40B4-BE49-F238E27FC236}">
                <a16:creationId xmlns:a16="http://schemas.microsoft.com/office/drawing/2014/main" id="{FD99477E-E692-41B8-9A3F-2B3F9E4C6556}"/>
              </a:ext>
            </a:extLst>
          </p:cNvPr>
          <p:cNvSpPr txBox="1">
            <a:spLocks noChangeArrowheads="1"/>
          </p:cNvSpPr>
          <p:nvPr/>
        </p:nvSpPr>
        <p:spPr bwMode="auto">
          <a:xfrm>
            <a:off x="3124200" y="34290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ShowMe</a:t>
            </a:r>
          </a:p>
        </p:txBody>
      </p:sp>
      <p:sp>
        <p:nvSpPr>
          <p:cNvPr id="30730" name="Oval 10">
            <a:extLst>
              <a:ext uri="{FF2B5EF4-FFF2-40B4-BE49-F238E27FC236}">
                <a16:creationId xmlns:a16="http://schemas.microsoft.com/office/drawing/2014/main" id="{977CA882-CE13-4663-918C-09B1EF83C3F4}"/>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30731" name="Text Box 11">
            <a:extLst>
              <a:ext uri="{FF2B5EF4-FFF2-40B4-BE49-F238E27FC236}">
                <a16:creationId xmlns:a16="http://schemas.microsoft.com/office/drawing/2014/main" id="{9870B816-6975-47F9-A3AB-28C460262B2B}"/>
              </a:ext>
            </a:extLst>
          </p:cNvPr>
          <p:cNvSpPr txBox="1">
            <a:spLocks noChangeArrowheads="1"/>
          </p:cNvSpPr>
          <p:nvPr/>
        </p:nvSpPr>
        <p:spPr bwMode="auto">
          <a:xfrm>
            <a:off x="3124200" y="4449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LetMe</a:t>
            </a:r>
          </a:p>
        </p:txBody>
      </p:sp>
      <p:sp>
        <p:nvSpPr>
          <p:cNvPr id="30732" name="Oval 12">
            <a:extLst>
              <a:ext uri="{FF2B5EF4-FFF2-40B4-BE49-F238E27FC236}">
                <a16:creationId xmlns:a16="http://schemas.microsoft.com/office/drawing/2014/main" id="{C15EA9EB-DF96-4F2B-8DBA-0C861803F7FE}"/>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30733" name="Text Box 13">
            <a:extLst>
              <a:ext uri="{FF2B5EF4-FFF2-40B4-BE49-F238E27FC236}">
                <a16:creationId xmlns:a16="http://schemas.microsoft.com/office/drawing/2014/main" id="{218EF4D6-9F93-449C-9025-9862478F5BFE}"/>
              </a:ext>
            </a:extLst>
          </p:cNvPr>
          <p:cNvSpPr txBox="1">
            <a:spLocks noChangeArrowheads="1"/>
          </p:cNvSpPr>
          <p:nvPr/>
        </p:nvSpPr>
        <p:spPr bwMode="auto">
          <a:xfrm>
            <a:off x="3124200" y="5592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C51A8A3-E659-4FEB-B38D-0CF500EB67CE}"/>
              </a:ext>
            </a:extLst>
          </p:cNvPr>
          <p:cNvSpPr>
            <a:spLocks noGrp="1" noChangeArrowheads="1"/>
          </p:cNvSpPr>
          <p:nvPr>
            <p:ph type="title"/>
          </p:nvPr>
        </p:nvSpPr>
        <p:spPr>
          <a:xfrm>
            <a:off x="98425" y="373063"/>
            <a:ext cx="8734425" cy="67151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GR blocked stock</a:t>
            </a:r>
          </a:p>
        </p:txBody>
      </p:sp>
      <p:sp>
        <p:nvSpPr>
          <p:cNvPr id="59395" name="Text Box 3">
            <a:extLst>
              <a:ext uri="{FF2B5EF4-FFF2-40B4-BE49-F238E27FC236}">
                <a16:creationId xmlns:a16="http://schemas.microsoft.com/office/drawing/2014/main" id="{D54FA880-245D-4EB1-9793-AFEC01B8659C}"/>
              </a:ext>
            </a:extLst>
          </p:cNvPr>
          <p:cNvSpPr txBox="1">
            <a:spLocks noChangeArrowheads="1"/>
          </p:cNvSpPr>
          <p:nvPr/>
        </p:nvSpPr>
        <p:spPr bwMode="auto">
          <a:xfrm>
            <a:off x="444500" y="3886200"/>
            <a:ext cx="7937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A material that has been received subject to conditional acceptance (that is, damaged or unexpected deliveries) are usually posted to goods receipt blocked stock, depending upon the policy of the organization</a:t>
            </a:r>
          </a:p>
          <a:p>
            <a:pPr eaLnBrk="1" hangingPunct="1">
              <a:spcBef>
                <a:spcPct val="0"/>
              </a:spcBef>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Char char="•"/>
            </a:pPr>
            <a:r>
              <a:rPr lang="en-GB" altLang="en-US" sz="1400" dirty="0">
                <a:latin typeface="Verdana" panose="020B0604030504040204" pitchFamily="34" charset="0"/>
                <a:ea typeface="Verdana" panose="020B0604030504040204" pitchFamily="34" charset="0"/>
                <a:cs typeface="Verdana" panose="020B0604030504040204" pitchFamily="34" charset="0"/>
              </a:rPr>
              <a:t>Whenever a material is posted to GR blocked stock -</a:t>
            </a: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lvl="1"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 Quantities are posted to stock</a:t>
            </a:r>
          </a:p>
          <a:p>
            <a:pPr lvl="1"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 The material is not valuated ,i.e. no accounting doc is generated</a:t>
            </a:r>
          </a:p>
          <a:p>
            <a:pPr lvl="1"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 The transaction is entered in the purchase order history</a:t>
            </a:r>
          </a:p>
        </p:txBody>
      </p:sp>
      <p:sp>
        <p:nvSpPr>
          <p:cNvPr id="59396" name="AutoShape 4">
            <a:extLst>
              <a:ext uri="{FF2B5EF4-FFF2-40B4-BE49-F238E27FC236}">
                <a16:creationId xmlns:a16="http://schemas.microsoft.com/office/drawing/2014/main" id="{3AA170D2-81D3-42F8-9760-A879503D8185}"/>
              </a:ext>
            </a:extLst>
          </p:cNvPr>
          <p:cNvSpPr>
            <a:spLocks noChangeArrowheads="1"/>
          </p:cNvSpPr>
          <p:nvPr/>
        </p:nvSpPr>
        <p:spPr bwMode="auto">
          <a:xfrm>
            <a:off x="2362200" y="14478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pic>
        <p:nvPicPr>
          <p:cNvPr id="59397" name="Picture 5">
            <a:extLst>
              <a:ext uri="{FF2B5EF4-FFF2-40B4-BE49-F238E27FC236}">
                <a16:creationId xmlns:a16="http://schemas.microsoft.com/office/drawing/2014/main" id="{81BBC0C8-140B-4CEB-805D-00C343509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066800"/>
            <a:ext cx="1214438"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9398" name="Picture 6">
            <a:extLst>
              <a:ext uri="{FF2B5EF4-FFF2-40B4-BE49-F238E27FC236}">
                <a16:creationId xmlns:a16="http://schemas.microsoft.com/office/drawing/2014/main" id="{7BCE8875-DD0E-4B9A-A6EC-FE14990C7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1371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9399" name="AutoShape 7">
            <a:extLst>
              <a:ext uri="{FF2B5EF4-FFF2-40B4-BE49-F238E27FC236}">
                <a16:creationId xmlns:a16="http://schemas.microsoft.com/office/drawing/2014/main" id="{A4D9A3FB-0CA2-4A6E-8FAC-D904821B6472}"/>
              </a:ext>
            </a:extLst>
          </p:cNvPr>
          <p:cNvSpPr>
            <a:spLocks noChangeArrowheads="1"/>
          </p:cNvSpPr>
          <p:nvPr/>
        </p:nvSpPr>
        <p:spPr bwMode="auto">
          <a:xfrm>
            <a:off x="4724400" y="14478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59400" name="AutoShape 8">
            <a:extLst>
              <a:ext uri="{FF2B5EF4-FFF2-40B4-BE49-F238E27FC236}">
                <a16:creationId xmlns:a16="http://schemas.microsoft.com/office/drawing/2014/main" id="{FFB09772-8BD7-4303-AFFF-7DA2D390883D}"/>
              </a:ext>
            </a:extLst>
          </p:cNvPr>
          <p:cNvSpPr>
            <a:spLocks noChangeArrowheads="1"/>
          </p:cNvSpPr>
          <p:nvPr/>
        </p:nvSpPr>
        <p:spPr bwMode="auto">
          <a:xfrm>
            <a:off x="5867400" y="1143000"/>
            <a:ext cx="1828800" cy="10668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Conditional Acceptance</a:t>
            </a:r>
          </a:p>
        </p:txBody>
      </p:sp>
      <p:sp>
        <p:nvSpPr>
          <p:cNvPr id="59401" name="AutoShape 9">
            <a:extLst>
              <a:ext uri="{FF2B5EF4-FFF2-40B4-BE49-F238E27FC236}">
                <a16:creationId xmlns:a16="http://schemas.microsoft.com/office/drawing/2014/main" id="{D4BFA784-1AA2-4E77-A3BA-18A9EADF9B33}"/>
              </a:ext>
            </a:extLst>
          </p:cNvPr>
          <p:cNvSpPr>
            <a:spLocks noChangeArrowheads="1"/>
          </p:cNvSpPr>
          <p:nvPr/>
        </p:nvSpPr>
        <p:spPr bwMode="auto">
          <a:xfrm>
            <a:off x="6553200" y="2362200"/>
            <a:ext cx="304800" cy="457200"/>
          </a:xfrm>
          <a:prstGeom prst="downArrow">
            <a:avLst>
              <a:gd name="adj1" fmla="val 50000"/>
              <a:gd name="adj2" fmla="val 37500"/>
            </a:avLst>
          </a:prstGeom>
          <a:solidFill>
            <a:srgbClr val="FF000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59402" name="Rectangle 10">
            <a:extLst>
              <a:ext uri="{FF2B5EF4-FFF2-40B4-BE49-F238E27FC236}">
                <a16:creationId xmlns:a16="http://schemas.microsoft.com/office/drawing/2014/main" id="{C5194C17-BF19-43F0-915F-CD244D72B7D2}"/>
              </a:ext>
            </a:extLst>
          </p:cNvPr>
          <p:cNvSpPr>
            <a:spLocks noChangeArrowheads="1"/>
          </p:cNvSpPr>
          <p:nvPr/>
        </p:nvSpPr>
        <p:spPr bwMode="auto">
          <a:xfrm>
            <a:off x="3581400" y="3048000"/>
            <a:ext cx="4191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GR Blocked Stock, Movement type 103</a:t>
            </a: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95ABAFF-3F57-4CEC-A197-732A9761ED84}"/>
              </a:ext>
            </a:extLst>
          </p:cNvPr>
          <p:cNvSpPr>
            <a:spLocks noGrp="1" noChangeArrowheads="1"/>
          </p:cNvSpPr>
          <p:nvPr>
            <p:ph type="title"/>
          </p:nvPr>
        </p:nvSpPr>
        <p:spPr>
          <a:xfrm>
            <a:off x="98425" y="373063"/>
            <a:ext cx="8734425" cy="67151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GR blocked stock and Release</a:t>
            </a:r>
          </a:p>
        </p:txBody>
      </p:sp>
      <p:sp>
        <p:nvSpPr>
          <p:cNvPr id="61443" name="Text Box 3">
            <a:extLst>
              <a:ext uri="{FF2B5EF4-FFF2-40B4-BE49-F238E27FC236}">
                <a16:creationId xmlns:a16="http://schemas.microsoft.com/office/drawing/2014/main" id="{583C29BD-2E8D-42BA-A1BA-2A2F9BD3DF1C}"/>
              </a:ext>
            </a:extLst>
          </p:cNvPr>
          <p:cNvSpPr txBox="1">
            <a:spLocks noChangeArrowheads="1"/>
          </p:cNvSpPr>
          <p:nvPr/>
        </p:nvSpPr>
        <p:spPr bwMode="auto">
          <a:xfrm>
            <a:off x="444500" y="4006850"/>
            <a:ext cx="79375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A material that has been received subject to conditional acceptance (that is, damaged or unexpected deliveries) , after it has fulfilled the acceptable conditions , can be released from GR Blocked stock</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Whenever a material is released from GR Blocked stock, it can be transferred to the following stock  -</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 </a:t>
            </a:r>
            <a:r>
              <a:rPr lang="en-US" altLang="en-US" sz="1200" dirty="0">
                <a:latin typeface="Verdana" panose="020B0604030504040204" pitchFamily="34" charset="0"/>
                <a:ea typeface="Verdana" panose="020B0604030504040204" pitchFamily="34" charset="0"/>
                <a:cs typeface="Verdana" panose="020B0604030504040204" pitchFamily="34" charset="0"/>
              </a:rPr>
              <a:t>Unrestricted-use stock</a:t>
            </a:r>
          </a:p>
          <a:p>
            <a:pPr eaLnBrk="1" hangingPunct="1">
              <a:spcBef>
                <a:spcPct val="0"/>
              </a:spcBef>
              <a:buFontTx/>
              <a:buChar char="•"/>
            </a:pPr>
            <a:r>
              <a:rPr lang="en-US" altLang="en-US" sz="1200" dirty="0">
                <a:latin typeface="Verdana" panose="020B0604030504040204" pitchFamily="34" charset="0"/>
                <a:ea typeface="Verdana" panose="020B0604030504040204" pitchFamily="34" charset="0"/>
                <a:cs typeface="Verdana" panose="020B0604030504040204" pitchFamily="34" charset="0"/>
              </a:rPr>
              <a:t> Stock in quality inspection</a:t>
            </a:r>
          </a:p>
          <a:p>
            <a:pPr eaLnBrk="1" hangingPunct="1">
              <a:spcBef>
                <a:spcPct val="0"/>
              </a:spcBef>
              <a:buFontTx/>
              <a:buChar char="•"/>
            </a:pPr>
            <a:r>
              <a:rPr lang="en-US" altLang="en-US" sz="1200" dirty="0">
                <a:latin typeface="Verdana" panose="020B0604030504040204" pitchFamily="34" charset="0"/>
                <a:ea typeface="Verdana" panose="020B0604030504040204" pitchFamily="34" charset="0"/>
                <a:cs typeface="Verdana" panose="020B0604030504040204" pitchFamily="34" charset="0"/>
              </a:rPr>
              <a:t> Blocked stock (valuated)</a:t>
            </a:r>
          </a:p>
        </p:txBody>
      </p:sp>
      <p:pic>
        <p:nvPicPr>
          <p:cNvPr id="61444" name="Picture 6">
            <a:extLst>
              <a:ext uri="{FF2B5EF4-FFF2-40B4-BE49-F238E27FC236}">
                <a16:creationId xmlns:a16="http://schemas.microsoft.com/office/drawing/2014/main" id="{57384282-5949-4A91-80BC-8CC0C01E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55850"/>
            <a:ext cx="1371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5" name="AutoShape 8">
            <a:extLst>
              <a:ext uri="{FF2B5EF4-FFF2-40B4-BE49-F238E27FC236}">
                <a16:creationId xmlns:a16="http://schemas.microsoft.com/office/drawing/2014/main" id="{58C57EFF-EFF6-4A69-8AC7-A8A8BE7AC8AD}"/>
              </a:ext>
            </a:extLst>
          </p:cNvPr>
          <p:cNvSpPr>
            <a:spLocks noChangeArrowheads="1"/>
          </p:cNvSpPr>
          <p:nvPr/>
        </p:nvSpPr>
        <p:spPr bwMode="auto">
          <a:xfrm>
            <a:off x="2971800" y="2209800"/>
            <a:ext cx="2743200" cy="10668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Conditional Acceptance, GR Blocked Stock</a:t>
            </a:r>
          </a:p>
        </p:txBody>
      </p:sp>
      <p:sp>
        <p:nvSpPr>
          <p:cNvPr id="61446" name="AutoShape 11">
            <a:extLst>
              <a:ext uri="{FF2B5EF4-FFF2-40B4-BE49-F238E27FC236}">
                <a16:creationId xmlns:a16="http://schemas.microsoft.com/office/drawing/2014/main" id="{21DCE5E5-F600-4687-B75B-2663A4B7CDD7}"/>
              </a:ext>
            </a:extLst>
          </p:cNvPr>
          <p:cNvSpPr>
            <a:spLocks noChangeArrowheads="1"/>
          </p:cNvSpPr>
          <p:nvPr/>
        </p:nvSpPr>
        <p:spPr bwMode="auto">
          <a:xfrm>
            <a:off x="2438400" y="990600"/>
            <a:ext cx="1447800" cy="5334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PO History Updated</a:t>
            </a:r>
            <a:endParaRPr lang="en-US" altLang="en-US" sz="1800">
              <a:latin typeface="Arial" panose="020B0604020202020204" pitchFamily="34" charset="0"/>
            </a:endParaRPr>
          </a:p>
        </p:txBody>
      </p:sp>
      <p:sp>
        <p:nvSpPr>
          <p:cNvPr id="61447" name="AutoShape 12">
            <a:extLst>
              <a:ext uri="{FF2B5EF4-FFF2-40B4-BE49-F238E27FC236}">
                <a16:creationId xmlns:a16="http://schemas.microsoft.com/office/drawing/2014/main" id="{FE72D40D-06B6-4E56-8A34-3FBE2365E6D8}"/>
              </a:ext>
            </a:extLst>
          </p:cNvPr>
          <p:cNvSpPr>
            <a:spLocks noChangeArrowheads="1"/>
          </p:cNvSpPr>
          <p:nvPr/>
        </p:nvSpPr>
        <p:spPr bwMode="auto">
          <a:xfrm>
            <a:off x="4343400" y="1066800"/>
            <a:ext cx="1752600" cy="6096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GR Blocked Stock updated</a:t>
            </a:r>
            <a:endParaRPr lang="en-US" altLang="en-US" sz="1800">
              <a:latin typeface="Arial" panose="020B0604020202020204" pitchFamily="34" charset="0"/>
            </a:endParaRPr>
          </a:p>
        </p:txBody>
      </p:sp>
      <p:sp>
        <p:nvSpPr>
          <p:cNvPr id="61448" name="AutoShape 13">
            <a:extLst>
              <a:ext uri="{FF2B5EF4-FFF2-40B4-BE49-F238E27FC236}">
                <a16:creationId xmlns:a16="http://schemas.microsoft.com/office/drawing/2014/main" id="{CA55B650-5B8D-458A-8267-731BF681F9A8}"/>
              </a:ext>
            </a:extLst>
          </p:cNvPr>
          <p:cNvSpPr>
            <a:spLocks noChangeArrowheads="1"/>
          </p:cNvSpPr>
          <p:nvPr/>
        </p:nvSpPr>
        <p:spPr bwMode="auto">
          <a:xfrm>
            <a:off x="2057400" y="2590800"/>
            <a:ext cx="7620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61449" name="Line 14">
            <a:extLst>
              <a:ext uri="{FF2B5EF4-FFF2-40B4-BE49-F238E27FC236}">
                <a16:creationId xmlns:a16="http://schemas.microsoft.com/office/drawing/2014/main" id="{E0245485-BFDF-4DCD-9EFE-437A69120056}"/>
              </a:ext>
            </a:extLst>
          </p:cNvPr>
          <p:cNvSpPr>
            <a:spLocks noChangeShapeType="1"/>
          </p:cNvSpPr>
          <p:nvPr/>
        </p:nvSpPr>
        <p:spPr bwMode="auto">
          <a:xfrm flipV="1">
            <a:off x="4724400" y="1676400"/>
            <a:ext cx="5334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0" name="Line 15">
            <a:extLst>
              <a:ext uri="{FF2B5EF4-FFF2-40B4-BE49-F238E27FC236}">
                <a16:creationId xmlns:a16="http://schemas.microsoft.com/office/drawing/2014/main" id="{87360F8E-A94B-4F98-8B1F-23421997C09A}"/>
              </a:ext>
            </a:extLst>
          </p:cNvPr>
          <p:cNvSpPr>
            <a:spLocks noChangeShapeType="1"/>
          </p:cNvSpPr>
          <p:nvPr/>
        </p:nvSpPr>
        <p:spPr bwMode="auto">
          <a:xfrm flipH="1" flipV="1">
            <a:off x="3429000" y="1524000"/>
            <a:ext cx="533400" cy="685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61451" name="Picture 16">
            <a:extLst>
              <a:ext uri="{FF2B5EF4-FFF2-40B4-BE49-F238E27FC236}">
                <a16:creationId xmlns:a16="http://schemas.microsoft.com/office/drawing/2014/main" id="{8F5318CB-8F9D-4FFF-816E-10CAB0FF1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682875"/>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61452" name="Picture 17" descr="MCj02799900000[1]">
            <a:extLst>
              <a:ext uri="{FF2B5EF4-FFF2-40B4-BE49-F238E27FC236}">
                <a16:creationId xmlns:a16="http://schemas.microsoft.com/office/drawing/2014/main" id="{ECD891D2-BF3A-463E-B945-7D19AD65A8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6075" y="869950"/>
            <a:ext cx="13811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3" name="Text Box 18">
            <a:extLst>
              <a:ext uri="{FF2B5EF4-FFF2-40B4-BE49-F238E27FC236}">
                <a16:creationId xmlns:a16="http://schemas.microsoft.com/office/drawing/2014/main" id="{6122570A-E921-4546-A736-30DA090FD942}"/>
              </a:ext>
            </a:extLst>
          </p:cNvPr>
          <p:cNvSpPr txBox="1">
            <a:spLocks noChangeArrowheads="1"/>
          </p:cNvSpPr>
          <p:nvPr/>
        </p:nvSpPr>
        <p:spPr bwMode="auto">
          <a:xfrm>
            <a:off x="6629400" y="1752600"/>
            <a:ext cx="1600200" cy="25717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000">
                <a:latin typeface="Arial" panose="020B0604020202020204" pitchFamily="34" charset="0"/>
              </a:rPr>
              <a:t>Release to Warehouse</a:t>
            </a:r>
            <a:endParaRPr lang="en-US" altLang="en-US" sz="1000">
              <a:latin typeface="Arial" panose="020B0604020202020204" pitchFamily="34" charset="0"/>
            </a:endParaRPr>
          </a:p>
        </p:txBody>
      </p:sp>
      <p:sp>
        <p:nvSpPr>
          <p:cNvPr id="61454" name="Text Box 19">
            <a:extLst>
              <a:ext uri="{FF2B5EF4-FFF2-40B4-BE49-F238E27FC236}">
                <a16:creationId xmlns:a16="http://schemas.microsoft.com/office/drawing/2014/main" id="{8E49B4B0-0144-4DB5-8B7A-AA85FF6CE07F}"/>
              </a:ext>
            </a:extLst>
          </p:cNvPr>
          <p:cNvSpPr txBox="1">
            <a:spLocks noChangeArrowheads="1"/>
          </p:cNvSpPr>
          <p:nvPr/>
        </p:nvSpPr>
        <p:spPr bwMode="auto">
          <a:xfrm>
            <a:off x="6629400" y="3581400"/>
            <a:ext cx="16002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Return to Vendor</a:t>
            </a:r>
            <a:endParaRPr lang="en-US" altLang="en-US" sz="1400">
              <a:latin typeface="Arial" panose="020B0604020202020204" pitchFamily="34" charset="0"/>
            </a:endParaRPr>
          </a:p>
        </p:txBody>
      </p:sp>
      <p:sp>
        <p:nvSpPr>
          <p:cNvPr id="61455" name="Text Box 20">
            <a:extLst>
              <a:ext uri="{FF2B5EF4-FFF2-40B4-BE49-F238E27FC236}">
                <a16:creationId xmlns:a16="http://schemas.microsoft.com/office/drawing/2014/main" id="{A4BB0332-8301-41A3-94AF-ACF18712358E}"/>
              </a:ext>
            </a:extLst>
          </p:cNvPr>
          <p:cNvSpPr txBox="1">
            <a:spLocks noChangeArrowheads="1"/>
          </p:cNvSpPr>
          <p:nvPr/>
        </p:nvSpPr>
        <p:spPr bwMode="auto">
          <a:xfrm>
            <a:off x="7086600" y="22098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solidFill>
                  <a:srgbClr val="FF0000"/>
                </a:solidFill>
                <a:latin typeface="Arial" panose="020B0604020202020204" pitchFamily="34" charset="0"/>
              </a:rPr>
              <a:t>OR</a:t>
            </a:r>
            <a:endParaRPr lang="en-US" altLang="en-US" sz="1600" b="1">
              <a:solidFill>
                <a:srgbClr val="FF0000"/>
              </a:solidFill>
              <a:latin typeface="Arial" panose="020B0604020202020204" pitchFamily="34" charset="0"/>
            </a:endParaRPr>
          </a:p>
        </p:txBody>
      </p:sp>
      <p:sp>
        <p:nvSpPr>
          <p:cNvPr id="61456" name="Line 21">
            <a:extLst>
              <a:ext uri="{FF2B5EF4-FFF2-40B4-BE49-F238E27FC236}">
                <a16:creationId xmlns:a16="http://schemas.microsoft.com/office/drawing/2014/main" id="{C647B81B-C594-45C1-98A1-23A48989189F}"/>
              </a:ext>
            </a:extLst>
          </p:cNvPr>
          <p:cNvSpPr>
            <a:spLocks noChangeShapeType="1"/>
          </p:cNvSpPr>
          <p:nvPr/>
        </p:nvSpPr>
        <p:spPr bwMode="auto">
          <a:xfrm flipV="1">
            <a:off x="5715000" y="1828800"/>
            <a:ext cx="838200" cy="838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7" name="Line 22">
            <a:extLst>
              <a:ext uri="{FF2B5EF4-FFF2-40B4-BE49-F238E27FC236}">
                <a16:creationId xmlns:a16="http://schemas.microsoft.com/office/drawing/2014/main" id="{2EB8D57D-3D79-474E-9FA7-BDD29DCBD26A}"/>
              </a:ext>
            </a:extLst>
          </p:cNvPr>
          <p:cNvSpPr>
            <a:spLocks noChangeShapeType="1"/>
          </p:cNvSpPr>
          <p:nvPr/>
        </p:nvSpPr>
        <p:spPr bwMode="auto">
          <a:xfrm>
            <a:off x="5715000" y="2971800"/>
            <a:ext cx="7620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81FC801-CBB4-44A3-AFF1-B3E2F93AC220}"/>
              </a:ext>
            </a:extLst>
          </p:cNvPr>
          <p:cNvSpPr>
            <a:spLocks noGrp="1" noChangeArrowheads="1"/>
          </p:cNvSpPr>
          <p:nvPr>
            <p:ph type="title"/>
          </p:nvPr>
        </p:nvSpPr>
        <p:spPr>
          <a:xfrm>
            <a:off x="0" y="2286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 in Quality Inspection</a:t>
            </a:r>
          </a:p>
        </p:txBody>
      </p:sp>
      <p:sp>
        <p:nvSpPr>
          <p:cNvPr id="63491" name="Rectangle 3">
            <a:extLst>
              <a:ext uri="{FF2B5EF4-FFF2-40B4-BE49-F238E27FC236}">
                <a16:creationId xmlns:a16="http://schemas.microsoft.com/office/drawing/2014/main" id="{8ED18CEA-BA14-4779-B954-549F9D41ACF9}"/>
              </a:ext>
            </a:extLst>
          </p:cNvPr>
          <p:cNvSpPr>
            <a:spLocks noChangeArrowheads="1"/>
          </p:cNvSpPr>
          <p:nvPr/>
        </p:nvSpPr>
        <p:spPr bwMode="auto">
          <a:xfrm>
            <a:off x="914400" y="1066800"/>
            <a:ext cx="58674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Quality Inspection Indicator is set in the following</a:t>
            </a:r>
          </a:p>
        </p:txBody>
      </p:sp>
      <p:sp>
        <p:nvSpPr>
          <p:cNvPr id="63492" name="Rectangle 5">
            <a:extLst>
              <a:ext uri="{FF2B5EF4-FFF2-40B4-BE49-F238E27FC236}">
                <a16:creationId xmlns:a16="http://schemas.microsoft.com/office/drawing/2014/main" id="{8770F16D-65D5-4EE2-9499-1E3F7DC6A4C8}"/>
              </a:ext>
            </a:extLst>
          </p:cNvPr>
          <p:cNvSpPr>
            <a:spLocks noChangeArrowheads="1"/>
          </p:cNvSpPr>
          <p:nvPr/>
        </p:nvSpPr>
        <p:spPr bwMode="auto">
          <a:xfrm>
            <a:off x="914400" y="21336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Material Master</a:t>
            </a:r>
          </a:p>
        </p:txBody>
      </p:sp>
      <p:sp>
        <p:nvSpPr>
          <p:cNvPr id="63493" name="Rectangle 6">
            <a:extLst>
              <a:ext uri="{FF2B5EF4-FFF2-40B4-BE49-F238E27FC236}">
                <a16:creationId xmlns:a16="http://schemas.microsoft.com/office/drawing/2014/main" id="{C6FF2D10-8199-4FCF-94BE-5FFD3B3127FF}"/>
              </a:ext>
            </a:extLst>
          </p:cNvPr>
          <p:cNvSpPr>
            <a:spLocks noChangeArrowheads="1"/>
          </p:cNvSpPr>
          <p:nvPr/>
        </p:nvSpPr>
        <p:spPr bwMode="auto">
          <a:xfrm>
            <a:off x="914400" y="32004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In  Purchase Order</a:t>
            </a:r>
          </a:p>
        </p:txBody>
      </p:sp>
      <p:sp>
        <p:nvSpPr>
          <p:cNvPr id="63494" name="Rectangle 7">
            <a:extLst>
              <a:ext uri="{FF2B5EF4-FFF2-40B4-BE49-F238E27FC236}">
                <a16:creationId xmlns:a16="http://schemas.microsoft.com/office/drawing/2014/main" id="{D5C53662-03F2-4098-BEFE-E8EE3F2EDC83}"/>
              </a:ext>
            </a:extLst>
          </p:cNvPr>
          <p:cNvSpPr>
            <a:spLocks noChangeArrowheads="1"/>
          </p:cNvSpPr>
          <p:nvPr/>
        </p:nvSpPr>
        <p:spPr bwMode="auto">
          <a:xfrm>
            <a:off x="990600" y="4572000"/>
            <a:ext cx="3810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At the time of Goods Receipt</a:t>
            </a:r>
          </a:p>
        </p:txBody>
      </p:sp>
      <p:sp>
        <p:nvSpPr>
          <p:cNvPr id="63495" name="AutoShape 11">
            <a:extLst>
              <a:ext uri="{FF2B5EF4-FFF2-40B4-BE49-F238E27FC236}">
                <a16:creationId xmlns:a16="http://schemas.microsoft.com/office/drawing/2014/main" id="{391DA86A-BAC7-4A60-AD4E-5DDB9BD4B346}"/>
              </a:ext>
            </a:extLst>
          </p:cNvPr>
          <p:cNvSpPr>
            <a:spLocks noChangeArrowheads="1"/>
          </p:cNvSpPr>
          <p:nvPr/>
        </p:nvSpPr>
        <p:spPr bwMode="auto">
          <a:xfrm>
            <a:off x="5029200" y="2209800"/>
            <a:ext cx="1143000" cy="3810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3496" name="AutoShape 13">
            <a:extLst>
              <a:ext uri="{FF2B5EF4-FFF2-40B4-BE49-F238E27FC236}">
                <a16:creationId xmlns:a16="http://schemas.microsoft.com/office/drawing/2014/main" id="{931019B2-157C-44F4-97B4-86EE85E37FB0}"/>
              </a:ext>
            </a:extLst>
          </p:cNvPr>
          <p:cNvSpPr>
            <a:spLocks noChangeArrowheads="1"/>
          </p:cNvSpPr>
          <p:nvPr/>
        </p:nvSpPr>
        <p:spPr bwMode="auto">
          <a:xfrm>
            <a:off x="6705600" y="3048000"/>
            <a:ext cx="14478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Purchase Order</a:t>
            </a:r>
            <a:endParaRPr lang="en-US" altLang="en-US" sz="1800">
              <a:latin typeface="Arial" panose="020B0604020202020204" pitchFamily="34" charset="0"/>
            </a:endParaRPr>
          </a:p>
        </p:txBody>
      </p:sp>
      <p:sp>
        <p:nvSpPr>
          <p:cNvPr id="63497" name="AutoShape 14">
            <a:extLst>
              <a:ext uri="{FF2B5EF4-FFF2-40B4-BE49-F238E27FC236}">
                <a16:creationId xmlns:a16="http://schemas.microsoft.com/office/drawing/2014/main" id="{9DE00601-7CCB-433F-B774-E14E687D5D66}"/>
              </a:ext>
            </a:extLst>
          </p:cNvPr>
          <p:cNvSpPr>
            <a:spLocks noChangeArrowheads="1"/>
          </p:cNvSpPr>
          <p:nvPr/>
        </p:nvSpPr>
        <p:spPr bwMode="auto">
          <a:xfrm>
            <a:off x="5029200" y="3276600"/>
            <a:ext cx="1143000" cy="3810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3498" name="AutoShape 15">
            <a:extLst>
              <a:ext uri="{FF2B5EF4-FFF2-40B4-BE49-F238E27FC236}">
                <a16:creationId xmlns:a16="http://schemas.microsoft.com/office/drawing/2014/main" id="{C7487283-BC3C-4C72-9377-F95F1BFCB79C}"/>
              </a:ext>
            </a:extLst>
          </p:cNvPr>
          <p:cNvSpPr>
            <a:spLocks noChangeArrowheads="1"/>
          </p:cNvSpPr>
          <p:nvPr/>
        </p:nvSpPr>
        <p:spPr bwMode="auto">
          <a:xfrm>
            <a:off x="5105400" y="4648200"/>
            <a:ext cx="1143000" cy="3810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63499" name="Picture 16">
            <a:extLst>
              <a:ext uri="{FF2B5EF4-FFF2-40B4-BE49-F238E27FC236}">
                <a16:creationId xmlns:a16="http://schemas.microsoft.com/office/drawing/2014/main" id="{B0538865-D37B-45CB-803F-DF65C2A12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939925"/>
            <a:ext cx="1143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63500" name="Picture 17">
            <a:extLst>
              <a:ext uri="{FF2B5EF4-FFF2-40B4-BE49-F238E27FC236}">
                <a16:creationId xmlns:a16="http://schemas.microsoft.com/office/drawing/2014/main" id="{DD5961CF-79A4-4E2C-824D-DD4A390E0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2763" y="4316413"/>
            <a:ext cx="1214437"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8151EC3-3C2B-4248-B756-28E7076AFCB9}"/>
              </a:ext>
            </a:extLst>
          </p:cNvPr>
          <p:cNvSpPr>
            <a:spLocks noGrp="1" noChangeArrowheads="1"/>
          </p:cNvSpPr>
          <p:nvPr>
            <p:ph type="title"/>
          </p:nvPr>
        </p:nvSpPr>
        <p:spPr>
          <a:xfrm>
            <a:off x="52387" y="152400"/>
            <a:ext cx="8177213"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Setting the Delivery Completed Indicator</a:t>
            </a:r>
          </a:p>
        </p:txBody>
      </p:sp>
      <p:sp>
        <p:nvSpPr>
          <p:cNvPr id="65539" name="AutoShape 13">
            <a:extLst>
              <a:ext uri="{FF2B5EF4-FFF2-40B4-BE49-F238E27FC236}">
                <a16:creationId xmlns:a16="http://schemas.microsoft.com/office/drawing/2014/main" id="{C1672025-5F4C-424D-B4BD-C5CCBEEF2446}"/>
              </a:ext>
            </a:extLst>
          </p:cNvPr>
          <p:cNvSpPr>
            <a:spLocks noChangeArrowheads="1"/>
          </p:cNvSpPr>
          <p:nvPr/>
        </p:nvSpPr>
        <p:spPr bwMode="auto">
          <a:xfrm>
            <a:off x="1524000" y="1066800"/>
            <a:ext cx="5410200" cy="457200"/>
          </a:xfrm>
          <a:prstGeom prst="roundRect">
            <a:avLst>
              <a:gd name="adj" fmla="val 16667"/>
            </a:avLst>
          </a:prstGeom>
          <a:solidFill>
            <a:srgbClr val="FFFF99"/>
          </a:solidFill>
          <a:ln w="12700" algn="ctr">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Setting the “Delivery Completed Indicator”</a:t>
            </a:r>
            <a:endParaRPr lang="en-US" altLang="en-US" sz="1600" b="1">
              <a:latin typeface="Arial" panose="020B0604020202020204" pitchFamily="34" charset="0"/>
            </a:endParaRPr>
          </a:p>
        </p:txBody>
      </p:sp>
      <p:sp>
        <p:nvSpPr>
          <p:cNvPr id="65540" name="AutoShape 8">
            <a:extLst>
              <a:ext uri="{FF2B5EF4-FFF2-40B4-BE49-F238E27FC236}">
                <a16:creationId xmlns:a16="http://schemas.microsoft.com/office/drawing/2014/main" id="{8953E101-2F48-404C-BBB7-A0EE8996EACF}"/>
              </a:ext>
            </a:extLst>
          </p:cNvPr>
          <p:cNvSpPr>
            <a:spLocks noChangeArrowheads="1"/>
          </p:cNvSpPr>
          <p:nvPr/>
        </p:nvSpPr>
        <p:spPr bwMode="auto">
          <a:xfrm>
            <a:off x="1676400" y="3124200"/>
            <a:ext cx="14478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Purchase Order</a:t>
            </a:r>
            <a:endParaRPr lang="en-US" altLang="en-US" sz="1800">
              <a:latin typeface="Arial" panose="020B0604020202020204" pitchFamily="34" charset="0"/>
            </a:endParaRPr>
          </a:p>
        </p:txBody>
      </p:sp>
      <p:pic>
        <p:nvPicPr>
          <p:cNvPr id="65541" name="Picture 12">
            <a:extLst>
              <a:ext uri="{FF2B5EF4-FFF2-40B4-BE49-F238E27FC236}">
                <a16:creationId xmlns:a16="http://schemas.microsoft.com/office/drawing/2014/main" id="{E4A6E68F-38F4-41C7-8D97-77F3CF4C7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944813"/>
            <a:ext cx="121443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42" name="AutoShape 15">
            <a:extLst>
              <a:ext uri="{FF2B5EF4-FFF2-40B4-BE49-F238E27FC236}">
                <a16:creationId xmlns:a16="http://schemas.microsoft.com/office/drawing/2014/main" id="{DADFD70A-3F30-432E-9807-8205989D3CA3}"/>
              </a:ext>
            </a:extLst>
          </p:cNvPr>
          <p:cNvSpPr>
            <a:spLocks noChangeArrowheads="1"/>
          </p:cNvSpPr>
          <p:nvPr/>
        </p:nvSpPr>
        <p:spPr bwMode="auto">
          <a:xfrm>
            <a:off x="3505200" y="1752600"/>
            <a:ext cx="1828800" cy="2209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1951 w 21600"/>
              <a:gd name="T13" fmla="*/ 13861 h 21600"/>
              <a:gd name="T14" fmla="*/ 19649 w 21600"/>
              <a:gd name="T15" fmla="*/ 19405 h 21600"/>
            </a:gdLst>
            <a:ahLst/>
            <a:cxnLst>
              <a:cxn ang="T8">
                <a:pos x="T0" y="T1"/>
              </a:cxn>
              <a:cxn ang="T9">
                <a:pos x="T2" y="T3"/>
              </a:cxn>
              <a:cxn ang="T10">
                <a:pos x="T4" y="T5"/>
              </a:cxn>
              <a:cxn ang="T11">
                <a:pos x="T6" y="T7"/>
              </a:cxn>
            </a:cxnLst>
            <a:rect l="T12" t="T13" r="T14" b="T15"/>
            <a:pathLst>
              <a:path w="21600" h="21600">
                <a:moveTo>
                  <a:pt x="10800" y="0"/>
                </a:moveTo>
                <a:lnTo>
                  <a:pt x="7575" y="5384"/>
                </a:lnTo>
                <a:lnTo>
                  <a:pt x="9000" y="5384"/>
                </a:lnTo>
                <a:lnTo>
                  <a:pt x="9000" y="13861"/>
                </a:lnTo>
                <a:lnTo>
                  <a:pt x="3496" y="13861"/>
                </a:lnTo>
                <a:lnTo>
                  <a:pt x="3496" y="11666"/>
                </a:lnTo>
                <a:lnTo>
                  <a:pt x="0" y="16633"/>
                </a:lnTo>
                <a:lnTo>
                  <a:pt x="3496" y="21600"/>
                </a:lnTo>
                <a:lnTo>
                  <a:pt x="3496" y="19405"/>
                </a:lnTo>
                <a:lnTo>
                  <a:pt x="18104" y="19405"/>
                </a:lnTo>
                <a:lnTo>
                  <a:pt x="18104" y="21600"/>
                </a:lnTo>
                <a:lnTo>
                  <a:pt x="21600" y="16633"/>
                </a:lnTo>
                <a:lnTo>
                  <a:pt x="18104" y="11666"/>
                </a:lnTo>
                <a:lnTo>
                  <a:pt x="18104" y="13861"/>
                </a:lnTo>
                <a:lnTo>
                  <a:pt x="12600" y="13861"/>
                </a:lnTo>
                <a:lnTo>
                  <a:pt x="12600" y="5384"/>
                </a:lnTo>
                <a:lnTo>
                  <a:pt x="14025" y="5384"/>
                </a:lnTo>
                <a:lnTo>
                  <a:pt x="10800" y="0"/>
                </a:lnTo>
                <a:close/>
              </a:path>
            </a:pathLst>
          </a:custGeom>
          <a:solidFill>
            <a:srgbClr val="CC99FF"/>
          </a:solidFill>
          <a:ln w="12700" algn="ctr">
            <a:solidFill>
              <a:schemeClr val="tx1"/>
            </a:solidFill>
            <a:miter lim="800000"/>
            <a:headEnd/>
            <a:tailEnd/>
          </a:ln>
        </p:spPr>
        <p:txBody>
          <a:bodyPr wrap="none" anchor="ctr"/>
          <a:lstStyle/>
          <a:p>
            <a:endParaRPr lang="en-US"/>
          </a:p>
        </p:txBody>
      </p:sp>
      <p:sp>
        <p:nvSpPr>
          <p:cNvPr id="65543" name="Text Box 16">
            <a:extLst>
              <a:ext uri="{FF2B5EF4-FFF2-40B4-BE49-F238E27FC236}">
                <a16:creationId xmlns:a16="http://schemas.microsoft.com/office/drawing/2014/main" id="{A4507B71-7068-465A-8009-C85E36A99BD7}"/>
              </a:ext>
            </a:extLst>
          </p:cNvPr>
          <p:cNvSpPr txBox="1">
            <a:spLocks noChangeArrowheads="1"/>
          </p:cNvSpPr>
          <p:nvPr/>
        </p:nvSpPr>
        <p:spPr bwMode="auto">
          <a:xfrm>
            <a:off x="444500" y="4616450"/>
            <a:ext cx="793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A Delivery Completed Indicator can be set at the time of creation of Purchase Order or at the time of Goods Receipt</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F60C328-AAB2-42BB-A828-7BBA25F275AE}"/>
              </a:ext>
            </a:extLst>
          </p:cNvPr>
          <p:cNvSpPr>
            <a:spLocks noGrp="1" noChangeArrowheads="1"/>
          </p:cNvSpPr>
          <p:nvPr>
            <p:ph type="title"/>
          </p:nvPr>
        </p:nvSpPr>
        <p:spPr>
          <a:xfrm>
            <a:off x="152400" y="381000"/>
            <a:ext cx="8734425" cy="671513"/>
          </a:xfrm>
        </p:spPr>
        <p:txBody>
          <a:bodyPr/>
          <a:lstStyle/>
          <a:p>
            <a:r>
              <a:rPr lang="en-US" altLang="en-US" sz="2800">
                <a:solidFill>
                  <a:schemeClr val="accent1"/>
                </a:solidFill>
                <a:latin typeface="Verdana" panose="020B0604030504040204" pitchFamily="34" charset="0"/>
                <a:ea typeface="Verdana" panose="020B0604030504040204" pitchFamily="34" charset="0"/>
                <a:cs typeface="Verdana" panose="020B0604030504040204" pitchFamily="34" charset="0"/>
              </a:rPr>
              <a:t>IM – Under delivery and Over delivery</a:t>
            </a:r>
          </a:p>
        </p:txBody>
      </p:sp>
      <p:sp>
        <p:nvSpPr>
          <p:cNvPr id="67587" name="Rectangle 4">
            <a:extLst>
              <a:ext uri="{FF2B5EF4-FFF2-40B4-BE49-F238E27FC236}">
                <a16:creationId xmlns:a16="http://schemas.microsoft.com/office/drawing/2014/main" id="{113E2673-2082-471D-BC36-CC5F1CA7D287}"/>
              </a:ext>
            </a:extLst>
          </p:cNvPr>
          <p:cNvSpPr>
            <a:spLocks noChangeArrowheads="1"/>
          </p:cNvSpPr>
          <p:nvPr/>
        </p:nvSpPr>
        <p:spPr bwMode="auto">
          <a:xfrm>
            <a:off x="1371600" y="2133600"/>
            <a:ext cx="2286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Under delivery -15%</a:t>
            </a:r>
            <a:endParaRPr lang="en-US" altLang="en-US" sz="1800">
              <a:latin typeface="Arial" panose="020B0604020202020204" pitchFamily="34" charset="0"/>
            </a:endParaRPr>
          </a:p>
        </p:txBody>
      </p:sp>
      <p:pic>
        <p:nvPicPr>
          <p:cNvPr id="67588" name="Picture 13">
            <a:extLst>
              <a:ext uri="{FF2B5EF4-FFF2-40B4-BE49-F238E27FC236}">
                <a16:creationId xmlns:a16="http://schemas.microsoft.com/office/drawing/2014/main" id="{CB037C9C-661A-4C56-A580-1B3AB7E1F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52863"/>
            <a:ext cx="70104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7589" name="Text Box 14">
            <a:extLst>
              <a:ext uri="{FF2B5EF4-FFF2-40B4-BE49-F238E27FC236}">
                <a16:creationId xmlns:a16="http://schemas.microsoft.com/office/drawing/2014/main" id="{2F698CE3-ACF7-46E6-B4F6-D195F14C91CD}"/>
              </a:ext>
            </a:extLst>
          </p:cNvPr>
          <p:cNvSpPr txBox="1">
            <a:spLocks noChangeArrowheads="1"/>
          </p:cNvSpPr>
          <p:nvPr/>
        </p:nvSpPr>
        <p:spPr bwMode="auto">
          <a:xfrm>
            <a:off x="4191000" y="43735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100</a:t>
            </a:r>
            <a:endParaRPr lang="en-US" altLang="en-US" sz="1200">
              <a:solidFill>
                <a:srgbClr val="FF0000"/>
              </a:solidFill>
              <a:latin typeface="Arial" panose="020B0604020202020204" pitchFamily="34" charset="0"/>
            </a:endParaRPr>
          </a:p>
        </p:txBody>
      </p:sp>
      <p:sp>
        <p:nvSpPr>
          <p:cNvPr id="67590" name="Text Box 15">
            <a:extLst>
              <a:ext uri="{FF2B5EF4-FFF2-40B4-BE49-F238E27FC236}">
                <a16:creationId xmlns:a16="http://schemas.microsoft.com/office/drawing/2014/main" id="{19B8B9F4-E9C9-4456-8C03-D2FC0212E483}"/>
              </a:ext>
            </a:extLst>
          </p:cNvPr>
          <p:cNvSpPr txBox="1">
            <a:spLocks noChangeArrowheads="1"/>
          </p:cNvSpPr>
          <p:nvPr/>
        </p:nvSpPr>
        <p:spPr bwMode="auto">
          <a:xfrm>
            <a:off x="3429000" y="43735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85</a:t>
            </a:r>
            <a:endParaRPr lang="en-US" altLang="en-US" sz="1200">
              <a:solidFill>
                <a:srgbClr val="FF0000"/>
              </a:solidFill>
              <a:latin typeface="Arial" panose="020B0604020202020204" pitchFamily="34" charset="0"/>
            </a:endParaRPr>
          </a:p>
        </p:txBody>
      </p:sp>
      <p:sp>
        <p:nvSpPr>
          <p:cNvPr id="67591" name="Text Box 16">
            <a:extLst>
              <a:ext uri="{FF2B5EF4-FFF2-40B4-BE49-F238E27FC236}">
                <a16:creationId xmlns:a16="http://schemas.microsoft.com/office/drawing/2014/main" id="{B579E789-FBB5-4123-895E-BF2C7FA4D1D0}"/>
              </a:ext>
            </a:extLst>
          </p:cNvPr>
          <p:cNvSpPr txBox="1">
            <a:spLocks noChangeArrowheads="1"/>
          </p:cNvSpPr>
          <p:nvPr/>
        </p:nvSpPr>
        <p:spPr bwMode="auto">
          <a:xfrm>
            <a:off x="2590800" y="43735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60</a:t>
            </a:r>
            <a:endParaRPr lang="en-US" altLang="en-US" sz="1200">
              <a:solidFill>
                <a:srgbClr val="FF0000"/>
              </a:solidFill>
              <a:latin typeface="Arial" panose="020B0604020202020204" pitchFamily="34" charset="0"/>
            </a:endParaRPr>
          </a:p>
        </p:txBody>
      </p:sp>
      <p:sp>
        <p:nvSpPr>
          <p:cNvPr id="67592" name="Text Box 17">
            <a:extLst>
              <a:ext uri="{FF2B5EF4-FFF2-40B4-BE49-F238E27FC236}">
                <a16:creationId xmlns:a16="http://schemas.microsoft.com/office/drawing/2014/main" id="{A11E42D1-9BB2-4266-AED9-C8D1461D9C21}"/>
              </a:ext>
            </a:extLst>
          </p:cNvPr>
          <p:cNvSpPr txBox="1">
            <a:spLocks noChangeArrowheads="1"/>
          </p:cNvSpPr>
          <p:nvPr/>
        </p:nvSpPr>
        <p:spPr bwMode="auto">
          <a:xfrm>
            <a:off x="5105400" y="44196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125</a:t>
            </a:r>
            <a:endParaRPr lang="en-US" altLang="en-US" sz="1200">
              <a:solidFill>
                <a:srgbClr val="FF0000"/>
              </a:solidFill>
              <a:latin typeface="Arial" panose="020B0604020202020204" pitchFamily="34" charset="0"/>
            </a:endParaRPr>
          </a:p>
        </p:txBody>
      </p:sp>
      <p:sp>
        <p:nvSpPr>
          <p:cNvPr id="67593" name="Text Box 18">
            <a:extLst>
              <a:ext uri="{FF2B5EF4-FFF2-40B4-BE49-F238E27FC236}">
                <a16:creationId xmlns:a16="http://schemas.microsoft.com/office/drawing/2014/main" id="{1FDF80AC-A4DB-4944-9E16-898F83CCCE8C}"/>
              </a:ext>
            </a:extLst>
          </p:cNvPr>
          <p:cNvSpPr txBox="1">
            <a:spLocks noChangeArrowheads="1"/>
          </p:cNvSpPr>
          <p:nvPr/>
        </p:nvSpPr>
        <p:spPr bwMode="auto">
          <a:xfrm>
            <a:off x="5867400" y="44196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150</a:t>
            </a:r>
            <a:endParaRPr lang="en-US" altLang="en-US" sz="1200">
              <a:solidFill>
                <a:srgbClr val="FF0000"/>
              </a:solidFill>
              <a:latin typeface="Arial" panose="020B0604020202020204" pitchFamily="34" charset="0"/>
            </a:endParaRPr>
          </a:p>
        </p:txBody>
      </p:sp>
      <p:sp>
        <p:nvSpPr>
          <p:cNvPr id="67594" name="Rectangle 19">
            <a:extLst>
              <a:ext uri="{FF2B5EF4-FFF2-40B4-BE49-F238E27FC236}">
                <a16:creationId xmlns:a16="http://schemas.microsoft.com/office/drawing/2014/main" id="{0555A901-F7FC-4D4E-9176-1B35953E1DC1}"/>
              </a:ext>
            </a:extLst>
          </p:cNvPr>
          <p:cNvSpPr>
            <a:spLocks noChangeArrowheads="1"/>
          </p:cNvSpPr>
          <p:nvPr/>
        </p:nvSpPr>
        <p:spPr bwMode="auto">
          <a:xfrm>
            <a:off x="5257800" y="2133600"/>
            <a:ext cx="2286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Over delivery -25%</a:t>
            </a:r>
            <a:endParaRPr lang="en-US" altLang="en-US" sz="1800">
              <a:latin typeface="Arial" panose="020B0604020202020204" pitchFamily="34" charset="0"/>
            </a:endParaRPr>
          </a:p>
        </p:txBody>
      </p:sp>
      <p:pic>
        <p:nvPicPr>
          <p:cNvPr id="67595" name="Picture 20">
            <a:extLst>
              <a:ext uri="{FF2B5EF4-FFF2-40B4-BE49-F238E27FC236}">
                <a16:creationId xmlns:a16="http://schemas.microsoft.com/office/drawing/2014/main" id="{FD6950DE-1A1C-43AF-BC14-EB00917B5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625600"/>
            <a:ext cx="19812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7596" name="Rectangle 21">
            <a:extLst>
              <a:ext uri="{FF2B5EF4-FFF2-40B4-BE49-F238E27FC236}">
                <a16:creationId xmlns:a16="http://schemas.microsoft.com/office/drawing/2014/main" id="{2EDD112A-2B04-401C-B12B-D3BA55C2FE9A}"/>
              </a:ext>
            </a:extLst>
          </p:cNvPr>
          <p:cNvSpPr>
            <a:spLocks noChangeArrowheads="1"/>
          </p:cNvSpPr>
          <p:nvPr/>
        </p:nvSpPr>
        <p:spPr bwMode="auto">
          <a:xfrm>
            <a:off x="1447800" y="2743200"/>
            <a:ext cx="2209800" cy="11430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7597" name="Rectangle 22">
            <a:extLst>
              <a:ext uri="{FF2B5EF4-FFF2-40B4-BE49-F238E27FC236}">
                <a16:creationId xmlns:a16="http://schemas.microsoft.com/office/drawing/2014/main" id="{5E80BC5F-EC3B-49A9-9354-7F3F180DF191}"/>
              </a:ext>
            </a:extLst>
          </p:cNvPr>
          <p:cNvSpPr>
            <a:spLocks noChangeArrowheads="1"/>
          </p:cNvSpPr>
          <p:nvPr/>
        </p:nvSpPr>
        <p:spPr bwMode="auto">
          <a:xfrm>
            <a:off x="5257800" y="2743200"/>
            <a:ext cx="2209800" cy="11430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67598" name="Picture 23">
            <a:extLst>
              <a:ext uri="{FF2B5EF4-FFF2-40B4-BE49-F238E27FC236}">
                <a16:creationId xmlns:a16="http://schemas.microsoft.com/office/drawing/2014/main" id="{E631C3D2-4381-4616-B1DD-2D41D9F38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68838"/>
            <a:ext cx="1600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7599" name="AutoShape 24">
            <a:extLst>
              <a:ext uri="{FF2B5EF4-FFF2-40B4-BE49-F238E27FC236}">
                <a16:creationId xmlns:a16="http://schemas.microsoft.com/office/drawing/2014/main" id="{BB06C812-47B8-4DD2-AFFE-2FF5C516A1D7}"/>
              </a:ext>
            </a:extLst>
          </p:cNvPr>
          <p:cNvSpPr>
            <a:spLocks noChangeArrowheads="1"/>
          </p:cNvSpPr>
          <p:nvPr/>
        </p:nvSpPr>
        <p:spPr bwMode="auto">
          <a:xfrm>
            <a:off x="3581400" y="5181600"/>
            <a:ext cx="1905000" cy="10668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No message within tolerance Range</a:t>
            </a:r>
          </a:p>
        </p:txBody>
      </p:sp>
      <p:sp>
        <p:nvSpPr>
          <p:cNvPr id="67600" name="Rectangle 25">
            <a:extLst>
              <a:ext uri="{FF2B5EF4-FFF2-40B4-BE49-F238E27FC236}">
                <a16:creationId xmlns:a16="http://schemas.microsoft.com/office/drawing/2014/main" id="{2F90E46E-E046-443C-A960-FA315A6D20E3}"/>
              </a:ext>
            </a:extLst>
          </p:cNvPr>
          <p:cNvSpPr>
            <a:spLocks noChangeArrowheads="1"/>
          </p:cNvSpPr>
          <p:nvPr/>
        </p:nvSpPr>
        <p:spPr bwMode="auto">
          <a:xfrm>
            <a:off x="1066800" y="4876800"/>
            <a:ext cx="2286000" cy="7620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Under delivery –Warning Message</a:t>
            </a:r>
            <a:endParaRPr lang="en-US" altLang="en-US" sz="1800">
              <a:latin typeface="Arial" panose="020B0604020202020204" pitchFamily="34" charset="0"/>
            </a:endParaRPr>
          </a:p>
        </p:txBody>
      </p:sp>
      <p:sp>
        <p:nvSpPr>
          <p:cNvPr id="67601" name="Rectangle 26">
            <a:extLst>
              <a:ext uri="{FF2B5EF4-FFF2-40B4-BE49-F238E27FC236}">
                <a16:creationId xmlns:a16="http://schemas.microsoft.com/office/drawing/2014/main" id="{1B7EEA15-212A-45EB-A755-FD02CFA070F2}"/>
              </a:ext>
            </a:extLst>
          </p:cNvPr>
          <p:cNvSpPr>
            <a:spLocks noChangeArrowheads="1"/>
          </p:cNvSpPr>
          <p:nvPr/>
        </p:nvSpPr>
        <p:spPr bwMode="auto">
          <a:xfrm>
            <a:off x="5791200" y="4876800"/>
            <a:ext cx="2286000" cy="7620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Over delivery – Error Message</a:t>
            </a: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51F3D4F-7319-4BA7-987A-92CC98DEFEFA}"/>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Under delivery and Over delivery Customizing &amp; Application</a:t>
            </a:r>
          </a:p>
        </p:txBody>
      </p:sp>
      <p:sp>
        <p:nvSpPr>
          <p:cNvPr id="69635" name="Rectangle 3">
            <a:extLst>
              <a:ext uri="{FF2B5EF4-FFF2-40B4-BE49-F238E27FC236}">
                <a16:creationId xmlns:a16="http://schemas.microsoft.com/office/drawing/2014/main" id="{6514D97D-CBA2-4392-B080-534C8D61E315}"/>
              </a:ext>
            </a:extLst>
          </p:cNvPr>
          <p:cNvSpPr>
            <a:spLocks noChangeArrowheads="1"/>
          </p:cNvSpPr>
          <p:nvPr/>
        </p:nvSpPr>
        <p:spPr bwMode="auto">
          <a:xfrm>
            <a:off x="685800" y="2667000"/>
            <a:ext cx="3276600" cy="4572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Tolerance Limit</a:t>
            </a:r>
            <a:endParaRPr lang="en-US" altLang="en-US" sz="1800">
              <a:latin typeface="Arial" panose="020B0604020202020204" pitchFamily="34" charset="0"/>
            </a:endParaRPr>
          </a:p>
        </p:txBody>
      </p:sp>
      <p:sp>
        <p:nvSpPr>
          <p:cNvPr id="69636" name="Rectangle 10">
            <a:extLst>
              <a:ext uri="{FF2B5EF4-FFF2-40B4-BE49-F238E27FC236}">
                <a16:creationId xmlns:a16="http://schemas.microsoft.com/office/drawing/2014/main" id="{D5787805-A4B4-4C56-A29B-5B0C3514F038}"/>
              </a:ext>
            </a:extLst>
          </p:cNvPr>
          <p:cNvSpPr>
            <a:spLocks noChangeArrowheads="1"/>
          </p:cNvSpPr>
          <p:nvPr/>
        </p:nvSpPr>
        <p:spPr bwMode="auto">
          <a:xfrm>
            <a:off x="5257800" y="2667000"/>
            <a:ext cx="3048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Any variances in GR ?</a:t>
            </a:r>
            <a:endParaRPr lang="en-US" altLang="en-US" sz="1800">
              <a:latin typeface="Arial" panose="020B0604020202020204" pitchFamily="34" charset="0"/>
            </a:endParaRPr>
          </a:p>
        </p:txBody>
      </p:sp>
      <p:sp>
        <p:nvSpPr>
          <p:cNvPr id="69637" name="Rectangle 12">
            <a:extLst>
              <a:ext uri="{FF2B5EF4-FFF2-40B4-BE49-F238E27FC236}">
                <a16:creationId xmlns:a16="http://schemas.microsoft.com/office/drawing/2014/main" id="{6873B80B-F0A7-460C-A9FA-610CBE3933D5}"/>
              </a:ext>
            </a:extLst>
          </p:cNvPr>
          <p:cNvSpPr>
            <a:spLocks noChangeArrowheads="1"/>
          </p:cNvSpPr>
          <p:nvPr/>
        </p:nvSpPr>
        <p:spPr bwMode="auto">
          <a:xfrm>
            <a:off x="1219200" y="3124200"/>
            <a:ext cx="2209800" cy="16002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9638" name="Rectangle 13">
            <a:extLst>
              <a:ext uri="{FF2B5EF4-FFF2-40B4-BE49-F238E27FC236}">
                <a16:creationId xmlns:a16="http://schemas.microsoft.com/office/drawing/2014/main" id="{C6FD4EDE-DC67-4122-BEEA-BC8E3A31A3F3}"/>
              </a:ext>
            </a:extLst>
          </p:cNvPr>
          <p:cNvSpPr>
            <a:spLocks noChangeArrowheads="1"/>
          </p:cNvSpPr>
          <p:nvPr/>
        </p:nvSpPr>
        <p:spPr bwMode="auto">
          <a:xfrm>
            <a:off x="5715000" y="3200400"/>
            <a:ext cx="2209800" cy="14478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9639" name="Rectangle 18">
            <a:extLst>
              <a:ext uri="{FF2B5EF4-FFF2-40B4-BE49-F238E27FC236}">
                <a16:creationId xmlns:a16="http://schemas.microsoft.com/office/drawing/2014/main" id="{2C216E0E-8757-4068-9EBB-3BD308BE06B8}"/>
              </a:ext>
            </a:extLst>
          </p:cNvPr>
          <p:cNvSpPr>
            <a:spLocks noChangeArrowheads="1"/>
          </p:cNvSpPr>
          <p:nvPr/>
        </p:nvSpPr>
        <p:spPr bwMode="auto">
          <a:xfrm>
            <a:off x="685800" y="4724400"/>
            <a:ext cx="32766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Set Delivery Complete Indicator</a:t>
            </a:r>
            <a:endParaRPr lang="en-US" altLang="en-US" sz="1800">
              <a:latin typeface="Arial" panose="020B0604020202020204" pitchFamily="34" charset="0"/>
            </a:endParaRPr>
          </a:p>
        </p:txBody>
      </p:sp>
      <p:sp>
        <p:nvSpPr>
          <p:cNvPr id="69640" name="Rectangle 19">
            <a:extLst>
              <a:ext uri="{FF2B5EF4-FFF2-40B4-BE49-F238E27FC236}">
                <a16:creationId xmlns:a16="http://schemas.microsoft.com/office/drawing/2014/main" id="{AF95D484-6B66-4138-9AA8-AFE45A7AA581}"/>
              </a:ext>
            </a:extLst>
          </p:cNvPr>
          <p:cNvSpPr>
            <a:spLocks noChangeArrowheads="1"/>
          </p:cNvSpPr>
          <p:nvPr/>
        </p:nvSpPr>
        <p:spPr bwMode="auto">
          <a:xfrm>
            <a:off x="5334000" y="4572000"/>
            <a:ext cx="3124200" cy="8382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Should the ‘Delivery Completed Indicator be set Automatically ?</a:t>
            </a:r>
            <a:endParaRPr lang="en-US" altLang="en-US" sz="1800">
              <a:latin typeface="Arial" panose="020B0604020202020204" pitchFamily="34" charset="0"/>
            </a:endParaRPr>
          </a:p>
        </p:txBody>
      </p:sp>
      <p:sp>
        <p:nvSpPr>
          <p:cNvPr id="69641" name="Text Box 20">
            <a:extLst>
              <a:ext uri="{FF2B5EF4-FFF2-40B4-BE49-F238E27FC236}">
                <a16:creationId xmlns:a16="http://schemas.microsoft.com/office/drawing/2014/main" id="{DE2A6D92-F894-4B8F-86A0-A7C833FCA1B3}"/>
              </a:ext>
            </a:extLst>
          </p:cNvPr>
          <p:cNvSpPr txBox="1">
            <a:spLocks noChangeArrowheads="1"/>
          </p:cNvSpPr>
          <p:nvPr/>
        </p:nvSpPr>
        <p:spPr bwMode="auto">
          <a:xfrm>
            <a:off x="444500" y="1524000"/>
            <a:ext cx="7937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The following configuration can be set as per the requirement</a:t>
            </a:r>
          </a:p>
        </p:txBody>
      </p:sp>
      <p:sp>
        <p:nvSpPr>
          <p:cNvPr id="69642" name="AutoShape 21">
            <a:extLst>
              <a:ext uri="{FF2B5EF4-FFF2-40B4-BE49-F238E27FC236}">
                <a16:creationId xmlns:a16="http://schemas.microsoft.com/office/drawing/2014/main" id="{55C9B144-046F-4640-9B58-8A5934C522A4}"/>
              </a:ext>
            </a:extLst>
          </p:cNvPr>
          <p:cNvSpPr>
            <a:spLocks noChangeArrowheads="1"/>
          </p:cNvSpPr>
          <p:nvPr/>
        </p:nvSpPr>
        <p:spPr bwMode="auto">
          <a:xfrm>
            <a:off x="4114800" y="2819400"/>
            <a:ext cx="990600" cy="152400"/>
          </a:xfrm>
          <a:prstGeom prst="chevron">
            <a:avLst>
              <a:gd name="adj" fmla="val 1625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69643" name="AutoShape 22">
            <a:extLst>
              <a:ext uri="{FF2B5EF4-FFF2-40B4-BE49-F238E27FC236}">
                <a16:creationId xmlns:a16="http://schemas.microsoft.com/office/drawing/2014/main" id="{0C3E93AE-F39C-46C6-8C69-C8BC9EE4FB97}"/>
              </a:ext>
            </a:extLst>
          </p:cNvPr>
          <p:cNvSpPr>
            <a:spLocks noChangeArrowheads="1"/>
          </p:cNvSpPr>
          <p:nvPr/>
        </p:nvSpPr>
        <p:spPr bwMode="auto">
          <a:xfrm>
            <a:off x="4114800" y="4953000"/>
            <a:ext cx="990600" cy="152400"/>
          </a:xfrm>
          <a:prstGeom prst="chevron">
            <a:avLst>
              <a:gd name="adj" fmla="val 1625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69644" name="Picture 23">
            <a:extLst>
              <a:ext uri="{FF2B5EF4-FFF2-40B4-BE49-F238E27FC236}">
                <a16:creationId xmlns:a16="http://schemas.microsoft.com/office/drawing/2014/main" id="{8B019EB3-BF19-4742-98C8-6E03BEBA3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81388"/>
            <a:ext cx="1447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69645" name="Picture 24">
            <a:extLst>
              <a:ext uri="{FF2B5EF4-FFF2-40B4-BE49-F238E27FC236}">
                <a16:creationId xmlns:a16="http://schemas.microsoft.com/office/drawing/2014/main" id="{126AB59D-175D-4380-8284-8332506E6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581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9B75763-7352-4356-AD6A-D293FBC2DB72}"/>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Stock Transfers</a:t>
            </a:r>
          </a:p>
        </p:txBody>
      </p:sp>
      <p:sp>
        <p:nvSpPr>
          <p:cNvPr id="71683" name="Rectangle 3">
            <a:extLst>
              <a:ext uri="{FF2B5EF4-FFF2-40B4-BE49-F238E27FC236}">
                <a16:creationId xmlns:a16="http://schemas.microsoft.com/office/drawing/2014/main" id="{59961BBB-6A7F-4178-81F6-CACE4DE364EC}"/>
              </a:ext>
            </a:extLst>
          </p:cNvPr>
          <p:cNvSpPr>
            <a:spLocks noChangeArrowheads="1"/>
          </p:cNvSpPr>
          <p:nvPr/>
        </p:nvSpPr>
        <p:spPr bwMode="auto">
          <a:xfrm>
            <a:off x="762000" y="2133600"/>
            <a:ext cx="2286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Plant to Plant</a:t>
            </a:r>
            <a:endParaRPr lang="en-US" altLang="en-US" sz="1800">
              <a:latin typeface="Arial" panose="020B0604020202020204" pitchFamily="34" charset="0"/>
            </a:endParaRPr>
          </a:p>
        </p:txBody>
      </p:sp>
      <p:sp>
        <p:nvSpPr>
          <p:cNvPr id="71684" name="Rectangle 4">
            <a:extLst>
              <a:ext uri="{FF2B5EF4-FFF2-40B4-BE49-F238E27FC236}">
                <a16:creationId xmlns:a16="http://schemas.microsoft.com/office/drawing/2014/main" id="{908DD75E-FBE0-4B51-956D-42089288F7D7}"/>
              </a:ext>
            </a:extLst>
          </p:cNvPr>
          <p:cNvSpPr>
            <a:spLocks noChangeArrowheads="1"/>
          </p:cNvSpPr>
          <p:nvPr/>
        </p:nvSpPr>
        <p:spPr bwMode="auto">
          <a:xfrm>
            <a:off x="5181600" y="21336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Material to Material</a:t>
            </a:r>
            <a:endParaRPr lang="en-US" altLang="en-US" sz="1800">
              <a:latin typeface="Arial" panose="020B0604020202020204" pitchFamily="34" charset="0"/>
            </a:endParaRPr>
          </a:p>
        </p:txBody>
      </p:sp>
      <p:sp>
        <p:nvSpPr>
          <p:cNvPr id="71685" name="Line 5">
            <a:extLst>
              <a:ext uri="{FF2B5EF4-FFF2-40B4-BE49-F238E27FC236}">
                <a16:creationId xmlns:a16="http://schemas.microsoft.com/office/drawing/2014/main" id="{234971B9-FBBD-4BE2-90F2-BED8B9182697}"/>
              </a:ext>
            </a:extLst>
          </p:cNvPr>
          <p:cNvSpPr>
            <a:spLocks noChangeShapeType="1"/>
          </p:cNvSpPr>
          <p:nvPr/>
        </p:nvSpPr>
        <p:spPr bwMode="auto">
          <a:xfrm flipH="1">
            <a:off x="1981200" y="1676400"/>
            <a:ext cx="0" cy="457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86" name="Oval 6">
            <a:extLst>
              <a:ext uri="{FF2B5EF4-FFF2-40B4-BE49-F238E27FC236}">
                <a16:creationId xmlns:a16="http://schemas.microsoft.com/office/drawing/2014/main" id="{8939E89F-9C3F-4E7D-BD8C-37803DE4F843}"/>
              </a:ext>
            </a:extLst>
          </p:cNvPr>
          <p:cNvSpPr>
            <a:spLocks noChangeArrowheads="1"/>
          </p:cNvSpPr>
          <p:nvPr/>
        </p:nvSpPr>
        <p:spPr bwMode="auto">
          <a:xfrm>
            <a:off x="5029200" y="1143000"/>
            <a:ext cx="2362200" cy="533400"/>
          </a:xfrm>
          <a:prstGeom prst="ellipse">
            <a:avLst/>
          </a:prstGeom>
          <a:solidFill>
            <a:srgbClr val="99CCFF"/>
          </a:solidFill>
          <a:ln w="12700" algn="ctr">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FF0000"/>
                </a:solidFill>
                <a:latin typeface="Arial" panose="020B0604020202020204" pitchFamily="34" charset="0"/>
              </a:rPr>
              <a:t>Transfer Postings</a:t>
            </a:r>
          </a:p>
        </p:txBody>
      </p:sp>
      <p:sp>
        <p:nvSpPr>
          <p:cNvPr id="71687" name="Oval 7">
            <a:extLst>
              <a:ext uri="{FF2B5EF4-FFF2-40B4-BE49-F238E27FC236}">
                <a16:creationId xmlns:a16="http://schemas.microsoft.com/office/drawing/2014/main" id="{D08CB039-D405-4A8B-A4A7-A787F023ABAF}"/>
              </a:ext>
            </a:extLst>
          </p:cNvPr>
          <p:cNvSpPr>
            <a:spLocks noChangeArrowheads="1"/>
          </p:cNvSpPr>
          <p:nvPr/>
        </p:nvSpPr>
        <p:spPr bwMode="auto">
          <a:xfrm>
            <a:off x="762000" y="1143000"/>
            <a:ext cx="2362200" cy="533400"/>
          </a:xfrm>
          <a:prstGeom prst="ellipse">
            <a:avLst/>
          </a:prstGeom>
          <a:solidFill>
            <a:srgbClr val="99CCFF"/>
          </a:solidFill>
          <a:ln w="12700" algn="ctr">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solidFill>
                  <a:srgbClr val="FF0000"/>
                </a:solidFill>
                <a:latin typeface="Arial" panose="020B0604020202020204" pitchFamily="34" charset="0"/>
              </a:rPr>
              <a:t>Stock Transfers</a:t>
            </a:r>
          </a:p>
        </p:txBody>
      </p:sp>
      <p:sp>
        <p:nvSpPr>
          <p:cNvPr id="71688" name="Rectangle 8">
            <a:extLst>
              <a:ext uri="{FF2B5EF4-FFF2-40B4-BE49-F238E27FC236}">
                <a16:creationId xmlns:a16="http://schemas.microsoft.com/office/drawing/2014/main" id="{73F202F1-83E2-490F-A251-8243249627D9}"/>
              </a:ext>
            </a:extLst>
          </p:cNvPr>
          <p:cNvSpPr>
            <a:spLocks noChangeArrowheads="1"/>
          </p:cNvSpPr>
          <p:nvPr/>
        </p:nvSpPr>
        <p:spPr bwMode="auto">
          <a:xfrm>
            <a:off x="762000" y="2667000"/>
            <a:ext cx="2286000" cy="6096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Storage Locn. To Storage Locn.</a:t>
            </a:r>
            <a:endParaRPr lang="en-US" altLang="en-US" sz="1800">
              <a:latin typeface="Arial" panose="020B0604020202020204" pitchFamily="34" charset="0"/>
            </a:endParaRPr>
          </a:p>
        </p:txBody>
      </p:sp>
      <p:sp>
        <p:nvSpPr>
          <p:cNvPr id="71689" name="Rectangle 9">
            <a:extLst>
              <a:ext uri="{FF2B5EF4-FFF2-40B4-BE49-F238E27FC236}">
                <a16:creationId xmlns:a16="http://schemas.microsoft.com/office/drawing/2014/main" id="{273A0D65-C52F-4A42-8741-9A5812E04838}"/>
              </a:ext>
            </a:extLst>
          </p:cNvPr>
          <p:cNvSpPr>
            <a:spLocks noChangeArrowheads="1"/>
          </p:cNvSpPr>
          <p:nvPr/>
        </p:nvSpPr>
        <p:spPr bwMode="auto">
          <a:xfrm>
            <a:off x="5181600" y="26670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Consignment to Warehouse</a:t>
            </a:r>
            <a:endParaRPr lang="en-US" altLang="en-US" sz="1800">
              <a:latin typeface="Arial" panose="020B0604020202020204" pitchFamily="34" charset="0"/>
            </a:endParaRPr>
          </a:p>
        </p:txBody>
      </p:sp>
      <p:sp>
        <p:nvSpPr>
          <p:cNvPr id="71690" name="Rectangle 10">
            <a:extLst>
              <a:ext uri="{FF2B5EF4-FFF2-40B4-BE49-F238E27FC236}">
                <a16:creationId xmlns:a16="http://schemas.microsoft.com/office/drawing/2014/main" id="{54F8EC5F-41EB-4569-9E57-4DEA65BBDBE3}"/>
              </a:ext>
            </a:extLst>
          </p:cNvPr>
          <p:cNvSpPr>
            <a:spLocks noChangeArrowheads="1"/>
          </p:cNvSpPr>
          <p:nvPr/>
        </p:nvSpPr>
        <p:spPr bwMode="auto">
          <a:xfrm>
            <a:off x="5181600" y="32004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Quality Inspection to un-restricted use.</a:t>
            </a:r>
            <a:endParaRPr lang="en-US" altLang="en-US" sz="1800">
              <a:latin typeface="Arial" panose="020B0604020202020204" pitchFamily="34" charset="0"/>
            </a:endParaRPr>
          </a:p>
        </p:txBody>
      </p:sp>
      <p:sp>
        <p:nvSpPr>
          <p:cNvPr id="71691" name="Line 11">
            <a:extLst>
              <a:ext uri="{FF2B5EF4-FFF2-40B4-BE49-F238E27FC236}">
                <a16:creationId xmlns:a16="http://schemas.microsoft.com/office/drawing/2014/main" id="{461186E4-4751-4BCA-86D2-602A7608673E}"/>
              </a:ext>
            </a:extLst>
          </p:cNvPr>
          <p:cNvSpPr>
            <a:spLocks noChangeShapeType="1"/>
          </p:cNvSpPr>
          <p:nvPr/>
        </p:nvSpPr>
        <p:spPr bwMode="auto">
          <a:xfrm flipH="1">
            <a:off x="6324600" y="1676400"/>
            <a:ext cx="0" cy="457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2" name="Rectangle 12">
            <a:extLst>
              <a:ext uri="{FF2B5EF4-FFF2-40B4-BE49-F238E27FC236}">
                <a16:creationId xmlns:a16="http://schemas.microsoft.com/office/drawing/2014/main" id="{77415E64-A9A2-47E7-B88F-390D025628AD}"/>
              </a:ext>
            </a:extLst>
          </p:cNvPr>
          <p:cNvSpPr>
            <a:spLocks noChangeArrowheads="1"/>
          </p:cNvSpPr>
          <p:nvPr/>
        </p:nvSpPr>
        <p:spPr bwMode="auto">
          <a:xfrm>
            <a:off x="762000" y="4343400"/>
            <a:ext cx="365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Stock Transfers</a:t>
            </a:r>
          </a:p>
          <a:p>
            <a:pPr lvl="1" eaLnBrk="1" hangingPunct="1">
              <a:lnSpc>
                <a:spcPct val="90000"/>
              </a:lnSpc>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Physical Movement takes place</a:t>
            </a:r>
          </a:p>
          <a:p>
            <a:pPr lvl="1" eaLnBrk="1" hangingPunct="1">
              <a:lnSpc>
                <a:spcPct val="90000"/>
              </a:lnSpc>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It can be one step or a two step depending upon the scenario</a:t>
            </a:r>
          </a:p>
        </p:txBody>
      </p:sp>
      <p:sp>
        <p:nvSpPr>
          <p:cNvPr id="71693" name="Rectangle 13">
            <a:extLst>
              <a:ext uri="{FF2B5EF4-FFF2-40B4-BE49-F238E27FC236}">
                <a16:creationId xmlns:a16="http://schemas.microsoft.com/office/drawing/2014/main" id="{8B4FACD0-1562-4516-A6CE-D21AA7D15221}"/>
              </a:ext>
            </a:extLst>
          </p:cNvPr>
          <p:cNvSpPr>
            <a:spLocks noChangeArrowheads="1"/>
          </p:cNvSpPr>
          <p:nvPr/>
        </p:nvSpPr>
        <p:spPr bwMode="auto">
          <a:xfrm>
            <a:off x="4953000" y="4191000"/>
            <a:ext cx="3657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Transfer Posting</a:t>
            </a:r>
          </a:p>
          <a:p>
            <a:pPr lvl="1" eaLnBrk="1" hangingPunct="1">
              <a:lnSpc>
                <a:spcPct val="90000"/>
              </a:lnSpc>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Change of Stock Type, Material Number or batch number</a:t>
            </a:r>
          </a:p>
          <a:p>
            <a:pPr lvl="1" eaLnBrk="1" hangingPunct="1">
              <a:lnSpc>
                <a:spcPct val="90000"/>
              </a:lnSpc>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A physical movement can also take place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F53DDDF-39E1-46B5-920A-2F2BF7615AD6}"/>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Stock Transfers- Storage Location to Storage Location</a:t>
            </a:r>
          </a:p>
        </p:txBody>
      </p:sp>
      <p:sp>
        <p:nvSpPr>
          <p:cNvPr id="73731" name="AutoShape 3">
            <a:extLst>
              <a:ext uri="{FF2B5EF4-FFF2-40B4-BE49-F238E27FC236}">
                <a16:creationId xmlns:a16="http://schemas.microsoft.com/office/drawing/2014/main" id="{08B835CC-5F8B-464E-B74E-43ACAB1859FB}"/>
              </a:ext>
            </a:extLst>
          </p:cNvPr>
          <p:cNvSpPr>
            <a:spLocks noChangeArrowheads="1"/>
          </p:cNvSpPr>
          <p:nvPr/>
        </p:nvSpPr>
        <p:spPr bwMode="auto">
          <a:xfrm>
            <a:off x="4267200" y="3124200"/>
            <a:ext cx="914400" cy="3048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73732" name="Picture 4">
            <a:extLst>
              <a:ext uri="{FF2B5EF4-FFF2-40B4-BE49-F238E27FC236}">
                <a16:creationId xmlns:a16="http://schemas.microsoft.com/office/drawing/2014/main" id="{2150EDD8-4F52-4BD1-A2D4-B0193DD86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82738"/>
            <a:ext cx="18288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3733" name="Picture 5">
            <a:extLst>
              <a:ext uri="{FF2B5EF4-FFF2-40B4-BE49-F238E27FC236}">
                <a16:creationId xmlns:a16="http://schemas.microsoft.com/office/drawing/2014/main" id="{99A31CEA-8E1C-459E-9667-6017952AC2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600200"/>
            <a:ext cx="1828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3734" name="Rectangle 6">
            <a:extLst>
              <a:ext uri="{FF2B5EF4-FFF2-40B4-BE49-F238E27FC236}">
                <a16:creationId xmlns:a16="http://schemas.microsoft.com/office/drawing/2014/main" id="{0038C6FD-14C9-4806-B14E-EC625D295D81}"/>
              </a:ext>
            </a:extLst>
          </p:cNvPr>
          <p:cNvSpPr>
            <a:spLocks noChangeArrowheads="1"/>
          </p:cNvSpPr>
          <p:nvPr/>
        </p:nvSpPr>
        <p:spPr bwMode="auto">
          <a:xfrm>
            <a:off x="990600" y="2971800"/>
            <a:ext cx="2286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3735" name="Rectangle 7">
            <a:extLst>
              <a:ext uri="{FF2B5EF4-FFF2-40B4-BE49-F238E27FC236}">
                <a16:creationId xmlns:a16="http://schemas.microsoft.com/office/drawing/2014/main" id="{BF5D27E2-7664-4975-A6AA-15F8325AB575}"/>
              </a:ext>
            </a:extLst>
          </p:cNvPr>
          <p:cNvSpPr>
            <a:spLocks noChangeArrowheads="1"/>
          </p:cNvSpPr>
          <p:nvPr/>
        </p:nvSpPr>
        <p:spPr bwMode="auto">
          <a:xfrm>
            <a:off x="6172200" y="2971800"/>
            <a:ext cx="2286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3736" name="Text Box 8">
            <a:extLst>
              <a:ext uri="{FF2B5EF4-FFF2-40B4-BE49-F238E27FC236}">
                <a16:creationId xmlns:a16="http://schemas.microsoft.com/office/drawing/2014/main" id="{F382CC15-48AE-420F-B333-0EC6836CD02F}"/>
              </a:ext>
            </a:extLst>
          </p:cNvPr>
          <p:cNvSpPr txBox="1">
            <a:spLocks noChangeArrowheads="1"/>
          </p:cNvSpPr>
          <p:nvPr/>
        </p:nvSpPr>
        <p:spPr bwMode="auto">
          <a:xfrm>
            <a:off x="457200" y="4495800"/>
            <a:ext cx="7937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Verdana" panose="020B0604030504040204" pitchFamily="34" charset="0"/>
                <a:ea typeface="Verdana" panose="020B0604030504040204" pitchFamily="34" charset="0"/>
                <a:cs typeface="Verdana" panose="020B0604030504040204" pitchFamily="34" charset="0"/>
              </a:rPr>
              <a:t>This type of transfer always takes place within a plant</a:t>
            </a:r>
          </a:p>
          <a:p>
            <a:pPr eaLnBrk="1" hangingPunct="1">
              <a:spcBef>
                <a:spcPct val="0"/>
              </a:spcBef>
              <a:buFontTx/>
              <a:buChar char="•"/>
            </a:pPr>
            <a:r>
              <a:rPr lang="en-GB" altLang="en-US" sz="1600">
                <a:latin typeface="Verdana" panose="020B0604030504040204" pitchFamily="34" charset="0"/>
                <a:ea typeface="Verdana" panose="020B0604030504040204" pitchFamily="34" charset="0"/>
                <a:cs typeface="Verdana" panose="020B0604030504040204" pitchFamily="34" charset="0"/>
              </a:rPr>
              <a:t>Material document is generated, but no accounting document since there is no change in valuation</a:t>
            </a:r>
          </a:p>
          <a:p>
            <a:pPr eaLnBrk="1" hangingPunct="1">
              <a:spcBef>
                <a:spcPct val="0"/>
              </a:spcBef>
              <a:buFontTx/>
              <a:buChar char="•"/>
            </a:pPr>
            <a:r>
              <a:rPr lang="en-GB" altLang="en-US" sz="1600">
                <a:latin typeface="Verdana" panose="020B0604030504040204" pitchFamily="34" charset="0"/>
                <a:ea typeface="Verdana" panose="020B0604030504040204" pitchFamily="34" charset="0"/>
                <a:cs typeface="Verdana" panose="020B0604030504040204" pitchFamily="34" charset="0"/>
              </a:rPr>
              <a:t>There is only a physical movement of stock</a:t>
            </a:r>
            <a:endParaRPr lang="en-US" altLang="en-US" sz="160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E77CBF8-DDA6-40F1-9D69-EFD566EC2B8B}"/>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Stock Transfers- Plant to Plant- One step</a:t>
            </a:r>
          </a:p>
        </p:txBody>
      </p:sp>
      <p:sp>
        <p:nvSpPr>
          <p:cNvPr id="75779" name="Rectangle 3">
            <a:extLst>
              <a:ext uri="{FF2B5EF4-FFF2-40B4-BE49-F238E27FC236}">
                <a16:creationId xmlns:a16="http://schemas.microsoft.com/office/drawing/2014/main" id="{943DC63D-C6F8-4BA8-BB5C-D40F0661CC8F}"/>
              </a:ext>
            </a:extLst>
          </p:cNvPr>
          <p:cNvSpPr>
            <a:spLocks noChangeArrowheads="1"/>
          </p:cNvSpPr>
          <p:nvPr/>
        </p:nvSpPr>
        <p:spPr bwMode="auto">
          <a:xfrm>
            <a:off x="533400" y="2819400"/>
            <a:ext cx="2286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5780" name="Rectangle 4">
            <a:extLst>
              <a:ext uri="{FF2B5EF4-FFF2-40B4-BE49-F238E27FC236}">
                <a16:creationId xmlns:a16="http://schemas.microsoft.com/office/drawing/2014/main" id="{41F33062-C3AF-4176-B8A2-79EE1D249DE2}"/>
              </a:ext>
            </a:extLst>
          </p:cNvPr>
          <p:cNvSpPr>
            <a:spLocks noChangeArrowheads="1"/>
          </p:cNvSpPr>
          <p:nvPr/>
        </p:nvSpPr>
        <p:spPr bwMode="auto">
          <a:xfrm>
            <a:off x="6477000" y="2971800"/>
            <a:ext cx="19812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5781" name="Text Box 5">
            <a:extLst>
              <a:ext uri="{FF2B5EF4-FFF2-40B4-BE49-F238E27FC236}">
                <a16:creationId xmlns:a16="http://schemas.microsoft.com/office/drawing/2014/main" id="{DFA8C6F2-2FC0-4197-B82A-4FD225B3AEB1}"/>
              </a:ext>
            </a:extLst>
          </p:cNvPr>
          <p:cNvSpPr txBox="1">
            <a:spLocks noChangeArrowheads="1"/>
          </p:cNvSpPr>
          <p:nvPr/>
        </p:nvSpPr>
        <p:spPr bwMode="auto">
          <a:xfrm>
            <a:off x="457200" y="4191000"/>
            <a:ext cx="793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This type of transfer always takes place from a plant to another plant</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Goods issue is being done from the despatching plant</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Material and accounting document is generated as because there is change in valuation</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As and when Goods Issue is done in the despatching plant, the receiving plant stock increases at the same time</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75782" name="Picture 6">
            <a:extLst>
              <a:ext uri="{FF2B5EF4-FFF2-40B4-BE49-F238E27FC236}">
                <a16:creationId xmlns:a16="http://schemas.microsoft.com/office/drawing/2014/main" id="{0AEAC318-1073-4007-A071-A21812381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6032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5783" name="Picture 7">
            <a:extLst>
              <a:ext uri="{FF2B5EF4-FFF2-40B4-BE49-F238E27FC236}">
                <a16:creationId xmlns:a16="http://schemas.microsoft.com/office/drawing/2014/main" id="{00CF88EF-1E80-4899-8442-40A1AFF6B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121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5784" name="Picture 8">
            <a:extLst>
              <a:ext uri="{FF2B5EF4-FFF2-40B4-BE49-F238E27FC236}">
                <a16:creationId xmlns:a16="http://schemas.microsoft.com/office/drawing/2014/main" id="{827ACA77-9ACC-40DA-A35A-69B8635AEE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52400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5785" name="Line 9">
            <a:extLst>
              <a:ext uri="{FF2B5EF4-FFF2-40B4-BE49-F238E27FC236}">
                <a16:creationId xmlns:a16="http://schemas.microsoft.com/office/drawing/2014/main" id="{EA85C6E2-6B9C-44DE-8037-6C6835576708}"/>
              </a:ext>
            </a:extLst>
          </p:cNvPr>
          <p:cNvSpPr>
            <a:spLocks noChangeShapeType="1"/>
          </p:cNvSpPr>
          <p:nvPr/>
        </p:nvSpPr>
        <p:spPr bwMode="auto">
          <a:xfrm>
            <a:off x="4191000" y="1905000"/>
            <a:ext cx="1905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5786" name="Picture 10">
            <a:extLst>
              <a:ext uri="{FF2B5EF4-FFF2-40B4-BE49-F238E27FC236}">
                <a16:creationId xmlns:a16="http://schemas.microsoft.com/office/drawing/2014/main" id="{DEA1AEDA-F3DE-4CAD-8AFE-C316321D8C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9750" y="2514600"/>
            <a:ext cx="8572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5787" name="Text Box 11">
            <a:extLst>
              <a:ext uri="{FF2B5EF4-FFF2-40B4-BE49-F238E27FC236}">
                <a16:creationId xmlns:a16="http://schemas.microsoft.com/office/drawing/2014/main" id="{04BD9715-0F5C-4F63-AE79-4436E663C889}"/>
              </a:ext>
            </a:extLst>
          </p:cNvPr>
          <p:cNvSpPr txBox="1">
            <a:spLocks noChangeArrowheads="1"/>
          </p:cNvSpPr>
          <p:nvPr/>
        </p:nvSpPr>
        <p:spPr bwMode="auto">
          <a:xfrm>
            <a:off x="5562600" y="3276600"/>
            <a:ext cx="914400" cy="53022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Goods Issue</a:t>
            </a:r>
            <a:endParaRPr lang="en-US" altLang="en-US" sz="1400">
              <a:latin typeface="Arial" panose="020B0604020202020204" pitchFamily="34" charset="0"/>
            </a:endParaRPr>
          </a:p>
        </p:txBody>
      </p:sp>
      <p:sp>
        <p:nvSpPr>
          <p:cNvPr id="75788" name="AutoShape 12">
            <a:extLst>
              <a:ext uri="{FF2B5EF4-FFF2-40B4-BE49-F238E27FC236}">
                <a16:creationId xmlns:a16="http://schemas.microsoft.com/office/drawing/2014/main" id="{30F0CB2D-B948-4F40-9679-DEA792661DA7}"/>
              </a:ext>
            </a:extLst>
          </p:cNvPr>
          <p:cNvSpPr>
            <a:spLocks noChangeArrowheads="1"/>
          </p:cNvSpPr>
          <p:nvPr/>
        </p:nvSpPr>
        <p:spPr bwMode="auto">
          <a:xfrm rot="10619870">
            <a:off x="4495800" y="3128963"/>
            <a:ext cx="99060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pic>
        <p:nvPicPr>
          <p:cNvPr id="75789" name="Picture 13">
            <a:extLst>
              <a:ext uri="{FF2B5EF4-FFF2-40B4-BE49-F238E27FC236}">
                <a16:creationId xmlns:a16="http://schemas.microsoft.com/office/drawing/2014/main" id="{0CF4E139-35D4-4987-8C0C-A3D2F21A41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6550" y="2514600"/>
            <a:ext cx="8572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5790" name="Text Box 14">
            <a:extLst>
              <a:ext uri="{FF2B5EF4-FFF2-40B4-BE49-F238E27FC236}">
                <a16:creationId xmlns:a16="http://schemas.microsoft.com/office/drawing/2014/main" id="{BF7B07B5-A0CC-4A2A-9A02-169ADEB1AD49}"/>
              </a:ext>
            </a:extLst>
          </p:cNvPr>
          <p:cNvSpPr txBox="1">
            <a:spLocks noChangeArrowheads="1"/>
          </p:cNvSpPr>
          <p:nvPr/>
        </p:nvSpPr>
        <p:spPr bwMode="auto">
          <a:xfrm>
            <a:off x="2819400" y="3276600"/>
            <a:ext cx="914400" cy="53022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Goods Receipt</a:t>
            </a: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8C28DAD-5EE5-4C58-948F-4183DA8A1E92}"/>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Stock Transfers- Plant to Plant- Two step</a:t>
            </a:r>
          </a:p>
        </p:txBody>
      </p:sp>
      <p:sp>
        <p:nvSpPr>
          <p:cNvPr id="77827" name="Rectangle 3">
            <a:extLst>
              <a:ext uri="{FF2B5EF4-FFF2-40B4-BE49-F238E27FC236}">
                <a16:creationId xmlns:a16="http://schemas.microsoft.com/office/drawing/2014/main" id="{1ABA267E-42D4-4970-8D3A-59FA681F0D27}"/>
              </a:ext>
            </a:extLst>
          </p:cNvPr>
          <p:cNvSpPr>
            <a:spLocks noChangeArrowheads="1"/>
          </p:cNvSpPr>
          <p:nvPr/>
        </p:nvSpPr>
        <p:spPr bwMode="auto">
          <a:xfrm>
            <a:off x="990600" y="3962400"/>
            <a:ext cx="2286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7828" name="Rectangle 4">
            <a:extLst>
              <a:ext uri="{FF2B5EF4-FFF2-40B4-BE49-F238E27FC236}">
                <a16:creationId xmlns:a16="http://schemas.microsoft.com/office/drawing/2014/main" id="{A3BF5E33-05EF-4687-8DF0-23686643AAB4}"/>
              </a:ext>
            </a:extLst>
          </p:cNvPr>
          <p:cNvSpPr>
            <a:spLocks noChangeArrowheads="1"/>
          </p:cNvSpPr>
          <p:nvPr/>
        </p:nvSpPr>
        <p:spPr bwMode="auto">
          <a:xfrm>
            <a:off x="6477000" y="2971800"/>
            <a:ext cx="19812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Stock</a:t>
            </a:r>
            <a:endParaRPr lang="en-US" altLang="en-US" sz="1800">
              <a:latin typeface="Arial" panose="020B0604020202020204" pitchFamily="34" charset="0"/>
            </a:endParaRPr>
          </a:p>
        </p:txBody>
      </p:sp>
      <p:sp>
        <p:nvSpPr>
          <p:cNvPr id="77829" name="Text Box 5">
            <a:extLst>
              <a:ext uri="{FF2B5EF4-FFF2-40B4-BE49-F238E27FC236}">
                <a16:creationId xmlns:a16="http://schemas.microsoft.com/office/drawing/2014/main" id="{195CA3A8-723C-4A0F-8918-F00A62DEDB16}"/>
              </a:ext>
            </a:extLst>
          </p:cNvPr>
          <p:cNvSpPr txBox="1">
            <a:spLocks noChangeArrowheads="1"/>
          </p:cNvSpPr>
          <p:nvPr/>
        </p:nvSpPr>
        <p:spPr bwMode="auto">
          <a:xfrm>
            <a:off x="457200" y="4800600"/>
            <a:ext cx="79375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This type of transfer always takes place from a plant to another plant.</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Goods issue is being done from the despatching plant.</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Material and accounting document is generated as because there is change in valuation.</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As and when Goods Issue is done ,the stock goes into a in-transit stock.</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77830" name="Picture 6">
            <a:extLst>
              <a:ext uri="{FF2B5EF4-FFF2-40B4-BE49-F238E27FC236}">
                <a16:creationId xmlns:a16="http://schemas.microsoft.com/office/drawing/2014/main" id="{FE2E746D-80C8-4F19-BD8F-2C7D1DDE5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60325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7831" name="Picture 7">
            <a:extLst>
              <a:ext uri="{FF2B5EF4-FFF2-40B4-BE49-F238E27FC236}">
                <a16:creationId xmlns:a16="http://schemas.microsoft.com/office/drawing/2014/main" id="{3A4F460B-B565-44D2-9175-80ABF7A4B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24000"/>
            <a:ext cx="121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7832" name="Picture 8">
            <a:extLst>
              <a:ext uri="{FF2B5EF4-FFF2-40B4-BE49-F238E27FC236}">
                <a16:creationId xmlns:a16="http://schemas.microsoft.com/office/drawing/2014/main" id="{A2B5C2D6-415A-40C6-A368-42981C20D7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524000"/>
            <a:ext cx="129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7833" name="Line 9">
            <a:extLst>
              <a:ext uri="{FF2B5EF4-FFF2-40B4-BE49-F238E27FC236}">
                <a16:creationId xmlns:a16="http://schemas.microsoft.com/office/drawing/2014/main" id="{AB79827A-9E4F-42CA-89D2-D7C8AFB1AFD5}"/>
              </a:ext>
            </a:extLst>
          </p:cNvPr>
          <p:cNvSpPr>
            <a:spLocks noChangeShapeType="1"/>
          </p:cNvSpPr>
          <p:nvPr/>
        </p:nvSpPr>
        <p:spPr bwMode="auto">
          <a:xfrm>
            <a:off x="4191000" y="1905000"/>
            <a:ext cx="19050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77834" name="Picture 10">
            <a:extLst>
              <a:ext uri="{FF2B5EF4-FFF2-40B4-BE49-F238E27FC236}">
                <a16:creationId xmlns:a16="http://schemas.microsoft.com/office/drawing/2014/main" id="{9E9F72DC-CEF4-4363-A6FF-0A19AA8944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9750" y="2514600"/>
            <a:ext cx="8572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7835" name="Text Box 11">
            <a:extLst>
              <a:ext uri="{FF2B5EF4-FFF2-40B4-BE49-F238E27FC236}">
                <a16:creationId xmlns:a16="http://schemas.microsoft.com/office/drawing/2014/main" id="{E00EC3E8-247C-4F68-A0F7-0EB91FE78E98}"/>
              </a:ext>
            </a:extLst>
          </p:cNvPr>
          <p:cNvSpPr txBox="1">
            <a:spLocks noChangeArrowheads="1"/>
          </p:cNvSpPr>
          <p:nvPr/>
        </p:nvSpPr>
        <p:spPr bwMode="auto">
          <a:xfrm>
            <a:off x="5562600" y="3276600"/>
            <a:ext cx="914400" cy="53022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Goods Issue</a:t>
            </a:r>
            <a:endParaRPr lang="en-US" altLang="en-US" sz="1400">
              <a:latin typeface="Arial" panose="020B0604020202020204" pitchFamily="34" charset="0"/>
            </a:endParaRPr>
          </a:p>
        </p:txBody>
      </p:sp>
      <p:sp>
        <p:nvSpPr>
          <p:cNvPr id="77836" name="AutoShape 12">
            <a:extLst>
              <a:ext uri="{FF2B5EF4-FFF2-40B4-BE49-F238E27FC236}">
                <a16:creationId xmlns:a16="http://schemas.microsoft.com/office/drawing/2014/main" id="{81C343EB-F892-4C56-AB03-2306F97694B9}"/>
              </a:ext>
            </a:extLst>
          </p:cNvPr>
          <p:cNvSpPr>
            <a:spLocks noChangeArrowheads="1"/>
          </p:cNvSpPr>
          <p:nvPr/>
        </p:nvSpPr>
        <p:spPr bwMode="auto">
          <a:xfrm rot="10800000">
            <a:off x="4492625" y="3048000"/>
            <a:ext cx="990600" cy="3857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pic>
        <p:nvPicPr>
          <p:cNvPr id="77837" name="Picture 13">
            <a:extLst>
              <a:ext uri="{FF2B5EF4-FFF2-40B4-BE49-F238E27FC236}">
                <a16:creationId xmlns:a16="http://schemas.microsoft.com/office/drawing/2014/main" id="{1348FFE5-6BB5-4DD7-9D68-269F888EE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2667000"/>
            <a:ext cx="8572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7838" name="Text Box 14">
            <a:extLst>
              <a:ext uri="{FF2B5EF4-FFF2-40B4-BE49-F238E27FC236}">
                <a16:creationId xmlns:a16="http://schemas.microsoft.com/office/drawing/2014/main" id="{F1247776-7335-4BAE-BA21-D780239F1218}"/>
              </a:ext>
            </a:extLst>
          </p:cNvPr>
          <p:cNvSpPr txBox="1">
            <a:spLocks noChangeArrowheads="1"/>
          </p:cNvSpPr>
          <p:nvPr/>
        </p:nvSpPr>
        <p:spPr bwMode="auto">
          <a:xfrm>
            <a:off x="990600" y="3429000"/>
            <a:ext cx="914400" cy="530225"/>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Goods Receipt</a:t>
            </a:r>
            <a:endParaRPr lang="en-US" altLang="en-US" sz="1400">
              <a:latin typeface="Arial" panose="020B0604020202020204" pitchFamily="34" charset="0"/>
            </a:endParaRPr>
          </a:p>
        </p:txBody>
      </p:sp>
      <p:pic>
        <p:nvPicPr>
          <p:cNvPr id="77839" name="Picture 15">
            <a:extLst>
              <a:ext uri="{FF2B5EF4-FFF2-40B4-BE49-F238E27FC236}">
                <a16:creationId xmlns:a16="http://schemas.microsoft.com/office/drawing/2014/main" id="{DC84DA57-FD58-4EEE-AC0D-852855F730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819400"/>
            <a:ext cx="1066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7840" name="AutoShape 16">
            <a:extLst>
              <a:ext uri="{FF2B5EF4-FFF2-40B4-BE49-F238E27FC236}">
                <a16:creationId xmlns:a16="http://schemas.microsoft.com/office/drawing/2014/main" id="{1917DED4-9E04-44B4-9791-0E413BF0B0F1}"/>
              </a:ext>
            </a:extLst>
          </p:cNvPr>
          <p:cNvSpPr>
            <a:spLocks noChangeArrowheads="1"/>
          </p:cNvSpPr>
          <p:nvPr/>
        </p:nvSpPr>
        <p:spPr bwMode="auto">
          <a:xfrm rot="10800000">
            <a:off x="2057400" y="3048000"/>
            <a:ext cx="990600" cy="3857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AC9956-23FA-47BF-9F3C-6C85425E72A5}"/>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32771" name="Arc 3">
            <a:extLst>
              <a:ext uri="{FF2B5EF4-FFF2-40B4-BE49-F238E27FC236}">
                <a16:creationId xmlns:a16="http://schemas.microsoft.com/office/drawing/2014/main" id="{C4C299B8-554F-4367-992B-BFAADFD68E40}"/>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2" name="Oval 4">
            <a:extLst>
              <a:ext uri="{FF2B5EF4-FFF2-40B4-BE49-F238E27FC236}">
                <a16:creationId xmlns:a16="http://schemas.microsoft.com/office/drawing/2014/main" id="{34A7A7BB-9101-4155-A76A-138265913446}"/>
              </a:ext>
            </a:extLst>
          </p:cNvPr>
          <p:cNvSpPr>
            <a:spLocks noChangeArrowheads="1"/>
          </p:cNvSpPr>
          <p:nvPr/>
        </p:nvSpPr>
        <p:spPr bwMode="auto">
          <a:xfrm>
            <a:off x="1219200" y="1447800"/>
            <a:ext cx="611188" cy="3810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32773" name="Text Box 5">
            <a:extLst>
              <a:ext uri="{FF2B5EF4-FFF2-40B4-BE49-F238E27FC236}">
                <a16:creationId xmlns:a16="http://schemas.microsoft.com/office/drawing/2014/main" id="{B57292EE-854F-4F4D-9175-E9680407D8CD}"/>
              </a:ext>
            </a:extLst>
          </p:cNvPr>
          <p:cNvSpPr txBox="1">
            <a:spLocks noChangeArrowheads="1"/>
          </p:cNvSpPr>
          <p:nvPr/>
        </p:nvSpPr>
        <p:spPr bwMode="auto">
          <a:xfrm>
            <a:off x="3048000" y="1295400"/>
            <a:ext cx="3733800" cy="46166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PrepareMe</a:t>
            </a:r>
          </a:p>
        </p:txBody>
      </p:sp>
      <p:sp>
        <p:nvSpPr>
          <p:cNvPr id="32774" name="Oval 6">
            <a:extLst>
              <a:ext uri="{FF2B5EF4-FFF2-40B4-BE49-F238E27FC236}">
                <a16:creationId xmlns:a16="http://schemas.microsoft.com/office/drawing/2014/main" id="{F20B7824-9D25-47ED-97B7-4E3C5937A997}"/>
              </a:ext>
            </a:extLst>
          </p:cNvPr>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32775" name="Text Box 7">
            <a:extLst>
              <a:ext uri="{FF2B5EF4-FFF2-40B4-BE49-F238E27FC236}">
                <a16:creationId xmlns:a16="http://schemas.microsoft.com/office/drawing/2014/main" id="{FD9C1B04-23F7-400B-87F0-3A785E5515D2}"/>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32776" name="Oval 8">
            <a:extLst>
              <a:ext uri="{FF2B5EF4-FFF2-40B4-BE49-F238E27FC236}">
                <a16:creationId xmlns:a16="http://schemas.microsoft.com/office/drawing/2014/main" id="{4360EC4F-862A-4B45-B013-54646E308E9A}"/>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32777" name="Text Box 9">
            <a:extLst>
              <a:ext uri="{FF2B5EF4-FFF2-40B4-BE49-F238E27FC236}">
                <a16:creationId xmlns:a16="http://schemas.microsoft.com/office/drawing/2014/main" id="{7ACDFC99-978A-4AFD-AE24-BF537014FC32}"/>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ShowMe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32778" name="Oval 10">
            <a:extLst>
              <a:ext uri="{FF2B5EF4-FFF2-40B4-BE49-F238E27FC236}">
                <a16:creationId xmlns:a16="http://schemas.microsoft.com/office/drawing/2014/main" id="{4CC29F62-52F7-4B46-8E00-0AC3B40F4C8E}"/>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32779" name="Text Box 11">
            <a:extLst>
              <a:ext uri="{FF2B5EF4-FFF2-40B4-BE49-F238E27FC236}">
                <a16:creationId xmlns:a16="http://schemas.microsoft.com/office/drawing/2014/main" id="{E20FF37B-74D9-4F33-955A-1ACE949D6D4B}"/>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LetMe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32780" name="Oval 12">
            <a:extLst>
              <a:ext uri="{FF2B5EF4-FFF2-40B4-BE49-F238E27FC236}">
                <a16:creationId xmlns:a16="http://schemas.microsoft.com/office/drawing/2014/main" id="{74223D91-596F-457F-AE46-67EBD0A353C5}"/>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32781" name="Text Box 13">
            <a:extLst>
              <a:ext uri="{FF2B5EF4-FFF2-40B4-BE49-F238E27FC236}">
                <a16:creationId xmlns:a16="http://schemas.microsoft.com/office/drawing/2014/main" id="{6CDD6355-1CAE-4EC0-A572-D3B7817A9FDE}"/>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9DB3FCD-2730-4CF0-9660-345DFE269BF7}"/>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PO quantity variance</a:t>
            </a:r>
          </a:p>
        </p:txBody>
      </p:sp>
      <p:sp>
        <p:nvSpPr>
          <p:cNvPr id="79875" name="Rectangle 5">
            <a:extLst>
              <a:ext uri="{FF2B5EF4-FFF2-40B4-BE49-F238E27FC236}">
                <a16:creationId xmlns:a16="http://schemas.microsoft.com/office/drawing/2014/main" id="{A4E4E9C2-2B57-4F33-A437-C174982405C9}"/>
              </a:ext>
            </a:extLst>
          </p:cNvPr>
          <p:cNvSpPr>
            <a:spLocks noChangeArrowheads="1"/>
          </p:cNvSpPr>
          <p:nvPr/>
        </p:nvSpPr>
        <p:spPr bwMode="auto">
          <a:xfrm>
            <a:off x="609600" y="4191000"/>
            <a:ext cx="7772400" cy="1828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Possible reactions-</a:t>
            </a:r>
          </a:p>
          <a:p>
            <a:pPr eaLnBrk="1" hangingPunct="1">
              <a:spcBef>
                <a:spcPct val="0"/>
              </a:spcBef>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No message</a:t>
            </a:r>
          </a:p>
          <a:p>
            <a:pPr eaLnBrk="1" hangingPunct="1">
              <a:spcBef>
                <a:spcPct val="0"/>
              </a:spcBef>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Warning plus mail mess.</a:t>
            </a:r>
          </a:p>
          <a:p>
            <a:pPr eaLnBrk="1" hangingPunct="1">
              <a:spcBef>
                <a:spcPct val="0"/>
              </a:spcBef>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Error message</a:t>
            </a:r>
          </a:p>
          <a:p>
            <a:pPr eaLnBrk="1" hangingPunct="1">
              <a:spcBef>
                <a:spcPct val="0"/>
              </a:spcBef>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These are Dependent on B1 and B2 tolerances (Customizing)</a:t>
            </a:r>
          </a:p>
          <a:p>
            <a:pPr eaLnBrk="1" hangingPunct="1">
              <a:spcBef>
                <a:spcPct val="0"/>
              </a:spcBef>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9876" name="AutoShape 8">
            <a:extLst>
              <a:ext uri="{FF2B5EF4-FFF2-40B4-BE49-F238E27FC236}">
                <a16:creationId xmlns:a16="http://schemas.microsoft.com/office/drawing/2014/main" id="{FB4B995C-0EB0-4D69-BD2E-00079C5CE35B}"/>
              </a:ext>
            </a:extLst>
          </p:cNvPr>
          <p:cNvSpPr>
            <a:spLocks noChangeArrowheads="1"/>
          </p:cNvSpPr>
          <p:nvPr/>
        </p:nvSpPr>
        <p:spPr bwMode="auto">
          <a:xfrm>
            <a:off x="1295400" y="2286000"/>
            <a:ext cx="12192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Purchase Order</a:t>
            </a:r>
            <a:endParaRPr lang="en-US" altLang="en-US" sz="1800">
              <a:latin typeface="Arial" panose="020B0604020202020204" pitchFamily="34" charset="0"/>
            </a:endParaRPr>
          </a:p>
        </p:txBody>
      </p:sp>
      <p:pic>
        <p:nvPicPr>
          <p:cNvPr id="79877" name="Picture 12">
            <a:extLst>
              <a:ext uri="{FF2B5EF4-FFF2-40B4-BE49-F238E27FC236}">
                <a16:creationId xmlns:a16="http://schemas.microsoft.com/office/drawing/2014/main" id="{6E29F634-1912-4376-8C95-75C95399C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335213"/>
            <a:ext cx="121443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9878" name="Picture 13">
            <a:extLst>
              <a:ext uri="{FF2B5EF4-FFF2-40B4-BE49-F238E27FC236}">
                <a16:creationId xmlns:a16="http://schemas.microsoft.com/office/drawing/2014/main" id="{1B3DC4F3-6B28-42F3-A0A2-31A187749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17650"/>
            <a:ext cx="23622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9879" name="Picture 14">
            <a:extLst>
              <a:ext uri="{FF2B5EF4-FFF2-40B4-BE49-F238E27FC236}">
                <a16:creationId xmlns:a16="http://schemas.microsoft.com/office/drawing/2014/main" id="{023C82B9-0427-411A-9348-3AE8E3F7D4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500188"/>
            <a:ext cx="22860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79880" name="Picture 15">
            <a:extLst>
              <a:ext uri="{FF2B5EF4-FFF2-40B4-BE49-F238E27FC236}">
                <a16:creationId xmlns:a16="http://schemas.microsoft.com/office/drawing/2014/main" id="{D8755745-76BD-4662-9BB4-5AB8857F44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828800"/>
            <a:ext cx="1371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9881" name="AutoShape 16">
            <a:extLst>
              <a:ext uri="{FF2B5EF4-FFF2-40B4-BE49-F238E27FC236}">
                <a16:creationId xmlns:a16="http://schemas.microsoft.com/office/drawing/2014/main" id="{D75593B2-E27B-4A8A-8B64-071B65AE7362}"/>
              </a:ext>
            </a:extLst>
          </p:cNvPr>
          <p:cNvSpPr>
            <a:spLocks noChangeArrowheads="1"/>
          </p:cNvSpPr>
          <p:nvPr/>
        </p:nvSpPr>
        <p:spPr bwMode="auto">
          <a:xfrm>
            <a:off x="3581400" y="2743200"/>
            <a:ext cx="1905000" cy="838200"/>
          </a:xfrm>
          <a:prstGeom prst="bevel">
            <a:avLst>
              <a:gd name="adj" fmla="val 12500"/>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VARIANCE= 10%</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FCF7D45-B3B7-4CF4-A693-E3D0286D35A2}"/>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Reversals and Return Deliveries</a:t>
            </a:r>
          </a:p>
        </p:txBody>
      </p:sp>
      <p:sp>
        <p:nvSpPr>
          <p:cNvPr id="81923" name="Rectangle 3">
            <a:extLst>
              <a:ext uri="{FF2B5EF4-FFF2-40B4-BE49-F238E27FC236}">
                <a16:creationId xmlns:a16="http://schemas.microsoft.com/office/drawing/2014/main" id="{2282FA1E-D6AB-4C6A-B0A3-4420734DB812}"/>
              </a:ext>
            </a:extLst>
          </p:cNvPr>
          <p:cNvSpPr>
            <a:spLocks noChangeArrowheads="1"/>
          </p:cNvSpPr>
          <p:nvPr/>
        </p:nvSpPr>
        <p:spPr bwMode="auto">
          <a:xfrm>
            <a:off x="609600" y="2133600"/>
            <a:ext cx="3276600" cy="990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Reason for movement</a:t>
            </a:r>
          </a:p>
          <a:p>
            <a:pPr eaLnBrk="1" hangingPunct="1">
              <a:spcBef>
                <a:spcPct val="0"/>
              </a:spcBef>
              <a:buFontTx/>
              <a:buNone/>
            </a:pPr>
            <a:r>
              <a:rPr lang="en-GB" altLang="en-US" sz="1600">
                <a:latin typeface="Arial" panose="020B0604020202020204" pitchFamily="34" charset="0"/>
              </a:rPr>
              <a:t>(optional entry)</a:t>
            </a:r>
          </a:p>
          <a:p>
            <a:pPr eaLnBrk="1" hangingPunct="1">
              <a:spcBef>
                <a:spcPct val="0"/>
              </a:spcBef>
              <a:buFontTx/>
              <a:buNone/>
            </a:pPr>
            <a:r>
              <a:rPr lang="en-GB" altLang="en-US" sz="1600">
                <a:latin typeface="Arial" panose="020B0604020202020204" pitchFamily="34" charset="0"/>
              </a:rPr>
              <a:t>(e.g., wrong storage. location.)</a:t>
            </a:r>
          </a:p>
        </p:txBody>
      </p:sp>
      <p:sp>
        <p:nvSpPr>
          <p:cNvPr id="81924" name="Rectangle 4">
            <a:extLst>
              <a:ext uri="{FF2B5EF4-FFF2-40B4-BE49-F238E27FC236}">
                <a16:creationId xmlns:a16="http://schemas.microsoft.com/office/drawing/2014/main" id="{02C7E582-D6EA-4E4B-AE49-F6749366CF27}"/>
              </a:ext>
            </a:extLst>
          </p:cNvPr>
          <p:cNvSpPr>
            <a:spLocks noChangeArrowheads="1"/>
          </p:cNvSpPr>
          <p:nvPr/>
        </p:nvSpPr>
        <p:spPr bwMode="auto">
          <a:xfrm>
            <a:off x="5257800" y="2133600"/>
            <a:ext cx="3048000" cy="10668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Reason for movement</a:t>
            </a:r>
          </a:p>
          <a:p>
            <a:pPr eaLnBrk="1" hangingPunct="1">
              <a:spcBef>
                <a:spcPct val="0"/>
              </a:spcBef>
              <a:buFontTx/>
              <a:buNone/>
            </a:pPr>
            <a:r>
              <a:rPr lang="en-GB" altLang="en-US" sz="1600">
                <a:latin typeface="Arial" panose="020B0604020202020204" pitchFamily="34" charset="0"/>
              </a:rPr>
              <a:t>(mandatory entry)</a:t>
            </a:r>
          </a:p>
          <a:p>
            <a:pPr eaLnBrk="1" hangingPunct="1">
              <a:spcBef>
                <a:spcPct val="0"/>
              </a:spcBef>
              <a:buFontTx/>
              <a:buNone/>
            </a:pPr>
            <a:r>
              <a:rPr lang="en-GB" altLang="en-US" sz="1600">
                <a:latin typeface="Arial" panose="020B0604020202020204" pitchFamily="34" charset="0"/>
              </a:rPr>
              <a:t>(e.g., material damaged)</a:t>
            </a:r>
          </a:p>
        </p:txBody>
      </p:sp>
      <p:sp>
        <p:nvSpPr>
          <p:cNvPr id="81925" name="Rectangle 5">
            <a:extLst>
              <a:ext uri="{FF2B5EF4-FFF2-40B4-BE49-F238E27FC236}">
                <a16:creationId xmlns:a16="http://schemas.microsoft.com/office/drawing/2014/main" id="{409CC973-9FD8-44F5-B56E-5E132B9234E4}"/>
              </a:ext>
            </a:extLst>
          </p:cNvPr>
          <p:cNvSpPr>
            <a:spLocks noChangeArrowheads="1"/>
          </p:cNvSpPr>
          <p:nvPr/>
        </p:nvSpPr>
        <p:spPr bwMode="auto">
          <a:xfrm>
            <a:off x="1219200" y="3124200"/>
            <a:ext cx="2209800" cy="16002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81926" name="Rectangle 6">
            <a:extLst>
              <a:ext uri="{FF2B5EF4-FFF2-40B4-BE49-F238E27FC236}">
                <a16:creationId xmlns:a16="http://schemas.microsoft.com/office/drawing/2014/main" id="{25E64AF2-45C0-4D43-8483-CB22ADE6B7F2}"/>
              </a:ext>
            </a:extLst>
          </p:cNvPr>
          <p:cNvSpPr>
            <a:spLocks noChangeArrowheads="1"/>
          </p:cNvSpPr>
          <p:nvPr/>
        </p:nvSpPr>
        <p:spPr bwMode="auto">
          <a:xfrm>
            <a:off x="5715000" y="3200400"/>
            <a:ext cx="2209800" cy="14478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81927" name="Rectangle 7">
            <a:extLst>
              <a:ext uri="{FF2B5EF4-FFF2-40B4-BE49-F238E27FC236}">
                <a16:creationId xmlns:a16="http://schemas.microsoft.com/office/drawing/2014/main" id="{7041FB48-65E7-4C38-8B76-11EB57EA8FEC}"/>
              </a:ext>
            </a:extLst>
          </p:cNvPr>
          <p:cNvSpPr>
            <a:spLocks noChangeArrowheads="1"/>
          </p:cNvSpPr>
          <p:nvPr/>
        </p:nvSpPr>
        <p:spPr bwMode="auto">
          <a:xfrm>
            <a:off x="685800" y="4648200"/>
            <a:ext cx="3276600" cy="7620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Without</a:t>
            </a:r>
          </a:p>
          <a:p>
            <a:pPr eaLnBrk="1" hangingPunct="1">
              <a:spcBef>
                <a:spcPct val="0"/>
              </a:spcBef>
              <a:buFontTx/>
              <a:buNone/>
            </a:pPr>
            <a:r>
              <a:rPr lang="en-GB" altLang="en-US" sz="1600">
                <a:latin typeface="Arial" panose="020B0604020202020204" pitchFamily="34" charset="0"/>
              </a:rPr>
              <a:t>Goods receipt/issue slip</a:t>
            </a:r>
            <a:endParaRPr lang="en-US" altLang="en-US" sz="1600">
              <a:latin typeface="Arial" panose="020B0604020202020204" pitchFamily="34" charset="0"/>
            </a:endParaRPr>
          </a:p>
        </p:txBody>
      </p:sp>
      <p:sp>
        <p:nvSpPr>
          <p:cNvPr id="81928" name="Rectangle 8">
            <a:extLst>
              <a:ext uri="{FF2B5EF4-FFF2-40B4-BE49-F238E27FC236}">
                <a16:creationId xmlns:a16="http://schemas.microsoft.com/office/drawing/2014/main" id="{E58EF022-4109-4C35-8877-08157926F47E}"/>
              </a:ext>
            </a:extLst>
          </p:cNvPr>
          <p:cNvSpPr>
            <a:spLocks noChangeArrowheads="1"/>
          </p:cNvSpPr>
          <p:nvPr/>
        </p:nvSpPr>
        <p:spPr bwMode="auto">
          <a:xfrm>
            <a:off x="5334000" y="4572000"/>
            <a:ext cx="31242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With</a:t>
            </a:r>
          </a:p>
          <a:p>
            <a:pPr eaLnBrk="1" hangingPunct="1">
              <a:spcBef>
                <a:spcPct val="0"/>
              </a:spcBef>
              <a:buFontTx/>
              <a:buNone/>
            </a:pPr>
            <a:r>
              <a:rPr lang="en-GB" altLang="en-US" sz="1600">
                <a:latin typeface="Arial" panose="020B0604020202020204" pitchFamily="34" charset="0"/>
              </a:rPr>
              <a:t>Return delivery slip</a:t>
            </a:r>
          </a:p>
        </p:txBody>
      </p:sp>
      <p:pic>
        <p:nvPicPr>
          <p:cNvPr id="81929" name="Picture 14">
            <a:extLst>
              <a:ext uri="{FF2B5EF4-FFF2-40B4-BE49-F238E27FC236}">
                <a16:creationId xmlns:a16="http://schemas.microsoft.com/office/drawing/2014/main" id="{094F4154-FEDC-4D53-AC0D-D26418765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763" y="5257800"/>
            <a:ext cx="21796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81930" name="Picture 15">
            <a:extLst>
              <a:ext uri="{FF2B5EF4-FFF2-40B4-BE49-F238E27FC236}">
                <a16:creationId xmlns:a16="http://schemas.microsoft.com/office/drawing/2014/main" id="{A4617EF7-657F-49CB-9DAD-7CC4BA0BE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25550"/>
            <a:ext cx="9080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81931" name="Picture 16">
            <a:extLst>
              <a:ext uri="{FF2B5EF4-FFF2-40B4-BE49-F238E27FC236}">
                <a16:creationId xmlns:a16="http://schemas.microsoft.com/office/drawing/2014/main" id="{B3039105-16B0-4DFA-A504-C20345582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219200"/>
            <a:ext cx="9144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9">
            <a:extLst>
              <a:ext uri="{FF2B5EF4-FFF2-40B4-BE49-F238E27FC236}">
                <a16:creationId xmlns:a16="http://schemas.microsoft.com/office/drawing/2014/main" id="{1EC65F48-1CFD-4CF2-85C1-4000DB036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1534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83971" name="Rectangle 2">
            <a:extLst>
              <a:ext uri="{FF2B5EF4-FFF2-40B4-BE49-F238E27FC236}">
                <a16:creationId xmlns:a16="http://schemas.microsoft.com/office/drawing/2014/main" id="{9E0D1803-6B31-4676-A651-DB13A95510D9}"/>
              </a:ext>
            </a:extLst>
          </p:cNvPr>
          <p:cNvSpPr>
            <a:spLocks noGrp="1" noChangeArrowheads="1"/>
          </p:cNvSpPr>
          <p:nvPr>
            <p:ph type="title"/>
          </p:nvPr>
        </p:nvSpPr>
        <p:spPr>
          <a:xfrm>
            <a:off x="98425" y="373063"/>
            <a:ext cx="8734425" cy="67151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Returns Purchase Order</a:t>
            </a:r>
          </a:p>
        </p:txBody>
      </p:sp>
      <p:sp>
        <p:nvSpPr>
          <p:cNvPr id="83972" name="Text Box 3">
            <a:extLst>
              <a:ext uri="{FF2B5EF4-FFF2-40B4-BE49-F238E27FC236}">
                <a16:creationId xmlns:a16="http://schemas.microsoft.com/office/drawing/2014/main" id="{E1C4ED3B-1863-42D9-BDA5-8AFE3D791717}"/>
              </a:ext>
            </a:extLst>
          </p:cNvPr>
          <p:cNvSpPr txBox="1">
            <a:spLocks noChangeArrowheads="1"/>
          </p:cNvSpPr>
          <p:nvPr/>
        </p:nvSpPr>
        <p:spPr bwMode="auto">
          <a:xfrm>
            <a:off x="444500" y="4570413"/>
            <a:ext cx="7937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Goods Receipt for such a PO will be with Movement type 161</a:t>
            </a:r>
          </a:p>
          <a:p>
            <a:pPr eaLnBrk="1" hangingPunct="1">
              <a:spcBef>
                <a:spcPct val="0"/>
              </a:spcBef>
              <a:buFontTx/>
              <a:buChar char="•"/>
            </a:pPr>
            <a:r>
              <a:rPr lang="en-GB" altLang="en-US" sz="1600" dirty="0">
                <a:latin typeface="Verdana" panose="020B0604030504040204" pitchFamily="34" charset="0"/>
                <a:ea typeface="Verdana" panose="020B0604030504040204" pitchFamily="34" charset="0"/>
                <a:cs typeface="Verdana" panose="020B0604030504040204" pitchFamily="34" charset="0"/>
              </a:rPr>
              <a:t>Such a Goods Receipt creates Material Document and an Accounting Document also</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3973" name="Text Box 18">
            <a:extLst>
              <a:ext uri="{FF2B5EF4-FFF2-40B4-BE49-F238E27FC236}">
                <a16:creationId xmlns:a16="http://schemas.microsoft.com/office/drawing/2014/main" id="{8F5EC8FC-A843-439C-92E5-2E1A4559CD9F}"/>
              </a:ext>
            </a:extLst>
          </p:cNvPr>
          <p:cNvSpPr txBox="1">
            <a:spLocks noChangeArrowheads="1"/>
          </p:cNvSpPr>
          <p:nvPr/>
        </p:nvSpPr>
        <p:spPr bwMode="auto">
          <a:xfrm>
            <a:off x="444500" y="1295400"/>
            <a:ext cx="793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dirty="0">
                <a:latin typeface="Verdana" panose="020B0604030504040204" pitchFamily="34" charset="0"/>
                <a:ea typeface="Verdana" panose="020B0604030504040204" pitchFamily="34" charset="0"/>
                <a:cs typeface="Verdana" panose="020B0604030504040204" pitchFamily="34" charset="0"/>
              </a:rPr>
              <a:t>The return PO indicator in a Purchase Order determines whether it is a Return PO as shown</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83974" name="Oval 20">
            <a:extLst>
              <a:ext uri="{FF2B5EF4-FFF2-40B4-BE49-F238E27FC236}">
                <a16:creationId xmlns:a16="http://schemas.microsoft.com/office/drawing/2014/main" id="{B850271F-301B-423B-8444-B6D749A2F96A}"/>
              </a:ext>
            </a:extLst>
          </p:cNvPr>
          <p:cNvSpPr>
            <a:spLocks noChangeArrowheads="1"/>
          </p:cNvSpPr>
          <p:nvPr/>
        </p:nvSpPr>
        <p:spPr bwMode="auto">
          <a:xfrm>
            <a:off x="7924800" y="3733800"/>
            <a:ext cx="304800" cy="304800"/>
          </a:xfrm>
          <a:prstGeom prst="ellipse">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83975" name="Line 21">
            <a:extLst>
              <a:ext uri="{FF2B5EF4-FFF2-40B4-BE49-F238E27FC236}">
                <a16:creationId xmlns:a16="http://schemas.microsoft.com/office/drawing/2014/main" id="{85C6B9A4-3F6E-48F4-9E92-0458C0E154E5}"/>
              </a:ext>
            </a:extLst>
          </p:cNvPr>
          <p:cNvSpPr>
            <a:spLocks noChangeShapeType="1"/>
          </p:cNvSpPr>
          <p:nvPr/>
        </p:nvSpPr>
        <p:spPr bwMode="auto">
          <a:xfrm>
            <a:off x="7620000" y="3124200"/>
            <a:ext cx="381000" cy="609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6" name="Text Box 22">
            <a:extLst>
              <a:ext uri="{FF2B5EF4-FFF2-40B4-BE49-F238E27FC236}">
                <a16:creationId xmlns:a16="http://schemas.microsoft.com/office/drawing/2014/main" id="{71E5CDCB-CF6C-4392-B704-2DF8C7C9AB6C}"/>
              </a:ext>
            </a:extLst>
          </p:cNvPr>
          <p:cNvSpPr txBox="1">
            <a:spLocks noChangeArrowheads="1"/>
          </p:cNvSpPr>
          <p:nvPr/>
        </p:nvSpPr>
        <p:spPr bwMode="auto">
          <a:xfrm>
            <a:off x="7086600" y="2514600"/>
            <a:ext cx="990600" cy="530225"/>
          </a:xfrm>
          <a:prstGeom prst="rect">
            <a:avLst/>
          </a:prstGeom>
          <a:solidFill>
            <a:srgbClr val="FFFF99"/>
          </a:solidFill>
          <a:ln w="12700" algn="ctr">
            <a:solidFill>
              <a:srgbClr val="FF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Returns Indicator</a:t>
            </a: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6AC922B-E157-4EDF-A5DD-0F1EEA9F967E}"/>
              </a:ext>
            </a:extLst>
          </p:cNvPr>
          <p:cNvSpPr>
            <a:spLocks noGrp="1" noChangeArrowheads="1"/>
          </p:cNvSpPr>
          <p:nvPr>
            <p:ph type="title"/>
          </p:nvPr>
        </p:nvSpPr>
        <p:spPr>
          <a:xfrm>
            <a:off x="104775" y="381000"/>
            <a:ext cx="8734425" cy="671513"/>
          </a:xfrm>
        </p:spPr>
        <p:txBody>
          <a:bodyPr/>
          <a:lstStyle/>
          <a:p>
            <a:r>
              <a:rPr lang="en-US" altLang="en-US" sz="280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 Message</a:t>
            </a:r>
          </a:p>
        </p:txBody>
      </p:sp>
      <p:sp>
        <p:nvSpPr>
          <p:cNvPr id="86019" name="Text Box 9">
            <a:extLst>
              <a:ext uri="{FF2B5EF4-FFF2-40B4-BE49-F238E27FC236}">
                <a16:creationId xmlns:a16="http://schemas.microsoft.com/office/drawing/2014/main" id="{B3795815-B631-40C1-92E9-CAC59176EB84}"/>
              </a:ext>
            </a:extLst>
          </p:cNvPr>
          <p:cNvSpPr txBox="1">
            <a:spLocks noChangeArrowheads="1"/>
          </p:cNvSpPr>
          <p:nvPr/>
        </p:nvSpPr>
        <p:spPr bwMode="auto">
          <a:xfrm>
            <a:off x="444500" y="1524000"/>
            <a:ext cx="7937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If latest acceptable Goods Receipt date has been entered in the PO, and Goods Receipt is being done after that date, SAP can be configured to give either an error or a warning message</a:t>
            </a:r>
          </a:p>
        </p:txBody>
      </p:sp>
      <p:sp>
        <p:nvSpPr>
          <p:cNvPr id="86020" name="Rectangle 14">
            <a:extLst>
              <a:ext uri="{FF2B5EF4-FFF2-40B4-BE49-F238E27FC236}">
                <a16:creationId xmlns:a16="http://schemas.microsoft.com/office/drawing/2014/main" id="{74382534-5F25-4E97-B5DD-9F3097CA6FCB}"/>
              </a:ext>
            </a:extLst>
          </p:cNvPr>
          <p:cNvSpPr>
            <a:spLocks noChangeArrowheads="1"/>
          </p:cNvSpPr>
          <p:nvPr/>
        </p:nvSpPr>
        <p:spPr bwMode="auto">
          <a:xfrm>
            <a:off x="4495800" y="5105400"/>
            <a:ext cx="2667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Error or Warning Message</a:t>
            </a:r>
            <a:endParaRPr lang="en-US" altLang="en-US" sz="1600">
              <a:latin typeface="Arial" panose="020B0604020202020204" pitchFamily="34" charset="0"/>
            </a:endParaRPr>
          </a:p>
        </p:txBody>
      </p:sp>
      <p:sp>
        <p:nvSpPr>
          <p:cNvPr id="86021" name="AutoShape 15">
            <a:extLst>
              <a:ext uri="{FF2B5EF4-FFF2-40B4-BE49-F238E27FC236}">
                <a16:creationId xmlns:a16="http://schemas.microsoft.com/office/drawing/2014/main" id="{C9D1D1ED-68CF-4BF1-A12F-23B378B05907}"/>
              </a:ext>
            </a:extLst>
          </p:cNvPr>
          <p:cNvSpPr>
            <a:spLocks noChangeArrowheads="1"/>
          </p:cNvSpPr>
          <p:nvPr/>
        </p:nvSpPr>
        <p:spPr bwMode="auto">
          <a:xfrm>
            <a:off x="6553200" y="2971800"/>
            <a:ext cx="1447800" cy="457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Posting Date 12.29</a:t>
            </a:r>
            <a:endParaRPr lang="en-US" altLang="en-US" sz="1400">
              <a:latin typeface="Arial" panose="020B0604020202020204" pitchFamily="34" charset="0"/>
            </a:endParaRPr>
          </a:p>
        </p:txBody>
      </p:sp>
      <p:pic>
        <p:nvPicPr>
          <p:cNvPr id="86022" name="Picture 16">
            <a:extLst>
              <a:ext uri="{FF2B5EF4-FFF2-40B4-BE49-F238E27FC236}">
                <a16:creationId xmlns:a16="http://schemas.microsoft.com/office/drawing/2014/main" id="{DE58FD3B-04EA-4D5B-9730-E05DCFBA7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63" y="2590800"/>
            <a:ext cx="1214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6023" name="Picture 17">
            <a:extLst>
              <a:ext uri="{FF2B5EF4-FFF2-40B4-BE49-F238E27FC236}">
                <a16:creationId xmlns:a16="http://schemas.microsoft.com/office/drawing/2014/main" id="{E8BAEB00-ADFB-4A70-864D-912B1C639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4800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6024" name="Text Box 18">
            <a:extLst>
              <a:ext uri="{FF2B5EF4-FFF2-40B4-BE49-F238E27FC236}">
                <a16:creationId xmlns:a16="http://schemas.microsoft.com/office/drawing/2014/main" id="{707CC99E-93B3-4570-B739-5079ECCBBB6E}"/>
              </a:ext>
            </a:extLst>
          </p:cNvPr>
          <p:cNvSpPr txBox="1">
            <a:spLocks noChangeArrowheads="1"/>
          </p:cNvSpPr>
          <p:nvPr/>
        </p:nvSpPr>
        <p:spPr bwMode="auto">
          <a:xfrm>
            <a:off x="2819400" y="3797300"/>
            <a:ext cx="914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Vendor</a:t>
            </a:r>
            <a:endParaRPr lang="en-US" altLang="en-US" sz="1400">
              <a:latin typeface="Arial" panose="020B0604020202020204" pitchFamily="34" charset="0"/>
            </a:endParaRPr>
          </a:p>
        </p:txBody>
      </p:sp>
      <p:sp>
        <p:nvSpPr>
          <p:cNvPr id="86025" name="Line 19">
            <a:extLst>
              <a:ext uri="{FF2B5EF4-FFF2-40B4-BE49-F238E27FC236}">
                <a16:creationId xmlns:a16="http://schemas.microsoft.com/office/drawing/2014/main" id="{287D3A3A-B492-480C-A24B-5C7E4CFA4AC2}"/>
              </a:ext>
            </a:extLst>
          </p:cNvPr>
          <p:cNvSpPr>
            <a:spLocks noChangeShapeType="1"/>
          </p:cNvSpPr>
          <p:nvPr/>
        </p:nvSpPr>
        <p:spPr bwMode="auto">
          <a:xfrm>
            <a:off x="1905000" y="3352800"/>
            <a:ext cx="8382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6" name="Line 20">
            <a:extLst>
              <a:ext uri="{FF2B5EF4-FFF2-40B4-BE49-F238E27FC236}">
                <a16:creationId xmlns:a16="http://schemas.microsoft.com/office/drawing/2014/main" id="{1FD92B03-8FB1-4D71-AB1E-3BE7C229E441}"/>
              </a:ext>
            </a:extLst>
          </p:cNvPr>
          <p:cNvSpPr>
            <a:spLocks noChangeShapeType="1"/>
          </p:cNvSpPr>
          <p:nvPr/>
        </p:nvSpPr>
        <p:spPr bwMode="auto">
          <a:xfrm>
            <a:off x="3810000" y="3352800"/>
            <a:ext cx="9906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6027" name="Picture 21">
            <a:extLst>
              <a:ext uri="{FF2B5EF4-FFF2-40B4-BE49-F238E27FC236}">
                <a16:creationId xmlns:a16="http://schemas.microsoft.com/office/drawing/2014/main" id="{AF85AB56-863E-414C-AD4C-A856DC2038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3810000"/>
            <a:ext cx="1600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86028" name="Line 22">
            <a:extLst>
              <a:ext uri="{FF2B5EF4-FFF2-40B4-BE49-F238E27FC236}">
                <a16:creationId xmlns:a16="http://schemas.microsoft.com/office/drawing/2014/main" id="{2C27D9B3-7773-4738-B26C-81F615E206A7}"/>
              </a:ext>
            </a:extLst>
          </p:cNvPr>
          <p:cNvSpPr>
            <a:spLocks noChangeShapeType="1"/>
          </p:cNvSpPr>
          <p:nvPr/>
        </p:nvSpPr>
        <p:spPr bwMode="auto">
          <a:xfrm>
            <a:off x="5410200" y="4191000"/>
            <a:ext cx="0" cy="8382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9" name="Oval 23">
            <a:extLst>
              <a:ext uri="{FF2B5EF4-FFF2-40B4-BE49-F238E27FC236}">
                <a16:creationId xmlns:a16="http://schemas.microsoft.com/office/drawing/2014/main" id="{BEB6F6EF-AE54-4770-849E-CFA3D1590023}"/>
              </a:ext>
            </a:extLst>
          </p:cNvPr>
          <p:cNvSpPr>
            <a:spLocks noChangeArrowheads="1"/>
          </p:cNvSpPr>
          <p:nvPr/>
        </p:nvSpPr>
        <p:spPr bwMode="auto">
          <a:xfrm>
            <a:off x="3581400" y="4495800"/>
            <a:ext cx="990600" cy="457200"/>
          </a:xfrm>
          <a:prstGeom prst="ellipse">
            <a:avLst/>
          </a:prstGeom>
          <a:solidFill>
            <a:srgbClr val="99CCFF"/>
          </a:solidFill>
          <a:ln w="12700" algn="ctr">
            <a:solidFill>
              <a:srgbClr val="3366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NOT OK</a:t>
            </a:r>
          </a:p>
        </p:txBody>
      </p:sp>
      <p:pic>
        <p:nvPicPr>
          <p:cNvPr id="86030" name="Picture 24">
            <a:extLst>
              <a:ext uri="{FF2B5EF4-FFF2-40B4-BE49-F238E27FC236}">
                <a16:creationId xmlns:a16="http://schemas.microsoft.com/office/drawing/2014/main" id="{63E716A1-380E-455A-8A2E-A3332A248C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667000"/>
            <a:ext cx="129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86031" name="Picture 25">
            <a:extLst>
              <a:ext uri="{FF2B5EF4-FFF2-40B4-BE49-F238E27FC236}">
                <a16:creationId xmlns:a16="http://schemas.microsoft.com/office/drawing/2014/main" id="{D8CAFA5B-7104-489D-8DA5-01AE67EAE9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2743200"/>
            <a:ext cx="38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86032" name="Picture 26" descr="MCj02799900000[1]">
            <a:extLst>
              <a:ext uri="{FF2B5EF4-FFF2-40B4-BE49-F238E27FC236}">
                <a16:creationId xmlns:a16="http://schemas.microsoft.com/office/drawing/2014/main" id="{594A8AFB-F267-4DDF-BAC8-3CF7A8E92F9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77075" y="3994150"/>
            <a:ext cx="13811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3" name="Picture 27" descr="error">
            <a:extLst>
              <a:ext uri="{FF2B5EF4-FFF2-40B4-BE49-F238E27FC236}">
                <a16:creationId xmlns:a16="http://schemas.microsoft.com/office/drawing/2014/main" id="{E89509E1-050F-47DD-92DF-E0BC348452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556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4" name="Oval 29">
            <a:extLst>
              <a:ext uri="{FF2B5EF4-FFF2-40B4-BE49-F238E27FC236}">
                <a16:creationId xmlns:a16="http://schemas.microsoft.com/office/drawing/2014/main" id="{1B8F00EE-63C6-4BB7-8DF9-44C5C58C3096}"/>
              </a:ext>
            </a:extLst>
          </p:cNvPr>
          <p:cNvSpPr>
            <a:spLocks noChangeArrowheads="1"/>
          </p:cNvSpPr>
          <p:nvPr/>
        </p:nvSpPr>
        <p:spPr bwMode="auto">
          <a:xfrm>
            <a:off x="7467600" y="3429000"/>
            <a:ext cx="609600" cy="457200"/>
          </a:xfrm>
          <a:prstGeom prst="ellipse">
            <a:avLst/>
          </a:prstGeom>
          <a:solidFill>
            <a:srgbClr val="99CCFF"/>
          </a:solidFill>
          <a:ln w="12700" algn="ctr">
            <a:solidFill>
              <a:srgbClr val="3366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OK</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C90F38F-4E6A-41A8-97B0-E6515DDDD7D2}"/>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88067" name="Arc 3">
            <a:extLst>
              <a:ext uri="{FF2B5EF4-FFF2-40B4-BE49-F238E27FC236}">
                <a16:creationId xmlns:a16="http://schemas.microsoft.com/office/drawing/2014/main" id="{B1E47CDD-39A5-43E4-87EB-25B3E70FFD91}"/>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068" name="Oval 4">
            <a:extLst>
              <a:ext uri="{FF2B5EF4-FFF2-40B4-BE49-F238E27FC236}">
                <a16:creationId xmlns:a16="http://schemas.microsoft.com/office/drawing/2014/main" id="{621D50E3-5722-406C-8933-1B1873DFF769}"/>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88069" name="Text Box 5">
            <a:extLst>
              <a:ext uri="{FF2B5EF4-FFF2-40B4-BE49-F238E27FC236}">
                <a16:creationId xmlns:a16="http://schemas.microsoft.com/office/drawing/2014/main" id="{5565B811-5903-4C6E-8FD7-965C4BA6D0D6}"/>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PrepareMe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88070" name="Oval 6">
            <a:extLst>
              <a:ext uri="{FF2B5EF4-FFF2-40B4-BE49-F238E27FC236}">
                <a16:creationId xmlns:a16="http://schemas.microsoft.com/office/drawing/2014/main" id="{C25C3123-1AEF-47AE-B1F9-EF1850E7D1CD}"/>
              </a:ext>
            </a:extLst>
          </p:cNvPr>
          <p:cNvSpPr>
            <a:spLocks noChangeArrowheads="1"/>
          </p:cNvSpPr>
          <p:nvPr/>
        </p:nvSpPr>
        <p:spPr bwMode="auto">
          <a:xfrm>
            <a:off x="1676400" y="24384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88071" name="Text Box 7">
            <a:extLst>
              <a:ext uri="{FF2B5EF4-FFF2-40B4-BE49-F238E27FC236}">
                <a16:creationId xmlns:a16="http://schemas.microsoft.com/office/drawing/2014/main" id="{56AE7FFC-04E3-4F67-A3D5-5CCB2B005360}"/>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88072" name="Oval 8">
            <a:extLst>
              <a:ext uri="{FF2B5EF4-FFF2-40B4-BE49-F238E27FC236}">
                <a16:creationId xmlns:a16="http://schemas.microsoft.com/office/drawing/2014/main" id="{417D4660-8520-46E3-8C53-DC1176C555BD}"/>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88073" name="Text Box 9">
            <a:extLst>
              <a:ext uri="{FF2B5EF4-FFF2-40B4-BE49-F238E27FC236}">
                <a16:creationId xmlns:a16="http://schemas.microsoft.com/office/drawing/2014/main" id="{AC6DA19F-E21D-40BD-9DE6-1EBAA4BA39E6}"/>
              </a:ext>
            </a:extLst>
          </p:cNvPr>
          <p:cNvSpPr txBox="1">
            <a:spLocks noChangeArrowheads="1"/>
          </p:cNvSpPr>
          <p:nvPr/>
        </p:nvSpPr>
        <p:spPr bwMode="auto">
          <a:xfrm>
            <a:off x="3124200" y="34290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ShowMe</a:t>
            </a:r>
          </a:p>
        </p:txBody>
      </p:sp>
      <p:sp>
        <p:nvSpPr>
          <p:cNvPr id="88074" name="Oval 10">
            <a:extLst>
              <a:ext uri="{FF2B5EF4-FFF2-40B4-BE49-F238E27FC236}">
                <a16:creationId xmlns:a16="http://schemas.microsoft.com/office/drawing/2014/main" id="{D49F6449-D23C-4C79-A353-0D1C1A8FEAA7}"/>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88075" name="Text Box 11">
            <a:extLst>
              <a:ext uri="{FF2B5EF4-FFF2-40B4-BE49-F238E27FC236}">
                <a16:creationId xmlns:a16="http://schemas.microsoft.com/office/drawing/2014/main" id="{F74FF224-3F83-4B77-9376-7F6D4522B1DD}"/>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88076" name="Oval 12">
            <a:extLst>
              <a:ext uri="{FF2B5EF4-FFF2-40B4-BE49-F238E27FC236}">
                <a16:creationId xmlns:a16="http://schemas.microsoft.com/office/drawing/2014/main" id="{469F73D2-5E19-4A02-96B7-30EB1C7763CD}"/>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88077" name="Text Box 13">
            <a:extLst>
              <a:ext uri="{FF2B5EF4-FFF2-40B4-BE49-F238E27FC236}">
                <a16:creationId xmlns:a16="http://schemas.microsoft.com/office/drawing/2014/main" id="{AB20040C-929C-4E2C-BF2E-6B3E390357DE}"/>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E54C41C-F02A-47F7-A8A2-97D3001301F3}"/>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Goods Receipt</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070B645-FD00-472A-9AA6-F8674D0A522A}"/>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92163" name="Text Box 3">
            <a:extLst>
              <a:ext uri="{FF2B5EF4-FFF2-40B4-BE49-F238E27FC236}">
                <a16:creationId xmlns:a16="http://schemas.microsoft.com/office/drawing/2014/main" id="{C40BDCC2-02EC-48FB-ADC4-0A0A65A646CD}"/>
              </a:ext>
            </a:extLst>
          </p:cNvPr>
          <p:cNvSpPr txBox="1">
            <a:spLocks noChangeArrowheads="1"/>
          </p:cNvSpPr>
          <p:nvPr/>
        </p:nvSpPr>
        <p:spPr bwMode="auto">
          <a:xfrm>
            <a:off x="2952750" y="9906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tx2"/>
                </a:solidFill>
                <a:latin typeface="Arial" panose="020B0604020202020204" pitchFamily="34" charset="0"/>
              </a:rPr>
              <a:t>Single Transaction</a:t>
            </a:r>
          </a:p>
        </p:txBody>
      </p:sp>
      <p:sp>
        <p:nvSpPr>
          <p:cNvPr id="92164" name="Rectangle 4">
            <a:extLst>
              <a:ext uri="{FF2B5EF4-FFF2-40B4-BE49-F238E27FC236}">
                <a16:creationId xmlns:a16="http://schemas.microsoft.com/office/drawing/2014/main" id="{8F3DBD7C-87EC-4B56-8952-997ABB8E796E}"/>
              </a:ext>
            </a:extLst>
          </p:cNvPr>
          <p:cNvSpPr>
            <a:spLocks noChangeArrowheads="1"/>
          </p:cNvSpPr>
          <p:nvPr/>
        </p:nvSpPr>
        <p:spPr bwMode="auto">
          <a:xfrm>
            <a:off x="533400" y="15240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Goods Receipt for known PO</a:t>
            </a:r>
          </a:p>
        </p:txBody>
      </p:sp>
      <p:sp>
        <p:nvSpPr>
          <p:cNvPr id="92165" name="Rectangle 5">
            <a:extLst>
              <a:ext uri="{FF2B5EF4-FFF2-40B4-BE49-F238E27FC236}">
                <a16:creationId xmlns:a16="http://schemas.microsoft.com/office/drawing/2014/main" id="{FF2A1C61-B392-4726-9304-A2441BFD5313}"/>
              </a:ext>
            </a:extLst>
          </p:cNvPr>
          <p:cNvSpPr>
            <a:spLocks noChangeArrowheads="1"/>
          </p:cNvSpPr>
          <p:nvPr/>
        </p:nvSpPr>
        <p:spPr bwMode="auto">
          <a:xfrm>
            <a:off x="533400" y="25908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Goods Receipt for unknown PO</a:t>
            </a:r>
          </a:p>
        </p:txBody>
      </p:sp>
      <p:sp>
        <p:nvSpPr>
          <p:cNvPr id="92166" name="Rectangle 6">
            <a:extLst>
              <a:ext uri="{FF2B5EF4-FFF2-40B4-BE49-F238E27FC236}">
                <a16:creationId xmlns:a16="http://schemas.microsoft.com/office/drawing/2014/main" id="{B407D500-C101-48FB-A77F-1369500DD767}"/>
              </a:ext>
            </a:extLst>
          </p:cNvPr>
          <p:cNvSpPr>
            <a:spLocks noChangeArrowheads="1"/>
          </p:cNvSpPr>
          <p:nvPr/>
        </p:nvSpPr>
        <p:spPr bwMode="auto">
          <a:xfrm>
            <a:off x="533400" y="35052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Goods Issue </a:t>
            </a:r>
          </a:p>
        </p:txBody>
      </p:sp>
      <p:sp>
        <p:nvSpPr>
          <p:cNvPr id="92167" name="Rectangle 7">
            <a:extLst>
              <a:ext uri="{FF2B5EF4-FFF2-40B4-BE49-F238E27FC236}">
                <a16:creationId xmlns:a16="http://schemas.microsoft.com/office/drawing/2014/main" id="{6B91FF9F-965C-4C8D-8965-27495A48C596}"/>
              </a:ext>
            </a:extLst>
          </p:cNvPr>
          <p:cNvSpPr>
            <a:spLocks noChangeArrowheads="1"/>
          </p:cNvSpPr>
          <p:nvPr/>
        </p:nvSpPr>
        <p:spPr bwMode="auto">
          <a:xfrm>
            <a:off x="2133600" y="48006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Display Material Doc for Goods receipt </a:t>
            </a:r>
          </a:p>
        </p:txBody>
      </p:sp>
      <p:sp>
        <p:nvSpPr>
          <p:cNvPr id="92168" name="Rectangle 8">
            <a:extLst>
              <a:ext uri="{FF2B5EF4-FFF2-40B4-BE49-F238E27FC236}">
                <a16:creationId xmlns:a16="http://schemas.microsoft.com/office/drawing/2014/main" id="{833F652B-5A1E-408A-A57C-6AFCD18D1DC0}"/>
              </a:ext>
            </a:extLst>
          </p:cNvPr>
          <p:cNvSpPr>
            <a:spLocks noChangeArrowheads="1"/>
          </p:cNvSpPr>
          <p:nvPr/>
        </p:nvSpPr>
        <p:spPr bwMode="auto">
          <a:xfrm>
            <a:off x="4876800" y="48006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Cancel Material Doc for Goods receipt </a:t>
            </a:r>
          </a:p>
        </p:txBody>
      </p:sp>
      <p:sp>
        <p:nvSpPr>
          <p:cNvPr id="92169" name="Rectangle 9">
            <a:extLst>
              <a:ext uri="{FF2B5EF4-FFF2-40B4-BE49-F238E27FC236}">
                <a16:creationId xmlns:a16="http://schemas.microsoft.com/office/drawing/2014/main" id="{75980EDB-F8D6-4BF0-B9FE-45A0C228BAA7}"/>
              </a:ext>
            </a:extLst>
          </p:cNvPr>
          <p:cNvSpPr>
            <a:spLocks noChangeArrowheads="1"/>
          </p:cNvSpPr>
          <p:nvPr/>
        </p:nvSpPr>
        <p:spPr bwMode="auto">
          <a:xfrm>
            <a:off x="6096000" y="35814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Do postings of stock transfer </a:t>
            </a:r>
          </a:p>
        </p:txBody>
      </p:sp>
      <p:sp>
        <p:nvSpPr>
          <p:cNvPr id="92170" name="Rectangle 10">
            <a:extLst>
              <a:ext uri="{FF2B5EF4-FFF2-40B4-BE49-F238E27FC236}">
                <a16:creationId xmlns:a16="http://schemas.microsoft.com/office/drawing/2014/main" id="{6EC227DD-2106-40F3-9A4B-0230E96D6732}"/>
              </a:ext>
            </a:extLst>
          </p:cNvPr>
          <p:cNvSpPr>
            <a:spLocks noChangeArrowheads="1"/>
          </p:cNvSpPr>
          <p:nvPr/>
        </p:nvSpPr>
        <p:spPr bwMode="auto">
          <a:xfrm>
            <a:off x="6096000" y="26670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Enter Subsequent Delivery. </a:t>
            </a:r>
          </a:p>
        </p:txBody>
      </p:sp>
      <p:sp>
        <p:nvSpPr>
          <p:cNvPr id="92171" name="Rectangle 11">
            <a:extLst>
              <a:ext uri="{FF2B5EF4-FFF2-40B4-BE49-F238E27FC236}">
                <a16:creationId xmlns:a16="http://schemas.microsoft.com/office/drawing/2014/main" id="{EF84648A-38B4-4E22-9441-4DF02238F8F4}"/>
              </a:ext>
            </a:extLst>
          </p:cNvPr>
          <p:cNvSpPr>
            <a:spLocks noChangeArrowheads="1"/>
          </p:cNvSpPr>
          <p:nvPr/>
        </p:nvSpPr>
        <p:spPr bwMode="auto">
          <a:xfrm>
            <a:off x="6096000" y="1524000"/>
            <a:ext cx="1828800" cy="685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Release Blocked Stock.</a:t>
            </a:r>
          </a:p>
        </p:txBody>
      </p:sp>
      <p:sp>
        <p:nvSpPr>
          <p:cNvPr id="92172" name="AutoShape 12">
            <a:extLst>
              <a:ext uri="{FF2B5EF4-FFF2-40B4-BE49-F238E27FC236}">
                <a16:creationId xmlns:a16="http://schemas.microsoft.com/office/drawing/2014/main" id="{BBF0E0AB-F8BC-458F-B938-97665B01ADE1}"/>
              </a:ext>
            </a:extLst>
          </p:cNvPr>
          <p:cNvSpPr>
            <a:spLocks noChangeArrowheads="1"/>
          </p:cNvSpPr>
          <p:nvPr/>
        </p:nvSpPr>
        <p:spPr bwMode="auto">
          <a:xfrm>
            <a:off x="3352800" y="2667000"/>
            <a:ext cx="1828800" cy="1066800"/>
          </a:xfrm>
          <a:prstGeom prst="bevel">
            <a:avLst>
              <a:gd name="adj" fmla="val 12500"/>
            </a:avLst>
          </a:prstGeom>
          <a:solidFill>
            <a:srgbClr val="CCFFFF"/>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FF0000"/>
                </a:solidFill>
                <a:latin typeface="Arial" panose="020B0604020202020204" pitchFamily="34" charset="0"/>
              </a:rPr>
              <a:t>MIGO</a:t>
            </a:r>
          </a:p>
        </p:txBody>
      </p:sp>
      <p:sp>
        <p:nvSpPr>
          <p:cNvPr id="92173" name="Line 13">
            <a:extLst>
              <a:ext uri="{FF2B5EF4-FFF2-40B4-BE49-F238E27FC236}">
                <a16:creationId xmlns:a16="http://schemas.microsoft.com/office/drawing/2014/main" id="{2DDD7889-CE29-4B60-BF1F-407059B5988C}"/>
              </a:ext>
            </a:extLst>
          </p:cNvPr>
          <p:cNvSpPr>
            <a:spLocks noChangeShapeType="1"/>
          </p:cNvSpPr>
          <p:nvPr/>
        </p:nvSpPr>
        <p:spPr bwMode="auto">
          <a:xfrm>
            <a:off x="2362200" y="1905000"/>
            <a:ext cx="990600" cy="1143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4" name="Line 14">
            <a:extLst>
              <a:ext uri="{FF2B5EF4-FFF2-40B4-BE49-F238E27FC236}">
                <a16:creationId xmlns:a16="http://schemas.microsoft.com/office/drawing/2014/main" id="{12EBA671-15FF-421F-8666-82D7967493CC}"/>
              </a:ext>
            </a:extLst>
          </p:cNvPr>
          <p:cNvSpPr>
            <a:spLocks noChangeShapeType="1"/>
          </p:cNvSpPr>
          <p:nvPr/>
        </p:nvSpPr>
        <p:spPr bwMode="auto">
          <a:xfrm>
            <a:off x="2362200" y="3048000"/>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5" name="Line 15">
            <a:extLst>
              <a:ext uri="{FF2B5EF4-FFF2-40B4-BE49-F238E27FC236}">
                <a16:creationId xmlns:a16="http://schemas.microsoft.com/office/drawing/2014/main" id="{BCEA6191-3109-4C73-91D6-E62AA15F4914}"/>
              </a:ext>
            </a:extLst>
          </p:cNvPr>
          <p:cNvSpPr>
            <a:spLocks noChangeShapeType="1"/>
          </p:cNvSpPr>
          <p:nvPr/>
        </p:nvSpPr>
        <p:spPr bwMode="auto">
          <a:xfrm flipV="1">
            <a:off x="2362200" y="3048000"/>
            <a:ext cx="990600" cy="8382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6" name="Line 16">
            <a:extLst>
              <a:ext uri="{FF2B5EF4-FFF2-40B4-BE49-F238E27FC236}">
                <a16:creationId xmlns:a16="http://schemas.microsoft.com/office/drawing/2014/main" id="{19102EAE-5961-44BE-BE7D-8F606200ABC7}"/>
              </a:ext>
            </a:extLst>
          </p:cNvPr>
          <p:cNvSpPr>
            <a:spLocks noChangeShapeType="1"/>
          </p:cNvSpPr>
          <p:nvPr/>
        </p:nvSpPr>
        <p:spPr bwMode="auto">
          <a:xfrm flipV="1">
            <a:off x="3276600" y="3733800"/>
            <a:ext cx="1066800" cy="1066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7" name="Line 17">
            <a:extLst>
              <a:ext uri="{FF2B5EF4-FFF2-40B4-BE49-F238E27FC236}">
                <a16:creationId xmlns:a16="http://schemas.microsoft.com/office/drawing/2014/main" id="{3AC8B774-7FC6-464B-A6E2-E40F9E79C207}"/>
              </a:ext>
            </a:extLst>
          </p:cNvPr>
          <p:cNvSpPr>
            <a:spLocks noChangeShapeType="1"/>
          </p:cNvSpPr>
          <p:nvPr/>
        </p:nvSpPr>
        <p:spPr bwMode="auto">
          <a:xfrm flipH="1" flipV="1">
            <a:off x="4343400" y="3733800"/>
            <a:ext cx="1295400" cy="1066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8" name="Line 18">
            <a:extLst>
              <a:ext uri="{FF2B5EF4-FFF2-40B4-BE49-F238E27FC236}">
                <a16:creationId xmlns:a16="http://schemas.microsoft.com/office/drawing/2014/main" id="{F3467DD9-AAC4-48DC-80BF-E827FD5ADED1}"/>
              </a:ext>
            </a:extLst>
          </p:cNvPr>
          <p:cNvSpPr>
            <a:spLocks noChangeShapeType="1"/>
          </p:cNvSpPr>
          <p:nvPr/>
        </p:nvSpPr>
        <p:spPr bwMode="auto">
          <a:xfrm flipH="1">
            <a:off x="5181600" y="3124200"/>
            <a:ext cx="914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79" name="Line 19">
            <a:extLst>
              <a:ext uri="{FF2B5EF4-FFF2-40B4-BE49-F238E27FC236}">
                <a16:creationId xmlns:a16="http://schemas.microsoft.com/office/drawing/2014/main" id="{6D85BD6C-657A-4CEA-A87F-34C858F07BE7}"/>
              </a:ext>
            </a:extLst>
          </p:cNvPr>
          <p:cNvSpPr>
            <a:spLocks noChangeShapeType="1"/>
          </p:cNvSpPr>
          <p:nvPr/>
        </p:nvSpPr>
        <p:spPr bwMode="auto">
          <a:xfrm flipH="1">
            <a:off x="5181600" y="1828800"/>
            <a:ext cx="914400" cy="1295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80" name="Line 20">
            <a:extLst>
              <a:ext uri="{FF2B5EF4-FFF2-40B4-BE49-F238E27FC236}">
                <a16:creationId xmlns:a16="http://schemas.microsoft.com/office/drawing/2014/main" id="{E121CF6D-BCB3-4144-AD34-7A7E6ABD2963}"/>
              </a:ext>
            </a:extLst>
          </p:cNvPr>
          <p:cNvSpPr>
            <a:spLocks noChangeShapeType="1"/>
          </p:cNvSpPr>
          <p:nvPr/>
        </p:nvSpPr>
        <p:spPr bwMode="auto">
          <a:xfrm flipH="1" flipV="1">
            <a:off x="5181600" y="3200400"/>
            <a:ext cx="914400" cy="685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69A5693-86C2-4A1D-863E-F2D16D4A75EF}"/>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94211" name="Text Box 13">
            <a:extLst>
              <a:ext uri="{FF2B5EF4-FFF2-40B4-BE49-F238E27FC236}">
                <a16:creationId xmlns:a16="http://schemas.microsoft.com/office/drawing/2014/main" id="{F446256E-0A97-441F-948F-C7F8CAFF6B05}"/>
              </a:ext>
            </a:extLst>
          </p:cNvPr>
          <p:cNvSpPr txBox="1">
            <a:spLocks noChangeArrowheads="1"/>
          </p:cNvSpPr>
          <p:nvPr/>
        </p:nvSpPr>
        <p:spPr bwMode="auto">
          <a:xfrm>
            <a:off x="457200" y="1524000"/>
            <a:ext cx="79375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i="1" u="sng" dirty="0">
                <a:latin typeface="Arial" panose="020B0604020202020204" pitchFamily="34" charset="0"/>
              </a:rPr>
              <a:t>Stock Overview</a:t>
            </a:r>
            <a:endParaRPr lang="en-US" altLang="en-US" sz="1400" i="1" u="sng" dirty="0">
              <a:latin typeface="Arial" panose="020B0604020202020204" pitchFamily="34" charset="0"/>
            </a:endParaRPr>
          </a:p>
          <a:p>
            <a:pPr eaLnBrk="1" hangingPunct="1">
              <a:spcBef>
                <a:spcPct val="0"/>
              </a:spcBef>
              <a:buFontTx/>
              <a:buNone/>
            </a:pPr>
            <a:endParaRPr lang="en-US" altLang="en-US" sz="1400" i="1" dirty="0">
              <a:latin typeface="Arial" panose="020B0604020202020204" pitchFamily="34" charset="0"/>
            </a:endParaRPr>
          </a:p>
          <a:p>
            <a:pPr eaLnBrk="1" hangingPunct="1">
              <a:spcBef>
                <a:spcPct val="0"/>
              </a:spcBef>
              <a:buFontTx/>
              <a:buNone/>
            </a:pPr>
            <a:r>
              <a:rPr lang="en-US" altLang="en-US" sz="1400" i="1" dirty="0">
                <a:latin typeface="Arial" panose="020B0604020202020204" pitchFamily="34" charset="0"/>
              </a:rPr>
              <a:t>Logistics  -&gt; Materials Management -&gt; Inventory Management -&gt; Environment</a:t>
            </a:r>
          </a:p>
          <a:p>
            <a:pPr eaLnBrk="1" hangingPunct="1">
              <a:spcBef>
                <a:spcPct val="0"/>
              </a:spcBef>
              <a:buFontTx/>
              <a:buNone/>
            </a:pPr>
            <a:r>
              <a:rPr lang="en-US" altLang="en-US" sz="1400" i="1" dirty="0">
                <a:latin typeface="Arial" panose="020B0604020202020204" pitchFamily="34" charset="0"/>
              </a:rPr>
              <a:t>-&gt; Stock -&gt; Stock Overview</a:t>
            </a:r>
          </a:p>
          <a:p>
            <a:pPr eaLnBrk="1" hangingPunct="1">
              <a:spcBef>
                <a:spcPct val="0"/>
              </a:spcBef>
              <a:buFontTx/>
              <a:buNone/>
            </a:pPr>
            <a:r>
              <a:rPr lang="en-GB" altLang="en-US" sz="1400" i="1" dirty="0">
                <a:latin typeface="Arial" panose="020B0604020202020204" pitchFamily="34" charset="0"/>
              </a:rPr>
              <a:t>T Code- MMBE</a:t>
            </a:r>
            <a:endParaRPr lang="en-US" altLang="en-US" sz="1400" dirty="0">
              <a:latin typeface="Arial" panose="020B0604020202020204" pitchFamily="34" charset="0"/>
            </a:endParaRPr>
          </a:p>
          <a:p>
            <a:pPr eaLnBrk="1" hangingPunct="1">
              <a:spcBef>
                <a:spcPct val="0"/>
              </a:spcBef>
              <a:buFontTx/>
              <a:buNone/>
            </a:pPr>
            <a:endParaRPr lang="en-US" altLang="en-US" sz="1800" dirty="0">
              <a:latin typeface="Arial" panose="020B0604020202020204" pitchFamily="34" charset="0"/>
            </a:endParaRPr>
          </a:p>
        </p:txBody>
      </p:sp>
      <p:pic>
        <p:nvPicPr>
          <p:cNvPr id="94212" name="Picture 17">
            <a:extLst>
              <a:ext uri="{FF2B5EF4-FFF2-40B4-BE49-F238E27FC236}">
                <a16:creationId xmlns:a16="http://schemas.microsoft.com/office/drawing/2014/main" id="{7639D75B-D5CD-4A65-845F-C0B43FE56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662" r="27077" b="43323"/>
          <a:stretch>
            <a:fillRect/>
          </a:stretch>
        </p:blipFill>
        <p:spPr bwMode="auto">
          <a:xfrm>
            <a:off x="3619500" y="2819400"/>
            <a:ext cx="4381500" cy="18081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4213" name="Picture 18">
            <a:extLst>
              <a:ext uri="{FF2B5EF4-FFF2-40B4-BE49-F238E27FC236}">
                <a16:creationId xmlns:a16="http://schemas.microsoft.com/office/drawing/2014/main" id="{EB019829-8127-4599-BD2A-3BF8398C1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008" r="39597" b="20268"/>
          <a:stretch>
            <a:fillRect/>
          </a:stretch>
        </p:blipFill>
        <p:spPr bwMode="auto">
          <a:xfrm>
            <a:off x="228600" y="2819400"/>
            <a:ext cx="3314700" cy="2819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1EE0F98-0B71-42EC-AEFA-B7B91A2BE23E}"/>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96259" name="Text Box 3">
            <a:extLst>
              <a:ext uri="{FF2B5EF4-FFF2-40B4-BE49-F238E27FC236}">
                <a16:creationId xmlns:a16="http://schemas.microsoft.com/office/drawing/2014/main" id="{5DF03D2C-ED87-435F-BCD0-9B788BAABE2A}"/>
              </a:ext>
            </a:extLst>
          </p:cNvPr>
          <p:cNvSpPr txBox="1">
            <a:spLocks noChangeArrowheads="1"/>
          </p:cNvSpPr>
          <p:nvPr/>
        </p:nvSpPr>
        <p:spPr bwMode="auto">
          <a:xfrm>
            <a:off x="457200" y="1066800"/>
            <a:ext cx="79375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b="1" i="1" u="sng" dirty="0">
                <a:latin typeface="Arial" panose="020B0604020202020204" pitchFamily="34" charset="0"/>
              </a:rPr>
              <a:t>Goods Receipt</a:t>
            </a:r>
          </a:p>
          <a:p>
            <a:pPr eaLnBrk="1" hangingPunct="1">
              <a:spcBef>
                <a:spcPct val="0"/>
              </a:spcBef>
              <a:buFontTx/>
              <a:buNone/>
            </a:pPr>
            <a:endParaRPr lang="en-GB" altLang="en-US" sz="1400" b="1" i="1" dirty="0">
              <a:latin typeface="Arial" panose="020B0604020202020204" pitchFamily="34" charset="0"/>
            </a:endParaRPr>
          </a:p>
          <a:p>
            <a:pPr eaLnBrk="1" hangingPunct="1">
              <a:spcBef>
                <a:spcPct val="0"/>
              </a:spcBef>
              <a:buFontTx/>
              <a:buNone/>
            </a:pPr>
            <a:r>
              <a:rPr lang="en-GB" altLang="en-US" sz="1400" b="1" i="1" dirty="0">
                <a:latin typeface="Arial" panose="020B0604020202020204" pitchFamily="34" charset="0"/>
              </a:rPr>
              <a:t>Goods Movement -&gt; Goods Receipt -&gt; For Purchase Order -&gt; Goods Receipt</a:t>
            </a:r>
          </a:p>
          <a:p>
            <a:pPr eaLnBrk="1" hangingPunct="1">
              <a:spcBef>
                <a:spcPct val="0"/>
              </a:spcBef>
              <a:buFontTx/>
              <a:buNone/>
            </a:pPr>
            <a:r>
              <a:rPr lang="en-GB" altLang="en-US" sz="1400" b="1" i="1" dirty="0">
                <a:latin typeface="Arial" panose="020B0604020202020204" pitchFamily="34" charset="0"/>
              </a:rPr>
              <a:t>from External Procurement</a:t>
            </a:r>
          </a:p>
          <a:p>
            <a:pPr eaLnBrk="1" hangingPunct="1">
              <a:spcBef>
                <a:spcPct val="0"/>
              </a:spcBef>
              <a:buFontTx/>
              <a:buNone/>
            </a:pPr>
            <a:r>
              <a:rPr lang="en-GB" altLang="en-US" sz="1400" b="1" i="1" dirty="0">
                <a:latin typeface="Arial" panose="020B0604020202020204" pitchFamily="34" charset="0"/>
              </a:rPr>
              <a:t>T CODE- MIGO</a:t>
            </a:r>
          </a:p>
          <a:p>
            <a:pPr eaLnBrk="1" hangingPunct="1">
              <a:spcBef>
                <a:spcPct val="0"/>
              </a:spcBef>
              <a:buFontTx/>
              <a:buNone/>
            </a:pPr>
            <a:r>
              <a:rPr lang="en-GB" altLang="en-US" sz="1400" dirty="0">
                <a:latin typeface="Arial" panose="020B0604020202020204" pitchFamily="34" charset="0"/>
              </a:rPr>
              <a:t>Movement type: 101- GR to unrestricted use stock</a:t>
            </a:r>
          </a:p>
          <a:p>
            <a:pPr eaLnBrk="1" hangingPunct="1">
              <a:spcBef>
                <a:spcPct val="0"/>
              </a:spcBef>
              <a:buFontTx/>
              <a:buNone/>
            </a:pPr>
            <a:r>
              <a:rPr lang="en-GB" altLang="en-US" sz="1400" dirty="0">
                <a:latin typeface="Arial" panose="020B0604020202020204" pitchFamily="34" charset="0"/>
              </a:rPr>
              <a:t>Movement type: 103- Goods Receipt to GR Blocked Stock</a:t>
            </a:r>
          </a:p>
        </p:txBody>
      </p:sp>
      <p:pic>
        <p:nvPicPr>
          <p:cNvPr id="96260" name="Picture 7">
            <a:extLst>
              <a:ext uri="{FF2B5EF4-FFF2-40B4-BE49-F238E27FC236}">
                <a16:creationId xmlns:a16="http://schemas.microsoft.com/office/drawing/2014/main" id="{5A209208-E158-44D0-8F6D-00CA913BB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28" b="4056"/>
          <a:stretch>
            <a:fillRect/>
          </a:stretch>
        </p:blipFill>
        <p:spPr bwMode="auto">
          <a:xfrm>
            <a:off x="4724400" y="2819400"/>
            <a:ext cx="4152900" cy="342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6261" name="Picture 6">
            <a:extLst>
              <a:ext uri="{FF2B5EF4-FFF2-40B4-BE49-F238E27FC236}">
                <a16:creationId xmlns:a16="http://schemas.microsoft.com/office/drawing/2014/main" id="{F29E7AC0-E621-4D10-B6F8-E365FFE9A2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4729" b="39999"/>
          <a:stretch>
            <a:fillRect/>
          </a:stretch>
        </p:blipFill>
        <p:spPr bwMode="auto">
          <a:xfrm>
            <a:off x="228600" y="2895600"/>
            <a:ext cx="443071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90B65E0-71B3-46DA-9966-8CEEC5A375D5}"/>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98307" name="Text Box 3">
            <a:extLst>
              <a:ext uri="{FF2B5EF4-FFF2-40B4-BE49-F238E27FC236}">
                <a16:creationId xmlns:a16="http://schemas.microsoft.com/office/drawing/2014/main" id="{BC91D3F6-2DDA-4C41-AFB8-8BE8651A6165}"/>
              </a:ext>
            </a:extLst>
          </p:cNvPr>
          <p:cNvSpPr txBox="1">
            <a:spLocks noChangeArrowheads="1"/>
          </p:cNvSpPr>
          <p:nvPr/>
        </p:nvSpPr>
        <p:spPr bwMode="auto">
          <a:xfrm>
            <a:off x="457200" y="1066800"/>
            <a:ext cx="79375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i="1" u="sng" dirty="0">
                <a:latin typeface="Verdana" panose="020B0604030504040204" pitchFamily="34" charset="0"/>
                <a:ea typeface="Verdana" panose="020B0604030504040204" pitchFamily="34" charset="0"/>
                <a:cs typeface="Verdana" panose="020B0604030504040204" pitchFamily="34" charset="0"/>
              </a:rPr>
              <a:t>Goods Receipt- Initial Stock Entry</a:t>
            </a: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Goods Movement -&gt; Goods Receipt -&gt; Others, </a:t>
            </a:r>
            <a:r>
              <a:rPr lang="en-GB" altLang="en-US" sz="1200" dirty="0">
                <a:latin typeface="Verdana" panose="020B0604030504040204" pitchFamily="34" charset="0"/>
                <a:ea typeface="Verdana" panose="020B0604030504040204" pitchFamily="34" charset="0"/>
                <a:cs typeface="Verdana" panose="020B0604030504040204" pitchFamily="34" charset="0"/>
              </a:rPr>
              <a:t>then choose </a:t>
            </a:r>
            <a:r>
              <a:rPr lang="en-GB" altLang="en-US" sz="1200" b="1" i="1" dirty="0">
                <a:latin typeface="Verdana" panose="020B0604030504040204" pitchFamily="34" charset="0"/>
                <a:ea typeface="Verdana" panose="020B0604030504040204" pitchFamily="34" charset="0"/>
                <a:cs typeface="Verdana" panose="020B0604030504040204" pitchFamily="34" charset="0"/>
              </a:rPr>
              <a:t>Movement type -&gt;</a:t>
            </a: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Receipt -&gt; Initial </a:t>
            </a:r>
            <a:r>
              <a:rPr lang="en-GB" altLang="en-US" sz="1200" b="1" i="1" dirty="0" err="1">
                <a:latin typeface="Verdana" panose="020B0604030504040204" pitchFamily="34" charset="0"/>
                <a:ea typeface="Verdana" panose="020B0604030504040204" pitchFamily="34" charset="0"/>
                <a:cs typeface="Verdana" panose="020B0604030504040204" pitchFamily="34" charset="0"/>
              </a:rPr>
              <a:t>stck</a:t>
            </a:r>
            <a:r>
              <a:rPr lang="en-GB" altLang="en-US" sz="1200" b="1" i="1" dirty="0">
                <a:latin typeface="Verdana" panose="020B0604030504040204" pitchFamily="34" charset="0"/>
                <a:ea typeface="Verdana" panose="020B0604030504040204" pitchFamily="34" charset="0"/>
                <a:cs typeface="Verdana" panose="020B0604030504040204" pitchFamily="34" charset="0"/>
              </a:rPr>
              <a:t> entry (own) -&gt; To unrestricted</a:t>
            </a:r>
            <a:r>
              <a:rPr lang="en-GB" altLang="en-US" sz="1200" dirty="0">
                <a:latin typeface="Verdana" panose="020B0604030504040204" pitchFamily="34" charset="0"/>
                <a:ea typeface="Verdana" panose="020B0604030504040204" pitchFamily="34" charset="0"/>
                <a:cs typeface="Verdana" panose="020B0604030504040204" pitchFamily="34" charset="0"/>
              </a:rPr>
              <a:t>.</a:t>
            </a: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T CODE- MIGO</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Movement type: 561</a:t>
            </a:r>
          </a:p>
        </p:txBody>
      </p:sp>
      <p:pic>
        <p:nvPicPr>
          <p:cNvPr id="98308" name="Picture 6">
            <a:extLst>
              <a:ext uri="{FF2B5EF4-FFF2-40B4-BE49-F238E27FC236}">
                <a16:creationId xmlns:a16="http://schemas.microsoft.com/office/drawing/2014/main" id="{7C6D2B60-3C29-4185-B641-E20780709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432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98309" name="Picture 7">
            <a:extLst>
              <a:ext uri="{FF2B5EF4-FFF2-40B4-BE49-F238E27FC236}">
                <a16:creationId xmlns:a16="http://schemas.microsoft.com/office/drawing/2014/main" id="{CE7D8F42-A50E-4321-90A0-EBC546BA0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2743200"/>
            <a:ext cx="41259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AEB40DF-28BC-435D-9839-16AF49857489}"/>
              </a:ext>
            </a:extLst>
          </p:cNvPr>
          <p:cNvSpPr>
            <a:spLocks noGrp="1" noChangeArrowheads="1"/>
          </p:cNvSpPr>
          <p:nvPr>
            <p:ph type="title"/>
          </p:nvPr>
        </p:nvSpPr>
        <p:spPr>
          <a:xfrm>
            <a:off x="352425" y="436563"/>
            <a:ext cx="8734425" cy="630237"/>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Course Objective</a:t>
            </a:r>
          </a:p>
        </p:txBody>
      </p:sp>
      <p:sp>
        <p:nvSpPr>
          <p:cNvPr id="34819" name="Rectangle 7">
            <a:extLst>
              <a:ext uri="{FF2B5EF4-FFF2-40B4-BE49-F238E27FC236}">
                <a16:creationId xmlns:a16="http://schemas.microsoft.com/office/drawing/2014/main" id="{76288024-3259-44FE-A55A-5C009538B199}"/>
              </a:ext>
            </a:extLst>
          </p:cNvPr>
          <p:cNvSpPr>
            <a:spLocks noChangeArrowheads="1"/>
          </p:cNvSpPr>
          <p:nvPr/>
        </p:nvSpPr>
        <p:spPr bwMode="auto">
          <a:xfrm>
            <a:off x="228600" y="1066800"/>
            <a:ext cx="82296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90000"/>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Overview of Inventory management and its usability.</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Enter goods movements, including goods receipts, goods issues.</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 Describe the procedure for the initial entry of stock balances in the SAP system, enter a goods receipt without a purchase or production order, Goods receipt in different stock type,.</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Enter a return delivery for goods receipt and subsequent delivery, Purchase order with a returns item and post the goods issue, goods movement posting reversal.</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Tolerances and Delivery Completed Indicator.</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Procedure for a stock-to-stock transfer posting, material-to-material transfer posting, one-step and two-step procedures for stock transfers, stock transfer from storage location to storage location, stock transfer between plants of a company code using the</a:t>
            </a:r>
          </a:p>
          <a:p>
            <a:pPr eaLnBrk="1" hangingPunct="1">
              <a:spcBef>
                <a:spcPct val="0"/>
              </a:spcBef>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one-step and two step procedures. Stock Transport Orders. Movement types.</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 Shelf life expiration.</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structure of a reservation and the information it contains, reservation creation  manually, with and without a reference.</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Tips &amp; Tricks</a:t>
            </a:r>
          </a:p>
          <a:p>
            <a:pPr eaLnBrk="1" hangingPunct="1">
              <a:spcBef>
                <a:spcPct val="0"/>
              </a:spcBef>
              <a:buFont typeface="Wingdings" panose="05000000000000000000" pitchFamily="2" charset="2"/>
              <a:buChar char="Ø"/>
            </a:pPr>
            <a:r>
              <a:rPr lang="en-US" altLang="en-US" sz="1400" dirty="0">
                <a:latin typeface="Verdana" panose="020B0604030504040204" pitchFamily="34" charset="0"/>
                <a:ea typeface="Verdana" panose="020B0604030504040204" pitchFamily="34" charset="0"/>
                <a:cs typeface="Verdana" panose="020B0604030504040204" pitchFamily="34" charset="0"/>
              </a:rPr>
              <a:t> Test Your Knowledge &amp; Answers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A82124B-B312-4E71-A981-81F642096D19}"/>
              </a:ext>
            </a:extLst>
          </p:cNvPr>
          <p:cNvSpPr>
            <a:spLocks noGrp="1" noChangeArrowheads="1"/>
          </p:cNvSpPr>
          <p:nvPr>
            <p:ph type="title"/>
          </p:nvPr>
        </p:nvSpPr>
        <p:spPr>
          <a:xfrm>
            <a:off x="175832" y="21465"/>
            <a:ext cx="8229600" cy="1143000"/>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Receipt</a:t>
            </a:r>
          </a:p>
        </p:txBody>
      </p:sp>
      <p:sp>
        <p:nvSpPr>
          <p:cNvPr id="100355" name="Text Box 3">
            <a:extLst>
              <a:ext uri="{FF2B5EF4-FFF2-40B4-BE49-F238E27FC236}">
                <a16:creationId xmlns:a16="http://schemas.microsoft.com/office/drawing/2014/main" id="{1B229248-B610-43F4-9A7F-DB47B8DC22A1}"/>
              </a:ext>
            </a:extLst>
          </p:cNvPr>
          <p:cNvSpPr txBox="1">
            <a:spLocks noChangeArrowheads="1"/>
          </p:cNvSpPr>
          <p:nvPr/>
        </p:nvSpPr>
        <p:spPr bwMode="auto">
          <a:xfrm>
            <a:off x="457200" y="1066800"/>
            <a:ext cx="79375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i="1" u="sng">
                <a:latin typeface="Verdana" panose="020B0604030504040204" pitchFamily="34" charset="0"/>
                <a:ea typeface="Verdana" panose="020B0604030504040204" pitchFamily="34" charset="0"/>
                <a:cs typeface="Verdana" panose="020B0604030504040204" pitchFamily="34" charset="0"/>
              </a:rPr>
              <a:t>Display Material Document.</a:t>
            </a:r>
          </a:p>
          <a:p>
            <a:pPr eaLnBrk="1" hangingPunct="1">
              <a:spcBef>
                <a:spcPct val="0"/>
              </a:spcBef>
              <a:buFontTx/>
              <a:buNone/>
            </a:pPr>
            <a:r>
              <a:rPr lang="en-GB" altLang="en-US" sz="1400" i="1">
                <a:latin typeface="Verdana" panose="020B0604030504040204" pitchFamily="34" charset="0"/>
                <a:ea typeface="Verdana" panose="020B0604030504040204" pitchFamily="34" charset="0"/>
                <a:cs typeface="Verdana" panose="020B0604030504040204" pitchFamily="34" charset="0"/>
              </a:rPr>
              <a:t>Material Document -&gt; Display</a:t>
            </a:r>
            <a:r>
              <a:rPr lang="en-GB" altLang="en-US" sz="1400">
                <a:latin typeface="Verdana" panose="020B0604030504040204" pitchFamily="34" charset="0"/>
                <a:ea typeface="Verdana" panose="020B0604030504040204" pitchFamily="34" charset="0"/>
                <a:cs typeface="Verdana" panose="020B0604030504040204" pitchFamily="34" charset="0"/>
              </a:rPr>
              <a:t>, then choose </a:t>
            </a:r>
            <a:r>
              <a:rPr lang="en-GB" altLang="en-US" sz="1400" i="1">
                <a:latin typeface="Verdana" panose="020B0604030504040204" pitchFamily="34" charset="0"/>
                <a:ea typeface="Verdana" panose="020B0604030504040204" pitchFamily="34" charset="0"/>
                <a:cs typeface="Verdana" panose="020B0604030504040204" pitchFamily="34" charset="0"/>
              </a:rPr>
              <a:t>FI documents</a:t>
            </a:r>
            <a:endParaRPr lang="en-GB" altLang="en-US" sz="140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i="1">
                <a:latin typeface="Verdana" panose="020B0604030504040204" pitchFamily="34" charset="0"/>
                <a:ea typeface="Verdana" panose="020B0604030504040204" pitchFamily="34" charset="0"/>
                <a:cs typeface="Verdana" panose="020B0604030504040204" pitchFamily="34" charset="0"/>
              </a:rPr>
              <a:t>T CODE- MIGO </a:t>
            </a:r>
            <a:endParaRPr lang="en-US" altLang="en-US" sz="1400" i="1">
              <a:latin typeface="Verdana" panose="020B0604030504040204" pitchFamily="34" charset="0"/>
              <a:ea typeface="Verdana" panose="020B0604030504040204" pitchFamily="34" charset="0"/>
              <a:cs typeface="Verdana" panose="020B0604030504040204" pitchFamily="34" charset="0"/>
            </a:endParaRPr>
          </a:p>
        </p:txBody>
      </p:sp>
      <p:sp>
        <p:nvSpPr>
          <p:cNvPr id="100356" name="Text Box 9">
            <a:extLst>
              <a:ext uri="{FF2B5EF4-FFF2-40B4-BE49-F238E27FC236}">
                <a16:creationId xmlns:a16="http://schemas.microsoft.com/office/drawing/2014/main" id="{2BCABD73-E7E4-4B70-9AFB-454E15A2D723}"/>
              </a:ext>
            </a:extLst>
          </p:cNvPr>
          <p:cNvSpPr txBox="1">
            <a:spLocks noChangeArrowheads="1"/>
          </p:cNvSpPr>
          <p:nvPr/>
        </p:nvSpPr>
        <p:spPr bwMode="auto">
          <a:xfrm>
            <a:off x="533400" y="4876800"/>
            <a:ext cx="7937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Clicking on the Accounting Document displays it, and we can view the GL/ac’s that it has updated.</a:t>
            </a:r>
            <a:endParaRPr lang="en-US" alt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100357" name="Picture 7">
            <a:extLst>
              <a:ext uri="{FF2B5EF4-FFF2-40B4-BE49-F238E27FC236}">
                <a16:creationId xmlns:a16="http://schemas.microsoft.com/office/drawing/2014/main" id="{A2AA970B-780E-4C6C-A0AE-A479E9B8B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33575"/>
            <a:ext cx="4953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100358" name="Picture 8">
            <a:extLst>
              <a:ext uri="{FF2B5EF4-FFF2-40B4-BE49-F238E27FC236}">
                <a16:creationId xmlns:a16="http://schemas.microsoft.com/office/drawing/2014/main" id="{1160D1E1-FE6C-4FC5-A5E8-9FF60A645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933575"/>
            <a:ext cx="35814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B110256-ECE7-47C9-ADD8-8372AEF67782}"/>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Material to Material Conversion</a:t>
            </a:r>
          </a:p>
        </p:txBody>
      </p:sp>
      <p:sp>
        <p:nvSpPr>
          <p:cNvPr id="102403" name="Text Box 5">
            <a:extLst>
              <a:ext uri="{FF2B5EF4-FFF2-40B4-BE49-F238E27FC236}">
                <a16:creationId xmlns:a16="http://schemas.microsoft.com/office/drawing/2014/main" id="{ED36B1BB-2984-40FB-9598-4D18994FD042}"/>
              </a:ext>
            </a:extLst>
          </p:cNvPr>
          <p:cNvSpPr txBox="1">
            <a:spLocks noChangeArrowheads="1"/>
          </p:cNvSpPr>
          <p:nvPr/>
        </p:nvSpPr>
        <p:spPr bwMode="auto">
          <a:xfrm>
            <a:off x="457200" y="4343400"/>
            <a:ext cx="793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Material to Material transfers requires that both material is managed in same units of measure</a:t>
            </a:r>
          </a:p>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Material document is generated</a:t>
            </a:r>
          </a:p>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An accounting document is generated if the moving average price in the accounting view of both the materials is different , i.e. there is a change in valuation price</a:t>
            </a:r>
          </a:p>
        </p:txBody>
      </p:sp>
      <p:pic>
        <p:nvPicPr>
          <p:cNvPr id="102404" name="Picture 17" descr="MPj01753920000[1]">
            <a:extLst>
              <a:ext uri="{FF2B5EF4-FFF2-40B4-BE49-F238E27FC236}">
                <a16:creationId xmlns:a16="http://schemas.microsoft.com/office/drawing/2014/main" id="{3F528FC4-E6EF-4DD0-98C7-888957DC86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524000"/>
            <a:ext cx="20574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AutoShape 18">
            <a:extLst>
              <a:ext uri="{FF2B5EF4-FFF2-40B4-BE49-F238E27FC236}">
                <a16:creationId xmlns:a16="http://schemas.microsoft.com/office/drawing/2014/main" id="{CF99AD4E-30F0-43DA-914A-9472BC2C55EA}"/>
              </a:ext>
            </a:extLst>
          </p:cNvPr>
          <p:cNvSpPr>
            <a:spLocks noChangeArrowheads="1"/>
          </p:cNvSpPr>
          <p:nvPr/>
        </p:nvSpPr>
        <p:spPr bwMode="auto">
          <a:xfrm>
            <a:off x="3810000" y="1905000"/>
            <a:ext cx="914400" cy="3048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02406" name="AutoShape 19">
            <a:extLst>
              <a:ext uri="{FF2B5EF4-FFF2-40B4-BE49-F238E27FC236}">
                <a16:creationId xmlns:a16="http://schemas.microsoft.com/office/drawing/2014/main" id="{6F5859B2-3CF6-47DA-8B9E-A0D7F6D6F0D9}"/>
              </a:ext>
            </a:extLst>
          </p:cNvPr>
          <p:cNvSpPr>
            <a:spLocks noChangeArrowheads="1"/>
          </p:cNvSpPr>
          <p:nvPr/>
        </p:nvSpPr>
        <p:spPr bwMode="auto">
          <a:xfrm rot="10800000">
            <a:off x="3733800" y="2743200"/>
            <a:ext cx="914400" cy="3048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102407" name="Picture 20" descr="MPj01753770000[1]">
            <a:extLst>
              <a:ext uri="{FF2B5EF4-FFF2-40B4-BE49-F238E27FC236}">
                <a16:creationId xmlns:a16="http://schemas.microsoft.com/office/drawing/2014/main" id="{1882A448-89A8-4CC6-86E0-DFF53105B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524000"/>
            <a:ext cx="2133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8" name="Text Box 21">
            <a:extLst>
              <a:ext uri="{FF2B5EF4-FFF2-40B4-BE49-F238E27FC236}">
                <a16:creationId xmlns:a16="http://schemas.microsoft.com/office/drawing/2014/main" id="{AF14A944-8B38-49A8-B5FA-8CA01F808CB5}"/>
              </a:ext>
            </a:extLst>
          </p:cNvPr>
          <p:cNvSpPr txBox="1">
            <a:spLocks noChangeArrowheads="1"/>
          </p:cNvSpPr>
          <p:nvPr/>
        </p:nvSpPr>
        <p:spPr bwMode="auto">
          <a:xfrm>
            <a:off x="3962400" y="16303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309</a:t>
            </a:r>
            <a:endParaRPr lang="en-US" altLang="en-US" sz="1200">
              <a:solidFill>
                <a:srgbClr val="FF0000"/>
              </a:solidFill>
              <a:latin typeface="Arial" panose="020B0604020202020204" pitchFamily="34" charset="0"/>
            </a:endParaRPr>
          </a:p>
        </p:txBody>
      </p:sp>
      <p:sp>
        <p:nvSpPr>
          <p:cNvPr id="102409" name="Text Box 22">
            <a:extLst>
              <a:ext uri="{FF2B5EF4-FFF2-40B4-BE49-F238E27FC236}">
                <a16:creationId xmlns:a16="http://schemas.microsoft.com/office/drawing/2014/main" id="{5144720A-0C37-4663-B0BD-BF0C1B1D258D}"/>
              </a:ext>
            </a:extLst>
          </p:cNvPr>
          <p:cNvSpPr txBox="1">
            <a:spLocks noChangeArrowheads="1"/>
          </p:cNvSpPr>
          <p:nvPr/>
        </p:nvSpPr>
        <p:spPr bwMode="auto">
          <a:xfrm>
            <a:off x="3962400" y="30480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310</a:t>
            </a:r>
            <a:endParaRPr lang="en-US" altLang="en-US" sz="1200">
              <a:solidFill>
                <a:srgbClr val="FF0000"/>
              </a:solidFill>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704F4ED-6D8D-4F31-B795-9AD58BE62A26}"/>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Inter Product Movement</a:t>
            </a:r>
          </a:p>
        </p:txBody>
      </p:sp>
      <p:sp>
        <p:nvSpPr>
          <p:cNvPr id="104451" name="Text Box 3">
            <a:extLst>
              <a:ext uri="{FF2B5EF4-FFF2-40B4-BE49-F238E27FC236}">
                <a16:creationId xmlns:a16="http://schemas.microsoft.com/office/drawing/2014/main" id="{2C0E63B7-C2B4-4263-92A3-71D3D47E8B4A}"/>
              </a:ext>
            </a:extLst>
          </p:cNvPr>
          <p:cNvSpPr txBox="1">
            <a:spLocks noChangeArrowheads="1"/>
          </p:cNvSpPr>
          <p:nvPr/>
        </p:nvSpPr>
        <p:spPr bwMode="auto">
          <a:xfrm>
            <a:off x="457200" y="1066800"/>
            <a:ext cx="79375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b="1" i="1" u="sng" dirty="0">
                <a:latin typeface="Arial" panose="020B0604020202020204" pitchFamily="34" charset="0"/>
              </a:rPr>
              <a:t>Inter Product Movement.</a:t>
            </a:r>
          </a:p>
          <a:p>
            <a:pPr eaLnBrk="1" hangingPunct="1">
              <a:spcBef>
                <a:spcPct val="0"/>
              </a:spcBef>
              <a:buFontTx/>
              <a:buNone/>
            </a:pPr>
            <a:endParaRPr lang="en-GB" altLang="en-US" sz="1400" b="1" i="1" dirty="0">
              <a:latin typeface="Arial" panose="020B0604020202020204" pitchFamily="34" charset="0"/>
            </a:endParaRPr>
          </a:p>
          <a:p>
            <a:pPr eaLnBrk="1" hangingPunct="1">
              <a:spcBef>
                <a:spcPct val="0"/>
              </a:spcBef>
              <a:buFontTx/>
              <a:buNone/>
            </a:pPr>
            <a:r>
              <a:rPr lang="en-GB" altLang="en-US" sz="1400" b="1" i="1" dirty="0">
                <a:latin typeface="Arial" panose="020B0604020202020204" pitchFamily="34" charset="0"/>
              </a:rPr>
              <a:t>T CODE- MIGO</a:t>
            </a:r>
          </a:p>
          <a:p>
            <a:pPr eaLnBrk="1" hangingPunct="1">
              <a:spcBef>
                <a:spcPct val="0"/>
              </a:spcBef>
              <a:buFontTx/>
              <a:buNone/>
            </a:pPr>
            <a:r>
              <a:rPr lang="en-GB" altLang="en-US" sz="1400" dirty="0">
                <a:latin typeface="Arial" panose="020B0604020202020204" pitchFamily="34" charset="0"/>
              </a:rPr>
              <a:t>Movement type: 309- Conversion of a material into a different material</a:t>
            </a:r>
          </a:p>
          <a:p>
            <a:pPr eaLnBrk="1" hangingPunct="1">
              <a:spcBef>
                <a:spcPct val="0"/>
              </a:spcBef>
              <a:buFontTx/>
              <a:buNone/>
            </a:pPr>
            <a:r>
              <a:rPr lang="en-GB" altLang="en-US" sz="1400" dirty="0">
                <a:latin typeface="Arial" panose="020B0604020202020204" pitchFamily="34" charset="0"/>
              </a:rPr>
              <a:t>Movement type: 310- Reversal of 309 movement</a:t>
            </a:r>
          </a:p>
        </p:txBody>
      </p:sp>
      <p:pic>
        <p:nvPicPr>
          <p:cNvPr id="104452" name="Picture 5">
            <a:extLst>
              <a:ext uri="{FF2B5EF4-FFF2-40B4-BE49-F238E27FC236}">
                <a16:creationId xmlns:a16="http://schemas.microsoft.com/office/drawing/2014/main" id="{31C1F33D-D116-46DD-8222-B07E1890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319338"/>
            <a:ext cx="7448550"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BBA49B0A-20F5-4ED3-B6FB-7F89EF2F37CC}"/>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Transfer Posting</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6171A55C-F28E-4BAD-BFFD-45C580684505}"/>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Transfer Postings</a:t>
            </a:r>
          </a:p>
        </p:txBody>
      </p:sp>
      <p:sp>
        <p:nvSpPr>
          <p:cNvPr id="108547" name="Rectangle 3">
            <a:extLst>
              <a:ext uri="{FF2B5EF4-FFF2-40B4-BE49-F238E27FC236}">
                <a16:creationId xmlns:a16="http://schemas.microsoft.com/office/drawing/2014/main" id="{4994FF25-40B2-41B9-9514-5DAA842516EE}"/>
              </a:ext>
            </a:extLst>
          </p:cNvPr>
          <p:cNvSpPr>
            <a:spLocks noChangeArrowheads="1"/>
          </p:cNvSpPr>
          <p:nvPr/>
        </p:nvSpPr>
        <p:spPr bwMode="auto">
          <a:xfrm>
            <a:off x="762000" y="2133600"/>
            <a:ext cx="2286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Quality Insp. Stock</a:t>
            </a:r>
            <a:endParaRPr lang="en-US" altLang="en-US" sz="1800">
              <a:latin typeface="Arial" panose="020B0604020202020204" pitchFamily="34" charset="0"/>
            </a:endParaRPr>
          </a:p>
        </p:txBody>
      </p:sp>
      <p:sp>
        <p:nvSpPr>
          <p:cNvPr id="108548" name="Rectangle 4">
            <a:extLst>
              <a:ext uri="{FF2B5EF4-FFF2-40B4-BE49-F238E27FC236}">
                <a16:creationId xmlns:a16="http://schemas.microsoft.com/office/drawing/2014/main" id="{737C37C1-E4C4-41E4-8F50-39C945D40CDA}"/>
              </a:ext>
            </a:extLst>
          </p:cNvPr>
          <p:cNvSpPr>
            <a:spLocks noChangeArrowheads="1"/>
          </p:cNvSpPr>
          <p:nvPr/>
        </p:nvSpPr>
        <p:spPr bwMode="auto">
          <a:xfrm>
            <a:off x="5867400" y="3657600"/>
            <a:ext cx="23622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Unrestricted use Stock</a:t>
            </a:r>
            <a:endParaRPr lang="en-US" altLang="en-US" sz="1800">
              <a:latin typeface="Arial" panose="020B0604020202020204" pitchFamily="34" charset="0"/>
            </a:endParaRPr>
          </a:p>
        </p:txBody>
      </p:sp>
      <p:sp>
        <p:nvSpPr>
          <p:cNvPr id="108549" name="Rectangle 5">
            <a:extLst>
              <a:ext uri="{FF2B5EF4-FFF2-40B4-BE49-F238E27FC236}">
                <a16:creationId xmlns:a16="http://schemas.microsoft.com/office/drawing/2014/main" id="{E970D4B7-AB53-4D2B-8BD4-4FA4C162829A}"/>
              </a:ext>
            </a:extLst>
          </p:cNvPr>
          <p:cNvSpPr>
            <a:spLocks noChangeArrowheads="1"/>
          </p:cNvSpPr>
          <p:nvPr/>
        </p:nvSpPr>
        <p:spPr bwMode="auto">
          <a:xfrm>
            <a:off x="838200" y="5715000"/>
            <a:ext cx="23622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Blocked Stock</a:t>
            </a:r>
            <a:endParaRPr lang="en-US" altLang="en-US" sz="1800">
              <a:latin typeface="Arial" panose="020B0604020202020204" pitchFamily="34" charset="0"/>
            </a:endParaRPr>
          </a:p>
        </p:txBody>
      </p:sp>
      <p:pic>
        <p:nvPicPr>
          <p:cNvPr id="108550" name="Picture 6">
            <a:extLst>
              <a:ext uri="{FF2B5EF4-FFF2-40B4-BE49-F238E27FC236}">
                <a16:creationId xmlns:a16="http://schemas.microsoft.com/office/drawing/2014/main" id="{04DBB7C9-24ED-416A-B488-9234DFD60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1752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8551" name="Picture 7">
            <a:extLst>
              <a:ext uri="{FF2B5EF4-FFF2-40B4-BE49-F238E27FC236}">
                <a16:creationId xmlns:a16="http://schemas.microsoft.com/office/drawing/2014/main" id="{65D0238A-42BE-45D0-9FF8-0C41CC875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640263"/>
            <a:ext cx="12192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8552" name="Picture 8">
            <a:extLst>
              <a:ext uri="{FF2B5EF4-FFF2-40B4-BE49-F238E27FC236}">
                <a16:creationId xmlns:a16="http://schemas.microsoft.com/office/drawing/2014/main" id="{2546C624-ECB9-4F26-A1F0-D2E6810063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813" y="2598738"/>
            <a:ext cx="11191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8553" name="Line 9">
            <a:extLst>
              <a:ext uri="{FF2B5EF4-FFF2-40B4-BE49-F238E27FC236}">
                <a16:creationId xmlns:a16="http://schemas.microsoft.com/office/drawing/2014/main" id="{07A0972D-C8BA-4005-A920-D8671A662501}"/>
              </a:ext>
            </a:extLst>
          </p:cNvPr>
          <p:cNvSpPr>
            <a:spLocks noChangeShapeType="1"/>
          </p:cNvSpPr>
          <p:nvPr/>
        </p:nvSpPr>
        <p:spPr bwMode="auto">
          <a:xfrm flipV="1">
            <a:off x="4267200" y="3962400"/>
            <a:ext cx="1066800" cy="1066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4" name="Line 10">
            <a:extLst>
              <a:ext uri="{FF2B5EF4-FFF2-40B4-BE49-F238E27FC236}">
                <a16:creationId xmlns:a16="http://schemas.microsoft.com/office/drawing/2014/main" id="{593EAA87-43DF-48F6-B1AB-9CC66722BA5B}"/>
              </a:ext>
            </a:extLst>
          </p:cNvPr>
          <p:cNvSpPr>
            <a:spLocks noChangeShapeType="1"/>
          </p:cNvSpPr>
          <p:nvPr/>
        </p:nvSpPr>
        <p:spPr bwMode="auto">
          <a:xfrm flipH="1">
            <a:off x="3886200" y="3733800"/>
            <a:ext cx="990600" cy="990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5" name="Line 11">
            <a:extLst>
              <a:ext uri="{FF2B5EF4-FFF2-40B4-BE49-F238E27FC236}">
                <a16:creationId xmlns:a16="http://schemas.microsoft.com/office/drawing/2014/main" id="{130A1774-0936-4ADC-BE2D-5F686BE2BA1F}"/>
              </a:ext>
            </a:extLst>
          </p:cNvPr>
          <p:cNvSpPr>
            <a:spLocks noChangeShapeType="1"/>
          </p:cNvSpPr>
          <p:nvPr/>
        </p:nvSpPr>
        <p:spPr bwMode="auto">
          <a:xfrm>
            <a:off x="4267200" y="2057400"/>
            <a:ext cx="1371600" cy="7620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6" name="Line 12">
            <a:extLst>
              <a:ext uri="{FF2B5EF4-FFF2-40B4-BE49-F238E27FC236}">
                <a16:creationId xmlns:a16="http://schemas.microsoft.com/office/drawing/2014/main" id="{7F8F9E71-D15C-49FA-8B0E-7BB08B39B86A}"/>
              </a:ext>
            </a:extLst>
          </p:cNvPr>
          <p:cNvSpPr>
            <a:spLocks noChangeShapeType="1"/>
          </p:cNvSpPr>
          <p:nvPr/>
        </p:nvSpPr>
        <p:spPr bwMode="auto">
          <a:xfrm flipH="1" flipV="1">
            <a:off x="4114800" y="2362200"/>
            <a:ext cx="1219200" cy="6858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7" name="Line 13">
            <a:extLst>
              <a:ext uri="{FF2B5EF4-FFF2-40B4-BE49-F238E27FC236}">
                <a16:creationId xmlns:a16="http://schemas.microsoft.com/office/drawing/2014/main" id="{FA0E5755-C4EB-4927-8658-EC9E3E614048}"/>
              </a:ext>
            </a:extLst>
          </p:cNvPr>
          <p:cNvSpPr>
            <a:spLocks noChangeShapeType="1"/>
          </p:cNvSpPr>
          <p:nvPr/>
        </p:nvSpPr>
        <p:spPr bwMode="auto">
          <a:xfrm flipH="1">
            <a:off x="2286000" y="2971800"/>
            <a:ext cx="0" cy="1371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8" name="Line 14">
            <a:extLst>
              <a:ext uri="{FF2B5EF4-FFF2-40B4-BE49-F238E27FC236}">
                <a16:creationId xmlns:a16="http://schemas.microsoft.com/office/drawing/2014/main" id="{8E5CA9CB-E45D-457F-96BA-8F9432608E93}"/>
              </a:ext>
            </a:extLst>
          </p:cNvPr>
          <p:cNvSpPr>
            <a:spLocks noChangeShapeType="1"/>
          </p:cNvSpPr>
          <p:nvPr/>
        </p:nvSpPr>
        <p:spPr bwMode="auto">
          <a:xfrm flipV="1">
            <a:off x="1905000" y="2971800"/>
            <a:ext cx="0" cy="1371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9" name="Text Box 15">
            <a:extLst>
              <a:ext uri="{FF2B5EF4-FFF2-40B4-BE49-F238E27FC236}">
                <a16:creationId xmlns:a16="http://schemas.microsoft.com/office/drawing/2014/main" id="{56A24CF2-6F91-409B-9C1B-100F74F69EEB}"/>
              </a:ext>
            </a:extLst>
          </p:cNvPr>
          <p:cNvSpPr txBox="1">
            <a:spLocks noChangeArrowheads="1"/>
          </p:cNvSpPr>
          <p:nvPr/>
        </p:nvSpPr>
        <p:spPr bwMode="auto">
          <a:xfrm>
            <a:off x="1219200" y="3505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350</a:t>
            </a:r>
            <a:endParaRPr lang="en-US" altLang="en-US" sz="1200">
              <a:solidFill>
                <a:srgbClr val="FF0000"/>
              </a:solidFill>
              <a:latin typeface="Arial" panose="020B0604020202020204" pitchFamily="34" charset="0"/>
            </a:endParaRPr>
          </a:p>
        </p:txBody>
      </p:sp>
      <p:sp>
        <p:nvSpPr>
          <p:cNvPr id="108560" name="Text Box 16">
            <a:extLst>
              <a:ext uri="{FF2B5EF4-FFF2-40B4-BE49-F238E27FC236}">
                <a16:creationId xmlns:a16="http://schemas.microsoft.com/office/drawing/2014/main" id="{45C1C162-0D14-42B1-931B-B775F049CAD4}"/>
              </a:ext>
            </a:extLst>
          </p:cNvPr>
          <p:cNvSpPr txBox="1">
            <a:spLocks noChangeArrowheads="1"/>
          </p:cNvSpPr>
          <p:nvPr/>
        </p:nvSpPr>
        <p:spPr bwMode="auto">
          <a:xfrm>
            <a:off x="2286000" y="35353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349</a:t>
            </a:r>
            <a:endParaRPr lang="en-US" altLang="en-US" sz="1200">
              <a:solidFill>
                <a:srgbClr val="FF0000"/>
              </a:solidFill>
              <a:latin typeface="Arial" panose="020B0604020202020204" pitchFamily="34" charset="0"/>
            </a:endParaRPr>
          </a:p>
        </p:txBody>
      </p:sp>
      <p:sp>
        <p:nvSpPr>
          <p:cNvPr id="108561" name="Text Box 17">
            <a:extLst>
              <a:ext uri="{FF2B5EF4-FFF2-40B4-BE49-F238E27FC236}">
                <a16:creationId xmlns:a16="http://schemas.microsoft.com/office/drawing/2014/main" id="{4C8A6283-911E-45E8-A7EB-6723C4DB43D6}"/>
              </a:ext>
            </a:extLst>
          </p:cNvPr>
          <p:cNvSpPr txBox="1">
            <a:spLocks noChangeArrowheads="1"/>
          </p:cNvSpPr>
          <p:nvPr/>
        </p:nvSpPr>
        <p:spPr bwMode="auto">
          <a:xfrm>
            <a:off x="4038600" y="26670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322</a:t>
            </a:r>
            <a:endParaRPr lang="en-US" altLang="en-US" sz="1200">
              <a:solidFill>
                <a:srgbClr val="FF0000"/>
              </a:solidFill>
              <a:latin typeface="Arial" panose="020B0604020202020204" pitchFamily="34" charset="0"/>
            </a:endParaRPr>
          </a:p>
        </p:txBody>
      </p:sp>
      <p:sp>
        <p:nvSpPr>
          <p:cNvPr id="108562" name="Text Box 18">
            <a:extLst>
              <a:ext uri="{FF2B5EF4-FFF2-40B4-BE49-F238E27FC236}">
                <a16:creationId xmlns:a16="http://schemas.microsoft.com/office/drawing/2014/main" id="{99EA9EBA-8EAA-4F8D-B395-41F1783527D6}"/>
              </a:ext>
            </a:extLst>
          </p:cNvPr>
          <p:cNvSpPr txBox="1">
            <a:spLocks noChangeArrowheads="1"/>
          </p:cNvSpPr>
          <p:nvPr/>
        </p:nvSpPr>
        <p:spPr bwMode="auto">
          <a:xfrm>
            <a:off x="4953000" y="21336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321</a:t>
            </a:r>
            <a:endParaRPr lang="en-US" altLang="en-US" sz="1200">
              <a:solidFill>
                <a:srgbClr val="FF0000"/>
              </a:solidFill>
              <a:latin typeface="Arial" panose="020B0604020202020204" pitchFamily="34" charset="0"/>
            </a:endParaRPr>
          </a:p>
        </p:txBody>
      </p:sp>
      <p:sp>
        <p:nvSpPr>
          <p:cNvPr id="108563" name="Text Box 19">
            <a:extLst>
              <a:ext uri="{FF2B5EF4-FFF2-40B4-BE49-F238E27FC236}">
                <a16:creationId xmlns:a16="http://schemas.microsoft.com/office/drawing/2014/main" id="{383BE350-8CB4-4C6C-AEE8-BD418E8DAB1D}"/>
              </a:ext>
            </a:extLst>
          </p:cNvPr>
          <p:cNvSpPr txBox="1">
            <a:spLocks noChangeArrowheads="1"/>
          </p:cNvSpPr>
          <p:nvPr/>
        </p:nvSpPr>
        <p:spPr bwMode="auto">
          <a:xfrm>
            <a:off x="4953000" y="4373563"/>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343</a:t>
            </a:r>
            <a:endParaRPr lang="en-US" altLang="en-US" sz="1200">
              <a:solidFill>
                <a:srgbClr val="FF0000"/>
              </a:solidFill>
              <a:latin typeface="Arial" panose="020B0604020202020204" pitchFamily="34" charset="0"/>
            </a:endParaRPr>
          </a:p>
        </p:txBody>
      </p:sp>
      <p:sp>
        <p:nvSpPr>
          <p:cNvPr id="108564" name="Text Box 20">
            <a:extLst>
              <a:ext uri="{FF2B5EF4-FFF2-40B4-BE49-F238E27FC236}">
                <a16:creationId xmlns:a16="http://schemas.microsoft.com/office/drawing/2014/main" id="{6E25FE34-4951-4105-B9EF-042401FEAE5D}"/>
              </a:ext>
            </a:extLst>
          </p:cNvPr>
          <p:cNvSpPr txBox="1">
            <a:spLocks noChangeArrowheads="1"/>
          </p:cNvSpPr>
          <p:nvPr/>
        </p:nvSpPr>
        <p:spPr bwMode="auto">
          <a:xfrm>
            <a:off x="3962400" y="39624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200">
                <a:solidFill>
                  <a:srgbClr val="FF0000"/>
                </a:solidFill>
                <a:latin typeface="Arial" panose="020B0604020202020204" pitchFamily="34" charset="0"/>
              </a:rPr>
              <a:t>344</a:t>
            </a:r>
            <a:endParaRPr lang="en-US" altLang="en-US" sz="1200">
              <a:solidFill>
                <a:srgbClr val="FF0000"/>
              </a:solidFill>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0657A0B-1A75-49E0-8487-96162B68E95A}"/>
              </a:ext>
            </a:extLst>
          </p:cNvPr>
          <p:cNvSpPr>
            <a:spLocks noGrp="1" noChangeArrowheads="1"/>
          </p:cNvSpPr>
          <p:nvPr>
            <p:ph type="title"/>
          </p:nvPr>
        </p:nvSpPr>
        <p:spPr>
          <a:xfrm>
            <a:off x="0" y="7513"/>
            <a:ext cx="8229600" cy="1143000"/>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Transfer Posting</a:t>
            </a:r>
          </a:p>
        </p:txBody>
      </p:sp>
      <p:sp>
        <p:nvSpPr>
          <p:cNvPr id="110595" name="Text Box 3">
            <a:extLst>
              <a:ext uri="{FF2B5EF4-FFF2-40B4-BE49-F238E27FC236}">
                <a16:creationId xmlns:a16="http://schemas.microsoft.com/office/drawing/2014/main" id="{7E1C2FF4-1673-4A5A-AF1D-FE9A7E9E5626}"/>
              </a:ext>
            </a:extLst>
          </p:cNvPr>
          <p:cNvSpPr txBox="1">
            <a:spLocks noChangeArrowheads="1"/>
          </p:cNvSpPr>
          <p:nvPr/>
        </p:nvSpPr>
        <p:spPr bwMode="auto">
          <a:xfrm>
            <a:off x="457200" y="1066800"/>
            <a:ext cx="7937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b="1" i="1" u="sng" dirty="0">
                <a:latin typeface="Arial" panose="020B0604020202020204" pitchFamily="34" charset="0"/>
              </a:rPr>
              <a:t>Storage </a:t>
            </a:r>
            <a:r>
              <a:rPr lang="en-GB" altLang="en-US" sz="1400" b="1" i="1" u="sng" dirty="0" err="1">
                <a:latin typeface="Arial" panose="020B0604020202020204" pitchFamily="34" charset="0"/>
              </a:rPr>
              <a:t>Locn</a:t>
            </a:r>
            <a:r>
              <a:rPr lang="en-GB" altLang="en-US" sz="1400" b="1" i="1" u="sng" dirty="0">
                <a:latin typeface="Arial" panose="020B0604020202020204" pitchFamily="34" charset="0"/>
              </a:rPr>
              <a:t> to Storage </a:t>
            </a:r>
            <a:r>
              <a:rPr lang="en-GB" altLang="en-US" sz="1400" b="1" i="1" u="sng" dirty="0" err="1">
                <a:latin typeface="Arial" panose="020B0604020202020204" pitchFamily="34" charset="0"/>
              </a:rPr>
              <a:t>Locn</a:t>
            </a:r>
            <a:endParaRPr lang="en-GB" altLang="en-US" sz="1400" b="1" i="1" u="sng" dirty="0">
              <a:latin typeface="Arial" panose="020B0604020202020204" pitchFamily="34" charset="0"/>
            </a:endParaRPr>
          </a:p>
          <a:p>
            <a:pPr eaLnBrk="1" hangingPunct="1">
              <a:spcBef>
                <a:spcPct val="0"/>
              </a:spcBef>
              <a:buFontTx/>
              <a:buNone/>
            </a:pPr>
            <a:endParaRPr lang="en-GB" altLang="en-US" sz="1400" b="1" i="1" dirty="0">
              <a:latin typeface="Arial" panose="020B0604020202020204" pitchFamily="34" charset="0"/>
            </a:endParaRPr>
          </a:p>
          <a:p>
            <a:pPr eaLnBrk="1" hangingPunct="1">
              <a:spcBef>
                <a:spcPct val="0"/>
              </a:spcBef>
              <a:buFontTx/>
              <a:buNone/>
            </a:pPr>
            <a:r>
              <a:rPr lang="en-GB" altLang="en-US" sz="1400" b="1" i="1" dirty="0">
                <a:latin typeface="Arial" panose="020B0604020202020204" pitchFamily="34" charset="0"/>
              </a:rPr>
              <a:t>Goods Movement -&gt; Transfer</a:t>
            </a:r>
            <a:r>
              <a:rPr lang="en-GB" altLang="en-US" sz="1400" dirty="0">
                <a:latin typeface="Arial" panose="020B0604020202020204" pitchFamily="34" charset="0"/>
              </a:rPr>
              <a:t>, then choose </a:t>
            </a:r>
            <a:r>
              <a:rPr lang="en-GB" altLang="en-US" sz="1400" b="1" i="1" dirty="0">
                <a:latin typeface="Arial" panose="020B0604020202020204" pitchFamily="34" charset="0"/>
              </a:rPr>
              <a:t>Movement type -&gt; Transfer posting -&gt;</a:t>
            </a:r>
          </a:p>
          <a:p>
            <a:pPr eaLnBrk="1" hangingPunct="1">
              <a:spcBef>
                <a:spcPct val="0"/>
              </a:spcBef>
              <a:buFontTx/>
              <a:buNone/>
            </a:pPr>
            <a:r>
              <a:rPr lang="en-GB" altLang="en-US" sz="1400" b="1" i="1" dirty="0" err="1">
                <a:latin typeface="Arial" panose="020B0604020202020204" pitchFamily="34" charset="0"/>
              </a:rPr>
              <a:t>Stor</a:t>
            </a:r>
            <a:r>
              <a:rPr lang="en-GB" altLang="en-US" sz="1400" b="1" i="1" dirty="0">
                <a:latin typeface="Arial" panose="020B0604020202020204" pitchFamily="34" charset="0"/>
              </a:rPr>
              <a:t>. loc. to </a:t>
            </a:r>
            <a:r>
              <a:rPr lang="en-GB" altLang="en-US" sz="1400" b="1" i="1" dirty="0" err="1">
                <a:latin typeface="Arial" panose="020B0604020202020204" pitchFamily="34" charset="0"/>
              </a:rPr>
              <a:t>stor</a:t>
            </a:r>
            <a:r>
              <a:rPr lang="en-GB" altLang="en-US" sz="1400" b="1" i="1" dirty="0">
                <a:latin typeface="Arial" panose="020B0604020202020204" pitchFamily="34" charset="0"/>
              </a:rPr>
              <a:t>. </a:t>
            </a:r>
            <a:r>
              <a:rPr lang="en-GB" altLang="en-US" sz="1400" b="1" i="1" dirty="0" err="1">
                <a:latin typeface="Arial" panose="020B0604020202020204" pitchFamily="34" charset="0"/>
              </a:rPr>
              <a:t>loc</a:t>
            </a:r>
            <a:r>
              <a:rPr lang="en-GB" altLang="en-US" sz="1400" b="1" i="1" dirty="0">
                <a:latin typeface="Arial" panose="020B0604020202020204" pitchFamily="34" charset="0"/>
              </a:rPr>
              <a:t> -&gt; Unrestricted to Unrestricted</a:t>
            </a:r>
          </a:p>
          <a:p>
            <a:pPr eaLnBrk="1" hangingPunct="1">
              <a:spcBef>
                <a:spcPct val="0"/>
              </a:spcBef>
              <a:buFontTx/>
              <a:buNone/>
            </a:pPr>
            <a:endParaRPr lang="en-GB" altLang="en-US" sz="1400" dirty="0">
              <a:latin typeface="Arial" panose="020B0604020202020204" pitchFamily="34" charset="0"/>
            </a:endParaRPr>
          </a:p>
          <a:p>
            <a:pPr eaLnBrk="1" hangingPunct="1">
              <a:spcBef>
                <a:spcPct val="0"/>
              </a:spcBef>
              <a:buFontTx/>
              <a:buNone/>
            </a:pPr>
            <a:r>
              <a:rPr lang="en-GB" altLang="en-US" sz="1400" b="1" i="1" dirty="0">
                <a:latin typeface="Arial" panose="020B0604020202020204" pitchFamily="34" charset="0"/>
              </a:rPr>
              <a:t>T CODE- MIGO</a:t>
            </a:r>
          </a:p>
          <a:p>
            <a:pPr eaLnBrk="1" hangingPunct="1">
              <a:spcBef>
                <a:spcPct val="0"/>
              </a:spcBef>
              <a:buFontTx/>
              <a:buNone/>
            </a:pPr>
            <a:r>
              <a:rPr lang="en-GB" altLang="en-US" sz="1400" dirty="0">
                <a:latin typeface="Arial" panose="020B0604020202020204" pitchFamily="34" charset="0"/>
              </a:rPr>
              <a:t>Movement type: 311</a:t>
            </a:r>
          </a:p>
          <a:p>
            <a:pPr eaLnBrk="1" hangingPunct="1">
              <a:spcBef>
                <a:spcPct val="0"/>
              </a:spcBef>
              <a:buFontTx/>
              <a:buNone/>
            </a:pPr>
            <a:r>
              <a:rPr lang="en-GB" altLang="en-US" sz="1400" dirty="0">
                <a:latin typeface="Arial" panose="020B0604020202020204" pitchFamily="34" charset="0"/>
              </a:rPr>
              <a:t>Movement type: 312 – Reversal of that documents</a:t>
            </a:r>
          </a:p>
          <a:p>
            <a:pPr eaLnBrk="1" hangingPunct="1">
              <a:spcBef>
                <a:spcPct val="0"/>
              </a:spcBef>
              <a:buFontTx/>
              <a:buNone/>
            </a:pPr>
            <a:endParaRPr lang="en-GB" altLang="en-US" sz="1400" dirty="0">
              <a:latin typeface="Arial" panose="020B0604020202020204" pitchFamily="34" charset="0"/>
            </a:endParaRPr>
          </a:p>
        </p:txBody>
      </p:sp>
      <p:pic>
        <p:nvPicPr>
          <p:cNvPr id="110596" name="Picture 5">
            <a:extLst>
              <a:ext uri="{FF2B5EF4-FFF2-40B4-BE49-F238E27FC236}">
                <a16:creationId xmlns:a16="http://schemas.microsoft.com/office/drawing/2014/main" id="{D13DD598-2F06-4EB1-A284-0B0A854A6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61722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6F0F469-2D6C-4475-95D7-F4FFBD97BF02}"/>
              </a:ext>
            </a:extLst>
          </p:cNvPr>
          <p:cNvSpPr>
            <a:spLocks noGrp="1" noChangeArrowheads="1"/>
          </p:cNvSpPr>
          <p:nvPr>
            <p:ph type="title"/>
          </p:nvPr>
        </p:nvSpPr>
        <p:spPr>
          <a:xfrm>
            <a:off x="0" y="150365"/>
            <a:ext cx="8229600" cy="884238"/>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Transfer Posting</a:t>
            </a:r>
          </a:p>
        </p:txBody>
      </p:sp>
      <p:sp>
        <p:nvSpPr>
          <p:cNvPr id="112643" name="Text Box 3">
            <a:extLst>
              <a:ext uri="{FF2B5EF4-FFF2-40B4-BE49-F238E27FC236}">
                <a16:creationId xmlns:a16="http://schemas.microsoft.com/office/drawing/2014/main" id="{FF3896E6-6CE2-4906-A972-676FC804215F}"/>
              </a:ext>
            </a:extLst>
          </p:cNvPr>
          <p:cNvSpPr txBox="1">
            <a:spLocks noChangeArrowheads="1"/>
          </p:cNvSpPr>
          <p:nvPr/>
        </p:nvSpPr>
        <p:spPr bwMode="auto">
          <a:xfrm>
            <a:off x="457200" y="1066800"/>
            <a:ext cx="7937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b="1" i="1" u="sng">
                <a:latin typeface="Arial" panose="020B0604020202020204" pitchFamily="34" charset="0"/>
              </a:rPr>
              <a:t>Storage Locn Blocked to Unrestricted</a:t>
            </a:r>
          </a:p>
          <a:p>
            <a:pPr eaLnBrk="1" hangingPunct="1">
              <a:spcBef>
                <a:spcPct val="0"/>
              </a:spcBef>
              <a:buFontTx/>
              <a:buNone/>
            </a:pPr>
            <a:endParaRPr lang="en-GB" altLang="en-US" sz="1400" b="1" i="1">
              <a:latin typeface="Arial" panose="020B0604020202020204" pitchFamily="34" charset="0"/>
            </a:endParaRPr>
          </a:p>
          <a:p>
            <a:pPr eaLnBrk="1" hangingPunct="1">
              <a:spcBef>
                <a:spcPct val="0"/>
              </a:spcBef>
              <a:buFontTx/>
              <a:buNone/>
            </a:pPr>
            <a:r>
              <a:rPr lang="en-GB" altLang="en-US" sz="1400" b="1" i="1">
                <a:latin typeface="Arial" panose="020B0604020202020204" pitchFamily="34" charset="0"/>
              </a:rPr>
              <a:t>Goods Movement -&gt; Transfer</a:t>
            </a:r>
            <a:r>
              <a:rPr lang="en-GB" altLang="en-US" sz="1400">
                <a:latin typeface="Arial" panose="020B0604020202020204" pitchFamily="34" charset="0"/>
              </a:rPr>
              <a:t>, then choose </a:t>
            </a:r>
            <a:r>
              <a:rPr lang="en-GB" altLang="en-US" sz="1400" b="1" i="1">
                <a:latin typeface="Arial" panose="020B0604020202020204" pitchFamily="34" charset="0"/>
              </a:rPr>
              <a:t>Movement type -&gt; Transfer posting -&gt;</a:t>
            </a:r>
          </a:p>
          <a:p>
            <a:pPr eaLnBrk="1" hangingPunct="1">
              <a:spcBef>
                <a:spcPct val="0"/>
              </a:spcBef>
              <a:buFontTx/>
              <a:buNone/>
            </a:pPr>
            <a:r>
              <a:rPr lang="en-GB" altLang="en-US" sz="1400" b="1" i="1">
                <a:latin typeface="Arial" panose="020B0604020202020204" pitchFamily="34" charset="0"/>
              </a:rPr>
              <a:t>Stock to stock -&gt; Blocked to unrestr</a:t>
            </a:r>
          </a:p>
          <a:p>
            <a:pPr eaLnBrk="1" hangingPunct="1">
              <a:spcBef>
                <a:spcPct val="0"/>
              </a:spcBef>
              <a:buFontTx/>
              <a:buNone/>
            </a:pPr>
            <a:endParaRPr lang="en-GB" altLang="en-US" sz="1400">
              <a:latin typeface="Arial" panose="020B0604020202020204" pitchFamily="34" charset="0"/>
            </a:endParaRPr>
          </a:p>
          <a:p>
            <a:pPr eaLnBrk="1" hangingPunct="1">
              <a:spcBef>
                <a:spcPct val="0"/>
              </a:spcBef>
              <a:buFontTx/>
              <a:buNone/>
            </a:pPr>
            <a:r>
              <a:rPr lang="en-GB" altLang="en-US" sz="1400" b="1" i="1">
                <a:latin typeface="Arial" panose="020B0604020202020204" pitchFamily="34" charset="0"/>
              </a:rPr>
              <a:t>T CODE- MIGO</a:t>
            </a:r>
          </a:p>
          <a:p>
            <a:pPr eaLnBrk="1" hangingPunct="1">
              <a:spcBef>
                <a:spcPct val="0"/>
              </a:spcBef>
              <a:buFontTx/>
              <a:buNone/>
            </a:pPr>
            <a:r>
              <a:rPr lang="en-GB" altLang="en-US" sz="1400">
                <a:latin typeface="Arial" panose="020B0604020202020204" pitchFamily="34" charset="0"/>
              </a:rPr>
              <a:t>Movement type: 343</a:t>
            </a:r>
          </a:p>
          <a:p>
            <a:pPr eaLnBrk="1" hangingPunct="1">
              <a:spcBef>
                <a:spcPct val="0"/>
              </a:spcBef>
              <a:buFontTx/>
              <a:buNone/>
            </a:pPr>
            <a:r>
              <a:rPr lang="en-GB" altLang="en-US" sz="1400">
                <a:latin typeface="Arial" panose="020B0604020202020204" pitchFamily="34" charset="0"/>
              </a:rPr>
              <a:t>Movement type: 344 - Reversal of 343, i.e unrestricted to block.</a:t>
            </a:r>
          </a:p>
          <a:p>
            <a:pPr eaLnBrk="1" hangingPunct="1">
              <a:spcBef>
                <a:spcPct val="0"/>
              </a:spcBef>
              <a:buFontTx/>
              <a:buNone/>
            </a:pPr>
            <a:endParaRPr lang="en-GB" altLang="en-US" sz="1400">
              <a:latin typeface="Arial" panose="020B0604020202020204" pitchFamily="34" charset="0"/>
            </a:endParaRPr>
          </a:p>
        </p:txBody>
      </p:sp>
      <p:pic>
        <p:nvPicPr>
          <p:cNvPr id="112644" name="Picture 5">
            <a:extLst>
              <a:ext uri="{FF2B5EF4-FFF2-40B4-BE49-F238E27FC236}">
                <a16:creationId xmlns:a16="http://schemas.microsoft.com/office/drawing/2014/main" id="{B1DA1053-D953-46E2-BB3C-61BE8D1AE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73400"/>
            <a:ext cx="64770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1973BCC-C125-48F0-BA9B-54045671DF74}"/>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Reservation-Create &amp; Change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38E08B2F-799E-4801-86BF-1205C1962A1F}"/>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Reservation- Create</a:t>
            </a:r>
          </a:p>
        </p:txBody>
      </p:sp>
      <p:sp>
        <p:nvSpPr>
          <p:cNvPr id="116739" name="Text Box 3">
            <a:extLst>
              <a:ext uri="{FF2B5EF4-FFF2-40B4-BE49-F238E27FC236}">
                <a16:creationId xmlns:a16="http://schemas.microsoft.com/office/drawing/2014/main" id="{93FA8603-9813-4D41-9609-323CB9ED44E4}"/>
              </a:ext>
            </a:extLst>
          </p:cNvPr>
          <p:cNvSpPr txBox="1">
            <a:spLocks noChangeArrowheads="1"/>
          </p:cNvSpPr>
          <p:nvPr/>
        </p:nvSpPr>
        <p:spPr bwMode="auto">
          <a:xfrm>
            <a:off x="457200" y="1066800"/>
            <a:ext cx="79375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i="1" u="sng" dirty="0">
                <a:latin typeface="Verdana" panose="020B0604030504040204" pitchFamily="34" charset="0"/>
                <a:ea typeface="Verdana" panose="020B0604030504040204" pitchFamily="34" charset="0"/>
                <a:cs typeface="Verdana" panose="020B0604030504040204" pitchFamily="34" charset="0"/>
              </a:rPr>
              <a:t>Create  reservation</a:t>
            </a: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Inventory Management -&gt; Reservation -&gt; Create</a:t>
            </a:r>
            <a:r>
              <a:rPr lang="en-GB" altLang="en-US" sz="1200" dirty="0">
                <a:latin typeface="Verdana" panose="020B0604030504040204" pitchFamily="34" charset="0"/>
                <a:ea typeface="Verdana" panose="020B0604030504040204" pitchFamily="34" charset="0"/>
                <a:cs typeface="Verdana" panose="020B0604030504040204" pitchFamily="34" charset="0"/>
              </a:rPr>
              <a:t>, then choose </a:t>
            </a:r>
            <a:r>
              <a:rPr lang="en-GB" altLang="en-US" sz="1200" b="1" i="1" dirty="0">
                <a:latin typeface="Verdana" panose="020B0604030504040204" pitchFamily="34" charset="0"/>
                <a:ea typeface="Verdana" panose="020B0604030504040204" pitchFamily="34" charset="0"/>
                <a:cs typeface="Verdana" panose="020B0604030504040204" pitchFamily="34" charset="0"/>
              </a:rPr>
              <a:t>Movement type -&gt;</a:t>
            </a: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Consumption -&gt; For cost centre</a:t>
            </a:r>
            <a:endParaRPr lang="en-GB"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T CODE- MB21</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Movement type: 201</a:t>
            </a:r>
          </a:p>
          <a:p>
            <a:pPr eaLnBrk="1" hangingPunct="1">
              <a:spcBef>
                <a:spcPct val="0"/>
              </a:spcBef>
              <a:buFontTx/>
              <a:buNone/>
            </a:pPr>
            <a:r>
              <a:rPr lang="en-GB" altLang="en-US" sz="1200" b="1" i="1" u="sng" dirty="0">
                <a:latin typeface="Verdana" panose="020B0604030504040204" pitchFamily="34" charset="0"/>
                <a:ea typeface="Verdana" panose="020B0604030504040204" pitchFamily="34" charset="0"/>
                <a:cs typeface="Verdana" panose="020B0604030504040204" pitchFamily="34" charset="0"/>
              </a:rPr>
              <a:t>Create  reservation with reference to another</a:t>
            </a:r>
          </a:p>
          <a:p>
            <a:pPr eaLnBrk="1" hangingPunct="1">
              <a:spcBef>
                <a:spcPct val="0"/>
              </a:spcBef>
              <a:buFontTx/>
              <a:buNone/>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Inventory Management -&gt; Reservation -&gt; Create. </a:t>
            </a:r>
            <a:r>
              <a:rPr lang="en-GB" altLang="en-US" sz="1200" dirty="0">
                <a:latin typeface="Verdana" panose="020B0604030504040204" pitchFamily="34" charset="0"/>
                <a:ea typeface="Verdana" panose="020B0604030504040204" pitchFamily="34" charset="0"/>
                <a:cs typeface="Verdana" panose="020B0604030504040204" pitchFamily="34" charset="0"/>
              </a:rPr>
              <a:t>In the </a:t>
            </a:r>
            <a:r>
              <a:rPr lang="en-GB" altLang="en-US" sz="1200" i="1" dirty="0">
                <a:latin typeface="Verdana" panose="020B0604030504040204" pitchFamily="34" charset="0"/>
                <a:ea typeface="Verdana" panose="020B0604030504040204" pitchFamily="34" charset="0"/>
                <a:cs typeface="Verdana" panose="020B0604030504040204" pitchFamily="34" charset="0"/>
              </a:rPr>
              <a:t>Ref. Reservation </a:t>
            </a:r>
            <a:r>
              <a:rPr lang="en-GB" altLang="en-US" sz="1200" dirty="0">
                <a:latin typeface="Verdana" panose="020B0604030504040204" pitchFamily="34" charset="0"/>
                <a:ea typeface="Verdana" panose="020B0604030504040204" pitchFamily="34" charset="0"/>
                <a:cs typeface="Verdana" panose="020B0604030504040204" pitchFamily="34" charset="0"/>
              </a:rPr>
              <a:t>field,</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enter the reservation from above</a:t>
            </a:r>
          </a:p>
          <a:p>
            <a:pPr eaLnBrk="1" hangingPunct="1">
              <a:spcBef>
                <a:spcPct val="0"/>
              </a:spcBef>
              <a:buFontTx/>
              <a:buNone/>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6740" name="Picture 7">
            <a:extLst>
              <a:ext uri="{FF2B5EF4-FFF2-40B4-BE49-F238E27FC236}">
                <a16:creationId xmlns:a16="http://schemas.microsoft.com/office/drawing/2014/main" id="{7D2D605C-AB82-48F0-B3C2-2989D4D10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13150"/>
            <a:ext cx="3514725"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pic>
        <p:nvPicPr>
          <p:cNvPr id="116741" name="Picture 8">
            <a:extLst>
              <a:ext uri="{FF2B5EF4-FFF2-40B4-BE49-F238E27FC236}">
                <a16:creationId xmlns:a16="http://schemas.microsoft.com/office/drawing/2014/main" id="{80ACC256-E183-46B0-85FF-1975F3696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613150"/>
            <a:ext cx="3470275"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8DDC879-9FD8-41F8-86BE-4B2B13B53D93}"/>
              </a:ext>
            </a:extLst>
          </p:cNvPr>
          <p:cNvSpPr>
            <a:spLocks noGrp="1" noChangeArrowheads="1"/>
          </p:cNvSpPr>
          <p:nvPr>
            <p:ph type="title"/>
          </p:nvPr>
        </p:nvSpPr>
        <p:spPr>
          <a:xfrm>
            <a:off x="197297" y="76200"/>
            <a:ext cx="8229600" cy="7921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Reservation- Change</a:t>
            </a:r>
          </a:p>
        </p:txBody>
      </p:sp>
      <p:sp>
        <p:nvSpPr>
          <p:cNvPr id="118787" name="Text Box 3">
            <a:extLst>
              <a:ext uri="{FF2B5EF4-FFF2-40B4-BE49-F238E27FC236}">
                <a16:creationId xmlns:a16="http://schemas.microsoft.com/office/drawing/2014/main" id="{2FFBE08F-046C-48B4-A169-350928C0FE33}"/>
              </a:ext>
            </a:extLst>
          </p:cNvPr>
          <p:cNvSpPr txBox="1">
            <a:spLocks noChangeArrowheads="1"/>
          </p:cNvSpPr>
          <p:nvPr/>
        </p:nvSpPr>
        <p:spPr bwMode="auto">
          <a:xfrm>
            <a:off x="457200" y="1066800"/>
            <a:ext cx="7937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i="1" u="sng" dirty="0">
                <a:latin typeface="Verdana" panose="020B0604030504040204" pitchFamily="34" charset="0"/>
                <a:ea typeface="Verdana" panose="020B0604030504040204" pitchFamily="34" charset="0"/>
                <a:cs typeface="Verdana" panose="020B0604030504040204" pitchFamily="34" charset="0"/>
              </a:rPr>
              <a:t>Create  reservation</a:t>
            </a: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Inventory Management -&gt; Reservation -&gt; Change</a:t>
            </a:r>
            <a:r>
              <a:rPr lang="en-GB" altLang="en-US" sz="1200" dirty="0">
                <a:latin typeface="Verdana" panose="020B0604030504040204" pitchFamily="34" charset="0"/>
                <a:ea typeface="Verdana" panose="020B0604030504040204" pitchFamily="34" charset="0"/>
                <a:cs typeface="Verdana" panose="020B0604030504040204" pitchFamily="34" charset="0"/>
              </a:rPr>
              <a:t>, then choose </a:t>
            </a:r>
            <a:r>
              <a:rPr lang="en-GB" altLang="en-US" sz="1200" b="1" i="1" dirty="0">
                <a:latin typeface="Verdana" panose="020B0604030504040204" pitchFamily="34" charset="0"/>
                <a:ea typeface="Verdana" panose="020B0604030504040204" pitchFamily="34" charset="0"/>
                <a:cs typeface="Verdana" panose="020B0604030504040204" pitchFamily="34" charset="0"/>
              </a:rPr>
              <a:t>Go To -&gt; Header</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 </a:t>
            </a:r>
            <a:r>
              <a:rPr lang="en-GB" altLang="en-US" sz="1200" b="1" i="1" dirty="0">
                <a:latin typeface="Verdana" panose="020B0604030504040204" pitchFamily="34" charset="0"/>
                <a:ea typeface="Verdana" panose="020B0604030504040204" pitchFamily="34" charset="0"/>
                <a:cs typeface="Verdana" panose="020B0604030504040204" pitchFamily="34" charset="0"/>
              </a:rPr>
              <a:t>Reservation -&gt; By material</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We enter the material numbers in the </a:t>
            </a:r>
            <a:r>
              <a:rPr lang="en-GB" altLang="en-US" sz="1200" i="1" dirty="0">
                <a:latin typeface="Verdana" panose="020B0604030504040204" pitchFamily="34" charset="0"/>
                <a:ea typeface="Verdana" panose="020B0604030504040204" pitchFamily="34" charset="0"/>
                <a:cs typeface="Verdana" panose="020B0604030504040204" pitchFamily="34" charset="0"/>
              </a:rPr>
              <a:t>From </a:t>
            </a:r>
            <a:r>
              <a:rPr lang="en-GB" altLang="en-US" sz="1200" dirty="0">
                <a:latin typeface="Verdana" panose="020B0604030504040204" pitchFamily="34" charset="0"/>
                <a:ea typeface="Verdana" panose="020B0604030504040204" pitchFamily="34" charset="0"/>
                <a:cs typeface="Verdana" panose="020B0604030504040204" pitchFamily="34" charset="0"/>
              </a:rPr>
              <a:t>and </a:t>
            </a:r>
            <a:r>
              <a:rPr lang="en-GB" altLang="en-US" sz="1200" i="1" dirty="0">
                <a:latin typeface="Verdana" panose="020B0604030504040204" pitchFamily="34" charset="0"/>
                <a:ea typeface="Verdana" panose="020B0604030504040204" pitchFamily="34" charset="0"/>
                <a:cs typeface="Verdana" panose="020B0604030504040204" pitchFamily="34" charset="0"/>
              </a:rPr>
              <a:t>To </a:t>
            </a:r>
            <a:r>
              <a:rPr lang="en-GB" altLang="en-US" sz="1200" dirty="0">
                <a:latin typeface="Verdana" panose="020B0604030504040204" pitchFamily="34" charset="0"/>
                <a:ea typeface="Verdana" panose="020B0604030504040204" pitchFamily="34" charset="0"/>
                <a:cs typeface="Verdana" panose="020B0604030504040204" pitchFamily="34" charset="0"/>
              </a:rPr>
              <a:t>fields on the initial screen</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Give movement type 201, and all  issue reservations are listed for each material</a:t>
            </a:r>
          </a:p>
          <a:p>
            <a:pPr eaLnBrk="1" hangingPunct="1">
              <a:spcBef>
                <a:spcPct val="0"/>
              </a:spcBef>
              <a:buFontTx/>
              <a:buNone/>
            </a:pPr>
            <a:endParaRPr lang="en-GB" altLang="en-US" sz="1200" b="1"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b="1" i="1" dirty="0">
                <a:latin typeface="Verdana" panose="020B0604030504040204" pitchFamily="34" charset="0"/>
                <a:ea typeface="Verdana" panose="020B0604030504040204" pitchFamily="34" charset="0"/>
                <a:cs typeface="Verdana" panose="020B0604030504040204" pitchFamily="34" charset="0"/>
              </a:rPr>
              <a:t>T CODE- MB22</a:t>
            </a:r>
          </a:p>
          <a:p>
            <a:pPr eaLnBrk="1" hangingPunct="1">
              <a:spcBef>
                <a:spcPct val="0"/>
              </a:spcBef>
              <a:buFontTx/>
              <a:buNone/>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8788" name="Picture 4">
            <a:extLst>
              <a:ext uri="{FF2B5EF4-FFF2-40B4-BE49-F238E27FC236}">
                <a16:creationId xmlns:a16="http://schemas.microsoft.com/office/drawing/2014/main" id="{890C0F02-2723-43B9-A2CB-A8960751C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0417" b="25278"/>
          <a:stretch>
            <a:fillRect/>
          </a:stretch>
        </p:blipFill>
        <p:spPr bwMode="auto">
          <a:xfrm>
            <a:off x="571500" y="3305175"/>
            <a:ext cx="2324100" cy="2562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8789" name="Picture 5">
            <a:extLst>
              <a:ext uri="{FF2B5EF4-FFF2-40B4-BE49-F238E27FC236}">
                <a16:creationId xmlns:a16="http://schemas.microsoft.com/office/drawing/2014/main" id="{B7D7C4B5-8A6C-4029-B910-4B21E3836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333" b="80000"/>
          <a:stretch>
            <a:fillRect/>
          </a:stretch>
        </p:blipFill>
        <p:spPr bwMode="auto">
          <a:xfrm>
            <a:off x="2971800" y="3276600"/>
            <a:ext cx="5791200" cy="10858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B513DEF-3C7F-47AB-A56B-620D1E876EC4}"/>
              </a:ext>
            </a:extLst>
          </p:cNvPr>
          <p:cNvSpPr>
            <a:spLocks noGrp="1" noChangeArrowheads="1"/>
          </p:cNvSpPr>
          <p:nvPr>
            <p:ph type="title"/>
          </p:nvPr>
        </p:nvSpPr>
        <p:spPr>
          <a:xfrm>
            <a:off x="409575" y="457200"/>
            <a:ext cx="8734425" cy="671513"/>
          </a:xfrm>
        </p:spPr>
        <p:txBody>
          <a:bodyPr/>
          <a:lstStyle/>
          <a:p>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PrepareMe</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5843" name="Rectangle 3">
            <a:extLst>
              <a:ext uri="{FF2B5EF4-FFF2-40B4-BE49-F238E27FC236}">
                <a16:creationId xmlns:a16="http://schemas.microsoft.com/office/drawing/2014/main" id="{B8931E63-F19A-425A-AFB4-313F9F5A2158}"/>
              </a:ext>
            </a:extLst>
          </p:cNvPr>
          <p:cNvSpPr>
            <a:spLocks noGrp="1" noChangeArrowheads="1"/>
          </p:cNvSpPr>
          <p:nvPr>
            <p:ph idx="1"/>
          </p:nvPr>
        </p:nvSpPr>
        <p:spPr>
          <a:xfrm>
            <a:off x="685800" y="1447800"/>
            <a:ext cx="7800975" cy="4648200"/>
          </a:xfrm>
        </p:spPr>
        <p:txBody>
          <a:bodyPr/>
          <a:lstStyle/>
          <a:p>
            <a:pPr algn="just">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In an organization ,an inventory is a is a list of goods  and materials held available in stock by a business</a:t>
            </a:r>
          </a:p>
          <a:p>
            <a:pPr algn="just">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A stock is basically cash held in disguise</a:t>
            </a: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a:p>
            <a:pPr algn="just">
              <a:lnSpc>
                <a:spcPct val="90000"/>
              </a:lnSpc>
            </a:pPr>
            <a:r>
              <a:rPr lang="en-US" altLang="en-US" sz="2000" dirty="0">
                <a:latin typeface="Verdana" panose="020B0604030504040204" pitchFamily="34" charset="0"/>
                <a:ea typeface="Verdana" panose="020B0604030504040204" pitchFamily="34" charset="0"/>
                <a:cs typeface="Verdana" panose="020B0604030504040204" pitchFamily="34" charset="0"/>
              </a:rPr>
              <a:t>For an organization Inventory may be termed as “for sale” or “for processing” or “not for sale”</a:t>
            </a:r>
          </a:p>
        </p:txBody>
      </p:sp>
      <p:pic>
        <p:nvPicPr>
          <p:cNvPr id="35844" name="Picture 4" descr="MCj00900210000[1]">
            <a:extLst>
              <a:ext uri="{FF2B5EF4-FFF2-40B4-BE49-F238E27FC236}">
                <a16:creationId xmlns:a16="http://schemas.microsoft.com/office/drawing/2014/main" id="{CE0A8246-C49A-4B6C-89CB-FBFAC5B9A8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067050"/>
            <a:ext cx="1447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descr="MCj04316310000[1]">
            <a:extLst>
              <a:ext uri="{FF2B5EF4-FFF2-40B4-BE49-F238E27FC236}">
                <a16:creationId xmlns:a16="http://schemas.microsoft.com/office/drawing/2014/main" id="{CF1EB847-7EA4-499F-B210-01D3FB9A2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048000"/>
            <a:ext cx="145732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AutoShape 6">
            <a:extLst>
              <a:ext uri="{FF2B5EF4-FFF2-40B4-BE49-F238E27FC236}">
                <a16:creationId xmlns:a16="http://schemas.microsoft.com/office/drawing/2014/main" id="{2043B0E3-ADFE-483F-A93D-9E7CB55F1378}"/>
              </a:ext>
            </a:extLst>
          </p:cNvPr>
          <p:cNvSpPr>
            <a:spLocks noChangeArrowheads="1"/>
          </p:cNvSpPr>
          <p:nvPr/>
        </p:nvSpPr>
        <p:spPr bwMode="auto">
          <a:xfrm>
            <a:off x="3505200" y="3733800"/>
            <a:ext cx="914400" cy="228600"/>
          </a:xfrm>
          <a:prstGeom prst="leftRightArrow">
            <a:avLst>
              <a:gd name="adj1" fmla="val 50000"/>
              <a:gd name="adj2" fmla="val 80000"/>
            </a:avLst>
          </a:prstGeom>
          <a:solidFill>
            <a:srgbClr val="CC99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D21BCAF-D855-43B2-9335-4DE9D17F88EF}"/>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Auto PO Creation</a:t>
            </a:r>
          </a:p>
        </p:txBody>
      </p:sp>
      <p:sp>
        <p:nvSpPr>
          <p:cNvPr id="120835" name="Rectangle 3">
            <a:extLst>
              <a:ext uri="{FF2B5EF4-FFF2-40B4-BE49-F238E27FC236}">
                <a16:creationId xmlns:a16="http://schemas.microsoft.com/office/drawing/2014/main" id="{2A1E2BF8-B9A5-4A6C-823E-17723E42E2DF}"/>
              </a:ext>
            </a:extLst>
          </p:cNvPr>
          <p:cNvSpPr>
            <a:spLocks noChangeArrowheads="1"/>
          </p:cNvSpPr>
          <p:nvPr/>
        </p:nvSpPr>
        <p:spPr bwMode="auto">
          <a:xfrm>
            <a:off x="914400" y="3352800"/>
            <a:ext cx="5867400" cy="4572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Automatic PO Generation settings can be in following-</a:t>
            </a:r>
          </a:p>
        </p:txBody>
      </p:sp>
      <p:sp>
        <p:nvSpPr>
          <p:cNvPr id="120836" name="Rectangle 4">
            <a:extLst>
              <a:ext uri="{FF2B5EF4-FFF2-40B4-BE49-F238E27FC236}">
                <a16:creationId xmlns:a16="http://schemas.microsoft.com/office/drawing/2014/main" id="{D4E26C48-0748-455B-BB11-94A760D86D84}"/>
              </a:ext>
            </a:extLst>
          </p:cNvPr>
          <p:cNvSpPr>
            <a:spLocks noChangeArrowheads="1"/>
          </p:cNvSpPr>
          <p:nvPr/>
        </p:nvSpPr>
        <p:spPr bwMode="auto">
          <a:xfrm>
            <a:off x="914400" y="4953000"/>
            <a:ext cx="7543800" cy="1295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0837" name="AutoShape 7">
            <a:extLst>
              <a:ext uri="{FF2B5EF4-FFF2-40B4-BE49-F238E27FC236}">
                <a16:creationId xmlns:a16="http://schemas.microsoft.com/office/drawing/2014/main" id="{ED9ED458-092E-493D-96C2-50E37BE93D79}"/>
              </a:ext>
            </a:extLst>
          </p:cNvPr>
          <p:cNvSpPr>
            <a:spLocks noChangeArrowheads="1"/>
          </p:cNvSpPr>
          <p:nvPr/>
        </p:nvSpPr>
        <p:spPr bwMode="auto">
          <a:xfrm>
            <a:off x="2667000" y="2362200"/>
            <a:ext cx="1143000" cy="3810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20838" name="AutoShape 8">
            <a:extLst>
              <a:ext uri="{FF2B5EF4-FFF2-40B4-BE49-F238E27FC236}">
                <a16:creationId xmlns:a16="http://schemas.microsoft.com/office/drawing/2014/main" id="{718FC575-1E4E-4360-9736-D10DED9DECB7}"/>
              </a:ext>
            </a:extLst>
          </p:cNvPr>
          <p:cNvSpPr>
            <a:spLocks noChangeArrowheads="1"/>
          </p:cNvSpPr>
          <p:nvPr/>
        </p:nvSpPr>
        <p:spPr bwMode="auto">
          <a:xfrm>
            <a:off x="6705600" y="2133600"/>
            <a:ext cx="1447800" cy="838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Purchase Order (in background)</a:t>
            </a:r>
            <a:endParaRPr lang="en-US" altLang="en-US" sz="1400">
              <a:latin typeface="Arial" panose="020B0604020202020204" pitchFamily="34" charset="0"/>
            </a:endParaRPr>
          </a:p>
        </p:txBody>
      </p:sp>
      <p:sp>
        <p:nvSpPr>
          <p:cNvPr id="120839" name="AutoShape 9">
            <a:extLst>
              <a:ext uri="{FF2B5EF4-FFF2-40B4-BE49-F238E27FC236}">
                <a16:creationId xmlns:a16="http://schemas.microsoft.com/office/drawing/2014/main" id="{AE2CBF5B-AD0D-4A09-92DC-84DF02DCF0D2}"/>
              </a:ext>
            </a:extLst>
          </p:cNvPr>
          <p:cNvSpPr>
            <a:spLocks noChangeArrowheads="1"/>
          </p:cNvSpPr>
          <p:nvPr/>
        </p:nvSpPr>
        <p:spPr bwMode="auto">
          <a:xfrm>
            <a:off x="5638800" y="2438400"/>
            <a:ext cx="914400" cy="304800"/>
          </a:xfrm>
          <a:prstGeom prst="chevron">
            <a:avLst>
              <a:gd name="adj" fmla="val 75000"/>
            </a:avLst>
          </a:prstGeom>
          <a:solidFill>
            <a:srgbClr val="FF0000"/>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120840" name="Picture 11">
            <a:extLst>
              <a:ext uri="{FF2B5EF4-FFF2-40B4-BE49-F238E27FC236}">
                <a16:creationId xmlns:a16="http://schemas.microsoft.com/office/drawing/2014/main" id="{223ED5F2-A293-4078-B18E-8670DC3EB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140325"/>
            <a:ext cx="1143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0841" name="Picture 12">
            <a:extLst>
              <a:ext uri="{FF2B5EF4-FFF2-40B4-BE49-F238E27FC236}">
                <a16:creationId xmlns:a16="http://schemas.microsoft.com/office/drawing/2014/main" id="{1FE30E43-2D78-4FE4-B347-10E96AA7D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78013"/>
            <a:ext cx="1214438"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0842" name="Text Box 13">
            <a:extLst>
              <a:ext uri="{FF2B5EF4-FFF2-40B4-BE49-F238E27FC236}">
                <a16:creationId xmlns:a16="http://schemas.microsoft.com/office/drawing/2014/main" id="{BC68004D-3C62-4F5E-A9D3-BC7E667FB4F0}"/>
              </a:ext>
            </a:extLst>
          </p:cNvPr>
          <p:cNvSpPr txBox="1">
            <a:spLocks noChangeArrowheads="1"/>
          </p:cNvSpPr>
          <p:nvPr/>
        </p:nvSpPr>
        <p:spPr bwMode="auto">
          <a:xfrm>
            <a:off x="444500" y="1295400"/>
            <a:ext cx="793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dirty="0">
                <a:latin typeface="Verdana" panose="020B0604030504040204" pitchFamily="34" charset="0"/>
                <a:ea typeface="Verdana" panose="020B0604030504040204" pitchFamily="34" charset="0"/>
                <a:cs typeface="Verdana" panose="020B0604030504040204" pitchFamily="34" charset="0"/>
              </a:rPr>
              <a:t>It can be configured in IMG , such that for a particular movement type system generates a PO in the background.</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120843" name="Picture 14">
            <a:extLst>
              <a:ext uri="{FF2B5EF4-FFF2-40B4-BE49-F238E27FC236}">
                <a16:creationId xmlns:a16="http://schemas.microsoft.com/office/drawing/2014/main" id="{F07219E1-315F-418F-8225-BD1AE38D4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510540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0844" name="Text Box 15">
            <a:extLst>
              <a:ext uri="{FF2B5EF4-FFF2-40B4-BE49-F238E27FC236}">
                <a16:creationId xmlns:a16="http://schemas.microsoft.com/office/drawing/2014/main" id="{BCD7153A-5228-495C-9956-077442BA764C}"/>
              </a:ext>
            </a:extLst>
          </p:cNvPr>
          <p:cNvSpPr txBox="1">
            <a:spLocks noChangeArrowheads="1"/>
          </p:cNvSpPr>
          <p:nvPr/>
        </p:nvSpPr>
        <p:spPr bwMode="auto">
          <a:xfrm>
            <a:off x="7010400" y="5854700"/>
            <a:ext cx="914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Vendor</a:t>
            </a:r>
            <a:endParaRPr lang="en-US" altLang="en-US" sz="1400">
              <a:latin typeface="Arial" panose="020B0604020202020204" pitchFamily="34" charset="0"/>
            </a:endParaRPr>
          </a:p>
        </p:txBody>
      </p:sp>
      <p:pic>
        <p:nvPicPr>
          <p:cNvPr id="120845" name="Picture 17">
            <a:extLst>
              <a:ext uri="{FF2B5EF4-FFF2-40B4-BE49-F238E27FC236}">
                <a16:creationId xmlns:a16="http://schemas.microsoft.com/office/drawing/2014/main" id="{0DEB70AA-B8D2-4795-9ED9-9705DC629B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410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0846" name="Picture 18">
            <a:extLst>
              <a:ext uri="{FF2B5EF4-FFF2-40B4-BE49-F238E27FC236}">
                <a16:creationId xmlns:a16="http://schemas.microsoft.com/office/drawing/2014/main" id="{F3C754DE-502D-4719-A86B-557FA1B129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913" y="2057400"/>
            <a:ext cx="116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20847" name="Rectangle 20">
            <a:extLst>
              <a:ext uri="{FF2B5EF4-FFF2-40B4-BE49-F238E27FC236}">
                <a16:creationId xmlns:a16="http://schemas.microsoft.com/office/drawing/2014/main" id="{B0FACACF-EA44-4315-B6C0-9F3DC33F25CD}"/>
              </a:ext>
            </a:extLst>
          </p:cNvPr>
          <p:cNvSpPr>
            <a:spLocks noChangeArrowheads="1"/>
          </p:cNvSpPr>
          <p:nvPr/>
        </p:nvSpPr>
        <p:spPr bwMode="auto">
          <a:xfrm>
            <a:off x="914400" y="3886200"/>
            <a:ext cx="7543800" cy="990600"/>
          </a:xfrm>
          <a:prstGeom prst="rect">
            <a:avLst/>
          </a:prstGeom>
          <a:solidFill>
            <a:srgbClr val="CC99FF"/>
          </a:solidFill>
          <a:ln w="12700">
            <a:solidFill>
              <a:srgbClr val="FF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20848" name="Picture 19">
            <a:extLst>
              <a:ext uri="{FF2B5EF4-FFF2-40B4-BE49-F238E27FC236}">
                <a16:creationId xmlns:a16="http://schemas.microsoft.com/office/drawing/2014/main" id="{20B838EF-C1C5-4E94-88CC-E85462649C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4350" y="3927475"/>
            <a:ext cx="255905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0849" name="Picture 16">
            <a:extLst>
              <a:ext uri="{FF2B5EF4-FFF2-40B4-BE49-F238E27FC236}">
                <a16:creationId xmlns:a16="http://schemas.microsoft.com/office/drawing/2014/main" id="{6A5BA8F4-BF6D-498D-B5C9-AE5D24C706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090988"/>
            <a:ext cx="1447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4AC0ABE4-8988-4263-AA1B-8FB70A66D2B1}"/>
              </a:ext>
            </a:extLst>
          </p:cNvPr>
          <p:cNvSpPr>
            <a:spLocks noGrp="1" noChangeArrowheads="1"/>
          </p:cNvSpPr>
          <p:nvPr>
            <p:ph type="title"/>
          </p:nvPr>
        </p:nvSpPr>
        <p:spPr>
          <a:xfrm>
            <a:off x="457200" y="274638"/>
            <a:ext cx="8229600" cy="7921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–Auto generation of PO</a:t>
            </a:r>
          </a:p>
        </p:txBody>
      </p:sp>
      <p:sp>
        <p:nvSpPr>
          <p:cNvPr id="122883" name="Text Box 3">
            <a:extLst>
              <a:ext uri="{FF2B5EF4-FFF2-40B4-BE49-F238E27FC236}">
                <a16:creationId xmlns:a16="http://schemas.microsoft.com/office/drawing/2014/main" id="{774D5AD0-DBFB-4B55-8082-A11BC8367B2B}"/>
              </a:ext>
            </a:extLst>
          </p:cNvPr>
          <p:cNvSpPr txBox="1">
            <a:spLocks noChangeArrowheads="1"/>
          </p:cNvSpPr>
          <p:nvPr/>
        </p:nvSpPr>
        <p:spPr bwMode="auto">
          <a:xfrm>
            <a:off x="457200" y="1066800"/>
            <a:ext cx="79375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u="sng" dirty="0">
                <a:latin typeface="Arial" panose="020B0604020202020204" pitchFamily="34" charset="0"/>
              </a:rPr>
              <a:t>Customizing setting for Auto Generation of PO</a:t>
            </a:r>
          </a:p>
          <a:p>
            <a:pPr eaLnBrk="1" hangingPunct="1">
              <a:spcBef>
                <a:spcPct val="0"/>
              </a:spcBef>
              <a:buFontTx/>
              <a:buNone/>
            </a:pPr>
            <a:endParaRPr lang="en-GB" altLang="en-US" sz="1400" dirty="0">
              <a:latin typeface="Arial" panose="020B0604020202020204" pitchFamily="34" charset="0"/>
            </a:endParaRPr>
          </a:p>
          <a:p>
            <a:pPr eaLnBrk="1" hangingPunct="1">
              <a:spcBef>
                <a:spcPct val="0"/>
              </a:spcBef>
              <a:buFontTx/>
              <a:buNone/>
            </a:pPr>
            <a:r>
              <a:rPr lang="en-GB" altLang="en-US" sz="1400" dirty="0">
                <a:latin typeface="Arial" panose="020B0604020202020204" pitchFamily="34" charset="0"/>
              </a:rPr>
              <a:t>Materials Management -&gt; Inventory Management and</a:t>
            </a:r>
          </a:p>
          <a:p>
            <a:pPr eaLnBrk="1" hangingPunct="1">
              <a:spcBef>
                <a:spcPct val="0"/>
              </a:spcBef>
              <a:buFontTx/>
              <a:buNone/>
            </a:pPr>
            <a:r>
              <a:rPr lang="en-GB" altLang="en-US" sz="1400" dirty="0">
                <a:latin typeface="Arial" panose="020B0604020202020204" pitchFamily="34" charset="0"/>
              </a:rPr>
              <a:t>Physical Inventory -&gt; Goods Receipt -&gt; Create Purchase Order Automatically</a:t>
            </a:r>
          </a:p>
          <a:p>
            <a:pPr eaLnBrk="1" hangingPunct="1">
              <a:spcBef>
                <a:spcPct val="0"/>
              </a:spcBef>
              <a:buFontTx/>
              <a:buNone/>
            </a:pPr>
            <a:endParaRPr lang="en-GB" altLang="en-US" sz="1400" dirty="0">
              <a:latin typeface="Arial" panose="020B0604020202020204" pitchFamily="34" charset="0"/>
            </a:endParaRPr>
          </a:p>
          <a:p>
            <a:pPr eaLnBrk="1" hangingPunct="1">
              <a:spcBef>
                <a:spcPct val="0"/>
              </a:spcBef>
              <a:buFontTx/>
              <a:buNone/>
            </a:pPr>
            <a:r>
              <a:rPr lang="en-GB" altLang="en-US" sz="1400" dirty="0">
                <a:latin typeface="Arial" panose="020B0604020202020204" pitchFamily="34" charset="0"/>
              </a:rPr>
              <a:t>Then click on the box against movement type for which Auto PO is to be configured</a:t>
            </a:r>
          </a:p>
          <a:p>
            <a:pPr eaLnBrk="1" hangingPunct="1">
              <a:spcBef>
                <a:spcPct val="0"/>
              </a:spcBef>
              <a:buFontTx/>
              <a:buNone/>
            </a:pPr>
            <a:endParaRPr lang="en-GB" altLang="en-US" sz="1400" dirty="0">
              <a:latin typeface="Arial" panose="020B0604020202020204" pitchFamily="34" charset="0"/>
            </a:endParaRPr>
          </a:p>
        </p:txBody>
      </p:sp>
      <p:pic>
        <p:nvPicPr>
          <p:cNvPr id="122884" name="Picture 5">
            <a:extLst>
              <a:ext uri="{FF2B5EF4-FFF2-40B4-BE49-F238E27FC236}">
                <a16:creationId xmlns:a16="http://schemas.microsoft.com/office/drawing/2014/main" id="{F731CE7F-813B-485E-BD7C-36F5F1012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5827" b="26646"/>
          <a:stretch>
            <a:fillRect/>
          </a:stretch>
        </p:blipFill>
        <p:spPr bwMode="auto">
          <a:xfrm>
            <a:off x="762000" y="2667000"/>
            <a:ext cx="4724400" cy="3289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12B12D9-7D8B-43A9-B17C-BE3DD1F527CA}"/>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Creating Storage </a:t>
            </a:r>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Locn</a:t>
            </a: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 Automatically</a:t>
            </a:r>
          </a:p>
        </p:txBody>
      </p:sp>
      <p:sp>
        <p:nvSpPr>
          <p:cNvPr id="124931" name="Rectangle 3">
            <a:extLst>
              <a:ext uri="{FF2B5EF4-FFF2-40B4-BE49-F238E27FC236}">
                <a16:creationId xmlns:a16="http://schemas.microsoft.com/office/drawing/2014/main" id="{11430A47-AD13-480C-9709-C7825420762E}"/>
              </a:ext>
            </a:extLst>
          </p:cNvPr>
          <p:cNvSpPr>
            <a:spLocks noChangeArrowheads="1"/>
          </p:cNvSpPr>
          <p:nvPr/>
        </p:nvSpPr>
        <p:spPr bwMode="auto">
          <a:xfrm>
            <a:off x="685800" y="2667000"/>
            <a:ext cx="3276600" cy="4572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Activate for Plant</a:t>
            </a:r>
            <a:endParaRPr lang="en-US" altLang="en-US" sz="1800">
              <a:latin typeface="Arial" panose="020B0604020202020204" pitchFamily="34" charset="0"/>
            </a:endParaRPr>
          </a:p>
        </p:txBody>
      </p:sp>
      <p:sp>
        <p:nvSpPr>
          <p:cNvPr id="124932" name="Rectangle 4">
            <a:extLst>
              <a:ext uri="{FF2B5EF4-FFF2-40B4-BE49-F238E27FC236}">
                <a16:creationId xmlns:a16="http://schemas.microsoft.com/office/drawing/2014/main" id="{1561C9A6-0CA5-4828-B0F2-070FE755B5E7}"/>
              </a:ext>
            </a:extLst>
          </p:cNvPr>
          <p:cNvSpPr>
            <a:spLocks noChangeArrowheads="1"/>
          </p:cNvSpPr>
          <p:nvPr/>
        </p:nvSpPr>
        <p:spPr bwMode="auto">
          <a:xfrm>
            <a:off x="5562600" y="2743200"/>
            <a:ext cx="2971800" cy="3810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During Goods Movement</a:t>
            </a:r>
            <a:endParaRPr lang="en-US" altLang="en-US" sz="1800">
              <a:latin typeface="Arial" panose="020B0604020202020204" pitchFamily="34" charset="0"/>
            </a:endParaRPr>
          </a:p>
        </p:txBody>
      </p:sp>
      <p:sp>
        <p:nvSpPr>
          <p:cNvPr id="124933" name="Rectangle 5">
            <a:extLst>
              <a:ext uri="{FF2B5EF4-FFF2-40B4-BE49-F238E27FC236}">
                <a16:creationId xmlns:a16="http://schemas.microsoft.com/office/drawing/2014/main" id="{B18634CE-A367-4CB7-9A04-FA75D547AC62}"/>
              </a:ext>
            </a:extLst>
          </p:cNvPr>
          <p:cNvSpPr>
            <a:spLocks noChangeArrowheads="1"/>
          </p:cNvSpPr>
          <p:nvPr/>
        </p:nvSpPr>
        <p:spPr bwMode="auto">
          <a:xfrm>
            <a:off x="1219200" y="3124200"/>
            <a:ext cx="2209800" cy="20574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24934" name="Rectangle 6">
            <a:extLst>
              <a:ext uri="{FF2B5EF4-FFF2-40B4-BE49-F238E27FC236}">
                <a16:creationId xmlns:a16="http://schemas.microsoft.com/office/drawing/2014/main" id="{644C14A2-BA14-4E3A-90F3-C541C405AD7B}"/>
              </a:ext>
            </a:extLst>
          </p:cNvPr>
          <p:cNvSpPr>
            <a:spLocks noChangeArrowheads="1"/>
          </p:cNvSpPr>
          <p:nvPr/>
        </p:nvSpPr>
        <p:spPr bwMode="auto">
          <a:xfrm>
            <a:off x="685800" y="3505200"/>
            <a:ext cx="32766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Activate for movement type</a:t>
            </a:r>
            <a:endParaRPr lang="en-US" altLang="en-US" sz="1800">
              <a:latin typeface="Arial" panose="020B0604020202020204" pitchFamily="34" charset="0"/>
            </a:endParaRPr>
          </a:p>
        </p:txBody>
      </p:sp>
      <p:sp>
        <p:nvSpPr>
          <p:cNvPr id="124935" name="Text Box 7">
            <a:extLst>
              <a:ext uri="{FF2B5EF4-FFF2-40B4-BE49-F238E27FC236}">
                <a16:creationId xmlns:a16="http://schemas.microsoft.com/office/drawing/2014/main" id="{F6D2AA0C-DDC6-44A3-868C-055A7BE27CD5}"/>
              </a:ext>
            </a:extLst>
          </p:cNvPr>
          <p:cNvSpPr txBox="1">
            <a:spLocks noChangeArrowheads="1"/>
          </p:cNvSpPr>
          <p:nvPr/>
        </p:nvSpPr>
        <p:spPr bwMode="auto">
          <a:xfrm>
            <a:off x="444500" y="1524000"/>
            <a:ext cx="793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The following settings are required for SAP for creation of Storage Location in the background</a:t>
            </a:r>
          </a:p>
        </p:txBody>
      </p:sp>
      <p:sp>
        <p:nvSpPr>
          <p:cNvPr id="124936" name="Rectangle 8">
            <a:extLst>
              <a:ext uri="{FF2B5EF4-FFF2-40B4-BE49-F238E27FC236}">
                <a16:creationId xmlns:a16="http://schemas.microsoft.com/office/drawing/2014/main" id="{1357557A-8F69-4155-BED7-72668C6C004D}"/>
              </a:ext>
            </a:extLst>
          </p:cNvPr>
          <p:cNvSpPr>
            <a:spLocks noChangeArrowheads="1"/>
          </p:cNvSpPr>
          <p:nvPr/>
        </p:nvSpPr>
        <p:spPr bwMode="auto">
          <a:xfrm>
            <a:off x="533400" y="5181600"/>
            <a:ext cx="35814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Maintain  in Material Master</a:t>
            </a:r>
            <a:endParaRPr lang="en-US" altLang="en-US" sz="1800">
              <a:latin typeface="Arial" panose="020B0604020202020204" pitchFamily="34" charset="0"/>
            </a:endParaRPr>
          </a:p>
        </p:txBody>
      </p:sp>
      <p:pic>
        <p:nvPicPr>
          <p:cNvPr id="124937" name="Picture 9">
            <a:extLst>
              <a:ext uri="{FF2B5EF4-FFF2-40B4-BE49-F238E27FC236}">
                <a16:creationId xmlns:a16="http://schemas.microsoft.com/office/drawing/2014/main" id="{76728B62-9674-478B-B662-1361A3612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3603625"/>
            <a:ext cx="3873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4938" name="Picture 10">
            <a:extLst>
              <a:ext uri="{FF2B5EF4-FFF2-40B4-BE49-F238E27FC236}">
                <a16:creationId xmlns:a16="http://schemas.microsoft.com/office/drawing/2014/main" id="{B3332495-F9ED-4327-A63F-EDE5029F1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43388"/>
            <a:ext cx="14478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4939" name="Picture 11">
            <a:extLst>
              <a:ext uri="{FF2B5EF4-FFF2-40B4-BE49-F238E27FC236}">
                <a16:creationId xmlns:a16="http://schemas.microsoft.com/office/drawing/2014/main" id="{16E11240-BABC-492A-8B01-4B6BD6AF1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8338" y="3429000"/>
            <a:ext cx="27098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75E065E-5F7B-42F7-9817-B11A5E02BE1E}"/>
              </a:ext>
            </a:extLst>
          </p:cNvPr>
          <p:cNvSpPr>
            <a:spLocks noGrp="1" noChangeArrowheads="1"/>
          </p:cNvSpPr>
          <p:nvPr>
            <p:ph type="title"/>
          </p:nvPr>
        </p:nvSpPr>
        <p:spPr>
          <a:xfrm>
            <a:off x="364812" y="152400"/>
            <a:ext cx="8229600" cy="7921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Auto Create Storage Location </a:t>
            </a:r>
          </a:p>
        </p:txBody>
      </p:sp>
      <p:sp>
        <p:nvSpPr>
          <p:cNvPr id="126979" name="Text Box 3">
            <a:extLst>
              <a:ext uri="{FF2B5EF4-FFF2-40B4-BE49-F238E27FC236}">
                <a16:creationId xmlns:a16="http://schemas.microsoft.com/office/drawing/2014/main" id="{1796BE3C-952B-4276-ABED-1B1474A5A613}"/>
              </a:ext>
            </a:extLst>
          </p:cNvPr>
          <p:cNvSpPr txBox="1">
            <a:spLocks noChangeArrowheads="1"/>
          </p:cNvSpPr>
          <p:nvPr/>
        </p:nvSpPr>
        <p:spPr bwMode="auto">
          <a:xfrm>
            <a:off x="457200" y="1066800"/>
            <a:ext cx="79375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u="sng" dirty="0">
                <a:latin typeface="Verdana" panose="020B0604030504040204" pitchFamily="34" charset="0"/>
                <a:ea typeface="Verdana" panose="020B0604030504040204" pitchFamily="34" charset="0"/>
                <a:cs typeface="Verdana" panose="020B0604030504040204" pitchFamily="34" charset="0"/>
              </a:rPr>
              <a:t>Customizing setting for Creation of Storage Location Automatically</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Materials Management -&gt; Inventory Management and</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Physical Inventory -&gt; Goods Receipt -&gt; Create Storage Location automatically</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Then click on the box against, either ‘Plant’ or against ‘Movement Type’</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126980" name="Picture 5">
            <a:extLst>
              <a:ext uri="{FF2B5EF4-FFF2-40B4-BE49-F238E27FC236}">
                <a16:creationId xmlns:a16="http://schemas.microsoft.com/office/drawing/2014/main" id="{10FAB11E-3C8C-4B5B-B769-23374DC6F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2083" b="35001"/>
          <a:stretch>
            <a:fillRect/>
          </a:stretch>
        </p:blipFill>
        <p:spPr bwMode="auto">
          <a:xfrm>
            <a:off x="304800" y="2800350"/>
            <a:ext cx="3592513" cy="2649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6981" name="Picture 6">
            <a:extLst>
              <a:ext uri="{FF2B5EF4-FFF2-40B4-BE49-F238E27FC236}">
                <a16:creationId xmlns:a16="http://schemas.microsoft.com/office/drawing/2014/main" id="{D60A8AE0-4F28-49E4-BF1C-119F8577A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4167" b="68611"/>
          <a:stretch>
            <a:fillRect/>
          </a:stretch>
        </p:blipFill>
        <p:spPr bwMode="auto">
          <a:xfrm>
            <a:off x="3962400" y="2819400"/>
            <a:ext cx="3505200" cy="13049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8CDF71D-E4A7-4889-B550-662BB6FF3C45}"/>
              </a:ext>
            </a:extLst>
          </p:cNvPr>
          <p:cNvSpPr>
            <a:spLocks noGrp="1" noChangeArrowheads="1"/>
          </p:cNvSpPr>
          <p:nvPr>
            <p:ph type="title"/>
          </p:nvPr>
        </p:nvSpPr>
        <p:spPr>
          <a:xfrm>
            <a:off x="457200" y="274638"/>
            <a:ext cx="8229600" cy="6397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Creation of New </a:t>
            </a:r>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Mvmnt</a:t>
            </a: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 type</a:t>
            </a:r>
          </a:p>
        </p:txBody>
      </p:sp>
      <p:sp>
        <p:nvSpPr>
          <p:cNvPr id="129027" name="Text Box 3">
            <a:extLst>
              <a:ext uri="{FF2B5EF4-FFF2-40B4-BE49-F238E27FC236}">
                <a16:creationId xmlns:a16="http://schemas.microsoft.com/office/drawing/2014/main" id="{8279AE9F-1F00-4B1C-8459-9AE11C5D4AC6}"/>
              </a:ext>
            </a:extLst>
          </p:cNvPr>
          <p:cNvSpPr txBox="1">
            <a:spLocks noChangeArrowheads="1"/>
          </p:cNvSpPr>
          <p:nvPr/>
        </p:nvSpPr>
        <p:spPr bwMode="auto">
          <a:xfrm>
            <a:off x="457200" y="1066800"/>
            <a:ext cx="7620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u="sng" dirty="0">
                <a:latin typeface="Verdana" panose="020B0604030504040204" pitchFamily="34" charset="0"/>
                <a:ea typeface="Verdana" panose="020B0604030504040204" pitchFamily="34" charset="0"/>
                <a:cs typeface="Verdana" panose="020B0604030504040204" pitchFamily="34" charset="0"/>
              </a:rPr>
              <a:t>Customizing setting for creation of a Movement Type</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Materials Management -&gt; Inventory Management and</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Physical Inventory -&gt; Movement types -&gt; Copy change Movement type</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Click on the icon and then select Movement type and press enter</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Then  select a movement type and then choose copy as,</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Make desired entries and then click ‘Save’</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129028" name="Picture 5">
            <a:extLst>
              <a:ext uri="{FF2B5EF4-FFF2-40B4-BE49-F238E27FC236}">
                <a16:creationId xmlns:a16="http://schemas.microsoft.com/office/drawing/2014/main" id="{155189F9-5DDB-4589-A87C-9FCBE35C6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36900"/>
            <a:ext cx="2209800" cy="20447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9029" name="Picture 6">
            <a:extLst>
              <a:ext uri="{FF2B5EF4-FFF2-40B4-BE49-F238E27FC236}">
                <a16:creationId xmlns:a16="http://schemas.microsoft.com/office/drawing/2014/main" id="{EAD514CB-2175-463C-B1A6-54C3FC76C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181600"/>
            <a:ext cx="2233613" cy="90963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9030" name="Picture 8">
            <a:extLst>
              <a:ext uri="{FF2B5EF4-FFF2-40B4-BE49-F238E27FC236}">
                <a16:creationId xmlns:a16="http://schemas.microsoft.com/office/drawing/2014/main" id="{57915A18-DCF3-4EF8-9DDF-8CEF1CD22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43750" b="51666"/>
          <a:stretch>
            <a:fillRect/>
          </a:stretch>
        </p:blipFill>
        <p:spPr bwMode="auto">
          <a:xfrm>
            <a:off x="2819400" y="3124200"/>
            <a:ext cx="2667000" cy="17399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9031" name="Picture 10">
            <a:extLst>
              <a:ext uri="{FF2B5EF4-FFF2-40B4-BE49-F238E27FC236}">
                <a16:creationId xmlns:a16="http://schemas.microsoft.com/office/drawing/2014/main" id="{4EFBC4A0-4A0A-42EE-BA40-CA9C4A03F7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4723" r="45833" b="21945"/>
          <a:stretch>
            <a:fillRect/>
          </a:stretch>
        </p:blipFill>
        <p:spPr bwMode="auto">
          <a:xfrm>
            <a:off x="5562600" y="3048000"/>
            <a:ext cx="2971800" cy="2514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E4A4D6E-C952-4451-8A27-070D93300F96}"/>
              </a:ext>
            </a:extLst>
          </p:cNvPr>
          <p:cNvSpPr>
            <a:spLocks noGrp="1" noChangeArrowheads="1"/>
          </p:cNvSpPr>
          <p:nvPr>
            <p:ph type="title"/>
          </p:nvPr>
        </p:nvSpPr>
        <p:spPr>
          <a:xfrm>
            <a:off x="409575" y="3048000"/>
            <a:ext cx="8734425" cy="671513"/>
          </a:xfrm>
        </p:spPr>
        <p:txBody>
          <a:bodyPr/>
          <a:lstStyle/>
          <a:p>
            <a:r>
              <a:rPr lang="en-US" altLang="en-US" sz="2800">
                <a:solidFill>
                  <a:schemeClr val="accent1"/>
                </a:solidFill>
                <a:latin typeface="Verdana" panose="020B0604030504040204" pitchFamily="34" charset="0"/>
                <a:ea typeface="Verdana" panose="020B0604030504040204" pitchFamily="34" charset="0"/>
                <a:cs typeface="Verdana" panose="020B0604030504040204" pitchFamily="34" charset="0"/>
              </a:rPr>
              <a:t>Stock Transport Order – 2 step</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756E8A8-A032-443A-9D4C-4D5720E2FD73}"/>
              </a:ext>
            </a:extLst>
          </p:cNvPr>
          <p:cNvSpPr>
            <a:spLocks noGrp="1" noChangeArrowheads="1"/>
          </p:cNvSpPr>
          <p:nvPr>
            <p:ph type="title"/>
          </p:nvPr>
        </p:nvSpPr>
        <p:spPr>
          <a:xfrm>
            <a:off x="311150" y="152400"/>
            <a:ext cx="8229600" cy="7921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Stock Transport Order – 2 step</a:t>
            </a:r>
          </a:p>
        </p:txBody>
      </p:sp>
      <p:sp>
        <p:nvSpPr>
          <p:cNvPr id="133123" name="Text Box 3">
            <a:extLst>
              <a:ext uri="{FF2B5EF4-FFF2-40B4-BE49-F238E27FC236}">
                <a16:creationId xmlns:a16="http://schemas.microsoft.com/office/drawing/2014/main" id="{8F4C1E5F-FADB-4799-BA81-41648CB9FCA8}"/>
              </a:ext>
            </a:extLst>
          </p:cNvPr>
          <p:cNvSpPr txBox="1">
            <a:spLocks noChangeArrowheads="1"/>
          </p:cNvSpPr>
          <p:nvPr/>
        </p:nvSpPr>
        <p:spPr bwMode="auto">
          <a:xfrm>
            <a:off x="457200" y="1066800"/>
            <a:ext cx="7937500" cy="54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i="1" u="sng" dirty="0">
                <a:latin typeface="Verdana" panose="020B0604030504040204" pitchFamily="34" charset="0"/>
                <a:ea typeface="Verdana" panose="020B0604030504040204" pitchFamily="34" charset="0"/>
                <a:cs typeface="Verdana" panose="020B0604030504040204" pitchFamily="34" charset="0"/>
              </a:rPr>
              <a:t>Setting for Stock Transfer Order 2 step</a:t>
            </a: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i="1" dirty="0">
                <a:latin typeface="Verdana" panose="020B0604030504040204" pitchFamily="34" charset="0"/>
                <a:ea typeface="Verdana" panose="020B0604030504040204" pitchFamily="34" charset="0"/>
                <a:cs typeface="Verdana" panose="020B0604030504040204" pitchFamily="34" charset="0"/>
              </a:rPr>
              <a:t>Logistics -&gt; Materials Management  -&gt; Purchasing  -&gt; Purchase order -&gt; Create -&gt; Vendor/supplying plant known</a:t>
            </a:r>
            <a:r>
              <a:rPr lang="en-GB" altLang="en-US" sz="1400" dirty="0">
                <a:latin typeface="Verdana" panose="020B0604030504040204" pitchFamily="34" charset="0"/>
                <a:ea typeface="Verdana" panose="020B0604030504040204" pitchFamily="34" charset="0"/>
                <a:cs typeface="Verdana" panose="020B0604030504040204" pitchFamily="34" charset="0"/>
              </a:rPr>
              <a:t>, then choose </a:t>
            </a:r>
            <a:r>
              <a:rPr lang="en-GB" altLang="en-US" sz="1400" i="1" dirty="0">
                <a:latin typeface="Verdana" panose="020B0604030504040204" pitchFamily="34" charset="0"/>
                <a:ea typeface="Verdana" panose="020B0604030504040204" pitchFamily="34" charset="0"/>
                <a:cs typeface="Verdana" panose="020B0604030504040204" pitchFamily="34" charset="0"/>
              </a:rPr>
              <a:t>Stock transport Order</a:t>
            </a: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i="1" u="sng" dirty="0">
                <a:latin typeface="Verdana" panose="020B0604030504040204" pitchFamily="34" charset="0"/>
                <a:ea typeface="Verdana" panose="020B0604030504040204" pitchFamily="34" charset="0"/>
                <a:cs typeface="Verdana" panose="020B0604030504040204" pitchFamily="34" charset="0"/>
              </a:rPr>
              <a:t>Post Goods Issue for Stock Transport Order</a:t>
            </a:r>
            <a:endParaRPr lang="de-DE" altLang="en-US" sz="1400" i="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i="1" dirty="0">
                <a:latin typeface="Verdana" panose="020B0604030504040204" pitchFamily="34" charset="0"/>
                <a:ea typeface="Verdana" panose="020B0604030504040204" pitchFamily="34" charset="0"/>
                <a:cs typeface="Verdana" panose="020B0604030504040204" pitchFamily="34" charset="0"/>
              </a:rPr>
              <a:t>Movement type -&gt; Transfer posting -&gt;Plant to plant -&gt; To stock in transit.</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Note: On the initial screen, enter the purchase order number in the dialog box.</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Movement type: 351</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i="1" u="sng" dirty="0">
                <a:latin typeface="Verdana" panose="020B0604030504040204" pitchFamily="34" charset="0"/>
                <a:ea typeface="Verdana" panose="020B0604030504040204" pitchFamily="34" charset="0"/>
                <a:cs typeface="Verdana" panose="020B0604030504040204" pitchFamily="34" charset="0"/>
              </a:rPr>
              <a:t>Post Goods Receipt for Stock Transport Order</a:t>
            </a:r>
            <a:endParaRPr lang="de-DE" altLang="en-US" sz="1400" i="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i="1" dirty="0">
                <a:latin typeface="Verdana" panose="020B0604030504040204" pitchFamily="34" charset="0"/>
                <a:ea typeface="Verdana" panose="020B0604030504040204" pitchFamily="34" charset="0"/>
                <a:cs typeface="Verdana" panose="020B0604030504040204" pitchFamily="34" charset="0"/>
              </a:rPr>
              <a:t>In the above Goods Issue was done for the STO</a:t>
            </a: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i="1" dirty="0">
                <a:latin typeface="Verdana" panose="020B0604030504040204" pitchFamily="34" charset="0"/>
                <a:ea typeface="Verdana" panose="020B0604030504040204" pitchFamily="34" charset="0"/>
                <a:cs typeface="Verdana" panose="020B0604030504040204" pitchFamily="34" charset="0"/>
              </a:rPr>
              <a:t>Logistics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Materials Management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Inventory Management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Goods Movement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Goods Receipt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For Purchase Order </a:t>
            </a:r>
            <a:r>
              <a:rPr lang="en-US" altLang="en-US" sz="1400" i="1" dirty="0">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r>
              <a:rPr lang="en-US" altLang="en-US" sz="1400" i="1" dirty="0">
                <a:latin typeface="Verdana" panose="020B0604030504040204" pitchFamily="34" charset="0"/>
                <a:ea typeface="Verdana" panose="020B0604030504040204" pitchFamily="34" charset="0"/>
                <a:cs typeface="Verdana" panose="020B0604030504040204" pitchFamily="34" charset="0"/>
              </a:rPr>
              <a:t> PO Number Known</a:t>
            </a:r>
            <a:r>
              <a:rPr lang="en-US" altLang="en-US" sz="1400" dirty="0">
                <a:latin typeface="Verdana" panose="020B0604030504040204" pitchFamily="34" charset="0"/>
                <a:ea typeface="Verdana" panose="020B0604030504040204" pitchFamily="34" charset="0"/>
                <a:cs typeface="Verdana" panose="020B0604030504040204" pitchFamily="34" charset="0"/>
              </a:rPr>
              <a:t> </a:t>
            </a: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i="1" dirty="0">
                <a:latin typeface="Verdana" panose="020B0604030504040204" pitchFamily="34" charset="0"/>
                <a:ea typeface="Verdana" panose="020B0604030504040204" pitchFamily="34" charset="0"/>
                <a:cs typeface="Verdana" panose="020B0604030504040204" pitchFamily="34" charset="0"/>
              </a:rPr>
              <a:t>T CODE- MIGO</a:t>
            </a:r>
          </a:p>
          <a:p>
            <a:pPr eaLnBrk="1" hangingPunct="1">
              <a:spcBef>
                <a:spcPct val="0"/>
              </a:spcBef>
              <a:buFontTx/>
              <a:buNone/>
            </a:pPr>
            <a:r>
              <a:rPr lang="en-GB" altLang="en-US" sz="1400" i="1" dirty="0">
                <a:latin typeface="Verdana" panose="020B0604030504040204" pitchFamily="34" charset="0"/>
                <a:ea typeface="Verdana" panose="020B0604030504040204" pitchFamily="34" charset="0"/>
                <a:cs typeface="Verdana" panose="020B0604030504040204" pitchFamily="34" charset="0"/>
              </a:rPr>
              <a:t>Movement Type- 101</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i="1"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0AFAE379-6C26-471A-9215-64A6A84713D4}"/>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Goods Issue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7E64301E-2933-4C9D-AA86-2E46F147A5B4}"/>
              </a:ext>
            </a:extLst>
          </p:cNvPr>
          <p:cNvSpPr>
            <a:spLocks noGrp="1" noChangeArrowheads="1"/>
          </p:cNvSpPr>
          <p:nvPr>
            <p:ph type="title"/>
          </p:nvPr>
        </p:nvSpPr>
        <p:spPr>
          <a:xfrm>
            <a:off x="128587" y="1524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Issue</a:t>
            </a:r>
          </a:p>
        </p:txBody>
      </p:sp>
      <p:sp>
        <p:nvSpPr>
          <p:cNvPr id="137219" name="Text Box 3">
            <a:extLst>
              <a:ext uri="{FF2B5EF4-FFF2-40B4-BE49-F238E27FC236}">
                <a16:creationId xmlns:a16="http://schemas.microsoft.com/office/drawing/2014/main" id="{96823577-2C2C-431E-A80F-403D59775B95}"/>
              </a:ext>
            </a:extLst>
          </p:cNvPr>
          <p:cNvSpPr txBox="1">
            <a:spLocks noChangeArrowheads="1"/>
          </p:cNvSpPr>
          <p:nvPr/>
        </p:nvSpPr>
        <p:spPr bwMode="auto">
          <a:xfrm>
            <a:off x="457200" y="4800600"/>
            <a:ext cx="79375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Verdana" panose="020B0604030504040204" pitchFamily="34" charset="0"/>
                <a:ea typeface="Verdana" panose="020B0604030504040204" pitchFamily="34" charset="0"/>
                <a:cs typeface="Verdana" panose="020B0604030504040204" pitchFamily="34" charset="0"/>
              </a:rPr>
              <a:t>Goods Issue can be done against cost centre, assets, sales order or an Internal Order</a:t>
            </a:r>
            <a:endParaRPr lang="en-GB" altLang="en-US" sz="160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Char char="•"/>
            </a:pPr>
            <a:r>
              <a:rPr lang="en-GB" altLang="en-US" sz="1600">
                <a:latin typeface="Verdana" panose="020B0604030504040204" pitchFamily="34" charset="0"/>
                <a:ea typeface="Verdana" panose="020B0604030504040204" pitchFamily="34" charset="0"/>
                <a:cs typeface="Verdana" panose="020B0604030504040204" pitchFamily="34" charset="0"/>
              </a:rPr>
              <a:t>In all the cases a material document gets created and an accounting document also</a:t>
            </a:r>
          </a:p>
          <a:p>
            <a:pPr eaLnBrk="1" hangingPunct="1">
              <a:spcBef>
                <a:spcPct val="0"/>
              </a:spcBef>
              <a:buFontTx/>
              <a:buChar char="•"/>
            </a:pPr>
            <a:r>
              <a:rPr lang="en-GB" altLang="en-US" sz="1600">
                <a:latin typeface="Verdana" panose="020B0604030504040204" pitchFamily="34" charset="0"/>
                <a:ea typeface="Verdana" panose="020B0604030504040204" pitchFamily="34" charset="0"/>
                <a:cs typeface="Verdana" panose="020B0604030504040204" pitchFamily="34" charset="0"/>
              </a:rPr>
              <a:t>In case of Accounting document, it will debit either to the expense account or an asset or a sales order or an internal order</a:t>
            </a:r>
            <a:endParaRPr lang="en-US" altLang="en-US" sz="1600">
              <a:latin typeface="Verdana" panose="020B0604030504040204" pitchFamily="34" charset="0"/>
              <a:ea typeface="Verdana" panose="020B0604030504040204" pitchFamily="34" charset="0"/>
              <a:cs typeface="Verdana" panose="020B0604030504040204" pitchFamily="34" charset="0"/>
            </a:endParaRPr>
          </a:p>
        </p:txBody>
      </p:sp>
      <p:sp>
        <p:nvSpPr>
          <p:cNvPr id="137220" name="AutoShape 4">
            <a:extLst>
              <a:ext uri="{FF2B5EF4-FFF2-40B4-BE49-F238E27FC236}">
                <a16:creationId xmlns:a16="http://schemas.microsoft.com/office/drawing/2014/main" id="{3C9798CB-E54F-499D-8196-70744B93DC6D}"/>
              </a:ext>
            </a:extLst>
          </p:cNvPr>
          <p:cNvSpPr>
            <a:spLocks noChangeArrowheads="1"/>
          </p:cNvSpPr>
          <p:nvPr/>
        </p:nvSpPr>
        <p:spPr bwMode="auto">
          <a:xfrm rot="10800000">
            <a:off x="4648200" y="1447800"/>
            <a:ext cx="990600" cy="3857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12700">
            <a:solidFill>
              <a:schemeClr val="tx1"/>
            </a:solidFill>
            <a:miter lim="800000"/>
            <a:headEnd/>
            <a:tailEnd/>
          </a:ln>
        </p:spPr>
        <p:txBody>
          <a:bodyPr wrap="none" anchor="ctr"/>
          <a:lstStyle/>
          <a:p>
            <a:endParaRPr lang="en-US"/>
          </a:p>
        </p:txBody>
      </p:sp>
      <p:pic>
        <p:nvPicPr>
          <p:cNvPr id="137221" name="Picture 5">
            <a:extLst>
              <a:ext uri="{FF2B5EF4-FFF2-40B4-BE49-F238E27FC236}">
                <a16:creationId xmlns:a16="http://schemas.microsoft.com/office/drawing/2014/main" id="{C377E6AD-8DCF-4B41-9414-6AB305945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43000"/>
            <a:ext cx="12001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37222" name="Picture 6">
            <a:extLst>
              <a:ext uri="{FF2B5EF4-FFF2-40B4-BE49-F238E27FC236}">
                <a16:creationId xmlns:a16="http://schemas.microsoft.com/office/drawing/2014/main" id="{537197E8-962A-4BE6-B527-76512A09B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057400"/>
            <a:ext cx="1600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37223" name="Rectangle 7">
            <a:extLst>
              <a:ext uri="{FF2B5EF4-FFF2-40B4-BE49-F238E27FC236}">
                <a16:creationId xmlns:a16="http://schemas.microsoft.com/office/drawing/2014/main" id="{47900D92-ADBF-4E0A-A57D-815EA6EA45CA}"/>
              </a:ext>
            </a:extLst>
          </p:cNvPr>
          <p:cNvSpPr>
            <a:spLocks noChangeArrowheads="1"/>
          </p:cNvSpPr>
          <p:nvPr/>
        </p:nvSpPr>
        <p:spPr bwMode="auto">
          <a:xfrm>
            <a:off x="5943600" y="11430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From warehouse-unrestricted</a:t>
            </a:r>
            <a:endParaRPr lang="en-US" altLang="en-US" sz="1400">
              <a:latin typeface="Arial" panose="020B0604020202020204" pitchFamily="34" charset="0"/>
            </a:endParaRPr>
          </a:p>
        </p:txBody>
      </p:sp>
      <p:sp>
        <p:nvSpPr>
          <p:cNvPr id="137224" name="Rectangle 8">
            <a:extLst>
              <a:ext uri="{FF2B5EF4-FFF2-40B4-BE49-F238E27FC236}">
                <a16:creationId xmlns:a16="http://schemas.microsoft.com/office/drawing/2014/main" id="{6C80F0C8-B37C-49CF-A2AC-5C8C6FB683BA}"/>
              </a:ext>
            </a:extLst>
          </p:cNvPr>
          <p:cNvSpPr>
            <a:spLocks noChangeArrowheads="1"/>
          </p:cNvSpPr>
          <p:nvPr/>
        </p:nvSpPr>
        <p:spPr bwMode="auto">
          <a:xfrm>
            <a:off x="5943600" y="16764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rPr>
              <a:t>From Consignment stock</a:t>
            </a:r>
            <a:endParaRPr lang="en-US" altLang="en-US" sz="1600">
              <a:latin typeface="Arial" panose="020B0604020202020204" pitchFamily="34" charset="0"/>
            </a:endParaRPr>
          </a:p>
        </p:txBody>
      </p:sp>
      <p:sp>
        <p:nvSpPr>
          <p:cNvPr id="137225" name="Rectangle 9">
            <a:extLst>
              <a:ext uri="{FF2B5EF4-FFF2-40B4-BE49-F238E27FC236}">
                <a16:creationId xmlns:a16="http://schemas.microsoft.com/office/drawing/2014/main" id="{374FC068-F0A8-46CA-BE8F-FCEC19EEFFA8}"/>
              </a:ext>
            </a:extLst>
          </p:cNvPr>
          <p:cNvSpPr>
            <a:spLocks noChangeArrowheads="1"/>
          </p:cNvSpPr>
          <p:nvPr/>
        </p:nvSpPr>
        <p:spPr bwMode="auto">
          <a:xfrm>
            <a:off x="5943600" y="2209800"/>
            <a:ext cx="2362200" cy="5334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rPr>
              <a:t>From pipeline stock</a:t>
            </a:r>
            <a:endParaRPr lang="en-US" altLang="en-US" sz="1600">
              <a:latin typeface="Arial" panose="020B0604020202020204" pitchFamily="34" charset="0"/>
            </a:endParaRPr>
          </a:p>
        </p:txBody>
      </p:sp>
      <p:pic>
        <p:nvPicPr>
          <p:cNvPr id="137226" name="Picture 10">
            <a:extLst>
              <a:ext uri="{FF2B5EF4-FFF2-40B4-BE49-F238E27FC236}">
                <a16:creationId xmlns:a16="http://schemas.microsoft.com/office/drawing/2014/main" id="{ADE0522D-EA7C-441C-AE50-21C4D5316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14600"/>
            <a:ext cx="1404938"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37227" name="Picture 11">
            <a:extLst>
              <a:ext uri="{FF2B5EF4-FFF2-40B4-BE49-F238E27FC236}">
                <a16:creationId xmlns:a16="http://schemas.microsoft.com/office/drawing/2014/main" id="{855EBB51-D06D-465B-A952-D1A6C2E7E4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590800"/>
            <a:ext cx="121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37228" name="Text Box 12">
            <a:extLst>
              <a:ext uri="{FF2B5EF4-FFF2-40B4-BE49-F238E27FC236}">
                <a16:creationId xmlns:a16="http://schemas.microsoft.com/office/drawing/2014/main" id="{6C9E048B-30E0-402B-B265-F80BF89291C7}"/>
              </a:ext>
            </a:extLst>
          </p:cNvPr>
          <p:cNvSpPr txBox="1">
            <a:spLocks noChangeArrowheads="1"/>
          </p:cNvSpPr>
          <p:nvPr/>
        </p:nvSpPr>
        <p:spPr bwMode="auto">
          <a:xfrm>
            <a:off x="1371600" y="4267200"/>
            <a:ext cx="1295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Consumption</a:t>
            </a:r>
            <a:endParaRPr lang="en-US" altLang="en-US" sz="1400">
              <a:latin typeface="Arial" panose="020B0604020202020204" pitchFamily="34" charset="0"/>
            </a:endParaRPr>
          </a:p>
        </p:txBody>
      </p:sp>
      <p:sp>
        <p:nvSpPr>
          <p:cNvPr id="137229" name="Text Box 13">
            <a:extLst>
              <a:ext uri="{FF2B5EF4-FFF2-40B4-BE49-F238E27FC236}">
                <a16:creationId xmlns:a16="http://schemas.microsoft.com/office/drawing/2014/main" id="{01291359-503D-45F3-B719-F9F542EE8506}"/>
              </a:ext>
            </a:extLst>
          </p:cNvPr>
          <p:cNvSpPr txBox="1">
            <a:spLocks noChangeArrowheads="1"/>
          </p:cNvSpPr>
          <p:nvPr/>
        </p:nvSpPr>
        <p:spPr bwMode="auto">
          <a:xfrm>
            <a:off x="4419600" y="4267200"/>
            <a:ext cx="1295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Issue</a:t>
            </a:r>
            <a:endParaRPr lang="en-US" altLang="en-US" sz="14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C0006CB8-40F7-42D7-BDE4-D3D9DC3B6823}"/>
              </a:ext>
            </a:extLst>
          </p:cNvPr>
          <p:cNvSpPr>
            <a:spLocks noGrp="1" noChangeArrowheads="1"/>
          </p:cNvSpPr>
          <p:nvPr>
            <p:ph type="title"/>
          </p:nvPr>
        </p:nvSpPr>
        <p:spPr>
          <a:xfrm>
            <a:off x="457200" y="274638"/>
            <a:ext cx="8229600" cy="7159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Goods Issue</a:t>
            </a:r>
          </a:p>
        </p:txBody>
      </p:sp>
      <p:sp>
        <p:nvSpPr>
          <p:cNvPr id="139267" name="Text Box 3">
            <a:extLst>
              <a:ext uri="{FF2B5EF4-FFF2-40B4-BE49-F238E27FC236}">
                <a16:creationId xmlns:a16="http://schemas.microsoft.com/office/drawing/2014/main" id="{3BE4467A-F425-4A19-A879-36D9E545BD17}"/>
              </a:ext>
            </a:extLst>
          </p:cNvPr>
          <p:cNvSpPr txBox="1">
            <a:spLocks noChangeArrowheads="1"/>
          </p:cNvSpPr>
          <p:nvPr/>
        </p:nvSpPr>
        <p:spPr bwMode="auto">
          <a:xfrm>
            <a:off x="457200" y="1314450"/>
            <a:ext cx="79375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u="sng" dirty="0">
                <a:latin typeface="Verdana" panose="020B0604030504040204" pitchFamily="34" charset="0"/>
                <a:ea typeface="Verdana" panose="020B0604030504040204" pitchFamily="34" charset="0"/>
                <a:cs typeface="Verdana" panose="020B0604030504040204" pitchFamily="34" charset="0"/>
              </a:rPr>
              <a:t>Post Goods Issue </a:t>
            </a:r>
            <a:endParaRPr lang="de-DE" altLang="en-US" sz="1200"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200"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Movement type -&gt; Goods Issue -&gt; Select any one option</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Four options can be chosen for Goods Issue as </a:t>
            </a:r>
          </a:p>
          <a:p>
            <a:pPr eaLnBrk="1" hangingPunct="1">
              <a:spcBef>
                <a:spcPct val="0"/>
              </a:spcBef>
              <a:buFontTx/>
              <a:buNone/>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u="sng" dirty="0">
                <a:latin typeface="Verdana" panose="020B0604030504040204" pitchFamily="34" charset="0"/>
                <a:ea typeface="Verdana" panose="020B0604030504040204" pitchFamily="34" charset="0"/>
                <a:cs typeface="Verdana" panose="020B0604030504040204" pitchFamily="34" charset="0"/>
              </a:rPr>
              <a:t>Post Goods Issue against Cost Centre </a:t>
            </a:r>
            <a:endParaRPr lang="de-DE" altLang="en-US" sz="1200"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200"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Movement type -&gt; Goods Issue -&gt; Others</a:t>
            </a:r>
          </a:p>
          <a:p>
            <a:pPr eaLnBrk="1" hangingPunct="1">
              <a:spcBef>
                <a:spcPct val="0"/>
              </a:spcBef>
              <a:buFontTx/>
              <a:buNone/>
            </a:pPr>
            <a:r>
              <a:rPr lang="en-GB" altLang="en-US" sz="1200" dirty="0">
                <a:latin typeface="Verdana" panose="020B0604030504040204" pitchFamily="34" charset="0"/>
                <a:ea typeface="Verdana" panose="020B0604030504040204" pitchFamily="34" charset="0"/>
                <a:cs typeface="Verdana" panose="020B0604030504040204" pitchFamily="34" charset="0"/>
              </a:rPr>
              <a:t>Movement type- 201</a:t>
            </a:r>
          </a:p>
          <a:p>
            <a:pPr eaLnBrk="1" hangingPunct="1">
              <a:spcBef>
                <a:spcPct val="0"/>
              </a:spcBef>
              <a:buFontTx/>
              <a:buNone/>
            </a:pPr>
            <a:endParaRPr lang="en-GB"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9268" name="Picture 4">
            <a:extLst>
              <a:ext uri="{FF2B5EF4-FFF2-40B4-BE49-F238E27FC236}">
                <a16:creationId xmlns:a16="http://schemas.microsoft.com/office/drawing/2014/main" id="{7BF1E990-4A3A-40CC-B9F1-AADAA9AF9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750" t="16678" r="66673" b="70016"/>
          <a:stretch>
            <a:fillRect/>
          </a:stretch>
        </p:blipFill>
        <p:spPr bwMode="auto">
          <a:xfrm>
            <a:off x="4419600" y="2068513"/>
            <a:ext cx="1181100" cy="6746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9269" name="Picture 6">
            <a:extLst>
              <a:ext uri="{FF2B5EF4-FFF2-40B4-BE49-F238E27FC236}">
                <a16:creationId xmlns:a16="http://schemas.microsoft.com/office/drawing/2014/main" id="{CA9E2D60-238F-4BF0-920F-517320F42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978150"/>
            <a:ext cx="4259263"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BF9DE649-E24F-4538-B7C8-99B0FB3EBDD3}"/>
              </a:ext>
            </a:extLst>
          </p:cNvPr>
          <p:cNvSpPr txBox="1">
            <a:spLocks noChangeArrowheads="1"/>
          </p:cNvSpPr>
          <p:nvPr/>
        </p:nvSpPr>
        <p:spPr bwMode="auto">
          <a:xfrm>
            <a:off x="234950" y="4273550"/>
            <a:ext cx="8861425" cy="1557349"/>
          </a:xfrm>
          <a:prstGeom prst="rect">
            <a:avLst/>
          </a:prstGeom>
          <a:solidFill>
            <a:srgbClr val="FFFFC1"/>
          </a:solidFill>
          <a:ln w="12700">
            <a:solidFill>
              <a:schemeClr val="tx1"/>
            </a:solidFill>
            <a:miter lim="800000"/>
            <a:headEnd/>
            <a:tailEnd/>
          </a:ln>
        </p:spPr>
        <p:txBody>
          <a:bodyPr>
            <a:spAutoFit/>
          </a:bodyPr>
          <a:lstStyle>
            <a:lvl1pPr marL="169863" indent="-1698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Inventory Management deals with the management of stock on a value basis or on a quantity basis or both</a:t>
            </a:r>
          </a:p>
          <a:p>
            <a:pPr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Inventory management also deals with movement of goods from one area to another within the same plant or between different plant which is logistically and physically located apart from each other</a:t>
            </a:r>
          </a:p>
          <a:p>
            <a:pPr eaLnBrk="1" hangingPunct="1">
              <a:lnSpc>
                <a:spcPct val="80000"/>
              </a:lnSpc>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It also deals with reprocessing of stock to a different material or consuming it within the organization</a:t>
            </a:r>
          </a:p>
        </p:txBody>
      </p:sp>
      <p:sp>
        <p:nvSpPr>
          <p:cNvPr id="37891" name="Rectangle 3">
            <a:extLst>
              <a:ext uri="{FF2B5EF4-FFF2-40B4-BE49-F238E27FC236}">
                <a16:creationId xmlns:a16="http://schemas.microsoft.com/office/drawing/2014/main" id="{0F9CBE46-4E44-4FA5-91EF-1C2AD0B98CE9}"/>
              </a:ext>
            </a:extLst>
          </p:cNvPr>
          <p:cNvSpPr>
            <a:spLocks noChangeArrowheads="1"/>
          </p:cNvSpPr>
          <p:nvPr/>
        </p:nvSpPr>
        <p:spPr bwMode="auto">
          <a:xfrm>
            <a:off x="50800" y="198438"/>
            <a:ext cx="87344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Purpose</a:t>
            </a:r>
          </a:p>
        </p:txBody>
      </p:sp>
      <p:grpSp>
        <p:nvGrpSpPr>
          <p:cNvPr id="37892" name="Group 4">
            <a:extLst>
              <a:ext uri="{FF2B5EF4-FFF2-40B4-BE49-F238E27FC236}">
                <a16:creationId xmlns:a16="http://schemas.microsoft.com/office/drawing/2014/main" id="{B0E8984C-DC25-455B-8411-E22B7AC15707}"/>
              </a:ext>
            </a:extLst>
          </p:cNvPr>
          <p:cNvGrpSpPr>
            <a:grpSpLocks/>
          </p:cNvGrpSpPr>
          <p:nvPr/>
        </p:nvGrpSpPr>
        <p:grpSpPr bwMode="auto">
          <a:xfrm>
            <a:off x="1371600" y="990600"/>
            <a:ext cx="6248400" cy="3317875"/>
            <a:chOff x="864" y="506"/>
            <a:chExt cx="3936" cy="2208"/>
          </a:xfrm>
        </p:grpSpPr>
        <p:sp>
          <p:nvSpPr>
            <p:cNvPr id="37893" name="Oval 5">
              <a:extLst>
                <a:ext uri="{FF2B5EF4-FFF2-40B4-BE49-F238E27FC236}">
                  <a16:creationId xmlns:a16="http://schemas.microsoft.com/office/drawing/2014/main" id="{CB817B2F-37DB-49F3-B211-705449323526}"/>
                </a:ext>
              </a:extLst>
            </p:cNvPr>
            <p:cNvSpPr>
              <a:spLocks noChangeArrowheads="1"/>
            </p:cNvSpPr>
            <p:nvPr/>
          </p:nvSpPr>
          <p:spPr bwMode="auto">
            <a:xfrm>
              <a:off x="1180" y="1226"/>
              <a:ext cx="3456" cy="960"/>
            </a:xfrm>
            <a:prstGeom prst="ellipse">
              <a:avLst/>
            </a:prstGeom>
            <a:solidFill>
              <a:srgbClr val="003399"/>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b="1" i="1">
                  <a:solidFill>
                    <a:schemeClr val="bg1"/>
                  </a:solidFill>
                  <a:latin typeface="Arial" panose="020B0604020202020204" pitchFamily="34" charset="0"/>
                </a:rPr>
                <a:t>Inventory management</a:t>
              </a:r>
            </a:p>
          </p:txBody>
        </p:sp>
        <p:grpSp>
          <p:nvGrpSpPr>
            <p:cNvPr id="37894" name="Group 6">
              <a:extLst>
                <a:ext uri="{FF2B5EF4-FFF2-40B4-BE49-F238E27FC236}">
                  <a16:creationId xmlns:a16="http://schemas.microsoft.com/office/drawing/2014/main" id="{18559F46-DBD3-4CC1-BF3F-2A66242BE987}"/>
                </a:ext>
              </a:extLst>
            </p:cNvPr>
            <p:cNvGrpSpPr>
              <a:grpSpLocks/>
            </p:cNvGrpSpPr>
            <p:nvPr/>
          </p:nvGrpSpPr>
          <p:grpSpPr bwMode="auto">
            <a:xfrm>
              <a:off x="864" y="506"/>
              <a:ext cx="1008" cy="816"/>
              <a:chOff x="288" y="624"/>
              <a:chExt cx="1008" cy="816"/>
            </a:xfrm>
          </p:grpSpPr>
          <p:sp>
            <p:nvSpPr>
              <p:cNvPr id="38304" name="Oval 7">
                <a:extLst>
                  <a:ext uri="{FF2B5EF4-FFF2-40B4-BE49-F238E27FC236}">
                    <a16:creationId xmlns:a16="http://schemas.microsoft.com/office/drawing/2014/main" id="{464CA89E-B72B-4FEC-A9D5-6FDB7E0D7CC5}"/>
                  </a:ext>
                </a:extLst>
              </p:cNvPr>
              <p:cNvSpPr>
                <a:spLocks noChangeArrowheads="1"/>
              </p:cNvSpPr>
              <p:nvPr/>
            </p:nvSpPr>
            <p:spPr bwMode="auto">
              <a:xfrm>
                <a:off x="288" y="624"/>
                <a:ext cx="1008" cy="816"/>
              </a:xfrm>
              <a:prstGeom prst="ellipse">
                <a:avLst/>
              </a:prstGeom>
              <a:solidFill>
                <a:srgbClr val="FFFF66"/>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38305" name="Picture 8" descr="j0295450">
                <a:extLst>
                  <a:ext uri="{FF2B5EF4-FFF2-40B4-BE49-F238E27FC236}">
                    <a16:creationId xmlns:a16="http://schemas.microsoft.com/office/drawing/2014/main" id="{A30BE938-CB71-4977-9534-942530C44F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 y="864"/>
                <a:ext cx="492"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06" name="Text Box 9">
                <a:extLst>
                  <a:ext uri="{FF2B5EF4-FFF2-40B4-BE49-F238E27FC236}">
                    <a16:creationId xmlns:a16="http://schemas.microsoft.com/office/drawing/2014/main" id="{556BB3CE-A464-4D97-B18A-CA59A6BC5938}"/>
                  </a:ext>
                </a:extLst>
              </p:cNvPr>
              <p:cNvSpPr txBox="1">
                <a:spLocks noChangeArrowheads="1"/>
              </p:cNvSpPr>
              <p:nvPr/>
            </p:nvSpPr>
            <p:spPr bwMode="auto">
              <a:xfrm>
                <a:off x="481" y="708"/>
                <a:ext cx="7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Arial" panose="020B0604020202020204" pitchFamily="34" charset="0"/>
                  </a:rPr>
                  <a:t>PURCHASE</a:t>
                </a:r>
              </a:p>
            </p:txBody>
          </p:sp>
        </p:grpSp>
        <p:grpSp>
          <p:nvGrpSpPr>
            <p:cNvPr id="37895" name="Group 10">
              <a:extLst>
                <a:ext uri="{FF2B5EF4-FFF2-40B4-BE49-F238E27FC236}">
                  <a16:creationId xmlns:a16="http://schemas.microsoft.com/office/drawing/2014/main" id="{B66EBC97-5DB9-4E40-8A13-51B997D8FB78}"/>
                </a:ext>
              </a:extLst>
            </p:cNvPr>
            <p:cNvGrpSpPr>
              <a:grpSpLocks/>
            </p:cNvGrpSpPr>
            <p:nvPr/>
          </p:nvGrpSpPr>
          <p:grpSpPr bwMode="auto">
            <a:xfrm>
              <a:off x="2832" y="506"/>
              <a:ext cx="1008" cy="816"/>
              <a:chOff x="2928" y="720"/>
              <a:chExt cx="1008" cy="816"/>
            </a:xfrm>
          </p:grpSpPr>
          <p:sp>
            <p:nvSpPr>
              <p:cNvPr id="38301" name="Oval 11">
                <a:extLst>
                  <a:ext uri="{FF2B5EF4-FFF2-40B4-BE49-F238E27FC236}">
                    <a16:creationId xmlns:a16="http://schemas.microsoft.com/office/drawing/2014/main" id="{7AA407E3-1895-4959-AE0A-3380D08C5CDB}"/>
                  </a:ext>
                </a:extLst>
              </p:cNvPr>
              <p:cNvSpPr>
                <a:spLocks noChangeArrowheads="1"/>
              </p:cNvSpPr>
              <p:nvPr/>
            </p:nvSpPr>
            <p:spPr bwMode="auto">
              <a:xfrm>
                <a:off x="2928" y="720"/>
                <a:ext cx="1008" cy="816"/>
              </a:xfrm>
              <a:prstGeom prst="ellipse">
                <a:avLst/>
              </a:prstGeom>
              <a:solidFill>
                <a:srgbClr val="FFFF66"/>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38302" name="Picture 12" descr="j0149747">
                <a:extLst>
                  <a:ext uri="{FF2B5EF4-FFF2-40B4-BE49-F238E27FC236}">
                    <a16:creationId xmlns:a16="http://schemas.microsoft.com/office/drawing/2014/main" id="{ED656B33-0903-494A-B238-1EBA0E470F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9" y="893"/>
                <a:ext cx="576"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03" name="Text Box 13">
                <a:extLst>
                  <a:ext uri="{FF2B5EF4-FFF2-40B4-BE49-F238E27FC236}">
                    <a16:creationId xmlns:a16="http://schemas.microsoft.com/office/drawing/2014/main" id="{6467EA23-3418-439B-B673-67CB34148817}"/>
                  </a:ext>
                </a:extLst>
              </p:cNvPr>
              <p:cNvSpPr txBox="1">
                <a:spLocks noChangeArrowheads="1"/>
              </p:cNvSpPr>
              <p:nvPr/>
            </p:nvSpPr>
            <p:spPr bwMode="auto">
              <a:xfrm>
                <a:off x="3168" y="768"/>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Arial" panose="020B0604020202020204" pitchFamily="34" charset="0"/>
                  </a:rPr>
                  <a:t>STOCK</a:t>
                </a:r>
              </a:p>
            </p:txBody>
          </p:sp>
        </p:grpSp>
        <p:grpSp>
          <p:nvGrpSpPr>
            <p:cNvPr id="37896" name="Group 14">
              <a:extLst>
                <a:ext uri="{FF2B5EF4-FFF2-40B4-BE49-F238E27FC236}">
                  <a16:creationId xmlns:a16="http://schemas.microsoft.com/office/drawing/2014/main" id="{024BA6B7-CEA4-47DF-9134-28751542A740}"/>
                </a:ext>
              </a:extLst>
            </p:cNvPr>
            <p:cNvGrpSpPr>
              <a:grpSpLocks/>
            </p:cNvGrpSpPr>
            <p:nvPr/>
          </p:nvGrpSpPr>
          <p:grpSpPr bwMode="auto">
            <a:xfrm>
              <a:off x="3792" y="1802"/>
              <a:ext cx="1008" cy="816"/>
              <a:chOff x="1728" y="720"/>
              <a:chExt cx="1008" cy="816"/>
            </a:xfrm>
          </p:grpSpPr>
          <p:sp>
            <p:nvSpPr>
              <p:cNvPr id="38298" name="Oval 15">
                <a:extLst>
                  <a:ext uri="{FF2B5EF4-FFF2-40B4-BE49-F238E27FC236}">
                    <a16:creationId xmlns:a16="http://schemas.microsoft.com/office/drawing/2014/main" id="{B0C13402-B998-4055-BBF5-E729FFA50AFF}"/>
                  </a:ext>
                </a:extLst>
              </p:cNvPr>
              <p:cNvSpPr>
                <a:spLocks noChangeArrowheads="1"/>
              </p:cNvSpPr>
              <p:nvPr/>
            </p:nvSpPr>
            <p:spPr bwMode="auto">
              <a:xfrm>
                <a:off x="1728" y="720"/>
                <a:ext cx="1008" cy="816"/>
              </a:xfrm>
              <a:prstGeom prst="ellipse">
                <a:avLst/>
              </a:prstGeom>
              <a:solidFill>
                <a:srgbClr val="FFFF66"/>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pic>
            <p:nvPicPr>
              <p:cNvPr id="38299" name="Picture 16" descr="MCj01497220000[1]">
                <a:extLst>
                  <a:ext uri="{FF2B5EF4-FFF2-40B4-BE49-F238E27FC236}">
                    <a16:creationId xmlns:a16="http://schemas.microsoft.com/office/drawing/2014/main" id="{BE2238AA-523D-47B0-92A8-7BAD3FBFD2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8" y="768"/>
                <a:ext cx="7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00" name="Text Box 17">
                <a:extLst>
                  <a:ext uri="{FF2B5EF4-FFF2-40B4-BE49-F238E27FC236}">
                    <a16:creationId xmlns:a16="http://schemas.microsoft.com/office/drawing/2014/main" id="{2C479BD6-BC94-4C79-B9DC-8CBFD6BA475C}"/>
                  </a:ext>
                </a:extLst>
              </p:cNvPr>
              <p:cNvSpPr txBox="1">
                <a:spLocks noChangeArrowheads="1"/>
              </p:cNvSpPr>
              <p:nvPr/>
            </p:nvSpPr>
            <p:spPr bwMode="auto">
              <a:xfrm>
                <a:off x="1776" y="1008"/>
                <a:ext cx="9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Arial" panose="020B0604020202020204" pitchFamily="34" charset="0"/>
                  </a:rPr>
                  <a:t>CONSUMPTION</a:t>
                </a:r>
              </a:p>
            </p:txBody>
          </p:sp>
        </p:grpSp>
        <p:sp>
          <p:nvSpPr>
            <p:cNvPr id="37897" name="AutoShape 18">
              <a:extLst>
                <a:ext uri="{FF2B5EF4-FFF2-40B4-BE49-F238E27FC236}">
                  <a16:creationId xmlns:a16="http://schemas.microsoft.com/office/drawing/2014/main" id="{E013F801-BBD3-4BCE-A8D2-F46B2862ED32}"/>
                </a:ext>
              </a:extLst>
            </p:cNvPr>
            <p:cNvSpPr>
              <a:spLocks noChangeArrowheads="1"/>
            </p:cNvSpPr>
            <p:nvPr/>
          </p:nvSpPr>
          <p:spPr bwMode="auto">
            <a:xfrm>
              <a:off x="1872" y="794"/>
              <a:ext cx="960" cy="144"/>
            </a:xfrm>
            <a:prstGeom prst="rightArrow">
              <a:avLst>
                <a:gd name="adj1" fmla="val 50000"/>
                <a:gd name="adj2" fmla="val 166667"/>
              </a:avLst>
            </a:prstGeom>
            <a:solidFill>
              <a:srgbClr val="FFFF66"/>
            </a:solidFill>
            <a:ln w="12700">
              <a:solidFill>
                <a:srgbClr val="FFFF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nvGrpSpPr>
            <p:cNvPr id="37898" name="Group 19">
              <a:extLst>
                <a:ext uri="{FF2B5EF4-FFF2-40B4-BE49-F238E27FC236}">
                  <a16:creationId xmlns:a16="http://schemas.microsoft.com/office/drawing/2014/main" id="{B439E5DE-0CA0-4A65-900D-E49D7A2FEACC}"/>
                </a:ext>
              </a:extLst>
            </p:cNvPr>
            <p:cNvGrpSpPr>
              <a:grpSpLocks/>
            </p:cNvGrpSpPr>
            <p:nvPr/>
          </p:nvGrpSpPr>
          <p:grpSpPr bwMode="auto">
            <a:xfrm>
              <a:off x="1104" y="1754"/>
              <a:ext cx="1056" cy="816"/>
              <a:chOff x="480" y="2016"/>
              <a:chExt cx="1104" cy="816"/>
            </a:xfrm>
          </p:grpSpPr>
          <p:sp>
            <p:nvSpPr>
              <p:cNvPr id="38087" name="Oval 20">
                <a:extLst>
                  <a:ext uri="{FF2B5EF4-FFF2-40B4-BE49-F238E27FC236}">
                    <a16:creationId xmlns:a16="http://schemas.microsoft.com/office/drawing/2014/main" id="{E610F10B-61DC-4FD1-B473-E1108D78F3CC}"/>
                  </a:ext>
                </a:extLst>
              </p:cNvPr>
              <p:cNvSpPr>
                <a:spLocks noChangeArrowheads="1"/>
              </p:cNvSpPr>
              <p:nvPr/>
            </p:nvSpPr>
            <p:spPr bwMode="auto">
              <a:xfrm>
                <a:off x="480" y="2016"/>
                <a:ext cx="1008" cy="816"/>
              </a:xfrm>
              <a:prstGeom prst="ellipse">
                <a:avLst/>
              </a:prstGeom>
              <a:solidFill>
                <a:srgbClr val="FFFF66"/>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nvGrpSpPr>
              <p:cNvPr id="38088" name="Group 21">
                <a:extLst>
                  <a:ext uri="{FF2B5EF4-FFF2-40B4-BE49-F238E27FC236}">
                    <a16:creationId xmlns:a16="http://schemas.microsoft.com/office/drawing/2014/main" id="{CCC691CB-8C2C-46FE-841A-8499FECB0B84}"/>
                  </a:ext>
                </a:extLst>
              </p:cNvPr>
              <p:cNvGrpSpPr>
                <a:grpSpLocks noChangeAspect="1"/>
              </p:cNvGrpSpPr>
              <p:nvPr/>
            </p:nvGrpSpPr>
            <p:grpSpPr bwMode="auto">
              <a:xfrm>
                <a:off x="672" y="2112"/>
                <a:ext cx="624" cy="621"/>
                <a:chOff x="1462" y="1878"/>
                <a:chExt cx="635" cy="632"/>
              </a:xfrm>
            </p:grpSpPr>
            <p:sp>
              <p:nvSpPr>
                <p:cNvPr id="38090" name="AutoShape 22">
                  <a:extLst>
                    <a:ext uri="{FF2B5EF4-FFF2-40B4-BE49-F238E27FC236}">
                      <a16:creationId xmlns:a16="http://schemas.microsoft.com/office/drawing/2014/main" id="{D6BC0733-CF12-4373-BE8B-7F0F927C9068}"/>
                    </a:ext>
                  </a:extLst>
                </p:cNvPr>
                <p:cNvSpPr>
                  <a:spLocks noChangeAspect="1" noChangeArrowheads="1" noTextEdit="1"/>
                </p:cNvSpPr>
                <p:nvPr/>
              </p:nvSpPr>
              <p:spPr bwMode="auto">
                <a:xfrm>
                  <a:off x="1462" y="1878"/>
                  <a:ext cx="635"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38091" name="Group 23">
                  <a:extLst>
                    <a:ext uri="{FF2B5EF4-FFF2-40B4-BE49-F238E27FC236}">
                      <a16:creationId xmlns:a16="http://schemas.microsoft.com/office/drawing/2014/main" id="{58C3CDBC-6BA8-48EF-B1BD-FC46E9057AA9}"/>
                    </a:ext>
                  </a:extLst>
                </p:cNvPr>
                <p:cNvGrpSpPr>
                  <a:grpSpLocks/>
                </p:cNvGrpSpPr>
                <p:nvPr/>
              </p:nvGrpSpPr>
              <p:grpSpPr bwMode="auto">
                <a:xfrm>
                  <a:off x="1462" y="1885"/>
                  <a:ext cx="627" cy="617"/>
                  <a:chOff x="1462" y="1885"/>
                  <a:chExt cx="627" cy="617"/>
                </a:xfrm>
              </p:grpSpPr>
              <p:sp>
                <p:nvSpPr>
                  <p:cNvPr id="38098" name="Freeform 24">
                    <a:extLst>
                      <a:ext uri="{FF2B5EF4-FFF2-40B4-BE49-F238E27FC236}">
                        <a16:creationId xmlns:a16="http://schemas.microsoft.com/office/drawing/2014/main" id="{8EA8B975-F7EF-4C89-9171-DD3550C12381}"/>
                      </a:ext>
                    </a:extLst>
                  </p:cNvPr>
                  <p:cNvSpPr>
                    <a:spLocks/>
                  </p:cNvSpPr>
                  <p:nvPr/>
                </p:nvSpPr>
                <p:spPr bwMode="auto">
                  <a:xfrm>
                    <a:off x="1489" y="1929"/>
                    <a:ext cx="565" cy="545"/>
                  </a:xfrm>
                  <a:custGeom>
                    <a:avLst/>
                    <a:gdLst>
                      <a:gd name="T0" fmla="*/ 0 w 1694"/>
                      <a:gd name="T1" fmla="*/ 1 h 1635"/>
                      <a:gd name="T2" fmla="*/ 0 w 1694"/>
                      <a:gd name="T3" fmla="*/ 4 h 1635"/>
                      <a:gd name="T4" fmla="*/ 0 w 1694"/>
                      <a:gd name="T5" fmla="*/ 4 h 1635"/>
                      <a:gd name="T6" fmla="*/ 0 w 1694"/>
                      <a:gd name="T7" fmla="*/ 4 h 1635"/>
                      <a:gd name="T8" fmla="*/ 0 w 1694"/>
                      <a:gd name="T9" fmla="*/ 4 h 1635"/>
                      <a:gd name="T10" fmla="*/ 0 w 1694"/>
                      <a:gd name="T11" fmla="*/ 4 h 1635"/>
                      <a:gd name="T12" fmla="*/ 0 w 1694"/>
                      <a:gd name="T13" fmla="*/ 4 h 1635"/>
                      <a:gd name="T14" fmla="*/ 0 w 1694"/>
                      <a:gd name="T15" fmla="*/ 5 h 1635"/>
                      <a:gd name="T16" fmla="*/ 0 w 1694"/>
                      <a:gd name="T17" fmla="*/ 5 h 1635"/>
                      <a:gd name="T18" fmla="*/ 0 w 1694"/>
                      <a:gd name="T19" fmla="*/ 5 h 1635"/>
                      <a:gd name="T20" fmla="*/ 0 w 1694"/>
                      <a:gd name="T21" fmla="*/ 5 h 1635"/>
                      <a:gd name="T22" fmla="*/ 1 w 1694"/>
                      <a:gd name="T23" fmla="*/ 5 h 1635"/>
                      <a:gd name="T24" fmla="*/ 1 w 1694"/>
                      <a:gd name="T25" fmla="*/ 6 h 1635"/>
                      <a:gd name="T26" fmla="*/ 1 w 1694"/>
                      <a:gd name="T27" fmla="*/ 6 h 1635"/>
                      <a:gd name="T28" fmla="*/ 1 w 1694"/>
                      <a:gd name="T29" fmla="*/ 6 h 1635"/>
                      <a:gd name="T30" fmla="*/ 1 w 1694"/>
                      <a:gd name="T31" fmla="*/ 6 h 1635"/>
                      <a:gd name="T32" fmla="*/ 2 w 1694"/>
                      <a:gd name="T33" fmla="*/ 6 h 1635"/>
                      <a:gd name="T34" fmla="*/ 2 w 1694"/>
                      <a:gd name="T35" fmla="*/ 6 h 1635"/>
                      <a:gd name="T36" fmla="*/ 2 w 1694"/>
                      <a:gd name="T37" fmla="*/ 7 h 1635"/>
                      <a:gd name="T38" fmla="*/ 3 w 1694"/>
                      <a:gd name="T39" fmla="*/ 7 h 1635"/>
                      <a:gd name="T40" fmla="*/ 3 w 1694"/>
                      <a:gd name="T41" fmla="*/ 7 h 1635"/>
                      <a:gd name="T42" fmla="*/ 3 w 1694"/>
                      <a:gd name="T43" fmla="*/ 7 h 1635"/>
                      <a:gd name="T44" fmla="*/ 4 w 1694"/>
                      <a:gd name="T45" fmla="*/ 7 h 1635"/>
                      <a:gd name="T46" fmla="*/ 4 w 1694"/>
                      <a:gd name="T47" fmla="*/ 7 h 1635"/>
                      <a:gd name="T48" fmla="*/ 4 w 1694"/>
                      <a:gd name="T49" fmla="*/ 7 h 1635"/>
                      <a:gd name="T50" fmla="*/ 4 w 1694"/>
                      <a:gd name="T51" fmla="*/ 7 h 1635"/>
                      <a:gd name="T52" fmla="*/ 5 w 1694"/>
                      <a:gd name="T53" fmla="*/ 7 h 1635"/>
                      <a:gd name="T54" fmla="*/ 5 w 1694"/>
                      <a:gd name="T55" fmla="*/ 7 h 1635"/>
                      <a:gd name="T56" fmla="*/ 5 w 1694"/>
                      <a:gd name="T57" fmla="*/ 7 h 1635"/>
                      <a:gd name="T58" fmla="*/ 5 w 1694"/>
                      <a:gd name="T59" fmla="*/ 7 h 1635"/>
                      <a:gd name="T60" fmla="*/ 5 w 1694"/>
                      <a:gd name="T61" fmla="*/ 6 h 1635"/>
                      <a:gd name="T62" fmla="*/ 5 w 1694"/>
                      <a:gd name="T63" fmla="*/ 6 h 1635"/>
                      <a:gd name="T64" fmla="*/ 5 w 1694"/>
                      <a:gd name="T65" fmla="*/ 6 h 1635"/>
                      <a:gd name="T66" fmla="*/ 5 w 1694"/>
                      <a:gd name="T67" fmla="*/ 6 h 1635"/>
                      <a:gd name="T68" fmla="*/ 6 w 1694"/>
                      <a:gd name="T69" fmla="*/ 5 h 1635"/>
                      <a:gd name="T70" fmla="*/ 7 w 1694"/>
                      <a:gd name="T71" fmla="*/ 4 h 1635"/>
                      <a:gd name="T72" fmla="*/ 7 w 1694"/>
                      <a:gd name="T73" fmla="*/ 2 h 1635"/>
                      <a:gd name="T74" fmla="*/ 5 w 1694"/>
                      <a:gd name="T75" fmla="*/ 0 h 1635"/>
                      <a:gd name="T76" fmla="*/ 4 w 1694"/>
                      <a:gd name="T77" fmla="*/ 0 h 1635"/>
                      <a:gd name="T78" fmla="*/ 2 w 1694"/>
                      <a:gd name="T79" fmla="*/ 0 h 1635"/>
                      <a:gd name="T80" fmla="*/ 0 w 1694"/>
                      <a:gd name="T81" fmla="*/ 1 h 1635"/>
                      <a:gd name="T82" fmla="*/ 0 w 1694"/>
                      <a:gd name="T83" fmla="*/ 1 h 1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94"/>
                      <a:gd name="T127" fmla="*/ 0 h 1635"/>
                      <a:gd name="T128" fmla="*/ 1694 w 1694"/>
                      <a:gd name="T129" fmla="*/ 1635 h 16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94" h="1635">
                        <a:moveTo>
                          <a:pt x="103" y="291"/>
                        </a:moveTo>
                        <a:lnTo>
                          <a:pt x="0" y="956"/>
                        </a:lnTo>
                        <a:lnTo>
                          <a:pt x="0" y="962"/>
                        </a:lnTo>
                        <a:lnTo>
                          <a:pt x="1" y="976"/>
                        </a:lnTo>
                        <a:lnTo>
                          <a:pt x="5" y="999"/>
                        </a:lnTo>
                        <a:lnTo>
                          <a:pt x="12" y="1031"/>
                        </a:lnTo>
                        <a:lnTo>
                          <a:pt x="20" y="1067"/>
                        </a:lnTo>
                        <a:lnTo>
                          <a:pt x="33" y="1110"/>
                        </a:lnTo>
                        <a:lnTo>
                          <a:pt x="51" y="1155"/>
                        </a:lnTo>
                        <a:lnTo>
                          <a:pt x="73" y="1205"/>
                        </a:lnTo>
                        <a:lnTo>
                          <a:pt x="100" y="1256"/>
                        </a:lnTo>
                        <a:lnTo>
                          <a:pt x="132" y="1308"/>
                        </a:lnTo>
                        <a:lnTo>
                          <a:pt x="171" y="1358"/>
                        </a:lnTo>
                        <a:lnTo>
                          <a:pt x="216" y="1408"/>
                        </a:lnTo>
                        <a:lnTo>
                          <a:pt x="268" y="1455"/>
                        </a:lnTo>
                        <a:lnTo>
                          <a:pt x="329" y="1498"/>
                        </a:lnTo>
                        <a:lnTo>
                          <a:pt x="398" y="1537"/>
                        </a:lnTo>
                        <a:lnTo>
                          <a:pt x="476" y="1569"/>
                        </a:lnTo>
                        <a:lnTo>
                          <a:pt x="556" y="1594"/>
                        </a:lnTo>
                        <a:lnTo>
                          <a:pt x="635" y="1612"/>
                        </a:lnTo>
                        <a:lnTo>
                          <a:pt x="712" y="1625"/>
                        </a:lnTo>
                        <a:lnTo>
                          <a:pt x="785" y="1632"/>
                        </a:lnTo>
                        <a:lnTo>
                          <a:pt x="855" y="1635"/>
                        </a:lnTo>
                        <a:lnTo>
                          <a:pt x="922" y="1633"/>
                        </a:lnTo>
                        <a:lnTo>
                          <a:pt x="983" y="1628"/>
                        </a:lnTo>
                        <a:lnTo>
                          <a:pt x="1042" y="1621"/>
                        </a:lnTo>
                        <a:lnTo>
                          <a:pt x="1094" y="1611"/>
                        </a:lnTo>
                        <a:lnTo>
                          <a:pt x="1141" y="1602"/>
                        </a:lnTo>
                        <a:lnTo>
                          <a:pt x="1180" y="1591"/>
                        </a:lnTo>
                        <a:lnTo>
                          <a:pt x="1215" y="1581"/>
                        </a:lnTo>
                        <a:lnTo>
                          <a:pt x="1242" y="1572"/>
                        </a:lnTo>
                        <a:lnTo>
                          <a:pt x="1263" y="1565"/>
                        </a:lnTo>
                        <a:lnTo>
                          <a:pt x="1275" y="1560"/>
                        </a:lnTo>
                        <a:lnTo>
                          <a:pt x="1279" y="1559"/>
                        </a:lnTo>
                        <a:lnTo>
                          <a:pt x="1568" y="1278"/>
                        </a:lnTo>
                        <a:lnTo>
                          <a:pt x="1694" y="881"/>
                        </a:lnTo>
                        <a:lnTo>
                          <a:pt x="1656" y="367"/>
                        </a:lnTo>
                        <a:lnTo>
                          <a:pt x="1297" y="58"/>
                        </a:lnTo>
                        <a:lnTo>
                          <a:pt x="855" y="0"/>
                        </a:lnTo>
                        <a:lnTo>
                          <a:pt x="504" y="10"/>
                        </a:lnTo>
                        <a:lnTo>
                          <a:pt x="103" y="291"/>
                        </a:lnTo>
                        <a:close/>
                      </a:path>
                    </a:pathLst>
                  </a:custGeom>
                  <a:solidFill>
                    <a:srgbClr val="D1A3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9" name="Freeform 25">
                    <a:extLst>
                      <a:ext uri="{FF2B5EF4-FFF2-40B4-BE49-F238E27FC236}">
                        <a16:creationId xmlns:a16="http://schemas.microsoft.com/office/drawing/2014/main" id="{0757B5A9-7498-4BC3-8431-4D37DFE428A0}"/>
                      </a:ext>
                    </a:extLst>
                  </p:cNvPr>
                  <p:cNvSpPr>
                    <a:spLocks/>
                  </p:cNvSpPr>
                  <p:nvPr/>
                </p:nvSpPr>
                <p:spPr bwMode="auto">
                  <a:xfrm>
                    <a:off x="1820" y="2153"/>
                    <a:ext cx="29" cy="38"/>
                  </a:xfrm>
                  <a:custGeom>
                    <a:avLst/>
                    <a:gdLst>
                      <a:gd name="T0" fmla="*/ 0 w 86"/>
                      <a:gd name="T1" fmla="*/ 0 h 116"/>
                      <a:gd name="T2" fmla="*/ 0 w 86"/>
                      <a:gd name="T3" fmla="*/ 0 h 116"/>
                      <a:gd name="T4" fmla="*/ 0 w 86"/>
                      <a:gd name="T5" fmla="*/ 0 h 116"/>
                      <a:gd name="T6" fmla="*/ 0 w 86"/>
                      <a:gd name="T7" fmla="*/ 0 h 116"/>
                      <a:gd name="T8" fmla="*/ 0 w 86"/>
                      <a:gd name="T9" fmla="*/ 0 h 116"/>
                      <a:gd name="T10" fmla="*/ 0 w 86"/>
                      <a:gd name="T11" fmla="*/ 0 h 116"/>
                      <a:gd name="T12" fmla="*/ 0 w 86"/>
                      <a:gd name="T13" fmla="*/ 0 h 116"/>
                      <a:gd name="T14" fmla="*/ 0 60000 65536"/>
                      <a:gd name="T15" fmla="*/ 0 60000 65536"/>
                      <a:gd name="T16" fmla="*/ 0 60000 65536"/>
                      <a:gd name="T17" fmla="*/ 0 60000 65536"/>
                      <a:gd name="T18" fmla="*/ 0 60000 65536"/>
                      <a:gd name="T19" fmla="*/ 0 60000 65536"/>
                      <a:gd name="T20" fmla="*/ 0 60000 65536"/>
                      <a:gd name="T21" fmla="*/ 0 w 86"/>
                      <a:gd name="T22" fmla="*/ 0 h 116"/>
                      <a:gd name="T23" fmla="*/ 86 w 86"/>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116">
                        <a:moveTo>
                          <a:pt x="0" y="0"/>
                        </a:moveTo>
                        <a:lnTo>
                          <a:pt x="2" y="114"/>
                        </a:lnTo>
                        <a:lnTo>
                          <a:pt x="30" y="116"/>
                        </a:lnTo>
                        <a:lnTo>
                          <a:pt x="36" y="84"/>
                        </a:lnTo>
                        <a:lnTo>
                          <a:pt x="86" y="53"/>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0" name="Freeform 26">
                    <a:extLst>
                      <a:ext uri="{FF2B5EF4-FFF2-40B4-BE49-F238E27FC236}">
                        <a16:creationId xmlns:a16="http://schemas.microsoft.com/office/drawing/2014/main" id="{698DADAE-650F-4881-95DA-BE8F3F9A69E8}"/>
                      </a:ext>
                    </a:extLst>
                  </p:cNvPr>
                  <p:cNvSpPr>
                    <a:spLocks/>
                  </p:cNvSpPr>
                  <p:nvPr/>
                </p:nvSpPr>
                <p:spPr bwMode="auto">
                  <a:xfrm>
                    <a:off x="1883" y="2181"/>
                    <a:ext cx="42" cy="62"/>
                  </a:xfrm>
                  <a:custGeom>
                    <a:avLst/>
                    <a:gdLst>
                      <a:gd name="T0" fmla="*/ 0 w 128"/>
                      <a:gd name="T1" fmla="*/ 0 h 186"/>
                      <a:gd name="T2" fmla="*/ 0 w 128"/>
                      <a:gd name="T3" fmla="*/ 1 h 186"/>
                      <a:gd name="T4" fmla="*/ 0 w 128"/>
                      <a:gd name="T5" fmla="*/ 1 h 186"/>
                      <a:gd name="T6" fmla="*/ 0 w 128"/>
                      <a:gd name="T7" fmla="*/ 1 h 186"/>
                      <a:gd name="T8" fmla="*/ 0 w 128"/>
                      <a:gd name="T9" fmla="*/ 1 h 186"/>
                      <a:gd name="T10" fmla="*/ 1 w 128"/>
                      <a:gd name="T11" fmla="*/ 0 h 186"/>
                      <a:gd name="T12" fmla="*/ 0 w 128"/>
                      <a:gd name="T13" fmla="*/ 0 h 186"/>
                      <a:gd name="T14" fmla="*/ 0 w 128"/>
                      <a:gd name="T15" fmla="*/ 0 h 186"/>
                      <a:gd name="T16" fmla="*/ 0 w 128"/>
                      <a:gd name="T17" fmla="*/ 0 h 186"/>
                      <a:gd name="T18" fmla="*/ 0 w 128"/>
                      <a:gd name="T19" fmla="*/ 0 h 186"/>
                      <a:gd name="T20" fmla="*/ 0 w 128"/>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86"/>
                      <a:gd name="T35" fmla="*/ 128 w 128"/>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86">
                        <a:moveTo>
                          <a:pt x="5" y="0"/>
                        </a:moveTo>
                        <a:lnTo>
                          <a:pt x="0" y="174"/>
                        </a:lnTo>
                        <a:lnTo>
                          <a:pt x="3" y="186"/>
                        </a:lnTo>
                        <a:lnTo>
                          <a:pt x="32" y="186"/>
                        </a:lnTo>
                        <a:lnTo>
                          <a:pt x="40" y="134"/>
                        </a:lnTo>
                        <a:lnTo>
                          <a:pt x="128" y="33"/>
                        </a:lnTo>
                        <a:lnTo>
                          <a:pt x="106" y="23"/>
                        </a:lnTo>
                        <a:lnTo>
                          <a:pt x="42" y="92"/>
                        </a:lnTo>
                        <a:lnTo>
                          <a:pt x="46" y="11"/>
                        </a:lnTo>
                        <a:lnTo>
                          <a:pt x="5"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1" name="Freeform 27">
                    <a:extLst>
                      <a:ext uri="{FF2B5EF4-FFF2-40B4-BE49-F238E27FC236}">
                        <a16:creationId xmlns:a16="http://schemas.microsoft.com/office/drawing/2014/main" id="{48FF7C6B-92EA-4E50-B089-DF0F4A222883}"/>
                      </a:ext>
                    </a:extLst>
                  </p:cNvPr>
                  <p:cNvSpPr>
                    <a:spLocks/>
                  </p:cNvSpPr>
                  <p:nvPr/>
                </p:nvSpPr>
                <p:spPr bwMode="auto">
                  <a:xfrm>
                    <a:off x="1970" y="2199"/>
                    <a:ext cx="16" cy="74"/>
                  </a:xfrm>
                  <a:custGeom>
                    <a:avLst/>
                    <a:gdLst>
                      <a:gd name="T0" fmla="*/ 0 w 49"/>
                      <a:gd name="T1" fmla="*/ 0 h 222"/>
                      <a:gd name="T2" fmla="*/ 0 w 49"/>
                      <a:gd name="T3" fmla="*/ 0 h 222"/>
                      <a:gd name="T4" fmla="*/ 0 w 49"/>
                      <a:gd name="T5" fmla="*/ 0 h 222"/>
                      <a:gd name="T6" fmla="*/ 0 w 49"/>
                      <a:gd name="T7" fmla="*/ 0 h 222"/>
                      <a:gd name="T8" fmla="*/ 0 w 49"/>
                      <a:gd name="T9" fmla="*/ 0 h 222"/>
                      <a:gd name="T10" fmla="*/ 0 w 49"/>
                      <a:gd name="T11" fmla="*/ 0 h 222"/>
                      <a:gd name="T12" fmla="*/ 0 w 49"/>
                      <a:gd name="T13" fmla="*/ 0 h 222"/>
                      <a:gd name="T14" fmla="*/ 0 w 49"/>
                      <a:gd name="T15" fmla="*/ 0 h 222"/>
                      <a:gd name="T16" fmla="*/ 0 w 49"/>
                      <a:gd name="T17" fmla="*/ 0 h 222"/>
                      <a:gd name="T18" fmla="*/ 0 w 49"/>
                      <a:gd name="T19" fmla="*/ 0 h 222"/>
                      <a:gd name="T20" fmla="*/ 0 w 49"/>
                      <a:gd name="T21" fmla="*/ 0 h 222"/>
                      <a:gd name="T22" fmla="*/ 0 w 49"/>
                      <a:gd name="T23" fmla="*/ 1 h 222"/>
                      <a:gd name="T24" fmla="*/ 0 w 49"/>
                      <a:gd name="T25" fmla="*/ 1 h 222"/>
                      <a:gd name="T26" fmla="*/ 0 w 49"/>
                      <a:gd name="T27" fmla="*/ 1 h 222"/>
                      <a:gd name="T28" fmla="*/ 0 w 49"/>
                      <a:gd name="T29" fmla="*/ 1 h 222"/>
                      <a:gd name="T30" fmla="*/ 0 w 49"/>
                      <a:gd name="T31" fmla="*/ 1 h 222"/>
                      <a:gd name="T32" fmla="*/ 0 w 49"/>
                      <a:gd name="T33" fmla="*/ 1 h 222"/>
                      <a:gd name="T34" fmla="*/ 0 w 49"/>
                      <a:gd name="T35" fmla="*/ 1 h 222"/>
                      <a:gd name="T36" fmla="*/ 0 w 49"/>
                      <a:gd name="T37" fmla="*/ 1 h 222"/>
                      <a:gd name="T38" fmla="*/ 0 w 49"/>
                      <a:gd name="T39" fmla="*/ 0 h 222"/>
                      <a:gd name="T40" fmla="*/ 0 w 49"/>
                      <a:gd name="T41" fmla="*/ 0 h 222"/>
                      <a:gd name="T42" fmla="*/ 0 w 49"/>
                      <a:gd name="T43" fmla="*/ 0 h 2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
                      <a:gd name="T67" fmla="*/ 0 h 222"/>
                      <a:gd name="T68" fmla="*/ 49 w 49"/>
                      <a:gd name="T69" fmla="*/ 222 h 22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 h="222">
                        <a:moveTo>
                          <a:pt x="7" y="0"/>
                        </a:moveTo>
                        <a:lnTo>
                          <a:pt x="7" y="3"/>
                        </a:lnTo>
                        <a:lnTo>
                          <a:pt x="7" y="7"/>
                        </a:lnTo>
                        <a:lnTo>
                          <a:pt x="6" y="15"/>
                        </a:lnTo>
                        <a:lnTo>
                          <a:pt x="6" y="27"/>
                        </a:lnTo>
                        <a:lnTo>
                          <a:pt x="5" y="39"/>
                        </a:lnTo>
                        <a:lnTo>
                          <a:pt x="5" y="54"/>
                        </a:lnTo>
                        <a:lnTo>
                          <a:pt x="4" y="69"/>
                        </a:lnTo>
                        <a:lnTo>
                          <a:pt x="4" y="84"/>
                        </a:lnTo>
                        <a:lnTo>
                          <a:pt x="3" y="99"/>
                        </a:lnTo>
                        <a:lnTo>
                          <a:pt x="1" y="115"/>
                        </a:lnTo>
                        <a:lnTo>
                          <a:pt x="1" y="127"/>
                        </a:lnTo>
                        <a:lnTo>
                          <a:pt x="1" y="141"/>
                        </a:lnTo>
                        <a:lnTo>
                          <a:pt x="0" y="151"/>
                        </a:lnTo>
                        <a:lnTo>
                          <a:pt x="0" y="159"/>
                        </a:lnTo>
                        <a:lnTo>
                          <a:pt x="0" y="164"/>
                        </a:lnTo>
                        <a:lnTo>
                          <a:pt x="0" y="167"/>
                        </a:lnTo>
                        <a:lnTo>
                          <a:pt x="4" y="222"/>
                        </a:lnTo>
                        <a:lnTo>
                          <a:pt x="34" y="222"/>
                        </a:lnTo>
                        <a:lnTo>
                          <a:pt x="49" y="5"/>
                        </a:lnTo>
                        <a:lnTo>
                          <a:pt x="7"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2" name="Freeform 28">
                    <a:extLst>
                      <a:ext uri="{FF2B5EF4-FFF2-40B4-BE49-F238E27FC236}">
                        <a16:creationId xmlns:a16="http://schemas.microsoft.com/office/drawing/2014/main" id="{FB961E2B-A8B7-45F2-9CE7-6ED115AA6203}"/>
                      </a:ext>
                    </a:extLst>
                  </p:cNvPr>
                  <p:cNvSpPr>
                    <a:spLocks/>
                  </p:cNvSpPr>
                  <p:nvPr/>
                </p:nvSpPr>
                <p:spPr bwMode="auto">
                  <a:xfrm>
                    <a:off x="1623" y="2050"/>
                    <a:ext cx="32" cy="29"/>
                  </a:xfrm>
                  <a:custGeom>
                    <a:avLst/>
                    <a:gdLst>
                      <a:gd name="T0" fmla="*/ 0 w 94"/>
                      <a:gd name="T1" fmla="*/ 0 h 87"/>
                      <a:gd name="T2" fmla="*/ 0 w 94"/>
                      <a:gd name="T3" fmla="*/ 0 h 87"/>
                      <a:gd name="T4" fmla="*/ 0 w 94"/>
                      <a:gd name="T5" fmla="*/ 0 h 87"/>
                      <a:gd name="T6" fmla="*/ 0 w 94"/>
                      <a:gd name="T7" fmla="*/ 0 h 87"/>
                      <a:gd name="T8" fmla="*/ 0 w 94"/>
                      <a:gd name="T9" fmla="*/ 0 h 87"/>
                      <a:gd name="T10" fmla="*/ 0 w 94"/>
                      <a:gd name="T11" fmla="*/ 0 h 87"/>
                      <a:gd name="T12" fmla="*/ 0 w 94"/>
                      <a:gd name="T13" fmla="*/ 0 h 87"/>
                      <a:gd name="T14" fmla="*/ 0 w 94"/>
                      <a:gd name="T15" fmla="*/ 0 h 87"/>
                      <a:gd name="T16" fmla="*/ 0 w 94"/>
                      <a:gd name="T17" fmla="*/ 0 h 87"/>
                      <a:gd name="T18" fmla="*/ 0 w 94"/>
                      <a:gd name="T19" fmla="*/ 0 h 87"/>
                      <a:gd name="T20" fmla="*/ 0 w 94"/>
                      <a:gd name="T21" fmla="*/ 0 h 87"/>
                      <a:gd name="T22" fmla="*/ 0 w 94"/>
                      <a:gd name="T23" fmla="*/ 0 h 87"/>
                      <a:gd name="T24" fmla="*/ 0 w 94"/>
                      <a:gd name="T25" fmla="*/ 0 h 87"/>
                      <a:gd name="T26" fmla="*/ 0 w 94"/>
                      <a:gd name="T27" fmla="*/ 0 h 87"/>
                      <a:gd name="T28" fmla="*/ 0 w 94"/>
                      <a:gd name="T29" fmla="*/ 0 h 87"/>
                      <a:gd name="T30" fmla="*/ 0 w 94"/>
                      <a:gd name="T31" fmla="*/ 0 h 87"/>
                      <a:gd name="T32" fmla="*/ 0 w 94"/>
                      <a:gd name="T33" fmla="*/ 0 h 87"/>
                      <a:gd name="T34" fmla="*/ 0 w 94"/>
                      <a:gd name="T35" fmla="*/ 0 h 87"/>
                      <a:gd name="T36" fmla="*/ 0 w 94"/>
                      <a:gd name="T37" fmla="*/ 0 h 87"/>
                      <a:gd name="T38" fmla="*/ 0 w 94"/>
                      <a:gd name="T39" fmla="*/ 0 h 87"/>
                      <a:gd name="T40" fmla="*/ 0 w 94"/>
                      <a:gd name="T41" fmla="*/ 0 h 87"/>
                      <a:gd name="T42" fmla="*/ 0 w 94"/>
                      <a:gd name="T43" fmla="*/ 0 h 87"/>
                      <a:gd name="T44" fmla="*/ 0 w 94"/>
                      <a:gd name="T45" fmla="*/ 0 h 87"/>
                      <a:gd name="T46" fmla="*/ 0 w 94"/>
                      <a:gd name="T47" fmla="*/ 0 h 87"/>
                      <a:gd name="T48" fmla="*/ 0 w 94"/>
                      <a:gd name="T49" fmla="*/ 0 h 87"/>
                      <a:gd name="T50" fmla="*/ 0 w 94"/>
                      <a:gd name="T51" fmla="*/ 0 h 87"/>
                      <a:gd name="T52" fmla="*/ 0 w 94"/>
                      <a:gd name="T53" fmla="*/ 0 h 87"/>
                      <a:gd name="T54" fmla="*/ 0 w 94"/>
                      <a:gd name="T55" fmla="*/ 0 h 87"/>
                      <a:gd name="T56" fmla="*/ 0 w 94"/>
                      <a:gd name="T57" fmla="*/ 0 h 8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87"/>
                      <a:gd name="T89" fmla="*/ 94 w 94"/>
                      <a:gd name="T90" fmla="*/ 87 h 8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87">
                        <a:moveTo>
                          <a:pt x="24" y="0"/>
                        </a:moveTo>
                        <a:lnTo>
                          <a:pt x="27" y="49"/>
                        </a:lnTo>
                        <a:lnTo>
                          <a:pt x="26" y="48"/>
                        </a:lnTo>
                        <a:lnTo>
                          <a:pt x="23" y="48"/>
                        </a:lnTo>
                        <a:lnTo>
                          <a:pt x="18" y="48"/>
                        </a:lnTo>
                        <a:lnTo>
                          <a:pt x="13" y="51"/>
                        </a:lnTo>
                        <a:lnTo>
                          <a:pt x="9" y="52"/>
                        </a:lnTo>
                        <a:lnTo>
                          <a:pt x="4" y="55"/>
                        </a:lnTo>
                        <a:lnTo>
                          <a:pt x="3" y="58"/>
                        </a:lnTo>
                        <a:lnTo>
                          <a:pt x="2" y="61"/>
                        </a:lnTo>
                        <a:lnTo>
                          <a:pt x="0" y="63"/>
                        </a:lnTo>
                        <a:lnTo>
                          <a:pt x="0" y="69"/>
                        </a:lnTo>
                        <a:lnTo>
                          <a:pt x="0" y="72"/>
                        </a:lnTo>
                        <a:lnTo>
                          <a:pt x="2" y="76"/>
                        </a:lnTo>
                        <a:lnTo>
                          <a:pt x="3" y="79"/>
                        </a:lnTo>
                        <a:lnTo>
                          <a:pt x="5" y="81"/>
                        </a:lnTo>
                        <a:lnTo>
                          <a:pt x="11" y="84"/>
                        </a:lnTo>
                        <a:lnTo>
                          <a:pt x="18" y="86"/>
                        </a:lnTo>
                        <a:lnTo>
                          <a:pt x="25" y="86"/>
                        </a:lnTo>
                        <a:lnTo>
                          <a:pt x="30" y="87"/>
                        </a:lnTo>
                        <a:lnTo>
                          <a:pt x="34" y="87"/>
                        </a:lnTo>
                        <a:lnTo>
                          <a:pt x="36" y="87"/>
                        </a:lnTo>
                        <a:lnTo>
                          <a:pt x="80" y="76"/>
                        </a:lnTo>
                        <a:lnTo>
                          <a:pt x="94" y="66"/>
                        </a:lnTo>
                        <a:lnTo>
                          <a:pt x="88" y="52"/>
                        </a:lnTo>
                        <a:lnTo>
                          <a:pt x="61" y="47"/>
                        </a:lnTo>
                        <a:lnTo>
                          <a:pt x="64" y="0"/>
                        </a:lnTo>
                        <a:lnTo>
                          <a:pt x="24"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3" name="Freeform 29">
                    <a:extLst>
                      <a:ext uri="{FF2B5EF4-FFF2-40B4-BE49-F238E27FC236}">
                        <a16:creationId xmlns:a16="http://schemas.microsoft.com/office/drawing/2014/main" id="{54EB96EA-A302-4D4D-B2B2-D0A8A3BCEF08}"/>
                      </a:ext>
                    </a:extLst>
                  </p:cNvPr>
                  <p:cNvSpPr>
                    <a:spLocks/>
                  </p:cNvSpPr>
                  <p:nvPr/>
                </p:nvSpPr>
                <p:spPr bwMode="auto">
                  <a:xfrm>
                    <a:off x="1671" y="2044"/>
                    <a:ext cx="48" cy="47"/>
                  </a:xfrm>
                  <a:custGeom>
                    <a:avLst/>
                    <a:gdLst>
                      <a:gd name="T0" fmla="*/ 0 w 144"/>
                      <a:gd name="T1" fmla="*/ 0 h 143"/>
                      <a:gd name="T2" fmla="*/ 0 w 144"/>
                      <a:gd name="T3" fmla="*/ 0 h 143"/>
                      <a:gd name="T4" fmla="*/ 0 w 144"/>
                      <a:gd name="T5" fmla="*/ 0 h 143"/>
                      <a:gd name="T6" fmla="*/ 0 w 144"/>
                      <a:gd name="T7" fmla="*/ 0 h 143"/>
                      <a:gd name="T8" fmla="*/ 0 w 144"/>
                      <a:gd name="T9" fmla="*/ 0 h 143"/>
                      <a:gd name="T10" fmla="*/ 0 w 144"/>
                      <a:gd name="T11" fmla="*/ 0 h 143"/>
                      <a:gd name="T12" fmla="*/ 0 w 144"/>
                      <a:gd name="T13" fmla="*/ 0 h 143"/>
                      <a:gd name="T14" fmla="*/ 0 w 144"/>
                      <a:gd name="T15" fmla="*/ 0 h 143"/>
                      <a:gd name="T16" fmla="*/ 0 w 144"/>
                      <a:gd name="T17" fmla="*/ 0 h 143"/>
                      <a:gd name="T18" fmla="*/ 0 w 144"/>
                      <a:gd name="T19" fmla="*/ 0 h 143"/>
                      <a:gd name="T20" fmla="*/ 0 w 144"/>
                      <a:gd name="T21" fmla="*/ 0 h 143"/>
                      <a:gd name="T22" fmla="*/ 0 w 144"/>
                      <a:gd name="T23" fmla="*/ 0 h 143"/>
                      <a:gd name="T24" fmla="*/ 0 w 144"/>
                      <a:gd name="T25" fmla="*/ 0 h 143"/>
                      <a:gd name="T26" fmla="*/ 0 w 144"/>
                      <a:gd name="T27" fmla="*/ 0 h 143"/>
                      <a:gd name="T28" fmla="*/ 0 w 144"/>
                      <a:gd name="T29" fmla="*/ 0 h 143"/>
                      <a:gd name="T30" fmla="*/ 0 w 144"/>
                      <a:gd name="T31" fmla="*/ 1 h 143"/>
                      <a:gd name="T32" fmla="*/ 0 w 144"/>
                      <a:gd name="T33" fmla="*/ 1 h 143"/>
                      <a:gd name="T34" fmla="*/ 0 w 144"/>
                      <a:gd name="T35" fmla="*/ 1 h 143"/>
                      <a:gd name="T36" fmla="*/ 0 w 144"/>
                      <a:gd name="T37" fmla="*/ 1 h 143"/>
                      <a:gd name="T38" fmla="*/ 0 w 144"/>
                      <a:gd name="T39" fmla="*/ 1 h 143"/>
                      <a:gd name="T40" fmla="*/ 0 w 144"/>
                      <a:gd name="T41" fmla="*/ 1 h 143"/>
                      <a:gd name="T42" fmla="*/ 0 w 144"/>
                      <a:gd name="T43" fmla="*/ 1 h 143"/>
                      <a:gd name="T44" fmla="*/ 0 w 144"/>
                      <a:gd name="T45" fmla="*/ 1 h 143"/>
                      <a:gd name="T46" fmla="*/ 0 w 144"/>
                      <a:gd name="T47" fmla="*/ 1 h 143"/>
                      <a:gd name="T48" fmla="*/ 0 w 144"/>
                      <a:gd name="T49" fmla="*/ 1 h 143"/>
                      <a:gd name="T50" fmla="*/ 0 w 144"/>
                      <a:gd name="T51" fmla="*/ 1 h 143"/>
                      <a:gd name="T52" fmla="*/ 0 w 144"/>
                      <a:gd name="T53" fmla="*/ 1 h 143"/>
                      <a:gd name="T54" fmla="*/ 0 w 144"/>
                      <a:gd name="T55" fmla="*/ 1 h 143"/>
                      <a:gd name="T56" fmla="*/ 0 w 144"/>
                      <a:gd name="T57" fmla="*/ 1 h 143"/>
                      <a:gd name="T58" fmla="*/ 0 w 144"/>
                      <a:gd name="T59" fmla="*/ 1 h 143"/>
                      <a:gd name="T60" fmla="*/ 0 w 144"/>
                      <a:gd name="T61" fmla="*/ 1 h 143"/>
                      <a:gd name="T62" fmla="*/ 0 w 144"/>
                      <a:gd name="T63" fmla="*/ 1 h 143"/>
                      <a:gd name="T64" fmla="*/ 1 w 144"/>
                      <a:gd name="T65" fmla="*/ 1 h 143"/>
                      <a:gd name="T66" fmla="*/ 1 w 144"/>
                      <a:gd name="T67" fmla="*/ 0 h 143"/>
                      <a:gd name="T68" fmla="*/ 1 w 144"/>
                      <a:gd name="T69" fmla="*/ 0 h 143"/>
                      <a:gd name="T70" fmla="*/ 0 w 144"/>
                      <a:gd name="T71" fmla="*/ 0 h 143"/>
                      <a:gd name="T72" fmla="*/ 0 w 144"/>
                      <a:gd name="T73" fmla="*/ 0 h 143"/>
                      <a:gd name="T74" fmla="*/ 0 w 144"/>
                      <a:gd name="T75" fmla="*/ 0 h 143"/>
                      <a:gd name="T76" fmla="*/ 0 w 144"/>
                      <a:gd name="T77" fmla="*/ 0 h 143"/>
                      <a:gd name="T78" fmla="*/ 0 w 144"/>
                      <a:gd name="T79" fmla="*/ 0 h 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4"/>
                      <a:gd name="T121" fmla="*/ 0 h 143"/>
                      <a:gd name="T122" fmla="*/ 144 w 144"/>
                      <a:gd name="T123" fmla="*/ 143 h 1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4" h="143">
                        <a:moveTo>
                          <a:pt x="45" y="10"/>
                        </a:moveTo>
                        <a:lnTo>
                          <a:pt x="46" y="91"/>
                        </a:lnTo>
                        <a:lnTo>
                          <a:pt x="44" y="91"/>
                        </a:lnTo>
                        <a:lnTo>
                          <a:pt x="38" y="94"/>
                        </a:lnTo>
                        <a:lnTo>
                          <a:pt x="34" y="95"/>
                        </a:lnTo>
                        <a:lnTo>
                          <a:pt x="31" y="98"/>
                        </a:lnTo>
                        <a:lnTo>
                          <a:pt x="26" y="99"/>
                        </a:lnTo>
                        <a:lnTo>
                          <a:pt x="23" y="102"/>
                        </a:lnTo>
                        <a:lnTo>
                          <a:pt x="18" y="105"/>
                        </a:lnTo>
                        <a:lnTo>
                          <a:pt x="13" y="107"/>
                        </a:lnTo>
                        <a:lnTo>
                          <a:pt x="10" y="111"/>
                        </a:lnTo>
                        <a:lnTo>
                          <a:pt x="7" y="114"/>
                        </a:lnTo>
                        <a:lnTo>
                          <a:pt x="3" y="118"/>
                        </a:lnTo>
                        <a:lnTo>
                          <a:pt x="2" y="120"/>
                        </a:lnTo>
                        <a:lnTo>
                          <a:pt x="0" y="123"/>
                        </a:lnTo>
                        <a:lnTo>
                          <a:pt x="0" y="128"/>
                        </a:lnTo>
                        <a:lnTo>
                          <a:pt x="2" y="130"/>
                        </a:lnTo>
                        <a:lnTo>
                          <a:pt x="4" y="134"/>
                        </a:lnTo>
                        <a:lnTo>
                          <a:pt x="9" y="135"/>
                        </a:lnTo>
                        <a:lnTo>
                          <a:pt x="14" y="137"/>
                        </a:lnTo>
                        <a:lnTo>
                          <a:pt x="21" y="138"/>
                        </a:lnTo>
                        <a:lnTo>
                          <a:pt x="28" y="140"/>
                        </a:lnTo>
                        <a:lnTo>
                          <a:pt x="37" y="141"/>
                        </a:lnTo>
                        <a:lnTo>
                          <a:pt x="46" y="142"/>
                        </a:lnTo>
                        <a:lnTo>
                          <a:pt x="53" y="142"/>
                        </a:lnTo>
                        <a:lnTo>
                          <a:pt x="61" y="142"/>
                        </a:lnTo>
                        <a:lnTo>
                          <a:pt x="68" y="142"/>
                        </a:lnTo>
                        <a:lnTo>
                          <a:pt x="76" y="143"/>
                        </a:lnTo>
                        <a:lnTo>
                          <a:pt x="82" y="143"/>
                        </a:lnTo>
                        <a:lnTo>
                          <a:pt x="85" y="143"/>
                        </a:lnTo>
                        <a:lnTo>
                          <a:pt x="89" y="143"/>
                        </a:lnTo>
                        <a:lnTo>
                          <a:pt x="90" y="143"/>
                        </a:lnTo>
                        <a:lnTo>
                          <a:pt x="129" y="133"/>
                        </a:lnTo>
                        <a:lnTo>
                          <a:pt x="144" y="119"/>
                        </a:lnTo>
                        <a:lnTo>
                          <a:pt x="141" y="98"/>
                        </a:lnTo>
                        <a:lnTo>
                          <a:pt x="120" y="90"/>
                        </a:lnTo>
                        <a:lnTo>
                          <a:pt x="98" y="86"/>
                        </a:lnTo>
                        <a:lnTo>
                          <a:pt x="98" y="0"/>
                        </a:lnTo>
                        <a:lnTo>
                          <a:pt x="45" y="1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4" name="Freeform 30">
                    <a:extLst>
                      <a:ext uri="{FF2B5EF4-FFF2-40B4-BE49-F238E27FC236}">
                        <a16:creationId xmlns:a16="http://schemas.microsoft.com/office/drawing/2014/main" id="{E29AE083-1269-4D6F-AC88-A0CB2D96A7A3}"/>
                      </a:ext>
                    </a:extLst>
                  </p:cNvPr>
                  <p:cNvSpPr>
                    <a:spLocks/>
                  </p:cNvSpPr>
                  <p:nvPr/>
                </p:nvSpPr>
                <p:spPr bwMode="auto">
                  <a:xfrm>
                    <a:off x="1482" y="1941"/>
                    <a:ext cx="268" cy="506"/>
                  </a:xfrm>
                  <a:custGeom>
                    <a:avLst/>
                    <a:gdLst>
                      <a:gd name="T0" fmla="*/ 3 w 804"/>
                      <a:gd name="T1" fmla="*/ 0 h 1519"/>
                      <a:gd name="T2" fmla="*/ 3 w 804"/>
                      <a:gd name="T3" fmla="*/ 1 h 1519"/>
                      <a:gd name="T4" fmla="*/ 3 w 804"/>
                      <a:gd name="T5" fmla="*/ 1 h 1519"/>
                      <a:gd name="T6" fmla="*/ 2 w 804"/>
                      <a:gd name="T7" fmla="*/ 1 h 1519"/>
                      <a:gd name="T8" fmla="*/ 1 w 804"/>
                      <a:gd name="T9" fmla="*/ 1 h 1519"/>
                      <a:gd name="T10" fmla="*/ 1 w 804"/>
                      <a:gd name="T11" fmla="*/ 1 h 1519"/>
                      <a:gd name="T12" fmla="*/ 1 w 804"/>
                      <a:gd name="T13" fmla="*/ 2 h 1519"/>
                      <a:gd name="T14" fmla="*/ 1 w 804"/>
                      <a:gd name="T15" fmla="*/ 3 h 1519"/>
                      <a:gd name="T16" fmla="*/ 1 w 804"/>
                      <a:gd name="T17" fmla="*/ 5 h 1519"/>
                      <a:gd name="T18" fmla="*/ 1 w 804"/>
                      <a:gd name="T19" fmla="*/ 5 h 1519"/>
                      <a:gd name="T20" fmla="*/ 2 w 804"/>
                      <a:gd name="T21" fmla="*/ 4 h 1519"/>
                      <a:gd name="T22" fmla="*/ 2 w 804"/>
                      <a:gd name="T23" fmla="*/ 5 h 1519"/>
                      <a:gd name="T24" fmla="*/ 2 w 804"/>
                      <a:gd name="T25" fmla="*/ 5 h 1519"/>
                      <a:gd name="T26" fmla="*/ 2 w 804"/>
                      <a:gd name="T27" fmla="*/ 6 h 1519"/>
                      <a:gd name="T28" fmla="*/ 2 w 804"/>
                      <a:gd name="T29" fmla="*/ 6 h 1519"/>
                      <a:gd name="T30" fmla="*/ 2 w 804"/>
                      <a:gd name="T31" fmla="*/ 6 h 1519"/>
                      <a:gd name="T32" fmla="*/ 1 w 804"/>
                      <a:gd name="T33" fmla="*/ 6 h 1519"/>
                      <a:gd name="T34" fmla="*/ 0 w 804"/>
                      <a:gd name="T35" fmla="*/ 5 h 1519"/>
                      <a:gd name="T36" fmla="*/ 0 w 804"/>
                      <a:gd name="T37" fmla="*/ 4 h 1519"/>
                      <a:gd name="T38" fmla="*/ 0 w 804"/>
                      <a:gd name="T39" fmla="*/ 2 h 1519"/>
                      <a:gd name="T40" fmla="*/ 0 w 804"/>
                      <a:gd name="T41" fmla="*/ 2 h 1519"/>
                      <a:gd name="T42" fmla="*/ 1 w 804"/>
                      <a:gd name="T43" fmla="*/ 1 h 1519"/>
                      <a:gd name="T44" fmla="*/ 2 w 804"/>
                      <a:gd name="T45" fmla="*/ 0 h 1519"/>
                      <a:gd name="T46" fmla="*/ 3 w 804"/>
                      <a:gd name="T47" fmla="*/ 0 h 1519"/>
                      <a:gd name="T48" fmla="*/ 3 w 804"/>
                      <a:gd name="T49" fmla="*/ 0 h 1519"/>
                      <a:gd name="T50" fmla="*/ 3 w 804"/>
                      <a:gd name="T51" fmla="*/ 0 h 15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4"/>
                      <a:gd name="T79" fmla="*/ 0 h 1519"/>
                      <a:gd name="T80" fmla="*/ 804 w 804"/>
                      <a:gd name="T81" fmla="*/ 1519 h 15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4" h="1519">
                        <a:moveTo>
                          <a:pt x="799" y="20"/>
                        </a:moveTo>
                        <a:lnTo>
                          <a:pt x="804" y="290"/>
                        </a:lnTo>
                        <a:lnTo>
                          <a:pt x="691" y="311"/>
                        </a:lnTo>
                        <a:lnTo>
                          <a:pt x="489" y="326"/>
                        </a:lnTo>
                        <a:lnTo>
                          <a:pt x="342" y="338"/>
                        </a:lnTo>
                        <a:lnTo>
                          <a:pt x="240" y="349"/>
                        </a:lnTo>
                        <a:lnTo>
                          <a:pt x="237" y="527"/>
                        </a:lnTo>
                        <a:lnTo>
                          <a:pt x="234" y="796"/>
                        </a:lnTo>
                        <a:lnTo>
                          <a:pt x="231" y="1119"/>
                        </a:lnTo>
                        <a:lnTo>
                          <a:pt x="325" y="1109"/>
                        </a:lnTo>
                        <a:lnTo>
                          <a:pt x="542" y="1068"/>
                        </a:lnTo>
                        <a:lnTo>
                          <a:pt x="541" y="1165"/>
                        </a:lnTo>
                        <a:lnTo>
                          <a:pt x="551" y="1225"/>
                        </a:lnTo>
                        <a:lnTo>
                          <a:pt x="553" y="1424"/>
                        </a:lnTo>
                        <a:lnTo>
                          <a:pt x="558" y="1519"/>
                        </a:lnTo>
                        <a:lnTo>
                          <a:pt x="411" y="1510"/>
                        </a:lnTo>
                        <a:lnTo>
                          <a:pt x="273" y="1397"/>
                        </a:lnTo>
                        <a:lnTo>
                          <a:pt x="102" y="1148"/>
                        </a:lnTo>
                        <a:lnTo>
                          <a:pt x="0" y="867"/>
                        </a:lnTo>
                        <a:lnTo>
                          <a:pt x="20" y="603"/>
                        </a:lnTo>
                        <a:lnTo>
                          <a:pt x="88" y="384"/>
                        </a:lnTo>
                        <a:lnTo>
                          <a:pt x="286" y="143"/>
                        </a:lnTo>
                        <a:lnTo>
                          <a:pt x="489" y="37"/>
                        </a:lnTo>
                        <a:lnTo>
                          <a:pt x="742" y="0"/>
                        </a:lnTo>
                        <a:lnTo>
                          <a:pt x="799" y="20"/>
                        </a:lnTo>
                        <a:close/>
                      </a:path>
                    </a:pathLst>
                  </a:custGeom>
                  <a:solidFill>
                    <a:srgbClr val="C2E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5" name="Freeform 31">
                    <a:extLst>
                      <a:ext uri="{FF2B5EF4-FFF2-40B4-BE49-F238E27FC236}">
                        <a16:creationId xmlns:a16="http://schemas.microsoft.com/office/drawing/2014/main" id="{5C7B2CA2-2C5C-4733-A3AD-F0A5202DC714}"/>
                      </a:ext>
                    </a:extLst>
                  </p:cNvPr>
                  <p:cNvSpPr>
                    <a:spLocks/>
                  </p:cNvSpPr>
                  <p:nvPr/>
                </p:nvSpPr>
                <p:spPr bwMode="auto">
                  <a:xfrm>
                    <a:off x="1558" y="2229"/>
                    <a:ext cx="105" cy="88"/>
                  </a:xfrm>
                  <a:custGeom>
                    <a:avLst/>
                    <a:gdLst>
                      <a:gd name="T0" fmla="*/ 0 w 314"/>
                      <a:gd name="T1" fmla="*/ 0 h 263"/>
                      <a:gd name="T2" fmla="*/ 1 w 314"/>
                      <a:gd name="T3" fmla="*/ 1 h 263"/>
                      <a:gd name="T4" fmla="*/ 1 w 314"/>
                      <a:gd name="T5" fmla="*/ 1 h 263"/>
                      <a:gd name="T6" fmla="*/ 0 w 314"/>
                      <a:gd name="T7" fmla="*/ 1 h 263"/>
                      <a:gd name="T8" fmla="*/ 0 w 314"/>
                      <a:gd name="T9" fmla="*/ 0 h 263"/>
                      <a:gd name="T10" fmla="*/ 0 w 314"/>
                      <a:gd name="T11" fmla="*/ 0 h 263"/>
                      <a:gd name="T12" fmla="*/ 0 w 314"/>
                      <a:gd name="T13" fmla="*/ 0 h 263"/>
                      <a:gd name="T14" fmla="*/ 0 60000 65536"/>
                      <a:gd name="T15" fmla="*/ 0 60000 65536"/>
                      <a:gd name="T16" fmla="*/ 0 60000 65536"/>
                      <a:gd name="T17" fmla="*/ 0 60000 65536"/>
                      <a:gd name="T18" fmla="*/ 0 60000 65536"/>
                      <a:gd name="T19" fmla="*/ 0 60000 65536"/>
                      <a:gd name="T20" fmla="*/ 0 60000 65536"/>
                      <a:gd name="T21" fmla="*/ 0 w 314"/>
                      <a:gd name="T22" fmla="*/ 0 h 263"/>
                      <a:gd name="T23" fmla="*/ 314 w 314"/>
                      <a:gd name="T24" fmla="*/ 263 h 2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263">
                        <a:moveTo>
                          <a:pt x="11" y="0"/>
                        </a:moveTo>
                        <a:lnTo>
                          <a:pt x="314" y="202"/>
                        </a:lnTo>
                        <a:lnTo>
                          <a:pt x="212" y="223"/>
                        </a:lnTo>
                        <a:lnTo>
                          <a:pt x="0" y="263"/>
                        </a:lnTo>
                        <a:lnTo>
                          <a:pt x="1" y="0"/>
                        </a:lnTo>
                        <a:lnTo>
                          <a:pt x="11"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6" name="Freeform 32">
                    <a:extLst>
                      <a:ext uri="{FF2B5EF4-FFF2-40B4-BE49-F238E27FC236}">
                        <a16:creationId xmlns:a16="http://schemas.microsoft.com/office/drawing/2014/main" id="{97CD1DA9-0AD1-46C5-8077-822912FA0026}"/>
                      </a:ext>
                    </a:extLst>
                  </p:cNvPr>
                  <p:cNvSpPr>
                    <a:spLocks/>
                  </p:cNvSpPr>
                  <p:nvPr/>
                </p:nvSpPr>
                <p:spPr bwMode="auto">
                  <a:xfrm>
                    <a:off x="1563" y="2360"/>
                    <a:ext cx="19" cy="19"/>
                  </a:xfrm>
                  <a:custGeom>
                    <a:avLst/>
                    <a:gdLst>
                      <a:gd name="T0" fmla="*/ 0 w 57"/>
                      <a:gd name="T1" fmla="*/ 0 h 59"/>
                      <a:gd name="T2" fmla="*/ 0 w 57"/>
                      <a:gd name="T3" fmla="*/ 0 h 59"/>
                      <a:gd name="T4" fmla="*/ 0 w 57"/>
                      <a:gd name="T5" fmla="*/ 0 h 59"/>
                      <a:gd name="T6" fmla="*/ 0 w 57"/>
                      <a:gd name="T7" fmla="*/ 0 h 59"/>
                      <a:gd name="T8" fmla="*/ 0 w 57"/>
                      <a:gd name="T9" fmla="*/ 0 h 59"/>
                      <a:gd name="T10" fmla="*/ 0 w 57"/>
                      <a:gd name="T11" fmla="*/ 0 h 59"/>
                      <a:gd name="T12" fmla="*/ 0 w 57"/>
                      <a:gd name="T13" fmla="*/ 0 h 59"/>
                      <a:gd name="T14" fmla="*/ 0 60000 65536"/>
                      <a:gd name="T15" fmla="*/ 0 60000 65536"/>
                      <a:gd name="T16" fmla="*/ 0 60000 65536"/>
                      <a:gd name="T17" fmla="*/ 0 60000 65536"/>
                      <a:gd name="T18" fmla="*/ 0 60000 65536"/>
                      <a:gd name="T19" fmla="*/ 0 60000 65536"/>
                      <a:gd name="T20" fmla="*/ 0 60000 65536"/>
                      <a:gd name="T21" fmla="*/ 0 w 57"/>
                      <a:gd name="T22" fmla="*/ 0 h 59"/>
                      <a:gd name="T23" fmla="*/ 57 w 57"/>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59">
                        <a:moveTo>
                          <a:pt x="57" y="32"/>
                        </a:moveTo>
                        <a:lnTo>
                          <a:pt x="12" y="0"/>
                        </a:lnTo>
                        <a:lnTo>
                          <a:pt x="0" y="6"/>
                        </a:lnTo>
                        <a:lnTo>
                          <a:pt x="13" y="31"/>
                        </a:lnTo>
                        <a:lnTo>
                          <a:pt x="33" y="59"/>
                        </a:lnTo>
                        <a:lnTo>
                          <a:pt x="57" y="32"/>
                        </a:lnTo>
                        <a:close/>
                      </a:path>
                    </a:pathLst>
                  </a:custGeom>
                  <a:solidFill>
                    <a:srgbClr val="BD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7" name="Freeform 33">
                    <a:extLst>
                      <a:ext uri="{FF2B5EF4-FFF2-40B4-BE49-F238E27FC236}">
                        <a16:creationId xmlns:a16="http://schemas.microsoft.com/office/drawing/2014/main" id="{3C1BD674-B62A-40CE-B3DE-657BFC50CA43}"/>
                      </a:ext>
                    </a:extLst>
                  </p:cNvPr>
                  <p:cNvSpPr>
                    <a:spLocks/>
                  </p:cNvSpPr>
                  <p:nvPr/>
                </p:nvSpPr>
                <p:spPr bwMode="auto">
                  <a:xfrm>
                    <a:off x="1559" y="2204"/>
                    <a:ext cx="28" cy="31"/>
                  </a:xfrm>
                  <a:custGeom>
                    <a:avLst/>
                    <a:gdLst>
                      <a:gd name="T0" fmla="*/ 0 w 84"/>
                      <a:gd name="T1" fmla="*/ 0 h 95"/>
                      <a:gd name="T2" fmla="*/ 0 w 84"/>
                      <a:gd name="T3" fmla="*/ 0 h 95"/>
                      <a:gd name="T4" fmla="*/ 0 w 84"/>
                      <a:gd name="T5" fmla="*/ 0 h 95"/>
                      <a:gd name="T6" fmla="*/ 0 w 84"/>
                      <a:gd name="T7" fmla="*/ 0 h 95"/>
                      <a:gd name="T8" fmla="*/ 0 w 84"/>
                      <a:gd name="T9" fmla="*/ 0 h 95"/>
                      <a:gd name="T10" fmla="*/ 0 w 84"/>
                      <a:gd name="T11" fmla="*/ 0 h 95"/>
                      <a:gd name="T12" fmla="*/ 0 w 84"/>
                      <a:gd name="T13" fmla="*/ 0 h 95"/>
                      <a:gd name="T14" fmla="*/ 0 w 84"/>
                      <a:gd name="T15" fmla="*/ 0 h 95"/>
                      <a:gd name="T16" fmla="*/ 0 w 84"/>
                      <a:gd name="T17" fmla="*/ 0 h 95"/>
                      <a:gd name="T18" fmla="*/ 0 w 84"/>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95"/>
                      <a:gd name="T32" fmla="*/ 84 w 84"/>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95">
                        <a:moveTo>
                          <a:pt x="0" y="5"/>
                        </a:moveTo>
                        <a:lnTo>
                          <a:pt x="31" y="0"/>
                        </a:lnTo>
                        <a:lnTo>
                          <a:pt x="54" y="16"/>
                        </a:lnTo>
                        <a:lnTo>
                          <a:pt x="84" y="75"/>
                        </a:lnTo>
                        <a:lnTo>
                          <a:pt x="78" y="89"/>
                        </a:lnTo>
                        <a:lnTo>
                          <a:pt x="60" y="95"/>
                        </a:lnTo>
                        <a:lnTo>
                          <a:pt x="24" y="65"/>
                        </a:lnTo>
                        <a:lnTo>
                          <a:pt x="3" y="26"/>
                        </a:lnTo>
                        <a:lnTo>
                          <a:pt x="0" y="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8" name="Freeform 34">
                    <a:extLst>
                      <a:ext uri="{FF2B5EF4-FFF2-40B4-BE49-F238E27FC236}">
                        <a16:creationId xmlns:a16="http://schemas.microsoft.com/office/drawing/2014/main" id="{69B40744-1E56-47AE-95FA-145A9519E5FA}"/>
                      </a:ext>
                    </a:extLst>
                  </p:cNvPr>
                  <p:cNvSpPr>
                    <a:spLocks/>
                  </p:cNvSpPr>
                  <p:nvPr/>
                </p:nvSpPr>
                <p:spPr bwMode="auto">
                  <a:xfrm>
                    <a:off x="1559" y="2180"/>
                    <a:ext cx="48" cy="49"/>
                  </a:xfrm>
                  <a:custGeom>
                    <a:avLst/>
                    <a:gdLst>
                      <a:gd name="T0" fmla="*/ 0 w 143"/>
                      <a:gd name="T1" fmla="*/ 0 h 148"/>
                      <a:gd name="T2" fmla="*/ 0 w 143"/>
                      <a:gd name="T3" fmla="*/ 0 h 148"/>
                      <a:gd name="T4" fmla="*/ 0 w 143"/>
                      <a:gd name="T5" fmla="*/ 0 h 148"/>
                      <a:gd name="T6" fmla="*/ 0 w 143"/>
                      <a:gd name="T7" fmla="*/ 0 h 148"/>
                      <a:gd name="T8" fmla="*/ 0 w 143"/>
                      <a:gd name="T9" fmla="*/ 0 h 148"/>
                      <a:gd name="T10" fmla="*/ 1 w 143"/>
                      <a:gd name="T11" fmla="*/ 1 h 148"/>
                      <a:gd name="T12" fmla="*/ 1 w 143"/>
                      <a:gd name="T13" fmla="*/ 0 h 148"/>
                      <a:gd name="T14" fmla="*/ 1 w 143"/>
                      <a:gd name="T15" fmla="*/ 0 h 148"/>
                      <a:gd name="T16" fmla="*/ 1 w 143"/>
                      <a:gd name="T17" fmla="*/ 0 h 148"/>
                      <a:gd name="T18" fmla="*/ 1 w 143"/>
                      <a:gd name="T19" fmla="*/ 0 h 148"/>
                      <a:gd name="T20" fmla="*/ 1 w 143"/>
                      <a:gd name="T21" fmla="*/ 0 h 148"/>
                      <a:gd name="T22" fmla="*/ 1 w 143"/>
                      <a:gd name="T23" fmla="*/ 0 h 148"/>
                      <a:gd name="T24" fmla="*/ 1 w 143"/>
                      <a:gd name="T25" fmla="*/ 0 h 148"/>
                      <a:gd name="T26" fmla="*/ 1 w 143"/>
                      <a:gd name="T27" fmla="*/ 0 h 148"/>
                      <a:gd name="T28" fmla="*/ 1 w 143"/>
                      <a:gd name="T29" fmla="*/ 0 h 148"/>
                      <a:gd name="T30" fmla="*/ 1 w 143"/>
                      <a:gd name="T31" fmla="*/ 0 h 148"/>
                      <a:gd name="T32" fmla="*/ 1 w 143"/>
                      <a:gd name="T33" fmla="*/ 0 h 148"/>
                      <a:gd name="T34" fmla="*/ 1 w 143"/>
                      <a:gd name="T35" fmla="*/ 0 h 148"/>
                      <a:gd name="T36" fmla="*/ 1 w 143"/>
                      <a:gd name="T37" fmla="*/ 0 h 148"/>
                      <a:gd name="T38" fmla="*/ 1 w 143"/>
                      <a:gd name="T39" fmla="*/ 0 h 148"/>
                      <a:gd name="T40" fmla="*/ 0 w 143"/>
                      <a:gd name="T41" fmla="*/ 0 h 148"/>
                      <a:gd name="T42" fmla="*/ 0 w 143"/>
                      <a:gd name="T43" fmla="*/ 0 h 148"/>
                      <a:gd name="T44" fmla="*/ 0 w 143"/>
                      <a:gd name="T45" fmla="*/ 0 h 148"/>
                      <a:gd name="T46" fmla="*/ 0 w 143"/>
                      <a:gd name="T47" fmla="*/ 0 h 148"/>
                      <a:gd name="T48" fmla="*/ 0 w 143"/>
                      <a:gd name="T49" fmla="*/ 0 h 148"/>
                      <a:gd name="T50" fmla="*/ 0 w 143"/>
                      <a:gd name="T51" fmla="*/ 0 h 148"/>
                      <a:gd name="T52" fmla="*/ 0 w 143"/>
                      <a:gd name="T53" fmla="*/ 0 h 148"/>
                      <a:gd name="T54" fmla="*/ 0 w 143"/>
                      <a:gd name="T55" fmla="*/ 0 h 148"/>
                      <a:gd name="T56" fmla="*/ 0 w 143"/>
                      <a:gd name="T57" fmla="*/ 0 h 148"/>
                      <a:gd name="T58" fmla="*/ 0 w 143"/>
                      <a:gd name="T59" fmla="*/ 0 h 148"/>
                      <a:gd name="T60" fmla="*/ 0 w 143"/>
                      <a:gd name="T61" fmla="*/ 0 h 148"/>
                      <a:gd name="T62" fmla="*/ 0 w 143"/>
                      <a:gd name="T63" fmla="*/ 0 h 148"/>
                      <a:gd name="T64" fmla="*/ 0 w 143"/>
                      <a:gd name="T65" fmla="*/ 0 h 148"/>
                      <a:gd name="T66" fmla="*/ 0 w 143"/>
                      <a:gd name="T67" fmla="*/ 0 h 148"/>
                      <a:gd name="T68" fmla="*/ 0 w 143"/>
                      <a:gd name="T69" fmla="*/ 0 h 148"/>
                      <a:gd name="T70" fmla="*/ 0 w 143"/>
                      <a:gd name="T71" fmla="*/ 0 h 148"/>
                      <a:gd name="T72" fmla="*/ 0 w 143"/>
                      <a:gd name="T73" fmla="*/ 0 h 148"/>
                      <a:gd name="T74" fmla="*/ 0 w 143"/>
                      <a:gd name="T75" fmla="*/ 0 h 148"/>
                      <a:gd name="T76" fmla="*/ 0 w 143"/>
                      <a:gd name="T77" fmla="*/ 0 h 148"/>
                      <a:gd name="T78" fmla="*/ 0 w 143"/>
                      <a:gd name="T79" fmla="*/ 0 h 148"/>
                      <a:gd name="T80" fmla="*/ 0 w 143"/>
                      <a:gd name="T81" fmla="*/ 0 h 148"/>
                      <a:gd name="T82" fmla="*/ 0 w 143"/>
                      <a:gd name="T83" fmla="*/ 0 h 148"/>
                      <a:gd name="T84" fmla="*/ 0 w 143"/>
                      <a:gd name="T85" fmla="*/ 0 h 1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3"/>
                      <a:gd name="T130" fmla="*/ 0 h 148"/>
                      <a:gd name="T131" fmla="*/ 143 w 143"/>
                      <a:gd name="T132" fmla="*/ 148 h 1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3" h="148">
                        <a:moveTo>
                          <a:pt x="22" y="66"/>
                        </a:moveTo>
                        <a:lnTo>
                          <a:pt x="42" y="28"/>
                        </a:lnTo>
                        <a:lnTo>
                          <a:pt x="70" y="22"/>
                        </a:lnTo>
                        <a:lnTo>
                          <a:pt x="100" y="47"/>
                        </a:lnTo>
                        <a:lnTo>
                          <a:pt x="114" y="100"/>
                        </a:lnTo>
                        <a:lnTo>
                          <a:pt x="121" y="148"/>
                        </a:lnTo>
                        <a:lnTo>
                          <a:pt x="143" y="120"/>
                        </a:lnTo>
                        <a:lnTo>
                          <a:pt x="142" y="89"/>
                        </a:lnTo>
                        <a:lnTo>
                          <a:pt x="141" y="87"/>
                        </a:lnTo>
                        <a:lnTo>
                          <a:pt x="141" y="86"/>
                        </a:lnTo>
                        <a:lnTo>
                          <a:pt x="140" y="83"/>
                        </a:lnTo>
                        <a:lnTo>
                          <a:pt x="140" y="80"/>
                        </a:lnTo>
                        <a:lnTo>
                          <a:pt x="139" y="76"/>
                        </a:lnTo>
                        <a:lnTo>
                          <a:pt x="138" y="71"/>
                        </a:lnTo>
                        <a:lnTo>
                          <a:pt x="137" y="65"/>
                        </a:lnTo>
                        <a:lnTo>
                          <a:pt x="137" y="61"/>
                        </a:lnTo>
                        <a:lnTo>
                          <a:pt x="134" y="55"/>
                        </a:lnTo>
                        <a:lnTo>
                          <a:pt x="131" y="48"/>
                        </a:lnTo>
                        <a:lnTo>
                          <a:pt x="128" y="42"/>
                        </a:lnTo>
                        <a:lnTo>
                          <a:pt x="125" y="37"/>
                        </a:lnTo>
                        <a:lnTo>
                          <a:pt x="120" y="30"/>
                        </a:lnTo>
                        <a:lnTo>
                          <a:pt x="117" y="26"/>
                        </a:lnTo>
                        <a:lnTo>
                          <a:pt x="111" y="21"/>
                        </a:lnTo>
                        <a:lnTo>
                          <a:pt x="106" y="16"/>
                        </a:lnTo>
                        <a:lnTo>
                          <a:pt x="99" y="13"/>
                        </a:lnTo>
                        <a:lnTo>
                          <a:pt x="93" y="9"/>
                        </a:lnTo>
                        <a:lnTo>
                          <a:pt x="86" y="7"/>
                        </a:lnTo>
                        <a:lnTo>
                          <a:pt x="81" y="5"/>
                        </a:lnTo>
                        <a:lnTo>
                          <a:pt x="75" y="4"/>
                        </a:lnTo>
                        <a:lnTo>
                          <a:pt x="69" y="1"/>
                        </a:lnTo>
                        <a:lnTo>
                          <a:pt x="63" y="1"/>
                        </a:lnTo>
                        <a:lnTo>
                          <a:pt x="60" y="1"/>
                        </a:lnTo>
                        <a:lnTo>
                          <a:pt x="54" y="0"/>
                        </a:lnTo>
                        <a:lnTo>
                          <a:pt x="50" y="0"/>
                        </a:lnTo>
                        <a:lnTo>
                          <a:pt x="46" y="0"/>
                        </a:lnTo>
                        <a:lnTo>
                          <a:pt x="43" y="1"/>
                        </a:lnTo>
                        <a:lnTo>
                          <a:pt x="39" y="1"/>
                        </a:lnTo>
                        <a:lnTo>
                          <a:pt x="38" y="2"/>
                        </a:lnTo>
                        <a:lnTo>
                          <a:pt x="13" y="22"/>
                        </a:lnTo>
                        <a:lnTo>
                          <a:pt x="0" y="48"/>
                        </a:lnTo>
                        <a:lnTo>
                          <a:pt x="0" y="71"/>
                        </a:lnTo>
                        <a:lnTo>
                          <a:pt x="22" y="66"/>
                        </a:lnTo>
                        <a:close/>
                      </a:path>
                    </a:pathLst>
                  </a:cu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09" name="Freeform 35">
                    <a:extLst>
                      <a:ext uri="{FF2B5EF4-FFF2-40B4-BE49-F238E27FC236}">
                        <a16:creationId xmlns:a16="http://schemas.microsoft.com/office/drawing/2014/main" id="{9095DDA9-C6D6-4DB5-9B4B-BFC7F325D585}"/>
                      </a:ext>
                    </a:extLst>
                  </p:cNvPr>
                  <p:cNvSpPr>
                    <a:spLocks/>
                  </p:cNvSpPr>
                  <p:nvPr/>
                </p:nvSpPr>
                <p:spPr bwMode="auto">
                  <a:xfrm>
                    <a:off x="1645" y="2255"/>
                    <a:ext cx="21" cy="39"/>
                  </a:xfrm>
                  <a:custGeom>
                    <a:avLst/>
                    <a:gdLst>
                      <a:gd name="T0" fmla="*/ 0 w 61"/>
                      <a:gd name="T1" fmla="*/ 0 h 117"/>
                      <a:gd name="T2" fmla="*/ 0 w 61"/>
                      <a:gd name="T3" fmla="*/ 0 h 117"/>
                      <a:gd name="T4" fmla="*/ 0 w 61"/>
                      <a:gd name="T5" fmla="*/ 0 h 117"/>
                      <a:gd name="T6" fmla="*/ 0 w 61"/>
                      <a:gd name="T7" fmla="*/ 0 h 117"/>
                      <a:gd name="T8" fmla="*/ 0 w 61"/>
                      <a:gd name="T9" fmla="*/ 0 h 117"/>
                      <a:gd name="T10" fmla="*/ 0 w 61"/>
                      <a:gd name="T11" fmla="*/ 0 h 117"/>
                      <a:gd name="T12" fmla="*/ 0 w 61"/>
                      <a:gd name="T13" fmla="*/ 0 h 117"/>
                      <a:gd name="T14" fmla="*/ 0 w 61"/>
                      <a:gd name="T15" fmla="*/ 0 h 117"/>
                      <a:gd name="T16" fmla="*/ 0 w 61"/>
                      <a:gd name="T17" fmla="*/ 0 h 117"/>
                      <a:gd name="T18" fmla="*/ 0 w 61"/>
                      <a:gd name="T19" fmla="*/ 0 h 117"/>
                      <a:gd name="T20" fmla="*/ 0 w 61"/>
                      <a:gd name="T21" fmla="*/ 0 h 117"/>
                      <a:gd name="T22" fmla="*/ 0 w 61"/>
                      <a:gd name="T23" fmla="*/ 0 h 117"/>
                      <a:gd name="T24" fmla="*/ 0 w 61"/>
                      <a:gd name="T25" fmla="*/ 0 h 117"/>
                      <a:gd name="T26" fmla="*/ 0 w 61"/>
                      <a:gd name="T27" fmla="*/ 0 h 117"/>
                      <a:gd name="T28" fmla="*/ 0 w 61"/>
                      <a:gd name="T29" fmla="*/ 0 h 117"/>
                      <a:gd name="T30" fmla="*/ 0 w 61"/>
                      <a:gd name="T31" fmla="*/ 0 h 117"/>
                      <a:gd name="T32" fmla="*/ 0 w 61"/>
                      <a:gd name="T33" fmla="*/ 0 h 117"/>
                      <a:gd name="T34" fmla="*/ 0 w 61"/>
                      <a:gd name="T35" fmla="*/ 0 h 117"/>
                      <a:gd name="T36" fmla="*/ 0 w 61"/>
                      <a:gd name="T37" fmla="*/ 0 h 117"/>
                      <a:gd name="T38" fmla="*/ 0 w 61"/>
                      <a:gd name="T39" fmla="*/ 0 h 117"/>
                      <a:gd name="T40" fmla="*/ 0 w 61"/>
                      <a:gd name="T41" fmla="*/ 0 h 117"/>
                      <a:gd name="T42" fmla="*/ 0 w 61"/>
                      <a:gd name="T43" fmla="*/ 0 h 117"/>
                      <a:gd name="T44" fmla="*/ 0 w 61"/>
                      <a:gd name="T45" fmla="*/ 0 h 117"/>
                      <a:gd name="T46" fmla="*/ 0 w 61"/>
                      <a:gd name="T47" fmla="*/ 0 h 117"/>
                      <a:gd name="T48" fmla="*/ 0 w 61"/>
                      <a:gd name="T49" fmla="*/ 0 h 117"/>
                      <a:gd name="T50" fmla="*/ 0 w 61"/>
                      <a:gd name="T51" fmla="*/ 0 h 117"/>
                      <a:gd name="T52" fmla="*/ 0 w 61"/>
                      <a:gd name="T53" fmla="*/ 0 h 117"/>
                      <a:gd name="T54" fmla="*/ 0 w 61"/>
                      <a:gd name="T55" fmla="*/ 0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1"/>
                      <a:gd name="T85" fmla="*/ 0 h 117"/>
                      <a:gd name="T86" fmla="*/ 61 w 61"/>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1" h="117">
                        <a:moveTo>
                          <a:pt x="0" y="9"/>
                        </a:moveTo>
                        <a:lnTo>
                          <a:pt x="28" y="65"/>
                        </a:lnTo>
                        <a:lnTo>
                          <a:pt x="17" y="94"/>
                        </a:lnTo>
                        <a:lnTo>
                          <a:pt x="39" y="117"/>
                        </a:lnTo>
                        <a:lnTo>
                          <a:pt x="54" y="100"/>
                        </a:lnTo>
                        <a:lnTo>
                          <a:pt x="54" y="98"/>
                        </a:lnTo>
                        <a:lnTo>
                          <a:pt x="56" y="93"/>
                        </a:lnTo>
                        <a:lnTo>
                          <a:pt x="56" y="91"/>
                        </a:lnTo>
                        <a:lnTo>
                          <a:pt x="56" y="87"/>
                        </a:lnTo>
                        <a:lnTo>
                          <a:pt x="57" y="84"/>
                        </a:lnTo>
                        <a:lnTo>
                          <a:pt x="58" y="82"/>
                        </a:lnTo>
                        <a:lnTo>
                          <a:pt x="58" y="77"/>
                        </a:lnTo>
                        <a:lnTo>
                          <a:pt x="59" y="73"/>
                        </a:lnTo>
                        <a:lnTo>
                          <a:pt x="59" y="70"/>
                        </a:lnTo>
                        <a:lnTo>
                          <a:pt x="60" y="68"/>
                        </a:lnTo>
                        <a:lnTo>
                          <a:pt x="61" y="62"/>
                        </a:lnTo>
                        <a:lnTo>
                          <a:pt x="61" y="61"/>
                        </a:lnTo>
                        <a:lnTo>
                          <a:pt x="60" y="58"/>
                        </a:lnTo>
                        <a:lnTo>
                          <a:pt x="59" y="54"/>
                        </a:lnTo>
                        <a:lnTo>
                          <a:pt x="57" y="47"/>
                        </a:lnTo>
                        <a:lnTo>
                          <a:pt x="54" y="41"/>
                        </a:lnTo>
                        <a:lnTo>
                          <a:pt x="51" y="34"/>
                        </a:lnTo>
                        <a:lnTo>
                          <a:pt x="49" y="29"/>
                        </a:lnTo>
                        <a:lnTo>
                          <a:pt x="47" y="26"/>
                        </a:lnTo>
                        <a:lnTo>
                          <a:pt x="47" y="23"/>
                        </a:lnTo>
                        <a:lnTo>
                          <a:pt x="10" y="0"/>
                        </a:lnTo>
                        <a:lnTo>
                          <a:pt x="0" y="9"/>
                        </a:lnTo>
                        <a:close/>
                      </a:path>
                    </a:pathLst>
                  </a:cu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0" name="Freeform 36">
                    <a:extLst>
                      <a:ext uri="{FF2B5EF4-FFF2-40B4-BE49-F238E27FC236}">
                        <a16:creationId xmlns:a16="http://schemas.microsoft.com/office/drawing/2014/main" id="{6A0D0522-B2B4-4CBA-A67C-32E683AF7DB4}"/>
                      </a:ext>
                    </a:extLst>
                  </p:cNvPr>
                  <p:cNvSpPr>
                    <a:spLocks/>
                  </p:cNvSpPr>
                  <p:nvPr/>
                </p:nvSpPr>
                <p:spPr bwMode="auto">
                  <a:xfrm>
                    <a:off x="1597" y="2355"/>
                    <a:ext cx="93" cy="53"/>
                  </a:xfrm>
                  <a:custGeom>
                    <a:avLst/>
                    <a:gdLst>
                      <a:gd name="T0" fmla="*/ 1 w 278"/>
                      <a:gd name="T1" fmla="*/ 0 h 158"/>
                      <a:gd name="T2" fmla="*/ 1 w 278"/>
                      <a:gd name="T3" fmla="*/ 0 h 158"/>
                      <a:gd name="T4" fmla="*/ 1 w 278"/>
                      <a:gd name="T5" fmla="*/ 0 h 158"/>
                      <a:gd name="T6" fmla="*/ 0 w 278"/>
                      <a:gd name="T7" fmla="*/ 0 h 158"/>
                      <a:gd name="T8" fmla="*/ 0 w 278"/>
                      <a:gd name="T9" fmla="*/ 1 h 158"/>
                      <a:gd name="T10" fmla="*/ 0 w 278"/>
                      <a:gd name="T11" fmla="*/ 1 h 158"/>
                      <a:gd name="T12" fmla="*/ 0 w 278"/>
                      <a:gd name="T13" fmla="*/ 1 h 158"/>
                      <a:gd name="T14" fmla="*/ 0 w 278"/>
                      <a:gd name="T15" fmla="*/ 1 h 158"/>
                      <a:gd name="T16" fmla="*/ 0 w 278"/>
                      <a:gd name="T17" fmla="*/ 1 h 158"/>
                      <a:gd name="T18" fmla="*/ 0 w 278"/>
                      <a:gd name="T19" fmla="*/ 1 h 158"/>
                      <a:gd name="T20" fmla="*/ 0 w 278"/>
                      <a:gd name="T21" fmla="*/ 1 h 158"/>
                      <a:gd name="T22" fmla="*/ 0 w 278"/>
                      <a:gd name="T23" fmla="*/ 1 h 158"/>
                      <a:gd name="T24" fmla="*/ 0 w 278"/>
                      <a:gd name="T25" fmla="*/ 1 h 158"/>
                      <a:gd name="T26" fmla="*/ 0 w 278"/>
                      <a:gd name="T27" fmla="*/ 0 h 158"/>
                      <a:gd name="T28" fmla="*/ 0 w 278"/>
                      <a:gd name="T29" fmla="*/ 0 h 158"/>
                      <a:gd name="T30" fmla="*/ 0 w 278"/>
                      <a:gd name="T31" fmla="*/ 0 h 158"/>
                      <a:gd name="T32" fmla="*/ 0 w 278"/>
                      <a:gd name="T33" fmla="*/ 0 h 158"/>
                      <a:gd name="T34" fmla="*/ 1 w 278"/>
                      <a:gd name="T35" fmla="*/ 0 h 158"/>
                      <a:gd name="T36" fmla="*/ 1 w 278"/>
                      <a:gd name="T37" fmla="*/ 0 h 158"/>
                      <a:gd name="T38" fmla="*/ 1 w 278"/>
                      <a:gd name="T39" fmla="*/ 0 h 158"/>
                      <a:gd name="T40" fmla="*/ 1 w 278"/>
                      <a:gd name="T41" fmla="*/ 1 h 158"/>
                      <a:gd name="T42" fmla="*/ 1 w 278"/>
                      <a:gd name="T43" fmla="*/ 1 h 158"/>
                      <a:gd name="T44" fmla="*/ 1 w 278"/>
                      <a:gd name="T45" fmla="*/ 1 h 158"/>
                      <a:gd name="T46" fmla="*/ 1 w 278"/>
                      <a:gd name="T47" fmla="*/ 1 h 158"/>
                      <a:gd name="T48" fmla="*/ 1 w 278"/>
                      <a:gd name="T49" fmla="*/ 1 h 158"/>
                      <a:gd name="T50" fmla="*/ 1 w 278"/>
                      <a:gd name="T51" fmla="*/ 1 h 158"/>
                      <a:gd name="T52" fmla="*/ 1 w 278"/>
                      <a:gd name="T53" fmla="*/ 1 h 158"/>
                      <a:gd name="T54" fmla="*/ 1 w 278"/>
                      <a:gd name="T55" fmla="*/ 1 h 158"/>
                      <a:gd name="T56" fmla="*/ 1 w 278"/>
                      <a:gd name="T57" fmla="*/ 1 h 158"/>
                      <a:gd name="T58" fmla="*/ 1 w 278"/>
                      <a:gd name="T59" fmla="*/ 1 h 158"/>
                      <a:gd name="T60" fmla="*/ 1 w 278"/>
                      <a:gd name="T61" fmla="*/ 1 h 158"/>
                      <a:gd name="T62" fmla="*/ 1 w 278"/>
                      <a:gd name="T63" fmla="*/ 1 h 158"/>
                      <a:gd name="T64" fmla="*/ 1 w 278"/>
                      <a:gd name="T65" fmla="*/ 0 h 158"/>
                      <a:gd name="T66" fmla="*/ 1 w 278"/>
                      <a:gd name="T67" fmla="*/ 0 h 158"/>
                      <a:gd name="T68" fmla="*/ 1 w 278"/>
                      <a:gd name="T69" fmla="*/ 0 h 158"/>
                      <a:gd name="T70" fmla="*/ 1 w 278"/>
                      <a:gd name="T71" fmla="*/ 0 h 158"/>
                      <a:gd name="T72" fmla="*/ 1 w 278"/>
                      <a:gd name="T73" fmla="*/ 0 h 158"/>
                      <a:gd name="T74" fmla="*/ 1 w 278"/>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8"/>
                      <a:gd name="T115" fmla="*/ 0 h 158"/>
                      <a:gd name="T116" fmla="*/ 278 w 278"/>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8" h="158">
                        <a:moveTo>
                          <a:pt x="261" y="0"/>
                        </a:moveTo>
                        <a:lnTo>
                          <a:pt x="241" y="36"/>
                        </a:lnTo>
                        <a:lnTo>
                          <a:pt x="230" y="83"/>
                        </a:lnTo>
                        <a:lnTo>
                          <a:pt x="216" y="108"/>
                        </a:lnTo>
                        <a:lnTo>
                          <a:pt x="193" y="114"/>
                        </a:lnTo>
                        <a:lnTo>
                          <a:pt x="163" y="102"/>
                        </a:lnTo>
                        <a:lnTo>
                          <a:pt x="131" y="90"/>
                        </a:lnTo>
                        <a:lnTo>
                          <a:pt x="94" y="87"/>
                        </a:lnTo>
                        <a:lnTo>
                          <a:pt x="33" y="106"/>
                        </a:lnTo>
                        <a:lnTo>
                          <a:pt x="0" y="143"/>
                        </a:lnTo>
                        <a:lnTo>
                          <a:pt x="20" y="158"/>
                        </a:lnTo>
                        <a:lnTo>
                          <a:pt x="21" y="156"/>
                        </a:lnTo>
                        <a:lnTo>
                          <a:pt x="25" y="154"/>
                        </a:lnTo>
                        <a:lnTo>
                          <a:pt x="29" y="148"/>
                        </a:lnTo>
                        <a:lnTo>
                          <a:pt x="36" y="143"/>
                        </a:lnTo>
                        <a:lnTo>
                          <a:pt x="39" y="140"/>
                        </a:lnTo>
                        <a:lnTo>
                          <a:pt x="42" y="137"/>
                        </a:lnTo>
                        <a:lnTo>
                          <a:pt x="47" y="134"/>
                        </a:lnTo>
                        <a:lnTo>
                          <a:pt x="50" y="132"/>
                        </a:lnTo>
                        <a:lnTo>
                          <a:pt x="54" y="129"/>
                        </a:lnTo>
                        <a:lnTo>
                          <a:pt x="56" y="128"/>
                        </a:lnTo>
                        <a:lnTo>
                          <a:pt x="60" y="126"/>
                        </a:lnTo>
                        <a:lnTo>
                          <a:pt x="63" y="126"/>
                        </a:lnTo>
                        <a:lnTo>
                          <a:pt x="66" y="123"/>
                        </a:lnTo>
                        <a:lnTo>
                          <a:pt x="70" y="122"/>
                        </a:lnTo>
                        <a:lnTo>
                          <a:pt x="74" y="121"/>
                        </a:lnTo>
                        <a:lnTo>
                          <a:pt x="78" y="120"/>
                        </a:lnTo>
                        <a:lnTo>
                          <a:pt x="83" y="119"/>
                        </a:lnTo>
                        <a:lnTo>
                          <a:pt x="88" y="118"/>
                        </a:lnTo>
                        <a:lnTo>
                          <a:pt x="94" y="116"/>
                        </a:lnTo>
                        <a:lnTo>
                          <a:pt x="99" y="116"/>
                        </a:lnTo>
                        <a:lnTo>
                          <a:pt x="104" y="115"/>
                        </a:lnTo>
                        <a:lnTo>
                          <a:pt x="110" y="115"/>
                        </a:lnTo>
                        <a:lnTo>
                          <a:pt x="116" y="115"/>
                        </a:lnTo>
                        <a:lnTo>
                          <a:pt x="121" y="115"/>
                        </a:lnTo>
                        <a:lnTo>
                          <a:pt x="125" y="115"/>
                        </a:lnTo>
                        <a:lnTo>
                          <a:pt x="131" y="115"/>
                        </a:lnTo>
                        <a:lnTo>
                          <a:pt x="134" y="115"/>
                        </a:lnTo>
                        <a:lnTo>
                          <a:pt x="139" y="118"/>
                        </a:lnTo>
                        <a:lnTo>
                          <a:pt x="141" y="119"/>
                        </a:lnTo>
                        <a:lnTo>
                          <a:pt x="145" y="121"/>
                        </a:lnTo>
                        <a:lnTo>
                          <a:pt x="148" y="122"/>
                        </a:lnTo>
                        <a:lnTo>
                          <a:pt x="153" y="126"/>
                        </a:lnTo>
                        <a:lnTo>
                          <a:pt x="156" y="127"/>
                        </a:lnTo>
                        <a:lnTo>
                          <a:pt x="161" y="129"/>
                        </a:lnTo>
                        <a:lnTo>
                          <a:pt x="165" y="132"/>
                        </a:lnTo>
                        <a:lnTo>
                          <a:pt x="169" y="135"/>
                        </a:lnTo>
                        <a:lnTo>
                          <a:pt x="173" y="136"/>
                        </a:lnTo>
                        <a:lnTo>
                          <a:pt x="176" y="139"/>
                        </a:lnTo>
                        <a:lnTo>
                          <a:pt x="179" y="140"/>
                        </a:lnTo>
                        <a:lnTo>
                          <a:pt x="182" y="143"/>
                        </a:lnTo>
                        <a:lnTo>
                          <a:pt x="186" y="146"/>
                        </a:lnTo>
                        <a:lnTo>
                          <a:pt x="188" y="147"/>
                        </a:lnTo>
                        <a:lnTo>
                          <a:pt x="191" y="147"/>
                        </a:lnTo>
                        <a:lnTo>
                          <a:pt x="196" y="147"/>
                        </a:lnTo>
                        <a:lnTo>
                          <a:pt x="203" y="147"/>
                        </a:lnTo>
                        <a:lnTo>
                          <a:pt x="205" y="147"/>
                        </a:lnTo>
                        <a:lnTo>
                          <a:pt x="209" y="146"/>
                        </a:lnTo>
                        <a:lnTo>
                          <a:pt x="212" y="144"/>
                        </a:lnTo>
                        <a:lnTo>
                          <a:pt x="216" y="144"/>
                        </a:lnTo>
                        <a:lnTo>
                          <a:pt x="223" y="140"/>
                        </a:lnTo>
                        <a:lnTo>
                          <a:pt x="229" y="135"/>
                        </a:lnTo>
                        <a:lnTo>
                          <a:pt x="233" y="128"/>
                        </a:lnTo>
                        <a:lnTo>
                          <a:pt x="238" y="122"/>
                        </a:lnTo>
                        <a:lnTo>
                          <a:pt x="241" y="116"/>
                        </a:lnTo>
                        <a:lnTo>
                          <a:pt x="246" y="112"/>
                        </a:lnTo>
                        <a:lnTo>
                          <a:pt x="248" y="107"/>
                        </a:lnTo>
                        <a:lnTo>
                          <a:pt x="252" y="104"/>
                        </a:lnTo>
                        <a:lnTo>
                          <a:pt x="253" y="101"/>
                        </a:lnTo>
                        <a:lnTo>
                          <a:pt x="262" y="41"/>
                        </a:lnTo>
                        <a:lnTo>
                          <a:pt x="278" y="15"/>
                        </a:lnTo>
                        <a:lnTo>
                          <a:pt x="269" y="2"/>
                        </a:lnTo>
                        <a:lnTo>
                          <a:pt x="261" y="0"/>
                        </a:lnTo>
                        <a:close/>
                      </a:path>
                    </a:pathLst>
                  </a:cu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1" name="Freeform 37">
                    <a:extLst>
                      <a:ext uri="{FF2B5EF4-FFF2-40B4-BE49-F238E27FC236}">
                        <a16:creationId xmlns:a16="http://schemas.microsoft.com/office/drawing/2014/main" id="{8A63DD9D-297F-4F42-B74D-A34AA8CAB3E4}"/>
                      </a:ext>
                    </a:extLst>
                  </p:cNvPr>
                  <p:cNvSpPr>
                    <a:spLocks/>
                  </p:cNvSpPr>
                  <p:nvPr/>
                </p:nvSpPr>
                <p:spPr bwMode="auto">
                  <a:xfrm>
                    <a:off x="1680" y="2324"/>
                    <a:ext cx="34" cy="41"/>
                  </a:xfrm>
                  <a:custGeom>
                    <a:avLst/>
                    <a:gdLst>
                      <a:gd name="T0" fmla="*/ 0 w 103"/>
                      <a:gd name="T1" fmla="*/ 0 h 123"/>
                      <a:gd name="T2" fmla="*/ 0 w 103"/>
                      <a:gd name="T3" fmla="*/ 0 h 123"/>
                      <a:gd name="T4" fmla="*/ 0 w 103"/>
                      <a:gd name="T5" fmla="*/ 0 h 123"/>
                      <a:gd name="T6" fmla="*/ 0 w 103"/>
                      <a:gd name="T7" fmla="*/ 0 h 123"/>
                      <a:gd name="T8" fmla="*/ 0 w 103"/>
                      <a:gd name="T9" fmla="*/ 0 h 123"/>
                      <a:gd name="T10" fmla="*/ 0 w 103"/>
                      <a:gd name="T11" fmla="*/ 0 h 123"/>
                      <a:gd name="T12" fmla="*/ 0 w 103"/>
                      <a:gd name="T13" fmla="*/ 0 h 123"/>
                      <a:gd name="T14" fmla="*/ 0 w 103"/>
                      <a:gd name="T15" fmla="*/ 0 h 123"/>
                      <a:gd name="T16" fmla="*/ 0 w 103"/>
                      <a:gd name="T17" fmla="*/ 0 h 123"/>
                      <a:gd name="T18" fmla="*/ 0 w 103"/>
                      <a:gd name="T19" fmla="*/ 0 h 123"/>
                      <a:gd name="T20" fmla="*/ 0 w 103"/>
                      <a:gd name="T21" fmla="*/ 0 h 123"/>
                      <a:gd name="T22" fmla="*/ 0 w 103"/>
                      <a:gd name="T23" fmla="*/ 0 h 123"/>
                      <a:gd name="T24" fmla="*/ 0 w 103"/>
                      <a:gd name="T25" fmla="*/ 0 h 123"/>
                      <a:gd name="T26" fmla="*/ 0 w 103"/>
                      <a:gd name="T27" fmla="*/ 0 h 123"/>
                      <a:gd name="T28" fmla="*/ 0 w 103"/>
                      <a:gd name="T29" fmla="*/ 0 h 123"/>
                      <a:gd name="T30" fmla="*/ 0 w 103"/>
                      <a:gd name="T31" fmla="*/ 0 h 123"/>
                      <a:gd name="T32" fmla="*/ 0 w 103"/>
                      <a:gd name="T33" fmla="*/ 0 h 123"/>
                      <a:gd name="T34" fmla="*/ 0 w 103"/>
                      <a:gd name="T35" fmla="*/ 0 h 123"/>
                      <a:gd name="T36" fmla="*/ 0 w 103"/>
                      <a:gd name="T37" fmla="*/ 0 h 123"/>
                      <a:gd name="T38" fmla="*/ 0 w 103"/>
                      <a:gd name="T39" fmla="*/ 1 h 123"/>
                      <a:gd name="T40" fmla="*/ 0 w 103"/>
                      <a:gd name="T41" fmla="*/ 0 h 123"/>
                      <a:gd name="T42" fmla="*/ 0 w 103"/>
                      <a:gd name="T43" fmla="*/ 0 h 123"/>
                      <a:gd name="T44" fmla="*/ 0 w 103"/>
                      <a:gd name="T45" fmla="*/ 0 h 123"/>
                      <a:gd name="T46" fmla="*/ 0 w 103"/>
                      <a:gd name="T47" fmla="*/ 0 h 123"/>
                      <a:gd name="T48" fmla="*/ 0 w 103"/>
                      <a:gd name="T49" fmla="*/ 0 h 1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23"/>
                      <a:gd name="T77" fmla="*/ 103 w 103"/>
                      <a:gd name="T78" fmla="*/ 123 h 1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23">
                        <a:moveTo>
                          <a:pt x="0" y="92"/>
                        </a:moveTo>
                        <a:lnTo>
                          <a:pt x="10" y="61"/>
                        </a:lnTo>
                        <a:lnTo>
                          <a:pt x="56" y="0"/>
                        </a:lnTo>
                        <a:lnTo>
                          <a:pt x="57" y="0"/>
                        </a:lnTo>
                        <a:lnTo>
                          <a:pt x="61" y="1"/>
                        </a:lnTo>
                        <a:lnTo>
                          <a:pt x="65" y="2"/>
                        </a:lnTo>
                        <a:lnTo>
                          <a:pt x="72" y="4"/>
                        </a:lnTo>
                        <a:lnTo>
                          <a:pt x="79" y="5"/>
                        </a:lnTo>
                        <a:lnTo>
                          <a:pt x="85" y="8"/>
                        </a:lnTo>
                        <a:lnTo>
                          <a:pt x="91" y="11"/>
                        </a:lnTo>
                        <a:lnTo>
                          <a:pt x="95" y="15"/>
                        </a:lnTo>
                        <a:lnTo>
                          <a:pt x="97" y="18"/>
                        </a:lnTo>
                        <a:lnTo>
                          <a:pt x="99" y="23"/>
                        </a:lnTo>
                        <a:lnTo>
                          <a:pt x="100" y="26"/>
                        </a:lnTo>
                        <a:lnTo>
                          <a:pt x="102" y="30"/>
                        </a:lnTo>
                        <a:lnTo>
                          <a:pt x="103" y="36"/>
                        </a:lnTo>
                        <a:lnTo>
                          <a:pt x="103" y="38"/>
                        </a:lnTo>
                        <a:lnTo>
                          <a:pt x="67" y="106"/>
                        </a:lnTo>
                        <a:lnTo>
                          <a:pt x="42" y="121"/>
                        </a:lnTo>
                        <a:lnTo>
                          <a:pt x="26" y="123"/>
                        </a:lnTo>
                        <a:lnTo>
                          <a:pt x="34" y="105"/>
                        </a:lnTo>
                        <a:lnTo>
                          <a:pt x="20" y="92"/>
                        </a:lnTo>
                        <a:lnTo>
                          <a:pt x="6" y="95"/>
                        </a:lnTo>
                        <a:lnTo>
                          <a:pt x="0" y="92"/>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2" name="Freeform 38">
                    <a:extLst>
                      <a:ext uri="{FF2B5EF4-FFF2-40B4-BE49-F238E27FC236}">
                        <a16:creationId xmlns:a16="http://schemas.microsoft.com/office/drawing/2014/main" id="{9409DFE5-DCB6-401D-889A-554BA42D0A7F}"/>
                      </a:ext>
                    </a:extLst>
                  </p:cNvPr>
                  <p:cNvSpPr>
                    <a:spLocks/>
                  </p:cNvSpPr>
                  <p:nvPr/>
                </p:nvSpPr>
                <p:spPr bwMode="auto">
                  <a:xfrm>
                    <a:off x="1575" y="2360"/>
                    <a:ext cx="32" cy="38"/>
                  </a:xfrm>
                  <a:custGeom>
                    <a:avLst/>
                    <a:gdLst>
                      <a:gd name="T0" fmla="*/ 0 w 96"/>
                      <a:gd name="T1" fmla="*/ 0 h 114"/>
                      <a:gd name="T2" fmla="*/ 0 w 96"/>
                      <a:gd name="T3" fmla="*/ 0 h 114"/>
                      <a:gd name="T4" fmla="*/ 0 w 96"/>
                      <a:gd name="T5" fmla="*/ 0 h 114"/>
                      <a:gd name="T6" fmla="*/ 0 w 96"/>
                      <a:gd name="T7" fmla="*/ 0 h 114"/>
                      <a:gd name="T8" fmla="*/ 0 w 96"/>
                      <a:gd name="T9" fmla="*/ 0 h 114"/>
                      <a:gd name="T10" fmla="*/ 0 w 96"/>
                      <a:gd name="T11" fmla="*/ 0 h 114"/>
                      <a:gd name="T12" fmla="*/ 0 w 96"/>
                      <a:gd name="T13" fmla="*/ 0 h 114"/>
                      <a:gd name="T14" fmla="*/ 0 w 96"/>
                      <a:gd name="T15" fmla="*/ 0 h 114"/>
                      <a:gd name="T16" fmla="*/ 0 w 96"/>
                      <a:gd name="T17" fmla="*/ 0 h 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114"/>
                      <a:gd name="T29" fmla="*/ 96 w 96"/>
                      <a:gd name="T30" fmla="*/ 114 h 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114">
                        <a:moveTo>
                          <a:pt x="46" y="114"/>
                        </a:moveTo>
                        <a:lnTo>
                          <a:pt x="86" y="62"/>
                        </a:lnTo>
                        <a:lnTo>
                          <a:pt x="96" y="41"/>
                        </a:lnTo>
                        <a:lnTo>
                          <a:pt x="87" y="13"/>
                        </a:lnTo>
                        <a:lnTo>
                          <a:pt x="59" y="0"/>
                        </a:lnTo>
                        <a:lnTo>
                          <a:pt x="36" y="14"/>
                        </a:lnTo>
                        <a:lnTo>
                          <a:pt x="0" y="61"/>
                        </a:lnTo>
                        <a:lnTo>
                          <a:pt x="46" y="114"/>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3" name="Freeform 39">
                    <a:extLst>
                      <a:ext uri="{FF2B5EF4-FFF2-40B4-BE49-F238E27FC236}">
                        <a16:creationId xmlns:a16="http://schemas.microsoft.com/office/drawing/2014/main" id="{C4F0EC7C-6B36-4471-ACC0-49BAFFCCA282}"/>
                      </a:ext>
                    </a:extLst>
                  </p:cNvPr>
                  <p:cNvSpPr>
                    <a:spLocks/>
                  </p:cNvSpPr>
                  <p:nvPr/>
                </p:nvSpPr>
                <p:spPr bwMode="auto">
                  <a:xfrm>
                    <a:off x="1650" y="2328"/>
                    <a:ext cx="40" cy="23"/>
                  </a:xfrm>
                  <a:custGeom>
                    <a:avLst/>
                    <a:gdLst>
                      <a:gd name="T0" fmla="*/ 0 w 119"/>
                      <a:gd name="T1" fmla="*/ 0 h 69"/>
                      <a:gd name="T2" fmla="*/ 0 w 119"/>
                      <a:gd name="T3" fmla="*/ 0 h 69"/>
                      <a:gd name="T4" fmla="*/ 0 w 119"/>
                      <a:gd name="T5" fmla="*/ 0 h 69"/>
                      <a:gd name="T6" fmla="*/ 0 w 119"/>
                      <a:gd name="T7" fmla="*/ 0 h 69"/>
                      <a:gd name="T8" fmla="*/ 0 w 119"/>
                      <a:gd name="T9" fmla="*/ 0 h 69"/>
                      <a:gd name="T10" fmla="*/ 0 w 119"/>
                      <a:gd name="T11" fmla="*/ 0 h 69"/>
                      <a:gd name="T12" fmla="*/ 0 w 119"/>
                      <a:gd name="T13" fmla="*/ 0 h 69"/>
                      <a:gd name="T14" fmla="*/ 0 w 119"/>
                      <a:gd name="T15" fmla="*/ 0 h 69"/>
                      <a:gd name="T16" fmla="*/ 0 w 119"/>
                      <a:gd name="T17" fmla="*/ 0 h 69"/>
                      <a:gd name="T18" fmla="*/ 0 w 119"/>
                      <a:gd name="T19" fmla="*/ 0 h 69"/>
                      <a:gd name="T20" fmla="*/ 0 w 119"/>
                      <a:gd name="T21" fmla="*/ 0 h 69"/>
                      <a:gd name="T22" fmla="*/ 0 w 119"/>
                      <a:gd name="T23" fmla="*/ 0 h 69"/>
                      <a:gd name="T24" fmla="*/ 0 w 119"/>
                      <a:gd name="T25" fmla="*/ 0 h 69"/>
                      <a:gd name="T26" fmla="*/ 0 w 119"/>
                      <a:gd name="T27" fmla="*/ 0 h 69"/>
                      <a:gd name="T28" fmla="*/ 0 w 119"/>
                      <a:gd name="T29" fmla="*/ 0 h 69"/>
                      <a:gd name="T30" fmla="*/ 0 w 119"/>
                      <a:gd name="T31" fmla="*/ 0 h 69"/>
                      <a:gd name="T32" fmla="*/ 0 w 119"/>
                      <a:gd name="T33" fmla="*/ 0 h 69"/>
                      <a:gd name="T34" fmla="*/ 0 w 119"/>
                      <a:gd name="T35" fmla="*/ 0 h 69"/>
                      <a:gd name="T36" fmla="*/ 0 w 119"/>
                      <a:gd name="T37" fmla="*/ 0 h 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69"/>
                      <a:gd name="T59" fmla="*/ 119 w 119"/>
                      <a:gd name="T60" fmla="*/ 69 h 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69">
                        <a:moveTo>
                          <a:pt x="91" y="69"/>
                        </a:moveTo>
                        <a:lnTo>
                          <a:pt x="3" y="54"/>
                        </a:lnTo>
                        <a:lnTo>
                          <a:pt x="2" y="53"/>
                        </a:lnTo>
                        <a:lnTo>
                          <a:pt x="1" y="48"/>
                        </a:lnTo>
                        <a:lnTo>
                          <a:pt x="0" y="44"/>
                        </a:lnTo>
                        <a:lnTo>
                          <a:pt x="0" y="41"/>
                        </a:lnTo>
                        <a:lnTo>
                          <a:pt x="0" y="37"/>
                        </a:lnTo>
                        <a:lnTo>
                          <a:pt x="0" y="34"/>
                        </a:lnTo>
                        <a:lnTo>
                          <a:pt x="0" y="29"/>
                        </a:lnTo>
                        <a:lnTo>
                          <a:pt x="1" y="25"/>
                        </a:lnTo>
                        <a:lnTo>
                          <a:pt x="2" y="20"/>
                        </a:lnTo>
                        <a:lnTo>
                          <a:pt x="4" y="16"/>
                        </a:lnTo>
                        <a:lnTo>
                          <a:pt x="7" y="12"/>
                        </a:lnTo>
                        <a:lnTo>
                          <a:pt x="10" y="7"/>
                        </a:lnTo>
                        <a:lnTo>
                          <a:pt x="15" y="4"/>
                        </a:lnTo>
                        <a:lnTo>
                          <a:pt x="21" y="0"/>
                        </a:lnTo>
                        <a:lnTo>
                          <a:pt x="119" y="21"/>
                        </a:lnTo>
                        <a:lnTo>
                          <a:pt x="91" y="69"/>
                        </a:lnTo>
                        <a:close/>
                      </a:path>
                    </a:pathLst>
                  </a:custGeom>
                  <a:solidFill>
                    <a:srgbClr val="BD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4" name="Freeform 40">
                    <a:extLst>
                      <a:ext uri="{FF2B5EF4-FFF2-40B4-BE49-F238E27FC236}">
                        <a16:creationId xmlns:a16="http://schemas.microsoft.com/office/drawing/2014/main" id="{BDE23491-A38E-4E00-94A7-60D12DA17767}"/>
                      </a:ext>
                    </a:extLst>
                  </p:cNvPr>
                  <p:cNvSpPr>
                    <a:spLocks/>
                  </p:cNvSpPr>
                  <p:nvPr/>
                </p:nvSpPr>
                <p:spPr bwMode="auto">
                  <a:xfrm>
                    <a:off x="1596" y="2220"/>
                    <a:ext cx="31" cy="36"/>
                  </a:xfrm>
                  <a:custGeom>
                    <a:avLst/>
                    <a:gdLst>
                      <a:gd name="T0" fmla="*/ 0 w 94"/>
                      <a:gd name="T1" fmla="*/ 0 h 107"/>
                      <a:gd name="T2" fmla="*/ 0 w 94"/>
                      <a:gd name="T3" fmla="*/ 0 h 107"/>
                      <a:gd name="T4" fmla="*/ 0 w 94"/>
                      <a:gd name="T5" fmla="*/ 0 h 107"/>
                      <a:gd name="T6" fmla="*/ 0 w 94"/>
                      <a:gd name="T7" fmla="*/ 0 h 107"/>
                      <a:gd name="T8" fmla="*/ 0 w 94"/>
                      <a:gd name="T9" fmla="*/ 0 h 107"/>
                      <a:gd name="T10" fmla="*/ 0 w 94"/>
                      <a:gd name="T11" fmla="*/ 0 h 107"/>
                      <a:gd name="T12" fmla="*/ 0 w 94"/>
                      <a:gd name="T13" fmla="*/ 0 h 107"/>
                      <a:gd name="T14" fmla="*/ 0 w 94"/>
                      <a:gd name="T15" fmla="*/ 0 h 107"/>
                      <a:gd name="T16" fmla="*/ 0 w 94"/>
                      <a:gd name="T17" fmla="*/ 0 h 107"/>
                      <a:gd name="T18" fmla="*/ 0 w 94"/>
                      <a:gd name="T19" fmla="*/ 0 h 107"/>
                      <a:gd name="T20" fmla="*/ 0 w 94"/>
                      <a:gd name="T21" fmla="*/ 0 h 107"/>
                      <a:gd name="T22" fmla="*/ 0 w 94"/>
                      <a:gd name="T23" fmla="*/ 0 h 107"/>
                      <a:gd name="T24" fmla="*/ 0 w 94"/>
                      <a:gd name="T25" fmla="*/ 0 h 107"/>
                      <a:gd name="T26" fmla="*/ 0 w 94"/>
                      <a:gd name="T27" fmla="*/ 0 h 107"/>
                      <a:gd name="T28" fmla="*/ 0 w 94"/>
                      <a:gd name="T29" fmla="*/ 0 h 107"/>
                      <a:gd name="T30" fmla="*/ 0 w 94"/>
                      <a:gd name="T31" fmla="*/ 0 h 107"/>
                      <a:gd name="T32" fmla="*/ 0 w 94"/>
                      <a:gd name="T33" fmla="*/ 0 h 107"/>
                      <a:gd name="T34" fmla="*/ 0 w 94"/>
                      <a:gd name="T35" fmla="*/ 0 h 107"/>
                      <a:gd name="T36" fmla="*/ 0 w 94"/>
                      <a:gd name="T37" fmla="*/ 0 h 107"/>
                      <a:gd name="T38" fmla="*/ 0 w 94"/>
                      <a:gd name="T39" fmla="*/ 0 h 107"/>
                      <a:gd name="T40" fmla="*/ 0 w 94"/>
                      <a:gd name="T41" fmla="*/ 0 h 107"/>
                      <a:gd name="T42" fmla="*/ 0 w 94"/>
                      <a:gd name="T43" fmla="*/ 0 h 107"/>
                      <a:gd name="T44" fmla="*/ 0 w 94"/>
                      <a:gd name="T45" fmla="*/ 0 h 107"/>
                      <a:gd name="T46" fmla="*/ 0 w 94"/>
                      <a:gd name="T47" fmla="*/ 0 h 107"/>
                      <a:gd name="T48" fmla="*/ 0 w 94"/>
                      <a:gd name="T49" fmla="*/ 0 h 107"/>
                      <a:gd name="T50" fmla="*/ 0 w 94"/>
                      <a:gd name="T51" fmla="*/ 0 h 107"/>
                      <a:gd name="T52" fmla="*/ 0 w 94"/>
                      <a:gd name="T53" fmla="*/ 0 h 107"/>
                      <a:gd name="T54" fmla="*/ 0 w 94"/>
                      <a:gd name="T55" fmla="*/ 0 h 107"/>
                      <a:gd name="T56" fmla="*/ 0 w 94"/>
                      <a:gd name="T57" fmla="*/ 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107"/>
                      <a:gd name="T89" fmla="*/ 94 w 94"/>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107">
                        <a:moveTo>
                          <a:pt x="1" y="95"/>
                        </a:moveTo>
                        <a:lnTo>
                          <a:pt x="0" y="56"/>
                        </a:lnTo>
                        <a:lnTo>
                          <a:pt x="21" y="15"/>
                        </a:lnTo>
                        <a:lnTo>
                          <a:pt x="46" y="0"/>
                        </a:lnTo>
                        <a:lnTo>
                          <a:pt x="68" y="0"/>
                        </a:lnTo>
                        <a:lnTo>
                          <a:pt x="86" y="8"/>
                        </a:lnTo>
                        <a:lnTo>
                          <a:pt x="94" y="20"/>
                        </a:lnTo>
                        <a:lnTo>
                          <a:pt x="81" y="35"/>
                        </a:lnTo>
                        <a:lnTo>
                          <a:pt x="61" y="30"/>
                        </a:lnTo>
                        <a:lnTo>
                          <a:pt x="40" y="33"/>
                        </a:lnTo>
                        <a:lnTo>
                          <a:pt x="39" y="34"/>
                        </a:lnTo>
                        <a:lnTo>
                          <a:pt x="37" y="36"/>
                        </a:lnTo>
                        <a:lnTo>
                          <a:pt x="36" y="40"/>
                        </a:lnTo>
                        <a:lnTo>
                          <a:pt x="33" y="43"/>
                        </a:lnTo>
                        <a:lnTo>
                          <a:pt x="31" y="48"/>
                        </a:lnTo>
                        <a:lnTo>
                          <a:pt x="29" y="51"/>
                        </a:lnTo>
                        <a:lnTo>
                          <a:pt x="28" y="55"/>
                        </a:lnTo>
                        <a:lnTo>
                          <a:pt x="28" y="57"/>
                        </a:lnTo>
                        <a:lnTo>
                          <a:pt x="27" y="58"/>
                        </a:lnTo>
                        <a:lnTo>
                          <a:pt x="25" y="62"/>
                        </a:lnTo>
                        <a:lnTo>
                          <a:pt x="23" y="67"/>
                        </a:lnTo>
                        <a:lnTo>
                          <a:pt x="21" y="72"/>
                        </a:lnTo>
                        <a:lnTo>
                          <a:pt x="20" y="77"/>
                        </a:lnTo>
                        <a:lnTo>
                          <a:pt x="17" y="83"/>
                        </a:lnTo>
                        <a:lnTo>
                          <a:pt x="16" y="86"/>
                        </a:lnTo>
                        <a:lnTo>
                          <a:pt x="16" y="89"/>
                        </a:lnTo>
                        <a:lnTo>
                          <a:pt x="21" y="107"/>
                        </a:lnTo>
                        <a:lnTo>
                          <a:pt x="1" y="95"/>
                        </a:lnTo>
                        <a:close/>
                      </a:path>
                    </a:pathLst>
                  </a:custGeom>
                  <a:solidFill>
                    <a:srgbClr val="85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5" name="Freeform 41">
                    <a:extLst>
                      <a:ext uri="{FF2B5EF4-FFF2-40B4-BE49-F238E27FC236}">
                        <a16:creationId xmlns:a16="http://schemas.microsoft.com/office/drawing/2014/main" id="{7DF535E6-E7D1-4E87-8C0D-EE590409E508}"/>
                      </a:ext>
                    </a:extLst>
                  </p:cNvPr>
                  <p:cNvSpPr>
                    <a:spLocks/>
                  </p:cNvSpPr>
                  <p:nvPr/>
                </p:nvSpPr>
                <p:spPr bwMode="auto">
                  <a:xfrm>
                    <a:off x="1598" y="2334"/>
                    <a:ext cx="47" cy="88"/>
                  </a:xfrm>
                  <a:custGeom>
                    <a:avLst/>
                    <a:gdLst>
                      <a:gd name="T0" fmla="*/ 0 w 139"/>
                      <a:gd name="T1" fmla="*/ 0 h 263"/>
                      <a:gd name="T2" fmla="*/ 0 w 139"/>
                      <a:gd name="T3" fmla="*/ 0 h 263"/>
                      <a:gd name="T4" fmla="*/ 0 w 139"/>
                      <a:gd name="T5" fmla="*/ 0 h 263"/>
                      <a:gd name="T6" fmla="*/ 0 w 139"/>
                      <a:gd name="T7" fmla="*/ 0 h 263"/>
                      <a:gd name="T8" fmla="*/ 0 w 139"/>
                      <a:gd name="T9" fmla="*/ 0 h 263"/>
                      <a:gd name="T10" fmla="*/ 0 w 139"/>
                      <a:gd name="T11" fmla="*/ 0 h 263"/>
                      <a:gd name="T12" fmla="*/ 0 w 139"/>
                      <a:gd name="T13" fmla="*/ 0 h 263"/>
                      <a:gd name="T14" fmla="*/ 0 w 139"/>
                      <a:gd name="T15" fmla="*/ 0 h 263"/>
                      <a:gd name="T16" fmla="*/ 0 w 139"/>
                      <a:gd name="T17" fmla="*/ 0 h 263"/>
                      <a:gd name="T18" fmla="*/ 0 w 139"/>
                      <a:gd name="T19" fmla="*/ 0 h 263"/>
                      <a:gd name="T20" fmla="*/ 0 w 139"/>
                      <a:gd name="T21" fmla="*/ 0 h 263"/>
                      <a:gd name="T22" fmla="*/ 0 w 139"/>
                      <a:gd name="T23" fmla="*/ 0 h 263"/>
                      <a:gd name="T24" fmla="*/ 0 w 139"/>
                      <a:gd name="T25" fmla="*/ 0 h 263"/>
                      <a:gd name="T26" fmla="*/ 0 w 139"/>
                      <a:gd name="T27" fmla="*/ 0 h 263"/>
                      <a:gd name="T28" fmla="*/ 0 w 139"/>
                      <a:gd name="T29" fmla="*/ 0 h 263"/>
                      <a:gd name="T30" fmla="*/ 0 w 139"/>
                      <a:gd name="T31" fmla="*/ 1 h 263"/>
                      <a:gd name="T32" fmla="*/ 0 w 139"/>
                      <a:gd name="T33" fmla="*/ 1 h 263"/>
                      <a:gd name="T34" fmla="*/ 0 w 139"/>
                      <a:gd name="T35" fmla="*/ 1 h 263"/>
                      <a:gd name="T36" fmla="*/ 0 w 139"/>
                      <a:gd name="T37" fmla="*/ 1 h 263"/>
                      <a:gd name="T38" fmla="*/ 0 w 139"/>
                      <a:gd name="T39" fmla="*/ 1 h 263"/>
                      <a:gd name="T40" fmla="*/ 0 w 139"/>
                      <a:gd name="T41" fmla="*/ 1 h 263"/>
                      <a:gd name="T42" fmla="*/ 0 w 139"/>
                      <a:gd name="T43" fmla="*/ 1 h 263"/>
                      <a:gd name="T44" fmla="*/ 0 w 139"/>
                      <a:gd name="T45" fmla="*/ 1 h 263"/>
                      <a:gd name="T46" fmla="*/ 0 w 139"/>
                      <a:gd name="T47" fmla="*/ 1 h 263"/>
                      <a:gd name="T48" fmla="*/ 0 w 139"/>
                      <a:gd name="T49" fmla="*/ 1 h 263"/>
                      <a:gd name="T50" fmla="*/ 0 w 139"/>
                      <a:gd name="T51" fmla="*/ 1 h 263"/>
                      <a:gd name="T52" fmla="*/ 0 w 139"/>
                      <a:gd name="T53" fmla="*/ 1 h 263"/>
                      <a:gd name="T54" fmla="*/ 0 w 139"/>
                      <a:gd name="T55" fmla="*/ 1 h 263"/>
                      <a:gd name="T56" fmla="*/ 0 w 139"/>
                      <a:gd name="T57" fmla="*/ 1 h 263"/>
                      <a:gd name="T58" fmla="*/ 0 w 139"/>
                      <a:gd name="T59" fmla="*/ 1 h 263"/>
                      <a:gd name="T60" fmla="*/ 0 w 139"/>
                      <a:gd name="T61" fmla="*/ 1 h 263"/>
                      <a:gd name="T62" fmla="*/ 0 w 139"/>
                      <a:gd name="T63" fmla="*/ 1 h 263"/>
                      <a:gd name="T64" fmla="*/ 1 w 139"/>
                      <a:gd name="T65" fmla="*/ 1 h 263"/>
                      <a:gd name="T66" fmla="*/ 1 w 139"/>
                      <a:gd name="T67" fmla="*/ 1 h 263"/>
                      <a:gd name="T68" fmla="*/ 1 w 139"/>
                      <a:gd name="T69" fmla="*/ 1 h 263"/>
                      <a:gd name="T70" fmla="*/ 1 w 139"/>
                      <a:gd name="T71" fmla="*/ 1 h 263"/>
                      <a:gd name="T72" fmla="*/ 1 w 139"/>
                      <a:gd name="T73" fmla="*/ 1 h 263"/>
                      <a:gd name="T74" fmla="*/ 1 w 139"/>
                      <a:gd name="T75" fmla="*/ 1 h 263"/>
                      <a:gd name="T76" fmla="*/ 1 w 139"/>
                      <a:gd name="T77" fmla="*/ 1 h 263"/>
                      <a:gd name="T78" fmla="*/ 1 w 139"/>
                      <a:gd name="T79" fmla="*/ 1 h 263"/>
                      <a:gd name="T80" fmla="*/ 1 w 139"/>
                      <a:gd name="T81" fmla="*/ 0 h 263"/>
                      <a:gd name="T82" fmla="*/ 1 w 139"/>
                      <a:gd name="T83" fmla="*/ 0 h 263"/>
                      <a:gd name="T84" fmla="*/ 1 w 139"/>
                      <a:gd name="T85" fmla="*/ 0 h 263"/>
                      <a:gd name="T86" fmla="*/ 1 w 139"/>
                      <a:gd name="T87" fmla="*/ 0 h 263"/>
                      <a:gd name="T88" fmla="*/ 1 w 139"/>
                      <a:gd name="T89" fmla="*/ 0 h 263"/>
                      <a:gd name="T90" fmla="*/ 0 w 139"/>
                      <a:gd name="T91" fmla="*/ 0 h 263"/>
                      <a:gd name="T92" fmla="*/ 0 w 139"/>
                      <a:gd name="T93" fmla="*/ 0 h 263"/>
                      <a:gd name="T94" fmla="*/ 0 w 139"/>
                      <a:gd name="T95" fmla="*/ 0 h 263"/>
                      <a:gd name="T96" fmla="*/ 0 w 139"/>
                      <a:gd name="T97" fmla="*/ 0 h 263"/>
                      <a:gd name="T98" fmla="*/ 0 w 139"/>
                      <a:gd name="T99" fmla="*/ 0 h 263"/>
                      <a:gd name="T100" fmla="*/ 0 w 139"/>
                      <a:gd name="T101" fmla="*/ 0 h 263"/>
                      <a:gd name="T102" fmla="*/ 0 w 139"/>
                      <a:gd name="T103" fmla="*/ 0 h 263"/>
                      <a:gd name="T104" fmla="*/ 0 w 139"/>
                      <a:gd name="T105" fmla="*/ 0 h 263"/>
                      <a:gd name="T106" fmla="*/ 0 w 139"/>
                      <a:gd name="T107" fmla="*/ 0 h 263"/>
                      <a:gd name="T108" fmla="*/ 0 w 139"/>
                      <a:gd name="T109" fmla="*/ 0 h 263"/>
                      <a:gd name="T110" fmla="*/ 0 w 139"/>
                      <a:gd name="T111" fmla="*/ 0 h 2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9"/>
                      <a:gd name="T169" fmla="*/ 0 h 263"/>
                      <a:gd name="T170" fmla="*/ 139 w 139"/>
                      <a:gd name="T171" fmla="*/ 263 h 2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9" h="263">
                        <a:moveTo>
                          <a:pt x="13" y="86"/>
                        </a:moveTo>
                        <a:lnTo>
                          <a:pt x="46" y="45"/>
                        </a:lnTo>
                        <a:lnTo>
                          <a:pt x="46" y="44"/>
                        </a:lnTo>
                        <a:lnTo>
                          <a:pt x="50" y="43"/>
                        </a:lnTo>
                        <a:lnTo>
                          <a:pt x="53" y="41"/>
                        </a:lnTo>
                        <a:lnTo>
                          <a:pt x="59" y="37"/>
                        </a:lnTo>
                        <a:lnTo>
                          <a:pt x="61" y="36"/>
                        </a:lnTo>
                        <a:lnTo>
                          <a:pt x="65" y="35"/>
                        </a:lnTo>
                        <a:lnTo>
                          <a:pt x="68" y="34"/>
                        </a:lnTo>
                        <a:lnTo>
                          <a:pt x="72" y="33"/>
                        </a:lnTo>
                        <a:lnTo>
                          <a:pt x="79" y="31"/>
                        </a:lnTo>
                        <a:lnTo>
                          <a:pt x="86" y="33"/>
                        </a:lnTo>
                        <a:lnTo>
                          <a:pt x="91" y="35"/>
                        </a:lnTo>
                        <a:lnTo>
                          <a:pt x="96" y="38"/>
                        </a:lnTo>
                        <a:lnTo>
                          <a:pt x="101" y="43"/>
                        </a:lnTo>
                        <a:lnTo>
                          <a:pt x="106" y="50"/>
                        </a:lnTo>
                        <a:lnTo>
                          <a:pt x="109" y="55"/>
                        </a:lnTo>
                        <a:lnTo>
                          <a:pt x="111" y="61"/>
                        </a:lnTo>
                        <a:lnTo>
                          <a:pt x="113" y="64"/>
                        </a:lnTo>
                        <a:lnTo>
                          <a:pt x="114" y="65"/>
                        </a:lnTo>
                        <a:lnTo>
                          <a:pt x="114" y="68"/>
                        </a:lnTo>
                        <a:lnTo>
                          <a:pt x="114" y="70"/>
                        </a:lnTo>
                        <a:lnTo>
                          <a:pt x="115" y="75"/>
                        </a:lnTo>
                        <a:lnTo>
                          <a:pt x="115" y="78"/>
                        </a:lnTo>
                        <a:lnTo>
                          <a:pt x="115" y="85"/>
                        </a:lnTo>
                        <a:lnTo>
                          <a:pt x="115" y="91"/>
                        </a:lnTo>
                        <a:lnTo>
                          <a:pt x="116" y="98"/>
                        </a:lnTo>
                        <a:lnTo>
                          <a:pt x="115" y="105"/>
                        </a:lnTo>
                        <a:lnTo>
                          <a:pt x="115" y="112"/>
                        </a:lnTo>
                        <a:lnTo>
                          <a:pt x="114" y="120"/>
                        </a:lnTo>
                        <a:lnTo>
                          <a:pt x="113" y="128"/>
                        </a:lnTo>
                        <a:lnTo>
                          <a:pt x="111" y="135"/>
                        </a:lnTo>
                        <a:lnTo>
                          <a:pt x="109" y="143"/>
                        </a:lnTo>
                        <a:lnTo>
                          <a:pt x="107" y="150"/>
                        </a:lnTo>
                        <a:lnTo>
                          <a:pt x="103" y="157"/>
                        </a:lnTo>
                        <a:lnTo>
                          <a:pt x="100" y="163"/>
                        </a:lnTo>
                        <a:lnTo>
                          <a:pt x="98" y="169"/>
                        </a:lnTo>
                        <a:lnTo>
                          <a:pt x="94" y="174"/>
                        </a:lnTo>
                        <a:lnTo>
                          <a:pt x="93" y="180"/>
                        </a:lnTo>
                        <a:lnTo>
                          <a:pt x="91" y="183"/>
                        </a:lnTo>
                        <a:lnTo>
                          <a:pt x="88" y="188"/>
                        </a:lnTo>
                        <a:lnTo>
                          <a:pt x="87" y="191"/>
                        </a:lnTo>
                        <a:lnTo>
                          <a:pt x="86" y="195"/>
                        </a:lnTo>
                        <a:lnTo>
                          <a:pt x="84" y="199"/>
                        </a:lnTo>
                        <a:lnTo>
                          <a:pt x="82" y="204"/>
                        </a:lnTo>
                        <a:lnTo>
                          <a:pt x="81" y="205"/>
                        </a:lnTo>
                        <a:lnTo>
                          <a:pt x="81" y="206"/>
                        </a:lnTo>
                        <a:lnTo>
                          <a:pt x="66" y="230"/>
                        </a:lnTo>
                        <a:lnTo>
                          <a:pt x="43" y="249"/>
                        </a:lnTo>
                        <a:lnTo>
                          <a:pt x="63" y="263"/>
                        </a:lnTo>
                        <a:lnTo>
                          <a:pt x="64" y="263"/>
                        </a:lnTo>
                        <a:lnTo>
                          <a:pt x="67" y="262"/>
                        </a:lnTo>
                        <a:lnTo>
                          <a:pt x="71" y="261"/>
                        </a:lnTo>
                        <a:lnTo>
                          <a:pt x="73" y="259"/>
                        </a:lnTo>
                        <a:lnTo>
                          <a:pt x="77" y="256"/>
                        </a:lnTo>
                        <a:lnTo>
                          <a:pt x="79" y="254"/>
                        </a:lnTo>
                        <a:lnTo>
                          <a:pt x="84" y="251"/>
                        </a:lnTo>
                        <a:lnTo>
                          <a:pt x="87" y="247"/>
                        </a:lnTo>
                        <a:lnTo>
                          <a:pt x="92" y="242"/>
                        </a:lnTo>
                        <a:lnTo>
                          <a:pt x="95" y="238"/>
                        </a:lnTo>
                        <a:lnTo>
                          <a:pt x="101" y="232"/>
                        </a:lnTo>
                        <a:lnTo>
                          <a:pt x="106" y="224"/>
                        </a:lnTo>
                        <a:lnTo>
                          <a:pt x="110" y="217"/>
                        </a:lnTo>
                        <a:lnTo>
                          <a:pt x="114" y="209"/>
                        </a:lnTo>
                        <a:lnTo>
                          <a:pt x="118" y="201"/>
                        </a:lnTo>
                        <a:lnTo>
                          <a:pt x="121" y="191"/>
                        </a:lnTo>
                        <a:lnTo>
                          <a:pt x="124" y="184"/>
                        </a:lnTo>
                        <a:lnTo>
                          <a:pt x="127" y="176"/>
                        </a:lnTo>
                        <a:lnTo>
                          <a:pt x="130" y="168"/>
                        </a:lnTo>
                        <a:lnTo>
                          <a:pt x="132" y="160"/>
                        </a:lnTo>
                        <a:lnTo>
                          <a:pt x="134" y="154"/>
                        </a:lnTo>
                        <a:lnTo>
                          <a:pt x="135" y="147"/>
                        </a:lnTo>
                        <a:lnTo>
                          <a:pt x="137" y="142"/>
                        </a:lnTo>
                        <a:lnTo>
                          <a:pt x="137" y="138"/>
                        </a:lnTo>
                        <a:lnTo>
                          <a:pt x="138" y="134"/>
                        </a:lnTo>
                        <a:lnTo>
                          <a:pt x="138" y="132"/>
                        </a:lnTo>
                        <a:lnTo>
                          <a:pt x="139" y="132"/>
                        </a:lnTo>
                        <a:lnTo>
                          <a:pt x="139" y="131"/>
                        </a:lnTo>
                        <a:lnTo>
                          <a:pt x="139" y="126"/>
                        </a:lnTo>
                        <a:lnTo>
                          <a:pt x="139" y="119"/>
                        </a:lnTo>
                        <a:lnTo>
                          <a:pt x="139" y="112"/>
                        </a:lnTo>
                        <a:lnTo>
                          <a:pt x="138" y="103"/>
                        </a:lnTo>
                        <a:lnTo>
                          <a:pt x="138" y="92"/>
                        </a:lnTo>
                        <a:lnTo>
                          <a:pt x="137" y="80"/>
                        </a:lnTo>
                        <a:lnTo>
                          <a:pt x="136" y="69"/>
                        </a:lnTo>
                        <a:lnTo>
                          <a:pt x="134" y="57"/>
                        </a:lnTo>
                        <a:lnTo>
                          <a:pt x="131" y="44"/>
                        </a:lnTo>
                        <a:lnTo>
                          <a:pt x="127" y="34"/>
                        </a:lnTo>
                        <a:lnTo>
                          <a:pt x="123" y="24"/>
                        </a:lnTo>
                        <a:lnTo>
                          <a:pt x="117" y="15"/>
                        </a:lnTo>
                        <a:lnTo>
                          <a:pt x="111" y="8"/>
                        </a:lnTo>
                        <a:lnTo>
                          <a:pt x="103" y="3"/>
                        </a:lnTo>
                        <a:lnTo>
                          <a:pt x="95" y="1"/>
                        </a:lnTo>
                        <a:lnTo>
                          <a:pt x="85" y="0"/>
                        </a:lnTo>
                        <a:lnTo>
                          <a:pt x="75" y="0"/>
                        </a:lnTo>
                        <a:lnTo>
                          <a:pt x="67" y="1"/>
                        </a:lnTo>
                        <a:lnTo>
                          <a:pt x="60" y="3"/>
                        </a:lnTo>
                        <a:lnTo>
                          <a:pt x="53" y="6"/>
                        </a:lnTo>
                        <a:lnTo>
                          <a:pt x="46" y="10"/>
                        </a:lnTo>
                        <a:lnTo>
                          <a:pt x="40" y="14"/>
                        </a:lnTo>
                        <a:lnTo>
                          <a:pt x="36" y="20"/>
                        </a:lnTo>
                        <a:lnTo>
                          <a:pt x="30" y="24"/>
                        </a:lnTo>
                        <a:lnTo>
                          <a:pt x="25" y="31"/>
                        </a:lnTo>
                        <a:lnTo>
                          <a:pt x="20" y="37"/>
                        </a:lnTo>
                        <a:lnTo>
                          <a:pt x="16" y="45"/>
                        </a:lnTo>
                        <a:lnTo>
                          <a:pt x="11" y="52"/>
                        </a:lnTo>
                        <a:lnTo>
                          <a:pt x="7" y="59"/>
                        </a:lnTo>
                        <a:lnTo>
                          <a:pt x="3" y="68"/>
                        </a:lnTo>
                        <a:lnTo>
                          <a:pt x="0" y="77"/>
                        </a:lnTo>
                        <a:lnTo>
                          <a:pt x="13" y="86"/>
                        </a:lnTo>
                        <a:close/>
                      </a:path>
                    </a:pathLst>
                  </a:custGeom>
                  <a:solidFill>
                    <a:srgbClr val="85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6" name="Freeform 42">
                    <a:extLst>
                      <a:ext uri="{FF2B5EF4-FFF2-40B4-BE49-F238E27FC236}">
                        <a16:creationId xmlns:a16="http://schemas.microsoft.com/office/drawing/2014/main" id="{9E09CE92-DABD-40D0-B464-CB39FA3C1E8A}"/>
                      </a:ext>
                    </a:extLst>
                  </p:cNvPr>
                  <p:cNvSpPr>
                    <a:spLocks/>
                  </p:cNvSpPr>
                  <p:nvPr/>
                </p:nvSpPr>
                <p:spPr bwMode="auto">
                  <a:xfrm>
                    <a:off x="1605" y="2241"/>
                    <a:ext cx="28" cy="25"/>
                  </a:xfrm>
                  <a:custGeom>
                    <a:avLst/>
                    <a:gdLst>
                      <a:gd name="T0" fmla="*/ 0 w 84"/>
                      <a:gd name="T1" fmla="*/ 0 h 73"/>
                      <a:gd name="T2" fmla="*/ 0 w 84"/>
                      <a:gd name="T3" fmla="*/ 0 h 73"/>
                      <a:gd name="T4" fmla="*/ 0 w 84"/>
                      <a:gd name="T5" fmla="*/ 0 h 73"/>
                      <a:gd name="T6" fmla="*/ 0 w 84"/>
                      <a:gd name="T7" fmla="*/ 0 h 73"/>
                      <a:gd name="T8" fmla="*/ 0 w 84"/>
                      <a:gd name="T9" fmla="*/ 0 h 73"/>
                      <a:gd name="T10" fmla="*/ 0 w 84"/>
                      <a:gd name="T11" fmla="*/ 0 h 73"/>
                      <a:gd name="T12" fmla="*/ 0 60000 65536"/>
                      <a:gd name="T13" fmla="*/ 0 60000 65536"/>
                      <a:gd name="T14" fmla="*/ 0 60000 65536"/>
                      <a:gd name="T15" fmla="*/ 0 60000 65536"/>
                      <a:gd name="T16" fmla="*/ 0 60000 65536"/>
                      <a:gd name="T17" fmla="*/ 0 60000 65536"/>
                      <a:gd name="T18" fmla="*/ 0 w 84"/>
                      <a:gd name="T19" fmla="*/ 0 h 73"/>
                      <a:gd name="T20" fmla="*/ 84 w 84"/>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84" h="73">
                        <a:moveTo>
                          <a:pt x="33" y="73"/>
                        </a:moveTo>
                        <a:lnTo>
                          <a:pt x="84" y="26"/>
                        </a:lnTo>
                        <a:lnTo>
                          <a:pt x="65" y="0"/>
                        </a:lnTo>
                        <a:lnTo>
                          <a:pt x="0" y="50"/>
                        </a:lnTo>
                        <a:lnTo>
                          <a:pt x="33" y="73"/>
                        </a:lnTo>
                        <a:close/>
                      </a:path>
                    </a:pathLst>
                  </a:custGeom>
                  <a:solidFill>
                    <a:srgbClr val="BD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7" name="Freeform 43">
                    <a:extLst>
                      <a:ext uri="{FF2B5EF4-FFF2-40B4-BE49-F238E27FC236}">
                        <a16:creationId xmlns:a16="http://schemas.microsoft.com/office/drawing/2014/main" id="{71B9AFFA-6D7B-45BF-87E4-F48ACC6A606E}"/>
                      </a:ext>
                    </a:extLst>
                  </p:cNvPr>
                  <p:cNvSpPr>
                    <a:spLocks/>
                  </p:cNvSpPr>
                  <p:nvPr/>
                </p:nvSpPr>
                <p:spPr bwMode="auto">
                  <a:xfrm>
                    <a:off x="1559" y="2213"/>
                    <a:ext cx="11" cy="20"/>
                  </a:xfrm>
                  <a:custGeom>
                    <a:avLst/>
                    <a:gdLst>
                      <a:gd name="T0" fmla="*/ 0 w 33"/>
                      <a:gd name="T1" fmla="*/ 0 h 60"/>
                      <a:gd name="T2" fmla="*/ 0 w 33"/>
                      <a:gd name="T3" fmla="*/ 0 h 60"/>
                      <a:gd name="T4" fmla="*/ 0 w 33"/>
                      <a:gd name="T5" fmla="*/ 0 h 60"/>
                      <a:gd name="T6" fmla="*/ 0 w 33"/>
                      <a:gd name="T7" fmla="*/ 0 h 60"/>
                      <a:gd name="T8" fmla="*/ 0 w 33"/>
                      <a:gd name="T9" fmla="*/ 0 h 60"/>
                      <a:gd name="T10" fmla="*/ 0 w 33"/>
                      <a:gd name="T11" fmla="*/ 0 h 60"/>
                      <a:gd name="T12" fmla="*/ 0 w 33"/>
                      <a:gd name="T13" fmla="*/ 0 h 60"/>
                      <a:gd name="T14" fmla="*/ 0 60000 65536"/>
                      <a:gd name="T15" fmla="*/ 0 60000 65536"/>
                      <a:gd name="T16" fmla="*/ 0 60000 65536"/>
                      <a:gd name="T17" fmla="*/ 0 60000 65536"/>
                      <a:gd name="T18" fmla="*/ 0 60000 65536"/>
                      <a:gd name="T19" fmla="*/ 0 60000 65536"/>
                      <a:gd name="T20" fmla="*/ 0 60000 65536"/>
                      <a:gd name="T21" fmla="*/ 0 w 33"/>
                      <a:gd name="T22" fmla="*/ 0 h 60"/>
                      <a:gd name="T23" fmla="*/ 33 w 33"/>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0">
                        <a:moveTo>
                          <a:pt x="0" y="60"/>
                        </a:moveTo>
                        <a:lnTo>
                          <a:pt x="33" y="25"/>
                        </a:lnTo>
                        <a:lnTo>
                          <a:pt x="28" y="4"/>
                        </a:lnTo>
                        <a:lnTo>
                          <a:pt x="8" y="0"/>
                        </a:lnTo>
                        <a:lnTo>
                          <a:pt x="0" y="7"/>
                        </a:lnTo>
                        <a:lnTo>
                          <a:pt x="0" y="60"/>
                        </a:lnTo>
                        <a:close/>
                      </a:path>
                    </a:pathLst>
                  </a:custGeom>
                  <a:solidFill>
                    <a:srgbClr val="BDC9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8" name="Freeform 44">
                    <a:extLst>
                      <a:ext uri="{FF2B5EF4-FFF2-40B4-BE49-F238E27FC236}">
                        <a16:creationId xmlns:a16="http://schemas.microsoft.com/office/drawing/2014/main" id="{072B670F-E1D5-4ECC-BB44-D23DC2F6FADB}"/>
                      </a:ext>
                    </a:extLst>
                  </p:cNvPr>
                  <p:cNvSpPr>
                    <a:spLocks/>
                  </p:cNvSpPr>
                  <p:nvPr/>
                </p:nvSpPr>
                <p:spPr bwMode="auto">
                  <a:xfrm>
                    <a:off x="1576" y="1979"/>
                    <a:ext cx="134" cy="45"/>
                  </a:xfrm>
                  <a:custGeom>
                    <a:avLst/>
                    <a:gdLst>
                      <a:gd name="T0" fmla="*/ 1 w 402"/>
                      <a:gd name="T1" fmla="*/ 0 h 133"/>
                      <a:gd name="T2" fmla="*/ 1 w 402"/>
                      <a:gd name="T3" fmla="*/ 0 h 133"/>
                      <a:gd name="T4" fmla="*/ 1 w 402"/>
                      <a:gd name="T5" fmla="*/ 0 h 133"/>
                      <a:gd name="T6" fmla="*/ 1 w 402"/>
                      <a:gd name="T7" fmla="*/ 0 h 133"/>
                      <a:gd name="T8" fmla="*/ 1 w 402"/>
                      <a:gd name="T9" fmla="*/ 1 h 133"/>
                      <a:gd name="T10" fmla="*/ 1 w 402"/>
                      <a:gd name="T11" fmla="*/ 1 h 133"/>
                      <a:gd name="T12" fmla="*/ 1 w 402"/>
                      <a:gd name="T13" fmla="*/ 1 h 133"/>
                      <a:gd name="T14" fmla="*/ 1 w 402"/>
                      <a:gd name="T15" fmla="*/ 1 h 133"/>
                      <a:gd name="T16" fmla="*/ 1 w 402"/>
                      <a:gd name="T17" fmla="*/ 1 h 133"/>
                      <a:gd name="T18" fmla="*/ 1 w 402"/>
                      <a:gd name="T19" fmla="*/ 1 h 133"/>
                      <a:gd name="T20" fmla="*/ 1 w 402"/>
                      <a:gd name="T21" fmla="*/ 1 h 133"/>
                      <a:gd name="T22" fmla="*/ 1 w 402"/>
                      <a:gd name="T23" fmla="*/ 1 h 133"/>
                      <a:gd name="T24" fmla="*/ 1 w 402"/>
                      <a:gd name="T25" fmla="*/ 1 h 133"/>
                      <a:gd name="T26" fmla="*/ 2 w 402"/>
                      <a:gd name="T27" fmla="*/ 1 h 133"/>
                      <a:gd name="T28" fmla="*/ 2 w 402"/>
                      <a:gd name="T29" fmla="*/ 1 h 133"/>
                      <a:gd name="T30" fmla="*/ 2 w 402"/>
                      <a:gd name="T31" fmla="*/ 1 h 133"/>
                      <a:gd name="T32" fmla="*/ 2 w 402"/>
                      <a:gd name="T33" fmla="*/ 1 h 133"/>
                      <a:gd name="T34" fmla="*/ 2 w 402"/>
                      <a:gd name="T35" fmla="*/ 0 h 133"/>
                      <a:gd name="T36" fmla="*/ 2 w 402"/>
                      <a:gd name="T37" fmla="*/ 0 h 133"/>
                      <a:gd name="T38" fmla="*/ 2 w 402"/>
                      <a:gd name="T39" fmla="*/ 0 h 133"/>
                      <a:gd name="T40" fmla="*/ 2 w 402"/>
                      <a:gd name="T41" fmla="*/ 0 h 133"/>
                      <a:gd name="T42" fmla="*/ 2 w 402"/>
                      <a:gd name="T43" fmla="*/ 0 h 133"/>
                      <a:gd name="T44" fmla="*/ 2 w 402"/>
                      <a:gd name="T45" fmla="*/ 0 h 133"/>
                      <a:gd name="T46" fmla="*/ 2 w 402"/>
                      <a:gd name="T47" fmla="*/ 0 h 133"/>
                      <a:gd name="T48" fmla="*/ 2 w 402"/>
                      <a:gd name="T49" fmla="*/ 0 h 133"/>
                      <a:gd name="T50" fmla="*/ 2 w 402"/>
                      <a:gd name="T51" fmla="*/ 0 h 133"/>
                      <a:gd name="T52" fmla="*/ 1 w 402"/>
                      <a:gd name="T53" fmla="*/ 0 h 133"/>
                      <a:gd name="T54" fmla="*/ 1 w 402"/>
                      <a:gd name="T55" fmla="*/ 0 h 133"/>
                      <a:gd name="T56" fmla="*/ 1 w 402"/>
                      <a:gd name="T57" fmla="*/ 0 h 133"/>
                      <a:gd name="T58" fmla="*/ 1 w 402"/>
                      <a:gd name="T59" fmla="*/ 0 h 133"/>
                      <a:gd name="T60" fmla="*/ 1 w 402"/>
                      <a:gd name="T61" fmla="*/ 0 h 133"/>
                      <a:gd name="T62" fmla="*/ 1 w 402"/>
                      <a:gd name="T63" fmla="*/ 0 h 133"/>
                      <a:gd name="T64" fmla="*/ 1 w 402"/>
                      <a:gd name="T65" fmla="*/ 0 h 133"/>
                      <a:gd name="T66" fmla="*/ 1 w 402"/>
                      <a:gd name="T67" fmla="*/ 0 h 133"/>
                      <a:gd name="T68" fmla="*/ 0 w 402"/>
                      <a:gd name="T69" fmla="*/ 0 h 133"/>
                      <a:gd name="T70" fmla="*/ 0 w 402"/>
                      <a:gd name="T71" fmla="*/ 0 h 1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02"/>
                      <a:gd name="T109" fmla="*/ 0 h 133"/>
                      <a:gd name="T110" fmla="*/ 402 w 402"/>
                      <a:gd name="T111" fmla="*/ 133 h 1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02" h="133">
                        <a:moveTo>
                          <a:pt x="0" y="115"/>
                        </a:moveTo>
                        <a:lnTo>
                          <a:pt x="253" y="99"/>
                        </a:lnTo>
                        <a:lnTo>
                          <a:pt x="255" y="101"/>
                        </a:lnTo>
                        <a:lnTo>
                          <a:pt x="257" y="102"/>
                        </a:lnTo>
                        <a:lnTo>
                          <a:pt x="261" y="103"/>
                        </a:lnTo>
                        <a:lnTo>
                          <a:pt x="265" y="105"/>
                        </a:lnTo>
                        <a:lnTo>
                          <a:pt x="269" y="109"/>
                        </a:lnTo>
                        <a:lnTo>
                          <a:pt x="274" y="111"/>
                        </a:lnTo>
                        <a:lnTo>
                          <a:pt x="280" y="115"/>
                        </a:lnTo>
                        <a:lnTo>
                          <a:pt x="284" y="117"/>
                        </a:lnTo>
                        <a:lnTo>
                          <a:pt x="290" y="120"/>
                        </a:lnTo>
                        <a:lnTo>
                          <a:pt x="296" y="124"/>
                        </a:lnTo>
                        <a:lnTo>
                          <a:pt x="302" y="126"/>
                        </a:lnTo>
                        <a:lnTo>
                          <a:pt x="307" y="129"/>
                        </a:lnTo>
                        <a:lnTo>
                          <a:pt x="312" y="131"/>
                        </a:lnTo>
                        <a:lnTo>
                          <a:pt x="317" y="132"/>
                        </a:lnTo>
                        <a:lnTo>
                          <a:pt x="322" y="133"/>
                        </a:lnTo>
                        <a:lnTo>
                          <a:pt x="325" y="132"/>
                        </a:lnTo>
                        <a:lnTo>
                          <a:pt x="329" y="132"/>
                        </a:lnTo>
                        <a:lnTo>
                          <a:pt x="333" y="132"/>
                        </a:lnTo>
                        <a:lnTo>
                          <a:pt x="338" y="132"/>
                        </a:lnTo>
                        <a:lnTo>
                          <a:pt x="343" y="131"/>
                        </a:lnTo>
                        <a:lnTo>
                          <a:pt x="346" y="131"/>
                        </a:lnTo>
                        <a:lnTo>
                          <a:pt x="351" y="130"/>
                        </a:lnTo>
                        <a:lnTo>
                          <a:pt x="355" y="130"/>
                        </a:lnTo>
                        <a:lnTo>
                          <a:pt x="359" y="129"/>
                        </a:lnTo>
                        <a:lnTo>
                          <a:pt x="362" y="127"/>
                        </a:lnTo>
                        <a:lnTo>
                          <a:pt x="366" y="127"/>
                        </a:lnTo>
                        <a:lnTo>
                          <a:pt x="368" y="126"/>
                        </a:lnTo>
                        <a:lnTo>
                          <a:pt x="372" y="126"/>
                        </a:lnTo>
                        <a:lnTo>
                          <a:pt x="374" y="126"/>
                        </a:lnTo>
                        <a:lnTo>
                          <a:pt x="375" y="125"/>
                        </a:lnTo>
                        <a:lnTo>
                          <a:pt x="378" y="123"/>
                        </a:lnTo>
                        <a:lnTo>
                          <a:pt x="381" y="118"/>
                        </a:lnTo>
                        <a:lnTo>
                          <a:pt x="386" y="115"/>
                        </a:lnTo>
                        <a:lnTo>
                          <a:pt x="390" y="109"/>
                        </a:lnTo>
                        <a:lnTo>
                          <a:pt x="394" y="105"/>
                        </a:lnTo>
                        <a:lnTo>
                          <a:pt x="397" y="101"/>
                        </a:lnTo>
                        <a:lnTo>
                          <a:pt x="400" y="97"/>
                        </a:lnTo>
                        <a:lnTo>
                          <a:pt x="400" y="94"/>
                        </a:lnTo>
                        <a:lnTo>
                          <a:pt x="401" y="90"/>
                        </a:lnTo>
                        <a:lnTo>
                          <a:pt x="402" y="84"/>
                        </a:lnTo>
                        <a:lnTo>
                          <a:pt x="402" y="78"/>
                        </a:lnTo>
                        <a:lnTo>
                          <a:pt x="402" y="70"/>
                        </a:lnTo>
                        <a:lnTo>
                          <a:pt x="402" y="62"/>
                        </a:lnTo>
                        <a:lnTo>
                          <a:pt x="401" y="54"/>
                        </a:lnTo>
                        <a:lnTo>
                          <a:pt x="400" y="46"/>
                        </a:lnTo>
                        <a:lnTo>
                          <a:pt x="396" y="36"/>
                        </a:lnTo>
                        <a:lnTo>
                          <a:pt x="393" y="28"/>
                        </a:lnTo>
                        <a:lnTo>
                          <a:pt x="387" y="20"/>
                        </a:lnTo>
                        <a:lnTo>
                          <a:pt x="380" y="13"/>
                        </a:lnTo>
                        <a:lnTo>
                          <a:pt x="372" y="7"/>
                        </a:lnTo>
                        <a:lnTo>
                          <a:pt x="362" y="4"/>
                        </a:lnTo>
                        <a:lnTo>
                          <a:pt x="351" y="2"/>
                        </a:lnTo>
                        <a:lnTo>
                          <a:pt x="337" y="2"/>
                        </a:lnTo>
                        <a:lnTo>
                          <a:pt x="335" y="0"/>
                        </a:lnTo>
                        <a:lnTo>
                          <a:pt x="331" y="2"/>
                        </a:lnTo>
                        <a:lnTo>
                          <a:pt x="328" y="2"/>
                        </a:lnTo>
                        <a:lnTo>
                          <a:pt x="325" y="2"/>
                        </a:lnTo>
                        <a:lnTo>
                          <a:pt x="321" y="3"/>
                        </a:lnTo>
                        <a:lnTo>
                          <a:pt x="317" y="5"/>
                        </a:lnTo>
                        <a:lnTo>
                          <a:pt x="311" y="6"/>
                        </a:lnTo>
                        <a:lnTo>
                          <a:pt x="305" y="9"/>
                        </a:lnTo>
                        <a:lnTo>
                          <a:pt x="298" y="12"/>
                        </a:lnTo>
                        <a:lnTo>
                          <a:pt x="293" y="15"/>
                        </a:lnTo>
                        <a:lnTo>
                          <a:pt x="284" y="19"/>
                        </a:lnTo>
                        <a:lnTo>
                          <a:pt x="277" y="25"/>
                        </a:lnTo>
                        <a:lnTo>
                          <a:pt x="268" y="31"/>
                        </a:lnTo>
                        <a:lnTo>
                          <a:pt x="260" y="38"/>
                        </a:lnTo>
                        <a:lnTo>
                          <a:pt x="68" y="57"/>
                        </a:lnTo>
                        <a:lnTo>
                          <a:pt x="50" y="64"/>
                        </a:lnTo>
                        <a:lnTo>
                          <a:pt x="0" y="115"/>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19" name="Freeform 45">
                    <a:extLst>
                      <a:ext uri="{FF2B5EF4-FFF2-40B4-BE49-F238E27FC236}">
                        <a16:creationId xmlns:a16="http://schemas.microsoft.com/office/drawing/2014/main" id="{DE8585A0-F9AF-4E27-B1C7-8010EAC3FE18}"/>
                      </a:ext>
                    </a:extLst>
                  </p:cNvPr>
                  <p:cNvSpPr>
                    <a:spLocks/>
                  </p:cNvSpPr>
                  <p:nvPr/>
                </p:nvSpPr>
                <p:spPr bwMode="auto">
                  <a:xfrm>
                    <a:off x="1559" y="2074"/>
                    <a:ext cx="400" cy="394"/>
                  </a:xfrm>
                  <a:custGeom>
                    <a:avLst/>
                    <a:gdLst>
                      <a:gd name="T0" fmla="*/ 0 w 1201"/>
                      <a:gd name="T1" fmla="*/ 1 h 1182"/>
                      <a:gd name="T2" fmla="*/ 1 w 1201"/>
                      <a:gd name="T3" fmla="*/ 2 h 1182"/>
                      <a:gd name="T4" fmla="*/ 1 w 1201"/>
                      <a:gd name="T5" fmla="*/ 2 h 1182"/>
                      <a:gd name="T6" fmla="*/ 1 w 1201"/>
                      <a:gd name="T7" fmla="*/ 2 h 1182"/>
                      <a:gd name="T8" fmla="*/ 1 w 1201"/>
                      <a:gd name="T9" fmla="*/ 2 h 1182"/>
                      <a:gd name="T10" fmla="*/ 1 w 1201"/>
                      <a:gd name="T11" fmla="*/ 2 h 1182"/>
                      <a:gd name="T12" fmla="*/ 1 w 1201"/>
                      <a:gd name="T13" fmla="*/ 2 h 1182"/>
                      <a:gd name="T14" fmla="*/ 1 w 1201"/>
                      <a:gd name="T15" fmla="*/ 2 h 1182"/>
                      <a:gd name="T16" fmla="*/ 2 w 1201"/>
                      <a:gd name="T17" fmla="*/ 2 h 1182"/>
                      <a:gd name="T18" fmla="*/ 2 w 1201"/>
                      <a:gd name="T19" fmla="*/ 2 h 1182"/>
                      <a:gd name="T20" fmla="*/ 2 w 1201"/>
                      <a:gd name="T21" fmla="*/ 2 h 1182"/>
                      <a:gd name="T22" fmla="*/ 2 w 1201"/>
                      <a:gd name="T23" fmla="*/ 2 h 1182"/>
                      <a:gd name="T24" fmla="*/ 2 w 1201"/>
                      <a:gd name="T25" fmla="*/ 3 h 1182"/>
                      <a:gd name="T26" fmla="*/ 2 w 1201"/>
                      <a:gd name="T27" fmla="*/ 3 h 1182"/>
                      <a:gd name="T28" fmla="*/ 2 w 1201"/>
                      <a:gd name="T29" fmla="*/ 3 h 1182"/>
                      <a:gd name="T30" fmla="*/ 2 w 1201"/>
                      <a:gd name="T31" fmla="*/ 3 h 1182"/>
                      <a:gd name="T32" fmla="*/ 2 w 1201"/>
                      <a:gd name="T33" fmla="*/ 3 h 1182"/>
                      <a:gd name="T34" fmla="*/ 2 w 1201"/>
                      <a:gd name="T35" fmla="*/ 3 h 1182"/>
                      <a:gd name="T36" fmla="*/ 2 w 1201"/>
                      <a:gd name="T37" fmla="*/ 3 h 1182"/>
                      <a:gd name="T38" fmla="*/ 2 w 1201"/>
                      <a:gd name="T39" fmla="*/ 3 h 1182"/>
                      <a:gd name="T40" fmla="*/ 2 w 1201"/>
                      <a:gd name="T41" fmla="*/ 3 h 1182"/>
                      <a:gd name="T42" fmla="*/ 2 w 1201"/>
                      <a:gd name="T43" fmla="*/ 3 h 1182"/>
                      <a:gd name="T44" fmla="*/ 2 w 1201"/>
                      <a:gd name="T45" fmla="*/ 3 h 1182"/>
                      <a:gd name="T46" fmla="*/ 2 w 1201"/>
                      <a:gd name="T47" fmla="*/ 3 h 1182"/>
                      <a:gd name="T48" fmla="*/ 2 w 1201"/>
                      <a:gd name="T49" fmla="*/ 3 h 1182"/>
                      <a:gd name="T50" fmla="*/ 2 w 1201"/>
                      <a:gd name="T51" fmla="*/ 4 h 1182"/>
                      <a:gd name="T52" fmla="*/ 2 w 1201"/>
                      <a:gd name="T53" fmla="*/ 4 h 1182"/>
                      <a:gd name="T54" fmla="*/ 2 w 1201"/>
                      <a:gd name="T55" fmla="*/ 4 h 1182"/>
                      <a:gd name="T56" fmla="*/ 2 w 1201"/>
                      <a:gd name="T57" fmla="*/ 4 h 1182"/>
                      <a:gd name="T58" fmla="*/ 2 w 1201"/>
                      <a:gd name="T59" fmla="*/ 4 h 1182"/>
                      <a:gd name="T60" fmla="*/ 2 w 1201"/>
                      <a:gd name="T61" fmla="*/ 4 h 1182"/>
                      <a:gd name="T62" fmla="*/ 2 w 1201"/>
                      <a:gd name="T63" fmla="*/ 4 h 1182"/>
                      <a:gd name="T64" fmla="*/ 2 w 1201"/>
                      <a:gd name="T65" fmla="*/ 4 h 1182"/>
                      <a:gd name="T66" fmla="*/ 2 w 1201"/>
                      <a:gd name="T67" fmla="*/ 4 h 1182"/>
                      <a:gd name="T68" fmla="*/ 2 w 1201"/>
                      <a:gd name="T69" fmla="*/ 4 h 1182"/>
                      <a:gd name="T70" fmla="*/ 2 w 1201"/>
                      <a:gd name="T71" fmla="*/ 4 h 1182"/>
                      <a:gd name="T72" fmla="*/ 2 w 1201"/>
                      <a:gd name="T73" fmla="*/ 5 h 1182"/>
                      <a:gd name="T74" fmla="*/ 2 w 1201"/>
                      <a:gd name="T75" fmla="*/ 5 h 1182"/>
                      <a:gd name="T76" fmla="*/ 2 w 1201"/>
                      <a:gd name="T77" fmla="*/ 5 h 1182"/>
                      <a:gd name="T78" fmla="*/ 2 w 1201"/>
                      <a:gd name="T79" fmla="*/ 5 h 1182"/>
                      <a:gd name="T80" fmla="*/ 2 w 1201"/>
                      <a:gd name="T81" fmla="*/ 5 h 1182"/>
                      <a:gd name="T82" fmla="*/ 3 w 1201"/>
                      <a:gd name="T83" fmla="*/ 5 h 1182"/>
                      <a:gd name="T84" fmla="*/ 5 w 1201"/>
                      <a:gd name="T85" fmla="*/ 4 h 1182"/>
                      <a:gd name="T86" fmla="*/ 5 w 1201"/>
                      <a:gd name="T87" fmla="*/ 4 h 1182"/>
                      <a:gd name="T88" fmla="*/ 5 w 1201"/>
                      <a:gd name="T89" fmla="*/ 3 h 1182"/>
                      <a:gd name="T90" fmla="*/ 4 w 1201"/>
                      <a:gd name="T91" fmla="*/ 2 h 1182"/>
                      <a:gd name="T92" fmla="*/ 3 w 1201"/>
                      <a:gd name="T93" fmla="*/ 1 h 1182"/>
                      <a:gd name="T94" fmla="*/ 3 w 1201"/>
                      <a:gd name="T95" fmla="*/ 1 h 1182"/>
                      <a:gd name="T96" fmla="*/ 2 w 1201"/>
                      <a:gd name="T97" fmla="*/ 1 h 1182"/>
                      <a:gd name="T98" fmla="*/ 1 w 1201"/>
                      <a:gd name="T99" fmla="*/ 0 h 1182"/>
                      <a:gd name="T100" fmla="*/ 1 w 1201"/>
                      <a:gd name="T101" fmla="*/ 0 h 1182"/>
                      <a:gd name="T102" fmla="*/ 0 w 1201"/>
                      <a:gd name="T103" fmla="*/ 0 h 1182"/>
                      <a:gd name="T104" fmla="*/ 0 w 1201"/>
                      <a:gd name="T105" fmla="*/ 0 h 1182"/>
                      <a:gd name="T106" fmla="*/ 0 w 1201"/>
                      <a:gd name="T107" fmla="*/ 1 h 11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01"/>
                      <a:gd name="T163" fmla="*/ 0 h 1182"/>
                      <a:gd name="T164" fmla="*/ 1201 w 1201"/>
                      <a:gd name="T165" fmla="*/ 1182 h 11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01" h="1182">
                        <a:moveTo>
                          <a:pt x="0" y="249"/>
                        </a:moveTo>
                        <a:lnTo>
                          <a:pt x="96" y="289"/>
                        </a:lnTo>
                        <a:lnTo>
                          <a:pt x="229" y="382"/>
                        </a:lnTo>
                        <a:lnTo>
                          <a:pt x="231" y="382"/>
                        </a:lnTo>
                        <a:lnTo>
                          <a:pt x="234" y="384"/>
                        </a:lnTo>
                        <a:lnTo>
                          <a:pt x="239" y="389"/>
                        </a:lnTo>
                        <a:lnTo>
                          <a:pt x="246" y="396"/>
                        </a:lnTo>
                        <a:lnTo>
                          <a:pt x="253" y="403"/>
                        </a:lnTo>
                        <a:lnTo>
                          <a:pt x="262" y="412"/>
                        </a:lnTo>
                        <a:lnTo>
                          <a:pt x="273" y="423"/>
                        </a:lnTo>
                        <a:lnTo>
                          <a:pt x="284" y="433"/>
                        </a:lnTo>
                        <a:lnTo>
                          <a:pt x="296" y="445"/>
                        </a:lnTo>
                        <a:lnTo>
                          <a:pt x="308" y="458"/>
                        </a:lnTo>
                        <a:lnTo>
                          <a:pt x="320" y="471"/>
                        </a:lnTo>
                        <a:lnTo>
                          <a:pt x="334" y="483"/>
                        </a:lnTo>
                        <a:lnTo>
                          <a:pt x="346" y="497"/>
                        </a:lnTo>
                        <a:lnTo>
                          <a:pt x="359" y="511"/>
                        </a:lnTo>
                        <a:lnTo>
                          <a:pt x="370" y="524"/>
                        </a:lnTo>
                        <a:lnTo>
                          <a:pt x="382" y="537"/>
                        </a:lnTo>
                        <a:lnTo>
                          <a:pt x="393" y="549"/>
                        </a:lnTo>
                        <a:lnTo>
                          <a:pt x="402" y="562"/>
                        </a:lnTo>
                        <a:lnTo>
                          <a:pt x="411" y="573"/>
                        </a:lnTo>
                        <a:lnTo>
                          <a:pt x="420" y="586"/>
                        </a:lnTo>
                        <a:lnTo>
                          <a:pt x="430" y="597"/>
                        </a:lnTo>
                        <a:lnTo>
                          <a:pt x="438" y="608"/>
                        </a:lnTo>
                        <a:lnTo>
                          <a:pt x="446" y="620"/>
                        </a:lnTo>
                        <a:lnTo>
                          <a:pt x="454" y="630"/>
                        </a:lnTo>
                        <a:lnTo>
                          <a:pt x="461" y="641"/>
                        </a:lnTo>
                        <a:lnTo>
                          <a:pt x="468" y="651"/>
                        </a:lnTo>
                        <a:lnTo>
                          <a:pt x="474" y="661"/>
                        </a:lnTo>
                        <a:lnTo>
                          <a:pt x="481" y="671"/>
                        </a:lnTo>
                        <a:lnTo>
                          <a:pt x="487" y="680"/>
                        </a:lnTo>
                        <a:lnTo>
                          <a:pt x="493" y="690"/>
                        </a:lnTo>
                        <a:lnTo>
                          <a:pt x="496" y="699"/>
                        </a:lnTo>
                        <a:lnTo>
                          <a:pt x="502" y="708"/>
                        </a:lnTo>
                        <a:lnTo>
                          <a:pt x="505" y="717"/>
                        </a:lnTo>
                        <a:lnTo>
                          <a:pt x="510" y="726"/>
                        </a:lnTo>
                        <a:lnTo>
                          <a:pt x="514" y="736"/>
                        </a:lnTo>
                        <a:lnTo>
                          <a:pt x="518" y="748"/>
                        </a:lnTo>
                        <a:lnTo>
                          <a:pt x="521" y="760"/>
                        </a:lnTo>
                        <a:lnTo>
                          <a:pt x="525" y="771"/>
                        </a:lnTo>
                        <a:lnTo>
                          <a:pt x="529" y="783"/>
                        </a:lnTo>
                        <a:lnTo>
                          <a:pt x="532" y="795"/>
                        </a:lnTo>
                        <a:lnTo>
                          <a:pt x="535" y="804"/>
                        </a:lnTo>
                        <a:lnTo>
                          <a:pt x="538" y="816"/>
                        </a:lnTo>
                        <a:lnTo>
                          <a:pt x="539" y="824"/>
                        </a:lnTo>
                        <a:lnTo>
                          <a:pt x="543" y="832"/>
                        </a:lnTo>
                        <a:lnTo>
                          <a:pt x="544" y="839"/>
                        </a:lnTo>
                        <a:lnTo>
                          <a:pt x="545" y="844"/>
                        </a:lnTo>
                        <a:lnTo>
                          <a:pt x="546" y="847"/>
                        </a:lnTo>
                        <a:lnTo>
                          <a:pt x="546" y="848"/>
                        </a:lnTo>
                        <a:lnTo>
                          <a:pt x="546" y="851"/>
                        </a:lnTo>
                        <a:lnTo>
                          <a:pt x="546" y="854"/>
                        </a:lnTo>
                        <a:lnTo>
                          <a:pt x="547" y="859"/>
                        </a:lnTo>
                        <a:lnTo>
                          <a:pt x="547" y="865"/>
                        </a:lnTo>
                        <a:lnTo>
                          <a:pt x="547" y="872"/>
                        </a:lnTo>
                        <a:lnTo>
                          <a:pt x="547" y="881"/>
                        </a:lnTo>
                        <a:lnTo>
                          <a:pt x="547" y="890"/>
                        </a:lnTo>
                        <a:lnTo>
                          <a:pt x="546" y="901"/>
                        </a:lnTo>
                        <a:lnTo>
                          <a:pt x="546" y="913"/>
                        </a:lnTo>
                        <a:lnTo>
                          <a:pt x="545" y="924"/>
                        </a:lnTo>
                        <a:lnTo>
                          <a:pt x="544" y="938"/>
                        </a:lnTo>
                        <a:lnTo>
                          <a:pt x="542" y="952"/>
                        </a:lnTo>
                        <a:lnTo>
                          <a:pt x="538" y="966"/>
                        </a:lnTo>
                        <a:lnTo>
                          <a:pt x="535" y="983"/>
                        </a:lnTo>
                        <a:lnTo>
                          <a:pt x="530" y="999"/>
                        </a:lnTo>
                        <a:lnTo>
                          <a:pt x="525" y="1015"/>
                        </a:lnTo>
                        <a:lnTo>
                          <a:pt x="519" y="1030"/>
                        </a:lnTo>
                        <a:lnTo>
                          <a:pt x="512" y="1045"/>
                        </a:lnTo>
                        <a:lnTo>
                          <a:pt x="505" y="1061"/>
                        </a:lnTo>
                        <a:lnTo>
                          <a:pt x="500" y="1073"/>
                        </a:lnTo>
                        <a:lnTo>
                          <a:pt x="493" y="1086"/>
                        </a:lnTo>
                        <a:lnTo>
                          <a:pt x="486" y="1098"/>
                        </a:lnTo>
                        <a:lnTo>
                          <a:pt x="480" y="1110"/>
                        </a:lnTo>
                        <a:lnTo>
                          <a:pt x="473" y="1119"/>
                        </a:lnTo>
                        <a:lnTo>
                          <a:pt x="467" y="1128"/>
                        </a:lnTo>
                        <a:lnTo>
                          <a:pt x="461" y="1135"/>
                        </a:lnTo>
                        <a:lnTo>
                          <a:pt x="458" y="1142"/>
                        </a:lnTo>
                        <a:lnTo>
                          <a:pt x="453" y="1147"/>
                        </a:lnTo>
                        <a:lnTo>
                          <a:pt x="451" y="1152"/>
                        </a:lnTo>
                        <a:lnTo>
                          <a:pt x="448" y="1153"/>
                        </a:lnTo>
                        <a:lnTo>
                          <a:pt x="448" y="1154"/>
                        </a:lnTo>
                        <a:lnTo>
                          <a:pt x="618" y="1182"/>
                        </a:lnTo>
                        <a:lnTo>
                          <a:pt x="785" y="1153"/>
                        </a:lnTo>
                        <a:lnTo>
                          <a:pt x="968" y="1146"/>
                        </a:lnTo>
                        <a:lnTo>
                          <a:pt x="1163" y="1043"/>
                        </a:lnTo>
                        <a:lnTo>
                          <a:pt x="1201" y="992"/>
                        </a:lnTo>
                        <a:lnTo>
                          <a:pt x="1182" y="908"/>
                        </a:lnTo>
                        <a:lnTo>
                          <a:pt x="1146" y="795"/>
                        </a:lnTo>
                        <a:lnTo>
                          <a:pt x="1104" y="708"/>
                        </a:lnTo>
                        <a:lnTo>
                          <a:pt x="1004" y="579"/>
                        </a:lnTo>
                        <a:lnTo>
                          <a:pt x="935" y="502"/>
                        </a:lnTo>
                        <a:lnTo>
                          <a:pt x="825" y="408"/>
                        </a:lnTo>
                        <a:lnTo>
                          <a:pt x="762" y="359"/>
                        </a:lnTo>
                        <a:lnTo>
                          <a:pt x="699" y="312"/>
                        </a:lnTo>
                        <a:lnTo>
                          <a:pt x="611" y="256"/>
                        </a:lnTo>
                        <a:lnTo>
                          <a:pt x="561" y="222"/>
                        </a:lnTo>
                        <a:lnTo>
                          <a:pt x="486" y="184"/>
                        </a:lnTo>
                        <a:lnTo>
                          <a:pt x="441" y="162"/>
                        </a:lnTo>
                        <a:lnTo>
                          <a:pt x="315" y="104"/>
                        </a:lnTo>
                        <a:lnTo>
                          <a:pt x="261" y="75"/>
                        </a:lnTo>
                        <a:lnTo>
                          <a:pt x="167" y="51"/>
                        </a:lnTo>
                        <a:lnTo>
                          <a:pt x="120" y="31"/>
                        </a:lnTo>
                        <a:lnTo>
                          <a:pt x="79" y="24"/>
                        </a:lnTo>
                        <a:lnTo>
                          <a:pt x="25" y="4"/>
                        </a:lnTo>
                        <a:lnTo>
                          <a:pt x="11" y="0"/>
                        </a:lnTo>
                        <a:lnTo>
                          <a:pt x="0" y="249"/>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0" name="Freeform 46">
                    <a:extLst>
                      <a:ext uri="{FF2B5EF4-FFF2-40B4-BE49-F238E27FC236}">
                        <a16:creationId xmlns:a16="http://schemas.microsoft.com/office/drawing/2014/main" id="{29EA0DED-0AEB-488E-B1CE-925DE36530A4}"/>
                      </a:ext>
                    </a:extLst>
                  </p:cNvPr>
                  <p:cNvSpPr>
                    <a:spLocks/>
                  </p:cNvSpPr>
                  <p:nvPr/>
                </p:nvSpPr>
                <p:spPr bwMode="auto">
                  <a:xfrm>
                    <a:off x="1559" y="2141"/>
                    <a:ext cx="201" cy="319"/>
                  </a:xfrm>
                  <a:custGeom>
                    <a:avLst/>
                    <a:gdLst>
                      <a:gd name="T0" fmla="*/ 2 w 602"/>
                      <a:gd name="T1" fmla="*/ 4 h 957"/>
                      <a:gd name="T2" fmla="*/ 2 w 602"/>
                      <a:gd name="T3" fmla="*/ 4 h 957"/>
                      <a:gd name="T4" fmla="*/ 2 w 602"/>
                      <a:gd name="T5" fmla="*/ 3 h 957"/>
                      <a:gd name="T6" fmla="*/ 2 w 602"/>
                      <a:gd name="T7" fmla="*/ 3 h 957"/>
                      <a:gd name="T8" fmla="*/ 2 w 602"/>
                      <a:gd name="T9" fmla="*/ 3 h 957"/>
                      <a:gd name="T10" fmla="*/ 2 w 602"/>
                      <a:gd name="T11" fmla="*/ 3 h 957"/>
                      <a:gd name="T12" fmla="*/ 2 w 602"/>
                      <a:gd name="T13" fmla="*/ 3 h 957"/>
                      <a:gd name="T14" fmla="*/ 2 w 602"/>
                      <a:gd name="T15" fmla="*/ 3 h 957"/>
                      <a:gd name="T16" fmla="*/ 2 w 602"/>
                      <a:gd name="T17" fmla="*/ 3 h 957"/>
                      <a:gd name="T18" fmla="*/ 2 w 602"/>
                      <a:gd name="T19" fmla="*/ 3 h 957"/>
                      <a:gd name="T20" fmla="*/ 2 w 602"/>
                      <a:gd name="T21" fmla="*/ 2 h 957"/>
                      <a:gd name="T22" fmla="*/ 2 w 602"/>
                      <a:gd name="T23" fmla="*/ 2 h 957"/>
                      <a:gd name="T24" fmla="*/ 1 w 602"/>
                      <a:gd name="T25" fmla="*/ 1 h 957"/>
                      <a:gd name="T26" fmla="*/ 1 w 602"/>
                      <a:gd name="T27" fmla="*/ 1 h 957"/>
                      <a:gd name="T28" fmla="*/ 1 w 602"/>
                      <a:gd name="T29" fmla="*/ 0 h 957"/>
                      <a:gd name="T30" fmla="*/ 1 w 602"/>
                      <a:gd name="T31" fmla="*/ 0 h 957"/>
                      <a:gd name="T32" fmla="*/ 1 w 602"/>
                      <a:gd name="T33" fmla="*/ 0 h 957"/>
                      <a:gd name="T34" fmla="*/ 0 w 602"/>
                      <a:gd name="T35" fmla="*/ 0 h 957"/>
                      <a:gd name="T36" fmla="*/ 0 w 602"/>
                      <a:gd name="T37" fmla="*/ 0 h 957"/>
                      <a:gd name="T38" fmla="*/ 0 w 602"/>
                      <a:gd name="T39" fmla="*/ 0 h 957"/>
                      <a:gd name="T40" fmla="*/ 0 w 602"/>
                      <a:gd name="T41" fmla="*/ 0 h 957"/>
                      <a:gd name="T42" fmla="*/ 0 w 602"/>
                      <a:gd name="T43" fmla="*/ 0 h 957"/>
                      <a:gd name="T44" fmla="*/ 0 w 602"/>
                      <a:gd name="T45" fmla="*/ 0 h 957"/>
                      <a:gd name="T46" fmla="*/ 0 w 602"/>
                      <a:gd name="T47" fmla="*/ 0 h 957"/>
                      <a:gd name="T48" fmla="*/ 0 w 602"/>
                      <a:gd name="T49" fmla="*/ 0 h 957"/>
                      <a:gd name="T50" fmla="*/ 0 w 602"/>
                      <a:gd name="T51" fmla="*/ 0 h 957"/>
                      <a:gd name="T52" fmla="*/ 0 w 602"/>
                      <a:gd name="T53" fmla="*/ 0 h 957"/>
                      <a:gd name="T54" fmla="*/ 1 w 602"/>
                      <a:gd name="T55" fmla="*/ 0 h 957"/>
                      <a:gd name="T56" fmla="*/ 1 w 602"/>
                      <a:gd name="T57" fmla="*/ 1 h 957"/>
                      <a:gd name="T58" fmla="*/ 1 w 602"/>
                      <a:gd name="T59" fmla="*/ 1 h 957"/>
                      <a:gd name="T60" fmla="*/ 1 w 602"/>
                      <a:gd name="T61" fmla="*/ 1 h 957"/>
                      <a:gd name="T62" fmla="*/ 1 w 602"/>
                      <a:gd name="T63" fmla="*/ 1 h 957"/>
                      <a:gd name="T64" fmla="*/ 1 w 602"/>
                      <a:gd name="T65" fmla="*/ 1 h 957"/>
                      <a:gd name="T66" fmla="*/ 1 w 602"/>
                      <a:gd name="T67" fmla="*/ 1 h 957"/>
                      <a:gd name="T68" fmla="*/ 1 w 602"/>
                      <a:gd name="T69" fmla="*/ 1 h 957"/>
                      <a:gd name="T70" fmla="*/ 1 w 602"/>
                      <a:gd name="T71" fmla="*/ 1 h 957"/>
                      <a:gd name="T72" fmla="*/ 1 w 602"/>
                      <a:gd name="T73" fmla="*/ 1 h 957"/>
                      <a:gd name="T74" fmla="*/ 2 w 602"/>
                      <a:gd name="T75" fmla="*/ 1 h 957"/>
                      <a:gd name="T76" fmla="*/ 2 w 602"/>
                      <a:gd name="T77" fmla="*/ 2 h 957"/>
                      <a:gd name="T78" fmla="*/ 2 w 602"/>
                      <a:gd name="T79" fmla="*/ 2 h 957"/>
                      <a:gd name="T80" fmla="*/ 2 w 602"/>
                      <a:gd name="T81" fmla="*/ 2 h 957"/>
                      <a:gd name="T82" fmla="*/ 2 w 602"/>
                      <a:gd name="T83" fmla="*/ 2 h 957"/>
                      <a:gd name="T84" fmla="*/ 2 w 602"/>
                      <a:gd name="T85" fmla="*/ 2 h 957"/>
                      <a:gd name="T86" fmla="*/ 2 w 602"/>
                      <a:gd name="T87" fmla="*/ 2 h 957"/>
                      <a:gd name="T88" fmla="*/ 2 w 602"/>
                      <a:gd name="T89" fmla="*/ 2 h 957"/>
                      <a:gd name="T90" fmla="*/ 2 w 602"/>
                      <a:gd name="T91" fmla="*/ 2 h 957"/>
                      <a:gd name="T92" fmla="*/ 2 w 602"/>
                      <a:gd name="T93" fmla="*/ 2 h 957"/>
                      <a:gd name="T94" fmla="*/ 2 w 602"/>
                      <a:gd name="T95" fmla="*/ 2 h 957"/>
                      <a:gd name="T96" fmla="*/ 2 w 602"/>
                      <a:gd name="T97" fmla="*/ 3 h 957"/>
                      <a:gd name="T98" fmla="*/ 2 w 602"/>
                      <a:gd name="T99" fmla="*/ 3 h 957"/>
                      <a:gd name="T100" fmla="*/ 2 w 602"/>
                      <a:gd name="T101" fmla="*/ 3 h 957"/>
                      <a:gd name="T102" fmla="*/ 2 w 602"/>
                      <a:gd name="T103" fmla="*/ 3 h 957"/>
                      <a:gd name="T104" fmla="*/ 2 w 602"/>
                      <a:gd name="T105" fmla="*/ 3 h 957"/>
                      <a:gd name="T106" fmla="*/ 2 w 602"/>
                      <a:gd name="T107" fmla="*/ 3 h 957"/>
                      <a:gd name="T108" fmla="*/ 2 w 602"/>
                      <a:gd name="T109" fmla="*/ 3 h 957"/>
                      <a:gd name="T110" fmla="*/ 2 w 602"/>
                      <a:gd name="T111" fmla="*/ 4 h 957"/>
                      <a:gd name="T112" fmla="*/ 2 w 602"/>
                      <a:gd name="T113" fmla="*/ 4 h 957"/>
                      <a:gd name="T114" fmla="*/ 2 w 602"/>
                      <a:gd name="T115" fmla="*/ 4 h 957"/>
                      <a:gd name="T116" fmla="*/ 2 w 602"/>
                      <a:gd name="T117" fmla="*/ 4 h 957"/>
                      <a:gd name="T118" fmla="*/ 2 w 602"/>
                      <a:gd name="T119" fmla="*/ 4 h 957"/>
                      <a:gd name="T120" fmla="*/ 2 w 602"/>
                      <a:gd name="T121" fmla="*/ 4 h 9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02"/>
                      <a:gd name="T184" fmla="*/ 0 h 957"/>
                      <a:gd name="T185" fmla="*/ 602 w 602"/>
                      <a:gd name="T186" fmla="*/ 957 h 9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02" h="957">
                        <a:moveTo>
                          <a:pt x="529" y="945"/>
                        </a:moveTo>
                        <a:lnTo>
                          <a:pt x="567" y="882"/>
                        </a:lnTo>
                        <a:lnTo>
                          <a:pt x="567" y="880"/>
                        </a:lnTo>
                        <a:lnTo>
                          <a:pt x="568" y="877"/>
                        </a:lnTo>
                        <a:lnTo>
                          <a:pt x="570" y="874"/>
                        </a:lnTo>
                        <a:lnTo>
                          <a:pt x="572" y="868"/>
                        </a:lnTo>
                        <a:lnTo>
                          <a:pt x="574" y="861"/>
                        </a:lnTo>
                        <a:lnTo>
                          <a:pt x="576" y="853"/>
                        </a:lnTo>
                        <a:lnTo>
                          <a:pt x="579" y="845"/>
                        </a:lnTo>
                        <a:lnTo>
                          <a:pt x="583" y="835"/>
                        </a:lnTo>
                        <a:lnTo>
                          <a:pt x="586" y="824"/>
                        </a:lnTo>
                        <a:lnTo>
                          <a:pt x="589" y="813"/>
                        </a:lnTo>
                        <a:lnTo>
                          <a:pt x="592" y="801"/>
                        </a:lnTo>
                        <a:lnTo>
                          <a:pt x="595" y="789"/>
                        </a:lnTo>
                        <a:lnTo>
                          <a:pt x="596" y="776"/>
                        </a:lnTo>
                        <a:lnTo>
                          <a:pt x="600" y="763"/>
                        </a:lnTo>
                        <a:lnTo>
                          <a:pt x="601" y="751"/>
                        </a:lnTo>
                        <a:lnTo>
                          <a:pt x="602" y="739"/>
                        </a:lnTo>
                        <a:lnTo>
                          <a:pt x="602" y="725"/>
                        </a:lnTo>
                        <a:lnTo>
                          <a:pt x="602" y="712"/>
                        </a:lnTo>
                        <a:lnTo>
                          <a:pt x="601" y="699"/>
                        </a:lnTo>
                        <a:lnTo>
                          <a:pt x="601" y="687"/>
                        </a:lnTo>
                        <a:lnTo>
                          <a:pt x="600" y="673"/>
                        </a:lnTo>
                        <a:lnTo>
                          <a:pt x="600" y="663"/>
                        </a:lnTo>
                        <a:lnTo>
                          <a:pt x="599" y="651"/>
                        </a:lnTo>
                        <a:lnTo>
                          <a:pt x="597" y="641"/>
                        </a:lnTo>
                        <a:lnTo>
                          <a:pt x="596" y="631"/>
                        </a:lnTo>
                        <a:lnTo>
                          <a:pt x="595" y="622"/>
                        </a:lnTo>
                        <a:lnTo>
                          <a:pt x="594" y="614"/>
                        </a:lnTo>
                        <a:lnTo>
                          <a:pt x="594" y="608"/>
                        </a:lnTo>
                        <a:lnTo>
                          <a:pt x="593" y="602"/>
                        </a:lnTo>
                        <a:lnTo>
                          <a:pt x="593" y="599"/>
                        </a:lnTo>
                        <a:lnTo>
                          <a:pt x="593" y="596"/>
                        </a:lnTo>
                        <a:lnTo>
                          <a:pt x="559" y="506"/>
                        </a:lnTo>
                        <a:lnTo>
                          <a:pt x="473" y="375"/>
                        </a:lnTo>
                        <a:lnTo>
                          <a:pt x="387" y="274"/>
                        </a:lnTo>
                        <a:lnTo>
                          <a:pt x="320" y="202"/>
                        </a:lnTo>
                        <a:lnTo>
                          <a:pt x="246" y="138"/>
                        </a:lnTo>
                        <a:lnTo>
                          <a:pt x="245" y="137"/>
                        </a:lnTo>
                        <a:lnTo>
                          <a:pt x="240" y="133"/>
                        </a:lnTo>
                        <a:lnTo>
                          <a:pt x="234" y="130"/>
                        </a:lnTo>
                        <a:lnTo>
                          <a:pt x="226" y="124"/>
                        </a:lnTo>
                        <a:lnTo>
                          <a:pt x="216" y="117"/>
                        </a:lnTo>
                        <a:lnTo>
                          <a:pt x="205" y="110"/>
                        </a:lnTo>
                        <a:lnTo>
                          <a:pt x="192" y="102"/>
                        </a:lnTo>
                        <a:lnTo>
                          <a:pt x="179" y="94"/>
                        </a:lnTo>
                        <a:lnTo>
                          <a:pt x="165" y="86"/>
                        </a:lnTo>
                        <a:lnTo>
                          <a:pt x="151" y="76"/>
                        </a:lnTo>
                        <a:lnTo>
                          <a:pt x="136" y="67"/>
                        </a:lnTo>
                        <a:lnTo>
                          <a:pt x="122" y="60"/>
                        </a:lnTo>
                        <a:lnTo>
                          <a:pt x="108" y="52"/>
                        </a:lnTo>
                        <a:lnTo>
                          <a:pt x="96" y="46"/>
                        </a:lnTo>
                        <a:lnTo>
                          <a:pt x="84" y="39"/>
                        </a:lnTo>
                        <a:lnTo>
                          <a:pt x="73" y="34"/>
                        </a:lnTo>
                        <a:lnTo>
                          <a:pt x="63" y="31"/>
                        </a:lnTo>
                        <a:lnTo>
                          <a:pt x="55" y="26"/>
                        </a:lnTo>
                        <a:lnTo>
                          <a:pt x="47" y="23"/>
                        </a:lnTo>
                        <a:lnTo>
                          <a:pt x="40" y="20"/>
                        </a:lnTo>
                        <a:lnTo>
                          <a:pt x="33" y="17"/>
                        </a:lnTo>
                        <a:lnTo>
                          <a:pt x="28" y="14"/>
                        </a:lnTo>
                        <a:lnTo>
                          <a:pt x="22" y="11"/>
                        </a:lnTo>
                        <a:lnTo>
                          <a:pt x="19" y="10"/>
                        </a:lnTo>
                        <a:lnTo>
                          <a:pt x="14" y="7"/>
                        </a:lnTo>
                        <a:lnTo>
                          <a:pt x="11" y="5"/>
                        </a:lnTo>
                        <a:lnTo>
                          <a:pt x="8" y="4"/>
                        </a:lnTo>
                        <a:lnTo>
                          <a:pt x="6" y="3"/>
                        </a:lnTo>
                        <a:lnTo>
                          <a:pt x="4" y="0"/>
                        </a:lnTo>
                        <a:lnTo>
                          <a:pt x="0" y="47"/>
                        </a:lnTo>
                        <a:lnTo>
                          <a:pt x="1" y="47"/>
                        </a:lnTo>
                        <a:lnTo>
                          <a:pt x="4" y="48"/>
                        </a:lnTo>
                        <a:lnTo>
                          <a:pt x="7" y="49"/>
                        </a:lnTo>
                        <a:lnTo>
                          <a:pt x="13" y="52"/>
                        </a:lnTo>
                        <a:lnTo>
                          <a:pt x="20" y="55"/>
                        </a:lnTo>
                        <a:lnTo>
                          <a:pt x="29" y="60"/>
                        </a:lnTo>
                        <a:lnTo>
                          <a:pt x="39" y="63"/>
                        </a:lnTo>
                        <a:lnTo>
                          <a:pt x="49" y="69"/>
                        </a:lnTo>
                        <a:lnTo>
                          <a:pt x="61" y="74"/>
                        </a:lnTo>
                        <a:lnTo>
                          <a:pt x="72" y="81"/>
                        </a:lnTo>
                        <a:lnTo>
                          <a:pt x="85" y="87"/>
                        </a:lnTo>
                        <a:lnTo>
                          <a:pt x="98" y="94"/>
                        </a:lnTo>
                        <a:lnTo>
                          <a:pt x="111" y="101"/>
                        </a:lnTo>
                        <a:lnTo>
                          <a:pt x="125" y="108"/>
                        </a:lnTo>
                        <a:lnTo>
                          <a:pt x="138" y="116"/>
                        </a:lnTo>
                        <a:lnTo>
                          <a:pt x="151" y="124"/>
                        </a:lnTo>
                        <a:lnTo>
                          <a:pt x="164" y="132"/>
                        </a:lnTo>
                        <a:lnTo>
                          <a:pt x="177" y="140"/>
                        </a:lnTo>
                        <a:lnTo>
                          <a:pt x="189" y="150"/>
                        </a:lnTo>
                        <a:lnTo>
                          <a:pt x="202" y="159"/>
                        </a:lnTo>
                        <a:lnTo>
                          <a:pt x="213" y="167"/>
                        </a:lnTo>
                        <a:lnTo>
                          <a:pt x="225" y="176"/>
                        </a:lnTo>
                        <a:lnTo>
                          <a:pt x="236" y="186"/>
                        </a:lnTo>
                        <a:lnTo>
                          <a:pt x="247" y="194"/>
                        </a:lnTo>
                        <a:lnTo>
                          <a:pt x="255" y="201"/>
                        </a:lnTo>
                        <a:lnTo>
                          <a:pt x="263" y="208"/>
                        </a:lnTo>
                        <a:lnTo>
                          <a:pt x="270" y="215"/>
                        </a:lnTo>
                        <a:lnTo>
                          <a:pt x="277" y="221"/>
                        </a:lnTo>
                        <a:lnTo>
                          <a:pt x="282" y="224"/>
                        </a:lnTo>
                        <a:lnTo>
                          <a:pt x="287" y="229"/>
                        </a:lnTo>
                        <a:lnTo>
                          <a:pt x="289" y="230"/>
                        </a:lnTo>
                        <a:lnTo>
                          <a:pt x="290" y="231"/>
                        </a:lnTo>
                        <a:lnTo>
                          <a:pt x="290" y="232"/>
                        </a:lnTo>
                        <a:lnTo>
                          <a:pt x="294" y="235"/>
                        </a:lnTo>
                        <a:lnTo>
                          <a:pt x="298" y="239"/>
                        </a:lnTo>
                        <a:lnTo>
                          <a:pt x="304" y="246"/>
                        </a:lnTo>
                        <a:lnTo>
                          <a:pt x="311" y="253"/>
                        </a:lnTo>
                        <a:lnTo>
                          <a:pt x="320" y="263"/>
                        </a:lnTo>
                        <a:lnTo>
                          <a:pt x="331" y="273"/>
                        </a:lnTo>
                        <a:lnTo>
                          <a:pt x="342" y="286"/>
                        </a:lnTo>
                        <a:lnTo>
                          <a:pt x="353" y="298"/>
                        </a:lnTo>
                        <a:lnTo>
                          <a:pt x="365" y="311"/>
                        </a:lnTo>
                        <a:lnTo>
                          <a:pt x="376" y="326"/>
                        </a:lnTo>
                        <a:lnTo>
                          <a:pt x="389" y="341"/>
                        </a:lnTo>
                        <a:lnTo>
                          <a:pt x="401" y="355"/>
                        </a:lnTo>
                        <a:lnTo>
                          <a:pt x="412" y="371"/>
                        </a:lnTo>
                        <a:lnTo>
                          <a:pt x="423" y="388"/>
                        </a:lnTo>
                        <a:lnTo>
                          <a:pt x="434" y="404"/>
                        </a:lnTo>
                        <a:lnTo>
                          <a:pt x="444" y="418"/>
                        </a:lnTo>
                        <a:lnTo>
                          <a:pt x="453" y="433"/>
                        </a:lnTo>
                        <a:lnTo>
                          <a:pt x="461" y="446"/>
                        </a:lnTo>
                        <a:lnTo>
                          <a:pt x="469" y="460"/>
                        </a:lnTo>
                        <a:lnTo>
                          <a:pt x="476" y="470"/>
                        </a:lnTo>
                        <a:lnTo>
                          <a:pt x="483" y="482"/>
                        </a:lnTo>
                        <a:lnTo>
                          <a:pt x="488" y="491"/>
                        </a:lnTo>
                        <a:lnTo>
                          <a:pt x="494" y="501"/>
                        </a:lnTo>
                        <a:lnTo>
                          <a:pt x="497" y="508"/>
                        </a:lnTo>
                        <a:lnTo>
                          <a:pt x="502" y="515"/>
                        </a:lnTo>
                        <a:lnTo>
                          <a:pt x="504" y="519"/>
                        </a:lnTo>
                        <a:lnTo>
                          <a:pt x="508" y="525"/>
                        </a:lnTo>
                        <a:lnTo>
                          <a:pt x="509" y="527"/>
                        </a:lnTo>
                        <a:lnTo>
                          <a:pt x="511" y="531"/>
                        </a:lnTo>
                        <a:lnTo>
                          <a:pt x="511" y="532"/>
                        </a:lnTo>
                        <a:lnTo>
                          <a:pt x="512" y="533"/>
                        </a:lnTo>
                        <a:lnTo>
                          <a:pt x="512" y="534"/>
                        </a:lnTo>
                        <a:lnTo>
                          <a:pt x="514" y="537"/>
                        </a:lnTo>
                        <a:lnTo>
                          <a:pt x="515" y="541"/>
                        </a:lnTo>
                        <a:lnTo>
                          <a:pt x="518" y="547"/>
                        </a:lnTo>
                        <a:lnTo>
                          <a:pt x="521" y="554"/>
                        </a:lnTo>
                        <a:lnTo>
                          <a:pt x="523" y="564"/>
                        </a:lnTo>
                        <a:lnTo>
                          <a:pt x="528" y="573"/>
                        </a:lnTo>
                        <a:lnTo>
                          <a:pt x="531" y="583"/>
                        </a:lnTo>
                        <a:lnTo>
                          <a:pt x="535" y="595"/>
                        </a:lnTo>
                        <a:lnTo>
                          <a:pt x="537" y="607"/>
                        </a:lnTo>
                        <a:lnTo>
                          <a:pt x="540" y="618"/>
                        </a:lnTo>
                        <a:lnTo>
                          <a:pt x="544" y="632"/>
                        </a:lnTo>
                        <a:lnTo>
                          <a:pt x="546" y="645"/>
                        </a:lnTo>
                        <a:lnTo>
                          <a:pt x="549" y="657"/>
                        </a:lnTo>
                        <a:lnTo>
                          <a:pt x="551" y="670"/>
                        </a:lnTo>
                        <a:lnTo>
                          <a:pt x="552" y="683"/>
                        </a:lnTo>
                        <a:lnTo>
                          <a:pt x="551" y="694"/>
                        </a:lnTo>
                        <a:lnTo>
                          <a:pt x="551" y="705"/>
                        </a:lnTo>
                        <a:lnTo>
                          <a:pt x="550" y="716"/>
                        </a:lnTo>
                        <a:lnTo>
                          <a:pt x="549" y="728"/>
                        </a:lnTo>
                        <a:lnTo>
                          <a:pt x="546" y="739"/>
                        </a:lnTo>
                        <a:lnTo>
                          <a:pt x="545" y="749"/>
                        </a:lnTo>
                        <a:lnTo>
                          <a:pt x="543" y="760"/>
                        </a:lnTo>
                        <a:lnTo>
                          <a:pt x="540" y="770"/>
                        </a:lnTo>
                        <a:lnTo>
                          <a:pt x="537" y="781"/>
                        </a:lnTo>
                        <a:lnTo>
                          <a:pt x="535" y="790"/>
                        </a:lnTo>
                        <a:lnTo>
                          <a:pt x="530" y="800"/>
                        </a:lnTo>
                        <a:lnTo>
                          <a:pt x="528" y="811"/>
                        </a:lnTo>
                        <a:lnTo>
                          <a:pt x="523" y="820"/>
                        </a:lnTo>
                        <a:lnTo>
                          <a:pt x="519" y="831"/>
                        </a:lnTo>
                        <a:lnTo>
                          <a:pt x="516" y="841"/>
                        </a:lnTo>
                        <a:lnTo>
                          <a:pt x="512" y="852"/>
                        </a:lnTo>
                        <a:lnTo>
                          <a:pt x="507" y="861"/>
                        </a:lnTo>
                        <a:lnTo>
                          <a:pt x="503" y="871"/>
                        </a:lnTo>
                        <a:lnTo>
                          <a:pt x="497" y="881"/>
                        </a:lnTo>
                        <a:lnTo>
                          <a:pt x="493" y="891"/>
                        </a:lnTo>
                        <a:lnTo>
                          <a:pt x="488" y="899"/>
                        </a:lnTo>
                        <a:lnTo>
                          <a:pt x="483" y="909"/>
                        </a:lnTo>
                        <a:lnTo>
                          <a:pt x="478" y="917"/>
                        </a:lnTo>
                        <a:lnTo>
                          <a:pt x="474" y="925"/>
                        </a:lnTo>
                        <a:lnTo>
                          <a:pt x="469" y="931"/>
                        </a:lnTo>
                        <a:lnTo>
                          <a:pt x="465" y="937"/>
                        </a:lnTo>
                        <a:lnTo>
                          <a:pt x="461" y="943"/>
                        </a:lnTo>
                        <a:lnTo>
                          <a:pt x="459" y="948"/>
                        </a:lnTo>
                        <a:lnTo>
                          <a:pt x="455" y="951"/>
                        </a:lnTo>
                        <a:lnTo>
                          <a:pt x="454" y="954"/>
                        </a:lnTo>
                        <a:lnTo>
                          <a:pt x="453" y="955"/>
                        </a:lnTo>
                        <a:lnTo>
                          <a:pt x="453" y="957"/>
                        </a:lnTo>
                        <a:lnTo>
                          <a:pt x="529" y="945"/>
                        </a:lnTo>
                        <a:close/>
                      </a:path>
                    </a:pathLst>
                  </a:custGeom>
                  <a:solidFill>
                    <a:srgbClr val="E6FF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1" name="Freeform 47">
                    <a:extLst>
                      <a:ext uri="{FF2B5EF4-FFF2-40B4-BE49-F238E27FC236}">
                        <a16:creationId xmlns:a16="http://schemas.microsoft.com/office/drawing/2014/main" id="{D100B130-9E30-4B96-9008-8997CAD99579}"/>
                      </a:ext>
                    </a:extLst>
                  </p:cNvPr>
                  <p:cNvSpPr>
                    <a:spLocks/>
                  </p:cNvSpPr>
                  <p:nvPr/>
                </p:nvSpPr>
                <p:spPr bwMode="auto">
                  <a:xfrm>
                    <a:off x="1563" y="2074"/>
                    <a:ext cx="393" cy="328"/>
                  </a:xfrm>
                  <a:custGeom>
                    <a:avLst/>
                    <a:gdLst>
                      <a:gd name="T0" fmla="*/ 1 w 1179"/>
                      <a:gd name="T1" fmla="*/ 0 h 986"/>
                      <a:gd name="T2" fmla="*/ 1 w 1179"/>
                      <a:gd name="T3" fmla="*/ 0 h 986"/>
                      <a:gd name="T4" fmla="*/ 1 w 1179"/>
                      <a:gd name="T5" fmla="*/ 0 h 986"/>
                      <a:gd name="T6" fmla="*/ 1 w 1179"/>
                      <a:gd name="T7" fmla="*/ 0 h 986"/>
                      <a:gd name="T8" fmla="*/ 1 w 1179"/>
                      <a:gd name="T9" fmla="*/ 1 h 986"/>
                      <a:gd name="T10" fmla="*/ 1 w 1179"/>
                      <a:gd name="T11" fmla="*/ 1 h 986"/>
                      <a:gd name="T12" fmla="*/ 1 w 1179"/>
                      <a:gd name="T13" fmla="*/ 1 h 986"/>
                      <a:gd name="T14" fmla="*/ 2 w 1179"/>
                      <a:gd name="T15" fmla="*/ 1 h 986"/>
                      <a:gd name="T16" fmla="*/ 2 w 1179"/>
                      <a:gd name="T17" fmla="*/ 1 h 986"/>
                      <a:gd name="T18" fmla="*/ 2 w 1179"/>
                      <a:gd name="T19" fmla="*/ 1 h 986"/>
                      <a:gd name="T20" fmla="*/ 2 w 1179"/>
                      <a:gd name="T21" fmla="*/ 1 h 986"/>
                      <a:gd name="T22" fmla="*/ 2 w 1179"/>
                      <a:gd name="T23" fmla="*/ 1 h 986"/>
                      <a:gd name="T24" fmla="*/ 3 w 1179"/>
                      <a:gd name="T25" fmla="*/ 2 h 986"/>
                      <a:gd name="T26" fmla="*/ 3 w 1179"/>
                      <a:gd name="T27" fmla="*/ 2 h 986"/>
                      <a:gd name="T28" fmla="*/ 4 w 1179"/>
                      <a:gd name="T29" fmla="*/ 2 h 986"/>
                      <a:gd name="T30" fmla="*/ 4 w 1179"/>
                      <a:gd name="T31" fmla="*/ 2 h 986"/>
                      <a:gd name="T32" fmla="*/ 4 w 1179"/>
                      <a:gd name="T33" fmla="*/ 2 h 986"/>
                      <a:gd name="T34" fmla="*/ 4 w 1179"/>
                      <a:gd name="T35" fmla="*/ 3 h 986"/>
                      <a:gd name="T36" fmla="*/ 4 w 1179"/>
                      <a:gd name="T37" fmla="*/ 3 h 986"/>
                      <a:gd name="T38" fmla="*/ 4 w 1179"/>
                      <a:gd name="T39" fmla="*/ 3 h 986"/>
                      <a:gd name="T40" fmla="*/ 4 w 1179"/>
                      <a:gd name="T41" fmla="*/ 3 h 986"/>
                      <a:gd name="T42" fmla="*/ 4 w 1179"/>
                      <a:gd name="T43" fmla="*/ 3 h 986"/>
                      <a:gd name="T44" fmla="*/ 4 w 1179"/>
                      <a:gd name="T45" fmla="*/ 3 h 986"/>
                      <a:gd name="T46" fmla="*/ 4 w 1179"/>
                      <a:gd name="T47" fmla="*/ 3 h 986"/>
                      <a:gd name="T48" fmla="*/ 5 w 1179"/>
                      <a:gd name="T49" fmla="*/ 4 h 986"/>
                      <a:gd name="T50" fmla="*/ 5 w 1179"/>
                      <a:gd name="T51" fmla="*/ 4 h 986"/>
                      <a:gd name="T52" fmla="*/ 5 w 1179"/>
                      <a:gd name="T53" fmla="*/ 4 h 986"/>
                      <a:gd name="T54" fmla="*/ 5 w 1179"/>
                      <a:gd name="T55" fmla="*/ 4 h 986"/>
                      <a:gd name="T56" fmla="*/ 5 w 1179"/>
                      <a:gd name="T57" fmla="*/ 4 h 986"/>
                      <a:gd name="T58" fmla="*/ 5 w 1179"/>
                      <a:gd name="T59" fmla="*/ 4 h 986"/>
                      <a:gd name="T60" fmla="*/ 5 w 1179"/>
                      <a:gd name="T61" fmla="*/ 4 h 986"/>
                      <a:gd name="T62" fmla="*/ 5 w 1179"/>
                      <a:gd name="T63" fmla="*/ 4 h 986"/>
                      <a:gd name="T64" fmla="*/ 5 w 1179"/>
                      <a:gd name="T65" fmla="*/ 4 h 986"/>
                      <a:gd name="T66" fmla="*/ 5 w 1179"/>
                      <a:gd name="T67" fmla="*/ 3 h 986"/>
                      <a:gd name="T68" fmla="*/ 5 w 1179"/>
                      <a:gd name="T69" fmla="*/ 3 h 986"/>
                      <a:gd name="T70" fmla="*/ 5 w 1179"/>
                      <a:gd name="T71" fmla="*/ 3 h 986"/>
                      <a:gd name="T72" fmla="*/ 5 w 1179"/>
                      <a:gd name="T73" fmla="*/ 3 h 986"/>
                      <a:gd name="T74" fmla="*/ 4 w 1179"/>
                      <a:gd name="T75" fmla="*/ 3 h 986"/>
                      <a:gd name="T76" fmla="*/ 4 w 1179"/>
                      <a:gd name="T77" fmla="*/ 3 h 986"/>
                      <a:gd name="T78" fmla="*/ 4 w 1179"/>
                      <a:gd name="T79" fmla="*/ 2 h 986"/>
                      <a:gd name="T80" fmla="*/ 3 w 1179"/>
                      <a:gd name="T81" fmla="*/ 1 h 986"/>
                      <a:gd name="T82" fmla="*/ 2 w 1179"/>
                      <a:gd name="T83" fmla="*/ 1 h 986"/>
                      <a:gd name="T84" fmla="*/ 1 w 1179"/>
                      <a:gd name="T85" fmla="*/ 0 h 986"/>
                      <a:gd name="T86" fmla="*/ 0 w 1179"/>
                      <a:gd name="T87" fmla="*/ 0 h 986"/>
                      <a:gd name="T88" fmla="*/ 0 w 1179"/>
                      <a:gd name="T89" fmla="*/ 0 h 98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79"/>
                      <a:gd name="T136" fmla="*/ 0 h 986"/>
                      <a:gd name="T137" fmla="*/ 1179 w 1179"/>
                      <a:gd name="T138" fmla="*/ 986 h 98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79" h="986">
                        <a:moveTo>
                          <a:pt x="0" y="36"/>
                        </a:moveTo>
                        <a:lnTo>
                          <a:pt x="50" y="51"/>
                        </a:lnTo>
                        <a:lnTo>
                          <a:pt x="182" y="97"/>
                        </a:lnTo>
                        <a:lnTo>
                          <a:pt x="184" y="97"/>
                        </a:lnTo>
                        <a:lnTo>
                          <a:pt x="186" y="99"/>
                        </a:lnTo>
                        <a:lnTo>
                          <a:pt x="191" y="100"/>
                        </a:lnTo>
                        <a:lnTo>
                          <a:pt x="198" y="103"/>
                        </a:lnTo>
                        <a:lnTo>
                          <a:pt x="203" y="104"/>
                        </a:lnTo>
                        <a:lnTo>
                          <a:pt x="213" y="108"/>
                        </a:lnTo>
                        <a:lnTo>
                          <a:pt x="222" y="111"/>
                        </a:lnTo>
                        <a:lnTo>
                          <a:pt x="234" y="115"/>
                        </a:lnTo>
                        <a:lnTo>
                          <a:pt x="243" y="120"/>
                        </a:lnTo>
                        <a:lnTo>
                          <a:pt x="255" y="123"/>
                        </a:lnTo>
                        <a:lnTo>
                          <a:pt x="266" y="128"/>
                        </a:lnTo>
                        <a:lnTo>
                          <a:pt x="278" y="131"/>
                        </a:lnTo>
                        <a:lnTo>
                          <a:pt x="290" y="136"/>
                        </a:lnTo>
                        <a:lnTo>
                          <a:pt x="300" y="139"/>
                        </a:lnTo>
                        <a:lnTo>
                          <a:pt x="310" y="144"/>
                        </a:lnTo>
                        <a:lnTo>
                          <a:pt x="321" y="148"/>
                        </a:lnTo>
                        <a:lnTo>
                          <a:pt x="330" y="151"/>
                        </a:lnTo>
                        <a:lnTo>
                          <a:pt x="342" y="156"/>
                        </a:lnTo>
                        <a:lnTo>
                          <a:pt x="354" y="162"/>
                        </a:lnTo>
                        <a:lnTo>
                          <a:pt x="366" y="169"/>
                        </a:lnTo>
                        <a:lnTo>
                          <a:pt x="380" y="176"/>
                        </a:lnTo>
                        <a:lnTo>
                          <a:pt x="393" y="183"/>
                        </a:lnTo>
                        <a:lnTo>
                          <a:pt x="407" y="188"/>
                        </a:lnTo>
                        <a:lnTo>
                          <a:pt x="422" y="197"/>
                        </a:lnTo>
                        <a:lnTo>
                          <a:pt x="434" y="202"/>
                        </a:lnTo>
                        <a:lnTo>
                          <a:pt x="446" y="209"/>
                        </a:lnTo>
                        <a:lnTo>
                          <a:pt x="457" y="215"/>
                        </a:lnTo>
                        <a:lnTo>
                          <a:pt x="468" y="221"/>
                        </a:lnTo>
                        <a:lnTo>
                          <a:pt x="475" y="225"/>
                        </a:lnTo>
                        <a:lnTo>
                          <a:pt x="482" y="228"/>
                        </a:lnTo>
                        <a:lnTo>
                          <a:pt x="485" y="230"/>
                        </a:lnTo>
                        <a:lnTo>
                          <a:pt x="486" y="232"/>
                        </a:lnTo>
                        <a:lnTo>
                          <a:pt x="535" y="274"/>
                        </a:lnTo>
                        <a:lnTo>
                          <a:pt x="632" y="317"/>
                        </a:lnTo>
                        <a:lnTo>
                          <a:pt x="737" y="388"/>
                        </a:lnTo>
                        <a:lnTo>
                          <a:pt x="832" y="488"/>
                        </a:lnTo>
                        <a:lnTo>
                          <a:pt x="834" y="490"/>
                        </a:lnTo>
                        <a:lnTo>
                          <a:pt x="838" y="493"/>
                        </a:lnTo>
                        <a:lnTo>
                          <a:pt x="843" y="499"/>
                        </a:lnTo>
                        <a:lnTo>
                          <a:pt x="848" y="503"/>
                        </a:lnTo>
                        <a:lnTo>
                          <a:pt x="857" y="510"/>
                        </a:lnTo>
                        <a:lnTo>
                          <a:pt x="864" y="517"/>
                        </a:lnTo>
                        <a:lnTo>
                          <a:pt x="873" y="527"/>
                        </a:lnTo>
                        <a:lnTo>
                          <a:pt x="882" y="536"/>
                        </a:lnTo>
                        <a:lnTo>
                          <a:pt x="892" y="546"/>
                        </a:lnTo>
                        <a:lnTo>
                          <a:pt x="902" y="557"/>
                        </a:lnTo>
                        <a:lnTo>
                          <a:pt x="912" y="569"/>
                        </a:lnTo>
                        <a:lnTo>
                          <a:pt x="923" y="580"/>
                        </a:lnTo>
                        <a:lnTo>
                          <a:pt x="933" y="593"/>
                        </a:lnTo>
                        <a:lnTo>
                          <a:pt x="944" y="606"/>
                        </a:lnTo>
                        <a:lnTo>
                          <a:pt x="954" y="620"/>
                        </a:lnTo>
                        <a:lnTo>
                          <a:pt x="964" y="632"/>
                        </a:lnTo>
                        <a:lnTo>
                          <a:pt x="972" y="643"/>
                        </a:lnTo>
                        <a:lnTo>
                          <a:pt x="980" y="654"/>
                        </a:lnTo>
                        <a:lnTo>
                          <a:pt x="988" y="663"/>
                        </a:lnTo>
                        <a:lnTo>
                          <a:pt x="994" y="671"/>
                        </a:lnTo>
                        <a:lnTo>
                          <a:pt x="1001" y="679"/>
                        </a:lnTo>
                        <a:lnTo>
                          <a:pt x="1008" y="687"/>
                        </a:lnTo>
                        <a:lnTo>
                          <a:pt x="1015" y="696"/>
                        </a:lnTo>
                        <a:lnTo>
                          <a:pt x="1021" y="704"/>
                        </a:lnTo>
                        <a:lnTo>
                          <a:pt x="1027" y="712"/>
                        </a:lnTo>
                        <a:lnTo>
                          <a:pt x="1032" y="720"/>
                        </a:lnTo>
                        <a:lnTo>
                          <a:pt x="1039" y="731"/>
                        </a:lnTo>
                        <a:lnTo>
                          <a:pt x="1045" y="741"/>
                        </a:lnTo>
                        <a:lnTo>
                          <a:pt x="1052" y="753"/>
                        </a:lnTo>
                        <a:lnTo>
                          <a:pt x="1059" y="766"/>
                        </a:lnTo>
                        <a:lnTo>
                          <a:pt x="1066" y="782"/>
                        </a:lnTo>
                        <a:lnTo>
                          <a:pt x="1073" y="797"/>
                        </a:lnTo>
                        <a:lnTo>
                          <a:pt x="1080" y="813"/>
                        </a:lnTo>
                        <a:lnTo>
                          <a:pt x="1085" y="831"/>
                        </a:lnTo>
                        <a:lnTo>
                          <a:pt x="1091" y="848"/>
                        </a:lnTo>
                        <a:lnTo>
                          <a:pt x="1095" y="865"/>
                        </a:lnTo>
                        <a:lnTo>
                          <a:pt x="1100" y="882"/>
                        </a:lnTo>
                        <a:lnTo>
                          <a:pt x="1103" y="899"/>
                        </a:lnTo>
                        <a:lnTo>
                          <a:pt x="1107" y="915"/>
                        </a:lnTo>
                        <a:lnTo>
                          <a:pt x="1109" y="929"/>
                        </a:lnTo>
                        <a:lnTo>
                          <a:pt x="1113" y="943"/>
                        </a:lnTo>
                        <a:lnTo>
                          <a:pt x="1115" y="955"/>
                        </a:lnTo>
                        <a:lnTo>
                          <a:pt x="1116" y="965"/>
                        </a:lnTo>
                        <a:lnTo>
                          <a:pt x="1117" y="973"/>
                        </a:lnTo>
                        <a:lnTo>
                          <a:pt x="1119" y="980"/>
                        </a:lnTo>
                        <a:lnTo>
                          <a:pt x="1119" y="984"/>
                        </a:lnTo>
                        <a:lnTo>
                          <a:pt x="1120" y="986"/>
                        </a:lnTo>
                        <a:lnTo>
                          <a:pt x="1179" y="969"/>
                        </a:lnTo>
                        <a:lnTo>
                          <a:pt x="1174" y="925"/>
                        </a:lnTo>
                        <a:lnTo>
                          <a:pt x="1173" y="924"/>
                        </a:lnTo>
                        <a:lnTo>
                          <a:pt x="1173" y="922"/>
                        </a:lnTo>
                        <a:lnTo>
                          <a:pt x="1172" y="918"/>
                        </a:lnTo>
                        <a:lnTo>
                          <a:pt x="1172" y="915"/>
                        </a:lnTo>
                        <a:lnTo>
                          <a:pt x="1171" y="908"/>
                        </a:lnTo>
                        <a:lnTo>
                          <a:pt x="1169" y="902"/>
                        </a:lnTo>
                        <a:lnTo>
                          <a:pt x="1168" y="894"/>
                        </a:lnTo>
                        <a:lnTo>
                          <a:pt x="1166" y="887"/>
                        </a:lnTo>
                        <a:lnTo>
                          <a:pt x="1164" y="878"/>
                        </a:lnTo>
                        <a:lnTo>
                          <a:pt x="1161" y="868"/>
                        </a:lnTo>
                        <a:lnTo>
                          <a:pt x="1158" y="858"/>
                        </a:lnTo>
                        <a:lnTo>
                          <a:pt x="1156" y="847"/>
                        </a:lnTo>
                        <a:lnTo>
                          <a:pt x="1151" y="836"/>
                        </a:lnTo>
                        <a:lnTo>
                          <a:pt x="1148" y="825"/>
                        </a:lnTo>
                        <a:lnTo>
                          <a:pt x="1143" y="815"/>
                        </a:lnTo>
                        <a:lnTo>
                          <a:pt x="1140" y="803"/>
                        </a:lnTo>
                        <a:lnTo>
                          <a:pt x="1134" y="792"/>
                        </a:lnTo>
                        <a:lnTo>
                          <a:pt x="1129" y="781"/>
                        </a:lnTo>
                        <a:lnTo>
                          <a:pt x="1123" y="770"/>
                        </a:lnTo>
                        <a:lnTo>
                          <a:pt x="1119" y="760"/>
                        </a:lnTo>
                        <a:lnTo>
                          <a:pt x="1113" y="750"/>
                        </a:lnTo>
                        <a:lnTo>
                          <a:pt x="1107" y="741"/>
                        </a:lnTo>
                        <a:lnTo>
                          <a:pt x="1101" y="732"/>
                        </a:lnTo>
                        <a:lnTo>
                          <a:pt x="1098" y="724"/>
                        </a:lnTo>
                        <a:lnTo>
                          <a:pt x="1092" y="715"/>
                        </a:lnTo>
                        <a:lnTo>
                          <a:pt x="1088" y="708"/>
                        </a:lnTo>
                        <a:lnTo>
                          <a:pt x="1084" y="703"/>
                        </a:lnTo>
                        <a:lnTo>
                          <a:pt x="1081" y="698"/>
                        </a:lnTo>
                        <a:lnTo>
                          <a:pt x="1078" y="693"/>
                        </a:lnTo>
                        <a:lnTo>
                          <a:pt x="1076" y="691"/>
                        </a:lnTo>
                        <a:lnTo>
                          <a:pt x="1074" y="689"/>
                        </a:lnTo>
                        <a:lnTo>
                          <a:pt x="974" y="555"/>
                        </a:lnTo>
                        <a:lnTo>
                          <a:pt x="881" y="469"/>
                        </a:lnTo>
                        <a:lnTo>
                          <a:pt x="761" y="366"/>
                        </a:lnTo>
                        <a:lnTo>
                          <a:pt x="702" y="321"/>
                        </a:lnTo>
                        <a:lnTo>
                          <a:pt x="637" y="277"/>
                        </a:lnTo>
                        <a:lnTo>
                          <a:pt x="553" y="228"/>
                        </a:lnTo>
                        <a:lnTo>
                          <a:pt x="471" y="178"/>
                        </a:lnTo>
                        <a:lnTo>
                          <a:pt x="422" y="158"/>
                        </a:lnTo>
                        <a:lnTo>
                          <a:pt x="310" y="106"/>
                        </a:lnTo>
                        <a:lnTo>
                          <a:pt x="245" y="79"/>
                        </a:lnTo>
                        <a:lnTo>
                          <a:pt x="156" y="51"/>
                        </a:lnTo>
                        <a:lnTo>
                          <a:pt x="80" y="26"/>
                        </a:lnTo>
                        <a:lnTo>
                          <a:pt x="22" y="10"/>
                        </a:lnTo>
                        <a:lnTo>
                          <a:pt x="0" y="0"/>
                        </a:lnTo>
                        <a:lnTo>
                          <a:pt x="0" y="36"/>
                        </a:lnTo>
                        <a:close/>
                      </a:path>
                    </a:pathLst>
                  </a:custGeom>
                  <a:solidFill>
                    <a:srgbClr val="E6FF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2" name="Freeform 48">
                    <a:extLst>
                      <a:ext uri="{FF2B5EF4-FFF2-40B4-BE49-F238E27FC236}">
                        <a16:creationId xmlns:a16="http://schemas.microsoft.com/office/drawing/2014/main" id="{CCC81A63-080A-4E27-8E96-7C179DBAA7F3}"/>
                      </a:ext>
                    </a:extLst>
                  </p:cNvPr>
                  <p:cNvSpPr>
                    <a:spLocks/>
                  </p:cNvSpPr>
                  <p:nvPr/>
                </p:nvSpPr>
                <p:spPr bwMode="auto">
                  <a:xfrm>
                    <a:off x="1803" y="2006"/>
                    <a:ext cx="272" cy="204"/>
                  </a:xfrm>
                  <a:custGeom>
                    <a:avLst/>
                    <a:gdLst>
                      <a:gd name="T0" fmla="*/ 3 w 817"/>
                      <a:gd name="T1" fmla="*/ 0 h 611"/>
                      <a:gd name="T2" fmla="*/ 2 w 817"/>
                      <a:gd name="T3" fmla="*/ 0 h 611"/>
                      <a:gd name="T4" fmla="*/ 2 w 817"/>
                      <a:gd name="T5" fmla="*/ 0 h 611"/>
                      <a:gd name="T6" fmla="*/ 1 w 817"/>
                      <a:gd name="T7" fmla="*/ 0 h 611"/>
                      <a:gd name="T8" fmla="*/ 1 w 817"/>
                      <a:gd name="T9" fmla="*/ 1 h 611"/>
                      <a:gd name="T10" fmla="*/ 1 w 817"/>
                      <a:gd name="T11" fmla="*/ 1 h 611"/>
                      <a:gd name="T12" fmla="*/ 0 w 817"/>
                      <a:gd name="T13" fmla="*/ 1 h 611"/>
                      <a:gd name="T14" fmla="*/ 0 w 817"/>
                      <a:gd name="T15" fmla="*/ 1 h 611"/>
                      <a:gd name="T16" fmla="*/ 0 w 817"/>
                      <a:gd name="T17" fmla="*/ 2 h 611"/>
                      <a:gd name="T18" fmla="*/ 0 w 817"/>
                      <a:gd name="T19" fmla="*/ 2 h 611"/>
                      <a:gd name="T20" fmla="*/ 0 w 817"/>
                      <a:gd name="T21" fmla="*/ 2 h 611"/>
                      <a:gd name="T22" fmla="*/ 0 w 817"/>
                      <a:gd name="T23" fmla="*/ 2 h 611"/>
                      <a:gd name="T24" fmla="*/ 1 w 817"/>
                      <a:gd name="T25" fmla="*/ 2 h 611"/>
                      <a:gd name="T26" fmla="*/ 1 w 817"/>
                      <a:gd name="T27" fmla="*/ 2 h 611"/>
                      <a:gd name="T28" fmla="*/ 1 w 817"/>
                      <a:gd name="T29" fmla="*/ 2 h 611"/>
                      <a:gd name="T30" fmla="*/ 2 w 817"/>
                      <a:gd name="T31" fmla="*/ 2 h 611"/>
                      <a:gd name="T32" fmla="*/ 2 w 817"/>
                      <a:gd name="T33" fmla="*/ 2 h 611"/>
                      <a:gd name="T34" fmla="*/ 2 w 817"/>
                      <a:gd name="T35" fmla="*/ 2 h 611"/>
                      <a:gd name="T36" fmla="*/ 2 w 817"/>
                      <a:gd name="T37" fmla="*/ 2 h 611"/>
                      <a:gd name="T38" fmla="*/ 3 w 817"/>
                      <a:gd name="T39" fmla="*/ 2 h 611"/>
                      <a:gd name="T40" fmla="*/ 3 w 817"/>
                      <a:gd name="T41" fmla="*/ 2 h 611"/>
                      <a:gd name="T42" fmla="*/ 3 w 817"/>
                      <a:gd name="T43" fmla="*/ 2 h 611"/>
                      <a:gd name="T44" fmla="*/ 3 w 817"/>
                      <a:gd name="T45" fmla="*/ 3 h 611"/>
                      <a:gd name="T46" fmla="*/ 3 w 817"/>
                      <a:gd name="T47" fmla="*/ 3 h 611"/>
                      <a:gd name="T48" fmla="*/ 3 w 817"/>
                      <a:gd name="T49" fmla="*/ 1 h 611"/>
                      <a:gd name="T50" fmla="*/ 3 w 817"/>
                      <a:gd name="T51" fmla="*/ 1 h 611"/>
                      <a:gd name="T52" fmla="*/ 3 w 817"/>
                      <a:gd name="T53" fmla="*/ 1 h 611"/>
                      <a:gd name="T54" fmla="*/ 3 w 817"/>
                      <a:gd name="T55" fmla="*/ 1 h 611"/>
                      <a:gd name="T56" fmla="*/ 2 w 817"/>
                      <a:gd name="T57" fmla="*/ 1 h 611"/>
                      <a:gd name="T58" fmla="*/ 2 w 817"/>
                      <a:gd name="T59" fmla="*/ 1 h 611"/>
                      <a:gd name="T60" fmla="*/ 2 w 817"/>
                      <a:gd name="T61" fmla="*/ 1 h 611"/>
                      <a:gd name="T62" fmla="*/ 2 w 817"/>
                      <a:gd name="T63" fmla="*/ 1 h 611"/>
                      <a:gd name="T64" fmla="*/ 2 w 817"/>
                      <a:gd name="T65" fmla="*/ 1 h 611"/>
                      <a:gd name="T66" fmla="*/ 2 w 817"/>
                      <a:gd name="T67" fmla="*/ 1 h 611"/>
                      <a:gd name="T68" fmla="*/ 2 w 817"/>
                      <a:gd name="T69" fmla="*/ 1 h 611"/>
                      <a:gd name="T70" fmla="*/ 2 w 817"/>
                      <a:gd name="T71" fmla="*/ 1 h 611"/>
                      <a:gd name="T72" fmla="*/ 2 w 817"/>
                      <a:gd name="T73" fmla="*/ 1 h 611"/>
                      <a:gd name="T74" fmla="*/ 3 w 817"/>
                      <a:gd name="T75" fmla="*/ 1 h 611"/>
                      <a:gd name="T76" fmla="*/ 3 w 817"/>
                      <a:gd name="T77" fmla="*/ 1 h 611"/>
                      <a:gd name="T78" fmla="*/ 3 w 817"/>
                      <a:gd name="T79" fmla="*/ 1 h 611"/>
                      <a:gd name="T80" fmla="*/ 3 w 817"/>
                      <a:gd name="T81" fmla="*/ 1 h 611"/>
                      <a:gd name="T82" fmla="*/ 3 w 817"/>
                      <a:gd name="T83" fmla="*/ 0 h 61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7"/>
                      <a:gd name="T127" fmla="*/ 0 h 611"/>
                      <a:gd name="T128" fmla="*/ 817 w 817"/>
                      <a:gd name="T129" fmla="*/ 611 h 61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7" h="611">
                        <a:moveTo>
                          <a:pt x="618" y="0"/>
                        </a:moveTo>
                        <a:lnTo>
                          <a:pt x="609" y="1"/>
                        </a:lnTo>
                        <a:lnTo>
                          <a:pt x="590" y="8"/>
                        </a:lnTo>
                        <a:lnTo>
                          <a:pt x="559" y="18"/>
                        </a:lnTo>
                        <a:lnTo>
                          <a:pt x="519" y="32"/>
                        </a:lnTo>
                        <a:lnTo>
                          <a:pt x="471" y="50"/>
                        </a:lnTo>
                        <a:lnTo>
                          <a:pt x="418" y="70"/>
                        </a:lnTo>
                        <a:lnTo>
                          <a:pt x="361" y="92"/>
                        </a:lnTo>
                        <a:lnTo>
                          <a:pt x="304" y="118"/>
                        </a:lnTo>
                        <a:lnTo>
                          <a:pt x="246" y="143"/>
                        </a:lnTo>
                        <a:lnTo>
                          <a:pt x="190" y="171"/>
                        </a:lnTo>
                        <a:lnTo>
                          <a:pt x="138" y="199"/>
                        </a:lnTo>
                        <a:lnTo>
                          <a:pt x="91" y="230"/>
                        </a:lnTo>
                        <a:lnTo>
                          <a:pt x="53" y="257"/>
                        </a:lnTo>
                        <a:lnTo>
                          <a:pt x="24" y="287"/>
                        </a:lnTo>
                        <a:lnTo>
                          <a:pt x="5" y="315"/>
                        </a:lnTo>
                        <a:lnTo>
                          <a:pt x="0" y="343"/>
                        </a:lnTo>
                        <a:lnTo>
                          <a:pt x="5" y="368"/>
                        </a:lnTo>
                        <a:lnTo>
                          <a:pt x="14" y="393"/>
                        </a:lnTo>
                        <a:lnTo>
                          <a:pt x="28" y="414"/>
                        </a:lnTo>
                        <a:lnTo>
                          <a:pt x="47" y="435"/>
                        </a:lnTo>
                        <a:lnTo>
                          <a:pt x="69" y="453"/>
                        </a:lnTo>
                        <a:lnTo>
                          <a:pt x="94" y="471"/>
                        </a:lnTo>
                        <a:lnTo>
                          <a:pt x="121" y="486"/>
                        </a:lnTo>
                        <a:lnTo>
                          <a:pt x="152" y="501"/>
                        </a:lnTo>
                        <a:lnTo>
                          <a:pt x="183" y="513"/>
                        </a:lnTo>
                        <a:lnTo>
                          <a:pt x="217" y="525"/>
                        </a:lnTo>
                        <a:lnTo>
                          <a:pt x="251" y="534"/>
                        </a:lnTo>
                        <a:lnTo>
                          <a:pt x="287" y="543"/>
                        </a:lnTo>
                        <a:lnTo>
                          <a:pt x="322" y="550"/>
                        </a:lnTo>
                        <a:lnTo>
                          <a:pt x="357" y="557"/>
                        </a:lnTo>
                        <a:lnTo>
                          <a:pt x="392" y="561"/>
                        </a:lnTo>
                        <a:lnTo>
                          <a:pt x="427" y="565"/>
                        </a:lnTo>
                        <a:lnTo>
                          <a:pt x="459" y="568"/>
                        </a:lnTo>
                        <a:lnTo>
                          <a:pt x="493" y="571"/>
                        </a:lnTo>
                        <a:lnTo>
                          <a:pt x="527" y="575"/>
                        </a:lnTo>
                        <a:lnTo>
                          <a:pt x="560" y="578"/>
                        </a:lnTo>
                        <a:lnTo>
                          <a:pt x="594" y="583"/>
                        </a:lnTo>
                        <a:lnTo>
                          <a:pt x="627" y="586"/>
                        </a:lnTo>
                        <a:lnTo>
                          <a:pt x="657" y="590"/>
                        </a:lnTo>
                        <a:lnTo>
                          <a:pt x="687" y="593"/>
                        </a:lnTo>
                        <a:lnTo>
                          <a:pt x="714" y="597"/>
                        </a:lnTo>
                        <a:lnTo>
                          <a:pt x="739" y="600"/>
                        </a:lnTo>
                        <a:lnTo>
                          <a:pt x="761" y="603"/>
                        </a:lnTo>
                        <a:lnTo>
                          <a:pt x="779" y="606"/>
                        </a:lnTo>
                        <a:lnTo>
                          <a:pt x="795" y="607"/>
                        </a:lnTo>
                        <a:lnTo>
                          <a:pt x="806" y="610"/>
                        </a:lnTo>
                        <a:lnTo>
                          <a:pt x="813" y="611"/>
                        </a:lnTo>
                        <a:lnTo>
                          <a:pt x="817" y="611"/>
                        </a:lnTo>
                        <a:lnTo>
                          <a:pt x="763" y="306"/>
                        </a:lnTo>
                        <a:lnTo>
                          <a:pt x="760" y="306"/>
                        </a:lnTo>
                        <a:lnTo>
                          <a:pt x="748" y="306"/>
                        </a:lnTo>
                        <a:lnTo>
                          <a:pt x="732" y="308"/>
                        </a:lnTo>
                        <a:lnTo>
                          <a:pt x="711" y="309"/>
                        </a:lnTo>
                        <a:lnTo>
                          <a:pt x="684" y="310"/>
                        </a:lnTo>
                        <a:lnTo>
                          <a:pt x="655" y="311"/>
                        </a:lnTo>
                        <a:lnTo>
                          <a:pt x="623" y="312"/>
                        </a:lnTo>
                        <a:lnTo>
                          <a:pt x="592" y="312"/>
                        </a:lnTo>
                        <a:lnTo>
                          <a:pt x="559" y="312"/>
                        </a:lnTo>
                        <a:lnTo>
                          <a:pt x="527" y="311"/>
                        </a:lnTo>
                        <a:lnTo>
                          <a:pt x="495" y="308"/>
                        </a:lnTo>
                        <a:lnTo>
                          <a:pt x="467" y="305"/>
                        </a:lnTo>
                        <a:lnTo>
                          <a:pt x="441" y="301"/>
                        </a:lnTo>
                        <a:lnTo>
                          <a:pt x="421" y="296"/>
                        </a:lnTo>
                        <a:lnTo>
                          <a:pt x="404" y="289"/>
                        </a:lnTo>
                        <a:lnTo>
                          <a:pt x="395" y="281"/>
                        </a:lnTo>
                        <a:lnTo>
                          <a:pt x="393" y="269"/>
                        </a:lnTo>
                        <a:lnTo>
                          <a:pt x="399" y="259"/>
                        </a:lnTo>
                        <a:lnTo>
                          <a:pt x="413" y="247"/>
                        </a:lnTo>
                        <a:lnTo>
                          <a:pt x="432" y="234"/>
                        </a:lnTo>
                        <a:lnTo>
                          <a:pt x="457" y="221"/>
                        </a:lnTo>
                        <a:lnTo>
                          <a:pt x="486" y="209"/>
                        </a:lnTo>
                        <a:lnTo>
                          <a:pt x="517" y="197"/>
                        </a:lnTo>
                        <a:lnTo>
                          <a:pt x="551" y="185"/>
                        </a:lnTo>
                        <a:lnTo>
                          <a:pt x="584" y="174"/>
                        </a:lnTo>
                        <a:lnTo>
                          <a:pt x="618" y="163"/>
                        </a:lnTo>
                        <a:lnTo>
                          <a:pt x="648" y="153"/>
                        </a:lnTo>
                        <a:lnTo>
                          <a:pt x="676" y="146"/>
                        </a:lnTo>
                        <a:lnTo>
                          <a:pt x="699" y="139"/>
                        </a:lnTo>
                        <a:lnTo>
                          <a:pt x="718" y="134"/>
                        </a:lnTo>
                        <a:lnTo>
                          <a:pt x="729" y="130"/>
                        </a:lnTo>
                        <a:lnTo>
                          <a:pt x="734" y="129"/>
                        </a:lnTo>
                        <a:lnTo>
                          <a:pt x="689" y="29"/>
                        </a:lnTo>
                        <a:lnTo>
                          <a:pt x="618" y="0"/>
                        </a:lnTo>
                        <a:close/>
                      </a:path>
                    </a:pathLst>
                  </a:custGeom>
                  <a:solidFill>
                    <a:srgbClr val="80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3" name="Freeform 49">
                    <a:extLst>
                      <a:ext uri="{FF2B5EF4-FFF2-40B4-BE49-F238E27FC236}">
                        <a16:creationId xmlns:a16="http://schemas.microsoft.com/office/drawing/2014/main" id="{A8528E76-72E5-4A79-815E-E83BA24339B6}"/>
                      </a:ext>
                    </a:extLst>
                  </p:cNvPr>
                  <p:cNvSpPr>
                    <a:spLocks/>
                  </p:cNvSpPr>
                  <p:nvPr/>
                </p:nvSpPr>
                <p:spPr bwMode="auto">
                  <a:xfrm>
                    <a:off x="1679" y="2103"/>
                    <a:ext cx="51" cy="117"/>
                  </a:xfrm>
                  <a:custGeom>
                    <a:avLst/>
                    <a:gdLst>
                      <a:gd name="T0" fmla="*/ 0 w 151"/>
                      <a:gd name="T1" fmla="*/ 0 h 350"/>
                      <a:gd name="T2" fmla="*/ 0 w 151"/>
                      <a:gd name="T3" fmla="*/ 0 h 350"/>
                      <a:gd name="T4" fmla="*/ 0 w 151"/>
                      <a:gd name="T5" fmla="*/ 0 h 350"/>
                      <a:gd name="T6" fmla="*/ 0 w 151"/>
                      <a:gd name="T7" fmla="*/ 0 h 350"/>
                      <a:gd name="T8" fmla="*/ 0 w 151"/>
                      <a:gd name="T9" fmla="*/ 0 h 350"/>
                      <a:gd name="T10" fmla="*/ 0 w 151"/>
                      <a:gd name="T11" fmla="*/ 0 h 350"/>
                      <a:gd name="T12" fmla="*/ 0 w 151"/>
                      <a:gd name="T13" fmla="*/ 0 h 350"/>
                      <a:gd name="T14" fmla="*/ 0 w 151"/>
                      <a:gd name="T15" fmla="*/ 0 h 350"/>
                      <a:gd name="T16" fmla="*/ 0 w 151"/>
                      <a:gd name="T17" fmla="*/ 0 h 350"/>
                      <a:gd name="T18" fmla="*/ 0 w 151"/>
                      <a:gd name="T19" fmla="*/ 0 h 350"/>
                      <a:gd name="T20" fmla="*/ 0 w 151"/>
                      <a:gd name="T21" fmla="*/ 0 h 350"/>
                      <a:gd name="T22" fmla="*/ 0 w 151"/>
                      <a:gd name="T23" fmla="*/ 0 h 350"/>
                      <a:gd name="T24" fmla="*/ 0 w 151"/>
                      <a:gd name="T25" fmla="*/ 0 h 350"/>
                      <a:gd name="T26" fmla="*/ 0 w 151"/>
                      <a:gd name="T27" fmla="*/ 0 h 350"/>
                      <a:gd name="T28" fmla="*/ 0 w 151"/>
                      <a:gd name="T29" fmla="*/ 0 h 350"/>
                      <a:gd name="T30" fmla="*/ 0 w 151"/>
                      <a:gd name="T31" fmla="*/ 0 h 350"/>
                      <a:gd name="T32" fmla="*/ 0 w 151"/>
                      <a:gd name="T33" fmla="*/ 0 h 350"/>
                      <a:gd name="T34" fmla="*/ 0 w 151"/>
                      <a:gd name="T35" fmla="*/ 0 h 350"/>
                      <a:gd name="T36" fmla="*/ 0 w 151"/>
                      <a:gd name="T37" fmla="*/ 0 h 350"/>
                      <a:gd name="T38" fmla="*/ 0 w 151"/>
                      <a:gd name="T39" fmla="*/ 1 h 350"/>
                      <a:gd name="T40" fmla="*/ 0 w 151"/>
                      <a:gd name="T41" fmla="*/ 1 h 350"/>
                      <a:gd name="T42" fmla="*/ 1 w 151"/>
                      <a:gd name="T43" fmla="*/ 1 h 350"/>
                      <a:gd name="T44" fmla="*/ 1 w 151"/>
                      <a:gd name="T45" fmla="*/ 1 h 350"/>
                      <a:gd name="T46" fmla="*/ 1 w 151"/>
                      <a:gd name="T47" fmla="*/ 1 h 350"/>
                      <a:gd name="T48" fmla="*/ 1 w 151"/>
                      <a:gd name="T49" fmla="*/ 1 h 350"/>
                      <a:gd name="T50" fmla="*/ 1 w 151"/>
                      <a:gd name="T51" fmla="*/ 1 h 350"/>
                      <a:gd name="T52" fmla="*/ 1 w 151"/>
                      <a:gd name="T53" fmla="*/ 1 h 350"/>
                      <a:gd name="T54" fmla="*/ 1 w 151"/>
                      <a:gd name="T55" fmla="*/ 1 h 350"/>
                      <a:gd name="T56" fmla="*/ 1 w 151"/>
                      <a:gd name="T57" fmla="*/ 1 h 350"/>
                      <a:gd name="T58" fmla="*/ 1 w 151"/>
                      <a:gd name="T59" fmla="*/ 1 h 350"/>
                      <a:gd name="T60" fmla="*/ 1 w 151"/>
                      <a:gd name="T61" fmla="*/ 1 h 350"/>
                      <a:gd name="T62" fmla="*/ 1 w 151"/>
                      <a:gd name="T63" fmla="*/ 1 h 350"/>
                      <a:gd name="T64" fmla="*/ 1 w 151"/>
                      <a:gd name="T65" fmla="*/ 1 h 350"/>
                      <a:gd name="T66" fmla="*/ 1 w 151"/>
                      <a:gd name="T67" fmla="*/ 1 h 350"/>
                      <a:gd name="T68" fmla="*/ 1 w 151"/>
                      <a:gd name="T69" fmla="*/ 1 h 350"/>
                      <a:gd name="T70" fmla="*/ 1 w 151"/>
                      <a:gd name="T71" fmla="*/ 1 h 350"/>
                      <a:gd name="T72" fmla="*/ 1 w 151"/>
                      <a:gd name="T73" fmla="*/ 1 h 350"/>
                      <a:gd name="T74" fmla="*/ 0 w 151"/>
                      <a:gd name="T75" fmla="*/ 1 h 350"/>
                      <a:gd name="T76" fmla="*/ 0 w 151"/>
                      <a:gd name="T77" fmla="*/ 1 h 350"/>
                      <a:gd name="T78" fmla="*/ 0 w 151"/>
                      <a:gd name="T79" fmla="*/ 1 h 350"/>
                      <a:gd name="T80" fmla="*/ 0 w 151"/>
                      <a:gd name="T81" fmla="*/ 1 h 350"/>
                      <a:gd name="T82" fmla="*/ 0 w 151"/>
                      <a:gd name="T83" fmla="*/ 1 h 350"/>
                      <a:gd name="T84" fmla="*/ 0 w 151"/>
                      <a:gd name="T85" fmla="*/ 1 h 350"/>
                      <a:gd name="T86" fmla="*/ 0 w 151"/>
                      <a:gd name="T87" fmla="*/ 0 h 350"/>
                      <a:gd name="T88" fmla="*/ 0 w 151"/>
                      <a:gd name="T89" fmla="*/ 0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1"/>
                      <a:gd name="T136" fmla="*/ 0 h 350"/>
                      <a:gd name="T137" fmla="*/ 151 w 151"/>
                      <a:gd name="T138" fmla="*/ 350 h 3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1" h="350">
                        <a:moveTo>
                          <a:pt x="27" y="67"/>
                        </a:moveTo>
                        <a:lnTo>
                          <a:pt x="25" y="67"/>
                        </a:lnTo>
                        <a:lnTo>
                          <a:pt x="20" y="66"/>
                        </a:lnTo>
                        <a:lnTo>
                          <a:pt x="15" y="62"/>
                        </a:lnTo>
                        <a:lnTo>
                          <a:pt x="9" y="59"/>
                        </a:lnTo>
                        <a:lnTo>
                          <a:pt x="6" y="55"/>
                        </a:lnTo>
                        <a:lnTo>
                          <a:pt x="4" y="53"/>
                        </a:lnTo>
                        <a:lnTo>
                          <a:pt x="1" y="49"/>
                        </a:lnTo>
                        <a:lnTo>
                          <a:pt x="0" y="46"/>
                        </a:lnTo>
                        <a:lnTo>
                          <a:pt x="0" y="40"/>
                        </a:lnTo>
                        <a:lnTo>
                          <a:pt x="0" y="35"/>
                        </a:lnTo>
                        <a:lnTo>
                          <a:pt x="1" y="29"/>
                        </a:lnTo>
                        <a:lnTo>
                          <a:pt x="6" y="24"/>
                        </a:lnTo>
                        <a:lnTo>
                          <a:pt x="8" y="17"/>
                        </a:lnTo>
                        <a:lnTo>
                          <a:pt x="14" y="12"/>
                        </a:lnTo>
                        <a:lnTo>
                          <a:pt x="20" y="7"/>
                        </a:lnTo>
                        <a:lnTo>
                          <a:pt x="27" y="5"/>
                        </a:lnTo>
                        <a:lnTo>
                          <a:pt x="35" y="3"/>
                        </a:lnTo>
                        <a:lnTo>
                          <a:pt x="43" y="1"/>
                        </a:lnTo>
                        <a:lnTo>
                          <a:pt x="51" y="0"/>
                        </a:lnTo>
                        <a:lnTo>
                          <a:pt x="59" y="1"/>
                        </a:lnTo>
                        <a:lnTo>
                          <a:pt x="68" y="1"/>
                        </a:lnTo>
                        <a:lnTo>
                          <a:pt x="76" y="4"/>
                        </a:lnTo>
                        <a:lnTo>
                          <a:pt x="83" y="5"/>
                        </a:lnTo>
                        <a:lnTo>
                          <a:pt x="90" y="8"/>
                        </a:lnTo>
                        <a:lnTo>
                          <a:pt x="94" y="11"/>
                        </a:lnTo>
                        <a:lnTo>
                          <a:pt x="99" y="15"/>
                        </a:lnTo>
                        <a:lnTo>
                          <a:pt x="103" y="19"/>
                        </a:lnTo>
                        <a:lnTo>
                          <a:pt x="105" y="24"/>
                        </a:lnTo>
                        <a:lnTo>
                          <a:pt x="105" y="27"/>
                        </a:lnTo>
                        <a:lnTo>
                          <a:pt x="106" y="32"/>
                        </a:lnTo>
                        <a:lnTo>
                          <a:pt x="106" y="34"/>
                        </a:lnTo>
                        <a:lnTo>
                          <a:pt x="106" y="39"/>
                        </a:lnTo>
                        <a:lnTo>
                          <a:pt x="106" y="42"/>
                        </a:lnTo>
                        <a:lnTo>
                          <a:pt x="105" y="47"/>
                        </a:lnTo>
                        <a:lnTo>
                          <a:pt x="101" y="52"/>
                        </a:lnTo>
                        <a:lnTo>
                          <a:pt x="101" y="53"/>
                        </a:lnTo>
                        <a:lnTo>
                          <a:pt x="91" y="62"/>
                        </a:lnTo>
                        <a:lnTo>
                          <a:pt x="97" y="140"/>
                        </a:lnTo>
                        <a:lnTo>
                          <a:pt x="98" y="140"/>
                        </a:lnTo>
                        <a:lnTo>
                          <a:pt x="101" y="144"/>
                        </a:lnTo>
                        <a:lnTo>
                          <a:pt x="107" y="147"/>
                        </a:lnTo>
                        <a:lnTo>
                          <a:pt x="113" y="153"/>
                        </a:lnTo>
                        <a:lnTo>
                          <a:pt x="117" y="157"/>
                        </a:lnTo>
                        <a:lnTo>
                          <a:pt x="120" y="161"/>
                        </a:lnTo>
                        <a:lnTo>
                          <a:pt x="124" y="165"/>
                        </a:lnTo>
                        <a:lnTo>
                          <a:pt x="127" y="171"/>
                        </a:lnTo>
                        <a:lnTo>
                          <a:pt x="130" y="175"/>
                        </a:lnTo>
                        <a:lnTo>
                          <a:pt x="134" y="181"/>
                        </a:lnTo>
                        <a:lnTo>
                          <a:pt x="136" y="187"/>
                        </a:lnTo>
                        <a:lnTo>
                          <a:pt x="139" y="195"/>
                        </a:lnTo>
                        <a:lnTo>
                          <a:pt x="140" y="202"/>
                        </a:lnTo>
                        <a:lnTo>
                          <a:pt x="141" y="210"/>
                        </a:lnTo>
                        <a:lnTo>
                          <a:pt x="142" y="220"/>
                        </a:lnTo>
                        <a:lnTo>
                          <a:pt x="144" y="230"/>
                        </a:lnTo>
                        <a:lnTo>
                          <a:pt x="144" y="239"/>
                        </a:lnTo>
                        <a:lnTo>
                          <a:pt x="146" y="251"/>
                        </a:lnTo>
                        <a:lnTo>
                          <a:pt x="147" y="260"/>
                        </a:lnTo>
                        <a:lnTo>
                          <a:pt x="148" y="271"/>
                        </a:lnTo>
                        <a:lnTo>
                          <a:pt x="148" y="280"/>
                        </a:lnTo>
                        <a:lnTo>
                          <a:pt x="149" y="291"/>
                        </a:lnTo>
                        <a:lnTo>
                          <a:pt x="149" y="299"/>
                        </a:lnTo>
                        <a:lnTo>
                          <a:pt x="150" y="306"/>
                        </a:lnTo>
                        <a:lnTo>
                          <a:pt x="150" y="312"/>
                        </a:lnTo>
                        <a:lnTo>
                          <a:pt x="150" y="316"/>
                        </a:lnTo>
                        <a:lnTo>
                          <a:pt x="150" y="319"/>
                        </a:lnTo>
                        <a:lnTo>
                          <a:pt x="151" y="320"/>
                        </a:lnTo>
                        <a:lnTo>
                          <a:pt x="150" y="320"/>
                        </a:lnTo>
                        <a:lnTo>
                          <a:pt x="148" y="322"/>
                        </a:lnTo>
                        <a:lnTo>
                          <a:pt x="144" y="324"/>
                        </a:lnTo>
                        <a:lnTo>
                          <a:pt x="141" y="327"/>
                        </a:lnTo>
                        <a:lnTo>
                          <a:pt x="135" y="330"/>
                        </a:lnTo>
                        <a:lnTo>
                          <a:pt x="129" y="334"/>
                        </a:lnTo>
                        <a:lnTo>
                          <a:pt x="122" y="337"/>
                        </a:lnTo>
                        <a:lnTo>
                          <a:pt x="113" y="342"/>
                        </a:lnTo>
                        <a:lnTo>
                          <a:pt x="104" y="344"/>
                        </a:lnTo>
                        <a:lnTo>
                          <a:pt x="93" y="348"/>
                        </a:lnTo>
                        <a:lnTo>
                          <a:pt x="83" y="349"/>
                        </a:lnTo>
                        <a:lnTo>
                          <a:pt x="71" y="350"/>
                        </a:lnTo>
                        <a:lnTo>
                          <a:pt x="58" y="350"/>
                        </a:lnTo>
                        <a:lnTo>
                          <a:pt x="44" y="349"/>
                        </a:lnTo>
                        <a:lnTo>
                          <a:pt x="32" y="345"/>
                        </a:lnTo>
                        <a:lnTo>
                          <a:pt x="16" y="342"/>
                        </a:lnTo>
                        <a:lnTo>
                          <a:pt x="6" y="317"/>
                        </a:lnTo>
                        <a:lnTo>
                          <a:pt x="2" y="207"/>
                        </a:lnTo>
                        <a:lnTo>
                          <a:pt x="13" y="167"/>
                        </a:lnTo>
                        <a:lnTo>
                          <a:pt x="34" y="154"/>
                        </a:lnTo>
                        <a:lnTo>
                          <a:pt x="37" y="118"/>
                        </a:lnTo>
                        <a:lnTo>
                          <a:pt x="27" y="67"/>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4" name="Freeform 50">
                    <a:extLst>
                      <a:ext uri="{FF2B5EF4-FFF2-40B4-BE49-F238E27FC236}">
                        <a16:creationId xmlns:a16="http://schemas.microsoft.com/office/drawing/2014/main" id="{00BD64F2-DED3-45EF-9A77-AD7176763CCE}"/>
                      </a:ext>
                    </a:extLst>
                  </p:cNvPr>
                  <p:cNvSpPr>
                    <a:spLocks/>
                  </p:cNvSpPr>
                  <p:nvPr/>
                </p:nvSpPr>
                <p:spPr bwMode="auto">
                  <a:xfrm>
                    <a:off x="1572" y="2070"/>
                    <a:ext cx="34" cy="74"/>
                  </a:xfrm>
                  <a:custGeom>
                    <a:avLst/>
                    <a:gdLst>
                      <a:gd name="T0" fmla="*/ 0 w 102"/>
                      <a:gd name="T1" fmla="*/ 0 h 223"/>
                      <a:gd name="T2" fmla="*/ 0 w 102"/>
                      <a:gd name="T3" fmla="*/ 0 h 223"/>
                      <a:gd name="T4" fmla="*/ 0 w 102"/>
                      <a:gd name="T5" fmla="*/ 0 h 223"/>
                      <a:gd name="T6" fmla="*/ 0 w 102"/>
                      <a:gd name="T7" fmla="*/ 0 h 223"/>
                      <a:gd name="T8" fmla="*/ 0 w 102"/>
                      <a:gd name="T9" fmla="*/ 0 h 223"/>
                      <a:gd name="T10" fmla="*/ 0 w 102"/>
                      <a:gd name="T11" fmla="*/ 0 h 223"/>
                      <a:gd name="T12" fmla="*/ 0 w 102"/>
                      <a:gd name="T13" fmla="*/ 0 h 223"/>
                      <a:gd name="T14" fmla="*/ 0 w 102"/>
                      <a:gd name="T15" fmla="*/ 0 h 223"/>
                      <a:gd name="T16" fmla="*/ 0 w 102"/>
                      <a:gd name="T17" fmla="*/ 0 h 223"/>
                      <a:gd name="T18" fmla="*/ 0 w 102"/>
                      <a:gd name="T19" fmla="*/ 0 h 223"/>
                      <a:gd name="T20" fmla="*/ 0 w 102"/>
                      <a:gd name="T21" fmla="*/ 0 h 223"/>
                      <a:gd name="T22" fmla="*/ 0 w 102"/>
                      <a:gd name="T23" fmla="*/ 1 h 223"/>
                      <a:gd name="T24" fmla="*/ 0 w 102"/>
                      <a:gd name="T25" fmla="*/ 1 h 223"/>
                      <a:gd name="T26" fmla="*/ 0 w 102"/>
                      <a:gd name="T27" fmla="*/ 1 h 223"/>
                      <a:gd name="T28" fmla="*/ 0 w 102"/>
                      <a:gd name="T29" fmla="*/ 1 h 223"/>
                      <a:gd name="T30" fmla="*/ 0 w 102"/>
                      <a:gd name="T31" fmla="*/ 1 h 223"/>
                      <a:gd name="T32" fmla="*/ 0 w 102"/>
                      <a:gd name="T33" fmla="*/ 1 h 223"/>
                      <a:gd name="T34" fmla="*/ 0 w 102"/>
                      <a:gd name="T35" fmla="*/ 1 h 223"/>
                      <a:gd name="T36" fmla="*/ 0 w 102"/>
                      <a:gd name="T37" fmla="*/ 1 h 223"/>
                      <a:gd name="T38" fmla="*/ 0 w 102"/>
                      <a:gd name="T39" fmla="*/ 1 h 223"/>
                      <a:gd name="T40" fmla="*/ 0 w 102"/>
                      <a:gd name="T41" fmla="*/ 1 h 223"/>
                      <a:gd name="T42" fmla="*/ 0 w 102"/>
                      <a:gd name="T43" fmla="*/ 1 h 223"/>
                      <a:gd name="T44" fmla="*/ 0 w 102"/>
                      <a:gd name="T45" fmla="*/ 1 h 223"/>
                      <a:gd name="T46" fmla="*/ 0 w 102"/>
                      <a:gd name="T47" fmla="*/ 1 h 223"/>
                      <a:gd name="T48" fmla="*/ 0 w 102"/>
                      <a:gd name="T49" fmla="*/ 1 h 223"/>
                      <a:gd name="T50" fmla="*/ 0 w 102"/>
                      <a:gd name="T51" fmla="*/ 1 h 223"/>
                      <a:gd name="T52" fmla="*/ 0 w 102"/>
                      <a:gd name="T53" fmla="*/ 1 h 223"/>
                      <a:gd name="T54" fmla="*/ 0 w 102"/>
                      <a:gd name="T55" fmla="*/ 1 h 223"/>
                      <a:gd name="T56" fmla="*/ 0 w 102"/>
                      <a:gd name="T57" fmla="*/ 1 h 223"/>
                      <a:gd name="T58" fmla="*/ 0 w 102"/>
                      <a:gd name="T59" fmla="*/ 1 h 223"/>
                      <a:gd name="T60" fmla="*/ 0 w 102"/>
                      <a:gd name="T61" fmla="*/ 0 h 223"/>
                      <a:gd name="T62" fmla="*/ 0 w 102"/>
                      <a:gd name="T63" fmla="*/ 0 h 223"/>
                      <a:gd name="T64" fmla="*/ 0 w 102"/>
                      <a:gd name="T65" fmla="*/ 0 h 223"/>
                      <a:gd name="T66" fmla="*/ 0 w 102"/>
                      <a:gd name="T67" fmla="*/ 0 h 223"/>
                      <a:gd name="T68" fmla="*/ 0 w 102"/>
                      <a:gd name="T69" fmla="*/ 0 h 223"/>
                      <a:gd name="T70" fmla="*/ 0 w 102"/>
                      <a:gd name="T71" fmla="*/ 0 h 223"/>
                      <a:gd name="T72" fmla="*/ 0 w 102"/>
                      <a:gd name="T73" fmla="*/ 0 h 223"/>
                      <a:gd name="T74" fmla="*/ 0 w 102"/>
                      <a:gd name="T75" fmla="*/ 0 h 223"/>
                      <a:gd name="T76" fmla="*/ 0 w 102"/>
                      <a:gd name="T77" fmla="*/ 0 h 223"/>
                      <a:gd name="T78" fmla="*/ 0 w 102"/>
                      <a:gd name="T79" fmla="*/ 0 h 223"/>
                      <a:gd name="T80" fmla="*/ 0 w 102"/>
                      <a:gd name="T81" fmla="*/ 0 h 223"/>
                      <a:gd name="T82" fmla="*/ 0 w 102"/>
                      <a:gd name="T83" fmla="*/ 0 h 223"/>
                      <a:gd name="T84" fmla="*/ 0 w 102"/>
                      <a:gd name="T85" fmla="*/ 0 h 223"/>
                      <a:gd name="T86" fmla="*/ 0 w 102"/>
                      <a:gd name="T87" fmla="*/ 0 h 223"/>
                      <a:gd name="T88" fmla="*/ 0 w 102"/>
                      <a:gd name="T89" fmla="*/ 0 h 223"/>
                      <a:gd name="T90" fmla="*/ 0 w 102"/>
                      <a:gd name="T91" fmla="*/ 0 h 223"/>
                      <a:gd name="T92" fmla="*/ 0 w 102"/>
                      <a:gd name="T93" fmla="*/ 0 h 223"/>
                      <a:gd name="T94" fmla="*/ 0 w 102"/>
                      <a:gd name="T95" fmla="*/ 0 h 223"/>
                      <a:gd name="T96" fmla="*/ 0 w 102"/>
                      <a:gd name="T97" fmla="*/ 0 h 223"/>
                      <a:gd name="T98" fmla="*/ 0 w 102"/>
                      <a:gd name="T99" fmla="*/ 0 h 223"/>
                      <a:gd name="T100" fmla="*/ 0 w 102"/>
                      <a:gd name="T101" fmla="*/ 0 h 223"/>
                      <a:gd name="T102" fmla="*/ 0 w 102"/>
                      <a:gd name="T103" fmla="*/ 0 h 2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
                      <a:gd name="T157" fmla="*/ 0 h 223"/>
                      <a:gd name="T158" fmla="*/ 102 w 102"/>
                      <a:gd name="T159" fmla="*/ 223 h 2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 h="223">
                        <a:moveTo>
                          <a:pt x="62" y="35"/>
                        </a:moveTo>
                        <a:lnTo>
                          <a:pt x="64" y="91"/>
                        </a:lnTo>
                        <a:lnTo>
                          <a:pt x="65" y="91"/>
                        </a:lnTo>
                        <a:lnTo>
                          <a:pt x="67" y="91"/>
                        </a:lnTo>
                        <a:lnTo>
                          <a:pt x="71" y="92"/>
                        </a:lnTo>
                        <a:lnTo>
                          <a:pt x="76" y="96"/>
                        </a:lnTo>
                        <a:lnTo>
                          <a:pt x="81" y="99"/>
                        </a:lnTo>
                        <a:lnTo>
                          <a:pt x="86" y="105"/>
                        </a:lnTo>
                        <a:lnTo>
                          <a:pt x="88" y="108"/>
                        </a:lnTo>
                        <a:lnTo>
                          <a:pt x="90" y="113"/>
                        </a:lnTo>
                        <a:lnTo>
                          <a:pt x="93" y="118"/>
                        </a:lnTo>
                        <a:lnTo>
                          <a:pt x="95" y="124"/>
                        </a:lnTo>
                        <a:lnTo>
                          <a:pt x="95" y="129"/>
                        </a:lnTo>
                        <a:lnTo>
                          <a:pt x="96" y="136"/>
                        </a:lnTo>
                        <a:lnTo>
                          <a:pt x="97" y="141"/>
                        </a:lnTo>
                        <a:lnTo>
                          <a:pt x="99" y="148"/>
                        </a:lnTo>
                        <a:lnTo>
                          <a:pt x="99" y="154"/>
                        </a:lnTo>
                        <a:lnTo>
                          <a:pt x="100" y="160"/>
                        </a:lnTo>
                        <a:lnTo>
                          <a:pt x="100" y="166"/>
                        </a:lnTo>
                        <a:lnTo>
                          <a:pt x="101" y="173"/>
                        </a:lnTo>
                        <a:lnTo>
                          <a:pt x="101" y="177"/>
                        </a:lnTo>
                        <a:lnTo>
                          <a:pt x="101" y="182"/>
                        </a:lnTo>
                        <a:lnTo>
                          <a:pt x="101" y="185"/>
                        </a:lnTo>
                        <a:lnTo>
                          <a:pt x="102" y="189"/>
                        </a:lnTo>
                        <a:lnTo>
                          <a:pt x="102" y="195"/>
                        </a:lnTo>
                        <a:lnTo>
                          <a:pt x="102" y="197"/>
                        </a:lnTo>
                        <a:lnTo>
                          <a:pt x="96" y="212"/>
                        </a:lnTo>
                        <a:lnTo>
                          <a:pt x="65" y="223"/>
                        </a:lnTo>
                        <a:lnTo>
                          <a:pt x="19" y="220"/>
                        </a:lnTo>
                        <a:lnTo>
                          <a:pt x="11" y="204"/>
                        </a:lnTo>
                        <a:lnTo>
                          <a:pt x="7" y="120"/>
                        </a:lnTo>
                        <a:lnTo>
                          <a:pt x="25" y="99"/>
                        </a:lnTo>
                        <a:lnTo>
                          <a:pt x="20" y="42"/>
                        </a:lnTo>
                        <a:lnTo>
                          <a:pt x="19" y="42"/>
                        </a:lnTo>
                        <a:lnTo>
                          <a:pt x="17" y="41"/>
                        </a:lnTo>
                        <a:lnTo>
                          <a:pt x="14" y="40"/>
                        </a:lnTo>
                        <a:lnTo>
                          <a:pt x="10" y="39"/>
                        </a:lnTo>
                        <a:lnTo>
                          <a:pt x="7" y="37"/>
                        </a:lnTo>
                        <a:lnTo>
                          <a:pt x="4" y="35"/>
                        </a:lnTo>
                        <a:lnTo>
                          <a:pt x="2" y="33"/>
                        </a:lnTo>
                        <a:lnTo>
                          <a:pt x="1" y="32"/>
                        </a:lnTo>
                        <a:lnTo>
                          <a:pt x="0" y="26"/>
                        </a:lnTo>
                        <a:lnTo>
                          <a:pt x="1" y="19"/>
                        </a:lnTo>
                        <a:lnTo>
                          <a:pt x="2" y="14"/>
                        </a:lnTo>
                        <a:lnTo>
                          <a:pt x="3" y="12"/>
                        </a:lnTo>
                        <a:lnTo>
                          <a:pt x="17" y="1"/>
                        </a:lnTo>
                        <a:lnTo>
                          <a:pt x="43" y="0"/>
                        </a:lnTo>
                        <a:lnTo>
                          <a:pt x="64" y="4"/>
                        </a:lnTo>
                        <a:lnTo>
                          <a:pt x="72" y="26"/>
                        </a:lnTo>
                        <a:lnTo>
                          <a:pt x="65" y="35"/>
                        </a:lnTo>
                        <a:lnTo>
                          <a:pt x="62" y="35"/>
                        </a:lnTo>
                        <a:close/>
                      </a:path>
                    </a:pathLst>
                  </a:custGeom>
                  <a:solidFill>
                    <a:srgbClr val="4C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5" name="Freeform 51">
                    <a:extLst>
                      <a:ext uri="{FF2B5EF4-FFF2-40B4-BE49-F238E27FC236}">
                        <a16:creationId xmlns:a16="http://schemas.microsoft.com/office/drawing/2014/main" id="{ABB82B16-4579-4E09-9430-6C0E283BF713}"/>
                      </a:ext>
                    </a:extLst>
                  </p:cNvPr>
                  <p:cNvSpPr>
                    <a:spLocks/>
                  </p:cNvSpPr>
                  <p:nvPr/>
                </p:nvSpPr>
                <p:spPr bwMode="auto">
                  <a:xfrm>
                    <a:off x="1734" y="2152"/>
                    <a:ext cx="57" cy="132"/>
                  </a:xfrm>
                  <a:custGeom>
                    <a:avLst/>
                    <a:gdLst>
                      <a:gd name="T0" fmla="*/ 1 w 169"/>
                      <a:gd name="T1" fmla="*/ 1 h 395"/>
                      <a:gd name="T2" fmla="*/ 1 w 169"/>
                      <a:gd name="T3" fmla="*/ 1 h 395"/>
                      <a:gd name="T4" fmla="*/ 1 w 169"/>
                      <a:gd name="T5" fmla="*/ 1 h 395"/>
                      <a:gd name="T6" fmla="*/ 0 w 169"/>
                      <a:gd name="T7" fmla="*/ 1 h 395"/>
                      <a:gd name="T8" fmla="*/ 0 w 169"/>
                      <a:gd name="T9" fmla="*/ 1 h 395"/>
                      <a:gd name="T10" fmla="*/ 0 w 169"/>
                      <a:gd name="T11" fmla="*/ 1 h 395"/>
                      <a:gd name="T12" fmla="*/ 0 w 169"/>
                      <a:gd name="T13" fmla="*/ 1 h 395"/>
                      <a:gd name="T14" fmla="*/ 0 w 169"/>
                      <a:gd name="T15" fmla="*/ 1 h 395"/>
                      <a:gd name="T16" fmla="*/ 0 w 169"/>
                      <a:gd name="T17" fmla="*/ 1 h 395"/>
                      <a:gd name="T18" fmla="*/ 0 w 169"/>
                      <a:gd name="T19" fmla="*/ 0 h 395"/>
                      <a:gd name="T20" fmla="*/ 0 w 169"/>
                      <a:gd name="T21" fmla="*/ 0 h 395"/>
                      <a:gd name="T22" fmla="*/ 0 w 169"/>
                      <a:gd name="T23" fmla="*/ 0 h 395"/>
                      <a:gd name="T24" fmla="*/ 0 w 169"/>
                      <a:gd name="T25" fmla="*/ 0 h 395"/>
                      <a:gd name="T26" fmla="*/ 0 w 169"/>
                      <a:gd name="T27" fmla="*/ 0 h 395"/>
                      <a:gd name="T28" fmla="*/ 0 w 169"/>
                      <a:gd name="T29" fmla="*/ 0 h 395"/>
                      <a:gd name="T30" fmla="*/ 0 w 169"/>
                      <a:gd name="T31" fmla="*/ 0 h 395"/>
                      <a:gd name="T32" fmla="*/ 0 w 169"/>
                      <a:gd name="T33" fmla="*/ 0 h 395"/>
                      <a:gd name="T34" fmla="*/ 0 w 169"/>
                      <a:gd name="T35" fmla="*/ 0 h 395"/>
                      <a:gd name="T36" fmla="*/ 0 w 169"/>
                      <a:gd name="T37" fmla="*/ 0 h 395"/>
                      <a:gd name="T38" fmla="*/ 0 w 169"/>
                      <a:gd name="T39" fmla="*/ 0 h 395"/>
                      <a:gd name="T40" fmla="*/ 0 w 169"/>
                      <a:gd name="T41" fmla="*/ 0 h 395"/>
                      <a:gd name="T42" fmla="*/ 0 w 169"/>
                      <a:gd name="T43" fmla="*/ 0 h 395"/>
                      <a:gd name="T44" fmla="*/ 0 w 169"/>
                      <a:gd name="T45" fmla="*/ 0 h 395"/>
                      <a:gd name="T46" fmla="*/ 0 w 169"/>
                      <a:gd name="T47" fmla="*/ 0 h 395"/>
                      <a:gd name="T48" fmla="*/ 0 w 169"/>
                      <a:gd name="T49" fmla="*/ 0 h 395"/>
                      <a:gd name="T50" fmla="*/ 0 w 169"/>
                      <a:gd name="T51" fmla="*/ 0 h 395"/>
                      <a:gd name="T52" fmla="*/ 0 w 169"/>
                      <a:gd name="T53" fmla="*/ 0 h 395"/>
                      <a:gd name="T54" fmla="*/ 0 w 169"/>
                      <a:gd name="T55" fmla="*/ 0 h 395"/>
                      <a:gd name="T56" fmla="*/ 0 w 169"/>
                      <a:gd name="T57" fmla="*/ 0 h 395"/>
                      <a:gd name="T58" fmla="*/ 0 w 169"/>
                      <a:gd name="T59" fmla="*/ 0 h 395"/>
                      <a:gd name="T60" fmla="*/ 0 w 169"/>
                      <a:gd name="T61" fmla="*/ 0 h 395"/>
                      <a:gd name="T62" fmla="*/ 0 w 169"/>
                      <a:gd name="T63" fmla="*/ 0 h 395"/>
                      <a:gd name="T64" fmla="*/ 0 w 169"/>
                      <a:gd name="T65" fmla="*/ 0 h 395"/>
                      <a:gd name="T66" fmla="*/ 0 w 169"/>
                      <a:gd name="T67" fmla="*/ 0 h 395"/>
                      <a:gd name="T68" fmla="*/ 0 w 169"/>
                      <a:gd name="T69" fmla="*/ 1 h 395"/>
                      <a:gd name="T70" fmla="*/ 0 w 169"/>
                      <a:gd name="T71" fmla="*/ 1 h 395"/>
                      <a:gd name="T72" fmla="*/ 0 w 169"/>
                      <a:gd name="T73" fmla="*/ 1 h 395"/>
                      <a:gd name="T74" fmla="*/ 0 w 169"/>
                      <a:gd name="T75" fmla="*/ 1 h 395"/>
                      <a:gd name="T76" fmla="*/ 0 w 169"/>
                      <a:gd name="T77" fmla="*/ 1 h 395"/>
                      <a:gd name="T78" fmla="*/ 0 w 169"/>
                      <a:gd name="T79" fmla="*/ 1 h 395"/>
                      <a:gd name="T80" fmla="*/ 0 w 169"/>
                      <a:gd name="T81" fmla="*/ 1 h 395"/>
                      <a:gd name="T82" fmla="*/ 0 w 169"/>
                      <a:gd name="T83" fmla="*/ 1 h 395"/>
                      <a:gd name="T84" fmla="*/ 0 w 169"/>
                      <a:gd name="T85" fmla="*/ 2 h 395"/>
                      <a:gd name="T86" fmla="*/ 1 w 169"/>
                      <a:gd name="T87" fmla="*/ 1 h 395"/>
                      <a:gd name="T88" fmla="*/ 1 w 169"/>
                      <a:gd name="T89" fmla="*/ 1 h 3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9"/>
                      <a:gd name="T136" fmla="*/ 0 h 395"/>
                      <a:gd name="T137" fmla="*/ 169 w 169"/>
                      <a:gd name="T138" fmla="*/ 395 h 3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9" h="395">
                        <a:moveTo>
                          <a:pt x="159" y="234"/>
                        </a:moveTo>
                        <a:lnTo>
                          <a:pt x="138" y="188"/>
                        </a:lnTo>
                        <a:lnTo>
                          <a:pt x="137" y="187"/>
                        </a:lnTo>
                        <a:lnTo>
                          <a:pt x="134" y="183"/>
                        </a:lnTo>
                        <a:lnTo>
                          <a:pt x="129" y="180"/>
                        </a:lnTo>
                        <a:lnTo>
                          <a:pt x="125" y="176"/>
                        </a:lnTo>
                        <a:lnTo>
                          <a:pt x="119" y="171"/>
                        </a:lnTo>
                        <a:lnTo>
                          <a:pt x="115" y="167"/>
                        </a:lnTo>
                        <a:lnTo>
                          <a:pt x="111" y="163"/>
                        </a:lnTo>
                        <a:lnTo>
                          <a:pt x="110" y="161"/>
                        </a:lnTo>
                        <a:lnTo>
                          <a:pt x="110" y="159"/>
                        </a:lnTo>
                        <a:lnTo>
                          <a:pt x="109" y="156"/>
                        </a:lnTo>
                        <a:lnTo>
                          <a:pt x="109" y="153"/>
                        </a:lnTo>
                        <a:lnTo>
                          <a:pt x="108" y="148"/>
                        </a:lnTo>
                        <a:lnTo>
                          <a:pt x="106" y="142"/>
                        </a:lnTo>
                        <a:lnTo>
                          <a:pt x="105" y="138"/>
                        </a:lnTo>
                        <a:lnTo>
                          <a:pt x="105" y="132"/>
                        </a:lnTo>
                        <a:lnTo>
                          <a:pt x="104" y="127"/>
                        </a:lnTo>
                        <a:lnTo>
                          <a:pt x="103" y="121"/>
                        </a:lnTo>
                        <a:lnTo>
                          <a:pt x="103" y="116"/>
                        </a:lnTo>
                        <a:lnTo>
                          <a:pt x="102" y="110"/>
                        </a:lnTo>
                        <a:lnTo>
                          <a:pt x="102" y="106"/>
                        </a:lnTo>
                        <a:lnTo>
                          <a:pt x="101" y="102"/>
                        </a:lnTo>
                        <a:lnTo>
                          <a:pt x="101" y="99"/>
                        </a:lnTo>
                        <a:lnTo>
                          <a:pt x="101" y="98"/>
                        </a:lnTo>
                        <a:lnTo>
                          <a:pt x="101" y="65"/>
                        </a:lnTo>
                        <a:lnTo>
                          <a:pt x="103" y="65"/>
                        </a:lnTo>
                        <a:lnTo>
                          <a:pt x="106" y="64"/>
                        </a:lnTo>
                        <a:lnTo>
                          <a:pt x="110" y="64"/>
                        </a:lnTo>
                        <a:lnTo>
                          <a:pt x="113" y="62"/>
                        </a:lnTo>
                        <a:lnTo>
                          <a:pt x="117" y="61"/>
                        </a:lnTo>
                        <a:lnTo>
                          <a:pt x="118" y="57"/>
                        </a:lnTo>
                        <a:lnTo>
                          <a:pt x="119" y="55"/>
                        </a:lnTo>
                        <a:lnTo>
                          <a:pt x="117" y="49"/>
                        </a:lnTo>
                        <a:lnTo>
                          <a:pt x="116" y="43"/>
                        </a:lnTo>
                        <a:lnTo>
                          <a:pt x="113" y="36"/>
                        </a:lnTo>
                        <a:lnTo>
                          <a:pt x="112" y="30"/>
                        </a:lnTo>
                        <a:lnTo>
                          <a:pt x="111" y="23"/>
                        </a:lnTo>
                        <a:lnTo>
                          <a:pt x="110" y="18"/>
                        </a:lnTo>
                        <a:lnTo>
                          <a:pt x="109" y="15"/>
                        </a:lnTo>
                        <a:lnTo>
                          <a:pt x="109" y="14"/>
                        </a:lnTo>
                        <a:lnTo>
                          <a:pt x="69" y="0"/>
                        </a:lnTo>
                        <a:lnTo>
                          <a:pt x="68" y="0"/>
                        </a:lnTo>
                        <a:lnTo>
                          <a:pt x="66" y="0"/>
                        </a:lnTo>
                        <a:lnTo>
                          <a:pt x="62" y="1"/>
                        </a:lnTo>
                        <a:lnTo>
                          <a:pt x="57" y="2"/>
                        </a:lnTo>
                        <a:lnTo>
                          <a:pt x="52" y="2"/>
                        </a:lnTo>
                        <a:lnTo>
                          <a:pt x="46" y="5"/>
                        </a:lnTo>
                        <a:lnTo>
                          <a:pt x="39" y="7"/>
                        </a:lnTo>
                        <a:lnTo>
                          <a:pt x="33" y="9"/>
                        </a:lnTo>
                        <a:lnTo>
                          <a:pt x="26" y="12"/>
                        </a:lnTo>
                        <a:lnTo>
                          <a:pt x="20" y="15"/>
                        </a:lnTo>
                        <a:lnTo>
                          <a:pt x="14" y="19"/>
                        </a:lnTo>
                        <a:lnTo>
                          <a:pt x="10" y="23"/>
                        </a:lnTo>
                        <a:lnTo>
                          <a:pt x="5" y="28"/>
                        </a:lnTo>
                        <a:lnTo>
                          <a:pt x="3" y="34"/>
                        </a:lnTo>
                        <a:lnTo>
                          <a:pt x="0" y="40"/>
                        </a:lnTo>
                        <a:lnTo>
                          <a:pt x="2" y="47"/>
                        </a:lnTo>
                        <a:lnTo>
                          <a:pt x="2" y="51"/>
                        </a:lnTo>
                        <a:lnTo>
                          <a:pt x="3" y="57"/>
                        </a:lnTo>
                        <a:lnTo>
                          <a:pt x="4" y="61"/>
                        </a:lnTo>
                        <a:lnTo>
                          <a:pt x="7" y="65"/>
                        </a:lnTo>
                        <a:lnTo>
                          <a:pt x="12" y="69"/>
                        </a:lnTo>
                        <a:lnTo>
                          <a:pt x="18" y="72"/>
                        </a:lnTo>
                        <a:lnTo>
                          <a:pt x="24" y="74"/>
                        </a:lnTo>
                        <a:lnTo>
                          <a:pt x="28" y="74"/>
                        </a:lnTo>
                        <a:lnTo>
                          <a:pt x="32" y="74"/>
                        </a:lnTo>
                        <a:lnTo>
                          <a:pt x="34" y="74"/>
                        </a:lnTo>
                        <a:lnTo>
                          <a:pt x="35" y="139"/>
                        </a:lnTo>
                        <a:lnTo>
                          <a:pt x="37" y="141"/>
                        </a:lnTo>
                        <a:lnTo>
                          <a:pt x="38" y="142"/>
                        </a:lnTo>
                        <a:lnTo>
                          <a:pt x="38" y="145"/>
                        </a:lnTo>
                        <a:lnTo>
                          <a:pt x="38" y="147"/>
                        </a:lnTo>
                        <a:lnTo>
                          <a:pt x="38" y="152"/>
                        </a:lnTo>
                        <a:lnTo>
                          <a:pt x="37" y="155"/>
                        </a:lnTo>
                        <a:lnTo>
                          <a:pt x="35" y="161"/>
                        </a:lnTo>
                        <a:lnTo>
                          <a:pt x="34" y="167"/>
                        </a:lnTo>
                        <a:lnTo>
                          <a:pt x="32" y="174"/>
                        </a:lnTo>
                        <a:lnTo>
                          <a:pt x="27" y="182"/>
                        </a:lnTo>
                        <a:lnTo>
                          <a:pt x="23" y="191"/>
                        </a:lnTo>
                        <a:lnTo>
                          <a:pt x="17" y="202"/>
                        </a:lnTo>
                        <a:lnTo>
                          <a:pt x="11" y="213"/>
                        </a:lnTo>
                        <a:lnTo>
                          <a:pt x="6" y="301"/>
                        </a:lnTo>
                        <a:lnTo>
                          <a:pt x="11" y="380"/>
                        </a:lnTo>
                        <a:lnTo>
                          <a:pt x="60" y="395"/>
                        </a:lnTo>
                        <a:lnTo>
                          <a:pt x="124" y="390"/>
                        </a:lnTo>
                        <a:lnTo>
                          <a:pt x="169" y="358"/>
                        </a:lnTo>
                        <a:lnTo>
                          <a:pt x="159" y="234"/>
                        </a:lnTo>
                        <a:close/>
                      </a:path>
                    </a:pathLst>
                  </a:custGeom>
                  <a:solidFill>
                    <a:srgbClr val="3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6" name="Freeform 52">
                    <a:extLst>
                      <a:ext uri="{FF2B5EF4-FFF2-40B4-BE49-F238E27FC236}">
                        <a16:creationId xmlns:a16="http://schemas.microsoft.com/office/drawing/2014/main" id="{9E67D2DF-67A1-43D8-88E2-EB8176D271E7}"/>
                      </a:ext>
                    </a:extLst>
                  </p:cNvPr>
                  <p:cNvSpPr>
                    <a:spLocks/>
                  </p:cNvSpPr>
                  <p:nvPr/>
                </p:nvSpPr>
                <p:spPr bwMode="auto">
                  <a:xfrm>
                    <a:off x="1793" y="2216"/>
                    <a:ext cx="62" cy="147"/>
                  </a:xfrm>
                  <a:custGeom>
                    <a:avLst/>
                    <a:gdLst>
                      <a:gd name="T0" fmla="*/ 1 w 187"/>
                      <a:gd name="T1" fmla="*/ 1 h 442"/>
                      <a:gd name="T2" fmla="*/ 0 w 187"/>
                      <a:gd name="T3" fmla="*/ 1 h 442"/>
                      <a:gd name="T4" fmla="*/ 1 w 187"/>
                      <a:gd name="T5" fmla="*/ 0 h 442"/>
                      <a:gd name="T6" fmla="*/ 1 w 187"/>
                      <a:gd name="T7" fmla="*/ 0 h 442"/>
                      <a:gd name="T8" fmla="*/ 1 w 187"/>
                      <a:gd name="T9" fmla="*/ 0 h 442"/>
                      <a:gd name="T10" fmla="*/ 0 w 187"/>
                      <a:gd name="T11" fmla="*/ 0 h 442"/>
                      <a:gd name="T12" fmla="*/ 0 w 187"/>
                      <a:gd name="T13" fmla="*/ 0 h 442"/>
                      <a:gd name="T14" fmla="*/ 0 w 187"/>
                      <a:gd name="T15" fmla="*/ 0 h 442"/>
                      <a:gd name="T16" fmla="*/ 0 w 187"/>
                      <a:gd name="T17" fmla="*/ 0 h 442"/>
                      <a:gd name="T18" fmla="*/ 0 w 187"/>
                      <a:gd name="T19" fmla="*/ 0 h 442"/>
                      <a:gd name="T20" fmla="*/ 0 w 187"/>
                      <a:gd name="T21" fmla="*/ 0 h 442"/>
                      <a:gd name="T22" fmla="*/ 0 w 187"/>
                      <a:gd name="T23" fmla="*/ 0 h 442"/>
                      <a:gd name="T24" fmla="*/ 0 w 187"/>
                      <a:gd name="T25" fmla="*/ 0 h 442"/>
                      <a:gd name="T26" fmla="*/ 0 w 187"/>
                      <a:gd name="T27" fmla="*/ 0 h 442"/>
                      <a:gd name="T28" fmla="*/ 0 w 187"/>
                      <a:gd name="T29" fmla="*/ 0 h 442"/>
                      <a:gd name="T30" fmla="*/ 0 w 187"/>
                      <a:gd name="T31" fmla="*/ 0 h 442"/>
                      <a:gd name="T32" fmla="*/ 0 w 187"/>
                      <a:gd name="T33" fmla="*/ 0 h 442"/>
                      <a:gd name="T34" fmla="*/ 0 w 187"/>
                      <a:gd name="T35" fmla="*/ 0 h 442"/>
                      <a:gd name="T36" fmla="*/ 0 w 187"/>
                      <a:gd name="T37" fmla="*/ 0 h 442"/>
                      <a:gd name="T38" fmla="*/ 0 w 187"/>
                      <a:gd name="T39" fmla="*/ 0 h 442"/>
                      <a:gd name="T40" fmla="*/ 0 w 187"/>
                      <a:gd name="T41" fmla="*/ 0 h 442"/>
                      <a:gd name="T42" fmla="*/ 0 w 187"/>
                      <a:gd name="T43" fmla="*/ 0 h 442"/>
                      <a:gd name="T44" fmla="*/ 0 w 187"/>
                      <a:gd name="T45" fmla="*/ 1 h 442"/>
                      <a:gd name="T46" fmla="*/ 0 w 187"/>
                      <a:gd name="T47" fmla="*/ 1 h 442"/>
                      <a:gd name="T48" fmla="*/ 0 w 187"/>
                      <a:gd name="T49" fmla="*/ 1 h 442"/>
                      <a:gd name="T50" fmla="*/ 0 w 187"/>
                      <a:gd name="T51" fmla="*/ 1 h 442"/>
                      <a:gd name="T52" fmla="*/ 0 w 187"/>
                      <a:gd name="T53" fmla="*/ 1 h 442"/>
                      <a:gd name="T54" fmla="*/ 0 w 187"/>
                      <a:gd name="T55" fmla="*/ 1 h 442"/>
                      <a:gd name="T56" fmla="*/ 0 w 187"/>
                      <a:gd name="T57" fmla="*/ 1 h 442"/>
                      <a:gd name="T58" fmla="*/ 0 w 187"/>
                      <a:gd name="T59" fmla="*/ 1 h 442"/>
                      <a:gd name="T60" fmla="*/ 0 w 187"/>
                      <a:gd name="T61" fmla="*/ 1 h 442"/>
                      <a:gd name="T62" fmla="*/ 0 w 187"/>
                      <a:gd name="T63" fmla="*/ 1 h 442"/>
                      <a:gd name="T64" fmla="*/ 0 w 187"/>
                      <a:gd name="T65" fmla="*/ 1 h 442"/>
                      <a:gd name="T66" fmla="*/ 0 w 187"/>
                      <a:gd name="T67" fmla="*/ 1 h 442"/>
                      <a:gd name="T68" fmla="*/ 0 w 187"/>
                      <a:gd name="T69" fmla="*/ 1 h 442"/>
                      <a:gd name="T70" fmla="*/ 0 w 187"/>
                      <a:gd name="T71" fmla="*/ 1 h 442"/>
                      <a:gd name="T72" fmla="*/ 0 w 187"/>
                      <a:gd name="T73" fmla="*/ 1 h 442"/>
                      <a:gd name="T74" fmla="*/ 0 w 187"/>
                      <a:gd name="T75" fmla="*/ 2 h 442"/>
                      <a:gd name="T76" fmla="*/ 0 w 187"/>
                      <a:gd name="T77" fmla="*/ 2 h 442"/>
                      <a:gd name="T78" fmla="*/ 0 w 187"/>
                      <a:gd name="T79" fmla="*/ 2 h 442"/>
                      <a:gd name="T80" fmla="*/ 0 w 187"/>
                      <a:gd name="T81" fmla="*/ 2 h 442"/>
                      <a:gd name="T82" fmla="*/ 0 w 187"/>
                      <a:gd name="T83" fmla="*/ 2 h 442"/>
                      <a:gd name="T84" fmla="*/ 0 w 187"/>
                      <a:gd name="T85" fmla="*/ 2 h 442"/>
                      <a:gd name="T86" fmla="*/ 0 w 187"/>
                      <a:gd name="T87" fmla="*/ 2 h 442"/>
                      <a:gd name="T88" fmla="*/ 1 w 187"/>
                      <a:gd name="T89" fmla="*/ 2 h 442"/>
                      <a:gd name="T90" fmla="*/ 1 w 187"/>
                      <a:gd name="T91" fmla="*/ 1 h 4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7"/>
                      <a:gd name="T139" fmla="*/ 0 h 442"/>
                      <a:gd name="T140" fmla="*/ 187 w 187"/>
                      <a:gd name="T141" fmla="*/ 442 h 44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7" h="442">
                        <a:moveTo>
                          <a:pt x="187" y="267"/>
                        </a:moveTo>
                        <a:lnTo>
                          <a:pt x="175" y="225"/>
                        </a:lnTo>
                        <a:lnTo>
                          <a:pt x="134" y="189"/>
                        </a:lnTo>
                        <a:lnTo>
                          <a:pt x="117" y="169"/>
                        </a:lnTo>
                        <a:lnTo>
                          <a:pt x="116" y="75"/>
                        </a:lnTo>
                        <a:lnTo>
                          <a:pt x="133" y="60"/>
                        </a:lnTo>
                        <a:lnTo>
                          <a:pt x="135" y="27"/>
                        </a:lnTo>
                        <a:lnTo>
                          <a:pt x="135" y="25"/>
                        </a:lnTo>
                        <a:lnTo>
                          <a:pt x="133" y="22"/>
                        </a:lnTo>
                        <a:lnTo>
                          <a:pt x="131" y="17"/>
                        </a:lnTo>
                        <a:lnTo>
                          <a:pt x="125" y="13"/>
                        </a:lnTo>
                        <a:lnTo>
                          <a:pt x="120" y="11"/>
                        </a:lnTo>
                        <a:lnTo>
                          <a:pt x="117" y="7"/>
                        </a:lnTo>
                        <a:lnTo>
                          <a:pt x="112" y="6"/>
                        </a:lnTo>
                        <a:lnTo>
                          <a:pt x="107" y="4"/>
                        </a:lnTo>
                        <a:lnTo>
                          <a:pt x="100" y="1"/>
                        </a:lnTo>
                        <a:lnTo>
                          <a:pt x="93" y="1"/>
                        </a:lnTo>
                        <a:lnTo>
                          <a:pt x="85" y="0"/>
                        </a:lnTo>
                        <a:lnTo>
                          <a:pt x="77" y="1"/>
                        </a:lnTo>
                        <a:lnTo>
                          <a:pt x="68" y="1"/>
                        </a:lnTo>
                        <a:lnTo>
                          <a:pt x="58" y="3"/>
                        </a:lnTo>
                        <a:lnTo>
                          <a:pt x="50" y="4"/>
                        </a:lnTo>
                        <a:lnTo>
                          <a:pt x="43" y="6"/>
                        </a:lnTo>
                        <a:lnTo>
                          <a:pt x="35" y="8"/>
                        </a:lnTo>
                        <a:lnTo>
                          <a:pt x="29" y="11"/>
                        </a:lnTo>
                        <a:lnTo>
                          <a:pt x="24" y="13"/>
                        </a:lnTo>
                        <a:lnTo>
                          <a:pt x="18" y="17"/>
                        </a:lnTo>
                        <a:lnTo>
                          <a:pt x="12" y="20"/>
                        </a:lnTo>
                        <a:lnTo>
                          <a:pt x="8" y="24"/>
                        </a:lnTo>
                        <a:lnTo>
                          <a:pt x="6" y="28"/>
                        </a:lnTo>
                        <a:lnTo>
                          <a:pt x="4" y="32"/>
                        </a:lnTo>
                        <a:lnTo>
                          <a:pt x="1" y="35"/>
                        </a:lnTo>
                        <a:lnTo>
                          <a:pt x="0" y="40"/>
                        </a:lnTo>
                        <a:lnTo>
                          <a:pt x="0" y="45"/>
                        </a:lnTo>
                        <a:lnTo>
                          <a:pt x="1" y="50"/>
                        </a:lnTo>
                        <a:lnTo>
                          <a:pt x="1" y="54"/>
                        </a:lnTo>
                        <a:lnTo>
                          <a:pt x="4" y="57"/>
                        </a:lnTo>
                        <a:lnTo>
                          <a:pt x="6" y="61"/>
                        </a:lnTo>
                        <a:lnTo>
                          <a:pt x="7" y="64"/>
                        </a:lnTo>
                        <a:lnTo>
                          <a:pt x="12" y="70"/>
                        </a:lnTo>
                        <a:lnTo>
                          <a:pt x="18" y="74"/>
                        </a:lnTo>
                        <a:lnTo>
                          <a:pt x="22" y="76"/>
                        </a:lnTo>
                        <a:lnTo>
                          <a:pt x="27" y="78"/>
                        </a:lnTo>
                        <a:lnTo>
                          <a:pt x="31" y="80"/>
                        </a:lnTo>
                        <a:lnTo>
                          <a:pt x="32" y="80"/>
                        </a:lnTo>
                        <a:lnTo>
                          <a:pt x="45" y="172"/>
                        </a:lnTo>
                        <a:lnTo>
                          <a:pt x="39" y="201"/>
                        </a:lnTo>
                        <a:lnTo>
                          <a:pt x="38" y="201"/>
                        </a:lnTo>
                        <a:lnTo>
                          <a:pt x="35" y="202"/>
                        </a:lnTo>
                        <a:lnTo>
                          <a:pt x="32" y="203"/>
                        </a:lnTo>
                        <a:lnTo>
                          <a:pt x="28" y="208"/>
                        </a:lnTo>
                        <a:lnTo>
                          <a:pt x="25" y="213"/>
                        </a:lnTo>
                        <a:lnTo>
                          <a:pt x="21" y="218"/>
                        </a:lnTo>
                        <a:lnTo>
                          <a:pt x="19" y="222"/>
                        </a:lnTo>
                        <a:lnTo>
                          <a:pt x="18" y="227"/>
                        </a:lnTo>
                        <a:lnTo>
                          <a:pt x="17" y="231"/>
                        </a:lnTo>
                        <a:lnTo>
                          <a:pt x="17" y="237"/>
                        </a:lnTo>
                        <a:lnTo>
                          <a:pt x="15" y="242"/>
                        </a:lnTo>
                        <a:lnTo>
                          <a:pt x="14" y="248"/>
                        </a:lnTo>
                        <a:lnTo>
                          <a:pt x="12" y="253"/>
                        </a:lnTo>
                        <a:lnTo>
                          <a:pt x="12" y="260"/>
                        </a:lnTo>
                        <a:lnTo>
                          <a:pt x="11" y="266"/>
                        </a:lnTo>
                        <a:lnTo>
                          <a:pt x="10" y="273"/>
                        </a:lnTo>
                        <a:lnTo>
                          <a:pt x="8" y="279"/>
                        </a:lnTo>
                        <a:lnTo>
                          <a:pt x="8" y="287"/>
                        </a:lnTo>
                        <a:lnTo>
                          <a:pt x="7" y="294"/>
                        </a:lnTo>
                        <a:lnTo>
                          <a:pt x="6" y="301"/>
                        </a:lnTo>
                        <a:lnTo>
                          <a:pt x="5" y="309"/>
                        </a:lnTo>
                        <a:lnTo>
                          <a:pt x="5" y="319"/>
                        </a:lnTo>
                        <a:lnTo>
                          <a:pt x="5" y="327"/>
                        </a:lnTo>
                        <a:lnTo>
                          <a:pt x="5" y="336"/>
                        </a:lnTo>
                        <a:lnTo>
                          <a:pt x="5" y="345"/>
                        </a:lnTo>
                        <a:lnTo>
                          <a:pt x="6" y="356"/>
                        </a:lnTo>
                        <a:lnTo>
                          <a:pt x="6" y="365"/>
                        </a:lnTo>
                        <a:lnTo>
                          <a:pt x="6" y="375"/>
                        </a:lnTo>
                        <a:lnTo>
                          <a:pt x="6" y="382"/>
                        </a:lnTo>
                        <a:lnTo>
                          <a:pt x="7" y="390"/>
                        </a:lnTo>
                        <a:lnTo>
                          <a:pt x="7" y="396"/>
                        </a:lnTo>
                        <a:lnTo>
                          <a:pt x="8" y="401"/>
                        </a:lnTo>
                        <a:lnTo>
                          <a:pt x="8" y="406"/>
                        </a:lnTo>
                        <a:lnTo>
                          <a:pt x="10" y="411"/>
                        </a:lnTo>
                        <a:lnTo>
                          <a:pt x="10" y="414"/>
                        </a:lnTo>
                        <a:lnTo>
                          <a:pt x="11" y="418"/>
                        </a:lnTo>
                        <a:lnTo>
                          <a:pt x="11" y="420"/>
                        </a:lnTo>
                        <a:lnTo>
                          <a:pt x="12" y="422"/>
                        </a:lnTo>
                        <a:lnTo>
                          <a:pt x="14" y="425"/>
                        </a:lnTo>
                        <a:lnTo>
                          <a:pt x="14" y="426"/>
                        </a:lnTo>
                        <a:lnTo>
                          <a:pt x="61" y="439"/>
                        </a:lnTo>
                        <a:lnTo>
                          <a:pt x="116" y="442"/>
                        </a:lnTo>
                        <a:lnTo>
                          <a:pt x="146" y="433"/>
                        </a:lnTo>
                        <a:lnTo>
                          <a:pt x="187" y="267"/>
                        </a:lnTo>
                        <a:close/>
                      </a:path>
                    </a:pathLst>
                  </a:cu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7" name="Freeform 53">
                    <a:extLst>
                      <a:ext uri="{FF2B5EF4-FFF2-40B4-BE49-F238E27FC236}">
                        <a16:creationId xmlns:a16="http://schemas.microsoft.com/office/drawing/2014/main" id="{4847ECAB-5C90-40AB-8C2D-FFC74267299E}"/>
                      </a:ext>
                    </a:extLst>
                  </p:cNvPr>
                  <p:cNvSpPr>
                    <a:spLocks/>
                  </p:cNvSpPr>
                  <p:nvPr/>
                </p:nvSpPr>
                <p:spPr bwMode="auto">
                  <a:xfrm>
                    <a:off x="1546" y="1950"/>
                    <a:ext cx="206" cy="111"/>
                  </a:xfrm>
                  <a:custGeom>
                    <a:avLst/>
                    <a:gdLst>
                      <a:gd name="T0" fmla="*/ 3 w 618"/>
                      <a:gd name="T1" fmla="*/ 0 h 332"/>
                      <a:gd name="T2" fmla="*/ 3 w 618"/>
                      <a:gd name="T3" fmla="*/ 0 h 332"/>
                      <a:gd name="T4" fmla="*/ 3 w 618"/>
                      <a:gd name="T5" fmla="*/ 0 h 332"/>
                      <a:gd name="T6" fmla="*/ 3 w 618"/>
                      <a:gd name="T7" fmla="*/ 1 h 332"/>
                      <a:gd name="T8" fmla="*/ 3 w 618"/>
                      <a:gd name="T9" fmla="*/ 1 h 332"/>
                      <a:gd name="T10" fmla="*/ 3 w 618"/>
                      <a:gd name="T11" fmla="*/ 1 h 332"/>
                      <a:gd name="T12" fmla="*/ 3 w 618"/>
                      <a:gd name="T13" fmla="*/ 1 h 332"/>
                      <a:gd name="T14" fmla="*/ 3 w 618"/>
                      <a:gd name="T15" fmla="*/ 1 h 332"/>
                      <a:gd name="T16" fmla="*/ 3 w 618"/>
                      <a:gd name="T17" fmla="*/ 1 h 332"/>
                      <a:gd name="T18" fmla="*/ 2 w 618"/>
                      <a:gd name="T19" fmla="*/ 1 h 332"/>
                      <a:gd name="T20" fmla="*/ 2 w 618"/>
                      <a:gd name="T21" fmla="*/ 1 h 332"/>
                      <a:gd name="T22" fmla="*/ 2 w 618"/>
                      <a:gd name="T23" fmla="*/ 1 h 332"/>
                      <a:gd name="T24" fmla="*/ 2 w 618"/>
                      <a:gd name="T25" fmla="*/ 1 h 332"/>
                      <a:gd name="T26" fmla="*/ 2 w 618"/>
                      <a:gd name="T27" fmla="*/ 1 h 332"/>
                      <a:gd name="T28" fmla="*/ 2 w 618"/>
                      <a:gd name="T29" fmla="*/ 1 h 332"/>
                      <a:gd name="T30" fmla="*/ 1 w 618"/>
                      <a:gd name="T31" fmla="*/ 1 h 332"/>
                      <a:gd name="T32" fmla="*/ 1 w 618"/>
                      <a:gd name="T33" fmla="*/ 1 h 332"/>
                      <a:gd name="T34" fmla="*/ 1 w 618"/>
                      <a:gd name="T35" fmla="*/ 1 h 332"/>
                      <a:gd name="T36" fmla="*/ 1 w 618"/>
                      <a:gd name="T37" fmla="*/ 1 h 332"/>
                      <a:gd name="T38" fmla="*/ 1 w 618"/>
                      <a:gd name="T39" fmla="*/ 1 h 332"/>
                      <a:gd name="T40" fmla="*/ 1 w 618"/>
                      <a:gd name="T41" fmla="*/ 1 h 332"/>
                      <a:gd name="T42" fmla="*/ 0 w 618"/>
                      <a:gd name="T43" fmla="*/ 1 h 332"/>
                      <a:gd name="T44" fmla="*/ 0 w 618"/>
                      <a:gd name="T45" fmla="*/ 1 h 332"/>
                      <a:gd name="T46" fmla="*/ 0 w 618"/>
                      <a:gd name="T47" fmla="*/ 1 h 332"/>
                      <a:gd name="T48" fmla="*/ 0 w 618"/>
                      <a:gd name="T49" fmla="*/ 1 h 332"/>
                      <a:gd name="T50" fmla="*/ 0 w 618"/>
                      <a:gd name="T51" fmla="*/ 1 h 332"/>
                      <a:gd name="T52" fmla="*/ 0 w 618"/>
                      <a:gd name="T53" fmla="*/ 1 h 332"/>
                      <a:gd name="T54" fmla="*/ 0 w 618"/>
                      <a:gd name="T55" fmla="*/ 1 h 332"/>
                      <a:gd name="T56" fmla="*/ 1 w 618"/>
                      <a:gd name="T57" fmla="*/ 1 h 332"/>
                      <a:gd name="T58" fmla="*/ 1 w 618"/>
                      <a:gd name="T59" fmla="*/ 1 h 332"/>
                      <a:gd name="T60" fmla="*/ 1 w 618"/>
                      <a:gd name="T61" fmla="*/ 1 h 332"/>
                      <a:gd name="T62" fmla="*/ 2 w 618"/>
                      <a:gd name="T63" fmla="*/ 1 h 332"/>
                      <a:gd name="T64" fmla="*/ 2 w 618"/>
                      <a:gd name="T65" fmla="*/ 1 h 332"/>
                      <a:gd name="T66" fmla="*/ 2 w 618"/>
                      <a:gd name="T67" fmla="*/ 1 h 332"/>
                      <a:gd name="T68" fmla="*/ 2 w 618"/>
                      <a:gd name="T69" fmla="*/ 1 h 332"/>
                      <a:gd name="T70" fmla="*/ 2 w 618"/>
                      <a:gd name="T71" fmla="*/ 1 h 332"/>
                      <a:gd name="T72" fmla="*/ 2 w 618"/>
                      <a:gd name="T73" fmla="*/ 1 h 332"/>
                      <a:gd name="T74" fmla="*/ 2 w 618"/>
                      <a:gd name="T75" fmla="*/ 1 h 332"/>
                      <a:gd name="T76" fmla="*/ 2 w 618"/>
                      <a:gd name="T77" fmla="*/ 1 h 332"/>
                      <a:gd name="T78" fmla="*/ 2 w 618"/>
                      <a:gd name="T79" fmla="*/ 0 h 332"/>
                      <a:gd name="T80" fmla="*/ 2 w 618"/>
                      <a:gd name="T81" fmla="*/ 0 h 332"/>
                      <a:gd name="T82" fmla="*/ 2 w 618"/>
                      <a:gd name="T83" fmla="*/ 0 h 332"/>
                      <a:gd name="T84" fmla="*/ 2 w 618"/>
                      <a:gd name="T85" fmla="*/ 0 h 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8"/>
                      <a:gd name="T130" fmla="*/ 0 h 332"/>
                      <a:gd name="T131" fmla="*/ 618 w 618"/>
                      <a:gd name="T132" fmla="*/ 332 h 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8" h="332">
                        <a:moveTo>
                          <a:pt x="599" y="0"/>
                        </a:moveTo>
                        <a:lnTo>
                          <a:pt x="610" y="0"/>
                        </a:lnTo>
                        <a:lnTo>
                          <a:pt x="610" y="18"/>
                        </a:lnTo>
                        <a:lnTo>
                          <a:pt x="612" y="39"/>
                        </a:lnTo>
                        <a:lnTo>
                          <a:pt x="613" y="60"/>
                        </a:lnTo>
                        <a:lnTo>
                          <a:pt x="614" y="84"/>
                        </a:lnTo>
                        <a:lnTo>
                          <a:pt x="614" y="106"/>
                        </a:lnTo>
                        <a:lnTo>
                          <a:pt x="616" y="129"/>
                        </a:lnTo>
                        <a:lnTo>
                          <a:pt x="617" y="151"/>
                        </a:lnTo>
                        <a:lnTo>
                          <a:pt x="618" y="173"/>
                        </a:lnTo>
                        <a:lnTo>
                          <a:pt x="618" y="194"/>
                        </a:lnTo>
                        <a:lnTo>
                          <a:pt x="618" y="213"/>
                        </a:lnTo>
                        <a:lnTo>
                          <a:pt x="617" y="231"/>
                        </a:lnTo>
                        <a:lnTo>
                          <a:pt x="617" y="246"/>
                        </a:lnTo>
                        <a:lnTo>
                          <a:pt x="614" y="257"/>
                        </a:lnTo>
                        <a:lnTo>
                          <a:pt x="613" y="268"/>
                        </a:lnTo>
                        <a:lnTo>
                          <a:pt x="611" y="273"/>
                        </a:lnTo>
                        <a:lnTo>
                          <a:pt x="609" y="276"/>
                        </a:lnTo>
                        <a:lnTo>
                          <a:pt x="585" y="278"/>
                        </a:lnTo>
                        <a:lnTo>
                          <a:pt x="564" y="281"/>
                        </a:lnTo>
                        <a:lnTo>
                          <a:pt x="543" y="283"/>
                        </a:lnTo>
                        <a:lnTo>
                          <a:pt x="524" y="285"/>
                        </a:lnTo>
                        <a:lnTo>
                          <a:pt x="504" y="287"/>
                        </a:lnTo>
                        <a:lnTo>
                          <a:pt x="485" y="289"/>
                        </a:lnTo>
                        <a:lnTo>
                          <a:pt x="467" y="291"/>
                        </a:lnTo>
                        <a:lnTo>
                          <a:pt x="448" y="292"/>
                        </a:lnTo>
                        <a:lnTo>
                          <a:pt x="429" y="294"/>
                        </a:lnTo>
                        <a:lnTo>
                          <a:pt x="411" y="295"/>
                        </a:lnTo>
                        <a:lnTo>
                          <a:pt x="392" y="297"/>
                        </a:lnTo>
                        <a:lnTo>
                          <a:pt x="373" y="298"/>
                        </a:lnTo>
                        <a:lnTo>
                          <a:pt x="355" y="301"/>
                        </a:lnTo>
                        <a:lnTo>
                          <a:pt x="335" y="302"/>
                        </a:lnTo>
                        <a:lnTo>
                          <a:pt x="314" y="304"/>
                        </a:lnTo>
                        <a:lnTo>
                          <a:pt x="293" y="305"/>
                        </a:lnTo>
                        <a:lnTo>
                          <a:pt x="276" y="308"/>
                        </a:lnTo>
                        <a:lnTo>
                          <a:pt x="257" y="309"/>
                        </a:lnTo>
                        <a:lnTo>
                          <a:pt x="238" y="310"/>
                        </a:lnTo>
                        <a:lnTo>
                          <a:pt x="220" y="311"/>
                        </a:lnTo>
                        <a:lnTo>
                          <a:pt x="200" y="313"/>
                        </a:lnTo>
                        <a:lnTo>
                          <a:pt x="181" y="315"/>
                        </a:lnTo>
                        <a:lnTo>
                          <a:pt x="160" y="317"/>
                        </a:lnTo>
                        <a:lnTo>
                          <a:pt x="142" y="319"/>
                        </a:lnTo>
                        <a:lnTo>
                          <a:pt x="122" y="320"/>
                        </a:lnTo>
                        <a:lnTo>
                          <a:pt x="103" y="322"/>
                        </a:lnTo>
                        <a:lnTo>
                          <a:pt x="84" y="324"/>
                        </a:lnTo>
                        <a:lnTo>
                          <a:pt x="66" y="325"/>
                        </a:lnTo>
                        <a:lnTo>
                          <a:pt x="49" y="326"/>
                        </a:lnTo>
                        <a:lnTo>
                          <a:pt x="32" y="329"/>
                        </a:lnTo>
                        <a:lnTo>
                          <a:pt x="17" y="330"/>
                        </a:lnTo>
                        <a:lnTo>
                          <a:pt x="2" y="332"/>
                        </a:lnTo>
                        <a:lnTo>
                          <a:pt x="0" y="330"/>
                        </a:lnTo>
                        <a:lnTo>
                          <a:pt x="0" y="326"/>
                        </a:lnTo>
                        <a:lnTo>
                          <a:pt x="1" y="322"/>
                        </a:lnTo>
                        <a:lnTo>
                          <a:pt x="6" y="320"/>
                        </a:lnTo>
                        <a:lnTo>
                          <a:pt x="40" y="315"/>
                        </a:lnTo>
                        <a:lnTo>
                          <a:pt x="78" y="311"/>
                        </a:lnTo>
                        <a:lnTo>
                          <a:pt x="116" y="306"/>
                        </a:lnTo>
                        <a:lnTo>
                          <a:pt x="156" y="303"/>
                        </a:lnTo>
                        <a:lnTo>
                          <a:pt x="194" y="299"/>
                        </a:lnTo>
                        <a:lnTo>
                          <a:pt x="235" y="297"/>
                        </a:lnTo>
                        <a:lnTo>
                          <a:pt x="274" y="294"/>
                        </a:lnTo>
                        <a:lnTo>
                          <a:pt x="315" y="291"/>
                        </a:lnTo>
                        <a:lnTo>
                          <a:pt x="355" y="288"/>
                        </a:lnTo>
                        <a:lnTo>
                          <a:pt x="393" y="284"/>
                        </a:lnTo>
                        <a:lnTo>
                          <a:pt x="432" y="281"/>
                        </a:lnTo>
                        <a:lnTo>
                          <a:pt x="469" y="277"/>
                        </a:lnTo>
                        <a:lnTo>
                          <a:pt x="505" y="273"/>
                        </a:lnTo>
                        <a:lnTo>
                          <a:pt x="539" y="269"/>
                        </a:lnTo>
                        <a:lnTo>
                          <a:pt x="571" y="263"/>
                        </a:lnTo>
                        <a:lnTo>
                          <a:pt x="601" y="259"/>
                        </a:lnTo>
                        <a:lnTo>
                          <a:pt x="602" y="241"/>
                        </a:lnTo>
                        <a:lnTo>
                          <a:pt x="603" y="224"/>
                        </a:lnTo>
                        <a:lnTo>
                          <a:pt x="603" y="207"/>
                        </a:lnTo>
                        <a:lnTo>
                          <a:pt x="604" y="191"/>
                        </a:lnTo>
                        <a:lnTo>
                          <a:pt x="603" y="175"/>
                        </a:lnTo>
                        <a:lnTo>
                          <a:pt x="603" y="158"/>
                        </a:lnTo>
                        <a:lnTo>
                          <a:pt x="603" y="142"/>
                        </a:lnTo>
                        <a:lnTo>
                          <a:pt x="603" y="127"/>
                        </a:lnTo>
                        <a:lnTo>
                          <a:pt x="603" y="110"/>
                        </a:lnTo>
                        <a:lnTo>
                          <a:pt x="602" y="95"/>
                        </a:lnTo>
                        <a:lnTo>
                          <a:pt x="602" y="79"/>
                        </a:lnTo>
                        <a:lnTo>
                          <a:pt x="601" y="64"/>
                        </a:lnTo>
                        <a:lnTo>
                          <a:pt x="601" y="48"/>
                        </a:lnTo>
                        <a:lnTo>
                          <a:pt x="599" y="31"/>
                        </a:lnTo>
                        <a:lnTo>
                          <a:pt x="599" y="15"/>
                        </a:lnTo>
                        <a:lnTo>
                          <a:pt x="5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8" name="Freeform 54">
                    <a:extLst>
                      <a:ext uri="{FF2B5EF4-FFF2-40B4-BE49-F238E27FC236}">
                        <a16:creationId xmlns:a16="http://schemas.microsoft.com/office/drawing/2014/main" id="{0B7A245A-51C1-4C27-9594-078D1B490EC5}"/>
                      </a:ext>
                    </a:extLst>
                  </p:cNvPr>
                  <p:cNvSpPr>
                    <a:spLocks/>
                  </p:cNvSpPr>
                  <p:nvPr/>
                </p:nvSpPr>
                <p:spPr bwMode="auto">
                  <a:xfrm>
                    <a:off x="1465" y="1887"/>
                    <a:ext cx="622" cy="613"/>
                  </a:xfrm>
                  <a:custGeom>
                    <a:avLst/>
                    <a:gdLst>
                      <a:gd name="T0" fmla="*/ 6 w 1866"/>
                      <a:gd name="T1" fmla="*/ 2 h 1838"/>
                      <a:gd name="T2" fmla="*/ 6 w 1866"/>
                      <a:gd name="T3" fmla="*/ 1 h 1838"/>
                      <a:gd name="T4" fmla="*/ 5 w 1866"/>
                      <a:gd name="T5" fmla="*/ 1 h 1838"/>
                      <a:gd name="T6" fmla="*/ 5 w 1866"/>
                      <a:gd name="T7" fmla="*/ 1 h 1838"/>
                      <a:gd name="T8" fmla="*/ 4 w 1866"/>
                      <a:gd name="T9" fmla="*/ 1 h 1838"/>
                      <a:gd name="T10" fmla="*/ 4 w 1866"/>
                      <a:gd name="T11" fmla="*/ 1 h 1838"/>
                      <a:gd name="T12" fmla="*/ 3 w 1866"/>
                      <a:gd name="T13" fmla="*/ 1 h 1838"/>
                      <a:gd name="T14" fmla="*/ 2 w 1866"/>
                      <a:gd name="T15" fmla="*/ 1 h 1838"/>
                      <a:gd name="T16" fmla="*/ 1 w 1866"/>
                      <a:gd name="T17" fmla="*/ 2 h 1838"/>
                      <a:gd name="T18" fmla="*/ 1 w 1866"/>
                      <a:gd name="T19" fmla="*/ 2 h 1838"/>
                      <a:gd name="T20" fmla="*/ 1 w 1866"/>
                      <a:gd name="T21" fmla="*/ 3 h 1838"/>
                      <a:gd name="T22" fmla="*/ 1 w 1866"/>
                      <a:gd name="T23" fmla="*/ 4 h 1838"/>
                      <a:gd name="T24" fmla="*/ 1 w 1866"/>
                      <a:gd name="T25" fmla="*/ 4 h 1838"/>
                      <a:gd name="T26" fmla="*/ 1 w 1866"/>
                      <a:gd name="T27" fmla="*/ 5 h 1838"/>
                      <a:gd name="T28" fmla="*/ 1 w 1866"/>
                      <a:gd name="T29" fmla="*/ 6 h 1838"/>
                      <a:gd name="T30" fmla="*/ 2 w 1866"/>
                      <a:gd name="T31" fmla="*/ 6 h 1838"/>
                      <a:gd name="T32" fmla="*/ 3 w 1866"/>
                      <a:gd name="T33" fmla="*/ 7 h 1838"/>
                      <a:gd name="T34" fmla="*/ 3 w 1866"/>
                      <a:gd name="T35" fmla="*/ 7 h 1838"/>
                      <a:gd name="T36" fmla="*/ 4 w 1866"/>
                      <a:gd name="T37" fmla="*/ 7 h 1838"/>
                      <a:gd name="T38" fmla="*/ 4 w 1866"/>
                      <a:gd name="T39" fmla="*/ 7 h 1838"/>
                      <a:gd name="T40" fmla="*/ 6 w 1866"/>
                      <a:gd name="T41" fmla="*/ 6 h 1838"/>
                      <a:gd name="T42" fmla="*/ 6 w 1866"/>
                      <a:gd name="T43" fmla="*/ 6 h 1838"/>
                      <a:gd name="T44" fmla="*/ 7 w 1866"/>
                      <a:gd name="T45" fmla="*/ 6 h 1838"/>
                      <a:gd name="T46" fmla="*/ 7 w 1866"/>
                      <a:gd name="T47" fmla="*/ 5 h 1838"/>
                      <a:gd name="T48" fmla="*/ 7 w 1866"/>
                      <a:gd name="T49" fmla="*/ 5 h 1838"/>
                      <a:gd name="T50" fmla="*/ 7 w 1866"/>
                      <a:gd name="T51" fmla="*/ 5 h 1838"/>
                      <a:gd name="T52" fmla="*/ 7 w 1866"/>
                      <a:gd name="T53" fmla="*/ 3 h 1838"/>
                      <a:gd name="T54" fmla="*/ 7 w 1866"/>
                      <a:gd name="T55" fmla="*/ 2 h 1838"/>
                      <a:gd name="T56" fmla="*/ 8 w 1866"/>
                      <a:gd name="T57" fmla="*/ 3 h 1838"/>
                      <a:gd name="T58" fmla="*/ 8 w 1866"/>
                      <a:gd name="T59" fmla="*/ 3 h 1838"/>
                      <a:gd name="T60" fmla="*/ 8 w 1866"/>
                      <a:gd name="T61" fmla="*/ 4 h 1838"/>
                      <a:gd name="T62" fmla="*/ 8 w 1866"/>
                      <a:gd name="T63" fmla="*/ 4 h 1838"/>
                      <a:gd name="T64" fmla="*/ 8 w 1866"/>
                      <a:gd name="T65" fmla="*/ 5 h 1838"/>
                      <a:gd name="T66" fmla="*/ 7 w 1866"/>
                      <a:gd name="T67" fmla="*/ 6 h 1838"/>
                      <a:gd name="T68" fmla="*/ 7 w 1866"/>
                      <a:gd name="T69" fmla="*/ 6 h 1838"/>
                      <a:gd name="T70" fmla="*/ 7 w 1866"/>
                      <a:gd name="T71" fmla="*/ 6 h 1838"/>
                      <a:gd name="T72" fmla="*/ 6 w 1866"/>
                      <a:gd name="T73" fmla="*/ 7 h 1838"/>
                      <a:gd name="T74" fmla="*/ 5 w 1866"/>
                      <a:gd name="T75" fmla="*/ 7 h 1838"/>
                      <a:gd name="T76" fmla="*/ 4 w 1866"/>
                      <a:gd name="T77" fmla="*/ 8 h 1838"/>
                      <a:gd name="T78" fmla="*/ 2 w 1866"/>
                      <a:gd name="T79" fmla="*/ 7 h 1838"/>
                      <a:gd name="T80" fmla="*/ 1 w 1866"/>
                      <a:gd name="T81" fmla="*/ 7 h 1838"/>
                      <a:gd name="T82" fmla="*/ 1 w 1866"/>
                      <a:gd name="T83" fmla="*/ 7 h 1838"/>
                      <a:gd name="T84" fmla="*/ 0 w 1866"/>
                      <a:gd name="T85" fmla="*/ 5 h 1838"/>
                      <a:gd name="T86" fmla="*/ 0 w 1866"/>
                      <a:gd name="T87" fmla="*/ 5 h 1838"/>
                      <a:gd name="T88" fmla="*/ 0 w 1866"/>
                      <a:gd name="T89" fmla="*/ 4 h 1838"/>
                      <a:gd name="T90" fmla="*/ 0 w 1866"/>
                      <a:gd name="T91" fmla="*/ 3 h 1838"/>
                      <a:gd name="T92" fmla="*/ 0 w 1866"/>
                      <a:gd name="T93" fmla="*/ 3 h 1838"/>
                      <a:gd name="T94" fmla="*/ 0 w 1866"/>
                      <a:gd name="T95" fmla="*/ 2 h 1838"/>
                      <a:gd name="T96" fmla="*/ 0 w 1866"/>
                      <a:gd name="T97" fmla="*/ 2 h 1838"/>
                      <a:gd name="T98" fmla="*/ 1 w 1866"/>
                      <a:gd name="T99" fmla="*/ 1 h 1838"/>
                      <a:gd name="T100" fmla="*/ 1 w 1866"/>
                      <a:gd name="T101" fmla="*/ 1 h 1838"/>
                      <a:gd name="T102" fmla="*/ 2 w 1866"/>
                      <a:gd name="T103" fmla="*/ 0 h 1838"/>
                      <a:gd name="T104" fmla="*/ 2 w 1866"/>
                      <a:gd name="T105" fmla="*/ 0 h 1838"/>
                      <a:gd name="T106" fmla="*/ 2 w 1866"/>
                      <a:gd name="T107" fmla="*/ 0 h 1838"/>
                      <a:gd name="T108" fmla="*/ 3 w 1866"/>
                      <a:gd name="T109" fmla="*/ 0 h 1838"/>
                      <a:gd name="T110" fmla="*/ 4 w 1866"/>
                      <a:gd name="T111" fmla="*/ 0 h 1838"/>
                      <a:gd name="T112" fmla="*/ 4 w 1866"/>
                      <a:gd name="T113" fmla="*/ 0 h 1838"/>
                      <a:gd name="T114" fmla="*/ 5 w 1866"/>
                      <a:gd name="T115" fmla="*/ 0 h 1838"/>
                      <a:gd name="T116" fmla="*/ 6 w 1866"/>
                      <a:gd name="T117" fmla="*/ 0 h 1838"/>
                      <a:gd name="T118" fmla="*/ 6 w 1866"/>
                      <a:gd name="T119" fmla="*/ 1 h 1838"/>
                      <a:gd name="T120" fmla="*/ 7 w 1866"/>
                      <a:gd name="T121" fmla="*/ 1 h 18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6"/>
                      <a:gd name="T184" fmla="*/ 0 h 1838"/>
                      <a:gd name="T185" fmla="*/ 1866 w 1866"/>
                      <a:gd name="T186" fmla="*/ 1838 h 18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6" h="1838">
                        <a:moveTo>
                          <a:pt x="1618" y="484"/>
                        </a:moveTo>
                        <a:lnTo>
                          <a:pt x="1590" y="434"/>
                        </a:lnTo>
                        <a:lnTo>
                          <a:pt x="1588" y="431"/>
                        </a:lnTo>
                        <a:lnTo>
                          <a:pt x="1586" y="428"/>
                        </a:lnTo>
                        <a:lnTo>
                          <a:pt x="1584" y="423"/>
                        </a:lnTo>
                        <a:lnTo>
                          <a:pt x="1579" y="416"/>
                        </a:lnTo>
                        <a:lnTo>
                          <a:pt x="1573" y="408"/>
                        </a:lnTo>
                        <a:lnTo>
                          <a:pt x="1567" y="399"/>
                        </a:lnTo>
                        <a:lnTo>
                          <a:pt x="1559" y="388"/>
                        </a:lnTo>
                        <a:lnTo>
                          <a:pt x="1551" y="378"/>
                        </a:lnTo>
                        <a:lnTo>
                          <a:pt x="1542" y="365"/>
                        </a:lnTo>
                        <a:lnTo>
                          <a:pt x="1531" y="353"/>
                        </a:lnTo>
                        <a:lnTo>
                          <a:pt x="1519" y="341"/>
                        </a:lnTo>
                        <a:lnTo>
                          <a:pt x="1507" y="330"/>
                        </a:lnTo>
                        <a:lnTo>
                          <a:pt x="1493" y="318"/>
                        </a:lnTo>
                        <a:lnTo>
                          <a:pt x="1479" y="308"/>
                        </a:lnTo>
                        <a:lnTo>
                          <a:pt x="1464" y="297"/>
                        </a:lnTo>
                        <a:lnTo>
                          <a:pt x="1449" y="289"/>
                        </a:lnTo>
                        <a:lnTo>
                          <a:pt x="1432" y="281"/>
                        </a:lnTo>
                        <a:lnTo>
                          <a:pt x="1417" y="274"/>
                        </a:lnTo>
                        <a:lnTo>
                          <a:pt x="1402" y="268"/>
                        </a:lnTo>
                        <a:lnTo>
                          <a:pt x="1389" y="262"/>
                        </a:lnTo>
                        <a:lnTo>
                          <a:pt x="1377" y="256"/>
                        </a:lnTo>
                        <a:lnTo>
                          <a:pt x="1365" y="252"/>
                        </a:lnTo>
                        <a:lnTo>
                          <a:pt x="1353" y="247"/>
                        </a:lnTo>
                        <a:lnTo>
                          <a:pt x="1344" y="245"/>
                        </a:lnTo>
                        <a:lnTo>
                          <a:pt x="1335" y="240"/>
                        </a:lnTo>
                        <a:lnTo>
                          <a:pt x="1328" y="239"/>
                        </a:lnTo>
                        <a:lnTo>
                          <a:pt x="1319" y="237"/>
                        </a:lnTo>
                        <a:lnTo>
                          <a:pt x="1315" y="235"/>
                        </a:lnTo>
                        <a:lnTo>
                          <a:pt x="1310" y="233"/>
                        </a:lnTo>
                        <a:lnTo>
                          <a:pt x="1307" y="232"/>
                        </a:lnTo>
                        <a:lnTo>
                          <a:pt x="1304" y="232"/>
                        </a:lnTo>
                        <a:lnTo>
                          <a:pt x="1303" y="231"/>
                        </a:lnTo>
                        <a:lnTo>
                          <a:pt x="1298" y="230"/>
                        </a:lnTo>
                        <a:lnTo>
                          <a:pt x="1290" y="227"/>
                        </a:lnTo>
                        <a:lnTo>
                          <a:pt x="1281" y="224"/>
                        </a:lnTo>
                        <a:lnTo>
                          <a:pt x="1268" y="220"/>
                        </a:lnTo>
                        <a:lnTo>
                          <a:pt x="1254" y="216"/>
                        </a:lnTo>
                        <a:lnTo>
                          <a:pt x="1238" y="211"/>
                        </a:lnTo>
                        <a:lnTo>
                          <a:pt x="1222" y="206"/>
                        </a:lnTo>
                        <a:lnTo>
                          <a:pt x="1203" y="202"/>
                        </a:lnTo>
                        <a:lnTo>
                          <a:pt x="1183" y="197"/>
                        </a:lnTo>
                        <a:lnTo>
                          <a:pt x="1163" y="193"/>
                        </a:lnTo>
                        <a:lnTo>
                          <a:pt x="1144" y="190"/>
                        </a:lnTo>
                        <a:lnTo>
                          <a:pt x="1123" y="188"/>
                        </a:lnTo>
                        <a:lnTo>
                          <a:pt x="1103" y="186"/>
                        </a:lnTo>
                        <a:lnTo>
                          <a:pt x="1083" y="184"/>
                        </a:lnTo>
                        <a:lnTo>
                          <a:pt x="1063" y="186"/>
                        </a:lnTo>
                        <a:lnTo>
                          <a:pt x="1045" y="186"/>
                        </a:lnTo>
                        <a:lnTo>
                          <a:pt x="1026" y="186"/>
                        </a:lnTo>
                        <a:lnTo>
                          <a:pt x="1007" y="186"/>
                        </a:lnTo>
                        <a:lnTo>
                          <a:pt x="990" y="188"/>
                        </a:lnTo>
                        <a:lnTo>
                          <a:pt x="971" y="186"/>
                        </a:lnTo>
                        <a:lnTo>
                          <a:pt x="955" y="186"/>
                        </a:lnTo>
                        <a:lnTo>
                          <a:pt x="940" y="186"/>
                        </a:lnTo>
                        <a:lnTo>
                          <a:pt x="926" y="186"/>
                        </a:lnTo>
                        <a:lnTo>
                          <a:pt x="912" y="184"/>
                        </a:lnTo>
                        <a:lnTo>
                          <a:pt x="900" y="184"/>
                        </a:lnTo>
                        <a:lnTo>
                          <a:pt x="889" y="183"/>
                        </a:lnTo>
                        <a:lnTo>
                          <a:pt x="879" y="183"/>
                        </a:lnTo>
                        <a:lnTo>
                          <a:pt x="872" y="183"/>
                        </a:lnTo>
                        <a:lnTo>
                          <a:pt x="868" y="183"/>
                        </a:lnTo>
                        <a:lnTo>
                          <a:pt x="863" y="183"/>
                        </a:lnTo>
                        <a:lnTo>
                          <a:pt x="861" y="182"/>
                        </a:lnTo>
                        <a:lnTo>
                          <a:pt x="855" y="182"/>
                        </a:lnTo>
                        <a:lnTo>
                          <a:pt x="847" y="182"/>
                        </a:lnTo>
                        <a:lnTo>
                          <a:pt x="836" y="182"/>
                        </a:lnTo>
                        <a:lnTo>
                          <a:pt x="822" y="181"/>
                        </a:lnTo>
                        <a:lnTo>
                          <a:pt x="807" y="181"/>
                        </a:lnTo>
                        <a:lnTo>
                          <a:pt x="788" y="181"/>
                        </a:lnTo>
                        <a:lnTo>
                          <a:pt x="770" y="182"/>
                        </a:lnTo>
                        <a:lnTo>
                          <a:pt x="749" y="183"/>
                        </a:lnTo>
                        <a:lnTo>
                          <a:pt x="728" y="184"/>
                        </a:lnTo>
                        <a:lnTo>
                          <a:pt x="705" y="188"/>
                        </a:lnTo>
                        <a:lnTo>
                          <a:pt x="683" y="191"/>
                        </a:lnTo>
                        <a:lnTo>
                          <a:pt x="659" y="195"/>
                        </a:lnTo>
                        <a:lnTo>
                          <a:pt x="636" y="200"/>
                        </a:lnTo>
                        <a:lnTo>
                          <a:pt x="614" y="206"/>
                        </a:lnTo>
                        <a:lnTo>
                          <a:pt x="592" y="214"/>
                        </a:lnTo>
                        <a:lnTo>
                          <a:pt x="570" y="221"/>
                        </a:lnTo>
                        <a:lnTo>
                          <a:pt x="549" y="232"/>
                        </a:lnTo>
                        <a:lnTo>
                          <a:pt x="528" y="242"/>
                        </a:lnTo>
                        <a:lnTo>
                          <a:pt x="508" y="255"/>
                        </a:lnTo>
                        <a:lnTo>
                          <a:pt x="487" y="267"/>
                        </a:lnTo>
                        <a:lnTo>
                          <a:pt x="468" y="280"/>
                        </a:lnTo>
                        <a:lnTo>
                          <a:pt x="450" y="294"/>
                        </a:lnTo>
                        <a:lnTo>
                          <a:pt x="433" y="306"/>
                        </a:lnTo>
                        <a:lnTo>
                          <a:pt x="416" y="320"/>
                        </a:lnTo>
                        <a:lnTo>
                          <a:pt x="401" y="333"/>
                        </a:lnTo>
                        <a:lnTo>
                          <a:pt x="386" y="346"/>
                        </a:lnTo>
                        <a:lnTo>
                          <a:pt x="373" y="359"/>
                        </a:lnTo>
                        <a:lnTo>
                          <a:pt x="360" y="371"/>
                        </a:lnTo>
                        <a:lnTo>
                          <a:pt x="348" y="381"/>
                        </a:lnTo>
                        <a:lnTo>
                          <a:pt x="339" y="390"/>
                        </a:lnTo>
                        <a:lnTo>
                          <a:pt x="331" y="400"/>
                        </a:lnTo>
                        <a:lnTo>
                          <a:pt x="323" y="408"/>
                        </a:lnTo>
                        <a:lnTo>
                          <a:pt x="313" y="417"/>
                        </a:lnTo>
                        <a:lnTo>
                          <a:pt x="304" y="429"/>
                        </a:lnTo>
                        <a:lnTo>
                          <a:pt x="294" y="442"/>
                        </a:lnTo>
                        <a:lnTo>
                          <a:pt x="283" y="455"/>
                        </a:lnTo>
                        <a:lnTo>
                          <a:pt x="273" y="471"/>
                        </a:lnTo>
                        <a:lnTo>
                          <a:pt x="262" y="486"/>
                        </a:lnTo>
                        <a:lnTo>
                          <a:pt x="252" y="504"/>
                        </a:lnTo>
                        <a:lnTo>
                          <a:pt x="240" y="520"/>
                        </a:lnTo>
                        <a:lnTo>
                          <a:pt x="230" y="539"/>
                        </a:lnTo>
                        <a:lnTo>
                          <a:pt x="219" y="556"/>
                        </a:lnTo>
                        <a:lnTo>
                          <a:pt x="211" y="574"/>
                        </a:lnTo>
                        <a:lnTo>
                          <a:pt x="202" y="591"/>
                        </a:lnTo>
                        <a:lnTo>
                          <a:pt x="195" y="610"/>
                        </a:lnTo>
                        <a:lnTo>
                          <a:pt x="186" y="627"/>
                        </a:lnTo>
                        <a:lnTo>
                          <a:pt x="182" y="645"/>
                        </a:lnTo>
                        <a:lnTo>
                          <a:pt x="176" y="661"/>
                        </a:lnTo>
                        <a:lnTo>
                          <a:pt x="171" y="678"/>
                        </a:lnTo>
                        <a:lnTo>
                          <a:pt x="168" y="695"/>
                        </a:lnTo>
                        <a:lnTo>
                          <a:pt x="163" y="711"/>
                        </a:lnTo>
                        <a:lnTo>
                          <a:pt x="160" y="727"/>
                        </a:lnTo>
                        <a:lnTo>
                          <a:pt x="156" y="745"/>
                        </a:lnTo>
                        <a:lnTo>
                          <a:pt x="154" y="761"/>
                        </a:lnTo>
                        <a:lnTo>
                          <a:pt x="152" y="779"/>
                        </a:lnTo>
                        <a:lnTo>
                          <a:pt x="149" y="794"/>
                        </a:lnTo>
                        <a:lnTo>
                          <a:pt x="147" y="810"/>
                        </a:lnTo>
                        <a:lnTo>
                          <a:pt x="146" y="825"/>
                        </a:lnTo>
                        <a:lnTo>
                          <a:pt x="145" y="841"/>
                        </a:lnTo>
                        <a:lnTo>
                          <a:pt x="142" y="855"/>
                        </a:lnTo>
                        <a:lnTo>
                          <a:pt x="142" y="869"/>
                        </a:lnTo>
                        <a:lnTo>
                          <a:pt x="141" y="881"/>
                        </a:lnTo>
                        <a:lnTo>
                          <a:pt x="141" y="894"/>
                        </a:lnTo>
                        <a:lnTo>
                          <a:pt x="140" y="906"/>
                        </a:lnTo>
                        <a:lnTo>
                          <a:pt x="140" y="919"/>
                        </a:lnTo>
                        <a:lnTo>
                          <a:pt x="140" y="931"/>
                        </a:lnTo>
                        <a:lnTo>
                          <a:pt x="141" y="944"/>
                        </a:lnTo>
                        <a:lnTo>
                          <a:pt x="141" y="957"/>
                        </a:lnTo>
                        <a:lnTo>
                          <a:pt x="142" y="970"/>
                        </a:lnTo>
                        <a:lnTo>
                          <a:pt x="143" y="983"/>
                        </a:lnTo>
                        <a:lnTo>
                          <a:pt x="145" y="997"/>
                        </a:lnTo>
                        <a:lnTo>
                          <a:pt x="146" y="1008"/>
                        </a:lnTo>
                        <a:lnTo>
                          <a:pt x="147" y="1020"/>
                        </a:lnTo>
                        <a:lnTo>
                          <a:pt x="149" y="1031"/>
                        </a:lnTo>
                        <a:lnTo>
                          <a:pt x="152" y="1042"/>
                        </a:lnTo>
                        <a:lnTo>
                          <a:pt x="153" y="1052"/>
                        </a:lnTo>
                        <a:lnTo>
                          <a:pt x="154" y="1061"/>
                        </a:lnTo>
                        <a:lnTo>
                          <a:pt x="155" y="1069"/>
                        </a:lnTo>
                        <a:lnTo>
                          <a:pt x="157" y="1077"/>
                        </a:lnTo>
                        <a:lnTo>
                          <a:pt x="159" y="1084"/>
                        </a:lnTo>
                        <a:lnTo>
                          <a:pt x="161" y="1096"/>
                        </a:lnTo>
                        <a:lnTo>
                          <a:pt x="163" y="1108"/>
                        </a:lnTo>
                        <a:lnTo>
                          <a:pt x="168" y="1123"/>
                        </a:lnTo>
                        <a:lnTo>
                          <a:pt x="171" y="1139"/>
                        </a:lnTo>
                        <a:lnTo>
                          <a:pt x="176" y="1157"/>
                        </a:lnTo>
                        <a:lnTo>
                          <a:pt x="181" y="1174"/>
                        </a:lnTo>
                        <a:lnTo>
                          <a:pt x="186" y="1194"/>
                        </a:lnTo>
                        <a:lnTo>
                          <a:pt x="191" y="1211"/>
                        </a:lnTo>
                        <a:lnTo>
                          <a:pt x="197" y="1230"/>
                        </a:lnTo>
                        <a:lnTo>
                          <a:pt x="203" y="1247"/>
                        </a:lnTo>
                        <a:lnTo>
                          <a:pt x="207" y="1265"/>
                        </a:lnTo>
                        <a:lnTo>
                          <a:pt x="213" y="1280"/>
                        </a:lnTo>
                        <a:lnTo>
                          <a:pt x="218" y="1294"/>
                        </a:lnTo>
                        <a:lnTo>
                          <a:pt x="223" y="1307"/>
                        </a:lnTo>
                        <a:lnTo>
                          <a:pt x="227" y="1317"/>
                        </a:lnTo>
                        <a:lnTo>
                          <a:pt x="231" y="1326"/>
                        </a:lnTo>
                        <a:lnTo>
                          <a:pt x="237" y="1337"/>
                        </a:lnTo>
                        <a:lnTo>
                          <a:pt x="244" y="1349"/>
                        </a:lnTo>
                        <a:lnTo>
                          <a:pt x="251" y="1363"/>
                        </a:lnTo>
                        <a:lnTo>
                          <a:pt x="257" y="1377"/>
                        </a:lnTo>
                        <a:lnTo>
                          <a:pt x="268" y="1393"/>
                        </a:lnTo>
                        <a:lnTo>
                          <a:pt x="278" y="1410"/>
                        </a:lnTo>
                        <a:lnTo>
                          <a:pt x="290" y="1428"/>
                        </a:lnTo>
                        <a:lnTo>
                          <a:pt x="303" y="1446"/>
                        </a:lnTo>
                        <a:lnTo>
                          <a:pt x="318" y="1466"/>
                        </a:lnTo>
                        <a:lnTo>
                          <a:pt x="334" y="1484"/>
                        </a:lnTo>
                        <a:lnTo>
                          <a:pt x="352" y="1505"/>
                        </a:lnTo>
                        <a:lnTo>
                          <a:pt x="370" y="1525"/>
                        </a:lnTo>
                        <a:lnTo>
                          <a:pt x="393" y="1546"/>
                        </a:lnTo>
                        <a:lnTo>
                          <a:pt x="415" y="1566"/>
                        </a:lnTo>
                        <a:lnTo>
                          <a:pt x="439" y="1587"/>
                        </a:lnTo>
                        <a:lnTo>
                          <a:pt x="465" y="1605"/>
                        </a:lnTo>
                        <a:lnTo>
                          <a:pt x="489" y="1623"/>
                        </a:lnTo>
                        <a:lnTo>
                          <a:pt x="515" y="1638"/>
                        </a:lnTo>
                        <a:lnTo>
                          <a:pt x="539" y="1651"/>
                        </a:lnTo>
                        <a:lnTo>
                          <a:pt x="563" y="1663"/>
                        </a:lnTo>
                        <a:lnTo>
                          <a:pt x="586" y="1672"/>
                        </a:lnTo>
                        <a:lnTo>
                          <a:pt x="609" y="1680"/>
                        </a:lnTo>
                        <a:lnTo>
                          <a:pt x="630" y="1688"/>
                        </a:lnTo>
                        <a:lnTo>
                          <a:pt x="651" y="1693"/>
                        </a:lnTo>
                        <a:lnTo>
                          <a:pt x="670" y="1698"/>
                        </a:lnTo>
                        <a:lnTo>
                          <a:pt x="687" y="1702"/>
                        </a:lnTo>
                        <a:lnTo>
                          <a:pt x="703" y="1705"/>
                        </a:lnTo>
                        <a:lnTo>
                          <a:pt x="717" y="1707"/>
                        </a:lnTo>
                        <a:lnTo>
                          <a:pt x="730" y="1709"/>
                        </a:lnTo>
                        <a:lnTo>
                          <a:pt x="741" y="1710"/>
                        </a:lnTo>
                        <a:lnTo>
                          <a:pt x="750" y="1713"/>
                        </a:lnTo>
                        <a:lnTo>
                          <a:pt x="756" y="1713"/>
                        </a:lnTo>
                        <a:lnTo>
                          <a:pt x="763" y="1714"/>
                        </a:lnTo>
                        <a:lnTo>
                          <a:pt x="770" y="1714"/>
                        </a:lnTo>
                        <a:lnTo>
                          <a:pt x="777" y="1714"/>
                        </a:lnTo>
                        <a:lnTo>
                          <a:pt x="784" y="1713"/>
                        </a:lnTo>
                        <a:lnTo>
                          <a:pt x="790" y="1713"/>
                        </a:lnTo>
                        <a:lnTo>
                          <a:pt x="797" y="1712"/>
                        </a:lnTo>
                        <a:lnTo>
                          <a:pt x="805" y="1712"/>
                        </a:lnTo>
                        <a:lnTo>
                          <a:pt x="812" y="1710"/>
                        </a:lnTo>
                        <a:lnTo>
                          <a:pt x="820" y="1708"/>
                        </a:lnTo>
                        <a:lnTo>
                          <a:pt x="828" y="1707"/>
                        </a:lnTo>
                        <a:lnTo>
                          <a:pt x="837" y="1707"/>
                        </a:lnTo>
                        <a:lnTo>
                          <a:pt x="847" y="1706"/>
                        </a:lnTo>
                        <a:lnTo>
                          <a:pt x="857" y="1706"/>
                        </a:lnTo>
                        <a:lnTo>
                          <a:pt x="869" y="1706"/>
                        </a:lnTo>
                        <a:lnTo>
                          <a:pt x="882" y="1706"/>
                        </a:lnTo>
                        <a:lnTo>
                          <a:pt x="893" y="1705"/>
                        </a:lnTo>
                        <a:lnTo>
                          <a:pt x="905" y="1705"/>
                        </a:lnTo>
                        <a:lnTo>
                          <a:pt x="914" y="1705"/>
                        </a:lnTo>
                        <a:lnTo>
                          <a:pt x="925" y="1705"/>
                        </a:lnTo>
                        <a:lnTo>
                          <a:pt x="934" y="1703"/>
                        </a:lnTo>
                        <a:lnTo>
                          <a:pt x="942" y="1703"/>
                        </a:lnTo>
                        <a:lnTo>
                          <a:pt x="949" y="1703"/>
                        </a:lnTo>
                        <a:lnTo>
                          <a:pt x="955" y="1703"/>
                        </a:lnTo>
                        <a:lnTo>
                          <a:pt x="960" y="1702"/>
                        </a:lnTo>
                        <a:lnTo>
                          <a:pt x="964" y="1702"/>
                        </a:lnTo>
                        <a:lnTo>
                          <a:pt x="968" y="1702"/>
                        </a:lnTo>
                        <a:lnTo>
                          <a:pt x="971" y="1702"/>
                        </a:lnTo>
                        <a:lnTo>
                          <a:pt x="976" y="1702"/>
                        </a:lnTo>
                        <a:lnTo>
                          <a:pt x="978" y="1702"/>
                        </a:lnTo>
                        <a:lnTo>
                          <a:pt x="1085" y="1694"/>
                        </a:lnTo>
                        <a:lnTo>
                          <a:pt x="1103" y="1736"/>
                        </a:lnTo>
                        <a:lnTo>
                          <a:pt x="1151" y="1748"/>
                        </a:lnTo>
                        <a:lnTo>
                          <a:pt x="1197" y="1754"/>
                        </a:lnTo>
                        <a:lnTo>
                          <a:pt x="1262" y="1740"/>
                        </a:lnTo>
                        <a:lnTo>
                          <a:pt x="1300" y="1709"/>
                        </a:lnTo>
                        <a:lnTo>
                          <a:pt x="1304" y="1611"/>
                        </a:lnTo>
                        <a:lnTo>
                          <a:pt x="1378" y="1573"/>
                        </a:lnTo>
                        <a:lnTo>
                          <a:pt x="1379" y="1572"/>
                        </a:lnTo>
                        <a:lnTo>
                          <a:pt x="1382" y="1569"/>
                        </a:lnTo>
                        <a:lnTo>
                          <a:pt x="1387" y="1566"/>
                        </a:lnTo>
                        <a:lnTo>
                          <a:pt x="1394" y="1561"/>
                        </a:lnTo>
                        <a:lnTo>
                          <a:pt x="1401" y="1554"/>
                        </a:lnTo>
                        <a:lnTo>
                          <a:pt x="1411" y="1547"/>
                        </a:lnTo>
                        <a:lnTo>
                          <a:pt x="1422" y="1539"/>
                        </a:lnTo>
                        <a:lnTo>
                          <a:pt x="1434" y="1531"/>
                        </a:lnTo>
                        <a:lnTo>
                          <a:pt x="1445" y="1522"/>
                        </a:lnTo>
                        <a:lnTo>
                          <a:pt x="1458" y="1511"/>
                        </a:lnTo>
                        <a:lnTo>
                          <a:pt x="1471" y="1499"/>
                        </a:lnTo>
                        <a:lnTo>
                          <a:pt x="1484" y="1489"/>
                        </a:lnTo>
                        <a:lnTo>
                          <a:pt x="1495" y="1477"/>
                        </a:lnTo>
                        <a:lnTo>
                          <a:pt x="1508" y="1466"/>
                        </a:lnTo>
                        <a:lnTo>
                          <a:pt x="1520" y="1454"/>
                        </a:lnTo>
                        <a:lnTo>
                          <a:pt x="1531" y="1443"/>
                        </a:lnTo>
                        <a:lnTo>
                          <a:pt x="1541" y="1432"/>
                        </a:lnTo>
                        <a:lnTo>
                          <a:pt x="1550" y="1419"/>
                        </a:lnTo>
                        <a:lnTo>
                          <a:pt x="1559" y="1408"/>
                        </a:lnTo>
                        <a:lnTo>
                          <a:pt x="1567" y="1397"/>
                        </a:lnTo>
                        <a:lnTo>
                          <a:pt x="1574" y="1385"/>
                        </a:lnTo>
                        <a:lnTo>
                          <a:pt x="1583" y="1376"/>
                        </a:lnTo>
                        <a:lnTo>
                          <a:pt x="1590" y="1365"/>
                        </a:lnTo>
                        <a:lnTo>
                          <a:pt x="1595" y="1357"/>
                        </a:lnTo>
                        <a:lnTo>
                          <a:pt x="1600" y="1347"/>
                        </a:lnTo>
                        <a:lnTo>
                          <a:pt x="1605" y="1340"/>
                        </a:lnTo>
                        <a:lnTo>
                          <a:pt x="1608" y="1331"/>
                        </a:lnTo>
                        <a:lnTo>
                          <a:pt x="1613" y="1327"/>
                        </a:lnTo>
                        <a:lnTo>
                          <a:pt x="1615" y="1321"/>
                        </a:lnTo>
                        <a:lnTo>
                          <a:pt x="1618" y="1319"/>
                        </a:lnTo>
                        <a:lnTo>
                          <a:pt x="1619" y="1316"/>
                        </a:lnTo>
                        <a:lnTo>
                          <a:pt x="1619" y="1314"/>
                        </a:lnTo>
                        <a:lnTo>
                          <a:pt x="1620" y="1312"/>
                        </a:lnTo>
                        <a:lnTo>
                          <a:pt x="1622" y="1306"/>
                        </a:lnTo>
                        <a:lnTo>
                          <a:pt x="1625" y="1300"/>
                        </a:lnTo>
                        <a:lnTo>
                          <a:pt x="1626" y="1292"/>
                        </a:lnTo>
                        <a:lnTo>
                          <a:pt x="1629" y="1284"/>
                        </a:lnTo>
                        <a:lnTo>
                          <a:pt x="1633" y="1273"/>
                        </a:lnTo>
                        <a:lnTo>
                          <a:pt x="1636" y="1263"/>
                        </a:lnTo>
                        <a:lnTo>
                          <a:pt x="1640" y="1251"/>
                        </a:lnTo>
                        <a:lnTo>
                          <a:pt x="1642" y="1239"/>
                        </a:lnTo>
                        <a:lnTo>
                          <a:pt x="1645" y="1228"/>
                        </a:lnTo>
                        <a:lnTo>
                          <a:pt x="1649" y="1215"/>
                        </a:lnTo>
                        <a:lnTo>
                          <a:pt x="1651" y="1203"/>
                        </a:lnTo>
                        <a:lnTo>
                          <a:pt x="1654" y="1192"/>
                        </a:lnTo>
                        <a:lnTo>
                          <a:pt x="1656" y="1180"/>
                        </a:lnTo>
                        <a:lnTo>
                          <a:pt x="1658" y="1171"/>
                        </a:lnTo>
                        <a:lnTo>
                          <a:pt x="1658" y="1159"/>
                        </a:lnTo>
                        <a:lnTo>
                          <a:pt x="1659" y="1148"/>
                        </a:lnTo>
                        <a:lnTo>
                          <a:pt x="1661" y="1138"/>
                        </a:lnTo>
                        <a:lnTo>
                          <a:pt x="1662" y="1129"/>
                        </a:lnTo>
                        <a:lnTo>
                          <a:pt x="1664" y="1119"/>
                        </a:lnTo>
                        <a:lnTo>
                          <a:pt x="1665" y="1110"/>
                        </a:lnTo>
                        <a:lnTo>
                          <a:pt x="1666" y="1102"/>
                        </a:lnTo>
                        <a:lnTo>
                          <a:pt x="1668" y="1094"/>
                        </a:lnTo>
                        <a:lnTo>
                          <a:pt x="1669" y="1087"/>
                        </a:lnTo>
                        <a:lnTo>
                          <a:pt x="1670" y="1081"/>
                        </a:lnTo>
                        <a:lnTo>
                          <a:pt x="1671" y="1075"/>
                        </a:lnTo>
                        <a:lnTo>
                          <a:pt x="1672" y="1070"/>
                        </a:lnTo>
                        <a:lnTo>
                          <a:pt x="1673" y="1066"/>
                        </a:lnTo>
                        <a:lnTo>
                          <a:pt x="1673" y="1063"/>
                        </a:lnTo>
                        <a:lnTo>
                          <a:pt x="1675" y="1062"/>
                        </a:lnTo>
                        <a:lnTo>
                          <a:pt x="1692" y="918"/>
                        </a:lnTo>
                        <a:lnTo>
                          <a:pt x="1712" y="752"/>
                        </a:lnTo>
                        <a:lnTo>
                          <a:pt x="1683" y="608"/>
                        </a:lnTo>
                        <a:lnTo>
                          <a:pt x="1676" y="586"/>
                        </a:lnTo>
                        <a:lnTo>
                          <a:pt x="1707" y="546"/>
                        </a:lnTo>
                        <a:lnTo>
                          <a:pt x="1756" y="518"/>
                        </a:lnTo>
                        <a:lnTo>
                          <a:pt x="1805" y="501"/>
                        </a:lnTo>
                        <a:lnTo>
                          <a:pt x="1806" y="506"/>
                        </a:lnTo>
                        <a:lnTo>
                          <a:pt x="1809" y="512"/>
                        </a:lnTo>
                        <a:lnTo>
                          <a:pt x="1811" y="520"/>
                        </a:lnTo>
                        <a:lnTo>
                          <a:pt x="1814" y="530"/>
                        </a:lnTo>
                        <a:lnTo>
                          <a:pt x="1818" y="542"/>
                        </a:lnTo>
                        <a:lnTo>
                          <a:pt x="1822" y="556"/>
                        </a:lnTo>
                        <a:lnTo>
                          <a:pt x="1826" y="571"/>
                        </a:lnTo>
                        <a:lnTo>
                          <a:pt x="1831" y="588"/>
                        </a:lnTo>
                        <a:lnTo>
                          <a:pt x="1834" y="604"/>
                        </a:lnTo>
                        <a:lnTo>
                          <a:pt x="1838" y="621"/>
                        </a:lnTo>
                        <a:lnTo>
                          <a:pt x="1842" y="639"/>
                        </a:lnTo>
                        <a:lnTo>
                          <a:pt x="1846" y="656"/>
                        </a:lnTo>
                        <a:lnTo>
                          <a:pt x="1849" y="675"/>
                        </a:lnTo>
                        <a:lnTo>
                          <a:pt x="1853" y="692"/>
                        </a:lnTo>
                        <a:lnTo>
                          <a:pt x="1855" y="710"/>
                        </a:lnTo>
                        <a:lnTo>
                          <a:pt x="1856" y="725"/>
                        </a:lnTo>
                        <a:lnTo>
                          <a:pt x="1857" y="739"/>
                        </a:lnTo>
                        <a:lnTo>
                          <a:pt x="1859" y="752"/>
                        </a:lnTo>
                        <a:lnTo>
                          <a:pt x="1860" y="764"/>
                        </a:lnTo>
                        <a:lnTo>
                          <a:pt x="1860" y="773"/>
                        </a:lnTo>
                        <a:lnTo>
                          <a:pt x="1861" y="782"/>
                        </a:lnTo>
                        <a:lnTo>
                          <a:pt x="1861" y="792"/>
                        </a:lnTo>
                        <a:lnTo>
                          <a:pt x="1863" y="801"/>
                        </a:lnTo>
                        <a:lnTo>
                          <a:pt x="1863" y="808"/>
                        </a:lnTo>
                        <a:lnTo>
                          <a:pt x="1863" y="815"/>
                        </a:lnTo>
                        <a:lnTo>
                          <a:pt x="1864" y="823"/>
                        </a:lnTo>
                        <a:lnTo>
                          <a:pt x="1864" y="831"/>
                        </a:lnTo>
                        <a:lnTo>
                          <a:pt x="1864" y="839"/>
                        </a:lnTo>
                        <a:lnTo>
                          <a:pt x="1864" y="849"/>
                        </a:lnTo>
                        <a:lnTo>
                          <a:pt x="1864" y="858"/>
                        </a:lnTo>
                        <a:lnTo>
                          <a:pt x="1866" y="870"/>
                        </a:lnTo>
                        <a:lnTo>
                          <a:pt x="1864" y="883"/>
                        </a:lnTo>
                        <a:lnTo>
                          <a:pt x="1864" y="895"/>
                        </a:lnTo>
                        <a:lnTo>
                          <a:pt x="1863" y="911"/>
                        </a:lnTo>
                        <a:lnTo>
                          <a:pt x="1863" y="927"/>
                        </a:lnTo>
                        <a:lnTo>
                          <a:pt x="1861" y="943"/>
                        </a:lnTo>
                        <a:lnTo>
                          <a:pt x="1860" y="959"/>
                        </a:lnTo>
                        <a:lnTo>
                          <a:pt x="1859" y="976"/>
                        </a:lnTo>
                        <a:lnTo>
                          <a:pt x="1859" y="993"/>
                        </a:lnTo>
                        <a:lnTo>
                          <a:pt x="1857" y="1008"/>
                        </a:lnTo>
                        <a:lnTo>
                          <a:pt x="1856" y="1024"/>
                        </a:lnTo>
                        <a:lnTo>
                          <a:pt x="1855" y="1035"/>
                        </a:lnTo>
                        <a:lnTo>
                          <a:pt x="1854" y="1048"/>
                        </a:lnTo>
                        <a:lnTo>
                          <a:pt x="1854" y="1057"/>
                        </a:lnTo>
                        <a:lnTo>
                          <a:pt x="1853" y="1064"/>
                        </a:lnTo>
                        <a:lnTo>
                          <a:pt x="1853" y="1069"/>
                        </a:lnTo>
                        <a:lnTo>
                          <a:pt x="1853" y="1071"/>
                        </a:lnTo>
                        <a:lnTo>
                          <a:pt x="1853" y="1076"/>
                        </a:lnTo>
                        <a:lnTo>
                          <a:pt x="1852" y="1082"/>
                        </a:lnTo>
                        <a:lnTo>
                          <a:pt x="1850" y="1090"/>
                        </a:lnTo>
                        <a:lnTo>
                          <a:pt x="1849" y="1101"/>
                        </a:lnTo>
                        <a:lnTo>
                          <a:pt x="1848" y="1113"/>
                        </a:lnTo>
                        <a:lnTo>
                          <a:pt x="1846" y="1126"/>
                        </a:lnTo>
                        <a:lnTo>
                          <a:pt x="1843" y="1143"/>
                        </a:lnTo>
                        <a:lnTo>
                          <a:pt x="1840" y="1158"/>
                        </a:lnTo>
                        <a:lnTo>
                          <a:pt x="1836" y="1175"/>
                        </a:lnTo>
                        <a:lnTo>
                          <a:pt x="1833" y="1194"/>
                        </a:lnTo>
                        <a:lnTo>
                          <a:pt x="1828" y="1213"/>
                        </a:lnTo>
                        <a:lnTo>
                          <a:pt x="1824" y="1230"/>
                        </a:lnTo>
                        <a:lnTo>
                          <a:pt x="1819" y="1250"/>
                        </a:lnTo>
                        <a:lnTo>
                          <a:pt x="1812" y="1268"/>
                        </a:lnTo>
                        <a:lnTo>
                          <a:pt x="1806" y="1287"/>
                        </a:lnTo>
                        <a:lnTo>
                          <a:pt x="1799" y="1305"/>
                        </a:lnTo>
                        <a:lnTo>
                          <a:pt x="1793" y="1320"/>
                        </a:lnTo>
                        <a:lnTo>
                          <a:pt x="1789" y="1331"/>
                        </a:lnTo>
                        <a:lnTo>
                          <a:pt x="1784" y="1344"/>
                        </a:lnTo>
                        <a:lnTo>
                          <a:pt x="1781" y="1354"/>
                        </a:lnTo>
                        <a:lnTo>
                          <a:pt x="1777" y="1363"/>
                        </a:lnTo>
                        <a:lnTo>
                          <a:pt x="1775" y="1371"/>
                        </a:lnTo>
                        <a:lnTo>
                          <a:pt x="1772" y="1379"/>
                        </a:lnTo>
                        <a:lnTo>
                          <a:pt x="1769" y="1385"/>
                        </a:lnTo>
                        <a:lnTo>
                          <a:pt x="1765" y="1392"/>
                        </a:lnTo>
                        <a:lnTo>
                          <a:pt x="1762" y="1399"/>
                        </a:lnTo>
                        <a:lnTo>
                          <a:pt x="1760" y="1407"/>
                        </a:lnTo>
                        <a:lnTo>
                          <a:pt x="1755" y="1414"/>
                        </a:lnTo>
                        <a:lnTo>
                          <a:pt x="1750" y="1424"/>
                        </a:lnTo>
                        <a:lnTo>
                          <a:pt x="1744" y="1433"/>
                        </a:lnTo>
                        <a:lnTo>
                          <a:pt x="1740" y="1445"/>
                        </a:lnTo>
                        <a:lnTo>
                          <a:pt x="1733" y="1456"/>
                        </a:lnTo>
                        <a:lnTo>
                          <a:pt x="1726" y="1468"/>
                        </a:lnTo>
                        <a:lnTo>
                          <a:pt x="1718" y="1478"/>
                        </a:lnTo>
                        <a:lnTo>
                          <a:pt x="1711" y="1490"/>
                        </a:lnTo>
                        <a:lnTo>
                          <a:pt x="1703" y="1499"/>
                        </a:lnTo>
                        <a:lnTo>
                          <a:pt x="1696" y="1509"/>
                        </a:lnTo>
                        <a:lnTo>
                          <a:pt x="1687" y="1518"/>
                        </a:lnTo>
                        <a:lnTo>
                          <a:pt x="1682" y="1526"/>
                        </a:lnTo>
                        <a:lnTo>
                          <a:pt x="1675" y="1533"/>
                        </a:lnTo>
                        <a:lnTo>
                          <a:pt x="1669" y="1540"/>
                        </a:lnTo>
                        <a:lnTo>
                          <a:pt x="1664" y="1546"/>
                        </a:lnTo>
                        <a:lnTo>
                          <a:pt x="1659" y="1551"/>
                        </a:lnTo>
                        <a:lnTo>
                          <a:pt x="1655" y="1554"/>
                        </a:lnTo>
                        <a:lnTo>
                          <a:pt x="1652" y="1558"/>
                        </a:lnTo>
                        <a:lnTo>
                          <a:pt x="1650" y="1559"/>
                        </a:lnTo>
                        <a:lnTo>
                          <a:pt x="1650" y="1560"/>
                        </a:lnTo>
                        <a:lnTo>
                          <a:pt x="1547" y="1646"/>
                        </a:lnTo>
                        <a:lnTo>
                          <a:pt x="1545" y="1647"/>
                        </a:lnTo>
                        <a:lnTo>
                          <a:pt x="1542" y="1650"/>
                        </a:lnTo>
                        <a:lnTo>
                          <a:pt x="1536" y="1653"/>
                        </a:lnTo>
                        <a:lnTo>
                          <a:pt x="1529" y="1659"/>
                        </a:lnTo>
                        <a:lnTo>
                          <a:pt x="1520" y="1666"/>
                        </a:lnTo>
                        <a:lnTo>
                          <a:pt x="1509" y="1674"/>
                        </a:lnTo>
                        <a:lnTo>
                          <a:pt x="1498" y="1684"/>
                        </a:lnTo>
                        <a:lnTo>
                          <a:pt x="1484" y="1694"/>
                        </a:lnTo>
                        <a:lnTo>
                          <a:pt x="1467" y="1703"/>
                        </a:lnTo>
                        <a:lnTo>
                          <a:pt x="1450" y="1715"/>
                        </a:lnTo>
                        <a:lnTo>
                          <a:pt x="1430" y="1727"/>
                        </a:lnTo>
                        <a:lnTo>
                          <a:pt x="1410" y="1737"/>
                        </a:lnTo>
                        <a:lnTo>
                          <a:pt x="1387" y="1748"/>
                        </a:lnTo>
                        <a:lnTo>
                          <a:pt x="1365" y="1759"/>
                        </a:lnTo>
                        <a:lnTo>
                          <a:pt x="1339" y="1770"/>
                        </a:lnTo>
                        <a:lnTo>
                          <a:pt x="1314" y="1779"/>
                        </a:lnTo>
                        <a:lnTo>
                          <a:pt x="1286" y="1787"/>
                        </a:lnTo>
                        <a:lnTo>
                          <a:pt x="1260" y="1796"/>
                        </a:lnTo>
                        <a:lnTo>
                          <a:pt x="1233" y="1803"/>
                        </a:lnTo>
                        <a:lnTo>
                          <a:pt x="1209" y="1810"/>
                        </a:lnTo>
                        <a:lnTo>
                          <a:pt x="1184" y="1814"/>
                        </a:lnTo>
                        <a:lnTo>
                          <a:pt x="1161" y="1819"/>
                        </a:lnTo>
                        <a:lnTo>
                          <a:pt x="1139" y="1822"/>
                        </a:lnTo>
                        <a:lnTo>
                          <a:pt x="1119" y="1827"/>
                        </a:lnTo>
                        <a:lnTo>
                          <a:pt x="1101" y="1829"/>
                        </a:lnTo>
                        <a:lnTo>
                          <a:pt x="1084" y="1832"/>
                        </a:lnTo>
                        <a:lnTo>
                          <a:pt x="1069" y="1834"/>
                        </a:lnTo>
                        <a:lnTo>
                          <a:pt x="1057" y="1835"/>
                        </a:lnTo>
                        <a:lnTo>
                          <a:pt x="1046" y="1836"/>
                        </a:lnTo>
                        <a:lnTo>
                          <a:pt x="1040" y="1838"/>
                        </a:lnTo>
                        <a:lnTo>
                          <a:pt x="1035" y="1838"/>
                        </a:lnTo>
                        <a:lnTo>
                          <a:pt x="1034" y="1838"/>
                        </a:lnTo>
                        <a:lnTo>
                          <a:pt x="802" y="1836"/>
                        </a:lnTo>
                        <a:lnTo>
                          <a:pt x="639" y="1831"/>
                        </a:lnTo>
                        <a:lnTo>
                          <a:pt x="636" y="1829"/>
                        </a:lnTo>
                        <a:lnTo>
                          <a:pt x="629" y="1828"/>
                        </a:lnTo>
                        <a:lnTo>
                          <a:pt x="617" y="1825"/>
                        </a:lnTo>
                        <a:lnTo>
                          <a:pt x="602" y="1821"/>
                        </a:lnTo>
                        <a:lnTo>
                          <a:pt x="584" y="1815"/>
                        </a:lnTo>
                        <a:lnTo>
                          <a:pt x="563" y="1810"/>
                        </a:lnTo>
                        <a:lnTo>
                          <a:pt x="540" y="1803"/>
                        </a:lnTo>
                        <a:lnTo>
                          <a:pt x="517" y="1796"/>
                        </a:lnTo>
                        <a:lnTo>
                          <a:pt x="492" y="1786"/>
                        </a:lnTo>
                        <a:lnTo>
                          <a:pt x="467" y="1778"/>
                        </a:lnTo>
                        <a:lnTo>
                          <a:pt x="441" y="1769"/>
                        </a:lnTo>
                        <a:lnTo>
                          <a:pt x="418" y="1759"/>
                        </a:lnTo>
                        <a:lnTo>
                          <a:pt x="395" y="1748"/>
                        </a:lnTo>
                        <a:lnTo>
                          <a:pt x="374" y="1738"/>
                        </a:lnTo>
                        <a:lnTo>
                          <a:pt x="355" y="1728"/>
                        </a:lnTo>
                        <a:lnTo>
                          <a:pt x="341" y="1717"/>
                        </a:lnTo>
                        <a:lnTo>
                          <a:pt x="327" y="1706"/>
                        </a:lnTo>
                        <a:lnTo>
                          <a:pt x="315" y="1696"/>
                        </a:lnTo>
                        <a:lnTo>
                          <a:pt x="303" y="1686"/>
                        </a:lnTo>
                        <a:lnTo>
                          <a:pt x="291" y="1677"/>
                        </a:lnTo>
                        <a:lnTo>
                          <a:pt x="280" y="1667"/>
                        </a:lnTo>
                        <a:lnTo>
                          <a:pt x="270" y="1659"/>
                        </a:lnTo>
                        <a:lnTo>
                          <a:pt x="261" y="1651"/>
                        </a:lnTo>
                        <a:lnTo>
                          <a:pt x="253" y="1644"/>
                        </a:lnTo>
                        <a:lnTo>
                          <a:pt x="245" y="1637"/>
                        </a:lnTo>
                        <a:lnTo>
                          <a:pt x="238" y="1631"/>
                        </a:lnTo>
                        <a:lnTo>
                          <a:pt x="231" y="1625"/>
                        </a:lnTo>
                        <a:lnTo>
                          <a:pt x="227" y="1622"/>
                        </a:lnTo>
                        <a:lnTo>
                          <a:pt x="223" y="1617"/>
                        </a:lnTo>
                        <a:lnTo>
                          <a:pt x="220" y="1616"/>
                        </a:lnTo>
                        <a:lnTo>
                          <a:pt x="218" y="1614"/>
                        </a:lnTo>
                        <a:lnTo>
                          <a:pt x="94" y="1445"/>
                        </a:lnTo>
                        <a:lnTo>
                          <a:pt x="55" y="1347"/>
                        </a:lnTo>
                        <a:lnTo>
                          <a:pt x="54" y="1344"/>
                        </a:lnTo>
                        <a:lnTo>
                          <a:pt x="51" y="1340"/>
                        </a:lnTo>
                        <a:lnTo>
                          <a:pt x="49" y="1335"/>
                        </a:lnTo>
                        <a:lnTo>
                          <a:pt x="47" y="1330"/>
                        </a:lnTo>
                        <a:lnTo>
                          <a:pt x="46" y="1326"/>
                        </a:lnTo>
                        <a:lnTo>
                          <a:pt x="44" y="1321"/>
                        </a:lnTo>
                        <a:lnTo>
                          <a:pt x="41" y="1314"/>
                        </a:lnTo>
                        <a:lnTo>
                          <a:pt x="40" y="1308"/>
                        </a:lnTo>
                        <a:lnTo>
                          <a:pt x="37" y="1301"/>
                        </a:lnTo>
                        <a:lnTo>
                          <a:pt x="36" y="1294"/>
                        </a:lnTo>
                        <a:lnTo>
                          <a:pt x="34" y="1287"/>
                        </a:lnTo>
                        <a:lnTo>
                          <a:pt x="32" y="1280"/>
                        </a:lnTo>
                        <a:lnTo>
                          <a:pt x="30" y="1272"/>
                        </a:lnTo>
                        <a:lnTo>
                          <a:pt x="30" y="1265"/>
                        </a:lnTo>
                        <a:lnTo>
                          <a:pt x="28" y="1257"/>
                        </a:lnTo>
                        <a:lnTo>
                          <a:pt x="27" y="1246"/>
                        </a:lnTo>
                        <a:lnTo>
                          <a:pt x="26" y="1232"/>
                        </a:lnTo>
                        <a:lnTo>
                          <a:pt x="25" y="1220"/>
                        </a:lnTo>
                        <a:lnTo>
                          <a:pt x="22" y="1204"/>
                        </a:lnTo>
                        <a:lnTo>
                          <a:pt x="21" y="1189"/>
                        </a:lnTo>
                        <a:lnTo>
                          <a:pt x="20" y="1174"/>
                        </a:lnTo>
                        <a:lnTo>
                          <a:pt x="19" y="1159"/>
                        </a:lnTo>
                        <a:lnTo>
                          <a:pt x="16" y="1145"/>
                        </a:lnTo>
                        <a:lnTo>
                          <a:pt x="15" y="1131"/>
                        </a:lnTo>
                        <a:lnTo>
                          <a:pt x="14" y="1117"/>
                        </a:lnTo>
                        <a:lnTo>
                          <a:pt x="14" y="1106"/>
                        </a:lnTo>
                        <a:lnTo>
                          <a:pt x="13" y="1097"/>
                        </a:lnTo>
                        <a:lnTo>
                          <a:pt x="13" y="1090"/>
                        </a:lnTo>
                        <a:lnTo>
                          <a:pt x="13" y="1085"/>
                        </a:lnTo>
                        <a:lnTo>
                          <a:pt x="13" y="1084"/>
                        </a:lnTo>
                        <a:lnTo>
                          <a:pt x="0" y="968"/>
                        </a:lnTo>
                        <a:lnTo>
                          <a:pt x="0" y="873"/>
                        </a:lnTo>
                        <a:lnTo>
                          <a:pt x="13" y="715"/>
                        </a:lnTo>
                        <a:lnTo>
                          <a:pt x="13" y="713"/>
                        </a:lnTo>
                        <a:lnTo>
                          <a:pt x="13" y="712"/>
                        </a:lnTo>
                        <a:lnTo>
                          <a:pt x="13" y="709"/>
                        </a:lnTo>
                        <a:lnTo>
                          <a:pt x="14" y="705"/>
                        </a:lnTo>
                        <a:lnTo>
                          <a:pt x="14" y="699"/>
                        </a:lnTo>
                        <a:lnTo>
                          <a:pt x="15" y="695"/>
                        </a:lnTo>
                        <a:lnTo>
                          <a:pt x="16" y="689"/>
                        </a:lnTo>
                        <a:lnTo>
                          <a:pt x="19" y="683"/>
                        </a:lnTo>
                        <a:lnTo>
                          <a:pt x="20" y="675"/>
                        </a:lnTo>
                        <a:lnTo>
                          <a:pt x="22" y="668"/>
                        </a:lnTo>
                        <a:lnTo>
                          <a:pt x="23" y="660"/>
                        </a:lnTo>
                        <a:lnTo>
                          <a:pt x="27" y="654"/>
                        </a:lnTo>
                        <a:lnTo>
                          <a:pt x="29" y="646"/>
                        </a:lnTo>
                        <a:lnTo>
                          <a:pt x="32" y="639"/>
                        </a:lnTo>
                        <a:lnTo>
                          <a:pt x="35" y="632"/>
                        </a:lnTo>
                        <a:lnTo>
                          <a:pt x="39" y="626"/>
                        </a:lnTo>
                        <a:lnTo>
                          <a:pt x="41" y="620"/>
                        </a:lnTo>
                        <a:lnTo>
                          <a:pt x="44" y="613"/>
                        </a:lnTo>
                        <a:lnTo>
                          <a:pt x="48" y="605"/>
                        </a:lnTo>
                        <a:lnTo>
                          <a:pt x="51" y="598"/>
                        </a:lnTo>
                        <a:lnTo>
                          <a:pt x="54" y="591"/>
                        </a:lnTo>
                        <a:lnTo>
                          <a:pt x="56" y="583"/>
                        </a:lnTo>
                        <a:lnTo>
                          <a:pt x="58" y="576"/>
                        </a:lnTo>
                        <a:lnTo>
                          <a:pt x="62" y="569"/>
                        </a:lnTo>
                        <a:lnTo>
                          <a:pt x="63" y="563"/>
                        </a:lnTo>
                        <a:lnTo>
                          <a:pt x="65" y="557"/>
                        </a:lnTo>
                        <a:lnTo>
                          <a:pt x="67" y="551"/>
                        </a:lnTo>
                        <a:lnTo>
                          <a:pt x="69" y="548"/>
                        </a:lnTo>
                        <a:lnTo>
                          <a:pt x="69" y="543"/>
                        </a:lnTo>
                        <a:lnTo>
                          <a:pt x="70" y="541"/>
                        </a:lnTo>
                        <a:lnTo>
                          <a:pt x="71" y="539"/>
                        </a:lnTo>
                        <a:lnTo>
                          <a:pt x="71" y="536"/>
                        </a:lnTo>
                        <a:lnTo>
                          <a:pt x="72" y="534"/>
                        </a:lnTo>
                        <a:lnTo>
                          <a:pt x="75" y="528"/>
                        </a:lnTo>
                        <a:lnTo>
                          <a:pt x="78" y="520"/>
                        </a:lnTo>
                        <a:lnTo>
                          <a:pt x="80" y="511"/>
                        </a:lnTo>
                        <a:lnTo>
                          <a:pt x="85" y="500"/>
                        </a:lnTo>
                        <a:lnTo>
                          <a:pt x="90" y="487"/>
                        </a:lnTo>
                        <a:lnTo>
                          <a:pt x="96" y="476"/>
                        </a:lnTo>
                        <a:lnTo>
                          <a:pt x="100" y="460"/>
                        </a:lnTo>
                        <a:lnTo>
                          <a:pt x="106" y="446"/>
                        </a:lnTo>
                        <a:lnTo>
                          <a:pt x="113" y="431"/>
                        </a:lnTo>
                        <a:lnTo>
                          <a:pt x="120" y="417"/>
                        </a:lnTo>
                        <a:lnTo>
                          <a:pt x="127" y="402"/>
                        </a:lnTo>
                        <a:lnTo>
                          <a:pt x="135" y="387"/>
                        </a:lnTo>
                        <a:lnTo>
                          <a:pt x="143" y="373"/>
                        </a:lnTo>
                        <a:lnTo>
                          <a:pt x="152" y="360"/>
                        </a:lnTo>
                        <a:lnTo>
                          <a:pt x="159" y="346"/>
                        </a:lnTo>
                        <a:lnTo>
                          <a:pt x="167" y="334"/>
                        </a:lnTo>
                        <a:lnTo>
                          <a:pt x="174" y="322"/>
                        </a:lnTo>
                        <a:lnTo>
                          <a:pt x="183" y="310"/>
                        </a:lnTo>
                        <a:lnTo>
                          <a:pt x="190" y="298"/>
                        </a:lnTo>
                        <a:lnTo>
                          <a:pt x="199" y="287"/>
                        </a:lnTo>
                        <a:lnTo>
                          <a:pt x="209" y="275"/>
                        </a:lnTo>
                        <a:lnTo>
                          <a:pt x="219" y="263"/>
                        </a:lnTo>
                        <a:lnTo>
                          <a:pt x="228" y="252"/>
                        </a:lnTo>
                        <a:lnTo>
                          <a:pt x="239" y="240"/>
                        </a:lnTo>
                        <a:lnTo>
                          <a:pt x="251" y="230"/>
                        </a:lnTo>
                        <a:lnTo>
                          <a:pt x="262" y="218"/>
                        </a:lnTo>
                        <a:lnTo>
                          <a:pt x="275" y="206"/>
                        </a:lnTo>
                        <a:lnTo>
                          <a:pt x="289" y="195"/>
                        </a:lnTo>
                        <a:lnTo>
                          <a:pt x="304" y="182"/>
                        </a:lnTo>
                        <a:lnTo>
                          <a:pt x="320" y="170"/>
                        </a:lnTo>
                        <a:lnTo>
                          <a:pt x="336" y="158"/>
                        </a:lnTo>
                        <a:lnTo>
                          <a:pt x="352" y="147"/>
                        </a:lnTo>
                        <a:lnTo>
                          <a:pt x="367" y="137"/>
                        </a:lnTo>
                        <a:lnTo>
                          <a:pt x="381" y="128"/>
                        </a:lnTo>
                        <a:lnTo>
                          <a:pt x="395" y="120"/>
                        </a:lnTo>
                        <a:lnTo>
                          <a:pt x="409" y="113"/>
                        </a:lnTo>
                        <a:lnTo>
                          <a:pt x="422" y="106"/>
                        </a:lnTo>
                        <a:lnTo>
                          <a:pt x="436" y="100"/>
                        </a:lnTo>
                        <a:lnTo>
                          <a:pt x="446" y="94"/>
                        </a:lnTo>
                        <a:lnTo>
                          <a:pt x="458" y="90"/>
                        </a:lnTo>
                        <a:lnTo>
                          <a:pt x="468" y="85"/>
                        </a:lnTo>
                        <a:lnTo>
                          <a:pt x="478" y="81"/>
                        </a:lnTo>
                        <a:lnTo>
                          <a:pt x="487" y="78"/>
                        </a:lnTo>
                        <a:lnTo>
                          <a:pt x="495" y="76"/>
                        </a:lnTo>
                        <a:lnTo>
                          <a:pt x="502" y="73"/>
                        </a:lnTo>
                        <a:lnTo>
                          <a:pt x="508" y="72"/>
                        </a:lnTo>
                        <a:lnTo>
                          <a:pt x="512" y="69"/>
                        </a:lnTo>
                        <a:lnTo>
                          <a:pt x="519" y="66"/>
                        </a:lnTo>
                        <a:lnTo>
                          <a:pt x="526" y="64"/>
                        </a:lnTo>
                        <a:lnTo>
                          <a:pt x="535" y="62"/>
                        </a:lnTo>
                        <a:lnTo>
                          <a:pt x="543" y="58"/>
                        </a:lnTo>
                        <a:lnTo>
                          <a:pt x="551" y="56"/>
                        </a:lnTo>
                        <a:lnTo>
                          <a:pt x="558" y="52"/>
                        </a:lnTo>
                        <a:lnTo>
                          <a:pt x="567" y="51"/>
                        </a:lnTo>
                        <a:lnTo>
                          <a:pt x="573" y="48"/>
                        </a:lnTo>
                        <a:lnTo>
                          <a:pt x="580" y="45"/>
                        </a:lnTo>
                        <a:lnTo>
                          <a:pt x="587" y="43"/>
                        </a:lnTo>
                        <a:lnTo>
                          <a:pt x="593" y="42"/>
                        </a:lnTo>
                        <a:lnTo>
                          <a:pt x="598" y="41"/>
                        </a:lnTo>
                        <a:lnTo>
                          <a:pt x="602" y="39"/>
                        </a:lnTo>
                        <a:lnTo>
                          <a:pt x="603" y="39"/>
                        </a:lnTo>
                        <a:lnTo>
                          <a:pt x="604" y="39"/>
                        </a:lnTo>
                        <a:lnTo>
                          <a:pt x="606" y="38"/>
                        </a:lnTo>
                        <a:lnTo>
                          <a:pt x="610" y="37"/>
                        </a:lnTo>
                        <a:lnTo>
                          <a:pt x="616" y="35"/>
                        </a:lnTo>
                        <a:lnTo>
                          <a:pt x="624" y="34"/>
                        </a:lnTo>
                        <a:lnTo>
                          <a:pt x="634" y="31"/>
                        </a:lnTo>
                        <a:lnTo>
                          <a:pt x="645" y="29"/>
                        </a:lnTo>
                        <a:lnTo>
                          <a:pt x="659" y="27"/>
                        </a:lnTo>
                        <a:lnTo>
                          <a:pt x="674" y="24"/>
                        </a:lnTo>
                        <a:lnTo>
                          <a:pt x="688" y="21"/>
                        </a:lnTo>
                        <a:lnTo>
                          <a:pt x="705" y="17"/>
                        </a:lnTo>
                        <a:lnTo>
                          <a:pt x="722" y="15"/>
                        </a:lnTo>
                        <a:lnTo>
                          <a:pt x="740" y="11"/>
                        </a:lnTo>
                        <a:lnTo>
                          <a:pt x="757" y="9"/>
                        </a:lnTo>
                        <a:lnTo>
                          <a:pt x="776" y="7"/>
                        </a:lnTo>
                        <a:lnTo>
                          <a:pt x="793" y="6"/>
                        </a:lnTo>
                        <a:lnTo>
                          <a:pt x="811" y="3"/>
                        </a:lnTo>
                        <a:lnTo>
                          <a:pt x="826" y="2"/>
                        </a:lnTo>
                        <a:lnTo>
                          <a:pt x="842" y="1"/>
                        </a:lnTo>
                        <a:lnTo>
                          <a:pt x="857" y="1"/>
                        </a:lnTo>
                        <a:lnTo>
                          <a:pt x="872" y="1"/>
                        </a:lnTo>
                        <a:lnTo>
                          <a:pt x="885" y="0"/>
                        </a:lnTo>
                        <a:lnTo>
                          <a:pt x="898" y="0"/>
                        </a:lnTo>
                        <a:lnTo>
                          <a:pt x="911" y="0"/>
                        </a:lnTo>
                        <a:lnTo>
                          <a:pt x="922" y="1"/>
                        </a:lnTo>
                        <a:lnTo>
                          <a:pt x="932" y="1"/>
                        </a:lnTo>
                        <a:lnTo>
                          <a:pt x="940" y="1"/>
                        </a:lnTo>
                        <a:lnTo>
                          <a:pt x="948" y="1"/>
                        </a:lnTo>
                        <a:lnTo>
                          <a:pt x="955" y="1"/>
                        </a:lnTo>
                        <a:lnTo>
                          <a:pt x="961" y="1"/>
                        </a:lnTo>
                        <a:lnTo>
                          <a:pt x="964" y="1"/>
                        </a:lnTo>
                        <a:lnTo>
                          <a:pt x="967" y="1"/>
                        </a:lnTo>
                        <a:lnTo>
                          <a:pt x="968" y="2"/>
                        </a:lnTo>
                        <a:lnTo>
                          <a:pt x="1169" y="20"/>
                        </a:lnTo>
                        <a:lnTo>
                          <a:pt x="1170" y="20"/>
                        </a:lnTo>
                        <a:lnTo>
                          <a:pt x="1175" y="20"/>
                        </a:lnTo>
                        <a:lnTo>
                          <a:pt x="1180" y="21"/>
                        </a:lnTo>
                        <a:lnTo>
                          <a:pt x="1189" y="23"/>
                        </a:lnTo>
                        <a:lnTo>
                          <a:pt x="1198" y="24"/>
                        </a:lnTo>
                        <a:lnTo>
                          <a:pt x="1210" y="25"/>
                        </a:lnTo>
                        <a:lnTo>
                          <a:pt x="1224" y="28"/>
                        </a:lnTo>
                        <a:lnTo>
                          <a:pt x="1238" y="31"/>
                        </a:lnTo>
                        <a:lnTo>
                          <a:pt x="1253" y="34"/>
                        </a:lnTo>
                        <a:lnTo>
                          <a:pt x="1269" y="38"/>
                        </a:lnTo>
                        <a:lnTo>
                          <a:pt x="1287" y="42"/>
                        </a:lnTo>
                        <a:lnTo>
                          <a:pt x="1304" y="48"/>
                        </a:lnTo>
                        <a:lnTo>
                          <a:pt x="1321" y="52"/>
                        </a:lnTo>
                        <a:lnTo>
                          <a:pt x="1338" y="58"/>
                        </a:lnTo>
                        <a:lnTo>
                          <a:pt x="1357" y="65"/>
                        </a:lnTo>
                        <a:lnTo>
                          <a:pt x="1374" y="72"/>
                        </a:lnTo>
                        <a:lnTo>
                          <a:pt x="1390" y="80"/>
                        </a:lnTo>
                        <a:lnTo>
                          <a:pt x="1407" y="88"/>
                        </a:lnTo>
                        <a:lnTo>
                          <a:pt x="1422" y="97"/>
                        </a:lnTo>
                        <a:lnTo>
                          <a:pt x="1438" y="106"/>
                        </a:lnTo>
                        <a:lnTo>
                          <a:pt x="1452" y="114"/>
                        </a:lnTo>
                        <a:lnTo>
                          <a:pt x="1467" y="123"/>
                        </a:lnTo>
                        <a:lnTo>
                          <a:pt x="1481" y="132"/>
                        </a:lnTo>
                        <a:lnTo>
                          <a:pt x="1494" y="141"/>
                        </a:lnTo>
                        <a:lnTo>
                          <a:pt x="1506" y="148"/>
                        </a:lnTo>
                        <a:lnTo>
                          <a:pt x="1516" y="156"/>
                        </a:lnTo>
                        <a:lnTo>
                          <a:pt x="1526" y="162"/>
                        </a:lnTo>
                        <a:lnTo>
                          <a:pt x="1534" y="169"/>
                        </a:lnTo>
                        <a:lnTo>
                          <a:pt x="1541" y="172"/>
                        </a:lnTo>
                        <a:lnTo>
                          <a:pt x="1545" y="176"/>
                        </a:lnTo>
                        <a:lnTo>
                          <a:pt x="1549" y="178"/>
                        </a:lnTo>
                        <a:lnTo>
                          <a:pt x="1550" y="179"/>
                        </a:lnTo>
                        <a:lnTo>
                          <a:pt x="1551" y="181"/>
                        </a:lnTo>
                        <a:lnTo>
                          <a:pt x="1555" y="183"/>
                        </a:lnTo>
                        <a:lnTo>
                          <a:pt x="1560" y="189"/>
                        </a:lnTo>
                        <a:lnTo>
                          <a:pt x="1569" y="196"/>
                        </a:lnTo>
                        <a:lnTo>
                          <a:pt x="1578" y="204"/>
                        </a:lnTo>
                        <a:lnTo>
                          <a:pt x="1591" y="213"/>
                        </a:lnTo>
                        <a:lnTo>
                          <a:pt x="1602" y="224"/>
                        </a:lnTo>
                        <a:lnTo>
                          <a:pt x="1616" y="237"/>
                        </a:lnTo>
                        <a:lnTo>
                          <a:pt x="1629" y="248"/>
                        </a:lnTo>
                        <a:lnTo>
                          <a:pt x="1644" y="261"/>
                        </a:lnTo>
                        <a:lnTo>
                          <a:pt x="1658" y="275"/>
                        </a:lnTo>
                        <a:lnTo>
                          <a:pt x="1673" y="288"/>
                        </a:lnTo>
                        <a:lnTo>
                          <a:pt x="1685" y="301"/>
                        </a:lnTo>
                        <a:lnTo>
                          <a:pt x="1699" y="313"/>
                        </a:lnTo>
                        <a:lnTo>
                          <a:pt x="1710" y="326"/>
                        </a:lnTo>
                        <a:lnTo>
                          <a:pt x="1720" y="338"/>
                        </a:lnTo>
                        <a:lnTo>
                          <a:pt x="1618" y="484"/>
                        </a:lnTo>
                        <a:close/>
                      </a:path>
                    </a:pathLst>
                  </a:custGeom>
                  <a:solidFill>
                    <a:srgbClr val="FFE6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29" name="Freeform 55">
                    <a:extLst>
                      <a:ext uri="{FF2B5EF4-FFF2-40B4-BE49-F238E27FC236}">
                        <a16:creationId xmlns:a16="http://schemas.microsoft.com/office/drawing/2014/main" id="{A0779A5F-E1A0-4F91-994C-AC0DFC5DC6BC}"/>
                      </a:ext>
                    </a:extLst>
                  </p:cNvPr>
                  <p:cNvSpPr>
                    <a:spLocks/>
                  </p:cNvSpPr>
                  <p:nvPr/>
                </p:nvSpPr>
                <p:spPr bwMode="auto">
                  <a:xfrm>
                    <a:off x="1881" y="2011"/>
                    <a:ext cx="34" cy="78"/>
                  </a:xfrm>
                  <a:custGeom>
                    <a:avLst/>
                    <a:gdLst>
                      <a:gd name="T0" fmla="*/ 0 w 103"/>
                      <a:gd name="T1" fmla="*/ 1 h 235"/>
                      <a:gd name="T2" fmla="*/ 0 w 103"/>
                      <a:gd name="T3" fmla="*/ 1 h 235"/>
                      <a:gd name="T4" fmla="*/ 0 w 103"/>
                      <a:gd name="T5" fmla="*/ 0 h 235"/>
                      <a:gd name="T6" fmla="*/ 0 w 103"/>
                      <a:gd name="T7" fmla="*/ 0 h 235"/>
                      <a:gd name="T8" fmla="*/ 0 w 103"/>
                      <a:gd name="T9" fmla="*/ 0 h 235"/>
                      <a:gd name="T10" fmla="*/ 0 w 103"/>
                      <a:gd name="T11" fmla="*/ 0 h 235"/>
                      <a:gd name="T12" fmla="*/ 0 w 103"/>
                      <a:gd name="T13" fmla="*/ 0 h 235"/>
                      <a:gd name="T14" fmla="*/ 0 w 103"/>
                      <a:gd name="T15" fmla="*/ 0 h 235"/>
                      <a:gd name="T16" fmla="*/ 0 w 103"/>
                      <a:gd name="T17" fmla="*/ 0 h 235"/>
                      <a:gd name="T18" fmla="*/ 0 w 103"/>
                      <a:gd name="T19" fmla="*/ 0 h 235"/>
                      <a:gd name="T20" fmla="*/ 0 w 103"/>
                      <a:gd name="T21" fmla="*/ 0 h 235"/>
                      <a:gd name="T22" fmla="*/ 0 w 103"/>
                      <a:gd name="T23" fmla="*/ 0 h 235"/>
                      <a:gd name="T24" fmla="*/ 0 w 103"/>
                      <a:gd name="T25" fmla="*/ 0 h 235"/>
                      <a:gd name="T26" fmla="*/ 0 w 103"/>
                      <a:gd name="T27" fmla="*/ 0 h 235"/>
                      <a:gd name="T28" fmla="*/ 0 w 103"/>
                      <a:gd name="T29" fmla="*/ 0 h 235"/>
                      <a:gd name="T30" fmla="*/ 0 w 103"/>
                      <a:gd name="T31" fmla="*/ 0 h 235"/>
                      <a:gd name="T32" fmla="*/ 0 w 103"/>
                      <a:gd name="T33" fmla="*/ 0 h 235"/>
                      <a:gd name="T34" fmla="*/ 0 w 103"/>
                      <a:gd name="T35" fmla="*/ 0 h 235"/>
                      <a:gd name="T36" fmla="*/ 0 w 103"/>
                      <a:gd name="T37" fmla="*/ 0 h 235"/>
                      <a:gd name="T38" fmla="*/ 0 w 103"/>
                      <a:gd name="T39" fmla="*/ 0 h 235"/>
                      <a:gd name="T40" fmla="*/ 0 w 103"/>
                      <a:gd name="T41" fmla="*/ 0 h 235"/>
                      <a:gd name="T42" fmla="*/ 0 w 103"/>
                      <a:gd name="T43" fmla="*/ 0 h 235"/>
                      <a:gd name="T44" fmla="*/ 0 w 103"/>
                      <a:gd name="T45" fmla="*/ 0 h 235"/>
                      <a:gd name="T46" fmla="*/ 0 w 103"/>
                      <a:gd name="T47" fmla="*/ 0 h 235"/>
                      <a:gd name="T48" fmla="*/ 0 w 103"/>
                      <a:gd name="T49" fmla="*/ 0 h 235"/>
                      <a:gd name="T50" fmla="*/ 0 w 103"/>
                      <a:gd name="T51" fmla="*/ 0 h 235"/>
                      <a:gd name="T52" fmla="*/ 0 w 103"/>
                      <a:gd name="T53" fmla="*/ 0 h 235"/>
                      <a:gd name="T54" fmla="*/ 0 w 103"/>
                      <a:gd name="T55" fmla="*/ 0 h 235"/>
                      <a:gd name="T56" fmla="*/ 0 w 103"/>
                      <a:gd name="T57" fmla="*/ 0 h 235"/>
                      <a:gd name="T58" fmla="*/ 0 w 103"/>
                      <a:gd name="T59" fmla="*/ 0 h 235"/>
                      <a:gd name="T60" fmla="*/ 0 w 103"/>
                      <a:gd name="T61" fmla="*/ 0 h 235"/>
                      <a:gd name="T62" fmla="*/ 0 w 103"/>
                      <a:gd name="T63" fmla="*/ 0 h 235"/>
                      <a:gd name="T64" fmla="*/ 0 w 103"/>
                      <a:gd name="T65" fmla="*/ 0 h 235"/>
                      <a:gd name="T66" fmla="*/ 0 w 103"/>
                      <a:gd name="T67" fmla="*/ 0 h 235"/>
                      <a:gd name="T68" fmla="*/ 0 w 103"/>
                      <a:gd name="T69" fmla="*/ 1 h 235"/>
                      <a:gd name="T70" fmla="*/ 0 w 103"/>
                      <a:gd name="T71" fmla="*/ 1 h 235"/>
                      <a:gd name="T72" fmla="*/ 0 w 103"/>
                      <a:gd name="T73" fmla="*/ 1 h 235"/>
                      <a:gd name="T74" fmla="*/ 0 w 103"/>
                      <a:gd name="T75" fmla="*/ 1 h 2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3"/>
                      <a:gd name="T115" fmla="*/ 0 h 235"/>
                      <a:gd name="T116" fmla="*/ 103 w 103"/>
                      <a:gd name="T117" fmla="*/ 235 h 2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3" h="235">
                        <a:moveTo>
                          <a:pt x="40" y="235"/>
                        </a:moveTo>
                        <a:lnTo>
                          <a:pt x="11" y="227"/>
                        </a:lnTo>
                        <a:lnTo>
                          <a:pt x="5" y="207"/>
                        </a:lnTo>
                        <a:lnTo>
                          <a:pt x="5" y="139"/>
                        </a:lnTo>
                        <a:lnTo>
                          <a:pt x="9" y="114"/>
                        </a:lnTo>
                        <a:lnTo>
                          <a:pt x="23" y="99"/>
                        </a:lnTo>
                        <a:lnTo>
                          <a:pt x="20" y="43"/>
                        </a:lnTo>
                        <a:lnTo>
                          <a:pt x="19" y="43"/>
                        </a:lnTo>
                        <a:lnTo>
                          <a:pt x="16" y="42"/>
                        </a:lnTo>
                        <a:lnTo>
                          <a:pt x="12" y="41"/>
                        </a:lnTo>
                        <a:lnTo>
                          <a:pt x="10" y="39"/>
                        </a:lnTo>
                        <a:lnTo>
                          <a:pt x="5" y="36"/>
                        </a:lnTo>
                        <a:lnTo>
                          <a:pt x="3" y="32"/>
                        </a:lnTo>
                        <a:lnTo>
                          <a:pt x="0" y="29"/>
                        </a:lnTo>
                        <a:lnTo>
                          <a:pt x="0" y="27"/>
                        </a:lnTo>
                        <a:lnTo>
                          <a:pt x="0" y="23"/>
                        </a:lnTo>
                        <a:lnTo>
                          <a:pt x="0" y="21"/>
                        </a:lnTo>
                        <a:lnTo>
                          <a:pt x="0" y="16"/>
                        </a:lnTo>
                        <a:lnTo>
                          <a:pt x="3" y="14"/>
                        </a:lnTo>
                        <a:lnTo>
                          <a:pt x="4" y="11"/>
                        </a:lnTo>
                        <a:lnTo>
                          <a:pt x="7" y="9"/>
                        </a:lnTo>
                        <a:lnTo>
                          <a:pt x="10" y="7"/>
                        </a:lnTo>
                        <a:lnTo>
                          <a:pt x="13" y="4"/>
                        </a:lnTo>
                        <a:lnTo>
                          <a:pt x="18" y="3"/>
                        </a:lnTo>
                        <a:lnTo>
                          <a:pt x="21" y="3"/>
                        </a:lnTo>
                        <a:lnTo>
                          <a:pt x="24" y="2"/>
                        </a:lnTo>
                        <a:lnTo>
                          <a:pt x="28" y="1"/>
                        </a:lnTo>
                        <a:lnTo>
                          <a:pt x="31" y="0"/>
                        </a:lnTo>
                        <a:lnTo>
                          <a:pt x="34" y="0"/>
                        </a:lnTo>
                        <a:lnTo>
                          <a:pt x="39" y="0"/>
                        </a:lnTo>
                        <a:lnTo>
                          <a:pt x="40" y="0"/>
                        </a:lnTo>
                        <a:lnTo>
                          <a:pt x="41" y="0"/>
                        </a:lnTo>
                        <a:lnTo>
                          <a:pt x="43" y="0"/>
                        </a:lnTo>
                        <a:lnTo>
                          <a:pt x="47" y="0"/>
                        </a:lnTo>
                        <a:lnTo>
                          <a:pt x="53" y="2"/>
                        </a:lnTo>
                        <a:lnTo>
                          <a:pt x="56" y="2"/>
                        </a:lnTo>
                        <a:lnTo>
                          <a:pt x="61" y="3"/>
                        </a:lnTo>
                        <a:lnTo>
                          <a:pt x="64" y="4"/>
                        </a:lnTo>
                        <a:lnTo>
                          <a:pt x="67" y="7"/>
                        </a:lnTo>
                        <a:lnTo>
                          <a:pt x="69" y="10"/>
                        </a:lnTo>
                        <a:lnTo>
                          <a:pt x="70" y="16"/>
                        </a:lnTo>
                        <a:lnTo>
                          <a:pt x="70" y="22"/>
                        </a:lnTo>
                        <a:lnTo>
                          <a:pt x="70" y="24"/>
                        </a:lnTo>
                        <a:lnTo>
                          <a:pt x="66" y="43"/>
                        </a:lnTo>
                        <a:lnTo>
                          <a:pt x="66" y="44"/>
                        </a:lnTo>
                        <a:lnTo>
                          <a:pt x="66" y="49"/>
                        </a:lnTo>
                        <a:lnTo>
                          <a:pt x="66" y="51"/>
                        </a:lnTo>
                        <a:lnTo>
                          <a:pt x="66" y="55"/>
                        </a:lnTo>
                        <a:lnTo>
                          <a:pt x="66" y="59"/>
                        </a:lnTo>
                        <a:lnTo>
                          <a:pt x="66" y="63"/>
                        </a:lnTo>
                        <a:lnTo>
                          <a:pt x="66" y="66"/>
                        </a:lnTo>
                        <a:lnTo>
                          <a:pt x="66" y="71"/>
                        </a:lnTo>
                        <a:lnTo>
                          <a:pt x="66" y="76"/>
                        </a:lnTo>
                        <a:lnTo>
                          <a:pt x="67" y="80"/>
                        </a:lnTo>
                        <a:lnTo>
                          <a:pt x="67" y="83"/>
                        </a:lnTo>
                        <a:lnTo>
                          <a:pt x="67" y="87"/>
                        </a:lnTo>
                        <a:lnTo>
                          <a:pt x="68" y="90"/>
                        </a:lnTo>
                        <a:lnTo>
                          <a:pt x="69" y="93"/>
                        </a:lnTo>
                        <a:lnTo>
                          <a:pt x="70" y="97"/>
                        </a:lnTo>
                        <a:lnTo>
                          <a:pt x="71" y="99"/>
                        </a:lnTo>
                        <a:lnTo>
                          <a:pt x="74" y="101"/>
                        </a:lnTo>
                        <a:lnTo>
                          <a:pt x="77" y="102"/>
                        </a:lnTo>
                        <a:lnTo>
                          <a:pt x="80" y="104"/>
                        </a:lnTo>
                        <a:lnTo>
                          <a:pt x="83" y="106"/>
                        </a:lnTo>
                        <a:lnTo>
                          <a:pt x="85" y="108"/>
                        </a:lnTo>
                        <a:lnTo>
                          <a:pt x="88" y="113"/>
                        </a:lnTo>
                        <a:lnTo>
                          <a:pt x="90" y="116"/>
                        </a:lnTo>
                        <a:lnTo>
                          <a:pt x="92" y="122"/>
                        </a:lnTo>
                        <a:lnTo>
                          <a:pt x="94" y="127"/>
                        </a:lnTo>
                        <a:lnTo>
                          <a:pt x="96" y="132"/>
                        </a:lnTo>
                        <a:lnTo>
                          <a:pt x="97" y="135"/>
                        </a:lnTo>
                        <a:lnTo>
                          <a:pt x="98" y="139"/>
                        </a:lnTo>
                        <a:lnTo>
                          <a:pt x="99" y="141"/>
                        </a:lnTo>
                        <a:lnTo>
                          <a:pt x="99" y="142"/>
                        </a:lnTo>
                        <a:lnTo>
                          <a:pt x="103" y="178"/>
                        </a:lnTo>
                        <a:lnTo>
                          <a:pt x="40" y="235"/>
                        </a:lnTo>
                        <a:close/>
                      </a:path>
                    </a:pathLst>
                  </a:custGeom>
                  <a:solidFill>
                    <a:srgbClr val="A8C2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0" name="Freeform 56">
                    <a:extLst>
                      <a:ext uri="{FF2B5EF4-FFF2-40B4-BE49-F238E27FC236}">
                        <a16:creationId xmlns:a16="http://schemas.microsoft.com/office/drawing/2014/main" id="{69951712-29F1-41A1-91CC-0E6343A05F6C}"/>
                      </a:ext>
                    </a:extLst>
                  </p:cNvPr>
                  <p:cNvSpPr>
                    <a:spLocks/>
                  </p:cNvSpPr>
                  <p:nvPr/>
                </p:nvSpPr>
                <p:spPr bwMode="auto">
                  <a:xfrm>
                    <a:off x="1955" y="2014"/>
                    <a:ext cx="35" cy="17"/>
                  </a:xfrm>
                  <a:custGeom>
                    <a:avLst/>
                    <a:gdLst>
                      <a:gd name="T0" fmla="*/ 0 w 105"/>
                      <a:gd name="T1" fmla="*/ 0 h 52"/>
                      <a:gd name="T2" fmla="*/ 0 w 105"/>
                      <a:gd name="T3" fmla="*/ 0 h 52"/>
                      <a:gd name="T4" fmla="*/ 0 w 105"/>
                      <a:gd name="T5" fmla="*/ 0 h 52"/>
                      <a:gd name="T6" fmla="*/ 0 w 105"/>
                      <a:gd name="T7" fmla="*/ 0 h 52"/>
                      <a:gd name="T8" fmla="*/ 0 w 105"/>
                      <a:gd name="T9" fmla="*/ 0 h 52"/>
                      <a:gd name="T10" fmla="*/ 0 w 105"/>
                      <a:gd name="T11" fmla="*/ 0 h 52"/>
                      <a:gd name="T12" fmla="*/ 0 w 105"/>
                      <a:gd name="T13" fmla="*/ 0 h 52"/>
                      <a:gd name="T14" fmla="*/ 0 60000 65536"/>
                      <a:gd name="T15" fmla="*/ 0 60000 65536"/>
                      <a:gd name="T16" fmla="*/ 0 60000 65536"/>
                      <a:gd name="T17" fmla="*/ 0 60000 65536"/>
                      <a:gd name="T18" fmla="*/ 0 60000 65536"/>
                      <a:gd name="T19" fmla="*/ 0 60000 65536"/>
                      <a:gd name="T20" fmla="*/ 0 60000 65536"/>
                      <a:gd name="T21" fmla="*/ 0 w 105"/>
                      <a:gd name="T22" fmla="*/ 0 h 52"/>
                      <a:gd name="T23" fmla="*/ 105 w 105"/>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52">
                        <a:moveTo>
                          <a:pt x="85" y="0"/>
                        </a:moveTo>
                        <a:lnTo>
                          <a:pt x="34" y="19"/>
                        </a:lnTo>
                        <a:lnTo>
                          <a:pt x="0" y="31"/>
                        </a:lnTo>
                        <a:lnTo>
                          <a:pt x="17" y="52"/>
                        </a:lnTo>
                        <a:lnTo>
                          <a:pt x="105" y="28"/>
                        </a:lnTo>
                        <a:lnTo>
                          <a:pt x="85" y="0"/>
                        </a:lnTo>
                        <a:close/>
                      </a:path>
                    </a:pathLst>
                  </a:custGeom>
                  <a:solidFill>
                    <a:srgbClr val="FF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1" name="Freeform 57">
                    <a:extLst>
                      <a:ext uri="{FF2B5EF4-FFF2-40B4-BE49-F238E27FC236}">
                        <a16:creationId xmlns:a16="http://schemas.microsoft.com/office/drawing/2014/main" id="{D39A6E30-074C-4D55-B9E0-875A25A4EE68}"/>
                      </a:ext>
                    </a:extLst>
                  </p:cNvPr>
                  <p:cNvSpPr>
                    <a:spLocks/>
                  </p:cNvSpPr>
                  <p:nvPr/>
                </p:nvSpPr>
                <p:spPr bwMode="auto">
                  <a:xfrm>
                    <a:off x="1906" y="2032"/>
                    <a:ext cx="30" cy="22"/>
                  </a:xfrm>
                  <a:custGeom>
                    <a:avLst/>
                    <a:gdLst>
                      <a:gd name="T0" fmla="*/ 0 w 88"/>
                      <a:gd name="T1" fmla="*/ 0 h 65"/>
                      <a:gd name="T2" fmla="*/ 0 w 88"/>
                      <a:gd name="T3" fmla="*/ 0 h 65"/>
                      <a:gd name="T4" fmla="*/ 0 w 88"/>
                      <a:gd name="T5" fmla="*/ 0 h 65"/>
                      <a:gd name="T6" fmla="*/ 0 w 88"/>
                      <a:gd name="T7" fmla="*/ 0 h 65"/>
                      <a:gd name="T8" fmla="*/ 0 w 88"/>
                      <a:gd name="T9" fmla="*/ 0 h 65"/>
                      <a:gd name="T10" fmla="*/ 0 w 88"/>
                      <a:gd name="T11" fmla="*/ 0 h 65"/>
                      <a:gd name="T12" fmla="*/ 0 w 88"/>
                      <a:gd name="T13" fmla="*/ 0 h 65"/>
                      <a:gd name="T14" fmla="*/ 0 w 88"/>
                      <a:gd name="T15" fmla="*/ 0 h 65"/>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65"/>
                      <a:gd name="T26" fmla="*/ 88 w 88"/>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65">
                        <a:moveTo>
                          <a:pt x="82" y="35"/>
                        </a:moveTo>
                        <a:lnTo>
                          <a:pt x="21" y="65"/>
                        </a:lnTo>
                        <a:lnTo>
                          <a:pt x="8" y="45"/>
                        </a:lnTo>
                        <a:lnTo>
                          <a:pt x="0" y="38"/>
                        </a:lnTo>
                        <a:lnTo>
                          <a:pt x="61" y="9"/>
                        </a:lnTo>
                        <a:lnTo>
                          <a:pt x="88" y="0"/>
                        </a:lnTo>
                        <a:lnTo>
                          <a:pt x="82" y="35"/>
                        </a:lnTo>
                        <a:close/>
                      </a:path>
                    </a:pathLst>
                  </a:custGeom>
                  <a:solidFill>
                    <a:srgbClr val="FF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2" name="Freeform 58">
                    <a:extLst>
                      <a:ext uri="{FF2B5EF4-FFF2-40B4-BE49-F238E27FC236}">
                        <a16:creationId xmlns:a16="http://schemas.microsoft.com/office/drawing/2014/main" id="{4FA4B2AA-73CA-4A6F-9C1A-F3BCB074345B}"/>
                      </a:ext>
                    </a:extLst>
                  </p:cNvPr>
                  <p:cNvSpPr>
                    <a:spLocks/>
                  </p:cNvSpPr>
                  <p:nvPr/>
                </p:nvSpPr>
                <p:spPr bwMode="auto">
                  <a:xfrm>
                    <a:off x="1996" y="1995"/>
                    <a:ext cx="72" cy="87"/>
                  </a:xfrm>
                  <a:custGeom>
                    <a:avLst/>
                    <a:gdLst>
                      <a:gd name="T0" fmla="*/ 0 w 216"/>
                      <a:gd name="T1" fmla="*/ 0 h 259"/>
                      <a:gd name="T2" fmla="*/ 0 w 216"/>
                      <a:gd name="T3" fmla="*/ 0 h 259"/>
                      <a:gd name="T4" fmla="*/ 1 w 216"/>
                      <a:gd name="T5" fmla="*/ 0 h 259"/>
                      <a:gd name="T6" fmla="*/ 1 w 216"/>
                      <a:gd name="T7" fmla="*/ 0 h 259"/>
                      <a:gd name="T8" fmla="*/ 1 w 216"/>
                      <a:gd name="T9" fmla="*/ 0 h 259"/>
                      <a:gd name="T10" fmla="*/ 1 w 216"/>
                      <a:gd name="T11" fmla="*/ 0 h 259"/>
                      <a:gd name="T12" fmla="*/ 1 w 216"/>
                      <a:gd name="T13" fmla="*/ 0 h 259"/>
                      <a:gd name="T14" fmla="*/ 1 w 216"/>
                      <a:gd name="T15" fmla="*/ 0 h 259"/>
                      <a:gd name="T16" fmla="*/ 1 w 216"/>
                      <a:gd name="T17" fmla="*/ 0 h 259"/>
                      <a:gd name="T18" fmla="*/ 1 w 216"/>
                      <a:gd name="T19" fmla="*/ 0 h 259"/>
                      <a:gd name="T20" fmla="*/ 1 w 216"/>
                      <a:gd name="T21" fmla="*/ 0 h 259"/>
                      <a:gd name="T22" fmla="*/ 1 w 216"/>
                      <a:gd name="T23" fmla="*/ 0 h 259"/>
                      <a:gd name="T24" fmla="*/ 1 w 216"/>
                      <a:gd name="T25" fmla="*/ 0 h 259"/>
                      <a:gd name="T26" fmla="*/ 1 w 216"/>
                      <a:gd name="T27" fmla="*/ 0 h 259"/>
                      <a:gd name="T28" fmla="*/ 1 w 216"/>
                      <a:gd name="T29" fmla="*/ 0 h 259"/>
                      <a:gd name="T30" fmla="*/ 1 w 216"/>
                      <a:gd name="T31" fmla="*/ 1 h 259"/>
                      <a:gd name="T32" fmla="*/ 1 w 216"/>
                      <a:gd name="T33" fmla="*/ 1 h 259"/>
                      <a:gd name="T34" fmla="*/ 1 w 216"/>
                      <a:gd name="T35" fmla="*/ 1 h 259"/>
                      <a:gd name="T36" fmla="*/ 1 w 216"/>
                      <a:gd name="T37" fmla="*/ 1 h 259"/>
                      <a:gd name="T38" fmla="*/ 1 w 216"/>
                      <a:gd name="T39" fmla="*/ 1 h 259"/>
                      <a:gd name="T40" fmla="*/ 1 w 216"/>
                      <a:gd name="T41" fmla="*/ 1 h 259"/>
                      <a:gd name="T42" fmla="*/ 0 w 216"/>
                      <a:gd name="T43" fmla="*/ 1 h 259"/>
                      <a:gd name="T44" fmla="*/ 0 w 216"/>
                      <a:gd name="T45" fmla="*/ 1 h 259"/>
                      <a:gd name="T46" fmla="*/ 0 w 216"/>
                      <a:gd name="T47" fmla="*/ 1 h 259"/>
                      <a:gd name="T48" fmla="*/ 0 w 216"/>
                      <a:gd name="T49" fmla="*/ 0 h 259"/>
                      <a:gd name="T50" fmla="*/ 0 w 216"/>
                      <a:gd name="T51" fmla="*/ 0 h 2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6"/>
                      <a:gd name="T79" fmla="*/ 0 h 259"/>
                      <a:gd name="T80" fmla="*/ 216 w 216"/>
                      <a:gd name="T81" fmla="*/ 259 h 2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6" h="259">
                        <a:moveTo>
                          <a:pt x="0" y="111"/>
                        </a:moveTo>
                        <a:lnTo>
                          <a:pt x="106" y="0"/>
                        </a:lnTo>
                        <a:lnTo>
                          <a:pt x="127" y="16"/>
                        </a:lnTo>
                        <a:lnTo>
                          <a:pt x="129" y="19"/>
                        </a:lnTo>
                        <a:lnTo>
                          <a:pt x="133" y="23"/>
                        </a:lnTo>
                        <a:lnTo>
                          <a:pt x="137" y="30"/>
                        </a:lnTo>
                        <a:lnTo>
                          <a:pt x="141" y="37"/>
                        </a:lnTo>
                        <a:lnTo>
                          <a:pt x="147" y="46"/>
                        </a:lnTo>
                        <a:lnTo>
                          <a:pt x="153" y="55"/>
                        </a:lnTo>
                        <a:lnTo>
                          <a:pt x="160" y="67"/>
                        </a:lnTo>
                        <a:lnTo>
                          <a:pt x="165" y="76"/>
                        </a:lnTo>
                        <a:lnTo>
                          <a:pt x="172" y="88"/>
                        </a:lnTo>
                        <a:lnTo>
                          <a:pt x="179" y="99"/>
                        </a:lnTo>
                        <a:lnTo>
                          <a:pt x="186" y="111"/>
                        </a:lnTo>
                        <a:lnTo>
                          <a:pt x="192" y="121"/>
                        </a:lnTo>
                        <a:lnTo>
                          <a:pt x="198" y="133"/>
                        </a:lnTo>
                        <a:lnTo>
                          <a:pt x="204" y="144"/>
                        </a:lnTo>
                        <a:lnTo>
                          <a:pt x="209" y="153"/>
                        </a:lnTo>
                        <a:lnTo>
                          <a:pt x="216" y="174"/>
                        </a:lnTo>
                        <a:lnTo>
                          <a:pt x="168" y="193"/>
                        </a:lnTo>
                        <a:lnTo>
                          <a:pt x="110" y="235"/>
                        </a:lnTo>
                        <a:lnTo>
                          <a:pt x="82" y="259"/>
                        </a:lnTo>
                        <a:lnTo>
                          <a:pt x="52" y="207"/>
                        </a:lnTo>
                        <a:lnTo>
                          <a:pt x="0" y="111"/>
                        </a:lnTo>
                        <a:close/>
                      </a:path>
                    </a:pathLst>
                  </a:custGeom>
                  <a:solidFill>
                    <a:srgbClr val="99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3" name="Freeform 59">
                    <a:extLst>
                      <a:ext uri="{FF2B5EF4-FFF2-40B4-BE49-F238E27FC236}">
                        <a16:creationId xmlns:a16="http://schemas.microsoft.com/office/drawing/2014/main" id="{41CE99B8-4718-4EB8-97FB-0DBB85E8C7B4}"/>
                      </a:ext>
                    </a:extLst>
                  </p:cNvPr>
                  <p:cNvSpPr>
                    <a:spLocks/>
                  </p:cNvSpPr>
                  <p:nvPr/>
                </p:nvSpPr>
                <p:spPr bwMode="auto">
                  <a:xfrm>
                    <a:off x="1706" y="1887"/>
                    <a:ext cx="65" cy="63"/>
                  </a:xfrm>
                  <a:custGeom>
                    <a:avLst/>
                    <a:gdLst>
                      <a:gd name="T0" fmla="*/ 1 w 194"/>
                      <a:gd name="T1" fmla="*/ 1 h 189"/>
                      <a:gd name="T2" fmla="*/ 1 w 194"/>
                      <a:gd name="T3" fmla="*/ 1 h 189"/>
                      <a:gd name="T4" fmla="*/ 1 w 194"/>
                      <a:gd name="T5" fmla="*/ 0 h 189"/>
                      <a:gd name="T6" fmla="*/ 1 w 194"/>
                      <a:gd name="T7" fmla="*/ 0 h 189"/>
                      <a:gd name="T8" fmla="*/ 0 w 194"/>
                      <a:gd name="T9" fmla="*/ 0 h 189"/>
                      <a:gd name="T10" fmla="*/ 0 w 194"/>
                      <a:gd name="T11" fmla="*/ 0 h 189"/>
                      <a:gd name="T12" fmla="*/ 0 w 194"/>
                      <a:gd name="T13" fmla="*/ 0 h 189"/>
                      <a:gd name="T14" fmla="*/ 0 w 194"/>
                      <a:gd name="T15" fmla="*/ 1 h 189"/>
                      <a:gd name="T16" fmla="*/ 1 w 194"/>
                      <a:gd name="T17" fmla="*/ 1 h 189"/>
                      <a:gd name="T18" fmla="*/ 1 w 194"/>
                      <a:gd name="T19" fmla="*/ 1 h 189"/>
                      <a:gd name="T20" fmla="*/ 1 w 194"/>
                      <a:gd name="T21" fmla="*/ 1 h 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189"/>
                      <a:gd name="T35" fmla="*/ 194 w 194"/>
                      <a:gd name="T36" fmla="*/ 189 h 1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189">
                        <a:moveTo>
                          <a:pt x="194" y="189"/>
                        </a:moveTo>
                        <a:lnTo>
                          <a:pt x="176" y="142"/>
                        </a:lnTo>
                        <a:lnTo>
                          <a:pt x="174" y="77"/>
                        </a:lnTo>
                        <a:lnTo>
                          <a:pt x="194" y="0"/>
                        </a:lnTo>
                        <a:lnTo>
                          <a:pt x="13" y="9"/>
                        </a:lnTo>
                        <a:lnTo>
                          <a:pt x="0" y="17"/>
                        </a:lnTo>
                        <a:lnTo>
                          <a:pt x="0" y="102"/>
                        </a:lnTo>
                        <a:lnTo>
                          <a:pt x="14" y="183"/>
                        </a:lnTo>
                        <a:lnTo>
                          <a:pt x="153" y="183"/>
                        </a:lnTo>
                        <a:lnTo>
                          <a:pt x="194" y="189"/>
                        </a:lnTo>
                        <a:close/>
                      </a:path>
                    </a:pathLst>
                  </a:custGeom>
                  <a:solidFill>
                    <a:srgbClr val="99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4" name="Freeform 60">
                    <a:extLst>
                      <a:ext uri="{FF2B5EF4-FFF2-40B4-BE49-F238E27FC236}">
                        <a16:creationId xmlns:a16="http://schemas.microsoft.com/office/drawing/2014/main" id="{1CCC5CC8-DAC8-4BED-8E60-2769D82B6AF6}"/>
                      </a:ext>
                    </a:extLst>
                  </p:cNvPr>
                  <p:cNvSpPr>
                    <a:spLocks/>
                  </p:cNvSpPr>
                  <p:nvPr/>
                </p:nvSpPr>
                <p:spPr bwMode="auto">
                  <a:xfrm>
                    <a:off x="1469" y="2250"/>
                    <a:ext cx="63" cy="66"/>
                  </a:xfrm>
                  <a:custGeom>
                    <a:avLst/>
                    <a:gdLst>
                      <a:gd name="T0" fmla="*/ 0 w 189"/>
                      <a:gd name="T1" fmla="*/ 0 h 198"/>
                      <a:gd name="T2" fmla="*/ 0 w 189"/>
                      <a:gd name="T3" fmla="*/ 0 h 198"/>
                      <a:gd name="T4" fmla="*/ 1 w 189"/>
                      <a:gd name="T5" fmla="*/ 0 h 198"/>
                      <a:gd name="T6" fmla="*/ 1 w 189"/>
                      <a:gd name="T7" fmla="*/ 0 h 198"/>
                      <a:gd name="T8" fmla="*/ 1 w 189"/>
                      <a:gd name="T9" fmla="*/ 1 h 198"/>
                      <a:gd name="T10" fmla="*/ 1 w 189"/>
                      <a:gd name="T11" fmla="*/ 1 h 198"/>
                      <a:gd name="T12" fmla="*/ 1 w 189"/>
                      <a:gd name="T13" fmla="*/ 1 h 198"/>
                      <a:gd name="T14" fmla="*/ 1 w 189"/>
                      <a:gd name="T15" fmla="*/ 1 h 198"/>
                      <a:gd name="T16" fmla="*/ 1 w 189"/>
                      <a:gd name="T17" fmla="*/ 1 h 198"/>
                      <a:gd name="T18" fmla="*/ 1 w 189"/>
                      <a:gd name="T19" fmla="*/ 1 h 198"/>
                      <a:gd name="T20" fmla="*/ 1 w 189"/>
                      <a:gd name="T21" fmla="*/ 1 h 198"/>
                      <a:gd name="T22" fmla="*/ 1 w 189"/>
                      <a:gd name="T23" fmla="*/ 1 h 198"/>
                      <a:gd name="T24" fmla="*/ 1 w 189"/>
                      <a:gd name="T25" fmla="*/ 1 h 198"/>
                      <a:gd name="T26" fmla="*/ 1 w 189"/>
                      <a:gd name="T27" fmla="*/ 1 h 198"/>
                      <a:gd name="T28" fmla="*/ 1 w 189"/>
                      <a:gd name="T29" fmla="*/ 1 h 198"/>
                      <a:gd name="T30" fmla="*/ 1 w 189"/>
                      <a:gd name="T31" fmla="*/ 1 h 198"/>
                      <a:gd name="T32" fmla="*/ 1 w 189"/>
                      <a:gd name="T33" fmla="*/ 1 h 198"/>
                      <a:gd name="T34" fmla="*/ 0 w 189"/>
                      <a:gd name="T35" fmla="*/ 1 h 198"/>
                      <a:gd name="T36" fmla="*/ 0 w 189"/>
                      <a:gd name="T37" fmla="*/ 1 h 198"/>
                      <a:gd name="T38" fmla="*/ 0 w 189"/>
                      <a:gd name="T39" fmla="*/ 1 h 198"/>
                      <a:gd name="T40" fmla="*/ 0 w 189"/>
                      <a:gd name="T41" fmla="*/ 1 h 198"/>
                      <a:gd name="T42" fmla="*/ 0 w 189"/>
                      <a:gd name="T43" fmla="*/ 1 h 198"/>
                      <a:gd name="T44" fmla="*/ 0 w 189"/>
                      <a:gd name="T45" fmla="*/ 1 h 198"/>
                      <a:gd name="T46" fmla="*/ 0 w 189"/>
                      <a:gd name="T47" fmla="*/ 1 h 198"/>
                      <a:gd name="T48" fmla="*/ 0 w 189"/>
                      <a:gd name="T49" fmla="*/ 1 h 198"/>
                      <a:gd name="T50" fmla="*/ 0 w 189"/>
                      <a:gd name="T51" fmla="*/ 1 h 198"/>
                      <a:gd name="T52" fmla="*/ 0 w 189"/>
                      <a:gd name="T53" fmla="*/ 1 h 198"/>
                      <a:gd name="T54" fmla="*/ 0 w 189"/>
                      <a:gd name="T55" fmla="*/ 1 h 198"/>
                      <a:gd name="T56" fmla="*/ 0 w 189"/>
                      <a:gd name="T57" fmla="*/ 1 h 198"/>
                      <a:gd name="T58" fmla="*/ 0 w 189"/>
                      <a:gd name="T59" fmla="*/ 1 h 198"/>
                      <a:gd name="T60" fmla="*/ 0 w 189"/>
                      <a:gd name="T61" fmla="*/ 1 h 198"/>
                      <a:gd name="T62" fmla="*/ 0 w 189"/>
                      <a:gd name="T63" fmla="*/ 1 h 198"/>
                      <a:gd name="T64" fmla="*/ 0 w 189"/>
                      <a:gd name="T65" fmla="*/ 1 h 198"/>
                      <a:gd name="T66" fmla="*/ 0 w 189"/>
                      <a:gd name="T67" fmla="*/ 0 h 198"/>
                      <a:gd name="T68" fmla="*/ 0 w 189"/>
                      <a:gd name="T69" fmla="*/ 0 h 1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9"/>
                      <a:gd name="T106" fmla="*/ 0 h 198"/>
                      <a:gd name="T107" fmla="*/ 189 w 189"/>
                      <a:gd name="T108" fmla="*/ 198 h 1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9" h="198">
                        <a:moveTo>
                          <a:pt x="0" y="11"/>
                        </a:moveTo>
                        <a:lnTo>
                          <a:pt x="90" y="14"/>
                        </a:lnTo>
                        <a:lnTo>
                          <a:pt x="148" y="0"/>
                        </a:lnTo>
                        <a:lnTo>
                          <a:pt x="172" y="120"/>
                        </a:lnTo>
                        <a:lnTo>
                          <a:pt x="189" y="164"/>
                        </a:lnTo>
                        <a:lnTo>
                          <a:pt x="188" y="165"/>
                        </a:lnTo>
                        <a:lnTo>
                          <a:pt x="182" y="169"/>
                        </a:lnTo>
                        <a:lnTo>
                          <a:pt x="178" y="171"/>
                        </a:lnTo>
                        <a:lnTo>
                          <a:pt x="174" y="173"/>
                        </a:lnTo>
                        <a:lnTo>
                          <a:pt x="170" y="176"/>
                        </a:lnTo>
                        <a:lnTo>
                          <a:pt x="164" y="179"/>
                        </a:lnTo>
                        <a:lnTo>
                          <a:pt x="158" y="182"/>
                        </a:lnTo>
                        <a:lnTo>
                          <a:pt x="151" y="185"/>
                        </a:lnTo>
                        <a:lnTo>
                          <a:pt x="146" y="187"/>
                        </a:lnTo>
                        <a:lnTo>
                          <a:pt x="139" y="191"/>
                        </a:lnTo>
                        <a:lnTo>
                          <a:pt x="131" y="192"/>
                        </a:lnTo>
                        <a:lnTo>
                          <a:pt x="122" y="196"/>
                        </a:lnTo>
                        <a:lnTo>
                          <a:pt x="114" y="197"/>
                        </a:lnTo>
                        <a:lnTo>
                          <a:pt x="106" y="198"/>
                        </a:lnTo>
                        <a:lnTo>
                          <a:pt x="97" y="198"/>
                        </a:lnTo>
                        <a:lnTo>
                          <a:pt x="89" y="198"/>
                        </a:lnTo>
                        <a:lnTo>
                          <a:pt x="79" y="197"/>
                        </a:lnTo>
                        <a:lnTo>
                          <a:pt x="72" y="197"/>
                        </a:lnTo>
                        <a:lnTo>
                          <a:pt x="64" y="196"/>
                        </a:lnTo>
                        <a:lnTo>
                          <a:pt x="56" y="193"/>
                        </a:lnTo>
                        <a:lnTo>
                          <a:pt x="49" y="192"/>
                        </a:lnTo>
                        <a:lnTo>
                          <a:pt x="43" y="191"/>
                        </a:lnTo>
                        <a:lnTo>
                          <a:pt x="37" y="189"/>
                        </a:lnTo>
                        <a:lnTo>
                          <a:pt x="32" y="187"/>
                        </a:lnTo>
                        <a:lnTo>
                          <a:pt x="27" y="185"/>
                        </a:lnTo>
                        <a:lnTo>
                          <a:pt x="23" y="184"/>
                        </a:lnTo>
                        <a:lnTo>
                          <a:pt x="18" y="182"/>
                        </a:lnTo>
                        <a:lnTo>
                          <a:pt x="16" y="182"/>
                        </a:lnTo>
                        <a:lnTo>
                          <a:pt x="0" y="11"/>
                        </a:lnTo>
                        <a:close/>
                      </a:path>
                    </a:pathLst>
                  </a:custGeom>
                  <a:solidFill>
                    <a:srgbClr val="99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5" name="Freeform 61">
                    <a:extLst>
                      <a:ext uri="{FF2B5EF4-FFF2-40B4-BE49-F238E27FC236}">
                        <a16:creationId xmlns:a16="http://schemas.microsoft.com/office/drawing/2014/main" id="{15171147-B643-4278-9FEB-4E0A2E46D3B2}"/>
                      </a:ext>
                    </a:extLst>
                  </p:cNvPr>
                  <p:cNvSpPr>
                    <a:spLocks/>
                  </p:cNvSpPr>
                  <p:nvPr/>
                </p:nvSpPr>
                <p:spPr bwMode="auto">
                  <a:xfrm>
                    <a:off x="1667" y="2454"/>
                    <a:ext cx="86" cy="46"/>
                  </a:xfrm>
                  <a:custGeom>
                    <a:avLst/>
                    <a:gdLst>
                      <a:gd name="T0" fmla="*/ 0 w 258"/>
                      <a:gd name="T1" fmla="*/ 0 h 139"/>
                      <a:gd name="T2" fmla="*/ 0 w 258"/>
                      <a:gd name="T3" fmla="*/ 0 h 139"/>
                      <a:gd name="T4" fmla="*/ 0 w 258"/>
                      <a:gd name="T5" fmla="*/ 0 h 139"/>
                      <a:gd name="T6" fmla="*/ 0 w 258"/>
                      <a:gd name="T7" fmla="*/ 0 h 139"/>
                      <a:gd name="T8" fmla="*/ 0 w 258"/>
                      <a:gd name="T9" fmla="*/ 0 h 139"/>
                      <a:gd name="T10" fmla="*/ 1 w 258"/>
                      <a:gd name="T11" fmla="*/ 0 h 139"/>
                      <a:gd name="T12" fmla="*/ 1 w 258"/>
                      <a:gd name="T13" fmla="*/ 0 h 139"/>
                      <a:gd name="T14" fmla="*/ 1 w 258"/>
                      <a:gd name="T15" fmla="*/ 0 h 139"/>
                      <a:gd name="T16" fmla="*/ 1 w 258"/>
                      <a:gd name="T17" fmla="*/ 0 h 139"/>
                      <a:gd name="T18" fmla="*/ 1 w 258"/>
                      <a:gd name="T19" fmla="*/ 1 h 139"/>
                      <a:gd name="T20" fmla="*/ 0 w 258"/>
                      <a:gd name="T21" fmla="*/ 1 h 139"/>
                      <a:gd name="T22" fmla="*/ 0 w 258"/>
                      <a:gd name="T23" fmla="*/ 0 h 139"/>
                      <a:gd name="T24" fmla="*/ 0 w 258"/>
                      <a:gd name="T25" fmla="*/ 0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8"/>
                      <a:gd name="T40" fmla="*/ 0 h 139"/>
                      <a:gd name="T41" fmla="*/ 258 w 258"/>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8" h="139">
                        <a:moveTo>
                          <a:pt x="0" y="119"/>
                        </a:moveTo>
                        <a:lnTo>
                          <a:pt x="35" y="77"/>
                        </a:lnTo>
                        <a:lnTo>
                          <a:pt x="55" y="49"/>
                        </a:lnTo>
                        <a:lnTo>
                          <a:pt x="70" y="23"/>
                        </a:lnTo>
                        <a:lnTo>
                          <a:pt x="77" y="0"/>
                        </a:lnTo>
                        <a:lnTo>
                          <a:pt x="151" y="11"/>
                        </a:lnTo>
                        <a:lnTo>
                          <a:pt x="258" y="6"/>
                        </a:lnTo>
                        <a:lnTo>
                          <a:pt x="242" y="60"/>
                        </a:lnTo>
                        <a:lnTo>
                          <a:pt x="223" y="119"/>
                        </a:lnTo>
                        <a:lnTo>
                          <a:pt x="205" y="139"/>
                        </a:lnTo>
                        <a:lnTo>
                          <a:pt x="84" y="128"/>
                        </a:lnTo>
                        <a:lnTo>
                          <a:pt x="0" y="119"/>
                        </a:lnTo>
                        <a:close/>
                      </a:path>
                    </a:pathLst>
                  </a:custGeom>
                  <a:solidFill>
                    <a:srgbClr val="99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6" name="Freeform 62">
                    <a:extLst>
                      <a:ext uri="{FF2B5EF4-FFF2-40B4-BE49-F238E27FC236}">
                        <a16:creationId xmlns:a16="http://schemas.microsoft.com/office/drawing/2014/main" id="{F2E36BFF-7A56-4FBB-9CE0-6BF04E861A79}"/>
                      </a:ext>
                    </a:extLst>
                  </p:cNvPr>
                  <p:cNvSpPr>
                    <a:spLocks/>
                  </p:cNvSpPr>
                  <p:nvPr/>
                </p:nvSpPr>
                <p:spPr bwMode="auto">
                  <a:xfrm>
                    <a:off x="1960" y="2339"/>
                    <a:ext cx="88" cy="89"/>
                  </a:xfrm>
                  <a:custGeom>
                    <a:avLst/>
                    <a:gdLst>
                      <a:gd name="T0" fmla="*/ 0 w 262"/>
                      <a:gd name="T1" fmla="*/ 1 h 266"/>
                      <a:gd name="T2" fmla="*/ 0 w 262"/>
                      <a:gd name="T3" fmla="*/ 1 h 266"/>
                      <a:gd name="T4" fmla="*/ 0 w 262"/>
                      <a:gd name="T5" fmla="*/ 1 h 266"/>
                      <a:gd name="T6" fmla="*/ 0 w 262"/>
                      <a:gd name="T7" fmla="*/ 1 h 266"/>
                      <a:gd name="T8" fmla="*/ 1 w 262"/>
                      <a:gd name="T9" fmla="*/ 1 h 266"/>
                      <a:gd name="T10" fmla="*/ 1 w 262"/>
                      <a:gd name="T11" fmla="*/ 1 h 266"/>
                      <a:gd name="T12" fmla="*/ 1 w 262"/>
                      <a:gd name="T13" fmla="*/ 0 h 266"/>
                      <a:gd name="T14" fmla="*/ 1 w 262"/>
                      <a:gd name="T15" fmla="*/ 0 h 266"/>
                      <a:gd name="T16" fmla="*/ 1 w 262"/>
                      <a:gd name="T17" fmla="*/ 0 h 266"/>
                      <a:gd name="T18" fmla="*/ 1 w 262"/>
                      <a:gd name="T19" fmla="*/ 0 h 266"/>
                      <a:gd name="T20" fmla="*/ 0 w 262"/>
                      <a:gd name="T21" fmla="*/ 0 h 266"/>
                      <a:gd name="T22" fmla="*/ 0 w 262"/>
                      <a:gd name="T23" fmla="*/ 0 h 266"/>
                      <a:gd name="T24" fmla="*/ 0 w 262"/>
                      <a:gd name="T25" fmla="*/ 1 h 266"/>
                      <a:gd name="T26" fmla="*/ 0 w 262"/>
                      <a:gd name="T27" fmla="*/ 1 h 2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2"/>
                      <a:gd name="T43" fmla="*/ 0 h 266"/>
                      <a:gd name="T44" fmla="*/ 262 w 262"/>
                      <a:gd name="T45" fmla="*/ 266 h 2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2" h="266">
                        <a:moveTo>
                          <a:pt x="0" y="132"/>
                        </a:moveTo>
                        <a:lnTo>
                          <a:pt x="16" y="191"/>
                        </a:lnTo>
                        <a:lnTo>
                          <a:pt x="53" y="243"/>
                        </a:lnTo>
                        <a:lnTo>
                          <a:pt x="85" y="266"/>
                        </a:lnTo>
                        <a:lnTo>
                          <a:pt x="163" y="203"/>
                        </a:lnTo>
                        <a:lnTo>
                          <a:pt x="213" y="153"/>
                        </a:lnTo>
                        <a:lnTo>
                          <a:pt x="262" y="81"/>
                        </a:lnTo>
                        <a:lnTo>
                          <a:pt x="203" y="67"/>
                        </a:lnTo>
                        <a:lnTo>
                          <a:pt x="154" y="35"/>
                        </a:lnTo>
                        <a:lnTo>
                          <a:pt x="122" y="0"/>
                        </a:lnTo>
                        <a:lnTo>
                          <a:pt x="69" y="63"/>
                        </a:lnTo>
                        <a:lnTo>
                          <a:pt x="25" y="104"/>
                        </a:lnTo>
                        <a:lnTo>
                          <a:pt x="0" y="132"/>
                        </a:lnTo>
                        <a:close/>
                      </a:path>
                    </a:pathLst>
                  </a:custGeom>
                  <a:solidFill>
                    <a:srgbClr val="99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7" name="Freeform 63">
                    <a:extLst>
                      <a:ext uri="{FF2B5EF4-FFF2-40B4-BE49-F238E27FC236}">
                        <a16:creationId xmlns:a16="http://schemas.microsoft.com/office/drawing/2014/main" id="{FC63E33D-0F6E-48FD-9131-5F88D538305E}"/>
                      </a:ext>
                    </a:extLst>
                  </p:cNvPr>
                  <p:cNvSpPr>
                    <a:spLocks/>
                  </p:cNvSpPr>
                  <p:nvPr/>
                </p:nvSpPr>
                <p:spPr bwMode="auto">
                  <a:xfrm>
                    <a:off x="1858" y="2057"/>
                    <a:ext cx="24" cy="22"/>
                  </a:xfrm>
                  <a:custGeom>
                    <a:avLst/>
                    <a:gdLst>
                      <a:gd name="T0" fmla="*/ 0 w 74"/>
                      <a:gd name="T1" fmla="*/ 0 h 65"/>
                      <a:gd name="T2" fmla="*/ 0 w 74"/>
                      <a:gd name="T3" fmla="*/ 0 h 65"/>
                      <a:gd name="T4" fmla="*/ 0 w 74"/>
                      <a:gd name="T5" fmla="*/ 0 h 65"/>
                      <a:gd name="T6" fmla="*/ 0 w 74"/>
                      <a:gd name="T7" fmla="*/ 0 h 65"/>
                      <a:gd name="T8" fmla="*/ 0 w 74"/>
                      <a:gd name="T9" fmla="*/ 0 h 65"/>
                      <a:gd name="T10" fmla="*/ 0 w 74"/>
                      <a:gd name="T11" fmla="*/ 0 h 65"/>
                      <a:gd name="T12" fmla="*/ 0 60000 65536"/>
                      <a:gd name="T13" fmla="*/ 0 60000 65536"/>
                      <a:gd name="T14" fmla="*/ 0 60000 65536"/>
                      <a:gd name="T15" fmla="*/ 0 60000 65536"/>
                      <a:gd name="T16" fmla="*/ 0 60000 65536"/>
                      <a:gd name="T17" fmla="*/ 0 60000 65536"/>
                      <a:gd name="T18" fmla="*/ 0 w 74"/>
                      <a:gd name="T19" fmla="*/ 0 h 65"/>
                      <a:gd name="T20" fmla="*/ 74 w 74"/>
                      <a:gd name="T21" fmla="*/ 65 h 65"/>
                    </a:gdLst>
                    <a:ahLst/>
                    <a:cxnLst>
                      <a:cxn ang="T12">
                        <a:pos x="T0" y="T1"/>
                      </a:cxn>
                      <a:cxn ang="T13">
                        <a:pos x="T2" y="T3"/>
                      </a:cxn>
                      <a:cxn ang="T14">
                        <a:pos x="T4" y="T5"/>
                      </a:cxn>
                      <a:cxn ang="T15">
                        <a:pos x="T6" y="T7"/>
                      </a:cxn>
                      <a:cxn ang="T16">
                        <a:pos x="T8" y="T9"/>
                      </a:cxn>
                      <a:cxn ang="T17">
                        <a:pos x="T10" y="T11"/>
                      </a:cxn>
                    </a:cxnLst>
                    <a:rect l="T18" t="T19" r="T20" b="T21"/>
                    <a:pathLst>
                      <a:path w="74" h="65">
                        <a:moveTo>
                          <a:pt x="74" y="36"/>
                        </a:moveTo>
                        <a:lnTo>
                          <a:pt x="14" y="65"/>
                        </a:lnTo>
                        <a:lnTo>
                          <a:pt x="0" y="32"/>
                        </a:lnTo>
                        <a:lnTo>
                          <a:pt x="71" y="0"/>
                        </a:lnTo>
                        <a:lnTo>
                          <a:pt x="74" y="36"/>
                        </a:lnTo>
                        <a:close/>
                      </a:path>
                    </a:pathLst>
                  </a:custGeom>
                  <a:solidFill>
                    <a:srgbClr val="FF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8" name="Freeform 64">
                    <a:extLst>
                      <a:ext uri="{FF2B5EF4-FFF2-40B4-BE49-F238E27FC236}">
                        <a16:creationId xmlns:a16="http://schemas.microsoft.com/office/drawing/2014/main" id="{F82B5505-5212-4DEA-B30B-DAD0B0B533B5}"/>
                      </a:ext>
                    </a:extLst>
                  </p:cNvPr>
                  <p:cNvSpPr>
                    <a:spLocks/>
                  </p:cNvSpPr>
                  <p:nvPr/>
                </p:nvSpPr>
                <p:spPr bwMode="auto">
                  <a:xfrm>
                    <a:off x="1803" y="2077"/>
                    <a:ext cx="226" cy="128"/>
                  </a:xfrm>
                  <a:custGeom>
                    <a:avLst/>
                    <a:gdLst>
                      <a:gd name="T0" fmla="*/ 0 w 680"/>
                      <a:gd name="T1" fmla="*/ 0 h 385"/>
                      <a:gd name="T2" fmla="*/ 0 w 680"/>
                      <a:gd name="T3" fmla="*/ 0 h 385"/>
                      <a:gd name="T4" fmla="*/ 0 w 680"/>
                      <a:gd name="T5" fmla="*/ 0 h 385"/>
                      <a:gd name="T6" fmla="*/ 0 w 680"/>
                      <a:gd name="T7" fmla="*/ 0 h 385"/>
                      <a:gd name="T8" fmla="*/ 0 w 680"/>
                      <a:gd name="T9" fmla="*/ 0 h 385"/>
                      <a:gd name="T10" fmla="*/ 0 w 680"/>
                      <a:gd name="T11" fmla="*/ 0 h 385"/>
                      <a:gd name="T12" fmla="*/ 0 w 680"/>
                      <a:gd name="T13" fmla="*/ 0 h 385"/>
                      <a:gd name="T14" fmla="*/ 0 w 680"/>
                      <a:gd name="T15" fmla="*/ 0 h 385"/>
                      <a:gd name="T16" fmla="*/ 0 w 680"/>
                      <a:gd name="T17" fmla="*/ 1 h 385"/>
                      <a:gd name="T18" fmla="*/ 0 w 680"/>
                      <a:gd name="T19" fmla="*/ 1 h 385"/>
                      <a:gd name="T20" fmla="*/ 0 w 680"/>
                      <a:gd name="T21" fmla="*/ 1 h 385"/>
                      <a:gd name="T22" fmla="*/ 0 w 680"/>
                      <a:gd name="T23" fmla="*/ 1 h 385"/>
                      <a:gd name="T24" fmla="*/ 0 w 680"/>
                      <a:gd name="T25" fmla="*/ 1 h 385"/>
                      <a:gd name="T26" fmla="*/ 1 w 680"/>
                      <a:gd name="T27" fmla="*/ 1 h 385"/>
                      <a:gd name="T28" fmla="*/ 1 w 680"/>
                      <a:gd name="T29" fmla="*/ 1 h 385"/>
                      <a:gd name="T30" fmla="*/ 1 w 680"/>
                      <a:gd name="T31" fmla="*/ 1 h 385"/>
                      <a:gd name="T32" fmla="*/ 1 w 680"/>
                      <a:gd name="T33" fmla="*/ 1 h 385"/>
                      <a:gd name="T34" fmla="*/ 1 w 680"/>
                      <a:gd name="T35" fmla="*/ 1 h 385"/>
                      <a:gd name="T36" fmla="*/ 2 w 680"/>
                      <a:gd name="T37" fmla="*/ 1 h 385"/>
                      <a:gd name="T38" fmla="*/ 2 w 680"/>
                      <a:gd name="T39" fmla="*/ 1 h 385"/>
                      <a:gd name="T40" fmla="*/ 2 w 680"/>
                      <a:gd name="T41" fmla="*/ 1 h 385"/>
                      <a:gd name="T42" fmla="*/ 2 w 680"/>
                      <a:gd name="T43" fmla="*/ 1 h 385"/>
                      <a:gd name="T44" fmla="*/ 2 w 680"/>
                      <a:gd name="T45" fmla="*/ 1 h 385"/>
                      <a:gd name="T46" fmla="*/ 2 w 680"/>
                      <a:gd name="T47" fmla="*/ 1 h 385"/>
                      <a:gd name="T48" fmla="*/ 3 w 680"/>
                      <a:gd name="T49" fmla="*/ 1 h 385"/>
                      <a:gd name="T50" fmla="*/ 2 w 680"/>
                      <a:gd name="T51" fmla="*/ 1 h 385"/>
                      <a:gd name="T52" fmla="*/ 1 w 680"/>
                      <a:gd name="T53" fmla="*/ 1 h 385"/>
                      <a:gd name="T54" fmla="*/ 1 w 680"/>
                      <a:gd name="T55" fmla="*/ 1 h 385"/>
                      <a:gd name="T56" fmla="*/ 0 w 680"/>
                      <a:gd name="T57" fmla="*/ 1 h 385"/>
                      <a:gd name="T58" fmla="*/ 0 w 680"/>
                      <a:gd name="T59" fmla="*/ 1 h 385"/>
                      <a:gd name="T60" fmla="*/ 0 w 680"/>
                      <a:gd name="T61" fmla="*/ 1 h 385"/>
                      <a:gd name="T62" fmla="*/ 0 w 680"/>
                      <a:gd name="T63" fmla="*/ 1 h 385"/>
                      <a:gd name="T64" fmla="*/ 0 w 680"/>
                      <a:gd name="T65" fmla="*/ 1 h 385"/>
                      <a:gd name="T66" fmla="*/ 0 w 680"/>
                      <a:gd name="T67" fmla="*/ 1 h 385"/>
                      <a:gd name="T68" fmla="*/ 0 w 680"/>
                      <a:gd name="T69" fmla="*/ 1 h 385"/>
                      <a:gd name="T70" fmla="*/ 0 w 680"/>
                      <a:gd name="T71" fmla="*/ 0 h 385"/>
                      <a:gd name="T72" fmla="*/ 0 w 680"/>
                      <a:gd name="T73" fmla="*/ 0 h 385"/>
                      <a:gd name="T74" fmla="*/ 0 w 680"/>
                      <a:gd name="T75" fmla="*/ 0 h 385"/>
                      <a:gd name="T76" fmla="*/ 0 w 680"/>
                      <a:gd name="T77" fmla="*/ 0 h 385"/>
                      <a:gd name="T78" fmla="*/ 0 w 680"/>
                      <a:gd name="T79" fmla="*/ 0 h 385"/>
                      <a:gd name="T80" fmla="*/ 0 w 680"/>
                      <a:gd name="T81" fmla="*/ 0 h 385"/>
                      <a:gd name="T82" fmla="*/ 0 w 680"/>
                      <a:gd name="T83" fmla="*/ 0 h 385"/>
                      <a:gd name="T84" fmla="*/ 0 w 680"/>
                      <a:gd name="T85" fmla="*/ 0 h 385"/>
                      <a:gd name="T86" fmla="*/ 0 w 680"/>
                      <a:gd name="T87" fmla="*/ 0 h 385"/>
                      <a:gd name="T88" fmla="*/ 0 w 680"/>
                      <a:gd name="T89" fmla="*/ 0 h 3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80"/>
                      <a:gd name="T136" fmla="*/ 0 h 385"/>
                      <a:gd name="T137" fmla="*/ 680 w 680"/>
                      <a:gd name="T138" fmla="*/ 385 h 3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80" h="385">
                        <a:moveTo>
                          <a:pt x="96" y="58"/>
                        </a:moveTo>
                        <a:lnTo>
                          <a:pt x="95" y="58"/>
                        </a:lnTo>
                        <a:lnTo>
                          <a:pt x="94" y="59"/>
                        </a:lnTo>
                        <a:lnTo>
                          <a:pt x="90" y="59"/>
                        </a:lnTo>
                        <a:lnTo>
                          <a:pt x="88" y="62"/>
                        </a:lnTo>
                        <a:lnTo>
                          <a:pt x="83" y="63"/>
                        </a:lnTo>
                        <a:lnTo>
                          <a:pt x="80" y="66"/>
                        </a:lnTo>
                        <a:lnTo>
                          <a:pt x="74" y="70"/>
                        </a:lnTo>
                        <a:lnTo>
                          <a:pt x="70" y="74"/>
                        </a:lnTo>
                        <a:lnTo>
                          <a:pt x="64" y="78"/>
                        </a:lnTo>
                        <a:lnTo>
                          <a:pt x="60" y="84"/>
                        </a:lnTo>
                        <a:lnTo>
                          <a:pt x="55" y="90"/>
                        </a:lnTo>
                        <a:lnTo>
                          <a:pt x="52" y="97"/>
                        </a:lnTo>
                        <a:lnTo>
                          <a:pt x="48" y="104"/>
                        </a:lnTo>
                        <a:lnTo>
                          <a:pt x="46" y="112"/>
                        </a:lnTo>
                        <a:lnTo>
                          <a:pt x="43" y="121"/>
                        </a:lnTo>
                        <a:lnTo>
                          <a:pt x="45" y="132"/>
                        </a:lnTo>
                        <a:lnTo>
                          <a:pt x="45" y="141"/>
                        </a:lnTo>
                        <a:lnTo>
                          <a:pt x="47" y="151"/>
                        </a:lnTo>
                        <a:lnTo>
                          <a:pt x="50" y="161"/>
                        </a:lnTo>
                        <a:lnTo>
                          <a:pt x="56" y="170"/>
                        </a:lnTo>
                        <a:lnTo>
                          <a:pt x="62" y="178"/>
                        </a:lnTo>
                        <a:lnTo>
                          <a:pt x="70" y="188"/>
                        </a:lnTo>
                        <a:lnTo>
                          <a:pt x="80" y="197"/>
                        </a:lnTo>
                        <a:lnTo>
                          <a:pt x="90" y="207"/>
                        </a:lnTo>
                        <a:lnTo>
                          <a:pt x="102" y="216"/>
                        </a:lnTo>
                        <a:lnTo>
                          <a:pt x="116" y="224"/>
                        </a:lnTo>
                        <a:lnTo>
                          <a:pt x="131" y="232"/>
                        </a:lnTo>
                        <a:lnTo>
                          <a:pt x="147" y="241"/>
                        </a:lnTo>
                        <a:lnTo>
                          <a:pt x="165" y="249"/>
                        </a:lnTo>
                        <a:lnTo>
                          <a:pt x="184" y="258"/>
                        </a:lnTo>
                        <a:lnTo>
                          <a:pt x="205" y="267"/>
                        </a:lnTo>
                        <a:lnTo>
                          <a:pt x="229" y="275"/>
                        </a:lnTo>
                        <a:lnTo>
                          <a:pt x="253" y="283"/>
                        </a:lnTo>
                        <a:lnTo>
                          <a:pt x="280" y="291"/>
                        </a:lnTo>
                        <a:lnTo>
                          <a:pt x="307" y="298"/>
                        </a:lnTo>
                        <a:lnTo>
                          <a:pt x="337" y="305"/>
                        </a:lnTo>
                        <a:lnTo>
                          <a:pt x="367" y="310"/>
                        </a:lnTo>
                        <a:lnTo>
                          <a:pt x="397" y="317"/>
                        </a:lnTo>
                        <a:lnTo>
                          <a:pt x="427" y="322"/>
                        </a:lnTo>
                        <a:lnTo>
                          <a:pt x="456" y="326"/>
                        </a:lnTo>
                        <a:lnTo>
                          <a:pt x="484" y="331"/>
                        </a:lnTo>
                        <a:lnTo>
                          <a:pt x="508" y="335"/>
                        </a:lnTo>
                        <a:lnTo>
                          <a:pt x="530" y="337"/>
                        </a:lnTo>
                        <a:lnTo>
                          <a:pt x="551" y="340"/>
                        </a:lnTo>
                        <a:lnTo>
                          <a:pt x="567" y="342"/>
                        </a:lnTo>
                        <a:lnTo>
                          <a:pt x="580" y="343"/>
                        </a:lnTo>
                        <a:lnTo>
                          <a:pt x="587" y="344"/>
                        </a:lnTo>
                        <a:lnTo>
                          <a:pt x="591" y="345"/>
                        </a:lnTo>
                        <a:lnTo>
                          <a:pt x="680" y="349"/>
                        </a:lnTo>
                        <a:lnTo>
                          <a:pt x="672" y="385"/>
                        </a:lnTo>
                        <a:lnTo>
                          <a:pt x="500" y="364"/>
                        </a:lnTo>
                        <a:lnTo>
                          <a:pt x="304" y="333"/>
                        </a:lnTo>
                        <a:lnTo>
                          <a:pt x="139" y="283"/>
                        </a:lnTo>
                        <a:lnTo>
                          <a:pt x="138" y="282"/>
                        </a:lnTo>
                        <a:lnTo>
                          <a:pt x="132" y="280"/>
                        </a:lnTo>
                        <a:lnTo>
                          <a:pt x="125" y="275"/>
                        </a:lnTo>
                        <a:lnTo>
                          <a:pt x="116" y="272"/>
                        </a:lnTo>
                        <a:lnTo>
                          <a:pt x="105" y="265"/>
                        </a:lnTo>
                        <a:lnTo>
                          <a:pt x="94" y="256"/>
                        </a:lnTo>
                        <a:lnTo>
                          <a:pt x="80" y="248"/>
                        </a:lnTo>
                        <a:lnTo>
                          <a:pt x="67" y="239"/>
                        </a:lnTo>
                        <a:lnTo>
                          <a:pt x="54" y="227"/>
                        </a:lnTo>
                        <a:lnTo>
                          <a:pt x="41" y="217"/>
                        </a:lnTo>
                        <a:lnTo>
                          <a:pt x="29" y="203"/>
                        </a:lnTo>
                        <a:lnTo>
                          <a:pt x="19" y="191"/>
                        </a:lnTo>
                        <a:lnTo>
                          <a:pt x="11" y="176"/>
                        </a:lnTo>
                        <a:lnTo>
                          <a:pt x="4" y="162"/>
                        </a:lnTo>
                        <a:lnTo>
                          <a:pt x="0" y="147"/>
                        </a:lnTo>
                        <a:lnTo>
                          <a:pt x="0" y="132"/>
                        </a:lnTo>
                        <a:lnTo>
                          <a:pt x="3" y="116"/>
                        </a:lnTo>
                        <a:lnTo>
                          <a:pt x="7" y="101"/>
                        </a:lnTo>
                        <a:lnTo>
                          <a:pt x="13" y="87"/>
                        </a:lnTo>
                        <a:lnTo>
                          <a:pt x="21" y="76"/>
                        </a:lnTo>
                        <a:lnTo>
                          <a:pt x="29" y="63"/>
                        </a:lnTo>
                        <a:lnTo>
                          <a:pt x="39" y="52"/>
                        </a:lnTo>
                        <a:lnTo>
                          <a:pt x="49" y="43"/>
                        </a:lnTo>
                        <a:lnTo>
                          <a:pt x="60" y="35"/>
                        </a:lnTo>
                        <a:lnTo>
                          <a:pt x="70" y="27"/>
                        </a:lnTo>
                        <a:lnTo>
                          <a:pt x="80" y="20"/>
                        </a:lnTo>
                        <a:lnTo>
                          <a:pt x="89" y="13"/>
                        </a:lnTo>
                        <a:lnTo>
                          <a:pt x="97" y="8"/>
                        </a:lnTo>
                        <a:lnTo>
                          <a:pt x="104" y="5"/>
                        </a:lnTo>
                        <a:lnTo>
                          <a:pt x="110" y="2"/>
                        </a:lnTo>
                        <a:lnTo>
                          <a:pt x="113" y="0"/>
                        </a:lnTo>
                        <a:lnTo>
                          <a:pt x="114" y="0"/>
                        </a:lnTo>
                        <a:lnTo>
                          <a:pt x="111" y="14"/>
                        </a:lnTo>
                        <a:lnTo>
                          <a:pt x="96" y="38"/>
                        </a:lnTo>
                        <a:lnTo>
                          <a:pt x="96" y="58"/>
                        </a:lnTo>
                        <a:close/>
                      </a:path>
                    </a:pathLst>
                  </a:custGeom>
                  <a:solidFill>
                    <a:srgbClr val="FF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39" name="Freeform 65">
                    <a:extLst>
                      <a:ext uri="{FF2B5EF4-FFF2-40B4-BE49-F238E27FC236}">
                        <a16:creationId xmlns:a16="http://schemas.microsoft.com/office/drawing/2014/main" id="{1B3ADD54-C914-4B3D-89F2-04E4B71D536A}"/>
                      </a:ext>
                    </a:extLst>
                  </p:cNvPr>
                  <p:cNvSpPr>
                    <a:spLocks/>
                  </p:cNvSpPr>
                  <p:nvPr/>
                </p:nvSpPr>
                <p:spPr bwMode="auto">
                  <a:xfrm>
                    <a:off x="1923" y="2051"/>
                    <a:ext cx="109" cy="70"/>
                  </a:xfrm>
                  <a:custGeom>
                    <a:avLst/>
                    <a:gdLst>
                      <a:gd name="T0" fmla="*/ 1 w 326"/>
                      <a:gd name="T1" fmla="*/ 0 h 211"/>
                      <a:gd name="T2" fmla="*/ 1 w 326"/>
                      <a:gd name="T3" fmla="*/ 0 h 211"/>
                      <a:gd name="T4" fmla="*/ 0 w 326"/>
                      <a:gd name="T5" fmla="*/ 0 h 211"/>
                      <a:gd name="T6" fmla="*/ 0 w 326"/>
                      <a:gd name="T7" fmla="*/ 0 h 211"/>
                      <a:gd name="T8" fmla="*/ 0 w 326"/>
                      <a:gd name="T9" fmla="*/ 0 h 211"/>
                      <a:gd name="T10" fmla="*/ 0 w 326"/>
                      <a:gd name="T11" fmla="*/ 0 h 211"/>
                      <a:gd name="T12" fmla="*/ 0 w 326"/>
                      <a:gd name="T13" fmla="*/ 0 h 211"/>
                      <a:gd name="T14" fmla="*/ 0 w 326"/>
                      <a:gd name="T15" fmla="*/ 0 h 211"/>
                      <a:gd name="T16" fmla="*/ 0 w 326"/>
                      <a:gd name="T17" fmla="*/ 1 h 211"/>
                      <a:gd name="T18" fmla="*/ 0 w 326"/>
                      <a:gd name="T19" fmla="*/ 1 h 211"/>
                      <a:gd name="T20" fmla="*/ 0 w 326"/>
                      <a:gd name="T21" fmla="*/ 1 h 211"/>
                      <a:gd name="T22" fmla="*/ 0 w 326"/>
                      <a:gd name="T23" fmla="*/ 1 h 211"/>
                      <a:gd name="T24" fmla="*/ 0 w 326"/>
                      <a:gd name="T25" fmla="*/ 1 h 211"/>
                      <a:gd name="T26" fmla="*/ 0 w 326"/>
                      <a:gd name="T27" fmla="*/ 1 h 211"/>
                      <a:gd name="T28" fmla="*/ 0 w 326"/>
                      <a:gd name="T29" fmla="*/ 1 h 211"/>
                      <a:gd name="T30" fmla="*/ 1 w 326"/>
                      <a:gd name="T31" fmla="*/ 1 h 211"/>
                      <a:gd name="T32" fmla="*/ 1 w 326"/>
                      <a:gd name="T33" fmla="*/ 1 h 211"/>
                      <a:gd name="T34" fmla="*/ 1 w 326"/>
                      <a:gd name="T35" fmla="*/ 1 h 211"/>
                      <a:gd name="T36" fmla="*/ 1 w 326"/>
                      <a:gd name="T37" fmla="*/ 1 h 211"/>
                      <a:gd name="T38" fmla="*/ 0 w 326"/>
                      <a:gd name="T39" fmla="*/ 1 h 211"/>
                      <a:gd name="T40" fmla="*/ 0 w 326"/>
                      <a:gd name="T41" fmla="*/ 1 h 211"/>
                      <a:gd name="T42" fmla="*/ 0 w 326"/>
                      <a:gd name="T43" fmla="*/ 1 h 211"/>
                      <a:gd name="T44" fmla="*/ 0 w 326"/>
                      <a:gd name="T45" fmla="*/ 1 h 211"/>
                      <a:gd name="T46" fmla="*/ 0 w 326"/>
                      <a:gd name="T47" fmla="*/ 1 h 211"/>
                      <a:gd name="T48" fmla="*/ 0 w 326"/>
                      <a:gd name="T49" fmla="*/ 1 h 211"/>
                      <a:gd name="T50" fmla="*/ 0 w 326"/>
                      <a:gd name="T51" fmla="*/ 1 h 211"/>
                      <a:gd name="T52" fmla="*/ 0 w 326"/>
                      <a:gd name="T53" fmla="*/ 1 h 211"/>
                      <a:gd name="T54" fmla="*/ 0 w 326"/>
                      <a:gd name="T55" fmla="*/ 1 h 211"/>
                      <a:gd name="T56" fmla="*/ 0 w 326"/>
                      <a:gd name="T57" fmla="*/ 0 h 211"/>
                      <a:gd name="T58" fmla="*/ 0 w 326"/>
                      <a:gd name="T59" fmla="*/ 0 h 211"/>
                      <a:gd name="T60" fmla="*/ 0 w 326"/>
                      <a:gd name="T61" fmla="*/ 0 h 211"/>
                      <a:gd name="T62" fmla="*/ 1 w 326"/>
                      <a:gd name="T63" fmla="*/ 0 h 211"/>
                      <a:gd name="T64" fmla="*/ 1 w 326"/>
                      <a:gd name="T65" fmla="*/ 0 h 211"/>
                      <a:gd name="T66" fmla="*/ 1 w 326"/>
                      <a:gd name="T67" fmla="*/ 0 h 211"/>
                      <a:gd name="T68" fmla="*/ 1 w 326"/>
                      <a:gd name="T69" fmla="*/ 0 h 211"/>
                      <a:gd name="T70" fmla="*/ 1 w 326"/>
                      <a:gd name="T71" fmla="*/ 0 h 211"/>
                      <a:gd name="T72" fmla="*/ 1 w 326"/>
                      <a:gd name="T73" fmla="*/ 0 h 2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6"/>
                      <a:gd name="T112" fmla="*/ 0 h 211"/>
                      <a:gd name="T113" fmla="*/ 326 w 326"/>
                      <a:gd name="T114" fmla="*/ 211 h 2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6" h="211">
                        <a:moveTo>
                          <a:pt x="252" y="0"/>
                        </a:moveTo>
                        <a:lnTo>
                          <a:pt x="135" y="43"/>
                        </a:lnTo>
                        <a:lnTo>
                          <a:pt x="133" y="43"/>
                        </a:lnTo>
                        <a:lnTo>
                          <a:pt x="128" y="44"/>
                        </a:lnTo>
                        <a:lnTo>
                          <a:pt x="123" y="46"/>
                        </a:lnTo>
                        <a:lnTo>
                          <a:pt x="113" y="50"/>
                        </a:lnTo>
                        <a:lnTo>
                          <a:pt x="103" y="53"/>
                        </a:lnTo>
                        <a:lnTo>
                          <a:pt x="92" y="59"/>
                        </a:lnTo>
                        <a:lnTo>
                          <a:pt x="80" y="64"/>
                        </a:lnTo>
                        <a:lnTo>
                          <a:pt x="68" y="71"/>
                        </a:lnTo>
                        <a:lnTo>
                          <a:pt x="54" y="77"/>
                        </a:lnTo>
                        <a:lnTo>
                          <a:pt x="42" y="85"/>
                        </a:lnTo>
                        <a:lnTo>
                          <a:pt x="31" y="93"/>
                        </a:lnTo>
                        <a:lnTo>
                          <a:pt x="20" y="102"/>
                        </a:lnTo>
                        <a:lnTo>
                          <a:pt x="12" y="112"/>
                        </a:lnTo>
                        <a:lnTo>
                          <a:pt x="5" y="122"/>
                        </a:lnTo>
                        <a:lnTo>
                          <a:pt x="2" y="133"/>
                        </a:lnTo>
                        <a:lnTo>
                          <a:pt x="0" y="144"/>
                        </a:lnTo>
                        <a:lnTo>
                          <a:pt x="2" y="155"/>
                        </a:lnTo>
                        <a:lnTo>
                          <a:pt x="5" y="164"/>
                        </a:lnTo>
                        <a:lnTo>
                          <a:pt x="12" y="172"/>
                        </a:lnTo>
                        <a:lnTo>
                          <a:pt x="21" y="179"/>
                        </a:lnTo>
                        <a:lnTo>
                          <a:pt x="33" y="185"/>
                        </a:lnTo>
                        <a:lnTo>
                          <a:pt x="45" y="191"/>
                        </a:lnTo>
                        <a:lnTo>
                          <a:pt x="57" y="196"/>
                        </a:lnTo>
                        <a:lnTo>
                          <a:pt x="71" y="200"/>
                        </a:lnTo>
                        <a:lnTo>
                          <a:pt x="84" y="203"/>
                        </a:lnTo>
                        <a:lnTo>
                          <a:pt x="97" y="205"/>
                        </a:lnTo>
                        <a:lnTo>
                          <a:pt x="109" y="206"/>
                        </a:lnTo>
                        <a:lnTo>
                          <a:pt x="120" y="208"/>
                        </a:lnTo>
                        <a:lnTo>
                          <a:pt x="128" y="208"/>
                        </a:lnTo>
                        <a:lnTo>
                          <a:pt x="137" y="211"/>
                        </a:lnTo>
                        <a:lnTo>
                          <a:pt x="141" y="211"/>
                        </a:lnTo>
                        <a:lnTo>
                          <a:pt x="144" y="211"/>
                        </a:lnTo>
                        <a:lnTo>
                          <a:pt x="219" y="211"/>
                        </a:lnTo>
                        <a:lnTo>
                          <a:pt x="326" y="207"/>
                        </a:lnTo>
                        <a:lnTo>
                          <a:pt x="324" y="179"/>
                        </a:lnTo>
                        <a:lnTo>
                          <a:pt x="259" y="179"/>
                        </a:lnTo>
                        <a:lnTo>
                          <a:pt x="194" y="184"/>
                        </a:lnTo>
                        <a:lnTo>
                          <a:pt x="112" y="178"/>
                        </a:lnTo>
                        <a:lnTo>
                          <a:pt x="111" y="178"/>
                        </a:lnTo>
                        <a:lnTo>
                          <a:pt x="107" y="178"/>
                        </a:lnTo>
                        <a:lnTo>
                          <a:pt x="103" y="177"/>
                        </a:lnTo>
                        <a:lnTo>
                          <a:pt x="98" y="177"/>
                        </a:lnTo>
                        <a:lnTo>
                          <a:pt x="91" y="176"/>
                        </a:lnTo>
                        <a:lnTo>
                          <a:pt x="84" y="175"/>
                        </a:lnTo>
                        <a:lnTo>
                          <a:pt x="77" y="173"/>
                        </a:lnTo>
                        <a:lnTo>
                          <a:pt x="70" y="172"/>
                        </a:lnTo>
                        <a:lnTo>
                          <a:pt x="62" y="169"/>
                        </a:lnTo>
                        <a:lnTo>
                          <a:pt x="55" y="165"/>
                        </a:lnTo>
                        <a:lnTo>
                          <a:pt x="49" y="162"/>
                        </a:lnTo>
                        <a:lnTo>
                          <a:pt x="45" y="157"/>
                        </a:lnTo>
                        <a:lnTo>
                          <a:pt x="41" y="151"/>
                        </a:lnTo>
                        <a:lnTo>
                          <a:pt x="40" y="145"/>
                        </a:lnTo>
                        <a:lnTo>
                          <a:pt x="39" y="137"/>
                        </a:lnTo>
                        <a:lnTo>
                          <a:pt x="41" y="130"/>
                        </a:lnTo>
                        <a:lnTo>
                          <a:pt x="45" y="121"/>
                        </a:lnTo>
                        <a:lnTo>
                          <a:pt x="53" y="112"/>
                        </a:lnTo>
                        <a:lnTo>
                          <a:pt x="62" y="104"/>
                        </a:lnTo>
                        <a:lnTo>
                          <a:pt x="75" y="97"/>
                        </a:lnTo>
                        <a:lnTo>
                          <a:pt x="88" y="88"/>
                        </a:lnTo>
                        <a:lnTo>
                          <a:pt x="103" y="81"/>
                        </a:lnTo>
                        <a:lnTo>
                          <a:pt x="118" y="76"/>
                        </a:lnTo>
                        <a:lnTo>
                          <a:pt x="134" y="70"/>
                        </a:lnTo>
                        <a:lnTo>
                          <a:pt x="149" y="65"/>
                        </a:lnTo>
                        <a:lnTo>
                          <a:pt x="165" y="60"/>
                        </a:lnTo>
                        <a:lnTo>
                          <a:pt x="177" y="56"/>
                        </a:lnTo>
                        <a:lnTo>
                          <a:pt x="190" y="53"/>
                        </a:lnTo>
                        <a:lnTo>
                          <a:pt x="201" y="50"/>
                        </a:lnTo>
                        <a:lnTo>
                          <a:pt x="209" y="49"/>
                        </a:lnTo>
                        <a:lnTo>
                          <a:pt x="213" y="48"/>
                        </a:lnTo>
                        <a:lnTo>
                          <a:pt x="216" y="48"/>
                        </a:lnTo>
                        <a:lnTo>
                          <a:pt x="269" y="31"/>
                        </a:lnTo>
                        <a:lnTo>
                          <a:pt x="252" y="0"/>
                        </a:lnTo>
                        <a:close/>
                      </a:path>
                    </a:pathLst>
                  </a:custGeom>
                  <a:solidFill>
                    <a:srgbClr val="FFE8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0" name="Freeform 66">
                    <a:extLst>
                      <a:ext uri="{FF2B5EF4-FFF2-40B4-BE49-F238E27FC236}">
                        <a16:creationId xmlns:a16="http://schemas.microsoft.com/office/drawing/2014/main" id="{8383F775-0EAE-4B7D-BE97-C611C18FE19C}"/>
                      </a:ext>
                    </a:extLst>
                  </p:cNvPr>
                  <p:cNvSpPr>
                    <a:spLocks/>
                  </p:cNvSpPr>
                  <p:nvPr/>
                </p:nvSpPr>
                <p:spPr bwMode="auto">
                  <a:xfrm>
                    <a:off x="1887" y="2028"/>
                    <a:ext cx="25" cy="53"/>
                  </a:xfrm>
                  <a:custGeom>
                    <a:avLst/>
                    <a:gdLst>
                      <a:gd name="T0" fmla="*/ 0 w 76"/>
                      <a:gd name="T1" fmla="*/ 0 h 157"/>
                      <a:gd name="T2" fmla="*/ 0 w 76"/>
                      <a:gd name="T3" fmla="*/ 0 h 157"/>
                      <a:gd name="T4" fmla="*/ 0 w 76"/>
                      <a:gd name="T5" fmla="*/ 0 h 157"/>
                      <a:gd name="T6" fmla="*/ 0 w 76"/>
                      <a:gd name="T7" fmla="*/ 0 h 157"/>
                      <a:gd name="T8" fmla="*/ 0 w 76"/>
                      <a:gd name="T9" fmla="*/ 0 h 157"/>
                      <a:gd name="T10" fmla="*/ 0 w 76"/>
                      <a:gd name="T11" fmla="*/ 0 h 157"/>
                      <a:gd name="T12" fmla="*/ 0 w 76"/>
                      <a:gd name="T13" fmla="*/ 0 h 157"/>
                      <a:gd name="T14" fmla="*/ 0 w 76"/>
                      <a:gd name="T15" fmla="*/ 0 h 157"/>
                      <a:gd name="T16" fmla="*/ 0 w 76"/>
                      <a:gd name="T17" fmla="*/ 0 h 157"/>
                      <a:gd name="T18" fmla="*/ 0 w 76"/>
                      <a:gd name="T19" fmla="*/ 0 h 157"/>
                      <a:gd name="T20" fmla="*/ 0 w 76"/>
                      <a:gd name="T21" fmla="*/ 0 h 157"/>
                      <a:gd name="T22" fmla="*/ 0 w 76"/>
                      <a:gd name="T23" fmla="*/ 0 h 157"/>
                      <a:gd name="T24" fmla="*/ 0 w 76"/>
                      <a:gd name="T25" fmla="*/ 0 h 157"/>
                      <a:gd name="T26" fmla="*/ 0 w 76"/>
                      <a:gd name="T27" fmla="*/ 0 h 157"/>
                      <a:gd name="T28" fmla="*/ 0 w 76"/>
                      <a:gd name="T29" fmla="*/ 0 h 157"/>
                      <a:gd name="T30" fmla="*/ 0 w 76"/>
                      <a:gd name="T31" fmla="*/ 0 h 157"/>
                      <a:gd name="T32" fmla="*/ 0 w 76"/>
                      <a:gd name="T33" fmla="*/ 1 h 157"/>
                      <a:gd name="T34" fmla="*/ 0 w 76"/>
                      <a:gd name="T35" fmla="*/ 1 h 157"/>
                      <a:gd name="T36" fmla="*/ 0 w 76"/>
                      <a:gd name="T37" fmla="*/ 1 h 157"/>
                      <a:gd name="T38" fmla="*/ 0 w 76"/>
                      <a:gd name="T39" fmla="*/ 1 h 157"/>
                      <a:gd name="T40" fmla="*/ 0 w 76"/>
                      <a:gd name="T41" fmla="*/ 1 h 157"/>
                      <a:gd name="T42" fmla="*/ 0 w 76"/>
                      <a:gd name="T43" fmla="*/ 1 h 157"/>
                      <a:gd name="T44" fmla="*/ 0 w 76"/>
                      <a:gd name="T45" fmla="*/ 1 h 157"/>
                      <a:gd name="T46" fmla="*/ 0 w 76"/>
                      <a:gd name="T47" fmla="*/ 0 h 157"/>
                      <a:gd name="T48" fmla="*/ 0 w 76"/>
                      <a:gd name="T49" fmla="*/ 0 h 157"/>
                      <a:gd name="T50" fmla="*/ 0 w 76"/>
                      <a:gd name="T51" fmla="*/ 0 h 157"/>
                      <a:gd name="T52" fmla="*/ 0 w 76"/>
                      <a:gd name="T53" fmla="*/ 0 h 157"/>
                      <a:gd name="T54" fmla="*/ 0 w 76"/>
                      <a:gd name="T55" fmla="*/ 0 h 157"/>
                      <a:gd name="T56" fmla="*/ 0 w 76"/>
                      <a:gd name="T57" fmla="*/ 0 h 157"/>
                      <a:gd name="T58" fmla="*/ 0 w 76"/>
                      <a:gd name="T59" fmla="*/ 0 h 157"/>
                      <a:gd name="T60" fmla="*/ 0 w 76"/>
                      <a:gd name="T61" fmla="*/ 0 h 157"/>
                      <a:gd name="T62" fmla="*/ 0 w 76"/>
                      <a:gd name="T63" fmla="*/ 0 h 157"/>
                      <a:gd name="T64" fmla="*/ 0 w 76"/>
                      <a:gd name="T65" fmla="*/ 0 h 157"/>
                      <a:gd name="T66" fmla="*/ 0 w 76"/>
                      <a:gd name="T67" fmla="*/ 0 h 157"/>
                      <a:gd name="T68" fmla="*/ 0 w 76"/>
                      <a:gd name="T69" fmla="*/ 0 h 157"/>
                      <a:gd name="T70" fmla="*/ 0 w 76"/>
                      <a:gd name="T71" fmla="*/ 0 h 157"/>
                      <a:gd name="T72" fmla="*/ 0 w 76"/>
                      <a:gd name="T73" fmla="*/ 0 h 1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157"/>
                      <a:gd name="T113" fmla="*/ 76 w 76"/>
                      <a:gd name="T114" fmla="*/ 157 h 15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157">
                        <a:moveTo>
                          <a:pt x="19" y="4"/>
                        </a:moveTo>
                        <a:lnTo>
                          <a:pt x="19" y="5"/>
                        </a:lnTo>
                        <a:lnTo>
                          <a:pt x="19" y="11"/>
                        </a:lnTo>
                        <a:lnTo>
                          <a:pt x="19" y="13"/>
                        </a:lnTo>
                        <a:lnTo>
                          <a:pt x="19" y="18"/>
                        </a:lnTo>
                        <a:lnTo>
                          <a:pt x="20" y="21"/>
                        </a:lnTo>
                        <a:lnTo>
                          <a:pt x="20" y="27"/>
                        </a:lnTo>
                        <a:lnTo>
                          <a:pt x="20" y="31"/>
                        </a:lnTo>
                        <a:lnTo>
                          <a:pt x="20" y="35"/>
                        </a:lnTo>
                        <a:lnTo>
                          <a:pt x="20" y="40"/>
                        </a:lnTo>
                        <a:lnTo>
                          <a:pt x="21" y="45"/>
                        </a:lnTo>
                        <a:lnTo>
                          <a:pt x="20" y="47"/>
                        </a:lnTo>
                        <a:lnTo>
                          <a:pt x="20" y="52"/>
                        </a:lnTo>
                        <a:lnTo>
                          <a:pt x="19" y="54"/>
                        </a:lnTo>
                        <a:lnTo>
                          <a:pt x="19" y="56"/>
                        </a:lnTo>
                        <a:lnTo>
                          <a:pt x="15" y="59"/>
                        </a:lnTo>
                        <a:lnTo>
                          <a:pt x="12" y="60"/>
                        </a:lnTo>
                        <a:lnTo>
                          <a:pt x="8" y="62"/>
                        </a:lnTo>
                        <a:lnTo>
                          <a:pt x="7" y="66"/>
                        </a:lnTo>
                        <a:lnTo>
                          <a:pt x="4" y="68"/>
                        </a:lnTo>
                        <a:lnTo>
                          <a:pt x="1" y="73"/>
                        </a:lnTo>
                        <a:lnTo>
                          <a:pt x="1" y="75"/>
                        </a:lnTo>
                        <a:lnTo>
                          <a:pt x="0" y="77"/>
                        </a:lnTo>
                        <a:lnTo>
                          <a:pt x="0" y="81"/>
                        </a:lnTo>
                        <a:lnTo>
                          <a:pt x="1" y="85"/>
                        </a:lnTo>
                        <a:lnTo>
                          <a:pt x="0" y="89"/>
                        </a:lnTo>
                        <a:lnTo>
                          <a:pt x="0" y="92"/>
                        </a:lnTo>
                        <a:lnTo>
                          <a:pt x="0" y="97"/>
                        </a:lnTo>
                        <a:lnTo>
                          <a:pt x="0" y="102"/>
                        </a:lnTo>
                        <a:lnTo>
                          <a:pt x="0" y="106"/>
                        </a:lnTo>
                        <a:lnTo>
                          <a:pt x="0" y="111"/>
                        </a:lnTo>
                        <a:lnTo>
                          <a:pt x="0" y="117"/>
                        </a:lnTo>
                        <a:lnTo>
                          <a:pt x="0" y="122"/>
                        </a:lnTo>
                        <a:lnTo>
                          <a:pt x="0" y="125"/>
                        </a:lnTo>
                        <a:lnTo>
                          <a:pt x="0" y="130"/>
                        </a:lnTo>
                        <a:lnTo>
                          <a:pt x="0" y="133"/>
                        </a:lnTo>
                        <a:lnTo>
                          <a:pt x="0" y="137"/>
                        </a:lnTo>
                        <a:lnTo>
                          <a:pt x="0" y="141"/>
                        </a:lnTo>
                        <a:lnTo>
                          <a:pt x="0" y="143"/>
                        </a:lnTo>
                        <a:lnTo>
                          <a:pt x="7" y="157"/>
                        </a:lnTo>
                        <a:lnTo>
                          <a:pt x="76" y="143"/>
                        </a:lnTo>
                        <a:lnTo>
                          <a:pt x="76" y="141"/>
                        </a:lnTo>
                        <a:lnTo>
                          <a:pt x="75" y="140"/>
                        </a:lnTo>
                        <a:lnTo>
                          <a:pt x="75" y="136"/>
                        </a:lnTo>
                        <a:lnTo>
                          <a:pt x="73" y="132"/>
                        </a:lnTo>
                        <a:lnTo>
                          <a:pt x="72" y="126"/>
                        </a:lnTo>
                        <a:lnTo>
                          <a:pt x="71" y="120"/>
                        </a:lnTo>
                        <a:lnTo>
                          <a:pt x="70" y="115"/>
                        </a:lnTo>
                        <a:lnTo>
                          <a:pt x="69" y="109"/>
                        </a:lnTo>
                        <a:lnTo>
                          <a:pt x="68" y="102"/>
                        </a:lnTo>
                        <a:lnTo>
                          <a:pt x="66" y="95"/>
                        </a:lnTo>
                        <a:lnTo>
                          <a:pt x="65" y="89"/>
                        </a:lnTo>
                        <a:lnTo>
                          <a:pt x="64" y="83"/>
                        </a:lnTo>
                        <a:lnTo>
                          <a:pt x="62" y="77"/>
                        </a:lnTo>
                        <a:lnTo>
                          <a:pt x="61" y="73"/>
                        </a:lnTo>
                        <a:lnTo>
                          <a:pt x="59" y="68"/>
                        </a:lnTo>
                        <a:lnTo>
                          <a:pt x="59" y="67"/>
                        </a:lnTo>
                        <a:lnTo>
                          <a:pt x="56" y="61"/>
                        </a:lnTo>
                        <a:lnTo>
                          <a:pt x="52" y="57"/>
                        </a:lnTo>
                        <a:lnTo>
                          <a:pt x="49" y="54"/>
                        </a:lnTo>
                        <a:lnTo>
                          <a:pt x="44" y="50"/>
                        </a:lnTo>
                        <a:lnTo>
                          <a:pt x="41" y="46"/>
                        </a:lnTo>
                        <a:lnTo>
                          <a:pt x="37" y="42"/>
                        </a:lnTo>
                        <a:lnTo>
                          <a:pt x="34" y="38"/>
                        </a:lnTo>
                        <a:lnTo>
                          <a:pt x="34" y="34"/>
                        </a:lnTo>
                        <a:lnTo>
                          <a:pt x="33" y="28"/>
                        </a:lnTo>
                        <a:lnTo>
                          <a:pt x="33" y="22"/>
                        </a:lnTo>
                        <a:lnTo>
                          <a:pt x="33" y="17"/>
                        </a:lnTo>
                        <a:lnTo>
                          <a:pt x="33" y="12"/>
                        </a:lnTo>
                        <a:lnTo>
                          <a:pt x="33" y="7"/>
                        </a:lnTo>
                        <a:lnTo>
                          <a:pt x="33" y="4"/>
                        </a:lnTo>
                        <a:lnTo>
                          <a:pt x="33" y="1"/>
                        </a:lnTo>
                        <a:lnTo>
                          <a:pt x="33" y="0"/>
                        </a:lnTo>
                        <a:lnTo>
                          <a:pt x="19" y="4"/>
                        </a:lnTo>
                        <a:close/>
                      </a:path>
                    </a:pathLst>
                  </a:custGeom>
                  <a:solidFill>
                    <a:srgbClr val="EDBF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1" name="Freeform 67">
                    <a:extLst>
                      <a:ext uri="{FF2B5EF4-FFF2-40B4-BE49-F238E27FC236}">
                        <a16:creationId xmlns:a16="http://schemas.microsoft.com/office/drawing/2014/main" id="{32663B3E-2149-43A0-844B-25616BB4A892}"/>
                      </a:ext>
                    </a:extLst>
                  </p:cNvPr>
                  <p:cNvSpPr>
                    <a:spLocks/>
                  </p:cNvSpPr>
                  <p:nvPr/>
                </p:nvSpPr>
                <p:spPr bwMode="auto">
                  <a:xfrm>
                    <a:off x="1626" y="2086"/>
                    <a:ext cx="39" cy="85"/>
                  </a:xfrm>
                  <a:custGeom>
                    <a:avLst/>
                    <a:gdLst>
                      <a:gd name="T0" fmla="*/ 0 w 117"/>
                      <a:gd name="T1" fmla="*/ 0 h 253"/>
                      <a:gd name="T2" fmla="*/ 0 w 117"/>
                      <a:gd name="T3" fmla="*/ 0 h 253"/>
                      <a:gd name="T4" fmla="*/ 0 w 117"/>
                      <a:gd name="T5" fmla="*/ 0 h 253"/>
                      <a:gd name="T6" fmla="*/ 0 w 117"/>
                      <a:gd name="T7" fmla="*/ 0 h 253"/>
                      <a:gd name="T8" fmla="*/ 0 w 117"/>
                      <a:gd name="T9" fmla="*/ 0 h 253"/>
                      <a:gd name="T10" fmla="*/ 0 w 117"/>
                      <a:gd name="T11" fmla="*/ 0 h 253"/>
                      <a:gd name="T12" fmla="*/ 0 w 117"/>
                      <a:gd name="T13" fmla="*/ 0 h 253"/>
                      <a:gd name="T14" fmla="*/ 0 w 117"/>
                      <a:gd name="T15" fmla="*/ 0 h 253"/>
                      <a:gd name="T16" fmla="*/ 0 w 117"/>
                      <a:gd name="T17" fmla="*/ 0 h 253"/>
                      <a:gd name="T18" fmla="*/ 0 w 117"/>
                      <a:gd name="T19" fmla="*/ 0 h 253"/>
                      <a:gd name="T20" fmla="*/ 0 w 117"/>
                      <a:gd name="T21" fmla="*/ 0 h 253"/>
                      <a:gd name="T22" fmla="*/ 0 w 117"/>
                      <a:gd name="T23" fmla="*/ 0 h 253"/>
                      <a:gd name="T24" fmla="*/ 0 w 117"/>
                      <a:gd name="T25" fmla="*/ 1 h 253"/>
                      <a:gd name="T26" fmla="*/ 0 w 117"/>
                      <a:gd name="T27" fmla="*/ 1 h 253"/>
                      <a:gd name="T28" fmla="*/ 0 w 117"/>
                      <a:gd name="T29" fmla="*/ 1 h 253"/>
                      <a:gd name="T30" fmla="*/ 0 w 117"/>
                      <a:gd name="T31" fmla="*/ 1 h 253"/>
                      <a:gd name="T32" fmla="*/ 0 w 117"/>
                      <a:gd name="T33" fmla="*/ 1 h 253"/>
                      <a:gd name="T34" fmla="*/ 0 w 117"/>
                      <a:gd name="T35" fmla="*/ 1 h 253"/>
                      <a:gd name="T36" fmla="*/ 0 w 117"/>
                      <a:gd name="T37" fmla="*/ 1 h 253"/>
                      <a:gd name="T38" fmla="*/ 0 w 117"/>
                      <a:gd name="T39" fmla="*/ 1 h 253"/>
                      <a:gd name="T40" fmla="*/ 0 w 117"/>
                      <a:gd name="T41" fmla="*/ 1 h 253"/>
                      <a:gd name="T42" fmla="*/ 0 w 117"/>
                      <a:gd name="T43" fmla="*/ 1 h 253"/>
                      <a:gd name="T44" fmla="*/ 0 w 117"/>
                      <a:gd name="T45" fmla="*/ 1 h 253"/>
                      <a:gd name="T46" fmla="*/ 0 w 117"/>
                      <a:gd name="T47" fmla="*/ 1 h 253"/>
                      <a:gd name="T48" fmla="*/ 0 w 117"/>
                      <a:gd name="T49" fmla="*/ 1 h 253"/>
                      <a:gd name="T50" fmla="*/ 0 w 117"/>
                      <a:gd name="T51" fmla="*/ 1 h 253"/>
                      <a:gd name="T52" fmla="*/ 0 w 117"/>
                      <a:gd name="T53" fmla="*/ 1 h 253"/>
                      <a:gd name="T54" fmla="*/ 0 w 117"/>
                      <a:gd name="T55" fmla="*/ 1 h 253"/>
                      <a:gd name="T56" fmla="*/ 0 w 117"/>
                      <a:gd name="T57" fmla="*/ 1 h 253"/>
                      <a:gd name="T58" fmla="*/ 0 w 117"/>
                      <a:gd name="T59" fmla="*/ 1 h 253"/>
                      <a:gd name="T60" fmla="*/ 0 w 117"/>
                      <a:gd name="T61" fmla="*/ 1 h 253"/>
                      <a:gd name="T62" fmla="*/ 0 w 117"/>
                      <a:gd name="T63" fmla="*/ 1 h 253"/>
                      <a:gd name="T64" fmla="*/ 0 w 117"/>
                      <a:gd name="T65" fmla="*/ 0 h 253"/>
                      <a:gd name="T66" fmla="*/ 0 w 117"/>
                      <a:gd name="T67" fmla="*/ 0 h 253"/>
                      <a:gd name="T68" fmla="*/ 0 w 117"/>
                      <a:gd name="T69" fmla="*/ 0 h 253"/>
                      <a:gd name="T70" fmla="*/ 0 w 117"/>
                      <a:gd name="T71" fmla="*/ 0 h 253"/>
                      <a:gd name="T72" fmla="*/ 0 w 117"/>
                      <a:gd name="T73" fmla="*/ 0 h 253"/>
                      <a:gd name="T74" fmla="*/ 0 w 117"/>
                      <a:gd name="T75" fmla="*/ 0 h 253"/>
                      <a:gd name="T76" fmla="*/ 0 w 117"/>
                      <a:gd name="T77" fmla="*/ 0 h 253"/>
                      <a:gd name="T78" fmla="*/ 0 w 117"/>
                      <a:gd name="T79" fmla="*/ 0 h 253"/>
                      <a:gd name="T80" fmla="*/ 0 w 117"/>
                      <a:gd name="T81" fmla="*/ 0 h 253"/>
                      <a:gd name="T82" fmla="*/ 0 w 117"/>
                      <a:gd name="T83" fmla="*/ 0 h 25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7"/>
                      <a:gd name="T127" fmla="*/ 0 h 253"/>
                      <a:gd name="T128" fmla="*/ 117 w 117"/>
                      <a:gd name="T129" fmla="*/ 253 h 25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7" h="253">
                        <a:moveTo>
                          <a:pt x="24" y="47"/>
                        </a:moveTo>
                        <a:lnTo>
                          <a:pt x="23" y="47"/>
                        </a:lnTo>
                        <a:lnTo>
                          <a:pt x="21" y="47"/>
                        </a:lnTo>
                        <a:lnTo>
                          <a:pt x="16" y="45"/>
                        </a:lnTo>
                        <a:lnTo>
                          <a:pt x="12" y="45"/>
                        </a:lnTo>
                        <a:lnTo>
                          <a:pt x="8" y="43"/>
                        </a:lnTo>
                        <a:lnTo>
                          <a:pt x="4" y="41"/>
                        </a:lnTo>
                        <a:lnTo>
                          <a:pt x="1" y="36"/>
                        </a:lnTo>
                        <a:lnTo>
                          <a:pt x="0" y="31"/>
                        </a:lnTo>
                        <a:lnTo>
                          <a:pt x="0" y="24"/>
                        </a:lnTo>
                        <a:lnTo>
                          <a:pt x="0" y="20"/>
                        </a:lnTo>
                        <a:lnTo>
                          <a:pt x="2" y="16"/>
                        </a:lnTo>
                        <a:lnTo>
                          <a:pt x="3" y="13"/>
                        </a:lnTo>
                        <a:lnTo>
                          <a:pt x="8" y="8"/>
                        </a:lnTo>
                        <a:lnTo>
                          <a:pt x="9" y="8"/>
                        </a:lnTo>
                        <a:lnTo>
                          <a:pt x="37" y="0"/>
                        </a:lnTo>
                        <a:lnTo>
                          <a:pt x="68" y="1"/>
                        </a:lnTo>
                        <a:lnTo>
                          <a:pt x="81" y="26"/>
                        </a:lnTo>
                        <a:lnTo>
                          <a:pt x="74" y="42"/>
                        </a:lnTo>
                        <a:lnTo>
                          <a:pt x="75" y="103"/>
                        </a:lnTo>
                        <a:lnTo>
                          <a:pt x="75" y="104"/>
                        </a:lnTo>
                        <a:lnTo>
                          <a:pt x="78" y="106"/>
                        </a:lnTo>
                        <a:lnTo>
                          <a:pt x="82" y="110"/>
                        </a:lnTo>
                        <a:lnTo>
                          <a:pt x="86" y="115"/>
                        </a:lnTo>
                        <a:lnTo>
                          <a:pt x="90" y="120"/>
                        </a:lnTo>
                        <a:lnTo>
                          <a:pt x="94" y="124"/>
                        </a:lnTo>
                        <a:lnTo>
                          <a:pt x="96" y="128"/>
                        </a:lnTo>
                        <a:lnTo>
                          <a:pt x="99" y="131"/>
                        </a:lnTo>
                        <a:lnTo>
                          <a:pt x="99" y="133"/>
                        </a:lnTo>
                        <a:lnTo>
                          <a:pt x="100" y="136"/>
                        </a:lnTo>
                        <a:lnTo>
                          <a:pt x="101" y="141"/>
                        </a:lnTo>
                        <a:lnTo>
                          <a:pt x="102" y="146"/>
                        </a:lnTo>
                        <a:lnTo>
                          <a:pt x="103" y="152"/>
                        </a:lnTo>
                        <a:lnTo>
                          <a:pt x="106" y="157"/>
                        </a:lnTo>
                        <a:lnTo>
                          <a:pt x="108" y="164"/>
                        </a:lnTo>
                        <a:lnTo>
                          <a:pt x="109" y="170"/>
                        </a:lnTo>
                        <a:lnTo>
                          <a:pt x="110" y="177"/>
                        </a:lnTo>
                        <a:lnTo>
                          <a:pt x="111" y="182"/>
                        </a:lnTo>
                        <a:lnTo>
                          <a:pt x="114" y="188"/>
                        </a:lnTo>
                        <a:lnTo>
                          <a:pt x="115" y="191"/>
                        </a:lnTo>
                        <a:lnTo>
                          <a:pt x="116" y="196"/>
                        </a:lnTo>
                        <a:lnTo>
                          <a:pt x="116" y="197"/>
                        </a:lnTo>
                        <a:lnTo>
                          <a:pt x="117" y="198"/>
                        </a:lnTo>
                        <a:lnTo>
                          <a:pt x="113" y="238"/>
                        </a:lnTo>
                        <a:lnTo>
                          <a:pt x="111" y="238"/>
                        </a:lnTo>
                        <a:lnTo>
                          <a:pt x="109" y="239"/>
                        </a:lnTo>
                        <a:lnTo>
                          <a:pt x="106" y="240"/>
                        </a:lnTo>
                        <a:lnTo>
                          <a:pt x="102" y="243"/>
                        </a:lnTo>
                        <a:lnTo>
                          <a:pt x="96" y="245"/>
                        </a:lnTo>
                        <a:lnTo>
                          <a:pt x="90" y="247"/>
                        </a:lnTo>
                        <a:lnTo>
                          <a:pt x="83" y="248"/>
                        </a:lnTo>
                        <a:lnTo>
                          <a:pt x="76" y="252"/>
                        </a:lnTo>
                        <a:lnTo>
                          <a:pt x="68" y="252"/>
                        </a:lnTo>
                        <a:lnTo>
                          <a:pt x="60" y="253"/>
                        </a:lnTo>
                        <a:lnTo>
                          <a:pt x="51" y="253"/>
                        </a:lnTo>
                        <a:lnTo>
                          <a:pt x="43" y="253"/>
                        </a:lnTo>
                        <a:lnTo>
                          <a:pt x="33" y="251"/>
                        </a:lnTo>
                        <a:lnTo>
                          <a:pt x="24" y="248"/>
                        </a:lnTo>
                        <a:lnTo>
                          <a:pt x="16" y="244"/>
                        </a:lnTo>
                        <a:lnTo>
                          <a:pt x="8" y="238"/>
                        </a:lnTo>
                        <a:lnTo>
                          <a:pt x="4" y="133"/>
                        </a:lnTo>
                        <a:lnTo>
                          <a:pt x="5" y="132"/>
                        </a:lnTo>
                        <a:lnTo>
                          <a:pt x="9" y="129"/>
                        </a:lnTo>
                        <a:lnTo>
                          <a:pt x="12" y="125"/>
                        </a:lnTo>
                        <a:lnTo>
                          <a:pt x="17" y="120"/>
                        </a:lnTo>
                        <a:lnTo>
                          <a:pt x="22" y="115"/>
                        </a:lnTo>
                        <a:lnTo>
                          <a:pt x="26" y="110"/>
                        </a:lnTo>
                        <a:lnTo>
                          <a:pt x="29" y="106"/>
                        </a:lnTo>
                        <a:lnTo>
                          <a:pt x="30" y="105"/>
                        </a:lnTo>
                        <a:lnTo>
                          <a:pt x="30" y="103"/>
                        </a:lnTo>
                        <a:lnTo>
                          <a:pt x="30" y="100"/>
                        </a:lnTo>
                        <a:lnTo>
                          <a:pt x="29" y="97"/>
                        </a:lnTo>
                        <a:lnTo>
                          <a:pt x="29" y="93"/>
                        </a:lnTo>
                        <a:lnTo>
                          <a:pt x="29" y="90"/>
                        </a:lnTo>
                        <a:lnTo>
                          <a:pt x="27" y="84"/>
                        </a:lnTo>
                        <a:lnTo>
                          <a:pt x="27" y="79"/>
                        </a:lnTo>
                        <a:lnTo>
                          <a:pt x="27" y="75"/>
                        </a:lnTo>
                        <a:lnTo>
                          <a:pt x="26" y="69"/>
                        </a:lnTo>
                        <a:lnTo>
                          <a:pt x="25" y="64"/>
                        </a:lnTo>
                        <a:lnTo>
                          <a:pt x="25" y="58"/>
                        </a:lnTo>
                        <a:lnTo>
                          <a:pt x="25" y="55"/>
                        </a:lnTo>
                        <a:lnTo>
                          <a:pt x="24" y="51"/>
                        </a:lnTo>
                        <a:lnTo>
                          <a:pt x="24" y="49"/>
                        </a:lnTo>
                        <a:lnTo>
                          <a:pt x="24" y="47"/>
                        </a:lnTo>
                        <a:close/>
                      </a:path>
                    </a:pathLst>
                  </a:custGeom>
                  <a:solidFill>
                    <a:srgbClr val="80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2" name="Freeform 68">
                    <a:extLst>
                      <a:ext uri="{FF2B5EF4-FFF2-40B4-BE49-F238E27FC236}">
                        <a16:creationId xmlns:a16="http://schemas.microsoft.com/office/drawing/2014/main" id="{FC0064F8-88B3-41D1-AD89-4F6406823075}"/>
                      </a:ext>
                    </a:extLst>
                  </p:cNvPr>
                  <p:cNvSpPr>
                    <a:spLocks/>
                  </p:cNvSpPr>
                  <p:nvPr/>
                </p:nvSpPr>
                <p:spPr bwMode="auto">
                  <a:xfrm>
                    <a:off x="1683" y="2045"/>
                    <a:ext cx="5" cy="37"/>
                  </a:xfrm>
                  <a:custGeom>
                    <a:avLst/>
                    <a:gdLst>
                      <a:gd name="T0" fmla="*/ 0 w 15"/>
                      <a:gd name="T1" fmla="*/ 0 h 112"/>
                      <a:gd name="T2" fmla="*/ 0 w 15"/>
                      <a:gd name="T3" fmla="*/ 0 h 112"/>
                      <a:gd name="T4" fmla="*/ 0 w 15"/>
                      <a:gd name="T5" fmla="*/ 0 h 112"/>
                      <a:gd name="T6" fmla="*/ 0 w 15"/>
                      <a:gd name="T7" fmla="*/ 0 h 112"/>
                      <a:gd name="T8" fmla="*/ 0 w 15"/>
                      <a:gd name="T9" fmla="*/ 0 h 112"/>
                      <a:gd name="T10" fmla="*/ 0 w 15"/>
                      <a:gd name="T11" fmla="*/ 0 h 112"/>
                      <a:gd name="T12" fmla="*/ 0 w 15"/>
                      <a:gd name="T13" fmla="*/ 0 h 112"/>
                      <a:gd name="T14" fmla="*/ 0 w 15"/>
                      <a:gd name="T15" fmla="*/ 0 h 112"/>
                      <a:gd name="T16" fmla="*/ 0 w 15"/>
                      <a:gd name="T17" fmla="*/ 0 h 112"/>
                      <a:gd name="T18" fmla="*/ 0 w 15"/>
                      <a:gd name="T19" fmla="*/ 0 h 112"/>
                      <a:gd name="T20" fmla="*/ 0 w 15"/>
                      <a:gd name="T21" fmla="*/ 0 h 112"/>
                      <a:gd name="T22" fmla="*/ 0 w 15"/>
                      <a:gd name="T23" fmla="*/ 0 h 112"/>
                      <a:gd name="T24" fmla="*/ 0 w 15"/>
                      <a:gd name="T25" fmla="*/ 0 h 112"/>
                      <a:gd name="T26" fmla="*/ 0 w 15"/>
                      <a:gd name="T27" fmla="*/ 0 h 112"/>
                      <a:gd name="T28" fmla="*/ 0 w 15"/>
                      <a:gd name="T29" fmla="*/ 0 h 112"/>
                      <a:gd name="T30" fmla="*/ 0 w 15"/>
                      <a:gd name="T31" fmla="*/ 0 h 112"/>
                      <a:gd name="T32" fmla="*/ 0 w 15"/>
                      <a:gd name="T33" fmla="*/ 0 h 112"/>
                      <a:gd name="T34" fmla="*/ 0 w 15"/>
                      <a:gd name="T35" fmla="*/ 0 h 112"/>
                      <a:gd name="T36" fmla="*/ 0 w 15"/>
                      <a:gd name="T37" fmla="*/ 0 h 112"/>
                      <a:gd name="T38" fmla="*/ 0 w 15"/>
                      <a:gd name="T39" fmla="*/ 0 h 112"/>
                      <a:gd name="T40" fmla="*/ 0 w 15"/>
                      <a:gd name="T41" fmla="*/ 0 h 112"/>
                      <a:gd name="T42" fmla="*/ 0 w 15"/>
                      <a:gd name="T43" fmla="*/ 0 h 112"/>
                      <a:gd name="T44" fmla="*/ 0 w 15"/>
                      <a:gd name="T45" fmla="*/ 0 h 112"/>
                      <a:gd name="T46" fmla="*/ 0 w 15"/>
                      <a:gd name="T47" fmla="*/ 0 h 112"/>
                      <a:gd name="T48" fmla="*/ 0 w 15"/>
                      <a:gd name="T49" fmla="*/ 0 h 112"/>
                      <a:gd name="T50" fmla="*/ 0 w 15"/>
                      <a:gd name="T51" fmla="*/ 0 h 112"/>
                      <a:gd name="T52" fmla="*/ 0 w 15"/>
                      <a:gd name="T53" fmla="*/ 0 h 112"/>
                      <a:gd name="T54" fmla="*/ 0 w 15"/>
                      <a:gd name="T55" fmla="*/ 0 h 112"/>
                      <a:gd name="T56" fmla="*/ 0 w 15"/>
                      <a:gd name="T57" fmla="*/ 0 h 112"/>
                      <a:gd name="T58" fmla="*/ 0 w 15"/>
                      <a:gd name="T59" fmla="*/ 0 h 112"/>
                      <a:gd name="T60" fmla="*/ 0 w 15"/>
                      <a:gd name="T61" fmla="*/ 0 h 112"/>
                      <a:gd name="T62" fmla="*/ 0 w 15"/>
                      <a:gd name="T63" fmla="*/ 0 h 112"/>
                      <a:gd name="T64" fmla="*/ 0 w 15"/>
                      <a:gd name="T65" fmla="*/ 0 h 112"/>
                      <a:gd name="T66" fmla="*/ 0 w 15"/>
                      <a:gd name="T67" fmla="*/ 0 h 112"/>
                      <a:gd name="T68" fmla="*/ 0 w 15"/>
                      <a:gd name="T69" fmla="*/ 0 h 112"/>
                      <a:gd name="T70" fmla="*/ 0 w 15"/>
                      <a:gd name="T71" fmla="*/ 0 h 112"/>
                      <a:gd name="T72" fmla="*/ 0 w 15"/>
                      <a:gd name="T73" fmla="*/ 0 h 112"/>
                      <a:gd name="T74" fmla="*/ 0 w 15"/>
                      <a:gd name="T75" fmla="*/ 0 h 112"/>
                      <a:gd name="T76" fmla="*/ 0 w 15"/>
                      <a:gd name="T77" fmla="*/ 0 h 112"/>
                      <a:gd name="T78" fmla="*/ 0 w 15"/>
                      <a:gd name="T79" fmla="*/ 0 h 112"/>
                      <a:gd name="T80" fmla="*/ 0 w 15"/>
                      <a:gd name="T81" fmla="*/ 0 h 112"/>
                      <a:gd name="T82" fmla="*/ 0 w 15"/>
                      <a:gd name="T83" fmla="*/ 0 h 1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5"/>
                      <a:gd name="T127" fmla="*/ 0 h 112"/>
                      <a:gd name="T128" fmla="*/ 15 w 15"/>
                      <a:gd name="T129" fmla="*/ 112 h 1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5" h="112">
                        <a:moveTo>
                          <a:pt x="0" y="8"/>
                        </a:moveTo>
                        <a:lnTo>
                          <a:pt x="0" y="5"/>
                        </a:lnTo>
                        <a:lnTo>
                          <a:pt x="4" y="1"/>
                        </a:lnTo>
                        <a:lnTo>
                          <a:pt x="8" y="0"/>
                        </a:lnTo>
                        <a:lnTo>
                          <a:pt x="10" y="4"/>
                        </a:lnTo>
                        <a:lnTo>
                          <a:pt x="10" y="7"/>
                        </a:lnTo>
                        <a:lnTo>
                          <a:pt x="11" y="12"/>
                        </a:lnTo>
                        <a:lnTo>
                          <a:pt x="12" y="18"/>
                        </a:lnTo>
                        <a:lnTo>
                          <a:pt x="12" y="25"/>
                        </a:lnTo>
                        <a:lnTo>
                          <a:pt x="12" y="31"/>
                        </a:lnTo>
                        <a:lnTo>
                          <a:pt x="14" y="38"/>
                        </a:lnTo>
                        <a:lnTo>
                          <a:pt x="14" y="45"/>
                        </a:lnTo>
                        <a:lnTo>
                          <a:pt x="15" y="53"/>
                        </a:lnTo>
                        <a:lnTo>
                          <a:pt x="15" y="60"/>
                        </a:lnTo>
                        <a:lnTo>
                          <a:pt x="15" y="67"/>
                        </a:lnTo>
                        <a:lnTo>
                          <a:pt x="15" y="74"/>
                        </a:lnTo>
                        <a:lnTo>
                          <a:pt x="15" y="82"/>
                        </a:lnTo>
                        <a:lnTo>
                          <a:pt x="15" y="88"/>
                        </a:lnTo>
                        <a:lnTo>
                          <a:pt x="15" y="95"/>
                        </a:lnTo>
                        <a:lnTo>
                          <a:pt x="15" y="101"/>
                        </a:lnTo>
                        <a:lnTo>
                          <a:pt x="15" y="108"/>
                        </a:lnTo>
                        <a:lnTo>
                          <a:pt x="14" y="110"/>
                        </a:lnTo>
                        <a:lnTo>
                          <a:pt x="10" y="112"/>
                        </a:lnTo>
                        <a:lnTo>
                          <a:pt x="7" y="111"/>
                        </a:lnTo>
                        <a:lnTo>
                          <a:pt x="5" y="110"/>
                        </a:lnTo>
                        <a:lnTo>
                          <a:pt x="5" y="103"/>
                        </a:lnTo>
                        <a:lnTo>
                          <a:pt x="4" y="97"/>
                        </a:lnTo>
                        <a:lnTo>
                          <a:pt x="4" y="91"/>
                        </a:lnTo>
                        <a:lnTo>
                          <a:pt x="4" y="85"/>
                        </a:lnTo>
                        <a:lnTo>
                          <a:pt x="4" y="78"/>
                        </a:lnTo>
                        <a:lnTo>
                          <a:pt x="4" y="73"/>
                        </a:lnTo>
                        <a:lnTo>
                          <a:pt x="4" y="67"/>
                        </a:lnTo>
                        <a:lnTo>
                          <a:pt x="4" y="61"/>
                        </a:lnTo>
                        <a:lnTo>
                          <a:pt x="4" y="54"/>
                        </a:lnTo>
                        <a:lnTo>
                          <a:pt x="3" y="47"/>
                        </a:lnTo>
                        <a:lnTo>
                          <a:pt x="3" y="41"/>
                        </a:lnTo>
                        <a:lnTo>
                          <a:pt x="3" y="34"/>
                        </a:lnTo>
                        <a:lnTo>
                          <a:pt x="2" y="27"/>
                        </a:lnTo>
                        <a:lnTo>
                          <a:pt x="1" y="21"/>
                        </a:lnTo>
                        <a:lnTo>
                          <a:pt x="0" y="14"/>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3" name="Freeform 69">
                    <a:extLst>
                      <a:ext uri="{FF2B5EF4-FFF2-40B4-BE49-F238E27FC236}">
                        <a16:creationId xmlns:a16="http://schemas.microsoft.com/office/drawing/2014/main" id="{275A1E1E-D49B-4522-8A94-792A7166BB6D}"/>
                      </a:ext>
                    </a:extLst>
                  </p:cNvPr>
                  <p:cNvSpPr>
                    <a:spLocks/>
                  </p:cNvSpPr>
                  <p:nvPr/>
                </p:nvSpPr>
                <p:spPr bwMode="auto">
                  <a:xfrm>
                    <a:off x="1825" y="2304"/>
                    <a:ext cx="75" cy="168"/>
                  </a:xfrm>
                  <a:custGeom>
                    <a:avLst/>
                    <a:gdLst>
                      <a:gd name="T0" fmla="*/ 0 w 223"/>
                      <a:gd name="T1" fmla="*/ 1 h 504"/>
                      <a:gd name="T2" fmla="*/ 0 w 223"/>
                      <a:gd name="T3" fmla="*/ 1 h 504"/>
                      <a:gd name="T4" fmla="*/ 0 w 223"/>
                      <a:gd name="T5" fmla="*/ 1 h 504"/>
                      <a:gd name="T6" fmla="*/ 0 w 223"/>
                      <a:gd name="T7" fmla="*/ 1 h 504"/>
                      <a:gd name="T8" fmla="*/ 0 w 223"/>
                      <a:gd name="T9" fmla="*/ 1 h 504"/>
                      <a:gd name="T10" fmla="*/ 0 w 223"/>
                      <a:gd name="T11" fmla="*/ 1 h 504"/>
                      <a:gd name="T12" fmla="*/ 0 w 223"/>
                      <a:gd name="T13" fmla="*/ 1 h 504"/>
                      <a:gd name="T14" fmla="*/ 0 w 223"/>
                      <a:gd name="T15" fmla="*/ 1 h 504"/>
                      <a:gd name="T16" fmla="*/ 0 w 223"/>
                      <a:gd name="T17" fmla="*/ 1 h 504"/>
                      <a:gd name="T18" fmla="*/ 0 w 223"/>
                      <a:gd name="T19" fmla="*/ 2 h 504"/>
                      <a:gd name="T20" fmla="*/ 0 w 223"/>
                      <a:gd name="T21" fmla="*/ 2 h 504"/>
                      <a:gd name="T22" fmla="*/ 0 w 223"/>
                      <a:gd name="T23" fmla="*/ 2 h 504"/>
                      <a:gd name="T24" fmla="*/ 0 w 223"/>
                      <a:gd name="T25" fmla="*/ 2 h 504"/>
                      <a:gd name="T26" fmla="*/ 0 w 223"/>
                      <a:gd name="T27" fmla="*/ 2 h 504"/>
                      <a:gd name="T28" fmla="*/ 0 w 223"/>
                      <a:gd name="T29" fmla="*/ 2 h 504"/>
                      <a:gd name="T30" fmla="*/ 0 w 223"/>
                      <a:gd name="T31" fmla="*/ 2 h 504"/>
                      <a:gd name="T32" fmla="*/ 0 w 223"/>
                      <a:gd name="T33" fmla="*/ 2 h 504"/>
                      <a:gd name="T34" fmla="*/ 0 w 223"/>
                      <a:gd name="T35" fmla="*/ 2 h 504"/>
                      <a:gd name="T36" fmla="*/ 0 w 223"/>
                      <a:gd name="T37" fmla="*/ 2 h 504"/>
                      <a:gd name="T38" fmla="*/ 0 w 223"/>
                      <a:gd name="T39" fmla="*/ 2 h 504"/>
                      <a:gd name="T40" fmla="*/ 0 w 223"/>
                      <a:gd name="T41" fmla="*/ 2 h 504"/>
                      <a:gd name="T42" fmla="*/ 0 w 223"/>
                      <a:gd name="T43" fmla="*/ 2 h 504"/>
                      <a:gd name="T44" fmla="*/ 0 w 223"/>
                      <a:gd name="T45" fmla="*/ 2 h 504"/>
                      <a:gd name="T46" fmla="*/ 0 w 223"/>
                      <a:gd name="T47" fmla="*/ 2 h 504"/>
                      <a:gd name="T48" fmla="*/ 0 w 223"/>
                      <a:gd name="T49" fmla="*/ 2 h 504"/>
                      <a:gd name="T50" fmla="*/ 1 w 223"/>
                      <a:gd name="T51" fmla="*/ 2 h 504"/>
                      <a:gd name="T52" fmla="*/ 1 w 223"/>
                      <a:gd name="T53" fmla="*/ 2 h 504"/>
                      <a:gd name="T54" fmla="*/ 1 w 223"/>
                      <a:gd name="T55" fmla="*/ 2 h 504"/>
                      <a:gd name="T56" fmla="*/ 1 w 223"/>
                      <a:gd name="T57" fmla="*/ 2 h 504"/>
                      <a:gd name="T58" fmla="*/ 1 w 223"/>
                      <a:gd name="T59" fmla="*/ 2 h 504"/>
                      <a:gd name="T60" fmla="*/ 1 w 223"/>
                      <a:gd name="T61" fmla="*/ 2 h 504"/>
                      <a:gd name="T62" fmla="*/ 1 w 223"/>
                      <a:gd name="T63" fmla="*/ 2 h 504"/>
                      <a:gd name="T64" fmla="*/ 1 w 223"/>
                      <a:gd name="T65" fmla="*/ 2 h 504"/>
                      <a:gd name="T66" fmla="*/ 1 w 223"/>
                      <a:gd name="T67" fmla="*/ 1 h 504"/>
                      <a:gd name="T68" fmla="*/ 1 w 223"/>
                      <a:gd name="T69" fmla="*/ 0 h 504"/>
                      <a:gd name="T70" fmla="*/ 1 w 223"/>
                      <a:gd name="T71" fmla="*/ 0 h 504"/>
                      <a:gd name="T72" fmla="*/ 1 w 223"/>
                      <a:gd name="T73" fmla="*/ 0 h 504"/>
                      <a:gd name="T74" fmla="*/ 1 w 223"/>
                      <a:gd name="T75" fmla="*/ 0 h 504"/>
                      <a:gd name="T76" fmla="*/ 1 w 223"/>
                      <a:gd name="T77" fmla="*/ 0 h 504"/>
                      <a:gd name="T78" fmla="*/ 1 w 223"/>
                      <a:gd name="T79" fmla="*/ 0 h 504"/>
                      <a:gd name="T80" fmla="*/ 1 w 223"/>
                      <a:gd name="T81" fmla="*/ 0 h 504"/>
                      <a:gd name="T82" fmla="*/ 0 w 223"/>
                      <a:gd name="T83" fmla="*/ 0 h 504"/>
                      <a:gd name="T84" fmla="*/ 0 w 223"/>
                      <a:gd name="T85" fmla="*/ 0 h 504"/>
                      <a:gd name="T86" fmla="*/ 0 w 223"/>
                      <a:gd name="T87" fmla="*/ 0 h 504"/>
                      <a:gd name="T88" fmla="*/ 0 w 223"/>
                      <a:gd name="T89" fmla="*/ 0 h 504"/>
                      <a:gd name="T90" fmla="*/ 0 w 223"/>
                      <a:gd name="T91" fmla="*/ 0 h 504"/>
                      <a:gd name="T92" fmla="*/ 0 w 223"/>
                      <a:gd name="T93" fmla="*/ 0 h 504"/>
                      <a:gd name="T94" fmla="*/ 0 w 223"/>
                      <a:gd name="T95" fmla="*/ 0 h 504"/>
                      <a:gd name="T96" fmla="*/ 0 w 223"/>
                      <a:gd name="T97" fmla="*/ 0 h 504"/>
                      <a:gd name="T98" fmla="*/ 0 w 223"/>
                      <a:gd name="T99" fmla="*/ 0 h 504"/>
                      <a:gd name="T100" fmla="*/ 0 w 223"/>
                      <a:gd name="T101" fmla="*/ 0 h 504"/>
                      <a:gd name="T102" fmla="*/ 0 w 223"/>
                      <a:gd name="T103" fmla="*/ 0 h 504"/>
                      <a:gd name="T104" fmla="*/ 0 w 223"/>
                      <a:gd name="T105" fmla="*/ 0 h 504"/>
                      <a:gd name="T106" fmla="*/ 0 w 223"/>
                      <a:gd name="T107" fmla="*/ 0 h 504"/>
                      <a:gd name="T108" fmla="*/ 0 w 223"/>
                      <a:gd name="T109" fmla="*/ 0 h 504"/>
                      <a:gd name="T110" fmla="*/ 0 w 223"/>
                      <a:gd name="T111" fmla="*/ 0 h 5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
                      <a:gd name="T169" fmla="*/ 0 h 504"/>
                      <a:gd name="T170" fmla="*/ 223 w 223"/>
                      <a:gd name="T171" fmla="*/ 504 h 5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 h="504">
                        <a:moveTo>
                          <a:pt x="34" y="87"/>
                        </a:moveTo>
                        <a:lnTo>
                          <a:pt x="51" y="148"/>
                        </a:lnTo>
                        <a:lnTo>
                          <a:pt x="52" y="217"/>
                        </a:lnTo>
                        <a:lnTo>
                          <a:pt x="22" y="252"/>
                        </a:lnTo>
                        <a:lnTo>
                          <a:pt x="21" y="254"/>
                        </a:lnTo>
                        <a:lnTo>
                          <a:pt x="20" y="258"/>
                        </a:lnTo>
                        <a:lnTo>
                          <a:pt x="19" y="261"/>
                        </a:lnTo>
                        <a:lnTo>
                          <a:pt x="17" y="266"/>
                        </a:lnTo>
                        <a:lnTo>
                          <a:pt x="15" y="272"/>
                        </a:lnTo>
                        <a:lnTo>
                          <a:pt x="14" y="278"/>
                        </a:lnTo>
                        <a:lnTo>
                          <a:pt x="13" y="283"/>
                        </a:lnTo>
                        <a:lnTo>
                          <a:pt x="10" y="290"/>
                        </a:lnTo>
                        <a:lnTo>
                          <a:pt x="9" y="299"/>
                        </a:lnTo>
                        <a:lnTo>
                          <a:pt x="8" y="308"/>
                        </a:lnTo>
                        <a:lnTo>
                          <a:pt x="7" y="317"/>
                        </a:lnTo>
                        <a:lnTo>
                          <a:pt x="6" y="329"/>
                        </a:lnTo>
                        <a:lnTo>
                          <a:pt x="6" y="339"/>
                        </a:lnTo>
                        <a:lnTo>
                          <a:pt x="6" y="352"/>
                        </a:lnTo>
                        <a:lnTo>
                          <a:pt x="6" y="364"/>
                        </a:lnTo>
                        <a:lnTo>
                          <a:pt x="6" y="377"/>
                        </a:lnTo>
                        <a:lnTo>
                          <a:pt x="6" y="388"/>
                        </a:lnTo>
                        <a:lnTo>
                          <a:pt x="6" y="399"/>
                        </a:lnTo>
                        <a:lnTo>
                          <a:pt x="6" y="408"/>
                        </a:lnTo>
                        <a:lnTo>
                          <a:pt x="7" y="419"/>
                        </a:lnTo>
                        <a:lnTo>
                          <a:pt x="8" y="428"/>
                        </a:lnTo>
                        <a:lnTo>
                          <a:pt x="8" y="437"/>
                        </a:lnTo>
                        <a:lnTo>
                          <a:pt x="8" y="444"/>
                        </a:lnTo>
                        <a:lnTo>
                          <a:pt x="8" y="451"/>
                        </a:lnTo>
                        <a:lnTo>
                          <a:pt x="8" y="456"/>
                        </a:lnTo>
                        <a:lnTo>
                          <a:pt x="9" y="462"/>
                        </a:lnTo>
                        <a:lnTo>
                          <a:pt x="9" y="465"/>
                        </a:lnTo>
                        <a:lnTo>
                          <a:pt x="9" y="469"/>
                        </a:lnTo>
                        <a:lnTo>
                          <a:pt x="9" y="470"/>
                        </a:lnTo>
                        <a:lnTo>
                          <a:pt x="10" y="471"/>
                        </a:lnTo>
                        <a:lnTo>
                          <a:pt x="34" y="489"/>
                        </a:lnTo>
                        <a:lnTo>
                          <a:pt x="37" y="492"/>
                        </a:lnTo>
                        <a:lnTo>
                          <a:pt x="38" y="492"/>
                        </a:lnTo>
                        <a:lnTo>
                          <a:pt x="42" y="494"/>
                        </a:lnTo>
                        <a:lnTo>
                          <a:pt x="45" y="496"/>
                        </a:lnTo>
                        <a:lnTo>
                          <a:pt x="50" y="497"/>
                        </a:lnTo>
                        <a:lnTo>
                          <a:pt x="53" y="499"/>
                        </a:lnTo>
                        <a:lnTo>
                          <a:pt x="59" y="500"/>
                        </a:lnTo>
                        <a:lnTo>
                          <a:pt x="64" y="501"/>
                        </a:lnTo>
                        <a:lnTo>
                          <a:pt x="70" y="503"/>
                        </a:lnTo>
                        <a:lnTo>
                          <a:pt x="76" y="503"/>
                        </a:lnTo>
                        <a:lnTo>
                          <a:pt x="84" y="504"/>
                        </a:lnTo>
                        <a:lnTo>
                          <a:pt x="90" y="504"/>
                        </a:lnTo>
                        <a:lnTo>
                          <a:pt x="98" y="504"/>
                        </a:lnTo>
                        <a:lnTo>
                          <a:pt x="106" y="503"/>
                        </a:lnTo>
                        <a:lnTo>
                          <a:pt x="114" y="501"/>
                        </a:lnTo>
                        <a:lnTo>
                          <a:pt x="121" y="500"/>
                        </a:lnTo>
                        <a:lnTo>
                          <a:pt x="130" y="499"/>
                        </a:lnTo>
                        <a:lnTo>
                          <a:pt x="137" y="496"/>
                        </a:lnTo>
                        <a:lnTo>
                          <a:pt x="145" y="494"/>
                        </a:lnTo>
                        <a:lnTo>
                          <a:pt x="152" y="492"/>
                        </a:lnTo>
                        <a:lnTo>
                          <a:pt x="161" y="490"/>
                        </a:lnTo>
                        <a:lnTo>
                          <a:pt x="166" y="487"/>
                        </a:lnTo>
                        <a:lnTo>
                          <a:pt x="172" y="486"/>
                        </a:lnTo>
                        <a:lnTo>
                          <a:pt x="177" y="484"/>
                        </a:lnTo>
                        <a:lnTo>
                          <a:pt x="182" y="483"/>
                        </a:lnTo>
                        <a:lnTo>
                          <a:pt x="185" y="480"/>
                        </a:lnTo>
                        <a:lnTo>
                          <a:pt x="189" y="479"/>
                        </a:lnTo>
                        <a:lnTo>
                          <a:pt x="190" y="479"/>
                        </a:lnTo>
                        <a:lnTo>
                          <a:pt x="191" y="479"/>
                        </a:lnTo>
                        <a:lnTo>
                          <a:pt x="223" y="457"/>
                        </a:lnTo>
                        <a:lnTo>
                          <a:pt x="218" y="323"/>
                        </a:lnTo>
                        <a:lnTo>
                          <a:pt x="198" y="250"/>
                        </a:lnTo>
                        <a:lnTo>
                          <a:pt x="147" y="203"/>
                        </a:lnTo>
                        <a:lnTo>
                          <a:pt x="129" y="85"/>
                        </a:lnTo>
                        <a:lnTo>
                          <a:pt x="154" y="71"/>
                        </a:lnTo>
                        <a:lnTo>
                          <a:pt x="155" y="41"/>
                        </a:lnTo>
                        <a:lnTo>
                          <a:pt x="154" y="38"/>
                        </a:lnTo>
                        <a:lnTo>
                          <a:pt x="154" y="35"/>
                        </a:lnTo>
                        <a:lnTo>
                          <a:pt x="152" y="28"/>
                        </a:lnTo>
                        <a:lnTo>
                          <a:pt x="150" y="22"/>
                        </a:lnTo>
                        <a:lnTo>
                          <a:pt x="147" y="19"/>
                        </a:lnTo>
                        <a:lnTo>
                          <a:pt x="143" y="15"/>
                        </a:lnTo>
                        <a:lnTo>
                          <a:pt x="138" y="12"/>
                        </a:lnTo>
                        <a:lnTo>
                          <a:pt x="135" y="9"/>
                        </a:lnTo>
                        <a:lnTo>
                          <a:pt x="128" y="6"/>
                        </a:lnTo>
                        <a:lnTo>
                          <a:pt x="121" y="3"/>
                        </a:lnTo>
                        <a:lnTo>
                          <a:pt x="112" y="2"/>
                        </a:lnTo>
                        <a:lnTo>
                          <a:pt x="102" y="1"/>
                        </a:lnTo>
                        <a:lnTo>
                          <a:pt x="92" y="0"/>
                        </a:lnTo>
                        <a:lnTo>
                          <a:pt x="81" y="1"/>
                        </a:lnTo>
                        <a:lnTo>
                          <a:pt x="71" y="1"/>
                        </a:lnTo>
                        <a:lnTo>
                          <a:pt x="62" y="2"/>
                        </a:lnTo>
                        <a:lnTo>
                          <a:pt x="52" y="3"/>
                        </a:lnTo>
                        <a:lnTo>
                          <a:pt x="44" y="6"/>
                        </a:lnTo>
                        <a:lnTo>
                          <a:pt x="36" y="8"/>
                        </a:lnTo>
                        <a:lnTo>
                          <a:pt x="29" y="12"/>
                        </a:lnTo>
                        <a:lnTo>
                          <a:pt x="22" y="15"/>
                        </a:lnTo>
                        <a:lnTo>
                          <a:pt x="16" y="20"/>
                        </a:lnTo>
                        <a:lnTo>
                          <a:pt x="12" y="23"/>
                        </a:lnTo>
                        <a:lnTo>
                          <a:pt x="8" y="29"/>
                        </a:lnTo>
                        <a:lnTo>
                          <a:pt x="3" y="34"/>
                        </a:lnTo>
                        <a:lnTo>
                          <a:pt x="2" y="41"/>
                        </a:lnTo>
                        <a:lnTo>
                          <a:pt x="0" y="45"/>
                        </a:lnTo>
                        <a:lnTo>
                          <a:pt x="1" y="54"/>
                        </a:lnTo>
                        <a:lnTo>
                          <a:pt x="1" y="58"/>
                        </a:lnTo>
                        <a:lnTo>
                          <a:pt x="2" y="64"/>
                        </a:lnTo>
                        <a:lnTo>
                          <a:pt x="5" y="69"/>
                        </a:lnTo>
                        <a:lnTo>
                          <a:pt x="7" y="73"/>
                        </a:lnTo>
                        <a:lnTo>
                          <a:pt x="9" y="76"/>
                        </a:lnTo>
                        <a:lnTo>
                          <a:pt x="12" y="78"/>
                        </a:lnTo>
                        <a:lnTo>
                          <a:pt x="15" y="80"/>
                        </a:lnTo>
                        <a:lnTo>
                          <a:pt x="19" y="83"/>
                        </a:lnTo>
                        <a:lnTo>
                          <a:pt x="23" y="85"/>
                        </a:lnTo>
                        <a:lnTo>
                          <a:pt x="28" y="86"/>
                        </a:lnTo>
                        <a:lnTo>
                          <a:pt x="31" y="86"/>
                        </a:lnTo>
                        <a:lnTo>
                          <a:pt x="34" y="87"/>
                        </a:lnTo>
                        <a:close/>
                      </a:path>
                    </a:pathLst>
                  </a:custGeom>
                  <a:solidFill>
                    <a:srgbClr val="B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4" name="Freeform 70">
                    <a:extLst>
                      <a:ext uri="{FF2B5EF4-FFF2-40B4-BE49-F238E27FC236}">
                        <a16:creationId xmlns:a16="http://schemas.microsoft.com/office/drawing/2014/main" id="{E79794AA-DD75-448D-B57E-214340691D81}"/>
                      </a:ext>
                    </a:extLst>
                  </p:cNvPr>
                  <p:cNvSpPr>
                    <a:spLocks/>
                  </p:cNvSpPr>
                  <p:nvPr/>
                </p:nvSpPr>
                <p:spPr bwMode="auto">
                  <a:xfrm>
                    <a:off x="1669" y="2070"/>
                    <a:ext cx="52" cy="24"/>
                  </a:xfrm>
                  <a:custGeom>
                    <a:avLst/>
                    <a:gdLst>
                      <a:gd name="T0" fmla="*/ 0 w 156"/>
                      <a:gd name="T1" fmla="*/ 0 h 72"/>
                      <a:gd name="T2" fmla="*/ 0 w 156"/>
                      <a:gd name="T3" fmla="*/ 0 h 72"/>
                      <a:gd name="T4" fmla="*/ 1 w 156"/>
                      <a:gd name="T5" fmla="*/ 0 h 72"/>
                      <a:gd name="T6" fmla="*/ 1 w 156"/>
                      <a:gd name="T7" fmla="*/ 0 h 72"/>
                      <a:gd name="T8" fmla="*/ 1 w 156"/>
                      <a:gd name="T9" fmla="*/ 0 h 72"/>
                      <a:gd name="T10" fmla="*/ 1 w 156"/>
                      <a:gd name="T11" fmla="*/ 0 h 72"/>
                      <a:gd name="T12" fmla="*/ 1 w 156"/>
                      <a:gd name="T13" fmla="*/ 0 h 72"/>
                      <a:gd name="T14" fmla="*/ 1 w 156"/>
                      <a:gd name="T15" fmla="*/ 0 h 72"/>
                      <a:gd name="T16" fmla="*/ 1 w 156"/>
                      <a:gd name="T17" fmla="*/ 0 h 72"/>
                      <a:gd name="T18" fmla="*/ 1 w 156"/>
                      <a:gd name="T19" fmla="*/ 0 h 72"/>
                      <a:gd name="T20" fmla="*/ 1 w 156"/>
                      <a:gd name="T21" fmla="*/ 0 h 72"/>
                      <a:gd name="T22" fmla="*/ 0 w 156"/>
                      <a:gd name="T23" fmla="*/ 0 h 72"/>
                      <a:gd name="T24" fmla="*/ 0 w 156"/>
                      <a:gd name="T25" fmla="*/ 0 h 72"/>
                      <a:gd name="T26" fmla="*/ 0 w 156"/>
                      <a:gd name="T27" fmla="*/ 0 h 72"/>
                      <a:gd name="T28" fmla="*/ 0 w 156"/>
                      <a:gd name="T29" fmla="*/ 0 h 72"/>
                      <a:gd name="T30" fmla="*/ 0 w 156"/>
                      <a:gd name="T31" fmla="*/ 0 h 72"/>
                      <a:gd name="T32" fmla="*/ 0 w 156"/>
                      <a:gd name="T33" fmla="*/ 0 h 72"/>
                      <a:gd name="T34" fmla="*/ 0 w 156"/>
                      <a:gd name="T35" fmla="*/ 0 h 72"/>
                      <a:gd name="T36" fmla="*/ 0 w 156"/>
                      <a:gd name="T37" fmla="*/ 0 h 72"/>
                      <a:gd name="T38" fmla="*/ 0 w 156"/>
                      <a:gd name="T39" fmla="*/ 0 h 72"/>
                      <a:gd name="T40" fmla="*/ 0 w 156"/>
                      <a:gd name="T41" fmla="*/ 0 h 72"/>
                      <a:gd name="T42" fmla="*/ 0 w 156"/>
                      <a:gd name="T43" fmla="*/ 0 h 72"/>
                      <a:gd name="T44" fmla="*/ 0 w 156"/>
                      <a:gd name="T45" fmla="*/ 0 h 72"/>
                      <a:gd name="T46" fmla="*/ 0 w 156"/>
                      <a:gd name="T47" fmla="*/ 0 h 72"/>
                      <a:gd name="T48" fmla="*/ 0 w 156"/>
                      <a:gd name="T49" fmla="*/ 0 h 72"/>
                      <a:gd name="T50" fmla="*/ 0 w 156"/>
                      <a:gd name="T51" fmla="*/ 0 h 72"/>
                      <a:gd name="T52" fmla="*/ 0 w 156"/>
                      <a:gd name="T53" fmla="*/ 0 h 72"/>
                      <a:gd name="T54" fmla="*/ 0 w 156"/>
                      <a:gd name="T55" fmla="*/ 0 h 72"/>
                      <a:gd name="T56" fmla="*/ 0 w 156"/>
                      <a:gd name="T57" fmla="*/ 0 h 72"/>
                      <a:gd name="T58" fmla="*/ 0 w 156"/>
                      <a:gd name="T59" fmla="*/ 0 h 72"/>
                      <a:gd name="T60" fmla="*/ 0 w 156"/>
                      <a:gd name="T61" fmla="*/ 0 h 72"/>
                      <a:gd name="T62" fmla="*/ 0 w 156"/>
                      <a:gd name="T63" fmla="*/ 0 h 72"/>
                      <a:gd name="T64" fmla="*/ 0 w 156"/>
                      <a:gd name="T65" fmla="*/ 0 h 72"/>
                      <a:gd name="T66" fmla="*/ 0 w 156"/>
                      <a:gd name="T67" fmla="*/ 0 h 72"/>
                      <a:gd name="T68" fmla="*/ 0 w 156"/>
                      <a:gd name="T69" fmla="*/ 0 h 72"/>
                      <a:gd name="T70" fmla="*/ 0 w 156"/>
                      <a:gd name="T71" fmla="*/ 0 h 72"/>
                      <a:gd name="T72" fmla="*/ 0 w 156"/>
                      <a:gd name="T73" fmla="*/ 0 h 72"/>
                      <a:gd name="T74" fmla="*/ 0 w 156"/>
                      <a:gd name="T75" fmla="*/ 0 h 72"/>
                      <a:gd name="T76" fmla="*/ 0 w 156"/>
                      <a:gd name="T77" fmla="*/ 0 h 72"/>
                      <a:gd name="T78" fmla="*/ 1 w 156"/>
                      <a:gd name="T79" fmla="*/ 0 h 72"/>
                      <a:gd name="T80" fmla="*/ 1 w 156"/>
                      <a:gd name="T81" fmla="*/ 0 h 72"/>
                      <a:gd name="T82" fmla="*/ 1 w 156"/>
                      <a:gd name="T83" fmla="*/ 0 h 72"/>
                      <a:gd name="T84" fmla="*/ 1 w 156"/>
                      <a:gd name="T85" fmla="*/ 0 h 72"/>
                      <a:gd name="T86" fmla="*/ 1 w 156"/>
                      <a:gd name="T87" fmla="*/ 0 h 72"/>
                      <a:gd name="T88" fmla="*/ 1 w 156"/>
                      <a:gd name="T89" fmla="*/ 0 h 72"/>
                      <a:gd name="T90" fmla="*/ 1 w 156"/>
                      <a:gd name="T91" fmla="*/ 0 h 72"/>
                      <a:gd name="T92" fmla="*/ 1 w 156"/>
                      <a:gd name="T93" fmla="*/ 0 h 72"/>
                      <a:gd name="T94" fmla="*/ 0 w 156"/>
                      <a:gd name="T95" fmla="*/ 0 h 72"/>
                      <a:gd name="T96" fmla="*/ 0 w 156"/>
                      <a:gd name="T97" fmla="*/ 0 h 72"/>
                      <a:gd name="T98" fmla="*/ 0 w 156"/>
                      <a:gd name="T99" fmla="*/ 0 h 72"/>
                      <a:gd name="T100" fmla="*/ 0 w 156"/>
                      <a:gd name="T101" fmla="*/ 0 h 72"/>
                      <a:gd name="T102" fmla="*/ 0 w 156"/>
                      <a:gd name="T103" fmla="*/ 0 h 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6"/>
                      <a:gd name="T157" fmla="*/ 0 h 72"/>
                      <a:gd name="T158" fmla="*/ 156 w 156"/>
                      <a:gd name="T159" fmla="*/ 72 h 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6" h="72">
                        <a:moveTo>
                          <a:pt x="101" y="0"/>
                        </a:moveTo>
                        <a:lnTo>
                          <a:pt x="106" y="0"/>
                        </a:lnTo>
                        <a:lnTo>
                          <a:pt x="110" y="0"/>
                        </a:lnTo>
                        <a:lnTo>
                          <a:pt x="115" y="1"/>
                        </a:lnTo>
                        <a:lnTo>
                          <a:pt x="121" y="3"/>
                        </a:lnTo>
                        <a:lnTo>
                          <a:pt x="124" y="4"/>
                        </a:lnTo>
                        <a:lnTo>
                          <a:pt x="129" y="5"/>
                        </a:lnTo>
                        <a:lnTo>
                          <a:pt x="134" y="7"/>
                        </a:lnTo>
                        <a:lnTo>
                          <a:pt x="138" y="10"/>
                        </a:lnTo>
                        <a:lnTo>
                          <a:pt x="142" y="11"/>
                        </a:lnTo>
                        <a:lnTo>
                          <a:pt x="145" y="14"/>
                        </a:lnTo>
                        <a:lnTo>
                          <a:pt x="148" y="17"/>
                        </a:lnTo>
                        <a:lnTo>
                          <a:pt x="150" y="19"/>
                        </a:lnTo>
                        <a:lnTo>
                          <a:pt x="151" y="22"/>
                        </a:lnTo>
                        <a:lnTo>
                          <a:pt x="153" y="26"/>
                        </a:lnTo>
                        <a:lnTo>
                          <a:pt x="155" y="31"/>
                        </a:lnTo>
                        <a:lnTo>
                          <a:pt x="156" y="34"/>
                        </a:lnTo>
                        <a:lnTo>
                          <a:pt x="153" y="41"/>
                        </a:lnTo>
                        <a:lnTo>
                          <a:pt x="149" y="47"/>
                        </a:lnTo>
                        <a:lnTo>
                          <a:pt x="142" y="53"/>
                        </a:lnTo>
                        <a:lnTo>
                          <a:pt x="134" y="57"/>
                        </a:lnTo>
                        <a:lnTo>
                          <a:pt x="123" y="62"/>
                        </a:lnTo>
                        <a:lnTo>
                          <a:pt x="111" y="65"/>
                        </a:lnTo>
                        <a:lnTo>
                          <a:pt x="99" y="69"/>
                        </a:lnTo>
                        <a:lnTo>
                          <a:pt x="87" y="71"/>
                        </a:lnTo>
                        <a:lnTo>
                          <a:pt x="73" y="72"/>
                        </a:lnTo>
                        <a:lnTo>
                          <a:pt x="59" y="72"/>
                        </a:lnTo>
                        <a:lnTo>
                          <a:pt x="47" y="72"/>
                        </a:lnTo>
                        <a:lnTo>
                          <a:pt x="35" y="71"/>
                        </a:lnTo>
                        <a:lnTo>
                          <a:pt x="24" y="69"/>
                        </a:lnTo>
                        <a:lnTo>
                          <a:pt x="15" y="65"/>
                        </a:lnTo>
                        <a:lnTo>
                          <a:pt x="8" y="62"/>
                        </a:lnTo>
                        <a:lnTo>
                          <a:pt x="3" y="57"/>
                        </a:lnTo>
                        <a:lnTo>
                          <a:pt x="1" y="53"/>
                        </a:lnTo>
                        <a:lnTo>
                          <a:pt x="0" y="47"/>
                        </a:lnTo>
                        <a:lnTo>
                          <a:pt x="1" y="40"/>
                        </a:lnTo>
                        <a:lnTo>
                          <a:pt x="4" y="34"/>
                        </a:lnTo>
                        <a:lnTo>
                          <a:pt x="5" y="31"/>
                        </a:lnTo>
                        <a:lnTo>
                          <a:pt x="9" y="26"/>
                        </a:lnTo>
                        <a:lnTo>
                          <a:pt x="14" y="22"/>
                        </a:lnTo>
                        <a:lnTo>
                          <a:pt x="18" y="19"/>
                        </a:lnTo>
                        <a:lnTo>
                          <a:pt x="24" y="15"/>
                        </a:lnTo>
                        <a:lnTo>
                          <a:pt x="32" y="11"/>
                        </a:lnTo>
                        <a:lnTo>
                          <a:pt x="40" y="8"/>
                        </a:lnTo>
                        <a:lnTo>
                          <a:pt x="51" y="6"/>
                        </a:lnTo>
                        <a:lnTo>
                          <a:pt x="52" y="6"/>
                        </a:lnTo>
                        <a:lnTo>
                          <a:pt x="51" y="10"/>
                        </a:lnTo>
                        <a:lnTo>
                          <a:pt x="50" y="15"/>
                        </a:lnTo>
                        <a:lnTo>
                          <a:pt x="52" y="19"/>
                        </a:lnTo>
                        <a:lnTo>
                          <a:pt x="47" y="19"/>
                        </a:lnTo>
                        <a:lnTo>
                          <a:pt x="43" y="21"/>
                        </a:lnTo>
                        <a:lnTo>
                          <a:pt x="38" y="24"/>
                        </a:lnTo>
                        <a:lnTo>
                          <a:pt x="35" y="25"/>
                        </a:lnTo>
                        <a:lnTo>
                          <a:pt x="31" y="27"/>
                        </a:lnTo>
                        <a:lnTo>
                          <a:pt x="26" y="29"/>
                        </a:lnTo>
                        <a:lnTo>
                          <a:pt x="23" y="31"/>
                        </a:lnTo>
                        <a:lnTo>
                          <a:pt x="22" y="33"/>
                        </a:lnTo>
                        <a:lnTo>
                          <a:pt x="17" y="36"/>
                        </a:lnTo>
                        <a:lnTo>
                          <a:pt x="15" y="40"/>
                        </a:lnTo>
                        <a:lnTo>
                          <a:pt x="14" y="43"/>
                        </a:lnTo>
                        <a:lnTo>
                          <a:pt x="15" y="47"/>
                        </a:lnTo>
                        <a:lnTo>
                          <a:pt x="16" y="48"/>
                        </a:lnTo>
                        <a:lnTo>
                          <a:pt x="18" y="50"/>
                        </a:lnTo>
                        <a:lnTo>
                          <a:pt x="23" y="53"/>
                        </a:lnTo>
                        <a:lnTo>
                          <a:pt x="28" y="55"/>
                        </a:lnTo>
                        <a:lnTo>
                          <a:pt x="32" y="55"/>
                        </a:lnTo>
                        <a:lnTo>
                          <a:pt x="39" y="56"/>
                        </a:lnTo>
                        <a:lnTo>
                          <a:pt x="45" y="57"/>
                        </a:lnTo>
                        <a:lnTo>
                          <a:pt x="52" y="57"/>
                        </a:lnTo>
                        <a:lnTo>
                          <a:pt x="59" y="57"/>
                        </a:lnTo>
                        <a:lnTo>
                          <a:pt x="67" y="57"/>
                        </a:lnTo>
                        <a:lnTo>
                          <a:pt x="75" y="57"/>
                        </a:lnTo>
                        <a:lnTo>
                          <a:pt x="83" y="57"/>
                        </a:lnTo>
                        <a:lnTo>
                          <a:pt x="89" y="56"/>
                        </a:lnTo>
                        <a:lnTo>
                          <a:pt x="96" y="55"/>
                        </a:lnTo>
                        <a:lnTo>
                          <a:pt x="101" y="54"/>
                        </a:lnTo>
                        <a:lnTo>
                          <a:pt x="107" y="54"/>
                        </a:lnTo>
                        <a:lnTo>
                          <a:pt x="113" y="53"/>
                        </a:lnTo>
                        <a:lnTo>
                          <a:pt x="117" y="50"/>
                        </a:lnTo>
                        <a:lnTo>
                          <a:pt x="122" y="49"/>
                        </a:lnTo>
                        <a:lnTo>
                          <a:pt x="127" y="48"/>
                        </a:lnTo>
                        <a:lnTo>
                          <a:pt x="130" y="46"/>
                        </a:lnTo>
                        <a:lnTo>
                          <a:pt x="132" y="43"/>
                        </a:lnTo>
                        <a:lnTo>
                          <a:pt x="135" y="42"/>
                        </a:lnTo>
                        <a:lnTo>
                          <a:pt x="138" y="40"/>
                        </a:lnTo>
                        <a:lnTo>
                          <a:pt x="141" y="35"/>
                        </a:lnTo>
                        <a:lnTo>
                          <a:pt x="142" y="31"/>
                        </a:lnTo>
                        <a:lnTo>
                          <a:pt x="142" y="26"/>
                        </a:lnTo>
                        <a:lnTo>
                          <a:pt x="139" y="24"/>
                        </a:lnTo>
                        <a:lnTo>
                          <a:pt x="137" y="22"/>
                        </a:lnTo>
                        <a:lnTo>
                          <a:pt x="134" y="20"/>
                        </a:lnTo>
                        <a:lnTo>
                          <a:pt x="130" y="19"/>
                        </a:lnTo>
                        <a:lnTo>
                          <a:pt x="128" y="18"/>
                        </a:lnTo>
                        <a:lnTo>
                          <a:pt x="124" y="17"/>
                        </a:lnTo>
                        <a:lnTo>
                          <a:pt x="121" y="17"/>
                        </a:lnTo>
                        <a:lnTo>
                          <a:pt x="115" y="15"/>
                        </a:lnTo>
                        <a:lnTo>
                          <a:pt x="111" y="14"/>
                        </a:lnTo>
                        <a:lnTo>
                          <a:pt x="106" y="14"/>
                        </a:lnTo>
                        <a:lnTo>
                          <a:pt x="100" y="13"/>
                        </a:lnTo>
                        <a:lnTo>
                          <a:pt x="100" y="8"/>
                        </a:lnTo>
                        <a:lnTo>
                          <a:pt x="100" y="4"/>
                        </a:lnTo>
                        <a:lnTo>
                          <a:pt x="100" y="0"/>
                        </a:lnTo>
                        <a:lnTo>
                          <a:pt x="1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5" name="Freeform 71">
                    <a:extLst>
                      <a:ext uri="{FF2B5EF4-FFF2-40B4-BE49-F238E27FC236}">
                        <a16:creationId xmlns:a16="http://schemas.microsoft.com/office/drawing/2014/main" id="{39E46D9F-23B9-44E9-A693-65FE9EADA271}"/>
                      </a:ext>
                    </a:extLst>
                  </p:cNvPr>
                  <p:cNvSpPr>
                    <a:spLocks/>
                  </p:cNvSpPr>
                  <p:nvPr/>
                </p:nvSpPr>
                <p:spPr bwMode="auto">
                  <a:xfrm>
                    <a:off x="1962" y="2082"/>
                    <a:ext cx="42" cy="91"/>
                  </a:xfrm>
                  <a:custGeom>
                    <a:avLst/>
                    <a:gdLst>
                      <a:gd name="T0" fmla="*/ 0 w 125"/>
                      <a:gd name="T1" fmla="*/ 1 h 272"/>
                      <a:gd name="T2" fmla="*/ 0 w 125"/>
                      <a:gd name="T3" fmla="*/ 0 h 272"/>
                      <a:gd name="T4" fmla="*/ 0 w 125"/>
                      <a:gd name="T5" fmla="*/ 0 h 272"/>
                      <a:gd name="T6" fmla="*/ 0 w 125"/>
                      <a:gd name="T7" fmla="*/ 0 h 272"/>
                      <a:gd name="T8" fmla="*/ 0 w 125"/>
                      <a:gd name="T9" fmla="*/ 0 h 272"/>
                      <a:gd name="T10" fmla="*/ 0 w 125"/>
                      <a:gd name="T11" fmla="*/ 0 h 272"/>
                      <a:gd name="T12" fmla="*/ 0 w 125"/>
                      <a:gd name="T13" fmla="*/ 0 h 272"/>
                      <a:gd name="T14" fmla="*/ 0 w 125"/>
                      <a:gd name="T15" fmla="*/ 0 h 272"/>
                      <a:gd name="T16" fmla="*/ 0 w 125"/>
                      <a:gd name="T17" fmla="*/ 0 h 272"/>
                      <a:gd name="T18" fmla="*/ 0 w 125"/>
                      <a:gd name="T19" fmla="*/ 0 h 272"/>
                      <a:gd name="T20" fmla="*/ 0 w 125"/>
                      <a:gd name="T21" fmla="*/ 0 h 272"/>
                      <a:gd name="T22" fmla="*/ 0 w 125"/>
                      <a:gd name="T23" fmla="*/ 0 h 272"/>
                      <a:gd name="T24" fmla="*/ 0 w 125"/>
                      <a:gd name="T25" fmla="*/ 0 h 272"/>
                      <a:gd name="T26" fmla="*/ 0 w 125"/>
                      <a:gd name="T27" fmla="*/ 0 h 272"/>
                      <a:gd name="T28" fmla="*/ 0 w 125"/>
                      <a:gd name="T29" fmla="*/ 0 h 272"/>
                      <a:gd name="T30" fmla="*/ 0 w 125"/>
                      <a:gd name="T31" fmla="*/ 0 h 272"/>
                      <a:gd name="T32" fmla="*/ 0 w 125"/>
                      <a:gd name="T33" fmla="*/ 0 h 272"/>
                      <a:gd name="T34" fmla="*/ 0 w 125"/>
                      <a:gd name="T35" fmla="*/ 0 h 272"/>
                      <a:gd name="T36" fmla="*/ 0 w 125"/>
                      <a:gd name="T37" fmla="*/ 0 h 272"/>
                      <a:gd name="T38" fmla="*/ 0 w 125"/>
                      <a:gd name="T39" fmla="*/ 0 h 272"/>
                      <a:gd name="T40" fmla="*/ 0 w 125"/>
                      <a:gd name="T41" fmla="*/ 0 h 272"/>
                      <a:gd name="T42" fmla="*/ 0 w 125"/>
                      <a:gd name="T43" fmla="*/ 0 h 272"/>
                      <a:gd name="T44" fmla="*/ 0 w 125"/>
                      <a:gd name="T45" fmla="*/ 0 h 272"/>
                      <a:gd name="T46" fmla="*/ 0 w 125"/>
                      <a:gd name="T47" fmla="*/ 0 h 272"/>
                      <a:gd name="T48" fmla="*/ 0 w 125"/>
                      <a:gd name="T49" fmla="*/ 0 h 272"/>
                      <a:gd name="T50" fmla="*/ 0 w 125"/>
                      <a:gd name="T51" fmla="*/ 0 h 272"/>
                      <a:gd name="T52" fmla="*/ 0 w 125"/>
                      <a:gd name="T53" fmla="*/ 0 h 272"/>
                      <a:gd name="T54" fmla="*/ 0 w 125"/>
                      <a:gd name="T55" fmla="*/ 1 h 272"/>
                      <a:gd name="T56" fmla="*/ 0 w 125"/>
                      <a:gd name="T57" fmla="*/ 1 h 272"/>
                      <a:gd name="T58" fmla="*/ 0 w 125"/>
                      <a:gd name="T59" fmla="*/ 1 h 272"/>
                      <a:gd name="T60" fmla="*/ 0 w 125"/>
                      <a:gd name="T61" fmla="*/ 1 h 272"/>
                      <a:gd name="T62" fmla="*/ 0 w 125"/>
                      <a:gd name="T63" fmla="*/ 1 h 272"/>
                      <a:gd name="T64" fmla="*/ 0 w 125"/>
                      <a:gd name="T65" fmla="*/ 1 h 272"/>
                      <a:gd name="T66" fmla="*/ 0 w 125"/>
                      <a:gd name="T67" fmla="*/ 1 h 272"/>
                      <a:gd name="T68" fmla="*/ 1 w 125"/>
                      <a:gd name="T69" fmla="*/ 1 h 272"/>
                      <a:gd name="T70" fmla="*/ 1 w 125"/>
                      <a:gd name="T71" fmla="*/ 1 h 272"/>
                      <a:gd name="T72" fmla="*/ 1 w 125"/>
                      <a:gd name="T73" fmla="*/ 1 h 272"/>
                      <a:gd name="T74" fmla="*/ 1 w 125"/>
                      <a:gd name="T75" fmla="*/ 1 h 272"/>
                      <a:gd name="T76" fmla="*/ 1 w 125"/>
                      <a:gd name="T77" fmla="*/ 1 h 272"/>
                      <a:gd name="T78" fmla="*/ 0 w 125"/>
                      <a:gd name="T79" fmla="*/ 1 h 272"/>
                      <a:gd name="T80" fmla="*/ 0 w 125"/>
                      <a:gd name="T81" fmla="*/ 1 h 272"/>
                      <a:gd name="T82" fmla="*/ 0 w 125"/>
                      <a:gd name="T83" fmla="*/ 1 h 272"/>
                      <a:gd name="T84" fmla="*/ 0 w 125"/>
                      <a:gd name="T85" fmla="*/ 1 h 272"/>
                      <a:gd name="T86" fmla="*/ 0 w 125"/>
                      <a:gd name="T87" fmla="*/ 1 h 272"/>
                      <a:gd name="T88" fmla="*/ 0 w 125"/>
                      <a:gd name="T89" fmla="*/ 1 h 272"/>
                      <a:gd name="T90" fmla="*/ 0 w 125"/>
                      <a:gd name="T91" fmla="*/ 1 h 272"/>
                      <a:gd name="T92" fmla="*/ 0 w 125"/>
                      <a:gd name="T93" fmla="*/ 1 h 272"/>
                      <a:gd name="T94" fmla="*/ 0 w 125"/>
                      <a:gd name="T95" fmla="*/ 1 h 272"/>
                      <a:gd name="T96" fmla="*/ 0 w 125"/>
                      <a:gd name="T97" fmla="*/ 1 h 272"/>
                      <a:gd name="T98" fmla="*/ 0 w 125"/>
                      <a:gd name="T99" fmla="*/ 1 h 272"/>
                      <a:gd name="T100" fmla="*/ 0 w 125"/>
                      <a:gd name="T101" fmla="*/ 1 h 272"/>
                      <a:gd name="T102" fmla="*/ 0 w 125"/>
                      <a:gd name="T103" fmla="*/ 1 h 2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5"/>
                      <a:gd name="T157" fmla="*/ 0 h 272"/>
                      <a:gd name="T158" fmla="*/ 125 w 125"/>
                      <a:gd name="T159" fmla="*/ 272 h 2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5" h="272">
                        <a:moveTo>
                          <a:pt x="7" y="147"/>
                        </a:moveTo>
                        <a:lnTo>
                          <a:pt x="13" y="130"/>
                        </a:lnTo>
                        <a:lnTo>
                          <a:pt x="26" y="121"/>
                        </a:lnTo>
                        <a:lnTo>
                          <a:pt x="31" y="109"/>
                        </a:lnTo>
                        <a:lnTo>
                          <a:pt x="26" y="51"/>
                        </a:lnTo>
                        <a:lnTo>
                          <a:pt x="24" y="51"/>
                        </a:lnTo>
                        <a:lnTo>
                          <a:pt x="21" y="50"/>
                        </a:lnTo>
                        <a:lnTo>
                          <a:pt x="17" y="49"/>
                        </a:lnTo>
                        <a:lnTo>
                          <a:pt x="13" y="48"/>
                        </a:lnTo>
                        <a:lnTo>
                          <a:pt x="8" y="46"/>
                        </a:lnTo>
                        <a:lnTo>
                          <a:pt x="5" y="43"/>
                        </a:lnTo>
                        <a:lnTo>
                          <a:pt x="1" y="40"/>
                        </a:lnTo>
                        <a:lnTo>
                          <a:pt x="0" y="37"/>
                        </a:lnTo>
                        <a:lnTo>
                          <a:pt x="0" y="33"/>
                        </a:lnTo>
                        <a:lnTo>
                          <a:pt x="0" y="29"/>
                        </a:lnTo>
                        <a:lnTo>
                          <a:pt x="0" y="25"/>
                        </a:lnTo>
                        <a:lnTo>
                          <a:pt x="1" y="22"/>
                        </a:lnTo>
                        <a:lnTo>
                          <a:pt x="2" y="17"/>
                        </a:lnTo>
                        <a:lnTo>
                          <a:pt x="5" y="14"/>
                        </a:lnTo>
                        <a:lnTo>
                          <a:pt x="6" y="13"/>
                        </a:lnTo>
                        <a:lnTo>
                          <a:pt x="8" y="11"/>
                        </a:lnTo>
                        <a:lnTo>
                          <a:pt x="12" y="8"/>
                        </a:lnTo>
                        <a:lnTo>
                          <a:pt x="16" y="6"/>
                        </a:lnTo>
                        <a:lnTo>
                          <a:pt x="21" y="4"/>
                        </a:lnTo>
                        <a:lnTo>
                          <a:pt x="27" y="3"/>
                        </a:lnTo>
                        <a:lnTo>
                          <a:pt x="33" y="1"/>
                        </a:lnTo>
                        <a:lnTo>
                          <a:pt x="38" y="0"/>
                        </a:lnTo>
                        <a:lnTo>
                          <a:pt x="44" y="0"/>
                        </a:lnTo>
                        <a:lnTo>
                          <a:pt x="51" y="1"/>
                        </a:lnTo>
                        <a:lnTo>
                          <a:pt x="57" y="1"/>
                        </a:lnTo>
                        <a:lnTo>
                          <a:pt x="63" y="1"/>
                        </a:lnTo>
                        <a:lnTo>
                          <a:pt x="66" y="3"/>
                        </a:lnTo>
                        <a:lnTo>
                          <a:pt x="70" y="3"/>
                        </a:lnTo>
                        <a:lnTo>
                          <a:pt x="71" y="4"/>
                        </a:lnTo>
                        <a:lnTo>
                          <a:pt x="73" y="4"/>
                        </a:lnTo>
                        <a:lnTo>
                          <a:pt x="79" y="7"/>
                        </a:lnTo>
                        <a:lnTo>
                          <a:pt x="81" y="11"/>
                        </a:lnTo>
                        <a:lnTo>
                          <a:pt x="84" y="14"/>
                        </a:lnTo>
                        <a:lnTo>
                          <a:pt x="86" y="19"/>
                        </a:lnTo>
                        <a:lnTo>
                          <a:pt x="87" y="23"/>
                        </a:lnTo>
                        <a:lnTo>
                          <a:pt x="86" y="28"/>
                        </a:lnTo>
                        <a:lnTo>
                          <a:pt x="85" y="33"/>
                        </a:lnTo>
                        <a:lnTo>
                          <a:pt x="84" y="36"/>
                        </a:lnTo>
                        <a:lnTo>
                          <a:pt x="83" y="40"/>
                        </a:lnTo>
                        <a:lnTo>
                          <a:pt x="79" y="46"/>
                        </a:lnTo>
                        <a:lnTo>
                          <a:pt x="78" y="47"/>
                        </a:lnTo>
                        <a:lnTo>
                          <a:pt x="81" y="96"/>
                        </a:lnTo>
                        <a:lnTo>
                          <a:pt x="81" y="97"/>
                        </a:lnTo>
                        <a:lnTo>
                          <a:pt x="83" y="99"/>
                        </a:lnTo>
                        <a:lnTo>
                          <a:pt x="84" y="103"/>
                        </a:lnTo>
                        <a:lnTo>
                          <a:pt x="88" y="109"/>
                        </a:lnTo>
                        <a:lnTo>
                          <a:pt x="90" y="111"/>
                        </a:lnTo>
                        <a:lnTo>
                          <a:pt x="92" y="114"/>
                        </a:lnTo>
                        <a:lnTo>
                          <a:pt x="93" y="119"/>
                        </a:lnTo>
                        <a:lnTo>
                          <a:pt x="97" y="123"/>
                        </a:lnTo>
                        <a:lnTo>
                          <a:pt x="98" y="127"/>
                        </a:lnTo>
                        <a:lnTo>
                          <a:pt x="101" y="131"/>
                        </a:lnTo>
                        <a:lnTo>
                          <a:pt x="104" y="135"/>
                        </a:lnTo>
                        <a:lnTo>
                          <a:pt x="107" y="141"/>
                        </a:lnTo>
                        <a:lnTo>
                          <a:pt x="108" y="146"/>
                        </a:lnTo>
                        <a:lnTo>
                          <a:pt x="111" y="152"/>
                        </a:lnTo>
                        <a:lnTo>
                          <a:pt x="113" y="158"/>
                        </a:lnTo>
                        <a:lnTo>
                          <a:pt x="115" y="163"/>
                        </a:lnTo>
                        <a:lnTo>
                          <a:pt x="116" y="170"/>
                        </a:lnTo>
                        <a:lnTo>
                          <a:pt x="118" y="177"/>
                        </a:lnTo>
                        <a:lnTo>
                          <a:pt x="119" y="183"/>
                        </a:lnTo>
                        <a:lnTo>
                          <a:pt x="120" y="190"/>
                        </a:lnTo>
                        <a:lnTo>
                          <a:pt x="121" y="196"/>
                        </a:lnTo>
                        <a:lnTo>
                          <a:pt x="122" y="202"/>
                        </a:lnTo>
                        <a:lnTo>
                          <a:pt x="122" y="207"/>
                        </a:lnTo>
                        <a:lnTo>
                          <a:pt x="123" y="211"/>
                        </a:lnTo>
                        <a:lnTo>
                          <a:pt x="123" y="215"/>
                        </a:lnTo>
                        <a:lnTo>
                          <a:pt x="123" y="218"/>
                        </a:lnTo>
                        <a:lnTo>
                          <a:pt x="123" y="219"/>
                        </a:lnTo>
                        <a:lnTo>
                          <a:pt x="125" y="221"/>
                        </a:lnTo>
                        <a:lnTo>
                          <a:pt x="125" y="251"/>
                        </a:lnTo>
                        <a:lnTo>
                          <a:pt x="123" y="251"/>
                        </a:lnTo>
                        <a:lnTo>
                          <a:pt x="120" y="253"/>
                        </a:lnTo>
                        <a:lnTo>
                          <a:pt x="118" y="256"/>
                        </a:lnTo>
                        <a:lnTo>
                          <a:pt x="115" y="257"/>
                        </a:lnTo>
                        <a:lnTo>
                          <a:pt x="111" y="259"/>
                        </a:lnTo>
                        <a:lnTo>
                          <a:pt x="108" y="261"/>
                        </a:lnTo>
                        <a:lnTo>
                          <a:pt x="104" y="263"/>
                        </a:lnTo>
                        <a:lnTo>
                          <a:pt x="99" y="265"/>
                        </a:lnTo>
                        <a:lnTo>
                          <a:pt x="94" y="266"/>
                        </a:lnTo>
                        <a:lnTo>
                          <a:pt x="90" y="268"/>
                        </a:lnTo>
                        <a:lnTo>
                          <a:pt x="83" y="270"/>
                        </a:lnTo>
                        <a:lnTo>
                          <a:pt x="77" y="271"/>
                        </a:lnTo>
                        <a:lnTo>
                          <a:pt x="70" y="271"/>
                        </a:lnTo>
                        <a:lnTo>
                          <a:pt x="64" y="272"/>
                        </a:lnTo>
                        <a:lnTo>
                          <a:pt x="57" y="271"/>
                        </a:lnTo>
                        <a:lnTo>
                          <a:pt x="51" y="270"/>
                        </a:lnTo>
                        <a:lnTo>
                          <a:pt x="44" y="268"/>
                        </a:lnTo>
                        <a:lnTo>
                          <a:pt x="40" y="268"/>
                        </a:lnTo>
                        <a:lnTo>
                          <a:pt x="34" y="267"/>
                        </a:lnTo>
                        <a:lnTo>
                          <a:pt x="30" y="266"/>
                        </a:lnTo>
                        <a:lnTo>
                          <a:pt x="26" y="265"/>
                        </a:lnTo>
                        <a:lnTo>
                          <a:pt x="23" y="263"/>
                        </a:lnTo>
                        <a:lnTo>
                          <a:pt x="16" y="260"/>
                        </a:lnTo>
                        <a:lnTo>
                          <a:pt x="13" y="258"/>
                        </a:lnTo>
                        <a:lnTo>
                          <a:pt x="10" y="256"/>
                        </a:lnTo>
                        <a:lnTo>
                          <a:pt x="7" y="147"/>
                        </a:lnTo>
                        <a:close/>
                      </a:path>
                    </a:pathLst>
                  </a:custGeom>
                  <a:solidFill>
                    <a:srgbClr val="B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6" name="Freeform 72">
                    <a:extLst>
                      <a:ext uri="{FF2B5EF4-FFF2-40B4-BE49-F238E27FC236}">
                        <a16:creationId xmlns:a16="http://schemas.microsoft.com/office/drawing/2014/main" id="{7E3A6391-FD04-4D19-A82C-4B1CF650AD64}"/>
                      </a:ext>
                    </a:extLst>
                  </p:cNvPr>
                  <p:cNvSpPr>
                    <a:spLocks/>
                  </p:cNvSpPr>
                  <p:nvPr/>
                </p:nvSpPr>
                <p:spPr bwMode="auto">
                  <a:xfrm>
                    <a:off x="1890" y="2070"/>
                    <a:ext cx="41" cy="91"/>
                  </a:xfrm>
                  <a:custGeom>
                    <a:avLst/>
                    <a:gdLst>
                      <a:gd name="T0" fmla="*/ 0 w 124"/>
                      <a:gd name="T1" fmla="*/ 1 h 272"/>
                      <a:gd name="T2" fmla="*/ 0 w 124"/>
                      <a:gd name="T3" fmla="*/ 1 h 272"/>
                      <a:gd name="T4" fmla="*/ 0 w 124"/>
                      <a:gd name="T5" fmla="*/ 1 h 272"/>
                      <a:gd name="T6" fmla="*/ 0 w 124"/>
                      <a:gd name="T7" fmla="*/ 1 h 272"/>
                      <a:gd name="T8" fmla="*/ 0 w 124"/>
                      <a:gd name="T9" fmla="*/ 1 h 272"/>
                      <a:gd name="T10" fmla="*/ 0 w 124"/>
                      <a:gd name="T11" fmla="*/ 1 h 272"/>
                      <a:gd name="T12" fmla="*/ 0 w 124"/>
                      <a:gd name="T13" fmla="*/ 1 h 272"/>
                      <a:gd name="T14" fmla="*/ 0 w 124"/>
                      <a:gd name="T15" fmla="*/ 1 h 272"/>
                      <a:gd name="T16" fmla="*/ 0 w 124"/>
                      <a:gd name="T17" fmla="*/ 1 h 272"/>
                      <a:gd name="T18" fmla="*/ 0 w 124"/>
                      <a:gd name="T19" fmla="*/ 0 h 272"/>
                      <a:gd name="T20" fmla="*/ 0 w 124"/>
                      <a:gd name="T21" fmla="*/ 0 h 272"/>
                      <a:gd name="T22" fmla="*/ 0 w 124"/>
                      <a:gd name="T23" fmla="*/ 0 h 272"/>
                      <a:gd name="T24" fmla="*/ 0 w 124"/>
                      <a:gd name="T25" fmla="*/ 0 h 272"/>
                      <a:gd name="T26" fmla="*/ 0 w 124"/>
                      <a:gd name="T27" fmla="*/ 0 h 272"/>
                      <a:gd name="T28" fmla="*/ 0 w 124"/>
                      <a:gd name="T29" fmla="*/ 0 h 272"/>
                      <a:gd name="T30" fmla="*/ 0 w 124"/>
                      <a:gd name="T31" fmla="*/ 0 h 272"/>
                      <a:gd name="T32" fmla="*/ 0 w 124"/>
                      <a:gd name="T33" fmla="*/ 0 h 272"/>
                      <a:gd name="T34" fmla="*/ 0 w 124"/>
                      <a:gd name="T35" fmla="*/ 0 h 272"/>
                      <a:gd name="T36" fmla="*/ 0 w 124"/>
                      <a:gd name="T37" fmla="*/ 0 h 272"/>
                      <a:gd name="T38" fmla="*/ 0 w 124"/>
                      <a:gd name="T39" fmla="*/ 0 h 272"/>
                      <a:gd name="T40" fmla="*/ 0 w 124"/>
                      <a:gd name="T41" fmla="*/ 0 h 272"/>
                      <a:gd name="T42" fmla="*/ 0 w 124"/>
                      <a:gd name="T43" fmla="*/ 0 h 272"/>
                      <a:gd name="T44" fmla="*/ 0 w 124"/>
                      <a:gd name="T45" fmla="*/ 0 h 272"/>
                      <a:gd name="T46" fmla="*/ 0 w 124"/>
                      <a:gd name="T47" fmla="*/ 0 h 272"/>
                      <a:gd name="T48" fmla="*/ 0 w 124"/>
                      <a:gd name="T49" fmla="*/ 0 h 272"/>
                      <a:gd name="T50" fmla="*/ 0 w 124"/>
                      <a:gd name="T51" fmla="*/ 0 h 272"/>
                      <a:gd name="T52" fmla="*/ 0 w 124"/>
                      <a:gd name="T53" fmla="*/ 0 h 272"/>
                      <a:gd name="T54" fmla="*/ 0 w 124"/>
                      <a:gd name="T55" fmla="*/ 0 h 272"/>
                      <a:gd name="T56" fmla="*/ 0 w 124"/>
                      <a:gd name="T57" fmla="*/ 0 h 272"/>
                      <a:gd name="T58" fmla="*/ 0 w 124"/>
                      <a:gd name="T59" fmla="*/ 0 h 272"/>
                      <a:gd name="T60" fmla="*/ 0 w 124"/>
                      <a:gd name="T61" fmla="*/ 0 h 272"/>
                      <a:gd name="T62" fmla="*/ 0 w 124"/>
                      <a:gd name="T63" fmla="*/ 0 h 272"/>
                      <a:gd name="T64" fmla="*/ 0 w 124"/>
                      <a:gd name="T65" fmla="*/ 0 h 272"/>
                      <a:gd name="T66" fmla="*/ 0 w 124"/>
                      <a:gd name="T67" fmla="*/ 0 h 272"/>
                      <a:gd name="T68" fmla="*/ 0 w 124"/>
                      <a:gd name="T69" fmla="*/ 0 h 272"/>
                      <a:gd name="T70" fmla="*/ 0 w 124"/>
                      <a:gd name="T71" fmla="*/ 0 h 272"/>
                      <a:gd name="T72" fmla="*/ 0 w 124"/>
                      <a:gd name="T73" fmla="*/ 1 h 272"/>
                      <a:gd name="T74" fmla="*/ 0 w 124"/>
                      <a:gd name="T75" fmla="*/ 1 h 272"/>
                      <a:gd name="T76" fmla="*/ 0 w 124"/>
                      <a:gd name="T77" fmla="*/ 1 h 272"/>
                      <a:gd name="T78" fmla="*/ 0 w 124"/>
                      <a:gd name="T79" fmla="*/ 1 h 272"/>
                      <a:gd name="T80" fmla="*/ 0 w 124"/>
                      <a:gd name="T81" fmla="*/ 1 h 272"/>
                      <a:gd name="T82" fmla="*/ 0 w 124"/>
                      <a:gd name="T83" fmla="*/ 1 h 272"/>
                      <a:gd name="T84" fmla="*/ 0 w 124"/>
                      <a:gd name="T85" fmla="*/ 1 h 272"/>
                      <a:gd name="T86" fmla="*/ 0 w 124"/>
                      <a:gd name="T87" fmla="*/ 1 h 272"/>
                      <a:gd name="T88" fmla="*/ 0 w 124"/>
                      <a:gd name="T89" fmla="*/ 1 h 272"/>
                      <a:gd name="T90" fmla="*/ 0 w 124"/>
                      <a:gd name="T91" fmla="*/ 1 h 272"/>
                      <a:gd name="T92" fmla="*/ 0 w 124"/>
                      <a:gd name="T93" fmla="*/ 1 h 272"/>
                      <a:gd name="T94" fmla="*/ 0 w 124"/>
                      <a:gd name="T95" fmla="*/ 1 h 272"/>
                      <a:gd name="T96" fmla="*/ 0 w 124"/>
                      <a:gd name="T97" fmla="*/ 1 h 272"/>
                      <a:gd name="T98" fmla="*/ 0 w 124"/>
                      <a:gd name="T99" fmla="*/ 1 h 272"/>
                      <a:gd name="T100" fmla="*/ 0 w 124"/>
                      <a:gd name="T101" fmla="*/ 1 h 272"/>
                      <a:gd name="T102" fmla="*/ 1 w 124"/>
                      <a:gd name="T103" fmla="*/ 1 h 272"/>
                      <a:gd name="T104" fmla="*/ 0 w 124"/>
                      <a:gd name="T105" fmla="*/ 1 h 2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72"/>
                      <a:gd name="T161" fmla="*/ 124 w 124"/>
                      <a:gd name="T162" fmla="*/ 272 h 2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72">
                        <a:moveTo>
                          <a:pt x="122" y="195"/>
                        </a:moveTo>
                        <a:lnTo>
                          <a:pt x="121" y="194"/>
                        </a:lnTo>
                        <a:lnTo>
                          <a:pt x="121" y="191"/>
                        </a:lnTo>
                        <a:lnTo>
                          <a:pt x="121" y="189"/>
                        </a:lnTo>
                        <a:lnTo>
                          <a:pt x="121" y="187"/>
                        </a:lnTo>
                        <a:lnTo>
                          <a:pt x="120" y="182"/>
                        </a:lnTo>
                        <a:lnTo>
                          <a:pt x="120" y="177"/>
                        </a:lnTo>
                        <a:lnTo>
                          <a:pt x="119" y="173"/>
                        </a:lnTo>
                        <a:lnTo>
                          <a:pt x="119" y="168"/>
                        </a:lnTo>
                        <a:lnTo>
                          <a:pt x="117" y="162"/>
                        </a:lnTo>
                        <a:lnTo>
                          <a:pt x="115" y="157"/>
                        </a:lnTo>
                        <a:lnTo>
                          <a:pt x="114" y="152"/>
                        </a:lnTo>
                        <a:lnTo>
                          <a:pt x="112" y="147"/>
                        </a:lnTo>
                        <a:lnTo>
                          <a:pt x="110" y="141"/>
                        </a:lnTo>
                        <a:lnTo>
                          <a:pt x="107" y="138"/>
                        </a:lnTo>
                        <a:lnTo>
                          <a:pt x="103" y="134"/>
                        </a:lnTo>
                        <a:lnTo>
                          <a:pt x="100" y="132"/>
                        </a:lnTo>
                        <a:lnTo>
                          <a:pt x="96" y="128"/>
                        </a:lnTo>
                        <a:lnTo>
                          <a:pt x="92" y="125"/>
                        </a:lnTo>
                        <a:lnTo>
                          <a:pt x="89" y="121"/>
                        </a:lnTo>
                        <a:lnTo>
                          <a:pt x="86" y="117"/>
                        </a:lnTo>
                        <a:lnTo>
                          <a:pt x="84" y="112"/>
                        </a:lnTo>
                        <a:lnTo>
                          <a:pt x="83" y="107"/>
                        </a:lnTo>
                        <a:lnTo>
                          <a:pt x="81" y="103"/>
                        </a:lnTo>
                        <a:lnTo>
                          <a:pt x="79" y="98"/>
                        </a:lnTo>
                        <a:lnTo>
                          <a:pt x="77" y="92"/>
                        </a:lnTo>
                        <a:lnTo>
                          <a:pt x="77" y="89"/>
                        </a:lnTo>
                        <a:lnTo>
                          <a:pt x="76" y="84"/>
                        </a:lnTo>
                        <a:lnTo>
                          <a:pt x="75" y="82"/>
                        </a:lnTo>
                        <a:lnTo>
                          <a:pt x="75" y="76"/>
                        </a:lnTo>
                        <a:lnTo>
                          <a:pt x="75" y="75"/>
                        </a:lnTo>
                        <a:lnTo>
                          <a:pt x="74" y="48"/>
                        </a:lnTo>
                        <a:lnTo>
                          <a:pt x="85" y="40"/>
                        </a:lnTo>
                        <a:lnTo>
                          <a:pt x="85" y="39"/>
                        </a:lnTo>
                        <a:lnTo>
                          <a:pt x="84" y="35"/>
                        </a:lnTo>
                        <a:lnTo>
                          <a:pt x="83" y="32"/>
                        </a:lnTo>
                        <a:lnTo>
                          <a:pt x="83" y="27"/>
                        </a:lnTo>
                        <a:lnTo>
                          <a:pt x="81" y="21"/>
                        </a:lnTo>
                        <a:lnTo>
                          <a:pt x="78" y="16"/>
                        </a:lnTo>
                        <a:lnTo>
                          <a:pt x="76" y="12"/>
                        </a:lnTo>
                        <a:lnTo>
                          <a:pt x="75" y="9"/>
                        </a:lnTo>
                        <a:lnTo>
                          <a:pt x="69" y="7"/>
                        </a:lnTo>
                        <a:lnTo>
                          <a:pt x="64" y="5"/>
                        </a:lnTo>
                        <a:lnTo>
                          <a:pt x="61" y="4"/>
                        </a:lnTo>
                        <a:lnTo>
                          <a:pt x="57" y="2"/>
                        </a:lnTo>
                        <a:lnTo>
                          <a:pt x="54" y="1"/>
                        </a:lnTo>
                        <a:lnTo>
                          <a:pt x="50" y="1"/>
                        </a:lnTo>
                        <a:lnTo>
                          <a:pt x="43" y="0"/>
                        </a:lnTo>
                        <a:lnTo>
                          <a:pt x="39" y="0"/>
                        </a:lnTo>
                        <a:lnTo>
                          <a:pt x="35" y="0"/>
                        </a:lnTo>
                        <a:lnTo>
                          <a:pt x="34" y="0"/>
                        </a:lnTo>
                        <a:lnTo>
                          <a:pt x="32" y="0"/>
                        </a:lnTo>
                        <a:lnTo>
                          <a:pt x="28" y="0"/>
                        </a:lnTo>
                        <a:lnTo>
                          <a:pt x="22" y="2"/>
                        </a:lnTo>
                        <a:lnTo>
                          <a:pt x="16" y="5"/>
                        </a:lnTo>
                        <a:lnTo>
                          <a:pt x="11" y="8"/>
                        </a:lnTo>
                        <a:lnTo>
                          <a:pt x="5" y="13"/>
                        </a:lnTo>
                        <a:lnTo>
                          <a:pt x="3" y="15"/>
                        </a:lnTo>
                        <a:lnTo>
                          <a:pt x="1" y="18"/>
                        </a:lnTo>
                        <a:lnTo>
                          <a:pt x="0" y="22"/>
                        </a:lnTo>
                        <a:lnTo>
                          <a:pt x="0" y="26"/>
                        </a:lnTo>
                        <a:lnTo>
                          <a:pt x="0" y="28"/>
                        </a:lnTo>
                        <a:lnTo>
                          <a:pt x="0" y="32"/>
                        </a:lnTo>
                        <a:lnTo>
                          <a:pt x="1" y="34"/>
                        </a:lnTo>
                        <a:lnTo>
                          <a:pt x="3" y="37"/>
                        </a:lnTo>
                        <a:lnTo>
                          <a:pt x="6" y="42"/>
                        </a:lnTo>
                        <a:lnTo>
                          <a:pt x="10" y="47"/>
                        </a:lnTo>
                        <a:lnTo>
                          <a:pt x="13" y="48"/>
                        </a:lnTo>
                        <a:lnTo>
                          <a:pt x="16" y="50"/>
                        </a:lnTo>
                        <a:lnTo>
                          <a:pt x="18" y="51"/>
                        </a:lnTo>
                        <a:lnTo>
                          <a:pt x="19" y="51"/>
                        </a:lnTo>
                        <a:lnTo>
                          <a:pt x="25" y="75"/>
                        </a:lnTo>
                        <a:lnTo>
                          <a:pt x="28" y="115"/>
                        </a:lnTo>
                        <a:lnTo>
                          <a:pt x="11" y="140"/>
                        </a:lnTo>
                        <a:lnTo>
                          <a:pt x="10" y="141"/>
                        </a:lnTo>
                        <a:lnTo>
                          <a:pt x="10" y="143"/>
                        </a:lnTo>
                        <a:lnTo>
                          <a:pt x="8" y="145"/>
                        </a:lnTo>
                        <a:lnTo>
                          <a:pt x="8" y="147"/>
                        </a:lnTo>
                        <a:lnTo>
                          <a:pt x="8" y="150"/>
                        </a:lnTo>
                        <a:lnTo>
                          <a:pt x="8" y="155"/>
                        </a:lnTo>
                        <a:lnTo>
                          <a:pt x="7" y="159"/>
                        </a:lnTo>
                        <a:lnTo>
                          <a:pt x="7" y="163"/>
                        </a:lnTo>
                        <a:lnTo>
                          <a:pt x="7" y="169"/>
                        </a:lnTo>
                        <a:lnTo>
                          <a:pt x="7" y="175"/>
                        </a:lnTo>
                        <a:lnTo>
                          <a:pt x="7" y="181"/>
                        </a:lnTo>
                        <a:lnTo>
                          <a:pt x="7" y="189"/>
                        </a:lnTo>
                        <a:lnTo>
                          <a:pt x="7" y="197"/>
                        </a:lnTo>
                        <a:lnTo>
                          <a:pt x="8" y="206"/>
                        </a:lnTo>
                        <a:lnTo>
                          <a:pt x="8" y="215"/>
                        </a:lnTo>
                        <a:lnTo>
                          <a:pt x="10" y="223"/>
                        </a:lnTo>
                        <a:lnTo>
                          <a:pt x="10" y="230"/>
                        </a:lnTo>
                        <a:lnTo>
                          <a:pt x="11" y="237"/>
                        </a:lnTo>
                        <a:lnTo>
                          <a:pt x="11" y="240"/>
                        </a:lnTo>
                        <a:lnTo>
                          <a:pt x="12" y="245"/>
                        </a:lnTo>
                        <a:lnTo>
                          <a:pt x="12" y="248"/>
                        </a:lnTo>
                        <a:lnTo>
                          <a:pt x="13" y="253"/>
                        </a:lnTo>
                        <a:lnTo>
                          <a:pt x="15" y="257"/>
                        </a:lnTo>
                        <a:lnTo>
                          <a:pt x="16" y="259"/>
                        </a:lnTo>
                        <a:lnTo>
                          <a:pt x="16" y="260"/>
                        </a:lnTo>
                        <a:lnTo>
                          <a:pt x="18" y="261"/>
                        </a:lnTo>
                        <a:lnTo>
                          <a:pt x="54" y="272"/>
                        </a:lnTo>
                        <a:lnTo>
                          <a:pt x="90" y="271"/>
                        </a:lnTo>
                        <a:lnTo>
                          <a:pt x="117" y="255"/>
                        </a:lnTo>
                        <a:lnTo>
                          <a:pt x="124" y="246"/>
                        </a:lnTo>
                        <a:lnTo>
                          <a:pt x="122" y="195"/>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7" name="Freeform 73">
                    <a:extLst>
                      <a:ext uri="{FF2B5EF4-FFF2-40B4-BE49-F238E27FC236}">
                        <a16:creationId xmlns:a16="http://schemas.microsoft.com/office/drawing/2014/main" id="{3294D519-1516-400D-8E3E-5C33A075227F}"/>
                      </a:ext>
                    </a:extLst>
                  </p:cNvPr>
                  <p:cNvSpPr>
                    <a:spLocks/>
                  </p:cNvSpPr>
                  <p:nvPr/>
                </p:nvSpPr>
                <p:spPr bwMode="auto">
                  <a:xfrm>
                    <a:off x="1832" y="2042"/>
                    <a:ext cx="41" cy="89"/>
                  </a:xfrm>
                  <a:custGeom>
                    <a:avLst/>
                    <a:gdLst>
                      <a:gd name="T0" fmla="*/ 0 w 125"/>
                      <a:gd name="T1" fmla="*/ 1 h 268"/>
                      <a:gd name="T2" fmla="*/ 0 w 125"/>
                      <a:gd name="T3" fmla="*/ 1 h 268"/>
                      <a:gd name="T4" fmla="*/ 0 w 125"/>
                      <a:gd name="T5" fmla="*/ 1 h 268"/>
                      <a:gd name="T6" fmla="*/ 0 w 125"/>
                      <a:gd name="T7" fmla="*/ 1 h 268"/>
                      <a:gd name="T8" fmla="*/ 0 w 125"/>
                      <a:gd name="T9" fmla="*/ 1 h 268"/>
                      <a:gd name="T10" fmla="*/ 0 w 125"/>
                      <a:gd name="T11" fmla="*/ 1 h 268"/>
                      <a:gd name="T12" fmla="*/ 0 w 125"/>
                      <a:gd name="T13" fmla="*/ 0 h 268"/>
                      <a:gd name="T14" fmla="*/ 0 w 125"/>
                      <a:gd name="T15" fmla="*/ 0 h 268"/>
                      <a:gd name="T16" fmla="*/ 0 w 125"/>
                      <a:gd name="T17" fmla="*/ 0 h 268"/>
                      <a:gd name="T18" fmla="*/ 0 w 125"/>
                      <a:gd name="T19" fmla="*/ 0 h 268"/>
                      <a:gd name="T20" fmla="*/ 0 w 125"/>
                      <a:gd name="T21" fmla="*/ 0 h 268"/>
                      <a:gd name="T22" fmla="*/ 0 w 125"/>
                      <a:gd name="T23" fmla="*/ 0 h 268"/>
                      <a:gd name="T24" fmla="*/ 0 w 125"/>
                      <a:gd name="T25" fmla="*/ 0 h 268"/>
                      <a:gd name="T26" fmla="*/ 0 w 125"/>
                      <a:gd name="T27" fmla="*/ 0 h 268"/>
                      <a:gd name="T28" fmla="*/ 0 w 125"/>
                      <a:gd name="T29" fmla="*/ 0 h 268"/>
                      <a:gd name="T30" fmla="*/ 0 w 125"/>
                      <a:gd name="T31" fmla="*/ 0 h 268"/>
                      <a:gd name="T32" fmla="*/ 0 w 125"/>
                      <a:gd name="T33" fmla="*/ 0 h 268"/>
                      <a:gd name="T34" fmla="*/ 0 w 125"/>
                      <a:gd name="T35" fmla="*/ 0 h 268"/>
                      <a:gd name="T36" fmla="*/ 0 w 125"/>
                      <a:gd name="T37" fmla="*/ 0 h 268"/>
                      <a:gd name="T38" fmla="*/ 0 w 125"/>
                      <a:gd name="T39" fmla="*/ 0 h 268"/>
                      <a:gd name="T40" fmla="*/ 0 w 125"/>
                      <a:gd name="T41" fmla="*/ 0 h 268"/>
                      <a:gd name="T42" fmla="*/ 0 w 125"/>
                      <a:gd name="T43" fmla="*/ 0 h 268"/>
                      <a:gd name="T44" fmla="*/ 0 w 125"/>
                      <a:gd name="T45" fmla="*/ 0 h 268"/>
                      <a:gd name="T46" fmla="*/ 0 w 125"/>
                      <a:gd name="T47" fmla="*/ 0 h 268"/>
                      <a:gd name="T48" fmla="*/ 0 w 125"/>
                      <a:gd name="T49" fmla="*/ 0 h 268"/>
                      <a:gd name="T50" fmla="*/ 0 w 125"/>
                      <a:gd name="T51" fmla="*/ 0 h 268"/>
                      <a:gd name="T52" fmla="*/ 0 w 125"/>
                      <a:gd name="T53" fmla="*/ 0 h 268"/>
                      <a:gd name="T54" fmla="*/ 0 w 125"/>
                      <a:gd name="T55" fmla="*/ 0 h 268"/>
                      <a:gd name="T56" fmla="*/ 0 w 125"/>
                      <a:gd name="T57" fmla="*/ 0 h 268"/>
                      <a:gd name="T58" fmla="*/ 0 w 125"/>
                      <a:gd name="T59" fmla="*/ 0 h 268"/>
                      <a:gd name="T60" fmla="*/ 0 w 125"/>
                      <a:gd name="T61" fmla="*/ 0 h 268"/>
                      <a:gd name="T62" fmla="*/ 0 w 125"/>
                      <a:gd name="T63" fmla="*/ 0 h 268"/>
                      <a:gd name="T64" fmla="*/ 0 w 125"/>
                      <a:gd name="T65" fmla="*/ 1 h 268"/>
                      <a:gd name="T66" fmla="*/ 0 w 125"/>
                      <a:gd name="T67" fmla="*/ 1 h 268"/>
                      <a:gd name="T68" fmla="*/ 0 w 125"/>
                      <a:gd name="T69" fmla="*/ 1 h 268"/>
                      <a:gd name="T70" fmla="*/ 0 w 125"/>
                      <a:gd name="T71" fmla="*/ 1 h 268"/>
                      <a:gd name="T72" fmla="*/ 0 w 125"/>
                      <a:gd name="T73" fmla="*/ 1 h 268"/>
                      <a:gd name="T74" fmla="*/ 0 w 125"/>
                      <a:gd name="T75" fmla="*/ 1 h 268"/>
                      <a:gd name="T76" fmla="*/ 0 w 125"/>
                      <a:gd name="T77" fmla="*/ 1 h 268"/>
                      <a:gd name="T78" fmla="*/ 0 w 125"/>
                      <a:gd name="T79" fmla="*/ 1 h 268"/>
                      <a:gd name="T80" fmla="*/ 0 w 125"/>
                      <a:gd name="T81" fmla="*/ 1 h 268"/>
                      <a:gd name="T82" fmla="*/ 0 w 125"/>
                      <a:gd name="T83" fmla="*/ 1 h 268"/>
                      <a:gd name="T84" fmla="*/ 0 w 125"/>
                      <a:gd name="T85" fmla="*/ 1 h 268"/>
                      <a:gd name="T86" fmla="*/ 0 w 125"/>
                      <a:gd name="T87" fmla="*/ 1 h 268"/>
                      <a:gd name="T88" fmla="*/ 0 w 125"/>
                      <a:gd name="T89" fmla="*/ 1 h 268"/>
                      <a:gd name="T90" fmla="*/ 0 w 125"/>
                      <a:gd name="T91" fmla="*/ 1 h 268"/>
                      <a:gd name="T92" fmla="*/ 0 w 125"/>
                      <a:gd name="T93" fmla="*/ 1 h 268"/>
                      <a:gd name="T94" fmla="*/ 0 w 125"/>
                      <a:gd name="T95" fmla="*/ 1 h 268"/>
                      <a:gd name="T96" fmla="*/ 0 w 125"/>
                      <a:gd name="T97" fmla="*/ 1 h 268"/>
                      <a:gd name="T98" fmla="*/ 0 w 125"/>
                      <a:gd name="T99" fmla="*/ 1 h 268"/>
                      <a:gd name="T100" fmla="*/ 0 w 125"/>
                      <a:gd name="T101" fmla="*/ 1 h 268"/>
                      <a:gd name="T102" fmla="*/ 0 w 125"/>
                      <a:gd name="T103" fmla="*/ 1 h 268"/>
                      <a:gd name="T104" fmla="*/ 0 w 125"/>
                      <a:gd name="T105" fmla="*/ 1 h 268"/>
                      <a:gd name="T106" fmla="*/ 0 w 125"/>
                      <a:gd name="T107" fmla="*/ 1 h 268"/>
                      <a:gd name="T108" fmla="*/ 0 w 125"/>
                      <a:gd name="T109" fmla="*/ 1 h 268"/>
                      <a:gd name="T110" fmla="*/ 0 w 125"/>
                      <a:gd name="T111" fmla="*/ 1 h 268"/>
                      <a:gd name="T112" fmla="*/ 0 w 125"/>
                      <a:gd name="T113" fmla="*/ 1 h 268"/>
                      <a:gd name="T114" fmla="*/ 0 w 125"/>
                      <a:gd name="T115" fmla="*/ 1 h 2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5"/>
                      <a:gd name="T175" fmla="*/ 0 h 268"/>
                      <a:gd name="T176" fmla="*/ 125 w 125"/>
                      <a:gd name="T177" fmla="*/ 268 h 2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5" h="268">
                        <a:moveTo>
                          <a:pt x="124" y="178"/>
                        </a:moveTo>
                        <a:lnTo>
                          <a:pt x="123" y="176"/>
                        </a:lnTo>
                        <a:lnTo>
                          <a:pt x="122" y="171"/>
                        </a:lnTo>
                        <a:lnTo>
                          <a:pt x="119" y="167"/>
                        </a:lnTo>
                        <a:lnTo>
                          <a:pt x="118" y="163"/>
                        </a:lnTo>
                        <a:lnTo>
                          <a:pt x="117" y="158"/>
                        </a:lnTo>
                        <a:lnTo>
                          <a:pt x="116" y="155"/>
                        </a:lnTo>
                        <a:lnTo>
                          <a:pt x="112" y="149"/>
                        </a:lnTo>
                        <a:lnTo>
                          <a:pt x="110" y="143"/>
                        </a:lnTo>
                        <a:lnTo>
                          <a:pt x="108" y="139"/>
                        </a:lnTo>
                        <a:lnTo>
                          <a:pt x="105" y="134"/>
                        </a:lnTo>
                        <a:lnTo>
                          <a:pt x="101" y="128"/>
                        </a:lnTo>
                        <a:lnTo>
                          <a:pt x="99" y="124"/>
                        </a:lnTo>
                        <a:lnTo>
                          <a:pt x="94" y="119"/>
                        </a:lnTo>
                        <a:lnTo>
                          <a:pt x="90" y="117"/>
                        </a:lnTo>
                        <a:lnTo>
                          <a:pt x="86" y="112"/>
                        </a:lnTo>
                        <a:lnTo>
                          <a:pt x="83" y="107"/>
                        </a:lnTo>
                        <a:lnTo>
                          <a:pt x="81" y="101"/>
                        </a:lnTo>
                        <a:lnTo>
                          <a:pt x="79" y="97"/>
                        </a:lnTo>
                        <a:lnTo>
                          <a:pt x="78" y="91"/>
                        </a:lnTo>
                        <a:lnTo>
                          <a:pt x="78" y="84"/>
                        </a:lnTo>
                        <a:lnTo>
                          <a:pt x="78" y="78"/>
                        </a:lnTo>
                        <a:lnTo>
                          <a:pt x="78" y="72"/>
                        </a:lnTo>
                        <a:lnTo>
                          <a:pt x="78" y="66"/>
                        </a:lnTo>
                        <a:lnTo>
                          <a:pt x="78" y="61"/>
                        </a:lnTo>
                        <a:lnTo>
                          <a:pt x="78" y="55"/>
                        </a:lnTo>
                        <a:lnTo>
                          <a:pt x="79" y="51"/>
                        </a:lnTo>
                        <a:lnTo>
                          <a:pt x="80" y="47"/>
                        </a:lnTo>
                        <a:lnTo>
                          <a:pt x="81" y="44"/>
                        </a:lnTo>
                        <a:lnTo>
                          <a:pt x="81" y="43"/>
                        </a:lnTo>
                        <a:lnTo>
                          <a:pt x="82" y="43"/>
                        </a:lnTo>
                        <a:lnTo>
                          <a:pt x="90" y="35"/>
                        </a:lnTo>
                        <a:lnTo>
                          <a:pt x="90" y="33"/>
                        </a:lnTo>
                        <a:lnTo>
                          <a:pt x="89" y="29"/>
                        </a:lnTo>
                        <a:lnTo>
                          <a:pt x="87" y="23"/>
                        </a:lnTo>
                        <a:lnTo>
                          <a:pt x="85" y="17"/>
                        </a:lnTo>
                        <a:lnTo>
                          <a:pt x="82" y="13"/>
                        </a:lnTo>
                        <a:lnTo>
                          <a:pt x="80" y="10"/>
                        </a:lnTo>
                        <a:lnTo>
                          <a:pt x="76" y="7"/>
                        </a:lnTo>
                        <a:lnTo>
                          <a:pt x="73" y="5"/>
                        </a:lnTo>
                        <a:lnTo>
                          <a:pt x="67" y="2"/>
                        </a:lnTo>
                        <a:lnTo>
                          <a:pt x="62" y="1"/>
                        </a:lnTo>
                        <a:lnTo>
                          <a:pt x="57" y="0"/>
                        </a:lnTo>
                        <a:lnTo>
                          <a:pt x="50" y="0"/>
                        </a:lnTo>
                        <a:lnTo>
                          <a:pt x="41" y="0"/>
                        </a:lnTo>
                        <a:lnTo>
                          <a:pt x="34" y="0"/>
                        </a:lnTo>
                        <a:lnTo>
                          <a:pt x="27" y="0"/>
                        </a:lnTo>
                        <a:lnTo>
                          <a:pt x="23" y="2"/>
                        </a:lnTo>
                        <a:lnTo>
                          <a:pt x="17" y="2"/>
                        </a:lnTo>
                        <a:lnTo>
                          <a:pt x="14" y="5"/>
                        </a:lnTo>
                        <a:lnTo>
                          <a:pt x="10" y="6"/>
                        </a:lnTo>
                        <a:lnTo>
                          <a:pt x="8" y="9"/>
                        </a:lnTo>
                        <a:lnTo>
                          <a:pt x="3" y="13"/>
                        </a:lnTo>
                        <a:lnTo>
                          <a:pt x="1" y="19"/>
                        </a:lnTo>
                        <a:lnTo>
                          <a:pt x="0" y="22"/>
                        </a:lnTo>
                        <a:lnTo>
                          <a:pt x="1" y="28"/>
                        </a:lnTo>
                        <a:lnTo>
                          <a:pt x="1" y="30"/>
                        </a:lnTo>
                        <a:lnTo>
                          <a:pt x="3" y="35"/>
                        </a:lnTo>
                        <a:lnTo>
                          <a:pt x="5" y="37"/>
                        </a:lnTo>
                        <a:lnTo>
                          <a:pt x="9" y="41"/>
                        </a:lnTo>
                        <a:lnTo>
                          <a:pt x="15" y="45"/>
                        </a:lnTo>
                        <a:lnTo>
                          <a:pt x="17" y="47"/>
                        </a:lnTo>
                        <a:lnTo>
                          <a:pt x="24" y="49"/>
                        </a:lnTo>
                        <a:lnTo>
                          <a:pt x="30" y="103"/>
                        </a:lnTo>
                        <a:lnTo>
                          <a:pt x="25" y="126"/>
                        </a:lnTo>
                        <a:lnTo>
                          <a:pt x="22" y="126"/>
                        </a:lnTo>
                        <a:lnTo>
                          <a:pt x="16" y="129"/>
                        </a:lnTo>
                        <a:lnTo>
                          <a:pt x="15" y="132"/>
                        </a:lnTo>
                        <a:lnTo>
                          <a:pt x="12" y="134"/>
                        </a:lnTo>
                        <a:lnTo>
                          <a:pt x="11" y="136"/>
                        </a:lnTo>
                        <a:lnTo>
                          <a:pt x="10" y="140"/>
                        </a:lnTo>
                        <a:lnTo>
                          <a:pt x="9" y="143"/>
                        </a:lnTo>
                        <a:lnTo>
                          <a:pt x="8" y="148"/>
                        </a:lnTo>
                        <a:lnTo>
                          <a:pt x="8" y="153"/>
                        </a:lnTo>
                        <a:lnTo>
                          <a:pt x="8" y="160"/>
                        </a:lnTo>
                        <a:lnTo>
                          <a:pt x="8" y="165"/>
                        </a:lnTo>
                        <a:lnTo>
                          <a:pt x="8" y="172"/>
                        </a:lnTo>
                        <a:lnTo>
                          <a:pt x="8" y="178"/>
                        </a:lnTo>
                        <a:lnTo>
                          <a:pt x="8" y="186"/>
                        </a:lnTo>
                        <a:lnTo>
                          <a:pt x="8" y="193"/>
                        </a:lnTo>
                        <a:lnTo>
                          <a:pt x="9" y="200"/>
                        </a:lnTo>
                        <a:lnTo>
                          <a:pt x="9" y="207"/>
                        </a:lnTo>
                        <a:lnTo>
                          <a:pt x="10" y="214"/>
                        </a:lnTo>
                        <a:lnTo>
                          <a:pt x="10" y="220"/>
                        </a:lnTo>
                        <a:lnTo>
                          <a:pt x="10" y="226"/>
                        </a:lnTo>
                        <a:lnTo>
                          <a:pt x="10" y="232"/>
                        </a:lnTo>
                        <a:lnTo>
                          <a:pt x="11" y="237"/>
                        </a:lnTo>
                        <a:lnTo>
                          <a:pt x="11" y="240"/>
                        </a:lnTo>
                        <a:lnTo>
                          <a:pt x="11" y="242"/>
                        </a:lnTo>
                        <a:lnTo>
                          <a:pt x="11" y="245"/>
                        </a:lnTo>
                        <a:lnTo>
                          <a:pt x="12" y="246"/>
                        </a:lnTo>
                        <a:lnTo>
                          <a:pt x="11" y="248"/>
                        </a:lnTo>
                        <a:lnTo>
                          <a:pt x="11" y="253"/>
                        </a:lnTo>
                        <a:lnTo>
                          <a:pt x="12" y="255"/>
                        </a:lnTo>
                        <a:lnTo>
                          <a:pt x="16" y="259"/>
                        </a:lnTo>
                        <a:lnTo>
                          <a:pt x="17" y="260"/>
                        </a:lnTo>
                        <a:lnTo>
                          <a:pt x="20" y="262"/>
                        </a:lnTo>
                        <a:lnTo>
                          <a:pt x="24" y="263"/>
                        </a:lnTo>
                        <a:lnTo>
                          <a:pt x="27" y="265"/>
                        </a:lnTo>
                        <a:lnTo>
                          <a:pt x="32" y="265"/>
                        </a:lnTo>
                        <a:lnTo>
                          <a:pt x="36" y="266"/>
                        </a:lnTo>
                        <a:lnTo>
                          <a:pt x="41" y="266"/>
                        </a:lnTo>
                        <a:lnTo>
                          <a:pt x="47" y="267"/>
                        </a:lnTo>
                        <a:lnTo>
                          <a:pt x="52" y="267"/>
                        </a:lnTo>
                        <a:lnTo>
                          <a:pt x="57" y="267"/>
                        </a:lnTo>
                        <a:lnTo>
                          <a:pt x="61" y="267"/>
                        </a:lnTo>
                        <a:lnTo>
                          <a:pt x="67" y="268"/>
                        </a:lnTo>
                        <a:lnTo>
                          <a:pt x="72" y="268"/>
                        </a:lnTo>
                        <a:lnTo>
                          <a:pt x="76" y="268"/>
                        </a:lnTo>
                        <a:lnTo>
                          <a:pt x="80" y="268"/>
                        </a:lnTo>
                        <a:lnTo>
                          <a:pt x="83" y="268"/>
                        </a:lnTo>
                        <a:lnTo>
                          <a:pt x="88" y="268"/>
                        </a:lnTo>
                        <a:lnTo>
                          <a:pt x="90" y="268"/>
                        </a:lnTo>
                        <a:lnTo>
                          <a:pt x="118" y="258"/>
                        </a:lnTo>
                        <a:lnTo>
                          <a:pt x="125" y="247"/>
                        </a:lnTo>
                        <a:lnTo>
                          <a:pt x="124" y="178"/>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8" name="Freeform 74">
                    <a:extLst>
                      <a:ext uri="{FF2B5EF4-FFF2-40B4-BE49-F238E27FC236}">
                        <a16:creationId xmlns:a16="http://schemas.microsoft.com/office/drawing/2014/main" id="{52CE86DF-0CFC-4D37-8847-F9D3D71B6C32}"/>
                      </a:ext>
                    </a:extLst>
                  </p:cNvPr>
                  <p:cNvSpPr>
                    <a:spLocks/>
                  </p:cNvSpPr>
                  <p:nvPr/>
                </p:nvSpPr>
                <p:spPr bwMode="auto">
                  <a:xfrm>
                    <a:off x="1934" y="1996"/>
                    <a:ext cx="30" cy="66"/>
                  </a:xfrm>
                  <a:custGeom>
                    <a:avLst/>
                    <a:gdLst>
                      <a:gd name="T0" fmla="*/ 0 w 91"/>
                      <a:gd name="T1" fmla="*/ 1 h 200"/>
                      <a:gd name="T2" fmla="*/ 0 w 91"/>
                      <a:gd name="T3" fmla="*/ 1 h 200"/>
                      <a:gd name="T4" fmla="*/ 0 w 91"/>
                      <a:gd name="T5" fmla="*/ 1 h 200"/>
                      <a:gd name="T6" fmla="*/ 0 w 91"/>
                      <a:gd name="T7" fmla="*/ 1 h 200"/>
                      <a:gd name="T8" fmla="*/ 0 w 91"/>
                      <a:gd name="T9" fmla="*/ 1 h 200"/>
                      <a:gd name="T10" fmla="*/ 0 w 91"/>
                      <a:gd name="T11" fmla="*/ 0 h 200"/>
                      <a:gd name="T12" fmla="*/ 0 w 91"/>
                      <a:gd name="T13" fmla="*/ 0 h 200"/>
                      <a:gd name="T14" fmla="*/ 0 w 91"/>
                      <a:gd name="T15" fmla="*/ 0 h 200"/>
                      <a:gd name="T16" fmla="*/ 0 w 91"/>
                      <a:gd name="T17" fmla="*/ 0 h 200"/>
                      <a:gd name="T18" fmla="*/ 0 w 91"/>
                      <a:gd name="T19" fmla="*/ 0 h 200"/>
                      <a:gd name="T20" fmla="*/ 0 w 91"/>
                      <a:gd name="T21" fmla="*/ 0 h 200"/>
                      <a:gd name="T22" fmla="*/ 0 w 91"/>
                      <a:gd name="T23" fmla="*/ 0 h 200"/>
                      <a:gd name="T24" fmla="*/ 0 w 91"/>
                      <a:gd name="T25" fmla="*/ 0 h 200"/>
                      <a:gd name="T26" fmla="*/ 0 w 91"/>
                      <a:gd name="T27" fmla="*/ 0 h 200"/>
                      <a:gd name="T28" fmla="*/ 0 w 91"/>
                      <a:gd name="T29" fmla="*/ 0 h 200"/>
                      <a:gd name="T30" fmla="*/ 0 w 91"/>
                      <a:gd name="T31" fmla="*/ 0 h 200"/>
                      <a:gd name="T32" fmla="*/ 0 w 91"/>
                      <a:gd name="T33" fmla="*/ 0 h 200"/>
                      <a:gd name="T34" fmla="*/ 0 w 91"/>
                      <a:gd name="T35" fmla="*/ 0 h 200"/>
                      <a:gd name="T36" fmla="*/ 0 w 91"/>
                      <a:gd name="T37" fmla="*/ 0 h 200"/>
                      <a:gd name="T38" fmla="*/ 0 w 91"/>
                      <a:gd name="T39" fmla="*/ 0 h 200"/>
                      <a:gd name="T40" fmla="*/ 0 w 91"/>
                      <a:gd name="T41" fmla="*/ 0 h 200"/>
                      <a:gd name="T42" fmla="*/ 0 w 91"/>
                      <a:gd name="T43" fmla="*/ 0 h 200"/>
                      <a:gd name="T44" fmla="*/ 0 w 91"/>
                      <a:gd name="T45" fmla="*/ 0 h 200"/>
                      <a:gd name="T46" fmla="*/ 0 w 91"/>
                      <a:gd name="T47" fmla="*/ 0 h 200"/>
                      <a:gd name="T48" fmla="*/ 0 w 91"/>
                      <a:gd name="T49" fmla="*/ 0 h 200"/>
                      <a:gd name="T50" fmla="*/ 0 w 91"/>
                      <a:gd name="T51" fmla="*/ 0 h 200"/>
                      <a:gd name="T52" fmla="*/ 0 w 91"/>
                      <a:gd name="T53" fmla="*/ 0 h 200"/>
                      <a:gd name="T54" fmla="*/ 0 w 91"/>
                      <a:gd name="T55" fmla="*/ 0 h 200"/>
                      <a:gd name="T56" fmla="*/ 0 w 91"/>
                      <a:gd name="T57" fmla="*/ 0 h 200"/>
                      <a:gd name="T58" fmla="*/ 0 w 91"/>
                      <a:gd name="T59" fmla="*/ 0 h 200"/>
                      <a:gd name="T60" fmla="*/ 0 w 91"/>
                      <a:gd name="T61" fmla="*/ 0 h 200"/>
                      <a:gd name="T62" fmla="*/ 0 w 91"/>
                      <a:gd name="T63" fmla="*/ 0 h 200"/>
                      <a:gd name="T64" fmla="*/ 0 w 91"/>
                      <a:gd name="T65" fmla="*/ 0 h 200"/>
                      <a:gd name="T66" fmla="*/ 0 w 91"/>
                      <a:gd name="T67" fmla="*/ 0 h 200"/>
                      <a:gd name="T68" fmla="*/ 0 w 91"/>
                      <a:gd name="T69" fmla="*/ 0 h 200"/>
                      <a:gd name="T70" fmla="*/ 0 w 91"/>
                      <a:gd name="T71" fmla="*/ 0 h 200"/>
                      <a:gd name="T72" fmla="*/ 0 w 91"/>
                      <a:gd name="T73" fmla="*/ 0 h 200"/>
                      <a:gd name="T74" fmla="*/ 0 w 91"/>
                      <a:gd name="T75" fmla="*/ 0 h 200"/>
                      <a:gd name="T76" fmla="*/ 0 w 91"/>
                      <a:gd name="T77" fmla="*/ 0 h 200"/>
                      <a:gd name="T78" fmla="*/ 0 w 91"/>
                      <a:gd name="T79" fmla="*/ 0 h 200"/>
                      <a:gd name="T80" fmla="*/ 0 w 91"/>
                      <a:gd name="T81" fmla="*/ 0 h 200"/>
                      <a:gd name="T82" fmla="*/ 0 w 91"/>
                      <a:gd name="T83" fmla="*/ 0 h 200"/>
                      <a:gd name="T84" fmla="*/ 0 w 91"/>
                      <a:gd name="T85" fmla="*/ 0 h 200"/>
                      <a:gd name="T86" fmla="*/ 0 w 91"/>
                      <a:gd name="T87" fmla="*/ 0 h 200"/>
                      <a:gd name="T88" fmla="*/ 0 w 91"/>
                      <a:gd name="T89" fmla="*/ 0 h 200"/>
                      <a:gd name="T90" fmla="*/ 0 w 91"/>
                      <a:gd name="T91" fmla="*/ 1 h 200"/>
                      <a:gd name="T92" fmla="*/ 0 w 91"/>
                      <a:gd name="T93" fmla="*/ 1 h 200"/>
                      <a:gd name="T94" fmla="*/ 0 w 91"/>
                      <a:gd name="T95" fmla="*/ 1 h 200"/>
                      <a:gd name="T96" fmla="*/ 0 w 91"/>
                      <a:gd name="T97" fmla="*/ 1 h 200"/>
                      <a:gd name="T98" fmla="*/ 0 w 91"/>
                      <a:gd name="T99" fmla="*/ 1 h 200"/>
                      <a:gd name="T100" fmla="*/ 0 w 91"/>
                      <a:gd name="T101" fmla="*/ 1 h 200"/>
                      <a:gd name="T102" fmla="*/ 0 w 91"/>
                      <a:gd name="T103" fmla="*/ 1 h 200"/>
                      <a:gd name="T104" fmla="*/ 0 w 91"/>
                      <a:gd name="T105" fmla="*/ 1 h 200"/>
                      <a:gd name="T106" fmla="*/ 0 w 91"/>
                      <a:gd name="T107" fmla="*/ 1 h 200"/>
                      <a:gd name="T108" fmla="*/ 0 w 91"/>
                      <a:gd name="T109" fmla="*/ 1 h 200"/>
                      <a:gd name="T110" fmla="*/ 0 w 91"/>
                      <a:gd name="T111" fmla="*/ 1 h 200"/>
                      <a:gd name="T112" fmla="*/ 0 w 91"/>
                      <a:gd name="T113" fmla="*/ 1 h 200"/>
                      <a:gd name="T114" fmla="*/ 0 w 91"/>
                      <a:gd name="T115" fmla="*/ 1 h 200"/>
                      <a:gd name="T116" fmla="*/ 0 w 91"/>
                      <a:gd name="T117" fmla="*/ 1 h 200"/>
                      <a:gd name="T118" fmla="*/ 0 w 91"/>
                      <a:gd name="T119" fmla="*/ 1 h 200"/>
                      <a:gd name="T120" fmla="*/ 0 w 91"/>
                      <a:gd name="T121" fmla="*/ 1 h 2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
                      <a:gd name="T184" fmla="*/ 0 h 200"/>
                      <a:gd name="T185" fmla="*/ 91 w 91"/>
                      <a:gd name="T186" fmla="*/ 200 h 20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 h="200">
                        <a:moveTo>
                          <a:pt x="15" y="196"/>
                        </a:moveTo>
                        <a:lnTo>
                          <a:pt x="41" y="200"/>
                        </a:lnTo>
                        <a:lnTo>
                          <a:pt x="73" y="200"/>
                        </a:lnTo>
                        <a:lnTo>
                          <a:pt x="91" y="188"/>
                        </a:lnTo>
                        <a:lnTo>
                          <a:pt x="87" y="138"/>
                        </a:lnTo>
                        <a:lnTo>
                          <a:pt x="74" y="95"/>
                        </a:lnTo>
                        <a:lnTo>
                          <a:pt x="54" y="77"/>
                        </a:lnTo>
                        <a:lnTo>
                          <a:pt x="55" y="34"/>
                        </a:lnTo>
                        <a:lnTo>
                          <a:pt x="60" y="27"/>
                        </a:lnTo>
                        <a:lnTo>
                          <a:pt x="60" y="12"/>
                        </a:lnTo>
                        <a:lnTo>
                          <a:pt x="59" y="10"/>
                        </a:lnTo>
                        <a:lnTo>
                          <a:pt x="56" y="5"/>
                        </a:lnTo>
                        <a:lnTo>
                          <a:pt x="52" y="3"/>
                        </a:lnTo>
                        <a:lnTo>
                          <a:pt x="47" y="1"/>
                        </a:lnTo>
                        <a:lnTo>
                          <a:pt x="43" y="0"/>
                        </a:lnTo>
                        <a:lnTo>
                          <a:pt x="41" y="0"/>
                        </a:lnTo>
                        <a:lnTo>
                          <a:pt x="36" y="0"/>
                        </a:lnTo>
                        <a:lnTo>
                          <a:pt x="33" y="0"/>
                        </a:lnTo>
                        <a:lnTo>
                          <a:pt x="27" y="0"/>
                        </a:lnTo>
                        <a:lnTo>
                          <a:pt x="22" y="0"/>
                        </a:lnTo>
                        <a:lnTo>
                          <a:pt x="19" y="0"/>
                        </a:lnTo>
                        <a:lnTo>
                          <a:pt x="15" y="1"/>
                        </a:lnTo>
                        <a:lnTo>
                          <a:pt x="9" y="3"/>
                        </a:lnTo>
                        <a:lnTo>
                          <a:pt x="6" y="5"/>
                        </a:lnTo>
                        <a:lnTo>
                          <a:pt x="2" y="7"/>
                        </a:lnTo>
                        <a:lnTo>
                          <a:pt x="1" y="10"/>
                        </a:lnTo>
                        <a:lnTo>
                          <a:pt x="0" y="12"/>
                        </a:lnTo>
                        <a:lnTo>
                          <a:pt x="0" y="15"/>
                        </a:lnTo>
                        <a:lnTo>
                          <a:pt x="0" y="20"/>
                        </a:lnTo>
                        <a:lnTo>
                          <a:pt x="1" y="26"/>
                        </a:lnTo>
                        <a:lnTo>
                          <a:pt x="2" y="29"/>
                        </a:lnTo>
                        <a:lnTo>
                          <a:pt x="3" y="32"/>
                        </a:lnTo>
                        <a:lnTo>
                          <a:pt x="15" y="35"/>
                        </a:lnTo>
                        <a:lnTo>
                          <a:pt x="17" y="85"/>
                        </a:lnTo>
                        <a:lnTo>
                          <a:pt x="16" y="85"/>
                        </a:lnTo>
                        <a:lnTo>
                          <a:pt x="15" y="87"/>
                        </a:lnTo>
                        <a:lnTo>
                          <a:pt x="13" y="90"/>
                        </a:lnTo>
                        <a:lnTo>
                          <a:pt x="10" y="94"/>
                        </a:lnTo>
                        <a:lnTo>
                          <a:pt x="8" y="98"/>
                        </a:lnTo>
                        <a:lnTo>
                          <a:pt x="6" y="104"/>
                        </a:lnTo>
                        <a:lnTo>
                          <a:pt x="5" y="108"/>
                        </a:lnTo>
                        <a:lnTo>
                          <a:pt x="3" y="111"/>
                        </a:lnTo>
                        <a:lnTo>
                          <a:pt x="3" y="115"/>
                        </a:lnTo>
                        <a:lnTo>
                          <a:pt x="3" y="118"/>
                        </a:lnTo>
                        <a:lnTo>
                          <a:pt x="2" y="122"/>
                        </a:lnTo>
                        <a:lnTo>
                          <a:pt x="2" y="125"/>
                        </a:lnTo>
                        <a:lnTo>
                          <a:pt x="2" y="130"/>
                        </a:lnTo>
                        <a:lnTo>
                          <a:pt x="2" y="134"/>
                        </a:lnTo>
                        <a:lnTo>
                          <a:pt x="2" y="139"/>
                        </a:lnTo>
                        <a:lnTo>
                          <a:pt x="3" y="143"/>
                        </a:lnTo>
                        <a:lnTo>
                          <a:pt x="3" y="147"/>
                        </a:lnTo>
                        <a:lnTo>
                          <a:pt x="5" y="152"/>
                        </a:lnTo>
                        <a:lnTo>
                          <a:pt x="5" y="155"/>
                        </a:lnTo>
                        <a:lnTo>
                          <a:pt x="5" y="159"/>
                        </a:lnTo>
                        <a:lnTo>
                          <a:pt x="5" y="161"/>
                        </a:lnTo>
                        <a:lnTo>
                          <a:pt x="5" y="165"/>
                        </a:lnTo>
                        <a:lnTo>
                          <a:pt x="6" y="168"/>
                        </a:lnTo>
                        <a:lnTo>
                          <a:pt x="7" y="171"/>
                        </a:lnTo>
                        <a:lnTo>
                          <a:pt x="8" y="192"/>
                        </a:lnTo>
                        <a:lnTo>
                          <a:pt x="15" y="196"/>
                        </a:lnTo>
                        <a:close/>
                      </a:path>
                    </a:pathLst>
                  </a:custGeom>
                  <a:solidFill>
                    <a:srgbClr val="A8C2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49" name="Freeform 75">
                    <a:extLst>
                      <a:ext uri="{FF2B5EF4-FFF2-40B4-BE49-F238E27FC236}">
                        <a16:creationId xmlns:a16="http://schemas.microsoft.com/office/drawing/2014/main" id="{DA1C1754-FDCE-486D-A856-84859ED2D4A1}"/>
                      </a:ext>
                    </a:extLst>
                  </p:cNvPr>
                  <p:cNvSpPr>
                    <a:spLocks/>
                  </p:cNvSpPr>
                  <p:nvPr/>
                </p:nvSpPr>
                <p:spPr bwMode="auto">
                  <a:xfrm>
                    <a:off x="1677" y="1991"/>
                    <a:ext cx="20" cy="19"/>
                  </a:xfrm>
                  <a:custGeom>
                    <a:avLst/>
                    <a:gdLst>
                      <a:gd name="T0" fmla="*/ 0 w 60"/>
                      <a:gd name="T1" fmla="*/ 0 h 55"/>
                      <a:gd name="T2" fmla="*/ 0 w 60"/>
                      <a:gd name="T3" fmla="*/ 0 h 55"/>
                      <a:gd name="T4" fmla="*/ 0 w 60"/>
                      <a:gd name="T5" fmla="*/ 0 h 55"/>
                      <a:gd name="T6" fmla="*/ 0 w 60"/>
                      <a:gd name="T7" fmla="*/ 0 h 55"/>
                      <a:gd name="T8" fmla="*/ 0 w 60"/>
                      <a:gd name="T9" fmla="*/ 0 h 55"/>
                      <a:gd name="T10" fmla="*/ 0 w 60"/>
                      <a:gd name="T11" fmla="*/ 0 h 55"/>
                      <a:gd name="T12" fmla="*/ 0 w 60"/>
                      <a:gd name="T13" fmla="*/ 0 h 55"/>
                      <a:gd name="T14" fmla="*/ 0 w 60"/>
                      <a:gd name="T15" fmla="*/ 0 h 55"/>
                      <a:gd name="T16" fmla="*/ 0 w 60"/>
                      <a:gd name="T17" fmla="*/ 0 h 55"/>
                      <a:gd name="T18" fmla="*/ 0 w 60"/>
                      <a:gd name="T19" fmla="*/ 0 h 55"/>
                      <a:gd name="T20" fmla="*/ 0 w 60"/>
                      <a:gd name="T21" fmla="*/ 0 h 55"/>
                      <a:gd name="T22" fmla="*/ 0 w 60"/>
                      <a:gd name="T23" fmla="*/ 0 h 55"/>
                      <a:gd name="T24" fmla="*/ 0 w 60"/>
                      <a:gd name="T25" fmla="*/ 0 h 55"/>
                      <a:gd name="T26" fmla="*/ 0 w 60"/>
                      <a:gd name="T27" fmla="*/ 0 h 55"/>
                      <a:gd name="T28" fmla="*/ 0 w 60"/>
                      <a:gd name="T29" fmla="*/ 0 h 55"/>
                      <a:gd name="T30" fmla="*/ 0 w 60"/>
                      <a:gd name="T31" fmla="*/ 0 h 55"/>
                      <a:gd name="T32" fmla="*/ 0 w 60"/>
                      <a:gd name="T33" fmla="*/ 0 h 55"/>
                      <a:gd name="T34" fmla="*/ 0 w 60"/>
                      <a:gd name="T35" fmla="*/ 0 h 55"/>
                      <a:gd name="T36" fmla="*/ 0 w 60"/>
                      <a:gd name="T37" fmla="*/ 0 h 55"/>
                      <a:gd name="T38" fmla="*/ 0 w 60"/>
                      <a:gd name="T39" fmla="*/ 0 h 55"/>
                      <a:gd name="T40" fmla="*/ 0 w 60"/>
                      <a:gd name="T41" fmla="*/ 0 h 55"/>
                      <a:gd name="T42" fmla="*/ 0 w 60"/>
                      <a:gd name="T43" fmla="*/ 0 h 55"/>
                      <a:gd name="T44" fmla="*/ 0 w 60"/>
                      <a:gd name="T45" fmla="*/ 0 h 55"/>
                      <a:gd name="T46" fmla="*/ 0 w 60"/>
                      <a:gd name="T47" fmla="*/ 0 h 55"/>
                      <a:gd name="T48" fmla="*/ 0 w 60"/>
                      <a:gd name="T49" fmla="*/ 0 h 55"/>
                      <a:gd name="T50" fmla="*/ 0 w 60"/>
                      <a:gd name="T51" fmla="*/ 0 h 55"/>
                      <a:gd name="T52" fmla="*/ 0 w 60"/>
                      <a:gd name="T53" fmla="*/ 0 h 55"/>
                      <a:gd name="T54" fmla="*/ 0 w 60"/>
                      <a:gd name="T55" fmla="*/ 0 h 55"/>
                      <a:gd name="T56" fmla="*/ 0 w 60"/>
                      <a:gd name="T57" fmla="*/ 0 h 55"/>
                      <a:gd name="T58" fmla="*/ 0 w 60"/>
                      <a:gd name="T59" fmla="*/ 0 h 55"/>
                      <a:gd name="T60" fmla="*/ 0 w 60"/>
                      <a:gd name="T61" fmla="*/ 0 h 55"/>
                      <a:gd name="T62" fmla="*/ 0 w 60"/>
                      <a:gd name="T63" fmla="*/ 0 h 55"/>
                      <a:gd name="T64" fmla="*/ 0 w 60"/>
                      <a:gd name="T65" fmla="*/ 0 h 55"/>
                      <a:gd name="T66" fmla="*/ 0 w 60"/>
                      <a:gd name="T67" fmla="*/ 0 h 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0"/>
                      <a:gd name="T103" fmla="*/ 0 h 55"/>
                      <a:gd name="T104" fmla="*/ 60 w 60"/>
                      <a:gd name="T105" fmla="*/ 55 h 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0" h="55">
                        <a:moveTo>
                          <a:pt x="27" y="2"/>
                        </a:moveTo>
                        <a:lnTo>
                          <a:pt x="19" y="3"/>
                        </a:lnTo>
                        <a:lnTo>
                          <a:pt x="13" y="6"/>
                        </a:lnTo>
                        <a:lnTo>
                          <a:pt x="7" y="10"/>
                        </a:lnTo>
                        <a:lnTo>
                          <a:pt x="5" y="13"/>
                        </a:lnTo>
                        <a:lnTo>
                          <a:pt x="1" y="17"/>
                        </a:lnTo>
                        <a:lnTo>
                          <a:pt x="1" y="23"/>
                        </a:lnTo>
                        <a:lnTo>
                          <a:pt x="0" y="27"/>
                        </a:lnTo>
                        <a:lnTo>
                          <a:pt x="3" y="32"/>
                        </a:lnTo>
                        <a:lnTo>
                          <a:pt x="4" y="37"/>
                        </a:lnTo>
                        <a:lnTo>
                          <a:pt x="6" y="41"/>
                        </a:lnTo>
                        <a:lnTo>
                          <a:pt x="10" y="45"/>
                        </a:lnTo>
                        <a:lnTo>
                          <a:pt x="14" y="48"/>
                        </a:lnTo>
                        <a:lnTo>
                          <a:pt x="18" y="51"/>
                        </a:lnTo>
                        <a:lnTo>
                          <a:pt x="22" y="54"/>
                        </a:lnTo>
                        <a:lnTo>
                          <a:pt x="27" y="54"/>
                        </a:lnTo>
                        <a:lnTo>
                          <a:pt x="33" y="55"/>
                        </a:lnTo>
                        <a:lnTo>
                          <a:pt x="39" y="53"/>
                        </a:lnTo>
                        <a:lnTo>
                          <a:pt x="43" y="51"/>
                        </a:lnTo>
                        <a:lnTo>
                          <a:pt x="48" y="47"/>
                        </a:lnTo>
                        <a:lnTo>
                          <a:pt x="53" y="45"/>
                        </a:lnTo>
                        <a:lnTo>
                          <a:pt x="55" y="39"/>
                        </a:lnTo>
                        <a:lnTo>
                          <a:pt x="57" y="34"/>
                        </a:lnTo>
                        <a:lnTo>
                          <a:pt x="58" y="30"/>
                        </a:lnTo>
                        <a:lnTo>
                          <a:pt x="60" y="25"/>
                        </a:lnTo>
                        <a:lnTo>
                          <a:pt x="58" y="19"/>
                        </a:lnTo>
                        <a:lnTo>
                          <a:pt x="57" y="14"/>
                        </a:lnTo>
                        <a:lnTo>
                          <a:pt x="54" y="10"/>
                        </a:lnTo>
                        <a:lnTo>
                          <a:pt x="50" y="6"/>
                        </a:lnTo>
                        <a:lnTo>
                          <a:pt x="47" y="3"/>
                        </a:lnTo>
                        <a:lnTo>
                          <a:pt x="41" y="2"/>
                        </a:lnTo>
                        <a:lnTo>
                          <a:pt x="34" y="0"/>
                        </a:lnTo>
                        <a:lnTo>
                          <a:pt x="2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0" name="Freeform 76">
                    <a:extLst>
                      <a:ext uri="{FF2B5EF4-FFF2-40B4-BE49-F238E27FC236}">
                        <a16:creationId xmlns:a16="http://schemas.microsoft.com/office/drawing/2014/main" id="{EA6721CD-9ECE-4138-9D66-73109FC98B53}"/>
                      </a:ext>
                    </a:extLst>
                  </p:cNvPr>
                  <p:cNvSpPr>
                    <a:spLocks/>
                  </p:cNvSpPr>
                  <p:nvPr/>
                </p:nvSpPr>
                <p:spPr bwMode="auto">
                  <a:xfrm>
                    <a:off x="1576" y="1977"/>
                    <a:ext cx="137" cy="49"/>
                  </a:xfrm>
                  <a:custGeom>
                    <a:avLst/>
                    <a:gdLst>
                      <a:gd name="T0" fmla="*/ 1 w 411"/>
                      <a:gd name="T1" fmla="*/ 0 h 147"/>
                      <a:gd name="T2" fmla="*/ 2 w 411"/>
                      <a:gd name="T3" fmla="*/ 0 h 147"/>
                      <a:gd name="T4" fmla="*/ 2 w 411"/>
                      <a:gd name="T5" fmla="*/ 0 h 147"/>
                      <a:gd name="T6" fmla="*/ 2 w 411"/>
                      <a:gd name="T7" fmla="*/ 0 h 147"/>
                      <a:gd name="T8" fmla="*/ 2 w 411"/>
                      <a:gd name="T9" fmla="*/ 1 h 147"/>
                      <a:gd name="T10" fmla="*/ 1 w 411"/>
                      <a:gd name="T11" fmla="*/ 1 h 147"/>
                      <a:gd name="T12" fmla="*/ 1 w 411"/>
                      <a:gd name="T13" fmla="*/ 1 h 147"/>
                      <a:gd name="T14" fmla="*/ 1 w 411"/>
                      <a:gd name="T15" fmla="*/ 1 h 147"/>
                      <a:gd name="T16" fmla="*/ 1 w 411"/>
                      <a:gd name="T17" fmla="*/ 1 h 147"/>
                      <a:gd name="T18" fmla="*/ 1 w 411"/>
                      <a:gd name="T19" fmla="*/ 1 h 147"/>
                      <a:gd name="T20" fmla="*/ 1 w 411"/>
                      <a:gd name="T21" fmla="*/ 0 h 147"/>
                      <a:gd name="T22" fmla="*/ 1 w 411"/>
                      <a:gd name="T23" fmla="*/ 0 h 147"/>
                      <a:gd name="T24" fmla="*/ 1 w 411"/>
                      <a:gd name="T25" fmla="*/ 0 h 147"/>
                      <a:gd name="T26" fmla="*/ 1 w 411"/>
                      <a:gd name="T27" fmla="*/ 0 h 147"/>
                      <a:gd name="T28" fmla="*/ 1 w 411"/>
                      <a:gd name="T29" fmla="*/ 0 h 147"/>
                      <a:gd name="T30" fmla="*/ 1 w 411"/>
                      <a:gd name="T31" fmla="*/ 0 h 147"/>
                      <a:gd name="T32" fmla="*/ 1 w 411"/>
                      <a:gd name="T33" fmla="*/ 0 h 147"/>
                      <a:gd name="T34" fmla="*/ 0 w 411"/>
                      <a:gd name="T35" fmla="*/ 0 h 147"/>
                      <a:gd name="T36" fmla="*/ 0 w 411"/>
                      <a:gd name="T37" fmla="*/ 0 h 147"/>
                      <a:gd name="T38" fmla="*/ 0 w 411"/>
                      <a:gd name="T39" fmla="*/ 0 h 147"/>
                      <a:gd name="T40" fmla="*/ 0 w 411"/>
                      <a:gd name="T41" fmla="*/ 1 h 147"/>
                      <a:gd name="T42" fmla="*/ 0 w 411"/>
                      <a:gd name="T43" fmla="*/ 1 h 147"/>
                      <a:gd name="T44" fmla="*/ 0 w 411"/>
                      <a:gd name="T45" fmla="*/ 1 h 147"/>
                      <a:gd name="T46" fmla="*/ 0 w 411"/>
                      <a:gd name="T47" fmla="*/ 0 h 147"/>
                      <a:gd name="T48" fmla="*/ 0 w 411"/>
                      <a:gd name="T49" fmla="*/ 0 h 147"/>
                      <a:gd name="T50" fmla="*/ 0 w 411"/>
                      <a:gd name="T51" fmla="*/ 0 h 147"/>
                      <a:gd name="T52" fmla="*/ 1 w 411"/>
                      <a:gd name="T53" fmla="*/ 0 h 147"/>
                      <a:gd name="T54" fmla="*/ 1 w 411"/>
                      <a:gd name="T55" fmla="*/ 0 h 147"/>
                      <a:gd name="T56" fmla="*/ 1 w 411"/>
                      <a:gd name="T57" fmla="*/ 0 h 147"/>
                      <a:gd name="T58" fmla="*/ 1 w 411"/>
                      <a:gd name="T59" fmla="*/ 0 h 147"/>
                      <a:gd name="T60" fmla="*/ 1 w 411"/>
                      <a:gd name="T61" fmla="*/ 0 h 147"/>
                      <a:gd name="T62" fmla="*/ 1 w 411"/>
                      <a:gd name="T63" fmla="*/ 1 h 147"/>
                      <a:gd name="T64" fmla="*/ 1 w 411"/>
                      <a:gd name="T65" fmla="*/ 1 h 147"/>
                      <a:gd name="T66" fmla="*/ 1 w 411"/>
                      <a:gd name="T67" fmla="*/ 1 h 147"/>
                      <a:gd name="T68" fmla="*/ 2 w 411"/>
                      <a:gd name="T69" fmla="*/ 1 h 147"/>
                      <a:gd name="T70" fmla="*/ 2 w 411"/>
                      <a:gd name="T71" fmla="*/ 0 h 147"/>
                      <a:gd name="T72" fmla="*/ 2 w 411"/>
                      <a:gd name="T73" fmla="*/ 0 h 147"/>
                      <a:gd name="T74" fmla="*/ 2 w 411"/>
                      <a:gd name="T75" fmla="*/ 0 h 147"/>
                      <a:gd name="T76" fmla="*/ 1 w 411"/>
                      <a:gd name="T77" fmla="*/ 0 h 147"/>
                      <a:gd name="T78" fmla="*/ 1 w 411"/>
                      <a:gd name="T79" fmla="*/ 0 h 147"/>
                      <a:gd name="T80" fmla="*/ 1 w 411"/>
                      <a:gd name="T81" fmla="*/ 0 h 147"/>
                      <a:gd name="T82" fmla="*/ 1 w 411"/>
                      <a:gd name="T83" fmla="*/ 0 h 147"/>
                      <a:gd name="T84" fmla="*/ 1 w 411"/>
                      <a:gd name="T85" fmla="*/ 0 h 147"/>
                      <a:gd name="T86" fmla="*/ 1 w 411"/>
                      <a:gd name="T87" fmla="*/ 0 h 147"/>
                      <a:gd name="T88" fmla="*/ 1 w 411"/>
                      <a:gd name="T89" fmla="*/ 0 h 147"/>
                      <a:gd name="T90" fmla="*/ 1 w 411"/>
                      <a:gd name="T91" fmla="*/ 0 h 147"/>
                      <a:gd name="T92" fmla="*/ 0 w 411"/>
                      <a:gd name="T93" fmla="*/ 0 h 147"/>
                      <a:gd name="T94" fmla="*/ 0 w 411"/>
                      <a:gd name="T95" fmla="*/ 0 h 147"/>
                      <a:gd name="T96" fmla="*/ 0 w 411"/>
                      <a:gd name="T97" fmla="*/ 0 h 147"/>
                      <a:gd name="T98" fmla="*/ 0 w 411"/>
                      <a:gd name="T99" fmla="*/ 0 h 147"/>
                      <a:gd name="T100" fmla="*/ 1 w 411"/>
                      <a:gd name="T101" fmla="*/ 0 h 147"/>
                      <a:gd name="T102" fmla="*/ 1 w 411"/>
                      <a:gd name="T103" fmla="*/ 0 h 147"/>
                      <a:gd name="T104" fmla="*/ 1 w 411"/>
                      <a:gd name="T105" fmla="*/ 0 h 147"/>
                      <a:gd name="T106" fmla="*/ 1 w 411"/>
                      <a:gd name="T107" fmla="*/ 0 h 147"/>
                      <a:gd name="T108" fmla="*/ 1 w 411"/>
                      <a:gd name="T109" fmla="*/ 0 h 147"/>
                      <a:gd name="T110" fmla="*/ 1 w 411"/>
                      <a:gd name="T111" fmla="*/ 0 h 147"/>
                      <a:gd name="T112" fmla="*/ 1 w 411"/>
                      <a:gd name="T113" fmla="*/ 0 h 14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1"/>
                      <a:gd name="T172" fmla="*/ 0 h 147"/>
                      <a:gd name="T173" fmla="*/ 411 w 411"/>
                      <a:gd name="T174" fmla="*/ 147 h 14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1" h="147">
                        <a:moveTo>
                          <a:pt x="326" y="2"/>
                        </a:moveTo>
                        <a:lnTo>
                          <a:pt x="339" y="0"/>
                        </a:lnTo>
                        <a:lnTo>
                          <a:pt x="351" y="2"/>
                        </a:lnTo>
                        <a:lnTo>
                          <a:pt x="362" y="5"/>
                        </a:lnTo>
                        <a:lnTo>
                          <a:pt x="373" y="10"/>
                        </a:lnTo>
                        <a:lnTo>
                          <a:pt x="382" y="16"/>
                        </a:lnTo>
                        <a:lnTo>
                          <a:pt x="390" y="24"/>
                        </a:lnTo>
                        <a:lnTo>
                          <a:pt x="396" y="32"/>
                        </a:lnTo>
                        <a:lnTo>
                          <a:pt x="403" y="41"/>
                        </a:lnTo>
                        <a:lnTo>
                          <a:pt x="407" y="50"/>
                        </a:lnTo>
                        <a:lnTo>
                          <a:pt x="410" y="62"/>
                        </a:lnTo>
                        <a:lnTo>
                          <a:pt x="411" y="74"/>
                        </a:lnTo>
                        <a:lnTo>
                          <a:pt x="411" y="84"/>
                        </a:lnTo>
                        <a:lnTo>
                          <a:pt x="409" y="96"/>
                        </a:lnTo>
                        <a:lnTo>
                          <a:pt x="406" y="106"/>
                        </a:lnTo>
                        <a:lnTo>
                          <a:pt x="401" y="117"/>
                        </a:lnTo>
                        <a:lnTo>
                          <a:pt x="394" y="126"/>
                        </a:lnTo>
                        <a:lnTo>
                          <a:pt x="390" y="129"/>
                        </a:lnTo>
                        <a:lnTo>
                          <a:pt x="387" y="131"/>
                        </a:lnTo>
                        <a:lnTo>
                          <a:pt x="383" y="132"/>
                        </a:lnTo>
                        <a:lnTo>
                          <a:pt x="380" y="134"/>
                        </a:lnTo>
                        <a:lnTo>
                          <a:pt x="373" y="138"/>
                        </a:lnTo>
                        <a:lnTo>
                          <a:pt x="367" y="141"/>
                        </a:lnTo>
                        <a:lnTo>
                          <a:pt x="362" y="141"/>
                        </a:lnTo>
                        <a:lnTo>
                          <a:pt x="359" y="143"/>
                        </a:lnTo>
                        <a:lnTo>
                          <a:pt x="355" y="145"/>
                        </a:lnTo>
                        <a:lnTo>
                          <a:pt x="352" y="146"/>
                        </a:lnTo>
                        <a:lnTo>
                          <a:pt x="347" y="146"/>
                        </a:lnTo>
                        <a:lnTo>
                          <a:pt x="344" y="146"/>
                        </a:lnTo>
                        <a:lnTo>
                          <a:pt x="340" y="146"/>
                        </a:lnTo>
                        <a:lnTo>
                          <a:pt x="337" y="147"/>
                        </a:lnTo>
                        <a:lnTo>
                          <a:pt x="328" y="146"/>
                        </a:lnTo>
                        <a:lnTo>
                          <a:pt x="318" y="144"/>
                        </a:lnTo>
                        <a:lnTo>
                          <a:pt x="310" y="141"/>
                        </a:lnTo>
                        <a:lnTo>
                          <a:pt x="302" y="139"/>
                        </a:lnTo>
                        <a:lnTo>
                          <a:pt x="295" y="137"/>
                        </a:lnTo>
                        <a:lnTo>
                          <a:pt x="287" y="133"/>
                        </a:lnTo>
                        <a:lnTo>
                          <a:pt x="280" y="130"/>
                        </a:lnTo>
                        <a:lnTo>
                          <a:pt x="275" y="126"/>
                        </a:lnTo>
                        <a:lnTo>
                          <a:pt x="268" y="123"/>
                        </a:lnTo>
                        <a:lnTo>
                          <a:pt x="262" y="120"/>
                        </a:lnTo>
                        <a:lnTo>
                          <a:pt x="257" y="117"/>
                        </a:lnTo>
                        <a:lnTo>
                          <a:pt x="252" y="115"/>
                        </a:lnTo>
                        <a:lnTo>
                          <a:pt x="247" y="113"/>
                        </a:lnTo>
                        <a:lnTo>
                          <a:pt x="243" y="112"/>
                        </a:lnTo>
                        <a:lnTo>
                          <a:pt x="239" y="112"/>
                        </a:lnTo>
                        <a:lnTo>
                          <a:pt x="236" y="112"/>
                        </a:lnTo>
                        <a:lnTo>
                          <a:pt x="233" y="112"/>
                        </a:lnTo>
                        <a:lnTo>
                          <a:pt x="229" y="113"/>
                        </a:lnTo>
                        <a:lnTo>
                          <a:pt x="225" y="113"/>
                        </a:lnTo>
                        <a:lnTo>
                          <a:pt x="220" y="113"/>
                        </a:lnTo>
                        <a:lnTo>
                          <a:pt x="215" y="113"/>
                        </a:lnTo>
                        <a:lnTo>
                          <a:pt x="210" y="115"/>
                        </a:lnTo>
                        <a:lnTo>
                          <a:pt x="204" y="115"/>
                        </a:lnTo>
                        <a:lnTo>
                          <a:pt x="199" y="116"/>
                        </a:lnTo>
                        <a:lnTo>
                          <a:pt x="194" y="116"/>
                        </a:lnTo>
                        <a:lnTo>
                          <a:pt x="187" y="116"/>
                        </a:lnTo>
                        <a:lnTo>
                          <a:pt x="181" y="116"/>
                        </a:lnTo>
                        <a:lnTo>
                          <a:pt x="176" y="117"/>
                        </a:lnTo>
                        <a:lnTo>
                          <a:pt x="170" y="117"/>
                        </a:lnTo>
                        <a:lnTo>
                          <a:pt x="166" y="117"/>
                        </a:lnTo>
                        <a:lnTo>
                          <a:pt x="161" y="117"/>
                        </a:lnTo>
                        <a:lnTo>
                          <a:pt x="158" y="117"/>
                        </a:lnTo>
                        <a:lnTo>
                          <a:pt x="153" y="117"/>
                        </a:lnTo>
                        <a:lnTo>
                          <a:pt x="147" y="117"/>
                        </a:lnTo>
                        <a:lnTo>
                          <a:pt x="142" y="117"/>
                        </a:lnTo>
                        <a:lnTo>
                          <a:pt x="138" y="117"/>
                        </a:lnTo>
                        <a:lnTo>
                          <a:pt x="133" y="117"/>
                        </a:lnTo>
                        <a:lnTo>
                          <a:pt x="127" y="118"/>
                        </a:lnTo>
                        <a:lnTo>
                          <a:pt x="123" y="118"/>
                        </a:lnTo>
                        <a:lnTo>
                          <a:pt x="118" y="118"/>
                        </a:lnTo>
                        <a:lnTo>
                          <a:pt x="112" y="118"/>
                        </a:lnTo>
                        <a:lnTo>
                          <a:pt x="106" y="118"/>
                        </a:lnTo>
                        <a:lnTo>
                          <a:pt x="102" y="118"/>
                        </a:lnTo>
                        <a:lnTo>
                          <a:pt x="96" y="119"/>
                        </a:lnTo>
                        <a:lnTo>
                          <a:pt x="90" y="119"/>
                        </a:lnTo>
                        <a:lnTo>
                          <a:pt x="85" y="120"/>
                        </a:lnTo>
                        <a:lnTo>
                          <a:pt x="81" y="120"/>
                        </a:lnTo>
                        <a:lnTo>
                          <a:pt x="76" y="120"/>
                        </a:lnTo>
                        <a:lnTo>
                          <a:pt x="70" y="120"/>
                        </a:lnTo>
                        <a:lnTo>
                          <a:pt x="64" y="120"/>
                        </a:lnTo>
                        <a:lnTo>
                          <a:pt x="60" y="120"/>
                        </a:lnTo>
                        <a:lnTo>
                          <a:pt x="54" y="122"/>
                        </a:lnTo>
                        <a:lnTo>
                          <a:pt x="48" y="122"/>
                        </a:lnTo>
                        <a:lnTo>
                          <a:pt x="43" y="123"/>
                        </a:lnTo>
                        <a:lnTo>
                          <a:pt x="39" y="123"/>
                        </a:lnTo>
                        <a:lnTo>
                          <a:pt x="34" y="124"/>
                        </a:lnTo>
                        <a:lnTo>
                          <a:pt x="29" y="124"/>
                        </a:lnTo>
                        <a:lnTo>
                          <a:pt x="25" y="124"/>
                        </a:lnTo>
                        <a:lnTo>
                          <a:pt x="20" y="124"/>
                        </a:lnTo>
                        <a:lnTo>
                          <a:pt x="17" y="124"/>
                        </a:lnTo>
                        <a:lnTo>
                          <a:pt x="11" y="124"/>
                        </a:lnTo>
                        <a:lnTo>
                          <a:pt x="7" y="123"/>
                        </a:lnTo>
                        <a:lnTo>
                          <a:pt x="4" y="123"/>
                        </a:lnTo>
                        <a:lnTo>
                          <a:pt x="0" y="122"/>
                        </a:lnTo>
                        <a:lnTo>
                          <a:pt x="0" y="119"/>
                        </a:lnTo>
                        <a:lnTo>
                          <a:pt x="4" y="118"/>
                        </a:lnTo>
                        <a:lnTo>
                          <a:pt x="6" y="116"/>
                        </a:lnTo>
                        <a:lnTo>
                          <a:pt x="8" y="115"/>
                        </a:lnTo>
                        <a:lnTo>
                          <a:pt x="20" y="112"/>
                        </a:lnTo>
                        <a:lnTo>
                          <a:pt x="34" y="111"/>
                        </a:lnTo>
                        <a:lnTo>
                          <a:pt x="47" y="110"/>
                        </a:lnTo>
                        <a:lnTo>
                          <a:pt x="61" y="110"/>
                        </a:lnTo>
                        <a:lnTo>
                          <a:pt x="75" y="109"/>
                        </a:lnTo>
                        <a:lnTo>
                          <a:pt x="90" y="109"/>
                        </a:lnTo>
                        <a:lnTo>
                          <a:pt x="105" y="108"/>
                        </a:lnTo>
                        <a:lnTo>
                          <a:pt x="120" y="108"/>
                        </a:lnTo>
                        <a:lnTo>
                          <a:pt x="135" y="108"/>
                        </a:lnTo>
                        <a:lnTo>
                          <a:pt x="151" y="106"/>
                        </a:lnTo>
                        <a:lnTo>
                          <a:pt x="166" y="106"/>
                        </a:lnTo>
                        <a:lnTo>
                          <a:pt x="181" y="105"/>
                        </a:lnTo>
                        <a:lnTo>
                          <a:pt x="195" y="104"/>
                        </a:lnTo>
                        <a:lnTo>
                          <a:pt x="210" y="103"/>
                        </a:lnTo>
                        <a:lnTo>
                          <a:pt x="225" y="102"/>
                        </a:lnTo>
                        <a:lnTo>
                          <a:pt x="239" y="101"/>
                        </a:lnTo>
                        <a:lnTo>
                          <a:pt x="243" y="101"/>
                        </a:lnTo>
                        <a:lnTo>
                          <a:pt x="246" y="101"/>
                        </a:lnTo>
                        <a:lnTo>
                          <a:pt x="250" y="101"/>
                        </a:lnTo>
                        <a:lnTo>
                          <a:pt x="253" y="102"/>
                        </a:lnTo>
                        <a:lnTo>
                          <a:pt x="260" y="103"/>
                        </a:lnTo>
                        <a:lnTo>
                          <a:pt x="266" y="106"/>
                        </a:lnTo>
                        <a:lnTo>
                          <a:pt x="272" y="109"/>
                        </a:lnTo>
                        <a:lnTo>
                          <a:pt x="277" y="113"/>
                        </a:lnTo>
                        <a:lnTo>
                          <a:pt x="281" y="115"/>
                        </a:lnTo>
                        <a:lnTo>
                          <a:pt x="284" y="116"/>
                        </a:lnTo>
                        <a:lnTo>
                          <a:pt x="288" y="118"/>
                        </a:lnTo>
                        <a:lnTo>
                          <a:pt x="293" y="120"/>
                        </a:lnTo>
                        <a:lnTo>
                          <a:pt x="297" y="123"/>
                        </a:lnTo>
                        <a:lnTo>
                          <a:pt x="304" y="125"/>
                        </a:lnTo>
                        <a:lnTo>
                          <a:pt x="310" y="126"/>
                        </a:lnTo>
                        <a:lnTo>
                          <a:pt x="317" y="130"/>
                        </a:lnTo>
                        <a:lnTo>
                          <a:pt x="324" y="131"/>
                        </a:lnTo>
                        <a:lnTo>
                          <a:pt x="330" y="132"/>
                        </a:lnTo>
                        <a:lnTo>
                          <a:pt x="337" y="132"/>
                        </a:lnTo>
                        <a:lnTo>
                          <a:pt x="344" y="133"/>
                        </a:lnTo>
                        <a:lnTo>
                          <a:pt x="351" y="132"/>
                        </a:lnTo>
                        <a:lnTo>
                          <a:pt x="357" y="131"/>
                        </a:lnTo>
                        <a:lnTo>
                          <a:pt x="362" y="129"/>
                        </a:lnTo>
                        <a:lnTo>
                          <a:pt x="368" y="126"/>
                        </a:lnTo>
                        <a:lnTo>
                          <a:pt x="374" y="123"/>
                        </a:lnTo>
                        <a:lnTo>
                          <a:pt x="380" y="118"/>
                        </a:lnTo>
                        <a:lnTo>
                          <a:pt x="385" y="113"/>
                        </a:lnTo>
                        <a:lnTo>
                          <a:pt x="390" y="108"/>
                        </a:lnTo>
                        <a:lnTo>
                          <a:pt x="394" y="98"/>
                        </a:lnTo>
                        <a:lnTo>
                          <a:pt x="396" y="90"/>
                        </a:lnTo>
                        <a:lnTo>
                          <a:pt x="397" y="81"/>
                        </a:lnTo>
                        <a:lnTo>
                          <a:pt x="399" y="73"/>
                        </a:lnTo>
                        <a:lnTo>
                          <a:pt x="396" y="62"/>
                        </a:lnTo>
                        <a:lnTo>
                          <a:pt x="394" y="55"/>
                        </a:lnTo>
                        <a:lnTo>
                          <a:pt x="390" y="46"/>
                        </a:lnTo>
                        <a:lnTo>
                          <a:pt x="387" y="39"/>
                        </a:lnTo>
                        <a:lnTo>
                          <a:pt x="380" y="32"/>
                        </a:lnTo>
                        <a:lnTo>
                          <a:pt x="374" y="25"/>
                        </a:lnTo>
                        <a:lnTo>
                          <a:pt x="367" y="19"/>
                        </a:lnTo>
                        <a:lnTo>
                          <a:pt x="359" y="17"/>
                        </a:lnTo>
                        <a:lnTo>
                          <a:pt x="350" y="13"/>
                        </a:lnTo>
                        <a:lnTo>
                          <a:pt x="342" y="12"/>
                        </a:lnTo>
                        <a:lnTo>
                          <a:pt x="331" y="12"/>
                        </a:lnTo>
                        <a:lnTo>
                          <a:pt x="322" y="14"/>
                        </a:lnTo>
                        <a:lnTo>
                          <a:pt x="314" y="17"/>
                        </a:lnTo>
                        <a:lnTo>
                          <a:pt x="309" y="19"/>
                        </a:lnTo>
                        <a:lnTo>
                          <a:pt x="302" y="21"/>
                        </a:lnTo>
                        <a:lnTo>
                          <a:pt x="297" y="25"/>
                        </a:lnTo>
                        <a:lnTo>
                          <a:pt x="291" y="27"/>
                        </a:lnTo>
                        <a:lnTo>
                          <a:pt x="287" y="32"/>
                        </a:lnTo>
                        <a:lnTo>
                          <a:pt x="282" y="35"/>
                        </a:lnTo>
                        <a:lnTo>
                          <a:pt x="276" y="39"/>
                        </a:lnTo>
                        <a:lnTo>
                          <a:pt x="270" y="42"/>
                        </a:lnTo>
                        <a:lnTo>
                          <a:pt x="266" y="45"/>
                        </a:lnTo>
                        <a:lnTo>
                          <a:pt x="259" y="48"/>
                        </a:lnTo>
                        <a:lnTo>
                          <a:pt x="253" y="52"/>
                        </a:lnTo>
                        <a:lnTo>
                          <a:pt x="246" y="54"/>
                        </a:lnTo>
                        <a:lnTo>
                          <a:pt x="239" y="56"/>
                        </a:lnTo>
                        <a:lnTo>
                          <a:pt x="231" y="57"/>
                        </a:lnTo>
                        <a:lnTo>
                          <a:pt x="222" y="60"/>
                        </a:lnTo>
                        <a:lnTo>
                          <a:pt x="211" y="60"/>
                        </a:lnTo>
                        <a:lnTo>
                          <a:pt x="202" y="61"/>
                        </a:lnTo>
                        <a:lnTo>
                          <a:pt x="191" y="61"/>
                        </a:lnTo>
                        <a:lnTo>
                          <a:pt x="181" y="62"/>
                        </a:lnTo>
                        <a:lnTo>
                          <a:pt x="170" y="62"/>
                        </a:lnTo>
                        <a:lnTo>
                          <a:pt x="160" y="62"/>
                        </a:lnTo>
                        <a:lnTo>
                          <a:pt x="149" y="63"/>
                        </a:lnTo>
                        <a:lnTo>
                          <a:pt x="139" y="64"/>
                        </a:lnTo>
                        <a:lnTo>
                          <a:pt x="128" y="64"/>
                        </a:lnTo>
                        <a:lnTo>
                          <a:pt x="119" y="66"/>
                        </a:lnTo>
                        <a:lnTo>
                          <a:pt x="109" y="66"/>
                        </a:lnTo>
                        <a:lnTo>
                          <a:pt x="99" y="67"/>
                        </a:lnTo>
                        <a:lnTo>
                          <a:pt x="89" y="68"/>
                        </a:lnTo>
                        <a:lnTo>
                          <a:pt x="78" y="69"/>
                        </a:lnTo>
                        <a:lnTo>
                          <a:pt x="69" y="71"/>
                        </a:lnTo>
                        <a:lnTo>
                          <a:pt x="60" y="73"/>
                        </a:lnTo>
                        <a:lnTo>
                          <a:pt x="56" y="70"/>
                        </a:lnTo>
                        <a:lnTo>
                          <a:pt x="53" y="68"/>
                        </a:lnTo>
                        <a:lnTo>
                          <a:pt x="55" y="66"/>
                        </a:lnTo>
                        <a:lnTo>
                          <a:pt x="59" y="64"/>
                        </a:lnTo>
                        <a:lnTo>
                          <a:pt x="62" y="62"/>
                        </a:lnTo>
                        <a:lnTo>
                          <a:pt x="64" y="60"/>
                        </a:lnTo>
                        <a:lnTo>
                          <a:pt x="74" y="59"/>
                        </a:lnTo>
                        <a:lnTo>
                          <a:pt x="83" y="57"/>
                        </a:lnTo>
                        <a:lnTo>
                          <a:pt x="92" y="56"/>
                        </a:lnTo>
                        <a:lnTo>
                          <a:pt x="103" y="55"/>
                        </a:lnTo>
                        <a:lnTo>
                          <a:pt x="112" y="54"/>
                        </a:lnTo>
                        <a:lnTo>
                          <a:pt x="121" y="53"/>
                        </a:lnTo>
                        <a:lnTo>
                          <a:pt x="131" y="52"/>
                        </a:lnTo>
                        <a:lnTo>
                          <a:pt x="141" y="52"/>
                        </a:lnTo>
                        <a:lnTo>
                          <a:pt x="151" y="50"/>
                        </a:lnTo>
                        <a:lnTo>
                          <a:pt x="161" y="50"/>
                        </a:lnTo>
                        <a:lnTo>
                          <a:pt x="170" y="49"/>
                        </a:lnTo>
                        <a:lnTo>
                          <a:pt x="181" y="49"/>
                        </a:lnTo>
                        <a:lnTo>
                          <a:pt x="191" y="48"/>
                        </a:lnTo>
                        <a:lnTo>
                          <a:pt x="202" y="47"/>
                        </a:lnTo>
                        <a:lnTo>
                          <a:pt x="212" y="46"/>
                        </a:lnTo>
                        <a:lnTo>
                          <a:pt x="224" y="46"/>
                        </a:lnTo>
                        <a:lnTo>
                          <a:pt x="230" y="45"/>
                        </a:lnTo>
                        <a:lnTo>
                          <a:pt x="237" y="43"/>
                        </a:lnTo>
                        <a:lnTo>
                          <a:pt x="244" y="41"/>
                        </a:lnTo>
                        <a:lnTo>
                          <a:pt x="251" y="39"/>
                        </a:lnTo>
                        <a:lnTo>
                          <a:pt x="257" y="34"/>
                        </a:lnTo>
                        <a:lnTo>
                          <a:pt x="262" y="32"/>
                        </a:lnTo>
                        <a:lnTo>
                          <a:pt x="269" y="27"/>
                        </a:lnTo>
                        <a:lnTo>
                          <a:pt x="275" y="25"/>
                        </a:lnTo>
                        <a:lnTo>
                          <a:pt x="281" y="20"/>
                        </a:lnTo>
                        <a:lnTo>
                          <a:pt x="287" y="17"/>
                        </a:lnTo>
                        <a:lnTo>
                          <a:pt x="294" y="12"/>
                        </a:lnTo>
                        <a:lnTo>
                          <a:pt x="300" y="10"/>
                        </a:lnTo>
                        <a:lnTo>
                          <a:pt x="305" y="6"/>
                        </a:lnTo>
                        <a:lnTo>
                          <a:pt x="312" y="5"/>
                        </a:lnTo>
                        <a:lnTo>
                          <a:pt x="319" y="2"/>
                        </a:lnTo>
                        <a:lnTo>
                          <a:pt x="32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1" name="Freeform 77">
                    <a:extLst>
                      <a:ext uri="{FF2B5EF4-FFF2-40B4-BE49-F238E27FC236}">
                        <a16:creationId xmlns:a16="http://schemas.microsoft.com/office/drawing/2014/main" id="{BCF8FA98-31CC-45AE-9A73-F4FCB0535B39}"/>
                      </a:ext>
                    </a:extLst>
                  </p:cNvPr>
                  <p:cNvSpPr>
                    <a:spLocks/>
                  </p:cNvSpPr>
                  <p:nvPr/>
                </p:nvSpPr>
                <p:spPr bwMode="auto">
                  <a:xfrm>
                    <a:off x="1558" y="2226"/>
                    <a:ext cx="109" cy="74"/>
                  </a:xfrm>
                  <a:custGeom>
                    <a:avLst/>
                    <a:gdLst>
                      <a:gd name="T0" fmla="*/ 0 w 326"/>
                      <a:gd name="T1" fmla="*/ 0 h 222"/>
                      <a:gd name="T2" fmla="*/ 0 w 326"/>
                      <a:gd name="T3" fmla="*/ 0 h 222"/>
                      <a:gd name="T4" fmla="*/ 0 w 326"/>
                      <a:gd name="T5" fmla="*/ 0 h 222"/>
                      <a:gd name="T6" fmla="*/ 0 w 326"/>
                      <a:gd name="T7" fmla="*/ 0 h 222"/>
                      <a:gd name="T8" fmla="*/ 0 w 326"/>
                      <a:gd name="T9" fmla="*/ 0 h 222"/>
                      <a:gd name="T10" fmla="*/ 0 w 326"/>
                      <a:gd name="T11" fmla="*/ 0 h 222"/>
                      <a:gd name="T12" fmla="*/ 0 w 326"/>
                      <a:gd name="T13" fmla="*/ 0 h 222"/>
                      <a:gd name="T14" fmla="*/ 0 w 326"/>
                      <a:gd name="T15" fmla="*/ 0 h 222"/>
                      <a:gd name="T16" fmla="*/ 0 w 326"/>
                      <a:gd name="T17" fmla="*/ 0 h 222"/>
                      <a:gd name="T18" fmla="*/ 0 w 326"/>
                      <a:gd name="T19" fmla="*/ 0 h 222"/>
                      <a:gd name="T20" fmla="*/ 0 w 326"/>
                      <a:gd name="T21" fmla="*/ 0 h 222"/>
                      <a:gd name="T22" fmla="*/ 0 w 326"/>
                      <a:gd name="T23" fmla="*/ 0 h 222"/>
                      <a:gd name="T24" fmla="*/ 1 w 326"/>
                      <a:gd name="T25" fmla="*/ 0 h 222"/>
                      <a:gd name="T26" fmla="*/ 1 w 326"/>
                      <a:gd name="T27" fmla="*/ 0 h 222"/>
                      <a:gd name="T28" fmla="*/ 1 w 326"/>
                      <a:gd name="T29" fmla="*/ 0 h 222"/>
                      <a:gd name="T30" fmla="*/ 1 w 326"/>
                      <a:gd name="T31" fmla="*/ 0 h 222"/>
                      <a:gd name="T32" fmla="*/ 1 w 326"/>
                      <a:gd name="T33" fmla="*/ 1 h 222"/>
                      <a:gd name="T34" fmla="*/ 1 w 326"/>
                      <a:gd name="T35" fmla="*/ 1 h 222"/>
                      <a:gd name="T36" fmla="*/ 1 w 326"/>
                      <a:gd name="T37" fmla="*/ 1 h 222"/>
                      <a:gd name="T38" fmla="*/ 1 w 326"/>
                      <a:gd name="T39" fmla="*/ 1 h 222"/>
                      <a:gd name="T40" fmla="*/ 1 w 326"/>
                      <a:gd name="T41" fmla="*/ 1 h 222"/>
                      <a:gd name="T42" fmla="*/ 1 w 326"/>
                      <a:gd name="T43" fmla="*/ 1 h 222"/>
                      <a:gd name="T44" fmla="*/ 1 w 326"/>
                      <a:gd name="T45" fmla="*/ 1 h 222"/>
                      <a:gd name="T46" fmla="*/ 1 w 326"/>
                      <a:gd name="T47" fmla="*/ 1 h 222"/>
                      <a:gd name="T48" fmla="*/ 1 w 326"/>
                      <a:gd name="T49" fmla="*/ 1 h 222"/>
                      <a:gd name="T50" fmla="*/ 1 w 326"/>
                      <a:gd name="T51" fmla="*/ 1 h 222"/>
                      <a:gd name="T52" fmla="*/ 1 w 326"/>
                      <a:gd name="T53" fmla="*/ 1 h 222"/>
                      <a:gd name="T54" fmla="*/ 1 w 326"/>
                      <a:gd name="T55" fmla="*/ 1 h 222"/>
                      <a:gd name="T56" fmla="*/ 1 w 326"/>
                      <a:gd name="T57" fmla="*/ 1 h 222"/>
                      <a:gd name="T58" fmla="*/ 1 w 326"/>
                      <a:gd name="T59" fmla="*/ 1 h 222"/>
                      <a:gd name="T60" fmla="*/ 1 w 326"/>
                      <a:gd name="T61" fmla="*/ 1 h 222"/>
                      <a:gd name="T62" fmla="*/ 1 w 326"/>
                      <a:gd name="T63" fmla="*/ 1 h 222"/>
                      <a:gd name="T64" fmla="*/ 1 w 326"/>
                      <a:gd name="T65" fmla="*/ 1 h 222"/>
                      <a:gd name="T66" fmla="*/ 1 w 326"/>
                      <a:gd name="T67" fmla="*/ 1 h 222"/>
                      <a:gd name="T68" fmla="*/ 1 w 326"/>
                      <a:gd name="T69" fmla="*/ 1 h 222"/>
                      <a:gd name="T70" fmla="*/ 1 w 326"/>
                      <a:gd name="T71" fmla="*/ 1 h 222"/>
                      <a:gd name="T72" fmla="*/ 1 w 326"/>
                      <a:gd name="T73" fmla="*/ 1 h 222"/>
                      <a:gd name="T74" fmla="*/ 1 w 326"/>
                      <a:gd name="T75" fmla="*/ 1 h 222"/>
                      <a:gd name="T76" fmla="*/ 1 w 326"/>
                      <a:gd name="T77" fmla="*/ 1 h 222"/>
                      <a:gd name="T78" fmla="*/ 1 w 326"/>
                      <a:gd name="T79" fmla="*/ 1 h 222"/>
                      <a:gd name="T80" fmla="*/ 1 w 326"/>
                      <a:gd name="T81" fmla="*/ 1 h 222"/>
                      <a:gd name="T82" fmla="*/ 1 w 326"/>
                      <a:gd name="T83" fmla="*/ 1 h 222"/>
                      <a:gd name="T84" fmla="*/ 1 w 326"/>
                      <a:gd name="T85" fmla="*/ 1 h 222"/>
                      <a:gd name="T86" fmla="*/ 1 w 326"/>
                      <a:gd name="T87" fmla="*/ 1 h 222"/>
                      <a:gd name="T88" fmla="*/ 1 w 326"/>
                      <a:gd name="T89" fmla="*/ 0 h 222"/>
                      <a:gd name="T90" fmla="*/ 1 w 326"/>
                      <a:gd name="T91" fmla="*/ 0 h 222"/>
                      <a:gd name="T92" fmla="*/ 1 w 326"/>
                      <a:gd name="T93" fmla="*/ 0 h 222"/>
                      <a:gd name="T94" fmla="*/ 0 w 326"/>
                      <a:gd name="T95" fmla="*/ 0 h 222"/>
                      <a:gd name="T96" fmla="*/ 0 w 326"/>
                      <a:gd name="T97" fmla="*/ 0 h 222"/>
                      <a:gd name="T98" fmla="*/ 0 w 326"/>
                      <a:gd name="T99" fmla="*/ 0 h 222"/>
                      <a:gd name="T100" fmla="*/ 0 w 326"/>
                      <a:gd name="T101" fmla="*/ 0 h 222"/>
                      <a:gd name="T102" fmla="*/ 0 w 326"/>
                      <a:gd name="T103" fmla="*/ 0 h 222"/>
                      <a:gd name="T104" fmla="*/ 0 w 326"/>
                      <a:gd name="T105" fmla="*/ 0 h 222"/>
                      <a:gd name="T106" fmla="*/ 0 w 326"/>
                      <a:gd name="T107" fmla="*/ 0 h 222"/>
                      <a:gd name="T108" fmla="*/ 0 w 326"/>
                      <a:gd name="T109" fmla="*/ 0 h 222"/>
                      <a:gd name="T110" fmla="*/ 0 w 326"/>
                      <a:gd name="T111" fmla="*/ 0 h 222"/>
                      <a:gd name="T112" fmla="*/ 0 w 326"/>
                      <a:gd name="T113" fmla="*/ 0 h 222"/>
                      <a:gd name="T114" fmla="*/ 0 w 326"/>
                      <a:gd name="T115" fmla="*/ 0 h 2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6"/>
                      <a:gd name="T175" fmla="*/ 0 h 222"/>
                      <a:gd name="T176" fmla="*/ 326 w 326"/>
                      <a:gd name="T177" fmla="*/ 222 h 2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6" h="222">
                        <a:moveTo>
                          <a:pt x="0" y="0"/>
                        </a:moveTo>
                        <a:lnTo>
                          <a:pt x="11" y="7"/>
                        </a:lnTo>
                        <a:lnTo>
                          <a:pt x="23" y="14"/>
                        </a:lnTo>
                        <a:lnTo>
                          <a:pt x="32" y="21"/>
                        </a:lnTo>
                        <a:lnTo>
                          <a:pt x="43" y="28"/>
                        </a:lnTo>
                        <a:lnTo>
                          <a:pt x="52" y="33"/>
                        </a:lnTo>
                        <a:lnTo>
                          <a:pt x="62" y="40"/>
                        </a:lnTo>
                        <a:lnTo>
                          <a:pt x="72" y="46"/>
                        </a:lnTo>
                        <a:lnTo>
                          <a:pt x="83" y="54"/>
                        </a:lnTo>
                        <a:lnTo>
                          <a:pt x="94" y="61"/>
                        </a:lnTo>
                        <a:lnTo>
                          <a:pt x="107" y="68"/>
                        </a:lnTo>
                        <a:lnTo>
                          <a:pt x="121" y="77"/>
                        </a:lnTo>
                        <a:lnTo>
                          <a:pt x="136" y="87"/>
                        </a:lnTo>
                        <a:lnTo>
                          <a:pt x="153" y="96"/>
                        </a:lnTo>
                        <a:lnTo>
                          <a:pt x="172" y="108"/>
                        </a:lnTo>
                        <a:lnTo>
                          <a:pt x="192" y="121"/>
                        </a:lnTo>
                        <a:lnTo>
                          <a:pt x="216" y="136"/>
                        </a:lnTo>
                        <a:lnTo>
                          <a:pt x="222" y="138"/>
                        </a:lnTo>
                        <a:lnTo>
                          <a:pt x="230" y="143"/>
                        </a:lnTo>
                        <a:lnTo>
                          <a:pt x="237" y="148"/>
                        </a:lnTo>
                        <a:lnTo>
                          <a:pt x="246" y="154"/>
                        </a:lnTo>
                        <a:lnTo>
                          <a:pt x="255" y="157"/>
                        </a:lnTo>
                        <a:lnTo>
                          <a:pt x="263" y="163"/>
                        </a:lnTo>
                        <a:lnTo>
                          <a:pt x="272" y="169"/>
                        </a:lnTo>
                        <a:lnTo>
                          <a:pt x="280" y="175"/>
                        </a:lnTo>
                        <a:lnTo>
                          <a:pt x="288" y="179"/>
                        </a:lnTo>
                        <a:lnTo>
                          <a:pt x="297" y="185"/>
                        </a:lnTo>
                        <a:lnTo>
                          <a:pt x="304" y="191"/>
                        </a:lnTo>
                        <a:lnTo>
                          <a:pt x="309" y="197"/>
                        </a:lnTo>
                        <a:lnTo>
                          <a:pt x="315" y="201"/>
                        </a:lnTo>
                        <a:lnTo>
                          <a:pt x="320" y="206"/>
                        </a:lnTo>
                        <a:lnTo>
                          <a:pt x="323" y="211"/>
                        </a:lnTo>
                        <a:lnTo>
                          <a:pt x="326" y="215"/>
                        </a:lnTo>
                        <a:lnTo>
                          <a:pt x="324" y="218"/>
                        </a:lnTo>
                        <a:lnTo>
                          <a:pt x="324" y="221"/>
                        </a:lnTo>
                        <a:lnTo>
                          <a:pt x="323" y="222"/>
                        </a:lnTo>
                        <a:lnTo>
                          <a:pt x="320" y="221"/>
                        </a:lnTo>
                        <a:lnTo>
                          <a:pt x="300" y="205"/>
                        </a:lnTo>
                        <a:lnTo>
                          <a:pt x="280" y="191"/>
                        </a:lnTo>
                        <a:lnTo>
                          <a:pt x="262" y="177"/>
                        </a:lnTo>
                        <a:lnTo>
                          <a:pt x="242" y="164"/>
                        </a:lnTo>
                        <a:lnTo>
                          <a:pt x="223" y="151"/>
                        </a:lnTo>
                        <a:lnTo>
                          <a:pt x="205" y="140"/>
                        </a:lnTo>
                        <a:lnTo>
                          <a:pt x="185" y="129"/>
                        </a:lnTo>
                        <a:lnTo>
                          <a:pt x="166" y="119"/>
                        </a:lnTo>
                        <a:lnTo>
                          <a:pt x="146" y="107"/>
                        </a:lnTo>
                        <a:lnTo>
                          <a:pt x="127" y="95"/>
                        </a:lnTo>
                        <a:lnTo>
                          <a:pt x="107" y="84"/>
                        </a:lnTo>
                        <a:lnTo>
                          <a:pt x="87" y="72"/>
                        </a:lnTo>
                        <a:lnTo>
                          <a:pt x="66" y="59"/>
                        </a:lnTo>
                        <a:lnTo>
                          <a:pt x="46" y="46"/>
                        </a:lnTo>
                        <a:lnTo>
                          <a:pt x="25" y="32"/>
                        </a:lnTo>
                        <a:lnTo>
                          <a:pt x="5" y="17"/>
                        </a:lnTo>
                        <a:lnTo>
                          <a:pt x="1" y="12"/>
                        </a:lnTo>
                        <a:lnTo>
                          <a:pt x="0" y="7"/>
                        </a:lnTo>
                        <a:lnTo>
                          <a:pt x="0"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2" name="Freeform 78">
                    <a:extLst>
                      <a:ext uri="{FF2B5EF4-FFF2-40B4-BE49-F238E27FC236}">
                        <a16:creationId xmlns:a16="http://schemas.microsoft.com/office/drawing/2014/main" id="{ADF6D21B-6727-4FEB-A14A-A4EBCAE4F755}"/>
                      </a:ext>
                    </a:extLst>
                  </p:cNvPr>
                  <p:cNvSpPr>
                    <a:spLocks/>
                  </p:cNvSpPr>
                  <p:nvPr/>
                </p:nvSpPr>
                <p:spPr bwMode="auto">
                  <a:xfrm>
                    <a:off x="1661" y="2296"/>
                    <a:ext cx="6" cy="33"/>
                  </a:xfrm>
                  <a:custGeom>
                    <a:avLst/>
                    <a:gdLst>
                      <a:gd name="T0" fmla="*/ 0 w 18"/>
                      <a:gd name="T1" fmla="*/ 0 h 99"/>
                      <a:gd name="T2" fmla="*/ 0 w 18"/>
                      <a:gd name="T3" fmla="*/ 0 h 99"/>
                      <a:gd name="T4" fmla="*/ 0 w 18"/>
                      <a:gd name="T5" fmla="*/ 0 h 99"/>
                      <a:gd name="T6" fmla="*/ 0 w 18"/>
                      <a:gd name="T7" fmla="*/ 0 h 99"/>
                      <a:gd name="T8" fmla="*/ 0 w 18"/>
                      <a:gd name="T9" fmla="*/ 0 h 99"/>
                      <a:gd name="T10" fmla="*/ 0 w 18"/>
                      <a:gd name="T11" fmla="*/ 0 h 99"/>
                      <a:gd name="T12" fmla="*/ 0 w 18"/>
                      <a:gd name="T13" fmla="*/ 0 h 99"/>
                      <a:gd name="T14" fmla="*/ 0 w 18"/>
                      <a:gd name="T15" fmla="*/ 0 h 99"/>
                      <a:gd name="T16" fmla="*/ 0 w 18"/>
                      <a:gd name="T17" fmla="*/ 0 h 99"/>
                      <a:gd name="T18" fmla="*/ 0 w 18"/>
                      <a:gd name="T19" fmla="*/ 0 h 99"/>
                      <a:gd name="T20" fmla="*/ 0 w 18"/>
                      <a:gd name="T21" fmla="*/ 0 h 99"/>
                      <a:gd name="T22" fmla="*/ 0 w 18"/>
                      <a:gd name="T23" fmla="*/ 0 h 99"/>
                      <a:gd name="T24" fmla="*/ 0 w 18"/>
                      <a:gd name="T25" fmla="*/ 0 h 99"/>
                      <a:gd name="T26" fmla="*/ 0 w 18"/>
                      <a:gd name="T27" fmla="*/ 0 h 99"/>
                      <a:gd name="T28" fmla="*/ 0 w 18"/>
                      <a:gd name="T29" fmla="*/ 0 h 99"/>
                      <a:gd name="T30" fmla="*/ 0 w 18"/>
                      <a:gd name="T31" fmla="*/ 0 h 99"/>
                      <a:gd name="T32" fmla="*/ 0 w 18"/>
                      <a:gd name="T33" fmla="*/ 0 h 99"/>
                      <a:gd name="T34" fmla="*/ 0 w 18"/>
                      <a:gd name="T35" fmla="*/ 0 h 99"/>
                      <a:gd name="T36" fmla="*/ 0 w 18"/>
                      <a:gd name="T37" fmla="*/ 0 h 99"/>
                      <a:gd name="T38" fmla="*/ 0 w 18"/>
                      <a:gd name="T39" fmla="*/ 0 h 99"/>
                      <a:gd name="T40" fmla="*/ 0 w 18"/>
                      <a:gd name="T41" fmla="*/ 0 h 99"/>
                      <a:gd name="T42" fmla="*/ 0 w 18"/>
                      <a:gd name="T43" fmla="*/ 0 h 99"/>
                      <a:gd name="T44" fmla="*/ 0 w 18"/>
                      <a:gd name="T45" fmla="*/ 0 h 99"/>
                      <a:gd name="T46" fmla="*/ 0 w 18"/>
                      <a:gd name="T47" fmla="*/ 0 h 99"/>
                      <a:gd name="T48" fmla="*/ 0 w 18"/>
                      <a:gd name="T49" fmla="*/ 0 h 99"/>
                      <a:gd name="T50" fmla="*/ 0 w 18"/>
                      <a:gd name="T51" fmla="*/ 0 h 99"/>
                      <a:gd name="T52" fmla="*/ 0 w 18"/>
                      <a:gd name="T53" fmla="*/ 0 h 99"/>
                      <a:gd name="T54" fmla="*/ 0 w 18"/>
                      <a:gd name="T55" fmla="*/ 0 h 99"/>
                      <a:gd name="T56" fmla="*/ 0 w 18"/>
                      <a:gd name="T57" fmla="*/ 0 h 99"/>
                      <a:gd name="T58" fmla="*/ 0 w 18"/>
                      <a:gd name="T59" fmla="*/ 0 h 99"/>
                      <a:gd name="T60" fmla="*/ 0 w 18"/>
                      <a:gd name="T61" fmla="*/ 0 h 99"/>
                      <a:gd name="T62" fmla="*/ 0 w 18"/>
                      <a:gd name="T63" fmla="*/ 0 h 99"/>
                      <a:gd name="T64" fmla="*/ 0 w 18"/>
                      <a:gd name="T65" fmla="*/ 0 h 99"/>
                      <a:gd name="T66" fmla="*/ 0 w 18"/>
                      <a:gd name="T67" fmla="*/ 0 h 99"/>
                      <a:gd name="T68" fmla="*/ 0 w 18"/>
                      <a:gd name="T69" fmla="*/ 0 h 99"/>
                      <a:gd name="T70" fmla="*/ 0 w 18"/>
                      <a:gd name="T71" fmla="*/ 0 h 99"/>
                      <a:gd name="T72" fmla="*/ 0 w 18"/>
                      <a:gd name="T73" fmla="*/ 0 h 99"/>
                      <a:gd name="T74" fmla="*/ 0 w 18"/>
                      <a:gd name="T75" fmla="*/ 0 h 99"/>
                      <a:gd name="T76" fmla="*/ 0 w 18"/>
                      <a:gd name="T77" fmla="*/ 0 h 99"/>
                      <a:gd name="T78" fmla="*/ 0 w 18"/>
                      <a:gd name="T79" fmla="*/ 0 h 99"/>
                      <a:gd name="T80" fmla="*/ 0 w 18"/>
                      <a:gd name="T81" fmla="*/ 0 h 99"/>
                      <a:gd name="T82" fmla="*/ 0 w 18"/>
                      <a:gd name="T83" fmla="*/ 0 h 99"/>
                      <a:gd name="T84" fmla="*/ 0 w 18"/>
                      <a:gd name="T85" fmla="*/ 0 h 99"/>
                      <a:gd name="T86" fmla="*/ 0 w 18"/>
                      <a:gd name="T87" fmla="*/ 0 h 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
                      <a:gd name="T133" fmla="*/ 0 h 99"/>
                      <a:gd name="T134" fmla="*/ 18 w 18"/>
                      <a:gd name="T135" fmla="*/ 99 h 9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 h="99">
                        <a:moveTo>
                          <a:pt x="5" y="2"/>
                        </a:moveTo>
                        <a:lnTo>
                          <a:pt x="7" y="3"/>
                        </a:lnTo>
                        <a:lnTo>
                          <a:pt x="11" y="2"/>
                        </a:lnTo>
                        <a:lnTo>
                          <a:pt x="14" y="0"/>
                        </a:lnTo>
                        <a:lnTo>
                          <a:pt x="15" y="2"/>
                        </a:lnTo>
                        <a:lnTo>
                          <a:pt x="15" y="6"/>
                        </a:lnTo>
                        <a:lnTo>
                          <a:pt x="16" y="10"/>
                        </a:lnTo>
                        <a:lnTo>
                          <a:pt x="16" y="16"/>
                        </a:lnTo>
                        <a:lnTo>
                          <a:pt x="16" y="22"/>
                        </a:lnTo>
                        <a:lnTo>
                          <a:pt x="16" y="28"/>
                        </a:lnTo>
                        <a:lnTo>
                          <a:pt x="16" y="35"/>
                        </a:lnTo>
                        <a:lnTo>
                          <a:pt x="16" y="42"/>
                        </a:lnTo>
                        <a:lnTo>
                          <a:pt x="16" y="49"/>
                        </a:lnTo>
                        <a:lnTo>
                          <a:pt x="15" y="56"/>
                        </a:lnTo>
                        <a:lnTo>
                          <a:pt x="15" y="63"/>
                        </a:lnTo>
                        <a:lnTo>
                          <a:pt x="15" y="70"/>
                        </a:lnTo>
                        <a:lnTo>
                          <a:pt x="15" y="77"/>
                        </a:lnTo>
                        <a:lnTo>
                          <a:pt x="15" y="82"/>
                        </a:lnTo>
                        <a:lnTo>
                          <a:pt x="15" y="88"/>
                        </a:lnTo>
                        <a:lnTo>
                          <a:pt x="16" y="93"/>
                        </a:lnTo>
                        <a:lnTo>
                          <a:pt x="18" y="98"/>
                        </a:lnTo>
                        <a:lnTo>
                          <a:pt x="16" y="99"/>
                        </a:lnTo>
                        <a:lnTo>
                          <a:pt x="14" y="98"/>
                        </a:lnTo>
                        <a:lnTo>
                          <a:pt x="13" y="96"/>
                        </a:lnTo>
                        <a:lnTo>
                          <a:pt x="12" y="98"/>
                        </a:lnTo>
                        <a:lnTo>
                          <a:pt x="7" y="99"/>
                        </a:lnTo>
                        <a:lnTo>
                          <a:pt x="4" y="99"/>
                        </a:lnTo>
                        <a:lnTo>
                          <a:pt x="1" y="92"/>
                        </a:lnTo>
                        <a:lnTo>
                          <a:pt x="1" y="86"/>
                        </a:lnTo>
                        <a:lnTo>
                          <a:pt x="0" y="80"/>
                        </a:lnTo>
                        <a:lnTo>
                          <a:pt x="0" y="73"/>
                        </a:lnTo>
                        <a:lnTo>
                          <a:pt x="0" y="66"/>
                        </a:lnTo>
                        <a:lnTo>
                          <a:pt x="0" y="59"/>
                        </a:lnTo>
                        <a:lnTo>
                          <a:pt x="0" y="52"/>
                        </a:lnTo>
                        <a:lnTo>
                          <a:pt x="1" y="46"/>
                        </a:lnTo>
                        <a:lnTo>
                          <a:pt x="1" y="39"/>
                        </a:lnTo>
                        <a:lnTo>
                          <a:pt x="1" y="33"/>
                        </a:lnTo>
                        <a:lnTo>
                          <a:pt x="1" y="26"/>
                        </a:lnTo>
                        <a:lnTo>
                          <a:pt x="3" y="21"/>
                        </a:lnTo>
                        <a:lnTo>
                          <a:pt x="3" y="16"/>
                        </a:lnTo>
                        <a:lnTo>
                          <a:pt x="3" y="10"/>
                        </a:lnTo>
                        <a:lnTo>
                          <a:pt x="4" y="7"/>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3" name="Freeform 79">
                    <a:extLst>
                      <a:ext uri="{FF2B5EF4-FFF2-40B4-BE49-F238E27FC236}">
                        <a16:creationId xmlns:a16="http://schemas.microsoft.com/office/drawing/2014/main" id="{3C03B75E-4DE7-44DB-8731-AD8CEAC4B617}"/>
                      </a:ext>
                    </a:extLst>
                  </p:cNvPr>
                  <p:cNvSpPr>
                    <a:spLocks/>
                  </p:cNvSpPr>
                  <p:nvPr/>
                </p:nvSpPr>
                <p:spPr bwMode="auto">
                  <a:xfrm>
                    <a:off x="1663" y="2346"/>
                    <a:ext cx="4" cy="47"/>
                  </a:xfrm>
                  <a:custGeom>
                    <a:avLst/>
                    <a:gdLst>
                      <a:gd name="T0" fmla="*/ 0 w 14"/>
                      <a:gd name="T1" fmla="*/ 0 h 140"/>
                      <a:gd name="T2" fmla="*/ 0 w 14"/>
                      <a:gd name="T3" fmla="*/ 0 h 140"/>
                      <a:gd name="T4" fmla="*/ 0 w 14"/>
                      <a:gd name="T5" fmla="*/ 0 h 140"/>
                      <a:gd name="T6" fmla="*/ 0 w 14"/>
                      <a:gd name="T7" fmla="*/ 0 h 140"/>
                      <a:gd name="T8" fmla="*/ 0 w 14"/>
                      <a:gd name="T9" fmla="*/ 0 h 140"/>
                      <a:gd name="T10" fmla="*/ 0 w 14"/>
                      <a:gd name="T11" fmla="*/ 0 h 140"/>
                      <a:gd name="T12" fmla="*/ 0 w 14"/>
                      <a:gd name="T13" fmla="*/ 0 h 140"/>
                      <a:gd name="T14" fmla="*/ 0 w 14"/>
                      <a:gd name="T15" fmla="*/ 0 h 140"/>
                      <a:gd name="T16" fmla="*/ 0 w 14"/>
                      <a:gd name="T17" fmla="*/ 0 h 140"/>
                      <a:gd name="T18" fmla="*/ 0 w 14"/>
                      <a:gd name="T19" fmla="*/ 0 h 140"/>
                      <a:gd name="T20" fmla="*/ 0 w 14"/>
                      <a:gd name="T21" fmla="*/ 0 h 140"/>
                      <a:gd name="T22" fmla="*/ 0 w 14"/>
                      <a:gd name="T23" fmla="*/ 0 h 140"/>
                      <a:gd name="T24" fmla="*/ 0 w 14"/>
                      <a:gd name="T25" fmla="*/ 0 h 140"/>
                      <a:gd name="T26" fmla="*/ 0 w 14"/>
                      <a:gd name="T27" fmla="*/ 0 h 140"/>
                      <a:gd name="T28" fmla="*/ 0 w 14"/>
                      <a:gd name="T29" fmla="*/ 0 h 140"/>
                      <a:gd name="T30" fmla="*/ 0 w 14"/>
                      <a:gd name="T31" fmla="*/ 0 h 140"/>
                      <a:gd name="T32" fmla="*/ 0 w 14"/>
                      <a:gd name="T33" fmla="*/ 0 h 140"/>
                      <a:gd name="T34" fmla="*/ 0 w 14"/>
                      <a:gd name="T35" fmla="*/ 0 h 140"/>
                      <a:gd name="T36" fmla="*/ 0 w 14"/>
                      <a:gd name="T37" fmla="*/ 0 h 140"/>
                      <a:gd name="T38" fmla="*/ 0 w 14"/>
                      <a:gd name="T39" fmla="*/ 0 h 140"/>
                      <a:gd name="T40" fmla="*/ 0 w 14"/>
                      <a:gd name="T41" fmla="*/ 0 h 140"/>
                      <a:gd name="T42" fmla="*/ 0 w 14"/>
                      <a:gd name="T43" fmla="*/ 0 h 140"/>
                      <a:gd name="T44" fmla="*/ 0 w 14"/>
                      <a:gd name="T45" fmla="*/ 0 h 140"/>
                      <a:gd name="T46" fmla="*/ 0 w 14"/>
                      <a:gd name="T47" fmla="*/ 0 h 140"/>
                      <a:gd name="T48" fmla="*/ 0 w 14"/>
                      <a:gd name="T49" fmla="*/ 0 h 140"/>
                      <a:gd name="T50" fmla="*/ 0 w 14"/>
                      <a:gd name="T51" fmla="*/ 0 h 140"/>
                      <a:gd name="T52" fmla="*/ 0 w 14"/>
                      <a:gd name="T53" fmla="*/ 0 h 140"/>
                      <a:gd name="T54" fmla="*/ 0 w 14"/>
                      <a:gd name="T55" fmla="*/ 0 h 140"/>
                      <a:gd name="T56" fmla="*/ 0 w 14"/>
                      <a:gd name="T57" fmla="*/ 0 h 140"/>
                      <a:gd name="T58" fmla="*/ 0 w 14"/>
                      <a:gd name="T59" fmla="*/ 1 h 140"/>
                      <a:gd name="T60" fmla="*/ 0 w 14"/>
                      <a:gd name="T61" fmla="*/ 1 h 140"/>
                      <a:gd name="T62" fmla="*/ 0 w 14"/>
                      <a:gd name="T63" fmla="*/ 1 h 140"/>
                      <a:gd name="T64" fmla="*/ 0 w 14"/>
                      <a:gd name="T65" fmla="*/ 1 h 140"/>
                      <a:gd name="T66" fmla="*/ 0 w 14"/>
                      <a:gd name="T67" fmla="*/ 1 h 140"/>
                      <a:gd name="T68" fmla="*/ 0 w 14"/>
                      <a:gd name="T69" fmla="*/ 1 h 140"/>
                      <a:gd name="T70" fmla="*/ 0 w 14"/>
                      <a:gd name="T71" fmla="*/ 1 h 140"/>
                      <a:gd name="T72" fmla="*/ 0 w 14"/>
                      <a:gd name="T73" fmla="*/ 1 h 140"/>
                      <a:gd name="T74" fmla="*/ 0 w 14"/>
                      <a:gd name="T75" fmla="*/ 1 h 140"/>
                      <a:gd name="T76" fmla="*/ 0 w 14"/>
                      <a:gd name="T77" fmla="*/ 1 h 140"/>
                      <a:gd name="T78" fmla="*/ 0 w 14"/>
                      <a:gd name="T79" fmla="*/ 1 h 140"/>
                      <a:gd name="T80" fmla="*/ 0 w 14"/>
                      <a:gd name="T81" fmla="*/ 0 h 140"/>
                      <a:gd name="T82" fmla="*/ 0 w 14"/>
                      <a:gd name="T83" fmla="*/ 0 h 140"/>
                      <a:gd name="T84" fmla="*/ 0 w 14"/>
                      <a:gd name="T85" fmla="*/ 0 h 140"/>
                      <a:gd name="T86" fmla="*/ 0 w 14"/>
                      <a:gd name="T87" fmla="*/ 0 h 140"/>
                      <a:gd name="T88" fmla="*/ 0 w 14"/>
                      <a:gd name="T89" fmla="*/ 0 h 140"/>
                      <a:gd name="T90" fmla="*/ 0 w 14"/>
                      <a:gd name="T91" fmla="*/ 0 h 140"/>
                      <a:gd name="T92" fmla="*/ 0 w 14"/>
                      <a:gd name="T93" fmla="*/ 0 h 140"/>
                      <a:gd name="T94" fmla="*/ 0 w 14"/>
                      <a:gd name="T95" fmla="*/ 0 h 140"/>
                      <a:gd name="T96" fmla="*/ 0 w 14"/>
                      <a:gd name="T97" fmla="*/ 0 h 140"/>
                      <a:gd name="T98" fmla="*/ 0 w 14"/>
                      <a:gd name="T99" fmla="*/ 0 h 140"/>
                      <a:gd name="T100" fmla="*/ 0 w 14"/>
                      <a:gd name="T101" fmla="*/ 0 h 140"/>
                      <a:gd name="T102" fmla="*/ 0 w 14"/>
                      <a:gd name="T103" fmla="*/ 0 h 140"/>
                      <a:gd name="T104" fmla="*/ 0 w 14"/>
                      <a:gd name="T105" fmla="*/ 0 h 140"/>
                      <a:gd name="T106" fmla="*/ 0 w 14"/>
                      <a:gd name="T107" fmla="*/ 0 h 140"/>
                      <a:gd name="T108" fmla="*/ 0 w 14"/>
                      <a:gd name="T109" fmla="*/ 0 h 140"/>
                      <a:gd name="T110" fmla="*/ 0 w 14"/>
                      <a:gd name="T111" fmla="*/ 0 h 140"/>
                      <a:gd name="T112" fmla="*/ 0 w 14"/>
                      <a:gd name="T113" fmla="*/ 0 h 140"/>
                      <a:gd name="T114" fmla="*/ 0 w 14"/>
                      <a:gd name="T115" fmla="*/ 0 h 140"/>
                      <a:gd name="T116" fmla="*/ 0 w 14"/>
                      <a:gd name="T117" fmla="*/ 0 h 140"/>
                      <a:gd name="T118" fmla="*/ 0 w 14"/>
                      <a:gd name="T119" fmla="*/ 0 h 140"/>
                      <a:gd name="T120" fmla="*/ 0 w 14"/>
                      <a:gd name="T121" fmla="*/ 0 h 140"/>
                      <a:gd name="T122" fmla="*/ 0 w 14"/>
                      <a:gd name="T123" fmla="*/ 0 h 1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
                      <a:gd name="T187" fmla="*/ 0 h 140"/>
                      <a:gd name="T188" fmla="*/ 14 w 14"/>
                      <a:gd name="T189" fmla="*/ 140 h 1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 h="140">
                        <a:moveTo>
                          <a:pt x="0" y="0"/>
                        </a:moveTo>
                        <a:lnTo>
                          <a:pt x="2" y="1"/>
                        </a:lnTo>
                        <a:lnTo>
                          <a:pt x="7" y="1"/>
                        </a:lnTo>
                        <a:lnTo>
                          <a:pt x="9" y="1"/>
                        </a:lnTo>
                        <a:lnTo>
                          <a:pt x="12" y="5"/>
                        </a:lnTo>
                        <a:lnTo>
                          <a:pt x="12" y="8"/>
                        </a:lnTo>
                        <a:lnTo>
                          <a:pt x="13" y="13"/>
                        </a:lnTo>
                        <a:lnTo>
                          <a:pt x="13" y="18"/>
                        </a:lnTo>
                        <a:lnTo>
                          <a:pt x="13" y="23"/>
                        </a:lnTo>
                        <a:lnTo>
                          <a:pt x="13" y="29"/>
                        </a:lnTo>
                        <a:lnTo>
                          <a:pt x="13" y="34"/>
                        </a:lnTo>
                        <a:lnTo>
                          <a:pt x="13" y="41"/>
                        </a:lnTo>
                        <a:lnTo>
                          <a:pt x="14" y="47"/>
                        </a:lnTo>
                        <a:lnTo>
                          <a:pt x="13" y="53"/>
                        </a:lnTo>
                        <a:lnTo>
                          <a:pt x="13" y="58"/>
                        </a:lnTo>
                        <a:lnTo>
                          <a:pt x="13" y="64"/>
                        </a:lnTo>
                        <a:lnTo>
                          <a:pt x="13" y="70"/>
                        </a:lnTo>
                        <a:lnTo>
                          <a:pt x="13" y="75"/>
                        </a:lnTo>
                        <a:lnTo>
                          <a:pt x="13" y="79"/>
                        </a:lnTo>
                        <a:lnTo>
                          <a:pt x="13" y="83"/>
                        </a:lnTo>
                        <a:lnTo>
                          <a:pt x="13" y="88"/>
                        </a:lnTo>
                        <a:lnTo>
                          <a:pt x="12" y="91"/>
                        </a:lnTo>
                        <a:lnTo>
                          <a:pt x="12" y="97"/>
                        </a:lnTo>
                        <a:lnTo>
                          <a:pt x="12" y="99"/>
                        </a:lnTo>
                        <a:lnTo>
                          <a:pt x="12" y="104"/>
                        </a:lnTo>
                        <a:lnTo>
                          <a:pt x="12" y="107"/>
                        </a:lnTo>
                        <a:lnTo>
                          <a:pt x="12" y="111"/>
                        </a:lnTo>
                        <a:lnTo>
                          <a:pt x="12" y="114"/>
                        </a:lnTo>
                        <a:lnTo>
                          <a:pt x="12" y="118"/>
                        </a:lnTo>
                        <a:lnTo>
                          <a:pt x="12" y="121"/>
                        </a:lnTo>
                        <a:lnTo>
                          <a:pt x="12" y="125"/>
                        </a:lnTo>
                        <a:lnTo>
                          <a:pt x="12" y="128"/>
                        </a:lnTo>
                        <a:lnTo>
                          <a:pt x="12" y="132"/>
                        </a:lnTo>
                        <a:lnTo>
                          <a:pt x="12" y="135"/>
                        </a:lnTo>
                        <a:lnTo>
                          <a:pt x="13" y="139"/>
                        </a:lnTo>
                        <a:lnTo>
                          <a:pt x="8" y="139"/>
                        </a:lnTo>
                        <a:lnTo>
                          <a:pt x="2" y="140"/>
                        </a:lnTo>
                        <a:lnTo>
                          <a:pt x="1" y="135"/>
                        </a:lnTo>
                        <a:lnTo>
                          <a:pt x="1" y="131"/>
                        </a:lnTo>
                        <a:lnTo>
                          <a:pt x="0" y="125"/>
                        </a:lnTo>
                        <a:lnTo>
                          <a:pt x="0" y="119"/>
                        </a:lnTo>
                        <a:lnTo>
                          <a:pt x="0" y="112"/>
                        </a:lnTo>
                        <a:lnTo>
                          <a:pt x="0" y="106"/>
                        </a:lnTo>
                        <a:lnTo>
                          <a:pt x="0" y="99"/>
                        </a:lnTo>
                        <a:lnTo>
                          <a:pt x="0" y="93"/>
                        </a:lnTo>
                        <a:lnTo>
                          <a:pt x="0" y="86"/>
                        </a:lnTo>
                        <a:lnTo>
                          <a:pt x="0" y="79"/>
                        </a:lnTo>
                        <a:lnTo>
                          <a:pt x="0" y="72"/>
                        </a:lnTo>
                        <a:lnTo>
                          <a:pt x="0" y="67"/>
                        </a:lnTo>
                        <a:lnTo>
                          <a:pt x="0" y="61"/>
                        </a:lnTo>
                        <a:lnTo>
                          <a:pt x="0" y="55"/>
                        </a:lnTo>
                        <a:lnTo>
                          <a:pt x="0" y="49"/>
                        </a:lnTo>
                        <a:lnTo>
                          <a:pt x="0" y="46"/>
                        </a:lnTo>
                        <a:lnTo>
                          <a:pt x="0" y="40"/>
                        </a:lnTo>
                        <a:lnTo>
                          <a:pt x="0" y="33"/>
                        </a:lnTo>
                        <a:lnTo>
                          <a:pt x="0" y="27"/>
                        </a:lnTo>
                        <a:lnTo>
                          <a:pt x="0" y="21"/>
                        </a:lnTo>
                        <a:lnTo>
                          <a:pt x="0" y="15"/>
                        </a:lnTo>
                        <a:lnTo>
                          <a:pt x="0" y="9"/>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4" name="Freeform 80">
                    <a:extLst>
                      <a:ext uri="{FF2B5EF4-FFF2-40B4-BE49-F238E27FC236}">
                        <a16:creationId xmlns:a16="http://schemas.microsoft.com/office/drawing/2014/main" id="{E94F7CCC-8427-4D2E-B299-943DF1693162}"/>
                      </a:ext>
                    </a:extLst>
                  </p:cNvPr>
                  <p:cNvSpPr>
                    <a:spLocks/>
                  </p:cNvSpPr>
                  <p:nvPr/>
                </p:nvSpPr>
                <p:spPr bwMode="auto">
                  <a:xfrm>
                    <a:off x="1536" y="2296"/>
                    <a:ext cx="128" cy="25"/>
                  </a:xfrm>
                  <a:custGeom>
                    <a:avLst/>
                    <a:gdLst>
                      <a:gd name="T0" fmla="*/ 2 w 384"/>
                      <a:gd name="T1" fmla="*/ 0 h 76"/>
                      <a:gd name="T2" fmla="*/ 2 w 384"/>
                      <a:gd name="T3" fmla="*/ 0 h 76"/>
                      <a:gd name="T4" fmla="*/ 2 w 384"/>
                      <a:gd name="T5" fmla="*/ 0 h 76"/>
                      <a:gd name="T6" fmla="*/ 2 w 384"/>
                      <a:gd name="T7" fmla="*/ 0 h 76"/>
                      <a:gd name="T8" fmla="*/ 2 w 384"/>
                      <a:gd name="T9" fmla="*/ 0 h 76"/>
                      <a:gd name="T10" fmla="*/ 2 w 384"/>
                      <a:gd name="T11" fmla="*/ 0 h 76"/>
                      <a:gd name="T12" fmla="*/ 2 w 384"/>
                      <a:gd name="T13" fmla="*/ 0 h 76"/>
                      <a:gd name="T14" fmla="*/ 2 w 384"/>
                      <a:gd name="T15" fmla="*/ 0 h 76"/>
                      <a:gd name="T16" fmla="*/ 1 w 384"/>
                      <a:gd name="T17" fmla="*/ 0 h 76"/>
                      <a:gd name="T18" fmla="*/ 1 w 384"/>
                      <a:gd name="T19" fmla="*/ 0 h 76"/>
                      <a:gd name="T20" fmla="*/ 1 w 384"/>
                      <a:gd name="T21" fmla="*/ 0 h 76"/>
                      <a:gd name="T22" fmla="*/ 1 w 384"/>
                      <a:gd name="T23" fmla="*/ 0 h 76"/>
                      <a:gd name="T24" fmla="*/ 1 w 384"/>
                      <a:gd name="T25" fmla="*/ 0 h 76"/>
                      <a:gd name="T26" fmla="*/ 1 w 384"/>
                      <a:gd name="T27" fmla="*/ 0 h 76"/>
                      <a:gd name="T28" fmla="*/ 1 w 384"/>
                      <a:gd name="T29" fmla="*/ 0 h 76"/>
                      <a:gd name="T30" fmla="*/ 1 w 384"/>
                      <a:gd name="T31" fmla="*/ 0 h 76"/>
                      <a:gd name="T32" fmla="*/ 1 w 384"/>
                      <a:gd name="T33" fmla="*/ 0 h 76"/>
                      <a:gd name="T34" fmla="*/ 1 w 384"/>
                      <a:gd name="T35" fmla="*/ 0 h 76"/>
                      <a:gd name="T36" fmla="*/ 1 w 384"/>
                      <a:gd name="T37" fmla="*/ 0 h 76"/>
                      <a:gd name="T38" fmla="*/ 1 w 384"/>
                      <a:gd name="T39" fmla="*/ 0 h 76"/>
                      <a:gd name="T40" fmla="*/ 1 w 384"/>
                      <a:gd name="T41" fmla="*/ 0 h 76"/>
                      <a:gd name="T42" fmla="*/ 1 w 384"/>
                      <a:gd name="T43" fmla="*/ 0 h 76"/>
                      <a:gd name="T44" fmla="*/ 1 w 384"/>
                      <a:gd name="T45" fmla="*/ 0 h 76"/>
                      <a:gd name="T46" fmla="*/ 1 w 384"/>
                      <a:gd name="T47" fmla="*/ 0 h 76"/>
                      <a:gd name="T48" fmla="*/ 1 w 384"/>
                      <a:gd name="T49" fmla="*/ 0 h 76"/>
                      <a:gd name="T50" fmla="*/ 0 w 384"/>
                      <a:gd name="T51" fmla="*/ 0 h 76"/>
                      <a:gd name="T52" fmla="*/ 0 w 384"/>
                      <a:gd name="T53" fmla="*/ 0 h 76"/>
                      <a:gd name="T54" fmla="*/ 0 w 384"/>
                      <a:gd name="T55" fmla="*/ 0 h 76"/>
                      <a:gd name="T56" fmla="*/ 0 w 384"/>
                      <a:gd name="T57" fmla="*/ 0 h 76"/>
                      <a:gd name="T58" fmla="*/ 0 w 384"/>
                      <a:gd name="T59" fmla="*/ 0 h 76"/>
                      <a:gd name="T60" fmla="*/ 0 w 384"/>
                      <a:gd name="T61" fmla="*/ 0 h 76"/>
                      <a:gd name="T62" fmla="*/ 0 w 384"/>
                      <a:gd name="T63" fmla="*/ 0 h 76"/>
                      <a:gd name="T64" fmla="*/ 0 w 384"/>
                      <a:gd name="T65" fmla="*/ 0 h 76"/>
                      <a:gd name="T66" fmla="*/ 0 w 384"/>
                      <a:gd name="T67" fmla="*/ 0 h 76"/>
                      <a:gd name="T68" fmla="*/ 0 w 384"/>
                      <a:gd name="T69" fmla="*/ 0 h 76"/>
                      <a:gd name="T70" fmla="*/ 0 w 384"/>
                      <a:gd name="T71" fmla="*/ 0 h 76"/>
                      <a:gd name="T72" fmla="*/ 1 w 384"/>
                      <a:gd name="T73" fmla="*/ 0 h 76"/>
                      <a:gd name="T74" fmla="*/ 1 w 384"/>
                      <a:gd name="T75" fmla="*/ 0 h 76"/>
                      <a:gd name="T76" fmla="*/ 1 w 384"/>
                      <a:gd name="T77" fmla="*/ 0 h 76"/>
                      <a:gd name="T78" fmla="*/ 1 w 384"/>
                      <a:gd name="T79" fmla="*/ 0 h 76"/>
                      <a:gd name="T80" fmla="*/ 1 w 384"/>
                      <a:gd name="T81" fmla="*/ 0 h 76"/>
                      <a:gd name="T82" fmla="*/ 1 w 384"/>
                      <a:gd name="T83" fmla="*/ 0 h 76"/>
                      <a:gd name="T84" fmla="*/ 1 w 384"/>
                      <a:gd name="T85" fmla="*/ 0 h 76"/>
                      <a:gd name="T86" fmla="*/ 1 w 384"/>
                      <a:gd name="T87" fmla="*/ 0 h 76"/>
                      <a:gd name="T88" fmla="*/ 1 w 384"/>
                      <a:gd name="T89" fmla="*/ 0 h 76"/>
                      <a:gd name="T90" fmla="*/ 1 w 384"/>
                      <a:gd name="T91" fmla="*/ 0 h 76"/>
                      <a:gd name="T92" fmla="*/ 1 w 384"/>
                      <a:gd name="T93" fmla="*/ 0 h 76"/>
                      <a:gd name="T94" fmla="*/ 1 w 384"/>
                      <a:gd name="T95" fmla="*/ 0 h 76"/>
                      <a:gd name="T96" fmla="*/ 1 w 384"/>
                      <a:gd name="T97" fmla="*/ 0 h 76"/>
                      <a:gd name="T98" fmla="*/ 1 w 384"/>
                      <a:gd name="T99" fmla="*/ 0 h 76"/>
                      <a:gd name="T100" fmla="*/ 1 w 384"/>
                      <a:gd name="T101" fmla="*/ 0 h 76"/>
                      <a:gd name="T102" fmla="*/ 1 w 384"/>
                      <a:gd name="T103" fmla="*/ 0 h 76"/>
                      <a:gd name="T104" fmla="*/ 1 w 384"/>
                      <a:gd name="T105" fmla="*/ 0 h 76"/>
                      <a:gd name="T106" fmla="*/ 1 w 384"/>
                      <a:gd name="T107" fmla="*/ 0 h 76"/>
                      <a:gd name="T108" fmla="*/ 1 w 384"/>
                      <a:gd name="T109" fmla="*/ 0 h 76"/>
                      <a:gd name="T110" fmla="*/ 2 w 384"/>
                      <a:gd name="T111" fmla="*/ 0 h 76"/>
                      <a:gd name="T112" fmla="*/ 2 w 384"/>
                      <a:gd name="T113" fmla="*/ 0 h 76"/>
                      <a:gd name="T114" fmla="*/ 2 w 384"/>
                      <a:gd name="T115" fmla="*/ 0 h 76"/>
                      <a:gd name="T116" fmla="*/ 2 w 384"/>
                      <a:gd name="T117" fmla="*/ 0 h 76"/>
                      <a:gd name="T118" fmla="*/ 2 w 384"/>
                      <a:gd name="T119" fmla="*/ 0 h 76"/>
                      <a:gd name="T120" fmla="*/ 2 w 384"/>
                      <a:gd name="T121" fmla="*/ 0 h 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4"/>
                      <a:gd name="T184" fmla="*/ 0 h 76"/>
                      <a:gd name="T185" fmla="*/ 384 w 384"/>
                      <a:gd name="T186" fmla="*/ 76 h 7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4" h="76">
                        <a:moveTo>
                          <a:pt x="381" y="1"/>
                        </a:moveTo>
                        <a:lnTo>
                          <a:pt x="384" y="4"/>
                        </a:lnTo>
                        <a:lnTo>
                          <a:pt x="382" y="8"/>
                        </a:lnTo>
                        <a:lnTo>
                          <a:pt x="381" y="9"/>
                        </a:lnTo>
                        <a:lnTo>
                          <a:pt x="379" y="10"/>
                        </a:lnTo>
                        <a:lnTo>
                          <a:pt x="374" y="11"/>
                        </a:lnTo>
                        <a:lnTo>
                          <a:pt x="372" y="13"/>
                        </a:lnTo>
                        <a:lnTo>
                          <a:pt x="366" y="13"/>
                        </a:lnTo>
                        <a:lnTo>
                          <a:pt x="361" y="16"/>
                        </a:lnTo>
                        <a:lnTo>
                          <a:pt x="356" y="16"/>
                        </a:lnTo>
                        <a:lnTo>
                          <a:pt x="349" y="17"/>
                        </a:lnTo>
                        <a:lnTo>
                          <a:pt x="342" y="18"/>
                        </a:lnTo>
                        <a:lnTo>
                          <a:pt x="335" y="19"/>
                        </a:lnTo>
                        <a:lnTo>
                          <a:pt x="328" y="20"/>
                        </a:lnTo>
                        <a:lnTo>
                          <a:pt x="319" y="22"/>
                        </a:lnTo>
                        <a:lnTo>
                          <a:pt x="295" y="26"/>
                        </a:lnTo>
                        <a:lnTo>
                          <a:pt x="273" y="30"/>
                        </a:lnTo>
                        <a:lnTo>
                          <a:pt x="251" y="33"/>
                        </a:lnTo>
                        <a:lnTo>
                          <a:pt x="232" y="37"/>
                        </a:lnTo>
                        <a:lnTo>
                          <a:pt x="215" y="40"/>
                        </a:lnTo>
                        <a:lnTo>
                          <a:pt x="197" y="43"/>
                        </a:lnTo>
                        <a:lnTo>
                          <a:pt x="181" y="46"/>
                        </a:lnTo>
                        <a:lnTo>
                          <a:pt x="165" y="50"/>
                        </a:lnTo>
                        <a:lnTo>
                          <a:pt x="148" y="52"/>
                        </a:lnTo>
                        <a:lnTo>
                          <a:pt x="131" y="54"/>
                        </a:lnTo>
                        <a:lnTo>
                          <a:pt x="113" y="58"/>
                        </a:lnTo>
                        <a:lnTo>
                          <a:pt x="96" y="61"/>
                        </a:lnTo>
                        <a:lnTo>
                          <a:pt x="76" y="65"/>
                        </a:lnTo>
                        <a:lnTo>
                          <a:pt x="56" y="68"/>
                        </a:lnTo>
                        <a:lnTo>
                          <a:pt x="34" y="73"/>
                        </a:lnTo>
                        <a:lnTo>
                          <a:pt x="10" y="76"/>
                        </a:lnTo>
                        <a:lnTo>
                          <a:pt x="0" y="66"/>
                        </a:lnTo>
                        <a:lnTo>
                          <a:pt x="30" y="59"/>
                        </a:lnTo>
                        <a:lnTo>
                          <a:pt x="56" y="54"/>
                        </a:lnTo>
                        <a:lnTo>
                          <a:pt x="81" y="50"/>
                        </a:lnTo>
                        <a:lnTo>
                          <a:pt x="104" y="45"/>
                        </a:lnTo>
                        <a:lnTo>
                          <a:pt x="124" y="41"/>
                        </a:lnTo>
                        <a:lnTo>
                          <a:pt x="142" y="38"/>
                        </a:lnTo>
                        <a:lnTo>
                          <a:pt x="160" y="36"/>
                        </a:lnTo>
                        <a:lnTo>
                          <a:pt x="177" y="33"/>
                        </a:lnTo>
                        <a:lnTo>
                          <a:pt x="193" y="30"/>
                        </a:lnTo>
                        <a:lnTo>
                          <a:pt x="209" y="27"/>
                        </a:lnTo>
                        <a:lnTo>
                          <a:pt x="224" y="25"/>
                        </a:lnTo>
                        <a:lnTo>
                          <a:pt x="240" y="23"/>
                        </a:lnTo>
                        <a:lnTo>
                          <a:pt x="257" y="19"/>
                        </a:lnTo>
                        <a:lnTo>
                          <a:pt x="274" y="17"/>
                        </a:lnTo>
                        <a:lnTo>
                          <a:pt x="294" y="13"/>
                        </a:lnTo>
                        <a:lnTo>
                          <a:pt x="315" y="10"/>
                        </a:lnTo>
                        <a:lnTo>
                          <a:pt x="324" y="9"/>
                        </a:lnTo>
                        <a:lnTo>
                          <a:pt x="332" y="7"/>
                        </a:lnTo>
                        <a:lnTo>
                          <a:pt x="340" y="4"/>
                        </a:lnTo>
                        <a:lnTo>
                          <a:pt x="347" y="4"/>
                        </a:lnTo>
                        <a:lnTo>
                          <a:pt x="353" y="2"/>
                        </a:lnTo>
                        <a:lnTo>
                          <a:pt x="358" y="2"/>
                        </a:lnTo>
                        <a:lnTo>
                          <a:pt x="363" y="1"/>
                        </a:lnTo>
                        <a:lnTo>
                          <a:pt x="367" y="1"/>
                        </a:lnTo>
                        <a:lnTo>
                          <a:pt x="373" y="0"/>
                        </a:lnTo>
                        <a:lnTo>
                          <a:pt x="377" y="0"/>
                        </a:lnTo>
                        <a:lnTo>
                          <a:pt x="379" y="0"/>
                        </a:lnTo>
                        <a:lnTo>
                          <a:pt x="38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5" name="Freeform 81">
                    <a:extLst>
                      <a:ext uri="{FF2B5EF4-FFF2-40B4-BE49-F238E27FC236}">
                        <a16:creationId xmlns:a16="http://schemas.microsoft.com/office/drawing/2014/main" id="{3CFB92D2-3DC3-4702-823B-CEE0265E7E4E}"/>
                      </a:ext>
                    </a:extLst>
                  </p:cNvPr>
                  <p:cNvSpPr>
                    <a:spLocks/>
                  </p:cNvSpPr>
                  <p:nvPr/>
                </p:nvSpPr>
                <p:spPr bwMode="auto">
                  <a:xfrm>
                    <a:off x="1641" y="2355"/>
                    <a:ext cx="47" cy="40"/>
                  </a:xfrm>
                  <a:custGeom>
                    <a:avLst/>
                    <a:gdLst>
                      <a:gd name="T0" fmla="*/ 1 w 141"/>
                      <a:gd name="T1" fmla="*/ 0 h 120"/>
                      <a:gd name="T2" fmla="*/ 1 w 141"/>
                      <a:gd name="T3" fmla="*/ 0 h 120"/>
                      <a:gd name="T4" fmla="*/ 1 w 141"/>
                      <a:gd name="T5" fmla="*/ 0 h 120"/>
                      <a:gd name="T6" fmla="*/ 1 w 141"/>
                      <a:gd name="T7" fmla="*/ 0 h 120"/>
                      <a:gd name="T8" fmla="*/ 0 w 141"/>
                      <a:gd name="T9" fmla="*/ 0 h 120"/>
                      <a:gd name="T10" fmla="*/ 0 w 141"/>
                      <a:gd name="T11" fmla="*/ 0 h 120"/>
                      <a:gd name="T12" fmla="*/ 0 w 141"/>
                      <a:gd name="T13" fmla="*/ 0 h 120"/>
                      <a:gd name="T14" fmla="*/ 0 w 141"/>
                      <a:gd name="T15" fmla="*/ 0 h 120"/>
                      <a:gd name="T16" fmla="*/ 0 w 141"/>
                      <a:gd name="T17" fmla="*/ 0 h 120"/>
                      <a:gd name="T18" fmla="*/ 0 w 141"/>
                      <a:gd name="T19" fmla="*/ 0 h 120"/>
                      <a:gd name="T20" fmla="*/ 0 w 141"/>
                      <a:gd name="T21" fmla="*/ 0 h 120"/>
                      <a:gd name="T22" fmla="*/ 0 w 141"/>
                      <a:gd name="T23" fmla="*/ 0 h 120"/>
                      <a:gd name="T24" fmla="*/ 0 w 141"/>
                      <a:gd name="T25" fmla="*/ 0 h 120"/>
                      <a:gd name="T26" fmla="*/ 0 w 141"/>
                      <a:gd name="T27" fmla="*/ 0 h 120"/>
                      <a:gd name="T28" fmla="*/ 0 w 141"/>
                      <a:gd name="T29" fmla="*/ 0 h 120"/>
                      <a:gd name="T30" fmla="*/ 0 w 141"/>
                      <a:gd name="T31" fmla="*/ 0 h 120"/>
                      <a:gd name="T32" fmla="*/ 0 w 141"/>
                      <a:gd name="T33" fmla="*/ 0 h 120"/>
                      <a:gd name="T34" fmla="*/ 0 w 141"/>
                      <a:gd name="T35" fmla="*/ 0 h 120"/>
                      <a:gd name="T36" fmla="*/ 0 w 141"/>
                      <a:gd name="T37" fmla="*/ 0 h 120"/>
                      <a:gd name="T38" fmla="*/ 0 w 141"/>
                      <a:gd name="T39" fmla="*/ 0 h 120"/>
                      <a:gd name="T40" fmla="*/ 0 w 141"/>
                      <a:gd name="T41" fmla="*/ 0 h 120"/>
                      <a:gd name="T42" fmla="*/ 0 w 141"/>
                      <a:gd name="T43" fmla="*/ 0 h 120"/>
                      <a:gd name="T44" fmla="*/ 0 w 141"/>
                      <a:gd name="T45" fmla="*/ 0 h 120"/>
                      <a:gd name="T46" fmla="*/ 0 w 141"/>
                      <a:gd name="T47" fmla="*/ 0 h 120"/>
                      <a:gd name="T48" fmla="*/ 0 w 141"/>
                      <a:gd name="T49" fmla="*/ 0 h 120"/>
                      <a:gd name="T50" fmla="*/ 0 w 141"/>
                      <a:gd name="T51" fmla="*/ 0 h 120"/>
                      <a:gd name="T52" fmla="*/ 0 w 141"/>
                      <a:gd name="T53" fmla="*/ 0 h 120"/>
                      <a:gd name="T54" fmla="*/ 0 w 141"/>
                      <a:gd name="T55" fmla="*/ 0 h 120"/>
                      <a:gd name="T56" fmla="*/ 0 w 141"/>
                      <a:gd name="T57" fmla="*/ 0 h 120"/>
                      <a:gd name="T58" fmla="*/ 0 w 141"/>
                      <a:gd name="T59" fmla="*/ 0 h 120"/>
                      <a:gd name="T60" fmla="*/ 0 w 141"/>
                      <a:gd name="T61" fmla="*/ 0 h 120"/>
                      <a:gd name="T62" fmla="*/ 0 w 141"/>
                      <a:gd name="T63" fmla="*/ 0 h 120"/>
                      <a:gd name="T64" fmla="*/ 0 w 141"/>
                      <a:gd name="T65" fmla="*/ 0 h 120"/>
                      <a:gd name="T66" fmla="*/ 0 w 141"/>
                      <a:gd name="T67" fmla="*/ 0 h 120"/>
                      <a:gd name="T68" fmla="*/ 0 w 141"/>
                      <a:gd name="T69" fmla="*/ 0 h 120"/>
                      <a:gd name="T70" fmla="*/ 0 w 141"/>
                      <a:gd name="T71" fmla="*/ 0 h 120"/>
                      <a:gd name="T72" fmla="*/ 0 w 141"/>
                      <a:gd name="T73" fmla="*/ 0 h 120"/>
                      <a:gd name="T74" fmla="*/ 0 w 141"/>
                      <a:gd name="T75" fmla="*/ 0 h 120"/>
                      <a:gd name="T76" fmla="*/ 1 w 141"/>
                      <a:gd name="T77" fmla="*/ 0 h 120"/>
                      <a:gd name="T78" fmla="*/ 1 w 141"/>
                      <a:gd name="T79" fmla="*/ 0 h 12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1"/>
                      <a:gd name="T121" fmla="*/ 0 h 120"/>
                      <a:gd name="T122" fmla="*/ 141 w 141"/>
                      <a:gd name="T123" fmla="*/ 120 h 12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1" h="120">
                        <a:moveTo>
                          <a:pt x="130" y="0"/>
                        </a:moveTo>
                        <a:lnTo>
                          <a:pt x="135" y="1"/>
                        </a:lnTo>
                        <a:lnTo>
                          <a:pt x="140" y="1"/>
                        </a:lnTo>
                        <a:lnTo>
                          <a:pt x="141" y="1"/>
                        </a:lnTo>
                        <a:lnTo>
                          <a:pt x="138" y="3"/>
                        </a:lnTo>
                        <a:lnTo>
                          <a:pt x="134" y="8"/>
                        </a:lnTo>
                        <a:lnTo>
                          <a:pt x="130" y="14"/>
                        </a:lnTo>
                        <a:lnTo>
                          <a:pt x="126" y="20"/>
                        </a:lnTo>
                        <a:lnTo>
                          <a:pt x="123" y="25"/>
                        </a:lnTo>
                        <a:lnTo>
                          <a:pt x="120" y="31"/>
                        </a:lnTo>
                        <a:lnTo>
                          <a:pt x="117" y="37"/>
                        </a:lnTo>
                        <a:lnTo>
                          <a:pt x="116" y="41"/>
                        </a:lnTo>
                        <a:lnTo>
                          <a:pt x="115" y="45"/>
                        </a:lnTo>
                        <a:lnTo>
                          <a:pt x="114" y="52"/>
                        </a:lnTo>
                        <a:lnTo>
                          <a:pt x="112" y="59"/>
                        </a:lnTo>
                        <a:lnTo>
                          <a:pt x="109" y="65"/>
                        </a:lnTo>
                        <a:lnTo>
                          <a:pt x="108" y="73"/>
                        </a:lnTo>
                        <a:lnTo>
                          <a:pt x="107" y="80"/>
                        </a:lnTo>
                        <a:lnTo>
                          <a:pt x="105" y="87"/>
                        </a:lnTo>
                        <a:lnTo>
                          <a:pt x="102" y="93"/>
                        </a:lnTo>
                        <a:lnTo>
                          <a:pt x="100" y="100"/>
                        </a:lnTo>
                        <a:lnTo>
                          <a:pt x="96" y="105"/>
                        </a:lnTo>
                        <a:lnTo>
                          <a:pt x="93" y="109"/>
                        </a:lnTo>
                        <a:lnTo>
                          <a:pt x="88" y="113"/>
                        </a:lnTo>
                        <a:lnTo>
                          <a:pt x="84" y="118"/>
                        </a:lnTo>
                        <a:lnTo>
                          <a:pt x="78" y="119"/>
                        </a:lnTo>
                        <a:lnTo>
                          <a:pt x="71" y="120"/>
                        </a:lnTo>
                        <a:lnTo>
                          <a:pt x="63" y="120"/>
                        </a:lnTo>
                        <a:lnTo>
                          <a:pt x="55" y="119"/>
                        </a:lnTo>
                        <a:lnTo>
                          <a:pt x="51" y="118"/>
                        </a:lnTo>
                        <a:lnTo>
                          <a:pt x="48" y="115"/>
                        </a:lnTo>
                        <a:lnTo>
                          <a:pt x="44" y="114"/>
                        </a:lnTo>
                        <a:lnTo>
                          <a:pt x="41" y="113"/>
                        </a:lnTo>
                        <a:lnTo>
                          <a:pt x="34" y="109"/>
                        </a:lnTo>
                        <a:lnTo>
                          <a:pt x="28" y="106"/>
                        </a:lnTo>
                        <a:lnTo>
                          <a:pt x="24" y="104"/>
                        </a:lnTo>
                        <a:lnTo>
                          <a:pt x="21" y="102"/>
                        </a:lnTo>
                        <a:lnTo>
                          <a:pt x="17" y="100"/>
                        </a:lnTo>
                        <a:lnTo>
                          <a:pt x="14" y="99"/>
                        </a:lnTo>
                        <a:lnTo>
                          <a:pt x="10" y="97"/>
                        </a:lnTo>
                        <a:lnTo>
                          <a:pt x="7" y="97"/>
                        </a:lnTo>
                        <a:lnTo>
                          <a:pt x="3" y="97"/>
                        </a:lnTo>
                        <a:lnTo>
                          <a:pt x="0" y="97"/>
                        </a:lnTo>
                        <a:lnTo>
                          <a:pt x="1" y="94"/>
                        </a:lnTo>
                        <a:lnTo>
                          <a:pt x="3" y="92"/>
                        </a:lnTo>
                        <a:lnTo>
                          <a:pt x="6" y="88"/>
                        </a:lnTo>
                        <a:lnTo>
                          <a:pt x="7" y="87"/>
                        </a:lnTo>
                        <a:lnTo>
                          <a:pt x="9" y="86"/>
                        </a:lnTo>
                        <a:lnTo>
                          <a:pt x="14" y="86"/>
                        </a:lnTo>
                        <a:lnTo>
                          <a:pt x="17" y="87"/>
                        </a:lnTo>
                        <a:lnTo>
                          <a:pt x="23" y="90"/>
                        </a:lnTo>
                        <a:lnTo>
                          <a:pt x="29" y="93"/>
                        </a:lnTo>
                        <a:lnTo>
                          <a:pt x="35" y="97"/>
                        </a:lnTo>
                        <a:lnTo>
                          <a:pt x="41" y="99"/>
                        </a:lnTo>
                        <a:lnTo>
                          <a:pt x="48" y="102"/>
                        </a:lnTo>
                        <a:lnTo>
                          <a:pt x="53" y="105"/>
                        </a:lnTo>
                        <a:lnTo>
                          <a:pt x="60" y="107"/>
                        </a:lnTo>
                        <a:lnTo>
                          <a:pt x="66" y="108"/>
                        </a:lnTo>
                        <a:lnTo>
                          <a:pt x="73" y="108"/>
                        </a:lnTo>
                        <a:lnTo>
                          <a:pt x="78" y="106"/>
                        </a:lnTo>
                        <a:lnTo>
                          <a:pt x="84" y="102"/>
                        </a:lnTo>
                        <a:lnTo>
                          <a:pt x="88" y="97"/>
                        </a:lnTo>
                        <a:lnTo>
                          <a:pt x="93" y="90"/>
                        </a:lnTo>
                        <a:lnTo>
                          <a:pt x="94" y="84"/>
                        </a:lnTo>
                        <a:lnTo>
                          <a:pt x="96" y="78"/>
                        </a:lnTo>
                        <a:lnTo>
                          <a:pt x="98" y="72"/>
                        </a:lnTo>
                        <a:lnTo>
                          <a:pt x="100" y="66"/>
                        </a:lnTo>
                        <a:lnTo>
                          <a:pt x="100" y="60"/>
                        </a:lnTo>
                        <a:lnTo>
                          <a:pt x="102" y="53"/>
                        </a:lnTo>
                        <a:lnTo>
                          <a:pt x="103" y="48"/>
                        </a:lnTo>
                        <a:lnTo>
                          <a:pt x="106" y="42"/>
                        </a:lnTo>
                        <a:lnTo>
                          <a:pt x="107" y="36"/>
                        </a:lnTo>
                        <a:lnTo>
                          <a:pt x="108" y="30"/>
                        </a:lnTo>
                        <a:lnTo>
                          <a:pt x="110" y="24"/>
                        </a:lnTo>
                        <a:lnTo>
                          <a:pt x="114" y="18"/>
                        </a:lnTo>
                        <a:lnTo>
                          <a:pt x="116" y="13"/>
                        </a:lnTo>
                        <a:lnTo>
                          <a:pt x="121" y="8"/>
                        </a:lnTo>
                        <a:lnTo>
                          <a:pt x="124" y="3"/>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6" name="Freeform 82">
                    <a:extLst>
                      <a:ext uri="{FF2B5EF4-FFF2-40B4-BE49-F238E27FC236}">
                        <a16:creationId xmlns:a16="http://schemas.microsoft.com/office/drawing/2014/main" id="{CE2D99CB-8BA9-40FA-854D-8118BFF7E589}"/>
                      </a:ext>
                    </a:extLst>
                  </p:cNvPr>
                  <p:cNvSpPr>
                    <a:spLocks/>
                  </p:cNvSpPr>
                  <p:nvPr/>
                </p:nvSpPr>
                <p:spPr bwMode="auto">
                  <a:xfrm>
                    <a:off x="1639" y="2358"/>
                    <a:ext cx="52" cy="48"/>
                  </a:xfrm>
                  <a:custGeom>
                    <a:avLst/>
                    <a:gdLst>
                      <a:gd name="T0" fmla="*/ 1 w 156"/>
                      <a:gd name="T1" fmla="*/ 0 h 143"/>
                      <a:gd name="T2" fmla="*/ 1 w 156"/>
                      <a:gd name="T3" fmla="*/ 0 h 143"/>
                      <a:gd name="T4" fmla="*/ 1 w 156"/>
                      <a:gd name="T5" fmla="*/ 0 h 143"/>
                      <a:gd name="T6" fmla="*/ 1 w 156"/>
                      <a:gd name="T7" fmla="*/ 0 h 143"/>
                      <a:gd name="T8" fmla="*/ 1 w 156"/>
                      <a:gd name="T9" fmla="*/ 0 h 143"/>
                      <a:gd name="T10" fmla="*/ 1 w 156"/>
                      <a:gd name="T11" fmla="*/ 0 h 143"/>
                      <a:gd name="T12" fmla="*/ 1 w 156"/>
                      <a:gd name="T13" fmla="*/ 0 h 143"/>
                      <a:gd name="T14" fmla="*/ 1 w 156"/>
                      <a:gd name="T15" fmla="*/ 0 h 143"/>
                      <a:gd name="T16" fmla="*/ 1 w 156"/>
                      <a:gd name="T17" fmla="*/ 0 h 143"/>
                      <a:gd name="T18" fmla="*/ 0 w 156"/>
                      <a:gd name="T19" fmla="*/ 0 h 143"/>
                      <a:gd name="T20" fmla="*/ 0 w 156"/>
                      <a:gd name="T21" fmla="*/ 1 h 143"/>
                      <a:gd name="T22" fmla="*/ 0 w 156"/>
                      <a:gd name="T23" fmla="*/ 1 h 143"/>
                      <a:gd name="T24" fmla="*/ 0 w 156"/>
                      <a:gd name="T25" fmla="*/ 1 h 143"/>
                      <a:gd name="T26" fmla="*/ 0 w 156"/>
                      <a:gd name="T27" fmla="*/ 1 h 143"/>
                      <a:gd name="T28" fmla="*/ 0 w 156"/>
                      <a:gd name="T29" fmla="*/ 1 h 143"/>
                      <a:gd name="T30" fmla="*/ 0 w 156"/>
                      <a:gd name="T31" fmla="*/ 1 h 143"/>
                      <a:gd name="T32" fmla="*/ 0 w 156"/>
                      <a:gd name="T33" fmla="*/ 1 h 143"/>
                      <a:gd name="T34" fmla="*/ 0 w 156"/>
                      <a:gd name="T35" fmla="*/ 1 h 143"/>
                      <a:gd name="T36" fmla="*/ 0 w 156"/>
                      <a:gd name="T37" fmla="*/ 1 h 143"/>
                      <a:gd name="T38" fmla="*/ 0 w 156"/>
                      <a:gd name="T39" fmla="*/ 1 h 143"/>
                      <a:gd name="T40" fmla="*/ 0 w 156"/>
                      <a:gd name="T41" fmla="*/ 0 h 143"/>
                      <a:gd name="T42" fmla="*/ 0 w 156"/>
                      <a:gd name="T43" fmla="*/ 0 h 143"/>
                      <a:gd name="T44" fmla="*/ 0 w 156"/>
                      <a:gd name="T45" fmla="*/ 0 h 143"/>
                      <a:gd name="T46" fmla="*/ 0 w 156"/>
                      <a:gd name="T47" fmla="*/ 0 h 143"/>
                      <a:gd name="T48" fmla="*/ 0 w 156"/>
                      <a:gd name="T49" fmla="*/ 0 h 143"/>
                      <a:gd name="T50" fmla="*/ 0 w 156"/>
                      <a:gd name="T51" fmla="*/ 0 h 143"/>
                      <a:gd name="T52" fmla="*/ 0 w 156"/>
                      <a:gd name="T53" fmla="*/ 0 h 143"/>
                      <a:gd name="T54" fmla="*/ 0 w 156"/>
                      <a:gd name="T55" fmla="*/ 0 h 143"/>
                      <a:gd name="T56" fmla="*/ 0 w 156"/>
                      <a:gd name="T57" fmla="*/ 1 h 143"/>
                      <a:gd name="T58" fmla="*/ 0 w 156"/>
                      <a:gd name="T59" fmla="*/ 1 h 143"/>
                      <a:gd name="T60" fmla="*/ 0 w 156"/>
                      <a:gd name="T61" fmla="*/ 1 h 143"/>
                      <a:gd name="T62" fmla="*/ 0 w 156"/>
                      <a:gd name="T63" fmla="*/ 1 h 143"/>
                      <a:gd name="T64" fmla="*/ 0 w 156"/>
                      <a:gd name="T65" fmla="*/ 0 h 143"/>
                      <a:gd name="T66" fmla="*/ 0 w 156"/>
                      <a:gd name="T67" fmla="*/ 0 h 143"/>
                      <a:gd name="T68" fmla="*/ 0 w 156"/>
                      <a:gd name="T69" fmla="*/ 0 h 143"/>
                      <a:gd name="T70" fmla="*/ 1 w 156"/>
                      <a:gd name="T71" fmla="*/ 0 h 143"/>
                      <a:gd name="T72" fmla="*/ 1 w 156"/>
                      <a:gd name="T73" fmla="*/ 0 h 143"/>
                      <a:gd name="T74" fmla="*/ 1 w 156"/>
                      <a:gd name="T75" fmla="*/ 0 h 143"/>
                      <a:gd name="T76" fmla="*/ 1 w 156"/>
                      <a:gd name="T77" fmla="*/ 0 h 143"/>
                      <a:gd name="T78" fmla="*/ 1 w 156"/>
                      <a:gd name="T79" fmla="*/ 0 h 143"/>
                      <a:gd name="T80" fmla="*/ 1 w 156"/>
                      <a:gd name="T81" fmla="*/ 0 h 14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6"/>
                      <a:gd name="T124" fmla="*/ 0 h 143"/>
                      <a:gd name="T125" fmla="*/ 156 w 156"/>
                      <a:gd name="T126" fmla="*/ 143 h 14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6" h="143">
                        <a:moveTo>
                          <a:pt x="153" y="0"/>
                        </a:moveTo>
                        <a:lnTo>
                          <a:pt x="155" y="4"/>
                        </a:lnTo>
                        <a:lnTo>
                          <a:pt x="156" y="7"/>
                        </a:lnTo>
                        <a:lnTo>
                          <a:pt x="156" y="12"/>
                        </a:lnTo>
                        <a:lnTo>
                          <a:pt x="155" y="15"/>
                        </a:lnTo>
                        <a:lnTo>
                          <a:pt x="150" y="20"/>
                        </a:lnTo>
                        <a:lnTo>
                          <a:pt x="147" y="26"/>
                        </a:lnTo>
                        <a:lnTo>
                          <a:pt x="145" y="29"/>
                        </a:lnTo>
                        <a:lnTo>
                          <a:pt x="142" y="34"/>
                        </a:lnTo>
                        <a:lnTo>
                          <a:pt x="141" y="36"/>
                        </a:lnTo>
                        <a:lnTo>
                          <a:pt x="140" y="40"/>
                        </a:lnTo>
                        <a:lnTo>
                          <a:pt x="139" y="44"/>
                        </a:lnTo>
                        <a:lnTo>
                          <a:pt x="139" y="50"/>
                        </a:lnTo>
                        <a:lnTo>
                          <a:pt x="136" y="60"/>
                        </a:lnTo>
                        <a:lnTo>
                          <a:pt x="134" y="69"/>
                        </a:lnTo>
                        <a:lnTo>
                          <a:pt x="132" y="78"/>
                        </a:lnTo>
                        <a:lnTo>
                          <a:pt x="129" y="88"/>
                        </a:lnTo>
                        <a:lnTo>
                          <a:pt x="127" y="96"/>
                        </a:lnTo>
                        <a:lnTo>
                          <a:pt x="124" y="104"/>
                        </a:lnTo>
                        <a:lnTo>
                          <a:pt x="120" y="111"/>
                        </a:lnTo>
                        <a:lnTo>
                          <a:pt x="115" y="118"/>
                        </a:lnTo>
                        <a:lnTo>
                          <a:pt x="111" y="123"/>
                        </a:lnTo>
                        <a:lnTo>
                          <a:pt x="106" y="128"/>
                        </a:lnTo>
                        <a:lnTo>
                          <a:pt x="99" y="133"/>
                        </a:lnTo>
                        <a:lnTo>
                          <a:pt x="94" y="138"/>
                        </a:lnTo>
                        <a:lnTo>
                          <a:pt x="86" y="140"/>
                        </a:lnTo>
                        <a:lnTo>
                          <a:pt x="79" y="142"/>
                        </a:lnTo>
                        <a:lnTo>
                          <a:pt x="71" y="143"/>
                        </a:lnTo>
                        <a:lnTo>
                          <a:pt x="62" y="143"/>
                        </a:lnTo>
                        <a:lnTo>
                          <a:pt x="57" y="142"/>
                        </a:lnTo>
                        <a:lnTo>
                          <a:pt x="54" y="142"/>
                        </a:lnTo>
                        <a:lnTo>
                          <a:pt x="49" y="140"/>
                        </a:lnTo>
                        <a:lnTo>
                          <a:pt x="46" y="138"/>
                        </a:lnTo>
                        <a:lnTo>
                          <a:pt x="42" y="135"/>
                        </a:lnTo>
                        <a:lnTo>
                          <a:pt x="39" y="133"/>
                        </a:lnTo>
                        <a:lnTo>
                          <a:pt x="35" y="131"/>
                        </a:lnTo>
                        <a:lnTo>
                          <a:pt x="32" y="128"/>
                        </a:lnTo>
                        <a:lnTo>
                          <a:pt x="28" y="126"/>
                        </a:lnTo>
                        <a:lnTo>
                          <a:pt x="25" y="123"/>
                        </a:lnTo>
                        <a:lnTo>
                          <a:pt x="21" y="121"/>
                        </a:lnTo>
                        <a:lnTo>
                          <a:pt x="18" y="119"/>
                        </a:lnTo>
                        <a:lnTo>
                          <a:pt x="13" y="118"/>
                        </a:lnTo>
                        <a:lnTo>
                          <a:pt x="9" y="117"/>
                        </a:lnTo>
                        <a:lnTo>
                          <a:pt x="5" y="117"/>
                        </a:lnTo>
                        <a:lnTo>
                          <a:pt x="1" y="117"/>
                        </a:lnTo>
                        <a:lnTo>
                          <a:pt x="0" y="116"/>
                        </a:lnTo>
                        <a:lnTo>
                          <a:pt x="1" y="112"/>
                        </a:lnTo>
                        <a:lnTo>
                          <a:pt x="2" y="109"/>
                        </a:lnTo>
                        <a:lnTo>
                          <a:pt x="4" y="105"/>
                        </a:lnTo>
                        <a:lnTo>
                          <a:pt x="7" y="104"/>
                        </a:lnTo>
                        <a:lnTo>
                          <a:pt x="13" y="105"/>
                        </a:lnTo>
                        <a:lnTo>
                          <a:pt x="19" y="106"/>
                        </a:lnTo>
                        <a:lnTo>
                          <a:pt x="23" y="110"/>
                        </a:lnTo>
                        <a:lnTo>
                          <a:pt x="29" y="113"/>
                        </a:lnTo>
                        <a:lnTo>
                          <a:pt x="36" y="117"/>
                        </a:lnTo>
                        <a:lnTo>
                          <a:pt x="42" y="120"/>
                        </a:lnTo>
                        <a:lnTo>
                          <a:pt x="49" y="125"/>
                        </a:lnTo>
                        <a:lnTo>
                          <a:pt x="55" y="127"/>
                        </a:lnTo>
                        <a:lnTo>
                          <a:pt x="62" y="130"/>
                        </a:lnTo>
                        <a:lnTo>
                          <a:pt x="69" y="131"/>
                        </a:lnTo>
                        <a:lnTo>
                          <a:pt x="76" y="133"/>
                        </a:lnTo>
                        <a:lnTo>
                          <a:pt x="82" y="131"/>
                        </a:lnTo>
                        <a:lnTo>
                          <a:pt x="89" y="128"/>
                        </a:lnTo>
                        <a:lnTo>
                          <a:pt x="96" y="125"/>
                        </a:lnTo>
                        <a:lnTo>
                          <a:pt x="103" y="118"/>
                        </a:lnTo>
                        <a:lnTo>
                          <a:pt x="107" y="111"/>
                        </a:lnTo>
                        <a:lnTo>
                          <a:pt x="112" y="104"/>
                        </a:lnTo>
                        <a:lnTo>
                          <a:pt x="115" y="96"/>
                        </a:lnTo>
                        <a:lnTo>
                          <a:pt x="119" y="89"/>
                        </a:lnTo>
                        <a:lnTo>
                          <a:pt x="121" y="81"/>
                        </a:lnTo>
                        <a:lnTo>
                          <a:pt x="122" y="74"/>
                        </a:lnTo>
                        <a:lnTo>
                          <a:pt x="125" y="67"/>
                        </a:lnTo>
                        <a:lnTo>
                          <a:pt x="127" y="58"/>
                        </a:lnTo>
                        <a:lnTo>
                          <a:pt x="128" y="50"/>
                        </a:lnTo>
                        <a:lnTo>
                          <a:pt x="129" y="43"/>
                        </a:lnTo>
                        <a:lnTo>
                          <a:pt x="132" y="35"/>
                        </a:lnTo>
                        <a:lnTo>
                          <a:pt x="135" y="28"/>
                        </a:lnTo>
                        <a:lnTo>
                          <a:pt x="138" y="20"/>
                        </a:lnTo>
                        <a:lnTo>
                          <a:pt x="141" y="13"/>
                        </a:lnTo>
                        <a:lnTo>
                          <a:pt x="147" y="6"/>
                        </a:lnTo>
                        <a:lnTo>
                          <a:pt x="1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7" name="Freeform 83">
                    <a:extLst>
                      <a:ext uri="{FF2B5EF4-FFF2-40B4-BE49-F238E27FC236}">
                        <a16:creationId xmlns:a16="http://schemas.microsoft.com/office/drawing/2014/main" id="{9D0E0A0B-16D0-41CC-9C7F-16DC1D24CAA8}"/>
                      </a:ext>
                    </a:extLst>
                  </p:cNvPr>
                  <p:cNvSpPr>
                    <a:spLocks/>
                  </p:cNvSpPr>
                  <p:nvPr/>
                </p:nvSpPr>
                <p:spPr bwMode="auto">
                  <a:xfrm>
                    <a:off x="1681" y="2353"/>
                    <a:ext cx="12" cy="13"/>
                  </a:xfrm>
                  <a:custGeom>
                    <a:avLst/>
                    <a:gdLst>
                      <a:gd name="T0" fmla="*/ 0 w 36"/>
                      <a:gd name="T1" fmla="*/ 0 h 39"/>
                      <a:gd name="T2" fmla="*/ 0 w 36"/>
                      <a:gd name="T3" fmla="*/ 0 h 39"/>
                      <a:gd name="T4" fmla="*/ 0 w 36"/>
                      <a:gd name="T5" fmla="*/ 0 h 39"/>
                      <a:gd name="T6" fmla="*/ 0 w 36"/>
                      <a:gd name="T7" fmla="*/ 0 h 39"/>
                      <a:gd name="T8" fmla="*/ 0 w 36"/>
                      <a:gd name="T9" fmla="*/ 0 h 39"/>
                      <a:gd name="T10" fmla="*/ 0 w 36"/>
                      <a:gd name="T11" fmla="*/ 0 h 39"/>
                      <a:gd name="T12" fmla="*/ 0 w 36"/>
                      <a:gd name="T13" fmla="*/ 0 h 39"/>
                      <a:gd name="T14" fmla="*/ 0 w 36"/>
                      <a:gd name="T15" fmla="*/ 0 h 39"/>
                      <a:gd name="T16" fmla="*/ 0 w 36"/>
                      <a:gd name="T17" fmla="*/ 0 h 39"/>
                      <a:gd name="T18" fmla="*/ 0 w 36"/>
                      <a:gd name="T19" fmla="*/ 0 h 39"/>
                      <a:gd name="T20" fmla="*/ 0 w 36"/>
                      <a:gd name="T21" fmla="*/ 0 h 39"/>
                      <a:gd name="T22" fmla="*/ 0 w 36"/>
                      <a:gd name="T23" fmla="*/ 0 h 39"/>
                      <a:gd name="T24" fmla="*/ 0 w 36"/>
                      <a:gd name="T25" fmla="*/ 0 h 39"/>
                      <a:gd name="T26" fmla="*/ 0 w 36"/>
                      <a:gd name="T27" fmla="*/ 0 h 39"/>
                      <a:gd name="T28" fmla="*/ 0 w 36"/>
                      <a:gd name="T29" fmla="*/ 0 h 39"/>
                      <a:gd name="T30" fmla="*/ 0 w 36"/>
                      <a:gd name="T31" fmla="*/ 0 h 39"/>
                      <a:gd name="T32" fmla="*/ 0 w 36"/>
                      <a:gd name="T33" fmla="*/ 0 h 39"/>
                      <a:gd name="T34" fmla="*/ 0 w 36"/>
                      <a:gd name="T35" fmla="*/ 0 h 39"/>
                      <a:gd name="T36" fmla="*/ 0 w 36"/>
                      <a:gd name="T37" fmla="*/ 0 h 39"/>
                      <a:gd name="T38" fmla="*/ 0 w 36"/>
                      <a:gd name="T39" fmla="*/ 0 h 39"/>
                      <a:gd name="T40" fmla="*/ 0 w 36"/>
                      <a:gd name="T41" fmla="*/ 0 h 39"/>
                      <a:gd name="T42" fmla="*/ 0 w 36"/>
                      <a:gd name="T43" fmla="*/ 0 h 39"/>
                      <a:gd name="T44" fmla="*/ 0 w 36"/>
                      <a:gd name="T45" fmla="*/ 0 h 39"/>
                      <a:gd name="T46" fmla="*/ 0 w 36"/>
                      <a:gd name="T47" fmla="*/ 0 h 39"/>
                      <a:gd name="T48" fmla="*/ 0 w 36"/>
                      <a:gd name="T49" fmla="*/ 0 h 39"/>
                      <a:gd name="T50" fmla="*/ 0 w 36"/>
                      <a:gd name="T51" fmla="*/ 0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39"/>
                      <a:gd name="T80" fmla="*/ 36 w 36"/>
                      <a:gd name="T81" fmla="*/ 39 h 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39">
                        <a:moveTo>
                          <a:pt x="11" y="0"/>
                        </a:moveTo>
                        <a:lnTo>
                          <a:pt x="17" y="2"/>
                        </a:lnTo>
                        <a:lnTo>
                          <a:pt x="24" y="4"/>
                        </a:lnTo>
                        <a:lnTo>
                          <a:pt x="29" y="9"/>
                        </a:lnTo>
                        <a:lnTo>
                          <a:pt x="33" y="15"/>
                        </a:lnTo>
                        <a:lnTo>
                          <a:pt x="36" y="21"/>
                        </a:lnTo>
                        <a:lnTo>
                          <a:pt x="36" y="27"/>
                        </a:lnTo>
                        <a:lnTo>
                          <a:pt x="33" y="32"/>
                        </a:lnTo>
                        <a:lnTo>
                          <a:pt x="31" y="39"/>
                        </a:lnTo>
                        <a:lnTo>
                          <a:pt x="26" y="38"/>
                        </a:lnTo>
                        <a:lnTo>
                          <a:pt x="23" y="38"/>
                        </a:lnTo>
                        <a:lnTo>
                          <a:pt x="24" y="35"/>
                        </a:lnTo>
                        <a:lnTo>
                          <a:pt x="24" y="30"/>
                        </a:lnTo>
                        <a:lnTo>
                          <a:pt x="23" y="27"/>
                        </a:lnTo>
                        <a:lnTo>
                          <a:pt x="22" y="22"/>
                        </a:lnTo>
                        <a:lnTo>
                          <a:pt x="19" y="17"/>
                        </a:lnTo>
                        <a:lnTo>
                          <a:pt x="16" y="15"/>
                        </a:lnTo>
                        <a:lnTo>
                          <a:pt x="11" y="15"/>
                        </a:lnTo>
                        <a:lnTo>
                          <a:pt x="5" y="18"/>
                        </a:lnTo>
                        <a:lnTo>
                          <a:pt x="3" y="16"/>
                        </a:lnTo>
                        <a:lnTo>
                          <a:pt x="1" y="15"/>
                        </a:lnTo>
                        <a:lnTo>
                          <a:pt x="0" y="9"/>
                        </a:lnTo>
                        <a:lnTo>
                          <a:pt x="3" y="4"/>
                        </a:lnTo>
                        <a:lnTo>
                          <a:pt x="7"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8" name="Freeform 84">
                    <a:extLst>
                      <a:ext uri="{FF2B5EF4-FFF2-40B4-BE49-F238E27FC236}">
                        <a16:creationId xmlns:a16="http://schemas.microsoft.com/office/drawing/2014/main" id="{0B5B7AA5-D040-4568-89CE-7A9180AA06DE}"/>
                      </a:ext>
                    </a:extLst>
                  </p:cNvPr>
                  <p:cNvSpPr>
                    <a:spLocks/>
                  </p:cNvSpPr>
                  <p:nvPr/>
                </p:nvSpPr>
                <p:spPr bwMode="auto">
                  <a:xfrm>
                    <a:off x="1584" y="2278"/>
                    <a:ext cx="40" cy="21"/>
                  </a:xfrm>
                  <a:custGeom>
                    <a:avLst/>
                    <a:gdLst>
                      <a:gd name="T0" fmla="*/ 0 w 120"/>
                      <a:gd name="T1" fmla="*/ 0 h 63"/>
                      <a:gd name="T2" fmla="*/ 0 w 120"/>
                      <a:gd name="T3" fmla="*/ 0 h 63"/>
                      <a:gd name="T4" fmla="*/ 0 w 120"/>
                      <a:gd name="T5" fmla="*/ 0 h 63"/>
                      <a:gd name="T6" fmla="*/ 0 w 120"/>
                      <a:gd name="T7" fmla="*/ 0 h 63"/>
                      <a:gd name="T8" fmla="*/ 0 w 120"/>
                      <a:gd name="T9" fmla="*/ 0 h 63"/>
                      <a:gd name="T10" fmla="*/ 0 w 120"/>
                      <a:gd name="T11" fmla="*/ 0 h 63"/>
                      <a:gd name="T12" fmla="*/ 0 w 120"/>
                      <a:gd name="T13" fmla="*/ 0 h 63"/>
                      <a:gd name="T14" fmla="*/ 0 w 120"/>
                      <a:gd name="T15" fmla="*/ 0 h 63"/>
                      <a:gd name="T16" fmla="*/ 0 w 120"/>
                      <a:gd name="T17" fmla="*/ 0 h 63"/>
                      <a:gd name="T18" fmla="*/ 0 w 120"/>
                      <a:gd name="T19" fmla="*/ 0 h 63"/>
                      <a:gd name="T20" fmla="*/ 0 w 120"/>
                      <a:gd name="T21" fmla="*/ 0 h 63"/>
                      <a:gd name="T22" fmla="*/ 0 w 120"/>
                      <a:gd name="T23" fmla="*/ 0 h 63"/>
                      <a:gd name="T24" fmla="*/ 0 w 120"/>
                      <a:gd name="T25" fmla="*/ 0 h 63"/>
                      <a:gd name="T26" fmla="*/ 0 w 120"/>
                      <a:gd name="T27" fmla="*/ 0 h 63"/>
                      <a:gd name="T28" fmla="*/ 0 w 120"/>
                      <a:gd name="T29" fmla="*/ 0 h 63"/>
                      <a:gd name="T30" fmla="*/ 0 w 120"/>
                      <a:gd name="T31" fmla="*/ 0 h 63"/>
                      <a:gd name="T32" fmla="*/ 0 w 120"/>
                      <a:gd name="T33" fmla="*/ 0 h 63"/>
                      <a:gd name="T34" fmla="*/ 0 w 120"/>
                      <a:gd name="T35" fmla="*/ 0 h 63"/>
                      <a:gd name="T36" fmla="*/ 0 w 120"/>
                      <a:gd name="T37" fmla="*/ 0 h 63"/>
                      <a:gd name="T38" fmla="*/ 0 w 120"/>
                      <a:gd name="T39" fmla="*/ 0 h 63"/>
                      <a:gd name="T40" fmla="*/ 0 w 120"/>
                      <a:gd name="T41" fmla="*/ 0 h 63"/>
                      <a:gd name="T42" fmla="*/ 0 w 120"/>
                      <a:gd name="T43" fmla="*/ 0 h 63"/>
                      <a:gd name="T44" fmla="*/ 0 w 120"/>
                      <a:gd name="T45" fmla="*/ 0 h 63"/>
                      <a:gd name="T46" fmla="*/ 0 w 120"/>
                      <a:gd name="T47" fmla="*/ 0 h 63"/>
                      <a:gd name="T48" fmla="*/ 0 w 120"/>
                      <a:gd name="T49" fmla="*/ 0 h 63"/>
                      <a:gd name="T50" fmla="*/ 0 w 120"/>
                      <a:gd name="T51" fmla="*/ 0 h 63"/>
                      <a:gd name="T52" fmla="*/ 0 w 120"/>
                      <a:gd name="T53" fmla="*/ 0 h 63"/>
                      <a:gd name="T54" fmla="*/ 0 w 120"/>
                      <a:gd name="T55" fmla="*/ 0 h 63"/>
                      <a:gd name="T56" fmla="*/ 0 w 120"/>
                      <a:gd name="T57" fmla="*/ 0 h 63"/>
                      <a:gd name="T58" fmla="*/ 0 w 120"/>
                      <a:gd name="T59" fmla="*/ 0 h 63"/>
                      <a:gd name="T60" fmla="*/ 0 w 120"/>
                      <a:gd name="T61" fmla="*/ 0 h 63"/>
                      <a:gd name="T62" fmla="*/ 0 w 120"/>
                      <a:gd name="T63" fmla="*/ 0 h 63"/>
                      <a:gd name="T64" fmla="*/ 0 w 120"/>
                      <a:gd name="T65" fmla="*/ 0 h 63"/>
                      <a:gd name="T66" fmla="*/ 0 w 120"/>
                      <a:gd name="T67" fmla="*/ 0 h 63"/>
                      <a:gd name="T68" fmla="*/ 0 w 120"/>
                      <a:gd name="T69" fmla="*/ 0 h 63"/>
                      <a:gd name="T70" fmla="*/ 0 w 120"/>
                      <a:gd name="T71" fmla="*/ 0 h 63"/>
                      <a:gd name="T72" fmla="*/ 0 w 120"/>
                      <a:gd name="T73" fmla="*/ 0 h 63"/>
                      <a:gd name="T74" fmla="*/ 0 w 120"/>
                      <a:gd name="T75" fmla="*/ 0 h 63"/>
                      <a:gd name="T76" fmla="*/ 0 w 120"/>
                      <a:gd name="T77" fmla="*/ 0 h 63"/>
                      <a:gd name="T78" fmla="*/ 0 w 120"/>
                      <a:gd name="T79" fmla="*/ 0 h 63"/>
                      <a:gd name="T80" fmla="*/ 0 w 120"/>
                      <a:gd name="T81" fmla="*/ 0 h 63"/>
                      <a:gd name="T82" fmla="*/ 0 w 120"/>
                      <a:gd name="T83" fmla="*/ 0 h 63"/>
                      <a:gd name="T84" fmla="*/ 0 w 120"/>
                      <a:gd name="T85" fmla="*/ 0 h 63"/>
                      <a:gd name="T86" fmla="*/ 0 w 120"/>
                      <a:gd name="T87" fmla="*/ 0 h 63"/>
                      <a:gd name="T88" fmla="*/ 0 w 120"/>
                      <a:gd name="T89" fmla="*/ 0 h 63"/>
                      <a:gd name="T90" fmla="*/ 0 w 120"/>
                      <a:gd name="T91" fmla="*/ 0 h 63"/>
                      <a:gd name="T92" fmla="*/ 0 w 120"/>
                      <a:gd name="T93" fmla="*/ 0 h 63"/>
                      <a:gd name="T94" fmla="*/ 0 w 120"/>
                      <a:gd name="T95" fmla="*/ 0 h 63"/>
                      <a:gd name="T96" fmla="*/ 0 w 120"/>
                      <a:gd name="T97" fmla="*/ 0 h 63"/>
                      <a:gd name="T98" fmla="*/ 0 w 120"/>
                      <a:gd name="T99" fmla="*/ 0 h 6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0"/>
                      <a:gd name="T151" fmla="*/ 0 h 63"/>
                      <a:gd name="T152" fmla="*/ 120 w 120"/>
                      <a:gd name="T153" fmla="*/ 63 h 6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0" h="63">
                        <a:moveTo>
                          <a:pt x="102" y="47"/>
                        </a:moveTo>
                        <a:lnTo>
                          <a:pt x="109" y="42"/>
                        </a:lnTo>
                        <a:lnTo>
                          <a:pt x="114" y="40"/>
                        </a:lnTo>
                        <a:lnTo>
                          <a:pt x="117" y="35"/>
                        </a:lnTo>
                        <a:lnTo>
                          <a:pt x="120" y="33"/>
                        </a:lnTo>
                        <a:lnTo>
                          <a:pt x="119" y="28"/>
                        </a:lnTo>
                        <a:lnTo>
                          <a:pt x="117" y="24"/>
                        </a:lnTo>
                        <a:lnTo>
                          <a:pt x="114" y="21"/>
                        </a:lnTo>
                        <a:lnTo>
                          <a:pt x="112" y="16"/>
                        </a:lnTo>
                        <a:lnTo>
                          <a:pt x="106" y="13"/>
                        </a:lnTo>
                        <a:lnTo>
                          <a:pt x="101" y="9"/>
                        </a:lnTo>
                        <a:lnTo>
                          <a:pt x="95" y="6"/>
                        </a:lnTo>
                        <a:lnTo>
                          <a:pt x="91" y="5"/>
                        </a:lnTo>
                        <a:lnTo>
                          <a:pt x="85" y="1"/>
                        </a:lnTo>
                        <a:lnTo>
                          <a:pt x="80" y="0"/>
                        </a:lnTo>
                        <a:lnTo>
                          <a:pt x="75" y="0"/>
                        </a:lnTo>
                        <a:lnTo>
                          <a:pt x="72" y="0"/>
                        </a:lnTo>
                        <a:lnTo>
                          <a:pt x="65" y="1"/>
                        </a:lnTo>
                        <a:lnTo>
                          <a:pt x="58" y="2"/>
                        </a:lnTo>
                        <a:lnTo>
                          <a:pt x="51" y="3"/>
                        </a:lnTo>
                        <a:lnTo>
                          <a:pt x="44" y="6"/>
                        </a:lnTo>
                        <a:lnTo>
                          <a:pt x="37" y="7"/>
                        </a:lnTo>
                        <a:lnTo>
                          <a:pt x="30" y="8"/>
                        </a:lnTo>
                        <a:lnTo>
                          <a:pt x="23" y="12"/>
                        </a:lnTo>
                        <a:lnTo>
                          <a:pt x="18" y="14"/>
                        </a:lnTo>
                        <a:lnTo>
                          <a:pt x="11" y="16"/>
                        </a:lnTo>
                        <a:lnTo>
                          <a:pt x="8" y="20"/>
                        </a:lnTo>
                        <a:lnTo>
                          <a:pt x="3" y="23"/>
                        </a:lnTo>
                        <a:lnTo>
                          <a:pt x="2" y="27"/>
                        </a:lnTo>
                        <a:lnTo>
                          <a:pt x="0" y="31"/>
                        </a:lnTo>
                        <a:lnTo>
                          <a:pt x="1" y="35"/>
                        </a:lnTo>
                        <a:lnTo>
                          <a:pt x="2" y="41"/>
                        </a:lnTo>
                        <a:lnTo>
                          <a:pt x="7" y="47"/>
                        </a:lnTo>
                        <a:lnTo>
                          <a:pt x="10" y="51"/>
                        </a:lnTo>
                        <a:lnTo>
                          <a:pt x="15" y="56"/>
                        </a:lnTo>
                        <a:lnTo>
                          <a:pt x="21" y="59"/>
                        </a:lnTo>
                        <a:lnTo>
                          <a:pt x="27" y="62"/>
                        </a:lnTo>
                        <a:lnTo>
                          <a:pt x="31" y="63"/>
                        </a:lnTo>
                        <a:lnTo>
                          <a:pt x="38" y="63"/>
                        </a:lnTo>
                        <a:lnTo>
                          <a:pt x="45" y="63"/>
                        </a:lnTo>
                        <a:lnTo>
                          <a:pt x="52" y="63"/>
                        </a:lnTo>
                        <a:lnTo>
                          <a:pt x="59" y="61"/>
                        </a:lnTo>
                        <a:lnTo>
                          <a:pt x="66" y="58"/>
                        </a:lnTo>
                        <a:lnTo>
                          <a:pt x="72" y="56"/>
                        </a:lnTo>
                        <a:lnTo>
                          <a:pt x="79" y="55"/>
                        </a:lnTo>
                        <a:lnTo>
                          <a:pt x="86" y="51"/>
                        </a:lnTo>
                        <a:lnTo>
                          <a:pt x="92" y="49"/>
                        </a:lnTo>
                        <a:lnTo>
                          <a:pt x="96" y="48"/>
                        </a:lnTo>
                        <a:lnTo>
                          <a:pt x="102"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59" name="Freeform 85">
                    <a:extLst>
                      <a:ext uri="{FF2B5EF4-FFF2-40B4-BE49-F238E27FC236}">
                        <a16:creationId xmlns:a16="http://schemas.microsoft.com/office/drawing/2014/main" id="{6D9ADB7F-2019-4D5B-B2F0-088D86E1A313}"/>
                      </a:ext>
                    </a:extLst>
                  </p:cNvPr>
                  <p:cNvSpPr>
                    <a:spLocks/>
                  </p:cNvSpPr>
                  <p:nvPr/>
                </p:nvSpPr>
                <p:spPr bwMode="auto">
                  <a:xfrm>
                    <a:off x="1665" y="2403"/>
                    <a:ext cx="5" cy="44"/>
                  </a:xfrm>
                  <a:custGeom>
                    <a:avLst/>
                    <a:gdLst>
                      <a:gd name="T0" fmla="*/ 0 w 15"/>
                      <a:gd name="T1" fmla="*/ 0 h 132"/>
                      <a:gd name="T2" fmla="*/ 0 w 15"/>
                      <a:gd name="T3" fmla="*/ 0 h 132"/>
                      <a:gd name="T4" fmla="*/ 0 w 15"/>
                      <a:gd name="T5" fmla="*/ 0 h 132"/>
                      <a:gd name="T6" fmla="*/ 0 w 15"/>
                      <a:gd name="T7" fmla="*/ 0 h 132"/>
                      <a:gd name="T8" fmla="*/ 0 w 15"/>
                      <a:gd name="T9" fmla="*/ 0 h 132"/>
                      <a:gd name="T10" fmla="*/ 0 w 15"/>
                      <a:gd name="T11" fmla="*/ 0 h 132"/>
                      <a:gd name="T12" fmla="*/ 0 w 15"/>
                      <a:gd name="T13" fmla="*/ 0 h 132"/>
                      <a:gd name="T14" fmla="*/ 0 w 15"/>
                      <a:gd name="T15" fmla="*/ 0 h 132"/>
                      <a:gd name="T16" fmla="*/ 0 w 15"/>
                      <a:gd name="T17" fmla="*/ 0 h 132"/>
                      <a:gd name="T18" fmla="*/ 0 w 15"/>
                      <a:gd name="T19" fmla="*/ 0 h 132"/>
                      <a:gd name="T20" fmla="*/ 0 w 15"/>
                      <a:gd name="T21" fmla="*/ 0 h 132"/>
                      <a:gd name="T22" fmla="*/ 0 w 15"/>
                      <a:gd name="T23" fmla="*/ 0 h 132"/>
                      <a:gd name="T24" fmla="*/ 0 w 15"/>
                      <a:gd name="T25" fmla="*/ 0 h 132"/>
                      <a:gd name="T26" fmla="*/ 0 w 15"/>
                      <a:gd name="T27" fmla="*/ 0 h 132"/>
                      <a:gd name="T28" fmla="*/ 0 w 15"/>
                      <a:gd name="T29" fmla="*/ 0 h 132"/>
                      <a:gd name="T30" fmla="*/ 0 w 15"/>
                      <a:gd name="T31" fmla="*/ 0 h 132"/>
                      <a:gd name="T32" fmla="*/ 0 w 15"/>
                      <a:gd name="T33" fmla="*/ 0 h 132"/>
                      <a:gd name="T34" fmla="*/ 0 w 15"/>
                      <a:gd name="T35" fmla="*/ 0 h 132"/>
                      <a:gd name="T36" fmla="*/ 0 w 15"/>
                      <a:gd name="T37" fmla="*/ 0 h 132"/>
                      <a:gd name="T38" fmla="*/ 0 w 15"/>
                      <a:gd name="T39" fmla="*/ 0 h 132"/>
                      <a:gd name="T40" fmla="*/ 0 w 15"/>
                      <a:gd name="T41" fmla="*/ 0 h 132"/>
                      <a:gd name="T42" fmla="*/ 0 w 15"/>
                      <a:gd name="T43" fmla="*/ 0 h 132"/>
                      <a:gd name="T44" fmla="*/ 0 w 15"/>
                      <a:gd name="T45" fmla="*/ 0 h 132"/>
                      <a:gd name="T46" fmla="*/ 0 w 15"/>
                      <a:gd name="T47" fmla="*/ 0 h 132"/>
                      <a:gd name="T48" fmla="*/ 0 w 15"/>
                      <a:gd name="T49" fmla="*/ 0 h 132"/>
                      <a:gd name="T50" fmla="*/ 0 w 15"/>
                      <a:gd name="T51" fmla="*/ 0 h 132"/>
                      <a:gd name="T52" fmla="*/ 0 w 15"/>
                      <a:gd name="T53" fmla="*/ 0 h 132"/>
                      <a:gd name="T54" fmla="*/ 0 w 15"/>
                      <a:gd name="T55" fmla="*/ 1 h 132"/>
                      <a:gd name="T56" fmla="*/ 0 w 15"/>
                      <a:gd name="T57" fmla="*/ 1 h 132"/>
                      <a:gd name="T58" fmla="*/ 0 w 15"/>
                      <a:gd name="T59" fmla="*/ 1 h 132"/>
                      <a:gd name="T60" fmla="*/ 0 w 15"/>
                      <a:gd name="T61" fmla="*/ 1 h 132"/>
                      <a:gd name="T62" fmla="*/ 0 w 15"/>
                      <a:gd name="T63" fmla="*/ 1 h 132"/>
                      <a:gd name="T64" fmla="*/ 0 w 15"/>
                      <a:gd name="T65" fmla="*/ 1 h 132"/>
                      <a:gd name="T66" fmla="*/ 0 w 15"/>
                      <a:gd name="T67" fmla="*/ 1 h 132"/>
                      <a:gd name="T68" fmla="*/ 0 w 15"/>
                      <a:gd name="T69" fmla="*/ 1 h 132"/>
                      <a:gd name="T70" fmla="*/ 0 w 15"/>
                      <a:gd name="T71" fmla="*/ 0 h 132"/>
                      <a:gd name="T72" fmla="*/ 0 w 15"/>
                      <a:gd name="T73" fmla="*/ 0 h 132"/>
                      <a:gd name="T74" fmla="*/ 0 w 15"/>
                      <a:gd name="T75" fmla="*/ 0 h 132"/>
                      <a:gd name="T76" fmla="*/ 0 w 15"/>
                      <a:gd name="T77" fmla="*/ 0 h 132"/>
                      <a:gd name="T78" fmla="*/ 0 w 15"/>
                      <a:gd name="T79" fmla="*/ 0 h 132"/>
                      <a:gd name="T80" fmla="*/ 0 w 15"/>
                      <a:gd name="T81" fmla="*/ 0 h 132"/>
                      <a:gd name="T82" fmla="*/ 0 w 15"/>
                      <a:gd name="T83" fmla="*/ 0 h 132"/>
                      <a:gd name="T84" fmla="*/ 0 w 15"/>
                      <a:gd name="T85" fmla="*/ 0 h 132"/>
                      <a:gd name="T86" fmla="*/ 0 w 15"/>
                      <a:gd name="T87" fmla="*/ 0 h 132"/>
                      <a:gd name="T88" fmla="*/ 0 w 15"/>
                      <a:gd name="T89" fmla="*/ 0 h 132"/>
                      <a:gd name="T90" fmla="*/ 0 w 15"/>
                      <a:gd name="T91" fmla="*/ 0 h 132"/>
                      <a:gd name="T92" fmla="*/ 0 w 15"/>
                      <a:gd name="T93" fmla="*/ 0 h 132"/>
                      <a:gd name="T94" fmla="*/ 0 w 15"/>
                      <a:gd name="T95" fmla="*/ 0 h 132"/>
                      <a:gd name="T96" fmla="*/ 0 w 15"/>
                      <a:gd name="T97" fmla="*/ 0 h 132"/>
                      <a:gd name="T98" fmla="*/ 0 w 15"/>
                      <a:gd name="T99" fmla="*/ 0 h 132"/>
                      <a:gd name="T100" fmla="*/ 0 w 15"/>
                      <a:gd name="T101" fmla="*/ 0 h 132"/>
                      <a:gd name="T102" fmla="*/ 0 w 15"/>
                      <a:gd name="T103" fmla="*/ 0 h 132"/>
                      <a:gd name="T104" fmla="*/ 0 w 15"/>
                      <a:gd name="T105" fmla="*/ 0 h 132"/>
                      <a:gd name="T106" fmla="*/ 0 w 15"/>
                      <a:gd name="T107" fmla="*/ 0 h 132"/>
                      <a:gd name="T108" fmla="*/ 0 w 15"/>
                      <a:gd name="T109" fmla="*/ 0 h 132"/>
                      <a:gd name="T110" fmla="*/ 0 w 15"/>
                      <a:gd name="T111" fmla="*/ 0 h 1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
                      <a:gd name="T169" fmla="*/ 0 h 132"/>
                      <a:gd name="T170" fmla="*/ 15 w 15"/>
                      <a:gd name="T171" fmla="*/ 132 h 1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 h="132">
                        <a:moveTo>
                          <a:pt x="8" y="0"/>
                        </a:moveTo>
                        <a:lnTo>
                          <a:pt x="8" y="4"/>
                        </a:lnTo>
                        <a:lnTo>
                          <a:pt x="9" y="8"/>
                        </a:lnTo>
                        <a:lnTo>
                          <a:pt x="9" y="12"/>
                        </a:lnTo>
                        <a:lnTo>
                          <a:pt x="10" y="17"/>
                        </a:lnTo>
                        <a:lnTo>
                          <a:pt x="10" y="20"/>
                        </a:lnTo>
                        <a:lnTo>
                          <a:pt x="10" y="25"/>
                        </a:lnTo>
                        <a:lnTo>
                          <a:pt x="10" y="28"/>
                        </a:lnTo>
                        <a:lnTo>
                          <a:pt x="12" y="33"/>
                        </a:lnTo>
                        <a:lnTo>
                          <a:pt x="12" y="36"/>
                        </a:lnTo>
                        <a:lnTo>
                          <a:pt x="12" y="41"/>
                        </a:lnTo>
                        <a:lnTo>
                          <a:pt x="12" y="46"/>
                        </a:lnTo>
                        <a:lnTo>
                          <a:pt x="12" y="50"/>
                        </a:lnTo>
                        <a:lnTo>
                          <a:pt x="12" y="55"/>
                        </a:lnTo>
                        <a:lnTo>
                          <a:pt x="12" y="60"/>
                        </a:lnTo>
                        <a:lnTo>
                          <a:pt x="12" y="66"/>
                        </a:lnTo>
                        <a:lnTo>
                          <a:pt x="12" y="71"/>
                        </a:lnTo>
                        <a:lnTo>
                          <a:pt x="12" y="76"/>
                        </a:lnTo>
                        <a:lnTo>
                          <a:pt x="12" y="81"/>
                        </a:lnTo>
                        <a:lnTo>
                          <a:pt x="12" y="85"/>
                        </a:lnTo>
                        <a:lnTo>
                          <a:pt x="12" y="90"/>
                        </a:lnTo>
                        <a:lnTo>
                          <a:pt x="12" y="94"/>
                        </a:lnTo>
                        <a:lnTo>
                          <a:pt x="12" y="97"/>
                        </a:lnTo>
                        <a:lnTo>
                          <a:pt x="12" y="101"/>
                        </a:lnTo>
                        <a:lnTo>
                          <a:pt x="13" y="105"/>
                        </a:lnTo>
                        <a:lnTo>
                          <a:pt x="13" y="111"/>
                        </a:lnTo>
                        <a:lnTo>
                          <a:pt x="13" y="118"/>
                        </a:lnTo>
                        <a:lnTo>
                          <a:pt x="13" y="122"/>
                        </a:lnTo>
                        <a:lnTo>
                          <a:pt x="14" y="124"/>
                        </a:lnTo>
                        <a:lnTo>
                          <a:pt x="15" y="127"/>
                        </a:lnTo>
                        <a:lnTo>
                          <a:pt x="15" y="132"/>
                        </a:lnTo>
                        <a:lnTo>
                          <a:pt x="13" y="131"/>
                        </a:lnTo>
                        <a:lnTo>
                          <a:pt x="9" y="129"/>
                        </a:lnTo>
                        <a:lnTo>
                          <a:pt x="6" y="126"/>
                        </a:lnTo>
                        <a:lnTo>
                          <a:pt x="5" y="125"/>
                        </a:lnTo>
                        <a:lnTo>
                          <a:pt x="3" y="118"/>
                        </a:lnTo>
                        <a:lnTo>
                          <a:pt x="2" y="112"/>
                        </a:lnTo>
                        <a:lnTo>
                          <a:pt x="2" y="105"/>
                        </a:lnTo>
                        <a:lnTo>
                          <a:pt x="2" y="99"/>
                        </a:lnTo>
                        <a:lnTo>
                          <a:pt x="1" y="92"/>
                        </a:lnTo>
                        <a:lnTo>
                          <a:pt x="1" y="85"/>
                        </a:lnTo>
                        <a:lnTo>
                          <a:pt x="1" y="78"/>
                        </a:lnTo>
                        <a:lnTo>
                          <a:pt x="1" y="73"/>
                        </a:lnTo>
                        <a:lnTo>
                          <a:pt x="1" y="64"/>
                        </a:lnTo>
                        <a:lnTo>
                          <a:pt x="1" y="57"/>
                        </a:lnTo>
                        <a:lnTo>
                          <a:pt x="0" y="49"/>
                        </a:lnTo>
                        <a:lnTo>
                          <a:pt x="0" y="41"/>
                        </a:lnTo>
                        <a:lnTo>
                          <a:pt x="0" y="33"/>
                        </a:lnTo>
                        <a:lnTo>
                          <a:pt x="0" y="25"/>
                        </a:lnTo>
                        <a:lnTo>
                          <a:pt x="0" y="15"/>
                        </a:lnTo>
                        <a:lnTo>
                          <a:pt x="0" y="6"/>
                        </a:lnTo>
                        <a:lnTo>
                          <a:pt x="1" y="4"/>
                        </a:lnTo>
                        <a:lnTo>
                          <a:pt x="3" y="3"/>
                        </a:lnTo>
                        <a:lnTo>
                          <a:pt x="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0" name="Freeform 86">
                    <a:extLst>
                      <a:ext uri="{FF2B5EF4-FFF2-40B4-BE49-F238E27FC236}">
                        <a16:creationId xmlns:a16="http://schemas.microsoft.com/office/drawing/2014/main" id="{20577803-9CD1-4DA4-AE0E-15B6FED6F261}"/>
                      </a:ext>
                    </a:extLst>
                  </p:cNvPr>
                  <p:cNvSpPr>
                    <a:spLocks/>
                  </p:cNvSpPr>
                  <p:nvPr/>
                </p:nvSpPr>
                <p:spPr bwMode="auto">
                  <a:xfrm>
                    <a:off x="1605" y="2239"/>
                    <a:ext cx="25" cy="21"/>
                  </a:xfrm>
                  <a:custGeom>
                    <a:avLst/>
                    <a:gdLst>
                      <a:gd name="T0" fmla="*/ 0 w 74"/>
                      <a:gd name="T1" fmla="*/ 0 h 62"/>
                      <a:gd name="T2" fmla="*/ 0 w 74"/>
                      <a:gd name="T3" fmla="*/ 0 h 62"/>
                      <a:gd name="T4" fmla="*/ 0 w 74"/>
                      <a:gd name="T5" fmla="*/ 0 h 62"/>
                      <a:gd name="T6" fmla="*/ 0 w 74"/>
                      <a:gd name="T7" fmla="*/ 0 h 62"/>
                      <a:gd name="T8" fmla="*/ 0 w 74"/>
                      <a:gd name="T9" fmla="*/ 0 h 62"/>
                      <a:gd name="T10" fmla="*/ 0 w 74"/>
                      <a:gd name="T11" fmla="*/ 0 h 62"/>
                      <a:gd name="T12" fmla="*/ 0 w 74"/>
                      <a:gd name="T13" fmla="*/ 0 h 62"/>
                      <a:gd name="T14" fmla="*/ 0 w 74"/>
                      <a:gd name="T15" fmla="*/ 0 h 62"/>
                      <a:gd name="T16" fmla="*/ 0 w 74"/>
                      <a:gd name="T17" fmla="*/ 0 h 62"/>
                      <a:gd name="T18" fmla="*/ 0 w 74"/>
                      <a:gd name="T19" fmla="*/ 0 h 62"/>
                      <a:gd name="T20" fmla="*/ 0 w 74"/>
                      <a:gd name="T21" fmla="*/ 0 h 62"/>
                      <a:gd name="T22" fmla="*/ 0 w 74"/>
                      <a:gd name="T23" fmla="*/ 0 h 62"/>
                      <a:gd name="T24" fmla="*/ 0 w 74"/>
                      <a:gd name="T25" fmla="*/ 0 h 62"/>
                      <a:gd name="T26" fmla="*/ 0 w 74"/>
                      <a:gd name="T27" fmla="*/ 0 h 62"/>
                      <a:gd name="T28" fmla="*/ 0 w 74"/>
                      <a:gd name="T29" fmla="*/ 0 h 62"/>
                      <a:gd name="T30" fmla="*/ 0 w 74"/>
                      <a:gd name="T31" fmla="*/ 0 h 62"/>
                      <a:gd name="T32" fmla="*/ 0 w 74"/>
                      <a:gd name="T33" fmla="*/ 0 h 62"/>
                      <a:gd name="T34" fmla="*/ 0 w 74"/>
                      <a:gd name="T35" fmla="*/ 0 h 62"/>
                      <a:gd name="T36" fmla="*/ 0 w 74"/>
                      <a:gd name="T37" fmla="*/ 0 h 62"/>
                      <a:gd name="T38" fmla="*/ 0 w 74"/>
                      <a:gd name="T39" fmla="*/ 0 h 62"/>
                      <a:gd name="T40" fmla="*/ 0 w 74"/>
                      <a:gd name="T41" fmla="*/ 0 h 62"/>
                      <a:gd name="T42" fmla="*/ 0 w 74"/>
                      <a:gd name="T43" fmla="*/ 0 h 62"/>
                      <a:gd name="T44" fmla="*/ 0 w 74"/>
                      <a:gd name="T45" fmla="*/ 0 h 62"/>
                      <a:gd name="T46" fmla="*/ 0 w 74"/>
                      <a:gd name="T47" fmla="*/ 0 h 62"/>
                      <a:gd name="T48" fmla="*/ 0 w 74"/>
                      <a:gd name="T49" fmla="*/ 0 h 62"/>
                      <a:gd name="T50" fmla="*/ 0 w 74"/>
                      <a:gd name="T51" fmla="*/ 0 h 62"/>
                      <a:gd name="T52" fmla="*/ 0 w 74"/>
                      <a:gd name="T53" fmla="*/ 0 h 62"/>
                      <a:gd name="T54" fmla="*/ 0 w 74"/>
                      <a:gd name="T55" fmla="*/ 0 h 62"/>
                      <a:gd name="T56" fmla="*/ 0 w 74"/>
                      <a:gd name="T57" fmla="*/ 0 h 62"/>
                      <a:gd name="T58" fmla="*/ 0 w 74"/>
                      <a:gd name="T59" fmla="*/ 0 h 62"/>
                      <a:gd name="T60" fmla="*/ 0 w 74"/>
                      <a:gd name="T61" fmla="*/ 0 h 62"/>
                      <a:gd name="T62" fmla="*/ 0 w 74"/>
                      <a:gd name="T63" fmla="*/ 0 h 62"/>
                      <a:gd name="T64" fmla="*/ 0 w 74"/>
                      <a:gd name="T65" fmla="*/ 0 h 62"/>
                      <a:gd name="T66" fmla="*/ 0 w 74"/>
                      <a:gd name="T67" fmla="*/ 0 h 62"/>
                      <a:gd name="T68" fmla="*/ 0 w 74"/>
                      <a:gd name="T69" fmla="*/ 0 h 62"/>
                      <a:gd name="T70" fmla="*/ 0 w 74"/>
                      <a:gd name="T71" fmla="*/ 0 h 62"/>
                      <a:gd name="T72" fmla="*/ 0 w 74"/>
                      <a:gd name="T73" fmla="*/ 0 h 62"/>
                      <a:gd name="T74" fmla="*/ 0 w 74"/>
                      <a:gd name="T75" fmla="*/ 0 h 62"/>
                      <a:gd name="T76" fmla="*/ 0 w 74"/>
                      <a:gd name="T77" fmla="*/ 0 h 62"/>
                      <a:gd name="T78" fmla="*/ 0 w 74"/>
                      <a:gd name="T79" fmla="*/ 0 h 62"/>
                      <a:gd name="T80" fmla="*/ 0 w 74"/>
                      <a:gd name="T81" fmla="*/ 0 h 62"/>
                      <a:gd name="T82" fmla="*/ 0 w 74"/>
                      <a:gd name="T83" fmla="*/ 0 h 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4"/>
                      <a:gd name="T127" fmla="*/ 0 h 62"/>
                      <a:gd name="T128" fmla="*/ 74 w 74"/>
                      <a:gd name="T129" fmla="*/ 62 h 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4" h="62">
                        <a:moveTo>
                          <a:pt x="66" y="0"/>
                        </a:moveTo>
                        <a:lnTo>
                          <a:pt x="67" y="1"/>
                        </a:lnTo>
                        <a:lnTo>
                          <a:pt x="69" y="3"/>
                        </a:lnTo>
                        <a:lnTo>
                          <a:pt x="72" y="6"/>
                        </a:lnTo>
                        <a:lnTo>
                          <a:pt x="74" y="8"/>
                        </a:lnTo>
                        <a:lnTo>
                          <a:pt x="69" y="11"/>
                        </a:lnTo>
                        <a:lnTo>
                          <a:pt x="66" y="15"/>
                        </a:lnTo>
                        <a:lnTo>
                          <a:pt x="61" y="18"/>
                        </a:lnTo>
                        <a:lnTo>
                          <a:pt x="58" y="22"/>
                        </a:lnTo>
                        <a:lnTo>
                          <a:pt x="53" y="25"/>
                        </a:lnTo>
                        <a:lnTo>
                          <a:pt x="50" y="28"/>
                        </a:lnTo>
                        <a:lnTo>
                          <a:pt x="45" y="32"/>
                        </a:lnTo>
                        <a:lnTo>
                          <a:pt x="41" y="35"/>
                        </a:lnTo>
                        <a:lnTo>
                          <a:pt x="37" y="39"/>
                        </a:lnTo>
                        <a:lnTo>
                          <a:pt x="32" y="42"/>
                        </a:lnTo>
                        <a:lnTo>
                          <a:pt x="29" y="45"/>
                        </a:lnTo>
                        <a:lnTo>
                          <a:pt x="24" y="49"/>
                        </a:lnTo>
                        <a:lnTo>
                          <a:pt x="19" y="52"/>
                        </a:lnTo>
                        <a:lnTo>
                          <a:pt x="16" y="55"/>
                        </a:lnTo>
                        <a:lnTo>
                          <a:pt x="12" y="59"/>
                        </a:lnTo>
                        <a:lnTo>
                          <a:pt x="8" y="62"/>
                        </a:lnTo>
                        <a:lnTo>
                          <a:pt x="3" y="61"/>
                        </a:lnTo>
                        <a:lnTo>
                          <a:pt x="0" y="61"/>
                        </a:lnTo>
                        <a:lnTo>
                          <a:pt x="2" y="56"/>
                        </a:lnTo>
                        <a:lnTo>
                          <a:pt x="4" y="52"/>
                        </a:lnTo>
                        <a:lnTo>
                          <a:pt x="6" y="48"/>
                        </a:lnTo>
                        <a:lnTo>
                          <a:pt x="10" y="43"/>
                        </a:lnTo>
                        <a:lnTo>
                          <a:pt x="15" y="40"/>
                        </a:lnTo>
                        <a:lnTo>
                          <a:pt x="18" y="36"/>
                        </a:lnTo>
                        <a:lnTo>
                          <a:pt x="23" y="33"/>
                        </a:lnTo>
                        <a:lnTo>
                          <a:pt x="27" y="28"/>
                        </a:lnTo>
                        <a:lnTo>
                          <a:pt x="31" y="25"/>
                        </a:lnTo>
                        <a:lnTo>
                          <a:pt x="36" y="21"/>
                        </a:lnTo>
                        <a:lnTo>
                          <a:pt x="40" y="18"/>
                        </a:lnTo>
                        <a:lnTo>
                          <a:pt x="46" y="15"/>
                        </a:lnTo>
                        <a:lnTo>
                          <a:pt x="50" y="12"/>
                        </a:lnTo>
                        <a:lnTo>
                          <a:pt x="54" y="8"/>
                        </a:lnTo>
                        <a:lnTo>
                          <a:pt x="59" y="6"/>
                        </a:lnTo>
                        <a:lnTo>
                          <a:pt x="64" y="3"/>
                        </a:lnTo>
                        <a:lnTo>
                          <a:pt x="65" y="1"/>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1" name="Freeform 87">
                    <a:extLst>
                      <a:ext uri="{FF2B5EF4-FFF2-40B4-BE49-F238E27FC236}">
                        <a16:creationId xmlns:a16="http://schemas.microsoft.com/office/drawing/2014/main" id="{45946384-0A69-4407-BE2D-57851E99630F}"/>
                      </a:ext>
                    </a:extLst>
                  </p:cNvPr>
                  <p:cNvSpPr>
                    <a:spLocks/>
                  </p:cNvSpPr>
                  <p:nvPr/>
                </p:nvSpPr>
                <p:spPr bwMode="auto">
                  <a:xfrm>
                    <a:off x="1617" y="2247"/>
                    <a:ext cx="17" cy="19"/>
                  </a:xfrm>
                  <a:custGeom>
                    <a:avLst/>
                    <a:gdLst>
                      <a:gd name="T0" fmla="*/ 0 w 52"/>
                      <a:gd name="T1" fmla="*/ 0 h 55"/>
                      <a:gd name="T2" fmla="*/ 0 w 52"/>
                      <a:gd name="T3" fmla="*/ 0 h 55"/>
                      <a:gd name="T4" fmla="*/ 0 w 52"/>
                      <a:gd name="T5" fmla="*/ 0 h 55"/>
                      <a:gd name="T6" fmla="*/ 0 w 52"/>
                      <a:gd name="T7" fmla="*/ 0 h 55"/>
                      <a:gd name="T8" fmla="*/ 0 w 52"/>
                      <a:gd name="T9" fmla="*/ 0 h 55"/>
                      <a:gd name="T10" fmla="*/ 0 w 52"/>
                      <a:gd name="T11" fmla="*/ 0 h 55"/>
                      <a:gd name="T12" fmla="*/ 0 w 52"/>
                      <a:gd name="T13" fmla="*/ 0 h 55"/>
                      <a:gd name="T14" fmla="*/ 0 w 52"/>
                      <a:gd name="T15" fmla="*/ 0 h 55"/>
                      <a:gd name="T16" fmla="*/ 0 w 52"/>
                      <a:gd name="T17" fmla="*/ 0 h 55"/>
                      <a:gd name="T18" fmla="*/ 0 w 52"/>
                      <a:gd name="T19" fmla="*/ 0 h 55"/>
                      <a:gd name="T20" fmla="*/ 0 w 52"/>
                      <a:gd name="T21" fmla="*/ 0 h 55"/>
                      <a:gd name="T22" fmla="*/ 0 w 52"/>
                      <a:gd name="T23" fmla="*/ 0 h 55"/>
                      <a:gd name="T24" fmla="*/ 0 w 52"/>
                      <a:gd name="T25" fmla="*/ 0 h 55"/>
                      <a:gd name="T26" fmla="*/ 0 w 52"/>
                      <a:gd name="T27" fmla="*/ 0 h 55"/>
                      <a:gd name="T28" fmla="*/ 0 w 52"/>
                      <a:gd name="T29" fmla="*/ 0 h 55"/>
                      <a:gd name="T30" fmla="*/ 0 w 52"/>
                      <a:gd name="T31" fmla="*/ 0 h 55"/>
                      <a:gd name="T32" fmla="*/ 0 w 52"/>
                      <a:gd name="T33" fmla="*/ 0 h 55"/>
                      <a:gd name="T34" fmla="*/ 0 w 52"/>
                      <a:gd name="T35" fmla="*/ 0 h 55"/>
                      <a:gd name="T36" fmla="*/ 0 w 52"/>
                      <a:gd name="T37" fmla="*/ 0 h 55"/>
                      <a:gd name="T38" fmla="*/ 0 w 52"/>
                      <a:gd name="T39" fmla="*/ 0 h 55"/>
                      <a:gd name="T40" fmla="*/ 0 w 52"/>
                      <a:gd name="T41" fmla="*/ 0 h 55"/>
                      <a:gd name="T42" fmla="*/ 0 w 52"/>
                      <a:gd name="T43" fmla="*/ 0 h 55"/>
                      <a:gd name="T44" fmla="*/ 0 w 52"/>
                      <a:gd name="T45" fmla="*/ 0 h 55"/>
                      <a:gd name="T46" fmla="*/ 0 w 52"/>
                      <a:gd name="T47" fmla="*/ 0 h 55"/>
                      <a:gd name="T48" fmla="*/ 0 w 52"/>
                      <a:gd name="T49" fmla="*/ 0 h 55"/>
                      <a:gd name="T50" fmla="*/ 0 w 52"/>
                      <a:gd name="T51" fmla="*/ 0 h 55"/>
                      <a:gd name="T52" fmla="*/ 0 w 52"/>
                      <a:gd name="T53" fmla="*/ 0 h 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2"/>
                      <a:gd name="T82" fmla="*/ 0 h 55"/>
                      <a:gd name="T83" fmla="*/ 52 w 52"/>
                      <a:gd name="T84" fmla="*/ 55 h 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2" h="55">
                        <a:moveTo>
                          <a:pt x="47" y="0"/>
                        </a:moveTo>
                        <a:lnTo>
                          <a:pt x="52" y="13"/>
                        </a:lnTo>
                        <a:lnTo>
                          <a:pt x="49" y="15"/>
                        </a:lnTo>
                        <a:lnTo>
                          <a:pt x="44" y="20"/>
                        </a:lnTo>
                        <a:lnTo>
                          <a:pt x="40" y="23"/>
                        </a:lnTo>
                        <a:lnTo>
                          <a:pt x="37" y="27"/>
                        </a:lnTo>
                        <a:lnTo>
                          <a:pt x="32" y="30"/>
                        </a:lnTo>
                        <a:lnTo>
                          <a:pt x="29" y="34"/>
                        </a:lnTo>
                        <a:lnTo>
                          <a:pt x="24" y="37"/>
                        </a:lnTo>
                        <a:lnTo>
                          <a:pt x="21" y="41"/>
                        </a:lnTo>
                        <a:lnTo>
                          <a:pt x="16" y="44"/>
                        </a:lnTo>
                        <a:lnTo>
                          <a:pt x="14" y="48"/>
                        </a:lnTo>
                        <a:lnTo>
                          <a:pt x="8" y="51"/>
                        </a:lnTo>
                        <a:lnTo>
                          <a:pt x="7" y="55"/>
                        </a:lnTo>
                        <a:lnTo>
                          <a:pt x="3" y="51"/>
                        </a:lnTo>
                        <a:lnTo>
                          <a:pt x="0" y="49"/>
                        </a:lnTo>
                        <a:lnTo>
                          <a:pt x="2" y="44"/>
                        </a:lnTo>
                        <a:lnTo>
                          <a:pt x="3" y="41"/>
                        </a:lnTo>
                        <a:lnTo>
                          <a:pt x="5" y="37"/>
                        </a:lnTo>
                        <a:lnTo>
                          <a:pt x="9" y="34"/>
                        </a:lnTo>
                        <a:lnTo>
                          <a:pt x="15" y="28"/>
                        </a:lnTo>
                        <a:lnTo>
                          <a:pt x="21" y="23"/>
                        </a:lnTo>
                        <a:lnTo>
                          <a:pt x="28" y="17"/>
                        </a:lnTo>
                        <a:lnTo>
                          <a:pt x="35" y="11"/>
                        </a:lnTo>
                        <a:lnTo>
                          <a:pt x="40" y="6"/>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2" name="Freeform 88">
                    <a:extLst>
                      <a:ext uri="{FF2B5EF4-FFF2-40B4-BE49-F238E27FC236}">
                        <a16:creationId xmlns:a16="http://schemas.microsoft.com/office/drawing/2014/main" id="{EA1B7FD3-B2E4-427D-B561-4C66C49E10CC}"/>
                      </a:ext>
                    </a:extLst>
                  </p:cNvPr>
                  <p:cNvSpPr>
                    <a:spLocks/>
                  </p:cNvSpPr>
                  <p:nvPr/>
                </p:nvSpPr>
                <p:spPr bwMode="auto">
                  <a:xfrm>
                    <a:off x="1619" y="2224"/>
                    <a:ext cx="34" cy="38"/>
                  </a:xfrm>
                  <a:custGeom>
                    <a:avLst/>
                    <a:gdLst>
                      <a:gd name="T0" fmla="*/ 0 w 102"/>
                      <a:gd name="T1" fmla="*/ 0 h 113"/>
                      <a:gd name="T2" fmla="*/ 0 w 102"/>
                      <a:gd name="T3" fmla="*/ 0 h 113"/>
                      <a:gd name="T4" fmla="*/ 0 w 102"/>
                      <a:gd name="T5" fmla="*/ 0 h 113"/>
                      <a:gd name="T6" fmla="*/ 0 w 102"/>
                      <a:gd name="T7" fmla="*/ 0 h 113"/>
                      <a:gd name="T8" fmla="*/ 0 w 102"/>
                      <a:gd name="T9" fmla="*/ 0 h 113"/>
                      <a:gd name="T10" fmla="*/ 0 w 102"/>
                      <a:gd name="T11" fmla="*/ 0 h 113"/>
                      <a:gd name="T12" fmla="*/ 0 w 102"/>
                      <a:gd name="T13" fmla="*/ 0 h 113"/>
                      <a:gd name="T14" fmla="*/ 0 w 102"/>
                      <a:gd name="T15" fmla="*/ 0 h 113"/>
                      <a:gd name="T16" fmla="*/ 0 w 102"/>
                      <a:gd name="T17" fmla="*/ 0 h 113"/>
                      <a:gd name="T18" fmla="*/ 0 w 102"/>
                      <a:gd name="T19" fmla="*/ 0 h 113"/>
                      <a:gd name="T20" fmla="*/ 0 w 102"/>
                      <a:gd name="T21" fmla="*/ 0 h 113"/>
                      <a:gd name="T22" fmla="*/ 0 w 102"/>
                      <a:gd name="T23" fmla="*/ 0 h 113"/>
                      <a:gd name="T24" fmla="*/ 0 w 102"/>
                      <a:gd name="T25" fmla="*/ 0 h 113"/>
                      <a:gd name="T26" fmla="*/ 0 w 102"/>
                      <a:gd name="T27" fmla="*/ 0 h 113"/>
                      <a:gd name="T28" fmla="*/ 0 w 102"/>
                      <a:gd name="T29" fmla="*/ 0 h 113"/>
                      <a:gd name="T30" fmla="*/ 0 w 102"/>
                      <a:gd name="T31" fmla="*/ 0 h 113"/>
                      <a:gd name="T32" fmla="*/ 0 w 102"/>
                      <a:gd name="T33" fmla="*/ 0 h 113"/>
                      <a:gd name="T34" fmla="*/ 0 w 102"/>
                      <a:gd name="T35" fmla="*/ 0 h 113"/>
                      <a:gd name="T36" fmla="*/ 0 w 102"/>
                      <a:gd name="T37" fmla="*/ 0 h 113"/>
                      <a:gd name="T38" fmla="*/ 0 w 102"/>
                      <a:gd name="T39" fmla="*/ 0 h 113"/>
                      <a:gd name="T40" fmla="*/ 0 w 102"/>
                      <a:gd name="T41" fmla="*/ 0 h 113"/>
                      <a:gd name="T42" fmla="*/ 0 w 102"/>
                      <a:gd name="T43" fmla="*/ 0 h 113"/>
                      <a:gd name="T44" fmla="*/ 0 w 102"/>
                      <a:gd name="T45" fmla="*/ 0 h 113"/>
                      <a:gd name="T46" fmla="*/ 0 w 102"/>
                      <a:gd name="T47" fmla="*/ 0 h 113"/>
                      <a:gd name="T48" fmla="*/ 0 w 102"/>
                      <a:gd name="T49" fmla="*/ 0 h 113"/>
                      <a:gd name="T50" fmla="*/ 0 w 102"/>
                      <a:gd name="T51" fmla="*/ 0 h 113"/>
                      <a:gd name="T52" fmla="*/ 0 w 102"/>
                      <a:gd name="T53" fmla="*/ 0 h 113"/>
                      <a:gd name="T54" fmla="*/ 0 w 102"/>
                      <a:gd name="T55" fmla="*/ 0 h 113"/>
                      <a:gd name="T56" fmla="*/ 0 w 102"/>
                      <a:gd name="T57" fmla="*/ 0 h 113"/>
                      <a:gd name="T58" fmla="*/ 0 w 102"/>
                      <a:gd name="T59" fmla="*/ 0 h 113"/>
                      <a:gd name="T60" fmla="*/ 0 w 102"/>
                      <a:gd name="T61" fmla="*/ 0 h 113"/>
                      <a:gd name="T62" fmla="*/ 0 w 102"/>
                      <a:gd name="T63" fmla="*/ 0 h 113"/>
                      <a:gd name="T64" fmla="*/ 0 w 102"/>
                      <a:gd name="T65" fmla="*/ 0 h 113"/>
                      <a:gd name="T66" fmla="*/ 0 w 102"/>
                      <a:gd name="T67" fmla="*/ 0 h 113"/>
                      <a:gd name="T68" fmla="*/ 0 w 102"/>
                      <a:gd name="T69" fmla="*/ 0 h 113"/>
                      <a:gd name="T70" fmla="*/ 0 w 102"/>
                      <a:gd name="T71" fmla="*/ 0 h 113"/>
                      <a:gd name="T72" fmla="*/ 0 w 102"/>
                      <a:gd name="T73" fmla="*/ 0 h 113"/>
                      <a:gd name="T74" fmla="*/ 0 w 102"/>
                      <a:gd name="T75" fmla="*/ 0 h 113"/>
                      <a:gd name="T76" fmla="*/ 0 w 102"/>
                      <a:gd name="T77" fmla="*/ 0 h 113"/>
                      <a:gd name="T78" fmla="*/ 0 w 102"/>
                      <a:gd name="T79" fmla="*/ 0 h 113"/>
                      <a:gd name="T80" fmla="*/ 0 w 102"/>
                      <a:gd name="T81" fmla="*/ 0 h 113"/>
                      <a:gd name="T82" fmla="*/ 0 w 102"/>
                      <a:gd name="T83" fmla="*/ 0 h 113"/>
                      <a:gd name="T84" fmla="*/ 0 w 102"/>
                      <a:gd name="T85" fmla="*/ 0 h 113"/>
                      <a:gd name="T86" fmla="*/ 0 w 102"/>
                      <a:gd name="T87" fmla="*/ 0 h 113"/>
                      <a:gd name="T88" fmla="*/ 0 w 102"/>
                      <a:gd name="T89" fmla="*/ 0 h 113"/>
                      <a:gd name="T90" fmla="*/ 0 w 102"/>
                      <a:gd name="T91" fmla="*/ 0 h 113"/>
                      <a:gd name="T92" fmla="*/ 0 w 102"/>
                      <a:gd name="T93" fmla="*/ 0 h 113"/>
                      <a:gd name="T94" fmla="*/ 0 w 102"/>
                      <a:gd name="T95" fmla="*/ 0 h 113"/>
                      <a:gd name="T96" fmla="*/ 0 w 102"/>
                      <a:gd name="T97" fmla="*/ 0 h 113"/>
                      <a:gd name="T98" fmla="*/ 0 w 102"/>
                      <a:gd name="T99" fmla="*/ 0 h 113"/>
                      <a:gd name="T100" fmla="*/ 0 w 102"/>
                      <a:gd name="T101" fmla="*/ 0 h 113"/>
                      <a:gd name="T102" fmla="*/ 0 w 102"/>
                      <a:gd name="T103" fmla="*/ 0 h 113"/>
                      <a:gd name="T104" fmla="*/ 0 w 102"/>
                      <a:gd name="T105" fmla="*/ 0 h 113"/>
                      <a:gd name="T106" fmla="*/ 0 w 102"/>
                      <a:gd name="T107" fmla="*/ 0 h 113"/>
                      <a:gd name="T108" fmla="*/ 0 w 102"/>
                      <a:gd name="T109" fmla="*/ 0 h 113"/>
                      <a:gd name="T110" fmla="*/ 0 w 102"/>
                      <a:gd name="T111" fmla="*/ 0 h 11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2"/>
                      <a:gd name="T169" fmla="*/ 0 h 113"/>
                      <a:gd name="T170" fmla="*/ 102 w 102"/>
                      <a:gd name="T171" fmla="*/ 113 h 11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2" h="113">
                        <a:moveTo>
                          <a:pt x="90" y="67"/>
                        </a:moveTo>
                        <a:lnTo>
                          <a:pt x="86" y="62"/>
                        </a:lnTo>
                        <a:lnTo>
                          <a:pt x="82" y="57"/>
                        </a:lnTo>
                        <a:lnTo>
                          <a:pt x="78" y="52"/>
                        </a:lnTo>
                        <a:lnTo>
                          <a:pt x="74" y="48"/>
                        </a:lnTo>
                        <a:lnTo>
                          <a:pt x="69" y="42"/>
                        </a:lnTo>
                        <a:lnTo>
                          <a:pt x="66" y="37"/>
                        </a:lnTo>
                        <a:lnTo>
                          <a:pt x="62" y="31"/>
                        </a:lnTo>
                        <a:lnTo>
                          <a:pt x="58" y="27"/>
                        </a:lnTo>
                        <a:lnTo>
                          <a:pt x="54" y="21"/>
                        </a:lnTo>
                        <a:lnTo>
                          <a:pt x="50" y="16"/>
                        </a:lnTo>
                        <a:lnTo>
                          <a:pt x="45" y="13"/>
                        </a:lnTo>
                        <a:lnTo>
                          <a:pt x="40" y="8"/>
                        </a:lnTo>
                        <a:lnTo>
                          <a:pt x="36" y="4"/>
                        </a:lnTo>
                        <a:lnTo>
                          <a:pt x="31" y="2"/>
                        </a:lnTo>
                        <a:lnTo>
                          <a:pt x="25" y="0"/>
                        </a:lnTo>
                        <a:lnTo>
                          <a:pt x="19" y="0"/>
                        </a:lnTo>
                        <a:lnTo>
                          <a:pt x="16" y="3"/>
                        </a:lnTo>
                        <a:lnTo>
                          <a:pt x="12" y="6"/>
                        </a:lnTo>
                        <a:lnTo>
                          <a:pt x="8" y="9"/>
                        </a:lnTo>
                        <a:lnTo>
                          <a:pt x="5" y="14"/>
                        </a:lnTo>
                        <a:lnTo>
                          <a:pt x="2" y="17"/>
                        </a:lnTo>
                        <a:lnTo>
                          <a:pt x="1" y="22"/>
                        </a:lnTo>
                        <a:lnTo>
                          <a:pt x="0" y="25"/>
                        </a:lnTo>
                        <a:lnTo>
                          <a:pt x="0" y="31"/>
                        </a:lnTo>
                        <a:lnTo>
                          <a:pt x="4" y="36"/>
                        </a:lnTo>
                        <a:lnTo>
                          <a:pt x="9" y="41"/>
                        </a:lnTo>
                        <a:lnTo>
                          <a:pt x="14" y="46"/>
                        </a:lnTo>
                        <a:lnTo>
                          <a:pt x="17" y="52"/>
                        </a:lnTo>
                        <a:lnTo>
                          <a:pt x="22" y="57"/>
                        </a:lnTo>
                        <a:lnTo>
                          <a:pt x="25" y="63"/>
                        </a:lnTo>
                        <a:lnTo>
                          <a:pt x="30" y="69"/>
                        </a:lnTo>
                        <a:lnTo>
                          <a:pt x="35" y="76"/>
                        </a:lnTo>
                        <a:lnTo>
                          <a:pt x="38" y="80"/>
                        </a:lnTo>
                        <a:lnTo>
                          <a:pt x="42" y="86"/>
                        </a:lnTo>
                        <a:lnTo>
                          <a:pt x="46" y="92"/>
                        </a:lnTo>
                        <a:lnTo>
                          <a:pt x="51" y="97"/>
                        </a:lnTo>
                        <a:lnTo>
                          <a:pt x="55" y="101"/>
                        </a:lnTo>
                        <a:lnTo>
                          <a:pt x="61" y="106"/>
                        </a:lnTo>
                        <a:lnTo>
                          <a:pt x="66" y="109"/>
                        </a:lnTo>
                        <a:lnTo>
                          <a:pt x="73" y="113"/>
                        </a:lnTo>
                        <a:lnTo>
                          <a:pt x="74" y="109"/>
                        </a:lnTo>
                        <a:lnTo>
                          <a:pt x="76" y="106"/>
                        </a:lnTo>
                        <a:lnTo>
                          <a:pt x="79" y="104"/>
                        </a:lnTo>
                        <a:lnTo>
                          <a:pt x="82" y="101"/>
                        </a:lnTo>
                        <a:lnTo>
                          <a:pt x="86" y="98"/>
                        </a:lnTo>
                        <a:lnTo>
                          <a:pt x="89" y="95"/>
                        </a:lnTo>
                        <a:lnTo>
                          <a:pt x="93" y="93"/>
                        </a:lnTo>
                        <a:lnTo>
                          <a:pt x="96" y="92"/>
                        </a:lnTo>
                        <a:lnTo>
                          <a:pt x="101" y="86"/>
                        </a:lnTo>
                        <a:lnTo>
                          <a:pt x="102" y="80"/>
                        </a:lnTo>
                        <a:lnTo>
                          <a:pt x="101" y="78"/>
                        </a:lnTo>
                        <a:lnTo>
                          <a:pt x="99" y="74"/>
                        </a:lnTo>
                        <a:lnTo>
                          <a:pt x="95" y="71"/>
                        </a:lnTo>
                        <a:lnTo>
                          <a:pt x="9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3" name="Freeform 89">
                    <a:extLst>
                      <a:ext uri="{FF2B5EF4-FFF2-40B4-BE49-F238E27FC236}">
                        <a16:creationId xmlns:a16="http://schemas.microsoft.com/office/drawing/2014/main" id="{A105EDC4-CEEE-4849-98FE-E01D6822701C}"/>
                      </a:ext>
                    </a:extLst>
                  </p:cNvPr>
                  <p:cNvSpPr>
                    <a:spLocks/>
                  </p:cNvSpPr>
                  <p:nvPr/>
                </p:nvSpPr>
                <p:spPr bwMode="auto">
                  <a:xfrm>
                    <a:off x="1644" y="2255"/>
                    <a:ext cx="12" cy="33"/>
                  </a:xfrm>
                  <a:custGeom>
                    <a:avLst/>
                    <a:gdLst>
                      <a:gd name="T0" fmla="*/ 0 w 37"/>
                      <a:gd name="T1" fmla="*/ 0 h 99"/>
                      <a:gd name="T2" fmla="*/ 0 w 37"/>
                      <a:gd name="T3" fmla="*/ 0 h 99"/>
                      <a:gd name="T4" fmla="*/ 0 w 37"/>
                      <a:gd name="T5" fmla="*/ 0 h 99"/>
                      <a:gd name="T6" fmla="*/ 0 w 37"/>
                      <a:gd name="T7" fmla="*/ 0 h 99"/>
                      <a:gd name="T8" fmla="*/ 0 w 37"/>
                      <a:gd name="T9" fmla="*/ 0 h 99"/>
                      <a:gd name="T10" fmla="*/ 0 w 37"/>
                      <a:gd name="T11" fmla="*/ 0 h 99"/>
                      <a:gd name="T12" fmla="*/ 0 w 37"/>
                      <a:gd name="T13" fmla="*/ 0 h 99"/>
                      <a:gd name="T14" fmla="*/ 0 w 37"/>
                      <a:gd name="T15" fmla="*/ 0 h 99"/>
                      <a:gd name="T16" fmla="*/ 0 w 37"/>
                      <a:gd name="T17" fmla="*/ 0 h 99"/>
                      <a:gd name="T18" fmla="*/ 0 w 37"/>
                      <a:gd name="T19" fmla="*/ 0 h 99"/>
                      <a:gd name="T20" fmla="*/ 0 w 37"/>
                      <a:gd name="T21" fmla="*/ 0 h 99"/>
                      <a:gd name="T22" fmla="*/ 0 w 37"/>
                      <a:gd name="T23" fmla="*/ 0 h 99"/>
                      <a:gd name="T24" fmla="*/ 0 w 37"/>
                      <a:gd name="T25" fmla="*/ 0 h 99"/>
                      <a:gd name="T26" fmla="*/ 0 w 37"/>
                      <a:gd name="T27" fmla="*/ 0 h 99"/>
                      <a:gd name="T28" fmla="*/ 0 w 37"/>
                      <a:gd name="T29" fmla="*/ 0 h 99"/>
                      <a:gd name="T30" fmla="*/ 0 w 37"/>
                      <a:gd name="T31" fmla="*/ 0 h 99"/>
                      <a:gd name="T32" fmla="*/ 0 w 37"/>
                      <a:gd name="T33" fmla="*/ 0 h 99"/>
                      <a:gd name="T34" fmla="*/ 0 w 37"/>
                      <a:gd name="T35" fmla="*/ 0 h 99"/>
                      <a:gd name="T36" fmla="*/ 0 w 37"/>
                      <a:gd name="T37" fmla="*/ 0 h 99"/>
                      <a:gd name="T38" fmla="*/ 0 w 37"/>
                      <a:gd name="T39" fmla="*/ 0 h 99"/>
                      <a:gd name="T40" fmla="*/ 0 w 37"/>
                      <a:gd name="T41" fmla="*/ 0 h 99"/>
                      <a:gd name="T42" fmla="*/ 0 w 37"/>
                      <a:gd name="T43" fmla="*/ 0 h 99"/>
                      <a:gd name="T44" fmla="*/ 0 w 37"/>
                      <a:gd name="T45" fmla="*/ 0 h 99"/>
                      <a:gd name="T46" fmla="*/ 0 w 37"/>
                      <a:gd name="T47" fmla="*/ 0 h 99"/>
                      <a:gd name="T48" fmla="*/ 0 w 37"/>
                      <a:gd name="T49" fmla="*/ 0 h 99"/>
                      <a:gd name="T50" fmla="*/ 0 w 37"/>
                      <a:gd name="T51" fmla="*/ 0 h 99"/>
                      <a:gd name="T52" fmla="*/ 0 w 37"/>
                      <a:gd name="T53" fmla="*/ 0 h 99"/>
                      <a:gd name="T54" fmla="*/ 0 w 37"/>
                      <a:gd name="T55" fmla="*/ 0 h 99"/>
                      <a:gd name="T56" fmla="*/ 0 w 37"/>
                      <a:gd name="T57" fmla="*/ 0 h 99"/>
                      <a:gd name="T58" fmla="*/ 0 w 37"/>
                      <a:gd name="T59" fmla="*/ 0 h 99"/>
                      <a:gd name="T60" fmla="*/ 0 w 37"/>
                      <a:gd name="T61" fmla="*/ 0 h 99"/>
                      <a:gd name="T62" fmla="*/ 0 w 37"/>
                      <a:gd name="T63" fmla="*/ 0 h 99"/>
                      <a:gd name="T64" fmla="*/ 0 w 37"/>
                      <a:gd name="T65" fmla="*/ 0 h 99"/>
                      <a:gd name="T66" fmla="*/ 0 w 37"/>
                      <a:gd name="T67" fmla="*/ 0 h 99"/>
                      <a:gd name="T68" fmla="*/ 0 w 37"/>
                      <a:gd name="T69" fmla="*/ 0 h 99"/>
                      <a:gd name="T70" fmla="*/ 0 w 37"/>
                      <a:gd name="T71" fmla="*/ 0 h 99"/>
                      <a:gd name="T72" fmla="*/ 0 w 37"/>
                      <a:gd name="T73" fmla="*/ 0 h 99"/>
                      <a:gd name="T74" fmla="*/ 0 w 37"/>
                      <a:gd name="T75" fmla="*/ 0 h 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
                      <a:gd name="T115" fmla="*/ 0 h 99"/>
                      <a:gd name="T116" fmla="*/ 37 w 37"/>
                      <a:gd name="T117" fmla="*/ 99 h 9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 h="99">
                        <a:moveTo>
                          <a:pt x="2" y="0"/>
                        </a:moveTo>
                        <a:lnTo>
                          <a:pt x="5" y="4"/>
                        </a:lnTo>
                        <a:lnTo>
                          <a:pt x="8" y="8"/>
                        </a:lnTo>
                        <a:lnTo>
                          <a:pt x="13" y="13"/>
                        </a:lnTo>
                        <a:lnTo>
                          <a:pt x="16" y="19"/>
                        </a:lnTo>
                        <a:lnTo>
                          <a:pt x="20" y="24"/>
                        </a:lnTo>
                        <a:lnTo>
                          <a:pt x="23" y="31"/>
                        </a:lnTo>
                        <a:lnTo>
                          <a:pt x="27" y="36"/>
                        </a:lnTo>
                        <a:lnTo>
                          <a:pt x="32" y="43"/>
                        </a:lnTo>
                        <a:lnTo>
                          <a:pt x="33" y="49"/>
                        </a:lnTo>
                        <a:lnTo>
                          <a:pt x="35" y="56"/>
                        </a:lnTo>
                        <a:lnTo>
                          <a:pt x="36" y="63"/>
                        </a:lnTo>
                        <a:lnTo>
                          <a:pt x="37" y="70"/>
                        </a:lnTo>
                        <a:lnTo>
                          <a:pt x="35" y="77"/>
                        </a:lnTo>
                        <a:lnTo>
                          <a:pt x="34" y="85"/>
                        </a:lnTo>
                        <a:lnTo>
                          <a:pt x="30" y="92"/>
                        </a:lnTo>
                        <a:lnTo>
                          <a:pt x="26" y="99"/>
                        </a:lnTo>
                        <a:lnTo>
                          <a:pt x="23" y="97"/>
                        </a:lnTo>
                        <a:lnTo>
                          <a:pt x="19" y="92"/>
                        </a:lnTo>
                        <a:lnTo>
                          <a:pt x="15" y="89"/>
                        </a:lnTo>
                        <a:lnTo>
                          <a:pt x="14" y="87"/>
                        </a:lnTo>
                        <a:lnTo>
                          <a:pt x="18" y="82"/>
                        </a:lnTo>
                        <a:lnTo>
                          <a:pt x="21" y="76"/>
                        </a:lnTo>
                        <a:lnTo>
                          <a:pt x="22" y="70"/>
                        </a:lnTo>
                        <a:lnTo>
                          <a:pt x="22" y="66"/>
                        </a:lnTo>
                        <a:lnTo>
                          <a:pt x="21" y="60"/>
                        </a:lnTo>
                        <a:lnTo>
                          <a:pt x="20" y="54"/>
                        </a:lnTo>
                        <a:lnTo>
                          <a:pt x="18" y="49"/>
                        </a:lnTo>
                        <a:lnTo>
                          <a:pt x="15" y="43"/>
                        </a:lnTo>
                        <a:lnTo>
                          <a:pt x="11" y="36"/>
                        </a:lnTo>
                        <a:lnTo>
                          <a:pt x="8" y="32"/>
                        </a:lnTo>
                        <a:lnTo>
                          <a:pt x="5" y="26"/>
                        </a:lnTo>
                        <a:lnTo>
                          <a:pt x="4" y="20"/>
                        </a:lnTo>
                        <a:lnTo>
                          <a:pt x="0" y="14"/>
                        </a:lnTo>
                        <a:lnTo>
                          <a:pt x="0" y="8"/>
                        </a:lnTo>
                        <a:lnTo>
                          <a:pt x="0" y="4"/>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4" name="Freeform 90">
                    <a:extLst>
                      <a:ext uri="{FF2B5EF4-FFF2-40B4-BE49-F238E27FC236}">
                        <a16:creationId xmlns:a16="http://schemas.microsoft.com/office/drawing/2014/main" id="{EEA1ADAB-905F-4750-9E06-CC527BFF45BF}"/>
                      </a:ext>
                    </a:extLst>
                  </p:cNvPr>
                  <p:cNvSpPr>
                    <a:spLocks/>
                  </p:cNvSpPr>
                  <p:nvPr/>
                </p:nvSpPr>
                <p:spPr bwMode="auto">
                  <a:xfrm>
                    <a:off x="1647" y="2252"/>
                    <a:ext cx="20" cy="42"/>
                  </a:xfrm>
                  <a:custGeom>
                    <a:avLst/>
                    <a:gdLst>
                      <a:gd name="T0" fmla="*/ 0 w 60"/>
                      <a:gd name="T1" fmla="*/ 0 h 126"/>
                      <a:gd name="T2" fmla="*/ 0 w 60"/>
                      <a:gd name="T3" fmla="*/ 0 h 126"/>
                      <a:gd name="T4" fmla="*/ 0 w 60"/>
                      <a:gd name="T5" fmla="*/ 0 h 126"/>
                      <a:gd name="T6" fmla="*/ 0 w 60"/>
                      <a:gd name="T7" fmla="*/ 0 h 126"/>
                      <a:gd name="T8" fmla="*/ 0 w 60"/>
                      <a:gd name="T9" fmla="*/ 0 h 126"/>
                      <a:gd name="T10" fmla="*/ 0 w 60"/>
                      <a:gd name="T11" fmla="*/ 0 h 126"/>
                      <a:gd name="T12" fmla="*/ 0 w 60"/>
                      <a:gd name="T13" fmla="*/ 0 h 126"/>
                      <a:gd name="T14" fmla="*/ 0 w 60"/>
                      <a:gd name="T15" fmla="*/ 0 h 126"/>
                      <a:gd name="T16" fmla="*/ 0 w 60"/>
                      <a:gd name="T17" fmla="*/ 0 h 126"/>
                      <a:gd name="T18" fmla="*/ 0 w 60"/>
                      <a:gd name="T19" fmla="*/ 0 h 126"/>
                      <a:gd name="T20" fmla="*/ 0 w 60"/>
                      <a:gd name="T21" fmla="*/ 0 h 126"/>
                      <a:gd name="T22" fmla="*/ 0 w 60"/>
                      <a:gd name="T23" fmla="*/ 0 h 126"/>
                      <a:gd name="T24" fmla="*/ 0 w 60"/>
                      <a:gd name="T25" fmla="*/ 0 h 126"/>
                      <a:gd name="T26" fmla="*/ 0 w 60"/>
                      <a:gd name="T27" fmla="*/ 0 h 126"/>
                      <a:gd name="T28" fmla="*/ 0 w 60"/>
                      <a:gd name="T29" fmla="*/ 0 h 126"/>
                      <a:gd name="T30" fmla="*/ 0 w 60"/>
                      <a:gd name="T31" fmla="*/ 0 h 126"/>
                      <a:gd name="T32" fmla="*/ 0 w 60"/>
                      <a:gd name="T33" fmla="*/ 1 h 126"/>
                      <a:gd name="T34" fmla="*/ 0 w 60"/>
                      <a:gd name="T35" fmla="*/ 1 h 126"/>
                      <a:gd name="T36" fmla="*/ 0 w 60"/>
                      <a:gd name="T37" fmla="*/ 0 h 126"/>
                      <a:gd name="T38" fmla="*/ 0 w 60"/>
                      <a:gd name="T39" fmla="*/ 0 h 126"/>
                      <a:gd name="T40" fmla="*/ 0 w 60"/>
                      <a:gd name="T41" fmla="*/ 0 h 126"/>
                      <a:gd name="T42" fmla="*/ 0 w 60"/>
                      <a:gd name="T43" fmla="*/ 0 h 126"/>
                      <a:gd name="T44" fmla="*/ 0 w 60"/>
                      <a:gd name="T45" fmla="*/ 0 h 126"/>
                      <a:gd name="T46" fmla="*/ 0 w 60"/>
                      <a:gd name="T47" fmla="*/ 0 h 126"/>
                      <a:gd name="T48" fmla="*/ 0 w 60"/>
                      <a:gd name="T49" fmla="*/ 0 h 126"/>
                      <a:gd name="T50" fmla="*/ 0 w 60"/>
                      <a:gd name="T51" fmla="*/ 0 h 126"/>
                      <a:gd name="T52" fmla="*/ 0 w 60"/>
                      <a:gd name="T53" fmla="*/ 0 h 126"/>
                      <a:gd name="T54" fmla="*/ 0 w 60"/>
                      <a:gd name="T55" fmla="*/ 0 h 126"/>
                      <a:gd name="T56" fmla="*/ 0 w 60"/>
                      <a:gd name="T57" fmla="*/ 0 h 126"/>
                      <a:gd name="T58" fmla="*/ 0 w 60"/>
                      <a:gd name="T59" fmla="*/ 0 h 126"/>
                      <a:gd name="T60" fmla="*/ 0 w 60"/>
                      <a:gd name="T61" fmla="*/ 0 h 126"/>
                      <a:gd name="T62" fmla="*/ 0 w 60"/>
                      <a:gd name="T63" fmla="*/ 0 h 126"/>
                      <a:gd name="T64" fmla="*/ 0 w 60"/>
                      <a:gd name="T65" fmla="*/ 0 h 126"/>
                      <a:gd name="T66" fmla="*/ 0 w 60"/>
                      <a:gd name="T67" fmla="*/ 0 h 126"/>
                      <a:gd name="T68" fmla="*/ 0 w 60"/>
                      <a:gd name="T69" fmla="*/ 0 h 126"/>
                      <a:gd name="T70" fmla="*/ 0 w 60"/>
                      <a:gd name="T71" fmla="*/ 0 h 126"/>
                      <a:gd name="T72" fmla="*/ 0 w 60"/>
                      <a:gd name="T73" fmla="*/ 0 h 126"/>
                      <a:gd name="T74" fmla="*/ 0 w 60"/>
                      <a:gd name="T75" fmla="*/ 0 h 126"/>
                      <a:gd name="T76" fmla="*/ 0 w 60"/>
                      <a:gd name="T77" fmla="*/ 0 h 126"/>
                      <a:gd name="T78" fmla="*/ 0 w 60"/>
                      <a:gd name="T79" fmla="*/ 0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
                      <a:gd name="T121" fmla="*/ 0 h 126"/>
                      <a:gd name="T122" fmla="*/ 60 w 60"/>
                      <a:gd name="T123" fmla="*/ 126 h 1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 h="126">
                        <a:moveTo>
                          <a:pt x="4" y="0"/>
                        </a:moveTo>
                        <a:lnTo>
                          <a:pt x="10" y="3"/>
                        </a:lnTo>
                        <a:lnTo>
                          <a:pt x="18" y="7"/>
                        </a:lnTo>
                        <a:lnTo>
                          <a:pt x="25" y="12"/>
                        </a:lnTo>
                        <a:lnTo>
                          <a:pt x="32" y="18"/>
                        </a:lnTo>
                        <a:lnTo>
                          <a:pt x="38" y="25"/>
                        </a:lnTo>
                        <a:lnTo>
                          <a:pt x="44" y="32"/>
                        </a:lnTo>
                        <a:lnTo>
                          <a:pt x="48" y="39"/>
                        </a:lnTo>
                        <a:lnTo>
                          <a:pt x="54" y="49"/>
                        </a:lnTo>
                        <a:lnTo>
                          <a:pt x="56" y="58"/>
                        </a:lnTo>
                        <a:lnTo>
                          <a:pt x="59" y="67"/>
                        </a:lnTo>
                        <a:lnTo>
                          <a:pt x="60" y="77"/>
                        </a:lnTo>
                        <a:lnTo>
                          <a:pt x="60" y="87"/>
                        </a:lnTo>
                        <a:lnTo>
                          <a:pt x="57" y="96"/>
                        </a:lnTo>
                        <a:lnTo>
                          <a:pt x="54" y="106"/>
                        </a:lnTo>
                        <a:lnTo>
                          <a:pt x="48" y="116"/>
                        </a:lnTo>
                        <a:lnTo>
                          <a:pt x="41" y="126"/>
                        </a:lnTo>
                        <a:lnTo>
                          <a:pt x="37" y="122"/>
                        </a:lnTo>
                        <a:lnTo>
                          <a:pt x="33" y="119"/>
                        </a:lnTo>
                        <a:lnTo>
                          <a:pt x="39" y="109"/>
                        </a:lnTo>
                        <a:lnTo>
                          <a:pt x="44" y="101"/>
                        </a:lnTo>
                        <a:lnTo>
                          <a:pt x="46" y="92"/>
                        </a:lnTo>
                        <a:lnTo>
                          <a:pt x="48" y="85"/>
                        </a:lnTo>
                        <a:lnTo>
                          <a:pt x="48" y="75"/>
                        </a:lnTo>
                        <a:lnTo>
                          <a:pt x="47" y="68"/>
                        </a:lnTo>
                        <a:lnTo>
                          <a:pt x="45" y="60"/>
                        </a:lnTo>
                        <a:lnTo>
                          <a:pt x="42" y="53"/>
                        </a:lnTo>
                        <a:lnTo>
                          <a:pt x="38" y="46"/>
                        </a:lnTo>
                        <a:lnTo>
                          <a:pt x="33" y="39"/>
                        </a:lnTo>
                        <a:lnTo>
                          <a:pt x="28" y="35"/>
                        </a:lnTo>
                        <a:lnTo>
                          <a:pt x="24" y="29"/>
                        </a:lnTo>
                        <a:lnTo>
                          <a:pt x="17" y="23"/>
                        </a:lnTo>
                        <a:lnTo>
                          <a:pt x="12" y="19"/>
                        </a:lnTo>
                        <a:lnTo>
                          <a:pt x="6" y="15"/>
                        </a:lnTo>
                        <a:lnTo>
                          <a:pt x="0" y="11"/>
                        </a:lnTo>
                        <a:lnTo>
                          <a:pt x="0" y="8"/>
                        </a:lnTo>
                        <a:lnTo>
                          <a:pt x="2" y="4"/>
                        </a:lnTo>
                        <a:lnTo>
                          <a:pt x="3" y="1"/>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5" name="Freeform 91">
                    <a:extLst>
                      <a:ext uri="{FF2B5EF4-FFF2-40B4-BE49-F238E27FC236}">
                        <a16:creationId xmlns:a16="http://schemas.microsoft.com/office/drawing/2014/main" id="{089637D8-3051-4068-AC60-3D2A861D96DD}"/>
                      </a:ext>
                    </a:extLst>
                  </p:cNvPr>
                  <p:cNvSpPr>
                    <a:spLocks/>
                  </p:cNvSpPr>
                  <p:nvPr/>
                </p:nvSpPr>
                <p:spPr bwMode="auto">
                  <a:xfrm>
                    <a:off x="1594" y="2216"/>
                    <a:ext cx="35" cy="40"/>
                  </a:xfrm>
                  <a:custGeom>
                    <a:avLst/>
                    <a:gdLst>
                      <a:gd name="T0" fmla="*/ 0 w 105"/>
                      <a:gd name="T1" fmla="*/ 0 h 119"/>
                      <a:gd name="T2" fmla="*/ 0 w 105"/>
                      <a:gd name="T3" fmla="*/ 0 h 119"/>
                      <a:gd name="T4" fmla="*/ 0 w 105"/>
                      <a:gd name="T5" fmla="*/ 0 h 119"/>
                      <a:gd name="T6" fmla="*/ 0 w 105"/>
                      <a:gd name="T7" fmla="*/ 0 h 119"/>
                      <a:gd name="T8" fmla="*/ 0 w 105"/>
                      <a:gd name="T9" fmla="*/ 0 h 119"/>
                      <a:gd name="T10" fmla="*/ 0 w 105"/>
                      <a:gd name="T11" fmla="*/ 0 h 119"/>
                      <a:gd name="T12" fmla="*/ 0 w 105"/>
                      <a:gd name="T13" fmla="*/ 0 h 119"/>
                      <a:gd name="T14" fmla="*/ 0 w 105"/>
                      <a:gd name="T15" fmla="*/ 0 h 119"/>
                      <a:gd name="T16" fmla="*/ 0 w 105"/>
                      <a:gd name="T17" fmla="*/ 0 h 119"/>
                      <a:gd name="T18" fmla="*/ 0 w 105"/>
                      <a:gd name="T19" fmla="*/ 0 h 119"/>
                      <a:gd name="T20" fmla="*/ 0 w 105"/>
                      <a:gd name="T21" fmla="*/ 0 h 119"/>
                      <a:gd name="T22" fmla="*/ 0 w 105"/>
                      <a:gd name="T23" fmla="*/ 0 h 119"/>
                      <a:gd name="T24" fmla="*/ 0 w 105"/>
                      <a:gd name="T25" fmla="*/ 0 h 119"/>
                      <a:gd name="T26" fmla="*/ 0 w 105"/>
                      <a:gd name="T27" fmla="*/ 0 h 119"/>
                      <a:gd name="T28" fmla="*/ 0 w 105"/>
                      <a:gd name="T29" fmla="*/ 0 h 119"/>
                      <a:gd name="T30" fmla="*/ 0 w 105"/>
                      <a:gd name="T31" fmla="*/ 0 h 119"/>
                      <a:gd name="T32" fmla="*/ 0 w 105"/>
                      <a:gd name="T33" fmla="*/ 0 h 119"/>
                      <a:gd name="T34" fmla="*/ 0 w 105"/>
                      <a:gd name="T35" fmla="*/ 0 h 119"/>
                      <a:gd name="T36" fmla="*/ 0 w 105"/>
                      <a:gd name="T37" fmla="*/ 0 h 119"/>
                      <a:gd name="T38" fmla="*/ 0 w 105"/>
                      <a:gd name="T39" fmla="*/ 0 h 119"/>
                      <a:gd name="T40" fmla="*/ 0 w 105"/>
                      <a:gd name="T41" fmla="*/ 0 h 119"/>
                      <a:gd name="T42" fmla="*/ 0 w 105"/>
                      <a:gd name="T43" fmla="*/ 0 h 119"/>
                      <a:gd name="T44" fmla="*/ 0 w 105"/>
                      <a:gd name="T45" fmla="*/ 0 h 119"/>
                      <a:gd name="T46" fmla="*/ 0 w 105"/>
                      <a:gd name="T47" fmla="*/ 0 h 119"/>
                      <a:gd name="T48" fmla="*/ 0 w 105"/>
                      <a:gd name="T49" fmla="*/ 0 h 119"/>
                      <a:gd name="T50" fmla="*/ 0 w 105"/>
                      <a:gd name="T51" fmla="*/ 0 h 119"/>
                      <a:gd name="T52" fmla="*/ 0 w 105"/>
                      <a:gd name="T53" fmla="*/ 0 h 119"/>
                      <a:gd name="T54" fmla="*/ 0 w 105"/>
                      <a:gd name="T55" fmla="*/ 0 h 119"/>
                      <a:gd name="T56" fmla="*/ 0 w 105"/>
                      <a:gd name="T57" fmla="*/ 0 h 119"/>
                      <a:gd name="T58" fmla="*/ 0 w 105"/>
                      <a:gd name="T59" fmla="*/ 0 h 119"/>
                      <a:gd name="T60" fmla="*/ 0 w 105"/>
                      <a:gd name="T61" fmla="*/ 0 h 119"/>
                      <a:gd name="T62" fmla="*/ 0 w 105"/>
                      <a:gd name="T63" fmla="*/ 0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
                      <a:gd name="T97" fmla="*/ 0 h 119"/>
                      <a:gd name="T98" fmla="*/ 105 w 105"/>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 h="119">
                        <a:moveTo>
                          <a:pt x="59" y="0"/>
                        </a:moveTo>
                        <a:lnTo>
                          <a:pt x="65" y="0"/>
                        </a:lnTo>
                        <a:lnTo>
                          <a:pt x="72" y="3"/>
                        </a:lnTo>
                        <a:lnTo>
                          <a:pt x="78" y="4"/>
                        </a:lnTo>
                        <a:lnTo>
                          <a:pt x="85" y="7"/>
                        </a:lnTo>
                        <a:lnTo>
                          <a:pt x="91" y="12"/>
                        </a:lnTo>
                        <a:lnTo>
                          <a:pt x="96" y="17"/>
                        </a:lnTo>
                        <a:lnTo>
                          <a:pt x="100" y="21"/>
                        </a:lnTo>
                        <a:lnTo>
                          <a:pt x="105" y="28"/>
                        </a:lnTo>
                        <a:lnTo>
                          <a:pt x="100" y="31"/>
                        </a:lnTo>
                        <a:lnTo>
                          <a:pt x="98" y="33"/>
                        </a:lnTo>
                        <a:lnTo>
                          <a:pt x="93" y="28"/>
                        </a:lnTo>
                        <a:lnTo>
                          <a:pt x="88" y="24"/>
                        </a:lnTo>
                        <a:lnTo>
                          <a:pt x="84" y="20"/>
                        </a:lnTo>
                        <a:lnTo>
                          <a:pt x="78" y="19"/>
                        </a:lnTo>
                        <a:lnTo>
                          <a:pt x="73" y="16"/>
                        </a:lnTo>
                        <a:lnTo>
                          <a:pt x="67" y="14"/>
                        </a:lnTo>
                        <a:lnTo>
                          <a:pt x="63" y="14"/>
                        </a:lnTo>
                        <a:lnTo>
                          <a:pt x="58" y="16"/>
                        </a:lnTo>
                        <a:lnTo>
                          <a:pt x="52" y="16"/>
                        </a:lnTo>
                        <a:lnTo>
                          <a:pt x="47" y="18"/>
                        </a:lnTo>
                        <a:lnTo>
                          <a:pt x="42" y="20"/>
                        </a:lnTo>
                        <a:lnTo>
                          <a:pt x="37" y="24"/>
                        </a:lnTo>
                        <a:lnTo>
                          <a:pt x="32" y="28"/>
                        </a:lnTo>
                        <a:lnTo>
                          <a:pt x="28" y="34"/>
                        </a:lnTo>
                        <a:lnTo>
                          <a:pt x="24" y="41"/>
                        </a:lnTo>
                        <a:lnTo>
                          <a:pt x="20" y="49"/>
                        </a:lnTo>
                        <a:lnTo>
                          <a:pt x="18" y="53"/>
                        </a:lnTo>
                        <a:lnTo>
                          <a:pt x="16" y="56"/>
                        </a:lnTo>
                        <a:lnTo>
                          <a:pt x="15" y="60"/>
                        </a:lnTo>
                        <a:lnTo>
                          <a:pt x="14" y="63"/>
                        </a:lnTo>
                        <a:lnTo>
                          <a:pt x="13" y="68"/>
                        </a:lnTo>
                        <a:lnTo>
                          <a:pt x="11" y="72"/>
                        </a:lnTo>
                        <a:lnTo>
                          <a:pt x="11" y="76"/>
                        </a:lnTo>
                        <a:lnTo>
                          <a:pt x="11" y="80"/>
                        </a:lnTo>
                        <a:lnTo>
                          <a:pt x="10" y="84"/>
                        </a:lnTo>
                        <a:lnTo>
                          <a:pt x="10" y="88"/>
                        </a:lnTo>
                        <a:lnTo>
                          <a:pt x="10" y="93"/>
                        </a:lnTo>
                        <a:lnTo>
                          <a:pt x="11" y="96"/>
                        </a:lnTo>
                        <a:lnTo>
                          <a:pt x="11" y="101"/>
                        </a:lnTo>
                        <a:lnTo>
                          <a:pt x="13" y="104"/>
                        </a:lnTo>
                        <a:lnTo>
                          <a:pt x="14" y="109"/>
                        </a:lnTo>
                        <a:lnTo>
                          <a:pt x="15" y="114"/>
                        </a:lnTo>
                        <a:lnTo>
                          <a:pt x="14" y="117"/>
                        </a:lnTo>
                        <a:lnTo>
                          <a:pt x="11" y="119"/>
                        </a:lnTo>
                        <a:lnTo>
                          <a:pt x="8" y="117"/>
                        </a:lnTo>
                        <a:lnTo>
                          <a:pt x="3" y="116"/>
                        </a:lnTo>
                        <a:lnTo>
                          <a:pt x="1" y="107"/>
                        </a:lnTo>
                        <a:lnTo>
                          <a:pt x="1" y="98"/>
                        </a:lnTo>
                        <a:lnTo>
                          <a:pt x="0" y="89"/>
                        </a:lnTo>
                        <a:lnTo>
                          <a:pt x="1" y="80"/>
                        </a:lnTo>
                        <a:lnTo>
                          <a:pt x="1" y="70"/>
                        </a:lnTo>
                        <a:lnTo>
                          <a:pt x="3" y="62"/>
                        </a:lnTo>
                        <a:lnTo>
                          <a:pt x="6" y="53"/>
                        </a:lnTo>
                        <a:lnTo>
                          <a:pt x="9" y="46"/>
                        </a:lnTo>
                        <a:lnTo>
                          <a:pt x="11" y="38"/>
                        </a:lnTo>
                        <a:lnTo>
                          <a:pt x="16" y="30"/>
                        </a:lnTo>
                        <a:lnTo>
                          <a:pt x="21" y="23"/>
                        </a:lnTo>
                        <a:lnTo>
                          <a:pt x="28" y="17"/>
                        </a:lnTo>
                        <a:lnTo>
                          <a:pt x="34" y="11"/>
                        </a:lnTo>
                        <a:lnTo>
                          <a:pt x="42" y="6"/>
                        </a:lnTo>
                        <a:lnTo>
                          <a:pt x="50" y="3"/>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6" name="Freeform 92">
                    <a:extLst>
                      <a:ext uri="{FF2B5EF4-FFF2-40B4-BE49-F238E27FC236}">
                        <a16:creationId xmlns:a16="http://schemas.microsoft.com/office/drawing/2014/main" id="{9E29FAAC-4A9A-4C50-B6F3-15F6793DF1B8}"/>
                      </a:ext>
                    </a:extLst>
                  </p:cNvPr>
                  <p:cNvSpPr>
                    <a:spLocks/>
                  </p:cNvSpPr>
                  <p:nvPr/>
                </p:nvSpPr>
                <p:spPr bwMode="auto">
                  <a:xfrm>
                    <a:off x="1601" y="2227"/>
                    <a:ext cx="24" cy="31"/>
                  </a:xfrm>
                  <a:custGeom>
                    <a:avLst/>
                    <a:gdLst>
                      <a:gd name="T0" fmla="*/ 0 w 71"/>
                      <a:gd name="T1" fmla="*/ 0 h 92"/>
                      <a:gd name="T2" fmla="*/ 0 w 71"/>
                      <a:gd name="T3" fmla="*/ 0 h 92"/>
                      <a:gd name="T4" fmla="*/ 0 w 71"/>
                      <a:gd name="T5" fmla="*/ 0 h 92"/>
                      <a:gd name="T6" fmla="*/ 0 w 71"/>
                      <a:gd name="T7" fmla="*/ 0 h 92"/>
                      <a:gd name="T8" fmla="*/ 0 w 71"/>
                      <a:gd name="T9" fmla="*/ 0 h 92"/>
                      <a:gd name="T10" fmla="*/ 0 w 71"/>
                      <a:gd name="T11" fmla="*/ 0 h 92"/>
                      <a:gd name="T12" fmla="*/ 0 w 71"/>
                      <a:gd name="T13" fmla="*/ 0 h 92"/>
                      <a:gd name="T14" fmla="*/ 0 w 71"/>
                      <a:gd name="T15" fmla="*/ 0 h 92"/>
                      <a:gd name="T16" fmla="*/ 0 w 71"/>
                      <a:gd name="T17" fmla="*/ 0 h 92"/>
                      <a:gd name="T18" fmla="*/ 0 w 71"/>
                      <a:gd name="T19" fmla="*/ 0 h 92"/>
                      <a:gd name="T20" fmla="*/ 0 w 71"/>
                      <a:gd name="T21" fmla="*/ 0 h 92"/>
                      <a:gd name="T22" fmla="*/ 0 w 71"/>
                      <a:gd name="T23" fmla="*/ 0 h 92"/>
                      <a:gd name="T24" fmla="*/ 0 w 71"/>
                      <a:gd name="T25" fmla="*/ 0 h 92"/>
                      <a:gd name="T26" fmla="*/ 0 w 71"/>
                      <a:gd name="T27" fmla="*/ 0 h 92"/>
                      <a:gd name="T28" fmla="*/ 0 w 71"/>
                      <a:gd name="T29" fmla="*/ 0 h 92"/>
                      <a:gd name="T30" fmla="*/ 0 w 71"/>
                      <a:gd name="T31" fmla="*/ 0 h 92"/>
                      <a:gd name="T32" fmla="*/ 0 w 71"/>
                      <a:gd name="T33" fmla="*/ 0 h 92"/>
                      <a:gd name="T34" fmla="*/ 0 w 71"/>
                      <a:gd name="T35" fmla="*/ 0 h 92"/>
                      <a:gd name="T36" fmla="*/ 0 w 71"/>
                      <a:gd name="T37" fmla="*/ 0 h 92"/>
                      <a:gd name="T38" fmla="*/ 0 w 71"/>
                      <a:gd name="T39" fmla="*/ 0 h 92"/>
                      <a:gd name="T40" fmla="*/ 0 w 71"/>
                      <a:gd name="T41" fmla="*/ 0 h 92"/>
                      <a:gd name="T42" fmla="*/ 0 w 71"/>
                      <a:gd name="T43" fmla="*/ 0 h 92"/>
                      <a:gd name="T44" fmla="*/ 0 w 71"/>
                      <a:gd name="T45" fmla="*/ 0 h 92"/>
                      <a:gd name="T46" fmla="*/ 0 w 71"/>
                      <a:gd name="T47" fmla="*/ 0 h 92"/>
                      <a:gd name="T48" fmla="*/ 0 w 71"/>
                      <a:gd name="T49" fmla="*/ 0 h 92"/>
                      <a:gd name="T50" fmla="*/ 0 w 71"/>
                      <a:gd name="T51" fmla="*/ 0 h 92"/>
                      <a:gd name="T52" fmla="*/ 0 w 71"/>
                      <a:gd name="T53" fmla="*/ 0 h 92"/>
                      <a:gd name="T54" fmla="*/ 0 w 71"/>
                      <a:gd name="T55" fmla="*/ 0 h 92"/>
                      <a:gd name="T56" fmla="*/ 0 w 71"/>
                      <a:gd name="T57" fmla="*/ 0 h 92"/>
                      <a:gd name="T58" fmla="*/ 0 w 71"/>
                      <a:gd name="T59" fmla="*/ 0 h 92"/>
                      <a:gd name="T60" fmla="*/ 0 w 71"/>
                      <a:gd name="T61" fmla="*/ 0 h 92"/>
                      <a:gd name="T62" fmla="*/ 0 w 71"/>
                      <a:gd name="T63" fmla="*/ 0 h 92"/>
                      <a:gd name="T64" fmla="*/ 0 w 71"/>
                      <a:gd name="T65" fmla="*/ 0 h 92"/>
                      <a:gd name="T66" fmla="*/ 0 w 71"/>
                      <a:gd name="T67" fmla="*/ 0 h 92"/>
                      <a:gd name="T68" fmla="*/ 0 w 71"/>
                      <a:gd name="T69" fmla="*/ 0 h 92"/>
                      <a:gd name="T70" fmla="*/ 0 w 71"/>
                      <a:gd name="T71" fmla="*/ 0 h 92"/>
                      <a:gd name="T72" fmla="*/ 0 w 71"/>
                      <a:gd name="T73" fmla="*/ 0 h 92"/>
                      <a:gd name="T74" fmla="*/ 0 w 71"/>
                      <a:gd name="T75" fmla="*/ 0 h 92"/>
                      <a:gd name="T76" fmla="*/ 0 w 71"/>
                      <a:gd name="T77" fmla="*/ 0 h 92"/>
                      <a:gd name="T78" fmla="*/ 0 w 71"/>
                      <a:gd name="T79" fmla="*/ 0 h 92"/>
                      <a:gd name="T80" fmla="*/ 0 w 71"/>
                      <a:gd name="T81" fmla="*/ 0 h 92"/>
                      <a:gd name="T82" fmla="*/ 0 w 71"/>
                      <a:gd name="T83" fmla="*/ 0 h 92"/>
                      <a:gd name="T84" fmla="*/ 0 w 71"/>
                      <a:gd name="T85" fmla="*/ 0 h 92"/>
                      <a:gd name="T86" fmla="*/ 0 w 71"/>
                      <a:gd name="T87" fmla="*/ 0 h 92"/>
                      <a:gd name="T88" fmla="*/ 0 w 71"/>
                      <a:gd name="T89" fmla="*/ 0 h 92"/>
                      <a:gd name="T90" fmla="*/ 0 w 71"/>
                      <a:gd name="T91" fmla="*/ 0 h 92"/>
                      <a:gd name="T92" fmla="*/ 0 w 71"/>
                      <a:gd name="T93" fmla="*/ 0 h 92"/>
                      <a:gd name="T94" fmla="*/ 0 w 71"/>
                      <a:gd name="T95" fmla="*/ 0 h 92"/>
                      <a:gd name="T96" fmla="*/ 0 w 71"/>
                      <a:gd name="T97" fmla="*/ 0 h 92"/>
                      <a:gd name="T98" fmla="*/ 0 w 71"/>
                      <a:gd name="T99" fmla="*/ 0 h 92"/>
                      <a:gd name="T100" fmla="*/ 0 w 71"/>
                      <a:gd name="T101" fmla="*/ 0 h 92"/>
                      <a:gd name="T102" fmla="*/ 0 w 71"/>
                      <a:gd name="T103" fmla="*/ 0 h 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
                      <a:gd name="T157" fmla="*/ 0 h 92"/>
                      <a:gd name="T158" fmla="*/ 71 w 71"/>
                      <a:gd name="T159" fmla="*/ 92 h 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 h="92">
                        <a:moveTo>
                          <a:pt x="46" y="1"/>
                        </a:moveTo>
                        <a:lnTo>
                          <a:pt x="52" y="1"/>
                        </a:lnTo>
                        <a:lnTo>
                          <a:pt x="58" y="4"/>
                        </a:lnTo>
                        <a:lnTo>
                          <a:pt x="64" y="8"/>
                        </a:lnTo>
                        <a:lnTo>
                          <a:pt x="71" y="13"/>
                        </a:lnTo>
                        <a:lnTo>
                          <a:pt x="66" y="15"/>
                        </a:lnTo>
                        <a:lnTo>
                          <a:pt x="64" y="19"/>
                        </a:lnTo>
                        <a:lnTo>
                          <a:pt x="60" y="15"/>
                        </a:lnTo>
                        <a:lnTo>
                          <a:pt x="56" y="14"/>
                        </a:lnTo>
                        <a:lnTo>
                          <a:pt x="52" y="13"/>
                        </a:lnTo>
                        <a:lnTo>
                          <a:pt x="48" y="12"/>
                        </a:lnTo>
                        <a:lnTo>
                          <a:pt x="44" y="12"/>
                        </a:lnTo>
                        <a:lnTo>
                          <a:pt x="41" y="12"/>
                        </a:lnTo>
                        <a:lnTo>
                          <a:pt x="37" y="12"/>
                        </a:lnTo>
                        <a:lnTo>
                          <a:pt x="34" y="14"/>
                        </a:lnTo>
                        <a:lnTo>
                          <a:pt x="27" y="18"/>
                        </a:lnTo>
                        <a:lnTo>
                          <a:pt x="22" y="22"/>
                        </a:lnTo>
                        <a:lnTo>
                          <a:pt x="20" y="26"/>
                        </a:lnTo>
                        <a:lnTo>
                          <a:pt x="17" y="29"/>
                        </a:lnTo>
                        <a:lnTo>
                          <a:pt x="16" y="34"/>
                        </a:lnTo>
                        <a:lnTo>
                          <a:pt x="15" y="39"/>
                        </a:lnTo>
                        <a:lnTo>
                          <a:pt x="14" y="45"/>
                        </a:lnTo>
                        <a:lnTo>
                          <a:pt x="13" y="50"/>
                        </a:lnTo>
                        <a:lnTo>
                          <a:pt x="12" y="57"/>
                        </a:lnTo>
                        <a:lnTo>
                          <a:pt x="12" y="63"/>
                        </a:lnTo>
                        <a:lnTo>
                          <a:pt x="12" y="70"/>
                        </a:lnTo>
                        <a:lnTo>
                          <a:pt x="12" y="77"/>
                        </a:lnTo>
                        <a:lnTo>
                          <a:pt x="12" y="81"/>
                        </a:lnTo>
                        <a:lnTo>
                          <a:pt x="12" y="84"/>
                        </a:lnTo>
                        <a:lnTo>
                          <a:pt x="12" y="88"/>
                        </a:lnTo>
                        <a:lnTo>
                          <a:pt x="13" y="92"/>
                        </a:lnTo>
                        <a:lnTo>
                          <a:pt x="9" y="91"/>
                        </a:lnTo>
                        <a:lnTo>
                          <a:pt x="7" y="90"/>
                        </a:lnTo>
                        <a:lnTo>
                          <a:pt x="3" y="89"/>
                        </a:lnTo>
                        <a:lnTo>
                          <a:pt x="2" y="89"/>
                        </a:lnTo>
                        <a:lnTo>
                          <a:pt x="1" y="82"/>
                        </a:lnTo>
                        <a:lnTo>
                          <a:pt x="0" y="75"/>
                        </a:lnTo>
                        <a:lnTo>
                          <a:pt x="0" y="68"/>
                        </a:lnTo>
                        <a:lnTo>
                          <a:pt x="0" y="61"/>
                        </a:lnTo>
                        <a:lnTo>
                          <a:pt x="0" y="53"/>
                        </a:lnTo>
                        <a:lnTo>
                          <a:pt x="2" y="46"/>
                        </a:lnTo>
                        <a:lnTo>
                          <a:pt x="3" y="38"/>
                        </a:lnTo>
                        <a:lnTo>
                          <a:pt x="6" y="32"/>
                        </a:lnTo>
                        <a:lnTo>
                          <a:pt x="8" y="25"/>
                        </a:lnTo>
                        <a:lnTo>
                          <a:pt x="12" y="19"/>
                        </a:lnTo>
                        <a:lnTo>
                          <a:pt x="15" y="13"/>
                        </a:lnTo>
                        <a:lnTo>
                          <a:pt x="20" y="8"/>
                        </a:lnTo>
                        <a:lnTo>
                          <a:pt x="25" y="5"/>
                        </a:lnTo>
                        <a:lnTo>
                          <a:pt x="31" y="3"/>
                        </a:lnTo>
                        <a:lnTo>
                          <a:pt x="38" y="0"/>
                        </a:lnTo>
                        <a:lnTo>
                          <a:pt x="4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7" name="Freeform 93">
                    <a:extLst>
                      <a:ext uri="{FF2B5EF4-FFF2-40B4-BE49-F238E27FC236}">
                        <a16:creationId xmlns:a16="http://schemas.microsoft.com/office/drawing/2014/main" id="{7C566AD1-FE18-4D79-A3F1-D48C2CD3C5F1}"/>
                      </a:ext>
                    </a:extLst>
                  </p:cNvPr>
                  <p:cNvSpPr>
                    <a:spLocks/>
                  </p:cNvSpPr>
                  <p:nvPr/>
                </p:nvSpPr>
                <p:spPr bwMode="auto">
                  <a:xfrm>
                    <a:off x="1560" y="2200"/>
                    <a:ext cx="29" cy="37"/>
                  </a:xfrm>
                  <a:custGeom>
                    <a:avLst/>
                    <a:gdLst>
                      <a:gd name="T0" fmla="*/ 0 w 89"/>
                      <a:gd name="T1" fmla="*/ 0 h 112"/>
                      <a:gd name="T2" fmla="*/ 0 w 89"/>
                      <a:gd name="T3" fmla="*/ 0 h 112"/>
                      <a:gd name="T4" fmla="*/ 0 w 89"/>
                      <a:gd name="T5" fmla="*/ 0 h 112"/>
                      <a:gd name="T6" fmla="*/ 0 w 89"/>
                      <a:gd name="T7" fmla="*/ 0 h 112"/>
                      <a:gd name="T8" fmla="*/ 0 w 89"/>
                      <a:gd name="T9" fmla="*/ 0 h 112"/>
                      <a:gd name="T10" fmla="*/ 0 w 89"/>
                      <a:gd name="T11" fmla="*/ 0 h 112"/>
                      <a:gd name="T12" fmla="*/ 0 w 89"/>
                      <a:gd name="T13" fmla="*/ 0 h 112"/>
                      <a:gd name="T14" fmla="*/ 0 w 89"/>
                      <a:gd name="T15" fmla="*/ 0 h 112"/>
                      <a:gd name="T16" fmla="*/ 0 w 89"/>
                      <a:gd name="T17" fmla="*/ 0 h 112"/>
                      <a:gd name="T18" fmla="*/ 0 w 89"/>
                      <a:gd name="T19" fmla="*/ 0 h 112"/>
                      <a:gd name="T20" fmla="*/ 0 w 89"/>
                      <a:gd name="T21" fmla="*/ 0 h 112"/>
                      <a:gd name="T22" fmla="*/ 0 w 89"/>
                      <a:gd name="T23" fmla="*/ 0 h 112"/>
                      <a:gd name="T24" fmla="*/ 0 w 89"/>
                      <a:gd name="T25" fmla="*/ 0 h 112"/>
                      <a:gd name="T26" fmla="*/ 0 w 89"/>
                      <a:gd name="T27" fmla="*/ 0 h 112"/>
                      <a:gd name="T28" fmla="*/ 0 w 89"/>
                      <a:gd name="T29" fmla="*/ 0 h 112"/>
                      <a:gd name="T30" fmla="*/ 0 w 89"/>
                      <a:gd name="T31" fmla="*/ 0 h 112"/>
                      <a:gd name="T32" fmla="*/ 0 w 89"/>
                      <a:gd name="T33" fmla="*/ 0 h 112"/>
                      <a:gd name="T34" fmla="*/ 0 w 89"/>
                      <a:gd name="T35" fmla="*/ 0 h 112"/>
                      <a:gd name="T36" fmla="*/ 0 w 89"/>
                      <a:gd name="T37" fmla="*/ 0 h 112"/>
                      <a:gd name="T38" fmla="*/ 0 w 89"/>
                      <a:gd name="T39" fmla="*/ 0 h 112"/>
                      <a:gd name="T40" fmla="*/ 0 w 89"/>
                      <a:gd name="T41" fmla="*/ 0 h 112"/>
                      <a:gd name="T42" fmla="*/ 0 w 89"/>
                      <a:gd name="T43" fmla="*/ 0 h 112"/>
                      <a:gd name="T44" fmla="*/ 0 w 89"/>
                      <a:gd name="T45" fmla="*/ 0 h 112"/>
                      <a:gd name="T46" fmla="*/ 0 w 89"/>
                      <a:gd name="T47" fmla="*/ 0 h 112"/>
                      <a:gd name="T48" fmla="*/ 0 w 89"/>
                      <a:gd name="T49" fmla="*/ 0 h 112"/>
                      <a:gd name="T50" fmla="*/ 0 w 89"/>
                      <a:gd name="T51" fmla="*/ 0 h 112"/>
                      <a:gd name="T52" fmla="*/ 0 w 89"/>
                      <a:gd name="T53" fmla="*/ 0 h 112"/>
                      <a:gd name="T54" fmla="*/ 0 w 89"/>
                      <a:gd name="T55" fmla="*/ 0 h 112"/>
                      <a:gd name="T56" fmla="*/ 0 w 89"/>
                      <a:gd name="T57" fmla="*/ 0 h 112"/>
                      <a:gd name="T58" fmla="*/ 0 w 89"/>
                      <a:gd name="T59" fmla="*/ 0 h 112"/>
                      <a:gd name="T60" fmla="*/ 0 w 89"/>
                      <a:gd name="T61" fmla="*/ 0 h 112"/>
                      <a:gd name="T62" fmla="*/ 0 w 89"/>
                      <a:gd name="T63" fmla="*/ 0 h 112"/>
                      <a:gd name="T64" fmla="*/ 0 w 89"/>
                      <a:gd name="T65" fmla="*/ 0 h 112"/>
                      <a:gd name="T66" fmla="*/ 0 w 89"/>
                      <a:gd name="T67" fmla="*/ 0 h 1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112"/>
                      <a:gd name="T104" fmla="*/ 89 w 89"/>
                      <a:gd name="T105" fmla="*/ 112 h 11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112">
                        <a:moveTo>
                          <a:pt x="21" y="2"/>
                        </a:moveTo>
                        <a:lnTo>
                          <a:pt x="28" y="3"/>
                        </a:lnTo>
                        <a:lnTo>
                          <a:pt x="34" y="5"/>
                        </a:lnTo>
                        <a:lnTo>
                          <a:pt x="40" y="9"/>
                        </a:lnTo>
                        <a:lnTo>
                          <a:pt x="45" y="13"/>
                        </a:lnTo>
                        <a:lnTo>
                          <a:pt x="49" y="18"/>
                        </a:lnTo>
                        <a:lnTo>
                          <a:pt x="54" y="23"/>
                        </a:lnTo>
                        <a:lnTo>
                          <a:pt x="59" y="28"/>
                        </a:lnTo>
                        <a:lnTo>
                          <a:pt x="63" y="35"/>
                        </a:lnTo>
                        <a:lnTo>
                          <a:pt x="67" y="41"/>
                        </a:lnTo>
                        <a:lnTo>
                          <a:pt x="70" y="48"/>
                        </a:lnTo>
                        <a:lnTo>
                          <a:pt x="74" y="55"/>
                        </a:lnTo>
                        <a:lnTo>
                          <a:pt x="77" y="62"/>
                        </a:lnTo>
                        <a:lnTo>
                          <a:pt x="80" y="68"/>
                        </a:lnTo>
                        <a:lnTo>
                          <a:pt x="83" y="75"/>
                        </a:lnTo>
                        <a:lnTo>
                          <a:pt x="85" y="81"/>
                        </a:lnTo>
                        <a:lnTo>
                          <a:pt x="89" y="87"/>
                        </a:lnTo>
                        <a:lnTo>
                          <a:pt x="87" y="93"/>
                        </a:lnTo>
                        <a:lnTo>
                          <a:pt x="85" y="97"/>
                        </a:lnTo>
                        <a:lnTo>
                          <a:pt x="84" y="102"/>
                        </a:lnTo>
                        <a:lnTo>
                          <a:pt x="82" y="105"/>
                        </a:lnTo>
                        <a:lnTo>
                          <a:pt x="77" y="110"/>
                        </a:lnTo>
                        <a:lnTo>
                          <a:pt x="71" y="112"/>
                        </a:lnTo>
                        <a:lnTo>
                          <a:pt x="66" y="112"/>
                        </a:lnTo>
                        <a:lnTo>
                          <a:pt x="61" y="112"/>
                        </a:lnTo>
                        <a:lnTo>
                          <a:pt x="56" y="111"/>
                        </a:lnTo>
                        <a:lnTo>
                          <a:pt x="53" y="110"/>
                        </a:lnTo>
                        <a:lnTo>
                          <a:pt x="49" y="108"/>
                        </a:lnTo>
                        <a:lnTo>
                          <a:pt x="45" y="104"/>
                        </a:lnTo>
                        <a:lnTo>
                          <a:pt x="39" y="98"/>
                        </a:lnTo>
                        <a:lnTo>
                          <a:pt x="33" y="94"/>
                        </a:lnTo>
                        <a:lnTo>
                          <a:pt x="27" y="88"/>
                        </a:lnTo>
                        <a:lnTo>
                          <a:pt x="24" y="82"/>
                        </a:lnTo>
                        <a:lnTo>
                          <a:pt x="21" y="77"/>
                        </a:lnTo>
                        <a:lnTo>
                          <a:pt x="23" y="74"/>
                        </a:lnTo>
                        <a:lnTo>
                          <a:pt x="26" y="73"/>
                        </a:lnTo>
                        <a:lnTo>
                          <a:pt x="31" y="72"/>
                        </a:lnTo>
                        <a:lnTo>
                          <a:pt x="35" y="76"/>
                        </a:lnTo>
                        <a:lnTo>
                          <a:pt x="41" y="82"/>
                        </a:lnTo>
                        <a:lnTo>
                          <a:pt x="46" y="89"/>
                        </a:lnTo>
                        <a:lnTo>
                          <a:pt x="53" y="95"/>
                        </a:lnTo>
                        <a:lnTo>
                          <a:pt x="59" y="98"/>
                        </a:lnTo>
                        <a:lnTo>
                          <a:pt x="64" y="101"/>
                        </a:lnTo>
                        <a:lnTo>
                          <a:pt x="67" y="98"/>
                        </a:lnTo>
                        <a:lnTo>
                          <a:pt x="69" y="97"/>
                        </a:lnTo>
                        <a:lnTo>
                          <a:pt x="71" y="94"/>
                        </a:lnTo>
                        <a:lnTo>
                          <a:pt x="75" y="88"/>
                        </a:lnTo>
                        <a:lnTo>
                          <a:pt x="71" y="82"/>
                        </a:lnTo>
                        <a:lnTo>
                          <a:pt x="68" y="76"/>
                        </a:lnTo>
                        <a:lnTo>
                          <a:pt x="66" y="69"/>
                        </a:lnTo>
                        <a:lnTo>
                          <a:pt x="62" y="62"/>
                        </a:lnTo>
                        <a:lnTo>
                          <a:pt x="57" y="54"/>
                        </a:lnTo>
                        <a:lnTo>
                          <a:pt x="54" y="47"/>
                        </a:lnTo>
                        <a:lnTo>
                          <a:pt x="51" y="40"/>
                        </a:lnTo>
                        <a:lnTo>
                          <a:pt x="46" y="34"/>
                        </a:lnTo>
                        <a:lnTo>
                          <a:pt x="41" y="28"/>
                        </a:lnTo>
                        <a:lnTo>
                          <a:pt x="37" y="23"/>
                        </a:lnTo>
                        <a:lnTo>
                          <a:pt x="31" y="19"/>
                        </a:lnTo>
                        <a:lnTo>
                          <a:pt x="26" y="18"/>
                        </a:lnTo>
                        <a:lnTo>
                          <a:pt x="19" y="16"/>
                        </a:lnTo>
                        <a:lnTo>
                          <a:pt x="13" y="17"/>
                        </a:lnTo>
                        <a:lnTo>
                          <a:pt x="6" y="19"/>
                        </a:lnTo>
                        <a:lnTo>
                          <a:pt x="0" y="25"/>
                        </a:lnTo>
                        <a:lnTo>
                          <a:pt x="2" y="6"/>
                        </a:lnTo>
                        <a:lnTo>
                          <a:pt x="5" y="4"/>
                        </a:lnTo>
                        <a:lnTo>
                          <a:pt x="11" y="2"/>
                        </a:lnTo>
                        <a:lnTo>
                          <a:pt x="17" y="0"/>
                        </a:lnTo>
                        <a:lnTo>
                          <a:pt x="21"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8" name="Freeform 94">
                    <a:extLst>
                      <a:ext uri="{FF2B5EF4-FFF2-40B4-BE49-F238E27FC236}">
                        <a16:creationId xmlns:a16="http://schemas.microsoft.com/office/drawing/2014/main" id="{E02C522C-A8EB-42CB-9891-61DE2B06E459}"/>
                      </a:ext>
                    </a:extLst>
                  </p:cNvPr>
                  <p:cNvSpPr>
                    <a:spLocks/>
                  </p:cNvSpPr>
                  <p:nvPr/>
                </p:nvSpPr>
                <p:spPr bwMode="auto">
                  <a:xfrm>
                    <a:off x="1558" y="2211"/>
                    <a:ext cx="13"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w 40"/>
                      <a:gd name="T11" fmla="*/ 0 h 69"/>
                      <a:gd name="T12" fmla="*/ 0 w 40"/>
                      <a:gd name="T13" fmla="*/ 0 h 69"/>
                      <a:gd name="T14" fmla="*/ 0 w 40"/>
                      <a:gd name="T15" fmla="*/ 0 h 69"/>
                      <a:gd name="T16" fmla="*/ 0 w 40"/>
                      <a:gd name="T17" fmla="*/ 0 h 69"/>
                      <a:gd name="T18" fmla="*/ 0 w 40"/>
                      <a:gd name="T19" fmla="*/ 0 h 69"/>
                      <a:gd name="T20" fmla="*/ 0 w 40"/>
                      <a:gd name="T21" fmla="*/ 0 h 69"/>
                      <a:gd name="T22" fmla="*/ 0 w 40"/>
                      <a:gd name="T23" fmla="*/ 0 h 69"/>
                      <a:gd name="T24" fmla="*/ 0 w 40"/>
                      <a:gd name="T25" fmla="*/ 0 h 69"/>
                      <a:gd name="T26" fmla="*/ 0 w 40"/>
                      <a:gd name="T27" fmla="*/ 0 h 69"/>
                      <a:gd name="T28" fmla="*/ 0 w 40"/>
                      <a:gd name="T29" fmla="*/ 0 h 69"/>
                      <a:gd name="T30" fmla="*/ 0 w 40"/>
                      <a:gd name="T31" fmla="*/ 0 h 69"/>
                      <a:gd name="T32" fmla="*/ 0 w 40"/>
                      <a:gd name="T33" fmla="*/ 0 h 69"/>
                      <a:gd name="T34" fmla="*/ 0 w 40"/>
                      <a:gd name="T35" fmla="*/ 0 h 69"/>
                      <a:gd name="T36" fmla="*/ 0 w 40"/>
                      <a:gd name="T37" fmla="*/ 0 h 69"/>
                      <a:gd name="T38" fmla="*/ 0 w 40"/>
                      <a:gd name="T39" fmla="*/ 0 h 69"/>
                      <a:gd name="T40" fmla="*/ 0 w 40"/>
                      <a:gd name="T41" fmla="*/ 0 h 69"/>
                      <a:gd name="T42" fmla="*/ 0 w 40"/>
                      <a:gd name="T43" fmla="*/ 0 h 69"/>
                      <a:gd name="T44" fmla="*/ 0 w 40"/>
                      <a:gd name="T45" fmla="*/ 0 h 69"/>
                      <a:gd name="T46" fmla="*/ 0 w 40"/>
                      <a:gd name="T47" fmla="*/ 0 h 69"/>
                      <a:gd name="T48" fmla="*/ 0 w 40"/>
                      <a:gd name="T49" fmla="*/ 0 h 69"/>
                      <a:gd name="T50" fmla="*/ 0 w 40"/>
                      <a:gd name="T51" fmla="*/ 0 h 69"/>
                      <a:gd name="T52" fmla="*/ 0 w 40"/>
                      <a:gd name="T53" fmla="*/ 0 h 69"/>
                      <a:gd name="T54" fmla="*/ 0 w 40"/>
                      <a:gd name="T55" fmla="*/ 0 h 69"/>
                      <a:gd name="T56" fmla="*/ 0 w 40"/>
                      <a:gd name="T57" fmla="*/ 0 h 69"/>
                      <a:gd name="T58" fmla="*/ 0 w 40"/>
                      <a:gd name="T59" fmla="*/ 0 h 69"/>
                      <a:gd name="T60" fmla="*/ 0 w 40"/>
                      <a:gd name="T61" fmla="*/ 0 h 69"/>
                      <a:gd name="T62" fmla="*/ 0 w 40"/>
                      <a:gd name="T63" fmla="*/ 0 h 69"/>
                      <a:gd name="T64" fmla="*/ 0 w 40"/>
                      <a:gd name="T65" fmla="*/ 0 h 69"/>
                      <a:gd name="T66" fmla="*/ 0 w 40"/>
                      <a:gd name="T67" fmla="*/ 0 h 69"/>
                      <a:gd name="T68" fmla="*/ 0 w 40"/>
                      <a:gd name="T69" fmla="*/ 0 h 69"/>
                      <a:gd name="T70" fmla="*/ 0 w 40"/>
                      <a:gd name="T71" fmla="*/ 0 h 69"/>
                      <a:gd name="T72" fmla="*/ 0 w 40"/>
                      <a:gd name="T73" fmla="*/ 0 h 69"/>
                      <a:gd name="T74" fmla="*/ 0 w 40"/>
                      <a:gd name="T75" fmla="*/ 0 h 69"/>
                      <a:gd name="T76" fmla="*/ 0 w 40"/>
                      <a:gd name="T77" fmla="*/ 0 h 69"/>
                      <a:gd name="T78" fmla="*/ 0 w 40"/>
                      <a:gd name="T79" fmla="*/ 0 h 69"/>
                      <a:gd name="T80" fmla="*/ 0 w 40"/>
                      <a:gd name="T81" fmla="*/ 0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
                      <a:gd name="T124" fmla="*/ 0 h 69"/>
                      <a:gd name="T125" fmla="*/ 40 w 40"/>
                      <a:gd name="T126" fmla="*/ 69 h 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 h="69">
                        <a:moveTo>
                          <a:pt x="15" y="0"/>
                        </a:moveTo>
                        <a:lnTo>
                          <a:pt x="22" y="1"/>
                        </a:lnTo>
                        <a:lnTo>
                          <a:pt x="29" y="4"/>
                        </a:lnTo>
                        <a:lnTo>
                          <a:pt x="33" y="6"/>
                        </a:lnTo>
                        <a:lnTo>
                          <a:pt x="38" y="12"/>
                        </a:lnTo>
                        <a:lnTo>
                          <a:pt x="39" y="15"/>
                        </a:lnTo>
                        <a:lnTo>
                          <a:pt x="40" y="21"/>
                        </a:lnTo>
                        <a:lnTo>
                          <a:pt x="40" y="27"/>
                        </a:lnTo>
                        <a:lnTo>
                          <a:pt x="40" y="33"/>
                        </a:lnTo>
                        <a:lnTo>
                          <a:pt x="38" y="39"/>
                        </a:lnTo>
                        <a:lnTo>
                          <a:pt x="35" y="46"/>
                        </a:lnTo>
                        <a:lnTo>
                          <a:pt x="30" y="50"/>
                        </a:lnTo>
                        <a:lnTo>
                          <a:pt x="26" y="56"/>
                        </a:lnTo>
                        <a:lnTo>
                          <a:pt x="21" y="60"/>
                        </a:lnTo>
                        <a:lnTo>
                          <a:pt x="16" y="64"/>
                        </a:lnTo>
                        <a:lnTo>
                          <a:pt x="10" y="67"/>
                        </a:lnTo>
                        <a:lnTo>
                          <a:pt x="4" y="69"/>
                        </a:lnTo>
                        <a:lnTo>
                          <a:pt x="3" y="65"/>
                        </a:lnTo>
                        <a:lnTo>
                          <a:pt x="2" y="63"/>
                        </a:lnTo>
                        <a:lnTo>
                          <a:pt x="5" y="56"/>
                        </a:lnTo>
                        <a:lnTo>
                          <a:pt x="11" y="50"/>
                        </a:lnTo>
                        <a:lnTo>
                          <a:pt x="14" y="47"/>
                        </a:lnTo>
                        <a:lnTo>
                          <a:pt x="17" y="43"/>
                        </a:lnTo>
                        <a:lnTo>
                          <a:pt x="21" y="40"/>
                        </a:lnTo>
                        <a:lnTo>
                          <a:pt x="24" y="37"/>
                        </a:lnTo>
                        <a:lnTo>
                          <a:pt x="28" y="30"/>
                        </a:lnTo>
                        <a:lnTo>
                          <a:pt x="30" y="25"/>
                        </a:lnTo>
                        <a:lnTo>
                          <a:pt x="29" y="21"/>
                        </a:lnTo>
                        <a:lnTo>
                          <a:pt x="26" y="19"/>
                        </a:lnTo>
                        <a:lnTo>
                          <a:pt x="23" y="16"/>
                        </a:lnTo>
                        <a:lnTo>
                          <a:pt x="18" y="14"/>
                        </a:lnTo>
                        <a:lnTo>
                          <a:pt x="14" y="15"/>
                        </a:lnTo>
                        <a:lnTo>
                          <a:pt x="8" y="18"/>
                        </a:lnTo>
                        <a:lnTo>
                          <a:pt x="3" y="20"/>
                        </a:lnTo>
                        <a:lnTo>
                          <a:pt x="0" y="23"/>
                        </a:lnTo>
                        <a:lnTo>
                          <a:pt x="1" y="7"/>
                        </a:lnTo>
                        <a:lnTo>
                          <a:pt x="4" y="5"/>
                        </a:lnTo>
                        <a:lnTo>
                          <a:pt x="8" y="4"/>
                        </a:lnTo>
                        <a:lnTo>
                          <a:pt x="11" y="2"/>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69" name="Freeform 95">
                    <a:extLst>
                      <a:ext uri="{FF2B5EF4-FFF2-40B4-BE49-F238E27FC236}">
                        <a16:creationId xmlns:a16="http://schemas.microsoft.com/office/drawing/2014/main" id="{BFFCC473-E02E-4A3A-8373-C6EA3EBCFD09}"/>
                      </a:ext>
                    </a:extLst>
                  </p:cNvPr>
                  <p:cNvSpPr>
                    <a:spLocks/>
                  </p:cNvSpPr>
                  <p:nvPr/>
                </p:nvSpPr>
                <p:spPr bwMode="auto">
                  <a:xfrm>
                    <a:off x="1557" y="2177"/>
                    <a:ext cx="52" cy="46"/>
                  </a:xfrm>
                  <a:custGeom>
                    <a:avLst/>
                    <a:gdLst>
                      <a:gd name="T0" fmla="*/ 0 w 154"/>
                      <a:gd name="T1" fmla="*/ 0 h 137"/>
                      <a:gd name="T2" fmla="*/ 0 w 154"/>
                      <a:gd name="T3" fmla="*/ 0 h 137"/>
                      <a:gd name="T4" fmla="*/ 0 w 154"/>
                      <a:gd name="T5" fmla="*/ 0 h 137"/>
                      <a:gd name="T6" fmla="*/ 1 w 154"/>
                      <a:gd name="T7" fmla="*/ 0 h 137"/>
                      <a:gd name="T8" fmla="*/ 1 w 154"/>
                      <a:gd name="T9" fmla="*/ 0 h 137"/>
                      <a:gd name="T10" fmla="*/ 1 w 154"/>
                      <a:gd name="T11" fmla="*/ 0 h 137"/>
                      <a:gd name="T12" fmla="*/ 1 w 154"/>
                      <a:gd name="T13" fmla="*/ 0 h 137"/>
                      <a:gd name="T14" fmla="*/ 1 w 154"/>
                      <a:gd name="T15" fmla="*/ 0 h 137"/>
                      <a:gd name="T16" fmla="*/ 1 w 154"/>
                      <a:gd name="T17" fmla="*/ 1 h 137"/>
                      <a:gd name="T18" fmla="*/ 1 w 154"/>
                      <a:gd name="T19" fmla="*/ 1 h 137"/>
                      <a:gd name="T20" fmla="*/ 1 w 154"/>
                      <a:gd name="T21" fmla="*/ 1 h 137"/>
                      <a:gd name="T22" fmla="*/ 1 w 154"/>
                      <a:gd name="T23" fmla="*/ 1 h 137"/>
                      <a:gd name="T24" fmla="*/ 1 w 154"/>
                      <a:gd name="T25" fmla="*/ 0 h 137"/>
                      <a:gd name="T26" fmla="*/ 1 w 154"/>
                      <a:gd name="T27" fmla="*/ 0 h 137"/>
                      <a:gd name="T28" fmla="*/ 1 w 154"/>
                      <a:gd name="T29" fmla="*/ 0 h 137"/>
                      <a:gd name="T30" fmla="*/ 1 w 154"/>
                      <a:gd name="T31" fmla="*/ 0 h 137"/>
                      <a:gd name="T32" fmla="*/ 1 w 154"/>
                      <a:gd name="T33" fmla="*/ 0 h 137"/>
                      <a:gd name="T34" fmla="*/ 1 w 154"/>
                      <a:gd name="T35" fmla="*/ 0 h 137"/>
                      <a:gd name="T36" fmla="*/ 1 w 154"/>
                      <a:gd name="T37" fmla="*/ 0 h 137"/>
                      <a:gd name="T38" fmla="*/ 1 w 154"/>
                      <a:gd name="T39" fmla="*/ 0 h 137"/>
                      <a:gd name="T40" fmla="*/ 0 w 154"/>
                      <a:gd name="T41" fmla="*/ 0 h 137"/>
                      <a:gd name="T42" fmla="*/ 0 w 154"/>
                      <a:gd name="T43" fmla="*/ 0 h 137"/>
                      <a:gd name="T44" fmla="*/ 0 w 154"/>
                      <a:gd name="T45" fmla="*/ 0 h 137"/>
                      <a:gd name="T46" fmla="*/ 0 w 154"/>
                      <a:gd name="T47" fmla="*/ 0 h 137"/>
                      <a:gd name="T48" fmla="*/ 0 w 154"/>
                      <a:gd name="T49" fmla="*/ 0 h 137"/>
                      <a:gd name="T50" fmla="*/ 0 w 154"/>
                      <a:gd name="T51" fmla="*/ 0 h 137"/>
                      <a:gd name="T52" fmla="*/ 0 w 154"/>
                      <a:gd name="T53" fmla="*/ 0 h 137"/>
                      <a:gd name="T54" fmla="*/ 0 w 154"/>
                      <a:gd name="T55" fmla="*/ 0 h 137"/>
                      <a:gd name="T56" fmla="*/ 0 w 154"/>
                      <a:gd name="T57" fmla="*/ 0 h 137"/>
                      <a:gd name="T58" fmla="*/ 0 w 154"/>
                      <a:gd name="T59" fmla="*/ 0 h 137"/>
                      <a:gd name="T60" fmla="*/ 0 w 154"/>
                      <a:gd name="T61" fmla="*/ 0 h 137"/>
                      <a:gd name="T62" fmla="*/ 0 w 154"/>
                      <a:gd name="T63" fmla="*/ 0 h 137"/>
                      <a:gd name="T64" fmla="*/ 0 w 154"/>
                      <a:gd name="T65" fmla="*/ 0 h 137"/>
                      <a:gd name="T66" fmla="*/ 0 w 154"/>
                      <a:gd name="T67" fmla="*/ 0 h 137"/>
                      <a:gd name="T68" fmla="*/ 0 w 154"/>
                      <a:gd name="T69" fmla="*/ 0 h 137"/>
                      <a:gd name="T70" fmla="*/ 0 w 154"/>
                      <a:gd name="T71" fmla="*/ 0 h 137"/>
                      <a:gd name="T72" fmla="*/ 0 w 154"/>
                      <a:gd name="T73" fmla="*/ 0 h 137"/>
                      <a:gd name="T74" fmla="*/ 0 w 154"/>
                      <a:gd name="T75" fmla="*/ 0 h 137"/>
                      <a:gd name="T76" fmla="*/ 0 w 154"/>
                      <a:gd name="T77" fmla="*/ 0 h 137"/>
                      <a:gd name="T78" fmla="*/ 0 w 154"/>
                      <a:gd name="T79" fmla="*/ 0 h 1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37"/>
                      <a:gd name="T122" fmla="*/ 154 w 154"/>
                      <a:gd name="T123" fmla="*/ 137 h 1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37">
                        <a:moveTo>
                          <a:pt x="64" y="1"/>
                        </a:moveTo>
                        <a:lnTo>
                          <a:pt x="75" y="1"/>
                        </a:lnTo>
                        <a:lnTo>
                          <a:pt x="84" y="5"/>
                        </a:lnTo>
                        <a:lnTo>
                          <a:pt x="94" y="8"/>
                        </a:lnTo>
                        <a:lnTo>
                          <a:pt x="104" y="13"/>
                        </a:lnTo>
                        <a:lnTo>
                          <a:pt x="112" y="19"/>
                        </a:lnTo>
                        <a:lnTo>
                          <a:pt x="120" y="26"/>
                        </a:lnTo>
                        <a:lnTo>
                          <a:pt x="127" y="33"/>
                        </a:lnTo>
                        <a:lnTo>
                          <a:pt x="134" y="42"/>
                        </a:lnTo>
                        <a:lnTo>
                          <a:pt x="139" y="51"/>
                        </a:lnTo>
                        <a:lnTo>
                          <a:pt x="144" y="62"/>
                        </a:lnTo>
                        <a:lnTo>
                          <a:pt x="147" y="72"/>
                        </a:lnTo>
                        <a:lnTo>
                          <a:pt x="151" y="84"/>
                        </a:lnTo>
                        <a:lnTo>
                          <a:pt x="152" y="95"/>
                        </a:lnTo>
                        <a:lnTo>
                          <a:pt x="154" y="107"/>
                        </a:lnTo>
                        <a:lnTo>
                          <a:pt x="153" y="120"/>
                        </a:lnTo>
                        <a:lnTo>
                          <a:pt x="153" y="133"/>
                        </a:lnTo>
                        <a:lnTo>
                          <a:pt x="151" y="133"/>
                        </a:lnTo>
                        <a:lnTo>
                          <a:pt x="149" y="135"/>
                        </a:lnTo>
                        <a:lnTo>
                          <a:pt x="146" y="136"/>
                        </a:lnTo>
                        <a:lnTo>
                          <a:pt x="145" y="137"/>
                        </a:lnTo>
                        <a:lnTo>
                          <a:pt x="144" y="133"/>
                        </a:lnTo>
                        <a:lnTo>
                          <a:pt x="144" y="129"/>
                        </a:lnTo>
                        <a:lnTo>
                          <a:pt x="144" y="125"/>
                        </a:lnTo>
                        <a:lnTo>
                          <a:pt x="144" y="121"/>
                        </a:lnTo>
                        <a:lnTo>
                          <a:pt x="144" y="115"/>
                        </a:lnTo>
                        <a:lnTo>
                          <a:pt x="144" y="112"/>
                        </a:lnTo>
                        <a:lnTo>
                          <a:pt x="144" y="107"/>
                        </a:lnTo>
                        <a:lnTo>
                          <a:pt x="144" y="104"/>
                        </a:lnTo>
                        <a:lnTo>
                          <a:pt x="143" y="98"/>
                        </a:lnTo>
                        <a:lnTo>
                          <a:pt x="143" y="94"/>
                        </a:lnTo>
                        <a:lnTo>
                          <a:pt x="141" y="90"/>
                        </a:lnTo>
                        <a:lnTo>
                          <a:pt x="141" y="85"/>
                        </a:lnTo>
                        <a:lnTo>
                          <a:pt x="140" y="80"/>
                        </a:lnTo>
                        <a:lnTo>
                          <a:pt x="139" y="77"/>
                        </a:lnTo>
                        <a:lnTo>
                          <a:pt x="138" y="73"/>
                        </a:lnTo>
                        <a:lnTo>
                          <a:pt x="137" y="70"/>
                        </a:lnTo>
                        <a:lnTo>
                          <a:pt x="133" y="60"/>
                        </a:lnTo>
                        <a:lnTo>
                          <a:pt x="127" y="52"/>
                        </a:lnTo>
                        <a:lnTo>
                          <a:pt x="122" y="44"/>
                        </a:lnTo>
                        <a:lnTo>
                          <a:pt x="116" y="37"/>
                        </a:lnTo>
                        <a:lnTo>
                          <a:pt x="108" y="29"/>
                        </a:lnTo>
                        <a:lnTo>
                          <a:pt x="99" y="24"/>
                        </a:lnTo>
                        <a:lnTo>
                          <a:pt x="91" y="20"/>
                        </a:lnTo>
                        <a:lnTo>
                          <a:pt x="83" y="16"/>
                        </a:lnTo>
                        <a:lnTo>
                          <a:pt x="74" y="13"/>
                        </a:lnTo>
                        <a:lnTo>
                          <a:pt x="66" y="13"/>
                        </a:lnTo>
                        <a:lnTo>
                          <a:pt x="56" y="13"/>
                        </a:lnTo>
                        <a:lnTo>
                          <a:pt x="48" y="14"/>
                        </a:lnTo>
                        <a:lnTo>
                          <a:pt x="40" y="17"/>
                        </a:lnTo>
                        <a:lnTo>
                          <a:pt x="32" y="23"/>
                        </a:lnTo>
                        <a:lnTo>
                          <a:pt x="25" y="31"/>
                        </a:lnTo>
                        <a:lnTo>
                          <a:pt x="19" y="41"/>
                        </a:lnTo>
                        <a:lnTo>
                          <a:pt x="17" y="45"/>
                        </a:lnTo>
                        <a:lnTo>
                          <a:pt x="17" y="50"/>
                        </a:lnTo>
                        <a:lnTo>
                          <a:pt x="16" y="56"/>
                        </a:lnTo>
                        <a:lnTo>
                          <a:pt x="16" y="62"/>
                        </a:lnTo>
                        <a:lnTo>
                          <a:pt x="16" y="66"/>
                        </a:lnTo>
                        <a:lnTo>
                          <a:pt x="17" y="72"/>
                        </a:lnTo>
                        <a:lnTo>
                          <a:pt x="17" y="77"/>
                        </a:lnTo>
                        <a:lnTo>
                          <a:pt x="17" y="83"/>
                        </a:lnTo>
                        <a:lnTo>
                          <a:pt x="12" y="85"/>
                        </a:lnTo>
                        <a:lnTo>
                          <a:pt x="10" y="87"/>
                        </a:lnTo>
                        <a:lnTo>
                          <a:pt x="5" y="80"/>
                        </a:lnTo>
                        <a:lnTo>
                          <a:pt x="3" y="72"/>
                        </a:lnTo>
                        <a:lnTo>
                          <a:pt x="0" y="65"/>
                        </a:lnTo>
                        <a:lnTo>
                          <a:pt x="0" y="58"/>
                        </a:lnTo>
                        <a:lnTo>
                          <a:pt x="2" y="50"/>
                        </a:lnTo>
                        <a:lnTo>
                          <a:pt x="4" y="43"/>
                        </a:lnTo>
                        <a:lnTo>
                          <a:pt x="7" y="36"/>
                        </a:lnTo>
                        <a:lnTo>
                          <a:pt x="11" y="30"/>
                        </a:lnTo>
                        <a:lnTo>
                          <a:pt x="16" y="23"/>
                        </a:lnTo>
                        <a:lnTo>
                          <a:pt x="21" y="17"/>
                        </a:lnTo>
                        <a:lnTo>
                          <a:pt x="27" y="12"/>
                        </a:lnTo>
                        <a:lnTo>
                          <a:pt x="34" y="8"/>
                        </a:lnTo>
                        <a:lnTo>
                          <a:pt x="41" y="5"/>
                        </a:lnTo>
                        <a:lnTo>
                          <a:pt x="49" y="2"/>
                        </a:lnTo>
                        <a:lnTo>
                          <a:pt x="56" y="0"/>
                        </a:lnTo>
                        <a:lnTo>
                          <a:pt x="6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0" name="Freeform 96">
                    <a:extLst>
                      <a:ext uri="{FF2B5EF4-FFF2-40B4-BE49-F238E27FC236}">
                        <a16:creationId xmlns:a16="http://schemas.microsoft.com/office/drawing/2014/main" id="{FFF39BFF-01EF-4077-B182-F5E766C68852}"/>
                      </a:ext>
                    </a:extLst>
                  </p:cNvPr>
                  <p:cNvSpPr>
                    <a:spLocks/>
                  </p:cNvSpPr>
                  <p:nvPr/>
                </p:nvSpPr>
                <p:spPr bwMode="auto">
                  <a:xfrm>
                    <a:off x="1566" y="2186"/>
                    <a:ext cx="34" cy="46"/>
                  </a:xfrm>
                  <a:custGeom>
                    <a:avLst/>
                    <a:gdLst>
                      <a:gd name="T0" fmla="*/ 0 w 103"/>
                      <a:gd name="T1" fmla="*/ 0 h 137"/>
                      <a:gd name="T2" fmla="*/ 0 w 103"/>
                      <a:gd name="T3" fmla="*/ 0 h 137"/>
                      <a:gd name="T4" fmla="*/ 0 w 103"/>
                      <a:gd name="T5" fmla="*/ 0 h 137"/>
                      <a:gd name="T6" fmla="*/ 0 w 103"/>
                      <a:gd name="T7" fmla="*/ 0 h 137"/>
                      <a:gd name="T8" fmla="*/ 0 w 103"/>
                      <a:gd name="T9" fmla="*/ 0 h 137"/>
                      <a:gd name="T10" fmla="*/ 0 w 103"/>
                      <a:gd name="T11" fmla="*/ 0 h 137"/>
                      <a:gd name="T12" fmla="*/ 0 w 103"/>
                      <a:gd name="T13" fmla="*/ 0 h 137"/>
                      <a:gd name="T14" fmla="*/ 0 w 103"/>
                      <a:gd name="T15" fmla="*/ 0 h 137"/>
                      <a:gd name="T16" fmla="*/ 0 w 103"/>
                      <a:gd name="T17" fmla="*/ 1 h 137"/>
                      <a:gd name="T18" fmla="*/ 0 w 103"/>
                      <a:gd name="T19" fmla="*/ 1 h 137"/>
                      <a:gd name="T20" fmla="*/ 0 w 103"/>
                      <a:gd name="T21" fmla="*/ 1 h 137"/>
                      <a:gd name="T22" fmla="*/ 0 w 103"/>
                      <a:gd name="T23" fmla="*/ 0 h 137"/>
                      <a:gd name="T24" fmla="*/ 0 w 103"/>
                      <a:gd name="T25" fmla="*/ 0 h 137"/>
                      <a:gd name="T26" fmla="*/ 0 w 103"/>
                      <a:gd name="T27" fmla="*/ 0 h 137"/>
                      <a:gd name="T28" fmla="*/ 0 w 103"/>
                      <a:gd name="T29" fmla="*/ 0 h 137"/>
                      <a:gd name="T30" fmla="*/ 0 w 103"/>
                      <a:gd name="T31" fmla="*/ 0 h 137"/>
                      <a:gd name="T32" fmla="*/ 0 w 103"/>
                      <a:gd name="T33" fmla="*/ 0 h 137"/>
                      <a:gd name="T34" fmla="*/ 0 w 103"/>
                      <a:gd name="T35" fmla="*/ 0 h 137"/>
                      <a:gd name="T36" fmla="*/ 0 w 103"/>
                      <a:gd name="T37" fmla="*/ 0 h 137"/>
                      <a:gd name="T38" fmla="*/ 0 w 103"/>
                      <a:gd name="T39" fmla="*/ 0 h 137"/>
                      <a:gd name="T40" fmla="*/ 0 w 103"/>
                      <a:gd name="T41" fmla="*/ 0 h 137"/>
                      <a:gd name="T42" fmla="*/ 0 w 103"/>
                      <a:gd name="T43" fmla="*/ 0 h 137"/>
                      <a:gd name="T44" fmla="*/ 0 w 103"/>
                      <a:gd name="T45" fmla="*/ 0 h 137"/>
                      <a:gd name="T46" fmla="*/ 0 w 103"/>
                      <a:gd name="T47" fmla="*/ 0 h 137"/>
                      <a:gd name="T48" fmla="*/ 0 w 103"/>
                      <a:gd name="T49" fmla="*/ 0 h 137"/>
                      <a:gd name="T50" fmla="*/ 0 w 103"/>
                      <a:gd name="T51" fmla="*/ 0 h 137"/>
                      <a:gd name="T52" fmla="*/ 0 w 103"/>
                      <a:gd name="T53" fmla="*/ 0 h 137"/>
                      <a:gd name="T54" fmla="*/ 0 w 103"/>
                      <a:gd name="T55" fmla="*/ 0 h 137"/>
                      <a:gd name="T56" fmla="*/ 0 w 103"/>
                      <a:gd name="T57" fmla="*/ 0 h 137"/>
                      <a:gd name="T58" fmla="*/ 0 w 103"/>
                      <a:gd name="T59" fmla="*/ 0 h 137"/>
                      <a:gd name="T60" fmla="*/ 0 w 103"/>
                      <a:gd name="T61" fmla="*/ 0 h 137"/>
                      <a:gd name="T62" fmla="*/ 0 w 103"/>
                      <a:gd name="T63" fmla="*/ 0 h 137"/>
                      <a:gd name="T64" fmla="*/ 0 w 103"/>
                      <a:gd name="T65" fmla="*/ 0 h 137"/>
                      <a:gd name="T66" fmla="*/ 0 w 103"/>
                      <a:gd name="T67" fmla="*/ 0 h 137"/>
                      <a:gd name="T68" fmla="*/ 0 w 103"/>
                      <a:gd name="T69" fmla="*/ 0 h 137"/>
                      <a:gd name="T70" fmla="*/ 0 w 103"/>
                      <a:gd name="T71" fmla="*/ 0 h 1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3"/>
                      <a:gd name="T109" fmla="*/ 0 h 137"/>
                      <a:gd name="T110" fmla="*/ 103 w 103"/>
                      <a:gd name="T111" fmla="*/ 137 h 1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3" h="137">
                        <a:moveTo>
                          <a:pt x="40" y="0"/>
                        </a:moveTo>
                        <a:lnTo>
                          <a:pt x="49" y="1"/>
                        </a:lnTo>
                        <a:lnTo>
                          <a:pt x="58" y="3"/>
                        </a:lnTo>
                        <a:lnTo>
                          <a:pt x="66" y="7"/>
                        </a:lnTo>
                        <a:lnTo>
                          <a:pt x="75" y="14"/>
                        </a:lnTo>
                        <a:lnTo>
                          <a:pt x="80" y="21"/>
                        </a:lnTo>
                        <a:lnTo>
                          <a:pt x="86" y="29"/>
                        </a:lnTo>
                        <a:lnTo>
                          <a:pt x="91" y="37"/>
                        </a:lnTo>
                        <a:lnTo>
                          <a:pt x="96" y="47"/>
                        </a:lnTo>
                        <a:lnTo>
                          <a:pt x="98" y="57"/>
                        </a:lnTo>
                        <a:lnTo>
                          <a:pt x="100" y="68"/>
                        </a:lnTo>
                        <a:lnTo>
                          <a:pt x="101" y="79"/>
                        </a:lnTo>
                        <a:lnTo>
                          <a:pt x="103" y="89"/>
                        </a:lnTo>
                        <a:lnTo>
                          <a:pt x="103" y="100"/>
                        </a:lnTo>
                        <a:lnTo>
                          <a:pt x="103" y="110"/>
                        </a:lnTo>
                        <a:lnTo>
                          <a:pt x="101" y="120"/>
                        </a:lnTo>
                        <a:lnTo>
                          <a:pt x="101" y="129"/>
                        </a:lnTo>
                        <a:lnTo>
                          <a:pt x="99" y="129"/>
                        </a:lnTo>
                        <a:lnTo>
                          <a:pt x="98" y="133"/>
                        </a:lnTo>
                        <a:lnTo>
                          <a:pt x="96" y="135"/>
                        </a:lnTo>
                        <a:lnTo>
                          <a:pt x="94" y="137"/>
                        </a:lnTo>
                        <a:lnTo>
                          <a:pt x="93" y="124"/>
                        </a:lnTo>
                        <a:lnTo>
                          <a:pt x="92" y="112"/>
                        </a:lnTo>
                        <a:lnTo>
                          <a:pt x="92" y="100"/>
                        </a:lnTo>
                        <a:lnTo>
                          <a:pt x="91" y="89"/>
                        </a:lnTo>
                        <a:lnTo>
                          <a:pt x="90" y="79"/>
                        </a:lnTo>
                        <a:lnTo>
                          <a:pt x="89" y="70"/>
                        </a:lnTo>
                        <a:lnTo>
                          <a:pt x="86" y="60"/>
                        </a:lnTo>
                        <a:lnTo>
                          <a:pt x="85" y="52"/>
                        </a:lnTo>
                        <a:lnTo>
                          <a:pt x="82" y="44"/>
                        </a:lnTo>
                        <a:lnTo>
                          <a:pt x="78" y="37"/>
                        </a:lnTo>
                        <a:lnTo>
                          <a:pt x="75" y="30"/>
                        </a:lnTo>
                        <a:lnTo>
                          <a:pt x="71" y="25"/>
                        </a:lnTo>
                        <a:lnTo>
                          <a:pt x="65" y="20"/>
                        </a:lnTo>
                        <a:lnTo>
                          <a:pt x="59" y="16"/>
                        </a:lnTo>
                        <a:lnTo>
                          <a:pt x="52" y="13"/>
                        </a:lnTo>
                        <a:lnTo>
                          <a:pt x="47" y="10"/>
                        </a:lnTo>
                        <a:lnTo>
                          <a:pt x="41" y="9"/>
                        </a:lnTo>
                        <a:lnTo>
                          <a:pt x="37" y="9"/>
                        </a:lnTo>
                        <a:lnTo>
                          <a:pt x="33" y="10"/>
                        </a:lnTo>
                        <a:lnTo>
                          <a:pt x="30" y="13"/>
                        </a:lnTo>
                        <a:lnTo>
                          <a:pt x="26" y="14"/>
                        </a:lnTo>
                        <a:lnTo>
                          <a:pt x="23" y="17"/>
                        </a:lnTo>
                        <a:lnTo>
                          <a:pt x="22" y="20"/>
                        </a:lnTo>
                        <a:lnTo>
                          <a:pt x="20" y="23"/>
                        </a:lnTo>
                        <a:lnTo>
                          <a:pt x="18" y="26"/>
                        </a:lnTo>
                        <a:lnTo>
                          <a:pt x="16" y="30"/>
                        </a:lnTo>
                        <a:lnTo>
                          <a:pt x="15" y="35"/>
                        </a:lnTo>
                        <a:lnTo>
                          <a:pt x="14" y="38"/>
                        </a:lnTo>
                        <a:lnTo>
                          <a:pt x="13" y="42"/>
                        </a:lnTo>
                        <a:lnTo>
                          <a:pt x="12" y="45"/>
                        </a:lnTo>
                        <a:lnTo>
                          <a:pt x="11" y="49"/>
                        </a:lnTo>
                        <a:lnTo>
                          <a:pt x="11" y="52"/>
                        </a:lnTo>
                        <a:lnTo>
                          <a:pt x="6" y="52"/>
                        </a:lnTo>
                        <a:lnTo>
                          <a:pt x="2" y="52"/>
                        </a:lnTo>
                        <a:lnTo>
                          <a:pt x="1" y="47"/>
                        </a:lnTo>
                        <a:lnTo>
                          <a:pt x="0" y="43"/>
                        </a:lnTo>
                        <a:lnTo>
                          <a:pt x="0" y="38"/>
                        </a:lnTo>
                        <a:lnTo>
                          <a:pt x="1" y="35"/>
                        </a:lnTo>
                        <a:lnTo>
                          <a:pt x="1" y="30"/>
                        </a:lnTo>
                        <a:lnTo>
                          <a:pt x="4" y="26"/>
                        </a:lnTo>
                        <a:lnTo>
                          <a:pt x="6" y="22"/>
                        </a:lnTo>
                        <a:lnTo>
                          <a:pt x="8" y="20"/>
                        </a:lnTo>
                        <a:lnTo>
                          <a:pt x="11" y="15"/>
                        </a:lnTo>
                        <a:lnTo>
                          <a:pt x="14" y="11"/>
                        </a:lnTo>
                        <a:lnTo>
                          <a:pt x="18" y="9"/>
                        </a:lnTo>
                        <a:lnTo>
                          <a:pt x="22" y="7"/>
                        </a:lnTo>
                        <a:lnTo>
                          <a:pt x="26" y="3"/>
                        </a:lnTo>
                        <a:lnTo>
                          <a:pt x="30" y="2"/>
                        </a:lnTo>
                        <a:lnTo>
                          <a:pt x="34" y="1"/>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1" name="Freeform 97">
                    <a:extLst>
                      <a:ext uri="{FF2B5EF4-FFF2-40B4-BE49-F238E27FC236}">
                        <a16:creationId xmlns:a16="http://schemas.microsoft.com/office/drawing/2014/main" id="{41FE8E11-1932-4566-9EF4-7DF6D59D07BF}"/>
                      </a:ext>
                    </a:extLst>
                  </p:cNvPr>
                  <p:cNvSpPr>
                    <a:spLocks/>
                  </p:cNvSpPr>
                  <p:nvPr/>
                </p:nvSpPr>
                <p:spPr bwMode="auto">
                  <a:xfrm>
                    <a:off x="1514" y="1887"/>
                    <a:ext cx="215" cy="120"/>
                  </a:xfrm>
                  <a:custGeom>
                    <a:avLst/>
                    <a:gdLst>
                      <a:gd name="T0" fmla="*/ 2 w 644"/>
                      <a:gd name="T1" fmla="*/ 0 h 361"/>
                      <a:gd name="T2" fmla="*/ 3 w 644"/>
                      <a:gd name="T3" fmla="*/ 0 h 361"/>
                      <a:gd name="T4" fmla="*/ 3 w 644"/>
                      <a:gd name="T5" fmla="*/ 0 h 361"/>
                      <a:gd name="T6" fmla="*/ 3 w 644"/>
                      <a:gd name="T7" fmla="*/ 0 h 361"/>
                      <a:gd name="T8" fmla="*/ 3 w 644"/>
                      <a:gd name="T9" fmla="*/ 0 h 361"/>
                      <a:gd name="T10" fmla="*/ 3 w 644"/>
                      <a:gd name="T11" fmla="*/ 0 h 361"/>
                      <a:gd name="T12" fmla="*/ 3 w 644"/>
                      <a:gd name="T13" fmla="*/ 0 h 361"/>
                      <a:gd name="T14" fmla="*/ 2 w 644"/>
                      <a:gd name="T15" fmla="*/ 0 h 361"/>
                      <a:gd name="T16" fmla="*/ 2 w 644"/>
                      <a:gd name="T17" fmla="*/ 0 h 361"/>
                      <a:gd name="T18" fmla="*/ 2 w 644"/>
                      <a:gd name="T19" fmla="*/ 0 h 361"/>
                      <a:gd name="T20" fmla="*/ 2 w 644"/>
                      <a:gd name="T21" fmla="*/ 0 h 361"/>
                      <a:gd name="T22" fmla="*/ 2 w 644"/>
                      <a:gd name="T23" fmla="*/ 0 h 361"/>
                      <a:gd name="T24" fmla="*/ 1 w 644"/>
                      <a:gd name="T25" fmla="*/ 0 h 361"/>
                      <a:gd name="T26" fmla="*/ 1 w 644"/>
                      <a:gd name="T27" fmla="*/ 0 h 361"/>
                      <a:gd name="T28" fmla="*/ 1 w 644"/>
                      <a:gd name="T29" fmla="*/ 1 h 361"/>
                      <a:gd name="T30" fmla="*/ 1 w 644"/>
                      <a:gd name="T31" fmla="*/ 1 h 361"/>
                      <a:gd name="T32" fmla="*/ 1 w 644"/>
                      <a:gd name="T33" fmla="*/ 1 h 361"/>
                      <a:gd name="T34" fmla="*/ 1 w 644"/>
                      <a:gd name="T35" fmla="*/ 1 h 361"/>
                      <a:gd name="T36" fmla="*/ 0 w 644"/>
                      <a:gd name="T37" fmla="*/ 1 h 361"/>
                      <a:gd name="T38" fmla="*/ 0 w 644"/>
                      <a:gd name="T39" fmla="*/ 1 h 361"/>
                      <a:gd name="T40" fmla="*/ 0 w 644"/>
                      <a:gd name="T41" fmla="*/ 1 h 361"/>
                      <a:gd name="T42" fmla="*/ 0 w 644"/>
                      <a:gd name="T43" fmla="*/ 1 h 361"/>
                      <a:gd name="T44" fmla="*/ 0 w 644"/>
                      <a:gd name="T45" fmla="*/ 1 h 361"/>
                      <a:gd name="T46" fmla="*/ 0 w 644"/>
                      <a:gd name="T47" fmla="*/ 1 h 361"/>
                      <a:gd name="T48" fmla="*/ 0 w 644"/>
                      <a:gd name="T49" fmla="*/ 1 h 361"/>
                      <a:gd name="T50" fmla="*/ 0 w 644"/>
                      <a:gd name="T51" fmla="*/ 1 h 361"/>
                      <a:gd name="T52" fmla="*/ 0 w 644"/>
                      <a:gd name="T53" fmla="*/ 1 h 361"/>
                      <a:gd name="T54" fmla="*/ 0 w 644"/>
                      <a:gd name="T55" fmla="*/ 1 h 361"/>
                      <a:gd name="T56" fmla="*/ 0 w 644"/>
                      <a:gd name="T57" fmla="*/ 1 h 361"/>
                      <a:gd name="T58" fmla="*/ 0 w 644"/>
                      <a:gd name="T59" fmla="*/ 1 h 361"/>
                      <a:gd name="T60" fmla="*/ 0 w 644"/>
                      <a:gd name="T61" fmla="*/ 1 h 361"/>
                      <a:gd name="T62" fmla="*/ 0 w 644"/>
                      <a:gd name="T63" fmla="*/ 1 h 361"/>
                      <a:gd name="T64" fmla="*/ 0 w 644"/>
                      <a:gd name="T65" fmla="*/ 1 h 361"/>
                      <a:gd name="T66" fmla="*/ 1 w 644"/>
                      <a:gd name="T67" fmla="*/ 1 h 361"/>
                      <a:gd name="T68" fmla="*/ 1 w 644"/>
                      <a:gd name="T69" fmla="*/ 1 h 361"/>
                      <a:gd name="T70" fmla="*/ 1 w 644"/>
                      <a:gd name="T71" fmla="*/ 0 h 361"/>
                      <a:gd name="T72" fmla="*/ 1 w 644"/>
                      <a:gd name="T73" fmla="*/ 0 h 361"/>
                      <a:gd name="T74" fmla="*/ 2 w 644"/>
                      <a:gd name="T75" fmla="*/ 0 h 361"/>
                      <a:gd name="T76" fmla="*/ 2 w 644"/>
                      <a:gd name="T77" fmla="*/ 0 h 361"/>
                      <a:gd name="T78" fmla="*/ 2 w 644"/>
                      <a:gd name="T79" fmla="*/ 0 h 361"/>
                      <a:gd name="T80" fmla="*/ 2 w 644"/>
                      <a:gd name="T81" fmla="*/ 0 h 361"/>
                      <a:gd name="T82" fmla="*/ 2 w 644"/>
                      <a:gd name="T83" fmla="*/ 0 h 361"/>
                      <a:gd name="T84" fmla="*/ 2 w 644"/>
                      <a:gd name="T85" fmla="*/ 0 h 361"/>
                      <a:gd name="T86" fmla="*/ 2 w 644"/>
                      <a:gd name="T87" fmla="*/ 0 h 361"/>
                      <a:gd name="T88" fmla="*/ 2 w 644"/>
                      <a:gd name="T89" fmla="*/ 0 h 361"/>
                      <a:gd name="T90" fmla="*/ 2 w 644"/>
                      <a:gd name="T91" fmla="*/ 0 h 361"/>
                      <a:gd name="T92" fmla="*/ 2 w 644"/>
                      <a:gd name="T93" fmla="*/ 0 h 361"/>
                      <a:gd name="T94" fmla="*/ 2 w 644"/>
                      <a:gd name="T95" fmla="*/ 0 h 3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4"/>
                      <a:gd name="T145" fmla="*/ 0 h 361"/>
                      <a:gd name="T146" fmla="*/ 644 w 644"/>
                      <a:gd name="T147" fmla="*/ 361 h 3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4" h="361">
                        <a:moveTo>
                          <a:pt x="599" y="4"/>
                        </a:moveTo>
                        <a:lnTo>
                          <a:pt x="602" y="3"/>
                        </a:lnTo>
                        <a:lnTo>
                          <a:pt x="607" y="3"/>
                        </a:lnTo>
                        <a:lnTo>
                          <a:pt x="613" y="2"/>
                        </a:lnTo>
                        <a:lnTo>
                          <a:pt x="620" y="1"/>
                        </a:lnTo>
                        <a:lnTo>
                          <a:pt x="625" y="1"/>
                        </a:lnTo>
                        <a:lnTo>
                          <a:pt x="632" y="0"/>
                        </a:lnTo>
                        <a:lnTo>
                          <a:pt x="638" y="0"/>
                        </a:lnTo>
                        <a:lnTo>
                          <a:pt x="644" y="0"/>
                        </a:lnTo>
                        <a:lnTo>
                          <a:pt x="642" y="2"/>
                        </a:lnTo>
                        <a:lnTo>
                          <a:pt x="638" y="7"/>
                        </a:lnTo>
                        <a:lnTo>
                          <a:pt x="633" y="9"/>
                        </a:lnTo>
                        <a:lnTo>
                          <a:pt x="631" y="12"/>
                        </a:lnTo>
                        <a:lnTo>
                          <a:pt x="608" y="17"/>
                        </a:lnTo>
                        <a:lnTo>
                          <a:pt x="586" y="21"/>
                        </a:lnTo>
                        <a:lnTo>
                          <a:pt x="562" y="24"/>
                        </a:lnTo>
                        <a:lnTo>
                          <a:pt x="539" y="29"/>
                        </a:lnTo>
                        <a:lnTo>
                          <a:pt x="516" y="32"/>
                        </a:lnTo>
                        <a:lnTo>
                          <a:pt x="494" y="37"/>
                        </a:lnTo>
                        <a:lnTo>
                          <a:pt x="472" y="43"/>
                        </a:lnTo>
                        <a:lnTo>
                          <a:pt x="448" y="49"/>
                        </a:lnTo>
                        <a:lnTo>
                          <a:pt x="426" y="53"/>
                        </a:lnTo>
                        <a:lnTo>
                          <a:pt x="404" y="60"/>
                        </a:lnTo>
                        <a:lnTo>
                          <a:pt x="382" y="67"/>
                        </a:lnTo>
                        <a:lnTo>
                          <a:pt x="361" y="75"/>
                        </a:lnTo>
                        <a:lnTo>
                          <a:pt x="339" y="82"/>
                        </a:lnTo>
                        <a:lnTo>
                          <a:pt x="317" y="93"/>
                        </a:lnTo>
                        <a:lnTo>
                          <a:pt x="296" y="102"/>
                        </a:lnTo>
                        <a:lnTo>
                          <a:pt x="275" y="114"/>
                        </a:lnTo>
                        <a:lnTo>
                          <a:pt x="256" y="124"/>
                        </a:lnTo>
                        <a:lnTo>
                          <a:pt x="236" y="136"/>
                        </a:lnTo>
                        <a:lnTo>
                          <a:pt x="217" y="148"/>
                        </a:lnTo>
                        <a:lnTo>
                          <a:pt x="198" y="161"/>
                        </a:lnTo>
                        <a:lnTo>
                          <a:pt x="179" y="173"/>
                        </a:lnTo>
                        <a:lnTo>
                          <a:pt x="161" y="189"/>
                        </a:lnTo>
                        <a:lnTo>
                          <a:pt x="142" y="203"/>
                        </a:lnTo>
                        <a:lnTo>
                          <a:pt x="126" y="218"/>
                        </a:lnTo>
                        <a:lnTo>
                          <a:pt x="107" y="233"/>
                        </a:lnTo>
                        <a:lnTo>
                          <a:pt x="91" y="250"/>
                        </a:lnTo>
                        <a:lnTo>
                          <a:pt x="75" y="267"/>
                        </a:lnTo>
                        <a:lnTo>
                          <a:pt x="61" y="285"/>
                        </a:lnTo>
                        <a:lnTo>
                          <a:pt x="45" y="303"/>
                        </a:lnTo>
                        <a:lnTo>
                          <a:pt x="33" y="321"/>
                        </a:lnTo>
                        <a:lnTo>
                          <a:pt x="20" y="340"/>
                        </a:lnTo>
                        <a:lnTo>
                          <a:pt x="9" y="361"/>
                        </a:lnTo>
                        <a:lnTo>
                          <a:pt x="5" y="361"/>
                        </a:lnTo>
                        <a:lnTo>
                          <a:pt x="1" y="361"/>
                        </a:lnTo>
                        <a:lnTo>
                          <a:pt x="0" y="355"/>
                        </a:lnTo>
                        <a:lnTo>
                          <a:pt x="0" y="351"/>
                        </a:lnTo>
                        <a:lnTo>
                          <a:pt x="1" y="345"/>
                        </a:lnTo>
                        <a:lnTo>
                          <a:pt x="5" y="340"/>
                        </a:lnTo>
                        <a:lnTo>
                          <a:pt x="6" y="335"/>
                        </a:lnTo>
                        <a:lnTo>
                          <a:pt x="9" y="331"/>
                        </a:lnTo>
                        <a:lnTo>
                          <a:pt x="13" y="326"/>
                        </a:lnTo>
                        <a:lnTo>
                          <a:pt x="16" y="323"/>
                        </a:lnTo>
                        <a:lnTo>
                          <a:pt x="20" y="317"/>
                        </a:lnTo>
                        <a:lnTo>
                          <a:pt x="23" y="313"/>
                        </a:lnTo>
                        <a:lnTo>
                          <a:pt x="27" y="307"/>
                        </a:lnTo>
                        <a:lnTo>
                          <a:pt x="30" y="304"/>
                        </a:lnTo>
                        <a:lnTo>
                          <a:pt x="34" y="298"/>
                        </a:lnTo>
                        <a:lnTo>
                          <a:pt x="37" y="295"/>
                        </a:lnTo>
                        <a:lnTo>
                          <a:pt x="41" y="290"/>
                        </a:lnTo>
                        <a:lnTo>
                          <a:pt x="44" y="285"/>
                        </a:lnTo>
                        <a:lnTo>
                          <a:pt x="66" y="257"/>
                        </a:lnTo>
                        <a:lnTo>
                          <a:pt x="92" y="232"/>
                        </a:lnTo>
                        <a:lnTo>
                          <a:pt x="116" y="207"/>
                        </a:lnTo>
                        <a:lnTo>
                          <a:pt x="143" y="185"/>
                        </a:lnTo>
                        <a:lnTo>
                          <a:pt x="170" y="164"/>
                        </a:lnTo>
                        <a:lnTo>
                          <a:pt x="198" y="144"/>
                        </a:lnTo>
                        <a:lnTo>
                          <a:pt x="225" y="127"/>
                        </a:lnTo>
                        <a:lnTo>
                          <a:pt x="255" y="110"/>
                        </a:lnTo>
                        <a:lnTo>
                          <a:pt x="283" y="95"/>
                        </a:lnTo>
                        <a:lnTo>
                          <a:pt x="313" y="81"/>
                        </a:lnTo>
                        <a:lnTo>
                          <a:pt x="345" y="68"/>
                        </a:lnTo>
                        <a:lnTo>
                          <a:pt x="376" y="57"/>
                        </a:lnTo>
                        <a:lnTo>
                          <a:pt x="408" y="46"/>
                        </a:lnTo>
                        <a:lnTo>
                          <a:pt x="441" y="37"/>
                        </a:lnTo>
                        <a:lnTo>
                          <a:pt x="474" y="29"/>
                        </a:lnTo>
                        <a:lnTo>
                          <a:pt x="510" y="23"/>
                        </a:lnTo>
                        <a:lnTo>
                          <a:pt x="515" y="21"/>
                        </a:lnTo>
                        <a:lnTo>
                          <a:pt x="521" y="19"/>
                        </a:lnTo>
                        <a:lnTo>
                          <a:pt x="526" y="18"/>
                        </a:lnTo>
                        <a:lnTo>
                          <a:pt x="531" y="17"/>
                        </a:lnTo>
                        <a:lnTo>
                          <a:pt x="536" y="16"/>
                        </a:lnTo>
                        <a:lnTo>
                          <a:pt x="540" y="16"/>
                        </a:lnTo>
                        <a:lnTo>
                          <a:pt x="545" y="15"/>
                        </a:lnTo>
                        <a:lnTo>
                          <a:pt x="550" y="14"/>
                        </a:lnTo>
                        <a:lnTo>
                          <a:pt x="554" y="12"/>
                        </a:lnTo>
                        <a:lnTo>
                          <a:pt x="559" y="11"/>
                        </a:lnTo>
                        <a:lnTo>
                          <a:pt x="564" y="10"/>
                        </a:lnTo>
                        <a:lnTo>
                          <a:pt x="571" y="9"/>
                        </a:lnTo>
                        <a:lnTo>
                          <a:pt x="576" y="8"/>
                        </a:lnTo>
                        <a:lnTo>
                          <a:pt x="582" y="7"/>
                        </a:lnTo>
                        <a:lnTo>
                          <a:pt x="590" y="5"/>
                        </a:lnTo>
                        <a:lnTo>
                          <a:pt x="59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2" name="Freeform 98">
                    <a:extLst>
                      <a:ext uri="{FF2B5EF4-FFF2-40B4-BE49-F238E27FC236}">
                        <a16:creationId xmlns:a16="http://schemas.microsoft.com/office/drawing/2014/main" id="{7A5CCC7E-7B03-446E-9797-E042EA648830}"/>
                      </a:ext>
                    </a:extLst>
                  </p:cNvPr>
                  <p:cNvSpPr>
                    <a:spLocks/>
                  </p:cNvSpPr>
                  <p:nvPr/>
                </p:nvSpPr>
                <p:spPr bwMode="auto">
                  <a:xfrm>
                    <a:off x="1703" y="1892"/>
                    <a:ext cx="10" cy="58"/>
                  </a:xfrm>
                  <a:custGeom>
                    <a:avLst/>
                    <a:gdLst>
                      <a:gd name="T0" fmla="*/ 0 w 28"/>
                      <a:gd name="T1" fmla="*/ 0 h 174"/>
                      <a:gd name="T2" fmla="*/ 0 w 28"/>
                      <a:gd name="T3" fmla="*/ 0 h 174"/>
                      <a:gd name="T4" fmla="*/ 0 w 28"/>
                      <a:gd name="T5" fmla="*/ 0 h 174"/>
                      <a:gd name="T6" fmla="*/ 0 w 28"/>
                      <a:gd name="T7" fmla="*/ 0 h 174"/>
                      <a:gd name="T8" fmla="*/ 0 w 28"/>
                      <a:gd name="T9" fmla="*/ 0 h 174"/>
                      <a:gd name="T10" fmla="*/ 0 w 28"/>
                      <a:gd name="T11" fmla="*/ 0 h 174"/>
                      <a:gd name="T12" fmla="*/ 0 w 28"/>
                      <a:gd name="T13" fmla="*/ 0 h 174"/>
                      <a:gd name="T14" fmla="*/ 0 w 28"/>
                      <a:gd name="T15" fmla="*/ 0 h 174"/>
                      <a:gd name="T16" fmla="*/ 0 w 28"/>
                      <a:gd name="T17" fmla="*/ 0 h 174"/>
                      <a:gd name="T18" fmla="*/ 0 w 28"/>
                      <a:gd name="T19" fmla="*/ 0 h 174"/>
                      <a:gd name="T20" fmla="*/ 0 w 28"/>
                      <a:gd name="T21" fmla="*/ 0 h 174"/>
                      <a:gd name="T22" fmla="*/ 0 w 28"/>
                      <a:gd name="T23" fmla="*/ 0 h 174"/>
                      <a:gd name="T24" fmla="*/ 0 w 28"/>
                      <a:gd name="T25" fmla="*/ 0 h 174"/>
                      <a:gd name="T26" fmla="*/ 0 w 28"/>
                      <a:gd name="T27" fmla="*/ 0 h 174"/>
                      <a:gd name="T28" fmla="*/ 0 w 28"/>
                      <a:gd name="T29" fmla="*/ 0 h 174"/>
                      <a:gd name="T30" fmla="*/ 0 w 28"/>
                      <a:gd name="T31" fmla="*/ 0 h 174"/>
                      <a:gd name="T32" fmla="*/ 0 w 28"/>
                      <a:gd name="T33" fmla="*/ 0 h 174"/>
                      <a:gd name="T34" fmla="*/ 0 w 28"/>
                      <a:gd name="T35" fmla="*/ 0 h 174"/>
                      <a:gd name="T36" fmla="*/ 0 w 28"/>
                      <a:gd name="T37" fmla="*/ 0 h 174"/>
                      <a:gd name="T38" fmla="*/ 0 w 28"/>
                      <a:gd name="T39" fmla="*/ 0 h 174"/>
                      <a:gd name="T40" fmla="*/ 0 w 28"/>
                      <a:gd name="T41" fmla="*/ 0 h 174"/>
                      <a:gd name="T42" fmla="*/ 0 w 28"/>
                      <a:gd name="T43" fmla="*/ 0 h 174"/>
                      <a:gd name="T44" fmla="*/ 0 w 28"/>
                      <a:gd name="T45" fmla="*/ 0 h 174"/>
                      <a:gd name="T46" fmla="*/ 0 w 28"/>
                      <a:gd name="T47" fmla="*/ 0 h 174"/>
                      <a:gd name="T48" fmla="*/ 0 w 28"/>
                      <a:gd name="T49" fmla="*/ 1 h 174"/>
                      <a:gd name="T50" fmla="*/ 0 w 28"/>
                      <a:gd name="T51" fmla="*/ 1 h 174"/>
                      <a:gd name="T52" fmla="*/ 0 w 28"/>
                      <a:gd name="T53" fmla="*/ 1 h 174"/>
                      <a:gd name="T54" fmla="*/ 0 w 28"/>
                      <a:gd name="T55" fmla="*/ 1 h 174"/>
                      <a:gd name="T56" fmla="*/ 0 w 28"/>
                      <a:gd name="T57" fmla="*/ 1 h 174"/>
                      <a:gd name="T58" fmla="*/ 0 w 28"/>
                      <a:gd name="T59" fmla="*/ 1 h 174"/>
                      <a:gd name="T60" fmla="*/ 0 w 28"/>
                      <a:gd name="T61" fmla="*/ 1 h 174"/>
                      <a:gd name="T62" fmla="*/ 0 w 28"/>
                      <a:gd name="T63" fmla="*/ 1 h 174"/>
                      <a:gd name="T64" fmla="*/ 0 w 28"/>
                      <a:gd name="T65" fmla="*/ 1 h 174"/>
                      <a:gd name="T66" fmla="*/ 0 w 28"/>
                      <a:gd name="T67" fmla="*/ 1 h 174"/>
                      <a:gd name="T68" fmla="*/ 0 w 28"/>
                      <a:gd name="T69" fmla="*/ 1 h 174"/>
                      <a:gd name="T70" fmla="*/ 0 w 28"/>
                      <a:gd name="T71" fmla="*/ 1 h 174"/>
                      <a:gd name="T72" fmla="*/ 0 w 28"/>
                      <a:gd name="T73" fmla="*/ 1 h 174"/>
                      <a:gd name="T74" fmla="*/ 0 w 28"/>
                      <a:gd name="T75" fmla="*/ 1 h 174"/>
                      <a:gd name="T76" fmla="*/ 0 w 28"/>
                      <a:gd name="T77" fmla="*/ 1 h 174"/>
                      <a:gd name="T78" fmla="*/ 0 w 28"/>
                      <a:gd name="T79" fmla="*/ 1 h 174"/>
                      <a:gd name="T80" fmla="*/ 0 w 28"/>
                      <a:gd name="T81" fmla="*/ 0 h 174"/>
                      <a:gd name="T82" fmla="*/ 0 w 28"/>
                      <a:gd name="T83" fmla="*/ 0 h 174"/>
                      <a:gd name="T84" fmla="*/ 0 w 28"/>
                      <a:gd name="T85" fmla="*/ 0 h 174"/>
                      <a:gd name="T86" fmla="*/ 0 w 28"/>
                      <a:gd name="T87" fmla="*/ 0 h 174"/>
                      <a:gd name="T88" fmla="*/ 0 w 28"/>
                      <a:gd name="T89" fmla="*/ 0 h 174"/>
                      <a:gd name="T90" fmla="*/ 0 w 28"/>
                      <a:gd name="T91" fmla="*/ 0 h 174"/>
                      <a:gd name="T92" fmla="*/ 0 w 28"/>
                      <a:gd name="T93" fmla="*/ 0 h 174"/>
                      <a:gd name="T94" fmla="*/ 0 w 28"/>
                      <a:gd name="T95" fmla="*/ 0 h 174"/>
                      <a:gd name="T96" fmla="*/ 0 w 28"/>
                      <a:gd name="T97" fmla="*/ 0 h 174"/>
                      <a:gd name="T98" fmla="*/ 0 w 28"/>
                      <a:gd name="T99" fmla="*/ 0 h 174"/>
                      <a:gd name="T100" fmla="*/ 0 w 28"/>
                      <a:gd name="T101" fmla="*/ 0 h 174"/>
                      <a:gd name="T102" fmla="*/ 0 w 28"/>
                      <a:gd name="T103" fmla="*/ 0 h 174"/>
                      <a:gd name="T104" fmla="*/ 0 w 28"/>
                      <a:gd name="T105" fmla="*/ 0 h 174"/>
                      <a:gd name="T106" fmla="*/ 0 w 28"/>
                      <a:gd name="T107" fmla="*/ 0 h 174"/>
                      <a:gd name="T108" fmla="*/ 0 w 28"/>
                      <a:gd name="T109" fmla="*/ 0 h 174"/>
                      <a:gd name="T110" fmla="*/ 0 w 28"/>
                      <a:gd name="T111" fmla="*/ 0 h 17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
                      <a:gd name="T169" fmla="*/ 0 h 174"/>
                      <a:gd name="T170" fmla="*/ 28 w 28"/>
                      <a:gd name="T171" fmla="*/ 174 h 17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 h="174">
                        <a:moveTo>
                          <a:pt x="19" y="1"/>
                        </a:moveTo>
                        <a:lnTo>
                          <a:pt x="18" y="3"/>
                        </a:lnTo>
                        <a:lnTo>
                          <a:pt x="18" y="8"/>
                        </a:lnTo>
                        <a:lnTo>
                          <a:pt x="17" y="10"/>
                        </a:lnTo>
                        <a:lnTo>
                          <a:pt x="17" y="14"/>
                        </a:lnTo>
                        <a:lnTo>
                          <a:pt x="15" y="17"/>
                        </a:lnTo>
                        <a:lnTo>
                          <a:pt x="15" y="21"/>
                        </a:lnTo>
                        <a:lnTo>
                          <a:pt x="15" y="24"/>
                        </a:lnTo>
                        <a:lnTo>
                          <a:pt x="15" y="28"/>
                        </a:lnTo>
                        <a:lnTo>
                          <a:pt x="14" y="31"/>
                        </a:lnTo>
                        <a:lnTo>
                          <a:pt x="14" y="35"/>
                        </a:lnTo>
                        <a:lnTo>
                          <a:pt x="14" y="38"/>
                        </a:lnTo>
                        <a:lnTo>
                          <a:pt x="14" y="43"/>
                        </a:lnTo>
                        <a:lnTo>
                          <a:pt x="14" y="46"/>
                        </a:lnTo>
                        <a:lnTo>
                          <a:pt x="14" y="51"/>
                        </a:lnTo>
                        <a:lnTo>
                          <a:pt x="14" y="55"/>
                        </a:lnTo>
                        <a:lnTo>
                          <a:pt x="14" y="60"/>
                        </a:lnTo>
                        <a:lnTo>
                          <a:pt x="14" y="70"/>
                        </a:lnTo>
                        <a:lnTo>
                          <a:pt x="14" y="79"/>
                        </a:lnTo>
                        <a:lnTo>
                          <a:pt x="15" y="87"/>
                        </a:lnTo>
                        <a:lnTo>
                          <a:pt x="17" y="95"/>
                        </a:lnTo>
                        <a:lnTo>
                          <a:pt x="18" y="102"/>
                        </a:lnTo>
                        <a:lnTo>
                          <a:pt x="19" y="109"/>
                        </a:lnTo>
                        <a:lnTo>
                          <a:pt x="19" y="116"/>
                        </a:lnTo>
                        <a:lnTo>
                          <a:pt x="20" y="123"/>
                        </a:lnTo>
                        <a:lnTo>
                          <a:pt x="21" y="128"/>
                        </a:lnTo>
                        <a:lnTo>
                          <a:pt x="22" y="134"/>
                        </a:lnTo>
                        <a:lnTo>
                          <a:pt x="22" y="140"/>
                        </a:lnTo>
                        <a:lnTo>
                          <a:pt x="24" y="146"/>
                        </a:lnTo>
                        <a:lnTo>
                          <a:pt x="25" y="151"/>
                        </a:lnTo>
                        <a:lnTo>
                          <a:pt x="26" y="157"/>
                        </a:lnTo>
                        <a:lnTo>
                          <a:pt x="27" y="164"/>
                        </a:lnTo>
                        <a:lnTo>
                          <a:pt x="28" y="172"/>
                        </a:lnTo>
                        <a:lnTo>
                          <a:pt x="24" y="172"/>
                        </a:lnTo>
                        <a:lnTo>
                          <a:pt x="21" y="174"/>
                        </a:lnTo>
                        <a:lnTo>
                          <a:pt x="17" y="164"/>
                        </a:lnTo>
                        <a:lnTo>
                          <a:pt x="13" y="155"/>
                        </a:lnTo>
                        <a:lnTo>
                          <a:pt x="11" y="143"/>
                        </a:lnTo>
                        <a:lnTo>
                          <a:pt x="8" y="134"/>
                        </a:lnTo>
                        <a:lnTo>
                          <a:pt x="6" y="123"/>
                        </a:lnTo>
                        <a:lnTo>
                          <a:pt x="4" y="112"/>
                        </a:lnTo>
                        <a:lnTo>
                          <a:pt x="3" y="101"/>
                        </a:lnTo>
                        <a:lnTo>
                          <a:pt x="3" y="91"/>
                        </a:lnTo>
                        <a:lnTo>
                          <a:pt x="1" y="79"/>
                        </a:lnTo>
                        <a:lnTo>
                          <a:pt x="0" y="67"/>
                        </a:lnTo>
                        <a:lnTo>
                          <a:pt x="0" y="57"/>
                        </a:lnTo>
                        <a:lnTo>
                          <a:pt x="1" y="45"/>
                        </a:lnTo>
                        <a:lnTo>
                          <a:pt x="1" y="35"/>
                        </a:lnTo>
                        <a:lnTo>
                          <a:pt x="1" y="24"/>
                        </a:lnTo>
                        <a:lnTo>
                          <a:pt x="3" y="13"/>
                        </a:lnTo>
                        <a:lnTo>
                          <a:pt x="4" y="3"/>
                        </a:lnTo>
                        <a:lnTo>
                          <a:pt x="5" y="0"/>
                        </a:lnTo>
                        <a:lnTo>
                          <a:pt x="10" y="1"/>
                        </a:lnTo>
                        <a:lnTo>
                          <a:pt x="13" y="2"/>
                        </a:lnTo>
                        <a:lnTo>
                          <a:pt x="1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3" name="Freeform 99">
                    <a:extLst>
                      <a:ext uri="{FF2B5EF4-FFF2-40B4-BE49-F238E27FC236}">
                        <a16:creationId xmlns:a16="http://schemas.microsoft.com/office/drawing/2014/main" id="{5AB13197-1426-42A7-A4F7-EBD8091C8841}"/>
                      </a:ext>
                    </a:extLst>
                  </p:cNvPr>
                  <p:cNvSpPr>
                    <a:spLocks/>
                  </p:cNvSpPr>
                  <p:nvPr/>
                </p:nvSpPr>
                <p:spPr bwMode="auto">
                  <a:xfrm>
                    <a:off x="1996" y="1992"/>
                    <a:ext cx="38" cy="43"/>
                  </a:xfrm>
                  <a:custGeom>
                    <a:avLst/>
                    <a:gdLst>
                      <a:gd name="T0" fmla="*/ 0 w 115"/>
                      <a:gd name="T1" fmla="*/ 0 h 129"/>
                      <a:gd name="T2" fmla="*/ 0 w 115"/>
                      <a:gd name="T3" fmla="*/ 0 h 129"/>
                      <a:gd name="T4" fmla="*/ 0 w 115"/>
                      <a:gd name="T5" fmla="*/ 0 h 129"/>
                      <a:gd name="T6" fmla="*/ 0 w 115"/>
                      <a:gd name="T7" fmla="*/ 0 h 129"/>
                      <a:gd name="T8" fmla="*/ 0 w 115"/>
                      <a:gd name="T9" fmla="*/ 0 h 129"/>
                      <a:gd name="T10" fmla="*/ 0 w 115"/>
                      <a:gd name="T11" fmla="*/ 0 h 129"/>
                      <a:gd name="T12" fmla="*/ 0 w 115"/>
                      <a:gd name="T13" fmla="*/ 0 h 129"/>
                      <a:gd name="T14" fmla="*/ 0 w 115"/>
                      <a:gd name="T15" fmla="*/ 0 h 129"/>
                      <a:gd name="T16" fmla="*/ 0 w 115"/>
                      <a:gd name="T17" fmla="*/ 0 h 129"/>
                      <a:gd name="T18" fmla="*/ 0 w 115"/>
                      <a:gd name="T19" fmla="*/ 0 h 129"/>
                      <a:gd name="T20" fmla="*/ 0 w 115"/>
                      <a:gd name="T21" fmla="*/ 0 h 129"/>
                      <a:gd name="T22" fmla="*/ 0 w 115"/>
                      <a:gd name="T23" fmla="*/ 0 h 129"/>
                      <a:gd name="T24" fmla="*/ 0 w 115"/>
                      <a:gd name="T25" fmla="*/ 0 h 129"/>
                      <a:gd name="T26" fmla="*/ 0 w 115"/>
                      <a:gd name="T27" fmla="*/ 0 h 129"/>
                      <a:gd name="T28" fmla="*/ 0 w 115"/>
                      <a:gd name="T29" fmla="*/ 0 h 129"/>
                      <a:gd name="T30" fmla="*/ 0 w 115"/>
                      <a:gd name="T31" fmla="*/ 0 h 129"/>
                      <a:gd name="T32" fmla="*/ 0 w 115"/>
                      <a:gd name="T33" fmla="*/ 0 h 129"/>
                      <a:gd name="T34" fmla="*/ 0 w 115"/>
                      <a:gd name="T35" fmla="*/ 0 h 129"/>
                      <a:gd name="T36" fmla="*/ 0 w 115"/>
                      <a:gd name="T37" fmla="*/ 0 h 129"/>
                      <a:gd name="T38" fmla="*/ 0 w 115"/>
                      <a:gd name="T39" fmla="*/ 0 h 129"/>
                      <a:gd name="T40" fmla="*/ 0 w 115"/>
                      <a:gd name="T41" fmla="*/ 0 h 129"/>
                      <a:gd name="T42" fmla="*/ 0 w 115"/>
                      <a:gd name="T43" fmla="*/ 0 h 129"/>
                      <a:gd name="T44" fmla="*/ 0 w 115"/>
                      <a:gd name="T45" fmla="*/ 0 h 129"/>
                      <a:gd name="T46" fmla="*/ 0 w 115"/>
                      <a:gd name="T47" fmla="*/ 0 h 129"/>
                      <a:gd name="T48" fmla="*/ 0 w 115"/>
                      <a:gd name="T49" fmla="*/ 0 h 129"/>
                      <a:gd name="T50" fmla="*/ 0 w 115"/>
                      <a:gd name="T51" fmla="*/ 0 h 129"/>
                      <a:gd name="T52" fmla="*/ 0 w 115"/>
                      <a:gd name="T53" fmla="*/ 1 h 129"/>
                      <a:gd name="T54" fmla="*/ 0 w 115"/>
                      <a:gd name="T55" fmla="*/ 1 h 129"/>
                      <a:gd name="T56" fmla="*/ 0 w 115"/>
                      <a:gd name="T57" fmla="*/ 1 h 129"/>
                      <a:gd name="T58" fmla="*/ 0 w 115"/>
                      <a:gd name="T59" fmla="*/ 1 h 129"/>
                      <a:gd name="T60" fmla="*/ 0 w 115"/>
                      <a:gd name="T61" fmla="*/ 0 h 129"/>
                      <a:gd name="T62" fmla="*/ 0 w 115"/>
                      <a:gd name="T63" fmla="*/ 0 h 129"/>
                      <a:gd name="T64" fmla="*/ 0 w 115"/>
                      <a:gd name="T65" fmla="*/ 0 h 129"/>
                      <a:gd name="T66" fmla="*/ 0 w 115"/>
                      <a:gd name="T67" fmla="*/ 0 h 129"/>
                      <a:gd name="T68" fmla="*/ 0 w 115"/>
                      <a:gd name="T69" fmla="*/ 0 h 129"/>
                      <a:gd name="T70" fmla="*/ 0 w 115"/>
                      <a:gd name="T71" fmla="*/ 0 h 129"/>
                      <a:gd name="T72" fmla="*/ 0 w 115"/>
                      <a:gd name="T73" fmla="*/ 0 h 129"/>
                      <a:gd name="T74" fmla="*/ 0 w 115"/>
                      <a:gd name="T75" fmla="*/ 0 h 129"/>
                      <a:gd name="T76" fmla="*/ 0 w 115"/>
                      <a:gd name="T77" fmla="*/ 0 h 129"/>
                      <a:gd name="T78" fmla="*/ 0 w 115"/>
                      <a:gd name="T79" fmla="*/ 0 h 129"/>
                      <a:gd name="T80" fmla="*/ 0 w 115"/>
                      <a:gd name="T81" fmla="*/ 0 h 129"/>
                      <a:gd name="T82" fmla="*/ 0 w 115"/>
                      <a:gd name="T83" fmla="*/ 0 h 129"/>
                      <a:gd name="T84" fmla="*/ 0 w 115"/>
                      <a:gd name="T85" fmla="*/ 0 h 129"/>
                      <a:gd name="T86" fmla="*/ 0 w 115"/>
                      <a:gd name="T87" fmla="*/ 0 h 129"/>
                      <a:gd name="T88" fmla="*/ 0 w 115"/>
                      <a:gd name="T89" fmla="*/ 0 h 129"/>
                      <a:gd name="T90" fmla="*/ 0 w 115"/>
                      <a:gd name="T91" fmla="*/ 0 h 129"/>
                      <a:gd name="T92" fmla="*/ 0 w 115"/>
                      <a:gd name="T93" fmla="*/ 0 h 129"/>
                      <a:gd name="T94" fmla="*/ 0 w 115"/>
                      <a:gd name="T95" fmla="*/ 0 h 12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5"/>
                      <a:gd name="T145" fmla="*/ 0 h 129"/>
                      <a:gd name="T146" fmla="*/ 115 w 115"/>
                      <a:gd name="T147" fmla="*/ 129 h 12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5" h="129">
                        <a:moveTo>
                          <a:pt x="106" y="0"/>
                        </a:moveTo>
                        <a:lnTo>
                          <a:pt x="110" y="2"/>
                        </a:lnTo>
                        <a:lnTo>
                          <a:pt x="113" y="4"/>
                        </a:lnTo>
                        <a:lnTo>
                          <a:pt x="114" y="5"/>
                        </a:lnTo>
                        <a:lnTo>
                          <a:pt x="115" y="8"/>
                        </a:lnTo>
                        <a:lnTo>
                          <a:pt x="115" y="11"/>
                        </a:lnTo>
                        <a:lnTo>
                          <a:pt x="113" y="14"/>
                        </a:lnTo>
                        <a:lnTo>
                          <a:pt x="108" y="16"/>
                        </a:lnTo>
                        <a:lnTo>
                          <a:pt x="104" y="21"/>
                        </a:lnTo>
                        <a:lnTo>
                          <a:pt x="97" y="24"/>
                        </a:lnTo>
                        <a:lnTo>
                          <a:pt x="92" y="31"/>
                        </a:lnTo>
                        <a:lnTo>
                          <a:pt x="86" y="37"/>
                        </a:lnTo>
                        <a:lnTo>
                          <a:pt x="82" y="43"/>
                        </a:lnTo>
                        <a:lnTo>
                          <a:pt x="76" y="47"/>
                        </a:lnTo>
                        <a:lnTo>
                          <a:pt x="71" y="53"/>
                        </a:lnTo>
                        <a:lnTo>
                          <a:pt x="65" y="59"/>
                        </a:lnTo>
                        <a:lnTo>
                          <a:pt x="59" y="65"/>
                        </a:lnTo>
                        <a:lnTo>
                          <a:pt x="55" y="71"/>
                        </a:lnTo>
                        <a:lnTo>
                          <a:pt x="50" y="78"/>
                        </a:lnTo>
                        <a:lnTo>
                          <a:pt x="44" y="84"/>
                        </a:lnTo>
                        <a:lnTo>
                          <a:pt x="39" y="89"/>
                        </a:lnTo>
                        <a:lnTo>
                          <a:pt x="34" y="95"/>
                        </a:lnTo>
                        <a:lnTo>
                          <a:pt x="29" y="102"/>
                        </a:lnTo>
                        <a:lnTo>
                          <a:pt x="23" y="107"/>
                        </a:lnTo>
                        <a:lnTo>
                          <a:pt x="19" y="114"/>
                        </a:lnTo>
                        <a:lnTo>
                          <a:pt x="14" y="121"/>
                        </a:lnTo>
                        <a:lnTo>
                          <a:pt x="11" y="128"/>
                        </a:lnTo>
                        <a:lnTo>
                          <a:pt x="6" y="128"/>
                        </a:lnTo>
                        <a:lnTo>
                          <a:pt x="2" y="129"/>
                        </a:lnTo>
                        <a:lnTo>
                          <a:pt x="0" y="126"/>
                        </a:lnTo>
                        <a:lnTo>
                          <a:pt x="0" y="121"/>
                        </a:lnTo>
                        <a:lnTo>
                          <a:pt x="5" y="112"/>
                        </a:lnTo>
                        <a:lnTo>
                          <a:pt x="11" y="102"/>
                        </a:lnTo>
                        <a:lnTo>
                          <a:pt x="16" y="94"/>
                        </a:lnTo>
                        <a:lnTo>
                          <a:pt x="22" y="86"/>
                        </a:lnTo>
                        <a:lnTo>
                          <a:pt x="28" y="78"/>
                        </a:lnTo>
                        <a:lnTo>
                          <a:pt x="34" y="71"/>
                        </a:lnTo>
                        <a:lnTo>
                          <a:pt x="41" y="63"/>
                        </a:lnTo>
                        <a:lnTo>
                          <a:pt x="48" y="56"/>
                        </a:lnTo>
                        <a:lnTo>
                          <a:pt x="52" y="49"/>
                        </a:lnTo>
                        <a:lnTo>
                          <a:pt x="59" y="42"/>
                        </a:lnTo>
                        <a:lnTo>
                          <a:pt x="66" y="35"/>
                        </a:lnTo>
                        <a:lnTo>
                          <a:pt x="75" y="28"/>
                        </a:lnTo>
                        <a:lnTo>
                          <a:pt x="82" y="21"/>
                        </a:lnTo>
                        <a:lnTo>
                          <a:pt x="90" y="14"/>
                        </a:lnTo>
                        <a:lnTo>
                          <a:pt x="98" y="7"/>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4" name="Freeform 100">
                    <a:extLst>
                      <a:ext uri="{FF2B5EF4-FFF2-40B4-BE49-F238E27FC236}">
                        <a16:creationId xmlns:a16="http://schemas.microsoft.com/office/drawing/2014/main" id="{7C25F6A5-F43C-4AE9-AD61-34567469F38C}"/>
                      </a:ext>
                    </a:extLst>
                  </p:cNvPr>
                  <p:cNvSpPr>
                    <a:spLocks/>
                  </p:cNvSpPr>
                  <p:nvPr/>
                </p:nvSpPr>
                <p:spPr bwMode="auto">
                  <a:xfrm>
                    <a:off x="2022" y="2052"/>
                    <a:ext cx="46" cy="32"/>
                  </a:xfrm>
                  <a:custGeom>
                    <a:avLst/>
                    <a:gdLst>
                      <a:gd name="T0" fmla="*/ 1 w 138"/>
                      <a:gd name="T1" fmla="*/ 0 h 96"/>
                      <a:gd name="T2" fmla="*/ 1 w 138"/>
                      <a:gd name="T3" fmla="*/ 0 h 96"/>
                      <a:gd name="T4" fmla="*/ 1 w 138"/>
                      <a:gd name="T5" fmla="*/ 0 h 96"/>
                      <a:gd name="T6" fmla="*/ 1 w 138"/>
                      <a:gd name="T7" fmla="*/ 0 h 96"/>
                      <a:gd name="T8" fmla="*/ 1 w 138"/>
                      <a:gd name="T9" fmla="*/ 0 h 96"/>
                      <a:gd name="T10" fmla="*/ 1 w 138"/>
                      <a:gd name="T11" fmla="*/ 0 h 96"/>
                      <a:gd name="T12" fmla="*/ 1 w 138"/>
                      <a:gd name="T13" fmla="*/ 0 h 96"/>
                      <a:gd name="T14" fmla="*/ 1 w 138"/>
                      <a:gd name="T15" fmla="*/ 0 h 96"/>
                      <a:gd name="T16" fmla="*/ 1 w 138"/>
                      <a:gd name="T17" fmla="*/ 0 h 96"/>
                      <a:gd name="T18" fmla="*/ 0 w 138"/>
                      <a:gd name="T19" fmla="*/ 0 h 96"/>
                      <a:gd name="T20" fmla="*/ 0 w 138"/>
                      <a:gd name="T21" fmla="*/ 0 h 96"/>
                      <a:gd name="T22" fmla="*/ 0 w 138"/>
                      <a:gd name="T23" fmla="*/ 0 h 96"/>
                      <a:gd name="T24" fmla="*/ 0 w 138"/>
                      <a:gd name="T25" fmla="*/ 0 h 96"/>
                      <a:gd name="T26" fmla="*/ 0 w 138"/>
                      <a:gd name="T27" fmla="*/ 0 h 96"/>
                      <a:gd name="T28" fmla="*/ 0 w 138"/>
                      <a:gd name="T29" fmla="*/ 0 h 96"/>
                      <a:gd name="T30" fmla="*/ 0 w 138"/>
                      <a:gd name="T31" fmla="*/ 0 h 96"/>
                      <a:gd name="T32" fmla="*/ 0 w 138"/>
                      <a:gd name="T33" fmla="*/ 0 h 96"/>
                      <a:gd name="T34" fmla="*/ 0 w 138"/>
                      <a:gd name="T35" fmla="*/ 0 h 96"/>
                      <a:gd name="T36" fmla="*/ 0 w 138"/>
                      <a:gd name="T37" fmla="*/ 0 h 96"/>
                      <a:gd name="T38" fmla="*/ 0 w 138"/>
                      <a:gd name="T39" fmla="*/ 0 h 96"/>
                      <a:gd name="T40" fmla="*/ 0 w 138"/>
                      <a:gd name="T41" fmla="*/ 0 h 96"/>
                      <a:gd name="T42" fmla="*/ 0 w 138"/>
                      <a:gd name="T43" fmla="*/ 0 h 96"/>
                      <a:gd name="T44" fmla="*/ 0 w 138"/>
                      <a:gd name="T45" fmla="*/ 0 h 96"/>
                      <a:gd name="T46" fmla="*/ 0 w 138"/>
                      <a:gd name="T47" fmla="*/ 0 h 96"/>
                      <a:gd name="T48" fmla="*/ 0 w 138"/>
                      <a:gd name="T49" fmla="*/ 0 h 96"/>
                      <a:gd name="T50" fmla="*/ 0 w 138"/>
                      <a:gd name="T51" fmla="*/ 0 h 96"/>
                      <a:gd name="T52" fmla="*/ 0 w 138"/>
                      <a:gd name="T53" fmla="*/ 0 h 96"/>
                      <a:gd name="T54" fmla="*/ 0 w 138"/>
                      <a:gd name="T55" fmla="*/ 0 h 96"/>
                      <a:gd name="T56" fmla="*/ 0 w 138"/>
                      <a:gd name="T57" fmla="*/ 0 h 96"/>
                      <a:gd name="T58" fmla="*/ 0 w 138"/>
                      <a:gd name="T59" fmla="*/ 0 h 96"/>
                      <a:gd name="T60" fmla="*/ 0 w 138"/>
                      <a:gd name="T61" fmla="*/ 0 h 96"/>
                      <a:gd name="T62" fmla="*/ 0 w 138"/>
                      <a:gd name="T63" fmla="*/ 0 h 96"/>
                      <a:gd name="T64" fmla="*/ 0 w 138"/>
                      <a:gd name="T65" fmla="*/ 0 h 96"/>
                      <a:gd name="T66" fmla="*/ 0 w 138"/>
                      <a:gd name="T67" fmla="*/ 0 h 96"/>
                      <a:gd name="T68" fmla="*/ 0 w 138"/>
                      <a:gd name="T69" fmla="*/ 0 h 96"/>
                      <a:gd name="T70" fmla="*/ 0 w 138"/>
                      <a:gd name="T71" fmla="*/ 0 h 96"/>
                      <a:gd name="T72" fmla="*/ 0 w 138"/>
                      <a:gd name="T73" fmla="*/ 0 h 96"/>
                      <a:gd name="T74" fmla="*/ 0 w 138"/>
                      <a:gd name="T75" fmla="*/ 0 h 96"/>
                      <a:gd name="T76" fmla="*/ 0 w 138"/>
                      <a:gd name="T77" fmla="*/ 0 h 96"/>
                      <a:gd name="T78" fmla="*/ 0 w 138"/>
                      <a:gd name="T79" fmla="*/ 0 h 96"/>
                      <a:gd name="T80" fmla="*/ 0 w 138"/>
                      <a:gd name="T81" fmla="*/ 0 h 96"/>
                      <a:gd name="T82" fmla="*/ 0 w 138"/>
                      <a:gd name="T83" fmla="*/ 0 h 96"/>
                      <a:gd name="T84" fmla="*/ 0 w 138"/>
                      <a:gd name="T85" fmla="*/ 0 h 96"/>
                      <a:gd name="T86" fmla="*/ 0 w 138"/>
                      <a:gd name="T87" fmla="*/ 0 h 96"/>
                      <a:gd name="T88" fmla="*/ 0 w 138"/>
                      <a:gd name="T89" fmla="*/ 0 h 96"/>
                      <a:gd name="T90" fmla="*/ 1 w 138"/>
                      <a:gd name="T91" fmla="*/ 0 h 96"/>
                      <a:gd name="T92" fmla="*/ 1 w 138"/>
                      <a:gd name="T93" fmla="*/ 0 h 96"/>
                      <a:gd name="T94" fmla="*/ 1 w 138"/>
                      <a:gd name="T95" fmla="*/ 0 h 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8"/>
                      <a:gd name="T145" fmla="*/ 0 h 96"/>
                      <a:gd name="T146" fmla="*/ 138 w 138"/>
                      <a:gd name="T147" fmla="*/ 96 h 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8" h="96">
                        <a:moveTo>
                          <a:pt x="133" y="0"/>
                        </a:moveTo>
                        <a:lnTo>
                          <a:pt x="133" y="1"/>
                        </a:lnTo>
                        <a:lnTo>
                          <a:pt x="134" y="4"/>
                        </a:lnTo>
                        <a:lnTo>
                          <a:pt x="136" y="7"/>
                        </a:lnTo>
                        <a:lnTo>
                          <a:pt x="138" y="10"/>
                        </a:lnTo>
                        <a:lnTo>
                          <a:pt x="134" y="12"/>
                        </a:lnTo>
                        <a:lnTo>
                          <a:pt x="131" y="13"/>
                        </a:lnTo>
                        <a:lnTo>
                          <a:pt x="126" y="14"/>
                        </a:lnTo>
                        <a:lnTo>
                          <a:pt x="122" y="15"/>
                        </a:lnTo>
                        <a:lnTo>
                          <a:pt x="117" y="17"/>
                        </a:lnTo>
                        <a:lnTo>
                          <a:pt x="111" y="19"/>
                        </a:lnTo>
                        <a:lnTo>
                          <a:pt x="104" y="21"/>
                        </a:lnTo>
                        <a:lnTo>
                          <a:pt x="97" y="25"/>
                        </a:lnTo>
                        <a:lnTo>
                          <a:pt x="90" y="27"/>
                        </a:lnTo>
                        <a:lnTo>
                          <a:pt x="83" y="31"/>
                        </a:lnTo>
                        <a:lnTo>
                          <a:pt x="75" y="35"/>
                        </a:lnTo>
                        <a:lnTo>
                          <a:pt x="67" y="41"/>
                        </a:lnTo>
                        <a:lnTo>
                          <a:pt x="57" y="47"/>
                        </a:lnTo>
                        <a:lnTo>
                          <a:pt x="49" y="55"/>
                        </a:lnTo>
                        <a:lnTo>
                          <a:pt x="41" y="63"/>
                        </a:lnTo>
                        <a:lnTo>
                          <a:pt x="33" y="73"/>
                        </a:lnTo>
                        <a:lnTo>
                          <a:pt x="28" y="75"/>
                        </a:lnTo>
                        <a:lnTo>
                          <a:pt x="26" y="80"/>
                        </a:lnTo>
                        <a:lnTo>
                          <a:pt x="21" y="82"/>
                        </a:lnTo>
                        <a:lnTo>
                          <a:pt x="18" y="87"/>
                        </a:lnTo>
                        <a:lnTo>
                          <a:pt x="13" y="89"/>
                        </a:lnTo>
                        <a:lnTo>
                          <a:pt x="10" y="92"/>
                        </a:lnTo>
                        <a:lnTo>
                          <a:pt x="5" y="94"/>
                        </a:lnTo>
                        <a:lnTo>
                          <a:pt x="3" y="96"/>
                        </a:lnTo>
                        <a:lnTo>
                          <a:pt x="2" y="91"/>
                        </a:lnTo>
                        <a:lnTo>
                          <a:pt x="0" y="89"/>
                        </a:lnTo>
                        <a:lnTo>
                          <a:pt x="9" y="76"/>
                        </a:lnTo>
                        <a:lnTo>
                          <a:pt x="17" y="66"/>
                        </a:lnTo>
                        <a:lnTo>
                          <a:pt x="26" y="56"/>
                        </a:lnTo>
                        <a:lnTo>
                          <a:pt x="34" y="48"/>
                        </a:lnTo>
                        <a:lnTo>
                          <a:pt x="42" y="40"/>
                        </a:lnTo>
                        <a:lnTo>
                          <a:pt x="51" y="34"/>
                        </a:lnTo>
                        <a:lnTo>
                          <a:pt x="59" y="28"/>
                        </a:lnTo>
                        <a:lnTo>
                          <a:pt x="67" y="25"/>
                        </a:lnTo>
                        <a:lnTo>
                          <a:pt x="75" y="20"/>
                        </a:lnTo>
                        <a:lnTo>
                          <a:pt x="83" y="17"/>
                        </a:lnTo>
                        <a:lnTo>
                          <a:pt x="91" y="13"/>
                        </a:lnTo>
                        <a:lnTo>
                          <a:pt x="99" y="10"/>
                        </a:lnTo>
                        <a:lnTo>
                          <a:pt x="106" y="7"/>
                        </a:lnTo>
                        <a:lnTo>
                          <a:pt x="116" y="5"/>
                        </a:lnTo>
                        <a:lnTo>
                          <a:pt x="124" y="3"/>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5" name="Freeform 101">
                    <a:extLst>
                      <a:ext uri="{FF2B5EF4-FFF2-40B4-BE49-F238E27FC236}">
                        <a16:creationId xmlns:a16="http://schemas.microsoft.com/office/drawing/2014/main" id="{F43BD16C-D4A4-47F1-9821-9AEF571B8CE2}"/>
                      </a:ext>
                    </a:extLst>
                  </p:cNvPr>
                  <p:cNvSpPr>
                    <a:spLocks/>
                  </p:cNvSpPr>
                  <p:nvPr/>
                </p:nvSpPr>
                <p:spPr bwMode="auto">
                  <a:xfrm>
                    <a:off x="1998" y="2335"/>
                    <a:ext cx="50" cy="34"/>
                  </a:xfrm>
                  <a:custGeom>
                    <a:avLst/>
                    <a:gdLst>
                      <a:gd name="T0" fmla="*/ 0 w 150"/>
                      <a:gd name="T1" fmla="*/ 0 h 101"/>
                      <a:gd name="T2" fmla="*/ 0 w 150"/>
                      <a:gd name="T3" fmla="*/ 0 h 101"/>
                      <a:gd name="T4" fmla="*/ 0 w 150"/>
                      <a:gd name="T5" fmla="*/ 0 h 101"/>
                      <a:gd name="T6" fmla="*/ 0 w 150"/>
                      <a:gd name="T7" fmla="*/ 0 h 101"/>
                      <a:gd name="T8" fmla="*/ 0 w 150"/>
                      <a:gd name="T9" fmla="*/ 0 h 101"/>
                      <a:gd name="T10" fmla="*/ 0 w 150"/>
                      <a:gd name="T11" fmla="*/ 0 h 101"/>
                      <a:gd name="T12" fmla="*/ 0 w 150"/>
                      <a:gd name="T13" fmla="*/ 0 h 101"/>
                      <a:gd name="T14" fmla="*/ 0 w 150"/>
                      <a:gd name="T15" fmla="*/ 0 h 101"/>
                      <a:gd name="T16" fmla="*/ 0 w 150"/>
                      <a:gd name="T17" fmla="*/ 0 h 101"/>
                      <a:gd name="T18" fmla="*/ 0 w 150"/>
                      <a:gd name="T19" fmla="*/ 0 h 101"/>
                      <a:gd name="T20" fmla="*/ 1 w 150"/>
                      <a:gd name="T21" fmla="*/ 0 h 101"/>
                      <a:gd name="T22" fmla="*/ 1 w 150"/>
                      <a:gd name="T23" fmla="*/ 0 h 101"/>
                      <a:gd name="T24" fmla="*/ 1 w 150"/>
                      <a:gd name="T25" fmla="*/ 0 h 101"/>
                      <a:gd name="T26" fmla="*/ 1 w 150"/>
                      <a:gd name="T27" fmla="*/ 0 h 101"/>
                      <a:gd name="T28" fmla="*/ 1 w 150"/>
                      <a:gd name="T29" fmla="*/ 0 h 101"/>
                      <a:gd name="T30" fmla="*/ 1 w 150"/>
                      <a:gd name="T31" fmla="*/ 0 h 101"/>
                      <a:gd name="T32" fmla="*/ 1 w 150"/>
                      <a:gd name="T33" fmla="*/ 0 h 101"/>
                      <a:gd name="T34" fmla="*/ 1 w 150"/>
                      <a:gd name="T35" fmla="*/ 0 h 101"/>
                      <a:gd name="T36" fmla="*/ 0 w 150"/>
                      <a:gd name="T37" fmla="*/ 0 h 101"/>
                      <a:gd name="T38" fmla="*/ 0 w 150"/>
                      <a:gd name="T39" fmla="*/ 0 h 101"/>
                      <a:gd name="T40" fmla="*/ 0 w 150"/>
                      <a:gd name="T41" fmla="*/ 0 h 101"/>
                      <a:gd name="T42" fmla="*/ 0 w 150"/>
                      <a:gd name="T43" fmla="*/ 0 h 101"/>
                      <a:gd name="T44" fmla="*/ 0 w 150"/>
                      <a:gd name="T45" fmla="*/ 0 h 101"/>
                      <a:gd name="T46" fmla="*/ 0 w 150"/>
                      <a:gd name="T47" fmla="*/ 0 h 101"/>
                      <a:gd name="T48" fmla="*/ 0 w 150"/>
                      <a:gd name="T49" fmla="*/ 0 h 101"/>
                      <a:gd name="T50" fmla="*/ 0 w 150"/>
                      <a:gd name="T51" fmla="*/ 0 h 101"/>
                      <a:gd name="T52" fmla="*/ 0 w 150"/>
                      <a:gd name="T53" fmla="*/ 0 h 101"/>
                      <a:gd name="T54" fmla="*/ 0 w 150"/>
                      <a:gd name="T55" fmla="*/ 0 h 101"/>
                      <a:gd name="T56" fmla="*/ 0 w 150"/>
                      <a:gd name="T57" fmla="*/ 0 h 101"/>
                      <a:gd name="T58" fmla="*/ 0 w 150"/>
                      <a:gd name="T59" fmla="*/ 0 h 101"/>
                      <a:gd name="T60" fmla="*/ 0 w 150"/>
                      <a:gd name="T61" fmla="*/ 0 h 101"/>
                      <a:gd name="T62" fmla="*/ 0 w 150"/>
                      <a:gd name="T63" fmla="*/ 0 h 101"/>
                      <a:gd name="T64" fmla="*/ 0 w 150"/>
                      <a:gd name="T65" fmla="*/ 0 h 101"/>
                      <a:gd name="T66" fmla="*/ 0 w 150"/>
                      <a:gd name="T67" fmla="*/ 0 h 1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0"/>
                      <a:gd name="T103" fmla="*/ 0 h 101"/>
                      <a:gd name="T104" fmla="*/ 150 w 150"/>
                      <a:gd name="T105" fmla="*/ 101 h 1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0" h="101">
                        <a:moveTo>
                          <a:pt x="3" y="0"/>
                        </a:moveTo>
                        <a:lnTo>
                          <a:pt x="9" y="6"/>
                        </a:lnTo>
                        <a:lnTo>
                          <a:pt x="14" y="13"/>
                        </a:lnTo>
                        <a:lnTo>
                          <a:pt x="20" y="18"/>
                        </a:lnTo>
                        <a:lnTo>
                          <a:pt x="26" y="24"/>
                        </a:lnTo>
                        <a:lnTo>
                          <a:pt x="30" y="29"/>
                        </a:lnTo>
                        <a:lnTo>
                          <a:pt x="36" y="34"/>
                        </a:lnTo>
                        <a:lnTo>
                          <a:pt x="42" y="40"/>
                        </a:lnTo>
                        <a:lnTo>
                          <a:pt x="49" y="45"/>
                        </a:lnTo>
                        <a:lnTo>
                          <a:pt x="53" y="49"/>
                        </a:lnTo>
                        <a:lnTo>
                          <a:pt x="60" y="53"/>
                        </a:lnTo>
                        <a:lnTo>
                          <a:pt x="66" y="57"/>
                        </a:lnTo>
                        <a:lnTo>
                          <a:pt x="73" y="62"/>
                        </a:lnTo>
                        <a:lnTo>
                          <a:pt x="80" y="66"/>
                        </a:lnTo>
                        <a:lnTo>
                          <a:pt x="87" y="69"/>
                        </a:lnTo>
                        <a:lnTo>
                          <a:pt x="94" y="73"/>
                        </a:lnTo>
                        <a:lnTo>
                          <a:pt x="102" y="76"/>
                        </a:lnTo>
                        <a:lnTo>
                          <a:pt x="105" y="77"/>
                        </a:lnTo>
                        <a:lnTo>
                          <a:pt x="109" y="78"/>
                        </a:lnTo>
                        <a:lnTo>
                          <a:pt x="113" y="80"/>
                        </a:lnTo>
                        <a:lnTo>
                          <a:pt x="118" y="81"/>
                        </a:lnTo>
                        <a:lnTo>
                          <a:pt x="122" y="82"/>
                        </a:lnTo>
                        <a:lnTo>
                          <a:pt x="127" y="83"/>
                        </a:lnTo>
                        <a:lnTo>
                          <a:pt x="131" y="83"/>
                        </a:lnTo>
                        <a:lnTo>
                          <a:pt x="136" y="85"/>
                        </a:lnTo>
                        <a:lnTo>
                          <a:pt x="140" y="85"/>
                        </a:lnTo>
                        <a:lnTo>
                          <a:pt x="143" y="88"/>
                        </a:lnTo>
                        <a:lnTo>
                          <a:pt x="145" y="89"/>
                        </a:lnTo>
                        <a:lnTo>
                          <a:pt x="148" y="90"/>
                        </a:lnTo>
                        <a:lnTo>
                          <a:pt x="150" y="94"/>
                        </a:lnTo>
                        <a:lnTo>
                          <a:pt x="149" y="101"/>
                        </a:lnTo>
                        <a:lnTo>
                          <a:pt x="143" y="99"/>
                        </a:lnTo>
                        <a:lnTo>
                          <a:pt x="138" y="99"/>
                        </a:lnTo>
                        <a:lnTo>
                          <a:pt x="134" y="99"/>
                        </a:lnTo>
                        <a:lnTo>
                          <a:pt x="129" y="98"/>
                        </a:lnTo>
                        <a:lnTo>
                          <a:pt x="125" y="97"/>
                        </a:lnTo>
                        <a:lnTo>
                          <a:pt x="120" y="97"/>
                        </a:lnTo>
                        <a:lnTo>
                          <a:pt x="115" y="96"/>
                        </a:lnTo>
                        <a:lnTo>
                          <a:pt x="112" y="94"/>
                        </a:lnTo>
                        <a:lnTo>
                          <a:pt x="107" y="92"/>
                        </a:lnTo>
                        <a:lnTo>
                          <a:pt x="102" y="90"/>
                        </a:lnTo>
                        <a:lnTo>
                          <a:pt x="98" y="89"/>
                        </a:lnTo>
                        <a:lnTo>
                          <a:pt x="93" y="87"/>
                        </a:lnTo>
                        <a:lnTo>
                          <a:pt x="88" y="84"/>
                        </a:lnTo>
                        <a:lnTo>
                          <a:pt x="84" y="82"/>
                        </a:lnTo>
                        <a:lnTo>
                          <a:pt x="78" y="80"/>
                        </a:lnTo>
                        <a:lnTo>
                          <a:pt x="72" y="76"/>
                        </a:lnTo>
                        <a:lnTo>
                          <a:pt x="67" y="73"/>
                        </a:lnTo>
                        <a:lnTo>
                          <a:pt x="62" y="69"/>
                        </a:lnTo>
                        <a:lnTo>
                          <a:pt x="56" y="67"/>
                        </a:lnTo>
                        <a:lnTo>
                          <a:pt x="51" y="63"/>
                        </a:lnTo>
                        <a:lnTo>
                          <a:pt x="45" y="60"/>
                        </a:lnTo>
                        <a:lnTo>
                          <a:pt x="41" y="56"/>
                        </a:lnTo>
                        <a:lnTo>
                          <a:pt x="36" y="52"/>
                        </a:lnTo>
                        <a:lnTo>
                          <a:pt x="31" y="48"/>
                        </a:lnTo>
                        <a:lnTo>
                          <a:pt x="27" y="43"/>
                        </a:lnTo>
                        <a:lnTo>
                          <a:pt x="22" y="40"/>
                        </a:lnTo>
                        <a:lnTo>
                          <a:pt x="19" y="35"/>
                        </a:lnTo>
                        <a:lnTo>
                          <a:pt x="14" y="31"/>
                        </a:lnTo>
                        <a:lnTo>
                          <a:pt x="10" y="26"/>
                        </a:lnTo>
                        <a:lnTo>
                          <a:pt x="7" y="21"/>
                        </a:lnTo>
                        <a:lnTo>
                          <a:pt x="2" y="17"/>
                        </a:lnTo>
                        <a:lnTo>
                          <a:pt x="0" y="11"/>
                        </a:lnTo>
                        <a:lnTo>
                          <a:pt x="0" y="8"/>
                        </a:lnTo>
                        <a:lnTo>
                          <a:pt x="1" y="5"/>
                        </a:lnTo>
                        <a:lnTo>
                          <a:pt x="2"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6" name="Freeform 102">
                    <a:extLst>
                      <a:ext uri="{FF2B5EF4-FFF2-40B4-BE49-F238E27FC236}">
                        <a16:creationId xmlns:a16="http://schemas.microsoft.com/office/drawing/2014/main" id="{9A0AE768-C71F-48FE-B3E6-E046260E1323}"/>
                      </a:ext>
                    </a:extLst>
                  </p:cNvPr>
                  <p:cNvSpPr>
                    <a:spLocks/>
                  </p:cNvSpPr>
                  <p:nvPr/>
                </p:nvSpPr>
                <p:spPr bwMode="auto">
                  <a:xfrm>
                    <a:off x="1958" y="2381"/>
                    <a:ext cx="34" cy="49"/>
                  </a:xfrm>
                  <a:custGeom>
                    <a:avLst/>
                    <a:gdLst>
                      <a:gd name="T0" fmla="*/ 0 w 102"/>
                      <a:gd name="T1" fmla="*/ 0 h 147"/>
                      <a:gd name="T2" fmla="*/ 0 w 102"/>
                      <a:gd name="T3" fmla="*/ 0 h 147"/>
                      <a:gd name="T4" fmla="*/ 0 w 102"/>
                      <a:gd name="T5" fmla="*/ 0 h 147"/>
                      <a:gd name="T6" fmla="*/ 0 w 102"/>
                      <a:gd name="T7" fmla="*/ 0 h 147"/>
                      <a:gd name="T8" fmla="*/ 0 w 102"/>
                      <a:gd name="T9" fmla="*/ 0 h 147"/>
                      <a:gd name="T10" fmla="*/ 0 w 102"/>
                      <a:gd name="T11" fmla="*/ 0 h 147"/>
                      <a:gd name="T12" fmla="*/ 0 w 102"/>
                      <a:gd name="T13" fmla="*/ 0 h 147"/>
                      <a:gd name="T14" fmla="*/ 0 w 102"/>
                      <a:gd name="T15" fmla="*/ 0 h 147"/>
                      <a:gd name="T16" fmla="*/ 0 w 102"/>
                      <a:gd name="T17" fmla="*/ 0 h 147"/>
                      <a:gd name="T18" fmla="*/ 0 w 102"/>
                      <a:gd name="T19" fmla="*/ 0 h 147"/>
                      <a:gd name="T20" fmla="*/ 0 w 102"/>
                      <a:gd name="T21" fmla="*/ 0 h 147"/>
                      <a:gd name="T22" fmla="*/ 0 w 102"/>
                      <a:gd name="T23" fmla="*/ 0 h 147"/>
                      <a:gd name="T24" fmla="*/ 0 w 102"/>
                      <a:gd name="T25" fmla="*/ 0 h 147"/>
                      <a:gd name="T26" fmla="*/ 0 w 102"/>
                      <a:gd name="T27" fmla="*/ 0 h 147"/>
                      <a:gd name="T28" fmla="*/ 0 w 102"/>
                      <a:gd name="T29" fmla="*/ 0 h 147"/>
                      <a:gd name="T30" fmla="*/ 0 w 102"/>
                      <a:gd name="T31" fmla="*/ 0 h 147"/>
                      <a:gd name="T32" fmla="*/ 0 w 102"/>
                      <a:gd name="T33" fmla="*/ 0 h 147"/>
                      <a:gd name="T34" fmla="*/ 0 w 102"/>
                      <a:gd name="T35" fmla="*/ 0 h 147"/>
                      <a:gd name="T36" fmla="*/ 0 w 102"/>
                      <a:gd name="T37" fmla="*/ 0 h 147"/>
                      <a:gd name="T38" fmla="*/ 0 w 102"/>
                      <a:gd name="T39" fmla="*/ 0 h 147"/>
                      <a:gd name="T40" fmla="*/ 0 w 102"/>
                      <a:gd name="T41" fmla="*/ 0 h 147"/>
                      <a:gd name="T42" fmla="*/ 0 w 102"/>
                      <a:gd name="T43" fmla="*/ 0 h 147"/>
                      <a:gd name="T44" fmla="*/ 0 w 102"/>
                      <a:gd name="T45" fmla="*/ 0 h 147"/>
                      <a:gd name="T46" fmla="*/ 0 w 102"/>
                      <a:gd name="T47" fmla="*/ 0 h 147"/>
                      <a:gd name="T48" fmla="*/ 0 w 102"/>
                      <a:gd name="T49" fmla="*/ 0 h 147"/>
                      <a:gd name="T50" fmla="*/ 0 w 102"/>
                      <a:gd name="T51" fmla="*/ 1 h 147"/>
                      <a:gd name="T52" fmla="*/ 0 w 102"/>
                      <a:gd name="T53" fmla="*/ 1 h 147"/>
                      <a:gd name="T54" fmla="*/ 0 w 102"/>
                      <a:gd name="T55" fmla="*/ 1 h 147"/>
                      <a:gd name="T56" fmla="*/ 0 w 102"/>
                      <a:gd name="T57" fmla="*/ 1 h 147"/>
                      <a:gd name="T58" fmla="*/ 0 w 102"/>
                      <a:gd name="T59" fmla="*/ 1 h 147"/>
                      <a:gd name="T60" fmla="*/ 0 w 102"/>
                      <a:gd name="T61" fmla="*/ 1 h 147"/>
                      <a:gd name="T62" fmla="*/ 0 w 102"/>
                      <a:gd name="T63" fmla="*/ 1 h 147"/>
                      <a:gd name="T64" fmla="*/ 0 w 102"/>
                      <a:gd name="T65" fmla="*/ 1 h 147"/>
                      <a:gd name="T66" fmla="*/ 0 w 102"/>
                      <a:gd name="T67" fmla="*/ 1 h 147"/>
                      <a:gd name="T68" fmla="*/ 0 w 102"/>
                      <a:gd name="T69" fmla="*/ 1 h 147"/>
                      <a:gd name="T70" fmla="*/ 0 w 102"/>
                      <a:gd name="T71" fmla="*/ 1 h 147"/>
                      <a:gd name="T72" fmla="*/ 0 w 102"/>
                      <a:gd name="T73" fmla="*/ 0 h 147"/>
                      <a:gd name="T74" fmla="*/ 0 w 102"/>
                      <a:gd name="T75" fmla="*/ 0 h 147"/>
                      <a:gd name="T76" fmla="*/ 0 w 102"/>
                      <a:gd name="T77" fmla="*/ 0 h 147"/>
                      <a:gd name="T78" fmla="*/ 0 w 102"/>
                      <a:gd name="T79" fmla="*/ 0 h 147"/>
                      <a:gd name="T80" fmla="*/ 0 w 102"/>
                      <a:gd name="T81" fmla="*/ 0 h 147"/>
                      <a:gd name="T82" fmla="*/ 0 w 102"/>
                      <a:gd name="T83" fmla="*/ 0 h 147"/>
                      <a:gd name="T84" fmla="*/ 0 w 102"/>
                      <a:gd name="T85" fmla="*/ 0 h 147"/>
                      <a:gd name="T86" fmla="*/ 0 w 102"/>
                      <a:gd name="T87" fmla="*/ 0 h 147"/>
                      <a:gd name="T88" fmla="*/ 0 w 102"/>
                      <a:gd name="T89" fmla="*/ 0 h 147"/>
                      <a:gd name="T90" fmla="*/ 0 w 102"/>
                      <a:gd name="T91" fmla="*/ 0 h 147"/>
                      <a:gd name="T92" fmla="*/ 0 w 102"/>
                      <a:gd name="T93" fmla="*/ 0 h 147"/>
                      <a:gd name="T94" fmla="*/ 0 w 102"/>
                      <a:gd name="T95" fmla="*/ 0 h 147"/>
                      <a:gd name="T96" fmla="*/ 0 w 102"/>
                      <a:gd name="T97" fmla="*/ 0 h 147"/>
                      <a:gd name="T98" fmla="*/ 0 w 102"/>
                      <a:gd name="T99" fmla="*/ 0 h 147"/>
                      <a:gd name="T100" fmla="*/ 0 w 102"/>
                      <a:gd name="T101" fmla="*/ 0 h 147"/>
                      <a:gd name="T102" fmla="*/ 0 w 102"/>
                      <a:gd name="T103" fmla="*/ 0 h 1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2"/>
                      <a:gd name="T157" fmla="*/ 0 h 147"/>
                      <a:gd name="T158" fmla="*/ 102 w 102"/>
                      <a:gd name="T159" fmla="*/ 147 h 14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2" h="147">
                        <a:moveTo>
                          <a:pt x="5" y="0"/>
                        </a:moveTo>
                        <a:lnTo>
                          <a:pt x="7" y="6"/>
                        </a:lnTo>
                        <a:lnTo>
                          <a:pt x="12" y="11"/>
                        </a:lnTo>
                        <a:lnTo>
                          <a:pt x="14" y="16"/>
                        </a:lnTo>
                        <a:lnTo>
                          <a:pt x="18" y="23"/>
                        </a:lnTo>
                        <a:lnTo>
                          <a:pt x="19" y="29"/>
                        </a:lnTo>
                        <a:lnTo>
                          <a:pt x="21" y="35"/>
                        </a:lnTo>
                        <a:lnTo>
                          <a:pt x="22" y="41"/>
                        </a:lnTo>
                        <a:lnTo>
                          <a:pt x="26" y="48"/>
                        </a:lnTo>
                        <a:lnTo>
                          <a:pt x="27" y="54"/>
                        </a:lnTo>
                        <a:lnTo>
                          <a:pt x="29" y="60"/>
                        </a:lnTo>
                        <a:lnTo>
                          <a:pt x="32" y="67"/>
                        </a:lnTo>
                        <a:lnTo>
                          <a:pt x="35" y="73"/>
                        </a:lnTo>
                        <a:lnTo>
                          <a:pt x="39" y="79"/>
                        </a:lnTo>
                        <a:lnTo>
                          <a:pt x="43" y="85"/>
                        </a:lnTo>
                        <a:lnTo>
                          <a:pt x="47" y="91"/>
                        </a:lnTo>
                        <a:lnTo>
                          <a:pt x="54" y="98"/>
                        </a:lnTo>
                        <a:lnTo>
                          <a:pt x="57" y="101"/>
                        </a:lnTo>
                        <a:lnTo>
                          <a:pt x="61" y="105"/>
                        </a:lnTo>
                        <a:lnTo>
                          <a:pt x="64" y="108"/>
                        </a:lnTo>
                        <a:lnTo>
                          <a:pt x="69" y="112"/>
                        </a:lnTo>
                        <a:lnTo>
                          <a:pt x="71" y="113"/>
                        </a:lnTo>
                        <a:lnTo>
                          <a:pt x="76" y="115"/>
                        </a:lnTo>
                        <a:lnTo>
                          <a:pt x="78" y="118"/>
                        </a:lnTo>
                        <a:lnTo>
                          <a:pt x="82" y="121"/>
                        </a:lnTo>
                        <a:lnTo>
                          <a:pt x="86" y="125"/>
                        </a:lnTo>
                        <a:lnTo>
                          <a:pt x="92" y="129"/>
                        </a:lnTo>
                        <a:lnTo>
                          <a:pt x="93" y="132"/>
                        </a:lnTo>
                        <a:lnTo>
                          <a:pt x="96" y="134"/>
                        </a:lnTo>
                        <a:lnTo>
                          <a:pt x="98" y="138"/>
                        </a:lnTo>
                        <a:lnTo>
                          <a:pt x="102" y="141"/>
                        </a:lnTo>
                        <a:lnTo>
                          <a:pt x="98" y="143"/>
                        </a:lnTo>
                        <a:lnTo>
                          <a:pt x="96" y="147"/>
                        </a:lnTo>
                        <a:lnTo>
                          <a:pt x="85" y="141"/>
                        </a:lnTo>
                        <a:lnTo>
                          <a:pt x="76" y="135"/>
                        </a:lnTo>
                        <a:lnTo>
                          <a:pt x="66" y="128"/>
                        </a:lnTo>
                        <a:lnTo>
                          <a:pt x="57" y="121"/>
                        </a:lnTo>
                        <a:lnTo>
                          <a:pt x="48" y="113"/>
                        </a:lnTo>
                        <a:lnTo>
                          <a:pt x="42" y="105"/>
                        </a:lnTo>
                        <a:lnTo>
                          <a:pt x="34" y="97"/>
                        </a:lnTo>
                        <a:lnTo>
                          <a:pt x="28" y="87"/>
                        </a:lnTo>
                        <a:lnTo>
                          <a:pt x="22" y="77"/>
                        </a:lnTo>
                        <a:lnTo>
                          <a:pt x="18" y="68"/>
                        </a:lnTo>
                        <a:lnTo>
                          <a:pt x="12" y="58"/>
                        </a:lnTo>
                        <a:lnTo>
                          <a:pt x="8" y="48"/>
                        </a:lnTo>
                        <a:lnTo>
                          <a:pt x="5" y="37"/>
                        </a:lnTo>
                        <a:lnTo>
                          <a:pt x="3" y="27"/>
                        </a:lnTo>
                        <a:lnTo>
                          <a:pt x="1" y="16"/>
                        </a:lnTo>
                        <a:lnTo>
                          <a:pt x="0" y="6"/>
                        </a:lnTo>
                        <a:lnTo>
                          <a:pt x="3"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7" name="Freeform 103">
                    <a:extLst>
                      <a:ext uri="{FF2B5EF4-FFF2-40B4-BE49-F238E27FC236}">
                        <a16:creationId xmlns:a16="http://schemas.microsoft.com/office/drawing/2014/main" id="{FA941F7C-8BB2-450A-A713-FC0E14EB74FC}"/>
                      </a:ext>
                    </a:extLst>
                  </p:cNvPr>
                  <p:cNvSpPr>
                    <a:spLocks/>
                  </p:cNvSpPr>
                  <p:nvPr/>
                </p:nvSpPr>
                <p:spPr bwMode="auto">
                  <a:xfrm>
                    <a:off x="1735" y="2454"/>
                    <a:ext cx="19" cy="47"/>
                  </a:xfrm>
                  <a:custGeom>
                    <a:avLst/>
                    <a:gdLst>
                      <a:gd name="T0" fmla="*/ 0 w 58"/>
                      <a:gd name="T1" fmla="*/ 0 h 141"/>
                      <a:gd name="T2" fmla="*/ 0 w 58"/>
                      <a:gd name="T3" fmla="*/ 0 h 141"/>
                      <a:gd name="T4" fmla="*/ 0 w 58"/>
                      <a:gd name="T5" fmla="*/ 0 h 141"/>
                      <a:gd name="T6" fmla="*/ 0 w 58"/>
                      <a:gd name="T7" fmla="*/ 0 h 141"/>
                      <a:gd name="T8" fmla="*/ 0 w 58"/>
                      <a:gd name="T9" fmla="*/ 0 h 141"/>
                      <a:gd name="T10" fmla="*/ 0 w 58"/>
                      <a:gd name="T11" fmla="*/ 0 h 141"/>
                      <a:gd name="T12" fmla="*/ 0 w 58"/>
                      <a:gd name="T13" fmla="*/ 0 h 141"/>
                      <a:gd name="T14" fmla="*/ 0 w 58"/>
                      <a:gd name="T15" fmla="*/ 0 h 141"/>
                      <a:gd name="T16" fmla="*/ 0 w 58"/>
                      <a:gd name="T17" fmla="*/ 0 h 141"/>
                      <a:gd name="T18" fmla="*/ 0 w 58"/>
                      <a:gd name="T19" fmla="*/ 0 h 141"/>
                      <a:gd name="T20" fmla="*/ 0 w 58"/>
                      <a:gd name="T21" fmla="*/ 0 h 141"/>
                      <a:gd name="T22" fmla="*/ 0 w 58"/>
                      <a:gd name="T23" fmla="*/ 0 h 141"/>
                      <a:gd name="T24" fmla="*/ 0 w 58"/>
                      <a:gd name="T25" fmla="*/ 1 h 141"/>
                      <a:gd name="T26" fmla="*/ 0 w 58"/>
                      <a:gd name="T27" fmla="*/ 1 h 141"/>
                      <a:gd name="T28" fmla="*/ 0 w 58"/>
                      <a:gd name="T29" fmla="*/ 1 h 141"/>
                      <a:gd name="T30" fmla="*/ 0 w 58"/>
                      <a:gd name="T31" fmla="*/ 1 h 141"/>
                      <a:gd name="T32" fmla="*/ 0 w 58"/>
                      <a:gd name="T33" fmla="*/ 1 h 141"/>
                      <a:gd name="T34" fmla="*/ 0 w 58"/>
                      <a:gd name="T35" fmla="*/ 1 h 141"/>
                      <a:gd name="T36" fmla="*/ 0 w 58"/>
                      <a:gd name="T37" fmla="*/ 0 h 141"/>
                      <a:gd name="T38" fmla="*/ 0 w 58"/>
                      <a:gd name="T39" fmla="*/ 0 h 141"/>
                      <a:gd name="T40" fmla="*/ 0 w 58"/>
                      <a:gd name="T41" fmla="*/ 0 h 141"/>
                      <a:gd name="T42" fmla="*/ 0 w 58"/>
                      <a:gd name="T43" fmla="*/ 0 h 141"/>
                      <a:gd name="T44" fmla="*/ 0 w 58"/>
                      <a:gd name="T45" fmla="*/ 0 h 141"/>
                      <a:gd name="T46" fmla="*/ 0 w 58"/>
                      <a:gd name="T47" fmla="*/ 0 h 141"/>
                      <a:gd name="T48" fmla="*/ 0 w 58"/>
                      <a:gd name="T49" fmla="*/ 0 h 141"/>
                      <a:gd name="T50" fmla="*/ 0 w 58"/>
                      <a:gd name="T51" fmla="*/ 0 h 141"/>
                      <a:gd name="T52" fmla="*/ 0 w 58"/>
                      <a:gd name="T53" fmla="*/ 0 h 141"/>
                      <a:gd name="T54" fmla="*/ 0 w 58"/>
                      <a:gd name="T55" fmla="*/ 0 h 141"/>
                      <a:gd name="T56" fmla="*/ 0 w 58"/>
                      <a:gd name="T57" fmla="*/ 0 h 141"/>
                      <a:gd name="T58" fmla="*/ 0 w 58"/>
                      <a:gd name="T59" fmla="*/ 0 h 141"/>
                      <a:gd name="T60" fmla="*/ 0 w 58"/>
                      <a:gd name="T61" fmla="*/ 0 h 141"/>
                      <a:gd name="T62" fmla="*/ 0 w 58"/>
                      <a:gd name="T63" fmla="*/ 0 h 1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
                      <a:gd name="T97" fmla="*/ 0 h 141"/>
                      <a:gd name="T98" fmla="*/ 58 w 58"/>
                      <a:gd name="T99" fmla="*/ 141 h 1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 h="141">
                        <a:moveTo>
                          <a:pt x="50" y="0"/>
                        </a:moveTo>
                        <a:lnTo>
                          <a:pt x="53" y="6"/>
                        </a:lnTo>
                        <a:lnTo>
                          <a:pt x="57" y="12"/>
                        </a:lnTo>
                        <a:lnTo>
                          <a:pt x="58" y="18"/>
                        </a:lnTo>
                        <a:lnTo>
                          <a:pt x="58" y="25"/>
                        </a:lnTo>
                        <a:lnTo>
                          <a:pt x="57" y="28"/>
                        </a:lnTo>
                        <a:lnTo>
                          <a:pt x="57" y="32"/>
                        </a:lnTo>
                        <a:lnTo>
                          <a:pt x="55" y="35"/>
                        </a:lnTo>
                        <a:lnTo>
                          <a:pt x="55" y="39"/>
                        </a:lnTo>
                        <a:lnTo>
                          <a:pt x="53" y="42"/>
                        </a:lnTo>
                        <a:lnTo>
                          <a:pt x="53" y="46"/>
                        </a:lnTo>
                        <a:lnTo>
                          <a:pt x="52" y="49"/>
                        </a:lnTo>
                        <a:lnTo>
                          <a:pt x="51" y="53"/>
                        </a:lnTo>
                        <a:lnTo>
                          <a:pt x="50" y="59"/>
                        </a:lnTo>
                        <a:lnTo>
                          <a:pt x="47" y="63"/>
                        </a:lnTo>
                        <a:lnTo>
                          <a:pt x="46" y="69"/>
                        </a:lnTo>
                        <a:lnTo>
                          <a:pt x="44" y="75"/>
                        </a:lnTo>
                        <a:lnTo>
                          <a:pt x="42" y="81"/>
                        </a:lnTo>
                        <a:lnTo>
                          <a:pt x="39" y="87"/>
                        </a:lnTo>
                        <a:lnTo>
                          <a:pt x="37" y="92"/>
                        </a:lnTo>
                        <a:lnTo>
                          <a:pt x="36" y="98"/>
                        </a:lnTo>
                        <a:lnTo>
                          <a:pt x="32" y="103"/>
                        </a:lnTo>
                        <a:lnTo>
                          <a:pt x="30" y="109"/>
                        </a:lnTo>
                        <a:lnTo>
                          <a:pt x="26" y="115"/>
                        </a:lnTo>
                        <a:lnTo>
                          <a:pt x="24" y="119"/>
                        </a:lnTo>
                        <a:lnTo>
                          <a:pt x="22" y="125"/>
                        </a:lnTo>
                        <a:lnTo>
                          <a:pt x="18" y="131"/>
                        </a:lnTo>
                        <a:lnTo>
                          <a:pt x="15" y="136"/>
                        </a:lnTo>
                        <a:lnTo>
                          <a:pt x="12" y="141"/>
                        </a:lnTo>
                        <a:lnTo>
                          <a:pt x="9" y="140"/>
                        </a:lnTo>
                        <a:lnTo>
                          <a:pt x="5" y="139"/>
                        </a:lnTo>
                        <a:lnTo>
                          <a:pt x="1" y="138"/>
                        </a:lnTo>
                        <a:lnTo>
                          <a:pt x="0" y="138"/>
                        </a:lnTo>
                        <a:lnTo>
                          <a:pt x="2" y="132"/>
                        </a:lnTo>
                        <a:lnTo>
                          <a:pt x="7" y="125"/>
                        </a:lnTo>
                        <a:lnTo>
                          <a:pt x="8" y="122"/>
                        </a:lnTo>
                        <a:lnTo>
                          <a:pt x="10" y="118"/>
                        </a:lnTo>
                        <a:lnTo>
                          <a:pt x="11" y="115"/>
                        </a:lnTo>
                        <a:lnTo>
                          <a:pt x="14" y="111"/>
                        </a:lnTo>
                        <a:lnTo>
                          <a:pt x="15" y="106"/>
                        </a:lnTo>
                        <a:lnTo>
                          <a:pt x="17" y="103"/>
                        </a:lnTo>
                        <a:lnTo>
                          <a:pt x="18" y="99"/>
                        </a:lnTo>
                        <a:lnTo>
                          <a:pt x="21" y="95"/>
                        </a:lnTo>
                        <a:lnTo>
                          <a:pt x="22" y="91"/>
                        </a:lnTo>
                        <a:lnTo>
                          <a:pt x="24" y="88"/>
                        </a:lnTo>
                        <a:lnTo>
                          <a:pt x="25" y="84"/>
                        </a:lnTo>
                        <a:lnTo>
                          <a:pt x="28" y="80"/>
                        </a:lnTo>
                        <a:lnTo>
                          <a:pt x="30" y="74"/>
                        </a:lnTo>
                        <a:lnTo>
                          <a:pt x="31" y="68"/>
                        </a:lnTo>
                        <a:lnTo>
                          <a:pt x="32" y="63"/>
                        </a:lnTo>
                        <a:lnTo>
                          <a:pt x="35" y="59"/>
                        </a:lnTo>
                        <a:lnTo>
                          <a:pt x="35" y="53"/>
                        </a:lnTo>
                        <a:lnTo>
                          <a:pt x="36" y="49"/>
                        </a:lnTo>
                        <a:lnTo>
                          <a:pt x="37" y="43"/>
                        </a:lnTo>
                        <a:lnTo>
                          <a:pt x="39" y="39"/>
                        </a:lnTo>
                        <a:lnTo>
                          <a:pt x="39" y="34"/>
                        </a:lnTo>
                        <a:lnTo>
                          <a:pt x="40" y="29"/>
                        </a:lnTo>
                        <a:lnTo>
                          <a:pt x="40" y="25"/>
                        </a:lnTo>
                        <a:lnTo>
                          <a:pt x="42" y="20"/>
                        </a:lnTo>
                        <a:lnTo>
                          <a:pt x="43" y="15"/>
                        </a:lnTo>
                        <a:lnTo>
                          <a:pt x="45" y="10"/>
                        </a:lnTo>
                        <a:lnTo>
                          <a:pt x="47" y="5"/>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8" name="Freeform 104">
                    <a:extLst>
                      <a:ext uri="{FF2B5EF4-FFF2-40B4-BE49-F238E27FC236}">
                        <a16:creationId xmlns:a16="http://schemas.microsoft.com/office/drawing/2014/main" id="{69C5D220-3F5F-456A-B538-4A13AC20BF45}"/>
                      </a:ext>
                    </a:extLst>
                  </p:cNvPr>
                  <p:cNvSpPr>
                    <a:spLocks/>
                  </p:cNvSpPr>
                  <p:nvPr/>
                </p:nvSpPr>
                <p:spPr bwMode="auto">
                  <a:xfrm>
                    <a:off x="1666" y="2452"/>
                    <a:ext cx="27" cy="42"/>
                  </a:xfrm>
                  <a:custGeom>
                    <a:avLst/>
                    <a:gdLst>
                      <a:gd name="T0" fmla="*/ 0 w 81"/>
                      <a:gd name="T1" fmla="*/ 0 h 125"/>
                      <a:gd name="T2" fmla="*/ 0 w 81"/>
                      <a:gd name="T3" fmla="*/ 0 h 125"/>
                      <a:gd name="T4" fmla="*/ 0 w 81"/>
                      <a:gd name="T5" fmla="*/ 0 h 125"/>
                      <a:gd name="T6" fmla="*/ 0 w 81"/>
                      <a:gd name="T7" fmla="*/ 0 h 125"/>
                      <a:gd name="T8" fmla="*/ 0 w 81"/>
                      <a:gd name="T9" fmla="*/ 0 h 125"/>
                      <a:gd name="T10" fmla="*/ 0 w 81"/>
                      <a:gd name="T11" fmla="*/ 0 h 125"/>
                      <a:gd name="T12" fmla="*/ 0 w 81"/>
                      <a:gd name="T13" fmla="*/ 0 h 125"/>
                      <a:gd name="T14" fmla="*/ 0 w 81"/>
                      <a:gd name="T15" fmla="*/ 0 h 125"/>
                      <a:gd name="T16" fmla="*/ 0 w 81"/>
                      <a:gd name="T17" fmla="*/ 0 h 125"/>
                      <a:gd name="T18" fmla="*/ 0 w 81"/>
                      <a:gd name="T19" fmla="*/ 0 h 125"/>
                      <a:gd name="T20" fmla="*/ 0 w 81"/>
                      <a:gd name="T21" fmla="*/ 0 h 125"/>
                      <a:gd name="T22" fmla="*/ 0 w 81"/>
                      <a:gd name="T23" fmla="*/ 0 h 125"/>
                      <a:gd name="T24" fmla="*/ 0 w 81"/>
                      <a:gd name="T25" fmla="*/ 0 h 125"/>
                      <a:gd name="T26" fmla="*/ 0 w 81"/>
                      <a:gd name="T27" fmla="*/ 0 h 125"/>
                      <a:gd name="T28" fmla="*/ 0 w 81"/>
                      <a:gd name="T29" fmla="*/ 0 h 125"/>
                      <a:gd name="T30" fmla="*/ 0 w 81"/>
                      <a:gd name="T31" fmla="*/ 0 h 125"/>
                      <a:gd name="T32" fmla="*/ 0 w 81"/>
                      <a:gd name="T33" fmla="*/ 0 h 125"/>
                      <a:gd name="T34" fmla="*/ 0 w 81"/>
                      <a:gd name="T35" fmla="*/ 0 h 125"/>
                      <a:gd name="T36" fmla="*/ 0 w 81"/>
                      <a:gd name="T37" fmla="*/ 0 h 125"/>
                      <a:gd name="T38" fmla="*/ 0 w 81"/>
                      <a:gd name="T39" fmla="*/ 0 h 125"/>
                      <a:gd name="T40" fmla="*/ 0 w 81"/>
                      <a:gd name="T41" fmla="*/ 0 h 125"/>
                      <a:gd name="T42" fmla="*/ 0 w 81"/>
                      <a:gd name="T43" fmla="*/ 0 h 125"/>
                      <a:gd name="T44" fmla="*/ 0 w 81"/>
                      <a:gd name="T45" fmla="*/ 0 h 125"/>
                      <a:gd name="T46" fmla="*/ 0 w 81"/>
                      <a:gd name="T47" fmla="*/ 0 h 125"/>
                      <a:gd name="T48" fmla="*/ 0 w 81"/>
                      <a:gd name="T49" fmla="*/ 0 h 125"/>
                      <a:gd name="T50" fmla="*/ 0 w 81"/>
                      <a:gd name="T51" fmla="*/ 0 h 125"/>
                      <a:gd name="T52" fmla="*/ 0 w 81"/>
                      <a:gd name="T53" fmla="*/ 0 h 125"/>
                      <a:gd name="T54" fmla="*/ 0 w 81"/>
                      <a:gd name="T55" fmla="*/ 0 h 125"/>
                      <a:gd name="T56" fmla="*/ 0 w 81"/>
                      <a:gd name="T57" fmla="*/ 0 h 125"/>
                      <a:gd name="T58" fmla="*/ 0 w 81"/>
                      <a:gd name="T59" fmla="*/ 0 h 125"/>
                      <a:gd name="T60" fmla="*/ 0 w 81"/>
                      <a:gd name="T61" fmla="*/ 1 h 125"/>
                      <a:gd name="T62" fmla="*/ 0 w 81"/>
                      <a:gd name="T63" fmla="*/ 1 h 125"/>
                      <a:gd name="T64" fmla="*/ 0 w 81"/>
                      <a:gd name="T65" fmla="*/ 1 h 125"/>
                      <a:gd name="T66" fmla="*/ 0 w 81"/>
                      <a:gd name="T67" fmla="*/ 1 h 125"/>
                      <a:gd name="T68" fmla="*/ 0 w 81"/>
                      <a:gd name="T69" fmla="*/ 0 h 125"/>
                      <a:gd name="T70" fmla="*/ 0 w 81"/>
                      <a:gd name="T71" fmla="*/ 0 h 125"/>
                      <a:gd name="T72" fmla="*/ 0 w 81"/>
                      <a:gd name="T73" fmla="*/ 0 h 125"/>
                      <a:gd name="T74" fmla="*/ 0 w 81"/>
                      <a:gd name="T75" fmla="*/ 0 h 125"/>
                      <a:gd name="T76" fmla="*/ 0 w 81"/>
                      <a:gd name="T77" fmla="*/ 0 h 125"/>
                      <a:gd name="T78" fmla="*/ 0 w 81"/>
                      <a:gd name="T79" fmla="*/ 0 h 125"/>
                      <a:gd name="T80" fmla="*/ 0 w 81"/>
                      <a:gd name="T81" fmla="*/ 0 h 125"/>
                      <a:gd name="T82" fmla="*/ 0 w 81"/>
                      <a:gd name="T83" fmla="*/ 0 h 125"/>
                      <a:gd name="T84" fmla="*/ 0 w 81"/>
                      <a:gd name="T85" fmla="*/ 0 h 125"/>
                      <a:gd name="T86" fmla="*/ 0 w 81"/>
                      <a:gd name="T87" fmla="*/ 0 h 125"/>
                      <a:gd name="T88" fmla="*/ 0 w 81"/>
                      <a:gd name="T89" fmla="*/ 0 h 125"/>
                      <a:gd name="T90" fmla="*/ 0 w 81"/>
                      <a:gd name="T91" fmla="*/ 0 h 125"/>
                      <a:gd name="T92" fmla="*/ 0 w 81"/>
                      <a:gd name="T93" fmla="*/ 0 h 125"/>
                      <a:gd name="T94" fmla="*/ 0 w 81"/>
                      <a:gd name="T95" fmla="*/ 0 h 125"/>
                      <a:gd name="T96" fmla="*/ 0 w 81"/>
                      <a:gd name="T97" fmla="*/ 0 h 125"/>
                      <a:gd name="T98" fmla="*/ 0 w 81"/>
                      <a:gd name="T99" fmla="*/ 0 h 125"/>
                      <a:gd name="T100" fmla="*/ 0 w 81"/>
                      <a:gd name="T101" fmla="*/ 0 h 125"/>
                      <a:gd name="T102" fmla="*/ 0 w 81"/>
                      <a:gd name="T103" fmla="*/ 0 h 1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
                      <a:gd name="T157" fmla="*/ 0 h 125"/>
                      <a:gd name="T158" fmla="*/ 81 w 81"/>
                      <a:gd name="T159" fmla="*/ 125 h 1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 h="125">
                        <a:moveTo>
                          <a:pt x="76" y="0"/>
                        </a:moveTo>
                        <a:lnTo>
                          <a:pt x="77" y="3"/>
                        </a:lnTo>
                        <a:lnTo>
                          <a:pt x="78" y="7"/>
                        </a:lnTo>
                        <a:lnTo>
                          <a:pt x="80" y="11"/>
                        </a:lnTo>
                        <a:lnTo>
                          <a:pt x="81" y="15"/>
                        </a:lnTo>
                        <a:lnTo>
                          <a:pt x="80" y="19"/>
                        </a:lnTo>
                        <a:lnTo>
                          <a:pt x="78" y="25"/>
                        </a:lnTo>
                        <a:lnTo>
                          <a:pt x="77" y="29"/>
                        </a:lnTo>
                        <a:lnTo>
                          <a:pt x="76" y="35"/>
                        </a:lnTo>
                        <a:lnTo>
                          <a:pt x="74" y="40"/>
                        </a:lnTo>
                        <a:lnTo>
                          <a:pt x="73" y="45"/>
                        </a:lnTo>
                        <a:lnTo>
                          <a:pt x="69" y="50"/>
                        </a:lnTo>
                        <a:lnTo>
                          <a:pt x="67" y="56"/>
                        </a:lnTo>
                        <a:lnTo>
                          <a:pt x="64" y="60"/>
                        </a:lnTo>
                        <a:lnTo>
                          <a:pt x="61" y="66"/>
                        </a:lnTo>
                        <a:lnTo>
                          <a:pt x="59" y="69"/>
                        </a:lnTo>
                        <a:lnTo>
                          <a:pt x="56" y="75"/>
                        </a:lnTo>
                        <a:lnTo>
                          <a:pt x="53" y="77"/>
                        </a:lnTo>
                        <a:lnTo>
                          <a:pt x="50" y="82"/>
                        </a:lnTo>
                        <a:lnTo>
                          <a:pt x="48" y="85"/>
                        </a:lnTo>
                        <a:lnTo>
                          <a:pt x="45" y="89"/>
                        </a:lnTo>
                        <a:lnTo>
                          <a:pt x="42" y="92"/>
                        </a:lnTo>
                        <a:lnTo>
                          <a:pt x="40" y="97"/>
                        </a:lnTo>
                        <a:lnTo>
                          <a:pt x="36" y="101"/>
                        </a:lnTo>
                        <a:lnTo>
                          <a:pt x="34" y="105"/>
                        </a:lnTo>
                        <a:lnTo>
                          <a:pt x="31" y="108"/>
                        </a:lnTo>
                        <a:lnTo>
                          <a:pt x="26" y="111"/>
                        </a:lnTo>
                        <a:lnTo>
                          <a:pt x="22" y="115"/>
                        </a:lnTo>
                        <a:lnTo>
                          <a:pt x="19" y="117"/>
                        </a:lnTo>
                        <a:lnTo>
                          <a:pt x="15" y="119"/>
                        </a:lnTo>
                        <a:lnTo>
                          <a:pt x="11" y="122"/>
                        </a:lnTo>
                        <a:lnTo>
                          <a:pt x="7" y="124"/>
                        </a:lnTo>
                        <a:lnTo>
                          <a:pt x="4" y="125"/>
                        </a:lnTo>
                        <a:lnTo>
                          <a:pt x="1" y="123"/>
                        </a:lnTo>
                        <a:lnTo>
                          <a:pt x="0" y="120"/>
                        </a:lnTo>
                        <a:lnTo>
                          <a:pt x="7" y="113"/>
                        </a:lnTo>
                        <a:lnTo>
                          <a:pt x="14" y="106"/>
                        </a:lnTo>
                        <a:lnTo>
                          <a:pt x="20" y="98"/>
                        </a:lnTo>
                        <a:lnTo>
                          <a:pt x="26" y="91"/>
                        </a:lnTo>
                        <a:lnTo>
                          <a:pt x="32" y="84"/>
                        </a:lnTo>
                        <a:lnTo>
                          <a:pt x="36" y="77"/>
                        </a:lnTo>
                        <a:lnTo>
                          <a:pt x="42" y="70"/>
                        </a:lnTo>
                        <a:lnTo>
                          <a:pt x="48" y="63"/>
                        </a:lnTo>
                        <a:lnTo>
                          <a:pt x="52" y="56"/>
                        </a:lnTo>
                        <a:lnTo>
                          <a:pt x="56" y="48"/>
                        </a:lnTo>
                        <a:lnTo>
                          <a:pt x="60" y="41"/>
                        </a:lnTo>
                        <a:lnTo>
                          <a:pt x="64" y="33"/>
                        </a:lnTo>
                        <a:lnTo>
                          <a:pt x="67" y="25"/>
                        </a:lnTo>
                        <a:lnTo>
                          <a:pt x="70" y="17"/>
                        </a:lnTo>
                        <a:lnTo>
                          <a:pt x="73" y="8"/>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79" name="Freeform 105">
                    <a:extLst>
                      <a:ext uri="{FF2B5EF4-FFF2-40B4-BE49-F238E27FC236}">
                        <a16:creationId xmlns:a16="http://schemas.microsoft.com/office/drawing/2014/main" id="{8CEA6461-DB8F-4615-85F4-B40ED55C5973}"/>
                      </a:ext>
                    </a:extLst>
                  </p:cNvPr>
                  <p:cNvSpPr>
                    <a:spLocks/>
                  </p:cNvSpPr>
                  <p:nvPr/>
                </p:nvSpPr>
                <p:spPr bwMode="auto">
                  <a:xfrm>
                    <a:off x="1474" y="2304"/>
                    <a:ext cx="58" cy="13"/>
                  </a:xfrm>
                  <a:custGeom>
                    <a:avLst/>
                    <a:gdLst>
                      <a:gd name="T0" fmla="*/ 1 w 175"/>
                      <a:gd name="T1" fmla="*/ 0 h 39"/>
                      <a:gd name="T2" fmla="*/ 1 w 175"/>
                      <a:gd name="T3" fmla="*/ 0 h 39"/>
                      <a:gd name="T4" fmla="*/ 1 w 175"/>
                      <a:gd name="T5" fmla="*/ 0 h 39"/>
                      <a:gd name="T6" fmla="*/ 1 w 175"/>
                      <a:gd name="T7" fmla="*/ 0 h 39"/>
                      <a:gd name="T8" fmla="*/ 1 w 175"/>
                      <a:gd name="T9" fmla="*/ 0 h 39"/>
                      <a:gd name="T10" fmla="*/ 1 w 175"/>
                      <a:gd name="T11" fmla="*/ 0 h 39"/>
                      <a:gd name="T12" fmla="*/ 1 w 175"/>
                      <a:gd name="T13" fmla="*/ 0 h 39"/>
                      <a:gd name="T14" fmla="*/ 1 w 175"/>
                      <a:gd name="T15" fmla="*/ 0 h 39"/>
                      <a:gd name="T16" fmla="*/ 1 w 175"/>
                      <a:gd name="T17" fmla="*/ 0 h 39"/>
                      <a:gd name="T18" fmla="*/ 1 w 175"/>
                      <a:gd name="T19" fmla="*/ 0 h 39"/>
                      <a:gd name="T20" fmla="*/ 0 w 175"/>
                      <a:gd name="T21" fmla="*/ 0 h 39"/>
                      <a:gd name="T22" fmla="*/ 0 w 175"/>
                      <a:gd name="T23" fmla="*/ 0 h 39"/>
                      <a:gd name="T24" fmla="*/ 0 w 175"/>
                      <a:gd name="T25" fmla="*/ 0 h 39"/>
                      <a:gd name="T26" fmla="*/ 0 w 175"/>
                      <a:gd name="T27" fmla="*/ 0 h 39"/>
                      <a:gd name="T28" fmla="*/ 0 w 175"/>
                      <a:gd name="T29" fmla="*/ 0 h 39"/>
                      <a:gd name="T30" fmla="*/ 0 w 175"/>
                      <a:gd name="T31" fmla="*/ 0 h 39"/>
                      <a:gd name="T32" fmla="*/ 0 w 175"/>
                      <a:gd name="T33" fmla="*/ 0 h 39"/>
                      <a:gd name="T34" fmla="*/ 0 w 175"/>
                      <a:gd name="T35" fmla="*/ 0 h 39"/>
                      <a:gd name="T36" fmla="*/ 0 w 175"/>
                      <a:gd name="T37" fmla="*/ 0 h 39"/>
                      <a:gd name="T38" fmla="*/ 0 w 175"/>
                      <a:gd name="T39" fmla="*/ 0 h 39"/>
                      <a:gd name="T40" fmla="*/ 0 w 175"/>
                      <a:gd name="T41" fmla="*/ 0 h 39"/>
                      <a:gd name="T42" fmla="*/ 0 w 175"/>
                      <a:gd name="T43" fmla="*/ 0 h 39"/>
                      <a:gd name="T44" fmla="*/ 0 w 175"/>
                      <a:gd name="T45" fmla="*/ 0 h 39"/>
                      <a:gd name="T46" fmla="*/ 0 w 175"/>
                      <a:gd name="T47" fmla="*/ 0 h 39"/>
                      <a:gd name="T48" fmla="*/ 0 w 175"/>
                      <a:gd name="T49" fmla="*/ 0 h 39"/>
                      <a:gd name="T50" fmla="*/ 0 w 175"/>
                      <a:gd name="T51" fmla="*/ 0 h 39"/>
                      <a:gd name="T52" fmla="*/ 0 w 175"/>
                      <a:gd name="T53" fmla="*/ 0 h 39"/>
                      <a:gd name="T54" fmla="*/ 0 w 175"/>
                      <a:gd name="T55" fmla="*/ 0 h 39"/>
                      <a:gd name="T56" fmla="*/ 0 w 175"/>
                      <a:gd name="T57" fmla="*/ 0 h 39"/>
                      <a:gd name="T58" fmla="*/ 0 w 175"/>
                      <a:gd name="T59" fmla="*/ 0 h 39"/>
                      <a:gd name="T60" fmla="*/ 0 w 175"/>
                      <a:gd name="T61" fmla="*/ 0 h 39"/>
                      <a:gd name="T62" fmla="*/ 0 w 175"/>
                      <a:gd name="T63" fmla="*/ 0 h 39"/>
                      <a:gd name="T64" fmla="*/ 0 w 175"/>
                      <a:gd name="T65" fmla="*/ 0 h 39"/>
                      <a:gd name="T66" fmla="*/ 0 w 175"/>
                      <a:gd name="T67" fmla="*/ 0 h 39"/>
                      <a:gd name="T68" fmla="*/ 0 w 175"/>
                      <a:gd name="T69" fmla="*/ 0 h 39"/>
                      <a:gd name="T70" fmla="*/ 0 w 175"/>
                      <a:gd name="T71" fmla="*/ 0 h 39"/>
                      <a:gd name="T72" fmla="*/ 1 w 175"/>
                      <a:gd name="T73" fmla="*/ 0 h 39"/>
                      <a:gd name="T74" fmla="*/ 1 w 175"/>
                      <a:gd name="T75" fmla="*/ 0 h 39"/>
                      <a:gd name="T76" fmla="*/ 1 w 175"/>
                      <a:gd name="T77" fmla="*/ 0 h 39"/>
                      <a:gd name="T78" fmla="*/ 1 w 175"/>
                      <a:gd name="T79" fmla="*/ 0 h 39"/>
                      <a:gd name="T80" fmla="*/ 1 w 175"/>
                      <a:gd name="T81" fmla="*/ 0 h 39"/>
                      <a:gd name="T82" fmla="*/ 1 w 175"/>
                      <a:gd name="T83" fmla="*/ 0 h 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5"/>
                      <a:gd name="T127" fmla="*/ 0 h 39"/>
                      <a:gd name="T128" fmla="*/ 175 w 175"/>
                      <a:gd name="T129" fmla="*/ 39 h 3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5" h="39">
                        <a:moveTo>
                          <a:pt x="170" y="0"/>
                        </a:moveTo>
                        <a:lnTo>
                          <a:pt x="171" y="0"/>
                        </a:lnTo>
                        <a:lnTo>
                          <a:pt x="172" y="2"/>
                        </a:lnTo>
                        <a:lnTo>
                          <a:pt x="174" y="4"/>
                        </a:lnTo>
                        <a:lnTo>
                          <a:pt x="175" y="7"/>
                        </a:lnTo>
                        <a:lnTo>
                          <a:pt x="165" y="12"/>
                        </a:lnTo>
                        <a:lnTo>
                          <a:pt x="156" y="18"/>
                        </a:lnTo>
                        <a:lnTo>
                          <a:pt x="146" y="22"/>
                        </a:lnTo>
                        <a:lnTo>
                          <a:pt x="135" y="27"/>
                        </a:lnTo>
                        <a:lnTo>
                          <a:pt x="125" y="29"/>
                        </a:lnTo>
                        <a:lnTo>
                          <a:pt x="113" y="34"/>
                        </a:lnTo>
                        <a:lnTo>
                          <a:pt x="101" y="35"/>
                        </a:lnTo>
                        <a:lnTo>
                          <a:pt x="90" y="37"/>
                        </a:lnTo>
                        <a:lnTo>
                          <a:pt x="77" y="37"/>
                        </a:lnTo>
                        <a:lnTo>
                          <a:pt x="66" y="39"/>
                        </a:lnTo>
                        <a:lnTo>
                          <a:pt x="54" y="37"/>
                        </a:lnTo>
                        <a:lnTo>
                          <a:pt x="43" y="36"/>
                        </a:lnTo>
                        <a:lnTo>
                          <a:pt x="32" y="34"/>
                        </a:lnTo>
                        <a:lnTo>
                          <a:pt x="21" y="32"/>
                        </a:lnTo>
                        <a:lnTo>
                          <a:pt x="11" y="28"/>
                        </a:lnTo>
                        <a:lnTo>
                          <a:pt x="1" y="25"/>
                        </a:lnTo>
                        <a:lnTo>
                          <a:pt x="0" y="19"/>
                        </a:lnTo>
                        <a:lnTo>
                          <a:pt x="0" y="15"/>
                        </a:lnTo>
                        <a:lnTo>
                          <a:pt x="4" y="13"/>
                        </a:lnTo>
                        <a:lnTo>
                          <a:pt x="7" y="12"/>
                        </a:lnTo>
                        <a:lnTo>
                          <a:pt x="16" y="15"/>
                        </a:lnTo>
                        <a:lnTo>
                          <a:pt x="26" y="19"/>
                        </a:lnTo>
                        <a:lnTo>
                          <a:pt x="35" y="21"/>
                        </a:lnTo>
                        <a:lnTo>
                          <a:pt x="44" y="25"/>
                        </a:lnTo>
                        <a:lnTo>
                          <a:pt x="55" y="25"/>
                        </a:lnTo>
                        <a:lnTo>
                          <a:pt x="65" y="26"/>
                        </a:lnTo>
                        <a:lnTo>
                          <a:pt x="76" y="26"/>
                        </a:lnTo>
                        <a:lnTo>
                          <a:pt x="86" y="26"/>
                        </a:lnTo>
                        <a:lnTo>
                          <a:pt x="98" y="23"/>
                        </a:lnTo>
                        <a:lnTo>
                          <a:pt x="108" y="21"/>
                        </a:lnTo>
                        <a:lnTo>
                          <a:pt x="119" y="19"/>
                        </a:lnTo>
                        <a:lnTo>
                          <a:pt x="129" y="16"/>
                        </a:lnTo>
                        <a:lnTo>
                          <a:pt x="140" y="12"/>
                        </a:lnTo>
                        <a:lnTo>
                          <a:pt x="150" y="8"/>
                        </a:lnTo>
                        <a:lnTo>
                          <a:pt x="160" y="4"/>
                        </a:lnTo>
                        <a:lnTo>
                          <a:pt x="1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0" name="Freeform 106">
                    <a:extLst>
                      <a:ext uri="{FF2B5EF4-FFF2-40B4-BE49-F238E27FC236}">
                        <a16:creationId xmlns:a16="http://schemas.microsoft.com/office/drawing/2014/main" id="{0EF64F3F-6773-4DAB-ADAA-F1CE5D35DA9B}"/>
                      </a:ext>
                    </a:extLst>
                  </p:cNvPr>
                  <p:cNvSpPr>
                    <a:spLocks/>
                  </p:cNvSpPr>
                  <p:nvPr/>
                </p:nvSpPr>
                <p:spPr bwMode="auto">
                  <a:xfrm>
                    <a:off x="1467" y="2248"/>
                    <a:ext cx="52" cy="8"/>
                  </a:xfrm>
                  <a:custGeom>
                    <a:avLst/>
                    <a:gdLst>
                      <a:gd name="T0" fmla="*/ 1 w 154"/>
                      <a:gd name="T1" fmla="*/ 0 h 25"/>
                      <a:gd name="T2" fmla="*/ 1 w 154"/>
                      <a:gd name="T3" fmla="*/ 0 h 25"/>
                      <a:gd name="T4" fmla="*/ 1 w 154"/>
                      <a:gd name="T5" fmla="*/ 0 h 25"/>
                      <a:gd name="T6" fmla="*/ 1 w 154"/>
                      <a:gd name="T7" fmla="*/ 0 h 25"/>
                      <a:gd name="T8" fmla="*/ 1 w 154"/>
                      <a:gd name="T9" fmla="*/ 0 h 25"/>
                      <a:gd name="T10" fmla="*/ 1 w 154"/>
                      <a:gd name="T11" fmla="*/ 0 h 25"/>
                      <a:gd name="T12" fmla="*/ 1 w 154"/>
                      <a:gd name="T13" fmla="*/ 0 h 25"/>
                      <a:gd name="T14" fmla="*/ 1 w 154"/>
                      <a:gd name="T15" fmla="*/ 0 h 25"/>
                      <a:gd name="T16" fmla="*/ 1 w 154"/>
                      <a:gd name="T17" fmla="*/ 0 h 25"/>
                      <a:gd name="T18" fmla="*/ 0 w 154"/>
                      <a:gd name="T19" fmla="*/ 0 h 25"/>
                      <a:gd name="T20" fmla="*/ 0 w 154"/>
                      <a:gd name="T21" fmla="*/ 0 h 25"/>
                      <a:gd name="T22" fmla="*/ 0 w 154"/>
                      <a:gd name="T23" fmla="*/ 0 h 25"/>
                      <a:gd name="T24" fmla="*/ 0 w 154"/>
                      <a:gd name="T25" fmla="*/ 0 h 25"/>
                      <a:gd name="T26" fmla="*/ 0 w 154"/>
                      <a:gd name="T27" fmla="*/ 0 h 25"/>
                      <a:gd name="T28" fmla="*/ 0 w 154"/>
                      <a:gd name="T29" fmla="*/ 0 h 25"/>
                      <a:gd name="T30" fmla="*/ 0 w 154"/>
                      <a:gd name="T31" fmla="*/ 0 h 25"/>
                      <a:gd name="T32" fmla="*/ 0 w 154"/>
                      <a:gd name="T33" fmla="*/ 0 h 25"/>
                      <a:gd name="T34" fmla="*/ 0 w 154"/>
                      <a:gd name="T35" fmla="*/ 0 h 25"/>
                      <a:gd name="T36" fmla="*/ 0 w 154"/>
                      <a:gd name="T37" fmla="*/ 0 h 25"/>
                      <a:gd name="T38" fmla="*/ 0 w 154"/>
                      <a:gd name="T39" fmla="*/ 0 h 25"/>
                      <a:gd name="T40" fmla="*/ 0 w 154"/>
                      <a:gd name="T41" fmla="*/ 0 h 25"/>
                      <a:gd name="T42" fmla="*/ 0 w 154"/>
                      <a:gd name="T43" fmla="*/ 0 h 25"/>
                      <a:gd name="T44" fmla="*/ 0 w 154"/>
                      <a:gd name="T45" fmla="*/ 0 h 25"/>
                      <a:gd name="T46" fmla="*/ 0 w 154"/>
                      <a:gd name="T47" fmla="*/ 0 h 25"/>
                      <a:gd name="T48" fmla="*/ 0 w 154"/>
                      <a:gd name="T49" fmla="*/ 0 h 25"/>
                      <a:gd name="T50" fmla="*/ 0 w 154"/>
                      <a:gd name="T51" fmla="*/ 0 h 25"/>
                      <a:gd name="T52" fmla="*/ 0 w 154"/>
                      <a:gd name="T53" fmla="*/ 0 h 25"/>
                      <a:gd name="T54" fmla="*/ 0 w 154"/>
                      <a:gd name="T55" fmla="*/ 0 h 25"/>
                      <a:gd name="T56" fmla="*/ 0 w 154"/>
                      <a:gd name="T57" fmla="*/ 0 h 25"/>
                      <a:gd name="T58" fmla="*/ 0 w 154"/>
                      <a:gd name="T59" fmla="*/ 0 h 25"/>
                      <a:gd name="T60" fmla="*/ 0 w 154"/>
                      <a:gd name="T61" fmla="*/ 0 h 25"/>
                      <a:gd name="T62" fmla="*/ 0 w 154"/>
                      <a:gd name="T63" fmla="*/ 0 h 25"/>
                      <a:gd name="T64" fmla="*/ 0 w 154"/>
                      <a:gd name="T65" fmla="*/ 0 h 25"/>
                      <a:gd name="T66" fmla="*/ 0 w 154"/>
                      <a:gd name="T67" fmla="*/ 0 h 25"/>
                      <a:gd name="T68" fmla="*/ 0 w 154"/>
                      <a:gd name="T69" fmla="*/ 0 h 25"/>
                      <a:gd name="T70" fmla="*/ 0 w 154"/>
                      <a:gd name="T71" fmla="*/ 0 h 25"/>
                      <a:gd name="T72" fmla="*/ 0 w 154"/>
                      <a:gd name="T73" fmla="*/ 0 h 25"/>
                      <a:gd name="T74" fmla="*/ 0 w 154"/>
                      <a:gd name="T75" fmla="*/ 0 h 25"/>
                      <a:gd name="T76" fmla="*/ 1 w 154"/>
                      <a:gd name="T77" fmla="*/ 0 h 25"/>
                      <a:gd name="T78" fmla="*/ 1 w 154"/>
                      <a:gd name="T79" fmla="*/ 0 h 25"/>
                      <a:gd name="T80" fmla="*/ 1 w 154"/>
                      <a:gd name="T81" fmla="*/ 0 h 25"/>
                      <a:gd name="T82" fmla="*/ 1 w 154"/>
                      <a:gd name="T83" fmla="*/ 0 h 25"/>
                      <a:gd name="T84" fmla="*/ 1 w 154"/>
                      <a:gd name="T85" fmla="*/ 0 h 25"/>
                      <a:gd name="T86" fmla="*/ 1 w 154"/>
                      <a:gd name="T87" fmla="*/ 0 h 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4"/>
                      <a:gd name="T133" fmla="*/ 0 h 25"/>
                      <a:gd name="T134" fmla="*/ 154 w 154"/>
                      <a:gd name="T135" fmla="*/ 25 h 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4" h="25">
                        <a:moveTo>
                          <a:pt x="153" y="0"/>
                        </a:moveTo>
                        <a:lnTo>
                          <a:pt x="153" y="1"/>
                        </a:lnTo>
                        <a:lnTo>
                          <a:pt x="153" y="5"/>
                        </a:lnTo>
                        <a:lnTo>
                          <a:pt x="153" y="7"/>
                        </a:lnTo>
                        <a:lnTo>
                          <a:pt x="154" y="11"/>
                        </a:lnTo>
                        <a:lnTo>
                          <a:pt x="146" y="14"/>
                        </a:lnTo>
                        <a:lnTo>
                          <a:pt x="139" y="16"/>
                        </a:lnTo>
                        <a:lnTo>
                          <a:pt x="130" y="19"/>
                        </a:lnTo>
                        <a:lnTo>
                          <a:pt x="121" y="21"/>
                        </a:lnTo>
                        <a:lnTo>
                          <a:pt x="111" y="22"/>
                        </a:lnTo>
                        <a:lnTo>
                          <a:pt x="102" y="23"/>
                        </a:lnTo>
                        <a:lnTo>
                          <a:pt x="91" y="23"/>
                        </a:lnTo>
                        <a:lnTo>
                          <a:pt x="82" y="25"/>
                        </a:lnTo>
                        <a:lnTo>
                          <a:pt x="71" y="23"/>
                        </a:lnTo>
                        <a:lnTo>
                          <a:pt x="62" y="23"/>
                        </a:lnTo>
                        <a:lnTo>
                          <a:pt x="52" y="23"/>
                        </a:lnTo>
                        <a:lnTo>
                          <a:pt x="42" y="23"/>
                        </a:lnTo>
                        <a:lnTo>
                          <a:pt x="33" y="22"/>
                        </a:lnTo>
                        <a:lnTo>
                          <a:pt x="24" y="22"/>
                        </a:lnTo>
                        <a:lnTo>
                          <a:pt x="15" y="22"/>
                        </a:lnTo>
                        <a:lnTo>
                          <a:pt x="7" y="22"/>
                        </a:lnTo>
                        <a:lnTo>
                          <a:pt x="5" y="20"/>
                        </a:lnTo>
                        <a:lnTo>
                          <a:pt x="3" y="18"/>
                        </a:lnTo>
                        <a:lnTo>
                          <a:pt x="1" y="14"/>
                        </a:lnTo>
                        <a:lnTo>
                          <a:pt x="0" y="14"/>
                        </a:lnTo>
                        <a:lnTo>
                          <a:pt x="3" y="9"/>
                        </a:lnTo>
                        <a:lnTo>
                          <a:pt x="6" y="7"/>
                        </a:lnTo>
                        <a:lnTo>
                          <a:pt x="13" y="8"/>
                        </a:lnTo>
                        <a:lnTo>
                          <a:pt x="22" y="11"/>
                        </a:lnTo>
                        <a:lnTo>
                          <a:pt x="31" y="11"/>
                        </a:lnTo>
                        <a:lnTo>
                          <a:pt x="40" y="13"/>
                        </a:lnTo>
                        <a:lnTo>
                          <a:pt x="49" y="13"/>
                        </a:lnTo>
                        <a:lnTo>
                          <a:pt x="60" y="14"/>
                        </a:lnTo>
                        <a:lnTo>
                          <a:pt x="69" y="14"/>
                        </a:lnTo>
                        <a:lnTo>
                          <a:pt x="79" y="14"/>
                        </a:lnTo>
                        <a:lnTo>
                          <a:pt x="89" y="13"/>
                        </a:lnTo>
                        <a:lnTo>
                          <a:pt x="98" y="12"/>
                        </a:lnTo>
                        <a:lnTo>
                          <a:pt x="107" y="11"/>
                        </a:lnTo>
                        <a:lnTo>
                          <a:pt x="118" y="9"/>
                        </a:lnTo>
                        <a:lnTo>
                          <a:pt x="127" y="7"/>
                        </a:lnTo>
                        <a:lnTo>
                          <a:pt x="137" y="6"/>
                        </a:lnTo>
                        <a:lnTo>
                          <a:pt x="145" y="4"/>
                        </a:lnTo>
                        <a:lnTo>
                          <a:pt x="1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1" name="Freeform 107">
                    <a:extLst>
                      <a:ext uri="{FF2B5EF4-FFF2-40B4-BE49-F238E27FC236}">
                        <a16:creationId xmlns:a16="http://schemas.microsoft.com/office/drawing/2014/main" id="{D1F06B37-8E05-4F87-B116-83012173C247}"/>
                      </a:ext>
                    </a:extLst>
                  </p:cNvPr>
                  <p:cNvSpPr>
                    <a:spLocks/>
                  </p:cNvSpPr>
                  <p:nvPr/>
                </p:nvSpPr>
                <p:spPr bwMode="auto">
                  <a:xfrm>
                    <a:off x="1825" y="2330"/>
                    <a:ext cx="77" cy="144"/>
                  </a:xfrm>
                  <a:custGeom>
                    <a:avLst/>
                    <a:gdLst>
                      <a:gd name="T0" fmla="*/ 1 w 231"/>
                      <a:gd name="T1" fmla="*/ 0 h 433"/>
                      <a:gd name="T2" fmla="*/ 1 w 231"/>
                      <a:gd name="T3" fmla="*/ 0 h 433"/>
                      <a:gd name="T4" fmla="*/ 1 w 231"/>
                      <a:gd name="T5" fmla="*/ 0 h 433"/>
                      <a:gd name="T6" fmla="*/ 1 w 231"/>
                      <a:gd name="T7" fmla="*/ 0 h 433"/>
                      <a:gd name="T8" fmla="*/ 1 w 231"/>
                      <a:gd name="T9" fmla="*/ 1 h 433"/>
                      <a:gd name="T10" fmla="*/ 1 w 231"/>
                      <a:gd name="T11" fmla="*/ 1 h 433"/>
                      <a:gd name="T12" fmla="*/ 1 w 231"/>
                      <a:gd name="T13" fmla="*/ 1 h 433"/>
                      <a:gd name="T14" fmla="*/ 1 w 231"/>
                      <a:gd name="T15" fmla="*/ 1 h 433"/>
                      <a:gd name="T16" fmla="*/ 1 w 231"/>
                      <a:gd name="T17" fmla="*/ 1 h 433"/>
                      <a:gd name="T18" fmla="*/ 1 w 231"/>
                      <a:gd name="T19" fmla="*/ 1 h 433"/>
                      <a:gd name="T20" fmla="*/ 1 w 231"/>
                      <a:gd name="T21" fmla="*/ 2 h 433"/>
                      <a:gd name="T22" fmla="*/ 1 w 231"/>
                      <a:gd name="T23" fmla="*/ 2 h 433"/>
                      <a:gd name="T24" fmla="*/ 1 w 231"/>
                      <a:gd name="T25" fmla="*/ 2 h 433"/>
                      <a:gd name="T26" fmla="*/ 0 w 231"/>
                      <a:gd name="T27" fmla="*/ 2 h 433"/>
                      <a:gd name="T28" fmla="*/ 0 w 231"/>
                      <a:gd name="T29" fmla="*/ 2 h 433"/>
                      <a:gd name="T30" fmla="*/ 0 w 231"/>
                      <a:gd name="T31" fmla="*/ 2 h 433"/>
                      <a:gd name="T32" fmla="*/ 0 w 231"/>
                      <a:gd name="T33" fmla="*/ 2 h 433"/>
                      <a:gd name="T34" fmla="*/ 0 w 231"/>
                      <a:gd name="T35" fmla="*/ 2 h 433"/>
                      <a:gd name="T36" fmla="*/ 0 w 231"/>
                      <a:gd name="T37" fmla="*/ 1 h 433"/>
                      <a:gd name="T38" fmla="*/ 0 w 231"/>
                      <a:gd name="T39" fmla="*/ 1 h 433"/>
                      <a:gd name="T40" fmla="*/ 0 w 231"/>
                      <a:gd name="T41" fmla="*/ 1 h 433"/>
                      <a:gd name="T42" fmla="*/ 0 w 231"/>
                      <a:gd name="T43" fmla="*/ 1 h 433"/>
                      <a:gd name="T44" fmla="*/ 0 w 231"/>
                      <a:gd name="T45" fmla="*/ 1 h 433"/>
                      <a:gd name="T46" fmla="*/ 0 w 231"/>
                      <a:gd name="T47" fmla="*/ 1 h 433"/>
                      <a:gd name="T48" fmla="*/ 0 w 231"/>
                      <a:gd name="T49" fmla="*/ 0 h 433"/>
                      <a:gd name="T50" fmla="*/ 0 w 231"/>
                      <a:gd name="T51" fmla="*/ 0 h 433"/>
                      <a:gd name="T52" fmla="*/ 0 w 231"/>
                      <a:gd name="T53" fmla="*/ 0 h 433"/>
                      <a:gd name="T54" fmla="*/ 0 w 231"/>
                      <a:gd name="T55" fmla="*/ 0 h 433"/>
                      <a:gd name="T56" fmla="*/ 0 w 231"/>
                      <a:gd name="T57" fmla="*/ 0 h 433"/>
                      <a:gd name="T58" fmla="*/ 0 w 231"/>
                      <a:gd name="T59" fmla="*/ 0 h 433"/>
                      <a:gd name="T60" fmla="*/ 0 w 231"/>
                      <a:gd name="T61" fmla="*/ 0 h 433"/>
                      <a:gd name="T62" fmla="*/ 0 w 231"/>
                      <a:gd name="T63" fmla="*/ 0 h 433"/>
                      <a:gd name="T64" fmla="*/ 0 w 231"/>
                      <a:gd name="T65" fmla="*/ 0 h 433"/>
                      <a:gd name="T66" fmla="*/ 0 w 231"/>
                      <a:gd name="T67" fmla="*/ 1 h 433"/>
                      <a:gd name="T68" fmla="*/ 0 w 231"/>
                      <a:gd name="T69" fmla="*/ 1 h 433"/>
                      <a:gd name="T70" fmla="*/ 0 w 231"/>
                      <a:gd name="T71" fmla="*/ 1 h 433"/>
                      <a:gd name="T72" fmla="*/ 0 w 231"/>
                      <a:gd name="T73" fmla="*/ 1 h 433"/>
                      <a:gd name="T74" fmla="*/ 0 w 231"/>
                      <a:gd name="T75" fmla="*/ 1 h 433"/>
                      <a:gd name="T76" fmla="*/ 0 w 231"/>
                      <a:gd name="T77" fmla="*/ 2 h 433"/>
                      <a:gd name="T78" fmla="*/ 0 w 231"/>
                      <a:gd name="T79" fmla="*/ 2 h 433"/>
                      <a:gd name="T80" fmla="*/ 0 w 231"/>
                      <a:gd name="T81" fmla="*/ 2 h 433"/>
                      <a:gd name="T82" fmla="*/ 1 w 231"/>
                      <a:gd name="T83" fmla="*/ 2 h 433"/>
                      <a:gd name="T84" fmla="*/ 1 w 231"/>
                      <a:gd name="T85" fmla="*/ 2 h 433"/>
                      <a:gd name="T86" fmla="*/ 1 w 231"/>
                      <a:gd name="T87" fmla="*/ 1 h 433"/>
                      <a:gd name="T88" fmla="*/ 1 w 231"/>
                      <a:gd name="T89" fmla="*/ 1 h 433"/>
                      <a:gd name="T90" fmla="*/ 1 w 231"/>
                      <a:gd name="T91" fmla="*/ 1 h 433"/>
                      <a:gd name="T92" fmla="*/ 1 w 231"/>
                      <a:gd name="T93" fmla="*/ 1 h 433"/>
                      <a:gd name="T94" fmla="*/ 1 w 231"/>
                      <a:gd name="T95" fmla="*/ 1 h 433"/>
                      <a:gd name="T96" fmla="*/ 1 w 231"/>
                      <a:gd name="T97" fmla="*/ 1 h 433"/>
                      <a:gd name="T98" fmla="*/ 1 w 231"/>
                      <a:gd name="T99" fmla="*/ 0 h 433"/>
                      <a:gd name="T100" fmla="*/ 1 w 231"/>
                      <a:gd name="T101" fmla="*/ 0 h 433"/>
                      <a:gd name="T102" fmla="*/ 1 w 231"/>
                      <a:gd name="T103" fmla="*/ 0 h 433"/>
                      <a:gd name="T104" fmla="*/ 1 w 231"/>
                      <a:gd name="T105" fmla="*/ 0 h 4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31"/>
                      <a:gd name="T160" fmla="*/ 0 h 433"/>
                      <a:gd name="T161" fmla="*/ 231 w 231"/>
                      <a:gd name="T162" fmla="*/ 433 h 4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31" h="433">
                        <a:moveTo>
                          <a:pt x="129" y="0"/>
                        </a:moveTo>
                        <a:lnTo>
                          <a:pt x="140" y="0"/>
                        </a:lnTo>
                        <a:lnTo>
                          <a:pt x="140" y="8"/>
                        </a:lnTo>
                        <a:lnTo>
                          <a:pt x="143" y="16"/>
                        </a:lnTo>
                        <a:lnTo>
                          <a:pt x="143" y="24"/>
                        </a:lnTo>
                        <a:lnTo>
                          <a:pt x="143" y="33"/>
                        </a:lnTo>
                        <a:lnTo>
                          <a:pt x="143" y="41"/>
                        </a:lnTo>
                        <a:lnTo>
                          <a:pt x="143" y="49"/>
                        </a:lnTo>
                        <a:lnTo>
                          <a:pt x="143" y="57"/>
                        </a:lnTo>
                        <a:lnTo>
                          <a:pt x="144" y="65"/>
                        </a:lnTo>
                        <a:lnTo>
                          <a:pt x="144" y="73"/>
                        </a:lnTo>
                        <a:lnTo>
                          <a:pt x="144" y="80"/>
                        </a:lnTo>
                        <a:lnTo>
                          <a:pt x="144" y="89"/>
                        </a:lnTo>
                        <a:lnTo>
                          <a:pt x="146" y="97"/>
                        </a:lnTo>
                        <a:lnTo>
                          <a:pt x="147" y="104"/>
                        </a:lnTo>
                        <a:lnTo>
                          <a:pt x="150" y="110"/>
                        </a:lnTo>
                        <a:lnTo>
                          <a:pt x="152" y="117"/>
                        </a:lnTo>
                        <a:lnTo>
                          <a:pt x="157" y="124"/>
                        </a:lnTo>
                        <a:lnTo>
                          <a:pt x="158" y="126"/>
                        </a:lnTo>
                        <a:lnTo>
                          <a:pt x="163" y="131"/>
                        </a:lnTo>
                        <a:lnTo>
                          <a:pt x="165" y="133"/>
                        </a:lnTo>
                        <a:lnTo>
                          <a:pt x="170" y="136"/>
                        </a:lnTo>
                        <a:lnTo>
                          <a:pt x="173" y="139"/>
                        </a:lnTo>
                        <a:lnTo>
                          <a:pt x="178" y="142"/>
                        </a:lnTo>
                        <a:lnTo>
                          <a:pt x="182" y="146"/>
                        </a:lnTo>
                        <a:lnTo>
                          <a:pt x="187" y="149"/>
                        </a:lnTo>
                        <a:lnTo>
                          <a:pt x="193" y="156"/>
                        </a:lnTo>
                        <a:lnTo>
                          <a:pt x="199" y="164"/>
                        </a:lnTo>
                        <a:lnTo>
                          <a:pt x="205" y="175"/>
                        </a:lnTo>
                        <a:lnTo>
                          <a:pt x="210" y="188"/>
                        </a:lnTo>
                        <a:lnTo>
                          <a:pt x="214" y="201"/>
                        </a:lnTo>
                        <a:lnTo>
                          <a:pt x="218" y="216"/>
                        </a:lnTo>
                        <a:lnTo>
                          <a:pt x="221" y="231"/>
                        </a:lnTo>
                        <a:lnTo>
                          <a:pt x="224" y="247"/>
                        </a:lnTo>
                        <a:lnTo>
                          <a:pt x="227" y="263"/>
                        </a:lnTo>
                        <a:lnTo>
                          <a:pt x="229" y="281"/>
                        </a:lnTo>
                        <a:lnTo>
                          <a:pt x="230" y="298"/>
                        </a:lnTo>
                        <a:lnTo>
                          <a:pt x="231" y="316"/>
                        </a:lnTo>
                        <a:lnTo>
                          <a:pt x="230" y="332"/>
                        </a:lnTo>
                        <a:lnTo>
                          <a:pt x="230" y="350"/>
                        </a:lnTo>
                        <a:lnTo>
                          <a:pt x="230" y="366"/>
                        </a:lnTo>
                        <a:lnTo>
                          <a:pt x="229" y="381"/>
                        </a:lnTo>
                        <a:lnTo>
                          <a:pt x="227" y="385"/>
                        </a:lnTo>
                        <a:lnTo>
                          <a:pt x="223" y="391"/>
                        </a:lnTo>
                        <a:lnTo>
                          <a:pt x="217" y="395"/>
                        </a:lnTo>
                        <a:lnTo>
                          <a:pt x="211" y="400"/>
                        </a:lnTo>
                        <a:lnTo>
                          <a:pt x="203" y="405"/>
                        </a:lnTo>
                        <a:lnTo>
                          <a:pt x="195" y="409"/>
                        </a:lnTo>
                        <a:lnTo>
                          <a:pt x="185" y="413"/>
                        </a:lnTo>
                        <a:lnTo>
                          <a:pt x="174" y="419"/>
                        </a:lnTo>
                        <a:lnTo>
                          <a:pt x="163" y="422"/>
                        </a:lnTo>
                        <a:lnTo>
                          <a:pt x="152" y="426"/>
                        </a:lnTo>
                        <a:lnTo>
                          <a:pt x="139" y="428"/>
                        </a:lnTo>
                        <a:lnTo>
                          <a:pt x="129" y="430"/>
                        </a:lnTo>
                        <a:lnTo>
                          <a:pt x="116" y="431"/>
                        </a:lnTo>
                        <a:lnTo>
                          <a:pt x="104" y="433"/>
                        </a:lnTo>
                        <a:lnTo>
                          <a:pt x="94" y="433"/>
                        </a:lnTo>
                        <a:lnTo>
                          <a:pt x="85" y="431"/>
                        </a:lnTo>
                        <a:lnTo>
                          <a:pt x="69" y="428"/>
                        </a:lnTo>
                        <a:lnTo>
                          <a:pt x="57" y="427"/>
                        </a:lnTo>
                        <a:lnTo>
                          <a:pt x="45" y="424"/>
                        </a:lnTo>
                        <a:lnTo>
                          <a:pt x="37" y="423"/>
                        </a:lnTo>
                        <a:lnTo>
                          <a:pt x="29" y="420"/>
                        </a:lnTo>
                        <a:lnTo>
                          <a:pt x="22" y="419"/>
                        </a:lnTo>
                        <a:lnTo>
                          <a:pt x="17" y="415"/>
                        </a:lnTo>
                        <a:lnTo>
                          <a:pt x="14" y="412"/>
                        </a:lnTo>
                        <a:lnTo>
                          <a:pt x="10" y="408"/>
                        </a:lnTo>
                        <a:lnTo>
                          <a:pt x="8" y="403"/>
                        </a:lnTo>
                        <a:lnTo>
                          <a:pt x="7" y="396"/>
                        </a:lnTo>
                        <a:lnTo>
                          <a:pt x="5" y="391"/>
                        </a:lnTo>
                        <a:lnTo>
                          <a:pt x="4" y="382"/>
                        </a:lnTo>
                        <a:lnTo>
                          <a:pt x="3" y="374"/>
                        </a:lnTo>
                        <a:lnTo>
                          <a:pt x="3" y="363"/>
                        </a:lnTo>
                        <a:lnTo>
                          <a:pt x="2" y="352"/>
                        </a:lnTo>
                        <a:lnTo>
                          <a:pt x="1" y="343"/>
                        </a:lnTo>
                        <a:lnTo>
                          <a:pt x="0" y="333"/>
                        </a:lnTo>
                        <a:lnTo>
                          <a:pt x="0" y="322"/>
                        </a:lnTo>
                        <a:lnTo>
                          <a:pt x="0" y="310"/>
                        </a:lnTo>
                        <a:lnTo>
                          <a:pt x="0" y="297"/>
                        </a:lnTo>
                        <a:lnTo>
                          <a:pt x="0" y="284"/>
                        </a:lnTo>
                        <a:lnTo>
                          <a:pt x="0" y="270"/>
                        </a:lnTo>
                        <a:lnTo>
                          <a:pt x="1" y="258"/>
                        </a:lnTo>
                        <a:lnTo>
                          <a:pt x="2" y="244"/>
                        </a:lnTo>
                        <a:lnTo>
                          <a:pt x="4" y="230"/>
                        </a:lnTo>
                        <a:lnTo>
                          <a:pt x="5" y="217"/>
                        </a:lnTo>
                        <a:lnTo>
                          <a:pt x="8" y="205"/>
                        </a:lnTo>
                        <a:lnTo>
                          <a:pt x="11" y="194"/>
                        </a:lnTo>
                        <a:lnTo>
                          <a:pt x="15" y="182"/>
                        </a:lnTo>
                        <a:lnTo>
                          <a:pt x="18" y="173"/>
                        </a:lnTo>
                        <a:lnTo>
                          <a:pt x="23" y="164"/>
                        </a:lnTo>
                        <a:lnTo>
                          <a:pt x="25" y="160"/>
                        </a:lnTo>
                        <a:lnTo>
                          <a:pt x="29" y="156"/>
                        </a:lnTo>
                        <a:lnTo>
                          <a:pt x="31" y="153"/>
                        </a:lnTo>
                        <a:lnTo>
                          <a:pt x="36" y="148"/>
                        </a:lnTo>
                        <a:lnTo>
                          <a:pt x="38" y="145"/>
                        </a:lnTo>
                        <a:lnTo>
                          <a:pt x="41" y="140"/>
                        </a:lnTo>
                        <a:lnTo>
                          <a:pt x="44" y="136"/>
                        </a:lnTo>
                        <a:lnTo>
                          <a:pt x="46" y="133"/>
                        </a:lnTo>
                        <a:lnTo>
                          <a:pt x="46" y="124"/>
                        </a:lnTo>
                        <a:lnTo>
                          <a:pt x="46" y="114"/>
                        </a:lnTo>
                        <a:lnTo>
                          <a:pt x="46" y="105"/>
                        </a:lnTo>
                        <a:lnTo>
                          <a:pt x="46" y="97"/>
                        </a:lnTo>
                        <a:lnTo>
                          <a:pt x="45" y="87"/>
                        </a:lnTo>
                        <a:lnTo>
                          <a:pt x="44" y="79"/>
                        </a:lnTo>
                        <a:lnTo>
                          <a:pt x="43" y="71"/>
                        </a:lnTo>
                        <a:lnTo>
                          <a:pt x="41" y="64"/>
                        </a:lnTo>
                        <a:lnTo>
                          <a:pt x="40" y="56"/>
                        </a:lnTo>
                        <a:lnTo>
                          <a:pt x="39" y="48"/>
                        </a:lnTo>
                        <a:lnTo>
                          <a:pt x="37" y="41"/>
                        </a:lnTo>
                        <a:lnTo>
                          <a:pt x="36" y="34"/>
                        </a:lnTo>
                        <a:lnTo>
                          <a:pt x="33" y="27"/>
                        </a:lnTo>
                        <a:lnTo>
                          <a:pt x="33" y="21"/>
                        </a:lnTo>
                        <a:lnTo>
                          <a:pt x="32" y="15"/>
                        </a:lnTo>
                        <a:lnTo>
                          <a:pt x="32" y="10"/>
                        </a:lnTo>
                        <a:lnTo>
                          <a:pt x="36" y="10"/>
                        </a:lnTo>
                        <a:lnTo>
                          <a:pt x="41" y="10"/>
                        </a:lnTo>
                        <a:lnTo>
                          <a:pt x="47" y="10"/>
                        </a:lnTo>
                        <a:lnTo>
                          <a:pt x="52" y="13"/>
                        </a:lnTo>
                        <a:lnTo>
                          <a:pt x="52" y="20"/>
                        </a:lnTo>
                        <a:lnTo>
                          <a:pt x="53" y="27"/>
                        </a:lnTo>
                        <a:lnTo>
                          <a:pt x="53" y="35"/>
                        </a:lnTo>
                        <a:lnTo>
                          <a:pt x="54" y="42"/>
                        </a:lnTo>
                        <a:lnTo>
                          <a:pt x="55" y="50"/>
                        </a:lnTo>
                        <a:lnTo>
                          <a:pt x="57" y="58"/>
                        </a:lnTo>
                        <a:lnTo>
                          <a:pt x="58" y="65"/>
                        </a:lnTo>
                        <a:lnTo>
                          <a:pt x="59" y="73"/>
                        </a:lnTo>
                        <a:lnTo>
                          <a:pt x="59" y="82"/>
                        </a:lnTo>
                        <a:lnTo>
                          <a:pt x="60" y="89"/>
                        </a:lnTo>
                        <a:lnTo>
                          <a:pt x="61" y="97"/>
                        </a:lnTo>
                        <a:lnTo>
                          <a:pt x="61" y="105"/>
                        </a:lnTo>
                        <a:lnTo>
                          <a:pt x="61" y="112"/>
                        </a:lnTo>
                        <a:lnTo>
                          <a:pt x="61" y="120"/>
                        </a:lnTo>
                        <a:lnTo>
                          <a:pt x="61" y="127"/>
                        </a:lnTo>
                        <a:lnTo>
                          <a:pt x="61" y="135"/>
                        </a:lnTo>
                        <a:lnTo>
                          <a:pt x="59" y="140"/>
                        </a:lnTo>
                        <a:lnTo>
                          <a:pt x="58" y="146"/>
                        </a:lnTo>
                        <a:lnTo>
                          <a:pt x="54" y="152"/>
                        </a:lnTo>
                        <a:lnTo>
                          <a:pt x="51" y="157"/>
                        </a:lnTo>
                        <a:lnTo>
                          <a:pt x="46" y="163"/>
                        </a:lnTo>
                        <a:lnTo>
                          <a:pt x="41" y="169"/>
                        </a:lnTo>
                        <a:lnTo>
                          <a:pt x="37" y="174"/>
                        </a:lnTo>
                        <a:lnTo>
                          <a:pt x="32" y="180"/>
                        </a:lnTo>
                        <a:lnTo>
                          <a:pt x="28" y="191"/>
                        </a:lnTo>
                        <a:lnTo>
                          <a:pt x="24" y="205"/>
                        </a:lnTo>
                        <a:lnTo>
                          <a:pt x="21" y="218"/>
                        </a:lnTo>
                        <a:lnTo>
                          <a:pt x="18" y="232"/>
                        </a:lnTo>
                        <a:lnTo>
                          <a:pt x="16" y="245"/>
                        </a:lnTo>
                        <a:lnTo>
                          <a:pt x="15" y="260"/>
                        </a:lnTo>
                        <a:lnTo>
                          <a:pt x="15" y="273"/>
                        </a:lnTo>
                        <a:lnTo>
                          <a:pt x="15" y="288"/>
                        </a:lnTo>
                        <a:lnTo>
                          <a:pt x="15" y="302"/>
                        </a:lnTo>
                        <a:lnTo>
                          <a:pt x="15" y="317"/>
                        </a:lnTo>
                        <a:lnTo>
                          <a:pt x="15" y="331"/>
                        </a:lnTo>
                        <a:lnTo>
                          <a:pt x="17" y="345"/>
                        </a:lnTo>
                        <a:lnTo>
                          <a:pt x="18" y="359"/>
                        </a:lnTo>
                        <a:lnTo>
                          <a:pt x="21" y="373"/>
                        </a:lnTo>
                        <a:lnTo>
                          <a:pt x="22" y="386"/>
                        </a:lnTo>
                        <a:lnTo>
                          <a:pt x="24" y="400"/>
                        </a:lnTo>
                        <a:lnTo>
                          <a:pt x="36" y="407"/>
                        </a:lnTo>
                        <a:lnTo>
                          <a:pt x="47" y="412"/>
                        </a:lnTo>
                        <a:lnTo>
                          <a:pt x="61" y="415"/>
                        </a:lnTo>
                        <a:lnTo>
                          <a:pt x="74" y="419"/>
                        </a:lnTo>
                        <a:lnTo>
                          <a:pt x="87" y="419"/>
                        </a:lnTo>
                        <a:lnTo>
                          <a:pt x="102" y="420"/>
                        </a:lnTo>
                        <a:lnTo>
                          <a:pt x="115" y="419"/>
                        </a:lnTo>
                        <a:lnTo>
                          <a:pt x="130" y="417"/>
                        </a:lnTo>
                        <a:lnTo>
                          <a:pt x="143" y="414"/>
                        </a:lnTo>
                        <a:lnTo>
                          <a:pt x="156" y="410"/>
                        </a:lnTo>
                        <a:lnTo>
                          <a:pt x="168" y="407"/>
                        </a:lnTo>
                        <a:lnTo>
                          <a:pt x="180" y="402"/>
                        </a:lnTo>
                        <a:lnTo>
                          <a:pt x="191" y="396"/>
                        </a:lnTo>
                        <a:lnTo>
                          <a:pt x="200" y="392"/>
                        </a:lnTo>
                        <a:lnTo>
                          <a:pt x="208" y="386"/>
                        </a:lnTo>
                        <a:lnTo>
                          <a:pt x="215" y="380"/>
                        </a:lnTo>
                        <a:lnTo>
                          <a:pt x="214" y="366"/>
                        </a:lnTo>
                        <a:lnTo>
                          <a:pt x="214" y="351"/>
                        </a:lnTo>
                        <a:lnTo>
                          <a:pt x="214" y="336"/>
                        </a:lnTo>
                        <a:lnTo>
                          <a:pt x="214" y="321"/>
                        </a:lnTo>
                        <a:lnTo>
                          <a:pt x="214" y="304"/>
                        </a:lnTo>
                        <a:lnTo>
                          <a:pt x="213" y="289"/>
                        </a:lnTo>
                        <a:lnTo>
                          <a:pt x="211" y="273"/>
                        </a:lnTo>
                        <a:lnTo>
                          <a:pt x="211" y="258"/>
                        </a:lnTo>
                        <a:lnTo>
                          <a:pt x="208" y="242"/>
                        </a:lnTo>
                        <a:lnTo>
                          <a:pt x="206" y="227"/>
                        </a:lnTo>
                        <a:lnTo>
                          <a:pt x="202" y="212"/>
                        </a:lnTo>
                        <a:lnTo>
                          <a:pt x="198" y="199"/>
                        </a:lnTo>
                        <a:lnTo>
                          <a:pt x="191" y="185"/>
                        </a:lnTo>
                        <a:lnTo>
                          <a:pt x="184" y="174"/>
                        </a:lnTo>
                        <a:lnTo>
                          <a:pt x="177" y="162"/>
                        </a:lnTo>
                        <a:lnTo>
                          <a:pt x="166" y="153"/>
                        </a:lnTo>
                        <a:lnTo>
                          <a:pt x="164" y="149"/>
                        </a:lnTo>
                        <a:lnTo>
                          <a:pt x="160" y="148"/>
                        </a:lnTo>
                        <a:lnTo>
                          <a:pt x="157" y="145"/>
                        </a:lnTo>
                        <a:lnTo>
                          <a:pt x="153" y="141"/>
                        </a:lnTo>
                        <a:lnTo>
                          <a:pt x="149" y="138"/>
                        </a:lnTo>
                        <a:lnTo>
                          <a:pt x="145" y="132"/>
                        </a:lnTo>
                        <a:lnTo>
                          <a:pt x="140" y="126"/>
                        </a:lnTo>
                        <a:lnTo>
                          <a:pt x="139" y="120"/>
                        </a:lnTo>
                        <a:lnTo>
                          <a:pt x="136" y="111"/>
                        </a:lnTo>
                        <a:lnTo>
                          <a:pt x="133" y="101"/>
                        </a:lnTo>
                        <a:lnTo>
                          <a:pt x="132" y="92"/>
                        </a:lnTo>
                        <a:lnTo>
                          <a:pt x="131" y="84"/>
                        </a:lnTo>
                        <a:lnTo>
                          <a:pt x="129" y="73"/>
                        </a:lnTo>
                        <a:lnTo>
                          <a:pt x="129" y="64"/>
                        </a:lnTo>
                        <a:lnTo>
                          <a:pt x="128" y="55"/>
                        </a:lnTo>
                        <a:lnTo>
                          <a:pt x="128" y="47"/>
                        </a:lnTo>
                        <a:lnTo>
                          <a:pt x="128" y="37"/>
                        </a:lnTo>
                        <a:lnTo>
                          <a:pt x="126" y="30"/>
                        </a:lnTo>
                        <a:lnTo>
                          <a:pt x="126" y="22"/>
                        </a:lnTo>
                        <a:lnTo>
                          <a:pt x="128" y="16"/>
                        </a:lnTo>
                        <a:lnTo>
                          <a:pt x="128" y="9"/>
                        </a:lnTo>
                        <a:lnTo>
                          <a:pt x="128" y="6"/>
                        </a:lnTo>
                        <a:lnTo>
                          <a:pt x="128" y="1"/>
                        </a:lnTo>
                        <a:lnTo>
                          <a:pt x="1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2" name="Freeform 108">
                    <a:extLst>
                      <a:ext uri="{FF2B5EF4-FFF2-40B4-BE49-F238E27FC236}">
                        <a16:creationId xmlns:a16="http://schemas.microsoft.com/office/drawing/2014/main" id="{13CFA2C4-2C08-42B6-AA3A-57DD6B647ADB}"/>
                      </a:ext>
                    </a:extLst>
                  </p:cNvPr>
                  <p:cNvSpPr>
                    <a:spLocks/>
                  </p:cNvSpPr>
                  <p:nvPr/>
                </p:nvSpPr>
                <p:spPr bwMode="auto">
                  <a:xfrm>
                    <a:off x="1824" y="2300"/>
                    <a:ext cx="56" cy="36"/>
                  </a:xfrm>
                  <a:custGeom>
                    <a:avLst/>
                    <a:gdLst>
                      <a:gd name="T0" fmla="*/ 1 w 170"/>
                      <a:gd name="T1" fmla="*/ 0 h 109"/>
                      <a:gd name="T2" fmla="*/ 1 w 170"/>
                      <a:gd name="T3" fmla="*/ 0 h 109"/>
                      <a:gd name="T4" fmla="*/ 1 w 170"/>
                      <a:gd name="T5" fmla="*/ 0 h 109"/>
                      <a:gd name="T6" fmla="*/ 1 w 170"/>
                      <a:gd name="T7" fmla="*/ 0 h 109"/>
                      <a:gd name="T8" fmla="*/ 1 w 170"/>
                      <a:gd name="T9" fmla="*/ 0 h 109"/>
                      <a:gd name="T10" fmla="*/ 1 w 170"/>
                      <a:gd name="T11" fmla="*/ 0 h 109"/>
                      <a:gd name="T12" fmla="*/ 1 w 170"/>
                      <a:gd name="T13" fmla="*/ 0 h 109"/>
                      <a:gd name="T14" fmla="*/ 1 w 170"/>
                      <a:gd name="T15" fmla="*/ 0 h 109"/>
                      <a:gd name="T16" fmla="*/ 1 w 170"/>
                      <a:gd name="T17" fmla="*/ 0 h 109"/>
                      <a:gd name="T18" fmla="*/ 1 w 170"/>
                      <a:gd name="T19" fmla="*/ 0 h 109"/>
                      <a:gd name="T20" fmla="*/ 1 w 170"/>
                      <a:gd name="T21" fmla="*/ 0 h 109"/>
                      <a:gd name="T22" fmla="*/ 1 w 170"/>
                      <a:gd name="T23" fmla="*/ 0 h 109"/>
                      <a:gd name="T24" fmla="*/ 1 w 170"/>
                      <a:gd name="T25" fmla="*/ 0 h 109"/>
                      <a:gd name="T26" fmla="*/ 1 w 170"/>
                      <a:gd name="T27" fmla="*/ 0 h 109"/>
                      <a:gd name="T28" fmla="*/ 0 w 170"/>
                      <a:gd name="T29" fmla="*/ 0 h 109"/>
                      <a:gd name="T30" fmla="*/ 0 w 170"/>
                      <a:gd name="T31" fmla="*/ 0 h 109"/>
                      <a:gd name="T32" fmla="*/ 0 w 170"/>
                      <a:gd name="T33" fmla="*/ 0 h 109"/>
                      <a:gd name="T34" fmla="*/ 0 w 170"/>
                      <a:gd name="T35" fmla="*/ 0 h 109"/>
                      <a:gd name="T36" fmla="*/ 0 w 170"/>
                      <a:gd name="T37" fmla="*/ 0 h 109"/>
                      <a:gd name="T38" fmla="*/ 0 w 170"/>
                      <a:gd name="T39" fmla="*/ 0 h 109"/>
                      <a:gd name="T40" fmla="*/ 0 w 170"/>
                      <a:gd name="T41" fmla="*/ 0 h 109"/>
                      <a:gd name="T42" fmla="*/ 0 w 170"/>
                      <a:gd name="T43" fmla="*/ 0 h 109"/>
                      <a:gd name="T44" fmla="*/ 0 w 170"/>
                      <a:gd name="T45" fmla="*/ 0 h 109"/>
                      <a:gd name="T46" fmla="*/ 0 w 170"/>
                      <a:gd name="T47" fmla="*/ 0 h 109"/>
                      <a:gd name="T48" fmla="*/ 0 w 170"/>
                      <a:gd name="T49" fmla="*/ 0 h 109"/>
                      <a:gd name="T50" fmla="*/ 0 w 170"/>
                      <a:gd name="T51" fmla="*/ 0 h 109"/>
                      <a:gd name="T52" fmla="*/ 0 w 170"/>
                      <a:gd name="T53" fmla="*/ 0 h 109"/>
                      <a:gd name="T54" fmla="*/ 0 w 170"/>
                      <a:gd name="T55" fmla="*/ 0 h 109"/>
                      <a:gd name="T56" fmla="*/ 0 w 170"/>
                      <a:gd name="T57" fmla="*/ 0 h 109"/>
                      <a:gd name="T58" fmla="*/ 0 w 170"/>
                      <a:gd name="T59" fmla="*/ 0 h 109"/>
                      <a:gd name="T60" fmla="*/ 0 w 170"/>
                      <a:gd name="T61" fmla="*/ 0 h 109"/>
                      <a:gd name="T62" fmla="*/ 0 w 170"/>
                      <a:gd name="T63" fmla="*/ 0 h 109"/>
                      <a:gd name="T64" fmla="*/ 0 w 170"/>
                      <a:gd name="T65" fmla="*/ 0 h 109"/>
                      <a:gd name="T66" fmla="*/ 0 w 170"/>
                      <a:gd name="T67" fmla="*/ 0 h 109"/>
                      <a:gd name="T68" fmla="*/ 0 w 170"/>
                      <a:gd name="T69" fmla="*/ 0 h 109"/>
                      <a:gd name="T70" fmla="*/ 0 w 170"/>
                      <a:gd name="T71" fmla="*/ 0 h 109"/>
                      <a:gd name="T72" fmla="*/ 0 w 170"/>
                      <a:gd name="T73" fmla="*/ 0 h 109"/>
                      <a:gd name="T74" fmla="*/ 0 w 170"/>
                      <a:gd name="T75" fmla="*/ 0 h 109"/>
                      <a:gd name="T76" fmla="*/ 0 w 170"/>
                      <a:gd name="T77" fmla="*/ 0 h 109"/>
                      <a:gd name="T78" fmla="*/ 0 w 170"/>
                      <a:gd name="T79" fmla="*/ 0 h 109"/>
                      <a:gd name="T80" fmla="*/ 0 w 170"/>
                      <a:gd name="T81" fmla="*/ 0 h 109"/>
                      <a:gd name="T82" fmla="*/ 0 w 170"/>
                      <a:gd name="T83" fmla="*/ 0 h 109"/>
                      <a:gd name="T84" fmla="*/ 0 w 170"/>
                      <a:gd name="T85" fmla="*/ 0 h 109"/>
                      <a:gd name="T86" fmla="*/ 0 w 170"/>
                      <a:gd name="T87" fmla="*/ 0 h 109"/>
                      <a:gd name="T88" fmla="*/ 0 w 170"/>
                      <a:gd name="T89" fmla="*/ 0 h 109"/>
                      <a:gd name="T90" fmla="*/ 0 w 170"/>
                      <a:gd name="T91" fmla="*/ 0 h 109"/>
                      <a:gd name="T92" fmla="*/ 0 w 170"/>
                      <a:gd name="T93" fmla="*/ 0 h 109"/>
                      <a:gd name="T94" fmla="*/ 0 w 170"/>
                      <a:gd name="T95" fmla="*/ 0 h 109"/>
                      <a:gd name="T96" fmla="*/ 0 w 170"/>
                      <a:gd name="T97" fmla="*/ 0 h 109"/>
                      <a:gd name="T98" fmla="*/ 0 w 170"/>
                      <a:gd name="T99" fmla="*/ 0 h 109"/>
                      <a:gd name="T100" fmla="*/ 0 w 170"/>
                      <a:gd name="T101" fmla="*/ 0 h 109"/>
                      <a:gd name="T102" fmla="*/ 1 w 170"/>
                      <a:gd name="T103" fmla="*/ 0 h 109"/>
                      <a:gd name="T104" fmla="*/ 1 w 170"/>
                      <a:gd name="T105" fmla="*/ 0 h 109"/>
                      <a:gd name="T106" fmla="*/ 1 w 170"/>
                      <a:gd name="T107" fmla="*/ 0 h 109"/>
                      <a:gd name="T108" fmla="*/ 1 w 170"/>
                      <a:gd name="T109" fmla="*/ 0 h 109"/>
                      <a:gd name="T110" fmla="*/ 1 w 170"/>
                      <a:gd name="T111" fmla="*/ 0 h 109"/>
                      <a:gd name="T112" fmla="*/ 1 w 170"/>
                      <a:gd name="T113" fmla="*/ 0 h 109"/>
                      <a:gd name="T114" fmla="*/ 1 w 170"/>
                      <a:gd name="T115" fmla="*/ 0 h 10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0"/>
                      <a:gd name="T175" fmla="*/ 0 h 109"/>
                      <a:gd name="T176" fmla="*/ 170 w 170"/>
                      <a:gd name="T177" fmla="*/ 109 h 10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0" h="109">
                        <a:moveTo>
                          <a:pt x="161" y="92"/>
                        </a:moveTo>
                        <a:lnTo>
                          <a:pt x="164" y="89"/>
                        </a:lnTo>
                        <a:lnTo>
                          <a:pt x="167" y="84"/>
                        </a:lnTo>
                        <a:lnTo>
                          <a:pt x="169" y="78"/>
                        </a:lnTo>
                        <a:lnTo>
                          <a:pt x="170" y="71"/>
                        </a:lnTo>
                        <a:lnTo>
                          <a:pt x="170" y="63"/>
                        </a:lnTo>
                        <a:lnTo>
                          <a:pt x="169" y="55"/>
                        </a:lnTo>
                        <a:lnTo>
                          <a:pt x="167" y="47"/>
                        </a:lnTo>
                        <a:lnTo>
                          <a:pt x="164" y="39"/>
                        </a:lnTo>
                        <a:lnTo>
                          <a:pt x="160" y="29"/>
                        </a:lnTo>
                        <a:lnTo>
                          <a:pt x="154" y="22"/>
                        </a:lnTo>
                        <a:lnTo>
                          <a:pt x="147" y="15"/>
                        </a:lnTo>
                        <a:lnTo>
                          <a:pt x="138" y="10"/>
                        </a:lnTo>
                        <a:lnTo>
                          <a:pt x="126" y="5"/>
                        </a:lnTo>
                        <a:lnTo>
                          <a:pt x="114" y="1"/>
                        </a:lnTo>
                        <a:lnTo>
                          <a:pt x="100" y="0"/>
                        </a:lnTo>
                        <a:lnTo>
                          <a:pt x="85" y="1"/>
                        </a:lnTo>
                        <a:lnTo>
                          <a:pt x="83" y="1"/>
                        </a:lnTo>
                        <a:lnTo>
                          <a:pt x="81" y="3"/>
                        </a:lnTo>
                        <a:lnTo>
                          <a:pt x="76" y="4"/>
                        </a:lnTo>
                        <a:lnTo>
                          <a:pt x="72" y="5"/>
                        </a:lnTo>
                        <a:lnTo>
                          <a:pt x="68" y="5"/>
                        </a:lnTo>
                        <a:lnTo>
                          <a:pt x="64" y="6"/>
                        </a:lnTo>
                        <a:lnTo>
                          <a:pt x="61" y="6"/>
                        </a:lnTo>
                        <a:lnTo>
                          <a:pt x="58" y="7"/>
                        </a:lnTo>
                        <a:lnTo>
                          <a:pt x="44" y="11"/>
                        </a:lnTo>
                        <a:lnTo>
                          <a:pt x="33" y="15"/>
                        </a:lnTo>
                        <a:lnTo>
                          <a:pt x="24" y="21"/>
                        </a:lnTo>
                        <a:lnTo>
                          <a:pt x="15" y="29"/>
                        </a:lnTo>
                        <a:lnTo>
                          <a:pt x="8" y="36"/>
                        </a:lnTo>
                        <a:lnTo>
                          <a:pt x="4" y="45"/>
                        </a:lnTo>
                        <a:lnTo>
                          <a:pt x="1" y="53"/>
                        </a:lnTo>
                        <a:lnTo>
                          <a:pt x="0" y="62"/>
                        </a:lnTo>
                        <a:lnTo>
                          <a:pt x="0" y="69"/>
                        </a:lnTo>
                        <a:lnTo>
                          <a:pt x="1" y="77"/>
                        </a:lnTo>
                        <a:lnTo>
                          <a:pt x="5" y="85"/>
                        </a:lnTo>
                        <a:lnTo>
                          <a:pt x="11" y="91"/>
                        </a:lnTo>
                        <a:lnTo>
                          <a:pt x="17" y="97"/>
                        </a:lnTo>
                        <a:lnTo>
                          <a:pt x="25" y="103"/>
                        </a:lnTo>
                        <a:lnTo>
                          <a:pt x="34" y="105"/>
                        </a:lnTo>
                        <a:lnTo>
                          <a:pt x="46" y="108"/>
                        </a:lnTo>
                        <a:lnTo>
                          <a:pt x="51" y="108"/>
                        </a:lnTo>
                        <a:lnTo>
                          <a:pt x="58" y="108"/>
                        </a:lnTo>
                        <a:lnTo>
                          <a:pt x="65" y="108"/>
                        </a:lnTo>
                        <a:lnTo>
                          <a:pt x="72" y="109"/>
                        </a:lnTo>
                        <a:lnTo>
                          <a:pt x="79" y="109"/>
                        </a:lnTo>
                        <a:lnTo>
                          <a:pt x="88" y="109"/>
                        </a:lnTo>
                        <a:lnTo>
                          <a:pt x="95" y="109"/>
                        </a:lnTo>
                        <a:lnTo>
                          <a:pt x="103" y="109"/>
                        </a:lnTo>
                        <a:lnTo>
                          <a:pt x="111" y="108"/>
                        </a:lnTo>
                        <a:lnTo>
                          <a:pt x="119" y="106"/>
                        </a:lnTo>
                        <a:lnTo>
                          <a:pt x="126" y="105"/>
                        </a:lnTo>
                        <a:lnTo>
                          <a:pt x="134" y="104"/>
                        </a:lnTo>
                        <a:lnTo>
                          <a:pt x="141" y="102"/>
                        </a:lnTo>
                        <a:lnTo>
                          <a:pt x="148" y="99"/>
                        </a:lnTo>
                        <a:lnTo>
                          <a:pt x="155" y="96"/>
                        </a:lnTo>
                        <a:lnTo>
                          <a:pt x="161"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3" name="Freeform 109">
                    <a:extLst>
                      <a:ext uri="{FF2B5EF4-FFF2-40B4-BE49-F238E27FC236}">
                        <a16:creationId xmlns:a16="http://schemas.microsoft.com/office/drawing/2014/main" id="{DDE6DC6A-ADF4-45C7-955A-2C12DE1200E1}"/>
                      </a:ext>
                    </a:extLst>
                  </p:cNvPr>
                  <p:cNvSpPr>
                    <a:spLocks/>
                  </p:cNvSpPr>
                  <p:nvPr/>
                </p:nvSpPr>
                <p:spPr bwMode="auto">
                  <a:xfrm>
                    <a:off x="1829" y="2238"/>
                    <a:ext cx="28" cy="67"/>
                  </a:xfrm>
                  <a:custGeom>
                    <a:avLst/>
                    <a:gdLst>
                      <a:gd name="T0" fmla="*/ 0 w 84"/>
                      <a:gd name="T1" fmla="*/ 1 h 201"/>
                      <a:gd name="T2" fmla="*/ 0 w 84"/>
                      <a:gd name="T3" fmla="*/ 1 h 201"/>
                      <a:gd name="T4" fmla="*/ 0 w 84"/>
                      <a:gd name="T5" fmla="*/ 1 h 201"/>
                      <a:gd name="T6" fmla="*/ 0 w 84"/>
                      <a:gd name="T7" fmla="*/ 1 h 201"/>
                      <a:gd name="T8" fmla="*/ 0 w 84"/>
                      <a:gd name="T9" fmla="*/ 1 h 201"/>
                      <a:gd name="T10" fmla="*/ 0 w 84"/>
                      <a:gd name="T11" fmla="*/ 1 h 201"/>
                      <a:gd name="T12" fmla="*/ 0 w 84"/>
                      <a:gd name="T13" fmla="*/ 1 h 201"/>
                      <a:gd name="T14" fmla="*/ 0 w 84"/>
                      <a:gd name="T15" fmla="*/ 1 h 201"/>
                      <a:gd name="T16" fmla="*/ 0 w 84"/>
                      <a:gd name="T17" fmla="*/ 1 h 201"/>
                      <a:gd name="T18" fmla="*/ 0 w 84"/>
                      <a:gd name="T19" fmla="*/ 1 h 201"/>
                      <a:gd name="T20" fmla="*/ 0 w 84"/>
                      <a:gd name="T21" fmla="*/ 0 h 201"/>
                      <a:gd name="T22" fmla="*/ 0 w 84"/>
                      <a:gd name="T23" fmla="*/ 0 h 201"/>
                      <a:gd name="T24" fmla="*/ 0 w 84"/>
                      <a:gd name="T25" fmla="*/ 0 h 201"/>
                      <a:gd name="T26" fmla="*/ 0 w 84"/>
                      <a:gd name="T27" fmla="*/ 0 h 201"/>
                      <a:gd name="T28" fmla="*/ 0 w 84"/>
                      <a:gd name="T29" fmla="*/ 0 h 201"/>
                      <a:gd name="T30" fmla="*/ 0 w 84"/>
                      <a:gd name="T31" fmla="*/ 0 h 201"/>
                      <a:gd name="T32" fmla="*/ 0 w 84"/>
                      <a:gd name="T33" fmla="*/ 0 h 201"/>
                      <a:gd name="T34" fmla="*/ 0 w 84"/>
                      <a:gd name="T35" fmla="*/ 0 h 201"/>
                      <a:gd name="T36" fmla="*/ 0 w 84"/>
                      <a:gd name="T37" fmla="*/ 0 h 201"/>
                      <a:gd name="T38" fmla="*/ 0 w 84"/>
                      <a:gd name="T39" fmla="*/ 0 h 201"/>
                      <a:gd name="T40" fmla="*/ 0 w 84"/>
                      <a:gd name="T41" fmla="*/ 0 h 201"/>
                      <a:gd name="T42" fmla="*/ 0 w 84"/>
                      <a:gd name="T43" fmla="*/ 0 h 201"/>
                      <a:gd name="T44" fmla="*/ 0 w 84"/>
                      <a:gd name="T45" fmla="*/ 0 h 201"/>
                      <a:gd name="T46" fmla="*/ 0 w 84"/>
                      <a:gd name="T47" fmla="*/ 0 h 201"/>
                      <a:gd name="T48" fmla="*/ 0 w 84"/>
                      <a:gd name="T49" fmla="*/ 0 h 201"/>
                      <a:gd name="T50" fmla="*/ 0 w 84"/>
                      <a:gd name="T51" fmla="*/ 0 h 201"/>
                      <a:gd name="T52" fmla="*/ 0 w 84"/>
                      <a:gd name="T53" fmla="*/ 0 h 201"/>
                      <a:gd name="T54" fmla="*/ 0 w 84"/>
                      <a:gd name="T55" fmla="*/ 0 h 201"/>
                      <a:gd name="T56" fmla="*/ 0 w 84"/>
                      <a:gd name="T57" fmla="*/ 1 h 201"/>
                      <a:gd name="T58" fmla="*/ 0 w 84"/>
                      <a:gd name="T59" fmla="*/ 1 h 201"/>
                      <a:gd name="T60" fmla="*/ 0 w 84"/>
                      <a:gd name="T61" fmla="*/ 1 h 201"/>
                      <a:gd name="T62" fmla="*/ 0 w 84"/>
                      <a:gd name="T63" fmla="*/ 1 h 201"/>
                      <a:gd name="T64" fmla="*/ 0 w 84"/>
                      <a:gd name="T65" fmla="*/ 1 h 201"/>
                      <a:gd name="T66" fmla="*/ 0 w 84"/>
                      <a:gd name="T67" fmla="*/ 1 h 201"/>
                      <a:gd name="T68" fmla="*/ 0 w 84"/>
                      <a:gd name="T69" fmla="*/ 1 h 201"/>
                      <a:gd name="T70" fmla="*/ 0 w 84"/>
                      <a:gd name="T71" fmla="*/ 1 h 201"/>
                      <a:gd name="T72" fmla="*/ 0 w 84"/>
                      <a:gd name="T73" fmla="*/ 1 h 201"/>
                      <a:gd name="T74" fmla="*/ 0 w 84"/>
                      <a:gd name="T75" fmla="*/ 1 h 201"/>
                      <a:gd name="T76" fmla="*/ 0 w 84"/>
                      <a:gd name="T77" fmla="*/ 1 h 2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4"/>
                      <a:gd name="T118" fmla="*/ 0 h 201"/>
                      <a:gd name="T119" fmla="*/ 84 w 84"/>
                      <a:gd name="T120" fmla="*/ 201 h 2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4" h="201">
                        <a:moveTo>
                          <a:pt x="71" y="200"/>
                        </a:moveTo>
                        <a:lnTo>
                          <a:pt x="69" y="196"/>
                        </a:lnTo>
                        <a:lnTo>
                          <a:pt x="68" y="192"/>
                        </a:lnTo>
                        <a:lnTo>
                          <a:pt x="67" y="187"/>
                        </a:lnTo>
                        <a:lnTo>
                          <a:pt x="66" y="184"/>
                        </a:lnTo>
                        <a:lnTo>
                          <a:pt x="63" y="179"/>
                        </a:lnTo>
                        <a:lnTo>
                          <a:pt x="62" y="176"/>
                        </a:lnTo>
                        <a:lnTo>
                          <a:pt x="60" y="172"/>
                        </a:lnTo>
                        <a:lnTo>
                          <a:pt x="59" y="169"/>
                        </a:lnTo>
                        <a:lnTo>
                          <a:pt x="56" y="165"/>
                        </a:lnTo>
                        <a:lnTo>
                          <a:pt x="54" y="161"/>
                        </a:lnTo>
                        <a:lnTo>
                          <a:pt x="52" y="158"/>
                        </a:lnTo>
                        <a:lnTo>
                          <a:pt x="49" y="155"/>
                        </a:lnTo>
                        <a:lnTo>
                          <a:pt x="43" y="148"/>
                        </a:lnTo>
                        <a:lnTo>
                          <a:pt x="38" y="142"/>
                        </a:lnTo>
                        <a:lnTo>
                          <a:pt x="34" y="140"/>
                        </a:lnTo>
                        <a:lnTo>
                          <a:pt x="31" y="137"/>
                        </a:lnTo>
                        <a:lnTo>
                          <a:pt x="27" y="134"/>
                        </a:lnTo>
                        <a:lnTo>
                          <a:pt x="23" y="129"/>
                        </a:lnTo>
                        <a:lnTo>
                          <a:pt x="18" y="125"/>
                        </a:lnTo>
                        <a:lnTo>
                          <a:pt x="13" y="120"/>
                        </a:lnTo>
                        <a:lnTo>
                          <a:pt x="10" y="113"/>
                        </a:lnTo>
                        <a:lnTo>
                          <a:pt x="9" y="108"/>
                        </a:lnTo>
                        <a:lnTo>
                          <a:pt x="5" y="100"/>
                        </a:lnTo>
                        <a:lnTo>
                          <a:pt x="4" y="92"/>
                        </a:lnTo>
                        <a:lnTo>
                          <a:pt x="3" y="84"/>
                        </a:lnTo>
                        <a:lnTo>
                          <a:pt x="2" y="76"/>
                        </a:lnTo>
                        <a:lnTo>
                          <a:pt x="0" y="67"/>
                        </a:lnTo>
                        <a:lnTo>
                          <a:pt x="0" y="59"/>
                        </a:lnTo>
                        <a:lnTo>
                          <a:pt x="0" y="51"/>
                        </a:lnTo>
                        <a:lnTo>
                          <a:pt x="0" y="43"/>
                        </a:lnTo>
                        <a:lnTo>
                          <a:pt x="0" y="35"/>
                        </a:lnTo>
                        <a:lnTo>
                          <a:pt x="0" y="28"/>
                        </a:lnTo>
                        <a:lnTo>
                          <a:pt x="0" y="21"/>
                        </a:lnTo>
                        <a:lnTo>
                          <a:pt x="0" y="16"/>
                        </a:lnTo>
                        <a:lnTo>
                          <a:pt x="0" y="10"/>
                        </a:lnTo>
                        <a:lnTo>
                          <a:pt x="2" y="7"/>
                        </a:lnTo>
                        <a:lnTo>
                          <a:pt x="2" y="4"/>
                        </a:lnTo>
                        <a:lnTo>
                          <a:pt x="3" y="3"/>
                        </a:lnTo>
                        <a:lnTo>
                          <a:pt x="13" y="0"/>
                        </a:lnTo>
                        <a:lnTo>
                          <a:pt x="13" y="7"/>
                        </a:lnTo>
                        <a:lnTo>
                          <a:pt x="14" y="15"/>
                        </a:lnTo>
                        <a:lnTo>
                          <a:pt x="14" y="22"/>
                        </a:lnTo>
                        <a:lnTo>
                          <a:pt x="16" y="30"/>
                        </a:lnTo>
                        <a:lnTo>
                          <a:pt x="16" y="37"/>
                        </a:lnTo>
                        <a:lnTo>
                          <a:pt x="16" y="44"/>
                        </a:lnTo>
                        <a:lnTo>
                          <a:pt x="16" y="52"/>
                        </a:lnTo>
                        <a:lnTo>
                          <a:pt x="16" y="59"/>
                        </a:lnTo>
                        <a:lnTo>
                          <a:pt x="16" y="66"/>
                        </a:lnTo>
                        <a:lnTo>
                          <a:pt x="16" y="73"/>
                        </a:lnTo>
                        <a:lnTo>
                          <a:pt x="17" y="80"/>
                        </a:lnTo>
                        <a:lnTo>
                          <a:pt x="18" y="87"/>
                        </a:lnTo>
                        <a:lnTo>
                          <a:pt x="19" y="93"/>
                        </a:lnTo>
                        <a:lnTo>
                          <a:pt x="21" y="100"/>
                        </a:lnTo>
                        <a:lnTo>
                          <a:pt x="24" y="106"/>
                        </a:lnTo>
                        <a:lnTo>
                          <a:pt x="27" y="112"/>
                        </a:lnTo>
                        <a:lnTo>
                          <a:pt x="33" y="118"/>
                        </a:lnTo>
                        <a:lnTo>
                          <a:pt x="39" y="122"/>
                        </a:lnTo>
                        <a:lnTo>
                          <a:pt x="42" y="126"/>
                        </a:lnTo>
                        <a:lnTo>
                          <a:pt x="46" y="128"/>
                        </a:lnTo>
                        <a:lnTo>
                          <a:pt x="50" y="130"/>
                        </a:lnTo>
                        <a:lnTo>
                          <a:pt x="54" y="134"/>
                        </a:lnTo>
                        <a:lnTo>
                          <a:pt x="59" y="139"/>
                        </a:lnTo>
                        <a:lnTo>
                          <a:pt x="62" y="146"/>
                        </a:lnTo>
                        <a:lnTo>
                          <a:pt x="64" y="149"/>
                        </a:lnTo>
                        <a:lnTo>
                          <a:pt x="67" y="153"/>
                        </a:lnTo>
                        <a:lnTo>
                          <a:pt x="69" y="156"/>
                        </a:lnTo>
                        <a:lnTo>
                          <a:pt x="71" y="161"/>
                        </a:lnTo>
                        <a:lnTo>
                          <a:pt x="73" y="165"/>
                        </a:lnTo>
                        <a:lnTo>
                          <a:pt x="75" y="170"/>
                        </a:lnTo>
                        <a:lnTo>
                          <a:pt x="76" y="175"/>
                        </a:lnTo>
                        <a:lnTo>
                          <a:pt x="78" y="179"/>
                        </a:lnTo>
                        <a:lnTo>
                          <a:pt x="80" y="184"/>
                        </a:lnTo>
                        <a:lnTo>
                          <a:pt x="82" y="190"/>
                        </a:lnTo>
                        <a:lnTo>
                          <a:pt x="83" y="196"/>
                        </a:lnTo>
                        <a:lnTo>
                          <a:pt x="84" y="201"/>
                        </a:lnTo>
                        <a:lnTo>
                          <a:pt x="71" y="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4" name="Freeform 110">
                    <a:extLst>
                      <a:ext uri="{FF2B5EF4-FFF2-40B4-BE49-F238E27FC236}">
                        <a16:creationId xmlns:a16="http://schemas.microsoft.com/office/drawing/2014/main" id="{2B49DA51-9E18-4839-8B93-58ACE517AB1A}"/>
                      </a:ext>
                    </a:extLst>
                  </p:cNvPr>
                  <p:cNvSpPr>
                    <a:spLocks/>
                  </p:cNvSpPr>
                  <p:nvPr/>
                </p:nvSpPr>
                <p:spPr bwMode="auto">
                  <a:xfrm>
                    <a:off x="1792" y="2242"/>
                    <a:ext cx="51" cy="124"/>
                  </a:xfrm>
                  <a:custGeom>
                    <a:avLst/>
                    <a:gdLst>
                      <a:gd name="T0" fmla="*/ 1 w 153"/>
                      <a:gd name="T1" fmla="*/ 1 h 372"/>
                      <a:gd name="T2" fmla="*/ 1 w 153"/>
                      <a:gd name="T3" fmla="*/ 2 h 372"/>
                      <a:gd name="T4" fmla="*/ 0 w 153"/>
                      <a:gd name="T5" fmla="*/ 2 h 372"/>
                      <a:gd name="T6" fmla="*/ 0 w 153"/>
                      <a:gd name="T7" fmla="*/ 2 h 372"/>
                      <a:gd name="T8" fmla="*/ 0 w 153"/>
                      <a:gd name="T9" fmla="*/ 2 h 372"/>
                      <a:gd name="T10" fmla="*/ 0 w 153"/>
                      <a:gd name="T11" fmla="*/ 2 h 372"/>
                      <a:gd name="T12" fmla="*/ 0 w 153"/>
                      <a:gd name="T13" fmla="*/ 1 h 372"/>
                      <a:gd name="T14" fmla="*/ 0 w 153"/>
                      <a:gd name="T15" fmla="*/ 1 h 372"/>
                      <a:gd name="T16" fmla="*/ 0 w 153"/>
                      <a:gd name="T17" fmla="*/ 1 h 372"/>
                      <a:gd name="T18" fmla="*/ 0 w 153"/>
                      <a:gd name="T19" fmla="*/ 1 h 372"/>
                      <a:gd name="T20" fmla="*/ 0 w 153"/>
                      <a:gd name="T21" fmla="*/ 1 h 372"/>
                      <a:gd name="T22" fmla="*/ 0 w 153"/>
                      <a:gd name="T23" fmla="*/ 1 h 372"/>
                      <a:gd name="T24" fmla="*/ 0 w 153"/>
                      <a:gd name="T25" fmla="*/ 1 h 372"/>
                      <a:gd name="T26" fmla="*/ 0 w 153"/>
                      <a:gd name="T27" fmla="*/ 1 h 372"/>
                      <a:gd name="T28" fmla="*/ 0 w 153"/>
                      <a:gd name="T29" fmla="*/ 1 h 372"/>
                      <a:gd name="T30" fmla="*/ 0 w 153"/>
                      <a:gd name="T31" fmla="*/ 1 h 372"/>
                      <a:gd name="T32" fmla="*/ 0 w 153"/>
                      <a:gd name="T33" fmla="*/ 1 h 372"/>
                      <a:gd name="T34" fmla="*/ 0 w 153"/>
                      <a:gd name="T35" fmla="*/ 0 h 372"/>
                      <a:gd name="T36" fmla="*/ 0 w 153"/>
                      <a:gd name="T37" fmla="*/ 0 h 372"/>
                      <a:gd name="T38" fmla="*/ 0 w 153"/>
                      <a:gd name="T39" fmla="*/ 0 h 372"/>
                      <a:gd name="T40" fmla="*/ 0 w 153"/>
                      <a:gd name="T41" fmla="*/ 0 h 372"/>
                      <a:gd name="T42" fmla="*/ 0 w 153"/>
                      <a:gd name="T43" fmla="*/ 0 h 372"/>
                      <a:gd name="T44" fmla="*/ 0 w 153"/>
                      <a:gd name="T45" fmla="*/ 0 h 372"/>
                      <a:gd name="T46" fmla="*/ 0 w 153"/>
                      <a:gd name="T47" fmla="*/ 0 h 372"/>
                      <a:gd name="T48" fmla="*/ 0 w 153"/>
                      <a:gd name="T49" fmla="*/ 0 h 372"/>
                      <a:gd name="T50" fmla="*/ 0 w 153"/>
                      <a:gd name="T51" fmla="*/ 0 h 372"/>
                      <a:gd name="T52" fmla="*/ 0 w 153"/>
                      <a:gd name="T53" fmla="*/ 0 h 372"/>
                      <a:gd name="T54" fmla="*/ 0 w 153"/>
                      <a:gd name="T55" fmla="*/ 0 h 372"/>
                      <a:gd name="T56" fmla="*/ 0 w 153"/>
                      <a:gd name="T57" fmla="*/ 0 h 372"/>
                      <a:gd name="T58" fmla="*/ 0 w 153"/>
                      <a:gd name="T59" fmla="*/ 0 h 372"/>
                      <a:gd name="T60" fmla="*/ 0 w 153"/>
                      <a:gd name="T61" fmla="*/ 0 h 372"/>
                      <a:gd name="T62" fmla="*/ 0 w 153"/>
                      <a:gd name="T63" fmla="*/ 1 h 372"/>
                      <a:gd name="T64" fmla="*/ 0 w 153"/>
                      <a:gd name="T65" fmla="*/ 1 h 372"/>
                      <a:gd name="T66" fmla="*/ 0 w 153"/>
                      <a:gd name="T67" fmla="*/ 1 h 372"/>
                      <a:gd name="T68" fmla="*/ 0 w 153"/>
                      <a:gd name="T69" fmla="*/ 1 h 372"/>
                      <a:gd name="T70" fmla="*/ 0 w 153"/>
                      <a:gd name="T71" fmla="*/ 1 h 372"/>
                      <a:gd name="T72" fmla="*/ 0 w 153"/>
                      <a:gd name="T73" fmla="*/ 1 h 372"/>
                      <a:gd name="T74" fmla="*/ 0 w 153"/>
                      <a:gd name="T75" fmla="*/ 1 h 372"/>
                      <a:gd name="T76" fmla="*/ 0 w 153"/>
                      <a:gd name="T77" fmla="*/ 1 h 372"/>
                      <a:gd name="T78" fmla="*/ 0 w 153"/>
                      <a:gd name="T79" fmla="*/ 1 h 372"/>
                      <a:gd name="T80" fmla="*/ 0 w 153"/>
                      <a:gd name="T81" fmla="*/ 1 h 372"/>
                      <a:gd name="T82" fmla="*/ 0 w 153"/>
                      <a:gd name="T83" fmla="*/ 1 h 372"/>
                      <a:gd name="T84" fmla="*/ 1 w 153"/>
                      <a:gd name="T85" fmla="*/ 1 h 372"/>
                      <a:gd name="T86" fmla="*/ 1 w 153"/>
                      <a:gd name="T87" fmla="*/ 1 h 372"/>
                      <a:gd name="T88" fmla="*/ 1 w 153"/>
                      <a:gd name="T89" fmla="*/ 1 h 3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3"/>
                      <a:gd name="T136" fmla="*/ 0 h 372"/>
                      <a:gd name="T137" fmla="*/ 153 w 153"/>
                      <a:gd name="T138" fmla="*/ 372 h 3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3" h="372">
                        <a:moveTo>
                          <a:pt x="153" y="362"/>
                        </a:moveTo>
                        <a:lnTo>
                          <a:pt x="149" y="363"/>
                        </a:lnTo>
                        <a:lnTo>
                          <a:pt x="144" y="364"/>
                        </a:lnTo>
                        <a:lnTo>
                          <a:pt x="138" y="365"/>
                        </a:lnTo>
                        <a:lnTo>
                          <a:pt x="134" y="368"/>
                        </a:lnTo>
                        <a:lnTo>
                          <a:pt x="128" y="369"/>
                        </a:lnTo>
                        <a:lnTo>
                          <a:pt x="123" y="370"/>
                        </a:lnTo>
                        <a:lnTo>
                          <a:pt x="118" y="370"/>
                        </a:lnTo>
                        <a:lnTo>
                          <a:pt x="113" y="371"/>
                        </a:lnTo>
                        <a:lnTo>
                          <a:pt x="107" y="371"/>
                        </a:lnTo>
                        <a:lnTo>
                          <a:pt x="102" y="372"/>
                        </a:lnTo>
                        <a:lnTo>
                          <a:pt x="97" y="372"/>
                        </a:lnTo>
                        <a:lnTo>
                          <a:pt x="93" y="372"/>
                        </a:lnTo>
                        <a:lnTo>
                          <a:pt x="87" y="372"/>
                        </a:lnTo>
                        <a:lnTo>
                          <a:pt x="82" y="372"/>
                        </a:lnTo>
                        <a:lnTo>
                          <a:pt x="79" y="372"/>
                        </a:lnTo>
                        <a:lnTo>
                          <a:pt x="74" y="372"/>
                        </a:lnTo>
                        <a:lnTo>
                          <a:pt x="61" y="370"/>
                        </a:lnTo>
                        <a:lnTo>
                          <a:pt x="50" y="369"/>
                        </a:lnTo>
                        <a:lnTo>
                          <a:pt x="40" y="367"/>
                        </a:lnTo>
                        <a:lnTo>
                          <a:pt x="32" y="364"/>
                        </a:lnTo>
                        <a:lnTo>
                          <a:pt x="26" y="362"/>
                        </a:lnTo>
                        <a:lnTo>
                          <a:pt x="21" y="361"/>
                        </a:lnTo>
                        <a:lnTo>
                          <a:pt x="16" y="358"/>
                        </a:lnTo>
                        <a:lnTo>
                          <a:pt x="12" y="355"/>
                        </a:lnTo>
                        <a:lnTo>
                          <a:pt x="10" y="351"/>
                        </a:lnTo>
                        <a:lnTo>
                          <a:pt x="8" y="347"/>
                        </a:lnTo>
                        <a:lnTo>
                          <a:pt x="5" y="342"/>
                        </a:lnTo>
                        <a:lnTo>
                          <a:pt x="5" y="337"/>
                        </a:lnTo>
                        <a:lnTo>
                          <a:pt x="4" y="329"/>
                        </a:lnTo>
                        <a:lnTo>
                          <a:pt x="3" y="322"/>
                        </a:lnTo>
                        <a:lnTo>
                          <a:pt x="3" y="313"/>
                        </a:lnTo>
                        <a:lnTo>
                          <a:pt x="2" y="302"/>
                        </a:lnTo>
                        <a:lnTo>
                          <a:pt x="1" y="294"/>
                        </a:lnTo>
                        <a:lnTo>
                          <a:pt x="1" y="286"/>
                        </a:lnTo>
                        <a:lnTo>
                          <a:pt x="0" y="276"/>
                        </a:lnTo>
                        <a:lnTo>
                          <a:pt x="0" y="265"/>
                        </a:lnTo>
                        <a:lnTo>
                          <a:pt x="0" y="255"/>
                        </a:lnTo>
                        <a:lnTo>
                          <a:pt x="0" y="243"/>
                        </a:lnTo>
                        <a:lnTo>
                          <a:pt x="1" y="231"/>
                        </a:lnTo>
                        <a:lnTo>
                          <a:pt x="2" y="220"/>
                        </a:lnTo>
                        <a:lnTo>
                          <a:pt x="2" y="207"/>
                        </a:lnTo>
                        <a:lnTo>
                          <a:pt x="3" y="195"/>
                        </a:lnTo>
                        <a:lnTo>
                          <a:pt x="5" y="183"/>
                        </a:lnTo>
                        <a:lnTo>
                          <a:pt x="8" y="173"/>
                        </a:lnTo>
                        <a:lnTo>
                          <a:pt x="10" y="161"/>
                        </a:lnTo>
                        <a:lnTo>
                          <a:pt x="12" y="152"/>
                        </a:lnTo>
                        <a:lnTo>
                          <a:pt x="16" y="143"/>
                        </a:lnTo>
                        <a:lnTo>
                          <a:pt x="21" y="136"/>
                        </a:lnTo>
                        <a:lnTo>
                          <a:pt x="22" y="132"/>
                        </a:lnTo>
                        <a:lnTo>
                          <a:pt x="24" y="130"/>
                        </a:lnTo>
                        <a:lnTo>
                          <a:pt x="28" y="125"/>
                        </a:lnTo>
                        <a:lnTo>
                          <a:pt x="31" y="123"/>
                        </a:lnTo>
                        <a:lnTo>
                          <a:pt x="33" y="118"/>
                        </a:lnTo>
                        <a:lnTo>
                          <a:pt x="37" y="115"/>
                        </a:lnTo>
                        <a:lnTo>
                          <a:pt x="38" y="111"/>
                        </a:lnTo>
                        <a:lnTo>
                          <a:pt x="39" y="108"/>
                        </a:lnTo>
                        <a:lnTo>
                          <a:pt x="39" y="100"/>
                        </a:lnTo>
                        <a:lnTo>
                          <a:pt x="40" y="91"/>
                        </a:lnTo>
                        <a:lnTo>
                          <a:pt x="40" y="84"/>
                        </a:lnTo>
                        <a:lnTo>
                          <a:pt x="40" y="76"/>
                        </a:lnTo>
                        <a:lnTo>
                          <a:pt x="39" y="69"/>
                        </a:lnTo>
                        <a:lnTo>
                          <a:pt x="38" y="61"/>
                        </a:lnTo>
                        <a:lnTo>
                          <a:pt x="38" y="54"/>
                        </a:lnTo>
                        <a:lnTo>
                          <a:pt x="37" y="48"/>
                        </a:lnTo>
                        <a:lnTo>
                          <a:pt x="36" y="40"/>
                        </a:lnTo>
                        <a:lnTo>
                          <a:pt x="33" y="34"/>
                        </a:lnTo>
                        <a:lnTo>
                          <a:pt x="32" y="27"/>
                        </a:lnTo>
                        <a:lnTo>
                          <a:pt x="31" y="21"/>
                        </a:lnTo>
                        <a:lnTo>
                          <a:pt x="30" y="16"/>
                        </a:lnTo>
                        <a:lnTo>
                          <a:pt x="30" y="10"/>
                        </a:lnTo>
                        <a:lnTo>
                          <a:pt x="29" y="4"/>
                        </a:lnTo>
                        <a:lnTo>
                          <a:pt x="29" y="0"/>
                        </a:lnTo>
                        <a:lnTo>
                          <a:pt x="31" y="0"/>
                        </a:lnTo>
                        <a:lnTo>
                          <a:pt x="37" y="0"/>
                        </a:lnTo>
                        <a:lnTo>
                          <a:pt x="42" y="0"/>
                        </a:lnTo>
                        <a:lnTo>
                          <a:pt x="46" y="2"/>
                        </a:lnTo>
                        <a:lnTo>
                          <a:pt x="46" y="9"/>
                        </a:lnTo>
                        <a:lnTo>
                          <a:pt x="46" y="16"/>
                        </a:lnTo>
                        <a:lnTo>
                          <a:pt x="47" y="21"/>
                        </a:lnTo>
                        <a:lnTo>
                          <a:pt x="49" y="28"/>
                        </a:lnTo>
                        <a:lnTo>
                          <a:pt x="49" y="34"/>
                        </a:lnTo>
                        <a:lnTo>
                          <a:pt x="50" y="41"/>
                        </a:lnTo>
                        <a:lnTo>
                          <a:pt x="52" y="48"/>
                        </a:lnTo>
                        <a:lnTo>
                          <a:pt x="53" y="55"/>
                        </a:lnTo>
                        <a:lnTo>
                          <a:pt x="54" y="61"/>
                        </a:lnTo>
                        <a:lnTo>
                          <a:pt x="54" y="68"/>
                        </a:lnTo>
                        <a:lnTo>
                          <a:pt x="55" y="74"/>
                        </a:lnTo>
                        <a:lnTo>
                          <a:pt x="57" y="81"/>
                        </a:lnTo>
                        <a:lnTo>
                          <a:pt x="57" y="88"/>
                        </a:lnTo>
                        <a:lnTo>
                          <a:pt x="57" y="94"/>
                        </a:lnTo>
                        <a:lnTo>
                          <a:pt x="57" y="100"/>
                        </a:lnTo>
                        <a:lnTo>
                          <a:pt x="57" y="107"/>
                        </a:lnTo>
                        <a:lnTo>
                          <a:pt x="55" y="111"/>
                        </a:lnTo>
                        <a:lnTo>
                          <a:pt x="54" y="117"/>
                        </a:lnTo>
                        <a:lnTo>
                          <a:pt x="52" y="122"/>
                        </a:lnTo>
                        <a:lnTo>
                          <a:pt x="49" y="128"/>
                        </a:lnTo>
                        <a:lnTo>
                          <a:pt x="45" y="132"/>
                        </a:lnTo>
                        <a:lnTo>
                          <a:pt x="42" y="138"/>
                        </a:lnTo>
                        <a:lnTo>
                          <a:pt x="38" y="142"/>
                        </a:lnTo>
                        <a:lnTo>
                          <a:pt x="33" y="147"/>
                        </a:lnTo>
                        <a:lnTo>
                          <a:pt x="29" y="158"/>
                        </a:lnTo>
                        <a:lnTo>
                          <a:pt x="26" y="168"/>
                        </a:lnTo>
                        <a:lnTo>
                          <a:pt x="22" y="180"/>
                        </a:lnTo>
                        <a:lnTo>
                          <a:pt x="21" y="193"/>
                        </a:lnTo>
                        <a:lnTo>
                          <a:pt x="18" y="204"/>
                        </a:lnTo>
                        <a:lnTo>
                          <a:pt x="16" y="216"/>
                        </a:lnTo>
                        <a:lnTo>
                          <a:pt x="15" y="229"/>
                        </a:lnTo>
                        <a:lnTo>
                          <a:pt x="15" y="242"/>
                        </a:lnTo>
                        <a:lnTo>
                          <a:pt x="15" y="255"/>
                        </a:lnTo>
                        <a:lnTo>
                          <a:pt x="15" y="266"/>
                        </a:lnTo>
                        <a:lnTo>
                          <a:pt x="15" y="279"/>
                        </a:lnTo>
                        <a:lnTo>
                          <a:pt x="16" y="292"/>
                        </a:lnTo>
                        <a:lnTo>
                          <a:pt x="17" y="304"/>
                        </a:lnTo>
                        <a:lnTo>
                          <a:pt x="18" y="315"/>
                        </a:lnTo>
                        <a:lnTo>
                          <a:pt x="21" y="328"/>
                        </a:lnTo>
                        <a:lnTo>
                          <a:pt x="23" y="340"/>
                        </a:lnTo>
                        <a:lnTo>
                          <a:pt x="29" y="343"/>
                        </a:lnTo>
                        <a:lnTo>
                          <a:pt x="37" y="347"/>
                        </a:lnTo>
                        <a:lnTo>
                          <a:pt x="45" y="349"/>
                        </a:lnTo>
                        <a:lnTo>
                          <a:pt x="53" y="353"/>
                        </a:lnTo>
                        <a:lnTo>
                          <a:pt x="61" y="354"/>
                        </a:lnTo>
                        <a:lnTo>
                          <a:pt x="71" y="355"/>
                        </a:lnTo>
                        <a:lnTo>
                          <a:pt x="80" y="356"/>
                        </a:lnTo>
                        <a:lnTo>
                          <a:pt x="89" y="357"/>
                        </a:lnTo>
                        <a:lnTo>
                          <a:pt x="97" y="356"/>
                        </a:lnTo>
                        <a:lnTo>
                          <a:pt x="106" y="356"/>
                        </a:lnTo>
                        <a:lnTo>
                          <a:pt x="114" y="356"/>
                        </a:lnTo>
                        <a:lnTo>
                          <a:pt x="123" y="355"/>
                        </a:lnTo>
                        <a:lnTo>
                          <a:pt x="130" y="354"/>
                        </a:lnTo>
                        <a:lnTo>
                          <a:pt x="138" y="353"/>
                        </a:lnTo>
                        <a:lnTo>
                          <a:pt x="145" y="351"/>
                        </a:lnTo>
                        <a:lnTo>
                          <a:pt x="152" y="349"/>
                        </a:lnTo>
                        <a:lnTo>
                          <a:pt x="153" y="3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5" name="Freeform 111">
                    <a:extLst>
                      <a:ext uri="{FF2B5EF4-FFF2-40B4-BE49-F238E27FC236}">
                        <a16:creationId xmlns:a16="http://schemas.microsoft.com/office/drawing/2014/main" id="{A83410E7-C4A7-47CD-9266-5B63A52B0DB1}"/>
                      </a:ext>
                    </a:extLst>
                  </p:cNvPr>
                  <p:cNvSpPr>
                    <a:spLocks/>
                  </p:cNvSpPr>
                  <p:nvPr/>
                </p:nvSpPr>
                <p:spPr bwMode="auto">
                  <a:xfrm>
                    <a:off x="1791" y="2213"/>
                    <a:ext cx="50" cy="32"/>
                  </a:xfrm>
                  <a:custGeom>
                    <a:avLst/>
                    <a:gdLst>
                      <a:gd name="T0" fmla="*/ 1 w 150"/>
                      <a:gd name="T1" fmla="*/ 0 h 95"/>
                      <a:gd name="T2" fmla="*/ 1 w 150"/>
                      <a:gd name="T3" fmla="*/ 0 h 95"/>
                      <a:gd name="T4" fmla="*/ 1 w 150"/>
                      <a:gd name="T5" fmla="*/ 0 h 95"/>
                      <a:gd name="T6" fmla="*/ 1 w 150"/>
                      <a:gd name="T7" fmla="*/ 0 h 95"/>
                      <a:gd name="T8" fmla="*/ 1 w 150"/>
                      <a:gd name="T9" fmla="*/ 0 h 95"/>
                      <a:gd name="T10" fmla="*/ 1 w 150"/>
                      <a:gd name="T11" fmla="*/ 0 h 95"/>
                      <a:gd name="T12" fmla="*/ 1 w 150"/>
                      <a:gd name="T13" fmla="*/ 0 h 95"/>
                      <a:gd name="T14" fmla="*/ 1 w 150"/>
                      <a:gd name="T15" fmla="*/ 0 h 95"/>
                      <a:gd name="T16" fmla="*/ 1 w 150"/>
                      <a:gd name="T17" fmla="*/ 0 h 95"/>
                      <a:gd name="T18" fmla="*/ 1 w 150"/>
                      <a:gd name="T19" fmla="*/ 0 h 95"/>
                      <a:gd name="T20" fmla="*/ 1 w 150"/>
                      <a:gd name="T21" fmla="*/ 0 h 95"/>
                      <a:gd name="T22" fmla="*/ 1 w 150"/>
                      <a:gd name="T23" fmla="*/ 0 h 95"/>
                      <a:gd name="T24" fmla="*/ 1 w 150"/>
                      <a:gd name="T25" fmla="*/ 0 h 95"/>
                      <a:gd name="T26" fmla="*/ 0 w 150"/>
                      <a:gd name="T27" fmla="*/ 0 h 95"/>
                      <a:gd name="T28" fmla="*/ 0 w 150"/>
                      <a:gd name="T29" fmla="*/ 0 h 95"/>
                      <a:gd name="T30" fmla="*/ 0 w 150"/>
                      <a:gd name="T31" fmla="*/ 0 h 95"/>
                      <a:gd name="T32" fmla="*/ 0 w 150"/>
                      <a:gd name="T33" fmla="*/ 0 h 95"/>
                      <a:gd name="T34" fmla="*/ 0 w 150"/>
                      <a:gd name="T35" fmla="*/ 0 h 95"/>
                      <a:gd name="T36" fmla="*/ 0 w 150"/>
                      <a:gd name="T37" fmla="*/ 0 h 95"/>
                      <a:gd name="T38" fmla="*/ 0 w 150"/>
                      <a:gd name="T39" fmla="*/ 0 h 95"/>
                      <a:gd name="T40" fmla="*/ 0 w 150"/>
                      <a:gd name="T41" fmla="*/ 0 h 95"/>
                      <a:gd name="T42" fmla="*/ 0 w 150"/>
                      <a:gd name="T43" fmla="*/ 0 h 95"/>
                      <a:gd name="T44" fmla="*/ 0 w 150"/>
                      <a:gd name="T45" fmla="*/ 0 h 95"/>
                      <a:gd name="T46" fmla="*/ 0 w 150"/>
                      <a:gd name="T47" fmla="*/ 0 h 95"/>
                      <a:gd name="T48" fmla="*/ 0 w 150"/>
                      <a:gd name="T49" fmla="*/ 0 h 95"/>
                      <a:gd name="T50" fmla="*/ 0 w 150"/>
                      <a:gd name="T51" fmla="*/ 0 h 95"/>
                      <a:gd name="T52" fmla="*/ 0 w 150"/>
                      <a:gd name="T53" fmla="*/ 0 h 95"/>
                      <a:gd name="T54" fmla="*/ 0 w 150"/>
                      <a:gd name="T55" fmla="*/ 0 h 95"/>
                      <a:gd name="T56" fmla="*/ 0 w 150"/>
                      <a:gd name="T57" fmla="*/ 0 h 95"/>
                      <a:gd name="T58" fmla="*/ 0 w 150"/>
                      <a:gd name="T59" fmla="*/ 0 h 95"/>
                      <a:gd name="T60" fmla="*/ 0 w 150"/>
                      <a:gd name="T61" fmla="*/ 0 h 95"/>
                      <a:gd name="T62" fmla="*/ 0 w 150"/>
                      <a:gd name="T63" fmla="*/ 0 h 95"/>
                      <a:gd name="T64" fmla="*/ 0 w 150"/>
                      <a:gd name="T65" fmla="*/ 0 h 95"/>
                      <a:gd name="T66" fmla="*/ 0 w 150"/>
                      <a:gd name="T67" fmla="*/ 0 h 95"/>
                      <a:gd name="T68" fmla="*/ 0 w 150"/>
                      <a:gd name="T69" fmla="*/ 0 h 95"/>
                      <a:gd name="T70" fmla="*/ 0 w 150"/>
                      <a:gd name="T71" fmla="*/ 0 h 95"/>
                      <a:gd name="T72" fmla="*/ 0 w 150"/>
                      <a:gd name="T73" fmla="*/ 0 h 95"/>
                      <a:gd name="T74" fmla="*/ 0 w 150"/>
                      <a:gd name="T75" fmla="*/ 0 h 95"/>
                      <a:gd name="T76" fmla="*/ 0 w 150"/>
                      <a:gd name="T77" fmla="*/ 0 h 95"/>
                      <a:gd name="T78" fmla="*/ 0 w 150"/>
                      <a:gd name="T79" fmla="*/ 0 h 95"/>
                      <a:gd name="T80" fmla="*/ 0 w 150"/>
                      <a:gd name="T81" fmla="*/ 0 h 95"/>
                      <a:gd name="T82" fmla="*/ 0 w 150"/>
                      <a:gd name="T83" fmla="*/ 0 h 95"/>
                      <a:gd name="T84" fmla="*/ 0 w 150"/>
                      <a:gd name="T85" fmla="*/ 0 h 95"/>
                      <a:gd name="T86" fmla="*/ 0 w 150"/>
                      <a:gd name="T87" fmla="*/ 0 h 95"/>
                      <a:gd name="T88" fmla="*/ 0 w 150"/>
                      <a:gd name="T89" fmla="*/ 0 h 95"/>
                      <a:gd name="T90" fmla="*/ 0 w 150"/>
                      <a:gd name="T91" fmla="*/ 0 h 95"/>
                      <a:gd name="T92" fmla="*/ 0 w 150"/>
                      <a:gd name="T93" fmla="*/ 0 h 95"/>
                      <a:gd name="T94" fmla="*/ 0 w 150"/>
                      <a:gd name="T95" fmla="*/ 0 h 95"/>
                      <a:gd name="T96" fmla="*/ 0 w 150"/>
                      <a:gd name="T97" fmla="*/ 0 h 95"/>
                      <a:gd name="T98" fmla="*/ 0 w 150"/>
                      <a:gd name="T99" fmla="*/ 0 h 95"/>
                      <a:gd name="T100" fmla="*/ 0 w 150"/>
                      <a:gd name="T101" fmla="*/ 0 h 95"/>
                      <a:gd name="T102" fmla="*/ 0 w 150"/>
                      <a:gd name="T103" fmla="*/ 0 h 95"/>
                      <a:gd name="T104" fmla="*/ 0 w 150"/>
                      <a:gd name="T105" fmla="*/ 0 h 95"/>
                      <a:gd name="T106" fmla="*/ 1 w 150"/>
                      <a:gd name="T107" fmla="*/ 0 h 95"/>
                      <a:gd name="T108" fmla="*/ 1 w 150"/>
                      <a:gd name="T109" fmla="*/ 0 h 95"/>
                      <a:gd name="T110" fmla="*/ 1 w 150"/>
                      <a:gd name="T111" fmla="*/ 0 h 95"/>
                      <a:gd name="T112" fmla="*/ 1 w 150"/>
                      <a:gd name="T113" fmla="*/ 0 h 95"/>
                      <a:gd name="T114" fmla="*/ 1 w 150"/>
                      <a:gd name="T115" fmla="*/ 0 h 9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0"/>
                      <a:gd name="T175" fmla="*/ 0 h 95"/>
                      <a:gd name="T176" fmla="*/ 150 w 150"/>
                      <a:gd name="T177" fmla="*/ 95 h 9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0" h="95">
                        <a:moveTo>
                          <a:pt x="143" y="81"/>
                        </a:moveTo>
                        <a:lnTo>
                          <a:pt x="146" y="77"/>
                        </a:lnTo>
                        <a:lnTo>
                          <a:pt x="148" y="74"/>
                        </a:lnTo>
                        <a:lnTo>
                          <a:pt x="149" y="68"/>
                        </a:lnTo>
                        <a:lnTo>
                          <a:pt x="150" y="62"/>
                        </a:lnTo>
                        <a:lnTo>
                          <a:pt x="150" y="55"/>
                        </a:lnTo>
                        <a:lnTo>
                          <a:pt x="150" y="48"/>
                        </a:lnTo>
                        <a:lnTo>
                          <a:pt x="148" y="40"/>
                        </a:lnTo>
                        <a:lnTo>
                          <a:pt x="146" y="33"/>
                        </a:lnTo>
                        <a:lnTo>
                          <a:pt x="141" y="26"/>
                        </a:lnTo>
                        <a:lnTo>
                          <a:pt x="137" y="19"/>
                        </a:lnTo>
                        <a:lnTo>
                          <a:pt x="130" y="13"/>
                        </a:lnTo>
                        <a:lnTo>
                          <a:pt x="123" y="7"/>
                        </a:lnTo>
                        <a:lnTo>
                          <a:pt x="113" y="4"/>
                        </a:lnTo>
                        <a:lnTo>
                          <a:pt x="102" y="0"/>
                        </a:lnTo>
                        <a:lnTo>
                          <a:pt x="90" y="0"/>
                        </a:lnTo>
                        <a:lnTo>
                          <a:pt x="76" y="1"/>
                        </a:lnTo>
                        <a:lnTo>
                          <a:pt x="75" y="1"/>
                        </a:lnTo>
                        <a:lnTo>
                          <a:pt x="72" y="1"/>
                        </a:lnTo>
                        <a:lnTo>
                          <a:pt x="68" y="2"/>
                        </a:lnTo>
                        <a:lnTo>
                          <a:pt x="65" y="2"/>
                        </a:lnTo>
                        <a:lnTo>
                          <a:pt x="61" y="4"/>
                        </a:lnTo>
                        <a:lnTo>
                          <a:pt x="57" y="4"/>
                        </a:lnTo>
                        <a:lnTo>
                          <a:pt x="54" y="5"/>
                        </a:lnTo>
                        <a:lnTo>
                          <a:pt x="52" y="5"/>
                        </a:lnTo>
                        <a:lnTo>
                          <a:pt x="40" y="7"/>
                        </a:lnTo>
                        <a:lnTo>
                          <a:pt x="29" y="12"/>
                        </a:lnTo>
                        <a:lnTo>
                          <a:pt x="21" y="16"/>
                        </a:lnTo>
                        <a:lnTo>
                          <a:pt x="14" y="23"/>
                        </a:lnTo>
                        <a:lnTo>
                          <a:pt x="8" y="29"/>
                        </a:lnTo>
                        <a:lnTo>
                          <a:pt x="5" y="37"/>
                        </a:lnTo>
                        <a:lnTo>
                          <a:pt x="1" y="46"/>
                        </a:lnTo>
                        <a:lnTo>
                          <a:pt x="0" y="54"/>
                        </a:lnTo>
                        <a:lnTo>
                          <a:pt x="0" y="61"/>
                        </a:lnTo>
                        <a:lnTo>
                          <a:pt x="3" y="68"/>
                        </a:lnTo>
                        <a:lnTo>
                          <a:pt x="5" y="74"/>
                        </a:lnTo>
                        <a:lnTo>
                          <a:pt x="10" y="81"/>
                        </a:lnTo>
                        <a:lnTo>
                          <a:pt x="15" y="85"/>
                        </a:lnTo>
                        <a:lnTo>
                          <a:pt x="22" y="89"/>
                        </a:lnTo>
                        <a:lnTo>
                          <a:pt x="31" y="92"/>
                        </a:lnTo>
                        <a:lnTo>
                          <a:pt x="41" y="95"/>
                        </a:lnTo>
                        <a:lnTo>
                          <a:pt x="46" y="95"/>
                        </a:lnTo>
                        <a:lnTo>
                          <a:pt x="52" y="95"/>
                        </a:lnTo>
                        <a:lnTo>
                          <a:pt x="57" y="95"/>
                        </a:lnTo>
                        <a:lnTo>
                          <a:pt x="64" y="95"/>
                        </a:lnTo>
                        <a:lnTo>
                          <a:pt x="71" y="95"/>
                        </a:lnTo>
                        <a:lnTo>
                          <a:pt x="77" y="95"/>
                        </a:lnTo>
                        <a:lnTo>
                          <a:pt x="84" y="95"/>
                        </a:lnTo>
                        <a:lnTo>
                          <a:pt x="92" y="95"/>
                        </a:lnTo>
                        <a:lnTo>
                          <a:pt x="99" y="93"/>
                        </a:lnTo>
                        <a:lnTo>
                          <a:pt x="106" y="93"/>
                        </a:lnTo>
                        <a:lnTo>
                          <a:pt x="113" y="91"/>
                        </a:lnTo>
                        <a:lnTo>
                          <a:pt x="119" y="90"/>
                        </a:lnTo>
                        <a:lnTo>
                          <a:pt x="126" y="89"/>
                        </a:lnTo>
                        <a:lnTo>
                          <a:pt x="132" y="86"/>
                        </a:lnTo>
                        <a:lnTo>
                          <a:pt x="138" y="84"/>
                        </a:lnTo>
                        <a:lnTo>
                          <a:pt x="143"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6" name="Freeform 112">
                    <a:extLst>
                      <a:ext uri="{FF2B5EF4-FFF2-40B4-BE49-F238E27FC236}">
                        <a16:creationId xmlns:a16="http://schemas.microsoft.com/office/drawing/2014/main" id="{0B16C1B2-BCE3-425D-AF4C-CF265C2DA4BF}"/>
                      </a:ext>
                    </a:extLst>
                  </p:cNvPr>
                  <p:cNvSpPr>
                    <a:spLocks/>
                  </p:cNvSpPr>
                  <p:nvPr/>
                </p:nvSpPr>
                <p:spPr bwMode="auto">
                  <a:xfrm>
                    <a:off x="1734" y="2174"/>
                    <a:ext cx="58" cy="112"/>
                  </a:xfrm>
                  <a:custGeom>
                    <a:avLst/>
                    <a:gdLst>
                      <a:gd name="T0" fmla="*/ 0 w 176"/>
                      <a:gd name="T1" fmla="*/ 0 h 336"/>
                      <a:gd name="T2" fmla="*/ 0 w 176"/>
                      <a:gd name="T3" fmla="*/ 0 h 336"/>
                      <a:gd name="T4" fmla="*/ 0 w 176"/>
                      <a:gd name="T5" fmla="*/ 0 h 336"/>
                      <a:gd name="T6" fmla="*/ 0 w 176"/>
                      <a:gd name="T7" fmla="*/ 0 h 336"/>
                      <a:gd name="T8" fmla="*/ 1 w 176"/>
                      <a:gd name="T9" fmla="*/ 0 h 336"/>
                      <a:gd name="T10" fmla="*/ 1 w 176"/>
                      <a:gd name="T11" fmla="*/ 0 h 336"/>
                      <a:gd name="T12" fmla="*/ 1 w 176"/>
                      <a:gd name="T13" fmla="*/ 1 h 336"/>
                      <a:gd name="T14" fmla="*/ 1 w 176"/>
                      <a:gd name="T15" fmla="*/ 1 h 336"/>
                      <a:gd name="T16" fmla="*/ 1 w 176"/>
                      <a:gd name="T17" fmla="*/ 1 h 336"/>
                      <a:gd name="T18" fmla="*/ 1 w 176"/>
                      <a:gd name="T19" fmla="*/ 1 h 336"/>
                      <a:gd name="T20" fmla="*/ 1 w 176"/>
                      <a:gd name="T21" fmla="*/ 1 h 336"/>
                      <a:gd name="T22" fmla="*/ 1 w 176"/>
                      <a:gd name="T23" fmla="*/ 1 h 336"/>
                      <a:gd name="T24" fmla="*/ 0 w 176"/>
                      <a:gd name="T25" fmla="*/ 1 h 336"/>
                      <a:gd name="T26" fmla="*/ 0 w 176"/>
                      <a:gd name="T27" fmla="*/ 1 h 336"/>
                      <a:gd name="T28" fmla="*/ 0 w 176"/>
                      <a:gd name="T29" fmla="*/ 1 h 336"/>
                      <a:gd name="T30" fmla="*/ 0 w 176"/>
                      <a:gd name="T31" fmla="*/ 1 h 336"/>
                      <a:gd name="T32" fmla="*/ 0 w 176"/>
                      <a:gd name="T33" fmla="*/ 1 h 336"/>
                      <a:gd name="T34" fmla="*/ 0 w 176"/>
                      <a:gd name="T35" fmla="*/ 1 h 336"/>
                      <a:gd name="T36" fmla="*/ 0 w 176"/>
                      <a:gd name="T37" fmla="*/ 1 h 336"/>
                      <a:gd name="T38" fmla="*/ 0 w 176"/>
                      <a:gd name="T39" fmla="*/ 1 h 336"/>
                      <a:gd name="T40" fmla="*/ 0 w 176"/>
                      <a:gd name="T41" fmla="*/ 1 h 336"/>
                      <a:gd name="T42" fmla="*/ 0 w 176"/>
                      <a:gd name="T43" fmla="*/ 1 h 336"/>
                      <a:gd name="T44" fmla="*/ 0 w 176"/>
                      <a:gd name="T45" fmla="*/ 0 h 336"/>
                      <a:gd name="T46" fmla="*/ 0 w 176"/>
                      <a:gd name="T47" fmla="*/ 0 h 336"/>
                      <a:gd name="T48" fmla="*/ 0 w 176"/>
                      <a:gd name="T49" fmla="*/ 0 h 336"/>
                      <a:gd name="T50" fmla="*/ 0 w 176"/>
                      <a:gd name="T51" fmla="*/ 0 h 336"/>
                      <a:gd name="T52" fmla="*/ 0 w 176"/>
                      <a:gd name="T53" fmla="*/ 0 h 336"/>
                      <a:gd name="T54" fmla="*/ 0 w 176"/>
                      <a:gd name="T55" fmla="*/ 0 h 336"/>
                      <a:gd name="T56" fmla="*/ 0 w 176"/>
                      <a:gd name="T57" fmla="*/ 0 h 336"/>
                      <a:gd name="T58" fmla="*/ 0 w 176"/>
                      <a:gd name="T59" fmla="*/ 0 h 336"/>
                      <a:gd name="T60" fmla="*/ 0 w 176"/>
                      <a:gd name="T61" fmla="*/ 0 h 336"/>
                      <a:gd name="T62" fmla="*/ 0 w 176"/>
                      <a:gd name="T63" fmla="*/ 0 h 336"/>
                      <a:gd name="T64" fmla="*/ 0 w 176"/>
                      <a:gd name="T65" fmla="*/ 0 h 336"/>
                      <a:gd name="T66" fmla="*/ 0 w 176"/>
                      <a:gd name="T67" fmla="*/ 1 h 336"/>
                      <a:gd name="T68" fmla="*/ 0 w 176"/>
                      <a:gd name="T69" fmla="*/ 1 h 336"/>
                      <a:gd name="T70" fmla="*/ 0 w 176"/>
                      <a:gd name="T71" fmla="*/ 1 h 336"/>
                      <a:gd name="T72" fmla="*/ 0 w 176"/>
                      <a:gd name="T73" fmla="*/ 1 h 336"/>
                      <a:gd name="T74" fmla="*/ 0 w 176"/>
                      <a:gd name="T75" fmla="*/ 1 h 336"/>
                      <a:gd name="T76" fmla="*/ 0 w 176"/>
                      <a:gd name="T77" fmla="*/ 1 h 336"/>
                      <a:gd name="T78" fmla="*/ 0 w 176"/>
                      <a:gd name="T79" fmla="*/ 1 h 336"/>
                      <a:gd name="T80" fmla="*/ 1 w 176"/>
                      <a:gd name="T81" fmla="*/ 1 h 336"/>
                      <a:gd name="T82" fmla="*/ 1 w 176"/>
                      <a:gd name="T83" fmla="*/ 1 h 336"/>
                      <a:gd name="T84" fmla="*/ 1 w 176"/>
                      <a:gd name="T85" fmla="*/ 1 h 336"/>
                      <a:gd name="T86" fmla="*/ 1 w 176"/>
                      <a:gd name="T87" fmla="*/ 1 h 336"/>
                      <a:gd name="T88" fmla="*/ 1 w 176"/>
                      <a:gd name="T89" fmla="*/ 1 h 336"/>
                      <a:gd name="T90" fmla="*/ 1 w 176"/>
                      <a:gd name="T91" fmla="*/ 0 h 336"/>
                      <a:gd name="T92" fmla="*/ 0 w 176"/>
                      <a:gd name="T93" fmla="*/ 0 h 336"/>
                      <a:gd name="T94" fmla="*/ 0 w 176"/>
                      <a:gd name="T95" fmla="*/ 0 h 336"/>
                      <a:gd name="T96" fmla="*/ 0 w 176"/>
                      <a:gd name="T97" fmla="*/ 0 h 336"/>
                      <a:gd name="T98" fmla="*/ 0 w 176"/>
                      <a:gd name="T99" fmla="*/ 0 h 336"/>
                      <a:gd name="T100" fmla="*/ 0 w 176"/>
                      <a:gd name="T101" fmla="*/ 0 h 3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6"/>
                      <a:gd name="T154" fmla="*/ 0 h 336"/>
                      <a:gd name="T155" fmla="*/ 176 w 176"/>
                      <a:gd name="T156" fmla="*/ 336 h 3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6" h="336">
                        <a:moveTo>
                          <a:pt x="98" y="0"/>
                        </a:moveTo>
                        <a:lnTo>
                          <a:pt x="106" y="0"/>
                        </a:lnTo>
                        <a:lnTo>
                          <a:pt x="106" y="6"/>
                        </a:lnTo>
                        <a:lnTo>
                          <a:pt x="107" y="12"/>
                        </a:lnTo>
                        <a:lnTo>
                          <a:pt x="107" y="19"/>
                        </a:lnTo>
                        <a:lnTo>
                          <a:pt x="108" y="25"/>
                        </a:lnTo>
                        <a:lnTo>
                          <a:pt x="108" y="31"/>
                        </a:lnTo>
                        <a:lnTo>
                          <a:pt x="108" y="37"/>
                        </a:lnTo>
                        <a:lnTo>
                          <a:pt x="110" y="44"/>
                        </a:lnTo>
                        <a:lnTo>
                          <a:pt x="110" y="49"/>
                        </a:lnTo>
                        <a:lnTo>
                          <a:pt x="110" y="55"/>
                        </a:lnTo>
                        <a:lnTo>
                          <a:pt x="110" y="61"/>
                        </a:lnTo>
                        <a:lnTo>
                          <a:pt x="111" y="67"/>
                        </a:lnTo>
                        <a:lnTo>
                          <a:pt x="112" y="73"/>
                        </a:lnTo>
                        <a:lnTo>
                          <a:pt x="113" y="77"/>
                        </a:lnTo>
                        <a:lnTo>
                          <a:pt x="115" y="82"/>
                        </a:lnTo>
                        <a:lnTo>
                          <a:pt x="118" y="88"/>
                        </a:lnTo>
                        <a:lnTo>
                          <a:pt x="121" y="92"/>
                        </a:lnTo>
                        <a:lnTo>
                          <a:pt x="125" y="98"/>
                        </a:lnTo>
                        <a:lnTo>
                          <a:pt x="129" y="105"/>
                        </a:lnTo>
                        <a:lnTo>
                          <a:pt x="132" y="108"/>
                        </a:lnTo>
                        <a:lnTo>
                          <a:pt x="135" y="110"/>
                        </a:lnTo>
                        <a:lnTo>
                          <a:pt x="138" y="113"/>
                        </a:lnTo>
                        <a:lnTo>
                          <a:pt x="142" y="116"/>
                        </a:lnTo>
                        <a:lnTo>
                          <a:pt x="146" y="120"/>
                        </a:lnTo>
                        <a:lnTo>
                          <a:pt x="151" y="127"/>
                        </a:lnTo>
                        <a:lnTo>
                          <a:pt x="155" y="136"/>
                        </a:lnTo>
                        <a:lnTo>
                          <a:pt x="160" y="145"/>
                        </a:lnTo>
                        <a:lnTo>
                          <a:pt x="162" y="155"/>
                        </a:lnTo>
                        <a:lnTo>
                          <a:pt x="165" y="166"/>
                        </a:lnTo>
                        <a:lnTo>
                          <a:pt x="168" y="179"/>
                        </a:lnTo>
                        <a:lnTo>
                          <a:pt x="171" y="192"/>
                        </a:lnTo>
                        <a:lnTo>
                          <a:pt x="172" y="204"/>
                        </a:lnTo>
                        <a:lnTo>
                          <a:pt x="175" y="217"/>
                        </a:lnTo>
                        <a:lnTo>
                          <a:pt x="175" y="230"/>
                        </a:lnTo>
                        <a:lnTo>
                          <a:pt x="176" y="244"/>
                        </a:lnTo>
                        <a:lnTo>
                          <a:pt x="176" y="257"/>
                        </a:lnTo>
                        <a:lnTo>
                          <a:pt x="176" y="270"/>
                        </a:lnTo>
                        <a:lnTo>
                          <a:pt x="175" y="281"/>
                        </a:lnTo>
                        <a:lnTo>
                          <a:pt x="175" y="294"/>
                        </a:lnTo>
                        <a:lnTo>
                          <a:pt x="172" y="298"/>
                        </a:lnTo>
                        <a:lnTo>
                          <a:pt x="170" y="301"/>
                        </a:lnTo>
                        <a:lnTo>
                          <a:pt x="167" y="305"/>
                        </a:lnTo>
                        <a:lnTo>
                          <a:pt x="162" y="309"/>
                        </a:lnTo>
                        <a:lnTo>
                          <a:pt x="156" y="313"/>
                        </a:lnTo>
                        <a:lnTo>
                          <a:pt x="151" y="316"/>
                        </a:lnTo>
                        <a:lnTo>
                          <a:pt x="144" y="320"/>
                        </a:lnTo>
                        <a:lnTo>
                          <a:pt x="138" y="325"/>
                        </a:lnTo>
                        <a:lnTo>
                          <a:pt x="128" y="327"/>
                        </a:lnTo>
                        <a:lnTo>
                          <a:pt x="120" y="330"/>
                        </a:lnTo>
                        <a:lnTo>
                          <a:pt x="112" y="332"/>
                        </a:lnTo>
                        <a:lnTo>
                          <a:pt x="104" y="335"/>
                        </a:lnTo>
                        <a:lnTo>
                          <a:pt x="96" y="336"/>
                        </a:lnTo>
                        <a:lnTo>
                          <a:pt x="87" y="336"/>
                        </a:lnTo>
                        <a:lnTo>
                          <a:pt x="79" y="336"/>
                        </a:lnTo>
                        <a:lnTo>
                          <a:pt x="71" y="336"/>
                        </a:lnTo>
                        <a:lnTo>
                          <a:pt x="59" y="335"/>
                        </a:lnTo>
                        <a:lnTo>
                          <a:pt x="50" y="333"/>
                        </a:lnTo>
                        <a:lnTo>
                          <a:pt x="41" y="332"/>
                        </a:lnTo>
                        <a:lnTo>
                          <a:pt x="34" y="330"/>
                        </a:lnTo>
                        <a:lnTo>
                          <a:pt x="27" y="328"/>
                        </a:lnTo>
                        <a:lnTo>
                          <a:pt x="22" y="327"/>
                        </a:lnTo>
                        <a:lnTo>
                          <a:pt x="18" y="326"/>
                        </a:lnTo>
                        <a:lnTo>
                          <a:pt x="14" y="323"/>
                        </a:lnTo>
                        <a:lnTo>
                          <a:pt x="12" y="320"/>
                        </a:lnTo>
                        <a:lnTo>
                          <a:pt x="9" y="318"/>
                        </a:lnTo>
                        <a:lnTo>
                          <a:pt x="7" y="313"/>
                        </a:lnTo>
                        <a:lnTo>
                          <a:pt x="6" y="308"/>
                        </a:lnTo>
                        <a:lnTo>
                          <a:pt x="5" y="302"/>
                        </a:lnTo>
                        <a:lnTo>
                          <a:pt x="5" y="295"/>
                        </a:lnTo>
                        <a:lnTo>
                          <a:pt x="4" y="287"/>
                        </a:lnTo>
                        <a:lnTo>
                          <a:pt x="4" y="279"/>
                        </a:lnTo>
                        <a:lnTo>
                          <a:pt x="2" y="272"/>
                        </a:lnTo>
                        <a:lnTo>
                          <a:pt x="1" y="264"/>
                        </a:lnTo>
                        <a:lnTo>
                          <a:pt x="1" y="255"/>
                        </a:lnTo>
                        <a:lnTo>
                          <a:pt x="1" y="246"/>
                        </a:lnTo>
                        <a:lnTo>
                          <a:pt x="0" y="236"/>
                        </a:lnTo>
                        <a:lnTo>
                          <a:pt x="0" y="224"/>
                        </a:lnTo>
                        <a:lnTo>
                          <a:pt x="0" y="214"/>
                        </a:lnTo>
                        <a:lnTo>
                          <a:pt x="1" y="203"/>
                        </a:lnTo>
                        <a:lnTo>
                          <a:pt x="1" y="192"/>
                        </a:lnTo>
                        <a:lnTo>
                          <a:pt x="2" y="181"/>
                        </a:lnTo>
                        <a:lnTo>
                          <a:pt x="2" y="169"/>
                        </a:lnTo>
                        <a:lnTo>
                          <a:pt x="5" y="160"/>
                        </a:lnTo>
                        <a:lnTo>
                          <a:pt x="6" y="150"/>
                        </a:lnTo>
                        <a:lnTo>
                          <a:pt x="9" y="141"/>
                        </a:lnTo>
                        <a:lnTo>
                          <a:pt x="12" y="133"/>
                        </a:lnTo>
                        <a:lnTo>
                          <a:pt x="15" y="127"/>
                        </a:lnTo>
                        <a:lnTo>
                          <a:pt x="19" y="122"/>
                        </a:lnTo>
                        <a:lnTo>
                          <a:pt x="25" y="116"/>
                        </a:lnTo>
                        <a:lnTo>
                          <a:pt x="29" y="109"/>
                        </a:lnTo>
                        <a:lnTo>
                          <a:pt x="33" y="103"/>
                        </a:lnTo>
                        <a:lnTo>
                          <a:pt x="33" y="96"/>
                        </a:lnTo>
                        <a:lnTo>
                          <a:pt x="34" y="89"/>
                        </a:lnTo>
                        <a:lnTo>
                          <a:pt x="34" y="82"/>
                        </a:lnTo>
                        <a:lnTo>
                          <a:pt x="34" y="75"/>
                        </a:lnTo>
                        <a:lnTo>
                          <a:pt x="32" y="68"/>
                        </a:lnTo>
                        <a:lnTo>
                          <a:pt x="32" y="62"/>
                        </a:lnTo>
                        <a:lnTo>
                          <a:pt x="30" y="56"/>
                        </a:lnTo>
                        <a:lnTo>
                          <a:pt x="30" y="51"/>
                        </a:lnTo>
                        <a:lnTo>
                          <a:pt x="28" y="44"/>
                        </a:lnTo>
                        <a:lnTo>
                          <a:pt x="27" y="39"/>
                        </a:lnTo>
                        <a:lnTo>
                          <a:pt x="26" y="33"/>
                        </a:lnTo>
                        <a:lnTo>
                          <a:pt x="26" y="27"/>
                        </a:lnTo>
                        <a:lnTo>
                          <a:pt x="23" y="23"/>
                        </a:lnTo>
                        <a:lnTo>
                          <a:pt x="23" y="18"/>
                        </a:lnTo>
                        <a:lnTo>
                          <a:pt x="22" y="12"/>
                        </a:lnTo>
                        <a:lnTo>
                          <a:pt x="22" y="9"/>
                        </a:lnTo>
                        <a:lnTo>
                          <a:pt x="27" y="9"/>
                        </a:lnTo>
                        <a:lnTo>
                          <a:pt x="33" y="9"/>
                        </a:lnTo>
                        <a:lnTo>
                          <a:pt x="39" y="9"/>
                        </a:lnTo>
                        <a:lnTo>
                          <a:pt x="43" y="10"/>
                        </a:lnTo>
                        <a:lnTo>
                          <a:pt x="43" y="16"/>
                        </a:lnTo>
                        <a:lnTo>
                          <a:pt x="43" y="21"/>
                        </a:lnTo>
                        <a:lnTo>
                          <a:pt x="44" y="27"/>
                        </a:lnTo>
                        <a:lnTo>
                          <a:pt x="44" y="33"/>
                        </a:lnTo>
                        <a:lnTo>
                          <a:pt x="44" y="39"/>
                        </a:lnTo>
                        <a:lnTo>
                          <a:pt x="46" y="45"/>
                        </a:lnTo>
                        <a:lnTo>
                          <a:pt x="46" y="51"/>
                        </a:lnTo>
                        <a:lnTo>
                          <a:pt x="47" y="56"/>
                        </a:lnTo>
                        <a:lnTo>
                          <a:pt x="47" y="62"/>
                        </a:lnTo>
                        <a:lnTo>
                          <a:pt x="48" y="68"/>
                        </a:lnTo>
                        <a:lnTo>
                          <a:pt x="48" y="74"/>
                        </a:lnTo>
                        <a:lnTo>
                          <a:pt x="48" y="80"/>
                        </a:lnTo>
                        <a:lnTo>
                          <a:pt x="48" y="84"/>
                        </a:lnTo>
                        <a:lnTo>
                          <a:pt x="48" y="90"/>
                        </a:lnTo>
                        <a:lnTo>
                          <a:pt x="48" y="96"/>
                        </a:lnTo>
                        <a:lnTo>
                          <a:pt x="48" y="102"/>
                        </a:lnTo>
                        <a:lnTo>
                          <a:pt x="47" y="105"/>
                        </a:lnTo>
                        <a:lnTo>
                          <a:pt x="46" y="109"/>
                        </a:lnTo>
                        <a:lnTo>
                          <a:pt x="43" y="113"/>
                        </a:lnTo>
                        <a:lnTo>
                          <a:pt x="41" y="117"/>
                        </a:lnTo>
                        <a:lnTo>
                          <a:pt x="37" y="122"/>
                        </a:lnTo>
                        <a:lnTo>
                          <a:pt x="35" y="125"/>
                        </a:lnTo>
                        <a:lnTo>
                          <a:pt x="32" y="130"/>
                        </a:lnTo>
                        <a:lnTo>
                          <a:pt x="29" y="133"/>
                        </a:lnTo>
                        <a:lnTo>
                          <a:pt x="25" y="143"/>
                        </a:lnTo>
                        <a:lnTo>
                          <a:pt x="21" y="153"/>
                        </a:lnTo>
                        <a:lnTo>
                          <a:pt x="19" y="162"/>
                        </a:lnTo>
                        <a:lnTo>
                          <a:pt x="18" y="174"/>
                        </a:lnTo>
                        <a:lnTo>
                          <a:pt x="15" y="185"/>
                        </a:lnTo>
                        <a:lnTo>
                          <a:pt x="14" y="196"/>
                        </a:lnTo>
                        <a:lnTo>
                          <a:pt x="14" y="207"/>
                        </a:lnTo>
                        <a:lnTo>
                          <a:pt x="14" y="218"/>
                        </a:lnTo>
                        <a:lnTo>
                          <a:pt x="14" y="230"/>
                        </a:lnTo>
                        <a:lnTo>
                          <a:pt x="14" y="241"/>
                        </a:lnTo>
                        <a:lnTo>
                          <a:pt x="14" y="252"/>
                        </a:lnTo>
                        <a:lnTo>
                          <a:pt x="15" y="264"/>
                        </a:lnTo>
                        <a:lnTo>
                          <a:pt x="16" y="274"/>
                        </a:lnTo>
                        <a:lnTo>
                          <a:pt x="18" y="286"/>
                        </a:lnTo>
                        <a:lnTo>
                          <a:pt x="20" y="297"/>
                        </a:lnTo>
                        <a:lnTo>
                          <a:pt x="21" y="307"/>
                        </a:lnTo>
                        <a:lnTo>
                          <a:pt x="29" y="312"/>
                        </a:lnTo>
                        <a:lnTo>
                          <a:pt x="39" y="315"/>
                        </a:lnTo>
                        <a:lnTo>
                          <a:pt x="48" y="319"/>
                        </a:lnTo>
                        <a:lnTo>
                          <a:pt x="59" y="320"/>
                        </a:lnTo>
                        <a:lnTo>
                          <a:pt x="69" y="321"/>
                        </a:lnTo>
                        <a:lnTo>
                          <a:pt x="79" y="321"/>
                        </a:lnTo>
                        <a:lnTo>
                          <a:pt x="90" y="320"/>
                        </a:lnTo>
                        <a:lnTo>
                          <a:pt x="100" y="319"/>
                        </a:lnTo>
                        <a:lnTo>
                          <a:pt x="110" y="316"/>
                        </a:lnTo>
                        <a:lnTo>
                          <a:pt x="120" y="313"/>
                        </a:lnTo>
                        <a:lnTo>
                          <a:pt x="128" y="309"/>
                        </a:lnTo>
                        <a:lnTo>
                          <a:pt x="138" y="306"/>
                        </a:lnTo>
                        <a:lnTo>
                          <a:pt x="144" y="302"/>
                        </a:lnTo>
                        <a:lnTo>
                          <a:pt x="153" y="298"/>
                        </a:lnTo>
                        <a:lnTo>
                          <a:pt x="158" y="293"/>
                        </a:lnTo>
                        <a:lnTo>
                          <a:pt x="164" y="290"/>
                        </a:lnTo>
                        <a:lnTo>
                          <a:pt x="163" y="278"/>
                        </a:lnTo>
                        <a:lnTo>
                          <a:pt x="163" y="266"/>
                        </a:lnTo>
                        <a:lnTo>
                          <a:pt x="162" y="255"/>
                        </a:lnTo>
                        <a:lnTo>
                          <a:pt x="162" y="243"/>
                        </a:lnTo>
                        <a:lnTo>
                          <a:pt x="161" y="230"/>
                        </a:lnTo>
                        <a:lnTo>
                          <a:pt x="160" y="218"/>
                        </a:lnTo>
                        <a:lnTo>
                          <a:pt x="158" y="206"/>
                        </a:lnTo>
                        <a:lnTo>
                          <a:pt x="157" y="195"/>
                        </a:lnTo>
                        <a:lnTo>
                          <a:pt x="155" y="182"/>
                        </a:lnTo>
                        <a:lnTo>
                          <a:pt x="153" y="171"/>
                        </a:lnTo>
                        <a:lnTo>
                          <a:pt x="149" y="159"/>
                        </a:lnTo>
                        <a:lnTo>
                          <a:pt x="146" y="150"/>
                        </a:lnTo>
                        <a:lnTo>
                          <a:pt x="142" y="140"/>
                        </a:lnTo>
                        <a:lnTo>
                          <a:pt x="138" y="132"/>
                        </a:lnTo>
                        <a:lnTo>
                          <a:pt x="132" y="124"/>
                        </a:lnTo>
                        <a:lnTo>
                          <a:pt x="127" y="118"/>
                        </a:lnTo>
                        <a:lnTo>
                          <a:pt x="121" y="115"/>
                        </a:lnTo>
                        <a:lnTo>
                          <a:pt x="115" y="110"/>
                        </a:lnTo>
                        <a:lnTo>
                          <a:pt x="112" y="106"/>
                        </a:lnTo>
                        <a:lnTo>
                          <a:pt x="110" y="103"/>
                        </a:lnTo>
                        <a:lnTo>
                          <a:pt x="106" y="98"/>
                        </a:lnTo>
                        <a:lnTo>
                          <a:pt x="105" y="94"/>
                        </a:lnTo>
                        <a:lnTo>
                          <a:pt x="103" y="87"/>
                        </a:lnTo>
                        <a:lnTo>
                          <a:pt x="101" y="80"/>
                        </a:lnTo>
                        <a:lnTo>
                          <a:pt x="100" y="73"/>
                        </a:lnTo>
                        <a:lnTo>
                          <a:pt x="99" y="66"/>
                        </a:lnTo>
                        <a:lnTo>
                          <a:pt x="98" y="58"/>
                        </a:lnTo>
                        <a:lnTo>
                          <a:pt x="97" y="51"/>
                        </a:lnTo>
                        <a:lnTo>
                          <a:pt x="97" y="44"/>
                        </a:lnTo>
                        <a:lnTo>
                          <a:pt x="97" y="37"/>
                        </a:lnTo>
                        <a:lnTo>
                          <a:pt x="96" y="30"/>
                        </a:lnTo>
                        <a:lnTo>
                          <a:pt x="96" y="24"/>
                        </a:lnTo>
                        <a:lnTo>
                          <a:pt x="96" y="18"/>
                        </a:lnTo>
                        <a:lnTo>
                          <a:pt x="96" y="13"/>
                        </a:lnTo>
                        <a:lnTo>
                          <a:pt x="96" y="9"/>
                        </a:lnTo>
                        <a:lnTo>
                          <a:pt x="96" y="5"/>
                        </a:lnTo>
                        <a:lnTo>
                          <a:pt x="97" y="2"/>
                        </a:lnTo>
                        <a:lnTo>
                          <a:pt x="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7" name="Freeform 113">
                    <a:extLst>
                      <a:ext uri="{FF2B5EF4-FFF2-40B4-BE49-F238E27FC236}">
                        <a16:creationId xmlns:a16="http://schemas.microsoft.com/office/drawing/2014/main" id="{8C38D69E-6F36-4BCF-AB71-38C36025EC8F}"/>
                      </a:ext>
                    </a:extLst>
                  </p:cNvPr>
                  <p:cNvSpPr>
                    <a:spLocks/>
                  </p:cNvSpPr>
                  <p:nvPr/>
                </p:nvSpPr>
                <p:spPr bwMode="auto">
                  <a:xfrm>
                    <a:off x="1732" y="2152"/>
                    <a:ext cx="44" cy="27"/>
                  </a:xfrm>
                  <a:custGeom>
                    <a:avLst/>
                    <a:gdLst>
                      <a:gd name="T0" fmla="*/ 1 w 132"/>
                      <a:gd name="T1" fmla="*/ 0 h 83"/>
                      <a:gd name="T2" fmla="*/ 1 w 132"/>
                      <a:gd name="T3" fmla="*/ 0 h 83"/>
                      <a:gd name="T4" fmla="*/ 1 w 132"/>
                      <a:gd name="T5" fmla="*/ 0 h 83"/>
                      <a:gd name="T6" fmla="*/ 1 w 132"/>
                      <a:gd name="T7" fmla="*/ 0 h 83"/>
                      <a:gd name="T8" fmla="*/ 1 w 132"/>
                      <a:gd name="T9" fmla="*/ 0 h 83"/>
                      <a:gd name="T10" fmla="*/ 1 w 132"/>
                      <a:gd name="T11" fmla="*/ 0 h 83"/>
                      <a:gd name="T12" fmla="*/ 1 w 132"/>
                      <a:gd name="T13" fmla="*/ 0 h 83"/>
                      <a:gd name="T14" fmla="*/ 1 w 132"/>
                      <a:gd name="T15" fmla="*/ 0 h 83"/>
                      <a:gd name="T16" fmla="*/ 1 w 132"/>
                      <a:gd name="T17" fmla="*/ 0 h 83"/>
                      <a:gd name="T18" fmla="*/ 1 w 132"/>
                      <a:gd name="T19" fmla="*/ 0 h 83"/>
                      <a:gd name="T20" fmla="*/ 0 w 132"/>
                      <a:gd name="T21" fmla="*/ 0 h 83"/>
                      <a:gd name="T22" fmla="*/ 0 w 132"/>
                      <a:gd name="T23" fmla="*/ 0 h 83"/>
                      <a:gd name="T24" fmla="*/ 0 w 132"/>
                      <a:gd name="T25" fmla="*/ 0 h 83"/>
                      <a:gd name="T26" fmla="*/ 0 w 132"/>
                      <a:gd name="T27" fmla="*/ 0 h 83"/>
                      <a:gd name="T28" fmla="*/ 0 w 132"/>
                      <a:gd name="T29" fmla="*/ 0 h 83"/>
                      <a:gd name="T30" fmla="*/ 0 w 132"/>
                      <a:gd name="T31" fmla="*/ 0 h 83"/>
                      <a:gd name="T32" fmla="*/ 0 w 132"/>
                      <a:gd name="T33" fmla="*/ 0 h 83"/>
                      <a:gd name="T34" fmla="*/ 0 w 132"/>
                      <a:gd name="T35" fmla="*/ 0 h 83"/>
                      <a:gd name="T36" fmla="*/ 0 w 132"/>
                      <a:gd name="T37" fmla="*/ 0 h 83"/>
                      <a:gd name="T38" fmla="*/ 0 w 132"/>
                      <a:gd name="T39" fmla="*/ 0 h 83"/>
                      <a:gd name="T40" fmla="*/ 0 w 132"/>
                      <a:gd name="T41" fmla="*/ 0 h 83"/>
                      <a:gd name="T42" fmla="*/ 0 w 132"/>
                      <a:gd name="T43" fmla="*/ 0 h 83"/>
                      <a:gd name="T44" fmla="*/ 0 w 132"/>
                      <a:gd name="T45" fmla="*/ 0 h 83"/>
                      <a:gd name="T46" fmla="*/ 0 w 132"/>
                      <a:gd name="T47" fmla="*/ 0 h 83"/>
                      <a:gd name="T48" fmla="*/ 0 w 132"/>
                      <a:gd name="T49" fmla="*/ 0 h 83"/>
                      <a:gd name="T50" fmla="*/ 0 w 132"/>
                      <a:gd name="T51" fmla="*/ 0 h 83"/>
                      <a:gd name="T52" fmla="*/ 0 w 132"/>
                      <a:gd name="T53" fmla="*/ 0 h 83"/>
                      <a:gd name="T54" fmla="*/ 0 w 132"/>
                      <a:gd name="T55" fmla="*/ 0 h 83"/>
                      <a:gd name="T56" fmla="*/ 0 w 132"/>
                      <a:gd name="T57" fmla="*/ 0 h 83"/>
                      <a:gd name="T58" fmla="*/ 0 w 132"/>
                      <a:gd name="T59" fmla="*/ 0 h 83"/>
                      <a:gd name="T60" fmla="*/ 0 w 132"/>
                      <a:gd name="T61" fmla="*/ 0 h 83"/>
                      <a:gd name="T62" fmla="*/ 0 w 132"/>
                      <a:gd name="T63" fmla="*/ 0 h 83"/>
                      <a:gd name="T64" fmla="*/ 0 w 132"/>
                      <a:gd name="T65" fmla="*/ 0 h 83"/>
                      <a:gd name="T66" fmla="*/ 0 w 132"/>
                      <a:gd name="T67" fmla="*/ 0 h 83"/>
                      <a:gd name="T68" fmla="*/ 0 w 132"/>
                      <a:gd name="T69" fmla="*/ 0 h 83"/>
                      <a:gd name="T70" fmla="*/ 0 w 132"/>
                      <a:gd name="T71" fmla="*/ 0 h 83"/>
                      <a:gd name="T72" fmla="*/ 0 w 132"/>
                      <a:gd name="T73" fmla="*/ 0 h 83"/>
                      <a:gd name="T74" fmla="*/ 0 w 132"/>
                      <a:gd name="T75" fmla="*/ 0 h 83"/>
                      <a:gd name="T76" fmla="*/ 0 w 132"/>
                      <a:gd name="T77" fmla="*/ 0 h 83"/>
                      <a:gd name="T78" fmla="*/ 0 w 132"/>
                      <a:gd name="T79" fmla="*/ 0 h 83"/>
                      <a:gd name="T80" fmla="*/ 0 w 132"/>
                      <a:gd name="T81" fmla="*/ 0 h 83"/>
                      <a:gd name="T82" fmla="*/ 0 w 132"/>
                      <a:gd name="T83" fmla="*/ 0 h 83"/>
                      <a:gd name="T84" fmla="*/ 0 w 132"/>
                      <a:gd name="T85" fmla="*/ 0 h 83"/>
                      <a:gd name="T86" fmla="*/ 0 w 132"/>
                      <a:gd name="T87" fmla="*/ 0 h 83"/>
                      <a:gd name="T88" fmla="*/ 0 w 132"/>
                      <a:gd name="T89" fmla="*/ 0 h 83"/>
                      <a:gd name="T90" fmla="*/ 0 w 132"/>
                      <a:gd name="T91" fmla="*/ 0 h 83"/>
                      <a:gd name="T92" fmla="*/ 0 w 132"/>
                      <a:gd name="T93" fmla="*/ 0 h 83"/>
                      <a:gd name="T94" fmla="*/ 0 w 132"/>
                      <a:gd name="T95" fmla="*/ 0 h 83"/>
                      <a:gd name="T96" fmla="*/ 0 w 132"/>
                      <a:gd name="T97" fmla="*/ 0 h 83"/>
                      <a:gd name="T98" fmla="*/ 0 w 132"/>
                      <a:gd name="T99" fmla="*/ 0 h 83"/>
                      <a:gd name="T100" fmla="*/ 0 w 132"/>
                      <a:gd name="T101" fmla="*/ 0 h 83"/>
                      <a:gd name="T102" fmla="*/ 0 w 132"/>
                      <a:gd name="T103" fmla="*/ 0 h 83"/>
                      <a:gd name="T104" fmla="*/ 0 w 132"/>
                      <a:gd name="T105" fmla="*/ 0 h 83"/>
                      <a:gd name="T106" fmla="*/ 0 w 132"/>
                      <a:gd name="T107" fmla="*/ 0 h 83"/>
                      <a:gd name="T108" fmla="*/ 1 w 132"/>
                      <a:gd name="T109" fmla="*/ 0 h 83"/>
                      <a:gd name="T110" fmla="*/ 1 w 132"/>
                      <a:gd name="T111" fmla="*/ 0 h 8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2"/>
                      <a:gd name="T169" fmla="*/ 0 h 83"/>
                      <a:gd name="T170" fmla="*/ 132 w 132"/>
                      <a:gd name="T171" fmla="*/ 83 h 8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2" h="83">
                        <a:moveTo>
                          <a:pt x="125" y="71"/>
                        </a:moveTo>
                        <a:lnTo>
                          <a:pt x="127" y="68"/>
                        </a:lnTo>
                        <a:lnTo>
                          <a:pt x="130" y="64"/>
                        </a:lnTo>
                        <a:lnTo>
                          <a:pt x="131" y="59"/>
                        </a:lnTo>
                        <a:lnTo>
                          <a:pt x="132" y="54"/>
                        </a:lnTo>
                        <a:lnTo>
                          <a:pt x="132" y="48"/>
                        </a:lnTo>
                        <a:lnTo>
                          <a:pt x="132" y="41"/>
                        </a:lnTo>
                        <a:lnTo>
                          <a:pt x="130" y="35"/>
                        </a:lnTo>
                        <a:lnTo>
                          <a:pt x="127" y="28"/>
                        </a:lnTo>
                        <a:lnTo>
                          <a:pt x="124" y="21"/>
                        </a:lnTo>
                        <a:lnTo>
                          <a:pt x="119" y="16"/>
                        </a:lnTo>
                        <a:lnTo>
                          <a:pt x="113" y="10"/>
                        </a:lnTo>
                        <a:lnTo>
                          <a:pt x="108" y="7"/>
                        </a:lnTo>
                        <a:lnTo>
                          <a:pt x="98" y="2"/>
                        </a:lnTo>
                        <a:lnTo>
                          <a:pt x="90" y="1"/>
                        </a:lnTo>
                        <a:lnTo>
                          <a:pt x="78" y="0"/>
                        </a:lnTo>
                        <a:lnTo>
                          <a:pt x="67" y="1"/>
                        </a:lnTo>
                        <a:lnTo>
                          <a:pt x="62" y="1"/>
                        </a:lnTo>
                        <a:lnTo>
                          <a:pt x="57" y="2"/>
                        </a:lnTo>
                        <a:lnTo>
                          <a:pt x="53" y="2"/>
                        </a:lnTo>
                        <a:lnTo>
                          <a:pt x="51" y="3"/>
                        </a:lnTo>
                        <a:lnTo>
                          <a:pt x="47" y="3"/>
                        </a:lnTo>
                        <a:lnTo>
                          <a:pt x="46" y="5"/>
                        </a:lnTo>
                        <a:lnTo>
                          <a:pt x="35" y="7"/>
                        </a:lnTo>
                        <a:lnTo>
                          <a:pt x="26" y="10"/>
                        </a:lnTo>
                        <a:lnTo>
                          <a:pt x="18" y="15"/>
                        </a:lnTo>
                        <a:lnTo>
                          <a:pt x="12" y="20"/>
                        </a:lnTo>
                        <a:lnTo>
                          <a:pt x="7" y="26"/>
                        </a:lnTo>
                        <a:lnTo>
                          <a:pt x="4" y="33"/>
                        </a:lnTo>
                        <a:lnTo>
                          <a:pt x="2" y="40"/>
                        </a:lnTo>
                        <a:lnTo>
                          <a:pt x="0" y="47"/>
                        </a:lnTo>
                        <a:lnTo>
                          <a:pt x="0" y="52"/>
                        </a:lnTo>
                        <a:lnTo>
                          <a:pt x="2" y="58"/>
                        </a:lnTo>
                        <a:lnTo>
                          <a:pt x="4" y="64"/>
                        </a:lnTo>
                        <a:lnTo>
                          <a:pt x="9" y="69"/>
                        </a:lnTo>
                        <a:lnTo>
                          <a:pt x="14" y="73"/>
                        </a:lnTo>
                        <a:lnTo>
                          <a:pt x="20" y="77"/>
                        </a:lnTo>
                        <a:lnTo>
                          <a:pt x="27" y="79"/>
                        </a:lnTo>
                        <a:lnTo>
                          <a:pt x="37" y="82"/>
                        </a:lnTo>
                        <a:lnTo>
                          <a:pt x="40" y="82"/>
                        </a:lnTo>
                        <a:lnTo>
                          <a:pt x="45" y="82"/>
                        </a:lnTo>
                        <a:lnTo>
                          <a:pt x="51" y="82"/>
                        </a:lnTo>
                        <a:lnTo>
                          <a:pt x="56" y="82"/>
                        </a:lnTo>
                        <a:lnTo>
                          <a:pt x="62" y="82"/>
                        </a:lnTo>
                        <a:lnTo>
                          <a:pt x="68" y="82"/>
                        </a:lnTo>
                        <a:lnTo>
                          <a:pt x="75" y="82"/>
                        </a:lnTo>
                        <a:lnTo>
                          <a:pt x="81" y="83"/>
                        </a:lnTo>
                        <a:lnTo>
                          <a:pt x="87" y="82"/>
                        </a:lnTo>
                        <a:lnTo>
                          <a:pt x="92" y="80"/>
                        </a:lnTo>
                        <a:lnTo>
                          <a:pt x="98" y="79"/>
                        </a:lnTo>
                        <a:lnTo>
                          <a:pt x="105" y="78"/>
                        </a:lnTo>
                        <a:lnTo>
                          <a:pt x="110" y="77"/>
                        </a:lnTo>
                        <a:lnTo>
                          <a:pt x="116" y="76"/>
                        </a:lnTo>
                        <a:lnTo>
                          <a:pt x="120" y="73"/>
                        </a:lnTo>
                        <a:lnTo>
                          <a:pt x="125"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8" name="Freeform 114">
                    <a:extLst>
                      <a:ext uri="{FF2B5EF4-FFF2-40B4-BE49-F238E27FC236}">
                        <a16:creationId xmlns:a16="http://schemas.microsoft.com/office/drawing/2014/main" id="{67B883FE-CF85-4453-AC87-7F6836FDC515}"/>
                      </a:ext>
                    </a:extLst>
                  </p:cNvPr>
                  <p:cNvSpPr>
                    <a:spLocks/>
                  </p:cNvSpPr>
                  <p:nvPr/>
                </p:nvSpPr>
                <p:spPr bwMode="auto">
                  <a:xfrm>
                    <a:off x="1678" y="2122"/>
                    <a:ext cx="54" cy="100"/>
                  </a:xfrm>
                  <a:custGeom>
                    <a:avLst/>
                    <a:gdLst>
                      <a:gd name="T0" fmla="*/ 0 w 163"/>
                      <a:gd name="T1" fmla="*/ 0 h 299"/>
                      <a:gd name="T2" fmla="*/ 0 w 163"/>
                      <a:gd name="T3" fmla="*/ 0 h 299"/>
                      <a:gd name="T4" fmla="*/ 0 w 163"/>
                      <a:gd name="T5" fmla="*/ 0 h 299"/>
                      <a:gd name="T6" fmla="*/ 0 w 163"/>
                      <a:gd name="T7" fmla="*/ 0 h 299"/>
                      <a:gd name="T8" fmla="*/ 0 w 163"/>
                      <a:gd name="T9" fmla="*/ 0 h 299"/>
                      <a:gd name="T10" fmla="*/ 1 w 163"/>
                      <a:gd name="T11" fmla="*/ 0 h 299"/>
                      <a:gd name="T12" fmla="*/ 1 w 163"/>
                      <a:gd name="T13" fmla="*/ 1 h 299"/>
                      <a:gd name="T14" fmla="*/ 1 w 163"/>
                      <a:gd name="T15" fmla="*/ 1 h 299"/>
                      <a:gd name="T16" fmla="*/ 1 w 163"/>
                      <a:gd name="T17" fmla="*/ 1 h 299"/>
                      <a:gd name="T18" fmla="*/ 1 w 163"/>
                      <a:gd name="T19" fmla="*/ 1 h 299"/>
                      <a:gd name="T20" fmla="*/ 1 w 163"/>
                      <a:gd name="T21" fmla="*/ 1 h 299"/>
                      <a:gd name="T22" fmla="*/ 0 w 163"/>
                      <a:gd name="T23" fmla="*/ 1 h 299"/>
                      <a:gd name="T24" fmla="*/ 0 w 163"/>
                      <a:gd name="T25" fmla="*/ 1 h 299"/>
                      <a:gd name="T26" fmla="*/ 0 w 163"/>
                      <a:gd name="T27" fmla="*/ 1 h 299"/>
                      <a:gd name="T28" fmla="*/ 0 w 163"/>
                      <a:gd name="T29" fmla="*/ 1 h 299"/>
                      <a:gd name="T30" fmla="*/ 0 w 163"/>
                      <a:gd name="T31" fmla="*/ 1 h 299"/>
                      <a:gd name="T32" fmla="*/ 0 w 163"/>
                      <a:gd name="T33" fmla="*/ 1 h 299"/>
                      <a:gd name="T34" fmla="*/ 0 w 163"/>
                      <a:gd name="T35" fmla="*/ 1 h 299"/>
                      <a:gd name="T36" fmla="*/ 0 w 163"/>
                      <a:gd name="T37" fmla="*/ 1 h 299"/>
                      <a:gd name="T38" fmla="*/ 0 w 163"/>
                      <a:gd name="T39" fmla="*/ 1 h 299"/>
                      <a:gd name="T40" fmla="*/ 0 w 163"/>
                      <a:gd name="T41" fmla="*/ 1 h 299"/>
                      <a:gd name="T42" fmla="*/ 0 w 163"/>
                      <a:gd name="T43" fmla="*/ 0 h 299"/>
                      <a:gd name="T44" fmla="*/ 0 w 163"/>
                      <a:gd name="T45" fmla="*/ 0 h 299"/>
                      <a:gd name="T46" fmla="*/ 0 w 163"/>
                      <a:gd name="T47" fmla="*/ 0 h 299"/>
                      <a:gd name="T48" fmla="*/ 0 w 163"/>
                      <a:gd name="T49" fmla="*/ 0 h 299"/>
                      <a:gd name="T50" fmla="*/ 0 w 163"/>
                      <a:gd name="T51" fmla="*/ 0 h 299"/>
                      <a:gd name="T52" fmla="*/ 0 w 163"/>
                      <a:gd name="T53" fmla="*/ 0 h 299"/>
                      <a:gd name="T54" fmla="*/ 0 w 163"/>
                      <a:gd name="T55" fmla="*/ 0 h 299"/>
                      <a:gd name="T56" fmla="*/ 0 w 163"/>
                      <a:gd name="T57" fmla="*/ 0 h 299"/>
                      <a:gd name="T58" fmla="*/ 0 w 163"/>
                      <a:gd name="T59" fmla="*/ 0 h 299"/>
                      <a:gd name="T60" fmla="*/ 0 w 163"/>
                      <a:gd name="T61" fmla="*/ 0 h 299"/>
                      <a:gd name="T62" fmla="*/ 0 w 163"/>
                      <a:gd name="T63" fmla="*/ 0 h 299"/>
                      <a:gd name="T64" fmla="*/ 0 w 163"/>
                      <a:gd name="T65" fmla="*/ 0 h 299"/>
                      <a:gd name="T66" fmla="*/ 0 w 163"/>
                      <a:gd name="T67" fmla="*/ 1 h 299"/>
                      <a:gd name="T68" fmla="*/ 0 w 163"/>
                      <a:gd name="T69" fmla="*/ 1 h 299"/>
                      <a:gd name="T70" fmla="*/ 0 w 163"/>
                      <a:gd name="T71" fmla="*/ 1 h 299"/>
                      <a:gd name="T72" fmla="*/ 0 w 163"/>
                      <a:gd name="T73" fmla="*/ 1 h 299"/>
                      <a:gd name="T74" fmla="*/ 0 w 163"/>
                      <a:gd name="T75" fmla="*/ 1 h 299"/>
                      <a:gd name="T76" fmla="*/ 0 w 163"/>
                      <a:gd name="T77" fmla="*/ 1 h 299"/>
                      <a:gd name="T78" fmla="*/ 0 w 163"/>
                      <a:gd name="T79" fmla="*/ 1 h 299"/>
                      <a:gd name="T80" fmla="*/ 1 w 163"/>
                      <a:gd name="T81" fmla="*/ 1 h 299"/>
                      <a:gd name="T82" fmla="*/ 1 w 163"/>
                      <a:gd name="T83" fmla="*/ 1 h 299"/>
                      <a:gd name="T84" fmla="*/ 1 w 163"/>
                      <a:gd name="T85" fmla="*/ 1 h 299"/>
                      <a:gd name="T86" fmla="*/ 1 w 163"/>
                      <a:gd name="T87" fmla="*/ 1 h 299"/>
                      <a:gd name="T88" fmla="*/ 1 w 163"/>
                      <a:gd name="T89" fmla="*/ 1 h 299"/>
                      <a:gd name="T90" fmla="*/ 0 w 163"/>
                      <a:gd name="T91" fmla="*/ 0 h 299"/>
                      <a:gd name="T92" fmla="*/ 0 w 163"/>
                      <a:gd name="T93" fmla="*/ 0 h 299"/>
                      <a:gd name="T94" fmla="*/ 0 w 163"/>
                      <a:gd name="T95" fmla="*/ 0 h 299"/>
                      <a:gd name="T96" fmla="*/ 0 w 163"/>
                      <a:gd name="T97" fmla="*/ 0 h 299"/>
                      <a:gd name="T98" fmla="*/ 0 w 163"/>
                      <a:gd name="T99" fmla="*/ 0 h 299"/>
                      <a:gd name="T100" fmla="*/ 0 w 163"/>
                      <a:gd name="T101" fmla="*/ 0 h 2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3"/>
                      <a:gd name="T154" fmla="*/ 0 h 299"/>
                      <a:gd name="T155" fmla="*/ 163 w 163"/>
                      <a:gd name="T156" fmla="*/ 299 h 2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3" h="299">
                        <a:moveTo>
                          <a:pt x="90" y="0"/>
                        </a:moveTo>
                        <a:lnTo>
                          <a:pt x="102" y="0"/>
                        </a:lnTo>
                        <a:lnTo>
                          <a:pt x="102" y="6"/>
                        </a:lnTo>
                        <a:lnTo>
                          <a:pt x="103" y="11"/>
                        </a:lnTo>
                        <a:lnTo>
                          <a:pt x="103" y="17"/>
                        </a:lnTo>
                        <a:lnTo>
                          <a:pt x="104" y="22"/>
                        </a:lnTo>
                        <a:lnTo>
                          <a:pt x="104" y="27"/>
                        </a:lnTo>
                        <a:lnTo>
                          <a:pt x="104" y="32"/>
                        </a:lnTo>
                        <a:lnTo>
                          <a:pt x="104" y="38"/>
                        </a:lnTo>
                        <a:lnTo>
                          <a:pt x="104" y="42"/>
                        </a:lnTo>
                        <a:lnTo>
                          <a:pt x="104" y="47"/>
                        </a:lnTo>
                        <a:lnTo>
                          <a:pt x="104" y="52"/>
                        </a:lnTo>
                        <a:lnTo>
                          <a:pt x="104" y="56"/>
                        </a:lnTo>
                        <a:lnTo>
                          <a:pt x="105" y="61"/>
                        </a:lnTo>
                        <a:lnTo>
                          <a:pt x="105" y="66"/>
                        </a:lnTo>
                        <a:lnTo>
                          <a:pt x="108" y="71"/>
                        </a:lnTo>
                        <a:lnTo>
                          <a:pt x="109" y="75"/>
                        </a:lnTo>
                        <a:lnTo>
                          <a:pt x="112" y="81"/>
                        </a:lnTo>
                        <a:lnTo>
                          <a:pt x="116" y="85"/>
                        </a:lnTo>
                        <a:lnTo>
                          <a:pt x="120" y="91"/>
                        </a:lnTo>
                        <a:lnTo>
                          <a:pt x="124" y="96"/>
                        </a:lnTo>
                        <a:lnTo>
                          <a:pt x="131" y="102"/>
                        </a:lnTo>
                        <a:lnTo>
                          <a:pt x="134" y="106"/>
                        </a:lnTo>
                        <a:lnTo>
                          <a:pt x="139" y="112"/>
                        </a:lnTo>
                        <a:lnTo>
                          <a:pt x="142" y="119"/>
                        </a:lnTo>
                        <a:lnTo>
                          <a:pt x="147" y="129"/>
                        </a:lnTo>
                        <a:lnTo>
                          <a:pt x="149" y="137"/>
                        </a:lnTo>
                        <a:lnTo>
                          <a:pt x="153" y="147"/>
                        </a:lnTo>
                        <a:lnTo>
                          <a:pt x="155" y="158"/>
                        </a:lnTo>
                        <a:lnTo>
                          <a:pt x="158" y="171"/>
                        </a:lnTo>
                        <a:lnTo>
                          <a:pt x="160" y="181"/>
                        </a:lnTo>
                        <a:lnTo>
                          <a:pt x="161" y="194"/>
                        </a:lnTo>
                        <a:lnTo>
                          <a:pt x="161" y="204"/>
                        </a:lnTo>
                        <a:lnTo>
                          <a:pt x="162" y="217"/>
                        </a:lnTo>
                        <a:lnTo>
                          <a:pt x="162" y="229"/>
                        </a:lnTo>
                        <a:lnTo>
                          <a:pt x="163" y="240"/>
                        </a:lnTo>
                        <a:lnTo>
                          <a:pt x="162" y="252"/>
                        </a:lnTo>
                        <a:lnTo>
                          <a:pt x="162" y="263"/>
                        </a:lnTo>
                        <a:lnTo>
                          <a:pt x="161" y="265"/>
                        </a:lnTo>
                        <a:lnTo>
                          <a:pt x="159" y="268"/>
                        </a:lnTo>
                        <a:lnTo>
                          <a:pt x="156" y="271"/>
                        </a:lnTo>
                        <a:lnTo>
                          <a:pt x="153" y="274"/>
                        </a:lnTo>
                        <a:lnTo>
                          <a:pt x="148" y="277"/>
                        </a:lnTo>
                        <a:lnTo>
                          <a:pt x="144" y="280"/>
                        </a:lnTo>
                        <a:lnTo>
                          <a:pt x="138" y="282"/>
                        </a:lnTo>
                        <a:lnTo>
                          <a:pt x="133" y="286"/>
                        </a:lnTo>
                        <a:lnTo>
                          <a:pt x="126" y="288"/>
                        </a:lnTo>
                        <a:lnTo>
                          <a:pt x="119" y="292"/>
                        </a:lnTo>
                        <a:lnTo>
                          <a:pt x="112" y="293"/>
                        </a:lnTo>
                        <a:lnTo>
                          <a:pt x="105" y="295"/>
                        </a:lnTo>
                        <a:lnTo>
                          <a:pt x="97" y="296"/>
                        </a:lnTo>
                        <a:lnTo>
                          <a:pt x="89" y="298"/>
                        </a:lnTo>
                        <a:lnTo>
                          <a:pt x="81" y="298"/>
                        </a:lnTo>
                        <a:lnTo>
                          <a:pt x="73" y="299"/>
                        </a:lnTo>
                        <a:lnTo>
                          <a:pt x="62" y="299"/>
                        </a:lnTo>
                        <a:lnTo>
                          <a:pt x="54" y="299"/>
                        </a:lnTo>
                        <a:lnTo>
                          <a:pt x="47" y="298"/>
                        </a:lnTo>
                        <a:lnTo>
                          <a:pt x="40" y="298"/>
                        </a:lnTo>
                        <a:lnTo>
                          <a:pt x="34" y="296"/>
                        </a:lnTo>
                        <a:lnTo>
                          <a:pt x="30" y="295"/>
                        </a:lnTo>
                        <a:lnTo>
                          <a:pt x="25" y="294"/>
                        </a:lnTo>
                        <a:lnTo>
                          <a:pt x="21" y="293"/>
                        </a:lnTo>
                        <a:lnTo>
                          <a:pt x="18" y="289"/>
                        </a:lnTo>
                        <a:lnTo>
                          <a:pt x="14" y="286"/>
                        </a:lnTo>
                        <a:lnTo>
                          <a:pt x="12" y="281"/>
                        </a:lnTo>
                        <a:lnTo>
                          <a:pt x="11" y="278"/>
                        </a:lnTo>
                        <a:lnTo>
                          <a:pt x="9" y="272"/>
                        </a:lnTo>
                        <a:lnTo>
                          <a:pt x="7" y="266"/>
                        </a:lnTo>
                        <a:lnTo>
                          <a:pt x="6" y="259"/>
                        </a:lnTo>
                        <a:lnTo>
                          <a:pt x="5" y="252"/>
                        </a:lnTo>
                        <a:lnTo>
                          <a:pt x="4" y="245"/>
                        </a:lnTo>
                        <a:lnTo>
                          <a:pt x="4" y="237"/>
                        </a:lnTo>
                        <a:lnTo>
                          <a:pt x="3" y="229"/>
                        </a:lnTo>
                        <a:lnTo>
                          <a:pt x="3" y="221"/>
                        </a:lnTo>
                        <a:lnTo>
                          <a:pt x="2" y="211"/>
                        </a:lnTo>
                        <a:lnTo>
                          <a:pt x="0" y="202"/>
                        </a:lnTo>
                        <a:lnTo>
                          <a:pt x="0" y="192"/>
                        </a:lnTo>
                        <a:lnTo>
                          <a:pt x="0" y="182"/>
                        </a:lnTo>
                        <a:lnTo>
                          <a:pt x="0" y="172"/>
                        </a:lnTo>
                        <a:lnTo>
                          <a:pt x="0" y="162"/>
                        </a:lnTo>
                        <a:lnTo>
                          <a:pt x="2" y="153"/>
                        </a:lnTo>
                        <a:lnTo>
                          <a:pt x="3" y="144"/>
                        </a:lnTo>
                        <a:lnTo>
                          <a:pt x="4" y="134"/>
                        </a:lnTo>
                        <a:lnTo>
                          <a:pt x="6" y="126"/>
                        </a:lnTo>
                        <a:lnTo>
                          <a:pt x="9" y="120"/>
                        </a:lnTo>
                        <a:lnTo>
                          <a:pt x="12" y="115"/>
                        </a:lnTo>
                        <a:lnTo>
                          <a:pt x="13" y="111"/>
                        </a:lnTo>
                        <a:lnTo>
                          <a:pt x="17" y="109"/>
                        </a:lnTo>
                        <a:lnTo>
                          <a:pt x="20" y="106"/>
                        </a:lnTo>
                        <a:lnTo>
                          <a:pt x="23" y="104"/>
                        </a:lnTo>
                        <a:lnTo>
                          <a:pt x="28" y="98"/>
                        </a:lnTo>
                        <a:lnTo>
                          <a:pt x="32" y="92"/>
                        </a:lnTo>
                        <a:lnTo>
                          <a:pt x="32" y="87"/>
                        </a:lnTo>
                        <a:lnTo>
                          <a:pt x="32" y="80"/>
                        </a:lnTo>
                        <a:lnTo>
                          <a:pt x="32" y="74"/>
                        </a:lnTo>
                        <a:lnTo>
                          <a:pt x="32" y="68"/>
                        </a:lnTo>
                        <a:lnTo>
                          <a:pt x="32" y="61"/>
                        </a:lnTo>
                        <a:lnTo>
                          <a:pt x="31" y="56"/>
                        </a:lnTo>
                        <a:lnTo>
                          <a:pt x="31" y="50"/>
                        </a:lnTo>
                        <a:lnTo>
                          <a:pt x="30" y="46"/>
                        </a:lnTo>
                        <a:lnTo>
                          <a:pt x="28" y="40"/>
                        </a:lnTo>
                        <a:lnTo>
                          <a:pt x="27" y="34"/>
                        </a:lnTo>
                        <a:lnTo>
                          <a:pt x="26" y="29"/>
                        </a:lnTo>
                        <a:lnTo>
                          <a:pt x="25" y="25"/>
                        </a:lnTo>
                        <a:lnTo>
                          <a:pt x="24" y="20"/>
                        </a:lnTo>
                        <a:lnTo>
                          <a:pt x="24" y="15"/>
                        </a:lnTo>
                        <a:lnTo>
                          <a:pt x="24" y="12"/>
                        </a:lnTo>
                        <a:lnTo>
                          <a:pt x="24" y="8"/>
                        </a:lnTo>
                        <a:lnTo>
                          <a:pt x="26" y="7"/>
                        </a:lnTo>
                        <a:lnTo>
                          <a:pt x="32" y="7"/>
                        </a:lnTo>
                        <a:lnTo>
                          <a:pt x="37" y="7"/>
                        </a:lnTo>
                        <a:lnTo>
                          <a:pt x="41" y="8"/>
                        </a:lnTo>
                        <a:lnTo>
                          <a:pt x="41" y="14"/>
                        </a:lnTo>
                        <a:lnTo>
                          <a:pt x="41" y="19"/>
                        </a:lnTo>
                        <a:lnTo>
                          <a:pt x="41" y="24"/>
                        </a:lnTo>
                        <a:lnTo>
                          <a:pt x="42" y="29"/>
                        </a:lnTo>
                        <a:lnTo>
                          <a:pt x="42" y="33"/>
                        </a:lnTo>
                        <a:lnTo>
                          <a:pt x="45" y="39"/>
                        </a:lnTo>
                        <a:lnTo>
                          <a:pt x="45" y="43"/>
                        </a:lnTo>
                        <a:lnTo>
                          <a:pt x="46" y="49"/>
                        </a:lnTo>
                        <a:lnTo>
                          <a:pt x="46" y="54"/>
                        </a:lnTo>
                        <a:lnTo>
                          <a:pt x="47" y="59"/>
                        </a:lnTo>
                        <a:lnTo>
                          <a:pt x="47" y="63"/>
                        </a:lnTo>
                        <a:lnTo>
                          <a:pt x="48" y="68"/>
                        </a:lnTo>
                        <a:lnTo>
                          <a:pt x="48" y="73"/>
                        </a:lnTo>
                        <a:lnTo>
                          <a:pt x="48" y="77"/>
                        </a:lnTo>
                        <a:lnTo>
                          <a:pt x="48" y="82"/>
                        </a:lnTo>
                        <a:lnTo>
                          <a:pt x="48" y="88"/>
                        </a:lnTo>
                        <a:lnTo>
                          <a:pt x="46" y="91"/>
                        </a:lnTo>
                        <a:lnTo>
                          <a:pt x="45" y="96"/>
                        </a:lnTo>
                        <a:lnTo>
                          <a:pt x="41" y="101"/>
                        </a:lnTo>
                        <a:lnTo>
                          <a:pt x="39" y="106"/>
                        </a:lnTo>
                        <a:lnTo>
                          <a:pt x="35" y="112"/>
                        </a:lnTo>
                        <a:lnTo>
                          <a:pt x="31" y="117"/>
                        </a:lnTo>
                        <a:lnTo>
                          <a:pt x="26" y="122"/>
                        </a:lnTo>
                        <a:lnTo>
                          <a:pt x="24" y="125"/>
                        </a:lnTo>
                        <a:lnTo>
                          <a:pt x="20" y="133"/>
                        </a:lnTo>
                        <a:lnTo>
                          <a:pt x="18" y="141"/>
                        </a:lnTo>
                        <a:lnTo>
                          <a:pt x="16" y="151"/>
                        </a:lnTo>
                        <a:lnTo>
                          <a:pt x="14" y="161"/>
                        </a:lnTo>
                        <a:lnTo>
                          <a:pt x="13" y="171"/>
                        </a:lnTo>
                        <a:lnTo>
                          <a:pt x="13" y="180"/>
                        </a:lnTo>
                        <a:lnTo>
                          <a:pt x="13" y="189"/>
                        </a:lnTo>
                        <a:lnTo>
                          <a:pt x="13" y="200"/>
                        </a:lnTo>
                        <a:lnTo>
                          <a:pt x="13" y="209"/>
                        </a:lnTo>
                        <a:lnTo>
                          <a:pt x="14" y="218"/>
                        </a:lnTo>
                        <a:lnTo>
                          <a:pt x="14" y="229"/>
                        </a:lnTo>
                        <a:lnTo>
                          <a:pt x="16" y="238"/>
                        </a:lnTo>
                        <a:lnTo>
                          <a:pt x="17" y="247"/>
                        </a:lnTo>
                        <a:lnTo>
                          <a:pt x="19" y="257"/>
                        </a:lnTo>
                        <a:lnTo>
                          <a:pt x="20" y="267"/>
                        </a:lnTo>
                        <a:lnTo>
                          <a:pt x="21" y="277"/>
                        </a:lnTo>
                        <a:lnTo>
                          <a:pt x="30" y="280"/>
                        </a:lnTo>
                        <a:lnTo>
                          <a:pt x="38" y="284"/>
                        </a:lnTo>
                        <a:lnTo>
                          <a:pt x="46" y="286"/>
                        </a:lnTo>
                        <a:lnTo>
                          <a:pt x="55" y="288"/>
                        </a:lnTo>
                        <a:lnTo>
                          <a:pt x="64" y="288"/>
                        </a:lnTo>
                        <a:lnTo>
                          <a:pt x="74" y="288"/>
                        </a:lnTo>
                        <a:lnTo>
                          <a:pt x="83" y="287"/>
                        </a:lnTo>
                        <a:lnTo>
                          <a:pt x="92" y="287"/>
                        </a:lnTo>
                        <a:lnTo>
                          <a:pt x="101" y="285"/>
                        </a:lnTo>
                        <a:lnTo>
                          <a:pt x="110" y="281"/>
                        </a:lnTo>
                        <a:lnTo>
                          <a:pt x="118" y="279"/>
                        </a:lnTo>
                        <a:lnTo>
                          <a:pt x="126" y="275"/>
                        </a:lnTo>
                        <a:lnTo>
                          <a:pt x="132" y="271"/>
                        </a:lnTo>
                        <a:lnTo>
                          <a:pt x="139" y="267"/>
                        </a:lnTo>
                        <a:lnTo>
                          <a:pt x="145" y="264"/>
                        </a:lnTo>
                        <a:lnTo>
                          <a:pt x="149" y="260"/>
                        </a:lnTo>
                        <a:lnTo>
                          <a:pt x="149" y="250"/>
                        </a:lnTo>
                        <a:lnTo>
                          <a:pt x="148" y="239"/>
                        </a:lnTo>
                        <a:lnTo>
                          <a:pt x="148" y="229"/>
                        </a:lnTo>
                        <a:lnTo>
                          <a:pt x="147" y="218"/>
                        </a:lnTo>
                        <a:lnTo>
                          <a:pt x="146" y="207"/>
                        </a:lnTo>
                        <a:lnTo>
                          <a:pt x="146" y="196"/>
                        </a:lnTo>
                        <a:lnTo>
                          <a:pt x="145" y="186"/>
                        </a:lnTo>
                        <a:lnTo>
                          <a:pt x="144" y="174"/>
                        </a:lnTo>
                        <a:lnTo>
                          <a:pt x="141" y="164"/>
                        </a:lnTo>
                        <a:lnTo>
                          <a:pt x="139" y="153"/>
                        </a:lnTo>
                        <a:lnTo>
                          <a:pt x="137" y="143"/>
                        </a:lnTo>
                        <a:lnTo>
                          <a:pt x="133" y="134"/>
                        </a:lnTo>
                        <a:lnTo>
                          <a:pt x="130" y="125"/>
                        </a:lnTo>
                        <a:lnTo>
                          <a:pt x="125" y="118"/>
                        </a:lnTo>
                        <a:lnTo>
                          <a:pt x="122" y="111"/>
                        </a:lnTo>
                        <a:lnTo>
                          <a:pt x="116" y="106"/>
                        </a:lnTo>
                        <a:lnTo>
                          <a:pt x="112" y="103"/>
                        </a:lnTo>
                        <a:lnTo>
                          <a:pt x="106" y="99"/>
                        </a:lnTo>
                        <a:lnTo>
                          <a:pt x="103" y="96"/>
                        </a:lnTo>
                        <a:lnTo>
                          <a:pt x="101" y="92"/>
                        </a:lnTo>
                        <a:lnTo>
                          <a:pt x="98" y="89"/>
                        </a:lnTo>
                        <a:lnTo>
                          <a:pt x="97" y="84"/>
                        </a:lnTo>
                        <a:lnTo>
                          <a:pt x="95" y="77"/>
                        </a:lnTo>
                        <a:lnTo>
                          <a:pt x="94" y="71"/>
                        </a:lnTo>
                        <a:lnTo>
                          <a:pt x="92" y="66"/>
                        </a:lnTo>
                        <a:lnTo>
                          <a:pt x="91" y="59"/>
                        </a:lnTo>
                        <a:lnTo>
                          <a:pt x="90" y="52"/>
                        </a:lnTo>
                        <a:lnTo>
                          <a:pt x="90" y="46"/>
                        </a:lnTo>
                        <a:lnTo>
                          <a:pt x="89" y="39"/>
                        </a:lnTo>
                        <a:lnTo>
                          <a:pt x="89" y="33"/>
                        </a:lnTo>
                        <a:lnTo>
                          <a:pt x="89" y="27"/>
                        </a:lnTo>
                        <a:lnTo>
                          <a:pt x="89" y="21"/>
                        </a:lnTo>
                        <a:lnTo>
                          <a:pt x="89" y="15"/>
                        </a:lnTo>
                        <a:lnTo>
                          <a:pt x="89" y="12"/>
                        </a:lnTo>
                        <a:lnTo>
                          <a:pt x="89" y="7"/>
                        </a:lnTo>
                        <a:lnTo>
                          <a:pt x="89" y="4"/>
                        </a:lnTo>
                        <a:lnTo>
                          <a:pt x="89" y="1"/>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89" name="Freeform 115">
                    <a:extLst>
                      <a:ext uri="{FF2B5EF4-FFF2-40B4-BE49-F238E27FC236}">
                        <a16:creationId xmlns:a16="http://schemas.microsoft.com/office/drawing/2014/main" id="{D6683532-0018-4ED7-92C8-26A0C1E68284}"/>
                      </a:ext>
                    </a:extLst>
                  </p:cNvPr>
                  <p:cNvSpPr>
                    <a:spLocks/>
                  </p:cNvSpPr>
                  <p:nvPr/>
                </p:nvSpPr>
                <p:spPr bwMode="auto">
                  <a:xfrm>
                    <a:off x="1677" y="2102"/>
                    <a:ext cx="39" cy="25"/>
                  </a:xfrm>
                  <a:custGeom>
                    <a:avLst/>
                    <a:gdLst>
                      <a:gd name="T0" fmla="*/ 0 w 118"/>
                      <a:gd name="T1" fmla="*/ 0 h 73"/>
                      <a:gd name="T2" fmla="*/ 0 w 118"/>
                      <a:gd name="T3" fmla="*/ 0 h 73"/>
                      <a:gd name="T4" fmla="*/ 0 w 118"/>
                      <a:gd name="T5" fmla="*/ 0 h 73"/>
                      <a:gd name="T6" fmla="*/ 0 w 118"/>
                      <a:gd name="T7" fmla="*/ 0 h 73"/>
                      <a:gd name="T8" fmla="*/ 0 w 118"/>
                      <a:gd name="T9" fmla="*/ 0 h 73"/>
                      <a:gd name="T10" fmla="*/ 0 w 118"/>
                      <a:gd name="T11" fmla="*/ 0 h 73"/>
                      <a:gd name="T12" fmla="*/ 0 w 118"/>
                      <a:gd name="T13" fmla="*/ 0 h 73"/>
                      <a:gd name="T14" fmla="*/ 0 w 118"/>
                      <a:gd name="T15" fmla="*/ 0 h 73"/>
                      <a:gd name="T16" fmla="*/ 0 w 118"/>
                      <a:gd name="T17" fmla="*/ 0 h 73"/>
                      <a:gd name="T18" fmla="*/ 0 w 118"/>
                      <a:gd name="T19" fmla="*/ 0 h 73"/>
                      <a:gd name="T20" fmla="*/ 0 w 118"/>
                      <a:gd name="T21" fmla="*/ 0 h 73"/>
                      <a:gd name="T22" fmla="*/ 0 w 118"/>
                      <a:gd name="T23" fmla="*/ 0 h 73"/>
                      <a:gd name="T24" fmla="*/ 0 w 118"/>
                      <a:gd name="T25" fmla="*/ 0 h 73"/>
                      <a:gd name="T26" fmla="*/ 0 w 118"/>
                      <a:gd name="T27" fmla="*/ 0 h 73"/>
                      <a:gd name="T28" fmla="*/ 0 w 118"/>
                      <a:gd name="T29" fmla="*/ 0 h 73"/>
                      <a:gd name="T30" fmla="*/ 0 w 118"/>
                      <a:gd name="T31" fmla="*/ 0 h 73"/>
                      <a:gd name="T32" fmla="*/ 0 w 118"/>
                      <a:gd name="T33" fmla="*/ 0 h 73"/>
                      <a:gd name="T34" fmla="*/ 0 w 118"/>
                      <a:gd name="T35" fmla="*/ 0 h 73"/>
                      <a:gd name="T36" fmla="*/ 0 w 118"/>
                      <a:gd name="T37" fmla="*/ 0 h 73"/>
                      <a:gd name="T38" fmla="*/ 0 w 118"/>
                      <a:gd name="T39" fmla="*/ 0 h 73"/>
                      <a:gd name="T40" fmla="*/ 0 w 118"/>
                      <a:gd name="T41" fmla="*/ 0 h 73"/>
                      <a:gd name="T42" fmla="*/ 0 w 118"/>
                      <a:gd name="T43" fmla="*/ 0 h 73"/>
                      <a:gd name="T44" fmla="*/ 0 w 118"/>
                      <a:gd name="T45" fmla="*/ 0 h 73"/>
                      <a:gd name="T46" fmla="*/ 0 w 118"/>
                      <a:gd name="T47" fmla="*/ 0 h 73"/>
                      <a:gd name="T48" fmla="*/ 0 w 118"/>
                      <a:gd name="T49" fmla="*/ 0 h 73"/>
                      <a:gd name="T50" fmla="*/ 0 w 118"/>
                      <a:gd name="T51" fmla="*/ 0 h 73"/>
                      <a:gd name="T52" fmla="*/ 0 w 118"/>
                      <a:gd name="T53" fmla="*/ 0 h 73"/>
                      <a:gd name="T54" fmla="*/ 0 w 118"/>
                      <a:gd name="T55" fmla="*/ 0 h 73"/>
                      <a:gd name="T56" fmla="*/ 0 w 118"/>
                      <a:gd name="T57" fmla="*/ 0 h 73"/>
                      <a:gd name="T58" fmla="*/ 0 w 118"/>
                      <a:gd name="T59" fmla="*/ 0 h 73"/>
                      <a:gd name="T60" fmla="*/ 0 w 118"/>
                      <a:gd name="T61" fmla="*/ 0 h 73"/>
                      <a:gd name="T62" fmla="*/ 0 w 118"/>
                      <a:gd name="T63" fmla="*/ 0 h 73"/>
                      <a:gd name="T64" fmla="*/ 0 w 118"/>
                      <a:gd name="T65" fmla="*/ 0 h 73"/>
                      <a:gd name="T66" fmla="*/ 0 w 118"/>
                      <a:gd name="T67" fmla="*/ 0 h 73"/>
                      <a:gd name="T68" fmla="*/ 0 w 118"/>
                      <a:gd name="T69" fmla="*/ 0 h 73"/>
                      <a:gd name="T70" fmla="*/ 0 w 118"/>
                      <a:gd name="T71" fmla="*/ 0 h 73"/>
                      <a:gd name="T72" fmla="*/ 0 w 118"/>
                      <a:gd name="T73" fmla="*/ 0 h 73"/>
                      <a:gd name="T74" fmla="*/ 0 w 118"/>
                      <a:gd name="T75" fmla="*/ 0 h 73"/>
                      <a:gd name="T76" fmla="*/ 0 w 118"/>
                      <a:gd name="T77" fmla="*/ 0 h 73"/>
                      <a:gd name="T78" fmla="*/ 0 w 118"/>
                      <a:gd name="T79" fmla="*/ 0 h 73"/>
                      <a:gd name="T80" fmla="*/ 0 w 118"/>
                      <a:gd name="T81" fmla="*/ 0 h 73"/>
                      <a:gd name="T82" fmla="*/ 0 w 118"/>
                      <a:gd name="T83" fmla="*/ 0 h 73"/>
                      <a:gd name="T84" fmla="*/ 0 w 118"/>
                      <a:gd name="T85" fmla="*/ 0 h 73"/>
                      <a:gd name="T86" fmla="*/ 0 w 118"/>
                      <a:gd name="T87" fmla="*/ 0 h 73"/>
                      <a:gd name="T88" fmla="*/ 0 w 118"/>
                      <a:gd name="T89" fmla="*/ 0 h 73"/>
                      <a:gd name="T90" fmla="*/ 0 w 118"/>
                      <a:gd name="T91" fmla="*/ 0 h 73"/>
                      <a:gd name="T92" fmla="*/ 0 w 118"/>
                      <a:gd name="T93" fmla="*/ 0 h 73"/>
                      <a:gd name="T94" fmla="*/ 0 w 118"/>
                      <a:gd name="T95" fmla="*/ 0 h 73"/>
                      <a:gd name="T96" fmla="*/ 0 w 118"/>
                      <a:gd name="T97" fmla="*/ 0 h 73"/>
                      <a:gd name="T98" fmla="*/ 0 w 118"/>
                      <a:gd name="T99" fmla="*/ 0 h 73"/>
                      <a:gd name="T100" fmla="*/ 0 w 118"/>
                      <a:gd name="T101" fmla="*/ 0 h 73"/>
                      <a:gd name="T102" fmla="*/ 0 w 118"/>
                      <a:gd name="T103" fmla="*/ 0 h 73"/>
                      <a:gd name="T104" fmla="*/ 0 w 118"/>
                      <a:gd name="T105" fmla="*/ 0 h 73"/>
                      <a:gd name="T106" fmla="*/ 0 w 118"/>
                      <a:gd name="T107" fmla="*/ 0 h 7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8"/>
                      <a:gd name="T163" fmla="*/ 0 h 73"/>
                      <a:gd name="T164" fmla="*/ 118 w 118"/>
                      <a:gd name="T165" fmla="*/ 73 h 7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8" h="73">
                        <a:moveTo>
                          <a:pt x="112" y="63"/>
                        </a:moveTo>
                        <a:lnTo>
                          <a:pt x="114" y="59"/>
                        </a:lnTo>
                        <a:lnTo>
                          <a:pt x="115" y="57"/>
                        </a:lnTo>
                        <a:lnTo>
                          <a:pt x="117" y="52"/>
                        </a:lnTo>
                        <a:lnTo>
                          <a:pt x="118" y="48"/>
                        </a:lnTo>
                        <a:lnTo>
                          <a:pt x="118" y="42"/>
                        </a:lnTo>
                        <a:lnTo>
                          <a:pt x="118" y="37"/>
                        </a:lnTo>
                        <a:lnTo>
                          <a:pt x="115" y="31"/>
                        </a:lnTo>
                        <a:lnTo>
                          <a:pt x="114" y="25"/>
                        </a:lnTo>
                        <a:lnTo>
                          <a:pt x="111" y="20"/>
                        </a:lnTo>
                        <a:lnTo>
                          <a:pt x="107" y="14"/>
                        </a:lnTo>
                        <a:lnTo>
                          <a:pt x="101" y="9"/>
                        </a:lnTo>
                        <a:lnTo>
                          <a:pt x="97" y="6"/>
                        </a:lnTo>
                        <a:lnTo>
                          <a:pt x="89" y="2"/>
                        </a:lnTo>
                        <a:lnTo>
                          <a:pt x="80" y="0"/>
                        </a:lnTo>
                        <a:lnTo>
                          <a:pt x="71" y="0"/>
                        </a:lnTo>
                        <a:lnTo>
                          <a:pt x="61" y="1"/>
                        </a:lnTo>
                        <a:lnTo>
                          <a:pt x="57" y="1"/>
                        </a:lnTo>
                        <a:lnTo>
                          <a:pt x="51" y="2"/>
                        </a:lnTo>
                        <a:lnTo>
                          <a:pt x="46" y="2"/>
                        </a:lnTo>
                        <a:lnTo>
                          <a:pt x="42" y="3"/>
                        </a:lnTo>
                        <a:lnTo>
                          <a:pt x="32" y="6"/>
                        </a:lnTo>
                        <a:lnTo>
                          <a:pt x="25" y="9"/>
                        </a:lnTo>
                        <a:lnTo>
                          <a:pt x="16" y="13"/>
                        </a:lnTo>
                        <a:lnTo>
                          <a:pt x="12" y="18"/>
                        </a:lnTo>
                        <a:lnTo>
                          <a:pt x="7" y="23"/>
                        </a:lnTo>
                        <a:lnTo>
                          <a:pt x="4" y="28"/>
                        </a:lnTo>
                        <a:lnTo>
                          <a:pt x="1" y="35"/>
                        </a:lnTo>
                        <a:lnTo>
                          <a:pt x="1" y="41"/>
                        </a:lnTo>
                        <a:lnTo>
                          <a:pt x="0" y="45"/>
                        </a:lnTo>
                        <a:lnTo>
                          <a:pt x="2" y="51"/>
                        </a:lnTo>
                        <a:lnTo>
                          <a:pt x="5" y="57"/>
                        </a:lnTo>
                        <a:lnTo>
                          <a:pt x="8" y="62"/>
                        </a:lnTo>
                        <a:lnTo>
                          <a:pt x="13" y="65"/>
                        </a:lnTo>
                        <a:lnTo>
                          <a:pt x="18" y="69"/>
                        </a:lnTo>
                        <a:lnTo>
                          <a:pt x="25" y="71"/>
                        </a:lnTo>
                        <a:lnTo>
                          <a:pt x="33" y="73"/>
                        </a:lnTo>
                        <a:lnTo>
                          <a:pt x="37" y="73"/>
                        </a:lnTo>
                        <a:lnTo>
                          <a:pt x="41" y="73"/>
                        </a:lnTo>
                        <a:lnTo>
                          <a:pt x="46" y="73"/>
                        </a:lnTo>
                        <a:lnTo>
                          <a:pt x="51" y="73"/>
                        </a:lnTo>
                        <a:lnTo>
                          <a:pt x="56" y="73"/>
                        </a:lnTo>
                        <a:lnTo>
                          <a:pt x="61" y="73"/>
                        </a:lnTo>
                        <a:lnTo>
                          <a:pt x="66" y="73"/>
                        </a:lnTo>
                        <a:lnTo>
                          <a:pt x="72" y="73"/>
                        </a:lnTo>
                        <a:lnTo>
                          <a:pt x="77" y="73"/>
                        </a:lnTo>
                        <a:lnTo>
                          <a:pt x="83" y="72"/>
                        </a:lnTo>
                        <a:lnTo>
                          <a:pt x="87" y="71"/>
                        </a:lnTo>
                        <a:lnTo>
                          <a:pt x="93" y="70"/>
                        </a:lnTo>
                        <a:lnTo>
                          <a:pt x="98" y="69"/>
                        </a:lnTo>
                        <a:lnTo>
                          <a:pt x="103" y="66"/>
                        </a:lnTo>
                        <a:lnTo>
                          <a:pt x="107" y="65"/>
                        </a:lnTo>
                        <a:lnTo>
                          <a:pt x="112"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0" name="Freeform 116">
                    <a:extLst>
                      <a:ext uri="{FF2B5EF4-FFF2-40B4-BE49-F238E27FC236}">
                        <a16:creationId xmlns:a16="http://schemas.microsoft.com/office/drawing/2014/main" id="{2A8D6055-47EF-4C2B-84F4-7DE0A1A04BBA}"/>
                      </a:ext>
                    </a:extLst>
                  </p:cNvPr>
                  <p:cNvSpPr>
                    <a:spLocks/>
                  </p:cNvSpPr>
                  <p:nvPr/>
                </p:nvSpPr>
                <p:spPr bwMode="auto">
                  <a:xfrm>
                    <a:off x="1626" y="2100"/>
                    <a:ext cx="41" cy="73"/>
                  </a:xfrm>
                  <a:custGeom>
                    <a:avLst/>
                    <a:gdLst>
                      <a:gd name="T0" fmla="*/ 0 w 123"/>
                      <a:gd name="T1" fmla="*/ 0 h 221"/>
                      <a:gd name="T2" fmla="*/ 0 w 123"/>
                      <a:gd name="T3" fmla="*/ 0 h 221"/>
                      <a:gd name="T4" fmla="*/ 0 w 123"/>
                      <a:gd name="T5" fmla="*/ 0 h 221"/>
                      <a:gd name="T6" fmla="*/ 0 w 123"/>
                      <a:gd name="T7" fmla="*/ 0 h 221"/>
                      <a:gd name="T8" fmla="*/ 0 w 123"/>
                      <a:gd name="T9" fmla="*/ 0 h 221"/>
                      <a:gd name="T10" fmla="*/ 0 w 123"/>
                      <a:gd name="T11" fmla="*/ 0 h 221"/>
                      <a:gd name="T12" fmla="*/ 0 w 123"/>
                      <a:gd name="T13" fmla="*/ 0 h 221"/>
                      <a:gd name="T14" fmla="*/ 0 w 123"/>
                      <a:gd name="T15" fmla="*/ 1 h 221"/>
                      <a:gd name="T16" fmla="*/ 1 w 123"/>
                      <a:gd name="T17" fmla="*/ 1 h 221"/>
                      <a:gd name="T18" fmla="*/ 0 w 123"/>
                      <a:gd name="T19" fmla="*/ 1 h 221"/>
                      <a:gd name="T20" fmla="*/ 0 w 123"/>
                      <a:gd name="T21" fmla="*/ 1 h 221"/>
                      <a:gd name="T22" fmla="*/ 0 w 123"/>
                      <a:gd name="T23" fmla="*/ 1 h 221"/>
                      <a:gd name="T24" fmla="*/ 0 w 123"/>
                      <a:gd name="T25" fmla="*/ 1 h 221"/>
                      <a:gd name="T26" fmla="*/ 0 w 123"/>
                      <a:gd name="T27" fmla="*/ 1 h 221"/>
                      <a:gd name="T28" fmla="*/ 0 w 123"/>
                      <a:gd name="T29" fmla="*/ 1 h 221"/>
                      <a:gd name="T30" fmla="*/ 0 w 123"/>
                      <a:gd name="T31" fmla="*/ 1 h 221"/>
                      <a:gd name="T32" fmla="*/ 0 w 123"/>
                      <a:gd name="T33" fmla="*/ 1 h 221"/>
                      <a:gd name="T34" fmla="*/ 0 w 123"/>
                      <a:gd name="T35" fmla="*/ 1 h 221"/>
                      <a:gd name="T36" fmla="*/ 0 w 123"/>
                      <a:gd name="T37" fmla="*/ 0 h 221"/>
                      <a:gd name="T38" fmla="*/ 0 w 123"/>
                      <a:gd name="T39" fmla="*/ 0 h 221"/>
                      <a:gd name="T40" fmla="*/ 0 w 123"/>
                      <a:gd name="T41" fmla="*/ 0 h 221"/>
                      <a:gd name="T42" fmla="*/ 0 w 123"/>
                      <a:gd name="T43" fmla="*/ 0 h 221"/>
                      <a:gd name="T44" fmla="*/ 0 w 123"/>
                      <a:gd name="T45" fmla="*/ 0 h 221"/>
                      <a:gd name="T46" fmla="*/ 0 w 123"/>
                      <a:gd name="T47" fmla="*/ 0 h 221"/>
                      <a:gd name="T48" fmla="*/ 0 w 123"/>
                      <a:gd name="T49" fmla="*/ 0 h 221"/>
                      <a:gd name="T50" fmla="*/ 0 w 123"/>
                      <a:gd name="T51" fmla="*/ 0 h 221"/>
                      <a:gd name="T52" fmla="*/ 0 w 123"/>
                      <a:gd name="T53" fmla="*/ 0 h 221"/>
                      <a:gd name="T54" fmla="*/ 0 w 123"/>
                      <a:gd name="T55" fmla="*/ 0 h 221"/>
                      <a:gd name="T56" fmla="*/ 0 w 123"/>
                      <a:gd name="T57" fmla="*/ 0 h 221"/>
                      <a:gd name="T58" fmla="*/ 0 w 123"/>
                      <a:gd name="T59" fmla="*/ 0 h 221"/>
                      <a:gd name="T60" fmla="*/ 0 w 123"/>
                      <a:gd name="T61" fmla="*/ 0 h 221"/>
                      <a:gd name="T62" fmla="*/ 0 w 123"/>
                      <a:gd name="T63" fmla="*/ 0 h 221"/>
                      <a:gd name="T64" fmla="*/ 0 w 123"/>
                      <a:gd name="T65" fmla="*/ 1 h 221"/>
                      <a:gd name="T66" fmla="*/ 0 w 123"/>
                      <a:gd name="T67" fmla="*/ 1 h 221"/>
                      <a:gd name="T68" fmla="*/ 0 w 123"/>
                      <a:gd name="T69" fmla="*/ 1 h 221"/>
                      <a:gd name="T70" fmla="*/ 0 w 123"/>
                      <a:gd name="T71" fmla="*/ 1 h 221"/>
                      <a:gd name="T72" fmla="*/ 0 w 123"/>
                      <a:gd name="T73" fmla="*/ 1 h 221"/>
                      <a:gd name="T74" fmla="*/ 0 w 123"/>
                      <a:gd name="T75" fmla="*/ 1 h 221"/>
                      <a:gd name="T76" fmla="*/ 0 w 123"/>
                      <a:gd name="T77" fmla="*/ 1 h 221"/>
                      <a:gd name="T78" fmla="*/ 0 w 123"/>
                      <a:gd name="T79" fmla="*/ 1 h 221"/>
                      <a:gd name="T80" fmla="*/ 0 w 123"/>
                      <a:gd name="T81" fmla="*/ 1 h 221"/>
                      <a:gd name="T82" fmla="*/ 0 w 123"/>
                      <a:gd name="T83" fmla="*/ 0 h 221"/>
                      <a:gd name="T84" fmla="*/ 0 w 123"/>
                      <a:gd name="T85" fmla="*/ 0 h 221"/>
                      <a:gd name="T86" fmla="*/ 0 w 123"/>
                      <a:gd name="T87" fmla="*/ 0 h 221"/>
                      <a:gd name="T88" fmla="*/ 0 w 123"/>
                      <a:gd name="T89" fmla="*/ 0 h 221"/>
                      <a:gd name="T90" fmla="*/ 0 w 123"/>
                      <a:gd name="T91" fmla="*/ 0 h 221"/>
                      <a:gd name="T92" fmla="*/ 0 w 123"/>
                      <a:gd name="T93" fmla="*/ 0 h 221"/>
                      <a:gd name="T94" fmla="*/ 0 w 123"/>
                      <a:gd name="T95" fmla="*/ 0 h 22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3"/>
                      <a:gd name="T145" fmla="*/ 0 h 221"/>
                      <a:gd name="T146" fmla="*/ 123 w 123"/>
                      <a:gd name="T147" fmla="*/ 221 h 22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3" h="221">
                        <a:moveTo>
                          <a:pt x="66" y="1"/>
                        </a:moveTo>
                        <a:lnTo>
                          <a:pt x="78" y="0"/>
                        </a:lnTo>
                        <a:lnTo>
                          <a:pt x="78" y="3"/>
                        </a:lnTo>
                        <a:lnTo>
                          <a:pt x="78" y="8"/>
                        </a:lnTo>
                        <a:lnTo>
                          <a:pt x="78" y="11"/>
                        </a:lnTo>
                        <a:lnTo>
                          <a:pt x="78" y="16"/>
                        </a:lnTo>
                        <a:lnTo>
                          <a:pt x="78" y="19"/>
                        </a:lnTo>
                        <a:lnTo>
                          <a:pt x="78" y="23"/>
                        </a:lnTo>
                        <a:lnTo>
                          <a:pt x="78" y="26"/>
                        </a:lnTo>
                        <a:lnTo>
                          <a:pt x="78" y="31"/>
                        </a:lnTo>
                        <a:lnTo>
                          <a:pt x="78" y="35"/>
                        </a:lnTo>
                        <a:lnTo>
                          <a:pt x="78" y="38"/>
                        </a:lnTo>
                        <a:lnTo>
                          <a:pt x="78" y="42"/>
                        </a:lnTo>
                        <a:lnTo>
                          <a:pt x="80" y="45"/>
                        </a:lnTo>
                        <a:lnTo>
                          <a:pt x="80" y="49"/>
                        </a:lnTo>
                        <a:lnTo>
                          <a:pt x="81" y="52"/>
                        </a:lnTo>
                        <a:lnTo>
                          <a:pt x="83" y="56"/>
                        </a:lnTo>
                        <a:lnTo>
                          <a:pt x="85" y="59"/>
                        </a:lnTo>
                        <a:lnTo>
                          <a:pt x="88" y="64"/>
                        </a:lnTo>
                        <a:lnTo>
                          <a:pt x="90" y="67"/>
                        </a:lnTo>
                        <a:lnTo>
                          <a:pt x="94" y="70"/>
                        </a:lnTo>
                        <a:lnTo>
                          <a:pt x="98" y="74"/>
                        </a:lnTo>
                        <a:lnTo>
                          <a:pt x="102" y="77"/>
                        </a:lnTo>
                        <a:lnTo>
                          <a:pt x="104" y="81"/>
                        </a:lnTo>
                        <a:lnTo>
                          <a:pt x="106" y="86"/>
                        </a:lnTo>
                        <a:lnTo>
                          <a:pt x="110" y="93"/>
                        </a:lnTo>
                        <a:lnTo>
                          <a:pt x="112" y="100"/>
                        </a:lnTo>
                        <a:lnTo>
                          <a:pt x="115" y="108"/>
                        </a:lnTo>
                        <a:lnTo>
                          <a:pt x="117" y="115"/>
                        </a:lnTo>
                        <a:lnTo>
                          <a:pt x="119" y="124"/>
                        </a:lnTo>
                        <a:lnTo>
                          <a:pt x="119" y="133"/>
                        </a:lnTo>
                        <a:lnTo>
                          <a:pt x="120" y="141"/>
                        </a:lnTo>
                        <a:lnTo>
                          <a:pt x="121" y="150"/>
                        </a:lnTo>
                        <a:lnTo>
                          <a:pt x="123" y="159"/>
                        </a:lnTo>
                        <a:lnTo>
                          <a:pt x="123" y="168"/>
                        </a:lnTo>
                        <a:lnTo>
                          <a:pt x="123" y="176"/>
                        </a:lnTo>
                        <a:lnTo>
                          <a:pt x="121" y="184"/>
                        </a:lnTo>
                        <a:lnTo>
                          <a:pt x="121" y="192"/>
                        </a:lnTo>
                        <a:lnTo>
                          <a:pt x="119" y="197"/>
                        </a:lnTo>
                        <a:lnTo>
                          <a:pt x="116" y="203"/>
                        </a:lnTo>
                        <a:lnTo>
                          <a:pt x="112" y="205"/>
                        </a:lnTo>
                        <a:lnTo>
                          <a:pt x="110" y="207"/>
                        </a:lnTo>
                        <a:lnTo>
                          <a:pt x="105" y="210"/>
                        </a:lnTo>
                        <a:lnTo>
                          <a:pt x="102" y="213"/>
                        </a:lnTo>
                        <a:lnTo>
                          <a:pt x="96" y="214"/>
                        </a:lnTo>
                        <a:lnTo>
                          <a:pt x="91" y="217"/>
                        </a:lnTo>
                        <a:lnTo>
                          <a:pt x="85" y="218"/>
                        </a:lnTo>
                        <a:lnTo>
                          <a:pt x="80" y="220"/>
                        </a:lnTo>
                        <a:lnTo>
                          <a:pt x="73" y="220"/>
                        </a:lnTo>
                        <a:lnTo>
                          <a:pt x="66" y="221"/>
                        </a:lnTo>
                        <a:lnTo>
                          <a:pt x="60" y="221"/>
                        </a:lnTo>
                        <a:lnTo>
                          <a:pt x="53" y="221"/>
                        </a:lnTo>
                        <a:lnTo>
                          <a:pt x="47" y="220"/>
                        </a:lnTo>
                        <a:lnTo>
                          <a:pt x="43" y="219"/>
                        </a:lnTo>
                        <a:lnTo>
                          <a:pt x="39" y="218"/>
                        </a:lnTo>
                        <a:lnTo>
                          <a:pt x="35" y="218"/>
                        </a:lnTo>
                        <a:lnTo>
                          <a:pt x="31" y="218"/>
                        </a:lnTo>
                        <a:lnTo>
                          <a:pt x="27" y="217"/>
                        </a:lnTo>
                        <a:lnTo>
                          <a:pt x="25" y="217"/>
                        </a:lnTo>
                        <a:lnTo>
                          <a:pt x="21" y="215"/>
                        </a:lnTo>
                        <a:lnTo>
                          <a:pt x="14" y="212"/>
                        </a:lnTo>
                        <a:lnTo>
                          <a:pt x="11" y="207"/>
                        </a:lnTo>
                        <a:lnTo>
                          <a:pt x="9" y="204"/>
                        </a:lnTo>
                        <a:lnTo>
                          <a:pt x="6" y="199"/>
                        </a:lnTo>
                        <a:lnTo>
                          <a:pt x="5" y="196"/>
                        </a:lnTo>
                        <a:lnTo>
                          <a:pt x="5" y="190"/>
                        </a:lnTo>
                        <a:lnTo>
                          <a:pt x="4" y="185"/>
                        </a:lnTo>
                        <a:lnTo>
                          <a:pt x="4" y="179"/>
                        </a:lnTo>
                        <a:lnTo>
                          <a:pt x="3" y="173"/>
                        </a:lnTo>
                        <a:lnTo>
                          <a:pt x="3" y="166"/>
                        </a:lnTo>
                        <a:lnTo>
                          <a:pt x="2" y="159"/>
                        </a:lnTo>
                        <a:lnTo>
                          <a:pt x="2" y="151"/>
                        </a:lnTo>
                        <a:lnTo>
                          <a:pt x="2" y="144"/>
                        </a:lnTo>
                        <a:lnTo>
                          <a:pt x="2" y="137"/>
                        </a:lnTo>
                        <a:lnTo>
                          <a:pt x="0" y="128"/>
                        </a:lnTo>
                        <a:lnTo>
                          <a:pt x="0" y="121"/>
                        </a:lnTo>
                        <a:lnTo>
                          <a:pt x="0" y="114"/>
                        </a:lnTo>
                        <a:lnTo>
                          <a:pt x="2" y="107"/>
                        </a:lnTo>
                        <a:lnTo>
                          <a:pt x="3" y="99"/>
                        </a:lnTo>
                        <a:lnTo>
                          <a:pt x="4" y="93"/>
                        </a:lnTo>
                        <a:lnTo>
                          <a:pt x="5" y="88"/>
                        </a:lnTo>
                        <a:lnTo>
                          <a:pt x="9" y="84"/>
                        </a:lnTo>
                        <a:lnTo>
                          <a:pt x="11" y="80"/>
                        </a:lnTo>
                        <a:lnTo>
                          <a:pt x="16" y="77"/>
                        </a:lnTo>
                        <a:lnTo>
                          <a:pt x="20" y="72"/>
                        </a:lnTo>
                        <a:lnTo>
                          <a:pt x="23" y="67"/>
                        </a:lnTo>
                        <a:lnTo>
                          <a:pt x="23" y="63"/>
                        </a:lnTo>
                        <a:lnTo>
                          <a:pt x="23" y="58"/>
                        </a:lnTo>
                        <a:lnTo>
                          <a:pt x="23" y="53"/>
                        </a:lnTo>
                        <a:lnTo>
                          <a:pt x="24" y="49"/>
                        </a:lnTo>
                        <a:lnTo>
                          <a:pt x="23" y="44"/>
                        </a:lnTo>
                        <a:lnTo>
                          <a:pt x="23" y="40"/>
                        </a:lnTo>
                        <a:lnTo>
                          <a:pt x="21" y="36"/>
                        </a:lnTo>
                        <a:lnTo>
                          <a:pt x="21" y="32"/>
                        </a:lnTo>
                        <a:lnTo>
                          <a:pt x="20" y="28"/>
                        </a:lnTo>
                        <a:lnTo>
                          <a:pt x="20" y="24"/>
                        </a:lnTo>
                        <a:lnTo>
                          <a:pt x="19" y="21"/>
                        </a:lnTo>
                        <a:lnTo>
                          <a:pt x="19" y="17"/>
                        </a:lnTo>
                        <a:lnTo>
                          <a:pt x="17" y="10"/>
                        </a:lnTo>
                        <a:lnTo>
                          <a:pt x="17" y="5"/>
                        </a:lnTo>
                        <a:lnTo>
                          <a:pt x="19" y="4"/>
                        </a:lnTo>
                        <a:lnTo>
                          <a:pt x="23" y="4"/>
                        </a:lnTo>
                        <a:lnTo>
                          <a:pt x="26" y="4"/>
                        </a:lnTo>
                        <a:lnTo>
                          <a:pt x="29" y="5"/>
                        </a:lnTo>
                        <a:lnTo>
                          <a:pt x="29" y="9"/>
                        </a:lnTo>
                        <a:lnTo>
                          <a:pt x="29" y="12"/>
                        </a:lnTo>
                        <a:lnTo>
                          <a:pt x="29" y="17"/>
                        </a:lnTo>
                        <a:lnTo>
                          <a:pt x="31" y="21"/>
                        </a:lnTo>
                        <a:lnTo>
                          <a:pt x="31" y="25"/>
                        </a:lnTo>
                        <a:lnTo>
                          <a:pt x="32" y="29"/>
                        </a:lnTo>
                        <a:lnTo>
                          <a:pt x="32" y="33"/>
                        </a:lnTo>
                        <a:lnTo>
                          <a:pt x="34" y="37"/>
                        </a:lnTo>
                        <a:lnTo>
                          <a:pt x="34" y="42"/>
                        </a:lnTo>
                        <a:lnTo>
                          <a:pt x="34" y="45"/>
                        </a:lnTo>
                        <a:lnTo>
                          <a:pt x="34" y="50"/>
                        </a:lnTo>
                        <a:lnTo>
                          <a:pt x="35" y="53"/>
                        </a:lnTo>
                        <a:lnTo>
                          <a:pt x="35" y="58"/>
                        </a:lnTo>
                        <a:lnTo>
                          <a:pt x="35" y="61"/>
                        </a:lnTo>
                        <a:lnTo>
                          <a:pt x="35" y="66"/>
                        </a:lnTo>
                        <a:lnTo>
                          <a:pt x="35" y="70"/>
                        </a:lnTo>
                        <a:lnTo>
                          <a:pt x="34" y="75"/>
                        </a:lnTo>
                        <a:lnTo>
                          <a:pt x="31" y="80"/>
                        </a:lnTo>
                        <a:lnTo>
                          <a:pt x="26" y="85"/>
                        </a:lnTo>
                        <a:lnTo>
                          <a:pt x="21" y="89"/>
                        </a:lnTo>
                        <a:lnTo>
                          <a:pt x="18" y="94"/>
                        </a:lnTo>
                        <a:lnTo>
                          <a:pt x="17" y="101"/>
                        </a:lnTo>
                        <a:lnTo>
                          <a:pt x="14" y="108"/>
                        </a:lnTo>
                        <a:lnTo>
                          <a:pt x="14" y="115"/>
                        </a:lnTo>
                        <a:lnTo>
                          <a:pt x="13" y="121"/>
                        </a:lnTo>
                        <a:lnTo>
                          <a:pt x="13" y="128"/>
                        </a:lnTo>
                        <a:lnTo>
                          <a:pt x="13" y="135"/>
                        </a:lnTo>
                        <a:lnTo>
                          <a:pt x="13" y="142"/>
                        </a:lnTo>
                        <a:lnTo>
                          <a:pt x="13" y="149"/>
                        </a:lnTo>
                        <a:lnTo>
                          <a:pt x="14" y="156"/>
                        </a:lnTo>
                        <a:lnTo>
                          <a:pt x="14" y="163"/>
                        </a:lnTo>
                        <a:lnTo>
                          <a:pt x="16" y="170"/>
                        </a:lnTo>
                        <a:lnTo>
                          <a:pt x="17" y="177"/>
                        </a:lnTo>
                        <a:lnTo>
                          <a:pt x="18" y="184"/>
                        </a:lnTo>
                        <a:lnTo>
                          <a:pt x="19" y="191"/>
                        </a:lnTo>
                        <a:lnTo>
                          <a:pt x="21" y="198"/>
                        </a:lnTo>
                        <a:lnTo>
                          <a:pt x="25" y="200"/>
                        </a:lnTo>
                        <a:lnTo>
                          <a:pt x="31" y="203"/>
                        </a:lnTo>
                        <a:lnTo>
                          <a:pt x="36" y="205"/>
                        </a:lnTo>
                        <a:lnTo>
                          <a:pt x="42" y="206"/>
                        </a:lnTo>
                        <a:lnTo>
                          <a:pt x="48" y="207"/>
                        </a:lnTo>
                        <a:lnTo>
                          <a:pt x="55" y="207"/>
                        </a:lnTo>
                        <a:lnTo>
                          <a:pt x="62" y="207"/>
                        </a:lnTo>
                        <a:lnTo>
                          <a:pt x="69" y="207"/>
                        </a:lnTo>
                        <a:lnTo>
                          <a:pt x="75" y="206"/>
                        </a:lnTo>
                        <a:lnTo>
                          <a:pt x="81" y="206"/>
                        </a:lnTo>
                        <a:lnTo>
                          <a:pt x="87" y="204"/>
                        </a:lnTo>
                        <a:lnTo>
                          <a:pt x="94" y="203"/>
                        </a:lnTo>
                        <a:lnTo>
                          <a:pt x="97" y="200"/>
                        </a:lnTo>
                        <a:lnTo>
                          <a:pt x="103" y="198"/>
                        </a:lnTo>
                        <a:lnTo>
                          <a:pt x="106" y="196"/>
                        </a:lnTo>
                        <a:lnTo>
                          <a:pt x="111" y="193"/>
                        </a:lnTo>
                        <a:lnTo>
                          <a:pt x="110" y="186"/>
                        </a:lnTo>
                        <a:lnTo>
                          <a:pt x="110" y="178"/>
                        </a:lnTo>
                        <a:lnTo>
                          <a:pt x="110" y="170"/>
                        </a:lnTo>
                        <a:lnTo>
                          <a:pt x="110" y="162"/>
                        </a:lnTo>
                        <a:lnTo>
                          <a:pt x="108" y="154"/>
                        </a:lnTo>
                        <a:lnTo>
                          <a:pt x="108" y="145"/>
                        </a:lnTo>
                        <a:lnTo>
                          <a:pt x="106" y="137"/>
                        </a:lnTo>
                        <a:lnTo>
                          <a:pt x="106" y="129"/>
                        </a:lnTo>
                        <a:lnTo>
                          <a:pt x="104" y="121"/>
                        </a:lnTo>
                        <a:lnTo>
                          <a:pt x="103" y="114"/>
                        </a:lnTo>
                        <a:lnTo>
                          <a:pt x="101" y="106"/>
                        </a:lnTo>
                        <a:lnTo>
                          <a:pt x="98" y="100"/>
                        </a:lnTo>
                        <a:lnTo>
                          <a:pt x="95" y="93"/>
                        </a:lnTo>
                        <a:lnTo>
                          <a:pt x="92" y="87"/>
                        </a:lnTo>
                        <a:lnTo>
                          <a:pt x="89" y="82"/>
                        </a:lnTo>
                        <a:lnTo>
                          <a:pt x="85" y="78"/>
                        </a:lnTo>
                        <a:lnTo>
                          <a:pt x="82" y="75"/>
                        </a:lnTo>
                        <a:lnTo>
                          <a:pt x="78" y="73"/>
                        </a:lnTo>
                        <a:lnTo>
                          <a:pt x="76" y="70"/>
                        </a:lnTo>
                        <a:lnTo>
                          <a:pt x="74" y="68"/>
                        </a:lnTo>
                        <a:lnTo>
                          <a:pt x="73" y="65"/>
                        </a:lnTo>
                        <a:lnTo>
                          <a:pt x="71" y="61"/>
                        </a:lnTo>
                        <a:lnTo>
                          <a:pt x="70" y="57"/>
                        </a:lnTo>
                        <a:lnTo>
                          <a:pt x="69" y="52"/>
                        </a:lnTo>
                        <a:lnTo>
                          <a:pt x="68" y="47"/>
                        </a:lnTo>
                        <a:lnTo>
                          <a:pt x="68" y="43"/>
                        </a:lnTo>
                        <a:lnTo>
                          <a:pt x="66" y="38"/>
                        </a:lnTo>
                        <a:lnTo>
                          <a:pt x="66" y="33"/>
                        </a:lnTo>
                        <a:lnTo>
                          <a:pt x="66" y="28"/>
                        </a:lnTo>
                        <a:lnTo>
                          <a:pt x="66" y="24"/>
                        </a:lnTo>
                        <a:lnTo>
                          <a:pt x="64" y="19"/>
                        </a:lnTo>
                        <a:lnTo>
                          <a:pt x="64" y="16"/>
                        </a:lnTo>
                        <a:lnTo>
                          <a:pt x="64" y="11"/>
                        </a:lnTo>
                        <a:lnTo>
                          <a:pt x="64" y="9"/>
                        </a:lnTo>
                        <a:lnTo>
                          <a:pt x="64" y="3"/>
                        </a:lnTo>
                        <a:lnTo>
                          <a:pt x="6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1" name="Freeform 117">
                    <a:extLst>
                      <a:ext uri="{FF2B5EF4-FFF2-40B4-BE49-F238E27FC236}">
                        <a16:creationId xmlns:a16="http://schemas.microsoft.com/office/drawing/2014/main" id="{CEC84FE2-ACA4-4923-9F0E-E75BADC703C1}"/>
                      </a:ext>
                    </a:extLst>
                  </p:cNvPr>
                  <p:cNvSpPr>
                    <a:spLocks/>
                  </p:cNvSpPr>
                  <p:nvPr/>
                </p:nvSpPr>
                <p:spPr bwMode="auto">
                  <a:xfrm>
                    <a:off x="1625" y="2084"/>
                    <a:ext cx="30" cy="20"/>
                  </a:xfrm>
                  <a:custGeom>
                    <a:avLst/>
                    <a:gdLst>
                      <a:gd name="T0" fmla="*/ 0 w 91"/>
                      <a:gd name="T1" fmla="*/ 0 h 59"/>
                      <a:gd name="T2" fmla="*/ 0 w 91"/>
                      <a:gd name="T3" fmla="*/ 0 h 59"/>
                      <a:gd name="T4" fmla="*/ 0 w 91"/>
                      <a:gd name="T5" fmla="*/ 0 h 59"/>
                      <a:gd name="T6" fmla="*/ 0 w 91"/>
                      <a:gd name="T7" fmla="*/ 0 h 59"/>
                      <a:gd name="T8" fmla="*/ 0 w 91"/>
                      <a:gd name="T9" fmla="*/ 0 h 59"/>
                      <a:gd name="T10" fmla="*/ 0 w 91"/>
                      <a:gd name="T11" fmla="*/ 0 h 59"/>
                      <a:gd name="T12" fmla="*/ 0 w 91"/>
                      <a:gd name="T13" fmla="*/ 0 h 59"/>
                      <a:gd name="T14" fmla="*/ 0 w 91"/>
                      <a:gd name="T15" fmla="*/ 0 h 59"/>
                      <a:gd name="T16" fmla="*/ 0 w 91"/>
                      <a:gd name="T17" fmla="*/ 0 h 59"/>
                      <a:gd name="T18" fmla="*/ 0 w 91"/>
                      <a:gd name="T19" fmla="*/ 0 h 59"/>
                      <a:gd name="T20" fmla="*/ 0 w 91"/>
                      <a:gd name="T21" fmla="*/ 0 h 59"/>
                      <a:gd name="T22" fmla="*/ 0 w 91"/>
                      <a:gd name="T23" fmla="*/ 0 h 59"/>
                      <a:gd name="T24" fmla="*/ 0 w 91"/>
                      <a:gd name="T25" fmla="*/ 0 h 59"/>
                      <a:gd name="T26" fmla="*/ 0 w 91"/>
                      <a:gd name="T27" fmla="*/ 0 h 59"/>
                      <a:gd name="T28" fmla="*/ 0 w 91"/>
                      <a:gd name="T29" fmla="*/ 0 h 59"/>
                      <a:gd name="T30" fmla="*/ 0 w 91"/>
                      <a:gd name="T31" fmla="*/ 0 h 59"/>
                      <a:gd name="T32" fmla="*/ 0 w 91"/>
                      <a:gd name="T33" fmla="*/ 0 h 59"/>
                      <a:gd name="T34" fmla="*/ 0 w 91"/>
                      <a:gd name="T35" fmla="*/ 0 h 59"/>
                      <a:gd name="T36" fmla="*/ 0 w 91"/>
                      <a:gd name="T37" fmla="*/ 0 h 59"/>
                      <a:gd name="T38" fmla="*/ 0 w 91"/>
                      <a:gd name="T39" fmla="*/ 0 h 59"/>
                      <a:gd name="T40" fmla="*/ 0 w 91"/>
                      <a:gd name="T41" fmla="*/ 0 h 59"/>
                      <a:gd name="T42" fmla="*/ 0 w 91"/>
                      <a:gd name="T43" fmla="*/ 0 h 59"/>
                      <a:gd name="T44" fmla="*/ 0 w 91"/>
                      <a:gd name="T45" fmla="*/ 0 h 59"/>
                      <a:gd name="T46" fmla="*/ 0 w 91"/>
                      <a:gd name="T47" fmla="*/ 0 h 59"/>
                      <a:gd name="T48" fmla="*/ 0 w 91"/>
                      <a:gd name="T49" fmla="*/ 0 h 59"/>
                      <a:gd name="T50" fmla="*/ 0 w 91"/>
                      <a:gd name="T51" fmla="*/ 0 h 59"/>
                      <a:gd name="T52" fmla="*/ 0 w 91"/>
                      <a:gd name="T53" fmla="*/ 0 h 59"/>
                      <a:gd name="T54" fmla="*/ 0 w 91"/>
                      <a:gd name="T55" fmla="*/ 0 h 59"/>
                      <a:gd name="T56" fmla="*/ 0 w 91"/>
                      <a:gd name="T57" fmla="*/ 0 h 59"/>
                      <a:gd name="T58" fmla="*/ 0 w 91"/>
                      <a:gd name="T59" fmla="*/ 0 h 59"/>
                      <a:gd name="T60" fmla="*/ 0 w 91"/>
                      <a:gd name="T61" fmla="*/ 0 h 59"/>
                      <a:gd name="T62" fmla="*/ 0 w 91"/>
                      <a:gd name="T63" fmla="*/ 0 h 59"/>
                      <a:gd name="T64" fmla="*/ 0 w 91"/>
                      <a:gd name="T65" fmla="*/ 0 h 59"/>
                      <a:gd name="T66" fmla="*/ 0 w 91"/>
                      <a:gd name="T67" fmla="*/ 0 h 59"/>
                      <a:gd name="T68" fmla="*/ 0 w 91"/>
                      <a:gd name="T69" fmla="*/ 0 h 59"/>
                      <a:gd name="T70" fmla="*/ 0 w 91"/>
                      <a:gd name="T71" fmla="*/ 0 h 59"/>
                      <a:gd name="T72" fmla="*/ 0 w 91"/>
                      <a:gd name="T73" fmla="*/ 0 h 59"/>
                      <a:gd name="T74" fmla="*/ 0 w 91"/>
                      <a:gd name="T75" fmla="*/ 0 h 59"/>
                      <a:gd name="T76" fmla="*/ 0 w 91"/>
                      <a:gd name="T77" fmla="*/ 0 h 59"/>
                      <a:gd name="T78" fmla="*/ 0 w 91"/>
                      <a:gd name="T79" fmla="*/ 0 h 59"/>
                      <a:gd name="T80" fmla="*/ 0 w 91"/>
                      <a:gd name="T81" fmla="*/ 0 h 59"/>
                      <a:gd name="T82" fmla="*/ 0 w 91"/>
                      <a:gd name="T83" fmla="*/ 0 h 59"/>
                      <a:gd name="T84" fmla="*/ 0 w 91"/>
                      <a:gd name="T85" fmla="*/ 0 h 59"/>
                      <a:gd name="T86" fmla="*/ 0 w 91"/>
                      <a:gd name="T87" fmla="*/ 0 h 59"/>
                      <a:gd name="T88" fmla="*/ 0 w 91"/>
                      <a:gd name="T89" fmla="*/ 0 h 59"/>
                      <a:gd name="T90" fmla="*/ 0 w 91"/>
                      <a:gd name="T91" fmla="*/ 0 h 59"/>
                      <a:gd name="T92" fmla="*/ 0 w 91"/>
                      <a:gd name="T93" fmla="*/ 0 h 59"/>
                      <a:gd name="T94" fmla="*/ 0 w 91"/>
                      <a:gd name="T95" fmla="*/ 0 h 59"/>
                      <a:gd name="T96" fmla="*/ 0 w 91"/>
                      <a:gd name="T97" fmla="*/ 0 h 59"/>
                      <a:gd name="T98" fmla="*/ 0 w 91"/>
                      <a:gd name="T99" fmla="*/ 0 h 59"/>
                      <a:gd name="T100" fmla="*/ 0 w 91"/>
                      <a:gd name="T101" fmla="*/ 0 h 59"/>
                      <a:gd name="T102" fmla="*/ 0 w 91"/>
                      <a:gd name="T103" fmla="*/ 0 h 59"/>
                      <a:gd name="T104" fmla="*/ 0 w 91"/>
                      <a:gd name="T105" fmla="*/ 0 h 59"/>
                      <a:gd name="T106" fmla="*/ 0 w 91"/>
                      <a:gd name="T107" fmla="*/ 0 h 5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59"/>
                      <a:gd name="T164" fmla="*/ 91 w 91"/>
                      <a:gd name="T165" fmla="*/ 59 h 5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59">
                        <a:moveTo>
                          <a:pt x="86" y="51"/>
                        </a:moveTo>
                        <a:lnTo>
                          <a:pt x="87" y="49"/>
                        </a:lnTo>
                        <a:lnTo>
                          <a:pt x="88" y="47"/>
                        </a:lnTo>
                        <a:lnTo>
                          <a:pt x="90" y="43"/>
                        </a:lnTo>
                        <a:lnTo>
                          <a:pt x="91" y="40"/>
                        </a:lnTo>
                        <a:lnTo>
                          <a:pt x="90" y="34"/>
                        </a:lnTo>
                        <a:lnTo>
                          <a:pt x="90" y="30"/>
                        </a:lnTo>
                        <a:lnTo>
                          <a:pt x="90" y="26"/>
                        </a:lnTo>
                        <a:lnTo>
                          <a:pt x="88" y="21"/>
                        </a:lnTo>
                        <a:lnTo>
                          <a:pt x="85" y="16"/>
                        </a:lnTo>
                        <a:lnTo>
                          <a:pt x="83" y="13"/>
                        </a:lnTo>
                        <a:lnTo>
                          <a:pt x="79" y="8"/>
                        </a:lnTo>
                        <a:lnTo>
                          <a:pt x="74" y="6"/>
                        </a:lnTo>
                        <a:lnTo>
                          <a:pt x="69" y="2"/>
                        </a:lnTo>
                        <a:lnTo>
                          <a:pt x="63" y="1"/>
                        </a:lnTo>
                        <a:lnTo>
                          <a:pt x="56" y="0"/>
                        </a:lnTo>
                        <a:lnTo>
                          <a:pt x="49" y="1"/>
                        </a:lnTo>
                        <a:lnTo>
                          <a:pt x="45" y="1"/>
                        </a:lnTo>
                        <a:lnTo>
                          <a:pt x="39" y="2"/>
                        </a:lnTo>
                        <a:lnTo>
                          <a:pt x="32" y="2"/>
                        </a:lnTo>
                        <a:lnTo>
                          <a:pt x="29" y="4"/>
                        </a:lnTo>
                        <a:lnTo>
                          <a:pt x="22" y="5"/>
                        </a:lnTo>
                        <a:lnTo>
                          <a:pt x="16" y="7"/>
                        </a:lnTo>
                        <a:lnTo>
                          <a:pt x="12" y="11"/>
                        </a:lnTo>
                        <a:lnTo>
                          <a:pt x="7" y="15"/>
                        </a:lnTo>
                        <a:lnTo>
                          <a:pt x="3" y="19"/>
                        </a:lnTo>
                        <a:lnTo>
                          <a:pt x="1" y="23"/>
                        </a:lnTo>
                        <a:lnTo>
                          <a:pt x="0" y="28"/>
                        </a:lnTo>
                        <a:lnTo>
                          <a:pt x="0" y="33"/>
                        </a:lnTo>
                        <a:lnTo>
                          <a:pt x="0" y="37"/>
                        </a:lnTo>
                        <a:lnTo>
                          <a:pt x="1" y="42"/>
                        </a:lnTo>
                        <a:lnTo>
                          <a:pt x="2" y="45"/>
                        </a:lnTo>
                        <a:lnTo>
                          <a:pt x="6" y="50"/>
                        </a:lnTo>
                        <a:lnTo>
                          <a:pt x="8" y="52"/>
                        </a:lnTo>
                        <a:lnTo>
                          <a:pt x="13" y="56"/>
                        </a:lnTo>
                        <a:lnTo>
                          <a:pt x="17" y="57"/>
                        </a:lnTo>
                        <a:lnTo>
                          <a:pt x="24" y="58"/>
                        </a:lnTo>
                        <a:lnTo>
                          <a:pt x="27" y="58"/>
                        </a:lnTo>
                        <a:lnTo>
                          <a:pt x="30" y="58"/>
                        </a:lnTo>
                        <a:lnTo>
                          <a:pt x="34" y="58"/>
                        </a:lnTo>
                        <a:lnTo>
                          <a:pt x="37" y="59"/>
                        </a:lnTo>
                        <a:lnTo>
                          <a:pt x="41" y="59"/>
                        </a:lnTo>
                        <a:lnTo>
                          <a:pt x="45" y="59"/>
                        </a:lnTo>
                        <a:lnTo>
                          <a:pt x="50" y="59"/>
                        </a:lnTo>
                        <a:lnTo>
                          <a:pt x="55" y="59"/>
                        </a:lnTo>
                        <a:lnTo>
                          <a:pt x="58" y="58"/>
                        </a:lnTo>
                        <a:lnTo>
                          <a:pt x="63" y="58"/>
                        </a:lnTo>
                        <a:lnTo>
                          <a:pt x="66" y="57"/>
                        </a:lnTo>
                        <a:lnTo>
                          <a:pt x="71" y="57"/>
                        </a:lnTo>
                        <a:lnTo>
                          <a:pt x="74" y="56"/>
                        </a:lnTo>
                        <a:lnTo>
                          <a:pt x="79" y="55"/>
                        </a:lnTo>
                        <a:lnTo>
                          <a:pt x="83" y="54"/>
                        </a:lnTo>
                        <a:lnTo>
                          <a:pt x="86"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2" name="Freeform 118">
                    <a:extLst>
                      <a:ext uri="{FF2B5EF4-FFF2-40B4-BE49-F238E27FC236}">
                        <a16:creationId xmlns:a16="http://schemas.microsoft.com/office/drawing/2014/main" id="{087356EF-D998-4356-A6BD-2719F1A37479}"/>
                      </a:ext>
                    </a:extLst>
                  </p:cNvPr>
                  <p:cNvSpPr>
                    <a:spLocks/>
                  </p:cNvSpPr>
                  <p:nvPr/>
                </p:nvSpPr>
                <p:spPr bwMode="auto">
                  <a:xfrm>
                    <a:off x="1572" y="2081"/>
                    <a:ext cx="36" cy="66"/>
                  </a:xfrm>
                  <a:custGeom>
                    <a:avLst/>
                    <a:gdLst>
                      <a:gd name="T0" fmla="*/ 0 w 108"/>
                      <a:gd name="T1" fmla="*/ 0 h 196"/>
                      <a:gd name="T2" fmla="*/ 0 w 108"/>
                      <a:gd name="T3" fmla="*/ 0 h 196"/>
                      <a:gd name="T4" fmla="*/ 0 w 108"/>
                      <a:gd name="T5" fmla="*/ 0 h 196"/>
                      <a:gd name="T6" fmla="*/ 0 w 108"/>
                      <a:gd name="T7" fmla="*/ 0 h 196"/>
                      <a:gd name="T8" fmla="*/ 0 w 108"/>
                      <a:gd name="T9" fmla="*/ 0 h 196"/>
                      <a:gd name="T10" fmla="*/ 0 w 108"/>
                      <a:gd name="T11" fmla="*/ 0 h 196"/>
                      <a:gd name="T12" fmla="*/ 0 w 108"/>
                      <a:gd name="T13" fmla="*/ 0 h 196"/>
                      <a:gd name="T14" fmla="*/ 0 w 108"/>
                      <a:gd name="T15" fmla="*/ 0 h 196"/>
                      <a:gd name="T16" fmla="*/ 0 w 108"/>
                      <a:gd name="T17" fmla="*/ 0 h 196"/>
                      <a:gd name="T18" fmla="*/ 0 w 108"/>
                      <a:gd name="T19" fmla="*/ 1 h 196"/>
                      <a:gd name="T20" fmla="*/ 0 w 108"/>
                      <a:gd name="T21" fmla="*/ 1 h 196"/>
                      <a:gd name="T22" fmla="*/ 0 w 108"/>
                      <a:gd name="T23" fmla="*/ 1 h 196"/>
                      <a:gd name="T24" fmla="*/ 0 w 108"/>
                      <a:gd name="T25" fmla="*/ 1 h 196"/>
                      <a:gd name="T26" fmla="*/ 0 w 108"/>
                      <a:gd name="T27" fmla="*/ 1 h 196"/>
                      <a:gd name="T28" fmla="*/ 0 w 108"/>
                      <a:gd name="T29" fmla="*/ 1 h 196"/>
                      <a:gd name="T30" fmla="*/ 0 w 108"/>
                      <a:gd name="T31" fmla="*/ 1 h 196"/>
                      <a:gd name="T32" fmla="*/ 0 w 108"/>
                      <a:gd name="T33" fmla="*/ 1 h 196"/>
                      <a:gd name="T34" fmla="*/ 0 w 108"/>
                      <a:gd name="T35" fmla="*/ 1 h 196"/>
                      <a:gd name="T36" fmla="*/ 0 w 108"/>
                      <a:gd name="T37" fmla="*/ 1 h 196"/>
                      <a:gd name="T38" fmla="*/ 0 w 108"/>
                      <a:gd name="T39" fmla="*/ 1 h 196"/>
                      <a:gd name="T40" fmla="*/ 0 w 108"/>
                      <a:gd name="T41" fmla="*/ 1 h 196"/>
                      <a:gd name="T42" fmla="*/ 0 w 108"/>
                      <a:gd name="T43" fmla="*/ 1 h 196"/>
                      <a:gd name="T44" fmla="*/ 0 w 108"/>
                      <a:gd name="T45" fmla="*/ 1 h 196"/>
                      <a:gd name="T46" fmla="*/ 0 w 108"/>
                      <a:gd name="T47" fmla="*/ 0 h 196"/>
                      <a:gd name="T48" fmla="*/ 0 w 108"/>
                      <a:gd name="T49" fmla="*/ 0 h 196"/>
                      <a:gd name="T50" fmla="*/ 0 w 108"/>
                      <a:gd name="T51" fmla="*/ 0 h 196"/>
                      <a:gd name="T52" fmla="*/ 0 w 108"/>
                      <a:gd name="T53" fmla="*/ 0 h 196"/>
                      <a:gd name="T54" fmla="*/ 0 w 108"/>
                      <a:gd name="T55" fmla="*/ 0 h 196"/>
                      <a:gd name="T56" fmla="*/ 0 w 108"/>
                      <a:gd name="T57" fmla="*/ 0 h 196"/>
                      <a:gd name="T58" fmla="*/ 0 w 108"/>
                      <a:gd name="T59" fmla="*/ 0 h 196"/>
                      <a:gd name="T60" fmla="*/ 0 w 108"/>
                      <a:gd name="T61" fmla="*/ 0 h 196"/>
                      <a:gd name="T62" fmla="*/ 0 w 108"/>
                      <a:gd name="T63" fmla="*/ 0 h 196"/>
                      <a:gd name="T64" fmla="*/ 0 w 108"/>
                      <a:gd name="T65" fmla="*/ 0 h 196"/>
                      <a:gd name="T66" fmla="*/ 0 w 108"/>
                      <a:gd name="T67" fmla="*/ 0 h 196"/>
                      <a:gd name="T68" fmla="*/ 0 w 108"/>
                      <a:gd name="T69" fmla="*/ 0 h 196"/>
                      <a:gd name="T70" fmla="*/ 0 w 108"/>
                      <a:gd name="T71" fmla="*/ 0 h 196"/>
                      <a:gd name="T72" fmla="*/ 0 w 108"/>
                      <a:gd name="T73" fmla="*/ 0 h 196"/>
                      <a:gd name="T74" fmla="*/ 0 w 108"/>
                      <a:gd name="T75" fmla="*/ 0 h 196"/>
                      <a:gd name="T76" fmla="*/ 0 w 108"/>
                      <a:gd name="T77" fmla="*/ 0 h 196"/>
                      <a:gd name="T78" fmla="*/ 0 w 108"/>
                      <a:gd name="T79" fmla="*/ 0 h 196"/>
                      <a:gd name="T80" fmla="*/ 0 w 108"/>
                      <a:gd name="T81" fmla="*/ 0 h 196"/>
                      <a:gd name="T82" fmla="*/ 0 w 108"/>
                      <a:gd name="T83" fmla="*/ 0 h 196"/>
                      <a:gd name="T84" fmla="*/ 0 w 108"/>
                      <a:gd name="T85" fmla="*/ 1 h 196"/>
                      <a:gd name="T86" fmla="*/ 0 w 108"/>
                      <a:gd name="T87" fmla="*/ 1 h 196"/>
                      <a:gd name="T88" fmla="*/ 0 w 108"/>
                      <a:gd name="T89" fmla="*/ 1 h 196"/>
                      <a:gd name="T90" fmla="*/ 0 w 108"/>
                      <a:gd name="T91" fmla="*/ 1 h 196"/>
                      <a:gd name="T92" fmla="*/ 0 w 108"/>
                      <a:gd name="T93" fmla="*/ 1 h 196"/>
                      <a:gd name="T94" fmla="*/ 0 w 108"/>
                      <a:gd name="T95" fmla="*/ 1 h 196"/>
                      <a:gd name="T96" fmla="*/ 0 w 108"/>
                      <a:gd name="T97" fmla="*/ 1 h 196"/>
                      <a:gd name="T98" fmla="*/ 0 w 108"/>
                      <a:gd name="T99" fmla="*/ 1 h 196"/>
                      <a:gd name="T100" fmla="*/ 0 w 108"/>
                      <a:gd name="T101" fmla="*/ 1 h 196"/>
                      <a:gd name="T102" fmla="*/ 0 w 108"/>
                      <a:gd name="T103" fmla="*/ 1 h 196"/>
                      <a:gd name="T104" fmla="*/ 0 w 108"/>
                      <a:gd name="T105" fmla="*/ 1 h 196"/>
                      <a:gd name="T106" fmla="*/ 0 w 108"/>
                      <a:gd name="T107" fmla="*/ 0 h 196"/>
                      <a:gd name="T108" fmla="*/ 0 w 108"/>
                      <a:gd name="T109" fmla="*/ 0 h 196"/>
                      <a:gd name="T110" fmla="*/ 0 w 108"/>
                      <a:gd name="T111" fmla="*/ 0 h 196"/>
                      <a:gd name="T112" fmla="*/ 0 w 108"/>
                      <a:gd name="T113" fmla="*/ 0 h 196"/>
                      <a:gd name="T114" fmla="*/ 0 w 108"/>
                      <a:gd name="T115" fmla="*/ 0 h 196"/>
                      <a:gd name="T116" fmla="*/ 0 w 108"/>
                      <a:gd name="T117" fmla="*/ 0 h 196"/>
                      <a:gd name="T118" fmla="*/ 0 w 108"/>
                      <a:gd name="T119" fmla="*/ 0 h 196"/>
                      <a:gd name="T120" fmla="*/ 0 w 108"/>
                      <a:gd name="T121" fmla="*/ 0 h 196"/>
                      <a:gd name="T122" fmla="*/ 0 w 108"/>
                      <a:gd name="T123" fmla="*/ 0 h 1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
                      <a:gd name="T187" fmla="*/ 0 h 196"/>
                      <a:gd name="T188" fmla="*/ 108 w 108"/>
                      <a:gd name="T189" fmla="*/ 196 h 1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 h="196">
                        <a:moveTo>
                          <a:pt x="58" y="0"/>
                        </a:moveTo>
                        <a:lnTo>
                          <a:pt x="68" y="0"/>
                        </a:lnTo>
                        <a:lnTo>
                          <a:pt x="68" y="3"/>
                        </a:lnTo>
                        <a:lnTo>
                          <a:pt x="68" y="7"/>
                        </a:lnTo>
                        <a:lnTo>
                          <a:pt x="68" y="10"/>
                        </a:lnTo>
                        <a:lnTo>
                          <a:pt x="68" y="14"/>
                        </a:lnTo>
                        <a:lnTo>
                          <a:pt x="68" y="17"/>
                        </a:lnTo>
                        <a:lnTo>
                          <a:pt x="68" y="21"/>
                        </a:lnTo>
                        <a:lnTo>
                          <a:pt x="68" y="24"/>
                        </a:lnTo>
                        <a:lnTo>
                          <a:pt x="68" y="28"/>
                        </a:lnTo>
                        <a:lnTo>
                          <a:pt x="68" y="34"/>
                        </a:lnTo>
                        <a:lnTo>
                          <a:pt x="69" y="41"/>
                        </a:lnTo>
                        <a:lnTo>
                          <a:pt x="71" y="48"/>
                        </a:lnTo>
                        <a:lnTo>
                          <a:pt x="74" y="53"/>
                        </a:lnTo>
                        <a:lnTo>
                          <a:pt x="76" y="57"/>
                        </a:lnTo>
                        <a:lnTo>
                          <a:pt x="79" y="59"/>
                        </a:lnTo>
                        <a:lnTo>
                          <a:pt x="81" y="63"/>
                        </a:lnTo>
                        <a:lnTo>
                          <a:pt x="85" y="65"/>
                        </a:lnTo>
                        <a:lnTo>
                          <a:pt x="88" y="69"/>
                        </a:lnTo>
                        <a:lnTo>
                          <a:pt x="90" y="72"/>
                        </a:lnTo>
                        <a:lnTo>
                          <a:pt x="93" y="77"/>
                        </a:lnTo>
                        <a:lnTo>
                          <a:pt x="96" y="83"/>
                        </a:lnTo>
                        <a:lnTo>
                          <a:pt x="99" y="88"/>
                        </a:lnTo>
                        <a:lnTo>
                          <a:pt x="100" y="95"/>
                        </a:lnTo>
                        <a:lnTo>
                          <a:pt x="102" y="104"/>
                        </a:lnTo>
                        <a:lnTo>
                          <a:pt x="104" y="111"/>
                        </a:lnTo>
                        <a:lnTo>
                          <a:pt x="105" y="118"/>
                        </a:lnTo>
                        <a:lnTo>
                          <a:pt x="107" y="125"/>
                        </a:lnTo>
                        <a:lnTo>
                          <a:pt x="107" y="133"/>
                        </a:lnTo>
                        <a:lnTo>
                          <a:pt x="108" y="141"/>
                        </a:lnTo>
                        <a:lnTo>
                          <a:pt x="108" y="148"/>
                        </a:lnTo>
                        <a:lnTo>
                          <a:pt x="108" y="156"/>
                        </a:lnTo>
                        <a:lnTo>
                          <a:pt x="107" y="163"/>
                        </a:lnTo>
                        <a:lnTo>
                          <a:pt x="107" y="171"/>
                        </a:lnTo>
                        <a:lnTo>
                          <a:pt x="105" y="175"/>
                        </a:lnTo>
                        <a:lnTo>
                          <a:pt x="101" y="179"/>
                        </a:lnTo>
                        <a:lnTo>
                          <a:pt x="99" y="181"/>
                        </a:lnTo>
                        <a:lnTo>
                          <a:pt x="96" y="183"/>
                        </a:lnTo>
                        <a:lnTo>
                          <a:pt x="92" y="186"/>
                        </a:lnTo>
                        <a:lnTo>
                          <a:pt x="88" y="189"/>
                        </a:lnTo>
                        <a:lnTo>
                          <a:pt x="83" y="190"/>
                        </a:lnTo>
                        <a:lnTo>
                          <a:pt x="79" y="192"/>
                        </a:lnTo>
                        <a:lnTo>
                          <a:pt x="74" y="193"/>
                        </a:lnTo>
                        <a:lnTo>
                          <a:pt x="68" y="195"/>
                        </a:lnTo>
                        <a:lnTo>
                          <a:pt x="62" y="196"/>
                        </a:lnTo>
                        <a:lnTo>
                          <a:pt x="57" y="196"/>
                        </a:lnTo>
                        <a:lnTo>
                          <a:pt x="51" y="196"/>
                        </a:lnTo>
                        <a:lnTo>
                          <a:pt x="45" y="196"/>
                        </a:lnTo>
                        <a:lnTo>
                          <a:pt x="40" y="195"/>
                        </a:lnTo>
                        <a:lnTo>
                          <a:pt x="37" y="195"/>
                        </a:lnTo>
                        <a:lnTo>
                          <a:pt x="33" y="193"/>
                        </a:lnTo>
                        <a:lnTo>
                          <a:pt x="30" y="193"/>
                        </a:lnTo>
                        <a:lnTo>
                          <a:pt x="26" y="193"/>
                        </a:lnTo>
                        <a:lnTo>
                          <a:pt x="23" y="192"/>
                        </a:lnTo>
                        <a:lnTo>
                          <a:pt x="20" y="192"/>
                        </a:lnTo>
                        <a:lnTo>
                          <a:pt x="17" y="191"/>
                        </a:lnTo>
                        <a:lnTo>
                          <a:pt x="12" y="188"/>
                        </a:lnTo>
                        <a:lnTo>
                          <a:pt x="8" y="183"/>
                        </a:lnTo>
                        <a:lnTo>
                          <a:pt x="7" y="179"/>
                        </a:lnTo>
                        <a:lnTo>
                          <a:pt x="5" y="177"/>
                        </a:lnTo>
                        <a:lnTo>
                          <a:pt x="4" y="172"/>
                        </a:lnTo>
                        <a:lnTo>
                          <a:pt x="4" y="169"/>
                        </a:lnTo>
                        <a:lnTo>
                          <a:pt x="3" y="164"/>
                        </a:lnTo>
                        <a:lnTo>
                          <a:pt x="3" y="160"/>
                        </a:lnTo>
                        <a:lnTo>
                          <a:pt x="1" y="154"/>
                        </a:lnTo>
                        <a:lnTo>
                          <a:pt x="1" y="148"/>
                        </a:lnTo>
                        <a:lnTo>
                          <a:pt x="1" y="141"/>
                        </a:lnTo>
                        <a:lnTo>
                          <a:pt x="0" y="135"/>
                        </a:lnTo>
                        <a:lnTo>
                          <a:pt x="0" y="128"/>
                        </a:lnTo>
                        <a:lnTo>
                          <a:pt x="0" y="121"/>
                        </a:lnTo>
                        <a:lnTo>
                          <a:pt x="0" y="114"/>
                        </a:lnTo>
                        <a:lnTo>
                          <a:pt x="0" y="107"/>
                        </a:lnTo>
                        <a:lnTo>
                          <a:pt x="0" y="100"/>
                        </a:lnTo>
                        <a:lnTo>
                          <a:pt x="1" y="95"/>
                        </a:lnTo>
                        <a:lnTo>
                          <a:pt x="1" y="88"/>
                        </a:lnTo>
                        <a:lnTo>
                          <a:pt x="3" y="84"/>
                        </a:lnTo>
                        <a:lnTo>
                          <a:pt x="4" y="79"/>
                        </a:lnTo>
                        <a:lnTo>
                          <a:pt x="7" y="74"/>
                        </a:lnTo>
                        <a:lnTo>
                          <a:pt x="9" y="71"/>
                        </a:lnTo>
                        <a:lnTo>
                          <a:pt x="14" y="67"/>
                        </a:lnTo>
                        <a:lnTo>
                          <a:pt x="17" y="64"/>
                        </a:lnTo>
                        <a:lnTo>
                          <a:pt x="19" y="60"/>
                        </a:lnTo>
                        <a:lnTo>
                          <a:pt x="19" y="56"/>
                        </a:lnTo>
                        <a:lnTo>
                          <a:pt x="19" y="52"/>
                        </a:lnTo>
                        <a:lnTo>
                          <a:pt x="19" y="48"/>
                        </a:lnTo>
                        <a:lnTo>
                          <a:pt x="19" y="44"/>
                        </a:lnTo>
                        <a:lnTo>
                          <a:pt x="19" y="41"/>
                        </a:lnTo>
                        <a:lnTo>
                          <a:pt x="18" y="37"/>
                        </a:lnTo>
                        <a:lnTo>
                          <a:pt x="17" y="32"/>
                        </a:lnTo>
                        <a:lnTo>
                          <a:pt x="17" y="29"/>
                        </a:lnTo>
                        <a:lnTo>
                          <a:pt x="16" y="25"/>
                        </a:lnTo>
                        <a:lnTo>
                          <a:pt x="16" y="22"/>
                        </a:lnTo>
                        <a:lnTo>
                          <a:pt x="15" y="19"/>
                        </a:lnTo>
                        <a:lnTo>
                          <a:pt x="15" y="16"/>
                        </a:lnTo>
                        <a:lnTo>
                          <a:pt x="14" y="9"/>
                        </a:lnTo>
                        <a:lnTo>
                          <a:pt x="14" y="6"/>
                        </a:lnTo>
                        <a:lnTo>
                          <a:pt x="15" y="5"/>
                        </a:lnTo>
                        <a:lnTo>
                          <a:pt x="19" y="5"/>
                        </a:lnTo>
                        <a:lnTo>
                          <a:pt x="23" y="5"/>
                        </a:lnTo>
                        <a:lnTo>
                          <a:pt x="25" y="6"/>
                        </a:lnTo>
                        <a:lnTo>
                          <a:pt x="25" y="8"/>
                        </a:lnTo>
                        <a:lnTo>
                          <a:pt x="25" y="13"/>
                        </a:lnTo>
                        <a:lnTo>
                          <a:pt x="25" y="15"/>
                        </a:lnTo>
                        <a:lnTo>
                          <a:pt x="26" y="20"/>
                        </a:lnTo>
                        <a:lnTo>
                          <a:pt x="26" y="22"/>
                        </a:lnTo>
                        <a:lnTo>
                          <a:pt x="27" y="25"/>
                        </a:lnTo>
                        <a:lnTo>
                          <a:pt x="27" y="30"/>
                        </a:lnTo>
                        <a:lnTo>
                          <a:pt x="29" y="34"/>
                        </a:lnTo>
                        <a:lnTo>
                          <a:pt x="29" y="37"/>
                        </a:lnTo>
                        <a:lnTo>
                          <a:pt x="30" y="41"/>
                        </a:lnTo>
                        <a:lnTo>
                          <a:pt x="30" y="44"/>
                        </a:lnTo>
                        <a:lnTo>
                          <a:pt x="30" y="48"/>
                        </a:lnTo>
                        <a:lnTo>
                          <a:pt x="30" y="51"/>
                        </a:lnTo>
                        <a:lnTo>
                          <a:pt x="30" y="55"/>
                        </a:lnTo>
                        <a:lnTo>
                          <a:pt x="30" y="58"/>
                        </a:lnTo>
                        <a:lnTo>
                          <a:pt x="31" y="63"/>
                        </a:lnTo>
                        <a:lnTo>
                          <a:pt x="29" y="66"/>
                        </a:lnTo>
                        <a:lnTo>
                          <a:pt x="25" y="71"/>
                        </a:lnTo>
                        <a:lnTo>
                          <a:pt x="22" y="74"/>
                        </a:lnTo>
                        <a:lnTo>
                          <a:pt x="17" y="80"/>
                        </a:lnTo>
                        <a:lnTo>
                          <a:pt x="15" y="85"/>
                        </a:lnTo>
                        <a:lnTo>
                          <a:pt x="14" y="91"/>
                        </a:lnTo>
                        <a:lnTo>
                          <a:pt x="11" y="97"/>
                        </a:lnTo>
                        <a:lnTo>
                          <a:pt x="11" y="102"/>
                        </a:lnTo>
                        <a:lnTo>
                          <a:pt x="10" y="108"/>
                        </a:lnTo>
                        <a:lnTo>
                          <a:pt x="10" y="114"/>
                        </a:lnTo>
                        <a:lnTo>
                          <a:pt x="10" y="121"/>
                        </a:lnTo>
                        <a:lnTo>
                          <a:pt x="10" y="127"/>
                        </a:lnTo>
                        <a:lnTo>
                          <a:pt x="10" y="133"/>
                        </a:lnTo>
                        <a:lnTo>
                          <a:pt x="11" y="139"/>
                        </a:lnTo>
                        <a:lnTo>
                          <a:pt x="12" y="146"/>
                        </a:lnTo>
                        <a:lnTo>
                          <a:pt x="14" y="151"/>
                        </a:lnTo>
                        <a:lnTo>
                          <a:pt x="14" y="157"/>
                        </a:lnTo>
                        <a:lnTo>
                          <a:pt x="15" y="163"/>
                        </a:lnTo>
                        <a:lnTo>
                          <a:pt x="16" y="170"/>
                        </a:lnTo>
                        <a:lnTo>
                          <a:pt x="17" y="176"/>
                        </a:lnTo>
                        <a:lnTo>
                          <a:pt x="22" y="178"/>
                        </a:lnTo>
                        <a:lnTo>
                          <a:pt x="25" y="179"/>
                        </a:lnTo>
                        <a:lnTo>
                          <a:pt x="31" y="181"/>
                        </a:lnTo>
                        <a:lnTo>
                          <a:pt x="37" y="183"/>
                        </a:lnTo>
                        <a:lnTo>
                          <a:pt x="41" y="183"/>
                        </a:lnTo>
                        <a:lnTo>
                          <a:pt x="47" y="184"/>
                        </a:lnTo>
                        <a:lnTo>
                          <a:pt x="53" y="184"/>
                        </a:lnTo>
                        <a:lnTo>
                          <a:pt x="59" y="184"/>
                        </a:lnTo>
                        <a:lnTo>
                          <a:pt x="65" y="183"/>
                        </a:lnTo>
                        <a:lnTo>
                          <a:pt x="71" y="182"/>
                        </a:lnTo>
                        <a:lnTo>
                          <a:pt x="75" y="181"/>
                        </a:lnTo>
                        <a:lnTo>
                          <a:pt x="81" y="179"/>
                        </a:lnTo>
                        <a:lnTo>
                          <a:pt x="85" y="178"/>
                        </a:lnTo>
                        <a:lnTo>
                          <a:pt x="89" y="176"/>
                        </a:lnTo>
                        <a:lnTo>
                          <a:pt x="93" y="174"/>
                        </a:lnTo>
                        <a:lnTo>
                          <a:pt x="96" y="171"/>
                        </a:lnTo>
                        <a:lnTo>
                          <a:pt x="96" y="164"/>
                        </a:lnTo>
                        <a:lnTo>
                          <a:pt x="96" y="157"/>
                        </a:lnTo>
                        <a:lnTo>
                          <a:pt x="95" y="151"/>
                        </a:lnTo>
                        <a:lnTo>
                          <a:pt x="95" y="144"/>
                        </a:lnTo>
                        <a:lnTo>
                          <a:pt x="95" y="136"/>
                        </a:lnTo>
                        <a:lnTo>
                          <a:pt x="94" y="129"/>
                        </a:lnTo>
                        <a:lnTo>
                          <a:pt x="93" y="122"/>
                        </a:lnTo>
                        <a:lnTo>
                          <a:pt x="93" y="115"/>
                        </a:lnTo>
                        <a:lnTo>
                          <a:pt x="92" y="107"/>
                        </a:lnTo>
                        <a:lnTo>
                          <a:pt x="90" y="100"/>
                        </a:lnTo>
                        <a:lnTo>
                          <a:pt x="88" y="94"/>
                        </a:lnTo>
                        <a:lnTo>
                          <a:pt x="86" y="88"/>
                        </a:lnTo>
                        <a:lnTo>
                          <a:pt x="83" y="83"/>
                        </a:lnTo>
                        <a:lnTo>
                          <a:pt x="81" y="78"/>
                        </a:lnTo>
                        <a:lnTo>
                          <a:pt x="78" y="73"/>
                        </a:lnTo>
                        <a:lnTo>
                          <a:pt x="74" y="70"/>
                        </a:lnTo>
                        <a:lnTo>
                          <a:pt x="72" y="67"/>
                        </a:lnTo>
                        <a:lnTo>
                          <a:pt x="68" y="65"/>
                        </a:lnTo>
                        <a:lnTo>
                          <a:pt x="65" y="60"/>
                        </a:lnTo>
                        <a:lnTo>
                          <a:pt x="62" y="56"/>
                        </a:lnTo>
                        <a:lnTo>
                          <a:pt x="60" y="51"/>
                        </a:lnTo>
                        <a:lnTo>
                          <a:pt x="59" y="46"/>
                        </a:lnTo>
                        <a:lnTo>
                          <a:pt x="58" y="42"/>
                        </a:lnTo>
                        <a:lnTo>
                          <a:pt x="58" y="38"/>
                        </a:lnTo>
                        <a:lnTo>
                          <a:pt x="57" y="34"/>
                        </a:lnTo>
                        <a:lnTo>
                          <a:pt x="57" y="30"/>
                        </a:lnTo>
                        <a:lnTo>
                          <a:pt x="57" y="25"/>
                        </a:lnTo>
                        <a:lnTo>
                          <a:pt x="57" y="22"/>
                        </a:lnTo>
                        <a:lnTo>
                          <a:pt x="57" y="17"/>
                        </a:lnTo>
                        <a:lnTo>
                          <a:pt x="57" y="14"/>
                        </a:lnTo>
                        <a:lnTo>
                          <a:pt x="57" y="9"/>
                        </a:lnTo>
                        <a:lnTo>
                          <a:pt x="57" y="7"/>
                        </a:lnTo>
                        <a:lnTo>
                          <a:pt x="57" y="2"/>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3" name="Freeform 119">
                    <a:extLst>
                      <a:ext uri="{FF2B5EF4-FFF2-40B4-BE49-F238E27FC236}">
                        <a16:creationId xmlns:a16="http://schemas.microsoft.com/office/drawing/2014/main" id="{57875FA6-CFC4-4323-A323-837BCCF16797}"/>
                      </a:ext>
                    </a:extLst>
                  </p:cNvPr>
                  <p:cNvSpPr>
                    <a:spLocks/>
                  </p:cNvSpPr>
                  <p:nvPr/>
                </p:nvSpPr>
                <p:spPr bwMode="auto">
                  <a:xfrm>
                    <a:off x="1571" y="2068"/>
                    <a:ext cx="26" cy="17"/>
                  </a:xfrm>
                  <a:custGeom>
                    <a:avLst/>
                    <a:gdLst>
                      <a:gd name="T0" fmla="*/ 0 w 79"/>
                      <a:gd name="T1" fmla="*/ 0 h 51"/>
                      <a:gd name="T2" fmla="*/ 0 w 79"/>
                      <a:gd name="T3" fmla="*/ 0 h 51"/>
                      <a:gd name="T4" fmla="*/ 0 w 79"/>
                      <a:gd name="T5" fmla="*/ 0 h 51"/>
                      <a:gd name="T6" fmla="*/ 0 w 79"/>
                      <a:gd name="T7" fmla="*/ 0 h 51"/>
                      <a:gd name="T8" fmla="*/ 0 w 79"/>
                      <a:gd name="T9" fmla="*/ 0 h 51"/>
                      <a:gd name="T10" fmla="*/ 0 w 79"/>
                      <a:gd name="T11" fmla="*/ 0 h 51"/>
                      <a:gd name="T12" fmla="*/ 0 w 79"/>
                      <a:gd name="T13" fmla="*/ 0 h 51"/>
                      <a:gd name="T14" fmla="*/ 0 w 79"/>
                      <a:gd name="T15" fmla="*/ 0 h 51"/>
                      <a:gd name="T16" fmla="*/ 0 w 79"/>
                      <a:gd name="T17" fmla="*/ 0 h 51"/>
                      <a:gd name="T18" fmla="*/ 0 w 79"/>
                      <a:gd name="T19" fmla="*/ 0 h 51"/>
                      <a:gd name="T20" fmla="*/ 0 w 79"/>
                      <a:gd name="T21" fmla="*/ 0 h 51"/>
                      <a:gd name="T22" fmla="*/ 0 w 79"/>
                      <a:gd name="T23" fmla="*/ 0 h 51"/>
                      <a:gd name="T24" fmla="*/ 0 w 79"/>
                      <a:gd name="T25" fmla="*/ 0 h 51"/>
                      <a:gd name="T26" fmla="*/ 0 w 79"/>
                      <a:gd name="T27" fmla="*/ 0 h 51"/>
                      <a:gd name="T28" fmla="*/ 0 w 79"/>
                      <a:gd name="T29" fmla="*/ 0 h 51"/>
                      <a:gd name="T30" fmla="*/ 0 w 79"/>
                      <a:gd name="T31" fmla="*/ 0 h 51"/>
                      <a:gd name="T32" fmla="*/ 0 w 79"/>
                      <a:gd name="T33" fmla="*/ 0 h 51"/>
                      <a:gd name="T34" fmla="*/ 0 w 79"/>
                      <a:gd name="T35" fmla="*/ 0 h 51"/>
                      <a:gd name="T36" fmla="*/ 0 w 79"/>
                      <a:gd name="T37" fmla="*/ 0 h 51"/>
                      <a:gd name="T38" fmla="*/ 0 w 79"/>
                      <a:gd name="T39" fmla="*/ 0 h 51"/>
                      <a:gd name="T40" fmla="*/ 0 w 79"/>
                      <a:gd name="T41" fmla="*/ 0 h 51"/>
                      <a:gd name="T42" fmla="*/ 0 w 79"/>
                      <a:gd name="T43" fmla="*/ 0 h 51"/>
                      <a:gd name="T44" fmla="*/ 0 w 79"/>
                      <a:gd name="T45" fmla="*/ 0 h 51"/>
                      <a:gd name="T46" fmla="*/ 0 w 79"/>
                      <a:gd name="T47" fmla="*/ 0 h 51"/>
                      <a:gd name="T48" fmla="*/ 0 w 79"/>
                      <a:gd name="T49" fmla="*/ 0 h 51"/>
                      <a:gd name="T50" fmla="*/ 0 w 79"/>
                      <a:gd name="T51" fmla="*/ 0 h 51"/>
                      <a:gd name="T52" fmla="*/ 0 w 79"/>
                      <a:gd name="T53" fmla="*/ 0 h 51"/>
                      <a:gd name="T54" fmla="*/ 0 w 79"/>
                      <a:gd name="T55" fmla="*/ 0 h 51"/>
                      <a:gd name="T56" fmla="*/ 0 w 79"/>
                      <a:gd name="T57" fmla="*/ 0 h 51"/>
                      <a:gd name="T58" fmla="*/ 0 w 79"/>
                      <a:gd name="T59" fmla="*/ 0 h 51"/>
                      <a:gd name="T60" fmla="*/ 0 w 79"/>
                      <a:gd name="T61" fmla="*/ 0 h 51"/>
                      <a:gd name="T62" fmla="*/ 0 w 79"/>
                      <a:gd name="T63" fmla="*/ 0 h 51"/>
                      <a:gd name="T64" fmla="*/ 0 w 79"/>
                      <a:gd name="T65" fmla="*/ 0 h 51"/>
                      <a:gd name="T66" fmla="*/ 0 w 79"/>
                      <a:gd name="T67" fmla="*/ 0 h 51"/>
                      <a:gd name="T68" fmla="*/ 0 w 79"/>
                      <a:gd name="T69" fmla="*/ 0 h 51"/>
                      <a:gd name="T70" fmla="*/ 0 w 79"/>
                      <a:gd name="T71" fmla="*/ 0 h 51"/>
                      <a:gd name="T72" fmla="*/ 0 w 79"/>
                      <a:gd name="T73" fmla="*/ 0 h 51"/>
                      <a:gd name="T74" fmla="*/ 0 w 79"/>
                      <a:gd name="T75" fmla="*/ 0 h 51"/>
                      <a:gd name="T76" fmla="*/ 0 w 79"/>
                      <a:gd name="T77" fmla="*/ 0 h 51"/>
                      <a:gd name="T78" fmla="*/ 0 w 79"/>
                      <a:gd name="T79" fmla="*/ 0 h 51"/>
                      <a:gd name="T80" fmla="*/ 0 w 79"/>
                      <a:gd name="T81" fmla="*/ 0 h 51"/>
                      <a:gd name="T82" fmla="*/ 0 w 79"/>
                      <a:gd name="T83" fmla="*/ 0 h 51"/>
                      <a:gd name="T84" fmla="*/ 0 w 79"/>
                      <a:gd name="T85" fmla="*/ 0 h 51"/>
                      <a:gd name="T86" fmla="*/ 0 w 79"/>
                      <a:gd name="T87" fmla="*/ 0 h 51"/>
                      <a:gd name="T88" fmla="*/ 0 w 79"/>
                      <a:gd name="T89" fmla="*/ 0 h 51"/>
                      <a:gd name="T90" fmla="*/ 0 w 79"/>
                      <a:gd name="T91" fmla="*/ 0 h 51"/>
                      <a:gd name="T92" fmla="*/ 0 w 79"/>
                      <a:gd name="T93" fmla="*/ 0 h 51"/>
                      <a:gd name="T94" fmla="*/ 0 w 79"/>
                      <a:gd name="T95" fmla="*/ 0 h 51"/>
                      <a:gd name="T96" fmla="*/ 0 w 79"/>
                      <a:gd name="T97" fmla="*/ 0 h 51"/>
                      <a:gd name="T98" fmla="*/ 0 w 79"/>
                      <a:gd name="T99" fmla="*/ 0 h 51"/>
                      <a:gd name="T100" fmla="*/ 0 w 79"/>
                      <a:gd name="T101" fmla="*/ 0 h 51"/>
                      <a:gd name="T102" fmla="*/ 0 w 79"/>
                      <a:gd name="T103" fmla="*/ 0 h 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9"/>
                      <a:gd name="T157" fmla="*/ 0 h 51"/>
                      <a:gd name="T158" fmla="*/ 79 w 79"/>
                      <a:gd name="T159" fmla="*/ 51 h 5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9" h="51">
                        <a:moveTo>
                          <a:pt x="76" y="46"/>
                        </a:moveTo>
                        <a:lnTo>
                          <a:pt x="77" y="43"/>
                        </a:lnTo>
                        <a:lnTo>
                          <a:pt x="78" y="41"/>
                        </a:lnTo>
                        <a:lnTo>
                          <a:pt x="79" y="39"/>
                        </a:lnTo>
                        <a:lnTo>
                          <a:pt x="79" y="35"/>
                        </a:lnTo>
                        <a:lnTo>
                          <a:pt x="79" y="30"/>
                        </a:lnTo>
                        <a:lnTo>
                          <a:pt x="79" y="27"/>
                        </a:lnTo>
                        <a:lnTo>
                          <a:pt x="78" y="23"/>
                        </a:lnTo>
                        <a:lnTo>
                          <a:pt x="78" y="19"/>
                        </a:lnTo>
                        <a:lnTo>
                          <a:pt x="76" y="15"/>
                        </a:lnTo>
                        <a:lnTo>
                          <a:pt x="73" y="11"/>
                        </a:lnTo>
                        <a:lnTo>
                          <a:pt x="70" y="7"/>
                        </a:lnTo>
                        <a:lnTo>
                          <a:pt x="66" y="5"/>
                        </a:lnTo>
                        <a:lnTo>
                          <a:pt x="62" y="1"/>
                        </a:lnTo>
                        <a:lnTo>
                          <a:pt x="56" y="0"/>
                        </a:lnTo>
                        <a:lnTo>
                          <a:pt x="50" y="0"/>
                        </a:lnTo>
                        <a:lnTo>
                          <a:pt x="43" y="0"/>
                        </a:lnTo>
                        <a:lnTo>
                          <a:pt x="40" y="0"/>
                        </a:lnTo>
                        <a:lnTo>
                          <a:pt x="35" y="1"/>
                        </a:lnTo>
                        <a:lnTo>
                          <a:pt x="29" y="2"/>
                        </a:lnTo>
                        <a:lnTo>
                          <a:pt x="27" y="2"/>
                        </a:lnTo>
                        <a:lnTo>
                          <a:pt x="20" y="5"/>
                        </a:lnTo>
                        <a:lnTo>
                          <a:pt x="14" y="6"/>
                        </a:lnTo>
                        <a:lnTo>
                          <a:pt x="9" y="9"/>
                        </a:lnTo>
                        <a:lnTo>
                          <a:pt x="7" y="13"/>
                        </a:lnTo>
                        <a:lnTo>
                          <a:pt x="4" y="16"/>
                        </a:lnTo>
                        <a:lnTo>
                          <a:pt x="1" y="20"/>
                        </a:lnTo>
                        <a:lnTo>
                          <a:pt x="0" y="25"/>
                        </a:lnTo>
                        <a:lnTo>
                          <a:pt x="0" y="29"/>
                        </a:lnTo>
                        <a:lnTo>
                          <a:pt x="0" y="33"/>
                        </a:lnTo>
                        <a:lnTo>
                          <a:pt x="1" y="36"/>
                        </a:lnTo>
                        <a:lnTo>
                          <a:pt x="2" y="40"/>
                        </a:lnTo>
                        <a:lnTo>
                          <a:pt x="5" y="44"/>
                        </a:lnTo>
                        <a:lnTo>
                          <a:pt x="8" y="47"/>
                        </a:lnTo>
                        <a:lnTo>
                          <a:pt x="12" y="49"/>
                        </a:lnTo>
                        <a:lnTo>
                          <a:pt x="16" y="50"/>
                        </a:lnTo>
                        <a:lnTo>
                          <a:pt x="21" y="51"/>
                        </a:lnTo>
                        <a:lnTo>
                          <a:pt x="27" y="51"/>
                        </a:lnTo>
                        <a:lnTo>
                          <a:pt x="34" y="51"/>
                        </a:lnTo>
                        <a:lnTo>
                          <a:pt x="37" y="51"/>
                        </a:lnTo>
                        <a:lnTo>
                          <a:pt x="41" y="51"/>
                        </a:lnTo>
                        <a:lnTo>
                          <a:pt x="44" y="51"/>
                        </a:lnTo>
                        <a:lnTo>
                          <a:pt x="49" y="51"/>
                        </a:lnTo>
                        <a:lnTo>
                          <a:pt x="51" y="51"/>
                        </a:lnTo>
                        <a:lnTo>
                          <a:pt x="55" y="50"/>
                        </a:lnTo>
                        <a:lnTo>
                          <a:pt x="59" y="50"/>
                        </a:lnTo>
                        <a:lnTo>
                          <a:pt x="63" y="50"/>
                        </a:lnTo>
                        <a:lnTo>
                          <a:pt x="66" y="49"/>
                        </a:lnTo>
                        <a:lnTo>
                          <a:pt x="70" y="48"/>
                        </a:lnTo>
                        <a:lnTo>
                          <a:pt x="72" y="47"/>
                        </a:lnTo>
                        <a:lnTo>
                          <a:pt x="76"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4" name="Freeform 120">
                    <a:extLst>
                      <a:ext uri="{FF2B5EF4-FFF2-40B4-BE49-F238E27FC236}">
                        <a16:creationId xmlns:a16="http://schemas.microsoft.com/office/drawing/2014/main" id="{B19BCC95-EAB9-45F7-840E-EDC2472F49B0}"/>
                      </a:ext>
                    </a:extLst>
                  </p:cNvPr>
                  <p:cNvSpPr>
                    <a:spLocks/>
                  </p:cNvSpPr>
                  <p:nvPr/>
                </p:nvSpPr>
                <p:spPr bwMode="auto">
                  <a:xfrm>
                    <a:off x="1562" y="2084"/>
                    <a:ext cx="18" cy="9"/>
                  </a:xfrm>
                  <a:custGeom>
                    <a:avLst/>
                    <a:gdLst>
                      <a:gd name="T0" fmla="*/ 0 w 56"/>
                      <a:gd name="T1" fmla="*/ 0 h 28"/>
                      <a:gd name="T2" fmla="*/ 0 w 56"/>
                      <a:gd name="T3" fmla="*/ 0 h 28"/>
                      <a:gd name="T4" fmla="*/ 0 w 56"/>
                      <a:gd name="T5" fmla="*/ 0 h 28"/>
                      <a:gd name="T6" fmla="*/ 0 w 56"/>
                      <a:gd name="T7" fmla="*/ 0 h 28"/>
                      <a:gd name="T8" fmla="*/ 0 w 56"/>
                      <a:gd name="T9" fmla="*/ 0 h 28"/>
                      <a:gd name="T10" fmla="*/ 0 w 56"/>
                      <a:gd name="T11" fmla="*/ 0 h 28"/>
                      <a:gd name="T12" fmla="*/ 0 w 56"/>
                      <a:gd name="T13" fmla="*/ 0 h 28"/>
                      <a:gd name="T14" fmla="*/ 0 w 56"/>
                      <a:gd name="T15" fmla="*/ 0 h 28"/>
                      <a:gd name="T16" fmla="*/ 0 w 56"/>
                      <a:gd name="T17" fmla="*/ 0 h 28"/>
                      <a:gd name="T18" fmla="*/ 0 w 56"/>
                      <a:gd name="T19" fmla="*/ 0 h 28"/>
                      <a:gd name="T20" fmla="*/ 0 w 56"/>
                      <a:gd name="T21" fmla="*/ 0 h 28"/>
                      <a:gd name="T22" fmla="*/ 0 w 56"/>
                      <a:gd name="T23" fmla="*/ 0 h 28"/>
                      <a:gd name="T24" fmla="*/ 0 w 56"/>
                      <a:gd name="T25" fmla="*/ 0 h 28"/>
                      <a:gd name="T26" fmla="*/ 0 w 56"/>
                      <a:gd name="T27" fmla="*/ 0 h 28"/>
                      <a:gd name="T28" fmla="*/ 0 w 56"/>
                      <a:gd name="T29" fmla="*/ 0 h 28"/>
                      <a:gd name="T30" fmla="*/ 0 w 56"/>
                      <a:gd name="T31" fmla="*/ 0 h 28"/>
                      <a:gd name="T32" fmla="*/ 0 w 56"/>
                      <a:gd name="T33" fmla="*/ 0 h 28"/>
                      <a:gd name="T34" fmla="*/ 0 w 56"/>
                      <a:gd name="T35" fmla="*/ 0 h 28"/>
                      <a:gd name="T36" fmla="*/ 0 w 56"/>
                      <a:gd name="T37" fmla="*/ 0 h 28"/>
                      <a:gd name="T38" fmla="*/ 0 w 56"/>
                      <a:gd name="T39" fmla="*/ 0 h 28"/>
                      <a:gd name="T40" fmla="*/ 0 w 56"/>
                      <a:gd name="T41" fmla="*/ 0 h 28"/>
                      <a:gd name="T42" fmla="*/ 0 w 56"/>
                      <a:gd name="T43" fmla="*/ 0 h 28"/>
                      <a:gd name="T44" fmla="*/ 0 w 56"/>
                      <a:gd name="T45" fmla="*/ 0 h 28"/>
                      <a:gd name="T46" fmla="*/ 0 w 56"/>
                      <a:gd name="T47" fmla="*/ 0 h 28"/>
                      <a:gd name="T48" fmla="*/ 0 w 56"/>
                      <a:gd name="T49" fmla="*/ 0 h 28"/>
                      <a:gd name="T50" fmla="*/ 0 w 56"/>
                      <a:gd name="T51" fmla="*/ 0 h 28"/>
                      <a:gd name="T52" fmla="*/ 0 w 56"/>
                      <a:gd name="T53" fmla="*/ 0 h 28"/>
                      <a:gd name="T54" fmla="*/ 0 w 56"/>
                      <a:gd name="T55" fmla="*/ 0 h 28"/>
                      <a:gd name="T56" fmla="*/ 0 w 56"/>
                      <a:gd name="T57" fmla="*/ 0 h 28"/>
                      <a:gd name="T58" fmla="*/ 0 w 56"/>
                      <a:gd name="T59" fmla="*/ 0 h 28"/>
                      <a:gd name="T60" fmla="*/ 0 w 56"/>
                      <a:gd name="T61" fmla="*/ 0 h 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6"/>
                      <a:gd name="T94" fmla="*/ 0 h 28"/>
                      <a:gd name="T95" fmla="*/ 56 w 56"/>
                      <a:gd name="T96" fmla="*/ 28 h 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6" h="28">
                        <a:moveTo>
                          <a:pt x="5" y="0"/>
                        </a:moveTo>
                        <a:lnTo>
                          <a:pt x="11" y="1"/>
                        </a:lnTo>
                        <a:lnTo>
                          <a:pt x="17" y="4"/>
                        </a:lnTo>
                        <a:lnTo>
                          <a:pt x="22" y="6"/>
                        </a:lnTo>
                        <a:lnTo>
                          <a:pt x="28" y="8"/>
                        </a:lnTo>
                        <a:lnTo>
                          <a:pt x="34" y="9"/>
                        </a:lnTo>
                        <a:lnTo>
                          <a:pt x="40" y="13"/>
                        </a:lnTo>
                        <a:lnTo>
                          <a:pt x="46" y="14"/>
                        </a:lnTo>
                        <a:lnTo>
                          <a:pt x="53" y="16"/>
                        </a:lnTo>
                        <a:lnTo>
                          <a:pt x="53" y="19"/>
                        </a:lnTo>
                        <a:lnTo>
                          <a:pt x="54" y="22"/>
                        </a:lnTo>
                        <a:lnTo>
                          <a:pt x="55" y="24"/>
                        </a:lnTo>
                        <a:lnTo>
                          <a:pt x="56" y="28"/>
                        </a:lnTo>
                        <a:lnTo>
                          <a:pt x="53" y="27"/>
                        </a:lnTo>
                        <a:lnTo>
                          <a:pt x="49" y="26"/>
                        </a:lnTo>
                        <a:lnTo>
                          <a:pt x="46" y="24"/>
                        </a:lnTo>
                        <a:lnTo>
                          <a:pt x="42" y="24"/>
                        </a:lnTo>
                        <a:lnTo>
                          <a:pt x="39" y="23"/>
                        </a:lnTo>
                        <a:lnTo>
                          <a:pt x="35" y="22"/>
                        </a:lnTo>
                        <a:lnTo>
                          <a:pt x="32" y="21"/>
                        </a:lnTo>
                        <a:lnTo>
                          <a:pt x="28" y="21"/>
                        </a:lnTo>
                        <a:lnTo>
                          <a:pt x="25" y="19"/>
                        </a:lnTo>
                        <a:lnTo>
                          <a:pt x="21" y="17"/>
                        </a:lnTo>
                        <a:lnTo>
                          <a:pt x="18" y="16"/>
                        </a:lnTo>
                        <a:lnTo>
                          <a:pt x="14" y="16"/>
                        </a:lnTo>
                        <a:lnTo>
                          <a:pt x="11" y="15"/>
                        </a:lnTo>
                        <a:lnTo>
                          <a:pt x="7" y="14"/>
                        </a:lnTo>
                        <a:lnTo>
                          <a:pt x="4" y="13"/>
                        </a:lnTo>
                        <a:lnTo>
                          <a:pt x="0" y="1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5" name="Freeform 121">
                    <a:extLst>
                      <a:ext uri="{FF2B5EF4-FFF2-40B4-BE49-F238E27FC236}">
                        <a16:creationId xmlns:a16="http://schemas.microsoft.com/office/drawing/2014/main" id="{ACAF6AEC-4172-4804-BB33-F2D479C9CB3E}"/>
                      </a:ext>
                    </a:extLst>
                  </p:cNvPr>
                  <p:cNvSpPr>
                    <a:spLocks/>
                  </p:cNvSpPr>
                  <p:nvPr/>
                </p:nvSpPr>
                <p:spPr bwMode="auto">
                  <a:xfrm>
                    <a:off x="1593" y="2093"/>
                    <a:ext cx="43" cy="21"/>
                  </a:xfrm>
                  <a:custGeom>
                    <a:avLst/>
                    <a:gdLst>
                      <a:gd name="T0" fmla="*/ 0 w 129"/>
                      <a:gd name="T1" fmla="*/ 0 h 62"/>
                      <a:gd name="T2" fmla="*/ 0 w 129"/>
                      <a:gd name="T3" fmla="*/ 0 h 62"/>
                      <a:gd name="T4" fmla="*/ 0 w 129"/>
                      <a:gd name="T5" fmla="*/ 0 h 62"/>
                      <a:gd name="T6" fmla="*/ 0 w 129"/>
                      <a:gd name="T7" fmla="*/ 0 h 62"/>
                      <a:gd name="T8" fmla="*/ 0 w 129"/>
                      <a:gd name="T9" fmla="*/ 0 h 62"/>
                      <a:gd name="T10" fmla="*/ 0 w 129"/>
                      <a:gd name="T11" fmla="*/ 0 h 62"/>
                      <a:gd name="T12" fmla="*/ 0 w 129"/>
                      <a:gd name="T13" fmla="*/ 0 h 62"/>
                      <a:gd name="T14" fmla="*/ 0 w 129"/>
                      <a:gd name="T15" fmla="*/ 0 h 62"/>
                      <a:gd name="T16" fmla="*/ 0 w 129"/>
                      <a:gd name="T17" fmla="*/ 0 h 62"/>
                      <a:gd name="T18" fmla="*/ 0 w 129"/>
                      <a:gd name="T19" fmla="*/ 0 h 62"/>
                      <a:gd name="T20" fmla="*/ 0 w 129"/>
                      <a:gd name="T21" fmla="*/ 0 h 62"/>
                      <a:gd name="T22" fmla="*/ 0 w 129"/>
                      <a:gd name="T23" fmla="*/ 0 h 62"/>
                      <a:gd name="T24" fmla="*/ 0 w 129"/>
                      <a:gd name="T25" fmla="*/ 0 h 62"/>
                      <a:gd name="T26" fmla="*/ 0 w 129"/>
                      <a:gd name="T27" fmla="*/ 0 h 62"/>
                      <a:gd name="T28" fmla="*/ 0 w 129"/>
                      <a:gd name="T29" fmla="*/ 0 h 62"/>
                      <a:gd name="T30" fmla="*/ 1 w 129"/>
                      <a:gd name="T31" fmla="*/ 0 h 62"/>
                      <a:gd name="T32" fmla="*/ 1 w 129"/>
                      <a:gd name="T33" fmla="*/ 0 h 62"/>
                      <a:gd name="T34" fmla="*/ 1 w 129"/>
                      <a:gd name="T35" fmla="*/ 0 h 62"/>
                      <a:gd name="T36" fmla="*/ 1 w 129"/>
                      <a:gd name="T37" fmla="*/ 0 h 62"/>
                      <a:gd name="T38" fmla="*/ 0 w 129"/>
                      <a:gd name="T39" fmla="*/ 0 h 62"/>
                      <a:gd name="T40" fmla="*/ 0 w 129"/>
                      <a:gd name="T41" fmla="*/ 0 h 62"/>
                      <a:gd name="T42" fmla="*/ 0 w 129"/>
                      <a:gd name="T43" fmla="*/ 0 h 62"/>
                      <a:gd name="T44" fmla="*/ 0 w 129"/>
                      <a:gd name="T45" fmla="*/ 0 h 62"/>
                      <a:gd name="T46" fmla="*/ 0 w 129"/>
                      <a:gd name="T47" fmla="*/ 0 h 62"/>
                      <a:gd name="T48" fmla="*/ 0 w 129"/>
                      <a:gd name="T49" fmla="*/ 0 h 62"/>
                      <a:gd name="T50" fmla="*/ 0 w 129"/>
                      <a:gd name="T51" fmla="*/ 0 h 62"/>
                      <a:gd name="T52" fmla="*/ 0 w 129"/>
                      <a:gd name="T53" fmla="*/ 0 h 62"/>
                      <a:gd name="T54" fmla="*/ 0 w 129"/>
                      <a:gd name="T55" fmla="*/ 0 h 62"/>
                      <a:gd name="T56" fmla="*/ 0 w 129"/>
                      <a:gd name="T57" fmla="*/ 0 h 62"/>
                      <a:gd name="T58" fmla="*/ 0 w 129"/>
                      <a:gd name="T59" fmla="*/ 0 h 62"/>
                      <a:gd name="T60" fmla="*/ 0 w 129"/>
                      <a:gd name="T61" fmla="*/ 0 h 62"/>
                      <a:gd name="T62" fmla="*/ 0 w 129"/>
                      <a:gd name="T63" fmla="*/ 0 h 62"/>
                      <a:gd name="T64" fmla="*/ 0 w 129"/>
                      <a:gd name="T65" fmla="*/ 0 h 62"/>
                      <a:gd name="T66" fmla="*/ 0 w 129"/>
                      <a:gd name="T67" fmla="*/ 0 h 62"/>
                      <a:gd name="T68" fmla="*/ 0 w 129"/>
                      <a:gd name="T69" fmla="*/ 0 h 62"/>
                      <a:gd name="T70" fmla="*/ 0 w 129"/>
                      <a:gd name="T71" fmla="*/ 0 h 62"/>
                      <a:gd name="T72" fmla="*/ 0 w 129"/>
                      <a:gd name="T73" fmla="*/ 0 h 62"/>
                      <a:gd name="T74" fmla="*/ 0 w 129"/>
                      <a:gd name="T75" fmla="*/ 0 h 62"/>
                      <a:gd name="T76" fmla="*/ 0 w 129"/>
                      <a:gd name="T77" fmla="*/ 0 h 62"/>
                      <a:gd name="T78" fmla="*/ 0 w 129"/>
                      <a:gd name="T79" fmla="*/ 0 h 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9"/>
                      <a:gd name="T121" fmla="*/ 0 h 62"/>
                      <a:gd name="T122" fmla="*/ 129 w 129"/>
                      <a:gd name="T123" fmla="*/ 62 h 6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9" h="62">
                        <a:moveTo>
                          <a:pt x="1" y="0"/>
                        </a:moveTo>
                        <a:lnTo>
                          <a:pt x="9" y="3"/>
                        </a:lnTo>
                        <a:lnTo>
                          <a:pt x="16" y="7"/>
                        </a:lnTo>
                        <a:lnTo>
                          <a:pt x="24" y="10"/>
                        </a:lnTo>
                        <a:lnTo>
                          <a:pt x="32" y="14"/>
                        </a:lnTo>
                        <a:lnTo>
                          <a:pt x="40" y="16"/>
                        </a:lnTo>
                        <a:lnTo>
                          <a:pt x="48" y="19"/>
                        </a:lnTo>
                        <a:lnTo>
                          <a:pt x="57" y="21"/>
                        </a:lnTo>
                        <a:lnTo>
                          <a:pt x="66" y="24"/>
                        </a:lnTo>
                        <a:lnTo>
                          <a:pt x="73" y="27"/>
                        </a:lnTo>
                        <a:lnTo>
                          <a:pt x="82" y="29"/>
                        </a:lnTo>
                        <a:lnTo>
                          <a:pt x="89" y="31"/>
                        </a:lnTo>
                        <a:lnTo>
                          <a:pt x="99" y="36"/>
                        </a:lnTo>
                        <a:lnTo>
                          <a:pt x="106" y="40"/>
                        </a:lnTo>
                        <a:lnTo>
                          <a:pt x="114" y="44"/>
                        </a:lnTo>
                        <a:lnTo>
                          <a:pt x="122" y="48"/>
                        </a:lnTo>
                        <a:lnTo>
                          <a:pt x="129" y="54"/>
                        </a:lnTo>
                        <a:lnTo>
                          <a:pt x="128" y="57"/>
                        </a:lnTo>
                        <a:lnTo>
                          <a:pt x="126" y="62"/>
                        </a:lnTo>
                        <a:lnTo>
                          <a:pt x="117" y="57"/>
                        </a:lnTo>
                        <a:lnTo>
                          <a:pt x="109" y="54"/>
                        </a:lnTo>
                        <a:lnTo>
                          <a:pt x="101" y="50"/>
                        </a:lnTo>
                        <a:lnTo>
                          <a:pt x="93" y="47"/>
                        </a:lnTo>
                        <a:lnTo>
                          <a:pt x="83" y="43"/>
                        </a:lnTo>
                        <a:lnTo>
                          <a:pt x="75" y="40"/>
                        </a:lnTo>
                        <a:lnTo>
                          <a:pt x="66" y="37"/>
                        </a:lnTo>
                        <a:lnTo>
                          <a:pt x="58" y="35"/>
                        </a:lnTo>
                        <a:lnTo>
                          <a:pt x="50" y="30"/>
                        </a:lnTo>
                        <a:lnTo>
                          <a:pt x="41" y="28"/>
                        </a:lnTo>
                        <a:lnTo>
                          <a:pt x="33" y="24"/>
                        </a:lnTo>
                        <a:lnTo>
                          <a:pt x="25" y="22"/>
                        </a:lnTo>
                        <a:lnTo>
                          <a:pt x="18" y="19"/>
                        </a:lnTo>
                        <a:lnTo>
                          <a:pt x="11" y="14"/>
                        </a:lnTo>
                        <a:lnTo>
                          <a:pt x="4" y="10"/>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6" name="Freeform 122">
                    <a:extLst>
                      <a:ext uri="{FF2B5EF4-FFF2-40B4-BE49-F238E27FC236}">
                        <a16:creationId xmlns:a16="http://schemas.microsoft.com/office/drawing/2014/main" id="{A09F9CC6-7CA3-49A5-AE40-E8D5E28E85A6}"/>
                      </a:ext>
                    </a:extLst>
                  </p:cNvPr>
                  <p:cNvSpPr>
                    <a:spLocks/>
                  </p:cNvSpPr>
                  <p:nvPr/>
                </p:nvSpPr>
                <p:spPr bwMode="auto">
                  <a:xfrm>
                    <a:off x="1651" y="2112"/>
                    <a:ext cx="42" cy="26"/>
                  </a:xfrm>
                  <a:custGeom>
                    <a:avLst/>
                    <a:gdLst>
                      <a:gd name="T0" fmla="*/ 0 w 125"/>
                      <a:gd name="T1" fmla="*/ 0 h 78"/>
                      <a:gd name="T2" fmla="*/ 0 w 125"/>
                      <a:gd name="T3" fmla="*/ 0 h 78"/>
                      <a:gd name="T4" fmla="*/ 0 w 125"/>
                      <a:gd name="T5" fmla="*/ 0 h 78"/>
                      <a:gd name="T6" fmla="*/ 0 w 125"/>
                      <a:gd name="T7" fmla="*/ 0 h 78"/>
                      <a:gd name="T8" fmla="*/ 0 w 125"/>
                      <a:gd name="T9" fmla="*/ 0 h 78"/>
                      <a:gd name="T10" fmla="*/ 0 w 125"/>
                      <a:gd name="T11" fmla="*/ 0 h 78"/>
                      <a:gd name="T12" fmla="*/ 0 w 125"/>
                      <a:gd name="T13" fmla="*/ 0 h 78"/>
                      <a:gd name="T14" fmla="*/ 0 w 125"/>
                      <a:gd name="T15" fmla="*/ 0 h 78"/>
                      <a:gd name="T16" fmla="*/ 0 w 125"/>
                      <a:gd name="T17" fmla="*/ 0 h 78"/>
                      <a:gd name="T18" fmla="*/ 0 w 125"/>
                      <a:gd name="T19" fmla="*/ 0 h 78"/>
                      <a:gd name="T20" fmla="*/ 0 w 125"/>
                      <a:gd name="T21" fmla="*/ 0 h 78"/>
                      <a:gd name="T22" fmla="*/ 0 w 125"/>
                      <a:gd name="T23" fmla="*/ 0 h 78"/>
                      <a:gd name="T24" fmla="*/ 0 w 125"/>
                      <a:gd name="T25" fmla="*/ 0 h 78"/>
                      <a:gd name="T26" fmla="*/ 0 w 125"/>
                      <a:gd name="T27" fmla="*/ 0 h 78"/>
                      <a:gd name="T28" fmla="*/ 0 w 125"/>
                      <a:gd name="T29" fmla="*/ 0 h 78"/>
                      <a:gd name="T30" fmla="*/ 0 w 125"/>
                      <a:gd name="T31" fmla="*/ 0 h 78"/>
                      <a:gd name="T32" fmla="*/ 1 w 125"/>
                      <a:gd name="T33" fmla="*/ 0 h 78"/>
                      <a:gd name="T34" fmla="*/ 1 w 125"/>
                      <a:gd name="T35" fmla="*/ 0 h 78"/>
                      <a:gd name="T36" fmla="*/ 1 w 125"/>
                      <a:gd name="T37" fmla="*/ 0 h 78"/>
                      <a:gd name="T38" fmla="*/ 1 w 125"/>
                      <a:gd name="T39" fmla="*/ 0 h 78"/>
                      <a:gd name="T40" fmla="*/ 1 w 125"/>
                      <a:gd name="T41" fmla="*/ 0 h 78"/>
                      <a:gd name="T42" fmla="*/ 0 w 125"/>
                      <a:gd name="T43" fmla="*/ 0 h 78"/>
                      <a:gd name="T44" fmla="*/ 0 w 125"/>
                      <a:gd name="T45" fmla="*/ 0 h 78"/>
                      <a:gd name="T46" fmla="*/ 0 w 125"/>
                      <a:gd name="T47" fmla="*/ 0 h 78"/>
                      <a:gd name="T48" fmla="*/ 0 w 125"/>
                      <a:gd name="T49" fmla="*/ 0 h 78"/>
                      <a:gd name="T50" fmla="*/ 0 w 125"/>
                      <a:gd name="T51" fmla="*/ 0 h 78"/>
                      <a:gd name="T52" fmla="*/ 0 w 125"/>
                      <a:gd name="T53" fmla="*/ 0 h 78"/>
                      <a:gd name="T54" fmla="*/ 0 w 125"/>
                      <a:gd name="T55" fmla="*/ 0 h 78"/>
                      <a:gd name="T56" fmla="*/ 0 w 125"/>
                      <a:gd name="T57" fmla="*/ 0 h 78"/>
                      <a:gd name="T58" fmla="*/ 0 w 125"/>
                      <a:gd name="T59" fmla="*/ 0 h 78"/>
                      <a:gd name="T60" fmla="*/ 0 w 125"/>
                      <a:gd name="T61" fmla="*/ 0 h 78"/>
                      <a:gd name="T62" fmla="*/ 0 w 125"/>
                      <a:gd name="T63" fmla="*/ 0 h 78"/>
                      <a:gd name="T64" fmla="*/ 0 w 125"/>
                      <a:gd name="T65" fmla="*/ 0 h 78"/>
                      <a:gd name="T66" fmla="*/ 0 w 125"/>
                      <a:gd name="T67" fmla="*/ 0 h 78"/>
                      <a:gd name="T68" fmla="*/ 0 w 125"/>
                      <a:gd name="T69" fmla="*/ 0 h 78"/>
                      <a:gd name="T70" fmla="*/ 0 w 125"/>
                      <a:gd name="T71" fmla="*/ 0 h 78"/>
                      <a:gd name="T72" fmla="*/ 0 w 125"/>
                      <a:gd name="T73" fmla="*/ 0 h 78"/>
                      <a:gd name="T74" fmla="*/ 0 w 125"/>
                      <a:gd name="T75" fmla="*/ 0 h 78"/>
                      <a:gd name="T76" fmla="*/ 0 w 125"/>
                      <a:gd name="T77" fmla="*/ 0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5"/>
                      <a:gd name="T118" fmla="*/ 0 h 78"/>
                      <a:gd name="T119" fmla="*/ 125 w 125"/>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5" h="78">
                        <a:moveTo>
                          <a:pt x="0" y="0"/>
                        </a:moveTo>
                        <a:lnTo>
                          <a:pt x="8" y="4"/>
                        </a:lnTo>
                        <a:lnTo>
                          <a:pt x="15" y="7"/>
                        </a:lnTo>
                        <a:lnTo>
                          <a:pt x="22" y="12"/>
                        </a:lnTo>
                        <a:lnTo>
                          <a:pt x="30" y="15"/>
                        </a:lnTo>
                        <a:lnTo>
                          <a:pt x="39" y="19"/>
                        </a:lnTo>
                        <a:lnTo>
                          <a:pt x="45" y="22"/>
                        </a:lnTo>
                        <a:lnTo>
                          <a:pt x="54" y="26"/>
                        </a:lnTo>
                        <a:lnTo>
                          <a:pt x="62" y="30"/>
                        </a:lnTo>
                        <a:lnTo>
                          <a:pt x="69" y="34"/>
                        </a:lnTo>
                        <a:lnTo>
                          <a:pt x="76" y="37"/>
                        </a:lnTo>
                        <a:lnTo>
                          <a:pt x="84" y="42"/>
                        </a:lnTo>
                        <a:lnTo>
                          <a:pt x="91" y="47"/>
                        </a:lnTo>
                        <a:lnTo>
                          <a:pt x="99" y="51"/>
                        </a:lnTo>
                        <a:lnTo>
                          <a:pt x="106" y="57"/>
                        </a:lnTo>
                        <a:lnTo>
                          <a:pt x="113" y="63"/>
                        </a:lnTo>
                        <a:lnTo>
                          <a:pt x="121" y="70"/>
                        </a:lnTo>
                        <a:lnTo>
                          <a:pt x="121" y="71"/>
                        </a:lnTo>
                        <a:lnTo>
                          <a:pt x="122" y="75"/>
                        </a:lnTo>
                        <a:lnTo>
                          <a:pt x="124" y="76"/>
                        </a:lnTo>
                        <a:lnTo>
                          <a:pt x="125" y="78"/>
                        </a:lnTo>
                        <a:lnTo>
                          <a:pt x="118" y="76"/>
                        </a:lnTo>
                        <a:lnTo>
                          <a:pt x="111" y="74"/>
                        </a:lnTo>
                        <a:lnTo>
                          <a:pt x="103" y="70"/>
                        </a:lnTo>
                        <a:lnTo>
                          <a:pt x="96" y="67"/>
                        </a:lnTo>
                        <a:lnTo>
                          <a:pt x="86" y="62"/>
                        </a:lnTo>
                        <a:lnTo>
                          <a:pt x="78" y="58"/>
                        </a:lnTo>
                        <a:lnTo>
                          <a:pt x="70" y="53"/>
                        </a:lnTo>
                        <a:lnTo>
                          <a:pt x="62" y="48"/>
                        </a:lnTo>
                        <a:lnTo>
                          <a:pt x="52" y="42"/>
                        </a:lnTo>
                        <a:lnTo>
                          <a:pt x="44" y="37"/>
                        </a:lnTo>
                        <a:lnTo>
                          <a:pt x="35" y="32"/>
                        </a:lnTo>
                        <a:lnTo>
                          <a:pt x="28" y="28"/>
                        </a:lnTo>
                        <a:lnTo>
                          <a:pt x="20" y="23"/>
                        </a:lnTo>
                        <a:lnTo>
                          <a:pt x="13" y="21"/>
                        </a:lnTo>
                        <a:lnTo>
                          <a:pt x="6" y="18"/>
                        </a:lnTo>
                        <a:lnTo>
                          <a:pt x="0" y="1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7" name="Freeform 123">
                    <a:extLst>
                      <a:ext uri="{FF2B5EF4-FFF2-40B4-BE49-F238E27FC236}">
                        <a16:creationId xmlns:a16="http://schemas.microsoft.com/office/drawing/2014/main" id="{308B428B-5A40-429A-B34C-234F1EA11991}"/>
                      </a:ext>
                    </a:extLst>
                  </p:cNvPr>
                  <p:cNvSpPr>
                    <a:spLocks/>
                  </p:cNvSpPr>
                  <p:nvPr/>
                </p:nvSpPr>
                <p:spPr bwMode="auto">
                  <a:xfrm>
                    <a:off x="1562" y="2072"/>
                    <a:ext cx="12" cy="7"/>
                  </a:xfrm>
                  <a:custGeom>
                    <a:avLst/>
                    <a:gdLst>
                      <a:gd name="T0" fmla="*/ 0 w 35"/>
                      <a:gd name="T1" fmla="*/ 0 h 19"/>
                      <a:gd name="T2" fmla="*/ 0 w 35"/>
                      <a:gd name="T3" fmla="*/ 0 h 19"/>
                      <a:gd name="T4" fmla="*/ 0 w 35"/>
                      <a:gd name="T5" fmla="*/ 0 h 19"/>
                      <a:gd name="T6" fmla="*/ 0 w 35"/>
                      <a:gd name="T7" fmla="*/ 0 h 19"/>
                      <a:gd name="T8" fmla="*/ 0 w 35"/>
                      <a:gd name="T9" fmla="*/ 0 h 19"/>
                      <a:gd name="T10" fmla="*/ 0 w 35"/>
                      <a:gd name="T11" fmla="*/ 0 h 19"/>
                      <a:gd name="T12" fmla="*/ 0 w 35"/>
                      <a:gd name="T13" fmla="*/ 0 h 19"/>
                      <a:gd name="T14" fmla="*/ 0 w 35"/>
                      <a:gd name="T15" fmla="*/ 0 h 19"/>
                      <a:gd name="T16" fmla="*/ 0 w 35"/>
                      <a:gd name="T17" fmla="*/ 0 h 19"/>
                      <a:gd name="T18" fmla="*/ 0 w 35"/>
                      <a:gd name="T19" fmla="*/ 0 h 19"/>
                      <a:gd name="T20" fmla="*/ 0 w 35"/>
                      <a:gd name="T21" fmla="*/ 0 h 19"/>
                      <a:gd name="T22" fmla="*/ 0 w 35"/>
                      <a:gd name="T23" fmla="*/ 0 h 19"/>
                      <a:gd name="T24" fmla="*/ 0 w 35"/>
                      <a:gd name="T25" fmla="*/ 0 h 19"/>
                      <a:gd name="T26" fmla="*/ 0 w 35"/>
                      <a:gd name="T27" fmla="*/ 0 h 19"/>
                      <a:gd name="T28" fmla="*/ 0 w 35"/>
                      <a:gd name="T29" fmla="*/ 0 h 19"/>
                      <a:gd name="T30" fmla="*/ 0 w 35"/>
                      <a:gd name="T31" fmla="*/ 0 h 19"/>
                      <a:gd name="T32" fmla="*/ 0 w 35"/>
                      <a:gd name="T33" fmla="*/ 0 h 19"/>
                      <a:gd name="T34" fmla="*/ 0 w 35"/>
                      <a:gd name="T35" fmla="*/ 0 h 19"/>
                      <a:gd name="T36" fmla="*/ 0 w 35"/>
                      <a:gd name="T37" fmla="*/ 0 h 19"/>
                      <a:gd name="T38" fmla="*/ 0 w 35"/>
                      <a:gd name="T39" fmla="*/ 0 h 19"/>
                      <a:gd name="T40" fmla="*/ 0 w 35"/>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
                      <a:gd name="T64" fmla="*/ 0 h 19"/>
                      <a:gd name="T65" fmla="*/ 35 w 35"/>
                      <a:gd name="T66" fmla="*/ 19 h 1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 h="19">
                        <a:moveTo>
                          <a:pt x="3" y="0"/>
                        </a:moveTo>
                        <a:lnTo>
                          <a:pt x="6" y="0"/>
                        </a:lnTo>
                        <a:lnTo>
                          <a:pt x="11" y="1"/>
                        </a:lnTo>
                        <a:lnTo>
                          <a:pt x="14" y="2"/>
                        </a:lnTo>
                        <a:lnTo>
                          <a:pt x="19" y="4"/>
                        </a:lnTo>
                        <a:lnTo>
                          <a:pt x="23" y="5"/>
                        </a:lnTo>
                        <a:lnTo>
                          <a:pt x="27" y="7"/>
                        </a:lnTo>
                        <a:lnTo>
                          <a:pt x="31" y="8"/>
                        </a:lnTo>
                        <a:lnTo>
                          <a:pt x="35" y="11"/>
                        </a:lnTo>
                        <a:lnTo>
                          <a:pt x="34" y="15"/>
                        </a:lnTo>
                        <a:lnTo>
                          <a:pt x="32" y="19"/>
                        </a:lnTo>
                        <a:lnTo>
                          <a:pt x="28" y="18"/>
                        </a:lnTo>
                        <a:lnTo>
                          <a:pt x="24" y="16"/>
                        </a:lnTo>
                        <a:lnTo>
                          <a:pt x="20" y="15"/>
                        </a:lnTo>
                        <a:lnTo>
                          <a:pt x="18" y="14"/>
                        </a:lnTo>
                        <a:lnTo>
                          <a:pt x="13" y="13"/>
                        </a:lnTo>
                        <a:lnTo>
                          <a:pt x="9" y="12"/>
                        </a:lnTo>
                        <a:lnTo>
                          <a:pt x="4" y="11"/>
                        </a:lnTo>
                        <a:lnTo>
                          <a:pt x="0" y="9"/>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8" name="Freeform 124">
                    <a:extLst>
                      <a:ext uri="{FF2B5EF4-FFF2-40B4-BE49-F238E27FC236}">
                        <a16:creationId xmlns:a16="http://schemas.microsoft.com/office/drawing/2014/main" id="{583CE9E6-D45A-42FB-A85D-70EDC4BFBFD6}"/>
                      </a:ext>
                    </a:extLst>
                  </p:cNvPr>
                  <p:cNvSpPr>
                    <a:spLocks/>
                  </p:cNvSpPr>
                  <p:nvPr/>
                </p:nvSpPr>
                <p:spPr bwMode="auto">
                  <a:xfrm>
                    <a:off x="1592" y="2081"/>
                    <a:ext cx="35" cy="16"/>
                  </a:xfrm>
                  <a:custGeom>
                    <a:avLst/>
                    <a:gdLst>
                      <a:gd name="T0" fmla="*/ 0 w 105"/>
                      <a:gd name="T1" fmla="*/ 0 h 47"/>
                      <a:gd name="T2" fmla="*/ 0 w 105"/>
                      <a:gd name="T3" fmla="*/ 0 h 47"/>
                      <a:gd name="T4" fmla="*/ 0 w 105"/>
                      <a:gd name="T5" fmla="*/ 0 h 47"/>
                      <a:gd name="T6" fmla="*/ 0 w 105"/>
                      <a:gd name="T7" fmla="*/ 0 h 47"/>
                      <a:gd name="T8" fmla="*/ 0 w 105"/>
                      <a:gd name="T9" fmla="*/ 0 h 47"/>
                      <a:gd name="T10" fmla="*/ 0 w 105"/>
                      <a:gd name="T11" fmla="*/ 0 h 47"/>
                      <a:gd name="T12" fmla="*/ 0 w 105"/>
                      <a:gd name="T13" fmla="*/ 0 h 47"/>
                      <a:gd name="T14" fmla="*/ 0 w 105"/>
                      <a:gd name="T15" fmla="*/ 0 h 47"/>
                      <a:gd name="T16" fmla="*/ 0 w 105"/>
                      <a:gd name="T17" fmla="*/ 0 h 47"/>
                      <a:gd name="T18" fmla="*/ 0 w 105"/>
                      <a:gd name="T19" fmla="*/ 0 h 47"/>
                      <a:gd name="T20" fmla="*/ 0 w 105"/>
                      <a:gd name="T21" fmla="*/ 0 h 47"/>
                      <a:gd name="T22" fmla="*/ 0 w 105"/>
                      <a:gd name="T23" fmla="*/ 0 h 47"/>
                      <a:gd name="T24" fmla="*/ 0 w 105"/>
                      <a:gd name="T25" fmla="*/ 0 h 47"/>
                      <a:gd name="T26" fmla="*/ 0 w 105"/>
                      <a:gd name="T27" fmla="*/ 0 h 47"/>
                      <a:gd name="T28" fmla="*/ 0 w 105"/>
                      <a:gd name="T29" fmla="*/ 0 h 47"/>
                      <a:gd name="T30" fmla="*/ 0 w 105"/>
                      <a:gd name="T31" fmla="*/ 0 h 47"/>
                      <a:gd name="T32" fmla="*/ 0 w 105"/>
                      <a:gd name="T33" fmla="*/ 0 h 47"/>
                      <a:gd name="T34" fmla="*/ 0 w 105"/>
                      <a:gd name="T35" fmla="*/ 0 h 47"/>
                      <a:gd name="T36" fmla="*/ 0 w 105"/>
                      <a:gd name="T37" fmla="*/ 0 h 47"/>
                      <a:gd name="T38" fmla="*/ 0 w 105"/>
                      <a:gd name="T39" fmla="*/ 0 h 47"/>
                      <a:gd name="T40" fmla="*/ 0 w 105"/>
                      <a:gd name="T41" fmla="*/ 0 h 47"/>
                      <a:gd name="T42" fmla="*/ 0 w 105"/>
                      <a:gd name="T43" fmla="*/ 0 h 47"/>
                      <a:gd name="T44" fmla="*/ 0 w 105"/>
                      <a:gd name="T45" fmla="*/ 0 h 47"/>
                      <a:gd name="T46" fmla="*/ 0 w 105"/>
                      <a:gd name="T47" fmla="*/ 0 h 47"/>
                      <a:gd name="T48" fmla="*/ 0 w 105"/>
                      <a:gd name="T49" fmla="*/ 0 h 47"/>
                      <a:gd name="T50" fmla="*/ 0 w 105"/>
                      <a:gd name="T51" fmla="*/ 0 h 47"/>
                      <a:gd name="T52" fmla="*/ 0 w 105"/>
                      <a:gd name="T53" fmla="*/ 0 h 47"/>
                      <a:gd name="T54" fmla="*/ 0 w 105"/>
                      <a:gd name="T55" fmla="*/ 0 h 47"/>
                      <a:gd name="T56" fmla="*/ 0 w 105"/>
                      <a:gd name="T57" fmla="*/ 0 h 47"/>
                      <a:gd name="T58" fmla="*/ 0 w 105"/>
                      <a:gd name="T59" fmla="*/ 0 h 47"/>
                      <a:gd name="T60" fmla="*/ 0 w 105"/>
                      <a:gd name="T61" fmla="*/ 0 h 47"/>
                      <a:gd name="T62" fmla="*/ 0 w 105"/>
                      <a:gd name="T63" fmla="*/ 0 h 47"/>
                      <a:gd name="T64" fmla="*/ 0 w 105"/>
                      <a:gd name="T65" fmla="*/ 0 h 47"/>
                      <a:gd name="T66" fmla="*/ 0 w 105"/>
                      <a:gd name="T67" fmla="*/ 0 h 47"/>
                      <a:gd name="T68" fmla="*/ 0 w 105"/>
                      <a:gd name="T69" fmla="*/ 0 h 47"/>
                      <a:gd name="T70" fmla="*/ 0 w 105"/>
                      <a:gd name="T71" fmla="*/ 0 h 47"/>
                      <a:gd name="T72" fmla="*/ 0 w 105"/>
                      <a:gd name="T73" fmla="*/ 0 h 47"/>
                      <a:gd name="T74" fmla="*/ 0 w 105"/>
                      <a:gd name="T75" fmla="*/ 0 h 47"/>
                      <a:gd name="T76" fmla="*/ 0 w 105"/>
                      <a:gd name="T77" fmla="*/ 0 h 47"/>
                      <a:gd name="T78" fmla="*/ 0 w 105"/>
                      <a:gd name="T79" fmla="*/ 0 h 47"/>
                      <a:gd name="T80" fmla="*/ 0 w 105"/>
                      <a:gd name="T81" fmla="*/ 0 h 47"/>
                      <a:gd name="T82" fmla="*/ 0 w 105"/>
                      <a:gd name="T83" fmla="*/ 0 h 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47"/>
                      <a:gd name="T128" fmla="*/ 105 w 105"/>
                      <a:gd name="T129" fmla="*/ 47 h 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47">
                        <a:moveTo>
                          <a:pt x="8" y="0"/>
                        </a:moveTo>
                        <a:lnTo>
                          <a:pt x="16" y="2"/>
                        </a:lnTo>
                        <a:lnTo>
                          <a:pt x="25" y="7"/>
                        </a:lnTo>
                        <a:lnTo>
                          <a:pt x="33" y="9"/>
                        </a:lnTo>
                        <a:lnTo>
                          <a:pt x="40" y="11"/>
                        </a:lnTo>
                        <a:lnTo>
                          <a:pt x="47" y="14"/>
                        </a:lnTo>
                        <a:lnTo>
                          <a:pt x="54" y="16"/>
                        </a:lnTo>
                        <a:lnTo>
                          <a:pt x="58" y="17"/>
                        </a:lnTo>
                        <a:lnTo>
                          <a:pt x="65" y="20"/>
                        </a:lnTo>
                        <a:lnTo>
                          <a:pt x="70" y="21"/>
                        </a:lnTo>
                        <a:lnTo>
                          <a:pt x="75" y="22"/>
                        </a:lnTo>
                        <a:lnTo>
                          <a:pt x="80" y="24"/>
                        </a:lnTo>
                        <a:lnTo>
                          <a:pt x="86" y="26"/>
                        </a:lnTo>
                        <a:lnTo>
                          <a:pt x="90" y="28"/>
                        </a:lnTo>
                        <a:lnTo>
                          <a:pt x="96" y="31"/>
                        </a:lnTo>
                        <a:lnTo>
                          <a:pt x="99" y="33"/>
                        </a:lnTo>
                        <a:lnTo>
                          <a:pt x="105" y="37"/>
                        </a:lnTo>
                        <a:lnTo>
                          <a:pt x="103" y="38"/>
                        </a:lnTo>
                        <a:lnTo>
                          <a:pt x="103" y="42"/>
                        </a:lnTo>
                        <a:lnTo>
                          <a:pt x="100" y="44"/>
                        </a:lnTo>
                        <a:lnTo>
                          <a:pt x="99" y="47"/>
                        </a:lnTo>
                        <a:lnTo>
                          <a:pt x="94" y="43"/>
                        </a:lnTo>
                        <a:lnTo>
                          <a:pt x="89" y="40"/>
                        </a:lnTo>
                        <a:lnTo>
                          <a:pt x="83" y="38"/>
                        </a:lnTo>
                        <a:lnTo>
                          <a:pt x="77" y="36"/>
                        </a:lnTo>
                        <a:lnTo>
                          <a:pt x="71" y="33"/>
                        </a:lnTo>
                        <a:lnTo>
                          <a:pt x="65" y="31"/>
                        </a:lnTo>
                        <a:lnTo>
                          <a:pt x="59" y="30"/>
                        </a:lnTo>
                        <a:lnTo>
                          <a:pt x="54" y="28"/>
                        </a:lnTo>
                        <a:lnTo>
                          <a:pt x="47" y="25"/>
                        </a:lnTo>
                        <a:lnTo>
                          <a:pt x="41" y="24"/>
                        </a:lnTo>
                        <a:lnTo>
                          <a:pt x="34" y="22"/>
                        </a:lnTo>
                        <a:lnTo>
                          <a:pt x="28" y="21"/>
                        </a:lnTo>
                        <a:lnTo>
                          <a:pt x="21" y="17"/>
                        </a:lnTo>
                        <a:lnTo>
                          <a:pt x="14" y="16"/>
                        </a:lnTo>
                        <a:lnTo>
                          <a:pt x="7" y="14"/>
                        </a:lnTo>
                        <a:lnTo>
                          <a:pt x="0" y="11"/>
                        </a:lnTo>
                        <a:lnTo>
                          <a:pt x="2" y="9"/>
                        </a:lnTo>
                        <a:lnTo>
                          <a:pt x="5" y="4"/>
                        </a:lnTo>
                        <a:lnTo>
                          <a:pt x="7"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99" name="Freeform 125">
                    <a:extLst>
                      <a:ext uri="{FF2B5EF4-FFF2-40B4-BE49-F238E27FC236}">
                        <a16:creationId xmlns:a16="http://schemas.microsoft.com/office/drawing/2014/main" id="{E8586660-3428-4B34-8A3C-24DADF70406E}"/>
                      </a:ext>
                    </a:extLst>
                  </p:cNvPr>
                  <p:cNvSpPr>
                    <a:spLocks/>
                  </p:cNvSpPr>
                  <p:nvPr/>
                </p:nvSpPr>
                <p:spPr bwMode="auto">
                  <a:xfrm>
                    <a:off x="1648" y="2100"/>
                    <a:ext cx="32" cy="17"/>
                  </a:xfrm>
                  <a:custGeom>
                    <a:avLst/>
                    <a:gdLst>
                      <a:gd name="T0" fmla="*/ 0 w 94"/>
                      <a:gd name="T1" fmla="*/ 0 h 51"/>
                      <a:gd name="T2" fmla="*/ 0 w 94"/>
                      <a:gd name="T3" fmla="*/ 0 h 51"/>
                      <a:gd name="T4" fmla="*/ 0 w 94"/>
                      <a:gd name="T5" fmla="*/ 0 h 51"/>
                      <a:gd name="T6" fmla="*/ 0 w 94"/>
                      <a:gd name="T7" fmla="*/ 0 h 51"/>
                      <a:gd name="T8" fmla="*/ 0 w 94"/>
                      <a:gd name="T9" fmla="*/ 0 h 51"/>
                      <a:gd name="T10" fmla="*/ 0 w 94"/>
                      <a:gd name="T11" fmla="*/ 0 h 51"/>
                      <a:gd name="T12" fmla="*/ 0 w 94"/>
                      <a:gd name="T13" fmla="*/ 0 h 51"/>
                      <a:gd name="T14" fmla="*/ 0 w 94"/>
                      <a:gd name="T15" fmla="*/ 0 h 51"/>
                      <a:gd name="T16" fmla="*/ 0 w 94"/>
                      <a:gd name="T17" fmla="*/ 0 h 51"/>
                      <a:gd name="T18" fmla="*/ 0 w 94"/>
                      <a:gd name="T19" fmla="*/ 0 h 51"/>
                      <a:gd name="T20" fmla="*/ 0 w 94"/>
                      <a:gd name="T21" fmla="*/ 0 h 51"/>
                      <a:gd name="T22" fmla="*/ 0 w 94"/>
                      <a:gd name="T23" fmla="*/ 0 h 51"/>
                      <a:gd name="T24" fmla="*/ 0 w 94"/>
                      <a:gd name="T25" fmla="*/ 0 h 51"/>
                      <a:gd name="T26" fmla="*/ 0 w 94"/>
                      <a:gd name="T27" fmla="*/ 0 h 51"/>
                      <a:gd name="T28" fmla="*/ 0 w 94"/>
                      <a:gd name="T29" fmla="*/ 0 h 51"/>
                      <a:gd name="T30" fmla="*/ 0 w 94"/>
                      <a:gd name="T31" fmla="*/ 0 h 51"/>
                      <a:gd name="T32" fmla="*/ 0 w 94"/>
                      <a:gd name="T33" fmla="*/ 0 h 51"/>
                      <a:gd name="T34" fmla="*/ 0 w 94"/>
                      <a:gd name="T35" fmla="*/ 0 h 51"/>
                      <a:gd name="T36" fmla="*/ 0 w 94"/>
                      <a:gd name="T37" fmla="*/ 0 h 51"/>
                      <a:gd name="T38" fmla="*/ 0 w 94"/>
                      <a:gd name="T39" fmla="*/ 0 h 51"/>
                      <a:gd name="T40" fmla="*/ 0 w 94"/>
                      <a:gd name="T41" fmla="*/ 0 h 51"/>
                      <a:gd name="T42" fmla="*/ 0 w 94"/>
                      <a:gd name="T43" fmla="*/ 0 h 51"/>
                      <a:gd name="T44" fmla="*/ 0 w 94"/>
                      <a:gd name="T45" fmla="*/ 0 h 51"/>
                      <a:gd name="T46" fmla="*/ 0 w 94"/>
                      <a:gd name="T47" fmla="*/ 0 h 51"/>
                      <a:gd name="T48" fmla="*/ 0 w 94"/>
                      <a:gd name="T49" fmla="*/ 0 h 51"/>
                      <a:gd name="T50" fmla="*/ 0 w 94"/>
                      <a:gd name="T51" fmla="*/ 0 h 51"/>
                      <a:gd name="T52" fmla="*/ 0 w 94"/>
                      <a:gd name="T53" fmla="*/ 0 h 51"/>
                      <a:gd name="T54" fmla="*/ 0 w 94"/>
                      <a:gd name="T55" fmla="*/ 0 h 51"/>
                      <a:gd name="T56" fmla="*/ 0 w 94"/>
                      <a:gd name="T57" fmla="*/ 0 h 51"/>
                      <a:gd name="T58" fmla="*/ 0 w 94"/>
                      <a:gd name="T59" fmla="*/ 0 h 51"/>
                      <a:gd name="T60" fmla="*/ 0 w 94"/>
                      <a:gd name="T61" fmla="*/ 0 h 51"/>
                      <a:gd name="T62" fmla="*/ 0 w 94"/>
                      <a:gd name="T63" fmla="*/ 0 h 51"/>
                      <a:gd name="T64" fmla="*/ 0 w 94"/>
                      <a:gd name="T65" fmla="*/ 0 h 51"/>
                      <a:gd name="T66" fmla="*/ 0 w 94"/>
                      <a:gd name="T67" fmla="*/ 0 h 51"/>
                      <a:gd name="T68" fmla="*/ 0 w 94"/>
                      <a:gd name="T69" fmla="*/ 0 h 51"/>
                      <a:gd name="T70" fmla="*/ 0 w 94"/>
                      <a:gd name="T71" fmla="*/ 0 h 51"/>
                      <a:gd name="T72" fmla="*/ 0 w 94"/>
                      <a:gd name="T73" fmla="*/ 0 h 51"/>
                      <a:gd name="T74" fmla="*/ 0 w 94"/>
                      <a:gd name="T75" fmla="*/ 0 h 51"/>
                      <a:gd name="T76" fmla="*/ 0 w 94"/>
                      <a:gd name="T77" fmla="*/ 0 h 51"/>
                      <a:gd name="T78" fmla="*/ 0 w 94"/>
                      <a:gd name="T79" fmla="*/ 0 h 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4"/>
                      <a:gd name="T121" fmla="*/ 0 h 51"/>
                      <a:gd name="T122" fmla="*/ 94 w 94"/>
                      <a:gd name="T123" fmla="*/ 51 h 5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4" h="51">
                        <a:moveTo>
                          <a:pt x="7" y="0"/>
                        </a:moveTo>
                        <a:lnTo>
                          <a:pt x="12" y="1"/>
                        </a:lnTo>
                        <a:lnTo>
                          <a:pt x="17" y="3"/>
                        </a:lnTo>
                        <a:lnTo>
                          <a:pt x="22" y="7"/>
                        </a:lnTo>
                        <a:lnTo>
                          <a:pt x="28" y="9"/>
                        </a:lnTo>
                        <a:lnTo>
                          <a:pt x="34" y="10"/>
                        </a:lnTo>
                        <a:lnTo>
                          <a:pt x="40" y="14"/>
                        </a:lnTo>
                        <a:lnTo>
                          <a:pt x="45" y="16"/>
                        </a:lnTo>
                        <a:lnTo>
                          <a:pt x="51" y="19"/>
                        </a:lnTo>
                        <a:lnTo>
                          <a:pt x="56" y="22"/>
                        </a:lnTo>
                        <a:lnTo>
                          <a:pt x="62" y="25"/>
                        </a:lnTo>
                        <a:lnTo>
                          <a:pt x="67" y="28"/>
                        </a:lnTo>
                        <a:lnTo>
                          <a:pt x="73" y="31"/>
                        </a:lnTo>
                        <a:lnTo>
                          <a:pt x="78" y="35"/>
                        </a:lnTo>
                        <a:lnTo>
                          <a:pt x="84" y="38"/>
                        </a:lnTo>
                        <a:lnTo>
                          <a:pt x="88" y="42"/>
                        </a:lnTo>
                        <a:lnTo>
                          <a:pt x="94" y="45"/>
                        </a:lnTo>
                        <a:lnTo>
                          <a:pt x="92" y="47"/>
                        </a:lnTo>
                        <a:lnTo>
                          <a:pt x="91" y="51"/>
                        </a:lnTo>
                        <a:lnTo>
                          <a:pt x="85" y="49"/>
                        </a:lnTo>
                        <a:lnTo>
                          <a:pt x="79" y="46"/>
                        </a:lnTo>
                        <a:lnTo>
                          <a:pt x="74" y="44"/>
                        </a:lnTo>
                        <a:lnTo>
                          <a:pt x="69" y="42"/>
                        </a:lnTo>
                        <a:lnTo>
                          <a:pt x="63" y="38"/>
                        </a:lnTo>
                        <a:lnTo>
                          <a:pt x="58" y="36"/>
                        </a:lnTo>
                        <a:lnTo>
                          <a:pt x="53" y="33"/>
                        </a:lnTo>
                        <a:lnTo>
                          <a:pt x="49" y="32"/>
                        </a:lnTo>
                        <a:lnTo>
                          <a:pt x="43" y="29"/>
                        </a:lnTo>
                        <a:lnTo>
                          <a:pt x="37" y="26"/>
                        </a:lnTo>
                        <a:lnTo>
                          <a:pt x="31" y="23"/>
                        </a:lnTo>
                        <a:lnTo>
                          <a:pt x="26" y="21"/>
                        </a:lnTo>
                        <a:lnTo>
                          <a:pt x="20" y="18"/>
                        </a:lnTo>
                        <a:lnTo>
                          <a:pt x="13" y="16"/>
                        </a:lnTo>
                        <a:lnTo>
                          <a:pt x="6" y="12"/>
                        </a:lnTo>
                        <a:lnTo>
                          <a:pt x="0" y="10"/>
                        </a:lnTo>
                        <a:lnTo>
                          <a:pt x="1" y="8"/>
                        </a:lnTo>
                        <a:lnTo>
                          <a:pt x="3" y="4"/>
                        </a:lnTo>
                        <a:lnTo>
                          <a:pt x="5" y="1"/>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0" name="Freeform 126">
                    <a:extLst>
                      <a:ext uri="{FF2B5EF4-FFF2-40B4-BE49-F238E27FC236}">
                        <a16:creationId xmlns:a16="http://schemas.microsoft.com/office/drawing/2014/main" id="{C8B03F87-8474-4338-9224-70CB8BA2C6C7}"/>
                      </a:ext>
                    </a:extLst>
                  </p:cNvPr>
                  <p:cNvSpPr>
                    <a:spLocks/>
                  </p:cNvSpPr>
                  <p:nvPr/>
                </p:nvSpPr>
                <p:spPr bwMode="auto">
                  <a:xfrm>
                    <a:off x="1709" y="2141"/>
                    <a:ext cx="29" cy="21"/>
                  </a:xfrm>
                  <a:custGeom>
                    <a:avLst/>
                    <a:gdLst>
                      <a:gd name="T0" fmla="*/ 0 w 86"/>
                      <a:gd name="T1" fmla="*/ 0 h 63"/>
                      <a:gd name="T2" fmla="*/ 0 w 86"/>
                      <a:gd name="T3" fmla="*/ 0 h 63"/>
                      <a:gd name="T4" fmla="*/ 0 w 86"/>
                      <a:gd name="T5" fmla="*/ 0 h 63"/>
                      <a:gd name="T6" fmla="*/ 0 w 86"/>
                      <a:gd name="T7" fmla="*/ 0 h 63"/>
                      <a:gd name="T8" fmla="*/ 0 w 86"/>
                      <a:gd name="T9" fmla="*/ 0 h 63"/>
                      <a:gd name="T10" fmla="*/ 0 w 86"/>
                      <a:gd name="T11" fmla="*/ 0 h 63"/>
                      <a:gd name="T12" fmla="*/ 0 w 86"/>
                      <a:gd name="T13" fmla="*/ 0 h 63"/>
                      <a:gd name="T14" fmla="*/ 0 w 86"/>
                      <a:gd name="T15" fmla="*/ 0 h 63"/>
                      <a:gd name="T16" fmla="*/ 0 w 86"/>
                      <a:gd name="T17" fmla="*/ 0 h 63"/>
                      <a:gd name="T18" fmla="*/ 0 w 86"/>
                      <a:gd name="T19" fmla="*/ 0 h 63"/>
                      <a:gd name="T20" fmla="*/ 0 w 86"/>
                      <a:gd name="T21" fmla="*/ 0 h 63"/>
                      <a:gd name="T22" fmla="*/ 0 w 86"/>
                      <a:gd name="T23" fmla="*/ 0 h 63"/>
                      <a:gd name="T24" fmla="*/ 0 w 86"/>
                      <a:gd name="T25" fmla="*/ 0 h 63"/>
                      <a:gd name="T26" fmla="*/ 0 w 86"/>
                      <a:gd name="T27" fmla="*/ 0 h 63"/>
                      <a:gd name="T28" fmla="*/ 0 w 86"/>
                      <a:gd name="T29" fmla="*/ 0 h 63"/>
                      <a:gd name="T30" fmla="*/ 0 w 86"/>
                      <a:gd name="T31" fmla="*/ 0 h 63"/>
                      <a:gd name="T32" fmla="*/ 0 w 86"/>
                      <a:gd name="T33" fmla="*/ 0 h 63"/>
                      <a:gd name="T34" fmla="*/ 0 w 86"/>
                      <a:gd name="T35" fmla="*/ 0 h 63"/>
                      <a:gd name="T36" fmla="*/ 0 w 86"/>
                      <a:gd name="T37" fmla="*/ 0 h 63"/>
                      <a:gd name="T38" fmla="*/ 0 w 86"/>
                      <a:gd name="T39" fmla="*/ 0 h 63"/>
                      <a:gd name="T40" fmla="*/ 0 w 86"/>
                      <a:gd name="T41" fmla="*/ 0 h 63"/>
                      <a:gd name="T42" fmla="*/ 0 w 86"/>
                      <a:gd name="T43" fmla="*/ 0 h 63"/>
                      <a:gd name="T44" fmla="*/ 0 w 86"/>
                      <a:gd name="T45" fmla="*/ 0 h 63"/>
                      <a:gd name="T46" fmla="*/ 0 w 86"/>
                      <a:gd name="T47" fmla="*/ 0 h 63"/>
                      <a:gd name="T48" fmla="*/ 0 w 86"/>
                      <a:gd name="T49" fmla="*/ 0 h 63"/>
                      <a:gd name="T50" fmla="*/ 0 w 86"/>
                      <a:gd name="T51" fmla="*/ 0 h 63"/>
                      <a:gd name="T52" fmla="*/ 0 w 86"/>
                      <a:gd name="T53" fmla="*/ 0 h 63"/>
                      <a:gd name="T54" fmla="*/ 0 w 86"/>
                      <a:gd name="T55" fmla="*/ 0 h 63"/>
                      <a:gd name="T56" fmla="*/ 0 w 86"/>
                      <a:gd name="T57" fmla="*/ 0 h 63"/>
                      <a:gd name="T58" fmla="*/ 0 w 86"/>
                      <a:gd name="T59" fmla="*/ 0 h 63"/>
                      <a:gd name="T60" fmla="*/ 0 w 86"/>
                      <a:gd name="T61" fmla="*/ 0 h 63"/>
                      <a:gd name="T62" fmla="*/ 0 w 86"/>
                      <a:gd name="T63" fmla="*/ 0 h 63"/>
                      <a:gd name="T64" fmla="*/ 0 w 86"/>
                      <a:gd name="T65" fmla="*/ 0 h 63"/>
                      <a:gd name="T66" fmla="*/ 0 w 86"/>
                      <a:gd name="T67" fmla="*/ 0 h 63"/>
                      <a:gd name="T68" fmla="*/ 0 w 86"/>
                      <a:gd name="T69" fmla="*/ 0 h 63"/>
                      <a:gd name="T70" fmla="*/ 0 w 86"/>
                      <a:gd name="T71" fmla="*/ 0 h 63"/>
                      <a:gd name="T72" fmla="*/ 0 w 86"/>
                      <a:gd name="T73" fmla="*/ 0 h 63"/>
                      <a:gd name="T74" fmla="*/ 0 w 86"/>
                      <a:gd name="T75" fmla="*/ 0 h 63"/>
                      <a:gd name="T76" fmla="*/ 0 w 86"/>
                      <a:gd name="T77" fmla="*/ 0 h 63"/>
                      <a:gd name="T78" fmla="*/ 0 w 86"/>
                      <a:gd name="T79" fmla="*/ 0 h 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63"/>
                      <a:gd name="T122" fmla="*/ 86 w 86"/>
                      <a:gd name="T123" fmla="*/ 63 h 6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63">
                        <a:moveTo>
                          <a:pt x="5" y="0"/>
                        </a:moveTo>
                        <a:lnTo>
                          <a:pt x="10" y="3"/>
                        </a:lnTo>
                        <a:lnTo>
                          <a:pt x="15" y="6"/>
                        </a:lnTo>
                        <a:lnTo>
                          <a:pt x="21" y="9"/>
                        </a:lnTo>
                        <a:lnTo>
                          <a:pt x="26" y="12"/>
                        </a:lnTo>
                        <a:lnTo>
                          <a:pt x="31" y="14"/>
                        </a:lnTo>
                        <a:lnTo>
                          <a:pt x="37" y="18"/>
                        </a:lnTo>
                        <a:lnTo>
                          <a:pt x="43" y="21"/>
                        </a:lnTo>
                        <a:lnTo>
                          <a:pt x="48" y="25"/>
                        </a:lnTo>
                        <a:lnTo>
                          <a:pt x="53" y="28"/>
                        </a:lnTo>
                        <a:lnTo>
                          <a:pt x="59" y="32"/>
                        </a:lnTo>
                        <a:lnTo>
                          <a:pt x="64" y="35"/>
                        </a:lnTo>
                        <a:lnTo>
                          <a:pt x="68" y="40"/>
                        </a:lnTo>
                        <a:lnTo>
                          <a:pt x="73" y="44"/>
                        </a:lnTo>
                        <a:lnTo>
                          <a:pt x="78" y="49"/>
                        </a:lnTo>
                        <a:lnTo>
                          <a:pt x="81" y="53"/>
                        </a:lnTo>
                        <a:lnTo>
                          <a:pt x="86" y="59"/>
                        </a:lnTo>
                        <a:lnTo>
                          <a:pt x="83" y="61"/>
                        </a:lnTo>
                        <a:lnTo>
                          <a:pt x="80" y="63"/>
                        </a:lnTo>
                        <a:lnTo>
                          <a:pt x="75" y="59"/>
                        </a:lnTo>
                        <a:lnTo>
                          <a:pt x="69" y="55"/>
                        </a:lnTo>
                        <a:lnTo>
                          <a:pt x="64" y="52"/>
                        </a:lnTo>
                        <a:lnTo>
                          <a:pt x="59" y="49"/>
                        </a:lnTo>
                        <a:lnTo>
                          <a:pt x="53" y="46"/>
                        </a:lnTo>
                        <a:lnTo>
                          <a:pt x="48" y="42"/>
                        </a:lnTo>
                        <a:lnTo>
                          <a:pt x="44" y="39"/>
                        </a:lnTo>
                        <a:lnTo>
                          <a:pt x="38" y="35"/>
                        </a:lnTo>
                        <a:lnTo>
                          <a:pt x="33" y="32"/>
                        </a:lnTo>
                        <a:lnTo>
                          <a:pt x="28" y="30"/>
                        </a:lnTo>
                        <a:lnTo>
                          <a:pt x="22" y="25"/>
                        </a:lnTo>
                        <a:lnTo>
                          <a:pt x="18" y="23"/>
                        </a:lnTo>
                        <a:lnTo>
                          <a:pt x="12" y="18"/>
                        </a:lnTo>
                        <a:lnTo>
                          <a:pt x="8" y="16"/>
                        </a:lnTo>
                        <a:lnTo>
                          <a:pt x="3" y="12"/>
                        </a:lnTo>
                        <a:lnTo>
                          <a:pt x="0" y="9"/>
                        </a:lnTo>
                        <a:lnTo>
                          <a:pt x="1" y="6"/>
                        </a:lnTo>
                        <a:lnTo>
                          <a:pt x="2" y="4"/>
                        </a:lnTo>
                        <a:lnTo>
                          <a:pt x="3" y="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1" name="Freeform 127">
                    <a:extLst>
                      <a:ext uri="{FF2B5EF4-FFF2-40B4-BE49-F238E27FC236}">
                        <a16:creationId xmlns:a16="http://schemas.microsoft.com/office/drawing/2014/main" id="{8F10092F-1018-443D-BED4-8AA15D375485}"/>
                      </a:ext>
                    </a:extLst>
                  </p:cNvPr>
                  <p:cNvSpPr>
                    <a:spLocks/>
                  </p:cNvSpPr>
                  <p:nvPr/>
                </p:nvSpPr>
                <p:spPr bwMode="auto">
                  <a:xfrm>
                    <a:off x="1767" y="2173"/>
                    <a:ext cx="58" cy="45"/>
                  </a:xfrm>
                  <a:custGeom>
                    <a:avLst/>
                    <a:gdLst>
                      <a:gd name="T0" fmla="*/ 0 w 174"/>
                      <a:gd name="T1" fmla="*/ 0 h 134"/>
                      <a:gd name="T2" fmla="*/ 0 w 174"/>
                      <a:gd name="T3" fmla="*/ 0 h 134"/>
                      <a:gd name="T4" fmla="*/ 0 w 174"/>
                      <a:gd name="T5" fmla="*/ 0 h 134"/>
                      <a:gd name="T6" fmla="*/ 0 w 174"/>
                      <a:gd name="T7" fmla="*/ 0 h 134"/>
                      <a:gd name="T8" fmla="*/ 0 w 174"/>
                      <a:gd name="T9" fmla="*/ 0 h 134"/>
                      <a:gd name="T10" fmla="*/ 0 w 174"/>
                      <a:gd name="T11" fmla="*/ 0 h 134"/>
                      <a:gd name="T12" fmla="*/ 0 w 174"/>
                      <a:gd name="T13" fmla="*/ 0 h 134"/>
                      <a:gd name="T14" fmla="*/ 0 w 174"/>
                      <a:gd name="T15" fmla="*/ 0 h 134"/>
                      <a:gd name="T16" fmla="*/ 0 w 174"/>
                      <a:gd name="T17" fmla="*/ 0 h 134"/>
                      <a:gd name="T18" fmla="*/ 0 w 174"/>
                      <a:gd name="T19" fmla="*/ 0 h 134"/>
                      <a:gd name="T20" fmla="*/ 0 w 174"/>
                      <a:gd name="T21" fmla="*/ 0 h 134"/>
                      <a:gd name="T22" fmla="*/ 1 w 174"/>
                      <a:gd name="T23" fmla="*/ 0 h 134"/>
                      <a:gd name="T24" fmla="*/ 1 w 174"/>
                      <a:gd name="T25" fmla="*/ 0 h 134"/>
                      <a:gd name="T26" fmla="*/ 1 w 174"/>
                      <a:gd name="T27" fmla="*/ 0 h 134"/>
                      <a:gd name="T28" fmla="*/ 1 w 174"/>
                      <a:gd name="T29" fmla="*/ 0 h 134"/>
                      <a:gd name="T30" fmla="*/ 1 w 174"/>
                      <a:gd name="T31" fmla="*/ 0 h 134"/>
                      <a:gd name="T32" fmla="*/ 1 w 174"/>
                      <a:gd name="T33" fmla="*/ 1 h 134"/>
                      <a:gd name="T34" fmla="*/ 1 w 174"/>
                      <a:gd name="T35" fmla="*/ 1 h 134"/>
                      <a:gd name="T36" fmla="*/ 1 w 174"/>
                      <a:gd name="T37" fmla="*/ 1 h 134"/>
                      <a:gd name="T38" fmla="*/ 1 w 174"/>
                      <a:gd name="T39" fmla="*/ 1 h 134"/>
                      <a:gd name="T40" fmla="*/ 1 w 174"/>
                      <a:gd name="T41" fmla="*/ 1 h 134"/>
                      <a:gd name="T42" fmla="*/ 1 w 174"/>
                      <a:gd name="T43" fmla="*/ 1 h 134"/>
                      <a:gd name="T44" fmla="*/ 1 w 174"/>
                      <a:gd name="T45" fmla="*/ 0 h 134"/>
                      <a:gd name="T46" fmla="*/ 1 w 174"/>
                      <a:gd name="T47" fmla="*/ 0 h 134"/>
                      <a:gd name="T48" fmla="*/ 1 w 174"/>
                      <a:gd name="T49" fmla="*/ 0 h 134"/>
                      <a:gd name="T50" fmla="*/ 1 w 174"/>
                      <a:gd name="T51" fmla="*/ 0 h 134"/>
                      <a:gd name="T52" fmla="*/ 1 w 174"/>
                      <a:gd name="T53" fmla="*/ 0 h 134"/>
                      <a:gd name="T54" fmla="*/ 0 w 174"/>
                      <a:gd name="T55" fmla="*/ 0 h 134"/>
                      <a:gd name="T56" fmla="*/ 0 w 174"/>
                      <a:gd name="T57" fmla="*/ 0 h 134"/>
                      <a:gd name="T58" fmla="*/ 0 w 174"/>
                      <a:gd name="T59" fmla="*/ 0 h 134"/>
                      <a:gd name="T60" fmla="*/ 0 w 174"/>
                      <a:gd name="T61" fmla="*/ 0 h 134"/>
                      <a:gd name="T62" fmla="*/ 0 w 174"/>
                      <a:gd name="T63" fmla="*/ 0 h 134"/>
                      <a:gd name="T64" fmla="*/ 0 w 174"/>
                      <a:gd name="T65" fmla="*/ 0 h 134"/>
                      <a:gd name="T66" fmla="*/ 0 w 174"/>
                      <a:gd name="T67" fmla="*/ 0 h 134"/>
                      <a:gd name="T68" fmla="*/ 0 w 174"/>
                      <a:gd name="T69" fmla="*/ 0 h 134"/>
                      <a:gd name="T70" fmla="*/ 0 w 174"/>
                      <a:gd name="T71" fmla="*/ 0 h 134"/>
                      <a:gd name="T72" fmla="*/ 0 w 174"/>
                      <a:gd name="T73" fmla="*/ 0 h 134"/>
                      <a:gd name="T74" fmla="*/ 0 w 174"/>
                      <a:gd name="T75" fmla="*/ 0 h 134"/>
                      <a:gd name="T76" fmla="*/ 0 w 174"/>
                      <a:gd name="T77" fmla="*/ 0 h 134"/>
                      <a:gd name="T78" fmla="*/ 0 w 174"/>
                      <a:gd name="T79" fmla="*/ 0 h 134"/>
                      <a:gd name="T80" fmla="*/ 0 w 174"/>
                      <a:gd name="T81" fmla="*/ 0 h 134"/>
                      <a:gd name="T82" fmla="*/ 0 w 174"/>
                      <a:gd name="T83" fmla="*/ 0 h 134"/>
                      <a:gd name="T84" fmla="*/ 0 w 174"/>
                      <a:gd name="T85" fmla="*/ 0 h 134"/>
                      <a:gd name="T86" fmla="*/ 0 w 174"/>
                      <a:gd name="T87" fmla="*/ 0 h 134"/>
                      <a:gd name="T88" fmla="*/ 0 w 174"/>
                      <a:gd name="T89" fmla="*/ 0 h 134"/>
                      <a:gd name="T90" fmla="*/ 0 w 174"/>
                      <a:gd name="T91" fmla="*/ 0 h 134"/>
                      <a:gd name="T92" fmla="*/ 0 w 174"/>
                      <a:gd name="T93" fmla="*/ 0 h 134"/>
                      <a:gd name="T94" fmla="*/ 0 w 174"/>
                      <a:gd name="T95" fmla="*/ 0 h 134"/>
                      <a:gd name="T96" fmla="*/ 0 w 174"/>
                      <a:gd name="T97" fmla="*/ 0 h 134"/>
                      <a:gd name="T98" fmla="*/ 0 w 174"/>
                      <a:gd name="T99" fmla="*/ 0 h 134"/>
                      <a:gd name="T100" fmla="*/ 0 w 174"/>
                      <a:gd name="T101" fmla="*/ 0 h 134"/>
                      <a:gd name="T102" fmla="*/ 0 w 174"/>
                      <a:gd name="T103" fmla="*/ 0 h 134"/>
                      <a:gd name="T104" fmla="*/ 0 w 174"/>
                      <a:gd name="T105" fmla="*/ 0 h 134"/>
                      <a:gd name="T106" fmla="*/ 0 w 174"/>
                      <a:gd name="T107" fmla="*/ 0 h 134"/>
                      <a:gd name="T108" fmla="*/ 0 w 174"/>
                      <a:gd name="T109" fmla="*/ 0 h 134"/>
                      <a:gd name="T110" fmla="*/ 0 w 174"/>
                      <a:gd name="T111" fmla="*/ 0 h 13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4"/>
                      <a:gd name="T169" fmla="*/ 0 h 134"/>
                      <a:gd name="T170" fmla="*/ 174 w 174"/>
                      <a:gd name="T171" fmla="*/ 134 h 13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4" h="134">
                        <a:moveTo>
                          <a:pt x="3" y="0"/>
                        </a:moveTo>
                        <a:lnTo>
                          <a:pt x="13" y="7"/>
                        </a:lnTo>
                        <a:lnTo>
                          <a:pt x="25" y="13"/>
                        </a:lnTo>
                        <a:lnTo>
                          <a:pt x="35" y="20"/>
                        </a:lnTo>
                        <a:lnTo>
                          <a:pt x="47" y="28"/>
                        </a:lnTo>
                        <a:lnTo>
                          <a:pt x="59" y="35"/>
                        </a:lnTo>
                        <a:lnTo>
                          <a:pt x="69" y="42"/>
                        </a:lnTo>
                        <a:lnTo>
                          <a:pt x="81" y="50"/>
                        </a:lnTo>
                        <a:lnTo>
                          <a:pt x="92" y="59"/>
                        </a:lnTo>
                        <a:lnTo>
                          <a:pt x="103" y="65"/>
                        </a:lnTo>
                        <a:lnTo>
                          <a:pt x="113" y="74"/>
                        </a:lnTo>
                        <a:lnTo>
                          <a:pt x="124" y="82"/>
                        </a:lnTo>
                        <a:lnTo>
                          <a:pt x="134" y="90"/>
                        </a:lnTo>
                        <a:lnTo>
                          <a:pt x="145" y="99"/>
                        </a:lnTo>
                        <a:lnTo>
                          <a:pt x="154" y="109"/>
                        </a:lnTo>
                        <a:lnTo>
                          <a:pt x="163" y="118"/>
                        </a:lnTo>
                        <a:lnTo>
                          <a:pt x="174" y="128"/>
                        </a:lnTo>
                        <a:lnTo>
                          <a:pt x="172" y="131"/>
                        </a:lnTo>
                        <a:lnTo>
                          <a:pt x="169" y="134"/>
                        </a:lnTo>
                        <a:lnTo>
                          <a:pt x="163" y="131"/>
                        </a:lnTo>
                        <a:lnTo>
                          <a:pt x="159" y="127"/>
                        </a:lnTo>
                        <a:lnTo>
                          <a:pt x="153" y="124"/>
                        </a:lnTo>
                        <a:lnTo>
                          <a:pt x="147" y="120"/>
                        </a:lnTo>
                        <a:lnTo>
                          <a:pt x="141" y="116"/>
                        </a:lnTo>
                        <a:lnTo>
                          <a:pt x="137" y="112"/>
                        </a:lnTo>
                        <a:lnTo>
                          <a:pt x="132" y="109"/>
                        </a:lnTo>
                        <a:lnTo>
                          <a:pt x="126" y="105"/>
                        </a:lnTo>
                        <a:lnTo>
                          <a:pt x="120" y="100"/>
                        </a:lnTo>
                        <a:lnTo>
                          <a:pt x="116" y="96"/>
                        </a:lnTo>
                        <a:lnTo>
                          <a:pt x="111" y="91"/>
                        </a:lnTo>
                        <a:lnTo>
                          <a:pt x="105" y="88"/>
                        </a:lnTo>
                        <a:lnTo>
                          <a:pt x="101" y="84"/>
                        </a:lnTo>
                        <a:lnTo>
                          <a:pt x="96" y="81"/>
                        </a:lnTo>
                        <a:lnTo>
                          <a:pt x="91" y="76"/>
                        </a:lnTo>
                        <a:lnTo>
                          <a:pt x="87" y="74"/>
                        </a:lnTo>
                        <a:lnTo>
                          <a:pt x="78" y="68"/>
                        </a:lnTo>
                        <a:lnTo>
                          <a:pt x="73" y="63"/>
                        </a:lnTo>
                        <a:lnTo>
                          <a:pt x="67" y="60"/>
                        </a:lnTo>
                        <a:lnTo>
                          <a:pt x="61" y="56"/>
                        </a:lnTo>
                        <a:lnTo>
                          <a:pt x="55" y="52"/>
                        </a:lnTo>
                        <a:lnTo>
                          <a:pt x="50" y="48"/>
                        </a:lnTo>
                        <a:lnTo>
                          <a:pt x="45" y="45"/>
                        </a:lnTo>
                        <a:lnTo>
                          <a:pt x="40" y="41"/>
                        </a:lnTo>
                        <a:lnTo>
                          <a:pt x="34" y="38"/>
                        </a:lnTo>
                        <a:lnTo>
                          <a:pt x="30" y="34"/>
                        </a:lnTo>
                        <a:lnTo>
                          <a:pt x="25" y="29"/>
                        </a:lnTo>
                        <a:lnTo>
                          <a:pt x="20" y="27"/>
                        </a:lnTo>
                        <a:lnTo>
                          <a:pt x="14" y="24"/>
                        </a:lnTo>
                        <a:lnTo>
                          <a:pt x="10" y="19"/>
                        </a:lnTo>
                        <a:lnTo>
                          <a:pt x="4" y="15"/>
                        </a:lnTo>
                        <a:lnTo>
                          <a:pt x="0" y="12"/>
                        </a:lnTo>
                        <a:lnTo>
                          <a:pt x="0" y="8"/>
                        </a:lnTo>
                        <a:lnTo>
                          <a:pt x="0" y="5"/>
                        </a:lnTo>
                        <a:lnTo>
                          <a:pt x="2" y="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2" name="Freeform 128">
                    <a:extLst>
                      <a:ext uri="{FF2B5EF4-FFF2-40B4-BE49-F238E27FC236}">
                        <a16:creationId xmlns:a16="http://schemas.microsoft.com/office/drawing/2014/main" id="{C8476C66-2AD3-4692-B06A-0CDD980E3F1F}"/>
                      </a:ext>
                    </a:extLst>
                  </p:cNvPr>
                  <p:cNvSpPr>
                    <a:spLocks/>
                  </p:cNvSpPr>
                  <p:nvPr/>
                </p:nvSpPr>
                <p:spPr bwMode="auto">
                  <a:xfrm>
                    <a:off x="1709" y="2128"/>
                    <a:ext cx="46" cy="27"/>
                  </a:xfrm>
                  <a:custGeom>
                    <a:avLst/>
                    <a:gdLst>
                      <a:gd name="T0" fmla="*/ 0 w 139"/>
                      <a:gd name="T1" fmla="*/ 0 h 81"/>
                      <a:gd name="T2" fmla="*/ 0 w 139"/>
                      <a:gd name="T3" fmla="*/ 0 h 81"/>
                      <a:gd name="T4" fmla="*/ 0 w 139"/>
                      <a:gd name="T5" fmla="*/ 0 h 81"/>
                      <a:gd name="T6" fmla="*/ 0 w 139"/>
                      <a:gd name="T7" fmla="*/ 0 h 81"/>
                      <a:gd name="T8" fmla="*/ 0 w 139"/>
                      <a:gd name="T9" fmla="*/ 0 h 81"/>
                      <a:gd name="T10" fmla="*/ 0 w 139"/>
                      <a:gd name="T11" fmla="*/ 0 h 81"/>
                      <a:gd name="T12" fmla="*/ 0 w 139"/>
                      <a:gd name="T13" fmla="*/ 0 h 81"/>
                      <a:gd name="T14" fmla="*/ 0 w 139"/>
                      <a:gd name="T15" fmla="*/ 0 h 81"/>
                      <a:gd name="T16" fmla="*/ 0 w 139"/>
                      <a:gd name="T17" fmla="*/ 0 h 81"/>
                      <a:gd name="T18" fmla="*/ 0 w 139"/>
                      <a:gd name="T19" fmla="*/ 0 h 81"/>
                      <a:gd name="T20" fmla="*/ 0 w 139"/>
                      <a:gd name="T21" fmla="*/ 0 h 81"/>
                      <a:gd name="T22" fmla="*/ 0 w 139"/>
                      <a:gd name="T23" fmla="*/ 0 h 81"/>
                      <a:gd name="T24" fmla="*/ 0 w 139"/>
                      <a:gd name="T25" fmla="*/ 0 h 81"/>
                      <a:gd name="T26" fmla="*/ 0 w 139"/>
                      <a:gd name="T27" fmla="*/ 0 h 81"/>
                      <a:gd name="T28" fmla="*/ 0 w 139"/>
                      <a:gd name="T29" fmla="*/ 0 h 81"/>
                      <a:gd name="T30" fmla="*/ 1 w 139"/>
                      <a:gd name="T31" fmla="*/ 0 h 81"/>
                      <a:gd name="T32" fmla="*/ 1 w 139"/>
                      <a:gd name="T33" fmla="*/ 0 h 81"/>
                      <a:gd name="T34" fmla="*/ 1 w 139"/>
                      <a:gd name="T35" fmla="*/ 0 h 81"/>
                      <a:gd name="T36" fmla="*/ 1 w 139"/>
                      <a:gd name="T37" fmla="*/ 0 h 81"/>
                      <a:gd name="T38" fmla="*/ 1 w 139"/>
                      <a:gd name="T39" fmla="*/ 0 h 81"/>
                      <a:gd name="T40" fmla="*/ 0 w 139"/>
                      <a:gd name="T41" fmla="*/ 0 h 81"/>
                      <a:gd name="T42" fmla="*/ 0 w 139"/>
                      <a:gd name="T43" fmla="*/ 0 h 81"/>
                      <a:gd name="T44" fmla="*/ 0 w 139"/>
                      <a:gd name="T45" fmla="*/ 0 h 81"/>
                      <a:gd name="T46" fmla="*/ 0 w 139"/>
                      <a:gd name="T47" fmla="*/ 0 h 81"/>
                      <a:gd name="T48" fmla="*/ 0 w 139"/>
                      <a:gd name="T49" fmla="*/ 0 h 81"/>
                      <a:gd name="T50" fmla="*/ 0 w 139"/>
                      <a:gd name="T51" fmla="*/ 0 h 81"/>
                      <a:gd name="T52" fmla="*/ 0 w 139"/>
                      <a:gd name="T53" fmla="*/ 0 h 81"/>
                      <a:gd name="T54" fmla="*/ 0 w 139"/>
                      <a:gd name="T55" fmla="*/ 0 h 81"/>
                      <a:gd name="T56" fmla="*/ 0 w 139"/>
                      <a:gd name="T57" fmla="*/ 0 h 81"/>
                      <a:gd name="T58" fmla="*/ 0 w 139"/>
                      <a:gd name="T59" fmla="*/ 0 h 81"/>
                      <a:gd name="T60" fmla="*/ 0 w 139"/>
                      <a:gd name="T61" fmla="*/ 0 h 81"/>
                      <a:gd name="T62" fmla="*/ 0 w 139"/>
                      <a:gd name="T63" fmla="*/ 0 h 81"/>
                      <a:gd name="T64" fmla="*/ 0 w 139"/>
                      <a:gd name="T65" fmla="*/ 0 h 81"/>
                      <a:gd name="T66" fmla="*/ 0 w 139"/>
                      <a:gd name="T67" fmla="*/ 0 h 81"/>
                      <a:gd name="T68" fmla="*/ 0 w 139"/>
                      <a:gd name="T69" fmla="*/ 0 h 81"/>
                      <a:gd name="T70" fmla="*/ 0 w 139"/>
                      <a:gd name="T71" fmla="*/ 0 h 81"/>
                      <a:gd name="T72" fmla="*/ 0 w 139"/>
                      <a:gd name="T73" fmla="*/ 0 h 81"/>
                      <a:gd name="T74" fmla="*/ 0 w 139"/>
                      <a:gd name="T75" fmla="*/ 0 h 81"/>
                      <a:gd name="T76" fmla="*/ 0 w 139"/>
                      <a:gd name="T77" fmla="*/ 0 h 81"/>
                      <a:gd name="T78" fmla="*/ 0 w 139"/>
                      <a:gd name="T79" fmla="*/ 0 h 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9"/>
                      <a:gd name="T121" fmla="*/ 0 h 81"/>
                      <a:gd name="T122" fmla="*/ 139 w 139"/>
                      <a:gd name="T123" fmla="*/ 81 h 8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9" h="81">
                        <a:moveTo>
                          <a:pt x="3" y="0"/>
                        </a:moveTo>
                        <a:lnTo>
                          <a:pt x="11" y="3"/>
                        </a:lnTo>
                        <a:lnTo>
                          <a:pt x="19" y="7"/>
                        </a:lnTo>
                        <a:lnTo>
                          <a:pt x="28" y="10"/>
                        </a:lnTo>
                        <a:lnTo>
                          <a:pt x="37" y="15"/>
                        </a:lnTo>
                        <a:lnTo>
                          <a:pt x="45" y="18"/>
                        </a:lnTo>
                        <a:lnTo>
                          <a:pt x="54" y="23"/>
                        </a:lnTo>
                        <a:lnTo>
                          <a:pt x="62" y="28"/>
                        </a:lnTo>
                        <a:lnTo>
                          <a:pt x="72" y="32"/>
                        </a:lnTo>
                        <a:lnTo>
                          <a:pt x="80" y="37"/>
                        </a:lnTo>
                        <a:lnTo>
                          <a:pt x="89" y="42"/>
                        </a:lnTo>
                        <a:lnTo>
                          <a:pt x="97" y="48"/>
                        </a:lnTo>
                        <a:lnTo>
                          <a:pt x="106" y="53"/>
                        </a:lnTo>
                        <a:lnTo>
                          <a:pt x="114" y="58"/>
                        </a:lnTo>
                        <a:lnTo>
                          <a:pt x="122" y="64"/>
                        </a:lnTo>
                        <a:lnTo>
                          <a:pt x="130" y="70"/>
                        </a:lnTo>
                        <a:lnTo>
                          <a:pt x="139" y="74"/>
                        </a:lnTo>
                        <a:lnTo>
                          <a:pt x="137" y="78"/>
                        </a:lnTo>
                        <a:lnTo>
                          <a:pt x="137" y="81"/>
                        </a:lnTo>
                        <a:lnTo>
                          <a:pt x="128" y="78"/>
                        </a:lnTo>
                        <a:lnTo>
                          <a:pt x="120" y="74"/>
                        </a:lnTo>
                        <a:lnTo>
                          <a:pt x="110" y="70"/>
                        </a:lnTo>
                        <a:lnTo>
                          <a:pt x="102" y="66"/>
                        </a:lnTo>
                        <a:lnTo>
                          <a:pt x="94" y="62"/>
                        </a:lnTo>
                        <a:lnTo>
                          <a:pt x="86" y="57"/>
                        </a:lnTo>
                        <a:lnTo>
                          <a:pt x="78" y="52"/>
                        </a:lnTo>
                        <a:lnTo>
                          <a:pt x="69" y="48"/>
                        </a:lnTo>
                        <a:lnTo>
                          <a:pt x="61" y="42"/>
                        </a:lnTo>
                        <a:lnTo>
                          <a:pt x="53" y="38"/>
                        </a:lnTo>
                        <a:lnTo>
                          <a:pt x="45" y="32"/>
                        </a:lnTo>
                        <a:lnTo>
                          <a:pt x="37" y="29"/>
                        </a:lnTo>
                        <a:lnTo>
                          <a:pt x="29" y="24"/>
                        </a:lnTo>
                        <a:lnTo>
                          <a:pt x="21" y="21"/>
                        </a:lnTo>
                        <a:lnTo>
                          <a:pt x="12" y="17"/>
                        </a:lnTo>
                        <a:lnTo>
                          <a:pt x="4" y="15"/>
                        </a:lnTo>
                        <a:lnTo>
                          <a:pt x="1" y="9"/>
                        </a:lnTo>
                        <a:lnTo>
                          <a:pt x="0" y="7"/>
                        </a:lnTo>
                        <a:lnTo>
                          <a:pt x="1"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3" name="Freeform 129">
                    <a:extLst>
                      <a:ext uri="{FF2B5EF4-FFF2-40B4-BE49-F238E27FC236}">
                        <a16:creationId xmlns:a16="http://schemas.microsoft.com/office/drawing/2014/main" id="{2E293198-B03F-4595-A73D-B5145F544520}"/>
                      </a:ext>
                    </a:extLst>
                  </p:cNvPr>
                  <p:cNvSpPr>
                    <a:spLocks/>
                  </p:cNvSpPr>
                  <p:nvPr/>
                </p:nvSpPr>
                <p:spPr bwMode="auto">
                  <a:xfrm>
                    <a:off x="1561" y="2139"/>
                    <a:ext cx="201" cy="317"/>
                  </a:xfrm>
                  <a:custGeom>
                    <a:avLst/>
                    <a:gdLst>
                      <a:gd name="T0" fmla="*/ 0 w 603"/>
                      <a:gd name="T1" fmla="*/ 0 h 951"/>
                      <a:gd name="T2" fmla="*/ 0 w 603"/>
                      <a:gd name="T3" fmla="*/ 0 h 951"/>
                      <a:gd name="T4" fmla="*/ 0 w 603"/>
                      <a:gd name="T5" fmla="*/ 0 h 951"/>
                      <a:gd name="T6" fmla="*/ 0 w 603"/>
                      <a:gd name="T7" fmla="*/ 0 h 951"/>
                      <a:gd name="T8" fmla="*/ 0 w 603"/>
                      <a:gd name="T9" fmla="*/ 0 h 951"/>
                      <a:gd name="T10" fmla="*/ 0 w 603"/>
                      <a:gd name="T11" fmla="*/ 0 h 951"/>
                      <a:gd name="T12" fmla="*/ 0 w 603"/>
                      <a:gd name="T13" fmla="*/ 0 h 951"/>
                      <a:gd name="T14" fmla="*/ 0 w 603"/>
                      <a:gd name="T15" fmla="*/ 0 h 951"/>
                      <a:gd name="T16" fmla="*/ 0 w 603"/>
                      <a:gd name="T17" fmla="*/ 0 h 951"/>
                      <a:gd name="T18" fmla="*/ 1 w 603"/>
                      <a:gd name="T19" fmla="*/ 0 h 951"/>
                      <a:gd name="T20" fmla="*/ 1 w 603"/>
                      <a:gd name="T21" fmla="*/ 1 h 951"/>
                      <a:gd name="T22" fmla="*/ 1 w 603"/>
                      <a:gd name="T23" fmla="*/ 1 h 951"/>
                      <a:gd name="T24" fmla="*/ 2 w 603"/>
                      <a:gd name="T25" fmla="*/ 1 h 951"/>
                      <a:gd name="T26" fmla="*/ 2 w 603"/>
                      <a:gd name="T27" fmla="*/ 1 h 951"/>
                      <a:gd name="T28" fmla="*/ 2 w 603"/>
                      <a:gd name="T29" fmla="*/ 2 h 951"/>
                      <a:gd name="T30" fmla="*/ 2 w 603"/>
                      <a:gd name="T31" fmla="*/ 2 h 951"/>
                      <a:gd name="T32" fmla="*/ 2 w 603"/>
                      <a:gd name="T33" fmla="*/ 2 h 951"/>
                      <a:gd name="T34" fmla="*/ 2 w 603"/>
                      <a:gd name="T35" fmla="*/ 2 h 951"/>
                      <a:gd name="T36" fmla="*/ 2 w 603"/>
                      <a:gd name="T37" fmla="*/ 2 h 951"/>
                      <a:gd name="T38" fmla="*/ 2 w 603"/>
                      <a:gd name="T39" fmla="*/ 2 h 951"/>
                      <a:gd name="T40" fmla="*/ 2 w 603"/>
                      <a:gd name="T41" fmla="*/ 2 h 951"/>
                      <a:gd name="T42" fmla="*/ 2 w 603"/>
                      <a:gd name="T43" fmla="*/ 3 h 951"/>
                      <a:gd name="T44" fmla="*/ 2 w 603"/>
                      <a:gd name="T45" fmla="*/ 3 h 951"/>
                      <a:gd name="T46" fmla="*/ 2 w 603"/>
                      <a:gd name="T47" fmla="*/ 3 h 951"/>
                      <a:gd name="T48" fmla="*/ 2 w 603"/>
                      <a:gd name="T49" fmla="*/ 4 h 951"/>
                      <a:gd name="T50" fmla="*/ 2 w 603"/>
                      <a:gd name="T51" fmla="*/ 4 h 951"/>
                      <a:gd name="T52" fmla="*/ 2 w 603"/>
                      <a:gd name="T53" fmla="*/ 4 h 951"/>
                      <a:gd name="T54" fmla="*/ 2 w 603"/>
                      <a:gd name="T55" fmla="*/ 4 h 951"/>
                      <a:gd name="T56" fmla="*/ 2 w 603"/>
                      <a:gd name="T57" fmla="*/ 4 h 951"/>
                      <a:gd name="T58" fmla="*/ 2 w 603"/>
                      <a:gd name="T59" fmla="*/ 4 h 951"/>
                      <a:gd name="T60" fmla="*/ 2 w 603"/>
                      <a:gd name="T61" fmla="*/ 4 h 951"/>
                      <a:gd name="T62" fmla="*/ 2 w 603"/>
                      <a:gd name="T63" fmla="*/ 4 h 951"/>
                      <a:gd name="T64" fmla="*/ 2 w 603"/>
                      <a:gd name="T65" fmla="*/ 3 h 951"/>
                      <a:gd name="T66" fmla="*/ 2 w 603"/>
                      <a:gd name="T67" fmla="*/ 3 h 951"/>
                      <a:gd name="T68" fmla="*/ 2 w 603"/>
                      <a:gd name="T69" fmla="*/ 3 h 951"/>
                      <a:gd name="T70" fmla="*/ 2 w 603"/>
                      <a:gd name="T71" fmla="*/ 2 h 951"/>
                      <a:gd name="T72" fmla="*/ 2 w 603"/>
                      <a:gd name="T73" fmla="*/ 2 h 951"/>
                      <a:gd name="T74" fmla="*/ 2 w 603"/>
                      <a:gd name="T75" fmla="*/ 2 h 951"/>
                      <a:gd name="T76" fmla="*/ 2 w 603"/>
                      <a:gd name="T77" fmla="*/ 2 h 951"/>
                      <a:gd name="T78" fmla="*/ 2 w 603"/>
                      <a:gd name="T79" fmla="*/ 2 h 951"/>
                      <a:gd name="T80" fmla="*/ 2 w 603"/>
                      <a:gd name="T81" fmla="*/ 2 h 951"/>
                      <a:gd name="T82" fmla="*/ 2 w 603"/>
                      <a:gd name="T83" fmla="*/ 1 h 951"/>
                      <a:gd name="T84" fmla="*/ 2 w 603"/>
                      <a:gd name="T85" fmla="*/ 1 h 951"/>
                      <a:gd name="T86" fmla="*/ 2 w 603"/>
                      <a:gd name="T87" fmla="*/ 1 h 951"/>
                      <a:gd name="T88" fmla="*/ 1 w 603"/>
                      <a:gd name="T89" fmla="*/ 1 h 951"/>
                      <a:gd name="T90" fmla="*/ 1 w 603"/>
                      <a:gd name="T91" fmla="*/ 1 h 951"/>
                      <a:gd name="T92" fmla="*/ 1 w 603"/>
                      <a:gd name="T93" fmla="*/ 0 h 951"/>
                      <a:gd name="T94" fmla="*/ 0 w 603"/>
                      <a:gd name="T95" fmla="*/ 0 h 9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03"/>
                      <a:gd name="T145" fmla="*/ 0 h 951"/>
                      <a:gd name="T146" fmla="*/ 603 w 603"/>
                      <a:gd name="T147" fmla="*/ 951 h 95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03" h="951">
                        <a:moveTo>
                          <a:pt x="87" y="43"/>
                        </a:moveTo>
                        <a:lnTo>
                          <a:pt x="81" y="39"/>
                        </a:lnTo>
                        <a:lnTo>
                          <a:pt x="76" y="37"/>
                        </a:lnTo>
                        <a:lnTo>
                          <a:pt x="71" y="35"/>
                        </a:lnTo>
                        <a:lnTo>
                          <a:pt x="66" y="32"/>
                        </a:lnTo>
                        <a:lnTo>
                          <a:pt x="60" y="29"/>
                        </a:lnTo>
                        <a:lnTo>
                          <a:pt x="56" y="26"/>
                        </a:lnTo>
                        <a:lnTo>
                          <a:pt x="50" y="24"/>
                        </a:lnTo>
                        <a:lnTo>
                          <a:pt x="45" y="22"/>
                        </a:lnTo>
                        <a:lnTo>
                          <a:pt x="40" y="18"/>
                        </a:lnTo>
                        <a:lnTo>
                          <a:pt x="34" y="16"/>
                        </a:lnTo>
                        <a:lnTo>
                          <a:pt x="29" y="12"/>
                        </a:lnTo>
                        <a:lnTo>
                          <a:pt x="23" y="10"/>
                        </a:lnTo>
                        <a:lnTo>
                          <a:pt x="17" y="7"/>
                        </a:lnTo>
                        <a:lnTo>
                          <a:pt x="12" y="5"/>
                        </a:lnTo>
                        <a:lnTo>
                          <a:pt x="6" y="2"/>
                        </a:lnTo>
                        <a:lnTo>
                          <a:pt x="0" y="0"/>
                        </a:lnTo>
                        <a:lnTo>
                          <a:pt x="0" y="14"/>
                        </a:lnTo>
                        <a:lnTo>
                          <a:pt x="5" y="16"/>
                        </a:lnTo>
                        <a:lnTo>
                          <a:pt x="8" y="18"/>
                        </a:lnTo>
                        <a:lnTo>
                          <a:pt x="13" y="19"/>
                        </a:lnTo>
                        <a:lnTo>
                          <a:pt x="17" y="22"/>
                        </a:lnTo>
                        <a:lnTo>
                          <a:pt x="21" y="24"/>
                        </a:lnTo>
                        <a:lnTo>
                          <a:pt x="26" y="25"/>
                        </a:lnTo>
                        <a:lnTo>
                          <a:pt x="30" y="28"/>
                        </a:lnTo>
                        <a:lnTo>
                          <a:pt x="35" y="30"/>
                        </a:lnTo>
                        <a:lnTo>
                          <a:pt x="38" y="32"/>
                        </a:lnTo>
                        <a:lnTo>
                          <a:pt x="43" y="35"/>
                        </a:lnTo>
                        <a:lnTo>
                          <a:pt x="47" y="36"/>
                        </a:lnTo>
                        <a:lnTo>
                          <a:pt x="51" y="38"/>
                        </a:lnTo>
                        <a:lnTo>
                          <a:pt x="55" y="40"/>
                        </a:lnTo>
                        <a:lnTo>
                          <a:pt x="59" y="42"/>
                        </a:lnTo>
                        <a:lnTo>
                          <a:pt x="63" y="44"/>
                        </a:lnTo>
                        <a:lnTo>
                          <a:pt x="67" y="46"/>
                        </a:lnTo>
                        <a:lnTo>
                          <a:pt x="90" y="58"/>
                        </a:lnTo>
                        <a:lnTo>
                          <a:pt x="111" y="70"/>
                        </a:lnTo>
                        <a:lnTo>
                          <a:pt x="132" y="81"/>
                        </a:lnTo>
                        <a:lnTo>
                          <a:pt x="151" y="94"/>
                        </a:lnTo>
                        <a:lnTo>
                          <a:pt x="171" y="106"/>
                        </a:lnTo>
                        <a:lnTo>
                          <a:pt x="191" y="120"/>
                        </a:lnTo>
                        <a:lnTo>
                          <a:pt x="208" y="133"/>
                        </a:lnTo>
                        <a:lnTo>
                          <a:pt x="228" y="145"/>
                        </a:lnTo>
                        <a:lnTo>
                          <a:pt x="244" y="159"/>
                        </a:lnTo>
                        <a:lnTo>
                          <a:pt x="262" y="172"/>
                        </a:lnTo>
                        <a:lnTo>
                          <a:pt x="278" y="186"/>
                        </a:lnTo>
                        <a:lnTo>
                          <a:pt x="295" y="201"/>
                        </a:lnTo>
                        <a:lnTo>
                          <a:pt x="309" y="215"/>
                        </a:lnTo>
                        <a:lnTo>
                          <a:pt x="325" y="230"/>
                        </a:lnTo>
                        <a:lnTo>
                          <a:pt x="339" y="246"/>
                        </a:lnTo>
                        <a:lnTo>
                          <a:pt x="354" y="262"/>
                        </a:lnTo>
                        <a:lnTo>
                          <a:pt x="367" y="277"/>
                        </a:lnTo>
                        <a:lnTo>
                          <a:pt x="380" y="292"/>
                        </a:lnTo>
                        <a:lnTo>
                          <a:pt x="392" y="305"/>
                        </a:lnTo>
                        <a:lnTo>
                          <a:pt x="404" y="319"/>
                        </a:lnTo>
                        <a:lnTo>
                          <a:pt x="414" y="331"/>
                        </a:lnTo>
                        <a:lnTo>
                          <a:pt x="426" y="342"/>
                        </a:lnTo>
                        <a:lnTo>
                          <a:pt x="437" y="354"/>
                        </a:lnTo>
                        <a:lnTo>
                          <a:pt x="446" y="366"/>
                        </a:lnTo>
                        <a:lnTo>
                          <a:pt x="455" y="376"/>
                        </a:lnTo>
                        <a:lnTo>
                          <a:pt x="463" y="388"/>
                        </a:lnTo>
                        <a:lnTo>
                          <a:pt x="472" y="398"/>
                        </a:lnTo>
                        <a:lnTo>
                          <a:pt x="481" y="410"/>
                        </a:lnTo>
                        <a:lnTo>
                          <a:pt x="488" y="422"/>
                        </a:lnTo>
                        <a:lnTo>
                          <a:pt x="496" y="433"/>
                        </a:lnTo>
                        <a:lnTo>
                          <a:pt x="503" y="445"/>
                        </a:lnTo>
                        <a:lnTo>
                          <a:pt x="511" y="459"/>
                        </a:lnTo>
                        <a:lnTo>
                          <a:pt x="513" y="463"/>
                        </a:lnTo>
                        <a:lnTo>
                          <a:pt x="517" y="470"/>
                        </a:lnTo>
                        <a:lnTo>
                          <a:pt x="519" y="473"/>
                        </a:lnTo>
                        <a:lnTo>
                          <a:pt x="522" y="477"/>
                        </a:lnTo>
                        <a:lnTo>
                          <a:pt x="524" y="481"/>
                        </a:lnTo>
                        <a:lnTo>
                          <a:pt x="527" y="486"/>
                        </a:lnTo>
                        <a:lnTo>
                          <a:pt x="529" y="489"/>
                        </a:lnTo>
                        <a:lnTo>
                          <a:pt x="531" y="494"/>
                        </a:lnTo>
                        <a:lnTo>
                          <a:pt x="533" y="497"/>
                        </a:lnTo>
                        <a:lnTo>
                          <a:pt x="537" y="501"/>
                        </a:lnTo>
                        <a:lnTo>
                          <a:pt x="538" y="504"/>
                        </a:lnTo>
                        <a:lnTo>
                          <a:pt x="540" y="507"/>
                        </a:lnTo>
                        <a:lnTo>
                          <a:pt x="541" y="509"/>
                        </a:lnTo>
                        <a:lnTo>
                          <a:pt x="543" y="511"/>
                        </a:lnTo>
                        <a:lnTo>
                          <a:pt x="552" y="530"/>
                        </a:lnTo>
                        <a:lnTo>
                          <a:pt x="560" y="551"/>
                        </a:lnTo>
                        <a:lnTo>
                          <a:pt x="567" y="571"/>
                        </a:lnTo>
                        <a:lnTo>
                          <a:pt x="574" y="592"/>
                        </a:lnTo>
                        <a:lnTo>
                          <a:pt x="579" y="613"/>
                        </a:lnTo>
                        <a:lnTo>
                          <a:pt x="583" y="635"/>
                        </a:lnTo>
                        <a:lnTo>
                          <a:pt x="587" y="656"/>
                        </a:lnTo>
                        <a:lnTo>
                          <a:pt x="589" y="678"/>
                        </a:lnTo>
                        <a:lnTo>
                          <a:pt x="590" y="700"/>
                        </a:lnTo>
                        <a:lnTo>
                          <a:pt x="590" y="723"/>
                        </a:lnTo>
                        <a:lnTo>
                          <a:pt x="589" y="744"/>
                        </a:lnTo>
                        <a:lnTo>
                          <a:pt x="587" y="766"/>
                        </a:lnTo>
                        <a:lnTo>
                          <a:pt x="583" y="787"/>
                        </a:lnTo>
                        <a:lnTo>
                          <a:pt x="580" y="808"/>
                        </a:lnTo>
                        <a:lnTo>
                          <a:pt x="574" y="829"/>
                        </a:lnTo>
                        <a:lnTo>
                          <a:pt x="568" y="850"/>
                        </a:lnTo>
                        <a:lnTo>
                          <a:pt x="566" y="855"/>
                        </a:lnTo>
                        <a:lnTo>
                          <a:pt x="564" y="862"/>
                        </a:lnTo>
                        <a:lnTo>
                          <a:pt x="561" y="868"/>
                        </a:lnTo>
                        <a:lnTo>
                          <a:pt x="558" y="875"/>
                        </a:lnTo>
                        <a:lnTo>
                          <a:pt x="554" y="881"/>
                        </a:lnTo>
                        <a:lnTo>
                          <a:pt x="552" y="888"/>
                        </a:lnTo>
                        <a:lnTo>
                          <a:pt x="548" y="894"/>
                        </a:lnTo>
                        <a:lnTo>
                          <a:pt x="545" y="900"/>
                        </a:lnTo>
                        <a:lnTo>
                          <a:pt x="541" y="906"/>
                        </a:lnTo>
                        <a:lnTo>
                          <a:pt x="538" y="913"/>
                        </a:lnTo>
                        <a:lnTo>
                          <a:pt x="534" y="917"/>
                        </a:lnTo>
                        <a:lnTo>
                          <a:pt x="531" y="924"/>
                        </a:lnTo>
                        <a:lnTo>
                          <a:pt x="529" y="930"/>
                        </a:lnTo>
                        <a:lnTo>
                          <a:pt x="526" y="937"/>
                        </a:lnTo>
                        <a:lnTo>
                          <a:pt x="524" y="943"/>
                        </a:lnTo>
                        <a:lnTo>
                          <a:pt x="523" y="950"/>
                        </a:lnTo>
                        <a:lnTo>
                          <a:pt x="527" y="950"/>
                        </a:lnTo>
                        <a:lnTo>
                          <a:pt x="531" y="951"/>
                        </a:lnTo>
                        <a:lnTo>
                          <a:pt x="533" y="948"/>
                        </a:lnTo>
                        <a:lnTo>
                          <a:pt x="536" y="944"/>
                        </a:lnTo>
                        <a:lnTo>
                          <a:pt x="538" y="941"/>
                        </a:lnTo>
                        <a:lnTo>
                          <a:pt x="540" y="937"/>
                        </a:lnTo>
                        <a:lnTo>
                          <a:pt x="541" y="932"/>
                        </a:lnTo>
                        <a:lnTo>
                          <a:pt x="544" y="929"/>
                        </a:lnTo>
                        <a:lnTo>
                          <a:pt x="546" y="925"/>
                        </a:lnTo>
                        <a:lnTo>
                          <a:pt x="548" y="922"/>
                        </a:lnTo>
                        <a:lnTo>
                          <a:pt x="550" y="918"/>
                        </a:lnTo>
                        <a:lnTo>
                          <a:pt x="552" y="915"/>
                        </a:lnTo>
                        <a:lnTo>
                          <a:pt x="554" y="911"/>
                        </a:lnTo>
                        <a:lnTo>
                          <a:pt x="557" y="908"/>
                        </a:lnTo>
                        <a:lnTo>
                          <a:pt x="560" y="901"/>
                        </a:lnTo>
                        <a:lnTo>
                          <a:pt x="566" y="895"/>
                        </a:lnTo>
                        <a:lnTo>
                          <a:pt x="573" y="873"/>
                        </a:lnTo>
                        <a:lnTo>
                          <a:pt x="581" y="852"/>
                        </a:lnTo>
                        <a:lnTo>
                          <a:pt x="587" y="831"/>
                        </a:lnTo>
                        <a:lnTo>
                          <a:pt x="591" y="809"/>
                        </a:lnTo>
                        <a:lnTo>
                          <a:pt x="596" y="787"/>
                        </a:lnTo>
                        <a:lnTo>
                          <a:pt x="598" y="765"/>
                        </a:lnTo>
                        <a:lnTo>
                          <a:pt x="601" y="741"/>
                        </a:lnTo>
                        <a:lnTo>
                          <a:pt x="603" y="718"/>
                        </a:lnTo>
                        <a:lnTo>
                          <a:pt x="602" y="695"/>
                        </a:lnTo>
                        <a:lnTo>
                          <a:pt x="602" y="671"/>
                        </a:lnTo>
                        <a:lnTo>
                          <a:pt x="598" y="649"/>
                        </a:lnTo>
                        <a:lnTo>
                          <a:pt x="596" y="627"/>
                        </a:lnTo>
                        <a:lnTo>
                          <a:pt x="590" y="604"/>
                        </a:lnTo>
                        <a:lnTo>
                          <a:pt x="586" y="581"/>
                        </a:lnTo>
                        <a:lnTo>
                          <a:pt x="577" y="560"/>
                        </a:lnTo>
                        <a:lnTo>
                          <a:pt x="570" y="541"/>
                        </a:lnTo>
                        <a:lnTo>
                          <a:pt x="567" y="534"/>
                        </a:lnTo>
                        <a:lnTo>
                          <a:pt x="564" y="528"/>
                        </a:lnTo>
                        <a:lnTo>
                          <a:pt x="561" y="521"/>
                        </a:lnTo>
                        <a:lnTo>
                          <a:pt x="558" y="514"/>
                        </a:lnTo>
                        <a:lnTo>
                          <a:pt x="554" y="506"/>
                        </a:lnTo>
                        <a:lnTo>
                          <a:pt x="551" y="499"/>
                        </a:lnTo>
                        <a:lnTo>
                          <a:pt x="547" y="492"/>
                        </a:lnTo>
                        <a:lnTo>
                          <a:pt x="544" y="486"/>
                        </a:lnTo>
                        <a:lnTo>
                          <a:pt x="540" y="478"/>
                        </a:lnTo>
                        <a:lnTo>
                          <a:pt x="537" y="471"/>
                        </a:lnTo>
                        <a:lnTo>
                          <a:pt x="532" y="464"/>
                        </a:lnTo>
                        <a:lnTo>
                          <a:pt x="530" y="457"/>
                        </a:lnTo>
                        <a:lnTo>
                          <a:pt x="525" y="450"/>
                        </a:lnTo>
                        <a:lnTo>
                          <a:pt x="522" y="444"/>
                        </a:lnTo>
                        <a:lnTo>
                          <a:pt x="519" y="438"/>
                        </a:lnTo>
                        <a:lnTo>
                          <a:pt x="516" y="432"/>
                        </a:lnTo>
                        <a:lnTo>
                          <a:pt x="508" y="418"/>
                        </a:lnTo>
                        <a:lnTo>
                          <a:pt x="499" y="405"/>
                        </a:lnTo>
                        <a:lnTo>
                          <a:pt x="490" y="393"/>
                        </a:lnTo>
                        <a:lnTo>
                          <a:pt x="482" y="381"/>
                        </a:lnTo>
                        <a:lnTo>
                          <a:pt x="473" y="369"/>
                        </a:lnTo>
                        <a:lnTo>
                          <a:pt x="465" y="359"/>
                        </a:lnTo>
                        <a:lnTo>
                          <a:pt x="455" y="349"/>
                        </a:lnTo>
                        <a:lnTo>
                          <a:pt x="447" y="340"/>
                        </a:lnTo>
                        <a:lnTo>
                          <a:pt x="437" y="330"/>
                        </a:lnTo>
                        <a:lnTo>
                          <a:pt x="427" y="319"/>
                        </a:lnTo>
                        <a:lnTo>
                          <a:pt x="418" y="310"/>
                        </a:lnTo>
                        <a:lnTo>
                          <a:pt x="409" y="300"/>
                        </a:lnTo>
                        <a:lnTo>
                          <a:pt x="398" y="290"/>
                        </a:lnTo>
                        <a:lnTo>
                          <a:pt x="389" y="279"/>
                        </a:lnTo>
                        <a:lnTo>
                          <a:pt x="380" y="269"/>
                        </a:lnTo>
                        <a:lnTo>
                          <a:pt x="370" y="258"/>
                        </a:lnTo>
                        <a:lnTo>
                          <a:pt x="354" y="241"/>
                        </a:lnTo>
                        <a:lnTo>
                          <a:pt x="339" y="225"/>
                        </a:lnTo>
                        <a:lnTo>
                          <a:pt x="322" y="209"/>
                        </a:lnTo>
                        <a:lnTo>
                          <a:pt x="307" y="194"/>
                        </a:lnTo>
                        <a:lnTo>
                          <a:pt x="291" y="179"/>
                        </a:lnTo>
                        <a:lnTo>
                          <a:pt x="275" y="166"/>
                        </a:lnTo>
                        <a:lnTo>
                          <a:pt x="257" y="152"/>
                        </a:lnTo>
                        <a:lnTo>
                          <a:pt x="241" y="138"/>
                        </a:lnTo>
                        <a:lnTo>
                          <a:pt x="222" y="126"/>
                        </a:lnTo>
                        <a:lnTo>
                          <a:pt x="205" y="113"/>
                        </a:lnTo>
                        <a:lnTo>
                          <a:pt x="186" y="100"/>
                        </a:lnTo>
                        <a:lnTo>
                          <a:pt x="168" y="88"/>
                        </a:lnTo>
                        <a:lnTo>
                          <a:pt x="148" y="77"/>
                        </a:lnTo>
                        <a:lnTo>
                          <a:pt x="128" y="65"/>
                        </a:lnTo>
                        <a:lnTo>
                          <a:pt x="107" y="53"/>
                        </a:lnTo>
                        <a:lnTo>
                          <a:pt x="87"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4" name="Freeform 130">
                    <a:extLst>
                      <a:ext uri="{FF2B5EF4-FFF2-40B4-BE49-F238E27FC236}">
                        <a16:creationId xmlns:a16="http://schemas.microsoft.com/office/drawing/2014/main" id="{0C965CFC-B2E7-4E15-8604-2AC179DDE546}"/>
                      </a:ext>
                    </a:extLst>
                  </p:cNvPr>
                  <p:cNvSpPr>
                    <a:spLocks/>
                  </p:cNvSpPr>
                  <p:nvPr/>
                </p:nvSpPr>
                <p:spPr bwMode="auto">
                  <a:xfrm>
                    <a:off x="1837" y="2232"/>
                    <a:ext cx="101" cy="175"/>
                  </a:xfrm>
                  <a:custGeom>
                    <a:avLst/>
                    <a:gdLst>
                      <a:gd name="T0" fmla="*/ 1 w 302"/>
                      <a:gd name="T1" fmla="*/ 1 h 523"/>
                      <a:gd name="T2" fmla="*/ 1 w 302"/>
                      <a:gd name="T3" fmla="*/ 1 h 523"/>
                      <a:gd name="T4" fmla="*/ 1 w 302"/>
                      <a:gd name="T5" fmla="*/ 1 h 523"/>
                      <a:gd name="T6" fmla="*/ 1 w 302"/>
                      <a:gd name="T7" fmla="*/ 1 h 523"/>
                      <a:gd name="T8" fmla="*/ 0 w 302"/>
                      <a:gd name="T9" fmla="*/ 0 h 523"/>
                      <a:gd name="T10" fmla="*/ 0 w 302"/>
                      <a:gd name="T11" fmla="*/ 0 h 523"/>
                      <a:gd name="T12" fmla="*/ 0 w 302"/>
                      <a:gd name="T13" fmla="*/ 0 h 523"/>
                      <a:gd name="T14" fmla="*/ 0 w 302"/>
                      <a:gd name="T15" fmla="*/ 0 h 523"/>
                      <a:gd name="T16" fmla="*/ 0 w 302"/>
                      <a:gd name="T17" fmla="*/ 0 h 523"/>
                      <a:gd name="T18" fmla="*/ 0 w 302"/>
                      <a:gd name="T19" fmla="*/ 0 h 523"/>
                      <a:gd name="T20" fmla="*/ 0 w 302"/>
                      <a:gd name="T21" fmla="*/ 0 h 523"/>
                      <a:gd name="T22" fmla="*/ 0 w 302"/>
                      <a:gd name="T23" fmla="*/ 0 h 523"/>
                      <a:gd name="T24" fmla="*/ 0 w 302"/>
                      <a:gd name="T25" fmla="*/ 0 h 523"/>
                      <a:gd name="T26" fmla="*/ 0 w 302"/>
                      <a:gd name="T27" fmla="*/ 0 h 523"/>
                      <a:gd name="T28" fmla="*/ 0 w 302"/>
                      <a:gd name="T29" fmla="*/ 0 h 523"/>
                      <a:gd name="T30" fmla="*/ 0 w 302"/>
                      <a:gd name="T31" fmla="*/ 0 h 523"/>
                      <a:gd name="T32" fmla="*/ 0 w 302"/>
                      <a:gd name="T33" fmla="*/ 0 h 523"/>
                      <a:gd name="T34" fmla="*/ 0 w 302"/>
                      <a:gd name="T35" fmla="*/ 0 h 523"/>
                      <a:gd name="T36" fmla="*/ 0 w 302"/>
                      <a:gd name="T37" fmla="*/ 1 h 523"/>
                      <a:gd name="T38" fmla="*/ 1 w 302"/>
                      <a:gd name="T39" fmla="*/ 1 h 523"/>
                      <a:gd name="T40" fmla="*/ 1 w 302"/>
                      <a:gd name="T41" fmla="*/ 1 h 523"/>
                      <a:gd name="T42" fmla="*/ 1 w 302"/>
                      <a:gd name="T43" fmla="*/ 1 h 523"/>
                      <a:gd name="T44" fmla="*/ 1 w 302"/>
                      <a:gd name="T45" fmla="*/ 1 h 523"/>
                      <a:gd name="T46" fmla="*/ 1 w 302"/>
                      <a:gd name="T47" fmla="*/ 1 h 523"/>
                      <a:gd name="T48" fmla="*/ 1 w 302"/>
                      <a:gd name="T49" fmla="*/ 2 h 523"/>
                      <a:gd name="T50" fmla="*/ 1 w 302"/>
                      <a:gd name="T51" fmla="*/ 2 h 523"/>
                      <a:gd name="T52" fmla="*/ 1 w 302"/>
                      <a:gd name="T53" fmla="*/ 2 h 523"/>
                      <a:gd name="T54" fmla="*/ 1 w 302"/>
                      <a:gd name="T55" fmla="*/ 2 h 523"/>
                      <a:gd name="T56" fmla="*/ 1 w 302"/>
                      <a:gd name="T57" fmla="*/ 2 h 523"/>
                      <a:gd name="T58" fmla="*/ 1 w 302"/>
                      <a:gd name="T59" fmla="*/ 2 h 523"/>
                      <a:gd name="T60" fmla="*/ 1 w 302"/>
                      <a:gd name="T61" fmla="*/ 2 h 523"/>
                      <a:gd name="T62" fmla="*/ 1 w 302"/>
                      <a:gd name="T63" fmla="*/ 2 h 523"/>
                      <a:gd name="T64" fmla="*/ 1 w 302"/>
                      <a:gd name="T65" fmla="*/ 2 h 523"/>
                      <a:gd name="T66" fmla="*/ 1 w 302"/>
                      <a:gd name="T67" fmla="*/ 2 h 523"/>
                      <a:gd name="T68" fmla="*/ 1 w 302"/>
                      <a:gd name="T69" fmla="*/ 2 h 523"/>
                      <a:gd name="T70" fmla="*/ 1 w 302"/>
                      <a:gd name="T71" fmla="*/ 2 h 523"/>
                      <a:gd name="T72" fmla="*/ 1 w 302"/>
                      <a:gd name="T73" fmla="*/ 2 h 523"/>
                      <a:gd name="T74" fmla="*/ 1 w 302"/>
                      <a:gd name="T75" fmla="*/ 2 h 523"/>
                      <a:gd name="T76" fmla="*/ 1 w 302"/>
                      <a:gd name="T77" fmla="*/ 2 h 523"/>
                      <a:gd name="T78" fmla="*/ 1 w 302"/>
                      <a:gd name="T79" fmla="*/ 2 h 523"/>
                      <a:gd name="T80" fmla="*/ 1 w 302"/>
                      <a:gd name="T81" fmla="*/ 2 h 523"/>
                      <a:gd name="T82" fmla="*/ 1 w 302"/>
                      <a:gd name="T83" fmla="*/ 2 h 523"/>
                      <a:gd name="T84" fmla="*/ 1 w 302"/>
                      <a:gd name="T85" fmla="*/ 2 h 523"/>
                      <a:gd name="T86" fmla="*/ 1 w 302"/>
                      <a:gd name="T87" fmla="*/ 2 h 523"/>
                      <a:gd name="T88" fmla="*/ 1 w 302"/>
                      <a:gd name="T89" fmla="*/ 2 h 523"/>
                      <a:gd name="T90" fmla="*/ 1 w 302"/>
                      <a:gd name="T91" fmla="*/ 2 h 523"/>
                      <a:gd name="T92" fmla="*/ 1 w 302"/>
                      <a:gd name="T93" fmla="*/ 2 h 523"/>
                      <a:gd name="T94" fmla="*/ 1 w 302"/>
                      <a:gd name="T95" fmla="*/ 1 h 523"/>
                      <a:gd name="T96" fmla="*/ 1 w 302"/>
                      <a:gd name="T97" fmla="*/ 1 h 523"/>
                      <a:gd name="T98" fmla="*/ 1 w 302"/>
                      <a:gd name="T99" fmla="*/ 1 h 523"/>
                      <a:gd name="T100" fmla="*/ 1 w 302"/>
                      <a:gd name="T101" fmla="*/ 1 h 523"/>
                      <a:gd name="T102" fmla="*/ 1 w 302"/>
                      <a:gd name="T103" fmla="*/ 1 h 523"/>
                      <a:gd name="T104" fmla="*/ 1 w 302"/>
                      <a:gd name="T105" fmla="*/ 1 h 523"/>
                      <a:gd name="T106" fmla="*/ 1 w 302"/>
                      <a:gd name="T107" fmla="*/ 1 h 523"/>
                      <a:gd name="T108" fmla="*/ 1 w 302"/>
                      <a:gd name="T109" fmla="*/ 1 h 523"/>
                      <a:gd name="T110" fmla="*/ 1 w 302"/>
                      <a:gd name="T111" fmla="*/ 1 h 523"/>
                      <a:gd name="T112" fmla="*/ 1 w 302"/>
                      <a:gd name="T113" fmla="*/ 1 h 5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2"/>
                      <a:gd name="T172" fmla="*/ 0 h 523"/>
                      <a:gd name="T173" fmla="*/ 302 w 302"/>
                      <a:gd name="T174" fmla="*/ 523 h 5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2" h="523">
                        <a:moveTo>
                          <a:pt x="229" y="264"/>
                        </a:moveTo>
                        <a:lnTo>
                          <a:pt x="217" y="244"/>
                        </a:lnTo>
                        <a:lnTo>
                          <a:pt x="204" y="225"/>
                        </a:lnTo>
                        <a:lnTo>
                          <a:pt x="192" y="207"/>
                        </a:lnTo>
                        <a:lnTo>
                          <a:pt x="180" y="189"/>
                        </a:lnTo>
                        <a:lnTo>
                          <a:pt x="167" y="171"/>
                        </a:lnTo>
                        <a:lnTo>
                          <a:pt x="153" y="154"/>
                        </a:lnTo>
                        <a:lnTo>
                          <a:pt x="140" y="137"/>
                        </a:lnTo>
                        <a:lnTo>
                          <a:pt x="127" y="122"/>
                        </a:lnTo>
                        <a:lnTo>
                          <a:pt x="112" y="104"/>
                        </a:lnTo>
                        <a:lnTo>
                          <a:pt x="98" y="89"/>
                        </a:lnTo>
                        <a:lnTo>
                          <a:pt x="83" y="73"/>
                        </a:lnTo>
                        <a:lnTo>
                          <a:pt x="69" y="58"/>
                        </a:lnTo>
                        <a:lnTo>
                          <a:pt x="52" y="44"/>
                        </a:lnTo>
                        <a:lnTo>
                          <a:pt x="37" y="28"/>
                        </a:lnTo>
                        <a:lnTo>
                          <a:pt x="21" y="13"/>
                        </a:lnTo>
                        <a:lnTo>
                          <a:pt x="5" y="0"/>
                        </a:lnTo>
                        <a:lnTo>
                          <a:pt x="2" y="2"/>
                        </a:lnTo>
                        <a:lnTo>
                          <a:pt x="2" y="5"/>
                        </a:lnTo>
                        <a:lnTo>
                          <a:pt x="1" y="10"/>
                        </a:lnTo>
                        <a:lnTo>
                          <a:pt x="0" y="12"/>
                        </a:lnTo>
                        <a:lnTo>
                          <a:pt x="5" y="17"/>
                        </a:lnTo>
                        <a:lnTo>
                          <a:pt x="10" y="23"/>
                        </a:lnTo>
                        <a:lnTo>
                          <a:pt x="16" y="27"/>
                        </a:lnTo>
                        <a:lnTo>
                          <a:pt x="23" y="33"/>
                        </a:lnTo>
                        <a:lnTo>
                          <a:pt x="26" y="35"/>
                        </a:lnTo>
                        <a:lnTo>
                          <a:pt x="30" y="39"/>
                        </a:lnTo>
                        <a:lnTo>
                          <a:pt x="34" y="42"/>
                        </a:lnTo>
                        <a:lnTo>
                          <a:pt x="37" y="46"/>
                        </a:lnTo>
                        <a:lnTo>
                          <a:pt x="42" y="51"/>
                        </a:lnTo>
                        <a:lnTo>
                          <a:pt x="48" y="55"/>
                        </a:lnTo>
                        <a:lnTo>
                          <a:pt x="52" y="61"/>
                        </a:lnTo>
                        <a:lnTo>
                          <a:pt x="59" y="69"/>
                        </a:lnTo>
                        <a:lnTo>
                          <a:pt x="66" y="76"/>
                        </a:lnTo>
                        <a:lnTo>
                          <a:pt x="76" y="87"/>
                        </a:lnTo>
                        <a:lnTo>
                          <a:pt x="87" y="101"/>
                        </a:lnTo>
                        <a:lnTo>
                          <a:pt x="100" y="116"/>
                        </a:lnTo>
                        <a:lnTo>
                          <a:pt x="114" y="132"/>
                        </a:lnTo>
                        <a:lnTo>
                          <a:pt x="130" y="151"/>
                        </a:lnTo>
                        <a:lnTo>
                          <a:pt x="146" y="171"/>
                        </a:lnTo>
                        <a:lnTo>
                          <a:pt x="162" y="192"/>
                        </a:lnTo>
                        <a:lnTo>
                          <a:pt x="177" y="213"/>
                        </a:lnTo>
                        <a:lnTo>
                          <a:pt x="192" y="235"/>
                        </a:lnTo>
                        <a:lnTo>
                          <a:pt x="207" y="258"/>
                        </a:lnTo>
                        <a:lnTo>
                          <a:pt x="221" y="280"/>
                        </a:lnTo>
                        <a:lnTo>
                          <a:pt x="233" y="302"/>
                        </a:lnTo>
                        <a:lnTo>
                          <a:pt x="245" y="325"/>
                        </a:lnTo>
                        <a:lnTo>
                          <a:pt x="253" y="346"/>
                        </a:lnTo>
                        <a:lnTo>
                          <a:pt x="260" y="367"/>
                        </a:lnTo>
                        <a:lnTo>
                          <a:pt x="262" y="376"/>
                        </a:lnTo>
                        <a:lnTo>
                          <a:pt x="264" y="385"/>
                        </a:lnTo>
                        <a:lnTo>
                          <a:pt x="267" y="395"/>
                        </a:lnTo>
                        <a:lnTo>
                          <a:pt x="269" y="404"/>
                        </a:lnTo>
                        <a:lnTo>
                          <a:pt x="271" y="413"/>
                        </a:lnTo>
                        <a:lnTo>
                          <a:pt x="274" y="423"/>
                        </a:lnTo>
                        <a:lnTo>
                          <a:pt x="275" y="433"/>
                        </a:lnTo>
                        <a:lnTo>
                          <a:pt x="277" y="444"/>
                        </a:lnTo>
                        <a:lnTo>
                          <a:pt x="278" y="453"/>
                        </a:lnTo>
                        <a:lnTo>
                          <a:pt x="281" y="462"/>
                        </a:lnTo>
                        <a:lnTo>
                          <a:pt x="282" y="472"/>
                        </a:lnTo>
                        <a:lnTo>
                          <a:pt x="283" y="482"/>
                        </a:lnTo>
                        <a:lnTo>
                          <a:pt x="284" y="491"/>
                        </a:lnTo>
                        <a:lnTo>
                          <a:pt x="285" y="502"/>
                        </a:lnTo>
                        <a:lnTo>
                          <a:pt x="286" y="512"/>
                        </a:lnTo>
                        <a:lnTo>
                          <a:pt x="288" y="523"/>
                        </a:lnTo>
                        <a:lnTo>
                          <a:pt x="290" y="520"/>
                        </a:lnTo>
                        <a:lnTo>
                          <a:pt x="295" y="516"/>
                        </a:lnTo>
                        <a:lnTo>
                          <a:pt x="298" y="512"/>
                        </a:lnTo>
                        <a:lnTo>
                          <a:pt x="302" y="510"/>
                        </a:lnTo>
                        <a:lnTo>
                          <a:pt x="300" y="504"/>
                        </a:lnTo>
                        <a:lnTo>
                          <a:pt x="300" y="497"/>
                        </a:lnTo>
                        <a:lnTo>
                          <a:pt x="299" y="494"/>
                        </a:lnTo>
                        <a:lnTo>
                          <a:pt x="299" y="490"/>
                        </a:lnTo>
                        <a:lnTo>
                          <a:pt x="299" y="487"/>
                        </a:lnTo>
                        <a:lnTo>
                          <a:pt x="299" y="483"/>
                        </a:lnTo>
                        <a:lnTo>
                          <a:pt x="299" y="479"/>
                        </a:lnTo>
                        <a:lnTo>
                          <a:pt x="298" y="475"/>
                        </a:lnTo>
                        <a:lnTo>
                          <a:pt x="298" y="472"/>
                        </a:lnTo>
                        <a:lnTo>
                          <a:pt x="298" y="467"/>
                        </a:lnTo>
                        <a:lnTo>
                          <a:pt x="297" y="461"/>
                        </a:lnTo>
                        <a:lnTo>
                          <a:pt x="297" y="456"/>
                        </a:lnTo>
                        <a:lnTo>
                          <a:pt x="295" y="451"/>
                        </a:lnTo>
                        <a:lnTo>
                          <a:pt x="293" y="446"/>
                        </a:lnTo>
                        <a:lnTo>
                          <a:pt x="292" y="440"/>
                        </a:lnTo>
                        <a:lnTo>
                          <a:pt x="291" y="434"/>
                        </a:lnTo>
                        <a:lnTo>
                          <a:pt x="290" y="427"/>
                        </a:lnTo>
                        <a:lnTo>
                          <a:pt x="289" y="420"/>
                        </a:lnTo>
                        <a:lnTo>
                          <a:pt x="286" y="413"/>
                        </a:lnTo>
                        <a:lnTo>
                          <a:pt x="285" y="406"/>
                        </a:lnTo>
                        <a:lnTo>
                          <a:pt x="283" y="398"/>
                        </a:lnTo>
                        <a:lnTo>
                          <a:pt x="282" y="390"/>
                        </a:lnTo>
                        <a:lnTo>
                          <a:pt x="278" y="382"/>
                        </a:lnTo>
                        <a:lnTo>
                          <a:pt x="277" y="374"/>
                        </a:lnTo>
                        <a:lnTo>
                          <a:pt x="275" y="365"/>
                        </a:lnTo>
                        <a:lnTo>
                          <a:pt x="272" y="357"/>
                        </a:lnTo>
                        <a:lnTo>
                          <a:pt x="269" y="350"/>
                        </a:lnTo>
                        <a:lnTo>
                          <a:pt x="267" y="343"/>
                        </a:lnTo>
                        <a:lnTo>
                          <a:pt x="264" y="337"/>
                        </a:lnTo>
                        <a:lnTo>
                          <a:pt x="262" y="333"/>
                        </a:lnTo>
                        <a:lnTo>
                          <a:pt x="260" y="327"/>
                        </a:lnTo>
                        <a:lnTo>
                          <a:pt x="259" y="322"/>
                        </a:lnTo>
                        <a:lnTo>
                          <a:pt x="256" y="318"/>
                        </a:lnTo>
                        <a:lnTo>
                          <a:pt x="254" y="312"/>
                        </a:lnTo>
                        <a:lnTo>
                          <a:pt x="252" y="307"/>
                        </a:lnTo>
                        <a:lnTo>
                          <a:pt x="249" y="302"/>
                        </a:lnTo>
                        <a:lnTo>
                          <a:pt x="247" y="297"/>
                        </a:lnTo>
                        <a:lnTo>
                          <a:pt x="245" y="292"/>
                        </a:lnTo>
                        <a:lnTo>
                          <a:pt x="241" y="286"/>
                        </a:lnTo>
                        <a:lnTo>
                          <a:pt x="240" y="281"/>
                        </a:lnTo>
                        <a:lnTo>
                          <a:pt x="236" y="277"/>
                        </a:lnTo>
                        <a:lnTo>
                          <a:pt x="234" y="272"/>
                        </a:lnTo>
                        <a:lnTo>
                          <a:pt x="232" y="267"/>
                        </a:lnTo>
                        <a:lnTo>
                          <a:pt x="229" y="2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5" name="Freeform 131">
                    <a:extLst>
                      <a:ext uri="{FF2B5EF4-FFF2-40B4-BE49-F238E27FC236}">
                        <a16:creationId xmlns:a16="http://schemas.microsoft.com/office/drawing/2014/main" id="{F2AD572D-E83A-4863-8FA5-4C30AC34D4B2}"/>
                      </a:ext>
                    </a:extLst>
                  </p:cNvPr>
                  <p:cNvSpPr>
                    <a:spLocks/>
                  </p:cNvSpPr>
                  <p:nvPr/>
                </p:nvSpPr>
                <p:spPr bwMode="auto">
                  <a:xfrm>
                    <a:off x="1773" y="2163"/>
                    <a:ext cx="184" cy="226"/>
                  </a:xfrm>
                  <a:custGeom>
                    <a:avLst/>
                    <a:gdLst>
                      <a:gd name="T0" fmla="*/ 1 w 553"/>
                      <a:gd name="T1" fmla="*/ 1 h 676"/>
                      <a:gd name="T2" fmla="*/ 1 w 553"/>
                      <a:gd name="T3" fmla="*/ 1 h 676"/>
                      <a:gd name="T4" fmla="*/ 1 w 553"/>
                      <a:gd name="T5" fmla="*/ 1 h 676"/>
                      <a:gd name="T6" fmla="*/ 1 w 553"/>
                      <a:gd name="T7" fmla="*/ 1 h 676"/>
                      <a:gd name="T8" fmla="*/ 1 w 553"/>
                      <a:gd name="T9" fmla="*/ 1 h 676"/>
                      <a:gd name="T10" fmla="*/ 1 w 553"/>
                      <a:gd name="T11" fmla="*/ 1 h 676"/>
                      <a:gd name="T12" fmla="*/ 1 w 553"/>
                      <a:gd name="T13" fmla="*/ 0 h 676"/>
                      <a:gd name="T14" fmla="*/ 1 w 553"/>
                      <a:gd name="T15" fmla="*/ 0 h 676"/>
                      <a:gd name="T16" fmla="*/ 0 w 553"/>
                      <a:gd name="T17" fmla="*/ 0 h 676"/>
                      <a:gd name="T18" fmla="*/ 0 w 553"/>
                      <a:gd name="T19" fmla="*/ 0 h 676"/>
                      <a:gd name="T20" fmla="*/ 0 w 553"/>
                      <a:gd name="T21" fmla="*/ 0 h 676"/>
                      <a:gd name="T22" fmla="*/ 0 w 553"/>
                      <a:gd name="T23" fmla="*/ 0 h 676"/>
                      <a:gd name="T24" fmla="*/ 0 w 553"/>
                      <a:gd name="T25" fmla="*/ 0 h 676"/>
                      <a:gd name="T26" fmla="*/ 0 w 553"/>
                      <a:gd name="T27" fmla="*/ 0 h 676"/>
                      <a:gd name="T28" fmla="*/ 0 w 553"/>
                      <a:gd name="T29" fmla="*/ 0 h 676"/>
                      <a:gd name="T30" fmla="*/ 0 w 553"/>
                      <a:gd name="T31" fmla="*/ 0 h 676"/>
                      <a:gd name="T32" fmla="*/ 0 w 553"/>
                      <a:gd name="T33" fmla="*/ 0 h 676"/>
                      <a:gd name="T34" fmla="*/ 0 w 553"/>
                      <a:gd name="T35" fmla="*/ 0 h 676"/>
                      <a:gd name="T36" fmla="*/ 0 w 553"/>
                      <a:gd name="T37" fmla="*/ 0 h 676"/>
                      <a:gd name="T38" fmla="*/ 1 w 553"/>
                      <a:gd name="T39" fmla="*/ 0 h 676"/>
                      <a:gd name="T40" fmla="*/ 1 w 553"/>
                      <a:gd name="T41" fmla="*/ 1 h 676"/>
                      <a:gd name="T42" fmla="*/ 1 w 553"/>
                      <a:gd name="T43" fmla="*/ 1 h 676"/>
                      <a:gd name="T44" fmla="*/ 1 w 553"/>
                      <a:gd name="T45" fmla="*/ 1 h 676"/>
                      <a:gd name="T46" fmla="*/ 1 w 553"/>
                      <a:gd name="T47" fmla="*/ 1 h 676"/>
                      <a:gd name="T48" fmla="*/ 1 w 553"/>
                      <a:gd name="T49" fmla="*/ 1 h 676"/>
                      <a:gd name="T50" fmla="*/ 2 w 553"/>
                      <a:gd name="T51" fmla="*/ 1 h 676"/>
                      <a:gd name="T52" fmla="*/ 2 w 553"/>
                      <a:gd name="T53" fmla="*/ 2 h 676"/>
                      <a:gd name="T54" fmla="*/ 2 w 553"/>
                      <a:gd name="T55" fmla="*/ 2 h 676"/>
                      <a:gd name="T56" fmla="*/ 2 w 553"/>
                      <a:gd name="T57" fmla="*/ 2 h 676"/>
                      <a:gd name="T58" fmla="*/ 2 w 553"/>
                      <a:gd name="T59" fmla="*/ 2 h 676"/>
                      <a:gd name="T60" fmla="*/ 2 w 553"/>
                      <a:gd name="T61" fmla="*/ 3 h 676"/>
                      <a:gd name="T62" fmla="*/ 2 w 553"/>
                      <a:gd name="T63" fmla="*/ 3 h 676"/>
                      <a:gd name="T64" fmla="*/ 2 w 553"/>
                      <a:gd name="T65" fmla="*/ 3 h 676"/>
                      <a:gd name="T66" fmla="*/ 2 w 553"/>
                      <a:gd name="T67" fmla="*/ 3 h 676"/>
                      <a:gd name="T68" fmla="*/ 2 w 553"/>
                      <a:gd name="T69" fmla="*/ 3 h 676"/>
                      <a:gd name="T70" fmla="*/ 2 w 553"/>
                      <a:gd name="T71" fmla="*/ 3 h 676"/>
                      <a:gd name="T72" fmla="*/ 2 w 553"/>
                      <a:gd name="T73" fmla="*/ 3 h 676"/>
                      <a:gd name="T74" fmla="*/ 2 w 553"/>
                      <a:gd name="T75" fmla="*/ 3 h 676"/>
                      <a:gd name="T76" fmla="*/ 2 w 553"/>
                      <a:gd name="T77" fmla="*/ 3 h 676"/>
                      <a:gd name="T78" fmla="*/ 2 w 553"/>
                      <a:gd name="T79" fmla="*/ 2 h 676"/>
                      <a:gd name="T80" fmla="*/ 2 w 553"/>
                      <a:gd name="T81" fmla="*/ 2 h 676"/>
                      <a:gd name="T82" fmla="*/ 2 w 553"/>
                      <a:gd name="T83" fmla="*/ 2 h 676"/>
                      <a:gd name="T84" fmla="*/ 2 w 553"/>
                      <a:gd name="T85" fmla="*/ 2 h 676"/>
                      <a:gd name="T86" fmla="*/ 2 w 553"/>
                      <a:gd name="T87" fmla="*/ 2 h 676"/>
                      <a:gd name="T88" fmla="*/ 2 w 553"/>
                      <a:gd name="T89" fmla="*/ 2 h 676"/>
                      <a:gd name="T90" fmla="*/ 2 w 553"/>
                      <a:gd name="T91" fmla="*/ 2 h 676"/>
                      <a:gd name="T92" fmla="*/ 2 w 553"/>
                      <a:gd name="T93" fmla="*/ 1 h 676"/>
                      <a:gd name="T94" fmla="*/ 2 w 553"/>
                      <a:gd name="T95" fmla="*/ 1 h 67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3"/>
                      <a:gd name="T145" fmla="*/ 0 h 676"/>
                      <a:gd name="T146" fmla="*/ 553 w 553"/>
                      <a:gd name="T147" fmla="*/ 676 h 67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3" h="676">
                        <a:moveTo>
                          <a:pt x="362" y="302"/>
                        </a:moveTo>
                        <a:lnTo>
                          <a:pt x="354" y="293"/>
                        </a:lnTo>
                        <a:lnTo>
                          <a:pt x="346" y="282"/>
                        </a:lnTo>
                        <a:lnTo>
                          <a:pt x="336" y="272"/>
                        </a:lnTo>
                        <a:lnTo>
                          <a:pt x="328" y="262"/>
                        </a:lnTo>
                        <a:lnTo>
                          <a:pt x="319" y="253"/>
                        </a:lnTo>
                        <a:lnTo>
                          <a:pt x="309" y="244"/>
                        </a:lnTo>
                        <a:lnTo>
                          <a:pt x="300" y="234"/>
                        </a:lnTo>
                        <a:lnTo>
                          <a:pt x="291" y="226"/>
                        </a:lnTo>
                        <a:lnTo>
                          <a:pt x="280" y="217"/>
                        </a:lnTo>
                        <a:lnTo>
                          <a:pt x="270" y="207"/>
                        </a:lnTo>
                        <a:lnTo>
                          <a:pt x="261" y="198"/>
                        </a:lnTo>
                        <a:lnTo>
                          <a:pt x="251" y="190"/>
                        </a:lnTo>
                        <a:lnTo>
                          <a:pt x="242" y="181"/>
                        </a:lnTo>
                        <a:lnTo>
                          <a:pt x="233" y="172"/>
                        </a:lnTo>
                        <a:lnTo>
                          <a:pt x="223" y="164"/>
                        </a:lnTo>
                        <a:lnTo>
                          <a:pt x="214" y="157"/>
                        </a:lnTo>
                        <a:lnTo>
                          <a:pt x="201" y="146"/>
                        </a:lnTo>
                        <a:lnTo>
                          <a:pt x="188" y="135"/>
                        </a:lnTo>
                        <a:lnTo>
                          <a:pt x="176" y="125"/>
                        </a:lnTo>
                        <a:lnTo>
                          <a:pt x="163" y="114"/>
                        </a:lnTo>
                        <a:lnTo>
                          <a:pt x="149" y="104"/>
                        </a:lnTo>
                        <a:lnTo>
                          <a:pt x="136" y="93"/>
                        </a:lnTo>
                        <a:lnTo>
                          <a:pt x="122" y="83"/>
                        </a:lnTo>
                        <a:lnTo>
                          <a:pt x="109" y="73"/>
                        </a:lnTo>
                        <a:lnTo>
                          <a:pt x="95" y="63"/>
                        </a:lnTo>
                        <a:lnTo>
                          <a:pt x="82" y="54"/>
                        </a:lnTo>
                        <a:lnTo>
                          <a:pt x="68" y="43"/>
                        </a:lnTo>
                        <a:lnTo>
                          <a:pt x="54" y="34"/>
                        </a:lnTo>
                        <a:lnTo>
                          <a:pt x="42" y="24"/>
                        </a:lnTo>
                        <a:lnTo>
                          <a:pt x="28" y="16"/>
                        </a:lnTo>
                        <a:lnTo>
                          <a:pt x="14" y="8"/>
                        </a:lnTo>
                        <a:lnTo>
                          <a:pt x="1" y="0"/>
                        </a:lnTo>
                        <a:lnTo>
                          <a:pt x="1" y="1"/>
                        </a:lnTo>
                        <a:lnTo>
                          <a:pt x="1" y="5"/>
                        </a:lnTo>
                        <a:lnTo>
                          <a:pt x="0" y="8"/>
                        </a:lnTo>
                        <a:lnTo>
                          <a:pt x="0" y="12"/>
                        </a:lnTo>
                        <a:lnTo>
                          <a:pt x="2" y="14"/>
                        </a:lnTo>
                        <a:lnTo>
                          <a:pt x="4" y="15"/>
                        </a:lnTo>
                        <a:lnTo>
                          <a:pt x="8" y="17"/>
                        </a:lnTo>
                        <a:lnTo>
                          <a:pt x="11" y="21"/>
                        </a:lnTo>
                        <a:lnTo>
                          <a:pt x="15" y="22"/>
                        </a:lnTo>
                        <a:lnTo>
                          <a:pt x="18" y="26"/>
                        </a:lnTo>
                        <a:lnTo>
                          <a:pt x="22" y="27"/>
                        </a:lnTo>
                        <a:lnTo>
                          <a:pt x="26" y="30"/>
                        </a:lnTo>
                        <a:lnTo>
                          <a:pt x="30" y="33"/>
                        </a:lnTo>
                        <a:lnTo>
                          <a:pt x="35" y="35"/>
                        </a:lnTo>
                        <a:lnTo>
                          <a:pt x="38" y="37"/>
                        </a:lnTo>
                        <a:lnTo>
                          <a:pt x="43" y="41"/>
                        </a:lnTo>
                        <a:lnTo>
                          <a:pt x="46" y="42"/>
                        </a:lnTo>
                        <a:lnTo>
                          <a:pt x="50" y="45"/>
                        </a:lnTo>
                        <a:lnTo>
                          <a:pt x="53" y="48"/>
                        </a:lnTo>
                        <a:lnTo>
                          <a:pt x="58" y="50"/>
                        </a:lnTo>
                        <a:lnTo>
                          <a:pt x="67" y="56"/>
                        </a:lnTo>
                        <a:lnTo>
                          <a:pt x="77" y="62"/>
                        </a:lnTo>
                        <a:lnTo>
                          <a:pt x="86" y="68"/>
                        </a:lnTo>
                        <a:lnTo>
                          <a:pt x="95" y="76"/>
                        </a:lnTo>
                        <a:lnTo>
                          <a:pt x="105" y="83"/>
                        </a:lnTo>
                        <a:lnTo>
                          <a:pt x="116" y="91"/>
                        </a:lnTo>
                        <a:lnTo>
                          <a:pt x="125" y="99"/>
                        </a:lnTo>
                        <a:lnTo>
                          <a:pt x="136" y="107"/>
                        </a:lnTo>
                        <a:lnTo>
                          <a:pt x="145" y="115"/>
                        </a:lnTo>
                        <a:lnTo>
                          <a:pt x="155" y="123"/>
                        </a:lnTo>
                        <a:lnTo>
                          <a:pt x="165" y="132"/>
                        </a:lnTo>
                        <a:lnTo>
                          <a:pt x="176" y="141"/>
                        </a:lnTo>
                        <a:lnTo>
                          <a:pt x="185" y="149"/>
                        </a:lnTo>
                        <a:lnTo>
                          <a:pt x="194" y="157"/>
                        </a:lnTo>
                        <a:lnTo>
                          <a:pt x="202" y="164"/>
                        </a:lnTo>
                        <a:lnTo>
                          <a:pt x="212" y="172"/>
                        </a:lnTo>
                        <a:lnTo>
                          <a:pt x="231" y="190"/>
                        </a:lnTo>
                        <a:lnTo>
                          <a:pt x="251" y="209"/>
                        </a:lnTo>
                        <a:lnTo>
                          <a:pt x="272" y="227"/>
                        </a:lnTo>
                        <a:lnTo>
                          <a:pt x="293" y="248"/>
                        </a:lnTo>
                        <a:lnTo>
                          <a:pt x="313" y="269"/>
                        </a:lnTo>
                        <a:lnTo>
                          <a:pt x="333" y="291"/>
                        </a:lnTo>
                        <a:lnTo>
                          <a:pt x="353" y="312"/>
                        </a:lnTo>
                        <a:lnTo>
                          <a:pt x="373" y="337"/>
                        </a:lnTo>
                        <a:lnTo>
                          <a:pt x="391" y="360"/>
                        </a:lnTo>
                        <a:lnTo>
                          <a:pt x="410" y="385"/>
                        </a:lnTo>
                        <a:lnTo>
                          <a:pt x="427" y="410"/>
                        </a:lnTo>
                        <a:lnTo>
                          <a:pt x="445" y="436"/>
                        </a:lnTo>
                        <a:lnTo>
                          <a:pt x="461" y="463"/>
                        </a:lnTo>
                        <a:lnTo>
                          <a:pt x="476" y="490"/>
                        </a:lnTo>
                        <a:lnTo>
                          <a:pt x="490" y="518"/>
                        </a:lnTo>
                        <a:lnTo>
                          <a:pt x="503" y="546"/>
                        </a:lnTo>
                        <a:lnTo>
                          <a:pt x="505" y="553"/>
                        </a:lnTo>
                        <a:lnTo>
                          <a:pt x="509" y="561"/>
                        </a:lnTo>
                        <a:lnTo>
                          <a:pt x="511" y="568"/>
                        </a:lnTo>
                        <a:lnTo>
                          <a:pt x="514" y="576"/>
                        </a:lnTo>
                        <a:lnTo>
                          <a:pt x="517" y="583"/>
                        </a:lnTo>
                        <a:lnTo>
                          <a:pt x="519" y="591"/>
                        </a:lnTo>
                        <a:lnTo>
                          <a:pt x="521" y="599"/>
                        </a:lnTo>
                        <a:lnTo>
                          <a:pt x="525" y="609"/>
                        </a:lnTo>
                        <a:lnTo>
                          <a:pt x="527" y="617"/>
                        </a:lnTo>
                        <a:lnTo>
                          <a:pt x="530" y="625"/>
                        </a:lnTo>
                        <a:lnTo>
                          <a:pt x="532" y="633"/>
                        </a:lnTo>
                        <a:lnTo>
                          <a:pt x="534" y="641"/>
                        </a:lnTo>
                        <a:lnTo>
                          <a:pt x="535" y="651"/>
                        </a:lnTo>
                        <a:lnTo>
                          <a:pt x="537" y="659"/>
                        </a:lnTo>
                        <a:lnTo>
                          <a:pt x="538" y="667"/>
                        </a:lnTo>
                        <a:lnTo>
                          <a:pt x="540" y="676"/>
                        </a:lnTo>
                        <a:lnTo>
                          <a:pt x="542" y="674"/>
                        </a:lnTo>
                        <a:lnTo>
                          <a:pt x="546" y="670"/>
                        </a:lnTo>
                        <a:lnTo>
                          <a:pt x="549" y="668"/>
                        </a:lnTo>
                        <a:lnTo>
                          <a:pt x="553" y="667"/>
                        </a:lnTo>
                        <a:lnTo>
                          <a:pt x="553" y="661"/>
                        </a:lnTo>
                        <a:lnTo>
                          <a:pt x="553" y="655"/>
                        </a:lnTo>
                        <a:lnTo>
                          <a:pt x="552" y="651"/>
                        </a:lnTo>
                        <a:lnTo>
                          <a:pt x="552" y="645"/>
                        </a:lnTo>
                        <a:lnTo>
                          <a:pt x="550" y="639"/>
                        </a:lnTo>
                        <a:lnTo>
                          <a:pt x="549" y="635"/>
                        </a:lnTo>
                        <a:lnTo>
                          <a:pt x="547" y="630"/>
                        </a:lnTo>
                        <a:lnTo>
                          <a:pt x="546" y="627"/>
                        </a:lnTo>
                        <a:lnTo>
                          <a:pt x="545" y="621"/>
                        </a:lnTo>
                        <a:lnTo>
                          <a:pt x="542" y="616"/>
                        </a:lnTo>
                        <a:lnTo>
                          <a:pt x="541" y="611"/>
                        </a:lnTo>
                        <a:lnTo>
                          <a:pt x="540" y="606"/>
                        </a:lnTo>
                        <a:lnTo>
                          <a:pt x="538" y="600"/>
                        </a:lnTo>
                        <a:lnTo>
                          <a:pt x="538" y="597"/>
                        </a:lnTo>
                        <a:lnTo>
                          <a:pt x="535" y="591"/>
                        </a:lnTo>
                        <a:lnTo>
                          <a:pt x="535" y="588"/>
                        </a:lnTo>
                        <a:lnTo>
                          <a:pt x="533" y="583"/>
                        </a:lnTo>
                        <a:lnTo>
                          <a:pt x="532" y="578"/>
                        </a:lnTo>
                        <a:lnTo>
                          <a:pt x="530" y="574"/>
                        </a:lnTo>
                        <a:lnTo>
                          <a:pt x="528" y="570"/>
                        </a:lnTo>
                        <a:lnTo>
                          <a:pt x="526" y="565"/>
                        </a:lnTo>
                        <a:lnTo>
                          <a:pt x="525" y="561"/>
                        </a:lnTo>
                        <a:lnTo>
                          <a:pt x="521" y="556"/>
                        </a:lnTo>
                        <a:lnTo>
                          <a:pt x="520" y="551"/>
                        </a:lnTo>
                        <a:lnTo>
                          <a:pt x="513" y="533"/>
                        </a:lnTo>
                        <a:lnTo>
                          <a:pt x="506" y="516"/>
                        </a:lnTo>
                        <a:lnTo>
                          <a:pt x="499" y="499"/>
                        </a:lnTo>
                        <a:lnTo>
                          <a:pt x="491" y="484"/>
                        </a:lnTo>
                        <a:lnTo>
                          <a:pt x="482" y="466"/>
                        </a:lnTo>
                        <a:lnTo>
                          <a:pt x="474" y="451"/>
                        </a:lnTo>
                        <a:lnTo>
                          <a:pt x="464" y="436"/>
                        </a:lnTo>
                        <a:lnTo>
                          <a:pt x="454" y="421"/>
                        </a:lnTo>
                        <a:lnTo>
                          <a:pt x="443" y="406"/>
                        </a:lnTo>
                        <a:lnTo>
                          <a:pt x="433" y="391"/>
                        </a:lnTo>
                        <a:lnTo>
                          <a:pt x="422" y="375"/>
                        </a:lnTo>
                        <a:lnTo>
                          <a:pt x="411" y="361"/>
                        </a:lnTo>
                        <a:lnTo>
                          <a:pt x="398" y="346"/>
                        </a:lnTo>
                        <a:lnTo>
                          <a:pt x="386" y="332"/>
                        </a:lnTo>
                        <a:lnTo>
                          <a:pt x="375" y="317"/>
                        </a:lnTo>
                        <a:lnTo>
                          <a:pt x="362" y="3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6" name="Freeform 132">
                    <a:extLst>
                      <a:ext uri="{FF2B5EF4-FFF2-40B4-BE49-F238E27FC236}">
                        <a16:creationId xmlns:a16="http://schemas.microsoft.com/office/drawing/2014/main" id="{E5A4A240-9576-4599-9F5F-91ABC759DF7C}"/>
                      </a:ext>
                    </a:extLst>
                  </p:cNvPr>
                  <p:cNvSpPr>
                    <a:spLocks/>
                  </p:cNvSpPr>
                  <p:nvPr/>
                </p:nvSpPr>
                <p:spPr bwMode="auto">
                  <a:xfrm>
                    <a:off x="1560" y="2152"/>
                    <a:ext cx="185" cy="306"/>
                  </a:xfrm>
                  <a:custGeom>
                    <a:avLst/>
                    <a:gdLst>
                      <a:gd name="T0" fmla="*/ 0 w 556"/>
                      <a:gd name="T1" fmla="*/ 0 h 916"/>
                      <a:gd name="T2" fmla="*/ 0 w 556"/>
                      <a:gd name="T3" fmla="*/ 0 h 916"/>
                      <a:gd name="T4" fmla="*/ 0 w 556"/>
                      <a:gd name="T5" fmla="*/ 0 h 916"/>
                      <a:gd name="T6" fmla="*/ 0 w 556"/>
                      <a:gd name="T7" fmla="*/ 0 h 916"/>
                      <a:gd name="T8" fmla="*/ 1 w 556"/>
                      <a:gd name="T9" fmla="*/ 0 h 916"/>
                      <a:gd name="T10" fmla="*/ 1 w 556"/>
                      <a:gd name="T11" fmla="*/ 1 h 916"/>
                      <a:gd name="T12" fmla="*/ 1 w 556"/>
                      <a:gd name="T13" fmla="*/ 1 h 916"/>
                      <a:gd name="T14" fmla="*/ 1 w 556"/>
                      <a:gd name="T15" fmla="*/ 1 h 916"/>
                      <a:gd name="T16" fmla="*/ 1 w 556"/>
                      <a:gd name="T17" fmla="*/ 1 h 916"/>
                      <a:gd name="T18" fmla="*/ 2 w 556"/>
                      <a:gd name="T19" fmla="*/ 1 h 916"/>
                      <a:gd name="T20" fmla="*/ 2 w 556"/>
                      <a:gd name="T21" fmla="*/ 1 h 916"/>
                      <a:gd name="T22" fmla="*/ 2 w 556"/>
                      <a:gd name="T23" fmla="*/ 2 h 916"/>
                      <a:gd name="T24" fmla="*/ 2 w 556"/>
                      <a:gd name="T25" fmla="*/ 2 h 916"/>
                      <a:gd name="T26" fmla="*/ 2 w 556"/>
                      <a:gd name="T27" fmla="*/ 2 h 916"/>
                      <a:gd name="T28" fmla="*/ 2 w 556"/>
                      <a:gd name="T29" fmla="*/ 2 h 916"/>
                      <a:gd name="T30" fmla="*/ 2 w 556"/>
                      <a:gd name="T31" fmla="*/ 2 h 916"/>
                      <a:gd name="T32" fmla="*/ 2 w 556"/>
                      <a:gd name="T33" fmla="*/ 2 h 916"/>
                      <a:gd name="T34" fmla="*/ 2 w 556"/>
                      <a:gd name="T35" fmla="*/ 2 h 916"/>
                      <a:gd name="T36" fmla="*/ 2 w 556"/>
                      <a:gd name="T37" fmla="*/ 2 h 916"/>
                      <a:gd name="T38" fmla="*/ 2 w 556"/>
                      <a:gd name="T39" fmla="*/ 2 h 916"/>
                      <a:gd name="T40" fmla="*/ 2 w 556"/>
                      <a:gd name="T41" fmla="*/ 3 h 916"/>
                      <a:gd name="T42" fmla="*/ 2 w 556"/>
                      <a:gd name="T43" fmla="*/ 3 h 916"/>
                      <a:gd name="T44" fmla="*/ 2 w 556"/>
                      <a:gd name="T45" fmla="*/ 3 h 916"/>
                      <a:gd name="T46" fmla="*/ 2 w 556"/>
                      <a:gd name="T47" fmla="*/ 3 h 916"/>
                      <a:gd name="T48" fmla="*/ 2 w 556"/>
                      <a:gd name="T49" fmla="*/ 3 h 916"/>
                      <a:gd name="T50" fmla="*/ 2 w 556"/>
                      <a:gd name="T51" fmla="*/ 4 h 916"/>
                      <a:gd name="T52" fmla="*/ 2 w 556"/>
                      <a:gd name="T53" fmla="*/ 4 h 916"/>
                      <a:gd name="T54" fmla="*/ 2 w 556"/>
                      <a:gd name="T55" fmla="*/ 4 h 916"/>
                      <a:gd name="T56" fmla="*/ 2 w 556"/>
                      <a:gd name="T57" fmla="*/ 4 h 916"/>
                      <a:gd name="T58" fmla="*/ 2 w 556"/>
                      <a:gd name="T59" fmla="*/ 4 h 916"/>
                      <a:gd name="T60" fmla="*/ 2 w 556"/>
                      <a:gd name="T61" fmla="*/ 4 h 916"/>
                      <a:gd name="T62" fmla="*/ 2 w 556"/>
                      <a:gd name="T63" fmla="*/ 4 h 916"/>
                      <a:gd name="T64" fmla="*/ 2 w 556"/>
                      <a:gd name="T65" fmla="*/ 4 h 916"/>
                      <a:gd name="T66" fmla="*/ 2 w 556"/>
                      <a:gd name="T67" fmla="*/ 4 h 916"/>
                      <a:gd name="T68" fmla="*/ 2 w 556"/>
                      <a:gd name="T69" fmla="*/ 3 h 916"/>
                      <a:gd name="T70" fmla="*/ 2 w 556"/>
                      <a:gd name="T71" fmla="*/ 3 h 916"/>
                      <a:gd name="T72" fmla="*/ 2 w 556"/>
                      <a:gd name="T73" fmla="*/ 3 h 916"/>
                      <a:gd name="T74" fmla="*/ 2 w 556"/>
                      <a:gd name="T75" fmla="*/ 3 h 916"/>
                      <a:gd name="T76" fmla="*/ 2 w 556"/>
                      <a:gd name="T77" fmla="*/ 2 h 916"/>
                      <a:gd name="T78" fmla="*/ 2 w 556"/>
                      <a:gd name="T79" fmla="*/ 2 h 916"/>
                      <a:gd name="T80" fmla="*/ 2 w 556"/>
                      <a:gd name="T81" fmla="*/ 2 h 916"/>
                      <a:gd name="T82" fmla="*/ 2 w 556"/>
                      <a:gd name="T83" fmla="*/ 2 h 916"/>
                      <a:gd name="T84" fmla="*/ 2 w 556"/>
                      <a:gd name="T85" fmla="*/ 2 h 916"/>
                      <a:gd name="T86" fmla="*/ 2 w 556"/>
                      <a:gd name="T87" fmla="*/ 2 h 916"/>
                      <a:gd name="T88" fmla="*/ 2 w 556"/>
                      <a:gd name="T89" fmla="*/ 2 h 916"/>
                      <a:gd name="T90" fmla="*/ 2 w 556"/>
                      <a:gd name="T91" fmla="*/ 2 h 916"/>
                      <a:gd name="T92" fmla="*/ 2 w 556"/>
                      <a:gd name="T93" fmla="*/ 2 h 916"/>
                      <a:gd name="T94" fmla="*/ 2 w 556"/>
                      <a:gd name="T95" fmla="*/ 1 h 916"/>
                      <a:gd name="T96" fmla="*/ 2 w 556"/>
                      <a:gd name="T97" fmla="*/ 1 h 916"/>
                      <a:gd name="T98" fmla="*/ 1 w 556"/>
                      <a:gd name="T99" fmla="*/ 1 h 916"/>
                      <a:gd name="T100" fmla="*/ 1 w 556"/>
                      <a:gd name="T101" fmla="*/ 1 h 916"/>
                      <a:gd name="T102" fmla="*/ 1 w 556"/>
                      <a:gd name="T103" fmla="*/ 1 h 916"/>
                      <a:gd name="T104" fmla="*/ 1 w 556"/>
                      <a:gd name="T105" fmla="*/ 1 h 916"/>
                      <a:gd name="T106" fmla="*/ 1 w 556"/>
                      <a:gd name="T107" fmla="*/ 0 h 916"/>
                      <a:gd name="T108" fmla="*/ 1 w 556"/>
                      <a:gd name="T109" fmla="*/ 0 h 916"/>
                      <a:gd name="T110" fmla="*/ 0 w 556"/>
                      <a:gd name="T111" fmla="*/ 0 h 916"/>
                      <a:gd name="T112" fmla="*/ 0 w 556"/>
                      <a:gd name="T113" fmla="*/ 0 h 9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56"/>
                      <a:gd name="T172" fmla="*/ 0 h 916"/>
                      <a:gd name="T173" fmla="*/ 556 w 556"/>
                      <a:gd name="T174" fmla="*/ 916 h 9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56" h="916">
                        <a:moveTo>
                          <a:pt x="27" y="13"/>
                        </a:moveTo>
                        <a:lnTo>
                          <a:pt x="20" y="8"/>
                        </a:lnTo>
                        <a:lnTo>
                          <a:pt x="14" y="6"/>
                        </a:lnTo>
                        <a:lnTo>
                          <a:pt x="9" y="3"/>
                        </a:lnTo>
                        <a:lnTo>
                          <a:pt x="3" y="0"/>
                        </a:lnTo>
                        <a:lnTo>
                          <a:pt x="0" y="15"/>
                        </a:lnTo>
                        <a:lnTo>
                          <a:pt x="4" y="18"/>
                        </a:lnTo>
                        <a:lnTo>
                          <a:pt x="10" y="21"/>
                        </a:lnTo>
                        <a:lnTo>
                          <a:pt x="31" y="32"/>
                        </a:lnTo>
                        <a:lnTo>
                          <a:pt x="53" y="45"/>
                        </a:lnTo>
                        <a:lnTo>
                          <a:pt x="74" y="55"/>
                        </a:lnTo>
                        <a:lnTo>
                          <a:pt x="95" y="67"/>
                        </a:lnTo>
                        <a:lnTo>
                          <a:pt x="116" y="78"/>
                        </a:lnTo>
                        <a:lnTo>
                          <a:pt x="136" y="90"/>
                        </a:lnTo>
                        <a:lnTo>
                          <a:pt x="154" y="103"/>
                        </a:lnTo>
                        <a:lnTo>
                          <a:pt x="174" y="116"/>
                        </a:lnTo>
                        <a:lnTo>
                          <a:pt x="191" y="127"/>
                        </a:lnTo>
                        <a:lnTo>
                          <a:pt x="209" y="140"/>
                        </a:lnTo>
                        <a:lnTo>
                          <a:pt x="225" y="153"/>
                        </a:lnTo>
                        <a:lnTo>
                          <a:pt x="243" y="167"/>
                        </a:lnTo>
                        <a:lnTo>
                          <a:pt x="258" y="180"/>
                        </a:lnTo>
                        <a:lnTo>
                          <a:pt x="273" y="195"/>
                        </a:lnTo>
                        <a:lnTo>
                          <a:pt x="287" y="210"/>
                        </a:lnTo>
                        <a:lnTo>
                          <a:pt x="302" y="226"/>
                        </a:lnTo>
                        <a:lnTo>
                          <a:pt x="316" y="240"/>
                        </a:lnTo>
                        <a:lnTo>
                          <a:pt x="329" y="256"/>
                        </a:lnTo>
                        <a:lnTo>
                          <a:pt x="342" y="270"/>
                        </a:lnTo>
                        <a:lnTo>
                          <a:pt x="353" y="284"/>
                        </a:lnTo>
                        <a:lnTo>
                          <a:pt x="365" y="295"/>
                        </a:lnTo>
                        <a:lnTo>
                          <a:pt x="375" y="307"/>
                        </a:lnTo>
                        <a:lnTo>
                          <a:pt x="386" y="319"/>
                        </a:lnTo>
                        <a:lnTo>
                          <a:pt x="395" y="330"/>
                        </a:lnTo>
                        <a:lnTo>
                          <a:pt x="404" y="341"/>
                        </a:lnTo>
                        <a:lnTo>
                          <a:pt x="413" y="351"/>
                        </a:lnTo>
                        <a:lnTo>
                          <a:pt x="421" y="363"/>
                        </a:lnTo>
                        <a:lnTo>
                          <a:pt x="429" y="375"/>
                        </a:lnTo>
                        <a:lnTo>
                          <a:pt x="437" y="385"/>
                        </a:lnTo>
                        <a:lnTo>
                          <a:pt x="444" y="398"/>
                        </a:lnTo>
                        <a:lnTo>
                          <a:pt x="452" y="410"/>
                        </a:lnTo>
                        <a:lnTo>
                          <a:pt x="460" y="424"/>
                        </a:lnTo>
                        <a:lnTo>
                          <a:pt x="462" y="427"/>
                        </a:lnTo>
                        <a:lnTo>
                          <a:pt x="466" y="433"/>
                        </a:lnTo>
                        <a:lnTo>
                          <a:pt x="467" y="436"/>
                        </a:lnTo>
                        <a:lnTo>
                          <a:pt x="470" y="441"/>
                        </a:lnTo>
                        <a:lnTo>
                          <a:pt x="472" y="444"/>
                        </a:lnTo>
                        <a:lnTo>
                          <a:pt x="476" y="449"/>
                        </a:lnTo>
                        <a:lnTo>
                          <a:pt x="478" y="453"/>
                        </a:lnTo>
                        <a:lnTo>
                          <a:pt x="480" y="457"/>
                        </a:lnTo>
                        <a:lnTo>
                          <a:pt x="483" y="461"/>
                        </a:lnTo>
                        <a:lnTo>
                          <a:pt x="485" y="465"/>
                        </a:lnTo>
                        <a:lnTo>
                          <a:pt x="487" y="468"/>
                        </a:lnTo>
                        <a:lnTo>
                          <a:pt x="488" y="471"/>
                        </a:lnTo>
                        <a:lnTo>
                          <a:pt x="491" y="474"/>
                        </a:lnTo>
                        <a:lnTo>
                          <a:pt x="492" y="476"/>
                        </a:lnTo>
                        <a:lnTo>
                          <a:pt x="500" y="495"/>
                        </a:lnTo>
                        <a:lnTo>
                          <a:pt x="509" y="513"/>
                        </a:lnTo>
                        <a:lnTo>
                          <a:pt x="516" y="532"/>
                        </a:lnTo>
                        <a:lnTo>
                          <a:pt x="524" y="551"/>
                        </a:lnTo>
                        <a:lnTo>
                          <a:pt x="529" y="570"/>
                        </a:lnTo>
                        <a:lnTo>
                          <a:pt x="534" y="589"/>
                        </a:lnTo>
                        <a:lnTo>
                          <a:pt x="537" y="609"/>
                        </a:lnTo>
                        <a:lnTo>
                          <a:pt x="541" y="630"/>
                        </a:lnTo>
                        <a:lnTo>
                          <a:pt x="541" y="649"/>
                        </a:lnTo>
                        <a:lnTo>
                          <a:pt x="541" y="670"/>
                        </a:lnTo>
                        <a:lnTo>
                          <a:pt x="538" y="691"/>
                        </a:lnTo>
                        <a:lnTo>
                          <a:pt x="536" y="713"/>
                        </a:lnTo>
                        <a:lnTo>
                          <a:pt x="531" y="734"/>
                        </a:lnTo>
                        <a:lnTo>
                          <a:pt x="526" y="756"/>
                        </a:lnTo>
                        <a:lnTo>
                          <a:pt x="519" y="779"/>
                        </a:lnTo>
                        <a:lnTo>
                          <a:pt x="510" y="804"/>
                        </a:lnTo>
                        <a:lnTo>
                          <a:pt x="507" y="809"/>
                        </a:lnTo>
                        <a:lnTo>
                          <a:pt x="503" y="816"/>
                        </a:lnTo>
                        <a:lnTo>
                          <a:pt x="500" y="823"/>
                        </a:lnTo>
                        <a:lnTo>
                          <a:pt x="495" y="832"/>
                        </a:lnTo>
                        <a:lnTo>
                          <a:pt x="491" y="837"/>
                        </a:lnTo>
                        <a:lnTo>
                          <a:pt x="486" y="846"/>
                        </a:lnTo>
                        <a:lnTo>
                          <a:pt x="483" y="853"/>
                        </a:lnTo>
                        <a:lnTo>
                          <a:pt x="478" y="861"/>
                        </a:lnTo>
                        <a:lnTo>
                          <a:pt x="472" y="868"/>
                        </a:lnTo>
                        <a:lnTo>
                          <a:pt x="469" y="875"/>
                        </a:lnTo>
                        <a:lnTo>
                          <a:pt x="463" y="882"/>
                        </a:lnTo>
                        <a:lnTo>
                          <a:pt x="459" y="889"/>
                        </a:lnTo>
                        <a:lnTo>
                          <a:pt x="455" y="893"/>
                        </a:lnTo>
                        <a:lnTo>
                          <a:pt x="452" y="899"/>
                        </a:lnTo>
                        <a:lnTo>
                          <a:pt x="449" y="905"/>
                        </a:lnTo>
                        <a:lnTo>
                          <a:pt x="446" y="910"/>
                        </a:lnTo>
                        <a:lnTo>
                          <a:pt x="450" y="910"/>
                        </a:lnTo>
                        <a:lnTo>
                          <a:pt x="453" y="912"/>
                        </a:lnTo>
                        <a:lnTo>
                          <a:pt x="458" y="914"/>
                        </a:lnTo>
                        <a:lnTo>
                          <a:pt x="462" y="916"/>
                        </a:lnTo>
                        <a:lnTo>
                          <a:pt x="463" y="911"/>
                        </a:lnTo>
                        <a:lnTo>
                          <a:pt x="466" y="907"/>
                        </a:lnTo>
                        <a:lnTo>
                          <a:pt x="469" y="903"/>
                        </a:lnTo>
                        <a:lnTo>
                          <a:pt x="472" y="898"/>
                        </a:lnTo>
                        <a:lnTo>
                          <a:pt x="476" y="892"/>
                        </a:lnTo>
                        <a:lnTo>
                          <a:pt x="479" y="888"/>
                        </a:lnTo>
                        <a:lnTo>
                          <a:pt x="483" y="883"/>
                        </a:lnTo>
                        <a:lnTo>
                          <a:pt x="486" y="877"/>
                        </a:lnTo>
                        <a:lnTo>
                          <a:pt x="488" y="872"/>
                        </a:lnTo>
                        <a:lnTo>
                          <a:pt x="492" y="867"/>
                        </a:lnTo>
                        <a:lnTo>
                          <a:pt x="495" y="861"/>
                        </a:lnTo>
                        <a:lnTo>
                          <a:pt x="499" y="856"/>
                        </a:lnTo>
                        <a:lnTo>
                          <a:pt x="501" y="850"/>
                        </a:lnTo>
                        <a:lnTo>
                          <a:pt x="503" y="846"/>
                        </a:lnTo>
                        <a:lnTo>
                          <a:pt x="507" y="842"/>
                        </a:lnTo>
                        <a:lnTo>
                          <a:pt x="509" y="837"/>
                        </a:lnTo>
                        <a:lnTo>
                          <a:pt x="519" y="813"/>
                        </a:lnTo>
                        <a:lnTo>
                          <a:pt x="528" y="790"/>
                        </a:lnTo>
                        <a:lnTo>
                          <a:pt x="536" y="767"/>
                        </a:lnTo>
                        <a:lnTo>
                          <a:pt x="543" y="747"/>
                        </a:lnTo>
                        <a:lnTo>
                          <a:pt x="548" y="724"/>
                        </a:lnTo>
                        <a:lnTo>
                          <a:pt x="552" y="703"/>
                        </a:lnTo>
                        <a:lnTo>
                          <a:pt x="554" y="684"/>
                        </a:lnTo>
                        <a:lnTo>
                          <a:pt x="556" y="664"/>
                        </a:lnTo>
                        <a:lnTo>
                          <a:pt x="555" y="643"/>
                        </a:lnTo>
                        <a:lnTo>
                          <a:pt x="554" y="623"/>
                        </a:lnTo>
                        <a:lnTo>
                          <a:pt x="550" y="604"/>
                        </a:lnTo>
                        <a:lnTo>
                          <a:pt x="547" y="584"/>
                        </a:lnTo>
                        <a:lnTo>
                          <a:pt x="541" y="565"/>
                        </a:lnTo>
                        <a:lnTo>
                          <a:pt x="535" y="545"/>
                        </a:lnTo>
                        <a:lnTo>
                          <a:pt x="527" y="524"/>
                        </a:lnTo>
                        <a:lnTo>
                          <a:pt x="519" y="505"/>
                        </a:lnTo>
                        <a:lnTo>
                          <a:pt x="516" y="498"/>
                        </a:lnTo>
                        <a:lnTo>
                          <a:pt x="513" y="492"/>
                        </a:lnTo>
                        <a:lnTo>
                          <a:pt x="509" y="485"/>
                        </a:lnTo>
                        <a:lnTo>
                          <a:pt x="507" y="479"/>
                        </a:lnTo>
                        <a:lnTo>
                          <a:pt x="503" y="474"/>
                        </a:lnTo>
                        <a:lnTo>
                          <a:pt x="500" y="467"/>
                        </a:lnTo>
                        <a:lnTo>
                          <a:pt x="498" y="461"/>
                        </a:lnTo>
                        <a:lnTo>
                          <a:pt x="494" y="455"/>
                        </a:lnTo>
                        <a:lnTo>
                          <a:pt x="491" y="449"/>
                        </a:lnTo>
                        <a:lnTo>
                          <a:pt x="487" y="442"/>
                        </a:lnTo>
                        <a:lnTo>
                          <a:pt x="484" y="436"/>
                        </a:lnTo>
                        <a:lnTo>
                          <a:pt x="481" y="431"/>
                        </a:lnTo>
                        <a:lnTo>
                          <a:pt x="477" y="425"/>
                        </a:lnTo>
                        <a:lnTo>
                          <a:pt x="474" y="419"/>
                        </a:lnTo>
                        <a:lnTo>
                          <a:pt x="471" y="414"/>
                        </a:lnTo>
                        <a:lnTo>
                          <a:pt x="469" y="408"/>
                        </a:lnTo>
                        <a:lnTo>
                          <a:pt x="459" y="393"/>
                        </a:lnTo>
                        <a:lnTo>
                          <a:pt x="451" y="380"/>
                        </a:lnTo>
                        <a:lnTo>
                          <a:pt x="443" y="368"/>
                        </a:lnTo>
                        <a:lnTo>
                          <a:pt x="434" y="356"/>
                        </a:lnTo>
                        <a:lnTo>
                          <a:pt x="424" y="343"/>
                        </a:lnTo>
                        <a:lnTo>
                          <a:pt x="415" y="331"/>
                        </a:lnTo>
                        <a:lnTo>
                          <a:pt x="406" y="320"/>
                        </a:lnTo>
                        <a:lnTo>
                          <a:pt x="396" y="309"/>
                        </a:lnTo>
                        <a:lnTo>
                          <a:pt x="387" y="298"/>
                        </a:lnTo>
                        <a:lnTo>
                          <a:pt x="378" y="287"/>
                        </a:lnTo>
                        <a:lnTo>
                          <a:pt x="368" y="277"/>
                        </a:lnTo>
                        <a:lnTo>
                          <a:pt x="359" y="266"/>
                        </a:lnTo>
                        <a:lnTo>
                          <a:pt x="349" y="254"/>
                        </a:lnTo>
                        <a:lnTo>
                          <a:pt x="339" y="244"/>
                        </a:lnTo>
                        <a:lnTo>
                          <a:pt x="330" y="233"/>
                        </a:lnTo>
                        <a:lnTo>
                          <a:pt x="321" y="222"/>
                        </a:lnTo>
                        <a:lnTo>
                          <a:pt x="304" y="205"/>
                        </a:lnTo>
                        <a:lnTo>
                          <a:pt x="288" y="189"/>
                        </a:lnTo>
                        <a:lnTo>
                          <a:pt x="272" y="174"/>
                        </a:lnTo>
                        <a:lnTo>
                          <a:pt x="257" y="160"/>
                        </a:lnTo>
                        <a:lnTo>
                          <a:pt x="239" y="145"/>
                        </a:lnTo>
                        <a:lnTo>
                          <a:pt x="223" y="131"/>
                        </a:lnTo>
                        <a:lnTo>
                          <a:pt x="204" y="118"/>
                        </a:lnTo>
                        <a:lnTo>
                          <a:pt x="187" y="106"/>
                        </a:lnTo>
                        <a:lnTo>
                          <a:pt x="168" y="92"/>
                        </a:lnTo>
                        <a:lnTo>
                          <a:pt x="149" y="81"/>
                        </a:lnTo>
                        <a:lnTo>
                          <a:pt x="130" y="68"/>
                        </a:lnTo>
                        <a:lnTo>
                          <a:pt x="111" y="57"/>
                        </a:lnTo>
                        <a:lnTo>
                          <a:pt x="90" y="46"/>
                        </a:lnTo>
                        <a:lnTo>
                          <a:pt x="69" y="34"/>
                        </a:lnTo>
                        <a:lnTo>
                          <a:pt x="48" y="24"/>
                        </a:lnTo>
                        <a:lnTo>
                          <a:pt x="2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7" name="Freeform 133">
                    <a:extLst>
                      <a:ext uri="{FF2B5EF4-FFF2-40B4-BE49-F238E27FC236}">
                        <a16:creationId xmlns:a16="http://schemas.microsoft.com/office/drawing/2014/main" id="{953C0871-5302-4F2F-8FFF-A43782CC4667}"/>
                      </a:ext>
                    </a:extLst>
                  </p:cNvPr>
                  <p:cNvSpPr>
                    <a:spLocks/>
                  </p:cNvSpPr>
                  <p:nvPr/>
                </p:nvSpPr>
                <p:spPr bwMode="auto">
                  <a:xfrm>
                    <a:off x="1783" y="2400"/>
                    <a:ext cx="38" cy="7"/>
                  </a:xfrm>
                  <a:custGeom>
                    <a:avLst/>
                    <a:gdLst>
                      <a:gd name="T0" fmla="*/ 0 w 114"/>
                      <a:gd name="T1" fmla="*/ 0 h 19"/>
                      <a:gd name="T2" fmla="*/ 0 w 114"/>
                      <a:gd name="T3" fmla="*/ 0 h 19"/>
                      <a:gd name="T4" fmla="*/ 0 w 114"/>
                      <a:gd name="T5" fmla="*/ 0 h 19"/>
                      <a:gd name="T6" fmla="*/ 0 w 114"/>
                      <a:gd name="T7" fmla="*/ 0 h 19"/>
                      <a:gd name="T8" fmla="*/ 0 w 114"/>
                      <a:gd name="T9" fmla="*/ 0 h 19"/>
                      <a:gd name="T10" fmla="*/ 0 w 114"/>
                      <a:gd name="T11" fmla="*/ 0 h 19"/>
                      <a:gd name="T12" fmla="*/ 0 w 114"/>
                      <a:gd name="T13" fmla="*/ 0 h 19"/>
                      <a:gd name="T14" fmla="*/ 0 w 114"/>
                      <a:gd name="T15" fmla="*/ 0 h 19"/>
                      <a:gd name="T16" fmla="*/ 0 w 114"/>
                      <a:gd name="T17" fmla="*/ 0 h 19"/>
                      <a:gd name="T18" fmla="*/ 0 w 114"/>
                      <a:gd name="T19" fmla="*/ 0 h 19"/>
                      <a:gd name="T20" fmla="*/ 0 w 114"/>
                      <a:gd name="T21" fmla="*/ 0 h 19"/>
                      <a:gd name="T22" fmla="*/ 0 w 114"/>
                      <a:gd name="T23" fmla="*/ 0 h 19"/>
                      <a:gd name="T24" fmla="*/ 0 w 114"/>
                      <a:gd name="T25" fmla="*/ 0 h 19"/>
                      <a:gd name="T26" fmla="*/ 0 w 114"/>
                      <a:gd name="T27" fmla="*/ 0 h 19"/>
                      <a:gd name="T28" fmla="*/ 0 w 114"/>
                      <a:gd name="T29" fmla="*/ 0 h 19"/>
                      <a:gd name="T30" fmla="*/ 0 w 114"/>
                      <a:gd name="T31" fmla="*/ 0 h 19"/>
                      <a:gd name="T32" fmla="*/ 0 w 114"/>
                      <a:gd name="T33" fmla="*/ 0 h 19"/>
                      <a:gd name="T34" fmla="*/ 0 w 114"/>
                      <a:gd name="T35" fmla="*/ 0 h 19"/>
                      <a:gd name="T36" fmla="*/ 0 w 114"/>
                      <a:gd name="T37" fmla="*/ 0 h 19"/>
                      <a:gd name="T38" fmla="*/ 0 w 114"/>
                      <a:gd name="T39" fmla="*/ 0 h 19"/>
                      <a:gd name="T40" fmla="*/ 0 w 114"/>
                      <a:gd name="T41" fmla="*/ 0 h 19"/>
                      <a:gd name="T42" fmla="*/ 0 w 114"/>
                      <a:gd name="T43" fmla="*/ 0 h 19"/>
                      <a:gd name="T44" fmla="*/ 0 w 114"/>
                      <a:gd name="T45" fmla="*/ 0 h 19"/>
                      <a:gd name="T46" fmla="*/ 0 w 114"/>
                      <a:gd name="T47" fmla="*/ 0 h 19"/>
                      <a:gd name="T48" fmla="*/ 0 w 114"/>
                      <a:gd name="T49" fmla="*/ 0 h 19"/>
                      <a:gd name="T50" fmla="*/ 0 w 114"/>
                      <a:gd name="T51" fmla="*/ 0 h 19"/>
                      <a:gd name="T52" fmla="*/ 0 w 114"/>
                      <a:gd name="T53" fmla="*/ 0 h 19"/>
                      <a:gd name="T54" fmla="*/ 0 w 114"/>
                      <a:gd name="T55" fmla="*/ 0 h 19"/>
                      <a:gd name="T56" fmla="*/ 0 w 114"/>
                      <a:gd name="T57" fmla="*/ 0 h 19"/>
                      <a:gd name="T58" fmla="*/ 0 w 114"/>
                      <a:gd name="T59" fmla="*/ 0 h 19"/>
                      <a:gd name="T60" fmla="*/ 0 w 114"/>
                      <a:gd name="T61" fmla="*/ 0 h 19"/>
                      <a:gd name="T62" fmla="*/ 0 w 114"/>
                      <a:gd name="T63" fmla="*/ 0 h 19"/>
                      <a:gd name="T64" fmla="*/ 0 w 114"/>
                      <a:gd name="T65" fmla="*/ 0 h 19"/>
                      <a:gd name="T66" fmla="*/ 0 w 114"/>
                      <a:gd name="T67" fmla="*/ 0 h 19"/>
                      <a:gd name="T68" fmla="*/ 0 w 114"/>
                      <a:gd name="T69" fmla="*/ 0 h 19"/>
                      <a:gd name="T70" fmla="*/ 0 w 114"/>
                      <a:gd name="T71" fmla="*/ 0 h 19"/>
                      <a:gd name="T72" fmla="*/ 0 w 114"/>
                      <a:gd name="T73" fmla="*/ 0 h 19"/>
                      <a:gd name="T74" fmla="*/ 0 w 114"/>
                      <a:gd name="T75" fmla="*/ 0 h 19"/>
                      <a:gd name="T76" fmla="*/ 0 w 114"/>
                      <a:gd name="T77" fmla="*/ 0 h 19"/>
                      <a:gd name="T78" fmla="*/ 0 w 114"/>
                      <a:gd name="T79" fmla="*/ 0 h 19"/>
                      <a:gd name="T80" fmla="*/ 0 w 114"/>
                      <a:gd name="T81" fmla="*/ 0 h 19"/>
                      <a:gd name="T82" fmla="*/ 0 w 114"/>
                      <a:gd name="T83" fmla="*/ 0 h 19"/>
                      <a:gd name="T84" fmla="*/ 0 w 114"/>
                      <a:gd name="T85" fmla="*/ 0 h 19"/>
                      <a:gd name="T86" fmla="*/ 0 w 114"/>
                      <a:gd name="T87" fmla="*/ 0 h 19"/>
                      <a:gd name="T88" fmla="*/ 0 w 114"/>
                      <a:gd name="T89" fmla="*/ 0 h 19"/>
                      <a:gd name="T90" fmla="*/ 0 w 114"/>
                      <a:gd name="T91" fmla="*/ 0 h 19"/>
                      <a:gd name="T92" fmla="*/ 0 w 114"/>
                      <a:gd name="T93" fmla="*/ 0 h 19"/>
                      <a:gd name="T94" fmla="*/ 0 w 114"/>
                      <a:gd name="T95" fmla="*/ 0 h 19"/>
                      <a:gd name="T96" fmla="*/ 0 w 114"/>
                      <a:gd name="T97" fmla="*/ 0 h 19"/>
                      <a:gd name="T98" fmla="*/ 0 w 114"/>
                      <a:gd name="T99" fmla="*/ 0 h 19"/>
                      <a:gd name="T100" fmla="*/ 0 w 114"/>
                      <a:gd name="T101" fmla="*/ 0 h 19"/>
                      <a:gd name="T102" fmla="*/ 0 w 114"/>
                      <a:gd name="T103" fmla="*/ 0 h 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4"/>
                      <a:gd name="T157" fmla="*/ 0 h 19"/>
                      <a:gd name="T158" fmla="*/ 114 w 114"/>
                      <a:gd name="T159" fmla="*/ 19 h 1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4" h="19">
                        <a:moveTo>
                          <a:pt x="106" y="0"/>
                        </a:moveTo>
                        <a:lnTo>
                          <a:pt x="111" y="0"/>
                        </a:lnTo>
                        <a:lnTo>
                          <a:pt x="113" y="1"/>
                        </a:lnTo>
                        <a:lnTo>
                          <a:pt x="113" y="4"/>
                        </a:lnTo>
                        <a:lnTo>
                          <a:pt x="114" y="7"/>
                        </a:lnTo>
                        <a:lnTo>
                          <a:pt x="113" y="8"/>
                        </a:lnTo>
                        <a:lnTo>
                          <a:pt x="111" y="10"/>
                        </a:lnTo>
                        <a:lnTo>
                          <a:pt x="107" y="11"/>
                        </a:lnTo>
                        <a:lnTo>
                          <a:pt x="105" y="12"/>
                        </a:lnTo>
                        <a:lnTo>
                          <a:pt x="98" y="12"/>
                        </a:lnTo>
                        <a:lnTo>
                          <a:pt x="91" y="14"/>
                        </a:lnTo>
                        <a:lnTo>
                          <a:pt x="85" y="14"/>
                        </a:lnTo>
                        <a:lnTo>
                          <a:pt x="79" y="15"/>
                        </a:lnTo>
                        <a:lnTo>
                          <a:pt x="72" y="15"/>
                        </a:lnTo>
                        <a:lnTo>
                          <a:pt x="66" y="16"/>
                        </a:lnTo>
                        <a:lnTo>
                          <a:pt x="61" y="16"/>
                        </a:lnTo>
                        <a:lnTo>
                          <a:pt x="55" y="18"/>
                        </a:lnTo>
                        <a:lnTo>
                          <a:pt x="48" y="18"/>
                        </a:lnTo>
                        <a:lnTo>
                          <a:pt x="42" y="18"/>
                        </a:lnTo>
                        <a:lnTo>
                          <a:pt x="36" y="18"/>
                        </a:lnTo>
                        <a:lnTo>
                          <a:pt x="30" y="18"/>
                        </a:lnTo>
                        <a:lnTo>
                          <a:pt x="23" y="18"/>
                        </a:lnTo>
                        <a:lnTo>
                          <a:pt x="16" y="18"/>
                        </a:lnTo>
                        <a:lnTo>
                          <a:pt x="10" y="18"/>
                        </a:lnTo>
                        <a:lnTo>
                          <a:pt x="3" y="19"/>
                        </a:lnTo>
                        <a:lnTo>
                          <a:pt x="2" y="15"/>
                        </a:lnTo>
                        <a:lnTo>
                          <a:pt x="1" y="12"/>
                        </a:lnTo>
                        <a:lnTo>
                          <a:pt x="0" y="8"/>
                        </a:lnTo>
                        <a:lnTo>
                          <a:pt x="0" y="7"/>
                        </a:lnTo>
                        <a:lnTo>
                          <a:pt x="3" y="7"/>
                        </a:lnTo>
                        <a:lnTo>
                          <a:pt x="8" y="7"/>
                        </a:lnTo>
                        <a:lnTo>
                          <a:pt x="12" y="6"/>
                        </a:lnTo>
                        <a:lnTo>
                          <a:pt x="17" y="6"/>
                        </a:lnTo>
                        <a:lnTo>
                          <a:pt x="22" y="6"/>
                        </a:lnTo>
                        <a:lnTo>
                          <a:pt x="27" y="6"/>
                        </a:lnTo>
                        <a:lnTo>
                          <a:pt x="33" y="6"/>
                        </a:lnTo>
                        <a:lnTo>
                          <a:pt x="38" y="6"/>
                        </a:lnTo>
                        <a:lnTo>
                          <a:pt x="43" y="5"/>
                        </a:lnTo>
                        <a:lnTo>
                          <a:pt x="49" y="4"/>
                        </a:lnTo>
                        <a:lnTo>
                          <a:pt x="55" y="4"/>
                        </a:lnTo>
                        <a:lnTo>
                          <a:pt x="59" y="4"/>
                        </a:lnTo>
                        <a:lnTo>
                          <a:pt x="65" y="3"/>
                        </a:lnTo>
                        <a:lnTo>
                          <a:pt x="71" y="3"/>
                        </a:lnTo>
                        <a:lnTo>
                          <a:pt x="76" y="3"/>
                        </a:lnTo>
                        <a:lnTo>
                          <a:pt x="81" y="3"/>
                        </a:lnTo>
                        <a:lnTo>
                          <a:pt x="86" y="1"/>
                        </a:lnTo>
                        <a:lnTo>
                          <a:pt x="90" y="1"/>
                        </a:lnTo>
                        <a:lnTo>
                          <a:pt x="92" y="1"/>
                        </a:lnTo>
                        <a:lnTo>
                          <a:pt x="95" y="1"/>
                        </a:lnTo>
                        <a:lnTo>
                          <a:pt x="100" y="0"/>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8" name="Freeform 134">
                    <a:extLst>
                      <a:ext uri="{FF2B5EF4-FFF2-40B4-BE49-F238E27FC236}">
                        <a16:creationId xmlns:a16="http://schemas.microsoft.com/office/drawing/2014/main" id="{26635AE4-A63D-47B3-805C-64CFFF8DB3BD}"/>
                      </a:ext>
                    </a:extLst>
                  </p:cNvPr>
                  <p:cNvSpPr>
                    <a:spLocks/>
                  </p:cNvSpPr>
                  <p:nvPr/>
                </p:nvSpPr>
                <p:spPr bwMode="auto">
                  <a:xfrm>
                    <a:off x="1759" y="2310"/>
                    <a:ext cx="31" cy="8"/>
                  </a:xfrm>
                  <a:custGeom>
                    <a:avLst/>
                    <a:gdLst>
                      <a:gd name="T0" fmla="*/ 0 w 93"/>
                      <a:gd name="T1" fmla="*/ 0 h 24"/>
                      <a:gd name="T2" fmla="*/ 0 w 93"/>
                      <a:gd name="T3" fmla="*/ 0 h 24"/>
                      <a:gd name="T4" fmla="*/ 0 w 93"/>
                      <a:gd name="T5" fmla="*/ 0 h 24"/>
                      <a:gd name="T6" fmla="*/ 0 w 93"/>
                      <a:gd name="T7" fmla="*/ 0 h 24"/>
                      <a:gd name="T8" fmla="*/ 0 w 93"/>
                      <a:gd name="T9" fmla="*/ 0 h 24"/>
                      <a:gd name="T10" fmla="*/ 0 w 93"/>
                      <a:gd name="T11" fmla="*/ 0 h 24"/>
                      <a:gd name="T12" fmla="*/ 0 w 93"/>
                      <a:gd name="T13" fmla="*/ 0 h 24"/>
                      <a:gd name="T14" fmla="*/ 0 w 93"/>
                      <a:gd name="T15" fmla="*/ 0 h 24"/>
                      <a:gd name="T16" fmla="*/ 0 w 93"/>
                      <a:gd name="T17" fmla="*/ 0 h 24"/>
                      <a:gd name="T18" fmla="*/ 0 w 93"/>
                      <a:gd name="T19" fmla="*/ 0 h 24"/>
                      <a:gd name="T20" fmla="*/ 0 w 93"/>
                      <a:gd name="T21" fmla="*/ 0 h 24"/>
                      <a:gd name="T22" fmla="*/ 0 w 93"/>
                      <a:gd name="T23" fmla="*/ 0 h 24"/>
                      <a:gd name="T24" fmla="*/ 0 w 93"/>
                      <a:gd name="T25" fmla="*/ 0 h 24"/>
                      <a:gd name="T26" fmla="*/ 0 w 93"/>
                      <a:gd name="T27" fmla="*/ 0 h 24"/>
                      <a:gd name="T28" fmla="*/ 0 w 93"/>
                      <a:gd name="T29" fmla="*/ 0 h 24"/>
                      <a:gd name="T30" fmla="*/ 0 w 93"/>
                      <a:gd name="T31" fmla="*/ 0 h 24"/>
                      <a:gd name="T32" fmla="*/ 0 w 93"/>
                      <a:gd name="T33" fmla="*/ 0 h 24"/>
                      <a:gd name="T34" fmla="*/ 0 w 93"/>
                      <a:gd name="T35" fmla="*/ 0 h 24"/>
                      <a:gd name="T36" fmla="*/ 0 w 93"/>
                      <a:gd name="T37" fmla="*/ 0 h 24"/>
                      <a:gd name="T38" fmla="*/ 0 w 93"/>
                      <a:gd name="T39" fmla="*/ 0 h 24"/>
                      <a:gd name="T40" fmla="*/ 0 w 93"/>
                      <a:gd name="T41" fmla="*/ 0 h 24"/>
                      <a:gd name="T42" fmla="*/ 0 w 93"/>
                      <a:gd name="T43" fmla="*/ 0 h 24"/>
                      <a:gd name="T44" fmla="*/ 0 w 93"/>
                      <a:gd name="T45" fmla="*/ 0 h 24"/>
                      <a:gd name="T46" fmla="*/ 0 w 93"/>
                      <a:gd name="T47" fmla="*/ 0 h 24"/>
                      <a:gd name="T48" fmla="*/ 0 w 93"/>
                      <a:gd name="T49" fmla="*/ 0 h 24"/>
                      <a:gd name="T50" fmla="*/ 0 w 93"/>
                      <a:gd name="T51" fmla="*/ 0 h 24"/>
                      <a:gd name="T52" fmla="*/ 0 w 93"/>
                      <a:gd name="T53" fmla="*/ 0 h 24"/>
                      <a:gd name="T54" fmla="*/ 0 w 93"/>
                      <a:gd name="T55" fmla="*/ 0 h 24"/>
                      <a:gd name="T56" fmla="*/ 0 w 93"/>
                      <a:gd name="T57" fmla="*/ 0 h 24"/>
                      <a:gd name="T58" fmla="*/ 0 w 93"/>
                      <a:gd name="T59" fmla="*/ 0 h 24"/>
                      <a:gd name="T60" fmla="*/ 0 w 93"/>
                      <a:gd name="T61" fmla="*/ 0 h 24"/>
                      <a:gd name="T62" fmla="*/ 0 w 93"/>
                      <a:gd name="T63" fmla="*/ 0 h 24"/>
                      <a:gd name="T64" fmla="*/ 0 w 93"/>
                      <a:gd name="T65" fmla="*/ 0 h 24"/>
                      <a:gd name="T66" fmla="*/ 0 w 93"/>
                      <a:gd name="T67" fmla="*/ 0 h 24"/>
                      <a:gd name="T68" fmla="*/ 0 w 93"/>
                      <a:gd name="T69" fmla="*/ 0 h 24"/>
                      <a:gd name="T70" fmla="*/ 0 w 93"/>
                      <a:gd name="T71" fmla="*/ 0 h 24"/>
                      <a:gd name="T72" fmla="*/ 0 w 93"/>
                      <a:gd name="T73" fmla="*/ 0 h 24"/>
                      <a:gd name="T74" fmla="*/ 0 w 93"/>
                      <a:gd name="T75" fmla="*/ 0 h 24"/>
                      <a:gd name="T76" fmla="*/ 0 w 93"/>
                      <a:gd name="T77" fmla="*/ 0 h 24"/>
                      <a:gd name="T78" fmla="*/ 0 w 93"/>
                      <a:gd name="T79" fmla="*/ 0 h 24"/>
                      <a:gd name="T80" fmla="*/ 0 w 93"/>
                      <a:gd name="T81" fmla="*/ 0 h 24"/>
                      <a:gd name="T82" fmla="*/ 0 w 93"/>
                      <a:gd name="T83" fmla="*/ 0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24"/>
                      <a:gd name="T128" fmla="*/ 93 w 93"/>
                      <a:gd name="T129" fmla="*/ 24 h 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24">
                        <a:moveTo>
                          <a:pt x="85" y="0"/>
                        </a:moveTo>
                        <a:lnTo>
                          <a:pt x="85" y="0"/>
                        </a:lnTo>
                        <a:lnTo>
                          <a:pt x="87" y="3"/>
                        </a:lnTo>
                        <a:lnTo>
                          <a:pt x="91" y="4"/>
                        </a:lnTo>
                        <a:lnTo>
                          <a:pt x="93" y="7"/>
                        </a:lnTo>
                        <a:lnTo>
                          <a:pt x="91" y="10"/>
                        </a:lnTo>
                        <a:lnTo>
                          <a:pt x="88" y="13"/>
                        </a:lnTo>
                        <a:lnTo>
                          <a:pt x="83" y="13"/>
                        </a:lnTo>
                        <a:lnTo>
                          <a:pt x="77" y="13"/>
                        </a:lnTo>
                        <a:lnTo>
                          <a:pt x="71" y="13"/>
                        </a:lnTo>
                        <a:lnTo>
                          <a:pt x="66" y="16"/>
                        </a:lnTo>
                        <a:lnTo>
                          <a:pt x="61" y="16"/>
                        </a:lnTo>
                        <a:lnTo>
                          <a:pt x="55" y="17"/>
                        </a:lnTo>
                        <a:lnTo>
                          <a:pt x="49" y="18"/>
                        </a:lnTo>
                        <a:lnTo>
                          <a:pt x="44" y="19"/>
                        </a:lnTo>
                        <a:lnTo>
                          <a:pt x="38" y="20"/>
                        </a:lnTo>
                        <a:lnTo>
                          <a:pt x="33" y="20"/>
                        </a:lnTo>
                        <a:lnTo>
                          <a:pt x="27" y="21"/>
                        </a:lnTo>
                        <a:lnTo>
                          <a:pt x="21" y="23"/>
                        </a:lnTo>
                        <a:lnTo>
                          <a:pt x="16" y="23"/>
                        </a:lnTo>
                        <a:lnTo>
                          <a:pt x="10" y="24"/>
                        </a:lnTo>
                        <a:lnTo>
                          <a:pt x="5" y="24"/>
                        </a:lnTo>
                        <a:lnTo>
                          <a:pt x="0" y="24"/>
                        </a:lnTo>
                        <a:lnTo>
                          <a:pt x="0" y="18"/>
                        </a:lnTo>
                        <a:lnTo>
                          <a:pt x="0" y="16"/>
                        </a:lnTo>
                        <a:lnTo>
                          <a:pt x="3" y="13"/>
                        </a:lnTo>
                        <a:lnTo>
                          <a:pt x="9" y="11"/>
                        </a:lnTo>
                        <a:lnTo>
                          <a:pt x="14" y="10"/>
                        </a:lnTo>
                        <a:lnTo>
                          <a:pt x="20" y="9"/>
                        </a:lnTo>
                        <a:lnTo>
                          <a:pt x="24" y="7"/>
                        </a:lnTo>
                        <a:lnTo>
                          <a:pt x="29" y="7"/>
                        </a:lnTo>
                        <a:lnTo>
                          <a:pt x="35" y="5"/>
                        </a:lnTo>
                        <a:lnTo>
                          <a:pt x="41" y="5"/>
                        </a:lnTo>
                        <a:lnTo>
                          <a:pt x="45" y="4"/>
                        </a:lnTo>
                        <a:lnTo>
                          <a:pt x="51" y="4"/>
                        </a:lnTo>
                        <a:lnTo>
                          <a:pt x="56" y="3"/>
                        </a:lnTo>
                        <a:lnTo>
                          <a:pt x="62" y="3"/>
                        </a:lnTo>
                        <a:lnTo>
                          <a:pt x="67" y="2"/>
                        </a:lnTo>
                        <a:lnTo>
                          <a:pt x="73" y="2"/>
                        </a:lnTo>
                        <a:lnTo>
                          <a:pt x="79"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09" name="Freeform 135">
                    <a:extLst>
                      <a:ext uri="{FF2B5EF4-FFF2-40B4-BE49-F238E27FC236}">
                        <a16:creationId xmlns:a16="http://schemas.microsoft.com/office/drawing/2014/main" id="{A3FE1297-BB8A-415D-B4E9-A23EBB6BF0A5}"/>
                      </a:ext>
                    </a:extLst>
                  </p:cNvPr>
                  <p:cNvSpPr>
                    <a:spLocks/>
                  </p:cNvSpPr>
                  <p:nvPr/>
                </p:nvSpPr>
                <p:spPr bwMode="auto">
                  <a:xfrm>
                    <a:off x="1858" y="2292"/>
                    <a:ext cx="24" cy="6"/>
                  </a:xfrm>
                  <a:custGeom>
                    <a:avLst/>
                    <a:gdLst>
                      <a:gd name="T0" fmla="*/ 0 w 72"/>
                      <a:gd name="T1" fmla="*/ 0 h 17"/>
                      <a:gd name="T2" fmla="*/ 0 w 72"/>
                      <a:gd name="T3" fmla="*/ 0 h 17"/>
                      <a:gd name="T4" fmla="*/ 0 w 72"/>
                      <a:gd name="T5" fmla="*/ 0 h 17"/>
                      <a:gd name="T6" fmla="*/ 0 w 72"/>
                      <a:gd name="T7" fmla="*/ 0 h 17"/>
                      <a:gd name="T8" fmla="*/ 0 w 72"/>
                      <a:gd name="T9" fmla="*/ 0 h 17"/>
                      <a:gd name="T10" fmla="*/ 0 w 72"/>
                      <a:gd name="T11" fmla="*/ 0 h 17"/>
                      <a:gd name="T12" fmla="*/ 0 w 72"/>
                      <a:gd name="T13" fmla="*/ 0 h 17"/>
                      <a:gd name="T14" fmla="*/ 0 w 72"/>
                      <a:gd name="T15" fmla="*/ 0 h 17"/>
                      <a:gd name="T16" fmla="*/ 0 w 72"/>
                      <a:gd name="T17" fmla="*/ 0 h 17"/>
                      <a:gd name="T18" fmla="*/ 0 w 72"/>
                      <a:gd name="T19" fmla="*/ 0 h 17"/>
                      <a:gd name="T20" fmla="*/ 0 w 72"/>
                      <a:gd name="T21" fmla="*/ 0 h 17"/>
                      <a:gd name="T22" fmla="*/ 0 w 72"/>
                      <a:gd name="T23" fmla="*/ 0 h 17"/>
                      <a:gd name="T24" fmla="*/ 0 w 72"/>
                      <a:gd name="T25" fmla="*/ 0 h 17"/>
                      <a:gd name="T26" fmla="*/ 0 w 72"/>
                      <a:gd name="T27" fmla="*/ 0 h 17"/>
                      <a:gd name="T28" fmla="*/ 0 w 72"/>
                      <a:gd name="T29" fmla="*/ 0 h 17"/>
                      <a:gd name="T30" fmla="*/ 0 w 72"/>
                      <a:gd name="T31" fmla="*/ 0 h 17"/>
                      <a:gd name="T32" fmla="*/ 0 w 72"/>
                      <a:gd name="T33" fmla="*/ 0 h 17"/>
                      <a:gd name="T34" fmla="*/ 0 w 72"/>
                      <a:gd name="T35" fmla="*/ 0 h 17"/>
                      <a:gd name="T36" fmla="*/ 0 w 72"/>
                      <a:gd name="T37" fmla="*/ 0 h 17"/>
                      <a:gd name="T38" fmla="*/ 0 w 72"/>
                      <a:gd name="T39" fmla="*/ 0 h 17"/>
                      <a:gd name="T40" fmla="*/ 0 w 72"/>
                      <a:gd name="T41" fmla="*/ 0 h 17"/>
                      <a:gd name="T42" fmla="*/ 0 w 72"/>
                      <a:gd name="T43" fmla="*/ 0 h 17"/>
                      <a:gd name="T44" fmla="*/ 0 w 72"/>
                      <a:gd name="T45" fmla="*/ 0 h 17"/>
                      <a:gd name="T46" fmla="*/ 0 w 72"/>
                      <a:gd name="T47" fmla="*/ 0 h 17"/>
                      <a:gd name="T48" fmla="*/ 0 w 72"/>
                      <a:gd name="T49" fmla="*/ 0 h 17"/>
                      <a:gd name="T50" fmla="*/ 0 w 72"/>
                      <a:gd name="T51" fmla="*/ 0 h 17"/>
                      <a:gd name="T52" fmla="*/ 0 w 72"/>
                      <a:gd name="T53" fmla="*/ 0 h 17"/>
                      <a:gd name="T54" fmla="*/ 0 w 72"/>
                      <a:gd name="T55" fmla="*/ 0 h 17"/>
                      <a:gd name="T56" fmla="*/ 0 w 72"/>
                      <a:gd name="T57" fmla="*/ 0 h 17"/>
                      <a:gd name="T58" fmla="*/ 0 w 72"/>
                      <a:gd name="T59" fmla="*/ 0 h 17"/>
                      <a:gd name="T60" fmla="*/ 0 w 72"/>
                      <a:gd name="T61" fmla="*/ 0 h 17"/>
                      <a:gd name="T62" fmla="*/ 0 w 72"/>
                      <a:gd name="T63" fmla="*/ 0 h 17"/>
                      <a:gd name="T64" fmla="*/ 0 w 72"/>
                      <a:gd name="T65" fmla="*/ 0 h 17"/>
                      <a:gd name="T66" fmla="*/ 0 w 72"/>
                      <a:gd name="T67" fmla="*/ 0 h 17"/>
                      <a:gd name="T68" fmla="*/ 0 w 72"/>
                      <a:gd name="T69" fmla="*/ 0 h 17"/>
                      <a:gd name="T70" fmla="*/ 0 w 72"/>
                      <a:gd name="T71" fmla="*/ 0 h 17"/>
                      <a:gd name="T72" fmla="*/ 0 w 72"/>
                      <a:gd name="T73" fmla="*/ 0 h 17"/>
                      <a:gd name="T74" fmla="*/ 0 w 72"/>
                      <a:gd name="T75" fmla="*/ 0 h 17"/>
                      <a:gd name="T76" fmla="*/ 0 w 72"/>
                      <a:gd name="T77" fmla="*/ 0 h 17"/>
                      <a:gd name="T78" fmla="*/ 0 w 72"/>
                      <a:gd name="T79" fmla="*/ 0 h 17"/>
                      <a:gd name="T80" fmla="*/ 0 w 72"/>
                      <a:gd name="T81" fmla="*/ 0 h 17"/>
                      <a:gd name="T82" fmla="*/ 0 w 72"/>
                      <a:gd name="T83" fmla="*/ 0 h 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
                      <a:gd name="T127" fmla="*/ 0 h 17"/>
                      <a:gd name="T128" fmla="*/ 72 w 72"/>
                      <a:gd name="T129" fmla="*/ 17 h 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 h="17">
                        <a:moveTo>
                          <a:pt x="65" y="0"/>
                        </a:moveTo>
                        <a:lnTo>
                          <a:pt x="66" y="1"/>
                        </a:lnTo>
                        <a:lnTo>
                          <a:pt x="70" y="5"/>
                        </a:lnTo>
                        <a:lnTo>
                          <a:pt x="72" y="7"/>
                        </a:lnTo>
                        <a:lnTo>
                          <a:pt x="71" y="9"/>
                        </a:lnTo>
                        <a:lnTo>
                          <a:pt x="67" y="10"/>
                        </a:lnTo>
                        <a:lnTo>
                          <a:pt x="64" y="12"/>
                        </a:lnTo>
                        <a:lnTo>
                          <a:pt x="60" y="12"/>
                        </a:lnTo>
                        <a:lnTo>
                          <a:pt x="56" y="13"/>
                        </a:lnTo>
                        <a:lnTo>
                          <a:pt x="52" y="13"/>
                        </a:lnTo>
                        <a:lnTo>
                          <a:pt x="49" y="14"/>
                        </a:lnTo>
                        <a:lnTo>
                          <a:pt x="45" y="14"/>
                        </a:lnTo>
                        <a:lnTo>
                          <a:pt x="40" y="15"/>
                        </a:lnTo>
                        <a:lnTo>
                          <a:pt x="37" y="15"/>
                        </a:lnTo>
                        <a:lnTo>
                          <a:pt x="32" y="16"/>
                        </a:lnTo>
                        <a:lnTo>
                          <a:pt x="29" y="16"/>
                        </a:lnTo>
                        <a:lnTo>
                          <a:pt x="25" y="16"/>
                        </a:lnTo>
                        <a:lnTo>
                          <a:pt x="22" y="16"/>
                        </a:lnTo>
                        <a:lnTo>
                          <a:pt x="17" y="16"/>
                        </a:lnTo>
                        <a:lnTo>
                          <a:pt x="14" y="16"/>
                        </a:lnTo>
                        <a:lnTo>
                          <a:pt x="11" y="17"/>
                        </a:lnTo>
                        <a:lnTo>
                          <a:pt x="7" y="15"/>
                        </a:lnTo>
                        <a:lnTo>
                          <a:pt x="4" y="14"/>
                        </a:lnTo>
                        <a:lnTo>
                          <a:pt x="1" y="12"/>
                        </a:lnTo>
                        <a:lnTo>
                          <a:pt x="0" y="9"/>
                        </a:lnTo>
                        <a:lnTo>
                          <a:pt x="3" y="7"/>
                        </a:lnTo>
                        <a:lnTo>
                          <a:pt x="8" y="7"/>
                        </a:lnTo>
                        <a:lnTo>
                          <a:pt x="11" y="6"/>
                        </a:lnTo>
                        <a:lnTo>
                          <a:pt x="16" y="5"/>
                        </a:lnTo>
                        <a:lnTo>
                          <a:pt x="20" y="5"/>
                        </a:lnTo>
                        <a:lnTo>
                          <a:pt x="24" y="3"/>
                        </a:lnTo>
                        <a:lnTo>
                          <a:pt x="28" y="3"/>
                        </a:lnTo>
                        <a:lnTo>
                          <a:pt x="32" y="3"/>
                        </a:lnTo>
                        <a:lnTo>
                          <a:pt x="36" y="2"/>
                        </a:lnTo>
                        <a:lnTo>
                          <a:pt x="39" y="1"/>
                        </a:lnTo>
                        <a:lnTo>
                          <a:pt x="44" y="1"/>
                        </a:lnTo>
                        <a:lnTo>
                          <a:pt x="47" y="1"/>
                        </a:lnTo>
                        <a:lnTo>
                          <a:pt x="52" y="0"/>
                        </a:lnTo>
                        <a:lnTo>
                          <a:pt x="56" y="0"/>
                        </a:lnTo>
                        <a:lnTo>
                          <a:pt x="60" y="0"/>
                        </a:lnTo>
                        <a:lnTo>
                          <a:pt x="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0" name="Freeform 136">
                    <a:extLst>
                      <a:ext uri="{FF2B5EF4-FFF2-40B4-BE49-F238E27FC236}">
                        <a16:creationId xmlns:a16="http://schemas.microsoft.com/office/drawing/2014/main" id="{575B5D67-5DA0-4BE0-96C5-5B86907C9D59}"/>
                      </a:ext>
                    </a:extLst>
                  </p:cNvPr>
                  <p:cNvSpPr>
                    <a:spLocks/>
                  </p:cNvSpPr>
                  <p:nvPr/>
                </p:nvSpPr>
                <p:spPr bwMode="auto">
                  <a:xfrm>
                    <a:off x="1705" y="2229"/>
                    <a:ext cx="26" cy="12"/>
                  </a:xfrm>
                  <a:custGeom>
                    <a:avLst/>
                    <a:gdLst>
                      <a:gd name="T0" fmla="*/ 0 w 78"/>
                      <a:gd name="T1" fmla="*/ 0 h 35"/>
                      <a:gd name="T2" fmla="*/ 0 w 78"/>
                      <a:gd name="T3" fmla="*/ 0 h 35"/>
                      <a:gd name="T4" fmla="*/ 0 w 78"/>
                      <a:gd name="T5" fmla="*/ 0 h 35"/>
                      <a:gd name="T6" fmla="*/ 0 w 78"/>
                      <a:gd name="T7" fmla="*/ 0 h 35"/>
                      <a:gd name="T8" fmla="*/ 0 w 78"/>
                      <a:gd name="T9" fmla="*/ 0 h 35"/>
                      <a:gd name="T10" fmla="*/ 0 w 78"/>
                      <a:gd name="T11" fmla="*/ 0 h 35"/>
                      <a:gd name="T12" fmla="*/ 0 w 78"/>
                      <a:gd name="T13" fmla="*/ 0 h 35"/>
                      <a:gd name="T14" fmla="*/ 0 w 78"/>
                      <a:gd name="T15" fmla="*/ 0 h 35"/>
                      <a:gd name="T16" fmla="*/ 0 w 78"/>
                      <a:gd name="T17" fmla="*/ 0 h 35"/>
                      <a:gd name="T18" fmla="*/ 0 w 78"/>
                      <a:gd name="T19" fmla="*/ 0 h 35"/>
                      <a:gd name="T20" fmla="*/ 0 w 78"/>
                      <a:gd name="T21" fmla="*/ 0 h 35"/>
                      <a:gd name="T22" fmla="*/ 0 w 78"/>
                      <a:gd name="T23" fmla="*/ 0 h 35"/>
                      <a:gd name="T24" fmla="*/ 0 w 78"/>
                      <a:gd name="T25" fmla="*/ 0 h 35"/>
                      <a:gd name="T26" fmla="*/ 0 w 78"/>
                      <a:gd name="T27" fmla="*/ 0 h 35"/>
                      <a:gd name="T28" fmla="*/ 0 w 78"/>
                      <a:gd name="T29" fmla="*/ 0 h 35"/>
                      <a:gd name="T30" fmla="*/ 0 w 78"/>
                      <a:gd name="T31" fmla="*/ 0 h 35"/>
                      <a:gd name="T32" fmla="*/ 0 w 78"/>
                      <a:gd name="T33" fmla="*/ 0 h 35"/>
                      <a:gd name="T34" fmla="*/ 0 w 78"/>
                      <a:gd name="T35" fmla="*/ 0 h 35"/>
                      <a:gd name="T36" fmla="*/ 0 w 78"/>
                      <a:gd name="T37" fmla="*/ 0 h 35"/>
                      <a:gd name="T38" fmla="*/ 0 w 78"/>
                      <a:gd name="T39" fmla="*/ 0 h 35"/>
                      <a:gd name="T40" fmla="*/ 0 w 78"/>
                      <a:gd name="T41" fmla="*/ 0 h 35"/>
                      <a:gd name="T42" fmla="*/ 0 w 78"/>
                      <a:gd name="T43" fmla="*/ 0 h 35"/>
                      <a:gd name="T44" fmla="*/ 0 w 78"/>
                      <a:gd name="T45" fmla="*/ 0 h 35"/>
                      <a:gd name="T46" fmla="*/ 0 w 78"/>
                      <a:gd name="T47" fmla="*/ 0 h 35"/>
                      <a:gd name="T48" fmla="*/ 0 w 78"/>
                      <a:gd name="T49" fmla="*/ 0 h 35"/>
                      <a:gd name="T50" fmla="*/ 0 w 78"/>
                      <a:gd name="T51" fmla="*/ 0 h 35"/>
                      <a:gd name="T52" fmla="*/ 0 w 78"/>
                      <a:gd name="T53" fmla="*/ 0 h 35"/>
                      <a:gd name="T54" fmla="*/ 0 w 78"/>
                      <a:gd name="T55" fmla="*/ 0 h 35"/>
                      <a:gd name="T56" fmla="*/ 0 w 78"/>
                      <a:gd name="T57" fmla="*/ 0 h 35"/>
                      <a:gd name="T58" fmla="*/ 0 w 78"/>
                      <a:gd name="T59" fmla="*/ 0 h 35"/>
                      <a:gd name="T60" fmla="*/ 0 w 78"/>
                      <a:gd name="T61" fmla="*/ 0 h 35"/>
                      <a:gd name="T62" fmla="*/ 0 w 78"/>
                      <a:gd name="T63" fmla="*/ 0 h 35"/>
                      <a:gd name="T64" fmla="*/ 0 w 78"/>
                      <a:gd name="T65" fmla="*/ 0 h 35"/>
                      <a:gd name="T66" fmla="*/ 0 w 78"/>
                      <a:gd name="T67" fmla="*/ 0 h 35"/>
                      <a:gd name="T68" fmla="*/ 0 w 78"/>
                      <a:gd name="T69" fmla="*/ 0 h 35"/>
                      <a:gd name="T70" fmla="*/ 0 w 78"/>
                      <a:gd name="T71" fmla="*/ 0 h 35"/>
                      <a:gd name="T72" fmla="*/ 0 w 78"/>
                      <a:gd name="T73" fmla="*/ 0 h 35"/>
                      <a:gd name="T74" fmla="*/ 0 w 78"/>
                      <a:gd name="T75" fmla="*/ 0 h 35"/>
                      <a:gd name="T76" fmla="*/ 0 w 78"/>
                      <a:gd name="T77" fmla="*/ 0 h 35"/>
                      <a:gd name="T78" fmla="*/ 0 w 78"/>
                      <a:gd name="T79" fmla="*/ 0 h 35"/>
                      <a:gd name="T80" fmla="*/ 0 w 78"/>
                      <a:gd name="T81" fmla="*/ 0 h 35"/>
                      <a:gd name="T82" fmla="*/ 0 w 78"/>
                      <a:gd name="T83" fmla="*/ 0 h 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8"/>
                      <a:gd name="T127" fmla="*/ 0 h 35"/>
                      <a:gd name="T128" fmla="*/ 78 w 78"/>
                      <a:gd name="T129" fmla="*/ 35 h 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8" h="35">
                        <a:moveTo>
                          <a:pt x="72" y="0"/>
                        </a:moveTo>
                        <a:lnTo>
                          <a:pt x="73" y="0"/>
                        </a:lnTo>
                        <a:lnTo>
                          <a:pt x="76" y="4"/>
                        </a:lnTo>
                        <a:lnTo>
                          <a:pt x="78" y="7"/>
                        </a:lnTo>
                        <a:lnTo>
                          <a:pt x="76" y="12"/>
                        </a:lnTo>
                        <a:lnTo>
                          <a:pt x="71" y="13"/>
                        </a:lnTo>
                        <a:lnTo>
                          <a:pt x="66" y="14"/>
                        </a:lnTo>
                        <a:lnTo>
                          <a:pt x="63" y="15"/>
                        </a:lnTo>
                        <a:lnTo>
                          <a:pt x="58" y="16"/>
                        </a:lnTo>
                        <a:lnTo>
                          <a:pt x="54" y="18"/>
                        </a:lnTo>
                        <a:lnTo>
                          <a:pt x="49" y="19"/>
                        </a:lnTo>
                        <a:lnTo>
                          <a:pt x="46" y="20"/>
                        </a:lnTo>
                        <a:lnTo>
                          <a:pt x="41" y="21"/>
                        </a:lnTo>
                        <a:lnTo>
                          <a:pt x="37" y="22"/>
                        </a:lnTo>
                        <a:lnTo>
                          <a:pt x="33" y="23"/>
                        </a:lnTo>
                        <a:lnTo>
                          <a:pt x="28" y="25"/>
                        </a:lnTo>
                        <a:lnTo>
                          <a:pt x="25" y="26"/>
                        </a:lnTo>
                        <a:lnTo>
                          <a:pt x="20" y="28"/>
                        </a:lnTo>
                        <a:lnTo>
                          <a:pt x="16" y="29"/>
                        </a:lnTo>
                        <a:lnTo>
                          <a:pt x="13" y="32"/>
                        </a:lnTo>
                        <a:lnTo>
                          <a:pt x="8" y="35"/>
                        </a:lnTo>
                        <a:lnTo>
                          <a:pt x="4" y="34"/>
                        </a:lnTo>
                        <a:lnTo>
                          <a:pt x="0" y="34"/>
                        </a:lnTo>
                        <a:lnTo>
                          <a:pt x="0" y="29"/>
                        </a:lnTo>
                        <a:lnTo>
                          <a:pt x="0" y="26"/>
                        </a:lnTo>
                        <a:lnTo>
                          <a:pt x="4" y="22"/>
                        </a:lnTo>
                        <a:lnTo>
                          <a:pt x="7" y="20"/>
                        </a:lnTo>
                        <a:lnTo>
                          <a:pt x="12" y="18"/>
                        </a:lnTo>
                        <a:lnTo>
                          <a:pt x="15" y="16"/>
                        </a:lnTo>
                        <a:lnTo>
                          <a:pt x="19" y="14"/>
                        </a:lnTo>
                        <a:lnTo>
                          <a:pt x="22" y="13"/>
                        </a:lnTo>
                        <a:lnTo>
                          <a:pt x="27" y="12"/>
                        </a:lnTo>
                        <a:lnTo>
                          <a:pt x="32" y="11"/>
                        </a:lnTo>
                        <a:lnTo>
                          <a:pt x="35" y="8"/>
                        </a:lnTo>
                        <a:lnTo>
                          <a:pt x="40" y="8"/>
                        </a:lnTo>
                        <a:lnTo>
                          <a:pt x="44" y="7"/>
                        </a:lnTo>
                        <a:lnTo>
                          <a:pt x="50" y="6"/>
                        </a:lnTo>
                        <a:lnTo>
                          <a:pt x="55" y="5"/>
                        </a:lnTo>
                        <a:lnTo>
                          <a:pt x="61" y="4"/>
                        </a:lnTo>
                        <a:lnTo>
                          <a:pt x="65" y="1"/>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1" name="Freeform 137">
                    <a:extLst>
                      <a:ext uri="{FF2B5EF4-FFF2-40B4-BE49-F238E27FC236}">
                        <a16:creationId xmlns:a16="http://schemas.microsoft.com/office/drawing/2014/main" id="{C1DEEBD0-32A4-473C-AFF6-54AD1B9458D8}"/>
                      </a:ext>
                    </a:extLst>
                  </p:cNvPr>
                  <p:cNvSpPr>
                    <a:spLocks/>
                  </p:cNvSpPr>
                  <p:nvPr/>
                </p:nvSpPr>
                <p:spPr bwMode="auto">
                  <a:xfrm>
                    <a:off x="1651" y="2180"/>
                    <a:ext cx="24" cy="9"/>
                  </a:xfrm>
                  <a:custGeom>
                    <a:avLst/>
                    <a:gdLst>
                      <a:gd name="T0" fmla="*/ 0 w 72"/>
                      <a:gd name="T1" fmla="*/ 0 h 28"/>
                      <a:gd name="T2" fmla="*/ 0 w 72"/>
                      <a:gd name="T3" fmla="*/ 0 h 28"/>
                      <a:gd name="T4" fmla="*/ 0 w 72"/>
                      <a:gd name="T5" fmla="*/ 0 h 28"/>
                      <a:gd name="T6" fmla="*/ 0 w 72"/>
                      <a:gd name="T7" fmla="*/ 0 h 28"/>
                      <a:gd name="T8" fmla="*/ 0 w 72"/>
                      <a:gd name="T9" fmla="*/ 0 h 28"/>
                      <a:gd name="T10" fmla="*/ 0 w 72"/>
                      <a:gd name="T11" fmla="*/ 0 h 28"/>
                      <a:gd name="T12" fmla="*/ 0 w 72"/>
                      <a:gd name="T13" fmla="*/ 0 h 28"/>
                      <a:gd name="T14" fmla="*/ 0 w 72"/>
                      <a:gd name="T15" fmla="*/ 0 h 28"/>
                      <a:gd name="T16" fmla="*/ 0 w 72"/>
                      <a:gd name="T17" fmla="*/ 0 h 28"/>
                      <a:gd name="T18" fmla="*/ 0 w 72"/>
                      <a:gd name="T19" fmla="*/ 0 h 28"/>
                      <a:gd name="T20" fmla="*/ 0 w 72"/>
                      <a:gd name="T21" fmla="*/ 0 h 28"/>
                      <a:gd name="T22" fmla="*/ 0 w 72"/>
                      <a:gd name="T23" fmla="*/ 0 h 28"/>
                      <a:gd name="T24" fmla="*/ 0 w 72"/>
                      <a:gd name="T25" fmla="*/ 0 h 28"/>
                      <a:gd name="T26" fmla="*/ 0 w 72"/>
                      <a:gd name="T27" fmla="*/ 0 h 28"/>
                      <a:gd name="T28" fmla="*/ 0 w 72"/>
                      <a:gd name="T29" fmla="*/ 0 h 28"/>
                      <a:gd name="T30" fmla="*/ 0 w 72"/>
                      <a:gd name="T31" fmla="*/ 0 h 28"/>
                      <a:gd name="T32" fmla="*/ 0 w 72"/>
                      <a:gd name="T33" fmla="*/ 0 h 28"/>
                      <a:gd name="T34" fmla="*/ 0 w 72"/>
                      <a:gd name="T35" fmla="*/ 0 h 28"/>
                      <a:gd name="T36" fmla="*/ 0 w 72"/>
                      <a:gd name="T37" fmla="*/ 0 h 28"/>
                      <a:gd name="T38" fmla="*/ 0 w 72"/>
                      <a:gd name="T39" fmla="*/ 0 h 28"/>
                      <a:gd name="T40" fmla="*/ 0 w 72"/>
                      <a:gd name="T41" fmla="*/ 0 h 28"/>
                      <a:gd name="T42" fmla="*/ 0 w 72"/>
                      <a:gd name="T43" fmla="*/ 0 h 28"/>
                      <a:gd name="T44" fmla="*/ 0 w 72"/>
                      <a:gd name="T45" fmla="*/ 0 h 28"/>
                      <a:gd name="T46" fmla="*/ 0 w 72"/>
                      <a:gd name="T47" fmla="*/ 0 h 28"/>
                      <a:gd name="T48" fmla="*/ 0 w 72"/>
                      <a:gd name="T49" fmla="*/ 0 h 28"/>
                      <a:gd name="T50" fmla="*/ 0 w 72"/>
                      <a:gd name="T51" fmla="*/ 0 h 28"/>
                      <a:gd name="T52" fmla="*/ 0 w 72"/>
                      <a:gd name="T53" fmla="*/ 0 h 28"/>
                      <a:gd name="T54" fmla="*/ 0 w 72"/>
                      <a:gd name="T55" fmla="*/ 0 h 28"/>
                      <a:gd name="T56" fmla="*/ 0 w 72"/>
                      <a:gd name="T57" fmla="*/ 0 h 28"/>
                      <a:gd name="T58" fmla="*/ 0 w 72"/>
                      <a:gd name="T59" fmla="*/ 0 h 28"/>
                      <a:gd name="T60" fmla="*/ 0 w 72"/>
                      <a:gd name="T61" fmla="*/ 0 h 28"/>
                      <a:gd name="T62" fmla="*/ 0 w 72"/>
                      <a:gd name="T63" fmla="*/ 0 h 28"/>
                      <a:gd name="T64" fmla="*/ 0 w 72"/>
                      <a:gd name="T65" fmla="*/ 0 h 28"/>
                      <a:gd name="T66" fmla="*/ 0 w 72"/>
                      <a:gd name="T67" fmla="*/ 0 h 28"/>
                      <a:gd name="T68" fmla="*/ 0 w 72"/>
                      <a:gd name="T69" fmla="*/ 0 h 28"/>
                      <a:gd name="T70" fmla="*/ 0 w 72"/>
                      <a:gd name="T71" fmla="*/ 0 h 28"/>
                      <a:gd name="T72" fmla="*/ 0 w 72"/>
                      <a:gd name="T73" fmla="*/ 0 h 28"/>
                      <a:gd name="T74" fmla="*/ 0 w 72"/>
                      <a:gd name="T75" fmla="*/ 0 h 28"/>
                      <a:gd name="T76" fmla="*/ 0 w 72"/>
                      <a:gd name="T77" fmla="*/ 0 h 28"/>
                      <a:gd name="T78" fmla="*/ 0 w 72"/>
                      <a:gd name="T79" fmla="*/ 0 h 28"/>
                      <a:gd name="T80" fmla="*/ 0 w 72"/>
                      <a:gd name="T81" fmla="*/ 0 h 28"/>
                      <a:gd name="T82" fmla="*/ 0 w 72"/>
                      <a:gd name="T83" fmla="*/ 0 h 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2"/>
                      <a:gd name="T127" fmla="*/ 0 h 28"/>
                      <a:gd name="T128" fmla="*/ 72 w 72"/>
                      <a:gd name="T129" fmla="*/ 28 h 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2" h="28">
                        <a:moveTo>
                          <a:pt x="62" y="0"/>
                        </a:moveTo>
                        <a:lnTo>
                          <a:pt x="63" y="0"/>
                        </a:lnTo>
                        <a:lnTo>
                          <a:pt x="66" y="1"/>
                        </a:lnTo>
                        <a:lnTo>
                          <a:pt x="69" y="4"/>
                        </a:lnTo>
                        <a:lnTo>
                          <a:pt x="70" y="6"/>
                        </a:lnTo>
                        <a:lnTo>
                          <a:pt x="71" y="8"/>
                        </a:lnTo>
                        <a:lnTo>
                          <a:pt x="72" y="12"/>
                        </a:lnTo>
                        <a:lnTo>
                          <a:pt x="68" y="12"/>
                        </a:lnTo>
                        <a:lnTo>
                          <a:pt x="63" y="13"/>
                        </a:lnTo>
                        <a:lnTo>
                          <a:pt x="58" y="13"/>
                        </a:lnTo>
                        <a:lnTo>
                          <a:pt x="55" y="14"/>
                        </a:lnTo>
                        <a:lnTo>
                          <a:pt x="50" y="15"/>
                        </a:lnTo>
                        <a:lnTo>
                          <a:pt x="45" y="16"/>
                        </a:lnTo>
                        <a:lnTo>
                          <a:pt x="42" y="18"/>
                        </a:lnTo>
                        <a:lnTo>
                          <a:pt x="37" y="19"/>
                        </a:lnTo>
                        <a:lnTo>
                          <a:pt x="34" y="20"/>
                        </a:lnTo>
                        <a:lnTo>
                          <a:pt x="29" y="21"/>
                        </a:lnTo>
                        <a:lnTo>
                          <a:pt x="25" y="22"/>
                        </a:lnTo>
                        <a:lnTo>
                          <a:pt x="21" y="23"/>
                        </a:lnTo>
                        <a:lnTo>
                          <a:pt x="16" y="23"/>
                        </a:lnTo>
                        <a:lnTo>
                          <a:pt x="12" y="25"/>
                        </a:lnTo>
                        <a:lnTo>
                          <a:pt x="8" y="26"/>
                        </a:lnTo>
                        <a:lnTo>
                          <a:pt x="4" y="28"/>
                        </a:lnTo>
                        <a:lnTo>
                          <a:pt x="0" y="26"/>
                        </a:lnTo>
                        <a:lnTo>
                          <a:pt x="0" y="22"/>
                        </a:lnTo>
                        <a:lnTo>
                          <a:pt x="2" y="20"/>
                        </a:lnTo>
                        <a:lnTo>
                          <a:pt x="5" y="18"/>
                        </a:lnTo>
                        <a:lnTo>
                          <a:pt x="8" y="16"/>
                        </a:lnTo>
                        <a:lnTo>
                          <a:pt x="12" y="14"/>
                        </a:lnTo>
                        <a:lnTo>
                          <a:pt x="14" y="13"/>
                        </a:lnTo>
                        <a:lnTo>
                          <a:pt x="19" y="12"/>
                        </a:lnTo>
                        <a:lnTo>
                          <a:pt x="22" y="9"/>
                        </a:lnTo>
                        <a:lnTo>
                          <a:pt x="27" y="8"/>
                        </a:lnTo>
                        <a:lnTo>
                          <a:pt x="30" y="7"/>
                        </a:lnTo>
                        <a:lnTo>
                          <a:pt x="36" y="6"/>
                        </a:lnTo>
                        <a:lnTo>
                          <a:pt x="40" y="5"/>
                        </a:lnTo>
                        <a:lnTo>
                          <a:pt x="44" y="5"/>
                        </a:lnTo>
                        <a:lnTo>
                          <a:pt x="49" y="4"/>
                        </a:lnTo>
                        <a:lnTo>
                          <a:pt x="54" y="2"/>
                        </a:lnTo>
                        <a:lnTo>
                          <a:pt x="58" y="1"/>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2" name="Freeform 138">
                    <a:extLst>
                      <a:ext uri="{FF2B5EF4-FFF2-40B4-BE49-F238E27FC236}">
                        <a16:creationId xmlns:a16="http://schemas.microsoft.com/office/drawing/2014/main" id="{82ED1634-E581-44E8-92BB-C9CCE8116F65}"/>
                      </a:ext>
                    </a:extLst>
                  </p:cNvPr>
                  <p:cNvSpPr>
                    <a:spLocks/>
                  </p:cNvSpPr>
                  <p:nvPr/>
                </p:nvSpPr>
                <p:spPr bwMode="auto">
                  <a:xfrm>
                    <a:off x="1600" y="2144"/>
                    <a:ext cx="24" cy="9"/>
                  </a:xfrm>
                  <a:custGeom>
                    <a:avLst/>
                    <a:gdLst>
                      <a:gd name="T0" fmla="*/ 0 w 71"/>
                      <a:gd name="T1" fmla="*/ 0 h 28"/>
                      <a:gd name="T2" fmla="*/ 0 w 71"/>
                      <a:gd name="T3" fmla="*/ 0 h 28"/>
                      <a:gd name="T4" fmla="*/ 0 w 71"/>
                      <a:gd name="T5" fmla="*/ 0 h 28"/>
                      <a:gd name="T6" fmla="*/ 0 w 71"/>
                      <a:gd name="T7" fmla="*/ 0 h 28"/>
                      <a:gd name="T8" fmla="*/ 0 w 71"/>
                      <a:gd name="T9" fmla="*/ 0 h 28"/>
                      <a:gd name="T10" fmla="*/ 0 w 71"/>
                      <a:gd name="T11" fmla="*/ 0 h 28"/>
                      <a:gd name="T12" fmla="*/ 0 w 71"/>
                      <a:gd name="T13" fmla="*/ 0 h 28"/>
                      <a:gd name="T14" fmla="*/ 0 w 71"/>
                      <a:gd name="T15" fmla="*/ 0 h 28"/>
                      <a:gd name="T16" fmla="*/ 0 w 71"/>
                      <a:gd name="T17" fmla="*/ 0 h 28"/>
                      <a:gd name="T18" fmla="*/ 0 w 71"/>
                      <a:gd name="T19" fmla="*/ 0 h 28"/>
                      <a:gd name="T20" fmla="*/ 0 w 71"/>
                      <a:gd name="T21" fmla="*/ 0 h 28"/>
                      <a:gd name="T22" fmla="*/ 0 w 71"/>
                      <a:gd name="T23" fmla="*/ 0 h 28"/>
                      <a:gd name="T24" fmla="*/ 0 w 71"/>
                      <a:gd name="T25" fmla="*/ 0 h 28"/>
                      <a:gd name="T26" fmla="*/ 0 w 71"/>
                      <a:gd name="T27" fmla="*/ 0 h 28"/>
                      <a:gd name="T28" fmla="*/ 0 w 71"/>
                      <a:gd name="T29" fmla="*/ 0 h 28"/>
                      <a:gd name="T30" fmla="*/ 0 w 71"/>
                      <a:gd name="T31" fmla="*/ 0 h 28"/>
                      <a:gd name="T32" fmla="*/ 0 w 71"/>
                      <a:gd name="T33" fmla="*/ 0 h 28"/>
                      <a:gd name="T34" fmla="*/ 0 w 71"/>
                      <a:gd name="T35" fmla="*/ 0 h 28"/>
                      <a:gd name="T36" fmla="*/ 0 w 71"/>
                      <a:gd name="T37" fmla="*/ 0 h 28"/>
                      <a:gd name="T38" fmla="*/ 0 w 71"/>
                      <a:gd name="T39" fmla="*/ 0 h 28"/>
                      <a:gd name="T40" fmla="*/ 0 w 71"/>
                      <a:gd name="T41" fmla="*/ 0 h 28"/>
                      <a:gd name="T42" fmla="*/ 0 w 71"/>
                      <a:gd name="T43" fmla="*/ 0 h 28"/>
                      <a:gd name="T44" fmla="*/ 0 w 71"/>
                      <a:gd name="T45" fmla="*/ 0 h 28"/>
                      <a:gd name="T46" fmla="*/ 0 w 71"/>
                      <a:gd name="T47" fmla="*/ 0 h 28"/>
                      <a:gd name="T48" fmla="*/ 0 w 71"/>
                      <a:gd name="T49" fmla="*/ 0 h 28"/>
                      <a:gd name="T50" fmla="*/ 0 w 71"/>
                      <a:gd name="T51" fmla="*/ 0 h 28"/>
                      <a:gd name="T52" fmla="*/ 0 w 71"/>
                      <a:gd name="T53" fmla="*/ 0 h 28"/>
                      <a:gd name="T54" fmla="*/ 0 w 71"/>
                      <a:gd name="T55" fmla="*/ 0 h 28"/>
                      <a:gd name="T56" fmla="*/ 0 w 71"/>
                      <a:gd name="T57" fmla="*/ 0 h 28"/>
                      <a:gd name="T58" fmla="*/ 0 w 71"/>
                      <a:gd name="T59" fmla="*/ 0 h 28"/>
                      <a:gd name="T60" fmla="*/ 0 w 71"/>
                      <a:gd name="T61" fmla="*/ 0 h 28"/>
                      <a:gd name="T62" fmla="*/ 0 w 71"/>
                      <a:gd name="T63" fmla="*/ 0 h 28"/>
                      <a:gd name="T64" fmla="*/ 0 w 71"/>
                      <a:gd name="T65" fmla="*/ 0 h 28"/>
                      <a:gd name="T66" fmla="*/ 0 w 71"/>
                      <a:gd name="T67" fmla="*/ 0 h 28"/>
                      <a:gd name="T68" fmla="*/ 0 w 71"/>
                      <a:gd name="T69" fmla="*/ 0 h 28"/>
                      <a:gd name="T70" fmla="*/ 0 w 71"/>
                      <a:gd name="T71" fmla="*/ 0 h 28"/>
                      <a:gd name="T72" fmla="*/ 0 w 71"/>
                      <a:gd name="T73" fmla="*/ 0 h 28"/>
                      <a:gd name="T74" fmla="*/ 0 w 71"/>
                      <a:gd name="T75" fmla="*/ 0 h 28"/>
                      <a:gd name="T76" fmla="*/ 0 w 71"/>
                      <a:gd name="T77" fmla="*/ 0 h 28"/>
                      <a:gd name="T78" fmla="*/ 0 w 71"/>
                      <a:gd name="T79" fmla="*/ 0 h 28"/>
                      <a:gd name="T80" fmla="*/ 0 w 71"/>
                      <a:gd name="T81" fmla="*/ 0 h 28"/>
                      <a:gd name="T82" fmla="*/ 0 w 71"/>
                      <a:gd name="T83" fmla="*/ 0 h 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
                      <a:gd name="T127" fmla="*/ 0 h 28"/>
                      <a:gd name="T128" fmla="*/ 71 w 71"/>
                      <a:gd name="T129" fmla="*/ 28 h 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 h="28">
                        <a:moveTo>
                          <a:pt x="62" y="0"/>
                        </a:moveTo>
                        <a:lnTo>
                          <a:pt x="64" y="0"/>
                        </a:lnTo>
                        <a:lnTo>
                          <a:pt x="68" y="1"/>
                        </a:lnTo>
                        <a:lnTo>
                          <a:pt x="71" y="4"/>
                        </a:lnTo>
                        <a:lnTo>
                          <a:pt x="71" y="7"/>
                        </a:lnTo>
                        <a:lnTo>
                          <a:pt x="67" y="8"/>
                        </a:lnTo>
                        <a:lnTo>
                          <a:pt x="64" y="10"/>
                        </a:lnTo>
                        <a:lnTo>
                          <a:pt x="60" y="11"/>
                        </a:lnTo>
                        <a:lnTo>
                          <a:pt x="57" y="14"/>
                        </a:lnTo>
                        <a:lnTo>
                          <a:pt x="53" y="15"/>
                        </a:lnTo>
                        <a:lnTo>
                          <a:pt x="48" y="16"/>
                        </a:lnTo>
                        <a:lnTo>
                          <a:pt x="45" y="17"/>
                        </a:lnTo>
                        <a:lnTo>
                          <a:pt x="40" y="19"/>
                        </a:lnTo>
                        <a:lnTo>
                          <a:pt x="36" y="21"/>
                        </a:lnTo>
                        <a:lnTo>
                          <a:pt x="31" y="22"/>
                        </a:lnTo>
                        <a:lnTo>
                          <a:pt x="26" y="22"/>
                        </a:lnTo>
                        <a:lnTo>
                          <a:pt x="23" y="23"/>
                        </a:lnTo>
                        <a:lnTo>
                          <a:pt x="18" y="24"/>
                        </a:lnTo>
                        <a:lnTo>
                          <a:pt x="14" y="25"/>
                        </a:lnTo>
                        <a:lnTo>
                          <a:pt x="10" y="26"/>
                        </a:lnTo>
                        <a:lnTo>
                          <a:pt x="7" y="28"/>
                        </a:lnTo>
                        <a:lnTo>
                          <a:pt x="3" y="26"/>
                        </a:lnTo>
                        <a:lnTo>
                          <a:pt x="1" y="24"/>
                        </a:lnTo>
                        <a:lnTo>
                          <a:pt x="0" y="21"/>
                        </a:lnTo>
                        <a:lnTo>
                          <a:pt x="0" y="18"/>
                        </a:lnTo>
                        <a:lnTo>
                          <a:pt x="3" y="16"/>
                        </a:lnTo>
                        <a:lnTo>
                          <a:pt x="5" y="15"/>
                        </a:lnTo>
                        <a:lnTo>
                          <a:pt x="10" y="14"/>
                        </a:lnTo>
                        <a:lnTo>
                          <a:pt x="14" y="11"/>
                        </a:lnTo>
                        <a:lnTo>
                          <a:pt x="17" y="10"/>
                        </a:lnTo>
                        <a:lnTo>
                          <a:pt x="20" y="9"/>
                        </a:lnTo>
                        <a:lnTo>
                          <a:pt x="25" y="8"/>
                        </a:lnTo>
                        <a:lnTo>
                          <a:pt x="30" y="8"/>
                        </a:lnTo>
                        <a:lnTo>
                          <a:pt x="33" y="7"/>
                        </a:lnTo>
                        <a:lnTo>
                          <a:pt x="37" y="5"/>
                        </a:lnTo>
                        <a:lnTo>
                          <a:pt x="41" y="4"/>
                        </a:lnTo>
                        <a:lnTo>
                          <a:pt x="46" y="3"/>
                        </a:lnTo>
                        <a:lnTo>
                          <a:pt x="50" y="2"/>
                        </a:lnTo>
                        <a:lnTo>
                          <a:pt x="54" y="1"/>
                        </a:lnTo>
                        <a:lnTo>
                          <a:pt x="58" y="0"/>
                        </a:lnTo>
                        <a:lnTo>
                          <a:pt x="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3" name="Freeform 139">
                    <a:extLst>
                      <a:ext uri="{FF2B5EF4-FFF2-40B4-BE49-F238E27FC236}">
                        <a16:creationId xmlns:a16="http://schemas.microsoft.com/office/drawing/2014/main" id="{AE238BC3-5D73-412A-8817-1E0F248E4963}"/>
                      </a:ext>
                    </a:extLst>
                  </p:cNvPr>
                  <p:cNvSpPr>
                    <a:spLocks/>
                  </p:cNvSpPr>
                  <p:nvPr/>
                </p:nvSpPr>
                <p:spPr bwMode="auto">
                  <a:xfrm>
                    <a:off x="1898" y="2387"/>
                    <a:ext cx="26" cy="6"/>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w 76"/>
                      <a:gd name="T15" fmla="*/ 0 h 17"/>
                      <a:gd name="T16" fmla="*/ 0 w 76"/>
                      <a:gd name="T17" fmla="*/ 0 h 17"/>
                      <a:gd name="T18" fmla="*/ 0 w 76"/>
                      <a:gd name="T19" fmla="*/ 0 h 17"/>
                      <a:gd name="T20" fmla="*/ 0 w 76"/>
                      <a:gd name="T21" fmla="*/ 0 h 17"/>
                      <a:gd name="T22" fmla="*/ 0 w 76"/>
                      <a:gd name="T23" fmla="*/ 0 h 17"/>
                      <a:gd name="T24" fmla="*/ 0 w 76"/>
                      <a:gd name="T25" fmla="*/ 0 h 17"/>
                      <a:gd name="T26" fmla="*/ 0 w 76"/>
                      <a:gd name="T27" fmla="*/ 0 h 17"/>
                      <a:gd name="T28" fmla="*/ 0 w 76"/>
                      <a:gd name="T29" fmla="*/ 0 h 17"/>
                      <a:gd name="T30" fmla="*/ 0 w 76"/>
                      <a:gd name="T31" fmla="*/ 0 h 17"/>
                      <a:gd name="T32" fmla="*/ 0 w 76"/>
                      <a:gd name="T33" fmla="*/ 0 h 17"/>
                      <a:gd name="T34" fmla="*/ 0 w 76"/>
                      <a:gd name="T35" fmla="*/ 0 h 17"/>
                      <a:gd name="T36" fmla="*/ 0 w 76"/>
                      <a:gd name="T37" fmla="*/ 0 h 17"/>
                      <a:gd name="T38" fmla="*/ 0 w 76"/>
                      <a:gd name="T39" fmla="*/ 0 h 17"/>
                      <a:gd name="T40" fmla="*/ 0 w 76"/>
                      <a:gd name="T41" fmla="*/ 0 h 17"/>
                      <a:gd name="T42" fmla="*/ 0 w 76"/>
                      <a:gd name="T43" fmla="*/ 0 h 17"/>
                      <a:gd name="T44" fmla="*/ 0 w 76"/>
                      <a:gd name="T45" fmla="*/ 0 h 17"/>
                      <a:gd name="T46" fmla="*/ 0 w 76"/>
                      <a:gd name="T47" fmla="*/ 0 h 17"/>
                      <a:gd name="T48" fmla="*/ 0 w 76"/>
                      <a:gd name="T49" fmla="*/ 0 h 17"/>
                      <a:gd name="T50" fmla="*/ 0 w 76"/>
                      <a:gd name="T51" fmla="*/ 0 h 17"/>
                      <a:gd name="T52" fmla="*/ 0 w 76"/>
                      <a:gd name="T53" fmla="*/ 0 h 17"/>
                      <a:gd name="T54" fmla="*/ 0 w 76"/>
                      <a:gd name="T55" fmla="*/ 0 h 17"/>
                      <a:gd name="T56" fmla="*/ 0 w 76"/>
                      <a:gd name="T57" fmla="*/ 0 h 17"/>
                      <a:gd name="T58" fmla="*/ 0 w 76"/>
                      <a:gd name="T59" fmla="*/ 0 h 17"/>
                      <a:gd name="T60" fmla="*/ 0 w 76"/>
                      <a:gd name="T61" fmla="*/ 0 h 17"/>
                      <a:gd name="T62" fmla="*/ 0 w 76"/>
                      <a:gd name="T63" fmla="*/ 0 h 17"/>
                      <a:gd name="T64" fmla="*/ 0 w 76"/>
                      <a:gd name="T65" fmla="*/ 0 h 17"/>
                      <a:gd name="T66" fmla="*/ 0 w 76"/>
                      <a:gd name="T67" fmla="*/ 0 h 17"/>
                      <a:gd name="T68" fmla="*/ 0 w 76"/>
                      <a:gd name="T69" fmla="*/ 0 h 17"/>
                      <a:gd name="T70" fmla="*/ 0 w 76"/>
                      <a:gd name="T71" fmla="*/ 0 h 17"/>
                      <a:gd name="T72" fmla="*/ 0 w 76"/>
                      <a:gd name="T73" fmla="*/ 0 h 17"/>
                      <a:gd name="T74" fmla="*/ 0 w 76"/>
                      <a:gd name="T75" fmla="*/ 0 h 17"/>
                      <a:gd name="T76" fmla="*/ 0 w 76"/>
                      <a:gd name="T77" fmla="*/ 0 h 17"/>
                      <a:gd name="T78" fmla="*/ 0 w 76"/>
                      <a:gd name="T79" fmla="*/ 0 h 17"/>
                      <a:gd name="T80" fmla="*/ 0 w 76"/>
                      <a:gd name="T81" fmla="*/ 0 h 17"/>
                      <a:gd name="T82" fmla="*/ 0 w 76"/>
                      <a:gd name="T83" fmla="*/ 0 h 17"/>
                      <a:gd name="T84" fmla="*/ 0 w 76"/>
                      <a:gd name="T85" fmla="*/ 0 h 17"/>
                      <a:gd name="T86" fmla="*/ 0 w 76"/>
                      <a:gd name="T87" fmla="*/ 0 h 17"/>
                      <a:gd name="T88" fmla="*/ 0 w 76"/>
                      <a:gd name="T89" fmla="*/ 0 h 17"/>
                      <a:gd name="T90" fmla="*/ 0 w 76"/>
                      <a:gd name="T91" fmla="*/ 0 h 17"/>
                      <a:gd name="T92" fmla="*/ 0 w 76"/>
                      <a:gd name="T93" fmla="*/ 0 h 17"/>
                      <a:gd name="T94" fmla="*/ 0 w 76"/>
                      <a:gd name="T95" fmla="*/ 0 h 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
                      <a:gd name="T145" fmla="*/ 0 h 17"/>
                      <a:gd name="T146" fmla="*/ 76 w 76"/>
                      <a:gd name="T147" fmla="*/ 17 h 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 h="17">
                        <a:moveTo>
                          <a:pt x="71" y="0"/>
                        </a:moveTo>
                        <a:lnTo>
                          <a:pt x="73" y="0"/>
                        </a:lnTo>
                        <a:lnTo>
                          <a:pt x="76" y="1"/>
                        </a:lnTo>
                        <a:lnTo>
                          <a:pt x="76" y="4"/>
                        </a:lnTo>
                        <a:lnTo>
                          <a:pt x="76" y="7"/>
                        </a:lnTo>
                        <a:lnTo>
                          <a:pt x="76" y="8"/>
                        </a:lnTo>
                        <a:lnTo>
                          <a:pt x="74" y="10"/>
                        </a:lnTo>
                        <a:lnTo>
                          <a:pt x="72" y="11"/>
                        </a:lnTo>
                        <a:lnTo>
                          <a:pt x="70" y="12"/>
                        </a:lnTo>
                        <a:lnTo>
                          <a:pt x="65" y="12"/>
                        </a:lnTo>
                        <a:lnTo>
                          <a:pt x="60" y="14"/>
                        </a:lnTo>
                        <a:lnTo>
                          <a:pt x="56" y="14"/>
                        </a:lnTo>
                        <a:lnTo>
                          <a:pt x="52" y="15"/>
                        </a:lnTo>
                        <a:lnTo>
                          <a:pt x="48" y="15"/>
                        </a:lnTo>
                        <a:lnTo>
                          <a:pt x="44" y="16"/>
                        </a:lnTo>
                        <a:lnTo>
                          <a:pt x="41" y="16"/>
                        </a:lnTo>
                        <a:lnTo>
                          <a:pt x="36" y="17"/>
                        </a:lnTo>
                        <a:lnTo>
                          <a:pt x="32" y="17"/>
                        </a:lnTo>
                        <a:lnTo>
                          <a:pt x="28" y="17"/>
                        </a:lnTo>
                        <a:lnTo>
                          <a:pt x="23" y="17"/>
                        </a:lnTo>
                        <a:lnTo>
                          <a:pt x="20" y="17"/>
                        </a:lnTo>
                        <a:lnTo>
                          <a:pt x="15" y="17"/>
                        </a:lnTo>
                        <a:lnTo>
                          <a:pt x="10" y="17"/>
                        </a:lnTo>
                        <a:lnTo>
                          <a:pt x="7" y="17"/>
                        </a:lnTo>
                        <a:lnTo>
                          <a:pt x="2" y="17"/>
                        </a:lnTo>
                        <a:lnTo>
                          <a:pt x="1" y="15"/>
                        </a:lnTo>
                        <a:lnTo>
                          <a:pt x="1" y="11"/>
                        </a:lnTo>
                        <a:lnTo>
                          <a:pt x="0" y="8"/>
                        </a:lnTo>
                        <a:lnTo>
                          <a:pt x="1" y="8"/>
                        </a:lnTo>
                        <a:lnTo>
                          <a:pt x="6" y="7"/>
                        </a:lnTo>
                        <a:lnTo>
                          <a:pt x="11" y="7"/>
                        </a:lnTo>
                        <a:lnTo>
                          <a:pt x="15" y="5"/>
                        </a:lnTo>
                        <a:lnTo>
                          <a:pt x="18" y="5"/>
                        </a:lnTo>
                        <a:lnTo>
                          <a:pt x="22" y="5"/>
                        </a:lnTo>
                        <a:lnTo>
                          <a:pt x="25" y="5"/>
                        </a:lnTo>
                        <a:lnTo>
                          <a:pt x="29" y="4"/>
                        </a:lnTo>
                        <a:lnTo>
                          <a:pt x="32" y="4"/>
                        </a:lnTo>
                        <a:lnTo>
                          <a:pt x="36" y="3"/>
                        </a:lnTo>
                        <a:lnTo>
                          <a:pt x="41" y="3"/>
                        </a:lnTo>
                        <a:lnTo>
                          <a:pt x="43" y="2"/>
                        </a:lnTo>
                        <a:lnTo>
                          <a:pt x="48" y="2"/>
                        </a:lnTo>
                        <a:lnTo>
                          <a:pt x="51" y="1"/>
                        </a:lnTo>
                        <a:lnTo>
                          <a:pt x="55" y="1"/>
                        </a:lnTo>
                        <a:lnTo>
                          <a:pt x="60" y="1"/>
                        </a:lnTo>
                        <a:lnTo>
                          <a:pt x="64" y="0"/>
                        </a:lnTo>
                        <a:lnTo>
                          <a:pt x="67" y="0"/>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4" name="Freeform 140">
                    <a:extLst>
                      <a:ext uri="{FF2B5EF4-FFF2-40B4-BE49-F238E27FC236}">
                        <a16:creationId xmlns:a16="http://schemas.microsoft.com/office/drawing/2014/main" id="{C9F785D5-C34C-4FF0-BB33-5595D9F9430F}"/>
                      </a:ext>
                    </a:extLst>
                  </p:cNvPr>
                  <p:cNvSpPr>
                    <a:spLocks/>
                  </p:cNvSpPr>
                  <p:nvPr/>
                </p:nvSpPr>
                <p:spPr bwMode="auto">
                  <a:xfrm>
                    <a:off x="1701" y="2043"/>
                    <a:ext cx="5" cy="38"/>
                  </a:xfrm>
                  <a:custGeom>
                    <a:avLst/>
                    <a:gdLst>
                      <a:gd name="T0" fmla="*/ 0 w 16"/>
                      <a:gd name="T1" fmla="*/ 0 h 112"/>
                      <a:gd name="T2" fmla="*/ 0 w 16"/>
                      <a:gd name="T3" fmla="*/ 0 h 112"/>
                      <a:gd name="T4" fmla="*/ 0 w 16"/>
                      <a:gd name="T5" fmla="*/ 0 h 112"/>
                      <a:gd name="T6" fmla="*/ 0 w 16"/>
                      <a:gd name="T7" fmla="*/ 0 h 112"/>
                      <a:gd name="T8" fmla="*/ 0 w 16"/>
                      <a:gd name="T9" fmla="*/ 0 h 112"/>
                      <a:gd name="T10" fmla="*/ 0 w 16"/>
                      <a:gd name="T11" fmla="*/ 0 h 112"/>
                      <a:gd name="T12" fmla="*/ 0 w 16"/>
                      <a:gd name="T13" fmla="*/ 0 h 112"/>
                      <a:gd name="T14" fmla="*/ 0 w 16"/>
                      <a:gd name="T15" fmla="*/ 0 h 112"/>
                      <a:gd name="T16" fmla="*/ 0 w 16"/>
                      <a:gd name="T17" fmla="*/ 0 h 112"/>
                      <a:gd name="T18" fmla="*/ 0 w 16"/>
                      <a:gd name="T19" fmla="*/ 0 h 112"/>
                      <a:gd name="T20" fmla="*/ 0 w 16"/>
                      <a:gd name="T21" fmla="*/ 0 h 112"/>
                      <a:gd name="T22" fmla="*/ 0 w 16"/>
                      <a:gd name="T23" fmla="*/ 0 h 112"/>
                      <a:gd name="T24" fmla="*/ 0 w 16"/>
                      <a:gd name="T25" fmla="*/ 0 h 112"/>
                      <a:gd name="T26" fmla="*/ 0 w 16"/>
                      <a:gd name="T27" fmla="*/ 0 h 112"/>
                      <a:gd name="T28" fmla="*/ 0 w 16"/>
                      <a:gd name="T29" fmla="*/ 0 h 112"/>
                      <a:gd name="T30" fmla="*/ 0 w 16"/>
                      <a:gd name="T31" fmla="*/ 0 h 112"/>
                      <a:gd name="T32" fmla="*/ 0 w 16"/>
                      <a:gd name="T33" fmla="*/ 0 h 112"/>
                      <a:gd name="T34" fmla="*/ 0 w 16"/>
                      <a:gd name="T35" fmla="*/ 0 h 112"/>
                      <a:gd name="T36" fmla="*/ 0 w 16"/>
                      <a:gd name="T37" fmla="*/ 0 h 112"/>
                      <a:gd name="T38" fmla="*/ 0 w 16"/>
                      <a:gd name="T39" fmla="*/ 0 h 112"/>
                      <a:gd name="T40" fmla="*/ 0 w 16"/>
                      <a:gd name="T41" fmla="*/ 0 h 112"/>
                      <a:gd name="T42" fmla="*/ 0 w 16"/>
                      <a:gd name="T43" fmla="*/ 0 h 112"/>
                      <a:gd name="T44" fmla="*/ 0 w 16"/>
                      <a:gd name="T45" fmla="*/ 0 h 112"/>
                      <a:gd name="T46" fmla="*/ 0 w 16"/>
                      <a:gd name="T47" fmla="*/ 0 h 112"/>
                      <a:gd name="T48" fmla="*/ 0 w 16"/>
                      <a:gd name="T49" fmla="*/ 0 h 112"/>
                      <a:gd name="T50" fmla="*/ 0 w 16"/>
                      <a:gd name="T51" fmla="*/ 0 h 112"/>
                      <a:gd name="T52" fmla="*/ 0 w 16"/>
                      <a:gd name="T53" fmla="*/ 0 h 112"/>
                      <a:gd name="T54" fmla="*/ 0 w 16"/>
                      <a:gd name="T55" fmla="*/ 0 h 112"/>
                      <a:gd name="T56" fmla="*/ 0 w 16"/>
                      <a:gd name="T57" fmla="*/ 0 h 112"/>
                      <a:gd name="T58" fmla="*/ 0 w 16"/>
                      <a:gd name="T59" fmla="*/ 0 h 112"/>
                      <a:gd name="T60" fmla="*/ 0 w 16"/>
                      <a:gd name="T61" fmla="*/ 0 h 112"/>
                      <a:gd name="T62" fmla="*/ 0 w 16"/>
                      <a:gd name="T63" fmla="*/ 0 h 112"/>
                      <a:gd name="T64" fmla="*/ 0 w 16"/>
                      <a:gd name="T65" fmla="*/ 0 h 112"/>
                      <a:gd name="T66" fmla="*/ 0 w 16"/>
                      <a:gd name="T67" fmla="*/ 0 h 112"/>
                      <a:gd name="T68" fmla="*/ 0 w 16"/>
                      <a:gd name="T69" fmla="*/ 0 h 112"/>
                      <a:gd name="T70" fmla="*/ 0 w 16"/>
                      <a:gd name="T71" fmla="*/ 0 h 112"/>
                      <a:gd name="T72" fmla="*/ 0 w 16"/>
                      <a:gd name="T73" fmla="*/ 0 h 112"/>
                      <a:gd name="T74" fmla="*/ 0 w 16"/>
                      <a:gd name="T75" fmla="*/ 0 h 112"/>
                      <a:gd name="T76" fmla="*/ 0 w 16"/>
                      <a:gd name="T77" fmla="*/ 0 h 112"/>
                      <a:gd name="T78" fmla="*/ 0 w 16"/>
                      <a:gd name="T79" fmla="*/ 0 h 112"/>
                      <a:gd name="T80" fmla="*/ 0 w 16"/>
                      <a:gd name="T81" fmla="*/ 0 h 112"/>
                      <a:gd name="T82" fmla="*/ 0 w 16"/>
                      <a:gd name="T83" fmla="*/ 0 h 1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
                      <a:gd name="T127" fmla="*/ 0 h 112"/>
                      <a:gd name="T128" fmla="*/ 16 w 16"/>
                      <a:gd name="T129" fmla="*/ 112 h 11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 h="112">
                        <a:moveTo>
                          <a:pt x="16" y="8"/>
                        </a:moveTo>
                        <a:lnTo>
                          <a:pt x="14" y="4"/>
                        </a:lnTo>
                        <a:lnTo>
                          <a:pt x="11" y="1"/>
                        </a:lnTo>
                        <a:lnTo>
                          <a:pt x="6" y="0"/>
                        </a:lnTo>
                        <a:lnTo>
                          <a:pt x="5" y="2"/>
                        </a:lnTo>
                        <a:lnTo>
                          <a:pt x="4" y="7"/>
                        </a:lnTo>
                        <a:lnTo>
                          <a:pt x="2" y="11"/>
                        </a:lnTo>
                        <a:lnTo>
                          <a:pt x="1" y="17"/>
                        </a:lnTo>
                        <a:lnTo>
                          <a:pt x="1" y="23"/>
                        </a:lnTo>
                        <a:lnTo>
                          <a:pt x="1" y="30"/>
                        </a:lnTo>
                        <a:lnTo>
                          <a:pt x="0" y="37"/>
                        </a:lnTo>
                        <a:lnTo>
                          <a:pt x="0" y="44"/>
                        </a:lnTo>
                        <a:lnTo>
                          <a:pt x="0" y="51"/>
                        </a:lnTo>
                        <a:lnTo>
                          <a:pt x="0" y="58"/>
                        </a:lnTo>
                        <a:lnTo>
                          <a:pt x="0" y="66"/>
                        </a:lnTo>
                        <a:lnTo>
                          <a:pt x="0" y="73"/>
                        </a:lnTo>
                        <a:lnTo>
                          <a:pt x="0" y="80"/>
                        </a:lnTo>
                        <a:lnTo>
                          <a:pt x="0" y="87"/>
                        </a:lnTo>
                        <a:lnTo>
                          <a:pt x="0" y="94"/>
                        </a:lnTo>
                        <a:lnTo>
                          <a:pt x="0" y="100"/>
                        </a:lnTo>
                        <a:lnTo>
                          <a:pt x="0" y="106"/>
                        </a:lnTo>
                        <a:lnTo>
                          <a:pt x="1" y="110"/>
                        </a:lnTo>
                        <a:lnTo>
                          <a:pt x="5" y="112"/>
                        </a:lnTo>
                        <a:lnTo>
                          <a:pt x="8" y="112"/>
                        </a:lnTo>
                        <a:lnTo>
                          <a:pt x="9" y="108"/>
                        </a:lnTo>
                        <a:lnTo>
                          <a:pt x="9" y="102"/>
                        </a:lnTo>
                        <a:lnTo>
                          <a:pt x="9" y="96"/>
                        </a:lnTo>
                        <a:lnTo>
                          <a:pt x="9" y="91"/>
                        </a:lnTo>
                        <a:lnTo>
                          <a:pt x="11" y="85"/>
                        </a:lnTo>
                        <a:lnTo>
                          <a:pt x="11" y="79"/>
                        </a:lnTo>
                        <a:lnTo>
                          <a:pt x="11" y="72"/>
                        </a:lnTo>
                        <a:lnTo>
                          <a:pt x="11" y="66"/>
                        </a:lnTo>
                        <a:lnTo>
                          <a:pt x="11" y="59"/>
                        </a:lnTo>
                        <a:lnTo>
                          <a:pt x="11" y="53"/>
                        </a:lnTo>
                        <a:lnTo>
                          <a:pt x="11" y="46"/>
                        </a:lnTo>
                        <a:lnTo>
                          <a:pt x="12" y="39"/>
                        </a:lnTo>
                        <a:lnTo>
                          <a:pt x="12" y="33"/>
                        </a:lnTo>
                        <a:lnTo>
                          <a:pt x="13" y="26"/>
                        </a:lnTo>
                        <a:lnTo>
                          <a:pt x="14" y="21"/>
                        </a:lnTo>
                        <a:lnTo>
                          <a:pt x="14" y="14"/>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5" name="Freeform 141">
                    <a:extLst>
                      <a:ext uri="{FF2B5EF4-FFF2-40B4-BE49-F238E27FC236}">
                        <a16:creationId xmlns:a16="http://schemas.microsoft.com/office/drawing/2014/main" id="{6254E8B1-A550-4047-B1E7-CF03D6B38D28}"/>
                      </a:ext>
                    </a:extLst>
                  </p:cNvPr>
                  <p:cNvSpPr>
                    <a:spLocks/>
                  </p:cNvSpPr>
                  <p:nvPr/>
                </p:nvSpPr>
                <p:spPr bwMode="auto">
                  <a:xfrm>
                    <a:off x="1629" y="2051"/>
                    <a:ext cx="5" cy="20"/>
                  </a:xfrm>
                  <a:custGeom>
                    <a:avLst/>
                    <a:gdLst>
                      <a:gd name="T0" fmla="*/ 0 w 14"/>
                      <a:gd name="T1" fmla="*/ 0 h 62"/>
                      <a:gd name="T2" fmla="*/ 0 w 14"/>
                      <a:gd name="T3" fmla="*/ 0 h 62"/>
                      <a:gd name="T4" fmla="*/ 0 w 14"/>
                      <a:gd name="T5" fmla="*/ 0 h 62"/>
                      <a:gd name="T6" fmla="*/ 0 w 14"/>
                      <a:gd name="T7" fmla="*/ 0 h 62"/>
                      <a:gd name="T8" fmla="*/ 0 w 14"/>
                      <a:gd name="T9" fmla="*/ 0 h 62"/>
                      <a:gd name="T10" fmla="*/ 0 w 14"/>
                      <a:gd name="T11" fmla="*/ 0 h 62"/>
                      <a:gd name="T12" fmla="*/ 0 w 14"/>
                      <a:gd name="T13" fmla="*/ 0 h 62"/>
                      <a:gd name="T14" fmla="*/ 0 w 14"/>
                      <a:gd name="T15" fmla="*/ 0 h 62"/>
                      <a:gd name="T16" fmla="*/ 0 w 14"/>
                      <a:gd name="T17" fmla="*/ 0 h 62"/>
                      <a:gd name="T18" fmla="*/ 0 w 14"/>
                      <a:gd name="T19" fmla="*/ 0 h 62"/>
                      <a:gd name="T20" fmla="*/ 0 w 14"/>
                      <a:gd name="T21" fmla="*/ 0 h 62"/>
                      <a:gd name="T22" fmla="*/ 0 w 14"/>
                      <a:gd name="T23" fmla="*/ 0 h 62"/>
                      <a:gd name="T24" fmla="*/ 0 w 14"/>
                      <a:gd name="T25" fmla="*/ 0 h 62"/>
                      <a:gd name="T26" fmla="*/ 0 w 14"/>
                      <a:gd name="T27" fmla="*/ 0 h 62"/>
                      <a:gd name="T28" fmla="*/ 0 w 14"/>
                      <a:gd name="T29" fmla="*/ 0 h 62"/>
                      <a:gd name="T30" fmla="*/ 0 w 14"/>
                      <a:gd name="T31" fmla="*/ 0 h 62"/>
                      <a:gd name="T32" fmla="*/ 0 w 14"/>
                      <a:gd name="T33" fmla="*/ 0 h 62"/>
                      <a:gd name="T34" fmla="*/ 0 w 14"/>
                      <a:gd name="T35" fmla="*/ 0 h 62"/>
                      <a:gd name="T36" fmla="*/ 0 w 14"/>
                      <a:gd name="T37" fmla="*/ 0 h 62"/>
                      <a:gd name="T38" fmla="*/ 0 w 14"/>
                      <a:gd name="T39" fmla="*/ 0 h 62"/>
                      <a:gd name="T40" fmla="*/ 0 w 14"/>
                      <a:gd name="T41" fmla="*/ 0 h 62"/>
                      <a:gd name="T42" fmla="*/ 0 w 14"/>
                      <a:gd name="T43" fmla="*/ 0 h 62"/>
                      <a:gd name="T44" fmla="*/ 0 w 14"/>
                      <a:gd name="T45" fmla="*/ 0 h 62"/>
                      <a:gd name="T46" fmla="*/ 0 w 14"/>
                      <a:gd name="T47" fmla="*/ 0 h 62"/>
                      <a:gd name="T48" fmla="*/ 0 w 14"/>
                      <a:gd name="T49" fmla="*/ 0 h 62"/>
                      <a:gd name="T50" fmla="*/ 0 w 14"/>
                      <a:gd name="T51" fmla="*/ 0 h 62"/>
                      <a:gd name="T52" fmla="*/ 0 w 14"/>
                      <a:gd name="T53" fmla="*/ 0 h 62"/>
                      <a:gd name="T54" fmla="*/ 0 w 14"/>
                      <a:gd name="T55" fmla="*/ 0 h 62"/>
                      <a:gd name="T56" fmla="*/ 0 w 14"/>
                      <a:gd name="T57" fmla="*/ 0 h 62"/>
                      <a:gd name="T58" fmla="*/ 0 w 14"/>
                      <a:gd name="T59" fmla="*/ 0 h 62"/>
                      <a:gd name="T60" fmla="*/ 0 w 14"/>
                      <a:gd name="T61" fmla="*/ 0 h 62"/>
                      <a:gd name="T62" fmla="*/ 0 w 14"/>
                      <a:gd name="T63" fmla="*/ 0 h 62"/>
                      <a:gd name="T64" fmla="*/ 0 w 14"/>
                      <a:gd name="T65" fmla="*/ 0 h 62"/>
                      <a:gd name="T66" fmla="*/ 0 w 14"/>
                      <a:gd name="T67" fmla="*/ 0 h 62"/>
                      <a:gd name="T68" fmla="*/ 0 w 14"/>
                      <a:gd name="T69" fmla="*/ 0 h 62"/>
                      <a:gd name="T70" fmla="*/ 0 w 14"/>
                      <a:gd name="T71" fmla="*/ 0 h 62"/>
                      <a:gd name="T72" fmla="*/ 0 w 14"/>
                      <a:gd name="T73" fmla="*/ 0 h 62"/>
                      <a:gd name="T74" fmla="*/ 0 w 14"/>
                      <a:gd name="T75" fmla="*/ 0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
                      <a:gd name="T115" fmla="*/ 0 h 62"/>
                      <a:gd name="T116" fmla="*/ 14 w 14"/>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 h="62">
                        <a:moveTo>
                          <a:pt x="0" y="6"/>
                        </a:moveTo>
                        <a:lnTo>
                          <a:pt x="1" y="2"/>
                        </a:lnTo>
                        <a:lnTo>
                          <a:pt x="5" y="1"/>
                        </a:lnTo>
                        <a:lnTo>
                          <a:pt x="8" y="0"/>
                        </a:lnTo>
                        <a:lnTo>
                          <a:pt x="10" y="2"/>
                        </a:lnTo>
                        <a:lnTo>
                          <a:pt x="10" y="7"/>
                        </a:lnTo>
                        <a:lnTo>
                          <a:pt x="12" y="14"/>
                        </a:lnTo>
                        <a:lnTo>
                          <a:pt x="12" y="17"/>
                        </a:lnTo>
                        <a:lnTo>
                          <a:pt x="12" y="21"/>
                        </a:lnTo>
                        <a:lnTo>
                          <a:pt x="12" y="24"/>
                        </a:lnTo>
                        <a:lnTo>
                          <a:pt x="13" y="28"/>
                        </a:lnTo>
                        <a:lnTo>
                          <a:pt x="13" y="32"/>
                        </a:lnTo>
                        <a:lnTo>
                          <a:pt x="13" y="36"/>
                        </a:lnTo>
                        <a:lnTo>
                          <a:pt x="13" y="39"/>
                        </a:lnTo>
                        <a:lnTo>
                          <a:pt x="13" y="43"/>
                        </a:lnTo>
                        <a:lnTo>
                          <a:pt x="13" y="48"/>
                        </a:lnTo>
                        <a:lnTo>
                          <a:pt x="13" y="51"/>
                        </a:lnTo>
                        <a:lnTo>
                          <a:pt x="13" y="55"/>
                        </a:lnTo>
                        <a:lnTo>
                          <a:pt x="14" y="59"/>
                        </a:lnTo>
                        <a:lnTo>
                          <a:pt x="12" y="62"/>
                        </a:lnTo>
                        <a:lnTo>
                          <a:pt x="8" y="62"/>
                        </a:lnTo>
                        <a:lnTo>
                          <a:pt x="3" y="60"/>
                        </a:lnTo>
                        <a:lnTo>
                          <a:pt x="2" y="59"/>
                        </a:lnTo>
                        <a:lnTo>
                          <a:pt x="1" y="55"/>
                        </a:lnTo>
                        <a:lnTo>
                          <a:pt x="1" y="51"/>
                        </a:lnTo>
                        <a:lnTo>
                          <a:pt x="1" y="48"/>
                        </a:lnTo>
                        <a:lnTo>
                          <a:pt x="1" y="44"/>
                        </a:lnTo>
                        <a:lnTo>
                          <a:pt x="1" y="39"/>
                        </a:lnTo>
                        <a:lnTo>
                          <a:pt x="2" y="34"/>
                        </a:lnTo>
                        <a:lnTo>
                          <a:pt x="2" y="29"/>
                        </a:lnTo>
                        <a:lnTo>
                          <a:pt x="2" y="27"/>
                        </a:lnTo>
                        <a:lnTo>
                          <a:pt x="2" y="23"/>
                        </a:lnTo>
                        <a:lnTo>
                          <a:pt x="2" y="20"/>
                        </a:lnTo>
                        <a:lnTo>
                          <a:pt x="1" y="16"/>
                        </a:lnTo>
                        <a:lnTo>
                          <a:pt x="1" y="13"/>
                        </a:lnTo>
                        <a:lnTo>
                          <a:pt x="1" y="9"/>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6" name="Freeform 142">
                    <a:extLst>
                      <a:ext uri="{FF2B5EF4-FFF2-40B4-BE49-F238E27FC236}">
                        <a16:creationId xmlns:a16="http://schemas.microsoft.com/office/drawing/2014/main" id="{2999071A-3D5A-4AD0-BDC1-2C752A9F4922}"/>
                      </a:ext>
                    </a:extLst>
                  </p:cNvPr>
                  <p:cNvSpPr>
                    <a:spLocks/>
                  </p:cNvSpPr>
                  <p:nvPr/>
                </p:nvSpPr>
                <p:spPr bwMode="auto">
                  <a:xfrm>
                    <a:off x="1620" y="2063"/>
                    <a:ext cx="36" cy="17"/>
                  </a:xfrm>
                  <a:custGeom>
                    <a:avLst/>
                    <a:gdLst>
                      <a:gd name="T0" fmla="*/ 0 w 108"/>
                      <a:gd name="T1" fmla="*/ 0 h 50"/>
                      <a:gd name="T2" fmla="*/ 0 w 108"/>
                      <a:gd name="T3" fmla="*/ 0 h 50"/>
                      <a:gd name="T4" fmla="*/ 0 w 108"/>
                      <a:gd name="T5" fmla="*/ 0 h 50"/>
                      <a:gd name="T6" fmla="*/ 0 w 108"/>
                      <a:gd name="T7" fmla="*/ 0 h 50"/>
                      <a:gd name="T8" fmla="*/ 0 w 108"/>
                      <a:gd name="T9" fmla="*/ 0 h 50"/>
                      <a:gd name="T10" fmla="*/ 0 w 108"/>
                      <a:gd name="T11" fmla="*/ 0 h 50"/>
                      <a:gd name="T12" fmla="*/ 0 w 108"/>
                      <a:gd name="T13" fmla="*/ 0 h 50"/>
                      <a:gd name="T14" fmla="*/ 0 w 108"/>
                      <a:gd name="T15" fmla="*/ 0 h 50"/>
                      <a:gd name="T16" fmla="*/ 0 w 108"/>
                      <a:gd name="T17" fmla="*/ 0 h 50"/>
                      <a:gd name="T18" fmla="*/ 0 w 108"/>
                      <a:gd name="T19" fmla="*/ 0 h 50"/>
                      <a:gd name="T20" fmla="*/ 0 w 108"/>
                      <a:gd name="T21" fmla="*/ 0 h 50"/>
                      <a:gd name="T22" fmla="*/ 0 w 108"/>
                      <a:gd name="T23" fmla="*/ 0 h 50"/>
                      <a:gd name="T24" fmla="*/ 0 w 108"/>
                      <a:gd name="T25" fmla="*/ 0 h 50"/>
                      <a:gd name="T26" fmla="*/ 0 w 108"/>
                      <a:gd name="T27" fmla="*/ 0 h 50"/>
                      <a:gd name="T28" fmla="*/ 0 w 108"/>
                      <a:gd name="T29" fmla="*/ 0 h 50"/>
                      <a:gd name="T30" fmla="*/ 0 w 108"/>
                      <a:gd name="T31" fmla="*/ 0 h 50"/>
                      <a:gd name="T32" fmla="*/ 0 w 108"/>
                      <a:gd name="T33" fmla="*/ 0 h 50"/>
                      <a:gd name="T34" fmla="*/ 0 w 108"/>
                      <a:gd name="T35" fmla="*/ 0 h 50"/>
                      <a:gd name="T36" fmla="*/ 0 w 108"/>
                      <a:gd name="T37" fmla="*/ 0 h 50"/>
                      <a:gd name="T38" fmla="*/ 0 w 108"/>
                      <a:gd name="T39" fmla="*/ 0 h 50"/>
                      <a:gd name="T40" fmla="*/ 0 w 108"/>
                      <a:gd name="T41" fmla="*/ 0 h 50"/>
                      <a:gd name="T42" fmla="*/ 0 w 108"/>
                      <a:gd name="T43" fmla="*/ 0 h 50"/>
                      <a:gd name="T44" fmla="*/ 0 w 108"/>
                      <a:gd name="T45" fmla="*/ 0 h 50"/>
                      <a:gd name="T46" fmla="*/ 0 w 108"/>
                      <a:gd name="T47" fmla="*/ 0 h 50"/>
                      <a:gd name="T48" fmla="*/ 0 w 108"/>
                      <a:gd name="T49" fmla="*/ 0 h 50"/>
                      <a:gd name="T50" fmla="*/ 0 w 108"/>
                      <a:gd name="T51" fmla="*/ 0 h 50"/>
                      <a:gd name="T52" fmla="*/ 0 w 108"/>
                      <a:gd name="T53" fmla="*/ 0 h 50"/>
                      <a:gd name="T54" fmla="*/ 0 w 108"/>
                      <a:gd name="T55" fmla="*/ 0 h 50"/>
                      <a:gd name="T56" fmla="*/ 0 w 108"/>
                      <a:gd name="T57" fmla="*/ 0 h 50"/>
                      <a:gd name="T58" fmla="*/ 0 w 108"/>
                      <a:gd name="T59" fmla="*/ 0 h 50"/>
                      <a:gd name="T60" fmla="*/ 0 w 108"/>
                      <a:gd name="T61" fmla="*/ 0 h 50"/>
                      <a:gd name="T62" fmla="*/ 0 w 108"/>
                      <a:gd name="T63" fmla="*/ 0 h 50"/>
                      <a:gd name="T64" fmla="*/ 0 w 108"/>
                      <a:gd name="T65" fmla="*/ 0 h 50"/>
                      <a:gd name="T66" fmla="*/ 0 w 108"/>
                      <a:gd name="T67" fmla="*/ 0 h 50"/>
                      <a:gd name="T68" fmla="*/ 0 w 108"/>
                      <a:gd name="T69" fmla="*/ 0 h 50"/>
                      <a:gd name="T70" fmla="*/ 0 w 108"/>
                      <a:gd name="T71" fmla="*/ 0 h 50"/>
                      <a:gd name="T72" fmla="*/ 0 w 108"/>
                      <a:gd name="T73" fmla="*/ 0 h 50"/>
                      <a:gd name="T74" fmla="*/ 0 w 108"/>
                      <a:gd name="T75" fmla="*/ 0 h 50"/>
                      <a:gd name="T76" fmla="*/ 0 w 108"/>
                      <a:gd name="T77" fmla="*/ 0 h 50"/>
                      <a:gd name="T78" fmla="*/ 0 w 108"/>
                      <a:gd name="T79" fmla="*/ 0 h 50"/>
                      <a:gd name="T80" fmla="*/ 0 w 108"/>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
                      <a:gd name="T124" fmla="*/ 0 h 50"/>
                      <a:gd name="T125" fmla="*/ 108 w 108"/>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 h="50">
                        <a:moveTo>
                          <a:pt x="70" y="0"/>
                        </a:moveTo>
                        <a:lnTo>
                          <a:pt x="76" y="0"/>
                        </a:lnTo>
                        <a:lnTo>
                          <a:pt x="83" y="3"/>
                        </a:lnTo>
                        <a:lnTo>
                          <a:pt x="89" y="4"/>
                        </a:lnTo>
                        <a:lnTo>
                          <a:pt x="96" y="6"/>
                        </a:lnTo>
                        <a:lnTo>
                          <a:pt x="100" y="10"/>
                        </a:lnTo>
                        <a:lnTo>
                          <a:pt x="105" y="14"/>
                        </a:lnTo>
                        <a:lnTo>
                          <a:pt x="107" y="19"/>
                        </a:lnTo>
                        <a:lnTo>
                          <a:pt x="108" y="25"/>
                        </a:lnTo>
                        <a:lnTo>
                          <a:pt x="106" y="28"/>
                        </a:lnTo>
                        <a:lnTo>
                          <a:pt x="104" y="33"/>
                        </a:lnTo>
                        <a:lnTo>
                          <a:pt x="98" y="36"/>
                        </a:lnTo>
                        <a:lnTo>
                          <a:pt x="92" y="40"/>
                        </a:lnTo>
                        <a:lnTo>
                          <a:pt x="85" y="43"/>
                        </a:lnTo>
                        <a:lnTo>
                          <a:pt x="77" y="46"/>
                        </a:lnTo>
                        <a:lnTo>
                          <a:pt x="68" y="47"/>
                        </a:lnTo>
                        <a:lnTo>
                          <a:pt x="59" y="49"/>
                        </a:lnTo>
                        <a:lnTo>
                          <a:pt x="50" y="49"/>
                        </a:lnTo>
                        <a:lnTo>
                          <a:pt x="41" y="50"/>
                        </a:lnTo>
                        <a:lnTo>
                          <a:pt x="32" y="49"/>
                        </a:lnTo>
                        <a:lnTo>
                          <a:pt x="25" y="49"/>
                        </a:lnTo>
                        <a:lnTo>
                          <a:pt x="16" y="47"/>
                        </a:lnTo>
                        <a:lnTo>
                          <a:pt x="11" y="45"/>
                        </a:lnTo>
                        <a:lnTo>
                          <a:pt x="6" y="42"/>
                        </a:lnTo>
                        <a:lnTo>
                          <a:pt x="2" y="39"/>
                        </a:lnTo>
                        <a:lnTo>
                          <a:pt x="0" y="36"/>
                        </a:lnTo>
                        <a:lnTo>
                          <a:pt x="0" y="33"/>
                        </a:lnTo>
                        <a:lnTo>
                          <a:pt x="0" y="28"/>
                        </a:lnTo>
                        <a:lnTo>
                          <a:pt x="2" y="24"/>
                        </a:lnTo>
                        <a:lnTo>
                          <a:pt x="4" y="20"/>
                        </a:lnTo>
                        <a:lnTo>
                          <a:pt x="6" y="18"/>
                        </a:lnTo>
                        <a:lnTo>
                          <a:pt x="8" y="14"/>
                        </a:lnTo>
                        <a:lnTo>
                          <a:pt x="12" y="12"/>
                        </a:lnTo>
                        <a:lnTo>
                          <a:pt x="15" y="10"/>
                        </a:lnTo>
                        <a:lnTo>
                          <a:pt x="21" y="6"/>
                        </a:lnTo>
                        <a:lnTo>
                          <a:pt x="27" y="4"/>
                        </a:lnTo>
                        <a:lnTo>
                          <a:pt x="34" y="3"/>
                        </a:lnTo>
                        <a:lnTo>
                          <a:pt x="35" y="3"/>
                        </a:lnTo>
                        <a:lnTo>
                          <a:pt x="36" y="5"/>
                        </a:lnTo>
                        <a:lnTo>
                          <a:pt x="36" y="8"/>
                        </a:lnTo>
                        <a:lnTo>
                          <a:pt x="36" y="13"/>
                        </a:lnTo>
                        <a:lnTo>
                          <a:pt x="30" y="13"/>
                        </a:lnTo>
                        <a:lnTo>
                          <a:pt x="26" y="15"/>
                        </a:lnTo>
                        <a:lnTo>
                          <a:pt x="21" y="18"/>
                        </a:lnTo>
                        <a:lnTo>
                          <a:pt x="18" y="21"/>
                        </a:lnTo>
                        <a:lnTo>
                          <a:pt x="13" y="26"/>
                        </a:lnTo>
                        <a:lnTo>
                          <a:pt x="12" y="29"/>
                        </a:lnTo>
                        <a:lnTo>
                          <a:pt x="13" y="33"/>
                        </a:lnTo>
                        <a:lnTo>
                          <a:pt x="18" y="36"/>
                        </a:lnTo>
                        <a:lnTo>
                          <a:pt x="20" y="36"/>
                        </a:lnTo>
                        <a:lnTo>
                          <a:pt x="23" y="38"/>
                        </a:lnTo>
                        <a:lnTo>
                          <a:pt x="27" y="38"/>
                        </a:lnTo>
                        <a:lnTo>
                          <a:pt x="32" y="39"/>
                        </a:lnTo>
                        <a:lnTo>
                          <a:pt x="36" y="39"/>
                        </a:lnTo>
                        <a:lnTo>
                          <a:pt x="42" y="39"/>
                        </a:lnTo>
                        <a:lnTo>
                          <a:pt x="48" y="39"/>
                        </a:lnTo>
                        <a:lnTo>
                          <a:pt x="54" y="39"/>
                        </a:lnTo>
                        <a:lnTo>
                          <a:pt x="59" y="38"/>
                        </a:lnTo>
                        <a:lnTo>
                          <a:pt x="65" y="36"/>
                        </a:lnTo>
                        <a:lnTo>
                          <a:pt x="70" y="35"/>
                        </a:lnTo>
                        <a:lnTo>
                          <a:pt x="76" y="35"/>
                        </a:lnTo>
                        <a:lnTo>
                          <a:pt x="79" y="34"/>
                        </a:lnTo>
                        <a:lnTo>
                          <a:pt x="83" y="32"/>
                        </a:lnTo>
                        <a:lnTo>
                          <a:pt x="85" y="31"/>
                        </a:lnTo>
                        <a:lnTo>
                          <a:pt x="89" y="31"/>
                        </a:lnTo>
                        <a:lnTo>
                          <a:pt x="92" y="27"/>
                        </a:lnTo>
                        <a:lnTo>
                          <a:pt x="94" y="25"/>
                        </a:lnTo>
                        <a:lnTo>
                          <a:pt x="94" y="22"/>
                        </a:lnTo>
                        <a:lnTo>
                          <a:pt x="94" y="20"/>
                        </a:lnTo>
                        <a:lnTo>
                          <a:pt x="93" y="18"/>
                        </a:lnTo>
                        <a:lnTo>
                          <a:pt x="91" y="15"/>
                        </a:lnTo>
                        <a:lnTo>
                          <a:pt x="87" y="14"/>
                        </a:lnTo>
                        <a:lnTo>
                          <a:pt x="85" y="14"/>
                        </a:lnTo>
                        <a:lnTo>
                          <a:pt x="80" y="13"/>
                        </a:lnTo>
                        <a:lnTo>
                          <a:pt x="77" y="13"/>
                        </a:lnTo>
                        <a:lnTo>
                          <a:pt x="72" y="13"/>
                        </a:lnTo>
                        <a:lnTo>
                          <a:pt x="69" y="13"/>
                        </a:lnTo>
                        <a:lnTo>
                          <a:pt x="69" y="8"/>
                        </a:lnTo>
                        <a:lnTo>
                          <a:pt x="69" y="5"/>
                        </a:lnTo>
                        <a:lnTo>
                          <a:pt x="69" y="1"/>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7" name="Freeform 143">
                    <a:extLst>
                      <a:ext uri="{FF2B5EF4-FFF2-40B4-BE49-F238E27FC236}">
                        <a16:creationId xmlns:a16="http://schemas.microsoft.com/office/drawing/2014/main" id="{BE70C520-85D3-43C3-B043-D8DDD8AB0E6A}"/>
                      </a:ext>
                    </a:extLst>
                  </p:cNvPr>
                  <p:cNvSpPr>
                    <a:spLocks/>
                  </p:cNvSpPr>
                  <p:nvPr/>
                </p:nvSpPr>
                <p:spPr bwMode="auto">
                  <a:xfrm>
                    <a:off x="1642" y="2048"/>
                    <a:ext cx="6" cy="22"/>
                  </a:xfrm>
                  <a:custGeom>
                    <a:avLst/>
                    <a:gdLst>
                      <a:gd name="T0" fmla="*/ 0 w 16"/>
                      <a:gd name="T1" fmla="*/ 0 h 66"/>
                      <a:gd name="T2" fmla="*/ 0 w 16"/>
                      <a:gd name="T3" fmla="*/ 0 h 66"/>
                      <a:gd name="T4" fmla="*/ 0 w 16"/>
                      <a:gd name="T5" fmla="*/ 0 h 66"/>
                      <a:gd name="T6" fmla="*/ 0 w 16"/>
                      <a:gd name="T7" fmla="*/ 0 h 66"/>
                      <a:gd name="T8" fmla="*/ 0 w 16"/>
                      <a:gd name="T9" fmla="*/ 0 h 66"/>
                      <a:gd name="T10" fmla="*/ 0 w 16"/>
                      <a:gd name="T11" fmla="*/ 0 h 66"/>
                      <a:gd name="T12" fmla="*/ 0 w 16"/>
                      <a:gd name="T13" fmla="*/ 0 h 66"/>
                      <a:gd name="T14" fmla="*/ 0 w 16"/>
                      <a:gd name="T15" fmla="*/ 0 h 66"/>
                      <a:gd name="T16" fmla="*/ 0 w 16"/>
                      <a:gd name="T17" fmla="*/ 0 h 66"/>
                      <a:gd name="T18" fmla="*/ 0 w 16"/>
                      <a:gd name="T19" fmla="*/ 0 h 66"/>
                      <a:gd name="T20" fmla="*/ 0 w 16"/>
                      <a:gd name="T21" fmla="*/ 0 h 66"/>
                      <a:gd name="T22" fmla="*/ 0 w 16"/>
                      <a:gd name="T23" fmla="*/ 0 h 66"/>
                      <a:gd name="T24" fmla="*/ 0 w 16"/>
                      <a:gd name="T25" fmla="*/ 0 h 66"/>
                      <a:gd name="T26" fmla="*/ 0 w 16"/>
                      <a:gd name="T27" fmla="*/ 0 h 66"/>
                      <a:gd name="T28" fmla="*/ 0 w 16"/>
                      <a:gd name="T29" fmla="*/ 0 h 66"/>
                      <a:gd name="T30" fmla="*/ 0 w 16"/>
                      <a:gd name="T31" fmla="*/ 0 h 66"/>
                      <a:gd name="T32" fmla="*/ 0 w 16"/>
                      <a:gd name="T33" fmla="*/ 0 h 66"/>
                      <a:gd name="T34" fmla="*/ 0 w 16"/>
                      <a:gd name="T35" fmla="*/ 0 h 66"/>
                      <a:gd name="T36" fmla="*/ 0 w 16"/>
                      <a:gd name="T37" fmla="*/ 0 h 66"/>
                      <a:gd name="T38" fmla="*/ 0 w 16"/>
                      <a:gd name="T39" fmla="*/ 0 h 66"/>
                      <a:gd name="T40" fmla="*/ 0 w 16"/>
                      <a:gd name="T41" fmla="*/ 0 h 66"/>
                      <a:gd name="T42" fmla="*/ 0 w 16"/>
                      <a:gd name="T43" fmla="*/ 0 h 66"/>
                      <a:gd name="T44" fmla="*/ 0 w 16"/>
                      <a:gd name="T45" fmla="*/ 0 h 66"/>
                      <a:gd name="T46" fmla="*/ 0 w 16"/>
                      <a:gd name="T47" fmla="*/ 0 h 66"/>
                      <a:gd name="T48" fmla="*/ 0 w 16"/>
                      <a:gd name="T49" fmla="*/ 0 h 66"/>
                      <a:gd name="T50" fmla="*/ 0 w 16"/>
                      <a:gd name="T51" fmla="*/ 0 h 66"/>
                      <a:gd name="T52" fmla="*/ 0 w 16"/>
                      <a:gd name="T53" fmla="*/ 0 h 66"/>
                      <a:gd name="T54" fmla="*/ 0 w 16"/>
                      <a:gd name="T55" fmla="*/ 0 h 66"/>
                      <a:gd name="T56" fmla="*/ 0 w 16"/>
                      <a:gd name="T57" fmla="*/ 0 h 66"/>
                      <a:gd name="T58" fmla="*/ 0 w 16"/>
                      <a:gd name="T59" fmla="*/ 0 h 66"/>
                      <a:gd name="T60" fmla="*/ 0 w 16"/>
                      <a:gd name="T61" fmla="*/ 0 h 66"/>
                      <a:gd name="T62" fmla="*/ 0 w 16"/>
                      <a:gd name="T63" fmla="*/ 0 h 66"/>
                      <a:gd name="T64" fmla="*/ 0 w 16"/>
                      <a:gd name="T65" fmla="*/ 0 h 66"/>
                      <a:gd name="T66" fmla="*/ 0 w 16"/>
                      <a:gd name="T67" fmla="*/ 0 h 66"/>
                      <a:gd name="T68" fmla="*/ 0 w 16"/>
                      <a:gd name="T69" fmla="*/ 0 h 66"/>
                      <a:gd name="T70" fmla="*/ 0 w 16"/>
                      <a:gd name="T71" fmla="*/ 0 h 66"/>
                      <a:gd name="T72" fmla="*/ 0 w 16"/>
                      <a:gd name="T73" fmla="*/ 0 h 66"/>
                      <a:gd name="T74" fmla="*/ 0 w 16"/>
                      <a:gd name="T75" fmla="*/ 0 h 66"/>
                      <a:gd name="T76" fmla="*/ 0 w 16"/>
                      <a:gd name="T77" fmla="*/ 0 h 66"/>
                      <a:gd name="T78" fmla="*/ 0 w 16"/>
                      <a:gd name="T79" fmla="*/ 0 h 6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
                      <a:gd name="T121" fmla="*/ 0 h 66"/>
                      <a:gd name="T122" fmla="*/ 16 w 16"/>
                      <a:gd name="T123" fmla="*/ 66 h 6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 h="66">
                        <a:moveTo>
                          <a:pt x="16" y="2"/>
                        </a:moveTo>
                        <a:lnTo>
                          <a:pt x="13" y="1"/>
                        </a:lnTo>
                        <a:lnTo>
                          <a:pt x="10" y="0"/>
                        </a:lnTo>
                        <a:lnTo>
                          <a:pt x="5" y="0"/>
                        </a:lnTo>
                        <a:lnTo>
                          <a:pt x="3" y="2"/>
                        </a:lnTo>
                        <a:lnTo>
                          <a:pt x="0" y="8"/>
                        </a:lnTo>
                        <a:lnTo>
                          <a:pt x="0" y="15"/>
                        </a:lnTo>
                        <a:lnTo>
                          <a:pt x="0" y="18"/>
                        </a:lnTo>
                        <a:lnTo>
                          <a:pt x="0" y="22"/>
                        </a:lnTo>
                        <a:lnTo>
                          <a:pt x="0" y="27"/>
                        </a:lnTo>
                        <a:lnTo>
                          <a:pt x="0" y="31"/>
                        </a:lnTo>
                        <a:lnTo>
                          <a:pt x="0" y="35"/>
                        </a:lnTo>
                        <a:lnTo>
                          <a:pt x="0" y="38"/>
                        </a:lnTo>
                        <a:lnTo>
                          <a:pt x="0" y="42"/>
                        </a:lnTo>
                        <a:lnTo>
                          <a:pt x="0" y="46"/>
                        </a:lnTo>
                        <a:lnTo>
                          <a:pt x="0" y="50"/>
                        </a:lnTo>
                        <a:lnTo>
                          <a:pt x="0" y="55"/>
                        </a:lnTo>
                        <a:lnTo>
                          <a:pt x="0" y="58"/>
                        </a:lnTo>
                        <a:lnTo>
                          <a:pt x="0" y="63"/>
                        </a:lnTo>
                        <a:lnTo>
                          <a:pt x="2" y="65"/>
                        </a:lnTo>
                        <a:lnTo>
                          <a:pt x="5" y="66"/>
                        </a:lnTo>
                        <a:lnTo>
                          <a:pt x="10" y="65"/>
                        </a:lnTo>
                        <a:lnTo>
                          <a:pt x="12" y="63"/>
                        </a:lnTo>
                        <a:lnTo>
                          <a:pt x="12" y="58"/>
                        </a:lnTo>
                        <a:lnTo>
                          <a:pt x="12" y="55"/>
                        </a:lnTo>
                        <a:lnTo>
                          <a:pt x="12" y="51"/>
                        </a:lnTo>
                        <a:lnTo>
                          <a:pt x="12" y="48"/>
                        </a:lnTo>
                        <a:lnTo>
                          <a:pt x="12" y="44"/>
                        </a:lnTo>
                        <a:lnTo>
                          <a:pt x="12" y="41"/>
                        </a:lnTo>
                        <a:lnTo>
                          <a:pt x="12" y="37"/>
                        </a:lnTo>
                        <a:lnTo>
                          <a:pt x="12" y="34"/>
                        </a:lnTo>
                        <a:lnTo>
                          <a:pt x="12" y="30"/>
                        </a:lnTo>
                        <a:lnTo>
                          <a:pt x="12" y="27"/>
                        </a:lnTo>
                        <a:lnTo>
                          <a:pt x="12" y="23"/>
                        </a:lnTo>
                        <a:lnTo>
                          <a:pt x="12" y="18"/>
                        </a:lnTo>
                        <a:lnTo>
                          <a:pt x="12" y="15"/>
                        </a:lnTo>
                        <a:lnTo>
                          <a:pt x="13" y="10"/>
                        </a:lnTo>
                        <a:lnTo>
                          <a:pt x="14" y="7"/>
                        </a:lnTo>
                        <a:lnTo>
                          <a:pt x="1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8" name="Freeform 144">
                    <a:extLst>
                      <a:ext uri="{FF2B5EF4-FFF2-40B4-BE49-F238E27FC236}">
                        <a16:creationId xmlns:a16="http://schemas.microsoft.com/office/drawing/2014/main" id="{0400BD37-D6E4-44AF-8775-17327E236509}"/>
                      </a:ext>
                    </a:extLst>
                  </p:cNvPr>
                  <p:cNvSpPr>
                    <a:spLocks/>
                  </p:cNvSpPr>
                  <p:nvPr/>
                </p:nvSpPr>
                <p:spPr bwMode="auto">
                  <a:xfrm>
                    <a:off x="1557" y="2055"/>
                    <a:ext cx="7" cy="261"/>
                  </a:xfrm>
                  <a:custGeom>
                    <a:avLst/>
                    <a:gdLst>
                      <a:gd name="T0" fmla="*/ 0 w 23"/>
                      <a:gd name="T1" fmla="*/ 0 h 781"/>
                      <a:gd name="T2" fmla="*/ 0 w 23"/>
                      <a:gd name="T3" fmla="*/ 0 h 781"/>
                      <a:gd name="T4" fmla="*/ 0 w 23"/>
                      <a:gd name="T5" fmla="*/ 0 h 781"/>
                      <a:gd name="T6" fmla="*/ 0 w 23"/>
                      <a:gd name="T7" fmla="*/ 0 h 781"/>
                      <a:gd name="T8" fmla="*/ 0 w 23"/>
                      <a:gd name="T9" fmla="*/ 0 h 781"/>
                      <a:gd name="T10" fmla="*/ 0 w 23"/>
                      <a:gd name="T11" fmla="*/ 0 h 781"/>
                      <a:gd name="T12" fmla="*/ 0 w 23"/>
                      <a:gd name="T13" fmla="*/ 0 h 781"/>
                      <a:gd name="T14" fmla="*/ 0 w 23"/>
                      <a:gd name="T15" fmla="*/ 0 h 781"/>
                      <a:gd name="T16" fmla="*/ 0 w 23"/>
                      <a:gd name="T17" fmla="*/ 0 h 781"/>
                      <a:gd name="T18" fmla="*/ 0 w 23"/>
                      <a:gd name="T19" fmla="*/ 0 h 781"/>
                      <a:gd name="T20" fmla="*/ 0 w 23"/>
                      <a:gd name="T21" fmla="*/ 0 h 781"/>
                      <a:gd name="T22" fmla="*/ 0 w 23"/>
                      <a:gd name="T23" fmla="*/ 0 h 781"/>
                      <a:gd name="T24" fmla="*/ 0 w 23"/>
                      <a:gd name="T25" fmla="*/ 0 h 781"/>
                      <a:gd name="T26" fmla="*/ 0 w 23"/>
                      <a:gd name="T27" fmla="*/ 0 h 781"/>
                      <a:gd name="T28" fmla="*/ 0 w 23"/>
                      <a:gd name="T29" fmla="*/ 1 h 781"/>
                      <a:gd name="T30" fmla="*/ 0 w 23"/>
                      <a:gd name="T31" fmla="*/ 1 h 781"/>
                      <a:gd name="T32" fmla="*/ 0 w 23"/>
                      <a:gd name="T33" fmla="*/ 1 h 781"/>
                      <a:gd name="T34" fmla="*/ 0 w 23"/>
                      <a:gd name="T35" fmla="*/ 1 h 781"/>
                      <a:gd name="T36" fmla="*/ 0 w 23"/>
                      <a:gd name="T37" fmla="*/ 1 h 781"/>
                      <a:gd name="T38" fmla="*/ 0 w 23"/>
                      <a:gd name="T39" fmla="*/ 2 h 781"/>
                      <a:gd name="T40" fmla="*/ 0 w 23"/>
                      <a:gd name="T41" fmla="*/ 2 h 781"/>
                      <a:gd name="T42" fmla="*/ 0 w 23"/>
                      <a:gd name="T43" fmla="*/ 2 h 781"/>
                      <a:gd name="T44" fmla="*/ 0 w 23"/>
                      <a:gd name="T45" fmla="*/ 2 h 781"/>
                      <a:gd name="T46" fmla="*/ 0 w 23"/>
                      <a:gd name="T47" fmla="*/ 2 h 781"/>
                      <a:gd name="T48" fmla="*/ 0 w 23"/>
                      <a:gd name="T49" fmla="*/ 3 h 781"/>
                      <a:gd name="T50" fmla="*/ 0 w 23"/>
                      <a:gd name="T51" fmla="*/ 3 h 781"/>
                      <a:gd name="T52" fmla="*/ 0 w 23"/>
                      <a:gd name="T53" fmla="*/ 3 h 781"/>
                      <a:gd name="T54" fmla="*/ 0 w 23"/>
                      <a:gd name="T55" fmla="*/ 3 h 781"/>
                      <a:gd name="T56" fmla="*/ 0 w 23"/>
                      <a:gd name="T57" fmla="*/ 3 h 781"/>
                      <a:gd name="T58" fmla="*/ 0 w 23"/>
                      <a:gd name="T59" fmla="*/ 3 h 781"/>
                      <a:gd name="T60" fmla="*/ 0 w 23"/>
                      <a:gd name="T61" fmla="*/ 3 h 781"/>
                      <a:gd name="T62" fmla="*/ 0 w 23"/>
                      <a:gd name="T63" fmla="*/ 3 h 781"/>
                      <a:gd name="T64" fmla="*/ 0 w 23"/>
                      <a:gd name="T65" fmla="*/ 3 h 781"/>
                      <a:gd name="T66" fmla="*/ 0 w 23"/>
                      <a:gd name="T67" fmla="*/ 2 h 781"/>
                      <a:gd name="T68" fmla="*/ 0 w 23"/>
                      <a:gd name="T69" fmla="*/ 2 h 781"/>
                      <a:gd name="T70" fmla="*/ 0 w 23"/>
                      <a:gd name="T71" fmla="*/ 2 h 781"/>
                      <a:gd name="T72" fmla="*/ 0 w 23"/>
                      <a:gd name="T73" fmla="*/ 2 h 781"/>
                      <a:gd name="T74" fmla="*/ 0 w 23"/>
                      <a:gd name="T75" fmla="*/ 2 h 781"/>
                      <a:gd name="T76" fmla="*/ 0 w 23"/>
                      <a:gd name="T77" fmla="*/ 2 h 781"/>
                      <a:gd name="T78" fmla="*/ 0 w 23"/>
                      <a:gd name="T79" fmla="*/ 2 h 781"/>
                      <a:gd name="T80" fmla="*/ 0 w 23"/>
                      <a:gd name="T81" fmla="*/ 2 h 781"/>
                      <a:gd name="T82" fmla="*/ 0 w 23"/>
                      <a:gd name="T83" fmla="*/ 2 h 781"/>
                      <a:gd name="T84" fmla="*/ 0 w 23"/>
                      <a:gd name="T85" fmla="*/ 2 h 781"/>
                      <a:gd name="T86" fmla="*/ 0 w 23"/>
                      <a:gd name="T87" fmla="*/ 2 h 781"/>
                      <a:gd name="T88" fmla="*/ 0 w 23"/>
                      <a:gd name="T89" fmla="*/ 1 h 781"/>
                      <a:gd name="T90" fmla="*/ 0 w 23"/>
                      <a:gd name="T91" fmla="*/ 1 h 781"/>
                      <a:gd name="T92" fmla="*/ 0 w 23"/>
                      <a:gd name="T93" fmla="*/ 1 h 781"/>
                      <a:gd name="T94" fmla="*/ 0 w 23"/>
                      <a:gd name="T95" fmla="*/ 1 h 781"/>
                      <a:gd name="T96" fmla="*/ 0 w 23"/>
                      <a:gd name="T97" fmla="*/ 1 h 781"/>
                      <a:gd name="T98" fmla="*/ 0 w 23"/>
                      <a:gd name="T99" fmla="*/ 1 h 781"/>
                      <a:gd name="T100" fmla="*/ 0 w 23"/>
                      <a:gd name="T101" fmla="*/ 1 h 781"/>
                      <a:gd name="T102" fmla="*/ 0 w 23"/>
                      <a:gd name="T103" fmla="*/ 1 h 781"/>
                      <a:gd name="T104" fmla="*/ 0 w 23"/>
                      <a:gd name="T105" fmla="*/ 0 h 781"/>
                      <a:gd name="T106" fmla="*/ 0 w 23"/>
                      <a:gd name="T107" fmla="*/ 0 h 7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
                      <a:gd name="T163" fmla="*/ 0 h 781"/>
                      <a:gd name="T164" fmla="*/ 23 w 23"/>
                      <a:gd name="T165" fmla="*/ 781 h 7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 h="781">
                        <a:moveTo>
                          <a:pt x="23" y="73"/>
                        </a:moveTo>
                        <a:lnTo>
                          <a:pt x="22" y="69"/>
                        </a:lnTo>
                        <a:lnTo>
                          <a:pt x="22" y="63"/>
                        </a:lnTo>
                        <a:lnTo>
                          <a:pt x="22" y="58"/>
                        </a:lnTo>
                        <a:lnTo>
                          <a:pt x="22" y="53"/>
                        </a:lnTo>
                        <a:lnTo>
                          <a:pt x="22" y="48"/>
                        </a:lnTo>
                        <a:lnTo>
                          <a:pt x="22" y="44"/>
                        </a:lnTo>
                        <a:lnTo>
                          <a:pt x="22" y="38"/>
                        </a:lnTo>
                        <a:lnTo>
                          <a:pt x="22" y="35"/>
                        </a:lnTo>
                        <a:lnTo>
                          <a:pt x="22" y="29"/>
                        </a:lnTo>
                        <a:lnTo>
                          <a:pt x="22" y="24"/>
                        </a:lnTo>
                        <a:lnTo>
                          <a:pt x="22" y="20"/>
                        </a:lnTo>
                        <a:lnTo>
                          <a:pt x="22" y="15"/>
                        </a:lnTo>
                        <a:lnTo>
                          <a:pt x="22" y="11"/>
                        </a:lnTo>
                        <a:lnTo>
                          <a:pt x="22" y="8"/>
                        </a:lnTo>
                        <a:lnTo>
                          <a:pt x="22" y="4"/>
                        </a:lnTo>
                        <a:lnTo>
                          <a:pt x="22" y="3"/>
                        </a:lnTo>
                        <a:lnTo>
                          <a:pt x="19" y="2"/>
                        </a:lnTo>
                        <a:lnTo>
                          <a:pt x="14" y="1"/>
                        </a:lnTo>
                        <a:lnTo>
                          <a:pt x="12" y="0"/>
                        </a:lnTo>
                        <a:lnTo>
                          <a:pt x="11" y="1"/>
                        </a:lnTo>
                        <a:lnTo>
                          <a:pt x="9" y="2"/>
                        </a:lnTo>
                        <a:lnTo>
                          <a:pt x="9" y="6"/>
                        </a:lnTo>
                        <a:lnTo>
                          <a:pt x="8" y="27"/>
                        </a:lnTo>
                        <a:lnTo>
                          <a:pt x="8" y="46"/>
                        </a:lnTo>
                        <a:lnTo>
                          <a:pt x="8" y="67"/>
                        </a:lnTo>
                        <a:lnTo>
                          <a:pt x="8" y="88"/>
                        </a:lnTo>
                        <a:lnTo>
                          <a:pt x="7" y="109"/>
                        </a:lnTo>
                        <a:lnTo>
                          <a:pt x="7" y="129"/>
                        </a:lnTo>
                        <a:lnTo>
                          <a:pt x="7" y="150"/>
                        </a:lnTo>
                        <a:lnTo>
                          <a:pt x="7" y="171"/>
                        </a:lnTo>
                        <a:lnTo>
                          <a:pt x="6" y="192"/>
                        </a:lnTo>
                        <a:lnTo>
                          <a:pt x="6" y="213"/>
                        </a:lnTo>
                        <a:lnTo>
                          <a:pt x="5" y="234"/>
                        </a:lnTo>
                        <a:lnTo>
                          <a:pt x="5" y="255"/>
                        </a:lnTo>
                        <a:lnTo>
                          <a:pt x="5" y="275"/>
                        </a:lnTo>
                        <a:lnTo>
                          <a:pt x="5" y="296"/>
                        </a:lnTo>
                        <a:lnTo>
                          <a:pt x="4" y="317"/>
                        </a:lnTo>
                        <a:lnTo>
                          <a:pt x="4" y="338"/>
                        </a:lnTo>
                        <a:lnTo>
                          <a:pt x="2" y="364"/>
                        </a:lnTo>
                        <a:lnTo>
                          <a:pt x="2" y="390"/>
                        </a:lnTo>
                        <a:lnTo>
                          <a:pt x="1" y="417"/>
                        </a:lnTo>
                        <a:lnTo>
                          <a:pt x="1" y="445"/>
                        </a:lnTo>
                        <a:lnTo>
                          <a:pt x="1" y="473"/>
                        </a:lnTo>
                        <a:lnTo>
                          <a:pt x="1" y="502"/>
                        </a:lnTo>
                        <a:lnTo>
                          <a:pt x="1" y="530"/>
                        </a:lnTo>
                        <a:lnTo>
                          <a:pt x="1" y="559"/>
                        </a:lnTo>
                        <a:lnTo>
                          <a:pt x="0" y="587"/>
                        </a:lnTo>
                        <a:lnTo>
                          <a:pt x="0" y="617"/>
                        </a:lnTo>
                        <a:lnTo>
                          <a:pt x="0" y="645"/>
                        </a:lnTo>
                        <a:lnTo>
                          <a:pt x="0" y="674"/>
                        </a:lnTo>
                        <a:lnTo>
                          <a:pt x="0" y="701"/>
                        </a:lnTo>
                        <a:lnTo>
                          <a:pt x="0" y="727"/>
                        </a:lnTo>
                        <a:lnTo>
                          <a:pt x="0" y="754"/>
                        </a:lnTo>
                        <a:lnTo>
                          <a:pt x="0" y="781"/>
                        </a:lnTo>
                        <a:lnTo>
                          <a:pt x="2" y="781"/>
                        </a:lnTo>
                        <a:lnTo>
                          <a:pt x="6" y="781"/>
                        </a:lnTo>
                        <a:lnTo>
                          <a:pt x="8" y="781"/>
                        </a:lnTo>
                        <a:lnTo>
                          <a:pt x="12" y="781"/>
                        </a:lnTo>
                        <a:lnTo>
                          <a:pt x="12" y="760"/>
                        </a:lnTo>
                        <a:lnTo>
                          <a:pt x="12" y="740"/>
                        </a:lnTo>
                        <a:lnTo>
                          <a:pt x="12" y="718"/>
                        </a:lnTo>
                        <a:lnTo>
                          <a:pt x="13" y="697"/>
                        </a:lnTo>
                        <a:lnTo>
                          <a:pt x="13" y="675"/>
                        </a:lnTo>
                        <a:lnTo>
                          <a:pt x="13" y="652"/>
                        </a:lnTo>
                        <a:lnTo>
                          <a:pt x="13" y="628"/>
                        </a:lnTo>
                        <a:lnTo>
                          <a:pt x="13" y="606"/>
                        </a:lnTo>
                        <a:lnTo>
                          <a:pt x="13" y="583"/>
                        </a:lnTo>
                        <a:lnTo>
                          <a:pt x="13" y="559"/>
                        </a:lnTo>
                        <a:lnTo>
                          <a:pt x="13" y="536"/>
                        </a:lnTo>
                        <a:lnTo>
                          <a:pt x="14" y="514"/>
                        </a:lnTo>
                        <a:lnTo>
                          <a:pt x="14" y="492"/>
                        </a:lnTo>
                        <a:lnTo>
                          <a:pt x="14" y="470"/>
                        </a:lnTo>
                        <a:lnTo>
                          <a:pt x="14" y="449"/>
                        </a:lnTo>
                        <a:lnTo>
                          <a:pt x="15" y="429"/>
                        </a:lnTo>
                        <a:lnTo>
                          <a:pt x="15" y="423"/>
                        </a:lnTo>
                        <a:lnTo>
                          <a:pt x="15" y="418"/>
                        </a:lnTo>
                        <a:lnTo>
                          <a:pt x="15" y="413"/>
                        </a:lnTo>
                        <a:lnTo>
                          <a:pt x="15" y="408"/>
                        </a:lnTo>
                        <a:lnTo>
                          <a:pt x="15" y="403"/>
                        </a:lnTo>
                        <a:lnTo>
                          <a:pt x="15" y="399"/>
                        </a:lnTo>
                        <a:lnTo>
                          <a:pt x="15" y="394"/>
                        </a:lnTo>
                        <a:lnTo>
                          <a:pt x="16" y="389"/>
                        </a:lnTo>
                        <a:lnTo>
                          <a:pt x="16" y="383"/>
                        </a:lnTo>
                        <a:lnTo>
                          <a:pt x="16" y="379"/>
                        </a:lnTo>
                        <a:lnTo>
                          <a:pt x="16" y="374"/>
                        </a:lnTo>
                        <a:lnTo>
                          <a:pt x="16" y="369"/>
                        </a:lnTo>
                        <a:lnTo>
                          <a:pt x="16" y="364"/>
                        </a:lnTo>
                        <a:lnTo>
                          <a:pt x="16" y="359"/>
                        </a:lnTo>
                        <a:lnTo>
                          <a:pt x="16" y="354"/>
                        </a:lnTo>
                        <a:lnTo>
                          <a:pt x="16" y="350"/>
                        </a:lnTo>
                        <a:lnTo>
                          <a:pt x="16" y="332"/>
                        </a:lnTo>
                        <a:lnTo>
                          <a:pt x="16" y="316"/>
                        </a:lnTo>
                        <a:lnTo>
                          <a:pt x="16" y="298"/>
                        </a:lnTo>
                        <a:lnTo>
                          <a:pt x="18" y="281"/>
                        </a:lnTo>
                        <a:lnTo>
                          <a:pt x="18" y="263"/>
                        </a:lnTo>
                        <a:lnTo>
                          <a:pt x="19" y="247"/>
                        </a:lnTo>
                        <a:lnTo>
                          <a:pt x="19" y="229"/>
                        </a:lnTo>
                        <a:lnTo>
                          <a:pt x="20" y="212"/>
                        </a:lnTo>
                        <a:lnTo>
                          <a:pt x="20" y="194"/>
                        </a:lnTo>
                        <a:lnTo>
                          <a:pt x="20" y="177"/>
                        </a:lnTo>
                        <a:lnTo>
                          <a:pt x="21" y="159"/>
                        </a:lnTo>
                        <a:lnTo>
                          <a:pt x="21" y="142"/>
                        </a:lnTo>
                        <a:lnTo>
                          <a:pt x="21" y="124"/>
                        </a:lnTo>
                        <a:lnTo>
                          <a:pt x="22" y="107"/>
                        </a:lnTo>
                        <a:lnTo>
                          <a:pt x="22" y="91"/>
                        </a:lnTo>
                        <a:lnTo>
                          <a:pt x="23"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19" name="Freeform 145">
                    <a:extLst>
                      <a:ext uri="{FF2B5EF4-FFF2-40B4-BE49-F238E27FC236}">
                        <a16:creationId xmlns:a16="http://schemas.microsoft.com/office/drawing/2014/main" id="{C5A14C25-189C-4C3F-AD40-EE4C0402305C}"/>
                      </a:ext>
                    </a:extLst>
                  </p:cNvPr>
                  <p:cNvSpPr>
                    <a:spLocks/>
                  </p:cNvSpPr>
                  <p:nvPr/>
                </p:nvSpPr>
                <p:spPr bwMode="auto">
                  <a:xfrm>
                    <a:off x="1564" y="2256"/>
                    <a:ext cx="32" cy="21"/>
                  </a:xfrm>
                  <a:custGeom>
                    <a:avLst/>
                    <a:gdLst>
                      <a:gd name="T0" fmla="*/ 0 w 94"/>
                      <a:gd name="T1" fmla="*/ 0 h 61"/>
                      <a:gd name="T2" fmla="*/ 0 w 94"/>
                      <a:gd name="T3" fmla="*/ 0 h 61"/>
                      <a:gd name="T4" fmla="*/ 0 w 94"/>
                      <a:gd name="T5" fmla="*/ 0 h 61"/>
                      <a:gd name="T6" fmla="*/ 0 w 94"/>
                      <a:gd name="T7" fmla="*/ 0 h 61"/>
                      <a:gd name="T8" fmla="*/ 0 w 94"/>
                      <a:gd name="T9" fmla="*/ 0 h 61"/>
                      <a:gd name="T10" fmla="*/ 0 w 94"/>
                      <a:gd name="T11" fmla="*/ 0 h 61"/>
                      <a:gd name="T12" fmla="*/ 0 w 94"/>
                      <a:gd name="T13" fmla="*/ 0 h 61"/>
                      <a:gd name="T14" fmla="*/ 0 w 94"/>
                      <a:gd name="T15" fmla="*/ 0 h 61"/>
                      <a:gd name="T16" fmla="*/ 0 w 94"/>
                      <a:gd name="T17" fmla="*/ 0 h 61"/>
                      <a:gd name="T18" fmla="*/ 0 w 94"/>
                      <a:gd name="T19" fmla="*/ 0 h 61"/>
                      <a:gd name="T20" fmla="*/ 0 w 94"/>
                      <a:gd name="T21" fmla="*/ 0 h 61"/>
                      <a:gd name="T22" fmla="*/ 0 w 94"/>
                      <a:gd name="T23" fmla="*/ 0 h 61"/>
                      <a:gd name="T24" fmla="*/ 0 w 94"/>
                      <a:gd name="T25" fmla="*/ 0 h 61"/>
                      <a:gd name="T26" fmla="*/ 0 w 94"/>
                      <a:gd name="T27" fmla="*/ 0 h 61"/>
                      <a:gd name="T28" fmla="*/ 0 w 94"/>
                      <a:gd name="T29" fmla="*/ 0 h 61"/>
                      <a:gd name="T30" fmla="*/ 0 w 94"/>
                      <a:gd name="T31" fmla="*/ 0 h 61"/>
                      <a:gd name="T32" fmla="*/ 0 w 94"/>
                      <a:gd name="T33" fmla="*/ 0 h 61"/>
                      <a:gd name="T34" fmla="*/ 0 w 94"/>
                      <a:gd name="T35" fmla="*/ 0 h 61"/>
                      <a:gd name="T36" fmla="*/ 0 w 94"/>
                      <a:gd name="T37" fmla="*/ 0 h 61"/>
                      <a:gd name="T38" fmla="*/ 0 w 94"/>
                      <a:gd name="T39" fmla="*/ 0 h 61"/>
                      <a:gd name="T40" fmla="*/ 0 w 94"/>
                      <a:gd name="T41" fmla="*/ 0 h 61"/>
                      <a:gd name="T42" fmla="*/ 0 w 94"/>
                      <a:gd name="T43" fmla="*/ 0 h 61"/>
                      <a:gd name="T44" fmla="*/ 0 w 94"/>
                      <a:gd name="T45" fmla="*/ 0 h 61"/>
                      <a:gd name="T46" fmla="*/ 0 w 94"/>
                      <a:gd name="T47" fmla="*/ 0 h 61"/>
                      <a:gd name="T48" fmla="*/ 0 w 94"/>
                      <a:gd name="T49" fmla="*/ 0 h 61"/>
                      <a:gd name="T50" fmla="*/ 0 w 94"/>
                      <a:gd name="T51" fmla="*/ 0 h 61"/>
                      <a:gd name="T52" fmla="*/ 0 w 94"/>
                      <a:gd name="T53" fmla="*/ 0 h 61"/>
                      <a:gd name="T54" fmla="*/ 0 w 94"/>
                      <a:gd name="T55" fmla="*/ 0 h 61"/>
                      <a:gd name="T56" fmla="*/ 0 w 94"/>
                      <a:gd name="T57" fmla="*/ 0 h 61"/>
                      <a:gd name="T58" fmla="*/ 0 w 94"/>
                      <a:gd name="T59" fmla="*/ 0 h 61"/>
                      <a:gd name="T60" fmla="*/ 0 w 94"/>
                      <a:gd name="T61" fmla="*/ 0 h 61"/>
                      <a:gd name="T62" fmla="*/ 0 w 94"/>
                      <a:gd name="T63" fmla="*/ 0 h 61"/>
                      <a:gd name="T64" fmla="*/ 0 w 94"/>
                      <a:gd name="T65" fmla="*/ 0 h 61"/>
                      <a:gd name="T66" fmla="*/ 0 w 94"/>
                      <a:gd name="T67" fmla="*/ 0 h 61"/>
                      <a:gd name="T68" fmla="*/ 0 w 94"/>
                      <a:gd name="T69" fmla="*/ 0 h 61"/>
                      <a:gd name="T70" fmla="*/ 0 w 94"/>
                      <a:gd name="T71" fmla="*/ 0 h 61"/>
                      <a:gd name="T72" fmla="*/ 0 w 94"/>
                      <a:gd name="T73" fmla="*/ 0 h 61"/>
                      <a:gd name="T74" fmla="*/ 0 w 94"/>
                      <a:gd name="T75" fmla="*/ 0 h 61"/>
                      <a:gd name="T76" fmla="*/ 0 w 94"/>
                      <a:gd name="T77" fmla="*/ 0 h 61"/>
                      <a:gd name="T78" fmla="*/ 0 w 94"/>
                      <a:gd name="T79" fmla="*/ 0 h 61"/>
                      <a:gd name="T80" fmla="*/ 0 w 94"/>
                      <a:gd name="T81" fmla="*/ 0 h 61"/>
                      <a:gd name="T82" fmla="*/ 0 w 94"/>
                      <a:gd name="T83" fmla="*/ 0 h 61"/>
                      <a:gd name="T84" fmla="*/ 0 w 94"/>
                      <a:gd name="T85" fmla="*/ 0 h 61"/>
                      <a:gd name="T86" fmla="*/ 0 w 94"/>
                      <a:gd name="T87" fmla="*/ 0 h 61"/>
                      <a:gd name="T88" fmla="*/ 0 w 94"/>
                      <a:gd name="T89" fmla="*/ 0 h 61"/>
                      <a:gd name="T90" fmla="*/ 0 w 94"/>
                      <a:gd name="T91" fmla="*/ 0 h 61"/>
                      <a:gd name="T92" fmla="*/ 0 w 94"/>
                      <a:gd name="T93" fmla="*/ 0 h 61"/>
                      <a:gd name="T94" fmla="*/ 0 w 94"/>
                      <a:gd name="T95" fmla="*/ 0 h 61"/>
                      <a:gd name="T96" fmla="*/ 0 w 94"/>
                      <a:gd name="T97" fmla="*/ 0 h 61"/>
                      <a:gd name="T98" fmla="*/ 0 w 94"/>
                      <a:gd name="T99" fmla="*/ 0 h 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4"/>
                      <a:gd name="T151" fmla="*/ 0 h 61"/>
                      <a:gd name="T152" fmla="*/ 94 w 94"/>
                      <a:gd name="T153" fmla="*/ 61 h 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4" h="61">
                        <a:moveTo>
                          <a:pt x="83" y="46"/>
                        </a:moveTo>
                        <a:lnTo>
                          <a:pt x="88" y="44"/>
                        </a:lnTo>
                        <a:lnTo>
                          <a:pt x="90" y="42"/>
                        </a:lnTo>
                        <a:lnTo>
                          <a:pt x="91" y="38"/>
                        </a:lnTo>
                        <a:lnTo>
                          <a:pt x="94" y="35"/>
                        </a:lnTo>
                        <a:lnTo>
                          <a:pt x="94" y="31"/>
                        </a:lnTo>
                        <a:lnTo>
                          <a:pt x="92" y="28"/>
                        </a:lnTo>
                        <a:lnTo>
                          <a:pt x="91" y="23"/>
                        </a:lnTo>
                        <a:lnTo>
                          <a:pt x="90" y="19"/>
                        </a:lnTo>
                        <a:lnTo>
                          <a:pt x="87" y="16"/>
                        </a:lnTo>
                        <a:lnTo>
                          <a:pt x="84" y="12"/>
                        </a:lnTo>
                        <a:lnTo>
                          <a:pt x="81" y="8"/>
                        </a:lnTo>
                        <a:lnTo>
                          <a:pt x="78" y="5"/>
                        </a:lnTo>
                        <a:lnTo>
                          <a:pt x="74" y="3"/>
                        </a:lnTo>
                        <a:lnTo>
                          <a:pt x="71" y="1"/>
                        </a:lnTo>
                        <a:lnTo>
                          <a:pt x="68" y="0"/>
                        </a:lnTo>
                        <a:lnTo>
                          <a:pt x="64" y="1"/>
                        </a:lnTo>
                        <a:lnTo>
                          <a:pt x="60" y="1"/>
                        </a:lnTo>
                        <a:lnTo>
                          <a:pt x="55" y="1"/>
                        </a:lnTo>
                        <a:lnTo>
                          <a:pt x="49" y="1"/>
                        </a:lnTo>
                        <a:lnTo>
                          <a:pt x="45" y="2"/>
                        </a:lnTo>
                        <a:lnTo>
                          <a:pt x="38" y="2"/>
                        </a:lnTo>
                        <a:lnTo>
                          <a:pt x="32" y="4"/>
                        </a:lnTo>
                        <a:lnTo>
                          <a:pt x="26" y="5"/>
                        </a:lnTo>
                        <a:lnTo>
                          <a:pt x="21" y="8"/>
                        </a:lnTo>
                        <a:lnTo>
                          <a:pt x="16" y="9"/>
                        </a:lnTo>
                        <a:lnTo>
                          <a:pt x="11" y="12"/>
                        </a:lnTo>
                        <a:lnTo>
                          <a:pt x="6" y="15"/>
                        </a:lnTo>
                        <a:lnTo>
                          <a:pt x="4" y="19"/>
                        </a:lnTo>
                        <a:lnTo>
                          <a:pt x="2" y="23"/>
                        </a:lnTo>
                        <a:lnTo>
                          <a:pt x="0" y="29"/>
                        </a:lnTo>
                        <a:lnTo>
                          <a:pt x="0" y="33"/>
                        </a:lnTo>
                        <a:lnTo>
                          <a:pt x="4" y="40"/>
                        </a:lnTo>
                        <a:lnTo>
                          <a:pt x="5" y="46"/>
                        </a:lnTo>
                        <a:lnTo>
                          <a:pt x="10" y="52"/>
                        </a:lnTo>
                        <a:lnTo>
                          <a:pt x="13" y="56"/>
                        </a:lnTo>
                        <a:lnTo>
                          <a:pt x="18" y="58"/>
                        </a:lnTo>
                        <a:lnTo>
                          <a:pt x="23" y="60"/>
                        </a:lnTo>
                        <a:lnTo>
                          <a:pt x="28" y="61"/>
                        </a:lnTo>
                        <a:lnTo>
                          <a:pt x="33" y="61"/>
                        </a:lnTo>
                        <a:lnTo>
                          <a:pt x="39" y="61"/>
                        </a:lnTo>
                        <a:lnTo>
                          <a:pt x="45" y="60"/>
                        </a:lnTo>
                        <a:lnTo>
                          <a:pt x="50" y="58"/>
                        </a:lnTo>
                        <a:lnTo>
                          <a:pt x="56" y="57"/>
                        </a:lnTo>
                        <a:lnTo>
                          <a:pt x="62" y="54"/>
                        </a:lnTo>
                        <a:lnTo>
                          <a:pt x="68" y="52"/>
                        </a:lnTo>
                        <a:lnTo>
                          <a:pt x="73" y="50"/>
                        </a:lnTo>
                        <a:lnTo>
                          <a:pt x="78" y="47"/>
                        </a:lnTo>
                        <a:lnTo>
                          <a:pt x="8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0" name="Freeform 146">
                    <a:extLst>
                      <a:ext uri="{FF2B5EF4-FFF2-40B4-BE49-F238E27FC236}">
                        <a16:creationId xmlns:a16="http://schemas.microsoft.com/office/drawing/2014/main" id="{0DF96D2F-3A56-4EED-9ED6-1AFA0EDCE810}"/>
                      </a:ext>
                    </a:extLst>
                  </p:cNvPr>
                  <p:cNvSpPr>
                    <a:spLocks/>
                  </p:cNvSpPr>
                  <p:nvPr/>
                </p:nvSpPr>
                <p:spPr bwMode="auto">
                  <a:xfrm>
                    <a:off x="1563" y="2358"/>
                    <a:ext cx="21" cy="15"/>
                  </a:xfrm>
                  <a:custGeom>
                    <a:avLst/>
                    <a:gdLst>
                      <a:gd name="T0" fmla="*/ 0 w 65"/>
                      <a:gd name="T1" fmla="*/ 0 h 45"/>
                      <a:gd name="T2" fmla="*/ 0 w 65"/>
                      <a:gd name="T3" fmla="*/ 0 h 45"/>
                      <a:gd name="T4" fmla="*/ 0 w 65"/>
                      <a:gd name="T5" fmla="*/ 0 h 45"/>
                      <a:gd name="T6" fmla="*/ 0 w 65"/>
                      <a:gd name="T7" fmla="*/ 0 h 45"/>
                      <a:gd name="T8" fmla="*/ 0 w 65"/>
                      <a:gd name="T9" fmla="*/ 0 h 45"/>
                      <a:gd name="T10" fmla="*/ 0 w 65"/>
                      <a:gd name="T11" fmla="*/ 0 h 45"/>
                      <a:gd name="T12" fmla="*/ 0 w 65"/>
                      <a:gd name="T13" fmla="*/ 0 h 45"/>
                      <a:gd name="T14" fmla="*/ 0 w 65"/>
                      <a:gd name="T15" fmla="*/ 0 h 45"/>
                      <a:gd name="T16" fmla="*/ 0 w 65"/>
                      <a:gd name="T17" fmla="*/ 0 h 45"/>
                      <a:gd name="T18" fmla="*/ 0 w 65"/>
                      <a:gd name="T19" fmla="*/ 0 h 45"/>
                      <a:gd name="T20" fmla="*/ 0 w 65"/>
                      <a:gd name="T21" fmla="*/ 0 h 45"/>
                      <a:gd name="T22" fmla="*/ 0 w 65"/>
                      <a:gd name="T23" fmla="*/ 0 h 45"/>
                      <a:gd name="T24" fmla="*/ 0 w 65"/>
                      <a:gd name="T25" fmla="*/ 0 h 45"/>
                      <a:gd name="T26" fmla="*/ 0 w 65"/>
                      <a:gd name="T27" fmla="*/ 0 h 45"/>
                      <a:gd name="T28" fmla="*/ 0 w 65"/>
                      <a:gd name="T29" fmla="*/ 0 h 45"/>
                      <a:gd name="T30" fmla="*/ 0 w 65"/>
                      <a:gd name="T31" fmla="*/ 0 h 45"/>
                      <a:gd name="T32" fmla="*/ 0 w 65"/>
                      <a:gd name="T33" fmla="*/ 0 h 45"/>
                      <a:gd name="T34" fmla="*/ 0 w 65"/>
                      <a:gd name="T35" fmla="*/ 0 h 45"/>
                      <a:gd name="T36" fmla="*/ 0 w 65"/>
                      <a:gd name="T37" fmla="*/ 0 h 45"/>
                      <a:gd name="T38" fmla="*/ 0 w 65"/>
                      <a:gd name="T39" fmla="*/ 0 h 45"/>
                      <a:gd name="T40" fmla="*/ 0 w 65"/>
                      <a:gd name="T41" fmla="*/ 0 h 45"/>
                      <a:gd name="T42" fmla="*/ 0 w 65"/>
                      <a:gd name="T43" fmla="*/ 0 h 45"/>
                      <a:gd name="T44" fmla="*/ 0 w 65"/>
                      <a:gd name="T45" fmla="*/ 0 h 45"/>
                      <a:gd name="T46" fmla="*/ 0 w 65"/>
                      <a:gd name="T47" fmla="*/ 0 h 45"/>
                      <a:gd name="T48" fmla="*/ 0 w 65"/>
                      <a:gd name="T49" fmla="*/ 0 h 45"/>
                      <a:gd name="T50" fmla="*/ 0 w 65"/>
                      <a:gd name="T51" fmla="*/ 0 h 45"/>
                      <a:gd name="T52" fmla="*/ 0 w 65"/>
                      <a:gd name="T53" fmla="*/ 0 h 45"/>
                      <a:gd name="T54" fmla="*/ 0 w 65"/>
                      <a:gd name="T55" fmla="*/ 0 h 45"/>
                      <a:gd name="T56" fmla="*/ 0 w 65"/>
                      <a:gd name="T57" fmla="*/ 0 h 45"/>
                      <a:gd name="T58" fmla="*/ 0 w 65"/>
                      <a:gd name="T59" fmla="*/ 0 h 45"/>
                      <a:gd name="T60" fmla="*/ 0 w 65"/>
                      <a:gd name="T61" fmla="*/ 0 h 45"/>
                      <a:gd name="T62" fmla="*/ 0 w 65"/>
                      <a:gd name="T63" fmla="*/ 0 h 45"/>
                      <a:gd name="T64" fmla="*/ 0 w 65"/>
                      <a:gd name="T65" fmla="*/ 0 h 45"/>
                      <a:gd name="T66" fmla="*/ 0 w 65"/>
                      <a:gd name="T67" fmla="*/ 0 h 45"/>
                      <a:gd name="T68" fmla="*/ 0 w 65"/>
                      <a:gd name="T69" fmla="*/ 0 h 45"/>
                      <a:gd name="T70" fmla="*/ 0 w 65"/>
                      <a:gd name="T71" fmla="*/ 0 h 45"/>
                      <a:gd name="T72" fmla="*/ 0 w 65"/>
                      <a:gd name="T73" fmla="*/ 0 h 45"/>
                      <a:gd name="T74" fmla="*/ 0 w 65"/>
                      <a:gd name="T75" fmla="*/ 0 h 45"/>
                      <a:gd name="T76" fmla="*/ 0 w 65"/>
                      <a:gd name="T77" fmla="*/ 0 h 45"/>
                      <a:gd name="T78" fmla="*/ 0 w 65"/>
                      <a:gd name="T79" fmla="*/ 0 h 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5"/>
                      <a:gd name="T121" fmla="*/ 0 h 45"/>
                      <a:gd name="T122" fmla="*/ 65 w 65"/>
                      <a:gd name="T123" fmla="*/ 45 h 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5" h="45">
                        <a:moveTo>
                          <a:pt x="21" y="4"/>
                        </a:moveTo>
                        <a:lnTo>
                          <a:pt x="17" y="1"/>
                        </a:lnTo>
                        <a:lnTo>
                          <a:pt x="12" y="1"/>
                        </a:lnTo>
                        <a:lnTo>
                          <a:pt x="10" y="0"/>
                        </a:lnTo>
                        <a:lnTo>
                          <a:pt x="8" y="0"/>
                        </a:lnTo>
                        <a:lnTo>
                          <a:pt x="2" y="1"/>
                        </a:lnTo>
                        <a:lnTo>
                          <a:pt x="0" y="5"/>
                        </a:lnTo>
                        <a:lnTo>
                          <a:pt x="0" y="6"/>
                        </a:lnTo>
                        <a:lnTo>
                          <a:pt x="1" y="10"/>
                        </a:lnTo>
                        <a:lnTo>
                          <a:pt x="2" y="13"/>
                        </a:lnTo>
                        <a:lnTo>
                          <a:pt x="2" y="15"/>
                        </a:lnTo>
                        <a:lnTo>
                          <a:pt x="5" y="12"/>
                        </a:lnTo>
                        <a:lnTo>
                          <a:pt x="10" y="12"/>
                        </a:lnTo>
                        <a:lnTo>
                          <a:pt x="12" y="12"/>
                        </a:lnTo>
                        <a:lnTo>
                          <a:pt x="16" y="14"/>
                        </a:lnTo>
                        <a:lnTo>
                          <a:pt x="19" y="15"/>
                        </a:lnTo>
                        <a:lnTo>
                          <a:pt x="23" y="18"/>
                        </a:lnTo>
                        <a:lnTo>
                          <a:pt x="26" y="20"/>
                        </a:lnTo>
                        <a:lnTo>
                          <a:pt x="31" y="22"/>
                        </a:lnTo>
                        <a:lnTo>
                          <a:pt x="36" y="27"/>
                        </a:lnTo>
                        <a:lnTo>
                          <a:pt x="42" y="31"/>
                        </a:lnTo>
                        <a:lnTo>
                          <a:pt x="45" y="34"/>
                        </a:lnTo>
                        <a:lnTo>
                          <a:pt x="51" y="38"/>
                        </a:lnTo>
                        <a:lnTo>
                          <a:pt x="54" y="41"/>
                        </a:lnTo>
                        <a:lnTo>
                          <a:pt x="59" y="45"/>
                        </a:lnTo>
                        <a:lnTo>
                          <a:pt x="59" y="42"/>
                        </a:lnTo>
                        <a:lnTo>
                          <a:pt x="60" y="40"/>
                        </a:lnTo>
                        <a:lnTo>
                          <a:pt x="62" y="36"/>
                        </a:lnTo>
                        <a:lnTo>
                          <a:pt x="65" y="35"/>
                        </a:lnTo>
                        <a:lnTo>
                          <a:pt x="61" y="31"/>
                        </a:lnTo>
                        <a:lnTo>
                          <a:pt x="58" y="27"/>
                        </a:lnTo>
                        <a:lnTo>
                          <a:pt x="51" y="21"/>
                        </a:lnTo>
                        <a:lnTo>
                          <a:pt x="45" y="18"/>
                        </a:lnTo>
                        <a:lnTo>
                          <a:pt x="42" y="15"/>
                        </a:lnTo>
                        <a:lnTo>
                          <a:pt x="38" y="13"/>
                        </a:lnTo>
                        <a:lnTo>
                          <a:pt x="35" y="12"/>
                        </a:lnTo>
                        <a:lnTo>
                          <a:pt x="32" y="10"/>
                        </a:lnTo>
                        <a:lnTo>
                          <a:pt x="25" y="6"/>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1" name="Freeform 147">
                    <a:extLst>
                      <a:ext uri="{FF2B5EF4-FFF2-40B4-BE49-F238E27FC236}">
                        <a16:creationId xmlns:a16="http://schemas.microsoft.com/office/drawing/2014/main" id="{434ACAED-44A1-4B9A-BD3B-9A19173190EE}"/>
                      </a:ext>
                    </a:extLst>
                  </p:cNvPr>
                  <p:cNvSpPr>
                    <a:spLocks/>
                  </p:cNvSpPr>
                  <p:nvPr/>
                </p:nvSpPr>
                <p:spPr bwMode="auto">
                  <a:xfrm>
                    <a:off x="1575" y="2359"/>
                    <a:ext cx="34" cy="40"/>
                  </a:xfrm>
                  <a:custGeom>
                    <a:avLst/>
                    <a:gdLst>
                      <a:gd name="T0" fmla="*/ 0 w 103"/>
                      <a:gd name="T1" fmla="*/ 0 h 119"/>
                      <a:gd name="T2" fmla="*/ 0 w 103"/>
                      <a:gd name="T3" fmla="*/ 0 h 119"/>
                      <a:gd name="T4" fmla="*/ 0 w 103"/>
                      <a:gd name="T5" fmla="*/ 0 h 119"/>
                      <a:gd name="T6" fmla="*/ 0 w 103"/>
                      <a:gd name="T7" fmla="*/ 0 h 119"/>
                      <a:gd name="T8" fmla="*/ 0 w 103"/>
                      <a:gd name="T9" fmla="*/ 0 h 119"/>
                      <a:gd name="T10" fmla="*/ 0 w 103"/>
                      <a:gd name="T11" fmla="*/ 0 h 119"/>
                      <a:gd name="T12" fmla="*/ 0 w 103"/>
                      <a:gd name="T13" fmla="*/ 0 h 119"/>
                      <a:gd name="T14" fmla="*/ 0 w 103"/>
                      <a:gd name="T15" fmla="*/ 0 h 119"/>
                      <a:gd name="T16" fmla="*/ 0 w 103"/>
                      <a:gd name="T17" fmla="*/ 0 h 119"/>
                      <a:gd name="T18" fmla="*/ 0 w 103"/>
                      <a:gd name="T19" fmla="*/ 0 h 119"/>
                      <a:gd name="T20" fmla="*/ 0 w 103"/>
                      <a:gd name="T21" fmla="*/ 0 h 119"/>
                      <a:gd name="T22" fmla="*/ 0 w 103"/>
                      <a:gd name="T23" fmla="*/ 0 h 119"/>
                      <a:gd name="T24" fmla="*/ 0 w 103"/>
                      <a:gd name="T25" fmla="*/ 0 h 119"/>
                      <a:gd name="T26" fmla="*/ 0 w 103"/>
                      <a:gd name="T27" fmla="*/ 0 h 119"/>
                      <a:gd name="T28" fmla="*/ 0 w 103"/>
                      <a:gd name="T29" fmla="*/ 0 h 119"/>
                      <a:gd name="T30" fmla="*/ 0 w 103"/>
                      <a:gd name="T31" fmla="*/ 0 h 119"/>
                      <a:gd name="T32" fmla="*/ 0 w 103"/>
                      <a:gd name="T33" fmla="*/ 0 h 119"/>
                      <a:gd name="T34" fmla="*/ 0 w 103"/>
                      <a:gd name="T35" fmla="*/ 0 h 119"/>
                      <a:gd name="T36" fmla="*/ 0 w 103"/>
                      <a:gd name="T37" fmla="*/ 0 h 119"/>
                      <a:gd name="T38" fmla="*/ 0 w 103"/>
                      <a:gd name="T39" fmla="*/ 0 h 119"/>
                      <a:gd name="T40" fmla="*/ 0 w 103"/>
                      <a:gd name="T41" fmla="*/ 0 h 119"/>
                      <a:gd name="T42" fmla="*/ 0 w 103"/>
                      <a:gd name="T43" fmla="*/ 0 h 119"/>
                      <a:gd name="T44" fmla="*/ 0 w 103"/>
                      <a:gd name="T45" fmla="*/ 0 h 119"/>
                      <a:gd name="T46" fmla="*/ 0 w 103"/>
                      <a:gd name="T47" fmla="*/ 0 h 119"/>
                      <a:gd name="T48" fmla="*/ 0 w 103"/>
                      <a:gd name="T49" fmla="*/ 0 h 119"/>
                      <a:gd name="T50" fmla="*/ 0 w 103"/>
                      <a:gd name="T51" fmla="*/ 0 h 119"/>
                      <a:gd name="T52" fmla="*/ 0 w 103"/>
                      <a:gd name="T53" fmla="*/ 0 h 119"/>
                      <a:gd name="T54" fmla="*/ 0 w 103"/>
                      <a:gd name="T55" fmla="*/ 0 h 119"/>
                      <a:gd name="T56" fmla="*/ 0 w 103"/>
                      <a:gd name="T57" fmla="*/ 0 h 119"/>
                      <a:gd name="T58" fmla="*/ 0 w 103"/>
                      <a:gd name="T59" fmla="*/ 0 h 119"/>
                      <a:gd name="T60" fmla="*/ 0 w 103"/>
                      <a:gd name="T61" fmla="*/ 0 h 119"/>
                      <a:gd name="T62" fmla="*/ 0 w 103"/>
                      <a:gd name="T63" fmla="*/ 0 h 119"/>
                      <a:gd name="T64" fmla="*/ 0 w 103"/>
                      <a:gd name="T65" fmla="*/ 0 h 119"/>
                      <a:gd name="T66" fmla="*/ 0 w 103"/>
                      <a:gd name="T67" fmla="*/ 0 h 119"/>
                      <a:gd name="T68" fmla="*/ 0 w 103"/>
                      <a:gd name="T69" fmla="*/ 0 h 119"/>
                      <a:gd name="T70" fmla="*/ 0 w 103"/>
                      <a:gd name="T71" fmla="*/ 0 h 119"/>
                      <a:gd name="T72" fmla="*/ 0 w 103"/>
                      <a:gd name="T73" fmla="*/ 0 h 119"/>
                      <a:gd name="T74" fmla="*/ 0 w 103"/>
                      <a:gd name="T75" fmla="*/ 0 h 119"/>
                      <a:gd name="T76" fmla="*/ 0 w 103"/>
                      <a:gd name="T77" fmla="*/ 0 h 11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119"/>
                      <a:gd name="T119" fmla="*/ 103 w 103"/>
                      <a:gd name="T120" fmla="*/ 119 h 11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119">
                        <a:moveTo>
                          <a:pt x="51" y="1"/>
                        </a:moveTo>
                        <a:lnTo>
                          <a:pt x="58" y="0"/>
                        </a:lnTo>
                        <a:lnTo>
                          <a:pt x="65" y="0"/>
                        </a:lnTo>
                        <a:lnTo>
                          <a:pt x="71" y="0"/>
                        </a:lnTo>
                        <a:lnTo>
                          <a:pt x="78" y="2"/>
                        </a:lnTo>
                        <a:lnTo>
                          <a:pt x="83" y="5"/>
                        </a:lnTo>
                        <a:lnTo>
                          <a:pt x="88" y="9"/>
                        </a:lnTo>
                        <a:lnTo>
                          <a:pt x="93" y="15"/>
                        </a:lnTo>
                        <a:lnTo>
                          <a:pt x="98" y="21"/>
                        </a:lnTo>
                        <a:lnTo>
                          <a:pt x="100" y="26"/>
                        </a:lnTo>
                        <a:lnTo>
                          <a:pt x="102" y="32"/>
                        </a:lnTo>
                        <a:lnTo>
                          <a:pt x="103" y="39"/>
                        </a:lnTo>
                        <a:lnTo>
                          <a:pt x="103" y="46"/>
                        </a:lnTo>
                        <a:lnTo>
                          <a:pt x="102" y="52"/>
                        </a:lnTo>
                        <a:lnTo>
                          <a:pt x="100" y="59"/>
                        </a:lnTo>
                        <a:lnTo>
                          <a:pt x="96" y="65"/>
                        </a:lnTo>
                        <a:lnTo>
                          <a:pt x="92" y="72"/>
                        </a:lnTo>
                        <a:lnTo>
                          <a:pt x="87" y="77"/>
                        </a:lnTo>
                        <a:lnTo>
                          <a:pt x="81" y="82"/>
                        </a:lnTo>
                        <a:lnTo>
                          <a:pt x="77" y="88"/>
                        </a:lnTo>
                        <a:lnTo>
                          <a:pt x="72" y="95"/>
                        </a:lnTo>
                        <a:lnTo>
                          <a:pt x="67" y="100"/>
                        </a:lnTo>
                        <a:lnTo>
                          <a:pt x="63" y="107"/>
                        </a:lnTo>
                        <a:lnTo>
                          <a:pt x="58" y="113"/>
                        </a:lnTo>
                        <a:lnTo>
                          <a:pt x="55" y="119"/>
                        </a:lnTo>
                        <a:lnTo>
                          <a:pt x="49" y="119"/>
                        </a:lnTo>
                        <a:lnTo>
                          <a:pt x="46" y="117"/>
                        </a:lnTo>
                        <a:lnTo>
                          <a:pt x="46" y="112"/>
                        </a:lnTo>
                        <a:lnTo>
                          <a:pt x="50" y="105"/>
                        </a:lnTo>
                        <a:lnTo>
                          <a:pt x="53" y="98"/>
                        </a:lnTo>
                        <a:lnTo>
                          <a:pt x="58" y="92"/>
                        </a:lnTo>
                        <a:lnTo>
                          <a:pt x="63" y="85"/>
                        </a:lnTo>
                        <a:lnTo>
                          <a:pt x="69" y="79"/>
                        </a:lnTo>
                        <a:lnTo>
                          <a:pt x="74" y="72"/>
                        </a:lnTo>
                        <a:lnTo>
                          <a:pt x="80" y="66"/>
                        </a:lnTo>
                        <a:lnTo>
                          <a:pt x="84" y="59"/>
                        </a:lnTo>
                        <a:lnTo>
                          <a:pt x="87" y="52"/>
                        </a:lnTo>
                        <a:lnTo>
                          <a:pt x="90" y="46"/>
                        </a:lnTo>
                        <a:lnTo>
                          <a:pt x="92" y="40"/>
                        </a:lnTo>
                        <a:lnTo>
                          <a:pt x="91" y="33"/>
                        </a:lnTo>
                        <a:lnTo>
                          <a:pt x="88" y="28"/>
                        </a:lnTo>
                        <a:lnTo>
                          <a:pt x="84" y="23"/>
                        </a:lnTo>
                        <a:lnTo>
                          <a:pt x="77" y="17"/>
                        </a:lnTo>
                        <a:lnTo>
                          <a:pt x="70" y="14"/>
                        </a:lnTo>
                        <a:lnTo>
                          <a:pt x="64" y="11"/>
                        </a:lnTo>
                        <a:lnTo>
                          <a:pt x="58" y="11"/>
                        </a:lnTo>
                        <a:lnTo>
                          <a:pt x="55" y="12"/>
                        </a:lnTo>
                        <a:lnTo>
                          <a:pt x="49" y="15"/>
                        </a:lnTo>
                        <a:lnTo>
                          <a:pt x="44" y="17"/>
                        </a:lnTo>
                        <a:lnTo>
                          <a:pt x="41" y="21"/>
                        </a:lnTo>
                        <a:lnTo>
                          <a:pt x="37" y="26"/>
                        </a:lnTo>
                        <a:lnTo>
                          <a:pt x="32" y="31"/>
                        </a:lnTo>
                        <a:lnTo>
                          <a:pt x="29" y="37"/>
                        </a:lnTo>
                        <a:lnTo>
                          <a:pt x="24" y="42"/>
                        </a:lnTo>
                        <a:lnTo>
                          <a:pt x="21" y="47"/>
                        </a:lnTo>
                        <a:lnTo>
                          <a:pt x="16" y="52"/>
                        </a:lnTo>
                        <a:lnTo>
                          <a:pt x="13" y="57"/>
                        </a:lnTo>
                        <a:lnTo>
                          <a:pt x="8" y="60"/>
                        </a:lnTo>
                        <a:lnTo>
                          <a:pt x="5" y="64"/>
                        </a:lnTo>
                        <a:lnTo>
                          <a:pt x="2" y="59"/>
                        </a:lnTo>
                        <a:lnTo>
                          <a:pt x="0" y="57"/>
                        </a:lnTo>
                        <a:lnTo>
                          <a:pt x="2" y="52"/>
                        </a:lnTo>
                        <a:lnTo>
                          <a:pt x="5" y="49"/>
                        </a:lnTo>
                        <a:lnTo>
                          <a:pt x="7" y="44"/>
                        </a:lnTo>
                        <a:lnTo>
                          <a:pt x="10" y="40"/>
                        </a:lnTo>
                        <a:lnTo>
                          <a:pt x="11" y="35"/>
                        </a:lnTo>
                        <a:lnTo>
                          <a:pt x="15" y="31"/>
                        </a:lnTo>
                        <a:lnTo>
                          <a:pt x="17" y="26"/>
                        </a:lnTo>
                        <a:lnTo>
                          <a:pt x="21" y="23"/>
                        </a:lnTo>
                        <a:lnTo>
                          <a:pt x="23" y="18"/>
                        </a:lnTo>
                        <a:lnTo>
                          <a:pt x="27" y="15"/>
                        </a:lnTo>
                        <a:lnTo>
                          <a:pt x="30" y="11"/>
                        </a:lnTo>
                        <a:lnTo>
                          <a:pt x="34" y="9"/>
                        </a:lnTo>
                        <a:lnTo>
                          <a:pt x="38" y="5"/>
                        </a:lnTo>
                        <a:lnTo>
                          <a:pt x="42" y="3"/>
                        </a:lnTo>
                        <a:lnTo>
                          <a:pt x="46" y="2"/>
                        </a:lnTo>
                        <a:lnTo>
                          <a:pt x="5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2" name="Freeform 148">
                    <a:extLst>
                      <a:ext uri="{FF2B5EF4-FFF2-40B4-BE49-F238E27FC236}">
                        <a16:creationId xmlns:a16="http://schemas.microsoft.com/office/drawing/2014/main" id="{63E6D6DD-2583-4C58-BB33-1381BDDF6DD4}"/>
                      </a:ext>
                    </a:extLst>
                  </p:cNvPr>
                  <p:cNvSpPr>
                    <a:spLocks/>
                  </p:cNvSpPr>
                  <p:nvPr/>
                </p:nvSpPr>
                <p:spPr bwMode="auto">
                  <a:xfrm>
                    <a:off x="1595" y="2333"/>
                    <a:ext cx="52" cy="91"/>
                  </a:xfrm>
                  <a:custGeom>
                    <a:avLst/>
                    <a:gdLst>
                      <a:gd name="T0" fmla="*/ 0 w 156"/>
                      <a:gd name="T1" fmla="*/ 0 h 273"/>
                      <a:gd name="T2" fmla="*/ 1 w 156"/>
                      <a:gd name="T3" fmla="*/ 0 h 273"/>
                      <a:gd name="T4" fmla="*/ 1 w 156"/>
                      <a:gd name="T5" fmla="*/ 0 h 273"/>
                      <a:gd name="T6" fmla="*/ 1 w 156"/>
                      <a:gd name="T7" fmla="*/ 0 h 273"/>
                      <a:gd name="T8" fmla="*/ 1 w 156"/>
                      <a:gd name="T9" fmla="*/ 0 h 273"/>
                      <a:gd name="T10" fmla="*/ 1 w 156"/>
                      <a:gd name="T11" fmla="*/ 0 h 273"/>
                      <a:gd name="T12" fmla="*/ 1 w 156"/>
                      <a:gd name="T13" fmla="*/ 0 h 273"/>
                      <a:gd name="T14" fmla="*/ 1 w 156"/>
                      <a:gd name="T15" fmla="*/ 1 h 273"/>
                      <a:gd name="T16" fmla="*/ 1 w 156"/>
                      <a:gd name="T17" fmla="*/ 1 h 273"/>
                      <a:gd name="T18" fmla="*/ 1 w 156"/>
                      <a:gd name="T19" fmla="*/ 1 h 273"/>
                      <a:gd name="T20" fmla="*/ 1 w 156"/>
                      <a:gd name="T21" fmla="*/ 1 h 273"/>
                      <a:gd name="T22" fmla="*/ 1 w 156"/>
                      <a:gd name="T23" fmla="*/ 1 h 273"/>
                      <a:gd name="T24" fmla="*/ 1 w 156"/>
                      <a:gd name="T25" fmla="*/ 1 h 273"/>
                      <a:gd name="T26" fmla="*/ 0 w 156"/>
                      <a:gd name="T27" fmla="*/ 1 h 273"/>
                      <a:gd name="T28" fmla="*/ 0 w 156"/>
                      <a:gd name="T29" fmla="*/ 1 h 273"/>
                      <a:gd name="T30" fmla="*/ 0 w 156"/>
                      <a:gd name="T31" fmla="*/ 1 h 273"/>
                      <a:gd name="T32" fmla="*/ 0 w 156"/>
                      <a:gd name="T33" fmla="*/ 1 h 273"/>
                      <a:gd name="T34" fmla="*/ 0 w 156"/>
                      <a:gd name="T35" fmla="*/ 1 h 273"/>
                      <a:gd name="T36" fmla="*/ 0 w 156"/>
                      <a:gd name="T37" fmla="*/ 1 h 273"/>
                      <a:gd name="T38" fmla="*/ 0 w 156"/>
                      <a:gd name="T39" fmla="*/ 1 h 273"/>
                      <a:gd name="T40" fmla="*/ 1 w 156"/>
                      <a:gd name="T41" fmla="*/ 1 h 273"/>
                      <a:gd name="T42" fmla="*/ 1 w 156"/>
                      <a:gd name="T43" fmla="*/ 1 h 273"/>
                      <a:gd name="T44" fmla="*/ 1 w 156"/>
                      <a:gd name="T45" fmla="*/ 1 h 273"/>
                      <a:gd name="T46" fmla="*/ 1 w 156"/>
                      <a:gd name="T47" fmla="*/ 0 h 273"/>
                      <a:gd name="T48" fmla="*/ 1 w 156"/>
                      <a:gd name="T49" fmla="*/ 0 h 273"/>
                      <a:gd name="T50" fmla="*/ 1 w 156"/>
                      <a:gd name="T51" fmla="*/ 0 h 273"/>
                      <a:gd name="T52" fmla="*/ 1 w 156"/>
                      <a:gd name="T53" fmla="*/ 0 h 273"/>
                      <a:gd name="T54" fmla="*/ 0 w 156"/>
                      <a:gd name="T55" fmla="*/ 0 h 273"/>
                      <a:gd name="T56" fmla="*/ 0 w 156"/>
                      <a:gd name="T57" fmla="*/ 0 h 273"/>
                      <a:gd name="T58" fmla="*/ 0 w 156"/>
                      <a:gd name="T59" fmla="*/ 0 h 273"/>
                      <a:gd name="T60" fmla="*/ 0 w 156"/>
                      <a:gd name="T61" fmla="*/ 0 h 273"/>
                      <a:gd name="T62" fmla="*/ 0 w 156"/>
                      <a:gd name="T63" fmla="*/ 0 h 273"/>
                      <a:gd name="T64" fmla="*/ 0 w 156"/>
                      <a:gd name="T65" fmla="*/ 0 h 273"/>
                      <a:gd name="T66" fmla="*/ 0 w 156"/>
                      <a:gd name="T67" fmla="*/ 0 h 273"/>
                      <a:gd name="T68" fmla="*/ 0 w 156"/>
                      <a:gd name="T69" fmla="*/ 0 h 273"/>
                      <a:gd name="T70" fmla="*/ 0 w 156"/>
                      <a:gd name="T71" fmla="*/ 0 h 273"/>
                      <a:gd name="T72" fmla="*/ 0 w 156"/>
                      <a:gd name="T73" fmla="*/ 0 h 273"/>
                      <a:gd name="T74" fmla="*/ 0 w 156"/>
                      <a:gd name="T75" fmla="*/ 0 h 273"/>
                      <a:gd name="T76" fmla="*/ 0 w 156"/>
                      <a:gd name="T77" fmla="*/ 0 h 273"/>
                      <a:gd name="T78" fmla="*/ 0 w 156"/>
                      <a:gd name="T79" fmla="*/ 0 h 273"/>
                      <a:gd name="T80" fmla="*/ 0 w 156"/>
                      <a:gd name="T81" fmla="*/ 0 h 273"/>
                      <a:gd name="T82" fmla="*/ 0 w 156"/>
                      <a:gd name="T83" fmla="*/ 0 h 273"/>
                      <a:gd name="T84" fmla="*/ 0 w 156"/>
                      <a:gd name="T85" fmla="*/ 0 h 273"/>
                      <a:gd name="T86" fmla="*/ 0 w 156"/>
                      <a:gd name="T87" fmla="*/ 0 h 273"/>
                      <a:gd name="T88" fmla="*/ 0 w 156"/>
                      <a:gd name="T89" fmla="*/ 0 h 273"/>
                      <a:gd name="T90" fmla="*/ 0 w 156"/>
                      <a:gd name="T91" fmla="*/ 0 h 273"/>
                      <a:gd name="T92" fmla="*/ 0 w 156"/>
                      <a:gd name="T93" fmla="*/ 0 h 273"/>
                      <a:gd name="T94" fmla="*/ 0 w 156"/>
                      <a:gd name="T95" fmla="*/ 0 h 273"/>
                      <a:gd name="T96" fmla="*/ 0 w 156"/>
                      <a:gd name="T97" fmla="*/ 0 h 273"/>
                      <a:gd name="T98" fmla="*/ 0 w 156"/>
                      <a:gd name="T99" fmla="*/ 0 h 2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6"/>
                      <a:gd name="T151" fmla="*/ 0 h 273"/>
                      <a:gd name="T152" fmla="*/ 156 w 156"/>
                      <a:gd name="T153" fmla="*/ 273 h 2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6" h="273">
                        <a:moveTo>
                          <a:pt x="97" y="0"/>
                        </a:moveTo>
                        <a:lnTo>
                          <a:pt x="106" y="2"/>
                        </a:lnTo>
                        <a:lnTo>
                          <a:pt x="116" y="5"/>
                        </a:lnTo>
                        <a:lnTo>
                          <a:pt x="124" y="9"/>
                        </a:lnTo>
                        <a:lnTo>
                          <a:pt x="131" y="16"/>
                        </a:lnTo>
                        <a:lnTo>
                          <a:pt x="136" y="23"/>
                        </a:lnTo>
                        <a:lnTo>
                          <a:pt x="141" y="31"/>
                        </a:lnTo>
                        <a:lnTo>
                          <a:pt x="146" y="40"/>
                        </a:lnTo>
                        <a:lnTo>
                          <a:pt x="149" y="52"/>
                        </a:lnTo>
                        <a:lnTo>
                          <a:pt x="152" y="61"/>
                        </a:lnTo>
                        <a:lnTo>
                          <a:pt x="154" y="73"/>
                        </a:lnTo>
                        <a:lnTo>
                          <a:pt x="155" y="83"/>
                        </a:lnTo>
                        <a:lnTo>
                          <a:pt x="156" y="95"/>
                        </a:lnTo>
                        <a:lnTo>
                          <a:pt x="156" y="105"/>
                        </a:lnTo>
                        <a:lnTo>
                          <a:pt x="156" y="116"/>
                        </a:lnTo>
                        <a:lnTo>
                          <a:pt x="155" y="126"/>
                        </a:lnTo>
                        <a:lnTo>
                          <a:pt x="155" y="136"/>
                        </a:lnTo>
                        <a:lnTo>
                          <a:pt x="154" y="142"/>
                        </a:lnTo>
                        <a:lnTo>
                          <a:pt x="153" y="149"/>
                        </a:lnTo>
                        <a:lnTo>
                          <a:pt x="150" y="156"/>
                        </a:lnTo>
                        <a:lnTo>
                          <a:pt x="148" y="165"/>
                        </a:lnTo>
                        <a:lnTo>
                          <a:pt x="146" y="174"/>
                        </a:lnTo>
                        <a:lnTo>
                          <a:pt x="142" y="185"/>
                        </a:lnTo>
                        <a:lnTo>
                          <a:pt x="139" y="194"/>
                        </a:lnTo>
                        <a:lnTo>
                          <a:pt x="135" y="205"/>
                        </a:lnTo>
                        <a:lnTo>
                          <a:pt x="129" y="214"/>
                        </a:lnTo>
                        <a:lnTo>
                          <a:pt x="124" y="224"/>
                        </a:lnTo>
                        <a:lnTo>
                          <a:pt x="118" y="234"/>
                        </a:lnTo>
                        <a:lnTo>
                          <a:pt x="112" y="243"/>
                        </a:lnTo>
                        <a:lnTo>
                          <a:pt x="104" y="251"/>
                        </a:lnTo>
                        <a:lnTo>
                          <a:pt x="97" y="259"/>
                        </a:lnTo>
                        <a:lnTo>
                          <a:pt x="89" y="266"/>
                        </a:lnTo>
                        <a:lnTo>
                          <a:pt x="79" y="273"/>
                        </a:lnTo>
                        <a:lnTo>
                          <a:pt x="78" y="271"/>
                        </a:lnTo>
                        <a:lnTo>
                          <a:pt x="76" y="270"/>
                        </a:lnTo>
                        <a:lnTo>
                          <a:pt x="74" y="267"/>
                        </a:lnTo>
                        <a:lnTo>
                          <a:pt x="84" y="257"/>
                        </a:lnTo>
                        <a:lnTo>
                          <a:pt x="95" y="245"/>
                        </a:lnTo>
                        <a:lnTo>
                          <a:pt x="103" y="235"/>
                        </a:lnTo>
                        <a:lnTo>
                          <a:pt x="111" y="223"/>
                        </a:lnTo>
                        <a:lnTo>
                          <a:pt x="118" y="210"/>
                        </a:lnTo>
                        <a:lnTo>
                          <a:pt x="125" y="198"/>
                        </a:lnTo>
                        <a:lnTo>
                          <a:pt x="129" y="185"/>
                        </a:lnTo>
                        <a:lnTo>
                          <a:pt x="135" y="172"/>
                        </a:lnTo>
                        <a:lnTo>
                          <a:pt x="138" y="159"/>
                        </a:lnTo>
                        <a:lnTo>
                          <a:pt x="141" y="145"/>
                        </a:lnTo>
                        <a:lnTo>
                          <a:pt x="143" y="131"/>
                        </a:lnTo>
                        <a:lnTo>
                          <a:pt x="145" y="117"/>
                        </a:lnTo>
                        <a:lnTo>
                          <a:pt x="145" y="103"/>
                        </a:lnTo>
                        <a:lnTo>
                          <a:pt x="145" y="89"/>
                        </a:lnTo>
                        <a:lnTo>
                          <a:pt x="143" y="74"/>
                        </a:lnTo>
                        <a:lnTo>
                          <a:pt x="141" y="61"/>
                        </a:lnTo>
                        <a:lnTo>
                          <a:pt x="138" y="48"/>
                        </a:lnTo>
                        <a:lnTo>
                          <a:pt x="133" y="38"/>
                        </a:lnTo>
                        <a:lnTo>
                          <a:pt x="128" y="28"/>
                        </a:lnTo>
                        <a:lnTo>
                          <a:pt x="121" y="21"/>
                        </a:lnTo>
                        <a:lnTo>
                          <a:pt x="113" y="17"/>
                        </a:lnTo>
                        <a:lnTo>
                          <a:pt x="105" y="13"/>
                        </a:lnTo>
                        <a:lnTo>
                          <a:pt x="96" y="12"/>
                        </a:lnTo>
                        <a:lnTo>
                          <a:pt x="86" y="13"/>
                        </a:lnTo>
                        <a:lnTo>
                          <a:pt x="77" y="14"/>
                        </a:lnTo>
                        <a:lnTo>
                          <a:pt x="68" y="17"/>
                        </a:lnTo>
                        <a:lnTo>
                          <a:pt x="58" y="21"/>
                        </a:lnTo>
                        <a:lnTo>
                          <a:pt x="50" y="28"/>
                        </a:lnTo>
                        <a:lnTo>
                          <a:pt x="42" y="34"/>
                        </a:lnTo>
                        <a:lnTo>
                          <a:pt x="35" y="42"/>
                        </a:lnTo>
                        <a:lnTo>
                          <a:pt x="29" y="52"/>
                        </a:lnTo>
                        <a:lnTo>
                          <a:pt x="25" y="62"/>
                        </a:lnTo>
                        <a:lnTo>
                          <a:pt x="22" y="66"/>
                        </a:lnTo>
                        <a:lnTo>
                          <a:pt x="21" y="70"/>
                        </a:lnTo>
                        <a:lnTo>
                          <a:pt x="19" y="73"/>
                        </a:lnTo>
                        <a:lnTo>
                          <a:pt x="17" y="76"/>
                        </a:lnTo>
                        <a:lnTo>
                          <a:pt x="13" y="82"/>
                        </a:lnTo>
                        <a:lnTo>
                          <a:pt x="8" y="89"/>
                        </a:lnTo>
                        <a:lnTo>
                          <a:pt x="5" y="88"/>
                        </a:lnTo>
                        <a:lnTo>
                          <a:pt x="0" y="87"/>
                        </a:lnTo>
                        <a:lnTo>
                          <a:pt x="1" y="81"/>
                        </a:lnTo>
                        <a:lnTo>
                          <a:pt x="4" y="75"/>
                        </a:lnTo>
                        <a:lnTo>
                          <a:pt x="5" y="70"/>
                        </a:lnTo>
                        <a:lnTo>
                          <a:pt x="8" y="65"/>
                        </a:lnTo>
                        <a:lnTo>
                          <a:pt x="11" y="59"/>
                        </a:lnTo>
                        <a:lnTo>
                          <a:pt x="14" y="54"/>
                        </a:lnTo>
                        <a:lnTo>
                          <a:pt x="18" y="48"/>
                        </a:lnTo>
                        <a:lnTo>
                          <a:pt x="21" y="45"/>
                        </a:lnTo>
                        <a:lnTo>
                          <a:pt x="25" y="39"/>
                        </a:lnTo>
                        <a:lnTo>
                          <a:pt x="29" y="35"/>
                        </a:lnTo>
                        <a:lnTo>
                          <a:pt x="33" y="30"/>
                        </a:lnTo>
                        <a:lnTo>
                          <a:pt x="39" y="26"/>
                        </a:lnTo>
                        <a:lnTo>
                          <a:pt x="43" y="21"/>
                        </a:lnTo>
                        <a:lnTo>
                          <a:pt x="48" y="18"/>
                        </a:lnTo>
                        <a:lnTo>
                          <a:pt x="53" y="14"/>
                        </a:lnTo>
                        <a:lnTo>
                          <a:pt x="57" y="12"/>
                        </a:lnTo>
                        <a:lnTo>
                          <a:pt x="62" y="7"/>
                        </a:lnTo>
                        <a:lnTo>
                          <a:pt x="67" y="6"/>
                        </a:lnTo>
                        <a:lnTo>
                          <a:pt x="71" y="4"/>
                        </a:lnTo>
                        <a:lnTo>
                          <a:pt x="76" y="3"/>
                        </a:lnTo>
                        <a:lnTo>
                          <a:pt x="81" y="0"/>
                        </a:lnTo>
                        <a:lnTo>
                          <a:pt x="85" y="0"/>
                        </a:lnTo>
                        <a:lnTo>
                          <a:pt x="91" y="0"/>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3" name="Freeform 149">
                    <a:extLst>
                      <a:ext uri="{FF2B5EF4-FFF2-40B4-BE49-F238E27FC236}">
                        <a16:creationId xmlns:a16="http://schemas.microsoft.com/office/drawing/2014/main" id="{59978291-9108-4F3C-9BDE-852A67725944}"/>
                      </a:ext>
                    </a:extLst>
                  </p:cNvPr>
                  <p:cNvSpPr>
                    <a:spLocks/>
                  </p:cNvSpPr>
                  <p:nvPr/>
                </p:nvSpPr>
                <p:spPr bwMode="auto">
                  <a:xfrm>
                    <a:off x="1603" y="2343"/>
                    <a:ext cx="36" cy="76"/>
                  </a:xfrm>
                  <a:custGeom>
                    <a:avLst/>
                    <a:gdLst>
                      <a:gd name="T0" fmla="*/ 0 w 109"/>
                      <a:gd name="T1" fmla="*/ 0 h 228"/>
                      <a:gd name="T2" fmla="*/ 0 w 109"/>
                      <a:gd name="T3" fmla="*/ 0 h 228"/>
                      <a:gd name="T4" fmla="*/ 0 w 109"/>
                      <a:gd name="T5" fmla="*/ 0 h 228"/>
                      <a:gd name="T6" fmla="*/ 0 w 109"/>
                      <a:gd name="T7" fmla="*/ 0 h 228"/>
                      <a:gd name="T8" fmla="*/ 0 w 109"/>
                      <a:gd name="T9" fmla="*/ 0 h 228"/>
                      <a:gd name="T10" fmla="*/ 0 w 109"/>
                      <a:gd name="T11" fmla="*/ 0 h 228"/>
                      <a:gd name="T12" fmla="*/ 0 w 109"/>
                      <a:gd name="T13" fmla="*/ 0 h 228"/>
                      <a:gd name="T14" fmla="*/ 0 w 109"/>
                      <a:gd name="T15" fmla="*/ 0 h 228"/>
                      <a:gd name="T16" fmla="*/ 0 w 109"/>
                      <a:gd name="T17" fmla="*/ 1 h 228"/>
                      <a:gd name="T18" fmla="*/ 0 w 109"/>
                      <a:gd name="T19" fmla="*/ 1 h 228"/>
                      <a:gd name="T20" fmla="*/ 0 w 109"/>
                      <a:gd name="T21" fmla="*/ 1 h 228"/>
                      <a:gd name="T22" fmla="*/ 0 w 109"/>
                      <a:gd name="T23" fmla="*/ 1 h 228"/>
                      <a:gd name="T24" fmla="*/ 0 w 109"/>
                      <a:gd name="T25" fmla="*/ 1 h 228"/>
                      <a:gd name="T26" fmla="*/ 0 w 109"/>
                      <a:gd name="T27" fmla="*/ 1 h 228"/>
                      <a:gd name="T28" fmla="*/ 0 w 109"/>
                      <a:gd name="T29" fmla="*/ 1 h 228"/>
                      <a:gd name="T30" fmla="*/ 0 w 109"/>
                      <a:gd name="T31" fmla="*/ 1 h 228"/>
                      <a:gd name="T32" fmla="*/ 0 w 109"/>
                      <a:gd name="T33" fmla="*/ 1 h 228"/>
                      <a:gd name="T34" fmla="*/ 0 w 109"/>
                      <a:gd name="T35" fmla="*/ 1 h 228"/>
                      <a:gd name="T36" fmla="*/ 0 w 109"/>
                      <a:gd name="T37" fmla="*/ 1 h 228"/>
                      <a:gd name="T38" fmla="*/ 0 w 109"/>
                      <a:gd name="T39" fmla="*/ 1 h 228"/>
                      <a:gd name="T40" fmla="*/ 0 w 109"/>
                      <a:gd name="T41" fmla="*/ 1 h 228"/>
                      <a:gd name="T42" fmla="*/ 0 w 109"/>
                      <a:gd name="T43" fmla="*/ 1 h 228"/>
                      <a:gd name="T44" fmla="*/ 0 w 109"/>
                      <a:gd name="T45" fmla="*/ 0 h 228"/>
                      <a:gd name="T46" fmla="*/ 0 w 109"/>
                      <a:gd name="T47" fmla="*/ 0 h 228"/>
                      <a:gd name="T48" fmla="*/ 0 w 109"/>
                      <a:gd name="T49" fmla="*/ 0 h 228"/>
                      <a:gd name="T50" fmla="*/ 0 w 109"/>
                      <a:gd name="T51" fmla="*/ 0 h 228"/>
                      <a:gd name="T52" fmla="*/ 0 w 109"/>
                      <a:gd name="T53" fmla="*/ 0 h 228"/>
                      <a:gd name="T54" fmla="*/ 0 w 109"/>
                      <a:gd name="T55" fmla="*/ 0 h 228"/>
                      <a:gd name="T56" fmla="*/ 0 w 109"/>
                      <a:gd name="T57" fmla="*/ 0 h 228"/>
                      <a:gd name="T58" fmla="*/ 0 w 109"/>
                      <a:gd name="T59" fmla="*/ 0 h 228"/>
                      <a:gd name="T60" fmla="*/ 0 w 109"/>
                      <a:gd name="T61" fmla="*/ 0 h 228"/>
                      <a:gd name="T62" fmla="*/ 0 w 109"/>
                      <a:gd name="T63" fmla="*/ 0 h 228"/>
                      <a:gd name="T64" fmla="*/ 0 w 109"/>
                      <a:gd name="T65" fmla="*/ 0 h 228"/>
                      <a:gd name="T66" fmla="*/ 0 w 109"/>
                      <a:gd name="T67" fmla="*/ 0 h 228"/>
                      <a:gd name="T68" fmla="*/ 0 w 109"/>
                      <a:gd name="T69" fmla="*/ 0 h 228"/>
                      <a:gd name="T70" fmla="*/ 0 w 109"/>
                      <a:gd name="T71" fmla="*/ 0 h 228"/>
                      <a:gd name="T72" fmla="*/ 0 w 109"/>
                      <a:gd name="T73" fmla="*/ 0 h 228"/>
                      <a:gd name="T74" fmla="*/ 0 w 109"/>
                      <a:gd name="T75" fmla="*/ 0 h 228"/>
                      <a:gd name="T76" fmla="*/ 0 w 109"/>
                      <a:gd name="T77" fmla="*/ 0 h 228"/>
                      <a:gd name="T78" fmla="*/ 0 w 109"/>
                      <a:gd name="T79" fmla="*/ 0 h 228"/>
                      <a:gd name="T80" fmla="*/ 0 w 109"/>
                      <a:gd name="T81" fmla="*/ 0 h 228"/>
                      <a:gd name="T82" fmla="*/ 0 w 109"/>
                      <a:gd name="T83" fmla="*/ 0 h 228"/>
                      <a:gd name="T84" fmla="*/ 0 w 109"/>
                      <a:gd name="T85" fmla="*/ 0 h 228"/>
                      <a:gd name="T86" fmla="*/ 0 w 109"/>
                      <a:gd name="T87" fmla="*/ 0 h 22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9"/>
                      <a:gd name="T133" fmla="*/ 0 h 228"/>
                      <a:gd name="T134" fmla="*/ 109 w 109"/>
                      <a:gd name="T135" fmla="*/ 228 h 22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9" h="228">
                        <a:moveTo>
                          <a:pt x="69" y="1"/>
                        </a:moveTo>
                        <a:lnTo>
                          <a:pt x="78" y="2"/>
                        </a:lnTo>
                        <a:lnTo>
                          <a:pt x="85" y="7"/>
                        </a:lnTo>
                        <a:lnTo>
                          <a:pt x="92" y="11"/>
                        </a:lnTo>
                        <a:lnTo>
                          <a:pt x="97" y="18"/>
                        </a:lnTo>
                        <a:lnTo>
                          <a:pt x="101" y="25"/>
                        </a:lnTo>
                        <a:lnTo>
                          <a:pt x="104" y="32"/>
                        </a:lnTo>
                        <a:lnTo>
                          <a:pt x="105" y="42"/>
                        </a:lnTo>
                        <a:lnTo>
                          <a:pt x="108" y="51"/>
                        </a:lnTo>
                        <a:lnTo>
                          <a:pt x="108" y="59"/>
                        </a:lnTo>
                        <a:lnTo>
                          <a:pt x="109" y="69"/>
                        </a:lnTo>
                        <a:lnTo>
                          <a:pt x="108" y="79"/>
                        </a:lnTo>
                        <a:lnTo>
                          <a:pt x="108" y="88"/>
                        </a:lnTo>
                        <a:lnTo>
                          <a:pt x="107" y="97"/>
                        </a:lnTo>
                        <a:lnTo>
                          <a:pt x="105" y="105"/>
                        </a:lnTo>
                        <a:lnTo>
                          <a:pt x="104" y="113"/>
                        </a:lnTo>
                        <a:lnTo>
                          <a:pt x="103" y="120"/>
                        </a:lnTo>
                        <a:lnTo>
                          <a:pt x="101" y="128"/>
                        </a:lnTo>
                        <a:lnTo>
                          <a:pt x="98" y="135"/>
                        </a:lnTo>
                        <a:lnTo>
                          <a:pt x="95" y="143"/>
                        </a:lnTo>
                        <a:lnTo>
                          <a:pt x="93" y="150"/>
                        </a:lnTo>
                        <a:lnTo>
                          <a:pt x="89" y="158"/>
                        </a:lnTo>
                        <a:lnTo>
                          <a:pt x="85" y="167"/>
                        </a:lnTo>
                        <a:lnTo>
                          <a:pt x="81" y="174"/>
                        </a:lnTo>
                        <a:lnTo>
                          <a:pt x="78" y="182"/>
                        </a:lnTo>
                        <a:lnTo>
                          <a:pt x="73" y="189"/>
                        </a:lnTo>
                        <a:lnTo>
                          <a:pt x="67" y="196"/>
                        </a:lnTo>
                        <a:lnTo>
                          <a:pt x="62" y="203"/>
                        </a:lnTo>
                        <a:lnTo>
                          <a:pt x="57" y="208"/>
                        </a:lnTo>
                        <a:lnTo>
                          <a:pt x="51" y="213"/>
                        </a:lnTo>
                        <a:lnTo>
                          <a:pt x="45" y="219"/>
                        </a:lnTo>
                        <a:lnTo>
                          <a:pt x="38" y="224"/>
                        </a:lnTo>
                        <a:lnTo>
                          <a:pt x="32" y="228"/>
                        </a:lnTo>
                        <a:lnTo>
                          <a:pt x="30" y="226"/>
                        </a:lnTo>
                        <a:lnTo>
                          <a:pt x="29" y="222"/>
                        </a:lnTo>
                        <a:lnTo>
                          <a:pt x="26" y="220"/>
                        </a:lnTo>
                        <a:lnTo>
                          <a:pt x="25" y="218"/>
                        </a:lnTo>
                        <a:lnTo>
                          <a:pt x="37" y="211"/>
                        </a:lnTo>
                        <a:lnTo>
                          <a:pt x="47" y="200"/>
                        </a:lnTo>
                        <a:lnTo>
                          <a:pt x="57" y="189"/>
                        </a:lnTo>
                        <a:lnTo>
                          <a:pt x="66" y="176"/>
                        </a:lnTo>
                        <a:lnTo>
                          <a:pt x="73" y="161"/>
                        </a:lnTo>
                        <a:lnTo>
                          <a:pt x="81" y="146"/>
                        </a:lnTo>
                        <a:lnTo>
                          <a:pt x="87" y="129"/>
                        </a:lnTo>
                        <a:lnTo>
                          <a:pt x="92" y="113"/>
                        </a:lnTo>
                        <a:lnTo>
                          <a:pt x="95" y="95"/>
                        </a:lnTo>
                        <a:lnTo>
                          <a:pt x="97" y="80"/>
                        </a:lnTo>
                        <a:lnTo>
                          <a:pt x="97" y="64"/>
                        </a:lnTo>
                        <a:lnTo>
                          <a:pt x="97" y="50"/>
                        </a:lnTo>
                        <a:lnTo>
                          <a:pt x="94" y="38"/>
                        </a:lnTo>
                        <a:lnTo>
                          <a:pt x="89" y="27"/>
                        </a:lnTo>
                        <a:lnTo>
                          <a:pt x="82" y="18"/>
                        </a:lnTo>
                        <a:lnTo>
                          <a:pt x="74" y="14"/>
                        </a:lnTo>
                        <a:lnTo>
                          <a:pt x="68" y="10"/>
                        </a:lnTo>
                        <a:lnTo>
                          <a:pt x="62" y="10"/>
                        </a:lnTo>
                        <a:lnTo>
                          <a:pt x="57" y="11"/>
                        </a:lnTo>
                        <a:lnTo>
                          <a:pt x="52" y="14"/>
                        </a:lnTo>
                        <a:lnTo>
                          <a:pt x="46" y="16"/>
                        </a:lnTo>
                        <a:lnTo>
                          <a:pt x="40" y="21"/>
                        </a:lnTo>
                        <a:lnTo>
                          <a:pt x="36" y="24"/>
                        </a:lnTo>
                        <a:lnTo>
                          <a:pt x="31" y="30"/>
                        </a:lnTo>
                        <a:lnTo>
                          <a:pt x="26" y="34"/>
                        </a:lnTo>
                        <a:lnTo>
                          <a:pt x="22" y="39"/>
                        </a:lnTo>
                        <a:lnTo>
                          <a:pt x="18" y="45"/>
                        </a:lnTo>
                        <a:lnTo>
                          <a:pt x="15" y="51"/>
                        </a:lnTo>
                        <a:lnTo>
                          <a:pt x="10" y="56"/>
                        </a:lnTo>
                        <a:lnTo>
                          <a:pt x="9" y="60"/>
                        </a:lnTo>
                        <a:lnTo>
                          <a:pt x="7" y="65"/>
                        </a:lnTo>
                        <a:lnTo>
                          <a:pt x="5" y="69"/>
                        </a:lnTo>
                        <a:lnTo>
                          <a:pt x="3" y="65"/>
                        </a:lnTo>
                        <a:lnTo>
                          <a:pt x="0" y="63"/>
                        </a:lnTo>
                        <a:lnTo>
                          <a:pt x="1" y="57"/>
                        </a:lnTo>
                        <a:lnTo>
                          <a:pt x="3" y="50"/>
                        </a:lnTo>
                        <a:lnTo>
                          <a:pt x="5" y="44"/>
                        </a:lnTo>
                        <a:lnTo>
                          <a:pt x="9" y="38"/>
                        </a:lnTo>
                        <a:lnTo>
                          <a:pt x="12" y="32"/>
                        </a:lnTo>
                        <a:lnTo>
                          <a:pt x="16" y="27"/>
                        </a:lnTo>
                        <a:lnTo>
                          <a:pt x="20" y="22"/>
                        </a:lnTo>
                        <a:lnTo>
                          <a:pt x="25" y="17"/>
                        </a:lnTo>
                        <a:lnTo>
                          <a:pt x="30" y="13"/>
                        </a:lnTo>
                        <a:lnTo>
                          <a:pt x="34" y="9"/>
                        </a:lnTo>
                        <a:lnTo>
                          <a:pt x="40" y="6"/>
                        </a:lnTo>
                        <a:lnTo>
                          <a:pt x="46" y="3"/>
                        </a:lnTo>
                        <a:lnTo>
                          <a:pt x="51" y="1"/>
                        </a:lnTo>
                        <a:lnTo>
                          <a:pt x="57" y="0"/>
                        </a:lnTo>
                        <a:lnTo>
                          <a:pt x="64" y="0"/>
                        </a:lnTo>
                        <a:lnTo>
                          <a:pt x="69"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4" name="Freeform 150">
                    <a:extLst>
                      <a:ext uri="{FF2B5EF4-FFF2-40B4-BE49-F238E27FC236}">
                        <a16:creationId xmlns:a16="http://schemas.microsoft.com/office/drawing/2014/main" id="{77E8596A-90E6-48B4-8C99-6D872F5AADC1}"/>
                      </a:ext>
                    </a:extLst>
                  </p:cNvPr>
                  <p:cNvSpPr>
                    <a:spLocks/>
                  </p:cNvSpPr>
                  <p:nvPr/>
                </p:nvSpPr>
                <p:spPr bwMode="auto">
                  <a:xfrm>
                    <a:off x="1596" y="2383"/>
                    <a:ext cx="40" cy="21"/>
                  </a:xfrm>
                  <a:custGeom>
                    <a:avLst/>
                    <a:gdLst>
                      <a:gd name="T0" fmla="*/ 0 w 121"/>
                      <a:gd name="T1" fmla="*/ 0 h 65"/>
                      <a:gd name="T2" fmla="*/ 0 w 121"/>
                      <a:gd name="T3" fmla="*/ 0 h 65"/>
                      <a:gd name="T4" fmla="*/ 0 w 121"/>
                      <a:gd name="T5" fmla="*/ 0 h 65"/>
                      <a:gd name="T6" fmla="*/ 0 w 121"/>
                      <a:gd name="T7" fmla="*/ 0 h 65"/>
                      <a:gd name="T8" fmla="*/ 0 w 121"/>
                      <a:gd name="T9" fmla="*/ 0 h 65"/>
                      <a:gd name="T10" fmla="*/ 0 w 121"/>
                      <a:gd name="T11" fmla="*/ 0 h 65"/>
                      <a:gd name="T12" fmla="*/ 0 w 121"/>
                      <a:gd name="T13" fmla="*/ 0 h 65"/>
                      <a:gd name="T14" fmla="*/ 0 w 121"/>
                      <a:gd name="T15" fmla="*/ 0 h 65"/>
                      <a:gd name="T16" fmla="*/ 0 w 121"/>
                      <a:gd name="T17" fmla="*/ 0 h 65"/>
                      <a:gd name="T18" fmla="*/ 0 w 121"/>
                      <a:gd name="T19" fmla="*/ 0 h 65"/>
                      <a:gd name="T20" fmla="*/ 0 w 121"/>
                      <a:gd name="T21" fmla="*/ 0 h 65"/>
                      <a:gd name="T22" fmla="*/ 0 w 121"/>
                      <a:gd name="T23" fmla="*/ 0 h 65"/>
                      <a:gd name="T24" fmla="*/ 0 w 121"/>
                      <a:gd name="T25" fmla="*/ 0 h 65"/>
                      <a:gd name="T26" fmla="*/ 0 w 121"/>
                      <a:gd name="T27" fmla="*/ 0 h 65"/>
                      <a:gd name="T28" fmla="*/ 0 w 121"/>
                      <a:gd name="T29" fmla="*/ 0 h 65"/>
                      <a:gd name="T30" fmla="*/ 0 w 121"/>
                      <a:gd name="T31" fmla="*/ 0 h 65"/>
                      <a:gd name="T32" fmla="*/ 0 w 121"/>
                      <a:gd name="T33" fmla="*/ 0 h 65"/>
                      <a:gd name="T34" fmla="*/ 0 w 121"/>
                      <a:gd name="T35" fmla="*/ 0 h 65"/>
                      <a:gd name="T36" fmla="*/ 0 w 121"/>
                      <a:gd name="T37" fmla="*/ 0 h 65"/>
                      <a:gd name="T38" fmla="*/ 0 w 121"/>
                      <a:gd name="T39" fmla="*/ 0 h 65"/>
                      <a:gd name="T40" fmla="*/ 0 w 121"/>
                      <a:gd name="T41" fmla="*/ 0 h 65"/>
                      <a:gd name="T42" fmla="*/ 0 w 121"/>
                      <a:gd name="T43" fmla="*/ 0 h 65"/>
                      <a:gd name="T44" fmla="*/ 0 w 121"/>
                      <a:gd name="T45" fmla="*/ 0 h 65"/>
                      <a:gd name="T46" fmla="*/ 0 w 121"/>
                      <a:gd name="T47" fmla="*/ 0 h 65"/>
                      <a:gd name="T48" fmla="*/ 0 w 121"/>
                      <a:gd name="T49" fmla="*/ 0 h 65"/>
                      <a:gd name="T50" fmla="*/ 0 w 121"/>
                      <a:gd name="T51" fmla="*/ 0 h 65"/>
                      <a:gd name="T52" fmla="*/ 0 w 121"/>
                      <a:gd name="T53" fmla="*/ 0 h 65"/>
                      <a:gd name="T54" fmla="*/ 0 w 121"/>
                      <a:gd name="T55" fmla="*/ 0 h 65"/>
                      <a:gd name="T56" fmla="*/ 0 w 121"/>
                      <a:gd name="T57" fmla="*/ 0 h 65"/>
                      <a:gd name="T58" fmla="*/ 0 w 121"/>
                      <a:gd name="T59" fmla="*/ 0 h 65"/>
                      <a:gd name="T60" fmla="*/ 0 w 121"/>
                      <a:gd name="T61" fmla="*/ 0 h 65"/>
                      <a:gd name="T62" fmla="*/ 0 w 121"/>
                      <a:gd name="T63" fmla="*/ 0 h 65"/>
                      <a:gd name="T64" fmla="*/ 0 w 121"/>
                      <a:gd name="T65" fmla="*/ 0 h 65"/>
                      <a:gd name="T66" fmla="*/ 0 w 121"/>
                      <a:gd name="T67" fmla="*/ 0 h 65"/>
                      <a:gd name="T68" fmla="*/ 0 w 121"/>
                      <a:gd name="T69" fmla="*/ 0 h 65"/>
                      <a:gd name="T70" fmla="*/ 0 w 121"/>
                      <a:gd name="T71" fmla="*/ 0 h 65"/>
                      <a:gd name="T72" fmla="*/ 0 w 121"/>
                      <a:gd name="T73" fmla="*/ 0 h 65"/>
                      <a:gd name="T74" fmla="*/ 0 w 121"/>
                      <a:gd name="T75" fmla="*/ 0 h 65"/>
                      <a:gd name="T76" fmla="*/ 0 w 121"/>
                      <a:gd name="T77" fmla="*/ 0 h 65"/>
                      <a:gd name="T78" fmla="*/ 0 w 121"/>
                      <a:gd name="T79" fmla="*/ 0 h 65"/>
                      <a:gd name="T80" fmla="*/ 0 w 121"/>
                      <a:gd name="T81" fmla="*/ 0 h 65"/>
                      <a:gd name="T82" fmla="*/ 0 w 121"/>
                      <a:gd name="T83" fmla="*/ 0 h 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1"/>
                      <a:gd name="T127" fmla="*/ 0 h 65"/>
                      <a:gd name="T128" fmla="*/ 121 w 121"/>
                      <a:gd name="T129" fmla="*/ 65 h 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1" h="65">
                        <a:moveTo>
                          <a:pt x="99" y="0"/>
                        </a:moveTo>
                        <a:lnTo>
                          <a:pt x="105" y="0"/>
                        </a:lnTo>
                        <a:lnTo>
                          <a:pt x="110" y="0"/>
                        </a:lnTo>
                        <a:lnTo>
                          <a:pt x="116" y="1"/>
                        </a:lnTo>
                        <a:lnTo>
                          <a:pt x="121" y="4"/>
                        </a:lnTo>
                        <a:lnTo>
                          <a:pt x="120" y="8"/>
                        </a:lnTo>
                        <a:lnTo>
                          <a:pt x="118" y="11"/>
                        </a:lnTo>
                        <a:lnTo>
                          <a:pt x="110" y="10"/>
                        </a:lnTo>
                        <a:lnTo>
                          <a:pt x="102" y="10"/>
                        </a:lnTo>
                        <a:lnTo>
                          <a:pt x="94" y="10"/>
                        </a:lnTo>
                        <a:lnTo>
                          <a:pt x="86" y="12"/>
                        </a:lnTo>
                        <a:lnTo>
                          <a:pt x="78" y="14"/>
                        </a:lnTo>
                        <a:lnTo>
                          <a:pt x="71" y="16"/>
                        </a:lnTo>
                        <a:lnTo>
                          <a:pt x="64" y="18"/>
                        </a:lnTo>
                        <a:lnTo>
                          <a:pt x="57" y="22"/>
                        </a:lnTo>
                        <a:lnTo>
                          <a:pt x="50" y="25"/>
                        </a:lnTo>
                        <a:lnTo>
                          <a:pt x="43" y="30"/>
                        </a:lnTo>
                        <a:lnTo>
                          <a:pt x="36" y="35"/>
                        </a:lnTo>
                        <a:lnTo>
                          <a:pt x="30" y="39"/>
                        </a:lnTo>
                        <a:lnTo>
                          <a:pt x="24" y="45"/>
                        </a:lnTo>
                        <a:lnTo>
                          <a:pt x="18" y="52"/>
                        </a:lnTo>
                        <a:lnTo>
                          <a:pt x="13" y="58"/>
                        </a:lnTo>
                        <a:lnTo>
                          <a:pt x="8" y="65"/>
                        </a:lnTo>
                        <a:lnTo>
                          <a:pt x="3" y="63"/>
                        </a:lnTo>
                        <a:lnTo>
                          <a:pt x="0" y="61"/>
                        </a:lnTo>
                        <a:lnTo>
                          <a:pt x="3" y="54"/>
                        </a:lnTo>
                        <a:lnTo>
                          <a:pt x="8" y="47"/>
                        </a:lnTo>
                        <a:lnTo>
                          <a:pt x="11" y="42"/>
                        </a:lnTo>
                        <a:lnTo>
                          <a:pt x="17" y="36"/>
                        </a:lnTo>
                        <a:lnTo>
                          <a:pt x="23" y="30"/>
                        </a:lnTo>
                        <a:lnTo>
                          <a:pt x="29" y="25"/>
                        </a:lnTo>
                        <a:lnTo>
                          <a:pt x="35" y="19"/>
                        </a:lnTo>
                        <a:lnTo>
                          <a:pt x="42" y="16"/>
                        </a:lnTo>
                        <a:lnTo>
                          <a:pt x="49" y="12"/>
                        </a:lnTo>
                        <a:lnTo>
                          <a:pt x="56" y="9"/>
                        </a:lnTo>
                        <a:lnTo>
                          <a:pt x="61" y="5"/>
                        </a:lnTo>
                        <a:lnTo>
                          <a:pt x="70" y="4"/>
                        </a:lnTo>
                        <a:lnTo>
                          <a:pt x="77" y="2"/>
                        </a:lnTo>
                        <a:lnTo>
                          <a:pt x="84" y="1"/>
                        </a:lnTo>
                        <a:lnTo>
                          <a:pt x="92" y="0"/>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5" name="Freeform 151">
                    <a:extLst>
                      <a:ext uri="{FF2B5EF4-FFF2-40B4-BE49-F238E27FC236}">
                        <a16:creationId xmlns:a16="http://schemas.microsoft.com/office/drawing/2014/main" id="{136FD5A3-CC9F-4AC8-A9E7-9689A02D05A9}"/>
                      </a:ext>
                    </a:extLst>
                  </p:cNvPr>
                  <p:cNvSpPr>
                    <a:spLocks/>
                  </p:cNvSpPr>
                  <p:nvPr/>
                </p:nvSpPr>
                <p:spPr bwMode="auto">
                  <a:xfrm>
                    <a:off x="1603" y="2391"/>
                    <a:ext cx="30" cy="18"/>
                  </a:xfrm>
                  <a:custGeom>
                    <a:avLst/>
                    <a:gdLst>
                      <a:gd name="T0" fmla="*/ 0 w 89"/>
                      <a:gd name="T1" fmla="*/ 0 h 52"/>
                      <a:gd name="T2" fmla="*/ 0 w 89"/>
                      <a:gd name="T3" fmla="*/ 0 h 52"/>
                      <a:gd name="T4" fmla="*/ 0 w 89"/>
                      <a:gd name="T5" fmla="*/ 0 h 52"/>
                      <a:gd name="T6" fmla="*/ 0 w 89"/>
                      <a:gd name="T7" fmla="*/ 0 h 52"/>
                      <a:gd name="T8" fmla="*/ 0 w 89"/>
                      <a:gd name="T9" fmla="*/ 0 h 52"/>
                      <a:gd name="T10" fmla="*/ 0 w 89"/>
                      <a:gd name="T11" fmla="*/ 0 h 52"/>
                      <a:gd name="T12" fmla="*/ 0 w 89"/>
                      <a:gd name="T13" fmla="*/ 0 h 52"/>
                      <a:gd name="T14" fmla="*/ 0 w 89"/>
                      <a:gd name="T15" fmla="*/ 0 h 52"/>
                      <a:gd name="T16" fmla="*/ 0 w 89"/>
                      <a:gd name="T17" fmla="*/ 0 h 52"/>
                      <a:gd name="T18" fmla="*/ 0 w 89"/>
                      <a:gd name="T19" fmla="*/ 0 h 52"/>
                      <a:gd name="T20" fmla="*/ 0 w 89"/>
                      <a:gd name="T21" fmla="*/ 0 h 52"/>
                      <a:gd name="T22" fmla="*/ 0 w 89"/>
                      <a:gd name="T23" fmla="*/ 0 h 52"/>
                      <a:gd name="T24" fmla="*/ 0 w 89"/>
                      <a:gd name="T25" fmla="*/ 0 h 52"/>
                      <a:gd name="T26" fmla="*/ 0 w 89"/>
                      <a:gd name="T27" fmla="*/ 0 h 52"/>
                      <a:gd name="T28" fmla="*/ 0 w 89"/>
                      <a:gd name="T29" fmla="*/ 0 h 52"/>
                      <a:gd name="T30" fmla="*/ 0 w 89"/>
                      <a:gd name="T31" fmla="*/ 0 h 52"/>
                      <a:gd name="T32" fmla="*/ 0 w 89"/>
                      <a:gd name="T33" fmla="*/ 0 h 52"/>
                      <a:gd name="T34" fmla="*/ 0 w 89"/>
                      <a:gd name="T35" fmla="*/ 0 h 52"/>
                      <a:gd name="T36" fmla="*/ 0 w 89"/>
                      <a:gd name="T37" fmla="*/ 0 h 52"/>
                      <a:gd name="T38" fmla="*/ 0 w 89"/>
                      <a:gd name="T39" fmla="*/ 0 h 52"/>
                      <a:gd name="T40" fmla="*/ 0 w 89"/>
                      <a:gd name="T41" fmla="*/ 0 h 52"/>
                      <a:gd name="T42" fmla="*/ 0 w 89"/>
                      <a:gd name="T43" fmla="*/ 0 h 52"/>
                      <a:gd name="T44" fmla="*/ 0 w 89"/>
                      <a:gd name="T45" fmla="*/ 0 h 52"/>
                      <a:gd name="T46" fmla="*/ 0 w 89"/>
                      <a:gd name="T47" fmla="*/ 0 h 52"/>
                      <a:gd name="T48" fmla="*/ 0 w 89"/>
                      <a:gd name="T49" fmla="*/ 0 h 52"/>
                      <a:gd name="T50" fmla="*/ 0 w 89"/>
                      <a:gd name="T51" fmla="*/ 0 h 52"/>
                      <a:gd name="T52" fmla="*/ 0 w 89"/>
                      <a:gd name="T53" fmla="*/ 0 h 52"/>
                      <a:gd name="T54" fmla="*/ 0 w 89"/>
                      <a:gd name="T55" fmla="*/ 0 h 52"/>
                      <a:gd name="T56" fmla="*/ 0 w 89"/>
                      <a:gd name="T57" fmla="*/ 0 h 52"/>
                      <a:gd name="T58" fmla="*/ 0 w 89"/>
                      <a:gd name="T59" fmla="*/ 0 h 52"/>
                      <a:gd name="T60" fmla="*/ 0 w 89"/>
                      <a:gd name="T61" fmla="*/ 0 h 52"/>
                      <a:gd name="T62" fmla="*/ 0 w 89"/>
                      <a:gd name="T63" fmla="*/ 0 h 52"/>
                      <a:gd name="T64" fmla="*/ 0 w 89"/>
                      <a:gd name="T65" fmla="*/ 0 h 52"/>
                      <a:gd name="T66" fmla="*/ 0 w 89"/>
                      <a:gd name="T67" fmla="*/ 0 h 52"/>
                      <a:gd name="T68" fmla="*/ 0 w 89"/>
                      <a:gd name="T69" fmla="*/ 0 h 52"/>
                      <a:gd name="T70" fmla="*/ 0 w 89"/>
                      <a:gd name="T71" fmla="*/ 0 h 52"/>
                      <a:gd name="T72" fmla="*/ 0 w 89"/>
                      <a:gd name="T73" fmla="*/ 0 h 52"/>
                      <a:gd name="T74" fmla="*/ 0 w 89"/>
                      <a:gd name="T75" fmla="*/ 0 h 52"/>
                      <a:gd name="T76" fmla="*/ 0 w 89"/>
                      <a:gd name="T77" fmla="*/ 0 h 52"/>
                      <a:gd name="T78" fmla="*/ 0 w 89"/>
                      <a:gd name="T79" fmla="*/ 0 h 52"/>
                      <a:gd name="T80" fmla="*/ 0 w 89"/>
                      <a:gd name="T81" fmla="*/ 0 h 52"/>
                      <a:gd name="T82" fmla="*/ 0 w 89"/>
                      <a:gd name="T83" fmla="*/ 0 h 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9"/>
                      <a:gd name="T127" fmla="*/ 0 h 52"/>
                      <a:gd name="T128" fmla="*/ 89 w 89"/>
                      <a:gd name="T129" fmla="*/ 52 h 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9" h="52">
                        <a:moveTo>
                          <a:pt x="86" y="0"/>
                        </a:moveTo>
                        <a:lnTo>
                          <a:pt x="87" y="0"/>
                        </a:lnTo>
                        <a:lnTo>
                          <a:pt x="89" y="3"/>
                        </a:lnTo>
                        <a:lnTo>
                          <a:pt x="88" y="6"/>
                        </a:lnTo>
                        <a:lnTo>
                          <a:pt x="87" y="10"/>
                        </a:lnTo>
                        <a:lnTo>
                          <a:pt x="81" y="11"/>
                        </a:lnTo>
                        <a:lnTo>
                          <a:pt x="75" y="12"/>
                        </a:lnTo>
                        <a:lnTo>
                          <a:pt x="70" y="13"/>
                        </a:lnTo>
                        <a:lnTo>
                          <a:pt x="65" y="16"/>
                        </a:lnTo>
                        <a:lnTo>
                          <a:pt x="59" y="17"/>
                        </a:lnTo>
                        <a:lnTo>
                          <a:pt x="54" y="18"/>
                        </a:lnTo>
                        <a:lnTo>
                          <a:pt x="50" y="19"/>
                        </a:lnTo>
                        <a:lnTo>
                          <a:pt x="45" y="21"/>
                        </a:lnTo>
                        <a:lnTo>
                          <a:pt x="40" y="24"/>
                        </a:lnTo>
                        <a:lnTo>
                          <a:pt x="36" y="26"/>
                        </a:lnTo>
                        <a:lnTo>
                          <a:pt x="31" y="30"/>
                        </a:lnTo>
                        <a:lnTo>
                          <a:pt x="28" y="33"/>
                        </a:lnTo>
                        <a:lnTo>
                          <a:pt x="23" y="37"/>
                        </a:lnTo>
                        <a:lnTo>
                          <a:pt x="19" y="41"/>
                        </a:lnTo>
                        <a:lnTo>
                          <a:pt x="15" y="46"/>
                        </a:lnTo>
                        <a:lnTo>
                          <a:pt x="11" y="52"/>
                        </a:lnTo>
                        <a:lnTo>
                          <a:pt x="6" y="52"/>
                        </a:lnTo>
                        <a:lnTo>
                          <a:pt x="2" y="52"/>
                        </a:lnTo>
                        <a:lnTo>
                          <a:pt x="1" y="47"/>
                        </a:lnTo>
                        <a:lnTo>
                          <a:pt x="0" y="43"/>
                        </a:lnTo>
                        <a:lnTo>
                          <a:pt x="4" y="38"/>
                        </a:lnTo>
                        <a:lnTo>
                          <a:pt x="8" y="34"/>
                        </a:lnTo>
                        <a:lnTo>
                          <a:pt x="12" y="28"/>
                        </a:lnTo>
                        <a:lnTo>
                          <a:pt x="17" y="25"/>
                        </a:lnTo>
                        <a:lnTo>
                          <a:pt x="22" y="21"/>
                        </a:lnTo>
                        <a:lnTo>
                          <a:pt x="26" y="18"/>
                        </a:lnTo>
                        <a:lnTo>
                          <a:pt x="32" y="14"/>
                        </a:lnTo>
                        <a:lnTo>
                          <a:pt x="38" y="12"/>
                        </a:lnTo>
                        <a:lnTo>
                          <a:pt x="43" y="9"/>
                        </a:lnTo>
                        <a:lnTo>
                          <a:pt x="49" y="6"/>
                        </a:lnTo>
                        <a:lnTo>
                          <a:pt x="54" y="5"/>
                        </a:lnTo>
                        <a:lnTo>
                          <a:pt x="60" y="3"/>
                        </a:lnTo>
                        <a:lnTo>
                          <a:pt x="66" y="2"/>
                        </a:lnTo>
                        <a:lnTo>
                          <a:pt x="72" y="0"/>
                        </a:lnTo>
                        <a:lnTo>
                          <a:pt x="79" y="0"/>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6" name="Freeform 152">
                    <a:extLst>
                      <a:ext uri="{FF2B5EF4-FFF2-40B4-BE49-F238E27FC236}">
                        <a16:creationId xmlns:a16="http://schemas.microsoft.com/office/drawing/2014/main" id="{4C109425-1574-491C-899F-291E2DBBF562}"/>
                      </a:ext>
                    </a:extLst>
                  </p:cNvPr>
                  <p:cNvSpPr>
                    <a:spLocks/>
                  </p:cNvSpPr>
                  <p:nvPr/>
                </p:nvSpPr>
                <p:spPr bwMode="auto">
                  <a:xfrm>
                    <a:off x="1648" y="2327"/>
                    <a:ext cx="42" cy="26"/>
                  </a:xfrm>
                  <a:custGeom>
                    <a:avLst/>
                    <a:gdLst>
                      <a:gd name="T0" fmla="*/ 0 w 127"/>
                      <a:gd name="T1" fmla="*/ 0 h 78"/>
                      <a:gd name="T2" fmla="*/ 0 w 127"/>
                      <a:gd name="T3" fmla="*/ 0 h 78"/>
                      <a:gd name="T4" fmla="*/ 0 w 127"/>
                      <a:gd name="T5" fmla="*/ 0 h 78"/>
                      <a:gd name="T6" fmla="*/ 0 w 127"/>
                      <a:gd name="T7" fmla="*/ 0 h 78"/>
                      <a:gd name="T8" fmla="*/ 0 w 127"/>
                      <a:gd name="T9" fmla="*/ 0 h 78"/>
                      <a:gd name="T10" fmla="*/ 0 w 127"/>
                      <a:gd name="T11" fmla="*/ 0 h 78"/>
                      <a:gd name="T12" fmla="*/ 0 w 127"/>
                      <a:gd name="T13" fmla="*/ 0 h 78"/>
                      <a:gd name="T14" fmla="*/ 0 w 127"/>
                      <a:gd name="T15" fmla="*/ 0 h 78"/>
                      <a:gd name="T16" fmla="*/ 0 w 127"/>
                      <a:gd name="T17" fmla="*/ 0 h 78"/>
                      <a:gd name="T18" fmla="*/ 0 w 127"/>
                      <a:gd name="T19" fmla="*/ 0 h 78"/>
                      <a:gd name="T20" fmla="*/ 0 w 127"/>
                      <a:gd name="T21" fmla="*/ 0 h 78"/>
                      <a:gd name="T22" fmla="*/ 0 w 127"/>
                      <a:gd name="T23" fmla="*/ 0 h 78"/>
                      <a:gd name="T24" fmla="*/ 0 w 127"/>
                      <a:gd name="T25" fmla="*/ 0 h 78"/>
                      <a:gd name="T26" fmla="*/ 0 w 127"/>
                      <a:gd name="T27" fmla="*/ 0 h 78"/>
                      <a:gd name="T28" fmla="*/ 0 w 127"/>
                      <a:gd name="T29" fmla="*/ 0 h 78"/>
                      <a:gd name="T30" fmla="*/ 0 w 127"/>
                      <a:gd name="T31" fmla="*/ 0 h 78"/>
                      <a:gd name="T32" fmla="*/ 0 w 127"/>
                      <a:gd name="T33" fmla="*/ 0 h 78"/>
                      <a:gd name="T34" fmla="*/ 0 w 127"/>
                      <a:gd name="T35" fmla="*/ 0 h 78"/>
                      <a:gd name="T36" fmla="*/ 0 w 127"/>
                      <a:gd name="T37" fmla="*/ 0 h 78"/>
                      <a:gd name="T38" fmla="*/ 0 w 127"/>
                      <a:gd name="T39" fmla="*/ 0 h 78"/>
                      <a:gd name="T40" fmla="*/ 0 w 127"/>
                      <a:gd name="T41" fmla="*/ 0 h 78"/>
                      <a:gd name="T42" fmla="*/ 0 w 127"/>
                      <a:gd name="T43" fmla="*/ 0 h 78"/>
                      <a:gd name="T44" fmla="*/ 0 w 127"/>
                      <a:gd name="T45" fmla="*/ 0 h 78"/>
                      <a:gd name="T46" fmla="*/ 0 w 127"/>
                      <a:gd name="T47" fmla="*/ 0 h 78"/>
                      <a:gd name="T48" fmla="*/ 0 w 127"/>
                      <a:gd name="T49" fmla="*/ 0 h 78"/>
                      <a:gd name="T50" fmla="*/ 0 w 127"/>
                      <a:gd name="T51" fmla="*/ 0 h 78"/>
                      <a:gd name="T52" fmla="*/ 0 w 127"/>
                      <a:gd name="T53" fmla="*/ 0 h 78"/>
                      <a:gd name="T54" fmla="*/ 0 w 127"/>
                      <a:gd name="T55" fmla="*/ 0 h 78"/>
                      <a:gd name="T56" fmla="*/ 0 w 127"/>
                      <a:gd name="T57" fmla="*/ 0 h 78"/>
                      <a:gd name="T58" fmla="*/ 0 w 127"/>
                      <a:gd name="T59" fmla="*/ 0 h 78"/>
                      <a:gd name="T60" fmla="*/ 0 w 127"/>
                      <a:gd name="T61" fmla="*/ 0 h 78"/>
                      <a:gd name="T62" fmla="*/ 0 w 127"/>
                      <a:gd name="T63" fmla="*/ 0 h 78"/>
                      <a:gd name="T64" fmla="*/ 0 w 127"/>
                      <a:gd name="T65" fmla="*/ 0 h 78"/>
                      <a:gd name="T66" fmla="*/ 0 w 127"/>
                      <a:gd name="T67" fmla="*/ 0 h 78"/>
                      <a:gd name="T68" fmla="*/ 0 w 127"/>
                      <a:gd name="T69" fmla="*/ 0 h 78"/>
                      <a:gd name="T70" fmla="*/ 0 w 127"/>
                      <a:gd name="T71" fmla="*/ 0 h 78"/>
                      <a:gd name="T72" fmla="*/ 0 w 127"/>
                      <a:gd name="T73" fmla="*/ 0 h 78"/>
                      <a:gd name="T74" fmla="*/ 0 w 127"/>
                      <a:gd name="T75" fmla="*/ 0 h 78"/>
                      <a:gd name="T76" fmla="*/ 0 w 127"/>
                      <a:gd name="T77" fmla="*/ 0 h 78"/>
                      <a:gd name="T78" fmla="*/ 0 w 127"/>
                      <a:gd name="T79" fmla="*/ 0 h 78"/>
                      <a:gd name="T80" fmla="*/ 1 w 127"/>
                      <a:gd name="T81" fmla="*/ 0 h 78"/>
                      <a:gd name="T82" fmla="*/ 0 w 127"/>
                      <a:gd name="T83" fmla="*/ 0 h 78"/>
                      <a:gd name="T84" fmla="*/ 0 w 127"/>
                      <a:gd name="T85" fmla="*/ 0 h 78"/>
                      <a:gd name="T86" fmla="*/ 0 w 127"/>
                      <a:gd name="T87" fmla="*/ 0 h 78"/>
                      <a:gd name="T88" fmla="*/ 0 w 127"/>
                      <a:gd name="T89" fmla="*/ 0 h 78"/>
                      <a:gd name="T90" fmla="*/ 0 w 127"/>
                      <a:gd name="T91" fmla="*/ 0 h 78"/>
                      <a:gd name="T92" fmla="*/ 0 w 127"/>
                      <a:gd name="T93" fmla="*/ 0 h 78"/>
                      <a:gd name="T94" fmla="*/ 0 w 127"/>
                      <a:gd name="T95" fmla="*/ 0 h 78"/>
                      <a:gd name="T96" fmla="*/ 0 w 127"/>
                      <a:gd name="T97" fmla="*/ 0 h 78"/>
                      <a:gd name="T98" fmla="*/ 0 w 127"/>
                      <a:gd name="T99" fmla="*/ 0 h 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7"/>
                      <a:gd name="T151" fmla="*/ 0 h 78"/>
                      <a:gd name="T152" fmla="*/ 127 w 127"/>
                      <a:gd name="T153" fmla="*/ 78 h 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7" h="78">
                        <a:moveTo>
                          <a:pt x="32" y="1"/>
                        </a:moveTo>
                        <a:lnTo>
                          <a:pt x="26" y="0"/>
                        </a:lnTo>
                        <a:lnTo>
                          <a:pt x="23" y="2"/>
                        </a:lnTo>
                        <a:lnTo>
                          <a:pt x="18" y="4"/>
                        </a:lnTo>
                        <a:lnTo>
                          <a:pt x="14" y="8"/>
                        </a:lnTo>
                        <a:lnTo>
                          <a:pt x="8" y="14"/>
                        </a:lnTo>
                        <a:lnTo>
                          <a:pt x="4" y="21"/>
                        </a:lnTo>
                        <a:lnTo>
                          <a:pt x="2" y="24"/>
                        </a:lnTo>
                        <a:lnTo>
                          <a:pt x="1" y="28"/>
                        </a:lnTo>
                        <a:lnTo>
                          <a:pt x="0" y="32"/>
                        </a:lnTo>
                        <a:lnTo>
                          <a:pt x="0" y="36"/>
                        </a:lnTo>
                        <a:lnTo>
                          <a:pt x="0" y="39"/>
                        </a:lnTo>
                        <a:lnTo>
                          <a:pt x="0" y="43"/>
                        </a:lnTo>
                        <a:lnTo>
                          <a:pt x="1" y="47"/>
                        </a:lnTo>
                        <a:lnTo>
                          <a:pt x="3" y="51"/>
                        </a:lnTo>
                        <a:lnTo>
                          <a:pt x="4" y="54"/>
                        </a:lnTo>
                        <a:lnTo>
                          <a:pt x="7" y="58"/>
                        </a:lnTo>
                        <a:lnTo>
                          <a:pt x="9" y="61"/>
                        </a:lnTo>
                        <a:lnTo>
                          <a:pt x="12" y="65"/>
                        </a:lnTo>
                        <a:lnTo>
                          <a:pt x="18" y="64"/>
                        </a:lnTo>
                        <a:lnTo>
                          <a:pt x="24" y="64"/>
                        </a:lnTo>
                        <a:lnTo>
                          <a:pt x="30" y="65"/>
                        </a:lnTo>
                        <a:lnTo>
                          <a:pt x="36" y="65"/>
                        </a:lnTo>
                        <a:lnTo>
                          <a:pt x="42" y="66"/>
                        </a:lnTo>
                        <a:lnTo>
                          <a:pt x="47" y="67"/>
                        </a:lnTo>
                        <a:lnTo>
                          <a:pt x="53" y="68"/>
                        </a:lnTo>
                        <a:lnTo>
                          <a:pt x="60" y="71"/>
                        </a:lnTo>
                        <a:lnTo>
                          <a:pt x="65" y="72"/>
                        </a:lnTo>
                        <a:lnTo>
                          <a:pt x="71" y="73"/>
                        </a:lnTo>
                        <a:lnTo>
                          <a:pt x="76" y="74"/>
                        </a:lnTo>
                        <a:lnTo>
                          <a:pt x="81" y="75"/>
                        </a:lnTo>
                        <a:lnTo>
                          <a:pt x="86" y="75"/>
                        </a:lnTo>
                        <a:lnTo>
                          <a:pt x="90" y="77"/>
                        </a:lnTo>
                        <a:lnTo>
                          <a:pt x="95" y="78"/>
                        </a:lnTo>
                        <a:lnTo>
                          <a:pt x="101" y="78"/>
                        </a:lnTo>
                        <a:lnTo>
                          <a:pt x="102" y="73"/>
                        </a:lnTo>
                        <a:lnTo>
                          <a:pt x="102" y="68"/>
                        </a:lnTo>
                        <a:lnTo>
                          <a:pt x="97" y="67"/>
                        </a:lnTo>
                        <a:lnTo>
                          <a:pt x="94" y="66"/>
                        </a:lnTo>
                        <a:lnTo>
                          <a:pt x="89" y="65"/>
                        </a:lnTo>
                        <a:lnTo>
                          <a:pt x="85" y="64"/>
                        </a:lnTo>
                        <a:lnTo>
                          <a:pt x="79" y="63"/>
                        </a:lnTo>
                        <a:lnTo>
                          <a:pt x="73" y="61"/>
                        </a:lnTo>
                        <a:lnTo>
                          <a:pt x="68" y="60"/>
                        </a:lnTo>
                        <a:lnTo>
                          <a:pt x="62" y="60"/>
                        </a:lnTo>
                        <a:lnTo>
                          <a:pt x="55" y="59"/>
                        </a:lnTo>
                        <a:lnTo>
                          <a:pt x="50" y="58"/>
                        </a:lnTo>
                        <a:lnTo>
                          <a:pt x="44" y="58"/>
                        </a:lnTo>
                        <a:lnTo>
                          <a:pt x="39" y="57"/>
                        </a:lnTo>
                        <a:lnTo>
                          <a:pt x="33" y="57"/>
                        </a:lnTo>
                        <a:lnTo>
                          <a:pt x="29" y="56"/>
                        </a:lnTo>
                        <a:lnTo>
                          <a:pt x="24" y="56"/>
                        </a:lnTo>
                        <a:lnTo>
                          <a:pt x="21" y="56"/>
                        </a:lnTo>
                        <a:lnTo>
                          <a:pt x="16" y="54"/>
                        </a:lnTo>
                        <a:lnTo>
                          <a:pt x="12" y="51"/>
                        </a:lnTo>
                        <a:lnTo>
                          <a:pt x="11" y="45"/>
                        </a:lnTo>
                        <a:lnTo>
                          <a:pt x="11" y="40"/>
                        </a:lnTo>
                        <a:lnTo>
                          <a:pt x="12" y="33"/>
                        </a:lnTo>
                        <a:lnTo>
                          <a:pt x="15" y="28"/>
                        </a:lnTo>
                        <a:lnTo>
                          <a:pt x="16" y="24"/>
                        </a:lnTo>
                        <a:lnTo>
                          <a:pt x="18" y="19"/>
                        </a:lnTo>
                        <a:lnTo>
                          <a:pt x="21" y="17"/>
                        </a:lnTo>
                        <a:lnTo>
                          <a:pt x="24" y="15"/>
                        </a:lnTo>
                        <a:lnTo>
                          <a:pt x="26" y="11"/>
                        </a:lnTo>
                        <a:lnTo>
                          <a:pt x="31" y="11"/>
                        </a:lnTo>
                        <a:lnTo>
                          <a:pt x="38" y="11"/>
                        </a:lnTo>
                        <a:lnTo>
                          <a:pt x="45" y="12"/>
                        </a:lnTo>
                        <a:lnTo>
                          <a:pt x="52" y="12"/>
                        </a:lnTo>
                        <a:lnTo>
                          <a:pt x="60" y="15"/>
                        </a:lnTo>
                        <a:lnTo>
                          <a:pt x="67" y="16"/>
                        </a:lnTo>
                        <a:lnTo>
                          <a:pt x="73" y="17"/>
                        </a:lnTo>
                        <a:lnTo>
                          <a:pt x="80" y="18"/>
                        </a:lnTo>
                        <a:lnTo>
                          <a:pt x="87" y="21"/>
                        </a:lnTo>
                        <a:lnTo>
                          <a:pt x="93" y="22"/>
                        </a:lnTo>
                        <a:lnTo>
                          <a:pt x="97" y="23"/>
                        </a:lnTo>
                        <a:lnTo>
                          <a:pt x="103" y="24"/>
                        </a:lnTo>
                        <a:lnTo>
                          <a:pt x="108" y="25"/>
                        </a:lnTo>
                        <a:lnTo>
                          <a:pt x="111" y="26"/>
                        </a:lnTo>
                        <a:lnTo>
                          <a:pt x="116" y="28"/>
                        </a:lnTo>
                        <a:lnTo>
                          <a:pt x="120" y="29"/>
                        </a:lnTo>
                        <a:lnTo>
                          <a:pt x="123" y="31"/>
                        </a:lnTo>
                        <a:lnTo>
                          <a:pt x="125" y="26"/>
                        </a:lnTo>
                        <a:lnTo>
                          <a:pt x="127" y="23"/>
                        </a:lnTo>
                        <a:lnTo>
                          <a:pt x="121" y="19"/>
                        </a:lnTo>
                        <a:lnTo>
                          <a:pt x="116" y="18"/>
                        </a:lnTo>
                        <a:lnTo>
                          <a:pt x="110" y="16"/>
                        </a:lnTo>
                        <a:lnTo>
                          <a:pt x="104" y="15"/>
                        </a:lnTo>
                        <a:lnTo>
                          <a:pt x="99" y="12"/>
                        </a:lnTo>
                        <a:lnTo>
                          <a:pt x="93" y="11"/>
                        </a:lnTo>
                        <a:lnTo>
                          <a:pt x="87" y="10"/>
                        </a:lnTo>
                        <a:lnTo>
                          <a:pt x="81" y="9"/>
                        </a:lnTo>
                        <a:lnTo>
                          <a:pt x="74" y="8"/>
                        </a:lnTo>
                        <a:lnTo>
                          <a:pt x="68" y="7"/>
                        </a:lnTo>
                        <a:lnTo>
                          <a:pt x="61" y="5"/>
                        </a:lnTo>
                        <a:lnTo>
                          <a:pt x="55" y="5"/>
                        </a:lnTo>
                        <a:lnTo>
                          <a:pt x="50" y="3"/>
                        </a:lnTo>
                        <a:lnTo>
                          <a:pt x="44" y="3"/>
                        </a:lnTo>
                        <a:lnTo>
                          <a:pt x="38" y="2"/>
                        </a:lnTo>
                        <a:lnTo>
                          <a:pt x="3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7" name="Freeform 153">
                    <a:extLst>
                      <a:ext uri="{FF2B5EF4-FFF2-40B4-BE49-F238E27FC236}">
                        <a16:creationId xmlns:a16="http://schemas.microsoft.com/office/drawing/2014/main" id="{6C903F6F-44E4-4F52-B627-853814F12274}"/>
                      </a:ext>
                    </a:extLst>
                  </p:cNvPr>
                  <p:cNvSpPr>
                    <a:spLocks/>
                  </p:cNvSpPr>
                  <p:nvPr/>
                </p:nvSpPr>
                <p:spPr bwMode="auto">
                  <a:xfrm>
                    <a:off x="1678" y="2322"/>
                    <a:ext cx="38" cy="44"/>
                  </a:xfrm>
                  <a:custGeom>
                    <a:avLst/>
                    <a:gdLst>
                      <a:gd name="T0" fmla="*/ 0 w 113"/>
                      <a:gd name="T1" fmla="*/ 0 h 132"/>
                      <a:gd name="T2" fmla="*/ 0 w 113"/>
                      <a:gd name="T3" fmla="*/ 0 h 132"/>
                      <a:gd name="T4" fmla="*/ 0 w 113"/>
                      <a:gd name="T5" fmla="*/ 0 h 132"/>
                      <a:gd name="T6" fmla="*/ 0 w 113"/>
                      <a:gd name="T7" fmla="*/ 0 h 132"/>
                      <a:gd name="T8" fmla="*/ 0 w 113"/>
                      <a:gd name="T9" fmla="*/ 0 h 132"/>
                      <a:gd name="T10" fmla="*/ 0 w 113"/>
                      <a:gd name="T11" fmla="*/ 0 h 132"/>
                      <a:gd name="T12" fmla="*/ 0 w 113"/>
                      <a:gd name="T13" fmla="*/ 0 h 132"/>
                      <a:gd name="T14" fmla="*/ 0 w 113"/>
                      <a:gd name="T15" fmla="*/ 0 h 132"/>
                      <a:gd name="T16" fmla="*/ 0 w 113"/>
                      <a:gd name="T17" fmla="*/ 0 h 132"/>
                      <a:gd name="T18" fmla="*/ 0 w 113"/>
                      <a:gd name="T19" fmla="*/ 0 h 132"/>
                      <a:gd name="T20" fmla="*/ 0 w 113"/>
                      <a:gd name="T21" fmla="*/ 0 h 132"/>
                      <a:gd name="T22" fmla="*/ 0 w 113"/>
                      <a:gd name="T23" fmla="*/ 0 h 132"/>
                      <a:gd name="T24" fmla="*/ 0 w 113"/>
                      <a:gd name="T25" fmla="*/ 0 h 132"/>
                      <a:gd name="T26" fmla="*/ 0 w 113"/>
                      <a:gd name="T27" fmla="*/ 0 h 132"/>
                      <a:gd name="T28" fmla="*/ 0 w 113"/>
                      <a:gd name="T29" fmla="*/ 0 h 132"/>
                      <a:gd name="T30" fmla="*/ 0 w 113"/>
                      <a:gd name="T31" fmla="*/ 0 h 132"/>
                      <a:gd name="T32" fmla="*/ 0 w 113"/>
                      <a:gd name="T33" fmla="*/ 0 h 132"/>
                      <a:gd name="T34" fmla="*/ 0 w 113"/>
                      <a:gd name="T35" fmla="*/ 0 h 132"/>
                      <a:gd name="T36" fmla="*/ 0 w 113"/>
                      <a:gd name="T37" fmla="*/ 0 h 132"/>
                      <a:gd name="T38" fmla="*/ 0 w 113"/>
                      <a:gd name="T39" fmla="*/ 0 h 132"/>
                      <a:gd name="T40" fmla="*/ 0 w 113"/>
                      <a:gd name="T41" fmla="*/ 0 h 132"/>
                      <a:gd name="T42" fmla="*/ 0 w 113"/>
                      <a:gd name="T43" fmla="*/ 0 h 132"/>
                      <a:gd name="T44" fmla="*/ 0 w 113"/>
                      <a:gd name="T45" fmla="*/ 0 h 132"/>
                      <a:gd name="T46" fmla="*/ 0 w 113"/>
                      <a:gd name="T47" fmla="*/ 0 h 132"/>
                      <a:gd name="T48" fmla="*/ 0 w 113"/>
                      <a:gd name="T49" fmla="*/ 0 h 132"/>
                      <a:gd name="T50" fmla="*/ 0 w 113"/>
                      <a:gd name="T51" fmla="*/ 0 h 132"/>
                      <a:gd name="T52" fmla="*/ 0 w 113"/>
                      <a:gd name="T53" fmla="*/ 0 h 132"/>
                      <a:gd name="T54" fmla="*/ 0 w 113"/>
                      <a:gd name="T55" fmla="*/ 0 h 132"/>
                      <a:gd name="T56" fmla="*/ 0 w 113"/>
                      <a:gd name="T57" fmla="*/ 0 h 132"/>
                      <a:gd name="T58" fmla="*/ 0 w 113"/>
                      <a:gd name="T59" fmla="*/ 0 h 132"/>
                      <a:gd name="T60" fmla="*/ 0 w 113"/>
                      <a:gd name="T61" fmla="*/ 0 h 132"/>
                      <a:gd name="T62" fmla="*/ 0 w 113"/>
                      <a:gd name="T63" fmla="*/ 0 h 132"/>
                      <a:gd name="T64" fmla="*/ 0 w 113"/>
                      <a:gd name="T65" fmla="*/ 0 h 132"/>
                      <a:gd name="T66" fmla="*/ 0 w 113"/>
                      <a:gd name="T67" fmla="*/ 0 h 132"/>
                      <a:gd name="T68" fmla="*/ 0 w 113"/>
                      <a:gd name="T69" fmla="*/ 0 h 132"/>
                      <a:gd name="T70" fmla="*/ 0 w 113"/>
                      <a:gd name="T71" fmla="*/ 0 h 132"/>
                      <a:gd name="T72" fmla="*/ 0 w 113"/>
                      <a:gd name="T73" fmla="*/ 0 h 132"/>
                      <a:gd name="T74" fmla="*/ 0 w 113"/>
                      <a:gd name="T75" fmla="*/ 0 h 132"/>
                      <a:gd name="T76" fmla="*/ 0 w 113"/>
                      <a:gd name="T77" fmla="*/ 0 h 132"/>
                      <a:gd name="T78" fmla="*/ 0 w 113"/>
                      <a:gd name="T79" fmla="*/ 0 h 132"/>
                      <a:gd name="T80" fmla="*/ 0 w 113"/>
                      <a:gd name="T81" fmla="*/ 0 h 132"/>
                      <a:gd name="T82" fmla="*/ 0 w 113"/>
                      <a:gd name="T83" fmla="*/ 0 h 132"/>
                      <a:gd name="T84" fmla="*/ 0 w 113"/>
                      <a:gd name="T85" fmla="*/ 0 h 132"/>
                      <a:gd name="T86" fmla="*/ 0 w 113"/>
                      <a:gd name="T87" fmla="*/ 0 h 132"/>
                      <a:gd name="T88" fmla="*/ 0 w 113"/>
                      <a:gd name="T89" fmla="*/ 0 h 132"/>
                      <a:gd name="T90" fmla="*/ 0 w 113"/>
                      <a:gd name="T91" fmla="*/ 0 h 132"/>
                      <a:gd name="T92" fmla="*/ 0 w 113"/>
                      <a:gd name="T93" fmla="*/ 0 h 132"/>
                      <a:gd name="T94" fmla="*/ 0 w 113"/>
                      <a:gd name="T95" fmla="*/ 0 h 132"/>
                      <a:gd name="T96" fmla="*/ 0 w 113"/>
                      <a:gd name="T97" fmla="*/ 0 h 132"/>
                      <a:gd name="T98" fmla="*/ 0 w 113"/>
                      <a:gd name="T99" fmla="*/ 0 h 132"/>
                      <a:gd name="T100" fmla="*/ 0 w 113"/>
                      <a:gd name="T101" fmla="*/ 0 h 132"/>
                      <a:gd name="T102" fmla="*/ 0 w 113"/>
                      <a:gd name="T103" fmla="*/ 0 h 132"/>
                      <a:gd name="T104" fmla="*/ 0 w 113"/>
                      <a:gd name="T105" fmla="*/ 0 h 132"/>
                      <a:gd name="T106" fmla="*/ 0 w 113"/>
                      <a:gd name="T107" fmla="*/ 1 h 132"/>
                      <a:gd name="T108" fmla="*/ 0 w 113"/>
                      <a:gd name="T109" fmla="*/ 1 h 132"/>
                      <a:gd name="T110" fmla="*/ 0 w 113"/>
                      <a:gd name="T111" fmla="*/ 1 h 132"/>
                      <a:gd name="T112" fmla="*/ 0 w 113"/>
                      <a:gd name="T113" fmla="*/ 1 h 132"/>
                      <a:gd name="T114" fmla="*/ 0 w 113"/>
                      <a:gd name="T115" fmla="*/ 0 h 132"/>
                      <a:gd name="T116" fmla="*/ 0 w 113"/>
                      <a:gd name="T117" fmla="*/ 0 h 132"/>
                      <a:gd name="T118" fmla="*/ 0 w 113"/>
                      <a:gd name="T119" fmla="*/ 0 h 132"/>
                      <a:gd name="T120" fmla="*/ 0 w 113"/>
                      <a:gd name="T121" fmla="*/ 0 h 132"/>
                      <a:gd name="T122" fmla="*/ 0 w 113"/>
                      <a:gd name="T123" fmla="*/ 0 h 132"/>
                      <a:gd name="T124" fmla="*/ 0 w 113"/>
                      <a:gd name="T125" fmla="*/ 0 h 1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3"/>
                      <a:gd name="T190" fmla="*/ 0 h 132"/>
                      <a:gd name="T191" fmla="*/ 113 w 113"/>
                      <a:gd name="T192" fmla="*/ 132 h 1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3" h="132">
                        <a:moveTo>
                          <a:pt x="97" y="80"/>
                        </a:moveTo>
                        <a:lnTo>
                          <a:pt x="102" y="71"/>
                        </a:lnTo>
                        <a:lnTo>
                          <a:pt x="106" y="64"/>
                        </a:lnTo>
                        <a:lnTo>
                          <a:pt x="109" y="56"/>
                        </a:lnTo>
                        <a:lnTo>
                          <a:pt x="111" y="49"/>
                        </a:lnTo>
                        <a:lnTo>
                          <a:pt x="113" y="42"/>
                        </a:lnTo>
                        <a:lnTo>
                          <a:pt x="113" y="36"/>
                        </a:lnTo>
                        <a:lnTo>
                          <a:pt x="111" y="30"/>
                        </a:lnTo>
                        <a:lnTo>
                          <a:pt x="110" y="25"/>
                        </a:lnTo>
                        <a:lnTo>
                          <a:pt x="107" y="20"/>
                        </a:lnTo>
                        <a:lnTo>
                          <a:pt x="103" y="16"/>
                        </a:lnTo>
                        <a:lnTo>
                          <a:pt x="99" y="11"/>
                        </a:lnTo>
                        <a:lnTo>
                          <a:pt x="94" y="8"/>
                        </a:lnTo>
                        <a:lnTo>
                          <a:pt x="88" y="4"/>
                        </a:lnTo>
                        <a:lnTo>
                          <a:pt x="81" y="3"/>
                        </a:lnTo>
                        <a:lnTo>
                          <a:pt x="74" y="1"/>
                        </a:lnTo>
                        <a:lnTo>
                          <a:pt x="67" y="0"/>
                        </a:lnTo>
                        <a:lnTo>
                          <a:pt x="64" y="0"/>
                        </a:lnTo>
                        <a:lnTo>
                          <a:pt x="61" y="2"/>
                        </a:lnTo>
                        <a:lnTo>
                          <a:pt x="57" y="3"/>
                        </a:lnTo>
                        <a:lnTo>
                          <a:pt x="55" y="6"/>
                        </a:lnTo>
                        <a:lnTo>
                          <a:pt x="50" y="11"/>
                        </a:lnTo>
                        <a:lnTo>
                          <a:pt x="45" y="16"/>
                        </a:lnTo>
                        <a:lnTo>
                          <a:pt x="40" y="20"/>
                        </a:lnTo>
                        <a:lnTo>
                          <a:pt x="38" y="25"/>
                        </a:lnTo>
                        <a:lnTo>
                          <a:pt x="35" y="30"/>
                        </a:lnTo>
                        <a:lnTo>
                          <a:pt x="30" y="35"/>
                        </a:lnTo>
                        <a:lnTo>
                          <a:pt x="26" y="41"/>
                        </a:lnTo>
                        <a:lnTo>
                          <a:pt x="23" y="46"/>
                        </a:lnTo>
                        <a:lnTo>
                          <a:pt x="18" y="51"/>
                        </a:lnTo>
                        <a:lnTo>
                          <a:pt x="14" y="57"/>
                        </a:lnTo>
                        <a:lnTo>
                          <a:pt x="10" y="63"/>
                        </a:lnTo>
                        <a:lnTo>
                          <a:pt x="8" y="69"/>
                        </a:lnTo>
                        <a:lnTo>
                          <a:pt x="4" y="73"/>
                        </a:lnTo>
                        <a:lnTo>
                          <a:pt x="2" y="79"/>
                        </a:lnTo>
                        <a:lnTo>
                          <a:pt x="1" y="85"/>
                        </a:lnTo>
                        <a:lnTo>
                          <a:pt x="0" y="91"/>
                        </a:lnTo>
                        <a:lnTo>
                          <a:pt x="0" y="95"/>
                        </a:lnTo>
                        <a:lnTo>
                          <a:pt x="2" y="100"/>
                        </a:lnTo>
                        <a:lnTo>
                          <a:pt x="4" y="105"/>
                        </a:lnTo>
                        <a:lnTo>
                          <a:pt x="9" y="109"/>
                        </a:lnTo>
                        <a:lnTo>
                          <a:pt x="11" y="107"/>
                        </a:lnTo>
                        <a:lnTo>
                          <a:pt x="15" y="106"/>
                        </a:lnTo>
                        <a:lnTo>
                          <a:pt x="12" y="100"/>
                        </a:lnTo>
                        <a:lnTo>
                          <a:pt x="12" y="97"/>
                        </a:lnTo>
                        <a:lnTo>
                          <a:pt x="11" y="93"/>
                        </a:lnTo>
                        <a:lnTo>
                          <a:pt x="12" y="90"/>
                        </a:lnTo>
                        <a:lnTo>
                          <a:pt x="12" y="87"/>
                        </a:lnTo>
                        <a:lnTo>
                          <a:pt x="14" y="85"/>
                        </a:lnTo>
                        <a:lnTo>
                          <a:pt x="15" y="80"/>
                        </a:lnTo>
                        <a:lnTo>
                          <a:pt x="18" y="77"/>
                        </a:lnTo>
                        <a:lnTo>
                          <a:pt x="19" y="72"/>
                        </a:lnTo>
                        <a:lnTo>
                          <a:pt x="22" y="69"/>
                        </a:lnTo>
                        <a:lnTo>
                          <a:pt x="24" y="65"/>
                        </a:lnTo>
                        <a:lnTo>
                          <a:pt x="26" y="62"/>
                        </a:lnTo>
                        <a:lnTo>
                          <a:pt x="29" y="57"/>
                        </a:lnTo>
                        <a:lnTo>
                          <a:pt x="31" y="53"/>
                        </a:lnTo>
                        <a:lnTo>
                          <a:pt x="33" y="50"/>
                        </a:lnTo>
                        <a:lnTo>
                          <a:pt x="37" y="46"/>
                        </a:lnTo>
                        <a:lnTo>
                          <a:pt x="38" y="43"/>
                        </a:lnTo>
                        <a:lnTo>
                          <a:pt x="40" y="39"/>
                        </a:lnTo>
                        <a:lnTo>
                          <a:pt x="44" y="36"/>
                        </a:lnTo>
                        <a:lnTo>
                          <a:pt x="46" y="34"/>
                        </a:lnTo>
                        <a:lnTo>
                          <a:pt x="50" y="28"/>
                        </a:lnTo>
                        <a:lnTo>
                          <a:pt x="54" y="23"/>
                        </a:lnTo>
                        <a:lnTo>
                          <a:pt x="58" y="18"/>
                        </a:lnTo>
                        <a:lnTo>
                          <a:pt x="64" y="14"/>
                        </a:lnTo>
                        <a:lnTo>
                          <a:pt x="66" y="11"/>
                        </a:lnTo>
                        <a:lnTo>
                          <a:pt x="69" y="11"/>
                        </a:lnTo>
                        <a:lnTo>
                          <a:pt x="73" y="11"/>
                        </a:lnTo>
                        <a:lnTo>
                          <a:pt x="76" y="13"/>
                        </a:lnTo>
                        <a:lnTo>
                          <a:pt x="82" y="15"/>
                        </a:lnTo>
                        <a:lnTo>
                          <a:pt x="87" y="18"/>
                        </a:lnTo>
                        <a:lnTo>
                          <a:pt x="90" y="22"/>
                        </a:lnTo>
                        <a:lnTo>
                          <a:pt x="95" y="25"/>
                        </a:lnTo>
                        <a:lnTo>
                          <a:pt x="96" y="29"/>
                        </a:lnTo>
                        <a:lnTo>
                          <a:pt x="97" y="32"/>
                        </a:lnTo>
                        <a:lnTo>
                          <a:pt x="99" y="36"/>
                        </a:lnTo>
                        <a:lnTo>
                          <a:pt x="100" y="41"/>
                        </a:lnTo>
                        <a:lnTo>
                          <a:pt x="99" y="44"/>
                        </a:lnTo>
                        <a:lnTo>
                          <a:pt x="99" y="48"/>
                        </a:lnTo>
                        <a:lnTo>
                          <a:pt x="97" y="52"/>
                        </a:lnTo>
                        <a:lnTo>
                          <a:pt x="96" y="57"/>
                        </a:lnTo>
                        <a:lnTo>
                          <a:pt x="95" y="60"/>
                        </a:lnTo>
                        <a:lnTo>
                          <a:pt x="93" y="65"/>
                        </a:lnTo>
                        <a:lnTo>
                          <a:pt x="90" y="70"/>
                        </a:lnTo>
                        <a:lnTo>
                          <a:pt x="88" y="74"/>
                        </a:lnTo>
                        <a:lnTo>
                          <a:pt x="85" y="78"/>
                        </a:lnTo>
                        <a:lnTo>
                          <a:pt x="82" y="83"/>
                        </a:lnTo>
                        <a:lnTo>
                          <a:pt x="79" y="86"/>
                        </a:lnTo>
                        <a:lnTo>
                          <a:pt x="76" y="91"/>
                        </a:lnTo>
                        <a:lnTo>
                          <a:pt x="73" y="94"/>
                        </a:lnTo>
                        <a:lnTo>
                          <a:pt x="71" y="98"/>
                        </a:lnTo>
                        <a:lnTo>
                          <a:pt x="67" y="102"/>
                        </a:lnTo>
                        <a:lnTo>
                          <a:pt x="65" y="106"/>
                        </a:lnTo>
                        <a:lnTo>
                          <a:pt x="62" y="109"/>
                        </a:lnTo>
                        <a:lnTo>
                          <a:pt x="60" y="112"/>
                        </a:lnTo>
                        <a:lnTo>
                          <a:pt x="57" y="114"/>
                        </a:lnTo>
                        <a:lnTo>
                          <a:pt x="54" y="116"/>
                        </a:lnTo>
                        <a:lnTo>
                          <a:pt x="50" y="119"/>
                        </a:lnTo>
                        <a:lnTo>
                          <a:pt x="46" y="120"/>
                        </a:lnTo>
                        <a:lnTo>
                          <a:pt x="43" y="120"/>
                        </a:lnTo>
                        <a:lnTo>
                          <a:pt x="38" y="120"/>
                        </a:lnTo>
                        <a:lnTo>
                          <a:pt x="36" y="118"/>
                        </a:lnTo>
                        <a:lnTo>
                          <a:pt x="32" y="116"/>
                        </a:lnTo>
                        <a:lnTo>
                          <a:pt x="31" y="118"/>
                        </a:lnTo>
                        <a:lnTo>
                          <a:pt x="31" y="121"/>
                        </a:lnTo>
                        <a:lnTo>
                          <a:pt x="29" y="126"/>
                        </a:lnTo>
                        <a:lnTo>
                          <a:pt x="30" y="129"/>
                        </a:lnTo>
                        <a:lnTo>
                          <a:pt x="36" y="130"/>
                        </a:lnTo>
                        <a:lnTo>
                          <a:pt x="40" y="132"/>
                        </a:lnTo>
                        <a:lnTo>
                          <a:pt x="46" y="132"/>
                        </a:lnTo>
                        <a:lnTo>
                          <a:pt x="52" y="130"/>
                        </a:lnTo>
                        <a:lnTo>
                          <a:pt x="55" y="128"/>
                        </a:lnTo>
                        <a:lnTo>
                          <a:pt x="60" y="126"/>
                        </a:lnTo>
                        <a:lnTo>
                          <a:pt x="65" y="121"/>
                        </a:lnTo>
                        <a:lnTo>
                          <a:pt x="69" y="119"/>
                        </a:lnTo>
                        <a:lnTo>
                          <a:pt x="73" y="113"/>
                        </a:lnTo>
                        <a:lnTo>
                          <a:pt x="76" y="108"/>
                        </a:lnTo>
                        <a:lnTo>
                          <a:pt x="80" y="104"/>
                        </a:lnTo>
                        <a:lnTo>
                          <a:pt x="85" y="98"/>
                        </a:lnTo>
                        <a:lnTo>
                          <a:pt x="87" y="93"/>
                        </a:lnTo>
                        <a:lnTo>
                          <a:pt x="90" y="88"/>
                        </a:lnTo>
                        <a:lnTo>
                          <a:pt x="94" y="84"/>
                        </a:lnTo>
                        <a:lnTo>
                          <a:pt x="97"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8" name="Freeform 154">
                    <a:extLst>
                      <a:ext uri="{FF2B5EF4-FFF2-40B4-BE49-F238E27FC236}">
                        <a16:creationId xmlns:a16="http://schemas.microsoft.com/office/drawing/2014/main" id="{DFAC3D69-6044-4EBC-8C38-56C5125D3D39}"/>
                      </a:ext>
                    </a:extLst>
                  </p:cNvPr>
                  <p:cNvSpPr>
                    <a:spLocks/>
                  </p:cNvSpPr>
                  <p:nvPr/>
                </p:nvSpPr>
                <p:spPr bwMode="auto">
                  <a:xfrm>
                    <a:off x="1934" y="2058"/>
                    <a:ext cx="81" cy="54"/>
                  </a:xfrm>
                  <a:custGeom>
                    <a:avLst/>
                    <a:gdLst>
                      <a:gd name="T0" fmla="*/ 1 w 243"/>
                      <a:gd name="T1" fmla="*/ 0 h 162"/>
                      <a:gd name="T2" fmla="*/ 1 w 243"/>
                      <a:gd name="T3" fmla="*/ 0 h 162"/>
                      <a:gd name="T4" fmla="*/ 1 w 243"/>
                      <a:gd name="T5" fmla="*/ 0 h 162"/>
                      <a:gd name="T6" fmla="*/ 1 w 243"/>
                      <a:gd name="T7" fmla="*/ 0 h 162"/>
                      <a:gd name="T8" fmla="*/ 1 w 243"/>
                      <a:gd name="T9" fmla="*/ 0 h 162"/>
                      <a:gd name="T10" fmla="*/ 1 w 243"/>
                      <a:gd name="T11" fmla="*/ 0 h 162"/>
                      <a:gd name="T12" fmla="*/ 0 w 243"/>
                      <a:gd name="T13" fmla="*/ 0 h 162"/>
                      <a:gd name="T14" fmla="*/ 0 w 243"/>
                      <a:gd name="T15" fmla="*/ 0 h 162"/>
                      <a:gd name="T16" fmla="*/ 0 w 243"/>
                      <a:gd name="T17" fmla="*/ 0 h 162"/>
                      <a:gd name="T18" fmla="*/ 0 w 243"/>
                      <a:gd name="T19" fmla="*/ 0 h 162"/>
                      <a:gd name="T20" fmla="*/ 0 w 243"/>
                      <a:gd name="T21" fmla="*/ 0 h 162"/>
                      <a:gd name="T22" fmla="*/ 0 w 243"/>
                      <a:gd name="T23" fmla="*/ 1 h 162"/>
                      <a:gd name="T24" fmla="*/ 0 w 243"/>
                      <a:gd name="T25" fmla="*/ 1 h 162"/>
                      <a:gd name="T26" fmla="*/ 0 w 243"/>
                      <a:gd name="T27" fmla="*/ 1 h 162"/>
                      <a:gd name="T28" fmla="*/ 0 w 243"/>
                      <a:gd name="T29" fmla="*/ 1 h 162"/>
                      <a:gd name="T30" fmla="*/ 0 w 243"/>
                      <a:gd name="T31" fmla="*/ 1 h 162"/>
                      <a:gd name="T32" fmla="*/ 0 w 243"/>
                      <a:gd name="T33" fmla="*/ 1 h 162"/>
                      <a:gd name="T34" fmla="*/ 0 w 243"/>
                      <a:gd name="T35" fmla="*/ 1 h 162"/>
                      <a:gd name="T36" fmla="*/ 0 w 243"/>
                      <a:gd name="T37" fmla="*/ 1 h 162"/>
                      <a:gd name="T38" fmla="*/ 0 w 243"/>
                      <a:gd name="T39" fmla="*/ 1 h 162"/>
                      <a:gd name="T40" fmla="*/ 0 w 243"/>
                      <a:gd name="T41" fmla="*/ 1 h 162"/>
                      <a:gd name="T42" fmla="*/ 0 w 243"/>
                      <a:gd name="T43" fmla="*/ 1 h 162"/>
                      <a:gd name="T44" fmla="*/ 0 w 243"/>
                      <a:gd name="T45" fmla="*/ 1 h 162"/>
                      <a:gd name="T46" fmla="*/ 0 w 243"/>
                      <a:gd name="T47" fmla="*/ 1 h 162"/>
                      <a:gd name="T48" fmla="*/ 0 w 243"/>
                      <a:gd name="T49" fmla="*/ 1 h 162"/>
                      <a:gd name="T50" fmla="*/ 0 w 243"/>
                      <a:gd name="T51" fmla="*/ 1 h 162"/>
                      <a:gd name="T52" fmla="*/ 0 w 243"/>
                      <a:gd name="T53" fmla="*/ 1 h 162"/>
                      <a:gd name="T54" fmla="*/ 0 w 243"/>
                      <a:gd name="T55" fmla="*/ 1 h 162"/>
                      <a:gd name="T56" fmla="*/ 0 w 243"/>
                      <a:gd name="T57" fmla="*/ 1 h 162"/>
                      <a:gd name="T58" fmla="*/ 0 w 243"/>
                      <a:gd name="T59" fmla="*/ 0 h 162"/>
                      <a:gd name="T60" fmla="*/ 0 w 243"/>
                      <a:gd name="T61" fmla="*/ 0 h 162"/>
                      <a:gd name="T62" fmla="*/ 0 w 243"/>
                      <a:gd name="T63" fmla="*/ 0 h 162"/>
                      <a:gd name="T64" fmla="*/ 0 w 243"/>
                      <a:gd name="T65" fmla="*/ 0 h 162"/>
                      <a:gd name="T66" fmla="*/ 0 w 243"/>
                      <a:gd name="T67" fmla="*/ 0 h 162"/>
                      <a:gd name="T68" fmla="*/ 0 w 243"/>
                      <a:gd name="T69" fmla="*/ 0 h 162"/>
                      <a:gd name="T70" fmla="*/ 0 w 243"/>
                      <a:gd name="T71" fmla="*/ 0 h 162"/>
                      <a:gd name="T72" fmla="*/ 0 w 243"/>
                      <a:gd name="T73" fmla="*/ 0 h 162"/>
                      <a:gd name="T74" fmla="*/ 0 w 243"/>
                      <a:gd name="T75" fmla="*/ 0 h 162"/>
                      <a:gd name="T76" fmla="*/ 1 w 243"/>
                      <a:gd name="T77" fmla="*/ 0 h 162"/>
                      <a:gd name="T78" fmla="*/ 1 w 243"/>
                      <a:gd name="T79" fmla="*/ 0 h 162"/>
                      <a:gd name="T80" fmla="*/ 1 w 243"/>
                      <a:gd name="T81" fmla="*/ 0 h 162"/>
                      <a:gd name="T82" fmla="*/ 1 w 243"/>
                      <a:gd name="T83" fmla="*/ 0 h 162"/>
                      <a:gd name="T84" fmla="*/ 1 w 243"/>
                      <a:gd name="T85" fmla="*/ 0 h 162"/>
                      <a:gd name="T86" fmla="*/ 1 w 243"/>
                      <a:gd name="T87" fmla="*/ 0 h 162"/>
                      <a:gd name="T88" fmla="*/ 1 w 243"/>
                      <a:gd name="T89" fmla="*/ 0 h 162"/>
                      <a:gd name="T90" fmla="*/ 1 w 243"/>
                      <a:gd name="T91" fmla="*/ 0 h 16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162"/>
                      <a:gd name="T140" fmla="*/ 243 w 243"/>
                      <a:gd name="T141" fmla="*/ 162 h 16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162">
                        <a:moveTo>
                          <a:pt x="237" y="0"/>
                        </a:moveTo>
                        <a:lnTo>
                          <a:pt x="238" y="0"/>
                        </a:lnTo>
                        <a:lnTo>
                          <a:pt x="238" y="2"/>
                        </a:lnTo>
                        <a:lnTo>
                          <a:pt x="240" y="5"/>
                        </a:lnTo>
                        <a:lnTo>
                          <a:pt x="242" y="7"/>
                        </a:lnTo>
                        <a:lnTo>
                          <a:pt x="242" y="9"/>
                        </a:lnTo>
                        <a:lnTo>
                          <a:pt x="243" y="12"/>
                        </a:lnTo>
                        <a:lnTo>
                          <a:pt x="221" y="17"/>
                        </a:lnTo>
                        <a:lnTo>
                          <a:pt x="200" y="23"/>
                        </a:lnTo>
                        <a:lnTo>
                          <a:pt x="179" y="30"/>
                        </a:lnTo>
                        <a:lnTo>
                          <a:pt x="159" y="37"/>
                        </a:lnTo>
                        <a:lnTo>
                          <a:pt x="138" y="43"/>
                        </a:lnTo>
                        <a:lnTo>
                          <a:pt x="120" y="50"/>
                        </a:lnTo>
                        <a:lnTo>
                          <a:pt x="101" y="56"/>
                        </a:lnTo>
                        <a:lnTo>
                          <a:pt x="85" y="64"/>
                        </a:lnTo>
                        <a:lnTo>
                          <a:pt x="68" y="70"/>
                        </a:lnTo>
                        <a:lnTo>
                          <a:pt x="55" y="77"/>
                        </a:lnTo>
                        <a:lnTo>
                          <a:pt x="43" y="84"/>
                        </a:lnTo>
                        <a:lnTo>
                          <a:pt x="32" y="92"/>
                        </a:lnTo>
                        <a:lnTo>
                          <a:pt x="23" y="98"/>
                        </a:lnTo>
                        <a:lnTo>
                          <a:pt x="18" y="105"/>
                        </a:lnTo>
                        <a:lnTo>
                          <a:pt x="14" y="112"/>
                        </a:lnTo>
                        <a:lnTo>
                          <a:pt x="14" y="119"/>
                        </a:lnTo>
                        <a:lnTo>
                          <a:pt x="14" y="123"/>
                        </a:lnTo>
                        <a:lnTo>
                          <a:pt x="17" y="127"/>
                        </a:lnTo>
                        <a:lnTo>
                          <a:pt x="21" y="130"/>
                        </a:lnTo>
                        <a:lnTo>
                          <a:pt x="27" y="134"/>
                        </a:lnTo>
                        <a:lnTo>
                          <a:pt x="32" y="136"/>
                        </a:lnTo>
                        <a:lnTo>
                          <a:pt x="38" y="140"/>
                        </a:lnTo>
                        <a:lnTo>
                          <a:pt x="46" y="142"/>
                        </a:lnTo>
                        <a:lnTo>
                          <a:pt x="55" y="146"/>
                        </a:lnTo>
                        <a:lnTo>
                          <a:pt x="63" y="147"/>
                        </a:lnTo>
                        <a:lnTo>
                          <a:pt x="71" y="148"/>
                        </a:lnTo>
                        <a:lnTo>
                          <a:pt x="79" y="149"/>
                        </a:lnTo>
                        <a:lnTo>
                          <a:pt x="88" y="150"/>
                        </a:lnTo>
                        <a:lnTo>
                          <a:pt x="95" y="150"/>
                        </a:lnTo>
                        <a:lnTo>
                          <a:pt x="102" y="150"/>
                        </a:lnTo>
                        <a:lnTo>
                          <a:pt x="109" y="150"/>
                        </a:lnTo>
                        <a:lnTo>
                          <a:pt x="115" y="150"/>
                        </a:lnTo>
                        <a:lnTo>
                          <a:pt x="114" y="151"/>
                        </a:lnTo>
                        <a:lnTo>
                          <a:pt x="115" y="155"/>
                        </a:lnTo>
                        <a:lnTo>
                          <a:pt x="115" y="158"/>
                        </a:lnTo>
                        <a:lnTo>
                          <a:pt x="115" y="161"/>
                        </a:lnTo>
                        <a:lnTo>
                          <a:pt x="103" y="161"/>
                        </a:lnTo>
                        <a:lnTo>
                          <a:pt x="92" y="162"/>
                        </a:lnTo>
                        <a:lnTo>
                          <a:pt x="80" y="161"/>
                        </a:lnTo>
                        <a:lnTo>
                          <a:pt x="71" y="161"/>
                        </a:lnTo>
                        <a:lnTo>
                          <a:pt x="61" y="160"/>
                        </a:lnTo>
                        <a:lnTo>
                          <a:pt x="52" y="158"/>
                        </a:lnTo>
                        <a:lnTo>
                          <a:pt x="44" y="156"/>
                        </a:lnTo>
                        <a:lnTo>
                          <a:pt x="37" y="154"/>
                        </a:lnTo>
                        <a:lnTo>
                          <a:pt x="29" y="151"/>
                        </a:lnTo>
                        <a:lnTo>
                          <a:pt x="22" y="148"/>
                        </a:lnTo>
                        <a:lnTo>
                          <a:pt x="17" y="144"/>
                        </a:lnTo>
                        <a:lnTo>
                          <a:pt x="11" y="141"/>
                        </a:lnTo>
                        <a:lnTo>
                          <a:pt x="8" y="135"/>
                        </a:lnTo>
                        <a:lnTo>
                          <a:pt x="4" y="132"/>
                        </a:lnTo>
                        <a:lnTo>
                          <a:pt x="2" y="126"/>
                        </a:lnTo>
                        <a:lnTo>
                          <a:pt x="1" y="121"/>
                        </a:lnTo>
                        <a:lnTo>
                          <a:pt x="0" y="114"/>
                        </a:lnTo>
                        <a:lnTo>
                          <a:pt x="1" y="108"/>
                        </a:lnTo>
                        <a:lnTo>
                          <a:pt x="3" y="101"/>
                        </a:lnTo>
                        <a:lnTo>
                          <a:pt x="8" y="95"/>
                        </a:lnTo>
                        <a:lnTo>
                          <a:pt x="13" y="90"/>
                        </a:lnTo>
                        <a:lnTo>
                          <a:pt x="20" y="84"/>
                        </a:lnTo>
                        <a:lnTo>
                          <a:pt x="27" y="78"/>
                        </a:lnTo>
                        <a:lnTo>
                          <a:pt x="36" y="73"/>
                        </a:lnTo>
                        <a:lnTo>
                          <a:pt x="44" y="68"/>
                        </a:lnTo>
                        <a:lnTo>
                          <a:pt x="53" y="63"/>
                        </a:lnTo>
                        <a:lnTo>
                          <a:pt x="63" y="59"/>
                        </a:lnTo>
                        <a:lnTo>
                          <a:pt x="73" y="55"/>
                        </a:lnTo>
                        <a:lnTo>
                          <a:pt x="81" y="51"/>
                        </a:lnTo>
                        <a:lnTo>
                          <a:pt x="92" y="47"/>
                        </a:lnTo>
                        <a:lnTo>
                          <a:pt x="100" y="43"/>
                        </a:lnTo>
                        <a:lnTo>
                          <a:pt x="108" y="41"/>
                        </a:lnTo>
                        <a:lnTo>
                          <a:pt x="116" y="37"/>
                        </a:lnTo>
                        <a:lnTo>
                          <a:pt x="124" y="34"/>
                        </a:lnTo>
                        <a:lnTo>
                          <a:pt x="133" y="30"/>
                        </a:lnTo>
                        <a:lnTo>
                          <a:pt x="142" y="28"/>
                        </a:lnTo>
                        <a:lnTo>
                          <a:pt x="150" y="23"/>
                        </a:lnTo>
                        <a:lnTo>
                          <a:pt x="159" y="21"/>
                        </a:lnTo>
                        <a:lnTo>
                          <a:pt x="169" y="19"/>
                        </a:lnTo>
                        <a:lnTo>
                          <a:pt x="178" y="15"/>
                        </a:lnTo>
                        <a:lnTo>
                          <a:pt x="187" y="13"/>
                        </a:lnTo>
                        <a:lnTo>
                          <a:pt x="195" y="10"/>
                        </a:lnTo>
                        <a:lnTo>
                          <a:pt x="204" y="7"/>
                        </a:lnTo>
                        <a:lnTo>
                          <a:pt x="212" y="6"/>
                        </a:lnTo>
                        <a:lnTo>
                          <a:pt x="219" y="3"/>
                        </a:lnTo>
                        <a:lnTo>
                          <a:pt x="226" y="2"/>
                        </a:lnTo>
                        <a:lnTo>
                          <a:pt x="231" y="1"/>
                        </a:lnTo>
                        <a:lnTo>
                          <a:pt x="2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29" name="Freeform 155">
                    <a:extLst>
                      <a:ext uri="{FF2B5EF4-FFF2-40B4-BE49-F238E27FC236}">
                        <a16:creationId xmlns:a16="http://schemas.microsoft.com/office/drawing/2014/main" id="{E1E955B1-C8D4-4B23-B3A4-F9FD01BD44F7}"/>
                      </a:ext>
                    </a:extLst>
                  </p:cNvPr>
                  <p:cNvSpPr>
                    <a:spLocks/>
                  </p:cNvSpPr>
                  <p:nvPr/>
                </p:nvSpPr>
                <p:spPr bwMode="auto">
                  <a:xfrm>
                    <a:off x="1987" y="2108"/>
                    <a:ext cx="46" cy="6"/>
                  </a:xfrm>
                  <a:custGeom>
                    <a:avLst/>
                    <a:gdLst>
                      <a:gd name="T0" fmla="*/ 1 w 138"/>
                      <a:gd name="T1" fmla="*/ 0 h 16"/>
                      <a:gd name="T2" fmla="*/ 1 w 138"/>
                      <a:gd name="T3" fmla="*/ 0 h 16"/>
                      <a:gd name="T4" fmla="*/ 1 w 138"/>
                      <a:gd name="T5" fmla="*/ 0 h 16"/>
                      <a:gd name="T6" fmla="*/ 0 w 138"/>
                      <a:gd name="T7" fmla="*/ 0 h 16"/>
                      <a:gd name="T8" fmla="*/ 0 w 138"/>
                      <a:gd name="T9" fmla="*/ 0 h 16"/>
                      <a:gd name="T10" fmla="*/ 0 w 138"/>
                      <a:gd name="T11" fmla="*/ 0 h 16"/>
                      <a:gd name="T12" fmla="*/ 0 w 138"/>
                      <a:gd name="T13" fmla="*/ 0 h 16"/>
                      <a:gd name="T14" fmla="*/ 0 w 138"/>
                      <a:gd name="T15" fmla="*/ 0 h 16"/>
                      <a:gd name="T16" fmla="*/ 0 w 138"/>
                      <a:gd name="T17" fmla="*/ 0 h 16"/>
                      <a:gd name="T18" fmla="*/ 0 w 138"/>
                      <a:gd name="T19" fmla="*/ 0 h 16"/>
                      <a:gd name="T20" fmla="*/ 0 w 138"/>
                      <a:gd name="T21" fmla="*/ 0 h 16"/>
                      <a:gd name="T22" fmla="*/ 0 w 138"/>
                      <a:gd name="T23" fmla="*/ 0 h 16"/>
                      <a:gd name="T24" fmla="*/ 0 w 138"/>
                      <a:gd name="T25" fmla="*/ 0 h 16"/>
                      <a:gd name="T26" fmla="*/ 0 w 138"/>
                      <a:gd name="T27" fmla="*/ 0 h 16"/>
                      <a:gd name="T28" fmla="*/ 0 w 138"/>
                      <a:gd name="T29" fmla="*/ 0 h 16"/>
                      <a:gd name="T30" fmla="*/ 0 w 138"/>
                      <a:gd name="T31" fmla="*/ 0 h 16"/>
                      <a:gd name="T32" fmla="*/ 0 w 138"/>
                      <a:gd name="T33" fmla="*/ 0 h 16"/>
                      <a:gd name="T34" fmla="*/ 0 w 138"/>
                      <a:gd name="T35" fmla="*/ 0 h 16"/>
                      <a:gd name="T36" fmla="*/ 0 w 138"/>
                      <a:gd name="T37" fmla="*/ 0 h 16"/>
                      <a:gd name="T38" fmla="*/ 0 w 138"/>
                      <a:gd name="T39" fmla="*/ 0 h 16"/>
                      <a:gd name="T40" fmla="*/ 0 w 138"/>
                      <a:gd name="T41" fmla="*/ 0 h 16"/>
                      <a:gd name="T42" fmla="*/ 0 w 138"/>
                      <a:gd name="T43" fmla="*/ 0 h 16"/>
                      <a:gd name="T44" fmla="*/ 0 w 138"/>
                      <a:gd name="T45" fmla="*/ 0 h 16"/>
                      <a:gd name="T46" fmla="*/ 0 w 138"/>
                      <a:gd name="T47" fmla="*/ 0 h 16"/>
                      <a:gd name="T48" fmla="*/ 0 w 138"/>
                      <a:gd name="T49" fmla="*/ 0 h 16"/>
                      <a:gd name="T50" fmla="*/ 0 w 138"/>
                      <a:gd name="T51" fmla="*/ 0 h 16"/>
                      <a:gd name="T52" fmla="*/ 0 w 138"/>
                      <a:gd name="T53" fmla="*/ 0 h 16"/>
                      <a:gd name="T54" fmla="*/ 0 w 138"/>
                      <a:gd name="T55" fmla="*/ 0 h 16"/>
                      <a:gd name="T56" fmla="*/ 0 w 138"/>
                      <a:gd name="T57" fmla="*/ 0 h 16"/>
                      <a:gd name="T58" fmla="*/ 0 w 138"/>
                      <a:gd name="T59" fmla="*/ 0 h 16"/>
                      <a:gd name="T60" fmla="*/ 0 w 138"/>
                      <a:gd name="T61" fmla="*/ 0 h 16"/>
                      <a:gd name="T62" fmla="*/ 1 w 138"/>
                      <a:gd name="T63" fmla="*/ 0 h 16"/>
                      <a:gd name="T64" fmla="*/ 1 w 138"/>
                      <a:gd name="T65" fmla="*/ 0 h 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8"/>
                      <a:gd name="T100" fmla="*/ 0 h 16"/>
                      <a:gd name="T101" fmla="*/ 138 w 138"/>
                      <a:gd name="T102" fmla="*/ 16 h 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8" h="16">
                        <a:moveTo>
                          <a:pt x="133" y="0"/>
                        </a:moveTo>
                        <a:lnTo>
                          <a:pt x="137" y="3"/>
                        </a:lnTo>
                        <a:lnTo>
                          <a:pt x="138" y="6"/>
                        </a:lnTo>
                        <a:lnTo>
                          <a:pt x="137" y="7"/>
                        </a:lnTo>
                        <a:lnTo>
                          <a:pt x="134" y="9"/>
                        </a:lnTo>
                        <a:lnTo>
                          <a:pt x="131" y="10"/>
                        </a:lnTo>
                        <a:lnTo>
                          <a:pt x="126" y="10"/>
                        </a:lnTo>
                        <a:lnTo>
                          <a:pt x="120" y="11"/>
                        </a:lnTo>
                        <a:lnTo>
                          <a:pt x="116" y="12"/>
                        </a:lnTo>
                        <a:lnTo>
                          <a:pt x="109" y="12"/>
                        </a:lnTo>
                        <a:lnTo>
                          <a:pt x="103" y="12"/>
                        </a:lnTo>
                        <a:lnTo>
                          <a:pt x="99" y="12"/>
                        </a:lnTo>
                        <a:lnTo>
                          <a:pt x="96" y="13"/>
                        </a:lnTo>
                        <a:lnTo>
                          <a:pt x="91" y="13"/>
                        </a:lnTo>
                        <a:lnTo>
                          <a:pt x="86" y="13"/>
                        </a:lnTo>
                        <a:lnTo>
                          <a:pt x="82" y="13"/>
                        </a:lnTo>
                        <a:lnTo>
                          <a:pt x="78" y="13"/>
                        </a:lnTo>
                        <a:lnTo>
                          <a:pt x="74" y="13"/>
                        </a:lnTo>
                        <a:lnTo>
                          <a:pt x="70" y="13"/>
                        </a:lnTo>
                        <a:lnTo>
                          <a:pt x="67" y="13"/>
                        </a:lnTo>
                        <a:lnTo>
                          <a:pt x="62" y="14"/>
                        </a:lnTo>
                        <a:lnTo>
                          <a:pt x="59" y="14"/>
                        </a:lnTo>
                        <a:lnTo>
                          <a:pt x="55" y="14"/>
                        </a:lnTo>
                        <a:lnTo>
                          <a:pt x="52" y="14"/>
                        </a:lnTo>
                        <a:lnTo>
                          <a:pt x="47" y="14"/>
                        </a:lnTo>
                        <a:lnTo>
                          <a:pt x="43" y="14"/>
                        </a:lnTo>
                        <a:lnTo>
                          <a:pt x="40" y="14"/>
                        </a:lnTo>
                        <a:lnTo>
                          <a:pt x="36" y="14"/>
                        </a:lnTo>
                        <a:lnTo>
                          <a:pt x="33" y="16"/>
                        </a:lnTo>
                        <a:lnTo>
                          <a:pt x="28" y="14"/>
                        </a:lnTo>
                        <a:lnTo>
                          <a:pt x="24" y="14"/>
                        </a:lnTo>
                        <a:lnTo>
                          <a:pt x="20" y="14"/>
                        </a:lnTo>
                        <a:lnTo>
                          <a:pt x="17" y="14"/>
                        </a:lnTo>
                        <a:lnTo>
                          <a:pt x="10" y="14"/>
                        </a:lnTo>
                        <a:lnTo>
                          <a:pt x="4" y="14"/>
                        </a:lnTo>
                        <a:lnTo>
                          <a:pt x="1" y="9"/>
                        </a:lnTo>
                        <a:lnTo>
                          <a:pt x="0" y="6"/>
                        </a:lnTo>
                        <a:lnTo>
                          <a:pt x="1" y="5"/>
                        </a:lnTo>
                        <a:lnTo>
                          <a:pt x="6" y="4"/>
                        </a:lnTo>
                        <a:lnTo>
                          <a:pt x="11" y="3"/>
                        </a:lnTo>
                        <a:lnTo>
                          <a:pt x="18" y="3"/>
                        </a:lnTo>
                        <a:lnTo>
                          <a:pt x="20" y="3"/>
                        </a:lnTo>
                        <a:lnTo>
                          <a:pt x="25" y="3"/>
                        </a:lnTo>
                        <a:lnTo>
                          <a:pt x="28" y="3"/>
                        </a:lnTo>
                        <a:lnTo>
                          <a:pt x="32" y="3"/>
                        </a:lnTo>
                        <a:lnTo>
                          <a:pt x="38" y="3"/>
                        </a:lnTo>
                        <a:lnTo>
                          <a:pt x="45" y="3"/>
                        </a:lnTo>
                        <a:lnTo>
                          <a:pt x="50" y="3"/>
                        </a:lnTo>
                        <a:lnTo>
                          <a:pt x="55" y="3"/>
                        </a:lnTo>
                        <a:lnTo>
                          <a:pt x="59" y="3"/>
                        </a:lnTo>
                        <a:lnTo>
                          <a:pt x="63" y="3"/>
                        </a:lnTo>
                        <a:lnTo>
                          <a:pt x="67" y="3"/>
                        </a:lnTo>
                        <a:lnTo>
                          <a:pt x="71" y="3"/>
                        </a:lnTo>
                        <a:lnTo>
                          <a:pt x="75" y="2"/>
                        </a:lnTo>
                        <a:lnTo>
                          <a:pt x="79" y="2"/>
                        </a:lnTo>
                        <a:lnTo>
                          <a:pt x="84" y="2"/>
                        </a:lnTo>
                        <a:lnTo>
                          <a:pt x="88" y="2"/>
                        </a:lnTo>
                        <a:lnTo>
                          <a:pt x="92" y="2"/>
                        </a:lnTo>
                        <a:lnTo>
                          <a:pt x="97" y="2"/>
                        </a:lnTo>
                        <a:lnTo>
                          <a:pt x="102" y="2"/>
                        </a:lnTo>
                        <a:lnTo>
                          <a:pt x="107" y="2"/>
                        </a:lnTo>
                        <a:lnTo>
                          <a:pt x="113" y="0"/>
                        </a:lnTo>
                        <a:lnTo>
                          <a:pt x="119" y="0"/>
                        </a:lnTo>
                        <a:lnTo>
                          <a:pt x="126" y="0"/>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0" name="Freeform 156">
                    <a:extLst>
                      <a:ext uri="{FF2B5EF4-FFF2-40B4-BE49-F238E27FC236}">
                        <a16:creationId xmlns:a16="http://schemas.microsoft.com/office/drawing/2014/main" id="{4D5DCA45-7CBE-4486-9448-2A69C60CB432}"/>
                      </a:ext>
                    </a:extLst>
                  </p:cNvPr>
                  <p:cNvSpPr>
                    <a:spLocks/>
                  </p:cNvSpPr>
                  <p:nvPr/>
                </p:nvSpPr>
                <p:spPr bwMode="auto">
                  <a:xfrm>
                    <a:off x="1857" y="2055"/>
                    <a:ext cx="27" cy="15"/>
                  </a:xfrm>
                  <a:custGeom>
                    <a:avLst/>
                    <a:gdLst>
                      <a:gd name="T0" fmla="*/ 0 w 80"/>
                      <a:gd name="T1" fmla="*/ 0 h 46"/>
                      <a:gd name="T2" fmla="*/ 0 w 80"/>
                      <a:gd name="T3" fmla="*/ 0 h 46"/>
                      <a:gd name="T4" fmla="*/ 0 w 80"/>
                      <a:gd name="T5" fmla="*/ 0 h 46"/>
                      <a:gd name="T6" fmla="*/ 0 w 80"/>
                      <a:gd name="T7" fmla="*/ 0 h 46"/>
                      <a:gd name="T8" fmla="*/ 0 w 80"/>
                      <a:gd name="T9" fmla="*/ 0 h 46"/>
                      <a:gd name="T10" fmla="*/ 0 w 80"/>
                      <a:gd name="T11" fmla="*/ 0 h 46"/>
                      <a:gd name="T12" fmla="*/ 0 w 80"/>
                      <a:gd name="T13" fmla="*/ 0 h 46"/>
                      <a:gd name="T14" fmla="*/ 0 w 80"/>
                      <a:gd name="T15" fmla="*/ 0 h 46"/>
                      <a:gd name="T16" fmla="*/ 0 w 80"/>
                      <a:gd name="T17" fmla="*/ 0 h 46"/>
                      <a:gd name="T18" fmla="*/ 0 w 80"/>
                      <a:gd name="T19" fmla="*/ 0 h 46"/>
                      <a:gd name="T20" fmla="*/ 0 w 80"/>
                      <a:gd name="T21" fmla="*/ 0 h 46"/>
                      <a:gd name="T22" fmla="*/ 0 w 80"/>
                      <a:gd name="T23" fmla="*/ 0 h 46"/>
                      <a:gd name="T24" fmla="*/ 0 w 80"/>
                      <a:gd name="T25" fmla="*/ 0 h 46"/>
                      <a:gd name="T26" fmla="*/ 0 w 80"/>
                      <a:gd name="T27" fmla="*/ 0 h 46"/>
                      <a:gd name="T28" fmla="*/ 0 w 80"/>
                      <a:gd name="T29" fmla="*/ 0 h 46"/>
                      <a:gd name="T30" fmla="*/ 0 w 80"/>
                      <a:gd name="T31" fmla="*/ 0 h 46"/>
                      <a:gd name="T32" fmla="*/ 0 w 80"/>
                      <a:gd name="T33" fmla="*/ 0 h 46"/>
                      <a:gd name="T34" fmla="*/ 0 w 80"/>
                      <a:gd name="T35" fmla="*/ 0 h 46"/>
                      <a:gd name="T36" fmla="*/ 0 w 80"/>
                      <a:gd name="T37" fmla="*/ 0 h 46"/>
                      <a:gd name="T38" fmla="*/ 0 w 80"/>
                      <a:gd name="T39" fmla="*/ 0 h 46"/>
                      <a:gd name="T40" fmla="*/ 0 w 80"/>
                      <a:gd name="T41" fmla="*/ 0 h 46"/>
                      <a:gd name="T42" fmla="*/ 0 w 80"/>
                      <a:gd name="T43" fmla="*/ 0 h 46"/>
                      <a:gd name="T44" fmla="*/ 0 w 80"/>
                      <a:gd name="T45" fmla="*/ 0 h 46"/>
                      <a:gd name="T46" fmla="*/ 0 w 80"/>
                      <a:gd name="T47" fmla="*/ 0 h 46"/>
                      <a:gd name="T48" fmla="*/ 0 w 80"/>
                      <a:gd name="T49" fmla="*/ 0 h 46"/>
                      <a:gd name="T50" fmla="*/ 0 w 80"/>
                      <a:gd name="T51" fmla="*/ 0 h 46"/>
                      <a:gd name="T52" fmla="*/ 0 w 80"/>
                      <a:gd name="T53" fmla="*/ 0 h 46"/>
                      <a:gd name="T54" fmla="*/ 0 w 80"/>
                      <a:gd name="T55" fmla="*/ 0 h 46"/>
                      <a:gd name="T56" fmla="*/ 0 w 80"/>
                      <a:gd name="T57" fmla="*/ 0 h 46"/>
                      <a:gd name="T58" fmla="*/ 0 w 80"/>
                      <a:gd name="T59" fmla="*/ 0 h 46"/>
                      <a:gd name="T60" fmla="*/ 0 w 80"/>
                      <a:gd name="T61" fmla="*/ 0 h 46"/>
                      <a:gd name="T62" fmla="*/ 0 w 80"/>
                      <a:gd name="T63" fmla="*/ 0 h 46"/>
                      <a:gd name="T64" fmla="*/ 0 w 80"/>
                      <a:gd name="T65" fmla="*/ 0 h 46"/>
                      <a:gd name="T66" fmla="*/ 0 w 80"/>
                      <a:gd name="T67" fmla="*/ 0 h 46"/>
                      <a:gd name="T68" fmla="*/ 0 w 80"/>
                      <a:gd name="T69" fmla="*/ 0 h 46"/>
                      <a:gd name="T70" fmla="*/ 0 w 80"/>
                      <a:gd name="T71" fmla="*/ 0 h 46"/>
                      <a:gd name="T72" fmla="*/ 0 w 80"/>
                      <a:gd name="T73" fmla="*/ 0 h 46"/>
                      <a:gd name="T74" fmla="*/ 0 w 80"/>
                      <a:gd name="T75" fmla="*/ 0 h 46"/>
                      <a:gd name="T76" fmla="*/ 0 w 80"/>
                      <a:gd name="T77" fmla="*/ 0 h 46"/>
                      <a:gd name="T78" fmla="*/ 0 w 80"/>
                      <a:gd name="T79" fmla="*/ 0 h 46"/>
                      <a:gd name="T80" fmla="*/ 0 w 80"/>
                      <a:gd name="T81" fmla="*/ 0 h 46"/>
                      <a:gd name="T82" fmla="*/ 0 w 80"/>
                      <a:gd name="T83" fmla="*/ 0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0"/>
                      <a:gd name="T127" fmla="*/ 0 h 46"/>
                      <a:gd name="T128" fmla="*/ 80 w 80"/>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0" h="46">
                        <a:moveTo>
                          <a:pt x="74" y="0"/>
                        </a:moveTo>
                        <a:lnTo>
                          <a:pt x="75" y="1"/>
                        </a:lnTo>
                        <a:lnTo>
                          <a:pt x="76" y="3"/>
                        </a:lnTo>
                        <a:lnTo>
                          <a:pt x="77" y="5"/>
                        </a:lnTo>
                        <a:lnTo>
                          <a:pt x="80" y="9"/>
                        </a:lnTo>
                        <a:lnTo>
                          <a:pt x="74" y="10"/>
                        </a:lnTo>
                        <a:lnTo>
                          <a:pt x="69" y="14"/>
                        </a:lnTo>
                        <a:lnTo>
                          <a:pt x="64" y="16"/>
                        </a:lnTo>
                        <a:lnTo>
                          <a:pt x="59" y="19"/>
                        </a:lnTo>
                        <a:lnTo>
                          <a:pt x="53" y="21"/>
                        </a:lnTo>
                        <a:lnTo>
                          <a:pt x="48" y="24"/>
                        </a:lnTo>
                        <a:lnTo>
                          <a:pt x="42" y="26"/>
                        </a:lnTo>
                        <a:lnTo>
                          <a:pt x="39" y="30"/>
                        </a:lnTo>
                        <a:lnTo>
                          <a:pt x="33" y="31"/>
                        </a:lnTo>
                        <a:lnTo>
                          <a:pt x="28" y="35"/>
                        </a:lnTo>
                        <a:lnTo>
                          <a:pt x="24" y="37"/>
                        </a:lnTo>
                        <a:lnTo>
                          <a:pt x="19" y="39"/>
                        </a:lnTo>
                        <a:lnTo>
                          <a:pt x="16" y="40"/>
                        </a:lnTo>
                        <a:lnTo>
                          <a:pt x="12" y="43"/>
                        </a:lnTo>
                        <a:lnTo>
                          <a:pt x="9" y="44"/>
                        </a:lnTo>
                        <a:lnTo>
                          <a:pt x="6" y="46"/>
                        </a:lnTo>
                        <a:lnTo>
                          <a:pt x="5" y="44"/>
                        </a:lnTo>
                        <a:lnTo>
                          <a:pt x="3" y="43"/>
                        </a:lnTo>
                        <a:lnTo>
                          <a:pt x="2" y="39"/>
                        </a:lnTo>
                        <a:lnTo>
                          <a:pt x="0" y="38"/>
                        </a:lnTo>
                        <a:lnTo>
                          <a:pt x="3" y="36"/>
                        </a:lnTo>
                        <a:lnTo>
                          <a:pt x="7" y="32"/>
                        </a:lnTo>
                        <a:lnTo>
                          <a:pt x="11" y="30"/>
                        </a:lnTo>
                        <a:lnTo>
                          <a:pt x="16" y="28"/>
                        </a:lnTo>
                        <a:lnTo>
                          <a:pt x="20" y="24"/>
                        </a:lnTo>
                        <a:lnTo>
                          <a:pt x="26" y="22"/>
                        </a:lnTo>
                        <a:lnTo>
                          <a:pt x="32" y="18"/>
                        </a:lnTo>
                        <a:lnTo>
                          <a:pt x="36" y="16"/>
                        </a:lnTo>
                        <a:lnTo>
                          <a:pt x="42" y="12"/>
                        </a:lnTo>
                        <a:lnTo>
                          <a:pt x="48" y="10"/>
                        </a:lnTo>
                        <a:lnTo>
                          <a:pt x="53" y="8"/>
                        </a:lnTo>
                        <a:lnTo>
                          <a:pt x="59" y="5"/>
                        </a:lnTo>
                        <a:lnTo>
                          <a:pt x="63" y="4"/>
                        </a:lnTo>
                        <a:lnTo>
                          <a:pt x="67" y="2"/>
                        </a:lnTo>
                        <a:lnTo>
                          <a:pt x="70" y="1"/>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1" name="Freeform 157">
                    <a:extLst>
                      <a:ext uri="{FF2B5EF4-FFF2-40B4-BE49-F238E27FC236}">
                        <a16:creationId xmlns:a16="http://schemas.microsoft.com/office/drawing/2014/main" id="{471402E1-7C46-46E9-8048-8F69A4BDD985}"/>
                      </a:ext>
                    </a:extLst>
                  </p:cNvPr>
                  <p:cNvSpPr>
                    <a:spLocks/>
                  </p:cNvSpPr>
                  <p:nvPr/>
                </p:nvSpPr>
                <p:spPr bwMode="auto">
                  <a:xfrm>
                    <a:off x="1906" y="2030"/>
                    <a:ext cx="30" cy="16"/>
                  </a:xfrm>
                  <a:custGeom>
                    <a:avLst/>
                    <a:gdLst>
                      <a:gd name="T0" fmla="*/ 0 w 90"/>
                      <a:gd name="T1" fmla="*/ 0 h 49"/>
                      <a:gd name="T2" fmla="*/ 0 w 90"/>
                      <a:gd name="T3" fmla="*/ 0 h 49"/>
                      <a:gd name="T4" fmla="*/ 0 w 90"/>
                      <a:gd name="T5" fmla="*/ 0 h 49"/>
                      <a:gd name="T6" fmla="*/ 0 w 90"/>
                      <a:gd name="T7" fmla="*/ 0 h 49"/>
                      <a:gd name="T8" fmla="*/ 0 w 90"/>
                      <a:gd name="T9" fmla="*/ 0 h 49"/>
                      <a:gd name="T10" fmla="*/ 0 w 90"/>
                      <a:gd name="T11" fmla="*/ 0 h 49"/>
                      <a:gd name="T12" fmla="*/ 0 w 90"/>
                      <a:gd name="T13" fmla="*/ 0 h 49"/>
                      <a:gd name="T14" fmla="*/ 0 w 90"/>
                      <a:gd name="T15" fmla="*/ 0 h 49"/>
                      <a:gd name="T16" fmla="*/ 0 w 90"/>
                      <a:gd name="T17" fmla="*/ 0 h 49"/>
                      <a:gd name="T18" fmla="*/ 0 w 90"/>
                      <a:gd name="T19" fmla="*/ 0 h 49"/>
                      <a:gd name="T20" fmla="*/ 0 w 90"/>
                      <a:gd name="T21" fmla="*/ 0 h 49"/>
                      <a:gd name="T22" fmla="*/ 0 w 90"/>
                      <a:gd name="T23" fmla="*/ 0 h 49"/>
                      <a:gd name="T24" fmla="*/ 0 w 90"/>
                      <a:gd name="T25" fmla="*/ 0 h 49"/>
                      <a:gd name="T26" fmla="*/ 0 w 90"/>
                      <a:gd name="T27" fmla="*/ 0 h 49"/>
                      <a:gd name="T28" fmla="*/ 0 w 90"/>
                      <a:gd name="T29" fmla="*/ 0 h 49"/>
                      <a:gd name="T30" fmla="*/ 0 w 90"/>
                      <a:gd name="T31" fmla="*/ 0 h 49"/>
                      <a:gd name="T32" fmla="*/ 0 w 90"/>
                      <a:gd name="T33" fmla="*/ 0 h 49"/>
                      <a:gd name="T34" fmla="*/ 0 w 90"/>
                      <a:gd name="T35" fmla="*/ 0 h 49"/>
                      <a:gd name="T36" fmla="*/ 0 w 90"/>
                      <a:gd name="T37" fmla="*/ 0 h 49"/>
                      <a:gd name="T38" fmla="*/ 0 w 90"/>
                      <a:gd name="T39" fmla="*/ 0 h 49"/>
                      <a:gd name="T40" fmla="*/ 0 w 90"/>
                      <a:gd name="T41" fmla="*/ 0 h 49"/>
                      <a:gd name="T42" fmla="*/ 0 w 90"/>
                      <a:gd name="T43" fmla="*/ 0 h 49"/>
                      <a:gd name="T44" fmla="*/ 0 w 90"/>
                      <a:gd name="T45" fmla="*/ 0 h 49"/>
                      <a:gd name="T46" fmla="*/ 0 w 90"/>
                      <a:gd name="T47" fmla="*/ 0 h 49"/>
                      <a:gd name="T48" fmla="*/ 0 w 90"/>
                      <a:gd name="T49" fmla="*/ 0 h 49"/>
                      <a:gd name="T50" fmla="*/ 0 w 90"/>
                      <a:gd name="T51" fmla="*/ 0 h 49"/>
                      <a:gd name="T52" fmla="*/ 0 w 90"/>
                      <a:gd name="T53" fmla="*/ 0 h 49"/>
                      <a:gd name="T54" fmla="*/ 0 w 90"/>
                      <a:gd name="T55" fmla="*/ 0 h 49"/>
                      <a:gd name="T56" fmla="*/ 0 w 90"/>
                      <a:gd name="T57" fmla="*/ 0 h 49"/>
                      <a:gd name="T58" fmla="*/ 0 w 90"/>
                      <a:gd name="T59" fmla="*/ 0 h 49"/>
                      <a:gd name="T60" fmla="*/ 0 w 90"/>
                      <a:gd name="T61" fmla="*/ 0 h 49"/>
                      <a:gd name="T62" fmla="*/ 0 w 90"/>
                      <a:gd name="T63" fmla="*/ 0 h 49"/>
                      <a:gd name="T64" fmla="*/ 0 w 90"/>
                      <a:gd name="T65" fmla="*/ 0 h 49"/>
                      <a:gd name="T66" fmla="*/ 0 w 90"/>
                      <a:gd name="T67" fmla="*/ 0 h 49"/>
                      <a:gd name="T68" fmla="*/ 0 w 90"/>
                      <a:gd name="T69" fmla="*/ 0 h 49"/>
                      <a:gd name="T70" fmla="*/ 0 w 90"/>
                      <a:gd name="T71" fmla="*/ 0 h 49"/>
                      <a:gd name="T72" fmla="*/ 0 w 90"/>
                      <a:gd name="T73" fmla="*/ 0 h 49"/>
                      <a:gd name="T74" fmla="*/ 0 w 90"/>
                      <a:gd name="T75" fmla="*/ 0 h 49"/>
                      <a:gd name="T76" fmla="*/ 0 w 90"/>
                      <a:gd name="T77" fmla="*/ 0 h 49"/>
                      <a:gd name="T78" fmla="*/ 0 w 90"/>
                      <a:gd name="T79" fmla="*/ 0 h 49"/>
                      <a:gd name="T80" fmla="*/ 0 w 90"/>
                      <a:gd name="T81" fmla="*/ 0 h 49"/>
                      <a:gd name="T82" fmla="*/ 0 w 90"/>
                      <a:gd name="T83" fmla="*/ 0 h 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0"/>
                      <a:gd name="T127" fmla="*/ 0 h 49"/>
                      <a:gd name="T128" fmla="*/ 90 w 90"/>
                      <a:gd name="T129" fmla="*/ 49 h 4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0" h="49">
                        <a:moveTo>
                          <a:pt x="90" y="0"/>
                        </a:moveTo>
                        <a:lnTo>
                          <a:pt x="90" y="1"/>
                        </a:lnTo>
                        <a:lnTo>
                          <a:pt x="90" y="6"/>
                        </a:lnTo>
                        <a:lnTo>
                          <a:pt x="90" y="9"/>
                        </a:lnTo>
                        <a:lnTo>
                          <a:pt x="90" y="13"/>
                        </a:lnTo>
                        <a:lnTo>
                          <a:pt x="85" y="15"/>
                        </a:lnTo>
                        <a:lnTo>
                          <a:pt x="82" y="16"/>
                        </a:lnTo>
                        <a:lnTo>
                          <a:pt x="77" y="18"/>
                        </a:lnTo>
                        <a:lnTo>
                          <a:pt x="72" y="21"/>
                        </a:lnTo>
                        <a:lnTo>
                          <a:pt x="66" y="23"/>
                        </a:lnTo>
                        <a:lnTo>
                          <a:pt x="61" y="24"/>
                        </a:lnTo>
                        <a:lnTo>
                          <a:pt x="55" y="27"/>
                        </a:lnTo>
                        <a:lnTo>
                          <a:pt x="50" y="29"/>
                        </a:lnTo>
                        <a:lnTo>
                          <a:pt x="44" y="31"/>
                        </a:lnTo>
                        <a:lnTo>
                          <a:pt x="39" y="32"/>
                        </a:lnTo>
                        <a:lnTo>
                          <a:pt x="33" y="36"/>
                        </a:lnTo>
                        <a:lnTo>
                          <a:pt x="27" y="38"/>
                        </a:lnTo>
                        <a:lnTo>
                          <a:pt x="21" y="39"/>
                        </a:lnTo>
                        <a:lnTo>
                          <a:pt x="16" y="43"/>
                        </a:lnTo>
                        <a:lnTo>
                          <a:pt x="11" y="45"/>
                        </a:lnTo>
                        <a:lnTo>
                          <a:pt x="6" y="49"/>
                        </a:lnTo>
                        <a:lnTo>
                          <a:pt x="4" y="48"/>
                        </a:lnTo>
                        <a:lnTo>
                          <a:pt x="2" y="46"/>
                        </a:lnTo>
                        <a:lnTo>
                          <a:pt x="1" y="43"/>
                        </a:lnTo>
                        <a:lnTo>
                          <a:pt x="0" y="42"/>
                        </a:lnTo>
                        <a:lnTo>
                          <a:pt x="4" y="38"/>
                        </a:lnTo>
                        <a:lnTo>
                          <a:pt x="8" y="34"/>
                        </a:lnTo>
                        <a:lnTo>
                          <a:pt x="13" y="31"/>
                        </a:lnTo>
                        <a:lnTo>
                          <a:pt x="19" y="29"/>
                        </a:lnTo>
                        <a:lnTo>
                          <a:pt x="25" y="25"/>
                        </a:lnTo>
                        <a:lnTo>
                          <a:pt x="29" y="23"/>
                        </a:lnTo>
                        <a:lnTo>
                          <a:pt x="36" y="21"/>
                        </a:lnTo>
                        <a:lnTo>
                          <a:pt x="42" y="20"/>
                        </a:lnTo>
                        <a:lnTo>
                          <a:pt x="48" y="16"/>
                        </a:lnTo>
                        <a:lnTo>
                          <a:pt x="54" y="14"/>
                        </a:lnTo>
                        <a:lnTo>
                          <a:pt x="61" y="11"/>
                        </a:lnTo>
                        <a:lnTo>
                          <a:pt x="66" y="9"/>
                        </a:lnTo>
                        <a:lnTo>
                          <a:pt x="72" y="7"/>
                        </a:lnTo>
                        <a:lnTo>
                          <a:pt x="78" y="6"/>
                        </a:lnTo>
                        <a:lnTo>
                          <a:pt x="84" y="3"/>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2" name="Freeform 158">
                    <a:extLst>
                      <a:ext uri="{FF2B5EF4-FFF2-40B4-BE49-F238E27FC236}">
                        <a16:creationId xmlns:a16="http://schemas.microsoft.com/office/drawing/2014/main" id="{845CA5CD-2DA8-4AF9-819E-F723966C6182}"/>
                      </a:ext>
                    </a:extLst>
                  </p:cNvPr>
                  <p:cNvSpPr>
                    <a:spLocks/>
                  </p:cNvSpPr>
                  <p:nvPr/>
                </p:nvSpPr>
                <p:spPr bwMode="auto">
                  <a:xfrm>
                    <a:off x="1955" y="2013"/>
                    <a:ext cx="30" cy="13"/>
                  </a:xfrm>
                  <a:custGeom>
                    <a:avLst/>
                    <a:gdLst>
                      <a:gd name="T0" fmla="*/ 0 w 89"/>
                      <a:gd name="T1" fmla="*/ 0 h 38"/>
                      <a:gd name="T2" fmla="*/ 0 w 89"/>
                      <a:gd name="T3" fmla="*/ 0 h 38"/>
                      <a:gd name="T4" fmla="*/ 0 w 89"/>
                      <a:gd name="T5" fmla="*/ 0 h 38"/>
                      <a:gd name="T6" fmla="*/ 0 w 89"/>
                      <a:gd name="T7" fmla="*/ 0 h 38"/>
                      <a:gd name="T8" fmla="*/ 0 w 89"/>
                      <a:gd name="T9" fmla="*/ 0 h 38"/>
                      <a:gd name="T10" fmla="*/ 0 w 89"/>
                      <a:gd name="T11" fmla="*/ 0 h 38"/>
                      <a:gd name="T12" fmla="*/ 0 w 89"/>
                      <a:gd name="T13" fmla="*/ 0 h 38"/>
                      <a:gd name="T14" fmla="*/ 0 w 89"/>
                      <a:gd name="T15" fmla="*/ 0 h 38"/>
                      <a:gd name="T16" fmla="*/ 0 w 89"/>
                      <a:gd name="T17" fmla="*/ 0 h 38"/>
                      <a:gd name="T18" fmla="*/ 0 w 89"/>
                      <a:gd name="T19" fmla="*/ 0 h 38"/>
                      <a:gd name="T20" fmla="*/ 0 w 89"/>
                      <a:gd name="T21" fmla="*/ 0 h 38"/>
                      <a:gd name="T22" fmla="*/ 0 w 89"/>
                      <a:gd name="T23" fmla="*/ 0 h 38"/>
                      <a:gd name="T24" fmla="*/ 0 w 89"/>
                      <a:gd name="T25" fmla="*/ 0 h 38"/>
                      <a:gd name="T26" fmla="*/ 0 w 89"/>
                      <a:gd name="T27" fmla="*/ 0 h 38"/>
                      <a:gd name="T28" fmla="*/ 0 w 89"/>
                      <a:gd name="T29" fmla="*/ 0 h 38"/>
                      <a:gd name="T30" fmla="*/ 0 w 89"/>
                      <a:gd name="T31" fmla="*/ 0 h 38"/>
                      <a:gd name="T32" fmla="*/ 0 w 89"/>
                      <a:gd name="T33" fmla="*/ 0 h 38"/>
                      <a:gd name="T34" fmla="*/ 0 w 89"/>
                      <a:gd name="T35" fmla="*/ 0 h 38"/>
                      <a:gd name="T36" fmla="*/ 0 w 89"/>
                      <a:gd name="T37" fmla="*/ 0 h 38"/>
                      <a:gd name="T38" fmla="*/ 0 w 89"/>
                      <a:gd name="T39" fmla="*/ 0 h 38"/>
                      <a:gd name="T40" fmla="*/ 0 w 89"/>
                      <a:gd name="T41" fmla="*/ 0 h 38"/>
                      <a:gd name="T42" fmla="*/ 0 w 89"/>
                      <a:gd name="T43" fmla="*/ 0 h 38"/>
                      <a:gd name="T44" fmla="*/ 0 w 89"/>
                      <a:gd name="T45" fmla="*/ 0 h 38"/>
                      <a:gd name="T46" fmla="*/ 0 w 89"/>
                      <a:gd name="T47" fmla="*/ 0 h 38"/>
                      <a:gd name="T48" fmla="*/ 0 w 89"/>
                      <a:gd name="T49" fmla="*/ 0 h 38"/>
                      <a:gd name="T50" fmla="*/ 0 w 89"/>
                      <a:gd name="T51" fmla="*/ 0 h 38"/>
                      <a:gd name="T52" fmla="*/ 0 w 89"/>
                      <a:gd name="T53" fmla="*/ 0 h 38"/>
                      <a:gd name="T54" fmla="*/ 0 w 89"/>
                      <a:gd name="T55" fmla="*/ 0 h 38"/>
                      <a:gd name="T56" fmla="*/ 0 w 89"/>
                      <a:gd name="T57" fmla="*/ 0 h 38"/>
                      <a:gd name="T58" fmla="*/ 0 w 89"/>
                      <a:gd name="T59" fmla="*/ 0 h 38"/>
                      <a:gd name="T60" fmla="*/ 0 w 89"/>
                      <a:gd name="T61" fmla="*/ 0 h 38"/>
                      <a:gd name="T62" fmla="*/ 0 w 89"/>
                      <a:gd name="T63" fmla="*/ 0 h 38"/>
                      <a:gd name="T64" fmla="*/ 0 w 89"/>
                      <a:gd name="T65" fmla="*/ 0 h 38"/>
                      <a:gd name="T66" fmla="*/ 0 w 89"/>
                      <a:gd name="T67" fmla="*/ 0 h 38"/>
                      <a:gd name="T68" fmla="*/ 0 w 89"/>
                      <a:gd name="T69" fmla="*/ 0 h 38"/>
                      <a:gd name="T70" fmla="*/ 0 w 89"/>
                      <a:gd name="T71" fmla="*/ 0 h 38"/>
                      <a:gd name="T72" fmla="*/ 0 w 89"/>
                      <a:gd name="T73" fmla="*/ 0 h 38"/>
                      <a:gd name="T74" fmla="*/ 0 w 89"/>
                      <a:gd name="T75" fmla="*/ 0 h 38"/>
                      <a:gd name="T76" fmla="*/ 0 w 89"/>
                      <a:gd name="T77" fmla="*/ 0 h 38"/>
                      <a:gd name="T78" fmla="*/ 0 w 89"/>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9"/>
                      <a:gd name="T121" fmla="*/ 0 h 38"/>
                      <a:gd name="T122" fmla="*/ 89 w 89"/>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9" h="38">
                        <a:moveTo>
                          <a:pt x="85" y="0"/>
                        </a:moveTo>
                        <a:lnTo>
                          <a:pt x="86" y="0"/>
                        </a:lnTo>
                        <a:lnTo>
                          <a:pt x="87" y="3"/>
                        </a:lnTo>
                        <a:lnTo>
                          <a:pt x="88" y="7"/>
                        </a:lnTo>
                        <a:lnTo>
                          <a:pt x="89" y="9"/>
                        </a:lnTo>
                        <a:lnTo>
                          <a:pt x="86" y="10"/>
                        </a:lnTo>
                        <a:lnTo>
                          <a:pt x="81" y="11"/>
                        </a:lnTo>
                        <a:lnTo>
                          <a:pt x="77" y="14"/>
                        </a:lnTo>
                        <a:lnTo>
                          <a:pt x="71" y="15"/>
                        </a:lnTo>
                        <a:lnTo>
                          <a:pt x="65" y="17"/>
                        </a:lnTo>
                        <a:lnTo>
                          <a:pt x="59" y="18"/>
                        </a:lnTo>
                        <a:lnTo>
                          <a:pt x="53" y="21"/>
                        </a:lnTo>
                        <a:lnTo>
                          <a:pt x="46" y="23"/>
                        </a:lnTo>
                        <a:lnTo>
                          <a:pt x="39" y="25"/>
                        </a:lnTo>
                        <a:lnTo>
                          <a:pt x="34" y="26"/>
                        </a:lnTo>
                        <a:lnTo>
                          <a:pt x="28" y="29"/>
                        </a:lnTo>
                        <a:lnTo>
                          <a:pt x="22" y="31"/>
                        </a:lnTo>
                        <a:lnTo>
                          <a:pt x="16" y="32"/>
                        </a:lnTo>
                        <a:lnTo>
                          <a:pt x="11" y="35"/>
                        </a:lnTo>
                        <a:lnTo>
                          <a:pt x="7" y="37"/>
                        </a:lnTo>
                        <a:lnTo>
                          <a:pt x="3" y="38"/>
                        </a:lnTo>
                        <a:lnTo>
                          <a:pt x="1" y="33"/>
                        </a:lnTo>
                        <a:lnTo>
                          <a:pt x="0" y="32"/>
                        </a:lnTo>
                        <a:lnTo>
                          <a:pt x="2" y="29"/>
                        </a:lnTo>
                        <a:lnTo>
                          <a:pt x="6" y="25"/>
                        </a:lnTo>
                        <a:lnTo>
                          <a:pt x="10" y="23"/>
                        </a:lnTo>
                        <a:lnTo>
                          <a:pt x="16" y="21"/>
                        </a:lnTo>
                        <a:lnTo>
                          <a:pt x="22" y="17"/>
                        </a:lnTo>
                        <a:lnTo>
                          <a:pt x="28" y="16"/>
                        </a:lnTo>
                        <a:lnTo>
                          <a:pt x="34" y="14"/>
                        </a:lnTo>
                        <a:lnTo>
                          <a:pt x="41" y="12"/>
                        </a:lnTo>
                        <a:lnTo>
                          <a:pt x="48" y="10"/>
                        </a:lnTo>
                        <a:lnTo>
                          <a:pt x="53" y="8"/>
                        </a:lnTo>
                        <a:lnTo>
                          <a:pt x="60" y="7"/>
                        </a:lnTo>
                        <a:lnTo>
                          <a:pt x="66" y="4"/>
                        </a:lnTo>
                        <a:lnTo>
                          <a:pt x="71" y="2"/>
                        </a:lnTo>
                        <a:lnTo>
                          <a:pt x="77" y="1"/>
                        </a:lnTo>
                        <a:lnTo>
                          <a:pt x="80"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3" name="Freeform 159">
                    <a:extLst>
                      <a:ext uri="{FF2B5EF4-FFF2-40B4-BE49-F238E27FC236}">
                        <a16:creationId xmlns:a16="http://schemas.microsoft.com/office/drawing/2014/main" id="{E555CA42-AC67-4C7C-82AC-181D37AE0657}"/>
                      </a:ext>
                    </a:extLst>
                  </p:cNvPr>
                  <p:cNvSpPr>
                    <a:spLocks/>
                  </p:cNvSpPr>
                  <p:nvPr/>
                </p:nvSpPr>
                <p:spPr bwMode="auto">
                  <a:xfrm>
                    <a:off x="1832" y="2055"/>
                    <a:ext cx="43" cy="79"/>
                  </a:xfrm>
                  <a:custGeom>
                    <a:avLst/>
                    <a:gdLst>
                      <a:gd name="T0" fmla="*/ 0 w 130"/>
                      <a:gd name="T1" fmla="*/ 0 h 236"/>
                      <a:gd name="T2" fmla="*/ 0 w 130"/>
                      <a:gd name="T3" fmla="*/ 0 h 236"/>
                      <a:gd name="T4" fmla="*/ 0 w 130"/>
                      <a:gd name="T5" fmla="*/ 0 h 236"/>
                      <a:gd name="T6" fmla="*/ 0 w 130"/>
                      <a:gd name="T7" fmla="*/ 0 h 236"/>
                      <a:gd name="T8" fmla="*/ 0 w 130"/>
                      <a:gd name="T9" fmla="*/ 0 h 236"/>
                      <a:gd name="T10" fmla="*/ 0 w 130"/>
                      <a:gd name="T11" fmla="*/ 0 h 236"/>
                      <a:gd name="T12" fmla="*/ 0 w 130"/>
                      <a:gd name="T13" fmla="*/ 0 h 236"/>
                      <a:gd name="T14" fmla="*/ 1 w 130"/>
                      <a:gd name="T15" fmla="*/ 1 h 236"/>
                      <a:gd name="T16" fmla="*/ 1 w 130"/>
                      <a:gd name="T17" fmla="*/ 1 h 236"/>
                      <a:gd name="T18" fmla="*/ 0 w 130"/>
                      <a:gd name="T19" fmla="*/ 1 h 236"/>
                      <a:gd name="T20" fmla="*/ 0 w 130"/>
                      <a:gd name="T21" fmla="*/ 1 h 236"/>
                      <a:gd name="T22" fmla="*/ 0 w 130"/>
                      <a:gd name="T23" fmla="*/ 1 h 236"/>
                      <a:gd name="T24" fmla="*/ 0 w 130"/>
                      <a:gd name="T25" fmla="*/ 1 h 236"/>
                      <a:gd name="T26" fmla="*/ 0 w 130"/>
                      <a:gd name="T27" fmla="*/ 1 h 236"/>
                      <a:gd name="T28" fmla="*/ 0 w 130"/>
                      <a:gd name="T29" fmla="*/ 1 h 236"/>
                      <a:gd name="T30" fmla="*/ 0 w 130"/>
                      <a:gd name="T31" fmla="*/ 1 h 236"/>
                      <a:gd name="T32" fmla="*/ 0 w 130"/>
                      <a:gd name="T33" fmla="*/ 1 h 236"/>
                      <a:gd name="T34" fmla="*/ 0 w 130"/>
                      <a:gd name="T35" fmla="*/ 1 h 236"/>
                      <a:gd name="T36" fmla="*/ 0 w 130"/>
                      <a:gd name="T37" fmla="*/ 1 h 236"/>
                      <a:gd name="T38" fmla="*/ 0 w 130"/>
                      <a:gd name="T39" fmla="*/ 0 h 236"/>
                      <a:gd name="T40" fmla="*/ 0 w 130"/>
                      <a:gd name="T41" fmla="*/ 0 h 236"/>
                      <a:gd name="T42" fmla="*/ 0 w 130"/>
                      <a:gd name="T43" fmla="*/ 0 h 236"/>
                      <a:gd name="T44" fmla="*/ 0 w 130"/>
                      <a:gd name="T45" fmla="*/ 0 h 236"/>
                      <a:gd name="T46" fmla="*/ 0 w 130"/>
                      <a:gd name="T47" fmla="*/ 0 h 236"/>
                      <a:gd name="T48" fmla="*/ 0 w 130"/>
                      <a:gd name="T49" fmla="*/ 0 h 236"/>
                      <a:gd name="T50" fmla="*/ 0 w 130"/>
                      <a:gd name="T51" fmla="*/ 0 h 236"/>
                      <a:gd name="T52" fmla="*/ 0 w 130"/>
                      <a:gd name="T53" fmla="*/ 0 h 236"/>
                      <a:gd name="T54" fmla="*/ 0 w 130"/>
                      <a:gd name="T55" fmla="*/ 0 h 236"/>
                      <a:gd name="T56" fmla="*/ 0 w 130"/>
                      <a:gd name="T57" fmla="*/ 0 h 236"/>
                      <a:gd name="T58" fmla="*/ 0 w 130"/>
                      <a:gd name="T59" fmla="*/ 0 h 236"/>
                      <a:gd name="T60" fmla="*/ 0 w 130"/>
                      <a:gd name="T61" fmla="*/ 0 h 236"/>
                      <a:gd name="T62" fmla="*/ 0 w 130"/>
                      <a:gd name="T63" fmla="*/ 0 h 236"/>
                      <a:gd name="T64" fmla="*/ 0 w 130"/>
                      <a:gd name="T65" fmla="*/ 0 h 236"/>
                      <a:gd name="T66" fmla="*/ 0 w 130"/>
                      <a:gd name="T67" fmla="*/ 1 h 236"/>
                      <a:gd name="T68" fmla="*/ 0 w 130"/>
                      <a:gd name="T69" fmla="*/ 1 h 236"/>
                      <a:gd name="T70" fmla="*/ 0 w 130"/>
                      <a:gd name="T71" fmla="*/ 1 h 236"/>
                      <a:gd name="T72" fmla="*/ 0 w 130"/>
                      <a:gd name="T73" fmla="*/ 1 h 236"/>
                      <a:gd name="T74" fmla="*/ 0 w 130"/>
                      <a:gd name="T75" fmla="*/ 1 h 236"/>
                      <a:gd name="T76" fmla="*/ 0 w 130"/>
                      <a:gd name="T77" fmla="*/ 1 h 236"/>
                      <a:gd name="T78" fmla="*/ 0 w 130"/>
                      <a:gd name="T79" fmla="*/ 1 h 236"/>
                      <a:gd name="T80" fmla="*/ 0 w 130"/>
                      <a:gd name="T81" fmla="*/ 1 h 236"/>
                      <a:gd name="T82" fmla="*/ 0 w 130"/>
                      <a:gd name="T83" fmla="*/ 1 h 236"/>
                      <a:gd name="T84" fmla="*/ 0 w 130"/>
                      <a:gd name="T85" fmla="*/ 1 h 236"/>
                      <a:gd name="T86" fmla="*/ 0 w 130"/>
                      <a:gd name="T87" fmla="*/ 0 h 236"/>
                      <a:gd name="T88" fmla="*/ 0 w 130"/>
                      <a:gd name="T89" fmla="*/ 0 h 236"/>
                      <a:gd name="T90" fmla="*/ 0 w 130"/>
                      <a:gd name="T91" fmla="*/ 0 h 236"/>
                      <a:gd name="T92" fmla="*/ 0 w 130"/>
                      <a:gd name="T93" fmla="*/ 0 h 236"/>
                      <a:gd name="T94" fmla="*/ 0 w 130"/>
                      <a:gd name="T95" fmla="*/ 0 h 236"/>
                      <a:gd name="T96" fmla="*/ 0 w 130"/>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0"/>
                      <a:gd name="T148" fmla="*/ 0 h 236"/>
                      <a:gd name="T149" fmla="*/ 130 w 130"/>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0" h="236">
                        <a:moveTo>
                          <a:pt x="73" y="1"/>
                        </a:moveTo>
                        <a:lnTo>
                          <a:pt x="82" y="0"/>
                        </a:lnTo>
                        <a:lnTo>
                          <a:pt x="82" y="4"/>
                        </a:lnTo>
                        <a:lnTo>
                          <a:pt x="82" y="9"/>
                        </a:lnTo>
                        <a:lnTo>
                          <a:pt x="82" y="12"/>
                        </a:lnTo>
                        <a:lnTo>
                          <a:pt x="84" y="18"/>
                        </a:lnTo>
                        <a:lnTo>
                          <a:pt x="84" y="22"/>
                        </a:lnTo>
                        <a:lnTo>
                          <a:pt x="84" y="26"/>
                        </a:lnTo>
                        <a:lnTo>
                          <a:pt x="84" y="30"/>
                        </a:lnTo>
                        <a:lnTo>
                          <a:pt x="84" y="35"/>
                        </a:lnTo>
                        <a:lnTo>
                          <a:pt x="84" y="38"/>
                        </a:lnTo>
                        <a:lnTo>
                          <a:pt x="84" y="43"/>
                        </a:lnTo>
                        <a:lnTo>
                          <a:pt x="84" y="46"/>
                        </a:lnTo>
                        <a:lnTo>
                          <a:pt x="85" y="50"/>
                        </a:lnTo>
                        <a:lnTo>
                          <a:pt x="85" y="53"/>
                        </a:lnTo>
                        <a:lnTo>
                          <a:pt x="86" y="57"/>
                        </a:lnTo>
                        <a:lnTo>
                          <a:pt x="88" y="60"/>
                        </a:lnTo>
                        <a:lnTo>
                          <a:pt x="91" y="64"/>
                        </a:lnTo>
                        <a:lnTo>
                          <a:pt x="93" y="68"/>
                        </a:lnTo>
                        <a:lnTo>
                          <a:pt x="95" y="72"/>
                        </a:lnTo>
                        <a:lnTo>
                          <a:pt x="100" y="75"/>
                        </a:lnTo>
                        <a:lnTo>
                          <a:pt x="104" y="79"/>
                        </a:lnTo>
                        <a:lnTo>
                          <a:pt x="107" y="82"/>
                        </a:lnTo>
                        <a:lnTo>
                          <a:pt x="110" y="88"/>
                        </a:lnTo>
                        <a:lnTo>
                          <a:pt x="114" y="93"/>
                        </a:lnTo>
                        <a:lnTo>
                          <a:pt x="116" y="101"/>
                        </a:lnTo>
                        <a:lnTo>
                          <a:pt x="118" y="108"/>
                        </a:lnTo>
                        <a:lnTo>
                          <a:pt x="122" y="116"/>
                        </a:lnTo>
                        <a:lnTo>
                          <a:pt x="123" y="124"/>
                        </a:lnTo>
                        <a:lnTo>
                          <a:pt x="125" y="134"/>
                        </a:lnTo>
                        <a:lnTo>
                          <a:pt x="127" y="142"/>
                        </a:lnTo>
                        <a:lnTo>
                          <a:pt x="128" y="151"/>
                        </a:lnTo>
                        <a:lnTo>
                          <a:pt x="129" y="160"/>
                        </a:lnTo>
                        <a:lnTo>
                          <a:pt x="130" y="171"/>
                        </a:lnTo>
                        <a:lnTo>
                          <a:pt x="130" y="179"/>
                        </a:lnTo>
                        <a:lnTo>
                          <a:pt x="130" y="188"/>
                        </a:lnTo>
                        <a:lnTo>
                          <a:pt x="130" y="198"/>
                        </a:lnTo>
                        <a:lnTo>
                          <a:pt x="130" y="207"/>
                        </a:lnTo>
                        <a:lnTo>
                          <a:pt x="127" y="211"/>
                        </a:lnTo>
                        <a:lnTo>
                          <a:pt x="122" y="216"/>
                        </a:lnTo>
                        <a:lnTo>
                          <a:pt x="118" y="219"/>
                        </a:lnTo>
                        <a:lnTo>
                          <a:pt x="115" y="221"/>
                        </a:lnTo>
                        <a:lnTo>
                          <a:pt x="110" y="223"/>
                        </a:lnTo>
                        <a:lnTo>
                          <a:pt x="106" y="226"/>
                        </a:lnTo>
                        <a:lnTo>
                          <a:pt x="100" y="228"/>
                        </a:lnTo>
                        <a:lnTo>
                          <a:pt x="94" y="230"/>
                        </a:lnTo>
                        <a:lnTo>
                          <a:pt x="88" y="232"/>
                        </a:lnTo>
                        <a:lnTo>
                          <a:pt x="82" y="234"/>
                        </a:lnTo>
                        <a:lnTo>
                          <a:pt x="75" y="234"/>
                        </a:lnTo>
                        <a:lnTo>
                          <a:pt x="68" y="235"/>
                        </a:lnTo>
                        <a:lnTo>
                          <a:pt x="63" y="236"/>
                        </a:lnTo>
                        <a:lnTo>
                          <a:pt x="56" y="236"/>
                        </a:lnTo>
                        <a:lnTo>
                          <a:pt x="50" y="236"/>
                        </a:lnTo>
                        <a:lnTo>
                          <a:pt x="46" y="235"/>
                        </a:lnTo>
                        <a:lnTo>
                          <a:pt x="40" y="234"/>
                        </a:lnTo>
                        <a:lnTo>
                          <a:pt x="37" y="234"/>
                        </a:lnTo>
                        <a:lnTo>
                          <a:pt x="32" y="233"/>
                        </a:lnTo>
                        <a:lnTo>
                          <a:pt x="28" y="232"/>
                        </a:lnTo>
                        <a:lnTo>
                          <a:pt x="24" y="229"/>
                        </a:lnTo>
                        <a:lnTo>
                          <a:pt x="21" y="228"/>
                        </a:lnTo>
                        <a:lnTo>
                          <a:pt x="15" y="223"/>
                        </a:lnTo>
                        <a:lnTo>
                          <a:pt x="10" y="218"/>
                        </a:lnTo>
                        <a:lnTo>
                          <a:pt x="8" y="214"/>
                        </a:lnTo>
                        <a:lnTo>
                          <a:pt x="7" y="211"/>
                        </a:lnTo>
                        <a:lnTo>
                          <a:pt x="6" y="207"/>
                        </a:lnTo>
                        <a:lnTo>
                          <a:pt x="6" y="204"/>
                        </a:lnTo>
                        <a:lnTo>
                          <a:pt x="3" y="199"/>
                        </a:lnTo>
                        <a:lnTo>
                          <a:pt x="3" y="193"/>
                        </a:lnTo>
                        <a:lnTo>
                          <a:pt x="2" y="186"/>
                        </a:lnTo>
                        <a:lnTo>
                          <a:pt x="2" y="179"/>
                        </a:lnTo>
                        <a:lnTo>
                          <a:pt x="1" y="171"/>
                        </a:lnTo>
                        <a:lnTo>
                          <a:pt x="1" y="163"/>
                        </a:lnTo>
                        <a:lnTo>
                          <a:pt x="1" y="155"/>
                        </a:lnTo>
                        <a:lnTo>
                          <a:pt x="1" y="146"/>
                        </a:lnTo>
                        <a:lnTo>
                          <a:pt x="0" y="138"/>
                        </a:lnTo>
                        <a:lnTo>
                          <a:pt x="0" y="130"/>
                        </a:lnTo>
                        <a:lnTo>
                          <a:pt x="0" y="122"/>
                        </a:lnTo>
                        <a:lnTo>
                          <a:pt x="1" y="115"/>
                        </a:lnTo>
                        <a:lnTo>
                          <a:pt x="2" y="108"/>
                        </a:lnTo>
                        <a:lnTo>
                          <a:pt x="3" y="101"/>
                        </a:lnTo>
                        <a:lnTo>
                          <a:pt x="6" y="95"/>
                        </a:lnTo>
                        <a:lnTo>
                          <a:pt x="8" y="91"/>
                        </a:lnTo>
                        <a:lnTo>
                          <a:pt x="11" y="86"/>
                        </a:lnTo>
                        <a:lnTo>
                          <a:pt x="16" y="82"/>
                        </a:lnTo>
                        <a:lnTo>
                          <a:pt x="21" y="78"/>
                        </a:lnTo>
                        <a:lnTo>
                          <a:pt x="24" y="73"/>
                        </a:lnTo>
                        <a:lnTo>
                          <a:pt x="24" y="68"/>
                        </a:lnTo>
                        <a:lnTo>
                          <a:pt x="24" y="63"/>
                        </a:lnTo>
                        <a:lnTo>
                          <a:pt x="24" y="58"/>
                        </a:lnTo>
                        <a:lnTo>
                          <a:pt x="24" y="53"/>
                        </a:lnTo>
                        <a:lnTo>
                          <a:pt x="23" y="49"/>
                        </a:lnTo>
                        <a:lnTo>
                          <a:pt x="23" y="44"/>
                        </a:lnTo>
                        <a:lnTo>
                          <a:pt x="22" y="39"/>
                        </a:lnTo>
                        <a:lnTo>
                          <a:pt x="22" y="36"/>
                        </a:lnTo>
                        <a:lnTo>
                          <a:pt x="21" y="31"/>
                        </a:lnTo>
                        <a:lnTo>
                          <a:pt x="19" y="26"/>
                        </a:lnTo>
                        <a:lnTo>
                          <a:pt x="18" y="23"/>
                        </a:lnTo>
                        <a:lnTo>
                          <a:pt x="18" y="19"/>
                        </a:lnTo>
                        <a:lnTo>
                          <a:pt x="17" y="16"/>
                        </a:lnTo>
                        <a:lnTo>
                          <a:pt x="16" y="12"/>
                        </a:lnTo>
                        <a:lnTo>
                          <a:pt x="16" y="10"/>
                        </a:lnTo>
                        <a:lnTo>
                          <a:pt x="16" y="7"/>
                        </a:lnTo>
                        <a:lnTo>
                          <a:pt x="18" y="5"/>
                        </a:lnTo>
                        <a:lnTo>
                          <a:pt x="23" y="5"/>
                        </a:lnTo>
                        <a:lnTo>
                          <a:pt x="28" y="5"/>
                        </a:lnTo>
                        <a:lnTo>
                          <a:pt x="31" y="7"/>
                        </a:lnTo>
                        <a:lnTo>
                          <a:pt x="31" y="11"/>
                        </a:lnTo>
                        <a:lnTo>
                          <a:pt x="31" y="15"/>
                        </a:lnTo>
                        <a:lnTo>
                          <a:pt x="31" y="18"/>
                        </a:lnTo>
                        <a:lnTo>
                          <a:pt x="32" y="23"/>
                        </a:lnTo>
                        <a:lnTo>
                          <a:pt x="32" y="26"/>
                        </a:lnTo>
                        <a:lnTo>
                          <a:pt x="32" y="30"/>
                        </a:lnTo>
                        <a:lnTo>
                          <a:pt x="33" y="35"/>
                        </a:lnTo>
                        <a:lnTo>
                          <a:pt x="33" y="38"/>
                        </a:lnTo>
                        <a:lnTo>
                          <a:pt x="33" y="43"/>
                        </a:lnTo>
                        <a:lnTo>
                          <a:pt x="35" y="46"/>
                        </a:lnTo>
                        <a:lnTo>
                          <a:pt x="35" y="50"/>
                        </a:lnTo>
                        <a:lnTo>
                          <a:pt x="35" y="53"/>
                        </a:lnTo>
                        <a:lnTo>
                          <a:pt x="35" y="57"/>
                        </a:lnTo>
                        <a:lnTo>
                          <a:pt x="35" y="61"/>
                        </a:lnTo>
                        <a:lnTo>
                          <a:pt x="35" y="65"/>
                        </a:lnTo>
                        <a:lnTo>
                          <a:pt x="35" y="70"/>
                        </a:lnTo>
                        <a:lnTo>
                          <a:pt x="33" y="72"/>
                        </a:lnTo>
                        <a:lnTo>
                          <a:pt x="32" y="75"/>
                        </a:lnTo>
                        <a:lnTo>
                          <a:pt x="30" y="80"/>
                        </a:lnTo>
                        <a:lnTo>
                          <a:pt x="26" y="85"/>
                        </a:lnTo>
                        <a:lnTo>
                          <a:pt x="24" y="88"/>
                        </a:lnTo>
                        <a:lnTo>
                          <a:pt x="21" y="93"/>
                        </a:lnTo>
                        <a:lnTo>
                          <a:pt x="17" y="96"/>
                        </a:lnTo>
                        <a:lnTo>
                          <a:pt x="16" y="100"/>
                        </a:lnTo>
                        <a:lnTo>
                          <a:pt x="14" y="104"/>
                        </a:lnTo>
                        <a:lnTo>
                          <a:pt x="14" y="110"/>
                        </a:lnTo>
                        <a:lnTo>
                          <a:pt x="11" y="116"/>
                        </a:lnTo>
                        <a:lnTo>
                          <a:pt x="11" y="123"/>
                        </a:lnTo>
                        <a:lnTo>
                          <a:pt x="11" y="129"/>
                        </a:lnTo>
                        <a:lnTo>
                          <a:pt x="11" y="137"/>
                        </a:lnTo>
                        <a:lnTo>
                          <a:pt x="11" y="144"/>
                        </a:lnTo>
                        <a:lnTo>
                          <a:pt x="13" y="152"/>
                        </a:lnTo>
                        <a:lnTo>
                          <a:pt x="13" y="159"/>
                        </a:lnTo>
                        <a:lnTo>
                          <a:pt x="13" y="167"/>
                        </a:lnTo>
                        <a:lnTo>
                          <a:pt x="14" y="174"/>
                        </a:lnTo>
                        <a:lnTo>
                          <a:pt x="15" y="183"/>
                        </a:lnTo>
                        <a:lnTo>
                          <a:pt x="15" y="190"/>
                        </a:lnTo>
                        <a:lnTo>
                          <a:pt x="16" y="198"/>
                        </a:lnTo>
                        <a:lnTo>
                          <a:pt x="17" y="205"/>
                        </a:lnTo>
                        <a:lnTo>
                          <a:pt x="18" y="212"/>
                        </a:lnTo>
                        <a:lnTo>
                          <a:pt x="23" y="215"/>
                        </a:lnTo>
                        <a:lnTo>
                          <a:pt x="30" y="218"/>
                        </a:lnTo>
                        <a:lnTo>
                          <a:pt x="35" y="220"/>
                        </a:lnTo>
                        <a:lnTo>
                          <a:pt x="42" y="222"/>
                        </a:lnTo>
                        <a:lnTo>
                          <a:pt x="49" y="222"/>
                        </a:lnTo>
                        <a:lnTo>
                          <a:pt x="56" y="223"/>
                        </a:lnTo>
                        <a:lnTo>
                          <a:pt x="64" y="223"/>
                        </a:lnTo>
                        <a:lnTo>
                          <a:pt x="71" y="223"/>
                        </a:lnTo>
                        <a:lnTo>
                          <a:pt x="78" y="222"/>
                        </a:lnTo>
                        <a:lnTo>
                          <a:pt x="85" y="222"/>
                        </a:lnTo>
                        <a:lnTo>
                          <a:pt x="92" y="220"/>
                        </a:lnTo>
                        <a:lnTo>
                          <a:pt x="99" y="218"/>
                        </a:lnTo>
                        <a:lnTo>
                          <a:pt x="104" y="215"/>
                        </a:lnTo>
                        <a:lnTo>
                          <a:pt x="110" y="212"/>
                        </a:lnTo>
                        <a:lnTo>
                          <a:pt x="116" y="208"/>
                        </a:lnTo>
                        <a:lnTo>
                          <a:pt x="122" y="205"/>
                        </a:lnTo>
                        <a:lnTo>
                          <a:pt x="121" y="195"/>
                        </a:lnTo>
                        <a:lnTo>
                          <a:pt x="121" y="187"/>
                        </a:lnTo>
                        <a:lnTo>
                          <a:pt x="120" y="179"/>
                        </a:lnTo>
                        <a:lnTo>
                          <a:pt x="118" y="171"/>
                        </a:lnTo>
                        <a:lnTo>
                          <a:pt x="117" y="163"/>
                        </a:lnTo>
                        <a:lnTo>
                          <a:pt x="117" y="153"/>
                        </a:lnTo>
                        <a:lnTo>
                          <a:pt x="116" y="145"/>
                        </a:lnTo>
                        <a:lnTo>
                          <a:pt x="116" y="137"/>
                        </a:lnTo>
                        <a:lnTo>
                          <a:pt x="114" y="129"/>
                        </a:lnTo>
                        <a:lnTo>
                          <a:pt x="111" y="121"/>
                        </a:lnTo>
                        <a:lnTo>
                          <a:pt x="109" y="113"/>
                        </a:lnTo>
                        <a:lnTo>
                          <a:pt x="108" y="106"/>
                        </a:lnTo>
                        <a:lnTo>
                          <a:pt x="104" y="100"/>
                        </a:lnTo>
                        <a:lnTo>
                          <a:pt x="101" y="94"/>
                        </a:lnTo>
                        <a:lnTo>
                          <a:pt x="98" y="88"/>
                        </a:lnTo>
                        <a:lnTo>
                          <a:pt x="94" y="85"/>
                        </a:lnTo>
                        <a:lnTo>
                          <a:pt x="91" y="81"/>
                        </a:lnTo>
                        <a:lnTo>
                          <a:pt x="86" y="77"/>
                        </a:lnTo>
                        <a:lnTo>
                          <a:pt x="82" y="73"/>
                        </a:lnTo>
                        <a:lnTo>
                          <a:pt x="81" y="70"/>
                        </a:lnTo>
                        <a:lnTo>
                          <a:pt x="78" y="66"/>
                        </a:lnTo>
                        <a:lnTo>
                          <a:pt x="78" y="63"/>
                        </a:lnTo>
                        <a:lnTo>
                          <a:pt x="75" y="58"/>
                        </a:lnTo>
                        <a:lnTo>
                          <a:pt x="74" y="53"/>
                        </a:lnTo>
                        <a:lnTo>
                          <a:pt x="73" y="47"/>
                        </a:lnTo>
                        <a:lnTo>
                          <a:pt x="73" y="43"/>
                        </a:lnTo>
                        <a:lnTo>
                          <a:pt x="72" y="38"/>
                        </a:lnTo>
                        <a:lnTo>
                          <a:pt x="72" y="32"/>
                        </a:lnTo>
                        <a:lnTo>
                          <a:pt x="72" y="28"/>
                        </a:lnTo>
                        <a:lnTo>
                          <a:pt x="72" y="24"/>
                        </a:lnTo>
                        <a:lnTo>
                          <a:pt x="71" y="19"/>
                        </a:lnTo>
                        <a:lnTo>
                          <a:pt x="71" y="15"/>
                        </a:lnTo>
                        <a:lnTo>
                          <a:pt x="71" y="11"/>
                        </a:lnTo>
                        <a:lnTo>
                          <a:pt x="71" y="9"/>
                        </a:lnTo>
                        <a:lnTo>
                          <a:pt x="72" y="3"/>
                        </a:lnTo>
                        <a:lnTo>
                          <a:pt x="7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4" name="Freeform 160">
                    <a:extLst>
                      <a:ext uri="{FF2B5EF4-FFF2-40B4-BE49-F238E27FC236}">
                        <a16:creationId xmlns:a16="http://schemas.microsoft.com/office/drawing/2014/main" id="{8941B697-67D4-44BD-9EC0-8B46885E3615}"/>
                      </a:ext>
                    </a:extLst>
                  </p:cNvPr>
                  <p:cNvSpPr>
                    <a:spLocks/>
                  </p:cNvSpPr>
                  <p:nvPr/>
                </p:nvSpPr>
                <p:spPr bwMode="auto">
                  <a:xfrm>
                    <a:off x="1830" y="2039"/>
                    <a:ext cx="33" cy="21"/>
                  </a:xfrm>
                  <a:custGeom>
                    <a:avLst/>
                    <a:gdLst>
                      <a:gd name="T0" fmla="*/ 0 w 98"/>
                      <a:gd name="T1" fmla="*/ 0 h 63"/>
                      <a:gd name="T2" fmla="*/ 0 w 98"/>
                      <a:gd name="T3" fmla="*/ 0 h 63"/>
                      <a:gd name="T4" fmla="*/ 0 w 98"/>
                      <a:gd name="T5" fmla="*/ 0 h 63"/>
                      <a:gd name="T6" fmla="*/ 0 w 98"/>
                      <a:gd name="T7" fmla="*/ 0 h 63"/>
                      <a:gd name="T8" fmla="*/ 0 w 98"/>
                      <a:gd name="T9" fmla="*/ 0 h 63"/>
                      <a:gd name="T10" fmla="*/ 0 w 98"/>
                      <a:gd name="T11" fmla="*/ 0 h 63"/>
                      <a:gd name="T12" fmla="*/ 0 w 98"/>
                      <a:gd name="T13" fmla="*/ 0 h 63"/>
                      <a:gd name="T14" fmla="*/ 0 w 98"/>
                      <a:gd name="T15" fmla="*/ 0 h 63"/>
                      <a:gd name="T16" fmla="*/ 0 w 98"/>
                      <a:gd name="T17" fmla="*/ 0 h 63"/>
                      <a:gd name="T18" fmla="*/ 0 w 98"/>
                      <a:gd name="T19" fmla="*/ 0 h 63"/>
                      <a:gd name="T20" fmla="*/ 0 w 98"/>
                      <a:gd name="T21" fmla="*/ 0 h 63"/>
                      <a:gd name="T22" fmla="*/ 0 w 98"/>
                      <a:gd name="T23" fmla="*/ 0 h 63"/>
                      <a:gd name="T24" fmla="*/ 0 w 98"/>
                      <a:gd name="T25" fmla="*/ 0 h 63"/>
                      <a:gd name="T26" fmla="*/ 0 w 98"/>
                      <a:gd name="T27" fmla="*/ 0 h 63"/>
                      <a:gd name="T28" fmla="*/ 0 w 98"/>
                      <a:gd name="T29" fmla="*/ 0 h 63"/>
                      <a:gd name="T30" fmla="*/ 0 w 98"/>
                      <a:gd name="T31" fmla="*/ 0 h 63"/>
                      <a:gd name="T32" fmla="*/ 0 w 98"/>
                      <a:gd name="T33" fmla="*/ 0 h 63"/>
                      <a:gd name="T34" fmla="*/ 0 w 98"/>
                      <a:gd name="T35" fmla="*/ 0 h 63"/>
                      <a:gd name="T36" fmla="*/ 0 w 98"/>
                      <a:gd name="T37" fmla="*/ 0 h 63"/>
                      <a:gd name="T38" fmla="*/ 0 w 98"/>
                      <a:gd name="T39" fmla="*/ 0 h 63"/>
                      <a:gd name="T40" fmla="*/ 0 w 98"/>
                      <a:gd name="T41" fmla="*/ 0 h 63"/>
                      <a:gd name="T42" fmla="*/ 0 w 98"/>
                      <a:gd name="T43" fmla="*/ 0 h 63"/>
                      <a:gd name="T44" fmla="*/ 0 w 98"/>
                      <a:gd name="T45" fmla="*/ 0 h 63"/>
                      <a:gd name="T46" fmla="*/ 0 w 98"/>
                      <a:gd name="T47" fmla="*/ 0 h 63"/>
                      <a:gd name="T48" fmla="*/ 0 w 98"/>
                      <a:gd name="T49" fmla="*/ 0 h 63"/>
                      <a:gd name="T50" fmla="*/ 0 w 98"/>
                      <a:gd name="T51" fmla="*/ 0 h 63"/>
                      <a:gd name="T52" fmla="*/ 0 w 98"/>
                      <a:gd name="T53" fmla="*/ 0 h 63"/>
                      <a:gd name="T54" fmla="*/ 0 w 98"/>
                      <a:gd name="T55" fmla="*/ 0 h 63"/>
                      <a:gd name="T56" fmla="*/ 0 w 98"/>
                      <a:gd name="T57" fmla="*/ 0 h 63"/>
                      <a:gd name="T58" fmla="*/ 0 w 98"/>
                      <a:gd name="T59" fmla="*/ 0 h 63"/>
                      <a:gd name="T60" fmla="*/ 0 w 98"/>
                      <a:gd name="T61" fmla="*/ 0 h 63"/>
                      <a:gd name="T62" fmla="*/ 0 w 98"/>
                      <a:gd name="T63" fmla="*/ 0 h 63"/>
                      <a:gd name="T64" fmla="*/ 0 w 98"/>
                      <a:gd name="T65" fmla="*/ 0 h 63"/>
                      <a:gd name="T66" fmla="*/ 0 w 98"/>
                      <a:gd name="T67" fmla="*/ 0 h 63"/>
                      <a:gd name="T68" fmla="*/ 0 w 98"/>
                      <a:gd name="T69" fmla="*/ 0 h 63"/>
                      <a:gd name="T70" fmla="*/ 0 w 98"/>
                      <a:gd name="T71" fmla="*/ 0 h 63"/>
                      <a:gd name="T72" fmla="*/ 0 w 98"/>
                      <a:gd name="T73" fmla="*/ 0 h 63"/>
                      <a:gd name="T74" fmla="*/ 0 w 98"/>
                      <a:gd name="T75" fmla="*/ 0 h 63"/>
                      <a:gd name="T76" fmla="*/ 0 w 98"/>
                      <a:gd name="T77" fmla="*/ 0 h 63"/>
                      <a:gd name="T78" fmla="*/ 0 w 98"/>
                      <a:gd name="T79" fmla="*/ 0 h 63"/>
                      <a:gd name="T80" fmla="*/ 0 w 98"/>
                      <a:gd name="T81" fmla="*/ 0 h 63"/>
                      <a:gd name="T82" fmla="*/ 0 w 98"/>
                      <a:gd name="T83" fmla="*/ 0 h 63"/>
                      <a:gd name="T84" fmla="*/ 0 w 98"/>
                      <a:gd name="T85" fmla="*/ 0 h 63"/>
                      <a:gd name="T86" fmla="*/ 0 w 98"/>
                      <a:gd name="T87" fmla="*/ 0 h 63"/>
                      <a:gd name="T88" fmla="*/ 0 w 98"/>
                      <a:gd name="T89" fmla="*/ 0 h 63"/>
                      <a:gd name="T90" fmla="*/ 0 w 98"/>
                      <a:gd name="T91" fmla="*/ 0 h 63"/>
                      <a:gd name="T92" fmla="*/ 0 w 98"/>
                      <a:gd name="T93" fmla="*/ 0 h 63"/>
                      <a:gd name="T94" fmla="*/ 0 w 98"/>
                      <a:gd name="T95" fmla="*/ 0 h 63"/>
                      <a:gd name="T96" fmla="*/ 0 w 98"/>
                      <a:gd name="T97" fmla="*/ 0 h 63"/>
                      <a:gd name="T98" fmla="*/ 0 w 98"/>
                      <a:gd name="T99" fmla="*/ 0 h 63"/>
                      <a:gd name="T100" fmla="*/ 0 w 98"/>
                      <a:gd name="T101" fmla="*/ 0 h 63"/>
                      <a:gd name="T102" fmla="*/ 0 w 98"/>
                      <a:gd name="T103" fmla="*/ 0 h 63"/>
                      <a:gd name="T104" fmla="*/ 0 w 98"/>
                      <a:gd name="T105" fmla="*/ 0 h 63"/>
                      <a:gd name="T106" fmla="*/ 0 w 98"/>
                      <a:gd name="T107" fmla="*/ 0 h 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63"/>
                      <a:gd name="T164" fmla="*/ 98 w 98"/>
                      <a:gd name="T165" fmla="*/ 63 h 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63">
                        <a:moveTo>
                          <a:pt x="93" y="54"/>
                        </a:moveTo>
                        <a:lnTo>
                          <a:pt x="94" y="52"/>
                        </a:lnTo>
                        <a:lnTo>
                          <a:pt x="96" y="49"/>
                        </a:lnTo>
                        <a:lnTo>
                          <a:pt x="97" y="45"/>
                        </a:lnTo>
                        <a:lnTo>
                          <a:pt x="98" y="42"/>
                        </a:lnTo>
                        <a:lnTo>
                          <a:pt x="97" y="37"/>
                        </a:lnTo>
                        <a:lnTo>
                          <a:pt x="97" y="31"/>
                        </a:lnTo>
                        <a:lnTo>
                          <a:pt x="97" y="26"/>
                        </a:lnTo>
                        <a:lnTo>
                          <a:pt x="96" y="22"/>
                        </a:lnTo>
                        <a:lnTo>
                          <a:pt x="92" y="16"/>
                        </a:lnTo>
                        <a:lnTo>
                          <a:pt x="89" y="12"/>
                        </a:lnTo>
                        <a:lnTo>
                          <a:pt x="85" y="9"/>
                        </a:lnTo>
                        <a:lnTo>
                          <a:pt x="80" y="5"/>
                        </a:lnTo>
                        <a:lnTo>
                          <a:pt x="75" y="2"/>
                        </a:lnTo>
                        <a:lnTo>
                          <a:pt x="69" y="0"/>
                        </a:lnTo>
                        <a:lnTo>
                          <a:pt x="61" y="0"/>
                        </a:lnTo>
                        <a:lnTo>
                          <a:pt x="52" y="1"/>
                        </a:lnTo>
                        <a:lnTo>
                          <a:pt x="48" y="1"/>
                        </a:lnTo>
                        <a:lnTo>
                          <a:pt x="42" y="2"/>
                        </a:lnTo>
                        <a:lnTo>
                          <a:pt x="36" y="3"/>
                        </a:lnTo>
                        <a:lnTo>
                          <a:pt x="33" y="4"/>
                        </a:lnTo>
                        <a:lnTo>
                          <a:pt x="24" y="5"/>
                        </a:lnTo>
                        <a:lnTo>
                          <a:pt x="19" y="9"/>
                        </a:lnTo>
                        <a:lnTo>
                          <a:pt x="13" y="11"/>
                        </a:lnTo>
                        <a:lnTo>
                          <a:pt x="8" y="15"/>
                        </a:lnTo>
                        <a:lnTo>
                          <a:pt x="5" y="19"/>
                        </a:lnTo>
                        <a:lnTo>
                          <a:pt x="2" y="24"/>
                        </a:lnTo>
                        <a:lnTo>
                          <a:pt x="0" y="29"/>
                        </a:lnTo>
                        <a:lnTo>
                          <a:pt x="0" y="35"/>
                        </a:lnTo>
                        <a:lnTo>
                          <a:pt x="0" y="39"/>
                        </a:lnTo>
                        <a:lnTo>
                          <a:pt x="2" y="44"/>
                        </a:lnTo>
                        <a:lnTo>
                          <a:pt x="4" y="49"/>
                        </a:lnTo>
                        <a:lnTo>
                          <a:pt x="7" y="53"/>
                        </a:lnTo>
                        <a:lnTo>
                          <a:pt x="11" y="56"/>
                        </a:lnTo>
                        <a:lnTo>
                          <a:pt x="14" y="59"/>
                        </a:lnTo>
                        <a:lnTo>
                          <a:pt x="20" y="60"/>
                        </a:lnTo>
                        <a:lnTo>
                          <a:pt x="26" y="63"/>
                        </a:lnTo>
                        <a:lnTo>
                          <a:pt x="29" y="63"/>
                        </a:lnTo>
                        <a:lnTo>
                          <a:pt x="33" y="63"/>
                        </a:lnTo>
                        <a:lnTo>
                          <a:pt x="36" y="63"/>
                        </a:lnTo>
                        <a:lnTo>
                          <a:pt x="41" y="63"/>
                        </a:lnTo>
                        <a:lnTo>
                          <a:pt x="44" y="63"/>
                        </a:lnTo>
                        <a:lnTo>
                          <a:pt x="49" y="63"/>
                        </a:lnTo>
                        <a:lnTo>
                          <a:pt x="54" y="63"/>
                        </a:lnTo>
                        <a:lnTo>
                          <a:pt x="58" y="63"/>
                        </a:lnTo>
                        <a:lnTo>
                          <a:pt x="63" y="63"/>
                        </a:lnTo>
                        <a:lnTo>
                          <a:pt x="68" y="61"/>
                        </a:lnTo>
                        <a:lnTo>
                          <a:pt x="72" y="61"/>
                        </a:lnTo>
                        <a:lnTo>
                          <a:pt x="77" y="60"/>
                        </a:lnTo>
                        <a:lnTo>
                          <a:pt x="80" y="59"/>
                        </a:lnTo>
                        <a:lnTo>
                          <a:pt x="85" y="58"/>
                        </a:lnTo>
                        <a:lnTo>
                          <a:pt x="89" y="56"/>
                        </a:lnTo>
                        <a:lnTo>
                          <a:pt x="9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5" name="Freeform 161">
                    <a:extLst>
                      <a:ext uri="{FF2B5EF4-FFF2-40B4-BE49-F238E27FC236}">
                        <a16:creationId xmlns:a16="http://schemas.microsoft.com/office/drawing/2014/main" id="{1674CA99-E04C-4A00-8621-413E8B1D9232}"/>
                      </a:ext>
                    </a:extLst>
                  </p:cNvPr>
                  <p:cNvSpPr>
                    <a:spLocks/>
                  </p:cNvSpPr>
                  <p:nvPr/>
                </p:nvSpPr>
                <p:spPr bwMode="auto">
                  <a:xfrm>
                    <a:off x="1889" y="2084"/>
                    <a:ext cx="43" cy="79"/>
                  </a:xfrm>
                  <a:custGeom>
                    <a:avLst/>
                    <a:gdLst>
                      <a:gd name="T0" fmla="*/ 0 w 130"/>
                      <a:gd name="T1" fmla="*/ 0 h 236"/>
                      <a:gd name="T2" fmla="*/ 0 w 130"/>
                      <a:gd name="T3" fmla="*/ 0 h 236"/>
                      <a:gd name="T4" fmla="*/ 0 w 130"/>
                      <a:gd name="T5" fmla="*/ 0 h 236"/>
                      <a:gd name="T6" fmla="*/ 0 w 130"/>
                      <a:gd name="T7" fmla="*/ 0 h 236"/>
                      <a:gd name="T8" fmla="*/ 0 w 130"/>
                      <a:gd name="T9" fmla="*/ 0 h 236"/>
                      <a:gd name="T10" fmla="*/ 0 w 130"/>
                      <a:gd name="T11" fmla="*/ 0 h 236"/>
                      <a:gd name="T12" fmla="*/ 0 w 130"/>
                      <a:gd name="T13" fmla="*/ 0 h 236"/>
                      <a:gd name="T14" fmla="*/ 1 w 130"/>
                      <a:gd name="T15" fmla="*/ 1 h 236"/>
                      <a:gd name="T16" fmla="*/ 1 w 130"/>
                      <a:gd name="T17" fmla="*/ 1 h 236"/>
                      <a:gd name="T18" fmla="*/ 0 w 130"/>
                      <a:gd name="T19" fmla="*/ 1 h 236"/>
                      <a:gd name="T20" fmla="*/ 0 w 130"/>
                      <a:gd name="T21" fmla="*/ 1 h 236"/>
                      <a:gd name="T22" fmla="*/ 0 w 130"/>
                      <a:gd name="T23" fmla="*/ 1 h 236"/>
                      <a:gd name="T24" fmla="*/ 0 w 130"/>
                      <a:gd name="T25" fmla="*/ 1 h 236"/>
                      <a:gd name="T26" fmla="*/ 0 w 130"/>
                      <a:gd name="T27" fmla="*/ 1 h 236"/>
                      <a:gd name="T28" fmla="*/ 0 w 130"/>
                      <a:gd name="T29" fmla="*/ 1 h 236"/>
                      <a:gd name="T30" fmla="*/ 0 w 130"/>
                      <a:gd name="T31" fmla="*/ 1 h 236"/>
                      <a:gd name="T32" fmla="*/ 0 w 130"/>
                      <a:gd name="T33" fmla="*/ 1 h 236"/>
                      <a:gd name="T34" fmla="*/ 0 w 130"/>
                      <a:gd name="T35" fmla="*/ 1 h 236"/>
                      <a:gd name="T36" fmla="*/ 0 w 130"/>
                      <a:gd name="T37" fmla="*/ 1 h 236"/>
                      <a:gd name="T38" fmla="*/ 0 w 130"/>
                      <a:gd name="T39" fmla="*/ 0 h 236"/>
                      <a:gd name="T40" fmla="*/ 0 w 130"/>
                      <a:gd name="T41" fmla="*/ 0 h 236"/>
                      <a:gd name="T42" fmla="*/ 0 w 130"/>
                      <a:gd name="T43" fmla="*/ 0 h 236"/>
                      <a:gd name="T44" fmla="*/ 0 w 130"/>
                      <a:gd name="T45" fmla="*/ 0 h 236"/>
                      <a:gd name="T46" fmla="*/ 0 w 130"/>
                      <a:gd name="T47" fmla="*/ 0 h 236"/>
                      <a:gd name="T48" fmla="*/ 0 w 130"/>
                      <a:gd name="T49" fmla="*/ 0 h 236"/>
                      <a:gd name="T50" fmla="*/ 0 w 130"/>
                      <a:gd name="T51" fmla="*/ 0 h 236"/>
                      <a:gd name="T52" fmla="*/ 0 w 130"/>
                      <a:gd name="T53" fmla="*/ 0 h 236"/>
                      <a:gd name="T54" fmla="*/ 0 w 130"/>
                      <a:gd name="T55" fmla="*/ 0 h 236"/>
                      <a:gd name="T56" fmla="*/ 0 w 130"/>
                      <a:gd name="T57" fmla="*/ 0 h 236"/>
                      <a:gd name="T58" fmla="*/ 0 w 130"/>
                      <a:gd name="T59" fmla="*/ 0 h 236"/>
                      <a:gd name="T60" fmla="*/ 0 w 130"/>
                      <a:gd name="T61" fmla="*/ 0 h 236"/>
                      <a:gd name="T62" fmla="*/ 0 w 130"/>
                      <a:gd name="T63" fmla="*/ 0 h 236"/>
                      <a:gd name="T64" fmla="*/ 0 w 130"/>
                      <a:gd name="T65" fmla="*/ 0 h 236"/>
                      <a:gd name="T66" fmla="*/ 0 w 130"/>
                      <a:gd name="T67" fmla="*/ 1 h 236"/>
                      <a:gd name="T68" fmla="*/ 0 w 130"/>
                      <a:gd name="T69" fmla="*/ 1 h 236"/>
                      <a:gd name="T70" fmla="*/ 0 w 130"/>
                      <a:gd name="T71" fmla="*/ 1 h 236"/>
                      <a:gd name="T72" fmla="*/ 0 w 130"/>
                      <a:gd name="T73" fmla="*/ 1 h 236"/>
                      <a:gd name="T74" fmla="*/ 0 w 130"/>
                      <a:gd name="T75" fmla="*/ 1 h 236"/>
                      <a:gd name="T76" fmla="*/ 0 w 130"/>
                      <a:gd name="T77" fmla="*/ 1 h 236"/>
                      <a:gd name="T78" fmla="*/ 0 w 130"/>
                      <a:gd name="T79" fmla="*/ 1 h 236"/>
                      <a:gd name="T80" fmla="*/ 0 w 130"/>
                      <a:gd name="T81" fmla="*/ 1 h 236"/>
                      <a:gd name="T82" fmla="*/ 0 w 130"/>
                      <a:gd name="T83" fmla="*/ 1 h 236"/>
                      <a:gd name="T84" fmla="*/ 0 w 130"/>
                      <a:gd name="T85" fmla="*/ 1 h 236"/>
                      <a:gd name="T86" fmla="*/ 0 w 130"/>
                      <a:gd name="T87" fmla="*/ 0 h 236"/>
                      <a:gd name="T88" fmla="*/ 0 w 130"/>
                      <a:gd name="T89" fmla="*/ 0 h 236"/>
                      <a:gd name="T90" fmla="*/ 0 w 130"/>
                      <a:gd name="T91" fmla="*/ 0 h 236"/>
                      <a:gd name="T92" fmla="*/ 0 w 130"/>
                      <a:gd name="T93" fmla="*/ 0 h 236"/>
                      <a:gd name="T94" fmla="*/ 0 w 130"/>
                      <a:gd name="T95" fmla="*/ 0 h 236"/>
                      <a:gd name="T96" fmla="*/ 0 w 130"/>
                      <a:gd name="T97" fmla="*/ 0 h 2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0"/>
                      <a:gd name="T148" fmla="*/ 0 h 236"/>
                      <a:gd name="T149" fmla="*/ 130 w 130"/>
                      <a:gd name="T150" fmla="*/ 236 h 2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0" h="236">
                        <a:moveTo>
                          <a:pt x="72" y="0"/>
                        </a:moveTo>
                        <a:lnTo>
                          <a:pt x="83" y="0"/>
                        </a:lnTo>
                        <a:lnTo>
                          <a:pt x="83" y="5"/>
                        </a:lnTo>
                        <a:lnTo>
                          <a:pt x="83" y="8"/>
                        </a:lnTo>
                        <a:lnTo>
                          <a:pt x="83" y="13"/>
                        </a:lnTo>
                        <a:lnTo>
                          <a:pt x="84" y="16"/>
                        </a:lnTo>
                        <a:lnTo>
                          <a:pt x="84" y="21"/>
                        </a:lnTo>
                        <a:lnTo>
                          <a:pt x="84" y="25"/>
                        </a:lnTo>
                        <a:lnTo>
                          <a:pt x="84" y="29"/>
                        </a:lnTo>
                        <a:lnTo>
                          <a:pt x="84" y="34"/>
                        </a:lnTo>
                        <a:lnTo>
                          <a:pt x="83" y="37"/>
                        </a:lnTo>
                        <a:lnTo>
                          <a:pt x="83" y="41"/>
                        </a:lnTo>
                        <a:lnTo>
                          <a:pt x="83" y="46"/>
                        </a:lnTo>
                        <a:lnTo>
                          <a:pt x="84" y="49"/>
                        </a:lnTo>
                        <a:lnTo>
                          <a:pt x="84" y="53"/>
                        </a:lnTo>
                        <a:lnTo>
                          <a:pt x="86" y="56"/>
                        </a:lnTo>
                        <a:lnTo>
                          <a:pt x="87" y="61"/>
                        </a:lnTo>
                        <a:lnTo>
                          <a:pt x="90" y="64"/>
                        </a:lnTo>
                        <a:lnTo>
                          <a:pt x="92" y="68"/>
                        </a:lnTo>
                        <a:lnTo>
                          <a:pt x="95" y="71"/>
                        </a:lnTo>
                        <a:lnTo>
                          <a:pt x="99" y="75"/>
                        </a:lnTo>
                        <a:lnTo>
                          <a:pt x="104" y="81"/>
                        </a:lnTo>
                        <a:lnTo>
                          <a:pt x="107" y="83"/>
                        </a:lnTo>
                        <a:lnTo>
                          <a:pt x="110" y="89"/>
                        </a:lnTo>
                        <a:lnTo>
                          <a:pt x="113" y="93"/>
                        </a:lnTo>
                        <a:lnTo>
                          <a:pt x="116" y="100"/>
                        </a:lnTo>
                        <a:lnTo>
                          <a:pt x="119" y="107"/>
                        </a:lnTo>
                        <a:lnTo>
                          <a:pt x="121" y="116"/>
                        </a:lnTo>
                        <a:lnTo>
                          <a:pt x="123" y="124"/>
                        </a:lnTo>
                        <a:lnTo>
                          <a:pt x="126" y="133"/>
                        </a:lnTo>
                        <a:lnTo>
                          <a:pt x="127" y="142"/>
                        </a:lnTo>
                        <a:lnTo>
                          <a:pt x="128" y="152"/>
                        </a:lnTo>
                        <a:lnTo>
                          <a:pt x="129" y="161"/>
                        </a:lnTo>
                        <a:lnTo>
                          <a:pt x="130" y="170"/>
                        </a:lnTo>
                        <a:lnTo>
                          <a:pt x="130" y="179"/>
                        </a:lnTo>
                        <a:lnTo>
                          <a:pt x="130" y="188"/>
                        </a:lnTo>
                        <a:lnTo>
                          <a:pt x="129" y="197"/>
                        </a:lnTo>
                        <a:lnTo>
                          <a:pt x="129" y="207"/>
                        </a:lnTo>
                        <a:lnTo>
                          <a:pt x="127" y="211"/>
                        </a:lnTo>
                        <a:lnTo>
                          <a:pt x="122" y="216"/>
                        </a:lnTo>
                        <a:lnTo>
                          <a:pt x="119" y="218"/>
                        </a:lnTo>
                        <a:lnTo>
                          <a:pt x="114" y="221"/>
                        </a:lnTo>
                        <a:lnTo>
                          <a:pt x="110" y="223"/>
                        </a:lnTo>
                        <a:lnTo>
                          <a:pt x="106" y="226"/>
                        </a:lnTo>
                        <a:lnTo>
                          <a:pt x="100" y="228"/>
                        </a:lnTo>
                        <a:lnTo>
                          <a:pt x="94" y="230"/>
                        </a:lnTo>
                        <a:lnTo>
                          <a:pt x="88" y="232"/>
                        </a:lnTo>
                        <a:lnTo>
                          <a:pt x="81" y="233"/>
                        </a:lnTo>
                        <a:lnTo>
                          <a:pt x="76" y="235"/>
                        </a:lnTo>
                        <a:lnTo>
                          <a:pt x="69" y="236"/>
                        </a:lnTo>
                        <a:lnTo>
                          <a:pt x="62" y="236"/>
                        </a:lnTo>
                        <a:lnTo>
                          <a:pt x="55" y="236"/>
                        </a:lnTo>
                        <a:lnTo>
                          <a:pt x="49" y="236"/>
                        </a:lnTo>
                        <a:lnTo>
                          <a:pt x="45" y="235"/>
                        </a:lnTo>
                        <a:lnTo>
                          <a:pt x="39" y="235"/>
                        </a:lnTo>
                        <a:lnTo>
                          <a:pt x="36" y="233"/>
                        </a:lnTo>
                        <a:lnTo>
                          <a:pt x="31" y="232"/>
                        </a:lnTo>
                        <a:lnTo>
                          <a:pt x="28" y="231"/>
                        </a:lnTo>
                        <a:lnTo>
                          <a:pt x="24" y="229"/>
                        </a:lnTo>
                        <a:lnTo>
                          <a:pt x="21" y="228"/>
                        </a:lnTo>
                        <a:lnTo>
                          <a:pt x="17" y="225"/>
                        </a:lnTo>
                        <a:lnTo>
                          <a:pt x="14" y="223"/>
                        </a:lnTo>
                        <a:lnTo>
                          <a:pt x="12" y="219"/>
                        </a:lnTo>
                        <a:lnTo>
                          <a:pt x="10" y="217"/>
                        </a:lnTo>
                        <a:lnTo>
                          <a:pt x="7" y="214"/>
                        </a:lnTo>
                        <a:lnTo>
                          <a:pt x="6" y="211"/>
                        </a:lnTo>
                        <a:lnTo>
                          <a:pt x="5" y="207"/>
                        </a:lnTo>
                        <a:lnTo>
                          <a:pt x="5" y="203"/>
                        </a:lnTo>
                        <a:lnTo>
                          <a:pt x="3" y="197"/>
                        </a:lnTo>
                        <a:lnTo>
                          <a:pt x="3" y="193"/>
                        </a:lnTo>
                        <a:lnTo>
                          <a:pt x="2" y="186"/>
                        </a:lnTo>
                        <a:lnTo>
                          <a:pt x="2" y="179"/>
                        </a:lnTo>
                        <a:lnTo>
                          <a:pt x="1" y="170"/>
                        </a:lnTo>
                        <a:lnTo>
                          <a:pt x="1" y="162"/>
                        </a:lnTo>
                        <a:lnTo>
                          <a:pt x="1" y="154"/>
                        </a:lnTo>
                        <a:lnTo>
                          <a:pt x="1" y="147"/>
                        </a:lnTo>
                        <a:lnTo>
                          <a:pt x="0" y="138"/>
                        </a:lnTo>
                        <a:lnTo>
                          <a:pt x="0" y="130"/>
                        </a:lnTo>
                        <a:lnTo>
                          <a:pt x="0" y="123"/>
                        </a:lnTo>
                        <a:lnTo>
                          <a:pt x="1" y="114"/>
                        </a:lnTo>
                        <a:lnTo>
                          <a:pt x="2" y="107"/>
                        </a:lnTo>
                        <a:lnTo>
                          <a:pt x="3" y="102"/>
                        </a:lnTo>
                        <a:lnTo>
                          <a:pt x="5" y="96"/>
                        </a:lnTo>
                        <a:lnTo>
                          <a:pt x="8" y="91"/>
                        </a:lnTo>
                        <a:lnTo>
                          <a:pt x="12" y="86"/>
                        </a:lnTo>
                        <a:lnTo>
                          <a:pt x="16" y="82"/>
                        </a:lnTo>
                        <a:lnTo>
                          <a:pt x="21" y="78"/>
                        </a:lnTo>
                        <a:lnTo>
                          <a:pt x="23" y="72"/>
                        </a:lnTo>
                        <a:lnTo>
                          <a:pt x="23" y="68"/>
                        </a:lnTo>
                        <a:lnTo>
                          <a:pt x="23" y="63"/>
                        </a:lnTo>
                        <a:lnTo>
                          <a:pt x="23" y="57"/>
                        </a:lnTo>
                        <a:lnTo>
                          <a:pt x="23" y="54"/>
                        </a:lnTo>
                        <a:lnTo>
                          <a:pt x="23" y="48"/>
                        </a:lnTo>
                        <a:lnTo>
                          <a:pt x="22" y="44"/>
                        </a:lnTo>
                        <a:lnTo>
                          <a:pt x="22" y="40"/>
                        </a:lnTo>
                        <a:lnTo>
                          <a:pt x="22" y="36"/>
                        </a:lnTo>
                        <a:lnTo>
                          <a:pt x="21" y="32"/>
                        </a:lnTo>
                        <a:lnTo>
                          <a:pt x="20" y="27"/>
                        </a:lnTo>
                        <a:lnTo>
                          <a:pt x="18" y="23"/>
                        </a:lnTo>
                        <a:lnTo>
                          <a:pt x="18" y="20"/>
                        </a:lnTo>
                        <a:lnTo>
                          <a:pt x="16" y="13"/>
                        </a:lnTo>
                        <a:lnTo>
                          <a:pt x="16" y="7"/>
                        </a:lnTo>
                        <a:lnTo>
                          <a:pt x="18" y="6"/>
                        </a:lnTo>
                        <a:lnTo>
                          <a:pt x="23" y="6"/>
                        </a:lnTo>
                        <a:lnTo>
                          <a:pt x="28" y="6"/>
                        </a:lnTo>
                        <a:lnTo>
                          <a:pt x="30" y="7"/>
                        </a:lnTo>
                        <a:lnTo>
                          <a:pt x="30" y="11"/>
                        </a:lnTo>
                        <a:lnTo>
                          <a:pt x="30" y="14"/>
                        </a:lnTo>
                        <a:lnTo>
                          <a:pt x="31" y="18"/>
                        </a:lnTo>
                        <a:lnTo>
                          <a:pt x="31" y="22"/>
                        </a:lnTo>
                        <a:lnTo>
                          <a:pt x="31" y="26"/>
                        </a:lnTo>
                        <a:lnTo>
                          <a:pt x="32" y="29"/>
                        </a:lnTo>
                        <a:lnTo>
                          <a:pt x="32" y="33"/>
                        </a:lnTo>
                        <a:lnTo>
                          <a:pt x="34" y="37"/>
                        </a:lnTo>
                        <a:lnTo>
                          <a:pt x="34" y="41"/>
                        </a:lnTo>
                        <a:lnTo>
                          <a:pt x="35" y="46"/>
                        </a:lnTo>
                        <a:lnTo>
                          <a:pt x="35" y="49"/>
                        </a:lnTo>
                        <a:lnTo>
                          <a:pt x="35" y="54"/>
                        </a:lnTo>
                        <a:lnTo>
                          <a:pt x="35" y="57"/>
                        </a:lnTo>
                        <a:lnTo>
                          <a:pt x="35" y="61"/>
                        </a:lnTo>
                        <a:lnTo>
                          <a:pt x="35" y="64"/>
                        </a:lnTo>
                        <a:lnTo>
                          <a:pt x="35" y="69"/>
                        </a:lnTo>
                        <a:lnTo>
                          <a:pt x="34" y="71"/>
                        </a:lnTo>
                        <a:lnTo>
                          <a:pt x="31" y="75"/>
                        </a:lnTo>
                        <a:lnTo>
                          <a:pt x="29" y="79"/>
                        </a:lnTo>
                        <a:lnTo>
                          <a:pt x="27" y="84"/>
                        </a:lnTo>
                        <a:lnTo>
                          <a:pt x="23" y="89"/>
                        </a:lnTo>
                        <a:lnTo>
                          <a:pt x="21" y="93"/>
                        </a:lnTo>
                        <a:lnTo>
                          <a:pt x="17" y="96"/>
                        </a:lnTo>
                        <a:lnTo>
                          <a:pt x="15" y="99"/>
                        </a:lnTo>
                        <a:lnTo>
                          <a:pt x="14" y="104"/>
                        </a:lnTo>
                        <a:lnTo>
                          <a:pt x="13" y="111"/>
                        </a:lnTo>
                        <a:lnTo>
                          <a:pt x="12" y="116"/>
                        </a:lnTo>
                        <a:lnTo>
                          <a:pt x="12" y="123"/>
                        </a:lnTo>
                        <a:lnTo>
                          <a:pt x="12" y="130"/>
                        </a:lnTo>
                        <a:lnTo>
                          <a:pt x="12" y="137"/>
                        </a:lnTo>
                        <a:lnTo>
                          <a:pt x="12" y="145"/>
                        </a:lnTo>
                        <a:lnTo>
                          <a:pt x="13" y="152"/>
                        </a:lnTo>
                        <a:lnTo>
                          <a:pt x="13" y="160"/>
                        </a:lnTo>
                        <a:lnTo>
                          <a:pt x="13" y="167"/>
                        </a:lnTo>
                        <a:lnTo>
                          <a:pt x="13" y="174"/>
                        </a:lnTo>
                        <a:lnTo>
                          <a:pt x="14" y="183"/>
                        </a:lnTo>
                        <a:lnTo>
                          <a:pt x="15" y="190"/>
                        </a:lnTo>
                        <a:lnTo>
                          <a:pt x="16" y="197"/>
                        </a:lnTo>
                        <a:lnTo>
                          <a:pt x="17" y="205"/>
                        </a:lnTo>
                        <a:lnTo>
                          <a:pt x="18" y="212"/>
                        </a:lnTo>
                        <a:lnTo>
                          <a:pt x="23" y="216"/>
                        </a:lnTo>
                        <a:lnTo>
                          <a:pt x="29" y="218"/>
                        </a:lnTo>
                        <a:lnTo>
                          <a:pt x="35" y="219"/>
                        </a:lnTo>
                        <a:lnTo>
                          <a:pt x="42" y="222"/>
                        </a:lnTo>
                        <a:lnTo>
                          <a:pt x="49" y="222"/>
                        </a:lnTo>
                        <a:lnTo>
                          <a:pt x="56" y="223"/>
                        </a:lnTo>
                        <a:lnTo>
                          <a:pt x="63" y="223"/>
                        </a:lnTo>
                        <a:lnTo>
                          <a:pt x="71" y="223"/>
                        </a:lnTo>
                        <a:lnTo>
                          <a:pt x="78" y="222"/>
                        </a:lnTo>
                        <a:lnTo>
                          <a:pt x="85" y="222"/>
                        </a:lnTo>
                        <a:lnTo>
                          <a:pt x="92" y="219"/>
                        </a:lnTo>
                        <a:lnTo>
                          <a:pt x="98" y="218"/>
                        </a:lnTo>
                        <a:lnTo>
                          <a:pt x="105" y="215"/>
                        </a:lnTo>
                        <a:lnTo>
                          <a:pt x="110" y="212"/>
                        </a:lnTo>
                        <a:lnTo>
                          <a:pt x="116" y="209"/>
                        </a:lnTo>
                        <a:lnTo>
                          <a:pt x="121" y="204"/>
                        </a:lnTo>
                        <a:lnTo>
                          <a:pt x="121" y="196"/>
                        </a:lnTo>
                        <a:lnTo>
                          <a:pt x="120" y="188"/>
                        </a:lnTo>
                        <a:lnTo>
                          <a:pt x="120" y="180"/>
                        </a:lnTo>
                        <a:lnTo>
                          <a:pt x="119" y="172"/>
                        </a:lnTo>
                        <a:lnTo>
                          <a:pt x="117" y="162"/>
                        </a:lnTo>
                        <a:lnTo>
                          <a:pt x="117" y="154"/>
                        </a:lnTo>
                        <a:lnTo>
                          <a:pt x="116" y="146"/>
                        </a:lnTo>
                        <a:lnTo>
                          <a:pt x="116" y="138"/>
                        </a:lnTo>
                        <a:lnTo>
                          <a:pt x="114" y="128"/>
                        </a:lnTo>
                        <a:lnTo>
                          <a:pt x="112" y="121"/>
                        </a:lnTo>
                        <a:lnTo>
                          <a:pt x="109" y="113"/>
                        </a:lnTo>
                        <a:lnTo>
                          <a:pt x="107" y="106"/>
                        </a:lnTo>
                        <a:lnTo>
                          <a:pt x="105" y="99"/>
                        </a:lnTo>
                        <a:lnTo>
                          <a:pt x="101" y="93"/>
                        </a:lnTo>
                        <a:lnTo>
                          <a:pt x="98" y="88"/>
                        </a:lnTo>
                        <a:lnTo>
                          <a:pt x="94" y="84"/>
                        </a:lnTo>
                        <a:lnTo>
                          <a:pt x="90" y="81"/>
                        </a:lnTo>
                        <a:lnTo>
                          <a:pt x="86" y="76"/>
                        </a:lnTo>
                        <a:lnTo>
                          <a:pt x="83" y="72"/>
                        </a:lnTo>
                        <a:lnTo>
                          <a:pt x="80" y="70"/>
                        </a:lnTo>
                        <a:lnTo>
                          <a:pt x="78" y="65"/>
                        </a:lnTo>
                        <a:lnTo>
                          <a:pt x="78" y="63"/>
                        </a:lnTo>
                        <a:lnTo>
                          <a:pt x="76" y="57"/>
                        </a:lnTo>
                        <a:lnTo>
                          <a:pt x="74" y="53"/>
                        </a:lnTo>
                        <a:lnTo>
                          <a:pt x="73" y="48"/>
                        </a:lnTo>
                        <a:lnTo>
                          <a:pt x="73" y="43"/>
                        </a:lnTo>
                        <a:lnTo>
                          <a:pt x="72" y="39"/>
                        </a:lnTo>
                        <a:lnTo>
                          <a:pt x="71" y="33"/>
                        </a:lnTo>
                        <a:lnTo>
                          <a:pt x="71" y="28"/>
                        </a:lnTo>
                        <a:lnTo>
                          <a:pt x="71" y="25"/>
                        </a:lnTo>
                        <a:lnTo>
                          <a:pt x="71" y="20"/>
                        </a:lnTo>
                        <a:lnTo>
                          <a:pt x="71" y="15"/>
                        </a:lnTo>
                        <a:lnTo>
                          <a:pt x="71" y="12"/>
                        </a:lnTo>
                        <a:lnTo>
                          <a:pt x="71" y="8"/>
                        </a:lnTo>
                        <a:lnTo>
                          <a:pt x="71" y="4"/>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6" name="Freeform 162">
                    <a:extLst>
                      <a:ext uri="{FF2B5EF4-FFF2-40B4-BE49-F238E27FC236}">
                        <a16:creationId xmlns:a16="http://schemas.microsoft.com/office/drawing/2014/main" id="{1BFA48FC-BE5A-4AAF-9719-A70914731531}"/>
                      </a:ext>
                    </a:extLst>
                  </p:cNvPr>
                  <p:cNvSpPr>
                    <a:spLocks/>
                  </p:cNvSpPr>
                  <p:nvPr/>
                </p:nvSpPr>
                <p:spPr bwMode="auto">
                  <a:xfrm>
                    <a:off x="1887" y="2068"/>
                    <a:ext cx="33" cy="21"/>
                  </a:xfrm>
                  <a:custGeom>
                    <a:avLst/>
                    <a:gdLst>
                      <a:gd name="T0" fmla="*/ 0 w 98"/>
                      <a:gd name="T1" fmla="*/ 0 h 63"/>
                      <a:gd name="T2" fmla="*/ 0 w 98"/>
                      <a:gd name="T3" fmla="*/ 0 h 63"/>
                      <a:gd name="T4" fmla="*/ 0 w 98"/>
                      <a:gd name="T5" fmla="*/ 0 h 63"/>
                      <a:gd name="T6" fmla="*/ 0 w 98"/>
                      <a:gd name="T7" fmla="*/ 0 h 63"/>
                      <a:gd name="T8" fmla="*/ 0 w 98"/>
                      <a:gd name="T9" fmla="*/ 0 h 63"/>
                      <a:gd name="T10" fmla="*/ 0 w 98"/>
                      <a:gd name="T11" fmla="*/ 0 h 63"/>
                      <a:gd name="T12" fmla="*/ 0 w 98"/>
                      <a:gd name="T13" fmla="*/ 0 h 63"/>
                      <a:gd name="T14" fmla="*/ 0 w 98"/>
                      <a:gd name="T15" fmla="*/ 0 h 63"/>
                      <a:gd name="T16" fmla="*/ 0 w 98"/>
                      <a:gd name="T17" fmla="*/ 0 h 63"/>
                      <a:gd name="T18" fmla="*/ 0 w 98"/>
                      <a:gd name="T19" fmla="*/ 0 h 63"/>
                      <a:gd name="T20" fmla="*/ 0 w 98"/>
                      <a:gd name="T21" fmla="*/ 0 h 63"/>
                      <a:gd name="T22" fmla="*/ 0 w 98"/>
                      <a:gd name="T23" fmla="*/ 0 h 63"/>
                      <a:gd name="T24" fmla="*/ 0 w 98"/>
                      <a:gd name="T25" fmla="*/ 0 h 63"/>
                      <a:gd name="T26" fmla="*/ 0 w 98"/>
                      <a:gd name="T27" fmla="*/ 0 h 63"/>
                      <a:gd name="T28" fmla="*/ 0 w 98"/>
                      <a:gd name="T29" fmla="*/ 0 h 63"/>
                      <a:gd name="T30" fmla="*/ 0 w 98"/>
                      <a:gd name="T31" fmla="*/ 0 h 63"/>
                      <a:gd name="T32" fmla="*/ 0 w 98"/>
                      <a:gd name="T33" fmla="*/ 0 h 63"/>
                      <a:gd name="T34" fmla="*/ 0 w 98"/>
                      <a:gd name="T35" fmla="*/ 0 h 63"/>
                      <a:gd name="T36" fmla="*/ 0 w 98"/>
                      <a:gd name="T37" fmla="*/ 0 h 63"/>
                      <a:gd name="T38" fmla="*/ 0 w 98"/>
                      <a:gd name="T39" fmla="*/ 0 h 63"/>
                      <a:gd name="T40" fmla="*/ 0 w 98"/>
                      <a:gd name="T41" fmla="*/ 0 h 63"/>
                      <a:gd name="T42" fmla="*/ 0 w 98"/>
                      <a:gd name="T43" fmla="*/ 0 h 63"/>
                      <a:gd name="T44" fmla="*/ 0 w 98"/>
                      <a:gd name="T45" fmla="*/ 0 h 63"/>
                      <a:gd name="T46" fmla="*/ 0 w 98"/>
                      <a:gd name="T47" fmla="*/ 0 h 63"/>
                      <a:gd name="T48" fmla="*/ 0 w 98"/>
                      <a:gd name="T49" fmla="*/ 0 h 63"/>
                      <a:gd name="T50" fmla="*/ 0 w 98"/>
                      <a:gd name="T51" fmla="*/ 0 h 63"/>
                      <a:gd name="T52" fmla="*/ 0 w 98"/>
                      <a:gd name="T53" fmla="*/ 0 h 63"/>
                      <a:gd name="T54" fmla="*/ 0 w 98"/>
                      <a:gd name="T55" fmla="*/ 0 h 63"/>
                      <a:gd name="T56" fmla="*/ 0 w 98"/>
                      <a:gd name="T57" fmla="*/ 0 h 63"/>
                      <a:gd name="T58" fmla="*/ 0 w 98"/>
                      <a:gd name="T59" fmla="*/ 0 h 63"/>
                      <a:gd name="T60" fmla="*/ 0 w 98"/>
                      <a:gd name="T61" fmla="*/ 0 h 63"/>
                      <a:gd name="T62" fmla="*/ 0 w 98"/>
                      <a:gd name="T63" fmla="*/ 0 h 63"/>
                      <a:gd name="T64" fmla="*/ 0 w 98"/>
                      <a:gd name="T65" fmla="*/ 0 h 63"/>
                      <a:gd name="T66" fmla="*/ 0 w 98"/>
                      <a:gd name="T67" fmla="*/ 0 h 63"/>
                      <a:gd name="T68" fmla="*/ 0 w 98"/>
                      <a:gd name="T69" fmla="*/ 0 h 63"/>
                      <a:gd name="T70" fmla="*/ 0 w 98"/>
                      <a:gd name="T71" fmla="*/ 0 h 63"/>
                      <a:gd name="T72" fmla="*/ 0 w 98"/>
                      <a:gd name="T73" fmla="*/ 0 h 63"/>
                      <a:gd name="T74" fmla="*/ 0 w 98"/>
                      <a:gd name="T75" fmla="*/ 0 h 63"/>
                      <a:gd name="T76" fmla="*/ 0 w 98"/>
                      <a:gd name="T77" fmla="*/ 0 h 63"/>
                      <a:gd name="T78" fmla="*/ 0 w 98"/>
                      <a:gd name="T79" fmla="*/ 0 h 63"/>
                      <a:gd name="T80" fmla="*/ 0 w 98"/>
                      <a:gd name="T81" fmla="*/ 0 h 63"/>
                      <a:gd name="T82" fmla="*/ 0 w 98"/>
                      <a:gd name="T83" fmla="*/ 0 h 63"/>
                      <a:gd name="T84" fmla="*/ 0 w 98"/>
                      <a:gd name="T85" fmla="*/ 0 h 63"/>
                      <a:gd name="T86" fmla="*/ 0 w 98"/>
                      <a:gd name="T87" fmla="*/ 0 h 63"/>
                      <a:gd name="T88" fmla="*/ 0 w 98"/>
                      <a:gd name="T89" fmla="*/ 0 h 63"/>
                      <a:gd name="T90" fmla="*/ 0 w 98"/>
                      <a:gd name="T91" fmla="*/ 0 h 63"/>
                      <a:gd name="T92" fmla="*/ 0 w 98"/>
                      <a:gd name="T93" fmla="*/ 0 h 63"/>
                      <a:gd name="T94" fmla="*/ 0 w 98"/>
                      <a:gd name="T95" fmla="*/ 0 h 63"/>
                      <a:gd name="T96" fmla="*/ 0 w 98"/>
                      <a:gd name="T97" fmla="*/ 0 h 63"/>
                      <a:gd name="T98" fmla="*/ 0 w 98"/>
                      <a:gd name="T99" fmla="*/ 0 h 63"/>
                      <a:gd name="T100" fmla="*/ 0 w 98"/>
                      <a:gd name="T101" fmla="*/ 0 h 63"/>
                      <a:gd name="T102" fmla="*/ 0 w 98"/>
                      <a:gd name="T103" fmla="*/ 0 h 63"/>
                      <a:gd name="T104" fmla="*/ 0 w 98"/>
                      <a:gd name="T105" fmla="*/ 0 h 63"/>
                      <a:gd name="T106" fmla="*/ 0 w 98"/>
                      <a:gd name="T107" fmla="*/ 0 h 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63"/>
                      <a:gd name="T164" fmla="*/ 98 w 98"/>
                      <a:gd name="T165" fmla="*/ 63 h 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63">
                        <a:moveTo>
                          <a:pt x="92" y="55"/>
                        </a:moveTo>
                        <a:lnTo>
                          <a:pt x="93" y="53"/>
                        </a:lnTo>
                        <a:lnTo>
                          <a:pt x="96" y="49"/>
                        </a:lnTo>
                        <a:lnTo>
                          <a:pt x="97" y="46"/>
                        </a:lnTo>
                        <a:lnTo>
                          <a:pt x="98" y="42"/>
                        </a:lnTo>
                        <a:lnTo>
                          <a:pt x="97" y="38"/>
                        </a:lnTo>
                        <a:lnTo>
                          <a:pt x="97" y="33"/>
                        </a:lnTo>
                        <a:lnTo>
                          <a:pt x="97" y="28"/>
                        </a:lnTo>
                        <a:lnTo>
                          <a:pt x="95" y="22"/>
                        </a:lnTo>
                        <a:lnTo>
                          <a:pt x="92" y="17"/>
                        </a:lnTo>
                        <a:lnTo>
                          <a:pt x="89" y="13"/>
                        </a:lnTo>
                        <a:lnTo>
                          <a:pt x="85" y="8"/>
                        </a:lnTo>
                        <a:lnTo>
                          <a:pt x="81" y="6"/>
                        </a:lnTo>
                        <a:lnTo>
                          <a:pt x="75" y="3"/>
                        </a:lnTo>
                        <a:lnTo>
                          <a:pt x="68" y="0"/>
                        </a:lnTo>
                        <a:lnTo>
                          <a:pt x="60" y="0"/>
                        </a:lnTo>
                        <a:lnTo>
                          <a:pt x="51" y="0"/>
                        </a:lnTo>
                        <a:lnTo>
                          <a:pt x="48" y="0"/>
                        </a:lnTo>
                        <a:lnTo>
                          <a:pt x="42" y="1"/>
                        </a:lnTo>
                        <a:lnTo>
                          <a:pt x="36" y="3"/>
                        </a:lnTo>
                        <a:lnTo>
                          <a:pt x="33" y="4"/>
                        </a:lnTo>
                        <a:lnTo>
                          <a:pt x="25" y="5"/>
                        </a:lnTo>
                        <a:lnTo>
                          <a:pt x="18" y="8"/>
                        </a:lnTo>
                        <a:lnTo>
                          <a:pt x="12" y="12"/>
                        </a:lnTo>
                        <a:lnTo>
                          <a:pt x="8" y="15"/>
                        </a:lnTo>
                        <a:lnTo>
                          <a:pt x="4" y="19"/>
                        </a:lnTo>
                        <a:lnTo>
                          <a:pt x="3" y="24"/>
                        </a:lnTo>
                        <a:lnTo>
                          <a:pt x="0" y="29"/>
                        </a:lnTo>
                        <a:lnTo>
                          <a:pt x="0" y="34"/>
                        </a:lnTo>
                        <a:lnTo>
                          <a:pt x="0" y="39"/>
                        </a:lnTo>
                        <a:lnTo>
                          <a:pt x="1" y="43"/>
                        </a:lnTo>
                        <a:lnTo>
                          <a:pt x="4" y="48"/>
                        </a:lnTo>
                        <a:lnTo>
                          <a:pt x="7" y="53"/>
                        </a:lnTo>
                        <a:lnTo>
                          <a:pt x="10" y="55"/>
                        </a:lnTo>
                        <a:lnTo>
                          <a:pt x="14" y="59"/>
                        </a:lnTo>
                        <a:lnTo>
                          <a:pt x="20" y="60"/>
                        </a:lnTo>
                        <a:lnTo>
                          <a:pt x="26" y="62"/>
                        </a:lnTo>
                        <a:lnTo>
                          <a:pt x="28" y="62"/>
                        </a:lnTo>
                        <a:lnTo>
                          <a:pt x="33" y="62"/>
                        </a:lnTo>
                        <a:lnTo>
                          <a:pt x="36" y="62"/>
                        </a:lnTo>
                        <a:lnTo>
                          <a:pt x="41" y="62"/>
                        </a:lnTo>
                        <a:lnTo>
                          <a:pt x="44" y="62"/>
                        </a:lnTo>
                        <a:lnTo>
                          <a:pt x="49" y="62"/>
                        </a:lnTo>
                        <a:lnTo>
                          <a:pt x="54" y="62"/>
                        </a:lnTo>
                        <a:lnTo>
                          <a:pt x="58" y="63"/>
                        </a:lnTo>
                        <a:lnTo>
                          <a:pt x="63" y="62"/>
                        </a:lnTo>
                        <a:lnTo>
                          <a:pt x="68" y="62"/>
                        </a:lnTo>
                        <a:lnTo>
                          <a:pt x="72" y="61"/>
                        </a:lnTo>
                        <a:lnTo>
                          <a:pt x="77" y="61"/>
                        </a:lnTo>
                        <a:lnTo>
                          <a:pt x="81" y="60"/>
                        </a:lnTo>
                        <a:lnTo>
                          <a:pt x="85" y="57"/>
                        </a:lnTo>
                        <a:lnTo>
                          <a:pt x="89" y="56"/>
                        </a:lnTo>
                        <a:lnTo>
                          <a:pt x="9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7" name="Freeform 163">
                    <a:extLst>
                      <a:ext uri="{FF2B5EF4-FFF2-40B4-BE49-F238E27FC236}">
                        <a16:creationId xmlns:a16="http://schemas.microsoft.com/office/drawing/2014/main" id="{60071F4F-64E3-4FB4-80A4-230CDF1A40C6}"/>
                      </a:ext>
                    </a:extLst>
                  </p:cNvPr>
                  <p:cNvSpPr>
                    <a:spLocks/>
                  </p:cNvSpPr>
                  <p:nvPr/>
                </p:nvSpPr>
                <p:spPr bwMode="auto">
                  <a:xfrm>
                    <a:off x="1962" y="2096"/>
                    <a:ext cx="43" cy="79"/>
                  </a:xfrm>
                  <a:custGeom>
                    <a:avLst/>
                    <a:gdLst>
                      <a:gd name="T0" fmla="*/ 0 w 129"/>
                      <a:gd name="T1" fmla="*/ 0 h 237"/>
                      <a:gd name="T2" fmla="*/ 0 w 129"/>
                      <a:gd name="T3" fmla="*/ 0 h 237"/>
                      <a:gd name="T4" fmla="*/ 0 w 129"/>
                      <a:gd name="T5" fmla="*/ 0 h 237"/>
                      <a:gd name="T6" fmla="*/ 0 w 129"/>
                      <a:gd name="T7" fmla="*/ 0 h 237"/>
                      <a:gd name="T8" fmla="*/ 0 w 129"/>
                      <a:gd name="T9" fmla="*/ 0 h 237"/>
                      <a:gd name="T10" fmla="*/ 0 w 129"/>
                      <a:gd name="T11" fmla="*/ 0 h 237"/>
                      <a:gd name="T12" fmla="*/ 0 w 129"/>
                      <a:gd name="T13" fmla="*/ 0 h 237"/>
                      <a:gd name="T14" fmla="*/ 1 w 129"/>
                      <a:gd name="T15" fmla="*/ 1 h 237"/>
                      <a:gd name="T16" fmla="*/ 1 w 129"/>
                      <a:gd name="T17" fmla="*/ 1 h 237"/>
                      <a:gd name="T18" fmla="*/ 0 w 129"/>
                      <a:gd name="T19" fmla="*/ 1 h 237"/>
                      <a:gd name="T20" fmla="*/ 0 w 129"/>
                      <a:gd name="T21" fmla="*/ 1 h 237"/>
                      <a:gd name="T22" fmla="*/ 0 w 129"/>
                      <a:gd name="T23" fmla="*/ 1 h 237"/>
                      <a:gd name="T24" fmla="*/ 0 w 129"/>
                      <a:gd name="T25" fmla="*/ 1 h 237"/>
                      <a:gd name="T26" fmla="*/ 0 w 129"/>
                      <a:gd name="T27" fmla="*/ 1 h 237"/>
                      <a:gd name="T28" fmla="*/ 0 w 129"/>
                      <a:gd name="T29" fmla="*/ 1 h 237"/>
                      <a:gd name="T30" fmla="*/ 0 w 129"/>
                      <a:gd name="T31" fmla="*/ 1 h 237"/>
                      <a:gd name="T32" fmla="*/ 0 w 129"/>
                      <a:gd name="T33" fmla="*/ 1 h 237"/>
                      <a:gd name="T34" fmla="*/ 0 w 129"/>
                      <a:gd name="T35" fmla="*/ 1 h 237"/>
                      <a:gd name="T36" fmla="*/ 0 w 129"/>
                      <a:gd name="T37" fmla="*/ 1 h 237"/>
                      <a:gd name="T38" fmla="*/ 0 w 129"/>
                      <a:gd name="T39" fmla="*/ 0 h 237"/>
                      <a:gd name="T40" fmla="*/ 0 w 129"/>
                      <a:gd name="T41" fmla="*/ 0 h 237"/>
                      <a:gd name="T42" fmla="*/ 0 w 129"/>
                      <a:gd name="T43" fmla="*/ 0 h 237"/>
                      <a:gd name="T44" fmla="*/ 0 w 129"/>
                      <a:gd name="T45" fmla="*/ 0 h 237"/>
                      <a:gd name="T46" fmla="*/ 0 w 129"/>
                      <a:gd name="T47" fmla="*/ 0 h 237"/>
                      <a:gd name="T48" fmla="*/ 0 w 129"/>
                      <a:gd name="T49" fmla="*/ 0 h 237"/>
                      <a:gd name="T50" fmla="*/ 0 w 129"/>
                      <a:gd name="T51" fmla="*/ 0 h 237"/>
                      <a:gd name="T52" fmla="*/ 0 w 129"/>
                      <a:gd name="T53" fmla="*/ 0 h 237"/>
                      <a:gd name="T54" fmla="*/ 0 w 129"/>
                      <a:gd name="T55" fmla="*/ 0 h 237"/>
                      <a:gd name="T56" fmla="*/ 0 w 129"/>
                      <a:gd name="T57" fmla="*/ 0 h 237"/>
                      <a:gd name="T58" fmla="*/ 0 w 129"/>
                      <a:gd name="T59" fmla="*/ 0 h 237"/>
                      <a:gd name="T60" fmla="*/ 0 w 129"/>
                      <a:gd name="T61" fmla="*/ 0 h 237"/>
                      <a:gd name="T62" fmla="*/ 0 w 129"/>
                      <a:gd name="T63" fmla="*/ 0 h 237"/>
                      <a:gd name="T64" fmla="*/ 0 w 129"/>
                      <a:gd name="T65" fmla="*/ 0 h 237"/>
                      <a:gd name="T66" fmla="*/ 0 w 129"/>
                      <a:gd name="T67" fmla="*/ 1 h 237"/>
                      <a:gd name="T68" fmla="*/ 0 w 129"/>
                      <a:gd name="T69" fmla="*/ 1 h 237"/>
                      <a:gd name="T70" fmla="*/ 0 w 129"/>
                      <a:gd name="T71" fmla="*/ 1 h 237"/>
                      <a:gd name="T72" fmla="*/ 0 w 129"/>
                      <a:gd name="T73" fmla="*/ 1 h 237"/>
                      <a:gd name="T74" fmla="*/ 0 w 129"/>
                      <a:gd name="T75" fmla="*/ 1 h 237"/>
                      <a:gd name="T76" fmla="*/ 0 w 129"/>
                      <a:gd name="T77" fmla="*/ 1 h 237"/>
                      <a:gd name="T78" fmla="*/ 0 w 129"/>
                      <a:gd name="T79" fmla="*/ 1 h 237"/>
                      <a:gd name="T80" fmla="*/ 0 w 129"/>
                      <a:gd name="T81" fmla="*/ 1 h 237"/>
                      <a:gd name="T82" fmla="*/ 0 w 129"/>
                      <a:gd name="T83" fmla="*/ 1 h 237"/>
                      <a:gd name="T84" fmla="*/ 0 w 129"/>
                      <a:gd name="T85" fmla="*/ 0 h 237"/>
                      <a:gd name="T86" fmla="*/ 0 w 129"/>
                      <a:gd name="T87" fmla="*/ 0 h 237"/>
                      <a:gd name="T88" fmla="*/ 0 w 129"/>
                      <a:gd name="T89" fmla="*/ 0 h 237"/>
                      <a:gd name="T90" fmla="*/ 0 w 129"/>
                      <a:gd name="T91" fmla="*/ 0 h 237"/>
                      <a:gd name="T92" fmla="*/ 0 w 129"/>
                      <a:gd name="T93" fmla="*/ 0 h 237"/>
                      <a:gd name="T94" fmla="*/ 0 w 129"/>
                      <a:gd name="T95" fmla="*/ 0 h 237"/>
                      <a:gd name="T96" fmla="*/ 0 w 129"/>
                      <a:gd name="T97" fmla="*/ 0 h 23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
                      <a:gd name="T148" fmla="*/ 0 h 237"/>
                      <a:gd name="T149" fmla="*/ 129 w 129"/>
                      <a:gd name="T150" fmla="*/ 237 h 23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 h="237">
                        <a:moveTo>
                          <a:pt x="71" y="1"/>
                        </a:moveTo>
                        <a:lnTo>
                          <a:pt x="81" y="0"/>
                        </a:lnTo>
                        <a:lnTo>
                          <a:pt x="81" y="4"/>
                        </a:lnTo>
                        <a:lnTo>
                          <a:pt x="81" y="8"/>
                        </a:lnTo>
                        <a:lnTo>
                          <a:pt x="81" y="13"/>
                        </a:lnTo>
                        <a:lnTo>
                          <a:pt x="83" y="18"/>
                        </a:lnTo>
                        <a:lnTo>
                          <a:pt x="83" y="21"/>
                        </a:lnTo>
                        <a:lnTo>
                          <a:pt x="83" y="26"/>
                        </a:lnTo>
                        <a:lnTo>
                          <a:pt x="83" y="29"/>
                        </a:lnTo>
                        <a:lnTo>
                          <a:pt x="83" y="34"/>
                        </a:lnTo>
                        <a:lnTo>
                          <a:pt x="83" y="37"/>
                        </a:lnTo>
                        <a:lnTo>
                          <a:pt x="83" y="42"/>
                        </a:lnTo>
                        <a:lnTo>
                          <a:pt x="83" y="46"/>
                        </a:lnTo>
                        <a:lnTo>
                          <a:pt x="84" y="49"/>
                        </a:lnTo>
                        <a:lnTo>
                          <a:pt x="84" y="54"/>
                        </a:lnTo>
                        <a:lnTo>
                          <a:pt x="85" y="57"/>
                        </a:lnTo>
                        <a:lnTo>
                          <a:pt x="86" y="61"/>
                        </a:lnTo>
                        <a:lnTo>
                          <a:pt x="90" y="64"/>
                        </a:lnTo>
                        <a:lnTo>
                          <a:pt x="92" y="69"/>
                        </a:lnTo>
                        <a:lnTo>
                          <a:pt x="94" y="72"/>
                        </a:lnTo>
                        <a:lnTo>
                          <a:pt x="98" y="76"/>
                        </a:lnTo>
                        <a:lnTo>
                          <a:pt x="102" y="79"/>
                        </a:lnTo>
                        <a:lnTo>
                          <a:pt x="106" y="83"/>
                        </a:lnTo>
                        <a:lnTo>
                          <a:pt x="109" y="88"/>
                        </a:lnTo>
                        <a:lnTo>
                          <a:pt x="113" y="93"/>
                        </a:lnTo>
                        <a:lnTo>
                          <a:pt x="115" y="100"/>
                        </a:lnTo>
                        <a:lnTo>
                          <a:pt x="118" y="107"/>
                        </a:lnTo>
                        <a:lnTo>
                          <a:pt x="120" y="116"/>
                        </a:lnTo>
                        <a:lnTo>
                          <a:pt x="122" y="125"/>
                        </a:lnTo>
                        <a:lnTo>
                          <a:pt x="125" y="134"/>
                        </a:lnTo>
                        <a:lnTo>
                          <a:pt x="126" y="142"/>
                        </a:lnTo>
                        <a:lnTo>
                          <a:pt x="127" y="152"/>
                        </a:lnTo>
                        <a:lnTo>
                          <a:pt x="128" y="161"/>
                        </a:lnTo>
                        <a:lnTo>
                          <a:pt x="129" y="170"/>
                        </a:lnTo>
                        <a:lnTo>
                          <a:pt x="129" y="180"/>
                        </a:lnTo>
                        <a:lnTo>
                          <a:pt x="129" y="189"/>
                        </a:lnTo>
                        <a:lnTo>
                          <a:pt x="129" y="198"/>
                        </a:lnTo>
                        <a:lnTo>
                          <a:pt x="128" y="208"/>
                        </a:lnTo>
                        <a:lnTo>
                          <a:pt x="126" y="211"/>
                        </a:lnTo>
                        <a:lnTo>
                          <a:pt x="121" y="217"/>
                        </a:lnTo>
                        <a:lnTo>
                          <a:pt x="118" y="219"/>
                        </a:lnTo>
                        <a:lnTo>
                          <a:pt x="114" y="222"/>
                        </a:lnTo>
                        <a:lnTo>
                          <a:pt x="109" y="224"/>
                        </a:lnTo>
                        <a:lnTo>
                          <a:pt x="105" y="226"/>
                        </a:lnTo>
                        <a:lnTo>
                          <a:pt x="99" y="229"/>
                        </a:lnTo>
                        <a:lnTo>
                          <a:pt x="93" y="231"/>
                        </a:lnTo>
                        <a:lnTo>
                          <a:pt x="87" y="232"/>
                        </a:lnTo>
                        <a:lnTo>
                          <a:pt x="81" y="235"/>
                        </a:lnTo>
                        <a:lnTo>
                          <a:pt x="74" y="235"/>
                        </a:lnTo>
                        <a:lnTo>
                          <a:pt x="67" y="236"/>
                        </a:lnTo>
                        <a:lnTo>
                          <a:pt x="60" y="236"/>
                        </a:lnTo>
                        <a:lnTo>
                          <a:pt x="54" y="237"/>
                        </a:lnTo>
                        <a:lnTo>
                          <a:pt x="49" y="236"/>
                        </a:lnTo>
                        <a:lnTo>
                          <a:pt x="44" y="236"/>
                        </a:lnTo>
                        <a:lnTo>
                          <a:pt x="40" y="235"/>
                        </a:lnTo>
                        <a:lnTo>
                          <a:pt x="35" y="235"/>
                        </a:lnTo>
                        <a:lnTo>
                          <a:pt x="31" y="233"/>
                        </a:lnTo>
                        <a:lnTo>
                          <a:pt x="27" y="232"/>
                        </a:lnTo>
                        <a:lnTo>
                          <a:pt x="23" y="230"/>
                        </a:lnTo>
                        <a:lnTo>
                          <a:pt x="21" y="229"/>
                        </a:lnTo>
                        <a:lnTo>
                          <a:pt x="14" y="224"/>
                        </a:lnTo>
                        <a:lnTo>
                          <a:pt x="9" y="218"/>
                        </a:lnTo>
                        <a:lnTo>
                          <a:pt x="7" y="215"/>
                        </a:lnTo>
                        <a:lnTo>
                          <a:pt x="6" y="211"/>
                        </a:lnTo>
                        <a:lnTo>
                          <a:pt x="5" y="208"/>
                        </a:lnTo>
                        <a:lnTo>
                          <a:pt x="5" y="204"/>
                        </a:lnTo>
                        <a:lnTo>
                          <a:pt x="3" y="198"/>
                        </a:lnTo>
                        <a:lnTo>
                          <a:pt x="3" y="193"/>
                        </a:lnTo>
                        <a:lnTo>
                          <a:pt x="2" y="186"/>
                        </a:lnTo>
                        <a:lnTo>
                          <a:pt x="2" y="179"/>
                        </a:lnTo>
                        <a:lnTo>
                          <a:pt x="1" y="170"/>
                        </a:lnTo>
                        <a:lnTo>
                          <a:pt x="0" y="163"/>
                        </a:lnTo>
                        <a:lnTo>
                          <a:pt x="0" y="155"/>
                        </a:lnTo>
                        <a:lnTo>
                          <a:pt x="0" y="148"/>
                        </a:lnTo>
                        <a:lnTo>
                          <a:pt x="0" y="139"/>
                        </a:lnTo>
                        <a:lnTo>
                          <a:pt x="0" y="131"/>
                        </a:lnTo>
                        <a:lnTo>
                          <a:pt x="0" y="123"/>
                        </a:lnTo>
                        <a:lnTo>
                          <a:pt x="0" y="116"/>
                        </a:lnTo>
                        <a:lnTo>
                          <a:pt x="1" y="107"/>
                        </a:lnTo>
                        <a:lnTo>
                          <a:pt x="2" y="102"/>
                        </a:lnTo>
                        <a:lnTo>
                          <a:pt x="5" y="96"/>
                        </a:lnTo>
                        <a:lnTo>
                          <a:pt x="7" y="91"/>
                        </a:lnTo>
                        <a:lnTo>
                          <a:pt x="10" y="86"/>
                        </a:lnTo>
                        <a:lnTo>
                          <a:pt x="16" y="82"/>
                        </a:lnTo>
                        <a:lnTo>
                          <a:pt x="21" y="78"/>
                        </a:lnTo>
                        <a:lnTo>
                          <a:pt x="23" y="74"/>
                        </a:lnTo>
                        <a:lnTo>
                          <a:pt x="23" y="68"/>
                        </a:lnTo>
                        <a:lnTo>
                          <a:pt x="23" y="63"/>
                        </a:lnTo>
                        <a:lnTo>
                          <a:pt x="23" y="58"/>
                        </a:lnTo>
                        <a:lnTo>
                          <a:pt x="23" y="54"/>
                        </a:lnTo>
                        <a:lnTo>
                          <a:pt x="23" y="48"/>
                        </a:lnTo>
                        <a:lnTo>
                          <a:pt x="22" y="44"/>
                        </a:lnTo>
                        <a:lnTo>
                          <a:pt x="22" y="40"/>
                        </a:lnTo>
                        <a:lnTo>
                          <a:pt x="21" y="36"/>
                        </a:lnTo>
                        <a:lnTo>
                          <a:pt x="20" y="32"/>
                        </a:lnTo>
                        <a:lnTo>
                          <a:pt x="19" y="27"/>
                        </a:lnTo>
                        <a:lnTo>
                          <a:pt x="17" y="23"/>
                        </a:lnTo>
                        <a:lnTo>
                          <a:pt x="17" y="20"/>
                        </a:lnTo>
                        <a:lnTo>
                          <a:pt x="16" y="16"/>
                        </a:lnTo>
                        <a:lnTo>
                          <a:pt x="16" y="13"/>
                        </a:lnTo>
                        <a:lnTo>
                          <a:pt x="16" y="11"/>
                        </a:lnTo>
                        <a:lnTo>
                          <a:pt x="16" y="7"/>
                        </a:lnTo>
                        <a:lnTo>
                          <a:pt x="19" y="6"/>
                        </a:lnTo>
                        <a:lnTo>
                          <a:pt x="22" y="6"/>
                        </a:lnTo>
                        <a:lnTo>
                          <a:pt x="26" y="6"/>
                        </a:lnTo>
                        <a:lnTo>
                          <a:pt x="29" y="7"/>
                        </a:lnTo>
                        <a:lnTo>
                          <a:pt x="29" y="12"/>
                        </a:lnTo>
                        <a:lnTo>
                          <a:pt x="30" y="15"/>
                        </a:lnTo>
                        <a:lnTo>
                          <a:pt x="30" y="19"/>
                        </a:lnTo>
                        <a:lnTo>
                          <a:pt x="31" y="22"/>
                        </a:lnTo>
                        <a:lnTo>
                          <a:pt x="31" y="27"/>
                        </a:lnTo>
                        <a:lnTo>
                          <a:pt x="31" y="30"/>
                        </a:lnTo>
                        <a:lnTo>
                          <a:pt x="33" y="34"/>
                        </a:lnTo>
                        <a:lnTo>
                          <a:pt x="33" y="39"/>
                        </a:lnTo>
                        <a:lnTo>
                          <a:pt x="33" y="42"/>
                        </a:lnTo>
                        <a:lnTo>
                          <a:pt x="33" y="46"/>
                        </a:lnTo>
                        <a:lnTo>
                          <a:pt x="33" y="49"/>
                        </a:lnTo>
                        <a:lnTo>
                          <a:pt x="34" y="54"/>
                        </a:lnTo>
                        <a:lnTo>
                          <a:pt x="34" y="58"/>
                        </a:lnTo>
                        <a:lnTo>
                          <a:pt x="34" y="62"/>
                        </a:lnTo>
                        <a:lnTo>
                          <a:pt x="34" y="65"/>
                        </a:lnTo>
                        <a:lnTo>
                          <a:pt x="34" y="70"/>
                        </a:lnTo>
                        <a:lnTo>
                          <a:pt x="33" y="72"/>
                        </a:lnTo>
                        <a:lnTo>
                          <a:pt x="31" y="76"/>
                        </a:lnTo>
                        <a:lnTo>
                          <a:pt x="28" y="81"/>
                        </a:lnTo>
                        <a:lnTo>
                          <a:pt x="26" y="85"/>
                        </a:lnTo>
                        <a:lnTo>
                          <a:pt x="23" y="89"/>
                        </a:lnTo>
                        <a:lnTo>
                          <a:pt x="20" y="93"/>
                        </a:lnTo>
                        <a:lnTo>
                          <a:pt x="16" y="96"/>
                        </a:lnTo>
                        <a:lnTo>
                          <a:pt x="14" y="100"/>
                        </a:lnTo>
                        <a:lnTo>
                          <a:pt x="13" y="104"/>
                        </a:lnTo>
                        <a:lnTo>
                          <a:pt x="12" y="111"/>
                        </a:lnTo>
                        <a:lnTo>
                          <a:pt x="10" y="117"/>
                        </a:lnTo>
                        <a:lnTo>
                          <a:pt x="10" y="124"/>
                        </a:lnTo>
                        <a:lnTo>
                          <a:pt x="10" y="130"/>
                        </a:lnTo>
                        <a:lnTo>
                          <a:pt x="10" y="137"/>
                        </a:lnTo>
                        <a:lnTo>
                          <a:pt x="10" y="145"/>
                        </a:lnTo>
                        <a:lnTo>
                          <a:pt x="10" y="152"/>
                        </a:lnTo>
                        <a:lnTo>
                          <a:pt x="10" y="160"/>
                        </a:lnTo>
                        <a:lnTo>
                          <a:pt x="10" y="167"/>
                        </a:lnTo>
                        <a:lnTo>
                          <a:pt x="12" y="175"/>
                        </a:lnTo>
                        <a:lnTo>
                          <a:pt x="13" y="183"/>
                        </a:lnTo>
                        <a:lnTo>
                          <a:pt x="14" y="190"/>
                        </a:lnTo>
                        <a:lnTo>
                          <a:pt x="15" y="197"/>
                        </a:lnTo>
                        <a:lnTo>
                          <a:pt x="15" y="204"/>
                        </a:lnTo>
                        <a:lnTo>
                          <a:pt x="17" y="212"/>
                        </a:lnTo>
                        <a:lnTo>
                          <a:pt x="22" y="215"/>
                        </a:lnTo>
                        <a:lnTo>
                          <a:pt x="28" y="218"/>
                        </a:lnTo>
                        <a:lnTo>
                          <a:pt x="34" y="219"/>
                        </a:lnTo>
                        <a:lnTo>
                          <a:pt x="41" y="222"/>
                        </a:lnTo>
                        <a:lnTo>
                          <a:pt x="48" y="223"/>
                        </a:lnTo>
                        <a:lnTo>
                          <a:pt x="55" y="224"/>
                        </a:lnTo>
                        <a:lnTo>
                          <a:pt x="62" y="224"/>
                        </a:lnTo>
                        <a:lnTo>
                          <a:pt x="69" y="224"/>
                        </a:lnTo>
                        <a:lnTo>
                          <a:pt x="76" y="223"/>
                        </a:lnTo>
                        <a:lnTo>
                          <a:pt x="84" y="222"/>
                        </a:lnTo>
                        <a:lnTo>
                          <a:pt x="91" y="219"/>
                        </a:lnTo>
                        <a:lnTo>
                          <a:pt x="98" y="218"/>
                        </a:lnTo>
                        <a:lnTo>
                          <a:pt x="102" y="216"/>
                        </a:lnTo>
                        <a:lnTo>
                          <a:pt x="109" y="212"/>
                        </a:lnTo>
                        <a:lnTo>
                          <a:pt x="114" y="209"/>
                        </a:lnTo>
                        <a:lnTo>
                          <a:pt x="120" y="205"/>
                        </a:lnTo>
                        <a:lnTo>
                          <a:pt x="119" y="197"/>
                        </a:lnTo>
                        <a:lnTo>
                          <a:pt x="119" y="188"/>
                        </a:lnTo>
                        <a:lnTo>
                          <a:pt x="118" y="181"/>
                        </a:lnTo>
                        <a:lnTo>
                          <a:pt x="118" y="172"/>
                        </a:lnTo>
                        <a:lnTo>
                          <a:pt x="116" y="163"/>
                        </a:lnTo>
                        <a:lnTo>
                          <a:pt x="116" y="154"/>
                        </a:lnTo>
                        <a:lnTo>
                          <a:pt x="115" y="146"/>
                        </a:lnTo>
                        <a:lnTo>
                          <a:pt x="115" y="138"/>
                        </a:lnTo>
                        <a:lnTo>
                          <a:pt x="113" y="130"/>
                        </a:lnTo>
                        <a:lnTo>
                          <a:pt x="111" y="121"/>
                        </a:lnTo>
                        <a:lnTo>
                          <a:pt x="108" y="113"/>
                        </a:lnTo>
                        <a:lnTo>
                          <a:pt x="107" y="107"/>
                        </a:lnTo>
                        <a:lnTo>
                          <a:pt x="104" y="100"/>
                        </a:lnTo>
                        <a:lnTo>
                          <a:pt x="100" y="95"/>
                        </a:lnTo>
                        <a:lnTo>
                          <a:pt x="97" y="89"/>
                        </a:lnTo>
                        <a:lnTo>
                          <a:pt x="92" y="85"/>
                        </a:lnTo>
                        <a:lnTo>
                          <a:pt x="88" y="81"/>
                        </a:lnTo>
                        <a:lnTo>
                          <a:pt x="85" y="77"/>
                        </a:lnTo>
                        <a:lnTo>
                          <a:pt x="83" y="74"/>
                        </a:lnTo>
                        <a:lnTo>
                          <a:pt x="80" y="70"/>
                        </a:lnTo>
                        <a:lnTo>
                          <a:pt x="78" y="67"/>
                        </a:lnTo>
                        <a:lnTo>
                          <a:pt x="77" y="63"/>
                        </a:lnTo>
                        <a:lnTo>
                          <a:pt x="76" y="58"/>
                        </a:lnTo>
                        <a:lnTo>
                          <a:pt x="74" y="54"/>
                        </a:lnTo>
                        <a:lnTo>
                          <a:pt x="73" y="48"/>
                        </a:lnTo>
                        <a:lnTo>
                          <a:pt x="72" y="43"/>
                        </a:lnTo>
                        <a:lnTo>
                          <a:pt x="71" y="39"/>
                        </a:lnTo>
                        <a:lnTo>
                          <a:pt x="70" y="33"/>
                        </a:lnTo>
                        <a:lnTo>
                          <a:pt x="70" y="28"/>
                        </a:lnTo>
                        <a:lnTo>
                          <a:pt x="70" y="25"/>
                        </a:lnTo>
                        <a:lnTo>
                          <a:pt x="70" y="20"/>
                        </a:lnTo>
                        <a:lnTo>
                          <a:pt x="70" y="15"/>
                        </a:lnTo>
                        <a:lnTo>
                          <a:pt x="70" y="12"/>
                        </a:lnTo>
                        <a:lnTo>
                          <a:pt x="70" y="9"/>
                        </a:lnTo>
                        <a:lnTo>
                          <a:pt x="70" y="4"/>
                        </a:lnTo>
                        <a:lnTo>
                          <a:pt x="7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8" name="Freeform 164">
                    <a:extLst>
                      <a:ext uri="{FF2B5EF4-FFF2-40B4-BE49-F238E27FC236}">
                        <a16:creationId xmlns:a16="http://schemas.microsoft.com/office/drawing/2014/main" id="{816F0ADF-2697-47E4-8896-E4C83CB6D412}"/>
                      </a:ext>
                    </a:extLst>
                  </p:cNvPr>
                  <p:cNvSpPr>
                    <a:spLocks/>
                  </p:cNvSpPr>
                  <p:nvPr/>
                </p:nvSpPr>
                <p:spPr bwMode="auto">
                  <a:xfrm>
                    <a:off x="1960" y="2080"/>
                    <a:ext cx="33" cy="21"/>
                  </a:xfrm>
                  <a:custGeom>
                    <a:avLst/>
                    <a:gdLst>
                      <a:gd name="T0" fmla="*/ 0 w 97"/>
                      <a:gd name="T1" fmla="*/ 0 h 63"/>
                      <a:gd name="T2" fmla="*/ 0 w 97"/>
                      <a:gd name="T3" fmla="*/ 0 h 63"/>
                      <a:gd name="T4" fmla="*/ 0 w 97"/>
                      <a:gd name="T5" fmla="*/ 0 h 63"/>
                      <a:gd name="T6" fmla="*/ 0 w 97"/>
                      <a:gd name="T7" fmla="*/ 0 h 63"/>
                      <a:gd name="T8" fmla="*/ 0 w 97"/>
                      <a:gd name="T9" fmla="*/ 0 h 63"/>
                      <a:gd name="T10" fmla="*/ 0 w 97"/>
                      <a:gd name="T11" fmla="*/ 0 h 63"/>
                      <a:gd name="T12" fmla="*/ 0 w 97"/>
                      <a:gd name="T13" fmla="*/ 0 h 63"/>
                      <a:gd name="T14" fmla="*/ 0 w 97"/>
                      <a:gd name="T15" fmla="*/ 0 h 63"/>
                      <a:gd name="T16" fmla="*/ 0 w 97"/>
                      <a:gd name="T17" fmla="*/ 0 h 63"/>
                      <a:gd name="T18" fmla="*/ 0 w 97"/>
                      <a:gd name="T19" fmla="*/ 0 h 63"/>
                      <a:gd name="T20" fmla="*/ 0 w 97"/>
                      <a:gd name="T21" fmla="*/ 0 h 63"/>
                      <a:gd name="T22" fmla="*/ 0 w 97"/>
                      <a:gd name="T23" fmla="*/ 0 h 63"/>
                      <a:gd name="T24" fmla="*/ 0 w 97"/>
                      <a:gd name="T25" fmla="*/ 0 h 63"/>
                      <a:gd name="T26" fmla="*/ 0 w 97"/>
                      <a:gd name="T27" fmla="*/ 0 h 63"/>
                      <a:gd name="T28" fmla="*/ 0 w 97"/>
                      <a:gd name="T29" fmla="*/ 0 h 63"/>
                      <a:gd name="T30" fmla="*/ 0 w 97"/>
                      <a:gd name="T31" fmla="*/ 0 h 63"/>
                      <a:gd name="T32" fmla="*/ 0 w 97"/>
                      <a:gd name="T33" fmla="*/ 0 h 63"/>
                      <a:gd name="T34" fmla="*/ 0 w 97"/>
                      <a:gd name="T35" fmla="*/ 0 h 63"/>
                      <a:gd name="T36" fmla="*/ 0 w 97"/>
                      <a:gd name="T37" fmla="*/ 0 h 63"/>
                      <a:gd name="T38" fmla="*/ 0 w 97"/>
                      <a:gd name="T39" fmla="*/ 0 h 63"/>
                      <a:gd name="T40" fmla="*/ 0 w 97"/>
                      <a:gd name="T41" fmla="*/ 0 h 63"/>
                      <a:gd name="T42" fmla="*/ 0 w 97"/>
                      <a:gd name="T43" fmla="*/ 0 h 63"/>
                      <a:gd name="T44" fmla="*/ 0 w 97"/>
                      <a:gd name="T45" fmla="*/ 0 h 63"/>
                      <a:gd name="T46" fmla="*/ 0 w 97"/>
                      <a:gd name="T47" fmla="*/ 0 h 63"/>
                      <a:gd name="T48" fmla="*/ 0 w 97"/>
                      <a:gd name="T49" fmla="*/ 0 h 63"/>
                      <a:gd name="T50" fmla="*/ 0 w 97"/>
                      <a:gd name="T51" fmla="*/ 0 h 63"/>
                      <a:gd name="T52" fmla="*/ 0 w 97"/>
                      <a:gd name="T53" fmla="*/ 0 h 63"/>
                      <a:gd name="T54" fmla="*/ 0 w 97"/>
                      <a:gd name="T55" fmla="*/ 0 h 63"/>
                      <a:gd name="T56" fmla="*/ 0 w 97"/>
                      <a:gd name="T57" fmla="*/ 0 h 63"/>
                      <a:gd name="T58" fmla="*/ 0 w 97"/>
                      <a:gd name="T59" fmla="*/ 0 h 63"/>
                      <a:gd name="T60" fmla="*/ 0 w 97"/>
                      <a:gd name="T61" fmla="*/ 0 h 63"/>
                      <a:gd name="T62" fmla="*/ 0 w 97"/>
                      <a:gd name="T63" fmla="*/ 0 h 63"/>
                      <a:gd name="T64" fmla="*/ 0 w 97"/>
                      <a:gd name="T65" fmla="*/ 0 h 63"/>
                      <a:gd name="T66" fmla="*/ 0 w 97"/>
                      <a:gd name="T67" fmla="*/ 0 h 63"/>
                      <a:gd name="T68" fmla="*/ 0 w 97"/>
                      <a:gd name="T69" fmla="*/ 0 h 63"/>
                      <a:gd name="T70" fmla="*/ 0 w 97"/>
                      <a:gd name="T71" fmla="*/ 0 h 63"/>
                      <a:gd name="T72" fmla="*/ 0 w 97"/>
                      <a:gd name="T73" fmla="*/ 0 h 63"/>
                      <a:gd name="T74" fmla="*/ 0 w 97"/>
                      <a:gd name="T75" fmla="*/ 0 h 63"/>
                      <a:gd name="T76" fmla="*/ 0 w 97"/>
                      <a:gd name="T77" fmla="*/ 0 h 63"/>
                      <a:gd name="T78" fmla="*/ 0 w 97"/>
                      <a:gd name="T79" fmla="*/ 0 h 63"/>
                      <a:gd name="T80" fmla="*/ 0 w 97"/>
                      <a:gd name="T81" fmla="*/ 0 h 63"/>
                      <a:gd name="T82" fmla="*/ 0 w 97"/>
                      <a:gd name="T83" fmla="*/ 0 h 63"/>
                      <a:gd name="T84" fmla="*/ 0 w 97"/>
                      <a:gd name="T85" fmla="*/ 0 h 63"/>
                      <a:gd name="T86" fmla="*/ 0 w 97"/>
                      <a:gd name="T87" fmla="*/ 0 h 63"/>
                      <a:gd name="T88" fmla="*/ 0 w 97"/>
                      <a:gd name="T89" fmla="*/ 0 h 63"/>
                      <a:gd name="T90" fmla="*/ 0 w 97"/>
                      <a:gd name="T91" fmla="*/ 0 h 63"/>
                      <a:gd name="T92" fmla="*/ 0 w 97"/>
                      <a:gd name="T93" fmla="*/ 0 h 63"/>
                      <a:gd name="T94" fmla="*/ 0 w 97"/>
                      <a:gd name="T95" fmla="*/ 0 h 63"/>
                      <a:gd name="T96" fmla="*/ 0 w 97"/>
                      <a:gd name="T97" fmla="*/ 0 h 63"/>
                      <a:gd name="T98" fmla="*/ 0 w 97"/>
                      <a:gd name="T99" fmla="*/ 0 h 63"/>
                      <a:gd name="T100" fmla="*/ 0 w 97"/>
                      <a:gd name="T101" fmla="*/ 0 h 63"/>
                      <a:gd name="T102" fmla="*/ 0 w 97"/>
                      <a:gd name="T103" fmla="*/ 0 h 63"/>
                      <a:gd name="T104" fmla="*/ 0 w 97"/>
                      <a:gd name="T105" fmla="*/ 0 h 63"/>
                      <a:gd name="T106" fmla="*/ 0 w 97"/>
                      <a:gd name="T107" fmla="*/ 0 h 63"/>
                      <a:gd name="T108" fmla="*/ 0 w 97"/>
                      <a:gd name="T109" fmla="*/ 0 h 63"/>
                      <a:gd name="T110" fmla="*/ 0 w 97"/>
                      <a:gd name="T111" fmla="*/ 0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7"/>
                      <a:gd name="T169" fmla="*/ 0 h 63"/>
                      <a:gd name="T170" fmla="*/ 97 w 97"/>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7" h="63">
                        <a:moveTo>
                          <a:pt x="92" y="55"/>
                        </a:moveTo>
                        <a:lnTo>
                          <a:pt x="93" y="53"/>
                        </a:lnTo>
                        <a:lnTo>
                          <a:pt x="96" y="50"/>
                        </a:lnTo>
                        <a:lnTo>
                          <a:pt x="96" y="46"/>
                        </a:lnTo>
                        <a:lnTo>
                          <a:pt x="97" y="42"/>
                        </a:lnTo>
                        <a:lnTo>
                          <a:pt x="97" y="37"/>
                        </a:lnTo>
                        <a:lnTo>
                          <a:pt x="97" y="32"/>
                        </a:lnTo>
                        <a:lnTo>
                          <a:pt x="96" y="27"/>
                        </a:lnTo>
                        <a:lnTo>
                          <a:pt x="94" y="22"/>
                        </a:lnTo>
                        <a:lnTo>
                          <a:pt x="92" y="18"/>
                        </a:lnTo>
                        <a:lnTo>
                          <a:pt x="89" y="13"/>
                        </a:lnTo>
                        <a:lnTo>
                          <a:pt x="85" y="10"/>
                        </a:lnTo>
                        <a:lnTo>
                          <a:pt x="80" y="6"/>
                        </a:lnTo>
                        <a:lnTo>
                          <a:pt x="75" y="3"/>
                        </a:lnTo>
                        <a:lnTo>
                          <a:pt x="69" y="1"/>
                        </a:lnTo>
                        <a:lnTo>
                          <a:pt x="61" y="0"/>
                        </a:lnTo>
                        <a:lnTo>
                          <a:pt x="53" y="1"/>
                        </a:lnTo>
                        <a:lnTo>
                          <a:pt x="50" y="1"/>
                        </a:lnTo>
                        <a:lnTo>
                          <a:pt x="49" y="1"/>
                        </a:lnTo>
                        <a:lnTo>
                          <a:pt x="46" y="1"/>
                        </a:lnTo>
                        <a:lnTo>
                          <a:pt x="42" y="3"/>
                        </a:lnTo>
                        <a:lnTo>
                          <a:pt x="36" y="4"/>
                        </a:lnTo>
                        <a:lnTo>
                          <a:pt x="33" y="5"/>
                        </a:lnTo>
                        <a:lnTo>
                          <a:pt x="25" y="6"/>
                        </a:lnTo>
                        <a:lnTo>
                          <a:pt x="18" y="10"/>
                        </a:lnTo>
                        <a:lnTo>
                          <a:pt x="13" y="12"/>
                        </a:lnTo>
                        <a:lnTo>
                          <a:pt x="8" y="15"/>
                        </a:lnTo>
                        <a:lnTo>
                          <a:pt x="5" y="20"/>
                        </a:lnTo>
                        <a:lnTo>
                          <a:pt x="2" y="25"/>
                        </a:lnTo>
                        <a:lnTo>
                          <a:pt x="0" y="29"/>
                        </a:lnTo>
                        <a:lnTo>
                          <a:pt x="0" y="35"/>
                        </a:lnTo>
                        <a:lnTo>
                          <a:pt x="0" y="40"/>
                        </a:lnTo>
                        <a:lnTo>
                          <a:pt x="1" y="44"/>
                        </a:lnTo>
                        <a:lnTo>
                          <a:pt x="4" y="48"/>
                        </a:lnTo>
                        <a:lnTo>
                          <a:pt x="7" y="53"/>
                        </a:lnTo>
                        <a:lnTo>
                          <a:pt x="11" y="56"/>
                        </a:lnTo>
                        <a:lnTo>
                          <a:pt x="14" y="60"/>
                        </a:lnTo>
                        <a:lnTo>
                          <a:pt x="20" y="61"/>
                        </a:lnTo>
                        <a:lnTo>
                          <a:pt x="27" y="62"/>
                        </a:lnTo>
                        <a:lnTo>
                          <a:pt x="29" y="62"/>
                        </a:lnTo>
                        <a:lnTo>
                          <a:pt x="33" y="62"/>
                        </a:lnTo>
                        <a:lnTo>
                          <a:pt x="36" y="62"/>
                        </a:lnTo>
                        <a:lnTo>
                          <a:pt x="41" y="63"/>
                        </a:lnTo>
                        <a:lnTo>
                          <a:pt x="44" y="63"/>
                        </a:lnTo>
                        <a:lnTo>
                          <a:pt x="49" y="63"/>
                        </a:lnTo>
                        <a:lnTo>
                          <a:pt x="54" y="63"/>
                        </a:lnTo>
                        <a:lnTo>
                          <a:pt x="58" y="63"/>
                        </a:lnTo>
                        <a:lnTo>
                          <a:pt x="63" y="63"/>
                        </a:lnTo>
                        <a:lnTo>
                          <a:pt x="68" y="62"/>
                        </a:lnTo>
                        <a:lnTo>
                          <a:pt x="72" y="62"/>
                        </a:lnTo>
                        <a:lnTo>
                          <a:pt x="77" y="61"/>
                        </a:lnTo>
                        <a:lnTo>
                          <a:pt x="80" y="60"/>
                        </a:lnTo>
                        <a:lnTo>
                          <a:pt x="85" y="58"/>
                        </a:lnTo>
                        <a:lnTo>
                          <a:pt x="89" y="56"/>
                        </a:lnTo>
                        <a:lnTo>
                          <a:pt x="9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39" name="Freeform 165">
                    <a:extLst>
                      <a:ext uri="{FF2B5EF4-FFF2-40B4-BE49-F238E27FC236}">
                        <a16:creationId xmlns:a16="http://schemas.microsoft.com/office/drawing/2014/main" id="{0C17BEAD-5DA5-4ABA-A49F-96BABFCBDC5E}"/>
                      </a:ext>
                    </a:extLst>
                  </p:cNvPr>
                  <p:cNvSpPr>
                    <a:spLocks/>
                  </p:cNvSpPr>
                  <p:nvPr/>
                </p:nvSpPr>
                <p:spPr bwMode="auto">
                  <a:xfrm>
                    <a:off x="1901" y="2023"/>
                    <a:ext cx="17" cy="51"/>
                  </a:xfrm>
                  <a:custGeom>
                    <a:avLst/>
                    <a:gdLst>
                      <a:gd name="T0" fmla="*/ 0 w 51"/>
                      <a:gd name="T1" fmla="*/ 1 h 153"/>
                      <a:gd name="T2" fmla="*/ 0 w 51"/>
                      <a:gd name="T3" fmla="*/ 1 h 153"/>
                      <a:gd name="T4" fmla="*/ 0 w 51"/>
                      <a:gd name="T5" fmla="*/ 0 h 153"/>
                      <a:gd name="T6" fmla="*/ 0 w 51"/>
                      <a:gd name="T7" fmla="*/ 0 h 153"/>
                      <a:gd name="T8" fmla="*/ 0 w 51"/>
                      <a:gd name="T9" fmla="*/ 0 h 153"/>
                      <a:gd name="T10" fmla="*/ 0 w 51"/>
                      <a:gd name="T11" fmla="*/ 0 h 153"/>
                      <a:gd name="T12" fmla="*/ 0 w 51"/>
                      <a:gd name="T13" fmla="*/ 0 h 153"/>
                      <a:gd name="T14" fmla="*/ 0 w 51"/>
                      <a:gd name="T15" fmla="*/ 0 h 153"/>
                      <a:gd name="T16" fmla="*/ 0 w 51"/>
                      <a:gd name="T17" fmla="*/ 0 h 153"/>
                      <a:gd name="T18" fmla="*/ 0 w 51"/>
                      <a:gd name="T19" fmla="*/ 0 h 153"/>
                      <a:gd name="T20" fmla="*/ 0 w 51"/>
                      <a:gd name="T21" fmla="*/ 0 h 153"/>
                      <a:gd name="T22" fmla="*/ 0 w 51"/>
                      <a:gd name="T23" fmla="*/ 0 h 153"/>
                      <a:gd name="T24" fmla="*/ 0 w 51"/>
                      <a:gd name="T25" fmla="*/ 0 h 153"/>
                      <a:gd name="T26" fmla="*/ 0 w 51"/>
                      <a:gd name="T27" fmla="*/ 0 h 153"/>
                      <a:gd name="T28" fmla="*/ 0 w 51"/>
                      <a:gd name="T29" fmla="*/ 0 h 153"/>
                      <a:gd name="T30" fmla="*/ 0 w 51"/>
                      <a:gd name="T31" fmla="*/ 0 h 153"/>
                      <a:gd name="T32" fmla="*/ 0 w 51"/>
                      <a:gd name="T33" fmla="*/ 0 h 153"/>
                      <a:gd name="T34" fmla="*/ 0 w 51"/>
                      <a:gd name="T35" fmla="*/ 0 h 153"/>
                      <a:gd name="T36" fmla="*/ 0 w 51"/>
                      <a:gd name="T37" fmla="*/ 0 h 153"/>
                      <a:gd name="T38" fmla="*/ 0 w 51"/>
                      <a:gd name="T39" fmla="*/ 0 h 153"/>
                      <a:gd name="T40" fmla="*/ 0 w 51"/>
                      <a:gd name="T41" fmla="*/ 0 h 153"/>
                      <a:gd name="T42" fmla="*/ 0 w 51"/>
                      <a:gd name="T43" fmla="*/ 0 h 153"/>
                      <a:gd name="T44" fmla="*/ 0 w 51"/>
                      <a:gd name="T45" fmla="*/ 0 h 153"/>
                      <a:gd name="T46" fmla="*/ 0 w 51"/>
                      <a:gd name="T47" fmla="*/ 0 h 153"/>
                      <a:gd name="T48" fmla="*/ 0 w 51"/>
                      <a:gd name="T49" fmla="*/ 0 h 153"/>
                      <a:gd name="T50" fmla="*/ 0 w 51"/>
                      <a:gd name="T51" fmla="*/ 0 h 153"/>
                      <a:gd name="T52" fmla="*/ 0 w 51"/>
                      <a:gd name="T53" fmla="*/ 0 h 153"/>
                      <a:gd name="T54" fmla="*/ 0 w 51"/>
                      <a:gd name="T55" fmla="*/ 0 h 153"/>
                      <a:gd name="T56" fmla="*/ 0 w 51"/>
                      <a:gd name="T57" fmla="*/ 0 h 153"/>
                      <a:gd name="T58" fmla="*/ 0 w 51"/>
                      <a:gd name="T59" fmla="*/ 0 h 153"/>
                      <a:gd name="T60" fmla="*/ 0 w 51"/>
                      <a:gd name="T61" fmla="*/ 0 h 153"/>
                      <a:gd name="T62" fmla="*/ 0 w 51"/>
                      <a:gd name="T63" fmla="*/ 0 h 153"/>
                      <a:gd name="T64" fmla="*/ 0 w 51"/>
                      <a:gd name="T65" fmla="*/ 1 h 153"/>
                      <a:gd name="T66" fmla="*/ 0 w 51"/>
                      <a:gd name="T67" fmla="*/ 1 h 153"/>
                      <a:gd name="T68" fmla="*/ 0 w 51"/>
                      <a:gd name="T69" fmla="*/ 1 h 153"/>
                      <a:gd name="T70" fmla="*/ 0 w 51"/>
                      <a:gd name="T71" fmla="*/ 1 h 15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1"/>
                      <a:gd name="T109" fmla="*/ 0 h 153"/>
                      <a:gd name="T110" fmla="*/ 51 w 51"/>
                      <a:gd name="T111" fmla="*/ 153 h 15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1" h="153">
                        <a:moveTo>
                          <a:pt x="42" y="150"/>
                        </a:moveTo>
                        <a:lnTo>
                          <a:pt x="41" y="143"/>
                        </a:lnTo>
                        <a:lnTo>
                          <a:pt x="41" y="139"/>
                        </a:lnTo>
                        <a:lnTo>
                          <a:pt x="39" y="133"/>
                        </a:lnTo>
                        <a:lnTo>
                          <a:pt x="39" y="127"/>
                        </a:lnTo>
                        <a:lnTo>
                          <a:pt x="37" y="121"/>
                        </a:lnTo>
                        <a:lnTo>
                          <a:pt x="37" y="115"/>
                        </a:lnTo>
                        <a:lnTo>
                          <a:pt x="36" y="111"/>
                        </a:lnTo>
                        <a:lnTo>
                          <a:pt x="35" y="106"/>
                        </a:lnTo>
                        <a:lnTo>
                          <a:pt x="34" y="100"/>
                        </a:lnTo>
                        <a:lnTo>
                          <a:pt x="32" y="94"/>
                        </a:lnTo>
                        <a:lnTo>
                          <a:pt x="30" y="90"/>
                        </a:lnTo>
                        <a:lnTo>
                          <a:pt x="29" y="86"/>
                        </a:lnTo>
                        <a:lnTo>
                          <a:pt x="27" y="82"/>
                        </a:lnTo>
                        <a:lnTo>
                          <a:pt x="24" y="78"/>
                        </a:lnTo>
                        <a:lnTo>
                          <a:pt x="21" y="75"/>
                        </a:lnTo>
                        <a:lnTo>
                          <a:pt x="18" y="72"/>
                        </a:lnTo>
                        <a:lnTo>
                          <a:pt x="16" y="69"/>
                        </a:lnTo>
                        <a:lnTo>
                          <a:pt x="11" y="65"/>
                        </a:lnTo>
                        <a:lnTo>
                          <a:pt x="9" y="62"/>
                        </a:lnTo>
                        <a:lnTo>
                          <a:pt x="8" y="59"/>
                        </a:lnTo>
                        <a:lnTo>
                          <a:pt x="6" y="56"/>
                        </a:lnTo>
                        <a:lnTo>
                          <a:pt x="4" y="52"/>
                        </a:lnTo>
                        <a:lnTo>
                          <a:pt x="3" y="49"/>
                        </a:lnTo>
                        <a:lnTo>
                          <a:pt x="3" y="44"/>
                        </a:lnTo>
                        <a:lnTo>
                          <a:pt x="2" y="41"/>
                        </a:lnTo>
                        <a:lnTo>
                          <a:pt x="1" y="36"/>
                        </a:lnTo>
                        <a:lnTo>
                          <a:pt x="1" y="33"/>
                        </a:lnTo>
                        <a:lnTo>
                          <a:pt x="0" y="28"/>
                        </a:lnTo>
                        <a:lnTo>
                          <a:pt x="0" y="24"/>
                        </a:lnTo>
                        <a:lnTo>
                          <a:pt x="0" y="20"/>
                        </a:lnTo>
                        <a:lnTo>
                          <a:pt x="0" y="16"/>
                        </a:lnTo>
                        <a:lnTo>
                          <a:pt x="0" y="13"/>
                        </a:lnTo>
                        <a:lnTo>
                          <a:pt x="0" y="9"/>
                        </a:lnTo>
                        <a:lnTo>
                          <a:pt x="0" y="7"/>
                        </a:lnTo>
                        <a:lnTo>
                          <a:pt x="0" y="2"/>
                        </a:lnTo>
                        <a:lnTo>
                          <a:pt x="1" y="0"/>
                        </a:lnTo>
                        <a:lnTo>
                          <a:pt x="10" y="0"/>
                        </a:lnTo>
                        <a:lnTo>
                          <a:pt x="10" y="3"/>
                        </a:lnTo>
                        <a:lnTo>
                          <a:pt x="10" y="7"/>
                        </a:lnTo>
                        <a:lnTo>
                          <a:pt x="10" y="10"/>
                        </a:lnTo>
                        <a:lnTo>
                          <a:pt x="10" y="14"/>
                        </a:lnTo>
                        <a:lnTo>
                          <a:pt x="10" y="17"/>
                        </a:lnTo>
                        <a:lnTo>
                          <a:pt x="10" y="21"/>
                        </a:lnTo>
                        <a:lnTo>
                          <a:pt x="10" y="26"/>
                        </a:lnTo>
                        <a:lnTo>
                          <a:pt x="10" y="29"/>
                        </a:lnTo>
                        <a:lnTo>
                          <a:pt x="10" y="35"/>
                        </a:lnTo>
                        <a:lnTo>
                          <a:pt x="10" y="42"/>
                        </a:lnTo>
                        <a:lnTo>
                          <a:pt x="13" y="49"/>
                        </a:lnTo>
                        <a:lnTo>
                          <a:pt x="16" y="56"/>
                        </a:lnTo>
                        <a:lnTo>
                          <a:pt x="18" y="58"/>
                        </a:lnTo>
                        <a:lnTo>
                          <a:pt x="21" y="62"/>
                        </a:lnTo>
                        <a:lnTo>
                          <a:pt x="23" y="65"/>
                        </a:lnTo>
                        <a:lnTo>
                          <a:pt x="27" y="69"/>
                        </a:lnTo>
                        <a:lnTo>
                          <a:pt x="29" y="70"/>
                        </a:lnTo>
                        <a:lnTo>
                          <a:pt x="31" y="73"/>
                        </a:lnTo>
                        <a:lnTo>
                          <a:pt x="34" y="77"/>
                        </a:lnTo>
                        <a:lnTo>
                          <a:pt x="36" y="82"/>
                        </a:lnTo>
                        <a:lnTo>
                          <a:pt x="38" y="85"/>
                        </a:lnTo>
                        <a:lnTo>
                          <a:pt x="41" y="91"/>
                        </a:lnTo>
                        <a:lnTo>
                          <a:pt x="42" y="96"/>
                        </a:lnTo>
                        <a:lnTo>
                          <a:pt x="44" y="103"/>
                        </a:lnTo>
                        <a:lnTo>
                          <a:pt x="45" y="108"/>
                        </a:lnTo>
                        <a:lnTo>
                          <a:pt x="46" y="114"/>
                        </a:lnTo>
                        <a:lnTo>
                          <a:pt x="48" y="120"/>
                        </a:lnTo>
                        <a:lnTo>
                          <a:pt x="49" y="127"/>
                        </a:lnTo>
                        <a:lnTo>
                          <a:pt x="50" y="133"/>
                        </a:lnTo>
                        <a:lnTo>
                          <a:pt x="50" y="140"/>
                        </a:lnTo>
                        <a:lnTo>
                          <a:pt x="50" y="147"/>
                        </a:lnTo>
                        <a:lnTo>
                          <a:pt x="51" y="153"/>
                        </a:lnTo>
                        <a:lnTo>
                          <a:pt x="42"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0" name="Freeform 166">
                    <a:extLst>
                      <a:ext uri="{FF2B5EF4-FFF2-40B4-BE49-F238E27FC236}">
                        <a16:creationId xmlns:a16="http://schemas.microsoft.com/office/drawing/2014/main" id="{068147F3-4A81-4229-A73C-73D4D9497BB4}"/>
                      </a:ext>
                    </a:extLst>
                  </p:cNvPr>
                  <p:cNvSpPr>
                    <a:spLocks/>
                  </p:cNvSpPr>
                  <p:nvPr/>
                </p:nvSpPr>
                <p:spPr bwMode="auto">
                  <a:xfrm>
                    <a:off x="1880" y="2025"/>
                    <a:ext cx="16" cy="66"/>
                  </a:xfrm>
                  <a:custGeom>
                    <a:avLst/>
                    <a:gdLst>
                      <a:gd name="T0" fmla="*/ 0 w 48"/>
                      <a:gd name="T1" fmla="*/ 1 h 198"/>
                      <a:gd name="T2" fmla="*/ 0 w 48"/>
                      <a:gd name="T3" fmla="*/ 1 h 198"/>
                      <a:gd name="T4" fmla="*/ 0 w 48"/>
                      <a:gd name="T5" fmla="*/ 1 h 198"/>
                      <a:gd name="T6" fmla="*/ 0 w 48"/>
                      <a:gd name="T7" fmla="*/ 1 h 198"/>
                      <a:gd name="T8" fmla="*/ 0 w 48"/>
                      <a:gd name="T9" fmla="*/ 1 h 198"/>
                      <a:gd name="T10" fmla="*/ 0 w 48"/>
                      <a:gd name="T11" fmla="*/ 1 h 198"/>
                      <a:gd name="T12" fmla="*/ 0 w 48"/>
                      <a:gd name="T13" fmla="*/ 1 h 198"/>
                      <a:gd name="T14" fmla="*/ 0 w 48"/>
                      <a:gd name="T15" fmla="*/ 1 h 198"/>
                      <a:gd name="T16" fmla="*/ 0 w 48"/>
                      <a:gd name="T17" fmla="*/ 1 h 198"/>
                      <a:gd name="T18" fmla="*/ 0 w 48"/>
                      <a:gd name="T19" fmla="*/ 1 h 198"/>
                      <a:gd name="T20" fmla="*/ 0 w 48"/>
                      <a:gd name="T21" fmla="*/ 1 h 198"/>
                      <a:gd name="T22" fmla="*/ 0 w 48"/>
                      <a:gd name="T23" fmla="*/ 0 h 198"/>
                      <a:gd name="T24" fmla="*/ 0 w 48"/>
                      <a:gd name="T25" fmla="*/ 0 h 198"/>
                      <a:gd name="T26" fmla="*/ 0 w 48"/>
                      <a:gd name="T27" fmla="*/ 0 h 198"/>
                      <a:gd name="T28" fmla="*/ 0 w 48"/>
                      <a:gd name="T29" fmla="*/ 0 h 198"/>
                      <a:gd name="T30" fmla="*/ 0 w 48"/>
                      <a:gd name="T31" fmla="*/ 0 h 198"/>
                      <a:gd name="T32" fmla="*/ 0 w 48"/>
                      <a:gd name="T33" fmla="*/ 0 h 198"/>
                      <a:gd name="T34" fmla="*/ 0 w 48"/>
                      <a:gd name="T35" fmla="*/ 0 h 198"/>
                      <a:gd name="T36" fmla="*/ 0 w 48"/>
                      <a:gd name="T37" fmla="*/ 0 h 198"/>
                      <a:gd name="T38" fmla="*/ 0 w 48"/>
                      <a:gd name="T39" fmla="*/ 0 h 198"/>
                      <a:gd name="T40" fmla="*/ 0 w 48"/>
                      <a:gd name="T41" fmla="*/ 0 h 198"/>
                      <a:gd name="T42" fmla="*/ 0 w 48"/>
                      <a:gd name="T43" fmla="*/ 0 h 198"/>
                      <a:gd name="T44" fmla="*/ 0 w 48"/>
                      <a:gd name="T45" fmla="*/ 0 h 198"/>
                      <a:gd name="T46" fmla="*/ 0 w 48"/>
                      <a:gd name="T47" fmla="*/ 0 h 198"/>
                      <a:gd name="T48" fmla="*/ 0 w 48"/>
                      <a:gd name="T49" fmla="*/ 0 h 198"/>
                      <a:gd name="T50" fmla="*/ 0 w 48"/>
                      <a:gd name="T51" fmla="*/ 0 h 198"/>
                      <a:gd name="T52" fmla="*/ 0 w 48"/>
                      <a:gd name="T53" fmla="*/ 0 h 198"/>
                      <a:gd name="T54" fmla="*/ 0 w 48"/>
                      <a:gd name="T55" fmla="*/ 0 h 198"/>
                      <a:gd name="T56" fmla="*/ 0 w 48"/>
                      <a:gd name="T57" fmla="*/ 0 h 198"/>
                      <a:gd name="T58" fmla="*/ 0 w 48"/>
                      <a:gd name="T59" fmla="*/ 0 h 198"/>
                      <a:gd name="T60" fmla="*/ 0 w 48"/>
                      <a:gd name="T61" fmla="*/ 0 h 198"/>
                      <a:gd name="T62" fmla="*/ 0 w 48"/>
                      <a:gd name="T63" fmla="*/ 0 h 198"/>
                      <a:gd name="T64" fmla="*/ 0 w 48"/>
                      <a:gd name="T65" fmla="*/ 0 h 198"/>
                      <a:gd name="T66" fmla="*/ 0 w 48"/>
                      <a:gd name="T67" fmla="*/ 0 h 198"/>
                      <a:gd name="T68" fmla="*/ 0 w 48"/>
                      <a:gd name="T69" fmla="*/ 0 h 198"/>
                      <a:gd name="T70" fmla="*/ 0 w 48"/>
                      <a:gd name="T71" fmla="*/ 0 h 198"/>
                      <a:gd name="T72" fmla="*/ 0 w 48"/>
                      <a:gd name="T73" fmla="*/ 0 h 198"/>
                      <a:gd name="T74" fmla="*/ 0 w 48"/>
                      <a:gd name="T75" fmla="*/ 0 h 198"/>
                      <a:gd name="T76" fmla="*/ 0 w 48"/>
                      <a:gd name="T77" fmla="*/ 0 h 198"/>
                      <a:gd name="T78" fmla="*/ 0 w 48"/>
                      <a:gd name="T79" fmla="*/ 0 h 198"/>
                      <a:gd name="T80" fmla="*/ 0 w 48"/>
                      <a:gd name="T81" fmla="*/ 1 h 198"/>
                      <a:gd name="T82" fmla="*/ 0 w 48"/>
                      <a:gd name="T83" fmla="*/ 1 h 198"/>
                      <a:gd name="T84" fmla="*/ 0 w 48"/>
                      <a:gd name="T85" fmla="*/ 1 h 198"/>
                      <a:gd name="T86" fmla="*/ 0 w 48"/>
                      <a:gd name="T87" fmla="*/ 1 h 198"/>
                      <a:gd name="T88" fmla="*/ 0 w 48"/>
                      <a:gd name="T89" fmla="*/ 1 h 198"/>
                      <a:gd name="T90" fmla="*/ 0 w 48"/>
                      <a:gd name="T91" fmla="*/ 1 h 198"/>
                      <a:gd name="T92" fmla="*/ 0 w 48"/>
                      <a:gd name="T93" fmla="*/ 1 h 198"/>
                      <a:gd name="T94" fmla="*/ 0 w 48"/>
                      <a:gd name="T95" fmla="*/ 1 h 198"/>
                      <a:gd name="T96" fmla="*/ 0 w 48"/>
                      <a:gd name="T97" fmla="*/ 1 h 1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198"/>
                      <a:gd name="T149" fmla="*/ 48 w 48"/>
                      <a:gd name="T150" fmla="*/ 198 h 19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198">
                        <a:moveTo>
                          <a:pt x="48" y="198"/>
                        </a:moveTo>
                        <a:lnTo>
                          <a:pt x="43" y="197"/>
                        </a:lnTo>
                        <a:lnTo>
                          <a:pt x="40" y="197"/>
                        </a:lnTo>
                        <a:lnTo>
                          <a:pt x="36" y="197"/>
                        </a:lnTo>
                        <a:lnTo>
                          <a:pt x="32" y="195"/>
                        </a:lnTo>
                        <a:lnTo>
                          <a:pt x="28" y="194"/>
                        </a:lnTo>
                        <a:lnTo>
                          <a:pt x="25" y="193"/>
                        </a:lnTo>
                        <a:lnTo>
                          <a:pt x="21" y="192"/>
                        </a:lnTo>
                        <a:lnTo>
                          <a:pt x="19" y="191"/>
                        </a:lnTo>
                        <a:lnTo>
                          <a:pt x="13" y="186"/>
                        </a:lnTo>
                        <a:lnTo>
                          <a:pt x="8" y="183"/>
                        </a:lnTo>
                        <a:lnTo>
                          <a:pt x="7" y="179"/>
                        </a:lnTo>
                        <a:lnTo>
                          <a:pt x="6" y="176"/>
                        </a:lnTo>
                        <a:lnTo>
                          <a:pt x="5" y="173"/>
                        </a:lnTo>
                        <a:lnTo>
                          <a:pt x="5" y="170"/>
                        </a:lnTo>
                        <a:lnTo>
                          <a:pt x="5" y="164"/>
                        </a:lnTo>
                        <a:lnTo>
                          <a:pt x="4" y="159"/>
                        </a:lnTo>
                        <a:lnTo>
                          <a:pt x="4" y="154"/>
                        </a:lnTo>
                        <a:lnTo>
                          <a:pt x="4" y="148"/>
                        </a:lnTo>
                        <a:lnTo>
                          <a:pt x="2" y="142"/>
                        </a:lnTo>
                        <a:lnTo>
                          <a:pt x="1" y="135"/>
                        </a:lnTo>
                        <a:lnTo>
                          <a:pt x="1" y="128"/>
                        </a:lnTo>
                        <a:lnTo>
                          <a:pt x="1" y="121"/>
                        </a:lnTo>
                        <a:lnTo>
                          <a:pt x="0" y="113"/>
                        </a:lnTo>
                        <a:lnTo>
                          <a:pt x="0" y="106"/>
                        </a:lnTo>
                        <a:lnTo>
                          <a:pt x="0" y="99"/>
                        </a:lnTo>
                        <a:lnTo>
                          <a:pt x="1" y="93"/>
                        </a:lnTo>
                        <a:lnTo>
                          <a:pt x="1" y="86"/>
                        </a:lnTo>
                        <a:lnTo>
                          <a:pt x="4" y="81"/>
                        </a:lnTo>
                        <a:lnTo>
                          <a:pt x="5" y="77"/>
                        </a:lnTo>
                        <a:lnTo>
                          <a:pt x="7" y="72"/>
                        </a:lnTo>
                        <a:lnTo>
                          <a:pt x="9" y="68"/>
                        </a:lnTo>
                        <a:lnTo>
                          <a:pt x="14" y="65"/>
                        </a:lnTo>
                        <a:lnTo>
                          <a:pt x="19" y="61"/>
                        </a:lnTo>
                        <a:lnTo>
                          <a:pt x="21" y="58"/>
                        </a:lnTo>
                        <a:lnTo>
                          <a:pt x="21" y="53"/>
                        </a:lnTo>
                        <a:lnTo>
                          <a:pt x="21" y="49"/>
                        </a:lnTo>
                        <a:lnTo>
                          <a:pt x="21" y="45"/>
                        </a:lnTo>
                        <a:lnTo>
                          <a:pt x="21" y="40"/>
                        </a:lnTo>
                        <a:lnTo>
                          <a:pt x="20" y="37"/>
                        </a:lnTo>
                        <a:lnTo>
                          <a:pt x="20" y="32"/>
                        </a:lnTo>
                        <a:lnTo>
                          <a:pt x="19" y="29"/>
                        </a:lnTo>
                        <a:lnTo>
                          <a:pt x="19" y="25"/>
                        </a:lnTo>
                        <a:lnTo>
                          <a:pt x="18" y="22"/>
                        </a:lnTo>
                        <a:lnTo>
                          <a:pt x="18" y="18"/>
                        </a:lnTo>
                        <a:lnTo>
                          <a:pt x="16" y="14"/>
                        </a:lnTo>
                        <a:lnTo>
                          <a:pt x="16" y="11"/>
                        </a:lnTo>
                        <a:lnTo>
                          <a:pt x="15" y="5"/>
                        </a:lnTo>
                        <a:lnTo>
                          <a:pt x="15" y="0"/>
                        </a:lnTo>
                        <a:lnTo>
                          <a:pt x="16" y="0"/>
                        </a:lnTo>
                        <a:lnTo>
                          <a:pt x="20" y="0"/>
                        </a:lnTo>
                        <a:lnTo>
                          <a:pt x="23" y="0"/>
                        </a:lnTo>
                        <a:lnTo>
                          <a:pt x="26" y="0"/>
                        </a:lnTo>
                        <a:lnTo>
                          <a:pt x="26" y="7"/>
                        </a:lnTo>
                        <a:lnTo>
                          <a:pt x="28" y="14"/>
                        </a:lnTo>
                        <a:lnTo>
                          <a:pt x="28" y="16"/>
                        </a:lnTo>
                        <a:lnTo>
                          <a:pt x="28" y="21"/>
                        </a:lnTo>
                        <a:lnTo>
                          <a:pt x="29" y="23"/>
                        </a:lnTo>
                        <a:lnTo>
                          <a:pt x="29" y="28"/>
                        </a:lnTo>
                        <a:lnTo>
                          <a:pt x="29" y="33"/>
                        </a:lnTo>
                        <a:lnTo>
                          <a:pt x="30" y="40"/>
                        </a:lnTo>
                        <a:lnTo>
                          <a:pt x="30" y="44"/>
                        </a:lnTo>
                        <a:lnTo>
                          <a:pt x="30" y="46"/>
                        </a:lnTo>
                        <a:lnTo>
                          <a:pt x="30" y="51"/>
                        </a:lnTo>
                        <a:lnTo>
                          <a:pt x="30" y="54"/>
                        </a:lnTo>
                        <a:lnTo>
                          <a:pt x="29" y="56"/>
                        </a:lnTo>
                        <a:lnTo>
                          <a:pt x="28" y="60"/>
                        </a:lnTo>
                        <a:lnTo>
                          <a:pt x="26" y="64"/>
                        </a:lnTo>
                        <a:lnTo>
                          <a:pt x="23" y="67"/>
                        </a:lnTo>
                        <a:lnTo>
                          <a:pt x="21" y="71"/>
                        </a:lnTo>
                        <a:lnTo>
                          <a:pt x="19" y="74"/>
                        </a:lnTo>
                        <a:lnTo>
                          <a:pt x="15" y="78"/>
                        </a:lnTo>
                        <a:lnTo>
                          <a:pt x="14" y="80"/>
                        </a:lnTo>
                        <a:lnTo>
                          <a:pt x="13" y="85"/>
                        </a:lnTo>
                        <a:lnTo>
                          <a:pt x="12" y="89"/>
                        </a:lnTo>
                        <a:lnTo>
                          <a:pt x="11" y="95"/>
                        </a:lnTo>
                        <a:lnTo>
                          <a:pt x="11" y="101"/>
                        </a:lnTo>
                        <a:lnTo>
                          <a:pt x="11" y="106"/>
                        </a:lnTo>
                        <a:lnTo>
                          <a:pt x="11" y="113"/>
                        </a:lnTo>
                        <a:lnTo>
                          <a:pt x="11" y="119"/>
                        </a:lnTo>
                        <a:lnTo>
                          <a:pt x="11" y="126"/>
                        </a:lnTo>
                        <a:lnTo>
                          <a:pt x="11" y="131"/>
                        </a:lnTo>
                        <a:lnTo>
                          <a:pt x="11" y="138"/>
                        </a:lnTo>
                        <a:lnTo>
                          <a:pt x="12" y="144"/>
                        </a:lnTo>
                        <a:lnTo>
                          <a:pt x="12" y="151"/>
                        </a:lnTo>
                        <a:lnTo>
                          <a:pt x="13" y="158"/>
                        </a:lnTo>
                        <a:lnTo>
                          <a:pt x="14" y="164"/>
                        </a:lnTo>
                        <a:lnTo>
                          <a:pt x="14" y="171"/>
                        </a:lnTo>
                        <a:lnTo>
                          <a:pt x="15" y="178"/>
                        </a:lnTo>
                        <a:lnTo>
                          <a:pt x="18" y="179"/>
                        </a:lnTo>
                        <a:lnTo>
                          <a:pt x="22" y="180"/>
                        </a:lnTo>
                        <a:lnTo>
                          <a:pt x="26" y="183"/>
                        </a:lnTo>
                        <a:lnTo>
                          <a:pt x="29" y="184"/>
                        </a:lnTo>
                        <a:lnTo>
                          <a:pt x="33" y="185"/>
                        </a:lnTo>
                        <a:lnTo>
                          <a:pt x="39" y="185"/>
                        </a:lnTo>
                        <a:lnTo>
                          <a:pt x="42" y="186"/>
                        </a:lnTo>
                        <a:lnTo>
                          <a:pt x="48" y="186"/>
                        </a:lnTo>
                        <a:lnTo>
                          <a:pt x="48"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1" name="Freeform 167">
                    <a:extLst>
                      <a:ext uri="{FF2B5EF4-FFF2-40B4-BE49-F238E27FC236}">
                        <a16:creationId xmlns:a16="http://schemas.microsoft.com/office/drawing/2014/main" id="{C62E7951-7E05-47FA-9038-93D3C9776712}"/>
                      </a:ext>
                    </a:extLst>
                  </p:cNvPr>
                  <p:cNvSpPr>
                    <a:spLocks/>
                  </p:cNvSpPr>
                  <p:nvPr/>
                </p:nvSpPr>
                <p:spPr bwMode="auto">
                  <a:xfrm>
                    <a:off x="1879" y="2009"/>
                    <a:ext cx="27" cy="18"/>
                  </a:xfrm>
                  <a:custGeom>
                    <a:avLst/>
                    <a:gdLst>
                      <a:gd name="T0" fmla="*/ 0 w 82"/>
                      <a:gd name="T1" fmla="*/ 0 h 54"/>
                      <a:gd name="T2" fmla="*/ 0 w 82"/>
                      <a:gd name="T3" fmla="*/ 0 h 54"/>
                      <a:gd name="T4" fmla="*/ 0 w 82"/>
                      <a:gd name="T5" fmla="*/ 0 h 54"/>
                      <a:gd name="T6" fmla="*/ 0 w 82"/>
                      <a:gd name="T7" fmla="*/ 0 h 54"/>
                      <a:gd name="T8" fmla="*/ 0 w 82"/>
                      <a:gd name="T9" fmla="*/ 0 h 54"/>
                      <a:gd name="T10" fmla="*/ 0 w 82"/>
                      <a:gd name="T11" fmla="*/ 0 h 54"/>
                      <a:gd name="T12" fmla="*/ 0 w 82"/>
                      <a:gd name="T13" fmla="*/ 0 h 54"/>
                      <a:gd name="T14" fmla="*/ 0 w 82"/>
                      <a:gd name="T15" fmla="*/ 0 h 54"/>
                      <a:gd name="T16" fmla="*/ 0 w 82"/>
                      <a:gd name="T17" fmla="*/ 0 h 54"/>
                      <a:gd name="T18" fmla="*/ 0 w 82"/>
                      <a:gd name="T19" fmla="*/ 0 h 54"/>
                      <a:gd name="T20" fmla="*/ 0 w 82"/>
                      <a:gd name="T21" fmla="*/ 0 h 54"/>
                      <a:gd name="T22" fmla="*/ 0 w 82"/>
                      <a:gd name="T23" fmla="*/ 0 h 54"/>
                      <a:gd name="T24" fmla="*/ 0 w 82"/>
                      <a:gd name="T25" fmla="*/ 0 h 54"/>
                      <a:gd name="T26" fmla="*/ 0 w 82"/>
                      <a:gd name="T27" fmla="*/ 0 h 54"/>
                      <a:gd name="T28" fmla="*/ 0 w 82"/>
                      <a:gd name="T29" fmla="*/ 0 h 54"/>
                      <a:gd name="T30" fmla="*/ 0 w 82"/>
                      <a:gd name="T31" fmla="*/ 0 h 54"/>
                      <a:gd name="T32" fmla="*/ 0 w 82"/>
                      <a:gd name="T33" fmla="*/ 0 h 54"/>
                      <a:gd name="T34" fmla="*/ 0 w 82"/>
                      <a:gd name="T35" fmla="*/ 0 h 54"/>
                      <a:gd name="T36" fmla="*/ 0 w 82"/>
                      <a:gd name="T37" fmla="*/ 0 h 54"/>
                      <a:gd name="T38" fmla="*/ 0 w 82"/>
                      <a:gd name="T39" fmla="*/ 0 h 54"/>
                      <a:gd name="T40" fmla="*/ 0 w 82"/>
                      <a:gd name="T41" fmla="*/ 0 h 54"/>
                      <a:gd name="T42" fmla="*/ 0 w 82"/>
                      <a:gd name="T43" fmla="*/ 0 h 54"/>
                      <a:gd name="T44" fmla="*/ 0 w 82"/>
                      <a:gd name="T45" fmla="*/ 0 h 54"/>
                      <a:gd name="T46" fmla="*/ 0 w 82"/>
                      <a:gd name="T47" fmla="*/ 0 h 54"/>
                      <a:gd name="T48" fmla="*/ 0 w 82"/>
                      <a:gd name="T49" fmla="*/ 0 h 54"/>
                      <a:gd name="T50" fmla="*/ 0 w 82"/>
                      <a:gd name="T51" fmla="*/ 0 h 54"/>
                      <a:gd name="T52" fmla="*/ 0 w 82"/>
                      <a:gd name="T53" fmla="*/ 0 h 54"/>
                      <a:gd name="T54" fmla="*/ 0 w 82"/>
                      <a:gd name="T55" fmla="*/ 0 h 54"/>
                      <a:gd name="T56" fmla="*/ 0 w 82"/>
                      <a:gd name="T57" fmla="*/ 0 h 54"/>
                      <a:gd name="T58" fmla="*/ 0 w 82"/>
                      <a:gd name="T59" fmla="*/ 0 h 54"/>
                      <a:gd name="T60" fmla="*/ 0 w 82"/>
                      <a:gd name="T61" fmla="*/ 0 h 54"/>
                      <a:gd name="T62" fmla="*/ 0 w 82"/>
                      <a:gd name="T63" fmla="*/ 0 h 54"/>
                      <a:gd name="T64" fmla="*/ 0 w 82"/>
                      <a:gd name="T65" fmla="*/ 0 h 54"/>
                      <a:gd name="T66" fmla="*/ 0 w 82"/>
                      <a:gd name="T67" fmla="*/ 0 h 54"/>
                      <a:gd name="T68" fmla="*/ 0 w 82"/>
                      <a:gd name="T69" fmla="*/ 0 h 54"/>
                      <a:gd name="T70" fmla="*/ 0 w 82"/>
                      <a:gd name="T71" fmla="*/ 0 h 54"/>
                      <a:gd name="T72" fmla="*/ 0 w 82"/>
                      <a:gd name="T73" fmla="*/ 0 h 54"/>
                      <a:gd name="T74" fmla="*/ 0 w 82"/>
                      <a:gd name="T75" fmla="*/ 0 h 54"/>
                      <a:gd name="T76" fmla="*/ 0 w 82"/>
                      <a:gd name="T77" fmla="*/ 0 h 54"/>
                      <a:gd name="T78" fmla="*/ 0 w 82"/>
                      <a:gd name="T79" fmla="*/ 0 h 54"/>
                      <a:gd name="T80" fmla="*/ 0 w 82"/>
                      <a:gd name="T81" fmla="*/ 0 h 54"/>
                      <a:gd name="T82" fmla="*/ 0 w 82"/>
                      <a:gd name="T83" fmla="*/ 0 h 54"/>
                      <a:gd name="T84" fmla="*/ 0 w 82"/>
                      <a:gd name="T85" fmla="*/ 0 h 54"/>
                      <a:gd name="T86" fmla="*/ 0 w 82"/>
                      <a:gd name="T87" fmla="*/ 0 h 54"/>
                      <a:gd name="T88" fmla="*/ 0 w 82"/>
                      <a:gd name="T89" fmla="*/ 0 h 54"/>
                      <a:gd name="T90" fmla="*/ 0 w 82"/>
                      <a:gd name="T91" fmla="*/ 0 h 54"/>
                      <a:gd name="T92" fmla="*/ 0 w 82"/>
                      <a:gd name="T93" fmla="*/ 0 h 54"/>
                      <a:gd name="T94" fmla="*/ 0 w 82"/>
                      <a:gd name="T95" fmla="*/ 0 h 54"/>
                      <a:gd name="T96" fmla="*/ 0 w 82"/>
                      <a:gd name="T97" fmla="*/ 0 h 54"/>
                      <a:gd name="T98" fmla="*/ 0 w 82"/>
                      <a:gd name="T99" fmla="*/ 0 h 54"/>
                      <a:gd name="T100" fmla="*/ 0 w 82"/>
                      <a:gd name="T101" fmla="*/ 0 h 54"/>
                      <a:gd name="T102" fmla="*/ 0 w 82"/>
                      <a:gd name="T103" fmla="*/ 0 h 54"/>
                      <a:gd name="T104" fmla="*/ 0 w 82"/>
                      <a:gd name="T105" fmla="*/ 0 h 54"/>
                      <a:gd name="T106" fmla="*/ 0 w 82"/>
                      <a:gd name="T107" fmla="*/ 0 h 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2"/>
                      <a:gd name="T163" fmla="*/ 0 h 54"/>
                      <a:gd name="T164" fmla="*/ 82 w 82"/>
                      <a:gd name="T165" fmla="*/ 54 h 5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2" h="54">
                        <a:moveTo>
                          <a:pt x="79" y="45"/>
                        </a:moveTo>
                        <a:lnTo>
                          <a:pt x="80" y="43"/>
                        </a:lnTo>
                        <a:lnTo>
                          <a:pt x="81" y="42"/>
                        </a:lnTo>
                        <a:lnTo>
                          <a:pt x="82" y="38"/>
                        </a:lnTo>
                        <a:lnTo>
                          <a:pt x="82" y="35"/>
                        </a:lnTo>
                        <a:lnTo>
                          <a:pt x="82" y="30"/>
                        </a:lnTo>
                        <a:lnTo>
                          <a:pt x="82" y="27"/>
                        </a:lnTo>
                        <a:lnTo>
                          <a:pt x="81" y="22"/>
                        </a:lnTo>
                        <a:lnTo>
                          <a:pt x="81" y="19"/>
                        </a:lnTo>
                        <a:lnTo>
                          <a:pt x="78" y="14"/>
                        </a:lnTo>
                        <a:lnTo>
                          <a:pt x="75" y="10"/>
                        </a:lnTo>
                        <a:lnTo>
                          <a:pt x="72" y="6"/>
                        </a:lnTo>
                        <a:lnTo>
                          <a:pt x="68" y="3"/>
                        </a:lnTo>
                        <a:lnTo>
                          <a:pt x="62" y="1"/>
                        </a:lnTo>
                        <a:lnTo>
                          <a:pt x="58" y="0"/>
                        </a:lnTo>
                        <a:lnTo>
                          <a:pt x="51" y="0"/>
                        </a:lnTo>
                        <a:lnTo>
                          <a:pt x="44" y="0"/>
                        </a:lnTo>
                        <a:lnTo>
                          <a:pt x="42" y="0"/>
                        </a:lnTo>
                        <a:lnTo>
                          <a:pt x="36" y="1"/>
                        </a:lnTo>
                        <a:lnTo>
                          <a:pt x="30" y="1"/>
                        </a:lnTo>
                        <a:lnTo>
                          <a:pt x="26" y="2"/>
                        </a:lnTo>
                        <a:lnTo>
                          <a:pt x="19" y="3"/>
                        </a:lnTo>
                        <a:lnTo>
                          <a:pt x="15" y="6"/>
                        </a:lnTo>
                        <a:lnTo>
                          <a:pt x="9" y="9"/>
                        </a:lnTo>
                        <a:lnTo>
                          <a:pt x="7" y="13"/>
                        </a:lnTo>
                        <a:lnTo>
                          <a:pt x="2" y="16"/>
                        </a:lnTo>
                        <a:lnTo>
                          <a:pt x="1" y="20"/>
                        </a:lnTo>
                        <a:lnTo>
                          <a:pt x="0" y="24"/>
                        </a:lnTo>
                        <a:lnTo>
                          <a:pt x="0" y="29"/>
                        </a:lnTo>
                        <a:lnTo>
                          <a:pt x="0" y="33"/>
                        </a:lnTo>
                        <a:lnTo>
                          <a:pt x="1" y="37"/>
                        </a:lnTo>
                        <a:lnTo>
                          <a:pt x="2" y="41"/>
                        </a:lnTo>
                        <a:lnTo>
                          <a:pt x="5" y="44"/>
                        </a:lnTo>
                        <a:lnTo>
                          <a:pt x="8" y="47"/>
                        </a:lnTo>
                        <a:lnTo>
                          <a:pt x="11" y="50"/>
                        </a:lnTo>
                        <a:lnTo>
                          <a:pt x="16" y="51"/>
                        </a:lnTo>
                        <a:lnTo>
                          <a:pt x="22" y="52"/>
                        </a:lnTo>
                        <a:lnTo>
                          <a:pt x="24" y="52"/>
                        </a:lnTo>
                        <a:lnTo>
                          <a:pt x="26" y="52"/>
                        </a:lnTo>
                        <a:lnTo>
                          <a:pt x="31" y="52"/>
                        </a:lnTo>
                        <a:lnTo>
                          <a:pt x="35" y="52"/>
                        </a:lnTo>
                        <a:lnTo>
                          <a:pt x="38" y="52"/>
                        </a:lnTo>
                        <a:lnTo>
                          <a:pt x="42" y="52"/>
                        </a:lnTo>
                        <a:lnTo>
                          <a:pt x="45" y="52"/>
                        </a:lnTo>
                        <a:lnTo>
                          <a:pt x="50" y="54"/>
                        </a:lnTo>
                        <a:lnTo>
                          <a:pt x="53" y="52"/>
                        </a:lnTo>
                        <a:lnTo>
                          <a:pt x="58" y="52"/>
                        </a:lnTo>
                        <a:lnTo>
                          <a:pt x="61" y="51"/>
                        </a:lnTo>
                        <a:lnTo>
                          <a:pt x="65" y="51"/>
                        </a:lnTo>
                        <a:lnTo>
                          <a:pt x="68" y="50"/>
                        </a:lnTo>
                        <a:lnTo>
                          <a:pt x="72" y="49"/>
                        </a:lnTo>
                        <a:lnTo>
                          <a:pt x="75" y="47"/>
                        </a:lnTo>
                        <a:lnTo>
                          <a:pt x="79"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2" name="Freeform 168">
                    <a:extLst>
                      <a:ext uri="{FF2B5EF4-FFF2-40B4-BE49-F238E27FC236}">
                        <a16:creationId xmlns:a16="http://schemas.microsoft.com/office/drawing/2014/main" id="{FB96342D-B14C-4952-BA19-4DEBD32CB143}"/>
                      </a:ext>
                    </a:extLst>
                  </p:cNvPr>
                  <p:cNvSpPr>
                    <a:spLocks/>
                  </p:cNvSpPr>
                  <p:nvPr/>
                </p:nvSpPr>
                <p:spPr bwMode="auto">
                  <a:xfrm>
                    <a:off x="1933" y="2005"/>
                    <a:ext cx="32" cy="60"/>
                  </a:xfrm>
                  <a:custGeom>
                    <a:avLst/>
                    <a:gdLst>
                      <a:gd name="T0" fmla="*/ 0 w 98"/>
                      <a:gd name="T1" fmla="*/ 0 h 178"/>
                      <a:gd name="T2" fmla="*/ 0 w 98"/>
                      <a:gd name="T3" fmla="*/ 0 h 178"/>
                      <a:gd name="T4" fmla="*/ 0 w 98"/>
                      <a:gd name="T5" fmla="*/ 0 h 178"/>
                      <a:gd name="T6" fmla="*/ 0 w 98"/>
                      <a:gd name="T7" fmla="*/ 0 h 178"/>
                      <a:gd name="T8" fmla="*/ 0 w 98"/>
                      <a:gd name="T9" fmla="*/ 0 h 178"/>
                      <a:gd name="T10" fmla="*/ 0 w 98"/>
                      <a:gd name="T11" fmla="*/ 0 h 178"/>
                      <a:gd name="T12" fmla="*/ 0 w 98"/>
                      <a:gd name="T13" fmla="*/ 0 h 178"/>
                      <a:gd name="T14" fmla="*/ 0 w 98"/>
                      <a:gd name="T15" fmla="*/ 1 h 178"/>
                      <a:gd name="T16" fmla="*/ 0 w 98"/>
                      <a:gd name="T17" fmla="*/ 1 h 178"/>
                      <a:gd name="T18" fmla="*/ 0 w 98"/>
                      <a:gd name="T19" fmla="*/ 1 h 178"/>
                      <a:gd name="T20" fmla="*/ 0 w 98"/>
                      <a:gd name="T21" fmla="*/ 1 h 178"/>
                      <a:gd name="T22" fmla="*/ 0 w 98"/>
                      <a:gd name="T23" fmla="*/ 1 h 178"/>
                      <a:gd name="T24" fmla="*/ 0 w 98"/>
                      <a:gd name="T25" fmla="*/ 1 h 178"/>
                      <a:gd name="T26" fmla="*/ 0 w 98"/>
                      <a:gd name="T27" fmla="*/ 1 h 178"/>
                      <a:gd name="T28" fmla="*/ 0 w 98"/>
                      <a:gd name="T29" fmla="*/ 1 h 178"/>
                      <a:gd name="T30" fmla="*/ 0 w 98"/>
                      <a:gd name="T31" fmla="*/ 1 h 178"/>
                      <a:gd name="T32" fmla="*/ 0 w 98"/>
                      <a:gd name="T33" fmla="*/ 1 h 178"/>
                      <a:gd name="T34" fmla="*/ 0 w 98"/>
                      <a:gd name="T35" fmla="*/ 1 h 178"/>
                      <a:gd name="T36" fmla="*/ 0 w 98"/>
                      <a:gd name="T37" fmla="*/ 1 h 178"/>
                      <a:gd name="T38" fmla="*/ 0 w 98"/>
                      <a:gd name="T39" fmla="*/ 0 h 178"/>
                      <a:gd name="T40" fmla="*/ 0 w 98"/>
                      <a:gd name="T41" fmla="*/ 0 h 178"/>
                      <a:gd name="T42" fmla="*/ 0 w 98"/>
                      <a:gd name="T43" fmla="*/ 0 h 178"/>
                      <a:gd name="T44" fmla="*/ 0 w 98"/>
                      <a:gd name="T45" fmla="*/ 0 h 178"/>
                      <a:gd name="T46" fmla="*/ 0 w 98"/>
                      <a:gd name="T47" fmla="*/ 0 h 178"/>
                      <a:gd name="T48" fmla="*/ 0 w 98"/>
                      <a:gd name="T49" fmla="*/ 0 h 178"/>
                      <a:gd name="T50" fmla="*/ 0 w 98"/>
                      <a:gd name="T51" fmla="*/ 0 h 178"/>
                      <a:gd name="T52" fmla="*/ 0 w 98"/>
                      <a:gd name="T53" fmla="*/ 0 h 178"/>
                      <a:gd name="T54" fmla="*/ 0 w 98"/>
                      <a:gd name="T55" fmla="*/ 0 h 178"/>
                      <a:gd name="T56" fmla="*/ 0 w 98"/>
                      <a:gd name="T57" fmla="*/ 0 h 178"/>
                      <a:gd name="T58" fmla="*/ 0 w 98"/>
                      <a:gd name="T59" fmla="*/ 0 h 178"/>
                      <a:gd name="T60" fmla="*/ 0 w 98"/>
                      <a:gd name="T61" fmla="*/ 0 h 178"/>
                      <a:gd name="T62" fmla="*/ 0 w 98"/>
                      <a:gd name="T63" fmla="*/ 0 h 178"/>
                      <a:gd name="T64" fmla="*/ 0 w 98"/>
                      <a:gd name="T65" fmla="*/ 0 h 178"/>
                      <a:gd name="T66" fmla="*/ 0 w 98"/>
                      <a:gd name="T67" fmla="*/ 0 h 178"/>
                      <a:gd name="T68" fmla="*/ 0 w 98"/>
                      <a:gd name="T69" fmla="*/ 0 h 178"/>
                      <a:gd name="T70" fmla="*/ 0 w 98"/>
                      <a:gd name="T71" fmla="*/ 1 h 178"/>
                      <a:gd name="T72" fmla="*/ 0 w 98"/>
                      <a:gd name="T73" fmla="*/ 1 h 178"/>
                      <a:gd name="T74" fmla="*/ 0 w 98"/>
                      <a:gd name="T75" fmla="*/ 1 h 178"/>
                      <a:gd name="T76" fmla="*/ 0 w 98"/>
                      <a:gd name="T77" fmla="*/ 1 h 178"/>
                      <a:gd name="T78" fmla="*/ 0 w 98"/>
                      <a:gd name="T79" fmla="*/ 1 h 178"/>
                      <a:gd name="T80" fmla="*/ 0 w 98"/>
                      <a:gd name="T81" fmla="*/ 1 h 178"/>
                      <a:gd name="T82" fmla="*/ 0 w 98"/>
                      <a:gd name="T83" fmla="*/ 1 h 178"/>
                      <a:gd name="T84" fmla="*/ 0 w 98"/>
                      <a:gd name="T85" fmla="*/ 1 h 178"/>
                      <a:gd name="T86" fmla="*/ 0 w 98"/>
                      <a:gd name="T87" fmla="*/ 1 h 178"/>
                      <a:gd name="T88" fmla="*/ 0 w 98"/>
                      <a:gd name="T89" fmla="*/ 1 h 178"/>
                      <a:gd name="T90" fmla="*/ 0 w 98"/>
                      <a:gd name="T91" fmla="*/ 0 h 178"/>
                      <a:gd name="T92" fmla="*/ 0 w 98"/>
                      <a:gd name="T93" fmla="*/ 0 h 178"/>
                      <a:gd name="T94" fmla="*/ 0 w 98"/>
                      <a:gd name="T95" fmla="*/ 0 h 178"/>
                      <a:gd name="T96" fmla="*/ 0 w 98"/>
                      <a:gd name="T97" fmla="*/ 0 h 178"/>
                      <a:gd name="T98" fmla="*/ 0 w 98"/>
                      <a:gd name="T99" fmla="*/ 0 h 178"/>
                      <a:gd name="T100" fmla="*/ 0 w 98"/>
                      <a:gd name="T101" fmla="*/ 0 h 178"/>
                      <a:gd name="T102" fmla="*/ 0 w 98"/>
                      <a:gd name="T103" fmla="*/ 0 h 178"/>
                      <a:gd name="T104" fmla="*/ 0 w 98"/>
                      <a:gd name="T105" fmla="*/ 0 h 178"/>
                      <a:gd name="T106" fmla="*/ 0 w 98"/>
                      <a:gd name="T107" fmla="*/ 0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178"/>
                      <a:gd name="T164" fmla="*/ 98 w 98"/>
                      <a:gd name="T165" fmla="*/ 178 h 1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178">
                        <a:moveTo>
                          <a:pt x="54" y="3"/>
                        </a:moveTo>
                        <a:lnTo>
                          <a:pt x="62" y="0"/>
                        </a:lnTo>
                        <a:lnTo>
                          <a:pt x="62" y="7"/>
                        </a:lnTo>
                        <a:lnTo>
                          <a:pt x="63" y="13"/>
                        </a:lnTo>
                        <a:lnTo>
                          <a:pt x="63" y="20"/>
                        </a:lnTo>
                        <a:lnTo>
                          <a:pt x="63" y="27"/>
                        </a:lnTo>
                        <a:lnTo>
                          <a:pt x="62" y="32"/>
                        </a:lnTo>
                        <a:lnTo>
                          <a:pt x="63" y="38"/>
                        </a:lnTo>
                        <a:lnTo>
                          <a:pt x="64" y="44"/>
                        </a:lnTo>
                        <a:lnTo>
                          <a:pt x="67" y="48"/>
                        </a:lnTo>
                        <a:lnTo>
                          <a:pt x="71" y="54"/>
                        </a:lnTo>
                        <a:lnTo>
                          <a:pt x="77" y="60"/>
                        </a:lnTo>
                        <a:lnTo>
                          <a:pt x="80" y="62"/>
                        </a:lnTo>
                        <a:lnTo>
                          <a:pt x="82" y="66"/>
                        </a:lnTo>
                        <a:lnTo>
                          <a:pt x="84" y="70"/>
                        </a:lnTo>
                        <a:lnTo>
                          <a:pt x="88" y="76"/>
                        </a:lnTo>
                        <a:lnTo>
                          <a:pt x="89" y="81"/>
                        </a:lnTo>
                        <a:lnTo>
                          <a:pt x="91" y="87"/>
                        </a:lnTo>
                        <a:lnTo>
                          <a:pt x="94" y="94"/>
                        </a:lnTo>
                        <a:lnTo>
                          <a:pt x="95" y="101"/>
                        </a:lnTo>
                        <a:lnTo>
                          <a:pt x="96" y="108"/>
                        </a:lnTo>
                        <a:lnTo>
                          <a:pt x="97" y="115"/>
                        </a:lnTo>
                        <a:lnTo>
                          <a:pt x="97" y="122"/>
                        </a:lnTo>
                        <a:lnTo>
                          <a:pt x="98" y="130"/>
                        </a:lnTo>
                        <a:lnTo>
                          <a:pt x="98" y="137"/>
                        </a:lnTo>
                        <a:lnTo>
                          <a:pt x="98" y="144"/>
                        </a:lnTo>
                        <a:lnTo>
                          <a:pt x="98" y="151"/>
                        </a:lnTo>
                        <a:lnTo>
                          <a:pt x="98" y="158"/>
                        </a:lnTo>
                        <a:lnTo>
                          <a:pt x="96" y="160"/>
                        </a:lnTo>
                        <a:lnTo>
                          <a:pt x="92" y="164"/>
                        </a:lnTo>
                        <a:lnTo>
                          <a:pt x="89" y="165"/>
                        </a:lnTo>
                        <a:lnTo>
                          <a:pt x="87" y="167"/>
                        </a:lnTo>
                        <a:lnTo>
                          <a:pt x="83" y="170"/>
                        </a:lnTo>
                        <a:lnTo>
                          <a:pt x="80" y="171"/>
                        </a:lnTo>
                        <a:lnTo>
                          <a:pt x="75" y="172"/>
                        </a:lnTo>
                        <a:lnTo>
                          <a:pt x="71" y="173"/>
                        </a:lnTo>
                        <a:lnTo>
                          <a:pt x="67" y="174"/>
                        </a:lnTo>
                        <a:lnTo>
                          <a:pt x="62" y="175"/>
                        </a:lnTo>
                        <a:lnTo>
                          <a:pt x="58" y="177"/>
                        </a:lnTo>
                        <a:lnTo>
                          <a:pt x="53" y="177"/>
                        </a:lnTo>
                        <a:lnTo>
                          <a:pt x="47" y="177"/>
                        </a:lnTo>
                        <a:lnTo>
                          <a:pt x="42" y="178"/>
                        </a:lnTo>
                        <a:lnTo>
                          <a:pt x="39" y="177"/>
                        </a:lnTo>
                        <a:lnTo>
                          <a:pt x="35" y="177"/>
                        </a:lnTo>
                        <a:lnTo>
                          <a:pt x="31" y="175"/>
                        </a:lnTo>
                        <a:lnTo>
                          <a:pt x="28" y="175"/>
                        </a:lnTo>
                        <a:lnTo>
                          <a:pt x="21" y="173"/>
                        </a:lnTo>
                        <a:lnTo>
                          <a:pt x="16" y="172"/>
                        </a:lnTo>
                        <a:lnTo>
                          <a:pt x="11" y="168"/>
                        </a:lnTo>
                        <a:lnTo>
                          <a:pt x="7" y="165"/>
                        </a:lnTo>
                        <a:lnTo>
                          <a:pt x="5" y="160"/>
                        </a:lnTo>
                        <a:lnTo>
                          <a:pt x="4" y="154"/>
                        </a:lnTo>
                        <a:lnTo>
                          <a:pt x="4" y="151"/>
                        </a:lnTo>
                        <a:lnTo>
                          <a:pt x="3" y="146"/>
                        </a:lnTo>
                        <a:lnTo>
                          <a:pt x="3" y="142"/>
                        </a:lnTo>
                        <a:lnTo>
                          <a:pt x="3" y="136"/>
                        </a:lnTo>
                        <a:lnTo>
                          <a:pt x="2" y="130"/>
                        </a:lnTo>
                        <a:lnTo>
                          <a:pt x="0" y="123"/>
                        </a:lnTo>
                        <a:lnTo>
                          <a:pt x="0" y="117"/>
                        </a:lnTo>
                        <a:lnTo>
                          <a:pt x="0" y="111"/>
                        </a:lnTo>
                        <a:lnTo>
                          <a:pt x="0" y="104"/>
                        </a:lnTo>
                        <a:lnTo>
                          <a:pt x="0" y="98"/>
                        </a:lnTo>
                        <a:lnTo>
                          <a:pt x="0" y="93"/>
                        </a:lnTo>
                        <a:lnTo>
                          <a:pt x="0" y="87"/>
                        </a:lnTo>
                        <a:lnTo>
                          <a:pt x="2" y="81"/>
                        </a:lnTo>
                        <a:lnTo>
                          <a:pt x="3" y="76"/>
                        </a:lnTo>
                        <a:lnTo>
                          <a:pt x="4" y="72"/>
                        </a:lnTo>
                        <a:lnTo>
                          <a:pt x="6" y="68"/>
                        </a:lnTo>
                        <a:lnTo>
                          <a:pt x="9" y="65"/>
                        </a:lnTo>
                        <a:lnTo>
                          <a:pt x="13" y="62"/>
                        </a:lnTo>
                        <a:lnTo>
                          <a:pt x="16" y="59"/>
                        </a:lnTo>
                        <a:lnTo>
                          <a:pt x="19" y="56"/>
                        </a:lnTo>
                        <a:lnTo>
                          <a:pt x="18" y="52"/>
                        </a:lnTo>
                        <a:lnTo>
                          <a:pt x="18" y="48"/>
                        </a:lnTo>
                        <a:lnTo>
                          <a:pt x="18" y="45"/>
                        </a:lnTo>
                        <a:lnTo>
                          <a:pt x="18" y="40"/>
                        </a:lnTo>
                        <a:lnTo>
                          <a:pt x="17" y="33"/>
                        </a:lnTo>
                        <a:lnTo>
                          <a:pt x="16" y="27"/>
                        </a:lnTo>
                        <a:lnTo>
                          <a:pt x="14" y="20"/>
                        </a:lnTo>
                        <a:lnTo>
                          <a:pt x="13" y="16"/>
                        </a:lnTo>
                        <a:lnTo>
                          <a:pt x="12" y="10"/>
                        </a:lnTo>
                        <a:lnTo>
                          <a:pt x="12" y="6"/>
                        </a:lnTo>
                        <a:lnTo>
                          <a:pt x="14" y="6"/>
                        </a:lnTo>
                        <a:lnTo>
                          <a:pt x="19" y="6"/>
                        </a:lnTo>
                        <a:lnTo>
                          <a:pt x="23" y="6"/>
                        </a:lnTo>
                        <a:lnTo>
                          <a:pt x="26" y="7"/>
                        </a:lnTo>
                        <a:lnTo>
                          <a:pt x="26" y="13"/>
                        </a:lnTo>
                        <a:lnTo>
                          <a:pt x="26" y="19"/>
                        </a:lnTo>
                        <a:lnTo>
                          <a:pt x="27" y="25"/>
                        </a:lnTo>
                        <a:lnTo>
                          <a:pt x="28" y="31"/>
                        </a:lnTo>
                        <a:lnTo>
                          <a:pt x="28" y="37"/>
                        </a:lnTo>
                        <a:lnTo>
                          <a:pt x="30" y="42"/>
                        </a:lnTo>
                        <a:lnTo>
                          <a:pt x="30" y="48"/>
                        </a:lnTo>
                        <a:lnTo>
                          <a:pt x="30" y="55"/>
                        </a:lnTo>
                        <a:lnTo>
                          <a:pt x="27" y="60"/>
                        </a:lnTo>
                        <a:lnTo>
                          <a:pt x="24" y="65"/>
                        </a:lnTo>
                        <a:lnTo>
                          <a:pt x="19" y="69"/>
                        </a:lnTo>
                        <a:lnTo>
                          <a:pt x="14" y="74"/>
                        </a:lnTo>
                        <a:lnTo>
                          <a:pt x="13" y="79"/>
                        </a:lnTo>
                        <a:lnTo>
                          <a:pt x="13" y="82"/>
                        </a:lnTo>
                        <a:lnTo>
                          <a:pt x="12" y="87"/>
                        </a:lnTo>
                        <a:lnTo>
                          <a:pt x="12" y="93"/>
                        </a:lnTo>
                        <a:lnTo>
                          <a:pt x="12" y="96"/>
                        </a:lnTo>
                        <a:lnTo>
                          <a:pt x="12" y="102"/>
                        </a:lnTo>
                        <a:lnTo>
                          <a:pt x="12" y="108"/>
                        </a:lnTo>
                        <a:lnTo>
                          <a:pt x="12" y="114"/>
                        </a:lnTo>
                        <a:lnTo>
                          <a:pt x="12" y="119"/>
                        </a:lnTo>
                        <a:lnTo>
                          <a:pt x="12" y="125"/>
                        </a:lnTo>
                        <a:lnTo>
                          <a:pt x="12" y="131"/>
                        </a:lnTo>
                        <a:lnTo>
                          <a:pt x="13" y="137"/>
                        </a:lnTo>
                        <a:lnTo>
                          <a:pt x="13" y="143"/>
                        </a:lnTo>
                        <a:lnTo>
                          <a:pt x="14" y="147"/>
                        </a:lnTo>
                        <a:lnTo>
                          <a:pt x="16" y="153"/>
                        </a:lnTo>
                        <a:lnTo>
                          <a:pt x="17" y="160"/>
                        </a:lnTo>
                        <a:lnTo>
                          <a:pt x="20" y="161"/>
                        </a:lnTo>
                        <a:lnTo>
                          <a:pt x="24" y="164"/>
                        </a:lnTo>
                        <a:lnTo>
                          <a:pt x="28" y="165"/>
                        </a:lnTo>
                        <a:lnTo>
                          <a:pt x="33" y="166"/>
                        </a:lnTo>
                        <a:lnTo>
                          <a:pt x="38" y="167"/>
                        </a:lnTo>
                        <a:lnTo>
                          <a:pt x="42" y="167"/>
                        </a:lnTo>
                        <a:lnTo>
                          <a:pt x="48" y="167"/>
                        </a:lnTo>
                        <a:lnTo>
                          <a:pt x="54" y="167"/>
                        </a:lnTo>
                        <a:lnTo>
                          <a:pt x="58" y="166"/>
                        </a:lnTo>
                        <a:lnTo>
                          <a:pt x="63" y="165"/>
                        </a:lnTo>
                        <a:lnTo>
                          <a:pt x="68" y="164"/>
                        </a:lnTo>
                        <a:lnTo>
                          <a:pt x="73" y="163"/>
                        </a:lnTo>
                        <a:lnTo>
                          <a:pt x="77" y="160"/>
                        </a:lnTo>
                        <a:lnTo>
                          <a:pt x="82" y="159"/>
                        </a:lnTo>
                        <a:lnTo>
                          <a:pt x="85" y="156"/>
                        </a:lnTo>
                        <a:lnTo>
                          <a:pt x="90" y="153"/>
                        </a:lnTo>
                        <a:lnTo>
                          <a:pt x="89" y="146"/>
                        </a:lnTo>
                        <a:lnTo>
                          <a:pt x="89" y="140"/>
                        </a:lnTo>
                        <a:lnTo>
                          <a:pt x="88" y="135"/>
                        </a:lnTo>
                        <a:lnTo>
                          <a:pt x="88" y="128"/>
                        </a:lnTo>
                        <a:lnTo>
                          <a:pt x="87" y="121"/>
                        </a:lnTo>
                        <a:lnTo>
                          <a:pt x="87" y="115"/>
                        </a:lnTo>
                        <a:lnTo>
                          <a:pt x="85" y="108"/>
                        </a:lnTo>
                        <a:lnTo>
                          <a:pt x="84" y="102"/>
                        </a:lnTo>
                        <a:lnTo>
                          <a:pt x="83" y="95"/>
                        </a:lnTo>
                        <a:lnTo>
                          <a:pt x="82" y="89"/>
                        </a:lnTo>
                        <a:lnTo>
                          <a:pt x="81" y="83"/>
                        </a:lnTo>
                        <a:lnTo>
                          <a:pt x="78" y="79"/>
                        </a:lnTo>
                        <a:lnTo>
                          <a:pt x="76" y="73"/>
                        </a:lnTo>
                        <a:lnTo>
                          <a:pt x="74" y="69"/>
                        </a:lnTo>
                        <a:lnTo>
                          <a:pt x="71" y="65"/>
                        </a:lnTo>
                        <a:lnTo>
                          <a:pt x="69" y="62"/>
                        </a:lnTo>
                        <a:lnTo>
                          <a:pt x="66" y="60"/>
                        </a:lnTo>
                        <a:lnTo>
                          <a:pt x="62" y="56"/>
                        </a:lnTo>
                        <a:lnTo>
                          <a:pt x="59" y="53"/>
                        </a:lnTo>
                        <a:lnTo>
                          <a:pt x="58" y="48"/>
                        </a:lnTo>
                        <a:lnTo>
                          <a:pt x="56" y="45"/>
                        </a:lnTo>
                        <a:lnTo>
                          <a:pt x="55" y="40"/>
                        </a:lnTo>
                        <a:lnTo>
                          <a:pt x="54" y="37"/>
                        </a:lnTo>
                        <a:lnTo>
                          <a:pt x="54" y="33"/>
                        </a:lnTo>
                        <a:lnTo>
                          <a:pt x="54" y="30"/>
                        </a:lnTo>
                        <a:lnTo>
                          <a:pt x="53" y="25"/>
                        </a:lnTo>
                        <a:lnTo>
                          <a:pt x="53" y="21"/>
                        </a:lnTo>
                        <a:lnTo>
                          <a:pt x="53" y="19"/>
                        </a:lnTo>
                        <a:lnTo>
                          <a:pt x="53" y="12"/>
                        </a:lnTo>
                        <a:lnTo>
                          <a:pt x="53" y="7"/>
                        </a:lnTo>
                        <a:lnTo>
                          <a:pt x="54" y="4"/>
                        </a:lnTo>
                        <a:lnTo>
                          <a:pt x="5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3" name="Freeform 169">
                    <a:extLst>
                      <a:ext uri="{FF2B5EF4-FFF2-40B4-BE49-F238E27FC236}">
                        <a16:creationId xmlns:a16="http://schemas.microsoft.com/office/drawing/2014/main" id="{9B772FBB-AA5E-4366-A2C0-272CC2D87CD4}"/>
                      </a:ext>
                    </a:extLst>
                  </p:cNvPr>
                  <p:cNvSpPr>
                    <a:spLocks/>
                  </p:cNvSpPr>
                  <p:nvPr/>
                </p:nvSpPr>
                <p:spPr bwMode="auto">
                  <a:xfrm>
                    <a:off x="1932" y="1993"/>
                    <a:ext cx="24" cy="16"/>
                  </a:xfrm>
                  <a:custGeom>
                    <a:avLst/>
                    <a:gdLst>
                      <a:gd name="T0" fmla="*/ 0 w 72"/>
                      <a:gd name="T1" fmla="*/ 0 h 47"/>
                      <a:gd name="T2" fmla="*/ 0 w 72"/>
                      <a:gd name="T3" fmla="*/ 0 h 47"/>
                      <a:gd name="T4" fmla="*/ 0 w 72"/>
                      <a:gd name="T5" fmla="*/ 0 h 47"/>
                      <a:gd name="T6" fmla="*/ 0 w 72"/>
                      <a:gd name="T7" fmla="*/ 0 h 47"/>
                      <a:gd name="T8" fmla="*/ 0 w 72"/>
                      <a:gd name="T9" fmla="*/ 0 h 47"/>
                      <a:gd name="T10" fmla="*/ 0 w 72"/>
                      <a:gd name="T11" fmla="*/ 0 h 47"/>
                      <a:gd name="T12" fmla="*/ 0 w 72"/>
                      <a:gd name="T13" fmla="*/ 0 h 47"/>
                      <a:gd name="T14" fmla="*/ 0 w 72"/>
                      <a:gd name="T15" fmla="*/ 0 h 47"/>
                      <a:gd name="T16" fmla="*/ 0 w 72"/>
                      <a:gd name="T17" fmla="*/ 0 h 47"/>
                      <a:gd name="T18" fmla="*/ 0 w 72"/>
                      <a:gd name="T19" fmla="*/ 0 h 47"/>
                      <a:gd name="T20" fmla="*/ 0 w 72"/>
                      <a:gd name="T21" fmla="*/ 0 h 47"/>
                      <a:gd name="T22" fmla="*/ 0 w 72"/>
                      <a:gd name="T23" fmla="*/ 0 h 47"/>
                      <a:gd name="T24" fmla="*/ 0 w 72"/>
                      <a:gd name="T25" fmla="*/ 0 h 47"/>
                      <a:gd name="T26" fmla="*/ 0 w 72"/>
                      <a:gd name="T27" fmla="*/ 0 h 47"/>
                      <a:gd name="T28" fmla="*/ 0 w 72"/>
                      <a:gd name="T29" fmla="*/ 0 h 47"/>
                      <a:gd name="T30" fmla="*/ 0 w 72"/>
                      <a:gd name="T31" fmla="*/ 0 h 47"/>
                      <a:gd name="T32" fmla="*/ 0 w 72"/>
                      <a:gd name="T33" fmla="*/ 0 h 47"/>
                      <a:gd name="T34" fmla="*/ 0 w 72"/>
                      <a:gd name="T35" fmla="*/ 0 h 47"/>
                      <a:gd name="T36" fmla="*/ 0 w 72"/>
                      <a:gd name="T37" fmla="*/ 0 h 47"/>
                      <a:gd name="T38" fmla="*/ 0 w 72"/>
                      <a:gd name="T39" fmla="*/ 0 h 47"/>
                      <a:gd name="T40" fmla="*/ 0 w 72"/>
                      <a:gd name="T41" fmla="*/ 0 h 47"/>
                      <a:gd name="T42" fmla="*/ 0 w 72"/>
                      <a:gd name="T43" fmla="*/ 0 h 47"/>
                      <a:gd name="T44" fmla="*/ 0 w 72"/>
                      <a:gd name="T45" fmla="*/ 0 h 47"/>
                      <a:gd name="T46" fmla="*/ 0 w 72"/>
                      <a:gd name="T47" fmla="*/ 0 h 47"/>
                      <a:gd name="T48" fmla="*/ 0 w 72"/>
                      <a:gd name="T49" fmla="*/ 0 h 47"/>
                      <a:gd name="T50" fmla="*/ 0 w 72"/>
                      <a:gd name="T51" fmla="*/ 0 h 47"/>
                      <a:gd name="T52" fmla="*/ 0 w 72"/>
                      <a:gd name="T53" fmla="*/ 0 h 47"/>
                      <a:gd name="T54" fmla="*/ 0 w 72"/>
                      <a:gd name="T55" fmla="*/ 0 h 47"/>
                      <a:gd name="T56" fmla="*/ 0 w 72"/>
                      <a:gd name="T57" fmla="*/ 0 h 47"/>
                      <a:gd name="T58" fmla="*/ 0 w 72"/>
                      <a:gd name="T59" fmla="*/ 0 h 47"/>
                      <a:gd name="T60" fmla="*/ 0 w 72"/>
                      <a:gd name="T61" fmla="*/ 0 h 47"/>
                      <a:gd name="T62" fmla="*/ 0 w 72"/>
                      <a:gd name="T63" fmla="*/ 0 h 47"/>
                      <a:gd name="T64" fmla="*/ 0 w 72"/>
                      <a:gd name="T65" fmla="*/ 0 h 47"/>
                      <a:gd name="T66" fmla="*/ 0 w 72"/>
                      <a:gd name="T67" fmla="*/ 0 h 47"/>
                      <a:gd name="T68" fmla="*/ 0 w 72"/>
                      <a:gd name="T69" fmla="*/ 0 h 47"/>
                      <a:gd name="T70" fmla="*/ 0 w 72"/>
                      <a:gd name="T71" fmla="*/ 0 h 47"/>
                      <a:gd name="T72" fmla="*/ 0 w 72"/>
                      <a:gd name="T73" fmla="*/ 0 h 47"/>
                      <a:gd name="T74" fmla="*/ 0 w 72"/>
                      <a:gd name="T75" fmla="*/ 0 h 47"/>
                      <a:gd name="T76" fmla="*/ 0 w 72"/>
                      <a:gd name="T77" fmla="*/ 0 h 47"/>
                      <a:gd name="T78" fmla="*/ 0 w 72"/>
                      <a:gd name="T79" fmla="*/ 0 h 47"/>
                      <a:gd name="T80" fmla="*/ 0 w 72"/>
                      <a:gd name="T81" fmla="*/ 0 h 47"/>
                      <a:gd name="T82" fmla="*/ 0 w 72"/>
                      <a:gd name="T83" fmla="*/ 0 h 47"/>
                      <a:gd name="T84" fmla="*/ 0 w 72"/>
                      <a:gd name="T85" fmla="*/ 0 h 47"/>
                      <a:gd name="T86" fmla="*/ 0 w 72"/>
                      <a:gd name="T87" fmla="*/ 0 h 47"/>
                      <a:gd name="T88" fmla="*/ 0 w 72"/>
                      <a:gd name="T89" fmla="*/ 0 h 47"/>
                      <a:gd name="T90" fmla="*/ 0 w 72"/>
                      <a:gd name="T91" fmla="*/ 0 h 47"/>
                      <a:gd name="T92" fmla="*/ 0 w 72"/>
                      <a:gd name="T93" fmla="*/ 0 h 47"/>
                      <a:gd name="T94" fmla="*/ 0 w 72"/>
                      <a:gd name="T95" fmla="*/ 0 h 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
                      <a:gd name="T145" fmla="*/ 0 h 47"/>
                      <a:gd name="T146" fmla="*/ 72 w 72"/>
                      <a:gd name="T147" fmla="*/ 47 h 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 h="47">
                        <a:moveTo>
                          <a:pt x="69" y="41"/>
                        </a:moveTo>
                        <a:lnTo>
                          <a:pt x="71" y="36"/>
                        </a:lnTo>
                        <a:lnTo>
                          <a:pt x="72" y="32"/>
                        </a:lnTo>
                        <a:lnTo>
                          <a:pt x="72" y="27"/>
                        </a:lnTo>
                        <a:lnTo>
                          <a:pt x="72" y="24"/>
                        </a:lnTo>
                        <a:lnTo>
                          <a:pt x="71" y="20"/>
                        </a:lnTo>
                        <a:lnTo>
                          <a:pt x="70" y="17"/>
                        </a:lnTo>
                        <a:lnTo>
                          <a:pt x="67" y="13"/>
                        </a:lnTo>
                        <a:lnTo>
                          <a:pt x="66" y="10"/>
                        </a:lnTo>
                        <a:lnTo>
                          <a:pt x="63" y="6"/>
                        </a:lnTo>
                        <a:lnTo>
                          <a:pt x="59" y="4"/>
                        </a:lnTo>
                        <a:lnTo>
                          <a:pt x="56" y="1"/>
                        </a:lnTo>
                        <a:lnTo>
                          <a:pt x="50" y="0"/>
                        </a:lnTo>
                        <a:lnTo>
                          <a:pt x="44" y="0"/>
                        </a:lnTo>
                        <a:lnTo>
                          <a:pt x="40" y="1"/>
                        </a:lnTo>
                        <a:lnTo>
                          <a:pt x="36" y="1"/>
                        </a:lnTo>
                        <a:lnTo>
                          <a:pt x="31" y="1"/>
                        </a:lnTo>
                        <a:lnTo>
                          <a:pt x="27" y="1"/>
                        </a:lnTo>
                        <a:lnTo>
                          <a:pt x="23" y="3"/>
                        </a:lnTo>
                        <a:lnTo>
                          <a:pt x="17" y="4"/>
                        </a:lnTo>
                        <a:lnTo>
                          <a:pt x="13" y="6"/>
                        </a:lnTo>
                        <a:lnTo>
                          <a:pt x="8" y="8"/>
                        </a:lnTo>
                        <a:lnTo>
                          <a:pt x="6" y="12"/>
                        </a:lnTo>
                        <a:lnTo>
                          <a:pt x="2" y="15"/>
                        </a:lnTo>
                        <a:lnTo>
                          <a:pt x="1" y="19"/>
                        </a:lnTo>
                        <a:lnTo>
                          <a:pt x="0" y="22"/>
                        </a:lnTo>
                        <a:lnTo>
                          <a:pt x="0" y="26"/>
                        </a:lnTo>
                        <a:lnTo>
                          <a:pt x="0" y="29"/>
                        </a:lnTo>
                        <a:lnTo>
                          <a:pt x="0" y="33"/>
                        </a:lnTo>
                        <a:lnTo>
                          <a:pt x="2" y="36"/>
                        </a:lnTo>
                        <a:lnTo>
                          <a:pt x="5" y="40"/>
                        </a:lnTo>
                        <a:lnTo>
                          <a:pt x="7" y="41"/>
                        </a:lnTo>
                        <a:lnTo>
                          <a:pt x="10" y="43"/>
                        </a:lnTo>
                        <a:lnTo>
                          <a:pt x="14" y="45"/>
                        </a:lnTo>
                        <a:lnTo>
                          <a:pt x="20" y="47"/>
                        </a:lnTo>
                        <a:lnTo>
                          <a:pt x="24" y="47"/>
                        </a:lnTo>
                        <a:lnTo>
                          <a:pt x="30" y="47"/>
                        </a:lnTo>
                        <a:lnTo>
                          <a:pt x="33" y="47"/>
                        </a:lnTo>
                        <a:lnTo>
                          <a:pt x="36" y="47"/>
                        </a:lnTo>
                        <a:lnTo>
                          <a:pt x="40" y="47"/>
                        </a:lnTo>
                        <a:lnTo>
                          <a:pt x="43" y="47"/>
                        </a:lnTo>
                        <a:lnTo>
                          <a:pt x="47" y="46"/>
                        </a:lnTo>
                        <a:lnTo>
                          <a:pt x="50" y="46"/>
                        </a:lnTo>
                        <a:lnTo>
                          <a:pt x="52" y="45"/>
                        </a:lnTo>
                        <a:lnTo>
                          <a:pt x="57" y="45"/>
                        </a:lnTo>
                        <a:lnTo>
                          <a:pt x="63" y="42"/>
                        </a:lnTo>
                        <a:lnTo>
                          <a:pt x="69"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4" name="Freeform 170">
                    <a:extLst>
                      <a:ext uri="{FF2B5EF4-FFF2-40B4-BE49-F238E27FC236}">
                        <a16:creationId xmlns:a16="http://schemas.microsoft.com/office/drawing/2014/main" id="{E8A8A282-6B74-4F43-9CF9-7BAA66822201}"/>
                      </a:ext>
                    </a:extLst>
                  </p:cNvPr>
                  <p:cNvSpPr>
                    <a:spLocks/>
                  </p:cNvSpPr>
                  <p:nvPr/>
                </p:nvSpPr>
                <p:spPr bwMode="auto">
                  <a:xfrm>
                    <a:off x="1800" y="2074"/>
                    <a:ext cx="231" cy="133"/>
                  </a:xfrm>
                  <a:custGeom>
                    <a:avLst/>
                    <a:gdLst>
                      <a:gd name="T0" fmla="*/ 2 w 692"/>
                      <a:gd name="T1" fmla="*/ 2 h 398"/>
                      <a:gd name="T2" fmla="*/ 2 w 692"/>
                      <a:gd name="T3" fmla="*/ 1 h 398"/>
                      <a:gd name="T4" fmla="*/ 1 w 692"/>
                      <a:gd name="T5" fmla="*/ 1 h 398"/>
                      <a:gd name="T6" fmla="*/ 1 w 692"/>
                      <a:gd name="T7" fmla="*/ 1 h 398"/>
                      <a:gd name="T8" fmla="*/ 1 w 692"/>
                      <a:gd name="T9" fmla="*/ 1 h 398"/>
                      <a:gd name="T10" fmla="*/ 0 w 692"/>
                      <a:gd name="T11" fmla="*/ 1 h 398"/>
                      <a:gd name="T12" fmla="*/ 0 w 692"/>
                      <a:gd name="T13" fmla="*/ 1 h 398"/>
                      <a:gd name="T14" fmla="*/ 0 w 692"/>
                      <a:gd name="T15" fmla="*/ 1 h 398"/>
                      <a:gd name="T16" fmla="*/ 0 w 692"/>
                      <a:gd name="T17" fmla="*/ 1 h 398"/>
                      <a:gd name="T18" fmla="*/ 0 w 692"/>
                      <a:gd name="T19" fmla="*/ 0 h 398"/>
                      <a:gd name="T20" fmla="*/ 0 w 692"/>
                      <a:gd name="T21" fmla="*/ 0 h 398"/>
                      <a:gd name="T22" fmla="*/ 0 w 692"/>
                      <a:gd name="T23" fmla="*/ 0 h 398"/>
                      <a:gd name="T24" fmla="*/ 0 w 692"/>
                      <a:gd name="T25" fmla="*/ 0 h 398"/>
                      <a:gd name="T26" fmla="*/ 0 w 692"/>
                      <a:gd name="T27" fmla="*/ 0 h 398"/>
                      <a:gd name="T28" fmla="*/ 0 w 692"/>
                      <a:gd name="T29" fmla="*/ 0 h 398"/>
                      <a:gd name="T30" fmla="*/ 0 w 692"/>
                      <a:gd name="T31" fmla="*/ 0 h 398"/>
                      <a:gd name="T32" fmla="*/ 0 w 692"/>
                      <a:gd name="T33" fmla="*/ 0 h 398"/>
                      <a:gd name="T34" fmla="*/ 0 w 692"/>
                      <a:gd name="T35" fmla="*/ 1 h 398"/>
                      <a:gd name="T36" fmla="*/ 0 w 692"/>
                      <a:gd name="T37" fmla="*/ 1 h 398"/>
                      <a:gd name="T38" fmla="*/ 0 w 692"/>
                      <a:gd name="T39" fmla="*/ 1 h 398"/>
                      <a:gd name="T40" fmla="*/ 1 w 692"/>
                      <a:gd name="T41" fmla="*/ 1 h 398"/>
                      <a:gd name="T42" fmla="*/ 1 w 692"/>
                      <a:gd name="T43" fmla="*/ 1 h 398"/>
                      <a:gd name="T44" fmla="*/ 1 w 692"/>
                      <a:gd name="T45" fmla="*/ 1 h 398"/>
                      <a:gd name="T46" fmla="*/ 1 w 692"/>
                      <a:gd name="T47" fmla="*/ 1 h 398"/>
                      <a:gd name="T48" fmla="*/ 1 w 692"/>
                      <a:gd name="T49" fmla="*/ 1 h 398"/>
                      <a:gd name="T50" fmla="*/ 1 w 692"/>
                      <a:gd name="T51" fmla="*/ 1 h 398"/>
                      <a:gd name="T52" fmla="*/ 1 w 692"/>
                      <a:gd name="T53" fmla="*/ 1 h 398"/>
                      <a:gd name="T54" fmla="*/ 1 w 692"/>
                      <a:gd name="T55" fmla="*/ 1 h 398"/>
                      <a:gd name="T56" fmla="*/ 1 w 692"/>
                      <a:gd name="T57" fmla="*/ 1 h 398"/>
                      <a:gd name="T58" fmla="*/ 2 w 692"/>
                      <a:gd name="T59" fmla="*/ 1 h 398"/>
                      <a:gd name="T60" fmla="*/ 2 w 692"/>
                      <a:gd name="T61" fmla="*/ 1 h 398"/>
                      <a:gd name="T62" fmla="*/ 2 w 692"/>
                      <a:gd name="T63" fmla="*/ 2 h 398"/>
                      <a:gd name="T64" fmla="*/ 2 w 692"/>
                      <a:gd name="T65" fmla="*/ 2 h 398"/>
                      <a:gd name="T66" fmla="*/ 2 w 692"/>
                      <a:gd name="T67" fmla="*/ 2 h 398"/>
                      <a:gd name="T68" fmla="*/ 2 w 692"/>
                      <a:gd name="T69" fmla="*/ 2 h 398"/>
                      <a:gd name="T70" fmla="*/ 2 w 692"/>
                      <a:gd name="T71" fmla="*/ 2 h 398"/>
                      <a:gd name="T72" fmla="*/ 2 w 692"/>
                      <a:gd name="T73" fmla="*/ 2 h 398"/>
                      <a:gd name="T74" fmla="*/ 2 w 692"/>
                      <a:gd name="T75" fmla="*/ 2 h 398"/>
                      <a:gd name="T76" fmla="*/ 3 w 692"/>
                      <a:gd name="T77" fmla="*/ 2 h 398"/>
                      <a:gd name="T78" fmla="*/ 3 w 692"/>
                      <a:gd name="T79" fmla="*/ 2 h 398"/>
                      <a:gd name="T80" fmla="*/ 3 w 692"/>
                      <a:gd name="T81" fmla="*/ 2 h 398"/>
                      <a:gd name="T82" fmla="*/ 3 w 692"/>
                      <a:gd name="T83" fmla="*/ 2 h 398"/>
                      <a:gd name="T84" fmla="*/ 3 w 692"/>
                      <a:gd name="T85" fmla="*/ 2 h 398"/>
                      <a:gd name="T86" fmla="*/ 3 w 692"/>
                      <a:gd name="T87" fmla="*/ 2 h 398"/>
                      <a:gd name="T88" fmla="*/ 3 w 692"/>
                      <a:gd name="T89" fmla="*/ 2 h 398"/>
                      <a:gd name="T90" fmla="*/ 3 w 692"/>
                      <a:gd name="T91" fmla="*/ 2 h 398"/>
                      <a:gd name="T92" fmla="*/ 3 w 692"/>
                      <a:gd name="T93" fmla="*/ 2 h 398"/>
                      <a:gd name="T94" fmla="*/ 3 w 692"/>
                      <a:gd name="T95" fmla="*/ 2 h 398"/>
                      <a:gd name="T96" fmla="*/ 3 w 692"/>
                      <a:gd name="T97" fmla="*/ 2 h 39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92"/>
                      <a:gd name="T148" fmla="*/ 0 h 398"/>
                      <a:gd name="T149" fmla="*/ 692 w 692"/>
                      <a:gd name="T150" fmla="*/ 398 h 39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92" h="398">
                        <a:moveTo>
                          <a:pt x="623" y="381"/>
                        </a:moveTo>
                        <a:lnTo>
                          <a:pt x="600" y="377"/>
                        </a:lnTo>
                        <a:lnTo>
                          <a:pt x="574" y="374"/>
                        </a:lnTo>
                        <a:lnTo>
                          <a:pt x="545" y="370"/>
                        </a:lnTo>
                        <a:lnTo>
                          <a:pt x="517" y="367"/>
                        </a:lnTo>
                        <a:lnTo>
                          <a:pt x="486" y="362"/>
                        </a:lnTo>
                        <a:lnTo>
                          <a:pt x="455" y="358"/>
                        </a:lnTo>
                        <a:lnTo>
                          <a:pt x="423" y="352"/>
                        </a:lnTo>
                        <a:lnTo>
                          <a:pt x="392" y="347"/>
                        </a:lnTo>
                        <a:lnTo>
                          <a:pt x="360" y="340"/>
                        </a:lnTo>
                        <a:lnTo>
                          <a:pt x="330" y="334"/>
                        </a:lnTo>
                        <a:lnTo>
                          <a:pt x="301" y="329"/>
                        </a:lnTo>
                        <a:lnTo>
                          <a:pt x="273" y="323"/>
                        </a:lnTo>
                        <a:lnTo>
                          <a:pt x="246" y="317"/>
                        </a:lnTo>
                        <a:lnTo>
                          <a:pt x="224" y="311"/>
                        </a:lnTo>
                        <a:lnTo>
                          <a:pt x="203" y="305"/>
                        </a:lnTo>
                        <a:lnTo>
                          <a:pt x="187" y="299"/>
                        </a:lnTo>
                        <a:lnTo>
                          <a:pt x="173" y="294"/>
                        </a:lnTo>
                        <a:lnTo>
                          <a:pt x="160" y="289"/>
                        </a:lnTo>
                        <a:lnTo>
                          <a:pt x="147" y="283"/>
                        </a:lnTo>
                        <a:lnTo>
                          <a:pt x="134" y="276"/>
                        </a:lnTo>
                        <a:lnTo>
                          <a:pt x="121" y="269"/>
                        </a:lnTo>
                        <a:lnTo>
                          <a:pt x="110" y="263"/>
                        </a:lnTo>
                        <a:lnTo>
                          <a:pt x="98" y="256"/>
                        </a:lnTo>
                        <a:lnTo>
                          <a:pt x="88" y="249"/>
                        </a:lnTo>
                        <a:lnTo>
                          <a:pt x="77" y="241"/>
                        </a:lnTo>
                        <a:lnTo>
                          <a:pt x="68" y="233"/>
                        </a:lnTo>
                        <a:lnTo>
                          <a:pt x="59" y="226"/>
                        </a:lnTo>
                        <a:lnTo>
                          <a:pt x="50" y="219"/>
                        </a:lnTo>
                        <a:lnTo>
                          <a:pt x="43" y="211"/>
                        </a:lnTo>
                        <a:lnTo>
                          <a:pt x="36" y="204"/>
                        </a:lnTo>
                        <a:lnTo>
                          <a:pt x="31" y="197"/>
                        </a:lnTo>
                        <a:lnTo>
                          <a:pt x="28" y="191"/>
                        </a:lnTo>
                        <a:lnTo>
                          <a:pt x="20" y="175"/>
                        </a:lnTo>
                        <a:lnTo>
                          <a:pt x="17" y="161"/>
                        </a:lnTo>
                        <a:lnTo>
                          <a:pt x="14" y="145"/>
                        </a:lnTo>
                        <a:lnTo>
                          <a:pt x="14" y="131"/>
                        </a:lnTo>
                        <a:lnTo>
                          <a:pt x="18" y="119"/>
                        </a:lnTo>
                        <a:lnTo>
                          <a:pt x="21" y="106"/>
                        </a:lnTo>
                        <a:lnTo>
                          <a:pt x="28" y="94"/>
                        </a:lnTo>
                        <a:lnTo>
                          <a:pt x="36" y="84"/>
                        </a:lnTo>
                        <a:lnTo>
                          <a:pt x="45" y="72"/>
                        </a:lnTo>
                        <a:lnTo>
                          <a:pt x="54" y="61"/>
                        </a:lnTo>
                        <a:lnTo>
                          <a:pt x="64" y="52"/>
                        </a:lnTo>
                        <a:lnTo>
                          <a:pt x="77" y="44"/>
                        </a:lnTo>
                        <a:lnTo>
                          <a:pt x="88" y="35"/>
                        </a:lnTo>
                        <a:lnTo>
                          <a:pt x="101" y="28"/>
                        </a:lnTo>
                        <a:lnTo>
                          <a:pt x="113" y="21"/>
                        </a:lnTo>
                        <a:lnTo>
                          <a:pt x="126" y="15"/>
                        </a:lnTo>
                        <a:lnTo>
                          <a:pt x="126" y="0"/>
                        </a:lnTo>
                        <a:lnTo>
                          <a:pt x="121" y="1"/>
                        </a:lnTo>
                        <a:lnTo>
                          <a:pt x="118" y="3"/>
                        </a:lnTo>
                        <a:lnTo>
                          <a:pt x="113" y="6"/>
                        </a:lnTo>
                        <a:lnTo>
                          <a:pt x="109" y="8"/>
                        </a:lnTo>
                        <a:lnTo>
                          <a:pt x="102" y="11"/>
                        </a:lnTo>
                        <a:lnTo>
                          <a:pt x="96" y="16"/>
                        </a:lnTo>
                        <a:lnTo>
                          <a:pt x="89" y="20"/>
                        </a:lnTo>
                        <a:lnTo>
                          <a:pt x="82" y="25"/>
                        </a:lnTo>
                        <a:lnTo>
                          <a:pt x="74" y="30"/>
                        </a:lnTo>
                        <a:lnTo>
                          <a:pt x="67" y="36"/>
                        </a:lnTo>
                        <a:lnTo>
                          <a:pt x="59" y="42"/>
                        </a:lnTo>
                        <a:lnTo>
                          <a:pt x="52" y="49"/>
                        </a:lnTo>
                        <a:lnTo>
                          <a:pt x="43" y="56"/>
                        </a:lnTo>
                        <a:lnTo>
                          <a:pt x="36" y="64"/>
                        </a:lnTo>
                        <a:lnTo>
                          <a:pt x="29" y="72"/>
                        </a:lnTo>
                        <a:lnTo>
                          <a:pt x="23" y="81"/>
                        </a:lnTo>
                        <a:lnTo>
                          <a:pt x="12" y="96"/>
                        </a:lnTo>
                        <a:lnTo>
                          <a:pt x="6" y="110"/>
                        </a:lnTo>
                        <a:lnTo>
                          <a:pt x="2" y="126"/>
                        </a:lnTo>
                        <a:lnTo>
                          <a:pt x="0" y="141"/>
                        </a:lnTo>
                        <a:lnTo>
                          <a:pt x="2" y="155"/>
                        </a:lnTo>
                        <a:lnTo>
                          <a:pt x="5" y="169"/>
                        </a:lnTo>
                        <a:lnTo>
                          <a:pt x="11" y="183"/>
                        </a:lnTo>
                        <a:lnTo>
                          <a:pt x="18" y="198"/>
                        </a:lnTo>
                        <a:lnTo>
                          <a:pt x="26" y="210"/>
                        </a:lnTo>
                        <a:lnTo>
                          <a:pt x="36" y="224"/>
                        </a:lnTo>
                        <a:lnTo>
                          <a:pt x="47" y="235"/>
                        </a:lnTo>
                        <a:lnTo>
                          <a:pt x="61" y="247"/>
                        </a:lnTo>
                        <a:lnTo>
                          <a:pt x="73" y="257"/>
                        </a:lnTo>
                        <a:lnTo>
                          <a:pt x="87" y="267"/>
                        </a:lnTo>
                        <a:lnTo>
                          <a:pt x="102" y="275"/>
                        </a:lnTo>
                        <a:lnTo>
                          <a:pt x="116" y="283"/>
                        </a:lnTo>
                        <a:lnTo>
                          <a:pt x="119" y="285"/>
                        </a:lnTo>
                        <a:lnTo>
                          <a:pt x="123" y="287"/>
                        </a:lnTo>
                        <a:lnTo>
                          <a:pt x="127" y="289"/>
                        </a:lnTo>
                        <a:lnTo>
                          <a:pt x="131" y="291"/>
                        </a:lnTo>
                        <a:lnTo>
                          <a:pt x="135" y="294"/>
                        </a:lnTo>
                        <a:lnTo>
                          <a:pt x="140" y="295"/>
                        </a:lnTo>
                        <a:lnTo>
                          <a:pt x="145" y="298"/>
                        </a:lnTo>
                        <a:lnTo>
                          <a:pt x="149" y="301"/>
                        </a:lnTo>
                        <a:lnTo>
                          <a:pt x="154" y="302"/>
                        </a:lnTo>
                        <a:lnTo>
                          <a:pt x="159" y="304"/>
                        </a:lnTo>
                        <a:lnTo>
                          <a:pt x="162" y="306"/>
                        </a:lnTo>
                        <a:lnTo>
                          <a:pt x="168" y="309"/>
                        </a:lnTo>
                        <a:lnTo>
                          <a:pt x="172" y="310"/>
                        </a:lnTo>
                        <a:lnTo>
                          <a:pt x="176" y="311"/>
                        </a:lnTo>
                        <a:lnTo>
                          <a:pt x="180" y="313"/>
                        </a:lnTo>
                        <a:lnTo>
                          <a:pt x="184" y="315"/>
                        </a:lnTo>
                        <a:lnTo>
                          <a:pt x="190" y="316"/>
                        </a:lnTo>
                        <a:lnTo>
                          <a:pt x="198" y="317"/>
                        </a:lnTo>
                        <a:lnTo>
                          <a:pt x="206" y="319"/>
                        </a:lnTo>
                        <a:lnTo>
                          <a:pt x="217" y="322"/>
                        </a:lnTo>
                        <a:lnTo>
                          <a:pt x="226" y="324"/>
                        </a:lnTo>
                        <a:lnTo>
                          <a:pt x="236" y="326"/>
                        </a:lnTo>
                        <a:lnTo>
                          <a:pt x="246" y="329"/>
                        </a:lnTo>
                        <a:lnTo>
                          <a:pt x="257" y="332"/>
                        </a:lnTo>
                        <a:lnTo>
                          <a:pt x="266" y="333"/>
                        </a:lnTo>
                        <a:lnTo>
                          <a:pt x="276" y="336"/>
                        </a:lnTo>
                        <a:lnTo>
                          <a:pt x="286" y="338"/>
                        </a:lnTo>
                        <a:lnTo>
                          <a:pt x="295" y="340"/>
                        </a:lnTo>
                        <a:lnTo>
                          <a:pt x="303" y="343"/>
                        </a:lnTo>
                        <a:lnTo>
                          <a:pt x="311" y="344"/>
                        </a:lnTo>
                        <a:lnTo>
                          <a:pt x="319" y="346"/>
                        </a:lnTo>
                        <a:lnTo>
                          <a:pt x="326" y="348"/>
                        </a:lnTo>
                        <a:lnTo>
                          <a:pt x="333" y="350"/>
                        </a:lnTo>
                        <a:lnTo>
                          <a:pt x="340" y="351"/>
                        </a:lnTo>
                        <a:lnTo>
                          <a:pt x="347" y="352"/>
                        </a:lnTo>
                        <a:lnTo>
                          <a:pt x="354" y="354"/>
                        </a:lnTo>
                        <a:lnTo>
                          <a:pt x="361" y="355"/>
                        </a:lnTo>
                        <a:lnTo>
                          <a:pt x="368" y="357"/>
                        </a:lnTo>
                        <a:lnTo>
                          <a:pt x="375" y="358"/>
                        </a:lnTo>
                        <a:lnTo>
                          <a:pt x="383" y="360"/>
                        </a:lnTo>
                        <a:lnTo>
                          <a:pt x="389" y="361"/>
                        </a:lnTo>
                        <a:lnTo>
                          <a:pt x="396" y="362"/>
                        </a:lnTo>
                        <a:lnTo>
                          <a:pt x="403" y="363"/>
                        </a:lnTo>
                        <a:lnTo>
                          <a:pt x="411" y="365"/>
                        </a:lnTo>
                        <a:lnTo>
                          <a:pt x="418" y="366"/>
                        </a:lnTo>
                        <a:lnTo>
                          <a:pt x="427" y="367"/>
                        </a:lnTo>
                        <a:lnTo>
                          <a:pt x="434" y="368"/>
                        </a:lnTo>
                        <a:lnTo>
                          <a:pt x="442" y="370"/>
                        </a:lnTo>
                        <a:lnTo>
                          <a:pt x="450" y="370"/>
                        </a:lnTo>
                        <a:lnTo>
                          <a:pt x="459" y="372"/>
                        </a:lnTo>
                        <a:lnTo>
                          <a:pt x="467" y="373"/>
                        </a:lnTo>
                        <a:lnTo>
                          <a:pt x="475" y="374"/>
                        </a:lnTo>
                        <a:lnTo>
                          <a:pt x="482" y="374"/>
                        </a:lnTo>
                        <a:lnTo>
                          <a:pt x="491" y="376"/>
                        </a:lnTo>
                        <a:lnTo>
                          <a:pt x="498" y="376"/>
                        </a:lnTo>
                        <a:lnTo>
                          <a:pt x="506" y="379"/>
                        </a:lnTo>
                        <a:lnTo>
                          <a:pt x="513" y="380"/>
                        </a:lnTo>
                        <a:lnTo>
                          <a:pt x="521" y="381"/>
                        </a:lnTo>
                        <a:lnTo>
                          <a:pt x="528" y="382"/>
                        </a:lnTo>
                        <a:lnTo>
                          <a:pt x="536" y="383"/>
                        </a:lnTo>
                        <a:lnTo>
                          <a:pt x="544" y="384"/>
                        </a:lnTo>
                        <a:lnTo>
                          <a:pt x="553" y="386"/>
                        </a:lnTo>
                        <a:lnTo>
                          <a:pt x="563" y="387"/>
                        </a:lnTo>
                        <a:lnTo>
                          <a:pt x="573" y="389"/>
                        </a:lnTo>
                        <a:lnTo>
                          <a:pt x="577" y="389"/>
                        </a:lnTo>
                        <a:lnTo>
                          <a:pt x="583" y="389"/>
                        </a:lnTo>
                        <a:lnTo>
                          <a:pt x="586" y="390"/>
                        </a:lnTo>
                        <a:lnTo>
                          <a:pt x="591" y="390"/>
                        </a:lnTo>
                        <a:lnTo>
                          <a:pt x="594" y="390"/>
                        </a:lnTo>
                        <a:lnTo>
                          <a:pt x="599" y="391"/>
                        </a:lnTo>
                        <a:lnTo>
                          <a:pt x="604" y="391"/>
                        </a:lnTo>
                        <a:lnTo>
                          <a:pt x="608" y="393"/>
                        </a:lnTo>
                        <a:lnTo>
                          <a:pt x="611" y="393"/>
                        </a:lnTo>
                        <a:lnTo>
                          <a:pt x="615" y="393"/>
                        </a:lnTo>
                        <a:lnTo>
                          <a:pt x="619" y="393"/>
                        </a:lnTo>
                        <a:lnTo>
                          <a:pt x="622" y="394"/>
                        </a:lnTo>
                        <a:lnTo>
                          <a:pt x="626" y="394"/>
                        </a:lnTo>
                        <a:lnTo>
                          <a:pt x="629" y="395"/>
                        </a:lnTo>
                        <a:lnTo>
                          <a:pt x="633" y="395"/>
                        </a:lnTo>
                        <a:lnTo>
                          <a:pt x="635" y="396"/>
                        </a:lnTo>
                        <a:lnTo>
                          <a:pt x="636" y="396"/>
                        </a:lnTo>
                        <a:lnTo>
                          <a:pt x="642" y="396"/>
                        </a:lnTo>
                        <a:lnTo>
                          <a:pt x="644" y="396"/>
                        </a:lnTo>
                        <a:lnTo>
                          <a:pt x="649" y="396"/>
                        </a:lnTo>
                        <a:lnTo>
                          <a:pt x="652" y="396"/>
                        </a:lnTo>
                        <a:lnTo>
                          <a:pt x="658" y="397"/>
                        </a:lnTo>
                        <a:lnTo>
                          <a:pt x="662" y="397"/>
                        </a:lnTo>
                        <a:lnTo>
                          <a:pt x="666" y="397"/>
                        </a:lnTo>
                        <a:lnTo>
                          <a:pt x="670" y="397"/>
                        </a:lnTo>
                        <a:lnTo>
                          <a:pt x="676" y="397"/>
                        </a:lnTo>
                        <a:lnTo>
                          <a:pt x="679" y="397"/>
                        </a:lnTo>
                        <a:lnTo>
                          <a:pt x="684" y="398"/>
                        </a:lnTo>
                        <a:lnTo>
                          <a:pt x="686" y="398"/>
                        </a:lnTo>
                        <a:lnTo>
                          <a:pt x="691" y="398"/>
                        </a:lnTo>
                        <a:lnTo>
                          <a:pt x="691" y="396"/>
                        </a:lnTo>
                        <a:lnTo>
                          <a:pt x="691" y="393"/>
                        </a:lnTo>
                        <a:lnTo>
                          <a:pt x="691" y="389"/>
                        </a:lnTo>
                        <a:lnTo>
                          <a:pt x="692" y="387"/>
                        </a:lnTo>
                        <a:lnTo>
                          <a:pt x="686" y="386"/>
                        </a:lnTo>
                        <a:lnTo>
                          <a:pt x="680" y="384"/>
                        </a:lnTo>
                        <a:lnTo>
                          <a:pt x="676" y="384"/>
                        </a:lnTo>
                        <a:lnTo>
                          <a:pt x="671" y="384"/>
                        </a:lnTo>
                        <a:lnTo>
                          <a:pt x="666" y="383"/>
                        </a:lnTo>
                        <a:lnTo>
                          <a:pt x="662" y="383"/>
                        </a:lnTo>
                        <a:lnTo>
                          <a:pt x="658" y="383"/>
                        </a:lnTo>
                        <a:lnTo>
                          <a:pt x="655" y="383"/>
                        </a:lnTo>
                        <a:lnTo>
                          <a:pt x="650" y="382"/>
                        </a:lnTo>
                        <a:lnTo>
                          <a:pt x="645" y="382"/>
                        </a:lnTo>
                        <a:lnTo>
                          <a:pt x="642" y="381"/>
                        </a:lnTo>
                        <a:lnTo>
                          <a:pt x="638" y="381"/>
                        </a:lnTo>
                        <a:lnTo>
                          <a:pt x="635" y="381"/>
                        </a:lnTo>
                        <a:lnTo>
                          <a:pt x="630" y="381"/>
                        </a:lnTo>
                        <a:lnTo>
                          <a:pt x="627" y="381"/>
                        </a:lnTo>
                        <a:lnTo>
                          <a:pt x="623" y="3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5" name="Freeform 171">
                    <a:extLst>
                      <a:ext uri="{FF2B5EF4-FFF2-40B4-BE49-F238E27FC236}">
                        <a16:creationId xmlns:a16="http://schemas.microsoft.com/office/drawing/2014/main" id="{966AF9F6-6B5D-41C1-99EF-2249FD5E622C}"/>
                      </a:ext>
                    </a:extLst>
                  </p:cNvPr>
                  <p:cNvSpPr>
                    <a:spLocks/>
                  </p:cNvSpPr>
                  <p:nvPr/>
                </p:nvSpPr>
                <p:spPr bwMode="auto">
                  <a:xfrm>
                    <a:off x="1815" y="2093"/>
                    <a:ext cx="217" cy="103"/>
                  </a:xfrm>
                  <a:custGeom>
                    <a:avLst/>
                    <a:gdLst>
                      <a:gd name="T0" fmla="*/ 2 w 653"/>
                      <a:gd name="T1" fmla="*/ 1 h 311"/>
                      <a:gd name="T2" fmla="*/ 2 w 653"/>
                      <a:gd name="T3" fmla="*/ 1 h 311"/>
                      <a:gd name="T4" fmla="*/ 2 w 653"/>
                      <a:gd name="T5" fmla="*/ 1 h 311"/>
                      <a:gd name="T6" fmla="*/ 1 w 653"/>
                      <a:gd name="T7" fmla="*/ 1 h 311"/>
                      <a:gd name="T8" fmla="*/ 1 w 653"/>
                      <a:gd name="T9" fmla="*/ 1 h 311"/>
                      <a:gd name="T10" fmla="*/ 1 w 653"/>
                      <a:gd name="T11" fmla="*/ 1 h 311"/>
                      <a:gd name="T12" fmla="*/ 1 w 653"/>
                      <a:gd name="T13" fmla="*/ 1 h 311"/>
                      <a:gd name="T14" fmla="*/ 0 w 653"/>
                      <a:gd name="T15" fmla="*/ 1 h 311"/>
                      <a:gd name="T16" fmla="*/ 0 w 653"/>
                      <a:gd name="T17" fmla="*/ 1 h 311"/>
                      <a:gd name="T18" fmla="*/ 0 w 653"/>
                      <a:gd name="T19" fmla="*/ 1 h 311"/>
                      <a:gd name="T20" fmla="*/ 0 w 653"/>
                      <a:gd name="T21" fmla="*/ 0 h 311"/>
                      <a:gd name="T22" fmla="*/ 0 w 653"/>
                      <a:gd name="T23" fmla="*/ 0 h 311"/>
                      <a:gd name="T24" fmla="*/ 0 w 653"/>
                      <a:gd name="T25" fmla="*/ 0 h 311"/>
                      <a:gd name="T26" fmla="*/ 0 w 653"/>
                      <a:gd name="T27" fmla="*/ 0 h 311"/>
                      <a:gd name="T28" fmla="*/ 0 w 653"/>
                      <a:gd name="T29" fmla="*/ 0 h 311"/>
                      <a:gd name="T30" fmla="*/ 0 w 653"/>
                      <a:gd name="T31" fmla="*/ 0 h 311"/>
                      <a:gd name="T32" fmla="*/ 0 w 653"/>
                      <a:gd name="T33" fmla="*/ 0 h 311"/>
                      <a:gd name="T34" fmla="*/ 0 w 653"/>
                      <a:gd name="T35" fmla="*/ 0 h 311"/>
                      <a:gd name="T36" fmla="*/ 0 w 653"/>
                      <a:gd name="T37" fmla="*/ 0 h 311"/>
                      <a:gd name="T38" fmla="*/ 0 w 653"/>
                      <a:gd name="T39" fmla="*/ 0 h 311"/>
                      <a:gd name="T40" fmla="*/ 0 w 653"/>
                      <a:gd name="T41" fmla="*/ 0 h 311"/>
                      <a:gd name="T42" fmla="*/ 0 w 653"/>
                      <a:gd name="T43" fmla="*/ 0 h 311"/>
                      <a:gd name="T44" fmla="*/ 0 w 653"/>
                      <a:gd name="T45" fmla="*/ 0 h 311"/>
                      <a:gd name="T46" fmla="*/ 0 w 653"/>
                      <a:gd name="T47" fmla="*/ 0 h 311"/>
                      <a:gd name="T48" fmla="*/ 0 w 653"/>
                      <a:gd name="T49" fmla="*/ 1 h 311"/>
                      <a:gd name="T50" fmla="*/ 0 w 653"/>
                      <a:gd name="T51" fmla="*/ 1 h 311"/>
                      <a:gd name="T52" fmla="*/ 0 w 653"/>
                      <a:gd name="T53" fmla="*/ 1 h 311"/>
                      <a:gd name="T54" fmla="*/ 0 w 653"/>
                      <a:gd name="T55" fmla="*/ 1 h 311"/>
                      <a:gd name="T56" fmla="*/ 1 w 653"/>
                      <a:gd name="T57" fmla="*/ 1 h 311"/>
                      <a:gd name="T58" fmla="*/ 1 w 653"/>
                      <a:gd name="T59" fmla="*/ 1 h 311"/>
                      <a:gd name="T60" fmla="*/ 1 w 653"/>
                      <a:gd name="T61" fmla="*/ 1 h 311"/>
                      <a:gd name="T62" fmla="*/ 1 w 653"/>
                      <a:gd name="T63" fmla="*/ 1 h 311"/>
                      <a:gd name="T64" fmla="*/ 1 w 653"/>
                      <a:gd name="T65" fmla="*/ 1 h 311"/>
                      <a:gd name="T66" fmla="*/ 1 w 653"/>
                      <a:gd name="T67" fmla="*/ 1 h 311"/>
                      <a:gd name="T68" fmla="*/ 1 w 653"/>
                      <a:gd name="T69" fmla="*/ 1 h 311"/>
                      <a:gd name="T70" fmla="*/ 1 w 653"/>
                      <a:gd name="T71" fmla="*/ 1 h 311"/>
                      <a:gd name="T72" fmla="*/ 1 w 653"/>
                      <a:gd name="T73" fmla="*/ 1 h 311"/>
                      <a:gd name="T74" fmla="*/ 1 w 653"/>
                      <a:gd name="T75" fmla="*/ 1 h 311"/>
                      <a:gd name="T76" fmla="*/ 1 w 653"/>
                      <a:gd name="T77" fmla="*/ 1 h 311"/>
                      <a:gd name="T78" fmla="*/ 1 w 653"/>
                      <a:gd name="T79" fmla="*/ 1 h 311"/>
                      <a:gd name="T80" fmla="*/ 2 w 653"/>
                      <a:gd name="T81" fmla="*/ 1 h 311"/>
                      <a:gd name="T82" fmla="*/ 2 w 653"/>
                      <a:gd name="T83" fmla="*/ 1 h 311"/>
                      <a:gd name="T84" fmla="*/ 2 w 653"/>
                      <a:gd name="T85" fmla="*/ 1 h 311"/>
                      <a:gd name="T86" fmla="*/ 2 w 653"/>
                      <a:gd name="T87" fmla="*/ 1 h 311"/>
                      <a:gd name="T88" fmla="*/ 2 w 653"/>
                      <a:gd name="T89" fmla="*/ 1 h 311"/>
                      <a:gd name="T90" fmla="*/ 2 w 653"/>
                      <a:gd name="T91" fmla="*/ 1 h 311"/>
                      <a:gd name="T92" fmla="*/ 2 w 653"/>
                      <a:gd name="T93" fmla="*/ 1 h 311"/>
                      <a:gd name="T94" fmla="*/ 2 w 653"/>
                      <a:gd name="T95" fmla="*/ 1 h 311"/>
                      <a:gd name="T96" fmla="*/ 2 w 653"/>
                      <a:gd name="T97" fmla="*/ 1 h 311"/>
                      <a:gd name="T98" fmla="*/ 2 w 653"/>
                      <a:gd name="T99" fmla="*/ 1 h 311"/>
                      <a:gd name="T100" fmla="*/ 2 w 653"/>
                      <a:gd name="T101" fmla="*/ 1 h 311"/>
                      <a:gd name="T102" fmla="*/ 2 w 653"/>
                      <a:gd name="T103" fmla="*/ 1 h 311"/>
                      <a:gd name="T104" fmla="*/ 2 w 653"/>
                      <a:gd name="T105" fmla="*/ 1 h 311"/>
                      <a:gd name="T106" fmla="*/ 3 w 653"/>
                      <a:gd name="T107" fmla="*/ 1 h 311"/>
                      <a:gd name="T108" fmla="*/ 3 w 653"/>
                      <a:gd name="T109" fmla="*/ 1 h 311"/>
                      <a:gd name="T110" fmla="*/ 3 w 653"/>
                      <a:gd name="T111" fmla="*/ 1 h 311"/>
                      <a:gd name="T112" fmla="*/ 3 w 653"/>
                      <a:gd name="T113" fmla="*/ 1 h 311"/>
                      <a:gd name="T114" fmla="*/ 3 w 653"/>
                      <a:gd name="T115" fmla="*/ 1 h 311"/>
                      <a:gd name="T116" fmla="*/ 3 w 653"/>
                      <a:gd name="T117" fmla="*/ 1 h 311"/>
                      <a:gd name="T118" fmla="*/ 2 w 653"/>
                      <a:gd name="T119" fmla="*/ 1 h 3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3"/>
                      <a:gd name="T181" fmla="*/ 0 h 311"/>
                      <a:gd name="T182" fmla="*/ 653 w 653"/>
                      <a:gd name="T183" fmla="*/ 311 h 3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3" h="311">
                        <a:moveTo>
                          <a:pt x="609" y="295"/>
                        </a:moveTo>
                        <a:lnTo>
                          <a:pt x="587" y="294"/>
                        </a:lnTo>
                        <a:lnTo>
                          <a:pt x="564" y="292"/>
                        </a:lnTo>
                        <a:lnTo>
                          <a:pt x="537" y="289"/>
                        </a:lnTo>
                        <a:lnTo>
                          <a:pt x="509" y="285"/>
                        </a:lnTo>
                        <a:lnTo>
                          <a:pt x="479" y="281"/>
                        </a:lnTo>
                        <a:lnTo>
                          <a:pt x="448" y="276"/>
                        </a:lnTo>
                        <a:lnTo>
                          <a:pt x="416" y="270"/>
                        </a:lnTo>
                        <a:lnTo>
                          <a:pt x="385" y="266"/>
                        </a:lnTo>
                        <a:lnTo>
                          <a:pt x="352" y="259"/>
                        </a:lnTo>
                        <a:lnTo>
                          <a:pt x="321" y="253"/>
                        </a:lnTo>
                        <a:lnTo>
                          <a:pt x="292" y="246"/>
                        </a:lnTo>
                        <a:lnTo>
                          <a:pt x="262" y="240"/>
                        </a:lnTo>
                        <a:lnTo>
                          <a:pt x="237" y="233"/>
                        </a:lnTo>
                        <a:lnTo>
                          <a:pt x="212" y="227"/>
                        </a:lnTo>
                        <a:lnTo>
                          <a:pt x="193" y="221"/>
                        </a:lnTo>
                        <a:lnTo>
                          <a:pt x="175" y="215"/>
                        </a:lnTo>
                        <a:lnTo>
                          <a:pt x="162" y="210"/>
                        </a:lnTo>
                        <a:lnTo>
                          <a:pt x="150" y="205"/>
                        </a:lnTo>
                        <a:lnTo>
                          <a:pt x="137" y="199"/>
                        </a:lnTo>
                        <a:lnTo>
                          <a:pt x="125" y="193"/>
                        </a:lnTo>
                        <a:lnTo>
                          <a:pt x="112" y="187"/>
                        </a:lnTo>
                        <a:lnTo>
                          <a:pt x="102" y="182"/>
                        </a:lnTo>
                        <a:lnTo>
                          <a:pt x="90" y="176"/>
                        </a:lnTo>
                        <a:lnTo>
                          <a:pt x="81" y="170"/>
                        </a:lnTo>
                        <a:lnTo>
                          <a:pt x="70" y="163"/>
                        </a:lnTo>
                        <a:lnTo>
                          <a:pt x="62" y="156"/>
                        </a:lnTo>
                        <a:lnTo>
                          <a:pt x="53" y="149"/>
                        </a:lnTo>
                        <a:lnTo>
                          <a:pt x="46" y="143"/>
                        </a:lnTo>
                        <a:lnTo>
                          <a:pt x="39" y="136"/>
                        </a:lnTo>
                        <a:lnTo>
                          <a:pt x="33" y="130"/>
                        </a:lnTo>
                        <a:lnTo>
                          <a:pt x="28" y="123"/>
                        </a:lnTo>
                        <a:lnTo>
                          <a:pt x="25" y="117"/>
                        </a:lnTo>
                        <a:lnTo>
                          <a:pt x="19" y="106"/>
                        </a:lnTo>
                        <a:lnTo>
                          <a:pt x="16" y="96"/>
                        </a:lnTo>
                        <a:lnTo>
                          <a:pt x="13" y="87"/>
                        </a:lnTo>
                        <a:lnTo>
                          <a:pt x="13" y="79"/>
                        </a:lnTo>
                        <a:lnTo>
                          <a:pt x="14" y="71"/>
                        </a:lnTo>
                        <a:lnTo>
                          <a:pt x="17" y="63"/>
                        </a:lnTo>
                        <a:lnTo>
                          <a:pt x="20" y="56"/>
                        </a:lnTo>
                        <a:lnTo>
                          <a:pt x="25" y="50"/>
                        </a:lnTo>
                        <a:lnTo>
                          <a:pt x="28" y="43"/>
                        </a:lnTo>
                        <a:lnTo>
                          <a:pt x="34" y="38"/>
                        </a:lnTo>
                        <a:lnTo>
                          <a:pt x="39" y="32"/>
                        </a:lnTo>
                        <a:lnTo>
                          <a:pt x="45" y="28"/>
                        </a:lnTo>
                        <a:lnTo>
                          <a:pt x="49" y="23"/>
                        </a:lnTo>
                        <a:lnTo>
                          <a:pt x="54" y="19"/>
                        </a:lnTo>
                        <a:lnTo>
                          <a:pt x="58" y="16"/>
                        </a:lnTo>
                        <a:lnTo>
                          <a:pt x="61" y="14"/>
                        </a:lnTo>
                        <a:lnTo>
                          <a:pt x="63" y="0"/>
                        </a:lnTo>
                        <a:lnTo>
                          <a:pt x="60" y="2"/>
                        </a:lnTo>
                        <a:lnTo>
                          <a:pt x="55" y="4"/>
                        </a:lnTo>
                        <a:lnTo>
                          <a:pt x="52" y="5"/>
                        </a:lnTo>
                        <a:lnTo>
                          <a:pt x="48" y="9"/>
                        </a:lnTo>
                        <a:lnTo>
                          <a:pt x="44" y="11"/>
                        </a:lnTo>
                        <a:lnTo>
                          <a:pt x="40" y="15"/>
                        </a:lnTo>
                        <a:lnTo>
                          <a:pt x="35" y="17"/>
                        </a:lnTo>
                        <a:lnTo>
                          <a:pt x="31" y="22"/>
                        </a:lnTo>
                        <a:lnTo>
                          <a:pt x="27" y="25"/>
                        </a:lnTo>
                        <a:lnTo>
                          <a:pt x="23" y="30"/>
                        </a:lnTo>
                        <a:lnTo>
                          <a:pt x="19" y="36"/>
                        </a:lnTo>
                        <a:lnTo>
                          <a:pt x="16" y="40"/>
                        </a:lnTo>
                        <a:lnTo>
                          <a:pt x="11" y="46"/>
                        </a:lnTo>
                        <a:lnTo>
                          <a:pt x="9" y="53"/>
                        </a:lnTo>
                        <a:lnTo>
                          <a:pt x="5" y="61"/>
                        </a:lnTo>
                        <a:lnTo>
                          <a:pt x="3" y="70"/>
                        </a:lnTo>
                        <a:lnTo>
                          <a:pt x="0" y="77"/>
                        </a:lnTo>
                        <a:lnTo>
                          <a:pt x="0" y="85"/>
                        </a:lnTo>
                        <a:lnTo>
                          <a:pt x="0" y="92"/>
                        </a:lnTo>
                        <a:lnTo>
                          <a:pt x="3" y="101"/>
                        </a:lnTo>
                        <a:lnTo>
                          <a:pt x="5" y="109"/>
                        </a:lnTo>
                        <a:lnTo>
                          <a:pt x="10" y="117"/>
                        </a:lnTo>
                        <a:lnTo>
                          <a:pt x="14" y="127"/>
                        </a:lnTo>
                        <a:lnTo>
                          <a:pt x="20" y="135"/>
                        </a:lnTo>
                        <a:lnTo>
                          <a:pt x="27" y="143"/>
                        </a:lnTo>
                        <a:lnTo>
                          <a:pt x="35" y="151"/>
                        </a:lnTo>
                        <a:lnTo>
                          <a:pt x="45" y="159"/>
                        </a:lnTo>
                        <a:lnTo>
                          <a:pt x="54" y="169"/>
                        </a:lnTo>
                        <a:lnTo>
                          <a:pt x="66" y="176"/>
                        </a:lnTo>
                        <a:lnTo>
                          <a:pt x="77" y="184"/>
                        </a:lnTo>
                        <a:lnTo>
                          <a:pt x="89" y="192"/>
                        </a:lnTo>
                        <a:lnTo>
                          <a:pt x="104" y="199"/>
                        </a:lnTo>
                        <a:lnTo>
                          <a:pt x="108" y="201"/>
                        </a:lnTo>
                        <a:lnTo>
                          <a:pt x="111" y="203"/>
                        </a:lnTo>
                        <a:lnTo>
                          <a:pt x="116" y="205"/>
                        </a:lnTo>
                        <a:lnTo>
                          <a:pt x="119" y="207"/>
                        </a:lnTo>
                        <a:lnTo>
                          <a:pt x="124" y="210"/>
                        </a:lnTo>
                        <a:lnTo>
                          <a:pt x="129" y="211"/>
                        </a:lnTo>
                        <a:lnTo>
                          <a:pt x="133" y="213"/>
                        </a:lnTo>
                        <a:lnTo>
                          <a:pt x="138" y="215"/>
                        </a:lnTo>
                        <a:lnTo>
                          <a:pt x="143" y="218"/>
                        </a:lnTo>
                        <a:lnTo>
                          <a:pt x="147" y="219"/>
                        </a:lnTo>
                        <a:lnTo>
                          <a:pt x="152" y="221"/>
                        </a:lnTo>
                        <a:lnTo>
                          <a:pt x="156" y="224"/>
                        </a:lnTo>
                        <a:lnTo>
                          <a:pt x="160" y="225"/>
                        </a:lnTo>
                        <a:lnTo>
                          <a:pt x="163" y="226"/>
                        </a:lnTo>
                        <a:lnTo>
                          <a:pt x="168" y="227"/>
                        </a:lnTo>
                        <a:lnTo>
                          <a:pt x="173" y="228"/>
                        </a:lnTo>
                        <a:lnTo>
                          <a:pt x="179" y="231"/>
                        </a:lnTo>
                        <a:lnTo>
                          <a:pt x="187" y="233"/>
                        </a:lnTo>
                        <a:lnTo>
                          <a:pt x="195" y="234"/>
                        </a:lnTo>
                        <a:lnTo>
                          <a:pt x="204" y="236"/>
                        </a:lnTo>
                        <a:lnTo>
                          <a:pt x="214" y="239"/>
                        </a:lnTo>
                        <a:lnTo>
                          <a:pt x="225" y="242"/>
                        </a:lnTo>
                        <a:lnTo>
                          <a:pt x="235" y="243"/>
                        </a:lnTo>
                        <a:lnTo>
                          <a:pt x="245" y="247"/>
                        </a:lnTo>
                        <a:lnTo>
                          <a:pt x="254" y="249"/>
                        </a:lnTo>
                        <a:lnTo>
                          <a:pt x="265" y="252"/>
                        </a:lnTo>
                        <a:lnTo>
                          <a:pt x="274" y="253"/>
                        </a:lnTo>
                        <a:lnTo>
                          <a:pt x="283" y="255"/>
                        </a:lnTo>
                        <a:lnTo>
                          <a:pt x="293" y="257"/>
                        </a:lnTo>
                        <a:lnTo>
                          <a:pt x="301" y="260"/>
                        </a:lnTo>
                        <a:lnTo>
                          <a:pt x="308" y="261"/>
                        </a:lnTo>
                        <a:lnTo>
                          <a:pt x="315" y="263"/>
                        </a:lnTo>
                        <a:lnTo>
                          <a:pt x="322" y="264"/>
                        </a:lnTo>
                        <a:lnTo>
                          <a:pt x="329" y="266"/>
                        </a:lnTo>
                        <a:lnTo>
                          <a:pt x="336" y="267"/>
                        </a:lnTo>
                        <a:lnTo>
                          <a:pt x="344" y="269"/>
                        </a:lnTo>
                        <a:lnTo>
                          <a:pt x="351" y="270"/>
                        </a:lnTo>
                        <a:lnTo>
                          <a:pt x="358" y="271"/>
                        </a:lnTo>
                        <a:lnTo>
                          <a:pt x="365" y="274"/>
                        </a:lnTo>
                        <a:lnTo>
                          <a:pt x="372" y="275"/>
                        </a:lnTo>
                        <a:lnTo>
                          <a:pt x="379" y="276"/>
                        </a:lnTo>
                        <a:lnTo>
                          <a:pt x="386" y="277"/>
                        </a:lnTo>
                        <a:lnTo>
                          <a:pt x="393" y="278"/>
                        </a:lnTo>
                        <a:lnTo>
                          <a:pt x="400" y="280"/>
                        </a:lnTo>
                        <a:lnTo>
                          <a:pt x="408" y="281"/>
                        </a:lnTo>
                        <a:lnTo>
                          <a:pt x="415" y="282"/>
                        </a:lnTo>
                        <a:lnTo>
                          <a:pt x="423" y="283"/>
                        </a:lnTo>
                        <a:lnTo>
                          <a:pt x="431" y="284"/>
                        </a:lnTo>
                        <a:lnTo>
                          <a:pt x="438" y="285"/>
                        </a:lnTo>
                        <a:lnTo>
                          <a:pt x="448" y="287"/>
                        </a:lnTo>
                        <a:lnTo>
                          <a:pt x="455" y="288"/>
                        </a:lnTo>
                        <a:lnTo>
                          <a:pt x="462" y="290"/>
                        </a:lnTo>
                        <a:lnTo>
                          <a:pt x="469" y="291"/>
                        </a:lnTo>
                        <a:lnTo>
                          <a:pt x="476" y="292"/>
                        </a:lnTo>
                        <a:lnTo>
                          <a:pt x="481" y="294"/>
                        </a:lnTo>
                        <a:lnTo>
                          <a:pt x="488" y="296"/>
                        </a:lnTo>
                        <a:lnTo>
                          <a:pt x="494" y="296"/>
                        </a:lnTo>
                        <a:lnTo>
                          <a:pt x="501" y="298"/>
                        </a:lnTo>
                        <a:lnTo>
                          <a:pt x="508" y="299"/>
                        </a:lnTo>
                        <a:lnTo>
                          <a:pt x="516" y="301"/>
                        </a:lnTo>
                        <a:lnTo>
                          <a:pt x="523" y="302"/>
                        </a:lnTo>
                        <a:lnTo>
                          <a:pt x="533" y="302"/>
                        </a:lnTo>
                        <a:lnTo>
                          <a:pt x="541" y="303"/>
                        </a:lnTo>
                        <a:lnTo>
                          <a:pt x="551" y="304"/>
                        </a:lnTo>
                        <a:lnTo>
                          <a:pt x="554" y="304"/>
                        </a:lnTo>
                        <a:lnTo>
                          <a:pt x="558" y="304"/>
                        </a:lnTo>
                        <a:lnTo>
                          <a:pt x="562" y="304"/>
                        </a:lnTo>
                        <a:lnTo>
                          <a:pt x="568" y="304"/>
                        </a:lnTo>
                        <a:lnTo>
                          <a:pt x="572" y="304"/>
                        </a:lnTo>
                        <a:lnTo>
                          <a:pt x="577" y="305"/>
                        </a:lnTo>
                        <a:lnTo>
                          <a:pt x="583" y="306"/>
                        </a:lnTo>
                        <a:lnTo>
                          <a:pt x="587" y="306"/>
                        </a:lnTo>
                        <a:lnTo>
                          <a:pt x="593" y="306"/>
                        </a:lnTo>
                        <a:lnTo>
                          <a:pt x="598" y="307"/>
                        </a:lnTo>
                        <a:lnTo>
                          <a:pt x="602" y="307"/>
                        </a:lnTo>
                        <a:lnTo>
                          <a:pt x="608" y="309"/>
                        </a:lnTo>
                        <a:lnTo>
                          <a:pt x="612" y="309"/>
                        </a:lnTo>
                        <a:lnTo>
                          <a:pt x="616" y="310"/>
                        </a:lnTo>
                        <a:lnTo>
                          <a:pt x="620" y="310"/>
                        </a:lnTo>
                        <a:lnTo>
                          <a:pt x="625" y="311"/>
                        </a:lnTo>
                        <a:lnTo>
                          <a:pt x="627" y="311"/>
                        </a:lnTo>
                        <a:lnTo>
                          <a:pt x="633" y="311"/>
                        </a:lnTo>
                        <a:lnTo>
                          <a:pt x="636" y="311"/>
                        </a:lnTo>
                        <a:lnTo>
                          <a:pt x="641" y="311"/>
                        </a:lnTo>
                        <a:lnTo>
                          <a:pt x="647" y="311"/>
                        </a:lnTo>
                        <a:lnTo>
                          <a:pt x="653" y="311"/>
                        </a:lnTo>
                        <a:lnTo>
                          <a:pt x="651" y="309"/>
                        </a:lnTo>
                        <a:lnTo>
                          <a:pt x="651" y="304"/>
                        </a:lnTo>
                        <a:lnTo>
                          <a:pt x="650" y="299"/>
                        </a:lnTo>
                        <a:lnTo>
                          <a:pt x="650" y="297"/>
                        </a:lnTo>
                        <a:lnTo>
                          <a:pt x="646" y="297"/>
                        </a:lnTo>
                        <a:lnTo>
                          <a:pt x="641" y="297"/>
                        </a:lnTo>
                        <a:lnTo>
                          <a:pt x="635" y="296"/>
                        </a:lnTo>
                        <a:lnTo>
                          <a:pt x="629" y="296"/>
                        </a:lnTo>
                        <a:lnTo>
                          <a:pt x="623" y="296"/>
                        </a:lnTo>
                        <a:lnTo>
                          <a:pt x="618" y="295"/>
                        </a:lnTo>
                        <a:lnTo>
                          <a:pt x="613" y="295"/>
                        </a:lnTo>
                        <a:lnTo>
                          <a:pt x="609" y="2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6" name="Freeform 172">
                    <a:extLst>
                      <a:ext uri="{FF2B5EF4-FFF2-40B4-BE49-F238E27FC236}">
                        <a16:creationId xmlns:a16="http://schemas.microsoft.com/office/drawing/2014/main" id="{2C8528C5-35E5-46C8-996C-FD1A1DF2C35F}"/>
                      </a:ext>
                    </a:extLst>
                  </p:cNvPr>
                  <p:cNvSpPr>
                    <a:spLocks/>
                  </p:cNvSpPr>
                  <p:nvPr/>
                </p:nvSpPr>
                <p:spPr bwMode="auto">
                  <a:xfrm>
                    <a:off x="1861" y="2067"/>
                    <a:ext cx="23" cy="13"/>
                  </a:xfrm>
                  <a:custGeom>
                    <a:avLst/>
                    <a:gdLst>
                      <a:gd name="T0" fmla="*/ 0 w 69"/>
                      <a:gd name="T1" fmla="*/ 0 h 39"/>
                      <a:gd name="T2" fmla="*/ 0 w 69"/>
                      <a:gd name="T3" fmla="*/ 0 h 39"/>
                      <a:gd name="T4" fmla="*/ 0 w 69"/>
                      <a:gd name="T5" fmla="*/ 0 h 39"/>
                      <a:gd name="T6" fmla="*/ 0 w 69"/>
                      <a:gd name="T7" fmla="*/ 0 h 39"/>
                      <a:gd name="T8" fmla="*/ 0 w 69"/>
                      <a:gd name="T9" fmla="*/ 0 h 39"/>
                      <a:gd name="T10" fmla="*/ 0 w 69"/>
                      <a:gd name="T11" fmla="*/ 0 h 39"/>
                      <a:gd name="T12" fmla="*/ 0 w 69"/>
                      <a:gd name="T13" fmla="*/ 0 h 39"/>
                      <a:gd name="T14" fmla="*/ 0 w 69"/>
                      <a:gd name="T15" fmla="*/ 0 h 39"/>
                      <a:gd name="T16" fmla="*/ 0 w 69"/>
                      <a:gd name="T17" fmla="*/ 0 h 39"/>
                      <a:gd name="T18" fmla="*/ 0 w 69"/>
                      <a:gd name="T19" fmla="*/ 0 h 39"/>
                      <a:gd name="T20" fmla="*/ 0 w 69"/>
                      <a:gd name="T21" fmla="*/ 0 h 39"/>
                      <a:gd name="T22" fmla="*/ 0 w 69"/>
                      <a:gd name="T23" fmla="*/ 0 h 39"/>
                      <a:gd name="T24" fmla="*/ 0 w 69"/>
                      <a:gd name="T25" fmla="*/ 0 h 39"/>
                      <a:gd name="T26" fmla="*/ 0 w 69"/>
                      <a:gd name="T27" fmla="*/ 0 h 39"/>
                      <a:gd name="T28" fmla="*/ 0 w 69"/>
                      <a:gd name="T29" fmla="*/ 0 h 39"/>
                      <a:gd name="T30" fmla="*/ 0 w 69"/>
                      <a:gd name="T31" fmla="*/ 0 h 39"/>
                      <a:gd name="T32" fmla="*/ 0 w 69"/>
                      <a:gd name="T33" fmla="*/ 0 h 39"/>
                      <a:gd name="T34" fmla="*/ 0 w 69"/>
                      <a:gd name="T35" fmla="*/ 0 h 39"/>
                      <a:gd name="T36" fmla="*/ 0 w 69"/>
                      <a:gd name="T37" fmla="*/ 0 h 39"/>
                      <a:gd name="T38" fmla="*/ 0 w 69"/>
                      <a:gd name="T39" fmla="*/ 0 h 39"/>
                      <a:gd name="T40" fmla="*/ 0 w 69"/>
                      <a:gd name="T41" fmla="*/ 0 h 39"/>
                      <a:gd name="T42" fmla="*/ 0 w 69"/>
                      <a:gd name="T43" fmla="*/ 0 h 39"/>
                      <a:gd name="T44" fmla="*/ 0 w 69"/>
                      <a:gd name="T45" fmla="*/ 0 h 39"/>
                      <a:gd name="T46" fmla="*/ 0 w 69"/>
                      <a:gd name="T47" fmla="*/ 0 h 39"/>
                      <a:gd name="T48" fmla="*/ 0 w 69"/>
                      <a:gd name="T49" fmla="*/ 0 h 39"/>
                      <a:gd name="T50" fmla="*/ 0 w 69"/>
                      <a:gd name="T51" fmla="*/ 0 h 39"/>
                      <a:gd name="T52" fmla="*/ 0 w 69"/>
                      <a:gd name="T53" fmla="*/ 0 h 39"/>
                      <a:gd name="T54" fmla="*/ 0 w 69"/>
                      <a:gd name="T55" fmla="*/ 0 h 39"/>
                      <a:gd name="T56" fmla="*/ 0 w 69"/>
                      <a:gd name="T57" fmla="*/ 0 h 39"/>
                      <a:gd name="T58" fmla="*/ 0 w 69"/>
                      <a:gd name="T59" fmla="*/ 0 h 39"/>
                      <a:gd name="T60" fmla="*/ 0 w 69"/>
                      <a:gd name="T61" fmla="*/ 0 h 39"/>
                      <a:gd name="T62" fmla="*/ 0 w 69"/>
                      <a:gd name="T63" fmla="*/ 0 h 39"/>
                      <a:gd name="T64" fmla="*/ 0 w 69"/>
                      <a:gd name="T65" fmla="*/ 0 h 39"/>
                      <a:gd name="T66" fmla="*/ 0 w 69"/>
                      <a:gd name="T67" fmla="*/ 0 h 39"/>
                      <a:gd name="T68" fmla="*/ 0 w 69"/>
                      <a:gd name="T69" fmla="*/ 0 h 39"/>
                      <a:gd name="T70" fmla="*/ 0 w 69"/>
                      <a:gd name="T71" fmla="*/ 0 h 39"/>
                      <a:gd name="T72" fmla="*/ 0 w 69"/>
                      <a:gd name="T73" fmla="*/ 0 h 39"/>
                      <a:gd name="T74" fmla="*/ 0 w 69"/>
                      <a:gd name="T75" fmla="*/ 0 h 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9"/>
                      <a:gd name="T115" fmla="*/ 0 h 39"/>
                      <a:gd name="T116" fmla="*/ 69 w 69"/>
                      <a:gd name="T117" fmla="*/ 39 h 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9" h="39">
                        <a:moveTo>
                          <a:pt x="64" y="0"/>
                        </a:moveTo>
                        <a:lnTo>
                          <a:pt x="64" y="1"/>
                        </a:lnTo>
                        <a:lnTo>
                          <a:pt x="65" y="3"/>
                        </a:lnTo>
                        <a:lnTo>
                          <a:pt x="66" y="7"/>
                        </a:lnTo>
                        <a:lnTo>
                          <a:pt x="69" y="10"/>
                        </a:lnTo>
                        <a:lnTo>
                          <a:pt x="63" y="11"/>
                        </a:lnTo>
                        <a:lnTo>
                          <a:pt x="57" y="14"/>
                        </a:lnTo>
                        <a:lnTo>
                          <a:pt x="52" y="17"/>
                        </a:lnTo>
                        <a:lnTo>
                          <a:pt x="49" y="19"/>
                        </a:lnTo>
                        <a:lnTo>
                          <a:pt x="44" y="21"/>
                        </a:lnTo>
                        <a:lnTo>
                          <a:pt x="39" y="23"/>
                        </a:lnTo>
                        <a:lnTo>
                          <a:pt x="36" y="25"/>
                        </a:lnTo>
                        <a:lnTo>
                          <a:pt x="32" y="28"/>
                        </a:lnTo>
                        <a:lnTo>
                          <a:pt x="29" y="29"/>
                        </a:lnTo>
                        <a:lnTo>
                          <a:pt x="24" y="30"/>
                        </a:lnTo>
                        <a:lnTo>
                          <a:pt x="21" y="32"/>
                        </a:lnTo>
                        <a:lnTo>
                          <a:pt x="18" y="33"/>
                        </a:lnTo>
                        <a:lnTo>
                          <a:pt x="12" y="36"/>
                        </a:lnTo>
                        <a:lnTo>
                          <a:pt x="7" y="39"/>
                        </a:lnTo>
                        <a:lnTo>
                          <a:pt x="3" y="36"/>
                        </a:lnTo>
                        <a:lnTo>
                          <a:pt x="0" y="32"/>
                        </a:lnTo>
                        <a:lnTo>
                          <a:pt x="2" y="29"/>
                        </a:lnTo>
                        <a:lnTo>
                          <a:pt x="6" y="26"/>
                        </a:lnTo>
                        <a:lnTo>
                          <a:pt x="9" y="24"/>
                        </a:lnTo>
                        <a:lnTo>
                          <a:pt x="14" y="22"/>
                        </a:lnTo>
                        <a:lnTo>
                          <a:pt x="17" y="19"/>
                        </a:lnTo>
                        <a:lnTo>
                          <a:pt x="22" y="17"/>
                        </a:lnTo>
                        <a:lnTo>
                          <a:pt x="27" y="15"/>
                        </a:lnTo>
                        <a:lnTo>
                          <a:pt x="31" y="12"/>
                        </a:lnTo>
                        <a:lnTo>
                          <a:pt x="36" y="10"/>
                        </a:lnTo>
                        <a:lnTo>
                          <a:pt x="41" y="8"/>
                        </a:lnTo>
                        <a:lnTo>
                          <a:pt x="45" y="5"/>
                        </a:lnTo>
                        <a:lnTo>
                          <a:pt x="49" y="4"/>
                        </a:lnTo>
                        <a:lnTo>
                          <a:pt x="53" y="3"/>
                        </a:lnTo>
                        <a:lnTo>
                          <a:pt x="57" y="2"/>
                        </a:lnTo>
                        <a:lnTo>
                          <a:pt x="60" y="1"/>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7" name="Freeform 173">
                    <a:extLst>
                      <a:ext uri="{FF2B5EF4-FFF2-40B4-BE49-F238E27FC236}">
                        <a16:creationId xmlns:a16="http://schemas.microsoft.com/office/drawing/2014/main" id="{F5A860C1-CAC5-45EE-973B-11CBDC372021}"/>
                      </a:ext>
                    </a:extLst>
                  </p:cNvPr>
                  <p:cNvSpPr>
                    <a:spLocks/>
                  </p:cNvSpPr>
                  <p:nvPr/>
                </p:nvSpPr>
                <p:spPr bwMode="auto">
                  <a:xfrm>
                    <a:off x="1913" y="2042"/>
                    <a:ext cx="23" cy="14"/>
                  </a:xfrm>
                  <a:custGeom>
                    <a:avLst/>
                    <a:gdLst>
                      <a:gd name="T0" fmla="*/ 0 w 69"/>
                      <a:gd name="T1" fmla="*/ 0 h 40"/>
                      <a:gd name="T2" fmla="*/ 0 w 69"/>
                      <a:gd name="T3" fmla="*/ 0 h 40"/>
                      <a:gd name="T4" fmla="*/ 0 w 69"/>
                      <a:gd name="T5" fmla="*/ 0 h 40"/>
                      <a:gd name="T6" fmla="*/ 0 w 69"/>
                      <a:gd name="T7" fmla="*/ 0 h 40"/>
                      <a:gd name="T8" fmla="*/ 0 w 69"/>
                      <a:gd name="T9" fmla="*/ 0 h 40"/>
                      <a:gd name="T10" fmla="*/ 0 w 69"/>
                      <a:gd name="T11" fmla="*/ 0 h 40"/>
                      <a:gd name="T12" fmla="*/ 0 w 69"/>
                      <a:gd name="T13" fmla="*/ 0 h 40"/>
                      <a:gd name="T14" fmla="*/ 0 w 69"/>
                      <a:gd name="T15" fmla="*/ 0 h 40"/>
                      <a:gd name="T16" fmla="*/ 0 w 69"/>
                      <a:gd name="T17" fmla="*/ 0 h 40"/>
                      <a:gd name="T18" fmla="*/ 0 w 69"/>
                      <a:gd name="T19" fmla="*/ 0 h 40"/>
                      <a:gd name="T20" fmla="*/ 0 w 69"/>
                      <a:gd name="T21" fmla="*/ 0 h 40"/>
                      <a:gd name="T22" fmla="*/ 0 w 69"/>
                      <a:gd name="T23" fmla="*/ 0 h 40"/>
                      <a:gd name="T24" fmla="*/ 0 w 69"/>
                      <a:gd name="T25" fmla="*/ 0 h 40"/>
                      <a:gd name="T26" fmla="*/ 0 w 69"/>
                      <a:gd name="T27" fmla="*/ 0 h 40"/>
                      <a:gd name="T28" fmla="*/ 0 w 69"/>
                      <a:gd name="T29" fmla="*/ 0 h 40"/>
                      <a:gd name="T30" fmla="*/ 0 w 69"/>
                      <a:gd name="T31" fmla="*/ 0 h 40"/>
                      <a:gd name="T32" fmla="*/ 0 w 69"/>
                      <a:gd name="T33" fmla="*/ 0 h 40"/>
                      <a:gd name="T34" fmla="*/ 0 w 69"/>
                      <a:gd name="T35" fmla="*/ 0 h 40"/>
                      <a:gd name="T36" fmla="*/ 0 w 69"/>
                      <a:gd name="T37" fmla="*/ 0 h 40"/>
                      <a:gd name="T38" fmla="*/ 0 w 69"/>
                      <a:gd name="T39" fmla="*/ 0 h 40"/>
                      <a:gd name="T40" fmla="*/ 0 w 69"/>
                      <a:gd name="T41" fmla="*/ 0 h 40"/>
                      <a:gd name="T42" fmla="*/ 0 w 69"/>
                      <a:gd name="T43" fmla="*/ 0 h 40"/>
                      <a:gd name="T44" fmla="*/ 0 w 69"/>
                      <a:gd name="T45" fmla="*/ 0 h 40"/>
                      <a:gd name="T46" fmla="*/ 0 w 69"/>
                      <a:gd name="T47" fmla="*/ 0 h 40"/>
                      <a:gd name="T48" fmla="*/ 0 w 69"/>
                      <a:gd name="T49" fmla="*/ 0 h 40"/>
                      <a:gd name="T50" fmla="*/ 0 w 69"/>
                      <a:gd name="T51" fmla="*/ 0 h 40"/>
                      <a:gd name="T52" fmla="*/ 0 w 69"/>
                      <a:gd name="T53" fmla="*/ 0 h 40"/>
                      <a:gd name="T54" fmla="*/ 0 w 69"/>
                      <a:gd name="T55" fmla="*/ 0 h 40"/>
                      <a:gd name="T56" fmla="*/ 0 w 69"/>
                      <a:gd name="T57" fmla="*/ 0 h 40"/>
                      <a:gd name="T58" fmla="*/ 0 w 69"/>
                      <a:gd name="T59" fmla="*/ 0 h 40"/>
                      <a:gd name="T60" fmla="*/ 0 w 69"/>
                      <a:gd name="T61" fmla="*/ 0 h 40"/>
                      <a:gd name="T62" fmla="*/ 0 w 69"/>
                      <a:gd name="T63" fmla="*/ 0 h 40"/>
                      <a:gd name="T64" fmla="*/ 0 w 69"/>
                      <a:gd name="T65" fmla="*/ 0 h 40"/>
                      <a:gd name="T66" fmla="*/ 0 w 69"/>
                      <a:gd name="T67" fmla="*/ 0 h 40"/>
                      <a:gd name="T68" fmla="*/ 0 w 69"/>
                      <a:gd name="T69" fmla="*/ 0 h 40"/>
                      <a:gd name="T70" fmla="*/ 0 w 69"/>
                      <a:gd name="T71" fmla="*/ 0 h 40"/>
                      <a:gd name="T72" fmla="*/ 0 w 69"/>
                      <a:gd name="T73" fmla="*/ 0 h 40"/>
                      <a:gd name="T74" fmla="*/ 0 w 69"/>
                      <a:gd name="T75" fmla="*/ 0 h 40"/>
                      <a:gd name="T76" fmla="*/ 0 w 69"/>
                      <a:gd name="T77" fmla="*/ 0 h 40"/>
                      <a:gd name="T78" fmla="*/ 0 w 69"/>
                      <a:gd name="T79" fmla="*/ 0 h 4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
                      <a:gd name="T121" fmla="*/ 0 h 40"/>
                      <a:gd name="T122" fmla="*/ 69 w 69"/>
                      <a:gd name="T123" fmla="*/ 40 h 4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 h="40">
                        <a:moveTo>
                          <a:pt x="64" y="0"/>
                        </a:moveTo>
                        <a:lnTo>
                          <a:pt x="65" y="1"/>
                        </a:lnTo>
                        <a:lnTo>
                          <a:pt x="66" y="4"/>
                        </a:lnTo>
                        <a:lnTo>
                          <a:pt x="66" y="7"/>
                        </a:lnTo>
                        <a:lnTo>
                          <a:pt x="69" y="11"/>
                        </a:lnTo>
                        <a:lnTo>
                          <a:pt x="63" y="12"/>
                        </a:lnTo>
                        <a:lnTo>
                          <a:pt x="58" y="15"/>
                        </a:lnTo>
                        <a:lnTo>
                          <a:pt x="53" y="18"/>
                        </a:lnTo>
                        <a:lnTo>
                          <a:pt x="50" y="20"/>
                        </a:lnTo>
                        <a:lnTo>
                          <a:pt x="45" y="21"/>
                        </a:lnTo>
                        <a:lnTo>
                          <a:pt x="41" y="24"/>
                        </a:lnTo>
                        <a:lnTo>
                          <a:pt x="36" y="26"/>
                        </a:lnTo>
                        <a:lnTo>
                          <a:pt x="33" y="28"/>
                        </a:lnTo>
                        <a:lnTo>
                          <a:pt x="29" y="29"/>
                        </a:lnTo>
                        <a:lnTo>
                          <a:pt x="26" y="32"/>
                        </a:lnTo>
                        <a:lnTo>
                          <a:pt x="22" y="33"/>
                        </a:lnTo>
                        <a:lnTo>
                          <a:pt x="19" y="34"/>
                        </a:lnTo>
                        <a:lnTo>
                          <a:pt x="13" y="36"/>
                        </a:lnTo>
                        <a:lnTo>
                          <a:pt x="7" y="40"/>
                        </a:lnTo>
                        <a:lnTo>
                          <a:pt x="6" y="38"/>
                        </a:lnTo>
                        <a:lnTo>
                          <a:pt x="3" y="36"/>
                        </a:lnTo>
                        <a:lnTo>
                          <a:pt x="1" y="34"/>
                        </a:lnTo>
                        <a:lnTo>
                          <a:pt x="0" y="33"/>
                        </a:lnTo>
                        <a:lnTo>
                          <a:pt x="2" y="29"/>
                        </a:lnTo>
                        <a:lnTo>
                          <a:pt x="6" y="27"/>
                        </a:lnTo>
                        <a:lnTo>
                          <a:pt x="9" y="25"/>
                        </a:lnTo>
                        <a:lnTo>
                          <a:pt x="14" y="21"/>
                        </a:lnTo>
                        <a:lnTo>
                          <a:pt x="17" y="19"/>
                        </a:lnTo>
                        <a:lnTo>
                          <a:pt x="23" y="17"/>
                        </a:lnTo>
                        <a:lnTo>
                          <a:pt x="27" y="15"/>
                        </a:lnTo>
                        <a:lnTo>
                          <a:pt x="33" y="13"/>
                        </a:lnTo>
                        <a:lnTo>
                          <a:pt x="36" y="11"/>
                        </a:lnTo>
                        <a:lnTo>
                          <a:pt x="41" y="8"/>
                        </a:lnTo>
                        <a:lnTo>
                          <a:pt x="45" y="7"/>
                        </a:lnTo>
                        <a:lnTo>
                          <a:pt x="50" y="5"/>
                        </a:lnTo>
                        <a:lnTo>
                          <a:pt x="53" y="3"/>
                        </a:lnTo>
                        <a:lnTo>
                          <a:pt x="57" y="1"/>
                        </a:lnTo>
                        <a:lnTo>
                          <a:pt x="60" y="0"/>
                        </a:lnTo>
                        <a:lnTo>
                          <a:pt x="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8" name="Freeform 174">
                    <a:extLst>
                      <a:ext uri="{FF2B5EF4-FFF2-40B4-BE49-F238E27FC236}">
                        <a16:creationId xmlns:a16="http://schemas.microsoft.com/office/drawing/2014/main" id="{45BFBB59-FFC3-4BB7-AC92-03FD04BF1961}"/>
                      </a:ext>
                    </a:extLst>
                  </p:cNvPr>
                  <p:cNvSpPr>
                    <a:spLocks/>
                  </p:cNvSpPr>
                  <p:nvPr/>
                </p:nvSpPr>
                <p:spPr bwMode="auto">
                  <a:xfrm>
                    <a:off x="1959" y="2021"/>
                    <a:ext cx="31" cy="13"/>
                  </a:xfrm>
                  <a:custGeom>
                    <a:avLst/>
                    <a:gdLst>
                      <a:gd name="T0" fmla="*/ 0 w 92"/>
                      <a:gd name="T1" fmla="*/ 0 h 38"/>
                      <a:gd name="T2" fmla="*/ 0 w 92"/>
                      <a:gd name="T3" fmla="*/ 0 h 38"/>
                      <a:gd name="T4" fmla="*/ 0 w 92"/>
                      <a:gd name="T5" fmla="*/ 0 h 38"/>
                      <a:gd name="T6" fmla="*/ 0 w 92"/>
                      <a:gd name="T7" fmla="*/ 0 h 38"/>
                      <a:gd name="T8" fmla="*/ 0 w 92"/>
                      <a:gd name="T9" fmla="*/ 0 h 38"/>
                      <a:gd name="T10" fmla="*/ 0 w 92"/>
                      <a:gd name="T11" fmla="*/ 0 h 38"/>
                      <a:gd name="T12" fmla="*/ 0 w 92"/>
                      <a:gd name="T13" fmla="*/ 0 h 38"/>
                      <a:gd name="T14" fmla="*/ 0 w 92"/>
                      <a:gd name="T15" fmla="*/ 0 h 38"/>
                      <a:gd name="T16" fmla="*/ 0 w 92"/>
                      <a:gd name="T17" fmla="*/ 0 h 38"/>
                      <a:gd name="T18" fmla="*/ 0 w 92"/>
                      <a:gd name="T19" fmla="*/ 0 h 38"/>
                      <a:gd name="T20" fmla="*/ 0 w 92"/>
                      <a:gd name="T21" fmla="*/ 0 h 38"/>
                      <a:gd name="T22" fmla="*/ 0 w 92"/>
                      <a:gd name="T23" fmla="*/ 0 h 38"/>
                      <a:gd name="T24" fmla="*/ 0 w 92"/>
                      <a:gd name="T25" fmla="*/ 0 h 38"/>
                      <a:gd name="T26" fmla="*/ 0 w 92"/>
                      <a:gd name="T27" fmla="*/ 0 h 38"/>
                      <a:gd name="T28" fmla="*/ 0 w 92"/>
                      <a:gd name="T29" fmla="*/ 0 h 38"/>
                      <a:gd name="T30" fmla="*/ 0 w 92"/>
                      <a:gd name="T31" fmla="*/ 0 h 38"/>
                      <a:gd name="T32" fmla="*/ 0 w 92"/>
                      <a:gd name="T33" fmla="*/ 0 h 38"/>
                      <a:gd name="T34" fmla="*/ 0 w 92"/>
                      <a:gd name="T35" fmla="*/ 0 h 38"/>
                      <a:gd name="T36" fmla="*/ 0 w 92"/>
                      <a:gd name="T37" fmla="*/ 0 h 38"/>
                      <a:gd name="T38" fmla="*/ 0 w 92"/>
                      <a:gd name="T39" fmla="*/ 0 h 38"/>
                      <a:gd name="T40" fmla="*/ 0 w 92"/>
                      <a:gd name="T41" fmla="*/ 0 h 38"/>
                      <a:gd name="T42" fmla="*/ 0 w 92"/>
                      <a:gd name="T43" fmla="*/ 0 h 38"/>
                      <a:gd name="T44" fmla="*/ 0 w 92"/>
                      <a:gd name="T45" fmla="*/ 0 h 38"/>
                      <a:gd name="T46" fmla="*/ 0 w 92"/>
                      <a:gd name="T47" fmla="*/ 0 h 38"/>
                      <a:gd name="T48" fmla="*/ 0 w 92"/>
                      <a:gd name="T49" fmla="*/ 0 h 38"/>
                      <a:gd name="T50" fmla="*/ 0 w 92"/>
                      <a:gd name="T51" fmla="*/ 0 h 38"/>
                      <a:gd name="T52" fmla="*/ 0 w 92"/>
                      <a:gd name="T53" fmla="*/ 0 h 38"/>
                      <a:gd name="T54" fmla="*/ 0 w 92"/>
                      <a:gd name="T55" fmla="*/ 0 h 38"/>
                      <a:gd name="T56" fmla="*/ 0 w 92"/>
                      <a:gd name="T57" fmla="*/ 0 h 38"/>
                      <a:gd name="T58" fmla="*/ 0 w 92"/>
                      <a:gd name="T59" fmla="*/ 0 h 38"/>
                      <a:gd name="T60" fmla="*/ 0 w 92"/>
                      <a:gd name="T61" fmla="*/ 0 h 38"/>
                      <a:gd name="T62" fmla="*/ 0 w 92"/>
                      <a:gd name="T63" fmla="*/ 0 h 38"/>
                      <a:gd name="T64" fmla="*/ 0 w 92"/>
                      <a:gd name="T65" fmla="*/ 0 h 38"/>
                      <a:gd name="T66" fmla="*/ 0 w 92"/>
                      <a:gd name="T67" fmla="*/ 0 h 38"/>
                      <a:gd name="T68" fmla="*/ 0 w 92"/>
                      <a:gd name="T69" fmla="*/ 0 h 38"/>
                      <a:gd name="T70" fmla="*/ 0 w 92"/>
                      <a:gd name="T71" fmla="*/ 0 h 38"/>
                      <a:gd name="T72" fmla="*/ 0 w 92"/>
                      <a:gd name="T73" fmla="*/ 0 h 38"/>
                      <a:gd name="T74" fmla="*/ 0 w 92"/>
                      <a:gd name="T75" fmla="*/ 0 h 38"/>
                      <a:gd name="T76" fmla="*/ 0 w 92"/>
                      <a:gd name="T77" fmla="*/ 0 h 38"/>
                      <a:gd name="T78" fmla="*/ 0 w 92"/>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2"/>
                      <a:gd name="T121" fmla="*/ 0 h 38"/>
                      <a:gd name="T122" fmla="*/ 92 w 92"/>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2" h="38">
                        <a:moveTo>
                          <a:pt x="85" y="0"/>
                        </a:moveTo>
                        <a:lnTo>
                          <a:pt x="86" y="0"/>
                        </a:lnTo>
                        <a:lnTo>
                          <a:pt x="88" y="4"/>
                        </a:lnTo>
                        <a:lnTo>
                          <a:pt x="89" y="6"/>
                        </a:lnTo>
                        <a:lnTo>
                          <a:pt x="92" y="8"/>
                        </a:lnTo>
                        <a:lnTo>
                          <a:pt x="87" y="10"/>
                        </a:lnTo>
                        <a:lnTo>
                          <a:pt x="82" y="12"/>
                        </a:lnTo>
                        <a:lnTo>
                          <a:pt x="76" y="13"/>
                        </a:lnTo>
                        <a:lnTo>
                          <a:pt x="72" y="15"/>
                        </a:lnTo>
                        <a:lnTo>
                          <a:pt x="66" y="17"/>
                        </a:lnTo>
                        <a:lnTo>
                          <a:pt x="59" y="19"/>
                        </a:lnTo>
                        <a:lnTo>
                          <a:pt x="53" y="21"/>
                        </a:lnTo>
                        <a:lnTo>
                          <a:pt x="47" y="24"/>
                        </a:lnTo>
                        <a:lnTo>
                          <a:pt x="40" y="25"/>
                        </a:lnTo>
                        <a:lnTo>
                          <a:pt x="35" y="27"/>
                        </a:lnTo>
                        <a:lnTo>
                          <a:pt x="28" y="29"/>
                        </a:lnTo>
                        <a:lnTo>
                          <a:pt x="22" y="32"/>
                        </a:lnTo>
                        <a:lnTo>
                          <a:pt x="16" y="33"/>
                        </a:lnTo>
                        <a:lnTo>
                          <a:pt x="11" y="34"/>
                        </a:lnTo>
                        <a:lnTo>
                          <a:pt x="7" y="35"/>
                        </a:lnTo>
                        <a:lnTo>
                          <a:pt x="3" y="38"/>
                        </a:lnTo>
                        <a:lnTo>
                          <a:pt x="2" y="34"/>
                        </a:lnTo>
                        <a:lnTo>
                          <a:pt x="0" y="33"/>
                        </a:lnTo>
                        <a:lnTo>
                          <a:pt x="2" y="29"/>
                        </a:lnTo>
                        <a:lnTo>
                          <a:pt x="7" y="26"/>
                        </a:lnTo>
                        <a:lnTo>
                          <a:pt x="10" y="24"/>
                        </a:lnTo>
                        <a:lnTo>
                          <a:pt x="16" y="21"/>
                        </a:lnTo>
                        <a:lnTo>
                          <a:pt x="22" y="18"/>
                        </a:lnTo>
                        <a:lnTo>
                          <a:pt x="28" y="15"/>
                        </a:lnTo>
                        <a:lnTo>
                          <a:pt x="35" y="14"/>
                        </a:lnTo>
                        <a:lnTo>
                          <a:pt x="42" y="12"/>
                        </a:lnTo>
                        <a:lnTo>
                          <a:pt x="47" y="10"/>
                        </a:lnTo>
                        <a:lnTo>
                          <a:pt x="53" y="8"/>
                        </a:lnTo>
                        <a:lnTo>
                          <a:pt x="60" y="6"/>
                        </a:lnTo>
                        <a:lnTo>
                          <a:pt x="66" y="5"/>
                        </a:lnTo>
                        <a:lnTo>
                          <a:pt x="72" y="4"/>
                        </a:lnTo>
                        <a:lnTo>
                          <a:pt x="76" y="1"/>
                        </a:lnTo>
                        <a:lnTo>
                          <a:pt x="81"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49" name="Freeform 175">
                    <a:extLst>
                      <a:ext uri="{FF2B5EF4-FFF2-40B4-BE49-F238E27FC236}">
                        <a16:creationId xmlns:a16="http://schemas.microsoft.com/office/drawing/2014/main" id="{DFF1F596-0AF6-4984-B21F-820B535C93D1}"/>
                      </a:ext>
                    </a:extLst>
                  </p:cNvPr>
                  <p:cNvSpPr>
                    <a:spLocks/>
                  </p:cNvSpPr>
                  <p:nvPr/>
                </p:nvSpPr>
                <p:spPr bwMode="auto">
                  <a:xfrm>
                    <a:off x="1921" y="2049"/>
                    <a:ext cx="88" cy="73"/>
                  </a:xfrm>
                  <a:custGeom>
                    <a:avLst/>
                    <a:gdLst>
                      <a:gd name="T0" fmla="*/ 1 w 264"/>
                      <a:gd name="T1" fmla="*/ 0 h 219"/>
                      <a:gd name="T2" fmla="*/ 1 w 264"/>
                      <a:gd name="T3" fmla="*/ 0 h 219"/>
                      <a:gd name="T4" fmla="*/ 1 w 264"/>
                      <a:gd name="T5" fmla="*/ 0 h 219"/>
                      <a:gd name="T6" fmla="*/ 1 w 264"/>
                      <a:gd name="T7" fmla="*/ 0 h 219"/>
                      <a:gd name="T8" fmla="*/ 1 w 264"/>
                      <a:gd name="T9" fmla="*/ 0 h 219"/>
                      <a:gd name="T10" fmla="*/ 1 w 264"/>
                      <a:gd name="T11" fmla="*/ 0 h 219"/>
                      <a:gd name="T12" fmla="*/ 0 w 264"/>
                      <a:gd name="T13" fmla="*/ 0 h 219"/>
                      <a:gd name="T14" fmla="*/ 0 w 264"/>
                      <a:gd name="T15" fmla="*/ 0 h 219"/>
                      <a:gd name="T16" fmla="*/ 0 w 264"/>
                      <a:gd name="T17" fmla="*/ 0 h 219"/>
                      <a:gd name="T18" fmla="*/ 0 w 264"/>
                      <a:gd name="T19" fmla="*/ 0 h 219"/>
                      <a:gd name="T20" fmla="*/ 0 w 264"/>
                      <a:gd name="T21" fmla="*/ 1 h 219"/>
                      <a:gd name="T22" fmla="*/ 0 w 264"/>
                      <a:gd name="T23" fmla="*/ 1 h 219"/>
                      <a:gd name="T24" fmla="*/ 0 w 264"/>
                      <a:gd name="T25" fmla="*/ 1 h 219"/>
                      <a:gd name="T26" fmla="*/ 0 w 264"/>
                      <a:gd name="T27" fmla="*/ 1 h 219"/>
                      <a:gd name="T28" fmla="*/ 0 w 264"/>
                      <a:gd name="T29" fmla="*/ 1 h 219"/>
                      <a:gd name="T30" fmla="*/ 0 w 264"/>
                      <a:gd name="T31" fmla="*/ 1 h 219"/>
                      <a:gd name="T32" fmla="*/ 0 w 264"/>
                      <a:gd name="T33" fmla="*/ 1 h 219"/>
                      <a:gd name="T34" fmla="*/ 0 w 264"/>
                      <a:gd name="T35" fmla="*/ 1 h 219"/>
                      <a:gd name="T36" fmla="*/ 1 w 264"/>
                      <a:gd name="T37" fmla="*/ 1 h 219"/>
                      <a:gd name="T38" fmla="*/ 1 w 264"/>
                      <a:gd name="T39" fmla="*/ 1 h 219"/>
                      <a:gd name="T40" fmla="*/ 1 w 264"/>
                      <a:gd name="T41" fmla="*/ 1 h 219"/>
                      <a:gd name="T42" fmla="*/ 1 w 264"/>
                      <a:gd name="T43" fmla="*/ 1 h 219"/>
                      <a:gd name="T44" fmla="*/ 0 w 264"/>
                      <a:gd name="T45" fmla="*/ 1 h 219"/>
                      <a:gd name="T46" fmla="*/ 0 w 264"/>
                      <a:gd name="T47" fmla="*/ 1 h 219"/>
                      <a:gd name="T48" fmla="*/ 0 w 264"/>
                      <a:gd name="T49" fmla="*/ 1 h 219"/>
                      <a:gd name="T50" fmla="*/ 0 w 264"/>
                      <a:gd name="T51" fmla="*/ 1 h 219"/>
                      <a:gd name="T52" fmla="*/ 0 w 264"/>
                      <a:gd name="T53" fmla="*/ 1 h 219"/>
                      <a:gd name="T54" fmla="*/ 0 w 264"/>
                      <a:gd name="T55" fmla="*/ 1 h 219"/>
                      <a:gd name="T56" fmla="*/ 0 w 264"/>
                      <a:gd name="T57" fmla="*/ 1 h 219"/>
                      <a:gd name="T58" fmla="*/ 0 w 264"/>
                      <a:gd name="T59" fmla="*/ 1 h 219"/>
                      <a:gd name="T60" fmla="*/ 0 w 264"/>
                      <a:gd name="T61" fmla="*/ 1 h 219"/>
                      <a:gd name="T62" fmla="*/ 0 w 264"/>
                      <a:gd name="T63" fmla="*/ 0 h 219"/>
                      <a:gd name="T64" fmla="*/ 0 w 264"/>
                      <a:gd name="T65" fmla="*/ 0 h 219"/>
                      <a:gd name="T66" fmla="*/ 0 w 264"/>
                      <a:gd name="T67" fmla="*/ 0 h 219"/>
                      <a:gd name="T68" fmla="*/ 0 w 264"/>
                      <a:gd name="T69" fmla="*/ 0 h 219"/>
                      <a:gd name="T70" fmla="*/ 0 w 264"/>
                      <a:gd name="T71" fmla="*/ 0 h 219"/>
                      <a:gd name="T72" fmla="*/ 0 w 264"/>
                      <a:gd name="T73" fmla="*/ 0 h 219"/>
                      <a:gd name="T74" fmla="*/ 1 w 264"/>
                      <a:gd name="T75" fmla="*/ 0 h 219"/>
                      <a:gd name="T76" fmla="*/ 1 w 264"/>
                      <a:gd name="T77" fmla="*/ 0 h 219"/>
                      <a:gd name="T78" fmla="*/ 1 w 264"/>
                      <a:gd name="T79" fmla="*/ 0 h 219"/>
                      <a:gd name="T80" fmla="*/ 1 w 264"/>
                      <a:gd name="T81" fmla="*/ 0 h 219"/>
                      <a:gd name="T82" fmla="*/ 1 w 264"/>
                      <a:gd name="T83" fmla="*/ 0 h 219"/>
                      <a:gd name="T84" fmla="*/ 1 w 264"/>
                      <a:gd name="T85" fmla="*/ 0 h 219"/>
                      <a:gd name="T86" fmla="*/ 1 w 264"/>
                      <a:gd name="T87" fmla="*/ 0 h 219"/>
                      <a:gd name="T88" fmla="*/ 1 w 264"/>
                      <a:gd name="T89" fmla="*/ 0 h 219"/>
                      <a:gd name="T90" fmla="*/ 1 w 264"/>
                      <a:gd name="T91" fmla="*/ 0 h 2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64"/>
                      <a:gd name="T139" fmla="*/ 0 h 219"/>
                      <a:gd name="T140" fmla="*/ 264 w 264"/>
                      <a:gd name="T141" fmla="*/ 219 h 2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64" h="219">
                        <a:moveTo>
                          <a:pt x="259" y="0"/>
                        </a:moveTo>
                        <a:lnTo>
                          <a:pt x="259" y="1"/>
                        </a:lnTo>
                        <a:lnTo>
                          <a:pt x="260" y="4"/>
                        </a:lnTo>
                        <a:lnTo>
                          <a:pt x="260" y="6"/>
                        </a:lnTo>
                        <a:lnTo>
                          <a:pt x="263" y="7"/>
                        </a:lnTo>
                        <a:lnTo>
                          <a:pt x="264" y="11"/>
                        </a:lnTo>
                        <a:lnTo>
                          <a:pt x="264" y="13"/>
                        </a:lnTo>
                        <a:lnTo>
                          <a:pt x="242" y="18"/>
                        </a:lnTo>
                        <a:lnTo>
                          <a:pt x="221" y="26"/>
                        </a:lnTo>
                        <a:lnTo>
                          <a:pt x="197" y="33"/>
                        </a:lnTo>
                        <a:lnTo>
                          <a:pt x="177" y="41"/>
                        </a:lnTo>
                        <a:lnTo>
                          <a:pt x="154" y="49"/>
                        </a:lnTo>
                        <a:lnTo>
                          <a:pt x="133" y="57"/>
                        </a:lnTo>
                        <a:lnTo>
                          <a:pt x="114" y="65"/>
                        </a:lnTo>
                        <a:lnTo>
                          <a:pt x="95" y="75"/>
                        </a:lnTo>
                        <a:lnTo>
                          <a:pt x="76" y="83"/>
                        </a:lnTo>
                        <a:lnTo>
                          <a:pt x="61" y="92"/>
                        </a:lnTo>
                        <a:lnTo>
                          <a:pt x="46" y="100"/>
                        </a:lnTo>
                        <a:lnTo>
                          <a:pt x="34" y="110"/>
                        </a:lnTo>
                        <a:lnTo>
                          <a:pt x="25" y="118"/>
                        </a:lnTo>
                        <a:lnTo>
                          <a:pt x="18" y="126"/>
                        </a:lnTo>
                        <a:lnTo>
                          <a:pt x="13" y="133"/>
                        </a:lnTo>
                        <a:lnTo>
                          <a:pt x="13" y="140"/>
                        </a:lnTo>
                        <a:lnTo>
                          <a:pt x="13" y="145"/>
                        </a:lnTo>
                        <a:lnTo>
                          <a:pt x="13" y="150"/>
                        </a:lnTo>
                        <a:lnTo>
                          <a:pt x="15" y="155"/>
                        </a:lnTo>
                        <a:lnTo>
                          <a:pt x="17" y="161"/>
                        </a:lnTo>
                        <a:lnTo>
                          <a:pt x="20" y="166"/>
                        </a:lnTo>
                        <a:lnTo>
                          <a:pt x="24" y="171"/>
                        </a:lnTo>
                        <a:lnTo>
                          <a:pt x="30" y="176"/>
                        </a:lnTo>
                        <a:lnTo>
                          <a:pt x="37" y="182"/>
                        </a:lnTo>
                        <a:lnTo>
                          <a:pt x="45" y="187"/>
                        </a:lnTo>
                        <a:lnTo>
                          <a:pt x="54" y="191"/>
                        </a:lnTo>
                        <a:lnTo>
                          <a:pt x="66" y="196"/>
                        </a:lnTo>
                        <a:lnTo>
                          <a:pt x="79" y="201"/>
                        </a:lnTo>
                        <a:lnTo>
                          <a:pt x="94" y="203"/>
                        </a:lnTo>
                        <a:lnTo>
                          <a:pt x="111" y="206"/>
                        </a:lnTo>
                        <a:lnTo>
                          <a:pt x="130" y="209"/>
                        </a:lnTo>
                        <a:lnTo>
                          <a:pt x="151" y="211"/>
                        </a:lnTo>
                        <a:lnTo>
                          <a:pt x="150" y="212"/>
                        </a:lnTo>
                        <a:lnTo>
                          <a:pt x="150" y="216"/>
                        </a:lnTo>
                        <a:lnTo>
                          <a:pt x="149" y="217"/>
                        </a:lnTo>
                        <a:lnTo>
                          <a:pt x="149" y="219"/>
                        </a:lnTo>
                        <a:lnTo>
                          <a:pt x="128" y="218"/>
                        </a:lnTo>
                        <a:lnTo>
                          <a:pt x="108" y="217"/>
                        </a:lnTo>
                        <a:lnTo>
                          <a:pt x="92" y="215"/>
                        </a:lnTo>
                        <a:lnTo>
                          <a:pt x="76" y="212"/>
                        </a:lnTo>
                        <a:lnTo>
                          <a:pt x="62" y="209"/>
                        </a:lnTo>
                        <a:lnTo>
                          <a:pt x="51" y="204"/>
                        </a:lnTo>
                        <a:lnTo>
                          <a:pt x="40" y="199"/>
                        </a:lnTo>
                        <a:lnTo>
                          <a:pt x="32" y="195"/>
                        </a:lnTo>
                        <a:lnTo>
                          <a:pt x="24" y="189"/>
                        </a:lnTo>
                        <a:lnTo>
                          <a:pt x="17" y="184"/>
                        </a:lnTo>
                        <a:lnTo>
                          <a:pt x="12" y="177"/>
                        </a:lnTo>
                        <a:lnTo>
                          <a:pt x="8" y="171"/>
                        </a:lnTo>
                        <a:lnTo>
                          <a:pt x="4" y="166"/>
                        </a:lnTo>
                        <a:lnTo>
                          <a:pt x="3" y="160"/>
                        </a:lnTo>
                        <a:lnTo>
                          <a:pt x="1" y="154"/>
                        </a:lnTo>
                        <a:lnTo>
                          <a:pt x="1" y="149"/>
                        </a:lnTo>
                        <a:lnTo>
                          <a:pt x="0" y="140"/>
                        </a:lnTo>
                        <a:lnTo>
                          <a:pt x="2" y="131"/>
                        </a:lnTo>
                        <a:lnTo>
                          <a:pt x="5" y="122"/>
                        </a:lnTo>
                        <a:lnTo>
                          <a:pt x="12" y="114"/>
                        </a:lnTo>
                        <a:lnTo>
                          <a:pt x="18" y="106"/>
                        </a:lnTo>
                        <a:lnTo>
                          <a:pt x="26" y="98"/>
                        </a:lnTo>
                        <a:lnTo>
                          <a:pt x="34" y="91"/>
                        </a:lnTo>
                        <a:lnTo>
                          <a:pt x="46" y="85"/>
                        </a:lnTo>
                        <a:lnTo>
                          <a:pt x="55" y="78"/>
                        </a:lnTo>
                        <a:lnTo>
                          <a:pt x="67" y="71"/>
                        </a:lnTo>
                        <a:lnTo>
                          <a:pt x="78" y="65"/>
                        </a:lnTo>
                        <a:lnTo>
                          <a:pt x="88" y="61"/>
                        </a:lnTo>
                        <a:lnTo>
                          <a:pt x="97" y="56"/>
                        </a:lnTo>
                        <a:lnTo>
                          <a:pt x="108" y="53"/>
                        </a:lnTo>
                        <a:lnTo>
                          <a:pt x="116" y="48"/>
                        </a:lnTo>
                        <a:lnTo>
                          <a:pt x="125" y="46"/>
                        </a:lnTo>
                        <a:lnTo>
                          <a:pt x="132" y="41"/>
                        </a:lnTo>
                        <a:lnTo>
                          <a:pt x="140" y="39"/>
                        </a:lnTo>
                        <a:lnTo>
                          <a:pt x="150" y="34"/>
                        </a:lnTo>
                        <a:lnTo>
                          <a:pt x="159" y="32"/>
                        </a:lnTo>
                        <a:lnTo>
                          <a:pt x="168" y="28"/>
                        </a:lnTo>
                        <a:lnTo>
                          <a:pt x="178" y="25"/>
                        </a:lnTo>
                        <a:lnTo>
                          <a:pt x="188" y="21"/>
                        </a:lnTo>
                        <a:lnTo>
                          <a:pt x="197" y="19"/>
                        </a:lnTo>
                        <a:lnTo>
                          <a:pt x="207" y="15"/>
                        </a:lnTo>
                        <a:lnTo>
                          <a:pt x="216" y="13"/>
                        </a:lnTo>
                        <a:lnTo>
                          <a:pt x="224" y="9"/>
                        </a:lnTo>
                        <a:lnTo>
                          <a:pt x="232" y="7"/>
                        </a:lnTo>
                        <a:lnTo>
                          <a:pt x="239" y="5"/>
                        </a:lnTo>
                        <a:lnTo>
                          <a:pt x="248" y="4"/>
                        </a:lnTo>
                        <a:lnTo>
                          <a:pt x="253" y="1"/>
                        </a:lnTo>
                        <a:lnTo>
                          <a:pt x="2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0" name="Freeform 176">
                    <a:extLst>
                      <a:ext uri="{FF2B5EF4-FFF2-40B4-BE49-F238E27FC236}">
                        <a16:creationId xmlns:a16="http://schemas.microsoft.com/office/drawing/2014/main" id="{E9841B4E-C1EE-4CD1-BD1B-213731FF9251}"/>
                      </a:ext>
                    </a:extLst>
                  </p:cNvPr>
                  <p:cNvSpPr>
                    <a:spLocks/>
                  </p:cNvSpPr>
                  <p:nvPr/>
                </p:nvSpPr>
                <p:spPr bwMode="auto">
                  <a:xfrm>
                    <a:off x="1991" y="2117"/>
                    <a:ext cx="43" cy="5"/>
                  </a:xfrm>
                  <a:custGeom>
                    <a:avLst/>
                    <a:gdLst>
                      <a:gd name="T0" fmla="*/ 1 w 130"/>
                      <a:gd name="T1" fmla="*/ 0 h 14"/>
                      <a:gd name="T2" fmla="*/ 1 w 130"/>
                      <a:gd name="T3" fmla="*/ 0 h 14"/>
                      <a:gd name="T4" fmla="*/ 1 w 130"/>
                      <a:gd name="T5" fmla="*/ 0 h 14"/>
                      <a:gd name="T6" fmla="*/ 0 w 130"/>
                      <a:gd name="T7" fmla="*/ 0 h 14"/>
                      <a:gd name="T8" fmla="*/ 0 w 130"/>
                      <a:gd name="T9" fmla="*/ 0 h 14"/>
                      <a:gd name="T10" fmla="*/ 0 w 130"/>
                      <a:gd name="T11" fmla="*/ 0 h 14"/>
                      <a:gd name="T12" fmla="*/ 0 w 130"/>
                      <a:gd name="T13" fmla="*/ 0 h 14"/>
                      <a:gd name="T14" fmla="*/ 0 w 130"/>
                      <a:gd name="T15" fmla="*/ 0 h 14"/>
                      <a:gd name="T16" fmla="*/ 0 w 130"/>
                      <a:gd name="T17" fmla="*/ 0 h 14"/>
                      <a:gd name="T18" fmla="*/ 0 w 130"/>
                      <a:gd name="T19" fmla="*/ 0 h 14"/>
                      <a:gd name="T20" fmla="*/ 0 w 130"/>
                      <a:gd name="T21" fmla="*/ 0 h 14"/>
                      <a:gd name="T22" fmla="*/ 0 w 130"/>
                      <a:gd name="T23" fmla="*/ 0 h 14"/>
                      <a:gd name="T24" fmla="*/ 0 w 130"/>
                      <a:gd name="T25" fmla="*/ 0 h 14"/>
                      <a:gd name="T26" fmla="*/ 0 w 130"/>
                      <a:gd name="T27" fmla="*/ 0 h 14"/>
                      <a:gd name="T28" fmla="*/ 0 w 130"/>
                      <a:gd name="T29" fmla="*/ 0 h 14"/>
                      <a:gd name="T30" fmla="*/ 0 w 130"/>
                      <a:gd name="T31" fmla="*/ 0 h 14"/>
                      <a:gd name="T32" fmla="*/ 0 w 130"/>
                      <a:gd name="T33" fmla="*/ 0 h 14"/>
                      <a:gd name="T34" fmla="*/ 0 w 130"/>
                      <a:gd name="T35" fmla="*/ 0 h 14"/>
                      <a:gd name="T36" fmla="*/ 0 w 130"/>
                      <a:gd name="T37" fmla="*/ 0 h 14"/>
                      <a:gd name="T38" fmla="*/ 0 w 130"/>
                      <a:gd name="T39" fmla="*/ 0 h 14"/>
                      <a:gd name="T40" fmla="*/ 0 w 130"/>
                      <a:gd name="T41" fmla="*/ 0 h 14"/>
                      <a:gd name="T42" fmla="*/ 0 w 130"/>
                      <a:gd name="T43" fmla="*/ 0 h 14"/>
                      <a:gd name="T44" fmla="*/ 0 w 130"/>
                      <a:gd name="T45" fmla="*/ 0 h 14"/>
                      <a:gd name="T46" fmla="*/ 0 w 130"/>
                      <a:gd name="T47" fmla="*/ 0 h 14"/>
                      <a:gd name="T48" fmla="*/ 0 w 130"/>
                      <a:gd name="T49" fmla="*/ 0 h 14"/>
                      <a:gd name="T50" fmla="*/ 0 w 130"/>
                      <a:gd name="T51" fmla="*/ 0 h 14"/>
                      <a:gd name="T52" fmla="*/ 0 w 130"/>
                      <a:gd name="T53" fmla="*/ 0 h 14"/>
                      <a:gd name="T54" fmla="*/ 0 w 130"/>
                      <a:gd name="T55" fmla="*/ 0 h 14"/>
                      <a:gd name="T56" fmla="*/ 0 w 130"/>
                      <a:gd name="T57" fmla="*/ 0 h 14"/>
                      <a:gd name="T58" fmla="*/ 0 w 130"/>
                      <a:gd name="T59" fmla="*/ 0 h 14"/>
                      <a:gd name="T60" fmla="*/ 0 w 130"/>
                      <a:gd name="T61" fmla="*/ 0 h 14"/>
                      <a:gd name="T62" fmla="*/ 0 w 130"/>
                      <a:gd name="T63" fmla="*/ 0 h 14"/>
                      <a:gd name="T64" fmla="*/ 0 w 130"/>
                      <a:gd name="T65" fmla="*/ 0 h 14"/>
                      <a:gd name="T66" fmla="*/ 0 w 130"/>
                      <a:gd name="T67" fmla="*/ 0 h 14"/>
                      <a:gd name="T68" fmla="*/ 1 w 130"/>
                      <a:gd name="T69" fmla="*/ 0 h 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0"/>
                      <a:gd name="T106" fmla="*/ 0 h 14"/>
                      <a:gd name="T107" fmla="*/ 130 w 130"/>
                      <a:gd name="T108" fmla="*/ 14 h 1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0" h="14">
                        <a:moveTo>
                          <a:pt x="123" y="0"/>
                        </a:moveTo>
                        <a:lnTo>
                          <a:pt x="128" y="4"/>
                        </a:lnTo>
                        <a:lnTo>
                          <a:pt x="130" y="5"/>
                        </a:lnTo>
                        <a:lnTo>
                          <a:pt x="130" y="6"/>
                        </a:lnTo>
                        <a:lnTo>
                          <a:pt x="129" y="7"/>
                        </a:lnTo>
                        <a:lnTo>
                          <a:pt x="125" y="8"/>
                        </a:lnTo>
                        <a:lnTo>
                          <a:pt x="120" y="11"/>
                        </a:lnTo>
                        <a:lnTo>
                          <a:pt x="115" y="11"/>
                        </a:lnTo>
                        <a:lnTo>
                          <a:pt x="112" y="12"/>
                        </a:lnTo>
                        <a:lnTo>
                          <a:pt x="107" y="12"/>
                        </a:lnTo>
                        <a:lnTo>
                          <a:pt x="102" y="12"/>
                        </a:lnTo>
                        <a:lnTo>
                          <a:pt x="98" y="12"/>
                        </a:lnTo>
                        <a:lnTo>
                          <a:pt x="95" y="13"/>
                        </a:lnTo>
                        <a:lnTo>
                          <a:pt x="90" y="13"/>
                        </a:lnTo>
                        <a:lnTo>
                          <a:pt x="86" y="13"/>
                        </a:lnTo>
                        <a:lnTo>
                          <a:pt x="81" y="13"/>
                        </a:lnTo>
                        <a:lnTo>
                          <a:pt x="77" y="13"/>
                        </a:lnTo>
                        <a:lnTo>
                          <a:pt x="73" y="13"/>
                        </a:lnTo>
                        <a:lnTo>
                          <a:pt x="70" y="13"/>
                        </a:lnTo>
                        <a:lnTo>
                          <a:pt x="66" y="13"/>
                        </a:lnTo>
                        <a:lnTo>
                          <a:pt x="63" y="13"/>
                        </a:lnTo>
                        <a:lnTo>
                          <a:pt x="58" y="13"/>
                        </a:lnTo>
                        <a:lnTo>
                          <a:pt x="55" y="13"/>
                        </a:lnTo>
                        <a:lnTo>
                          <a:pt x="50" y="13"/>
                        </a:lnTo>
                        <a:lnTo>
                          <a:pt x="47" y="14"/>
                        </a:lnTo>
                        <a:lnTo>
                          <a:pt x="43" y="14"/>
                        </a:lnTo>
                        <a:lnTo>
                          <a:pt x="40" y="14"/>
                        </a:lnTo>
                        <a:lnTo>
                          <a:pt x="35" y="14"/>
                        </a:lnTo>
                        <a:lnTo>
                          <a:pt x="31" y="14"/>
                        </a:lnTo>
                        <a:lnTo>
                          <a:pt x="28" y="14"/>
                        </a:lnTo>
                        <a:lnTo>
                          <a:pt x="23" y="14"/>
                        </a:lnTo>
                        <a:lnTo>
                          <a:pt x="20" y="14"/>
                        </a:lnTo>
                        <a:lnTo>
                          <a:pt x="15" y="14"/>
                        </a:lnTo>
                        <a:lnTo>
                          <a:pt x="8" y="14"/>
                        </a:lnTo>
                        <a:lnTo>
                          <a:pt x="3" y="14"/>
                        </a:lnTo>
                        <a:lnTo>
                          <a:pt x="0" y="10"/>
                        </a:lnTo>
                        <a:lnTo>
                          <a:pt x="0" y="6"/>
                        </a:lnTo>
                        <a:lnTo>
                          <a:pt x="0" y="5"/>
                        </a:lnTo>
                        <a:lnTo>
                          <a:pt x="1" y="5"/>
                        </a:lnTo>
                        <a:lnTo>
                          <a:pt x="3" y="5"/>
                        </a:lnTo>
                        <a:lnTo>
                          <a:pt x="7" y="5"/>
                        </a:lnTo>
                        <a:lnTo>
                          <a:pt x="12" y="4"/>
                        </a:lnTo>
                        <a:lnTo>
                          <a:pt x="17" y="4"/>
                        </a:lnTo>
                        <a:lnTo>
                          <a:pt x="21" y="3"/>
                        </a:lnTo>
                        <a:lnTo>
                          <a:pt x="23" y="3"/>
                        </a:lnTo>
                        <a:lnTo>
                          <a:pt x="28" y="3"/>
                        </a:lnTo>
                        <a:lnTo>
                          <a:pt x="31" y="3"/>
                        </a:lnTo>
                        <a:lnTo>
                          <a:pt x="34" y="3"/>
                        </a:lnTo>
                        <a:lnTo>
                          <a:pt x="37" y="3"/>
                        </a:lnTo>
                        <a:lnTo>
                          <a:pt x="41" y="3"/>
                        </a:lnTo>
                        <a:lnTo>
                          <a:pt x="44" y="3"/>
                        </a:lnTo>
                        <a:lnTo>
                          <a:pt x="50" y="3"/>
                        </a:lnTo>
                        <a:lnTo>
                          <a:pt x="56" y="4"/>
                        </a:lnTo>
                        <a:lnTo>
                          <a:pt x="59" y="3"/>
                        </a:lnTo>
                        <a:lnTo>
                          <a:pt x="63" y="1"/>
                        </a:lnTo>
                        <a:lnTo>
                          <a:pt x="66" y="1"/>
                        </a:lnTo>
                        <a:lnTo>
                          <a:pt x="71" y="1"/>
                        </a:lnTo>
                        <a:lnTo>
                          <a:pt x="73" y="1"/>
                        </a:lnTo>
                        <a:lnTo>
                          <a:pt x="77" y="1"/>
                        </a:lnTo>
                        <a:lnTo>
                          <a:pt x="80" y="1"/>
                        </a:lnTo>
                        <a:lnTo>
                          <a:pt x="84" y="1"/>
                        </a:lnTo>
                        <a:lnTo>
                          <a:pt x="87" y="1"/>
                        </a:lnTo>
                        <a:lnTo>
                          <a:pt x="91" y="1"/>
                        </a:lnTo>
                        <a:lnTo>
                          <a:pt x="95" y="1"/>
                        </a:lnTo>
                        <a:lnTo>
                          <a:pt x="100" y="1"/>
                        </a:lnTo>
                        <a:lnTo>
                          <a:pt x="105" y="0"/>
                        </a:lnTo>
                        <a:lnTo>
                          <a:pt x="109" y="0"/>
                        </a:lnTo>
                        <a:lnTo>
                          <a:pt x="115" y="0"/>
                        </a:lnTo>
                        <a:lnTo>
                          <a:pt x="1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1" name="Freeform 177">
                    <a:extLst>
                      <a:ext uri="{FF2B5EF4-FFF2-40B4-BE49-F238E27FC236}">
                        <a16:creationId xmlns:a16="http://schemas.microsoft.com/office/drawing/2014/main" id="{357AC0C1-B4C4-44AA-BEB3-A76D3E03CFD6}"/>
                      </a:ext>
                    </a:extLst>
                  </p:cNvPr>
                  <p:cNvSpPr>
                    <a:spLocks/>
                  </p:cNvSpPr>
                  <p:nvPr/>
                </p:nvSpPr>
                <p:spPr bwMode="auto">
                  <a:xfrm>
                    <a:off x="1880" y="2181"/>
                    <a:ext cx="19" cy="66"/>
                  </a:xfrm>
                  <a:custGeom>
                    <a:avLst/>
                    <a:gdLst>
                      <a:gd name="T0" fmla="*/ 0 w 58"/>
                      <a:gd name="T1" fmla="*/ 0 h 200"/>
                      <a:gd name="T2" fmla="*/ 0 w 58"/>
                      <a:gd name="T3" fmla="*/ 0 h 200"/>
                      <a:gd name="T4" fmla="*/ 0 w 58"/>
                      <a:gd name="T5" fmla="*/ 0 h 200"/>
                      <a:gd name="T6" fmla="*/ 0 w 58"/>
                      <a:gd name="T7" fmla="*/ 0 h 200"/>
                      <a:gd name="T8" fmla="*/ 0 w 58"/>
                      <a:gd name="T9" fmla="*/ 0 h 200"/>
                      <a:gd name="T10" fmla="*/ 0 w 58"/>
                      <a:gd name="T11" fmla="*/ 0 h 200"/>
                      <a:gd name="T12" fmla="*/ 0 w 58"/>
                      <a:gd name="T13" fmla="*/ 0 h 200"/>
                      <a:gd name="T14" fmla="*/ 0 w 58"/>
                      <a:gd name="T15" fmla="*/ 0 h 200"/>
                      <a:gd name="T16" fmla="*/ 0 w 58"/>
                      <a:gd name="T17" fmla="*/ 0 h 200"/>
                      <a:gd name="T18" fmla="*/ 0 w 58"/>
                      <a:gd name="T19" fmla="*/ 1 h 200"/>
                      <a:gd name="T20" fmla="*/ 0 w 58"/>
                      <a:gd name="T21" fmla="*/ 1 h 200"/>
                      <a:gd name="T22" fmla="*/ 0 w 58"/>
                      <a:gd name="T23" fmla="*/ 1 h 200"/>
                      <a:gd name="T24" fmla="*/ 0 w 58"/>
                      <a:gd name="T25" fmla="*/ 1 h 200"/>
                      <a:gd name="T26" fmla="*/ 0 w 58"/>
                      <a:gd name="T27" fmla="*/ 1 h 200"/>
                      <a:gd name="T28" fmla="*/ 0 w 58"/>
                      <a:gd name="T29" fmla="*/ 1 h 200"/>
                      <a:gd name="T30" fmla="*/ 0 w 58"/>
                      <a:gd name="T31" fmla="*/ 1 h 200"/>
                      <a:gd name="T32" fmla="*/ 0 w 58"/>
                      <a:gd name="T33" fmla="*/ 1 h 200"/>
                      <a:gd name="T34" fmla="*/ 0 w 58"/>
                      <a:gd name="T35" fmla="*/ 0 h 200"/>
                      <a:gd name="T36" fmla="*/ 0 w 58"/>
                      <a:gd name="T37" fmla="*/ 0 h 200"/>
                      <a:gd name="T38" fmla="*/ 0 w 58"/>
                      <a:gd name="T39" fmla="*/ 0 h 200"/>
                      <a:gd name="T40" fmla="*/ 0 w 58"/>
                      <a:gd name="T41" fmla="*/ 0 h 200"/>
                      <a:gd name="T42" fmla="*/ 0 w 58"/>
                      <a:gd name="T43" fmla="*/ 0 h 200"/>
                      <a:gd name="T44" fmla="*/ 0 w 58"/>
                      <a:gd name="T45" fmla="*/ 0 h 200"/>
                      <a:gd name="T46" fmla="*/ 0 w 58"/>
                      <a:gd name="T47" fmla="*/ 0 h 200"/>
                      <a:gd name="T48" fmla="*/ 0 w 58"/>
                      <a:gd name="T49" fmla="*/ 0 h 200"/>
                      <a:gd name="T50" fmla="*/ 0 w 58"/>
                      <a:gd name="T51" fmla="*/ 1 h 200"/>
                      <a:gd name="T52" fmla="*/ 0 w 58"/>
                      <a:gd name="T53" fmla="*/ 1 h 200"/>
                      <a:gd name="T54" fmla="*/ 0 w 58"/>
                      <a:gd name="T55" fmla="*/ 1 h 200"/>
                      <a:gd name="T56" fmla="*/ 0 w 58"/>
                      <a:gd name="T57" fmla="*/ 1 h 200"/>
                      <a:gd name="T58" fmla="*/ 0 w 58"/>
                      <a:gd name="T59" fmla="*/ 1 h 200"/>
                      <a:gd name="T60" fmla="*/ 0 w 58"/>
                      <a:gd name="T61" fmla="*/ 1 h 200"/>
                      <a:gd name="T62" fmla="*/ 0 w 58"/>
                      <a:gd name="T63" fmla="*/ 1 h 200"/>
                      <a:gd name="T64" fmla="*/ 0 w 58"/>
                      <a:gd name="T65" fmla="*/ 1 h 200"/>
                      <a:gd name="T66" fmla="*/ 0 w 58"/>
                      <a:gd name="T67" fmla="*/ 1 h 200"/>
                      <a:gd name="T68" fmla="*/ 0 w 58"/>
                      <a:gd name="T69" fmla="*/ 1 h 200"/>
                      <a:gd name="T70" fmla="*/ 0 w 58"/>
                      <a:gd name="T71" fmla="*/ 1 h 200"/>
                      <a:gd name="T72" fmla="*/ 0 w 58"/>
                      <a:gd name="T73" fmla="*/ 1 h 200"/>
                      <a:gd name="T74" fmla="*/ 0 w 58"/>
                      <a:gd name="T75" fmla="*/ 1 h 200"/>
                      <a:gd name="T76" fmla="*/ 0 w 58"/>
                      <a:gd name="T77" fmla="*/ 0 h 200"/>
                      <a:gd name="T78" fmla="*/ 0 w 58"/>
                      <a:gd name="T79" fmla="*/ 0 h 200"/>
                      <a:gd name="T80" fmla="*/ 0 w 58"/>
                      <a:gd name="T81" fmla="*/ 0 h 200"/>
                      <a:gd name="T82" fmla="*/ 0 w 58"/>
                      <a:gd name="T83" fmla="*/ 0 h 200"/>
                      <a:gd name="T84" fmla="*/ 0 w 58"/>
                      <a:gd name="T85" fmla="*/ 0 h 2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8"/>
                      <a:gd name="T130" fmla="*/ 0 h 200"/>
                      <a:gd name="T131" fmla="*/ 58 w 58"/>
                      <a:gd name="T132" fmla="*/ 200 h 20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8" h="200">
                        <a:moveTo>
                          <a:pt x="9" y="2"/>
                        </a:moveTo>
                        <a:lnTo>
                          <a:pt x="13" y="0"/>
                        </a:lnTo>
                        <a:lnTo>
                          <a:pt x="16" y="0"/>
                        </a:lnTo>
                        <a:lnTo>
                          <a:pt x="17" y="2"/>
                        </a:lnTo>
                        <a:lnTo>
                          <a:pt x="20" y="4"/>
                        </a:lnTo>
                        <a:lnTo>
                          <a:pt x="20" y="6"/>
                        </a:lnTo>
                        <a:lnTo>
                          <a:pt x="20" y="10"/>
                        </a:lnTo>
                        <a:lnTo>
                          <a:pt x="20" y="13"/>
                        </a:lnTo>
                        <a:lnTo>
                          <a:pt x="20" y="18"/>
                        </a:lnTo>
                        <a:lnTo>
                          <a:pt x="19" y="21"/>
                        </a:lnTo>
                        <a:lnTo>
                          <a:pt x="19" y="26"/>
                        </a:lnTo>
                        <a:lnTo>
                          <a:pt x="19" y="30"/>
                        </a:lnTo>
                        <a:lnTo>
                          <a:pt x="19" y="35"/>
                        </a:lnTo>
                        <a:lnTo>
                          <a:pt x="17" y="39"/>
                        </a:lnTo>
                        <a:lnTo>
                          <a:pt x="17" y="43"/>
                        </a:lnTo>
                        <a:lnTo>
                          <a:pt x="16" y="47"/>
                        </a:lnTo>
                        <a:lnTo>
                          <a:pt x="16" y="52"/>
                        </a:lnTo>
                        <a:lnTo>
                          <a:pt x="16" y="55"/>
                        </a:lnTo>
                        <a:lnTo>
                          <a:pt x="16" y="59"/>
                        </a:lnTo>
                        <a:lnTo>
                          <a:pt x="16" y="62"/>
                        </a:lnTo>
                        <a:lnTo>
                          <a:pt x="17" y="67"/>
                        </a:lnTo>
                        <a:lnTo>
                          <a:pt x="17" y="74"/>
                        </a:lnTo>
                        <a:lnTo>
                          <a:pt x="17" y="81"/>
                        </a:lnTo>
                        <a:lnTo>
                          <a:pt x="17" y="89"/>
                        </a:lnTo>
                        <a:lnTo>
                          <a:pt x="17" y="96"/>
                        </a:lnTo>
                        <a:lnTo>
                          <a:pt x="16" y="104"/>
                        </a:lnTo>
                        <a:lnTo>
                          <a:pt x="16" y="111"/>
                        </a:lnTo>
                        <a:lnTo>
                          <a:pt x="16" y="119"/>
                        </a:lnTo>
                        <a:lnTo>
                          <a:pt x="16" y="126"/>
                        </a:lnTo>
                        <a:lnTo>
                          <a:pt x="16" y="133"/>
                        </a:lnTo>
                        <a:lnTo>
                          <a:pt x="15" y="141"/>
                        </a:lnTo>
                        <a:lnTo>
                          <a:pt x="15" y="148"/>
                        </a:lnTo>
                        <a:lnTo>
                          <a:pt x="15" y="155"/>
                        </a:lnTo>
                        <a:lnTo>
                          <a:pt x="15" y="162"/>
                        </a:lnTo>
                        <a:lnTo>
                          <a:pt x="15" y="169"/>
                        </a:lnTo>
                        <a:lnTo>
                          <a:pt x="15" y="176"/>
                        </a:lnTo>
                        <a:lnTo>
                          <a:pt x="16" y="183"/>
                        </a:lnTo>
                        <a:lnTo>
                          <a:pt x="17" y="185"/>
                        </a:lnTo>
                        <a:lnTo>
                          <a:pt x="23" y="186"/>
                        </a:lnTo>
                        <a:lnTo>
                          <a:pt x="28" y="185"/>
                        </a:lnTo>
                        <a:lnTo>
                          <a:pt x="33" y="183"/>
                        </a:lnTo>
                        <a:lnTo>
                          <a:pt x="35" y="182"/>
                        </a:lnTo>
                        <a:lnTo>
                          <a:pt x="35" y="181"/>
                        </a:lnTo>
                        <a:lnTo>
                          <a:pt x="37" y="176"/>
                        </a:lnTo>
                        <a:lnTo>
                          <a:pt x="37" y="174"/>
                        </a:lnTo>
                        <a:lnTo>
                          <a:pt x="37" y="171"/>
                        </a:lnTo>
                        <a:lnTo>
                          <a:pt x="38" y="167"/>
                        </a:lnTo>
                        <a:lnTo>
                          <a:pt x="40" y="165"/>
                        </a:lnTo>
                        <a:lnTo>
                          <a:pt x="40" y="155"/>
                        </a:lnTo>
                        <a:lnTo>
                          <a:pt x="41" y="148"/>
                        </a:lnTo>
                        <a:lnTo>
                          <a:pt x="41" y="138"/>
                        </a:lnTo>
                        <a:lnTo>
                          <a:pt x="42" y="129"/>
                        </a:lnTo>
                        <a:lnTo>
                          <a:pt x="42" y="118"/>
                        </a:lnTo>
                        <a:lnTo>
                          <a:pt x="43" y="106"/>
                        </a:lnTo>
                        <a:lnTo>
                          <a:pt x="43" y="96"/>
                        </a:lnTo>
                        <a:lnTo>
                          <a:pt x="43" y="85"/>
                        </a:lnTo>
                        <a:lnTo>
                          <a:pt x="43" y="74"/>
                        </a:lnTo>
                        <a:lnTo>
                          <a:pt x="44" y="62"/>
                        </a:lnTo>
                        <a:lnTo>
                          <a:pt x="45" y="52"/>
                        </a:lnTo>
                        <a:lnTo>
                          <a:pt x="45" y="41"/>
                        </a:lnTo>
                        <a:lnTo>
                          <a:pt x="46" y="31"/>
                        </a:lnTo>
                        <a:lnTo>
                          <a:pt x="48" y="23"/>
                        </a:lnTo>
                        <a:lnTo>
                          <a:pt x="49" y="14"/>
                        </a:lnTo>
                        <a:lnTo>
                          <a:pt x="50" y="9"/>
                        </a:lnTo>
                        <a:lnTo>
                          <a:pt x="55" y="10"/>
                        </a:lnTo>
                        <a:lnTo>
                          <a:pt x="57" y="11"/>
                        </a:lnTo>
                        <a:lnTo>
                          <a:pt x="57" y="21"/>
                        </a:lnTo>
                        <a:lnTo>
                          <a:pt x="57" y="32"/>
                        </a:lnTo>
                        <a:lnTo>
                          <a:pt x="57" y="43"/>
                        </a:lnTo>
                        <a:lnTo>
                          <a:pt x="58" y="54"/>
                        </a:lnTo>
                        <a:lnTo>
                          <a:pt x="57" y="64"/>
                        </a:lnTo>
                        <a:lnTo>
                          <a:pt x="57" y="76"/>
                        </a:lnTo>
                        <a:lnTo>
                          <a:pt x="57" y="85"/>
                        </a:lnTo>
                        <a:lnTo>
                          <a:pt x="57" y="97"/>
                        </a:lnTo>
                        <a:lnTo>
                          <a:pt x="56" y="106"/>
                        </a:lnTo>
                        <a:lnTo>
                          <a:pt x="55" y="118"/>
                        </a:lnTo>
                        <a:lnTo>
                          <a:pt x="55" y="127"/>
                        </a:lnTo>
                        <a:lnTo>
                          <a:pt x="53" y="139"/>
                        </a:lnTo>
                        <a:lnTo>
                          <a:pt x="51" y="150"/>
                        </a:lnTo>
                        <a:lnTo>
                          <a:pt x="51" y="160"/>
                        </a:lnTo>
                        <a:lnTo>
                          <a:pt x="49" y="172"/>
                        </a:lnTo>
                        <a:lnTo>
                          <a:pt x="49" y="183"/>
                        </a:lnTo>
                        <a:lnTo>
                          <a:pt x="48" y="187"/>
                        </a:lnTo>
                        <a:lnTo>
                          <a:pt x="45" y="190"/>
                        </a:lnTo>
                        <a:lnTo>
                          <a:pt x="43" y="193"/>
                        </a:lnTo>
                        <a:lnTo>
                          <a:pt x="41" y="195"/>
                        </a:lnTo>
                        <a:lnTo>
                          <a:pt x="38" y="196"/>
                        </a:lnTo>
                        <a:lnTo>
                          <a:pt x="35" y="197"/>
                        </a:lnTo>
                        <a:lnTo>
                          <a:pt x="31" y="199"/>
                        </a:lnTo>
                        <a:lnTo>
                          <a:pt x="29" y="200"/>
                        </a:lnTo>
                        <a:lnTo>
                          <a:pt x="24" y="199"/>
                        </a:lnTo>
                        <a:lnTo>
                          <a:pt x="21" y="199"/>
                        </a:lnTo>
                        <a:lnTo>
                          <a:pt x="17" y="199"/>
                        </a:lnTo>
                        <a:lnTo>
                          <a:pt x="14" y="199"/>
                        </a:lnTo>
                        <a:lnTo>
                          <a:pt x="9" y="197"/>
                        </a:lnTo>
                        <a:lnTo>
                          <a:pt x="7" y="197"/>
                        </a:lnTo>
                        <a:lnTo>
                          <a:pt x="5" y="194"/>
                        </a:lnTo>
                        <a:lnTo>
                          <a:pt x="3" y="193"/>
                        </a:lnTo>
                        <a:lnTo>
                          <a:pt x="1" y="189"/>
                        </a:lnTo>
                        <a:lnTo>
                          <a:pt x="1" y="186"/>
                        </a:lnTo>
                        <a:lnTo>
                          <a:pt x="0" y="182"/>
                        </a:lnTo>
                        <a:lnTo>
                          <a:pt x="0" y="178"/>
                        </a:lnTo>
                        <a:lnTo>
                          <a:pt x="0" y="174"/>
                        </a:lnTo>
                        <a:lnTo>
                          <a:pt x="0" y="169"/>
                        </a:lnTo>
                        <a:lnTo>
                          <a:pt x="0" y="165"/>
                        </a:lnTo>
                        <a:lnTo>
                          <a:pt x="0" y="160"/>
                        </a:lnTo>
                        <a:lnTo>
                          <a:pt x="0" y="154"/>
                        </a:lnTo>
                        <a:lnTo>
                          <a:pt x="1" y="151"/>
                        </a:lnTo>
                        <a:lnTo>
                          <a:pt x="1" y="146"/>
                        </a:lnTo>
                        <a:lnTo>
                          <a:pt x="1" y="141"/>
                        </a:lnTo>
                        <a:lnTo>
                          <a:pt x="2" y="138"/>
                        </a:lnTo>
                        <a:lnTo>
                          <a:pt x="3" y="134"/>
                        </a:lnTo>
                        <a:lnTo>
                          <a:pt x="3" y="125"/>
                        </a:lnTo>
                        <a:lnTo>
                          <a:pt x="3" y="117"/>
                        </a:lnTo>
                        <a:lnTo>
                          <a:pt x="3" y="106"/>
                        </a:lnTo>
                        <a:lnTo>
                          <a:pt x="3" y="98"/>
                        </a:lnTo>
                        <a:lnTo>
                          <a:pt x="3" y="89"/>
                        </a:lnTo>
                        <a:lnTo>
                          <a:pt x="5" y="80"/>
                        </a:lnTo>
                        <a:lnTo>
                          <a:pt x="5" y="70"/>
                        </a:lnTo>
                        <a:lnTo>
                          <a:pt x="5" y="62"/>
                        </a:lnTo>
                        <a:lnTo>
                          <a:pt x="5" y="53"/>
                        </a:lnTo>
                        <a:lnTo>
                          <a:pt x="5" y="43"/>
                        </a:lnTo>
                        <a:lnTo>
                          <a:pt x="6" y="35"/>
                        </a:lnTo>
                        <a:lnTo>
                          <a:pt x="6" y="28"/>
                        </a:lnTo>
                        <a:lnTo>
                          <a:pt x="6" y="20"/>
                        </a:lnTo>
                        <a:lnTo>
                          <a:pt x="7" y="13"/>
                        </a:lnTo>
                        <a:lnTo>
                          <a:pt x="8" y="6"/>
                        </a:lnTo>
                        <a:lnTo>
                          <a:pt x="9"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2" name="Freeform 178">
                    <a:extLst>
                      <a:ext uri="{FF2B5EF4-FFF2-40B4-BE49-F238E27FC236}">
                        <a16:creationId xmlns:a16="http://schemas.microsoft.com/office/drawing/2014/main" id="{848CDA3E-F025-49FE-8669-57CBDEB9CE27}"/>
                      </a:ext>
                    </a:extLst>
                  </p:cNvPr>
                  <p:cNvSpPr>
                    <a:spLocks/>
                  </p:cNvSpPr>
                  <p:nvPr/>
                </p:nvSpPr>
                <p:spPr bwMode="auto">
                  <a:xfrm>
                    <a:off x="1895" y="2188"/>
                    <a:ext cx="25" cy="27"/>
                  </a:xfrm>
                  <a:custGeom>
                    <a:avLst/>
                    <a:gdLst>
                      <a:gd name="T0" fmla="*/ 0 w 75"/>
                      <a:gd name="T1" fmla="*/ 0 h 82"/>
                      <a:gd name="T2" fmla="*/ 0 w 75"/>
                      <a:gd name="T3" fmla="*/ 0 h 82"/>
                      <a:gd name="T4" fmla="*/ 0 w 75"/>
                      <a:gd name="T5" fmla="*/ 0 h 82"/>
                      <a:gd name="T6" fmla="*/ 0 w 75"/>
                      <a:gd name="T7" fmla="*/ 0 h 82"/>
                      <a:gd name="T8" fmla="*/ 0 w 75"/>
                      <a:gd name="T9" fmla="*/ 0 h 82"/>
                      <a:gd name="T10" fmla="*/ 0 w 75"/>
                      <a:gd name="T11" fmla="*/ 0 h 82"/>
                      <a:gd name="T12" fmla="*/ 0 w 75"/>
                      <a:gd name="T13" fmla="*/ 0 h 82"/>
                      <a:gd name="T14" fmla="*/ 0 w 75"/>
                      <a:gd name="T15" fmla="*/ 0 h 82"/>
                      <a:gd name="T16" fmla="*/ 0 w 75"/>
                      <a:gd name="T17" fmla="*/ 0 h 82"/>
                      <a:gd name="T18" fmla="*/ 0 w 75"/>
                      <a:gd name="T19" fmla="*/ 0 h 82"/>
                      <a:gd name="T20" fmla="*/ 0 w 75"/>
                      <a:gd name="T21" fmla="*/ 0 h 82"/>
                      <a:gd name="T22" fmla="*/ 0 w 75"/>
                      <a:gd name="T23" fmla="*/ 0 h 82"/>
                      <a:gd name="T24" fmla="*/ 0 w 75"/>
                      <a:gd name="T25" fmla="*/ 0 h 82"/>
                      <a:gd name="T26" fmla="*/ 0 w 75"/>
                      <a:gd name="T27" fmla="*/ 0 h 82"/>
                      <a:gd name="T28" fmla="*/ 0 w 75"/>
                      <a:gd name="T29" fmla="*/ 0 h 82"/>
                      <a:gd name="T30" fmla="*/ 0 w 75"/>
                      <a:gd name="T31" fmla="*/ 0 h 82"/>
                      <a:gd name="T32" fmla="*/ 0 w 75"/>
                      <a:gd name="T33" fmla="*/ 0 h 82"/>
                      <a:gd name="T34" fmla="*/ 0 w 75"/>
                      <a:gd name="T35" fmla="*/ 0 h 82"/>
                      <a:gd name="T36" fmla="*/ 0 w 75"/>
                      <a:gd name="T37" fmla="*/ 0 h 82"/>
                      <a:gd name="T38" fmla="*/ 0 w 75"/>
                      <a:gd name="T39" fmla="*/ 0 h 82"/>
                      <a:gd name="T40" fmla="*/ 0 w 75"/>
                      <a:gd name="T41" fmla="*/ 0 h 82"/>
                      <a:gd name="T42" fmla="*/ 0 w 75"/>
                      <a:gd name="T43" fmla="*/ 0 h 82"/>
                      <a:gd name="T44" fmla="*/ 0 w 75"/>
                      <a:gd name="T45" fmla="*/ 0 h 82"/>
                      <a:gd name="T46" fmla="*/ 0 w 75"/>
                      <a:gd name="T47" fmla="*/ 0 h 82"/>
                      <a:gd name="T48" fmla="*/ 0 w 75"/>
                      <a:gd name="T49" fmla="*/ 0 h 82"/>
                      <a:gd name="T50" fmla="*/ 0 w 75"/>
                      <a:gd name="T51" fmla="*/ 0 h 82"/>
                      <a:gd name="T52" fmla="*/ 0 w 75"/>
                      <a:gd name="T53" fmla="*/ 0 h 82"/>
                      <a:gd name="T54" fmla="*/ 0 w 75"/>
                      <a:gd name="T55" fmla="*/ 0 h 82"/>
                      <a:gd name="T56" fmla="*/ 0 w 75"/>
                      <a:gd name="T57" fmla="*/ 0 h 82"/>
                      <a:gd name="T58" fmla="*/ 0 w 75"/>
                      <a:gd name="T59" fmla="*/ 0 h 82"/>
                      <a:gd name="T60" fmla="*/ 0 w 75"/>
                      <a:gd name="T61" fmla="*/ 0 h 82"/>
                      <a:gd name="T62" fmla="*/ 0 w 75"/>
                      <a:gd name="T63" fmla="*/ 0 h 82"/>
                      <a:gd name="T64" fmla="*/ 0 w 75"/>
                      <a:gd name="T65" fmla="*/ 0 h 82"/>
                      <a:gd name="T66" fmla="*/ 0 w 75"/>
                      <a:gd name="T67" fmla="*/ 0 h 82"/>
                      <a:gd name="T68" fmla="*/ 0 w 75"/>
                      <a:gd name="T69" fmla="*/ 0 h 82"/>
                      <a:gd name="T70" fmla="*/ 0 w 75"/>
                      <a:gd name="T71" fmla="*/ 0 h 82"/>
                      <a:gd name="T72" fmla="*/ 0 w 75"/>
                      <a:gd name="T73" fmla="*/ 0 h 82"/>
                      <a:gd name="T74" fmla="*/ 0 w 75"/>
                      <a:gd name="T75" fmla="*/ 0 h 82"/>
                      <a:gd name="T76" fmla="*/ 0 w 75"/>
                      <a:gd name="T77" fmla="*/ 0 h 82"/>
                      <a:gd name="T78" fmla="*/ 0 w 75"/>
                      <a:gd name="T79" fmla="*/ 0 h 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5"/>
                      <a:gd name="T121" fmla="*/ 0 h 82"/>
                      <a:gd name="T122" fmla="*/ 75 w 75"/>
                      <a:gd name="T123" fmla="*/ 82 h 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5" h="82">
                        <a:moveTo>
                          <a:pt x="68" y="0"/>
                        </a:moveTo>
                        <a:lnTo>
                          <a:pt x="72" y="2"/>
                        </a:lnTo>
                        <a:lnTo>
                          <a:pt x="75" y="2"/>
                        </a:lnTo>
                        <a:lnTo>
                          <a:pt x="75" y="5"/>
                        </a:lnTo>
                        <a:lnTo>
                          <a:pt x="70" y="9"/>
                        </a:lnTo>
                        <a:lnTo>
                          <a:pt x="67" y="14"/>
                        </a:lnTo>
                        <a:lnTo>
                          <a:pt x="61" y="20"/>
                        </a:lnTo>
                        <a:lnTo>
                          <a:pt x="55" y="27"/>
                        </a:lnTo>
                        <a:lnTo>
                          <a:pt x="49" y="33"/>
                        </a:lnTo>
                        <a:lnTo>
                          <a:pt x="44" y="39"/>
                        </a:lnTo>
                        <a:lnTo>
                          <a:pt x="39" y="43"/>
                        </a:lnTo>
                        <a:lnTo>
                          <a:pt x="35" y="48"/>
                        </a:lnTo>
                        <a:lnTo>
                          <a:pt x="31" y="52"/>
                        </a:lnTo>
                        <a:lnTo>
                          <a:pt x="27" y="57"/>
                        </a:lnTo>
                        <a:lnTo>
                          <a:pt x="21" y="62"/>
                        </a:lnTo>
                        <a:lnTo>
                          <a:pt x="18" y="68"/>
                        </a:lnTo>
                        <a:lnTo>
                          <a:pt x="13" y="71"/>
                        </a:lnTo>
                        <a:lnTo>
                          <a:pt x="10" y="76"/>
                        </a:lnTo>
                        <a:lnTo>
                          <a:pt x="6" y="80"/>
                        </a:lnTo>
                        <a:lnTo>
                          <a:pt x="4" y="82"/>
                        </a:lnTo>
                        <a:lnTo>
                          <a:pt x="3" y="80"/>
                        </a:lnTo>
                        <a:lnTo>
                          <a:pt x="0" y="77"/>
                        </a:lnTo>
                        <a:lnTo>
                          <a:pt x="3" y="71"/>
                        </a:lnTo>
                        <a:lnTo>
                          <a:pt x="5" y="66"/>
                        </a:lnTo>
                        <a:lnTo>
                          <a:pt x="10" y="61"/>
                        </a:lnTo>
                        <a:lnTo>
                          <a:pt x="13" y="56"/>
                        </a:lnTo>
                        <a:lnTo>
                          <a:pt x="17" y="50"/>
                        </a:lnTo>
                        <a:lnTo>
                          <a:pt x="20" y="46"/>
                        </a:lnTo>
                        <a:lnTo>
                          <a:pt x="25" y="41"/>
                        </a:lnTo>
                        <a:lnTo>
                          <a:pt x="30" y="36"/>
                        </a:lnTo>
                        <a:lnTo>
                          <a:pt x="34" y="32"/>
                        </a:lnTo>
                        <a:lnTo>
                          <a:pt x="40" y="27"/>
                        </a:lnTo>
                        <a:lnTo>
                          <a:pt x="44" y="22"/>
                        </a:lnTo>
                        <a:lnTo>
                          <a:pt x="49" y="18"/>
                        </a:lnTo>
                        <a:lnTo>
                          <a:pt x="53" y="13"/>
                        </a:lnTo>
                        <a:lnTo>
                          <a:pt x="59" y="9"/>
                        </a:lnTo>
                        <a:lnTo>
                          <a:pt x="63" y="5"/>
                        </a:lnTo>
                        <a:lnTo>
                          <a:pt x="6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3" name="Freeform 179">
                    <a:extLst>
                      <a:ext uri="{FF2B5EF4-FFF2-40B4-BE49-F238E27FC236}">
                        <a16:creationId xmlns:a16="http://schemas.microsoft.com/office/drawing/2014/main" id="{526B2AF7-2BA6-46E3-B845-3963D844BA0F}"/>
                      </a:ext>
                    </a:extLst>
                  </p:cNvPr>
                  <p:cNvSpPr>
                    <a:spLocks/>
                  </p:cNvSpPr>
                  <p:nvPr/>
                </p:nvSpPr>
                <p:spPr bwMode="auto">
                  <a:xfrm>
                    <a:off x="1895" y="2191"/>
                    <a:ext cx="34" cy="39"/>
                  </a:xfrm>
                  <a:custGeom>
                    <a:avLst/>
                    <a:gdLst>
                      <a:gd name="T0" fmla="*/ 0 w 102"/>
                      <a:gd name="T1" fmla="*/ 0 h 117"/>
                      <a:gd name="T2" fmla="*/ 0 w 102"/>
                      <a:gd name="T3" fmla="*/ 0 h 117"/>
                      <a:gd name="T4" fmla="*/ 0 w 102"/>
                      <a:gd name="T5" fmla="*/ 0 h 117"/>
                      <a:gd name="T6" fmla="*/ 0 w 102"/>
                      <a:gd name="T7" fmla="*/ 0 h 117"/>
                      <a:gd name="T8" fmla="*/ 0 w 102"/>
                      <a:gd name="T9" fmla="*/ 0 h 117"/>
                      <a:gd name="T10" fmla="*/ 0 w 102"/>
                      <a:gd name="T11" fmla="*/ 0 h 117"/>
                      <a:gd name="T12" fmla="*/ 0 w 102"/>
                      <a:gd name="T13" fmla="*/ 0 h 117"/>
                      <a:gd name="T14" fmla="*/ 0 w 102"/>
                      <a:gd name="T15" fmla="*/ 0 h 117"/>
                      <a:gd name="T16" fmla="*/ 0 w 102"/>
                      <a:gd name="T17" fmla="*/ 0 h 117"/>
                      <a:gd name="T18" fmla="*/ 0 w 102"/>
                      <a:gd name="T19" fmla="*/ 0 h 117"/>
                      <a:gd name="T20" fmla="*/ 0 w 102"/>
                      <a:gd name="T21" fmla="*/ 0 h 117"/>
                      <a:gd name="T22" fmla="*/ 0 w 102"/>
                      <a:gd name="T23" fmla="*/ 0 h 117"/>
                      <a:gd name="T24" fmla="*/ 0 w 102"/>
                      <a:gd name="T25" fmla="*/ 0 h 117"/>
                      <a:gd name="T26" fmla="*/ 0 w 102"/>
                      <a:gd name="T27" fmla="*/ 0 h 117"/>
                      <a:gd name="T28" fmla="*/ 0 w 102"/>
                      <a:gd name="T29" fmla="*/ 0 h 117"/>
                      <a:gd name="T30" fmla="*/ 0 w 102"/>
                      <a:gd name="T31" fmla="*/ 0 h 117"/>
                      <a:gd name="T32" fmla="*/ 0 w 102"/>
                      <a:gd name="T33" fmla="*/ 0 h 117"/>
                      <a:gd name="T34" fmla="*/ 0 w 102"/>
                      <a:gd name="T35" fmla="*/ 0 h 117"/>
                      <a:gd name="T36" fmla="*/ 0 w 102"/>
                      <a:gd name="T37" fmla="*/ 0 h 117"/>
                      <a:gd name="T38" fmla="*/ 0 w 102"/>
                      <a:gd name="T39" fmla="*/ 0 h 117"/>
                      <a:gd name="T40" fmla="*/ 0 w 102"/>
                      <a:gd name="T41" fmla="*/ 0 h 117"/>
                      <a:gd name="T42" fmla="*/ 0 w 102"/>
                      <a:gd name="T43" fmla="*/ 0 h 117"/>
                      <a:gd name="T44" fmla="*/ 0 w 102"/>
                      <a:gd name="T45" fmla="*/ 0 h 117"/>
                      <a:gd name="T46" fmla="*/ 0 w 102"/>
                      <a:gd name="T47" fmla="*/ 0 h 117"/>
                      <a:gd name="T48" fmla="*/ 0 w 102"/>
                      <a:gd name="T49" fmla="*/ 0 h 117"/>
                      <a:gd name="T50" fmla="*/ 0 w 102"/>
                      <a:gd name="T51" fmla="*/ 0 h 117"/>
                      <a:gd name="T52" fmla="*/ 0 w 102"/>
                      <a:gd name="T53" fmla="*/ 0 h 117"/>
                      <a:gd name="T54" fmla="*/ 0 w 102"/>
                      <a:gd name="T55" fmla="*/ 0 h 117"/>
                      <a:gd name="T56" fmla="*/ 0 w 102"/>
                      <a:gd name="T57" fmla="*/ 0 h 117"/>
                      <a:gd name="T58" fmla="*/ 0 w 102"/>
                      <a:gd name="T59" fmla="*/ 0 h 117"/>
                      <a:gd name="T60" fmla="*/ 0 w 102"/>
                      <a:gd name="T61" fmla="*/ 0 h 117"/>
                      <a:gd name="T62" fmla="*/ 0 w 102"/>
                      <a:gd name="T63" fmla="*/ 0 h 117"/>
                      <a:gd name="T64" fmla="*/ 0 w 102"/>
                      <a:gd name="T65" fmla="*/ 0 h 117"/>
                      <a:gd name="T66" fmla="*/ 0 w 102"/>
                      <a:gd name="T67" fmla="*/ 0 h 117"/>
                      <a:gd name="T68" fmla="*/ 0 w 102"/>
                      <a:gd name="T69" fmla="*/ 0 h 117"/>
                      <a:gd name="T70" fmla="*/ 0 w 102"/>
                      <a:gd name="T71" fmla="*/ 0 h 117"/>
                      <a:gd name="T72" fmla="*/ 0 w 102"/>
                      <a:gd name="T73" fmla="*/ 0 h 117"/>
                      <a:gd name="T74" fmla="*/ 0 w 102"/>
                      <a:gd name="T75" fmla="*/ 0 h 117"/>
                      <a:gd name="T76" fmla="*/ 0 w 102"/>
                      <a:gd name="T77" fmla="*/ 0 h 117"/>
                      <a:gd name="T78" fmla="*/ 0 w 102"/>
                      <a:gd name="T79" fmla="*/ 0 h 117"/>
                      <a:gd name="T80" fmla="*/ 0 w 102"/>
                      <a:gd name="T81" fmla="*/ 0 h 117"/>
                      <a:gd name="T82" fmla="*/ 0 w 102"/>
                      <a:gd name="T83" fmla="*/ 0 h 117"/>
                      <a:gd name="T84" fmla="*/ 0 w 102"/>
                      <a:gd name="T85" fmla="*/ 0 h 117"/>
                      <a:gd name="T86" fmla="*/ 0 w 102"/>
                      <a:gd name="T87" fmla="*/ 0 h 117"/>
                      <a:gd name="T88" fmla="*/ 0 w 102"/>
                      <a:gd name="T89" fmla="*/ 0 h 117"/>
                      <a:gd name="T90" fmla="*/ 0 w 102"/>
                      <a:gd name="T91" fmla="*/ 0 h 117"/>
                      <a:gd name="T92" fmla="*/ 0 w 102"/>
                      <a:gd name="T93" fmla="*/ 0 h 117"/>
                      <a:gd name="T94" fmla="*/ 0 w 102"/>
                      <a:gd name="T95" fmla="*/ 0 h 117"/>
                      <a:gd name="T96" fmla="*/ 0 w 102"/>
                      <a:gd name="T97" fmla="*/ 0 h 117"/>
                      <a:gd name="T98" fmla="*/ 0 w 102"/>
                      <a:gd name="T99" fmla="*/ 0 h 117"/>
                      <a:gd name="T100" fmla="*/ 0 w 102"/>
                      <a:gd name="T101" fmla="*/ 0 h 117"/>
                      <a:gd name="T102" fmla="*/ 0 w 102"/>
                      <a:gd name="T103" fmla="*/ 0 h 117"/>
                      <a:gd name="T104" fmla="*/ 0 w 102"/>
                      <a:gd name="T105" fmla="*/ 0 h 117"/>
                      <a:gd name="T106" fmla="*/ 0 w 102"/>
                      <a:gd name="T107" fmla="*/ 0 h 117"/>
                      <a:gd name="T108" fmla="*/ 0 w 102"/>
                      <a:gd name="T109" fmla="*/ 0 h 117"/>
                      <a:gd name="T110" fmla="*/ 0 w 102"/>
                      <a:gd name="T111" fmla="*/ 0 h 117"/>
                      <a:gd name="T112" fmla="*/ 0 w 102"/>
                      <a:gd name="T113" fmla="*/ 0 h 117"/>
                      <a:gd name="T114" fmla="*/ 0 w 102"/>
                      <a:gd name="T115" fmla="*/ 0 h 1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117"/>
                      <a:gd name="T176" fmla="*/ 102 w 102"/>
                      <a:gd name="T177" fmla="*/ 117 h 1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117">
                        <a:moveTo>
                          <a:pt x="93" y="0"/>
                        </a:moveTo>
                        <a:lnTo>
                          <a:pt x="97" y="1"/>
                        </a:lnTo>
                        <a:lnTo>
                          <a:pt x="100" y="1"/>
                        </a:lnTo>
                        <a:lnTo>
                          <a:pt x="102" y="2"/>
                        </a:lnTo>
                        <a:lnTo>
                          <a:pt x="100" y="5"/>
                        </a:lnTo>
                        <a:lnTo>
                          <a:pt x="96" y="9"/>
                        </a:lnTo>
                        <a:lnTo>
                          <a:pt x="91" y="15"/>
                        </a:lnTo>
                        <a:lnTo>
                          <a:pt x="87" y="19"/>
                        </a:lnTo>
                        <a:lnTo>
                          <a:pt x="81" y="25"/>
                        </a:lnTo>
                        <a:lnTo>
                          <a:pt x="76" y="31"/>
                        </a:lnTo>
                        <a:lnTo>
                          <a:pt x="70" y="37"/>
                        </a:lnTo>
                        <a:lnTo>
                          <a:pt x="67" y="41"/>
                        </a:lnTo>
                        <a:lnTo>
                          <a:pt x="63" y="47"/>
                        </a:lnTo>
                        <a:lnTo>
                          <a:pt x="60" y="51"/>
                        </a:lnTo>
                        <a:lnTo>
                          <a:pt x="55" y="55"/>
                        </a:lnTo>
                        <a:lnTo>
                          <a:pt x="52" y="60"/>
                        </a:lnTo>
                        <a:lnTo>
                          <a:pt x="48" y="65"/>
                        </a:lnTo>
                        <a:lnTo>
                          <a:pt x="45" y="69"/>
                        </a:lnTo>
                        <a:lnTo>
                          <a:pt x="41" y="73"/>
                        </a:lnTo>
                        <a:lnTo>
                          <a:pt x="36" y="78"/>
                        </a:lnTo>
                        <a:lnTo>
                          <a:pt x="33" y="82"/>
                        </a:lnTo>
                        <a:lnTo>
                          <a:pt x="29" y="86"/>
                        </a:lnTo>
                        <a:lnTo>
                          <a:pt x="26" y="90"/>
                        </a:lnTo>
                        <a:lnTo>
                          <a:pt x="21" y="94"/>
                        </a:lnTo>
                        <a:lnTo>
                          <a:pt x="19" y="99"/>
                        </a:lnTo>
                        <a:lnTo>
                          <a:pt x="14" y="103"/>
                        </a:lnTo>
                        <a:lnTo>
                          <a:pt x="12" y="107"/>
                        </a:lnTo>
                        <a:lnTo>
                          <a:pt x="8" y="111"/>
                        </a:lnTo>
                        <a:lnTo>
                          <a:pt x="5" y="117"/>
                        </a:lnTo>
                        <a:lnTo>
                          <a:pt x="4" y="115"/>
                        </a:lnTo>
                        <a:lnTo>
                          <a:pt x="3" y="111"/>
                        </a:lnTo>
                        <a:lnTo>
                          <a:pt x="1" y="107"/>
                        </a:lnTo>
                        <a:lnTo>
                          <a:pt x="0" y="106"/>
                        </a:lnTo>
                        <a:lnTo>
                          <a:pt x="1" y="100"/>
                        </a:lnTo>
                        <a:lnTo>
                          <a:pt x="5" y="95"/>
                        </a:lnTo>
                        <a:lnTo>
                          <a:pt x="8" y="89"/>
                        </a:lnTo>
                        <a:lnTo>
                          <a:pt x="13" y="83"/>
                        </a:lnTo>
                        <a:lnTo>
                          <a:pt x="18" y="78"/>
                        </a:lnTo>
                        <a:lnTo>
                          <a:pt x="24" y="72"/>
                        </a:lnTo>
                        <a:lnTo>
                          <a:pt x="29" y="66"/>
                        </a:lnTo>
                        <a:lnTo>
                          <a:pt x="35" y="61"/>
                        </a:lnTo>
                        <a:lnTo>
                          <a:pt x="39" y="57"/>
                        </a:lnTo>
                        <a:lnTo>
                          <a:pt x="42" y="52"/>
                        </a:lnTo>
                        <a:lnTo>
                          <a:pt x="46" y="47"/>
                        </a:lnTo>
                        <a:lnTo>
                          <a:pt x="50" y="44"/>
                        </a:lnTo>
                        <a:lnTo>
                          <a:pt x="53" y="40"/>
                        </a:lnTo>
                        <a:lnTo>
                          <a:pt x="56" y="37"/>
                        </a:lnTo>
                        <a:lnTo>
                          <a:pt x="60" y="32"/>
                        </a:lnTo>
                        <a:lnTo>
                          <a:pt x="63" y="29"/>
                        </a:lnTo>
                        <a:lnTo>
                          <a:pt x="67" y="25"/>
                        </a:lnTo>
                        <a:lnTo>
                          <a:pt x="69" y="22"/>
                        </a:lnTo>
                        <a:lnTo>
                          <a:pt x="73" y="17"/>
                        </a:lnTo>
                        <a:lnTo>
                          <a:pt x="77" y="13"/>
                        </a:lnTo>
                        <a:lnTo>
                          <a:pt x="81" y="10"/>
                        </a:lnTo>
                        <a:lnTo>
                          <a:pt x="84" y="7"/>
                        </a:lnTo>
                        <a:lnTo>
                          <a:pt x="89" y="3"/>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4" name="Freeform 180">
                    <a:extLst>
                      <a:ext uri="{FF2B5EF4-FFF2-40B4-BE49-F238E27FC236}">
                        <a16:creationId xmlns:a16="http://schemas.microsoft.com/office/drawing/2014/main" id="{43A0F277-C52A-47F4-A940-6333A512CD23}"/>
                      </a:ext>
                    </a:extLst>
                  </p:cNvPr>
                  <p:cNvSpPr>
                    <a:spLocks/>
                  </p:cNvSpPr>
                  <p:nvPr/>
                </p:nvSpPr>
                <p:spPr bwMode="auto">
                  <a:xfrm>
                    <a:off x="1833" y="2170"/>
                    <a:ext cx="15" cy="12"/>
                  </a:xfrm>
                  <a:custGeom>
                    <a:avLst/>
                    <a:gdLst>
                      <a:gd name="T0" fmla="*/ 0 w 45"/>
                      <a:gd name="T1" fmla="*/ 0 h 36"/>
                      <a:gd name="T2" fmla="*/ 0 w 45"/>
                      <a:gd name="T3" fmla="*/ 0 h 36"/>
                      <a:gd name="T4" fmla="*/ 0 w 45"/>
                      <a:gd name="T5" fmla="*/ 0 h 36"/>
                      <a:gd name="T6" fmla="*/ 0 w 45"/>
                      <a:gd name="T7" fmla="*/ 0 h 36"/>
                      <a:gd name="T8" fmla="*/ 0 w 45"/>
                      <a:gd name="T9" fmla="*/ 0 h 36"/>
                      <a:gd name="T10" fmla="*/ 0 w 45"/>
                      <a:gd name="T11" fmla="*/ 0 h 36"/>
                      <a:gd name="T12" fmla="*/ 0 w 45"/>
                      <a:gd name="T13" fmla="*/ 0 h 36"/>
                      <a:gd name="T14" fmla="*/ 0 w 45"/>
                      <a:gd name="T15" fmla="*/ 0 h 36"/>
                      <a:gd name="T16" fmla="*/ 0 w 45"/>
                      <a:gd name="T17" fmla="*/ 0 h 36"/>
                      <a:gd name="T18" fmla="*/ 0 w 45"/>
                      <a:gd name="T19" fmla="*/ 0 h 36"/>
                      <a:gd name="T20" fmla="*/ 0 w 45"/>
                      <a:gd name="T21" fmla="*/ 0 h 36"/>
                      <a:gd name="T22" fmla="*/ 0 w 45"/>
                      <a:gd name="T23" fmla="*/ 0 h 36"/>
                      <a:gd name="T24" fmla="*/ 0 w 45"/>
                      <a:gd name="T25" fmla="*/ 0 h 36"/>
                      <a:gd name="T26" fmla="*/ 0 w 45"/>
                      <a:gd name="T27" fmla="*/ 0 h 36"/>
                      <a:gd name="T28" fmla="*/ 0 w 45"/>
                      <a:gd name="T29" fmla="*/ 0 h 36"/>
                      <a:gd name="T30" fmla="*/ 0 w 45"/>
                      <a:gd name="T31" fmla="*/ 0 h 36"/>
                      <a:gd name="T32" fmla="*/ 0 w 45"/>
                      <a:gd name="T33" fmla="*/ 0 h 36"/>
                      <a:gd name="T34" fmla="*/ 0 w 45"/>
                      <a:gd name="T35" fmla="*/ 0 h 36"/>
                      <a:gd name="T36" fmla="*/ 0 w 45"/>
                      <a:gd name="T37" fmla="*/ 0 h 36"/>
                      <a:gd name="T38" fmla="*/ 0 w 45"/>
                      <a:gd name="T39" fmla="*/ 0 h 36"/>
                      <a:gd name="T40" fmla="*/ 0 w 45"/>
                      <a:gd name="T41" fmla="*/ 0 h 36"/>
                      <a:gd name="T42" fmla="*/ 0 w 45"/>
                      <a:gd name="T43" fmla="*/ 0 h 36"/>
                      <a:gd name="T44" fmla="*/ 0 w 45"/>
                      <a:gd name="T45" fmla="*/ 0 h 36"/>
                      <a:gd name="T46" fmla="*/ 0 w 45"/>
                      <a:gd name="T47" fmla="*/ 0 h 36"/>
                      <a:gd name="T48" fmla="*/ 0 w 45"/>
                      <a:gd name="T49" fmla="*/ 0 h 36"/>
                      <a:gd name="T50" fmla="*/ 0 w 45"/>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5"/>
                      <a:gd name="T79" fmla="*/ 0 h 36"/>
                      <a:gd name="T80" fmla="*/ 45 w 45"/>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5" h="36">
                        <a:moveTo>
                          <a:pt x="35" y="0"/>
                        </a:moveTo>
                        <a:lnTo>
                          <a:pt x="37" y="0"/>
                        </a:lnTo>
                        <a:lnTo>
                          <a:pt x="40" y="2"/>
                        </a:lnTo>
                        <a:lnTo>
                          <a:pt x="42" y="4"/>
                        </a:lnTo>
                        <a:lnTo>
                          <a:pt x="45" y="7"/>
                        </a:lnTo>
                        <a:lnTo>
                          <a:pt x="41" y="11"/>
                        </a:lnTo>
                        <a:lnTo>
                          <a:pt x="35" y="15"/>
                        </a:lnTo>
                        <a:lnTo>
                          <a:pt x="30" y="19"/>
                        </a:lnTo>
                        <a:lnTo>
                          <a:pt x="24" y="24"/>
                        </a:lnTo>
                        <a:lnTo>
                          <a:pt x="17" y="28"/>
                        </a:lnTo>
                        <a:lnTo>
                          <a:pt x="12" y="30"/>
                        </a:lnTo>
                        <a:lnTo>
                          <a:pt x="6" y="32"/>
                        </a:lnTo>
                        <a:lnTo>
                          <a:pt x="0" y="36"/>
                        </a:lnTo>
                        <a:lnTo>
                          <a:pt x="0" y="32"/>
                        </a:lnTo>
                        <a:lnTo>
                          <a:pt x="0" y="30"/>
                        </a:lnTo>
                        <a:lnTo>
                          <a:pt x="0" y="28"/>
                        </a:lnTo>
                        <a:lnTo>
                          <a:pt x="0" y="26"/>
                        </a:lnTo>
                        <a:lnTo>
                          <a:pt x="5" y="22"/>
                        </a:lnTo>
                        <a:lnTo>
                          <a:pt x="8" y="18"/>
                        </a:lnTo>
                        <a:lnTo>
                          <a:pt x="13" y="15"/>
                        </a:lnTo>
                        <a:lnTo>
                          <a:pt x="17" y="12"/>
                        </a:lnTo>
                        <a:lnTo>
                          <a:pt x="21" y="9"/>
                        </a:lnTo>
                        <a:lnTo>
                          <a:pt x="26" y="5"/>
                        </a:lnTo>
                        <a:lnTo>
                          <a:pt x="30" y="3"/>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5" name="Freeform 181">
                    <a:extLst>
                      <a:ext uri="{FF2B5EF4-FFF2-40B4-BE49-F238E27FC236}">
                        <a16:creationId xmlns:a16="http://schemas.microsoft.com/office/drawing/2014/main" id="{220B143A-7F00-494C-A7E2-3AEB915A6650}"/>
                      </a:ext>
                    </a:extLst>
                  </p:cNvPr>
                  <p:cNvSpPr>
                    <a:spLocks/>
                  </p:cNvSpPr>
                  <p:nvPr/>
                </p:nvSpPr>
                <p:spPr bwMode="auto">
                  <a:xfrm>
                    <a:off x="1925" y="2142"/>
                    <a:ext cx="40" cy="28"/>
                  </a:xfrm>
                  <a:custGeom>
                    <a:avLst/>
                    <a:gdLst>
                      <a:gd name="T0" fmla="*/ 0 w 120"/>
                      <a:gd name="T1" fmla="*/ 0 h 83"/>
                      <a:gd name="T2" fmla="*/ 0 w 120"/>
                      <a:gd name="T3" fmla="*/ 0 h 83"/>
                      <a:gd name="T4" fmla="*/ 0 w 120"/>
                      <a:gd name="T5" fmla="*/ 0 h 83"/>
                      <a:gd name="T6" fmla="*/ 0 w 120"/>
                      <a:gd name="T7" fmla="*/ 0 h 83"/>
                      <a:gd name="T8" fmla="*/ 0 w 120"/>
                      <a:gd name="T9" fmla="*/ 0 h 83"/>
                      <a:gd name="T10" fmla="*/ 0 w 120"/>
                      <a:gd name="T11" fmla="*/ 0 h 83"/>
                      <a:gd name="T12" fmla="*/ 0 w 120"/>
                      <a:gd name="T13" fmla="*/ 0 h 83"/>
                      <a:gd name="T14" fmla="*/ 0 w 120"/>
                      <a:gd name="T15" fmla="*/ 0 h 83"/>
                      <a:gd name="T16" fmla="*/ 0 w 120"/>
                      <a:gd name="T17" fmla="*/ 0 h 83"/>
                      <a:gd name="T18" fmla="*/ 0 w 120"/>
                      <a:gd name="T19" fmla="*/ 0 h 83"/>
                      <a:gd name="T20" fmla="*/ 0 w 120"/>
                      <a:gd name="T21" fmla="*/ 0 h 83"/>
                      <a:gd name="T22" fmla="*/ 0 w 120"/>
                      <a:gd name="T23" fmla="*/ 0 h 83"/>
                      <a:gd name="T24" fmla="*/ 0 w 120"/>
                      <a:gd name="T25" fmla="*/ 0 h 83"/>
                      <a:gd name="T26" fmla="*/ 0 w 120"/>
                      <a:gd name="T27" fmla="*/ 0 h 83"/>
                      <a:gd name="T28" fmla="*/ 0 w 120"/>
                      <a:gd name="T29" fmla="*/ 0 h 83"/>
                      <a:gd name="T30" fmla="*/ 0 w 120"/>
                      <a:gd name="T31" fmla="*/ 0 h 83"/>
                      <a:gd name="T32" fmla="*/ 0 w 120"/>
                      <a:gd name="T33" fmla="*/ 0 h 83"/>
                      <a:gd name="T34" fmla="*/ 0 w 120"/>
                      <a:gd name="T35" fmla="*/ 0 h 83"/>
                      <a:gd name="T36" fmla="*/ 0 w 120"/>
                      <a:gd name="T37" fmla="*/ 0 h 83"/>
                      <a:gd name="T38" fmla="*/ 0 w 120"/>
                      <a:gd name="T39" fmla="*/ 0 h 83"/>
                      <a:gd name="T40" fmla="*/ 0 w 120"/>
                      <a:gd name="T41" fmla="*/ 0 h 83"/>
                      <a:gd name="T42" fmla="*/ 0 w 120"/>
                      <a:gd name="T43" fmla="*/ 0 h 83"/>
                      <a:gd name="T44" fmla="*/ 0 w 120"/>
                      <a:gd name="T45" fmla="*/ 0 h 83"/>
                      <a:gd name="T46" fmla="*/ 0 w 120"/>
                      <a:gd name="T47" fmla="*/ 0 h 83"/>
                      <a:gd name="T48" fmla="*/ 0 w 120"/>
                      <a:gd name="T49" fmla="*/ 0 h 83"/>
                      <a:gd name="T50" fmla="*/ 0 w 120"/>
                      <a:gd name="T51" fmla="*/ 0 h 83"/>
                      <a:gd name="T52" fmla="*/ 0 w 120"/>
                      <a:gd name="T53" fmla="*/ 0 h 83"/>
                      <a:gd name="T54" fmla="*/ 0 w 120"/>
                      <a:gd name="T55" fmla="*/ 0 h 83"/>
                      <a:gd name="T56" fmla="*/ 0 w 120"/>
                      <a:gd name="T57" fmla="*/ 0 h 83"/>
                      <a:gd name="T58" fmla="*/ 0 w 120"/>
                      <a:gd name="T59" fmla="*/ 0 h 83"/>
                      <a:gd name="T60" fmla="*/ 0 w 120"/>
                      <a:gd name="T61" fmla="*/ 0 h 83"/>
                      <a:gd name="T62" fmla="*/ 0 w 120"/>
                      <a:gd name="T63" fmla="*/ 0 h 83"/>
                      <a:gd name="T64" fmla="*/ 0 w 120"/>
                      <a:gd name="T65" fmla="*/ 0 h 83"/>
                      <a:gd name="T66" fmla="*/ 0 w 120"/>
                      <a:gd name="T67" fmla="*/ 0 h 83"/>
                      <a:gd name="T68" fmla="*/ 0 w 120"/>
                      <a:gd name="T69" fmla="*/ 0 h 83"/>
                      <a:gd name="T70" fmla="*/ 0 w 120"/>
                      <a:gd name="T71" fmla="*/ 0 h 83"/>
                      <a:gd name="T72" fmla="*/ 0 w 120"/>
                      <a:gd name="T73" fmla="*/ 0 h 83"/>
                      <a:gd name="T74" fmla="*/ 0 w 120"/>
                      <a:gd name="T75" fmla="*/ 0 h 83"/>
                      <a:gd name="T76" fmla="*/ 0 w 120"/>
                      <a:gd name="T77" fmla="*/ 0 h 83"/>
                      <a:gd name="T78" fmla="*/ 0 w 120"/>
                      <a:gd name="T79" fmla="*/ 0 h 83"/>
                      <a:gd name="T80" fmla="*/ 0 w 120"/>
                      <a:gd name="T81" fmla="*/ 0 h 83"/>
                      <a:gd name="T82" fmla="*/ 0 w 120"/>
                      <a:gd name="T83" fmla="*/ 0 h 83"/>
                      <a:gd name="T84" fmla="*/ 0 w 120"/>
                      <a:gd name="T85" fmla="*/ 0 h 83"/>
                      <a:gd name="T86" fmla="*/ 0 w 120"/>
                      <a:gd name="T87" fmla="*/ 0 h 83"/>
                      <a:gd name="T88" fmla="*/ 0 w 120"/>
                      <a:gd name="T89" fmla="*/ 0 h 83"/>
                      <a:gd name="T90" fmla="*/ 0 w 120"/>
                      <a:gd name="T91" fmla="*/ 0 h 83"/>
                      <a:gd name="T92" fmla="*/ 0 w 120"/>
                      <a:gd name="T93" fmla="*/ 0 h 83"/>
                      <a:gd name="T94" fmla="*/ 0 w 120"/>
                      <a:gd name="T95" fmla="*/ 0 h 83"/>
                      <a:gd name="T96" fmla="*/ 0 w 120"/>
                      <a:gd name="T97" fmla="*/ 0 h 83"/>
                      <a:gd name="T98" fmla="*/ 0 w 120"/>
                      <a:gd name="T99" fmla="*/ 0 h 83"/>
                      <a:gd name="T100" fmla="*/ 0 w 120"/>
                      <a:gd name="T101" fmla="*/ 0 h 83"/>
                      <a:gd name="T102" fmla="*/ 0 w 120"/>
                      <a:gd name="T103" fmla="*/ 0 h 83"/>
                      <a:gd name="T104" fmla="*/ 0 w 120"/>
                      <a:gd name="T105" fmla="*/ 0 h 83"/>
                      <a:gd name="T106" fmla="*/ 0 w 120"/>
                      <a:gd name="T107" fmla="*/ 0 h 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0"/>
                      <a:gd name="T163" fmla="*/ 0 h 83"/>
                      <a:gd name="T164" fmla="*/ 120 w 120"/>
                      <a:gd name="T165" fmla="*/ 83 h 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0" h="83">
                        <a:moveTo>
                          <a:pt x="118" y="0"/>
                        </a:moveTo>
                        <a:lnTo>
                          <a:pt x="120" y="3"/>
                        </a:lnTo>
                        <a:lnTo>
                          <a:pt x="120" y="7"/>
                        </a:lnTo>
                        <a:lnTo>
                          <a:pt x="118" y="10"/>
                        </a:lnTo>
                        <a:lnTo>
                          <a:pt x="114" y="15"/>
                        </a:lnTo>
                        <a:lnTo>
                          <a:pt x="107" y="20"/>
                        </a:lnTo>
                        <a:lnTo>
                          <a:pt x="103" y="23"/>
                        </a:lnTo>
                        <a:lnTo>
                          <a:pt x="96" y="28"/>
                        </a:lnTo>
                        <a:lnTo>
                          <a:pt x="90" y="31"/>
                        </a:lnTo>
                        <a:lnTo>
                          <a:pt x="85" y="34"/>
                        </a:lnTo>
                        <a:lnTo>
                          <a:pt x="79" y="37"/>
                        </a:lnTo>
                        <a:lnTo>
                          <a:pt x="75" y="39"/>
                        </a:lnTo>
                        <a:lnTo>
                          <a:pt x="70" y="43"/>
                        </a:lnTo>
                        <a:lnTo>
                          <a:pt x="64" y="46"/>
                        </a:lnTo>
                        <a:lnTo>
                          <a:pt x="60" y="50"/>
                        </a:lnTo>
                        <a:lnTo>
                          <a:pt x="54" y="53"/>
                        </a:lnTo>
                        <a:lnTo>
                          <a:pt x="49" y="57"/>
                        </a:lnTo>
                        <a:lnTo>
                          <a:pt x="43" y="60"/>
                        </a:lnTo>
                        <a:lnTo>
                          <a:pt x="37" y="64"/>
                        </a:lnTo>
                        <a:lnTo>
                          <a:pt x="32" y="67"/>
                        </a:lnTo>
                        <a:lnTo>
                          <a:pt x="27" y="71"/>
                        </a:lnTo>
                        <a:lnTo>
                          <a:pt x="21" y="73"/>
                        </a:lnTo>
                        <a:lnTo>
                          <a:pt x="16" y="77"/>
                        </a:lnTo>
                        <a:lnTo>
                          <a:pt x="11" y="79"/>
                        </a:lnTo>
                        <a:lnTo>
                          <a:pt x="6" y="83"/>
                        </a:lnTo>
                        <a:lnTo>
                          <a:pt x="4" y="81"/>
                        </a:lnTo>
                        <a:lnTo>
                          <a:pt x="1" y="80"/>
                        </a:lnTo>
                        <a:lnTo>
                          <a:pt x="0" y="78"/>
                        </a:lnTo>
                        <a:lnTo>
                          <a:pt x="1" y="77"/>
                        </a:lnTo>
                        <a:lnTo>
                          <a:pt x="5" y="70"/>
                        </a:lnTo>
                        <a:lnTo>
                          <a:pt x="12" y="64"/>
                        </a:lnTo>
                        <a:lnTo>
                          <a:pt x="15" y="62"/>
                        </a:lnTo>
                        <a:lnTo>
                          <a:pt x="20" y="59"/>
                        </a:lnTo>
                        <a:lnTo>
                          <a:pt x="23" y="56"/>
                        </a:lnTo>
                        <a:lnTo>
                          <a:pt x="29" y="53"/>
                        </a:lnTo>
                        <a:lnTo>
                          <a:pt x="34" y="50"/>
                        </a:lnTo>
                        <a:lnTo>
                          <a:pt x="39" y="48"/>
                        </a:lnTo>
                        <a:lnTo>
                          <a:pt x="43" y="45"/>
                        </a:lnTo>
                        <a:lnTo>
                          <a:pt x="48" y="43"/>
                        </a:lnTo>
                        <a:lnTo>
                          <a:pt x="54" y="39"/>
                        </a:lnTo>
                        <a:lnTo>
                          <a:pt x="58" y="37"/>
                        </a:lnTo>
                        <a:lnTo>
                          <a:pt x="63" y="34"/>
                        </a:lnTo>
                        <a:lnTo>
                          <a:pt x="69" y="31"/>
                        </a:lnTo>
                        <a:lnTo>
                          <a:pt x="75" y="28"/>
                        </a:lnTo>
                        <a:lnTo>
                          <a:pt x="81" y="23"/>
                        </a:lnTo>
                        <a:lnTo>
                          <a:pt x="86" y="20"/>
                        </a:lnTo>
                        <a:lnTo>
                          <a:pt x="92" y="15"/>
                        </a:lnTo>
                        <a:lnTo>
                          <a:pt x="98" y="11"/>
                        </a:lnTo>
                        <a:lnTo>
                          <a:pt x="104" y="8"/>
                        </a:lnTo>
                        <a:lnTo>
                          <a:pt x="107" y="6"/>
                        </a:lnTo>
                        <a:lnTo>
                          <a:pt x="111" y="4"/>
                        </a:lnTo>
                        <a:lnTo>
                          <a:pt x="114" y="2"/>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6" name="Freeform 182">
                    <a:extLst>
                      <a:ext uri="{FF2B5EF4-FFF2-40B4-BE49-F238E27FC236}">
                        <a16:creationId xmlns:a16="http://schemas.microsoft.com/office/drawing/2014/main" id="{DDCA7383-8EC7-48A1-9C36-BBF0C5444FA7}"/>
                      </a:ext>
                    </a:extLst>
                  </p:cNvPr>
                  <p:cNvSpPr>
                    <a:spLocks/>
                  </p:cNvSpPr>
                  <p:nvPr/>
                </p:nvSpPr>
                <p:spPr bwMode="auto">
                  <a:xfrm>
                    <a:off x="1857" y="2136"/>
                    <a:ext cx="35" cy="13"/>
                  </a:xfrm>
                  <a:custGeom>
                    <a:avLst/>
                    <a:gdLst>
                      <a:gd name="T0" fmla="*/ 0 w 106"/>
                      <a:gd name="T1" fmla="*/ 0 h 39"/>
                      <a:gd name="T2" fmla="*/ 0 w 106"/>
                      <a:gd name="T3" fmla="*/ 0 h 39"/>
                      <a:gd name="T4" fmla="*/ 0 w 106"/>
                      <a:gd name="T5" fmla="*/ 0 h 39"/>
                      <a:gd name="T6" fmla="*/ 0 w 106"/>
                      <a:gd name="T7" fmla="*/ 0 h 39"/>
                      <a:gd name="T8" fmla="*/ 0 w 106"/>
                      <a:gd name="T9" fmla="*/ 0 h 39"/>
                      <a:gd name="T10" fmla="*/ 0 w 106"/>
                      <a:gd name="T11" fmla="*/ 0 h 39"/>
                      <a:gd name="T12" fmla="*/ 0 w 106"/>
                      <a:gd name="T13" fmla="*/ 0 h 39"/>
                      <a:gd name="T14" fmla="*/ 0 w 106"/>
                      <a:gd name="T15" fmla="*/ 0 h 39"/>
                      <a:gd name="T16" fmla="*/ 0 w 106"/>
                      <a:gd name="T17" fmla="*/ 0 h 39"/>
                      <a:gd name="T18" fmla="*/ 0 w 106"/>
                      <a:gd name="T19" fmla="*/ 0 h 39"/>
                      <a:gd name="T20" fmla="*/ 0 w 106"/>
                      <a:gd name="T21" fmla="*/ 0 h 39"/>
                      <a:gd name="T22" fmla="*/ 0 w 106"/>
                      <a:gd name="T23" fmla="*/ 0 h 39"/>
                      <a:gd name="T24" fmla="*/ 0 w 106"/>
                      <a:gd name="T25" fmla="*/ 0 h 39"/>
                      <a:gd name="T26" fmla="*/ 0 w 106"/>
                      <a:gd name="T27" fmla="*/ 0 h 39"/>
                      <a:gd name="T28" fmla="*/ 0 w 106"/>
                      <a:gd name="T29" fmla="*/ 0 h 39"/>
                      <a:gd name="T30" fmla="*/ 0 w 106"/>
                      <a:gd name="T31" fmla="*/ 0 h 39"/>
                      <a:gd name="T32" fmla="*/ 0 w 106"/>
                      <a:gd name="T33" fmla="*/ 0 h 39"/>
                      <a:gd name="T34" fmla="*/ 0 w 106"/>
                      <a:gd name="T35" fmla="*/ 0 h 39"/>
                      <a:gd name="T36" fmla="*/ 0 w 106"/>
                      <a:gd name="T37" fmla="*/ 0 h 39"/>
                      <a:gd name="T38" fmla="*/ 0 w 106"/>
                      <a:gd name="T39" fmla="*/ 0 h 39"/>
                      <a:gd name="T40" fmla="*/ 0 w 106"/>
                      <a:gd name="T41" fmla="*/ 0 h 39"/>
                      <a:gd name="T42" fmla="*/ 0 w 106"/>
                      <a:gd name="T43" fmla="*/ 0 h 39"/>
                      <a:gd name="T44" fmla="*/ 0 w 106"/>
                      <a:gd name="T45" fmla="*/ 0 h 39"/>
                      <a:gd name="T46" fmla="*/ 0 w 106"/>
                      <a:gd name="T47" fmla="*/ 0 h 39"/>
                      <a:gd name="T48" fmla="*/ 0 w 106"/>
                      <a:gd name="T49" fmla="*/ 0 h 39"/>
                      <a:gd name="T50" fmla="*/ 0 w 106"/>
                      <a:gd name="T51" fmla="*/ 0 h 39"/>
                      <a:gd name="T52" fmla="*/ 0 w 106"/>
                      <a:gd name="T53" fmla="*/ 0 h 39"/>
                      <a:gd name="T54" fmla="*/ 0 w 106"/>
                      <a:gd name="T55" fmla="*/ 0 h 39"/>
                      <a:gd name="T56" fmla="*/ 0 w 106"/>
                      <a:gd name="T57" fmla="*/ 0 h 39"/>
                      <a:gd name="T58" fmla="*/ 0 w 106"/>
                      <a:gd name="T59" fmla="*/ 0 h 39"/>
                      <a:gd name="T60" fmla="*/ 0 w 106"/>
                      <a:gd name="T61" fmla="*/ 0 h 39"/>
                      <a:gd name="T62" fmla="*/ 0 w 106"/>
                      <a:gd name="T63" fmla="*/ 0 h 39"/>
                      <a:gd name="T64" fmla="*/ 0 w 106"/>
                      <a:gd name="T65" fmla="*/ 0 h 39"/>
                      <a:gd name="T66" fmla="*/ 0 w 106"/>
                      <a:gd name="T67" fmla="*/ 0 h 39"/>
                      <a:gd name="T68" fmla="*/ 0 w 106"/>
                      <a:gd name="T69" fmla="*/ 0 h 39"/>
                      <a:gd name="T70" fmla="*/ 0 w 106"/>
                      <a:gd name="T71" fmla="*/ 0 h 39"/>
                      <a:gd name="T72" fmla="*/ 0 w 106"/>
                      <a:gd name="T73" fmla="*/ 0 h 39"/>
                      <a:gd name="T74" fmla="*/ 0 w 106"/>
                      <a:gd name="T75" fmla="*/ 0 h 39"/>
                      <a:gd name="T76" fmla="*/ 0 w 106"/>
                      <a:gd name="T77" fmla="*/ 0 h 39"/>
                      <a:gd name="T78" fmla="*/ 0 w 106"/>
                      <a:gd name="T79" fmla="*/ 0 h 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
                      <a:gd name="T121" fmla="*/ 0 h 39"/>
                      <a:gd name="T122" fmla="*/ 106 w 106"/>
                      <a:gd name="T123" fmla="*/ 39 h 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 h="39">
                        <a:moveTo>
                          <a:pt x="99" y="0"/>
                        </a:moveTo>
                        <a:lnTo>
                          <a:pt x="101" y="1"/>
                        </a:lnTo>
                        <a:lnTo>
                          <a:pt x="102" y="5"/>
                        </a:lnTo>
                        <a:lnTo>
                          <a:pt x="104" y="7"/>
                        </a:lnTo>
                        <a:lnTo>
                          <a:pt x="106" y="9"/>
                        </a:lnTo>
                        <a:lnTo>
                          <a:pt x="101" y="11"/>
                        </a:lnTo>
                        <a:lnTo>
                          <a:pt x="95" y="13"/>
                        </a:lnTo>
                        <a:lnTo>
                          <a:pt x="90" y="15"/>
                        </a:lnTo>
                        <a:lnTo>
                          <a:pt x="84" y="16"/>
                        </a:lnTo>
                        <a:lnTo>
                          <a:pt x="77" y="19"/>
                        </a:lnTo>
                        <a:lnTo>
                          <a:pt x="71" y="20"/>
                        </a:lnTo>
                        <a:lnTo>
                          <a:pt x="64" y="22"/>
                        </a:lnTo>
                        <a:lnTo>
                          <a:pt x="59" y="25"/>
                        </a:lnTo>
                        <a:lnTo>
                          <a:pt x="52" y="26"/>
                        </a:lnTo>
                        <a:lnTo>
                          <a:pt x="45" y="27"/>
                        </a:lnTo>
                        <a:lnTo>
                          <a:pt x="38" y="29"/>
                        </a:lnTo>
                        <a:lnTo>
                          <a:pt x="31" y="32"/>
                        </a:lnTo>
                        <a:lnTo>
                          <a:pt x="24" y="33"/>
                        </a:lnTo>
                        <a:lnTo>
                          <a:pt x="17" y="34"/>
                        </a:lnTo>
                        <a:lnTo>
                          <a:pt x="10" y="36"/>
                        </a:lnTo>
                        <a:lnTo>
                          <a:pt x="5" y="39"/>
                        </a:lnTo>
                        <a:lnTo>
                          <a:pt x="2" y="35"/>
                        </a:lnTo>
                        <a:lnTo>
                          <a:pt x="0" y="33"/>
                        </a:lnTo>
                        <a:lnTo>
                          <a:pt x="5" y="29"/>
                        </a:lnTo>
                        <a:lnTo>
                          <a:pt x="11" y="26"/>
                        </a:lnTo>
                        <a:lnTo>
                          <a:pt x="17" y="22"/>
                        </a:lnTo>
                        <a:lnTo>
                          <a:pt x="23" y="20"/>
                        </a:lnTo>
                        <a:lnTo>
                          <a:pt x="28" y="18"/>
                        </a:lnTo>
                        <a:lnTo>
                          <a:pt x="34" y="15"/>
                        </a:lnTo>
                        <a:lnTo>
                          <a:pt x="41" y="14"/>
                        </a:lnTo>
                        <a:lnTo>
                          <a:pt x="48" y="13"/>
                        </a:lnTo>
                        <a:lnTo>
                          <a:pt x="54" y="11"/>
                        </a:lnTo>
                        <a:lnTo>
                          <a:pt x="61" y="9"/>
                        </a:lnTo>
                        <a:lnTo>
                          <a:pt x="67" y="8"/>
                        </a:lnTo>
                        <a:lnTo>
                          <a:pt x="74" y="7"/>
                        </a:lnTo>
                        <a:lnTo>
                          <a:pt x="81" y="6"/>
                        </a:lnTo>
                        <a:lnTo>
                          <a:pt x="87" y="5"/>
                        </a:lnTo>
                        <a:lnTo>
                          <a:pt x="92" y="2"/>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7" name="Freeform 183">
                    <a:extLst>
                      <a:ext uri="{FF2B5EF4-FFF2-40B4-BE49-F238E27FC236}">
                        <a16:creationId xmlns:a16="http://schemas.microsoft.com/office/drawing/2014/main" id="{77993717-9781-4A6B-A6D9-4B79CCAE2104}"/>
                      </a:ext>
                    </a:extLst>
                  </p:cNvPr>
                  <p:cNvSpPr>
                    <a:spLocks/>
                  </p:cNvSpPr>
                  <p:nvPr/>
                </p:nvSpPr>
                <p:spPr bwMode="auto">
                  <a:xfrm>
                    <a:off x="1871" y="2092"/>
                    <a:ext cx="20" cy="6"/>
                  </a:xfrm>
                  <a:custGeom>
                    <a:avLst/>
                    <a:gdLst>
                      <a:gd name="T0" fmla="*/ 0 w 62"/>
                      <a:gd name="T1" fmla="*/ 0 h 17"/>
                      <a:gd name="T2" fmla="*/ 0 w 62"/>
                      <a:gd name="T3" fmla="*/ 0 h 17"/>
                      <a:gd name="T4" fmla="*/ 0 w 62"/>
                      <a:gd name="T5" fmla="*/ 0 h 17"/>
                      <a:gd name="T6" fmla="*/ 0 w 62"/>
                      <a:gd name="T7" fmla="*/ 0 h 17"/>
                      <a:gd name="T8" fmla="*/ 0 w 62"/>
                      <a:gd name="T9" fmla="*/ 0 h 17"/>
                      <a:gd name="T10" fmla="*/ 0 w 62"/>
                      <a:gd name="T11" fmla="*/ 0 h 17"/>
                      <a:gd name="T12" fmla="*/ 0 w 62"/>
                      <a:gd name="T13" fmla="*/ 0 h 17"/>
                      <a:gd name="T14" fmla="*/ 0 w 62"/>
                      <a:gd name="T15" fmla="*/ 0 h 17"/>
                      <a:gd name="T16" fmla="*/ 0 w 62"/>
                      <a:gd name="T17" fmla="*/ 0 h 17"/>
                      <a:gd name="T18" fmla="*/ 0 w 62"/>
                      <a:gd name="T19" fmla="*/ 0 h 17"/>
                      <a:gd name="T20" fmla="*/ 0 w 62"/>
                      <a:gd name="T21" fmla="*/ 0 h 17"/>
                      <a:gd name="T22" fmla="*/ 0 w 62"/>
                      <a:gd name="T23" fmla="*/ 0 h 17"/>
                      <a:gd name="T24" fmla="*/ 0 w 62"/>
                      <a:gd name="T25" fmla="*/ 0 h 17"/>
                      <a:gd name="T26" fmla="*/ 0 w 62"/>
                      <a:gd name="T27" fmla="*/ 0 h 17"/>
                      <a:gd name="T28" fmla="*/ 0 w 62"/>
                      <a:gd name="T29" fmla="*/ 0 h 17"/>
                      <a:gd name="T30" fmla="*/ 0 w 62"/>
                      <a:gd name="T31" fmla="*/ 0 h 17"/>
                      <a:gd name="T32" fmla="*/ 0 w 62"/>
                      <a:gd name="T33" fmla="*/ 0 h 17"/>
                      <a:gd name="T34" fmla="*/ 0 w 62"/>
                      <a:gd name="T35" fmla="*/ 0 h 17"/>
                      <a:gd name="T36" fmla="*/ 0 w 62"/>
                      <a:gd name="T37" fmla="*/ 0 h 17"/>
                      <a:gd name="T38" fmla="*/ 0 w 62"/>
                      <a:gd name="T39" fmla="*/ 0 h 17"/>
                      <a:gd name="T40" fmla="*/ 0 w 62"/>
                      <a:gd name="T41" fmla="*/ 0 h 17"/>
                      <a:gd name="T42" fmla="*/ 0 w 62"/>
                      <a:gd name="T43" fmla="*/ 0 h 17"/>
                      <a:gd name="T44" fmla="*/ 0 w 62"/>
                      <a:gd name="T45" fmla="*/ 0 h 17"/>
                      <a:gd name="T46" fmla="*/ 0 w 62"/>
                      <a:gd name="T47" fmla="*/ 0 h 17"/>
                      <a:gd name="T48" fmla="*/ 0 w 62"/>
                      <a:gd name="T49" fmla="*/ 0 h 17"/>
                      <a:gd name="T50" fmla="*/ 0 w 62"/>
                      <a:gd name="T51" fmla="*/ 0 h 17"/>
                      <a:gd name="T52" fmla="*/ 0 w 62"/>
                      <a:gd name="T53" fmla="*/ 0 h 17"/>
                      <a:gd name="T54" fmla="*/ 0 w 62"/>
                      <a:gd name="T55" fmla="*/ 0 h 17"/>
                      <a:gd name="T56" fmla="*/ 0 w 62"/>
                      <a:gd name="T57" fmla="*/ 0 h 17"/>
                      <a:gd name="T58" fmla="*/ 0 w 62"/>
                      <a:gd name="T59" fmla="*/ 0 h 17"/>
                      <a:gd name="T60" fmla="*/ 0 w 62"/>
                      <a:gd name="T61" fmla="*/ 0 h 17"/>
                      <a:gd name="T62" fmla="*/ 0 w 62"/>
                      <a:gd name="T63" fmla="*/ 0 h 17"/>
                      <a:gd name="T64" fmla="*/ 0 w 62"/>
                      <a:gd name="T65" fmla="*/ 0 h 17"/>
                      <a:gd name="T66" fmla="*/ 0 w 62"/>
                      <a:gd name="T67" fmla="*/ 0 h 17"/>
                      <a:gd name="T68" fmla="*/ 0 w 62"/>
                      <a:gd name="T69" fmla="*/ 0 h 17"/>
                      <a:gd name="T70" fmla="*/ 0 w 62"/>
                      <a:gd name="T71" fmla="*/ 0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17"/>
                      <a:gd name="T110" fmla="*/ 62 w 62"/>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17">
                        <a:moveTo>
                          <a:pt x="5" y="0"/>
                        </a:moveTo>
                        <a:lnTo>
                          <a:pt x="7" y="2"/>
                        </a:lnTo>
                        <a:lnTo>
                          <a:pt x="12" y="3"/>
                        </a:lnTo>
                        <a:lnTo>
                          <a:pt x="15" y="3"/>
                        </a:lnTo>
                        <a:lnTo>
                          <a:pt x="21" y="4"/>
                        </a:lnTo>
                        <a:lnTo>
                          <a:pt x="26" y="4"/>
                        </a:lnTo>
                        <a:lnTo>
                          <a:pt x="32" y="4"/>
                        </a:lnTo>
                        <a:lnTo>
                          <a:pt x="36" y="4"/>
                        </a:lnTo>
                        <a:lnTo>
                          <a:pt x="42" y="4"/>
                        </a:lnTo>
                        <a:lnTo>
                          <a:pt x="46" y="4"/>
                        </a:lnTo>
                        <a:lnTo>
                          <a:pt x="50" y="4"/>
                        </a:lnTo>
                        <a:lnTo>
                          <a:pt x="54" y="4"/>
                        </a:lnTo>
                        <a:lnTo>
                          <a:pt x="57" y="5"/>
                        </a:lnTo>
                        <a:lnTo>
                          <a:pt x="60" y="6"/>
                        </a:lnTo>
                        <a:lnTo>
                          <a:pt x="62" y="9"/>
                        </a:lnTo>
                        <a:lnTo>
                          <a:pt x="62" y="11"/>
                        </a:lnTo>
                        <a:lnTo>
                          <a:pt x="62" y="16"/>
                        </a:lnTo>
                        <a:lnTo>
                          <a:pt x="60" y="16"/>
                        </a:lnTo>
                        <a:lnTo>
                          <a:pt x="54" y="17"/>
                        </a:lnTo>
                        <a:lnTo>
                          <a:pt x="50" y="17"/>
                        </a:lnTo>
                        <a:lnTo>
                          <a:pt x="48" y="17"/>
                        </a:lnTo>
                        <a:lnTo>
                          <a:pt x="43" y="17"/>
                        </a:lnTo>
                        <a:lnTo>
                          <a:pt x="40" y="17"/>
                        </a:lnTo>
                        <a:lnTo>
                          <a:pt x="34" y="16"/>
                        </a:lnTo>
                        <a:lnTo>
                          <a:pt x="30" y="16"/>
                        </a:lnTo>
                        <a:lnTo>
                          <a:pt x="25" y="14"/>
                        </a:lnTo>
                        <a:lnTo>
                          <a:pt x="20" y="14"/>
                        </a:lnTo>
                        <a:lnTo>
                          <a:pt x="16" y="14"/>
                        </a:lnTo>
                        <a:lnTo>
                          <a:pt x="12" y="14"/>
                        </a:lnTo>
                        <a:lnTo>
                          <a:pt x="8" y="14"/>
                        </a:lnTo>
                        <a:lnTo>
                          <a:pt x="6" y="14"/>
                        </a:lnTo>
                        <a:lnTo>
                          <a:pt x="1" y="11"/>
                        </a:lnTo>
                        <a:lnTo>
                          <a:pt x="0" y="9"/>
                        </a:lnTo>
                        <a:lnTo>
                          <a:pt x="1" y="4"/>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8" name="Freeform 184">
                    <a:extLst>
                      <a:ext uri="{FF2B5EF4-FFF2-40B4-BE49-F238E27FC236}">
                        <a16:creationId xmlns:a16="http://schemas.microsoft.com/office/drawing/2014/main" id="{0194F350-A944-44AC-8DE5-2400A0AA0D44}"/>
                      </a:ext>
                    </a:extLst>
                  </p:cNvPr>
                  <p:cNvSpPr>
                    <a:spLocks/>
                  </p:cNvSpPr>
                  <p:nvPr/>
                </p:nvSpPr>
                <p:spPr bwMode="auto">
                  <a:xfrm>
                    <a:off x="1918" y="2057"/>
                    <a:ext cx="17" cy="13"/>
                  </a:xfrm>
                  <a:custGeom>
                    <a:avLst/>
                    <a:gdLst>
                      <a:gd name="T0" fmla="*/ 0 w 50"/>
                      <a:gd name="T1" fmla="*/ 0 h 41"/>
                      <a:gd name="T2" fmla="*/ 0 w 50"/>
                      <a:gd name="T3" fmla="*/ 0 h 41"/>
                      <a:gd name="T4" fmla="*/ 0 w 50"/>
                      <a:gd name="T5" fmla="*/ 0 h 41"/>
                      <a:gd name="T6" fmla="*/ 0 w 50"/>
                      <a:gd name="T7" fmla="*/ 0 h 41"/>
                      <a:gd name="T8" fmla="*/ 0 w 50"/>
                      <a:gd name="T9" fmla="*/ 0 h 41"/>
                      <a:gd name="T10" fmla="*/ 0 w 50"/>
                      <a:gd name="T11" fmla="*/ 0 h 41"/>
                      <a:gd name="T12" fmla="*/ 0 w 50"/>
                      <a:gd name="T13" fmla="*/ 0 h 41"/>
                      <a:gd name="T14" fmla="*/ 0 w 50"/>
                      <a:gd name="T15" fmla="*/ 0 h 41"/>
                      <a:gd name="T16" fmla="*/ 0 w 50"/>
                      <a:gd name="T17" fmla="*/ 0 h 41"/>
                      <a:gd name="T18" fmla="*/ 0 w 50"/>
                      <a:gd name="T19" fmla="*/ 0 h 41"/>
                      <a:gd name="T20" fmla="*/ 0 w 50"/>
                      <a:gd name="T21" fmla="*/ 0 h 41"/>
                      <a:gd name="T22" fmla="*/ 0 w 50"/>
                      <a:gd name="T23" fmla="*/ 0 h 41"/>
                      <a:gd name="T24" fmla="*/ 0 w 50"/>
                      <a:gd name="T25" fmla="*/ 0 h 41"/>
                      <a:gd name="T26" fmla="*/ 0 w 50"/>
                      <a:gd name="T27" fmla="*/ 0 h 41"/>
                      <a:gd name="T28" fmla="*/ 0 w 50"/>
                      <a:gd name="T29" fmla="*/ 0 h 41"/>
                      <a:gd name="T30" fmla="*/ 0 w 50"/>
                      <a:gd name="T31" fmla="*/ 0 h 41"/>
                      <a:gd name="T32" fmla="*/ 0 w 50"/>
                      <a:gd name="T33" fmla="*/ 0 h 41"/>
                      <a:gd name="T34" fmla="*/ 0 w 50"/>
                      <a:gd name="T35" fmla="*/ 0 h 41"/>
                      <a:gd name="T36" fmla="*/ 0 w 50"/>
                      <a:gd name="T37" fmla="*/ 0 h 41"/>
                      <a:gd name="T38" fmla="*/ 0 w 50"/>
                      <a:gd name="T39" fmla="*/ 0 h 41"/>
                      <a:gd name="T40" fmla="*/ 0 w 50"/>
                      <a:gd name="T41" fmla="*/ 0 h 41"/>
                      <a:gd name="T42" fmla="*/ 0 w 50"/>
                      <a:gd name="T43" fmla="*/ 0 h 41"/>
                      <a:gd name="T44" fmla="*/ 0 w 50"/>
                      <a:gd name="T45" fmla="*/ 0 h 41"/>
                      <a:gd name="T46" fmla="*/ 0 w 50"/>
                      <a:gd name="T47" fmla="*/ 0 h 41"/>
                      <a:gd name="T48" fmla="*/ 0 w 50"/>
                      <a:gd name="T49" fmla="*/ 0 h 41"/>
                      <a:gd name="T50" fmla="*/ 0 w 50"/>
                      <a:gd name="T51" fmla="*/ 0 h 41"/>
                      <a:gd name="T52" fmla="*/ 0 w 50"/>
                      <a:gd name="T53" fmla="*/ 0 h 41"/>
                      <a:gd name="T54" fmla="*/ 0 w 50"/>
                      <a:gd name="T55" fmla="*/ 0 h 41"/>
                      <a:gd name="T56" fmla="*/ 0 w 50"/>
                      <a:gd name="T57" fmla="*/ 0 h 41"/>
                      <a:gd name="T58" fmla="*/ 0 w 50"/>
                      <a:gd name="T59" fmla="*/ 0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0"/>
                      <a:gd name="T91" fmla="*/ 0 h 41"/>
                      <a:gd name="T92" fmla="*/ 50 w 50"/>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0" h="41">
                        <a:moveTo>
                          <a:pt x="7" y="2"/>
                        </a:moveTo>
                        <a:lnTo>
                          <a:pt x="13" y="6"/>
                        </a:lnTo>
                        <a:lnTo>
                          <a:pt x="19" y="11"/>
                        </a:lnTo>
                        <a:lnTo>
                          <a:pt x="26" y="16"/>
                        </a:lnTo>
                        <a:lnTo>
                          <a:pt x="33" y="19"/>
                        </a:lnTo>
                        <a:lnTo>
                          <a:pt x="39" y="24"/>
                        </a:lnTo>
                        <a:lnTo>
                          <a:pt x="43" y="28"/>
                        </a:lnTo>
                        <a:lnTo>
                          <a:pt x="46" y="31"/>
                        </a:lnTo>
                        <a:lnTo>
                          <a:pt x="48" y="34"/>
                        </a:lnTo>
                        <a:lnTo>
                          <a:pt x="49" y="38"/>
                        </a:lnTo>
                        <a:lnTo>
                          <a:pt x="50" y="41"/>
                        </a:lnTo>
                        <a:lnTo>
                          <a:pt x="47" y="41"/>
                        </a:lnTo>
                        <a:lnTo>
                          <a:pt x="43" y="40"/>
                        </a:lnTo>
                        <a:lnTo>
                          <a:pt x="40" y="39"/>
                        </a:lnTo>
                        <a:lnTo>
                          <a:pt x="38" y="38"/>
                        </a:lnTo>
                        <a:lnTo>
                          <a:pt x="33" y="35"/>
                        </a:lnTo>
                        <a:lnTo>
                          <a:pt x="29" y="34"/>
                        </a:lnTo>
                        <a:lnTo>
                          <a:pt x="26" y="32"/>
                        </a:lnTo>
                        <a:lnTo>
                          <a:pt x="22" y="31"/>
                        </a:lnTo>
                        <a:lnTo>
                          <a:pt x="18" y="27"/>
                        </a:lnTo>
                        <a:lnTo>
                          <a:pt x="14" y="24"/>
                        </a:lnTo>
                        <a:lnTo>
                          <a:pt x="11" y="21"/>
                        </a:lnTo>
                        <a:lnTo>
                          <a:pt x="9" y="18"/>
                        </a:lnTo>
                        <a:lnTo>
                          <a:pt x="4" y="12"/>
                        </a:lnTo>
                        <a:lnTo>
                          <a:pt x="0" y="6"/>
                        </a:lnTo>
                        <a:lnTo>
                          <a:pt x="2" y="4"/>
                        </a:lnTo>
                        <a:lnTo>
                          <a:pt x="4" y="2"/>
                        </a:lnTo>
                        <a:lnTo>
                          <a:pt x="5" y="0"/>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59" name="Freeform 185">
                    <a:extLst>
                      <a:ext uri="{FF2B5EF4-FFF2-40B4-BE49-F238E27FC236}">
                        <a16:creationId xmlns:a16="http://schemas.microsoft.com/office/drawing/2014/main" id="{57C7FD05-B6B2-44D1-B776-344CAADA1E74}"/>
                      </a:ext>
                    </a:extLst>
                  </p:cNvPr>
                  <p:cNvSpPr>
                    <a:spLocks/>
                  </p:cNvSpPr>
                  <p:nvPr/>
                </p:nvSpPr>
                <p:spPr bwMode="auto">
                  <a:xfrm>
                    <a:off x="1967" y="2037"/>
                    <a:ext cx="17" cy="13"/>
                  </a:xfrm>
                  <a:custGeom>
                    <a:avLst/>
                    <a:gdLst>
                      <a:gd name="T0" fmla="*/ 0 w 52"/>
                      <a:gd name="T1" fmla="*/ 0 h 39"/>
                      <a:gd name="T2" fmla="*/ 0 w 52"/>
                      <a:gd name="T3" fmla="*/ 0 h 39"/>
                      <a:gd name="T4" fmla="*/ 0 w 52"/>
                      <a:gd name="T5" fmla="*/ 0 h 39"/>
                      <a:gd name="T6" fmla="*/ 0 w 52"/>
                      <a:gd name="T7" fmla="*/ 0 h 39"/>
                      <a:gd name="T8" fmla="*/ 0 w 52"/>
                      <a:gd name="T9" fmla="*/ 0 h 39"/>
                      <a:gd name="T10" fmla="*/ 0 w 52"/>
                      <a:gd name="T11" fmla="*/ 0 h 39"/>
                      <a:gd name="T12" fmla="*/ 0 w 52"/>
                      <a:gd name="T13" fmla="*/ 0 h 39"/>
                      <a:gd name="T14" fmla="*/ 0 w 52"/>
                      <a:gd name="T15" fmla="*/ 0 h 39"/>
                      <a:gd name="T16" fmla="*/ 0 w 52"/>
                      <a:gd name="T17" fmla="*/ 0 h 39"/>
                      <a:gd name="T18" fmla="*/ 0 w 52"/>
                      <a:gd name="T19" fmla="*/ 0 h 39"/>
                      <a:gd name="T20" fmla="*/ 0 w 52"/>
                      <a:gd name="T21" fmla="*/ 0 h 39"/>
                      <a:gd name="T22" fmla="*/ 0 w 52"/>
                      <a:gd name="T23" fmla="*/ 0 h 39"/>
                      <a:gd name="T24" fmla="*/ 0 w 52"/>
                      <a:gd name="T25" fmla="*/ 0 h 39"/>
                      <a:gd name="T26" fmla="*/ 0 w 52"/>
                      <a:gd name="T27" fmla="*/ 0 h 39"/>
                      <a:gd name="T28" fmla="*/ 0 w 52"/>
                      <a:gd name="T29" fmla="*/ 0 h 39"/>
                      <a:gd name="T30" fmla="*/ 0 w 52"/>
                      <a:gd name="T31" fmla="*/ 0 h 39"/>
                      <a:gd name="T32" fmla="*/ 0 w 52"/>
                      <a:gd name="T33" fmla="*/ 0 h 39"/>
                      <a:gd name="T34" fmla="*/ 0 w 52"/>
                      <a:gd name="T35" fmla="*/ 0 h 39"/>
                      <a:gd name="T36" fmla="*/ 0 w 52"/>
                      <a:gd name="T37" fmla="*/ 0 h 39"/>
                      <a:gd name="T38" fmla="*/ 0 w 52"/>
                      <a:gd name="T39" fmla="*/ 0 h 39"/>
                      <a:gd name="T40" fmla="*/ 0 w 52"/>
                      <a:gd name="T41" fmla="*/ 0 h 39"/>
                      <a:gd name="T42" fmla="*/ 0 w 52"/>
                      <a:gd name="T43" fmla="*/ 0 h 39"/>
                      <a:gd name="T44" fmla="*/ 0 w 52"/>
                      <a:gd name="T45" fmla="*/ 0 h 39"/>
                      <a:gd name="T46" fmla="*/ 0 w 52"/>
                      <a:gd name="T47" fmla="*/ 0 h 39"/>
                      <a:gd name="T48" fmla="*/ 0 w 52"/>
                      <a:gd name="T49" fmla="*/ 0 h 39"/>
                      <a:gd name="T50" fmla="*/ 0 w 52"/>
                      <a:gd name="T51" fmla="*/ 0 h 39"/>
                      <a:gd name="T52" fmla="*/ 0 w 52"/>
                      <a:gd name="T53" fmla="*/ 0 h 39"/>
                      <a:gd name="T54" fmla="*/ 0 w 52"/>
                      <a:gd name="T55" fmla="*/ 0 h 39"/>
                      <a:gd name="T56" fmla="*/ 0 w 52"/>
                      <a:gd name="T57" fmla="*/ 0 h 39"/>
                      <a:gd name="T58" fmla="*/ 0 w 52"/>
                      <a:gd name="T59" fmla="*/ 0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39"/>
                      <a:gd name="T92" fmla="*/ 52 w 52"/>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39">
                        <a:moveTo>
                          <a:pt x="5" y="0"/>
                        </a:moveTo>
                        <a:lnTo>
                          <a:pt x="10" y="2"/>
                        </a:lnTo>
                        <a:lnTo>
                          <a:pt x="17" y="7"/>
                        </a:lnTo>
                        <a:lnTo>
                          <a:pt x="21" y="8"/>
                        </a:lnTo>
                        <a:lnTo>
                          <a:pt x="24" y="11"/>
                        </a:lnTo>
                        <a:lnTo>
                          <a:pt x="28" y="13"/>
                        </a:lnTo>
                        <a:lnTo>
                          <a:pt x="31" y="15"/>
                        </a:lnTo>
                        <a:lnTo>
                          <a:pt x="37" y="19"/>
                        </a:lnTo>
                        <a:lnTo>
                          <a:pt x="43" y="23"/>
                        </a:lnTo>
                        <a:lnTo>
                          <a:pt x="49" y="29"/>
                        </a:lnTo>
                        <a:lnTo>
                          <a:pt x="52" y="34"/>
                        </a:lnTo>
                        <a:lnTo>
                          <a:pt x="49" y="36"/>
                        </a:lnTo>
                        <a:lnTo>
                          <a:pt x="45" y="39"/>
                        </a:lnTo>
                        <a:lnTo>
                          <a:pt x="43" y="36"/>
                        </a:lnTo>
                        <a:lnTo>
                          <a:pt x="40" y="34"/>
                        </a:lnTo>
                        <a:lnTo>
                          <a:pt x="36" y="33"/>
                        </a:lnTo>
                        <a:lnTo>
                          <a:pt x="33" y="30"/>
                        </a:lnTo>
                        <a:lnTo>
                          <a:pt x="29" y="28"/>
                        </a:lnTo>
                        <a:lnTo>
                          <a:pt x="26" y="26"/>
                        </a:lnTo>
                        <a:lnTo>
                          <a:pt x="21" y="25"/>
                        </a:lnTo>
                        <a:lnTo>
                          <a:pt x="19" y="22"/>
                        </a:lnTo>
                        <a:lnTo>
                          <a:pt x="14" y="19"/>
                        </a:lnTo>
                        <a:lnTo>
                          <a:pt x="10" y="18"/>
                        </a:lnTo>
                        <a:lnTo>
                          <a:pt x="8" y="14"/>
                        </a:lnTo>
                        <a:lnTo>
                          <a:pt x="6" y="13"/>
                        </a:lnTo>
                        <a:lnTo>
                          <a:pt x="1" y="7"/>
                        </a:lnTo>
                        <a:lnTo>
                          <a:pt x="0" y="1"/>
                        </a:lnTo>
                        <a:lnTo>
                          <a:pt x="2" y="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0" name="Freeform 186">
                    <a:extLst>
                      <a:ext uri="{FF2B5EF4-FFF2-40B4-BE49-F238E27FC236}">
                        <a16:creationId xmlns:a16="http://schemas.microsoft.com/office/drawing/2014/main" id="{7445CBD3-ACFB-4CAC-81E0-1097B82C4217}"/>
                      </a:ext>
                    </a:extLst>
                  </p:cNvPr>
                  <p:cNvSpPr>
                    <a:spLocks/>
                  </p:cNvSpPr>
                  <p:nvPr/>
                </p:nvSpPr>
                <p:spPr bwMode="auto">
                  <a:xfrm>
                    <a:off x="1967" y="2198"/>
                    <a:ext cx="21" cy="79"/>
                  </a:xfrm>
                  <a:custGeom>
                    <a:avLst/>
                    <a:gdLst>
                      <a:gd name="T0" fmla="*/ 0 w 61"/>
                      <a:gd name="T1" fmla="*/ 0 h 236"/>
                      <a:gd name="T2" fmla="*/ 0 w 61"/>
                      <a:gd name="T3" fmla="*/ 0 h 236"/>
                      <a:gd name="T4" fmla="*/ 0 w 61"/>
                      <a:gd name="T5" fmla="*/ 0 h 236"/>
                      <a:gd name="T6" fmla="*/ 0 w 61"/>
                      <a:gd name="T7" fmla="*/ 0 h 236"/>
                      <a:gd name="T8" fmla="*/ 0 w 61"/>
                      <a:gd name="T9" fmla="*/ 0 h 236"/>
                      <a:gd name="T10" fmla="*/ 0 w 61"/>
                      <a:gd name="T11" fmla="*/ 0 h 236"/>
                      <a:gd name="T12" fmla="*/ 0 w 61"/>
                      <a:gd name="T13" fmla="*/ 0 h 236"/>
                      <a:gd name="T14" fmla="*/ 0 w 61"/>
                      <a:gd name="T15" fmla="*/ 1 h 236"/>
                      <a:gd name="T16" fmla="*/ 0 w 61"/>
                      <a:gd name="T17" fmla="*/ 1 h 236"/>
                      <a:gd name="T18" fmla="*/ 0 w 61"/>
                      <a:gd name="T19" fmla="*/ 1 h 236"/>
                      <a:gd name="T20" fmla="*/ 0 w 61"/>
                      <a:gd name="T21" fmla="*/ 1 h 236"/>
                      <a:gd name="T22" fmla="*/ 0 w 61"/>
                      <a:gd name="T23" fmla="*/ 1 h 236"/>
                      <a:gd name="T24" fmla="*/ 0 w 61"/>
                      <a:gd name="T25" fmla="*/ 1 h 236"/>
                      <a:gd name="T26" fmla="*/ 0 w 61"/>
                      <a:gd name="T27" fmla="*/ 1 h 236"/>
                      <a:gd name="T28" fmla="*/ 0 w 61"/>
                      <a:gd name="T29" fmla="*/ 1 h 236"/>
                      <a:gd name="T30" fmla="*/ 0 w 61"/>
                      <a:gd name="T31" fmla="*/ 1 h 236"/>
                      <a:gd name="T32" fmla="*/ 0 w 61"/>
                      <a:gd name="T33" fmla="*/ 1 h 236"/>
                      <a:gd name="T34" fmla="*/ 0 w 61"/>
                      <a:gd name="T35" fmla="*/ 1 h 236"/>
                      <a:gd name="T36" fmla="*/ 0 w 61"/>
                      <a:gd name="T37" fmla="*/ 0 h 236"/>
                      <a:gd name="T38" fmla="*/ 0 w 61"/>
                      <a:gd name="T39" fmla="*/ 0 h 236"/>
                      <a:gd name="T40" fmla="*/ 0 w 61"/>
                      <a:gd name="T41" fmla="*/ 0 h 236"/>
                      <a:gd name="T42" fmla="*/ 0 w 61"/>
                      <a:gd name="T43" fmla="*/ 0 h 236"/>
                      <a:gd name="T44" fmla="*/ 0 w 61"/>
                      <a:gd name="T45" fmla="*/ 0 h 236"/>
                      <a:gd name="T46" fmla="*/ 0 w 61"/>
                      <a:gd name="T47" fmla="*/ 0 h 236"/>
                      <a:gd name="T48" fmla="*/ 0 w 61"/>
                      <a:gd name="T49" fmla="*/ 0 h 236"/>
                      <a:gd name="T50" fmla="*/ 0 w 61"/>
                      <a:gd name="T51" fmla="*/ 1 h 236"/>
                      <a:gd name="T52" fmla="*/ 0 w 61"/>
                      <a:gd name="T53" fmla="*/ 1 h 236"/>
                      <a:gd name="T54" fmla="*/ 0 w 61"/>
                      <a:gd name="T55" fmla="*/ 1 h 236"/>
                      <a:gd name="T56" fmla="*/ 0 w 61"/>
                      <a:gd name="T57" fmla="*/ 1 h 236"/>
                      <a:gd name="T58" fmla="*/ 0 w 61"/>
                      <a:gd name="T59" fmla="*/ 1 h 236"/>
                      <a:gd name="T60" fmla="*/ 0 w 61"/>
                      <a:gd name="T61" fmla="*/ 1 h 236"/>
                      <a:gd name="T62" fmla="*/ 0 w 61"/>
                      <a:gd name="T63" fmla="*/ 1 h 236"/>
                      <a:gd name="T64" fmla="*/ 0 w 61"/>
                      <a:gd name="T65" fmla="*/ 1 h 236"/>
                      <a:gd name="T66" fmla="*/ 0 w 61"/>
                      <a:gd name="T67" fmla="*/ 1 h 236"/>
                      <a:gd name="T68" fmla="*/ 0 w 61"/>
                      <a:gd name="T69" fmla="*/ 1 h 236"/>
                      <a:gd name="T70" fmla="*/ 0 w 61"/>
                      <a:gd name="T71" fmla="*/ 1 h 236"/>
                      <a:gd name="T72" fmla="*/ 0 w 61"/>
                      <a:gd name="T73" fmla="*/ 1 h 236"/>
                      <a:gd name="T74" fmla="*/ 0 w 61"/>
                      <a:gd name="T75" fmla="*/ 1 h 236"/>
                      <a:gd name="T76" fmla="*/ 0 w 61"/>
                      <a:gd name="T77" fmla="*/ 1 h 236"/>
                      <a:gd name="T78" fmla="*/ 0 w 61"/>
                      <a:gd name="T79" fmla="*/ 0 h 236"/>
                      <a:gd name="T80" fmla="*/ 0 w 61"/>
                      <a:gd name="T81" fmla="*/ 0 h 236"/>
                      <a:gd name="T82" fmla="*/ 0 w 61"/>
                      <a:gd name="T83" fmla="*/ 0 h 236"/>
                      <a:gd name="T84" fmla="*/ 0 w 61"/>
                      <a:gd name="T85" fmla="*/ 0 h 2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1"/>
                      <a:gd name="T130" fmla="*/ 0 h 236"/>
                      <a:gd name="T131" fmla="*/ 61 w 61"/>
                      <a:gd name="T132" fmla="*/ 236 h 2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1" h="236">
                        <a:moveTo>
                          <a:pt x="14" y="1"/>
                        </a:moveTo>
                        <a:lnTo>
                          <a:pt x="18" y="0"/>
                        </a:lnTo>
                        <a:lnTo>
                          <a:pt x="20" y="0"/>
                        </a:lnTo>
                        <a:lnTo>
                          <a:pt x="23" y="1"/>
                        </a:lnTo>
                        <a:lnTo>
                          <a:pt x="25" y="4"/>
                        </a:lnTo>
                        <a:lnTo>
                          <a:pt x="25" y="8"/>
                        </a:lnTo>
                        <a:lnTo>
                          <a:pt x="25" y="11"/>
                        </a:lnTo>
                        <a:lnTo>
                          <a:pt x="25" y="17"/>
                        </a:lnTo>
                        <a:lnTo>
                          <a:pt x="25" y="24"/>
                        </a:lnTo>
                        <a:lnTo>
                          <a:pt x="23" y="30"/>
                        </a:lnTo>
                        <a:lnTo>
                          <a:pt x="22" y="37"/>
                        </a:lnTo>
                        <a:lnTo>
                          <a:pt x="21" y="45"/>
                        </a:lnTo>
                        <a:lnTo>
                          <a:pt x="21" y="53"/>
                        </a:lnTo>
                        <a:lnTo>
                          <a:pt x="20" y="60"/>
                        </a:lnTo>
                        <a:lnTo>
                          <a:pt x="19" y="68"/>
                        </a:lnTo>
                        <a:lnTo>
                          <a:pt x="18" y="75"/>
                        </a:lnTo>
                        <a:lnTo>
                          <a:pt x="18" y="82"/>
                        </a:lnTo>
                        <a:lnTo>
                          <a:pt x="16" y="88"/>
                        </a:lnTo>
                        <a:lnTo>
                          <a:pt x="16" y="94"/>
                        </a:lnTo>
                        <a:lnTo>
                          <a:pt x="16" y="99"/>
                        </a:lnTo>
                        <a:lnTo>
                          <a:pt x="18" y="103"/>
                        </a:lnTo>
                        <a:lnTo>
                          <a:pt x="16" y="110"/>
                        </a:lnTo>
                        <a:lnTo>
                          <a:pt x="16" y="117"/>
                        </a:lnTo>
                        <a:lnTo>
                          <a:pt x="16" y="126"/>
                        </a:lnTo>
                        <a:lnTo>
                          <a:pt x="16" y="133"/>
                        </a:lnTo>
                        <a:lnTo>
                          <a:pt x="16" y="141"/>
                        </a:lnTo>
                        <a:lnTo>
                          <a:pt x="16" y="148"/>
                        </a:lnTo>
                        <a:lnTo>
                          <a:pt x="16" y="156"/>
                        </a:lnTo>
                        <a:lnTo>
                          <a:pt x="16" y="164"/>
                        </a:lnTo>
                        <a:lnTo>
                          <a:pt x="15" y="171"/>
                        </a:lnTo>
                        <a:lnTo>
                          <a:pt x="15" y="178"/>
                        </a:lnTo>
                        <a:lnTo>
                          <a:pt x="15" y="186"/>
                        </a:lnTo>
                        <a:lnTo>
                          <a:pt x="15" y="193"/>
                        </a:lnTo>
                        <a:lnTo>
                          <a:pt x="14" y="200"/>
                        </a:lnTo>
                        <a:lnTo>
                          <a:pt x="14" y="207"/>
                        </a:lnTo>
                        <a:lnTo>
                          <a:pt x="15" y="214"/>
                        </a:lnTo>
                        <a:lnTo>
                          <a:pt x="15" y="221"/>
                        </a:lnTo>
                        <a:lnTo>
                          <a:pt x="18" y="222"/>
                        </a:lnTo>
                        <a:lnTo>
                          <a:pt x="22" y="222"/>
                        </a:lnTo>
                        <a:lnTo>
                          <a:pt x="27" y="222"/>
                        </a:lnTo>
                        <a:lnTo>
                          <a:pt x="32" y="221"/>
                        </a:lnTo>
                        <a:lnTo>
                          <a:pt x="33" y="221"/>
                        </a:lnTo>
                        <a:lnTo>
                          <a:pt x="35" y="220"/>
                        </a:lnTo>
                        <a:lnTo>
                          <a:pt x="35" y="219"/>
                        </a:lnTo>
                        <a:lnTo>
                          <a:pt x="36" y="214"/>
                        </a:lnTo>
                        <a:lnTo>
                          <a:pt x="36" y="212"/>
                        </a:lnTo>
                        <a:lnTo>
                          <a:pt x="37" y="208"/>
                        </a:lnTo>
                        <a:lnTo>
                          <a:pt x="37" y="205"/>
                        </a:lnTo>
                        <a:lnTo>
                          <a:pt x="39" y="203"/>
                        </a:lnTo>
                        <a:lnTo>
                          <a:pt x="40" y="193"/>
                        </a:lnTo>
                        <a:lnTo>
                          <a:pt x="40" y="184"/>
                        </a:lnTo>
                        <a:lnTo>
                          <a:pt x="41" y="172"/>
                        </a:lnTo>
                        <a:lnTo>
                          <a:pt x="42" y="159"/>
                        </a:lnTo>
                        <a:lnTo>
                          <a:pt x="42" y="145"/>
                        </a:lnTo>
                        <a:lnTo>
                          <a:pt x="43" y="131"/>
                        </a:lnTo>
                        <a:lnTo>
                          <a:pt x="43" y="116"/>
                        </a:lnTo>
                        <a:lnTo>
                          <a:pt x="44" y="101"/>
                        </a:lnTo>
                        <a:lnTo>
                          <a:pt x="44" y="86"/>
                        </a:lnTo>
                        <a:lnTo>
                          <a:pt x="45" y="71"/>
                        </a:lnTo>
                        <a:lnTo>
                          <a:pt x="47" y="57"/>
                        </a:lnTo>
                        <a:lnTo>
                          <a:pt x="48" y="44"/>
                        </a:lnTo>
                        <a:lnTo>
                          <a:pt x="49" y="32"/>
                        </a:lnTo>
                        <a:lnTo>
                          <a:pt x="50" y="21"/>
                        </a:lnTo>
                        <a:lnTo>
                          <a:pt x="51" y="12"/>
                        </a:lnTo>
                        <a:lnTo>
                          <a:pt x="52" y="5"/>
                        </a:lnTo>
                        <a:lnTo>
                          <a:pt x="56" y="5"/>
                        </a:lnTo>
                        <a:lnTo>
                          <a:pt x="61" y="7"/>
                        </a:lnTo>
                        <a:lnTo>
                          <a:pt x="59" y="17"/>
                        </a:lnTo>
                        <a:lnTo>
                          <a:pt x="59" y="30"/>
                        </a:lnTo>
                        <a:lnTo>
                          <a:pt x="59" y="43"/>
                        </a:lnTo>
                        <a:lnTo>
                          <a:pt x="59" y="57"/>
                        </a:lnTo>
                        <a:lnTo>
                          <a:pt x="58" y="70"/>
                        </a:lnTo>
                        <a:lnTo>
                          <a:pt x="58" y="85"/>
                        </a:lnTo>
                        <a:lnTo>
                          <a:pt x="57" y="99"/>
                        </a:lnTo>
                        <a:lnTo>
                          <a:pt x="57" y="114"/>
                        </a:lnTo>
                        <a:lnTo>
                          <a:pt x="56" y="127"/>
                        </a:lnTo>
                        <a:lnTo>
                          <a:pt x="55" y="142"/>
                        </a:lnTo>
                        <a:lnTo>
                          <a:pt x="54" y="156"/>
                        </a:lnTo>
                        <a:lnTo>
                          <a:pt x="52" y="170"/>
                        </a:lnTo>
                        <a:lnTo>
                          <a:pt x="51" y="183"/>
                        </a:lnTo>
                        <a:lnTo>
                          <a:pt x="50" y="197"/>
                        </a:lnTo>
                        <a:lnTo>
                          <a:pt x="49" y="208"/>
                        </a:lnTo>
                        <a:lnTo>
                          <a:pt x="48" y="221"/>
                        </a:lnTo>
                        <a:lnTo>
                          <a:pt x="47" y="225"/>
                        </a:lnTo>
                        <a:lnTo>
                          <a:pt x="44" y="228"/>
                        </a:lnTo>
                        <a:lnTo>
                          <a:pt x="42" y="231"/>
                        </a:lnTo>
                        <a:lnTo>
                          <a:pt x="41" y="233"/>
                        </a:lnTo>
                        <a:lnTo>
                          <a:pt x="37" y="233"/>
                        </a:lnTo>
                        <a:lnTo>
                          <a:pt x="34" y="235"/>
                        </a:lnTo>
                        <a:lnTo>
                          <a:pt x="32" y="235"/>
                        </a:lnTo>
                        <a:lnTo>
                          <a:pt x="28" y="236"/>
                        </a:lnTo>
                        <a:lnTo>
                          <a:pt x="25" y="236"/>
                        </a:lnTo>
                        <a:lnTo>
                          <a:pt x="20" y="236"/>
                        </a:lnTo>
                        <a:lnTo>
                          <a:pt x="16" y="236"/>
                        </a:lnTo>
                        <a:lnTo>
                          <a:pt x="14" y="236"/>
                        </a:lnTo>
                        <a:lnTo>
                          <a:pt x="9" y="235"/>
                        </a:lnTo>
                        <a:lnTo>
                          <a:pt x="7" y="235"/>
                        </a:lnTo>
                        <a:lnTo>
                          <a:pt x="6" y="232"/>
                        </a:lnTo>
                        <a:lnTo>
                          <a:pt x="4" y="231"/>
                        </a:lnTo>
                        <a:lnTo>
                          <a:pt x="2" y="227"/>
                        </a:lnTo>
                        <a:lnTo>
                          <a:pt x="1" y="224"/>
                        </a:lnTo>
                        <a:lnTo>
                          <a:pt x="0" y="220"/>
                        </a:lnTo>
                        <a:lnTo>
                          <a:pt x="0" y="215"/>
                        </a:lnTo>
                        <a:lnTo>
                          <a:pt x="0" y="212"/>
                        </a:lnTo>
                        <a:lnTo>
                          <a:pt x="0" y="207"/>
                        </a:lnTo>
                        <a:lnTo>
                          <a:pt x="0" y="203"/>
                        </a:lnTo>
                        <a:lnTo>
                          <a:pt x="0" y="198"/>
                        </a:lnTo>
                        <a:lnTo>
                          <a:pt x="0" y="192"/>
                        </a:lnTo>
                        <a:lnTo>
                          <a:pt x="1" y="189"/>
                        </a:lnTo>
                        <a:lnTo>
                          <a:pt x="1" y="184"/>
                        </a:lnTo>
                        <a:lnTo>
                          <a:pt x="1" y="179"/>
                        </a:lnTo>
                        <a:lnTo>
                          <a:pt x="1" y="176"/>
                        </a:lnTo>
                        <a:lnTo>
                          <a:pt x="2" y="172"/>
                        </a:lnTo>
                        <a:lnTo>
                          <a:pt x="2" y="163"/>
                        </a:lnTo>
                        <a:lnTo>
                          <a:pt x="2" y="152"/>
                        </a:lnTo>
                        <a:lnTo>
                          <a:pt x="4" y="141"/>
                        </a:lnTo>
                        <a:lnTo>
                          <a:pt x="4" y="130"/>
                        </a:lnTo>
                        <a:lnTo>
                          <a:pt x="4" y="117"/>
                        </a:lnTo>
                        <a:lnTo>
                          <a:pt x="5" y="106"/>
                        </a:lnTo>
                        <a:lnTo>
                          <a:pt x="6" y="93"/>
                        </a:lnTo>
                        <a:lnTo>
                          <a:pt x="7" y="81"/>
                        </a:lnTo>
                        <a:lnTo>
                          <a:pt x="7" y="67"/>
                        </a:lnTo>
                        <a:lnTo>
                          <a:pt x="8" y="56"/>
                        </a:lnTo>
                        <a:lnTo>
                          <a:pt x="8" y="44"/>
                        </a:lnTo>
                        <a:lnTo>
                          <a:pt x="9" y="33"/>
                        </a:lnTo>
                        <a:lnTo>
                          <a:pt x="9" y="23"/>
                        </a:lnTo>
                        <a:lnTo>
                          <a:pt x="11" y="15"/>
                        </a:lnTo>
                        <a:lnTo>
                          <a:pt x="12" y="7"/>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1" name="Freeform 187">
                    <a:extLst>
                      <a:ext uri="{FF2B5EF4-FFF2-40B4-BE49-F238E27FC236}">
                        <a16:creationId xmlns:a16="http://schemas.microsoft.com/office/drawing/2014/main" id="{8CD44DD3-E061-4E43-A45D-964F6B6816C0}"/>
                      </a:ext>
                    </a:extLst>
                  </p:cNvPr>
                  <p:cNvSpPr>
                    <a:spLocks/>
                  </p:cNvSpPr>
                  <p:nvPr/>
                </p:nvSpPr>
                <p:spPr bwMode="auto">
                  <a:xfrm>
                    <a:off x="1818" y="2152"/>
                    <a:ext cx="17" cy="42"/>
                  </a:xfrm>
                  <a:custGeom>
                    <a:avLst/>
                    <a:gdLst>
                      <a:gd name="T0" fmla="*/ 0 w 52"/>
                      <a:gd name="T1" fmla="*/ 0 h 125"/>
                      <a:gd name="T2" fmla="*/ 0 w 52"/>
                      <a:gd name="T3" fmla="*/ 0 h 125"/>
                      <a:gd name="T4" fmla="*/ 0 w 52"/>
                      <a:gd name="T5" fmla="*/ 0 h 125"/>
                      <a:gd name="T6" fmla="*/ 0 w 52"/>
                      <a:gd name="T7" fmla="*/ 0 h 125"/>
                      <a:gd name="T8" fmla="*/ 0 w 52"/>
                      <a:gd name="T9" fmla="*/ 0 h 125"/>
                      <a:gd name="T10" fmla="*/ 0 w 52"/>
                      <a:gd name="T11" fmla="*/ 0 h 125"/>
                      <a:gd name="T12" fmla="*/ 0 w 52"/>
                      <a:gd name="T13" fmla="*/ 0 h 125"/>
                      <a:gd name="T14" fmla="*/ 0 w 52"/>
                      <a:gd name="T15" fmla="*/ 0 h 125"/>
                      <a:gd name="T16" fmla="*/ 0 w 52"/>
                      <a:gd name="T17" fmla="*/ 0 h 125"/>
                      <a:gd name="T18" fmla="*/ 0 w 52"/>
                      <a:gd name="T19" fmla="*/ 0 h 125"/>
                      <a:gd name="T20" fmla="*/ 0 w 52"/>
                      <a:gd name="T21" fmla="*/ 0 h 125"/>
                      <a:gd name="T22" fmla="*/ 0 w 52"/>
                      <a:gd name="T23" fmla="*/ 0 h 125"/>
                      <a:gd name="T24" fmla="*/ 0 w 52"/>
                      <a:gd name="T25" fmla="*/ 0 h 125"/>
                      <a:gd name="T26" fmla="*/ 0 w 52"/>
                      <a:gd name="T27" fmla="*/ 0 h 125"/>
                      <a:gd name="T28" fmla="*/ 0 w 52"/>
                      <a:gd name="T29" fmla="*/ 0 h 125"/>
                      <a:gd name="T30" fmla="*/ 0 w 52"/>
                      <a:gd name="T31" fmla="*/ 0 h 125"/>
                      <a:gd name="T32" fmla="*/ 0 w 52"/>
                      <a:gd name="T33" fmla="*/ 0 h 125"/>
                      <a:gd name="T34" fmla="*/ 0 w 52"/>
                      <a:gd name="T35" fmla="*/ 0 h 125"/>
                      <a:gd name="T36" fmla="*/ 0 w 52"/>
                      <a:gd name="T37" fmla="*/ 0 h 125"/>
                      <a:gd name="T38" fmla="*/ 0 w 52"/>
                      <a:gd name="T39" fmla="*/ 0 h 125"/>
                      <a:gd name="T40" fmla="*/ 0 w 52"/>
                      <a:gd name="T41" fmla="*/ 0 h 125"/>
                      <a:gd name="T42" fmla="*/ 0 w 52"/>
                      <a:gd name="T43" fmla="*/ 0 h 125"/>
                      <a:gd name="T44" fmla="*/ 0 w 52"/>
                      <a:gd name="T45" fmla="*/ 0 h 125"/>
                      <a:gd name="T46" fmla="*/ 0 w 52"/>
                      <a:gd name="T47" fmla="*/ 0 h 125"/>
                      <a:gd name="T48" fmla="*/ 0 w 52"/>
                      <a:gd name="T49" fmla="*/ 0 h 125"/>
                      <a:gd name="T50" fmla="*/ 0 w 52"/>
                      <a:gd name="T51" fmla="*/ 0 h 125"/>
                      <a:gd name="T52" fmla="*/ 0 w 52"/>
                      <a:gd name="T53" fmla="*/ 0 h 125"/>
                      <a:gd name="T54" fmla="*/ 0 w 52"/>
                      <a:gd name="T55" fmla="*/ 0 h 125"/>
                      <a:gd name="T56" fmla="*/ 0 w 52"/>
                      <a:gd name="T57" fmla="*/ 0 h 125"/>
                      <a:gd name="T58" fmla="*/ 0 w 52"/>
                      <a:gd name="T59" fmla="*/ 0 h 125"/>
                      <a:gd name="T60" fmla="*/ 0 w 52"/>
                      <a:gd name="T61" fmla="*/ 0 h 125"/>
                      <a:gd name="T62" fmla="*/ 0 w 52"/>
                      <a:gd name="T63" fmla="*/ 0 h 125"/>
                      <a:gd name="T64" fmla="*/ 0 w 52"/>
                      <a:gd name="T65" fmla="*/ 1 h 125"/>
                      <a:gd name="T66" fmla="*/ 0 w 52"/>
                      <a:gd name="T67" fmla="*/ 1 h 125"/>
                      <a:gd name="T68" fmla="*/ 0 w 52"/>
                      <a:gd name="T69" fmla="*/ 1 h 125"/>
                      <a:gd name="T70" fmla="*/ 0 w 52"/>
                      <a:gd name="T71" fmla="*/ 1 h 125"/>
                      <a:gd name="T72" fmla="*/ 0 w 52"/>
                      <a:gd name="T73" fmla="*/ 1 h 125"/>
                      <a:gd name="T74" fmla="*/ 0 w 52"/>
                      <a:gd name="T75" fmla="*/ 1 h 125"/>
                      <a:gd name="T76" fmla="*/ 0 w 52"/>
                      <a:gd name="T77" fmla="*/ 0 h 125"/>
                      <a:gd name="T78" fmla="*/ 0 w 52"/>
                      <a:gd name="T79" fmla="*/ 0 h 125"/>
                      <a:gd name="T80" fmla="*/ 0 w 52"/>
                      <a:gd name="T81" fmla="*/ 0 h 125"/>
                      <a:gd name="T82" fmla="*/ 0 w 52"/>
                      <a:gd name="T83" fmla="*/ 0 h 125"/>
                      <a:gd name="T84" fmla="*/ 0 w 52"/>
                      <a:gd name="T85" fmla="*/ 0 h 125"/>
                      <a:gd name="T86" fmla="*/ 0 w 52"/>
                      <a:gd name="T87" fmla="*/ 0 h 125"/>
                      <a:gd name="T88" fmla="*/ 0 w 52"/>
                      <a:gd name="T89" fmla="*/ 0 h 125"/>
                      <a:gd name="T90" fmla="*/ 0 w 52"/>
                      <a:gd name="T91" fmla="*/ 0 h 125"/>
                      <a:gd name="T92" fmla="*/ 0 w 52"/>
                      <a:gd name="T93" fmla="*/ 0 h 125"/>
                      <a:gd name="T94" fmla="*/ 0 w 52"/>
                      <a:gd name="T95" fmla="*/ 0 h 125"/>
                      <a:gd name="T96" fmla="*/ 0 w 52"/>
                      <a:gd name="T97" fmla="*/ 0 h 125"/>
                      <a:gd name="T98" fmla="*/ 0 w 52"/>
                      <a:gd name="T99" fmla="*/ 0 h 125"/>
                      <a:gd name="T100" fmla="*/ 0 w 52"/>
                      <a:gd name="T101" fmla="*/ 0 h 125"/>
                      <a:gd name="T102" fmla="*/ 0 w 52"/>
                      <a:gd name="T103" fmla="*/ 0 h 125"/>
                      <a:gd name="T104" fmla="*/ 0 w 52"/>
                      <a:gd name="T105" fmla="*/ 0 h 1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
                      <a:gd name="T160" fmla="*/ 0 h 125"/>
                      <a:gd name="T161" fmla="*/ 52 w 52"/>
                      <a:gd name="T162" fmla="*/ 125 h 12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 h="125">
                        <a:moveTo>
                          <a:pt x="6" y="0"/>
                        </a:moveTo>
                        <a:lnTo>
                          <a:pt x="16" y="12"/>
                        </a:lnTo>
                        <a:lnTo>
                          <a:pt x="15" y="19"/>
                        </a:lnTo>
                        <a:lnTo>
                          <a:pt x="15" y="26"/>
                        </a:lnTo>
                        <a:lnTo>
                          <a:pt x="15" y="32"/>
                        </a:lnTo>
                        <a:lnTo>
                          <a:pt x="15" y="39"/>
                        </a:lnTo>
                        <a:lnTo>
                          <a:pt x="14" y="44"/>
                        </a:lnTo>
                        <a:lnTo>
                          <a:pt x="14" y="50"/>
                        </a:lnTo>
                        <a:lnTo>
                          <a:pt x="14" y="56"/>
                        </a:lnTo>
                        <a:lnTo>
                          <a:pt x="14" y="63"/>
                        </a:lnTo>
                        <a:lnTo>
                          <a:pt x="14" y="68"/>
                        </a:lnTo>
                        <a:lnTo>
                          <a:pt x="14" y="74"/>
                        </a:lnTo>
                        <a:lnTo>
                          <a:pt x="13" y="79"/>
                        </a:lnTo>
                        <a:lnTo>
                          <a:pt x="13" y="85"/>
                        </a:lnTo>
                        <a:lnTo>
                          <a:pt x="13" y="91"/>
                        </a:lnTo>
                        <a:lnTo>
                          <a:pt x="13" y="97"/>
                        </a:lnTo>
                        <a:lnTo>
                          <a:pt x="14" y="103"/>
                        </a:lnTo>
                        <a:lnTo>
                          <a:pt x="14" y="110"/>
                        </a:lnTo>
                        <a:lnTo>
                          <a:pt x="16" y="110"/>
                        </a:lnTo>
                        <a:lnTo>
                          <a:pt x="21" y="111"/>
                        </a:lnTo>
                        <a:lnTo>
                          <a:pt x="27" y="110"/>
                        </a:lnTo>
                        <a:lnTo>
                          <a:pt x="31" y="110"/>
                        </a:lnTo>
                        <a:lnTo>
                          <a:pt x="32" y="109"/>
                        </a:lnTo>
                        <a:lnTo>
                          <a:pt x="34" y="109"/>
                        </a:lnTo>
                        <a:lnTo>
                          <a:pt x="35" y="106"/>
                        </a:lnTo>
                        <a:lnTo>
                          <a:pt x="36" y="103"/>
                        </a:lnTo>
                        <a:lnTo>
                          <a:pt x="36" y="100"/>
                        </a:lnTo>
                        <a:lnTo>
                          <a:pt x="36" y="97"/>
                        </a:lnTo>
                        <a:lnTo>
                          <a:pt x="37" y="93"/>
                        </a:lnTo>
                        <a:lnTo>
                          <a:pt x="38" y="90"/>
                        </a:lnTo>
                        <a:lnTo>
                          <a:pt x="38" y="83"/>
                        </a:lnTo>
                        <a:lnTo>
                          <a:pt x="39" y="76"/>
                        </a:lnTo>
                        <a:lnTo>
                          <a:pt x="39" y="69"/>
                        </a:lnTo>
                        <a:lnTo>
                          <a:pt x="39" y="64"/>
                        </a:lnTo>
                        <a:lnTo>
                          <a:pt x="39" y="58"/>
                        </a:lnTo>
                        <a:lnTo>
                          <a:pt x="39" y="55"/>
                        </a:lnTo>
                        <a:lnTo>
                          <a:pt x="39" y="50"/>
                        </a:lnTo>
                        <a:lnTo>
                          <a:pt x="41" y="47"/>
                        </a:lnTo>
                        <a:lnTo>
                          <a:pt x="39" y="43"/>
                        </a:lnTo>
                        <a:lnTo>
                          <a:pt x="39" y="40"/>
                        </a:lnTo>
                        <a:lnTo>
                          <a:pt x="39" y="36"/>
                        </a:lnTo>
                        <a:lnTo>
                          <a:pt x="39" y="35"/>
                        </a:lnTo>
                        <a:lnTo>
                          <a:pt x="39" y="30"/>
                        </a:lnTo>
                        <a:lnTo>
                          <a:pt x="41" y="28"/>
                        </a:lnTo>
                        <a:lnTo>
                          <a:pt x="42" y="28"/>
                        </a:lnTo>
                        <a:lnTo>
                          <a:pt x="45" y="29"/>
                        </a:lnTo>
                        <a:lnTo>
                          <a:pt x="50" y="30"/>
                        </a:lnTo>
                        <a:lnTo>
                          <a:pt x="52" y="32"/>
                        </a:lnTo>
                        <a:lnTo>
                          <a:pt x="51" y="34"/>
                        </a:lnTo>
                        <a:lnTo>
                          <a:pt x="51" y="39"/>
                        </a:lnTo>
                        <a:lnTo>
                          <a:pt x="51" y="41"/>
                        </a:lnTo>
                        <a:lnTo>
                          <a:pt x="51" y="44"/>
                        </a:lnTo>
                        <a:lnTo>
                          <a:pt x="51" y="49"/>
                        </a:lnTo>
                        <a:lnTo>
                          <a:pt x="51" y="56"/>
                        </a:lnTo>
                        <a:lnTo>
                          <a:pt x="51" y="58"/>
                        </a:lnTo>
                        <a:lnTo>
                          <a:pt x="51" y="63"/>
                        </a:lnTo>
                        <a:lnTo>
                          <a:pt x="50" y="68"/>
                        </a:lnTo>
                        <a:lnTo>
                          <a:pt x="50" y="75"/>
                        </a:lnTo>
                        <a:lnTo>
                          <a:pt x="50" y="81"/>
                        </a:lnTo>
                        <a:lnTo>
                          <a:pt x="49" y="89"/>
                        </a:lnTo>
                        <a:lnTo>
                          <a:pt x="48" y="98"/>
                        </a:lnTo>
                        <a:lnTo>
                          <a:pt x="48" y="110"/>
                        </a:lnTo>
                        <a:lnTo>
                          <a:pt x="45" y="113"/>
                        </a:lnTo>
                        <a:lnTo>
                          <a:pt x="44" y="116"/>
                        </a:lnTo>
                        <a:lnTo>
                          <a:pt x="42" y="118"/>
                        </a:lnTo>
                        <a:lnTo>
                          <a:pt x="39" y="121"/>
                        </a:lnTo>
                        <a:lnTo>
                          <a:pt x="36" y="121"/>
                        </a:lnTo>
                        <a:lnTo>
                          <a:pt x="32" y="123"/>
                        </a:lnTo>
                        <a:lnTo>
                          <a:pt x="30" y="124"/>
                        </a:lnTo>
                        <a:lnTo>
                          <a:pt x="27" y="125"/>
                        </a:lnTo>
                        <a:lnTo>
                          <a:pt x="23" y="125"/>
                        </a:lnTo>
                        <a:lnTo>
                          <a:pt x="18" y="125"/>
                        </a:lnTo>
                        <a:lnTo>
                          <a:pt x="15" y="125"/>
                        </a:lnTo>
                        <a:lnTo>
                          <a:pt x="13" y="125"/>
                        </a:lnTo>
                        <a:lnTo>
                          <a:pt x="8" y="124"/>
                        </a:lnTo>
                        <a:lnTo>
                          <a:pt x="6" y="123"/>
                        </a:lnTo>
                        <a:lnTo>
                          <a:pt x="3" y="120"/>
                        </a:lnTo>
                        <a:lnTo>
                          <a:pt x="2" y="118"/>
                        </a:lnTo>
                        <a:lnTo>
                          <a:pt x="1" y="116"/>
                        </a:lnTo>
                        <a:lnTo>
                          <a:pt x="1" y="112"/>
                        </a:lnTo>
                        <a:lnTo>
                          <a:pt x="0" y="107"/>
                        </a:lnTo>
                        <a:lnTo>
                          <a:pt x="0" y="104"/>
                        </a:lnTo>
                        <a:lnTo>
                          <a:pt x="0" y="99"/>
                        </a:lnTo>
                        <a:lnTo>
                          <a:pt x="0" y="96"/>
                        </a:lnTo>
                        <a:lnTo>
                          <a:pt x="0" y="90"/>
                        </a:lnTo>
                        <a:lnTo>
                          <a:pt x="0" y="85"/>
                        </a:lnTo>
                        <a:lnTo>
                          <a:pt x="0" y="81"/>
                        </a:lnTo>
                        <a:lnTo>
                          <a:pt x="0" y="76"/>
                        </a:lnTo>
                        <a:lnTo>
                          <a:pt x="0" y="72"/>
                        </a:lnTo>
                        <a:lnTo>
                          <a:pt x="0" y="68"/>
                        </a:lnTo>
                        <a:lnTo>
                          <a:pt x="1" y="64"/>
                        </a:lnTo>
                        <a:lnTo>
                          <a:pt x="1" y="61"/>
                        </a:lnTo>
                        <a:lnTo>
                          <a:pt x="1" y="55"/>
                        </a:lnTo>
                        <a:lnTo>
                          <a:pt x="1" y="49"/>
                        </a:lnTo>
                        <a:lnTo>
                          <a:pt x="1" y="43"/>
                        </a:lnTo>
                        <a:lnTo>
                          <a:pt x="2" y="39"/>
                        </a:lnTo>
                        <a:lnTo>
                          <a:pt x="2" y="33"/>
                        </a:lnTo>
                        <a:lnTo>
                          <a:pt x="2" y="27"/>
                        </a:lnTo>
                        <a:lnTo>
                          <a:pt x="3" y="22"/>
                        </a:lnTo>
                        <a:lnTo>
                          <a:pt x="3" y="19"/>
                        </a:lnTo>
                        <a:lnTo>
                          <a:pt x="3" y="14"/>
                        </a:lnTo>
                        <a:lnTo>
                          <a:pt x="3" y="11"/>
                        </a:lnTo>
                        <a:lnTo>
                          <a:pt x="3" y="7"/>
                        </a:lnTo>
                        <a:lnTo>
                          <a:pt x="4" y="5"/>
                        </a:lnTo>
                        <a:lnTo>
                          <a:pt x="6" y="1"/>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2" name="Freeform 188">
                    <a:extLst>
                      <a:ext uri="{FF2B5EF4-FFF2-40B4-BE49-F238E27FC236}">
                        <a16:creationId xmlns:a16="http://schemas.microsoft.com/office/drawing/2014/main" id="{8490F21C-CBDC-4F75-944C-D947863E4D36}"/>
                      </a:ext>
                    </a:extLst>
                  </p:cNvPr>
                  <p:cNvSpPr>
                    <a:spLocks/>
                  </p:cNvSpPr>
                  <p:nvPr/>
                </p:nvSpPr>
                <p:spPr bwMode="auto">
                  <a:xfrm>
                    <a:off x="1509" y="1887"/>
                    <a:ext cx="528" cy="573"/>
                  </a:xfrm>
                  <a:custGeom>
                    <a:avLst/>
                    <a:gdLst>
                      <a:gd name="T0" fmla="*/ 4 w 1585"/>
                      <a:gd name="T1" fmla="*/ 7 h 1720"/>
                      <a:gd name="T2" fmla="*/ 3 w 1585"/>
                      <a:gd name="T3" fmla="*/ 7 h 1720"/>
                      <a:gd name="T4" fmla="*/ 2 w 1585"/>
                      <a:gd name="T5" fmla="*/ 7 h 1720"/>
                      <a:gd name="T6" fmla="*/ 1 w 1585"/>
                      <a:gd name="T7" fmla="*/ 7 h 1720"/>
                      <a:gd name="T8" fmla="*/ 1 w 1585"/>
                      <a:gd name="T9" fmla="*/ 6 h 1720"/>
                      <a:gd name="T10" fmla="*/ 1 w 1585"/>
                      <a:gd name="T11" fmla="*/ 6 h 1720"/>
                      <a:gd name="T12" fmla="*/ 0 w 1585"/>
                      <a:gd name="T13" fmla="*/ 5 h 1720"/>
                      <a:gd name="T14" fmla="*/ 0 w 1585"/>
                      <a:gd name="T15" fmla="*/ 4 h 1720"/>
                      <a:gd name="T16" fmla="*/ 0 w 1585"/>
                      <a:gd name="T17" fmla="*/ 3 h 1720"/>
                      <a:gd name="T18" fmla="*/ 0 w 1585"/>
                      <a:gd name="T19" fmla="*/ 3 h 1720"/>
                      <a:gd name="T20" fmla="*/ 0 w 1585"/>
                      <a:gd name="T21" fmla="*/ 2 h 1720"/>
                      <a:gd name="T22" fmla="*/ 1 w 1585"/>
                      <a:gd name="T23" fmla="*/ 1 h 1720"/>
                      <a:gd name="T24" fmla="*/ 2 w 1585"/>
                      <a:gd name="T25" fmla="*/ 1 h 1720"/>
                      <a:gd name="T26" fmla="*/ 3 w 1585"/>
                      <a:gd name="T27" fmla="*/ 1 h 1720"/>
                      <a:gd name="T28" fmla="*/ 3 w 1585"/>
                      <a:gd name="T29" fmla="*/ 1 h 1720"/>
                      <a:gd name="T30" fmla="*/ 3 w 1585"/>
                      <a:gd name="T31" fmla="*/ 1 h 1720"/>
                      <a:gd name="T32" fmla="*/ 4 w 1585"/>
                      <a:gd name="T33" fmla="*/ 1 h 1720"/>
                      <a:gd name="T34" fmla="*/ 4 w 1585"/>
                      <a:gd name="T35" fmla="*/ 1 h 1720"/>
                      <a:gd name="T36" fmla="*/ 5 w 1585"/>
                      <a:gd name="T37" fmla="*/ 1 h 1720"/>
                      <a:gd name="T38" fmla="*/ 5 w 1585"/>
                      <a:gd name="T39" fmla="*/ 1 h 1720"/>
                      <a:gd name="T40" fmla="*/ 5 w 1585"/>
                      <a:gd name="T41" fmla="*/ 1 h 1720"/>
                      <a:gd name="T42" fmla="*/ 6 w 1585"/>
                      <a:gd name="T43" fmla="*/ 2 h 1720"/>
                      <a:gd name="T44" fmla="*/ 6 w 1585"/>
                      <a:gd name="T45" fmla="*/ 2 h 1720"/>
                      <a:gd name="T46" fmla="*/ 6 w 1585"/>
                      <a:gd name="T47" fmla="*/ 3 h 1720"/>
                      <a:gd name="T48" fmla="*/ 6 w 1585"/>
                      <a:gd name="T49" fmla="*/ 4 h 1720"/>
                      <a:gd name="T50" fmla="*/ 6 w 1585"/>
                      <a:gd name="T51" fmla="*/ 5 h 1720"/>
                      <a:gd name="T52" fmla="*/ 6 w 1585"/>
                      <a:gd name="T53" fmla="*/ 6 h 1720"/>
                      <a:gd name="T54" fmla="*/ 5 w 1585"/>
                      <a:gd name="T55" fmla="*/ 6 h 1720"/>
                      <a:gd name="T56" fmla="*/ 5 w 1585"/>
                      <a:gd name="T57" fmla="*/ 7 h 1720"/>
                      <a:gd name="T58" fmla="*/ 5 w 1585"/>
                      <a:gd name="T59" fmla="*/ 7 h 1720"/>
                      <a:gd name="T60" fmla="*/ 5 w 1585"/>
                      <a:gd name="T61" fmla="*/ 6 h 1720"/>
                      <a:gd name="T62" fmla="*/ 6 w 1585"/>
                      <a:gd name="T63" fmla="*/ 6 h 1720"/>
                      <a:gd name="T64" fmla="*/ 6 w 1585"/>
                      <a:gd name="T65" fmla="*/ 5 h 1720"/>
                      <a:gd name="T66" fmla="*/ 6 w 1585"/>
                      <a:gd name="T67" fmla="*/ 4 h 1720"/>
                      <a:gd name="T68" fmla="*/ 7 w 1585"/>
                      <a:gd name="T69" fmla="*/ 3 h 1720"/>
                      <a:gd name="T70" fmla="*/ 6 w 1585"/>
                      <a:gd name="T71" fmla="*/ 2 h 1720"/>
                      <a:gd name="T72" fmla="*/ 6 w 1585"/>
                      <a:gd name="T73" fmla="*/ 2 h 1720"/>
                      <a:gd name="T74" fmla="*/ 5 w 1585"/>
                      <a:gd name="T75" fmla="*/ 1 h 1720"/>
                      <a:gd name="T76" fmla="*/ 5 w 1585"/>
                      <a:gd name="T77" fmla="*/ 1 h 1720"/>
                      <a:gd name="T78" fmla="*/ 4 w 1585"/>
                      <a:gd name="T79" fmla="*/ 1 h 1720"/>
                      <a:gd name="T80" fmla="*/ 3 w 1585"/>
                      <a:gd name="T81" fmla="*/ 1 h 1720"/>
                      <a:gd name="T82" fmla="*/ 3 w 1585"/>
                      <a:gd name="T83" fmla="*/ 1 h 1720"/>
                      <a:gd name="T84" fmla="*/ 3 w 1585"/>
                      <a:gd name="T85" fmla="*/ 0 h 1720"/>
                      <a:gd name="T86" fmla="*/ 3 w 1585"/>
                      <a:gd name="T87" fmla="*/ 0 h 1720"/>
                      <a:gd name="T88" fmla="*/ 3 w 1585"/>
                      <a:gd name="T89" fmla="*/ 0 h 1720"/>
                      <a:gd name="T90" fmla="*/ 3 w 1585"/>
                      <a:gd name="T91" fmla="*/ 1 h 1720"/>
                      <a:gd name="T92" fmla="*/ 3 w 1585"/>
                      <a:gd name="T93" fmla="*/ 1 h 1720"/>
                      <a:gd name="T94" fmla="*/ 2 w 1585"/>
                      <a:gd name="T95" fmla="*/ 1 h 1720"/>
                      <a:gd name="T96" fmla="*/ 1 w 1585"/>
                      <a:gd name="T97" fmla="*/ 1 h 1720"/>
                      <a:gd name="T98" fmla="*/ 0 w 1585"/>
                      <a:gd name="T99" fmla="*/ 2 h 1720"/>
                      <a:gd name="T100" fmla="*/ 0 w 1585"/>
                      <a:gd name="T101" fmla="*/ 3 h 1720"/>
                      <a:gd name="T102" fmla="*/ 0 w 1585"/>
                      <a:gd name="T103" fmla="*/ 4 h 1720"/>
                      <a:gd name="T104" fmla="*/ 0 w 1585"/>
                      <a:gd name="T105" fmla="*/ 5 h 1720"/>
                      <a:gd name="T106" fmla="*/ 1 w 1585"/>
                      <a:gd name="T107" fmla="*/ 6 h 1720"/>
                      <a:gd name="T108" fmla="*/ 1 w 1585"/>
                      <a:gd name="T109" fmla="*/ 6 h 1720"/>
                      <a:gd name="T110" fmla="*/ 1 w 1585"/>
                      <a:gd name="T111" fmla="*/ 7 h 1720"/>
                      <a:gd name="T112" fmla="*/ 2 w 1585"/>
                      <a:gd name="T113" fmla="*/ 7 h 1720"/>
                      <a:gd name="T114" fmla="*/ 3 w 1585"/>
                      <a:gd name="T115" fmla="*/ 7 h 1720"/>
                      <a:gd name="T116" fmla="*/ 3 w 1585"/>
                      <a:gd name="T117" fmla="*/ 7 h 1720"/>
                      <a:gd name="T118" fmla="*/ 3 w 1585"/>
                      <a:gd name="T119" fmla="*/ 7 h 1720"/>
                      <a:gd name="T120" fmla="*/ 4 w 1585"/>
                      <a:gd name="T121" fmla="*/ 7 h 1720"/>
                      <a:gd name="T122" fmla="*/ 4 w 1585"/>
                      <a:gd name="T123" fmla="*/ 7 h 17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85"/>
                      <a:gd name="T187" fmla="*/ 0 h 1720"/>
                      <a:gd name="T188" fmla="*/ 1585 w 1585"/>
                      <a:gd name="T189" fmla="*/ 1720 h 17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85" h="1720">
                        <a:moveTo>
                          <a:pt x="962" y="1690"/>
                        </a:moveTo>
                        <a:lnTo>
                          <a:pt x="961" y="1687"/>
                        </a:lnTo>
                        <a:lnTo>
                          <a:pt x="961" y="1686"/>
                        </a:lnTo>
                        <a:lnTo>
                          <a:pt x="957" y="1687"/>
                        </a:lnTo>
                        <a:lnTo>
                          <a:pt x="952" y="1688"/>
                        </a:lnTo>
                        <a:lnTo>
                          <a:pt x="947" y="1688"/>
                        </a:lnTo>
                        <a:lnTo>
                          <a:pt x="942" y="1689"/>
                        </a:lnTo>
                        <a:lnTo>
                          <a:pt x="936" y="1690"/>
                        </a:lnTo>
                        <a:lnTo>
                          <a:pt x="930" y="1690"/>
                        </a:lnTo>
                        <a:lnTo>
                          <a:pt x="924" y="1690"/>
                        </a:lnTo>
                        <a:lnTo>
                          <a:pt x="920" y="1690"/>
                        </a:lnTo>
                        <a:lnTo>
                          <a:pt x="914" y="1690"/>
                        </a:lnTo>
                        <a:lnTo>
                          <a:pt x="908" y="1690"/>
                        </a:lnTo>
                        <a:lnTo>
                          <a:pt x="901" y="1690"/>
                        </a:lnTo>
                        <a:lnTo>
                          <a:pt x="895" y="1692"/>
                        </a:lnTo>
                        <a:lnTo>
                          <a:pt x="888" y="1692"/>
                        </a:lnTo>
                        <a:lnTo>
                          <a:pt x="881" y="1693"/>
                        </a:lnTo>
                        <a:lnTo>
                          <a:pt x="877" y="1693"/>
                        </a:lnTo>
                        <a:lnTo>
                          <a:pt x="871" y="1695"/>
                        </a:lnTo>
                        <a:lnTo>
                          <a:pt x="859" y="1696"/>
                        </a:lnTo>
                        <a:lnTo>
                          <a:pt x="848" y="1699"/>
                        </a:lnTo>
                        <a:lnTo>
                          <a:pt x="836" y="1699"/>
                        </a:lnTo>
                        <a:lnTo>
                          <a:pt x="824" y="1700"/>
                        </a:lnTo>
                        <a:lnTo>
                          <a:pt x="813" y="1700"/>
                        </a:lnTo>
                        <a:lnTo>
                          <a:pt x="802" y="1700"/>
                        </a:lnTo>
                        <a:lnTo>
                          <a:pt x="791" y="1700"/>
                        </a:lnTo>
                        <a:lnTo>
                          <a:pt x="779" y="1701"/>
                        </a:lnTo>
                        <a:lnTo>
                          <a:pt x="768" y="1700"/>
                        </a:lnTo>
                        <a:lnTo>
                          <a:pt x="757" y="1700"/>
                        </a:lnTo>
                        <a:lnTo>
                          <a:pt x="745" y="1700"/>
                        </a:lnTo>
                        <a:lnTo>
                          <a:pt x="735" y="1700"/>
                        </a:lnTo>
                        <a:lnTo>
                          <a:pt x="723" y="1700"/>
                        </a:lnTo>
                        <a:lnTo>
                          <a:pt x="711" y="1701"/>
                        </a:lnTo>
                        <a:lnTo>
                          <a:pt x="701" y="1702"/>
                        </a:lnTo>
                        <a:lnTo>
                          <a:pt x="689" y="1703"/>
                        </a:lnTo>
                        <a:lnTo>
                          <a:pt x="667" y="1704"/>
                        </a:lnTo>
                        <a:lnTo>
                          <a:pt x="647" y="1706"/>
                        </a:lnTo>
                        <a:lnTo>
                          <a:pt x="629" y="1706"/>
                        </a:lnTo>
                        <a:lnTo>
                          <a:pt x="611" y="1706"/>
                        </a:lnTo>
                        <a:lnTo>
                          <a:pt x="594" y="1704"/>
                        </a:lnTo>
                        <a:lnTo>
                          <a:pt x="577" y="1702"/>
                        </a:lnTo>
                        <a:lnTo>
                          <a:pt x="562" y="1700"/>
                        </a:lnTo>
                        <a:lnTo>
                          <a:pt x="547" y="1696"/>
                        </a:lnTo>
                        <a:lnTo>
                          <a:pt x="532" y="1692"/>
                        </a:lnTo>
                        <a:lnTo>
                          <a:pt x="518" y="1688"/>
                        </a:lnTo>
                        <a:lnTo>
                          <a:pt x="503" y="1682"/>
                        </a:lnTo>
                        <a:lnTo>
                          <a:pt x="489" y="1678"/>
                        </a:lnTo>
                        <a:lnTo>
                          <a:pt x="475" y="1672"/>
                        </a:lnTo>
                        <a:lnTo>
                          <a:pt x="461" y="1666"/>
                        </a:lnTo>
                        <a:lnTo>
                          <a:pt x="446" y="1660"/>
                        </a:lnTo>
                        <a:lnTo>
                          <a:pt x="432" y="1655"/>
                        </a:lnTo>
                        <a:lnTo>
                          <a:pt x="419" y="1651"/>
                        </a:lnTo>
                        <a:lnTo>
                          <a:pt x="409" y="1646"/>
                        </a:lnTo>
                        <a:lnTo>
                          <a:pt x="397" y="1640"/>
                        </a:lnTo>
                        <a:lnTo>
                          <a:pt x="386" y="1634"/>
                        </a:lnTo>
                        <a:lnTo>
                          <a:pt x="377" y="1629"/>
                        </a:lnTo>
                        <a:lnTo>
                          <a:pt x="368" y="1623"/>
                        </a:lnTo>
                        <a:lnTo>
                          <a:pt x="359" y="1617"/>
                        </a:lnTo>
                        <a:lnTo>
                          <a:pt x="349" y="1611"/>
                        </a:lnTo>
                        <a:lnTo>
                          <a:pt x="340" y="1604"/>
                        </a:lnTo>
                        <a:lnTo>
                          <a:pt x="332" y="1598"/>
                        </a:lnTo>
                        <a:lnTo>
                          <a:pt x="324" y="1591"/>
                        </a:lnTo>
                        <a:lnTo>
                          <a:pt x="317" y="1585"/>
                        </a:lnTo>
                        <a:lnTo>
                          <a:pt x="307" y="1577"/>
                        </a:lnTo>
                        <a:lnTo>
                          <a:pt x="299" y="1571"/>
                        </a:lnTo>
                        <a:lnTo>
                          <a:pt x="290" y="1564"/>
                        </a:lnTo>
                        <a:lnTo>
                          <a:pt x="282" y="1557"/>
                        </a:lnTo>
                        <a:lnTo>
                          <a:pt x="271" y="1549"/>
                        </a:lnTo>
                        <a:lnTo>
                          <a:pt x="262" y="1540"/>
                        </a:lnTo>
                        <a:lnTo>
                          <a:pt x="253" y="1532"/>
                        </a:lnTo>
                        <a:lnTo>
                          <a:pt x="243" y="1523"/>
                        </a:lnTo>
                        <a:lnTo>
                          <a:pt x="234" y="1513"/>
                        </a:lnTo>
                        <a:lnTo>
                          <a:pt x="226" y="1503"/>
                        </a:lnTo>
                        <a:lnTo>
                          <a:pt x="216" y="1493"/>
                        </a:lnTo>
                        <a:lnTo>
                          <a:pt x="208" y="1484"/>
                        </a:lnTo>
                        <a:lnTo>
                          <a:pt x="199" y="1474"/>
                        </a:lnTo>
                        <a:lnTo>
                          <a:pt x="192" y="1462"/>
                        </a:lnTo>
                        <a:lnTo>
                          <a:pt x="183" y="1451"/>
                        </a:lnTo>
                        <a:lnTo>
                          <a:pt x="176" y="1441"/>
                        </a:lnTo>
                        <a:lnTo>
                          <a:pt x="166" y="1428"/>
                        </a:lnTo>
                        <a:lnTo>
                          <a:pt x="158" y="1416"/>
                        </a:lnTo>
                        <a:lnTo>
                          <a:pt x="149" y="1404"/>
                        </a:lnTo>
                        <a:lnTo>
                          <a:pt x="141" y="1392"/>
                        </a:lnTo>
                        <a:lnTo>
                          <a:pt x="137" y="1386"/>
                        </a:lnTo>
                        <a:lnTo>
                          <a:pt x="135" y="1381"/>
                        </a:lnTo>
                        <a:lnTo>
                          <a:pt x="131" y="1378"/>
                        </a:lnTo>
                        <a:lnTo>
                          <a:pt x="129" y="1374"/>
                        </a:lnTo>
                        <a:lnTo>
                          <a:pt x="127" y="1370"/>
                        </a:lnTo>
                        <a:lnTo>
                          <a:pt x="124" y="1365"/>
                        </a:lnTo>
                        <a:lnTo>
                          <a:pt x="122" y="1362"/>
                        </a:lnTo>
                        <a:lnTo>
                          <a:pt x="120" y="1358"/>
                        </a:lnTo>
                        <a:lnTo>
                          <a:pt x="118" y="1353"/>
                        </a:lnTo>
                        <a:lnTo>
                          <a:pt x="115" y="1350"/>
                        </a:lnTo>
                        <a:lnTo>
                          <a:pt x="113" y="1346"/>
                        </a:lnTo>
                        <a:lnTo>
                          <a:pt x="111" y="1343"/>
                        </a:lnTo>
                        <a:lnTo>
                          <a:pt x="108" y="1338"/>
                        </a:lnTo>
                        <a:lnTo>
                          <a:pt x="107" y="1335"/>
                        </a:lnTo>
                        <a:lnTo>
                          <a:pt x="105" y="1330"/>
                        </a:lnTo>
                        <a:lnTo>
                          <a:pt x="104" y="1327"/>
                        </a:lnTo>
                        <a:lnTo>
                          <a:pt x="94" y="1307"/>
                        </a:lnTo>
                        <a:lnTo>
                          <a:pt x="87" y="1288"/>
                        </a:lnTo>
                        <a:lnTo>
                          <a:pt x="80" y="1271"/>
                        </a:lnTo>
                        <a:lnTo>
                          <a:pt x="74" y="1252"/>
                        </a:lnTo>
                        <a:lnTo>
                          <a:pt x="69" y="1233"/>
                        </a:lnTo>
                        <a:lnTo>
                          <a:pt x="63" y="1216"/>
                        </a:lnTo>
                        <a:lnTo>
                          <a:pt x="58" y="1197"/>
                        </a:lnTo>
                        <a:lnTo>
                          <a:pt x="55" y="1180"/>
                        </a:lnTo>
                        <a:lnTo>
                          <a:pt x="49" y="1160"/>
                        </a:lnTo>
                        <a:lnTo>
                          <a:pt x="45" y="1142"/>
                        </a:lnTo>
                        <a:lnTo>
                          <a:pt x="42" y="1124"/>
                        </a:lnTo>
                        <a:lnTo>
                          <a:pt x="38" y="1105"/>
                        </a:lnTo>
                        <a:lnTo>
                          <a:pt x="35" y="1084"/>
                        </a:lnTo>
                        <a:lnTo>
                          <a:pt x="30" y="1065"/>
                        </a:lnTo>
                        <a:lnTo>
                          <a:pt x="27" y="1044"/>
                        </a:lnTo>
                        <a:lnTo>
                          <a:pt x="23" y="1025"/>
                        </a:lnTo>
                        <a:lnTo>
                          <a:pt x="22" y="1019"/>
                        </a:lnTo>
                        <a:lnTo>
                          <a:pt x="21" y="1012"/>
                        </a:lnTo>
                        <a:lnTo>
                          <a:pt x="20" y="1005"/>
                        </a:lnTo>
                        <a:lnTo>
                          <a:pt x="20" y="999"/>
                        </a:lnTo>
                        <a:lnTo>
                          <a:pt x="19" y="992"/>
                        </a:lnTo>
                        <a:lnTo>
                          <a:pt x="17" y="985"/>
                        </a:lnTo>
                        <a:lnTo>
                          <a:pt x="16" y="978"/>
                        </a:lnTo>
                        <a:lnTo>
                          <a:pt x="16" y="971"/>
                        </a:lnTo>
                        <a:lnTo>
                          <a:pt x="15" y="963"/>
                        </a:lnTo>
                        <a:lnTo>
                          <a:pt x="14" y="957"/>
                        </a:lnTo>
                        <a:lnTo>
                          <a:pt x="14" y="950"/>
                        </a:lnTo>
                        <a:lnTo>
                          <a:pt x="14" y="943"/>
                        </a:lnTo>
                        <a:lnTo>
                          <a:pt x="13" y="936"/>
                        </a:lnTo>
                        <a:lnTo>
                          <a:pt x="13" y="929"/>
                        </a:lnTo>
                        <a:lnTo>
                          <a:pt x="13" y="924"/>
                        </a:lnTo>
                        <a:lnTo>
                          <a:pt x="14" y="919"/>
                        </a:lnTo>
                        <a:lnTo>
                          <a:pt x="14" y="896"/>
                        </a:lnTo>
                        <a:lnTo>
                          <a:pt x="15" y="877"/>
                        </a:lnTo>
                        <a:lnTo>
                          <a:pt x="16" y="856"/>
                        </a:lnTo>
                        <a:lnTo>
                          <a:pt x="19" y="837"/>
                        </a:lnTo>
                        <a:lnTo>
                          <a:pt x="20" y="818"/>
                        </a:lnTo>
                        <a:lnTo>
                          <a:pt x="22" y="802"/>
                        </a:lnTo>
                        <a:lnTo>
                          <a:pt x="24" y="783"/>
                        </a:lnTo>
                        <a:lnTo>
                          <a:pt x="28" y="767"/>
                        </a:lnTo>
                        <a:lnTo>
                          <a:pt x="29" y="751"/>
                        </a:lnTo>
                        <a:lnTo>
                          <a:pt x="32" y="734"/>
                        </a:lnTo>
                        <a:lnTo>
                          <a:pt x="36" y="717"/>
                        </a:lnTo>
                        <a:lnTo>
                          <a:pt x="39" y="702"/>
                        </a:lnTo>
                        <a:lnTo>
                          <a:pt x="44" y="684"/>
                        </a:lnTo>
                        <a:lnTo>
                          <a:pt x="49" y="668"/>
                        </a:lnTo>
                        <a:lnTo>
                          <a:pt x="53" y="651"/>
                        </a:lnTo>
                        <a:lnTo>
                          <a:pt x="60" y="634"/>
                        </a:lnTo>
                        <a:lnTo>
                          <a:pt x="60" y="630"/>
                        </a:lnTo>
                        <a:lnTo>
                          <a:pt x="62" y="627"/>
                        </a:lnTo>
                        <a:lnTo>
                          <a:pt x="63" y="623"/>
                        </a:lnTo>
                        <a:lnTo>
                          <a:pt x="65" y="621"/>
                        </a:lnTo>
                        <a:lnTo>
                          <a:pt x="66" y="616"/>
                        </a:lnTo>
                        <a:lnTo>
                          <a:pt x="69" y="613"/>
                        </a:lnTo>
                        <a:lnTo>
                          <a:pt x="70" y="609"/>
                        </a:lnTo>
                        <a:lnTo>
                          <a:pt x="72" y="606"/>
                        </a:lnTo>
                        <a:lnTo>
                          <a:pt x="73" y="601"/>
                        </a:lnTo>
                        <a:lnTo>
                          <a:pt x="74" y="598"/>
                        </a:lnTo>
                        <a:lnTo>
                          <a:pt x="77" y="593"/>
                        </a:lnTo>
                        <a:lnTo>
                          <a:pt x="79" y="590"/>
                        </a:lnTo>
                        <a:lnTo>
                          <a:pt x="81" y="584"/>
                        </a:lnTo>
                        <a:lnTo>
                          <a:pt x="85" y="578"/>
                        </a:lnTo>
                        <a:lnTo>
                          <a:pt x="92" y="563"/>
                        </a:lnTo>
                        <a:lnTo>
                          <a:pt x="100" y="548"/>
                        </a:lnTo>
                        <a:lnTo>
                          <a:pt x="108" y="533"/>
                        </a:lnTo>
                        <a:lnTo>
                          <a:pt x="118" y="517"/>
                        </a:lnTo>
                        <a:lnTo>
                          <a:pt x="126" y="502"/>
                        </a:lnTo>
                        <a:lnTo>
                          <a:pt x="136" y="488"/>
                        </a:lnTo>
                        <a:lnTo>
                          <a:pt x="145" y="473"/>
                        </a:lnTo>
                        <a:lnTo>
                          <a:pt x="156" y="459"/>
                        </a:lnTo>
                        <a:lnTo>
                          <a:pt x="165" y="444"/>
                        </a:lnTo>
                        <a:lnTo>
                          <a:pt x="177" y="430"/>
                        </a:lnTo>
                        <a:lnTo>
                          <a:pt x="187" y="417"/>
                        </a:lnTo>
                        <a:lnTo>
                          <a:pt x="199" y="404"/>
                        </a:lnTo>
                        <a:lnTo>
                          <a:pt x="211" y="391"/>
                        </a:lnTo>
                        <a:lnTo>
                          <a:pt x="223" y="379"/>
                        </a:lnTo>
                        <a:lnTo>
                          <a:pt x="236" y="367"/>
                        </a:lnTo>
                        <a:lnTo>
                          <a:pt x="249" y="355"/>
                        </a:lnTo>
                        <a:lnTo>
                          <a:pt x="257" y="346"/>
                        </a:lnTo>
                        <a:lnTo>
                          <a:pt x="268" y="339"/>
                        </a:lnTo>
                        <a:lnTo>
                          <a:pt x="276" y="331"/>
                        </a:lnTo>
                        <a:lnTo>
                          <a:pt x="285" y="324"/>
                        </a:lnTo>
                        <a:lnTo>
                          <a:pt x="294" y="316"/>
                        </a:lnTo>
                        <a:lnTo>
                          <a:pt x="304" y="310"/>
                        </a:lnTo>
                        <a:lnTo>
                          <a:pt x="312" y="304"/>
                        </a:lnTo>
                        <a:lnTo>
                          <a:pt x="320" y="298"/>
                        </a:lnTo>
                        <a:lnTo>
                          <a:pt x="328" y="292"/>
                        </a:lnTo>
                        <a:lnTo>
                          <a:pt x="335" y="287"/>
                        </a:lnTo>
                        <a:lnTo>
                          <a:pt x="342" y="282"/>
                        </a:lnTo>
                        <a:lnTo>
                          <a:pt x="348" y="278"/>
                        </a:lnTo>
                        <a:lnTo>
                          <a:pt x="354" y="274"/>
                        </a:lnTo>
                        <a:lnTo>
                          <a:pt x="360" y="271"/>
                        </a:lnTo>
                        <a:lnTo>
                          <a:pt x="363" y="268"/>
                        </a:lnTo>
                        <a:lnTo>
                          <a:pt x="368" y="266"/>
                        </a:lnTo>
                        <a:lnTo>
                          <a:pt x="383" y="256"/>
                        </a:lnTo>
                        <a:lnTo>
                          <a:pt x="398" y="247"/>
                        </a:lnTo>
                        <a:lnTo>
                          <a:pt x="414" y="239"/>
                        </a:lnTo>
                        <a:lnTo>
                          <a:pt x="431" y="232"/>
                        </a:lnTo>
                        <a:lnTo>
                          <a:pt x="447" y="225"/>
                        </a:lnTo>
                        <a:lnTo>
                          <a:pt x="463" y="219"/>
                        </a:lnTo>
                        <a:lnTo>
                          <a:pt x="480" y="213"/>
                        </a:lnTo>
                        <a:lnTo>
                          <a:pt x="497" y="210"/>
                        </a:lnTo>
                        <a:lnTo>
                          <a:pt x="513" y="205"/>
                        </a:lnTo>
                        <a:lnTo>
                          <a:pt x="530" y="201"/>
                        </a:lnTo>
                        <a:lnTo>
                          <a:pt x="547" y="198"/>
                        </a:lnTo>
                        <a:lnTo>
                          <a:pt x="563" y="197"/>
                        </a:lnTo>
                        <a:lnTo>
                          <a:pt x="581" y="194"/>
                        </a:lnTo>
                        <a:lnTo>
                          <a:pt x="598" y="193"/>
                        </a:lnTo>
                        <a:lnTo>
                          <a:pt x="616" y="192"/>
                        </a:lnTo>
                        <a:lnTo>
                          <a:pt x="633" y="192"/>
                        </a:lnTo>
                        <a:lnTo>
                          <a:pt x="639" y="192"/>
                        </a:lnTo>
                        <a:lnTo>
                          <a:pt x="645" y="192"/>
                        </a:lnTo>
                        <a:lnTo>
                          <a:pt x="651" y="191"/>
                        </a:lnTo>
                        <a:lnTo>
                          <a:pt x="655" y="191"/>
                        </a:lnTo>
                        <a:lnTo>
                          <a:pt x="661" y="191"/>
                        </a:lnTo>
                        <a:lnTo>
                          <a:pt x="667" y="191"/>
                        </a:lnTo>
                        <a:lnTo>
                          <a:pt x="672" y="190"/>
                        </a:lnTo>
                        <a:lnTo>
                          <a:pt x="678" y="190"/>
                        </a:lnTo>
                        <a:lnTo>
                          <a:pt x="683" y="190"/>
                        </a:lnTo>
                        <a:lnTo>
                          <a:pt x="688" y="190"/>
                        </a:lnTo>
                        <a:lnTo>
                          <a:pt x="694" y="189"/>
                        </a:lnTo>
                        <a:lnTo>
                          <a:pt x="700" y="189"/>
                        </a:lnTo>
                        <a:lnTo>
                          <a:pt x="704" y="189"/>
                        </a:lnTo>
                        <a:lnTo>
                          <a:pt x="710" y="189"/>
                        </a:lnTo>
                        <a:lnTo>
                          <a:pt x="716" y="189"/>
                        </a:lnTo>
                        <a:lnTo>
                          <a:pt x="722" y="190"/>
                        </a:lnTo>
                        <a:lnTo>
                          <a:pt x="730" y="190"/>
                        </a:lnTo>
                        <a:lnTo>
                          <a:pt x="740" y="190"/>
                        </a:lnTo>
                        <a:lnTo>
                          <a:pt x="747" y="190"/>
                        </a:lnTo>
                        <a:lnTo>
                          <a:pt x="756" y="190"/>
                        </a:lnTo>
                        <a:lnTo>
                          <a:pt x="763" y="190"/>
                        </a:lnTo>
                        <a:lnTo>
                          <a:pt x="771" y="190"/>
                        </a:lnTo>
                        <a:lnTo>
                          <a:pt x="778" y="190"/>
                        </a:lnTo>
                        <a:lnTo>
                          <a:pt x="785" y="191"/>
                        </a:lnTo>
                        <a:lnTo>
                          <a:pt x="791" y="191"/>
                        </a:lnTo>
                        <a:lnTo>
                          <a:pt x="796" y="191"/>
                        </a:lnTo>
                        <a:lnTo>
                          <a:pt x="803" y="191"/>
                        </a:lnTo>
                        <a:lnTo>
                          <a:pt x="810" y="191"/>
                        </a:lnTo>
                        <a:lnTo>
                          <a:pt x="817" y="191"/>
                        </a:lnTo>
                        <a:lnTo>
                          <a:pt x="825" y="192"/>
                        </a:lnTo>
                        <a:lnTo>
                          <a:pt x="832" y="192"/>
                        </a:lnTo>
                        <a:lnTo>
                          <a:pt x="842" y="192"/>
                        </a:lnTo>
                        <a:lnTo>
                          <a:pt x="845" y="192"/>
                        </a:lnTo>
                        <a:lnTo>
                          <a:pt x="849" y="192"/>
                        </a:lnTo>
                        <a:lnTo>
                          <a:pt x="852" y="192"/>
                        </a:lnTo>
                        <a:lnTo>
                          <a:pt x="856" y="192"/>
                        </a:lnTo>
                        <a:lnTo>
                          <a:pt x="859" y="192"/>
                        </a:lnTo>
                        <a:lnTo>
                          <a:pt x="863" y="192"/>
                        </a:lnTo>
                        <a:lnTo>
                          <a:pt x="867" y="192"/>
                        </a:lnTo>
                        <a:lnTo>
                          <a:pt x="871" y="192"/>
                        </a:lnTo>
                        <a:lnTo>
                          <a:pt x="874" y="191"/>
                        </a:lnTo>
                        <a:lnTo>
                          <a:pt x="878" y="191"/>
                        </a:lnTo>
                        <a:lnTo>
                          <a:pt x="881" y="191"/>
                        </a:lnTo>
                        <a:lnTo>
                          <a:pt x="886" y="191"/>
                        </a:lnTo>
                        <a:lnTo>
                          <a:pt x="890" y="191"/>
                        </a:lnTo>
                        <a:lnTo>
                          <a:pt x="893" y="191"/>
                        </a:lnTo>
                        <a:lnTo>
                          <a:pt x="897" y="191"/>
                        </a:lnTo>
                        <a:lnTo>
                          <a:pt x="901" y="191"/>
                        </a:lnTo>
                        <a:lnTo>
                          <a:pt x="907" y="191"/>
                        </a:lnTo>
                        <a:lnTo>
                          <a:pt x="912" y="191"/>
                        </a:lnTo>
                        <a:lnTo>
                          <a:pt x="917" y="191"/>
                        </a:lnTo>
                        <a:lnTo>
                          <a:pt x="923" y="191"/>
                        </a:lnTo>
                        <a:lnTo>
                          <a:pt x="928" y="191"/>
                        </a:lnTo>
                        <a:lnTo>
                          <a:pt x="934" y="191"/>
                        </a:lnTo>
                        <a:lnTo>
                          <a:pt x="938" y="192"/>
                        </a:lnTo>
                        <a:lnTo>
                          <a:pt x="943" y="192"/>
                        </a:lnTo>
                        <a:lnTo>
                          <a:pt x="948" y="192"/>
                        </a:lnTo>
                        <a:lnTo>
                          <a:pt x="952" y="193"/>
                        </a:lnTo>
                        <a:lnTo>
                          <a:pt x="957" y="193"/>
                        </a:lnTo>
                        <a:lnTo>
                          <a:pt x="961" y="193"/>
                        </a:lnTo>
                        <a:lnTo>
                          <a:pt x="964" y="193"/>
                        </a:lnTo>
                        <a:lnTo>
                          <a:pt x="969" y="194"/>
                        </a:lnTo>
                        <a:lnTo>
                          <a:pt x="973" y="196"/>
                        </a:lnTo>
                        <a:lnTo>
                          <a:pt x="978" y="196"/>
                        </a:lnTo>
                        <a:lnTo>
                          <a:pt x="992" y="196"/>
                        </a:lnTo>
                        <a:lnTo>
                          <a:pt x="1006" y="197"/>
                        </a:lnTo>
                        <a:lnTo>
                          <a:pt x="1020" y="198"/>
                        </a:lnTo>
                        <a:lnTo>
                          <a:pt x="1034" y="200"/>
                        </a:lnTo>
                        <a:lnTo>
                          <a:pt x="1047" y="203"/>
                        </a:lnTo>
                        <a:lnTo>
                          <a:pt x="1060" y="205"/>
                        </a:lnTo>
                        <a:lnTo>
                          <a:pt x="1072" y="208"/>
                        </a:lnTo>
                        <a:lnTo>
                          <a:pt x="1085" y="212"/>
                        </a:lnTo>
                        <a:lnTo>
                          <a:pt x="1097" y="215"/>
                        </a:lnTo>
                        <a:lnTo>
                          <a:pt x="1110" y="218"/>
                        </a:lnTo>
                        <a:lnTo>
                          <a:pt x="1121" y="222"/>
                        </a:lnTo>
                        <a:lnTo>
                          <a:pt x="1135" y="226"/>
                        </a:lnTo>
                        <a:lnTo>
                          <a:pt x="1147" y="229"/>
                        </a:lnTo>
                        <a:lnTo>
                          <a:pt x="1160" y="233"/>
                        </a:lnTo>
                        <a:lnTo>
                          <a:pt x="1172" y="238"/>
                        </a:lnTo>
                        <a:lnTo>
                          <a:pt x="1186" y="241"/>
                        </a:lnTo>
                        <a:lnTo>
                          <a:pt x="1192" y="243"/>
                        </a:lnTo>
                        <a:lnTo>
                          <a:pt x="1198" y="245"/>
                        </a:lnTo>
                        <a:lnTo>
                          <a:pt x="1203" y="247"/>
                        </a:lnTo>
                        <a:lnTo>
                          <a:pt x="1209" y="248"/>
                        </a:lnTo>
                        <a:lnTo>
                          <a:pt x="1213" y="250"/>
                        </a:lnTo>
                        <a:lnTo>
                          <a:pt x="1218" y="253"/>
                        </a:lnTo>
                        <a:lnTo>
                          <a:pt x="1224" y="254"/>
                        </a:lnTo>
                        <a:lnTo>
                          <a:pt x="1228" y="256"/>
                        </a:lnTo>
                        <a:lnTo>
                          <a:pt x="1233" y="259"/>
                        </a:lnTo>
                        <a:lnTo>
                          <a:pt x="1238" y="261"/>
                        </a:lnTo>
                        <a:lnTo>
                          <a:pt x="1242" y="262"/>
                        </a:lnTo>
                        <a:lnTo>
                          <a:pt x="1247" y="264"/>
                        </a:lnTo>
                        <a:lnTo>
                          <a:pt x="1252" y="266"/>
                        </a:lnTo>
                        <a:lnTo>
                          <a:pt x="1256" y="268"/>
                        </a:lnTo>
                        <a:lnTo>
                          <a:pt x="1261" y="270"/>
                        </a:lnTo>
                        <a:lnTo>
                          <a:pt x="1267" y="273"/>
                        </a:lnTo>
                        <a:lnTo>
                          <a:pt x="1271" y="274"/>
                        </a:lnTo>
                        <a:lnTo>
                          <a:pt x="1276" y="276"/>
                        </a:lnTo>
                        <a:lnTo>
                          <a:pt x="1282" y="278"/>
                        </a:lnTo>
                        <a:lnTo>
                          <a:pt x="1287" y="281"/>
                        </a:lnTo>
                        <a:lnTo>
                          <a:pt x="1292" y="283"/>
                        </a:lnTo>
                        <a:lnTo>
                          <a:pt x="1297" y="287"/>
                        </a:lnTo>
                        <a:lnTo>
                          <a:pt x="1303" y="289"/>
                        </a:lnTo>
                        <a:lnTo>
                          <a:pt x="1309" y="291"/>
                        </a:lnTo>
                        <a:lnTo>
                          <a:pt x="1313" y="295"/>
                        </a:lnTo>
                        <a:lnTo>
                          <a:pt x="1318" y="297"/>
                        </a:lnTo>
                        <a:lnTo>
                          <a:pt x="1324" y="299"/>
                        </a:lnTo>
                        <a:lnTo>
                          <a:pt x="1329" y="304"/>
                        </a:lnTo>
                        <a:lnTo>
                          <a:pt x="1334" y="306"/>
                        </a:lnTo>
                        <a:lnTo>
                          <a:pt x="1339" y="311"/>
                        </a:lnTo>
                        <a:lnTo>
                          <a:pt x="1344" y="314"/>
                        </a:lnTo>
                        <a:lnTo>
                          <a:pt x="1349" y="318"/>
                        </a:lnTo>
                        <a:lnTo>
                          <a:pt x="1360" y="327"/>
                        </a:lnTo>
                        <a:lnTo>
                          <a:pt x="1370" y="337"/>
                        </a:lnTo>
                        <a:lnTo>
                          <a:pt x="1381" y="346"/>
                        </a:lnTo>
                        <a:lnTo>
                          <a:pt x="1390" y="356"/>
                        </a:lnTo>
                        <a:lnTo>
                          <a:pt x="1400" y="366"/>
                        </a:lnTo>
                        <a:lnTo>
                          <a:pt x="1409" y="376"/>
                        </a:lnTo>
                        <a:lnTo>
                          <a:pt x="1417" y="388"/>
                        </a:lnTo>
                        <a:lnTo>
                          <a:pt x="1426" y="400"/>
                        </a:lnTo>
                        <a:lnTo>
                          <a:pt x="1433" y="410"/>
                        </a:lnTo>
                        <a:lnTo>
                          <a:pt x="1441" y="421"/>
                        </a:lnTo>
                        <a:lnTo>
                          <a:pt x="1448" y="432"/>
                        </a:lnTo>
                        <a:lnTo>
                          <a:pt x="1457" y="444"/>
                        </a:lnTo>
                        <a:lnTo>
                          <a:pt x="1462" y="454"/>
                        </a:lnTo>
                        <a:lnTo>
                          <a:pt x="1469" y="467"/>
                        </a:lnTo>
                        <a:lnTo>
                          <a:pt x="1476" y="479"/>
                        </a:lnTo>
                        <a:lnTo>
                          <a:pt x="1483" y="491"/>
                        </a:lnTo>
                        <a:lnTo>
                          <a:pt x="1485" y="491"/>
                        </a:lnTo>
                        <a:lnTo>
                          <a:pt x="1490" y="501"/>
                        </a:lnTo>
                        <a:lnTo>
                          <a:pt x="1495" y="512"/>
                        </a:lnTo>
                        <a:lnTo>
                          <a:pt x="1501" y="521"/>
                        </a:lnTo>
                        <a:lnTo>
                          <a:pt x="1507" y="530"/>
                        </a:lnTo>
                        <a:lnTo>
                          <a:pt x="1511" y="538"/>
                        </a:lnTo>
                        <a:lnTo>
                          <a:pt x="1516" y="548"/>
                        </a:lnTo>
                        <a:lnTo>
                          <a:pt x="1521" y="556"/>
                        </a:lnTo>
                        <a:lnTo>
                          <a:pt x="1525" y="564"/>
                        </a:lnTo>
                        <a:lnTo>
                          <a:pt x="1529" y="572"/>
                        </a:lnTo>
                        <a:lnTo>
                          <a:pt x="1533" y="579"/>
                        </a:lnTo>
                        <a:lnTo>
                          <a:pt x="1536" y="587"/>
                        </a:lnTo>
                        <a:lnTo>
                          <a:pt x="1540" y="596"/>
                        </a:lnTo>
                        <a:lnTo>
                          <a:pt x="1543" y="604"/>
                        </a:lnTo>
                        <a:lnTo>
                          <a:pt x="1545" y="613"/>
                        </a:lnTo>
                        <a:lnTo>
                          <a:pt x="1547" y="621"/>
                        </a:lnTo>
                        <a:lnTo>
                          <a:pt x="1550" y="632"/>
                        </a:lnTo>
                        <a:lnTo>
                          <a:pt x="1551" y="640"/>
                        </a:lnTo>
                        <a:lnTo>
                          <a:pt x="1553" y="649"/>
                        </a:lnTo>
                        <a:lnTo>
                          <a:pt x="1554" y="657"/>
                        </a:lnTo>
                        <a:lnTo>
                          <a:pt x="1558" y="665"/>
                        </a:lnTo>
                        <a:lnTo>
                          <a:pt x="1559" y="672"/>
                        </a:lnTo>
                        <a:lnTo>
                          <a:pt x="1561" y="681"/>
                        </a:lnTo>
                        <a:lnTo>
                          <a:pt x="1564" y="689"/>
                        </a:lnTo>
                        <a:lnTo>
                          <a:pt x="1566" y="698"/>
                        </a:lnTo>
                        <a:lnTo>
                          <a:pt x="1567" y="707"/>
                        </a:lnTo>
                        <a:lnTo>
                          <a:pt x="1568" y="718"/>
                        </a:lnTo>
                        <a:lnTo>
                          <a:pt x="1568" y="730"/>
                        </a:lnTo>
                        <a:lnTo>
                          <a:pt x="1570" y="744"/>
                        </a:lnTo>
                        <a:lnTo>
                          <a:pt x="1570" y="758"/>
                        </a:lnTo>
                        <a:lnTo>
                          <a:pt x="1570" y="774"/>
                        </a:lnTo>
                        <a:lnTo>
                          <a:pt x="1568" y="793"/>
                        </a:lnTo>
                        <a:lnTo>
                          <a:pt x="1568" y="814"/>
                        </a:lnTo>
                        <a:lnTo>
                          <a:pt x="1567" y="824"/>
                        </a:lnTo>
                        <a:lnTo>
                          <a:pt x="1565" y="840"/>
                        </a:lnTo>
                        <a:lnTo>
                          <a:pt x="1563" y="860"/>
                        </a:lnTo>
                        <a:lnTo>
                          <a:pt x="1560" y="884"/>
                        </a:lnTo>
                        <a:lnTo>
                          <a:pt x="1557" y="910"/>
                        </a:lnTo>
                        <a:lnTo>
                          <a:pt x="1552" y="938"/>
                        </a:lnTo>
                        <a:lnTo>
                          <a:pt x="1549" y="967"/>
                        </a:lnTo>
                        <a:lnTo>
                          <a:pt x="1544" y="999"/>
                        </a:lnTo>
                        <a:lnTo>
                          <a:pt x="1540" y="1028"/>
                        </a:lnTo>
                        <a:lnTo>
                          <a:pt x="1536" y="1057"/>
                        </a:lnTo>
                        <a:lnTo>
                          <a:pt x="1532" y="1084"/>
                        </a:lnTo>
                        <a:lnTo>
                          <a:pt x="1528" y="1110"/>
                        </a:lnTo>
                        <a:lnTo>
                          <a:pt x="1524" y="1132"/>
                        </a:lnTo>
                        <a:lnTo>
                          <a:pt x="1522" y="1149"/>
                        </a:lnTo>
                        <a:lnTo>
                          <a:pt x="1519" y="1163"/>
                        </a:lnTo>
                        <a:lnTo>
                          <a:pt x="1518" y="1172"/>
                        </a:lnTo>
                        <a:lnTo>
                          <a:pt x="1515" y="1190"/>
                        </a:lnTo>
                        <a:lnTo>
                          <a:pt x="1510" y="1207"/>
                        </a:lnTo>
                        <a:lnTo>
                          <a:pt x="1508" y="1223"/>
                        </a:lnTo>
                        <a:lnTo>
                          <a:pt x="1504" y="1238"/>
                        </a:lnTo>
                        <a:lnTo>
                          <a:pt x="1501" y="1251"/>
                        </a:lnTo>
                        <a:lnTo>
                          <a:pt x="1497" y="1264"/>
                        </a:lnTo>
                        <a:lnTo>
                          <a:pt x="1494" y="1276"/>
                        </a:lnTo>
                        <a:lnTo>
                          <a:pt x="1492" y="1288"/>
                        </a:lnTo>
                        <a:lnTo>
                          <a:pt x="1487" y="1299"/>
                        </a:lnTo>
                        <a:lnTo>
                          <a:pt x="1483" y="1310"/>
                        </a:lnTo>
                        <a:lnTo>
                          <a:pt x="1478" y="1321"/>
                        </a:lnTo>
                        <a:lnTo>
                          <a:pt x="1473" y="1331"/>
                        </a:lnTo>
                        <a:lnTo>
                          <a:pt x="1467" y="1343"/>
                        </a:lnTo>
                        <a:lnTo>
                          <a:pt x="1461" y="1355"/>
                        </a:lnTo>
                        <a:lnTo>
                          <a:pt x="1453" y="1367"/>
                        </a:lnTo>
                        <a:lnTo>
                          <a:pt x="1446" y="1380"/>
                        </a:lnTo>
                        <a:lnTo>
                          <a:pt x="1438" y="1391"/>
                        </a:lnTo>
                        <a:lnTo>
                          <a:pt x="1430" y="1401"/>
                        </a:lnTo>
                        <a:lnTo>
                          <a:pt x="1422" y="1412"/>
                        </a:lnTo>
                        <a:lnTo>
                          <a:pt x="1414" y="1421"/>
                        </a:lnTo>
                        <a:lnTo>
                          <a:pt x="1404" y="1430"/>
                        </a:lnTo>
                        <a:lnTo>
                          <a:pt x="1395" y="1440"/>
                        </a:lnTo>
                        <a:lnTo>
                          <a:pt x="1386" y="1449"/>
                        </a:lnTo>
                        <a:lnTo>
                          <a:pt x="1377" y="1458"/>
                        </a:lnTo>
                        <a:lnTo>
                          <a:pt x="1367" y="1467"/>
                        </a:lnTo>
                        <a:lnTo>
                          <a:pt x="1358" y="1475"/>
                        </a:lnTo>
                        <a:lnTo>
                          <a:pt x="1348" y="1483"/>
                        </a:lnTo>
                        <a:lnTo>
                          <a:pt x="1338" y="1491"/>
                        </a:lnTo>
                        <a:lnTo>
                          <a:pt x="1329" y="1499"/>
                        </a:lnTo>
                        <a:lnTo>
                          <a:pt x="1318" y="1509"/>
                        </a:lnTo>
                        <a:lnTo>
                          <a:pt x="1309" y="1518"/>
                        </a:lnTo>
                        <a:lnTo>
                          <a:pt x="1299" y="1527"/>
                        </a:lnTo>
                        <a:lnTo>
                          <a:pt x="1291" y="1534"/>
                        </a:lnTo>
                        <a:lnTo>
                          <a:pt x="1282" y="1541"/>
                        </a:lnTo>
                        <a:lnTo>
                          <a:pt x="1274" y="1547"/>
                        </a:lnTo>
                        <a:lnTo>
                          <a:pt x="1266" y="1553"/>
                        </a:lnTo>
                        <a:lnTo>
                          <a:pt x="1256" y="1557"/>
                        </a:lnTo>
                        <a:lnTo>
                          <a:pt x="1248" y="1563"/>
                        </a:lnTo>
                        <a:lnTo>
                          <a:pt x="1240" y="1568"/>
                        </a:lnTo>
                        <a:lnTo>
                          <a:pt x="1232" y="1573"/>
                        </a:lnTo>
                        <a:lnTo>
                          <a:pt x="1221" y="1576"/>
                        </a:lnTo>
                        <a:lnTo>
                          <a:pt x="1214" y="1581"/>
                        </a:lnTo>
                        <a:lnTo>
                          <a:pt x="1204" y="1585"/>
                        </a:lnTo>
                        <a:lnTo>
                          <a:pt x="1196" y="1590"/>
                        </a:lnTo>
                        <a:lnTo>
                          <a:pt x="1188" y="1594"/>
                        </a:lnTo>
                        <a:lnTo>
                          <a:pt x="1179" y="1598"/>
                        </a:lnTo>
                        <a:lnTo>
                          <a:pt x="1170" y="1603"/>
                        </a:lnTo>
                        <a:lnTo>
                          <a:pt x="1162" y="1609"/>
                        </a:lnTo>
                        <a:lnTo>
                          <a:pt x="1162" y="1612"/>
                        </a:lnTo>
                        <a:lnTo>
                          <a:pt x="1162" y="1617"/>
                        </a:lnTo>
                        <a:lnTo>
                          <a:pt x="1165" y="1618"/>
                        </a:lnTo>
                        <a:lnTo>
                          <a:pt x="1170" y="1620"/>
                        </a:lnTo>
                        <a:lnTo>
                          <a:pt x="1177" y="1616"/>
                        </a:lnTo>
                        <a:lnTo>
                          <a:pt x="1184" y="1612"/>
                        </a:lnTo>
                        <a:lnTo>
                          <a:pt x="1190" y="1609"/>
                        </a:lnTo>
                        <a:lnTo>
                          <a:pt x="1198" y="1606"/>
                        </a:lnTo>
                        <a:lnTo>
                          <a:pt x="1204" y="1602"/>
                        </a:lnTo>
                        <a:lnTo>
                          <a:pt x="1211" y="1598"/>
                        </a:lnTo>
                        <a:lnTo>
                          <a:pt x="1218" y="1596"/>
                        </a:lnTo>
                        <a:lnTo>
                          <a:pt x="1225" y="1592"/>
                        </a:lnTo>
                        <a:lnTo>
                          <a:pt x="1232" y="1589"/>
                        </a:lnTo>
                        <a:lnTo>
                          <a:pt x="1238" y="1584"/>
                        </a:lnTo>
                        <a:lnTo>
                          <a:pt x="1245" y="1581"/>
                        </a:lnTo>
                        <a:lnTo>
                          <a:pt x="1252" y="1577"/>
                        </a:lnTo>
                        <a:lnTo>
                          <a:pt x="1259" y="1574"/>
                        </a:lnTo>
                        <a:lnTo>
                          <a:pt x="1264" y="1570"/>
                        </a:lnTo>
                        <a:lnTo>
                          <a:pt x="1270" y="1567"/>
                        </a:lnTo>
                        <a:lnTo>
                          <a:pt x="1277" y="1563"/>
                        </a:lnTo>
                        <a:lnTo>
                          <a:pt x="1282" y="1559"/>
                        </a:lnTo>
                        <a:lnTo>
                          <a:pt x="1287" y="1555"/>
                        </a:lnTo>
                        <a:lnTo>
                          <a:pt x="1292" y="1552"/>
                        </a:lnTo>
                        <a:lnTo>
                          <a:pt x="1297" y="1548"/>
                        </a:lnTo>
                        <a:lnTo>
                          <a:pt x="1302" y="1544"/>
                        </a:lnTo>
                        <a:lnTo>
                          <a:pt x="1308" y="1540"/>
                        </a:lnTo>
                        <a:lnTo>
                          <a:pt x="1312" y="1535"/>
                        </a:lnTo>
                        <a:lnTo>
                          <a:pt x="1317" y="1532"/>
                        </a:lnTo>
                        <a:lnTo>
                          <a:pt x="1322" y="1527"/>
                        </a:lnTo>
                        <a:lnTo>
                          <a:pt x="1326" y="1524"/>
                        </a:lnTo>
                        <a:lnTo>
                          <a:pt x="1330" y="1519"/>
                        </a:lnTo>
                        <a:lnTo>
                          <a:pt x="1335" y="1516"/>
                        </a:lnTo>
                        <a:lnTo>
                          <a:pt x="1339" y="1512"/>
                        </a:lnTo>
                        <a:lnTo>
                          <a:pt x="1344" y="1509"/>
                        </a:lnTo>
                        <a:lnTo>
                          <a:pt x="1347" y="1505"/>
                        </a:lnTo>
                        <a:lnTo>
                          <a:pt x="1352" y="1503"/>
                        </a:lnTo>
                        <a:lnTo>
                          <a:pt x="1374" y="1482"/>
                        </a:lnTo>
                        <a:lnTo>
                          <a:pt x="1394" y="1462"/>
                        </a:lnTo>
                        <a:lnTo>
                          <a:pt x="1412" y="1443"/>
                        </a:lnTo>
                        <a:lnTo>
                          <a:pt x="1429" y="1425"/>
                        </a:lnTo>
                        <a:lnTo>
                          <a:pt x="1443" y="1406"/>
                        </a:lnTo>
                        <a:lnTo>
                          <a:pt x="1455" y="1388"/>
                        </a:lnTo>
                        <a:lnTo>
                          <a:pt x="1467" y="1372"/>
                        </a:lnTo>
                        <a:lnTo>
                          <a:pt x="1476" y="1356"/>
                        </a:lnTo>
                        <a:lnTo>
                          <a:pt x="1485" y="1339"/>
                        </a:lnTo>
                        <a:lnTo>
                          <a:pt x="1492" y="1323"/>
                        </a:lnTo>
                        <a:lnTo>
                          <a:pt x="1496" y="1309"/>
                        </a:lnTo>
                        <a:lnTo>
                          <a:pt x="1503" y="1294"/>
                        </a:lnTo>
                        <a:lnTo>
                          <a:pt x="1507" y="1279"/>
                        </a:lnTo>
                        <a:lnTo>
                          <a:pt x="1511" y="1264"/>
                        </a:lnTo>
                        <a:lnTo>
                          <a:pt x="1515" y="1250"/>
                        </a:lnTo>
                        <a:lnTo>
                          <a:pt x="1519" y="1236"/>
                        </a:lnTo>
                        <a:lnTo>
                          <a:pt x="1519" y="1229"/>
                        </a:lnTo>
                        <a:lnTo>
                          <a:pt x="1521" y="1223"/>
                        </a:lnTo>
                        <a:lnTo>
                          <a:pt x="1522" y="1217"/>
                        </a:lnTo>
                        <a:lnTo>
                          <a:pt x="1524" y="1211"/>
                        </a:lnTo>
                        <a:lnTo>
                          <a:pt x="1525" y="1204"/>
                        </a:lnTo>
                        <a:lnTo>
                          <a:pt x="1526" y="1198"/>
                        </a:lnTo>
                        <a:lnTo>
                          <a:pt x="1528" y="1193"/>
                        </a:lnTo>
                        <a:lnTo>
                          <a:pt x="1529" y="1188"/>
                        </a:lnTo>
                        <a:lnTo>
                          <a:pt x="1532" y="1166"/>
                        </a:lnTo>
                        <a:lnTo>
                          <a:pt x="1535" y="1146"/>
                        </a:lnTo>
                        <a:lnTo>
                          <a:pt x="1538" y="1124"/>
                        </a:lnTo>
                        <a:lnTo>
                          <a:pt x="1543" y="1104"/>
                        </a:lnTo>
                        <a:lnTo>
                          <a:pt x="1545" y="1082"/>
                        </a:lnTo>
                        <a:lnTo>
                          <a:pt x="1550" y="1060"/>
                        </a:lnTo>
                        <a:lnTo>
                          <a:pt x="1553" y="1037"/>
                        </a:lnTo>
                        <a:lnTo>
                          <a:pt x="1557" y="1018"/>
                        </a:lnTo>
                        <a:lnTo>
                          <a:pt x="1559" y="995"/>
                        </a:lnTo>
                        <a:lnTo>
                          <a:pt x="1563" y="976"/>
                        </a:lnTo>
                        <a:lnTo>
                          <a:pt x="1566" y="955"/>
                        </a:lnTo>
                        <a:lnTo>
                          <a:pt x="1568" y="936"/>
                        </a:lnTo>
                        <a:lnTo>
                          <a:pt x="1571" y="917"/>
                        </a:lnTo>
                        <a:lnTo>
                          <a:pt x="1573" y="900"/>
                        </a:lnTo>
                        <a:lnTo>
                          <a:pt x="1575" y="882"/>
                        </a:lnTo>
                        <a:lnTo>
                          <a:pt x="1578" y="867"/>
                        </a:lnTo>
                        <a:lnTo>
                          <a:pt x="1578" y="861"/>
                        </a:lnTo>
                        <a:lnTo>
                          <a:pt x="1578" y="857"/>
                        </a:lnTo>
                        <a:lnTo>
                          <a:pt x="1578" y="852"/>
                        </a:lnTo>
                        <a:lnTo>
                          <a:pt x="1579" y="847"/>
                        </a:lnTo>
                        <a:lnTo>
                          <a:pt x="1579" y="842"/>
                        </a:lnTo>
                        <a:lnTo>
                          <a:pt x="1579" y="836"/>
                        </a:lnTo>
                        <a:lnTo>
                          <a:pt x="1580" y="830"/>
                        </a:lnTo>
                        <a:lnTo>
                          <a:pt x="1581" y="825"/>
                        </a:lnTo>
                        <a:lnTo>
                          <a:pt x="1581" y="818"/>
                        </a:lnTo>
                        <a:lnTo>
                          <a:pt x="1582" y="812"/>
                        </a:lnTo>
                        <a:lnTo>
                          <a:pt x="1582" y="807"/>
                        </a:lnTo>
                        <a:lnTo>
                          <a:pt x="1584" y="802"/>
                        </a:lnTo>
                        <a:lnTo>
                          <a:pt x="1584" y="796"/>
                        </a:lnTo>
                        <a:lnTo>
                          <a:pt x="1584" y="791"/>
                        </a:lnTo>
                        <a:lnTo>
                          <a:pt x="1584" y="787"/>
                        </a:lnTo>
                        <a:lnTo>
                          <a:pt x="1585" y="783"/>
                        </a:lnTo>
                        <a:lnTo>
                          <a:pt x="1582" y="756"/>
                        </a:lnTo>
                        <a:lnTo>
                          <a:pt x="1581" y="732"/>
                        </a:lnTo>
                        <a:lnTo>
                          <a:pt x="1578" y="709"/>
                        </a:lnTo>
                        <a:lnTo>
                          <a:pt x="1575" y="688"/>
                        </a:lnTo>
                        <a:lnTo>
                          <a:pt x="1571" y="665"/>
                        </a:lnTo>
                        <a:lnTo>
                          <a:pt x="1567" y="647"/>
                        </a:lnTo>
                        <a:lnTo>
                          <a:pt x="1561" y="627"/>
                        </a:lnTo>
                        <a:lnTo>
                          <a:pt x="1557" y="609"/>
                        </a:lnTo>
                        <a:lnTo>
                          <a:pt x="1550" y="592"/>
                        </a:lnTo>
                        <a:lnTo>
                          <a:pt x="1543" y="575"/>
                        </a:lnTo>
                        <a:lnTo>
                          <a:pt x="1536" y="558"/>
                        </a:lnTo>
                        <a:lnTo>
                          <a:pt x="1528" y="542"/>
                        </a:lnTo>
                        <a:lnTo>
                          <a:pt x="1518" y="524"/>
                        </a:lnTo>
                        <a:lnTo>
                          <a:pt x="1509" y="507"/>
                        </a:lnTo>
                        <a:lnTo>
                          <a:pt x="1499" y="488"/>
                        </a:lnTo>
                        <a:lnTo>
                          <a:pt x="1488" y="471"/>
                        </a:lnTo>
                        <a:lnTo>
                          <a:pt x="1483" y="463"/>
                        </a:lnTo>
                        <a:lnTo>
                          <a:pt x="1479" y="454"/>
                        </a:lnTo>
                        <a:lnTo>
                          <a:pt x="1474" y="446"/>
                        </a:lnTo>
                        <a:lnTo>
                          <a:pt x="1471" y="438"/>
                        </a:lnTo>
                        <a:lnTo>
                          <a:pt x="1466" y="430"/>
                        </a:lnTo>
                        <a:lnTo>
                          <a:pt x="1460" y="423"/>
                        </a:lnTo>
                        <a:lnTo>
                          <a:pt x="1455" y="416"/>
                        </a:lnTo>
                        <a:lnTo>
                          <a:pt x="1451" y="408"/>
                        </a:lnTo>
                        <a:lnTo>
                          <a:pt x="1445" y="400"/>
                        </a:lnTo>
                        <a:lnTo>
                          <a:pt x="1440" y="393"/>
                        </a:lnTo>
                        <a:lnTo>
                          <a:pt x="1434" y="384"/>
                        </a:lnTo>
                        <a:lnTo>
                          <a:pt x="1429" y="377"/>
                        </a:lnTo>
                        <a:lnTo>
                          <a:pt x="1423" y="370"/>
                        </a:lnTo>
                        <a:lnTo>
                          <a:pt x="1417" y="363"/>
                        </a:lnTo>
                        <a:lnTo>
                          <a:pt x="1411" y="356"/>
                        </a:lnTo>
                        <a:lnTo>
                          <a:pt x="1404" y="351"/>
                        </a:lnTo>
                        <a:lnTo>
                          <a:pt x="1403" y="348"/>
                        </a:lnTo>
                        <a:lnTo>
                          <a:pt x="1402" y="347"/>
                        </a:lnTo>
                        <a:lnTo>
                          <a:pt x="1398" y="344"/>
                        </a:lnTo>
                        <a:lnTo>
                          <a:pt x="1395" y="340"/>
                        </a:lnTo>
                        <a:lnTo>
                          <a:pt x="1389" y="335"/>
                        </a:lnTo>
                        <a:lnTo>
                          <a:pt x="1383" y="330"/>
                        </a:lnTo>
                        <a:lnTo>
                          <a:pt x="1376" y="323"/>
                        </a:lnTo>
                        <a:lnTo>
                          <a:pt x="1368" y="317"/>
                        </a:lnTo>
                        <a:lnTo>
                          <a:pt x="1359" y="310"/>
                        </a:lnTo>
                        <a:lnTo>
                          <a:pt x="1348" y="302"/>
                        </a:lnTo>
                        <a:lnTo>
                          <a:pt x="1335" y="295"/>
                        </a:lnTo>
                        <a:lnTo>
                          <a:pt x="1324" y="287"/>
                        </a:lnTo>
                        <a:lnTo>
                          <a:pt x="1309" y="278"/>
                        </a:lnTo>
                        <a:lnTo>
                          <a:pt x="1294" y="270"/>
                        </a:lnTo>
                        <a:lnTo>
                          <a:pt x="1276" y="263"/>
                        </a:lnTo>
                        <a:lnTo>
                          <a:pt x="1259" y="256"/>
                        </a:lnTo>
                        <a:lnTo>
                          <a:pt x="1252" y="253"/>
                        </a:lnTo>
                        <a:lnTo>
                          <a:pt x="1245" y="250"/>
                        </a:lnTo>
                        <a:lnTo>
                          <a:pt x="1238" y="247"/>
                        </a:lnTo>
                        <a:lnTo>
                          <a:pt x="1232" y="246"/>
                        </a:lnTo>
                        <a:lnTo>
                          <a:pt x="1224" y="243"/>
                        </a:lnTo>
                        <a:lnTo>
                          <a:pt x="1217" y="240"/>
                        </a:lnTo>
                        <a:lnTo>
                          <a:pt x="1210" y="239"/>
                        </a:lnTo>
                        <a:lnTo>
                          <a:pt x="1204" y="236"/>
                        </a:lnTo>
                        <a:lnTo>
                          <a:pt x="1196" y="234"/>
                        </a:lnTo>
                        <a:lnTo>
                          <a:pt x="1189" y="232"/>
                        </a:lnTo>
                        <a:lnTo>
                          <a:pt x="1183" y="229"/>
                        </a:lnTo>
                        <a:lnTo>
                          <a:pt x="1176" y="227"/>
                        </a:lnTo>
                        <a:lnTo>
                          <a:pt x="1168" y="225"/>
                        </a:lnTo>
                        <a:lnTo>
                          <a:pt x="1162" y="222"/>
                        </a:lnTo>
                        <a:lnTo>
                          <a:pt x="1154" y="220"/>
                        </a:lnTo>
                        <a:lnTo>
                          <a:pt x="1148" y="218"/>
                        </a:lnTo>
                        <a:lnTo>
                          <a:pt x="1124" y="210"/>
                        </a:lnTo>
                        <a:lnTo>
                          <a:pt x="1101" y="203"/>
                        </a:lnTo>
                        <a:lnTo>
                          <a:pt x="1080" y="197"/>
                        </a:lnTo>
                        <a:lnTo>
                          <a:pt x="1061" y="192"/>
                        </a:lnTo>
                        <a:lnTo>
                          <a:pt x="1041" y="189"/>
                        </a:lnTo>
                        <a:lnTo>
                          <a:pt x="1022" y="185"/>
                        </a:lnTo>
                        <a:lnTo>
                          <a:pt x="1005" y="183"/>
                        </a:lnTo>
                        <a:lnTo>
                          <a:pt x="988" y="182"/>
                        </a:lnTo>
                        <a:lnTo>
                          <a:pt x="971" y="180"/>
                        </a:lnTo>
                        <a:lnTo>
                          <a:pt x="954" y="179"/>
                        </a:lnTo>
                        <a:lnTo>
                          <a:pt x="937" y="179"/>
                        </a:lnTo>
                        <a:lnTo>
                          <a:pt x="921" y="179"/>
                        </a:lnTo>
                        <a:lnTo>
                          <a:pt x="903" y="179"/>
                        </a:lnTo>
                        <a:lnTo>
                          <a:pt x="886" y="180"/>
                        </a:lnTo>
                        <a:lnTo>
                          <a:pt x="867" y="180"/>
                        </a:lnTo>
                        <a:lnTo>
                          <a:pt x="850" y="180"/>
                        </a:lnTo>
                        <a:lnTo>
                          <a:pt x="846" y="180"/>
                        </a:lnTo>
                        <a:lnTo>
                          <a:pt x="843" y="180"/>
                        </a:lnTo>
                        <a:lnTo>
                          <a:pt x="839" y="179"/>
                        </a:lnTo>
                        <a:lnTo>
                          <a:pt x="836" y="179"/>
                        </a:lnTo>
                        <a:lnTo>
                          <a:pt x="830" y="179"/>
                        </a:lnTo>
                        <a:lnTo>
                          <a:pt x="827" y="179"/>
                        </a:lnTo>
                        <a:lnTo>
                          <a:pt x="821" y="179"/>
                        </a:lnTo>
                        <a:lnTo>
                          <a:pt x="817" y="179"/>
                        </a:lnTo>
                        <a:lnTo>
                          <a:pt x="812" y="178"/>
                        </a:lnTo>
                        <a:lnTo>
                          <a:pt x="807" y="178"/>
                        </a:lnTo>
                        <a:lnTo>
                          <a:pt x="802" y="178"/>
                        </a:lnTo>
                        <a:lnTo>
                          <a:pt x="799" y="178"/>
                        </a:lnTo>
                        <a:lnTo>
                          <a:pt x="794" y="178"/>
                        </a:lnTo>
                        <a:lnTo>
                          <a:pt x="792" y="178"/>
                        </a:lnTo>
                        <a:lnTo>
                          <a:pt x="788" y="178"/>
                        </a:lnTo>
                        <a:lnTo>
                          <a:pt x="786" y="179"/>
                        </a:lnTo>
                        <a:lnTo>
                          <a:pt x="785" y="171"/>
                        </a:lnTo>
                        <a:lnTo>
                          <a:pt x="782" y="165"/>
                        </a:lnTo>
                        <a:lnTo>
                          <a:pt x="780" y="159"/>
                        </a:lnTo>
                        <a:lnTo>
                          <a:pt x="779" y="155"/>
                        </a:lnTo>
                        <a:lnTo>
                          <a:pt x="777" y="149"/>
                        </a:lnTo>
                        <a:lnTo>
                          <a:pt x="775" y="144"/>
                        </a:lnTo>
                        <a:lnTo>
                          <a:pt x="774" y="140"/>
                        </a:lnTo>
                        <a:lnTo>
                          <a:pt x="774" y="135"/>
                        </a:lnTo>
                        <a:lnTo>
                          <a:pt x="772" y="129"/>
                        </a:lnTo>
                        <a:lnTo>
                          <a:pt x="772" y="123"/>
                        </a:lnTo>
                        <a:lnTo>
                          <a:pt x="771" y="117"/>
                        </a:lnTo>
                        <a:lnTo>
                          <a:pt x="771" y="110"/>
                        </a:lnTo>
                        <a:lnTo>
                          <a:pt x="771" y="102"/>
                        </a:lnTo>
                        <a:lnTo>
                          <a:pt x="771" y="94"/>
                        </a:lnTo>
                        <a:lnTo>
                          <a:pt x="772" y="85"/>
                        </a:lnTo>
                        <a:lnTo>
                          <a:pt x="773" y="74"/>
                        </a:lnTo>
                        <a:lnTo>
                          <a:pt x="773" y="71"/>
                        </a:lnTo>
                        <a:lnTo>
                          <a:pt x="773" y="67"/>
                        </a:lnTo>
                        <a:lnTo>
                          <a:pt x="773" y="63"/>
                        </a:lnTo>
                        <a:lnTo>
                          <a:pt x="774" y="58"/>
                        </a:lnTo>
                        <a:lnTo>
                          <a:pt x="774" y="53"/>
                        </a:lnTo>
                        <a:lnTo>
                          <a:pt x="775" y="49"/>
                        </a:lnTo>
                        <a:lnTo>
                          <a:pt x="775" y="43"/>
                        </a:lnTo>
                        <a:lnTo>
                          <a:pt x="778" y="39"/>
                        </a:lnTo>
                        <a:lnTo>
                          <a:pt x="778" y="33"/>
                        </a:lnTo>
                        <a:lnTo>
                          <a:pt x="779" y="28"/>
                        </a:lnTo>
                        <a:lnTo>
                          <a:pt x="780" y="23"/>
                        </a:lnTo>
                        <a:lnTo>
                          <a:pt x="782" y="18"/>
                        </a:lnTo>
                        <a:lnTo>
                          <a:pt x="784" y="12"/>
                        </a:lnTo>
                        <a:lnTo>
                          <a:pt x="786" y="9"/>
                        </a:lnTo>
                        <a:lnTo>
                          <a:pt x="787" y="4"/>
                        </a:lnTo>
                        <a:lnTo>
                          <a:pt x="789" y="1"/>
                        </a:lnTo>
                        <a:lnTo>
                          <a:pt x="789" y="0"/>
                        </a:lnTo>
                        <a:lnTo>
                          <a:pt x="787" y="1"/>
                        </a:lnTo>
                        <a:lnTo>
                          <a:pt x="782" y="2"/>
                        </a:lnTo>
                        <a:lnTo>
                          <a:pt x="779" y="2"/>
                        </a:lnTo>
                        <a:lnTo>
                          <a:pt x="775" y="5"/>
                        </a:lnTo>
                        <a:lnTo>
                          <a:pt x="773" y="10"/>
                        </a:lnTo>
                        <a:lnTo>
                          <a:pt x="771" y="15"/>
                        </a:lnTo>
                        <a:lnTo>
                          <a:pt x="768" y="19"/>
                        </a:lnTo>
                        <a:lnTo>
                          <a:pt x="767" y="24"/>
                        </a:lnTo>
                        <a:lnTo>
                          <a:pt x="765" y="29"/>
                        </a:lnTo>
                        <a:lnTo>
                          <a:pt x="764" y="33"/>
                        </a:lnTo>
                        <a:lnTo>
                          <a:pt x="763" y="39"/>
                        </a:lnTo>
                        <a:lnTo>
                          <a:pt x="761" y="43"/>
                        </a:lnTo>
                        <a:lnTo>
                          <a:pt x="760" y="49"/>
                        </a:lnTo>
                        <a:lnTo>
                          <a:pt x="759" y="53"/>
                        </a:lnTo>
                        <a:lnTo>
                          <a:pt x="759" y="59"/>
                        </a:lnTo>
                        <a:lnTo>
                          <a:pt x="759" y="64"/>
                        </a:lnTo>
                        <a:lnTo>
                          <a:pt x="759" y="68"/>
                        </a:lnTo>
                        <a:lnTo>
                          <a:pt x="759" y="74"/>
                        </a:lnTo>
                        <a:lnTo>
                          <a:pt x="759" y="79"/>
                        </a:lnTo>
                        <a:lnTo>
                          <a:pt x="758" y="85"/>
                        </a:lnTo>
                        <a:lnTo>
                          <a:pt x="758" y="92"/>
                        </a:lnTo>
                        <a:lnTo>
                          <a:pt x="758" y="99"/>
                        </a:lnTo>
                        <a:lnTo>
                          <a:pt x="758" y="106"/>
                        </a:lnTo>
                        <a:lnTo>
                          <a:pt x="758" y="112"/>
                        </a:lnTo>
                        <a:lnTo>
                          <a:pt x="759" y="119"/>
                        </a:lnTo>
                        <a:lnTo>
                          <a:pt x="759" y="126"/>
                        </a:lnTo>
                        <a:lnTo>
                          <a:pt x="760" y="133"/>
                        </a:lnTo>
                        <a:lnTo>
                          <a:pt x="760" y="140"/>
                        </a:lnTo>
                        <a:lnTo>
                          <a:pt x="761" y="145"/>
                        </a:lnTo>
                        <a:lnTo>
                          <a:pt x="763" y="151"/>
                        </a:lnTo>
                        <a:lnTo>
                          <a:pt x="765" y="158"/>
                        </a:lnTo>
                        <a:lnTo>
                          <a:pt x="767" y="164"/>
                        </a:lnTo>
                        <a:lnTo>
                          <a:pt x="770" y="170"/>
                        </a:lnTo>
                        <a:lnTo>
                          <a:pt x="772" y="175"/>
                        </a:lnTo>
                        <a:lnTo>
                          <a:pt x="777" y="179"/>
                        </a:lnTo>
                        <a:lnTo>
                          <a:pt x="767" y="179"/>
                        </a:lnTo>
                        <a:lnTo>
                          <a:pt x="759" y="178"/>
                        </a:lnTo>
                        <a:lnTo>
                          <a:pt x="750" y="178"/>
                        </a:lnTo>
                        <a:lnTo>
                          <a:pt x="742" y="178"/>
                        </a:lnTo>
                        <a:lnTo>
                          <a:pt x="733" y="178"/>
                        </a:lnTo>
                        <a:lnTo>
                          <a:pt x="725" y="178"/>
                        </a:lnTo>
                        <a:lnTo>
                          <a:pt x="717" y="178"/>
                        </a:lnTo>
                        <a:lnTo>
                          <a:pt x="709" y="179"/>
                        </a:lnTo>
                        <a:lnTo>
                          <a:pt x="701" y="179"/>
                        </a:lnTo>
                        <a:lnTo>
                          <a:pt x="693" y="179"/>
                        </a:lnTo>
                        <a:lnTo>
                          <a:pt x="685" y="179"/>
                        </a:lnTo>
                        <a:lnTo>
                          <a:pt x="676" y="179"/>
                        </a:lnTo>
                        <a:lnTo>
                          <a:pt x="667" y="179"/>
                        </a:lnTo>
                        <a:lnTo>
                          <a:pt x="659" y="179"/>
                        </a:lnTo>
                        <a:lnTo>
                          <a:pt x="651" y="180"/>
                        </a:lnTo>
                        <a:lnTo>
                          <a:pt x="643" y="180"/>
                        </a:lnTo>
                        <a:lnTo>
                          <a:pt x="631" y="180"/>
                        </a:lnTo>
                        <a:lnTo>
                          <a:pt x="621" y="180"/>
                        </a:lnTo>
                        <a:lnTo>
                          <a:pt x="610" y="182"/>
                        </a:lnTo>
                        <a:lnTo>
                          <a:pt x="600" y="182"/>
                        </a:lnTo>
                        <a:lnTo>
                          <a:pt x="589" y="183"/>
                        </a:lnTo>
                        <a:lnTo>
                          <a:pt x="579" y="184"/>
                        </a:lnTo>
                        <a:lnTo>
                          <a:pt x="568" y="185"/>
                        </a:lnTo>
                        <a:lnTo>
                          <a:pt x="558" y="187"/>
                        </a:lnTo>
                        <a:lnTo>
                          <a:pt x="547" y="189"/>
                        </a:lnTo>
                        <a:lnTo>
                          <a:pt x="537" y="190"/>
                        </a:lnTo>
                        <a:lnTo>
                          <a:pt x="526" y="192"/>
                        </a:lnTo>
                        <a:lnTo>
                          <a:pt x="517" y="194"/>
                        </a:lnTo>
                        <a:lnTo>
                          <a:pt x="505" y="197"/>
                        </a:lnTo>
                        <a:lnTo>
                          <a:pt x="496" y="199"/>
                        </a:lnTo>
                        <a:lnTo>
                          <a:pt x="487" y="201"/>
                        </a:lnTo>
                        <a:lnTo>
                          <a:pt x="477" y="205"/>
                        </a:lnTo>
                        <a:lnTo>
                          <a:pt x="453" y="212"/>
                        </a:lnTo>
                        <a:lnTo>
                          <a:pt x="430" y="220"/>
                        </a:lnTo>
                        <a:lnTo>
                          <a:pt x="409" y="229"/>
                        </a:lnTo>
                        <a:lnTo>
                          <a:pt x="389" y="240"/>
                        </a:lnTo>
                        <a:lnTo>
                          <a:pt x="369" y="249"/>
                        </a:lnTo>
                        <a:lnTo>
                          <a:pt x="352" y="261"/>
                        </a:lnTo>
                        <a:lnTo>
                          <a:pt x="334" y="271"/>
                        </a:lnTo>
                        <a:lnTo>
                          <a:pt x="320" y="282"/>
                        </a:lnTo>
                        <a:lnTo>
                          <a:pt x="305" y="291"/>
                        </a:lnTo>
                        <a:lnTo>
                          <a:pt x="292" y="302"/>
                        </a:lnTo>
                        <a:lnTo>
                          <a:pt x="281" y="311"/>
                        </a:lnTo>
                        <a:lnTo>
                          <a:pt x="271" y="319"/>
                        </a:lnTo>
                        <a:lnTo>
                          <a:pt x="263" y="326"/>
                        </a:lnTo>
                        <a:lnTo>
                          <a:pt x="256" y="333"/>
                        </a:lnTo>
                        <a:lnTo>
                          <a:pt x="251" y="338"/>
                        </a:lnTo>
                        <a:lnTo>
                          <a:pt x="248" y="342"/>
                        </a:lnTo>
                        <a:lnTo>
                          <a:pt x="230" y="355"/>
                        </a:lnTo>
                        <a:lnTo>
                          <a:pt x="215" y="369"/>
                        </a:lnTo>
                        <a:lnTo>
                          <a:pt x="201" y="383"/>
                        </a:lnTo>
                        <a:lnTo>
                          <a:pt x="187" y="397"/>
                        </a:lnTo>
                        <a:lnTo>
                          <a:pt x="175" y="412"/>
                        </a:lnTo>
                        <a:lnTo>
                          <a:pt x="163" y="428"/>
                        </a:lnTo>
                        <a:lnTo>
                          <a:pt x="151" y="443"/>
                        </a:lnTo>
                        <a:lnTo>
                          <a:pt x="141" y="459"/>
                        </a:lnTo>
                        <a:lnTo>
                          <a:pt x="129" y="474"/>
                        </a:lnTo>
                        <a:lnTo>
                          <a:pt x="120" y="491"/>
                        </a:lnTo>
                        <a:lnTo>
                          <a:pt x="111" y="508"/>
                        </a:lnTo>
                        <a:lnTo>
                          <a:pt x="101" y="524"/>
                        </a:lnTo>
                        <a:lnTo>
                          <a:pt x="91" y="541"/>
                        </a:lnTo>
                        <a:lnTo>
                          <a:pt x="81" y="558"/>
                        </a:lnTo>
                        <a:lnTo>
                          <a:pt x="71" y="576"/>
                        </a:lnTo>
                        <a:lnTo>
                          <a:pt x="62" y="593"/>
                        </a:lnTo>
                        <a:lnTo>
                          <a:pt x="51" y="614"/>
                        </a:lnTo>
                        <a:lnTo>
                          <a:pt x="42" y="636"/>
                        </a:lnTo>
                        <a:lnTo>
                          <a:pt x="34" y="660"/>
                        </a:lnTo>
                        <a:lnTo>
                          <a:pt x="28" y="686"/>
                        </a:lnTo>
                        <a:lnTo>
                          <a:pt x="21" y="713"/>
                        </a:lnTo>
                        <a:lnTo>
                          <a:pt x="16" y="740"/>
                        </a:lnTo>
                        <a:lnTo>
                          <a:pt x="12" y="767"/>
                        </a:lnTo>
                        <a:lnTo>
                          <a:pt x="9" y="795"/>
                        </a:lnTo>
                        <a:lnTo>
                          <a:pt x="6" y="821"/>
                        </a:lnTo>
                        <a:lnTo>
                          <a:pt x="5" y="846"/>
                        </a:lnTo>
                        <a:lnTo>
                          <a:pt x="2" y="870"/>
                        </a:lnTo>
                        <a:lnTo>
                          <a:pt x="2" y="893"/>
                        </a:lnTo>
                        <a:lnTo>
                          <a:pt x="0" y="912"/>
                        </a:lnTo>
                        <a:lnTo>
                          <a:pt x="0" y="929"/>
                        </a:lnTo>
                        <a:lnTo>
                          <a:pt x="0" y="943"/>
                        </a:lnTo>
                        <a:lnTo>
                          <a:pt x="0" y="955"/>
                        </a:lnTo>
                        <a:lnTo>
                          <a:pt x="0" y="958"/>
                        </a:lnTo>
                        <a:lnTo>
                          <a:pt x="0" y="963"/>
                        </a:lnTo>
                        <a:lnTo>
                          <a:pt x="1" y="970"/>
                        </a:lnTo>
                        <a:lnTo>
                          <a:pt x="3" y="979"/>
                        </a:lnTo>
                        <a:lnTo>
                          <a:pt x="5" y="988"/>
                        </a:lnTo>
                        <a:lnTo>
                          <a:pt x="6" y="1000"/>
                        </a:lnTo>
                        <a:lnTo>
                          <a:pt x="8" y="1012"/>
                        </a:lnTo>
                        <a:lnTo>
                          <a:pt x="10" y="1025"/>
                        </a:lnTo>
                        <a:lnTo>
                          <a:pt x="13" y="1036"/>
                        </a:lnTo>
                        <a:lnTo>
                          <a:pt x="14" y="1049"/>
                        </a:lnTo>
                        <a:lnTo>
                          <a:pt x="16" y="1060"/>
                        </a:lnTo>
                        <a:lnTo>
                          <a:pt x="19" y="1072"/>
                        </a:lnTo>
                        <a:lnTo>
                          <a:pt x="20" y="1083"/>
                        </a:lnTo>
                        <a:lnTo>
                          <a:pt x="21" y="1092"/>
                        </a:lnTo>
                        <a:lnTo>
                          <a:pt x="23" y="1100"/>
                        </a:lnTo>
                        <a:lnTo>
                          <a:pt x="26" y="1107"/>
                        </a:lnTo>
                        <a:lnTo>
                          <a:pt x="28" y="1125"/>
                        </a:lnTo>
                        <a:lnTo>
                          <a:pt x="30" y="1140"/>
                        </a:lnTo>
                        <a:lnTo>
                          <a:pt x="32" y="1154"/>
                        </a:lnTo>
                        <a:lnTo>
                          <a:pt x="36" y="1167"/>
                        </a:lnTo>
                        <a:lnTo>
                          <a:pt x="38" y="1179"/>
                        </a:lnTo>
                        <a:lnTo>
                          <a:pt x="41" y="1190"/>
                        </a:lnTo>
                        <a:lnTo>
                          <a:pt x="44" y="1200"/>
                        </a:lnTo>
                        <a:lnTo>
                          <a:pt x="46" y="1211"/>
                        </a:lnTo>
                        <a:lnTo>
                          <a:pt x="49" y="1221"/>
                        </a:lnTo>
                        <a:lnTo>
                          <a:pt x="52" y="1231"/>
                        </a:lnTo>
                        <a:lnTo>
                          <a:pt x="56" y="1240"/>
                        </a:lnTo>
                        <a:lnTo>
                          <a:pt x="60" y="1253"/>
                        </a:lnTo>
                        <a:lnTo>
                          <a:pt x="64" y="1265"/>
                        </a:lnTo>
                        <a:lnTo>
                          <a:pt x="69" y="1279"/>
                        </a:lnTo>
                        <a:lnTo>
                          <a:pt x="73" y="1293"/>
                        </a:lnTo>
                        <a:lnTo>
                          <a:pt x="80" y="1310"/>
                        </a:lnTo>
                        <a:lnTo>
                          <a:pt x="84" y="1321"/>
                        </a:lnTo>
                        <a:lnTo>
                          <a:pt x="90" y="1334"/>
                        </a:lnTo>
                        <a:lnTo>
                          <a:pt x="98" y="1346"/>
                        </a:lnTo>
                        <a:lnTo>
                          <a:pt x="106" y="1362"/>
                        </a:lnTo>
                        <a:lnTo>
                          <a:pt x="115" y="1377"/>
                        </a:lnTo>
                        <a:lnTo>
                          <a:pt x="124" y="1392"/>
                        </a:lnTo>
                        <a:lnTo>
                          <a:pt x="135" y="1407"/>
                        </a:lnTo>
                        <a:lnTo>
                          <a:pt x="145" y="1421"/>
                        </a:lnTo>
                        <a:lnTo>
                          <a:pt x="155" y="1435"/>
                        </a:lnTo>
                        <a:lnTo>
                          <a:pt x="165" y="1449"/>
                        </a:lnTo>
                        <a:lnTo>
                          <a:pt x="173" y="1462"/>
                        </a:lnTo>
                        <a:lnTo>
                          <a:pt x="183" y="1474"/>
                        </a:lnTo>
                        <a:lnTo>
                          <a:pt x="191" y="1483"/>
                        </a:lnTo>
                        <a:lnTo>
                          <a:pt x="198" y="1491"/>
                        </a:lnTo>
                        <a:lnTo>
                          <a:pt x="203" y="1498"/>
                        </a:lnTo>
                        <a:lnTo>
                          <a:pt x="206" y="1503"/>
                        </a:lnTo>
                        <a:lnTo>
                          <a:pt x="209" y="1506"/>
                        </a:lnTo>
                        <a:lnTo>
                          <a:pt x="213" y="1510"/>
                        </a:lnTo>
                        <a:lnTo>
                          <a:pt x="216" y="1514"/>
                        </a:lnTo>
                        <a:lnTo>
                          <a:pt x="220" y="1518"/>
                        </a:lnTo>
                        <a:lnTo>
                          <a:pt x="223" y="1521"/>
                        </a:lnTo>
                        <a:lnTo>
                          <a:pt x="227" y="1525"/>
                        </a:lnTo>
                        <a:lnTo>
                          <a:pt x="230" y="1528"/>
                        </a:lnTo>
                        <a:lnTo>
                          <a:pt x="234" y="1532"/>
                        </a:lnTo>
                        <a:lnTo>
                          <a:pt x="237" y="1535"/>
                        </a:lnTo>
                        <a:lnTo>
                          <a:pt x="241" y="1539"/>
                        </a:lnTo>
                        <a:lnTo>
                          <a:pt x="244" y="1541"/>
                        </a:lnTo>
                        <a:lnTo>
                          <a:pt x="248" y="1545"/>
                        </a:lnTo>
                        <a:lnTo>
                          <a:pt x="253" y="1548"/>
                        </a:lnTo>
                        <a:lnTo>
                          <a:pt x="256" y="1552"/>
                        </a:lnTo>
                        <a:lnTo>
                          <a:pt x="261" y="1554"/>
                        </a:lnTo>
                        <a:lnTo>
                          <a:pt x="265" y="1557"/>
                        </a:lnTo>
                        <a:lnTo>
                          <a:pt x="274" y="1566"/>
                        </a:lnTo>
                        <a:lnTo>
                          <a:pt x="283" y="1574"/>
                        </a:lnTo>
                        <a:lnTo>
                          <a:pt x="291" y="1582"/>
                        </a:lnTo>
                        <a:lnTo>
                          <a:pt x="300" y="1590"/>
                        </a:lnTo>
                        <a:lnTo>
                          <a:pt x="308" y="1597"/>
                        </a:lnTo>
                        <a:lnTo>
                          <a:pt x="318" y="1604"/>
                        </a:lnTo>
                        <a:lnTo>
                          <a:pt x="326" y="1610"/>
                        </a:lnTo>
                        <a:lnTo>
                          <a:pt x="335" y="1617"/>
                        </a:lnTo>
                        <a:lnTo>
                          <a:pt x="345" y="1623"/>
                        </a:lnTo>
                        <a:lnTo>
                          <a:pt x="353" y="1629"/>
                        </a:lnTo>
                        <a:lnTo>
                          <a:pt x="362" y="1633"/>
                        </a:lnTo>
                        <a:lnTo>
                          <a:pt x="373" y="1640"/>
                        </a:lnTo>
                        <a:lnTo>
                          <a:pt x="382" y="1645"/>
                        </a:lnTo>
                        <a:lnTo>
                          <a:pt x="392" y="1650"/>
                        </a:lnTo>
                        <a:lnTo>
                          <a:pt x="403" y="1654"/>
                        </a:lnTo>
                        <a:lnTo>
                          <a:pt x="413" y="1659"/>
                        </a:lnTo>
                        <a:lnTo>
                          <a:pt x="426" y="1664"/>
                        </a:lnTo>
                        <a:lnTo>
                          <a:pt x="438" y="1669"/>
                        </a:lnTo>
                        <a:lnTo>
                          <a:pt x="451" y="1674"/>
                        </a:lnTo>
                        <a:lnTo>
                          <a:pt x="462" y="1679"/>
                        </a:lnTo>
                        <a:lnTo>
                          <a:pt x="473" y="1683"/>
                        </a:lnTo>
                        <a:lnTo>
                          <a:pt x="484" y="1688"/>
                        </a:lnTo>
                        <a:lnTo>
                          <a:pt x="496" y="1693"/>
                        </a:lnTo>
                        <a:lnTo>
                          <a:pt x="508" y="1697"/>
                        </a:lnTo>
                        <a:lnTo>
                          <a:pt x="518" y="1700"/>
                        </a:lnTo>
                        <a:lnTo>
                          <a:pt x="530" y="1704"/>
                        </a:lnTo>
                        <a:lnTo>
                          <a:pt x="541" y="1707"/>
                        </a:lnTo>
                        <a:lnTo>
                          <a:pt x="553" y="1711"/>
                        </a:lnTo>
                        <a:lnTo>
                          <a:pt x="563" y="1714"/>
                        </a:lnTo>
                        <a:lnTo>
                          <a:pt x="576" y="1716"/>
                        </a:lnTo>
                        <a:lnTo>
                          <a:pt x="589" y="1718"/>
                        </a:lnTo>
                        <a:lnTo>
                          <a:pt x="603" y="1720"/>
                        </a:lnTo>
                        <a:lnTo>
                          <a:pt x="611" y="1720"/>
                        </a:lnTo>
                        <a:lnTo>
                          <a:pt x="619" y="1720"/>
                        </a:lnTo>
                        <a:lnTo>
                          <a:pt x="626" y="1720"/>
                        </a:lnTo>
                        <a:lnTo>
                          <a:pt x="635" y="1720"/>
                        </a:lnTo>
                        <a:lnTo>
                          <a:pt x="643" y="1718"/>
                        </a:lnTo>
                        <a:lnTo>
                          <a:pt x="650" y="1718"/>
                        </a:lnTo>
                        <a:lnTo>
                          <a:pt x="657" y="1717"/>
                        </a:lnTo>
                        <a:lnTo>
                          <a:pt x="665" y="1717"/>
                        </a:lnTo>
                        <a:lnTo>
                          <a:pt x="672" y="1716"/>
                        </a:lnTo>
                        <a:lnTo>
                          <a:pt x="680" y="1715"/>
                        </a:lnTo>
                        <a:lnTo>
                          <a:pt x="688" y="1714"/>
                        </a:lnTo>
                        <a:lnTo>
                          <a:pt x="697" y="1714"/>
                        </a:lnTo>
                        <a:lnTo>
                          <a:pt x="706" y="1714"/>
                        </a:lnTo>
                        <a:lnTo>
                          <a:pt x="716" y="1714"/>
                        </a:lnTo>
                        <a:lnTo>
                          <a:pt x="726" y="1714"/>
                        </a:lnTo>
                        <a:lnTo>
                          <a:pt x="737" y="1715"/>
                        </a:lnTo>
                        <a:lnTo>
                          <a:pt x="740" y="1715"/>
                        </a:lnTo>
                        <a:lnTo>
                          <a:pt x="744" y="1715"/>
                        </a:lnTo>
                        <a:lnTo>
                          <a:pt x="747" y="1715"/>
                        </a:lnTo>
                        <a:lnTo>
                          <a:pt x="751" y="1715"/>
                        </a:lnTo>
                        <a:lnTo>
                          <a:pt x="754" y="1715"/>
                        </a:lnTo>
                        <a:lnTo>
                          <a:pt x="758" y="1715"/>
                        </a:lnTo>
                        <a:lnTo>
                          <a:pt x="761" y="1715"/>
                        </a:lnTo>
                        <a:lnTo>
                          <a:pt x="765" y="1715"/>
                        </a:lnTo>
                        <a:lnTo>
                          <a:pt x="771" y="1715"/>
                        </a:lnTo>
                        <a:lnTo>
                          <a:pt x="778" y="1715"/>
                        </a:lnTo>
                        <a:lnTo>
                          <a:pt x="781" y="1715"/>
                        </a:lnTo>
                        <a:lnTo>
                          <a:pt x="785" y="1715"/>
                        </a:lnTo>
                        <a:lnTo>
                          <a:pt x="788" y="1715"/>
                        </a:lnTo>
                        <a:lnTo>
                          <a:pt x="793" y="1715"/>
                        </a:lnTo>
                        <a:lnTo>
                          <a:pt x="803" y="1714"/>
                        </a:lnTo>
                        <a:lnTo>
                          <a:pt x="814" y="1714"/>
                        </a:lnTo>
                        <a:lnTo>
                          <a:pt x="822" y="1714"/>
                        </a:lnTo>
                        <a:lnTo>
                          <a:pt x="830" y="1714"/>
                        </a:lnTo>
                        <a:lnTo>
                          <a:pt x="836" y="1713"/>
                        </a:lnTo>
                        <a:lnTo>
                          <a:pt x="843" y="1713"/>
                        </a:lnTo>
                        <a:lnTo>
                          <a:pt x="848" y="1711"/>
                        </a:lnTo>
                        <a:lnTo>
                          <a:pt x="852" y="1711"/>
                        </a:lnTo>
                        <a:lnTo>
                          <a:pt x="856" y="1710"/>
                        </a:lnTo>
                        <a:lnTo>
                          <a:pt x="860" y="1710"/>
                        </a:lnTo>
                        <a:lnTo>
                          <a:pt x="864" y="1709"/>
                        </a:lnTo>
                        <a:lnTo>
                          <a:pt x="869" y="1709"/>
                        </a:lnTo>
                        <a:lnTo>
                          <a:pt x="872" y="1708"/>
                        </a:lnTo>
                        <a:lnTo>
                          <a:pt x="877" y="1707"/>
                        </a:lnTo>
                        <a:lnTo>
                          <a:pt x="881" y="1707"/>
                        </a:lnTo>
                        <a:lnTo>
                          <a:pt x="887" y="1707"/>
                        </a:lnTo>
                        <a:lnTo>
                          <a:pt x="892" y="1706"/>
                        </a:lnTo>
                        <a:lnTo>
                          <a:pt x="897" y="1706"/>
                        </a:lnTo>
                        <a:lnTo>
                          <a:pt x="901" y="1704"/>
                        </a:lnTo>
                        <a:lnTo>
                          <a:pt x="907" y="1704"/>
                        </a:lnTo>
                        <a:lnTo>
                          <a:pt x="912" y="1704"/>
                        </a:lnTo>
                        <a:lnTo>
                          <a:pt x="917" y="1704"/>
                        </a:lnTo>
                        <a:lnTo>
                          <a:pt x="922" y="1704"/>
                        </a:lnTo>
                        <a:lnTo>
                          <a:pt x="928" y="1704"/>
                        </a:lnTo>
                        <a:lnTo>
                          <a:pt x="934" y="1703"/>
                        </a:lnTo>
                        <a:lnTo>
                          <a:pt x="938" y="1703"/>
                        </a:lnTo>
                        <a:lnTo>
                          <a:pt x="943" y="1703"/>
                        </a:lnTo>
                        <a:lnTo>
                          <a:pt x="948" y="1703"/>
                        </a:lnTo>
                        <a:lnTo>
                          <a:pt x="951" y="1703"/>
                        </a:lnTo>
                        <a:lnTo>
                          <a:pt x="956" y="1703"/>
                        </a:lnTo>
                        <a:lnTo>
                          <a:pt x="959" y="1703"/>
                        </a:lnTo>
                        <a:lnTo>
                          <a:pt x="963" y="1703"/>
                        </a:lnTo>
                        <a:lnTo>
                          <a:pt x="963" y="1700"/>
                        </a:lnTo>
                        <a:lnTo>
                          <a:pt x="963" y="1696"/>
                        </a:lnTo>
                        <a:lnTo>
                          <a:pt x="962" y="1693"/>
                        </a:lnTo>
                        <a:lnTo>
                          <a:pt x="962" y="16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3" name="Freeform 189">
                    <a:extLst>
                      <a:ext uri="{FF2B5EF4-FFF2-40B4-BE49-F238E27FC236}">
                        <a16:creationId xmlns:a16="http://schemas.microsoft.com/office/drawing/2014/main" id="{B347882E-9969-4B5B-8A47-51ED3A639E14}"/>
                      </a:ext>
                    </a:extLst>
                  </p:cNvPr>
                  <p:cNvSpPr>
                    <a:spLocks/>
                  </p:cNvSpPr>
                  <p:nvPr/>
                </p:nvSpPr>
                <p:spPr bwMode="auto">
                  <a:xfrm>
                    <a:off x="1462" y="1885"/>
                    <a:ext cx="627" cy="617"/>
                  </a:xfrm>
                  <a:custGeom>
                    <a:avLst/>
                    <a:gdLst>
                      <a:gd name="T0" fmla="*/ 4 w 1881"/>
                      <a:gd name="T1" fmla="*/ 0 h 1852"/>
                      <a:gd name="T2" fmla="*/ 3 w 1881"/>
                      <a:gd name="T3" fmla="*/ 0 h 1852"/>
                      <a:gd name="T4" fmla="*/ 3 w 1881"/>
                      <a:gd name="T5" fmla="*/ 0 h 1852"/>
                      <a:gd name="T6" fmla="*/ 4 w 1881"/>
                      <a:gd name="T7" fmla="*/ 0 h 1852"/>
                      <a:gd name="T8" fmla="*/ 5 w 1881"/>
                      <a:gd name="T9" fmla="*/ 0 h 1852"/>
                      <a:gd name="T10" fmla="*/ 5 w 1881"/>
                      <a:gd name="T11" fmla="*/ 0 h 1852"/>
                      <a:gd name="T12" fmla="*/ 5 w 1881"/>
                      <a:gd name="T13" fmla="*/ 0 h 1852"/>
                      <a:gd name="T14" fmla="*/ 6 w 1881"/>
                      <a:gd name="T15" fmla="*/ 0 h 1852"/>
                      <a:gd name="T16" fmla="*/ 6 w 1881"/>
                      <a:gd name="T17" fmla="*/ 1 h 1852"/>
                      <a:gd name="T18" fmla="*/ 7 w 1881"/>
                      <a:gd name="T19" fmla="*/ 1 h 1852"/>
                      <a:gd name="T20" fmla="*/ 7 w 1881"/>
                      <a:gd name="T21" fmla="*/ 2 h 1852"/>
                      <a:gd name="T22" fmla="*/ 8 w 1881"/>
                      <a:gd name="T23" fmla="*/ 3 h 1852"/>
                      <a:gd name="T24" fmla="*/ 8 w 1881"/>
                      <a:gd name="T25" fmla="*/ 4 h 1852"/>
                      <a:gd name="T26" fmla="*/ 7 w 1881"/>
                      <a:gd name="T27" fmla="*/ 5 h 1852"/>
                      <a:gd name="T28" fmla="*/ 7 w 1881"/>
                      <a:gd name="T29" fmla="*/ 6 h 1852"/>
                      <a:gd name="T30" fmla="*/ 7 w 1881"/>
                      <a:gd name="T31" fmla="*/ 6 h 1852"/>
                      <a:gd name="T32" fmla="*/ 6 w 1881"/>
                      <a:gd name="T33" fmla="*/ 7 h 1852"/>
                      <a:gd name="T34" fmla="*/ 5 w 1881"/>
                      <a:gd name="T35" fmla="*/ 7 h 1852"/>
                      <a:gd name="T36" fmla="*/ 4 w 1881"/>
                      <a:gd name="T37" fmla="*/ 8 h 1852"/>
                      <a:gd name="T38" fmla="*/ 4 w 1881"/>
                      <a:gd name="T39" fmla="*/ 8 h 1852"/>
                      <a:gd name="T40" fmla="*/ 3 w 1881"/>
                      <a:gd name="T41" fmla="*/ 8 h 1852"/>
                      <a:gd name="T42" fmla="*/ 2 w 1881"/>
                      <a:gd name="T43" fmla="*/ 7 h 1852"/>
                      <a:gd name="T44" fmla="*/ 1 w 1881"/>
                      <a:gd name="T45" fmla="*/ 7 h 1852"/>
                      <a:gd name="T46" fmla="*/ 1 w 1881"/>
                      <a:gd name="T47" fmla="*/ 7 h 1852"/>
                      <a:gd name="T48" fmla="*/ 0 w 1881"/>
                      <a:gd name="T49" fmla="*/ 6 h 1852"/>
                      <a:gd name="T50" fmla="*/ 0 w 1881"/>
                      <a:gd name="T51" fmla="*/ 6 h 1852"/>
                      <a:gd name="T52" fmla="*/ 0 w 1881"/>
                      <a:gd name="T53" fmla="*/ 5 h 1852"/>
                      <a:gd name="T54" fmla="*/ 0 w 1881"/>
                      <a:gd name="T55" fmla="*/ 5 h 1852"/>
                      <a:gd name="T56" fmla="*/ 0 w 1881"/>
                      <a:gd name="T57" fmla="*/ 4 h 1852"/>
                      <a:gd name="T58" fmla="*/ 0 w 1881"/>
                      <a:gd name="T59" fmla="*/ 3 h 1852"/>
                      <a:gd name="T60" fmla="*/ 0 w 1881"/>
                      <a:gd name="T61" fmla="*/ 3 h 1852"/>
                      <a:gd name="T62" fmla="*/ 0 w 1881"/>
                      <a:gd name="T63" fmla="*/ 2 h 1852"/>
                      <a:gd name="T64" fmla="*/ 1 w 1881"/>
                      <a:gd name="T65" fmla="*/ 2 h 1852"/>
                      <a:gd name="T66" fmla="*/ 1 w 1881"/>
                      <a:gd name="T67" fmla="*/ 1 h 1852"/>
                      <a:gd name="T68" fmla="*/ 1 w 1881"/>
                      <a:gd name="T69" fmla="*/ 2 h 1852"/>
                      <a:gd name="T70" fmla="*/ 0 w 1881"/>
                      <a:gd name="T71" fmla="*/ 2 h 1852"/>
                      <a:gd name="T72" fmla="*/ 0 w 1881"/>
                      <a:gd name="T73" fmla="*/ 3 h 1852"/>
                      <a:gd name="T74" fmla="*/ 0 w 1881"/>
                      <a:gd name="T75" fmla="*/ 4 h 1852"/>
                      <a:gd name="T76" fmla="*/ 0 w 1881"/>
                      <a:gd name="T77" fmla="*/ 4 h 1852"/>
                      <a:gd name="T78" fmla="*/ 0 w 1881"/>
                      <a:gd name="T79" fmla="*/ 4 h 1852"/>
                      <a:gd name="T80" fmla="*/ 0 w 1881"/>
                      <a:gd name="T81" fmla="*/ 5 h 1852"/>
                      <a:gd name="T82" fmla="*/ 0 w 1881"/>
                      <a:gd name="T83" fmla="*/ 6 h 1852"/>
                      <a:gd name="T84" fmla="*/ 1 w 1881"/>
                      <a:gd name="T85" fmla="*/ 7 h 1852"/>
                      <a:gd name="T86" fmla="*/ 2 w 1881"/>
                      <a:gd name="T87" fmla="*/ 7 h 1852"/>
                      <a:gd name="T88" fmla="*/ 3 w 1881"/>
                      <a:gd name="T89" fmla="*/ 8 h 1852"/>
                      <a:gd name="T90" fmla="*/ 4 w 1881"/>
                      <a:gd name="T91" fmla="*/ 8 h 1852"/>
                      <a:gd name="T92" fmla="*/ 4 w 1881"/>
                      <a:gd name="T93" fmla="*/ 8 h 1852"/>
                      <a:gd name="T94" fmla="*/ 6 w 1881"/>
                      <a:gd name="T95" fmla="*/ 7 h 1852"/>
                      <a:gd name="T96" fmla="*/ 7 w 1881"/>
                      <a:gd name="T97" fmla="*/ 6 h 1852"/>
                      <a:gd name="T98" fmla="*/ 7 w 1881"/>
                      <a:gd name="T99" fmla="*/ 5 h 1852"/>
                      <a:gd name="T100" fmla="*/ 8 w 1881"/>
                      <a:gd name="T101" fmla="*/ 5 h 1852"/>
                      <a:gd name="T102" fmla="*/ 8 w 1881"/>
                      <a:gd name="T103" fmla="*/ 4 h 1852"/>
                      <a:gd name="T104" fmla="*/ 8 w 1881"/>
                      <a:gd name="T105" fmla="*/ 3 h 1852"/>
                      <a:gd name="T106" fmla="*/ 8 w 1881"/>
                      <a:gd name="T107" fmla="*/ 3 h 1852"/>
                      <a:gd name="T108" fmla="*/ 8 w 1881"/>
                      <a:gd name="T109" fmla="*/ 2 h 1852"/>
                      <a:gd name="T110" fmla="*/ 7 w 1881"/>
                      <a:gd name="T111" fmla="*/ 2 h 1852"/>
                      <a:gd name="T112" fmla="*/ 7 w 1881"/>
                      <a:gd name="T113" fmla="*/ 1 h 1852"/>
                      <a:gd name="T114" fmla="*/ 6 w 1881"/>
                      <a:gd name="T115" fmla="*/ 1 h 1852"/>
                      <a:gd name="T116" fmla="*/ 6 w 1881"/>
                      <a:gd name="T117" fmla="*/ 0 h 1852"/>
                      <a:gd name="T118" fmla="*/ 5 w 1881"/>
                      <a:gd name="T119" fmla="*/ 0 h 18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81"/>
                      <a:gd name="T181" fmla="*/ 0 h 1852"/>
                      <a:gd name="T182" fmla="*/ 1881 w 1881"/>
                      <a:gd name="T183" fmla="*/ 1852 h 185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81" h="1852">
                        <a:moveTo>
                          <a:pt x="1203" y="24"/>
                        </a:moveTo>
                        <a:lnTo>
                          <a:pt x="1183" y="21"/>
                        </a:lnTo>
                        <a:lnTo>
                          <a:pt x="1165" y="17"/>
                        </a:lnTo>
                        <a:lnTo>
                          <a:pt x="1145" y="16"/>
                        </a:lnTo>
                        <a:lnTo>
                          <a:pt x="1126" y="14"/>
                        </a:lnTo>
                        <a:lnTo>
                          <a:pt x="1106" y="12"/>
                        </a:lnTo>
                        <a:lnTo>
                          <a:pt x="1088" y="9"/>
                        </a:lnTo>
                        <a:lnTo>
                          <a:pt x="1068" y="8"/>
                        </a:lnTo>
                        <a:lnTo>
                          <a:pt x="1049" y="8"/>
                        </a:lnTo>
                        <a:lnTo>
                          <a:pt x="1031" y="6"/>
                        </a:lnTo>
                        <a:lnTo>
                          <a:pt x="1011" y="6"/>
                        </a:lnTo>
                        <a:lnTo>
                          <a:pt x="991" y="5"/>
                        </a:lnTo>
                        <a:lnTo>
                          <a:pt x="972" y="3"/>
                        </a:lnTo>
                        <a:lnTo>
                          <a:pt x="953" y="2"/>
                        </a:lnTo>
                        <a:lnTo>
                          <a:pt x="933" y="1"/>
                        </a:lnTo>
                        <a:lnTo>
                          <a:pt x="914" y="0"/>
                        </a:lnTo>
                        <a:lnTo>
                          <a:pt x="894" y="0"/>
                        </a:lnTo>
                        <a:lnTo>
                          <a:pt x="887" y="0"/>
                        </a:lnTo>
                        <a:lnTo>
                          <a:pt x="883" y="0"/>
                        </a:lnTo>
                        <a:lnTo>
                          <a:pt x="878" y="0"/>
                        </a:lnTo>
                        <a:lnTo>
                          <a:pt x="876" y="0"/>
                        </a:lnTo>
                        <a:lnTo>
                          <a:pt x="871" y="1"/>
                        </a:lnTo>
                        <a:lnTo>
                          <a:pt x="868" y="1"/>
                        </a:lnTo>
                        <a:lnTo>
                          <a:pt x="857" y="1"/>
                        </a:lnTo>
                        <a:lnTo>
                          <a:pt x="848" y="1"/>
                        </a:lnTo>
                        <a:lnTo>
                          <a:pt x="839" y="1"/>
                        </a:lnTo>
                        <a:lnTo>
                          <a:pt x="832" y="2"/>
                        </a:lnTo>
                        <a:lnTo>
                          <a:pt x="823" y="2"/>
                        </a:lnTo>
                        <a:lnTo>
                          <a:pt x="818" y="3"/>
                        </a:lnTo>
                        <a:lnTo>
                          <a:pt x="812" y="3"/>
                        </a:lnTo>
                        <a:lnTo>
                          <a:pt x="807" y="3"/>
                        </a:lnTo>
                        <a:lnTo>
                          <a:pt x="801" y="3"/>
                        </a:lnTo>
                        <a:lnTo>
                          <a:pt x="795" y="3"/>
                        </a:lnTo>
                        <a:lnTo>
                          <a:pt x="791" y="3"/>
                        </a:lnTo>
                        <a:lnTo>
                          <a:pt x="787" y="5"/>
                        </a:lnTo>
                        <a:lnTo>
                          <a:pt x="783" y="5"/>
                        </a:lnTo>
                        <a:lnTo>
                          <a:pt x="778" y="6"/>
                        </a:lnTo>
                        <a:lnTo>
                          <a:pt x="773" y="6"/>
                        </a:lnTo>
                        <a:lnTo>
                          <a:pt x="769" y="8"/>
                        </a:lnTo>
                        <a:lnTo>
                          <a:pt x="769" y="9"/>
                        </a:lnTo>
                        <a:lnTo>
                          <a:pt x="769" y="14"/>
                        </a:lnTo>
                        <a:lnTo>
                          <a:pt x="769" y="17"/>
                        </a:lnTo>
                        <a:lnTo>
                          <a:pt x="770" y="21"/>
                        </a:lnTo>
                        <a:lnTo>
                          <a:pt x="775" y="20"/>
                        </a:lnTo>
                        <a:lnTo>
                          <a:pt x="780" y="20"/>
                        </a:lnTo>
                        <a:lnTo>
                          <a:pt x="787" y="17"/>
                        </a:lnTo>
                        <a:lnTo>
                          <a:pt x="795" y="17"/>
                        </a:lnTo>
                        <a:lnTo>
                          <a:pt x="805" y="16"/>
                        </a:lnTo>
                        <a:lnTo>
                          <a:pt x="816" y="15"/>
                        </a:lnTo>
                        <a:lnTo>
                          <a:pt x="827" y="14"/>
                        </a:lnTo>
                        <a:lnTo>
                          <a:pt x="841" y="14"/>
                        </a:lnTo>
                        <a:lnTo>
                          <a:pt x="854" y="13"/>
                        </a:lnTo>
                        <a:lnTo>
                          <a:pt x="868" y="13"/>
                        </a:lnTo>
                        <a:lnTo>
                          <a:pt x="883" y="13"/>
                        </a:lnTo>
                        <a:lnTo>
                          <a:pt x="899" y="13"/>
                        </a:lnTo>
                        <a:lnTo>
                          <a:pt x="915" y="13"/>
                        </a:lnTo>
                        <a:lnTo>
                          <a:pt x="933" y="13"/>
                        </a:lnTo>
                        <a:lnTo>
                          <a:pt x="950" y="13"/>
                        </a:lnTo>
                        <a:lnTo>
                          <a:pt x="969" y="14"/>
                        </a:lnTo>
                        <a:lnTo>
                          <a:pt x="984" y="14"/>
                        </a:lnTo>
                        <a:lnTo>
                          <a:pt x="999" y="15"/>
                        </a:lnTo>
                        <a:lnTo>
                          <a:pt x="1014" y="16"/>
                        </a:lnTo>
                        <a:lnTo>
                          <a:pt x="1031" y="17"/>
                        </a:lnTo>
                        <a:lnTo>
                          <a:pt x="1045" y="17"/>
                        </a:lnTo>
                        <a:lnTo>
                          <a:pt x="1061" y="20"/>
                        </a:lnTo>
                        <a:lnTo>
                          <a:pt x="1076" y="21"/>
                        </a:lnTo>
                        <a:lnTo>
                          <a:pt x="1091" y="22"/>
                        </a:lnTo>
                        <a:lnTo>
                          <a:pt x="1106" y="23"/>
                        </a:lnTo>
                        <a:lnTo>
                          <a:pt x="1120" y="24"/>
                        </a:lnTo>
                        <a:lnTo>
                          <a:pt x="1134" y="26"/>
                        </a:lnTo>
                        <a:lnTo>
                          <a:pt x="1149" y="28"/>
                        </a:lnTo>
                        <a:lnTo>
                          <a:pt x="1162" y="30"/>
                        </a:lnTo>
                        <a:lnTo>
                          <a:pt x="1176" y="31"/>
                        </a:lnTo>
                        <a:lnTo>
                          <a:pt x="1190" y="34"/>
                        </a:lnTo>
                        <a:lnTo>
                          <a:pt x="1203" y="36"/>
                        </a:lnTo>
                        <a:lnTo>
                          <a:pt x="1207" y="36"/>
                        </a:lnTo>
                        <a:lnTo>
                          <a:pt x="1211" y="37"/>
                        </a:lnTo>
                        <a:lnTo>
                          <a:pt x="1216" y="37"/>
                        </a:lnTo>
                        <a:lnTo>
                          <a:pt x="1220" y="38"/>
                        </a:lnTo>
                        <a:lnTo>
                          <a:pt x="1225" y="38"/>
                        </a:lnTo>
                        <a:lnTo>
                          <a:pt x="1230" y="40"/>
                        </a:lnTo>
                        <a:lnTo>
                          <a:pt x="1234" y="41"/>
                        </a:lnTo>
                        <a:lnTo>
                          <a:pt x="1239" y="42"/>
                        </a:lnTo>
                        <a:lnTo>
                          <a:pt x="1244" y="42"/>
                        </a:lnTo>
                        <a:lnTo>
                          <a:pt x="1248" y="44"/>
                        </a:lnTo>
                        <a:lnTo>
                          <a:pt x="1252" y="44"/>
                        </a:lnTo>
                        <a:lnTo>
                          <a:pt x="1258" y="47"/>
                        </a:lnTo>
                        <a:lnTo>
                          <a:pt x="1261" y="47"/>
                        </a:lnTo>
                        <a:lnTo>
                          <a:pt x="1266" y="48"/>
                        </a:lnTo>
                        <a:lnTo>
                          <a:pt x="1269" y="49"/>
                        </a:lnTo>
                        <a:lnTo>
                          <a:pt x="1275" y="50"/>
                        </a:lnTo>
                        <a:lnTo>
                          <a:pt x="1285" y="52"/>
                        </a:lnTo>
                        <a:lnTo>
                          <a:pt x="1294" y="55"/>
                        </a:lnTo>
                        <a:lnTo>
                          <a:pt x="1302" y="57"/>
                        </a:lnTo>
                        <a:lnTo>
                          <a:pt x="1311" y="61"/>
                        </a:lnTo>
                        <a:lnTo>
                          <a:pt x="1319" y="63"/>
                        </a:lnTo>
                        <a:lnTo>
                          <a:pt x="1328" y="65"/>
                        </a:lnTo>
                        <a:lnTo>
                          <a:pt x="1336" y="68"/>
                        </a:lnTo>
                        <a:lnTo>
                          <a:pt x="1344" y="71"/>
                        </a:lnTo>
                        <a:lnTo>
                          <a:pt x="1351" y="72"/>
                        </a:lnTo>
                        <a:lnTo>
                          <a:pt x="1358" y="76"/>
                        </a:lnTo>
                        <a:lnTo>
                          <a:pt x="1365" y="78"/>
                        </a:lnTo>
                        <a:lnTo>
                          <a:pt x="1373" y="82"/>
                        </a:lnTo>
                        <a:lnTo>
                          <a:pt x="1379" y="84"/>
                        </a:lnTo>
                        <a:lnTo>
                          <a:pt x="1386" y="87"/>
                        </a:lnTo>
                        <a:lnTo>
                          <a:pt x="1393" y="90"/>
                        </a:lnTo>
                        <a:lnTo>
                          <a:pt x="1400" y="94"/>
                        </a:lnTo>
                        <a:lnTo>
                          <a:pt x="1406" y="96"/>
                        </a:lnTo>
                        <a:lnTo>
                          <a:pt x="1411" y="99"/>
                        </a:lnTo>
                        <a:lnTo>
                          <a:pt x="1416" y="100"/>
                        </a:lnTo>
                        <a:lnTo>
                          <a:pt x="1420" y="103"/>
                        </a:lnTo>
                        <a:lnTo>
                          <a:pt x="1424" y="104"/>
                        </a:lnTo>
                        <a:lnTo>
                          <a:pt x="1428" y="106"/>
                        </a:lnTo>
                        <a:lnTo>
                          <a:pt x="1432" y="107"/>
                        </a:lnTo>
                        <a:lnTo>
                          <a:pt x="1436" y="110"/>
                        </a:lnTo>
                        <a:lnTo>
                          <a:pt x="1439" y="111"/>
                        </a:lnTo>
                        <a:lnTo>
                          <a:pt x="1443" y="113"/>
                        </a:lnTo>
                        <a:lnTo>
                          <a:pt x="1446" y="114"/>
                        </a:lnTo>
                        <a:lnTo>
                          <a:pt x="1450" y="117"/>
                        </a:lnTo>
                        <a:lnTo>
                          <a:pt x="1452" y="119"/>
                        </a:lnTo>
                        <a:lnTo>
                          <a:pt x="1456" y="120"/>
                        </a:lnTo>
                        <a:lnTo>
                          <a:pt x="1465" y="128"/>
                        </a:lnTo>
                        <a:lnTo>
                          <a:pt x="1475" y="135"/>
                        </a:lnTo>
                        <a:lnTo>
                          <a:pt x="1484" y="142"/>
                        </a:lnTo>
                        <a:lnTo>
                          <a:pt x="1493" y="148"/>
                        </a:lnTo>
                        <a:lnTo>
                          <a:pt x="1500" y="153"/>
                        </a:lnTo>
                        <a:lnTo>
                          <a:pt x="1508" y="159"/>
                        </a:lnTo>
                        <a:lnTo>
                          <a:pt x="1515" y="163"/>
                        </a:lnTo>
                        <a:lnTo>
                          <a:pt x="1522" y="169"/>
                        </a:lnTo>
                        <a:lnTo>
                          <a:pt x="1527" y="173"/>
                        </a:lnTo>
                        <a:lnTo>
                          <a:pt x="1534" y="177"/>
                        </a:lnTo>
                        <a:lnTo>
                          <a:pt x="1540" y="181"/>
                        </a:lnTo>
                        <a:lnTo>
                          <a:pt x="1547" y="187"/>
                        </a:lnTo>
                        <a:lnTo>
                          <a:pt x="1552" y="190"/>
                        </a:lnTo>
                        <a:lnTo>
                          <a:pt x="1559" y="196"/>
                        </a:lnTo>
                        <a:lnTo>
                          <a:pt x="1566" y="202"/>
                        </a:lnTo>
                        <a:lnTo>
                          <a:pt x="1576" y="209"/>
                        </a:lnTo>
                        <a:lnTo>
                          <a:pt x="1588" y="220"/>
                        </a:lnTo>
                        <a:lnTo>
                          <a:pt x="1602" y="232"/>
                        </a:lnTo>
                        <a:lnTo>
                          <a:pt x="1615" y="244"/>
                        </a:lnTo>
                        <a:lnTo>
                          <a:pt x="1630" y="255"/>
                        </a:lnTo>
                        <a:lnTo>
                          <a:pt x="1643" y="268"/>
                        </a:lnTo>
                        <a:lnTo>
                          <a:pt x="1657" y="282"/>
                        </a:lnTo>
                        <a:lnTo>
                          <a:pt x="1670" y="295"/>
                        </a:lnTo>
                        <a:lnTo>
                          <a:pt x="1683" y="309"/>
                        </a:lnTo>
                        <a:lnTo>
                          <a:pt x="1694" y="322"/>
                        </a:lnTo>
                        <a:lnTo>
                          <a:pt x="1707" y="336"/>
                        </a:lnTo>
                        <a:lnTo>
                          <a:pt x="1719" y="350"/>
                        </a:lnTo>
                        <a:lnTo>
                          <a:pt x="1732" y="365"/>
                        </a:lnTo>
                        <a:lnTo>
                          <a:pt x="1742" y="379"/>
                        </a:lnTo>
                        <a:lnTo>
                          <a:pt x="1751" y="394"/>
                        </a:lnTo>
                        <a:lnTo>
                          <a:pt x="1762" y="409"/>
                        </a:lnTo>
                        <a:lnTo>
                          <a:pt x="1771" y="424"/>
                        </a:lnTo>
                        <a:lnTo>
                          <a:pt x="1774" y="430"/>
                        </a:lnTo>
                        <a:lnTo>
                          <a:pt x="1777" y="436"/>
                        </a:lnTo>
                        <a:lnTo>
                          <a:pt x="1781" y="442"/>
                        </a:lnTo>
                        <a:lnTo>
                          <a:pt x="1784" y="449"/>
                        </a:lnTo>
                        <a:lnTo>
                          <a:pt x="1792" y="466"/>
                        </a:lnTo>
                        <a:lnTo>
                          <a:pt x="1800" y="487"/>
                        </a:lnTo>
                        <a:lnTo>
                          <a:pt x="1809" y="508"/>
                        </a:lnTo>
                        <a:lnTo>
                          <a:pt x="1816" y="532"/>
                        </a:lnTo>
                        <a:lnTo>
                          <a:pt x="1822" y="556"/>
                        </a:lnTo>
                        <a:lnTo>
                          <a:pt x="1829" y="582"/>
                        </a:lnTo>
                        <a:lnTo>
                          <a:pt x="1835" y="608"/>
                        </a:lnTo>
                        <a:lnTo>
                          <a:pt x="1841" y="634"/>
                        </a:lnTo>
                        <a:lnTo>
                          <a:pt x="1846" y="660"/>
                        </a:lnTo>
                        <a:lnTo>
                          <a:pt x="1850" y="686"/>
                        </a:lnTo>
                        <a:lnTo>
                          <a:pt x="1854" y="710"/>
                        </a:lnTo>
                        <a:lnTo>
                          <a:pt x="1857" y="736"/>
                        </a:lnTo>
                        <a:lnTo>
                          <a:pt x="1860" y="759"/>
                        </a:lnTo>
                        <a:lnTo>
                          <a:pt x="1863" y="781"/>
                        </a:lnTo>
                        <a:lnTo>
                          <a:pt x="1864" y="801"/>
                        </a:lnTo>
                        <a:lnTo>
                          <a:pt x="1866" y="821"/>
                        </a:lnTo>
                        <a:lnTo>
                          <a:pt x="1866" y="840"/>
                        </a:lnTo>
                        <a:lnTo>
                          <a:pt x="1866" y="862"/>
                        </a:lnTo>
                        <a:lnTo>
                          <a:pt x="1864" y="885"/>
                        </a:lnTo>
                        <a:lnTo>
                          <a:pt x="1864" y="911"/>
                        </a:lnTo>
                        <a:lnTo>
                          <a:pt x="1862" y="936"/>
                        </a:lnTo>
                        <a:lnTo>
                          <a:pt x="1860" y="964"/>
                        </a:lnTo>
                        <a:lnTo>
                          <a:pt x="1859" y="991"/>
                        </a:lnTo>
                        <a:lnTo>
                          <a:pt x="1856" y="1019"/>
                        </a:lnTo>
                        <a:lnTo>
                          <a:pt x="1854" y="1046"/>
                        </a:lnTo>
                        <a:lnTo>
                          <a:pt x="1852" y="1072"/>
                        </a:lnTo>
                        <a:lnTo>
                          <a:pt x="1849" y="1096"/>
                        </a:lnTo>
                        <a:lnTo>
                          <a:pt x="1847" y="1119"/>
                        </a:lnTo>
                        <a:lnTo>
                          <a:pt x="1843" y="1139"/>
                        </a:lnTo>
                        <a:lnTo>
                          <a:pt x="1841" y="1158"/>
                        </a:lnTo>
                        <a:lnTo>
                          <a:pt x="1839" y="1172"/>
                        </a:lnTo>
                        <a:lnTo>
                          <a:pt x="1836" y="1185"/>
                        </a:lnTo>
                        <a:lnTo>
                          <a:pt x="1832" y="1202"/>
                        </a:lnTo>
                        <a:lnTo>
                          <a:pt x="1827" y="1220"/>
                        </a:lnTo>
                        <a:lnTo>
                          <a:pt x="1822" y="1237"/>
                        </a:lnTo>
                        <a:lnTo>
                          <a:pt x="1818" y="1255"/>
                        </a:lnTo>
                        <a:lnTo>
                          <a:pt x="1813" y="1272"/>
                        </a:lnTo>
                        <a:lnTo>
                          <a:pt x="1807" y="1290"/>
                        </a:lnTo>
                        <a:lnTo>
                          <a:pt x="1803" y="1307"/>
                        </a:lnTo>
                        <a:lnTo>
                          <a:pt x="1798" y="1325"/>
                        </a:lnTo>
                        <a:lnTo>
                          <a:pt x="1791" y="1341"/>
                        </a:lnTo>
                        <a:lnTo>
                          <a:pt x="1785" y="1357"/>
                        </a:lnTo>
                        <a:lnTo>
                          <a:pt x="1779" y="1375"/>
                        </a:lnTo>
                        <a:lnTo>
                          <a:pt x="1772" y="1391"/>
                        </a:lnTo>
                        <a:lnTo>
                          <a:pt x="1764" y="1407"/>
                        </a:lnTo>
                        <a:lnTo>
                          <a:pt x="1756" y="1425"/>
                        </a:lnTo>
                        <a:lnTo>
                          <a:pt x="1747" y="1441"/>
                        </a:lnTo>
                        <a:lnTo>
                          <a:pt x="1739" y="1459"/>
                        </a:lnTo>
                        <a:lnTo>
                          <a:pt x="1735" y="1460"/>
                        </a:lnTo>
                        <a:lnTo>
                          <a:pt x="1733" y="1465"/>
                        </a:lnTo>
                        <a:lnTo>
                          <a:pt x="1729" y="1468"/>
                        </a:lnTo>
                        <a:lnTo>
                          <a:pt x="1726" y="1474"/>
                        </a:lnTo>
                        <a:lnTo>
                          <a:pt x="1722" y="1479"/>
                        </a:lnTo>
                        <a:lnTo>
                          <a:pt x="1718" y="1486"/>
                        </a:lnTo>
                        <a:lnTo>
                          <a:pt x="1713" y="1490"/>
                        </a:lnTo>
                        <a:lnTo>
                          <a:pt x="1708" y="1497"/>
                        </a:lnTo>
                        <a:lnTo>
                          <a:pt x="1704" y="1503"/>
                        </a:lnTo>
                        <a:lnTo>
                          <a:pt x="1699" y="1509"/>
                        </a:lnTo>
                        <a:lnTo>
                          <a:pt x="1696" y="1514"/>
                        </a:lnTo>
                        <a:lnTo>
                          <a:pt x="1692" y="1519"/>
                        </a:lnTo>
                        <a:lnTo>
                          <a:pt x="1689" y="1523"/>
                        </a:lnTo>
                        <a:lnTo>
                          <a:pt x="1685" y="1526"/>
                        </a:lnTo>
                        <a:lnTo>
                          <a:pt x="1684" y="1529"/>
                        </a:lnTo>
                        <a:lnTo>
                          <a:pt x="1683" y="1531"/>
                        </a:lnTo>
                        <a:lnTo>
                          <a:pt x="1677" y="1535"/>
                        </a:lnTo>
                        <a:lnTo>
                          <a:pt x="1673" y="1539"/>
                        </a:lnTo>
                        <a:lnTo>
                          <a:pt x="1668" y="1543"/>
                        </a:lnTo>
                        <a:lnTo>
                          <a:pt x="1664" y="1547"/>
                        </a:lnTo>
                        <a:lnTo>
                          <a:pt x="1659" y="1550"/>
                        </a:lnTo>
                        <a:lnTo>
                          <a:pt x="1656" y="1554"/>
                        </a:lnTo>
                        <a:lnTo>
                          <a:pt x="1652" y="1558"/>
                        </a:lnTo>
                        <a:lnTo>
                          <a:pt x="1649" y="1561"/>
                        </a:lnTo>
                        <a:lnTo>
                          <a:pt x="1645" y="1564"/>
                        </a:lnTo>
                        <a:lnTo>
                          <a:pt x="1642" y="1567"/>
                        </a:lnTo>
                        <a:lnTo>
                          <a:pt x="1639" y="1569"/>
                        </a:lnTo>
                        <a:lnTo>
                          <a:pt x="1636" y="1573"/>
                        </a:lnTo>
                        <a:lnTo>
                          <a:pt x="1630" y="1578"/>
                        </a:lnTo>
                        <a:lnTo>
                          <a:pt x="1626" y="1582"/>
                        </a:lnTo>
                        <a:lnTo>
                          <a:pt x="1600" y="1604"/>
                        </a:lnTo>
                        <a:lnTo>
                          <a:pt x="1576" y="1625"/>
                        </a:lnTo>
                        <a:lnTo>
                          <a:pt x="1551" y="1645"/>
                        </a:lnTo>
                        <a:lnTo>
                          <a:pt x="1527" y="1664"/>
                        </a:lnTo>
                        <a:lnTo>
                          <a:pt x="1502" y="1680"/>
                        </a:lnTo>
                        <a:lnTo>
                          <a:pt x="1480" y="1697"/>
                        </a:lnTo>
                        <a:lnTo>
                          <a:pt x="1456" y="1712"/>
                        </a:lnTo>
                        <a:lnTo>
                          <a:pt x="1432" y="1727"/>
                        </a:lnTo>
                        <a:lnTo>
                          <a:pt x="1408" y="1740"/>
                        </a:lnTo>
                        <a:lnTo>
                          <a:pt x="1385" y="1751"/>
                        </a:lnTo>
                        <a:lnTo>
                          <a:pt x="1360" y="1762"/>
                        </a:lnTo>
                        <a:lnTo>
                          <a:pt x="1336" y="1771"/>
                        </a:lnTo>
                        <a:lnTo>
                          <a:pt x="1311" y="1781"/>
                        </a:lnTo>
                        <a:lnTo>
                          <a:pt x="1286" y="1789"/>
                        </a:lnTo>
                        <a:lnTo>
                          <a:pt x="1260" y="1796"/>
                        </a:lnTo>
                        <a:lnTo>
                          <a:pt x="1234" y="1803"/>
                        </a:lnTo>
                        <a:lnTo>
                          <a:pt x="1223" y="1805"/>
                        </a:lnTo>
                        <a:lnTo>
                          <a:pt x="1213" y="1807"/>
                        </a:lnTo>
                        <a:lnTo>
                          <a:pt x="1202" y="1810"/>
                        </a:lnTo>
                        <a:lnTo>
                          <a:pt x="1193" y="1812"/>
                        </a:lnTo>
                        <a:lnTo>
                          <a:pt x="1182" y="1814"/>
                        </a:lnTo>
                        <a:lnTo>
                          <a:pt x="1173" y="1817"/>
                        </a:lnTo>
                        <a:lnTo>
                          <a:pt x="1162" y="1819"/>
                        </a:lnTo>
                        <a:lnTo>
                          <a:pt x="1153" y="1823"/>
                        </a:lnTo>
                        <a:lnTo>
                          <a:pt x="1142" y="1824"/>
                        </a:lnTo>
                        <a:lnTo>
                          <a:pt x="1132" y="1826"/>
                        </a:lnTo>
                        <a:lnTo>
                          <a:pt x="1120" y="1827"/>
                        </a:lnTo>
                        <a:lnTo>
                          <a:pt x="1110" y="1830"/>
                        </a:lnTo>
                        <a:lnTo>
                          <a:pt x="1098" y="1831"/>
                        </a:lnTo>
                        <a:lnTo>
                          <a:pt x="1087" y="1832"/>
                        </a:lnTo>
                        <a:lnTo>
                          <a:pt x="1074" y="1833"/>
                        </a:lnTo>
                        <a:lnTo>
                          <a:pt x="1061" y="1834"/>
                        </a:lnTo>
                        <a:lnTo>
                          <a:pt x="1059" y="1834"/>
                        </a:lnTo>
                        <a:lnTo>
                          <a:pt x="1056" y="1834"/>
                        </a:lnTo>
                        <a:lnTo>
                          <a:pt x="1052" y="1834"/>
                        </a:lnTo>
                        <a:lnTo>
                          <a:pt x="1049" y="1835"/>
                        </a:lnTo>
                        <a:lnTo>
                          <a:pt x="1043" y="1835"/>
                        </a:lnTo>
                        <a:lnTo>
                          <a:pt x="1040" y="1835"/>
                        </a:lnTo>
                        <a:lnTo>
                          <a:pt x="1035" y="1835"/>
                        </a:lnTo>
                        <a:lnTo>
                          <a:pt x="1031" y="1835"/>
                        </a:lnTo>
                        <a:lnTo>
                          <a:pt x="1025" y="1835"/>
                        </a:lnTo>
                        <a:lnTo>
                          <a:pt x="1020" y="1835"/>
                        </a:lnTo>
                        <a:lnTo>
                          <a:pt x="1016" y="1835"/>
                        </a:lnTo>
                        <a:lnTo>
                          <a:pt x="1012" y="1837"/>
                        </a:lnTo>
                        <a:lnTo>
                          <a:pt x="1007" y="1837"/>
                        </a:lnTo>
                        <a:lnTo>
                          <a:pt x="1004" y="1837"/>
                        </a:lnTo>
                        <a:lnTo>
                          <a:pt x="1002" y="1837"/>
                        </a:lnTo>
                        <a:lnTo>
                          <a:pt x="1000" y="1837"/>
                        </a:lnTo>
                        <a:lnTo>
                          <a:pt x="971" y="1835"/>
                        </a:lnTo>
                        <a:lnTo>
                          <a:pt x="943" y="1835"/>
                        </a:lnTo>
                        <a:lnTo>
                          <a:pt x="915" y="1835"/>
                        </a:lnTo>
                        <a:lnTo>
                          <a:pt x="887" y="1835"/>
                        </a:lnTo>
                        <a:lnTo>
                          <a:pt x="860" y="1835"/>
                        </a:lnTo>
                        <a:lnTo>
                          <a:pt x="833" y="1835"/>
                        </a:lnTo>
                        <a:lnTo>
                          <a:pt x="807" y="1835"/>
                        </a:lnTo>
                        <a:lnTo>
                          <a:pt x="780" y="1835"/>
                        </a:lnTo>
                        <a:lnTo>
                          <a:pt x="755" y="1834"/>
                        </a:lnTo>
                        <a:lnTo>
                          <a:pt x="729" y="1833"/>
                        </a:lnTo>
                        <a:lnTo>
                          <a:pt x="705" y="1832"/>
                        </a:lnTo>
                        <a:lnTo>
                          <a:pt x="681" y="1831"/>
                        </a:lnTo>
                        <a:lnTo>
                          <a:pt x="657" y="1827"/>
                        </a:lnTo>
                        <a:lnTo>
                          <a:pt x="635" y="1824"/>
                        </a:lnTo>
                        <a:lnTo>
                          <a:pt x="613" y="1818"/>
                        </a:lnTo>
                        <a:lnTo>
                          <a:pt x="593" y="1813"/>
                        </a:lnTo>
                        <a:lnTo>
                          <a:pt x="571" y="1806"/>
                        </a:lnTo>
                        <a:lnTo>
                          <a:pt x="552" y="1800"/>
                        </a:lnTo>
                        <a:lnTo>
                          <a:pt x="533" y="1793"/>
                        </a:lnTo>
                        <a:lnTo>
                          <a:pt x="516" y="1786"/>
                        </a:lnTo>
                        <a:lnTo>
                          <a:pt x="499" y="1781"/>
                        </a:lnTo>
                        <a:lnTo>
                          <a:pt x="483" y="1775"/>
                        </a:lnTo>
                        <a:lnTo>
                          <a:pt x="468" y="1769"/>
                        </a:lnTo>
                        <a:lnTo>
                          <a:pt x="457" y="1765"/>
                        </a:lnTo>
                        <a:lnTo>
                          <a:pt x="444" y="1760"/>
                        </a:lnTo>
                        <a:lnTo>
                          <a:pt x="433" y="1756"/>
                        </a:lnTo>
                        <a:lnTo>
                          <a:pt x="424" y="1751"/>
                        </a:lnTo>
                        <a:lnTo>
                          <a:pt x="417" y="1748"/>
                        </a:lnTo>
                        <a:lnTo>
                          <a:pt x="411" y="1744"/>
                        </a:lnTo>
                        <a:lnTo>
                          <a:pt x="407" y="1743"/>
                        </a:lnTo>
                        <a:lnTo>
                          <a:pt x="404" y="1742"/>
                        </a:lnTo>
                        <a:lnTo>
                          <a:pt x="403" y="1743"/>
                        </a:lnTo>
                        <a:lnTo>
                          <a:pt x="395" y="1737"/>
                        </a:lnTo>
                        <a:lnTo>
                          <a:pt x="388" y="1733"/>
                        </a:lnTo>
                        <a:lnTo>
                          <a:pt x="380" y="1728"/>
                        </a:lnTo>
                        <a:lnTo>
                          <a:pt x="373" y="1725"/>
                        </a:lnTo>
                        <a:lnTo>
                          <a:pt x="365" y="1719"/>
                        </a:lnTo>
                        <a:lnTo>
                          <a:pt x="358" y="1714"/>
                        </a:lnTo>
                        <a:lnTo>
                          <a:pt x="349" y="1711"/>
                        </a:lnTo>
                        <a:lnTo>
                          <a:pt x="341" y="1706"/>
                        </a:lnTo>
                        <a:lnTo>
                          <a:pt x="333" y="1701"/>
                        </a:lnTo>
                        <a:lnTo>
                          <a:pt x="326" y="1695"/>
                        </a:lnTo>
                        <a:lnTo>
                          <a:pt x="318" y="1691"/>
                        </a:lnTo>
                        <a:lnTo>
                          <a:pt x="311" y="1686"/>
                        </a:lnTo>
                        <a:lnTo>
                          <a:pt x="303" y="1680"/>
                        </a:lnTo>
                        <a:lnTo>
                          <a:pt x="296" y="1674"/>
                        </a:lnTo>
                        <a:lnTo>
                          <a:pt x="288" y="1669"/>
                        </a:lnTo>
                        <a:lnTo>
                          <a:pt x="282" y="1663"/>
                        </a:lnTo>
                        <a:lnTo>
                          <a:pt x="269" y="1650"/>
                        </a:lnTo>
                        <a:lnTo>
                          <a:pt x="259" y="1636"/>
                        </a:lnTo>
                        <a:lnTo>
                          <a:pt x="247" y="1623"/>
                        </a:lnTo>
                        <a:lnTo>
                          <a:pt x="235" y="1611"/>
                        </a:lnTo>
                        <a:lnTo>
                          <a:pt x="225" y="1599"/>
                        </a:lnTo>
                        <a:lnTo>
                          <a:pt x="213" y="1587"/>
                        </a:lnTo>
                        <a:lnTo>
                          <a:pt x="203" y="1574"/>
                        </a:lnTo>
                        <a:lnTo>
                          <a:pt x="193" y="1564"/>
                        </a:lnTo>
                        <a:lnTo>
                          <a:pt x="183" y="1551"/>
                        </a:lnTo>
                        <a:lnTo>
                          <a:pt x="172" y="1538"/>
                        </a:lnTo>
                        <a:lnTo>
                          <a:pt x="162" y="1525"/>
                        </a:lnTo>
                        <a:lnTo>
                          <a:pt x="153" y="1514"/>
                        </a:lnTo>
                        <a:lnTo>
                          <a:pt x="143" y="1501"/>
                        </a:lnTo>
                        <a:lnTo>
                          <a:pt x="133" y="1488"/>
                        </a:lnTo>
                        <a:lnTo>
                          <a:pt x="124" y="1474"/>
                        </a:lnTo>
                        <a:lnTo>
                          <a:pt x="114" y="1460"/>
                        </a:lnTo>
                        <a:lnTo>
                          <a:pt x="111" y="1455"/>
                        </a:lnTo>
                        <a:lnTo>
                          <a:pt x="106" y="1449"/>
                        </a:lnTo>
                        <a:lnTo>
                          <a:pt x="104" y="1442"/>
                        </a:lnTo>
                        <a:lnTo>
                          <a:pt x="100" y="1438"/>
                        </a:lnTo>
                        <a:lnTo>
                          <a:pt x="97" y="1431"/>
                        </a:lnTo>
                        <a:lnTo>
                          <a:pt x="94" y="1424"/>
                        </a:lnTo>
                        <a:lnTo>
                          <a:pt x="91" y="1417"/>
                        </a:lnTo>
                        <a:lnTo>
                          <a:pt x="89" y="1411"/>
                        </a:lnTo>
                        <a:lnTo>
                          <a:pt x="85" y="1403"/>
                        </a:lnTo>
                        <a:lnTo>
                          <a:pt x="83" y="1397"/>
                        </a:lnTo>
                        <a:lnTo>
                          <a:pt x="79" y="1390"/>
                        </a:lnTo>
                        <a:lnTo>
                          <a:pt x="77" y="1384"/>
                        </a:lnTo>
                        <a:lnTo>
                          <a:pt x="75" y="1377"/>
                        </a:lnTo>
                        <a:lnTo>
                          <a:pt x="72" y="1371"/>
                        </a:lnTo>
                        <a:lnTo>
                          <a:pt x="70" y="1365"/>
                        </a:lnTo>
                        <a:lnTo>
                          <a:pt x="69" y="1361"/>
                        </a:lnTo>
                        <a:lnTo>
                          <a:pt x="68" y="1358"/>
                        </a:lnTo>
                        <a:lnTo>
                          <a:pt x="65" y="1355"/>
                        </a:lnTo>
                        <a:lnTo>
                          <a:pt x="64" y="1351"/>
                        </a:lnTo>
                        <a:lnTo>
                          <a:pt x="63" y="1348"/>
                        </a:lnTo>
                        <a:lnTo>
                          <a:pt x="62" y="1343"/>
                        </a:lnTo>
                        <a:lnTo>
                          <a:pt x="61" y="1340"/>
                        </a:lnTo>
                        <a:lnTo>
                          <a:pt x="60" y="1336"/>
                        </a:lnTo>
                        <a:lnTo>
                          <a:pt x="58" y="1333"/>
                        </a:lnTo>
                        <a:lnTo>
                          <a:pt x="56" y="1328"/>
                        </a:lnTo>
                        <a:lnTo>
                          <a:pt x="55" y="1323"/>
                        </a:lnTo>
                        <a:lnTo>
                          <a:pt x="54" y="1320"/>
                        </a:lnTo>
                        <a:lnTo>
                          <a:pt x="53" y="1316"/>
                        </a:lnTo>
                        <a:lnTo>
                          <a:pt x="51" y="1312"/>
                        </a:lnTo>
                        <a:lnTo>
                          <a:pt x="50" y="1308"/>
                        </a:lnTo>
                        <a:lnTo>
                          <a:pt x="49" y="1305"/>
                        </a:lnTo>
                        <a:lnTo>
                          <a:pt x="49" y="1302"/>
                        </a:lnTo>
                        <a:lnTo>
                          <a:pt x="46" y="1284"/>
                        </a:lnTo>
                        <a:lnTo>
                          <a:pt x="42" y="1269"/>
                        </a:lnTo>
                        <a:lnTo>
                          <a:pt x="40" y="1253"/>
                        </a:lnTo>
                        <a:lnTo>
                          <a:pt x="39" y="1241"/>
                        </a:lnTo>
                        <a:lnTo>
                          <a:pt x="36" y="1227"/>
                        </a:lnTo>
                        <a:lnTo>
                          <a:pt x="35" y="1214"/>
                        </a:lnTo>
                        <a:lnTo>
                          <a:pt x="34" y="1202"/>
                        </a:lnTo>
                        <a:lnTo>
                          <a:pt x="34" y="1191"/>
                        </a:lnTo>
                        <a:lnTo>
                          <a:pt x="32" y="1178"/>
                        </a:lnTo>
                        <a:lnTo>
                          <a:pt x="32" y="1165"/>
                        </a:lnTo>
                        <a:lnTo>
                          <a:pt x="30" y="1151"/>
                        </a:lnTo>
                        <a:lnTo>
                          <a:pt x="29" y="1137"/>
                        </a:lnTo>
                        <a:lnTo>
                          <a:pt x="28" y="1122"/>
                        </a:lnTo>
                        <a:lnTo>
                          <a:pt x="26" y="1104"/>
                        </a:lnTo>
                        <a:lnTo>
                          <a:pt x="23" y="1086"/>
                        </a:lnTo>
                        <a:lnTo>
                          <a:pt x="21" y="1066"/>
                        </a:lnTo>
                        <a:lnTo>
                          <a:pt x="20" y="1060"/>
                        </a:lnTo>
                        <a:lnTo>
                          <a:pt x="20" y="1054"/>
                        </a:lnTo>
                        <a:lnTo>
                          <a:pt x="19" y="1046"/>
                        </a:lnTo>
                        <a:lnTo>
                          <a:pt x="19" y="1038"/>
                        </a:lnTo>
                        <a:lnTo>
                          <a:pt x="18" y="1028"/>
                        </a:lnTo>
                        <a:lnTo>
                          <a:pt x="16" y="1019"/>
                        </a:lnTo>
                        <a:lnTo>
                          <a:pt x="16" y="1009"/>
                        </a:lnTo>
                        <a:lnTo>
                          <a:pt x="16" y="999"/>
                        </a:lnTo>
                        <a:lnTo>
                          <a:pt x="15" y="990"/>
                        </a:lnTo>
                        <a:lnTo>
                          <a:pt x="14" y="979"/>
                        </a:lnTo>
                        <a:lnTo>
                          <a:pt x="14" y="970"/>
                        </a:lnTo>
                        <a:lnTo>
                          <a:pt x="14" y="962"/>
                        </a:lnTo>
                        <a:lnTo>
                          <a:pt x="14" y="953"/>
                        </a:lnTo>
                        <a:lnTo>
                          <a:pt x="14" y="946"/>
                        </a:lnTo>
                        <a:lnTo>
                          <a:pt x="14" y="940"/>
                        </a:lnTo>
                        <a:lnTo>
                          <a:pt x="14" y="935"/>
                        </a:lnTo>
                        <a:lnTo>
                          <a:pt x="15" y="914"/>
                        </a:lnTo>
                        <a:lnTo>
                          <a:pt x="16" y="894"/>
                        </a:lnTo>
                        <a:lnTo>
                          <a:pt x="16" y="875"/>
                        </a:lnTo>
                        <a:lnTo>
                          <a:pt x="18" y="856"/>
                        </a:lnTo>
                        <a:lnTo>
                          <a:pt x="18" y="837"/>
                        </a:lnTo>
                        <a:lnTo>
                          <a:pt x="19" y="819"/>
                        </a:lnTo>
                        <a:lnTo>
                          <a:pt x="20" y="801"/>
                        </a:lnTo>
                        <a:lnTo>
                          <a:pt x="21" y="784"/>
                        </a:lnTo>
                        <a:lnTo>
                          <a:pt x="22" y="766"/>
                        </a:lnTo>
                        <a:lnTo>
                          <a:pt x="23" y="750"/>
                        </a:lnTo>
                        <a:lnTo>
                          <a:pt x="26" y="733"/>
                        </a:lnTo>
                        <a:lnTo>
                          <a:pt x="29" y="718"/>
                        </a:lnTo>
                        <a:lnTo>
                          <a:pt x="30" y="702"/>
                        </a:lnTo>
                        <a:lnTo>
                          <a:pt x="35" y="687"/>
                        </a:lnTo>
                        <a:lnTo>
                          <a:pt x="39" y="672"/>
                        </a:lnTo>
                        <a:lnTo>
                          <a:pt x="44" y="658"/>
                        </a:lnTo>
                        <a:lnTo>
                          <a:pt x="44" y="654"/>
                        </a:lnTo>
                        <a:lnTo>
                          <a:pt x="46" y="652"/>
                        </a:lnTo>
                        <a:lnTo>
                          <a:pt x="46" y="648"/>
                        </a:lnTo>
                        <a:lnTo>
                          <a:pt x="47" y="646"/>
                        </a:lnTo>
                        <a:lnTo>
                          <a:pt x="48" y="642"/>
                        </a:lnTo>
                        <a:lnTo>
                          <a:pt x="49" y="638"/>
                        </a:lnTo>
                        <a:lnTo>
                          <a:pt x="51" y="634"/>
                        </a:lnTo>
                        <a:lnTo>
                          <a:pt x="53" y="631"/>
                        </a:lnTo>
                        <a:lnTo>
                          <a:pt x="54" y="627"/>
                        </a:lnTo>
                        <a:lnTo>
                          <a:pt x="55" y="623"/>
                        </a:lnTo>
                        <a:lnTo>
                          <a:pt x="56" y="619"/>
                        </a:lnTo>
                        <a:lnTo>
                          <a:pt x="58" y="616"/>
                        </a:lnTo>
                        <a:lnTo>
                          <a:pt x="61" y="610"/>
                        </a:lnTo>
                        <a:lnTo>
                          <a:pt x="63" y="605"/>
                        </a:lnTo>
                        <a:lnTo>
                          <a:pt x="65" y="601"/>
                        </a:lnTo>
                        <a:lnTo>
                          <a:pt x="68" y="596"/>
                        </a:lnTo>
                        <a:lnTo>
                          <a:pt x="69" y="590"/>
                        </a:lnTo>
                        <a:lnTo>
                          <a:pt x="71" y="585"/>
                        </a:lnTo>
                        <a:lnTo>
                          <a:pt x="72" y="580"/>
                        </a:lnTo>
                        <a:lnTo>
                          <a:pt x="75" y="574"/>
                        </a:lnTo>
                        <a:lnTo>
                          <a:pt x="76" y="569"/>
                        </a:lnTo>
                        <a:lnTo>
                          <a:pt x="78" y="564"/>
                        </a:lnTo>
                        <a:lnTo>
                          <a:pt x="82" y="553"/>
                        </a:lnTo>
                        <a:lnTo>
                          <a:pt x="86" y="541"/>
                        </a:lnTo>
                        <a:lnTo>
                          <a:pt x="90" y="529"/>
                        </a:lnTo>
                        <a:lnTo>
                          <a:pt x="94" y="518"/>
                        </a:lnTo>
                        <a:lnTo>
                          <a:pt x="98" y="506"/>
                        </a:lnTo>
                        <a:lnTo>
                          <a:pt x="103" y="494"/>
                        </a:lnTo>
                        <a:lnTo>
                          <a:pt x="106" y="483"/>
                        </a:lnTo>
                        <a:lnTo>
                          <a:pt x="111" y="472"/>
                        </a:lnTo>
                        <a:lnTo>
                          <a:pt x="114" y="461"/>
                        </a:lnTo>
                        <a:lnTo>
                          <a:pt x="119" y="449"/>
                        </a:lnTo>
                        <a:lnTo>
                          <a:pt x="122" y="438"/>
                        </a:lnTo>
                        <a:lnTo>
                          <a:pt x="128" y="429"/>
                        </a:lnTo>
                        <a:lnTo>
                          <a:pt x="133" y="420"/>
                        </a:lnTo>
                        <a:lnTo>
                          <a:pt x="138" y="410"/>
                        </a:lnTo>
                        <a:lnTo>
                          <a:pt x="142" y="402"/>
                        </a:lnTo>
                        <a:lnTo>
                          <a:pt x="148" y="394"/>
                        </a:lnTo>
                        <a:lnTo>
                          <a:pt x="150" y="391"/>
                        </a:lnTo>
                        <a:lnTo>
                          <a:pt x="153" y="386"/>
                        </a:lnTo>
                        <a:lnTo>
                          <a:pt x="155" y="381"/>
                        </a:lnTo>
                        <a:lnTo>
                          <a:pt x="160" y="374"/>
                        </a:lnTo>
                        <a:lnTo>
                          <a:pt x="161" y="370"/>
                        </a:lnTo>
                        <a:lnTo>
                          <a:pt x="163" y="366"/>
                        </a:lnTo>
                        <a:lnTo>
                          <a:pt x="166" y="363"/>
                        </a:lnTo>
                        <a:lnTo>
                          <a:pt x="168" y="359"/>
                        </a:lnTo>
                        <a:lnTo>
                          <a:pt x="169" y="354"/>
                        </a:lnTo>
                        <a:lnTo>
                          <a:pt x="171" y="351"/>
                        </a:lnTo>
                        <a:lnTo>
                          <a:pt x="175" y="346"/>
                        </a:lnTo>
                        <a:lnTo>
                          <a:pt x="177" y="343"/>
                        </a:lnTo>
                        <a:lnTo>
                          <a:pt x="178" y="337"/>
                        </a:lnTo>
                        <a:lnTo>
                          <a:pt x="177" y="335"/>
                        </a:lnTo>
                        <a:lnTo>
                          <a:pt x="174" y="332"/>
                        </a:lnTo>
                        <a:lnTo>
                          <a:pt x="169" y="331"/>
                        </a:lnTo>
                        <a:lnTo>
                          <a:pt x="166" y="335"/>
                        </a:lnTo>
                        <a:lnTo>
                          <a:pt x="162" y="339"/>
                        </a:lnTo>
                        <a:lnTo>
                          <a:pt x="159" y="344"/>
                        </a:lnTo>
                        <a:lnTo>
                          <a:pt x="156" y="349"/>
                        </a:lnTo>
                        <a:lnTo>
                          <a:pt x="154" y="353"/>
                        </a:lnTo>
                        <a:lnTo>
                          <a:pt x="152" y="358"/>
                        </a:lnTo>
                        <a:lnTo>
                          <a:pt x="149" y="363"/>
                        </a:lnTo>
                        <a:lnTo>
                          <a:pt x="147" y="367"/>
                        </a:lnTo>
                        <a:lnTo>
                          <a:pt x="145" y="372"/>
                        </a:lnTo>
                        <a:lnTo>
                          <a:pt x="142" y="377"/>
                        </a:lnTo>
                        <a:lnTo>
                          <a:pt x="139" y="381"/>
                        </a:lnTo>
                        <a:lnTo>
                          <a:pt x="138" y="386"/>
                        </a:lnTo>
                        <a:lnTo>
                          <a:pt x="134" y="392"/>
                        </a:lnTo>
                        <a:lnTo>
                          <a:pt x="132" y="396"/>
                        </a:lnTo>
                        <a:lnTo>
                          <a:pt x="129" y="402"/>
                        </a:lnTo>
                        <a:lnTo>
                          <a:pt x="127" y="408"/>
                        </a:lnTo>
                        <a:lnTo>
                          <a:pt x="120" y="417"/>
                        </a:lnTo>
                        <a:lnTo>
                          <a:pt x="114" y="429"/>
                        </a:lnTo>
                        <a:lnTo>
                          <a:pt x="108" y="441"/>
                        </a:lnTo>
                        <a:lnTo>
                          <a:pt x="104" y="452"/>
                        </a:lnTo>
                        <a:lnTo>
                          <a:pt x="98" y="464"/>
                        </a:lnTo>
                        <a:lnTo>
                          <a:pt x="93" y="476"/>
                        </a:lnTo>
                        <a:lnTo>
                          <a:pt x="89" y="489"/>
                        </a:lnTo>
                        <a:lnTo>
                          <a:pt x="85" y="500"/>
                        </a:lnTo>
                        <a:lnTo>
                          <a:pt x="79" y="513"/>
                        </a:lnTo>
                        <a:lnTo>
                          <a:pt x="76" y="525"/>
                        </a:lnTo>
                        <a:lnTo>
                          <a:pt x="71" y="538"/>
                        </a:lnTo>
                        <a:lnTo>
                          <a:pt x="68" y="549"/>
                        </a:lnTo>
                        <a:lnTo>
                          <a:pt x="64" y="562"/>
                        </a:lnTo>
                        <a:lnTo>
                          <a:pt x="61" y="574"/>
                        </a:lnTo>
                        <a:lnTo>
                          <a:pt x="56" y="587"/>
                        </a:lnTo>
                        <a:lnTo>
                          <a:pt x="54" y="598"/>
                        </a:lnTo>
                        <a:lnTo>
                          <a:pt x="44" y="614"/>
                        </a:lnTo>
                        <a:lnTo>
                          <a:pt x="37" y="631"/>
                        </a:lnTo>
                        <a:lnTo>
                          <a:pt x="32" y="648"/>
                        </a:lnTo>
                        <a:lnTo>
                          <a:pt x="27" y="665"/>
                        </a:lnTo>
                        <a:lnTo>
                          <a:pt x="21" y="681"/>
                        </a:lnTo>
                        <a:lnTo>
                          <a:pt x="18" y="698"/>
                        </a:lnTo>
                        <a:lnTo>
                          <a:pt x="14" y="715"/>
                        </a:lnTo>
                        <a:lnTo>
                          <a:pt x="13" y="732"/>
                        </a:lnTo>
                        <a:lnTo>
                          <a:pt x="11" y="750"/>
                        </a:lnTo>
                        <a:lnTo>
                          <a:pt x="9" y="766"/>
                        </a:lnTo>
                        <a:lnTo>
                          <a:pt x="8" y="784"/>
                        </a:lnTo>
                        <a:lnTo>
                          <a:pt x="7" y="801"/>
                        </a:lnTo>
                        <a:lnTo>
                          <a:pt x="6" y="819"/>
                        </a:lnTo>
                        <a:lnTo>
                          <a:pt x="6" y="837"/>
                        </a:lnTo>
                        <a:lnTo>
                          <a:pt x="5" y="857"/>
                        </a:lnTo>
                        <a:lnTo>
                          <a:pt x="5" y="876"/>
                        </a:lnTo>
                        <a:lnTo>
                          <a:pt x="4" y="880"/>
                        </a:lnTo>
                        <a:lnTo>
                          <a:pt x="4" y="885"/>
                        </a:lnTo>
                        <a:lnTo>
                          <a:pt x="2" y="890"/>
                        </a:lnTo>
                        <a:lnTo>
                          <a:pt x="2" y="894"/>
                        </a:lnTo>
                        <a:lnTo>
                          <a:pt x="2" y="899"/>
                        </a:lnTo>
                        <a:lnTo>
                          <a:pt x="1" y="905"/>
                        </a:lnTo>
                        <a:lnTo>
                          <a:pt x="1" y="910"/>
                        </a:lnTo>
                        <a:lnTo>
                          <a:pt x="1" y="915"/>
                        </a:lnTo>
                        <a:lnTo>
                          <a:pt x="1" y="921"/>
                        </a:lnTo>
                        <a:lnTo>
                          <a:pt x="0" y="926"/>
                        </a:lnTo>
                        <a:lnTo>
                          <a:pt x="0" y="930"/>
                        </a:lnTo>
                        <a:lnTo>
                          <a:pt x="0" y="936"/>
                        </a:lnTo>
                        <a:lnTo>
                          <a:pt x="0" y="941"/>
                        </a:lnTo>
                        <a:lnTo>
                          <a:pt x="0" y="947"/>
                        </a:lnTo>
                        <a:lnTo>
                          <a:pt x="0" y="950"/>
                        </a:lnTo>
                        <a:lnTo>
                          <a:pt x="0" y="956"/>
                        </a:lnTo>
                        <a:lnTo>
                          <a:pt x="0" y="961"/>
                        </a:lnTo>
                        <a:lnTo>
                          <a:pt x="0" y="967"/>
                        </a:lnTo>
                        <a:lnTo>
                          <a:pt x="1" y="974"/>
                        </a:lnTo>
                        <a:lnTo>
                          <a:pt x="1" y="982"/>
                        </a:lnTo>
                        <a:lnTo>
                          <a:pt x="2" y="989"/>
                        </a:lnTo>
                        <a:lnTo>
                          <a:pt x="2" y="997"/>
                        </a:lnTo>
                        <a:lnTo>
                          <a:pt x="4" y="1005"/>
                        </a:lnTo>
                        <a:lnTo>
                          <a:pt x="5" y="1013"/>
                        </a:lnTo>
                        <a:lnTo>
                          <a:pt x="5" y="1021"/>
                        </a:lnTo>
                        <a:lnTo>
                          <a:pt x="6" y="1030"/>
                        </a:lnTo>
                        <a:lnTo>
                          <a:pt x="6" y="1038"/>
                        </a:lnTo>
                        <a:lnTo>
                          <a:pt x="8" y="1046"/>
                        </a:lnTo>
                        <a:lnTo>
                          <a:pt x="8" y="1053"/>
                        </a:lnTo>
                        <a:lnTo>
                          <a:pt x="9" y="1059"/>
                        </a:lnTo>
                        <a:lnTo>
                          <a:pt x="11" y="1066"/>
                        </a:lnTo>
                        <a:lnTo>
                          <a:pt x="12" y="1072"/>
                        </a:lnTo>
                        <a:lnTo>
                          <a:pt x="13" y="1089"/>
                        </a:lnTo>
                        <a:lnTo>
                          <a:pt x="15" y="1107"/>
                        </a:lnTo>
                        <a:lnTo>
                          <a:pt x="16" y="1125"/>
                        </a:lnTo>
                        <a:lnTo>
                          <a:pt x="19" y="1144"/>
                        </a:lnTo>
                        <a:lnTo>
                          <a:pt x="20" y="1163"/>
                        </a:lnTo>
                        <a:lnTo>
                          <a:pt x="21" y="1181"/>
                        </a:lnTo>
                        <a:lnTo>
                          <a:pt x="23" y="1201"/>
                        </a:lnTo>
                        <a:lnTo>
                          <a:pt x="26" y="1221"/>
                        </a:lnTo>
                        <a:lnTo>
                          <a:pt x="28" y="1240"/>
                        </a:lnTo>
                        <a:lnTo>
                          <a:pt x="30" y="1258"/>
                        </a:lnTo>
                        <a:lnTo>
                          <a:pt x="34" y="1277"/>
                        </a:lnTo>
                        <a:lnTo>
                          <a:pt x="37" y="1295"/>
                        </a:lnTo>
                        <a:lnTo>
                          <a:pt x="41" y="1314"/>
                        </a:lnTo>
                        <a:lnTo>
                          <a:pt x="46" y="1332"/>
                        </a:lnTo>
                        <a:lnTo>
                          <a:pt x="51" y="1349"/>
                        </a:lnTo>
                        <a:lnTo>
                          <a:pt x="58" y="1365"/>
                        </a:lnTo>
                        <a:lnTo>
                          <a:pt x="61" y="1374"/>
                        </a:lnTo>
                        <a:lnTo>
                          <a:pt x="64" y="1382"/>
                        </a:lnTo>
                        <a:lnTo>
                          <a:pt x="67" y="1390"/>
                        </a:lnTo>
                        <a:lnTo>
                          <a:pt x="70" y="1398"/>
                        </a:lnTo>
                        <a:lnTo>
                          <a:pt x="72" y="1406"/>
                        </a:lnTo>
                        <a:lnTo>
                          <a:pt x="76" y="1414"/>
                        </a:lnTo>
                        <a:lnTo>
                          <a:pt x="79" y="1423"/>
                        </a:lnTo>
                        <a:lnTo>
                          <a:pt x="84" y="1432"/>
                        </a:lnTo>
                        <a:lnTo>
                          <a:pt x="86" y="1439"/>
                        </a:lnTo>
                        <a:lnTo>
                          <a:pt x="91" y="1447"/>
                        </a:lnTo>
                        <a:lnTo>
                          <a:pt x="94" y="1455"/>
                        </a:lnTo>
                        <a:lnTo>
                          <a:pt x="98" y="1463"/>
                        </a:lnTo>
                        <a:lnTo>
                          <a:pt x="103" y="1470"/>
                        </a:lnTo>
                        <a:lnTo>
                          <a:pt x="108" y="1479"/>
                        </a:lnTo>
                        <a:lnTo>
                          <a:pt x="113" y="1486"/>
                        </a:lnTo>
                        <a:lnTo>
                          <a:pt x="119" y="1493"/>
                        </a:lnTo>
                        <a:lnTo>
                          <a:pt x="142" y="1522"/>
                        </a:lnTo>
                        <a:lnTo>
                          <a:pt x="163" y="1547"/>
                        </a:lnTo>
                        <a:lnTo>
                          <a:pt x="182" y="1572"/>
                        </a:lnTo>
                        <a:lnTo>
                          <a:pt x="200" y="1594"/>
                        </a:lnTo>
                        <a:lnTo>
                          <a:pt x="216" y="1613"/>
                        </a:lnTo>
                        <a:lnTo>
                          <a:pt x="232" y="1631"/>
                        </a:lnTo>
                        <a:lnTo>
                          <a:pt x="247" y="1649"/>
                        </a:lnTo>
                        <a:lnTo>
                          <a:pt x="262" y="1664"/>
                        </a:lnTo>
                        <a:lnTo>
                          <a:pt x="277" y="1678"/>
                        </a:lnTo>
                        <a:lnTo>
                          <a:pt x="292" y="1692"/>
                        </a:lnTo>
                        <a:lnTo>
                          <a:pt x="310" y="1704"/>
                        </a:lnTo>
                        <a:lnTo>
                          <a:pt x="329" y="1716"/>
                        </a:lnTo>
                        <a:lnTo>
                          <a:pt x="348" y="1728"/>
                        </a:lnTo>
                        <a:lnTo>
                          <a:pt x="370" y="1741"/>
                        </a:lnTo>
                        <a:lnTo>
                          <a:pt x="395" y="1753"/>
                        </a:lnTo>
                        <a:lnTo>
                          <a:pt x="424" y="1765"/>
                        </a:lnTo>
                        <a:lnTo>
                          <a:pt x="439" y="1772"/>
                        </a:lnTo>
                        <a:lnTo>
                          <a:pt x="455" y="1779"/>
                        </a:lnTo>
                        <a:lnTo>
                          <a:pt x="472" y="1786"/>
                        </a:lnTo>
                        <a:lnTo>
                          <a:pt x="489" y="1793"/>
                        </a:lnTo>
                        <a:lnTo>
                          <a:pt x="506" y="1799"/>
                        </a:lnTo>
                        <a:lnTo>
                          <a:pt x="524" y="1806"/>
                        </a:lnTo>
                        <a:lnTo>
                          <a:pt x="542" y="1812"/>
                        </a:lnTo>
                        <a:lnTo>
                          <a:pt x="560" y="1818"/>
                        </a:lnTo>
                        <a:lnTo>
                          <a:pt x="578" y="1824"/>
                        </a:lnTo>
                        <a:lnTo>
                          <a:pt x="598" y="1828"/>
                        </a:lnTo>
                        <a:lnTo>
                          <a:pt x="617" y="1833"/>
                        </a:lnTo>
                        <a:lnTo>
                          <a:pt x="638" y="1837"/>
                        </a:lnTo>
                        <a:lnTo>
                          <a:pt x="660" y="1840"/>
                        </a:lnTo>
                        <a:lnTo>
                          <a:pt x="684" y="1844"/>
                        </a:lnTo>
                        <a:lnTo>
                          <a:pt x="707" y="1847"/>
                        </a:lnTo>
                        <a:lnTo>
                          <a:pt x="731" y="1849"/>
                        </a:lnTo>
                        <a:lnTo>
                          <a:pt x="735" y="1849"/>
                        </a:lnTo>
                        <a:lnTo>
                          <a:pt x="742" y="1849"/>
                        </a:lnTo>
                        <a:lnTo>
                          <a:pt x="749" y="1849"/>
                        </a:lnTo>
                        <a:lnTo>
                          <a:pt x="757" y="1849"/>
                        </a:lnTo>
                        <a:lnTo>
                          <a:pt x="765" y="1849"/>
                        </a:lnTo>
                        <a:lnTo>
                          <a:pt x="775" y="1849"/>
                        </a:lnTo>
                        <a:lnTo>
                          <a:pt x="785" y="1849"/>
                        </a:lnTo>
                        <a:lnTo>
                          <a:pt x="794" y="1851"/>
                        </a:lnTo>
                        <a:lnTo>
                          <a:pt x="804" y="1851"/>
                        </a:lnTo>
                        <a:lnTo>
                          <a:pt x="814" y="1851"/>
                        </a:lnTo>
                        <a:lnTo>
                          <a:pt x="823" y="1851"/>
                        </a:lnTo>
                        <a:lnTo>
                          <a:pt x="833" y="1851"/>
                        </a:lnTo>
                        <a:lnTo>
                          <a:pt x="841" y="1851"/>
                        </a:lnTo>
                        <a:lnTo>
                          <a:pt x="848" y="1851"/>
                        </a:lnTo>
                        <a:lnTo>
                          <a:pt x="854" y="1851"/>
                        </a:lnTo>
                        <a:lnTo>
                          <a:pt x="860" y="1851"/>
                        </a:lnTo>
                        <a:lnTo>
                          <a:pt x="878" y="1851"/>
                        </a:lnTo>
                        <a:lnTo>
                          <a:pt x="896" y="1851"/>
                        </a:lnTo>
                        <a:lnTo>
                          <a:pt x="911" y="1851"/>
                        </a:lnTo>
                        <a:lnTo>
                          <a:pt x="926" y="1851"/>
                        </a:lnTo>
                        <a:lnTo>
                          <a:pt x="940" y="1851"/>
                        </a:lnTo>
                        <a:lnTo>
                          <a:pt x="953" y="1851"/>
                        </a:lnTo>
                        <a:lnTo>
                          <a:pt x="964" y="1851"/>
                        </a:lnTo>
                        <a:lnTo>
                          <a:pt x="976" y="1852"/>
                        </a:lnTo>
                        <a:lnTo>
                          <a:pt x="986" y="1851"/>
                        </a:lnTo>
                        <a:lnTo>
                          <a:pt x="998" y="1851"/>
                        </a:lnTo>
                        <a:lnTo>
                          <a:pt x="1009" y="1851"/>
                        </a:lnTo>
                        <a:lnTo>
                          <a:pt x="1020" y="1851"/>
                        </a:lnTo>
                        <a:lnTo>
                          <a:pt x="1032" y="1849"/>
                        </a:lnTo>
                        <a:lnTo>
                          <a:pt x="1043" y="1849"/>
                        </a:lnTo>
                        <a:lnTo>
                          <a:pt x="1057" y="1848"/>
                        </a:lnTo>
                        <a:lnTo>
                          <a:pt x="1071" y="1847"/>
                        </a:lnTo>
                        <a:lnTo>
                          <a:pt x="1083" y="1846"/>
                        </a:lnTo>
                        <a:lnTo>
                          <a:pt x="1098" y="1844"/>
                        </a:lnTo>
                        <a:lnTo>
                          <a:pt x="1116" y="1841"/>
                        </a:lnTo>
                        <a:lnTo>
                          <a:pt x="1135" y="1838"/>
                        </a:lnTo>
                        <a:lnTo>
                          <a:pt x="1158" y="1833"/>
                        </a:lnTo>
                        <a:lnTo>
                          <a:pt x="1181" y="1830"/>
                        </a:lnTo>
                        <a:lnTo>
                          <a:pt x="1205" y="1824"/>
                        </a:lnTo>
                        <a:lnTo>
                          <a:pt x="1232" y="1818"/>
                        </a:lnTo>
                        <a:lnTo>
                          <a:pt x="1258" y="1810"/>
                        </a:lnTo>
                        <a:lnTo>
                          <a:pt x="1285" y="1803"/>
                        </a:lnTo>
                        <a:lnTo>
                          <a:pt x="1310" y="1795"/>
                        </a:lnTo>
                        <a:lnTo>
                          <a:pt x="1337" y="1786"/>
                        </a:lnTo>
                        <a:lnTo>
                          <a:pt x="1363" y="1776"/>
                        </a:lnTo>
                        <a:lnTo>
                          <a:pt x="1387" y="1765"/>
                        </a:lnTo>
                        <a:lnTo>
                          <a:pt x="1411" y="1754"/>
                        </a:lnTo>
                        <a:lnTo>
                          <a:pt x="1435" y="1743"/>
                        </a:lnTo>
                        <a:lnTo>
                          <a:pt x="1465" y="1725"/>
                        </a:lnTo>
                        <a:lnTo>
                          <a:pt x="1494" y="1705"/>
                        </a:lnTo>
                        <a:lnTo>
                          <a:pt x="1521" y="1687"/>
                        </a:lnTo>
                        <a:lnTo>
                          <a:pt x="1545" y="1670"/>
                        </a:lnTo>
                        <a:lnTo>
                          <a:pt x="1567" y="1652"/>
                        </a:lnTo>
                        <a:lnTo>
                          <a:pt x="1588" y="1637"/>
                        </a:lnTo>
                        <a:lnTo>
                          <a:pt x="1607" y="1621"/>
                        </a:lnTo>
                        <a:lnTo>
                          <a:pt x="1625" y="1607"/>
                        </a:lnTo>
                        <a:lnTo>
                          <a:pt x="1640" y="1594"/>
                        </a:lnTo>
                        <a:lnTo>
                          <a:pt x="1651" y="1581"/>
                        </a:lnTo>
                        <a:lnTo>
                          <a:pt x="1662" y="1571"/>
                        </a:lnTo>
                        <a:lnTo>
                          <a:pt x="1672" y="1562"/>
                        </a:lnTo>
                        <a:lnTo>
                          <a:pt x="1678" y="1554"/>
                        </a:lnTo>
                        <a:lnTo>
                          <a:pt x="1684" y="1549"/>
                        </a:lnTo>
                        <a:lnTo>
                          <a:pt x="1687" y="1545"/>
                        </a:lnTo>
                        <a:lnTo>
                          <a:pt x="1690" y="1544"/>
                        </a:lnTo>
                        <a:lnTo>
                          <a:pt x="1706" y="1524"/>
                        </a:lnTo>
                        <a:lnTo>
                          <a:pt x="1722" y="1505"/>
                        </a:lnTo>
                        <a:lnTo>
                          <a:pt x="1737" y="1486"/>
                        </a:lnTo>
                        <a:lnTo>
                          <a:pt x="1750" y="1466"/>
                        </a:lnTo>
                        <a:lnTo>
                          <a:pt x="1762" y="1446"/>
                        </a:lnTo>
                        <a:lnTo>
                          <a:pt x="1772" y="1425"/>
                        </a:lnTo>
                        <a:lnTo>
                          <a:pt x="1783" y="1405"/>
                        </a:lnTo>
                        <a:lnTo>
                          <a:pt x="1792" y="1384"/>
                        </a:lnTo>
                        <a:lnTo>
                          <a:pt x="1799" y="1363"/>
                        </a:lnTo>
                        <a:lnTo>
                          <a:pt x="1807" y="1342"/>
                        </a:lnTo>
                        <a:lnTo>
                          <a:pt x="1813" y="1320"/>
                        </a:lnTo>
                        <a:lnTo>
                          <a:pt x="1820" y="1299"/>
                        </a:lnTo>
                        <a:lnTo>
                          <a:pt x="1826" y="1277"/>
                        </a:lnTo>
                        <a:lnTo>
                          <a:pt x="1832" y="1256"/>
                        </a:lnTo>
                        <a:lnTo>
                          <a:pt x="1838" y="1234"/>
                        </a:lnTo>
                        <a:lnTo>
                          <a:pt x="1843" y="1212"/>
                        </a:lnTo>
                        <a:lnTo>
                          <a:pt x="1845" y="1208"/>
                        </a:lnTo>
                        <a:lnTo>
                          <a:pt x="1846" y="1205"/>
                        </a:lnTo>
                        <a:lnTo>
                          <a:pt x="1847" y="1201"/>
                        </a:lnTo>
                        <a:lnTo>
                          <a:pt x="1848" y="1196"/>
                        </a:lnTo>
                        <a:lnTo>
                          <a:pt x="1848" y="1193"/>
                        </a:lnTo>
                        <a:lnTo>
                          <a:pt x="1849" y="1188"/>
                        </a:lnTo>
                        <a:lnTo>
                          <a:pt x="1850" y="1185"/>
                        </a:lnTo>
                        <a:lnTo>
                          <a:pt x="1852" y="1181"/>
                        </a:lnTo>
                        <a:lnTo>
                          <a:pt x="1853" y="1177"/>
                        </a:lnTo>
                        <a:lnTo>
                          <a:pt x="1854" y="1172"/>
                        </a:lnTo>
                        <a:lnTo>
                          <a:pt x="1855" y="1168"/>
                        </a:lnTo>
                        <a:lnTo>
                          <a:pt x="1856" y="1165"/>
                        </a:lnTo>
                        <a:lnTo>
                          <a:pt x="1856" y="1161"/>
                        </a:lnTo>
                        <a:lnTo>
                          <a:pt x="1856" y="1158"/>
                        </a:lnTo>
                        <a:lnTo>
                          <a:pt x="1857" y="1153"/>
                        </a:lnTo>
                        <a:lnTo>
                          <a:pt x="1857" y="1151"/>
                        </a:lnTo>
                        <a:lnTo>
                          <a:pt x="1860" y="1132"/>
                        </a:lnTo>
                        <a:lnTo>
                          <a:pt x="1861" y="1114"/>
                        </a:lnTo>
                        <a:lnTo>
                          <a:pt x="1863" y="1094"/>
                        </a:lnTo>
                        <a:lnTo>
                          <a:pt x="1866" y="1075"/>
                        </a:lnTo>
                        <a:lnTo>
                          <a:pt x="1867" y="1055"/>
                        </a:lnTo>
                        <a:lnTo>
                          <a:pt x="1869" y="1037"/>
                        </a:lnTo>
                        <a:lnTo>
                          <a:pt x="1871" y="1017"/>
                        </a:lnTo>
                        <a:lnTo>
                          <a:pt x="1873" y="998"/>
                        </a:lnTo>
                        <a:lnTo>
                          <a:pt x="1874" y="978"/>
                        </a:lnTo>
                        <a:lnTo>
                          <a:pt x="1875" y="960"/>
                        </a:lnTo>
                        <a:lnTo>
                          <a:pt x="1876" y="943"/>
                        </a:lnTo>
                        <a:lnTo>
                          <a:pt x="1877" y="927"/>
                        </a:lnTo>
                        <a:lnTo>
                          <a:pt x="1878" y="911"/>
                        </a:lnTo>
                        <a:lnTo>
                          <a:pt x="1880" y="898"/>
                        </a:lnTo>
                        <a:lnTo>
                          <a:pt x="1880" y="885"/>
                        </a:lnTo>
                        <a:lnTo>
                          <a:pt x="1881" y="875"/>
                        </a:lnTo>
                        <a:lnTo>
                          <a:pt x="1880" y="868"/>
                        </a:lnTo>
                        <a:lnTo>
                          <a:pt x="1880" y="862"/>
                        </a:lnTo>
                        <a:lnTo>
                          <a:pt x="1880" y="854"/>
                        </a:lnTo>
                        <a:lnTo>
                          <a:pt x="1880" y="848"/>
                        </a:lnTo>
                        <a:lnTo>
                          <a:pt x="1878" y="840"/>
                        </a:lnTo>
                        <a:lnTo>
                          <a:pt x="1878" y="833"/>
                        </a:lnTo>
                        <a:lnTo>
                          <a:pt x="1878" y="824"/>
                        </a:lnTo>
                        <a:lnTo>
                          <a:pt x="1878" y="817"/>
                        </a:lnTo>
                        <a:lnTo>
                          <a:pt x="1877" y="810"/>
                        </a:lnTo>
                        <a:lnTo>
                          <a:pt x="1877" y="803"/>
                        </a:lnTo>
                        <a:lnTo>
                          <a:pt x="1877" y="798"/>
                        </a:lnTo>
                        <a:lnTo>
                          <a:pt x="1877" y="792"/>
                        </a:lnTo>
                        <a:lnTo>
                          <a:pt x="1876" y="786"/>
                        </a:lnTo>
                        <a:lnTo>
                          <a:pt x="1876" y="782"/>
                        </a:lnTo>
                        <a:lnTo>
                          <a:pt x="1876" y="779"/>
                        </a:lnTo>
                        <a:lnTo>
                          <a:pt x="1876" y="777"/>
                        </a:lnTo>
                        <a:lnTo>
                          <a:pt x="1874" y="757"/>
                        </a:lnTo>
                        <a:lnTo>
                          <a:pt x="1873" y="738"/>
                        </a:lnTo>
                        <a:lnTo>
                          <a:pt x="1870" y="721"/>
                        </a:lnTo>
                        <a:lnTo>
                          <a:pt x="1868" y="705"/>
                        </a:lnTo>
                        <a:lnTo>
                          <a:pt x="1866" y="689"/>
                        </a:lnTo>
                        <a:lnTo>
                          <a:pt x="1863" y="675"/>
                        </a:lnTo>
                        <a:lnTo>
                          <a:pt x="1860" y="660"/>
                        </a:lnTo>
                        <a:lnTo>
                          <a:pt x="1857" y="646"/>
                        </a:lnTo>
                        <a:lnTo>
                          <a:pt x="1855" y="631"/>
                        </a:lnTo>
                        <a:lnTo>
                          <a:pt x="1852" y="617"/>
                        </a:lnTo>
                        <a:lnTo>
                          <a:pt x="1848" y="603"/>
                        </a:lnTo>
                        <a:lnTo>
                          <a:pt x="1845" y="589"/>
                        </a:lnTo>
                        <a:lnTo>
                          <a:pt x="1840" y="574"/>
                        </a:lnTo>
                        <a:lnTo>
                          <a:pt x="1835" y="559"/>
                        </a:lnTo>
                        <a:lnTo>
                          <a:pt x="1831" y="542"/>
                        </a:lnTo>
                        <a:lnTo>
                          <a:pt x="1826" y="527"/>
                        </a:lnTo>
                        <a:lnTo>
                          <a:pt x="1825" y="522"/>
                        </a:lnTo>
                        <a:lnTo>
                          <a:pt x="1824" y="517"/>
                        </a:lnTo>
                        <a:lnTo>
                          <a:pt x="1821" y="512"/>
                        </a:lnTo>
                        <a:lnTo>
                          <a:pt x="1820" y="506"/>
                        </a:lnTo>
                        <a:lnTo>
                          <a:pt x="1818" y="500"/>
                        </a:lnTo>
                        <a:lnTo>
                          <a:pt x="1817" y="496"/>
                        </a:lnTo>
                        <a:lnTo>
                          <a:pt x="1816" y="490"/>
                        </a:lnTo>
                        <a:lnTo>
                          <a:pt x="1814" y="486"/>
                        </a:lnTo>
                        <a:lnTo>
                          <a:pt x="1811" y="480"/>
                        </a:lnTo>
                        <a:lnTo>
                          <a:pt x="1809" y="473"/>
                        </a:lnTo>
                        <a:lnTo>
                          <a:pt x="1805" y="468"/>
                        </a:lnTo>
                        <a:lnTo>
                          <a:pt x="1803" y="461"/>
                        </a:lnTo>
                        <a:lnTo>
                          <a:pt x="1799" y="454"/>
                        </a:lnTo>
                        <a:lnTo>
                          <a:pt x="1796" y="447"/>
                        </a:lnTo>
                        <a:lnTo>
                          <a:pt x="1792" y="440"/>
                        </a:lnTo>
                        <a:lnTo>
                          <a:pt x="1789" y="433"/>
                        </a:lnTo>
                        <a:lnTo>
                          <a:pt x="1785" y="426"/>
                        </a:lnTo>
                        <a:lnTo>
                          <a:pt x="1782" y="419"/>
                        </a:lnTo>
                        <a:lnTo>
                          <a:pt x="1777" y="413"/>
                        </a:lnTo>
                        <a:lnTo>
                          <a:pt x="1775" y="407"/>
                        </a:lnTo>
                        <a:lnTo>
                          <a:pt x="1771" y="400"/>
                        </a:lnTo>
                        <a:lnTo>
                          <a:pt x="1768" y="395"/>
                        </a:lnTo>
                        <a:lnTo>
                          <a:pt x="1765" y="391"/>
                        </a:lnTo>
                        <a:lnTo>
                          <a:pt x="1763" y="388"/>
                        </a:lnTo>
                        <a:lnTo>
                          <a:pt x="1750" y="368"/>
                        </a:lnTo>
                        <a:lnTo>
                          <a:pt x="1737" y="351"/>
                        </a:lnTo>
                        <a:lnTo>
                          <a:pt x="1724" y="333"/>
                        </a:lnTo>
                        <a:lnTo>
                          <a:pt x="1710" y="317"/>
                        </a:lnTo>
                        <a:lnTo>
                          <a:pt x="1694" y="300"/>
                        </a:lnTo>
                        <a:lnTo>
                          <a:pt x="1680" y="285"/>
                        </a:lnTo>
                        <a:lnTo>
                          <a:pt x="1665" y="269"/>
                        </a:lnTo>
                        <a:lnTo>
                          <a:pt x="1650" y="255"/>
                        </a:lnTo>
                        <a:lnTo>
                          <a:pt x="1634" y="241"/>
                        </a:lnTo>
                        <a:lnTo>
                          <a:pt x="1618" y="227"/>
                        </a:lnTo>
                        <a:lnTo>
                          <a:pt x="1601" y="213"/>
                        </a:lnTo>
                        <a:lnTo>
                          <a:pt x="1585" y="201"/>
                        </a:lnTo>
                        <a:lnTo>
                          <a:pt x="1567" y="187"/>
                        </a:lnTo>
                        <a:lnTo>
                          <a:pt x="1550" y="174"/>
                        </a:lnTo>
                        <a:lnTo>
                          <a:pt x="1533" y="161"/>
                        </a:lnTo>
                        <a:lnTo>
                          <a:pt x="1516" y="148"/>
                        </a:lnTo>
                        <a:lnTo>
                          <a:pt x="1509" y="143"/>
                        </a:lnTo>
                        <a:lnTo>
                          <a:pt x="1502" y="139"/>
                        </a:lnTo>
                        <a:lnTo>
                          <a:pt x="1495" y="133"/>
                        </a:lnTo>
                        <a:lnTo>
                          <a:pt x="1488" y="129"/>
                        </a:lnTo>
                        <a:lnTo>
                          <a:pt x="1481" y="124"/>
                        </a:lnTo>
                        <a:lnTo>
                          <a:pt x="1473" y="120"/>
                        </a:lnTo>
                        <a:lnTo>
                          <a:pt x="1466" y="114"/>
                        </a:lnTo>
                        <a:lnTo>
                          <a:pt x="1459" y="111"/>
                        </a:lnTo>
                        <a:lnTo>
                          <a:pt x="1451" y="105"/>
                        </a:lnTo>
                        <a:lnTo>
                          <a:pt x="1444" y="100"/>
                        </a:lnTo>
                        <a:lnTo>
                          <a:pt x="1436" y="97"/>
                        </a:lnTo>
                        <a:lnTo>
                          <a:pt x="1430" y="93"/>
                        </a:lnTo>
                        <a:lnTo>
                          <a:pt x="1422" y="89"/>
                        </a:lnTo>
                        <a:lnTo>
                          <a:pt x="1415" y="86"/>
                        </a:lnTo>
                        <a:lnTo>
                          <a:pt x="1408" y="82"/>
                        </a:lnTo>
                        <a:lnTo>
                          <a:pt x="1402" y="80"/>
                        </a:lnTo>
                        <a:lnTo>
                          <a:pt x="1389" y="75"/>
                        </a:lnTo>
                        <a:lnTo>
                          <a:pt x="1377" y="71"/>
                        </a:lnTo>
                        <a:lnTo>
                          <a:pt x="1365" y="65"/>
                        </a:lnTo>
                        <a:lnTo>
                          <a:pt x="1352" y="62"/>
                        </a:lnTo>
                        <a:lnTo>
                          <a:pt x="1340" y="57"/>
                        </a:lnTo>
                        <a:lnTo>
                          <a:pt x="1328" y="54"/>
                        </a:lnTo>
                        <a:lnTo>
                          <a:pt x="1316" y="50"/>
                        </a:lnTo>
                        <a:lnTo>
                          <a:pt x="1303" y="47"/>
                        </a:lnTo>
                        <a:lnTo>
                          <a:pt x="1290" y="43"/>
                        </a:lnTo>
                        <a:lnTo>
                          <a:pt x="1279" y="40"/>
                        </a:lnTo>
                        <a:lnTo>
                          <a:pt x="1266" y="36"/>
                        </a:lnTo>
                        <a:lnTo>
                          <a:pt x="1253" y="34"/>
                        </a:lnTo>
                        <a:lnTo>
                          <a:pt x="1240" y="30"/>
                        </a:lnTo>
                        <a:lnTo>
                          <a:pt x="1227" y="28"/>
                        </a:lnTo>
                        <a:lnTo>
                          <a:pt x="1216" y="26"/>
                        </a:lnTo>
                        <a:lnTo>
                          <a:pt x="1203"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4" name="Freeform 190">
                    <a:extLst>
                      <a:ext uri="{FF2B5EF4-FFF2-40B4-BE49-F238E27FC236}">
                        <a16:creationId xmlns:a16="http://schemas.microsoft.com/office/drawing/2014/main" id="{2316DECE-376F-4304-B57F-82E508BDD53D}"/>
                      </a:ext>
                    </a:extLst>
                  </p:cNvPr>
                  <p:cNvSpPr>
                    <a:spLocks/>
                  </p:cNvSpPr>
                  <p:nvPr/>
                </p:nvSpPr>
                <p:spPr bwMode="auto">
                  <a:xfrm>
                    <a:off x="1835" y="2353"/>
                    <a:ext cx="54" cy="106"/>
                  </a:xfrm>
                  <a:custGeom>
                    <a:avLst/>
                    <a:gdLst>
                      <a:gd name="T0" fmla="*/ 0 w 163"/>
                      <a:gd name="T1" fmla="*/ 0 h 320"/>
                      <a:gd name="T2" fmla="*/ 0 w 163"/>
                      <a:gd name="T3" fmla="*/ 0 h 320"/>
                      <a:gd name="T4" fmla="*/ 0 w 163"/>
                      <a:gd name="T5" fmla="*/ 0 h 320"/>
                      <a:gd name="T6" fmla="*/ 0 w 163"/>
                      <a:gd name="T7" fmla="*/ 0 h 320"/>
                      <a:gd name="T8" fmla="*/ 0 w 163"/>
                      <a:gd name="T9" fmla="*/ 0 h 320"/>
                      <a:gd name="T10" fmla="*/ 0 w 163"/>
                      <a:gd name="T11" fmla="*/ 0 h 320"/>
                      <a:gd name="T12" fmla="*/ 0 w 163"/>
                      <a:gd name="T13" fmla="*/ 0 h 320"/>
                      <a:gd name="T14" fmla="*/ 0 w 163"/>
                      <a:gd name="T15" fmla="*/ 0 h 320"/>
                      <a:gd name="T16" fmla="*/ 0 w 163"/>
                      <a:gd name="T17" fmla="*/ 0 h 320"/>
                      <a:gd name="T18" fmla="*/ 0 w 163"/>
                      <a:gd name="T19" fmla="*/ 0 h 320"/>
                      <a:gd name="T20" fmla="*/ 1 w 163"/>
                      <a:gd name="T21" fmla="*/ 0 h 320"/>
                      <a:gd name="T22" fmla="*/ 1 w 163"/>
                      <a:gd name="T23" fmla="*/ 0 h 320"/>
                      <a:gd name="T24" fmla="*/ 1 w 163"/>
                      <a:gd name="T25" fmla="*/ 1 h 320"/>
                      <a:gd name="T26" fmla="*/ 1 w 163"/>
                      <a:gd name="T27" fmla="*/ 1 h 320"/>
                      <a:gd name="T28" fmla="*/ 1 w 163"/>
                      <a:gd name="T29" fmla="*/ 1 h 320"/>
                      <a:gd name="T30" fmla="*/ 1 w 163"/>
                      <a:gd name="T31" fmla="*/ 1 h 320"/>
                      <a:gd name="T32" fmla="*/ 1 w 163"/>
                      <a:gd name="T33" fmla="*/ 1 h 320"/>
                      <a:gd name="T34" fmla="*/ 1 w 163"/>
                      <a:gd name="T35" fmla="*/ 1 h 320"/>
                      <a:gd name="T36" fmla="*/ 1 w 163"/>
                      <a:gd name="T37" fmla="*/ 1 h 320"/>
                      <a:gd name="T38" fmla="*/ 1 w 163"/>
                      <a:gd name="T39" fmla="*/ 1 h 320"/>
                      <a:gd name="T40" fmla="*/ 1 w 163"/>
                      <a:gd name="T41" fmla="*/ 1 h 320"/>
                      <a:gd name="T42" fmla="*/ 1 w 163"/>
                      <a:gd name="T43" fmla="*/ 1 h 320"/>
                      <a:gd name="T44" fmla="*/ 1 w 163"/>
                      <a:gd name="T45" fmla="*/ 1 h 320"/>
                      <a:gd name="T46" fmla="*/ 1 w 163"/>
                      <a:gd name="T47" fmla="*/ 1 h 320"/>
                      <a:gd name="T48" fmla="*/ 1 w 163"/>
                      <a:gd name="T49" fmla="*/ 1 h 320"/>
                      <a:gd name="T50" fmla="*/ 0 w 163"/>
                      <a:gd name="T51" fmla="*/ 1 h 320"/>
                      <a:gd name="T52" fmla="*/ 0 w 163"/>
                      <a:gd name="T53" fmla="*/ 1 h 320"/>
                      <a:gd name="T54" fmla="*/ 0 w 163"/>
                      <a:gd name="T55" fmla="*/ 1 h 320"/>
                      <a:gd name="T56" fmla="*/ 0 w 163"/>
                      <a:gd name="T57" fmla="*/ 1 h 320"/>
                      <a:gd name="T58" fmla="*/ 0 w 163"/>
                      <a:gd name="T59" fmla="*/ 1 h 320"/>
                      <a:gd name="T60" fmla="*/ 0 w 163"/>
                      <a:gd name="T61" fmla="*/ 1 h 320"/>
                      <a:gd name="T62" fmla="*/ 0 w 163"/>
                      <a:gd name="T63" fmla="*/ 1 h 320"/>
                      <a:gd name="T64" fmla="*/ 0 w 163"/>
                      <a:gd name="T65" fmla="*/ 1 h 320"/>
                      <a:gd name="T66" fmla="*/ 0 w 163"/>
                      <a:gd name="T67" fmla="*/ 1 h 320"/>
                      <a:gd name="T68" fmla="*/ 0 w 163"/>
                      <a:gd name="T69" fmla="*/ 1 h 320"/>
                      <a:gd name="T70" fmla="*/ 0 w 163"/>
                      <a:gd name="T71" fmla="*/ 1 h 320"/>
                      <a:gd name="T72" fmla="*/ 0 w 163"/>
                      <a:gd name="T73" fmla="*/ 1 h 320"/>
                      <a:gd name="T74" fmla="*/ 0 w 163"/>
                      <a:gd name="T75" fmla="*/ 1 h 320"/>
                      <a:gd name="T76" fmla="*/ 0 w 163"/>
                      <a:gd name="T77" fmla="*/ 1 h 320"/>
                      <a:gd name="T78" fmla="*/ 0 w 163"/>
                      <a:gd name="T79" fmla="*/ 0 h 320"/>
                      <a:gd name="T80" fmla="*/ 0 w 163"/>
                      <a:gd name="T81" fmla="*/ 0 h 320"/>
                      <a:gd name="T82" fmla="*/ 0 w 163"/>
                      <a:gd name="T83" fmla="*/ 0 h 320"/>
                      <a:gd name="T84" fmla="*/ 0 w 163"/>
                      <a:gd name="T85" fmla="*/ 0 h 320"/>
                      <a:gd name="T86" fmla="*/ 0 w 163"/>
                      <a:gd name="T87" fmla="*/ 0 h 320"/>
                      <a:gd name="T88" fmla="*/ 0 w 163"/>
                      <a:gd name="T89" fmla="*/ 0 h 320"/>
                      <a:gd name="T90" fmla="*/ 0 w 163"/>
                      <a:gd name="T91" fmla="*/ 0 h 320"/>
                      <a:gd name="T92" fmla="*/ 0 w 163"/>
                      <a:gd name="T93" fmla="*/ 0 h 320"/>
                      <a:gd name="T94" fmla="*/ 0 w 163"/>
                      <a:gd name="T95" fmla="*/ 0 h 320"/>
                      <a:gd name="T96" fmla="*/ 0 w 163"/>
                      <a:gd name="T97" fmla="*/ 0 h 320"/>
                      <a:gd name="T98" fmla="*/ 0 w 163"/>
                      <a:gd name="T99" fmla="*/ 0 h 320"/>
                      <a:gd name="T100" fmla="*/ 0 w 163"/>
                      <a:gd name="T101" fmla="*/ 0 h 320"/>
                      <a:gd name="T102" fmla="*/ 0 w 163"/>
                      <a:gd name="T103" fmla="*/ 0 h 320"/>
                      <a:gd name="T104" fmla="*/ 0 w 163"/>
                      <a:gd name="T105" fmla="*/ 0 h 320"/>
                      <a:gd name="T106" fmla="*/ 0 w 163"/>
                      <a:gd name="T107" fmla="*/ 0 h 320"/>
                      <a:gd name="T108" fmla="*/ 0 w 163"/>
                      <a:gd name="T109" fmla="*/ 0 h 32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
                      <a:gd name="T166" fmla="*/ 0 h 320"/>
                      <a:gd name="T167" fmla="*/ 163 w 163"/>
                      <a:gd name="T168" fmla="*/ 320 h 32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 h="320">
                        <a:moveTo>
                          <a:pt x="48" y="7"/>
                        </a:moveTo>
                        <a:lnTo>
                          <a:pt x="86" y="0"/>
                        </a:lnTo>
                        <a:lnTo>
                          <a:pt x="85" y="6"/>
                        </a:lnTo>
                        <a:lnTo>
                          <a:pt x="85" y="10"/>
                        </a:lnTo>
                        <a:lnTo>
                          <a:pt x="85" y="15"/>
                        </a:lnTo>
                        <a:lnTo>
                          <a:pt x="85" y="21"/>
                        </a:lnTo>
                        <a:lnTo>
                          <a:pt x="85" y="28"/>
                        </a:lnTo>
                        <a:lnTo>
                          <a:pt x="85" y="35"/>
                        </a:lnTo>
                        <a:lnTo>
                          <a:pt x="85" y="41"/>
                        </a:lnTo>
                        <a:lnTo>
                          <a:pt x="85" y="46"/>
                        </a:lnTo>
                        <a:lnTo>
                          <a:pt x="86" y="53"/>
                        </a:lnTo>
                        <a:lnTo>
                          <a:pt x="89" y="60"/>
                        </a:lnTo>
                        <a:lnTo>
                          <a:pt x="90" y="65"/>
                        </a:lnTo>
                        <a:lnTo>
                          <a:pt x="92" y="70"/>
                        </a:lnTo>
                        <a:lnTo>
                          <a:pt x="94" y="73"/>
                        </a:lnTo>
                        <a:lnTo>
                          <a:pt x="98" y="77"/>
                        </a:lnTo>
                        <a:lnTo>
                          <a:pt x="101" y="79"/>
                        </a:lnTo>
                        <a:lnTo>
                          <a:pt x="106" y="83"/>
                        </a:lnTo>
                        <a:lnTo>
                          <a:pt x="109" y="86"/>
                        </a:lnTo>
                        <a:lnTo>
                          <a:pt x="115" y="92"/>
                        </a:lnTo>
                        <a:lnTo>
                          <a:pt x="119" y="97"/>
                        </a:lnTo>
                        <a:lnTo>
                          <a:pt x="125" y="102"/>
                        </a:lnTo>
                        <a:lnTo>
                          <a:pt x="129" y="111"/>
                        </a:lnTo>
                        <a:lnTo>
                          <a:pt x="134" y="119"/>
                        </a:lnTo>
                        <a:lnTo>
                          <a:pt x="139" y="127"/>
                        </a:lnTo>
                        <a:lnTo>
                          <a:pt x="143" y="136"/>
                        </a:lnTo>
                        <a:lnTo>
                          <a:pt x="147" y="146"/>
                        </a:lnTo>
                        <a:lnTo>
                          <a:pt x="150" y="157"/>
                        </a:lnTo>
                        <a:lnTo>
                          <a:pt x="153" y="169"/>
                        </a:lnTo>
                        <a:lnTo>
                          <a:pt x="155" y="182"/>
                        </a:lnTo>
                        <a:lnTo>
                          <a:pt x="156" y="194"/>
                        </a:lnTo>
                        <a:lnTo>
                          <a:pt x="157" y="210"/>
                        </a:lnTo>
                        <a:lnTo>
                          <a:pt x="157" y="222"/>
                        </a:lnTo>
                        <a:lnTo>
                          <a:pt x="157" y="235"/>
                        </a:lnTo>
                        <a:lnTo>
                          <a:pt x="158" y="247"/>
                        </a:lnTo>
                        <a:lnTo>
                          <a:pt x="160" y="256"/>
                        </a:lnTo>
                        <a:lnTo>
                          <a:pt x="160" y="264"/>
                        </a:lnTo>
                        <a:lnTo>
                          <a:pt x="161" y="273"/>
                        </a:lnTo>
                        <a:lnTo>
                          <a:pt x="161" y="278"/>
                        </a:lnTo>
                        <a:lnTo>
                          <a:pt x="163" y="284"/>
                        </a:lnTo>
                        <a:lnTo>
                          <a:pt x="162" y="289"/>
                        </a:lnTo>
                        <a:lnTo>
                          <a:pt x="161" y="294"/>
                        </a:lnTo>
                        <a:lnTo>
                          <a:pt x="160" y="297"/>
                        </a:lnTo>
                        <a:lnTo>
                          <a:pt x="158" y="301"/>
                        </a:lnTo>
                        <a:lnTo>
                          <a:pt x="155" y="302"/>
                        </a:lnTo>
                        <a:lnTo>
                          <a:pt x="151" y="304"/>
                        </a:lnTo>
                        <a:lnTo>
                          <a:pt x="146" y="306"/>
                        </a:lnTo>
                        <a:lnTo>
                          <a:pt x="140" y="309"/>
                        </a:lnTo>
                        <a:lnTo>
                          <a:pt x="133" y="309"/>
                        </a:lnTo>
                        <a:lnTo>
                          <a:pt x="125" y="311"/>
                        </a:lnTo>
                        <a:lnTo>
                          <a:pt x="116" y="312"/>
                        </a:lnTo>
                        <a:lnTo>
                          <a:pt x="108" y="315"/>
                        </a:lnTo>
                        <a:lnTo>
                          <a:pt x="100" y="316"/>
                        </a:lnTo>
                        <a:lnTo>
                          <a:pt x="92" y="317"/>
                        </a:lnTo>
                        <a:lnTo>
                          <a:pt x="83" y="318"/>
                        </a:lnTo>
                        <a:lnTo>
                          <a:pt x="75" y="320"/>
                        </a:lnTo>
                        <a:lnTo>
                          <a:pt x="66" y="320"/>
                        </a:lnTo>
                        <a:lnTo>
                          <a:pt x="58" y="320"/>
                        </a:lnTo>
                        <a:lnTo>
                          <a:pt x="50" y="319"/>
                        </a:lnTo>
                        <a:lnTo>
                          <a:pt x="42" y="319"/>
                        </a:lnTo>
                        <a:lnTo>
                          <a:pt x="35" y="317"/>
                        </a:lnTo>
                        <a:lnTo>
                          <a:pt x="28" y="316"/>
                        </a:lnTo>
                        <a:lnTo>
                          <a:pt x="23" y="313"/>
                        </a:lnTo>
                        <a:lnTo>
                          <a:pt x="17" y="310"/>
                        </a:lnTo>
                        <a:lnTo>
                          <a:pt x="13" y="305"/>
                        </a:lnTo>
                        <a:lnTo>
                          <a:pt x="9" y="297"/>
                        </a:lnTo>
                        <a:lnTo>
                          <a:pt x="6" y="285"/>
                        </a:lnTo>
                        <a:lnTo>
                          <a:pt x="4" y="275"/>
                        </a:lnTo>
                        <a:lnTo>
                          <a:pt x="1" y="260"/>
                        </a:lnTo>
                        <a:lnTo>
                          <a:pt x="1" y="246"/>
                        </a:lnTo>
                        <a:lnTo>
                          <a:pt x="0" y="231"/>
                        </a:lnTo>
                        <a:lnTo>
                          <a:pt x="1" y="214"/>
                        </a:lnTo>
                        <a:lnTo>
                          <a:pt x="1" y="198"/>
                        </a:lnTo>
                        <a:lnTo>
                          <a:pt x="1" y="183"/>
                        </a:lnTo>
                        <a:lnTo>
                          <a:pt x="2" y="168"/>
                        </a:lnTo>
                        <a:lnTo>
                          <a:pt x="5" y="155"/>
                        </a:lnTo>
                        <a:lnTo>
                          <a:pt x="6" y="143"/>
                        </a:lnTo>
                        <a:lnTo>
                          <a:pt x="8" y="134"/>
                        </a:lnTo>
                        <a:lnTo>
                          <a:pt x="9" y="127"/>
                        </a:lnTo>
                        <a:lnTo>
                          <a:pt x="12" y="122"/>
                        </a:lnTo>
                        <a:lnTo>
                          <a:pt x="14" y="120"/>
                        </a:lnTo>
                        <a:lnTo>
                          <a:pt x="16" y="116"/>
                        </a:lnTo>
                        <a:lnTo>
                          <a:pt x="19" y="113"/>
                        </a:lnTo>
                        <a:lnTo>
                          <a:pt x="21" y="109"/>
                        </a:lnTo>
                        <a:lnTo>
                          <a:pt x="23" y="106"/>
                        </a:lnTo>
                        <a:lnTo>
                          <a:pt x="26" y="102"/>
                        </a:lnTo>
                        <a:lnTo>
                          <a:pt x="28" y="99"/>
                        </a:lnTo>
                        <a:lnTo>
                          <a:pt x="31" y="95"/>
                        </a:lnTo>
                        <a:lnTo>
                          <a:pt x="33" y="92"/>
                        </a:lnTo>
                        <a:lnTo>
                          <a:pt x="35" y="87"/>
                        </a:lnTo>
                        <a:lnTo>
                          <a:pt x="37" y="84"/>
                        </a:lnTo>
                        <a:lnTo>
                          <a:pt x="40" y="80"/>
                        </a:lnTo>
                        <a:lnTo>
                          <a:pt x="42" y="73"/>
                        </a:lnTo>
                        <a:lnTo>
                          <a:pt x="44" y="69"/>
                        </a:lnTo>
                        <a:lnTo>
                          <a:pt x="44" y="65"/>
                        </a:lnTo>
                        <a:lnTo>
                          <a:pt x="45" y="62"/>
                        </a:lnTo>
                        <a:lnTo>
                          <a:pt x="47" y="57"/>
                        </a:lnTo>
                        <a:lnTo>
                          <a:pt x="47" y="53"/>
                        </a:lnTo>
                        <a:lnTo>
                          <a:pt x="47" y="48"/>
                        </a:lnTo>
                        <a:lnTo>
                          <a:pt x="47" y="43"/>
                        </a:lnTo>
                        <a:lnTo>
                          <a:pt x="47" y="37"/>
                        </a:lnTo>
                        <a:lnTo>
                          <a:pt x="48" y="32"/>
                        </a:lnTo>
                        <a:lnTo>
                          <a:pt x="48" y="27"/>
                        </a:lnTo>
                        <a:lnTo>
                          <a:pt x="48" y="22"/>
                        </a:lnTo>
                        <a:lnTo>
                          <a:pt x="48" y="17"/>
                        </a:lnTo>
                        <a:lnTo>
                          <a:pt x="48" y="14"/>
                        </a:lnTo>
                        <a:lnTo>
                          <a:pt x="48" y="10"/>
                        </a:lnTo>
                        <a:lnTo>
                          <a:pt x="48" y="9"/>
                        </a:lnTo>
                        <a:lnTo>
                          <a:pt x="48" y="7"/>
                        </a:lnTo>
                        <a:close/>
                      </a:path>
                    </a:pathLst>
                  </a:custGeom>
                  <a:solidFill>
                    <a:srgbClr val="FFD9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5" name="Freeform 191">
                    <a:extLst>
                      <a:ext uri="{FF2B5EF4-FFF2-40B4-BE49-F238E27FC236}">
                        <a16:creationId xmlns:a16="http://schemas.microsoft.com/office/drawing/2014/main" id="{41D24DE1-F563-4F18-A9C0-94A6C2AE5DDF}"/>
                      </a:ext>
                    </a:extLst>
                  </p:cNvPr>
                  <p:cNvSpPr>
                    <a:spLocks/>
                  </p:cNvSpPr>
                  <p:nvPr/>
                </p:nvSpPr>
                <p:spPr bwMode="auto">
                  <a:xfrm>
                    <a:off x="1802" y="2257"/>
                    <a:ext cx="41" cy="96"/>
                  </a:xfrm>
                  <a:custGeom>
                    <a:avLst/>
                    <a:gdLst>
                      <a:gd name="T0" fmla="*/ 0 w 121"/>
                      <a:gd name="T1" fmla="*/ 1 h 290"/>
                      <a:gd name="T2" fmla="*/ 0 w 121"/>
                      <a:gd name="T3" fmla="*/ 1 h 290"/>
                      <a:gd name="T4" fmla="*/ 0 w 121"/>
                      <a:gd name="T5" fmla="*/ 1 h 290"/>
                      <a:gd name="T6" fmla="*/ 0 w 121"/>
                      <a:gd name="T7" fmla="*/ 1 h 290"/>
                      <a:gd name="T8" fmla="*/ 0 w 121"/>
                      <a:gd name="T9" fmla="*/ 1 h 290"/>
                      <a:gd name="T10" fmla="*/ 0 w 121"/>
                      <a:gd name="T11" fmla="*/ 1 h 290"/>
                      <a:gd name="T12" fmla="*/ 0 w 121"/>
                      <a:gd name="T13" fmla="*/ 1 h 290"/>
                      <a:gd name="T14" fmla="*/ 0 w 121"/>
                      <a:gd name="T15" fmla="*/ 1 h 290"/>
                      <a:gd name="T16" fmla="*/ 0 w 121"/>
                      <a:gd name="T17" fmla="*/ 1 h 290"/>
                      <a:gd name="T18" fmla="*/ 0 w 121"/>
                      <a:gd name="T19" fmla="*/ 1 h 290"/>
                      <a:gd name="T20" fmla="*/ 0 w 121"/>
                      <a:gd name="T21" fmla="*/ 0 h 290"/>
                      <a:gd name="T22" fmla="*/ 0 w 121"/>
                      <a:gd name="T23" fmla="*/ 0 h 290"/>
                      <a:gd name="T24" fmla="*/ 0 w 121"/>
                      <a:gd name="T25" fmla="*/ 0 h 290"/>
                      <a:gd name="T26" fmla="*/ 0 w 121"/>
                      <a:gd name="T27" fmla="*/ 0 h 290"/>
                      <a:gd name="T28" fmla="*/ 0 w 121"/>
                      <a:gd name="T29" fmla="*/ 0 h 290"/>
                      <a:gd name="T30" fmla="*/ 0 w 121"/>
                      <a:gd name="T31" fmla="*/ 0 h 290"/>
                      <a:gd name="T32" fmla="*/ 0 w 121"/>
                      <a:gd name="T33" fmla="*/ 0 h 290"/>
                      <a:gd name="T34" fmla="*/ 0 w 121"/>
                      <a:gd name="T35" fmla="*/ 0 h 290"/>
                      <a:gd name="T36" fmla="*/ 0 w 121"/>
                      <a:gd name="T37" fmla="*/ 0 h 290"/>
                      <a:gd name="T38" fmla="*/ 0 w 121"/>
                      <a:gd name="T39" fmla="*/ 0 h 290"/>
                      <a:gd name="T40" fmla="*/ 0 w 121"/>
                      <a:gd name="T41" fmla="*/ 0 h 290"/>
                      <a:gd name="T42" fmla="*/ 0 w 121"/>
                      <a:gd name="T43" fmla="*/ 0 h 290"/>
                      <a:gd name="T44" fmla="*/ 0 w 121"/>
                      <a:gd name="T45" fmla="*/ 0 h 290"/>
                      <a:gd name="T46" fmla="*/ 0 w 121"/>
                      <a:gd name="T47" fmla="*/ 0 h 290"/>
                      <a:gd name="T48" fmla="*/ 0 w 121"/>
                      <a:gd name="T49" fmla="*/ 0 h 290"/>
                      <a:gd name="T50" fmla="*/ 0 w 121"/>
                      <a:gd name="T51" fmla="*/ 0 h 290"/>
                      <a:gd name="T52" fmla="*/ 0 w 121"/>
                      <a:gd name="T53" fmla="*/ 0 h 290"/>
                      <a:gd name="T54" fmla="*/ 0 w 121"/>
                      <a:gd name="T55" fmla="*/ 0 h 290"/>
                      <a:gd name="T56" fmla="*/ 0 w 121"/>
                      <a:gd name="T57" fmla="*/ 0 h 290"/>
                      <a:gd name="T58" fmla="*/ 1 w 121"/>
                      <a:gd name="T59" fmla="*/ 0 h 290"/>
                      <a:gd name="T60" fmla="*/ 0 w 121"/>
                      <a:gd name="T61" fmla="*/ 0 h 290"/>
                      <a:gd name="T62" fmla="*/ 0 w 121"/>
                      <a:gd name="T63" fmla="*/ 1 h 290"/>
                      <a:gd name="T64" fmla="*/ 0 w 121"/>
                      <a:gd name="T65" fmla="*/ 1 h 290"/>
                      <a:gd name="T66" fmla="*/ 0 w 121"/>
                      <a:gd name="T67" fmla="*/ 1 h 290"/>
                      <a:gd name="T68" fmla="*/ 0 w 121"/>
                      <a:gd name="T69" fmla="*/ 1 h 290"/>
                      <a:gd name="T70" fmla="*/ 0 w 121"/>
                      <a:gd name="T71" fmla="*/ 1 h 290"/>
                      <a:gd name="T72" fmla="*/ 0 w 121"/>
                      <a:gd name="T73" fmla="*/ 1 h 290"/>
                      <a:gd name="T74" fmla="*/ 0 w 121"/>
                      <a:gd name="T75" fmla="*/ 1 h 290"/>
                      <a:gd name="T76" fmla="*/ 0 w 121"/>
                      <a:gd name="T77" fmla="*/ 1 h 290"/>
                      <a:gd name="T78" fmla="*/ 0 w 121"/>
                      <a:gd name="T79" fmla="*/ 1 h 290"/>
                      <a:gd name="T80" fmla="*/ 0 w 121"/>
                      <a:gd name="T81" fmla="*/ 1 h 290"/>
                      <a:gd name="T82" fmla="*/ 0 w 121"/>
                      <a:gd name="T83" fmla="*/ 1 h 290"/>
                      <a:gd name="T84" fmla="*/ 0 w 121"/>
                      <a:gd name="T85" fmla="*/ 1 h 290"/>
                      <a:gd name="T86" fmla="*/ 0 w 121"/>
                      <a:gd name="T87" fmla="*/ 1 h 2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1"/>
                      <a:gd name="T133" fmla="*/ 0 h 290"/>
                      <a:gd name="T134" fmla="*/ 121 w 121"/>
                      <a:gd name="T135" fmla="*/ 290 h 29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1" h="290">
                        <a:moveTo>
                          <a:pt x="97" y="287"/>
                        </a:moveTo>
                        <a:lnTo>
                          <a:pt x="96" y="287"/>
                        </a:lnTo>
                        <a:lnTo>
                          <a:pt x="92" y="287"/>
                        </a:lnTo>
                        <a:lnTo>
                          <a:pt x="89" y="288"/>
                        </a:lnTo>
                        <a:lnTo>
                          <a:pt x="83" y="288"/>
                        </a:lnTo>
                        <a:lnTo>
                          <a:pt x="77" y="288"/>
                        </a:lnTo>
                        <a:lnTo>
                          <a:pt x="70" y="289"/>
                        </a:lnTo>
                        <a:lnTo>
                          <a:pt x="62" y="289"/>
                        </a:lnTo>
                        <a:lnTo>
                          <a:pt x="54" y="290"/>
                        </a:lnTo>
                        <a:lnTo>
                          <a:pt x="46" y="289"/>
                        </a:lnTo>
                        <a:lnTo>
                          <a:pt x="37" y="289"/>
                        </a:lnTo>
                        <a:lnTo>
                          <a:pt x="29" y="288"/>
                        </a:lnTo>
                        <a:lnTo>
                          <a:pt x="22" y="288"/>
                        </a:lnTo>
                        <a:lnTo>
                          <a:pt x="15" y="285"/>
                        </a:lnTo>
                        <a:lnTo>
                          <a:pt x="12" y="284"/>
                        </a:lnTo>
                        <a:lnTo>
                          <a:pt x="7" y="282"/>
                        </a:lnTo>
                        <a:lnTo>
                          <a:pt x="6" y="278"/>
                        </a:lnTo>
                        <a:lnTo>
                          <a:pt x="4" y="274"/>
                        </a:lnTo>
                        <a:lnTo>
                          <a:pt x="3" y="267"/>
                        </a:lnTo>
                        <a:lnTo>
                          <a:pt x="1" y="259"/>
                        </a:lnTo>
                        <a:lnTo>
                          <a:pt x="1" y="249"/>
                        </a:lnTo>
                        <a:lnTo>
                          <a:pt x="0" y="238"/>
                        </a:lnTo>
                        <a:lnTo>
                          <a:pt x="0" y="226"/>
                        </a:lnTo>
                        <a:lnTo>
                          <a:pt x="0" y="213"/>
                        </a:lnTo>
                        <a:lnTo>
                          <a:pt x="1" y="201"/>
                        </a:lnTo>
                        <a:lnTo>
                          <a:pt x="1" y="189"/>
                        </a:lnTo>
                        <a:lnTo>
                          <a:pt x="1" y="176"/>
                        </a:lnTo>
                        <a:lnTo>
                          <a:pt x="3" y="164"/>
                        </a:lnTo>
                        <a:lnTo>
                          <a:pt x="5" y="154"/>
                        </a:lnTo>
                        <a:lnTo>
                          <a:pt x="6" y="143"/>
                        </a:lnTo>
                        <a:lnTo>
                          <a:pt x="7" y="134"/>
                        </a:lnTo>
                        <a:lnTo>
                          <a:pt x="10" y="127"/>
                        </a:lnTo>
                        <a:lnTo>
                          <a:pt x="13" y="122"/>
                        </a:lnTo>
                        <a:lnTo>
                          <a:pt x="14" y="118"/>
                        </a:lnTo>
                        <a:lnTo>
                          <a:pt x="18" y="113"/>
                        </a:lnTo>
                        <a:lnTo>
                          <a:pt x="20" y="109"/>
                        </a:lnTo>
                        <a:lnTo>
                          <a:pt x="22" y="105"/>
                        </a:lnTo>
                        <a:lnTo>
                          <a:pt x="25" y="101"/>
                        </a:lnTo>
                        <a:lnTo>
                          <a:pt x="28" y="97"/>
                        </a:lnTo>
                        <a:lnTo>
                          <a:pt x="30" y="93"/>
                        </a:lnTo>
                        <a:lnTo>
                          <a:pt x="33" y="90"/>
                        </a:lnTo>
                        <a:lnTo>
                          <a:pt x="34" y="85"/>
                        </a:lnTo>
                        <a:lnTo>
                          <a:pt x="36" y="80"/>
                        </a:lnTo>
                        <a:lnTo>
                          <a:pt x="37" y="77"/>
                        </a:lnTo>
                        <a:lnTo>
                          <a:pt x="40" y="72"/>
                        </a:lnTo>
                        <a:lnTo>
                          <a:pt x="40" y="69"/>
                        </a:lnTo>
                        <a:lnTo>
                          <a:pt x="41" y="64"/>
                        </a:lnTo>
                        <a:lnTo>
                          <a:pt x="42" y="59"/>
                        </a:lnTo>
                        <a:lnTo>
                          <a:pt x="42" y="55"/>
                        </a:lnTo>
                        <a:lnTo>
                          <a:pt x="42" y="49"/>
                        </a:lnTo>
                        <a:lnTo>
                          <a:pt x="42" y="45"/>
                        </a:lnTo>
                        <a:lnTo>
                          <a:pt x="41" y="39"/>
                        </a:lnTo>
                        <a:lnTo>
                          <a:pt x="41" y="36"/>
                        </a:lnTo>
                        <a:lnTo>
                          <a:pt x="40" y="30"/>
                        </a:lnTo>
                        <a:lnTo>
                          <a:pt x="40" y="27"/>
                        </a:lnTo>
                        <a:lnTo>
                          <a:pt x="39" y="22"/>
                        </a:lnTo>
                        <a:lnTo>
                          <a:pt x="39" y="18"/>
                        </a:lnTo>
                        <a:lnTo>
                          <a:pt x="37" y="15"/>
                        </a:lnTo>
                        <a:lnTo>
                          <a:pt x="37" y="11"/>
                        </a:lnTo>
                        <a:lnTo>
                          <a:pt x="36" y="8"/>
                        </a:lnTo>
                        <a:lnTo>
                          <a:pt x="36" y="7"/>
                        </a:lnTo>
                        <a:lnTo>
                          <a:pt x="35" y="3"/>
                        </a:lnTo>
                        <a:lnTo>
                          <a:pt x="60" y="0"/>
                        </a:lnTo>
                        <a:lnTo>
                          <a:pt x="60" y="1"/>
                        </a:lnTo>
                        <a:lnTo>
                          <a:pt x="60" y="7"/>
                        </a:lnTo>
                        <a:lnTo>
                          <a:pt x="60" y="11"/>
                        </a:lnTo>
                        <a:lnTo>
                          <a:pt x="60" y="16"/>
                        </a:lnTo>
                        <a:lnTo>
                          <a:pt x="61" y="21"/>
                        </a:lnTo>
                        <a:lnTo>
                          <a:pt x="62" y="27"/>
                        </a:lnTo>
                        <a:lnTo>
                          <a:pt x="62" y="31"/>
                        </a:lnTo>
                        <a:lnTo>
                          <a:pt x="63" y="37"/>
                        </a:lnTo>
                        <a:lnTo>
                          <a:pt x="64" y="43"/>
                        </a:lnTo>
                        <a:lnTo>
                          <a:pt x="67" y="49"/>
                        </a:lnTo>
                        <a:lnTo>
                          <a:pt x="68" y="53"/>
                        </a:lnTo>
                        <a:lnTo>
                          <a:pt x="71" y="58"/>
                        </a:lnTo>
                        <a:lnTo>
                          <a:pt x="74" y="62"/>
                        </a:lnTo>
                        <a:lnTo>
                          <a:pt x="77" y="66"/>
                        </a:lnTo>
                        <a:lnTo>
                          <a:pt x="79" y="69"/>
                        </a:lnTo>
                        <a:lnTo>
                          <a:pt x="83" y="72"/>
                        </a:lnTo>
                        <a:lnTo>
                          <a:pt x="86" y="74"/>
                        </a:lnTo>
                        <a:lnTo>
                          <a:pt x="90" y="78"/>
                        </a:lnTo>
                        <a:lnTo>
                          <a:pt x="93" y="80"/>
                        </a:lnTo>
                        <a:lnTo>
                          <a:pt x="97" y="83"/>
                        </a:lnTo>
                        <a:lnTo>
                          <a:pt x="100" y="86"/>
                        </a:lnTo>
                        <a:lnTo>
                          <a:pt x="104" y="90"/>
                        </a:lnTo>
                        <a:lnTo>
                          <a:pt x="108" y="94"/>
                        </a:lnTo>
                        <a:lnTo>
                          <a:pt x="114" y="100"/>
                        </a:lnTo>
                        <a:lnTo>
                          <a:pt x="119" y="105"/>
                        </a:lnTo>
                        <a:lnTo>
                          <a:pt x="121" y="111"/>
                        </a:lnTo>
                        <a:lnTo>
                          <a:pt x="119" y="114"/>
                        </a:lnTo>
                        <a:lnTo>
                          <a:pt x="114" y="119"/>
                        </a:lnTo>
                        <a:lnTo>
                          <a:pt x="110" y="120"/>
                        </a:lnTo>
                        <a:lnTo>
                          <a:pt x="106" y="122"/>
                        </a:lnTo>
                        <a:lnTo>
                          <a:pt x="100" y="125"/>
                        </a:lnTo>
                        <a:lnTo>
                          <a:pt x="97" y="128"/>
                        </a:lnTo>
                        <a:lnTo>
                          <a:pt x="91" y="129"/>
                        </a:lnTo>
                        <a:lnTo>
                          <a:pt x="86" y="131"/>
                        </a:lnTo>
                        <a:lnTo>
                          <a:pt x="81" y="135"/>
                        </a:lnTo>
                        <a:lnTo>
                          <a:pt x="77" y="138"/>
                        </a:lnTo>
                        <a:lnTo>
                          <a:pt x="72" y="142"/>
                        </a:lnTo>
                        <a:lnTo>
                          <a:pt x="70" y="145"/>
                        </a:lnTo>
                        <a:lnTo>
                          <a:pt x="67" y="149"/>
                        </a:lnTo>
                        <a:lnTo>
                          <a:pt x="65" y="154"/>
                        </a:lnTo>
                        <a:lnTo>
                          <a:pt x="64" y="158"/>
                        </a:lnTo>
                        <a:lnTo>
                          <a:pt x="63" y="162"/>
                        </a:lnTo>
                        <a:lnTo>
                          <a:pt x="62" y="165"/>
                        </a:lnTo>
                        <a:lnTo>
                          <a:pt x="61" y="169"/>
                        </a:lnTo>
                        <a:lnTo>
                          <a:pt x="58" y="172"/>
                        </a:lnTo>
                        <a:lnTo>
                          <a:pt x="58" y="177"/>
                        </a:lnTo>
                        <a:lnTo>
                          <a:pt x="57" y="180"/>
                        </a:lnTo>
                        <a:lnTo>
                          <a:pt x="57" y="185"/>
                        </a:lnTo>
                        <a:lnTo>
                          <a:pt x="56" y="189"/>
                        </a:lnTo>
                        <a:lnTo>
                          <a:pt x="55" y="192"/>
                        </a:lnTo>
                        <a:lnTo>
                          <a:pt x="55" y="196"/>
                        </a:lnTo>
                        <a:lnTo>
                          <a:pt x="55" y="200"/>
                        </a:lnTo>
                        <a:lnTo>
                          <a:pt x="55" y="204"/>
                        </a:lnTo>
                        <a:lnTo>
                          <a:pt x="55" y="207"/>
                        </a:lnTo>
                        <a:lnTo>
                          <a:pt x="56" y="212"/>
                        </a:lnTo>
                        <a:lnTo>
                          <a:pt x="57" y="217"/>
                        </a:lnTo>
                        <a:lnTo>
                          <a:pt x="58" y="219"/>
                        </a:lnTo>
                        <a:lnTo>
                          <a:pt x="60" y="222"/>
                        </a:lnTo>
                        <a:lnTo>
                          <a:pt x="62" y="226"/>
                        </a:lnTo>
                        <a:lnTo>
                          <a:pt x="64" y="228"/>
                        </a:lnTo>
                        <a:lnTo>
                          <a:pt x="68" y="233"/>
                        </a:lnTo>
                        <a:lnTo>
                          <a:pt x="74" y="236"/>
                        </a:lnTo>
                        <a:lnTo>
                          <a:pt x="78" y="238"/>
                        </a:lnTo>
                        <a:lnTo>
                          <a:pt x="83" y="240"/>
                        </a:lnTo>
                        <a:lnTo>
                          <a:pt x="86" y="241"/>
                        </a:lnTo>
                        <a:lnTo>
                          <a:pt x="88" y="241"/>
                        </a:lnTo>
                        <a:lnTo>
                          <a:pt x="97" y="287"/>
                        </a:lnTo>
                        <a:close/>
                      </a:path>
                    </a:pathLst>
                  </a:custGeom>
                  <a:solidFill>
                    <a:srgbClr val="FFD9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6" name="Freeform 192">
                    <a:extLst>
                      <a:ext uri="{FF2B5EF4-FFF2-40B4-BE49-F238E27FC236}">
                        <a16:creationId xmlns:a16="http://schemas.microsoft.com/office/drawing/2014/main" id="{12062CEC-1DAD-4AB8-9715-29AFDA389AF5}"/>
                      </a:ext>
                    </a:extLst>
                  </p:cNvPr>
                  <p:cNvSpPr>
                    <a:spLocks/>
                  </p:cNvSpPr>
                  <p:nvPr/>
                </p:nvSpPr>
                <p:spPr bwMode="auto">
                  <a:xfrm>
                    <a:off x="1741" y="2188"/>
                    <a:ext cx="44" cy="87"/>
                  </a:xfrm>
                  <a:custGeom>
                    <a:avLst/>
                    <a:gdLst>
                      <a:gd name="T0" fmla="*/ 0 w 130"/>
                      <a:gd name="T1" fmla="*/ 1 h 262"/>
                      <a:gd name="T2" fmla="*/ 0 w 130"/>
                      <a:gd name="T3" fmla="*/ 1 h 262"/>
                      <a:gd name="T4" fmla="*/ 0 w 130"/>
                      <a:gd name="T5" fmla="*/ 1 h 262"/>
                      <a:gd name="T6" fmla="*/ 0 w 130"/>
                      <a:gd name="T7" fmla="*/ 1 h 262"/>
                      <a:gd name="T8" fmla="*/ 0 w 130"/>
                      <a:gd name="T9" fmla="*/ 1 h 262"/>
                      <a:gd name="T10" fmla="*/ 0 w 130"/>
                      <a:gd name="T11" fmla="*/ 1 h 262"/>
                      <a:gd name="T12" fmla="*/ 0 w 130"/>
                      <a:gd name="T13" fmla="*/ 1 h 262"/>
                      <a:gd name="T14" fmla="*/ 0 w 130"/>
                      <a:gd name="T15" fmla="*/ 0 h 262"/>
                      <a:gd name="T16" fmla="*/ 0 w 130"/>
                      <a:gd name="T17" fmla="*/ 0 h 262"/>
                      <a:gd name="T18" fmla="*/ 0 w 130"/>
                      <a:gd name="T19" fmla="*/ 0 h 262"/>
                      <a:gd name="T20" fmla="*/ 0 w 130"/>
                      <a:gd name="T21" fmla="*/ 0 h 262"/>
                      <a:gd name="T22" fmla="*/ 0 w 130"/>
                      <a:gd name="T23" fmla="*/ 0 h 262"/>
                      <a:gd name="T24" fmla="*/ 0 w 130"/>
                      <a:gd name="T25" fmla="*/ 0 h 262"/>
                      <a:gd name="T26" fmla="*/ 0 w 130"/>
                      <a:gd name="T27" fmla="*/ 0 h 262"/>
                      <a:gd name="T28" fmla="*/ 0 w 130"/>
                      <a:gd name="T29" fmla="*/ 0 h 262"/>
                      <a:gd name="T30" fmla="*/ 0 w 130"/>
                      <a:gd name="T31" fmla="*/ 0 h 262"/>
                      <a:gd name="T32" fmla="*/ 0 w 130"/>
                      <a:gd name="T33" fmla="*/ 0 h 262"/>
                      <a:gd name="T34" fmla="*/ 0 w 130"/>
                      <a:gd name="T35" fmla="*/ 0 h 262"/>
                      <a:gd name="T36" fmla="*/ 0 w 130"/>
                      <a:gd name="T37" fmla="*/ 0 h 262"/>
                      <a:gd name="T38" fmla="*/ 0 w 130"/>
                      <a:gd name="T39" fmla="*/ 0 h 262"/>
                      <a:gd name="T40" fmla="*/ 0 w 130"/>
                      <a:gd name="T41" fmla="*/ 0 h 262"/>
                      <a:gd name="T42" fmla="*/ 0 w 130"/>
                      <a:gd name="T43" fmla="*/ 0 h 262"/>
                      <a:gd name="T44" fmla="*/ 0 w 130"/>
                      <a:gd name="T45" fmla="*/ 0 h 262"/>
                      <a:gd name="T46" fmla="*/ 0 w 130"/>
                      <a:gd name="T47" fmla="*/ 0 h 262"/>
                      <a:gd name="T48" fmla="*/ 0 w 130"/>
                      <a:gd name="T49" fmla="*/ 0 h 262"/>
                      <a:gd name="T50" fmla="*/ 0 w 130"/>
                      <a:gd name="T51" fmla="*/ 0 h 262"/>
                      <a:gd name="T52" fmla="*/ 0 w 130"/>
                      <a:gd name="T53" fmla="*/ 0 h 262"/>
                      <a:gd name="T54" fmla="*/ 0 w 130"/>
                      <a:gd name="T55" fmla="*/ 0 h 262"/>
                      <a:gd name="T56" fmla="*/ 0 w 130"/>
                      <a:gd name="T57" fmla="*/ 0 h 262"/>
                      <a:gd name="T58" fmla="*/ 0 w 130"/>
                      <a:gd name="T59" fmla="*/ 0 h 262"/>
                      <a:gd name="T60" fmla="*/ 0 w 130"/>
                      <a:gd name="T61" fmla="*/ 0 h 262"/>
                      <a:gd name="T62" fmla="*/ 0 w 130"/>
                      <a:gd name="T63" fmla="*/ 0 h 262"/>
                      <a:gd name="T64" fmla="*/ 0 w 130"/>
                      <a:gd name="T65" fmla="*/ 0 h 262"/>
                      <a:gd name="T66" fmla="*/ 0 w 130"/>
                      <a:gd name="T67" fmla="*/ 0 h 262"/>
                      <a:gd name="T68" fmla="*/ 0 w 130"/>
                      <a:gd name="T69" fmla="*/ 0 h 262"/>
                      <a:gd name="T70" fmla="*/ 1 w 130"/>
                      <a:gd name="T71" fmla="*/ 1 h 262"/>
                      <a:gd name="T72" fmla="*/ 1 w 130"/>
                      <a:gd name="T73" fmla="*/ 1 h 262"/>
                      <a:gd name="T74" fmla="*/ 1 w 130"/>
                      <a:gd name="T75" fmla="*/ 1 h 262"/>
                      <a:gd name="T76" fmla="*/ 1 w 130"/>
                      <a:gd name="T77" fmla="*/ 1 h 262"/>
                      <a:gd name="T78" fmla="*/ 1 w 130"/>
                      <a:gd name="T79" fmla="*/ 1 h 262"/>
                      <a:gd name="T80" fmla="*/ 1 w 130"/>
                      <a:gd name="T81" fmla="*/ 1 h 262"/>
                      <a:gd name="T82" fmla="*/ 1 w 130"/>
                      <a:gd name="T83" fmla="*/ 1 h 262"/>
                      <a:gd name="T84" fmla="*/ 1 w 130"/>
                      <a:gd name="T85" fmla="*/ 1 h 262"/>
                      <a:gd name="T86" fmla="*/ 1 w 130"/>
                      <a:gd name="T87" fmla="*/ 1 h 262"/>
                      <a:gd name="T88" fmla="*/ 1 w 130"/>
                      <a:gd name="T89" fmla="*/ 1 h 262"/>
                      <a:gd name="T90" fmla="*/ 1 w 130"/>
                      <a:gd name="T91" fmla="*/ 1 h 262"/>
                      <a:gd name="T92" fmla="*/ 0 w 130"/>
                      <a:gd name="T93" fmla="*/ 1 h 262"/>
                      <a:gd name="T94" fmla="*/ 0 w 130"/>
                      <a:gd name="T95" fmla="*/ 1 h 262"/>
                      <a:gd name="T96" fmla="*/ 0 w 130"/>
                      <a:gd name="T97" fmla="*/ 1 h 262"/>
                      <a:gd name="T98" fmla="*/ 0 w 130"/>
                      <a:gd name="T99" fmla="*/ 1 h 262"/>
                      <a:gd name="T100" fmla="*/ 0 w 130"/>
                      <a:gd name="T101" fmla="*/ 1 h 262"/>
                      <a:gd name="T102" fmla="*/ 0 w 130"/>
                      <a:gd name="T103" fmla="*/ 1 h 262"/>
                      <a:gd name="T104" fmla="*/ 0 w 130"/>
                      <a:gd name="T105" fmla="*/ 1 h 262"/>
                      <a:gd name="T106" fmla="*/ 0 w 130"/>
                      <a:gd name="T107" fmla="*/ 1 h 262"/>
                      <a:gd name="T108" fmla="*/ 0 w 130"/>
                      <a:gd name="T109" fmla="*/ 1 h 262"/>
                      <a:gd name="T110" fmla="*/ 0 w 130"/>
                      <a:gd name="T111" fmla="*/ 1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30"/>
                      <a:gd name="T169" fmla="*/ 0 h 262"/>
                      <a:gd name="T170" fmla="*/ 130 w 130"/>
                      <a:gd name="T171" fmla="*/ 262 h 2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30" h="262">
                        <a:moveTo>
                          <a:pt x="14" y="257"/>
                        </a:moveTo>
                        <a:lnTo>
                          <a:pt x="12" y="255"/>
                        </a:lnTo>
                        <a:lnTo>
                          <a:pt x="10" y="251"/>
                        </a:lnTo>
                        <a:lnTo>
                          <a:pt x="7" y="245"/>
                        </a:lnTo>
                        <a:lnTo>
                          <a:pt x="6" y="238"/>
                        </a:lnTo>
                        <a:lnTo>
                          <a:pt x="4" y="229"/>
                        </a:lnTo>
                        <a:lnTo>
                          <a:pt x="3" y="220"/>
                        </a:lnTo>
                        <a:lnTo>
                          <a:pt x="2" y="208"/>
                        </a:lnTo>
                        <a:lnTo>
                          <a:pt x="2" y="197"/>
                        </a:lnTo>
                        <a:lnTo>
                          <a:pt x="0" y="185"/>
                        </a:lnTo>
                        <a:lnTo>
                          <a:pt x="0" y="173"/>
                        </a:lnTo>
                        <a:lnTo>
                          <a:pt x="0" y="161"/>
                        </a:lnTo>
                        <a:lnTo>
                          <a:pt x="2" y="150"/>
                        </a:lnTo>
                        <a:lnTo>
                          <a:pt x="3" y="138"/>
                        </a:lnTo>
                        <a:lnTo>
                          <a:pt x="5" y="129"/>
                        </a:lnTo>
                        <a:lnTo>
                          <a:pt x="7" y="119"/>
                        </a:lnTo>
                        <a:lnTo>
                          <a:pt x="12" y="113"/>
                        </a:lnTo>
                        <a:lnTo>
                          <a:pt x="14" y="106"/>
                        </a:lnTo>
                        <a:lnTo>
                          <a:pt x="18" y="99"/>
                        </a:lnTo>
                        <a:lnTo>
                          <a:pt x="21" y="94"/>
                        </a:lnTo>
                        <a:lnTo>
                          <a:pt x="24" y="88"/>
                        </a:lnTo>
                        <a:lnTo>
                          <a:pt x="27" y="82"/>
                        </a:lnTo>
                        <a:lnTo>
                          <a:pt x="29" y="76"/>
                        </a:lnTo>
                        <a:lnTo>
                          <a:pt x="31" y="71"/>
                        </a:lnTo>
                        <a:lnTo>
                          <a:pt x="33" y="67"/>
                        </a:lnTo>
                        <a:lnTo>
                          <a:pt x="34" y="61"/>
                        </a:lnTo>
                        <a:lnTo>
                          <a:pt x="35" y="56"/>
                        </a:lnTo>
                        <a:lnTo>
                          <a:pt x="36" y="50"/>
                        </a:lnTo>
                        <a:lnTo>
                          <a:pt x="38" y="47"/>
                        </a:lnTo>
                        <a:lnTo>
                          <a:pt x="38" y="41"/>
                        </a:lnTo>
                        <a:lnTo>
                          <a:pt x="38" y="38"/>
                        </a:lnTo>
                        <a:lnTo>
                          <a:pt x="36" y="32"/>
                        </a:lnTo>
                        <a:lnTo>
                          <a:pt x="36" y="28"/>
                        </a:lnTo>
                        <a:lnTo>
                          <a:pt x="34" y="24"/>
                        </a:lnTo>
                        <a:lnTo>
                          <a:pt x="35" y="19"/>
                        </a:lnTo>
                        <a:lnTo>
                          <a:pt x="35" y="16"/>
                        </a:lnTo>
                        <a:lnTo>
                          <a:pt x="38" y="13"/>
                        </a:lnTo>
                        <a:lnTo>
                          <a:pt x="40" y="9"/>
                        </a:lnTo>
                        <a:lnTo>
                          <a:pt x="46" y="5"/>
                        </a:lnTo>
                        <a:lnTo>
                          <a:pt x="50" y="3"/>
                        </a:lnTo>
                        <a:lnTo>
                          <a:pt x="55" y="2"/>
                        </a:lnTo>
                        <a:lnTo>
                          <a:pt x="57" y="0"/>
                        </a:lnTo>
                        <a:lnTo>
                          <a:pt x="60" y="0"/>
                        </a:lnTo>
                        <a:lnTo>
                          <a:pt x="59" y="0"/>
                        </a:lnTo>
                        <a:lnTo>
                          <a:pt x="59" y="3"/>
                        </a:lnTo>
                        <a:lnTo>
                          <a:pt x="59" y="5"/>
                        </a:lnTo>
                        <a:lnTo>
                          <a:pt x="59" y="9"/>
                        </a:lnTo>
                        <a:lnTo>
                          <a:pt x="59" y="13"/>
                        </a:lnTo>
                        <a:lnTo>
                          <a:pt x="59" y="18"/>
                        </a:lnTo>
                        <a:lnTo>
                          <a:pt x="59" y="22"/>
                        </a:lnTo>
                        <a:lnTo>
                          <a:pt x="59" y="28"/>
                        </a:lnTo>
                        <a:lnTo>
                          <a:pt x="59" y="34"/>
                        </a:lnTo>
                        <a:lnTo>
                          <a:pt x="60" y="40"/>
                        </a:lnTo>
                        <a:lnTo>
                          <a:pt x="61" y="46"/>
                        </a:lnTo>
                        <a:lnTo>
                          <a:pt x="62" y="50"/>
                        </a:lnTo>
                        <a:lnTo>
                          <a:pt x="63" y="55"/>
                        </a:lnTo>
                        <a:lnTo>
                          <a:pt x="66" y="60"/>
                        </a:lnTo>
                        <a:lnTo>
                          <a:pt x="67" y="64"/>
                        </a:lnTo>
                        <a:lnTo>
                          <a:pt x="71" y="68"/>
                        </a:lnTo>
                        <a:lnTo>
                          <a:pt x="77" y="74"/>
                        </a:lnTo>
                        <a:lnTo>
                          <a:pt x="83" y="80"/>
                        </a:lnTo>
                        <a:lnTo>
                          <a:pt x="87" y="83"/>
                        </a:lnTo>
                        <a:lnTo>
                          <a:pt x="90" y="85"/>
                        </a:lnTo>
                        <a:lnTo>
                          <a:pt x="94" y="90"/>
                        </a:lnTo>
                        <a:lnTo>
                          <a:pt x="97" y="95"/>
                        </a:lnTo>
                        <a:lnTo>
                          <a:pt x="99" y="98"/>
                        </a:lnTo>
                        <a:lnTo>
                          <a:pt x="103" y="102"/>
                        </a:lnTo>
                        <a:lnTo>
                          <a:pt x="106" y="108"/>
                        </a:lnTo>
                        <a:lnTo>
                          <a:pt x="109" y="113"/>
                        </a:lnTo>
                        <a:lnTo>
                          <a:pt x="112" y="118"/>
                        </a:lnTo>
                        <a:lnTo>
                          <a:pt x="115" y="124"/>
                        </a:lnTo>
                        <a:lnTo>
                          <a:pt x="117" y="131"/>
                        </a:lnTo>
                        <a:lnTo>
                          <a:pt x="120" y="139"/>
                        </a:lnTo>
                        <a:lnTo>
                          <a:pt x="121" y="146"/>
                        </a:lnTo>
                        <a:lnTo>
                          <a:pt x="123" y="154"/>
                        </a:lnTo>
                        <a:lnTo>
                          <a:pt x="124" y="162"/>
                        </a:lnTo>
                        <a:lnTo>
                          <a:pt x="125" y="172"/>
                        </a:lnTo>
                        <a:lnTo>
                          <a:pt x="126" y="181"/>
                        </a:lnTo>
                        <a:lnTo>
                          <a:pt x="126" y="189"/>
                        </a:lnTo>
                        <a:lnTo>
                          <a:pt x="127" y="197"/>
                        </a:lnTo>
                        <a:lnTo>
                          <a:pt x="128" y="207"/>
                        </a:lnTo>
                        <a:lnTo>
                          <a:pt x="128" y="214"/>
                        </a:lnTo>
                        <a:lnTo>
                          <a:pt x="128" y="221"/>
                        </a:lnTo>
                        <a:lnTo>
                          <a:pt x="128" y="228"/>
                        </a:lnTo>
                        <a:lnTo>
                          <a:pt x="130" y="234"/>
                        </a:lnTo>
                        <a:lnTo>
                          <a:pt x="130" y="237"/>
                        </a:lnTo>
                        <a:lnTo>
                          <a:pt x="130" y="241"/>
                        </a:lnTo>
                        <a:lnTo>
                          <a:pt x="130" y="243"/>
                        </a:lnTo>
                        <a:lnTo>
                          <a:pt x="130" y="244"/>
                        </a:lnTo>
                        <a:lnTo>
                          <a:pt x="128" y="245"/>
                        </a:lnTo>
                        <a:lnTo>
                          <a:pt x="125" y="248"/>
                        </a:lnTo>
                        <a:lnTo>
                          <a:pt x="123" y="249"/>
                        </a:lnTo>
                        <a:lnTo>
                          <a:pt x="119" y="251"/>
                        </a:lnTo>
                        <a:lnTo>
                          <a:pt x="116" y="252"/>
                        </a:lnTo>
                        <a:lnTo>
                          <a:pt x="112" y="255"/>
                        </a:lnTo>
                        <a:lnTo>
                          <a:pt x="106" y="256"/>
                        </a:lnTo>
                        <a:lnTo>
                          <a:pt x="101" y="257"/>
                        </a:lnTo>
                        <a:lnTo>
                          <a:pt x="94" y="259"/>
                        </a:lnTo>
                        <a:lnTo>
                          <a:pt x="87" y="260"/>
                        </a:lnTo>
                        <a:lnTo>
                          <a:pt x="78" y="262"/>
                        </a:lnTo>
                        <a:lnTo>
                          <a:pt x="70" y="262"/>
                        </a:lnTo>
                        <a:lnTo>
                          <a:pt x="61" y="262"/>
                        </a:lnTo>
                        <a:lnTo>
                          <a:pt x="50" y="262"/>
                        </a:lnTo>
                        <a:lnTo>
                          <a:pt x="49" y="262"/>
                        </a:lnTo>
                        <a:lnTo>
                          <a:pt x="46" y="262"/>
                        </a:lnTo>
                        <a:lnTo>
                          <a:pt x="41" y="260"/>
                        </a:lnTo>
                        <a:lnTo>
                          <a:pt x="36" y="260"/>
                        </a:lnTo>
                        <a:lnTo>
                          <a:pt x="29" y="259"/>
                        </a:lnTo>
                        <a:lnTo>
                          <a:pt x="24" y="258"/>
                        </a:lnTo>
                        <a:lnTo>
                          <a:pt x="18" y="257"/>
                        </a:lnTo>
                        <a:lnTo>
                          <a:pt x="14" y="257"/>
                        </a:lnTo>
                        <a:close/>
                      </a:path>
                    </a:pathLst>
                  </a:custGeom>
                  <a:solidFill>
                    <a:srgbClr val="FFE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7" name="Freeform 193">
                    <a:extLst>
                      <a:ext uri="{FF2B5EF4-FFF2-40B4-BE49-F238E27FC236}">
                        <a16:creationId xmlns:a16="http://schemas.microsoft.com/office/drawing/2014/main" id="{F85A67C6-FC32-4E47-AF19-A669AF7AE382}"/>
                      </a:ext>
                    </a:extLst>
                  </p:cNvPr>
                  <p:cNvSpPr>
                    <a:spLocks/>
                  </p:cNvSpPr>
                  <p:nvPr/>
                </p:nvSpPr>
                <p:spPr bwMode="auto">
                  <a:xfrm>
                    <a:off x="1687" y="2170"/>
                    <a:ext cx="37" cy="41"/>
                  </a:xfrm>
                  <a:custGeom>
                    <a:avLst/>
                    <a:gdLst>
                      <a:gd name="T0" fmla="*/ 0 w 112"/>
                      <a:gd name="T1" fmla="*/ 0 h 123"/>
                      <a:gd name="T2" fmla="*/ 0 w 112"/>
                      <a:gd name="T3" fmla="*/ 0 h 123"/>
                      <a:gd name="T4" fmla="*/ 0 w 112"/>
                      <a:gd name="T5" fmla="*/ 0 h 123"/>
                      <a:gd name="T6" fmla="*/ 0 w 112"/>
                      <a:gd name="T7" fmla="*/ 0 h 123"/>
                      <a:gd name="T8" fmla="*/ 0 w 112"/>
                      <a:gd name="T9" fmla="*/ 0 h 123"/>
                      <a:gd name="T10" fmla="*/ 0 w 112"/>
                      <a:gd name="T11" fmla="*/ 0 h 123"/>
                      <a:gd name="T12" fmla="*/ 0 w 112"/>
                      <a:gd name="T13" fmla="*/ 0 h 123"/>
                      <a:gd name="T14" fmla="*/ 0 w 112"/>
                      <a:gd name="T15" fmla="*/ 0 h 123"/>
                      <a:gd name="T16" fmla="*/ 0 w 112"/>
                      <a:gd name="T17" fmla="*/ 0 h 123"/>
                      <a:gd name="T18" fmla="*/ 0 w 112"/>
                      <a:gd name="T19" fmla="*/ 0 h 123"/>
                      <a:gd name="T20" fmla="*/ 0 w 112"/>
                      <a:gd name="T21" fmla="*/ 0 h 123"/>
                      <a:gd name="T22" fmla="*/ 0 w 112"/>
                      <a:gd name="T23" fmla="*/ 0 h 123"/>
                      <a:gd name="T24" fmla="*/ 0 w 112"/>
                      <a:gd name="T25" fmla="*/ 0 h 123"/>
                      <a:gd name="T26" fmla="*/ 0 w 112"/>
                      <a:gd name="T27" fmla="*/ 0 h 123"/>
                      <a:gd name="T28" fmla="*/ 0 w 112"/>
                      <a:gd name="T29" fmla="*/ 0 h 123"/>
                      <a:gd name="T30" fmla="*/ 0 w 112"/>
                      <a:gd name="T31" fmla="*/ 0 h 123"/>
                      <a:gd name="T32" fmla="*/ 0 w 112"/>
                      <a:gd name="T33" fmla="*/ 0 h 123"/>
                      <a:gd name="T34" fmla="*/ 0 w 112"/>
                      <a:gd name="T35" fmla="*/ 0 h 123"/>
                      <a:gd name="T36" fmla="*/ 0 w 112"/>
                      <a:gd name="T37" fmla="*/ 1 h 123"/>
                      <a:gd name="T38" fmla="*/ 0 w 112"/>
                      <a:gd name="T39" fmla="*/ 1 h 123"/>
                      <a:gd name="T40" fmla="*/ 0 w 112"/>
                      <a:gd name="T41" fmla="*/ 1 h 123"/>
                      <a:gd name="T42" fmla="*/ 0 w 112"/>
                      <a:gd name="T43" fmla="*/ 1 h 123"/>
                      <a:gd name="T44" fmla="*/ 0 w 112"/>
                      <a:gd name="T45" fmla="*/ 1 h 123"/>
                      <a:gd name="T46" fmla="*/ 0 w 112"/>
                      <a:gd name="T47" fmla="*/ 1 h 123"/>
                      <a:gd name="T48" fmla="*/ 0 w 112"/>
                      <a:gd name="T49" fmla="*/ 1 h 123"/>
                      <a:gd name="T50" fmla="*/ 0 w 112"/>
                      <a:gd name="T51" fmla="*/ 1 h 123"/>
                      <a:gd name="T52" fmla="*/ 0 w 112"/>
                      <a:gd name="T53" fmla="*/ 0 h 123"/>
                      <a:gd name="T54" fmla="*/ 0 w 112"/>
                      <a:gd name="T55" fmla="*/ 0 h 123"/>
                      <a:gd name="T56" fmla="*/ 0 w 112"/>
                      <a:gd name="T57" fmla="*/ 0 h 123"/>
                      <a:gd name="T58" fmla="*/ 0 w 112"/>
                      <a:gd name="T59" fmla="*/ 0 h 123"/>
                      <a:gd name="T60" fmla="*/ 0 w 112"/>
                      <a:gd name="T61" fmla="*/ 0 h 123"/>
                      <a:gd name="T62" fmla="*/ 0 w 112"/>
                      <a:gd name="T63" fmla="*/ 0 h 123"/>
                      <a:gd name="T64" fmla="*/ 0 w 112"/>
                      <a:gd name="T65" fmla="*/ 0 h 123"/>
                      <a:gd name="T66" fmla="*/ 0 w 112"/>
                      <a:gd name="T67" fmla="*/ 0 h 123"/>
                      <a:gd name="T68" fmla="*/ 0 w 112"/>
                      <a:gd name="T69" fmla="*/ 0 h 123"/>
                      <a:gd name="T70" fmla="*/ 0 w 112"/>
                      <a:gd name="T71" fmla="*/ 0 h 123"/>
                      <a:gd name="T72" fmla="*/ 0 w 112"/>
                      <a:gd name="T73" fmla="*/ 0 h 123"/>
                      <a:gd name="T74" fmla="*/ 0 w 112"/>
                      <a:gd name="T75" fmla="*/ 0 h 123"/>
                      <a:gd name="T76" fmla="*/ 0 w 112"/>
                      <a:gd name="T77" fmla="*/ 0 h 123"/>
                      <a:gd name="T78" fmla="*/ 0 w 112"/>
                      <a:gd name="T79" fmla="*/ 0 h 123"/>
                      <a:gd name="T80" fmla="*/ 0 w 112"/>
                      <a:gd name="T81" fmla="*/ 0 h 123"/>
                      <a:gd name="T82" fmla="*/ 0 w 112"/>
                      <a:gd name="T83" fmla="*/ 0 h 123"/>
                      <a:gd name="T84" fmla="*/ 0 w 112"/>
                      <a:gd name="T85" fmla="*/ 0 h 123"/>
                      <a:gd name="T86" fmla="*/ 0 w 112"/>
                      <a:gd name="T87" fmla="*/ 0 h 123"/>
                      <a:gd name="T88" fmla="*/ 0 w 112"/>
                      <a:gd name="T89" fmla="*/ 0 h 123"/>
                      <a:gd name="T90" fmla="*/ 0 w 112"/>
                      <a:gd name="T91" fmla="*/ 0 h 123"/>
                      <a:gd name="T92" fmla="*/ 0 w 112"/>
                      <a:gd name="T93" fmla="*/ 0 h 123"/>
                      <a:gd name="T94" fmla="*/ 0 w 112"/>
                      <a:gd name="T95" fmla="*/ 0 h 123"/>
                      <a:gd name="T96" fmla="*/ 0 w 112"/>
                      <a:gd name="T97" fmla="*/ 0 h 123"/>
                      <a:gd name="T98" fmla="*/ 0 w 112"/>
                      <a:gd name="T99" fmla="*/ 0 h 123"/>
                      <a:gd name="T100" fmla="*/ 0 w 112"/>
                      <a:gd name="T101" fmla="*/ 0 h 1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123"/>
                      <a:gd name="T155" fmla="*/ 112 w 112"/>
                      <a:gd name="T156" fmla="*/ 123 h 12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123">
                        <a:moveTo>
                          <a:pt x="3" y="9"/>
                        </a:moveTo>
                        <a:lnTo>
                          <a:pt x="3" y="9"/>
                        </a:lnTo>
                        <a:lnTo>
                          <a:pt x="3" y="13"/>
                        </a:lnTo>
                        <a:lnTo>
                          <a:pt x="1" y="18"/>
                        </a:lnTo>
                        <a:lnTo>
                          <a:pt x="1" y="25"/>
                        </a:lnTo>
                        <a:lnTo>
                          <a:pt x="1" y="32"/>
                        </a:lnTo>
                        <a:lnTo>
                          <a:pt x="0" y="42"/>
                        </a:lnTo>
                        <a:lnTo>
                          <a:pt x="0" y="51"/>
                        </a:lnTo>
                        <a:lnTo>
                          <a:pt x="0" y="62"/>
                        </a:lnTo>
                        <a:lnTo>
                          <a:pt x="0" y="72"/>
                        </a:lnTo>
                        <a:lnTo>
                          <a:pt x="0" y="82"/>
                        </a:lnTo>
                        <a:lnTo>
                          <a:pt x="0" y="91"/>
                        </a:lnTo>
                        <a:lnTo>
                          <a:pt x="3" y="100"/>
                        </a:lnTo>
                        <a:lnTo>
                          <a:pt x="3" y="108"/>
                        </a:lnTo>
                        <a:lnTo>
                          <a:pt x="5" y="114"/>
                        </a:lnTo>
                        <a:lnTo>
                          <a:pt x="6" y="117"/>
                        </a:lnTo>
                        <a:lnTo>
                          <a:pt x="10" y="121"/>
                        </a:lnTo>
                        <a:lnTo>
                          <a:pt x="13" y="121"/>
                        </a:lnTo>
                        <a:lnTo>
                          <a:pt x="18" y="122"/>
                        </a:lnTo>
                        <a:lnTo>
                          <a:pt x="22" y="123"/>
                        </a:lnTo>
                        <a:lnTo>
                          <a:pt x="29" y="123"/>
                        </a:lnTo>
                        <a:lnTo>
                          <a:pt x="36" y="123"/>
                        </a:lnTo>
                        <a:lnTo>
                          <a:pt x="44" y="123"/>
                        </a:lnTo>
                        <a:lnTo>
                          <a:pt x="53" y="123"/>
                        </a:lnTo>
                        <a:lnTo>
                          <a:pt x="61" y="123"/>
                        </a:lnTo>
                        <a:lnTo>
                          <a:pt x="68" y="122"/>
                        </a:lnTo>
                        <a:lnTo>
                          <a:pt x="76" y="121"/>
                        </a:lnTo>
                        <a:lnTo>
                          <a:pt x="83" y="120"/>
                        </a:lnTo>
                        <a:lnTo>
                          <a:pt x="90" y="119"/>
                        </a:lnTo>
                        <a:lnTo>
                          <a:pt x="96" y="116"/>
                        </a:lnTo>
                        <a:lnTo>
                          <a:pt x="102" y="114"/>
                        </a:lnTo>
                        <a:lnTo>
                          <a:pt x="106" y="110"/>
                        </a:lnTo>
                        <a:lnTo>
                          <a:pt x="110" y="108"/>
                        </a:lnTo>
                        <a:lnTo>
                          <a:pt x="111" y="102"/>
                        </a:lnTo>
                        <a:lnTo>
                          <a:pt x="112" y="96"/>
                        </a:lnTo>
                        <a:lnTo>
                          <a:pt x="112" y="89"/>
                        </a:lnTo>
                        <a:lnTo>
                          <a:pt x="112" y="82"/>
                        </a:lnTo>
                        <a:lnTo>
                          <a:pt x="111" y="73"/>
                        </a:lnTo>
                        <a:lnTo>
                          <a:pt x="110" y="64"/>
                        </a:lnTo>
                        <a:lnTo>
                          <a:pt x="107" y="55"/>
                        </a:lnTo>
                        <a:lnTo>
                          <a:pt x="106" y="46"/>
                        </a:lnTo>
                        <a:lnTo>
                          <a:pt x="104" y="37"/>
                        </a:lnTo>
                        <a:lnTo>
                          <a:pt x="102" y="28"/>
                        </a:lnTo>
                        <a:lnTo>
                          <a:pt x="99" y="21"/>
                        </a:lnTo>
                        <a:lnTo>
                          <a:pt x="97" y="14"/>
                        </a:lnTo>
                        <a:lnTo>
                          <a:pt x="96" y="7"/>
                        </a:lnTo>
                        <a:lnTo>
                          <a:pt x="95" y="3"/>
                        </a:lnTo>
                        <a:lnTo>
                          <a:pt x="93" y="1"/>
                        </a:lnTo>
                        <a:lnTo>
                          <a:pt x="93" y="0"/>
                        </a:lnTo>
                        <a:lnTo>
                          <a:pt x="3" y="9"/>
                        </a:lnTo>
                        <a:close/>
                      </a:path>
                    </a:pathLst>
                  </a:custGeom>
                  <a:solidFill>
                    <a:srgbClr val="FFE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8" name="Freeform 194">
                    <a:extLst>
                      <a:ext uri="{FF2B5EF4-FFF2-40B4-BE49-F238E27FC236}">
                        <a16:creationId xmlns:a16="http://schemas.microsoft.com/office/drawing/2014/main" id="{1037DC5C-19E5-4E83-B2D3-A7C576464E64}"/>
                      </a:ext>
                    </a:extLst>
                  </p:cNvPr>
                  <p:cNvSpPr>
                    <a:spLocks/>
                  </p:cNvSpPr>
                  <p:nvPr/>
                </p:nvSpPr>
                <p:spPr bwMode="auto">
                  <a:xfrm>
                    <a:off x="1847" y="2398"/>
                    <a:ext cx="13" cy="65"/>
                  </a:xfrm>
                  <a:custGeom>
                    <a:avLst/>
                    <a:gdLst>
                      <a:gd name="T0" fmla="*/ 0 w 39"/>
                      <a:gd name="T1" fmla="*/ 0 h 197"/>
                      <a:gd name="T2" fmla="*/ 0 w 39"/>
                      <a:gd name="T3" fmla="*/ 0 h 197"/>
                      <a:gd name="T4" fmla="*/ 0 w 39"/>
                      <a:gd name="T5" fmla="*/ 0 h 197"/>
                      <a:gd name="T6" fmla="*/ 0 w 39"/>
                      <a:gd name="T7" fmla="*/ 0 h 197"/>
                      <a:gd name="T8" fmla="*/ 0 w 39"/>
                      <a:gd name="T9" fmla="*/ 0 h 197"/>
                      <a:gd name="T10" fmla="*/ 0 w 39"/>
                      <a:gd name="T11" fmla="*/ 0 h 197"/>
                      <a:gd name="T12" fmla="*/ 0 w 39"/>
                      <a:gd name="T13" fmla="*/ 0 h 197"/>
                      <a:gd name="T14" fmla="*/ 0 w 39"/>
                      <a:gd name="T15" fmla="*/ 1 h 197"/>
                      <a:gd name="T16" fmla="*/ 0 w 39"/>
                      <a:gd name="T17" fmla="*/ 1 h 197"/>
                      <a:gd name="T18" fmla="*/ 0 w 39"/>
                      <a:gd name="T19" fmla="*/ 1 h 197"/>
                      <a:gd name="T20" fmla="*/ 0 w 39"/>
                      <a:gd name="T21" fmla="*/ 1 h 197"/>
                      <a:gd name="T22" fmla="*/ 0 w 39"/>
                      <a:gd name="T23" fmla="*/ 1 h 197"/>
                      <a:gd name="T24" fmla="*/ 0 w 39"/>
                      <a:gd name="T25" fmla="*/ 1 h 197"/>
                      <a:gd name="T26" fmla="*/ 0 w 39"/>
                      <a:gd name="T27" fmla="*/ 1 h 197"/>
                      <a:gd name="T28" fmla="*/ 0 w 39"/>
                      <a:gd name="T29" fmla="*/ 1 h 197"/>
                      <a:gd name="T30" fmla="*/ 0 w 39"/>
                      <a:gd name="T31" fmla="*/ 1 h 197"/>
                      <a:gd name="T32" fmla="*/ 0 w 39"/>
                      <a:gd name="T33" fmla="*/ 1 h 197"/>
                      <a:gd name="T34" fmla="*/ 0 w 39"/>
                      <a:gd name="T35" fmla="*/ 1 h 197"/>
                      <a:gd name="T36" fmla="*/ 0 w 39"/>
                      <a:gd name="T37" fmla="*/ 1 h 197"/>
                      <a:gd name="T38" fmla="*/ 0 w 39"/>
                      <a:gd name="T39" fmla="*/ 1 h 197"/>
                      <a:gd name="T40" fmla="*/ 0 w 39"/>
                      <a:gd name="T41" fmla="*/ 1 h 197"/>
                      <a:gd name="T42" fmla="*/ 0 w 39"/>
                      <a:gd name="T43" fmla="*/ 0 h 197"/>
                      <a:gd name="T44" fmla="*/ 0 w 39"/>
                      <a:gd name="T45" fmla="*/ 0 h 197"/>
                      <a:gd name="T46" fmla="*/ 0 w 39"/>
                      <a:gd name="T47" fmla="*/ 0 h 197"/>
                      <a:gd name="T48" fmla="*/ 0 w 39"/>
                      <a:gd name="T49" fmla="*/ 0 h 197"/>
                      <a:gd name="T50" fmla="*/ 0 w 39"/>
                      <a:gd name="T51" fmla="*/ 0 h 197"/>
                      <a:gd name="T52" fmla="*/ 0 w 39"/>
                      <a:gd name="T53" fmla="*/ 0 h 197"/>
                      <a:gd name="T54" fmla="*/ 0 w 39"/>
                      <a:gd name="T55" fmla="*/ 0 h 197"/>
                      <a:gd name="T56" fmla="*/ 0 w 39"/>
                      <a:gd name="T57" fmla="*/ 0 h 197"/>
                      <a:gd name="T58" fmla="*/ 0 w 39"/>
                      <a:gd name="T59" fmla="*/ 0 h 197"/>
                      <a:gd name="T60" fmla="*/ 0 w 39"/>
                      <a:gd name="T61" fmla="*/ 0 h 197"/>
                      <a:gd name="T62" fmla="*/ 0 w 39"/>
                      <a:gd name="T63" fmla="*/ 0 h 1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
                      <a:gd name="T97" fmla="*/ 0 h 197"/>
                      <a:gd name="T98" fmla="*/ 39 w 39"/>
                      <a:gd name="T99" fmla="*/ 197 h 1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 h="197">
                        <a:moveTo>
                          <a:pt x="3" y="15"/>
                        </a:moveTo>
                        <a:lnTo>
                          <a:pt x="1" y="16"/>
                        </a:lnTo>
                        <a:lnTo>
                          <a:pt x="1" y="21"/>
                        </a:lnTo>
                        <a:lnTo>
                          <a:pt x="0" y="24"/>
                        </a:lnTo>
                        <a:lnTo>
                          <a:pt x="0" y="28"/>
                        </a:lnTo>
                        <a:lnTo>
                          <a:pt x="0" y="34"/>
                        </a:lnTo>
                        <a:lnTo>
                          <a:pt x="0" y="41"/>
                        </a:lnTo>
                        <a:lnTo>
                          <a:pt x="0" y="47"/>
                        </a:lnTo>
                        <a:lnTo>
                          <a:pt x="0" y="54"/>
                        </a:lnTo>
                        <a:lnTo>
                          <a:pt x="0" y="62"/>
                        </a:lnTo>
                        <a:lnTo>
                          <a:pt x="0" y="71"/>
                        </a:lnTo>
                        <a:lnTo>
                          <a:pt x="0" y="80"/>
                        </a:lnTo>
                        <a:lnTo>
                          <a:pt x="0" y="91"/>
                        </a:lnTo>
                        <a:lnTo>
                          <a:pt x="0" y="101"/>
                        </a:lnTo>
                        <a:lnTo>
                          <a:pt x="1" y="114"/>
                        </a:lnTo>
                        <a:lnTo>
                          <a:pt x="1" y="125"/>
                        </a:lnTo>
                        <a:lnTo>
                          <a:pt x="1" y="136"/>
                        </a:lnTo>
                        <a:lnTo>
                          <a:pt x="3" y="145"/>
                        </a:lnTo>
                        <a:lnTo>
                          <a:pt x="3" y="154"/>
                        </a:lnTo>
                        <a:lnTo>
                          <a:pt x="4" y="160"/>
                        </a:lnTo>
                        <a:lnTo>
                          <a:pt x="4" y="167"/>
                        </a:lnTo>
                        <a:lnTo>
                          <a:pt x="5" y="173"/>
                        </a:lnTo>
                        <a:lnTo>
                          <a:pt x="6" y="178"/>
                        </a:lnTo>
                        <a:lnTo>
                          <a:pt x="6" y="182"/>
                        </a:lnTo>
                        <a:lnTo>
                          <a:pt x="7" y="185"/>
                        </a:lnTo>
                        <a:lnTo>
                          <a:pt x="8" y="188"/>
                        </a:lnTo>
                        <a:lnTo>
                          <a:pt x="10" y="191"/>
                        </a:lnTo>
                        <a:lnTo>
                          <a:pt x="12" y="195"/>
                        </a:lnTo>
                        <a:lnTo>
                          <a:pt x="15" y="196"/>
                        </a:lnTo>
                        <a:lnTo>
                          <a:pt x="19" y="196"/>
                        </a:lnTo>
                        <a:lnTo>
                          <a:pt x="22" y="196"/>
                        </a:lnTo>
                        <a:lnTo>
                          <a:pt x="26" y="196"/>
                        </a:lnTo>
                        <a:lnTo>
                          <a:pt x="29" y="197"/>
                        </a:lnTo>
                        <a:lnTo>
                          <a:pt x="33" y="196"/>
                        </a:lnTo>
                        <a:lnTo>
                          <a:pt x="36" y="196"/>
                        </a:lnTo>
                        <a:lnTo>
                          <a:pt x="38" y="196"/>
                        </a:lnTo>
                        <a:lnTo>
                          <a:pt x="39" y="196"/>
                        </a:lnTo>
                        <a:lnTo>
                          <a:pt x="38" y="194"/>
                        </a:lnTo>
                        <a:lnTo>
                          <a:pt x="38" y="188"/>
                        </a:lnTo>
                        <a:lnTo>
                          <a:pt x="38" y="178"/>
                        </a:lnTo>
                        <a:lnTo>
                          <a:pt x="36" y="167"/>
                        </a:lnTo>
                        <a:lnTo>
                          <a:pt x="35" y="153"/>
                        </a:lnTo>
                        <a:lnTo>
                          <a:pt x="35" y="138"/>
                        </a:lnTo>
                        <a:lnTo>
                          <a:pt x="34" y="121"/>
                        </a:lnTo>
                        <a:lnTo>
                          <a:pt x="34" y="105"/>
                        </a:lnTo>
                        <a:lnTo>
                          <a:pt x="32" y="87"/>
                        </a:lnTo>
                        <a:lnTo>
                          <a:pt x="31" y="71"/>
                        </a:lnTo>
                        <a:lnTo>
                          <a:pt x="29" y="55"/>
                        </a:lnTo>
                        <a:lnTo>
                          <a:pt x="29" y="41"/>
                        </a:lnTo>
                        <a:lnTo>
                          <a:pt x="28" y="28"/>
                        </a:lnTo>
                        <a:lnTo>
                          <a:pt x="27" y="19"/>
                        </a:lnTo>
                        <a:lnTo>
                          <a:pt x="27" y="12"/>
                        </a:lnTo>
                        <a:lnTo>
                          <a:pt x="27" y="8"/>
                        </a:lnTo>
                        <a:lnTo>
                          <a:pt x="24" y="5"/>
                        </a:lnTo>
                        <a:lnTo>
                          <a:pt x="21" y="2"/>
                        </a:lnTo>
                        <a:lnTo>
                          <a:pt x="18" y="0"/>
                        </a:lnTo>
                        <a:lnTo>
                          <a:pt x="13" y="0"/>
                        </a:lnTo>
                        <a:lnTo>
                          <a:pt x="10" y="0"/>
                        </a:lnTo>
                        <a:lnTo>
                          <a:pt x="6" y="2"/>
                        </a:lnTo>
                        <a:lnTo>
                          <a:pt x="4" y="5"/>
                        </a:lnTo>
                        <a:lnTo>
                          <a:pt x="3" y="7"/>
                        </a:lnTo>
                        <a:lnTo>
                          <a:pt x="3" y="11"/>
                        </a:lnTo>
                        <a:lnTo>
                          <a:pt x="3" y="15"/>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69" name="Freeform 195">
                    <a:extLst>
                      <a:ext uri="{FF2B5EF4-FFF2-40B4-BE49-F238E27FC236}">
                        <a16:creationId xmlns:a16="http://schemas.microsoft.com/office/drawing/2014/main" id="{5B97396E-9A12-4841-AA84-DDE2D266D3BE}"/>
                      </a:ext>
                    </a:extLst>
                  </p:cNvPr>
                  <p:cNvSpPr>
                    <a:spLocks/>
                  </p:cNvSpPr>
                  <p:nvPr/>
                </p:nvSpPr>
                <p:spPr bwMode="auto">
                  <a:xfrm>
                    <a:off x="1807" y="2287"/>
                    <a:ext cx="21" cy="65"/>
                  </a:xfrm>
                  <a:custGeom>
                    <a:avLst/>
                    <a:gdLst>
                      <a:gd name="T0" fmla="*/ 0 w 61"/>
                      <a:gd name="T1" fmla="*/ 0 h 195"/>
                      <a:gd name="T2" fmla="*/ 0 w 61"/>
                      <a:gd name="T3" fmla="*/ 0 h 195"/>
                      <a:gd name="T4" fmla="*/ 0 w 61"/>
                      <a:gd name="T5" fmla="*/ 0 h 195"/>
                      <a:gd name="T6" fmla="*/ 0 w 61"/>
                      <a:gd name="T7" fmla="*/ 0 h 195"/>
                      <a:gd name="T8" fmla="*/ 0 w 61"/>
                      <a:gd name="T9" fmla="*/ 0 h 195"/>
                      <a:gd name="T10" fmla="*/ 0 w 61"/>
                      <a:gd name="T11" fmla="*/ 0 h 195"/>
                      <a:gd name="T12" fmla="*/ 0 w 61"/>
                      <a:gd name="T13" fmla="*/ 0 h 195"/>
                      <a:gd name="T14" fmla="*/ 0 w 61"/>
                      <a:gd name="T15" fmla="*/ 0 h 195"/>
                      <a:gd name="T16" fmla="*/ 0 w 61"/>
                      <a:gd name="T17" fmla="*/ 0 h 195"/>
                      <a:gd name="T18" fmla="*/ 0 w 61"/>
                      <a:gd name="T19" fmla="*/ 1 h 195"/>
                      <a:gd name="T20" fmla="*/ 0 w 61"/>
                      <a:gd name="T21" fmla="*/ 1 h 195"/>
                      <a:gd name="T22" fmla="*/ 0 w 61"/>
                      <a:gd name="T23" fmla="*/ 1 h 195"/>
                      <a:gd name="T24" fmla="*/ 0 w 61"/>
                      <a:gd name="T25" fmla="*/ 1 h 195"/>
                      <a:gd name="T26" fmla="*/ 0 w 61"/>
                      <a:gd name="T27" fmla="*/ 1 h 195"/>
                      <a:gd name="T28" fmla="*/ 0 w 61"/>
                      <a:gd name="T29" fmla="*/ 1 h 195"/>
                      <a:gd name="T30" fmla="*/ 0 w 61"/>
                      <a:gd name="T31" fmla="*/ 1 h 195"/>
                      <a:gd name="T32" fmla="*/ 0 w 61"/>
                      <a:gd name="T33" fmla="*/ 1 h 195"/>
                      <a:gd name="T34" fmla="*/ 0 w 61"/>
                      <a:gd name="T35" fmla="*/ 1 h 195"/>
                      <a:gd name="T36" fmla="*/ 0 w 61"/>
                      <a:gd name="T37" fmla="*/ 1 h 195"/>
                      <a:gd name="T38" fmla="*/ 0 w 61"/>
                      <a:gd name="T39" fmla="*/ 1 h 195"/>
                      <a:gd name="T40" fmla="*/ 0 w 61"/>
                      <a:gd name="T41" fmla="*/ 1 h 195"/>
                      <a:gd name="T42" fmla="*/ 0 w 61"/>
                      <a:gd name="T43" fmla="*/ 0 h 195"/>
                      <a:gd name="T44" fmla="*/ 0 w 61"/>
                      <a:gd name="T45" fmla="*/ 0 h 195"/>
                      <a:gd name="T46" fmla="*/ 0 w 61"/>
                      <a:gd name="T47" fmla="*/ 0 h 195"/>
                      <a:gd name="T48" fmla="*/ 0 w 61"/>
                      <a:gd name="T49" fmla="*/ 0 h 195"/>
                      <a:gd name="T50" fmla="*/ 0 w 61"/>
                      <a:gd name="T51" fmla="*/ 0 h 195"/>
                      <a:gd name="T52" fmla="*/ 0 w 61"/>
                      <a:gd name="T53" fmla="*/ 0 h 195"/>
                      <a:gd name="T54" fmla="*/ 0 w 61"/>
                      <a:gd name="T55" fmla="*/ 0 h 195"/>
                      <a:gd name="T56" fmla="*/ 0 w 61"/>
                      <a:gd name="T57" fmla="*/ 0 h 195"/>
                      <a:gd name="T58" fmla="*/ 0 w 61"/>
                      <a:gd name="T59" fmla="*/ 0 h 195"/>
                      <a:gd name="T60" fmla="*/ 0 w 61"/>
                      <a:gd name="T61" fmla="*/ 0 h 195"/>
                      <a:gd name="T62" fmla="*/ 0 w 61"/>
                      <a:gd name="T63" fmla="*/ 0 h 195"/>
                      <a:gd name="T64" fmla="*/ 0 w 61"/>
                      <a:gd name="T65" fmla="*/ 0 h 195"/>
                      <a:gd name="T66" fmla="*/ 0 w 61"/>
                      <a:gd name="T67" fmla="*/ 0 h 195"/>
                      <a:gd name="T68" fmla="*/ 0 w 61"/>
                      <a:gd name="T69" fmla="*/ 0 h 195"/>
                      <a:gd name="T70" fmla="*/ 0 w 61"/>
                      <a:gd name="T71" fmla="*/ 0 h 1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1"/>
                      <a:gd name="T109" fmla="*/ 0 h 195"/>
                      <a:gd name="T110" fmla="*/ 61 w 61"/>
                      <a:gd name="T111" fmla="*/ 195 h 19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1" h="195">
                        <a:moveTo>
                          <a:pt x="33" y="7"/>
                        </a:moveTo>
                        <a:lnTo>
                          <a:pt x="32" y="7"/>
                        </a:lnTo>
                        <a:lnTo>
                          <a:pt x="27" y="12"/>
                        </a:lnTo>
                        <a:lnTo>
                          <a:pt x="25" y="14"/>
                        </a:lnTo>
                        <a:lnTo>
                          <a:pt x="22" y="17"/>
                        </a:lnTo>
                        <a:lnTo>
                          <a:pt x="19" y="21"/>
                        </a:lnTo>
                        <a:lnTo>
                          <a:pt x="17" y="26"/>
                        </a:lnTo>
                        <a:lnTo>
                          <a:pt x="14" y="30"/>
                        </a:lnTo>
                        <a:lnTo>
                          <a:pt x="11" y="36"/>
                        </a:lnTo>
                        <a:lnTo>
                          <a:pt x="7" y="42"/>
                        </a:lnTo>
                        <a:lnTo>
                          <a:pt x="6" y="48"/>
                        </a:lnTo>
                        <a:lnTo>
                          <a:pt x="4" y="53"/>
                        </a:lnTo>
                        <a:lnTo>
                          <a:pt x="2" y="62"/>
                        </a:lnTo>
                        <a:lnTo>
                          <a:pt x="0" y="69"/>
                        </a:lnTo>
                        <a:lnTo>
                          <a:pt x="0" y="77"/>
                        </a:lnTo>
                        <a:lnTo>
                          <a:pt x="0" y="85"/>
                        </a:lnTo>
                        <a:lnTo>
                          <a:pt x="0" y="94"/>
                        </a:lnTo>
                        <a:lnTo>
                          <a:pt x="0" y="104"/>
                        </a:lnTo>
                        <a:lnTo>
                          <a:pt x="0" y="113"/>
                        </a:lnTo>
                        <a:lnTo>
                          <a:pt x="0" y="123"/>
                        </a:lnTo>
                        <a:lnTo>
                          <a:pt x="0" y="133"/>
                        </a:lnTo>
                        <a:lnTo>
                          <a:pt x="2" y="142"/>
                        </a:lnTo>
                        <a:lnTo>
                          <a:pt x="2" y="151"/>
                        </a:lnTo>
                        <a:lnTo>
                          <a:pt x="2" y="160"/>
                        </a:lnTo>
                        <a:lnTo>
                          <a:pt x="3" y="168"/>
                        </a:lnTo>
                        <a:lnTo>
                          <a:pt x="3" y="175"/>
                        </a:lnTo>
                        <a:lnTo>
                          <a:pt x="4" y="182"/>
                        </a:lnTo>
                        <a:lnTo>
                          <a:pt x="4" y="186"/>
                        </a:lnTo>
                        <a:lnTo>
                          <a:pt x="5" y="191"/>
                        </a:lnTo>
                        <a:lnTo>
                          <a:pt x="5" y="193"/>
                        </a:lnTo>
                        <a:lnTo>
                          <a:pt x="5" y="195"/>
                        </a:lnTo>
                        <a:lnTo>
                          <a:pt x="29" y="195"/>
                        </a:lnTo>
                        <a:lnTo>
                          <a:pt x="29" y="193"/>
                        </a:lnTo>
                        <a:lnTo>
                          <a:pt x="29" y="191"/>
                        </a:lnTo>
                        <a:lnTo>
                          <a:pt x="28" y="185"/>
                        </a:lnTo>
                        <a:lnTo>
                          <a:pt x="27" y="178"/>
                        </a:lnTo>
                        <a:lnTo>
                          <a:pt x="26" y="170"/>
                        </a:lnTo>
                        <a:lnTo>
                          <a:pt x="26" y="162"/>
                        </a:lnTo>
                        <a:lnTo>
                          <a:pt x="25" y="153"/>
                        </a:lnTo>
                        <a:lnTo>
                          <a:pt x="25" y="143"/>
                        </a:lnTo>
                        <a:lnTo>
                          <a:pt x="24" y="133"/>
                        </a:lnTo>
                        <a:lnTo>
                          <a:pt x="22" y="123"/>
                        </a:lnTo>
                        <a:lnTo>
                          <a:pt x="21" y="113"/>
                        </a:lnTo>
                        <a:lnTo>
                          <a:pt x="21" y="105"/>
                        </a:lnTo>
                        <a:lnTo>
                          <a:pt x="20" y="95"/>
                        </a:lnTo>
                        <a:lnTo>
                          <a:pt x="19" y="90"/>
                        </a:lnTo>
                        <a:lnTo>
                          <a:pt x="19" y="84"/>
                        </a:lnTo>
                        <a:lnTo>
                          <a:pt x="20" y="80"/>
                        </a:lnTo>
                        <a:lnTo>
                          <a:pt x="20" y="77"/>
                        </a:lnTo>
                        <a:lnTo>
                          <a:pt x="21" y="72"/>
                        </a:lnTo>
                        <a:lnTo>
                          <a:pt x="22" y="67"/>
                        </a:lnTo>
                        <a:lnTo>
                          <a:pt x="24" y="63"/>
                        </a:lnTo>
                        <a:lnTo>
                          <a:pt x="25" y="58"/>
                        </a:lnTo>
                        <a:lnTo>
                          <a:pt x="27" y="52"/>
                        </a:lnTo>
                        <a:lnTo>
                          <a:pt x="29" y="46"/>
                        </a:lnTo>
                        <a:lnTo>
                          <a:pt x="32" y="42"/>
                        </a:lnTo>
                        <a:lnTo>
                          <a:pt x="34" y="36"/>
                        </a:lnTo>
                        <a:lnTo>
                          <a:pt x="38" y="30"/>
                        </a:lnTo>
                        <a:lnTo>
                          <a:pt x="40" y="26"/>
                        </a:lnTo>
                        <a:lnTo>
                          <a:pt x="43" y="22"/>
                        </a:lnTo>
                        <a:lnTo>
                          <a:pt x="46" y="19"/>
                        </a:lnTo>
                        <a:lnTo>
                          <a:pt x="49" y="15"/>
                        </a:lnTo>
                        <a:lnTo>
                          <a:pt x="52" y="13"/>
                        </a:lnTo>
                        <a:lnTo>
                          <a:pt x="56" y="12"/>
                        </a:lnTo>
                        <a:lnTo>
                          <a:pt x="60" y="9"/>
                        </a:lnTo>
                        <a:lnTo>
                          <a:pt x="61" y="6"/>
                        </a:lnTo>
                        <a:lnTo>
                          <a:pt x="60" y="3"/>
                        </a:lnTo>
                        <a:lnTo>
                          <a:pt x="56" y="2"/>
                        </a:lnTo>
                        <a:lnTo>
                          <a:pt x="50" y="0"/>
                        </a:lnTo>
                        <a:lnTo>
                          <a:pt x="46" y="1"/>
                        </a:lnTo>
                        <a:lnTo>
                          <a:pt x="39" y="2"/>
                        </a:lnTo>
                        <a:lnTo>
                          <a:pt x="33" y="7"/>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0" name="Freeform 196">
                    <a:extLst>
                      <a:ext uri="{FF2B5EF4-FFF2-40B4-BE49-F238E27FC236}">
                        <a16:creationId xmlns:a16="http://schemas.microsoft.com/office/drawing/2014/main" id="{CDC23966-10C7-4A7D-B068-B9EC070C5283}"/>
                      </a:ext>
                    </a:extLst>
                  </p:cNvPr>
                  <p:cNvSpPr>
                    <a:spLocks/>
                  </p:cNvSpPr>
                  <p:nvPr/>
                </p:nvSpPr>
                <p:spPr bwMode="auto">
                  <a:xfrm>
                    <a:off x="1747" y="2215"/>
                    <a:ext cx="18" cy="60"/>
                  </a:xfrm>
                  <a:custGeom>
                    <a:avLst/>
                    <a:gdLst>
                      <a:gd name="T0" fmla="*/ 0 w 53"/>
                      <a:gd name="T1" fmla="*/ 1 h 181"/>
                      <a:gd name="T2" fmla="*/ 0 w 53"/>
                      <a:gd name="T3" fmla="*/ 1 h 181"/>
                      <a:gd name="T4" fmla="*/ 0 w 53"/>
                      <a:gd name="T5" fmla="*/ 1 h 181"/>
                      <a:gd name="T6" fmla="*/ 0 w 53"/>
                      <a:gd name="T7" fmla="*/ 1 h 181"/>
                      <a:gd name="T8" fmla="*/ 0 w 53"/>
                      <a:gd name="T9" fmla="*/ 1 h 181"/>
                      <a:gd name="T10" fmla="*/ 0 w 53"/>
                      <a:gd name="T11" fmla="*/ 1 h 181"/>
                      <a:gd name="T12" fmla="*/ 0 w 53"/>
                      <a:gd name="T13" fmla="*/ 1 h 181"/>
                      <a:gd name="T14" fmla="*/ 0 w 53"/>
                      <a:gd name="T15" fmla="*/ 0 h 181"/>
                      <a:gd name="T16" fmla="*/ 0 w 53"/>
                      <a:gd name="T17" fmla="*/ 0 h 181"/>
                      <a:gd name="T18" fmla="*/ 0 w 53"/>
                      <a:gd name="T19" fmla="*/ 0 h 181"/>
                      <a:gd name="T20" fmla="*/ 0 w 53"/>
                      <a:gd name="T21" fmla="*/ 0 h 181"/>
                      <a:gd name="T22" fmla="*/ 0 w 53"/>
                      <a:gd name="T23" fmla="*/ 0 h 181"/>
                      <a:gd name="T24" fmla="*/ 0 w 53"/>
                      <a:gd name="T25" fmla="*/ 0 h 181"/>
                      <a:gd name="T26" fmla="*/ 0 w 53"/>
                      <a:gd name="T27" fmla="*/ 0 h 181"/>
                      <a:gd name="T28" fmla="*/ 0 w 53"/>
                      <a:gd name="T29" fmla="*/ 0 h 181"/>
                      <a:gd name="T30" fmla="*/ 0 w 53"/>
                      <a:gd name="T31" fmla="*/ 0 h 181"/>
                      <a:gd name="T32" fmla="*/ 0 w 53"/>
                      <a:gd name="T33" fmla="*/ 0 h 181"/>
                      <a:gd name="T34" fmla="*/ 0 w 53"/>
                      <a:gd name="T35" fmla="*/ 0 h 181"/>
                      <a:gd name="T36" fmla="*/ 0 w 53"/>
                      <a:gd name="T37" fmla="*/ 0 h 181"/>
                      <a:gd name="T38" fmla="*/ 0 w 53"/>
                      <a:gd name="T39" fmla="*/ 0 h 181"/>
                      <a:gd name="T40" fmla="*/ 0 w 53"/>
                      <a:gd name="T41" fmla="*/ 0 h 181"/>
                      <a:gd name="T42" fmla="*/ 0 w 53"/>
                      <a:gd name="T43" fmla="*/ 0 h 181"/>
                      <a:gd name="T44" fmla="*/ 0 w 53"/>
                      <a:gd name="T45" fmla="*/ 0 h 181"/>
                      <a:gd name="T46" fmla="*/ 0 w 53"/>
                      <a:gd name="T47" fmla="*/ 0 h 181"/>
                      <a:gd name="T48" fmla="*/ 0 w 53"/>
                      <a:gd name="T49" fmla="*/ 0 h 181"/>
                      <a:gd name="T50" fmla="*/ 0 w 53"/>
                      <a:gd name="T51" fmla="*/ 0 h 181"/>
                      <a:gd name="T52" fmla="*/ 0 w 53"/>
                      <a:gd name="T53" fmla="*/ 0 h 181"/>
                      <a:gd name="T54" fmla="*/ 0 w 53"/>
                      <a:gd name="T55" fmla="*/ 0 h 181"/>
                      <a:gd name="T56" fmla="*/ 0 w 53"/>
                      <a:gd name="T57" fmla="*/ 0 h 181"/>
                      <a:gd name="T58" fmla="*/ 0 w 53"/>
                      <a:gd name="T59" fmla="*/ 0 h 181"/>
                      <a:gd name="T60" fmla="*/ 0 w 53"/>
                      <a:gd name="T61" fmla="*/ 0 h 181"/>
                      <a:gd name="T62" fmla="*/ 0 w 53"/>
                      <a:gd name="T63" fmla="*/ 0 h 181"/>
                      <a:gd name="T64" fmla="*/ 0 w 53"/>
                      <a:gd name="T65" fmla="*/ 0 h 181"/>
                      <a:gd name="T66" fmla="*/ 0 w 53"/>
                      <a:gd name="T67" fmla="*/ 0 h 181"/>
                      <a:gd name="T68" fmla="*/ 0 w 53"/>
                      <a:gd name="T69" fmla="*/ 0 h 181"/>
                      <a:gd name="T70" fmla="*/ 0 w 53"/>
                      <a:gd name="T71" fmla="*/ 0 h 181"/>
                      <a:gd name="T72" fmla="*/ 0 w 53"/>
                      <a:gd name="T73" fmla="*/ 0 h 181"/>
                      <a:gd name="T74" fmla="*/ 0 w 53"/>
                      <a:gd name="T75" fmla="*/ 0 h 181"/>
                      <a:gd name="T76" fmla="*/ 0 w 53"/>
                      <a:gd name="T77" fmla="*/ 0 h 181"/>
                      <a:gd name="T78" fmla="*/ 0 w 53"/>
                      <a:gd name="T79" fmla="*/ 0 h 181"/>
                      <a:gd name="T80" fmla="*/ 0 w 53"/>
                      <a:gd name="T81" fmla="*/ 0 h 181"/>
                      <a:gd name="T82" fmla="*/ 0 w 53"/>
                      <a:gd name="T83" fmla="*/ 0 h 181"/>
                      <a:gd name="T84" fmla="*/ 0 w 53"/>
                      <a:gd name="T85" fmla="*/ 0 h 181"/>
                      <a:gd name="T86" fmla="*/ 0 w 53"/>
                      <a:gd name="T87" fmla="*/ 0 h 181"/>
                      <a:gd name="T88" fmla="*/ 0 w 53"/>
                      <a:gd name="T89" fmla="*/ 0 h 181"/>
                      <a:gd name="T90" fmla="*/ 0 w 53"/>
                      <a:gd name="T91" fmla="*/ 1 h 181"/>
                      <a:gd name="T92" fmla="*/ 0 w 53"/>
                      <a:gd name="T93" fmla="*/ 1 h 181"/>
                      <a:gd name="T94" fmla="*/ 0 w 53"/>
                      <a:gd name="T95" fmla="*/ 1 h 181"/>
                      <a:gd name="T96" fmla="*/ 0 w 53"/>
                      <a:gd name="T97" fmla="*/ 1 h 181"/>
                      <a:gd name="T98" fmla="*/ 0 w 53"/>
                      <a:gd name="T99" fmla="*/ 1 h 181"/>
                      <a:gd name="T100" fmla="*/ 0 w 53"/>
                      <a:gd name="T101" fmla="*/ 1 h 181"/>
                      <a:gd name="T102" fmla="*/ 0 w 53"/>
                      <a:gd name="T103" fmla="*/ 1 h 181"/>
                      <a:gd name="T104" fmla="*/ 0 w 53"/>
                      <a:gd name="T105" fmla="*/ 1 h 181"/>
                      <a:gd name="T106" fmla="*/ 0 w 53"/>
                      <a:gd name="T107" fmla="*/ 1 h 181"/>
                      <a:gd name="T108" fmla="*/ 0 w 53"/>
                      <a:gd name="T109" fmla="*/ 1 h 18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3"/>
                      <a:gd name="T166" fmla="*/ 0 h 181"/>
                      <a:gd name="T167" fmla="*/ 53 w 53"/>
                      <a:gd name="T168" fmla="*/ 181 h 18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3" h="181">
                        <a:moveTo>
                          <a:pt x="8" y="179"/>
                        </a:moveTo>
                        <a:lnTo>
                          <a:pt x="7" y="177"/>
                        </a:lnTo>
                        <a:lnTo>
                          <a:pt x="7" y="172"/>
                        </a:lnTo>
                        <a:lnTo>
                          <a:pt x="6" y="165"/>
                        </a:lnTo>
                        <a:lnTo>
                          <a:pt x="4" y="156"/>
                        </a:lnTo>
                        <a:lnTo>
                          <a:pt x="3" y="146"/>
                        </a:lnTo>
                        <a:lnTo>
                          <a:pt x="1" y="133"/>
                        </a:lnTo>
                        <a:lnTo>
                          <a:pt x="1" y="119"/>
                        </a:lnTo>
                        <a:lnTo>
                          <a:pt x="1" y="105"/>
                        </a:lnTo>
                        <a:lnTo>
                          <a:pt x="0" y="88"/>
                        </a:lnTo>
                        <a:lnTo>
                          <a:pt x="1" y="73"/>
                        </a:lnTo>
                        <a:lnTo>
                          <a:pt x="3" y="58"/>
                        </a:lnTo>
                        <a:lnTo>
                          <a:pt x="6" y="44"/>
                        </a:lnTo>
                        <a:lnTo>
                          <a:pt x="9" y="31"/>
                        </a:lnTo>
                        <a:lnTo>
                          <a:pt x="14" y="18"/>
                        </a:lnTo>
                        <a:lnTo>
                          <a:pt x="21" y="8"/>
                        </a:lnTo>
                        <a:lnTo>
                          <a:pt x="29" y="0"/>
                        </a:lnTo>
                        <a:lnTo>
                          <a:pt x="31" y="0"/>
                        </a:lnTo>
                        <a:lnTo>
                          <a:pt x="35" y="0"/>
                        </a:lnTo>
                        <a:lnTo>
                          <a:pt x="38" y="1"/>
                        </a:lnTo>
                        <a:lnTo>
                          <a:pt x="42" y="1"/>
                        </a:lnTo>
                        <a:lnTo>
                          <a:pt x="46" y="3"/>
                        </a:lnTo>
                        <a:lnTo>
                          <a:pt x="50" y="4"/>
                        </a:lnTo>
                        <a:lnTo>
                          <a:pt x="53" y="8"/>
                        </a:lnTo>
                        <a:lnTo>
                          <a:pt x="52" y="9"/>
                        </a:lnTo>
                        <a:lnTo>
                          <a:pt x="51" y="10"/>
                        </a:lnTo>
                        <a:lnTo>
                          <a:pt x="47" y="14"/>
                        </a:lnTo>
                        <a:lnTo>
                          <a:pt x="44" y="17"/>
                        </a:lnTo>
                        <a:lnTo>
                          <a:pt x="40" y="20"/>
                        </a:lnTo>
                        <a:lnTo>
                          <a:pt x="38" y="23"/>
                        </a:lnTo>
                        <a:lnTo>
                          <a:pt x="36" y="25"/>
                        </a:lnTo>
                        <a:lnTo>
                          <a:pt x="33" y="30"/>
                        </a:lnTo>
                        <a:lnTo>
                          <a:pt x="31" y="34"/>
                        </a:lnTo>
                        <a:lnTo>
                          <a:pt x="29" y="39"/>
                        </a:lnTo>
                        <a:lnTo>
                          <a:pt x="26" y="46"/>
                        </a:lnTo>
                        <a:lnTo>
                          <a:pt x="25" y="53"/>
                        </a:lnTo>
                        <a:lnTo>
                          <a:pt x="23" y="60"/>
                        </a:lnTo>
                        <a:lnTo>
                          <a:pt x="22" y="69"/>
                        </a:lnTo>
                        <a:lnTo>
                          <a:pt x="21" y="77"/>
                        </a:lnTo>
                        <a:lnTo>
                          <a:pt x="19" y="85"/>
                        </a:lnTo>
                        <a:lnTo>
                          <a:pt x="17" y="93"/>
                        </a:lnTo>
                        <a:lnTo>
                          <a:pt x="17" y="102"/>
                        </a:lnTo>
                        <a:lnTo>
                          <a:pt x="17" y="111"/>
                        </a:lnTo>
                        <a:lnTo>
                          <a:pt x="17" y="121"/>
                        </a:lnTo>
                        <a:lnTo>
                          <a:pt x="16" y="129"/>
                        </a:lnTo>
                        <a:lnTo>
                          <a:pt x="16" y="137"/>
                        </a:lnTo>
                        <a:lnTo>
                          <a:pt x="16" y="146"/>
                        </a:lnTo>
                        <a:lnTo>
                          <a:pt x="17" y="154"/>
                        </a:lnTo>
                        <a:lnTo>
                          <a:pt x="17" y="160"/>
                        </a:lnTo>
                        <a:lnTo>
                          <a:pt x="18" y="168"/>
                        </a:lnTo>
                        <a:lnTo>
                          <a:pt x="19" y="175"/>
                        </a:lnTo>
                        <a:lnTo>
                          <a:pt x="21" y="181"/>
                        </a:lnTo>
                        <a:lnTo>
                          <a:pt x="8" y="179"/>
                        </a:lnTo>
                        <a:close/>
                      </a:path>
                    </a:pathLst>
                  </a:custGeom>
                  <a:solidFill>
                    <a:srgbClr val="FFF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1" name="Freeform 197">
                    <a:extLst>
                      <a:ext uri="{FF2B5EF4-FFF2-40B4-BE49-F238E27FC236}">
                        <a16:creationId xmlns:a16="http://schemas.microsoft.com/office/drawing/2014/main" id="{D82B63FD-EB38-42DC-9401-52EFECDA358B}"/>
                      </a:ext>
                    </a:extLst>
                  </p:cNvPr>
                  <p:cNvSpPr>
                    <a:spLocks/>
                  </p:cNvSpPr>
                  <p:nvPr/>
                </p:nvSpPr>
                <p:spPr bwMode="auto">
                  <a:xfrm>
                    <a:off x="1693" y="2172"/>
                    <a:ext cx="8" cy="40"/>
                  </a:xfrm>
                  <a:custGeom>
                    <a:avLst/>
                    <a:gdLst>
                      <a:gd name="T0" fmla="*/ 0 w 26"/>
                      <a:gd name="T1" fmla="*/ 0 h 120"/>
                      <a:gd name="T2" fmla="*/ 0 w 26"/>
                      <a:gd name="T3" fmla="*/ 0 h 120"/>
                      <a:gd name="T4" fmla="*/ 0 w 26"/>
                      <a:gd name="T5" fmla="*/ 0 h 120"/>
                      <a:gd name="T6" fmla="*/ 0 w 26"/>
                      <a:gd name="T7" fmla="*/ 0 h 120"/>
                      <a:gd name="T8" fmla="*/ 0 w 26"/>
                      <a:gd name="T9" fmla="*/ 0 h 120"/>
                      <a:gd name="T10" fmla="*/ 0 w 26"/>
                      <a:gd name="T11" fmla="*/ 0 h 120"/>
                      <a:gd name="T12" fmla="*/ 0 w 26"/>
                      <a:gd name="T13" fmla="*/ 0 h 120"/>
                      <a:gd name="T14" fmla="*/ 0 w 26"/>
                      <a:gd name="T15" fmla="*/ 0 h 120"/>
                      <a:gd name="T16" fmla="*/ 0 w 26"/>
                      <a:gd name="T17" fmla="*/ 0 h 120"/>
                      <a:gd name="T18" fmla="*/ 0 w 26"/>
                      <a:gd name="T19" fmla="*/ 0 h 120"/>
                      <a:gd name="T20" fmla="*/ 0 w 26"/>
                      <a:gd name="T21" fmla="*/ 0 h 120"/>
                      <a:gd name="T22" fmla="*/ 0 w 26"/>
                      <a:gd name="T23" fmla="*/ 0 h 120"/>
                      <a:gd name="T24" fmla="*/ 0 w 26"/>
                      <a:gd name="T25" fmla="*/ 0 h 120"/>
                      <a:gd name="T26" fmla="*/ 0 w 26"/>
                      <a:gd name="T27" fmla="*/ 0 h 120"/>
                      <a:gd name="T28" fmla="*/ 0 w 26"/>
                      <a:gd name="T29" fmla="*/ 0 h 120"/>
                      <a:gd name="T30" fmla="*/ 0 w 26"/>
                      <a:gd name="T31" fmla="*/ 0 h 120"/>
                      <a:gd name="T32" fmla="*/ 0 w 26"/>
                      <a:gd name="T33" fmla="*/ 0 h 120"/>
                      <a:gd name="T34" fmla="*/ 0 w 26"/>
                      <a:gd name="T35" fmla="*/ 0 h 120"/>
                      <a:gd name="T36" fmla="*/ 0 w 26"/>
                      <a:gd name="T37" fmla="*/ 0 h 120"/>
                      <a:gd name="T38" fmla="*/ 0 w 26"/>
                      <a:gd name="T39" fmla="*/ 0 h 120"/>
                      <a:gd name="T40" fmla="*/ 0 w 26"/>
                      <a:gd name="T41" fmla="*/ 0 h 120"/>
                      <a:gd name="T42" fmla="*/ 0 w 26"/>
                      <a:gd name="T43" fmla="*/ 0 h 120"/>
                      <a:gd name="T44" fmla="*/ 0 w 26"/>
                      <a:gd name="T45" fmla="*/ 0 h 120"/>
                      <a:gd name="T46" fmla="*/ 0 w 26"/>
                      <a:gd name="T47" fmla="*/ 0 h 120"/>
                      <a:gd name="T48" fmla="*/ 0 w 26"/>
                      <a:gd name="T49" fmla="*/ 0 h 120"/>
                      <a:gd name="T50" fmla="*/ 0 w 26"/>
                      <a:gd name="T51" fmla="*/ 0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120"/>
                      <a:gd name="T80" fmla="*/ 26 w 26"/>
                      <a:gd name="T81" fmla="*/ 120 h 1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120">
                        <a:moveTo>
                          <a:pt x="0" y="1"/>
                        </a:moveTo>
                        <a:lnTo>
                          <a:pt x="0" y="1"/>
                        </a:lnTo>
                        <a:lnTo>
                          <a:pt x="0" y="5"/>
                        </a:lnTo>
                        <a:lnTo>
                          <a:pt x="0" y="11"/>
                        </a:lnTo>
                        <a:lnTo>
                          <a:pt x="0" y="18"/>
                        </a:lnTo>
                        <a:lnTo>
                          <a:pt x="0" y="26"/>
                        </a:lnTo>
                        <a:lnTo>
                          <a:pt x="1" y="37"/>
                        </a:lnTo>
                        <a:lnTo>
                          <a:pt x="1" y="46"/>
                        </a:lnTo>
                        <a:lnTo>
                          <a:pt x="2" y="58"/>
                        </a:lnTo>
                        <a:lnTo>
                          <a:pt x="2" y="68"/>
                        </a:lnTo>
                        <a:lnTo>
                          <a:pt x="3" y="79"/>
                        </a:lnTo>
                        <a:lnTo>
                          <a:pt x="3" y="88"/>
                        </a:lnTo>
                        <a:lnTo>
                          <a:pt x="4" y="97"/>
                        </a:lnTo>
                        <a:lnTo>
                          <a:pt x="4" y="104"/>
                        </a:lnTo>
                        <a:lnTo>
                          <a:pt x="7" y="110"/>
                        </a:lnTo>
                        <a:lnTo>
                          <a:pt x="7" y="114"/>
                        </a:lnTo>
                        <a:lnTo>
                          <a:pt x="8" y="117"/>
                        </a:lnTo>
                        <a:lnTo>
                          <a:pt x="9" y="117"/>
                        </a:lnTo>
                        <a:lnTo>
                          <a:pt x="11" y="118"/>
                        </a:lnTo>
                        <a:lnTo>
                          <a:pt x="15" y="118"/>
                        </a:lnTo>
                        <a:lnTo>
                          <a:pt x="18" y="118"/>
                        </a:lnTo>
                        <a:lnTo>
                          <a:pt x="24" y="118"/>
                        </a:lnTo>
                        <a:lnTo>
                          <a:pt x="26" y="120"/>
                        </a:lnTo>
                        <a:lnTo>
                          <a:pt x="16" y="0"/>
                        </a:lnTo>
                        <a:lnTo>
                          <a:pt x="0" y="1"/>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2" name="Freeform 198">
                    <a:extLst>
                      <a:ext uri="{FF2B5EF4-FFF2-40B4-BE49-F238E27FC236}">
                        <a16:creationId xmlns:a16="http://schemas.microsoft.com/office/drawing/2014/main" id="{4C474C5E-8EB9-4034-9716-C1B1A792C028}"/>
                      </a:ext>
                    </a:extLst>
                  </p:cNvPr>
                  <p:cNvSpPr>
                    <a:spLocks/>
                  </p:cNvSpPr>
                  <p:nvPr/>
                </p:nvSpPr>
                <p:spPr bwMode="auto">
                  <a:xfrm>
                    <a:off x="1637" y="2106"/>
                    <a:ext cx="9" cy="59"/>
                  </a:xfrm>
                  <a:custGeom>
                    <a:avLst/>
                    <a:gdLst>
                      <a:gd name="T0" fmla="*/ 0 w 26"/>
                      <a:gd name="T1" fmla="*/ 0 h 177"/>
                      <a:gd name="T2" fmla="*/ 0 w 26"/>
                      <a:gd name="T3" fmla="*/ 0 h 177"/>
                      <a:gd name="T4" fmla="*/ 0 w 26"/>
                      <a:gd name="T5" fmla="*/ 0 h 177"/>
                      <a:gd name="T6" fmla="*/ 0 w 26"/>
                      <a:gd name="T7" fmla="*/ 0 h 177"/>
                      <a:gd name="T8" fmla="*/ 0 w 26"/>
                      <a:gd name="T9" fmla="*/ 0 h 177"/>
                      <a:gd name="T10" fmla="*/ 0 w 26"/>
                      <a:gd name="T11" fmla="*/ 0 h 177"/>
                      <a:gd name="T12" fmla="*/ 0 w 26"/>
                      <a:gd name="T13" fmla="*/ 0 h 177"/>
                      <a:gd name="T14" fmla="*/ 0 w 26"/>
                      <a:gd name="T15" fmla="*/ 0 h 177"/>
                      <a:gd name="T16" fmla="*/ 0 w 26"/>
                      <a:gd name="T17" fmla="*/ 0 h 177"/>
                      <a:gd name="T18" fmla="*/ 0 w 26"/>
                      <a:gd name="T19" fmla="*/ 0 h 177"/>
                      <a:gd name="T20" fmla="*/ 0 w 26"/>
                      <a:gd name="T21" fmla="*/ 0 h 177"/>
                      <a:gd name="T22" fmla="*/ 0 w 26"/>
                      <a:gd name="T23" fmla="*/ 0 h 177"/>
                      <a:gd name="T24" fmla="*/ 0 w 26"/>
                      <a:gd name="T25" fmla="*/ 0 h 177"/>
                      <a:gd name="T26" fmla="*/ 0 w 26"/>
                      <a:gd name="T27" fmla="*/ 0 h 177"/>
                      <a:gd name="T28" fmla="*/ 0 w 26"/>
                      <a:gd name="T29" fmla="*/ 1 h 177"/>
                      <a:gd name="T30" fmla="*/ 0 w 26"/>
                      <a:gd name="T31" fmla="*/ 1 h 177"/>
                      <a:gd name="T32" fmla="*/ 0 w 26"/>
                      <a:gd name="T33" fmla="*/ 1 h 177"/>
                      <a:gd name="T34" fmla="*/ 0 w 26"/>
                      <a:gd name="T35" fmla="*/ 1 h 177"/>
                      <a:gd name="T36" fmla="*/ 0 w 26"/>
                      <a:gd name="T37" fmla="*/ 1 h 177"/>
                      <a:gd name="T38" fmla="*/ 0 w 26"/>
                      <a:gd name="T39" fmla="*/ 1 h 177"/>
                      <a:gd name="T40" fmla="*/ 0 w 26"/>
                      <a:gd name="T41" fmla="*/ 1 h 177"/>
                      <a:gd name="T42" fmla="*/ 0 w 26"/>
                      <a:gd name="T43" fmla="*/ 1 h 177"/>
                      <a:gd name="T44" fmla="*/ 0 w 26"/>
                      <a:gd name="T45" fmla="*/ 1 h 177"/>
                      <a:gd name="T46" fmla="*/ 0 w 26"/>
                      <a:gd name="T47" fmla="*/ 1 h 177"/>
                      <a:gd name="T48" fmla="*/ 0 w 26"/>
                      <a:gd name="T49" fmla="*/ 1 h 177"/>
                      <a:gd name="T50" fmla="*/ 0 w 26"/>
                      <a:gd name="T51" fmla="*/ 0 h 177"/>
                      <a:gd name="T52" fmla="*/ 0 w 26"/>
                      <a:gd name="T53" fmla="*/ 0 h 177"/>
                      <a:gd name="T54" fmla="*/ 0 w 26"/>
                      <a:gd name="T55" fmla="*/ 0 h 177"/>
                      <a:gd name="T56" fmla="*/ 0 w 26"/>
                      <a:gd name="T57" fmla="*/ 0 h 177"/>
                      <a:gd name="T58" fmla="*/ 0 w 26"/>
                      <a:gd name="T59" fmla="*/ 0 h 177"/>
                      <a:gd name="T60" fmla="*/ 0 w 26"/>
                      <a:gd name="T61" fmla="*/ 0 h 177"/>
                      <a:gd name="T62" fmla="*/ 0 w 26"/>
                      <a:gd name="T63" fmla="*/ 0 h 177"/>
                      <a:gd name="T64" fmla="*/ 0 w 26"/>
                      <a:gd name="T65" fmla="*/ 0 h 177"/>
                      <a:gd name="T66" fmla="*/ 0 w 26"/>
                      <a:gd name="T67" fmla="*/ 0 h 177"/>
                      <a:gd name="T68" fmla="*/ 0 w 26"/>
                      <a:gd name="T69" fmla="*/ 0 h 177"/>
                      <a:gd name="T70" fmla="*/ 0 w 26"/>
                      <a:gd name="T71" fmla="*/ 0 h 177"/>
                      <a:gd name="T72" fmla="*/ 0 w 26"/>
                      <a:gd name="T73" fmla="*/ 0 h 177"/>
                      <a:gd name="T74" fmla="*/ 0 w 26"/>
                      <a:gd name="T75" fmla="*/ 0 h 177"/>
                      <a:gd name="T76" fmla="*/ 0 w 26"/>
                      <a:gd name="T77" fmla="*/ 0 h 177"/>
                      <a:gd name="T78" fmla="*/ 0 w 26"/>
                      <a:gd name="T79" fmla="*/ 0 h 1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
                      <a:gd name="T121" fmla="*/ 0 h 177"/>
                      <a:gd name="T122" fmla="*/ 26 w 26"/>
                      <a:gd name="T123" fmla="*/ 177 h 17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 h="177">
                        <a:moveTo>
                          <a:pt x="5" y="0"/>
                        </a:moveTo>
                        <a:lnTo>
                          <a:pt x="5" y="2"/>
                        </a:lnTo>
                        <a:lnTo>
                          <a:pt x="6" y="7"/>
                        </a:lnTo>
                        <a:lnTo>
                          <a:pt x="6" y="11"/>
                        </a:lnTo>
                        <a:lnTo>
                          <a:pt x="7" y="16"/>
                        </a:lnTo>
                        <a:lnTo>
                          <a:pt x="8" y="19"/>
                        </a:lnTo>
                        <a:lnTo>
                          <a:pt x="9" y="25"/>
                        </a:lnTo>
                        <a:lnTo>
                          <a:pt x="9" y="30"/>
                        </a:lnTo>
                        <a:lnTo>
                          <a:pt x="9" y="34"/>
                        </a:lnTo>
                        <a:lnTo>
                          <a:pt x="11" y="39"/>
                        </a:lnTo>
                        <a:lnTo>
                          <a:pt x="11" y="44"/>
                        </a:lnTo>
                        <a:lnTo>
                          <a:pt x="11" y="47"/>
                        </a:lnTo>
                        <a:lnTo>
                          <a:pt x="11" y="51"/>
                        </a:lnTo>
                        <a:lnTo>
                          <a:pt x="11" y="54"/>
                        </a:lnTo>
                        <a:lnTo>
                          <a:pt x="11" y="56"/>
                        </a:lnTo>
                        <a:lnTo>
                          <a:pt x="8" y="61"/>
                        </a:lnTo>
                        <a:lnTo>
                          <a:pt x="6" y="65"/>
                        </a:lnTo>
                        <a:lnTo>
                          <a:pt x="5" y="67"/>
                        </a:lnTo>
                        <a:lnTo>
                          <a:pt x="4" y="70"/>
                        </a:lnTo>
                        <a:lnTo>
                          <a:pt x="2" y="73"/>
                        </a:lnTo>
                        <a:lnTo>
                          <a:pt x="2" y="77"/>
                        </a:lnTo>
                        <a:lnTo>
                          <a:pt x="1" y="81"/>
                        </a:lnTo>
                        <a:lnTo>
                          <a:pt x="1" y="86"/>
                        </a:lnTo>
                        <a:lnTo>
                          <a:pt x="0" y="89"/>
                        </a:lnTo>
                        <a:lnTo>
                          <a:pt x="0" y="95"/>
                        </a:lnTo>
                        <a:lnTo>
                          <a:pt x="0" y="101"/>
                        </a:lnTo>
                        <a:lnTo>
                          <a:pt x="0" y="107"/>
                        </a:lnTo>
                        <a:lnTo>
                          <a:pt x="0" y="114"/>
                        </a:lnTo>
                        <a:lnTo>
                          <a:pt x="0" y="122"/>
                        </a:lnTo>
                        <a:lnTo>
                          <a:pt x="0" y="129"/>
                        </a:lnTo>
                        <a:lnTo>
                          <a:pt x="0" y="137"/>
                        </a:lnTo>
                        <a:lnTo>
                          <a:pt x="1" y="142"/>
                        </a:lnTo>
                        <a:lnTo>
                          <a:pt x="1" y="149"/>
                        </a:lnTo>
                        <a:lnTo>
                          <a:pt x="1" y="153"/>
                        </a:lnTo>
                        <a:lnTo>
                          <a:pt x="1" y="158"/>
                        </a:lnTo>
                        <a:lnTo>
                          <a:pt x="2" y="161"/>
                        </a:lnTo>
                        <a:lnTo>
                          <a:pt x="2" y="165"/>
                        </a:lnTo>
                        <a:lnTo>
                          <a:pt x="4" y="170"/>
                        </a:lnTo>
                        <a:lnTo>
                          <a:pt x="4" y="173"/>
                        </a:lnTo>
                        <a:lnTo>
                          <a:pt x="5" y="175"/>
                        </a:lnTo>
                        <a:lnTo>
                          <a:pt x="5" y="177"/>
                        </a:lnTo>
                        <a:lnTo>
                          <a:pt x="19" y="175"/>
                        </a:lnTo>
                        <a:lnTo>
                          <a:pt x="18" y="174"/>
                        </a:lnTo>
                        <a:lnTo>
                          <a:pt x="18" y="172"/>
                        </a:lnTo>
                        <a:lnTo>
                          <a:pt x="18" y="168"/>
                        </a:lnTo>
                        <a:lnTo>
                          <a:pt x="18" y="164"/>
                        </a:lnTo>
                        <a:lnTo>
                          <a:pt x="16" y="157"/>
                        </a:lnTo>
                        <a:lnTo>
                          <a:pt x="16" y="151"/>
                        </a:lnTo>
                        <a:lnTo>
                          <a:pt x="16" y="144"/>
                        </a:lnTo>
                        <a:lnTo>
                          <a:pt x="16" y="137"/>
                        </a:lnTo>
                        <a:lnTo>
                          <a:pt x="16" y="129"/>
                        </a:lnTo>
                        <a:lnTo>
                          <a:pt x="16" y="121"/>
                        </a:lnTo>
                        <a:lnTo>
                          <a:pt x="15" y="114"/>
                        </a:lnTo>
                        <a:lnTo>
                          <a:pt x="15" y="107"/>
                        </a:lnTo>
                        <a:lnTo>
                          <a:pt x="15" y="100"/>
                        </a:lnTo>
                        <a:lnTo>
                          <a:pt x="15" y="95"/>
                        </a:lnTo>
                        <a:lnTo>
                          <a:pt x="16" y="89"/>
                        </a:lnTo>
                        <a:lnTo>
                          <a:pt x="16" y="87"/>
                        </a:lnTo>
                        <a:lnTo>
                          <a:pt x="16" y="80"/>
                        </a:lnTo>
                        <a:lnTo>
                          <a:pt x="18" y="75"/>
                        </a:lnTo>
                        <a:lnTo>
                          <a:pt x="19" y="72"/>
                        </a:lnTo>
                        <a:lnTo>
                          <a:pt x="21" y="69"/>
                        </a:lnTo>
                        <a:lnTo>
                          <a:pt x="23" y="63"/>
                        </a:lnTo>
                        <a:lnTo>
                          <a:pt x="26" y="58"/>
                        </a:lnTo>
                        <a:lnTo>
                          <a:pt x="26" y="55"/>
                        </a:lnTo>
                        <a:lnTo>
                          <a:pt x="25" y="52"/>
                        </a:lnTo>
                        <a:lnTo>
                          <a:pt x="25" y="48"/>
                        </a:lnTo>
                        <a:lnTo>
                          <a:pt x="23" y="45"/>
                        </a:lnTo>
                        <a:lnTo>
                          <a:pt x="22" y="40"/>
                        </a:lnTo>
                        <a:lnTo>
                          <a:pt x="21" y="35"/>
                        </a:lnTo>
                        <a:lnTo>
                          <a:pt x="20" y="31"/>
                        </a:lnTo>
                        <a:lnTo>
                          <a:pt x="20" y="26"/>
                        </a:lnTo>
                        <a:lnTo>
                          <a:pt x="18" y="20"/>
                        </a:lnTo>
                        <a:lnTo>
                          <a:pt x="18" y="16"/>
                        </a:lnTo>
                        <a:lnTo>
                          <a:pt x="16" y="12"/>
                        </a:lnTo>
                        <a:lnTo>
                          <a:pt x="15" y="9"/>
                        </a:lnTo>
                        <a:lnTo>
                          <a:pt x="14" y="5"/>
                        </a:lnTo>
                        <a:lnTo>
                          <a:pt x="13" y="3"/>
                        </a:lnTo>
                        <a:lnTo>
                          <a:pt x="13" y="0"/>
                        </a:lnTo>
                        <a:lnTo>
                          <a:pt x="5" y="0"/>
                        </a:lnTo>
                        <a:close/>
                      </a:path>
                    </a:pathLst>
                  </a:custGeom>
                  <a:solidFill>
                    <a:srgbClr val="B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3" name="Freeform 199">
                    <a:extLst>
                      <a:ext uri="{FF2B5EF4-FFF2-40B4-BE49-F238E27FC236}">
                        <a16:creationId xmlns:a16="http://schemas.microsoft.com/office/drawing/2014/main" id="{96FFFCD3-0A88-4599-846B-071CA8FD28E5}"/>
                      </a:ext>
                    </a:extLst>
                  </p:cNvPr>
                  <p:cNvSpPr>
                    <a:spLocks/>
                  </p:cNvSpPr>
                  <p:nvPr/>
                </p:nvSpPr>
                <p:spPr bwMode="auto">
                  <a:xfrm>
                    <a:off x="1580" y="2107"/>
                    <a:ext cx="10" cy="31"/>
                  </a:xfrm>
                  <a:custGeom>
                    <a:avLst/>
                    <a:gdLst>
                      <a:gd name="T0" fmla="*/ 0 w 32"/>
                      <a:gd name="T1" fmla="*/ 0 h 94"/>
                      <a:gd name="T2" fmla="*/ 0 w 32"/>
                      <a:gd name="T3" fmla="*/ 0 h 94"/>
                      <a:gd name="T4" fmla="*/ 0 w 32"/>
                      <a:gd name="T5" fmla="*/ 0 h 94"/>
                      <a:gd name="T6" fmla="*/ 0 w 32"/>
                      <a:gd name="T7" fmla="*/ 0 h 94"/>
                      <a:gd name="T8" fmla="*/ 0 w 32"/>
                      <a:gd name="T9" fmla="*/ 0 h 94"/>
                      <a:gd name="T10" fmla="*/ 0 w 32"/>
                      <a:gd name="T11" fmla="*/ 0 h 94"/>
                      <a:gd name="T12" fmla="*/ 0 w 32"/>
                      <a:gd name="T13" fmla="*/ 0 h 94"/>
                      <a:gd name="T14" fmla="*/ 0 w 32"/>
                      <a:gd name="T15" fmla="*/ 0 h 94"/>
                      <a:gd name="T16" fmla="*/ 0 w 32"/>
                      <a:gd name="T17" fmla="*/ 0 h 94"/>
                      <a:gd name="T18" fmla="*/ 0 w 32"/>
                      <a:gd name="T19" fmla="*/ 0 h 94"/>
                      <a:gd name="T20" fmla="*/ 0 w 32"/>
                      <a:gd name="T21" fmla="*/ 0 h 94"/>
                      <a:gd name="T22" fmla="*/ 0 w 32"/>
                      <a:gd name="T23" fmla="*/ 0 h 94"/>
                      <a:gd name="T24" fmla="*/ 0 w 32"/>
                      <a:gd name="T25" fmla="*/ 0 h 94"/>
                      <a:gd name="T26" fmla="*/ 0 w 32"/>
                      <a:gd name="T27" fmla="*/ 0 h 94"/>
                      <a:gd name="T28" fmla="*/ 0 w 32"/>
                      <a:gd name="T29" fmla="*/ 0 h 94"/>
                      <a:gd name="T30" fmla="*/ 0 w 32"/>
                      <a:gd name="T31" fmla="*/ 0 h 94"/>
                      <a:gd name="T32" fmla="*/ 0 w 32"/>
                      <a:gd name="T33" fmla="*/ 0 h 94"/>
                      <a:gd name="T34" fmla="*/ 0 w 32"/>
                      <a:gd name="T35" fmla="*/ 0 h 94"/>
                      <a:gd name="T36" fmla="*/ 0 w 32"/>
                      <a:gd name="T37" fmla="*/ 0 h 94"/>
                      <a:gd name="T38" fmla="*/ 0 w 32"/>
                      <a:gd name="T39" fmla="*/ 0 h 94"/>
                      <a:gd name="T40" fmla="*/ 0 w 32"/>
                      <a:gd name="T41" fmla="*/ 0 h 94"/>
                      <a:gd name="T42" fmla="*/ 0 w 32"/>
                      <a:gd name="T43" fmla="*/ 0 h 94"/>
                      <a:gd name="T44" fmla="*/ 0 w 32"/>
                      <a:gd name="T45" fmla="*/ 0 h 94"/>
                      <a:gd name="T46" fmla="*/ 0 w 32"/>
                      <a:gd name="T47" fmla="*/ 0 h 94"/>
                      <a:gd name="T48" fmla="*/ 0 w 32"/>
                      <a:gd name="T49" fmla="*/ 0 h 94"/>
                      <a:gd name="T50" fmla="*/ 0 w 32"/>
                      <a:gd name="T51" fmla="*/ 0 h 94"/>
                      <a:gd name="T52" fmla="*/ 0 w 32"/>
                      <a:gd name="T53" fmla="*/ 0 h 94"/>
                      <a:gd name="T54" fmla="*/ 0 w 32"/>
                      <a:gd name="T55" fmla="*/ 0 h 94"/>
                      <a:gd name="T56" fmla="*/ 0 w 32"/>
                      <a:gd name="T57" fmla="*/ 0 h 94"/>
                      <a:gd name="T58" fmla="*/ 0 w 32"/>
                      <a:gd name="T59" fmla="*/ 0 h 94"/>
                      <a:gd name="T60" fmla="*/ 0 w 32"/>
                      <a:gd name="T61" fmla="*/ 0 h 94"/>
                      <a:gd name="T62" fmla="*/ 0 w 32"/>
                      <a:gd name="T63" fmla="*/ 0 h 94"/>
                      <a:gd name="T64" fmla="*/ 0 w 32"/>
                      <a:gd name="T65" fmla="*/ 0 h 94"/>
                      <a:gd name="T66" fmla="*/ 0 w 32"/>
                      <a:gd name="T67" fmla="*/ 0 h 94"/>
                      <a:gd name="T68" fmla="*/ 0 w 32"/>
                      <a:gd name="T69" fmla="*/ 0 h 94"/>
                      <a:gd name="T70" fmla="*/ 0 w 32"/>
                      <a:gd name="T71" fmla="*/ 0 h 94"/>
                      <a:gd name="T72" fmla="*/ 0 w 32"/>
                      <a:gd name="T73" fmla="*/ 0 h 94"/>
                      <a:gd name="T74" fmla="*/ 0 w 32"/>
                      <a:gd name="T75" fmla="*/ 0 h 94"/>
                      <a:gd name="T76" fmla="*/ 0 w 32"/>
                      <a:gd name="T77" fmla="*/ 0 h 94"/>
                      <a:gd name="T78" fmla="*/ 0 w 32"/>
                      <a:gd name="T79" fmla="*/ 0 h 94"/>
                      <a:gd name="T80" fmla="*/ 0 w 32"/>
                      <a:gd name="T81" fmla="*/ 0 h 94"/>
                      <a:gd name="T82" fmla="*/ 0 w 32"/>
                      <a:gd name="T83" fmla="*/ 0 h 94"/>
                      <a:gd name="T84" fmla="*/ 0 w 32"/>
                      <a:gd name="T85" fmla="*/ 0 h 94"/>
                      <a:gd name="T86" fmla="*/ 0 w 32"/>
                      <a:gd name="T87" fmla="*/ 0 h 94"/>
                      <a:gd name="T88" fmla="*/ 0 w 32"/>
                      <a:gd name="T89" fmla="*/ 0 h 94"/>
                      <a:gd name="T90" fmla="*/ 0 w 32"/>
                      <a:gd name="T91" fmla="*/ 0 h 94"/>
                      <a:gd name="T92" fmla="*/ 0 w 32"/>
                      <a:gd name="T93" fmla="*/ 0 h 94"/>
                      <a:gd name="T94" fmla="*/ 0 w 32"/>
                      <a:gd name="T95" fmla="*/ 0 h 94"/>
                      <a:gd name="T96" fmla="*/ 0 w 32"/>
                      <a:gd name="T97" fmla="*/ 0 h 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
                      <a:gd name="T148" fmla="*/ 0 h 94"/>
                      <a:gd name="T149" fmla="*/ 32 w 32"/>
                      <a:gd name="T150" fmla="*/ 94 h 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 h="94">
                        <a:moveTo>
                          <a:pt x="3" y="92"/>
                        </a:moveTo>
                        <a:lnTo>
                          <a:pt x="2" y="91"/>
                        </a:lnTo>
                        <a:lnTo>
                          <a:pt x="2" y="88"/>
                        </a:lnTo>
                        <a:lnTo>
                          <a:pt x="2" y="85"/>
                        </a:lnTo>
                        <a:lnTo>
                          <a:pt x="2" y="80"/>
                        </a:lnTo>
                        <a:lnTo>
                          <a:pt x="1" y="74"/>
                        </a:lnTo>
                        <a:lnTo>
                          <a:pt x="1" y="68"/>
                        </a:lnTo>
                        <a:lnTo>
                          <a:pt x="1" y="61"/>
                        </a:lnTo>
                        <a:lnTo>
                          <a:pt x="1" y="56"/>
                        </a:lnTo>
                        <a:lnTo>
                          <a:pt x="0" y="47"/>
                        </a:lnTo>
                        <a:lnTo>
                          <a:pt x="0" y="40"/>
                        </a:lnTo>
                        <a:lnTo>
                          <a:pt x="0" y="33"/>
                        </a:lnTo>
                        <a:lnTo>
                          <a:pt x="1" y="28"/>
                        </a:lnTo>
                        <a:lnTo>
                          <a:pt x="1" y="22"/>
                        </a:lnTo>
                        <a:lnTo>
                          <a:pt x="2" y="17"/>
                        </a:lnTo>
                        <a:lnTo>
                          <a:pt x="2" y="12"/>
                        </a:lnTo>
                        <a:lnTo>
                          <a:pt x="4" y="11"/>
                        </a:lnTo>
                        <a:lnTo>
                          <a:pt x="7" y="7"/>
                        </a:lnTo>
                        <a:lnTo>
                          <a:pt x="10" y="4"/>
                        </a:lnTo>
                        <a:lnTo>
                          <a:pt x="15" y="2"/>
                        </a:lnTo>
                        <a:lnTo>
                          <a:pt x="20" y="1"/>
                        </a:lnTo>
                        <a:lnTo>
                          <a:pt x="23" y="0"/>
                        </a:lnTo>
                        <a:lnTo>
                          <a:pt x="27" y="0"/>
                        </a:lnTo>
                        <a:lnTo>
                          <a:pt x="30" y="1"/>
                        </a:lnTo>
                        <a:lnTo>
                          <a:pt x="32" y="4"/>
                        </a:lnTo>
                        <a:lnTo>
                          <a:pt x="32" y="7"/>
                        </a:lnTo>
                        <a:lnTo>
                          <a:pt x="28" y="10"/>
                        </a:lnTo>
                        <a:lnTo>
                          <a:pt x="24" y="11"/>
                        </a:lnTo>
                        <a:lnTo>
                          <a:pt x="22" y="16"/>
                        </a:lnTo>
                        <a:lnTo>
                          <a:pt x="20" y="18"/>
                        </a:lnTo>
                        <a:lnTo>
                          <a:pt x="18" y="22"/>
                        </a:lnTo>
                        <a:lnTo>
                          <a:pt x="17" y="26"/>
                        </a:lnTo>
                        <a:lnTo>
                          <a:pt x="17" y="31"/>
                        </a:lnTo>
                        <a:lnTo>
                          <a:pt x="16" y="37"/>
                        </a:lnTo>
                        <a:lnTo>
                          <a:pt x="16" y="42"/>
                        </a:lnTo>
                        <a:lnTo>
                          <a:pt x="16" y="46"/>
                        </a:lnTo>
                        <a:lnTo>
                          <a:pt x="16" y="52"/>
                        </a:lnTo>
                        <a:lnTo>
                          <a:pt x="16" y="57"/>
                        </a:lnTo>
                        <a:lnTo>
                          <a:pt x="16" y="63"/>
                        </a:lnTo>
                        <a:lnTo>
                          <a:pt x="17" y="68"/>
                        </a:lnTo>
                        <a:lnTo>
                          <a:pt x="17" y="73"/>
                        </a:lnTo>
                        <a:lnTo>
                          <a:pt x="17" y="77"/>
                        </a:lnTo>
                        <a:lnTo>
                          <a:pt x="18" y="80"/>
                        </a:lnTo>
                        <a:lnTo>
                          <a:pt x="18" y="84"/>
                        </a:lnTo>
                        <a:lnTo>
                          <a:pt x="20" y="87"/>
                        </a:lnTo>
                        <a:lnTo>
                          <a:pt x="20" y="92"/>
                        </a:lnTo>
                        <a:lnTo>
                          <a:pt x="21" y="94"/>
                        </a:lnTo>
                        <a:lnTo>
                          <a:pt x="3" y="92"/>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4" name="Freeform 200">
                    <a:extLst>
                      <a:ext uri="{FF2B5EF4-FFF2-40B4-BE49-F238E27FC236}">
                        <a16:creationId xmlns:a16="http://schemas.microsoft.com/office/drawing/2014/main" id="{D5C58FF6-0F66-4E6A-9D16-999AA479AAEC}"/>
                      </a:ext>
                    </a:extLst>
                  </p:cNvPr>
                  <p:cNvSpPr>
                    <a:spLocks/>
                  </p:cNvSpPr>
                  <p:nvPr/>
                </p:nvSpPr>
                <p:spPr bwMode="auto">
                  <a:xfrm>
                    <a:off x="1970" y="2105"/>
                    <a:ext cx="27" cy="63"/>
                  </a:xfrm>
                  <a:custGeom>
                    <a:avLst/>
                    <a:gdLst>
                      <a:gd name="T0" fmla="*/ 0 w 82"/>
                      <a:gd name="T1" fmla="*/ 1 h 187"/>
                      <a:gd name="T2" fmla="*/ 0 w 82"/>
                      <a:gd name="T3" fmla="*/ 1 h 187"/>
                      <a:gd name="T4" fmla="*/ 0 w 82"/>
                      <a:gd name="T5" fmla="*/ 1 h 187"/>
                      <a:gd name="T6" fmla="*/ 0 w 82"/>
                      <a:gd name="T7" fmla="*/ 1 h 187"/>
                      <a:gd name="T8" fmla="*/ 0 w 82"/>
                      <a:gd name="T9" fmla="*/ 1 h 187"/>
                      <a:gd name="T10" fmla="*/ 0 w 82"/>
                      <a:gd name="T11" fmla="*/ 0 h 187"/>
                      <a:gd name="T12" fmla="*/ 0 w 82"/>
                      <a:gd name="T13" fmla="*/ 0 h 187"/>
                      <a:gd name="T14" fmla="*/ 0 w 82"/>
                      <a:gd name="T15" fmla="*/ 0 h 187"/>
                      <a:gd name="T16" fmla="*/ 0 w 82"/>
                      <a:gd name="T17" fmla="*/ 0 h 187"/>
                      <a:gd name="T18" fmla="*/ 0 w 82"/>
                      <a:gd name="T19" fmla="*/ 0 h 187"/>
                      <a:gd name="T20" fmla="*/ 0 w 82"/>
                      <a:gd name="T21" fmla="*/ 0 h 187"/>
                      <a:gd name="T22" fmla="*/ 0 w 82"/>
                      <a:gd name="T23" fmla="*/ 0 h 187"/>
                      <a:gd name="T24" fmla="*/ 0 w 82"/>
                      <a:gd name="T25" fmla="*/ 0 h 187"/>
                      <a:gd name="T26" fmla="*/ 0 w 82"/>
                      <a:gd name="T27" fmla="*/ 0 h 187"/>
                      <a:gd name="T28" fmla="*/ 0 w 82"/>
                      <a:gd name="T29" fmla="*/ 0 h 187"/>
                      <a:gd name="T30" fmla="*/ 0 w 82"/>
                      <a:gd name="T31" fmla="*/ 0 h 187"/>
                      <a:gd name="T32" fmla="*/ 0 w 82"/>
                      <a:gd name="T33" fmla="*/ 0 h 187"/>
                      <a:gd name="T34" fmla="*/ 0 w 82"/>
                      <a:gd name="T35" fmla="*/ 0 h 187"/>
                      <a:gd name="T36" fmla="*/ 0 w 82"/>
                      <a:gd name="T37" fmla="*/ 0 h 187"/>
                      <a:gd name="T38" fmla="*/ 0 w 82"/>
                      <a:gd name="T39" fmla="*/ 0 h 187"/>
                      <a:gd name="T40" fmla="*/ 0 w 82"/>
                      <a:gd name="T41" fmla="*/ 0 h 187"/>
                      <a:gd name="T42" fmla="*/ 0 w 82"/>
                      <a:gd name="T43" fmla="*/ 0 h 187"/>
                      <a:gd name="T44" fmla="*/ 0 w 82"/>
                      <a:gd name="T45" fmla="*/ 0 h 187"/>
                      <a:gd name="T46" fmla="*/ 0 w 82"/>
                      <a:gd name="T47" fmla="*/ 0 h 187"/>
                      <a:gd name="T48" fmla="*/ 0 w 82"/>
                      <a:gd name="T49" fmla="*/ 0 h 187"/>
                      <a:gd name="T50" fmla="*/ 0 w 82"/>
                      <a:gd name="T51" fmla="*/ 0 h 187"/>
                      <a:gd name="T52" fmla="*/ 0 w 82"/>
                      <a:gd name="T53" fmla="*/ 0 h 187"/>
                      <a:gd name="T54" fmla="*/ 0 w 82"/>
                      <a:gd name="T55" fmla="*/ 0 h 187"/>
                      <a:gd name="T56" fmla="*/ 0 w 82"/>
                      <a:gd name="T57" fmla="*/ 0 h 187"/>
                      <a:gd name="T58" fmla="*/ 0 w 82"/>
                      <a:gd name="T59" fmla="*/ 0 h 187"/>
                      <a:gd name="T60" fmla="*/ 0 w 82"/>
                      <a:gd name="T61" fmla="*/ 0 h 187"/>
                      <a:gd name="T62" fmla="*/ 0 w 82"/>
                      <a:gd name="T63" fmla="*/ 1 h 187"/>
                      <a:gd name="T64" fmla="*/ 0 w 82"/>
                      <a:gd name="T65" fmla="*/ 1 h 187"/>
                      <a:gd name="T66" fmla="*/ 0 w 82"/>
                      <a:gd name="T67" fmla="*/ 1 h 187"/>
                      <a:gd name="T68" fmla="*/ 0 w 82"/>
                      <a:gd name="T69" fmla="*/ 1 h 187"/>
                      <a:gd name="T70" fmla="*/ 0 w 82"/>
                      <a:gd name="T71" fmla="*/ 1 h 187"/>
                      <a:gd name="T72" fmla="*/ 0 w 82"/>
                      <a:gd name="T73" fmla="*/ 1 h 187"/>
                      <a:gd name="T74" fmla="*/ 0 w 82"/>
                      <a:gd name="T75" fmla="*/ 1 h 187"/>
                      <a:gd name="T76" fmla="*/ 0 w 82"/>
                      <a:gd name="T77" fmla="*/ 1 h 187"/>
                      <a:gd name="T78" fmla="*/ 0 w 82"/>
                      <a:gd name="T79" fmla="*/ 1 h 187"/>
                      <a:gd name="T80" fmla="*/ 0 w 82"/>
                      <a:gd name="T81" fmla="*/ 1 h 187"/>
                      <a:gd name="T82" fmla="*/ 0 w 82"/>
                      <a:gd name="T83" fmla="*/ 1 h 187"/>
                      <a:gd name="T84" fmla="*/ 0 w 82"/>
                      <a:gd name="T85" fmla="*/ 1 h 187"/>
                      <a:gd name="T86" fmla="*/ 0 w 82"/>
                      <a:gd name="T87" fmla="*/ 1 h 187"/>
                      <a:gd name="T88" fmla="*/ 0 w 82"/>
                      <a:gd name="T89" fmla="*/ 1 h 187"/>
                      <a:gd name="T90" fmla="*/ 0 w 82"/>
                      <a:gd name="T91" fmla="*/ 1 h 187"/>
                      <a:gd name="T92" fmla="*/ 0 w 82"/>
                      <a:gd name="T93" fmla="*/ 1 h 187"/>
                      <a:gd name="T94" fmla="*/ 0 w 82"/>
                      <a:gd name="T95" fmla="*/ 1 h 1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
                      <a:gd name="T145" fmla="*/ 0 h 187"/>
                      <a:gd name="T146" fmla="*/ 82 w 82"/>
                      <a:gd name="T147" fmla="*/ 187 h 1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 h="187">
                        <a:moveTo>
                          <a:pt x="4" y="177"/>
                        </a:moveTo>
                        <a:lnTo>
                          <a:pt x="2" y="176"/>
                        </a:lnTo>
                        <a:lnTo>
                          <a:pt x="2" y="174"/>
                        </a:lnTo>
                        <a:lnTo>
                          <a:pt x="2" y="170"/>
                        </a:lnTo>
                        <a:lnTo>
                          <a:pt x="1" y="165"/>
                        </a:lnTo>
                        <a:lnTo>
                          <a:pt x="1" y="159"/>
                        </a:lnTo>
                        <a:lnTo>
                          <a:pt x="0" y="152"/>
                        </a:lnTo>
                        <a:lnTo>
                          <a:pt x="0" y="144"/>
                        </a:lnTo>
                        <a:lnTo>
                          <a:pt x="0" y="138"/>
                        </a:lnTo>
                        <a:lnTo>
                          <a:pt x="0" y="130"/>
                        </a:lnTo>
                        <a:lnTo>
                          <a:pt x="0" y="121"/>
                        </a:lnTo>
                        <a:lnTo>
                          <a:pt x="0" y="114"/>
                        </a:lnTo>
                        <a:lnTo>
                          <a:pt x="0" y="107"/>
                        </a:lnTo>
                        <a:lnTo>
                          <a:pt x="0" y="100"/>
                        </a:lnTo>
                        <a:lnTo>
                          <a:pt x="1" y="96"/>
                        </a:lnTo>
                        <a:lnTo>
                          <a:pt x="2" y="91"/>
                        </a:lnTo>
                        <a:lnTo>
                          <a:pt x="5" y="90"/>
                        </a:lnTo>
                        <a:lnTo>
                          <a:pt x="8" y="84"/>
                        </a:lnTo>
                        <a:lnTo>
                          <a:pt x="11" y="79"/>
                        </a:lnTo>
                        <a:lnTo>
                          <a:pt x="13" y="74"/>
                        </a:lnTo>
                        <a:lnTo>
                          <a:pt x="16" y="68"/>
                        </a:lnTo>
                        <a:lnTo>
                          <a:pt x="18" y="64"/>
                        </a:lnTo>
                        <a:lnTo>
                          <a:pt x="19" y="60"/>
                        </a:lnTo>
                        <a:lnTo>
                          <a:pt x="19" y="56"/>
                        </a:lnTo>
                        <a:lnTo>
                          <a:pt x="20" y="53"/>
                        </a:lnTo>
                        <a:lnTo>
                          <a:pt x="20" y="49"/>
                        </a:lnTo>
                        <a:lnTo>
                          <a:pt x="21" y="47"/>
                        </a:lnTo>
                        <a:lnTo>
                          <a:pt x="21" y="42"/>
                        </a:lnTo>
                        <a:lnTo>
                          <a:pt x="21" y="40"/>
                        </a:lnTo>
                        <a:lnTo>
                          <a:pt x="21" y="35"/>
                        </a:lnTo>
                        <a:lnTo>
                          <a:pt x="21" y="32"/>
                        </a:lnTo>
                        <a:lnTo>
                          <a:pt x="20" y="28"/>
                        </a:lnTo>
                        <a:lnTo>
                          <a:pt x="20" y="26"/>
                        </a:lnTo>
                        <a:lnTo>
                          <a:pt x="20" y="19"/>
                        </a:lnTo>
                        <a:lnTo>
                          <a:pt x="20" y="14"/>
                        </a:lnTo>
                        <a:lnTo>
                          <a:pt x="20" y="8"/>
                        </a:lnTo>
                        <a:lnTo>
                          <a:pt x="21" y="5"/>
                        </a:lnTo>
                        <a:lnTo>
                          <a:pt x="21" y="1"/>
                        </a:lnTo>
                        <a:lnTo>
                          <a:pt x="23" y="1"/>
                        </a:lnTo>
                        <a:lnTo>
                          <a:pt x="28" y="0"/>
                        </a:lnTo>
                        <a:lnTo>
                          <a:pt x="34" y="2"/>
                        </a:lnTo>
                        <a:lnTo>
                          <a:pt x="36" y="5"/>
                        </a:lnTo>
                        <a:lnTo>
                          <a:pt x="38" y="11"/>
                        </a:lnTo>
                        <a:lnTo>
                          <a:pt x="40" y="14"/>
                        </a:lnTo>
                        <a:lnTo>
                          <a:pt x="41" y="19"/>
                        </a:lnTo>
                        <a:lnTo>
                          <a:pt x="42" y="23"/>
                        </a:lnTo>
                        <a:lnTo>
                          <a:pt x="43" y="29"/>
                        </a:lnTo>
                        <a:lnTo>
                          <a:pt x="43" y="34"/>
                        </a:lnTo>
                        <a:lnTo>
                          <a:pt x="44" y="40"/>
                        </a:lnTo>
                        <a:lnTo>
                          <a:pt x="44" y="43"/>
                        </a:lnTo>
                        <a:lnTo>
                          <a:pt x="45" y="48"/>
                        </a:lnTo>
                        <a:lnTo>
                          <a:pt x="49" y="53"/>
                        </a:lnTo>
                        <a:lnTo>
                          <a:pt x="52" y="58"/>
                        </a:lnTo>
                        <a:lnTo>
                          <a:pt x="56" y="62"/>
                        </a:lnTo>
                        <a:lnTo>
                          <a:pt x="59" y="67"/>
                        </a:lnTo>
                        <a:lnTo>
                          <a:pt x="63" y="70"/>
                        </a:lnTo>
                        <a:lnTo>
                          <a:pt x="66" y="76"/>
                        </a:lnTo>
                        <a:lnTo>
                          <a:pt x="68" y="79"/>
                        </a:lnTo>
                        <a:lnTo>
                          <a:pt x="69" y="84"/>
                        </a:lnTo>
                        <a:lnTo>
                          <a:pt x="70" y="90"/>
                        </a:lnTo>
                        <a:lnTo>
                          <a:pt x="71" y="98"/>
                        </a:lnTo>
                        <a:lnTo>
                          <a:pt x="72" y="105"/>
                        </a:lnTo>
                        <a:lnTo>
                          <a:pt x="73" y="113"/>
                        </a:lnTo>
                        <a:lnTo>
                          <a:pt x="75" y="121"/>
                        </a:lnTo>
                        <a:lnTo>
                          <a:pt x="77" y="131"/>
                        </a:lnTo>
                        <a:lnTo>
                          <a:pt x="77" y="138"/>
                        </a:lnTo>
                        <a:lnTo>
                          <a:pt x="78" y="146"/>
                        </a:lnTo>
                        <a:lnTo>
                          <a:pt x="78" y="153"/>
                        </a:lnTo>
                        <a:lnTo>
                          <a:pt x="79" y="160"/>
                        </a:lnTo>
                        <a:lnTo>
                          <a:pt x="80" y="165"/>
                        </a:lnTo>
                        <a:lnTo>
                          <a:pt x="80" y="169"/>
                        </a:lnTo>
                        <a:lnTo>
                          <a:pt x="80" y="172"/>
                        </a:lnTo>
                        <a:lnTo>
                          <a:pt x="82" y="173"/>
                        </a:lnTo>
                        <a:lnTo>
                          <a:pt x="80" y="173"/>
                        </a:lnTo>
                        <a:lnTo>
                          <a:pt x="79" y="175"/>
                        </a:lnTo>
                        <a:lnTo>
                          <a:pt x="76" y="176"/>
                        </a:lnTo>
                        <a:lnTo>
                          <a:pt x="72" y="180"/>
                        </a:lnTo>
                        <a:lnTo>
                          <a:pt x="69" y="180"/>
                        </a:lnTo>
                        <a:lnTo>
                          <a:pt x="66" y="181"/>
                        </a:lnTo>
                        <a:lnTo>
                          <a:pt x="63" y="182"/>
                        </a:lnTo>
                        <a:lnTo>
                          <a:pt x="59" y="183"/>
                        </a:lnTo>
                        <a:lnTo>
                          <a:pt x="55" y="184"/>
                        </a:lnTo>
                        <a:lnTo>
                          <a:pt x="51" y="186"/>
                        </a:lnTo>
                        <a:lnTo>
                          <a:pt x="47" y="186"/>
                        </a:lnTo>
                        <a:lnTo>
                          <a:pt x="42" y="187"/>
                        </a:lnTo>
                        <a:lnTo>
                          <a:pt x="36" y="186"/>
                        </a:lnTo>
                        <a:lnTo>
                          <a:pt x="33" y="186"/>
                        </a:lnTo>
                        <a:lnTo>
                          <a:pt x="28" y="186"/>
                        </a:lnTo>
                        <a:lnTo>
                          <a:pt x="25" y="186"/>
                        </a:lnTo>
                        <a:lnTo>
                          <a:pt x="20" y="183"/>
                        </a:lnTo>
                        <a:lnTo>
                          <a:pt x="18" y="183"/>
                        </a:lnTo>
                        <a:lnTo>
                          <a:pt x="14" y="182"/>
                        </a:lnTo>
                        <a:lnTo>
                          <a:pt x="12" y="182"/>
                        </a:lnTo>
                        <a:lnTo>
                          <a:pt x="8" y="180"/>
                        </a:lnTo>
                        <a:lnTo>
                          <a:pt x="5" y="179"/>
                        </a:lnTo>
                        <a:lnTo>
                          <a:pt x="4" y="177"/>
                        </a:lnTo>
                        <a:close/>
                      </a:path>
                    </a:pathLst>
                  </a:custGeom>
                  <a:solidFill>
                    <a:srgbClr val="F5D9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5" name="Freeform 201">
                    <a:extLst>
                      <a:ext uri="{FF2B5EF4-FFF2-40B4-BE49-F238E27FC236}">
                        <a16:creationId xmlns:a16="http://schemas.microsoft.com/office/drawing/2014/main" id="{ED962E9A-B460-496A-9938-8195700C7F46}"/>
                      </a:ext>
                    </a:extLst>
                  </p:cNvPr>
                  <p:cNvSpPr>
                    <a:spLocks/>
                  </p:cNvSpPr>
                  <p:nvPr/>
                </p:nvSpPr>
                <p:spPr bwMode="auto">
                  <a:xfrm>
                    <a:off x="1895" y="2093"/>
                    <a:ext cx="29" cy="62"/>
                  </a:xfrm>
                  <a:custGeom>
                    <a:avLst/>
                    <a:gdLst>
                      <a:gd name="T0" fmla="*/ 0 w 87"/>
                      <a:gd name="T1" fmla="*/ 0 h 186"/>
                      <a:gd name="T2" fmla="*/ 0 w 87"/>
                      <a:gd name="T3" fmla="*/ 0 h 186"/>
                      <a:gd name="T4" fmla="*/ 0 w 87"/>
                      <a:gd name="T5" fmla="*/ 0 h 186"/>
                      <a:gd name="T6" fmla="*/ 0 w 87"/>
                      <a:gd name="T7" fmla="*/ 0 h 186"/>
                      <a:gd name="T8" fmla="*/ 0 w 87"/>
                      <a:gd name="T9" fmla="*/ 0 h 186"/>
                      <a:gd name="T10" fmla="*/ 0 w 87"/>
                      <a:gd name="T11" fmla="*/ 0 h 186"/>
                      <a:gd name="T12" fmla="*/ 0 w 87"/>
                      <a:gd name="T13" fmla="*/ 0 h 186"/>
                      <a:gd name="T14" fmla="*/ 0 w 87"/>
                      <a:gd name="T15" fmla="*/ 0 h 186"/>
                      <a:gd name="T16" fmla="*/ 0 w 87"/>
                      <a:gd name="T17" fmla="*/ 0 h 186"/>
                      <a:gd name="T18" fmla="*/ 0 w 87"/>
                      <a:gd name="T19" fmla="*/ 0 h 186"/>
                      <a:gd name="T20" fmla="*/ 0 w 87"/>
                      <a:gd name="T21" fmla="*/ 0 h 186"/>
                      <a:gd name="T22" fmla="*/ 0 w 87"/>
                      <a:gd name="T23" fmla="*/ 0 h 186"/>
                      <a:gd name="T24" fmla="*/ 0 w 87"/>
                      <a:gd name="T25" fmla="*/ 0 h 186"/>
                      <a:gd name="T26" fmla="*/ 0 w 87"/>
                      <a:gd name="T27" fmla="*/ 0 h 186"/>
                      <a:gd name="T28" fmla="*/ 0 w 87"/>
                      <a:gd name="T29" fmla="*/ 0 h 186"/>
                      <a:gd name="T30" fmla="*/ 0 w 87"/>
                      <a:gd name="T31" fmla="*/ 1 h 186"/>
                      <a:gd name="T32" fmla="*/ 0 w 87"/>
                      <a:gd name="T33" fmla="*/ 1 h 186"/>
                      <a:gd name="T34" fmla="*/ 0 w 87"/>
                      <a:gd name="T35" fmla="*/ 1 h 186"/>
                      <a:gd name="T36" fmla="*/ 0 w 87"/>
                      <a:gd name="T37" fmla="*/ 1 h 186"/>
                      <a:gd name="T38" fmla="*/ 0 w 87"/>
                      <a:gd name="T39" fmla="*/ 1 h 186"/>
                      <a:gd name="T40" fmla="*/ 0 w 87"/>
                      <a:gd name="T41" fmla="*/ 1 h 186"/>
                      <a:gd name="T42" fmla="*/ 0 w 87"/>
                      <a:gd name="T43" fmla="*/ 1 h 186"/>
                      <a:gd name="T44" fmla="*/ 0 w 87"/>
                      <a:gd name="T45" fmla="*/ 1 h 186"/>
                      <a:gd name="T46" fmla="*/ 0 w 87"/>
                      <a:gd name="T47" fmla="*/ 1 h 186"/>
                      <a:gd name="T48" fmla="*/ 0 w 87"/>
                      <a:gd name="T49" fmla="*/ 1 h 186"/>
                      <a:gd name="T50" fmla="*/ 0 w 87"/>
                      <a:gd name="T51" fmla="*/ 1 h 186"/>
                      <a:gd name="T52" fmla="*/ 0 w 87"/>
                      <a:gd name="T53" fmla="*/ 1 h 186"/>
                      <a:gd name="T54" fmla="*/ 0 w 87"/>
                      <a:gd name="T55" fmla="*/ 1 h 186"/>
                      <a:gd name="T56" fmla="*/ 0 w 87"/>
                      <a:gd name="T57" fmla="*/ 1 h 186"/>
                      <a:gd name="T58" fmla="*/ 0 w 87"/>
                      <a:gd name="T59" fmla="*/ 1 h 186"/>
                      <a:gd name="T60" fmla="*/ 0 w 87"/>
                      <a:gd name="T61" fmla="*/ 1 h 186"/>
                      <a:gd name="T62" fmla="*/ 0 w 87"/>
                      <a:gd name="T63" fmla="*/ 1 h 186"/>
                      <a:gd name="T64" fmla="*/ 0 w 87"/>
                      <a:gd name="T65" fmla="*/ 1 h 186"/>
                      <a:gd name="T66" fmla="*/ 0 w 87"/>
                      <a:gd name="T67" fmla="*/ 1 h 186"/>
                      <a:gd name="T68" fmla="*/ 0 w 87"/>
                      <a:gd name="T69" fmla="*/ 0 h 186"/>
                      <a:gd name="T70" fmla="*/ 0 w 87"/>
                      <a:gd name="T71" fmla="*/ 0 h 186"/>
                      <a:gd name="T72" fmla="*/ 0 w 87"/>
                      <a:gd name="T73" fmla="*/ 0 h 186"/>
                      <a:gd name="T74" fmla="*/ 0 w 87"/>
                      <a:gd name="T75" fmla="*/ 0 h 186"/>
                      <a:gd name="T76" fmla="*/ 0 w 87"/>
                      <a:gd name="T77" fmla="*/ 0 h 186"/>
                      <a:gd name="T78" fmla="*/ 0 w 87"/>
                      <a:gd name="T79" fmla="*/ 0 h 186"/>
                      <a:gd name="T80" fmla="*/ 0 w 87"/>
                      <a:gd name="T81" fmla="*/ 0 h 186"/>
                      <a:gd name="T82" fmla="*/ 0 w 87"/>
                      <a:gd name="T83" fmla="*/ 0 h 186"/>
                      <a:gd name="T84" fmla="*/ 0 w 87"/>
                      <a:gd name="T85" fmla="*/ 0 h 186"/>
                      <a:gd name="T86" fmla="*/ 0 w 87"/>
                      <a:gd name="T87" fmla="*/ 0 h 186"/>
                      <a:gd name="T88" fmla="*/ 0 w 87"/>
                      <a:gd name="T89" fmla="*/ 0 h 186"/>
                      <a:gd name="T90" fmla="*/ 0 w 87"/>
                      <a:gd name="T91" fmla="*/ 0 h 186"/>
                      <a:gd name="T92" fmla="*/ 0 w 87"/>
                      <a:gd name="T93" fmla="*/ 0 h 186"/>
                      <a:gd name="T94" fmla="*/ 0 w 87"/>
                      <a:gd name="T95" fmla="*/ 0 h 186"/>
                      <a:gd name="T96" fmla="*/ 0 w 87"/>
                      <a:gd name="T97" fmla="*/ 0 h 1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7"/>
                      <a:gd name="T148" fmla="*/ 0 h 186"/>
                      <a:gd name="T149" fmla="*/ 87 w 87"/>
                      <a:gd name="T150" fmla="*/ 186 h 18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7" h="186">
                        <a:moveTo>
                          <a:pt x="40" y="0"/>
                        </a:moveTo>
                        <a:lnTo>
                          <a:pt x="40" y="2"/>
                        </a:lnTo>
                        <a:lnTo>
                          <a:pt x="40" y="4"/>
                        </a:lnTo>
                        <a:lnTo>
                          <a:pt x="40" y="8"/>
                        </a:lnTo>
                        <a:lnTo>
                          <a:pt x="40" y="12"/>
                        </a:lnTo>
                        <a:lnTo>
                          <a:pt x="40" y="17"/>
                        </a:lnTo>
                        <a:lnTo>
                          <a:pt x="40" y="22"/>
                        </a:lnTo>
                        <a:lnTo>
                          <a:pt x="40" y="28"/>
                        </a:lnTo>
                        <a:lnTo>
                          <a:pt x="40" y="32"/>
                        </a:lnTo>
                        <a:lnTo>
                          <a:pt x="41" y="38"/>
                        </a:lnTo>
                        <a:lnTo>
                          <a:pt x="41" y="43"/>
                        </a:lnTo>
                        <a:lnTo>
                          <a:pt x="44" y="47"/>
                        </a:lnTo>
                        <a:lnTo>
                          <a:pt x="45" y="52"/>
                        </a:lnTo>
                        <a:lnTo>
                          <a:pt x="46" y="56"/>
                        </a:lnTo>
                        <a:lnTo>
                          <a:pt x="49" y="58"/>
                        </a:lnTo>
                        <a:lnTo>
                          <a:pt x="52" y="61"/>
                        </a:lnTo>
                        <a:lnTo>
                          <a:pt x="56" y="64"/>
                        </a:lnTo>
                        <a:lnTo>
                          <a:pt x="61" y="70"/>
                        </a:lnTo>
                        <a:lnTo>
                          <a:pt x="63" y="72"/>
                        </a:lnTo>
                        <a:lnTo>
                          <a:pt x="66" y="75"/>
                        </a:lnTo>
                        <a:lnTo>
                          <a:pt x="68" y="79"/>
                        </a:lnTo>
                        <a:lnTo>
                          <a:pt x="70" y="82"/>
                        </a:lnTo>
                        <a:lnTo>
                          <a:pt x="72" y="87"/>
                        </a:lnTo>
                        <a:lnTo>
                          <a:pt x="73" y="91"/>
                        </a:lnTo>
                        <a:lnTo>
                          <a:pt x="74" y="95"/>
                        </a:lnTo>
                        <a:lnTo>
                          <a:pt x="76" y="101"/>
                        </a:lnTo>
                        <a:lnTo>
                          <a:pt x="77" y="105"/>
                        </a:lnTo>
                        <a:lnTo>
                          <a:pt x="79" y="110"/>
                        </a:lnTo>
                        <a:lnTo>
                          <a:pt x="80" y="115"/>
                        </a:lnTo>
                        <a:lnTo>
                          <a:pt x="81" y="121"/>
                        </a:lnTo>
                        <a:lnTo>
                          <a:pt x="81" y="126"/>
                        </a:lnTo>
                        <a:lnTo>
                          <a:pt x="82" y="130"/>
                        </a:lnTo>
                        <a:lnTo>
                          <a:pt x="83" y="136"/>
                        </a:lnTo>
                        <a:lnTo>
                          <a:pt x="84" y="142"/>
                        </a:lnTo>
                        <a:lnTo>
                          <a:pt x="84" y="147"/>
                        </a:lnTo>
                        <a:lnTo>
                          <a:pt x="86" y="151"/>
                        </a:lnTo>
                        <a:lnTo>
                          <a:pt x="86" y="156"/>
                        </a:lnTo>
                        <a:lnTo>
                          <a:pt x="87" y="161"/>
                        </a:lnTo>
                        <a:lnTo>
                          <a:pt x="86" y="164"/>
                        </a:lnTo>
                        <a:lnTo>
                          <a:pt x="86" y="169"/>
                        </a:lnTo>
                        <a:lnTo>
                          <a:pt x="84" y="172"/>
                        </a:lnTo>
                        <a:lnTo>
                          <a:pt x="83" y="176"/>
                        </a:lnTo>
                        <a:lnTo>
                          <a:pt x="81" y="178"/>
                        </a:lnTo>
                        <a:lnTo>
                          <a:pt x="79" y="180"/>
                        </a:lnTo>
                        <a:lnTo>
                          <a:pt x="75" y="183"/>
                        </a:lnTo>
                        <a:lnTo>
                          <a:pt x="70" y="185"/>
                        </a:lnTo>
                        <a:lnTo>
                          <a:pt x="66" y="185"/>
                        </a:lnTo>
                        <a:lnTo>
                          <a:pt x="60" y="186"/>
                        </a:lnTo>
                        <a:lnTo>
                          <a:pt x="54" y="186"/>
                        </a:lnTo>
                        <a:lnTo>
                          <a:pt x="51" y="186"/>
                        </a:lnTo>
                        <a:lnTo>
                          <a:pt x="45" y="186"/>
                        </a:lnTo>
                        <a:lnTo>
                          <a:pt x="40" y="186"/>
                        </a:lnTo>
                        <a:lnTo>
                          <a:pt x="35" y="185"/>
                        </a:lnTo>
                        <a:lnTo>
                          <a:pt x="31" y="185"/>
                        </a:lnTo>
                        <a:lnTo>
                          <a:pt x="27" y="184"/>
                        </a:lnTo>
                        <a:lnTo>
                          <a:pt x="24" y="184"/>
                        </a:lnTo>
                        <a:lnTo>
                          <a:pt x="19" y="182"/>
                        </a:lnTo>
                        <a:lnTo>
                          <a:pt x="17" y="182"/>
                        </a:lnTo>
                        <a:lnTo>
                          <a:pt x="12" y="178"/>
                        </a:lnTo>
                        <a:lnTo>
                          <a:pt x="11" y="176"/>
                        </a:lnTo>
                        <a:lnTo>
                          <a:pt x="10" y="171"/>
                        </a:lnTo>
                        <a:lnTo>
                          <a:pt x="9" y="169"/>
                        </a:lnTo>
                        <a:lnTo>
                          <a:pt x="7" y="163"/>
                        </a:lnTo>
                        <a:lnTo>
                          <a:pt x="6" y="158"/>
                        </a:lnTo>
                        <a:lnTo>
                          <a:pt x="5" y="151"/>
                        </a:lnTo>
                        <a:lnTo>
                          <a:pt x="4" y="144"/>
                        </a:lnTo>
                        <a:lnTo>
                          <a:pt x="3" y="137"/>
                        </a:lnTo>
                        <a:lnTo>
                          <a:pt x="3" y="130"/>
                        </a:lnTo>
                        <a:lnTo>
                          <a:pt x="2" y="123"/>
                        </a:lnTo>
                        <a:lnTo>
                          <a:pt x="0" y="115"/>
                        </a:lnTo>
                        <a:lnTo>
                          <a:pt x="0" y="108"/>
                        </a:lnTo>
                        <a:lnTo>
                          <a:pt x="2" y="102"/>
                        </a:lnTo>
                        <a:lnTo>
                          <a:pt x="2" y="96"/>
                        </a:lnTo>
                        <a:lnTo>
                          <a:pt x="2" y="92"/>
                        </a:lnTo>
                        <a:lnTo>
                          <a:pt x="3" y="87"/>
                        </a:lnTo>
                        <a:lnTo>
                          <a:pt x="5" y="85"/>
                        </a:lnTo>
                        <a:lnTo>
                          <a:pt x="9" y="79"/>
                        </a:lnTo>
                        <a:lnTo>
                          <a:pt x="12" y="74"/>
                        </a:lnTo>
                        <a:lnTo>
                          <a:pt x="17" y="71"/>
                        </a:lnTo>
                        <a:lnTo>
                          <a:pt x="20" y="66"/>
                        </a:lnTo>
                        <a:lnTo>
                          <a:pt x="21" y="63"/>
                        </a:lnTo>
                        <a:lnTo>
                          <a:pt x="25" y="58"/>
                        </a:lnTo>
                        <a:lnTo>
                          <a:pt x="26" y="54"/>
                        </a:lnTo>
                        <a:lnTo>
                          <a:pt x="27" y="50"/>
                        </a:lnTo>
                        <a:lnTo>
                          <a:pt x="27" y="47"/>
                        </a:lnTo>
                        <a:lnTo>
                          <a:pt x="27" y="45"/>
                        </a:lnTo>
                        <a:lnTo>
                          <a:pt x="26" y="40"/>
                        </a:lnTo>
                        <a:lnTo>
                          <a:pt x="26" y="38"/>
                        </a:lnTo>
                        <a:lnTo>
                          <a:pt x="26" y="33"/>
                        </a:lnTo>
                        <a:lnTo>
                          <a:pt x="26" y="29"/>
                        </a:lnTo>
                        <a:lnTo>
                          <a:pt x="25" y="25"/>
                        </a:lnTo>
                        <a:lnTo>
                          <a:pt x="25" y="22"/>
                        </a:lnTo>
                        <a:lnTo>
                          <a:pt x="25" y="17"/>
                        </a:lnTo>
                        <a:lnTo>
                          <a:pt x="24" y="14"/>
                        </a:lnTo>
                        <a:lnTo>
                          <a:pt x="24" y="9"/>
                        </a:lnTo>
                        <a:lnTo>
                          <a:pt x="24" y="7"/>
                        </a:lnTo>
                        <a:lnTo>
                          <a:pt x="23" y="2"/>
                        </a:lnTo>
                        <a:lnTo>
                          <a:pt x="40" y="0"/>
                        </a:lnTo>
                        <a:close/>
                      </a:path>
                    </a:pathLst>
                  </a:custGeom>
                  <a:solidFill>
                    <a:srgbClr val="E8B0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6" name="Freeform 202">
                    <a:extLst>
                      <a:ext uri="{FF2B5EF4-FFF2-40B4-BE49-F238E27FC236}">
                        <a16:creationId xmlns:a16="http://schemas.microsoft.com/office/drawing/2014/main" id="{F30DEF72-CC46-4B4F-8BA4-B0B439A43085}"/>
                      </a:ext>
                    </a:extLst>
                  </p:cNvPr>
                  <p:cNvSpPr>
                    <a:spLocks/>
                  </p:cNvSpPr>
                  <p:nvPr/>
                </p:nvSpPr>
                <p:spPr bwMode="auto">
                  <a:xfrm>
                    <a:off x="1839" y="2062"/>
                    <a:ext cx="30" cy="64"/>
                  </a:xfrm>
                  <a:custGeom>
                    <a:avLst/>
                    <a:gdLst>
                      <a:gd name="T0" fmla="*/ 0 w 88"/>
                      <a:gd name="T1" fmla="*/ 0 h 192"/>
                      <a:gd name="T2" fmla="*/ 0 w 88"/>
                      <a:gd name="T3" fmla="*/ 0 h 192"/>
                      <a:gd name="T4" fmla="*/ 0 w 88"/>
                      <a:gd name="T5" fmla="*/ 0 h 192"/>
                      <a:gd name="T6" fmla="*/ 0 w 88"/>
                      <a:gd name="T7" fmla="*/ 0 h 192"/>
                      <a:gd name="T8" fmla="*/ 0 w 88"/>
                      <a:gd name="T9" fmla="*/ 0 h 192"/>
                      <a:gd name="T10" fmla="*/ 0 w 88"/>
                      <a:gd name="T11" fmla="*/ 0 h 192"/>
                      <a:gd name="T12" fmla="*/ 0 w 88"/>
                      <a:gd name="T13" fmla="*/ 0 h 192"/>
                      <a:gd name="T14" fmla="*/ 0 w 88"/>
                      <a:gd name="T15" fmla="*/ 0 h 192"/>
                      <a:gd name="T16" fmla="*/ 0 w 88"/>
                      <a:gd name="T17" fmla="*/ 0 h 192"/>
                      <a:gd name="T18" fmla="*/ 0 w 88"/>
                      <a:gd name="T19" fmla="*/ 0 h 192"/>
                      <a:gd name="T20" fmla="*/ 0 w 88"/>
                      <a:gd name="T21" fmla="*/ 0 h 192"/>
                      <a:gd name="T22" fmla="*/ 0 w 88"/>
                      <a:gd name="T23" fmla="*/ 0 h 192"/>
                      <a:gd name="T24" fmla="*/ 0 w 88"/>
                      <a:gd name="T25" fmla="*/ 0 h 192"/>
                      <a:gd name="T26" fmla="*/ 0 w 88"/>
                      <a:gd name="T27" fmla="*/ 0 h 192"/>
                      <a:gd name="T28" fmla="*/ 0 w 88"/>
                      <a:gd name="T29" fmla="*/ 1 h 192"/>
                      <a:gd name="T30" fmla="*/ 0 w 88"/>
                      <a:gd name="T31" fmla="*/ 1 h 192"/>
                      <a:gd name="T32" fmla="*/ 0 w 88"/>
                      <a:gd name="T33" fmla="*/ 1 h 192"/>
                      <a:gd name="T34" fmla="*/ 0 w 88"/>
                      <a:gd name="T35" fmla="*/ 1 h 192"/>
                      <a:gd name="T36" fmla="*/ 0 w 88"/>
                      <a:gd name="T37" fmla="*/ 1 h 192"/>
                      <a:gd name="T38" fmla="*/ 0 w 88"/>
                      <a:gd name="T39" fmla="*/ 1 h 192"/>
                      <a:gd name="T40" fmla="*/ 0 w 88"/>
                      <a:gd name="T41" fmla="*/ 1 h 192"/>
                      <a:gd name="T42" fmla="*/ 0 w 88"/>
                      <a:gd name="T43" fmla="*/ 1 h 192"/>
                      <a:gd name="T44" fmla="*/ 0 w 88"/>
                      <a:gd name="T45" fmla="*/ 1 h 192"/>
                      <a:gd name="T46" fmla="*/ 0 w 88"/>
                      <a:gd name="T47" fmla="*/ 1 h 192"/>
                      <a:gd name="T48" fmla="*/ 0 w 88"/>
                      <a:gd name="T49" fmla="*/ 1 h 192"/>
                      <a:gd name="T50" fmla="*/ 0 w 88"/>
                      <a:gd name="T51" fmla="*/ 1 h 192"/>
                      <a:gd name="T52" fmla="*/ 0 w 88"/>
                      <a:gd name="T53" fmla="*/ 1 h 192"/>
                      <a:gd name="T54" fmla="*/ 0 w 88"/>
                      <a:gd name="T55" fmla="*/ 1 h 192"/>
                      <a:gd name="T56" fmla="*/ 0 w 88"/>
                      <a:gd name="T57" fmla="*/ 1 h 192"/>
                      <a:gd name="T58" fmla="*/ 0 w 88"/>
                      <a:gd name="T59" fmla="*/ 1 h 192"/>
                      <a:gd name="T60" fmla="*/ 0 w 88"/>
                      <a:gd name="T61" fmla="*/ 1 h 192"/>
                      <a:gd name="T62" fmla="*/ 0 w 88"/>
                      <a:gd name="T63" fmla="*/ 0 h 192"/>
                      <a:gd name="T64" fmla="*/ 0 w 88"/>
                      <a:gd name="T65" fmla="*/ 0 h 192"/>
                      <a:gd name="T66" fmla="*/ 0 w 88"/>
                      <a:gd name="T67" fmla="*/ 0 h 192"/>
                      <a:gd name="T68" fmla="*/ 0 w 88"/>
                      <a:gd name="T69" fmla="*/ 0 h 192"/>
                      <a:gd name="T70" fmla="*/ 0 w 88"/>
                      <a:gd name="T71" fmla="*/ 0 h 192"/>
                      <a:gd name="T72" fmla="*/ 0 w 88"/>
                      <a:gd name="T73" fmla="*/ 0 h 192"/>
                      <a:gd name="T74" fmla="*/ 0 w 88"/>
                      <a:gd name="T75" fmla="*/ 0 h 192"/>
                      <a:gd name="T76" fmla="*/ 0 w 88"/>
                      <a:gd name="T77" fmla="*/ 0 h 192"/>
                      <a:gd name="T78" fmla="*/ 0 w 88"/>
                      <a:gd name="T79" fmla="*/ 0 h 192"/>
                      <a:gd name="T80" fmla="*/ 0 w 88"/>
                      <a:gd name="T81" fmla="*/ 0 h 192"/>
                      <a:gd name="T82" fmla="*/ 0 w 88"/>
                      <a:gd name="T83" fmla="*/ 0 h 192"/>
                      <a:gd name="T84" fmla="*/ 0 w 88"/>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8"/>
                      <a:gd name="T130" fmla="*/ 0 h 192"/>
                      <a:gd name="T131" fmla="*/ 88 w 88"/>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8" h="192">
                        <a:moveTo>
                          <a:pt x="20" y="6"/>
                        </a:moveTo>
                        <a:lnTo>
                          <a:pt x="21" y="13"/>
                        </a:lnTo>
                        <a:lnTo>
                          <a:pt x="21" y="15"/>
                        </a:lnTo>
                        <a:lnTo>
                          <a:pt x="22" y="20"/>
                        </a:lnTo>
                        <a:lnTo>
                          <a:pt x="23" y="24"/>
                        </a:lnTo>
                        <a:lnTo>
                          <a:pt x="24" y="29"/>
                        </a:lnTo>
                        <a:lnTo>
                          <a:pt x="24" y="34"/>
                        </a:lnTo>
                        <a:lnTo>
                          <a:pt x="25" y="38"/>
                        </a:lnTo>
                        <a:lnTo>
                          <a:pt x="25" y="43"/>
                        </a:lnTo>
                        <a:lnTo>
                          <a:pt x="25" y="48"/>
                        </a:lnTo>
                        <a:lnTo>
                          <a:pt x="25" y="51"/>
                        </a:lnTo>
                        <a:lnTo>
                          <a:pt x="24" y="55"/>
                        </a:lnTo>
                        <a:lnTo>
                          <a:pt x="23" y="58"/>
                        </a:lnTo>
                        <a:lnTo>
                          <a:pt x="22" y="60"/>
                        </a:lnTo>
                        <a:lnTo>
                          <a:pt x="18" y="64"/>
                        </a:lnTo>
                        <a:lnTo>
                          <a:pt x="15" y="66"/>
                        </a:lnTo>
                        <a:lnTo>
                          <a:pt x="11" y="71"/>
                        </a:lnTo>
                        <a:lnTo>
                          <a:pt x="8" y="74"/>
                        </a:lnTo>
                        <a:lnTo>
                          <a:pt x="4" y="78"/>
                        </a:lnTo>
                        <a:lnTo>
                          <a:pt x="3" y="84"/>
                        </a:lnTo>
                        <a:lnTo>
                          <a:pt x="2" y="87"/>
                        </a:lnTo>
                        <a:lnTo>
                          <a:pt x="1" y="89"/>
                        </a:lnTo>
                        <a:lnTo>
                          <a:pt x="1" y="94"/>
                        </a:lnTo>
                        <a:lnTo>
                          <a:pt x="1" y="98"/>
                        </a:lnTo>
                        <a:lnTo>
                          <a:pt x="0" y="102"/>
                        </a:lnTo>
                        <a:lnTo>
                          <a:pt x="0" y="107"/>
                        </a:lnTo>
                        <a:lnTo>
                          <a:pt x="0" y="113"/>
                        </a:lnTo>
                        <a:lnTo>
                          <a:pt x="0" y="120"/>
                        </a:lnTo>
                        <a:lnTo>
                          <a:pt x="0" y="127"/>
                        </a:lnTo>
                        <a:lnTo>
                          <a:pt x="1" y="134"/>
                        </a:lnTo>
                        <a:lnTo>
                          <a:pt x="1" y="142"/>
                        </a:lnTo>
                        <a:lnTo>
                          <a:pt x="2" y="149"/>
                        </a:lnTo>
                        <a:lnTo>
                          <a:pt x="2" y="156"/>
                        </a:lnTo>
                        <a:lnTo>
                          <a:pt x="2" y="163"/>
                        </a:lnTo>
                        <a:lnTo>
                          <a:pt x="3" y="169"/>
                        </a:lnTo>
                        <a:lnTo>
                          <a:pt x="3" y="175"/>
                        </a:lnTo>
                        <a:lnTo>
                          <a:pt x="3" y="179"/>
                        </a:lnTo>
                        <a:lnTo>
                          <a:pt x="4" y="183"/>
                        </a:lnTo>
                        <a:lnTo>
                          <a:pt x="4" y="185"/>
                        </a:lnTo>
                        <a:lnTo>
                          <a:pt x="4" y="186"/>
                        </a:lnTo>
                        <a:lnTo>
                          <a:pt x="6" y="186"/>
                        </a:lnTo>
                        <a:lnTo>
                          <a:pt x="10" y="189"/>
                        </a:lnTo>
                        <a:lnTo>
                          <a:pt x="14" y="189"/>
                        </a:lnTo>
                        <a:lnTo>
                          <a:pt x="17" y="190"/>
                        </a:lnTo>
                        <a:lnTo>
                          <a:pt x="22" y="191"/>
                        </a:lnTo>
                        <a:lnTo>
                          <a:pt x="28" y="192"/>
                        </a:lnTo>
                        <a:lnTo>
                          <a:pt x="34" y="192"/>
                        </a:lnTo>
                        <a:lnTo>
                          <a:pt x="39" y="192"/>
                        </a:lnTo>
                        <a:lnTo>
                          <a:pt x="46" y="192"/>
                        </a:lnTo>
                        <a:lnTo>
                          <a:pt x="55" y="191"/>
                        </a:lnTo>
                        <a:lnTo>
                          <a:pt x="62" y="189"/>
                        </a:lnTo>
                        <a:lnTo>
                          <a:pt x="70" y="186"/>
                        </a:lnTo>
                        <a:lnTo>
                          <a:pt x="79" y="182"/>
                        </a:lnTo>
                        <a:lnTo>
                          <a:pt x="88" y="178"/>
                        </a:lnTo>
                        <a:lnTo>
                          <a:pt x="87" y="177"/>
                        </a:lnTo>
                        <a:lnTo>
                          <a:pt x="87" y="173"/>
                        </a:lnTo>
                        <a:lnTo>
                          <a:pt x="87" y="168"/>
                        </a:lnTo>
                        <a:lnTo>
                          <a:pt x="87" y="162"/>
                        </a:lnTo>
                        <a:lnTo>
                          <a:pt x="87" y="154"/>
                        </a:lnTo>
                        <a:lnTo>
                          <a:pt x="87" y="145"/>
                        </a:lnTo>
                        <a:lnTo>
                          <a:pt x="86" y="137"/>
                        </a:lnTo>
                        <a:lnTo>
                          <a:pt x="86" y="128"/>
                        </a:lnTo>
                        <a:lnTo>
                          <a:pt x="84" y="119"/>
                        </a:lnTo>
                        <a:lnTo>
                          <a:pt x="82" y="108"/>
                        </a:lnTo>
                        <a:lnTo>
                          <a:pt x="80" y="99"/>
                        </a:lnTo>
                        <a:lnTo>
                          <a:pt x="79" y="91"/>
                        </a:lnTo>
                        <a:lnTo>
                          <a:pt x="76" y="82"/>
                        </a:lnTo>
                        <a:lnTo>
                          <a:pt x="72" y="78"/>
                        </a:lnTo>
                        <a:lnTo>
                          <a:pt x="69" y="72"/>
                        </a:lnTo>
                        <a:lnTo>
                          <a:pt x="64" y="70"/>
                        </a:lnTo>
                        <a:lnTo>
                          <a:pt x="59" y="66"/>
                        </a:lnTo>
                        <a:lnTo>
                          <a:pt x="56" y="63"/>
                        </a:lnTo>
                        <a:lnTo>
                          <a:pt x="52" y="58"/>
                        </a:lnTo>
                        <a:lnTo>
                          <a:pt x="50" y="53"/>
                        </a:lnTo>
                        <a:lnTo>
                          <a:pt x="46" y="48"/>
                        </a:lnTo>
                        <a:lnTo>
                          <a:pt x="45" y="42"/>
                        </a:lnTo>
                        <a:lnTo>
                          <a:pt x="44" y="35"/>
                        </a:lnTo>
                        <a:lnTo>
                          <a:pt x="43" y="30"/>
                        </a:lnTo>
                        <a:lnTo>
                          <a:pt x="42" y="23"/>
                        </a:lnTo>
                        <a:lnTo>
                          <a:pt x="42" y="17"/>
                        </a:lnTo>
                        <a:lnTo>
                          <a:pt x="42" y="13"/>
                        </a:lnTo>
                        <a:lnTo>
                          <a:pt x="42" y="8"/>
                        </a:lnTo>
                        <a:lnTo>
                          <a:pt x="41" y="4"/>
                        </a:lnTo>
                        <a:lnTo>
                          <a:pt x="41" y="1"/>
                        </a:lnTo>
                        <a:lnTo>
                          <a:pt x="41" y="0"/>
                        </a:lnTo>
                        <a:lnTo>
                          <a:pt x="20" y="6"/>
                        </a:lnTo>
                        <a:close/>
                      </a:path>
                    </a:pathLst>
                  </a:custGeom>
                  <a:solidFill>
                    <a:srgbClr val="EDBF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7" name="Freeform 203">
                    <a:extLst>
                      <a:ext uri="{FF2B5EF4-FFF2-40B4-BE49-F238E27FC236}">
                        <a16:creationId xmlns:a16="http://schemas.microsoft.com/office/drawing/2014/main" id="{29692927-6384-45E6-A7F0-2DBFB05B99B4}"/>
                      </a:ext>
                    </a:extLst>
                  </p:cNvPr>
                  <p:cNvSpPr>
                    <a:spLocks/>
                  </p:cNvSpPr>
                  <p:nvPr/>
                </p:nvSpPr>
                <p:spPr bwMode="auto">
                  <a:xfrm>
                    <a:off x="1941" y="2012"/>
                    <a:ext cx="18" cy="45"/>
                  </a:xfrm>
                  <a:custGeom>
                    <a:avLst/>
                    <a:gdLst>
                      <a:gd name="T0" fmla="*/ 0 w 56"/>
                      <a:gd name="T1" fmla="*/ 0 h 135"/>
                      <a:gd name="T2" fmla="*/ 0 w 56"/>
                      <a:gd name="T3" fmla="*/ 0 h 135"/>
                      <a:gd name="T4" fmla="*/ 0 w 56"/>
                      <a:gd name="T5" fmla="*/ 0 h 135"/>
                      <a:gd name="T6" fmla="*/ 0 w 56"/>
                      <a:gd name="T7" fmla="*/ 0 h 135"/>
                      <a:gd name="T8" fmla="*/ 0 w 56"/>
                      <a:gd name="T9" fmla="*/ 0 h 135"/>
                      <a:gd name="T10" fmla="*/ 0 w 56"/>
                      <a:gd name="T11" fmla="*/ 0 h 135"/>
                      <a:gd name="T12" fmla="*/ 0 w 56"/>
                      <a:gd name="T13" fmla="*/ 0 h 135"/>
                      <a:gd name="T14" fmla="*/ 0 w 56"/>
                      <a:gd name="T15" fmla="*/ 0 h 135"/>
                      <a:gd name="T16" fmla="*/ 0 w 56"/>
                      <a:gd name="T17" fmla="*/ 0 h 135"/>
                      <a:gd name="T18" fmla="*/ 0 w 56"/>
                      <a:gd name="T19" fmla="*/ 0 h 135"/>
                      <a:gd name="T20" fmla="*/ 0 w 56"/>
                      <a:gd name="T21" fmla="*/ 0 h 135"/>
                      <a:gd name="T22" fmla="*/ 0 w 56"/>
                      <a:gd name="T23" fmla="*/ 0 h 135"/>
                      <a:gd name="T24" fmla="*/ 0 w 56"/>
                      <a:gd name="T25" fmla="*/ 0 h 135"/>
                      <a:gd name="T26" fmla="*/ 0 w 56"/>
                      <a:gd name="T27" fmla="*/ 0 h 135"/>
                      <a:gd name="T28" fmla="*/ 0 w 56"/>
                      <a:gd name="T29" fmla="*/ 0 h 135"/>
                      <a:gd name="T30" fmla="*/ 0 w 56"/>
                      <a:gd name="T31" fmla="*/ 0 h 135"/>
                      <a:gd name="T32" fmla="*/ 0 w 56"/>
                      <a:gd name="T33" fmla="*/ 1 h 135"/>
                      <a:gd name="T34" fmla="*/ 0 w 56"/>
                      <a:gd name="T35" fmla="*/ 1 h 135"/>
                      <a:gd name="T36" fmla="*/ 0 w 56"/>
                      <a:gd name="T37" fmla="*/ 1 h 135"/>
                      <a:gd name="T38" fmla="*/ 0 w 56"/>
                      <a:gd name="T39" fmla="*/ 1 h 135"/>
                      <a:gd name="T40" fmla="*/ 0 w 56"/>
                      <a:gd name="T41" fmla="*/ 1 h 135"/>
                      <a:gd name="T42" fmla="*/ 0 w 56"/>
                      <a:gd name="T43" fmla="*/ 1 h 135"/>
                      <a:gd name="T44" fmla="*/ 0 w 56"/>
                      <a:gd name="T45" fmla="*/ 1 h 135"/>
                      <a:gd name="T46" fmla="*/ 0 w 56"/>
                      <a:gd name="T47" fmla="*/ 0 h 135"/>
                      <a:gd name="T48" fmla="*/ 0 w 56"/>
                      <a:gd name="T49" fmla="*/ 0 h 135"/>
                      <a:gd name="T50" fmla="*/ 0 w 56"/>
                      <a:gd name="T51" fmla="*/ 0 h 135"/>
                      <a:gd name="T52" fmla="*/ 0 w 56"/>
                      <a:gd name="T53" fmla="*/ 0 h 135"/>
                      <a:gd name="T54" fmla="*/ 0 w 56"/>
                      <a:gd name="T55" fmla="*/ 0 h 135"/>
                      <a:gd name="T56" fmla="*/ 0 w 56"/>
                      <a:gd name="T57" fmla="*/ 0 h 135"/>
                      <a:gd name="T58" fmla="*/ 0 w 56"/>
                      <a:gd name="T59" fmla="*/ 0 h 135"/>
                      <a:gd name="T60" fmla="*/ 0 w 56"/>
                      <a:gd name="T61" fmla="*/ 0 h 135"/>
                      <a:gd name="T62" fmla="*/ 0 w 56"/>
                      <a:gd name="T63" fmla="*/ 0 h 135"/>
                      <a:gd name="T64" fmla="*/ 0 w 56"/>
                      <a:gd name="T65" fmla="*/ 0 h 135"/>
                      <a:gd name="T66" fmla="*/ 0 w 56"/>
                      <a:gd name="T67" fmla="*/ 0 h 135"/>
                      <a:gd name="T68" fmla="*/ 0 w 56"/>
                      <a:gd name="T69" fmla="*/ 0 h 135"/>
                      <a:gd name="T70" fmla="*/ 0 w 56"/>
                      <a:gd name="T71" fmla="*/ 0 h 135"/>
                      <a:gd name="T72" fmla="*/ 0 w 56"/>
                      <a:gd name="T73" fmla="*/ 0 h 1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6"/>
                      <a:gd name="T112" fmla="*/ 0 h 135"/>
                      <a:gd name="T113" fmla="*/ 56 w 56"/>
                      <a:gd name="T114" fmla="*/ 135 h 13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6" h="135">
                        <a:moveTo>
                          <a:pt x="11" y="1"/>
                        </a:moveTo>
                        <a:lnTo>
                          <a:pt x="11" y="2"/>
                        </a:lnTo>
                        <a:lnTo>
                          <a:pt x="11" y="7"/>
                        </a:lnTo>
                        <a:lnTo>
                          <a:pt x="11" y="9"/>
                        </a:lnTo>
                        <a:lnTo>
                          <a:pt x="13" y="13"/>
                        </a:lnTo>
                        <a:lnTo>
                          <a:pt x="13" y="18"/>
                        </a:lnTo>
                        <a:lnTo>
                          <a:pt x="14" y="21"/>
                        </a:lnTo>
                        <a:lnTo>
                          <a:pt x="14" y="26"/>
                        </a:lnTo>
                        <a:lnTo>
                          <a:pt x="14" y="29"/>
                        </a:lnTo>
                        <a:lnTo>
                          <a:pt x="14" y="33"/>
                        </a:lnTo>
                        <a:lnTo>
                          <a:pt x="14" y="36"/>
                        </a:lnTo>
                        <a:lnTo>
                          <a:pt x="13" y="40"/>
                        </a:lnTo>
                        <a:lnTo>
                          <a:pt x="13" y="43"/>
                        </a:lnTo>
                        <a:lnTo>
                          <a:pt x="11" y="44"/>
                        </a:lnTo>
                        <a:lnTo>
                          <a:pt x="10" y="47"/>
                        </a:lnTo>
                        <a:lnTo>
                          <a:pt x="7" y="49"/>
                        </a:lnTo>
                        <a:lnTo>
                          <a:pt x="4" y="51"/>
                        </a:lnTo>
                        <a:lnTo>
                          <a:pt x="2" y="54"/>
                        </a:lnTo>
                        <a:lnTo>
                          <a:pt x="1" y="58"/>
                        </a:lnTo>
                        <a:lnTo>
                          <a:pt x="0" y="60"/>
                        </a:lnTo>
                        <a:lnTo>
                          <a:pt x="0" y="63"/>
                        </a:lnTo>
                        <a:lnTo>
                          <a:pt x="0" y="67"/>
                        </a:lnTo>
                        <a:lnTo>
                          <a:pt x="0" y="70"/>
                        </a:lnTo>
                        <a:lnTo>
                          <a:pt x="0" y="75"/>
                        </a:lnTo>
                        <a:lnTo>
                          <a:pt x="0" y="81"/>
                        </a:lnTo>
                        <a:lnTo>
                          <a:pt x="0" y="86"/>
                        </a:lnTo>
                        <a:lnTo>
                          <a:pt x="1" y="95"/>
                        </a:lnTo>
                        <a:lnTo>
                          <a:pt x="1" y="102"/>
                        </a:lnTo>
                        <a:lnTo>
                          <a:pt x="1" y="107"/>
                        </a:lnTo>
                        <a:lnTo>
                          <a:pt x="1" y="112"/>
                        </a:lnTo>
                        <a:lnTo>
                          <a:pt x="2" y="118"/>
                        </a:lnTo>
                        <a:lnTo>
                          <a:pt x="2" y="121"/>
                        </a:lnTo>
                        <a:lnTo>
                          <a:pt x="4" y="125"/>
                        </a:lnTo>
                        <a:lnTo>
                          <a:pt x="6" y="128"/>
                        </a:lnTo>
                        <a:lnTo>
                          <a:pt x="8" y="131"/>
                        </a:lnTo>
                        <a:lnTo>
                          <a:pt x="11" y="133"/>
                        </a:lnTo>
                        <a:lnTo>
                          <a:pt x="17" y="135"/>
                        </a:lnTo>
                        <a:lnTo>
                          <a:pt x="22" y="135"/>
                        </a:lnTo>
                        <a:lnTo>
                          <a:pt x="25" y="135"/>
                        </a:lnTo>
                        <a:lnTo>
                          <a:pt x="30" y="134"/>
                        </a:lnTo>
                        <a:lnTo>
                          <a:pt x="35" y="134"/>
                        </a:lnTo>
                        <a:lnTo>
                          <a:pt x="39" y="133"/>
                        </a:lnTo>
                        <a:lnTo>
                          <a:pt x="43" y="132"/>
                        </a:lnTo>
                        <a:lnTo>
                          <a:pt x="46" y="130"/>
                        </a:lnTo>
                        <a:lnTo>
                          <a:pt x="49" y="128"/>
                        </a:lnTo>
                        <a:lnTo>
                          <a:pt x="53" y="125"/>
                        </a:lnTo>
                        <a:lnTo>
                          <a:pt x="56" y="121"/>
                        </a:lnTo>
                        <a:lnTo>
                          <a:pt x="56" y="117"/>
                        </a:lnTo>
                        <a:lnTo>
                          <a:pt x="56" y="112"/>
                        </a:lnTo>
                        <a:lnTo>
                          <a:pt x="56" y="106"/>
                        </a:lnTo>
                        <a:lnTo>
                          <a:pt x="56" y="102"/>
                        </a:lnTo>
                        <a:lnTo>
                          <a:pt x="56" y="97"/>
                        </a:lnTo>
                        <a:lnTo>
                          <a:pt x="54" y="95"/>
                        </a:lnTo>
                        <a:lnTo>
                          <a:pt x="54" y="90"/>
                        </a:lnTo>
                        <a:lnTo>
                          <a:pt x="53" y="86"/>
                        </a:lnTo>
                        <a:lnTo>
                          <a:pt x="52" y="82"/>
                        </a:lnTo>
                        <a:lnTo>
                          <a:pt x="51" y="77"/>
                        </a:lnTo>
                        <a:lnTo>
                          <a:pt x="50" y="74"/>
                        </a:lnTo>
                        <a:lnTo>
                          <a:pt x="49" y="69"/>
                        </a:lnTo>
                        <a:lnTo>
                          <a:pt x="47" y="64"/>
                        </a:lnTo>
                        <a:lnTo>
                          <a:pt x="46" y="61"/>
                        </a:lnTo>
                        <a:lnTo>
                          <a:pt x="45" y="57"/>
                        </a:lnTo>
                        <a:lnTo>
                          <a:pt x="44" y="54"/>
                        </a:lnTo>
                        <a:lnTo>
                          <a:pt x="42" y="48"/>
                        </a:lnTo>
                        <a:lnTo>
                          <a:pt x="39" y="46"/>
                        </a:lnTo>
                        <a:lnTo>
                          <a:pt x="37" y="42"/>
                        </a:lnTo>
                        <a:lnTo>
                          <a:pt x="34" y="39"/>
                        </a:lnTo>
                        <a:lnTo>
                          <a:pt x="30" y="35"/>
                        </a:lnTo>
                        <a:lnTo>
                          <a:pt x="29" y="32"/>
                        </a:lnTo>
                        <a:lnTo>
                          <a:pt x="25" y="27"/>
                        </a:lnTo>
                        <a:lnTo>
                          <a:pt x="24" y="25"/>
                        </a:lnTo>
                        <a:lnTo>
                          <a:pt x="23" y="21"/>
                        </a:lnTo>
                        <a:lnTo>
                          <a:pt x="21" y="0"/>
                        </a:lnTo>
                        <a:lnTo>
                          <a:pt x="11" y="1"/>
                        </a:lnTo>
                        <a:close/>
                      </a:path>
                    </a:pathLst>
                  </a:custGeom>
                  <a:solidFill>
                    <a:srgbClr val="DE8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8" name="Freeform 204">
                    <a:extLst>
                      <a:ext uri="{FF2B5EF4-FFF2-40B4-BE49-F238E27FC236}">
                        <a16:creationId xmlns:a16="http://schemas.microsoft.com/office/drawing/2014/main" id="{9EB3631C-3B14-481F-9763-DBB888D477B0}"/>
                      </a:ext>
                    </a:extLst>
                  </p:cNvPr>
                  <p:cNvSpPr>
                    <a:spLocks/>
                  </p:cNvSpPr>
                  <p:nvPr/>
                </p:nvSpPr>
                <p:spPr bwMode="auto">
                  <a:xfrm>
                    <a:off x="1682" y="1996"/>
                    <a:ext cx="11" cy="9"/>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w 33"/>
                      <a:gd name="T13" fmla="*/ 0 h 28"/>
                      <a:gd name="T14" fmla="*/ 0 w 33"/>
                      <a:gd name="T15" fmla="*/ 0 h 28"/>
                      <a:gd name="T16" fmla="*/ 0 w 33"/>
                      <a:gd name="T17" fmla="*/ 0 h 28"/>
                      <a:gd name="T18" fmla="*/ 0 w 33"/>
                      <a:gd name="T19" fmla="*/ 0 h 28"/>
                      <a:gd name="T20" fmla="*/ 0 w 33"/>
                      <a:gd name="T21" fmla="*/ 0 h 28"/>
                      <a:gd name="T22" fmla="*/ 0 w 33"/>
                      <a:gd name="T23" fmla="*/ 0 h 28"/>
                      <a:gd name="T24" fmla="*/ 0 w 33"/>
                      <a:gd name="T25" fmla="*/ 0 h 28"/>
                      <a:gd name="T26" fmla="*/ 0 w 33"/>
                      <a:gd name="T27" fmla="*/ 0 h 28"/>
                      <a:gd name="T28" fmla="*/ 0 w 33"/>
                      <a:gd name="T29" fmla="*/ 0 h 28"/>
                      <a:gd name="T30" fmla="*/ 0 w 33"/>
                      <a:gd name="T31" fmla="*/ 0 h 28"/>
                      <a:gd name="T32" fmla="*/ 0 w 33"/>
                      <a:gd name="T33" fmla="*/ 0 h 28"/>
                      <a:gd name="T34" fmla="*/ 0 w 33"/>
                      <a:gd name="T35" fmla="*/ 0 h 28"/>
                      <a:gd name="T36" fmla="*/ 0 w 33"/>
                      <a:gd name="T37" fmla="*/ 0 h 28"/>
                      <a:gd name="T38" fmla="*/ 0 w 33"/>
                      <a:gd name="T39" fmla="*/ 0 h 28"/>
                      <a:gd name="T40" fmla="*/ 0 w 33"/>
                      <a:gd name="T41" fmla="*/ 0 h 28"/>
                      <a:gd name="T42" fmla="*/ 0 w 33"/>
                      <a:gd name="T43" fmla="*/ 0 h 28"/>
                      <a:gd name="T44" fmla="*/ 0 w 33"/>
                      <a:gd name="T45" fmla="*/ 0 h 28"/>
                      <a:gd name="T46" fmla="*/ 0 w 33"/>
                      <a:gd name="T47" fmla="*/ 0 h 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
                      <a:gd name="T73" fmla="*/ 0 h 28"/>
                      <a:gd name="T74" fmla="*/ 33 w 33"/>
                      <a:gd name="T75" fmla="*/ 28 h 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 h="28">
                        <a:moveTo>
                          <a:pt x="19" y="1"/>
                        </a:moveTo>
                        <a:lnTo>
                          <a:pt x="13" y="0"/>
                        </a:lnTo>
                        <a:lnTo>
                          <a:pt x="9" y="0"/>
                        </a:lnTo>
                        <a:lnTo>
                          <a:pt x="5" y="1"/>
                        </a:lnTo>
                        <a:lnTo>
                          <a:pt x="3" y="4"/>
                        </a:lnTo>
                        <a:lnTo>
                          <a:pt x="0" y="8"/>
                        </a:lnTo>
                        <a:lnTo>
                          <a:pt x="0" y="15"/>
                        </a:lnTo>
                        <a:lnTo>
                          <a:pt x="2" y="20"/>
                        </a:lnTo>
                        <a:lnTo>
                          <a:pt x="6" y="25"/>
                        </a:lnTo>
                        <a:lnTo>
                          <a:pt x="9" y="26"/>
                        </a:lnTo>
                        <a:lnTo>
                          <a:pt x="12" y="27"/>
                        </a:lnTo>
                        <a:lnTo>
                          <a:pt x="16" y="28"/>
                        </a:lnTo>
                        <a:lnTo>
                          <a:pt x="20" y="28"/>
                        </a:lnTo>
                        <a:lnTo>
                          <a:pt x="24" y="26"/>
                        </a:lnTo>
                        <a:lnTo>
                          <a:pt x="27" y="24"/>
                        </a:lnTo>
                        <a:lnTo>
                          <a:pt x="31" y="19"/>
                        </a:lnTo>
                        <a:lnTo>
                          <a:pt x="33" y="14"/>
                        </a:lnTo>
                        <a:lnTo>
                          <a:pt x="32" y="10"/>
                        </a:lnTo>
                        <a:lnTo>
                          <a:pt x="31" y="5"/>
                        </a:lnTo>
                        <a:lnTo>
                          <a:pt x="27" y="4"/>
                        </a:lnTo>
                        <a:lnTo>
                          <a:pt x="26" y="3"/>
                        </a:lnTo>
                        <a:lnTo>
                          <a:pt x="23" y="1"/>
                        </a:lnTo>
                        <a:lnTo>
                          <a:pt x="19" y="1"/>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79" name="Freeform 205">
                    <a:extLst>
                      <a:ext uri="{FF2B5EF4-FFF2-40B4-BE49-F238E27FC236}">
                        <a16:creationId xmlns:a16="http://schemas.microsoft.com/office/drawing/2014/main" id="{654CB6A3-579B-4C58-A11A-95E1AB75C404}"/>
                      </a:ext>
                    </a:extLst>
                  </p:cNvPr>
                  <p:cNvSpPr>
                    <a:spLocks/>
                  </p:cNvSpPr>
                  <p:nvPr/>
                </p:nvSpPr>
                <p:spPr bwMode="auto">
                  <a:xfrm>
                    <a:off x="1624" y="2228"/>
                    <a:ext cx="25" cy="27"/>
                  </a:xfrm>
                  <a:custGeom>
                    <a:avLst/>
                    <a:gdLst>
                      <a:gd name="T0" fmla="*/ 0 w 73"/>
                      <a:gd name="T1" fmla="*/ 0 h 81"/>
                      <a:gd name="T2" fmla="*/ 0 w 73"/>
                      <a:gd name="T3" fmla="*/ 0 h 81"/>
                      <a:gd name="T4" fmla="*/ 0 w 73"/>
                      <a:gd name="T5" fmla="*/ 0 h 81"/>
                      <a:gd name="T6" fmla="*/ 0 w 73"/>
                      <a:gd name="T7" fmla="*/ 0 h 81"/>
                      <a:gd name="T8" fmla="*/ 0 w 73"/>
                      <a:gd name="T9" fmla="*/ 0 h 81"/>
                      <a:gd name="T10" fmla="*/ 0 w 73"/>
                      <a:gd name="T11" fmla="*/ 0 h 81"/>
                      <a:gd name="T12" fmla="*/ 0 w 73"/>
                      <a:gd name="T13" fmla="*/ 0 h 81"/>
                      <a:gd name="T14" fmla="*/ 0 w 73"/>
                      <a:gd name="T15" fmla="*/ 0 h 81"/>
                      <a:gd name="T16" fmla="*/ 0 w 73"/>
                      <a:gd name="T17" fmla="*/ 0 h 81"/>
                      <a:gd name="T18" fmla="*/ 0 w 73"/>
                      <a:gd name="T19" fmla="*/ 0 h 81"/>
                      <a:gd name="T20" fmla="*/ 0 w 73"/>
                      <a:gd name="T21" fmla="*/ 0 h 81"/>
                      <a:gd name="T22" fmla="*/ 0 w 73"/>
                      <a:gd name="T23" fmla="*/ 0 h 81"/>
                      <a:gd name="T24" fmla="*/ 0 w 73"/>
                      <a:gd name="T25" fmla="*/ 0 h 81"/>
                      <a:gd name="T26" fmla="*/ 0 w 73"/>
                      <a:gd name="T27" fmla="*/ 0 h 81"/>
                      <a:gd name="T28" fmla="*/ 0 w 73"/>
                      <a:gd name="T29" fmla="*/ 0 h 81"/>
                      <a:gd name="T30" fmla="*/ 0 w 73"/>
                      <a:gd name="T31" fmla="*/ 0 h 81"/>
                      <a:gd name="T32" fmla="*/ 0 w 73"/>
                      <a:gd name="T33" fmla="*/ 0 h 81"/>
                      <a:gd name="T34" fmla="*/ 0 w 73"/>
                      <a:gd name="T35" fmla="*/ 0 h 81"/>
                      <a:gd name="T36" fmla="*/ 0 w 73"/>
                      <a:gd name="T37" fmla="*/ 0 h 81"/>
                      <a:gd name="T38" fmla="*/ 0 w 73"/>
                      <a:gd name="T39" fmla="*/ 0 h 81"/>
                      <a:gd name="T40" fmla="*/ 0 w 73"/>
                      <a:gd name="T41" fmla="*/ 0 h 81"/>
                      <a:gd name="T42" fmla="*/ 0 w 73"/>
                      <a:gd name="T43" fmla="*/ 0 h 81"/>
                      <a:gd name="T44" fmla="*/ 0 w 73"/>
                      <a:gd name="T45" fmla="*/ 0 h 81"/>
                      <a:gd name="T46" fmla="*/ 0 w 73"/>
                      <a:gd name="T47" fmla="*/ 0 h 81"/>
                      <a:gd name="T48" fmla="*/ 0 w 73"/>
                      <a:gd name="T49" fmla="*/ 0 h 81"/>
                      <a:gd name="T50" fmla="*/ 0 w 73"/>
                      <a:gd name="T51" fmla="*/ 0 h 81"/>
                      <a:gd name="T52" fmla="*/ 0 w 73"/>
                      <a:gd name="T53" fmla="*/ 0 h 81"/>
                      <a:gd name="T54" fmla="*/ 0 w 73"/>
                      <a:gd name="T55" fmla="*/ 0 h 81"/>
                      <a:gd name="T56" fmla="*/ 0 w 73"/>
                      <a:gd name="T57" fmla="*/ 0 h 81"/>
                      <a:gd name="T58" fmla="*/ 0 w 73"/>
                      <a:gd name="T59" fmla="*/ 0 h 81"/>
                      <a:gd name="T60" fmla="*/ 0 w 73"/>
                      <a:gd name="T61" fmla="*/ 0 h 81"/>
                      <a:gd name="T62" fmla="*/ 0 w 73"/>
                      <a:gd name="T63" fmla="*/ 0 h 81"/>
                      <a:gd name="T64" fmla="*/ 0 w 73"/>
                      <a:gd name="T65" fmla="*/ 0 h 81"/>
                      <a:gd name="T66" fmla="*/ 0 w 73"/>
                      <a:gd name="T67" fmla="*/ 0 h 81"/>
                      <a:gd name="T68" fmla="*/ 0 w 73"/>
                      <a:gd name="T69" fmla="*/ 0 h 81"/>
                      <a:gd name="T70" fmla="*/ 0 w 73"/>
                      <a:gd name="T71" fmla="*/ 0 h 81"/>
                      <a:gd name="T72" fmla="*/ 0 w 73"/>
                      <a:gd name="T73" fmla="*/ 0 h 81"/>
                      <a:gd name="T74" fmla="*/ 0 w 73"/>
                      <a:gd name="T75" fmla="*/ 0 h 81"/>
                      <a:gd name="T76" fmla="*/ 0 w 73"/>
                      <a:gd name="T77" fmla="*/ 0 h 81"/>
                      <a:gd name="T78" fmla="*/ 0 w 73"/>
                      <a:gd name="T79" fmla="*/ 0 h 81"/>
                      <a:gd name="T80" fmla="*/ 0 w 73"/>
                      <a:gd name="T81" fmla="*/ 0 h 81"/>
                      <a:gd name="T82" fmla="*/ 0 w 73"/>
                      <a:gd name="T83" fmla="*/ 0 h 81"/>
                      <a:gd name="T84" fmla="*/ 0 w 73"/>
                      <a:gd name="T85" fmla="*/ 0 h 81"/>
                      <a:gd name="T86" fmla="*/ 0 w 73"/>
                      <a:gd name="T87" fmla="*/ 0 h 81"/>
                      <a:gd name="T88" fmla="*/ 0 w 73"/>
                      <a:gd name="T89" fmla="*/ 0 h 81"/>
                      <a:gd name="T90" fmla="*/ 0 w 73"/>
                      <a:gd name="T91" fmla="*/ 0 h 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
                      <a:gd name="T139" fmla="*/ 0 h 81"/>
                      <a:gd name="T140" fmla="*/ 73 w 73"/>
                      <a:gd name="T141" fmla="*/ 81 h 8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 h="81">
                        <a:moveTo>
                          <a:pt x="73" y="65"/>
                        </a:moveTo>
                        <a:lnTo>
                          <a:pt x="67" y="63"/>
                        </a:lnTo>
                        <a:lnTo>
                          <a:pt x="64" y="59"/>
                        </a:lnTo>
                        <a:lnTo>
                          <a:pt x="59" y="56"/>
                        </a:lnTo>
                        <a:lnTo>
                          <a:pt x="56" y="51"/>
                        </a:lnTo>
                        <a:lnTo>
                          <a:pt x="51" y="47"/>
                        </a:lnTo>
                        <a:lnTo>
                          <a:pt x="47" y="43"/>
                        </a:lnTo>
                        <a:lnTo>
                          <a:pt x="44" y="38"/>
                        </a:lnTo>
                        <a:lnTo>
                          <a:pt x="40" y="35"/>
                        </a:lnTo>
                        <a:lnTo>
                          <a:pt x="37" y="29"/>
                        </a:lnTo>
                        <a:lnTo>
                          <a:pt x="33" y="25"/>
                        </a:lnTo>
                        <a:lnTo>
                          <a:pt x="30" y="19"/>
                        </a:lnTo>
                        <a:lnTo>
                          <a:pt x="25" y="16"/>
                        </a:lnTo>
                        <a:lnTo>
                          <a:pt x="22" y="11"/>
                        </a:lnTo>
                        <a:lnTo>
                          <a:pt x="17" y="7"/>
                        </a:lnTo>
                        <a:lnTo>
                          <a:pt x="14" y="3"/>
                        </a:lnTo>
                        <a:lnTo>
                          <a:pt x="9" y="0"/>
                        </a:lnTo>
                        <a:lnTo>
                          <a:pt x="6" y="3"/>
                        </a:lnTo>
                        <a:lnTo>
                          <a:pt x="2" y="7"/>
                        </a:lnTo>
                        <a:lnTo>
                          <a:pt x="0" y="10"/>
                        </a:lnTo>
                        <a:lnTo>
                          <a:pt x="0" y="16"/>
                        </a:lnTo>
                        <a:lnTo>
                          <a:pt x="3" y="19"/>
                        </a:lnTo>
                        <a:lnTo>
                          <a:pt x="7" y="23"/>
                        </a:lnTo>
                        <a:lnTo>
                          <a:pt x="10" y="26"/>
                        </a:lnTo>
                        <a:lnTo>
                          <a:pt x="15" y="31"/>
                        </a:lnTo>
                        <a:lnTo>
                          <a:pt x="17" y="35"/>
                        </a:lnTo>
                        <a:lnTo>
                          <a:pt x="21" y="39"/>
                        </a:lnTo>
                        <a:lnTo>
                          <a:pt x="24" y="43"/>
                        </a:lnTo>
                        <a:lnTo>
                          <a:pt x="28" y="47"/>
                        </a:lnTo>
                        <a:lnTo>
                          <a:pt x="30" y="51"/>
                        </a:lnTo>
                        <a:lnTo>
                          <a:pt x="33" y="56"/>
                        </a:lnTo>
                        <a:lnTo>
                          <a:pt x="36" y="59"/>
                        </a:lnTo>
                        <a:lnTo>
                          <a:pt x="40" y="64"/>
                        </a:lnTo>
                        <a:lnTo>
                          <a:pt x="43" y="67"/>
                        </a:lnTo>
                        <a:lnTo>
                          <a:pt x="47" y="72"/>
                        </a:lnTo>
                        <a:lnTo>
                          <a:pt x="51" y="77"/>
                        </a:lnTo>
                        <a:lnTo>
                          <a:pt x="54" y="81"/>
                        </a:lnTo>
                        <a:lnTo>
                          <a:pt x="57" y="81"/>
                        </a:lnTo>
                        <a:lnTo>
                          <a:pt x="59" y="80"/>
                        </a:lnTo>
                        <a:lnTo>
                          <a:pt x="63" y="78"/>
                        </a:lnTo>
                        <a:lnTo>
                          <a:pt x="66" y="75"/>
                        </a:lnTo>
                        <a:lnTo>
                          <a:pt x="68" y="72"/>
                        </a:lnTo>
                        <a:lnTo>
                          <a:pt x="71" y="68"/>
                        </a:lnTo>
                        <a:lnTo>
                          <a:pt x="72" y="66"/>
                        </a:lnTo>
                        <a:lnTo>
                          <a:pt x="73" y="65"/>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0" name="Freeform 206">
                    <a:extLst>
                      <a:ext uri="{FF2B5EF4-FFF2-40B4-BE49-F238E27FC236}">
                        <a16:creationId xmlns:a16="http://schemas.microsoft.com/office/drawing/2014/main" id="{C8143E71-7C19-41D6-B046-F076CBA5DFA9}"/>
                      </a:ext>
                    </a:extLst>
                  </p:cNvPr>
                  <p:cNvSpPr>
                    <a:spLocks/>
                  </p:cNvSpPr>
                  <p:nvPr/>
                </p:nvSpPr>
                <p:spPr bwMode="auto">
                  <a:xfrm>
                    <a:off x="1589" y="2282"/>
                    <a:ext cx="29" cy="13"/>
                  </a:xfrm>
                  <a:custGeom>
                    <a:avLst/>
                    <a:gdLst>
                      <a:gd name="T0" fmla="*/ 0 w 85"/>
                      <a:gd name="T1" fmla="*/ 0 h 38"/>
                      <a:gd name="T2" fmla="*/ 0 w 85"/>
                      <a:gd name="T3" fmla="*/ 0 h 38"/>
                      <a:gd name="T4" fmla="*/ 0 w 85"/>
                      <a:gd name="T5" fmla="*/ 0 h 38"/>
                      <a:gd name="T6" fmla="*/ 0 w 85"/>
                      <a:gd name="T7" fmla="*/ 0 h 38"/>
                      <a:gd name="T8" fmla="*/ 0 w 85"/>
                      <a:gd name="T9" fmla="*/ 0 h 38"/>
                      <a:gd name="T10" fmla="*/ 0 w 85"/>
                      <a:gd name="T11" fmla="*/ 0 h 38"/>
                      <a:gd name="T12" fmla="*/ 0 w 85"/>
                      <a:gd name="T13" fmla="*/ 0 h 38"/>
                      <a:gd name="T14" fmla="*/ 0 w 85"/>
                      <a:gd name="T15" fmla="*/ 0 h 38"/>
                      <a:gd name="T16" fmla="*/ 0 w 85"/>
                      <a:gd name="T17" fmla="*/ 0 h 38"/>
                      <a:gd name="T18" fmla="*/ 0 w 85"/>
                      <a:gd name="T19" fmla="*/ 0 h 38"/>
                      <a:gd name="T20" fmla="*/ 0 w 85"/>
                      <a:gd name="T21" fmla="*/ 0 h 38"/>
                      <a:gd name="T22" fmla="*/ 0 w 85"/>
                      <a:gd name="T23" fmla="*/ 0 h 38"/>
                      <a:gd name="T24" fmla="*/ 0 w 85"/>
                      <a:gd name="T25" fmla="*/ 0 h 38"/>
                      <a:gd name="T26" fmla="*/ 0 w 85"/>
                      <a:gd name="T27" fmla="*/ 0 h 38"/>
                      <a:gd name="T28" fmla="*/ 0 w 85"/>
                      <a:gd name="T29" fmla="*/ 0 h 38"/>
                      <a:gd name="T30" fmla="*/ 0 w 85"/>
                      <a:gd name="T31" fmla="*/ 0 h 38"/>
                      <a:gd name="T32" fmla="*/ 0 w 85"/>
                      <a:gd name="T33" fmla="*/ 0 h 38"/>
                      <a:gd name="T34" fmla="*/ 0 w 85"/>
                      <a:gd name="T35" fmla="*/ 0 h 38"/>
                      <a:gd name="T36" fmla="*/ 0 w 85"/>
                      <a:gd name="T37" fmla="*/ 0 h 38"/>
                      <a:gd name="T38" fmla="*/ 0 w 85"/>
                      <a:gd name="T39" fmla="*/ 0 h 38"/>
                      <a:gd name="T40" fmla="*/ 0 w 85"/>
                      <a:gd name="T41" fmla="*/ 0 h 38"/>
                      <a:gd name="T42" fmla="*/ 0 w 85"/>
                      <a:gd name="T43" fmla="*/ 0 h 38"/>
                      <a:gd name="T44" fmla="*/ 0 w 85"/>
                      <a:gd name="T45" fmla="*/ 0 h 38"/>
                      <a:gd name="T46" fmla="*/ 0 w 85"/>
                      <a:gd name="T47" fmla="*/ 0 h 38"/>
                      <a:gd name="T48" fmla="*/ 0 w 85"/>
                      <a:gd name="T49" fmla="*/ 0 h 38"/>
                      <a:gd name="T50" fmla="*/ 0 w 85"/>
                      <a:gd name="T51" fmla="*/ 0 h 38"/>
                      <a:gd name="T52" fmla="*/ 0 w 85"/>
                      <a:gd name="T53" fmla="*/ 0 h 38"/>
                      <a:gd name="T54" fmla="*/ 0 w 85"/>
                      <a:gd name="T55" fmla="*/ 0 h 38"/>
                      <a:gd name="T56" fmla="*/ 0 w 85"/>
                      <a:gd name="T57" fmla="*/ 0 h 38"/>
                      <a:gd name="T58" fmla="*/ 0 w 85"/>
                      <a:gd name="T59" fmla="*/ 0 h 38"/>
                      <a:gd name="T60" fmla="*/ 0 w 85"/>
                      <a:gd name="T61" fmla="*/ 0 h 38"/>
                      <a:gd name="T62" fmla="*/ 0 w 85"/>
                      <a:gd name="T63" fmla="*/ 0 h 38"/>
                      <a:gd name="T64" fmla="*/ 0 w 85"/>
                      <a:gd name="T65" fmla="*/ 0 h 38"/>
                      <a:gd name="T66" fmla="*/ 0 w 85"/>
                      <a:gd name="T67" fmla="*/ 0 h 38"/>
                      <a:gd name="T68" fmla="*/ 0 w 85"/>
                      <a:gd name="T69" fmla="*/ 0 h 38"/>
                      <a:gd name="T70" fmla="*/ 0 w 85"/>
                      <a:gd name="T71" fmla="*/ 0 h 38"/>
                      <a:gd name="T72" fmla="*/ 0 w 85"/>
                      <a:gd name="T73" fmla="*/ 0 h 38"/>
                      <a:gd name="T74" fmla="*/ 0 w 85"/>
                      <a:gd name="T75" fmla="*/ 0 h 38"/>
                      <a:gd name="T76" fmla="*/ 0 w 85"/>
                      <a:gd name="T77" fmla="*/ 0 h 38"/>
                      <a:gd name="T78" fmla="*/ 0 w 85"/>
                      <a:gd name="T79" fmla="*/ 0 h 38"/>
                      <a:gd name="T80" fmla="*/ 0 w 85"/>
                      <a:gd name="T81" fmla="*/ 0 h 38"/>
                      <a:gd name="T82" fmla="*/ 0 w 85"/>
                      <a:gd name="T83" fmla="*/ 0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5"/>
                      <a:gd name="T127" fmla="*/ 0 h 38"/>
                      <a:gd name="T128" fmla="*/ 85 w 85"/>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5" h="38">
                        <a:moveTo>
                          <a:pt x="77" y="10"/>
                        </a:moveTo>
                        <a:lnTo>
                          <a:pt x="71" y="4"/>
                        </a:lnTo>
                        <a:lnTo>
                          <a:pt x="65" y="2"/>
                        </a:lnTo>
                        <a:lnTo>
                          <a:pt x="62" y="0"/>
                        </a:lnTo>
                        <a:lnTo>
                          <a:pt x="57" y="1"/>
                        </a:lnTo>
                        <a:lnTo>
                          <a:pt x="53" y="1"/>
                        </a:lnTo>
                        <a:lnTo>
                          <a:pt x="50" y="1"/>
                        </a:lnTo>
                        <a:lnTo>
                          <a:pt x="45" y="1"/>
                        </a:lnTo>
                        <a:lnTo>
                          <a:pt x="41" y="2"/>
                        </a:lnTo>
                        <a:lnTo>
                          <a:pt x="36" y="2"/>
                        </a:lnTo>
                        <a:lnTo>
                          <a:pt x="30" y="3"/>
                        </a:lnTo>
                        <a:lnTo>
                          <a:pt x="24" y="4"/>
                        </a:lnTo>
                        <a:lnTo>
                          <a:pt x="21" y="5"/>
                        </a:lnTo>
                        <a:lnTo>
                          <a:pt x="15" y="7"/>
                        </a:lnTo>
                        <a:lnTo>
                          <a:pt x="12" y="9"/>
                        </a:lnTo>
                        <a:lnTo>
                          <a:pt x="7" y="10"/>
                        </a:lnTo>
                        <a:lnTo>
                          <a:pt x="5" y="12"/>
                        </a:lnTo>
                        <a:lnTo>
                          <a:pt x="2" y="14"/>
                        </a:lnTo>
                        <a:lnTo>
                          <a:pt x="0" y="17"/>
                        </a:lnTo>
                        <a:lnTo>
                          <a:pt x="0" y="21"/>
                        </a:lnTo>
                        <a:lnTo>
                          <a:pt x="2" y="25"/>
                        </a:lnTo>
                        <a:lnTo>
                          <a:pt x="5" y="29"/>
                        </a:lnTo>
                        <a:lnTo>
                          <a:pt x="9" y="33"/>
                        </a:lnTo>
                        <a:lnTo>
                          <a:pt x="14" y="36"/>
                        </a:lnTo>
                        <a:lnTo>
                          <a:pt x="20" y="37"/>
                        </a:lnTo>
                        <a:lnTo>
                          <a:pt x="24" y="38"/>
                        </a:lnTo>
                        <a:lnTo>
                          <a:pt x="30" y="38"/>
                        </a:lnTo>
                        <a:lnTo>
                          <a:pt x="36" y="37"/>
                        </a:lnTo>
                        <a:lnTo>
                          <a:pt x="43" y="37"/>
                        </a:lnTo>
                        <a:lnTo>
                          <a:pt x="48" y="35"/>
                        </a:lnTo>
                        <a:lnTo>
                          <a:pt x="53" y="33"/>
                        </a:lnTo>
                        <a:lnTo>
                          <a:pt x="59" y="30"/>
                        </a:lnTo>
                        <a:lnTo>
                          <a:pt x="65" y="29"/>
                        </a:lnTo>
                        <a:lnTo>
                          <a:pt x="71" y="26"/>
                        </a:lnTo>
                        <a:lnTo>
                          <a:pt x="77" y="24"/>
                        </a:lnTo>
                        <a:lnTo>
                          <a:pt x="80" y="22"/>
                        </a:lnTo>
                        <a:lnTo>
                          <a:pt x="85" y="22"/>
                        </a:lnTo>
                        <a:lnTo>
                          <a:pt x="83" y="18"/>
                        </a:lnTo>
                        <a:lnTo>
                          <a:pt x="80" y="15"/>
                        </a:lnTo>
                        <a:lnTo>
                          <a:pt x="78" y="11"/>
                        </a:lnTo>
                        <a:lnTo>
                          <a:pt x="77" y="1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1" name="Freeform 207">
                    <a:extLst>
                      <a:ext uri="{FF2B5EF4-FFF2-40B4-BE49-F238E27FC236}">
                        <a16:creationId xmlns:a16="http://schemas.microsoft.com/office/drawing/2014/main" id="{D8F8E4E6-6ED7-4F6E-A2F3-357899C5114A}"/>
                      </a:ext>
                    </a:extLst>
                  </p:cNvPr>
                  <p:cNvSpPr>
                    <a:spLocks/>
                  </p:cNvSpPr>
                  <p:nvPr/>
                </p:nvSpPr>
                <p:spPr bwMode="auto">
                  <a:xfrm>
                    <a:off x="1569" y="2260"/>
                    <a:ext cx="22" cy="13"/>
                  </a:xfrm>
                  <a:custGeom>
                    <a:avLst/>
                    <a:gdLst>
                      <a:gd name="T0" fmla="*/ 0 w 68"/>
                      <a:gd name="T1" fmla="*/ 0 h 38"/>
                      <a:gd name="T2" fmla="*/ 0 w 68"/>
                      <a:gd name="T3" fmla="*/ 0 h 38"/>
                      <a:gd name="T4" fmla="*/ 0 w 68"/>
                      <a:gd name="T5" fmla="*/ 0 h 38"/>
                      <a:gd name="T6" fmla="*/ 0 w 68"/>
                      <a:gd name="T7" fmla="*/ 0 h 38"/>
                      <a:gd name="T8" fmla="*/ 0 w 68"/>
                      <a:gd name="T9" fmla="*/ 0 h 38"/>
                      <a:gd name="T10" fmla="*/ 0 w 68"/>
                      <a:gd name="T11" fmla="*/ 0 h 38"/>
                      <a:gd name="T12" fmla="*/ 0 w 68"/>
                      <a:gd name="T13" fmla="*/ 0 h 38"/>
                      <a:gd name="T14" fmla="*/ 0 w 68"/>
                      <a:gd name="T15" fmla="*/ 0 h 38"/>
                      <a:gd name="T16" fmla="*/ 0 w 68"/>
                      <a:gd name="T17" fmla="*/ 0 h 38"/>
                      <a:gd name="T18" fmla="*/ 0 w 68"/>
                      <a:gd name="T19" fmla="*/ 0 h 38"/>
                      <a:gd name="T20" fmla="*/ 0 w 68"/>
                      <a:gd name="T21" fmla="*/ 0 h 38"/>
                      <a:gd name="T22" fmla="*/ 0 w 68"/>
                      <a:gd name="T23" fmla="*/ 0 h 38"/>
                      <a:gd name="T24" fmla="*/ 0 w 68"/>
                      <a:gd name="T25" fmla="*/ 0 h 38"/>
                      <a:gd name="T26" fmla="*/ 0 w 68"/>
                      <a:gd name="T27" fmla="*/ 0 h 38"/>
                      <a:gd name="T28" fmla="*/ 0 w 68"/>
                      <a:gd name="T29" fmla="*/ 0 h 38"/>
                      <a:gd name="T30" fmla="*/ 0 w 68"/>
                      <a:gd name="T31" fmla="*/ 0 h 38"/>
                      <a:gd name="T32" fmla="*/ 0 w 68"/>
                      <a:gd name="T33" fmla="*/ 0 h 38"/>
                      <a:gd name="T34" fmla="*/ 0 w 68"/>
                      <a:gd name="T35" fmla="*/ 0 h 38"/>
                      <a:gd name="T36" fmla="*/ 0 w 68"/>
                      <a:gd name="T37" fmla="*/ 0 h 38"/>
                      <a:gd name="T38" fmla="*/ 0 w 68"/>
                      <a:gd name="T39" fmla="*/ 0 h 38"/>
                      <a:gd name="T40" fmla="*/ 0 w 68"/>
                      <a:gd name="T41" fmla="*/ 0 h 38"/>
                      <a:gd name="T42" fmla="*/ 0 w 68"/>
                      <a:gd name="T43" fmla="*/ 0 h 38"/>
                      <a:gd name="T44" fmla="*/ 0 w 68"/>
                      <a:gd name="T45" fmla="*/ 0 h 38"/>
                      <a:gd name="T46" fmla="*/ 0 w 68"/>
                      <a:gd name="T47" fmla="*/ 0 h 38"/>
                      <a:gd name="T48" fmla="*/ 0 w 68"/>
                      <a:gd name="T49" fmla="*/ 0 h 38"/>
                      <a:gd name="T50" fmla="*/ 0 w 68"/>
                      <a:gd name="T51" fmla="*/ 0 h 38"/>
                      <a:gd name="T52" fmla="*/ 0 w 68"/>
                      <a:gd name="T53" fmla="*/ 0 h 38"/>
                      <a:gd name="T54" fmla="*/ 0 w 68"/>
                      <a:gd name="T55" fmla="*/ 0 h 38"/>
                      <a:gd name="T56" fmla="*/ 0 w 68"/>
                      <a:gd name="T57" fmla="*/ 0 h 38"/>
                      <a:gd name="T58" fmla="*/ 0 w 68"/>
                      <a:gd name="T59" fmla="*/ 0 h 38"/>
                      <a:gd name="T60" fmla="*/ 0 w 68"/>
                      <a:gd name="T61" fmla="*/ 0 h 38"/>
                      <a:gd name="T62" fmla="*/ 0 w 68"/>
                      <a:gd name="T63" fmla="*/ 0 h 38"/>
                      <a:gd name="T64" fmla="*/ 0 w 68"/>
                      <a:gd name="T65" fmla="*/ 0 h 38"/>
                      <a:gd name="T66" fmla="*/ 0 w 68"/>
                      <a:gd name="T67" fmla="*/ 0 h 38"/>
                      <a:gd name="T68" fmla="*/ 0 w 68"/>
                      <a:gd name="T69" fmla="*/ 0 h 38"/>
                      <a:gd name="T70" fmla="*/ 0 w 68"/>
                      <a:gd name="T71" fmla="*/ 0 h 38"/>
                      <a:gd name="T72" fmla="*/ 0 w 68"/>
                      <a:gd name="T73" fmla="*/ 0 h 38"/>
                      <a:gd name="T74" fmla="*/ 0 w 68"/>
                      <a:gd name="T75" fmla="*/ 0 h 38"/>
                      <a:gd name="T76" fmla="*/ 0 w 68"/>
                      <a:gd name="T77" fmla="*/ 0 h 38"/>
                      <a:gd name="T78" fmla="*/ 0 w 68"/>
                      <a:gd name="T79" fmla="*/ 0 h 38"/>
                      <a:gd name="T80" fmla="*/ 0 w 68"/>
                      <a:gd name="T81" fmla="*/ 0 h 38"/>
                      <a:gd name="T82" fmla="*/ 0 w 68"/>
                      <a:gd name="T83" fmla="*/ 0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8"/>
                      <a:gd name="T127" fmla="*/ 0 h 38"/>
                      <a:gd name="T128" fmla="*/ 68 w 68"/>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8" h="38">
                        <a:moveTo>
                          <a:pt x="68" y="20"/>
                        </a:moveTo>
                        <a:lnTo>
                          <a:pt x="67" y="17"/>
                        </a:lnTo>
                        <a:lnTo>
                          <a:pt x="64" y="12"/>
                        </a:lnTo>
                        <a:lnTo>
                          <a:pt x="62" y="9"/>
                        </a:lnTo>
                        <a:lnTo>
                          <a:pt x="60" y="6"/>
                        </a:lnTo>
                        <a:lnTo>
                          <a:pt x="53" y="2"/>
                        </a:lnTo>
                        <a:lnTo>
                          <a:pt x="49" y="0"/>
                        </a:lnTo>
                        <a:lnTo>
                          <a:pt x="44" y="0"/>
                        </a:lnTo>
                        <a:lnTo>
                          <a:pt x="41" y="0"/>
                        </a:lnTo>
                        <a:lnTo>
                          <a:pt x="37" y="2"/>
                        </a:lnTo>
                        <a:lnTo>
                          <a:pt x="34" y="3"/>
                        </a:lnTo>
                        <a:lnTo>
                          <a:pt x="29" y="3"/>
                        </a:lnTo>
                        <a:lnTo>
                          <a:pt x="25" y="4"/>
                        </a:lnTo>
                        <a:lnTo>
                          <a:pt x="20" y="5"/>
                        </a:lnTo>
                        <a:lnTo>
                          <a:pt x="17" y="6"/>
                        </a:lnTo>
                        <a:lnTo>
                          <a:pt x="13" y="9"/>
                        </a:lnTo>
                        <a:lnTo>
                          <a:pt x="10" y="10"/>
                        </a:lnTo>
                        <a:lnTo>
                          <a:pt x="6" y="11"/>
                        </a:lnTo>
                        <a:lnTo>
                          <a:pt x="4" y="12"/>
                        </a:lnTo>
                        <a:lnTo>
                          <a:pt x="0" y="16"/>
                        </a:lnTo>
                        <a:lnTo>
                          <a:pt x="0" y="18"/>
                        </a:lnTo>
                        <a:lnTo>
                          <a:pt x="1" y="20"/>
                        </a:lnTo>
                        <a:lnTo>
                          <a:pt x="4" y="25"/>
                        </a:lnTo>
                        <a:lnTo>
                          <a:pt x="6" y="27"/>
                        </a:lnTo>
                        <a:lnTo>
                          <a:pt x="8" y="31"/>
                        </a:lnTo>
                        <a:lnTo>
                          <a:pt x="15" y="35"/>
                        </a:lnTo>
                        <a:lnTo>
                          <a:pt x="21" y="38"/>
                        </a:lnTo>
                        <a:lnTo>
                          <a:pt x="25" y="37"/>
                        </a:lnTo>
                        <a:lnTo>
                          <a:pt x="28" y="37"/>
                        </a:lnTo>
                        <a:lnTo>
                          <a:pt x="32" y="35"/>
                        </a:lnTo>
                        <a:lnTo>
                          <a:pt x="36" y="35"/>
                        </a:lnTo>
                        <a:lnTo>
                          <a:pt x="40" y="34"/>
                        </a:lnTo>
                        <a:lnTo>
                          <a:pt x="43" y="33"/>
                        </a:lnTo>
                        <a:lnTo>
                          <a:pt x="48" y="32"/>
                        </a:lnTo>
                        <a:lnTo>
                          <a:pt x="51" y="31"/>
                        </a:lnTo>
                        <a:lnTo>
                          <a:pt x="55" y="28"/>
                        </a:lnTo>
                        <a:lnTo>
                          <a:pt x="58" y="27"/>
                        </a:lnTo>
                        <a:lnTo>
                          <a:pt x="61" y="26"/>
                        </a:lnTo>
                        <a:lnTo>
                          <a:pt x="64" y="25"/>
                        </a:lnTo>
                        <a:lnTo>
                          <a:pt x="67" y="23"/>
                        </a:lnTo>
                        <a:lnTo>
                          <a:pt x="68" y="20"/>
                        </a:lnTo>
                        <a:close/>
                      </a:path>
                    </a:pathLst>
                  </a:cu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2" name="Freeform 208">
                    <a:extLst>
                      <a:ext uri="{FF2B5EF4-FFF2-40B4-BE49-F238E27FC236}">
                        <a16:creationId xmlns:a16="http://schemas.microsoft.com/office/drawing/2014/main" id="{FA2314D0-9262-4E66-BA16-F1D7C45D5F6C}"/>
                      </a:ext>
                    </a:extLst>
                  </p:cNvPr>
                  <p:cNvSpPr>
                    <a:spLocks/>
                  </p:cNvSpPr>
                  <p:nvPr/>
                </p:nvSpPr>
                <p:spPr bwMode="auto">
                  <a:xfrm>
                    <a:off x="1935" y="1997"/>
                    <a:ext cx="18" cy="9"/>
                  </a:xfrm>
                  <a:custGeom>
                    <a:avLst/>
                    <a:gdLst>
                      <a:gd name="T0" fmla="*/ 0 w 54"/>
                      <a:gd name="T1" fmla="*/ 0 h 28"/>
                      <a:gd name="T2" fmla="*/ 0 w 54"/>
                      <a:gd name="T3" fmla="*/ 0 h 28"/>
                      <a:gd name="T4" fmla="*/ 0 w 54"/>
                      <a:gd name="T5" fmla="*/ 0 h 28"/>
                      <a:gd name="T6" fmla="*/ 0 w 54"/>
                      <a:gd name="T7" fmla="*/ 0 h 28"/>
                      <a:gd name="T8" fmla="*/ 0 w 54"/>
                      <a:gd name="T9" fmla="*/ 0 h 28"/>
                      <a:gd name="T10" fmla="*/ 0 w 54"/>
                      <a:gd name="T11" fmla="*/ 0 h 28"/>
                      <a:gd name="T12" fmla="*/ 0 w 54"/>
                      <a:gd name="T13" fmla="*/ 0 h 28"/>
                      <a:gd name="T14" fmla="*/ 0 w 54"/>
                      <a:gd name="T15" fmla="*/ 0 h 28"/>
                      <a:gd name="T16" fmla="*/ 0 w 54"/>
                      <a:gd name="T17" fmla="*/ 0 h 28"/>
                      <a:gd name="T18" fmla="*/ 0 w 54"/>
                      <a:gd name="T19" fmla="*/ 0 h 28"/>
                      <a:gd name="T20" fmla="*/ 0 w 54"/>
                      <a:gd name="T21" fmla="*/ 0 h 28"/>
                      <a:gd name="T22" fmla="*/ 0 w 54"/>
                      <a:gd name="T23" fmla="*/ 0 h 28"/>
                      <a:gd name="T24" fmla="*/ 0 w 54"/>
                      <a:gd name="T25" fmla="*/ 0 h 28"/>
                      <a:gd name="T26" fmla="*/ 0 w 54"/>
                      <a:gd name="T27" fmla="*/ 0 h 28"/>
                      <a:gd name="T28" fmla="*/ 0 w 54"/>
                      <a:gd name="T29" fmla="*/ 0 h 28"/>
                      <a:gd name="T30" fmla="*/ 0 w 54"/>
                      <a:gd name="T31" fmla="*/ 0 h 28"/>
                      <a:gd name="T32" fmla="*/ 0 w 54"/>
                      <a:gd name="T33" fmla="*/ 0 h 28"/>
                      <a:gd name="T34" fmla="*/ 0 w 54"/>
                      <a:gd name="T35" fmla="*/ 0 h 28"/>
                      <a:gd name="T36" fmla="*/ 0 w 54"/>
                      <a:gd name="T37" fmla="*/ 0 h 28"/>
                      <a:gd name="T38" fmla="*/ 0 w 54"/>
                      <a:gd name="T39" fmla="*/ 0 h 28"/>
                      <a:gd name="T40" fmla="*/ 0 w 54"/>
                      <a:gd name="T41" fmla="*/ 0 h 28"/>
                      <a:gd name="T42" fmla="*/ 0 w 54"/>
                      <a:gd name="T43" fmla="*/ 0 h 28"/>
                      <a:gd name="T44" fmla="*/ 0 w 54"/>
                      <a:gd name="T45" fmla="*/ 0 h 28"/>
                      <a:gd name="T46" fmla="*/ 0 w 54"/>
                      <a:gd name="T47" fmla="*/ 0 h 28"/>
                      <a:gd name="T48" fmla="*/ 0 w 54"/>
                      <a:gd name="T49" fmla="*/ 0 h 28"/>
                      <a:gd name="T50" fmla="*/ 0 w 54"/>
                      <a:gd name="T51" fmla="*/ 0 h 28"/>
                      <a:gd name="T52" fmla="*/ 0 w 54"/>
                      <a:gd name="T53" fmla="*/ 0 h 28"/>
                      <a:gd name="T54" fmla="*/ 0 w 54"/>
                      <a:gd name="T55" fmla="*/ 0 h 28"/>
                      <a:gd name="T56" fmla="*/ 0 w 54"/>
                      <a:gd name="T57" fmla="*/ 0 h 28"/>
                      <a:gd name="T58" fmla="*/ 0 w 54"/>
                      <a:gd name="T59" fmla="*/ 0 h 28"/>
                      <a:gd name="T60" fmla="*/ 0 w 54"/>
                      <a:gd name="T61" fmla="*/ 0 h 28"/>
                      <a:gd name="T62" fmla="*/ 0 w 54"/>
                      <a:gd name="T63" fmla="*/ 0 h 28"/>
                      <a:gd name="T64" fmla="*/ 0 w 54"/>
                      <a:gd name="T65" fmla="*/ 0 h 28"/>
                      <a:gd name="T66" fmla="*/ 0 w 54"/>
                      <a:gd name="T67" fmla="*/ 0 h 28"/>
                      <a:gd name="T68" fmla="*/ 0 w 54"/>
                      <a:gd name="T69" fmla="*/ 0 h 28"/>
                      <a:gd name="T70" fmla="*/ 0 w 54"/>
                      <a:gd name="T71" fmla="*/ 0 h 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
                      <a:gd name="T109" fmla="*/ 0 h 28"/>
                      <a:gd name="T110" fmla="*/ 54 w 54"/>
                      <a:gd name="T111" fmla="*/ 28 h 2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 h="28">
                        <a:moveTo>
                          <a:pt x="52" y="23"/>
                        </a:moveTo>
                        <a:lnTo>
                          <a:pt x="53" y="16"/>
                        </a:lnTo>
                        <a:lnTo>
                          <a:pt x="54" y="13"/>
                        </a:lnTo>
                        <a:lnTo>
                          <a:pt x="52" y="8"/>
                        </a:lnTo>
                        <a:lnTo>
                          <a:pt x="51" y="6"/>
                        </a:lnTo>
                        <a:lnTo>
                          <a:pt x="48" y="3"/>
                        </a:lnTo>
                        <a:lnTo>
                          <a:pt x="44" y="1"/>
                        </a:lnTo>
                        <a:lnTo>
                          <a:pt x="41" y="1"/>
                        </a:lnTo>
                        <a:lnTo>
                          <a:pt x="39" y="0"/>
                        </a:lnTo>
                        <a:lnTo>
                          <a:pt x="35" y="0"/>
                        </a:lnTo>
                        <a:lnTo>
                          <a:pt x="32" y="0"/>
                        </a:lnTo>
                        <a:lnTo>
                          <a:pt x="28" y="0"/>
                        </a:lnTo>
                        <a:lnTo>
                          <a:pt x="25" y="0"/>
                        </a:lnTo>
                        <a:lnTo>
                          <a:pt x="23" y="0"/>
                        </a:lnTo>
                        <a:lnTo>
                          <a:pt x="19" y="0"/>
                        </a:lnTo>
                        <a:lnTo>
                          <a:pt x="14" y="0"/>
                        </a:lnTo>
                        <a:lnTo>
                          <a:pt x="12" y="1"/>
                        </a:lnTo>
                        <a:lnTo>
                          <a:pt x="7" y="2"/>
                        </a:lnTo>
                        <a:lnTo>
                          <a:pt x="6" y="4"/>
                        </a:lnTo>
                        <a:lnTo>
                          <a:pt x="2" y="8"/>
                        </a:lnTo>
                        <a:lnTo>
                          <a:pt x="0" y="14"/>
                        </a:lnTo>
                        <a:lnTo>
                          <a:pt x="0" y="17"/>
                        </a:lnTo>
                        <a:lnTo>
                          <a:pt x="2" y="22"/>
                        </a:lnTo>
                        <a:lnTo>
                          <a:pt x="6" y="25"/>
                        </a:lnTo>
                        <a:lnTo>
                          <a:pt x="12" y="28"/>
                        </a:lnTo>
                        <a:lnTo>
                          <a:pt x="16" y="28"/>
                        </a:lnTo>
                        <a:lnTo>
                          <a:pt x="21" y="28"/>
                        </a:lnTo>
                        <a:lnTo>
                          <a:pt x="24" y="27"/>
                        </a:lnTo>
                        <a:lnTo>
                          <a:pt x="27" y="27"/>
                        </a:lnTo>
                        <a:lnTo>
                          <a:pt x="31" y="27"/>
                        </a:lnTo>
                        <a:lnTo>
                          <a:pt x="34" y="27"/>
                        </a:lnTo>
                        <a:lnTo>
                          <a:pt x="40" y="25"/>
                        </a:lnTo>
                        <a:lnTo>
                          <a:pt x="46" y="24"/>
                        </a:lnTo>
                        <a:lnTo>
                          <a:pt x="49" y="23"/>
                        </a:lnTo>
                        <a:lnTo>
                          <a:pt x="52" y="23"/>
                        </a:lnTo>
                        <a:close/>
                      </a:path>
                    </a:pathLst>
                  </a:custGeom>
                  <a:solidFill>
                    <a:srgbClr val="A8C2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3" name="Freeform 209">
                    <a:extLst>
                      <a:ext uri="{FF2B5EF4-FFF2-40B4-BE49-F238E27FC236}">
                        <a16:creationId xmlns:a16="http://schemas.microsoft.com/office/drawing/2014/main" id="{7BD2FCEF-7E1F-4C92-A6D0-5EAD30409F04}"/>
                      </a:ext>
                    </a:extLst>
                  </p:cNvPr>
                  <p:cNvSpPr>
                    <a:spLocks/>
                  </p:cNvSpPr>
                  <p:nvPr/>
                </p:nvSpPr>
                <p:spPr bwMode="auto">
                  <a:xfrm>
                    <a:off x="1937" y="1998"/>
                    <a:ext cx="14" cy="5"/>
                  </a:xfrm>
                  <a:custGeom>
                    <a:avLst/>
                    <a:gdLst>
                      <a:gd name="T0" fmla="*/ 0 w 42"/>
                      <a:gd name="T1" fmla="*/ 0 h 14"/>
                      <a:gd name="T2" fmla="*/ 0 w 42"/>
                      <a:gd name="T3" fmla="*/ 0 h 14"/>
                      <a:gd name="T4" fmla="*/ 0 w 42"/>
                      <a:gd name="T5" fmla="*/ 0 h 14"/>
                      <a:gd name="T6" fmla="*/ 0 w 42"/>
                      <a:gd name="T7" fmla="*/ 0 h 14"/>
                      <a:gd name="T8" fmla="*/ 0 w 42"/>
                      <a:gd name="T9" fmla="*/ 0 h 14"/>
                      <a:gd name="T10" fmla="*/ 0 w 42"/>
                      <a:gd name="T11" fmla="*/ 0 h 14"/>
                      <a:gd name="T12" fmla="*/ 0 w 42"/>
                      <a:gd name="T13" fmla="*/ 0 h 14"/>
                      <a:gd name="T14" fmla="*/ 0 w 42"/>
                      <a:gd name="T15" fmla="*/ 0 h 14"/>
                      <a:gd name="T16" fmla="*/ 0 w 42"/>
                      <a:gd name="T17" fmla="*/ 0 h 14"/>
                      <a:gd name="T18" fmla="*/ 0 w 42"/>
                      <a:gd name="T19" fmla="*/ 0 h 14"/>
                      <a:gd name="T20" fmla="*/ 0 w 42"/>
                      <a:gd name="T21" fmla="*/ 0 h 14"/>
                      <a:gd name="T22" fmla="*/ 0 w 42"/>
                      <a:gd name="T23" fmla="*/ 0 h 14"/>
                      <a:gd name="T24" fmla="*/ 0 w 42"/>
                      <a:gd name="T25" fmla="*/ 0 h 14"/>
                      <a:gd name="T26" fmla="*/ 0 w 42"/>
                      <a:gd name="T27" fmla="*/ 0 h 14"/>
                      <a:gd name="T28" fmla="*/ 0 w 42"/>
                      <a:gd name="T29" fmla="*/ 0 h 14"/>
                      <a:gd name="T30" fmla="*/ 0 w 42"/>
                      <a:gd name="T31" fmla="*/ 0 h 14"/>
                      <a:gd name="T32" fmla="*/ 0 w 42"/>
                      <a:gd name="T33" fmla="*/ 0 h 14"/>
                      <a:gd name="T34" fmla="*/ 0 w 42"/>
                      <a:gd name="T35" fmla="*/ 0 h 14"/>
                      <a:gd name="T36" fmla="*/ 0 w 42"/>
                      <a:gd name="T37" fmla="*/ 0 h 14"/>
                      <a:gd name="T38" fmla="*/ 0 w 42"/>
                      <a:gd name="T39" fmla="*/ 0 h 14"/>
                      <a:gd name="T40" fmla="*/ 0 w 42"/>
                      <a:gd name="T41" fmla="*/ 0 h 14"/>
                      <a:gd name="T42" fmla="*/ 0 w 42"/>
                      <a:gd name="T43" fmla="*/ 0 h 14"/>
                      <a:gd name="T44" fmla="*/ 0 w 42"/>
                      <a:gd name="T45" fmla="*/ 0 h 14"/>
                      <a:gd name="T46" fmla="*/ 0 w 42"/>
                      <a:gd name="T47" fmla="*/ 0 h 14"/>
                      <a:gd name="T48" fmla="*/ 0 w 42"/>
                      <a:gd name="T49" fmla="*/ 0 h 14"/>
                      <a:gd name="T50" fmla="*/ 0 w 42"/>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14"/>
                      <a:gd name="T80" fmla="*/ 42 w 42"/>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14">
                        <a:moveTo>
                          <a:pt x="41" y="0"/>
                        </a:moveTo>
                        <a:lnTo>
                          <a:pt x="42" y="6"/>
                        </a:lnTo>
                        <a:lnTo>
                          <a:pt x="41" y="10"/>
                        </a:lnTo>
                        <a:lnTo>
                          <a:pt x="36" y="12"/>
                        </a:lnTo>
                        <a:lnTo>
                          <a:pt x="30" y="14"/>
                        </a:lnTo>
                        <a:lnTo>
                          <a:pt x="27" y="14"/>
                        </a:lnTo>
                        <a:lnTo>
                          <a:pt x="23" y="14"/>
                        </a:lnTo>
                        <a:lnTo>
                          <a:pt x="20" y="14"/>
                        </a:lnTo>
                        <a:lnTo>
                          <a:pt x="16" y="14"/>
                        </a:lnTo>
                        <a:lnTo>
                          <a:pt x="11" y="13"/>
                        </a:lnTo>
                        <a:lnTo>
                          <a:pt x="6" y="12"/>
                        </a:lnTo>
                        <a:lnTo>
                          <a:pt x="2" y="11"/>
                        </a:lnTo>
                        <a:lnTo>
                          <a:pt x="0" y="8"/>
                        </a:lnTo>
                        <a:lnTo>
                          <a:pt x="0" y="6"/>
                        </a:lnTo>
                        <a:lnTo>
                          <a:pt x="0" y="5"/>
                        </a:lnTo>
                        <a:lnTo>
                          <a:pt x="0" y="3"/>
                        </a:lnTo>
                        <a:lnTo>
                          <a:pt x="4" y="4"/>
                        </a:lnTo>
                        <a:lnTo>
                          <a:pt x="9" y="6"/>
                        </a:lnTo>
                        <a:lnTo>
                          <a:pt x="14" y="6"/>
                        </a:lnTo>
                        <a:lnTo>
                          <a:pt x="20" y="8"/>
                        </a:lnTo>
                        <a:lnTo>
                          <a:pt x="26" y="7"/>
                        </a:lnTo>
                        <a:lnTo>
                          <a:pt x="32" y="6"/>
                        </a:lnTo>
                        <a:lnTo>
                          <a:pt x="36" y="4"/>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4" name="Freeform 210">
                    <a:extLst>
                      <a:ext uri="{FF2B5EF4-FFF2-40B4-BE49-F238E27FC236}">
                        <a16:creationId xmlns:a16="http://schemas.microsoft.com/office/drawing/2014/main" id="{17F14B89-2B05-4865-8F5E-CEB87F0402B7}"/>
                      </a:ext>
                    </a:extLst>
                  </p:cNvPr>
                  <p:cNvSpPr>
                    <a:spLocks/>
                  </p:cNvSpPr>
                  <p:nvPr/>
                </p:nvSpPr>
                <p:spPr bwMode="auto">
                  <a:xfrm>
                    <a:off x="1882" y="2012"/>
                    <a:ext cx="21" cy="11"/>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w 65"/>
                      <a:gd name="T11" fmla="*/ 0 h 34"/>
                      <a:gd name="T12" fmla="*/ 0 w 65"/>
                      <a:gd name="T13" fmla="*/ 0 h 34"/>
                      <a:gd name="T14" fmla="*/ 0 w 65"/>
                      <a:gd name="T15" fmla="*/ 0 h 34"/>
                      <a:gd name="T16" fmla="*/ 0 w 65"/>
                      <a:gd name="T17" fmla="*/ 0 h 34"/>
                      <a:gd name="T18" fmla="*/ 0 w 65"/>
                      <a:gd name="T19" fmla="*/ 0 h 34"/>
                      <a:gd name="T20" fmla="*/ 0 w 65"/>
                      <a:gd name="T21" fmla="*/ 0 h 34"/>
                      <a:gd name="T22" fmla="*/ 0 w 65"/>
                      <a:gd name="T23" fmla="*/ 0 h 34"/>
                      <a:gd name="T24" fmla="*/ 0 w 65"/>
                      <a:gd name="T25" fmla="*/ 0 h 34"/>
                      <a:gd name="T26" fmla="*/ 0 w 65"/>
                      <a:gd name="T27" fmla="*/ 0 h 34"/>
                      <a:gd name="T28" fmla="*/ 0 w 65"/>
                      <a:gd name="T29" fmla="*/ 0 h 34"/>
                      <a:gd name="T30" fmla="*/ 0 w 65"/>
                      <a:gd name="T31" fmla="*/ 0 h 34"/>
                      <a:gd name="T32" fmla="*/ 0 w 65"/>
                      <a:gd name="T33" fmla="*/ 0 h 34"/>
                      <a:gd name="T34" fmla="*/ 0 w 65"/>
                      <a:gd name="T35" fmla="*/ 0 h 34"/>
                      <a:gd name="T36" fmla="*/ 0 w 65"/>
                      <a:gd name="T37" fmla="*/ 0 h 34"/>
                      <a:gd name="T38" fmla="*/ 0 w 65"/>
                      <a:gd name="T39" fmla="*/ 0 h 34"/>
                      <a:gd name="T40" fmla="*/ 0 w 65"/>
                      <a:gd name="T41" fmla="*/ 0 h 34"/>
                      <a:gd name="T42" fmla="*/ 0 w 65"/>
                      <a:gd name="T43" fmla="*/ 0 h 34"/>
                      <a:gd name="T44" fmla="*/ 0 w 65"/>
                      <a:gd name="T45" fmla="*/ 0 h 34"/>
                      <a:gd name="T46" fmla="*/ 0 w 65"/>
                      <a:gd name="T47" fmla="*/ 0 h 34"/>
                      <a:gd name="T48" fmla="*/ 0 w 65"/>
                      <a:gd name="T49" fmla="*/ 0 h 34"/>
                      <a:gd name="T50" fmla="*/ 0 w 65"/>
                      <a:gd name="T51" fmla="*/ 0 h 34"/>
                      <a:gd name="T52" fmla="*/ 0 w 65"/>
                      <a:gd name="T53" fmla="*/ 0 h 34"/>
                      <a:gd name="T54" fmla="*/ 0 w 65"/>
                      <a:gd name="T55" fmla="*/ 0 h 34"/>
                      <a:gd name="T56" fmla="*/ 0 w 65"/>
                      <a:gd name="T57" fmla="*/ 0 h 34"/>
                      <a:gd name="T58" fmla="*/ 0 w 65"/>
                      <a:gd name="T59" fmla="*/ 0 h 34"/>
                      <a:gd name="T60" fmla="*/ 0 w 65"/>
                      <a:gd name="T61" fmla="*/ 0 h 34"/>
                      <a:gd name="T62" fmla="*/ 0 w 65"/>
                      <a:gd name="T63" fmla="*/ 0 h 34"/>
                      <a:gd name="T64" fmla="*/ 0 w 65"/>
                      <a:gd name="T65" fmla="*/ 0 h 34"/>
                      <a:gd name="T66" fmla="*/ 0 w 65"/>
                      <a:gd name="T67" fmla="*/ 0 h 34"/>
                      <a:gd name="T68" fmla="*/ 0 w 65"/>
                      <a:gd name="T69" fmla="*/ 0 h 34"/>
                      <a:gd name="T70" fmla="*/ 0 w 65"/>
                      <a:gd name="T71" fmla="*/ 0 h 34"/>
                      <a:gd name="T72" fmla="*/ 0 w 65"/>
                      <a:gd name="T73" fmla="*/ 0 h 34"/>
                      <a:gd name="T74" fmla="*/ 0 w 65"/>
                      <a:gd name="T75" fmla="*/ 0 h 34"/>
                      <a:gd name="T76" fmla="*/ 0 w 65"/>
                      <a:gd name="T77" fmla="*/ 0 h 34"/>
                      <a:gd name="T78" fmla="*/ 0 w 65"/>
                      <a:gd name="T79" fmla="*/ 0 h 34"/>
                      <a:gd name="T80" fmla="*/ 0 w 65"/>
                      <a:gd name="T81" fmla="*/ 0 h 34"/>
                      <a:gd name="T82" fmla="*/ 0 w 65"/>
                      <a:gd name="T83" fmla="*/ 0 h 34"/>
                      <a:gd name="T84" fmla="*/ 0 w 65"/>
                      <a:gd name="T85" fmla="*/ 0 h 34"/>
                      <a:gd name="T86" fmla="*/ 0 w 65"/>
                      <a:gd name="T87" fmla="*/ 0 h 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5"/>
                      <a:gd name="T133" fmla="*/ 0 h 34"/>
                      <a:gd name="T134" fmla="*/ 65 w 65"/>
                      <a:gd name="T135" fmla="*/ 34 h 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5" h="34">
                        <a:moveTo>
                          <a:pt x="64" y="28"/>
                        </a:moveTo>
                        <a:lnTo>
                          <a:pt x="64" y="25"/>
                        </a:lnTo>
                        <a:lnTo>
                          <a:pt x="65" y="21"/>
                        </a:lnTo>
                        <a:lnTo>
                          <a:pt x="65" y="19"/>
                        </a:lnTo>
                        <a:lnTo>
                          <a:pt x="65" y="17"/>
                        </a:lnTo>
                        <a:lnTo>
                          <a:pt x="64" y="12"/>
                        </a:lnTo>
                        <a:lnTo>
                          <a:pt x="61" y="8"/>
                        </a:lnTo>
                        <a:lnTo>
                          <a:pt x="58" y="5"/>
                        </a:lnTo>
                        <a:lnTo>
                          <a:pt x="53" y="3"/>
                        </a:lnTo>
                        <a:lnTo>
                          <a:pt x="50" y="1"/>
                        </a:lnTo>
                        <a:lnTo>
                          <a:pt x="47" y="1"/>
                        </a:lnTo>
                        <a:lnTo>
                          <a:pt x="43" y="1"/>
                        </a:lnTo>
                        <a:lnTo>
                          <a:pt x="39" y="1"/>
                        </a:lnTo>
                        <a:lnTo>
                          <a:pt x="35" y="0"/>
                        </a:lnTo>
                        <a:lnTo>
                          <a:pt x="29" y="0"/>
                        </a:lnTo>
                        <a:lnTo>
                          <a:pt x="25" y="1"/>
                        </a:lnTo>
                        <a:lnTo>
                          <a:pt x="21" y="3"/>
                        </a:lnTo>
                        <a:lnTo>
                          <a:pt x="16" y="3"/>
                        </a:lnTo>
                        <a:lnTo>
                          <a:pt x="11" y="4"/>
                        </a:lnTo>
                        <a:lnTo>
                          <a:pt x="8" y="5"/>
                        </a:lnTo>
                        <a:lnTo>
                          <a:pt x="6" y="8"/>
                        </a:lnTo>
                        <a:lnTo>
                          <a:pt x="2" y="12"/>
                        </a:lnTo>
                        <a:lnTo>
                          <a:pt x="0" y="18"/>
                        </a:lnTo>
                        <a:lnTo>
                          <a:pt x="0" y="22"/>
                        </a:lnTo>
                        <a:lnTo>
                          <a:pt x="2" y="27"/>
                        </a:lnTo>
                        <a:lnTo>
                          <a:pt x="4" y="29"/>
                        </a:lnTo>
                        <a:lnTo>
                          <a:pt x="7" y="32"/>
                        </a:lnTo>
                        <a:lnTo>
                          <a:pt x="9" y="33"/>
                        </a:lnTo>
                        <a:lnTo>
                          <a:pt x="13" y="34"/>
                        </a:lnTo>
                        <a:lnTo>
                          <a:pt x="15" y="34"/>
                        </a:lnTo>
                        <a:lnTo>
                          <a:pt x="17" y="34"/>
                        </a:lnTo>
                        <a:lnTo>
                          <a:pt x="21" y="34"/>
                        </a:lnTo>
                        <a:lnTo>
                          <a:pt x="24" y="34"/>
                        </a:lnTo>
                        <a:lnTo>
                          <a:pt x="28" y="34"/>
                        </a:lnTo>
                        <a:lnTo>
                          <a:pt x="32" y="34"/>
                        </a:lnTo>
                        <a:lnTo>
                          <a:pt x="36" y="34"/>
                        </a:lnTo>
                        <a:lnTo>
                          <a:pt x="42" y="34"/>
                        </a:lnTo>
                        <a:lnTo>
                          <a:pt x="45" y="33"/>
                        </a:lnTo>
                        <a:lnTo>
                          <a:pt x="49" y="33"/>
                        </a:lnTo>
                        <a:lnTo>
                          <a:pt x="52" y="32"/>
                        </a:lnTo>
                        <a:lnTo>
                          <a:pt x="57" y="32"/>
                        </a:lnTo>
                        <a:lnTo>
                          <a:pt x="61" y="29"/>
                        </a:lnTo>
                        <a:lnTo>
                          <a:pt x="64" y="28"/>
                        </a:lnTo>
                        <a:close/>
                      </a:path>
                    </a:pathLst>
                  </a:custGeom>
                  <a:solidFill>
                    <a:srgbClr val="A8C2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5" name="Freeform 211">
                    <a:extLst>
                      <a:ext uri="{FF2B5EF4-FFF2-40B4-BE49-F238E27FC236}">
                        <a16:creationId xmlns:a16="http://schemas.microsoft.com/office/drawing/2014/main" id="{54938312-5E41-42A0-8FCB-5600F8CC436D}"/>
                      </a:ext>
                    </a:extLst>
                  </p:cNvPr>
                  <p:cNvSpPr>
                    <a:spLocks/>
                  </p:cNvSpPr>
                  <p:nvPr/>
                </p:nvSpPr>
                <p:spPr bwMode="auto">
                  <a:xfrm>
                    <a:off x="1884" y="2014"/>
                    <a:ext cx="17" cy="6"/>
                  </a:xfrm>
                  <a:custGeom>
                    <a:avLst/>
                    <a:gdLst>
                      <a:gd name="T0" fmla="*/ 0 w 50"/>
                      <a:gd name="T1" fmla="*/ 0 h 17"/>
                      <a:gd name="T2" fmla="*/ 0 w 50"/>
                      <a:gd name="T3" fmla="*/ 0 h 17"/>
                      <a:gd name="T4" fmla="*/ 0 w 50"/>
                      <a:gd name="T5" fmla="*/ 0 h 17"/>
                      <a:gd name="T6" fmla="*/ 0 w 50"/>
                      <a:gd name="T7" fmla="*/ 0 h 17"/>
                      <a:gd name="T8" fmla="*/ 0 w 50"/>
                      <a:gd name="T9" fmla="*/ 0 h 17"/>
                      <a:gd name="T10" fmla="*/ 0 w 50"/>
                      <a:gd name="T11" fmla="*/ 0 h 17"/>
                      <a:gd name="T12" fmla="*/ 0 w 50"/>
                      <a:gd name="T13" fmla="*/ 0 h 17"/>
                      <a:gd name="T14" fmla="*/ 0 w 50"/>
                      <a:gd name="T15" fmla="*/ 0 h 17"/>
                      <a:gd name="T16" fmla="*/ 0 w 50"/>
                      <a:gd name="T17" fmla="*/ 0 h 17"/>
                      <a:gd name="T18" fmla="*/ 0 w 50"/>
                      <a:gd name="T19" fmla="*/ 0 h 17"/>
                      <a:gd name="T20" fmla="*/ 0 w 50"/>
                      <a:gd name="T21" fmla="*/ 0 h 17"/>
                      <a:gd name="T22" fmla="*/ 0 w 50"/>
                      <a:gd name="T23" fmla="*/ 0 h 17"/>
                      <a:gd name="T24" fmla="*/ 0 w 50"/>
                      <a:gd name="T25" fmla="*/ 0 h 17"/>
                      <a:gd name="T26" fmla="*/ 0 w 50"/>
                      <a:gd name="T27" fmla="*/ 0 h 17"/>
                      <a:gd name="T28" fmla="*/ 0 w 50"/>
                      <a:gd name="T29" fmla="*/ 0 h 17"/>
                      <a:gd name="T30" fmla="*/ 0 w 50"/>
                      <a:gd name="T31" fmla="*/ 0 h 17"/>
                      <a:gd name="T32" fmla="*/ 0 w 50"/>
                      <a:gd name="T33" fmla="*/ 0 h 17"/>
                      <a:gd name="T34" fmla="*/ 0 w 50"/>
                      <a:gd name="T35" fmla="*/ 0 h 17"/>
                      <a:gd name="T36" fmla="*/ 0 w 50"/>
                      <a:gd name="T37" fmla="*/ 0 h 17"/>
                      <a:gd name="T38" fmla="*/ 0 w 50"/>
                      <a:gd name="T39" fmla="*/ 0 h 17"/>
                      <a:gd name="T40" fmla="*/ 0 w 50"/>
                      <a:gd name="T41" fmla="*/ 0 h 17"/>
                      <a:gd name="T42" fmla="*/ 0 w 50"/>
                      <a:gd name="T43" fmla="*/ 0 h 17"/>
                      <a:gd name="T44" fmla="*/ 0 w 50"/>
                      <a:gd name="T45" fmla="*/ 0 h 17"/>
                      <a:gd name="T46" fmla="*/ 0 w 50"/>
                      <a:gd name="T47" fmla="*/ 0 h 17"/>
                      <a:gd name="T48" fmla="*/ 0 w 50"/>
                      <a:gd name="T49" fmla="*/ 0 h 17"/>
                      <a:gd name="T50" fmla="*/ 0 w 50"/>
                      <a:gd name="T51" fmla="*/ 0 h 17"/>
                      <a:gd name="T52" fmla="*/ 0 w 50"/>
                      <a:gd name="T53" fmla="*/ 0 h 17"/>
                      <a:gd name="T54" fmla="*/ 0 w 50"/>
                      <a:gd name="T55" fmla="*/ 0 h 17"/>
                      <a:gd name="T56" fmla="*/ 0 w 50"/>
                      <a:gd name="T57" fmla="*/ 0 h 17"/>
                      <a:gd name="T58" fmla="*/ 0 w 50"/>
                      <a:gd name="T59" fmla="*/ 0 h 17"/>
                      <a:gd name="T60" fmla="*/ 0 w 50"/>
                      <a:gd name="T61" fmla="*/ 0 h 17"/>
                      <a:gd name="T62" fmla="*/ 0 w 50"/>
                      <a:gd name="T63" fmla="*/ 0 h 17"/>
                      <a:gd name="T64" fmla="*/ 0 w 50"/>
                      <a:gd name="T65" fmla="*/ 0 h 17"/>
                      <a:gd name="T66" fmla="*/ 0 w 50"/>
                      <a:gd name="T67" fmla="*/ 0 h 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
                      <a:gd name="T103" fmla="*/ 0 h 17"/>
                      <a:gd name="T104" fmla="*/ 50 w 50"/>
                      <a:gd name="T105" fmla="*/ 17 h 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 h="17">
                        <a:moveTo>
                          <a:pt x="49" y="0"/>
                        </a:moveTo>
                        <a:lnTo>
                          <a:pt x="50" y="3"/>
                        </a:lnTo>
                        <a:lnTo>
                          <a:pt x="50" y="6"/>
                        </a:lnTo>
                        <a:lnTo>
                          <a:pt x="50" y="8"/>
                        </a:lnTo>
                        <a:lnTo>
                          <a:pt x="49" y="11"/>
                        </a:lnTo>
                        <a:lnTo>
                          <a:pt x="45" y="12"/>
                        </a:lnTo>
                        <a:lnTo>
                          <a:pt x="43" y="14"/>
                        </a:lnTo>
                        <a:lnTo>
                          <a:pt x="39" y="14"/>
                        </a:lnTo>
                        <a:lnTo>
                          <a:pt x="36" y="17"/>
                        </a:lnTo>
                        <a:lnTo>
                          <a:pt x="32" y="17"/>
                        </a:lnTo>
                        <a:lnTo>
                          <a:pt x="28" y="17"/>
                        </a:lnTo>
                        <a:lnTo>
                          <a:pt x="23" y="15"/>
                        </a:lnTo>
                        <a:lnTo>
                          <a:pt x="20" y="15"/>
                        </a:lnTo>
                        <a:lnTo>
                          <a:pt x="16" y="14"/>
                        </a:lnTo>
                        <a:lnTo>
                          <a:pt x="12" y="14"/>
                        </a:lnTo>
                        <a:lnTo>
                          <a:pt x="9" y="13"/>
                        </a:lnTo>
                        <a:lnTo>
                          <a:pt x="7" y="13"/>
                        </a:lnTo>
                        <a:lnTo>
                          <a:pt x="3" y="11"/>
                        </a:lnTo>
                        <a:lnTo>
                          <a:pt x="1" y="8"/>
                        </a:lnTo>
                        <a:lnTo>
                          <a:pt x="0" y="6"/>
                        </a:lnTo>
                        <a:lnTo>
                          <a:pt x="0" y="4"/>
                        </a:lnTo>
                        <a:lnTo>
                          <a:pt x="0" y="1"/>
                        </a:lnTo>
                        <a:lnTo>
                          <a:pt x="2" y="1"/>
                        </a:lnTo>
                        <a:lnTo>
                          <a:pt x="6" y="4"/>
                        </a:lnTo>
                        <a:lnTo>
                          <a:pt x="12" y="6"/>
                        </a:lnTo>
                        <a:lnTo>
                          <a:pt x="14" y="6"/>
                        </a:lnTo>
                        <a:lnTo>
                          <a:pt x="17" y="7"/>
                        </a:lnTo>
                        <a:lnTo>
                          <a:pt x="21" y="8"/>
                        </a:lnTo>
                        <a:lnTo>
                          <a:pt x="24" y="8"/>
                        </a:lnTo>
                        <a:lnTo>
                          <a:pt x="31" y="8"/>
                        </a:lnTo>
                        <a:lnTo>
                          <a:pt x="37" y="6"/>
                        </a:lnTo>
                        <a:lnTo>
                          <a:pt x="43" y="4"/>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6" name="Freeform 212">
                    <a:extLst>
                      <a:ext uri="{FF2B5EF4-FFF2-40B4-BE49-F238E27FC236}">
                        <a16:creationId xmlns:a16="http://schemas.microsoft.com/office/drawing/2014/main" id="{0045B6C4-CD3C-4F48-ACE1-E4EBD80AF5A7}"/>
                      </a:ext>
                    </a:extLst>
                  </p:cNvPr>
                  <p:cNvSpPr>
                    <a:spLocks/>
                  </p:cNvSpPr>
                  <p:nvPr/>
                </p:nvSpPr>
                <p:spPr bwMode="auto">
                  <a:xfrm>
                    <a:off x="1834" y="2043"/>
                    <a:ext cx="25" cy="13"/>
                  </a:xfrm>
                  <a:custGeom>
                    <a:avLst/>
                    <a:gdLst>
                      <a:gd name="T0" fmla="*/ 0 w 74"/>
                      <a:gd name="T1" fmla="*/ 0 h 39"/>
                      <a:gd name="T2" fmla="*/ 0 w 74"/>
                      <a:gd name="T3" fmla="*/ 0 h 39"/>
                      <a:gd name="T4" fmla="*/ 0 w 74"/>
                      <a:gd name="T5" fmla="*/ 0 h 39"/>
                      <a:gd name="T6" fmla="*/ 0 w 74"/>
                      <a:gd name="T7" fmla="*/ 0 h 39"/>
                      <a:gd name="T8" fmla="*/ 0 w 74"/>
                      <a:gd name="T9" fmla="*/ 0 h 39"/>
                      <a:gd name="T10" fmla="*/ 0 w 74"/>
                      <a:gd name="T11" fmla="*/ 0 h 39"/>
                      <a:gd name="T12" fmla="*/ 0 w 74"/>
                      <a:gd name="T13" fmla="*/ 0 h 39"/>
                      <a:gd name="T14" fmla="*/ 0 w 74"/>
                      <a:gd name="T15" fmla="*/ 0 h 39"/>
                      <a:gd name="T16" fmla="*/ 0 w 74"/>
                      <a:gd name="T17" fmla="*/ 0 h 39"/>
                      <a:gd name="T18" fmla="*/ 0 w 74"/>
                      <a:gd name="T19" fmla="*/ 0 h 39"/>
                      <a:gd name="T20" fmla="*/ 0 w 74"/>
                      <a:gd name="T21" fmla="*/ 0 h 39"/>
                      <a:gd name="T22" fmla="*/ 0 w 74"/>
                      <a:gd name="T23" fmla="*/ 0 h 39"/>
                      <a:gd name="T24" fmla="*/ 0 w 74"/>
                      <a:gd name="T25" fmla="*/ 0 h 39"/>
                      <a:gd name="T26" fmla="*/ 0 w 74"/>
                      <a:gd name="T27" fmla="*/ 0 h 39"/>
                      <a:gd name="T28" fmla="*/ 0 w 74"/>
                      <a:gd name="T29" fmla="*/ 0 h 39"/>
                      <a:gd name="T30" fmla="*/ 0 w 74"/>
                      <a:gd name="T31" fmla="*/ 0 h 39"/>
                      <a:gd name="T32" fmla="*/ 0 w 74"/>
                      <a:gd name="T33" fmla="*/ 0 h 39"/>
                      <a:gd name="T34" fmla="*/ 0 w 74"/>
                      <a:gd name="T35" fmla="*/ 0 h 39"/>
                      <a:gd name="T36" fmla="*/ 0 w 74"/>
                      <a:gd name="T37" fmla="*/ 0 h 39"/>
                      <a:gd name="T38" fmla="*/ 0 w 74"/>
                      <a:gd name="T39" fmla="*/ 0 h 39"/>
                      <a:gd name="T40" fmla="*/ 0 w 74"/>
                      <a:gd name="T41" fmla="*/ 0 h 39"/>
                      <a:gd name="T42" fmla="*/ 0 w 74"/>
                      <a:gd name="T43" fmla="*/ 0 h 39"/>
                      <a:gd name="T44" fmla="*/ 0 w 74"/>
                      <a:gd name="T45" fmla="*/ 0 h 39"/>
                      <a:gd name="T46" fmla="*/ 0 w 74"/>
                      <a:gd name="T47" fmla="*/ 0 h 39"/>
                      <a:gd name="T48" fmla="*/ 0 w 74"/>
                      <a:gd name="T49" fmla="*/ 0 h 39"/>
                      <a:gd name="T50" fmla="*/ 0 w 74"/>
                      <a:gd name="T51" fmla="*/ 0 h 39"/>
                      <a:gd name="T52" fmla="*/ 0 w 74"/>
                      <a:gd name="T53" fmla="*/ 0 h 39"/>
                      <a:gd name="T54" fmla="*/ 0 w 74"/>
                      <a:gd name="T55" fmla="*/ 0 h 39"/>
                      <a:gd name="T56" fmla="*/ 0 w 74"/>
                      <a:gd name="T57" fmla="*/ 0 h 39"/>
                      <a:gd name="T58" fmla="*/ 0 w 74"/>
                      <a:gd name="T59" fmla="*/ 0 h 39"/>
                      <a:gd name="T60" fmla="*/ 0 w 74"/>
                      <a:gd name="T61" fmla="*/ 0 h 39"/>
                      <a:gd name="T62" fmla="*/ 0 w 74"/>
                      <a:gd name="T63" fmla="*/ 0 h 39"/>
                      <a:gd name="T64" fmla="*/ 0 w 74"/>
                      <a:gd name="T65" fmla="*/ 0 h 39"/>
                      <a:gd name="T66" fmla="*/ 0 w 74"/>
                      <a:gd name="T67" fmla="*/ 0 h 39"/>
                      <a:gd name="T68" fmla="*/ 0 w 74"/>
                      <a:gd name="T69" fmla="*/ 0 h 39"/>
                      <a:gd name="T70" fmla="*/ 0 w 74"/>
                      <a:gd name="T71" fmla="*/ 0 h 39"/>
                      <a:gd name="T72" fmla="*/ 0 w 74"/>
                      <a:gd name="T73" fmla="*/ 0 h 39"/>
                      <a:gd name="T74" fmla="*/ 0 w 74"/>
                      <a:gd name="T75" fmla="*/ 0 h 39"/>
                      <a:gd name="T76" fmla="*/ 0 w 74"/>
                      <a:gd name="T77" fmla="*/ 0 h 39"/>
                      <a:gd name="T78" fmla="*/ 0 w 74"/>
                      <a:gd name="T79" fmla="*/ 0 h 39"/>
                      <a:gd name="T80" fmla="*/ 0 w 74"/>
                      <a:gd name="T81" fmla="*/ 0 h 39"/>
                      <a:gd name="T82" fmla="*/ 0 w 74"/>
                      <a:gd name="T83" fmla="*/ 0 h 39"/>
                      <a:gd name="T84" fmla="*/ 0 w 74"/>
                      <a:gd name="T85" fmla="*/ 0 h 39"/>
                      <a:gd name="T86" fmla="*/ 0 w 74"/>
                      <a:gd name="T87" fmla="*/ 0 h 39"/>
                      <a:gd name="T88" fmla="*/ 0 w 74"/>
                      <a:gd name="T89" fmla="*/ 0 h 39"/>
                      <a:gd name="T90" fmla="*/ 0 w 74"/>
                      <a:gd name="T91" fmla="*/ 0 h 3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4"/>
                      <a:gd name="T139" fmla="*/ 0 h 39"/>
                      <a:gd name="T140" fmla="*/ 74 w 74"/>
                      <a:gd name="T141" fmla="*/ 39 h 3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4" h="39">
                        <a:moveTo>
                          <a:pt x="74" y="33"/>
                        </a:moveTo>
                        <a:lnTo>
                          <a:pt x="74" y="28"/>
                        </a:lnTo>
                        <a:lnTo>
                          <a:pt x="74" y="25"/>
                        </a:lnTo>
                        <a:lnTo>
                          <a:pt x="74" y="21"/>
                        </a:lnTo>
                        <a:lnTo>
                          <a:pt x="74" y="18"/>
                        </a:lnTo>
                        <a:lnTo>
                          <a:pt x="73" y="13"/>
                        </a:lnTo>
                        <a:lnTo>
                          <a:pt x="71" y="9"/>
                        </a:lnTo>
                        <a:lnTo>
                          <a:pt x="66" y="5"/>
                        </a:lnTo>
                        <a:lnTo>
                          <a:pt x="60" y="3"/>
                        </a:lnTo>
                        <a:lnTo>
                          <a:pt x="57" y="2"/>
                        </a:lnTo>
                        <a:lnTo>
                          <a:pt x="53" y="2"/>
                        </a:lnTo>
                        <a:lnTo>
                          <a:pt x="49" y="2"/>
                        </a:lnTo>
                        <a:lnTo>
                          <a:pt x="44" y="2"/>
                        </a:lnTo>
                        <a:lnTo>
                          <a:pt x="39" y="0"/>
                        </a:lnTo>
                        <a:lnTo>
                          <a:pt x="33" y="0"/>
                        </a:lnTo>
                        <a:lnTo>
                          <a:pt x="28" y="0"/>
                        </a:lnTo>
                        <a:lnTo>
                          <a:pt x="23" y="2"/>
                        </a:lnTo>
                        <a:lnTo>
                          <a:pt x="17" y="2"/>
                        </a:lnTo>
                        <a:lnTo>
                          <a:pt x="12" y="4"/>
                        </a:lnTo>
                        <a:lnTo>
                          <a:pt x="8" y="6"/>
                        </a:lnTo>
                        <a:lnTo>
                          <a:pt x="4" y="9"/>
                        </a:lnTo>
                        <a:lnTo>
                          <a:pt x="1" y="14"/>
                        </a:lnTo>
                        <a:lnTo>
                          <a:pt x="0" y="20"/>
                        </a:lnTo>
                        <a:lnTo>
                          <a:pt x="0" y="26"/>
                        </a:lnTo>
                        <a:lnTo>
                          <a:pt x="2" y="32"/>
                        </a:lnTo>
                        <a:lnTo>
                          <a:pt x="3" y="33"/>
                        </a:lnTo>
                        <a:lnTo>
                          <a:pt x="7" y="35"/>
                        </a:lnTo>
                        <a:lnTo>
                          <a:pt x="9" y="37"/>
                        </a:lnTo>
                        <a:lnTo>
                          <a:pt x="14" y="39"/>
                        </a:lnTo>
                        <a:lnTo>
                          <a:pt x="16" y="39"/>
                        </a:lnTo>
                        <a:lnTo>
                          <a:pt x="18" y="39"/>
                        </a:lnTo>
                        <a:lnTo>
                          <a:pt x="23" y="39"/>
                        </a:lnTo>
                        <a:lnTo>
                          <a:pt x="28" y="39"/>
                        </a:lnTo>
                        <a:lnTo>
                          <a:pt x="31" y="39"/>
                        </a:lnTo>
                        <a:lnTo>
                          <a:pt x="37" y="39"/>
                        </a:lnTo>
                        <a:lnTo>
                          <a:pt x="42" y="39"/>
                        </a:lnTo>
                        <a:lnTo>
                          <a:pt x="47" y="39"/>
                        </a:lnTo>
                        <a:lnTo>
                          <a:pt x="52" y="37"/>
                        </a:lnTo>
                        <a:lnTo>
                          <a:pt x="57" y="37"/>
                        </a:lnTo>
                        <a:lnTo>
                          <a:pt x="60" y="35"/>
                        </a:lnTo>
                        <a:lnTo>
                          <a:pt x="65" y="35"/>
                        </a:lnTo>
                        <a:lnTo>
                          <a:pt x="68" y="34"/>
                        </a:lnTo>
                        <a:lnTo>
                          <a:pt x="71" y="34"/>
                        </a:lnTo>
                        <a:lnTo>
                          <a:pt x="73" y="33"/>
                        </a:lnTo>
                        <a:lnTo>
                          <a:pt x="74" y="33"/>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7" name="Freeform 213">
                    <a:extLst>
                      <a:ext uri="{FF2B5EF4-FFF2-40B4-BE49-F238E27FC236}">
                        <a16:creationId xmlns:a16="http://schemas.microsoft.com/office/drawing/2014/main" id="{E7602C70-CE8D-4D78-8518-F45E4437C9F3}"/>
                      </a:ext>
                    </a:extLst>
                  </p:cNvPr>
                  <p:cNvSpPr>
                    <a:spLocks/>
                  </p:cNvSpPr>
                  <p:nvPr/>
                </p:nvSpPr>
                <p:spPr bwMode="auto">
                  <a:xfrm>
                    <a:off x="1837" y="2045"/>
                    <a:ext cx="19" cy="6"/>
                  </a:xfrm>
                  <a:custGeom>
                    <a:avLst/>
                    <a:gdLst>
                      <a:gd name="T0" fmla="*/ 0 w 58"/>
                      <a:gd name="T1" fmla="*/ 0 h 19"/>
                      <a:gd name="T2" fmla="*/ 0 w 58"/>
                      <a:gd name="T3" fmla="*/ 0 h 19"/>
                      <a:gd name="T4" fmla="*/ 0 w 58"/>
                      <a:gd name="T5" fmla="*/ 0 h 19"/>
                      <a:gd name="T6" fmla="*/ 0 w 58"/>
                      <a:gd name="T7" fmla="*/ 0 h 19"/>
                      <a:gd name="T8" fmla="*/ 0 w 58"/>
                      <a:gd name="T9" fmla="*/ 0 h 19"/>
                      <a:gd name="T10" fmla="*/ 0 w 58"/>
                      <a:gd name="T11" fmla="*/ 0 h 19"/>
                      <a:gd name="T12" fmla="*/ 0 w 58"/>
                      <a:gd name="T13" fmla="*/ 0 h 19"/>
                      <a:gd name="T14" fmla="*/ 0 w 58"/>
                      <a:gd name="T15" fmla="*/ 0 h 19"/>
                      <a:gd name="T16" fmla="*/ 0 w 58"/>
                      <a:gd name="T17" fmla="*/ 0 h 19"/>
                      <a:gd name="T18" fmla="*/ 0 w 58"/>
                      <a:gd name="T19" fmla="*/ 0 h 19"/>
                      <a:gd name="T20" fmla="*/ 0 w 58"/>
                      <a:gd name="T21" fmla="*/ 0 h 19"/>
                      <a:gd name="T22" fmla="*/ 0 w 58"/>
                      <a:gd name="T23" fmla="*/ 0 h 19"/>
                      <a:gd name="T24" fmla="*/ 0 w 58"/>
                      <a:gd name="T25" fmla="*/ 0 h 19"/>
                      <a:gd name="T26" fmla="*/ 0 w 58"/>
                      <a:gd name="T27" fmla="*/ 0 h 19"/>
                      <a:gd name="T28" fmla="*/ 0 w 58"/>
                      <a:gd name="T29" fmla="*/ 0 h 19"/>
                      <a:gd name="T30" fmla="*/ 0 w 58"/>
                      <a:gd name="T31" fmla="*/ 0 h 19"/>
                      <a:gd name="T32" fmla="*/ 0 w 58"/>
                      <a:gd name="T33" fmla="*/ 0 h 19"/>
                      <a:gd name="T34" fmla="*/ 0 w 58"/>
                      <a:gd name="T35" fmla="*/ 0 h 19"/>
                      <a:gd name="T36" fmla="*/ 0 w 58"/>
                      <a:gd name="T37" fmla="*/ 0 h 19"/>
                      <a:gd name="T38" fmla="*/ 0 w 58"/>
                      <a:gd name="T39" fmla="*/ 0 h 19"/>
                      <a:gd name="T40" fmla="*/ 0 w 58"/>
                      <a:gd name="T41" fmla="*/ 0 h 19"/>
                      <a:gd name="T42" fmla="*/ 0 w 58"/>
                      <a:gd name="T43" fmla="*/ 0 h 19"/>
                      <a:gd name="T44" fmla="*/ 0 w 58"/>
                      <a:gd name="T45" fmla="*/ 0 h 19"/>
                      <a:gd name="T46" fmla="*/ 0 w 58"/>
                      <a:gd name="T47" fmla="*/ 0 h 19"/>
                      <a:gd name="T48" fmla="*/ 0 w 58"/>
                      <a:gd name="T49" fmla="*/ 0 h 19"/>
                      <a:gd name="T50" fmla="*/ 0 w 58"/>
                      <a:gd name="T51" fmla="*/ 0 h 19"/>
                      <a:gd name="T52" fmla="*/ 0 w 58"/>
                      <a:gd name="T53" fmla="*/ 0 h 19"/>
                      <a:gd name="T54" fmla="*/ 0 w 58"/>
                      <a:gd name="T55" fmla="*/ 0 h 19"/>
                      <a:gd name="T56" fmla="*/ 0 w 58"/>
                      <a:gd name="T57" fmla="*/ 0 h 19"/>
                      <a:gd name="T58" fmla="*/ 0 w 58"/>
                      <a:gd name="T59" fmla="*/ 0 h 19"/>
                      <a:gd name="T60" fmla="*/ 0 w 58"/>
                      <a:gd name="T61" fmla="*/ 0 h 19"/>
                      <a:gd name="T62" fmla="*/ 0 w 58"/>
                      <a:gd name="T63" fmla="*/ 0 h 19"/>
                      <a:gd name="T64" fmla="*/ 0 w 58"/>
                      <a:gd name="T65" fmla="*/ 0 h 19"/>
                      <a:gd name="T66" fmla="*/ 0 w 58"/>
                      <a:gd name="T67" fmla="*/ 0 h 19"/>
                      <a:gd name="T68" fmla="*/ 0 w 58"/>
                      <a:gd name="T69" fmla="*/ 0 h 19"/>
                      <a:gd name="T70" fmla="*/ 0 w 58"/>
                      <a:gd name="T71" fmla="*/ 0 h 19"/>
                      <a:gd name="T72" fmla="*/ 0 w 58"/>
                      <a:gd name="T73" fmla="*/ 0 h 19"/>
                      <a:gd name="T74" fmla="*/ 0 w 58"/>
                      <a:gd name="T75" fmla="*/ 0 h 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9"/>
                      <a:gd name="T116" fmla="*/ 58 w 58"/>
                      <a:gd name="T117" fmla="*/ 19 h 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9">
                        <a:moveTo>
                          <a:pt x="57" y="0"/>
                        </a:moveTo>
                        <a:lnTo>
                          <a:pt x="58" y="4"/>
                        </a:lnTo>
                        <a:lnTo>
                          <a:pt x="58" y="7"/>
                        </a:lnTo>
                        <a:lnTo>
                          <a:pt x="57" y="10"/>
                        </a:lnTo>
                        <a:lnTo>
                          <a:pt x="56" y="13"/>
                        </a:lnTo>
                        <a:lnTo>
                          <a:pt x="52" y="16"/>
                        </a:lnTo>
                        <a:lnTo>
                          <a:pt x="50" y="17"/>
                        </a:lnTo>
                        <a:lnTo>
                          <a:pt x="45" y="18"/>
                        </a:lnTo>
                        <a:lnTo>
                          <a:pt x="42" y="19"/>
                        </a:lnTo>
                        <a:lnTo>
                          <a:pt x="37" y="19"/>
                        </a:lnTo>
                        <a:lnTo>
                          <a:pt x="32" y="19"/>
                        </a:lnTo>
                        <a:lnTo>
                          <a:pt x="27" y="19"/>
                        </a:lnTo>
                        <a:lnTo>
                          <a:pt x="22" y="19"/>
                        </a:lnTo>
                        <a:lnTo>
                          <a:pt x="17" y="18"/>
                        </a:lnTo>
                        <a:lnTo>
                          <a:pt x="14" y="18"/>
                        </a:lnTo>
                        <a:lnTo>
                          <a:pt x="10" y="17"/>
                        </a:lnTo>
                        <a:lnTo>
                          <a:pt x="8" y="16"/>
                        </a:lnTo>
                        <a:lnTo>
                          <a:pt x="4" y="13"/>
                        </a:lnTo>
                        <a:lnTo>
                          <a:pt x="1" y="11"/>
                        </a:lnTo>
                        <a:lnTo>
                          <a:pt x="0" y="9"/>
                        </a:lnTo>
                        <a:lnTo>
                          <a:pt x="0" y="6"/>
                        </a:lnTo>
                        <a:lnTo>
                          <a:pt x="0" y="3"/>
                        </a:lnTo>
                        <a:lnTo>
                          <a:pt x="1" y="3"/>
                        </a:lnTo>
                        <a:lnTo>
                          <a:pt x="6" y="4"/>
                        </a:lnTo>
                        <a:lnTo>
                          <a:pt x="13" y="7"/>
                        </a:lnTo>
                        <a:lnTo>
                          <a:pt x="16" y="9"/>
                        </a:lnTo>
                        <a:lnTo>
                          <a:pt x="20" y="9"/>
                        </a:lnTo>
                        <a:lnTo>
                          <a:pt x="24" y="10"/>
                        </a:lnTo>
                        <a:lnTo>
                          <a:pt x="28" y="11"/>
                        </a:lnTo>
                        <a:lnTo>
                          <a:pt x="32" y="10"/>
                        </a:lnTo>
                        <a:lnTo>
                          <a:pt x="36" y="10"/>
                        </a:lnTo>
                        <a:lnTo>
                          <a:pt x="39" y="10"/>
                        </a:lnTo>
                        <a:lnTo>
                          <a:pt x="43" y="9"/>
                        </a:lnTo>
                        <a:lnTo>
                          <a:pt x="46" y="7"/>
                        </a:lnTo>
                        <a:lnTo>
                          <a:pt x="50" y="5"/>
                        </a:lnTo>
                        <a:lnTo>
                          <a:pt x="52" y="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8" name="Freeform 214">
                    <a:extLst>
                      <a:ext uri="{FF2B5EF4-FFF2-40B4-BE49-F238E27FC236}">
                        <a16:creationId xmlns:a16="http://schemas.microsoft.com/office/drawing/2014/main" id="{6F11C7EC-BAD1-453F-9208-C27DD9E45C4F}"/>
                      </a:ext>
                    </a:extLst>
                  </p:cNvPr>
                  <p:cNvSpPr>
                    <a:spLocks/>
                  </p:cNvSpPr>
                  <p:nvPr/>
                </p:nvSpPr>
                <p:spPr bwMode="auto">
                  <a:xfrm>
                    <a:off x="1891" y="2072"/>
                    <a:ext cx="25" cy="13"/>
                  </a:xfrm>
                  <a:custGeom>
                    <a:avLst/>
                    <a:gdLst>
                      <a:gd name="T0" fmla="*/ 0 w 75"/>
                      <a:gd name="T1" fmla="*/ 0 h 38"/>
                      <a:gd name="T2" fmla="*/ 0 w 75"/>
                      <a:gd name="T3" fmla="*/ 0 h 38"/>
                      <a:gd name="T4" fmla="*/ 0 w 75"/>
                      <a:gd name="T5" fmla="*/ 0 h 38"/>
                      <a:gd name="T6" fmla="*/ 0 w 75"/>
                      <a:gd name="T7" fmla="*/ 0 h 38"/>
                      <a:gd name="T8" fmla="*/ 0 w 75"/>
                      <a:gd name="T9" fmla="*/ 0 h 38"/>
                      <a:gd name="T10" fmla="*/ 0 w 75"/>
                      <a:gd name="T11" fmla="*/ 0 h 38"/>
                      <a:gd name="T12" fmla="*/ 0 w 75"/>
                      <a:gd name="T13" fmla="*/ 0 h 38"/>
                      <a:gd name="T14" fmla="*/ 0 w 75"/>
                      <a:gd name="T15" fmla="*/ 0 h 38"/>
                      <a:gd name="T16" fmla="*/ 0 w 75"/>
                      <a:gd name="T17" fmla="*/ 0 h 38"/>
                      <a:gd name="T18" fmla="*/ 0 w 75"/>
                      <a:gd name="T19" fmla="*/ 0 h 38"/>
                      <a:gd name="T20" fmla="*/ 0 w 75"/>
                      <a:gd name="T21" fmla="*/ 0 h 38"/>
                      <a:gd name="T22" fmla="*/ 0 w 75"/>
                      <a:gd name="T23" fmla="*/ 0 h 38"/>
                      <a:gd name="T24" fmla="*/ 0 w 75"/>
                      <a:gd name="T25" fmla="*/ 0 h 38"/>
                      <a:gd name="T26" fmla="*/ 0 w 75"/>
                      <a:gd name="T27" fmla="*/ 0 h 38"/>
                      <a:gd name="T28" fmla="*/ 0 w 75"/>
                      <a:gd name="T29" fmla="*/ 0 h 38"/>
                      <a:gd name="T30" fmla="*/ 0 w 75"/>
                      <a:gd name="T31" fmla="*/ 0 h 38"/>
                      <a:gd name="T32" fmla="*/ 0 w 75"/>
                      <a:gd name="T33" fmla="*/ 0 h 38"/>
                      <a:gd name="T34" fmla="*/ 0 w 75"/>
                      <a:gd name="T35" fmla="*/ 0 h 38"/>
                      <a:gd name="T36" fmla="*/ 0 w 75"/>
                      <a:gd name="T37" fmla="*/ 0 h 38"/>
                      <a:gd name="T38" fmla="*/ 0 w 75"/>
                      <a:gd name="T39" fmla="*/ 0 h 38"/>
                      <a:gd name="T40" fmla="*/ 0 w 75"/>
                      <a:gd name="T41" fmla="*/ 0 h 38"/>
                      <a:gd name="T42" fmla="*/ 0 w 75"/>
                      <a:gd name="T43" fmla="*/ 0 h 38"/>
                      <a:gd name="T44" fmla="*/ 0 w 75"/>
                      <a:gd name="T45" fmla="*/ 0 h 38"/>
                      <a:gd name="T46" fmla="*/ 0 w 75"/>
                      <a:gd name="T47" fmla="*/ 0 h 38"/>
                      <a:gd name="T48" fmla="*/ 0 w 75"/>
                      <a:gd name="T49" fmla="*/ 0 h 38"/>
                      <a:gd name="T50" fmla="*/ 0 w 75"/>
                      <a:gd name="T51" fmla="*/ 0 h 38"/>
                      <a:gd name="T52" fmla="*/ 0 w 75"/>
                      <a:gd name="T53" fmla="*/ 0 h 38"/>
                      <a:gd name="T54" fmla="*/ 0 w 75"/>
                      <a:gd name="T55" fmla="*/ 0 h 38"/>
                      <a:gd name="T56" fmla="*/ 0 w 75"/>
                      <a:gd name="T57" fmla="*/ 0 h 38"/>
                      <a:gd name="T58" fmla="*/ 0 w 75"/>
                      <a:gd name="T59" fmla="*/ 0 h 38"/>
                      <a:gd name="T60" fmla="*/ 0 w 75"/>
                      <a:gd name="T61" fmla="*/ 0 h 38"/>
                      <a:gd name="T62" fmla="*/ 0 w 75"/>
                      <a:gd name="T63" fmla="*/ 0 h 38"/>
                      <a:gd name="T64" fmla="*/ 0 w 75"/>
                      <a:gd name="T65" fmla="*/ 0 h 38"/>
                      <a:gd name="T66" fmla="*/ 0 w 75"/>
                      <a:gd name="T67" fmla="*/ 0 h 38"/>
                      <a:gd name="T68" fmla="*/ 0 w 75"/>
                      <a:gd name="T69" fmla="*/ 0 h 38"/>
                      <a:gd name="T70" fmla="*/ 0 w 75"/>
                      <a:gd name="T71" fmla="*/ 0 h 38"/>
                      <a:gd name="T72" fmla="*/ 0 w 75"/>
                      <a:gd name="T73" fmla="*/ 0 h 38"/>
                      <a:gd name="T74" fmla="*/ 0 w 75"/>
                      <a:gd name="T75" fmla="*/ 0 h 38"/>
                      <a:gd name="T76" fmla="*/ 0 w 75"/>
                      <a:gd name="T77" fmla="*/ 0 h 38"/>
                      <a:gd name="T78" fmla="*/ 0 w 75"/>
                      <a:gd name="T79" fmla="*/ 0 h 38"/>
                      <a:gd name="T80" fmla="*/ 0 w 75"/>
                      <a:gd name="T81" fmla="*/ 0 h 38"/>
                      <a:gd name="T82" fmla="*/ 0 w 75"/>
                      <a:gd name="T83" fmla="*/ 0 h 38"/>
                      <a:gd name="T84" fmla="*/ 0 w 75"/>
                      <a:gd name="T85" fmla="*/ 0 h 38"/>
                      <a:gd name="T86" fmla="*/ 0 w 75"/>
                      <a:gd name="T87" fmla="*/ 0 h 38"/>
                      <a:gd name="T88" fmla="*/ 0 w 75"/>
                      <a:gd name="T89" fmla="*/ 0 h 38"/>
                      <a:gd name="T90" fmla="*/ 0 w 75"/>
                      <a:gd name="T91" fmla="*/ 0 h 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38"/>
                      <a:gd name="T140" fmla="*/ 75 w 75"/>
                      <a:gd name="T141" fmla="*/ 38 h 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38">
                        <a:moveTo>
                          <a:pt x="74" y="33"/>
                        </a:moveTo>
                        <a:lnTo>
                          <a:pt x="74" y="28"/>
                        </a:lnTo>
                        <a:lnTo>
                          <a:pt x="75" y="24"/>
                        </a:lnTo>
                        <a:lnTo>
                          <a:pt x="75" y="21"/>
                        </a:lnTo>
                        <a:lnTo>
                          <a:pt x="75" y="19"/>
                        </a:lnTo>
                        <a:lnTo>
                          <a:pt x="73" y="13"/>
                        </a:lnTo>
                        <a:lnTo>
                          <a:pt x="72" y="9"/>
                        </a:lnTo>
                        <a:lnTo>
                          <a:pt x="66" y="5"/>
                        </a:lnTo>
                        <a:lnTo>
                          <a:pt x="61" y="2"/>
                        </a:lnTo>
                        <a:lnTo>
                          <a:pt x="57" y="1"/>
                        </a:lnTo>
                        <a:lnTo>
                          <a:pt x="54" y="1"/>
                        </a:lnTo>
                        <a:lnTo>
                          <a:pt x="50" y="1"/>
                        </a:lnTo>
                        <a:lnTo>
                          <a:pt x="45" y="1"/>
                        </a:lnTo>
                        <a:lnTo>
                          <a:pt x="39" y="0"/>
                        </a:lnTo>
                        <a:lnTo>
                          <a:pt x="33" y="1"/>
                        </a:lnTo>
                        <a:lnTo>
                          <a:pt x="29" y="1"/>
                        </a:lnTo>
                        <a:lnTo>
                          <a:pt x="23" y="2"/>
                        </a:lnTo>
                        <a:lnTo>
                          <a:pt x="17" y="2"/>
                        </a:lnTo>
                        <a:lnTo>
                          <a:pt x="14" y="3"/>
                        </a:lnTo>
                        <a:lnTo>
                          <a:pt x="9" y="6"/>
                        </a:lnTo>
                        <a:lnTo>
                          <a:pt x="6" y="9"/>
                        </a:lnTo>
                        <a:lnTo>
                          <a:pt x="1" y="14"/>
                        </a:lnTo>
                        <a:lnTo>
                          <a:pt x="0" y="21"/>
                        </a:lnTo>
                        <a:lnTo>
                          <a:pt x="0" y="27"/>
                        </a:lnTo>
                        <a:lnTo>
                          <a:pt x="2" y="33"/>
                        </a:lnTo>
                        <a:lnTo>
                          <a:pt x="4" y="34"/>
                        </a:lnTo>
                        <a:lnTo>
                          <a:pt x="7" y="36"/>
                        </a:lnTo>
                        <a:lnTo>
                          <a:pt x="10" y="37"/>
                        </a:lnTo>
                        <a:lnTo>
                          <a:pt x="15" y="38"/>
                        </a:lnTo>
                        <a:lnTo>
                          <a:pt x="16" y="38"/>
                        </a:lnTo>
                        <a:lnTo>
                          <a:pt x="19" y="38"/>
                        </a:lnTo>
                        <a:lnTo>
                          <a:pt x="23" y="38"/>
                        </a:lnTo>
                        <a:lnTo>
                          <a:pt x="29" y="38"/>
                        </a:lnTo>
                        <a:lnTo>
                          <a:pt x="32" y="38"/>
                        </a:lnTo>
                        <a:lnTo>
                          <a:pt x="37" y="38"/>
                        </a:lnTo>
                        <a:lnTo>
                          <a:pt x="42" y="38"/>
                        </a:lnTo>
                        <a:lnTo>
                          <a:pt x="47" y="38"/>
                        </a:lnTo>
                        <a:lnTo>
                          <a:pt x="52" y="37"/>
                        </a:lnTo>
                        <a:lnTo>
                          <a:pt x="57" y="37"/>
                        </a:lnTo>
                        <a:lnTo>
                          <a:pt x="61" y="36"/>
                        </a:lnTo>
                        <a:lnTo>
                          <a:pt x="65" y="36"/>
                        </a:lnTo>
                        <a:lnTo>
                          <a:pt x="68" y="35"/>
                        </a:lnTo>
                        <a:lnTo>
                          <a:pt x="72" y="34"/>
                        </a:lnTo>
                        <a:lnTo>
                          <a:pt x="73" y="34"/>
                        </a:lnTo>
                        <a:lnTo>
                          <a:pt x="74" y="33"/>
                        </a:lnTo>
                        <a:close/>
                      </a:path>
                    </a:pathLst>
                  </a:custGeom>
                  <a:solidFill>
                    <a:srgbClr val="A1E6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89" name="Freeform 215">
                    <a:extLst>
                      <a:ext uri="{FF2B5EF4-FFF2-40B4-BE49-F238E27FC236}">
                        <a16:creationId xmlns:a16="http://schemas.microsoft.com/office/drawing/2014/main" id="{C3D3F096-6EA9-4562-AAED-961E7A9CB109}"/>
                      </a:ext>
                    </a:extLst>
                  </p:cNvPr>
                  <p:cNvSpPr>
                    <a:spLocks/>
                  </p:cNvSpPr>
                  <p:nvPr/>
                </p:nvSpPr>
                <p:spPr bwMode="auto">
                  <a:xfrm>
                    <a:off x="1894" y="2074"/>
                    <a:ext cx="19" cy="7"/>
                  </a:xfrm>
                  <a:custGeom>
                    <a:avLst/>
                    <a:gdLst>
                      <a:gd name="T0" fmla="*/ 0 w 58"/>
                      <a:gd name="T1" fmla="*/ 0 h 20"/>
                      <a:gd name="T2" fmla="*/ 0 w 58"/>
                      <a:gd name="T3" fmla="*/ 0 h 20"/>
                      <a:gd name="T4" fmla="*/ 0 w 58"/>
                      <a:gd name="T5" fmla="*/ 0 h 20"/>
                      <a:gd name="T6" fmla="*/ 0 w 58"/>
                      <a:gd name="T7" fmla="*/ 0 h 20"/>
                      <a:gd name="T8" fmla="*/ 0 w 58"/>
                      <a:gd name="T9" fmla="*/ 0 h 20"/>
                      <a:gd name="T10" fmla="*/ 0 w 58"/>
                      <a:gd name="T11" fmla="*/ 0 h 20"/>
                      <a:gd name="T12" fmla="*/ 0 w 58"/>
                      <a:gd name="T13" fmla="*/ 0 h 20"/>
                      <a:gd name="T14" fmla="*/ 0 w 58"/>
                      <a:gd name="T15" fmla="*/ 0 h 20"/>
                      <a:gd name="T16" fmla="*/ 0 w 58"/>
                      <a:gd name="T17" fmla="*/ 0 h 20"/>
                      <a:gd name="T18" fmla="*/ 0 w 58"/>
                      <a:gd name="T19" fmla="*/ 0 h 20"/>
                      <a:gd name="T20" fmla="*/ 0 w 58"/>
                      <a:gd name="T21" fmla="*/ 0 h 20"/>
                      <a:gd name="T22" fmla="*/ 0 w 58"/>
                      <a:gd name="T23" fmla="*/ 0 h 20"/>
                      <a:gd name="T24" fmla="*/ 0 w 58"/>
                      <a:gd name="T25" fmla="*/ 0 h 20"/>
                      <a:gd name="T26" fmla="*/ 0 w 58"/>
                      <a:gd name="T27" fmla="*/ 0 h 20"/>
                      <a:gd name="T28" fmla="*/ 0 w 58"/>
                      <a:gd name="T29" fmla="*/ 0 h 20"/>
                      <a:gd name="T30" fmla="*/ 0 w 58"/>
                      <a:gd name="T31" fmla="*/ 0 h 20"/>
                      <a:gd name="T32" fmla="*/ 0 w 58"/>
                      <a:gd name="T33" fmla="*/ 0 h 20"/>
                      <a:gd name="T34" fmla="*/ 0 w 58"/>
                      <a:gd name="T35" fmla="*/ 0 h 20"/>
                      <a:gd name="T36" fmla="*/ 0 w 58"/>
                      <a:gd name="T37" fmla="*/ 0 h 20"/>
                      <a:gd name="T38" fmla="*/ 0 w 58"/>
                      <a:gd name="T39" fmla="*/ 0 h 20"/>
                      <a:gd name="T40" fmla="*/ 0 w 58"/>
                      <a:gd name="T41" fmla="*/ 0 h 20"/>
                      <a:gd name="T42" fmla="*/ 0 w 58"/>
                      <a:gd name="T43" fmla="*/ 0 h 20"/>
                      <a:gd name="T44" fmla="*/ 0 w 58"/>
                      <a:gd name="T45" fmla="*/ 0 h 20"/>
                      <a:gd name="T46" fmla="*/ 0 w 58"/>
                      <a:gd name="T47" fmla="*/ 0 h 20"/>
                      <a:gd name="T48" fmla="*/ 0 w 58"/>
                      <a:gd name="T49" fmla="*/ 0 h 20"/>
                      <a:gd name="T50" fmla="*/ 0 w 58"/>
                      <a:gd name="T51" fmla="*/ 0 h 20"/>
                      <a:gd name="T52" fmla="*/ 0 w 58"/>
                      <a:gd name="T53" fmla="*/ 0 h 20"/>
                      <a:gd name="T54" fmla="*/ 0 w 58"/>
                      <a:gd name="T55" fmla="*/ 0 h 20"/>
                      <a:gd name="T56" fmla="*/ 0 w 58"/>
                      <a:gd name="T57" fmla="*/ 0 h 20"/>
                      <a:gd name="T58" fmla="*/ 0 w 58"/>
                      <a:gd name="T59" fmla="*/ 0 h 20"/>
                      <a:gd name="T60" fmla="*/ 0 w 58"/>
                      <a:gd name="T61" fmla="*/ 0 h 20"/>
                      <a:gd name="T62" fmla="*/ 0 w 58"/>
                      <a:gd name="T63" fmla="*/ 0 h 20"/>
                      <a:gd name="T64" fmla="*/ 0 w 58"/>
                      <a:gd name="T65" fmla="*/ 0 h 20"/>
                      <a:gd name="T66" fmla="*/ 0 w 58"/>
                      <a:gd name="T67" fmla="*/ 0 h 20"/>
                      <a:gd name="T68" fmla="*/ 0 w 58"/>
                      <a:gd name="T69" fmla="*/ 0 h 20"/>
                      <a:gd name="T70" fmla="*/ 0 w 58"/>
                      <a:gd name="T71" fmla="*/ 0 h 20"/>
                      <a:gd name="T72" fmla="*/ 0 w 58"/>
                      <a:gd name="T73" fmla="*/ 0 h 20"/>
                      <a:gd name="T74" fmla="*/ 0 w 58"/>
                      <a:gd name="T75" fmla="*/ 0 h 2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20"/>
                      <a:gd name="T116" fmla="*/ 58 w 58"/>
                      <a:gd name="T117" fmla="*/ 20 h 2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20">
                        <a:moveTo>
                          <a:pt x="56" y="0"/>
                        </a:moveTo>
                        <a:lnTo>
                          <a:pt x="57" y="3"/>
                        </a:lnTo>
                        <a:lnTo>
                          <a:pt x="58" y="7"/>
                        </a:lnTo>
                        <a:lnTo>
                          <a:pt x="57" y="10"/>
                        </a:lnTo>
                        <a:lnTo>
                          <a:pt x="56" y="13"/>
                        </a:lnTo>
                        <a:lnTo>
                          <a:pt x="52" y="15"/>
                        </a:lnTo>
                        <a:lnTo>
                          <a:pt x="49" y="17"/>
                        </a:lnTo>
                        <a:lnTo>
                          <a:pt x="45" y="19"/>
                        </a:lnTo>
                        <a:lnTo>
                          <a:pt x="42" y="20"/>
                        </a:lnTo>
                        <a:lnTo>
                          <a:pt x="37" y="20"/>
                        </a:lnTo>
                        <a:lnTo>
                          <a:pt x="31" y="20"/>
                        </a:lnTo>
                        <a:lnTo>
                          <a:pt x="27" y="20"/>
                        </a:lnTo>
                        <a:lnTo>
                          <a:pt x="22" y="20"/>
                        </a:lnTo>
                        <a:lnTo>
                          <a:pt x="17" y="19"/>
                        </a:lnTo>
                        <a:lnTo>
                          <a:pt x="14" y="17"/>
                        </a:lnTo>
                        <a:lnTo>
                          <a:pt x="10" y="16"/>
                        </a:lnTo>
                        <a:lnTo>
                          <a:pt x="7" y="15"/>
                        </a:lnTo>
                        <a:lnTo>
                          <a:pt x="5" y="13"/>
                        </a:lnTo>
                        <a:lnTo>
                          <a:pt x="1" y="12"/>
                        </a:lnTo>
                        <a:lnTo>
                          <a:pt x="0" y="9"/>
                        </a:lnTo>
                        <a:lnTo>
                          <a:pt x="0" y="6"/>
                        </a:lnTo>
                        <a:lnTo>
                          <a:pt x="0" y="2"/>
                        </a:lnTo>
                        <a:lnTo>
                          <a:pt x="1" y="2"/>
                        </a:lnTo>
                        <a:lnTo>
                          <a:pt x="6" y="5"/>
                        </a:lnTo>
                        <a:lnTo>
                          <a:pt x="13" y="7"/>
                        </a:lnTo>
                        <a:lnTo>
                          <a:pt x="16" y="7"/>
                        </a:lnTo>
                        <a:lnTo>
                          <a:pt x="20" y="9"/>
                        </a:lnTo>
                        <a:lnTo>
                          <a:pt x="23" y="9"/>
                        </a:lnTo>
                        <a:lnTo>
                          <a:pt x="28" y="10"/>
                        </a:lnTo>
                        <a:lnTo>
                          <a:pt x="31" y="10"/>
                        </a:lnTo>
                        <a:lnTo>
                          <a:pt x="36" y="10"/>
                        </a:lnTo>
                        <a:lnTo>
                          <a:pt x="40" y="9"/>
                        </a:lnTo>
                        <a:lnTo>
                          <a:pt x="43" y="9"/>
                        </a:lnTo>
                        <a:lnTo>
                          <a:pt x="47" y="7"/>
                        </a:lnTo>
                        <a:lnTo>
                          <a:pt x="49" y="5"/>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0" name="Freeform 216">
                    <a:extLst>
                      <a:ext uri="{FF2B5EF4-FFF2-40B4-BE49-F238E27FC236}">
                        <a16:creationId xmlns:a16="http://schemas.microsoft.com/office/drawing/2014/main" id="{59EAB2CE-E524-4379-86A9-661345E0F3DF}"/>
                      </a:ext>
                    </a:extLst>
                  </p:cNvPr>
                  <p:cNvSpPr>
                    <a:spLocks/>
                  </p:cNvSpPr>
                  <p:nvPr/>
                </p:nvSpPr>
                <p:spPr bwMode="auto">
                  <a:xfrm>
                    <a:off x="1964" y="2084"/>
                    <a:ext cx="25" cy="13"/>
                  </a:xfrm>
                  <a:custGeom>
                    <a:avLst/>
                    <a:gdLst>
                      <a:gd name="T0" fmla="*/ 0 w 74"/>
                      <a:gd name="T1" fmla="*/ 0 h 38"/>
                      <a:gd name="T2" fmla="*/ 0 w 74"/>
                      <a:gd name="T3" fmla="*/ 0 h 38"/>
                      <a:gd name="T4" fmla="*/ 0 w 74"/>
                      <a:gd name="T5" fmla="*/ 0 h 38"/>
                      <a:gd name="T6" fmla="*/ 0 w 74"/>
                      <a:gd name="T7" fmla="*/ 0 h 38"/>
                      <a:gd name="T8" fmla="*/ 0 w 74"/>
                      <a:gd name="T9" fmla="*/ 0 h 38"/>
                      <a:gd name="T10" fmla="*/ 0 w 74"/>
                      <a:gd name="T11" fmla="*/ 0 h 38"/>
                      <a:gd name="T12" fmla="*/ 0 w 74"/>
                      <a:gd name="T13" fmla="*/ 0 h 38"/>
                      <a:gd name="T14" fmla="*/ 0 w 74"/>
                      <a:gd name="T15" fmla="*/ 0 h 38"/>
                      <a:gd name="T16" fmla="*/ 0 w 74"/>
                      <a:gd name="T17" fmla="*/ 0 h 38"/>
                      <a:gd name="T18" fmla="*/ 0 w 74"/>
                      <a:gd name="T19" fmla="*/ 0 h 38"/>
                      <a:gd name="T20" fmla="*/ 0 w 74"/>
                      <a:gd name="T21" fmla="*/ 0 h 38"/>
                      <a:gd name="T22" fmla="*/ 0 w 74"/>
                      <a:gd name="T23" fmla="*/ 0 h 38"/>
                      <a:gd name="T24" fmla="*/ 0 w 74"/>
                      <a:gd name="T25" fmla="*/ 0 h 38"/>
                      <a:gd name="T26" fmla="*/ 0 w 74"/>
                      <a:gd name="T27" fmla="*/ 0 h 38"/>
                      <a:gd name="T28" fmla="*/ 0 w 74"/>
                      <a:gd name="T29" fmla="*/ 0 h 38"/>
                      <a:gd name="T30" fmla="*/ 0 w 74"/>
                      <a:gd name="T31" fmla="*/ 0 h 38"/>
                      <a:gd name="T32" fmla="*/ 0 w 74"/>
                      <a:gd name="T33" fmla="*/ 0 h 38"/>
                      <a:gd name="T34" fmla="*/ 0 w 74"/>
                      <a:gd name="T35" fmla="*/ 0 h 38"/>
                      <a:gd name="T36" fmla="*/ 0 w 74"/>
                      <a:gd name="T37" fmla="*/ 0 h 38"/>
                      <a:gd name="T38" fmla="*/ 0 w 74"/>
                      <a:gd name="T39" fmla="*/ 0 h 38"/>
                      <a:gd name="T40" fmla="*/ 0 w 74"/>
                      <a:gd name="T41" fmla="*/ 0 h 38"/>
                      <a:gd name="T42" fmla="*/ 0 w 74"/>
                      <a:gd name="T43" fmla="*/ 0 h 38"/>
                      <a:gd name="T44" fmla="*/ 0 w 74"/>
                      <a:gd name="T45" fmla="*/ 0 h 38"/>
                      <a:gd name="T46" fmla="*/ 0 w 74"/>
                      <a:gd name="T47" fmla="*/ 0 h 38"/>
                      <a:gd name="T48" fmla="*/ 0 w 74"/>
                      <a:gd name="T49" fmla="*/ 0 h 38"/>
                      <a:gd name="T50" fmla="*/ 0 w 74"/>
                      <a:gd name="T51" fmla="*/ 0 h 38"/>
                      <a:gd name="T52" fmla="*/ 0 w 74"/>
                      <a:gd name="T53" fmla="*/ 0 h 38"/>
                      <a:gd name="T54" fmla="*/ 0 w 74"/>
                      <a:gd name="T55" fmla="*/ 0 h 38"/>
                      <a:gd name="T56" fmla="*/ 0 w 74"/>
                      <a:gd name="T57" fmla="*/ 0 h 38"/>
                      <a:gd name="T58" fmla="*/ 0 w 74"/>
                      <a:gd name="T59" fmla="*/ 0 h 38"/>
                      <a:gd name="T60" fmla="*/ 0 w 74"/>
                      <a:gd name="T61" fmla="*/ 0 h 38"/>
                      <a:gd name="T62" fmla="*/ 0 w 74"/>
                      <a:gd name="T63" fmla="*/ 0 h 38"/>
                      <a:gd name="T64" fmla="*/ 0 w 74"/>
                      <a:gd name="T65" fmla="*/ 0 h 38"/>
                      <a:gd name="T66" fmla="*/ 0 w 74"/>
                      <a:gd name="T67" fmla="*/ 0 h 38"/>
                      <a:gd name="T68" fmla="*/ 0 w 74"/>
                      <a:gd name="T69" fmla="*/ 0 h 38"/>
                      <a:gd name="T70" fmla="*/ 0 w 74"/>
                      <a:gd name="T71" fmla="*/ 0 h 38"/>
                      <a:gd name="T72" fmla="*/ 0 w 74"/>
                      <a:gd name="T73" fmla="*/ 0 h 38"/>
                      <a:gd name="T74" fmla="*/ 0 w 74"/>
                      <a:gd name="T75" fmla="*/ 0 h 38"/>
                      <a:gd name="T76" fmla="*/ 0 w 74"/>
                      <a:gd name="T77" fmla="*/ 0 h 38"/>
                      <a:gd name="T78" fmla="*/ 0 w 74"/>
                      <a:gd name="T79" fmla="*/ 0 h 38"/>
                      <a:gd name="T80" fmla="*/ 0 w 74"/>
                      <a:gd name="T81" fmla="*/ 0 h 38"/>
                      <a:gd name="T82" fmla="*/ 0 w 74"/>
                      <a:gd name="T83" fmla="*/ 0 h 38"/>
                      <a:gd name="T84" fmla="*/ 0 w 74"/>
                      <a:gd name="T85" fmla="*/ 0 h 38"/>
                      <a:gd name="T86" fmla="*/ 0 w 74"/>
                      <a:gd name="T87" fmla="*/ 0 h 38"/>
                      <a:gd name="T88" fmla="*/ 0 w 74"/>
                      <a:gd name="T89" fmla="*/ 0 h 38"/>
                      <a:gd name="T90" fmla="*/ 0 w 74"/>
                      <a:gd name="T91" fmla="*/ 0 h 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4"/>
                      <a:gd name="T139" fmla="*/ 0 h 38"/>
                      <a:gd name="T140" fmla="*/ 74 w 74"/>
                      <a:gd name="T141" fmla="*/ 38 h 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4" h="38">
                        <a:moveTo>
                          <a:pt x="73" y="33"/>
                        </a:moveTo>
                        <a:lnTo>
                          <a:pt x="73" y="28"/>
                        </a:lnTo>
                        <a:lnTo>
                          <a:pt x="74" y="24"/>
                        </a:lnTo>
                        <a:lnTo>
                          <a:pt x="74" y="21"/>
                        </a:lnTo>
                        <a:lnTo>
                          <a:pt x="74" y="17"/>
                        </a:lnTo>
                        <a:lnTo>
                          <a:pt x="72" y="13"/>
                        </a:lnTo>
                        <a:lnTo>
                          <a:pt x="70" y="8"/>
                        </a:lnTo>
                        <a:lnTo>
                          <a:pt x="65" y="5"/>
                        </a:lnTo>
                        <a:lnTo>
                          <a:pt x="59" y="2"/>
                        </a:lnTo>
                        <a:lnTo>
                          <a:pt x="56" y="1"/>
                        </a:lnTo>
                        <a:lnTo>
                          <a:pt x="52" y="0"/>
                        </a:lnTo>
                        <a:lnTo>
                          <a:pt x="49" y="0"/>
                        </a:lnTo>
                        <a:lnTo>
                          <a:pt x="44" y="0"/>
                        </a:lnTo>
                        <a:lnTo>
                          <a:pt x="38" y="0"/>
                        </a:lnTo>
                        <a:lnTo>
                          <a:pt x="34" y="0"/>
                        </a:lnTo>
                        <a:lnTo>
                          <a:pt x="28" y="0"/>
                        </a:lnTo>
                        <a:lnTo>
                          <a:pt x="23" y="1"/>
                        </a:lnTo>
                        <a:lnTo>
                          <a:pt x="17" y="1"/>
                        </a:lnTo>
                        <a:lnTo>
                          <a:pt x="13" y="4"/>
                        </a:lnTo>
                        <a:lnTo>
                          <a:pt x="9" y="6"/>
                        </a:lnTo>
                        <a:lnTo>
                          <a:pt x="6" y="8"/>
                        </a:lnTo>
                        <a:lnTo>
                          <a:pt x="1" y="14"/>
                        </a:lnTo>
                        <a:lnTo>
                          <a:pt x="0" y="20"/>
                        </a:lnTo>
                        <a:lnTo>
                          <a:pt x="0" y="26"/>
                        </a:lnTo>
                        <a:lnTo>
                          <a:pt x="2" y="31"/>
                        </a:lnTo>
                        <a:lnTo>
                          <a:pt x="3" y="33"/>
                        </a:lnTo>
                        <a:lnTo>
                          <a:pt x="6" y="35"/>
                        </a:lnTo>
                        <a:lnTo>
                          <a:pt x="9" y="36"/>
                        </a:lnTo>
                        <a:lnTo>
                          <a:pt x="13" y="38"/>
                        </a:lnTo>
                        <a:lnTo>
                          <a:pt x="15" y="38"/>
                        </a:lnTo>
                        <a:lnTo>
                          <a:pt x="18" y="38"/>
                        </a:lnTo>
                        <a:lnTo>
                          <a:pt x="22" y="38"/>
                        </a:lnTo>
                        <a:lnTo>
                          <a:pt x="27" y="38"/>
                        </a:lnTo>
                        <a:lnTo>
                          <a:pt x="30" y="38"/>
                        </a:lnTo>
                        <a:lnTo>
                          <a:pt x="36" y="38"/>
                        </a:lnTo>
                        <a:lnTo>
                          <a:pt x="42" y="37"/>
                        </a:lnTo>
                        <a:lnTo>
                          <a:pt x="46" y="37"/>
                        </a:lnTo>
                        <a:lnTo>
                          <a:pt x="51" y="36"/>
                        </a:lnTo>
                        <a:lnTo>
                          <a:pt x="56" y="36"/>
                        </a:lnTo>
                        <a:lnTo>
                          <a:pt x="60" y="35"/>
                        </a:lnTo>
                        <a:lnTo>
                          <a:pt x="64" y="35"/>
                        </a:lnTo>
                        <a:lnTo>
                          <a:pt x="67" y="34"/>
                        </a:lnTo>
                        <a:lnTo>
                          <a:pt x="70" y="34"/>
                        </a:lnTo>
                        <a:lnTo>
                          <a:pt x="72" y="33"/>
                        </a:lnTo>
                        <a:lnTo>
                          <a:pt x="73" y="33"/>
                        </a:lnTo>
                        <a:close/>
                      </a:path>
                    </a:pathLst>
                  </a:custGeom>
                  <a:solidFill>
                    <a:srgbClr val="B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1" name="Freeform 217">
                    <a:extLst>
                      <a:ext uri="{FF2B5EF4-FFF2-40B4-BE49-F238E27FC236}">
                        <a16:creationId xmlns:a16="http://schemas.microsoft.com/office/drawing/2014/main" id="{2B8F29AE-F94B-4FDA-A6D6-E75F9B1207A6}"/>
                      </a:ext>
                    </a:extLst>
                  </p:cNvPr>
                  <p:cNvSpPr>
                    <a:spLocks/>
                  </p:cNvSpPr>
                  <p:nvPr/>
                </p:nvSpPr>
                <p:spPr bwMode="auto">
                  <a:xfrm>
                    <a:off x="1967" y="2086"/>
                    <a:ext cx="19" cy="7"/>
                  </a:xfrm>
                  <a:custGeom>
                    <a:avLst/>
                    <a:gdLst>
                      <a:gd name="T0" fmla="*/ 0 w 58"/>
                      <a:gd name="T1" fmla="*/ 0 h 19"/>
                      <a:gd name="T2" fmla="*/ 0 w 58"/>
                      <a:gd name="T3" fmla="*/ 0 h 19"/>
                      <a:gd name="T4" fmla="*/ 0 w 58"/>
                      <a:gd name="T5" fmla="*/ 0 h 19"/>
                      <a:gd name="T6" fmla="*/ 0 w 58"/>
                      <a:gd name="T7" fmla="*/ 0 h 19"/>
                      <a:gd name="T8" fmla="*/ 0 w 58"/>
                      <a:gd name="T9" fmla="*/ 0 h 19"/>
                      <a:gd name="T10" fmla="*/ 0 w 58"/>
                      <a:gd name="T11" fmla="*/ 0 h 19"/>
                      <a:gd name="T12" fmla="*/ 0 w 58"/>
                      <a:gd name="T13" fmla="*/ 0 h 19"/>
                      <a:gd name="T14" fmla="*/ 0 w 58"/>
                      <a:gd name="T15" fmla="*/ 0 h 19"/>
                      <a:gd name="T16" fmla="*/ 0 w 58"/>
                      <a:gd name="T17" fmla="*/ 0 h 19"/>
                      <a:gd name="T18" fmla="*/ 0 w 58"/>
                      <a:gd name="T19" fmla="*/ 0 h 19"/>
                      <a:gd name="T20" fmla="*/ 0 w 58"/>
                      <a:gd name="T21" fmla="*/ 0 h 19"/>
                      <a:gd name="T22" fmla="*/ 0 w 58"/>
                      <a:gd name="T23" fmla="*/ 0 h 19"/>
                      <a:gd name="T24" fmla="*/ 0 w 58"/>
                      <a:gd name="T25" fmla="*/ 0 h 19"/>
                      <a:gd name="T26" fmla="*/ 0 w 58"/>
                      <a:gd name="T27" fmla="*/ 0 h 19"/>
                      <a:gd name="T28" fmla="*/ 0 w 58"/>
                      <a:gd name="T29" fmla="*/ 0 h 19"/>
                      <a:gd name="T30" fmla="*/ 0 w 58"/>
                      <a:gd name="T31" fmla="*/ 0 h 19"/>
                      <a:gd name="T32" fmla="*/ 0 w 58"/>
                      <a:gd name="T33" fmla="*/ 0 h 19"/>
                      <a:gd name="T34" fmla="*/ 0 w 58"/>
                      <a:gd name="T35" fmla="*/ 0 h 19"/>
                      <a:gd name="T36" fmla="*/ 0 w 58"/>
                      <a:gd name="T37" fmla="*/ 0 h 19"/>
                      <a:gd name="T38" fmla="*/ 0 w 58"/>
                      <a:gd name="T39" fmla="*/ 0 h 19"/>
                      <a:gd name="T40" fmla="*/ 0 w 58"/>
                      <a:gd name="T41" fmla="*/ 0 h 19"/>
                      <a:gd name="T42" fmla="*/ 0 w 58"/>
                      <a:gd name="T43" fmla="*/ 0 h 19"/>
                      <a:gd name="T44" fmla="*/ 0 w 58"/>
                      <a:gd name="T45" fmla="*/ 0 h 19"/>
                      <a:gd name="T46" fmla="*/ 0 w 58"/>
                      <a:gd name="T47" fmla="*/ 0 h 19"/>
                      <a:gd name="T48" fmla="*/ 0 w 58"/>
                      <a:gd name="T49" fmla="*/ 0 h 19"/>
                      <a:gd name="T50" fmla="*/ 0 w 58"/>
                      <a:gd name="T51" fmla="*/ 0 h 19"/>
                      <a:gd name="T52" fmla="*/ 0 w 58"/>
                      <a:gd name="T53" fmla="*/ 0 h 19"/>
                      <a:gd name="T54" fmla="*/ 0 w 58"/>
                      <a:gd name="T55" fmla="*/ 0 h 19"/>
                      <a:gd name="T56" fmla="*/ 0 w 58"/>
                      <a:gd name="T57" fmla="*/ 0 h 19"/>
                      <a:gd name="T58" fmla="*/ 0 w 58"/>
                      <a:gd name="T59" fmla="*/ 0 h 19"/>
                      <a:gd name="T60" fmla="*/ 0 w 58"/>
                      <a:gd name="T61" fmla="*/ 0 h 19"/>
                      <a:gd name="T62" fmla="*/ 0 w 58"/>
                      <a:gd name="T63" fmla="*/ 0 h 19"/>
                      <a:gd name="T64" fmla="*/ 0 w 58"/>
                      <a:gd name="T65" fmla="*/ 0 h 19"/>
                      <a:gd name="T66" fmla="*/ 0 w 58"/>
                      <a:gd name="T67" fmla="*/ 0 h 19"/>
                      <a:gd name="T68" fmla="*/ 0 w 58"/>
                      <a:gd name="T69" fmla="*/ 0 h 19"/>
                      <a:gd name="T70" fmla="*/ 0 w 58"/>
                      <a:gd name="T71" fmla="*/ 0 h 19"/>
                      <a:gd name="T72" fmla="*/ 0 w 58"/>
                      <a:gd name="T73" fmla="*/ 0 h 19"/>
                      <a:gd name="T74" fmla="*/ 0 w 58"/>
                      <a:gd name="T75" fmla="*/ 0 h 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8"/>
                      <a:gd name="T115" fmla="*/ 0 h 19"/>
                      <a:gd name="T116" fmla="*/ 58 w 58"/>
                      <a:gd name="T117" fmla="*/ 19 h 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8" h="19">
                        <a:moveTo>
                          <a:pt x="56" y="0"/>
                        </a:moveTo>
                        <a:lnTo>
                          <a:pt x="57" y="4"/>
                        </a:lnTo>
                        <a:lnTo>
                          <a:pt x="58" y="7"/>
                        </a:lnTo>
                        <a:lnTo>
                          <a:pt x="57" y="9"/>
                        </a:lnTo>
                        <a:lnTo>
                          <a:pt x="56" y="13"/>
                        </a:lnTo>
                        <a:lnTo>
                          <a:pt x="52" y="15"/>
                        </a:lnTo>
                        <a:lnTo>
                          <a:pt x="50" y="16"/>
                        </a:lnTo>
                        <a:lnTo>
                          <a:pt x="45" y="17"/>
                        </a:lnTo>
                        <a:lnTo>
                          <a:pt x="42" y="19"/>
                        </a:lnTo>
                        <a:lnTo>
                          <a:pt x="37" y="19"/>
                        </a:lnTo>
                        <a:lnTo>
                          <a:pt x="33" y="19"/>
                        </a:lnTo>
                        <a:lnTo>
                          <a:pt x="27" y="19"/>
                        </a:lnTo>
                        <a:lnTo>
                          <a:pt x="22" y="19"/>
                        </a:lnTo>
                        <a:lnTo>
                          <a:pt x="17" y="17"/>
                        </a:lnTo>
                        <a:lnTo>
                          <a:pt x="14" y="16"/>
                        </a:lnTo>
                        <a:lnTo>
                          <a:pt x="9" y="15"/>
                        </a:lnTo>
                        <a:lnTo>
                          <a:pt x="7" y="15"/>
                        </a:lnTo>
                        <a:lnTo>
                          <a:pt x="3" y="13"/>
                        </a:lnTo>
                        <a:lnTo>
                          <a:pt x="1" y="10"/>
                        </a:lnTo>
                        <a:lnTo>
                          <a:pt x="0" y="8"/>
                        </a:lnTo>
                        <a:lnTo>
                          <a:pt x="0" y="6"/>
                        </a:lnTo>
                        <a:lnTo>
                          <a:pt x="0" y="2"/>
                        </a:lnTo>
                        <a:lnTo>
                          <a:pt x="1" y="1"/>
                        </a:lnTo>
                        <a:lnTo>
                          <a:pt x="7" y="5"/>
                        </a:lnTo>
                        <a:lnTo>
                          <a:pt x="13" y="7"/>
                        </a:lnTo>
                        <a:lnTo>
                          <a:pt x="16" y="7"/>
                        </a:lnTo>
                        <a:lnTo>
                          <a:pt x="20" y="8"/>
                        </a:lnTo>
                        <a:lnTo>
                          <a:pt x="24" y="8"/>
                        </a:lnTo>
                        <a:lnTo>
                          <a:pt x="28" y="9"/>
                        </a:lnTo>
                        <a:lnTo>
                          <a:pt x="31" y="9"/>
                        </a:lnTo>
                        <a:lnTo>
                          <a:pt x="35" y="9"/>
                        </a:lnTo>
                        <a:lnTo>
                          <a:pt x="38" y="9"/>
                        </a:lnTo>
                        <a:lnTo>
                          <a:pt x="43" y="8"/>
                        </a:lnTo>
                        <a:lnTo>
                          <a:pt x="45" y="7"/>
                        </a:lnTo>
                        <a:lnTo>
                          <a:pt x="50" y="5"/>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2" name="Freeform 218">
                    <a:extLst>
                      <a:ext uri="{FF2B5EF4-FFF2-40B4-BE49-F238E27FC236}">
                        <a16:creationId xmlns:a16="http://schemas.microsoft.com/office/drawing/2014/main" id="{6206E49A-6C00-434A-882E-536004D052E4}"/>
                      </a:ext>
                    </a:extLst>
                  </p:cNvPr>
                  <p:cNvSpPr>
                    <a:spLocks/>
                  </p:cNvSpPr>
                  <p:nvPr/>
                </p:nvSpPr>
                <p:spPr bwMode="auto">
                  <a:xfrm>
                    <a:off x="1573" y="2071"/>
                    <a:ext cx="2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w 63"/>
                      <a:gd name="T11" fmla="*/ 0 h 31"/>
                      <a:gd name="T12" fmla="*/ 0 w 63"/>
                      <a:gd name="T13" fmla="*/ 0 h 31"/>
                      <a:gd name="T14" fmla="*/ 0 w 63"/>
                      <a:gd name="T15" fmla="*/ 0 h 31"/>
                      <a:gd name="T16" fmla="*/ 0 w 63"/>
                      <a:gd name="T17" fmla="*/ 0 h 31"/>
                      <a:gd name="T18" fmla="*/ 0 w 63"/>
                      <a:gd name="T19" fmla="*/ 0 h 31"/>
                      <a:gd name="T20" fmla="*/ 0 w 63"/>
                      <a:gd name="T21" fmla="*/ 0 h 31"/>
                      <a:gd name="T22" fmla="*/ 0 w 63"/>
                      <a:gd name="T23" fmla="*/ 0 h 31"/>
                      <a:gd name="T24" fmla="*/ 0 w 63"/>
                      <a:gd name="T25" fmla="*/ 0 h 31"/>
                      <a:gd name="T26" fmla="*/ 0 w 63"/>
                      <a:gd name="T27" fmla="*/ 0 h 31"/>
                      <a:gd name="T28" fmla="*/ 0 w 63"/>
                      <a:gd name="T29" fmla="*/ 0 h 31"/>
                      <a:gd name="T30" fmla="*/ 0 w 63"/>
                      <a:gd name="T31" fmla="*/ 0 h 31"/>
                      <a:gd name="T32" fmla="*/ 0 w 63"/>
                      <a:gd name="T33" fmla="*/ 0 h 31"/>
                      <a:gd name="T34" fmla="*/ 0 w 63"/>
                      <a:gd name="T35" fmla="*/ 0 h 31"/>
                      <a:gd name="T36" fmla="*/ 0 w 63"/>
                      <a:gd name="T37" fmla="*/ 0 h 31"/>
                      <a:gd name="T38" fmla="*/ 0 w 63"/>
                      <a:gd name="T39" fmla="*/ 0 h 31"/>
                      <a:gd name="T40" fmla="*/ 0 w 63"/>
                      <a:gd name="T41" fmla="*/ 0 h 31"/>
                      <a:gd name="T42" fmla="*/ 0 w 63"/>
                      <a:gd name="T43" fmla="*/ 0 h 31"/>
                      <a:gd name="T44" fmla="*/ 0 w 63"/>
                      <a:gd name="T45" fmla="*/ 0 h 31"/>
                      <a:gd name="T46" fmla="*/ 0 w 63"/>
                      <a:gd name="T47" fmla="*/ 0 h 31"/>
                      <a:gd name="T48" fmla="*/ 0 w 63"/>
                      <a:gd name="T49" fmla="*/ 0 h 31"/>
                      <a:gd name="T50" fmla="*/ 0 w 63"/>
                      <a:gd name="T51" fmla="*/ 0 h 31"/>
                      <a:gd name="T52" fmla="*/ 0 w 63"/>
                      <a:gd name="T53" fmla="*/ 0 h 31"/>
                      <a:gd name="T54" fmla="*/ 0 w 63"/>
                      <a:gd name="T55" fmla="*/ 0 h 31"/>
                      <a:gd name="T56" fmla="*/ 0 w 63"/>
                      <a:gd name="T57" fmla="*/ 0 h 31"/>
                      <a:gd name="T58" fmla="*/ 0 w 63"/>
                      <a:gd name="T59" fmla="*/ 0 h 31"/>
                      <a:gd name="T60" fmla="*/ 0 w 63"/>
                      <a:gd name="T61" fmla="*/ 0 h 31"/>
                      <a:gd name="T62" fmla="*/ 0 w 63"/>
                      <a:gd name="T63" fmla="*/ 0 h 31"/>
                      <a:gd name="T64" fmla="*/ 0 w 63"/>
                      <a:gd name="T65" fmla="*/ 0 h 31"/>
                      <a:gd name="T66" fmla="*/ 0 w 63"/>
                      <a:gd name="T67" fmla="*/ 0 h 31"/>
                      <a:gd name="T68" fmla="*/ 0 w 63"/>
                      <a:gd name="T69" fmla="*/ 0 h 31"/>
                      <a:gd name="T70" fmla="*/ 0 w 63"/>
                      <a:gd name="T71" fmla="*/ 0 h 31"/>
                      <a:gd name="T72" fmla="*/ 0 w 63"/>
                      <a:gd name="T73" fmla="*/ 0 h 31"/>
                      <a:gd name="T74" fmla="*/ 0 w 63"/>
                      <a:gd name="T75" fmla="*/ 0 h 31"/>
                      <a:gd name="T76" fmla="*/ 0 w 63"/>
                      <a:gd name="T77" fmla="*/ 0 h 31"/>
                      <a:gd name="T78" fmla="*/ 0 w 63"/>
                      <a:gd name="T79" fmla="*/ 0 h 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
                      <a:gd name="T121" fmla="*/ 0 h 31"/>
                      <a:gd name="T122" fmla="*/ 63 w 63"/>
                      <a:gd name="T123" fmla="*/ 31 h 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 h="31">
                        <a:moveTo>
                          <a:pt x="62" y="26"/>
                        </a:moveTo>
                        <a:lnTo>
                          <a:pt x="63" y="19"/>
                        </a:lnTo>
                        <a:lnTo>
                          <a:pt x="63" y="15"/>
                        </a:lnTo>
                        <a:lnTo>
                          <a:pt x="61" y="10"/>
                        </a:lnTo>
                        <a:lnTo>
                          <a:pt x="60" y="7"/>
                        </a:lnTo>
                        <a:lnTo>
                          <a:pt x="55" y="3"/>
                        </a:lnTo>
                        <a:lnTo>
                          <a:pt x="51" y="2"/>
                        </a:lnTo>
                        <a:lnTo>
                          <a:pt x="48" y="1"/>
                        </a:lnTo>
                        <a:lnTo>
                          <a:pt x="44" y="0"/>
                        </a:lnTo>
                        <a:lnTo>
                          <a:pt x="41" y="0"/>
                        </a:lnTo>
                        <a:lnTo>
                          <a:pt x="37" y="0"/>
                        </a:lnTo>
                        <a:lnTo>
                          <a:pt x="33" y="0"/>
                        </a:lnTo>
                        <a:lnTo>
                          <a:pt x="28" y="0"/>
                        </a:lnTo>
                        <a:lnTo>
                          <a:pt x="25" y="0"/>
                        </a:lnTo>
                        <a:lnTo>
                          <a:pt x="20" y="1"/>
                        </a:lnTo>
                        <a:lnTo>
                          <a:pt x="15" y="1"/>
                        </a:lnTo>
                        <a:lnTo>
                          <a:pt x="12" y="2"/>
                        </a:lnTo>
                        <a:lnTo>
                          <a:pt x="8" y="4"/>
                        </a:lnTo>
                        <a:lnTo>
                          <a:pt x="6" y="5"/>
                        </a:lnTo>
                        <a:lnTo>
                          <a:pt x="3" y="10"/>
                        </a:lnTo>
                        <a:lnTo>
                          <a:pt x="0" y="16"/>
                        </a:lnTo>
                        <a:lnTo>
                          <a:pt x="0" y="21"/>
                        </a:lnTo>
                        <a:lnTo>
                          <a:pt x="3" y="25"/>
                        </a:lnTo>
                        <a:lnTo>
                          <a:pt x="6" y="29"/>
                        </a:lnTo>
                        <a:lnTo>
                          <a:pt x="12" y="31"/>
                        </a:lnTo>
                        <a:lnTo>
                          <a:pt x="13" y="31"/>
                        </a:lnTo>
                        <a:lnTo>
                          <a:pt x="16" y="31"/>
                        </a:lnTo>
                        <a:lnTo>
                          <a:pt x="20" y="31"/>
                        </a:lnTo>
                        <a:lnTo>
                          <a:pt x="23" y="31"/>
                        </a:lnTo>
                        <a:lnTo>
                          <a:pt x="27" y="31"/>
                        </a:lnTo>
                        <a:lnTo>
                          <a:pt x="30" y="31"/>
                        </a:lnTo>
                        <a:lnTo>
                          <a:pt x="35" y="31"/>
                        </a:lnTo>
                        <a:lnTo>
                          <a:pt x="40" y="31"/>
                        </a:lnTo>
                        <a:lnTo>
                          <a:pt x="43" y="30"/>
                        </a:lnTo>
                        <a:lnTo>
                          <a:pt x="47" y="30"/>
                        </a:lnTo>
                        <a:lnTo>
                          <a:pt x="51" y="29"/>
                        </a:lnTo>
                        <a:lnTo>
                          <a:pt x="55" y="29"/>
                        </a:lnTo>
                        <a:lnTo>
                          <a:pt x="60" y="28"/>
                        </a:lnTo>
                        <a:lnTo>
                          <a:pt x="62" y="26"/>
                        </a:lnTo>
                        <a:close/>
                      </a:path>
                    </a:pathLst>
                  </a:custGeom>
                  <a:solidFill>
                    <a:srgbClr val="4CDB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3" name="Freeform 219">
                    <a:extLst>
                      <a:ext uri="{FF2B5EF4-FFF2-40B4-BE49-F238E27FC236}">
                        <a16:creationId xmlns:a16="http://schemas.microsoft.com/office/drawing/2014/main" id="{FBBA26CE-07D6-4073-853D-65ADC7D74980}"/>
                      </a:ext>
                    </a:extLst>
                  </p:cNvPr>
                  <p:cNvSpPr>
                    <a:spLocks/>
                  </p:cNvSpPr>
                  <p:nvPr/>
                </p:nvSpPr>
                <p:spPr bwMode="auto">
                  <a:xfrm>
                    <a:off x="1576" y="2073"/>
                    <a:ext cx="16" cy="6"/>
                  </a:xfrm>
                  <a:custGeom>
                    <a:avLst/>
                    <a:gdLst>
                      <a:gd name="T0" fmla="*/ 0 w 48"/>
                      <a:gd name="T1" fmla="*/ 0 h 18"/>
                      <a:gd name="T2" fmla="*/ 0 w 48"/>
                      <a:gd name="T3" fmla="*/ 0 h 18"/>
                      <a:gd name="T4" fmla="*/ 0 w 48"/>
                      <a:gd name="T5" fmla="*/ 0 h 18"/>
                      <a:gd name="T6" fmla="*/ 0 w 48"/>
                      <a:gd name="T7" fmla="*/ 0 h 18"/>
                      <a:gd name="T8" fmla="*/ 0 w 48"/>
                      <a:gd name="T9" fmla="*/ 0 h 18"/>
                      <a:gd name="T10" fmla="*/ 0 w 48"/>
                      <a:gd name="T11" fmla="*/ 0 h 18"/>
                      <a:gd name="T12" fmla="*/ 0 w 48"/>
                      <a:gd name="T13" fmla="*/ 0 h 18"/>
                      <a:gd name="T14" fmla="*/ 0 w 48"/>
                      <a:gd name="T15" fmla="*/ 0 h 18"/>
                      <a:gd name="T16" fmla="*/ 0 w 48"/>
                      <a:gd name="T17" fmla="*/ 0 h 18"/>
                      <a:gd name="T18" fmla="*/ 0 w 48"/>
                      <a:gd name="T19" fmla="*/ 0 h 18"/>
                      <a:gd name="T20" fmla="*/ 0 w 48"/>
                      <a:gd name="T21" fmla="*/ 0 h 18"/>
                      <a:gd name="T22" fmla="*/ 0 w 48"/>
                      <a:gd name="T23" fmla="*/ 0 h 18"/>
                      <a:gd name="T24" fmla="*/ 0 w 48"/>
                      <a:gd name="T25" fmla="*/ 0 h 18"/>
                      <a:gd name="T26" fmla="*/ 0 w 48"/>
                      <a:gd name="T27" fmla="*/ 0 h 18"/>
                      <a:gd name="T28" fmla="*/ 0 w 48"/>
                      <a:gd name="T29" fmla="*/ 0 h 18"/>
                      <a:gd name="T30" fmla="*/ 0 w 48"/>
                      <a:gd name="T31" fmla="*/ 0 h 18"/>
                      <a:gd name="T32" fmla="*/ 0 w 48"/>
                      <a:gd name="T33" fmla="*/ 0 h 18"/>
                      <a:gd name="T34" fmla="*/ 0 w 48"/>
                      <a:gd name="T35" fmla="*/ 0 h 18"/>
                      <a:gd name="T36" fmla="*/ 0 w 48"/>
                      <a:gd name="T37" fmla="*/ 0 h 18"/>
                      <a:gd name="T38" fmla="*/ 0 w 48"/>
                      <a:gd name="T39" fmla="*/ 0 h 18"/>
                      <a:gd name="T40" fmla="*/ 0 w 48"/>
                      <a:gd name="T41" fmla="*/ 0 h 18"/>
                      <a:gd name="T42" fmla="*/ 0 w 48"/>
                      <a:gd name="T43" fmla="*/ 0 h 18"/>
                      <a:gd name="T44" fmla="*/ 0 w 48"/>
                      <a:gd name="T45" fmla="*/ 0 h 18"/>
                      <a:gd name="T46" fmla="*/ 0 w 48"/>
                      <a:gd name="T47" fmla="*/ 0 h 18"/>
                      <a:gd name="T48" fmla="*/ 0 w 48"/>
                      <a:gd name="T49" fmla="*/ 0 h 18"/>
                      <a:gd name="T50" fmla="*/ 0 w 48"/>
                      <a:gd name="T51" fmla="*/ 0 h 18"/>
                      <a:gd name="T52" fmla="*/ 0 w 48"/>
                      <a:gd name="T53" fmla="*/ 0 h 18"/>
                      <a:gd name="T54" fmla="*/ 0 w 48"/>
                      <a:gd name="T55" fmla="*/ 0 h 18"/>
                      <a:gd name="T56" fmla="*/ 0 w 48"/>
                      <a:gd name="T57" fmla="*/ 0 h 18"/>
                      <a:gd name="T58" fmla="*/ 0 w 48"/>
                      <a:gd name="T59" fmla="*/ 0 h 18"/>
                      <a:gd name="T60" fmla="*/ 0 w 48"/>
                      <a:gd name="T61" fmla="*/ 0 h 18"/>
                      <a:gd name="T62" fmla="*/ 0 w 48"/>
                      <a:gd name="T63" fmla="*/ 0 h 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8"/>
                      <a:gd name="T97" fmla="*/ 0 h 18"/>
                      <a:gd name="T98" fmla="*/ 48 w 48"/>
                      <a:gd name="T99" fmla="*/ 18 h 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8" h="18">
                        <a:moveTo>
                          <a:pt x="47" y="0"/>
                        </a:moveTo>
                        <a:lnTo>
                          <a:pt x="47" y="3"/>
                        </a:lnTo>
                        <a:lnTo>
                          <a:pt x="48" y="6"/>
                        </a:lnTo>
                        <a:lnTo>
                          <a:pt x="47" y="9"/>
                        </a:lnTo>
                        <a:lnTo>
                          <a:pt x="46" y="11"/>
                        </a:lnTo>
                        <a:lnTo>
                          <a:pt x="43" y="13"/>
                        </a:lnTo>
                        <a:lnTo>
                          <a:pt x="41" y="16"/>
                        </a:lnTo>
                        <a:lnTo>
                          <a:pt x="38" y="17"/>
                        </a:lnTo>
                        <a:lnTo>
                          <a:pt x="35" y="18"/>
                        </a:lnTo>
                        <a:lnTo>
                          <a:pt x="29" y="18"/>
                        </a:lnTo>
                        <a:lnTo>
                          <a:pt x="26" y="18"/>
                        </a:lnTo>
                        <a:lnTo>
                          <a:pt x="21" y="18"/>
                        </a:lnTo>
                        <a:lnTo>
                          <a:pt x="18" y="18"/>
                        </a:lnTo>
                        <a:lnTo>
                          <a:pt x="13" y="17"/>
                        </a:lnTo>
                        <a:lnTo>
                          <a:pt x="8" y="16"/>
                        </a:lnTo>
                        <a:lnTo>
                          <a:pt x="5" y="14"/>
                        </a:lnTo>
                        <a:lnTo>
                          <a:pt x="3" y="13"/>
                        </a:lnTo>
                        <a:lnTo>
                          <a:pt x="2" y="11"/>
                        </a:lnTo>
                        <a:lnTo>
                          <a:pt x="2" y="9"/>
                        </a:lnTo>
                        <a:lnTo>
                          <a:pt x="0" y="7"/>
                        </a:lnTo>
                        <a:lnTo>
                          <a:pt x="0" y="5"/>
                        </a:lnTo>
                        <a:lnTo>
                          <a:pt x="0" y="2"/>
                        </a:lnTo>
                        <a:lnTo>
                          <a:pt x="2" y="2"/>
                        </a:lnTo>
                        <a:lnTo>
                          <a:pt x="5" y="4"/>
                        </a:lnTo>
                        <a:lnTo>
                          <a:pt x="11" y="6"/>
                        </a:lnTo>
                        <a:lnTo>
                          <a:pt x="17" y="7"/>
                        </a:lnTo>
                        <a:lnTo>
                          <a:pt x="24" y="9"/>
                        </a:lnTo>
                        <a:lnTo>
                          <a:pt x="29" y="9"/>
                        </a:lnTo>
                        <a:lnTo>
                          <a:pt x="35" y="7"/>
                        </a:lnTo>
                        <a:lnTo>
                          <a:pt x="41" y="5"/>
                        </a:lnTo>
                        <a:lnTo>
                          <a:pt x="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4" name="Freeform 220">
                    <a:extLst>
                      <a:ext uri="{FF2B5EF4-FFF2-40B4-BE49-F238E27FC236}">
                        <a16:creationId xmlns:a16="http://schemas.microsoft.com/office/drawing/2014/main" id="{673016BA-8A2F-41FD-AFCD-AD28A486B64E}"/>
                      </a:ext>
                    </a:extLst>
                  </p:cNvPr>
                  <p:cNvSpPr>
                    <a:spLocks/>
                  </p:cNvSpPr>
                  <p:nvPr/>
                </p:nvSpPr>
                <p:spPr bwMode="auto">
                  <a:xfrm>
                    <a:off x="1628" y="2088"/>
                    <a:ext cx="23" cy="12"/>
                  </a:xfrm>
                  <a:custGeom>
                    <a:avLst/>
                    <a:gdLst>
                      <a:gd name="T0" fmla="*/ 0 w 71"/>
                      <a:gd name="T1" fmla="*/ 0 h 37"/>
                      <a:gd name="T2" fmla="*/ 0 w 71"/>
                      <a:gd name="T3" fmla="*/ 0 h 37"/>
                      <a:gd name="T4" fmla="*/ 0 w 71"/>
                      <a:gd name="T5" fmla="*/ 0 h 37"/>
                      <a:gd name="T6" fmla="*/ 0 w 71"/>
                      <a:gd name="T7" fmla="*/ 0 h 37"/>
                      <a:gd name="T8" fmla="*/ 0 w 71"/>
                      <a:gd name="T9" fmla="*/ 0 h 37"/>
                      <a:gd name="T10" fmla="*/ 0 w 71"/>
                      <a:gd name="T11" fmla="*/ 0 h 37"/>
                      <a:gd name="T12" fmla="*/ 0 w 71"/>
                      <a:gd name="T13" fmla="*/ 0 h 37"/>
                      <a:gd name="T14" fmla="*/ 0 w 71"/>
                      <a:gd name="T15" fmla="*/ 0 h 37"/>
                      <a:gd name="T16" fmla="*/ 0 w 71"/>
                      <a:gd name="T17" fmla="*/ 0 h 37"/>
                      <a:gd name="T18" fmla="*/ 0 w 71"/>
                      <a:gd name="T19" fmla="*/ 0 h 37"/>
                      <a:gd name="T20" fmla="*/ 0 w 71"/>
                      <a:gd name="T21" fmla="*/ 0 h 37"/>
                      <a:gd name="T22" fmla="*/ 0 w 71"/>
                      <a:gd name="T23" fmla="*/ 0 h 37"/>
                      <a:gd name="T24" fmla="*/ 0 w 71"/>
                      <a:gd name="T25" fmla="*/ 0 h 37"/>
                      <a:gd name="T26" fmla="*/ 0 w 71"/>
                      <a:gd name="T27" fmla="*/ 0 h 37"/>
                      <a:gd name="T28" fmla="*/ 0 w 71"/>
                      <a:gd name="T29" fmla="*/ 0 h 37"/>
                      <a:gd name="T30" fmla="*/ 0 w 71"/>
                      <a:gd name="T31" fmla="*/ 0 h 37"/>
                      <a:gd name="T32" fmla="*/ 0 w 71"/>
                      <a:gd name="T33" fmla="*/ 0 h 37"/>
                      <a:gd name="T34" fmla="*/ 0 w 71"/>
                      <a:gd name="T35" fmla="*/ 0 h 37"/>
                      <a:gd name="T36" fmla="*/ 0 w 71"/>
                      <a:gd name="T37" fmla="*/ 0 h 37"/>
                      <a:gd name="T38" fmla="*/ 0 w 71"/>
                      <a:gd name="T39" fmla="*/ 0 h 37"/>
                      <a:gd name="T40" fmla="*/ 0 w 71"/>
                      <a:gd name="T41" fmla="*/ 0 h 37"/>
                      <a:gd name="T42" fmla="*/ 0 w 71"/>
                      <a:gd name="T43" fmla="*/ 0 h 37"/>
                      <a:gd name="T44" fmla="*/ 0 w 71"/>
                      <a:gd name="T45" fmla="*/ 0 h 37"/>
                      <a:gd name="T46" fmla="*/ 0 w 71"/>
                      <a:gd name="T47" fmla="*/ 0 h 37"/>
                      <a:gd name="T48" fmla="*/ 0 w 71"/>
                      <a:gd name="T49" fmla="*/ 0 h 37"/>
                      <a:gd name="T50" fmla="*/ 0 w 71"/>
                      <a:gd name="T51" fmla="*/ 0 h 37"/>
                      <a:gd name="T52" fmla="*/ 0 w 71"/>
                      <a:gd name="T53" fmla="*/ 0 h 37"/>
                      <a:gd name="T54" fmla="*/ 0 w 71"/>
                      <a:gd name="T55" fmla="*/ 0 h 37"/>
                      <a:gd name="T56" fmla="*/ 0 w 71"/>
                      <a:gd name="T57" fmla="*/ 0 h 37"/>
                      <a:gd name="T58" fmla="*/ 0 w 71"/>
                      <a:gd name="T59" fmla="*/ 0 h 37"/>
                      <a:gd name="T60" fmla="*/ 0 w 71"/>
                      <a:gd name="T61" fmla="*/ 0 h 37"/>
                      <a:gd name="T62" fmla="*/ 0 w 71"/>
                      <a:gd name="T63" fmla="*/ 0 h 37"/>
                      <a:gd name="T64" fmla="*/ 0 w 71"/>
                      <a:gd name="T65" fmla="*/ 0 h 37"/>
                      <a:gd name="T66" fmla="*/ 0 w 71"/>
                      <a:gd name="T67" fmla="*/ 0 h 37"/>
                      <a:gd name="T68" fmla="*/ 0 w 71"/>
                      <a:gd name="T69" fmla="*/ 0 h 37"/>
                      <a:gd name="T70" fmla="*/ 0 w 71"/>
                      <a:gd name="T71" fmla="*/ 0 h 37"/>
                      <a:gd name="T72" fmla="*/ 0 w 71"/>
                      <a:gd name="T73" fmla="*/ 0 h 37"/>
                      <a:gd name="T74" fmla="*/ 0 w 71"/>
                      <a:gd name="T75" fmla="*/ 0 h 37"/>
                      <a:gd name="T76" fmla="*/ 0 w 71"/>
                      <a:gd name="T77" fmla="*/ 0 h 37"/>
                      <a:gd name="T78" fmla="*/ 0 w 71"/>
                      <a:gd name="T79" fmla="*/ 0 h 37"/>
                      <a:gd name="T80" fmla="*/ 0 w 71"/>
                      <a:gd name="T81" fmla="*/ 0 h 37"/>
                      <a:gd name="T82" fmla="*/ 0 w 71"/>
                      <a:gd name="T83" fmla="*/ 0 h 37"/>
                      <a:gd name="T84" fmla="*/ 0 w 71"/>
                      <a:gd name="T85" fmla="*/ 0 h 37"/>
                      <a:gd name="T86" fmla="*/ 0 w 71"/>
                      <a:gd name="T87" fmla="*/ 0 h 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1"/>
                      <a:gd name="T133" fmla="*/ 0 h 37"/>
                      <a:gd name="T134" fmla="*/ 71 w 71"/>
                      <a:gd name="T135" fmla="*/ 37 h 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1" h="37">
                        <a:moveTo>
                          <a:pt x="70" y="30"/>
                        </a:moveTo>
                        <a:lnTo>
                          <a:pt x="70" y="26"/>
                        </a:lnTo>
                        <a:lnTo>
                          <a:pt x="71" y="22"/>
                        </a:lnTo>
                        <a:lnTo>
                          <a:pt x="71" y="19"/>
                        </a:lnTo>
                        <a:lnTo>
                          <a:pt x="71" y="17"/>
                        </a:lnTo>
                        <a:lnTo>
                          <a:pt x="69" y="11"/>
                        </a:lnTo>
                        <a:lnTo>
                          <a:pt x="67" y="8"/>
                        </a:lnTo>
                        <a:lnTo>
                          <a:pt x="63" y="4"/>
                        </a:lnTo>
                        <a:lnTo>
                          <a:pt x="57" y="2"/>
                        </a:lnTo>
                        <a:lnTo>
                          <a:pt x="54" y="1"/>
                        </a:lnTo>
                        <a:lnTo>
                          <a:pt x="50" y="0"/>
                        </a:lnTo>
                        <a:lnTo>
                          <a:pt x="47" y="0"/>
                        </a:lnTo>
                        <a:lnTo>
                          <a:pt x="42" y="0"/>
                        </a:lnTo>
                        <a:lnTo>
                          <a:pt x="37" y="0"/>
                        </a:lnTo>
                        <a:lnTo>
                          <a:pt x="32" y="1"/>
                        </a:lnTo>
                        <a:lnTo>
                          <a:pt x="27" y="1"/>
                        </a:lnTo>
                        <a:lnTo>
                          <a:pt x="23" y="2"/>
                        </a:lnTo>
                        <a:lnTo>
                          <a:pt x="18" y="2"/>
                        </a:lnTo>
                        <a:lnTo>
                          <a:pt x="14" y="3"/>
                        </a:lnTo>
                        <a:lnTo>
                          <a:pt x="10" y="4"/>
                        </a:lnTo>
                        <a:lnTo>
                          <a:pt x="7" y="7"/>
                        </a:lnTo>
                        <a:lnTo>
                          <a:pt x="3" y="12"/>
                        </a:lnTo>
                        <a:lnTo>
                          <a:pt x="0" y="18"/>
                        </a:lnTo>
                        <a:lnTo>
                          <a:pt x="0" y="23"/>
                        </a:lnTo>
                        <a:lnTo>
                          <a:pt x="3" y="29"/>
                        </a:lnTo>
                        <a:lnTo>
                          <a:pt x="5" y="31"/>
                        </a:lnTo>
                        <a:lnTo>
                          <a:pt x="7" y="33"/>
                        </a:lnTo>
                        <a:lnTo>
                          <a:pt x="10" y="35"/>
                        </a:lnTo>
                        <a:lnTo>
                          <a:pt x="14" y="37"/>
                        </a:lnTo>
                        <a:lnTo>
                          <a:pt x="15" y="36"/>
                        </a:lnTo>
                        <a:lnTo>
                          <a:pt x="19" y="36"/>
                        </a:lnTo>
                        <a:lnTo>
                          <a:pt x="22" y="36"/>
                        </a:lnTo>
                        <a:lnTo>
                          <a:pt x="26" y="36"/>
                        </a:lnTo>
                        <a:lnTo>
                          <a:pt x="30" y="36"/>
                        </a:lnTo>
                        <a:lnTo>
                          <a:pt x="35" y="36"/>
                        </a:lnTo>
                        <a:lnTo>
                          <a:pt x="40" y="35"/>
                        </a:lnTo>
                        <a:lnTo>
                          <a:pt x="46" y="35"/>
                        </a:lnTo>
                        <a:lnTo>
                          <a:pt x="49" y="35"/>
                        </a:lnTo>
                        <a:lnTo>
                          <a:pt x="54" y="33"/>
                        </a:lnTo>
                        <a:lnTo>
                          <a:pt x="57" y="33"/>
                        </a:lnTo>
                        <a:lnTo>
                          <a:pt x="62" y="32"/>
                        </a:lnTo>
                        <a:lnTo>
                          <a:pt x="67" y="31"/>
                        </a:lnTo>
                        <a:lnTo>
                          <a:pt x="70" y="30"/>
                        </a:lnTo>
                        <a:close/>
                      </a:path>
                    </a:pathLst>
                  </a:custGeom>
                  <a:solidFill>
                    <a:srgbClr val="80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5" name="Freeform 221">
                    <a:extLst>
                      <a:ext uri="{FF2B5EF4-FFF2-40B4-BE49-F238E27FC236}">
                        <a16:creationId xmlns:a16="http://schemas.microsoft.com/office/drawing/2014/main" id="{E3337DC6-5B49-41A5-ACEC-5705DA6647CE}"/>
                      </a:ext>
                    </a:extLst>
                  </p:cNvPr>
                  <p:cNvSpPr>
                    <a:spLocks/>
                  </p:cNvSpPr>
                  <p:nvPr/>
                </p:nvSpPr>
                <p:spPr bwMode="auto">
                  <a:xfrm>
                    <a:off x="1630" y="2090"/>
                    <a:ext cx="19" cy="6"/>
                  </a:xfrm>
                  <a:custGeom>
                    <a:avLst/>
                    <a:gdLst>
                      <a:gd name="T0" fmla="*/ 0 w 55"/>
                      <a:gd name="T1" fmla="*/ 0 h 19"/>
                      <a:gd name="T2" fmla="*/ 0 w 55"/>
                      <a:gd name="T3" fmla="*/ 0 h 19"/>
                      <a:gd name="T4" fmla="*/ 0 w 55"/>
                      <a:gd name="T5" fmla="*/ 0 h 19"/>
                      <a:gd name="T6" fmla="*/ 0 w 55"/>
                      <a:gd name="T7" fmla="*/ 0 h 19"/>
                      <a:gd name="T8" fmla="*/ 0 w 55"/>
                      <a:gd name="T9" fmla="*/ 0 h 19"/>
                      <a:gd name="T10" fmla="*/ 0 w 55"/>
                      <a:gd name="T11" fmla="*/ 0 h 19"/>
                      <a:gd name="T12" fmla="*/ 0 w 55"/>
                      <a:gd name="T13" fmla="*/ 0 h 19"/>
                      <a:gd name="T14" fmla="*/ 0 w 55"/>
                      <a:gd name="T15" fmla="*/ 0 h 19"/>
                      <a:gd name="T16" fmla="*/ 0 w 55"/>
                      <a:gd name="T17" fmla="*/ 0 h 19"/>
                      <a:gd name="T18" fmla="*/ 0 w 55"/>
                      <a:gd name="T19" fmla="*/ 0 h 19"/>
                      <a:gd name="T20" fmla="*/ 0 w 55"/>
                      <a:gd name="T21" fmla="*/ 0 h 19"/>
                      <a:gd name="T22" fmla="*/ 0 w 55"/>
                      <a:gd name="T23" fmla="*/ 0 h 19"/>
                      <a:gd name="T24" fmla="*/ 0 w 55"/>
                      <a:gd name="T25" fmla="*/ 0 h 19"/>
                      <a:gd name="T26" fmla="*/ 0 w 55"/>
                      <a:gd name="T27" fmla="*/ 0 h 19"/>
                      <a:gd name="T28" fmla="*/ 0 w 55"/>
                      <a:gd name="T29" fmla="*/ 0 h 19"/>
                      <a:gd name="T30" fmla="*/ 0 w 55"/>
                      <a:gd name="T31" fmla="*/ 0 h 19"/>
                      <a:gd name="T32" fmla="*/ 0 w 55"/>
                      <a:gd name="T33" fmla="*/ 0 h 19"/>
                      <a:gd name="T34" fmla="*/ 0 w 55"/>
                      <a:gd name="T35" fmla="*/ 0 h 19"/>
                      <a:gd name="T36" fmla="*/ 0 w 55"/>
                      <a:gd name="T37" fmla="*/ 0 h 19"/>
                      <a:gd name="T38" fmla="*/ 0 w 55"/>
                      <a:gd name="T39" fmla="*/ 0 h 19"/>
                      <a:gd name="T40" fmla="*/ 0 w 55"/>
                      <a:gd name="T41" fmla="*/ 0 h 19"/>
                      <a:gd name="T42" fmla="*/ 0 w 55"/>
                      <a:gd name="T43" fmla="*/ 0 h 19"/>
                      <a:gd name="T44" fmla="*/ 0 w 55"/>
                      <a:gd name="T45" fmla="*/ 0 h 19"/>
                      <a:gd name="T46" fmla="*/ 0 w 55"/>
                      <a:gd name="T47" fmla="*/ 0 h 19"/>
                      <a:gd name="T48" fmla="*/ 0 w 55"/>
                      <a:gd name="T49" fmla="*/ 0 h 19"/>
                      <a:gd name="T50" fmla="*/ 0 w 55"/>
                      <a:gd name="T51" fmla="*/ 0 h 19"/>
                      <a:gd name="T52" fmla="*/ 0 w 55"/>
                      <a:gd name="T53" fmla="*/ 0 h 19"/>
                      <a:gd name="T54" fmla="*/ 0 w 55"/>
                      <a:gd name="T55" fmla="*/ 0 h 19"/>
                      <a:gd name="T56" fmla="*/ 0 w 55"/>
                      <a:gd name="T57" fmla="*/ 0 h 19"/>
                      <a:gd name="T58" fmla="*/ 0 w 55"/>
                      <a:gd name="T59" fmla="*/ 0 h 19"/>
                      <a:gd name="T60" fmla="*/ 0 w 55"/>
                      <a:gd name="T61" fmla="*/ 0 h 19"/>
                      <a:gd name="T62" fmla="*/ 0 w 55"/>
                      <a:gd name="T63" fmla="*/ 0 h 19"/>
                      <a:gd name="T64" fmla="*/ 0 w 55"/>
                      <a:gd name="T65" fmla="*/ 0 h 19"/>
                      <a:gd name="T66" fmla="*/ 0 w 55"/>
                      <a:gd name="T67" fmla="*/ 0 h 19"/>
                      <a:gd name="T68" fmla="*/ 0 w 55"/>
                      <a:gd name="T69" fmla="*/ 0 h 19"/>
                      <a:gd name="T70" fmla="*/ 0 w 55"/>
                      <a:gd name="T71" fmla="*/ 0 h 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5"/>
                      <a:gd name="T109" fmla="*/ 0 h 19"/>
                      <a:gd name="T110" fmla="*/ 55 w 55"/>
                      <a:gd name="T111" fmla="*/ 19 h 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5" h="19">
                        <a:moveTo>
                          <a:pt x="54" y="0"/>
                        </a:moveTo>
                        <a:lnTo>
                          <a:pt x="55" y="4"/>
                        </a:lnTo>
                        <a:lnTo>
                          <a:pt x="55" y="7"/>
                        </a:lnTo>
                        <a:lnTo>
                          <a:pt x="55" y="11"/>
                        </a:lnTo>
                        <a:lnTo>
                          <a:pt x="54" y="13"/>
                        </a:lnTo>
                        <a:lnTo>
                          <a:pt x="50" y="16"/>
                        </a:lnTo>
                        <a:lnTo>
                          <a:pt x="48" y="17"/>
                        </a:lnTo>
                        <a:lnTo>
                          <a:pt x="45" y="18"/>
                        </a:lnTo>
                        <a:lnTo>
                          <a:pt x="40" y="19"/>
                        </a:lnTo>
                        <a:lnTo>
                          <a:pt x="35" y="19"/>
                        </a:lnTo>
                        <a:lnTo>
                          <a:pt x="31" y="19"/>
                        </a:lnTo>
                        <a:lnTo>
                          <a:pt x="26" y="19"/>
                        </a:lnTo>
                        <a:lnTo>
                          <a:pt x="22" y="19"/>
                        </a:lnTo>
                        <a:lnTo>
                          <a:pt x="18" y="18"/>
                        </a:lnTo>
                        <a:lnTo>
                          <a:pt x="14" y="17"/>
                        </a:lnTo>
                        <a:lnTo>
                          <a:pt x="11" y="17"/>
                        </a:lnTo>
                        <a:lnTo>
                          <a:pt x="7" y="16"/>
                        </a:lnTo>
                        <a:lnTo>
                          <a:pt x="5" y="13"/>
                        </a:lnTo>
                        <a:lnTo>
                          <a:pt x="2" y="11"/>
                        </a:lnTo>
                        <a:lnTo>
                          <a:pt x="0" y="9"/>
                        </a:lnTo>
                        <a:lnTo>
                          <a:pt x="0" y="6"/>
                        </a:lnTo>
                        <a:lnTo>
                          <a:pt x="0" y="4"/>
                        </a:lnTo>
                        <a:lnTo>
                          <a:pt x="2" y="3"/>
                        </a:lnTo>
                        <a:lnTo>
                          <a:pt x="6" y="5"/>
                        </a:lnTo>
                        <a:lnTo>
                          <a:pt x="13" y="7"/>
                        </a:lnTo>
                        <a:lnTo>
                          <a:pt x="15" y="9"/>
                        </a:lnTo>
                        <a:lnTo>
                          <a:pt x="20" y="9"/>
                        </a:lnTo>
                        <a:lnTo>
                          <a:pt x="24" y="10"/>
                        </a:lnTo>
                        <a:lnTo>
                          <a:pt x="27" y="11"/>
                        </a:lnTo>
                        <a:lnTo>
                          <a:pt x="31" y="11"/>
                        </a:lnTo>
                        <a:lnTo>
                          <a:pt x="34" y="11"/>
                        </a:lnTo>
                        <a:lnTo>
                          <a:pt x="38" y="10"/>
                        </a:lnTo>
                        <a:lnTo>
                          <a:pt x="41" y="9"/>
                        </a:lnTo>
                        <a:lnTo>
                          <a:pt x="48" y="6"/>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6" name="Freeform 222">
                    <a:extLst>
                      <a:ext uri="{FF2B5EF4-FFF2-40B4-BE49-F238E27FC236}">
                        <a16:creationId xmlns:a16="http://schemas.microsoft.com/office/drawing/2014/main" id="{72D18196-0E18-4519-8C08-BCEDE51717CF}"/>
                      </a:ext>
                    </a:extLst>
                  </p:cNvPr>
                  <p:cNvSpPr>
                    <a:spLocks/>
                  </p:cNvSpPr>
                  <p:nvPr/>
                </p:nvSpPr>
                <p:spPr bwMode="auto">
                  <a:xfrm>
                    <a:off x="1681" y="2107"/>
                    <a:ext cx="31" cy="16"/>
                  </a:xfrm>
                  <a:custGeom>
                    <a:avLst/>
                    <a:gdLst>
                      <a:gd name="T0" fmla="*/ 0 w 94"/>
                      <a:gd name="T1" fmla="*/ 0 h 49"/>
                      <a:gd name="T2" fmla="*/ 0 w 94"/>
                      <a:gd name="T3" fmla="*/ 0 h 49"/>
                      <a:gd name="T4" fmla="*/ 0 w 94"/>
                      <a:gd name="T5" fmla="*/ 0 h 49"/>
                      <a:gd name="T6" fmla="*/ 0 w 94"/>
                      <a:gd name="T7" fmla="*/ 0 h 49"/>
                      <a:gd name="T8" fmla="*/ 0 w 94"/>
                      <a:gd name="T9" fmla="*/ 0 h 49"/>
                      <a:gd name="T10" fmla="*/ 0 w 94"/>
                      <a:gd name="T11" fmla="*/ 0 h 49"/>
                      <a:gd name="T12" fmla="*/ 0 w 94"/>
                      <a:gd name="T13" fmla="*/ 0 h 49"/>
                      <a:gd name="T14" fmla="*/ 0 w 94"/>
                      <a:gd name="T15" fmla="*/ 0 h 49"/>
                      <a:gd name="T16" fmla="*/ 0 w 94"/>
                      <a:gd name="T17" fmla="*/ 0 h 49"/>
                      <a:gd name="T18" fmla="*/ 0 w 94"/>
                      <a:gd name="T19" fmla="*/ 0 h 49"/>
                      <a:gd name="T20" fmla="*/ 0 w 94"/>
                      <a:gd name="T21" fmla="*/ 0 h 49"/>
                      <a:gd name="T22" fmla="*/ 0 w 94"/>
                      <a:gd name="T23" fmla="*/ 0 h 49"/>
                      <a:gd name="T24" fmla="*/ 0 w 94"/>
                      <a:gd name="T25" fmla="*/ 0 h 49"/>
                      <a:gd name="T26" fmla="*/ 0 w 94"/>
                      <a:gd name="T27" fmla="*/ 0 h 49"/>
                      <a:gd name="T28" fmla="*/ 0 w 94"/>
                      <a:gd name="T29" fmla="*/ 0 h 49"/>
                      <a:gd name="T30" fmla="*/ 0 w 94"/>
                      <a:gd name="T31" fmla="*/ 0 h 49"/>
                      <a:gd name="T32" fmla="*/ 0 w 94"/>
                      <a:gd name="T33" fmla="*/ 0 h 49"/>
                      <a:gd name="T34" fmla="*/ 0 w 94"/>
                      <a:gd name="T35" fmla="*/ 0 h 49"/>
                      <a:gd name="T36" fmla="*/ 0 w 94"/>
                      <a:gd name="T37" fmla="*/ 0 h 49"/>
                      <a:gd name="T38" fmla="*/ 0 w 94"/>
                      <a:gd name="T39" fmla="*/ 0 h 49"/>
                      <a:gd name="T40" fmla="*/ 0 w 94"/>
                      <a:gd name="T41" fmla="*/ 0 h 49"/>
                      <a:gd name="T42" fmla="*/ 0 w 94"/>
                      <a:gd name="T43" fmla="*/ 0 h 49"/>
                      <a:gd name="T44" fmla="*/ 0 w 94"/>
                      <a:gd name="T45" fmla="*/ 0 h 49"/>
                      <a:gd name="T46" fmla="*/ 0 w 94"/>
                      <a:gd name="T47" fmla="*/ 0 h 49"/>
                      <a:gd name="T48" fmla="*/ 0 w 94"/>
                      <a:gd name="T49" fmla="*/ 0 h 49"/>
                      <a:gd name="T50" fmla="*/ 0 w 94"/>
                      <a:gd name="T51" fmla="*/ 0 h 49"/>
                      <a:gd name="T52" fmla="*/ 0 w 94"/>
                      <a:gd name="T53" fmla="*/ 0 h 49"/>
                      <a:gd name="T54" fmla="*/ 0 w 94"/>
                      <a:gd name="T55" fmla="*/ 0 h 49"/>
                      <a:gd name="T56" fmla="*/ 0 w 94"/>
                      <a:gd name="T57" fmla="*/ 0 h 49"/>
                      <a:gd name="T58" fmla="*/ 0 w 94"/>
                      <a:gd name="T59" fmla="*/ 0 h 49"/>
                      <a:gd name="T60" fmla="*/ 0 w 94"/>
                      <a:gd name="T61" fmla="*/ 0 h 49"/>
                      <a:gd name="T62" fmla="*/ 0 w 94"/>
                      <a:gd name="T63" fmla="*/ 0 h 49"/>
                      <a:gd name="T64" fmla="*/ 0 w 94"/>
                      <a:gd name="T65" fmla="*/ 0 h 49"/>
                      <a:gd name="T66" fmla="*/ 0 w 94"/>
                      <a:gd name="T67" fmla="*/ 0 h 49"/>
                      <a:gd name="T68" fmla="*/ 0 w 94"/>
                      <a:gd name="T69" fmla="*/ 0 h 49"/>
                      <a:gd name="T70" fmla="*/ 0 w 94"/>
                      <a:gd name="T71" fmla="*/ 0 h 49"/>
                      <a:gd name="T72" fmla="*/ 0 w 94"/>
                      <a:gd name="T73" fmla="*/ 0 h 49"/>
                      <a:gd name="T74" fmla="*/ 0 w 94"/>
                      <a:gd name="T75" fmla="*/ 0 h 49"/>
                      <a:gd name="T76" fmla="*/ 0 w 94"/>
                      <a:gd name="T77" fmla="*/ 0 h 49"/>
                      <a:gd name="T78" fmla="*/ 0 w 94"/>
                      <a:gd name="T79" fmla="*/ 0 h 49"/>
                      <a:gd name="T80" fmla="*/ 0 w 94"/>
                      <a:gd name="T81" fmla="*/ 0 h 49"/>
                      <a:gd name="T82" fmla="*/ 0 w 94"/>
                      <a:gd name="T83" fmla="*/ 0 h 49"/>
                      <a:gd name="T84" fmla="*/ 0 w 94"/>
                      <a:gd name="T85" fmla="*/ 0 h 49"/>
                      <a:gd name="T86" fmla="*/ 0 w 94"/>
                      <a:gd name="T87" fmla="*/ 0 h 49"/>
                      <a:gd name="T88" fmla="*/ 0 w 94"/>
                      <a:gd name="T89" fmla="*/ 0 h 49"/>
                      <a:gd name="T90" fmla="*/ 0 w 94"/>
                      <a:gd name="T91" fmla="*/ 0 h 49"/>
                      <a:gd name="T92" fmla="*/ 0 w 94"/>
                      <a:gd name="T93" fmla="*/ 0 h 49"/>
                      <a:gd name="T94" fmla="*/ 0 w 94"/>
                      <a:gd name="T95" fmla="*/ 0 h 49"/>
                      <a:gd name="T96" fmla="*/ 0 w 94"/>
                      <a:gd name="T97" fmla="*/ 0 h 49"/>
                      <a:gd name="T98" fmla="*/ 0 w 94"/>
                      <a:gd name="T99" fmla="*/ 0 h 49"/>
                      <a:gd name="T100" fmla="*/ 0 w 94"/>
                      <a:gd name="T101" fmla="*/ 0 h 49"/>
                      <a:gd name="T102" fmla="*/ 0 w 94"/>
                      <a:gd name="T103" fmla="*/ 0 h 49"/>
                      <a:gd name="T104" fmla="*/ 0 w 94"/>
                      <a:gd name="T105" fmla="*/ 0 h 49"/>
                      <a:gd name="T106" fmla="*/ 0 w 94"/>
                      <a:gd name="T107" fmla="*/ 0 h 49"/>
                      <a:gd name="T108" fmla="*/ 0 w 94"/>
                      <a:gd name="T109" fmla="*/ 0 h 49"/>
                      <a:gd name="T110" fmla="*/ 0 w 94"/>
                      <a:gd name="T111" fmla="*/ 0 h 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4"/>
                      <a:gd name="T169" fmla="*/ 0 h 49"/>
                      <a:gd name="T170" fmla="*/ 94 w 94"/>
                      <a:gd name="T171" fmla="*/ 49 h 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4" h="49">
                        <a:moveTo>
                          <a:pt x="93" y="40"/>
                        </a:moveTo>
                        <a:lnTo>
                          <a:pt x="94" y="36"/>
                        </a:lnTo>
                        <a:lnTo>
                          <a:pt x="94" y="31"/>
                        </a:lnTo>
                        <a:lnTo>
                          <a:pt x="94" y="26"/>
                        </a:lnTo>
                        <a:lnTo>
                          <a:pt x="94" y="23"/>
                        </a:lnTo>
                        <a:lnTo>
                          <a:pt x="93" y="16"/>
                        </a:lnTo>
                        <a:lnTo>
                          <a:pt x="89" y="11"/>
                        </a:lnTo>
                        <a:lnTo>
                          <a:pt x="87" y="8"/>
                        </a:lnTo>
                        <a:lnTo>
                          <a:pt x="85" y="7"/>
                        </a:lnTo>
                        <a:lnTo>
                          <a:pt x="80" y="4"/>
                        </a:lnTo>
                        <a:lnTo>
                          <a:pt x="77" y="3"/>
                        </a:lnTo>
                        <a:lnTo>
                          <a:pt x="72" y="1"/>
                        </a:lnTo>
                        <a:lnTo>
                          <a:pt x="67" y="1"/>
                        </a:lnTo>
                        <a:lnTo>
                          <a:pt x="61" y="0"/>
                        </a:lnTo>
                        <a:lnTo>
                          <a:pt x="57" y="0"/>
                        </a:lnTo>
                        <a:lnTo>
                          <a:pt x="53" y="0"/>
                        </a:lnTo>
                        <a:lnTo>
                          <a:pt x="50" y="0"/>
                        </a:lnTo>
                        <a:lnTo>
                          <a:pt x="46" y="0"/>
                        </a:lnTo>
                        <a:lnTo>
                          <a:pt x="43" y="1"/>
                        </a:lnTo>
                        <a:lnTo>
                          <a:pt x="39" y="1"/>
                        </a:lnTo>
                        <a:lnTo>
                          <a:pt x="36" y="1"/>
                        </a:lnTo>
                        <a:lnTo>
                          <a:pt x="32" y="1"/>
                        </a:lnTo>
                        <a:lnTo>
                          <a:pt x="30" y="2"/>
                        </a:lnTo>
                        <a:lnTo>
                          <a:pt x="23" y="3"/>
                        </a:lnTo>
                        <a:lnTo>
                          <a:pt x="17" y="5"/>
                        </a:lnTo>
                        <a:lnTo>
                          <a:pt x="13" y="7"/>
                        </a:lnTo>
                        <a:lnTo>
                          <a:pt x="9" y="10"/>
                        </a:lnTo>
                        <a:lnTo>
                          <a:pt x="4" y="14"/>
                        </a:lnTo>
                        <a:lnTo>
                          <a:pt x="3" y="17"/>
                        </a:lnTo>
                        <a:lnTo>
                          <a:pt x="1" y="21"/>
                        </a:lnTo>
                        <a:lnTo>
                          <a:pt x="1" y="25"/>
                        </a:lnTo>
                        <a:lnTo>
                          <a:pt x="0" y="29"/>
                        </a:lnTo>
                        <a:lnTo>
                          <a:pt x="0" y="32"/>
                        </a:lnTo>
                        <a:lnTo>
                          <a:pt x="1" y="36"/>
                        </a:lnTo>
                        <a:lnTo>
                          <a:pt x="3" y="39"/>
                        </a:lnTo>
                        <a:lnTo>
                          <a:pt x="6" y="43"/>
                        </a:lnTo>
                        <a:lnTo>
                          <a:pt x="9" y="45"/>
                        </a:lnTo>
                        <a:lnTo>
                          <a:pt x="13" y="47"/>
                        </a:lnTo>
                        <a:lnTo>
                          <a:pt x="18" y="49"/>
                        </a:lnTo>
                        <a:lnTo>
                          <a:pt x="21" y="49"/>
                        </a:lnTo>
                        <a:lnTo>
                          <a:pt x="24" y="49"/>
                        </a:lnTo>
                        <a:lnTo>
                          <a:pt x="29" y="49"/>
                        </a:lnTo>
                        <a:lnTo>
                          <a:pt x="35" y="49"/>
                        </a:lnTo>
                        <a:lnTo>
                          <a:pt x="40" y="49"/>
                        </a:lnTo>
                        <a:lnTo>
                          <a:pt x="47" y="49"/>
                        </a:lnTo>
                        <a:lnTo>
                          <a:pt x="53" y="47"/>
                        </a:lnTo>
                        <a:lnTo>
                          <a:pt x="60" y="47"/>
                        </a:lnTo>
                        <a:lnTo>
                          <a:pt x="65" y="46"/>
                        </a:lnTo>
                        <a:lnTo>
                          <a:pt x="72" y="46"/>
                        </a:lnTo>
                        <a:lnTo>
                          <a:pt x="77" y="45"/>
                        </a:lnTo>
                        <a:lnTo>
                          <a:pt x="82" y="44"/>
                        </a:lnTo>
                        <a:lnTo>
                          <a:pt x="86" y="43"/>
                        </a:lnTo>
                        <a:lnTo>
                          <a:pt x="89" y="43"/>
                        </a:lnTo>
                        <a:lnTo>
                          <a:pt x="91" y="42"/>
                        </a:lnTo>
                        <a:lnTo>
                          <a:pt x="93" y="4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97" name="Freeform 223">
                    <a:extLst>
                      <a:ext uri="{FF2B5EF4-FFF2-40B4-BE49-F238E27FC236}">
                        <a16:creationId xmlns:a16="http://schemas.microsoft.com/office/drawing/2014/main" id="{EDB2C547-2E08-4D13-8A59-3CDBB359C2E2}"/>
                      </a:ext>
                    </a:extLst>
                  </p:cNvPr>
                  <p:cNvSpPr>
                    <a:spLocks/>
                  </p:cNvSpPr>
                  <p:nvPr/>
                </p:nvSpPr>
                <p:spPr bwMode="auto">
                  <a:xfrm>
                    <a:off x="1685" y="2109"/>
                    <a:ext cx="24" cy="8"/>
                  </a:xfrm>
                  <a:custGeom>
                    <a:avLst/>
                    <a:gdLst>
                      <a:gd name="T0" fmla="*/ 0 w 74"/>
                      <a:gd name="T1" fmla="*/ 0 h 24"/>
                      <a:gd name="T2" fmla="*/ 0 w 74"/>
                      <a:gd name="T3" fmla="*/ 0 h 24"/>
                      <a:gd name="T4" fmla="*/ 0 w 74"/>
                      <a:gd name="T5" fmla="*/ 0 h 24"/>
                      <a:gd name="T6" fmla="*/ 0 w 74"/>
                      <a:gd name="T7" fmla="*/ 0 h 24"/>
                      <a:gd name="T8" fmla="*/ 0 w 74"/>
                      <a:gd name="T9" fmla="*/ 0 h 24"/>
                      <a:gd name="T10" fmla="*/ 0 w 74"/>
                      <a:gd name="T11" fmla="*/ 0 h 24"/>
                      <a:gd name="T12" fmla="*/ 0 w 74"/>
                      <a:gd name="T13" fmla="*/ 0 h 24"/>
                      <a:gd name="T14" fmla="*/ 0 w 74"/>
                      <a:gd name="T15" fmla="*/ 0 h 24"/>
                      <a:gd name="T16" fmla="*/ 0 w 74"/>
                      <a:gd name="T17" fmla="*/ 0 h 24"/>
                      <a:gd name="T18" fmla="*/ 0 w 74"/>
                      <a:gd name="T19" fmla="*/ 0 h 24"/>
                      <a:gd name="T20" fmla="*/ 0 w 74"/>
                      <a:gd name="T21" fmla="*/ 0 h 24"/>
                      <a:gd name="T22" fmla="*/ 0 w 74"/>
                      <a:gd name="T23" fmla="*/ 0 h 24"/>
                      <a:gd name="T24" fmla="*/ 0 w 74"/>
                      <a:gd name="T25" fmla="*/ 0 h 24"/>
                      <a:gd name="T26" fmla="*/ 0 w 74"/>
                      <a:gd name="T27" fmla="*/ 0 h 24"/>
                      <a:gd name="T28" fmla="*/ 0 w 74"/>
                      <a:gd name="T29" fmla="*/ 0 h 24"/>
                      <a:gd name="T30" fmla="*/ 0 w 74"/>
                      <a:gd name="T31" fmla="*/ 0 h 24"/>
                      <a:gd name="T32" fmla="*/ 0 w 74"/>
                      <a:gd name="T33" fmla="*/ 0 h 24"/>
                      <a:gd name="T34" fmla="*/ 0 w 74"/>
                      <a:gd name="T35" fmla="*/ 0 h 24"/>
                      <a:gd name="T36" fmla="*/ 0 w 74"/>
                      <a:gd name="T37" fmla="*/ 0 h 24"/>
                      <a:gd name="T38" fmla="*/ 0 w 74"/>
                      <a:gd name="T39" fmla="*/ 0 h 24"/>
                      <a:gd name="T40" fmla="*/ 0 w 74"/>
                      <a:gd name="T41" fmla="*/ 0 h 24"/>
                      <a:gd name="T42" fmla="*/ 0 w 74"/>
                      <a:gd name="T43" fmla="*/ 0 h 24"/>
                      <a:gd name="T44" fmla="*/ 0 w 74"/>
                      <a:gd name="T45" fmla="*/ 0 h 24"/>
                      <a:gd name="T46" fmla="*/ 0 w 74"/>
                      <a:gd name="T47" fmla="*/ 0 h 24"/>
                      <a:gd name="T48" fmla="*/ 0 w 74"/>
                      <a:gd name="T49" fmla="*/ 0 h 24"/>
                      <a:gd name="T50" fmla="*/ 0 w 74"/>
                      <a:gd name="T51" fmla="*/ 0 h 24"/>
                      <a:gd name="T52" fmla="*/ 0 w 74"/>
                      <a:gd name="T53" fmla="*/ 0 h 24"/>
                      <a:gd name="T54" fmla="*/ 0 w 74"/>
                      <a:gd name="T55" fmla="*/ 0 h 24"/>
                      <a:gd name="T56" fmla="*/ 0 w 74"/>
                      <a:gd name="T57" fmla="*/ 0 h 24"/>
                      <a:gd name="T58" fmla="*/ 0 w 74"/>
                      <a:gd name="T59" fmla="*/ 0 h 24"/>
                      <a:gd name="T60" fmla="*/ 0 w 74"/>
                      <a:gd name="T61" fmla="*/ 0 h 24"/>
                      <a:gd name="T62" fmla="*/ 0 w 74"/>
                      <a:gd name="T63" fmla="*/ 0 h 24"/>
                      <a:gd name="T64" fmla="*/ 0 w 74"/>
                      <a:gd name="T65" fmla="*/ 0 h 24"/>
                      <a:gd name="T66" fmla="*/ 0 w 74"/>
                      <a:gd name="T67" fmla="*/ 0 h 24"/>
                      <a:gd name="T68" fmla="*/ 0 w 74"/>
                      <a:gd name="T69" fmla="*/ 0 h 24"/>
                      <a:gd name="T70" fmla="*/ 0 w 74"/>
                      <a:gd name="T71" fmla="*/ 0 h 24"/>
                      <a:gd name="T72" fmla="*/ 0 w 74"/>
                      <a:gd name="T73" fmla="*/ 0 h 24"/>
                      <a:gd name="T74" fmla="*/ 0 w 74"/>
                      <a:gd name="T75" fmla="*/ 0 h 24"/>
                      <a:gd name="T76" fmla="*/ 0 w 74"/>
                      <a:gd name="T77" fmla="*/ 0 h 24"/>
                      <a:gd name="T78" fmla="*/ 0 w 74"/>
                      <a:gd name="T79" fmla="*/ 0 h 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4"/>
                      <a:gd name="T121" fmla="*/ 0 h 24"/>
                      <a:gd name="T122" fmla="*/ 74 w 74"/>
                      <a:gd name="T123" fmla="*/ 24 h 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4" h="24">
                        <a:moveTo>
                          <a:pt x="70" y="0"/>
                        </a:moveTo>
                        <a:lnTo>
                          <a:pt x="73" y="6"/>
                        </a:lnTo>
                        <a:lnTo>
                          <a:pt x="74" y="9"/>
                        </a:lnTo>
                        <a:lnTo>
                          <a:pt x="73" y="14"/>
                        </a:lnTo>
                        <a:lnTo>
                          <a:pt x="70" y="17"/>
                        </a:lnTo>
                        <a:lnTo>
                          <a:pt x="67" y="20"/>
                        </a:lnTo>
                        <a:lnTo>
                          <a:pt x="63" y="22"/>
                        </a:lnTo>
                        <a:lnTo>
                          <a:pt x="59" y="23"/>
                        </a:lnTo>
                        <a:lnTo>
                          <a:pt x="53" y="24"/>
                        </a:lnTo>
                        <a:lnTo>
                          <a:pt x="47" y="24"/>
                        </a:lnTo>
                        <a:lnTo>
                          <a:pt x="41" y="24"/>
                        </a:lnTo>
                        <a:lnTo>
                          <a:pt x="34" y="24"/>
                        </a:lnTo>
                        <a:lnTo>
                          <a:pt x="28" y="24"/>
                        </a:lnTo>
                        <a:lnTo>
                          <a:pt x="24" y="23"/>
                        </a:lnTo>
                        <a:lnTo>
                          <a:pt x="18" y="22"/>
                        </a:lnTo>
                        <a:lnTo>
                          <a:pt x="13" y="21"/>
                        </a:lnTo>
                        <a:lnTo>
                          <a:pt x="10" y="20"/>
                        </a:lnTo>
                        <a:lnTo>
                          <a:pt x="5" y="16"/>
                        </a:lnTo>
                        <a:lnTo>
                          <a:pt x="2" y="14"/>
                        </a:lnTo>
                        <a:lnTo>
                          <a:pt x="0" y="11"/>
                        </a:lnTo>
                        <a:lnTo>
                          <a:pt x="0" y="8"/>
                        </a:lnTo>
                        <a:lnTo>
                          <a:pt x="0" y="3"/>
                        </a:lnTo>
                        <a:lnTo>
                          <a:pt x="2" y="3"/>
                        </a:lnTo>
                        <a:lnTo>
                          <a:pt x="4" y="4"/>
                        </a:lnTo>
                        <a:lnTo>
                          <a:pt x="9" y="6"/>
                        </a:lnTo>
                        <a:lnTo>
                          <a:pt x="12" y="7"/>
                        </a:lnTo>
                        <a:lnTo>
                          <a:pt x="17" y="9"/>
                        </a:lnTo>
                        <a:lnTo>
                          <a:pt x="20" y="10"/>
                        </a:lnTo>
                        <a:lnTo>
                          <a:pt x="26" y="11"/>
                        </a:lnTo>
                        <a:lnTo>
                          <a:pt x="31" y="13"/>
                        </a:lnTo>
                        <a:lnTo>
                          <a:pt x="35" y="14"/>
                        </a:lnTo>
                        <a:lnTo>
                          <a:pt x="40" y="14"/>
                        </a:lnTo>
                        <a:lnTo>
                          <a:pt x="45" y="14"/>
                        </a:lnTo>
                        <a:lnTo>
                          <a:pt x="49" y="13"/>
                        </a:lnTo>
                        <a:lnTo>
                          <a:pt x="54" y="11"/>
                        </a:lnTo>
                        <a:lnTo>
                          <a:pt x="59" y="9"/>
                        </a:lnTo>
                        <a:lnTo>
                          <a:pt x="62" y="7"/>
                        </a:lnTo>
                        <a:lnTo>
                          <a:pt x="67" y="3"/>
                        </a:lnTo>
                        <a:lnTo>
                          <a:pt x="7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092" name="Freeform 224">
                  <a:extLst>
                    <a:ext uri="{FF2B5EF4-FFF2-40B4-BE49-F238E27FC236}">
                      <a16:creationId xmlns:a16="http://schemas.microsoft.com/office/drawing/2014/main" id="{D7ECF3F5-A0EB-4F93-9B62-70FB103ECCE7}"/>
                    </a:ext>
                  </a:extLst>
                </p:cNvPr>
                <p:cNvSpPr>
                  <a:spLocks/>
                </p:cNvSpPr>
                <p:nvPr/>
              </p:nvSpPr>
              <p:spPr bwMode="auto">
                <a:xfrm>
                  <a:off x="1736" y="2157"/>
                  <a:ext cx="35" cy="18"/>
                </a:xfrm>
                <a:custGeom>
                  <a:avLst/>
                  <a:gdLst>
                    <a:gd name="T0" fmla="*/ 0 w 106"/>
                    <a:gd name="T1" fmla="*/ 0 h 54"/>
                    <a:gd name="T2" fmla="*/ 0 w 106"/>
                    <a:gd name="T3" fmla="*/ 0 h 54"/>
                    <a:gd name="T4" fmla="*/ 0 w 106"/>
                    <a:gd name="T5" fmla="*/ 0 h 54"/>
                    <a:gd name="T6" fmla="*/ 0 w 106"/>
                    <a:gd name="T7" fmla="*/ 0 h 54"/>
                    <a:gd name="T8" fmla="*/ 0 w 106"/>
                    <a:gd name="T9" fmla="*/ 0 h 54"/>
                    <a:gd name="T10" fmla="*/ 0 w 106"/>
                    <a:gd name="T11" fmla="*/ 0 h 54"/>
                    <a:gd name="T12" fmla="*/ 0 w 106"/>
                    <a:gd name="T13" fmla="*/ 0 h 54"/>
                    <a:gd name="T14" fmla="*/ 0 w 106"/>
                    <a:gd name="T15" fmla="*/ 0 h 54"/>
                    <a:gd name="T16" fmla="*/ 0 w 106"/>
                    <a:gd name="T17" fmla="*/ 0 h 54"/>
                    <a:gd name="T18" fmla="*/ 0 w 106"/>
                    <a:gd name="T19" fmla="*/ 0 h 54"/>
                    <a:gd name="T20" fmla="*/ 0 w 106"/>
                    <a:gd name="T21" fmla="*/ 0 h 54"/>
                    <a:gd name="T22" fmla="*/ 0 w 106"/>
                    <a:gd name="T23" fmla="*/ 0 h 54"/>
                    <a:gd name="T24" fmla="*/ 0 w 106"/>
                    <a:gd name="T25" fmla="*/ 0 h 54"/>
                    <a:gd name="T26" fmla="*/ 0 w 106"/>
                    <a:gd name="T27" fmla="*/ 0 h 54"/>
                    <a:gd name="T28" fmla="*/ 0 w 106"/>
                    <a:gd name="T29" fmla="*/ 0 h 54"/>
                    <a:gd name="T30" fmla="*/ 0 w 106"/>
                    <a:gd name="T31" fmla="*/ 0 h 54"/>
                    <a:gd name="T32" fmla="*/ 0 w 106"/>
                    <a:gd name="T33" fmla="*/ 0 h 54"/>
                    <a:gd name="T34" fmla="*/ 0 w 106"/>
                    <a:gd name="T35" fmla="*/ 0 h 54"/>
                    <a:gd name="T36" fmla="*/ 0 w 106"/>
                    <a:gd name="T37" fmla="*/ 0 h 54"/>
                    <a:gd name="T38" fmla="*/ 0 w 106"/>
                    <a:gd name="T39" fmla="*/ 0 h 54"/>
                    <a:gd name="T40" fmla="*/ 0 w 106"/>
                    <a:gd name="T41" fmla="*/ 0 h 54"/>
                    <a:gd name="T42" fmla="*/ 0 w 106"/>
                    <a:gd name="T43" fmla="*/ 0 h 54"/>
                    <a:gd name="T44" fmla="*/ 0 w 106"/>
                    <a:gd name="T45" fmla="*/ 0 h 54"/>
                    <a:gd name="T46" fmla="*/ 0 w 106"/>
                    <a:gd name="T47" fmla="*/ 0 h 54"/>
                    <a:gd name="T48" fmla="*/ 0 w 106"/>
                    <a:gd name="T49" fmla="*/ 0 h 54"/>
                    <a:gd name="T50" fmla="*/ 0 w 106"/>
                    <a:gd name="T51" fmla="*/ 0 h 54"/>
                    <a:gd name="T52" fmla="*/ 0 w 106"/>
                    <a:gd name="T53" fmla="*/ 0 h 54"/>
                    <a:gd name="T54" fmla="*/ 0 w 106"/>
                    <a:gd name="T55" fmla="*/ 0 h 54"/>
                    <a:gd name="T56" fmla="*/ 0 w 106"/>
                    <a:gd name="T57" fmla="*/ 0 h 54"/>
                    <a:gd name="T58" fmla="*/ 0 w 106"/>
                    <a:gd name="T59" fmla="*/ 0 h 54"/>
                    <a:gd name="T60" fmla="*/ 0 w 106"/>
                    <a:gd name="T61" fmla="*/ 0 h 54"/>
                    <a:gd name="T62" fmla="*/ 0 w 106"/>
                    <a:gd name="T63" fmla="*/ 0 h 54"/>
                    <a:gd name="T64" fmla="*/ 0 w 106"/>
                    <a:gd name="T65" fmla="*/ 0 h 54"/>
                    <a:gd name="T66" fmla="*/ 0 w 106"/>
                    <a:gd name="T67" fmla="*/ 0 h 54"/>
                    <a:gd name="T68" fmla="*/ 0 w 106"/>
                    <a:gd name="T69" fmla="*/ 0 h 54"/>
                    <a:gd name="T70" fmla="*/ 0 w 106"/>
                    <a:gd name="T71" fmla="*/ 0 h 54"/>
                    <a:gd name="T72" fmla="*/ 0 w 106"/>
                    <a:gd name="T73" fmla="*/ 0 h 54"/>
                    <a:gd name="T74" fmla="*/ 0 w 106"/>
                    <a:gd name="T75" fmla="*/ 0 h 54"/>
                    <a:gd name="T76" fmla="*/ 0 w 106"/>
                    <a:gd name="T77" fmla="*/ 0 h 54"/>
                    <a:gd name="T78" fmla="*/ 0 w 106"/>
                    <a:gd name="T79" fmla="*/ 0 h 54"/>
                    <a:gd name="T80" fmla="*/ 0 w 106"/>
                    <a:gd name="T81" fmla="*/ 0 h 54"/>
                    <a:gd name="T82" fmla="*/ 0 w 106"/>
                    <a:gd name="T83" fmla="*/ 0 h 54"/>
                    <a:gd name="T84" fmla="*/ 0 w 106"/>
                    <a:gd name="T85" fmla="*/ 0 h 54"/>
                    <a:gd name="T86" fmla="*/ 0 w 106"/>
                    <a:gd name="T87" fmla="*/ 0 h 54"/>
                    <a:gd name="T88" fmla="*/ 0 w 106"/>
                    <a:gd name="T89" fmla="*/ 0 h 54"/>
                    <a:gd name="T90" fmla="*/ 0 w 106"/>
                    <a:gd name="T91" fmla="*/ 0 h 54"/>
                    <a:gd name="T92" fmla="*/ 0 w 106"/>
                    <a:gd name="T93" fmla="*/ 0 h 54"/>
                    <a:gd name="T94" fmla="*/ 0 w 106"/>
                    <a:gd name="T95" fmla="*/ 0 h 54"/>
                    <a:gd name="T96" fmla="*/ 0 w 106"/>
                    <a:gd name="T97" fmla="*/ 0 h 54"/>
                    <a:gd name="T98" fmla="*/ 0 w 106"/>
                    <a:gd name="T99" fmla="*/ 0 h 54"/>
                    <a:gd name="T100" fmla="*/ 0 w 106"/>
                    <a:gd name="T101" fmla="*/ 0 h 54"/>
                    <a:gd name="T102" fmla="*/ 0 w 106"/>
                    <a:gd name="T103" fmla="*/ 0 h 54"/>
                    <a:gd name="T104" fmla="*/ 0 w 106"/>
                    <a:gd name="T105" fmla="*/ 0 h 54"/>
                    <a:gd name="T106" fmla="*/ 0 w 106"/>
                    <a:gd name="T107" fmla="*/ 0 h 54"/>
                    <a:gd name="T108" fmla="*/ 0 w 106"/>
                    <a:gd name="T109" fmla="*/ 0 h 54"/>
                    <a:gd name="T110" fmla="*/ 0 w 106"/>
                    <a:gd name="T111" fmla="*/ 0 h 54"/>
                    <a:gd name="T112" fmla="*/ 0 w 106"/>
                    <a:gd name="T113" fmla="*/ 0 h 54"/>
                    <a:gd name="T114" fmla="*/ 0 w 106"/>
                    <a:gd name="T115" fmla="*/ 0 h 5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6"/>
                    <a:gd name="T175" fmla="*/ 0 h 54"/>
                    <a:gd name="T176" fmla="*/ 106 w 106"/>
                    <a:gd name="T177" fmla="*/ 54 h 5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6" h="54">
                      <a:moveTo>
                        <a:pt x="105" y="46"/>
                      </a:moveTo>
                      <a:lnTo>
                        <a:pt x="106" y="40"/>
                      </a:lnTo>
                      <a:lnTo>
                        <a:pt x="106" y="35"/>
                      </a:lnTo>
                      <a:lnTo>
                        <a:pt x="106" y="29"/>
                      </a:lnTo>
                      <a:lnTo>
                        <a:pt x="106" y="26"/>
                      </a:lnTo>
                      <a:lnTo>
                        <a:pt x="105" y="21"/>
                      </a:lnTo>
                      <a:lnTo>
                        <a:pt x="105" y="18"/>
                      </a:lnTo>
                      <a:lnTo>
                        <a:pt x="103" y="15"/>
                      </a:lnTo>
                      <a:lnTo>
                        <a:pt x="100" y="12"/>
                      </a:lnTo>
                      <a:lnTo>
                        <a:pt x="98" y="9"/>
                      </a:lnTo>
                      <a:lnTo>
                        <a:pt x="94" y="6"/>
                      </a:lnTo>
                      <a:lnTo>
                        <a:pt x="91" y="5"/>
                      </a:lnTo>
                      <a:lnTo>
                        <a:pt x="87" y="4"/>
                      </a:lnTo>
                      <a:lnTo>
                        <a:pt x="82" y="1"/>
                      </a:lnTo>
                      <a:lnTo>
                        <a:pt x="77" y="1"/>
                      </a:lnTo>
                      <a:lnTo>
                        <a:pt x="70" y="0"/>
                      </a:lnTo>
                      <a:lnTo>
                        <a:pt x="64" y="0"/>
                      </a:lnTo>
                      <a:lnTo>
                        <a:pt x="61" y="0"/>
                      </a:lnTo>
                      <a:lnTo>
                        <a:pt x="56" y="0"/>
                      </a:lnTo>
                      <a:lnTo>
                        <a:pt x="52" y="0"/>
                      </a:lnTo>
                      <a:lnTo>
                        <a:pt x="49" y="1"/>
                      </a:lnTo>
                      <a:lnTo>
                        <a:pt x="45" y="1"/>
                      </a:lnTo>
                      <a:lnTo>
                        <a:pt x="41" y="1"/>
                      </a:lnTo>
                      <a:lnTo>
                        <a:pt x="37" y="2"/>
                      </a:lnTo>
                      <a:lnTo>
                        <a:pt x="35" y="2"/>
                      </a:lnTo>
                      <a:lnTo>
                        <a:pt x="27" y="4"/>
                      </a:lnTo>
                      <a:lnTo>
                        <a:pt x="21" y="5"/>
                      </a:lnTo>
                      <a:lnTo>
                        <a:pt x="15" y="8"/>
                      </a:lnTo>
                      <a:lnTo>
                        <a:pt x="11" y="12"/>
                      </a:lnTo>
                      <a:lnTo>
                        <a:pt x="6" y="15"/>
                      </a:lnTo>
                      <a:lnTo>
                        <a:pt x="4" y="19"/>
                      </a:lnTo>
                      <a:lnTo>
                        <a:pt x="2" y="22"/>
                      </a:lnTo>
                      <a:lnTo>
                        <a:pt x="1" y="28"/>
                      </a:lnTo>
                      <a:lnTo>
                        <a:pt x="0" y="32"/>
                      </a:lnTo>
                      <a:lnTo>
                        <a:pt x="1" y="36"/>
                      </a:lnTo>
                      <a:lnTo>
                        <a:pt x="2" y="40"/>
                      </a:lnTo>
                      <a:lnTo>
                        <a:pt x="5" y="43"/>
                      </a:lnTo>
                      <a:lnTo>
                        <a:pt x="7" y="47"/>
                      </a:lnTo>
                      <a:lnTo>
                        <a:pt x="12" y="50"/>
                      </a:lnTo>
                      <a:lnTo>
                        <a:pt x="16" y="51"/>
                      </a:lnTo>
                      <a:lnTo>
                        <a:pt x="22" y="54"/>
                      </a:lnTo>
                      <a:lnTo>
                        <a:pt x="25" y="54"/>
                      </a:lnTo>
                      <a:lnTo>
                        <a:pt x="29" y="54"/>
                      </a:lnTo>
                      <a:lnTo>
                        <a:pt x="34" y="54"/>
                      </a:lnTo>
                      <a:lnTo>
                        <a:pt x="41" y="54"/>
                      </a:lnTo>
                      <a:lnTo>
                        <a:pt x="47" y="54"/>
                      </a:lnTo>
                      <a:lnTo>
                        <a:pt x="54" y="54"/>
                      </a:lnTo>
                      <a:lnTo>
                        <a:pt x="61" y="53"/>
                      </a:lnTo>
                      <a:lnTo>
                        <a:pt x="69" y="53"/>
                      </a:lnTo>
                      <a:lnTo>
                        <a:pt x="75" y="51"/>
                      </a:lnTo>
                      <a:lnTo>
                        <a:pt x="82" y="51"/>
                      </a:lnTo>
                      <a:lnTo>
                        <a:pt x="87" y="50"/>
                      </a:lnTo>
                      <a:lnTo>
                        <a:pt x="93" y="49"/>
                      </a:lnTo>
                      <a:lnTo>
                        <a:pt x="97" y="48"/>
                      </a:lnTo>
                      <a:lnTo>
                        <a:pt x="100" y="47"/>
                      </a:lnTo>
                      <a:lnTo>
                        <a:pt x="104" y="47"/>
                      </a:lnTo>
                      <a:lnTo>
                        <a:pt x="105" y="46"/>
                      </a:lnTo>
                      <a:close/>
                    </a:path>
                  </a:pathLst>
                </a:custGeom>
                <a:solidFill>
                  <a:srgbClr val="3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3" name="Freeform 225">
                  <a:extLst>
                    <a:ext uri="{FF2B5EF4-FFF2-40B4-BE49-F238E27FC236}">
                      <a16:creationId xmlns:a16="http://schemas.microsoft.com/office/drawing/2014/main" id="{C0899DC9-E3DE-4265-9954-34389CA21996}"/>
                    </a:ext>
                  </a:extLst>
                </p:cNvPr>
                <p:cNvSpPr>
                  <a:spLocks/>
                </p:cNvSpPr>
                <p:nvPr/>
              </p:nvSpPr>
              <p:spPr bwMode="auto">
                <a:xfrm>
                  <a:off x="1741" y="2160"/>
                  <a:ext cx="26" cy="9"/>
                </a:xfrm>
                <a:custGeom>
                  <a:avLst/>
                  <a:gdLst>
                    <a:gd name="T0" fmla="*/ 0 w 80"/>
                    <a:gd name="T1" fmla="*/ 0 h 27"/>
                    <a:gd name="T2" fmla="*/ 0 w 80"/>
                    <a:gd name="T3" fmla="*/ 0 h 27"/>
                    <a:gd name="T4" fmla="*/ 0 w 80"/>
                    <a:gd name="T5" fmla="*/ 0 h 27"/>
                    <a:gd name="T6" fmla="*/ 0 w 80"/>
                    <a:gd name="T7" fmla="*/ 0 h 27"/>
                    <a:gd name="T8" fmla="*/ 0 w 80"/>
                    <a:gd name="T9" fmla="*/ 0 h 27"/>
                    <a:gd name="T10" fmla="*/ 0 w 80"/>
                    <a:gd name="T11" fmla="*/ 0 h 27"/>
                    <a:gd name="T12" fmla="*/ 0 w 80"/>
                    <a:gd name="T13" fmla="*/ 0 h 27"/>
                    <a:gd name="T14" fmla="*/ 0 w 80"/>
                    <a:gd name="T15" fmla="*/ 0 h 27"/>
                    <a:gd name="T16" fmla="*/ 0 w 80"/>
                    <a:gd name="T17" fmla="*/ 0 h 27"/>
                    <a:gd name="T18" fmla="*/ 0 w 80"/>
                    <a:gd name="T19" fmla="*/ 0 h 27"/>
                    <a:gd name="T20" fmla="*/ 0 w 80"/>
                    <a:gd name="T21" fmla="*/ 0 h 27"/>
                    <a:gd name="T22" fmla="*/ 0 w 80"/>
                    <a:gd name="T23" fmla="*/ 0 h 27"/>
                    <a:gd name="T24" fmla="*/ 0 w 80"/>
                    <a:gd name="T25" fmla="*/ 0 h 27"/>
                    <a:gd name="T26" fmla="*/ 0 w 80"/>
                    <a:gd name="T27" fmla="*/ 0 h 27"/>
                    <a:gd name="T28" fmla="*/ 0 w 80"/>
                    <a:gd name="T29" fmla="*/ 0 h 27"/>
                    <a:gd name="T30" fmla="*/ 0 w 80"/>
                    <a:gd name="T31" fmla="*/ 0 h 27"/>
                    <a:gd name="T32" fmla="*/ 0 w 80"/>
                    <a:gd name="T33" fmla="*/ 0 h 27"/>
                    <a:gd name="T34" fmla="*/ 0 w 80"/>
                    <a:gd name="T35" fmla="*/ 0 h 27"/>
                    <a:gd name="T36" fmla="*/ 0 w 80"/>
                    <a:gd name="T37" fmla="*/ 0 h 27"/>
                    <a:gd name="T38" fmla="*/ 0 w 80"/>
                    <a:gd name="T39" fmla="*/ 0 h 27"/>
                    <a:gd name="T40" fmla="*/ 0 w 80"/>
                    <a:gd name="T41" fmla="*/ 0 h 27"/>
                    <a:gd name="T42" fmla="*/ 0 w 80"/>
                    <a:gd name="T43" fmla="*/ 0 h 27"/>
                    <a:gd name="T44" fmla="*/ 0 w 80"/>
                    <a:gd name="T45" fmla="*/ 0 h 27"/>
                    <a:gd name="T46" fmla="*/ 0 w 80"/>
                    <a:gd name="T47" fmla="*/ 0 h 27"/>
                    <a:gd name="T48" fmla="*/ 0 w 80"/>
                    <a:gd name="T49" fmla="*/ 0 h 27"/>
                    <a:gd name="T50" fmla="*/ 0 w 80"/>
                    <a:gd name="T51" fmla="*/ 0 h 27"/>
                    <a:gd name="T52" fmla="*/ 0 w 80"/>
                    <a:gd name="T53" fmla="*/ 0 h 27"/>
                    <a:gd name="T54" fmla="*/ 0 w 80"/>
                    <a:gd name="T55" fmla="*/ 0 h 27"/>
                    <a:gd name="T56" fmla="*/ 0 w 80"/>
                    <a:gd name="T57" fmla="*/ 0 h 27"/>
                    <a:gd name="T58" fmla="*/ 0 w 80"/>
                    <a:gd name="T59" fmla="*/ 0 h 27"/>
                    <a:gd name="T60" fmla="*/ 0 w 80"/>
                    <a:gd name="T61" fmla="*/ 0 h 27"/>
                    <a:gd name="T62" fmla="*/ 0 w 80"/>
                    <a:gd name="T63" fmla="*/ 0 h 27"/>
                    <a:gd name="T64" fmla="*/ 0 w 80"/>
                    <a:gd name="T65" fmla="*/ 0 h 27"/>
                    <a:gd name="T66" fmla="*/ 0 w 80"/>
                    <a:gd name="T67" fmla="*/ 0 h 27"/>
                    <a:gd name="T68" fmla="*/ 0 w 80"/>
                    <a:gd name="T69" fmla="*/ 0 h 27"/>
                    <a:gd name="T70" fmla="*/ 0 w 80"/>
                    <a:gd name="T71" fmla="*/ 0 h 27"/>
                    <a:gd name="T72" fmla="*/ 0 w 80"/>
                    <a:gd name="T73" fmla="*/ 0 h 27"/>
                    <a:gd name="T74" fmla="*/ 0 w 80"/>
                    <a:gd name="T75" fmla="*/ 0 h 27"/>
                    <a:gd name="T76" fmla="*/ 0 w 80"/>
                    <a:gd name="T77" fmla="*/ 0 h 27"/>
                    <a:gd name="T78" fmla="*/ 0 w 80"/>
                    <a:gd name="T79" fmla="*/ 0 h 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
                    <a:gd name="T121" fmla="*/ 0 h 27"/>
                    <a:gd name="T122" fmla="*/ 80 w 80"/>
                    <a:gd name="T123" fmla="*/ 27 h 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 h="27">
                      <a:moveTo>
                        <a:pt x="78" y="0"/>
                      </a:moveTo>
                      <a:lnTo>
                        <a:pt x="80" y="5"/>
                      </a:lnTo>
                      <a:lnTo>
                        <a:pt x="80" y="11"/>
                      </a:lnTo>
                      <a:lnTo>
                        <a:pt x="80" y="14"/>
                      </a:lnTo>
                      <a:lnTo>
                        <a:pt x="78" y="19"/>
                      </a:lnTo>
                      <a:lnTo>
                        <a:pt x="75" y="21"/>
                      </a:lnTo>
                      <a:lnTo>
                        <a:pt x="70" y="24"/>
                      </a:lnTo>
                      <a:lnTo>
                        <a:pt x="64" y="25"/>
                      </a:lnTo>
                      <a:lnTo>
                        <a:pt x="58" y="27"/>
                      </a:lnTo>
                      <a:lnTo>
                        <a:pt x="51" y="27"/>
                      </a:lnTo>
                      <a:lnTo>
                        <a:pt x="45" y="27"/>
                      </a:lnTo>
                      <a:lnTo>
                        <a:pt x="38" y="27"/>
                      </a:lnTo>
                      <a:lnTo>
                        <a:pt x="31" y="27"/>
                      </a:lnTo>
                      <a:lnTo>
                        <a:pt x="25" y="26"/>
                      </a:lnTo>
                      <a:lnTo>
                        <a:pt x="19" y="25"/>
                      </a:lnTo>
                      <a:lnTo>
                        <a:pt x="14" y="23"/>
                      </a:lnTo>
                      <a:lnTo>
                        <a:pt x="9" y="21"/>
                      </a:lnTo>
                      <a:lnTo>
                        <a:pt x="6" y="19"/>
                      </a:lnTo>
                      <a:lnTo>
                        <a:pt x="1" y="16"/>
                      </a:lnTo>
                      <a:lnTo>
                        <a:pt x="0" y="12"/>
                      </a:lnTo>
                      <a:lnTo>
                        <a:pt x="0" y="9"/>
                      </a:lnTo>
                      <a:lnTo>
                        <a:pt x="0" y="4"/>
                      </a:lnTo>
                      <a:lnTo>
                        <a:pt x="1" y="3"/>
                      </a:lnTo>
                      <a:lnTo>
                        <a:pt x="5" y="5"/>
                      </a:lnTo>
                      <a:lnTo>
                        <a:pt x="8" y="7"/>
                      </a:lnTo>
                      <a:lnTo>
                        <a:pt x="13" y="9"/>
                      </a:lnTo>
                      <a:lnTo>
                        <a:pt x="18" y="11"/>
                      </a:lnTo>
                      <a:lnTo>
                        <a:pt x="23" y="12"/>
                      </a:lnTo>
                      <a:lnTo>
                        <a:pt x="28" y="13"/>
                      </a:lnTo>
                      <a:lnTo>
                        <a:pt x="34" y="13"/>
                      </a:lnTo>
                      <a:lnTo>
                        <a:pt x="40" y="16"/>
                      </a:lnTo>
                      <a:lnTo>
                        <a:pt x="44" y="14"/>
                      </a:lnTo>
                      <a:lnTo>
                        <a:pt x="49" y="14"/>
                      </a:lnTo>
                      <a:lnTo>
                        <a:pt x="55" y="13"/>
                      </a:lnTo>
                      <a:lnTo>
                        <a:pt x="59" y="12"/>
                      </a:lnTo>
                      <a:lnTo>
                        <a:pt x="64" y="10"/>
                      </a:lnTo>
                      <a:lnTo>
                        <a:pt x="69" y="7"/>
                      </a:lnTo>
                      <a:lnTo>
                        <a:pt x="73" y="4"/>
                      </a:lnTo>
                      <a:lnTo>
                        <a:pt x="7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4" name="Freeform 226">
                  <a:extLst>
                    <a:ext uri="{FF2B5EF4-FFF2-40B4-BE49-F238E27FC236}">
                      <a16:creationId xmlns:a16="http://schemas.microsoft.com/office/drawing/2014/main" id="{59471B13-6D31-4B7E-9A56-C24C35A1D2D9}"/>
                    </a:ext>
                  </a:extLst>
                </p:cNvPr>
                <p:cNvSpPr>
                  <a:spLocks/>
                </p:cNvSpPr>
                <p:nvPr/>
              </p:nvSpPr>
              <p:spPr bwMode="auto">
                <a:xfrm>
                  <a:off x="1795" y="2219"/>
                  <a:ext cx="41" cy="20"/>
                </a:xfrm>
                <a:custGeom>
                  <a:avLst/>
                  <a:gdLst>
                    <a:gd name="T0" fmla="*/ 1 w 121"/>
                    <a:gd name="T1" fmla="*/ 0 h 61"/>
                    <a:gd name="T2" fmla="*/ 1 w 121"/>
                    <a:gd name="T3" fmla="*/ 0 h 61"/>
                    <a:gd name="T4" fmla="*/ 1 w 121"/>
                    <a:gd name="T5" fmla="*/ 0 h 61"/>
                    <a:gd name="T6" fmla="*/ 1 w 121"/>
                    <a:gd name="T7" fmla="*/ 0 h 61"/>
                    <a:gd name="T8" fmla="*/ 1 w 121"/>
                    <a:gd name="T9" fmla="*/ 0 h 61"/>
                    <a:gd name="T10" fmla="*/ 1 w 121"/>
                    <a:gd name="T11" fmla="*/ 0 h 61"/>
                    <a:gd name="T12" fmla="*/ 1 w 121"/>
                    <a:gd name="T13" fmla="*/ 0 h 61"/>
                    <a:gd name="T14" fmla="*/ 1 w 121"/>
                    <a:gd name="T15" fmla="*/ 0 h 61"/>
                    <a:gd name="T16" fmla="*/ 0 w 121"/>
                    <a:gd name="T17" fmla="*/ 0 h 61"/>
                    <a:gd name="T18" fmla="*/ 0 w 121"/>
                    <a:gd name="T19" fmla="*/ 0 h 61"/>
                    <a:gd name="T20" fmla="*/ 0 w 121"/>
                    <a:gd name="T21" fmla="*/ 0 h 61"/>
                    <a:gd name="T22" fmla="*/ 0 w 121"/>
                    <a:gd name="T23" fmla="*/ 0 h 61"/>
                    <a:gd name="T24" fmla="*/ 0 w 121"/>
                    <a:gd name="T25" fmla="*/ 0 h 61"/>
                    <a:gd name="T26" fmla="*/ 0 w 121"/>
                    <a:gd name="T27" fmla="*/ 0 h 61"/>
                    <a:gd name="T28" fmla="*/ 0 w 121"/>
                    <a:gd name="T29" fmla="*/ 0 h 61"/>
                    <a:gd name="T30" fmla="*/ 0 w 121"/>
                    <a:gd name="T31" fmla="*/ 0 h 61"/>
                    <a:gd name="T32" fmla="*/ 0 w 121"/>
                    <a:gd name="T33" fmla="*/ 0 h 61"/>
                    <a:gd name="T34" fmla="*/ 0 w 121"/>
                    <a:gd name="T35" fmla="*/ 0 h 61"/>
                    <a:gd name="T36" fmla="*/ 0 w 121"/>
                    <a:gd name="T37" fmla="*/ 0 h 61"/>
                    <a:gd name="T38" fmla="*/ 0 w 121"/>
                    <a:gd name="T39" fmla="*/ 0 h 61"/>
                    <a:gd name="T40" fmla="*/ 0 w 121"/>
                    <a:gd name="T41" fmla="*/ 0 h 61"/>
                    <a:gd name="T42" fmla="*/ 0 w 121"/>
                    <a:gd name="T43" fmla="*/ 0 h 61"/>
                    <a:gd name="T44" fmla="*/ 0 w 121"/>
                    <a:gd name="T45" fmla="*/ 0 h 61"/>
                    <a:gd name="T46" fmla="*/ 0 w 121"/>
                    <a:gd name="T47" fmla="*/ 0 h 61"/>
                    <a:gd name="T48" fmla="*/ 0 w 121"/>
                    <a:gd name="T49" fmla="*/ 0 h 61"/>
                    <a:gd name="T50" fmla="*/ 0 w 121"/>
                    <a:gd name="T51" fmla="*/ 0 h 61"/>
                    <a:gd name="T52" fmla="*/ 0 w 121"/>
                    <a:gd name="T53" fmla="*/ 0 h 61"/>
                    <a:gd name="T54" fmla="*/ 0 w 121"/>
                    <a:gd name="T55" fmla="*/ 0 h 61"/>
                    <a:gd name="T56" fmla="*/ 0 w 121"/>
                    <a:gd name="T57" fmla="*/ 0 h 61"/>
                    <a:gd name="T58" fmla="*/ 0 w 121"/>
                    <a:gd name="T59" fmla="*/ 0 h 61"/>
                    <a:gd name="T60" fmla="*/ 0 w 121"/>
                    <a:gd name="T61" fmla="*/ 0 h 61"/>
                    <a:gd name="T62" fmla="*/ 0 w 121"/>
                    <a:gd name="T63" fmla="*/ 0 h 61"/>
                    <a:gd name="T64" fmla="*/ 0 w 121"/>
                    <a:gd name="T65" fmla="*/ 0 h 61"/>
                    <a:gd name="T66" fmla="*/ 0 w 121"/>
                    <a:gd name="T67" fmla="*/ 0 h 61"/>
                    <a:gd name="T68" fmla="*/ 0 w 121"/>
                    <a:gd name="T69" fmla="*/ 0 h 61"/>
                    <a:gd name="T70" fmla="*/ 0 w 121"/>
                    <a:gd name="T71" fmla="*/ 0 h 61"/>
                    <a:gd name="T72" fmla="*/ 0 w 121"/>
                    <a:gd name="T73" fmla="*/ 0 h 61"/>
                    <a:gd name="T74" fmla="*/ 0 w 121"/>
                    <a:gd name="T75" fmla="*/ 0 h 61"/>
                    <a:gd name="T76" fmla="*/ 0 w 121"/>
                    <a:gd name="T77" fmla="*/ 0 h 61"/>
                    <a:gd name="T78" fmla="*/ 0 w 121"/>
                    <a:gd name="T79" fmla="*/ 0 h 61"/>
                    <a:gd name="T80" fmla="*/ 0 w 121"/>
                    <a:gd name="T81" fmla="*/ 0 h 61"/>
                    <a:gd name="T82" fmla="*/ 0 w 121"/>
                    <a:gd name="T83" fmla="*/ 0 h 61"/>
                    <a:gd name="T84" fmla="*/ 0 w 121"/>
                    <a:gd name="T85" fmla="*/ 0 h 61"/>
                    <a:gd name="T86" fmla="*/ 0 w 121"/>
                    <a:gd name="T87" fmla="*/ 0 h 61"/>
                    <a:gd name="T88" fmla="*/ 0 w 121"/>
                    <a:gd name="T89" fmla="*/ 0 h 61"/>
                    <a:gd name="T90" fmla="*/ 0 w 121"/>
                    <a:gd name="T91" fmla="*/ 0 h 61"/>
                    <a:gd name="T92" fmla="*/ 0 w 121"/>
                    <a:gd name="T93" fmla="*/ 0 h 61"/>
                    <a:gd name="T94" fmla="*/ 0 w 121"/>
                    <a:gd name="T95" fmla="*/ 0 h 61"/>
                    <a:gd name="T96" fmla="*/ 0 w 121"/>
                    <a:gd name="T97" fmla="*/ 0 h 61"/>
                    <a:gd name="T98" fmla="*/ 0 w 121"/>
                    <a:gd name="T99" fmla="*/ 0 h 61"/>
                    <a:gd name="T100" fmla="*/ 0 w 121"/>
                    <a:gd name="T101" fmla="*/ 0 h 61"/>
                    <a:gd name="T102" fmla="*/ 0 w 121"/>
                    <a:gd name="T103" fmla="*/ 0 h 61"/>
                    <a:gd name="T104" fmla="*/ 0 w 121"/>
                    <a:gd name="T105" fmla="*/ 0 h 61"/>
                    <a:gd name="T106" fmla="*/ 0 w 121"/>
                    <a:gd name="T107" fmla="*/ 0 h 61"/>
                    <a:gd name="T108" fmla="*/ 0 w 121"/>
                    <a:gd name="T109" fmla="*/ 0 h 61"/>
                    <a:gd name="T110" fmla="*/ 1 w 121"/>
                    <a:gd name="T111" fmla="*/ 0 h 61"/>
                    <a:gd name="T112" fmla="*/ 1 w 121"/>
                    <a:gd name="T113" fmla="*/ 0 h 61"/>
                    <a:gd name="T114" fmla="*/ 1 w 121"/>
                    <a:gd name="T115" fmla="*/ 0 h 6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1"/>
                    <a:gd name="T175" fmla="*/ 0 h 61"/>
                    <a:gd name="T176" fmla="*/ 121 w 121"/>
                    <a:gd name="T177" fmla="*/ 61 h 6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1" h="61">
                      <a:moveTo>
                        <a:pt x="119" y="52"/>
                      </a:moveTo>
                      <a:lnTo>
                        <a:pt x="120" y="45"/>
                      </a:lnTo>
                      <a:lnTo>
                        <a:pt x="121" y="39"/>
                      </a:lnTo>
                      <a:lnTo>
                        <a:pt x="121" y="33"/>
                      </a:lnTo>
                      <a:lnTo>
                        <a:pt x="121" y="29"/>
                      </a:lnTo>
                      <a:lnTo>
                        <a:pt x="120" y="23"/>
                      </a:lnTo>
                      <a:lnTo>
                        <a:pt x="119" y="19"/>
                      </a:lnTo>
                      <a:lnTo>
                        <a:pt x="117" y="16"/>
                      </a:lnTo>
                      <a:lnTo>
                        <a:pt x="116" y="12"/>
                      </a:lnTo>
                      <a:lnTo>
                        <a:pt x="111" y="9"/>
                      </a:lnTo>
                      <a:lnTo>
                        <a:pt x="107" y="7"/>
                      </a:lnTo>
                      <a:lnTo>
                        <a:pt x="103" y="4"/>
                      </a:lnTo>
                      <a:lnTo>
                        <a:pt x="99" y="3"/>
                      </a:lnTo>
                      <a:lnTo>
                        <a:pt x="92" y="2"/>
                      </a:lnTo>
                      <a:lnTo>
                        <a:pt x="86" y="1"/>
                      </a:lnTo>
                      <a:lnTo>
                        <a:pt x="79" y="0"/>
                      </a:lnTo>
                      <a:lnTo>
                        <a:pt x="72" y="0"/>
                      </a:lnTo>
                      <a:lnTo>
                        <a:pt x="68" y="0"/>
                      </a:lnTo>
                      <a:lnTo>
                        <a:pt x="63" y="0"/>
                      </a:lnTo>
                      <a:lnTo>
                        <a:pt x="60" y="0"/>
                      </a:lnTo>
                      <a:lnTo>
                        <a:pt x="55" y="1"/>
                      </a:lnTo>
                      <a:lnTo>
                        <a:pt x="50" y="1"/>
                      </a:lnTo>
                      <a:lnTo>
                        <a:pt x="46" y="2"/>
                      </a:lnTo>
                      <a:lnTo>
                        <a:pt x="42" y="2"/>
                      </a:lnTo>
                      <a:lnTo>
                        <a:pt x="39" y="3"/>
                      </a:lnTo>
                      <a:lnTo>
                        <a:pt x="29" y="4"/>
                      </a:lnTo>
                      <a:lnTo>
                        <a:pt x="22" y="5"/>
                      </a:lnTo>
                      <a:lnTo>
                        <a:pt x="17" y="9"/>
                      </a:lnTo>
                      <a:lnTo>
                        <a:pt x="11" y="12"/>
                      </a:lnTo>
                      <a:lnTo>
                        <a:pt x="7" y="17"/>
                      </a:lnTo>
                      <a:lnTo>
                        <a:pt x="4" y="22"/>
                      </a:lnTo>
                      <a:lnTo>
                        <a:pt x="1" y="26"/>
                      </a:lnTo>
                      <a:lnTo>
                        <a:pt x="0" y="31"/>
                      </a:lnTo>
                      <a:lnTo>
                        <a:pt x="0" y="36"/>
                      </a:lnTo>
                      <a:lnTo>
                        <a:pt x="0" y="40"/>
                      </a:lnTo>
                      <a:lnTo>
                        <a:pt x="1" y="45"/>
                      </a:lnTo>
                      <a:lnTo>
                        <a:pt x="5" y="51"/>
                      </a:lnTo>
                      <a:lnTo>
                        <a:pt x="8" y="53"/>
                      </a:lnTo>
                      <a:lnTo>
                        <a:pt x="12" y="57"/>
                      </a:lnTo>
                      <a:lnTo>
                        <a:pt x="18" y="59"/>
                      </a:lnTo>
                      <a:lnTo>
                        <a:pt x="24" y="61"/>
                      </a:lnTo>
                      <a:lnTo>
                        <a:pt x="27" y="61"/>
                      </a:lnTo>
                      <a:lnTo>
                        <a:pt x="33" y="61"/>
                      </a:lnTo>
                      <a:lnTo>
                        <a:pt x="38" y="61"/>
                      </a:lnTo>
                      <a:lnTo>
                        <a:pt x="46" y="61"/>
                      </a:lnTo>
                      <a:lnTo>
                        <a:pt x="53" y="61"/>
                      </a:lnTo>
                      <a:lnTo>
                        <a:pt x="61" y="61"/>
                      </a:lnTo>
                      <a:lnTo>
                        <a:pt x="69" y="60"/>
                      </a:lnTo>
                      <a:lnTo>
                        <a:pt x="77" y="60"/>
                      </a:lnTo>
                      <a:lnTo>
                        <a:pt x="85" y="59"/>
                      </a:lnTo>
                      <a:lnTo>
                        <a:pt x="92" y="58"/>
                      </a:lnTo>
                      <a:lnTo>
                        <a:pt x="99" y="57"/>
                      </a:lnTo>
                      <a:lnTo>
                        <a:pt x="105" y="56"/>
                      </a:lnTo>
                      <a:lnTo>
                        <a:pt x="111" y="54"/>
                      </a:lnTo>
                      <a:lnTo>
                        <a:pt x="116" y="53"/>
                      </a:lnTo>
                      <a:lnTo>
                        <a:pt x="118" y="52"/>
                      </a:lnTo>
                      <a:lnTo>
                        <a:pt x="119" y="52"/>
                      </a:lnTo>
                      <a:close/>
                    </a:path>
                  </a:pathLst>
                </a:cu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5" name="Freeform 227">
                  <a:extLst>
                    <a:ext uri="{FF2B5EF4-FFF2-40B4-BE49-F238E27FC236}">
                      <a16:creationId xmlns:a16="http://schemas.microsoft.com/office/drawing/2014/main" id="{F87F267B-DB36-469F-8CF8-6B76BAD38174}"/>
                    </a:ext>
                  </a:extLst>
                </p:cNvPr>
                <p:cNvSpPr>
                  <a:spLocks/>
                </p:cNvSpPr>
                <p:nvPr/>
              </p:nvSpPr>
              <p:spPr bwMode="auto">
                <a:xfrm>
                  <a:off x="1800" y="2222"/>
                  <a:ext cx="32" cy="11"/>
                </a:xfrm>
                <a:custGeom>
                  <a:avLst/>
                  <a:gdLst>
                    <a:gd name="T0" fmla="*/ 0 w 94"/>
                    <a:gd name="T1" fmla="*/ 0 h 32"/>
                    <a:gd name="T2" fmla="*/ 0 w 94"/>
                    <a:gd name="T3" fmla="*/ 0 h 32"/>
                    <a:gd name="T4" fmla="*/ 0 w 94"/>
                    <a:gd name="T5" fmla="*/ 0 h 32"/>
                    <a:gd name="T6" fmla="*/ 0 w 94"/>
                    <a:gd name="T7" fmla="*/ 0 h 32"/>
                    <a:gd name="T8" fmla="*/ 0 w 94"/>
                    <a:gd name="T9" fmla="*/ 0 h 32"/>
                    <a:gd name="T10" fmla="*/ 0 w 94"/>
                    <a:gd name="T11" fmla="*/ 0 h 32"/>
                    <a:gd name="T12" fmla="*/ 0 w 94"/>
                    <a:gd name="T13" fmla="*/ 0 h 32"/>
                    <a:gd name="T14" fmla="*/ 0 w 94"/>
                    <a:gd name="T15" fmla="*/ 0 h 32"/>
                    <a:gd name="T16" fmla="*/ 0 w 94"/>
                    <a:gd name="T17" fmla="*/ 0 h 32"/>
                    <a:gd name="T18" fmla="*/ 0 w 94"/>
                    <a:gd name="T19" fmla="*/ 0 h 32"/>
                    <a:gd name="T20" fmla="*/ 0 w 94"/>
                    <a:gd name="T21" fmla="*/ 0 h 32"/>
                    <a:gd name="T22" fmla="*/ 0 w 94"/>
                    <a:gd name="T23" fmla="*/ 0 h 32"/>
                    <a:gd name="T24" fmla="*/ 0 w 94"/>
                    <a:gd name="T25" fmla="*/ 0 h 32"/>
                    <a:gd name="T26" fmla="*/ 0 w 94"/>
                    <a:gd name="T27" fmla="*/ 0 h 32"/>
                    <a:gd name="T28" fmla="*/ 0 w 94"/>
                    <a:gd name="T29" fmla="*/ 0 h 32"/>
                    <a:gd name="T30" fmla="*/ 0 w 94"/>
                    <a:gd name="T31" fmla="*/ 0 h 32"/>
                    <a:gd name="T32" fmla="*/ 0 w 94"/>
                    <a:gd name="T33" fmla="*/ 0 h 32"/>
                    <a:gd name="T34" fmla="*/ 0 w 94"/>
                    <a:gd name="T35" fmla="*/ 0 h 32"/>
                    <a:gd name="T36" fmla="*/ 0 w 94"/>
                    <a:gd name="T37" fmla="*/ 0 h 32"/>
                    <a:gd name="T38" fmla="*/ 0 w 94"/>
                    <a:gd name="T39" fmla="*/ 0 h 32"/>
                    <a:gd name="T40" fmla="*/ 0 w 94"/>
                    <a:gd name="T41" fmla="*/ 0 h 32"/>
                    <a:gd name="T42" fmla="*/ 0 w 94"/>
                    <a:gd name="T43" fmla="*/ 0 h 32"/>
                    <a:gd name="T44" fmla="*/ 0 w 94"/>
                    <a:gd name="T45" fmla="*/ 0 h 32"/>
                    <a:gd name="T46" fmla="*/ 0 w 94"/>
                    <a:gd name="T47" fmla="*/ 0 h 32"/>
                    <a:gd name="T48" fmla="*/ 0 w 94"/>
                    <a:gd name="T49" fmla="*/ 0 h 32"/>
                    <a:gd name="T50" fmla="*/ 0 w 94"/>
                    <a:gd name="T51" fmla="*/ 0 h 32"/>
                    <a:gd name="T52" fmla="*/ 0 w 94"/>
                    <a:gd name="T53" fmla="*/ 0 h 32"/>
                    <a:gd name="T54" fmla="*/ 0 w 94"/>
                    <a:gd name="T55" fmla="*/ 0 h 32"/>
                    <a:gd name="T56" fmla="*/ 0 w 94"/>
                    <a:gd name="T57" fmla="*/ 0 h 32"/>
                    <a:gd name="T58" fmla="*/ 0 w 94"/>
                    <a:gd name="T59" fmla="*/ 0 h 32"/>
                    <a:gd name="T60" fmla="*/ 0 w 94"/>
                    <a:gd name="T61" fmla="*/ 0 h 32"/>
                    <a:gd name="T62" fmla="*/ 0 w 94"/>
                    <a:gd name="T63" fmla="*/ 0 h 32"/>
                    <a:gd name="T64" fmla="*/ 0 w 94"/>
                    <a:gd name="T65" fmla="*/ 0 h 32"/>
                    <a:gd name="T66" fmla="*/ 0 w 94"/>
                    <a:gd name="T67" fmla="*/ 0 h 32"/>
                    <a:gd name="T68" fmla="*/ 0 w 94"/>
                    <a:gd name="T69" fmla="*/ 0 h 32"/>
                    <a:gd name="T70" fmla="*/ 0 w 94"/>
                    <a:gd name="T71" fmla="*/ 0 h 32"/>
                    <a:gd name="T72" fmla="*/ 0 w 94"/>
                    <a:gd name="T73" fmla="*/ 0 h 32"/>
                    <a:gd name="T74" fmla="*/ 0 w 94"/>
                    <a:gd name="T75" fmla="*/ 0 h 32"/>
                    <a:gd name="T76" fmla="*/ 0 w 94"/>
                    <a:gd name="T77" fmla="*/ 0 h 32"/>
                    <a:gd name="T78" fmla="*/ 0 w 94"/>
                    <a:gd name="T79" fmla="*/ 0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4"/>
                    <a:gd name="T121" fmla="*/ 0 h 32"/>
                    <a:gd name="T122" fmla="*/ 94 w 94"/>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4" h="32">
                      <a:moveTo>
                        <a:pt x="90" y="0"/>
                      </a:moveTo>
                      <a:lnTo>
                        <a:pt x="92" y="6"/>
                      </a:lnTo>
                      <a:lnTo>
                        <a:pt x="94" y="12"/>
                      </a:lnTo>
                      <a:lnTo>
                        <a:pt x="92" y="18"/>
                      </a:lnTo>
                      <a:lnTo>
                        <a:pt x="90" y="21"/>
                      </a:lnTo>
                      <a:lnTo>
                        <a:pt x="85" y="25"/>
                      </a:lnTo>
                      <a:lnTo>
                        <a:pt x="80" y="27"/>
                      </a:lnTo>
                      <a:lnTo>
                        <a:pt x="74" y="29"/>
                      </a:lnTo>
                      <a:lnTo>
                        <a:pt x="68" y="30"/>
                      </a:lnTo>
                      <a:lnTo>
                        <a:pt x="60" y="30"/>
                      </a:lnTo>
                      <a:lnTo>
                        <a:pt x="52" y="32"/>
                      </a:lnTo>
                      <a:lnTo>
                        <a:pt x="43" y="30"/>
                      </a:lnTo>
                      <a:lnTo>
                        <a:pt x="36" y="30"/>
                      </a:lnTo>
                      <a:lnTo>
                        <a:pt x="28" y="29"/>
                      </a:lnTo>
                      <a:lnTo>
                        <a:pt x="21" y="28"/>
                      </a:lnTo>
                      <a:lnTo>
                        <a:pt x="17" y="27"/>
                      </a:lnTo>
                      <a:lnTo>
                        <a:pt x="12" y="26"/>
                      </a:lnTo>
                      <a:lnTo>
                        <a:pt x="6" y="21"/>
                      </a:lnTo>
                      <a:lnTo>
                        <a:pt x="2" y="18"/>
                      </a:lnTo>
                      <a:lnTo>
                        <a:pt x="0" y="14"/>
                      </a:lnTo>
                      <a:lnTo>
                        <a:pt x="0" y="9"/>
                      </a:lnTo>
                      <a:lnTo>
                        <a:pt x="0" y="5"/>
                      </a:lnTo>
                      <a:lnTo>
                        <a:pt x="3" y="4"/>
                      </a:lnTo>
                      <a:lnTo>
                        <a:pt x="6" y="6"/>
                      </a:lnTo>
                      <a:lnTo>
                        <a:pt x="11" y="8"/>
                      </a:lnTo>
                      <a:lnTo>
                        <a:pt x="16" y="9"/>
                      </a:lnTo>
                      <a:lnTo>
                        <a:pt x="21" y="12"/>
                      </a:lnTo>
                      <a:lnTo>
                        <a:pt x="27" y="13"/>
                      </a:lnTo>
                      <a:lnTo>
                        <a:pt x="33" y="15"/>
                      </a:lnTo>
                      <a:lnTo>
                        <a:pt x="39" y="16"/>
                      </a:lnTo>
                      <a:lnTo>
                        <a:pt x="45" y="18"/>
                      </a:lnTo>
                      <a:lnTo>
                        <a:pt x="50" y="16"/>
                      </a:lnTo>
                      <a:lnTo>
                        <a:pt x="56" y="16"/>
                      </a:lnTo>
                      <a:lnTo>
                        <a:pt x="63" y="15"/>
                      </a:lnTo>
                      <a:lnTo>
                        <a:pt x="69" y="14"/>
                      </a:lnTo>
                      <a:lnTo>
                        <a:pt x="74" y="12"/>
                      </a:lnTo>
                      <a:lnTo>
                        <a:pt x="80" y="8"/>
                      </a:lnTo>
                      <a:lnTo>
                        <a:pt x="85" y="4"/>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6" name="Freeform 228">
                  <a:extLst>
                    <a:ext uri="{FF2B5EF4-FFF2-40B4-BE49-F238E27FC236}">
                      <a16:creationId xmlns:a16="http://schemas.microsoft.com/office/drawing/2014/main" id="{E8159F72-80B9-4F2E-8275-0C2DC8FA49E5}"/>
                    </a:ext>
                  </a:extLst>
                </p:cNvPr>
                <p:cNvSpPr>
                  <a:spLocks/>
                </p:cNvSpPr>
                <p:nvPr/>
              </p:nvSpPr>
              <p:spPr bwMode="auto">
                <a:xfrm>
                  <a:off x="1829" y="2307"/>
                  <a:ext cx="46" cy="23"/>
                </a:xfrm>
                <a:custGeom>
                  <a:avLst/>
                  <a:gdLst>
                    <a:gd name="T0" fmla="*/ 1 w 138"/>
                    <a:gd name="T1" fmla="*/ 0 h 70"/>
                    <a:gd name="T2" fmla="*/ 1 w 138"/>
                    <a:gd name="T3" fmla="*/ 0 h 70"/>
                    <a:gd name="T4" fmla="*/ 1 w 138"/>
                    <a:gd name="T5" fmla="*/ 0 h 70"/>
                    <a:gd name="T6" fmla="*/ 1 w 138"/>
                    <a:gd name="T7" fmla="*/ 0 h 70"/>
                    <a:gd name="T8" fmla="*/ 1 w 138"/>
                    <a:gd name="T9" fmla="*/ 0 h 70"/>
                    <a:gd name="T10" fmla="*/ 1 w 138"/>
                    <a:gd name="T11" fmla="*/ 0 h 70"/>
                    <a:gd name="T12" fmla="*/ 1 w 138"/>
                    <a:gd name="T13" fmla="*/ 0 h 70"/>
                    <a:gd name="T14" fmla="*/ 1 w 138"/>
                    <a:gd name="T15" fmla="*/ 0 h 70"/>
                    <a:gd name="T16" fmla="*/ 1 w 138"/>
                    <a:gd name="T17" fmla="*/ 0 h 70"/>
                    <a:gd name="T18" fmla="*/ 1 w 138"/>
                    <a:gd name="T19" fmla="*/ 0 h 70"/>
                    <a:gd name="T20" fmla="*/ 1 w 138"/>
                    <a:gd name="T21" fmla="*/ 0 h 70"/>
                    <a:gd name="T22" fmla="*/ 0 w 138"/>
                    <a:gd name="T23" fmla="*/ 0 h 70"/>
                    <a:gd name="T24" fmla="*/ 0 w 138"/>
                    <a:gd name="T25" fmla="*/ 0 h 70"/>
                    <a:gd name="T26" fmla="*/ 0 w 138"/>
                    <a:gd name="T27" fmla="*/ 0 h 70"/>
                    <a:gd name="T28" fmla="*/ 0 w 138"/>
                    <a:gd name="T29" fmla="*/ 0 h 70"/>
                    <a:gd name="T30" fmla="*/ 0 w 138"/>
                    <a:gd name="T31" fmla="*/ 0 h 70"/>
                    <a:gd name="T32" fmla="*/ 0 w 138"/>
                    <a:gd name="T33" fmla="*/ 0 h 70"/>
                    <a:gd name="T34" fmla="*/ 0 w 138"/>
                    <a:gd name="T35" fmla="*/ 0 h 70"/>
                    <a:gd name="T36" fmla="*/ 0 w 138"/>
                    <a:gd name="T37" fmla="*/ 0 h 70"/>
                    <a:gd name="T38" fmla="*/ 0 w 138"/>
                    <a:gd name="T39" fmla="*/ 0 h 70"/>
                    <a:gd name="T40" fmla="*/ 0 w 138"/>
                    <a:gd name="T41" fmla="*/ 0 h 70"/>
                    <a:gd name="T42" fmla="*/ 0 w 138"/>
                    <a:gd name="T43" fmla="*/ 0 h 70"/>
                    <a:gd name="T44" fmla="*/ 0 w 138"/>
                    <a:gd name="T45" fmla="*/ 0 h 70"/>
                    <a:gd name="T46" fmla="*/ 0 w 138"/>
                    <a:gd name="T47" fmla="*/ 0 h 70"/>
                    <a:gd name="T48" fmla="*/ 0 w 138"/>
                    <a:gd name="T49" fmla="*/ 0 h 70"/>
                    <a:gd name="T50" fmla="*/ 0 w 138"/>
                    <a:gd name="T51" fmla="*/ 0 h 70"/>
                    <a:gd name="T52" fmla="*/ 0 w 138"/>
                    <a:gd name="T53" fmla="*/ 0 h 70"/>
                    <a:gd name="T54" fmla="*/ 0 w 138"/>
                    <a:gd name="T55" fmla="*/ 0 h 70"/>
                    <a:gd name="T56" fmla="*/ 0 w 138"/>
                    <a:gd name="T57" fmla="*/ 0 h 70"/>
                    <a:gd name="T58" fmla="*/ 0 w 138"/>
                    <a:gd name="T59" fmla="*/ 0 h 70"/>
                    <a:gd name="T60" fmla="*/ 0 w 138"/>
                    <a:gd name="T61" fmla="*/ 0 h 70"/>
                    <a:gd name="T62" fmla="*/ 0 w 138"/>
                    <a:gd name="T63" fmla="*/ 0 h 70"/>
                    <a:gd name="T64" fmla="*/ 0 w 138"/>
                    <a:gd name="T65" fmla="*/ 0 h 70"/>
                    <a:gd name="T66" fmla="*/ 0 w 138"/>
                    <a:gd name="T67" fmla="*/ 0 h 70"/>
                    <a:gd name="T68" fmla="*/ 0 w 138"/>
                    <a:gd name="T69" fmla="*/ 0 h 70"/>
                    <a:gd name="T70" fmla="*/ 0 w 138"/>
                    <a:gd name="T71" fmla="*/ 0 h 70"/>
                    <a:gd name="T72" fmla="*/ 0 w 138"/>
                    <a:gd name="T73" fmla="*/ 0 h 70"/>
                    <a:gd name="T74" fmla="*/ 0 w 138"/>
                    <a:gd name="T75" fmla="*/ 0 h 70"/>
                    <a:gd name="T76" fmla="*/ 0 w 138"/>
                    <a:gd name="T77" fmla="*/ 0 h 70"/>
                    <a:gd name="T78" fmla="*/ 0 w 138"/>
                    <a:gd name="T79" fmla="*/ 0 h 70"/>
                    <a:gd name="T80" fmla="*/ 0 w 138"/>
                    <a:gd name="T81" fmla="*/ 0 h 70"/>
                    <a:gd name="T82" fmla="*/ 0 w 138"/>
                    <a:gd name="T83" fmla="*/ 0 h 70"/>
                    <a:gd name="T84" fmla="*/ 0 w 138"/>
                    <a:gd name="T85" fmla="*/ 0 h 70"/>
                    <a:gd name="T86" fmla="*/ 0 w 138"/>
                    <a:gd name="T87" fmla="*/ 0 h 70"/>
                    <a:gd name="T88" fmla="*/ 0 w 138"/>
                    <a:gd name="T89" fmla="*/ 0 h 70"/>
                    <a:gd name="T90" fmla="*/ 0 w 138"/>
                    <a:gd name="T91" fmla="*/ 0 h 70"/>
                    <a:gd name="T92" fmla="*/ 0 w 138"/>
                    <a:gd name="T93" fmla="*/ 0 h 70"/>
                    <a:gd name="T94" fmla="*/ 0 w 138"/>
                    <a:gd name="T95" fmla="*/ 0 h 70"/>
                    <a:gd name="T96" fmla="*/ 0 w 138"/>
                    <a:gd name="T97" fmla="*/ 0 h 70"/>
                    <a:gd name="T98" fmla="*/ 0 w 138"/>
                    <a:gd name="T99" fmla="*/ 0 h 70"/>
                    <a:gd name="T100" fmla="*/ 0 w 138"/>
                    <a:gd name="T101" fmla="*/ 0 h 70"/>
                    <a:gd name="T102" fmla="*/ 0 w 138"/>
                    <a:gd name="T103" fmla="*/ 0 h 70"/>
                    <a:gd name="T104" fmla="*/ 0 w 138"/>
                    <a:gd name="T105" fmla="*/ 0 h 70"/>
                    <a:gd name="T106" fmla="*/ 1 w 138"/>
                    <a:gd name="T107" fmla="*/ 0 h 70"/>
                    <a:gd name="T108" fmla="*/ 1 w 138"/>
                    <a:gd name="T109" fmla="*/ 0 h 70"/>
                    <a:gd name="T110" fmla="*/ 1 w 138"/>
                    <a:gd name="T111" fmla="*/ 0 h 70"/>
                    <a:gd name="T112" fmla="*/ 1 w 138"/>
                    <a:gd name="T113" fmla="*/ 0 h 70"/>
                    <a:gd name="T114" fmla="*/ 1 w 138"/>
                    <a:gd name="T115" fmla="*/ 0 h 7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8"/>
                    <a:gd name="T175" fmla="*/ 0 h 70"/>
                    <a:gd name="T176" fmla="*/ 138 w 138"/>
                    <a:gd name="T177" fmla="*/ 70 h 7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8" h="70">
                      <a:moveTo>
                        <a:pt x="135" y="59"/>
                      </a:moveTo>
                      <a:lnTo>
                        <a:pt x="137" y="52"/>
                      </a:lnTo>
                      <a:lnTo>
                        <a:pt x="137" y="45"/>
                      </a:lnTo>
                      <a:lnTo>
                        <a:pt x="137" y="39"/>
                      </a:lnTo>
                      <a:lnTo>
                        <a:pt x="138" y="33"/>
                      </a:lnTo>
                      <a:lnTo>
                        <a:pt x="137" y="27"/>
                      </a:lnTo>
                      <a:lnTo>
                        <a:pt x="135" y="24"/>
                      </a:lnTo>
                      <a:lnTo>
                        <a:pt x="133" y="19"/>
                      </a:lnTo>
                      <a:lnTo>
                        <a:pt x="131" y="15"/>
                      </a:lnTo>
                      <a:lnTo>
                        <a:pt x="126" y="12"/>
                      </a:lnTo>
                      <a:lnTo>
                        <a:pt x="123" y="10"/>
                      </a:lnTo>
                      <a:lnTo>
                        <a:pt x="118" y="7"/>
                      </a:lnTo>
                      <a:lnTo>
                        <a:pt x="112" y="5"/>
                      </a:lnTo>
                      <a:lnTo>
                        <a:pt x="105" y="3"/>
                      </a:lnTo>
                      <a:lnTo>
                        <a:pt x="99" y="1"/>
                      </a:lnTo>
                      <a:lnTo>
                        <a:pt x="91" y="0"/>
                      </a:lnTo>
                      <a:lnTo>
                        <a:pt x="83" y="0"/>
                      </a:lnTo>
                      <a:lnTo>
                        <a:pt x="77" y="0"/>
                      </a:lnTo>
                      <a:lnTo>
                        <a:pt x="74" y="0"/>
                      </a:lnTo>
                      <a:lnTo>
                        <a:pt x="68" y="0"/>
                      </a:lnTo>
                      <a:lnTo>
                        <a:pt x="63" y="0"/>
                      </a:lnTo>
                      <a:lnTo>
                        <a:pt x="57" y="0"/>
                      </a:lnTo>
                      <a:lnTo>
                        <a:pt x="53" y="1"/>
                      </a:lnTo>
                      <a:lnTo>
                        <a:pt x="49" y="1"/>
                      </a:lnTo>
                      <a:lnTo>
                        <a:pt x="45" y="3"/>
                      </a:lnTo>
                      <a:lnTo>
                        <a:pt x="35" y="4"/>
                      </a:lnTo>
                      <a:lnTo>
                        <a:pt x="26" y="7"/>
                      </a:lnTo>
                      <a:lnTo>
                        <a:pt x="19" y="10"/>
                      </a:lnTo>
                      <a:lnTo>
                        <a:pt x="13" y="15"/>
                      </a:lnTo>
                      <a:lnTo>
                        <a:pt x="9" y="19"/>
                      </a:lnTo>
                      <a:lnTo>
                        <a:pt x="5" y="25"/>
                      </a:lnTo>
                      <a:lnTo>
                        <a:pt x="3" y="31"/>
                      </a:lnTo>
                      <a:lnTo>
                        <a:pt x="2" y="36"/>
                      </a:lnTo>
                      <a:lnTo>
                        <a:pt x="0" y="41"/>
                      </a:lnTo>
                      <a:lnTo>
                        <a:pt x="2" y="47"/>
                      </a:lnTo>
                      <a:lnTo>
                        <a:pt x="3" y="52"/>
                      </a:lnTo>
                      <a:lnTo>
                        <a:pt x="5" y="57"/>
                      </a:lnTo>
                      <a:lnTo>
                        <a:pt x="10" y="61"/>
                      </a:lnTo>
                      <a:lnTo>
                        <a:pt x="14" y="66"/>
                      </a:lnTo>
                      <a:lnTo>
                        <a:pt x="20" y="68"/>
                      </a:lnTo>
                      <a:lnTo>
                        <a:pt x="27" y="70"/>
                      </a:lnTo>
                      <a:lnTo>
                        <a:pt x="31" y="70"/>
                      </a:lnTo>
                      <a:lnTo>
                        <a:pt x="38" y="70"/>
                      </a:lnTo>
                      <a:lnTo>
                        <a:pt x="43" y="70"/>
                      </a:lnTo>
                      <a:lnTo>
                        <a:pt x="52" y="70"/>
                      </a:lnTo>
                      <a:lnTo>
                        <a:pt x="60" y="69"/>
                      </a:lnTo>
                      <a:lnTo>
                        <a:pt x="69" y="69"/>
                      </a:lnTo>
                      <a:lnTo>
                        <a:pt x="78" y="69"/>
                      </a:lnTo>
                      <a:lnTo>
                        <a:pt x="88" y="68"/>
                      </a:lnTo>
                      <a:lnTo>
                        <a:pt x="96" y="67"/>
                      </a:lnTo>
                      <a:lnTo>
                        <a:pt x="105" y="66"/>
                      </a:lnTo>
                      <a:lnTo>
                        <a:pt x="112" y="64"/>
                      </a:lnTo>
                      <a:lnTo>
                        <a:pt x="120" y="64"/>
                      </a:lnTo>
                      <a:lnTo>
                        <a:pt x="126" y="62"/>
                      </a:lnTo>
                      <a:lnTo>
                        <a:pt x="131" y="61"/>
                      </a:lnTo>
                      <a:lnTo>
                        <a:pt x="133" y="60"/>
                      </a:lnTo>
                      <a:lnTo>
                        <a:pt x="135" y="59"/>
                      </a:lnTo>
                      <a:close/>
                    </a:path>
                  </a:pathLst>
                </a:custGeom>
                <a:solidFill>
                  <a:srgbClr val="B3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97" name="Freeform 229">
                  <a:extLst>
                    <a:ext uri="{FF2B5EF4-FFF2-40B4-BE49-F238E27FC236}">
                      <a16:creationId xmlns:a16="http://schemas.microsoft.com/office/drawing/2014/main" id="{FE303898-73D0-41E4-BEF2-47640C277453}"/>
                    </a:ext>
                  </a:extLst>
                </p:cNvPr>
                <p:cNvSpPr>
                  <a:spLocks/>
                </p:cNvSpPr>
                <p:nvPr/>
              </p:nvSpPr>
              <p:spPr bwMode="auto">
                <a:xfrm>
                  <a:off x="1835" y="2311"/>
                  <a:ext cx="35" cy="12"/>
                </a:xfrm>
                <a:custGeom>
                  <a:avLst/>
                  <a:gdLst>
                    <a:gd name="T0" fmla="*/ 0 w 106"/>
                    <a:gd name="T1" fmla="*/ 0 h 36"/>
                    <a:gd name="T2" fmla="*/ 0 w 106"/>
                    <a:gd name="T3" fmla="*/ 0 h 36"/>
                    <a:gd name="T4" fmla="*/ 0 w 106"/>
                    <a:gd name="T5" fmla="*/ 0 h 36"/>
                    <a:gd name="T6" fmla="*/ 0 w 106"/>
                    <a:gd name="T7" fmla="*/ 0 h 36"/>
                    <a:gd name="T8" fmla="*/ 0 w 106"/>
                    <a:gd name="T9" fmla="*/ 0 h 36"/>
                    <a:gd name="T10" fmla="*/ 0 w 106"/>
                    <a:gd name="T11" fmla="*/ 0 h 36"/>
                    <a:gd name="T12" fmla="*/ 0 w 106"/>
                    <a:gd name="T13" fmla="*/ 0 h 36"/>
                    <a:gd name="T14" fmla="*/ 0 w 106"/>
                    <a:gd name="T15" fmla="*/ 0 h 36"/>
                    <a:gd name="T16" fmla="*/ 0 w 106"/>
                    <a:gd name="T17" fmla="*/ 0 h 36"/>
                    <a:gd name="T18" fmla="*/ 0 w 106"/>
                    <a:gd name="T19" fmla="*/ 0 h 36"/>
                    <a:gd name="T20" fmla="*/ 0 w 106"/>
                    <a:gd name="T21" fmla="*/ 0 h 36"/>
                    <a:gd name="T22" fmla="*/ 0 w 106"/>
                    <a:gd name="T23" fmla="*/ 0 h 36"/>
                    <a:gd name="T24" fmla="*/ 0 w 106"/>
                    <a:gd name="T25" fmla="*/ 0 h 36"/>
                    <a:gd name="T26" fmla="*/ 0 w 106"/>
                    <a:gd name="T27" fmla="*/ 0 h 36"/>
                    <a:gd name="T28" fmla="*/ 0 w 106"/>
                    <a:gd name="T29" fmla="*/ 0 h 36"/>
                    <a:gd name="T30" fmla="*/ 0 w 106"/>
                    <a:gd name="T31" fmla="*/ 0 h 36"/>
                    <a:gd name="T32" fmla="*/ 0 w 106"/>
                    <a:gd name="T33" fmla="*/ 0 h 36"/>
                    <a:gd name="T34" fmla="*/ 0 w 106"/>
                    <a:gd name="T35" fmla="*/ 0 h 36"/>
                    <a:gd name="T36" fmla="*/ 0 w 106"/>
                    <a:gd name="T37" fmla="*/ 0 h 36"/>
                    <a:gd name="T38" fmla="*/ 0 w 106"/>
                    <a:gd name="T39" fmla="*/ 0 h 36"/>
                    <a:gd name="T40" fmla="*/ 0 w 106"/>
                    <a:gd name="T41" fmla="*/ 0 h 36"/>
                    <a:gd name="T42" fmla="*/ 0 w 106"/>
                    <a:gd name="T43" fmla="*/ 0 h 36"/>
                    <a:gd name="T44" fmla="*/ 0 w 106"/>
                    <a:gd name="T45" fmla="*/ 0 h 36"/>
                    <a:gd name="T46" fmla="*/ 0 w 106"/>
                    <a:gd name="T47" fmla="*/ 0 h 36"/>
                    <a:gd name="T48" fmla="*/ 0 w 106"/>
                    <a:gd name="T49" fmla="*/ 0 h 36"/>
                    <a:gd name="T50" fmla="*/ 0 w 106"/>
                    <a:gd name="T51" fmla="*/ 0 h 36"/>
                    <a:gd name="T52" fmla="*/ 0 w 106"/>
                    <a:gd name="T53" fmla="*/ 0 h 36"/>
                    <a:gd name="T54" fmla="*/ 0 w 106"/>
                    <a:gd name="T55" fmla="*/ 0 h 36"/>
                    <a:gd name="T56" fmla="*/ 0 w 106"/>
                    <a:gd name="T57" fmla="*/ 0 h 36"/>
                    <a:gd name="T58" fmla="*/ 0 w 106"/>
                    <a:gd name="T59" fmla="*/ 0 h 36"/>
                    <a:gd name="T60" fmla="*/ 0 w 106"/>
                    <a:gd name="T61" fmla="*/ 0 h 36"/>
                    <a:gd name="T62" fmla="*/ 0 w 106"/>
                    <a:gd name="T63" fmla="*/ 0 h 36"/>
                    <a:gd name="T64" fmla="*/ 0 w 106"/>
                    <a:gd name="T65" fmla="*/ 0 h 36"/>
                    <a:gd name="T66" fmla="*/ 0 w 106"/>
                    <a:gd name="T67" fmla="*/ 0 h 36"/>
                    <a:gd name="T68" fmla="*/ 0 w 106"/>
                    <a:gd name="T69" fmla="*/ 0 h 36"/>
                    <a:gd name="T70" fmla="*/ 0 w 106"/>
                    <a:gd name="T71" fmla="*/ 0 h 36"/>
                    <a:gd name="T72" fmla="*/ 0 w 106"/>
                    <a:gd name="T73" fmla="*/ 0 h 36"/>
                    <a:gd name="T74" fmla="*/ 0 w 106"/>
                    <a:gd name="T75" fmla="*/ 0 h 36"/>
                    <a:gd name="T76" fmla="*/ 0 w 106"/>
                    <a:gd name="T77" fmla="*/ 0 h 36"/>
                    <a:gd name="T78" fmla="*/ 0 w 106"/>
                    <a:gd name="T79" fmla="*/ 0 h 36"/>
                    <a:gd name="T80" fmla="*/ 0 w 106"/>
                    <a:gd name="T81" fmla="*/ 0 h 36"/>
                    <a:gd name="T82" fmla="*/ 0 w 106"/>
                    <a:gd name="T83" fmla="*/ 0 h 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6"/>
                    <a:gd name="T127" fmla="*/ 0 h 36"/>
                    <a:gd name="T128" fmla="*/ 106 w 106"/>
                    <a:gd name="T129" fmla="*/ 36 h 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6" h="36">
                      <a:moveTo>
                        <a:pt x="101" y="0"/>
                      </a:moveTo>
                      <a:lnTo>
                        <a:pt x="103" y="7"/>
                      </a:lnTo>
                      <a:lnTo>
                        <a:pt x="106" y="14"/>
                      </a:lnTo>
                      <a:lnTo>
                        <a:pt x="103" y="20"/>
                      </a:lnTo>
                      <a:lnTo>
                        <a:pt x="101" y="24"/>
                      </a:lnTo>
                      <a:lnTo>
                        <a:pt x="96" y="28"/>
                      </a:lnTo>
                      <a:lnTo>
                        <a:pt x="91" y="31"/>
                      </a:lnTo>
                      <a:lnTo>
                        <a:pt x="84" y="33"/>
                      </a:lnTo>
                      <a:lnTo>
                        <a:pt x="77" y="36"/>
                      </a:lnTo>
                      <a:lnTo>
                        <a:pt x="67" y="36"/>
                      </a:lnTo>
                      <a:lnTo>
                        <a:pt x="59" y="36"/>
                      </a:lnTo>
                      <a:lnTo>
                        <a:pt x="50" y="36"/>
                      </a:lnTo>
                      <a:lnTo>
                        <a:pt x="42" y="35"/>
                      </a:lnTo>
                      <a:lnTo>
                        <a:pt x="32" y="33"/>
                      </a:lnTo>
                      <a:lnTo>
                        <a:pt x="25" y="31"/>
                      </a:lnTo>
                      <a:lnTo>
                        <a:pt x="17" y="30"/>
                      </a:lnTo>
                      <a:lnTo>
                        <a:pt x="13" y="29"/>
                      </a:lnTo>
                      <a:lnTo>
                        <a:pt x="7" y="24"/>
                      </a:lnTo>
                      <a:lnTo>
                        <a:pt x="1" y="21"/>
                      </a:lnTo>
                      <a:lnTo>
                        <a:pt x="0" y="19"/>
                      </a:lnTo>
                      <a:lnTo>
                        <a:pt x="0" y="16"/>
                      </a:lnTo>
                      <a:lnTo>
                        <a:pt x="0" y="13"/>
                      </a:lnTo>
                      <a:lnTo>
                        <a:pt x="0" y="10"/>
                      </a:lnTo>
                      <a:lnTo>
                        <a:pt x="0" y="5"/>
                      </a:lnTo>
                      <a:lnTo>
                        <a:pt x="2" y="5"/>
                      </a:lnTo>
                      <a:lnTo>
                        <a:pt x="7" y="6"/>
                      </a:lnTo>
                      <a:lnTo>
                        <a:pt x="11" y="8"/>
                      </a:lnTo>
                      <a:lnTo>
                        <a:pt x="17" y="10"/>
                      </a:lnTo>
                      <a:lnTo>
                        <a:pt x="23" y="13"/>
                      </a:lnTo>
                      <a:lnTo>
                        <a:pt x="29" y="14"/>
                      </a:lnTo>
                      <a:lnTo>
                        <a:pt x="36" y="16"/>
                      </a:lnTo>
                      <a:lnTo>
                        <a:pt x="43" y="17"/>
                      </a:lnTo>
                      <a:lnTo>
                        <a:pt x="50" y="19"/>
                      </a:lnTo>
                      <a:lnTo>
                        <a:pt x="57" y="17"/>
                      </a:lnTo>
                      <a:lnTo>
                        <a:pt x="64" y="17"/>
                      </a:lnTo>
                      <a:lnTo>
                        <a:pt x="71" y="16"/>
                      </a:lnTo>
                      <a:lnTo>
                        <a:pt x="78" y="15"/>
                      </a:lnTo>
                      <a:lnTo>
                        <a:pt x="84" y="13"/>
                      </a:lnTo>
                      <a:lnTo>
                        <a:pt x="91" y="9"/>
                      </a:lnTo>
                      <a:lnTo>
                        <a:pt x="95" y="5"/>
                      </a:lnTo>
                      <a:lnTo>
                        <a:pt x="1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089" name="Text Box 230">
                <a:extLst>
                  <a:ext uri="{FF2B5EF4-FFF2-40B4-BE49-F238E27FC236}">
                    <a16:creationId xmlns:a16="http://schemas.microsoft.com/office/drawing/2014/main" id="{50C94889-E7C0-483D-B485-3962887954D6}"/>
                  </a:ext>
                </a:extLst>
              </p:cNvPr>
              <p:cNvSpPr txBox="1">
                <a:spLocks noChangeArrowheads="1"/>
              </p:cNvSpPr>
              <p:nvPr/>
            </p:nvSpPr>
            <p:spPr bwMode="auto">
              <a:xfrm>
                <a:off x="480" y="2400"/>
                <a:ext cx="11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b="1">
                    <a:latin typeface="Arial" panose="020B0604020202020204" pitchFamily="34" charset="0"/>
                  </a:rPr>
                  <a:t>REPROCESSING</a:t>
                </a:r>
                <a:endParaRPr lang="en-US" altLang="en-US" sz="1400" b="1">
                  <a:latin typeface="Arial" panose="020B0604020202020204" pitchFamily="34" charset="0"/>
                </a:endParaRPr>
              </a:p>
            </p:txBody>
          </p:sp>
        </p:grpSp>
        <p:grpSp>
          <p:nvGrpSpPr>
            <p:cNvPr id="37899" name="Group 231">
              <a:extLst>
                <a:ext uri="{FF2B5EF4-FFF2-40B4-BE49-F238E27FC236}">
                  <a16:creationId xmlns:a16="http://schemas.microsoft.com/office/drawing/2014/main" id="{F9EF4BD2-B94A-4F63-BE24-9E41274522B5}"/>
                </a:ext>
              </a:extLst>
            </p:cNvPr>
            <p:cNvGrpSpPr>
              <a:grpSpLocks/>
            </p:cNvGrpSpPr>
            <p:nvPr/>
          </p:nvGrpSpPr>
          <p:grpSpPr bwMode="auto">
            <a:xfrm>
              <a:off x="2496" y="1813"/>
              <a:ext cx="1200" cy="901"/>
              <a:chOff x="1776" y="2112"/>
              <a:chExt cx="1200" cy="901"/>
            </a:xfrm>
          </p:grpSpPr>
          <p:sp>
            <p:nvSpPr>
              <p:cNvPr id="37903" name="Oval 232">
                <a:extLst>
                  <a:ext uri="{FF2B5EF4-FFF2-40B4-BE49-F238E27FC236}">
                    <a16:creationId xmlns:a16="http://schemas.microsoft.com/office/drawing/2014/main" id="{5960DE4B-5699-4C91-ADE7-60D53B005BE8}"/>
                  </a:ext>
                </a:extLst>
              </p:cNvPr>
              <p:cNvSpPr>
                <a:spLocks noChangeArrowheads="1"/>
              </p:cNvSpPr>
              <p:nvPr/>
            </p:nvSpPr>
            <p:spPr bwMode="auto">
              <a:xfrm>
                <a:off x="1776" y="2112"/>
                <a:ext cx="1008" cy="816"/>
              </a:xfrm>
              <a:prstGeom prst="ellipse">
                <a:avLst/>
              </a:prstGeom>
              <a:solidFill>
                <a:srgbClr val="FFFF66"/>
              </a:solidFill>
              <a:ln w="12700">
                <a:solidFill>
                  <a:srgbClr val="FF99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nvGrpSpPr>
              <p:cNvPr id="37904" name="Group 233">
                <a:extLst>
                  <a:ext uri="{FF2B5EF4-FFF2-40B4-BE49-F238E27FC236}">
                    <a16:creationId xmlns:a16="http://schemas.microsoft.com/office/drawing/2014/main" id="{5443183B-A92A-47B3-992B-DD32E35E4E20}"/>
                  </a:ext>
                </a:extLst>
              </p:cNvPr>
              <p:cNvGrpSpPr>
                <a:grpSpLocks/>
              </p:cNvGrpSpPr>
              <p:nvPr/>
            </p:nvGrpSpPr>
            <p:grpSpPr bwMode="auto">
              <a:xfrm>
                <a:off x="2016" y="2208"/>
                <a:ext cx="636" cy="805"/>
                <a:chOff x="2448" y="2696"/>
                <a:chExt cx="841" cy="997"/>
              </a:xfrm>
            </p:grpSpPr>
            <p:sp>
              <p:nvSpPr>
                <p:cNvPr id="37906" name="Freeform 234">
                  <a:extLst>
                    <a:ext uri="{FF2B5EF4-FFF2-40B4-BE49-F238E27FC236}">
                      <a16:creationId xmlns:a16="http://schemas.microsoft.com/office/drawing/2014/main" id="{ECA67BE9-635E-4E58-900E-A3AC1FB40358}"/>
                    </a:ext>
                  </a:extLst>
                </p:cNvPr>
                <p:cNvSpPr>
                  <a:spLocks/>
                </p:cNvSpPr>
                <p:nvPr/>
              </p:nvSpPr>
              <p:spPr bwMode="auto">
                <a:xfrm>
                  <a:off x="2748" y="2901"/>
                  <a:ext cx="63" cy="53"/>
                </a:xfrm>
                <a:custGeom>
                  <a:avLst/>
                  <a:gdLst>
                    <a:gd name="T0" fmla="*/ 2 w 127"/>
                    <a:gd name="T1" fmla="*/ 3 h 107"/>
                    <a:gd name="T2" fmla="*/ 1 w 127"/>
                    <a:gd name="T3" fmla="*/ 2 h 107"/>
                    <a:gd name="T4" fmla="*/ 0 w 127"/>
                    <a:gd name="T5" fmla="*/ 2 h 107"/>
                    <a:gd name="T6" fmla="*/ 0 w 127"/>
                    <a:gd name="T7" fmla="*/ 1 h 107"/>
                    <a:gd name="T8" fmla="*/ 3 w 127"/>
                    <a:gd name="T9" fmla="*/ 0 h 107"/>
                    <a:gd name="T10" fmla="*/ 3 w 127"/>
                    <a:gd name="T11" fmla="*/ 0 h 107"/>
                    <a:gd name="T12" fmla="*/ 2 w 127"/>
                    <a:gd name="T13" fmla="*/ 1 h 107"/>
                    <a:gd name="T14" fmla="*/ 3 w 127"/>
                    <a:gd name="T15" fmla="*/ 3 h 107"/>
                    <a:gd name="T16" fmla="*/ 2 w 127"/>
                    <a:gd name="T17" fmla="*/ 3 h 107"/>
                    <a:gd name="T18" fmla="*/ 2 w 127"/>
                    <a:gd name="T19" fmla="*/ 3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
                    <a:gd name="T31" fmla="*/ 0 h 107"/>
                    <a:gd name="T32" fmla="*/ 127 w 127"/>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 h="107">
                      <a:moveTo>
                        <a:pt x="85" y="107"/>
                      </a:moveTo>
                      <a:lnTo>
                        <a:pt x="57" y="68"/>
                      </a:lnTo>
                      <a:lnTo>
                        <a:pt x="9" y="87"/>
                      </a:lnTo>
                      <a:lnTo>
                        <a:pt x="0" y="61"/>
                      </a:lnTo>
                      <a:lnTo>
                        <a:pt x="115" y="0"/>
                      </a:lnTo>
                      <a:lnTo>
                        <a:pt x="127" y="30"/>
                      </a:lnTo>
                      <a:lnTo>
                        <a:pt x="81" y="57"/>
                      </a:lnTo>
                      <a:lnTo>
                        <a:pt x="115" y="103"/>
                      </a:lnTo>
                      <a:lnTo>
                        <a:pt x="85" y="107"/>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7" name="Freeform 235">
                  <a:extLst>
                    <a:ext uri="{FF2B5EF4-FFF2-40B4-BE49-F238E27FC236}">
                      <a16:creationId xmlns:a16="http://schemas.microsoft.com/office/drawing/2014/main" id="{56E43C92-BFBE-46F3-BAB9-93A8110C5A2D}"/>
                    </a:ext>
                  </a:extLst>
                </p:cNvPr>
                <p:cNvSpPr>
                  <a:spLocks/>
                </p:cNvSpPr>
                <p:nvPr/>
              </p:nvSpPr>
              <p:spPr bwMode="auto">
                <a:xfrm>
                  <a:off x="2954" y="3328"/>
                  <a:ext cx="76" cy="95"/>
                </a:xfrm>
                <a:custGeom>
                  <a:avLst/>
                  <a:gdLst>
                    <a:gd name="T0" fmla="*/ 0 w 152"/>
                    <a:gd name="T1" fmla="*/ 1 h 190"/>
                    <a:gd name="T2" fmla="*/ 0 w 152"/>
                    <a:gd name="T3" fmla="*/ 1 h 190"/>
                    <a:gd name="T4" fmla="*/ 1 w 152"/>
                    <a:gd name="T5" fmla="*/ 1 h 190"/>
                    <a:gd name="T6" fmla="*/ 1 w 152"/>
                    <a:gd name="T7" fmla="*/ 1 h 190"/>
                    <a:gd name="T8" fmla="*/ 1 w 152"/>
                    <a:gd name="T9" fmla="*/ 1 h 190"/>
                    <a:gd name="T10" fmla="*/ 1 w 152"/>
                    <a:gd name="T11" fmla="*/ 2 h 190"/>
                    <a:gd name="T12" fmla="*/ 1 w 152"/>
                    <a:gd name="T13" fmla="*/ 2 h 190"/>
                    <a:gd name="T14" fmla="*/ 1 w 152"/>
                    <a:gd name="T15" fmla="*/ 2 h 190"/>
                    <a:gd name="T16" fmla="*/ 1 w 152"/>
                    <a:gd name="T17" fmla="*/ 2 h 190"/>
                    <a:gd name="T18" fmla="*/ 1 w 152"/>
                    <a:gd name="T19" fmla="*/ 3 h 190"/>
                    <a:gd name="T20" fmla="*/ 1 w 152"/>
                    <a:gd name="T21" fmla="*/ 3 h 190"/>
                    <a:gd name="T22" fmla="*/ 2 w 152"/>
                    <a:gd name="T23" fmla="*/ 3 h 190"/>
                    <a:gd name="T24" fmla="*/ 2 w 152"/>
                    <a:gd name="T25" fmla="*/ 3 h 190"/>
                    <a:gd name="T26" fmla="*/ 2 w 152"/>
                    <a:gd name="T27" fmla="*/ 4 h 190"/>
                    <a:gd name="T28" fmla="*/ 3 w 152"/>
                    <a:gd name="T29" fmla="*/ 4 h 190"/>
                    <a:gd name="T30" fmla="*/ 3 w 152"/>
                    <a:gd name="T31" fmla="*/ 5 h 190"/>
                    <a:gd name="T32" fmla="*/ 3 w 152"/>
                    <a:gd name="T33" fmla="*/ 5 h 190"/>
                    <a:gd name="T34" fmla="*/ 1 w 152"/>
                    <a:gd name="T35" fmla="*/ 6 h 190"/>
                    <a:gd name="T36" fmla="*/ 2 w 152"/>
                    <a:gd name="T37" fmla="*/ 6 h 190"/>
                    <a:gd name="T38" fmla="*/ 5 w 152"/>
                    <a:gd name="T39" fmla="*/ 5 h 190"/>
                    <a:gd name="T40" fmla="*/ 5 w 152"/>
                    <a:gd name="T41" fmla="*/ 4 h 190"/>
                    <a:gd name="T42" fmla="*/ 3 w 152"/>
                    <a:gd name="T43" fmla="*/ 4 h 190"/>
                    <a:gd name="T44" fmla="*/ 1 w 152"/>
                    <a:gd name="T45" fmla="*/ 0 h 190"/>
                    <a:gd name="T46" fmla="*/ 0 w 152"/>
                    <a:gd name="T47" fmla="*/ 1 h 190"/>
                    <a:gd name="T48" fmla="*/ 0 w 152"/>
                    <a:gd name="T49" fmla="*/ 1 h 1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90"/>
                    <a:gd name="T77" fmla="*/ 152 w 152"/>
                    <a:gd name="T78" fmla="*/ 190 h 1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90">
                      <a:moveTo>
                        <a:pt x="0" y="13"/>
                      </a:moveTo>
                      <a:lnTo>
                        <a:pt x="0" y="13"/>
                      </a:lnTo>
                      <a:lnTo>
                        <a:pt x="2" y="17"/>
                      </a:lnTo>
                      <a:lnTo>
                        <a:pt x="4" y="21"/>
                      </a:lnTo>
                      <a:lnTo>
                        <a:pt x="9" y="26"/>
                      </a:lnTo>
                      <a:lnTo>
                        <a:pt x="13" y="34"/>
                      </a:lnTo>
                      <a:lnTo>
                        <a:pt x="19" y="44"/>
                      </a:lnTo>
                      <a:lnTo>
                        <a:pt x="23" y="53"/>
                      </a:lnTo>
                      <a:lnTo>
                        <a:pt x="30" y="63"/>
                      </a:lnTo>
                      <a:lnTo>
                        <a:pt x="34" y="74"/>
                      </a:lnTo>
                      <a:lnTo>
                        <a:pt x="42" y="85"/>
                      </a:lnTo>
                      <a:lnTo>
                        <a:pt x="47" y="95"/>
                      </a:lnTo>
                      <a:lnTo>
                        <a:pt x="53" y="106"/>
                      </a:lnTo>
                      <a:lnTo>
                        <a:pt x="59" y="118"/>
                      </a:lnTo>
                      <a:lnTo>
                        <a:pt x="65" y="127"/>
                      </a:lnTo>
                      <a:lnTo>
                        <a:pt x="68" y="137"/>
                      </a:lnTo>
                      <a:lnTo>
                        <a:pt x="72" y="146"/>
                      </a:lnTo>
                      <a:lnTo>
                        <a:pt x="38" y="161"/>
                      </a:lnTo>
                      <a:lnTo>
                        <a:pt x="51" y="190"/>
                      </a:lnTo>
                      <a:lnTo>
                        <a:pt x="152" y="141"/>
                      </a:lnTo>
                      <a:lnTo>
                        <a:pt x="137" y="110"/>
                      </a:lnTo>
                      <a:lnTo>
                        <a:pt x="103" y="125"/>
                      </a:lnTo>
                      <a:lnTo>
                        <a:pt x="32" y="0"/>
                      </a:lnTo>
                      <a:lnTo>
                        <a:pt x="0" y="13"/>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8" name="Freeform 236">
                  <a:extLst>
                    <a:ext uri="{FF2B5EF4-FFF2-40B4-BE49-F238E27FC236}">
                      <a16:creationId xmlns:a16="http://schemas.microsoft.com/office/drawing/2014/main" id="{AC3C337D-A1BF-4FC9-8000-DDD364D12EEC}"/>
                    </a:ext>
                  </a:extLst>
                </p:cNvPr>
                <p:cNvSpPr>
                  <a:spLocks/>
                </p:cNvSpPr>
                <p:nvPr/>
              </p:nvSpPr>
              <p:spPr bwMode="auto">
                <a:xfrm>
                  <a:off x="3019" y="3638"/>
                  <a:ext cx="42" cy="55"/>
                </a:xfrm>
                <a:custGeom>
                  <a:avLst/>
                  <a:gdLst>
                    <a:gd name="T0" fmla="*/ 0 w 86"/>
                    <a:gd name="T1" fmla="*/ 0 h 110"/>
                    <a:gd name="T2" fmla="*/ 2 w 86"/>
                    <a:gd name="T3" fmla="*/ 1 h 110"/>
                    <a:gd name="T4" fmla="*/ 2 w 86"/>
                    <a:gd name="T5" fmla="*/ 2 h 110"/>
                    <a:gd name="T6" fmla="*/ 1 w 86"/>
                    <a:gd name="T7" fmla="*/ 2 h 110"/>
                    <a:gd name="T8" fmla="*/ 1 w 86"/>
                    <a:gd name="T9" fmla="*/ 4 h 110"/>
                    <a:gd name="T10" fmla="*/ 0 w 86"/>
                    <a:gd name="T11" fmla="*/ 4 h 110"/>
                    <a:gd name="T12" fmla="*/ 0 w 86"/>
                    <a:gd name="T13" fmla="*/ 2 h 110"/>
                    <a:gd name="T14" fmla="*/ 0 w 86"/>
                    <a:gd name="T15" fmla="*/ 1 h 110"/>
                    <a:gd name="T16" fmla="*/ 0 w 86"/>
                    <a:gd name="T17" fmla="*/ 0 h 110"/>
                    <a:gd name="T18" fmla="*/ 0 w 86"/>
                    <a:gd name="T19" fmla="*/ 0 h 1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10"/>
                    <a:gd name="T32" fmla="*/ 86 w 86"/>
                    <a:gd name="T33" fmla="*/ 110 h 1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10">
                      <a:moveTo>
                        <a:pt x="4" y="0"/>
                      </a:moveTo>
                      <a:lnTo>
                        <a:pt x="86" y="15"/>
                      </a:lnTo>
                      <a:lnTo>
                        <a:pt x="84" y="44"/>
                      </a:lnTo>
                      <a:lnTo>
                        <a:pt x="50" y="38"/>
                      </a:lnTo>
                      <a:lnTo>
                        <a:pt x="40" y="110"/>
                      </a:lnTo>
                      <a:lnTo>
                        <a:pt x="12" y="110"/>
                      </a:lnTo>
                      <a:lnTo>
                        <a:pt x="23" y="38"/>
                      </a:lnTo>
                      <a:lnTo>
                        <a:pt x="0" y="26"/>
                      </a:lnTo>
                      <a:lnTo>
                        <a:pt x="4" y="0"/>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09" name="Freeform 237">
                  <a:extLst>
                    <a:ext uri="{FF2B5EF4-FFF2-40B4-BE49-F238E27FC236}">
                      <a16:creationId xmlns:a16="http://schemas.microsoft.com/office/drawing/2014/main" id="{D12E14CF-198A-4D67-8789-768E5B058F35}"/>
                    </a:ext>
                  </a:extLst>
                </p:cNvPr>
                <p:cNvSpPr>
                  <a:spLocks/>
                </p:cNvSpPr>
                <p:nvPr/>
              </p:nvSpPr>
              <p:spPr bwMode="auto">
                <a:xfrm>
                  <a:off x="3025" y="3592"/>
                  <a:ext cx="26" cy="26"/>
                </a:xfrm>
                <a:custGeom>
                  <a:avLst/>
                  <a:gdLst>
                    <a:gd name="T0" fmla="*/ 1 w 52"/>
                    <a:gd name="T1" fmla="*/ 2 h 52"/>
                    <a:gd name="T2" fmla="*/ 1 w 52"/>
                    <a:gd name="T3" fmla="*/ 2 h 52"/>
                    <a:gd name="T4" fmla="*/ 2 w 52"/>
                    <a:gd name="T5" fmla="*/ 2 h 52"/>
                    <a:gd name="T6" fmla="*/ 2 w 52"/>
                    <a:gd name="T7" fmla="*/ 2 h 52"/>
                    <a:gd name="T8" fmla="*/ 2 w 52"/>
                    <a:gd name="T9" fmla="*/ 2 h 52"/>
                    <a:gd name="T10" fmla="*/ 2 w 52"/>
                    <a:gd name="T11" fmla="*/ 2 h 52"/>
                    <a:gd name="T12" fmla="*/ 2 w 52"/>
                    <a:gd name="T13" fmla="*/ 2 h 52"/>
                    <a:gd name="T14" fmla="*/ 2 w 52"/>
                    <a:gd name="T15" fmla="*/ 1 h 52"/>
                    <a:gd name="T16" fmla="*/ 2 w 52"/>
                    <a:gd name="T17" fmla="*/ 1 h 52"/>
                    <a:gd name="T18" fmla="*/ 2 w 52"/>
                    <a:gd name="T19" fmla="*/ 1 h 52"/>
                    <a:gd name="T20" fmla="*/ 2 w 52"/>
                    <a:gd name="T21" fmla="*/ 1 h 52"/>
                    <a:gd name="T22" fmla="*/ 2 w 52"/>
                    <a:gd name="T23" fmla="*/ 1 h 52"/>
                    <a:gd name="T24" fmla="*/ 2 w 52"/>
                    <a:gd name="T25" fmla="*/ 1 h 52"/>
                    <a:gd name="T26" fmla="*/ 2 w 52"/>
                    <a:gd name="T27" fmla="*/ 1 h 52"/>
                    <a:gd name="T28" fmla="*/ 2 w 52"/>
                    <a:gd name="T29" fmla="*/ 1 h 52"/>
                    <a:gd name="T30" fmla="*/ 1 w 52"/>
                    <a:gd name="T31" fmla="*/ 0 h 52"/>
                    <a:gd name="T32" fmla="*/ 1 w 52"/>
                    <a:gd name="T33" fmla="*/ 0 h 52"/>
                    <a:gd name="T34" fmla="*/ 1 w 52"/>
                    <a:gd name="T35" fmla="*/ 0 h 52"/>
                    <a:gd name="T36" fmla="*/ 1 w 52"/>
                    <a:gd name="T37" fmla="*/ 1 h 52"/>
                    <a:gd name="T38" fmla="*/ 1 w 52"/>
                    <a:gd name="T39" fmla="*/ 1 h 52"/>
                    <a:gd name="T40" fmla="*/ 1 w 52"/>
                    <a:gd name="T41" fmla="*/ 1 h 52"/>
                    <a:gd name="T42" fmla="*/ 1 w 52"/>
                    <a:gd name="T43" fmla="*/ 1 h 52"/>
                    <a:gd name="T44" fmla="*/ 1 w 52"/>
                    <a:gd name="T45" fmla="*/ 1 h 52"/>
                    <a:gd name="T46" fmla="*/ 0 w 52"/>
                    <a:gd name="T47" fmla="*/ 1 h 52"/>
                    <a:gd name="T48" fmla="*/ 0 w 52"/>
                    <a:gd name="T49" fmla="*/ 1 h 52"/>
                    <a:gd name="T50" fmla="*/ 0 w 52"/>
                    <a:gd name="T51" fmla="*/ 1 h 52"/>
                    <a:gd name="T52" fmla="*/ 1 w 52"/>
                    <a:gd name="T53" fmla="*/ 2 h 52"/>
                    <a:gd name="T54" fmla="*/ 1 w 52"/>
                    <a:gd name="T55" fmla="*/ 2 h 52"/>
                    <a:gd name="T56" fmla="*/ 1 w 52"/>
                    <a:gd name="T57" fmla="*/ 2 h 52"/>
                    <a:gd name="T58" fmla="*/ 1 w 52"/>
                    <a:gd name="T59" fmla="*/ 2 h 52"/>
                    <a:gd name="T60" fmla="*/ 1 w 52"/>
                    <a:gd name="T61" fmla="*/ 2 h 52"/>
                    <a:gd name="T62" fmla="*/ 1 w 52"/>
                    <a:gd name="T63" fmla="*/ 2 h 52"/>
                    <a:gd name="T64" fmla="*/ 1 w 52"/>
                    <a:gd name="T65" fmla="*/ 2 h 52"/>
                    <a:gd name="T66" fmla="*/ 1 w 52"/>
                    <a:gd name="T67" fmla="*/ 2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
                    <a:gd name="T103" fmla="*/ 0 h 52"/>
                    <a:gd name="T104" fmla="*/ 52 w 52"/>
                    <a:gd name="T105" fmla="*/ 52 h 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 h="52">
                      <a:moveTo>
                        <a:pt x="27" y="52"/>
                      </a:moveTo>
                      <a:lnTo>
                        <a:pt x="31" y="52"/>
                      </a:lnTo>
                      <a:lnTo>
                        <a:pt x="37" y="50"/>
                      </a:lnTo>
                      <a:lnTo>
                        <a:pt x="40" y="48"/>
                      </a:lnTo>
                      <a:lnTo>
                        <a:pt x="44" y="44"/>
                      </a:lnTo>
                      <a:lnTo>
                        <a:pt x="48" y="40"/>
                      </a:lnTo>
                      <a:lnTo>
                        <a:pt x="50" y="37"/>
                      </a:lnTo>
                      <a:lnTo>
                        <a:pt x="52" y="31"/>
                      </a:lnTo>
                      <a:lnTo>
                        <a:pt x="52" y="25"/>
                      </a:lnTo>
                      <a:lnTo>
                        <a:pt x="52" y="21"/>
                      </a:lnTo>
                      <a:lnTo>
                        <a:pt x="50" y="16"/>
                      </a:lnTo>
                      <a:lnTo>
                        <a:pt x="48" y="12"/>
                      </a:lnTo>
                      <a:lnTo>
                        <a:pt x="44" y="8"/>
                      </a:lnTo>
                      <a:lnTo>
                        <a:pt x="40" y="4"/>
                      </a:lnTo>
                      <a:lnTo>
                        <a:pt x="37" y="2"/>
                      </a:lnTo>
                      <a:lnTo>
                        <a:pt x="31" y="0"/>
                      </a:lnTo>
                      <a:lnTo>
                        <a:pt x="27" y="0"/>
                      </a:lnTo>
                      <a:lnTo>
                        <a:pt x="21" y="0"/>
                      </a:lnTo>
                      <a:lnTo>
                        <a:pt x="16" y="2"/>
                      </a:lnTo>
                      <a:lnTo>
                        <a:pt x="12" y="4"/>
                      </a:lnTo>
                      <a:lnTo>
                        <a:pt x="8" y="8"/>
                      </a:lnTo>
                      <a:lnTo>
                        <a:pt x="4" y="12"/>
                      </a:lnTo>
                      <a:lnTo>
                        <a:pt x="2" y="16"/>
                      </a:lnTo>
                      <a:lnTo>
                        <a:pt x="0" y="21"/>
                      </a:lnTo>
                      <a:lnTo>
                        <a:pt x="0" y="25"/>
                      </a:lnTo>
                      <a:lnTo>
                        <a:pt x="0" y="31"/>
                      </a:lnTo>
                      <a:lnTo>
                        <a:pt x="2" y="37"/>
                      </a:lnTo>
                      <a:lnTo>
                        <a:pt x="4" y="40"/>
                      </a:lnTo>
                      <a:lnTo>
                        <a:pt x="8" y="44"/>
                      </a:lnTo>
                      <a:lnTo>
                        <a:pt x="12" y="48"/>
                      </a:lnTo>
                      <a:lnTo>
                        <a:pt x="16" y="50"/>
                      </a:lnTo>
                      <a:lnTo>
                        <a:pt x="21" y="52"/>
                      </a:lnTo>
                      <a:lnTo>
                        <a:pt x="27" y="52"/>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0" name="Freeform 238">
                  <a:extLst>
                    <a:ext uri="{FF2B5EF4-FFF2-40B4-BE49-F238E27FC236}">
                      <a16:creationId xmlns:a16="http://schemas.microsoft.com/office/drawing/2014/main" id="{9F03947B-ECDB-4F1B-B776-5D24E23643F8}"/>
                    </a:ext>
                  </a:extLst>
                </p:cNvPr>
                <p:cNvSpPr>
                  <a:spLocks/>
                </p:cNvSpPr>
                <p:nvPr/>
              </p:nvSpPr>
              <p:spPr bwMode="auto">
                <a:xfrm>
                  <a:off x="3005" y="3423"/>
                  <a:ext cx="26" cy="26"/>
                </a:xfrm>
                <a:custGeom>
                  <a:avLst/>
                  <a:gdLst>
                    <a:gd name="T0" fmla="*/ 1 w 51"/>
                    <a:gd name="T1" fmla="*/ 2 h 51"/>
                    <a:gd name="T2" fmla="*/ 1 w 51"/>
                    <a:gd name="T3" fmla="*/ 2 h 51"/>
                    <a:gd name="T4" fmla="*/ 2 w 51"/>
                    <a:gd name="T5" fmla="*/ 2 h 51"/>
                    <a:gd name="T6" fmla="*/ 2 w 51"/>
                    <a:gd name="T7" fmla="*/ 2 h 51"/>
                    <a:gd name="T8" fmla="*/ 2 w 51"/>
                    <a:gd name="T9" fmla="*/ 2 h 51"/>
                    <a:gd name="T10" fmla="*/ 2 w 51"/>
                    <a:gd name="T11" fmla="*/ 2 h 51"/>
                    <a:gd name="T12" fmla="*/ 2 w 51"/>
                    <a:gd name="T13" fmla="*/ 2 h 51"/>
                    <a:gd name="T14" fmla="*/ 2 w 51"/>
                    <a:gd name="T15" fmla="*/ 1 h 51"/>
                    <a:gd name="T16" fmla="*/ 2 w 51"/>
                    <a:gd name="T17" fmla="*/ 1 h 51"/>
                    <a:gd name="T18" fmla="*/ 2 w 51"/>
                    <a:gd name="T19" fmla="*/ 1 h 51"/>
                    <a:gd name="T20" fmla="*/ 2 w 51"/>
                    <a:gd name="T21" fmla="*/ 1 h 51"/>
                    <a:gd name="T22" fmla="*/ 2 w 51"/>
                    <a:gd name="T23" fmla="*/ 1 h 51"/>
                    <a:gd name="T24" fmla="*/ 2 w 51"/>
                    <a:gd name="T25" fmla="*/ 1 h 51"/>
                    <a:gd name="T26" fmla="*/ 2 w 51"/>
                    <a:gd name="T27" fmla="*/ 1 h 51"/>
                    <a:gd name="T28" fmla="*/ 2 w 51"/>
                    <a:gd name="T29" fmla="*/ 0 h 51"/>
                    <a:gd name="T30" fmla="*/ 1 w 51"/>
                    <a:gd name="T31" fmla="*/ 0 h 51"/>
                    <a:gd name="T32" fmla="*/ 1 w 51"/>
                    <a:gd name="T33" fmla="*/ 0 h 51"/>
                    <a:gd name="T34" fmla="*/ 1 w 51"/>
                    <a:gd name="T35" fmla="*/ 0 h 51"/>
                    <a:gd name="T36" fmla="*/ 1 w 51"/>
                    <a:gd name="T37" fmla="*/ 0 h 51"/>
                    <a:gd name="T38" fmla="*/ 1 w 51"/>
                    <a:gd name="T39" fmla="*/ 1 h 51"/>
                    <a:gd name="T40" fmla="*/ 1 w 51"/>
                    <a:gd name="T41" fmla="*/ 1 h 51"/>
                    <a:gd name="T42" fmla="*/ 1 w 51"/>
                    <a:gd name="T43" fmla="*/ 1 h 51"/>
                    <a:gd name="T44" fmla="*/ 0 w 51"/>
                    <a:gd name="T45" fmla="*/ 1 h 51"/>
                    <a:gd name="T46" fmla="*/ 0 w 51"/>
                    <a:gd name="T47" fmla="*/ 1 h 51"/>
                    <a:gd name="T48" fmla="*/ 0 w 51"/>
                    <a:gd name="T49" fmla="*/ 1 h 51"/>
                    <a:gd name="T50" fmla="*/ 0 w 51"/>
                    <a:gd name="T51" fmla="*/ 1 h 51"/>
                    <a:gd name="T52" fmla="*/ 0 w 51"/>
                    <a:gd name="T53" fmla="*/ 2 h 51"/>
                    <a:gd name="T54" fmla="*/ 1 w 51"/>
                    <a:gd name="T55" fmla="*/ 2 h 51"/>
                    <a:gd name="T56" fmla="*/ 1 w 51"/>
                    <a:gd name="T57" fmla="*/ 2 h 51"/>
                    <a:gd name="T58" fmla="*/ 1 w 51"/>
                    <a:gd name="T59" fmla="*/ 2 h 51"/>
                    <a:gd name="T60" fmla="*/ 1 w 51"/>
                    <a:gd name="T61" fmla="*/ 2 h 51"/>
                    <a:gd name="T62" fmla="*/ 1 w 51"/>
                    <a:gd name="T63" fmla="*/ 2 h 51"/>
                    <a:gd name="T64" fmla="*/ 1 w 51"/>
                    <a:gd name="T65" fmla="*/ 2 h 51"/>
                    <a:gd name="T66" fmla="*/ 1 w 51"/>
                    <a:gd name="T67" fmla="*/ 2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
                    <a:gd name="T103" fmla="*/ 0 h 51"/>
                    <a:gd name="T104" fmla="*/ 51 w 51"/>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 h="51">
                      <a:moveTo>
                        <a:pt x="26" y="51"/>
                      </a:moveTo>
                      <a:lnTo>
                        <a:pt x="30" y="49"/>
                      </a:lnTo>
                      <a:lnTo>
                        <a:pt x="34" y="48"/>
                      </a:lnTo>
                      <a:lnTo>
                        <a:pt x="38" y="46"/>
                      </a:lnTo>
                      <a:lnTo>
                        <a:pt x="41" y="44"/>
                      </a:lnTo>
                      <a:lnTo>
                        <a:pt x="45" y="38"/>
                      </a:lnTo>
                      <a:lnTo>
                        <a:pt x="47" y="34"/>
                      </a:lnTo>
                      <a:lnTo>
                        <a:pt x="49" y="30"/>
                      </a:lnTo>
                      <a:lnTo>
                        <a:pt x="51" y="25"/>
                      </a:lnTo>
                      <a:lnTo>
                        <a:pt x="49" y="19"/>
                      </a:lnTo>
                      <a:lnTo>
                        <a:pt x="47" y="15"/>
                      </a:lnTo>
                      <a:lnTo>
                        <a:pt x="45" y="10"/>
                      </a:lnTo>
                      <a:lnTo>
                        <a:pt x="41" y="6"/>
                      </a:lnTo>
                      <a:lnTo>
                        <a:pt x="38" y="2"/>
                      </a:lnTo>
                      <a:lnTo>
                        <a:pt x="34" y="0"/>
                      </a:lnTo>
                      <a:lnTo>
                        <a:pt x="30" y="0"/>
                      </a:lnTo>
                      <a:lnTo>
                        <a:pt x="26" y="0"/>
                      </a:lnTo>
                      <a:lnTo>
                        <a:pt x="19" y="0"/>
                      </a:lnTo>
                      <a:lnTo>
                        <a:pt x="15" y="0"/>
                      </a:lnTo>
                      <a:lnTo>
                        <a:pt x="9" y="2"/>
                      </a:lnTo>
                      <a:lnTo>
                        <a:pt x="5" y="6"/>
                      </a:lnTo>
                      <a:lnTo>
                        <a:pt x="1" y="10"/>
                      </a:lnTo>
                      <a:lnTo>
                        <a:pt x="0" y="15"/>
                      </a:lnTo>
                      <a:lnTo>
                        <a:pt x="0" y="19"/>
                      </a:lnTo>
                      <a:lnTo>
                        <a:pt x="0" y="25"/>
                      </a:lnTo>
                      <a:lnTo>
                        <a:pt x="0" y="30"/>
                      </a:lnTo>
                      <a:lnTo>
                        <a:pt x="0" y="34"/>
                      </a:lnTo>
                      <a:lnTo>
                        <a:pt x="1" y="38"/>
                      </a:lnTo>
                      <a:lnTo>
                        <a:pt x="5" y="44"/>
                      </a:lnTo>
                      <a:lnTo>
                        <a:pt x="9" y="46"/>
                      </a:lnTo>
                      <a:lnTo>
                        <a:pt x="15" y="48"/>
                      </a:lnTo>
                      <a:lnTo>
                        <a:pt x="19" y="49"/>
                      </a:lnTo>
                      <a:lnTo>
                        <a:pt x="26" y="51"/>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1" name="Freeform 239">
                  <a:extLst>
                    <a:ext uri="{FF2B5EF4-FFF2-40B4-BE49-F238E27FC236}">
                      <a16:creationId xmlns:a16="http://schemas.microsoft.com/office/drawing/2014/main" id="{622E6399-BCE4-4FB3-9296-0B270DEE82E8}"/>
                    </a:ext>
                  </a:extLst>
                </p:cNvPr>
                <p:cNvSpPr>
                  <a:spLocks/>
                </p:cNvSpPr>
                <p:nvPr/>
              </p:nvSpPr>
              <p:spPr bwMode="auto">
                <a:xfrm>
                  <a:off x="2754" y="2876"/>
                  <a:ext cx="25" cy="25"/>
                </a:xfrm>
                <a:custGeom>
                  <a:avLst/>
                  <a:gdLst>
                    <a:gd name="T0" fmla="*/ 1 w 49"/>
                    <a:gd name="T1" fmla="*/ 2 h 49"/>
                    <a:gd name="T2" fmla="*/ 1 w 49"/>
                    <a:gd name="T3" fmla="*/ 2 h 49"/>
                    <a:gd name="T4" fmla="*/ 2 w 49"/>
                    <a:gd name="T5" fmla="*/ 2 h 49"/>
                    <a:gd name="T6" fmla="*/ 2 w 49"/>
                    <a:gd name="T7" fmla="*/ 2 h 49"/>
                    <a:gd name="T8" fmla="*/ 2 w 49"/>
                    <a:gd name="T9" fmla="*/ 2 h 49"/>
                    <a:gd name="T10" fmla="*/ 2 w 49"/>
                    <a:gd name="T11" fmla="*/ 2 h 49"/>
                    <a:gd name="T12" fmla="*/ 2 w 49"/>
                    <a:gd name="T13" fmla="*/ 2 h 49"/>
                    <a:gd name="T14" fmla="*/ 2 w 49"/>
                    <a:gd name="T15" fmla="*/ 1 h 49"/>
                    <a:gd name="T16" fmla="*/ 2 w 49"/>
                    <a:gd name="T17" fmla="*/ 1 h 49"/>
                    <a:gd name="T18" fmla="*/ 2 w 49"/>
                    <a:gd name="T19" fmla="*/ 1 h 49"/>
                    <a:gd name="T20" fmla="*/ 2 w 49"/>
                    <a:gd name="T21" fmla="*/ 1 h 49"/>
                    <a:gd name="T22" fmla="*/ 2 w 49"/>
                    <a:gd name="T23" fmla="*/ 1 h 49"/>
                    <a:gd name="T24" fmla="*/ 2 w 49"/>
                    <a:gd name="T25" fmla="*/ 1 h 49"/>
                    <a:gd name="T26" fmla="*/ 2 w 49"/>
                    <a:gd name="T27" fmla="*/ 1 h 49"/>
                    <a:gd name="T28" fmla="*/ 2 w 49"/>
                    <a:gd name="T29" fmla="*/ 0 h 49"/>
                    <a:gd name="T30" fmla="*/ 1 w 49"/>
                    <a:gd name="T31" fmla="*/ 0 h 49"/>
                    <a:gd name="T32" fmla="*/ 1 w 49"/>
                    <a:gd name="T33" fmla="*/ 0 h 49"/>
                    <a:gd name="T34" fmla="*/ 1 w 49"/>
                    <a:gd name="T35" fmla="*/ 0 h 49"/>
                    <a:gd name="T36" fmla="*/ 1 w 49"/>
                    <a:gd name="T37" fmla="*/ 0 h 49"/>
                    <a:gd name="T38" fmla="*/ 1 w 49"/>
                    <a:gd name="T39" fmla="*/ 1 h 49"/>
                    <a:gd name="T40" fmla="*/ 1 w 49"/>
                    <a:gd name="T41" fmla="*/ 1 h 49"/>
                    <a:gd name="T42" fmla="*/ 1 w 49"/>
                    <a:gd name="T43" fmla="*/ 1 h 49"/>
                    <a:gd name="T44" fmla="*/ 1 w 49"/>
                    <a:gd name="T45" fmla="*/ 1 h 49"/>
                    <a:gd name="T46" fmla="*/ 0 w 49"/>
                    <a:gd name="T47" fmla="*/ 1 h 49"/>
                    <a:gd name="T48" fmla="*/ 0 w 49"/>
                    <a:gd name="T49" fmla="*/ 1 h 49"/>
                    <a:gd name="T50" fmla="*/ 0 w 49"/>
                    <a:gd name="T51" fmla="*/ 1 h 49"/>
                    <a:gd name="T52" fmla="*/ 1 w 49"/>
                    <a:gd name="T53" fmla="*/ 2 h 49"/>
                    <a:gd name="T54" fmla="*/ 1 w 49"/>
                    <a:gd name="T55" fmla="*/ 2 h 49"/>
                    <a:gd name="T56" fmla="*/ 1 w 49"/>
                    <a:gd name="T57" fmla="*/ 2 h 49"/>
                    <a:gd name="T58" fmla="*/ 1 w 49"/>
                    <a:gd name="T59" fmla="*/ 2 h 49"/>
                    <a:gd name="T60" fmla="*/ 1 w 49"/>
                    <a:gd name="T61" fmla="*/ 2 h 49"/>
                    <a:gd name="T62" fmla="*/ 1 w 49"/>
                    <a:gd name="T63" fmla="*/ 2 h 49"/>
                    <a:gd name="T64" fmla="*/ 1 w 49"/>
                    <a:gd name="T65" fmla="*/ 2 h 49"/>
                    <a:gd name="T66" fmla="*/ 1 w 49"/>
                    <a:gd name="T67" fmla="*/ 2 h 4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
                    <a:gd name="T103" fmla="*/ 0 h 49"/>
                    <a:gd name="T104" fmla="*/ 49 w 49"/>
                    <a:gd name="T105" fmla="*/ 49 h 4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 h="49">
                      <a:moveTo>
                        <a:pt x="25" y="49"/>
                      </a:moveTo>
                      <a:lnTo>
                        <a:pt x="28" y="49"/>
                      </a:lnTo>
                      <a:lnTo>
                        <a:pt x="34" y="47"/>
                      </a:lnTo>
                      <a:lnTo>
                        <a:pt x="38" y="43"/>
                      </a:lnTo>
                      <a:lnTo>
                        <a:pt x="42" y="41"/>
                      </a:lnTo>
                      <a:lnTo>
                        <a:pt x="44" y="38"/>
                      </a:lnTo>
                      <a:lnTo>
                        <a:pt x="47" y="34"/>
                      </a:lnTo>
                      <a:lnTo>
                        <a:pt x="47" y="28"/>
                      </a:lnTo>
                      <a:lnTo>
                        <a:pt x="49" y="24"/>
                      </a:lnTo>
                      <a:lnTo>
                        <a:pt x="47" y="19"/>
                      </a:lnTo>
                      <a:lnTo>
                        <a:pt x="47" y="13"/>
                      </a:lnTo>
                      <a:lnTo>
                        <a:pt x="44" y="9"/>
                      </a:lnTo>
                      <a:lnTo>
                        <a:pt x="42" y="5"/>
                      </a:lnTo>
                      <a:lnTo>
                        <a:pt x="38" y="3"/>
                      </a:lnTo>
                      <a:lnTo>
                        <a:pt x="34" y="0"/>
                      </a:lnTo>
                      <a:lnTo>
                        <a:pt x="28" y="0"/>
                      </a:lnTo>
                      <a:lnTo>
                        <a:pt x="25" y="0"/>
                      </a:lnTo>
                      <a:lnTo>
                        <a:pt x="19" y="0"/>
                      </a:lnTo>
                      <a:lnTo>
                        <a:pt x="15" y="0"/>
                      </a:lnTo>
                      <a:lnTo>
                        <a:pt x="9" y="3"/>
                      </a:lnTo>
                      <a:lnTo>
                        <a:pt x="7" y="5"/>
                      </a:lnTo>
                      <a:lnTo>
                        <a:pt x="4" y="9"/>
                      </a:lnTo>
                      <a:lnTo>
                        <a:pt x="2" y="13"/>
                      </a:lnTo>
                      <a:lnTo>
                        <a:pt x="0" y="19"/>
                      </a:lnTo>
                      <a:lnTo>
                        <a:pt x="0" y="24"/>
                      </a:lnTo>
                      <a:lnTo>
                        <a:pt x="0" y="28"/>
                      </a:lnTo>
                      <a:lnTo>
                        <a:pt x="2" y="34"/>
                      </a:lnTo>
                      <a:lnTo>
                        <a:pt x="4" y="38"/>
                      </a:lnTo>
                      <a:lnTo>
                        <a:pt x="7" y="41"/>
                      </a:lnTo>
                      <a:lnTo>
                        <a:pt x="9" y="43"/>
                      </a:lnTo>
                      <a:lnTo>
                        <a:pt x="15" y="47"/>
                      </a:lnTo>
                      <a:lnTo>
                        <a:pt x="19" y="49"/>
                      </a:lnTo>
                      <a:lnTo>
                        <a:pt x="25" y="49"/>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2" name="Freeform 240">
                  <a:extLst>
                    <a:ext uri="{FF2B5EF4-FFF2-40B4-BE49-F238E27FC236}">
                      <a16:creationId xmlns:a16="http://schemas.microsoft.com/office/drawing/2014/main" id="{3C1855DB-FB3C-4A81-B102-CD706A9854AA}"/>
                    </a:ext>
                  </a:extLst>
                </p:cNvPr>
                <p:cNvSpPr>
                  <a:spLocks/>
                </p:cNvSpPr>
                <p:nvPr/>
              </p:nvSpPr>
              <p:spPr bwMode="auto">
                <a:xfrm>
                  <a:off x="2741" y="2696"/>
                  <a:ext cx="25" cy="24"/>
                </a:xfrm>
                <a:custGeom>
                  <a:avLst/>
                  <a:gdLst>
                    <a:gd name="T0" fmla="*/ 1 w 50"/>
                    <a:gd name="T1" fmla="*/ 1 h 50"/>
                    <a:gd name="T2" fmla="*/ 1 w 50"/>
                    <a:gd name="T3" fmla="*/ 1 h 50"/>
                    <a:gd name="T4" fmla="*/ 2 w 50"/>
                    <a:gd name="T5" fmla="*/ 1 h 50"/>
                    <a:gd name="T6" fmla="*/ 2 w 50"/>
                    <a:gd name="T7" fmla="*/ 1 h 50"/>
                    <a:gd name="T8" fmla="*/ 2 w 50"/>
                    <a:gd name="T9" fmla="*/ 1 h 50"/>
                    <a:gd name="T10" fmla="*/ 2 w 50"/>
                    <a:gd name="T11" fmla="*/ 1 h 50"/>
                    <a:gd name="T12" fmla="*/ 2 w 50"/>
                    <a:gd name="T13" fmla="*/ 1 h 50"/>
                    <a:gd name="T14" fmla="*/ 2 w 50"/>
                    <a:gd name="T15" fmla="*/ 0 h 50"/>
                    <a:gd name="T16" fmla="*/ 2 w 50"/>
                    <a:gd name="T17" fmla="*/ 0 h 50"/>
                    <a:gd name="T18" fmla="*/ 2 w 50"/>
                    <a:gd name="T19" fmla="*/ 0 h 50"/>
                    <a:gd name="T20" fmla="*/ 2 w 50"/>
                    <a:gd name="T21" fmla="*/ 0 h 50"/>
                    <a:gd name="T22" fmla="*/ 2 w 50"/>
                    <a:gd name="T23" fmla="*/ 0 h 50"/>
                    <a:gd name="T24" fmla="*/ 2 w 50"/>
                    <a:gd name="T25" fmla="*/ 0 h 50"/>
                    <a:gd name="T26" fmla="*/ 2 w 50"/>
                    <a:gd name="T27" fmla="*/ 0 h 50"/>
                    <a:gd name="T28" fmla="*/ 2 w 50"/>
                    <a:gd name="T29" fmla="*/ 0 h 50"/>
                    <a:gd name="T30" fmla="*/ 1 w 50"/>
                    <a:gd name="T31" fmla="*/ 0 h 50"/>
                    <a:gd name="T32" fmla="*/ 1 w 50"/>
                    <a:gd name="T33" fmla="*/ 0 h 50"/>
                    <a:gd name="T34" fmla="*/ 1 w 50"/>
                    <a:gd name="T35" fmla="*/ 0 h 50"/>
                    <a:gd name="T36" fmla="*/ 1 w 50"/>
                    <a:gd name="T37" fmla="*/ 0 h 50"/>
                    <a:gd name="T38" fmla="*/ 1 w 50"/>
                    <a:gd name="T39" fmla="*/ 0 h 50"/>
                    <a:gd name="T40" fmla="*/ 1 w 50"/>
                    <a:gd name="T41" fmla="*/ 0 h 50"/>
                    <a:gd name="T42" fmla="*/ 1 w 50"/>
                    <a:gd name="T43" fmla="*/ 0 h 50"/>
                    <a:gd name="T44" fmla="*/ 1 w 50"/>
                    <a:gd name="T45" fmla="*/ 0 h 50"/>
                    <a:gd name="T46" fmla="*/ 0 w 50"/>
                    <a:gd name="T47" fmla="*/ 0 h 50"/>
                    <a:gd name="T48" fmla="*/ 0 w 50"/>
                    <a:gd name="T49" fmla="*/ 0 h 50"/>
                    <a:gd name="T50" fmla="*/ 0 w 50"/>
                    <a:gd name="T51" fmla="*/ 0 h 50"/>
                    <a:gd name="T52" fmla="*/ 1 w 50"/>
                    <a:gd name="T53" fmla="*/ 1 h 50"/>
                    <a:gd name="T54" fmla="*/ 1 w 50"/>
                    <a:gd name="T55" fmla="*/ 1 h 50"/>
                    <a:gd name="T56" fmla="*/ 1 w 50"/>
                    <a:gd name="T57" fmla="*/ 1 h 50"/>
                    <a:gd name="T58" fmla="*/ 1 w 50"/>
                    <a:gd name="T59" fmla="*/ 1 h 50"/>
                    <a:gd name="T60" fmla="*/ 1 w 50"/>
                    <a:gd name="T61" fmla="*/ 1 h 50"/>
                    <a:gd name="T62" fmla="*/ 1 w 50"/>
                    <a:gd name="T63" fmla="*/ 1 h 50"/>
                    <a:gd name="T64" fmla="*/ 1 w 50"/>
                    <a:gd name="T65" fmla="*/ 1 h 50"/>
                    <a:gd name="T66" fmla="*/ 1 w 50"/>
                    <a:gd name="T67" fmla="*/ 1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
                    <a:gd name="T103" fmla="*/ 0 h 50"/>
                    <a:gd name="T104" fmla="*/ 50 w 50"/>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 h="50">
                      <a:moveTo>
                        <a:pt x="25" y="50"/>
                      </a:moveTo>
                      <a:lnTo>
                        <a:pt x="29" y="48"/>
                      </a:lnTo>
                      <a:lnTo>
                        <a:pt x="33" y="46"/>
                      </a:lnTo>
                      <a:lnTo>
                        <a:pt x="36" y="44"/>
                      </a:lnTo>
                      <a:lnTo>
                        <a:pt x="42" y="40"/>
                      </a:lnTo>
                      <a:lnTo>
                        <a:pt x="44" y="36"/>
                      </a:lnTo>
                      <a:lnTo>
                        <a:pt x="48" y="33"/>
                      </a:lnTo>
                      <a:lnTo>
                        <a:pt x="48" y="29"/>
                      </a:lnTo>
                      <a:lnTo>
                        <a:pt x="50" y="23"/>
                      </a:lnTo>
                      <a:lnTo>
                        <a:pt x="48" y="19"/>
                      </a:lnTo>
                      <a:lnTo>
                        <a:pt x="48" y="14"/>
                      </a:lnTo>
                      <a:lnTo>
                        <a:pt x="44" y="10"/>
                      </a:lnTo>
                      <a:lnTo>
                        <a:pt x="42" y="8"/>
                      </a:lnTo>
                      <a:lnTo>
                        <a:pt x="36" y="4"/>
                      </a:lnTo>
                      <a:lnTo>
                        <a:pt x="33" y="2"/>
                      </a:lnTo>
                      <a:lnTo>
                        <a:pt x="29" y="0"/>
                      </a:lnTo>
                      <a:lnTo>
                        <a:pt x="25" y="0"/>
                      </a:lnTo>
                      <a:lnTo>
                        <a:pt x="19" y="0"/>
                      </a:lnTo>
                      <a:lnTo>
                        <a:pt x="15" y="2"/>
                      </a:lnTo>
                      <a:lnTo>
                        <a:pt x="10" y="4"/>
                      </a:lnTo>
                      <a:lnTo>
                        <a:pt x="8" y="8"/>
                      </a:lnTo>
                      <a:lnTo>
                        <a:pt x="4" y="10"/>
                      </a:lnTo>
                      <a:lnTo>
                        <a:pt x="2" y="14"/>
                      </a:lnTo>
                      <a:lnTo>
                        <a:pt x="0" y="19"/>
                      </a:lnTo>
                      <a:lnTo>
                        <a:pt x="0" y="23"/>
                      </a:lnTo>
                      <a:lnTo>
                        <a:pt x="0" y="29"/>
                      </a:lnTo>
                      <a:lnTo>
                        <a:pt x="2" y="33"/>
                      </a:lnTo>
                      <a:lnTo>
                        <a:pt x="4" y="36"/>
                      </a:lnTo>
                      <a:lnTo>
                        <a:pt x="8" y="40"/>
                      </a:lnTo>
                      <a:lnTo>
                        <a:pt x="10" y="44"/>
                      </a:lnTo>
                      <a:lnTo>
                        <a:pt x="15" y="46"/>
                      </a:lnTo>
                      <a:lnTo>
                        <a:pt x="19" y="48"/>
                      </a:lnTo>
                      <a:lnTo>
                        <a:pt x="25" y="50"/>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3" name="Freeform 241">
                  <a:extLst>
                    <a:ext uri="{FF2B5EF4-FFF2-40B4-BE49-F238E27FC236}">
                      <a16:creationId xmlns:a16="http://schemas.microsoft.com/office/drawing/2014/main" id="{94BDFEB6-FA61-42FB-977D-EA0359087DBB}"/>
                    </a:ext>
                  </a:extLst>
                </p:cNvPr>
                <p:cNvSpPr>
                  <a:spLocks/>
                </p:cNvSpPr>
                <p:nvPr/>
              </p:nvSpPr>
              <p:spPr bwMode="auto">
                <a:xfrm>
                  <a:off x="2465" y="3185"/>
                  <a:ext cx="779" cy="327"/>
                </a:xfrm>
                <a:custGeom>
                  <a:avLst/>
                  <a:gdLst>
                    <a:gd name="T0" fmla="*/ 46 w 1559"/>
                    <a:gd name="T1" fmla="*/ 0 h 654"/>
                    <a:gd name="T2" fmla="*/ 48 w 1559"/>
                    <a:gd name="T3" fmla="*/ 2 h 654"/>
                    <a:gd name="T4" fmla="*/ 13 w 1559"/>
                    <a:gd name="T5" fmla="*/ 21 h 654"/>
                    <a:gd name="T6" fmla="*/ 0 w 1559"/>
                    <a:gd name="T7" fmla="*/ 10 h 654"/>
                    <a:gd name="T8" fmla="*/ 4 w 1559"/>
                    <a:gd name="T9" fmla="*/ 7 h 654"/>
                    <a:gd name="T10" fmla="*/ 46 w 1559"/>
                    <a:gd name="T11" fmla="*/ 0 h 654"/>
                    <a:gd name="T12" fmla="*/ 46 w 1559"/>
                    <a:gd name="T13" fmla="*/ 0 h 654"/>
                    <a:gd name="T14" fmla="*/ 0 60000 65536"/>
                    <a:gd name="T15" fmla="*/ 0 60000 65536"/>
                    <a:gd name="T16" fmla="*/ 0 60000 65536"/>
                    <a:gd name="T17" fmla="*/ 0 60000 65536"/>
                    <a:gd name="T18" fmla="*/ 0 60000 65536"/>
                    <a:gd name="T19" fmla="*/ 0 60000 65536"/>
                    <a:gd name="T20" fmla="*/ 0 60000 65536"/>
                    <a:gd name="T21" fmla="*/ 0 w 1559"/>
                    <a:gd name="T22" fmla="*/ 0 h 654"/>
                    <a:gd name="T23" fmla="*/ 1559 w 1559"/>
                    <a:gd name="T24" fmla="*/ 654 h 6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9" h="654">
                      <a:moveTo>
                        <a:pt x="1488" y="0"/>
                      </a:moveTo>
                      <a:lnTo>
                        <a:pt x="1559" y="45"/>
                      </a:lnTo>
                      <a:lnTo>
                        <a:pt x="432" y="654"/>
                      </a:lnTo>
                      <a:lnTo>
                        <a:pt x="0" y="289"/>
                      </a:lnTo>
                      <a:lnTo>
                        <a:pt x="143" y="214"/>
                      </a:lnTo>
                      <a:lnTo>
                        <a:pt x="1488" y="0"/>
                      </a:lnTo>
                      <a:close/>
                    </a:path>
                  </a:pathLst>
                </a:custGeom>
                <a:solidFill>
                  <a:srgbClr val="4047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4" name="Freeform 242">
                  <a:extLst>
                    <a:ext uri="{FF2B5EF4-FFF2-40B4-BE49-F238E27FC236}">
                      <a16:creationId xmlns:a16="http://schemas.microsoft.com/office/drawing/2014/main" id="{411C5320-4EA2-4166-881B-406E7F1DA9A7}"/>
                    </a:ext>
                  </a:extLst>
                </p:cNvPr>
                <p:cNvSpPr>
                  <a:spLocks/>
                </p:cNvSpPr>
                <p:nvPr/>
              </p:nvSpPr>
              <p:spPr bwMode="auto">
                <a:xfrm>
                  <a:off x="3036" y="2927"/>
                  <a:ext cx="224" cy="164"/>
                </a:xfrm>
                <a:custGeom>
                  <a:avLst/>
                  <a:gdLst>
                    <a:gd name="T0" fmla="*/ 0 w 449"/>
                    <a:gd name="T1" fmla="*/ 1 h 329"/>
                    <a:gd name="T2" fmla="*/ 4 w 449"/>
                    <a:gd name="T3" fmla="*/ 0 h 329"/>
                    <a:gd name="T4" fmla="*/ 4 w 449"/>
                    <a:gd name="T5" fmla="*/ 0 h 329"/>
                    <a:gd name="T6" fmla="*/ 4 w 449"/>
                    <a:gd name="T7" fmla="*/ 0 h 329"/>
                    <a:gd name="T8" fmla="*/ 4 w 449"/>
                    <a:gd name="T9" fmla="*/ 0 h 329"/>
                    <a:gd name="T10" fmla="*/ 4 w 449"/>
                    <a:gd name="T11" fmla="*/ 0 h 329"/>
                    <a:gd name="T12" fmla="*/ 4 w 449"/>
                    <a:gd name="T13" fmla="*/ 0 h 329"/>
                    <a:gd name="T14" fmla="*/ 4 w 449"/>
                    <a:gd name="T15" fmla="*/ 0 h 329"/>
                    <a:gd name="T16" fmla="*/ 5 w 449"/>
                    <a:gd name="T17" fmla="*/ 0 h 329"/>
                    <a:gd name="T18" fmla="*/ 5 w 449"/>
                    <a:gd name="T19" fmla="*/ 0 h 329"/>
                    <a:gd name="T20" fmla="*/ 5 w 449"/>
                    <a:gd name="T21" fmla="*/ 0 h 329"/>
                    <a:gd name="T22" fmla="*/ 5 w 449"/>
                    <a:gd name="T23" fmla="*/ 0 h 329"/>
                    <a:gd name="T24" fmla="*/ 5 w 449"/>
                    <a:gd name="T25" fmla="*/ 0 h 329"/>
                    <a:gd name="T26" fmla="*/ 5 w 449"/>
                    <a:gd name="T27" fmla="*/ 0 h 329"/>
                    <a:gd name="T28" fmla="*/ 5 w 449"/>
                    <a:gd name="T29" fmla="*/ 0 h 329"/>
                    <a:gd name="T30" fmla="*/ 5 w 449"/>
                    <a:gd name="T31" fmla="*/ 1 h 329"/>
                    <a:gd name="T32" fmla="*/ 5 w 449"/>
                    <a:gd name="T33" fmla="*/ 1 h 329"/>
                    <a:gd name="T34" fmla="*/ 5 w 449"/>
                    <a:gd name="T35" fmla="*/ 1 h 329"/>
                    <a:gd name="T36" fmla="*/ 5 w 449"/>
                    <a:gd name="T37" fmla="*/ 1 h 329"/>
                    <a:gd name="T38" fmla="*/ 5 w 449"/>
                    <a:gd name="T39" fmla="*/ 1 h 329"/>
                    <a:gd name="T40" fmla="*/ 5 w 449"/>
                    <a:gd name="T41" fmla="*/ 1 h 329"/>
                    <a:gd name="T42" fmla="*/ 5 w 449"/>
                    <a:gd name="T43" fmla="*/ 1 h 329"/>
                    <a:gd name="T44" fmla="*/ 5 w 449"/>
                    <a:gd name="T45" fmla="*/ 2 h 329"/>
                    <a:gd name="T46" fmla="*/ 5 w 449"/>
                    <a:gd name="T47" fmla="*/ 2 h 329"/>
                    <a:gd name="T48" fmla="*/ 14 w 449"/>
                    <a:gd name="T49" fmla="*/ 8 h 329"/>
                    <a:gd name="T50" fmla="*/ 7 w 449"/>
                    <a:gd name="T51" fmla="*/ 10 h 329"/>
                    <a:gd name="T52" fmla="*/ 0 w 449"/>
                    <a:gd name="T53" fmla="*/ 1 h 329"/>
                    <a:gd name="T54" fmla="*/ 0 w 449"/>
                    <a:gd name="T55" fmla="*/ 1 h 3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9"/>
                    <a:gd name="T85" fmla="*/ 0 h 329"/>
                    <a:gd name="T86" fmla="*/ 449 w 449"/>
                    <a:gd name="T87" fmla="*/ 329 h 32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9" h="329">
                      <a:moveTo>
                        <a:pt x="0" y="33"/>
                      </a:moveTo>
                      <a:lnTo>
                        <a:pt x="132" y="2"/>
                      </a:lnTo>
                      <a:lnTo>
                        <a:pt x="132" y="0"/>
                      </a:lnTo>
                      <a:lnTo>
                        <a:pt x="135" y="0"/>
                      </a:lnTo>
                      <a:lnTo>
                        <a:pt x="139" y="0"/>
                      </a:lnTo>
                      <a:lnTo>
                        <a:pt x="145" y="0"/>
                      </a:lnTo>
                      <a:lnTo>
                        <a:pt x="151" y="0"/>
                      </a:lnTo>
                      <a:lnTo>
                        <a:pt x="158" y="2"/>
                      </a:lnTo>
                      <a:lnTo>
                        <a:pt x="164" y="6"/>
                      </a:lnTo>
                      <a:lnTo>
                        <a:pt x="171" y="10"/>
                      </a:lnTo>
                      <a:lnTo>
                        <a:pt x="173" y="14"/>
                      </a:lnTo>
                      <a:lnTo>
                        <a:pt x="175" y="17"/>
                      </a:lnTo>
                      <a:lnTo>
                        <a:pt x="177" y="19"/>
                      </a:lnTo>
                      <a:lnTo>
                        <a:pt x="179" y="25"/>
                      </a:lnTo>
                      <a:lnTo>
                        <a:pt x="181" y="29"/>
                      </a:lnTo>
                      <a:lnTo>
                        <a:pt x="181" y="33"/>
                      </a:lnTo>
                      <a:lnTo>
                        <a:pt x="183" y="38"/>
                      </a:lnTo>
                      <a:lnTo>
                        <a:pt x="185" y="44"/>
                      </a:lnTo>
                      <a:lnTo>
                        <a:pt x="185" y="48"/>
                      </a:lnTo>
                      <a:lnTo>
                        <a:pt x="187" y="52"/>
                      </a:lnTo>
                      <a:lnTo>
                        <a:pt x="187" y="56"/>
                      </a:lnTo>
                      <a:lnTo>
                        <a:pt x="187" y="61"/>
                      </a:lnTo>
                      <a:lnTo>
                        <a:pt x="187" y="65"/>
                      </a:lnTo>
                      <a:lnTo>
                        <a:pt x="189" y="69"/>
                      </a:lnTo>
                      <a:lnTo>
                        <a:pt x="449" y="257"/>
                      </a:lnTo>
                      <a:lnTo>
                        <a:pt x="253" y="329"/>
                      </a:lnTo>
                      <a:lnTo>
                        <a:pt x="0" y="33"/>
                      </a:lnTo>
                      <a:close/>
                    </a:path>
                  </a:pathLst>
                </a:custGeom>
                <a:solidFill>
                  <a:srgbClr val="A86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5" name="Freeform 243">
                  <a:extLst>
                    <a:ext uri="{FF2B5EF4-FFF2-40B4-BE49-F238E27FC236}">
                      <a16:creationId xmlns:a16="http://schemas.microsoft.com/office/drawing/2014/main" id="{4DC91225-2320-4BC1-85C8-082651742FC5}"/>
                    </a:ext>
                  </a:extLst>
                </p:cNvPr>
                <p:cNvSpPr>
                  <a:spLocks/>
                </p:cNvSpPr>
                <p:nvPr/>
              </p:nvSpPr>
              <p:spPr bwMode="auto">
                <a:xfrm>
                  <a:off x="3056" y="2961"/>
                  <a:ext cx="188" cy="126"/>
                </a:xfrm>
                <a:custGeom>
                  <a:avLst/>
                  <a:gdLst>
                    <a:gd name="T0" fmla="*/ 0 w 377"/>
                    <a:gd name="T1" fmla="*/ 0 h 253"/>
                    <a:gd name="T2" fmla="*/ 4 w 377"/>
                    <a:gd name="T3" fmla="*/ 0 h 253"/>
                    <a:gd name="T4" fmla="*/ 11 w 377"/>
                    <a:gd name="T5" fmla="*/ 6 h 253"/>
                    <a:gd name="T6" fmla="*/ 7 w 377"/>
                    <a:gd name="T7" fmla="*/ 7 h 253"/>
                    <a:gd name="T8" fmla="*/ 0 w 377"/>
                    <a:gd name="T9" fmla="*/ 0 h 253"/>
                    <a:gd name="T10" fmla="*/ 0 w 377"/>
                    <a:gd name="T11" fmla="*/ 0 h 253"/>
                    <a:gd name="T12" fmla="*/ 0 60000 65536"/>
                    <a:gd name="T13" fmla="*/ 0 60000 65536"/>
                    <a:gd name="T14" fmla="*/ 0 60000 65536"/>
                    <a:gd name="T15" fmla="*/ 0 60000 65536"/>
                    <a:gd name="T16" fmla="*/ 0 60000 65536"/>
                    <a:gd name="T17" fmla="*/ 0 60000 65536"/>
                    <a:gd name="T18" fmla="*/ 0 w 377"/>
                    <a:gd name="T19" fmla="*/ 0 h 253"/>
                    <a:gd name="T20" fmla="*/ 377 w 377"/>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377" h="253">
                      <a:moveTo>
                        <a:pt x="0" y="0"/>
                      </a:moveTo>
                      <a:lnTo>
                        <a:pt x="143" y="9"/>
                      </a:lnTo>
                      <a:lnTo>
                        <a:pt x="377" y="196"/>
                      </a:lnTo>
                      <a:lnTo>
                        <a:pt x="225" y="253"/>
                      </a:lnTo>
                      <a:lnTo>
                        <a:pt x="0" y="0"/>
                      </a:lnTo>
                      <a:close/>
                    </a:path>
                  </a:pathLst>
                </a:custGeom>
                <a:solidFill>
                  <a:srgbClr val="BFC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6" name="Freeform 244">
                  <a:extLst>
                    <a:ext uri="{FF2B5EF4-FFF2-40B4-BE49-F238E27FC236}">
                      <a16:creationId xmlns:a16="http://schemas.microsoft.com/office/drawing/2014/main" id="{7F713C70-2BC9-46DA-849A-2DC1A6EE37BD}"/>
                    </a:ext>
                  </a:extLst>
                </p:cNvPr>
                <p:cNvSpPr>
                  <a:spLocks/>
                </p:cNvSpPr>
                <p:nvPr/>
              </p:nvSpPr>
              <p:spPr bwMode="auto">
                <a:xfrm>
                  <a:off x="2852" y="2894"/>
                  <a:ext cx="295" cy="257"/>
                </a:xfrm>
                <a:custGeom>
                  <a:avLst/>
                  <a:gdLst>
                    <a:gd name="T0" fmla="*/ 19 w 589"/>
                    <a:gd name="T1" fmla="*/ 9 h 513"/>
                    <a:gd name="T2" fmla="*/ 17 w 589"/>
                    <a:gd name="T3" fmla="*/ 7 h 513"/>
                    <a:gd name="T4" fmla="*/ 9 w 589"/>
                    <a:gd name="T5" fmla="*/ 1 h 513"/>
                    <a:gd name="T6" fmla="*/ 9 w 589"/>
                    <a:gd name="T7" fmla="*/ 1 h 513"/>
                    <a:gd name="T8" fmla="*/ 9 w 589"/>
                    <a:gd name="T9" fmla="*/ 1 h 513"/>
                    <a:gd name="T10" fmla="*/ 9 w 589"/>
                    <a:gd name="T11" fmla="*/ 1 h 513"/>
                    <a:gd name="T12" fmla="*/ 9 w 589"/>
                    <a:gd name="T13" fmla="*/ 1 h 513"/>
                    <a:gd name="T14" fmla="*/ 8 w 589"/>
                    <a:gd name="T15" fmla="*/ 1 h 513"/>
                    <a:gd name="T16" fmla="*/ 8 w 589"/>
                    <a:gd name="T17" fmla="*/ 1 h 513"/>
                    <a:gd name="T18" fmla="*/ 8 w 589"/>
                    <a:gd name="T19" fmla="*/ 1 h 513"/>
                    <a:gd name="T20" fmla="*/ 8 w 589"/>
                    <a:gd name="T21" fmla="*/ 1 h 513"/>
                    <a:gd name="T22" fmla="*/ 8 w 589"/>
                    <a:gd name="T23" fmla="*/ 0 h 513"/>
                    <a:gd name="T24" fmla="*/ 7 w 589"/>
                    <a:gd name="T25" fmla="*/ 0 h 513"/>
                    <a:gd name="T26" fmla="*/ 7 w 589"/>
                    <a:gd name="T27" fmla="*/ 0 h 513"/>
                    <a:gd name="T28" fmla="*/ 7 w 589"/>
                    <a:gd name="T29" fmla="*/ 0 h 513"/>
                    <a:gd name="T30" fmla="*/ 7 w 589"/>
                    <a:gd name="T31" fmla="*/ 0 h 513"/>
                    <a:gd name="T32" fmla="*/ 7 w 589"/>
                    <a:gd name="T33" fmla="*/ 1 h 513"/>
                    <a:gd name="T34" fmla="*/ 0 w 589"/>
                    <a:gd name="T35" fmla="*/ 3 h 513"/>
                    <a:gd name="T36" fmla="*/ 11 w 589"/>
                    <a:gd name="T37" fmla="*/ 17 h 513"/>
                    <a:gd name="T38" fmla="*/ 19 w 589"/>
                    <a:gd name="T39" fmla="*/ 9 h 513"/>
                    <a:gd name="T40" fmla="*/ 19 w 589"/>
                    <a:gd name="T41" fmla="*/ 9 h 5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9"/>
                    <a:gd name="T64" fmla="*/ 0 h 513"/>
                    <a:gd name="T65" fmla="*/ 589 w 589"/>
                    <a:gd name="T66" fmla="*/ 513 h 5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9" h="513">
                      <a:moveTo>
                        <a:pt x="589" y="279"/>
                      </a:moveTo>
                      <a:lnTo>
                        <a:pt x="539" y="224"/>
                      </a:lnTo>
                      <a:lnTo>
                        <a:pt x="273" y="15"/>
                      </a:lnTo>
                      <a:lnTo>
                        <a:pt x="269" y="13"/>
                      </a:lnTo>
                      <a:lnTo>
                        <a:pt x="266" y="11"/>
                      </a:lnTo>
                      <a:lnTo>
                        <a:pt x="260" y="9"/>
                      </a:lnTo>
                      <a:lnTo>
                        <a:pt x="258" y="7"/>
                      </a:lnTo>
                      <a:lnTo>
                        <a:pt x="252" y="5"/>
                      </a:lnTo>
                      <a:lnTo>
                        <a:pt x="249" y="5"/>
                      </a:lnTo>
                      <a:lnTo>
                        <a:pt x="241" y="4"/>
                      </a:lnTo>
                      <a:lnTo>
                        <a:pt x="235" y="2"/>
                      </a:lnTo>
                      <a:lnTo>
                        <a:pt x="230" y="0"/>
                      </a:lnTo>
                      <a:lnTo>
                        <a:pt x="224" y="0"/>
                      </a:lnTo>
                      <a:lnTo>
                        <a:pt x="218" y="0"/>
                      </a:lnTo>
                      <a:lnTo>
                        <a:pt x="212" y="0"/>
                      </a:lnTo>
                      <a:lnTo>
                        <a:pt x="205" y="0"/>
                      </a:lnTo>
                      <a:lnTo>
                        <a:pt x="201" y="4"/>
                      </a:lnTo>
                      <a:lnTo>
                        <a:pt x="0" y="83"/>
                      </a:lnTo>
                      <a:lnTo>
                        <a:pt x="325" y="513"/>
                      </a:lnTo>
                      <a:lnTo>
                        <a:pt x="589" y="279"/>
                      </a:lnTo>
                      <a:close/>
                    </a:path>
                  </a:pathLst>
                </a:custGeom>
                <a:solidFill>
                  <a:srgbClr val="CC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7" name="Freeform 245">
                  <a:extLst>
                    <a:ext uri="{FF2B5EF4-FFF2-40B4-BE49-F238E27FC236}">
                      <a16:creationId xmlns:a16="http://schemas.microsoft.com/office/drawing/2014/main" id="{C4EFFB87-2980-4594-8FF4-E3D026A53171}"/>
                    </a:ext>
                  </a:extLst>
                </p:cNvPr>
                <p:cNvSpPr>
                  <a:spLocks/>
                </p:cNvSpPr>
                <p:nvPr/>
              </p:nvSpPr>
              <p:spPr bwMode="auto">
                <a:xfrm>
                  <a:off x="3000" y="3053"/>
                  <a:ext cx="71" cy="60"/>
                </a:xfrm>
                <a:custGeom>
                  <a:avLst/>
                  <a:gdLst>
                    <a:gd name="T0" fmla="*/ 0 w 143"/>
                    <a:gd name="T1" fmla="*/ 0 h 120"/>
                    <a:gd name="T2" fmla="*/ 0 w 143"/>
                    <a:gd name="T3" fmla="*/ 1 h 120"/>
                    <a:gd name="T4" fmla="*/ 0 w 143"/>
                    <a:gd name="T5" fmla="*/ 1 h 120"/>
                    <a:gd name="T6" fmla="*/ 0 w 143"/>
                    <a:gd name="T7" fmla="*/ 1 h 120"/>
                    <a:gd name="T8" fmla="*/ 0 w 143"/>
                    <a:gd name="T9" fmla="*/ 1 h 120"/>
                    <a:gd name="T10" fmla="*/ 0 w 143"/>
                    <a:gd name="T11" fmla="*/ 1 h 120"/>
                    <a:gd name="T12" fmla="*/ 0 w 143"/>
                    <a:gd name="T13" fmla="*/ 1 h 120"/>
                    <a:gd name="T14" fmla="*/ 1 w 143"/>
                    <a:gd name="T15" fmla="*/ 1 h 120"/>
                    <a:gd name="T16" fmla="*/ 1 w 143"/>
                    <a:gd name="T17" fmla="*/ 1 h 120"/>
                    <a:gd name="T18" fmla="*/ 1 w 143"/>
                    <a:gd name="T19" fmla="*/ 1 h 120"/>
                    <a:gd name="T20" fmla="*/ 2 w 143"/>
                    <a:gd name="T21" fmla="*/ 1 h 120"/>
                    <a:gd name="T22" fmla="*/ 2 w 143"/>
                    <a:gd name="T23" fmla="*/ 1 h 120"/>
                    <a:gd name="T24" fmla="*/ 2 w 143"/>
                    <a:gd name="T25" fmla="*/ 1 h 120"/>
                    <a:gd name="T26" fmla="*/ 3 w 143"/>
                    <a:gd name="T27" fmla="*/ 1 h 120"/>
                    <a:gd name="T28" fmla="*/ 3 w 143"/>
                    <a:gd name="T29" fmla="*/ 1 h 120"/>
                    <a:gd name="T30" fmla="*/ 4 w 143"/>
                    <a:gd name="T31" fmla="*/ 1 h 120"/>
                    <a:gd name="T32" fmla="*/ 0 w 143"/>
                    <a:gd name="T33" fmla="*/ 4 h 120"/>
                    <a:gd name="T34" fmla="*/ 0 w 143"/>
                    <a:gd name="T35" fmla="*/ 0 h 120"/>
                    <a:gd name="T36" fmla="*/ 0 w 143"/>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3"/>
                    <a:gd name="T58" fmla="*/ 0 h 120"/>
                    <a:gd name="T59" fmla="*/ 143 w 143"/>
                    <a:gd name="T60" fmla="*/ 120 h 1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3" h="120">
                      <a:moveTo>
                        <a:pt x="0" y="0"/>
                      </a:moveTo>
                      <a:lnTo>
                        <a:pt x="2" y="2"/>
                      </a:lnTo>
                      <a:lnTo>
                        <a:pt x="4" y="4"/>
                      </a:lnTo>
                      <a:lnTo>
                        <a:pt x="8" y="6"/>
                      </a:lnTo>
                      <a:lnTo>
                        <a:pt x="12" y="8"/>
                      </a:lnTo>
                      <a:lnTo>
                        <a:pt x="19" y="12"/>
                      </a:lnTo>
                      <a:lnTo>
                        <a:pt x="25" y="14"/>
                      </a:lnTo>
                      <a:lnTo>
                        <a:pt x="34" y="17"/>
                      </a:lnTo>
                      <a:lnTo>
                        <a:pt x="42" y="17"/>
                      </a:lnTo>
                      <a:lnTo>
                        <a:pt x="53" y="19"/>
                      </a:lnTo>
                      <a:lnTo>
                        <a:pt x="65" y="21"/>
                      </a:lnTo>
                      <a:lnTo>
                        <a:pt x="78" y="21"/>
                      </a:lnTo>
                      <a:lnTo>
                        <a:pt x="91" y="21"/>
                      </a:lnTo>
                      <a:lnTo>
                        <a:pt x="108" y="17"/>
                      </a:lnTo>
                      <a:lnTo>
                        <a:pt x="124" y="15"/>
                      </a:lnTo>
                      <a:lnTo>
                        <a:pt x="143" y="12"/>
                      </a:lnTo>
                      <a:lnTo>
                        <a:pt x="27" y="120"/>
                      </a:lnTo>
                      <a:lnTo>
                        <a:pt x="0" y="0"/>
                      </a:lnTo>
                      <a:close/>
                    </a:path>
                  </a:pathLst>
                </a:custGeom>
                <a:solidFill>
                  <a:srgbClr val="C79E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8" name="Freeform 246">
                  <a:extLst>
                    <a:ext uri="{FF2B5EF4-FFF2-40B4-BE49-F238E27FC236}">
                      <a16:creationId xmlns:a16="http://schemas.microsoft.com/office/drawing/2014/main" id="{26DACB6D-6B58-4B0B-852C-07985C26F7BE}"/>
                    </a:ext>
                  </a:extLst>
                </p:cNvPr>
                <p:cNvSpPr>
                  <a:spLocks/>
                </p:cNvSpPr>
                <p:nvPr/>
              </p:nvSpPr>
              <p:spPr bwMode="auto">
                <a:xfrm>
                  <a:off x="3007" y="3032"/>
                  <a:ext cx="282" cy="227"/>
                </a:xfrm>
                <a:custGeom>
                  <a:avLst/>
                  <a:gdLst>
                    <a:gd name="T0" fmla="*/ 0 w 565"/>
                    <a:gd name="T1" fmla="*/ 4 h 455"/>
                    <a:gd name="T2" fmla="*/ 0 w 565"/>
                    <a:gd name="T3" fmla="*/ 4 h 455"/>
                    <a:gd name="T4" fmla="*/ 1 w 565"/>
                    <a:gd name="T5" fmla="*/ 3 h 455"/>
                    <a:gd name="T6" fmla="*/ 1 w 565"/>
                    <a:gd name="T7" fmla="*/ 3 h 455"/>
                    <a:gd name="T8" fmla="*/ 1 w 565"/>
                    <a:gd name="T9" fmla="*/ 3 h 455"/>
                    <a:gd name="T10" fmla="*/ 1 w 565"/>
                    <a:gd name="T11" fmla="*/ 2 h 455"/>
                    <a:gd name="T12" fmla="*/ 2 w 565"/>
                    <a:gd name="T13" fmla="*/ 2 h 455"/>
                    <a:gd name="T14" fmla="*/ 2 w 565"/>
                    <a:gd name="T15" fmla="*/ 2 h 455"/>
                    <a:gd name="T16" fmla="*/ 2 w 565"/>
                    <a:gd name="T17" fmla="*/ 2 h 455"/>
                    <a:gd name="T18" fmla="*/ 3 w 565"/>
                    <a:gd name="T19" fmla="*/ 1 h 455"/>
                    <a:gd name="T20" fmla="*/ 4 w 565"/>
                    <a:gd name="T21" fmla="*/ 1 h 455"/>
                    <a:gd name="T22" fmla="*/ 5 w 565"/>
                    <a:gd name="T23" fmla="*/ 1 h 455"/>
                    <a:gd name="T24" fmla="*/ 6 w 565"/>
                    <a:gd name="T25" fmla="*/ 0 h 455"/>
                    <a:gd name="T26" fmla="*/ 7 w 565"/>
                    <a:gd name="T27" fmla="*/ 0 h 455"/>
                    <a:gd name="T28" fmla="*/ 8 w 565"/>
                    <a:gd name="T29" fmla="*/ 0 h 455"/>
                    <a:gd name="T30" fmla="*/ 8 w 565"/>
                    <a:gd name="T31" fmla="*/ 0 h 455"/>
                    <a:gd name="T32" fmla="*/ 15 w 565"/>
                    <a:gd name="T33" fmla="*/ 0 h 455"/>
                    <a:gd name="T34" fmla="*/ 15 w 565"/>
                    <a:gd name="T35" fmla="*/ 0 h 455"/>
                    <a:gd name="T36" fmla="*/ 16 w 565"/>
                    <a:gd name="T37" fmla="*/ 0 h 455"/>
                    <a:gd name="T38" fmla="*/ 16 w 565"/>
                    <a:gd name="T39" fmla="*/ 0 h 455"/>
                    <a:gd name="T40" fmla="*/ 16 w 565"/>
                    <a:gd name="T41" fmla="*/ 0 h 455"/>
                    <a:gd name="T42" fmla="*/ 17 w 565"/>
                    <a:gd name="T43" fmla="*/ 1 h 455"/>
                    <a:gd name="T44" fmla="*/ 17 w 565"/>
                    <a:gd name="T45" fmla="*/ 1 h 455"/>
                    <a:gd name="T46" fmla="*/ 17 w 565"/>
                    <a:gd name="T47" fmla="*/ 1 h 455"/>
                    <a:gd name="T48" fmla="*/ 17 w 565"/>
                    <a:gd name="T49" fmla="*/ 1 h 455"/>
                    <a:gd name="T50" fmla="*/ 17 w 565"/>
                    <a:gd name="T51" fmla="*/ 1 h 455"/>
                    <a:gd name="T52" fmla="*/ 17 w 565"/>
                    <a:gd name="T53" fmla="*/ 2 h 455"/>
                    <a:gd name="T54" fmla="*/ 17 w 565"/>
                    <a:gd name="T55" fmla="*/ 2 h 455"/>
                    <a:gd name="T56" fmla="*/ 17 w 565"/>
                    <a:gd name="T57" fmla="*/ 2 h 455"/>
                    <a:gd name="T58" fmla="*/ 17 w 565"/>
                    <a:gd name="T59" fmla="*/ 3 h 455"/>
                    <a:gd name="T60" fmla="*/ 17 w 565"/>
                    <a:gd name="T61" fmla="*/ 3 h 455"/>
                    <a:gd name="T62" fmla="*/ 0 w 565"/>
                    <a:gd name="T63" fmla="*/ 14 h 4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5"/>
                    <a:gd name="T97" fmla="*/ 0 h 455"/>
                    <a:gd name="T98" fmla="*/ 565 w 565"/>
                    <a:gd name="T99" fmla="*/ 455 h 45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5" h="455">
                      <a:moveTo>
                        <a:pt x="0" y="455"/>
                      </a:moveTo>
                      <a:lnTo>
                        <a:pt x="23" y="143"/>
                      </a:lnTo>
                      <a:lnTo>
                        <a:pt x="25" y="141"/>
                      </a:lnTo>
                      <a:lnTo>
                        <a:pt x="27" y="135"/>
                      </a:lnTo>
                      <a:lnTo>
                        <a:pt x="29" y="132"/>
                      </a:lnTo>
                      <a:lnTo>
                        <a:pt x="33" y="126"/>
                      </a:lnTo>
                      <a:lnTo>
                        <a:pt x="35" y="122"/>
                      </a:lnTo>
                      <a:lnTo>
                        <a:pt x="38" y="116"/>
                      </a:lnTo>
                      <a:lnTo>
                        <a:pt x="42" y="111"/>
                      </a:lnTo>
                      <a:lnTo>
                        <a:pt x="48" y="105"/>
                      </a:lnTo>
                      <a:lnTo>
                        <a:pt x="52" y="97"/>
                      </a:lnTo>
                      <a:lnTo>
                        <a:pt x="55" y="94"/>
                      </a:lnTo>
                      <a:lnTo>
                        <a:pt x="61" y="88"/>
                      </a:lnTo>
                      <a:lnTo>
                        <a:pt x="65" y="84"/>
                      </a:lnTo>
                      <a:lnTo>
                        <a:pt x="71" y="78"/>
                      </a:lnTo>
                      <a:lnTo>
                        <a:pt x="76" y="77"/>
                      </a:lnTo>
                      <a:lnTo>
                        <a:pt x="84" y="73"/>
                      </a:lnTo>
                      <a:lnTo>
                        <a:pt x="93" y="67"/>
                      </a:lnTo>
                      <a:lnTo>
                        <a:pt x="107" y="61"/>
                      </a:lnTo>
                      <a:lnTo>
                        <a:pt x="120" y="56"/>
                      </a:lnTo>
                      <a:lnTo>
                        <a:pt x="135" y="50"/>
                      </a:lnTo>
                      <a:lnTo>
                        <a:pt x="152" y="44"/>
                      </a:lnTo>
                      <a:lnTo>
                        <a:pt x="171" y="38"/>
                      </a:lnTo>
                      <a:lnTo>
                        <a:pt x="189" y="33"/>
                      </a:lnTo>
                      <a:lnTo>
                        <a:pt x="206" y="25"/>
                      </a:lnTo>
                      <a:lnTo>
                        <a:pt x="221" y="19"/>
                      </a:lnTo>
                      <a:lnTo>
                        <a:pt x="238" y="14"/>
                      </a:lnTo>
                      <a:lnTo>
                        <a:pt x="251" y="10"/>
                      </a:lnTo>
                      <a:lnTo>
                        <a:pt x="263" y="6"/>
                      </a:lnTo>
                      <a:lnTo>
                        <a:pt x="270" y="4"/>
                      </a:lnTo>
                      <a:lnTo>
                        <a:pt x="276" y="0"/>
                      </a:lnTo>
                      <a:lnTo>
                        <a:pt x="280" y="0"/>
                      </a:lnTo>
                      <a:lnTo>
                        <a:pt x="337" y="92"/>
                      </a:lnTo>
                      <a:lnTo>
                        <a:pt x="504" y="31"/>
                      </a:lnTo>
                      <a:lnTo>
                        <a:pt x="504" y="29"/>
                      </a:lnTo>
                      <a:lnTo>
                        <a:pt x="510" y="29"/>
                      </a:lnTo>
                      <a:lnTo>
                        <a:pt x="512" y="29"/>
                      </a:lnTo>
                      <a:lnTo>
                        <a:pt x="517" y="29"/>
                      </a:lnTo>
                      <a:lnTo>
                        <a:pt x="521" y="29"/>
                      </a:lnTo>
                      <a:lnTo>
                        <a:pt x="527" y="29"/>
                      </a:lnTo>
                      <a:lnTo>
                        <a:pt x="531" y="29"/>
                      </a:lnTo>
                      <a:lnTo>
                        <a:pt x="534" y="31"/>
                      </a:lnTo>
                      <a:lnTo>
                        <a:pt x="540" y="33"/>
                      </a:lnTo>
                      <a:lnTo>
                        <a:pt x="544" y="35"/>
                      </a:lnTo>
                      <a:lnTo>
                        <a:pt x="548" y="37"/>
                      </a:lnTo>
                      <a:lnTo>
                        <a:pt x="552" y="38"/>
                      </a:lnTo>
                      <a:lnTo>
                        <a:pt x="555" y="40"/>
                      </a:lnTo>
                      <a:lnTo>
                        <a:pt x="557" y="46"/>
                      </a:lnTo>
                      <a:lnTo>
                        <a:pt x="559" y="48"/>
                      </a:lnTo>
                      <a:lnTo>
                        <a:pt x="561" y="54"/>
                      </a:lnTo>
                      <a:lnTo>
                        <a:pt x="563" y="57"/>
                      </a:lnTo>
                      <a:lnTo>
                        <a:pt x="563" y="61"/>
                      </a:lnTo>
                      <a:lnTo>
                        <a:pt x="563" y="65"/>
                      </a:lnTo>
                      <a:lnTo>
                        <a:pt x="565" y="71"/>
                      </a:lnTo>
                      <a:lnTo>
                        <a:pt x="565" y="75"/>
                      </a:lnTo>
                      <a:lnTo>
                        <a:pt x="565" y="80"/>
                      </a:lnTo>
                      <a:lnTo>
                        <a:pt x="563" y="84"/>
                      </a:lnTo>
                      <a:lnTo>
                        <a:pt x="563" y="88"/>
                      </a:lnTo>
                      <a:lnTo>
                        <a:pt x="561" y="92"/>
                      </a:lnTo>
                      <a:lnTo>
                        <a:pt x="559" y="96"/>
                      </a:lnTo>
                      <a:lnTo>
                        <a:pt x="553" y="101"/>
                      </a:lnTo>
                      <a:lnTo>
                        <a:pt x="550" y="107"/>
                      </a:lnTo>
                      <a:lnTo>
                        <a:pt x="506" y="208"/>
                      </a:lnTo>
                      <a:lnTo>
                        <a:pt x="0" y="455"/>
                      </a:lnTo>
                      <a:close/>
                    </a:path>
                  </a:pathLst>
                </a:custGeom>
                <a:solidFill>
                  <a:srgbClr val="BA87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19" name="Freeform 247">
                  <a:extLst>
                    <a:ext uri="{FF2B5EF4-FFF2-40B4-BE49-F238E27FC236}">
                      <a16:creationId xmlns:a16="http://schemas.microsoft.com/office/drawing/2014/main" id="{0B69A5FF-E31E-4B24-9E2C-F724B0FBA36C}"/>
                    </a:ext>
                  </a:extLst>
                </p:cNvPr>
                <p:cNvSpPr>
                  <a:spLocks/>
                </p:cNvSpPr>
                <p:nvPr/>
              </p:nvSpPr>
              <p:spPr bwMode="auto">
                <a:xfrm>
                  <a:off x="2845" y="2933"/>
                  <a:ext cx="177" cy="333"/>
                </a:xfrm>
                <a:custGeom>
                  <a:avLst/>
                  <a:gdLst>
                    <a:gd name="T0" fmla="*/ 10 w 356"/>
                    <a:gd name="T1" fmla="*/ 21 h 665"/>
                    <a:gd name="T2" fmla="*/ 10 w 356"/>
                    <a:gd name="T3" fmla="*/ 12 h 665"/>
                    <a:gd name="T4" fmla="*/ 10 w 356"/>
                    <a:gd name="T5" fmla="*/ 12 h 665"/>
                    <a:gd name="T6" fmla="*/ 10 w 356"/>
                    <a:gd name="T7" fmla="*/ 12 h 665"/>
                    <a:gd name="T8" fmla="*/ 10 w 356"/>
                    <a:gd name="T9" fmla="*/ 12 h 665"/>
                    <a:gd name="T10" fmla="*/ 10 w 356"/>
                    <a:gd name="T11" fmla="*/ 12 h 665"/>
                    <a:gd name="T12" fmla="*/ 11 w 356"/>
                    <a:gd name="T13" fmla="*/ 12 h 665"/>
                    <a:gd name="T14" fmla="*/ 11 w 356"/>
                    <a:gd name="T15" fmla="*/ 11 h 665"/>
                    <a:gd name="T16" fmla="*/ 11 w 356"/>
                    <a:gd name="T17" fmla="*/ 11 h 665"/>
                    <a:gd name="T18" fmla="*/ 11 w 356"/>
                    <a:gd name="T19" fmla="*/ 11 h 665"/>
                    <a:gd name="T20" fmla="*/ 11 w 356"/>
                    <a:gd name="T21" fmla="*/ 11 h 665"/>
                    <a:gd name="T22" fmla="*/ 11 w 356"/>
                    <a:gd name="T23" fmla="*/ 10 h 665"/>
                    <a:gd name="T24" fmla="*/ 11 w 356"/>
                    <a:gd name="T25" fmla="*/ 10 h 665"/>
                    <a:gd name="T26" fmla="*/ 11 w 356"/>
                    <a:gd name="T27" fmla="*/ 10 h 665"/>
                    <a:gd name="T28" fmla="*/ 10 w 356"/>
                    <a:gd name="T29" fmla="*/ 10 h 665"/>
                    <a:gd name="T30" fmla="*/ 10 w 356"/>
                    <a:gd name="T31" fmla="*/ 9 h 665"/>
                    <a:gd name="T32" fmla="*/ 10 w 356"/>
                    <a:gd name="T33" fmla="*/ 9 h 665"/>
                    <a:gd name="T34" fmla="*/ 10 w 356"/>
                    <a:gd name="T35" fmla="*/ 9 h 665"/>
                    <a:gd name="T36" fmla="*/ 10 w 356"/>
                    <a:gd name="T37" fmla="*/ 8 h 665"/>
                    <a:gd name="T38" fmla="*/ 9 w 356"/>
                    <a:gd name="T39" fmla="*/ 8 h 665"/>
                    <a:gd name="T40" fmla="*/ 9 w 356"/>
                    <a:gd name="T41" fmla="*/ 7 h 665"/>
                    <a:gd name="T42" fmla="*/ 8 w 356"/>
                    <a:gd name="T43" fmla="*/ 7 h 665"/>
                    <a:gd name="T44" fmla="*/ 7 w 356"/>
                    <a:gd name="T45" fmla="*/ 6 h 665"/>
                    <a:gd name="T46" fmla="*/ 7 w 356"/>
                    <a:gd name="T47" fmla="*/ 6 h 665"/>
                    <a:gd name="T48" fmla="*/ 6 w 356"/>
                    <a:gd name="T49" fmla="*/ 5 h 665"/>
                    <a:gd name="T50" fmla="*/ 5 w 356"/>
                    <a:gd name="T51" fmla="*/ 4 h 665"/>
                    <a:gd name="T52" fmla="*/ 4 w 356"/>
                    <a:gd name="T53" fmla="*/ 3 h 665"/>
                    <a:gd name="T54" fmla="*/ 3 w 356"/>
                    <a:gd name="T55" fmla="*/ 3 h 665"/>
                    <a:gd name="T56" fmla="*/ 3 w 356"/>
                    <a:gd name="T57" fmla="*/ 2 h 665"/>
                    <a:gd name="T58" fmla="*/ 2 w 356"/>
                    <a:gd name="T59" fmla="*/ 2 h 665"/>
                    <a:gd name="T60" fmla="*/ 1 w 356"/>
                    <a:gd name="T61" fmla="*/ 1 h 665"/>
                    <a:gd name="T62" fmla="*/ 1 w 356"/>
                    <a:gd name="T63" fmla="*/ 1 h 665"/>
                    <a:gd name="T64" fmla="*/ 1 w 356"/>
                    <a:gd name="T65" fmla="*/ 1 h 665"/>
                    <a:gd name="T66" fmla="*/ 1 w 356"/>
                    <a:gd name="T67" fmla="*/ 1 h 665"/>
                    <a:gd name="T68" fmla="*/ 1 w 356"/>
                    <a:gd name="T69" fmla="*/ 1 h 665"/>
                    <a:gd name="T70" fmla="*/ 1 w 356"/>
                    <a:gd name="T71" fmla="*/ 1 h 665"/>
                    <a:gd name="T72" fmla="*/ 0 w 356"/>
                    <a:gd name="T73" fmla="*/ 0 h 665"/>
                    <a:gd name="T74" fmla="*/ 0 w 356"/>
                    <a:gd name="T75" fmla="*/ 1 h 665"/>
                    <a:gd name="T76" fmla="*/ 0 w 356"/>
                    <a:gd name="T77" fmla="*/ 1 h 665"/>
                    <a:gd name="T78" fmla="*/ 0 w 356"/>
                    <a:gd name="T79" fmla="*/ 1 h 665"/>
                    <a:gd name="T80" fmla="*/ 0 w 356"/>
                    <a:gd name="T81" fmla="*/ 1 h 665"/>
                    <a:gd name="T82" fmla="*/ 0 w 356"/>
                    <a:gd name="T83" fmla="*/ 1 h 665"/>
                    <a:gd name="T84" fmla="*/ 0 w 356"/>
                    <a:gd name="T85" fmla="*/ 1 h 665"/>
                    <a:gd name="T86" fmla="*/ 0 w 356"/>
                    <a:gd name="T87" fmla="*/ 1 h 665"/>
                    <a:gd name="T88" fmla="*/ 0 w 356"/>
                    <a:gd name="T89" fmla="*/ 4 h 665"/>
                    <a:gd name="T90" fmla="*/ 8 w 356"/>
                    <a:gd name="T91" fmla="*/ 21 h 665"/>
                    <a:gd name="T92" fmla="*/ 10 w 356"/>
                    <a:gd name="T93" fmla="*/ 21 h 665"/>
                    <a:gd name="T94" fmla="*/ 10 w 356"/>
                    <a:gd name="T95" fmla="*/ 21 h 66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6"/>
                    <a:gd name="T145" fmla="*/ 0 h 665"/>
                    <a:gd name="T146" fmla="*/ 356 w 356"/>
                    <a:gd name="T147" fmla="*/ 665 h 66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6" h="665">
                      <a:moveTo>
                        <a:pt x="327" y="650"/>
                      </a:moveTo>
                      <a:lnTo>
                        <a:pt x="350" y="372"/>
                      </a:lnTo>
                      <a:lnTo>
                        <a:pt x="350" y="370"/>
                      </a:lnTo>
                      <a:lnTo>
                        <a:pt x="350" y="367"/>
                      </a:lnTo>
                      <a:lnTo>
                        <a:pt x="352" y="361"/>
                      </a:lnTo>
                      <a:lnTo>
                        <a:pt x="354" y="355"/>
                      </a:lnTo>
                      <a:lnTo>
                        <a:pt x="354" y="348"/>
                      </a:lnTo>
                      <a:lnTo>
                        <a:pt x="354" y="340"/>
                      </a:lnTo>
                      <a:lnTo>
                        <a:pt x="356" y="334"/>
                      </a:lnTo>
                      <a:lnTo>
                        <a:pt x="356" y="325"/>
                      </a:lnTo>
                      <a:lnTo>
                        <a:pt x="356" y="315"/>
                      </a:lnTo>
                      <a:lnTo>
                        <a:pt x="354" y="306"/>
                      </a:lnTo>
                      <a:lnTo>
                        <a:pt x="354" y="298"/>
                      </a:lnTo>
                      <a:lnTo>
                        <a:pt x="350" y="289"/>
                      </a:lnTo>
                      <a:lnTo>
                        <a:pt x="346" y="279"/>
                      </a:lnTo>
                      <a:lnTo>
                        <a:pt x="342" y="272"/>
                      </a:lnTo>
                      <a:lnTo>
                        <a:pt x="337" y="264"/>
                      </a:lnTo>
                      <a:lnTo>
                        <a:pt x="327" y="254"/>
                      </a:lnTo>
                      <a:lnTo>
                        <a:pt x="314" y="241"/>
                      </a:lnTo>
                      <a:lnTo>
                        <a:pt x="295" y="224"/>
                      </a:lnTo>
                      <a:lnTo>
                        <a:pt x="276" y="207"/>
                      </a:lnTo>
                      <a:lnTo>
                        <a:pt x="251" y="184"/>
                      </a:lnTo>
                      <a:lnTo>
                        <a:pt x="227" y="163"/>
                      </a:lnTo>
                      <a:lnTo>
                        <a:pt x="200" y="140"/>
                      </a:lnTo>
                      <a:lnTo>
                        <a:pt x="173" y="118"/>
                      </a:lnTo>
                      <a:lnTo>
                        <a:pt x="147" y="95"/>
                      </a:lnTo>
                      <a:lnTo>
                        <a:pt x="122" y="74"/>
                      </a:lnTo>
                      <a:lnTo>
                        <a:pt x="99" y="55"/>
                      </a:lnTo>
                      <a:lnTo>
                        <a:pt x="80" y="38"/>
                      </a:lnTo>
                      <a:lnTo>
                        <a:pt x="61" y="22"/>
                      </a:lnTo>
                      <a:lnTo>
                        <a:pt x="48" y="11"/>
                      </a:lnTo>
                      <a:lnTo>
                        <a:pt x="40" y="5"/>
                      </a:lnTo>
                      <a:lnTo>
                        <a:pt x="38" y="3"/>
                      </a:lnTo>
                      <a:lnTo>
                        <a:pt x="36" y="2"/>
                      </a:lnTo>
                      <a:lnTo>
                        <a:pt x="33" y="2"/>
                      </a:lnTo>
                      <a:lnTo>
                        <a:pt x="29" y="0"/>
                      </a:lnTo>
                      <a:lnTo>
                        <a:pt x="23" y="2"/>
                      </a:lnTo>
                      <a:lnTo>
                        <a:pt x="16" y="3"/>
                      </a:lnTo>
                      <a:lnTo>
                        <a:pt x="12" y="5"/>
                      </a:lnTo>
                      <a:lnTo>
                        <a:pt x="8" y="9"/>
                      </a:lnTo>
                      <a:lnTo>
                        <a:pt x="6" y="13"/>
                      </a:lnTo>
                      <a:lnTo>
                        <a:pt x="4" y="17"/>
                      </a:lnTo>
                      <a:lnTo>
                        <a:pt x="4" y="22"/>
                      </a:lnTo>
                      <a:lnTo>
                        <a:pt x="0" y="127"/>
                      </a:lnTo>
                      <a:lnTo>
                        <a:pt x="284" y="665"/>
                      </a:lnTo>
                      <a:lnTo>
                        <a:pt x="327" y="650"/>
                      </a:lnTo>
                      <a:close/>
                    </a:path>
                  </a:pathLst>
                </a:custGeom>
                <a:solidFill>
                  <a:srgbClr val="A86E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0" name="Freeform 248">
                  <a:extLst>
                    <a:ext uri="{FF2B5EF4-FFF2-40B4-BE49-F238E27FC236}">
                      <a16:creationId xmlns:a16="http://schemas.microsoft.com/office/drawing/2014/main" id="{367AF544-D0FF-449E-8BF4-5B36E1B19A0F}"/>
                    </a:ext>
                  </a:extLst>
                </p:cNvPr>
                <p:cNvSpPr>
                  <a:spLocks/>
                </p:cNvSpPr>
                <p:nvPr/>
              </p:nvSpPr>
              <p:spPr bwMode="auto">
                <a:xfrm>
                  <a:off x="3028" y="3059"/>
                  <a:ext cx="73" cy="175"/>
                </a:xfrm>
                <a:custGeom>
                  <a:avLst/>
                  <a:gdLst>
                    <a:gd name="T0" fmla="*/ 0 w 147"/>
                    <a:gd name="T1" fmla="*/ 5 h 350"/>
                    <a:gd name="T2" fmla="*/ 0 w 147"/>
                    <a:gd name="T3" fmla="*/ 11 h 350"/>
                    <a:gd name="T4" fmla="*/ 2 w 147"/>
                    <a:gd name="T5" fmla="*/ 10 h 350"/>
                    <a:gd name="T6" fmla="*/ 2 w 147"/>
                    <a:gd name="T7" fmla="*/ 10 h 350"/>
                    <a:gd name="T8" fmla="*/ 2 w 147"/>
                    <a:gd name="T9" fmla="*/ 10 h 350"/>
                    <a:gd name="T10" fmla="*/ 2 w 147"/>
                    <a:gd name="T11" fmla="*/ 10 h 350"/>
                    <a:gd name="T12" fmla="*/ 2 w 147"/>
                    <a:gd name="T13" fmla="*/ 10 h 350"/>
                    <a:gd name="T14" fmla="*/ 2 w 147"/>
                    <a:gd name="T15" fmla="*/ 10 h 350"/>
                    <a:gd name="T16" fmla="*/ 2 w 147"/>
                    <a:gd name="T17" fmla="*/ 9 h 350"/>
                    <a:gd name="T18" fmla="*/ 2 w 147"/>
                    <a:gd name="T19" fmla="*/ 9 h 350"/>
                    <a:gd name="T20" fmla="*/ 2 w 147"/>
                    <a:gd name="T21" fmla="*/ 9 h 350"/>
                    <a:gd name="T22" fmla="*/ 2 w 147"/>
                    <a:gd name="T23" fmla="*/ 9 h 350"/>
                    <a:gd name="T24" fmla="*/ 2 w 147"/>
                    <a:gd name="T25" fmla="*/ 8 h 350"/>
                    <a:gd name="T26" fmla="*/ 3 w 147"/>
                    <a:gd name="T27" fmla="*/ 8 h 350"/>
                    <a:gd name="T28" fmla="*/ 3 w 147"/>
                    <a:gd name="T29" fmla="*/ 7 h 350"/>
                    <a:gd name="T30" fmla="*/ 3 w 147"/>
                    <a:gd name="T31" fmla="*/ 7 h 350"/>
                    <a:gd name="T32" fmla="*/ 3 w 147"/>
                    <a:gd name="T33" fmla="*/ 7 h 350"/>
                    <a:gd name="T34" fmla="*/ 4 w 147"/>
                    <a:gd name="T35" fmla="*/ 7 h 350"/>
                    <a:gd name="T36" fmla="*/ 4 w 147"/>
                    <a:gd name="T37" fmla="*/ 6 h 350"/>
                    <a:gd name="T38" fmla="*/ 4 w 147"/>
                    <a:gd name="T39" fmla="*/ 0 h 350"/>
                    <a:gd name="T40" fmla="*/ 1 w 147"/>
                    <a:gd name="T41" fmla="*/ 3 h 350"/>
                    <a:gd name="T42" fmla="*/ 0 w 147"/>
                    <a:gd name="T43" fmla="*/ 5 h 350"/>
                    <a:gd name="T44" fmla="*/ 0 w 147"/>
                    <a:gd name="T45" fmla="*/ 5 h 3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7"/>
                    <a:gd name="T70" fmla="*/ 0 h 350"/>
                    <a:gd name="T71" fmla="*/ 147 w 147"/>
                    <a:gd name="T72" fmla="*/ 350 h 3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7" h="350">
                      <a:moveTo>
                        <a:pt x="10" y="148"/>
                      </a:moveTo>
                      <a:lnTo>
                        <a:pt x="0" y="350"/>
                      </a:lnTo>
                      <a:lnTo>
                        <a:pt x="74" y="313"/>
                      </a:lnTo>
                      <a:lnTo>
                        <a:pt x="74" y="312"/>
                      </a:lnTo>
                      <a:lnTo>
                        <a:pt x="74" y="310"/>
                      </a:lnTo>
                      <a:lnTo>
                        <a:pt x="74" y="306"/>
                      </a:lnTo>
                      <a:lnTo>
                        <a:pt x="76" y="300"/>
                      </a:lnTo>
                      <a:lnTo>
                        <a:pt x="78" y="294"/>
                      </a:lnTo>
                      <a:lnTo>
                        <a:pt x="80" y="287"/>
                      </a:lnTo>
                      <a:lnTo>
                        <a:pt x="82" y="279"/>
                      </a:lnTo>
                      <a:lnTo>
                        <a:pt x="86" y="272"/>
                      </a:lnTo>
                      <a:lnTo>
                        <a:pt x="90" y="262"/>
                      </a:lnTo>
                      <a:lnTo>
                        <a:pt x="95" y="253"/>
                      </a:lnTo>
                      <a:lnTo>
                        <a:pt x="99" y="243"/>
                      </a:lnTo>
                      <a:lnTo>
                        <a:pt x="107" y="234"/>
                      </a:lnTo>
                      <a:lnTo>
                        <a:pt x="112" y="224"/>
                      </a:lnTo>
                      <a:lnTo>
                        <a:pt x="122" y="215"/>
                      </a:lnTo>
                      <a:lnTo>
                        <a:pt x="129" y="207"/>
                      </a:lnTo>
                      <a:lnTo>
                        <a:pt x="141" y="199"/>
                      </a:lnTo>
                      <a:lnTo>
                        <a:pt x="147" y="0"/>
                      </a:lnTo>
                      <a:lnTo>
                        <a:pt x="44" y="68"/>
                      </a:lnTo>
                      <a:lnTo>
                        <a:pt x="10" y="148"/>
                      </a:lnTo>
                      <a:close/>
                    </a:path>
                  </a:pathLst>
                </a:custGeom>
                <a:solidFill>
                  <a:srgbClr val="CC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1" name="Freeform 249">
                  <a:extLst>
                    <a:ext uri="{FF2B5EF4-FFF2-40B4-BE49-F238E27FC236}">
                      <a16:creationId xmlns:a16="http://schemas.microsoft.com/office/drawing/2014/main" id="{65481DFD-9046-426D-B6F4-796C3E68DBCC}"/>
                    </a:ext>
                  </a:extLst>
                </p:cNvPr>
                <p:cNvSpPr>
                  <a:spLocks/>
                </p:cNvSpPr>
                <p:nvPr/>
              </p:nvSpPr>
              <p:spPr bwMode="auto">
                <a:xfrm>
                  <a:off x="2478" y="2945"/>
                  <a:ext cx="337" cy="190"/>
                </a:xfrm>
                <a:custGeom>
                  <a:avLst/>
                  <a:gdLst>
                    <a:gd name="T0" fmla="*/ 21 w 674"/>
                    <a:gd name="T1" fmla="*/ 0 h 381"/>
                    <a:gd name="T2" fmla="*/ 21 w 674"/>
                    <a:gd name="T3" fmla="*/ 4 h 381"/>
                    <a:gd name="T4" fmla="*/ 1 w 674"/>
                    <a:gd name="T5" fmla="*/ 11 h 381"/>
                    <a:gd name="T6" fmla="*/ 0 w 674"/>
                    <a:gd name="T7" fmla="*/ 7 h 381"/>
                    <a:gd name="T8" fmla="*/ 21 w 674"/>
                    <a:gd name="T9" fmla="*/ 0 h 381"/>
                    <a:gd name="T10" fmla="*/ 21 w 674"/>
                    <a:gd name="T11" fmla="*/ 0 h 381"/>
                    <a:gd name="T12" fmla="*/ 0 60000 65536"/>
                    <a:gd name="T13" fmla="*/ 0 60000 65536"/>
                    <a:gd name="T14" fmla="*/ 0 60000 65536"/>
                    <a:gd name="T15" fmla="*/ 0 60000 65536"/>
                    <a:gd name="T16" fmla="*/ 0 60000 65536"/>
                    <a:gd name="T17" fmla="*/ 0 60000 65536"/>
                    <a:gd name="T18" fmla="*/ 0 w 674"/>
                    <a:gd name="T19" fmla="*/ 0 h 381"/>
                    <a:gd name="T20" fmla="*/ 674 w 674"/>
                    <a:gd name="T21" fmla="*/ 381 h 381"/>
                  </a:gdLst>
                  <a:ahLst/>
                  <a:cxnLst>
                    <a:cxn ang="T12">
                      <a:pos x="T0" y="T1"/>
                    </a:cxn>
                    <a:cxn ang="T13">
                      <a:pos x="T2" y="T3"/>
                    </a:cxn>
                    <a:cxn ang="T14">
                      <a:pos x="T4" y="T5"/>
                    </a:cxn>
                    <a:cxn ang="T15">
                      <a:pos x="T6" y="T7"/>
                    </a:cxn>
                    <a:cxn ang="T16">
                      <a:pos x="T8" y="T9"/>
                    </a:cxn>
                    <a:cxn ang="T17">
                      <a:pos x="T10" y="T11"/>
                    </a:cxn>
                  </a:cxnLst>
                  <a:rect l="T18" t="T19" r="T20" b="T21"/>
                  <a:pathLst>
                    <a:path w="674" h="381">
                      <a:moveTo>
                        <a:pt x="661" y="0"/>
                      </a:moveTo>
                      <a:lnTo>
                        <a:pt x="674" y="149"/>
                      </a:lnTo>
                      <a:lnTo>
                        <a:pt x="23" y="381"/>
                      </a:lnTo>
                      <a:lnTo>
                        <a:pt x="0" y="252"/>
                      </a:lnTo>
                      <a:lnTo>
                        <a:pt x="661" y="0"/>
                      </a:lnTo>
                      <a:close/>
                    </a:path>
                  </a:pathLst>
                </a:custGeom>
                <a:solidFill>
                  <a:srgbClr val="A6E8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2" name="Freeform 250">
                  <a:extLst>
                    <a:ext uri="{FF2B5EF4-FFF2-40B4-BE49-F238E27FC236}">
                      <a16:creationId xmlns:a16="http://schemas.microsoft.com/office/drawing/2014/main" id="{8940053D-020C-47E2-86E3-B5A7533C0C8F}"/>
                    </a:ext>
                  </a:extLst>
                </p:cNvPr>
                <p:cNvSpPr>
                  <a:spLocks/>
                </p:cNvSpPr>
                <p:nvPr/>
              </p:nvSpPr>
              <p:spPr bwMode="auto">
                <a:xfrm>
                  <a:off x="2806" y="2945"/>
                  <a:ext cx="192" cy="231"/>
                </a:xfrm>
                <a:custGeom>
                  <a:avLst/>
                  <a:gdLst>
                    <a:gd name="T0" fmla="*/ 0 w 384"/>
                    <a:gd name="T1" fmla="*/ 0 h 463"/>
                    <a:gd name="T2" fmla="*/ 1 w 384"/>
                    <a:gd name="T3" fmla="*/ 4 h 463"/>
                    <a:gd name="T4" fmla="*/ 12 w 384"/>
                    <a:gd name="T5" fmla="*/ 14 h 463"/>
                    <a:gd name="T6" fmla="*/ 12 w 384"/>
                    <a:gd name="T7" fmla="*/ 10 h 463"/>
                    <a:gd name="T8" fmla="*/ 0 w 384"/>
                    <a:gd name="T9" fmla="*/ 0 h 463"/>
                    <a:gd name="T10" fmla="*/ 0 w 384"/>
                    <a:gd name="T11" fmla="*/ 0 h 463"/>
                    <a:gd name="T12" fmla="*/ 0 60000 65536"/>
                    <a:gd name="T13" fmla="*/ 0 60000 65536"/>
                    <a:gd name="T14" fmla="*/ 0 60000 65536"/>
                    <a:gd name="T15" fmla="*/ 0 60000 65536"/>
                    <a:gd name="T16" fmla="*/ 0 60000 65536"/>
                    <a:gd name="T17" fmla="*/ 0 60000 65536"/>
                    <a:gd name="T18" fmla="*/ 0 w 384"/>
                    <a:gd name="T19" fmla="*/ 0 h 463"/>
                    <a:gd name="T20" fmla="*/ 384 w 384"/>
                    <a:gd name="T21" fmla="*/ 463 h 463"/>
                  </a:gdLst>
                  <a:ahLst/>
                  <a:cxnLst>
                    <a:cxn ang="T12">
                      <a:pos x="T0" y="T1"/>
                    </a:cxn>
                    <a:cxn ang="T13">
                      <a:pos x="T2" y="T3"/>
                    </a:cxn>
                    <a:cxn ang="T14">
                      <a:pos x="T4" y="T5"/>
                    </a:cxn>
                    <a:cxn ang="T15">
                      <a:pos x="T6" y="T7"/>
                    </a:cxn>
                    <a:cxn ang="T16">
                      <a:pos x="T8" y="T9"/>
                    </a:cxn>
                    <a:cxn ang="T17">
                      <a:pos x="T10" y="T11"/>
                    </a:cxn>
                  </a:cxnLst>
                  <a:rect l="T18" t="T19" r="T20" b="T21"/>
                  <a:pathLst>
                    <a:path w="384" h="463">
                      <a:moveTo>
                        <a:pt x="0" y="0"/>
                      </a:moveTo>
                      <a:lnTo>
                        <a:pt x="6" y="156"/>
                      </a:lnTo>
                      <a:lnTo>
                        <a:pt x="358" y="463"/>
                      </a:lnTo>
                      <a:lnTo>
                        <a:pt x="384" y="345"/>
                      </a:lnTo>
                      <a:lnTo>
                        <a:pt x="0" y="0"/>
                      </a:lnTo>
                      <a:close/>
                    </a:path>
                  </a:pathLst>
                </a:custGeom>
                <a:solidFill>
                  <a:srgbClr val="63B8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3" name="Freeform 251">
                  <a:extLst>
                    <a:ext uri="{FF2B5EF4-FFF2-40B4-BE49-F238E27FC236}">
                      <a16:creationId xmlns:a16="http://schemas.microsoft.com/office/drawing/2014/main" id="{DE382D62-DC2A-4B09-8FBF-6A905EDAD21C}"/>
                    </a:ext>
                  </a:extLst>
                </p:cNvPr>
                <p:cNvSpPr>
                  <a:spLocks/>
                </p:cNvSpPr>
                <p:nvPr/>
              </p:nvSpPr>
              <p:spPr bwMode="auto">
                <a:xfrm>
                  <a:off x="2497" y="3041"/>
                  <a:ext cx="169" cy="119"/>
                </a:xfrm>
                <a:custGeom>
                  <a:avLst/>
                  <a:gdLst>
                    <a:gd name="T0" fmla="*/ 9 w 338"/>
                    <a:gd name="T1" fmla="*/ 0 h 237"/>
                    <a:gd name="T2" fmla="*/ 0 w 338"/>
                    <a:gd name="T3" fmla="*/ 4 h 237"/>
                    <a:gd name="T4" fmla="*/ 4 w 338"/>
                    <a:gd name="T5" fmla="*/ 8 h 237"/>
                    <a:gd name="T6" fmla="*/ 11 w 338"/>
                    <a:gd name="T7" fmla="*/ 5 h 237"/>
                    <a:gd name="T8" fmla="*/ 9 w 338"/>
                    <a:gd name="T9" fmla="*/ 0 h 237"/>
                    <a:gd name="T10" fmla="*/ 9 w 338"/>
                    <a:gd name="T11" fmla="*/ 0 h 237"/>
                    <a:gd name="T12" fmla="*/ 0 60000 65536"/>
                    <a:gd name="T13" fmla="*/ 0 60000 65536"/>
                    <a:gd name="T14" fmla="*/ 0 60000 65536"/>
                    <a:gd name="T15" fmla="*/ 0 60000 65536"/>
                    <a:gd name="T16" fmla="*/ 0 60000 65536"/>
                    <a:gd name="T17" fmla="*/ 0 60000 65536"/>
                    <a:gd name="T18" fmla="*/ 0 w 338"/>
                    <a:gd name="T19" fmla="*/ 0 h 237"/>
                    <a:gd name="T20" fmla="*/ 338 w 338"/>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38" h="237">
                      <a:moveTo>
                        <a:pt x="272" y="0"/>
                      </a:moveTo>
                      <a:lnTo>
                        <a:pt x="0" y="114"/>
                      </a:lnTo>
                      <a:lnTo>
                        <a:pt x="123" y="237"/>
                      </a:lnTo>
                      <a:lnTo>
                        <a:pt x="338" y="142"/>
                      </a:lnTo>
                      <a:lnTo>
                        <a:pt x="272"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4" name="Freeform 252">
                  <a:extLst>
                    <a:ext uri="{FF2B5EF4-FFF2-40B4-BE49-F238E27FC236}">
                      <a16:creationId xmlns:a16="http://schemas.microsoft.com/office/drawing/2014/main" id="{3EE4A060-1960-4393-B910-97BCDDBDDFFF}"/>
                    </a:ext>
                  </a:extLst>
                </p:cNvPr>
                <p:cNvSpPr>
                  <a:spLocks/>
                </p:cNvSpPr>
                <p:nvPr/>
              </p:nvSpPr>
              <p:spPr bwMode="auto">
                <a:xfrm>
                  <a:off x="2660" y="2987"/>
                  <a:ext cx="169" cy="120"/>
                </a:xfrm>
                <a:custGeom>
                  <a:avLst/>
                  <a:gdLst>
                    <a:gd name="T0" fmla="*/ 9 w 338"/>
                    <a:gd name="T1" fmla="*/ 0 h 242"/>
                    <a:gd name="T2" fmla="*/ 0 w 338"/>
                    <a:gd name="T3" fmla="*/ 3 h 242"/>
                    <a:gd name="T4" fmla="*/ 5 w 338"/>
                    <a:gd name="T5" fmla="*/ 7 h 242"/>
                    <a:gd name="T6" fmla="*/ 11 w 338"/>
                    <a:gd name="T7" fmla="*/ 4 h 242"/>
                    <a:gd name="T8" fmla="*/ 9 w 338"/>
                    <a:gd name="T9" fmla="*/ 0 h 242"/>
                    <a:gd name="T10" fmla="*/ 9 w 338"/>
                    <a:gd name="T11" fmla="*/ 0 h 242"/>
                    <a:gd name="T12" fmla="*/ 0 60000 65536"/>
                    <a:gd name="T13" fmla="*/ 0 60000 65536"/>
                    <a:gd name="T14" fmla="*/ 0 60000 65536"/>
                    <a:gd name="T15" fmla="*/ 0 60000 65536"/>
                    <a:gd name="T16" fmla="*/ 0 60000 65536"/>
                    <a:gd name="T17" fmla="*/ 0 60000 65536"/>
                    <a:gd name="T18" fmla="*/ 0 w 338"/>
                    <a:gd name="T19" fmla="*/ 0 h 242"/>
                    <a:gd name="T20" fmla="*/ 338 w 338"/>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338" h="242">
                      <a:moveTo>
                        <a:pt x="277" y="0"/>
                      </a:moveTo>
                      <a:lnTo>
                        <a:pt x="0" y="109"/>
                      </a:lnTo>
                      <a:lnTo>
                        <a:pt x="133" y="242"/>
                      </a:lnTo>
                      <a:lnTo>
                        <a:pt x="338" y="137"/>
                      </a:lnTo>
                      <a:lnTo>
                        <a:pt x="277"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5" name="Freeform 253">
                  <a:extLst>
                    <a:ext uri="{FF2B5EF4-FFF2-40B4-BE49-F238E27FC236}">
                      <a16:creationId xmlns:a16="http://schemas.microsoft.com/office/drawing/2014/main" id="{7B61EB21-58F4-4E13-BAFC-3D7D8074811C}"/>
                    </a:ext>
                  </a:extLst>
                </p:cNvPr>
                <p:cNvSpPr>
                  <a:spLocks/>
                </p:cNvSpPr>
                <p:nvPr/>
              </p:nvSpPr>
              <p:spPr bwMode="auto">
                <a:xfrm>
                  <a:off x="2799" y="2987"/>
                  <a:ext cx="59" cy="79"/>
                </a:xfrm>
                <a:custGeom>
                  <a:avLst/>
                  <a:gdLst>
                    <a:gd name="T0" fmla="*/ 4 w 118"/>
                    <a:gd name="T1" fmla="*/ 2 h 160"/>
                    <a:gd name="T2" fmla="*/ 0 w 118"/>
                    <a:gd name="T3" fmla="*/ 0 h 160"/>
                    <a:gd name="T4" fmla="*/ 1 w 118"/>
                    <a:gd name="T5" fmla="*/ 4 h 160"/>
                    <a:gd name="T6" fmla="*/ 4 w 118"/>
                    <a:gd name="T7" fmla="*/ 2 h 160"/>
                    <a:gd name="T8" fmla="*/ 4 w 118"/>
                    <a:gd name="T9" fmla="*/ 2 h 160"/>
                    <a:gd name="T10" fmla="*/ 0 60000 65536"/>
                    <a:gd name="T11" fmla="*/ 0 60000 65536"/>
                    <a:gd name="T12" fmla="*/ 0 60000 65536"/>
                    <a:gd name="T13" fmla="*/ 0 60000 65536"/>
                    <a:gd name="T14" fmla="*/ 0 60000 65536"/>
                    <a:gd name="T15" fmla="*/ 0 w 118"/>
                    <a:gd name="T16" fmla="*/ 0 h 160"/>
                    <a:gd name="T17" fmla="*/ 118 w 118"/>
                    <a:gd name="T18" fmla="*/ 160 h 160"/>
                  </a:gdLst>
                  <a:ahLst/>
                  <a:cxnLst>
                    <a:cxn ang="T10">
                      <a:pos x="T0" y="T1"/>
                    </a:cxn>
                    <a:cxn ang="T11">
                      <a:pos x="T2" y="T3"/>
                    </a:cxn>
                    <a:cxn ang="T12">
                      <a:pos x="T4" y="T5"/>
                    </a:cxn>
                    <a:cxn ang="T13">
                      <a:pos x="T6" y="T7"/>
                    </a:cxn>
                    <a:cxn ang="T14">
                      <a:pos x="T8" y="T9"/>
                    </a:cxn>
                  </a:cxnLst>
                  <a:rect l="T15" t="T16" r="T17" b="T18"/>
                  <a:pathLst>
                    <a:path w="118" h="160">
                      <a:moveTo>
                        <a:pt x="118" y="76"/>
                      </a:moveTo>
                      <a:lnTo>
                        <a:pt x="0" y="0"/>
                      </a:lnTo>
                      <a:lnTo>
                        <a:pt x="13" y="160"/>
                      </a:lnTo>
                      <a:lnTo>
                        <a:pt x="118" y="76"/>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6" name="Freeform 254">
                  <a:extLst>
                    <a:ext uri="{FF2B5EF4-FFF2-40B4-BE49-F238E27FC236}">
                      <a16:creationId xmlns:a16="http://schemas.microsoft.com/office/drawing/2014/main" id="{FE5B2D52-2195-4604-9050-17AB7795BA81}"/>
                    </a:ext>
                  </a:extLst>
                </p:cNvPr>
                <p:cNvSpPr>
                  <a:spLocks/>
                </p:cNvSpPr>
                <p:nvPr/>
              </p:nvSpPr>
              <p:spPr bwMode="auto">
                <a:xfrm>
                  <a:off x="2683" y="3055"/>
                  <a:ext cx="52" cy="47"/>
                </a:xfrm>
                <a:custGeom>
                  <a:avLst/>
                  <a:gdLst>
                    <a:gd name="T0" fmla="*/ 2 w 105"/>
                    <a:gd name="T1" fmla="*/ 3 h 93"/>
                    <a:gd name="T2" fmla="*/ 2 w 105"/>
                    <a:gd name="T3" fmla="*/ 3 h 93"/>
                    <a:gd name="T4" fmla="*/ 2 w 105"/>
                    <a:gd name="T5" fmla="*/ 3 h 93"/>
                    <a:gd name="T6" fmla="*/ 2 w 105"/>
                    <a:gd name="T7" fmla="*/ 2 h 93"/>
                    <a:gd name="T8" fmla="*/ 3 w 105"/>
                    <a:gd name="T9" fmla="*/ 2 h 93"/>
                    <a:gd name="T10" fmla="*/ 3 w 105"/>
                    <a:gd name="T11" fmla="*/ 2 h 93"/>
                    <a:gd name="T12" fmla="*/ 3 w 105"/>
                    <a:gd name="T13" fmla="*/ 1 h 93"/>
                    <a:gd name="T14" fmla="*/ 3 w 105"/>
                    <a:gd name="T15" fmla="*/ 1 h 93"/>
                    <a:gd name="T16" fmla="*/ 3 w 105"/>
                    <a:gd name="T17" fmla="*/ 1 h 93"/>
                    <a:gd name="T18" fmla="*/ 2 w 105"/>
                    <a:gd name="T19" fmla="*/ 1 h 93"/>
                    <a:gd name="T20" fmla="*/ 2 w 105"/>
                    <a:gd name="T21" fmla="*/ 1 h 93"/>
                    <a:gd name="T22" fmla="*/ 1 w 105"/>
                    <a:gd name="T23" fmla="*/ 1 h 93"/>
                    <a:gd name="T24" fmla="*/ 1 w 105"/>
                    <a:gd name="T25" fmla="*/ 1 h 93"/>
                    <a:gd name="T26" fmla="*/ 1 w 105"/>
                    <a:gd name="T27" fmla="*/ 1 h 93"/>
                    <a:gd name="T28" fmla="*/ 1 w 105"/>
                    <a:gd name="T29" fmla="*/ 1 h 93"/>
                    <a:gd name="T30" fmla="*/ 1 w 105"/>
                    <a:gd name="T31" fmla="*/ 0 h 93"/>
                    <a:gd name="T32" fmla="*/ 0 w 105"/>
                    <a:gd name="T33" fmla="*/ 0 h 93"/>
                    <a:gd name="T34" fmla="*/ 0 w 105"/>
                    <a:gd name="T35" fmla="*/ 0 h 93"/>
                    <a:gd name="T36" fmla="*/ 0 w 105"/>
                    <a:gd name="T37" fmla="*/ 1 h 93"/>
                    <a:gd name="T38" fmla="*/ 0 w 105"/>
                    <a:gd name="T39" fmla="*/ 1 h 93"/>
                    <a:gd name="T40" fmla="*/ 0 w 105"/>
                    <a:gd name="T41" fmla="*/ 1 h 93"/>
                    <a:gd name="T42" fmla="*/ 0 w 105"/>
                    <a:gd name="T43" fmla="*/ 2 h 93"/>
                    <a:gd name="T44" fmla="*/ 0 w 105"/>
                    <a:gd name="T45" fmla="*/ 2 h 93"/>
                    <a:gd name="T46" fmla="*/ 0 w 105"/>
                    <a:gd name="T47" fmla="*/ 2 h 93"/>
                    <a:gd name="T48" fmla="*/ 0 w 105"/>
                    <a:gd name="T49" fmla="*/ 3 h 93"/>
                    <a:gd name="T50" fmla="*/ 0 w 105"/>
                    <a:gd name="T51" fmla="*/ 3 h 93"/>
                    <a:gd name="T52" fmla="*/ 0 w 105"/>
                    <a:gd name="T53" fmla="*/ 3 h 93"/>
                    <a:gd name="T54" fmla="*/ 1 w 105"/>
                    <a:gd name="T55" fmla="*/ 3 h 93"/>
                    <a:gd name="T56" fmla="*/ 1 w 105"/>
                    <a:gd name="T57" fmla="*/ 3 h 93"/>
                    <a:gd name="T58" fmla="*/ 1 w 105"/>
                    <a:gd name="T59" fmla="*/ 3 h 93"/>
                    <a:gd name="T60" fmla="*/ 1 w 105"/>
                    <a:gd name="T61" fmla="*/ 3 h 93"/>
                    <a:gd name="T62" fmla="*/ 2 w 105"/>
                    <a:gd name="T63" fmla="*/ 3 h 93"/>
                    <a:gd name="T64" fmla="*/ 2 w 105"/>
                    <a:gd name="T65" fmla="*/ 3 h 93"/>
                    <a:gd name="T66" fmla="*/ 2 w 105"/>
                    <a:gd name="T67" fmla="*/ 3 h 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93"/>
                    <a:gd name="T104" fmla="*/ 105 w 105"/>
                    <a:gd name="T105" fmla="*/ 93 h 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93">
                      <a:moveTo>
                        <a:pt x="76" y="89"/>
                      </a:moveTo>
                      <a:lnTo>
                        <a:pt x="78" y="88"/>
                      </a:lnTo>
                      <a:lnTo>
                        <a:pt x="82" y="84"/>
                      </a:lnTo>
                      <a:lnTo>
                        <a:pt x="84" y="80"/>
                      </a:lnTo>
                      <a:lnTo>
                        <a:pt x="88" y="76"/>
                      </a:lnTo>
                      <a:lnTo>
                        <a:pt x="90" y="72"/>
                      </a:lnTo>
                      <a:lnTo>
                        <a:pt x="93" y="69"/>
                      </a:lnTo>
                      <a:lnTo>
                        <a:pt x="95" y="63"/>
                      </a:lnTo>
                      <a:lnTo>
                        <a:pt x="99" y="59"/>
                      </a:lnTo>
                      <a:lnTo>
                        <a:pt x="101" y="53"/>
                      </a:lnTo>
                      <a:lnTo>
                        <a:pt x="103" y="48"/>
                      </a:lnTo>
                      <a:lnTo>
                        <a:pt x="103" y="42"/>
                      </a:lnTo>
                      <a:lnTo>
                        <a:pt x="105" y="36"/>
                      </a:lnTo>
                      <a:lnTo>
                        <a:pt x="105" y="31"/>
                      </a:lnTo>
                      <a:lnTo>
                        <a:pt x="103" y="27"/>
                      </a:lnTo>
                      <a:lnTo>
                        <a:pt x="101" y="19"/>
                      </a:lnTo>
                      <a:lnTo>
                        <a:pt x="99" y="17"/>
                      </a:lnTo>
                      <a:lnTo>
                        <a:pt x="97" y="13"/>
                      </a:lnTo>
                      <a:lnTo>
                        <a:pt x="93" y="11"/>
                      </a:lnTo>
                      <a:lnTo>
                        <a:pt x="86" y="8"/>
                      </a:lnTo>
                      <a:lnTo>
                        <a:pt x="80" y="8"/>
                      </a:lnTo>
                      <a:lnTo>
                        <a:pt x="73" y="8"/>
                      </a:lnTo>
                      <a:lnTo>
                        <a:pt x="69" y="10"/>
                      </a:lnTo>
                      <a:lnTo>
                        <a:pt x="63" y="11"/>
                      </a:lnTo>
                      <a:lnTo>
                        <a:pt x="63" y="13"/>
                      </a:lnTo>
                      <a:lnTo>
                        <a:pt x="61" y="11"/>
                      </a:lnTo>
                      <a:lnTo>
                        <a:pt x="59" y="10"/>
                      </a:lnTo>
                      <a:lnTo>
                        <a:pt x="55" y="8"/>
                      </a:lnTo>
                      <a:lnTo>
                        <a:pt x="52" y="4"/>
                      </a:lnTo>
                      <a:lnTo>
                        <a:pt x="46" y="2"/>
                      </a:lnTo>
                      <a:lnTo>
                        <a:pt x="38" y="0"/>
                      </a:lnTo>
                      <a:lnTo>
                        <a:pt x="35" y="0"/>
                      </a:lnTo>
                      <a:lnTo>
                        <a:pt x="31" y="0"/>
                      </a:lnTo>
                      <a:lnTo>
                        <a:pt x="27" y="0"/>
                      </a:lnTo>
                      <a:lnTo>
                        <a:pt x="23" y="0"/>
                      </a:lnTo>
                      <a:lnTo>
                        <a:pt x="19" y="0"/>
                      </a:lnTo>
                      <a:lnTo>
                        <a:pt x="16" y="4"/>
                      </a:lnTo>
                      <a:lnTo>
                        <a:pt x="12" y="6"/>
                      </a:lnTo>
                      <a:lnTo>
                        <a:pt x="10" y="8"/>
                      </a:lnTo>
                      <a:lnTo>
                        <a:pt x="4" y="13"/>
                      </a:lnTo>
                      <a:lnTo>
                        <a:pt x="2" y="23"/>
                      </a:lnTo>
                      <a:lnTo>
                        <a:pt x="0" y="29"/>
                      </a:lnTo>
                      <a:lnTo>
                        <a:pt x="0" y="36"/>
                      </a:lnTo>
                      <a:lnTo>
                        <a:pt x="0" y="42"/>
                      </a:lnTo>
                      <a:lnTo>
                        <a:pt x="4" y="48"/>
                      </a:lnTo>
                      <a:lnTo>
                        <a:pt x="6" y="51"/>
                      </a:lnTo>
                      <a:lnTo>
                        <a:pt x="8" y="57"/>
                      </a:lnTo>
                      <a:lnTo>
                        <a:pt x="10" y="63"/>
                      </a:lnTo>
                      <a:lnTo>
                        <a:pt x="14" y="69"/>
                      </a:lnTo>
                      <a:lnTo>
                        <a:pt x="16" y="74"/>
                      </a:lnTo>
                      <a:lnTo>
                        <a:pt x="17" y="78"/>
                      </a:lnTo>
                      <a:lnTo>
                        <a:pt x="21" y="82"/>
                      </a:lnTo>
                      <a:lnTo>
                        <a:pt x="27" y="86"/>
                      </a:lnTo>
                      <a:lnTo>
                        <a:pt x="29" y="86"/>
                      </a:lnTo>
                      <a:lnTo>
                        <a:pt x="35" y="86"/>
                      </a:lnTo>
                      <a:lnTo>
                        <a:pt x="36" y="84"/>
                      </a:lnTo>
                      <a:lnTo>
                        <a:pt x="40" y="84"/>
                      </a:lnTo>
                      <a:lnTo>
                        <a:pt x="44" y="82"/>
                      </a:lnTo>
                      <a:lnTo>
                        <a:pt x="46" y="80"/>
                      </a:lnTo>
                      <a:lnTo>
                        <a:pt x="48" y="82"/>
                      </a:lnTo>
                      <a:lnTo>
                        <a:pt x="52" y="86"/>
                      </a:lnTo>
                      <a:lnTo>
                        <a:pt x="55" y="91"/>
                      </a:lnTo>
                      <a:lnTo>
                        <a:pt x="59" y="93"/>
                      </a:lnTo>
                      <a:lnTo>
                        <a:pt x="65" y="91"/>
                      </a:lnTo>
                      <a:lnTo>
                        <a:pt x="71" y="91"/>
                      </a:lnTo>
                      <a:lnTo>
                        <a:pt x="74" y="89"/>
                      </a:lnTo>
                      <a:lnTo>
                        <a:pt x="76" y="8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7" name="Freeform 255">
                  <a:extLst>
                    <a:ext uri="{FF2B5EF4-FFF2-40B4-BE49-F238E27FC236}">
                      <a16:creationId xmlns:a16="http://schemas.microsoft.com/office/drawing/2014/main" id="{C12AF31E-CD2F-4CCC-BB44-3DAA2AE7B952}"/>
                    </a:ext>
                  </a:extLst>
                </p:cNvPr>
                <p:cNvSpPr>
                  <a:spLocks/>
                </p:cNvSpPr>
                <p:nvPr/>
              </p:nvSpPr>
              <p:spPr bwMode="auto">
                <a:xfrm>
                  <a:off x="2687" y="3058"/>
                  <a:ext cx="45" cy="28"/>
                </a:xfrm>
                <a:custGeom>
                  <a:avLst/>
                  <a:gdLst>
                    <a:gd name="T0" fmla="*/ 3 w 89"/>
                    <a:gd name="T1" fmla="*/ 1 h 57"/>
                    <a:gd name="T2" fmla="*/ 3 w 89"/>
                    <a:gd name="T3" fmla="*/ 1 h 57"/>
                    <a:gd name="T4" fmla="*/ 3 w 89"/>
                    <a:gd name="T5" fmla="*/ 1 h 57"/>
                    <a:gd name="T6" fmla="*/ 3 w 89"/>
                    <a:gd name="T7" fmla="*/ 1 h 57"/>
                    <a:gd name="T8" fmla="*/ 3 w 89"/>
                    <a:gd name="T9" fmla="*/ 1 h 57"/>
                    <a:gd name="T10" fmla="*/ 3 w 89"/>
                    <a:gd name="T11" fmla="*/ 1 h 57"/>
                    <a:gd name="T12" fmla="*/ 3 w 89"/>
                    <a:gd name="T13" fmla="*/ 1 h 57"/>
                    <a:gd name="T14" fmla="*/ 3 w 89"/>
                    <a:gd name="T15" fmla="*/ 0 h 57"/>
                    <a:gd name="T16" fmla="*/ 3 w 89"/>
                    <a:gd name="T17" fmla="*/ 0 h 57"/>
                    <a:gd name="T18" fmla="*/ 3 w 89"/>
                    <a:gd name="T19" fmla="*/ 0 h 57"/>
                    <a:gd name="T20" fmla="*/ 3 w 89"/>
                    <a:gd name="T21" fmla="*/ 0 h 57"/>
                    <a:gd name="T22" fmla="*/ 3 w 89"/>
                    <a:gd name="T23" fmla="*/ 0 h 57"/>
                    <a:gd name="T24" fmla="*/ 3 w 89"/>
                    <a:gd name="T25" fmla="*/ 0 h 57"/>
                    <a:gd name="T26" fmla="*/ 3 w 89"/>
                    <a:gd name="T27" fmla="*/ 0 h 57"/>
                    <a:gd name="T28" fmla="*/ 3 w 89"/>
                    <a:gd name="T29" fmla="*/ 0 h 57"/>
                    <a:gd name="T30" fmla="*/ 2 w 89"/>
                    <a:gd name="T31" fmla="*/ 0 h 57"/>
                    <a:gd name="T32" fmla="*/ 2 w 89"/>
                    <a:gd name="T33" fmla="*/ 0 h 57"/>
                    <a:gd name="T34" fmla="*/ 2 w 89"/>
                    <a:gd name="T35" fmla="*/ 0 h 57"/>
                    <a:gd name="T36" fmla="*/ 2 w 89"/>
                    <a:gd name="T37" fmla="*/ 0 h 57"/>
                    <a:gd name="T38" fmla="*/ 2 w 89"/>
                    <a:gd name="T39" fmla="*/ 0 h 57"/>
                    <a:gd name="T40" fmla="*/ 2 w 89"/>
                    <a:gd name="T41" fmla="*/ 0 h 57"/>
                    <a:gd name="T42" fmla="*/ 2 w 89"/>
                    <a:gd name="T43" fmla="*/ 0 h 57"/>
                    <a:gd name="T44" fmla="*/ 1 w 89"/>
                    <a:gd name="T45" fmla="*/ 0 h 57"/>
                    <a:gd name="T46" fmla="*/ 1 w 89"/>
                    <a:gd name="T47" fmla="*/ 0 h 57"/>
                    <a:gd name="T48" fmla="*/ 1 w 89"/>
                    <a:gd name="T49" fmla="*/ 0 h 57"/>
                    <a:gd name="T50" fmla="*/ 1 w 89"/>
                    <a:gd name="T51" fmla="*/ 0 h 57"/>
                    <a:gd name="T52" fmla="*/ 1 w 89"/>
                    <a:gd name="T53" fmla="*/ 0 h 57"/>
                    <a:gd name="T54" fmla="*/ 1 w 89"/>
                    <a:gd name="T55" fmla="*/ 0 h 57"/>
                    <a:gd name="T56" fmla="*/ 1 w 89"/>
                    <a:gd name="T57" fmla="*/ 0 h 57"/>
                    <a:gd name="T58" fmla="*/ 1 w 89"/>
                    <a:gd name="T59" fmla="*/ 0 h 57"/>
                    <a:gd name="T60" fmla="*/ 0 w 89"/>
                    <a:gd name="T61" fmla="*/ 0 h 57"/>
                    <a:gd name="T62" fmla="*/ 0 w 89"/>
                    <a:gd name="T63" fmla="*/ 0 h 57"/>
                    <a:gd name="T64" fmla="*/ 1 w 89"/>
                    <a:gd name="T65" fmla="*/ 0 h 57"/>
                    <a:gd name="T66" fmla="*/ 1 w 89"/>
                    <a:gd name="T67" fmla="*/ 1 h 57"/>
                    <a:gd name="T68" fmla="*/ 1 w 89"/>
                    <a:gd name="T69" fmla="*/ 1 h 57"/>
                    <a:gd name="T70" fmla="*/ 1 w 89"/>
                    <a:gd name="T71" fmla="*/ 1 h 57"/>
                    <a:gd name="T72" fmla="*/ 1 w 89"/>
                    <a:gd name="T73" fmla="*/ 1 h 57"/>
                    <a:gd name="T74" fmla="*/ 1 w 89"/>
                    <a:gd name="T75" fmla="*/ 1 h 57"/>
                    <a:gd name="T76" fmla="*/ 1 w 89"/>
                    <a:gd name="T77" fmla="*/ 1 h 57"/>
                    <a:gd name="T78" fmla="*/ 1 w 89"/>
                    <a:gd name="T79" fmla="*/ 1 h 57"/>
                    <a:gd name="T80" fmla="*/ 1 w 89"/>
                    <a:gd name="T81" fmla="*/ 1 h 57"/>
                    <a:gd name="T82" fmla="*/ 1 w 89"/>
                    <a:gd name="T83" fmla="*/ 1 h 57"/>
                    <a:gd name="T84" fmla="*/ 1 w 89"/>
                    <a:gd name="T85" fmla="*/ 1 h 57"/>
                    <a:gd name="T86" fmla="*/ 2 w 89"/>
                    <a:gd name="T87" fmla="*/ 1 h 57"/>
                    <a:gd name="T88" fmla="*/ 2 w 89"/>
                    <a:gd name="T89" fmla="*/ 1 h 57"/>
                    <a:gd name="T90" fmla="*/ 2 w 89"/>
                    <a:gd name="T91" fmla="*/ 1 h 57"/>
                    <a:gd name="T92" fmla="*/ 2 w 89"/>
                    <a:gd name="T93" fmla="*/ 1 h 57"/>
                    <a:gd name="T94" fmla="*/ 2 w 89"/>
                    <a:gd name="T95" fmla="*/ 1 h 57"/>
                    <a:gd name="T96" fmla="*/ 2 w 89"/>
                    <a:gd name="T97" fmla="*/ 1 h 57"/>
                    <a:gd name="T98" fmla="*/ 2 w 89"/>
                    <a:gd name="T99" fmla="*/ 1 h 57"/>
                    <a:gd name="T100" fmla="*/ 3 w 89"/>
                    <a:gd name="T101" fmla="*/ 1 h 57"/>
                    <a:gd name="T102" fmla="*/ 3 w 89"/>
                    <a:gd name="T103" fmla="*/ 1 h 57"/>
                    <a:gd name="T104" fmla="*/ 3 w 89"/>
                    <a:gd name="T105" fmla="*/ 1 h 57"/>
                    <a:gd name="T106" fmla="*/ 3 w 89"/>
                    <a:gd name="T107" fmla="*/ 1 h 57"/>
                    <a:gd name="T108" fmla="*/ 3 w 89"/>
                    <a:gd name="T109" fmla="*/ 1 h 57"/>
                    <a:gd name="T110" fmla="*/ 3 w 89"/>
                    <a:gd name="T111" fmla="*/ 1 h 57"/>
                    <a:gd name="T112" fmla="*/ 3 w 89"/>
                    <a:gd name="T113" fmla="*/ 1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
                    <a:gd name="T172" fmla="*/ 0 h 57"/>
                    <a:gd name="T173" fmla="*/ 89 w 89"/>
                    <a:gd name="T174" fmla="*/ 57 h 5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 h="57">
                      <a:moveTo>
                        <a:pt x="84" y="53"/>
                      </a:moveTo>
                      <a:lnTo>
                        <a:pt x="84" y="51"/>
                      </a:lnTo>
                      <a:lnTo>
                        <a:pt x="84" y="49"/>
                      </a:lnTo>
                      <a:lnTo>
                        <a:pt x="85" y="45"/>
                      </a:lnTo>
                      <a:lnTo>
                        <a:pt x="87" y="42"/>
                      </a:lnTo>
                      <a:lnTo>
                        <a:pt x="89" y="36"/>
                      </a:lnTo>
                      <a:lnTo>
                        <a:pt x="89" y="32"/>
                      </a:lnTo>
                      <a:lnTo>
                        <a:pt x="89" y="28"/>
                      </a:lnTo>
                      <a:lnTo>
                        <a:pt x="89" y="25"/>
                      </a:lnTo>
                      <a:lnTo>
                        <a:pt x="87" y="21"/>
                      </a:lnTo>
                      <a:lnTo>
                        <a:pt x="85" y="17"/>
                      </a:lnTo>
                      <a:lnTo>
                        <a:pt x="82" y="13"/>
                      </a:lnTo>
                      <a:lnTo>
                        <a:pt x="78" y="11"/>
                      </a:lnTo>
                      <a:lnTo>
                        <a:pt x="72" y="9"/>
                      </a:lnTo>
                      <a:lnTo>
                        <a:pt x="68" y="9"/>
                      </a:lnTo>
                      <a:lnTo>
                        <a:pt x="63" y="9"/>
                      </a:lnTo>
                      <a:lnTo>
                        <a:pt x="59" y="11"/>
                      </a:lnTo>
                      <a:lnTo>
                        <a:pt x="53" y="13"/>
                      </a:lnTo>
                      <a:lnTo>
                        <a:pt x="51" y="11"/>
                      </a:lnTo>
                      <a:lnTo>
                        <a:pt x="46" y="7"/>
                      </a:lnTo>
                      <a:lnTo>
                        <a:pt x="42" y="4"/>
                      </a:lnTo>
                      <a:lnTo>
                        <a:pt x="38" y="2"/>
                      </a:lnTo>
                      <a:lnTo>
                        <a:pt x="32" y="2"/>
                      </a:lnTo>
                      <a:lnTo>
                        <a:pt x="27" y="2"/>
                      </a:lnTo>
                      <a:lnTo>
                        <a:pt x="21" y="0"/>
                      </a:lnTo>
                      <a:lnTo>
                        <a:pt x="15" y="2"/>
                      </a:lnTo>
                      <a:lnTo>
                        <a:pt x="9" y="4"/>
                      </a:lnTo>
                      <a:lnTo>
                        <a:pt x="8" y="7"/>
                      </a:lnTo>
                      <a:lnTo>
                        <a:pt x="4" y="11"/>
                      </a:lnTo>
                      <a:lnTo>
                        <a:pt x="2" y="17"/>
                      </a:lnTo>
                      <a:lnTo>
                        <a:pt x="0" y="21"/>
                      </a:lnTo>
                      <a:lnTo>
                        <a:pt x="0" y="25"/>
                      </a:lnTo>
                      <a:lnTo>
                        <a:pt x="2" y="30"/>
                      </a:lnTo>
                      <a:lnTo>
                        <a:pt x="4" y="40"/>
                      </a:lnTo>
                      <a:lnTo>
                        <a:pt x="8" y="45"/>
                      </a:lnTo>
                      <a:lnTo>
                        <a:pt x="11" y="51"/>
                      </a:lnTo>
                      <a:lnTo>
                        <a:pt x="13" y="55"/>
                      </a:lnTo>
                      <a:lnTo>
                        <a:pt x="19" y="57"/>
                      </a:lnTo>
                      <a:lnTo>
                        <a:pt x="21" y="57"/>
                      </a:lnTo>
                      <a:lnTo>
                        <a:pt x="25" y="55"/>
                      </a:lnTo>
                      <a:lnTo>
                        <a:pt x="27" y="53"/>
                      </a:lnTo>
                      <a:lnTo>
                        <a:pt x="28" y="49"/>
                      </a:lnTo>
                      <a:lnTo>
                        <a:pt x="30" y="44"/>
                      </a:lnTo>
                      <a:lnTo>
                        <a:pt x="34" y="42"/>
                      </a:lnTo>
                      <a:lnTo>
                        <a:pt x="38" y="40"/>
                      </a:lnTo>
                      <a:lnTo>
                        <a:pt x="44" y="40"/>
                      </a:lnTo>
                      <a:lnTo>
                        <a:pt x="47" y="40"/>
                      </a:lnTo>
                      <a:lnTo>
                        <a:pt x="53" y="42"/>
                      </a:lnTo>
                      <a:lnTo>
                        <a:pt x="59" y="45"/>
                      </a:lnTo>
                      <a:lnTo>
                        <a:pt x="63" y="49"/>
                      </a:lnTo>
                      <a:lnTo>
                        <a:pt x="66" y="53"/>
                      </a:lnTo>
                      <a:lnTo>
                        <a:pt x="70" y="55"/>
                      </a:lnTo>
                      <a:lnTo>
                        <a:pt x="72" y="55"/>
                      </a:lnTo>
                      <a:lnTo>
                        <a:pt x="76" y="55"/>
                      </a:lnTo>
                      <a:lnTo>
                        <a:pt x="80" y="53"/>
                      </a:lnTo>
                      <a:lnTo>
                        <a:pt x="84" y="53"/>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8" name="Freeform 256">
                  <a:extLst>
                    <a:ext uri="{FF2B5EF4-FFF2-40B4-BE49-F238E27FC236}">
                      <a16:creationId xmlns:a16="http://schemas.microsoft.com/office/drawing/2014/main" id="{C6DCA999-72A4-4242-8B99-B36DA4F3E2B4}"/>
                    </a:ext>
                  </a:extLst>
                </p:cNvPr>
                <p:cNvSpPr>
                  <a:spLocks/>
                </p:cNvSpPr>
                <p:nvPr/>
              </p:nvSpPr>
              <p:spPr bwMode="auto">
                <a:xfrm>
                  <a:off x="2691" y="3060"/>
                  <a:ext cx="12" cy="13"/>
                </a:xfrm>
                <a:custGeom>
                  <a:avLst/>
                  <a:gdLst>
                    <a:gd name="T0" fmla="*/ 1 w 24"/>
                    <a:gd name="T1" fmla="*/ 1 h 26"/>
                    <a:gd name="T2" fmla="*/ 1 w 24"/>
                    <a:gd name="T3" fmla="*/ 0 h 26"/>
                    <a:gd name="T4" fmla="*/ 1 w 24"/>
                    <a:gd name="T5" fmla="*/ 1 h 26"/>
                    <a:gd name="T6" fmla="*/ 1 w 24"/>
                    <a:gd name="T7" fmla="*/ 1 h 26"/>
                    <a:gd name="T8" fmla="*/ 1 w 24"/>
                    <a:gd name="T9" fmla="*/ 1 h 26"/>
                    <a:gd name="T10" fmla="*/ 1 w 24"/>
                    <a:gd name="T11" fmla="*/ 1 h 26"/>
                    <a:gd name="T12" fmla="*/ 0 w 24"/>
                    <a:gd name="T13" fmla="*/ 1 h 26"/>
                    <a:gd name="T14" fmla="*/ 1 w 24"/>
                    <a:gd name="T15" fmla="*/ 1 h 26"/>
                    <a:gd name="T16" fmla="*/ 1 w 24"/>
                    <a:gd name="T17" fmla="*/ 1 h 26"/>
                    <a:gd name="T18" fmla="*/ 1 w 24"/>
                    <a:gd name="T19" fmla="*/ 1 h 26"/>
                    <a:gd name="T20" fmla="*/ 1 w 24"/>
                    <a:gd name="T21" fmla="*/ 1 h 26"/>
                    <a:gd name="T22" fmla="*/ 1 w 24"/>
                    <a:gd name="T23" fmla="*/ 1 h 26"/>
                    <a:gd name="T24" fmla="*/ 1 w 24"/>
                    <a:gd name="T25" fmla="*/ 1 h 26"/>
                    <a:gd name="T26" fmla="*/ 1 w 24"/>
                    <a:gd name="T27" fmla="*/ 1 h 26"/>
                    <a:gd name="T28" fmla="*/ 1 w 24"/>
                    <a:gd name="T29" fmla="*/ 1 h 26"/>
                    <a:gd name="T30" fmla="*/ 1 w 24"/>
                    <a:gd name="T31" fmla="*/ 1 h 2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6"/>
                    <a:gd name="T50" fmla="*/ 24 w 24"/>
                    <a:gd name="T51" fmla="*/ 26 h 2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6">
                      <a:moveTo>
                        <a:pt x="22" y="1"/>
                      </a:moveTo>
                      <a:lnTo>
                        <a:pt x="19" y="0"/>
                      </a:lnTo>
                      <a:lnTo>
                        <a:pt x="13" y="3"/>
                      </a:lnTo>
                      <a:lnTo>
                        <a:pt x="7" y="3"/>
                      </a:lnTo>
                      <a:lnTo>
                        <a:pt x="5" y="7"/>
                      </a:lnTo>
                      <a:lnTo>
                        <a:pt x="1" y="11"/>
                      </a:lnTo>
                      <a:lnTo>
                        <a:pt x="0" y="17"/>
                      </a:lnTo>
                      <a:lnTo>
                        <a:pt x="9" y="26"/>
                      </a:lnTo>
                      <a:lnTo>
                        <a:pt x="9" y="22"/>
                      </a:lnTo>
                      <a:lnTo>
                        <a:pt x="11" y="19"/>
                      </a:lnTo>
                      <a:lnTo>
                        <a:pt x="13" y="15"/>
                      </a:lnTo>
                      <a:lnTo>
                        <a:pt x="17" y="13"/>
                      </a:lnTo>
                      <a:lnTo>
                        <a:pt x="20" y="9"/>
                      </a:lnTo>
                      <a:lnTo>
                        <a:pt x="24" y="9"/>
                      </a:lnTo>
                      <a:lnTo>
                        <a:pt x="22" y="1"/>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29" name="Freeform 257">
                  <a:extLst>
                    <a:ext uri="{FF2B5EF4-FFF2-40B4-BE49-F238E27FC236}">
                      <a16:creationId xmlns:a16="http://schemas.microsoft.com/office/drawing/2014/main" id="{ED102B31-311A-4AB6-ADA7-E26A11B42505}"/>
                    </a:ext>
                  </a:extLst>
                </p:cNvPr>
                <p:cNvSpPr>
                  <a:spLocks/>
                </p:cNvSpPr>
                <p:nvPr/>
              </p:nvSpPr>
              <p:spPr bwMode="auto">
                <a:xfrm>
                  <a:off x="2709" y="3062"/>
                  <a:ext cx="9" cy="6"/>
                </a:xfrm>
                <a:custGeom>
                  <a:avLst/>
                  <a:gdLst>
                    <a:gd name="T0" fmla="*/ 0 w 19"/>
                    <a:gd name="T1" fmla="*/ 0 h 14"/>
                    <a:gd name="T2" fmla="*/ 0 w 19"/>
                    <a:gd name="T3" fmla="*/ 0 h 14"/>
                    <a:gd name="T4" fmla="*/ 0 w 19"/>
                    <a:gd name="T5" fmla="*/ 0 h 14"/>
                    <a:gd name="T6" fmla="*/ 0 w 19"/>
                    <a:gd name="T7" fmla="*/ 0 h 14"/>
                    <a:gd name="T8" fmla="*/ 0 w 19"/>
                    <a:gd name="T9" fmla="*/ 0 h 14"/>
                    <a:gd name="T10" fmla="*/ 0 w 19"/>
                    <a:gd name="T11" fmla="*/ 0 h 14"/>
                    <a:gd name="T12" fmla="*/ 0 60000 65536"/>
                    <a:gd name="T13" fmla="*/ 0 60000 65536"/>
                    <a:gd name="T14" fmla="*/ 0 60000 65536"/>
                    <a:gd name="T15" fmla="*/ 0 60000 65536"/>
                    <a:gd name="T16" fmla="*/ 0 60000 65536"/>
                    <a:gd name="T17" fmla="*/ 0 60000 65536"/>
                    <a:gd name="T18" fmla="*/ 0 w 19"/>
                    <a:gd name="T19" fmla="*/ 0 h 14"/>
                    <a:gd name="T20" fmla="*/ 19 w 19"/>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19" h="14">
                      <a:moveTo>
                        <a:pt x="19" y="10"/>
                      </a:moveTo>
                      <a:lnTo>
                        <a:pt x="13" y="0"/>
                      </a:lnTo>
                      <a:lnTo>
                        <a:pt x="0" y="4"/>
                      </a:lnTo>
                      <a:lnTo>
                        <a:pt x="7" y="14"/>
                      </a:lnTo>
                      <a:lnTo>
                        <a:pt x="19" y="1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0" name="Freeform 258">
                  <a:extLst>
                    <a:ext uri="{FF2B5EF4-FFF2-40B4-BE49-F238E27FC236}">
                      <a16:creationId xmlns:a16="http://schemas.microsoft.com/office/drawing/2014/main" id="{9DC5E8AC-04C9-44CD-A609-8F2EC0466522}"/>
                    </a:ext>
                  </a:extLst>
                </p:cNvPr>
                <p:cNvSpPr>
                  <a:spLocks/>
                </p:cNvSpPr>
                <p:nvPr/>
              </p:nvSpPr>
              <p:spPr bwMode="auto">
                <a:xfrm>
                  <a:off x="2715" y="3016"/>
                  <a:ext cx="49" cy="50"/>
                </a:xfrm>
                <a:custGeom>
                  <a:avLst/>
                  <a:gdLst>
                    <a:gd name="T0" fmla="*/ 2 w 99"/>
                    <a:gd name="T1" fmla="*/ 1 h 101"/>
                    <a:gd name="T2" fmla="*/ 2 w 99"/>
                    <a:gd name="T3" fmla="*/ 1 h 101"/>
                    <a:gd name="T4" fmla="*/ 2 w 99"/>
                    <a:gd name="T5" fmla="*/ 0 h 101"/>
                    <a:gd name="T6" fmla="*/ 2 w 99"/>
                    <a:gd name="T7" fmla="*/ 0 h 101"/>
                    <a:gd name="T8" fmla="*/ 2 w 99"/>
                    <a:gd name="T9" fmla="*/ 0 h 101"/>
                    <a:gd name="T10" fmla="*/ 1 w 99"/>
                    <a:gd name="T11" fmla="*/ 0 h 101"/>
                    <a:gd name="T12" fmla="*/ 1 w 99"/>
                    <a:gd name="T13" fmla="*/ 0 h 101"/>
                    <a:gd name="T14" fmla="*/ 1 w 99"/>
                    <a:gd name="T15" fmla="*/ 0 h 101"/>
                    <a:gd name="T16" fmla="*/ 1 w 99"/>
                    <a:gd name="T17" fmla="*/ 0 h 101"/>
                    <a:gd name="T18" fmla="*/ 0 w 99"/>
                    <a:gd name="T19" fmla="*/ 0 h 101"/>
                    <a:gd name="T20" fmla="*/ 0 w 99"/>
                    <a:gd name="T21" fmla="*/ 0 h 101"/>
                    <a:gd name="T22" fmla="*/ 0 w 99"/>
                    <a:gd name="T23" fmla="*/ 0 h 101"/>
                    <a:gd name="T24" fmla="*/ 0 w 99"/>
                    <a:gd name="T25" fmla="*/ 1 h 101"/>
                    <a:gd name="T26" fmla="*/ 0 w 99"/>
                    <a:gd name="T27" fmla="*/ 1 h 101"/>
                    <a:gd name="T28" fmla="*/ 0 w 99"/>
                    <a:gd name="T29" fmla="*/ 1 h 101"/>
                    <a:gd name="T30" fmla="*/ 0 w 99"/>
                    <a:gd name="T31" fmla="*/ 1 h 101"/>
                    <a:gd name="T32" fmla="*/ 0 w 99"/>
                    <a:gd name="T33" fmla="*/ 2 h 101"/>
                    <a:gd name="T34" fmla="*/ 0 w 99"/>
                    <a:gd name="T35" fmla="*/ 2 h 101"/>
                    <a:gd name="T36" fmla="*/ 0 w 99"/>
                    <a:gd name="T37" fmla="*/ 2 h 101"/>
                    <a:gd name="T38" fmla="*/ 0 w 99"/>
                    <a:gd name="T39" fmla="*/ 2 h 101"/>
                    <a:gd name="T40" fmla="*/ 0 w 99"/>
                    <a:gd name="T41" fmla="*/ 3 h 101"/>
                    <a:gd name="T42" fmla="*/ 1 w 99"/>
                    <a:gd name="T43" fmla="*/ 3 h 101"/>
                    <a:gd name="T44" fmla="*/ 1 w 99"/>
                    <a:gd name="T45" fmla="*/ 3 h 101"/>
                    <a:gd name="T46" fmla="*/ 1 w 99"/>
                    <a:gd name="T47" fmla="*/ 3 h 101"/>
                    <a:gd name="T48" fmla="*/ 2 w 99"/>
                    <a:gd name="T49" fmla="*/ 3 h 101"/>
                    <a:gd name="T50" fmla="*/ 2 w 99"/>
                    <a:gd name="T51" fmla="*/ 3 h 101"/>
                    <a:gd name="T52" fmla="*/ 2 w 99"/>
                    <a:gd name="T53" fmla="*/ 2 h 101"/>
                    <a:gd name="T54" fmla="*/ 2 w 99"/>
                    <a:gd name="T55" fmla="*/ 2 h 101"/>
                    <a:gd name="T56" fmla="*/ 2 w 99"/>
                    <a:gd name="T57" fmla="*/ 2 h 101"/>
                    <a:gd name="T58" fmla="*/ 2 w 99"/>
                    <a:gd name="T59" fmla="*/ 2 h 101"/>
                    <a:gd name="T60" fmla="*/ 3 w 99"/>
                    <a:gd name="T61" fmla="*/ 1 h 101"/>
                    <a:gd name="T62" fmla="*/ 3 w 99"/>
                    <a:gd name="T63" fmla="*/ 1 h 101"/>
                    <a:gd name="T64" fmla="*/ 2 w 99"/>
                    <a:gd name="T65" fmla="*/ 1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1"/>
                    <a:gd name="T101" fmla="*/ 99 w 99"/>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1">
                      <a:moveTo>
                        <a:pt x="95" y="46"/>
                      </a:moveTo>
                      <a:lnTo>
                        <a:pt x="93" y="42"/>
                      </a:lnTo>
                      <a:lnTo>
                        <a:pt x="91" y="40"/>
                      </a:lnTo>
                      <a:lnTo>
                        <a:pt x="89" y="34"/>
                      </a:lnTo>
                      <a:lnTo>
                        <a:pt x="86" y="29"/>
                      </a:lnTo>
                      <a:lnTo>
                        <a:pt x="84" y="25"/>
                      </a:lnTo>
                      <a:lnTo>
                        <a:pt x="82" y="21"/>
                      </a:lnTo>
                      <a:lnTo>
                        <a:pt x="80" y="17"/>
                      </a:lnTo>
                      <a:lnTo>
                        <a:pt x="76" y="13"/>
                      </a:lnTo>
                      <a:lnTo>
                        <a:pt x="72" y="8"/>
                      </a:lnTo>
                      <a:lnTo>
                        <a:pt x="68" y="4"/>
                      </a:lnTo>
                      <a:lnTo>
                        <a:pt x="63" y="2"/>
                      </a:lnTo>
                      <a:lnTo>
                        <a:pt x="55" y="0"/>
                      </a:lnTo>
                      <a:lnTo>
                        <a:pt x="51" y="0"/>
                      </a:lnTo>
                      <a:lnTo>
                        <a:pt x="48" y="0"/>
                      </a:lnTo>
                      <a:lnTo>
                        <a:pt x="44" y="0"/>
                      </a:lnTo>
                      <a:lnTo>
                        <a:pt x="40" y="2"/>
                      </a:lnTo>
                      <a:lnTo>
                        <a:pt x="34" y="6"/>
                      </a:lnTo>
                      <a:lnTo>
                        <a:pt x="30" y="10"/>
                      </a:lnTo>
                      <a:lnTo>
                        <a:pt x="27" y="13"/>
                      </a:lnTo>
                      <a:lnTo>
                        <a:pt x="25" y="19"/>
                      </a:lnTo>
                      <a:lnTo>
                        <a:pt x="21" y="23"/>
                      </a:lnTo>
                      <a:lnTo>
                        <a:pt x="21" y="25"/>
                      </a:lnTo>
                      <a:lnTo>
                        <a:pt x="21" y="27"/>
                      </a:lnTo>
                      <a:lnTo>
                        <a:pt x="19" y="29"/>
                      </a:lnTo>
                      <a:lnTo>
                        <a:pt x="15" y="32"/>
                      </a:lnTo>
                      <a:lnTo>
                        <a:pt x="11" y="38"/>
                      </a:lnTo>
                      <a:lnTo>
                        <a:pt x="8" y="42"/>
                      </a:lnTo>
                      <a:lnTo>
                        <a:pt x="6" y="48"/>
                      </a:lnTo>
                      <a:lnTo>
                        <a:pt x="4" y="51"/>
                      </a:lnTo>
                      <a:lnTo>
                        <a:pt x="2" y="55"/>
                      </a:lnTo>
                      <a:lnTo>
                        <a:pt x="2" y="57"/>
                      </a:lnTo>
                      <a:lnTo>
                        <a:pt x="0" y="61"/>
                      </a:lnTo>
                      <a:lnTo>
                        <a:pt x="0" y="67"/>
                      </a:lnTo>
                      <a:lnTo>
                        <a:pt x="0" y="74"/>
                      </a:lnTo>
                      <a:lnTo>
                        <a:pt x="2" y="80"/>
                      </a:lnTo>
                      <a:lnTo>
                        <a:pt x="6" y="86"/>
                      </a:lnTo>
                      <a:lnTo>
                        <a:pt x="8" y="89"/>
                      </a:lnTo>
                      <a:lnTo>
                        <a:pt x="13" y="91"/>
                      </a:lnTo>
                      <a:lnTo>
                        <a:pt x="17" y="95"/>
                      </a:lnTo>
                      <a:lnTo>
                        <a:pt x="23" y="97"/>
                      </a:lnTo>
                      <a:lnTo>
                        <a:pt x="29" y="97"/>
                      </a:lnTo>
                      <a:lnTo>
                        <a:pt x="34" y="99"/>
                      </a:lnTo>
                      <a:lnTo>
                        <a:pt x="38" y="99"/>
                      </a:lnTo>
                      <a:lnTo>
                        <a:pt x="44" y="101"/>
                      </a:lnTo>
                      <a:lnTo>
                        <a:pt x="48" y="101"/>
                      </a:lnTo>
                      <a:lnTo>
                        <a:pt x="53" y="101"/>
                      </a:lnTo>
                      <a:lnTo>
                        <a:pt x="57" y="101"/>
                      </a:lnTo>
                      <a:lnTo>
                        <a:pt x="63" y="101"/>
                      </a:lnTo>
                      <a:lnTo>
                        <a:pt x="68" y="99"/>
                      </a:lnTo>
                      <a:lnTo>
                        <a:pt x="74" y="99"/>
                      </a:lnTo>
                      <a:lnTo>
                        <a:pt x="78" y="97"/>
                      </a:lnTo>
                      <a:lnTo>
                        <a:pt x="80" y="97"/>
                      </a:lnTo>
                      <a:lnTo>
                        <a:pt x="82" y="91"/>
                      </a:lnTo>
                      <a:lnTo>
                        <a:pt x="84" y="86"/>
                      </a:lnTo>
                      <a:lnTo>
                        <a:pt x="84" y="78"/>
                      </a:lnTo>
                      <a:lnTo>
                        <a:pt x="86" y="76"/>
                      </a:lnTo>
                      <a:lnTo>
                        <a:pt x="87" y="74"/>
                      </a:lnTo>
                      <a:lnTo>
                        <a:pt x="91" y="72"/>
                      </a:lnTo>
                      <a:lnTo>
                        <a:pt x="95" y="67"/>
                      </a:lnTo>
                      <a:lnTo>
                        <a:pt x="99" y="59"/>
                      </a:lnTo>
                      <a:lnTo>
                        <a:pt x="97" y="55"/>
                      </a:lnTo>
                      <a:lnTo>
                        <a:pt x="97" y="51"/>
                      </a:lnTo>
                      <a:lnTo>
                        <a:pt x="97" y="50"/>
                      </a:lnTo>
                      <a:lnTo>
                        <a:pt x="97" y="48"/>
                      </a:lnTo>
                      <a:lnTo>
                        <a:pt x="95" y="46"/>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1" name="Freeform 259">
                  <a:extLst>
                    <a:ext uri="{FF2B5EF4-FFF2-40B4-BE49-F238E27FC236}">
                      <a16:creationId xmlns:a16="http://schemas.microsoft.com/office/drawing/2014/main" id="{E9EBE7D2-7378-4789-AECC-95D5FBF827CB}"/>
                    </a:ext>
                  </a:extLst>
                </p:cNvPr>
                <p:cNvSpPr>
                  <a:spLocks/>
                </p:cNvSpPr>
                <p:nvPr/>
              </p:nvSpPr>
              <p:spPr bwMode="auto">
                <a:xfrm>
                  <a:off x="2725" y="3028"/>
                  <a:ext cx="9" cy="12"/>
                </a:xfrm>
                <a:custGeom>
                  <a:avLst/>
                  <a:gdLst>
                    <a:gd name="T0" fmla="*/ 0 w 19"/>
                    <a:gd name="T1" fmla="*/ 1 h 23"/>
                    <a:gd name="T2" fmla="*/ 0 w 19"/>
                    <a:gd name="T3" fmla="*/ 0 h 23"/>
                    <a:gd name="T4" fmla="*/ 0 w 19"/>
                    <a:gd name="T5" fmla="*/ 1 h 23"/>
                    <a:gd name="T6" fmla="*/ 0 w 19"/>
                    <a:gd name="T7" fmla="*/ 1 h 23"/>
                    <a:gd name="T8" fmla="*/ 0 w 19"/>
                    <a:gd name="T9" fmla="*/ 1 h 23"/>
                    <a:gd name="T10" fmla="*/ 0 w 19"/>
                    <a:gd name="T11" fmla="*/ 1 h 23"/>
                    <a:gd name="T12" fmla="*/ 0 w 19"/>
                    <a:gd name="T13" fmla="*/ 1 h 23"/>
                    <a:gd name="T14" fmla="*/ 0 60000 65536"/>
                    <a:gd name="T15" fmla="*/ 0 60000 65536"/>
                    <a:gd name="T16" fmla="*/ 0 60000 65536"/>
                    <a:gd name="T17" fmla="*/ 0 60000 65536"/>
                    <a:gd name="T18" fmla="*/ 0 60000 65536"/>
                    <a:gd name="T19" fmla="*/ 0 60000 65536"/>
                    <a:gd name="T20" fmla="*/ 0 60000 65536"/>
                    <a:gd name="T21" fmla="*/ 0 w 19"/>
                    <a:gd name="T22" fmla="*/ 0 h 23"/>
                    <a:gd name="T23" fmla="*/ 19 w 1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3">
                      <a:moveTo>
                        <a:pt x="6" y="9"/>
                      </a:moveTo>
                      <a:lnTo>
                        <a:pt x="13" y="0"/>
                      </a:lnTo>
                      <a:lnTo>
                        <a:pt x="19" y="21"/>
                      </a:lnTo>
                      <a:lnTo>
                        <a:pt x="6" y="23"/>
                      </a:lnTo>
                      <a:lnTo>
                        <a:pt x="0" y="17"/>
                      </a:lnTo>
                      <a:lnTo>
                        <a:pt x="6" y="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2" name="Freeform 260">
                  <a:extLst>
                    <a:ext uri="{FF2B5EF4-FFF2-40B4-BE49-F238E27FC236}">
                      <a16:creationId xmlns:a16="http://schemas.microsoft.com/office/drawing/2014/main" id="{4B24AAF9-BD8D-4771-B960-A5789E3B32CC}"/>
                    </a:ext>
                  </a:extLst>
                </p:cNvPr>
                <p:cNvSpPr>
                  <a:spLocks/>
                </p:cNvSpPr>
                <p:nvPr/>
              </p:nvSpPr>
              <p:spPr bwMode="auto">
                <a:xfrm>
                  <a:off x="2736" y="3023"/>
                  <a:ext cx="17" cy="16"/>
                </a:xfrm>
                <a:custGeom>
                  <a:avLst/>
                  <a:gdLst>
                    <a:gd name="T0" fmla="*/ 1 w 34"/>
                    <a:gd name="T1" fmla="*/ 1 h 33"/>
                    <a:gd name="T2" fmla="*/ 1 w 34"/>
                    <a:gd name="T3" fmla="*/ 1 h 33"/>
                    <a:gd name="T4" fmla="*/ 1 w 34"/>
                    <a:gd name="T5" fmla="*/ 0 h 33"/>
                    <a:gd name="T6" fmla="*/ 1 w 34"/>
                    <a:gd name="T7" fmla="*/ 0 h 33"/>
                    <a:gd name="T8" fmla="*/ 1 w 34"/>
                    <a:gd name="T9" fmla="*/ 0 h 33"/>
                    <a:gd name="T10" fmla="*/ 1 w 34"/>
                    <a:gd name="T11" fmla="*/ 0 h 33"/>
                    <a:gd name="T12" fmla="*/ 1 w 34"/>
                    <a:gd name="T13" fmla="*/ 0 h 33"/>
                    <a:gd name="T14" fmla="*/ 1 w 34"/>
                    <a:gd name="T15" fmla="*/ 0 h 33"/>
                    <a:gd name="T16" fmla="*/ 1 w 34"/>
                    <a:gd name="T17" fmla="*/ 0 h 33"/>
                    <a:gd name="T18" fmla="*/ 1 w 34"/>
                    <a:gd name="T19" fmla="*/ 0 h 33"/>
                    <a:gd name="T20" fmla="*/ 1 w 34"/>
                    <a:gd name="T21" fmla="*/ 0 h 33"/>
                    <a:gd name="T22" fmla="*/ 1 w 34"/>
                    <a:gd name="T23" fmla="*/ 0 h 33"/>
                    <a:gd name="T24" fmla="*/ 1 w 34"/>
                    <a:gd name="T25" fmla="*/ 0 h 33"/>
                    <a:gd name="T26" fmla="*/ 1 w 34"/>
                    <a:gd name="T27" fmla="*/ 0 h 33"/>
                    <a:gd name="T28" fmla="*/ 0 w 34"/>
                    <a:gd name="T29" fmla="*/ 0 h 33"/>
                    <a:gd name="T30" fmla="*/ 0 w 34"/>
                    <a:gd name="T31" fmla="*/ 0 h 33"/>
                    <a:gd name="T32" fmla="*/ 1 w 34"/>
                    <a:gd name="T33" fmla="*/ 0 h 33"/>
                    <a:gd name="T34" fmla="*/ 1 w 34"/>
                    <a:gd name="T35" fmla="*/ 0 h 33"/>
                    <a:gd name="T36" fmla="*/ 1 w 34"/>
                    <a:gd name="T37" fmla="*/ 0 h 33"/>
                    <a:gd name="T38" fmla="*/ 1 w 34"/>
                    <a:gd name="T39" fmla="*/ 0 h 33"/>
                    <a:gd name="T40" fmla="*/ 1 w 34"/>
                    <a:gd name="T41" fmla="*/ 0 h 33"/>
                    <a:gd name="T42" fmla="*/ 1 w 34"/>
                    <a:gd name="T43" fmla="*/ 0 h 33"/>
                    <a:gd name="T44" fmla="*/ 1 w 34"/>
                    <a:gd name="T45" fmla="*/ 1 h 33"/>
                    <a:gd name="T46" fmla="*/ 1 w 34"/>
                    <a:gd name="T47" fmla="*/ 1 h 33"/>
                    <a:gd name="T48" fmla="*/ 1 w 34"/>
                    <a:gd name="T49" fmla="*/ 1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4"/>
                    <a:gd name="T76" fmla="*/ 0 h 33"/>
                    <a:gd name="T77" fmla="*/ 34 w 34"/>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4" h="33">
                      <a:moveTo>
                        <a:pt x="34" y="33"/>
                      </a:moveTo>
                      <a:lnTo>
                        <a:pt x="32" y="33"/>
                      </a:lnTo>
                      <a:lnTo>
                        <a:pt x="32" y="29"/>
                      </a:lnTo>
                      <a:lnTo>
                        <a:pt x="32" y="23"/>
                      </a:lnTo>
                      <a:lnTo>
                        <a:pt x="32" y="19"/>
                      </a:lnTo>
                      <a:lnTo>
                        <a:pt x="28" y="14"/>
                      </a:lnTo>
                      <a:lnTo>
                        <a:pt x="28" y="10"/>
                      </a:lnTo>
                      <a:lnTo>
                        <a:pt x="24" y="6"/>
                      </a:lnTo>
                      <a:lnTo>
                        <a:pt x="23" y="4"/>
                      </a:lnTo>
                      <a:lnTo>
                        <a:pt x="19" y="2"/>
                      </a:lnTo>
                      <a:lnTo>
                        <a:pt x="15" y="0"/>
                      </a:lnTo>
                      <a:lnTo>
                        <a:pt x="9" y="0"/>
                      </a:lnTo>
                      <a:lnTo>
                        <a:pt x="7" y="0"/>
                      </a:lnTo>
                      <a:lnTo>
                        <a:pt x="2" y="0"/>
                      </a:lnTo>
                      <a:lnTo>
                        <a:pt x="0" y="0"/>
                      </a:lnTo>
                      <a:lnTo>
                        <a:pt x="0" y="12"/>
                      </a:lnTo>
                      <a:lnTo>
                        <a:pt x="2" y="12"/>
                      </a:lnTo>
                      <a:lnTo>
                        <a:pt x="7" y="14"/>
                      </a:lnTo>
                      <a:lnTo>
                        <a:pt x="15" y="16"/>
                      </a:lnTo>
                      <a:lnTo>
                        <a:pt x="21" y="19"/>
                      </a:lnTo>
                      <a:lnTo>
                        <a:pt x="24" y="25"/>
                      </a:lnTo>
                      <a:lnTo>
                        <a:pt x="28" y="29"/>
                      </a:lnTo>
                      <a:lnTo>
                        <a:pt x="32" y="33"/>
                      </a:lnTo>
                      <a:lnTo>
                        <a:pt x="34" y="33"/>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3" name="Freeform 261">
                  <a:extLst>
                    <a:ext uri="{FF2B5EF4-FFF2-40B4-BE49-F238E27FC236}">
                      <a16:creationId xmlns:a16="http://schemas.microsoft.com/office/drawing/2014/main" id="{1ADF77D4-62EA-4DF2-8361-6354F2D31E9E}"/>
                    </a:ext>
                  </a:extLst>
                </p:cNvPr>
                <p:cNvSpPr>
                  <a:spLocks/>
                </p:cNvSpPr>
                <p:nvPr/>
              </p:nvSpPr>
              <p:spPr bwMode="auto">
                <a:xfrm>
                  <a:off x="2717" y="3038"/>
                  <a:ext cx="52" cy="52"/>
                </a:xfrm>
                <a:custGeom>
                  <a:avLst/>
                  <a:gdLst>
                    <a:gd name="T0" fmla="*/ 4 w 102"/>
                    <a:gd name="T1" fmla="*/ 2 h 104"/>
                    <a:gd name="T2" fmla="*/ 4 w 102"/>
                    <a:gd name="T3" fmla="*/ 2 h 104"/>
                    <a:gd name="T4" fmla="*/ 3 w 102"/>
                    <a:gd name="T5" fmla="*/ 2 h 104"/>
                    <a:gd name="T6" fmla="*/ 3 w 102"/>
                    <a:gd name="T7" fmla="*/ 1 h 104"/>
                    <a:gd name="T8" fmla="*/ 3 w 102"/>
                    <a:gd name="T9" fmla="*/ 1 h 104"/>
                    <a:gd name="T10" fmla="*/ 3 w 102"/>
                    <a:gd name="T11" fmla="*/ 1 h 104"/>
                    <a:gd name="T12" fmla="*/ 3 w 102"/>
                    <a:gd name="T13" fmla="*/ 1 h 104"/>
                    <a:gd name="T14" fmla="*/ 2 w 102"/>
                    <a:gd name="T15" fmla="*/ 0 h 104"/>
                    <a:gd name="T16" fmla="*/ 2 w 102"/>
                    <a:gd name="T17" fmla="*/ 1 h 104"/>
                    <a:gd name="T18" fmla="*/ 2 w 102"/>
                    <a:gd name="T19" fmla="*/ 1 h 104"/>
                    <a:gd name="T20" fmla="*/ 1 w 102"/>
                    <a:gd name="T21" fmla="*/ 1 h 104"/>
                    <a:gd name="T22" fmla="*/ 1 w 102"/>
                    <a:gd name="T23" fmla="*/ 1 h 104"/>
                    <a:gd name="T24" fmla="*/ 1 w 102"/>
                    <a:gd name="T25" fmla="*/ 2 h 104"/>
                    <a:gd name="T26" fmla="*/ 1 w 102"/>
                    <a:gd name="T27" fmla="*/ 2 h 104"/>
                    <a:gd name="T28" fmla="*/ 1 w 102"/>
                    <a:gd name="T29" fmla="*/ 2 h 104"/>
                    <a:gd name="T30" fmla="*/ 1 w 102"/>
                    <a:gd name="T31" fmla="*/ 2 h 104"/>
                    <a:gd name="T32" fmla="*/ 1 w 102"/>
                    <a:gd name="T33" fmla="*/ 2 h 104"/>
                    <a:gd name="T34" fmla="*/ 0 w 102"/>
                    <a:gd name="T35" fmla="*/ 3 h 104"/>
                    <a:gd name="T36" fmla="*/ 0 w 102"/>
                    <a:gd name="T37" fmla="*/ 3 h 104"/>
                    <a:gd name="T38" fmla="*/ 1 w 102"/>
                    <a:gd name="T39" fmla="*/ 3 h 104"/>
                    <a:gd name="T40" fmla="*/ 1 w 102"/>
                    <a:gd name="T41" fmla="*/ 3 h 104"/>
                    <a:gd name="T42" fmla="*/ 1 w 102"/>
                    <a:gd name="T43" fmla="*/ 4 h 104"/>
                    <a:gd name="T44" fmla="*/ 2 w 102"/>
                    <a:gd name="T45" fmla="*/ 4 h 104"/>
                    <a:gd name="T46" fmla="*/ 2 w 102"/>
                    <a:gd name="T47" fmla="*/ 4 h 104"/>
                    <a:gd name="T48" fmla="*/ 2 w 102"/>
                    <a:gd name="T49" fmla="*/ 4 h 104"/>
                    <a:gd name="T50" fmla="*/ 3 w 102"/>
                    <a:gd name="T51" fmla="*/ 4 h 104"/>
                    <a:gd name="T52" fmla="*/ 3 w 102"/>
                    <a:gd name="T53" fmla="*/ 3 h 104"/>
                    <a:gd name="T54" fmla="*/ 3 w 102"/>
                    <a:gd name="T55" fmla="*/ 3 h 104"/>
                    <a:gd name="T56" fmla="*/ 3 w 102"/>
                    <a:gd name="T57" fmla="*/ 3 h 104"/>
                    <a:gd name="T58" fmla="*/ 3 w 102"/>
                    <a:gd name="T59" fmla="*/ 3 h 104"/>
                    <a:gd name="T60" fmla="*/ 4 w 102"/>
                    <a:gd name="T61" fmla="*/ 3 h 104"/>
                    <a:gd name="T62" fmla="*/ 4 w 102"/>
                    <a:gd name="T63" fmla="*/ 2 h 104"/>
                    <a:gd name="T64" fmla="*/ 4 w 102"/>
                    <a:gd name="T65" fmla="*/ 2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2"/>
                    <a:gd name="T100" fmla="*/ 0 h 104"/>
                    <a:gd name="T101" fmla="*/ 102 w 102"/>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2" h="104">
                      <a:moveTo>
                        <a:pt x="102" y="59"/>
                      </a:moveTo>
                      <a:lnTo>
                        <a:pt x="102" y="55"/>
                      </a:lnTo>
                      <a:lnTo>
                        <a:pt x="100" y="51"/>
                      </a:lnTo>
                      <a:lnTo>
                        <a:pt x="99" y="45"/>
                      </a:lnTo>
                      <a:lnTo>
                        <a:pt x="97" y="42"/>
                      </a:lnTo>
                      <a:lnTo>
                        <a:pt x="95" y="36"/>
                      </a:lnTo>
                      <a:lnTo>
                        <a:pt x="93" y="32"/>
                      </a:lnTo>
                      <a:lnTo>
                        <a:pt x="91" y="26"/>
                      </a:lnTo>
                      <a:lnTo>
                        <a:pt x="87" y="21"/>
                      </a:lnTo>
                      <a:lnTo>
                        <a:pt x="83" y="17"/>
                      </a:lnTo>
                      <a:lnTo>
                        <a:pt x="81" y="13"/>
                      </a:lnTo>
                      <a:lnTo>
                        <a:pt x="76" y="7"/>
                      </a:lnTo>
                      <a:lnTo>
                        <a:pt x="72" y="6"/>
                      </a:lnTo>
                      <a:lnTo>
                        <a:pt x="66" y="2"/>
                      </a:lnTo>
                      <a:lnTo>
                        <a:pt x="62" y="2"/>
                      </a:lnTo>
                      <a:lnTo>
                        <a:pt x="57" y="0"/>
                      </a:lnTo>
                      <a:lnTo>
                        <a:pt x="53" y="0"/>
                      </a:lnTo>
                      <a:lnTo>
                        <a:pt x="47" y="2"/>
                      </a:lnTo>
                      <a:lnTo>
                        <a:pt x="45" y="4"/>
                      </a:lnTo>
                      <a:lnTo>
                        <a:pt x="40" y="7"/>
                      </a:lnTo>
                      <a:lnTo>
                        <a:pt x="36" y="15"/>
                      </a:lnTo>
                      <a:lnTo>
                        <a:pt x="32" y="21"/>
                      </a:lnTo>
                      <a:lnTo>
                        <a:pt x="32" y="28"/>
                      </a:lnTo>
                      <a:lnTo>
                        <a:pt x="30" y="30"/>
                      </a:lnTo>
                      <a:lnTo>
                        <a:pt x="30" y="34"/>
                      </a:lnTo>
                      <a:lnTo>
                        <a:pt x="28" y="34"/>
                      </a:lnTo>
                      <a:lnTo>
                        <a:pt x="26" y="34"/>
                      </a:lnTo>
                      <a:lnTo>
                        <a:pt x="23" y="36"/>
                      </a:lnTo>
                      <a:lnTo>
                        <a:pt x="19" y="38"/>
                      </a:lnTo>
                      <a:lnTo>
                        <a:pt x="13" y="42"/>
                      </a:lnTo>
                      <a:lnTo>
                        <a:pt x="9" y="47"/>
                      </a:lnTo>
                      <a:lnTo>
                        <a:pt x="5" y="49"/>
                      </a:lnTo>
                      <a:lnTo>
                        <a:pt x="4" y="53"/>
                      </a:lnTo>
                      <a:lnTo>
                        <a:pt x="2" y="57"/>
                      </a:lnTo>
                      <a:lnTo>
                        <a:pt x="2" y="61"/>
                      </a:lnTo>
                      <a:lnTo>
                        <a:pt x="0" y="65"/>
                      </a:lnTo>
                      <a:lnTo>
                        <a:pt x="0" y="70"/>
                      </a:lnTo>
                      <a:lnTo>
                        <a:pt x="0" y="74"/>
                      </a:lnTo>
                      <a:lnTo>
                        <a:pt x="0" y="78"/>
                      </a:lnTo>
                      <a:lnTo>
                        <a:pt x="4" y="84"/>
                      </a:lnTo>
                      <a:lnTo>
                        <a:pt x="9" y="91"/>
                      </a:lnTo>
                      <a:lnTo>
                        <a:pt x="13" y="95"/>
                      </a:lnTo>
                      <a:lnTo>
                        <a:pt x="21" y="99"/>
                      </a:lnTo>
                      <a:lnTo>
                        <a:pt x="26" y="103"/>
                      </a:lnTo>
                      <a:lnTo>
                        <a:pt x="32" y="103"/>
                      </a:lnTo>
                      <a:lnTo>
                        <a:pt x="36" y="103"/>
                      </a:lnTo>
                      <a:lnTo>
                        <a:pt x="42" y="103"/>
                      </a:lnTo>
                      <a:lnTo>
                        <a:pt x="47" y="103"/>
                      </a:lnTo>
                      <a:lnTo>
                        <a:pt x="55" y="104"/>
                      </a:lnTo>
                      <a:lnTo>
                        <a:pt x="61" y="104"/>
                      </a:lnTo>
                      <a:lnTo>
                        <a:pt x="66" y="104"/>
                      </a:lnTo>
                      <a:lnTo>
                        <a:pt x="70" y="103"/>
                      </a:lnTo>
                      <a:lnTo>
                        <a:pt x="74" y="101"/>
                      </a:lnTo>
                      <a:lnTo>
                        <a:pt x="78" y="93"/>
                      </a:lnTo>
                      <a:lnTo>
                        <a:pt x="80" y="85"/>
                      </a:lnTo>
                      <a:lnTo>
                        <a:pt x="81" y="82"/>
                      </a:lnTo>
                      <a:lnTo>
                        <a:pt x="81" y="80"/>
                      </a:lnTo>
                      <a:lnTo>
                        <a:pt x="83" y="80"/>
                      </a:lnTo>
                      <a:lnTo>
                        <a:pt x="89" y="80"/>
                      </a:lnTo>
                      <a:lnTo>
                        <a:pt x="93" y="76"/>
                      </a:lnTo>
                      <a:lnTo>
                        <a:pt x="99" y="74"/>
                      </a:lnTo>
                      <a:lnTo>
                        <a:pt x="100" y="70"/>
                      </a:lnTo>
                      <a:lnTo>
                        <a:pt x="102" y="65"/>
                      </a:lnTo>
                      <a:lnTo>
                        <a:pt x="102" y="61"/>
                      </a:lnTo>
                      <a:lnTo>
                        <a:pt x="102" y="5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4" name="Freeform 262">
                  <a:extLst>
                    <a:ext uri="{FF2B5EF4-FFF2-40B4-BE49-F238E27FC236}">
                      <a16:creationId xmlns:a16="http://schemas.microsoft.com/office/drawing/2014/main" id="{B0705AA2-8E14-45A2-851E-FBA6624085D6}"/>
                    </a:ext>
                  </a:extLst>
                </p:cNvPr>
                <p:cNvSpPr>
                  <a:spLocks/>
                </p:cNvSpPr>
                <p:nvPr/>
              </p:nvSpPr>
              <p:spPr bwMode="auto">
                <a:xfrm>
                  <a:off x="2720" y="3043"/>
                  <a:ext cx="39" cy="42"/>
                </a:xfrm>
                <a:custGeom>
                  <a:avLst/>
                  <a:gdLst>
                    <a:gd name="T0" fmla="*/ 3 w 78"/>
                    <a:gd name="T1" fmla="*/ 1 h 84"/>
                    <a:gd name="T2" fmla="*/ 3 w 78"/>
                    <a:gd name="T3" fmla="*/ 1 h 84"/>
                    <a:gd name="T4" fmla="*/ 3 w 78"/>
                    <a:gd name="T5" fmla="*/ 1 h 84"/>
                    <a:gd name="T6" fmla="*/ 3 w 78"/>
                    <a:gd name="T7" fmla="*/ 1 h 84"/>
                    <a:gd name="T8" fmla="*/ 3 w 78"/>
                    <a:gd name="T9" fmla="*/ 1 h 84"/>
                    <a:gd name="T10" fmla="*/ 2 w 78"/>
                    <a:gd name="T11" fmla="*/ 1 h 84"/>
                    <a:gd name="T12" fmla="*/ 2 w 78"/>
                    <a:gd name="T13" fmla="*/ 0 h 84"/>
                    <a:gd name="T14" fmla="*/ 2 w 78"/>
                    <a:gd name="T15" fmla="*/ 0 h 84"/>
                    <a:gd name="T16" fmla="*/ 2 w 78"/>
                    <a:gd name="T17" fmla="*/ 0 h 84"/>
                    <a:gd name="T18" fmla="*/ 1 w 78"/>
                    <a:gd name="T19" fmla="*/ 1 h 84"/>
                    <a:gd name="T20" fmla="*/ 1 w 78"/>
                    <a:gd name="T21" fmla="*/ 1 h 84"/>
                    <a:gd name="T22" fmla="*/ 1 w 78"/>
                    <a:gd name="T23" fmla="*/ 1 h 84"/>
                    <a:gd name="T24" fmla="*/ 1 w 78"/>
                    <a:gd name="T25" fmla="*/ 1 h 84"/>
                    <a:gd name="T26" fmla="*/ 1 w 78"/>
                    <a:gd name="T27" fmla="*/ 1 h 84"/>
                    <a:gd name="T28" fmla="*/ 1 w 78"/>
                    <a:gd name="T29" fmla="*/ 1 h 84"/>
                    <a:gd name="T30" fmla="*/ 1 w 78"/>
                    <a:gd name="T31" fmla="*/ 1 h 84"/>
                    <a:gd name="T32" fmla="*/ 1 w 78"/>
                    <a:gd name="T33" fmla="*/ 1 h 84"/>
                    <a:gd name="T34" fmla="*/ 1 w 78"/>
                    <a:gd name="T35" fmla="*/ 1 h 84"/>
                    <a:gd name="T36" fmla="*/ 1 w 78"/>
                    <a:gd name="T37" fmla="*/ 2 h 84"/>
                    <a:gd name="T38" fmla="*/ 1 w 78"/>
                    <a:gd name="T39" fmla="*/ 2 h 84"/>
                    <a:gd name="T40" fmla="*/ 1 w 78"/>
                    <a:gd name="T41" fmla="*/ 2 h 84"/>
                    <a:gd name="T42" fmla="*/ 1 w 78"/>
                    <a:gd name="T43" fmla="*/ 2 h 84"/>
                    <a:gd name="T44" fmla="*/ 1 w 78"/>
                    <a:gd name="T45" fmla="*/ 2 h 84"/>
                    <a:gd name="T46" fmla="*/ 1 w 78"/>
                    <a:gd name="T47" fmla="*/ 2 h 84"/>
                    <a:gd name="T48" fmla="*/ 0 w 78"/>
                    <a:gd name="T49" fmla="*/ 2 h 84"/>
                    <a:gd name="T50" fmla="*/ 1 w 78"/>
                    <a:gd name="T51" fmla="*/ 3 h 84"/>
                    <a:gd name="T52" fmla="*/ 1 w 78"/>
                    <a:gd name="T53" fmla="*/ 3 h 84"/>
                    <a:gd name="T54" fmla="*/ 1 w 78"/>
                    <a:gd name="T55" fmla="*/ 3 h 84"/>
                    <a:gd name="T56" fmla="*/ 1 w 78"/>
                    <a:gd name="T57" fmla="*/ 3 h 84"/>
                    <a:gd name="T58" fmla="*/ 1 w 78"/>
                    <a:gd name="T59" fmla="*/ 3 h 84"/>
                    <a:gd name="T60" fmla="*/ 1 w 78"/>
                    <a:gd name="T61" fmla="*/ 3 h 84"/>
                    <a:gd name="T62" fmla="*/ 1 w 78"/>
                    <a:gd name="T63" fmla="*/ 3 h 84"/>
                    <a:gd name="T64" fmla="*/ 1 w 78"/>
                    <a:gd name="T65" fmla="*/ 3 h 84"/>
                    <a:gd name="T66" fmla="*/ 1 w 78"/>
                    <a:gd name="T67" fmla="*/ 3 h 84"/>
                    <a:gd name="T68" fmla="*/ 1 w 78"/>
                    <a:gd name="T69" fmla="*/ 3 h 84"/>
                    <a:gd name="T70" fmla="*/ 1 w 78"/>
                    <a:gd name="T71" fmla="*/ 3 h 84"/>
                    <a:gd name="T72" fmla="*/ 2 w 78"/>
                    <a:gd name="T73" fmla="*/ 3 h 84"/>
                    <a:gd name="T74" fmla="*/ 2 w 78"/>
                    <a:gd name="T75" fmla="*/ 3 h 84"/>
                    <a:gd name="T76" fmla="*/ 2 w 78"/>
                    <a:gd name="T77" fmla="*/ 3 h 84"/>
                    <a:gd name="T78" fmla="*/ 2 w 78"/>
                    <a:gd name="T79" fmla="*/ 3 h 84"/>
                    <a:gd name="T80" fmla="*/ 2 w 78"/>
                    <a:gd name="T81" fmla="*/ 2 h 84"/>
                    <a:gd name="T82" fmla="*/ 2 w 78"/>
                    <a:gd name="T83" fmla="*/ 2 h 84"/>
                    <a:gd name="T84" fmla="*/ 2 w 78"/>
                    <a:gd name="T85" fmla="*/ 2 h 84"/>
                    <a:gd name="T86" fmla="*/ 2 w 78"/>
                    <a:gd name="T87" fmla="*/ 2 h 84"/>
                    <a:gd name="T88" fmla="*/ 2 w 78"/>
                    <a:gd name="T89" fmla="*/ 2 h 84"/>
                    <a:gd name="T90" fmla="*/ 2 w 78"/>
                    <a:gd name="T91" fmla="*/ 2 h 84"/>
                    <a:gd name="T92" fmla="*/ 2 w 78"/>
                    <a:gd name="T93" fmla="*/ 2 h 84"/>
                    <a:gd name="T94" fmla="*/ 3 w 78"/>
                    <a:gd name="T95" fmla="*/ 2 h 84"/>
                    <a:gd name="T96" fmla="*/ 3 w 78"/>
                    <a:gd name="T97" fmla="*/ 2 h 84"/>
                    <a:gd name="T98" fmla="*/ 3 w 78"/>
                    <a:gd name="T99" fmla="*/ 2 h 84"/>
                    <a:gd name="T100" fmla="*/ 3 w 78"/>
                    <a:gd name="T101" fmla="*/ 1 h 84"/>
                    <a:gd name="T102" fmla="*/ 3 w 78"/>
                    <a:gd name="T103" fmla="*/ 1 h 84"/>
                    <a:gd name="T104" fmla="*/ 3 w 78"/>
                    <a:gd name="T105" fmla="*/ 1 h 84"/>
                    <a:gd name="T106" fmla="*/ 3 w 78"/>
                    <a:gd name="T107" fmla="*/ 1 h 84"/>
                    <a:gd name="T108" fmla="*/ 3 w 78"/>
                    <a:gd name="T109" fmla="*/ 1 h 8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
                    <a:gd name="T166" fmla="*/ 0 h 84"/>
                    <a:gd name="T167" fmla="*/ 78 w 78"/>
                    <a:gd name="T168" fmla="*/ 84 h 8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 h="84">
                      <a:moveTo>
                        <a:pt x="78" y="21"/>
                      </a:moveTo>
                      <a:lnTo>
                        <a:pt x="76" y="17"/>
                      </a:lnTo>
                      <a:lnTo>
                        <a:pt x="73" y="12"/>
                      </a:lnTo>
                      <a:lnTo>
                        <a:pt x="69" y="8"/>
                      </a:lnTo>
                      <a:lnTo>
                        <a:pt x="65" y="4"/>
                      </a:lnTo>
                      <a:lnTo>
                        <a:pt x="61" y="2"/>
                      </a:lnTo>
                      <a:lnTo>
                        <a:pt x="57" y="0"/>
                      </a:lnTo>
                      <a:lnTo>
                        <a:pt x="54" y="0"/>
                      </a:lnTo>
                      <a:lnTo>
                        <a:pt x="48" y="0"/>
                      </a:lnTo>
                      <a:lnTo>
                        <a:pt x="44" y="2"/>
                      </a:lnTo>
                      <a:lnTo>
                        <a:pt x="40" y="4"/>
                      </a:lnTo>
                      <a:lnTo>
                        <a:pt x="37" y="8"/>
                      </a:lnTo>
                      <a:lnTo>
                        <a:pt x="35" y="12"/>
                      </a:lnTo>
                      <a:lnTo>
                        <a:pt x="33" y="16"/>
                      </a:lnTo>
                      <a:lnTo>
                        <a:pt x="31" y="21"/>
                      </a:lnTo>
                      <a:lnTo>
                        <a:pt x="31" y="27"/>
                      </a:lnTo>
                      <a:lnTo>
                        <a:pt x="29" y="27"/>
                      </a:lnTo>
                      <a:lnTo>
                        <a:pt x="21" y="31"/>
                      </a:lnTo>
                      <a:lnTo>
                        <a:pt x="18" y="33"/>
                      </a:lnTo>
                      <a:lnTo>
                        <a:pt x="14" y="35"/>
                      </a:lnTo>
                      <a:lnTo>
                        <a:pt x="10" y="40"/>
                      </a:lnTo>
                      <a:lnTo>
                        <a:pt x="6" y="44"/>
                      </a:lnTo>
                      <a:lnTo>
                        <a:pt x="2" y="50"/>
                      </a:lnTo>
                      <a:lnTo>
                        <a:pt x="2" y="56"/>
                      </a:lnTo>
                      <a:lnTo>
                        <a:pt x="0" y="61"/>
                      </a:lnTo>
                      <a:lnTo>
                        <a:pt x="4" y="65"/>
                      </a:lnTo>
                      <a:lnTo>
                        <a:pt x="6" y="69"/>
                      </a:lnTo>
                      <a:lnTo>
                        <a:pt x="8" y="75"/>
                      </a:lnTo>
                      <a:lnTo>
                        <a:pt x="10" y="76"/>
                      </a:lnTo>
                      <a:lnTo>
                        <a:pt x="14" y="80"/>
                      </a:lnTo>
                      <a:lnTo>
                        <a:pt x="19" y="82"/>
                      </a:lnTo>
                      <a:lnTo>
                        <a:pt x="27" y="84"/>
                      </a:lnTo>
                      <a:lnTo>
                        <a:pt x="31" y="84"/>
                      </a:lnTo>
                      <a:lnTo>
                        <a:pt x="37" y="84"/>
                      </a:lnTo>
                      <a:lnTo>
                        <a:pt x="38" y="84"/>
                      </a:lnTo>
                      <a:lnTo>
                        <a:pt x="42" y="84"/>
                      </a:lnTo>
                      <a:lnTo>
                        <a:pt x="46" y="82"/>
                      </a:lnTo>
                      <a:lnTo>
                        <a:pt x="52" y="78"/>
                      </a:lnTo>
                      <a:lnTo>
                        <a:pt x="54" y="75"/>
                      </a:lnTo>
                      <a:lnTo>
                        <a:pt x="50" y="67"/>
                      </a:lnTo>
                      <a:lnTo>
                        <a:pt x="46" y="63"/>
                      </a:lnTo>
                      <a:lnTo>
                        <a:pt x="46" y="57"/>
                      </a:lnTo>
                      <a:lnTo>
                        <a:pt x="46" y="54"/>
                      </a:lnTo>
                      <a:lnTo>
                        <a:pt x="48" y="50"/>
                      </a:lnTo>
                      <a:lnTo>
                        <a:pt x="52" y="44"/>
                      </a:lnTo>
                      <a:lnTo>
                        <a:pt x="56" y="40"/>
                      </a:lnTo>
                      <a:lnTo>
                        <a:pt x="61" y="38"/>
                      </a:lnTo>
                      <a:lnTo>
                        <a:pt x="67" y="36"/>
                      </a:lnTo>
                      <a:lnTo>
                        <a:pt x="71" y="35"/>
                      </a:lnTo>
                      <a:lnTo>
                        <a:pt x="75" y="33"/>
                      </a:lnTo>
                      <a:lnTo>
                        <a:pt x="76" y="29"/>
                      </a:lnTo>
                      <a:lnTo>
                        <a:pt x="78" y="27"/>
                      </a:lnTo>
                      <a:lnTo>
                        <a:pt x="78" y="23"/>
                      </a:lnTo>
                      <a:lnTo>
                        <a:pt x="78" y="21"/>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5" name="Freeform 263">
                  <a:extLst>
                    <a:ext uri="{FF2B5EF4-FFF2-40B4-BE49-F238E27FC236}">
                      <a16:creationId xmlns:a16="http://schemas.microsoft.com/office/drawing/2014/main" id="{905D5031-DCB8-4EB6-B723-79995978F15C}"/>
                    </a:ext>
                  </a:extLst>
                </p:cNvPr>
                <p:cNvSpPr>
                  <a:spLocks/>
                </p:cNvSpPr>
                <p:nvPr/>
              </p:nvSpPr>
              <p:spPr bwMode="auto">
                <a:xfrm>
                  <a:off x="2724" y="3065"/>
                  <a:ext cx="10" cy="13"/>
                </a:xfrm>
                <a:custGeom>
                  <a:avLst/>
                  <a:gdLst>
                    <a:gd name="T0" fmla="*/ 1 w 19"/>
                    <a:gd name="T1" fmla="*/ 0 h 27"/>
                    <a:gd name="T2" fmla="*/ 1 w 19"/>
                    <a:gd name="T3" fmla="*/ 0 h 27"/>
                    <a:gd name="T4" fmla="*/ 1 w 19"/>
                    <a:gd name="T5" fmla="*/ 0 h 27"/>
                    <a:gd name="T6" fmla="*/ 0 w 19"/>
                    <a:gd name="T7" fmla="*/ 0 h 27"/>
                    <a:gd name="T8" fmla="*/ 1 w 19"/>
                    <a:gd name="T9" fmla="*/ 0 h 27"/>
                    <a:gd name="T10" fmla="*/ 1 w 19"/>
                    <a:gd name="T11" fmla="*/ 0 h 27"/>
                    <a:gd name="T12" fmla="*/ 1 w 19"/>
                    <a:gd name="T13" fmla="*/ 0 h 27"/>
                    <a:gd name="T14" fmla="*/ 1 w 19"/>
                    <a:gd name="T15" fmla="*/ 0 h 27"/>
                    <a:gd name="T16" fmla="*/ 1 w 19"/>
                    <a:gd name="T17" fmla="*/ 0 h 27"/>
                    <a:gd name="T18" fmla="*/ 1 w 19"/>
                    <a:gd name="T19" fmla="*/ 0 h 27"/>
                    <a:gd name="T20" fmla="*/ 1 w 19"/>
                    <a:gd name="T21" fmla="*/ 0 h 27"/>
                    <a:gd name="T22" fmla="*/ 1 w 19"/>
                    <a:gd name="T23" fmla="*/ 0 h 27"/>
                    <a:gd name="T24" fmla="*/ 1 w 19"/>
                    <a:gd name="T25" fmla="*/ 0 h 27"/>
                    <a:gd name="T26" fmla="*/ 1 w 19"/>
                    <a:gd name="T27" fmla="*/ 0 h 27"/>
                    <a:gd name="T28" fmla="*/ 1 w 19"/>
                    <a:gd name="T29" fmla="*/ 0 h 27"/>
                    <a:gd name="T30" fmla="*/ 1 w 19"/>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27"/>
                    <a:gd name="T50" fmla="*/ 19 w 19"/>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27">
                      <a:moveTo>
                        <a:pt x="4" y="0"/>
                      </a:moveTo>
                      <a:lnTo>
                        <a:pt x="2" y="4"/>
                      </a:lnTo>
                      <a:lnTo>
                        <a:pt x="2" y="10"/>
                      </a:lnTo>
                      <a:lnTo>
                        <a:pt x="0" y="13"/>
                      </a:lnTo>
                      <a:lnTo>
                        <a:pt x="2" y="17"/>
                      </a:lnTo>
                      <a:lnTo>
                        <a:pt x="2" y="23"/>
                      </a:lnTo>
                      <a:lnTo>
                        <a:pt x="8" y="27"/>
                      </a:lnTo>
                      <a:lnTo>
                        <a:pt x="19" y="25"/>
                      </a:lnTo>
                      <a:lnTo>
                        <a:pt x="17" y="23"/>
                      </a:lnTo>
                      <a:lnTo>
                        <a:pt x="13" y="17"/>
                      </a:lnTo>
                      <a:lnTo>
                        <a:pt x="11" y="13"/>
                      </a:lnTo>
                      <a:lnTo>
                        <a:pt x="11" y="12"/>
                      </a:lnTo>
                      <a:lnTo>
                        <a:pt x="11" y="6"/>
                      </a:lnTo>
                      <a:lnTo>
                        <a:pt x="11" y="2"/>
                      </a:lnTo>
                      <a:lnTo>
                        <a:pt x="4"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6" name="Freeform 264">
                  <a:extLst>
                    <a:ext uri="{FF2B5EF4-FFF2-40B4-BE49-F238E27FC236}">
                      <a16:creationId xmlns:a16="http://schemas.microsoft.com/office/drawing/2014/main" id="{7B5DB77E-29A0-40A9-A0DC-72BEAD51515A}"/>
                    </a:ext>
                  </a:extLst>
                </p:cNvPr>
                <p:cNvSpPr>
                  <a:spLocks/>
                </p:cNvSpPr>
                <p:nvPr/>
              </p:nvSpPr>
              <p:spPr bwMode="auto">
                <a:xfrm>
                  <a:off x="2732" y="3053"/>
                  <a:ext cx="7" cy="8"/>
                </a:xfrm>
                <a:custGeom>
                  <a:avLst/>
                  <a:gdLst>
                    <a:gd name="T0" fmla="*/ 0 w 15"/>
                    <a:gd name="T1" fmla="*/ 0 h 15"/>
                    <a:gd name="T2" fmla="*/ 0 w 15"/>
                    <a:gd name="T3" fmla="*/ 1 h 15"/>
                    <a:gd name="T4" fmla="*/ 0 w 15"/>
                    <a:gd name="T5" fmla="*/ 1 h 15"/>
                    <a:gd name="T6" fmla="*/ 0 w 15"/>
                    <a:gd name="T7" fmla="*/ 1 h 15"/>
                    <a:gd name="T8" fmla="*/ 0 w 15"/>
                    <a:gd name="T9" fmla="*/ 0 h 15"/>
                    <a:gd name="T10" fmla="*/ 0 w 15"/>
                    <a:gd name="T11" fmla="*/ 0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15" y="0"/>
                      </a:moveTo>
                      <a:lnTo>
                        <a:pt x="4" y="2"/>
                      </a:lnTo>
                      <a:lnTo>
                        <a:pt x="0" y="15"/>
                      </a:lnTo>
                      <a:lnTo>
                        <a:pt x="14" y="12"/>
                      </a:lnTo>
                      <a:lnTo>
                        <a:pt x="15"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7" name="Freeform 265">
                  <a:extLst>
                    <a:ext uri="{FF2B5EF4-FFF2-40B4-BE49-F238E27FC236}">
                      <a16:creationId xmlns:a16="http://schemas.microsoft.com/office/drawing/2014/main" id="{BA77EC08-0D28-4305-8BD6-F38EE3FF4885}"/>
                    </a:ext>
                  </a:extLst>
                </p:cNvPr>
                <p:cNvSpPr>
                  <a:spLocks/>
                </p:cNvSpPr>
                <p:nvPr/>
              </p:nvSpPr>
              <p:spPr bwMode="auto">
                <a:xfrm>
                  <a:off x="2767" y="3005"/>
                  <a:ext cx="53" cy="47"/>
                </a:xfrm>
                <a:custGeom>
                  <a:avLst/>
                  <a:gdLst>
                    <a:gd name="T0" fmla="*/ 3 w 106"/>
                    <a:gd name="T1" fmla="*/ 2 h 95"/>
                    <a:gd name="T2" fmla="*/ 3 w 106"/>
                    <a:gd name="T3" fmla="*/ 2 h 95"/>
                    <a:gd name="T4" fmla="*/ 3 w 106"/>
                    <a:gd name="T5" fmla="*/ 2 h 95"/>
                    <a:gd name="T6" fmla="*/ 3 w 106"/>
                    <a:gd name="T7" fmla="*/ 2 h 95"/>
                    <a:gd name="T8" fmla="*/ 4 w 106"/>
                    <a:gd name="T9" fmla="*/ 1 h 95"/>
                    <a:gd name="T10" fmla="*/ 4 w 106"/>
                    <a:gd name="T11" fmla="*/ 1 h 95"/>
                    <a:gd name="T12" fmla="*/ 4 w 106"/>
                    <a:gd name="T13" fmla="*/ 1 h 95"/>
                    <a:gd name="T14" fmla="*/ 4 w 106"/>
                    <a:gd name="T15" fmla="*/ 0 h 95"/>
                    <a:gd name="T16" fmla="*/ 3 w 106"/>
                    <a:gd name="T17" fmla="*/ 0 h 95"/>
                    <a:gd name="T18" fmla="*/ 3 w 106"/>
                    <a:gd name="T19" fmla="*/ 0 h 95"/>
                    <a:gd name="T20" fmla="*/ 3 w 106"/>
                    <a:gd name="T21" fmla="*/ 0 h 95"/>
                    <a:gd name="T22" fmla="*/ 2 w 106"/>
                    <a:gd name="T23" fmla="*/ 0 h 95"/>
                    <a:gd name="T24" fmla="*/ 2 w 106"/>
                    <a:gd name="T25" fmla="*/ 0 h 95"/>
                    <a:gd name="T26" fmla="*/ 2 w 106"/>
                    <a:gd name="T27" fmla="*/ 0 h 95"/>
                    <a:gd name="T28" fmla="*/ 2 w 106"/>
                    <a:gd name="T29" fmla="*/ 0 h 95"/>
                    <a:gd name="T30" fmla="*/ 2 w 106"/>
                    <a:gd name="T31" fmla="*/ 0 h 95"/>
                    <a:gd name="T32" fmla="*/ 1 w 106"/>
                    <a:gd name="T33" fmla="*/ 0 h 95"/>
                    <a:gd name="T34" fmla="*/ 1 w 106"/>
                    <a:gd name="T35" fmla="*/ 0 h 95"/>
                    <a:gd name="T36" fmla="*/ 1 w 106"/>
                    <a:gd name="T37" fmla="*/ 0 h 95"/>
                    <a:gd name="T38" fmla="*/ 1 w 106"/>
                    <a:gd name="T39" fmla="*/ 0 h 95"/>
                    <a:gd name="T40" fmla="*/ 0 w 106"/>
                    <a:gd name="T41" fmla="*/ 0 h 95"/>
                    <a:gd name="T42" fmla="*/ 0 w 106"/>
                    <a:gd name="T43" fmla="*/ 1 h 95"/>
                    <a:gd name="T44" fmla="*/ 1 w 106"/>
                    <a:gd name="T45" fmla="*/ 1 h 95"/>
                    <a:gd name="T46" fmla="*/ 1 w 106"/>
                    <a:gd name="T47" fmla="*/ 2 h 95"/>
                    <a:gd name="T48" fmla="*/ 1 w 106"/>
                    <a:gd name="T49" fmla="*/ 2 h 95"/>
                    <a:gd name="T50" fmla="*/ 1 w 106"/>
                    <a:gd name="T51" fmla="*/ 2 h 95"/>
                    <a:gd name="T52" fmla="*/ 1 w 106"/>
                    <a:gd name="T53" fmla="*/ 2 h 95"/>
                    <a:gd name="T54" fmla="*/ 2 w 106"/>
                    <a:gd name="T55" fmla="*/ 2 h 95"/>
                    <a:gd name="T56" fmla="*/ 2 w 106"/>
                    <a:gd name="T57" fmla="*/ 2 h 95"/>
                    <a:gd name="T58" fmla="*/ 2 w 106"/>
                    <a:gd name="T59" fmla="*/ 2 h 95"/>
                    <a:gd name="T60" fmla="*/ 2 w 106"/>
                    <a:gd name="T61" fmla="*/ 2 h 95"/>
                    <a:gd name="T62" fmla="*/ 2 w 106"/>
                    <a:gd name="T63" fmla="*/ 2 h 95"/>
                    <a:gd name="T64" fmla="*/ 3 w 106"/>
                    <a:gd name="T65" fmla="*/ 2 h 95"/>
                    <a:gd name="T66" fmla="*/ 3 w 106"/>
                    <a:gd name="T67" fmla="*/ 2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6"/>
                    <a:gd name="T103" fmla="*/ 0 h 95"/>
                    <a:gd name="T104" fmla="*/ 106 w 106"/>
                    <a:gd name="T105" fmla="*/ 95 h 9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6" h="95">
                      <a:moveTo>
                        <a:pt x="76" y="92"/>
                      </a:moveTo>
                      <a:lnTo>
                        <a:pt x="77" y="90"/>
                      </a:lnTo>
                      <a:lnTo>
                        <a:pt x="79" y="84"/>
                      </a:lnTo>
                      <a:lnTo>
                        <a:pt x="83" y="82"/>
                      </a:lnTo>
                      <a:lnTo>
                        <a:pt x="87" y="78"/>
                      </a:lnTo>
                      <a:lnTo>
                        <a:pt x="89" y="74"/>
                      </a:lnTo>
                      <a:lnTo>
                        <a:pt x="93" y="71"/>
                      </a:lnTo>
                      <a:lnTo>
                        <a:pt x="96" y="65"/>
                      </a:lnTo>
                      <a:lnTo>
                        <a:pt x="98" y="59"/>
                      </a:lnTo>
                      <a:lnTo>
                        <a:pt x="100" y="55"/>
                      </a:lnTo>
                      <a:lnTo>
                        <a:pt x="102" y="50"/>
                      </a:lnTo>
                      <a:lnTo>
                        <a:pt x="104" y="44"/>
                      </a:lnTo>
                      <a:lnTo>
                        <a:pt x="106" y="38"/>
                      </a:lnTo>
                      <a:lnTo>
                        <a:pt x="106" y="33"/>
                      </a:lnTo>
                      <a:lnTo>
                        <a:pt x="104" y="29"/>
                      </a:lnTo>
                      <a:lnTo>
                        <a:pt x="102" y="23"/>
                      </a:lnTo>
                      <a:lnTo>
                        <a:pt x="98" y="19"/>
                      </a:lnTo>
                      <a:lnTo>
                        <a:pt x="96" y="16"/>
                      </a:lnTo>
                      <a:lnTo>
                        <a:pt x="93" y="14"/>
                      </a:lnTo>
                      <a:lnTo>
                        <a:pt x="87" y="10"/>
                      </a:lnTo>
                      <a:lnTo>
                        <a:pt x="79" y="10"/>
                      </a:lnTo>
                      <a:lnTo>
                        <a:pt x="72" y="10"/>
                      </a:lnTo>
                      <a:lnTo>
                        <a:pt x="68" y="14"/>
                      </a:lnTo>
                      <a:lnTo>
                        <a:pt x="62" y="14"/>
                      </a:lnTo>
                      <a:lnTo>
                        <a:pt x="62" y="16"/>
                      </a:lnTo>
                      <a:lnTo>
                        <a:pt x="60" y="14"/>
                      </a:lnTo>
                      <a:lnTo>
                        <a:pt x="58" y="12"/>
                      </a:lnTo>
                      <a:lnTo>
                        <a:pt x="55" y="10"/>
                      </a:lnTo>
                      <a:lnTo>
                        <a:pt x="51" y="6"/>
                      </a:lnTo>
                      <a:lnTo>
                        <a:pt x="45" y="4"/>
                      </a:lnTo>
                      <a:lnTo>
                        <a:pt x="38" y="2"/>
                      </a:lnTo>
                      <a:lnTo>
                        <a:pt x="34" y="0"/>
                      </a:lnTo>
                      <a:lnTo>
                        <a:pt x="30" y="0"/>
                      </a:lnTo>
                      <a:lnTo>
                        <a:pt x="26" y="0"/>
                      </a:lnTo>
                      <a:lnTo>
                        <a:pt x="22" y="2"/>
                      </a:lnTo>
                      <a:lnTo>
                        <a:pt x="19" y="2"/>
                      </a:lnTo>
                      <a:lnTo>
                        <a:pt x="15" y="4"/>
                      </a:lnTo>
                      <a:lnTo>
                        <a:pt x="11" y="6"/>
                      </a:lnTo>
                      <a:lnTo>
                        <a:pt x="9" y="10"/>
                      </a:lnTo>
                      <a:lnTo>
                        <a:pt x="3" y="16"/>
                      </a:lnTo>
                      <a:lnTo>
                        <a:pt x="1" y="23"/>
                      </a:lnTo>
                      <a:lnTo>
                        <a:pt x="0" y="31"/>
                      </a:lnTo>
                      <a:lnTo>
                        <a:pt x="0" y="38"/>
                      </a:lnTo>
                      <a:lnTo>
                        <a:pt x="0" y="44"/>
                      </a:lnTo>
                      <a:lnTo>
                        <a:pt x="3" y="50"/>
                      </a:lnTo>
                      <a:lnTo>
                        <a:pt x="5" y="55"/>
                      </a:lnTo>
                      <a:lnTo>
                        <a:pt x="7" y="59"/>
                      </a:lnTo>
                      <a:lnTo>
                        <a:pt x="9" y="65"/>
                      </a:lnTo>
                      <a:lnTo>
                        <a:pt x="13" y="73"/>
                      </a:lnTo>
                      <a:lnTo>
                        <a:pt x="15" y="76"/>
                      </a:lnTo>
                      <a:lnTo>
                        <a:pt x="17" y="82"/>
                      </a:lnTo>
                      <a:lnTo>
                        <a:pt x="20" y="84"/>
                      </a:lnTo>
                      <a:lnTo>
                        <a:pt x="26" y="88"/>
                      </a:lnTo>
                      <a:lnTo>
                        <a:pt x="28" y="86"/>
                      </a:lnTo>
                      <a:lnTo>
                        <a:pt x="34" y="86"/>
                      </a:lnTo>
                      <a:lnTo>
                        <a:pt x="36" y="86"/>
                      </a:lnTo>
                      <a:lnTo>
                        <a:pt x="39" y="84"/>
                      </a:lnTo>
                      <a:lnTo>
                        <a:pt x="43" y="84"/>
                      </a:lnTo>
                      <a:lnTo>
                        <a:pt x="45" y="82"/>
                      </a:lnTo>
                      <a:lnTo>
                        <a:pt x="47" y="84"/>
                      </a:lnTo>
                      <a:lnTo>
                        <a:pt x="51" y="88"/>
                      </a:lnTo>
                      <a:lnTo>
                        <a:pt x="55" y="92"/>
                      </a:lnTo>
                      <a:lnTo>
                        <a:pt x="58" y="95"/>
                      </a:lnTo>
                      <a:lnTo>
                        <a:pt x="64" y="95"/>
                      </a:lnTo>
                      <a:lnTo>
                        <a:pt x="70" y="93"/>
                      </a:lnTo>
                      <a:lnTo>
                        <a:pt x="74" y="92"/>
                      </a:lnTo>
                      <a:lnTo>
                        <a:pt x="76" y="9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8" name="Freeform 266">
                  <a:extLst>
                    <a:ext uri="{FF2B5EF4-FFF2-40B4-BE49-F238E27FC236}">
                      <a16:creationId xmlns:a16="http://schemas.microsoft.com/office/drawing/2014/main" id="{C2993979-7598-4C5F-8E13-31D53F21C124}"/>
                    </a:ext>
                  </a:extLst>
                </p:cNvPr>
                <p:cNvSpPr>
                  <a:spLocks/>
                </p:cNvSpPr>
                <p:nvPr/>
              </p:nvSpPr>
              <p:spPr bwMode="auto">
                <a:xfrm>
                  <a:off x="2771" y="3008"/>
                  <a:ext cx="44" cy="29"/>
                </a:xfrm>
                <a:custGeom>
                  <a:avLst/>
                  <a:gdLst>
                    <a:gd name="T0" fmla="*/ 2 w 89"/>
                    <a:gd name="T1" fmla="*/ 1 h 59"/>
                    <a:gd name="T2" fmla="*/ 2 w 89"/>
                    <a:gd name="T3" fmla="*/ 1 h 59"/>
                    <a:gd name="T4" fmla="*/ 2 w 89"/>
                    <a:gd name="T5" fmla="*/ 1 h 59"/>
                    <a:gd name="T6" fmla="*/ 2 w 89"/>
                    <a:gd name="T7" fmla="*/ 1 h 59"/>
                    <a:gd name="T8" fmla="*/ 2 w 89"/>
                    <a:gd name="T9" fmla="*/ 1 h 59"/>
                    <a:gd name="T10" fmla="*/ 2 w 89"/>
                    <a:gd name="T11" fmla="*/ 1 h 59"/>
                    <a:gd name="T12" fmla="*/ 2 w 89"/>
                    <a:gd name="T13" fmla="*/ 1 h 59"/>
                    <a:gd name="T14" fmla="*/ 2 w 89"/>
                    <a:gd name="T15" fmla="*/ 0 h 59"/>
                    <a:gd name="T16" fmla="*/ 2 w 89"/>
                    <a:gd name="T17" fmla="*/ 0 h 59"/>
                    <a:gd name="T18" fmla="*/ 2 w 89"/>
                    <a:gd name="T19" fmla="*/ 0 h 59"/>
                    <a:gd name="T20" fmla="*/ 2 w 89"/>
                    <a:gd name="T21" fmla="*/ 0 h 59"/>
                    <a:gd name="T22" fmla="*/ 2 w 89"/>
                    <a:gd name="T23" fmla="*/ 0 h 59"/>
                    <a:gd name="T24" fmla="*/ 2 w 89"/>
                    <a:gd name="T25" fmla="*/ 0 h 59"/>
                    <a:gd name="T26" fmla="*/ 2 w 89"/>
                    <a:gd name="T27" fmla="*/ 0 h 59"/>
                    <a:gd name="T28" fmla="*/ 2 w 89"/>
                    <a:gd name="T29" fmla="*/ 0 h 59"/>
                    <a:gd name="T30" fmla="*/ 1 w 89"/>
                    <a:gd name="T31" fmla="*/ 0 h 59"/>
                    <a:gd name="T32" fmla="*/ 1 w 89"/>
                    <a:gd name="T33" fmla="*/ 0 h 59"/>
                    <a:gd name="T34" fmla="*/ 1 w 89"/>
                    <a:gd name="T35" fmla="*/ 0 h 59"/>
                    <a:gd name="T36" fmla="*/ 1 w 89"/>
                    <a:gd name="T37" fmla="*/ 0 h 59"/>
                    <a:gd name="T38" fmla="*/ 1 w 89"/>
                    <a:gd name="T39" fmla="*/ 0 h 59"/>
                    <a:gd name="T40" fmla="*/ 1 w 89"/>
                    <a:gd name="T41" fmla="*/ 0 h 59"/>
                    <a:gd name="T42" fmla="*/ 1 w 89"/>
                    <a:gd name="T43" fmla="*/ 0 h 59"/>
                    <a:gd name="T44" fmla="*/ 1 w 89"/>
                    <a:gd name="T45" fmla="*/ 0 h 59"/>
                    <a:gd name="T46" fmla="*/ 0 w 89"/>
                    <a:gd name="T47" fmla="*/ 0 h 59"/>
                    <a:gd name="T48" fmla="*/ 0 w 89"/>
                    <a:gd name="T49" fmla="*/ 0 h 59"/>
                    <a:gd name="T50" fmla="*/ 0 w 89"/>
                    <a:gd name="T51" fmla="*/ 0 h 59"/>
                    <a:gd name="T52" fmla="*/ 0 w 89"/>
                    <a:gd name="T53" fmla="*/ 0 h 59"/>
                    <a:gd name="T54" fmla="*/ 0 w 89"/>
                    <a:gd name="T55" fmla="*/ 0 h 59"/>
                    <a:gd name="T56" fmla="*/ 0 w 89"/>
                    <a:gd name="T57" fmla="*/ 0 h 59"/>
                    <a:gd name="T58" fmla="*/ 0 w 89"/>
                    <a:gd name="T59" fmla="*/ 0 h 59"/>
                    <a:gd name="T60" fmla="*/ 0 w 89"/>
                    <a:gd name="T61" fmla="*/ 0 h 59"/>
                    <a:gd name="T62" fmla="*/ 0 w 89"/>
                    <a:gd name="T63" fmla="*/ 0 h 59"/>
                    <a:gd name="T64" fmla="*/ 0 w 89"/>
                    <a:gd name="T65" fmla="*/ 1 h 59"/>
                    <a:gd name="T66" fmla="*/ 0 w 89"/>
                    <a:gd name="T67" fmla="*/ 1 h 59"/>
                    <a:gd name="T68" fmla="*/ 0 w 89"/>
                    <a:gd name="T69" fmla="*/ 1 h 59"/>
                    <a:gd name="T70" fmla="*/ 0 w 89"/>
                    <a:gd name="T71" fmla="*/ 1 h 59"/>
                    <a:gd name="T72" fmla="*/ 0 w 89"/>
                    <a:gd name="T73" fmla="*/ 1 h 59"/>
                    <a:gd name="T74" fmla="*/ 0 w 89"/>
                    <a:gd name="T75" fmla="*/ 1 h 59"/>
                    <a:gd name="T76" fmla="*/ 0 w 89"/>
                    <a:gd name="T77" fmla="*/ 1 h 59"/>
                    <a:gd name="T78" fmla="*/ 0 w 89"/>
                    <a:gd name="T79" fmla="*/ 1 h 59"/>
                    <a:gd name="T80" fmla="*/ 0 w 89"/>
                    <a:gd name="T81" fmla="*/ 1 h 59"/>
                    <a:gd name="T82" fmla="*/ 0 w 89"/>
                    <a:gd name="T83" fmla="*/ 1 h 59"/>
                    <a:gd name="T84" fmla="*/ 0 w 89"/>
                    <a:gd name="T85" fmla="*/ 1 h 59"/>
                    <a:gd name="T86" fmla="*/ 1 w 89"/>
                    <a:gd name="T87" fmla="*/ 1 h 59"/>
                    <a:gd name="T88" fmla="*/ 1 w 89"/>
                    <a:gd name="T89" fmla="*/ 1 h 59"/>
                    <a:gd name="T90" fmla="*/ 1 w 89"/>
                    <a:gd name="T91" fmla="*/ 1 h 59"/>
                    <a:gd name="T92" fmla="*/ 1 w 89"/>
                    <a:gd name="T93" fmla="*/ 1 h 59"/>
                    <a:gd name="T94" fmla="*/ 1 w 89"/>
                    <a:gd name="T95" fmla="*/ 1 h 59"/>
                    <a:gd name="T96" fmla="*/ 1 w 89"/>
                    <a:gd name="T97" fmla="*/ 1 h 59"/>
                    <a:gd name="T98" fmla="*/ 1 w 89"/>
                    <a:gd name="T99" fmla="*/ 1 h 59"/>
                    <a:gd name="T100" fmla="*/ 2 w 89"/>
                    <a:gd name="T101" fmla="*/ 1 h 59"/>
                    <a:gd name="T102" fmla="*/ 2 w 89"/>
                    <a:gd name="T103" fmla="*/ 1 h 59"/>
                    <a:gd name="T104" fmla="*/ 2 w 89"/>
                    <a:gd name="T105" fmla="*/ 1 h 59"/>
                    <a:gd name="T106" fmla="*/ 2 w 89"/>
                    <a:gd name="T107" fmla="*/ 1 h 59"/>
                    <a:gd name="T108" fmla="*/ 2 w 89"/>
                    <a:gd name="T109" fmla="*/ 1 h 59"/>
                    <a:gd name="T110" fmla="*/ 2 w 89"/>
                    <a:gd name="T111" fmla="*/ 1 h 59"/>
                    <a:gd name="T112" fmla="*/ 2 w 89"/>
                    <a:gd name="T113" fmla="*/ 1 h 5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
                    <a:gd name="T172" fmla="*/ 0 h 59"/>
                    <a:gd name="T173" fmla="*/ 89 w 89"/>
                    <a:gd name="T174" fmla="*/ 59 h 5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 h="59">
                      <a:moveTo>
                        <a:pt x="82" y="55"/>
                      </a:moveTo>
                      <a:lnTo>
                        <a:pt x="82" y="53"/>
                      </a:lnTo>
                      <a:lnTo>
                        <a:pt x="84" y="51"/>
                      </a:lnTo>
                      <a:lnTo>
                        <a:pt x="86" y="48"/>
                      </a:lnTo>
                      <a:lnTo>
                        <a:pt x="88" y="44"/>
                      </a:lnTo>
                      <a:lnTo>
                        <a:pt x="89" y="40"/>
                      </a:lnTo>
                      <a:lnTo>
                        <a:pt x="89" y="34"/>
                      </a:lnTo>
                      <a:lnTo>
                        <a:pt x="89" y="30"/>
                      </a:lnTo>
                      <a:lnTo>
                        <a:pt x="89" y="27"/>
                      </a:lnTo>
                      <a:lnTo>
                        <a:pt x="88" y="23"/>
                      </a:lnTo>
                      <a:lnTo>
                        <a:pt x="86" y="19"/>
                      </a:lnTo>
                      <a:lnTo>
                        <a:pt x="82" y="15"/>
                      </a:lnTo>
                      <a:lnTo>
                        <a:pt x="78" y="13"/>
                      </a:lnTo>
                      <a:lnTo>
                        <a:pt x="72" y="11"/>
                      </a:lnTo>
                      <a:lnTo>
                        <a:pt x="69" y="11"/>
                      </a:lnTo>
                      <a:lnTo>
                        <a:pt x="63" y="11"/>
                      </a:lnTo>
                      <a:lnTo>
                        <a:pt x="59" y="13"/>
                      </a:lnTo>
                      <a:lnTo>
                        <a:pt x="53" y="15"/>
                      </a:lnTo>
                      <a:lnTo>
                        <a:pt x="51" y="13"/>
                      </a:lnTo>
                      <a:lnTo>
                        <a:pt x="46" y="8"/>
                      </a:lnTo>
                      <a:lnTo>
                        <a:pt x="42" y="6"/>
                      </a:lnTo>
                      <a:lnTo>
                        <a:pt x="38" y="4"/>
                      </a:lnTo>
                      <a:lnTo>
                        <a:pt x="32" y="2"/>
                      </a:lnTo>
                      <a:lnTo>
                        <a:pt x="27" y="2"/>
                      </a:lnTo>
                      <a:lnTo>
                        <a:pt x="21" y="0"/>
                      </a:lnTo>
                      <a:lnTo>
                        <a:pt x="15" y="4"/>
                      </a:lnTo>
                      <a:lnTo>
                        <a:pt x="10" y="6"/>
                      </a:lnTo>
                      <a:lnTo>
                        <a:pt x="8" y="10"/>
                      </a:lnTo>
                      <a:lnTo>
                        <a:pt x="4" y="13"/>
                      </a:lnTo>
                      <a:lnTo>
                        <a:pt x="2" y="19"/>
                      </a:lnTo>
                      <a:lnTo>
                        <a:pt x="0" y="23"/>
                      </a:lnTo>
                      <a:lnTo>
                        <a:pt x="0" y="27"/>
                      </a:lnTo>
                      <a:lnTo>
                        <a:pt x="2" y="34"/>
                      </a:lnTo>
                      <a:lnTo>
                        <a:pt x="4" y="42"/>
                      </a:lnTo>
                      <a:lnTo>
                        <a:pt x="8" y="48"/>
                      </a:lnTo>
                      <a:lnTo>
                        <a:pt x="12" y="53"/>
                      </a:lnTo>
                      <a:lnTo>
                        <a:pt x="13" y="57"/>
                      </a:lnTo>
                      <a:lnTo>
                        <a:pt x="19" y="59"/>
                      </a:lnTo>
                      <a:lnTo>
                        <a:pt x="21" y="59"/>
                      </a:lnTo>
                      <a:lnTo>
                        <a:pt x="25" y="59"/>
                      </a:lnTo>
                      <a:lnTo>
                        <a:pt x="27" y="57"/>
                      </a:lnTo>
                      <a:lnTo>
                        <a:pt x="29" y="51"/>
                      </a:lnTo>
                      <a:lnTo>
                        <a:pt x="31" y="48"/>
                      </a:lnTo>
                      <a:lnTo>
                        <a:pt x="34" y="44"/>
                      </a:lnTo>
                      <a:lnTo>
                        <a:pt x="38" y="42"/>
                      </a:lnTo>
                      <a:lnTo>
                        <a:pt x="44" y="42"/>
                      </a:lnTo>
                      <a:lnTo>
                        <a:pt x="48" y="42"/>
                      </a:lnTo>
                      <a:lnTo>
                        <a:pt x="53" y="44"/>
                      </a:lnTo>
                      <a:lnTo>
                        <a:pt x="59" y="48"/>
                      </a:lnTo>
                      <a:lnTo>
                        <a:pt x="63" y="51"/>
                      </a:lnTo>
                      <a:lnTo>
                        <a:pt x="67" y="55"/>
                      </a:lnTo>
                      <a:lnTo>
                        <a:pt x="70" y="57"/>
                      </a:lnTo>
                      <a:lnTo>
                        <a:pt x="72" y="57"/>
                      </a:lnTo>
                      <a:lnTo>
                        <a:pt x="76" y="57"/>
                      </a:lnTo>
                      <a:lnTo>
                        <a:pt x="80" y="55"/>
                      </a:lnTo>
                      <a:lnTo>
                        <a:pt x="82" y="55"/>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39" name="Freeform 267">
                  <a:extLst>
                    <a:ext uri="{FF2B5EF4-FFF2-40B4-BE49-F238E27FC236}">
                      <a16:creationId xmlns:a16="http://schemas.microsoft.com/office/drawing/2014/main" id="{6640D66C-06E4-45CB-A880-EEF9E7D6BEC7}"/>
                    </a:ext>
                  </a:extLst>
                </p:cNvPr>
                <p:cNvSpPr>
                  <a:spLocks/>
                </p:cNvSpPr>
                <p:nvPr/>
              </p:nvSpPr>
              <p:spPr bwMode="auto">
                <a:xfrm>
                  <a:off x="2775" y="3011"/>
                  <a:ext cx="12" cy="12"/>
                </a:xfrm>
                <a:custGeom>
                  <a:avLst/>
                  <a:gdLst>
                    <a:gd name="T0" fmla="*/ 1 w 22"/>
                    <a:gd name="T1" fmla="*/ 0 h 22"/>
                    <a:gd name="T2" fmla="*/ 1 w 22"/>
                    <a:gd name="T3" fmla="*/ 0 h 22"/>
                    <a:gd name="T4" fmla="*/ 1 w 22"/>
                    <a:gd name="T5" fmla="*/ 1 h 22"/>
                    <a:gd name="T6" fmla="*/ 1 w 22"/>
                    <a:gd name="T7" fmla="*/ 1 h 22"/>
                    <a:gd name="T8" fmla="*/ 1 w 22"/>
                    <a:gd name="T9" fmla="*/ 1 h 22"/>
                    <a:gd name="T10" fmla="*/ 1 w 22"/>
                    <a:gd name="T11" fmla="*/ 1 h 22"/>
                    <a:gd name="T12" fmla="*/ 0 w 22"/>
                    <a:gd name="T13" fmla="*/ 1 h 22"/>
                    <a:gd name="T14" fmla="*/ 1 w 22"/>
                    <a:gd name="T15" fmla="*/ 1 h 22"/>
                    <a:gd name="T16" fmla="*/ 1 w 22"/>
                    <a:gd name="T17" fmla="*/ 1 h 22"/>
                    <a:gd name="T18" fmla="*/ 1 w 22"/>
                    <a:gd name="T19" fmla="*/ 1 h 22"/>
                    <a:gd name="T20" fmla="*/ 1 w 22"/>
                    <a:gd name="T21" fmla="*/ 1 h 22"/>
                    <a:gd name="T22" fmla="*/ 1 w 22"/>
                    <a:gd name="T23" fmla="*/ 1 h 22"/>
                    <a:gd name="T24" fmla="*/ 1 w 22"/>
                    <a:gd name="T25" fmla="*/ 1 h 22"/>
                    <a:gd name="T26" fmla="*/ 1 w 22"/>
                    <a:gd name="T27" fmla="*/ 1 h 22"/>
                    <a:gd name="T28" fmla="*/ 1 w 22"/>
                    <a:gd name="T29" fmla="*/ 0 h 22"/>
                    <a:gd name="T30" fmla="*/ 1 w 22"/>
                    <a:gd name="T31" fmla="*/ 0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
                    <a:gd name="T49" fmla="*/ 0 h 22"/>
                    <a:gd name="T50" fmla="*/ 22 w 22"/>
                    <a:gd name="T51" fmla="*/ 22 h 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 h="22">
                      <a:moveTo>
                        <a:pt x="21" y="0"/>
                      </a:moveTo>
                      <a:lnTo>
                        <a:pt x="17" y="0"/>
                      </a:lnTo>
                      <a:lnTo>
                        <a:pt x="11" y="2"/>
                      </a:lnTo>
                      <a:lnTo>
                        <a:pt x="7" y="3"/>
                      </a:lnTo>
                      <a:lnTo>
                        <a:pt x="3" y="5"/>
                      </a:lnTo>
                      <a:lnTo>
                        <a:pt x="2" y="9"/>
                      </a:lnTo>
                      <a:lnTo>
                        <a:pt x="0" y="15"/>
                      </a:lnTo>
                      <a:lnTo>
                        <a:pt x="7" y="22"/>
                      </a:lnTo>
                      <a:lnTo>
                        <a:pt x="7" y="21"/>
                      </a:lnTo>
                      <a:lnTo>
                        <a:pt x="11" y="15"/>
                      </a:lnTo>
                      <a:lnTo>
                        <a:pt x="11" y="13"/>
                      </a:lnTo>
                      <a:lnTo>
                        <a:pt x="15" y="9"/>
                      </a:lnTo>
                      <a:lnTo>
                        <a:pt x="19" y="7"/>
                      </a:lnTo>
                      <a:lnTo>
                        <a:pt x="22" y="7"/>
                      </a:lnTo>
                      <a:lnTo>
                        <a:pt x="21"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0" name="Freeform 268">
                  <a:extLst>
                    <a:ext uri="{FF2B5EF4-FFF2-40B4-BE49-F238E27FC236}">
                      <a16:creationId xmlns:a16="http://schemas.microsoft.com/office/drawing/2014/main" id="{62A23244-0867-427C-B32A-10D29F63F10A}"/>
                    </a:ext>
                  </a:extLst>
                </p:cNvPr>
                <p:cNvSpPr>
                  <a:spLocks/>
                </p:cNvSpPr>
                <p:nvPr/>
              </p:nvSpPr>
              <p:spPr bwMode="auto">
                <a:xfrm>
                  <a:off x="2792" y="3012"/>
                  <a:ext cx="10" cy="7"/>
                </a:xfrm>
                <a:custGeom>
                  <a:avLst/>
                  <a:gdLst>
                    <a:gd name="T0" fmla="*/ 1 w 19"/>
                    <a:gd name="T1" fmla="*/ 1 h 13"/>
                    <a:gd name="T2" fmla="*/ 1 w 19"/>
                    <a:gd name="T3" fmla="*/ 0 h 13"/>
                    <a:gd name="T4" fmla="*/ 0 w 19"/>
                    <a:gd name="T5" fmla="*/ 1 h 13"/>
                    <a:gd name="T6" fmla="*/ 1 w 19"/>
                    <a:gd name="T7" fmla="*/ 1 h 13"/>
                    <a:gd name="T8" fmla="*/ 1 w 19"/>
                    <a:gd name="T9" fmla="*/ 1 h 13"/>
                    <a:gd name="T10" fmla="*/ 1 w 19"/>
                    <a:gd name="T11" fmla="*/ 1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19" y="7"/>
                      </a:moveTo>
                      <a:lnTo>
                        <a:pt x="13" y="0"/>
                      </a:lnTo>
                      <a:lnTo>
                        <a:pt x="0" y="3"/>
                      </a:lnTo>
                      <a:lnTo>
                        <a:pt x="7" y="13"/>
                      </a:lnTo>
                      <a:lnTo>
                        <a:pt x="19" y="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1" name="Freeform 269">
                  <a:extLst>
                    <a:ext uri="{FF2B5EF4-FFF2-40B4-BE49-F238E27FC236}">
                      <a16:creationId xmlns:a16="http://schemas.microsoft.com/office/drawing/2014/main" id="{9BB0C357-5484-4969-941E-1F218D2AEFCE}"/>
                    </a:ext>
                  </a:extLst>
                </p:cNvPr>
                <p:cNvSpPr>
                  <a:spLocks/>
                </p:cNvSpPr>
                <p:nvPr/>
              </p:nvSpPr>
              <p:spPr bwMode="auto">
                <a:xfrm>
                  <a:off x="2757" y="3026"/>
                  <a:ext cx="50" cy="49"/>
                </a:xfrm>
                <a:custGeom>
                  <a:avLst/>
                  <a:gdLst>
                    <a:gd name="T0" fmla="*/ 2 w 98"/>
                    <a:gd name="T1" fmla="*/ 0 h 99"/>
                    <a:gd name="T2" fmla="*/ 2 w 98"/>
                    <a:gd name="T3" fmla="*/ 0 h 99"/>
                    <a:gd name="T4" fmla="*/ 2 w 98"/>
                    <a:gd name="T5" fmla="*/ 0 h 99"/>
                    <a:gd name="T6" fmla="*/ 2 w 98"/>
                    <a:gd name="T7" fmla="*/ 0 h 99"/>
                    <a:gd name="T8" fmla="*/ 2 w 98"/>
                    <a:gd name="T9" fmla="*/ 0 h 99"/>
                    <a:gd name="T10" fmla="*/ 2 w 98"/>
                    <a:gd name="T11" fmla="*/ 0 h 99"/>
                    <a:gd name="T12" fmla="*/ 2 w 98"/>
                    <a:gd name="T13" fmla="*/ 0 h 99"/>
                    <a:gd name="T14" fmla="*/ 1 w 98"/>
                    <a:gd name="T15" fmla="*/ 0 h 99"/>
                    <a:gd name="T16" fmla="*/ 1 w 98"/>
                    <a:gd name="T17" fmla="*/ 0 h 99"/>
                    <a:gd name="T18" fmla="*/ 1 w 98"/>
                    <a:gd name="T19" fmla="*/ 0 h 99"/>
                    <a:gd name="T20" fmla="*/ 1 w 98"/>
                    <a:gd name="T21" fmla="*/ 0 h 99"/>
                    <a:gd name="T22" fmla="*/ 1 w 98"/>
                    <a:gd name="T23" fmla="*/ 0 h 99"/>
                    <a:gd name="T24" fmla="*/ 1 w 98"/>
                    <a:gd name="T25" fmla="*/ 0 h 99"/>
                    <a:gd name="T26" fmla="*/ 0 w 98"/>
                    <a:gd name="T27" fmla="*/ 0 h 99"/>
                    <a:gd name="T28" fmla="*/ 0 w 98"/>
                    <a:gd name="T29" fmla="*/ 0 h 99"/>
                    <a:gd name="T30" fmla="*/ 0 w 98"/>
                    <a:gd name="T31" fmla="*/ 1 h 99"/>
                    <a:gd name="T32" fmla="*/ 1 w 98"/>
                    <a:gd name="T33" fmla="*/ 1 h 99"/>
                    <a:gd name="T34" fmla="*/ 1 w 98"/>
                    <a:gd name="T35" fmla="*/ 1 h 99"/>
                    <a:gd name="T36" fmla="*/ 1 w 98"/>
                    <a:gd name="T37" fmla="*/ 1 h 99"/>
                    <a:gd name="T38" fmla="*/ 1 w 98"/>
                    <a:gd name="T39" fmla="*/ 1 h 99"/>
                    <a:gd name="T40" fmla="*/ 1 w 98"/>
                    <a:gd name="T41" fmla="*/ 1 h 99"/>
                    <a:gd name="T42" fmla="*/ 1 w 98"/>
                    <a:gd name="T43" fmla="*/ 1 h 99"/>
                    <a:gd name="T44" fmla="*/ 1 w 98"/>
                    <a:gd name="T45" fmla="*/ 1 h 99"/>
                    <a:gd name="T46" fmla="*/ 1 w 98"/>
                    <a:gd name="T47" fmla="*/ 2 h 99"/>
                    <a:gd name="T48" fmla="*/ 1 w 98"/>
                    <a:gd name="T49" fmla="*/ 2 h 99"/>
                    <a:gd name="T50" fmla="*/ 1 w 98"/>
                    <a:gd name="T51" fmla="*/ 2 h 99"/>
                    <a:gd name="T52" fmla="*/ 1 w 98"/>
                    <a:gd name="T53" fmla="*/ 2 h 99"/>
                    <a:gd name="T54" fmla="*/ 1 w 98"/>
                    <a:gd name="T55" fmla="*/ 2 h 99"/>
                    <a:gd name="T56" fmla="*/ 1 w 98"/>
                    <a:gd name="T57" fmla="*/ 2 h 99"/>
                    <a:gd name="T58" fmla="*/ 1 w 98"/>
                    <a:gd name="T59" fmla="*/ 2 h 99"/>
                    <a:gd name="T60" fmla="*/ 2 w 98"/>
                    <a:gd name="T61" fmla="*/ 2 h 99"/>
                    <a:gd name="T62" fmla="*/ 2 w 98"/>
                    <a:gd name="T63" fmla="*/ 2 h 99"/>
                    <a:gd name="T64" fmla="*/ 2 w 98"/>
                    <a:gd name="T65" fmla="*/ 3 h 99"/>
                    <a:gd name="T66" fmla="*/ 2 w 98"/>
                    <a:gd name="T67" fmla="*/ 3 h 99"/>
                    <a:gd name="T68" fmla="*/ 2 w 98"/>
                    <a:gd name="T69" fmla="*/ 3 h 99"/>
                    <a:gd name="T70" fmla="*/ 3 w 98"/>
                    <a:gd name="T71" fmla="*/ 2 h 99"/>
                    <a:gd name="T72" fmla="*/ 3 w 98"/>
                    <a:gd name="T73" fmla="*/ 2 h 99"/>
                    <a:gd name="T74" fmla="*/ 3 w 98"/>
                    <a:gd name="T75" fmla="*/ 2 h 99"/>
                    <a:gd name="T76" fmla="*/ 3 w 98"/>
                    <a:gd name="T77" fmla="*/ 2 h 99"/>
                    <a:gd name="T78" fmla="*/ 3 w 98"/>
                    <a:gd name="T79" fmla="*/ 2 h 99"/>
                    <a:gd name="T80" fmla="*/ 3 w 98"/>
                    <a:gd name="T81" fmla="*/ 2 h 99"/>
                    <a:gd name="T82" fmla="*/ 3 w 98"/>
                    <a:gd name="T83" fmla="*/ 2 h 99"/>
                    <a:gd name="T84" fmla="*/ 3 w 98"/>
                    <a:gd name="T85" fmla="*/ 1 h 99"/>
                    <a:gd name="T86" fmla="*/ 3 w 98"/>
                    <a:gd name="T87" fmla="*/ 1 h 99"/>
                    <a:gd name="T88" fmla="*/ 3 w 98"/>
                    <a:gd name="T89" fmla="*/ 1 h 99"/>
                    <a:gd name="T90" fmla="*/ 4 w 98"/>
                    <a:gd name="T91" fmla="*/ 1 h 99"/>
                    <a:gd name="T92" fmla="*/ 4 w 98"/>
                    <a:gd name="T93" fmla="*/ 1 h 99"/>
                    <a:gd name="T94" fmla="*/ 4 w 98"/>
                    <a:gd name="T95" fmla="*/ 1 h 99"/>
                    <a:gd name="T96" fmla="*/ 4 w 98"/>
                    <a:gd name="T97" fmla="*/ 1 h 99"/>
                    <a:gd name="T98" fmla="*/ 3 w 98"/>
                    <a:gd name="T99" fmla="*/ 0 h 99"/>
                    <a:gd name="T100" fmla="*/ 3 w 98"/>
                    <a:gd name="T101" fmla="*/ 0 h 99"/>
                    <a:gd name="T102" fmla="*/ 3 w 98"/>
                    <a:gd name="T103" fmla="*/ 0 h 99"/>
                    <a:gd name="T104" fmla="*/ 3 w 98"/>
                    <a:gd name="T105" fmla="*/ 0 h 99"/>
                    <a:gd name="T106" fmla="*/ 3 w 98"/>
                    <a:gd name="T107" fmla="*/ 0 h 99"/>
                    <a:gd name="T108" fmla="*/ 3 w 98"/>
                    <a:gd name="T109" fmla="*/ 0 h 99"/>
                    <a:gd name="T110" fmla="*/ 3 w 98"/>
                    <a:gd name="T111" fmla="*/ 0 h 99"/>
                    <a:gd name="T112" fmla="*/ 3 w 98"/>
                    <a:gd name="T113" fmla="*/ 0 h 99"/>
                    <a:gd name="T114" fmla="*/ 3 w 98"/>
                    <a:gd name="T115" fmla="*/ 0 h 99"/>
                    <a:gd name="T116" fmla="*/ 2 w 98"/>
                    <a:gd name="T117" fmla="*/ 0 h 99"/>
                    <a:gd name="T118" fmla="*/ 2 w 98"/>
                    <a:gd name="T119" fmla="*/ 0 h 99"/>
                    <a:gd name="T120" fmla="*/ 2 w 98"/>
                    <a:gd name="T121" fmla="*/ 0 h 9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8"/>
                    <a:gd name="T184" fmla="*/ 0 h 99"/>
                    <a:gd name="T185" fmla="*/ 98 w 98"/>
                    <a:gd name="T186" fmla="*/ 99 h 9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8" h="99">
                      <a:moveTo>
                        <a:pt x="60" y="0"/>
                      </a:moveTo>
                      <a:lnTo>
                        <a:pt x="58" y="0"/>
                      </a:lnTo>
                      <a:lnTo>
                        <a:pt x="55" y="0"/>
                      </a:lnTo>
                      <a:lnTo>
                        <a:pt x="47" y="0"/>
                      </a:lnTo>
                      <a:lnTo>
                        <a:pt x="41" y="0"/>
                      </a:lnTo>
                      <a:lnTo>
                        <a:pt x="38" y="0"/>
                      </a:lnTo>
                      <a:lnTo>
                        <a:pt x="34" y="0"/>
                      </a:lnTo>
                      <a:lnTo>
                        <a:pt x="28" y="0"/>
                      </a:lnTo>
                      <a:lnTo>
                        <a:pt x="22" y="2"/>
                      </a:lnTo>
                      <a:lnTo>
                        <a:pt x="17" y="4"/>
                      </a:lnTo>
                      <a:lnTo>
                        <a:pt x="13" y="8"/>
                      </a:lnTo>
                      <a:lnTo>
                        <a:pt x="7" y="12"/>
                      </a:lnTo>
                      <a:lnTo>
                        <a:pt x="3" y="17"/>
                      </a:lnTo>
                      <a:lnTo>
                        <a:pt x="0" y="23"/>
                      </a:lnTo>
                      <a:lnTo>
                        <a:pt x="0" y="31"/>
                      </a:lnTo>
                      <a:lnTo>
                        <a:pt x="0" y="36"/>
                      </a:lnTo>
                      <a:lnTo>
                        <a:pt x="1" y="44"/>
                      </a:lnTo>
                      <a:lnTo>
                        <a:pt x="3" y="48"/>
                      </a:lnTo>
                      <a:lnTo>
                        <a:pt x="5" y="53"/>
                      </a:lnTo>
                      <a:lnTo>
                        <a:pt x="7" y="55"/>
                      </a:lnTo>
                      <a:lnTo>
                        <a:pt x="9" y="57"/>
                      </a:lnTo>
                      <a:lnTo>
                        <a:pt x="9" y="59"/>
                      </a:lnTo>
                      <a:lnTo>
                        <a:pt x="13" y="63"/>
                      </a:lnTo>
                      <a:lnTo>
                        <a:pt x="15" y="67"/>
                      </a:lnTo>
                      <a:lnTo>
                        <a:pt x="19" y="72"/>
                      </a:lnTo>
                      <a:lnTo>
                        <a:pt x="20" y="78"/>
                      </a:lnTo>
                      <a:lnTo>
                        <a:pt x="22" y="84"/>
                      </a:lnTo>
                      <a:lnTo>
                        <a:pt x="24" y="88"/>
                      </a:lnTo>
                      <a:lnTo>
                        <a:pt x="28" y="90"/>
                      </a:lnTo>
                      <a:lnTo>
                        <a:pt x="30" y="91"/>
                      </a:lnTo>
                      <a:lnTo>
                        <a:pt x="34" y="93"/>
                      </a:lnTo>
                      <a:lnTo>
                        <a:pt x="38" y="95"/>
                      </a:lnTo>
                      <a:lnTo>
                        <a:pt x="45" y="99"/>
                      </a:lnTo>
                      <a:lnTo>
                        <a:pt x="51" y="99"/>
                      </a:lnTo>
                      <a:lnTo>
                        <a:pt x="58" y="99"/>
                      </a:lnTo>
                      <a:lnTo>
                        <a:pt x="66" y="95"/>
                      </a:lnTo>
                      <a:lnTo>
                        <a:pt x="74" y="90"/>
                      </a:lnTo>
                      <a:lnTo>
                        <a:pt x="77" y="84"/>
                      </a:lnTo>
                      <a:lnTo>
                        <a:pt x="79" y="80"/>
                      </a:lnTo>
                      <a:lnTo>
                        <a:pt x="83" y="76"/>
                      </a:lnTo>
                      <a:lnTo>
                        <a:pt x="87" y="70"/>
                      </a:lnTo>
                      <a:lnTo>
                        <a:pt x="89" y="67"/>
                      </a:lnTo>
                      <a:lnTo>
                        <a:pt x="91" y="63"/>
                      </a:lnTo>
                      <a:lnTo>
                        <a:pt x="93" y="59"/>
                      </a:lnTo>
                      <a:lnTo>
                        <a:pt x="95" y="55"/>
                      </a:lnTo>
                      <a:lnTo>
                        <a:pt x="96" y="48"/>
                      </a:lnTo>
                      <a:lnTo>
                        <a:pt x="98" y="42"/>
                      </a:lnTo>
                      <a:lnTo>
                        <a:pt x="98" y="36"/>
                      </a:lnTo>
                      <a:lnTo>
                        <a:pt x="98" y="34"/>
                      </a:lnTo>
                      <a:lnTo>
                        <a:pt x="95" y="31"/>
                      </a:lnTo>
                      <a:lnTo>
                        <a:pt x="89" y="27"/>
                      </a:lnTo>
                      <a:lnTo>
                        <a:pt x="85" y="23"/>
                      </a:lnTo>
                      <a:lnTo>
                        <a:pt x="83" y="23"/>
                      </a:lnTo>
                      <a:lnTo>
                        <a:pt x="81" y="21"/>
                      </a:lnTo>
                      <a:lnTo>
                        <a:pt x="81" y="13"/>
                      </a:lnTo>
                      <a:lnTo>
                        <a:pt x="79" y="8"/>
                      </a:lnTo>
                      <a:lnTo>
                        <a:pt x="74" y="2"/>
                      </a:lnTo>
                      <a:lnTo>
                        <a:pt x="68" y="0"/>
                      </a:lnTo>
                      <a:lnTo>
                        <a:pt x="62" y="0"/>
                      </a:lnTo>
                      <a:lnTo>
                        <a:pt x="60" y="0"/>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2" name="Freeform 270">
                  <a:extLst>
                    <a:ext uri="{FF2B5EF4-FFF2-40B4-BE49-F238E27FC236}">
                      <a16:creationId xmlns:a16="http://schemas.microsoft.com/office/drawing/2014/main" id="{0B8F93B8-C6E0-4704-B25B-7A70D679F627}"/>
                    </a:ext>
                  </a:extLst>
                </p:cNvPr>
                <p:cNvSpPr>
                  <a:spLocks/>
                </p:cNvSpPr>
                <p:nvPr/>
              </p:nvSpPr>
              <p:spPr bwMode="auto">
                <a:xfrm>
                  <a:off x="2765" y="3048"/>
                  <a:ext cx="10" cy="11"/>
                </a:xfrm>
                <a:custGeom>
                  <a:avLst/>
                  <a:gdLst>
                    <a:gd name="T0" fmla="*/ 0 w 21"/>
                    <a:gd name="T1" fmla="*/ 1 h 21"/>
                    <a:gd name="T2" fmla="*/ 0 w 21"/>
                    <a:gd name="T3" fmla="*/ 0 h 21"/>
                    <a:gd name="T4" fmla="*/ 0 w 21"/>
                    <a:gd name="T5" fmla="*/ 1 h 21"/>
                    <a:gd name="T6" fmla="*/ 0 w 21"/>
                    <a:gd name="T7" fmla="*/ 1 h 21"/>
                    <a:gd name="T8" fmla="*/ 0 w 21"/>
                    <a:gd name="T9" fmla="*/ 1 h 21"/>
                    <a:gd name="T10" fmla="*/ 0 w 21"/>
                    <a:gd name="T11" fmla="*/ 1 h 21"/>
                    <a:gd name="T12" fmla="*/ 0 w 21"/>
                    <a:gd name="T13" fmla="*/ 1 h 21"/>
                    <a:gd name="T14" fmla="*/ 0 60000 65536"/>
                    <a:gd name="T15" fmla="*/ 0 60000 65536"/>
                    <a:gd name="T16" fmla="*/ 0 60000 65536"/>
                    <a:gd name="T17" fmla="*/ 0 60000 65536"/>
                    <a:gd name="T18" fmla="*/ 0 60000 65536"/>
                    <a:gd name="T19" fmla="*/ 0 60000 65536"/>
                    <a:gd name="T20" fmla="*/ 0 60000 65536"/>
                    <a:gd name="T21" fmla="*/ 0 w 21"/>
                    <a:gd name="T22" fmla="*/ 0 h 21"/>
                    <a:gd name="T23" fmla="*/ 21 w 2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21">
                      <a:moveTo>
                        <a:pt x="4" y="13"/>
                      </a:moveTo>
                      <a:lnTo>
                        <a:pt x="0" y="0"/>
                      </a:lnTo>
                      <a:lnTo>
                        <a:pt x="21" y="4"/>
                      </a:lnTo>
                      <a:lnTo>
                        <a:pt x="17" y="19"/>
                      </a:lnTo>
                      <a:lnTo>
                        <a:pt x="9" y="21"/>
                      </a:lnTo>
                      <a:lnTo>
                        <a:pt x="4" y="13"/>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3" name="Freeform 271">
                  <a:extLst>
                    <a:ext uri="{FF2B5EF4-FFF2-40B4-BE49-F238E27FC236}">
                      <a16:creationId xmlns:a16="http://schemas.microsoft.com/office/drawing/2014/main" id="{0BB01C89-57D2-496C-ADB5-C98D9A12FA71}"/>
                    </a:ext>
                  </a:extLst>
                </p:cNvPr>
                <p:cNvSpPr>
                  <a:spLocks/>
                </p:cNvSpPr>
                <p:nvPr/>
              </p:nvSpPr>
              <p:spPr bwMode="auto">
                <a:xfrm>
                  <a:off x="2762" y="3031"/>
                  <a:ext cx="22" cy="14"/>
                </a:xfrm>
                <a:custGeom>
                  <a:avLst/>
                  <a:gdLst>
                    <a:gd name="T0" fmla="*/ 2 w 44"/>
                    <a:gd name="T1" fmla="*/ 1 h 26"/>
                    <a:gd name="T2" fmla="*/ 2 w 44"/>
                    <a:gd name="T3" fmla="*/ 1 h 26"/>
                    <a:gd name="T4" fmla="*/ 2 w 44"/>
                    <a:gd name="T5" fmla="*/ 1 h 26"/>
                    <a:gd name="T6" fmla="*/ 2 w 44"/>
                    <a:gd name="T7" fmla="*/ 1 h 26"/>
                    <a:gd name="T8" fmla="*/ 1 w 44"/>
                    <a:gd name="T9" fmla="*/ 0 h 26"/>
                    <a:gd name="T10" fmla="*/ 1 w 44"/>
                    <a:gd name="T11" fmla="*/ 0 h 26"/>
                    <a:gd name="T12" fmla="*/ 1 w 44"/>
                    <a:gd name="T13" fmla="*/ 0 h 26"/>
                    <a:gd name="T14" fmla="*/ 1 w 44"/>
                    <a:gd name="T15" fmla="*/ 0 h 26"/>
                    <a:gd name="T16" fmla="*/ 1 w 44"/>
                    <a:gd name="T17" fmla="*/ 1 h 26"/>
                    <a:gd name="T18" fmla="*/ 1 w 44"/>
                    <a:gd name="T19" fmla="*/ 1 h 26"/>
                    <a:gd name="T20" fmla="*/ 1 w 44"/>
                    <a:gd name="T21" fmla="*/ 1 h 26"/>
                    <a:gd name="T22" fmla="*/ 0 w 44"/>
                    <a:gd name="T23" fmla="*/ 1 h 26"/>
                    <a:gd name="T24" fmla="*/ 0 w 44"/>
                    <a:gd name="T25" fmla="*/ 1 h 26"/>
                    <a:gd name="T26" fmla="*/ 1 w 44"/>
                    <a:gd name="T27" fmla="*/ 1 h 26"/>
                    <a:gd name="T28" fmla="*/ 1 w 44"/>
                    <a:gd name="T29" fmla="*/ 1 h 26"/>
                    <a:gd name="T30" fmla="*/ 1 w 44"/>
                    <a:gd name="T31" fmla="*/ 1 h 26"/>
                    <a:gd name="T32" fmla="*/ 1 w 44"/>
                    <a:gd name="T33" fmla="*/ 1 h 26"/>
                    <a:gd name="T34" fmla="*/ 1 w 44"/>
                    <a:gd name="T35" fmla="*/ 1 h 26"/>
                    <a:gd name="T36" fmla="*/ 2 w 44"/>
                    <a:gd name="T37" fmla="*/ 1 h 26"/>
                    <a:gd name="T38" fmla="*/ 2 w 44"/>
                    <a:gd name="T39" fmla="*/ 1 h 26"/>
                    <a:gd name="T40" fmla="*/ 2 w 44"/>
                    <a:gd name="T41" fmla="*/ 1 h 26"/>
                    <a:gd name="T42" fmla="*/ 2 w 44"/>
                    <a:gd name="T43" fmla="*/ 1 h 26"/>
                    <a:gd name="T44" fmla="*/ 2 w 44"/>
                    <a:gd name="T45" fmla="*/ 1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26"/>
                    <a:gd name="T71" fmla="*/ 44 w 44"/>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26">
                      <a:moveTo>
                        <a:pt x="44" y="3"/>
                      </a:moveTo>
                      <a:lnTo>
                        <a:pt x="42" y="3"/>
                      </a:lnTo>
                      <a:lnTo>
                        <a:pt x="40" y="1"/>
                      </a:lnTo>
                      <a:lnTo>
                        <a:pt x="36" y="1"/>
                      </a:lnTo>
                      <a:lnTo>
                        <a:pt x="30" y="0"/>
                      </a:lnTo>
                      <a:lnTo>
                        <a:pt x="25" y="0"/>
                      </a:lnTo>
                      <a:lnTo>
                        <a:pt x="21" y="0"/>
                      </a:lnTo>
                      <a:lnTo>
                        <a:pt x="15" y="0"/>
                      </a:lnTo>
                      <a:lnTo>
                        <a:pt x="13" y="1"/>
                      </a:lnTo>
                      <a:lnTo>
                        <a:pt x="8" y="7"/>
                      </a:lnTo>
                      <a:lnTo>
                        <a:pt x="4" y="15"/>
                      </a:lnTo>
                      <a:lnTo>
                        <a:pt x="0" y="19"/>
                      </a:lnTo>
                      <a:lnTo>
                        <a:pt x="0" y="20"/>
                      </a:lnTo>
                      <a:lnTo>
                        <a:pt x="10" y="26"/>
                      </a:lnTo>
                      <a:lnTo>
                        <a:pt x="11" y="22"/>
                      </a:lnTo>
                      <a:lnTo>
                        <a:pt x="15" y="19"/>
                      </a:lnTo>
                      <a:lnTo>
                        <a:pt x="21" y="13"/>
                      </a:lnTo>
                      <a:lnTo>
                        <a:pt x="29" y="11"/>
                      </a:lnTo>
                      <a:lnTo>
                        <a:pt x="34" y="9"/>
                      </a:lnTo>
                      <a:lnTo>
                        <a:pt x="40" y="5"/>
                      </a:lnTo>
                      <a:lnTo>
                        <a:pt x="42" y="3"/>
                      </a:lnTo>
                      <a:lnTo>
                        <a:pt x="44" y="3"/>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4" name="Freeform 272">
                  <a:extLst>
                    <a:ext uri="{FF2B5EF4-FFF2-40B4-BE49-F238E27FC236}">
                      <a16:creationId xmlns:a16="http://schemas.microsoft.com/office/drawing/2014/main" id="{7A85F05C-4793-45CC-AA73-2E5EA472986A}"/>
                    </a:ext>
                  </a:extLst>
                </p:cNvPr>
                <p:cNvSpPr>
                  <a:spLocks/>
                </p:cNvSpPr>
                <p:nvPr/>
              </p:nvSpPr>
              <p:spPr bwMode="auto">
                <a:xfrm>
                  <a:off x="2791" y="2999"/>
                  <a:ext cx="52" cy="52"/>
                </a:xfrm>
                <a:custGeom>
                  <a:avLst/>
                  <a:gdLst>
                    <a:gd name="T0" fmla="*/ 4 w 103"/>
                    <a:gd name="T1" fmla="*/ 2 h 104"/>
                    <a:gd name="T2" fmla="*/ 4 w 103"/>
                    <a:gd name="T3" fmla="*/ 2 h 104"/>
                    <a:gd name="T4" fmla="*/ 4 w 103"/>
                    <a:gd name="T5" fmla="*/ 2 h 104"/>
                    <a:gd name="T6" fmla="*/ 4 w 103"/>
                    <a:gd name="T7" fmla="*/ 2 h 104"/>
                    <a:gd name="T8" fmla="*/ 4 w 103"/>
                    <a:gd name="T9" fmla="*/ 2 h 104"/>
                    <a:gd name="T10" fmla="*/ 4 w 103"/>
                    <a:gd name="T11" fmla="*/ 2 h 104"/>
                    <a:gd name="T12" fmla="*/ 4 w 103"/>
                    <a:gd name="T13" fmla="*/ 1 h 104"/>
                    <a:gd name="T14" fmla="*/ 3 w 103"/>
                    <a:gd name="T15" fmla="*/ 1 h 104"/>
                    <a:gd name="T16" fmla="*/ 3 w 103"/>
                    <a:gd name="T17" fmla="*/ 1 h 104"/>
                    <a:gd name="T18" fmla="*/ 3 w 103"/>
                    <a:gd name="T19" fmla="*/ 1 h 104"/>
                    <a:gd name="T20" fmla="*/ 3 w 103"/>
                    <a:gd name="T21" fmla="*/ 1 h 104"/>
                    <a:gd name="T22" fmla="*/ 3 w 103"/>
                    <a:gd name="T23" fmla="*/ 1 h 104"/>
                    <a:gd name="T24" fmla="*/ 3 w 103"/>
                    <a:gd name="T25" fmla="*/ 1 h 104"/>
                    <a:gd name="T26" fmla="*/ 2 w 103"/>
                    <a:gd name="T27" fmla="*/ 0 h 104"/>
                    <a:gd name="T28" fmla="*/ 2 w 103"/>
                    <a:gd name="T29" fmla="*/ 0 h 104"/>
                    <a:gd name="T30" fmla="*/ 2 w 103"/>
                    <a:gd name="T31" fmla="*/ 1 h 104"/>
                    <a:gd name="T32" fmla="*/ 2 w 103"/>
                    <a:gd name="T33" fmla="*/ 1 h 104"/>
                    <a:gd name="T34" fmla="*/ 2 w 103"/>
                    <a:gd name="T35" fmla="*/ 1 h 104"/>
                    <a:gd name="T36" fmla="*/ 1 w 103"/>
                    <a:gd name="T37" fmla="*/ 1 h 104"/>
                    <a:gd name="T38" fmla="*/ 1 w 103"/>
                    <a:gd name="T39" fmla="*/ 1 h 104"/>
                    <a:gd name="T40" fmla="*/ 1 w 103"/>
                    <a:gd name="T41" fmla="*/ 1 h 104"/>
                    <a:gd name="T42" fmla="*/ 1 w 103"/>
                    <a:gd name="T43" fmla="*/ 1 h 104"/>
                    <a:gd name="T44" fmla="*/ 1 w 103"/>
                    <a:gd name="T45" fmla="*/ 1 h 104"/>
                    <a:gd name="T46" fmla="*/ 1 w 103"/>
                    <a:gd name="T47" fmla="*/ 1 h 104"/>
                    <a:gd name="T48" fmla="*/ 1 w 103"/>
                    <a:gd name="T49" fmla="*/ 2 h 104"/>
                    <a:gd name="T50" fmla="*/ 1 w 103"/>
                    <a:gd name="T51" fmla="*/ 2 h 104"/>
                    <a:gd name="T52" fmla="*/ 1 w 103"/>
                    <a:gd name="T53" fmla="*/ 2 h 104"/>
                    <a:gd name="T54" fmla="*/ 1 w 103"/>
                    <a:gd name="T55" fmla="*/ 2 h 104"/>
                    <a:gd name="T56" fmla="*/ 0 w 103"/>
                    <a:gd name="T57" fmla="*/ 2 h 104"/>
                    <a:gd name="T58" fmla="*/ 0 w 103"/>
                    <a:gd name="T59" fmla="*/ 3 h 104"/>
                    <a:gd name="T60" fmla="*/ 0 w 103"/>
                    <a:gd name="T61" fmla="*/ 3 h 104"/>
                    <a:gd name="T62" fmla="*/ 0 w 103"/>
                    <a:gd name="T63" fmla="*/ 3 h 104"/>
                    <a:gd name="T64" fmla="*/ 1 w 103"/>
                    <a:gd name="T65" fmla="*/ 3 h 104"/>
                    <a:gd name="T66" fmla="*/ 1 w 103"/>
                    <a:gd name="T67" fmla="*/ 3 h 104"/>
                    <a:gd name="T68" fmla="*/ 1 w 103"/>
                    <a:gd name="T69" fmla="*/ 3 h 104"/>
                    <a:gd name="T70" fmla="*/ 1 w 103"/>
                    <a:gd name="T71" fmla="*/ 3 h 104"/>
                    <a:gd name="T72" fmla="*/ 1 w 103"/>
                    <a:gd name="T73" fmla="*/ 4 h 104"/>
                    <a:gd name="T74" fmla="*/ 1 w 103"/>
                    <a:gd name="T75" fmla="*/ 4 h 104"/>
                    <a:gd name="T76" fmla="*/ 1 w 103"/>
                    <a:gd name="T77" fmla="*/ 4 h 104"/>
                    <a:gd name="T78" fmla="*/ 2 w 103"/>
                    <a:gd name="T79" fmla="*/ 4 h 104"/>
                    <a:gd name="T80" fmla="*/ 2 w 103"/>
                    <a:gd name="T81" fmla="*/ 4 h 104"/>
                    <a:gd name="T82" fmla="*/ 2 w 103"/>
                    <a:gd name="T83" fmla="*/ 4 h 104"/>
                    <a:gd name="T84" fmla="*/ 2 w 103"/>
                    <a:gd name="T85" fmla="*/ 4 h 104"/>
                    <a:gd name="T86" fmla="*/ 2 w 103"/>
                    <a:gd name="T87" fmla="*/ 4 h 104"/>
                    <a:gd name="T88" fmla="*/ 3 w 103"/>
                    <a:gd name="T89" fmla="*/ 4 h 104"/>
                    <a:gd name="T90" fmla="*/ 3 w 103"/>
                    <a:gd name="T91" fmla="*/ 4 h 104"/>
                    <a:gd name="T92" fmla="*/ 3 w 103"/>
                    <a:gd name="T93" fmla="*/ 4 h 104"/>
                    <a:gd name="T94" fmla="*/ 3 w 103"/>
                    <a:gd name="T95" fmla="*/ 4 h 104"/>
                    <a:gd name="T96" fmla="*/ 3 w 103"/>
                    <a:gd name="T97" fmla="*/ 3 h 104"/>
                    <a:gd name="T98" fmla="*/ 3 w 103"/>
                    <a:gd name="T99" fmla="*/ 3 h 104"/>
                    <a:gd name="T100" fmla="*/ 3 w 103"/>
                    <a:gd name="T101" fmla="*/ 3 h 104"/>
                    <a:gd name="T102" fmla="*/ 3 w 103"/>
                    <a:gd name="T103" fmla="*/ 3 h 104"/>
                    <a:gd name="T104" fmla="*/ 3 w 103"/>
                    <a:gd name="T105" fmla="*/ 3 h 104"/>
                    <a:gd name="T106" fmla="*/ 3 w 103"/>
                    <a:gd name="T107" fmla="*/ 3 h 104"/>
                    <a:gd name="T108" fmla="*/ 4 w 103"/>
                    <a:gd name="T109" fmla="*/ 2 h 104"/>
                    <a:gd name="T110" fmla="*/ 4 w 103"/>
                    <a:gd name="T111" fmla="*/ 2 h 1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3"/>
                    <a:gd name="T169" fmla="*/ 0 h 104"/>
                    <a:gd name="T170" fmla="*/ 103 w 103"/>
                    <a:gd name="T171" fmla="*/ 104 h 1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3" h="104">
                      <a:moveTo>
                        <a:pt x="103" y="61"/>
                      </a:moveTo>
                      <a:lnTo>
                        <a:pt x="103" y="57"/>
                      </a:lnTo>
                      <a:lnTo>
                        <a:pt x="103" y="53"/>
                      </a:lnTo>
                      <a:lnTo>
                        <a:pt x="101" y="47"/>
                      </a:lnTo>
                      <a:lnTo>
                        <a:pt x="101" y="40"/>
                      </a:lnTo>
                      <a:lnTo>
                        <a:pt x="99" y="34"/>
                      </a:lnTo>
                      <a:lnTo>
                        <a:pt x="97" y="30"/>
                      </a:lnTo>
                      <a:lnTo>
                        <a:pt x="95" y="27"/>
                      </a:lnTo>
                      <a:lnTo>
                        <a:pt x="95" y="23"/>
                      </a:lnTo>
                      <a:lnTo>
                        <a:pt x="89" y="15"/>
                      </a:lnTo>
                      <a:lnTo>
                        <a:pt x="82" y="9"/>
                      </a:lnTo>
                      <a:lnTo>
                        <a:pt x="74" y="6"/>
                      </a:lnTo>
                      <a:lnTo>
                        <a:pt x="66" y="2"/>
                      </a:lnTo>
                      <a:lnTo>
                        <a:pt x="59" y="0"/>
                      </a:lnTo>
                      <a:lnTo>
                        <a:pt x="53" y="0"/>
                      </a:lnTo>
                      <a:lnTo>
                        <a:pt x="46" y="2"/>
                      </a:lnTo>
                      <a:lnTo>
                        <a:pt x="40" y="4"/>
                      </a:lnTo>
                      <a:lnTo>
                        <a:pt x="34" y="7"/>
                      </a:lnTo>
                      <a:lnTo>
                        <a:pt x="30" y="13"/>
                      </a:lnTo>
                      <a:lnTo>
                        <a:pt x="27" y="17"/>
                      </a:lnTo>
                      <a:lnTo>
                        <a:pt x="23" y="21"/>
                      </a:lnTo>
                      <a:lnTo>
                        <a:pt x="19" y="25"/>
                      </a:lnTo>
                      <a:lnTo>
                        <a:pt x="15" y="28"/>
                      </a:lnTo>
                      <a:lnTo>
                        <a:pt x="13" y="30"/>
                      </a:lnTo>
                      <a:lnTo>
                        <a:pt x="9" y="34"/>
                      </a:lnTo>
                      <a:lnTo>
                        <a:pt x="8" y="40"/>
                      </a:lnTo>
                      <a:lnTo>
                        <a:pt x="4" y="46"/>
                      </a:lnTo>
                      <a:lnTo>
                        <a:pt x="2" y="51"/>
                      </a:lnTo>
                      <a:lnTo>
                        <a:pt x="0" y="57"/>
                      </a:lnTo>
                      <a:lnTo>
                        <a:pt x="0" y="65"/>
                      </a:lnTo>
                      <a:lnTo>
                        <a:pt x="0" y="70"/>
                      </a:lnTo>
                      <a:lnTo>
                        <a:pt x="0" y="74"/>
                      </a:lnTo>
                      <a:lnTo>
                        <a:pt x="4" y="80"/>
                      </a:lnTo>
                      <a:lnTo>
                        <a:pt x="6" y="84"/>
                      </a:lnTo>
                      <a:lnTo>
                        <a:pt x="11" y="89"/>
                      </a:lnTo>
                      <a:lnTo>
                        <a:pt x="17" y="93"/>
                      </a:lnTo>
                      <a:lnTo>
                        <a:pt x="21" y="97"/>
                      </a:lnTo>
                      <a:lnTo>
                        <a:pt x="27" y="99"/>
                      </a:lnTo>
                      <a:lnTo>
                        <a:pt x="32" y="103"/>
                      </a:lnTo>
                      <a:lnTo>
                        <a:pt x="38" y="104"/>
                      </a:lnTo>
                      <a:lnTo>
                        <a:pt x="44" y="104"/>
                      </a:lnTo>
                      <a:lnTo>
                        <a:pt x="49" y="104"/>
                      </a:lnTo>
                      <a:lnTo>
                        <a:pt x="55" y="104"/>
                      </a:lnTo>
                      <a:lnTo>
                        <a:pt x="61" y="103"/>
                      </a:lnTo>
                      <a:lnTo>
                        <a:pt x="66" y="103"/>
                      </a:lnTo>
                      <a:lnTo>
                        <a:pt x="70" y="101"/>
                      </a:lnTo>
                      <a:lnTo>
                        <a:pt x="74" y="99"/>
                      </a:lnTo>
                      <a:lnTo>
                        <a:pt x="80" y="97"/>
                      </a:lnTo>
                      <a:lnTo>
                        <a:pt x="84" y="93"/>
                      </a:lnTo>
                      <a:lnTo>
                        <a:pt x="85" y="87"/>
                      </a:lnTo>
                      <a:lnTo>
                        <a:pt x="85" y="84"/>
                      </a:lnTo>
                      <a:lnTo>
                        <a:pt x="85" y="80"/>
                      </a:lnTo>
                      <a:lnTo>
                        <a:pt x="85" y="78"/>
                      </a:lnTo>
                      <a:lnTo>
                        <a:pt x="95" y="76"/>
                      </a:lnTo>
                      <a:lnTo>
                        <a:pt x="103" y="61"/>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5" name="Freeform 273">
                  <a:extLst>
                    <a:ext uri="{FF2B5EF4-FFF2-40B4-BE49-F238E27FC236}">
                      <a16:creationId xmlns:a16="http://schemas.microsoft.com/office/drawing/2014/main" id="{D583250A-8069-4D29-BE01-2CDEB95185AF}"/>
                    </a:ext>
                  </a:extLst>
                </p:cNvPr>
                <p:cNvSpPr>
                  <a:spLocks/>
                </p:cNvSpPr>
                <p:nvPr/>
              </p:nvSpPr>
              <p:spPr bwMode="auto">
                <a:xfrm>
                  <a:off x="2794" y="3006"/>
                  <a:ext cx="33" cy="35"/>
                </a:xfrm>
                <a:custGeom>
                  <a:avLst/>
                  <a:gdLst>
                    <a:gd name="T0" fmla="*/ 3 w 64"/>
                    <a:gd name="T1" fmla="*/ 0 h 71"/>
                    <a:gd name="T2" fmla="*/ 2 w 64"/>
                    <a:gd name="T3" fmla="*/ 0 h 71"/>
                    <a:gd name="T4" fmla="*/ 2 w 64"/>
                    <a:gd name="T5" fmla="*/ 0 h 71"/>
                    <a:gd name="T6" fmla="*/ 2 w 64"/>
                    <a:gd name="T7" fmla="*/ 0 h 71"/>
                    <a:gd name="T8" fmla="*/ 2 w 64"/>
                    <a:gd name="T9" fmla="*/ 0 h 71"/>
                    <a:gd name="T10" fmla="*/ 2 w 64"/>
                    <a:gd name="T11" fmla="*/ 0 h 71"/>
                    <a:gd name="T12" fmla="*/ 2 w 64"/>
                    <a:gd name="T13" fmla="*/ 0 h 71"/>
                    <a:gd name="T14" fmla="*/ 2 w 64"/>
                    <a:gd name="T15" fmla="*/ 0 h 71"/>
                    <a:gd name="T16" fmla="*/ 1 w 64"/>
                    <a:gd name="T17" fmla="*/ 0 h 71"/>
                    <a:gd name="T18" fmla="*/ 1 w 64"/>
                    <a:gd name="T19" fmla="*/ 0 h 71"/>
                    <a:gd name="T20" fmla="*/ 1 w 64"/>
                    <a:gd name="T21" fmla="*/ 0 h 71"/>
                    <a:gd name="T22" fmla="*/ 1 w 64"/>
                    <a:gd name="T23" fmla="*/ 0 h 71"/>
                    <a:gd name="T24" fmla="*/ 1 w 64"/>
                    <a:gd name="T25" fmla="*/ 0 h 71"/>
                    <a:gd name="T26" fmla="*/ 1 w 64"/>
                    <a:gd name="T27" fmla="*/ 1 h 71"/>
                    <a:gd name="T28" fmla="*/ 1 w 64"/>
                    <a:gd name="T29" fmla="*/ 1 h 71"/>
                    <a:gd name="T30" fmla="*/ 0 w 64"/>
                    <a:gd name="T31" fmla="*/ 1 h 71"/>
                    <a:gd name="T32" fmla="*/ 1 w 64"/>
                    <a:gd name="T33" fmla="*/ 1 h 71"/>
                    <a:gd name="T34" fmla="*/ 1 w 64"/>
                    <a:gd name="T35" fmla="*/ 1 h 71"/>
                    <a:gd name="T36" fmla="*/ 1 w 64"/>
                    <a:gd name="T37" fmla="*/ 1 h 71"/>
                    <a:gd name="T38" fmla="*/ 1 w 64"/>
                    <a:gd name="T39" fmla="*/ 1 h 71"/>
                    <a:gd name="T40" fmla="*/ 1 w 64"/>
                    <a:gd name="T41" fmla="*/ 2 h 71"/>
                    <a:gd name="T42" fmla="*/ 1 w 64"/>
                    <a:gd name="T43" fmla="*/ 2 h 71"/>
                    <a:gd name="T44" fmla="*/ 1 w 64"/>
                    <a:gd name="T45" fmla="*/ 2 h 71"/>
                    <a:gd name="T46" fmla="*/ 1 w 64"/>
                    <a:gd name="T47" fmla="*/ 2 h 71"/>
                    <a:gd name="T48" fmla="*/ 2 w 64"/>
                    <a:gd name="T49" fmla="*/ 1 h 71"/>
                    <a:gd name="T50" fmla="*/ 2 w 64"/>
                    <a:gd name="T51" fmla="*/ 1 h 71"/>
                    <a:gd name="T52" fmla="*/ 2 w 64"/>
                    <a:gd name="T53" fmla="*/ 1 h 71"/>
                    <a:gd name="T54" fmla="*/ 2 w 64"/>
                    <a:gd name="T55" fmla="*/ 1 h 71"/>
                    <a:gd name="T56" fmla="*/ 2 w 64"/>
                    <a:gd name="T57" fmla="*/ 1 h 71"/>
                    <a:gd name="T58" fmla="*/ 2 w 64"/>
                    <a:gd name="T59" fmla="*/ 1 h 71"/>
                    <a:gd name="T60" fmla="*/ 2 w 64"/>
                    <a:gd name="T61" fmla="*/ 1 h 71"/>
                    <a:gd name="T62" fmla="*/ 2 w 64"/>
                    <a:gd name="T63" fmla="*/ 1 h 71"/>
                    <a:gd name="T64" fmla="*/ 2 w 64"/>
                    <a:gd name="T65" fmla="*/ 1 h 71"/>
                    <a:gd name="T66" fmla="*/ 2 w 64"/>
                    <a:gd name="T67" fmla="*/ 1 h 71"/>
                    <a:gd name="T68" fmla="*/ 2 w 64"/>
                    <a:gd name="T69" fmla="*/ 1 h 71"/>
                    <a:gd name="T70" fmla="*/ 2 w 64"/>
                    <a:gd name="T71" fmla="*/ 0 h 71"/>
                    <a:gd name="T72" fmla="*/ 2 w 64"/>
                    <a:gd name="T73" fmla="*/ 0 h 71"/>
                    <a:gd name="T74" fmla="*/ 3 w 64"/>
                    <a:gd name="T75" fmla="*/ 0 h 71"/>
                    <a:gd name="T76" fmla="*/ 3 w 64"/>
                    <a:gd name="T77" fmla="*/ 0 h 71"/>
                    <a:gd name="T78" fmla="*/ 3 w 64"/>
                    <a:gd name="T79" fmla="*/ 0 h 71"/>
                    <a:gd name="T80" fmla="*/ 3 w 64"/>
                    <a:gd name="T81" fmla="*/ 0 h 71"/>
                    <a:gd name="T82" fmla="*/ 3 w 64"/>
                    <a:gd name="T83" fmla="*/ 0 h 71"/>
                    <a:gd name="T84" fmla="*/ 3 w 64"/>
                    <a:gd name="T85" fmla="*/ 0 h 71"/>
                    <a:gd name="T86" fmla="*/ 3 w 64"/>
                    <a:gd name="T87" fmla="*/ 0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
                    <a:gd name="T133" fmla="*/ 0 h 71"/>
                    <a:gd name="T134" fmla="*/ 64 w 64"/>
                    <a:gd name="T135" fmla="*/ 71 h 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 h="71">
                      <a:moveTo>
                        <a:pt x="62" y="4"/>
                      </a:moveTo>
                      <a:lnTo>
                        <a:pt x="60" y="2"/>
                      </a:lnTo>
                      <a:lnTo>
                        <a:pt x="55" y="0"/>
                      </a:lnTo>
                      <a:lnTo>
                        <a:pt x="51" y="0"/>
                      </a:lnTo>
                      <a:lnTo>
                        <a:pt x="47" y="0"/>
                      </a:lnTo>
                      <a:lnTo>
                        <a:pt x="43" y="0"/>
                      </a:lnTo>
                      <a:lnTo>
                        <a:pt x="40" y="2"/>
                      </a:lnTo>
                      <a:lnTo>
                        <a:pt x="32" y="4"/>
                      </a:lnTo>
                      <a:lnTo>
                        <a:pt x="26" y="12"/>
                      </a:lnTo>
                      <a:lnTo>
                        <a:pt x="21" y="17"/>
                      </a:lnTo>
                      <a:lnTo>
                        <a:pt x="17" y="23"/>
                      </a:lnTo>
                      <a:lnTo>
                        <a:pt x="13" y="27"/>
                      </a:lnTo>
                      <a:lnTo>
                        <a:pt x="5" y="31"/>
                      </a:lnTo>
                      <a:lnTo>
                        <a:pt x="3" y="34"/>
                      </a:lnTo>
                      <a:lnTo>
                        <a:pt x="2" y="38"/>
                      </a:lnTo>
                      <a:lnTo>
                        <a:pt x="0" y="42"/>
                      </a:lnTo>
                      <a:lnTo>
                        <a:pt x="3" y="48"/>
                      </a:lnTo>
                      <a:lnTo>
                        <a:pt x="5" y="52"/>
                      </a:lnTo>
                      <a:lnTo>
                        <a:pt x="7" y="57"/>
                      </a:lnTo>
                      <a:lnTo>
                        <a:pt x="9" y="61"/>
                      </a:lnTo>
                      <a:lnTo>
                        <a:pt x="11" y="67"/>
                      </a:lnTo>
                      <a:lnTo>
                        <a:pt x="17" y="71"/>
                      </a:lnTo>
                      <a:lnTo>
                        <a:pt x="24" y="69"/>
                      </a:lnTo>
                      <a:lnTo>
                        <a:pt x="28" y="67"/>
                      </a:lnTo>
                      <a:lnTo>
                        <a:pt x="32" y="63"/>
                      </a:lnTo>
                      <a:lnTo>
                        <a:pt x="34" y="61"/>
                      </a:lnTo>
                      <a:lnTo>
                        <a:pt x="38" y="59"/>
                      </a:lnTo>
                      <a:lnTo>
                        <a:pt x="38" y="53"/>
                      </a:lnTo>
                      <a:lnTo>
                        <a:pt x="36" y="48"/>
                      </a:lnTo>
                      <a:lnTo>
                        <a:pt x="34" y="44"/>
                      </a:lnTo>
                      <a:lnTo>
                        <a:pt x="40" y="42"/>
                      </a:lnTo>
                      <a:lnTo>
                        <a:pt x="41" y="40"/>
                      </a:lnTo>
                      <a:lnTo>
                        <a:pt x="47" y="40"/>
                      </a:lnTo>
                      <a:lnTo>
                        <a:pt x="51" y="38"/>
                      </a:lnTo>
                      <a:lnTo>
                        <a:pt x="55" y="34"/>
                      </a:lnTo>
                      <a:lnTo>
                        <a:pt x="59" y="31"/>
                      </a:lnTo>
                      <a:lnTo>
                        <a:pt x="60" y="27"/>
                      </a:lnTo>
                      <a:lnTo>
                        <a:pt x="62" y="21"/>
                      </a:lnTo>
                      <a:lnTo>
                        <a:pt x="64" y="17"/>
                      </a:lnTo>
                      <a:lnTo>
                        <a:pt x="64" y="12"/>
                      </a:lnTo>
                      <a:lnTo>
                        <a:pt x="64" y="8"/>
                      </a:lnTo>
                      <a:lnTo>
                        <a:pt x="62" y="4"/>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6" name="Freeform 274">
                  <a:extLst>
                    <a:ext uri="{FF2B5EF4-FFF2-40B4-BE49-F238E27FC236}">
                      <a16:creationId xmlns:a16="http://schemas.microsoft.com/office/drawing/2014/main" id="{CB31C2B1-E521-4327-80F3-7695E9F71871}"/>
                    </a:ext>
                  </a:extLst>
                </p:cNvPr>
                <p:cNvSpPr>
                  <a:spLocks/>
                </p:cNvSpPr>
                <p:nvPr/>
              </p:nvSpPr>
              <p:spPr bwMode="auto">
                <a:xfrm>
                  <a:off x="2805" y="3013"/>
                  <a:ext cx="7" cy="11"/>
                </a:xfrm>
                <a:custGeom>
                  <a:avLst/>
                  <a:gdLst>
                    <a:gd name="T0" fmla="*/ 0 w 15"/>
                    <a:gd name="T1" fmla="*/ 1 h 21"/>
                    <a:gd name="T2" fmla="*/ 0 w 15"/>
                    <a:gd name="T3" fmla="*/ 0 h 21"/>
                    <a:gd name="T4" fmla="*/ 0 w 15"/>
                    <a:gd name="T5" fmla="*/ 1 h 21"/>
                    <a:gd name="T6" fmla="*/ 0 w 15"/>
                    <a:gd name="T7" fmla="*/ 1 h 21"/>
                    <a:gd name="T8" fmla="*/ 0 w 15"/>
                    <a:gd name="T9" fmla="*/ 1 h 21"/>
                    <a:gd name="T10" fmla="*/ 0 w 15"/>
                    <a:gd name="T11" fmla="*/ 1 h 21"/>
                    <a:gd name="T12" fmla="*/ 0 w 15"/>
                    <a:gd name="T13" fmla="*/ 1 h 21"/>
                    <a:gd name="T14" fmla="*/ 0 60000 65536"/>
                    <a:gd name="T15" fmla="*/ 0 60000 65536"/>
                    <a:gd name="T16" fmla="*/ 0 60000 65536"/>
                    <a:gd name="T17" fmla="*/ 0 60000 65536"/>
                    <a:gd name="T18" fmla="*/ 0 60000 65536"/>
                    <a:gd name="T19" fmla="*/ 0 60000 65536"/>
                    <a:gd name="T20" fmla="*/ 0 60000 65536"/>
                    <a:gd name="T21" fmla="*/ 0 w 15"/>
                    <a:gd name="T22" fmla="*/ 0 h 21"/>
                    <a:gd name="T23" fmla="*/ 15 w 15"/>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21">
                      <a:moveTo>
                        <a:pt x="15" y="16"/>
                      </a:moveTo>
                      <a:lnTo>
                        <a:pt x="15" y="0"/>
                      </a:lnTo>
                      <a:lnTo>
                        <a:pt x="0" y="6"/>
                      </a:lnTo>
                      <a:lnTo>
                        <a:pt x="1" y="21"/>
                      </a:lnTo>
                      <a:lnTo>
                        <a:pt x="7" y="12"/>
                      </a:lnTo>
                      <a:lnTo>
                        <a:pt x="15" y="1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7" name="Freeform 275">
                  <a:extLst>
                    <a:ext uri="{FF2B5EF4-FFF2-40B4-BE49-F238E27FC236}">
                      <a16:creationId xmlns:a16="http://schemas.microsoft.com/office/drawing/2014/main" id="{A3A51252-E421-45ED-9559-11D201366CDB}"/>
                    </a:ext>
                  </a:extLst>
                </p:cNvPr>
                <p:cNvSpPr>
                  <a:spLocks/>
                </p:cNvSpPr>
                <p:nvPr/>
              </p:nvSpPr>
              <p:spPr bwMode="auto">
                <a:xfrm>
                  <a:off x="2717" y="3025"/>
                  <a:ext cx="142" cy="107"/>
                </a:xfrm>
                <a:custGeom>
                  <a:avLst/>
                  <a:gdLst>
                    <a:gd name="T0" fmla="*/ 1 w 283"/>
                    <a:gd name="T1" fmla="*/ 3 h 215"/>
                    <a:gd name="T2" fmla="*/ 9 w 283"/>
                    <a:gd name="T3" fmla="*/ 0 h 215"/>
                    <a:gd name="T4" fmla="*/ 9 w 283"/>
                    <a:gd name="T5" fmla="*/ 2 h 215"/>
                    <a:gd name="T6" fmla="*/ 0 w 283"/>
                    <a:gd name="T7" fmla="*/ 6 h 215"/>
                    <a:gd name="T8" fmla="*/ 1 w 283"/>
                    <a:gd name="T9" fmla="*/ 3 h 215"/>
                    <a:gd name="T10" fmla="*/ 1 w 283"/>
                    <a:gd name="T11" fmla="*/ 3 h 215"/>
                    <a:gd name="T12" fmla="*/ 0 60000 65536"/>
                    <a:gd name="T13" fmla="*/ 0 60000 65536"/>
                    <a:gd name="T14" fmla="*/ 0 60000 65536"/>
                    <a:gd name="T15" fmla="*/ 0 60000 65536"/>
                    <a:gd name="T16" fmla="*/ 0 60000 65536"/>
                    <a:gd name="T17" fmla="*/ 0 60000 65536"/>
                    <a:gd name="T18" fmla="*/ 0 w 283"/>
                    <a:gd name="T19" fmla="*/ 0 h 215"/>
                    <a:gd name="T20" fmla="*/ 283 w 283"/>
                    <a:gd name="T21" fmla="*/ 215 h 215"/>
                  </a:gdLst>
                  <a:ahLst/>
                  <a:cxnLst>
                    <a:cxn ang="T12">
                      <a:pos x="T0" y="T1"/>
                    </a:cxn>
                    <a:cxn ang="T13">
                      <a:pos x="T2" y="T3"/>
                    </a:cxn>
                    <a:cxn ang="T14">
                      <a:pos x="T4" y="T5"/>
                    </a:cxn>
                    <a:cxn ang="T15">
                      <a:pos x="T6" y="T7"/>
                    </a:cxn>
                    <a:cxn ang="T16">
                      <a:pos x="T8" y="T9"/>
                    </a:cxn>
                    <a:cxn ang="T17">
                      <a:pos x="T10" y="T11"/>
                    </a:cxn>
                  </a:cxnLst>
                  <a:rect l="T18" t="T19" r="T20" b="T21"/>
                  <a:pathLst>
                    <a:path w="283" h="215">
                      <a:moveTo>
                        <a:pt x="13" y="120"/>
                      </a:moveTo>
                      <a:lnTo>
                        <a:pt x="281" y="0"/>
                      </a:lnTo>
                      <a:lnTo>
                        <a:pt x="283" y="80"/>
                      </a:lnTo>
                      <a:lnTo>
                        <a:pt x="0" y="215"/>
                      </a:lnTo>
                      <a:lnTo>
                        <a:pt x="13" y="120"/>
                      </a:lnTo>
                      <a:close/>
                    </a:path>
                  </a:pathLst>
                </a:custGeom>
                <a:solidFill>
                  <a:srgbClr val="CC80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8" name="Freeform 276">
                  <a:extLst>
                    <a:ext uri="{FF2B5EF4-FFF2-40B4-BE49-F238E27FC236}">
                      <a16:creationId xmlns:a16="http://schemas.microsoft.com/office/drawing/2014/main" id="{BED95BEC-9F70-42F5-BADC-6852D3B6D14C}"/>
                    </a:ext>
                  </a:extLst>
                </p:cNvPr>
                <p:cNvSpPr>
                  <a:spLocks/>
                </p:cNvSpPr>
                <p:nvPr/>
              </p:nvSpPr>
              <p:spPr bwMode="auto">
                <a:xfrm>
                  <a:off x="2658" y="3039"/>
                  <a:ext cx="66" cy="85"/>
                </a:xfrm>
                <a:custGeom>
                  <a:avLst/>
                  <a:gdLst>
                    <a:gd name="T0" fmla="*/ 1 w 131"/>
                    <a:gd name="T1" fmla="*/ 0 h 171"/>
                    <a:gd name="T2" fmla="*/ 5 w 131"/>
                    <a:gd name="T3" fmla="*/ 2 h 171"/>
                    <a:gd name="T4" fmla="*/ 5 w 131"/>
                    <a:gd name="T5" fmla="*/ 5 h 171"/>
                    <a:gd name="T6" fmla="*/ 1 w 131"/>
                    <a:gd name="T7" fmla="*/ 4 h 171"/>
                    <a:gd name="T8" fmla="*/ 0 w 131"/>
                    <a:gd name="T9" fmla="*/ 2 h 171"/>
                    <a:gd name="T10" fmla="*/ 1 w 131"/>
                    <a:gd name="T11" fmla="*/ 0 h 171"/>
                    <a:gd name="T12" fmla="*/ 1 w 131"/>
                    <a:gd name="T13" fmla="*/ 0 h 171"/>
                    <a:gd name="T14" fmla="*/ 0 60000 65536"/>
                    <a:gd name="T15" fmla="*/ 0 60000 65536"/>
                    <a:gd name="T16" fmla="*/ 0 60000 65536"/>
                    <a:gd name="T17" fmla="*/ 0 60000 65536"/>
                    <a:gd name="T18" fmla="*/ 0 60000 65536"/>
                    <a:gd name="T19" fmla="*/ 0 60000 65536"/>
                    <a:gd name="T20" fmla="*/ 0 60000 65536"/>
                    <a:gd name="T21" fmla="*/ 0 w 131"/>
                    <a:gd name="T22" fmla="*/ 0 h 171"/>
                    <a:gd name="T23" fmla="*/ 131 w 131"/>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171">
                      <a:moveTo>
                        <a:pt x="4" y="0"/>
                      </a:moveTo>
                      <a:lnTo>
                        <a:pt x="131" y="91"/>
                      </a:lnTo>
                      <a:lnTo>
                        <a:pt x="131" y="171"/>
                      </a:lnTo>
                      <a:lnTo>
                        <a:pt x="26" y="142"/>
                      </a:lnTo>
                      <a:lnTo>
                        <a:pt x="0" y="64"/>
                      </a:lnTo>
                      <a:lnTo>
                        <a:pt x="4"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9" name="Freeform 277">
                  <a:extLst>
                    <a:ext uri="{FF2B5EF4-FFF2-40B4-BE49-F238E27FC236}">
                      <a16:creationId xmlns:a16="http://schemas.microsoft.com/office/drawing/2014/main" id="{899EC5E2-22C9-4DF6-9582-C2E191348C47}"/>
                    </a:ext>
                  </a:extLst>
                </p:cNvPr>
                <p:cNvSpPr>
                  <a:spLocks/>
                </p:cNvSpPr>
                <p:nvPr/>
              </p:nvSpPr>
              <p:spPr bwMode="auto">
                <a:xfrm>
                  <a:off x="2919" y="3085"/>
                  <a:ext cx="60" cy="75"/>
                </a:xfrm>
                <a:custGeom>
                  <a:avLst/>
                  <a:gdLst>
                    <a:gd name="T0" fmla="*/ 1 w 119"/>
                    <a:gd name="T1" fmla="*/ 0 h 150"/>
                    <a:gd name="T2" fmla="*/ 4 w 119"/>
                    <a:gd name="T3" fmla="*/ 3 h 150"/>
                    <a:gd name="T4" fmla="*/ 0 w 119"/>
                    <a:gd name="T5" fmla="*/ 5 h 150"/>
                    <a:gd name="T6" fmla="*/ 1 w 119"/>
                    <a:gd name="T7" fmla="*/ 0 h 150"/>
                    <a:gd name="T8" fmla="*/ 1 w 119"/>
                    <a:gd name="T9" fmla="*/ 0 h 150"/>
                    <a:gd name="T10" fmla="*/ 0 60000 65536"/>
                    <a:gd name="T11" fmla="*/ 0 60000 65536"/>
                    <a:gd name="T12" fmla="*/ 0 60000 65536"/>
                    <a:gd name="T13" fmla="*/ 0 60000 65536"/>
                    <a:gd name="T14" fmla="*/ 0 60000 65536"/>
                    <a:gd name="T15" fmla="*/ 0 w 119"/>
                    <a:gd name="T16" fmla="*/ 0 h 150"/>
                    <a:gd name="T17" fmla="*/ 119 w 119"/>
                    <a:gd name="T18" fmla="*/ 150 h 150"/>
                  </a:gdLst>
                  <a:ahLst/>
                  <a:cxnLst>
                    <a:cxn ang="T10">
                      <a:pos x="T0" y="T1"/>
                    </a:cxn>
                    <a:cxn ang="T11">
                      <a:pos x="T2" y="T3"/>
                    </a:cxn>
                    <a:cxn ang="T12">
                      <a:pos x="T4" y="T5"/>
                    </a:cxn>
                    <a:cxn ang="T13">
                      <a:pos x="T6" y="T7"/>
                    </a:cxn>
                    <a:cxn ang="T14">
                      <a:pos x="T8" y="T9"/>
                    </a:cxn>
                  </a:cxnLst>
                  <a:rect l="T15" t="T16" r="T17" b="T18"/>
                  <a:pathLst>
                    <a:path w="119" h="150">
                      <a:moveTo>
                        <a:pt x="24" y="0"/>
                      </a:moveTo>
                      <a:lnTo>
                        <a:pt x="119" y="91"/>
                      </a:lnTo>
                      <a:lnTo>
                        <a:pt x="0" y="150"/>
                      </a:lnTo>
                      <a:lnTo>
                        <a:pt x="24"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0" name="Freeform 278">
                  <a:extLst>
                    <a:ext uri="{FF2B5EF4-FFF2-40B4-BE49-F238E27FC236}">
                      <a16:creationId xmlns:a16="http://schemas.microsoft.com/office/drawing/2014/main" id="{110F81B3-8A45-4C79-B5AE-1558CA412A38}"/>
                    </a:ext>
                  </a:extLst>
                </p:cNvPr>
                <p:cNvSpPr>
                  <a:spLocks/>
                </p:cNvSpPr>
                <p:nvPr/>
              </p:nvSpPr>
              <p:spPr bwMode="auto">
                <a:xfrm>
                  <a:off x="2633" y="3039"/>
                  <a:ext cx="71" cy="96"/>
                </a:xfrm>
                <a:custGeom>
                  <a:avLst/>
                  <a:gdLst>
                    <a:gd name="T0" fmla="*/ 5 w 142"/>
                    <a:gd name="T1" fmla="*/ 3 h 192"/>
                    <a:gd name="T2" fmla="*/ 0 w 142"/>
                    <a:gd name="T3" fmla="*/ 0 h 192"/>
                    <a:gd name="T4" fmla="*/ 1 w 142"/>
                    <a:gd name="T5" fmla="*/ 6 h 192"/>
                    <a:gd name="T6" fmla="*/ 5 w 142"/>
                    <a:gd name="T7" fmla="*/ 3 h 192"/>
                    <a:gd name="T8" fmla="*/ 5 w 142"/>
                    <a:gd name="T9" fmla="*/ 3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97"/>
                      </a:moveTo>
                      <a:lnTo>
                        <a:pt x="0" y="0"/>
                      </a:lnTo>
                      <a:lnTo>
                        <a:pt x="3" y="192"/>
                      </a:lnTo>
                      <a:lnTo>
                        <a:pt x="142" y="97"/>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1" name="Freeform 279">
                  <a:extLst>
                    <a:ext uri="{FF2B5EF4-FFF2-40B4-BE49-F238E27FC236}">
                      <a16:creationId xmlns:a16="http://schemas.microsoft.com/office/drawing/2014/main" id="{D08273B4-742C-4ED5-A9A2-56EBD10CCE20}"/>
                    </a:ext>
                  </a:extLst>
                </p:cNvPr>
                <p:cNvSpPr>
                  <a:spLocks/>
                </p:cNvSpPr>
                <p:nvPr/>
              </p:nvSpPr>
              <p:spPr bwMode="auto">
                <a:xfrm>
                  <a:off x="2623" y="3065"/>
                  <a:ext cx="50" cy="50"/>
                </a:xfrm>
                <a:custGeom>
                  <a:avLst/>
                  <a:gdLst>
                    <a:gd name="T0" fmla="*/ 3 w 98"/>
                    <a:gd name="T1" fmla="*/ 3 h 101"/>
                    <a:gd name="T2" fmla="*/ 3 w 98"/>
                    <a:gd name="T3" fmla="*/ 3 h 101"/>
                    <a:gd name="T4" fmla="*/ 2 w 98"/>
                    <a:gd name="T5" fmla="*/ 3 h 101"/>
                    <a:gd name="T6" fmla="*/ 2 w 98"/>
                    <a:gd name="T7" fmla="*/ 3 h 101"/>
                    <a:gd name="T8" fmla="*/ 2 w 98"/>
                    <a:gd name="T9" fmla="*/ 3 h 101"/>
                    <a:gd name="T10" fmla="*/ 2 w 98"/>
                    <a:gd name="T11" fmla="*/ 3 h 101"/>
                    <a:gd name="T12" fmla="*/ 2 w 98"/>
                    <a:gd name="T13" fmla="*/ 3 h 101"/>
                    <a:gd name="T14" fmla="*/ 2 w 98"/>
                    <a:gd name="T15" fmla="*/ 3 h 101"/>
                    <a:gd name="T16" fmla="*/ 1 w 98"/>
                    <a:gd name="T17" fmla="*/ 3 h 101"/>
                    <a:gd name="T18" fmla="*/ 1 w 98"/>
                    <a:gd name="T19" fmla="*/ 3 h 101"/>
                    <a:gd name="T20" fmla="*/ 1 w 98"/>
                    <a:gd name="T21" fmla="*/ 3 h 101"/>
                    <a:gd name="T22" fmla="*/ 1 w 98"/>
                    <a:gd name="T23" fmla="*/ 2 h 101"/>
                    <a:gd name="T24" fmla="*/ 1 w 98"/>
                    <a:gd name="T25" fmla="*/ 2 h 101"/>
                    <a:gd name="T26" fmla="*/ 1 w 98"/>
                    <a:gd name="T27" fmla="*/ 2 h 101"/>
                    <a:gd name="T28" fmla="*/ 1 w 98"/>
                    <a:gd name="T29" fmla="*/ 2 h 101"/>
                    <a:gd name="T30" fmla="*/ 1 w 98"/>
                    <a:gd name="T31" fmla="*/ 2 h 101"/>
                    <a:gd name="T32" fmla="*/ 1 w 98"/>
                    <a:gd name="T33" fmla="*/ 2 h 101"/>
                    <a:gd name="T34" fmla="*/ 0 w 98"/>
                    <a:gd name="T35" fmla="*/ 2 h 101"/>
                    <a:gd name="T36" fmla="*/ 0 w 98"/>
                    <a:gd name="T37" fmla="*/ 2 h 101"/>
                    <a:gd name="T38" fmla="*/ 1 w 98"/>
                    <a:gd name="T39" fmla="*/ 1 h 101"/>
                    <a:gd name="T40" fmla="*/ 1 w 98"/>
                    <a:gd name="T41" fmla="*/ 1 h 101"/>
                    <a:gd name="T42" fmla="*/ 1 w 98"/>
                    <a:gd name="T43" fmla="*/ 1 h 101"/>
                    <a:gd name="T44" fmla="*/ 1 w 98"/>
                    <a:gd name="T45" fmla="*/ 1 h 101"/>
                    <a:gd name="T46" fmla="*/ 1 w 98"/>
                    <a:gd name="T47" fmla="*/ 1 h 101"/>
                    <a:gd name="T48" fmla="*/ 1 w 98"/>
                    <a:gd name="T49" fmla="*/ 1 h 101"/>
                    <a:gd name="T50" fmla="*/ 1 w 98"/>
                    <a:gd name="T51" fmla="*/ 1 h 101"/>
                    <a:gd name="T52" fmla="*/ 1 w 98"/>
                    <a:gd name="T53" fmla="*/ 1 h 101"/>
                    <a:gd name="T54" fmla="*/ 1 w 98"/>
                    <a:gd name="T55" fmla="*/ 1 h 101"/>
                    <a:gd name="T56" fmla="*/ 1 w 98"/>
                    <a:gd name="T57" fmla="*/ 0 h 101"/>
                    <a:gd name="T58" fmla="*/ 1 w 98"/>
                    <a:gd name="T59" fmla="*/ 0 h 101"/>
                    <a:gd name="T60" fmla="*/ 1 w 98"/>
                    <a:gd name="T61" fmla="*/ 0 h 101"/>
                    <a:gd name="T62" fmla="*/ 1 w 98"/>
                    <a:gd name="T63" fmla="*/ 0 h 101"/>
                    <a:gd name="T64" fmla="*/ 2 w 98"/>
                    <a:gd name="T65" fmla="*/ 0 h 101"/>
                    <a:gd name="T66" fmla="*/ 2 w 98"/>
                    <a:gd name="T67" fmla="*/ 0 h 101"/>
                    <a:gd name="T68" fmla="*/ 2 w 98"/>
                    <a:gd name="T69" fmla="*/ 0 h 101"/>
                    <a:gd name="T70" fmla="*/ 2 w 98"/>
                    <a:gd name="T71" fmla="*/ 0 h 101"/>
                    <a:gd name="T72" fmla="*/ 3 w 98"/>
                    <a:gd name="T73" fmla="*/ 0 h 101"/>
                    <a:gd name="T74" fmla="*/ 3 w 98"/>
                    <a:gd name="T75" fmla="*/ 0 h 101"/>
                    <a:gd name="T76" fmla="*/ 3 w 98"/>
                    <a:gd name="T77" fmla="*/ 0 h 101"/>
                    <a:gd name="T78" fmla="*/ 3 w 98"/>
                    <a:gd name="T79" fmla="*/ 0 h 101"/>
                    <a:gd name="T80" fmla="*/ 3 w 98"/>
                    <a:gd name="T81" fmla="*/ 0 h 101"/>
                    <a:gd name="T82" fmla="*/ 3 w 98"/>
                    <a:gd name="T83" fmla="*/ 0 h 101"/>
                    <a:gd name="T84" fmla="*/ 3 w 98"/>
                    <a:gd name="T85" fmla="*/ 0 h 101"/>
                    <a:gd name="T86" fmla="*/ 3 w 98"/>
                    <a:gd name="T87" fmla="*/ 1 h 101"/>
                    <a:gd name="T88" fmla="*/ 3 w 98"/>
                    <a:gd name="T89" fmla="*/ 1 h 101"/>
                    <a:gd name="T90" fmla="*/ 4 w 98"/>
                    <a:gd name="T91" fmla="*/ 1 h 101"/>
                    <a:gd name="T92" fmla="*/ 4 w 98"/>
                    <a:gd name="T93" fmla="*/ 1 h 101"/>
                    <a:gd name="T94" fmla="*/ 4 w 98"/>
                    <a:gd name="T95" fmla="*/ 1 h 101"/>
                    <a:gd name="T96" fmla="*/ 4 w 98"/>
                    <a:gd name="T97" fmla="*/ 1 h 101"/>
                    <a:gd name="T98" fmla="*/ 3 w 98"/>
                    <a:gd name="T99" fmla="*/ 2 h 101"/>
                    <a:gd name="T100" fmla="*/ 3 w 98"/>
                    <a:gd name="T101" fmla="*/ 2 h 101"/>
                    <a:gd name="T102" fmla="*/ 3 w 98"/>
                    <a:gd name="T103" fmla="*/ 2 h 101"/>
                    <a:gd name="T104" fmla="*/ 3 w 98"/>
                    <a:gd name="T105" fmla="*/ 2 h 101"/>
                    <a:gd name="T106" fmla="*/ 3 w 98"/>
                    <a:gd name="T107" fmla="*/ 2 h 101"/>
                    <a:gd name="T108" fmla="*/ 3 w 98"/>
                    <a:gd name="T109" fmla="*/ 2 h 101"/>
                    <a:gd name="T110" fmla="*/ 3 w 98"/>
                    <a:gd name="T111" fmla="*/ 2 h 101"/>
                    <a:gd name="T112" fmla="*/ 3 w 98"/>
                    <a:gd name="T113" fmla="*/ 2 h 101"/>
                    <a:gd name="T114" fmla="*/ 3 w 98"/>
                    <a:gd name="T115" fmla="*/ 2 h 101"/>
                    <a:gd name="T116" fmla="*/ 3 w 98"/>
                    <a:gd name="T117" fmla="*/ 3 h 101"/>
                    <a:gd name="T118" fmla="*/ 3 w 98"/>
                    <a:gd name="T119" fmla="*/ 3 h 101"/>
                    <a:gd name="T120" fmla="*/ 3 w 98"/>
                    <a:gd name="T121" fmla="*/ 3 h 101"/>
                    <a:gd name="T122" fmla="*/ 3 w 98"/>
                    <a:gd name="T123" fmla="*/ 3 h 10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8"/>
                    <a:gd name="T187" fmla="*/ 0 h 101"/>
                    <a:gd name="T188" fmla="*/ 98 w 98"/>
                    <a:gd name="T189" fmla="*/ 101 h 10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8" h="101">
                      <a:moveTo>
                        <a:pt x="70" y="101"/>
                      </a:moveTo>
                      <a:lnTo>
                        <a:pt x="68" y="101"/>
                      </a:lnTo>
                      <a:lnTo>
                        <a:pt x="62" y="101"/>
                      </a:lnTo>
                      <a:lnTo>
                        <a:pt x="58" y="101"/>
                      </a:lnTo>
                      <a:lnTo>
                        <a:pt x="53" y="101"/>
                      </a:lnTo>
                      <a:lnTo>
                        <a:pt x="49" y="101"/>
                      </a:lnTo>
                      <a:lnTo>
                        <a:pt x="43" y="101"/>
                      </a:lnTo>
                      <a:lnTo>
                        <a:pt x="38" y="99"/>
                      </a:lnTo>
                      <a:lnTo>
                        <a:pt x="32" y="99"/>
                      </a:lnTo>
                      <a:lnTo>
                        <a:pt x="26" y="97"/>
                      </a:lnTo>
                      <a:lnTo>
                        <a:pt x="22" y="97"/>
                      </a:lnTo>
                      <a:lnTo>
                        <a:pt x="17" y="93"/>
                      </a:lnTo>
                      <a:lnTo>
                        <a:pt x="13" y="91"/>
                      </a:lnTo>
                      <a:lnTo>
                        <a:pt x="7" y="88"/>
                      </a:lnTo>
                      <a:lnTo>
                        <a:pt x="5" y="84"/>
                      </a:lnTo>
                      <a:lnTo>
                        <a:pt x="3" y="78"/>
                      </a:lnTo>
                      <a:lnTo>
                        <a:pt x="1" y="74"/>
                      </a:lnTo>
                      <a:lnTo>
                        <a:pt x="0" y="69"/>
                      </a:lnTo>
                      <a:lnTo>
                        <a:pt x="0" y="67"/>
                      </a:lnTo>
                      <a:lnTo>
                        <a:pt x="3" y="59"/>
                      </a:lnTo>
                      <a:lnTo>
                        <a:pt x="7" y="53"/>
                      </a:lnTo>
                      <a:lnTo>
                        <a:pt x="11" y="50"/>
                      </a:lnTo>
                      <a:lnTo>
                        <a:pt x="17" y="46"/>
                      </a:lnTo>
                      <a:lnTo>
                        <a:pt x="20" y="44"/>
                      </a:lnTo>
                      <a:lnTo>
                        <a:pt x="22" y="44"/>
                      </a:lnTo>
                      <a:lnTo>
                        <a:pt x="20" y="42"/>
                      </a:lnTo>
                      <a:lnTo>
                        <a:pt x="20" y="40"/>
                      </a:lnTo>
                      <a:lnTo>
                        <a:pt x="20" y="34"/>
                      </a:lnTo>
                      <a:lnTo>
                        <a:pt x="22" y="31"/>
                      </a:lnTo>
                      <a:lnTo>
                        <a:pt x="24" y="23"/>
                      </a:lnTo>
                      <a:lnTo>
                        <a:pt x="26" y="17"/>
                      </a:lnTo>
                      <a:lnTo>
                        <a:pt x="32" y="12"/>
                      </a:lnTo>
                      <a:lnTo>
                        <a:pt x="38" y="8"/>
                      </a:lnTo>
                      <a:lnTo>
                        <a:pt x="45" y="2"/>
                      </a:lnTo>
                      <a:lnTo>
                        <a:pt x="53" y="0"/>
                      </a:lnTo>
                      <a:lnTo>
                        <a:pt x="58" y="0"/>
                      </a:lnTo>
                      <a:lnTo>
                        <a:pt x="66" y="4"/>
                      </a:lnTo>
                      <a:lnTo>
                        <a:pt x="72" y="8"/>
                      </a:lnTo>
                      <a:lnTo>
                        <a:pt x="77" y="12"/>
                      </a:lnTo>
                      <a:lnTo>
                        <a:pt x="83" y="15"/>
                      </a:lnTo>
                      <a:lnTo>
                        <a:pt x="85" y="21"/>
                      </a:lnTo>
                      <a:lnTo>
                        <a:pt x="87" y="27"/>
                      </a:lnTo>
                      <a:lnTo>
                        <a:pt x="89" y="31"/>
                      </a:lnTo>
                      <a:lnTo>
                        <a:pt x="91" y="36"/>
                      </a:lnTo>
                      <a:lnTo>
                        <a:pt x="95" y="40"/>
                      </a:lnTo>
                      <a:lnTo>
                        <a:pt x="96" y="46"/>
                      </a:lnTo>
                      <a:lnTo>
                        <a:pt x="98" y="51"/>
                      </a:lnTo>
                      <a:lnTo>
                        <a:pt x="98" y="55"/>
                      </a:lnTo>
                      <a:lnTo>
                        <a:pt x="98" y="59"/>
                      </a:lnTo>
                      <a:lnTo>
                        <a:pt x="93" y="67"/>
                      </a:lnTo>
                      <a:lnTo>
                        <a:pt x="87" y="70"/>
                      </a:lnTo>
                      <a:lnTo>
                        <a:pt x="83" y="72"/>
                      </a:lnTo>
                      <a:lnTo>
                        <a:pt x="81" y="72"/>
                      </a:lnTo>
                      <a:lnTo>
                        <a:pt x="81" y="74"/>
                      </a:lnTo>
                      <a:lnTo>
                        <a:pt x="83" y="80"/>
                      </a:lnTo>
                      <a:lnTo>
                        <a:pt x="83" y="86"/>
                      </a:lnTo>
                      <a:lnTo>
                        <a:pt x="81" y="91"/>
                      </a:lnTo>
                      <a:lnTo>
                        <a:pt x="77" y="95"/>
                      </a:lnTo>
                      <a:lnTo>
                        <a:pt x="74" y="99"/>
                      </a:lnTo>
                      <a:lnTo>
                        <a:pt x="72" y="99"/>
                      </a:lnTo>
                      <a:lnTo>
                        <a:pt x="70" y="1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2" name="Freeform 280">
                  <a:extLst>
                    <a:ext uri="{FF2B5EF4-FFF2-40B4-BE49-F238E27FC236}">
                      <a16:creationId xmlns:a16="http://schemas.microsoft.com/office/drawing/2014/main" id="{823CA6AE-880B-4C47-AC4B-7A01D088CC5D}"/>
                    </a:ext>
                  </a:extLst>
                </p:cNvPr>
                <p:cNvSpPr>
                  <a:spLocks/>
                </p:cNvSpPr>
                <p:nvPr/>
              </p:nvSpPr>
              <p:spPr bwMode="auto">
                <a:xfrm>
                  <a:off x="2628" y="3068"/>
                  <a:ext cx="36" cy="43"/>
                </a:xfrm>
                <a:custGeom>
                  <a:avLst/>
                  <a:gdLst>
                    <a:gd name="T0" fmla="*/ 1 w 72"/>
                    <a:gd name="T1" fmla="*/ 3 h 85"/>
                    <a:gd name="T2" fmla="*/ 1 w 72"/>
                    <a:gd name="T3" fmla="*/ 3 h 85"/>
                    <a:gd name="T4" fmla="*/ 1 w 72"/>
                    <a:gd name="T5" fmla="*/ 3 h 85"/>
                    <a:gd name="T6" fmla="*/ 1 w 72"/>
                    <a:gd name="T7" fmla="*/ 3 h 85"/>
                    <a:gd name="T8" fmla="*/ 1 w 72"/>
                    <a:gd name="T9" fmla="*/ 3 h 85"/>
                    <a:gd name="T10" fmla="*/ 1 w 72"/>
                    <a:gd name="T11" fmla="*/ 3 h 85"/>
                    <a:gd name="T12" fmla="*/ 1 w 72"/>
                    <a:gd name="T13" fmla="*/ 3 h 85"/>
                    <a:gd name="T14" fmla="*/ 1 w 72"/>
                    <a:gd name="T15" fmla="*/ 3 h 85"/>
                    <a:gd name="T16" fmla="*/ 1 w 72"/>
                    <a:gd name="T17" fmla="*/ 3 h 85"/>
                    <a:gd name="T18" fmla="*/ 0 w 72"/>
                    <a:gd name="T19" fmla="*/ 3 h 85"/>
                    <a:gd name="T20" fmla="*/ 0 w 72"/>
                    <a:gd name="T21" fmla="*/ 2 h 85"/>
                    <a:gd name="T22" fmla="*/ 0 w 72"/>
                    <a:gd name="T23" fmla="*/ 2 h 85"/>
                    <a:gd name="T24" fmla="*/ 0 w 72"/>
                    <a:gd name="T25" fmla="*/ 2 h 85"/>
                    <a:gd name="T26" fmla="*/ 1 w 72"/>
                    <a:gd name="T27" fmla="*/ 2 h 85"/>
                    <a:gd name="T28" fmla="*/ 1 w 72"/>
                    <a:gd name="T29" fmla="*/ 2 h 85"/>
                    <a:gd name="T30" fmla="*/ 1 w 72"/>
                    <a:gd name="T31" fmla="*/ 2 h 85"/>
                    <a:gd name="T32" fmla="*/ 1 w 72"/>
                    <a:gd name="T33" fmla="*/ 2 h 85"/>
                    <a:gd name="T34" fmla="*/ 1 w 72"/>
                    <a:gd name="T35" fmla="*/ 2 h 85"/>
                    <a:gd name="T36" fmla="*/ 1 w 72"/>
                    <a:gd name="T37" fmla="*/ 2 h 85"/>
                    <a:gd name="T38" fmla="*/ 1 w 72"/>
                    <a:gd name="T39" fmla="*/ 2 h 85"/>
                    <a:gd name="T40" fmla="*/ 1 w 72"/>
                    <a:gd name="T41" fmla="*/ 1 h 85"/>
                    <a:gd name="T42" fmla="*/ 1 w 72"/>
                    <a:gd name="T43" fmla="*/ 1 h 85"/>
                    <a:gd name="T44" fmla="*/ 1 w 72"/>
                    <a:gd name="T45" fmla="*/ 1 h 85"/>
                    <a:gd name="T46" fmla="*/ 1 w 72"/>
                    <a:gd name="T47" fmla="*/ 1 h 85"/>
                    <a:gd name="T48" fmla="*/ 1 w 72"/>
                    <a:gd name="T49" fmla="*/ 1 h 85"/>
                    <a:gd name="T50" fmla="*/ 1 w 72"/>
                    <a:gd name="T51" fmla="*/ 1 h 85"/>
                    <a:gd name="T52" fmla="*/ 1 w 72"/>
                    <a:gd name="T53" fmla="*/ 1 h 85"/>
                    <a:gd name="T54" fmla="*/ 1 w 72"/>
                    <a:gd name="T55" fmla="*/ 1 h 85"/>
                    <a:gd name="T56" fmla="*/ 1 w 72"/>
                    <a:gd name="T57" fmla="*/ 0 h 85"/>
                    <a:gd name="T58" fmla="*/ 1 w 72"/>
                    <a:gd name="T59" fmla="*/ 0 h 85"/>
                    <a:gd name="T60" fmla="*/ 2 w 72"/>
                    <a:gd name="T61" fmla="*/ 0 h 85"/>
                    <a:gd name="T62" fmla="*/ 2 w 72"/>
                    <a:gd name="T63" fmla="*/ 1 h 85"/>
                    <a:gd name="T64" fmla="*/ 2 w 72"/>
                    <a:gd name="T65" fmla="*/ 1 h 85"/>
                    <a:gd name="T66" fmla="*/ 2 w 72"/>
                    <a:gd name="T67" fmla="*/ 1 h 85"/>
                    <a:gd name="T68" fmla="*/ 2 w 72"/>
                    <a:gd name="T69" fmla="*/ 1 h 85"/>
                    <a:gd name="T70" fmla="*/ 3 w 72"/>
                    <a:gd name="T71" fmla="*/ 1 h 85"/>
                    <a:gd name="T72" fmla="*/ 3 w 72"/>
                    <a:gd name="T73" fmla="*/ 1 h 85"/>
                    <a:gd name="T74" fmla="*/ 3 w 72"/>
                    <a:gd name="T75" fmla="*/ 1 h 85"/>
                    <a:gd name="T76" fmla="*/ 3 w 72"/>
                    <a:gd name="T77" fmla="*/ 2 h 85"/>
                    <a:gd name="T78" fmla="*/ 3 w 72"/>
                    <a:gd name="T79" fmla="*/ 2 h 85"/>
                    <a:gd name="T80" fmla="*/ 3 w 72"/>
                    <a:gd name="T81" fmla="*/ 2 h 85"/>
                    <a:gd name="T82" fmla="*/ 3 w 72"/>
                    <a:gd name="T83" fmla="*/ 2 h 85"/>
                    <a:gd name="T84" fmla="*/ 3 w 72"/>
                    <a:gd name="T85" fmla="*/ 2 h 85"/>
                    <a:gd name="T86" fmla="*/ 2 w 72"/>
                    <a:gd name="T87" fmla="*/ 2 h 85"/>
                    <a:gd name="T88" fmla="*/ 2 w 72"/>
                    <a:gd name="T89" fmla="*/ 2 h 85"/>
                    <a:gd name="T90" fmla="*/ 2 w 72"/>
                    <a:gd name="T91" fmla="*/ 2 h 85"/>
                    <a:gd name="T92" fmla="*/ 2 w 72"/>
                    <a:gd name="T93" fmla="*/ 2 h 85"/>
                    <a:gd name="T94" fmla="*/ 1 w 72"/>
                    <a:gd name="T95" fmla="*/ 2 h 85"/>
                    <a:gd name="T96" fmla="*/ 1 w 72"/>
                    <a:gd name="T97" fmla="*/ 2 h 85"/>
                    <a:gd name="T98" fmla="*/ 1 w 72"/>
                    <a:gd name="T99" fmla="*/ 2 h 85"/>
                    <a:gd name="T100" fmla="*/ 1 w 72"/>
                    <a:gd name="T101" fmla="*/ 2 h 85"/>
                    <a:gd name="T102" fmla="*/ 1 w 72"/>
                    <a:gd name="T103" fmla="*/ 3 h 85"/>
                    <a:gd name="T104" fmla="*/ 1 w 72"/>
                    <a:gd name="T105" fmla="*/ 3 h 85"/>
                    <a:gd name="T106" fmla="*/ 1 w 72"/>
                    <a:gd name="T107" fmla="*/ 3 h 85"/>
                    <a:gd name="T108" fmla="*/ 1 w 72"/>
                    <a:gd name="T109" fmla="*/ 3 h 85"/>
                    <a:gd name="T110" fmla="*/ 1 w 72"/>
                    <a:gd name="T111" fmla="*/ 3 h 85"/>
                    <a:gd name="T112" fmla="*/ 1 w 72"/>
                    <a:gd name="T113" fmla="*/ 3 h 85"/>
                    <a:gd name="T114" fmla="*/ 1 w 72"/>
                    <a:gd name="T115" fmla="*/ 3 h 85"/>
                    <a:gd name="T116" fmla="*/ 1 w 72"/>
                    <a:gd name="T117" fmla="*/ 3 h 8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
                    <a:gd name="T178" fmla="*/ 0 h 85"/>
                    <a:gd name="T179" fmla="*/ 72 w 72"/>
                    <a:gd name="T180" fmla="*/ 85 h 8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 h="85">
                      <a:moveTo>
                        <a:pt x="29" y="85"/>
                      </a:moveTo>
                      <a:lnTo>
                        <a:pt x="27" y="85"/>
                      </a:lnTo>
                      <a:lnTo>
                        <a:pt x="25" y="85"/>
                      </a:lnTo>
                      <a:lnTo>
                        <a:pt x="21" y="83"/>
                      </a:lnTo>
                      <a:lnTo>
                        <a:pt x="17" y="83"/>
                      </a:lnTo>
                      <a:lnTo>
                        <a:pt x="13" y="80"/>
                      </a:lnTo>
                      <a:lnTo>
                        <a:pt x="10" y="80"/>
                      </a:lnTo>
                      <a:lnTo>
                        <a:pt x="6" y="76"/>
                      </a:lnTo>
                      <a:lnTo>
                        <a:pt x="2" y="74"/>
                      </a:lnTo>
                      <a:lnTo>
                        <a:pt x="0" y="70"/>
                      </a:lnTo>
                      <a:lnTo>
                        <a:pt x="0" y="64"/>
                      </a:lnTo>
                      <a:lnTo>
                        <a:pt x="0" y="61"/>
                      </a:lnTo>
                      <a:lnTo>
                        <a:pt x="0" y="55"/>
                      </a:lnTo>
                      <a:lnTo>
                        <a:pt x="2" y="51"/>
                      </a:lnTo>
                      <a:lnTo>
                        <a:pt x="4" y="47"/>
                      </a:lnTo>
                      <a:lnTo>
                        <a:pt x="8" y="43"/>
                      </a:lnTo>
                      <a:lnTo>
                        <a:pt x="13" y="42"/>
                      </a:lnTo>
                      <a:lnTo>
                        <a:pt x="19" y="38"/>
                      </a:lnTo>
                      <a:lnTo>
                        <a:pt x="17" y="38"/>
                      </a:lnTo>
                      <a:lnTo>
                        <a:pt x="17" y="36"/>
                      </a:lnTo>
                      <a:lnTo>
                        <a:pt x="17" y="32"/>
                      </a:lnTo>
                      <a:lnTo>
                        <a:pt x="17" y="28"/>
                      </a:lnTo>
                      <a:lnTo>
                        <a:pt x="17" y="24"/>
                      </a:lnTo>
                      <a:lnTo>
                        <a:pt x="21" y="21"/>
                      </a:lnTo>
                      <a:lnTo>
                        <a:pt x="23" y="15"/>
                      </a:lnTo>
                      <a:lnTo>
                        <a:pt x="27" y="11"/>
                      </a:lnTo>
                      <a:lnTo>
                        <a:pt x="30" y="5"/>
                      </a:lnTo>
                      <a:lnTo>
                        <a:pt x="34" y="4"/>
                      </a:lnTo>
                      <a:lnTo>
                        <a:pt x="38" y="0"/>
                      </a:lnTo>
                      <a:lnTo>
                        <a:pt x="44" y="0"/>
                      </a:lnTo>
                      <a:lnTo>
                        <a:pt x="48" y="0"/>
                      </a:lnTo>
                      <a:lnTo>
                        <a:pt x="53" y="2"/>
                      </a:lnTo>
                      <a:lnTo>
                        <a:pt x="55" y="4"/>
                      </a:lnTo>
                      <a:lnTo>
                        <a:pt x="59" y="5"/>
                      </a:lnTo>
                      <a:lnTo>
                        <a:pt x="63" y="11"/>
                      </a:lnTo>
                      <a:lnTo>
                        <a:pt x="68" y="17"/>
                      </a:lnTo>
                      <a:lnTo>
                        <a:pt x="70" y="24"/>
                      </a:lnTo>
                      <a:lnTo>
                        <a:pt x="72" y="30"/>
                      </a:lnTo>
                      <a:lnTo>
                        <a:pt x="72" y="34"/>
                      </a:lnTo>
                      <a:lnTo>
                        <a:pt x="72" y="42"/>
                      </a:lnTo>
                      <a:lnTo>
                        <a:pt x="68" y="42"/>
                      </a:lnTo>
                      <a:lnTo>
                        <a:pt x="68" y="43"/>
                      </a:lnTo>
                      <a:lnTo>
                        <a:pt x="65" y="43"/>
                      </a:lnTo>
                      <a:lnTo>
                        <a:pt x="61" y="43"/>
                      </a:lnTo>
                      <a:lnTo>
                        <a:pt x="55" y="42"/>
                      </a:lnTo>
                      <a:lnTo>
                        <a:pt x="51" y="42"/>
                      </a:lnTo>
                      <a:lnTo>
                        <a:pt x="48" y="43"/>
                      </a:lnTo>
                      <a:lnTo>
                        <a:pt x="44" y="47"/>
                      </a:lnTo>
                      <a:lnTo>
                        <a:pt x="40" y="51"/>
                      </a:lnTo>
                      <a:lnTo>
                        <a:pt x="40" y="57"/>
                      </a:lnTo>
                      <a:lnTo>
                        <a:pt x="38" y="62"/>
                      </a:lnTo>
                      <a:lnTo>
                        <a:pt x="40" y="68"/>
                      </a:lnTo>
                      <a:lnTo>
                        <a:pt x="38" y="72"/>
                      </a:lnTo>
                      <a:lnTo>
                        <a:pt x="38" y="78"/>
                      </a:lnTo>
                      <a:lnTo>
                        <a:pt x="36" y="80"/>
                      </a:lnTo>
                      <a:lnTo>
                        <a:pt x="34" y="81"/>
                      </a:lnTo>
                      <a:lnTo>
                        <a:pt x="30" y="85"/>
                      </a:lnTo>
                      <a:lnTo>
                        <a:pt x="29" y="85"/>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3" name="Freeform 281">
                  <a:extLst>
                    <a:ext uri="{FF2B5EF4-FFF2-40B4-BE49-F238E27FC236}">
                      <a16:creationId xmlns:a16="http://schemas.microsoft.com/office/drawing/2014/main" id="{A351345F-B0AF-40BB-82F4-2B55304D58F4}"/>
                    </a:ext>
                  </a:extLst>
                </p:cNvPr>
                <p:cNvSpPr>
                  <a:spLocks/>
                </p:cNvSpPr>
                <p:nvPr/>
              </p:nvSpPr>
              <p:spPr bwMode="auto">
                <a:xfrm>
                  <a:off x="2641" y="3072"/>
                  <a:ext cx="14" cy="8"/>
                </a:xfrm>
                <a:custGeom>
                  <a:avLst/>
                  <a:gdLst>
                    <a:gd name="T0" fmla="*/ 0 w 26"/>
                    <a:gd name="T1" fmla="*/ 1 h 16"/>
                    <a:gd name="T2" fmla="*/ 1 w 26"/>
                    <a:gd name="T3" fmla="*/ 1 h 16"/>
                    <a:gd name="T4" fmla="*/ 1 w 26"/>
                    <a:gd name="T5" fmla="*/ 1 h 16"/>
                    <a:gd name="T6" fmla="*/ 1 w 26"/>
                    <a:gd name="T7" fmla="*/ 0 h 16"/>
                    <a:gd name="T8" fmla="*/ 1 w 26"/>
                    <a:gd name="T9" fmla="*/ 0 h 16"/>
                    <a:gd name="T10" fmla="*/ 1 w 26"/>
                    <a:gd name="T11" fmla="*/ 0 h 16"/>
                    <a:gd name="T12" fmla="*/ 1 w 26"/>
                    <a:gd name="T13" fmla="*/ 1 h 16"/>
                    <a:gd name="T14" fmla="*/ 1 w 26"/>
                    <a:gd name="T15" fmla="*/ 1 h 16"/>
                    <a:gd name="T16" fmla="*/ 1 w 26"/>
                    <a:gd name="T17" fmla="*/ 1 h 16"/>
                    <a:gd name="T18" fmla="*/ 1 w 26"/>
                    <a:gd name="T19" fmla="*/ 1 h 16"/>
                    <a:gd name="T20" fmla="*/ 1 w 26"/>
                    <a:gd name="T21" fmla="*/ 1 h 16"/>
                    <a:gd name="T22" fmla="*/ 1 w 26"/>
                    <a:gd name="T23" fmla="*/ 1 h 16"/>
                    <a:gd name="T24" fmla="*/ 1 w 26"/>
                    <a:gd name="T25" fmla="*/ 1 h 16"/>
                    <a:gd name="T26" fmla="*/ 1 w 26"/>
                    <a:gd name="T27" fmla="*/ 1 h 16"/>
                    <a:gd name="T28" fmla="*/ 0 w 26"/>
                    <a:gd name="T29" fmla="*/ 1 h 16"/>
                    <a:gd name="T30" fmla="*/ 0 w 26"/>
                    <a:gd name="T31" fmla="*/ 1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
                    <a:gd name="T49" fmla="*/ 0 h 16"/>
                    <a:gd name="T50" fmla="*/ 26 w 26"/>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 h="16">
                      <a:moveTo>
                        <a:pt x="0" y="8"/>
                      </a:moveTo>
                      <a:lnTo>
                        <a:pt x="2" y="6"/>
                      </a:lnTo>
                      <a:lnTo>
                        <a:pt x="7" y="2"/>
                      </a:lnTo>
                      <a:lnTo>
                        <a:pt x="9" y="0"/>
                      </a:lnTo>
                      <a:lnTo>
                        <a:pt x="15" y="0"/>
                      </a:lnTo>
                      <a:lnTo>
                        <a:pt x="19" y="0"/>
                      </a:lnTo>
                      <a:lnTo>
                        <a:pt x="26" y="2"/>
                      </a:lnTo>
                      <a:lnTo>
                        <a:pt x="26" y="14"/>
                      </a:lnTo>
                      <a:lnTo>
                        <a:pt x="24" y="12"/>
                      </a:lnTo>
                      <a:lnTo>
                        <a:pt x="19" y="12"/>
                      </a:lnTo>
                      <a:lnTo>
                        <a:pt x="15" y="12"/>
                      </a:lnTo>
                      <a:lnTo>
                        <a:pt x="11" y="12"/>
                      </a:lnTo>
                      <a:lnTo>
                        <a:pt x="7" y="12"/>
                      </a:lnTo>
                      <a:lnTo>
                        <a:pt x="3" y="16"/>
                      </a:lnTo>
                      <a:lnTo>
                        <a:pt x="0" y="8"/>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4" name="Freeform 282">
                  <a:extLst>
                    <a:ext uri="{FF2B5EF4-FFF2-40B4-BE49-F238E27FC236}">
                      <a16:creationId xmlns:a16="http://schemas.microsoft.com/office/drawing/2014/main" id="{DA2DA365-EDE2-47EE-B8A4-08F60F58B41B}"/>
                    </a:ext>
                  </a:extLst>
                </p:cNvPr>
                <p:cNvSpPr>
                  <a:spLocks/>
                </p:cNvSpPr>
                <p:nvPr/>
              </p:nvSpPr>
              <p:spPr bwMode="auto">
                <a:xfrm>
                  <a:off x="2635" y="3084"/>
                  <a:ext cx="5" cy="8"/>
                </a:xfrm>
                <a:custGeom>
                  <a:avLst/>
                  <a:gdLst>
                    <a:gd name="T0" fmla="*/ 0 w 12"/>
                    <a:gd name="T1" fmla="*/ 0 h 17"/>
                    <a:gd name="T2" fmla="*/ 0 w 12"/>
                    <a:gd name="T3" fmla="*/ 0 h 17"/>
                    <a:gd name="T4" fmla="*/ 0 w 12"/>
                    <a:gd name="T5" fmla="*/ 0 h 17"/>
                    <a:gd name="T6" fmla="*/ 0 w 12"/>
                    <a:gd name="T7" fmla="*/ 0 h 17"/>
                    <a:gd name="T8" fmla="*/ 0 w 12"/>
                    <a:gd name="T9" fmla="*/ 0 h 17"/>
                    <a:gd name="T10" fmla="*/ 0 w 12"/>
                    <a:gd name="T11" fmla="*/ 0 h 17"/>
                    <a:gd name="T12" fmla="*/ 0 60000 65536"/>
                    <a:gd name="T13" fmla="*/ 0 60000 65536"/>
                    <a:gd name="T14" fmla="*/ 0 60000 65536"/>
                    <a:gd name="T15" fmla="*/ 0 60000 65536"/>
                    <a:gd name="T16" fmla="*/ 0 60000 65536"/>
                    <a:gd name="T17" fmla="*/ 0 60000 65536"/>
                    <a:gd name="T18" fmla="*/ 0 w 12"/>
                    <a:gd name="T19" fmla="*/ 0 h 17"/>
                    <a:gd name="T20" fmla="*/ 12 w 1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2" h="17">
                      <a:moveTo>
                        <a:pt x="0" y="17"/>
                      </a:moveTo>
                      <a:lnTo>
                        <a:pt x="0" y="8"/>
                      </a:lnTo>
                      <a:lnTo>
                        <a:pt x="12" y="0"/>
                      </a:lnTo>
                      <a:lnTo>
                        <a:pt x="12" y="12"/>
                      </a:lnTo>
                      <a:lnTo>
                        <a:pt x="0" y="1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5" name="Freeform 283">
                  <a:extLst>
                    <a:ext uri="{FF2B5EF4-FFF2-40B4-BE49-F238E27FC236}">
                      <a16:creationId xmlns:a16="http://schemas.microsoft.com/office/drawing/2014/main" id="{039C9308-1D18-4B8D-AA74-225A0E002D8D}"/>
                    </a:ext>
                  </a:extLst>
                </p:cNvPr>
                <p:cNvSpPr>
                  <a:spLocks/>
                </p:cNvSpPr>
                <p:nvPr/>
              </p:nvSpPr>
              <p:spPr bwMode="auto">
                <a:xfrm>
                  <a:off x="2581" y="3072"/>
                  <a:ext cx="49" cy="47"/>
                </a:xfrm>
                <a:custGeom>
                  <a:avLst/>
                  <a:gdLst>
                    <a:gd name="T0" fmla="*/ 1 w 97"/>
                    <a:gd name="T1" fmla="*/ 3 h 93"/>
                    <a:gd name="T2" fmla="*/ 1 w 97"/>
                    <a:gd name="T3" fmla="*/ 3 h 93"/>
                    <a:gd name="T4" fmla="*/ 1 w 97"/>
                    <a:gd name="T5" fmla="*/ 3 h 93"/>
                    <a:gd name="T6" fmla="*/ 1 w 97"/>
                    <a:gd name="T7" fmla="*/ 2 h 93"/>
                    <a:gd name="T8" fmla="*/ 1 w 97"/>
                    <a:gd name="T9" fmla="*/ 2 h 93"/>
                    <a:gd name="T10" fmla="*/ 1 w 97"/>
                    <a:gd name="T11" fmla="*/ 2 h 93"/>
                    <a:gd name="T12" fmla="*/ 1 w 97"/>
                    <a:gd name="T13" fmla="*/ 2 h 93"/>
                    <a:gd name="T14" fmla="*/ 0 w 97"/>
                    <a:gd name="T15" fmla="*/ 2 h 93"/>
                    <a:gd name="T16" fmla="*/ 0 w 97"/>
                    <a:gd name="T17" fmla="*/ 2 h 93"/>
                    <a:gd name="T18" fmla="*/ 0 w 97"/>
                    <a:gd name="T19" fmla="*/ 1 h 93"/>
                    <a:gd name="T20" fmla="*/ 0 w 97"/>
                    <a:gd name="T21" fmla="*/ 1 h 93"/>
                    <a:gd name="T22" fmla="*/ 1 w 97"/>
                    <a:gd name="T23" fmla="*/ 1 h 93"/>
                    <a:gd name="T24" fmla="*/ 1 w 97"/>
                    <a:gd name="T25" fmla="*/ 1 h 93"/>
                    <a:gd name="T26" fmla="*/ 1 w 97"/>
                    <a:gd name="T27" fmla="*/ 1 h 93"/>
                    <a:gd name="T28" fmla="*/ 1 w 97"/>
                    <a:gd name="T29" fmla="*/ 1 h 93"/>
                    <a:gd name="T30" fmla="*/ 1 w 97"/>
                    <a:gd name="T31" fmla="*/ 1 h 93"/>
                    <a:gd name="T32" fmla="*/ 1 w 97"/>
                    <a:gd name="T33" fmla="*/ 1 h 93"/>
                    <a:gd name="T34" fmla="*/ 1 w 97"/>
                    <a:gd name="T35" fmla="*/ 0 h 93"/>
                    <a:gd name="T36" fmla="*/ 2 w 97"/>
                    <a:gd name="T37" fmla="*/ 1 h 93"/>
                    <a:gd name="T38" fmla="*/ 2 w 97"/>
                    <a:gd name="T39" fmla="*/ 1 h 93"/>
                    <a:gd name="T40" fmla="*/ 2 w 97"/>
                    <a:gd name="T41" fmla="*/ 1 h 93"/>
                    <a:gd name="T42" fmla="*/ 2 w 97"/>
                    <a:gd name="T43" fmla="*/ 1 h 93"/>
                    <a:gd name="T44" fmla="*/ 2 w 97"/>
                    <a:gd name="T45" fmla="*/ 1 h 93"/>
                    <a:gd name="T46" fmla="*/ 2 w 97"/>
                    <a:gd name="T47" fmla="*/ 1 h 93"/>
                    <a:gd name="T48" fmla="*/ 2 w 97"/>
                    <a:gd name="T49" fmla="*/ 1 h 93"/>
                    <a:gd name="T50" fmla="*/ 3 w 97"/>
                    <a:gd name="T51" fmla="*/ 1 h 93"/>
                    <a:gd name="T52" fmla="*/ 3 w 97"/>
                    <a:gd name="T53" fmla="*/ 1 h 93"/>
                    <a:gd name="T54" fmla="*/ 3 w 97"/>
                    <a:gd name="T55" fmla="*/ 1 h 93"/>
                    <a:gd name="T56" fmla="*/ 3 w 97"/>
                    <a:gd name="T57" fmla="*/ 1 h 93"/>
                    <a:gd name="T58" fmla="*/ 3 w 97"/>
                    <a:gd name="T59" fmla="*/ 1 h 93"/>
                    <a:gd name="T60" fmla="*/ 3 w 97"/>
                    <a:gd name="T61" fmla="*/ 1 h 93"/>
                    <a:gd name="T62" fmla="*/ 3 w 97"/>
                    <a:gd name="T63" fmla="*/ 1 h 93"/>
                    <a:gd name="T64" fmla="*/ 3 w 97"/>
                    <a:gd name="T65" fmla="*/ 1 h 93"/>
                    <a:gd name="T66" fmla="*/ 3 w 97"/>
                    <a:gd name="T67" fmla="*/ 1 h 93"/>
                    <a:gd name="T68" fmla="*/ 4 w 97"/>
                    <a:gd name="T69" fmla="*/ 1 h 93"/>
                    <a:gd name="T70" fmla="*/ 4 w 97"/>
                    <a:gd name="T71" fmla="*/ 2 h 93"/>
                    <a:gd name="T72" fmla="*/ 4 w 97"/>
                    <a:gd name="T73" fmla="*/ 2 h 93"/>
                    <a:gd name="T74" fmla="*/ 4 w 97"/>
                    <a:gd name="T75" fmla="*/ 2 h 93"/>
                    <a:gd name="T76" fmla="*/ 3 w 97"/>
                    <a:gd name="T77" fmla="*/ 2 h 93"/>
                    <a:gd name="T78" fmla="*/ 3 w 97"/>
                    <a:gd name="T79" fmla="*/ 2 h 93"/>
                    <a:gd name="T80" fmla="*/ 3 w 97"/>
                    <a:gd name="T81" fmla="*/ 2 h 93"/>
                    <a:gd name="T82" fmla="*/ 3 w 97"/>
                    <a:gd name="T83" fmla="*/ 2 h 93"/>
                    <a:gd name="T84" fmla="*/ 3 w 97"/>
                    <a:gd name="T85" fmla="*/ 3 h 93"/>
                    <a:gd name="T86" fmla="*/ 3 w 97"/>
                    <a:gd name="T87" fmla="*/ 3 h 93"/>
                    <a:gd name="T88" fmla="*/ 3 w 97"/>
                    <a:gd name="T89" fmla="*/ 3 h 93"/>
                    <a:gd name="T90" fmla="*/ 3 w 97"/>
                    <a:gd name="T91" fmla="*/ 3 h 93"/>
                    <a:gd name="T92" fmla="*/ 3 w 97"/>
                    <a:gd name="T93" fmla="*/ 3 h 93"/>
                    <a:gd name="T94" fmla="*/ 2 w 97"/>
                    <a:gd name="T95" fmla="*/ 3 h 93"/>
                    <a:gd name="T96" fmla="*/ 2 w 97"/>
                    <a:gd name="T97" fmla="*/ 3 h 93"/>
                    <a:gd name="T98" fmla="*/ 2 w 97"/>
                    <a:gd name="T99" fmla="*/ 3 h 93"/>
                    <a:gd name="T100" fmla="*/ 2 w 97"/>
                    <a:gd name="T101" fmla="*/ 3 h 93"/>
                    <a:gd name="T102" fmla="*/ 2 w 97"/>
                    <a:gd name="T103" fmla="*/ 3 h 93"/>
                    <a:gd name="T104" fmla="*/ 2 w 97"/>
                    <a:gd name="T105" fmla="*/ 3 h 93"/>
                    <a:gd name="T106" fmla="*/ 2 w 97"/>
                    <a:gd name="T107" fmla="*/ 3 h 93"/>
                    <a:gd name="T108" fmla="*/ 1 w 97"/>
                    <a:gd name="T109" fmla="*/ 3 h 93"/>
                    <a:gd name="T110" fmla="*/ 1 w 97"/>
                    <a:gd name="T111" fmla="*/ 3 h 93"/>
                    <a:gd name="T112" fmla="*/ 1 w 97"/>
                    <a:gd name="T113" fmla="*/ 3 h 93"/>
                    <a:gd name="T114" fmla="*/ 1 w 97"/>
                    <a:gd name="T115" fmla="*/ 3 h 93"/>
                    <a:gd name="T116" fmla="*/ 1 w 97"/>
                    <a:gd name="T117" fmla="*/ 3 h 93"/>
                    <a:gd name="T118" fmla="*/ 1 w 97"/>
                    <a:gd name="T119" fmla="*/ 3 h 93"/>
                    <a:gd name="T120" fmla="*/ 1 w 97"/>
                    <a:gd name="T121" fmla="*/ 3 h 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7"/>
                    <a:gd name="T184" fmla="*/ 0 h 93"/>
                    <a:gd name="T185" fmla="*/ 97 w 97"/>
                    <a:gd name="T186" fmla="*/ 93 h 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7" h="93">
                      <a:moveTo>
                        <a:pt x="13" y="73"/>
                      </a:moveTo>
                      <a:lnTo>
                        <a:pt x="13" y="71"/>
                      </a:lnTo>
                      <a:lnTo>
                        <a:pt x="11" y="67"/>
                      </a:lnTo>
                      <a:lnTo>
                        <a:pt x="8" y="61"/>
                      </a:lnTo>
                      <a:lnTo>
                        <a:pt x="6" y="55"/>
                      </a:lnTo>
                      <a:lnTo>
                        <a:pt x="4" y="52"/>
                      </a:lnTo>
                      <a:lnTo>
                        <a:pt x="4" y="48"/>
                      </a:lnTo>
                      <a:lnTo>
                        <a:pt x="0" y="42"/>
                      </a:lnTo>
                      <a:lnTo>
                        <a:pt x="0" y="38"/>
                      </a:lnTo>
                      <a:lnTo>
                        <a:pt x="0" y="31"/>
                      </a:lnTo>
                      <a:lnTo>
                        <a:pt x="0" y="27"/>
                      </a:lnTo>
                      <a:lnTo>
                        <a:pt x="2" y="19"/>
                      </a:lnTo>
                      <a:lnTo>
                        <a:pt x="6" y="14"/>
                      </a:lnTo>
                      <a:lnTo>
                        <a:pt x="9" y="8"/>
                      </a:lnTo>
                      <a:lnTo>
                        <a:pt x="15" y="4"/>
                      </a:lnTo>
                      <a:lnTo>
                        <a:pt x="21" y="2"/>
                      </a:lnTo>
                      <a:lnTo>
                        <a:pt x="27" y="2"/>
                      </a:lnTo>
                      <a:lnTo>
                        <a:pt x="32" y="0"/>
                      </a:lnTo>
                      <a:lnTo>
                        <a:pt x="36" y="2"/>
                      </a:lnTo>
                      <a:lnTo>
                        <a:pt x="40" y="2"/>
                      </a:lnTo>
                      <a:lnTo>
                        <a:pt x="44" y="4"/>
                      </a:lnTo>
                      <a:lnTo>
                        <a:pt x="49" y="4"/>
                      </a:lnTo>
                      <a:lnTo>
                        <a:pt x="53" y="6"/>
                      </a:lnTo>
                      <a:lnTo>
                        <a:pt x="59" y="6"/>
                      </a:lnTo>
                      <a:lnTo>
                        <a:pt x="65" y="6"/>
                      </a:lnTo>
                      <a:lnTo>
                        <a:pt x="70" y="6"/>
                      </a:lnTo>
                      <a:lnTo>
                        <a:pt x="74" y="8"/>
                      </a:lnTo>
                      <a:lnTo>
                        <a:pt x="78" y="8"/>
                      </a:lnTo>
                      <a:lnTo>
                        <a:pt x="80" y="8"/>
                      </a:lnTo>
                      <a:lnTo>
                        <a:pt x="84" y="12"/>
                      </a:lnTo>
                      <a:lnTo>
                        <a:pt x="87" y="14"/>
                      </a:lnTo>
                      <a:lnTo>
                        <a:pt x="93" y="19"/>
                      </a:lnTo>
                      <a:lnTo>
                        <a:pt x="95" y="25"/>
                      </a:lnTo>
                      <a:lnTo>
                        <a:pt x="97" y="31"/>
                      </a:lnTo>
                      <a:lnTo>
                        <a:pt x="97" y="35"/>
                      </a:lnTo>
                      <a:lnTo>
                        <a:pt x="97" y="38"/>
                      </a:lnTo>
                      <a:lnTo>
                        <a:pt x="97" y="44"/>
                      </a:lnTo>
                      <a:lnTo>
                        <a:pt x="95" y="50"/>
                      </a:lnTo>
                      <a:lnTo>
                        <a:pt x="93" y="54"/>
                      </a:lnTo>
                      <a:lnTo>
                        <a:pt x="91" y="59"/>
                      </a:lnTo>
                      <a:lnTo>
                        <a:pt x="87" y="63"/>
                      </a:lnTo>
                      <a:lnTo>
                        <a:pt x="85" y="69"/>
                      </a:lnTo>
                      <a:lnTo>
                        <a:pt x="80" y="76"/>
                      </a:lnTo>
                      <a:lnTo>
                        <a:pt x="74" y="82"/>
                      </a:lnTo>
                      <a:lnTo>
                        <a:pt x="68" y="86"/>
                      </a:lnTo>
                      <a:lnTo>
                        <a:pt x="65" y="90"/>
                      </a:lnTo>
                      <a:lnTo>
                        <a:pt x="61" y="92"/>
                      </a:lnTo>
                      <a:lnTo>
                        <a:pt x="59" y="93"/>
                      </a:lnTo>
                      <a:lnTo>
                        <a:pt x="55" y="92"/>
                      </a:lnTo>
                      <a:lnTo>
                        <a:pt x="49" y="88"/>
                      </a:lnTo>
                      <a:lnTo>
                        <a:pt x="44" y="84"/>
                      </a:lnTo>
                      <a:lnTo>
                        <a:pt x="42" y="84"/>
                      </a:lnTo>
                      <a:lnTo>
                        <a:pt x="38" y="84"/>
                      </a:lnTo>
                      <a:lnTo>
                        <a:pt x="32" y="86"/>
                      </a:lnTo>
                      <a:lnTo>
                        <a:pt x="27" y="86"/>
                      </a:lnTo>
                      <a:lnTo>
                        <a:pt x="21" y="84"/>
                      </a:lnTo>
                      <a:lnTo>
                        <a:pt x="17" y="78"/>
                      </a:lnTo>
                      <a:lnTo>
                        <a:pt x="13" y="74"/>
                      </a:lnTo>
                      <a:lnTo>
                        <a:pt x="13" y="73"/>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6" name="Freeform 284">
                  <a:extLst>
                    <a:ext uri="{FF2B5EF4-FFF2-40B4-BE49-F238E27FC236}">
                      <a16:creationId xmlns:a16="http://schemas.microsoft.com/office/drawing/2014/main" id="{3DE18061-9304-4B83-B460-3B3208236917}"/>
                    </a:ext>
                  </a:extLst>
                </p:cNvPr>
                <p:cNvSpPr>
                  <a:spLocks/>
                </p:cNvSpPr>
                <p:nvPr/>
              </p:nvSpPr>
              <p:spPr bwMode="auto">
                <a:xfrm>
                  <a:off x="2600" y="3078"/>
                  <a:ext cx="11" cy="9"/>
                </a:xfrm>
                <a:custGeom>
                  <a:avLst/>
                  <a:gdLst>
                    <a:gd name="T0" fmla="*/ 0 w 23"/>
                    <a:gd name="T1" fmla="*/ 0 h 19"/>
                    <a:gd name="T2" fmla="*/ 0 w 23"/>
                    <a:gd name="T3" fmla="*/ 0 h 19"/>
                    <a:gd name="T4" fmla="*/ 0 w 23"/>
                    <a:gd name="T5" fmla="*/ 0 h 19"/>
                    <a:gd name="T6" fmla="*/ 0 w 23"/>
                    <a:gd name="T7" fmla="*/ 0 h 19"/>
                    <a:gd name="T8" fmla="*/ 0 w 23"/>
                    <a:gd name="T9" fmla="*/ 0 h 19"/>
                    <a:gd name="T10" fmla="*/ 0 w 23"/>
                    <a:gd name="T11" fmla="*/ 0 h 19"/>
                    <a:gd name="T12" fmla="*/ 0 w 23"/>
                    <a:gd name="T13" fmla="*/ 0 h 19"/>
                    <a:gd name="T14" fmla="*/ 0 60000 65536"/>
                    <a:gd name="T15" fmla="*/ 0 60000 65536"/>
                    <a:gd name="T16" fmla="*/ 0 60000 65536"/>
                    <a:gd name="T17" fmla="*/ 0 60000 65536"/>
                    <a:gd name="T18" fmla="*/ 0 60000 65536"/>
                    <a:gd name="T19" fmla="*/ 0 60000 65536"/>
                    <a:gd name="T20" fmla="*/ 0 60000 65536"/>
                    <a:gd name="T21" fmla="*/ 0 w 23"/>
                    <a:gd name="T22" fmla="*/ 0 h 19"/>
                    <a:gd name="T23" fmla="*/ 23 w 23"/>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9">
                      <a:moveTo>
                        <a:pt x="13" y="0"/>
                      </a:moveTo>
                      <a:lnTo>
                        <a:pt x="0" y="2"/>
                      </a:lnTo>
                      <a:lnTo>
                        <a:pt x="11" y="19"/>
                      </a:lnTo>
                      <a:lnTo>
                        <a:pt x="23" y="11"/>
                      </a:lnTo>
                      <a:lnTo>
                        <a:pt x="21" y="2"/>
                      </a:lnTo>
                      <a:lnTo>
                        <a:pt x="1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7" name="Freeform 285">
                  <a:extLst>
                    <a:ext uri="{FF2B5EF4-FFF2-40B4-BE49-F238E27FC236}">
                      <a16:creationId xmlns:a16="http://schemas.microsoft.com/office/drawing/2014/main" id="{BAC5641D-E3DC-4C95-9AB9-2202781A2FFB}"/>
                    </a:ext>
                  </a:extLst>
                </p:cNvPr>
                <p:cNvSpPr>
                  <a:spLocks/>
                </p:cNvSpPr>
                <p:nvPr/>
              </p:nvSpPr>
              <p:spPr bwMode="auto">
                <a:xfrm>
                  <a:off x="2586" y="3078"/>
                  <a:ext cx="11" cy="24"/>
                </a:xfrm>
                <a:custGeom>
                  <a:avLst/>
                  <a:gdLst>
                    <a:gd name="T0" fmla="*/ 1 w 21"/>
                    <a:gd name="T1" fmla="*/ 2 h 47"/>
                    <a:gd name="T2" fmla="*/ 1 w 21"/>
                    <a:gd name="T3" fmla="*/ 2 h 47"/>
                    <a:gd name="T4" fmla="*/ 1 w 21"/>
                    <a:gd name="T5" fmla="*/ 2 h 47"/>
                    <a:gd name="T6" fmla="*/ 1 w 21"/>
                    <a:gd name="T7" fmla="*/ 2 h 47"/>
                    <a:gd name="T8" fmla="*/ 1 w 21"/>
                    <a:gd name="T9" fmla="*/ 2 h 47"/>
                    <a:gd name="T10" fmla="*/ 1 w 21"/>
                    <a:gd name="T11" fmla="*/ 1 h 47"/>
                    <a:gd name="T12" fmla="*/ 1 w 21"/>
                    <a:gd name="T13" fmla="*/ 1 h 47"/>
                    <a:gd name="T14" fmla="*/ 0 w 21"/>
                    <a:gd name="T15" fmla="*/ 1 h 47"/>
                    <a:gd name="T16" fmla="*/ 0 w 21"/>
                    <a:gd name="T17" fmla="*/ 1 h 47"/>
                    <a:gd name="T18" fmla="*/ 1 w 21"/>
                    <a:gd name="T19" fmla="*/ 1 h 47"/>
                    <a:gd name="T20" fmla="*/ 1 w 21"/>
                    <a:gd name="T21" fmla="*/ 1 h 47"/>
                    <a:gd name="T22" fmla="*/ 1 w 21"/>
                    <a:gd name="T23" fmla="*/ 1 h 47"/>
                    <a:gd name="T24" fmla="*/ 1 w 21"/>
                    <a:gd name="T25" fmla="*/ 0 h 47"/>
                    <a:gd name="T26" fmla="*/ 1 w 21"/>
                    <a:gd name="T27" fmla="*/ 1 h 47"/>
                    <a:gd name="T28" fmla="*/ 1 w 21"/>
                    <a:gd name="T29" fmla="*/ 1 h 47"/>
                    <a:gd name="T30" fmla="*/ 1 w 21"/>
                    <a:gd name="T31" fmla="*/ 1 h 47"/>
                    <a:gd name="T32" fmla="*/ 1 w 21"/>
                    <a:gd name="T33" fmla="*/ 1 h 47"/>
                    <a:gd name="T34" fmla="*/ 1 w 21"/>
                    <a:gd name="T35" fmla="*/ 1 h 47"/>
                    <a:gd name="T36" fmla="*/ 1 w 21"/>
                    <a:gd name="T37" fmla="*/ 2 h 47"/>
                    <a:gd name="T38" fmla="*/ 1 w 21"/>
                    <a:gd name="T39" fmla="*/ 2 h 47"/>
                    <a:gd name="T40" fmla="*/ 1 w 21"/>
                    <a:gd name="T41" fmla="*/ 2 h 47"/>
                    <a:gd name="T42" fmla="*/ 1 w 21"/>
                    <a:gd name="T43" fmla="*/ 2 h 47"/>
                    <a:gd name="T44" fmla="*/ 1 w 21"/>
                    <a:gd name="T45" fmla="*/ 2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
                    <a:gd name="T70" fmla="*/ 0 h 47"/>
                    <a:gd name="T71" fmla="*/ 21 w 21"/>
                    <a:gd name="T72" fmla="*/ 47 h 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 h="47">
                      <a:moveTo>
                        <a:pt x="16" y="47"/>
                      </a:moveTo>
                      <a:lnTo>
                        <a:pt x="14" y="45"/>
                      </a:lnTo>
                      <a:lnTo>
                        <a:pt x="10" y="42"/>
                      </a:lnTo>
                      <a:lnTo>
                        <a:pt x="8" y="38"/>
                      </a:lnTo>
                      <a:lnTo>
                        <a:pt x="4" y="32"/>
                      </a:lnTo>
                      <a:lnTo>
                        <a:pt x="2" y="28"/>
                      </a:lnTo>
                      <a:lnTo>
                        <a:pt x="0" y="24"/>
                      </a:lnTo>
                      <a:lnTo>
                        <a:pt x="0" y="21"/>
                      </a:lnTo>
                      <a:lnTo>
                        <a:pt x="4" y="13"/>
                      </a:lnTo>
                      <a:lnTo>
                        <a:pt x="8" y="5"/>
                      </a:lnTo>
                      <a:lnTo>
                        <a:pt x="10" y="2"/>
                      </a:lnTo>
                      <a:lnTo>
                        <a:pt x="12" y="0"/>
                      </a:lnTo>
                      <a:lnTo>
                        <a:pt x="21" y="9"/>
                      </a:lnTo>
                      <a:lnTo>
                        <a:pt x="19" y="11"/>
                      </a:lnTo>
                      <a:lnTo>
                        <a:pt x="18" y="15"/>
                      </a:lnTo>
                      <a:lnTo>
                        <a:pt x="14" y="23"/>
                      </a:lnTo>
                      <a:lnTo>
                        <a:pt x="14" y="30"/>
                      </a:lnTo>
                      <a:lnTo>
                        <a:pt x="16" y="36"/>
                      </a:lnTo>
                      <a:lnTo>
                        <a:pt x="16" y="42"/>
                      </a:lnTo>
                      <a:lnTo>
                        <a:pt x="16" y="45"/>
                      </a:lnTo>
                      <a:lnTo>
                        <a:pt x="16" y="47"/>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8" name="Freeform 286">
                  <a:extLst>
                    <a:ext uri="{FF2B5EF4-FFF2-40B4-BE49-F238E27FC236}">
                      <a16:creationId xmlns:a16="http://schemas.microsoft.com/office/drawing/2014/main" id="{CFD8D2BC-EF8E-4DFD-9434-3384CEA27AAA}"/>
                    </a:ext>
                  </a:extLst>
                </p:cNvPr>
                <p:cNvSpPr>
                  <a:spLocks/>
                </p:cNvSpPr>
                <p:nvPr/>
              </p:nvSpPr>
              <p:spPr bwMode="auto">
                <a:xfrm>
                  <a:off x="2594" y="3091"/>
                  <a:ext cx="52" cy="43"/>
                </a:xfrm>
                <a:custGeom>
                  <a:avLst/>
                  <a:gdLst>
                    <a:gd name="T0" fmla="*/ 1 w 104"/>
                    <a:gd name="T1" fmla="*/ 3 h 86"/>
                    <a:gd name="T2" fmla="*/ 1 w 104"/>
                    <a:gd name="T3" fmla="*/ 3 h 86"/>
                    <a:gd name="T4" fmla="*/ 1 w 104"/>
                    <a:gd name="T5" fmla="*/ 2 h 86"/>
                    <a:gd name="T6" fmla="*/ 1 w 104"/>
                    <a:gd name="T7" fmla="*/ 2 h 86"/>
                    <a:gd name="T8" fmla="*/ 1 w 104"/>
                    <a:gd name="T9" fmla="*/ 2 h 86"/>
                    <a:gd name="T10" fmla="*/ 0 w 104"/>
                    <a:gd name="T11" fmla="*/ 1 h 86"/>
                    <a:gd name="T12" fmla="*/ 1 w 104"/>
                    <a:gd name="T13" fmla="*/ 1 h 86"/>
                    <a:gd name="T14" fmla="*/ 1 w 104"/>
                    <a:gd name="T15" fmla="*/ 1 h 86"/>
                    <a:gd name="T16" fmla="*/ 1 w 104"/>
                    <a:gd name="T17" fmla="*/ 1 h 86"/>
                    <a:gd name="T18" fmla="*/ 1 w 104"/>
                    <a:gd name="T19" fmla="*/ 0 h 86"/>
                    <a:gd name="T20" fmla="*/ 2 w 104"/>
                    <a:gd name="T21" fmla="*/ 1 h 86"/>
                    <a:gd name="T22" fmla="*/ 2 w 104"/>
                    <a:gd name="T23" fmla="*/ 1 h 86"/>
                    <a:gd name="T24" fmla="*/ 2 w 104"/>
                    <a:gd name="T25" fmla="*/ 1 h 86"/>
                    <a:gd name="T26" fmla="*/ 2 w 104"/>
                    <a:gd name="T27" fmla="*/ 1 h 86"/>
                    <a:gd name="T28" fmla="*/ 2 w 104"/>
                    <a:gd name="T29" fmla="*/ 0 h 86"/>
                    <a:gd name="T30" fmla="*/ 3 w 104"/>
                    <a:gd name="T31" fmla="*/ 1 h 86"/>
                    <a:gd name="T32" fmla="*/ 3 w 104"/>
                    <a:gd name="T33" fmla="*/ 1 h 86"/>
                    <a:gd name="T34" fmla="*/ 4 w 104"/>
                    <a:gd name="T35" fmla="*/ 1 h 86"/>
                    <a:gd name="T36" fmla="*/ 4 w 104"/>
                    <a:gd name="T37" fmla="*/ 2 h 86"/>
                    <a:gd name="T38" fmla="*/ 4 w 104"/>
                    <a:gd name="T39" fmla="*/ 2 h 86"/>
                    <a:gd name="T40" fmla="*/ 3 w 104"/>
                    <a:gd name="T41" fmla="*/ 2 h 86"/>
                    <a:gd name="T42" fmla="*/ 3 w 104"/>
                    <a:gd name="T43" fmla="*/ 3 h 86"/>
                    <a:gd name="T44" fmla="*/ 3 w 104"/>
                    <a:gd name="T45" fmla="*/ 3 h 86"/>
                    <a:gd name="T46" fmla="*/ 3 w 104"/>
                    <a:gd name="T47" fmla="*/ 3 h 86"/>
                    <a:gd name="T48" fmla="*/ 3 w 104"/>
                    <a:gd name="T49" fmla="*/ 3 h 86"/>
                    <a:gd name="T50" fmla="*/ 2 w 104"/>
                    <a:gd name="T51" fmla="*/ 3 h 86"/>
                    <a:gd name="T52" fmla="*/ 2 w 104"/>
                    <a:gd name="T53" fmla="*/ 3 h 86"/>
                    <a:gd name="T54" fmla="*/ 2 w 104"/>
                    <a:gd name="T55" fmla="*/ 3 h 86"/>
                    <a:gd name="T56" fmla="*/ 2 w 104"/>
                    <a:gd name="T57" fmla="*/ 3 h 86"/>
                    <a:gd name="T58" fmla="*/ 1 w 104"/>
                    <a:gd name="T59" fmla="*/ 3 h 86"/>
                    <a:gd name="T60" fmla="*/ 1 w 104"/>
                    <a:gd name="T61" fmla="*/ 3 h 86"/>
                    <a:gd name="T62" fmla="*/ 1 w 104"/>
                    <a:gd name="T63" fmla="*/ 3 h 8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4"/>
                    <a:gd name="T97" fmla="*/ 0 h 86"/>
                    <a:gd name="T98" fmla="*/ 104 w 104"/>
                    <a:gd name="T99" fmla="*/ 86 h 8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4" h="86">
                      <a:moveTo>
                        <a:pt x="22" y="80"/>
                      </a:moveTo>
                      <a:lnTo>
                        <a:pt x="21" y="78"/>
                      </a:lnTo>
                      <a:lnTo>
                        <a:pt x="17" y="73"/>
                      </a:lnTo>
                      <a:lnTo>
                        <a:pt x="15" y="69"/>
                      </a:lnTo>
                      <a:lnTo>
                        <a:pt x="13" y="65"/>
                      </a:lnTo>
                      <a:lnTo>
                        <a:pt x="11" y="61"/>
                      </a:lnTo>
                      <a:lnTo>
                        <a:pt x="7" y="57"/>
                      </a:lnTo>
                      <a:lnTo>
                        <a:pt x="5" y="52"/>
                      </a:lnTo>
                      <a:lnTo>
                        <a:pt x="3" y="46"/>
                      </a:lnTo>
                      <a:lnTo>
                        <a:pt x="2" y="40"/>
                      </a:lnTo>
                      <a:lnTo>
                        <a:pt x="2" y="35"/>
                      </a:lnTo>
                      <a:lnTo>
                        <a:pt x="0" y="29"/>
                      </a:lnTo>
                      <a:lnTo>
                        <a:pt x="2" y="25"/>
                      </a:lnTo>
                      <a:lnTo>
                        <a:pt x="2" y="19"/>
                      </a:lnTo>
                      <a:lnTo>
                        <a:pt x="5" y="14"/>
                      </a:lnTo>
                      <a:lnTo>
                        <a:pt x="7" y="10"/>
                      </a:lnTo>
                      <a:lnTo>
                        <a:pt x="11" y="6"/>
                      </a:lnTo>
                      <a:lnTo>
                        <a:pt x="13" y="4"/>
                      </a:lnTo>
                      <a:lnTo>
                        <a:pt x="17" y="2"/>
                      </a:lnTo>
                      <a:lnTo>
                        <a:pt x="24" y="0"/>
                      </a:lnTo>
                      <a:lnTo>
                        <a:pt x="30" y="2"/>
                      </a:lnTo>
                      <a:lnTo>
                        <a:pt x="38" y="4"/>
                      </a:lnTo>
                      <a:lnTo>
                        <a:pt x="41" y="6"/>
                      </a:lnTo>
                      <a:lnTo>
                        <a:pt x="45" y="8"/>
                      </a:lnTo>
                      <a:lnTo>
                        <a:pt x="47" y="10"/>
                      </a:lnTo>
                      <a:lnTo>
                        <a:pt x="47" y="8"/>
                      </a:lnTo>
                      <a:lnTo>
                        <a:pt x="49" y="8"/>
                      </a:lnTo>
                      <a:lnTo>
                        <a:pt x="53" y="6"/>
                      </a:lnTo>
                      <a:lnTo>
                        <a:pt x="59" y="4"/>
                      </a:lnTo>
                      <a:lnTo>
                        <a:pt x="64" y="0"/>
                      </a:lnTo>
                      <a:lnTo>
                        <a:pt x="72" y="0"/>
                      </a:lnTo>
                      <a:lnTo>
                        <a:pt x="79" y="2"/>
                      </a:lnTo>
                      <a:lnTo>
                        <a:pt x="87" y="6"/>
                      </a:lnTo>
                      <a:lnTo>
                        <a:pt x="93" y="10"/>
                      </a:lnTo>
                      <a:lnTo>
                        <a:pt x="98" y="16"/>
                      </a:lnTo>
                      <a:lnTo>
                        <a:pt x="102" y="21"/>
                      </a:lnTo>
                      <a:lnTo>
                        <a:pt x="104" y="29"/>
                      </a:lnTo>
                      <a:lnTo>
                        <a:pt x="104" y="36"/>
                      </a:lnTo>
                      <a:lnTo>
                        <a:pt x="102" y="44"/>
                      </a:lnTo>
                      <a:lnTo>
                        <a:pt x="100" y="50"/>
                      </a:lnTo>
                      <a:lnTo>
                        <a:pt x="97" y="54"/>
                      </a:lnTo>
                      <a:lnTo>
                        <a:pt x="93" y="57"/>
                      </a:lnTo>
                      <a:lnTo>
                        <a:pt x="91" y="61"/>
                      </a:lnTo>
                      <a:lnTo>
                        <a:pt x="87" y="67"/>
                      </a:lnTo>
                      <a:lnTo>
                        <a:pt x="85" y="73"/>
                      </a:lnTo>
                      <a:lnTo>
                        <a:pt x="81" y="76"/>
                      </a:lnTo>
                      <a:lnTo>
                        <a:pt x="78" y="80"/>
                      </a:lnTo>
                      <a:lnTo>
                        <a:pt x="74" y="84"/>
                      </a:lnTo>
                      <a:lnTo>
                        <a:pt x="70" y="84"/>
                      </a:lnTo>
                      <a:lnTo>
                        <a:pt x="66" y="84"/>
                      </a:lnTo>
                      <a:lnTo>
                        <a:pt x="62" y="84"/>
                      </a:lnTo>
                      <a:lnTo>
                        <a:pt x="59" y="82"/>
                      </a:lnTo>
                      <a:lnTo>
                        <a:pt x="57" y="82"/>
                      </a:lnTo>
                      <a:lnTo>
                        <a:pt x="51" y="78"/>
                      </a:lnTo>
                      <a:lnTo>
                        <a:pt x="49" y="78"/>
                      </a:lnTo>
                      <a:lnTo>
                        <a:pt x="45" y="82"/>
                      </a:lnTo>
                      <a:lnTo>
                        <a:pt x="40" y="84"/>
                      </a:lnTo>
                      <a:lnTo>
                        <a:pt x="36" y="86"/>
                      </a:lnTo>
                      <a:lnTo>
                        <a:pt x="30" y="84"/>
                      </a:lnTo>
                      <a:lnTo>
                        <a:pt x="26" y="84"/>
                      </a:lnTo>
                      <a:lnTo>
                        <a:pt x="22" y="82"/>
                      </a:lnTo>
                      <a:lnTo>
                        <a:pt x="22" y="8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9" name="Freeform 287">
                  <a:extLst>
                    <a:ext uri="{FF2B5EF4-FFF2-40B4-BE49-F238E27FC236}">
                      <a16:creationId xmlns:a16="http://schemas.microsoft.com/office/drawing/2014/main" id="{B49AA563-B3EC-44B8-8526-537D5AC4ABCA}"/>
                    </a:ext>
                  </a:extLst>
                </p:cNvPr>
                <p:cNvSpPr>
                  <a:spLocks/>
                </p:cNvSpPr>
                <p:nvPr/>
              </p:nvSpPr>
              <p:spPr bwMode="auto">
                <a:xfrm>
                  <a:off x="2598" y="3095"/>
                  <a:ext cx="43" cy="29"/>
                </a:xfrm>
                <a:custGeom>
                  <a:avLst/>
                  <a:gdLst>
                    <a:gd name="T0" fmla="*/ 0 w 88"/>
                    <a:gd name="T1" fmla="*/ 2 h 57"/>
                    <a:gd name="T2" fmla="*/ 0 w 88"/>
                    <a:gd name="T3" fmla="*/ 2 h 57"/>
                    <a:gd name="T4" fmla="*/ 0 w 88"/>
                    <a:gd name="T5" fmla="*/ 2 h 57"/>
                    <a:gd name="T6" fmla="*/ 0 w 88"/>
                    <a:gd name="T7" fmla="*/ 1 h 57"/>
                    <a:gd name="T8" fmla="*/ 0 w 88"/>
                    <a:gd name="T9" fmla="*/ 1 h 57"/>
                    <a:gd name="T10" fmla="*/ 0 w 88"/>
                    <a:gd name="T11" fmla="*/ 1 h 57"/>
                    <a:gd name="T12" fmla="*/ 0 w 88"/>
                    <a:gd name="T13" fmla="*/ 1 h 57"/>
                    <a:gd name="T14" fmla="*/ 0 w 88"/>
                    <a:gd name="T15" fmla="*/ 1 h 57"/>
                    <a:gd name="T16" fmla="*/ 0 w 88"/>
                    <a:gd name="T17" fmla="*/ 1 h 57"/>
                    <a:gd name="T18" fmla="*/ 0 w 88"/>
                    <a:gd name="T19" fmla="*/ 1 h 57"/>
                    <a:gd name="T20" fmla="*/ 0 w 88"/>
                    <a:gd name="T21" fmla="*/ 1 h 57"/>
                    <a:gd name="T22" fmla="*/ 0 w 88"/>
                    <a:gd name="T23" fmla="*/ 1 h 57"/>
                    <a:gd name="T24" fmla="*/ 0 w 88"/>
                    <a:gd name="T25" fmla="*/ 1 h 57"/>
                    <a:gd name="T26" fmla="*/ 0 w 88"/>
                    <a:gd name="T27" fmla="*/ 0 h 57"/>
                    <a:gd name="T28" fmla="*/ 0 w 88"/>
                    <a:gd name="T29" fmla="*/ 1 h 57"/>
                    <a:gd name="T30" fmla="*/ 0 w 88"/>
                    <a:gd name="T31" fmla="*/ 1 h 57"/>
                    <a:gd name="T32" fmla="*/ 1 w 88"/>
                    <a:gd name="T33" fmla="*/ 1 h 57"/>
                    <a:gd name="T34" fmla="*/ 1 w 88"/>
                    <a:gd name="T35" fmla="*/ 1 h 57"/>
                    <a:gd name="T36" fmla="*/ 1 w 88"/>
                    <a:gd name="T37" fmla="*/ 1 h 57"/>
                    <a:gd name="T38" fmla="*/ 1 w 88"/>
                    <a:gd name="T39" fmla="*/ 1 h 57"/>
                    <a:gd name="T40" fmla="*/ 1 w 88"/>
                    <a:gd name="T41" fmla="*/ 1 h 57"/>
                    <a:gd name="T42" fmla="*/ 1 w 88"/>
                    <a:gd name="T43" fmla="*/ 0 h 57"/>
                    <a:gd name="T44" fmla="*/ 1 w 88"/>
                    <a:gd name="T45" fmla="*/ 0 h 57"/>
                    <a:gd name="T46" fmla="*/ 2 w 88"/>
                    <a:gd name="T47" fmla="*/ 0 h 57"/>
                    <a:gd name="T48" fmla="*/ 2 w 88"/>
                    <a:gd name="T49" fmla="*/ 1 h 57"/>
                    <a:gd name="T50" fmla="*/ 2 w 88"/>
                    <a:gd name="T51" fmla="*/ 1 h 57"/>
                    <a:gd name="T52" fmla="*/ 2 w 88"/>
                    <a:gd name="T53" fmla="*/ 1 h 57"/>
                    <a:gd name="T54" fmla="*/ 2 w 88"/>
                    <a:gd name="T55" fmla="*/ 1 h 57"/>
                    <a:gd name="T56" fmla="*/ 2 w 88"/>
                    <a:gd name="T57" fmla="*/ 1 h 57"/>
                    <a:gd name="T58" fmla="*/ 2 w 88"/>
                    <a:gd name="T59" fmla="*/ 1 h 57"/>
                    <a:gd name="T60" fmla="*/ 2 w 88"/>
                    <a:gd name="T61" fmla="*/ 1 h 57"/>
                    <a:gd name="T62" fmla="*/ 2 w 88"/>
                    <a:gd name="T63" fmla="*/ 1 h 57"/>
                    <a:gd name="T64" fmla="*/ 2 w 88"/>
                    <a:gd name="T65" fmla="*/ 2 h 57"/>
                    <a:gd name="T66" fmla="*/ 2 w 88"/>
                    <a:gd name="T67" fmla="*/ 2 h 57"/>
                    <a:gd name="T68" fmla="*/ 2 w 88"/>
                    <a:gd name="T69" fmla="*/ 2 h 57"/>
                    <a:gd name="T70" fmla="*/ 2 w 88"/>
                    <a:gd name="T71" fmla="*/ 2 h 57"/>
                    <a:gd name="T72" fmla="*/ 2 w 88"/>
                    <a:gd name="T73" fmla="*/ 2 h 57"/>
                    <a:gd name="T74" fmla="*/ 2 w 88"/>
                    <a:gd name="T75" fmla="*/ 2 h 57"/>
                    <a:gd name="T76" fmla="*/ 1 w 88"/>
                    <a:gd name="T77" fmla="*/ 2 h 57"/>
                    <a:gd name="T78" fmla="*/ 1 w 88"/>
                    <a:gd name="T79" fmla="*/ 2 h 57"/>
                    <a:gd name="T80" fmla="*/ 1 w 88"/>
                    <a:gd name="T81" fmla="*/ 2 h 57"/>
                    <a:gd name="T82" fmla="*/ 1 w 88"/>
                    <a:gd name="T83" fmla="*/ 2 h 57"/>
                    <a:gd name="T84" fmla="*/ 1 w 88"/>
                    <a:gd name="T85" fmla="*/ 2 h 57"/>
                    <a:gd name="T86" fmla="*/ 1 w 88"/>
                    <a:gd name="T87" fmla="*/ 2 h 57"/>
                    <a:gd name="T88" fmla="*/ 1 w 88"/>
                    <a:gd name="T89" fmla="*/ 2 h 57"/>
                    <a:gd name="T90" fmla="*/ 1 w 88"/>
                    <a:gd name="T91" fmla="*/ 2 h 57"/>
                    <a:gd name="T92" fmla="*/ 1 w 88"/>
                    <a:gd name="T93" fmla="*/ 2 h 57"/>
                    <a:gd name="T94" fmla="*/ 1 w 88"/>
                    <a:gd name="T95" fmla="*/ 2 h 57"/>
                    <a:gd name="T96" fmla="*/ 0 w 88"/>
                    <a:gd name="T97" fmla="*/ 2 h 57"/>
                    <a:gd name="T98" fmla="*/ 0 w 88"/>
                    <a:gd name="T99" fmla="*/ 2 h 57"/>
                    <a:gd name="T100" fmla="*/ 0 w 88"/>
                    <a:gd name="T101" fmla="*/ 2 h 57"/>
                    <a:gd name="T102" fmla="*/ 0 w 88"/>
                    <a:gd name="T103" fmla="*/ 2 h 57"/>
                    <a:gd name="T104" fmla="*/ 0 w 88"/>
                    <a:gd name="T105" fmla="*/ 2 h 57"/>
                    <a:gd name="T106" fmla="*/ 0 w 88"/>
                    <a:gd name="T107" fmla="*/ 2 h 57"/>
                    <a:gd name="T108" fmla="*/ 0 w 88"/>
                    <a:gd name="T109" fmla="*/ 2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8"/>
                    <a:gd name="T166" fmla="*/ 0 h 57"/>
                    <a:gd name="T167" fmla="*/ 88 w 88"/>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8" h="57">
                      <a:moveTo>
                        <a:pt x="4" y="40"/>
                      </a:moveTo>
                      <a:lnTo>
                        <a:pt x="4" y="38"/>
                      </a:lnTo>
                      <a:lnTo>
                        <a:pt x="4" y="36"/>
                      </a:lnTo>
                      <a:lnTo>
                        <a:pt x="2" y="32"/>
                      </a:lnTo>
                      <a:lnTo>
                        <a:pt x="2" y="28"/>
                      </a:lnTo>
                      <a:lnTo>
                        <a:pt x="0" y="25"/>
                      </a:lnTo>
                      <a:lnTo>
                        <a:pt x="0" y="19"/>
                      </a:lnTo>
                      <a:lnTo>
                        <a:pt x="0" y="15"/>
                      </a:lnTo>
                      <a:lnTo>
                        <a:pt x="4" y="11"/>
                      </a:lnTo>
                      <a:lnTo>
                        <a:pt x="4" y="8"/>
                      </a:lnTo>
                      <a:lnTo>
                        <a:pt x="8" y="6"/>
                      </a:lnTo>
                      <a:lnTo>
                        <a:pt x="12" y="2"/>
                      </a:lnTo>
                      <a:lnTo>
                        <a:pt x="17" y="2"/>
                      </a:lnTo>
                      <a:lnTo>
                        <a:pt x="21" y="0"/>
                      </a:lnTo>
                      <a:lnTo>
                        <a:pt x="27" y="2"/>
                      </a:lnTo>
                      <a:lnTo>
                        <a:pt x="31" y="2"/>
                      </a:lnTo>
                      <a:lnTo>
                        <a:pt x="36" y="6"/>
                      </a:lnTo>
                      <a:lnTo>
                        <a:pt x="40" y="8"/>
                      </a:lnTo>
                      <a:lnTo>
                        <a:pt x="42" y="6"/>
                      </a:lnTo>
                      <a:lnTo>
                        <a:pt x="48" y="4"/>
                      </a:lnTo>
                      <a:lnTo>
                        <a:pt x="52" y="2"/>
                      </a:lnTo>
                      <a:lnTo>
                        <a:pt x="55" y="0"/>
                      </a:lnTo>
                      <a:lnTo>
                        <a:pt x="61" y="0"/>
                      </a:lnTo>
                      <a:lnTo>
                        <a:pt x="69" y="0"/>
                      </a:lnTo>
                      <a:lnTo>
                        <a:pt x="72" y="2"/>
                      </a:lnTo>
                      <a:lnTo>
                        <a:pt x="78" y="4"/>
                      </a:lnTo>
                      <a:lnTo>
                        <a:pt x="82" y="8"/>
                      </a:lnTo>
                      <a:lnTo>
                        <a:pt x="86" y="11"/>
                      </a:lnTo>
                      <a:lnTo>
                        <a:pt x="86" y="15"/>
                      </a:lnTo>
                      <a:lnTo>
                        <a:pt x="88" y="21"/>
                      </a:lnTo>
                      <a:lnTo>
                        <a:pt x="88" y="25"/>
                      </a:lnTo>
                      <a:lnTo>
                        <a:pt x="88" y="28"/>
                      </a:lnTo>
                      <a:lnTo>
                        <a:pt x="86" y="34"/>
                      </a:lnTo>
                      <a:lnTo>
                        <a:pt x="82" y="42"/>
                      </a:lnTo>
                      <a:lnTo>
                        <a:pt x="78" y="47"/>
                      </a:lnTo>
                      <a:lnTo>
                        <a:pt x="74" y="51"/>
                      </a:lnTo>
                      <a:lnTo>
                        <a:pt x="71" y="55"/>
                      </a:lnTo>
                      <a:lnTo>
                        <a:pt x="65" y="57"/>
                      </a:lnTo>
                      <a:lnTo>
                        <a:pt x="61" y="55"/>
                      </a:lnTo>
                      <a:lnTo>
                        <a:pt x="59" y="53"/>
                      </a:lnTo>
                      <a:lnTo>
                        <a:pt x="57" y="51"/>
                      </a:lnTo>
                      <a:lnTo>
                        <a:pt x="57" y="47"/>
                      </a:lnTo>
                      <a:lnTo>
                        <a:pt x="55" y="42"/>
                      </a:lnTo>
                      <a:lnTo>
                        <a:pt x="53" y="38"/>
                      </a:lnTo>
                      <a:lnTo>
                        <a:pt x="50" y="36"/>
                      </a:lnTo>
                      <a:lnTo>
                        <a:pt x="46" y="34"/>
                      </a:lnTo>
                      <a:lnTo>
                        <a:pt x="40" y="34"/>
                      </a:lnTo>
                      <a:lnTo>
                        <a:pt x="33" y="34"/>
                      </a:lnTo>
                      <a:lnTo>
                        <a:pt x="29" y="38"/>
                      </a:lnTo>
                      <a:lnTo>
                        <a:pt x="23" y="40"/>
                      </a:lnTo>
                      <a:lnTo>
                        <a:pt x="15" y="44"/>
                      </a:lnTo>
                      <a:lnTo>
                        <a:pt x="10" y="44"/>
                      </a:lnTo>
                      <a:lnTo>
                        <a:pt x="6" y="40"/>
                      </a:lnTo>
                      <a:lnTo>
                        <a:pt x="4" y="40"/>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0" name="Freeform 288">
                  <a:extLst>
                    <a:ext uri="{FF2B5EF4-FFF2-40B4-BE49-F238E27FC236}">
                      <a16:creationId xmlns:a16="http://schemas.microsoft.com/office/drawing/2014/main" id="{A9451453-BEEB-4837-8ED0-FF842159F24A}"/>
                    </a:ext>
                  </a:extLst>
                </p:cNvPr>
                <p:cNvSpPr>
                  <a:spLocks/>
                </p:cNvSpPr>
                <p:nvPr/>
              </p:nvSpPr>
              <p:spPr bwMode="auto">
                <a:xfrm>
                  <a:off x="2628" y="3098"/>
                  <a:ext cx="10" cy="12"/>
                </a:xfrm>
                <a:custGeom>
                  <a:avLst/>
                  <a:gdLst>
                    <a:gd name="T0" fmla="*/ 0 w 21"/>
                    <a:gd name="T1" fmla="*/ 0 h 24"/>
                    <a:gd name="T2" fmla="*/ 0 w 21"/>
                    <a:gd name="T3" fmla="*/ 0 h 24"/>
                    <a:gd name="T4" fmla="*/ 0 w 21"/>
                    <a:gd name="T5" fmla="*/ 1 h 24"/>
                    <a:gd name="T6" fmla="*/ 0 w 21"/>
                    <a:gd name="T7" fmla="*/ 1 h 24"/>
                    <a:gd name="T8" fmla="*/ 0 w 21"/>
                    <a:gd name="T9" fmla="*/ 1 h 24"/>
                    <a:gd name="T10" fmla="*/ 0 w 21"/>
                    <a:gd name="T11" fmla="*/ 1 h 24"/>
                    <a:gd name="T12" fmla="*/ 0 w 21"/>
                    <a:gd name="T13" fmla="*/ 1 h 24"/>
                    <a:gd name="T14" fmla="*/ 0 w 21"/>
                    <a:gd name="T15" fmla="*/ 1 h 24"/>
                    <a:gd name="T16" fmla="*/ 0 w 21"/>
                    <a:gd name="T17" fmla="*/ 1 h 24"/>
                    <a:gd name="T18" fmla="*/ 0 w 21"/>
                    <a:gd name="T19" fmla="*/ 1 h 24"/>
                    <a:gd name="T20" fmla="*/ 0 w 21"/>
                    <a:gd name="T21" fmla="*/ 1 h 24"/>
                    <a:gd name="T22" fmla="*/ 0 w 21"/>
                    <a:gd name="T23" fmla="*/ 1 h 24"/>
                    <a:gd name="T24" fmla="*/ 0 w 21"/>
                    <a:gd name="T25" fmla="*/ 1 h 24"/>
                    <a:gd name="T26" fmla="*/ 0 w 21"/>
                    <a:gd name="T27" fmla="*/ 1 h 24"/>
                    <a:gd name="T28" fmla="*/ 0 w 21"/>
                    <a:gd name="T29" fmla="*/ 0 h 24"/>
                    <a:gd name="T30" fmla="*/ 0 w 21"/>
                    <a:gd name="T31" fmla="*/ 0 h 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24"/>
                    <a:gd name="T50" fmla="*/ 21 w 21"/>
                    <a:gd name="T51" fmla="*/ 24 h 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24">
                      <a:moveTo>
                        <a:pt x="4" y="0"/>
                      </a:moveTo>
                      <a:lnTo>
                        <a:pt x="6" y="0"/>
                      </a:lnTo>
                      <a:lnTo>
                        <a:pt x="11" y="2"/>
                      </a:lnTo>
                      <a:lnTo>
                        <a:pt x="15" y="3"/>
                      </a:lnTo>
                      <a:lnTo>
                        <a:pt x="17" y="7"/>
                      </a:lnTo>
                      <a:lnTo>
                        <a:pt x="19" y="11"/>
                      </a:lnTo>
                      <a:lnTo>
                        <a:pt x="21" y="19"/>
                      </a:lnTo>
                      <a:lnTo>
                        <a:pt x="11" y="24"/>
                      </a:lnTo>
                      <a:lnTo>
                        <a:pt x="11" y="21"/>
                      </a:lnTo>
                      <a:lnTo>
                        <a:pt x="10" y="17"/>
                      </a:lnTo>
                      <a:lnTo>
                        <a:pt x="8" y="13"/>
                      </a:lnTo>
                      <a:lnTo>
                        <a:pt x="6" y="9"/>
                      </a:lnTo>
                      <a:lnTo>
                        <a:pt x="4" y="7"/>
                      </a:lnTo>
                      <a:lnTo>
                        <a:pt x="0" y="5"/>
                      </a:lnTo>
                      <a:lnTo>
                        <a:pt x="4"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1" name="Freeform 289">
                  <a:extLst>
                    <a:ext uri="{FF2B5EF4-FFF2-40B4-BE49-F238E27FC236}">
                      <a16:creationId xmlns:a16="http://schemas.microsoft.com/office/drawing/2014/main" id="{92F97976-29D9-4C43-856D-F7372A4DBC6B}"/>
                    </a:ext>
                  </a:extLst>
                </p:cNvPr>
                <p:cNvSpPr>
                  <a:spLocks/>
                </p:cNvSpPr>
                <p:nvPr/>
              </p:nvSpPr>
              <p:spPr bwMode="auto">
                <a:xfrm>
                  <a:off x="2613" y="3096"/>
                  <a:ext cx="10" cy="7"/>
                </a:xfrm>
                <a:custGeom>
                  <a:avLst/>
                  <a:gdLst>
                    <a:gd name="T0" fmla="*/ 0 w 21"/>
                    <a:gd name="T1" fmla="*/ 1 h 13"/>
                    <a:gd name="T2" fmla="*/ 0 w 21"/>
                    <a:gd name="T3" fmla="*/ 0 h 13"/>
                    <a:gd name="T4" fmla="*/ 0 w 21"/>
                    <a:gd name="T5" fmla="*/ 1 h 13"/>
                    <a:gd name="T6" fmla="*/ 0 w 21"/>
                    <a:gd name="T7" fmla="*/ 1 h 13"/>
                    <a:gd name="T8" fmla="*/ 0 w 21"/>
                    <a:gd name="T9" fmla="*/ 1 h 13"/>
                    <a:gd name="T10" fmla="*/ 0 w 21"/>
                    <a:gd name="T11" fmla="*/ 1 h 13"/>
                    <a:gd name="T12" fmla="*/ 0 60000 65536"/>
                    <a:gd name="T13" fmla="*/ 0 60000 65536"/>
                    <a:gd name="T14" fmla="*/ 0 60000 65536"/>
                    <a:gd name="T15" fmla="*/ 0 60000 65536"/>
                    <a:gd name="T16" fmla="*/ 0 60000 65536"/>
                    <a:gd name="T17" fmla="*/ 0 60000 65536"/>
                    <a:gd name="T18" fmla="*/ 0 w 21"/>
                    <a:gd name="T19" fmla="*/ 0 h 13"/>
                    <a:gd name="T20" fmla="*/ 21 w 21"/>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21" h="13">
                      <a:moveTo>
                        <a:pt x="0" y="7"/>
                      </a:moveTo>
                      <a:lnTo>
                        <a:pt x="7" y="0"/>
                      </a:lnTo>
                      <a:lnTo>
                        <a:pt x="21" y="7"/>
                      </a:lnTo>
                      <a:lnTo>
                        <a:pt x="11" y="13"/>
                      </a:lnTo>
                      <a:lnTo>
                        <a:pt x="0" y="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2" name="Freeform 290">
                  <a:extLst>
                    <a:ext uri="{FF2B5EF4-FFF2-40B4-BE49-F238E27FC236}">
                      <a16:creationId xmlns:a16="http://schemas.microsoft.com/office/drawing/2014/main" id="{3020E62A-3F73-4258-9BB2-18EB6020B05A}"/>
                    </a:ext>
                  </a:extLst>
                </p:cNvPr>
                <p:cNvSpPr>
                  <a:spLocks/>
                </p:cNvSpPr>
                <p:nvPr/>
              </p:nvSpPr>
              <p:spPr bwMode="auto">
                <a:xfrm>
                  <a:off x="2535" y="3097"/>
                  <a:ext cx="49" cy="50"/>
                </a:xfrm>
                <a:custGeom>
                  <a:avLst/>
                  <a:gdLst>
                    <a:gd name="T0" fmla="*/ 2 w 99"/>
                    <a:gd name="T1" fmla="*/ 3 h 101"/>
                    <a:gd name="T2" fmla="*/ 1 w 99"/>
                    <a:gd name="T3" fmla="*/ 3 h 101"/>
                    <a:gd name="T4" fmla="*/ 1 w 99"/>
                    <a:gd name="T5" fmla="*/ 3 h 101"/>
                    <a:gd name="T6" fmla="*/ 1 w 99"/>
                    <a:gd name="T7" fmla="*/ 3 h 101"/>
                    <a:gd name="T8" fmla="*/ 0 w 99"/>
                    <a:gd name="T9" fmla="*/ 3 h 101"/>
                    <a:gd name="T10" fmla="*/ 0 w 99"/>
                    <a:gd name="T11" fmla="*/ 2 h 101"/>
                    <a:gd name="T12" fmla="*/ 0 w 99"/>
                    <a:gd name="T13" fmla="*/ 2 h 101"/>
                    <a:gd name="T14" fmla="*/ 0 w 99"/>
                    <a:gd name="T15" fmla="*/ 2 h 101"/>
                    <a:gd name="T16" fmla="*/ 0 w 99"/>
                    <a:gd name="T17" fmla="*/ 2 h 101"/>
                    <a:gd name="T18" fmla="*/ 0 w 99"/>
                    <a:gd name="T19" fmla="*/ 1 h 101"/>
                    <a:gd name="T20" fmla="*/ 0 w 99"/>
                    <a:gd name="T21" fmla="*/ 1 h 101"/>
                    <a:gd name="T22" fmla="*/ 0 w 99"/>
                    <a:gd name="T23" fmla="*/ 1 h 101"/>
                    <a:gd name="T24" fmla="*/ 0 w 99"/>
                    <a:gd name="T25" fmla="*/ 1 h 101"/>
                    <a:gd name="T26" fmla="*/ 0 w 99"/>
                    <a:gd name="T27" fmla="*/ 1 h 101"/>
                    <a:gd name="T28" fmla="*/ 0 w 99"/>
                    <a:gd name="T29" fmla="*/ 0 h 101"/>
                    <a:gd name="T30" fmla="*/ 0 w 99"/>
                    <a:gd name="T31" fmla="*/ 0 h 101"/>
                    <a:gd name="T32" fmla="*/ 1 w 99"/>
                    <a:gd name="T33" fmla="*/ 0 h 101"/>
                    <a:gd name="T34" fmla="*/ 1 w 99"/>
                    <a:gd name="T35" fmla="*/ 0 h 101"/>
                    <a:gd name="T36" fmla="*/ 2 w 99"/>
                    <a:gd name="T37" fmla="*/ 0 h 101"/>
                    <a:gd name="T38" fmla="*/ 2 w 99"/>
                    <a:gd name="T39" fmla="*/ 0 h 101"/>
                    <a:gd name="T40" fmla="*/ 2 w 99"/>
                    <a:gd name="T41" fmla="*/ 0 h 101"/>
                    <a:gd name="T42" fmla="*/ 2 w 99"/>
                    <a:gd name="T43" fmla="*/ 1 h 101"/>
                    <a:gd name="T44" fmla="*/ 3 w 99"/>
                    <a:gd name="T45" fmla="*/ 1 h 101"/>
                    <a:gd name="T46" fmla="*/ 3 w 99"/>
                    <a:gd name="T47" fmla="*/ 1 h 101"/>
                    <a:gd name="T48" fmla="*/ 2 w 99"/>
                    <a:gd name="T49" fmla="*/ 1 h 101"/>
                    <a:gd name="T50" fmla="*/ 2 w 99"/>
                    <a:gd name="T51" fmla="*/ 2 h 101"/>
                    <a:gd name="T52" fmla="*/ 2 w 99"/>
                    <a:gd name="T53" fmla="*/ 2 h 101"/>
                    <a:gd name="T54" fmla="*/ 2 w 99"/>
                    <a:gd name="T55" fmla="*/ 2 h 101"/>
                    <a:gd name="T56" fmla="*/ 2 w 99"/>
                    <a:gd name="T57" fmla="*/ 2 h 101"/>
                    <a:gd name="T58" fmla="*/ 2 w 99"/>
                    <a:gd name="T59" fmla="*/ 2 h 101"/>
                    <a:gd name="T60" fmla="*/ 2 w 99"/>
                    <a:gd name="T61" fmla="*/ 3 h 101"/>
                    <a:gd name="T62" fmla="*/ 2 w 99"/>
                    <a:gd name="T63" fmla="*/ 3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
                    <a:gd name="T97" fmla="*/ 0 h 101"/>
                    <a:gd name="T98" fmla="*/ 99 w 99"/>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 h="101">
                      <a:moveTo>
                        <a:pt x="70" y="101"/>
                      </a:moveTo>
                      <a:lnTo>
                        <a:pt x="66" y="101"/>
                      </a:lnTo>
                      <a:lnTo>
                        <a:pt x="63" y="101"/>
                      </a:lnTo>
                      <a:lnTo>
                        <a:pt x="57" y="101"/>
                      </a:lnTo>
                      <a:lnTo>
                        <a:pt x="53" y="101"/>
                      </a:lnTo>
                      <a:lnTo>
                        <a:pt x="47" y="101"/>
                      </a:lnTo>
                      <a:lnTo>
                        <a:pt x="44" y="101"/>
                      </a:lnTo>
                      <a:lnTo>
                        <a:pt x="38" y="99"/>
                      </a:lnTo>
                      <a:lnTo>
                        <a:pt x="32" y="99"/>
                      </a:lnTo>
                      <a:lnTo>
                        <a:pt x="26" y="97"/>
                      </a:lnTo>
                      <a:lnTo>
                        <a:pt x="23" y="97"/>
                      </a:lnTo>
                      <a:lnTo>
                        <a:pt x="17" y="93"/>
                      </a:lnTo>
                      <a:lnTo>
                        <a:pt x="11" y="91"/>
                      </a:lnTo>
                      <a:lnTo>
                        <a:pt x="7" y="87"/>
                      </a:lnTo>
                      <a:lnTo>
                        <a:pt x="6" y="83"/>
                      </a:lnTo>
                      <a:lnTo>
                        <a:pt x="2" y="78"/>
                      </a:lnTo>
                      <a:lnTo>
                        <a:pt x="0" y="74"/>
                      </a:lnTo>
                      <a:lnTo>
                        <a:pt x="0" y="70"/>
                      </a:lnTo>
                      <a:lnTo>
                        <a:pt x="0" y="66"/>
                      </a:lnTo>
                      <a:lnTo>
                        <a:pt x="2" y="59"/>
                      </a:lnTo>
                      <a:lnTo>
                        <a:pt x="7" y="53"/>
                      </a:lnTo>
                      <a:lnTo>
                        <a:pt x="11" y="49"/>
                      </a:lnTo>
                      <a:lnTo>
                        <a:pt x="17" y="45"/>
                      </a:lnTo>
                      <a:lnTo>
                        <a:pt x="19" y="43"/>
                      </a:lnTo>
                      <a:lnTo>
                        <a:pt x="21" y="43"/>
                      </a:lnTo>
                      <a:lnTo>
                        <a:pt x="21" y="42"/>
                      </a:lnTo>
                      <a:lnTo>
                        <a:pt x="21" y="40"/>
                      </a:lnTo>
                      <a:lnTo>
                        <a:pt x="21" y="34"/>
                      </a:lnTo>
                      <a:lnTo>
                        <a:pt x="23" y="30"/>
                      </a:lnTo>
                      <a:lnTo>
                        <a:pt x="23" y="23"/>
                      </a:lnTo>
                      <a:lnTo>
                        <a:pt x="26" y="17"/>
                      </a:lnTo>
                      <a:lnTo>
                        <a:pt x="30" y="11"/>
                      </a:lnTo>
                      <a:lnTo>
                        <a:pt x="38" y="7"/>
                      </a:lnTo>
                      <a:lnTo>
                        <a:pt x="44" y="2"/>
                      </a:lnTo>
                      <a:lnTo>
                        <a:pt x="51" y="0"/>
                      </a:lnTo>
                      <a:lnTo>
                        <a:pt x="59" y="0"/>
                      </a:lnTo>
                      <a:lnTo>
                        <a:pt x="66" y="4"/>
                      </a:lnTo>
                      <a:lnTo>
                        <a:pt x="72" y="7"/>
                      </a:lnTo>
                      <a:lnTo>
                        <a:pt x="78" y="11"/>
                      </a:lnTo>
                      <a:lnTo>
                        <a:pt x="82" y="15"/>
                      </a:lnTo>
                      <a:lnTo>
                        <a:pt x="83" y="21"/>
                      </a:lnTo>
                      <a:lnTo>
                        <a:pt x="85" y="26"/>
                      </a:lnTo>
                      <a:lnTo>
                        <a:pt x="89" y="30"/>
                      </a:lnTo>
                      <a:lnTo>
                        <a:pt x="91" y="36"/>
                      </a:lnTo>
                      <a:lnTo>
                        <a:pt x="95" y="40"/>
                      </a:lnTo>
                      <a:lnTo>
                        <a:pt x="97" y="45"/>
                      </a:lnTo>
                      <a:lnTo>
                        <a:pt x="99" y="51"/>
                      </a:lnTo>
                      <a:lnTo>
                        <a:pt x="99" y="55"/>
                      </a:lnTo>
                      <a:lnTo>
                        <a:pt x="97" y="61"/>
                      </a:lnTo>
                      <a:lnTo>
                        <a:pt x="95" y="63"/>
                      </a:lnTo>
                      <a:lnTo>
                        <a:pt x="93" y="66"/>
                      </a:lnTo>
                      <a:lnTo>
                        <a:pt x="89" y="68"/>
                      </a:lnTo>
                      <a:lnTo>
                        <a:pt x="87" y="72"/>
                      </a:lnTo>
                      <a:lnTo>
                        <a:pt x="83" y="74"/>
                      </a:lnTo>
                      <a:lnTo>
                        <a:pt x="82" y="74"/>
                      </a:lnTo>
                      <a:lnTo>
                        <a:pt x="82" y="76"/>
                      </a:lnTo>
                      <a:lnTo>
                        <a:pt x="83" y="82"/>
                      </a:lnTo>
                      <a:lnTo>
                        <a:pt x="83" y="85"/>
                      </a:lnTo>
                      <a:lnTo>
                        <a:pt x="82" y="91"/>
                      </a:lnTo>
                      <a:lnTo>
                        <a:pt x="78" y="95"/>
                      </a:lnTo>
                      <a:lnTo>
                        <a:pt x="74" y="99"/>
                      </a:lnTo>
                      <a:lnTo>
                        <a:pt x="70" y="99"/>
                      </a:lnTo>
                      <a:lnTo>
                        <a:pt x="70" y="1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3" name="Freeform 291">
                  <a:extLst>
                    <a:ext uri="{FF2B5EF4-FFF2-40B4-BE49-F238E27FC236}">
                      <a16:creationId xmlns:a16="http://schemas.microsoft.com/office/drawing/2014/main" id="{2DB277BD-0043-4553-A7DD-33AFA4186B58}"/>
                    </a:ext>
                  </a:extLst>
                </p:cNvPr>
                <p:cNvSpPr>
                  <a:spLocks/>
                </p:cNvSpPr>
                <p:nvPr/>
              </p:nvSpPr>
              <p:spPr bwMode="auto">
                <a:xfrm>
                  <a:off x="2540" y="3102"/>
                  <a:ext cx="36" cy="41"/>
                </a:xfrm>
                <a:custGeom>
                  <a:avLst/>
                  <a:gdLst>
                    <a:gd name="T0" fmla="*/ 0 w 73"/>
                    <a:gd name="T1" fmla="*/ 2 h 84"/>
                    <a:gd name="T2" fmla="*/ 0 w 73"/>
                    <a:gd name="T3" fmla="*/ 2 h 84"/>
                    <a:gd name="T4" fmla="*/ 0 w 73"/>
                    <a:gd name="T5" fmla="*/ 2 h 84"/>
                    <a:gd name="T6" fmla="*/ 0 w 73"/>
                    <a:gd name="T7" fmla="*/ 2 h 84"/>
                    <a:gd name="T8" fmla="*/ 0 w 73"/>
                    <a:gd name="T9" fmla="*/ 2 h 84"/>
                    <a:gd name="T10" fmla="*/ 0 w 73"/>
                    <a:gd name="T11" fmla="*/ 2 h 84"/>
                    <a:gd name="T12" fmla="*/ 0 w 73"/>
                    <a:gd name="T13" fmla="*/ 2 h 84"/>
                    <a:gd name="T14" fmla="*/ 0 w 73"/>
                    <a:gd name="T15" fmla="*/ 2 h 84"/>
                    <a:gd name="T16" fmla="*/ 0 w 73"/>
                    <a:gd name="T17" fmla="*/ 1 h 84"/>
                    <a:gd name="T18" fmla="*/ 0 w 73"/>
                    <a:gd name="T19" fmla="*/ 1 h 84"/>
                    <a:gd name="T20" fmla="*/ 0 w 73"/>
                    <a:gd name="T21" fmla="*/ 1 h 84"/>
                    <a:gd name="T22" fmla="*/ 0 w 73"/>
                    <a:gd name="T23" fmla="*/ 1 h 84"/>
                    <a:gd name="T24" fmla="*/ 0 w 73"/>
                    <a:gd name="T25" fmla="*/ 1 h 84"/>
                    <a:gd name="T26" fmla="*/ 0 w 73"/>
                    <a:gd name="T27" fmla="*/ 1 h 84"/>
                    <a:gd name="T28" fmla="*/ 0 w 73"/>
                    <a:gd name="T29" fmla="*/ 1 h 84"/>
                    <a:gd name="T30" fmla="*/ 0 w 73"/>
                    <a:gd name="T31" fmla="*/ 1 h 84"/>
                    <a:gd name="T32" fmla="*/ 0 w 73"/>
                    <a:gd name="T33" fmla="*/ 1 h 84"/>
                    <a:gd name="T34" fmla="*/ 0 w 73"/>
                    <a:gd name="T35" fmla="*/ 1 h 84"/>
                    <a:gd name="T36" fmla="*/ 0 w 73"/>
                    <a:gd name="T37" fmla="*/ 0 h 84"/>
                    <a:gd name="T38" fmla="*/ 0 w 73"/>
                    <a:gd name="T39" fmla="*/ 0 h 84"/>
                    <a:gd name="T40" fmla="*/ 0 w 73"/>
                    <a:gd name="T41" fmla="*/ 0 h 84"/>
                    <a:gd name="T42" fmla="*/ 0 w 73"/>
                    <a:gd name="T43" fmla="*/ 0 h 84"/>
                    <a:gd name="T44" fmla="*/ 0 w 73"/>
                    <a:gd name="T45" fmla="*/ 0 h 84"/>
                    <a:gd name="T46" fmla="*/ 0 w 73"/>
                    <a:gd name="T47" fmla="*/ 0 h 84"/>
                    <a:gd name="T48" fmla="*/ 0 w 73"/>
                    <a:gd name="T49" fmla="*/ 0 h 84"/>
                    <a:gd name="T50" fmla="*/ 1 w 73"/>
                    <a:gd name="T51" fmla="*/ 0 h 84"/>
                    <a:gd name="T52" fmla="*/ 1 w 73"/>
                    <a:gd name="T53" fmla="*/ 0 h 84"/>
                    <a:gd name="T54" fmla="*/ 1 w 73"/>
                    <a:gd name="T55" fmla="*/ 0 h 84"/>
                    <a:gd name="T56" fmla="*/ 1 w 73"/>
                    <a:gd name="T57" fmla="*/ 0 h 84"/>
                    <a:gd name="T58" fmla="*/ 1 w 73"/>
                    <a:gd name="T59" fmla="*/ 0 h 84"/>
                    <a:gd name="T60" fmla="*/ 1 w 73"/>
                    <a:gd name="T61" fmla="*/ 0 h 84"/>
                    <a:gd name="T62" fmla="*/ 1 w 73"/>
                    <a:gd name="T63" fmla="*/ 0 h 84"/>
                    <a:gd name="T64" fmla="*/ 1 w 73"/>
                    <a:gd name="T65" fmla="*/ 0 h 84"/>
                    <a:gd name="T66" fmla="*/ 2 w 73"/>
                    <a:gd name="T67" fmla="*/ 0 h 84"/>
                    <a:gd name="T68" fmla="*/ 2 w 73"/>
                    <a:gd name="T69" fmla="*/ 0 h 84"/>
                    <a:gd name="T70" fmla="*/ 2 w 73"/>
                    <a:gd name="T71" fmla="*/ 0 h 84"/>
                    <a:gd name="T72" fmla="*/ 2 w 73"/>
                    <a:gd name="T73" fmla="*/ 1 h 84"/>
                    <a:gd name="T74" fmla="*/ 2 w 73"/>
                    <a:gd name="T75" fmla="*/ 1 h 84"/>
                    <a:gd name="T76" fmla="*/ 2 w 73"/>
                    <a:gd name="T77" fmla="*/ 1 h 84"/>
                    <a:gd name="T78" fmla="*/ 2 w 73"/>
                    <a:gd name="T79" fmla="*/ 1 h 84"/>
                    <a:gd name="T80" fmla="*/ 2 w 73"/>
                    <a:gd name="T81" fmla="*/ 1 h 84"/>
                    <a:gd name="T82" fmla="*/ 1 w 73"/>
                    <a:gd name="T83" fmla="*/ 1 h 84"/>
                    <a:gd name="T84" fmla="*/ 1 w 73"/>
                    <a:gd name="T85" fmla="*/ 1 h 84"/>
                    <a:gd name="T86" fmla="*/ 1 w 73"/>
                    <a:gd name="T87" fmla="*/ 1 h 84"/>
                    <a:gd name="T88" fmla="*/ 1 w 73"/>
                    <a:gd name="T89" fmla="*/ 1 h 84"/>
                    <a:gd name="T90" fmla="*/ 1 w 73"/>
                    <a:gd name="T91" fmla="*/ 1 h 84"/>
                    <a:gd name="T92" fmla="*/ 1 w 73"/>
                    <a:gd name="T93" fmla="*/ 1 h 84"/>
                    <a:gd name="T94" fmla="*/ 1 w 73"/>
                    <a:gd name="T95" fmla="*/ 1 h 84"/>
                    <a:gd name="T96" fmla="*/ 1 w 73"/>
                    <a:gd name="T97" fmla="*/ 1 h 84"/>
                    <a:gd name="T98" fmla="*/ 1 w 73"/>
                    <a:gd name="T99" fmla="*/ 2 h 84"/>
                    <a:gd name="T100" fmla="*/ 1 w 73"/>
                    <a:gd name="T101" fmla="*/ 2 h 84"/>
                    <a:gd name="T102" fmla="*/ 1 w 73"/>
                    <a:gd name="T103" fmla="*/ 2 h 84"/>
                    <a:gd name="T104" fmla="*/ 1 w 73"/>
                    <a:gd name="T105" fmla="*/ 2 h 84"/>
                    <a:gd name="T106" fmla="*/ 1 w 73"/>
                    <a:gd name="T107" fmla="*/ 2 h 84"/>
                    <a:gd name="T108" fmla="*/ 0 w 73"/>
                    <a:gd name="T109" fmla="*/ 2 h 84"/>
                    <a:gd name="T110" fmla="*/ 0 w 73"/>
                    <a:gd name="T111" fmla="*/ 2 h 84"/>
                    <a:gd name="T112" fmla="*/ 0 w 73"/>
                    <a:gd name="T113" fmla="*/ 2 h 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3"/>
                    <a:gd name="T172" fmla="*/ 0 h 84"/>
                    <a:gd name="T173" fmla="*/ 73 w 73"/>
                    <a:gd name="T174" fmla="*/ 84 h 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3" h="84">
                      <a:moveTo>
                        <a:pt x="29" y="84"/>
                      </a:moveTo>
                      <a:lnTo>
                        <a:pt x="25" y="84"/>
                      </a:lnTo>
                      <a:lnTo>
                        <a:pt x="17" y="82"/>
                      </a:lnTo>
                      <a:lnTo>
                        <a:pt x="14" y="80"/>
                      </a:lnTo>
                      <a:lnTo>
                        <a:pt x="10" y="78"/>
                      </a:lnTo>
                      <a:lnTo>
                        <a:pt x="6" y="74"/>
                      </a:lnTo>
                      <a:lnTo>
                        <a:pt x="4" y="73"/>
                      </a:lnTo>
                      <a:lnTo>
                        <a:pt x="0" y="69"/>
                      </a:lnTo>
                      <a:lnTo>
                        <a:pt x="0" y="63"/>
                      </a:lnTo>
                      <a:lnTo>
                        <a:pt x="0" y="59"/>
                      </a:lnTo>
                      <a:lnTo>
                        <a:pt x="2" y="54"/>
                      </a:lnTo>
                      <a:lnTo>
                        <a:pt x="4" y="50"/>
                      </a:lnTo>
                      <a:lnTo>
                        <a:pt x="6" y="46"/>
                      </a:lnTo>
                      <a:lnTo>
                        <a:pt x="10" y="42"/>
                      </a:lnTo>
                      <a:lnTo>
                        <a:pt x="14" y="40"/>
                      </a:lnTo>
                      <a:lnTo>
                        <a:pt x="17" y="36"/>
                      </a:lnTo>
                      <a:lnTo>
                        <a:pt x="17" y="34"/>
                      </a:lnTo>
                      <a:lnTo>
                        <a:pt x="17" y="31"/>
                      </a:lnTo>
                      <a:lnTo>
                        <a:pt x="17" y="27"/>
                      </a:lnTo>
                      <a:lnTo>
                        <a:pt x="17" y="23"/>
                      </a:lnTo>
                      <a:lnTo>
                        <a:pt x="19" y="19"/>
                      </a:lnTo>
                      <a:lnTo>
                        <a:pt x="21" y="14"/>
                      </a:lnTo>
                      <a:lnTo>
                        <a:pt x="25" y="10"/>
                      </a:lnTo>
                      <a:lnTo>
                        <a:pt x="29" y="4"/>
                      </a:lnTo>
                      <a:lnTo>
                        <a:pt x="33" y="2"/>
                      </a:lnTo>
                      <a:lnTo>
                        <a:pt x="38" y="0"/>
                      </a:lnTo>
                      <a:lnTo>
                        <a:pt x="42" y="0"/>
                      </a:lnTo>
                      <a:lnTo>
                        <a:pt x="48" y="0"/>
                      </a:lnTo>
                      <a:lnTo>
                        <a:pt x="52" y="2"/>
                      </a:lnTo>
                      <a:lnTo>
                        <a:pt x="55" y="2"/>
                      </a:lnTo>
                      <a:lnTo>
                        <a:pt x="59" y="4"/>
                      </a:lnTo>
                      <a:lnTo>
                        <a:pt x="63" y="10"/>
                      </a:lnTo>
                      <a:lnTo>
                        <a:pt x="69" y="15"/>
                      </a:lnTo>
                      <a:lnTo>
                        <a:pt x="71" y="23"/>
                      </a:lnTo>
                      <a:lnTo>
                        <a:pt x="73" y="29"/>
                      </a:lnTo>
                      <a:lnTo>
                        <a:pt x="73" y="34"/>
                      </a:lnTo>
                      <a:lnTo>
                        <a:pt x="71" y="40"/>
                      </a:lnTo>
                      <a:lnTo>
                        <a:pt x="69" y="40"/>
                      </a:lnTo>
                      <a:lnTo>
                        <a:pt x="67" y="42"/>
                      </a:lnTo>
                      <a:lnTo>
                        <a:pt x="65" y="42"/>
                      </a:lnTo>
                      <a:lnTo>
                        <a:pt x="61" y="42"/>
                      </a:lnTo>
                      <a:lnTo>
                        <a:pt x="55" y="40"/>
                      </a:lnTo>
                      <a:lnTo>
                        <a:pt x="52" y="40"/>
                      </a:lnTo>
                      <a:lnTo>
                        <a:pt x="46" y="42"/>
                      </a:lnTo>
                      <a:lnTo>
                        <a:pt x="44" y="46"/>
                      </a:lnTo>
                      <a:lnTo>
                        <a:pt x="40" y="50"/>
                      </a:lnTo>
                      <a:lnTo>
                        <a:pt x="38" y="55"/>
                      </a:lnTo>
                      <a:lnTo>
                        <a:pt x="38" y="61"/>
                      </a:lnTo>
                      <a:lnTo>
                        <a:pt x="38" y="67"/>
                      </a:lnTo>
                      <a:lnTo>
                        <a:pt x="38" y="71"/>
                      </a:lnTo>
                      <a:lnTo>
                        <a:pt x="38" y="76"/>
                      </a:lnTo>
                      <a:lnTo>
                        <a:pt x="36" y="78"/>
                      </a:lnTo>
                      <a:lnTo>
                        <a:pt x="35" y="80"/>
                      </a:lnTo>
                      <a:lnTo>
                        <a:pt x="29" y="84"/>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4" name="Freeform 292">
                  <a:extLst>
                    <a:ext uri="{FF2B5EF4-FFF2-40B4-BE49-F238E27FC236}">
                      <a16:creationId xmlns:a16="http://schemas.microsoft.com/office/drawing/2014/main" id="{94D001A0-F3C0-4BF3-9027-F85C5348CF0D}"/>
                    </a:ext>
                  </a:extLst>
                </p:cNvPr>
                <p:cNvSpPr>
                  <a:spLocks/>
                </p:cNvSpPr>
                <p:nvPr/>
              </p:nvSpPr>
              <p:spPr bwMode="auto">
                <a:xfrm>
                  <a:off x="2553" y="3104"/>
                  <a:ext cx="13" cy="8"/>
                </a:xfrm>
                <a:custGeom>
                  <a:avLst/>
                  <a:gdLst>
                    <a:gd name="T0" fmla="*/ 0 w 27"/>
                    <a:gd name="T1" fmla="*/ 1 h 15"/>
                    <a:gd name="T2" fmla="*/ 0 w 27"/>
                    <a:gd name="T3" fmla="*/ 1 h 15"/>
                    <a:gd name="T4" fmla="*/ 0 w 27"/>
                    <a:gd name="T5" fmla="*/ 1 h 15"/>
                    <a:gd name="T6" fmla="*/ 0 w 27"/>
                    <a:gd name="T7" fmla="*/ 0 h 15"/>
                    <a:gd name="T8" fmla="*/ 0 w 27"/>
                    <a:gd name="T9" fmla="*/ 0 h 15"/>
                    <a:gd name="T10" fmla="*/ 0 w 27"/>
                    <a:gd name="T11" fmla="*/ 0 h 15"/>
                    <a:gd name="T12" fmla="*/ 0 w 27"/>
                    <a:gd name="T13" fmla="*/ 1 h 15"/>
                    <a:gd name="T14" fmla="*/ 0 w 27"/>
                    <a:gd name="T15" fmla="*/ 1 h 15"/>
                    <a:gd name="T16" fmla="*/ 0 w 27"/>
                    <a:gd name="T17" fmla="*/ 1 h 15"/>
                    <a:gd name="T18" fmla="*/ 0 w 27"/>
                    <a:gd name="T19" fmla="*/ 1 h 15"/>
                    <a:gd name="T20" fmla="*/ 0 w 27"/>
                    <a:gd name="T21" fmla="*/ 1 h 15"/>
                    <a:gd name="T22" fmla="*/ 0 w 27"/>
                    <a:gd name="T23" fmla="*/ 1 h 15"/>
                    <a:gd name="T24" fmla="*/ 0 w 27"/>
                    <a:gd name="T25" fmla="*/ 1 h 15"/>
                    <a:gd name="T26" fmla="*/ 0 w 27"/>
                    <a:gd name="T27" fmla="*/ 1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5"/>
                    <a:gd name="T44" fmla="*/ 27 w 27"/>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5">
                      <a:moveTo>
                        <a:pt x="0" y="8"/>
                      </a:moveTo>
                      <a:lnTo>
                        <a:pt x="2" y="6"/>
                      </a:lnTo>
                      <a:lnTo>
                        <a:pt x="6" y="2"/>
                      </a:lnTo>
                      <a:lnTo>
                        <a:pt x="9" y="0"/>
                      </a:lnTo>
                      <a:lnTo>
                        <a:pt x="15" y="0"/>
                      </a:lnTo>
                      <a:lnTo>
                        <a:pt x="19" y="0"/>
                      </a:lnTo>
                      <a:lnTo>
                        <a:pt x="25" y="4"/>
                      </a:lnTo>
                      <a:lnTo>
                        <a:pt x="27" y="13"/>
                      </a:lnTo>
                      <a:lnTo>
                        <a:pt x="25" y="11"/>
                      </a:lnTo>
                      <a:lnTo>
                        <a:pt x="19" y="11"/>
                      </a:lnTo>
                      <a:lnTo>
                        <a:pt x="11" y="11"/>
                      </a:lnTo>
                      <a:lnTo>
                        <a:pt x="4" y="15"/>
                      </a:lnTo>
                      <a:lnTo>
                        <a:pt x="0" y="8"/>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5" name="Freeform 293">
                  <a:extLst>
                    <a:ext uri="{FF2B5EF4-FFF2-40B4-BE49-F238E27FC236}">
                      <a16:creationId xmlns:a16="http://schemas.microsoft.com/office/drawing/2014/main" id="{537A8349-73AA-46B4-A460-38E59D4F3FD0}"/>
                    </a:ext>
                  </a:extLst>
                </p:cNvPr>
                <p:cNvSpPr>
                  <a:spLocks/>
                </p:cNvSpPr>
                <p:nvPr/>
              </p:nvSpPr>
              <p:spPr bwMode="auto">
                <a:xfrm>
                  <a:off x="2545" y="3116"/>
                  <a:ext cx="6" cy="8"/>
                </a:xfrm>
                <a:custGeom>
                  <a:avLst/>
                  <a:gdLst>
                    <a:gd name="T0" fmla="*/ 1 w 11"/>
                    <a:gd name="T1" fmla="*/ 0 h 17"/>
                    <a:gd name="T2" fmla="*/ 0 w 11"/>
                    <a:gd name="T3" fmla="*/ 0 h 17"/>
                    <a:gd name="T4" fmla="*/ 1 w 11"/>
                    <a:gd name="T5" fmla="*/ 0 h 17"/>
                    <a:gd name="T6" fmla="*/ 1 w 11"/>
                    <a:gd name="T7" fmla="*/ 0 h 17"/>
                    <a:gd name="T8" fmla="*/ 1 w 11"/>
                    <a:gd name="T9" fmla="*/ 0 h 17"/>
                    <a:gd name="T10" fmla="*/ 1 w 11"/>
                    <a:gd name="T11" fmla="*/ 0 h 17"/>
                    <a:gd name="T12" fmla="*/ 0 60000 65536"/>
                    <a:gd name="T13" fmla="*/ 0 60000 65536"/>
                    <a:gd name="T14" fmla="*/ 0 60000 65536"/>
                    <a:gd name="T15" fmla="*/ 0 60000 65536"/>
                    <a:gd name="T16" fmla="*/ 0 60000 65536"/>
                    <a:gd name="T17" fmla="*/ 0 60000 65536"/>
                    <a:gd name="T18" fmla="*/ 0 w 11"/>
                    <a:gd name="T19" fmla="*/ 0 h 17"/>
                    <a:gd name="T20" fmla="*/ 11 w 1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1" h="17">
                      <a:moveTo>
                        <a:pt x="4" y="17"/>
                      </a:moveTo>
                      <a:lnTo>
                        <a:pt x="0" y="7"/>
                      </a:lnTo>
                      <a:lnTo>
                        <a:pt x="11" y="0"/>
                      </a:lnTo>
                      <a:lnTo>
                        <a:pt x="11" y="11"/>
                      </a:lnTo>
                      <a:lnTo>
                        <a:pt x="4" y="1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6" name="Freeform 294">
                  <a:extLst>
                    <a:ext uri="{FF2B5EF4-FFF2-40B4-BE49-F238E27FC236}">
                      <a16:creationId xmlns:a16="http://schemas.microsoft.com/office/drawing/2014/main" id="{0147D86A-4535-4FBB-8D68-23977E03F8A6}"/>
                    </a:ext>
                  </a:extLst>
                </p:cNvPr>
                <p:cNvSpPr>
                  <a:spLocks/>
                </p:cNvSpPr>
                <p:nvPr/>
              </p:nvSpPr>
              <p:spPr bwMode="auto">
                <a:xfrm>
                  <a:off x="2559" y="3103"/>
                  <a:ext cx="46" cy="49"/>
                </a:xfrm>
                <a:custGeom>
                  <a:avLst/>
                  <a:gdLst>
                    <a:gd name="T0" fmla="*/ 0 w 93"/>
                    <a:gd name="T1" fmla="*/ 1 h 99"/>
                    <a:gd name="T2" fmla="*/ 0 w 93"/>
                    <a:gd name="T3" fmla="*/ 0 h 99"/>
                    <a:gd name="T4" fmla="*/ 0 w 93"/>
                    <a:gd name="T5" fmla="*/ 0 h 99"/>
                    <a:gd name="T6" fmla="*/ 0 w 93"/>
                    <a:gd name="T7" fmla="*/ 0 h 99"/>
                    <a:gd name="T8" fmla="*/ 1 w 93"/>
                    <a:gd name="T9" fmla="*/ 0 h 99"/>
                    <a:gd name="T10" fmla="*/ 1 w 93"/>
                    <a:gd name="T11" fmla="*/ 0 h 99"/>
                    <a:gd name="T12" fmla="*/ 1 w 93"/>
                    <a:gd name="T13" fmla="*/ 0 h 99"/>
                    <a:gd name="T14" fmla="*/ 1 w 93"/>
                    <a:gd name="T15" fmla="*/ 0 h 99"/>
                    <a:gd name="T16" fmla="*/ 2 w 93"/>
                    <a:gd name="T17" fmla="*/ 0 h 99"/>
                    <a:gd name="T18" fmla="*/ 2 w 93"/>
                    <a:gd name="T19" fmla="*/ 0 h 99"/>
                    <a:gd name="T20" fmla="*/ 2 w 93"/>
                    <a:gd name="T21" fmla="*/ 0 h 99"/>
                    <a:gd name="T22" fmla="*/ 2 w 93"/>
                    <a:gd name="T23" fmla="*/ 1 h 99"/>
                    <a:gd name="T24" fmla="*/ 2 w 93"/>
                    <a:gd name="T25" fmla="*/ 1 h 99"/>
                    <a:gd name="T26" fmla="*/ 2 w 93"/>
                    <a:gd name="T27" fmla="*/ 1 h 99"/>
                    <a:gd name="T28" fmla="*/ 2 w 93"/>
                    <a:gd name="T29" fmla="*/ 1 h 99"/>
                    <a:gd name="T30" fmla="*/ 2 w 93"/>
                    <a:gd name="T31" fmla="*/ 2 h 99"/>
                    <a:gd name="T32" fmla="*/ 2 w 93"/>
                    <a:gd name="T33" fmla="*/ 2 h 99"/>
                    <a:gd name="T34" fmla="*/ 2 w 93"/>
                    <a:gd name="T35" fmla="*/ 2 h 99"/>
                    <a:gd name="T36" fmla="*/ 2 w 93"/>
                    <a:gd name="T37" fmla="*/ 2 h 99"/>
                    <a:gd name="T38" fmla="*/ 2 w 93"/>
                    <a:gd name="T39" fmla="*/ 3 h 99"/>
                    <a:gd name="T40" fmla="*/ 1 w 93"/>
                    <a:gd name="T41" fmla="*/ 3 h 99"/>
                    <a:gd name="T42" fmla="*/ 1 w 93"/>
                    <a:gd name="T43" fmla="*/ 3 h 99"/>
                    <a:gd name="T44" fmla="*/ 1 w 93"/>
                    <a:gd name="T45" fmla="*/ 2 h 99"/>
                    <a:gd name="T46" fmla="*/ 0 w 93"/>
                    <a:gd name="T47" fmla="*/ 2 h 99"/>
                    <a:gd name="T48" fmla="*/ 0 w 93"/>
                    <a:gd name="T49" fmla="*/ 2 h 99"/>
                    <a:gd name="T50" fmla="*/ 0 w 93"/>
                    <a:gd name="T51" fmla="*/ 2 h 99"/>
                    <a:gd name="T52" fmla="*/ 0 w 93"/>
                    <a:gd name="T53" fmla="*/ 2 h 99"/>
                    <a:gd name="T54" fmla="*/ 0 w 93"/>
                    <a:gd name="T55" fmla="*/ 2 h 99"/>
                    <a:gd name="T56" fmla="*/ 0 w 93"/>
                    <a:gd name="T57" fmla="*/ 1 h 99"/>
                    <a:gd name="T58" fmla="*/ 0 w 93"/>
                    <a:gd name="T59" fmla="*/ 1 h 99"/>
                    <a:gd name="T60" fmla="*/ 0 w 93"/>
                    <a:gd name="T61" fmla="*/ 1 h 99"/>
                    <a:gd name="T62" fmla="*/ 0 w 93"/>
                    <a:gd name="T63" fmla="*/ 1 h 99"/>
                    <a:gd name="T64" fmla="*/ 0 w 93"/>
                    <a:gd name="T65" fmla="*/ 1 h 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99"/>
                    <a:gd name="T101" fmla="*/ 93 w 93"/>
                    <a:gd name="T102" fmla="*/ 99 h 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99">
                      <a:moveTo>
                        <a:pt x="8" y="34"/>
                      </a:moveTo>
                      <a:lnTo>
                        <a:pt x="8" y="32"/>
                      </a:lnTo>
                      <a:lnTo>
                        <a:pt x="12" y="29"/>
                      </a:lnTo>
                      <a:lnTo>
                        <a:pt x="16" y="25"/>
                      </a:lnTo>
                      <a:lnTo>
                        <a:pt x="19" y="21"/>
                      </a:lnTo>
                      <a:lnTo>
                        <a:pt x="21" y="17"/>
                      </a:lnTo>
                      <a:lnTo>
                        <a:pt x="25" y="13"/>
                      </a:lnTo>
                      <a:lnTo>
                        <a:pt x="27" y="10"/>
                      </a:lnTo>
                      <a:lnTo>
                        <a:pt x="31" y="6"/>
                      </a:lnTo>
                      <a:lnTo>
                        <a:pt x="36" y="4"/>
                      </a:lnTo>
                      <a:lnTo>
                        <a:pt x="42" y="2"/>
                      </a:lnTo>
                      <a:lnTo>
                        <a:pt x="44" y="0"/>
                      </a:lnTo>
                      <a:lnTo>
                        <a:pt x="48" y="0"/>
                      </a:lnTo>
                      <a:lnTo>
                        <a:pt x="52" y="0"/>
                      </a:lnTo>
                      <a:lnTo>
                        <a:pt x="55" y="2"/>
                      </a:lnTo>
                      <a:lnTo>
                        <a:pt x="63" y="2"/>
                      </a:lnTo>
                      <a:lnTo>
                        <a:pt x="69" y="6"/>
                      </a:lnTo>
                      <a:lnTo>
                        <a:pt x="73" y="12"/>
                      </a:lnTo>
                      <a:lnTo>
                        <a:pt x="76" y="15"/>
                      </a:lnTo>
                      <a:lnTo>
                        <a:pt x="78" y="21"/>
                      </a:lnTo>
                      <a:lnTo>
                        <a:pt x="80" y="25"/>
                      </a:lnTo>
                      <a:lnTo>
                        <a:pt x="80" y="29"/>
                      </a:lnTo>
                      <a:lnTo>
                        <a:pt x="82" y="31"/>
                      </a:lnTo>
                      <a:lnTo>
                        <a:pt x="82" y="32"/>
                      </a:lnTo>
                      <a:lnTo>
                        <a:pt x="82" y="36"/>
                      </a:lnTo>
                      <a:lnTo>
                        <a:pt x="86" y="40"/>
                      </a:lnTo>
                      <a:lnTo>
                        <a:pt x="88" y="46"/>
                      </a:lnTo>
                      <a:lnTo>
                        <a:pt x="90" y="52"/>
                      </a:lnTo>
                      <a:lnTo>
                        <a:pt x="92" y="57"/>
                      </a:lnTo>
                      <a:lnTo>
                        <a:pt x="92" y="61"/>
                      </a:lnTo>
                      <a:lnTo>
                        <a:pt x="93" y="65"/>
                      </a:lnTo>
                      <a:lnTo>
                        <a:pt x="92" y="67"/>
                      </a:lnTo>
                      <a:lnTo>
                        <a:pt x="92" y="71"/>
                      </a:lnTo>
                      <a:lnTo>
                        <a:pt x="92" y="76"/>
                      </a:lnTo>
                      <a:lnTo>
                        <a:pt x="90" y="82"/>
                      </a:lnTo>
                      <a:lnTo>
                        <a:pt x="86" y="88"/>
                      </a:lnTo>
                      <a:lnTo>
                        <a:pt x="80" y="93"/>
                      </a:lnTo>
                      <a:lnTo>
                        <a:pt x="76" y="93"/>
                      </a:lnTo>
                      <a:lnTo>
                        <a:pt x="73" y="97"/>
                      </a:lnTo>
                      <a:lnTo>
                        <a:pt x="69" y="97"/>
                      </a:lnTo>
                      <a:lnTo>
                        <a:pt x="63" y="99"/>
                      </a:lnTo>
                      <a:lnTo>
                        <a:pt x="57" y="97"/>
                      </a:lnTo>
                      <a:lnTo>
                        <a:pt x="52" y="97"/>
                      </a:lnTo>
                      <a:lnTo>
                        <a:pt x="46" y="97"/>
                      </a:lnTo>
                      <a:lnTo>
                        <a:pt x="42" y="97"/>
                      </a:lnTo>
                      <a:lnTo>
                        <a:pt x="36" y="95"/>
                      </a:lnTo>
                      <a:lnTo>
                        <a:pt x="33" y="95"/>
                      </a:lnTo>
                      <a:lnTo>
                        <a:pt x="29" y="93"/>
                      </a:lnTo>
                      <a:lnTo>
                        <a:pt x="25" y="93"/>
                      </a:lnTo>
                      <a:lnTo>
                        <a:pt x="17" y="90"/>
                      </a:lnTo>
                      <a:lnTo>
                        <a:pt x="14" y="88"/>
                      </a:lnTo>
                      <a:lnTo>
                        <a:pt x="10" y="86"/>
                      </a:lnTo>
                      <a:lnTo>
                        <a:pt x="8" y="80"/>
                      </a:lnTo>
                      <a:lnTo>
                        <a:pt x="8" y="72"/>
                      </a:lnTo>
                      <a:lnTo>
                        <a:pt x="8" y="67"/>
                      </a:lnTo>
                      <a:lnTo>
                        <a:pt x="10" y="65"/>
                      </a:lnTo>
                      <a:lnTo>
                        <a:pt x="8" y="63"/>
                      </a:lnTo>
                      <a:lnTo>
                        <a:pt x="4" y="59"/>
                      </a:lnTo>
                      <a:lnTo>
                        <a:pt x="0" y="52"/>
                      </a:lnTo>
                      <a:lnTo>
                        <a:pt x="2" y="46"/>
                      </a:lnTo>
                      <a:lnTo>
                        <a:pt x="4" y="38"/>
                      </a:lnTo>
                      <a:lnTo>
                        <a:pt x="6" y="34"/>
                      </a:lnTo>
                      <a:lnTo>
                        <a:pt x="8" y="34"/>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7" name="Freeform 295">
                  <a:extLst>
                    <a:ext uri="{FF2B5EF4-FFF2-40B4-BE49-F238E27FC236}">
                      <a16:creationId xmlns:a16="http://schemas.microsoft.com/office/drawing/2014/main" id="{FFC0606E-2BA2-4D23-BFBD-7CE60C90698A}"/>
                    </a:ext>
                  </a:extLst>
                </p:cNvPr>
                <p:cNvSpPr>
                  <a:spLocks/>
                </p:cNvSpPr>
                <p:nvPr/>
              </p:nvSpPr>
              <p:spPr bwMode="auto">
                <a:xfrm>
                  <a:off x="2588" y="3117"/>
                  <a:ext cx="10" cy="12"/>
                </a:xfrm>
                <a:custGeom>
                  <a:avLst/>
                  <a:gdLst>
                    <a:gd name="T0" fmla="*/ 1 w 19"/>
                    <a:gd name="T1" fmla="*/ 1 h 24"/>
                    <a:gd name="T2" fmla="*/ 1 w 19"/>
                    <a:gd name="T3" fmla="*/ 0 h 24"/>
                    <a:gd name="T4" fmla="*/ 0 w 19"/>
                    <a:gd name="T5" fmla="*/ 1 h 24"/>
                    <a:gd name="T6" fmla="*/ 1 w 19"/>
                    <a:gd name="T7" fmla="*/ 1 h 24"/>
                    <a:gd name="T8" fmla="*/ 1 w 19"/>
                    <a:gd name="T9" fmla="*/ 1 h 24"/>
                    <a:gd name="T10" fmla="*/ 1 w 19"/>
                    <a:gd name="T11" fmla="*/ 1 h 24"/>
                    <a:gd name="T12" fmla="*/ 1 w 19"/>
                    <a:gd name="T13" fmla="*/ 1 h 24"/>
                    <a:gd name="T14" fmla="*/ 0 60000 65536"/>
                    <a:gd name="T15" fmla="*/ 0 60000 65536"/>
                    <a:gd name="T16" fmla="*/ 0 60000 65536"/>
                    <a:gd name="T17" fmla="*/ 0 60000 65536"/>
                    <a:gd name="T18" fmla="*/ 0 60000 65536"/>
                    <a:gd name="T19" fmla="*/ 0 60000 65536"/>
                    <a:gd name="T20" fmla="*/ 0 60000 65536"/>
                    <a:gd name="T21" fmla="*/ 0 w 19"/>
                    <a:gd name="T22" fmla="*/ 0 h 24"/>
                    <a:gd name="T23" fmla="*/ 19 w 1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4">
                      <a:moveTo>
                        <a:pt x="17" y="11"/>
                      </a:moveTo>
                      <a:lnTo>
                        <a:pt x="10" y="0"/>
                      </a:lnTo>
                      <a:lnTo>
                        <a:pt x="0" y="17"/>
                      </a:lnTo>
                      <a:lnTo>
                        <a:pt x="12" y="24"/>
                      </a:lnTo>
                      <a:lnTo>
                        <a:pt x="19" y="19"/>
                      </a:lnTo>
                      <a:lnTo>
                        <a:pt x="17" y="11"/>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8" name="Freeform 296">
                  <a:extLst>
                    <a:ext uri="{FF2B5EF4-FFF2-40B4-BE49-F238E27FC236}">
                      <a16:creationId xmlns:a16="http://schemas.microsoft.com/office/drawing/2014/main" id="{C30822F5-E3AE-4923-B605-4B6342A3A901}"/>
                    </a:ext>
                  </a:extLst>
                </p:cNvPr>
                <p:cNvSpPr>
                  <a:spLocks/>
                </p:cNvSpPr>
                <p:nvPr/>
              </p:nvSpPr>
              <p:spPr bwMode="auto">
                <a:xfrm>
                  <a:off x="2571" y="3108"/>
                  <a:ext cx="19" cy="14"/>
                </a:xfrm>
                <a:custGeom>
                  <a:avLst/>
                  <a:gdLst>
                    <a:gd name="T0" fmla="*/ 0 w 38"/>
                    <a:gd name="T1" fmla="*/ 1 h 26"/>
                    <a:gd name="T2" fmla="*/ 0 w 38"/>
                    <a:gd name="T3" fmla="*/ 1 h 26"/>
                    <a:gd name="T4" fmla="*/ 0 w 38"/>
                    <a:gd name="T5" fmla="*/ 1 h 26"/>
                    <a:gd name="T6" fmla="*/ 1 w 38"/>
                    <a:gd name="T7" fmla="*/ 1 h 26"/>
                    <a:gd name="T8" fmla="*/ 1 w 38"/>
                    <a:gd name="T9" fmla="*/ 1 h 26"/>
                    <a:gd name="T10" fmla="*/ 1 w 38"/>
                    <a:gd name="T11" fmla="*/ 1 h 26"/>
                    <a:gd name="T12" fmla="*/ 1 w 38"/>
                    <a:gd name="T13" fmla="*/ 1 h 26"/>
                    <a:gd name="T14" fmla="*/ 1 w 38"/>
                    <a:gd name="T15" fmla="*/ 1 h 26"/>
                    <a:gd name="T16" fmla="*/ 1 w 38"/>
                    <a:gd name="T17" fmla="*/ 1 h 26"/>
                    <a:gd name="T18" fmla="*/ 1 w 38"/>
                    <a:gd name="T19" fmla="*/ 0 h 26"/>
                    <a:gd name="T20" fmla="*/ 1 w 38"/>
                    <a:gd name="T21" fmla="*/ 1 h 26"/>
                    <a:gd name="T22" fmla="*/ 1 w 38"/>
                    <a:gd name="T23" fmla="*/ 1 h 26"/>
                    <a:gd name="T24" fmla="*/ 1 w 38"/>
                    <a:gd name="T25" fmla="*/ 1 h 26"/>
                    <a:gd name="T26" fmla="*/ 1 w 38"/>
                    <a:gd name="T27" fmla="*/ 1 h 26"/>
                    <a:gd name="T28" fmla="*/ 1 w 38"/>
                    <a:gd name="T29" fmla="*/ 1 h 26"/>
                    <a:gd name="T30" fmla="*/ 1 w 38"/>
                    <a:gd name="T31" fmla="*/ 1 h 26"/>
                    <a:gd name="T32" fmla="*/ 1 w 38"/>
                    <a:gd name="T33" fmla="*/ 1 h 26"/>
                    <a:gd name="T34" fmla="*/ 1 w 38"/>
                    <a:gd name="T35" fmla="*/ 1 h 26"/>
                    <a:gd name="T36" fmla="*/ 1 w 38"/>
                    <a:gd name="T37" fmla="*/ 1 h 26"/>
                    <a:gd name="T38" fmla="*/ 1 w 38"/>
                    <a:gd name="T39" fmla="*/ 1 h 26"/>
                    <a:gd name="T40" fmla="*/ 0 w 38"/>
                    <a:gd name="T41" fmla="*/ 1 h 26"/>
                    <a:gd name="T42" fmla="*/ 0 w 38"/>
                    <a:gd name="T43" fmla="*/ 1 h 26"/>
                    <a:gd name="T44" fmla="*/ 0 w 38"/>
                    <a:gd name="T45" fmla="*/ 1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
                    <a:gd name="T70" fmla="*/ 0 h 26"/>
                    <a:gd name="T71" fmla="*/ 38 w 38"/>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 h="26">
                      <a:moveTo>
                        <a:pt x="0" y="26"/>
                      </a:moveTo>
                      <a:lnTo>
                        <a:pt x="0" y="24"/>
                      </a:lnTo>
                      <a:lnTo>
                        <a:pt x="0" y="22"/>
                      </a:lnTo>
                      <a:lnTo>
                        <a:pt x="2" y="17"/>
                      </a:lnTo>
                      <a:lnTo>
                        <a:pt x="4" y="13"/>
                      </a:lnTo>
                      <a:lnTo>
                        <a:pt x="6" y="9"/>
                      </a:lnTo>
                      <a:lnTo>
                        <a:pt x="10" y="5"/>
                      </a:lnTo>
                      <a:lnTo>
                        <a:pt x="11" y="1"/>
                      </a:lnTo>
                      <a:lnTo>
                        <a:pt x="17" y="1"/>
                      </a:lnTo>
                      <a:lnTo>
                        <a:pt x="25" y="0"/>
                      </a:lnTo>
                      <a:lnTo>
                        <a:pt x="30" y="1"/>
                      </a:lnTo>
                      <a:lnTo>
                        <a:pt x="36" y="1"/>
                      </a:lnTo>
                      <a:lnTo>
                        <a:pt x="38" y="3"/>
                      </a:lnTo>
                      <a:lnTo>
                        <a:pt x="36" y="15"/>
                      </a:lnTo>
                      <a:lnTo>
                        <a:pt x="32" y="13"/>
                      </a:lnTo>
                      <a:lnTo>
                        <a:pt x="29" y="13"/>
                      </a:lnTo>
                      <a:lnTo>
                        <a:pt x="21" y="15"/>
                      </a:lnTo>
                      <a:lnTo>
                        <a:pt x="13" y="19"/>
                      </a:lnTo>
                      <a:lnTo>
                        <a:pt x="8" y="22"/>
                      </a:lnTo>
                      <a:lnTo>
                        <a:pt x="4" y="24"/>
                      </a:lnTo>
                      <a:lnTo>
                        <a:pt x="0" y="26"/>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9" name="Freeform 297">
                  <a:extLst>
                    <a:ext uri="{FF2B5EF4-FFF2-40B4-BE49-F238E27FC236}">
                      <a16:creationId xmlns:a16="http://schemas.microsoft.com/office/drawing/2014/main" id="{3C5E6D80-AB6C-454A-99A4-A162B88C9107}"/>
                    </a:ext>
                  </a:extLst>
                </p:cNvPr>
                <p:cNvSpPr>
                  <a:spLocks/>
                </p:cNvSpPr>
                <p:nvPr/>
              </p:nvSpPr>
              <p:spPr bwMode="auto">
                <a:xfrm>
                  <a:off x="2518" y="3120"/>
                  <a:ext cx="51" cy="45"/>
                </a:xfrm>
                <a:custGeom>
                  <a:avLst/>
                  <a:gdLst>
                    <a:gd name="T0" fmla="*/ 1 w 102"/>
                    <a:gd name="T1" fmla="*/ 2 h 92"/>
                    <a:gd name="T2" fmla="*/ 1 w 102"/>
                    <a:gd name="T3" fmla="*/ 2 h 92"/>
                    <a:gd name="T4" fmla="*/ 1 w 102"/>
                    <a:gd name="T5" fmla="*/ 2 h 92"/>
                    <a:gd name="T6" fmla="*/ 1 w 102"/>
                    <a:gd name="T7" fmla="*/ 2 h 92"/>
                    <a:gd name="T8" fmla="*/ 1 w 102"/>
                    <a:gd name="T9" fmla="*/ 2 h 92"/>
                    <a:gd name="T10" fmla="*/ 1 w 102"/>
                    <a:gd name="T11" fmla="*/ 2 h 92"/>
                    <a:gd name="T12" fmla="*/ 1 w 102"/>
                    <a:gd name="T13" fmla="*/ 1 h 92"/>
                    <a:gd name="T14" fmla="*/ 1 w 102"/>
                    <a:gd name="T15" fmla="*/ 1 h 92"/>
                    <a:gd name="T16" fmla="*/ 1 w 102"/>
                    <a:gd name="T17" fmla="*/ 1 h 92"/>
                    <a:gd name="T18" fmla="*/ 0 w 102"/>
                    <a:gd name="T19" fmla="*/ 1 h 92"/>
                    <a:gd name="T20" fmla="*/ 1 w 102"/>
                    <a:gd name="T21" fmla="*/ 1 h 92"/>
                    <a:gd name="T22" fmla="*/ 1 w 102"/>
                    <a:gd name="T23" fmla="*/ 1 h 92"/>
                    <a:gd name="T24" fmla="*/ 1 w 102"/>
                    <a:gd name="T25" fmla="*/ 0 h 92"/>
                    <a:gd name="T26" fmla="*/ 1 w 102"/>
                    <a:gd name="T27" fmla="*/ 0 h 92"/>
                    <a:gd name="T28" fmla="*/ 1 w 102"/>
                    <a:gd name="T29" fmla="*/ 0 h 92"/>
                    <a:gd name="T30" fmla="*/ 1 w 102"/>
                    <a:gd name="T31" fmla="*/ 0 h 92"/>
                    <a:gd name="T32" fmla="*/ 1 w 102"/>
                    <a:gd name="T33" fmla="*/ 0 h 92"/>
                    <a:gd name="T34" fmla="*/ 1 w 102"/>
                    <a:gd name="T35" fmla="*/ 0 h 92"/>
                    <a:gd name="T36" fmla="*/ 1 w 102"/>
                    <a:gd name="T37" fmla="*/ 0 h 92"/>
                    <a:gd name="T38" fmla="*/ 1 w 102"/>
                    <a:gd name="T39" fmla="*/ 0 h 92"/>
                    <a:gd name="T40" fmla="*/ 2 w 102"/>
                    <a:gd name="T41" fmla="*/ 0 h 92"/>
                    <a:gd name="T42" fmla="*/ 2 w 102"/>
                    <a:gd name="T43" fmla="*/ 0 h 92"/>
                    <a:gd name="T44" fmla="*/ 2 w 102"/>
                    <a:gd name="T45" fmla="*/ 0 h 92"/>
                    <a:gd name="T46" fmla="*/ 2 w 102"/>
                    <a:gd name="T47" fmla="*/ 0 h 92"/>
                    <a:gd name="T48" fmla="*/ 2 w 102"/>
                    <a:gd name="T49" fmla="*/ 0 h 92"/>
                    <a:gd name="T50" fmla="*/ 2 w 102"/>
                    <a:gd name="T51" fmla="*/ 0 h 92"/>
                    <a:gd name="T52" fmla="*/ 2 w 102"/>
                    <a:gd name="T53" fmla="*/ 0 h 92"/>
                    <a:gd name="T54" fmla="*/ 3 w 102"/>
                    <a:gd name="T55" fmla="*/ 0 h 92"/>
                    <a:gd name="T56" fmla="*/ 3 w 102"/>
                    <a:gd name="T57" fmla="*/ 0 h 92"/>
                    <a:gd name="T58" fmla="*/ 3 w 102"/>
                    <a:gd name="T59" fmla="*/ 0 h 92"/>
                    <a:gd name="T60" fmla="*/ 3 w 102"/>
                    <a:gd name="T61" fmla="*/ 0 h 92"/>
                    <a:gd name="T62" fmla="*/ 3 w 102"/>
                    <a:gd name="T63" fmla="*/ 0 h 92"/>
                    <a:gd name="T64" fmla="*/ 3 w 102"/>
                    <a:gd name="T65" fmla="*/ 0 h 92"/>
                    <a:gd name="T66" fmla="*/ 3 w 102"/>
                    <a:gd name="T67" fmla="*/ 0 h 92"/>
                    <a:gd name="T68" fmla="*/ 3 w 102"/>
                    <a:gd name="T69" fmla="*/ 0 h 92"/>
                    <a:gd name="T70" fmla="*/ 3 w 102"/>
                    <a:gd name="T71" fmla="*/ 0 h 92"/>
                    <a:gd name="T72" fmla="*/ 3 w 102"/>
                    <a:gd name="T73" fmla="*/ 1 h 92"/>
                    <a:gd name="T74" fmla="*/ 3 w 102"/>
                    <a:gd name="T75" fmla="*/ 1 h 92"/>
                    <a:gd name="T76" fmla="*/ 3 w 102"/>
                    <a:gd name="T77" fmla="*/ 1 h 92"/>
                    <a:gd name="T78" fmla="*/ 3 w 102"/>
                    <a:gd name="T79" fmla="*/ 1 h 92"/>
                    <a:gd name="T80" fmla="*/ 3 w 102"/>
                    <a:gd name="T81" fmla="*/ 1 h 92"/>
                    <a:gd name="T82" fmla="*/ 3 w 102"/>
                    <a:gd name="T83" fmla="*/ 2 h 92"/>
                    <a:gd name="T84" fmla="*/ 3 w 102"/>
                    <a:gd name="T85" fmla="*/ 2 h 92"/>
                    <a:gd name="T86" fmla="*/ 3 w 102"/>
                    <a:gd name="T87" fmla="*/ 2 h 92"/>
                    <a:gd name="T88" fmla="*/ 3 w 102"/>
                    <a:gd name="T89" fmla="*/ 2 h 92"/>
                    <a:gd name="T90" fmla="*/ 3 w 102"/>
                    <a:gd name="T91" fmla="*/ 2 h 92"/>
                    <a:gd name="T92" fmla="*/ 3 w 102"/>
                    <a:gd name="T93" fmla="*/ 2 h 92"/>
                    <a:gd name="T94" fmla="*/ 3 w 102"/>
                    <a:gd name="T95" fmla="*/ 2 h 92"/>
                    <a:gd name="T96" fmla="*/ 3 w 102"/>
                    <a:gd name="T97" fmla="*/ 2 h 92"/>
                    <a:gd name="T98" fmla="*/ 3 w 102"/>
                    <a:gd name="T99" fmla="*/ 2 h 92"/>
                    <a:gd name="T100" fmla="*/ 2 w 102"/>
                    <a:gd name="T101" fmla="*/ 2 h 92"/>
                    <a:gd name="T102" fmla="*/ 2 w 102"/>
                    <a:gd name="T103" fmla="*/ 2 h 92"/>
                    <a:gd name="T104" fmla="*/ 2 w 102"/>
                    <a:gd name="T105" fmla="*/ 2 h 92"/>
                    <a:gd name="T106" fmla="*/ 2 w 102"/>
                    <a:gd name="T107" fmla="*/ 2 h 92"/>
                    <a:gd name="T108" fmla="*/ 2 w 102"/>
                    <a:gd name="T109" fmla="*/ 2 h 92"/>
                    <a:gd name="T110" fmla="*/ 2 w 102"/>
                    <a:gd name="T111" fmla="*/ 2 h 92"/>
                    <a:gd name="T112" fmla="*/ 1 w 102"/>
                    <a:gd name="T113" fmla="*/ 2 h 92"/>
                    <a:gd name="T114" fmla="*/ 1 w 102"/>
                    <a:gd name="T115" fmla="*/ 2 h 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92"/>
                    <a:gd name="T176" fmla="*/ 102 w 102"/>
                    <a:gd name="T177" fmla="*/ 92 h 9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92">
                      <a:moveTo>
                        <a:pt x="24" y="88"/>
                      </a:moveTo>
                      <a:lnTo>
                        <a:pt x="22" y="86"/>
                      </a:lnTo>
                      <a:lnTo>
                        <a:pt x="21" y="84"/>
                      </a:lnTo>
                      <a:lnTo>
                        <a:pt x="15" y="80"/>
                      </a:lnTo>
                      <a:lnTo>
                        <a:pt x="11" y="73"/>
                      </a:lnTo>
                      <a:lnTo>
                        <a:pt x="7" y="67"/>
                      </a:lnTo>
                      <a:lnTo>
                        <a:pt x="3" y="59"/>
                      </a:lnTo>
                      <a:lnTo>
                        <a:pt x="2" y="54"/>
                      </a:lnTo>
                      <a:lnTo>
                        <a:pt x="2" y="50"/>
                      </a:lnTo>
                      <a:lnTo>
                        <a:pt x="0" y="46"/>
                      </a:lnTo>
                      <a:lnTo>
                        <a:pt x="2" y="40"/>
                      </a:lnTo>
                      <a:lnTo>
                        <a:pt x="2" y="37"/>
                      </a:lnTo>
                      <a:lnTo>
                        <a:pt x="2" y="31"/>
                      </a:lnTo>
                      <a:lnTo>
                        <a:pt x="2" y="27"/>
                      </a:lnTo>
                      <a:lnTo>
                        <a:pt x="5" y="25"/>
                      </a:lnTo>
                      <a:lnTo>
                        <a:pt x="7" y="18"/>
                      </a:lnTo>
                      <a:lnTo>
                        <a:pt x="11" y="12"/>
                      </a:lnTo>
                      <a:lnTo>
                        <a:pt x="17" y="8"/>
                      </a:lnTo>
                      <a:lnTo>
                        <a:pt x="22" y="4"/>
                      </a:lnTo>
                      <a:lnTo>
                        <a:pt x="28" y="2"/>
                      </a:lnTo>
                      <a:lnTo>
                        <a:pt x="36" y="2"/>
                      </a:lnTo>
                      <a:lnTo>
                        <a:pt x="41" y="2"/>
                      </a:lnTo>
                      <a:lnTo>
                        <a:pt x="47" y="2"/>
                      </a:lnTo>
                      <a:lnTo>
                        <a:pt x="51" y="0"/>
                      </a:lnTo>
                      <a:lnTo>
                        <a:pt x="57" y="0"/>
                      </a:lnTo>
                      <a:lnTo>
                        <a:pt x="60" y="0"/>
                      </a:lnTo>
                      <a:lnTo>
                        <a:pt x="64" y="0"/>
                      </a:lnTo>
                      <a:lnTo>
                        <a:pt x="70" y="2"/>
                      </a:lnTo>
                      <a:lnTo>
                        <a:pt x="76" y="4"/>
                      </a:lnTo>
                      <a:lnTo>
                        <a:pt x="81" y="6"/>
                      </a:lnTo>
                      <a:lnTo>
                        <a:pt x="85" y="8"/>
                      </a:lnTo>
                      <a:lnTo>
                        <a:pt x="91" y="12"/>
                      </a:lnTo>
                      <a:lnTo>
                        <a:pt x="95" y="16"/>
                      </a:lnTo>
                      <a:lnTo>
                        <a:pt x="97" y="19"/>
                      </a:lnTo>
                      <a:lnTo>
                        <a:pt x="100" y="25"/>
                      </a:lnTo>
                      <a:lnTo>
                        <a:pt x="102" y="31"/>
                      </a:lnTo>
                      <a:lnTo>
                        <a:pt x="102" y="37"/>
                      </a:lnTo>
                      <a:lnTo>
                        <a:pt x="102" y="44"/>
                      </a:lnTo>
                      <a:lnTo>
                        <a:pt x="102" y="50"/>
                      </a:lnTo>
                      <a:lnTo>
                        <a:pt x="100" y="56"/>
                      </a:lnTo>
                      <a:lnTo>
                        <a:pt x="98" y="61"/>
                      </a:lnTo>
                      <a:lnTo>
                        <a:pt x="97" y="65"/>
                      </a:lnTo>
                      <a:lnTo>
                        <a:pt x="93" y="71"/>
                      </a:lnTo>
                      <a:lnTo>
                        <a:pt x="89" y="75"/>
                      </a:lnTo>
                      <a:lnTo>
                        <a:pt x="85" y="80"/>
                      </a:lnTo>
                      <a:lnTo>
                        <a:pt x="81" y="82"/>
                      </a:lnTo>
                      <a:lnTo>
                        <a:pt x="78" y="86"/>
                      </a:lnTo>
                      <a:lnTo>
                        <a:pt x="74" y="88"/>
                      </a:lnTo>
                      <a:lnTo>
                        <a:pt x="72" y="90"/>
                      </a:lnTo>
                      <a:lnTo>
                        <a:pt x="66" y="92"/>
                      </a:lnTo>
                      <a:lnTo>
                        <a:pt x="60" y="92"/>
                      </a:lnTo>
                      <a:lnTo>
                        <a:pt x="57" y="90"/>
                      </a:lnTo>
                      <a:lnTo>
                        <a:pt x="53" y="88"/>
                      </a:lnTo>
                      <a:lnTo>
                        <a:pt x="49" y="86"/>
                      </a:lnTo>
                      <a:lnTo>
                        <a:pt x="41" y="92"/>
                      </a:lnTo>
                      <a:lnTo>
                        <a:pt x="24" y="88"/>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0" name="Freeform 298">
                  <a:extLst>
                    <a:ext uri="{FF2B5EF4-FFF2-40B4-BE49-F238E27FC236}">
                      <a16:creationId xmlns:a16="http://schemas.microsoft.com/office/drawing/2014/main" id="{B9F96589-C1ED-4716-A5D7-E6A5AEB9D37D}"/>
                    </a:ext>
                  </a:extLst>
                </p:cNvPr>
                <p:cNvSpPr>
                  <a:spLocks/>
                </p:cNvSpPr>
                <p:nvPr/>
              </p:nvSpPr>
              <p:spPr bwMode="auto">
                <a:xfrm>
                  <a:off x="2525" y="3124"/>
                  <a:ext cx="38" cy="20"/>
                </a:xfrm>
                <a:custGeom>
                  <a:avLst/>
                  <a:gdLst>
                    <a:gd name="T0" fmla="*/ 0 w 76"/>
                    <a:gd name="T1" fmla="*/ 0 h 42"/>
                    <a:gd name="T2" fmla="*/ 0 w 76"/>
                    <a:gd name="T3" fmla="*/ 0 h 42"/>
                    <a:gd name="T4" fmla="*/ 1 w 76"/>
                    <a:gd name="T5" fmla="*/ 0 h 42"/>
                    <a:gd name="T6" fmla="*/ 1 w 76"/>
                    <a:gd name="T7" fmla="*/ 0 h 42"/>
                    <a:gd name="T8" fmla="*/ 1 w 76"/>
                    <a:gd name="T9" fmla="*/ 0 h 42"/>
                    <a:gd name="T10" fmla="*/ 1 w 76"/>
                    <a:gd name="T11" fmla="*/ 0 h 42"/>
                    <a:gd name="T12" fmla="*/ 1 w 76"/>
                    <a:gd name="T13" fmla="*/ 0 h 42"/>
                    <a:gd name="T14" fmla="*/ 1 w 76"/>
                    <a:gd name="T15" fmla="*/ 0 h 42"/>
                    <a:gd name="T16" fmla="*/ 1 w 76"/>
                    <a:gd name="T17" fmla="*/ 0 h 42"/>
                    <a:gd name="T18" fmla="*/ 1 w 76"/>
                    <a:gd name="T19" fmla="*/ 0 h 42"/>
                    <a:gd name="T20" fmla="*/ 1 w 76"/>
                    <a:gd name="T21" fmla="*/ 0 h 42"/>
                    <a:gd name="T22" fmla="*/ 1 w 76"/>
                    <a:gd name="T23" fmla="*/ 0 h 42"/>
                    <a:gd name="T24" fmla="*/ 1 w 76"/>
                    <a:gd name="T25" fmla="*/ 0 h 42"/>
                    <a:gd name="T26" fmla="*/ 2 w 76"/>
                    <a:gd name="T27" fmla="*/ 0 h 42"/>
                    <a:gd name="T28" fmla="*/ 2 w 76"/>
                    <a:gd name="T29" fmla="*/ 0 h 42"/>
                    <a:gd name="T30" fmla="*/ 2 w 76"/>
                    <a:gd name="T31" fmla="*/ 0 h 42"/>
                    <a:gd name="T32" fmla="*/ 2 w 76"/>
                    <a:gd name="T33" fmla="*/ 0 h 42"/>
                    <a:gd name="T34" fmla="*/ 2 w 76"/>
                    <a:gd name="T35" fmla="*/ 0 h 42"/>
                    <a:gd name="T36" fmla="*/ 3 w 76"/>
                    <a:gd name="T37" fmla="*/ 0 h 42"/>
                    <a:gd name="T38" fmla="*/ 3 w 76"/>
                    <a:gd name="T39" fmla="*/ 0 h 42"/>
                    <a:gd name="T40" fmla="*/ 3 w 76"/>
                    <a:gd name="T41" fmla="*/ 0 h 42"/>
                    <a:gd name="T42" fmla="*/ 3 w 76"/>
                    <a:gd name="T43" fmla="*/ 0 h 42"/>
                    <a:gd name="T44" fmla="*/ 3 w 76"/>
                    <a:gd name="T45" fmla="*/ 0 h 42"/>
                    <a:gd name="T46" fmla="*/ 3 w 76"/>
                    <a:gd name="T47" fmla="*/ 0 h 42"/>
                    <a:gd name="T48" fmla="*/ 3 w 76"/>
                    <a:gd name="T49" fmla="*/ 1 h 42"/>
                    <a:gd name="T50" fmla="*/ 3 w 76"/>
                    <a:gd name="T51" fmla="*/ 1 h 42"/>
                    <a:gd name="T52" fmla="*/ 3 w 76"/>
                    <a:gd name="T53" fmla="*/ 1 h 42"/>
                    <a:gd name="T54" fmla="*/ 3 w 76"/>
                    <a:gd name="T55" fmla="*/ 1 h 42"/>
                    <a:gd name="T56" fmla="*/ 2 w 76"/>
                    <a:gd name="T57" fmla="*/ 1 h 42"/>
                    <a:gd name="T58" fmla="*/ 2 w 76"/>
                    <a:gd name="T59" fmla="*/ 1 h 42"/>
                    <a:gd name="T60" fmla="*/ 2 w 76"/>
                    <a:gd name="T61" fmla="*/ 1 h 42"/>
                    <a:gd name="T62" fmla="*/ 2 w 76"/>
                    <a:gd name="T63" fmla="*/ 1 h 42"/>
                    <a:gd name="T64" fmla="*/ 2 w 76"/>
                    <a:gd name="T65" fmla="*/ 1 h 42"/>
                    <a:gd name="T66" fmla="*/ 2 w 76"/>
                    <a:gd name="T67" fmla="*/ 0 h 42"/>
                    <a:gd name="T68" fmla="*/ 1 w 76"/>
                    <a:gd name="T69" fmla="*/ 0 h 42"/>
                    <a:gd name="T70" fmla="*/ 1 w 76"/>
                    <a:gd name="T71" fmla="*/ 1 h 42"/>
                    <a:gd name="T72" fmla="*/ 1 w 76"/>
                    <a:gd name="T73" fmla="*/ 1 h 42"/>
                    <a:gd name="T74" fmla="*/ 1 w 76"/>
                    <a:gd name="T75" fmla="*/ 1 h 42"/>
                    <a:gd name="T76" fmla="*/ 1 w 76"/>
                    <a:gd name="T77" fmla="*/ 1 h 42"/>
                    <a:gd name="T78" fmla="*/ 1 w 76"/>
                    <a:gd name="T79" fmla="*/ 1 h 42"/>
                    <a:gd name="T80" fmla="*/ 1 w 76"/>
                    <a:gd name="T81" fmla="*/ 1 h 42"/>
                    <a:gd name="T82" fmla="*/ 1 w 76"/>
                    <a:gd name="T83" fmla="*/ 1 h 42"/>
                    <a:gd name="T84" fmla="*/ 1 w 76"/>
                    <a:gd name="T85" fmla="*/ 1 h 42"/>
                    <a:gd name="T86" fmla="*/ 1 w 76"/>
                    <a:gd name="T87" fmla="*/ 0 h 42"/>
                    <a:gd name="T88" fmla="*/ 1 w 76"/>
                    <a:gd name="T89" fmla="*/ 0 h 42"/>
                    <a:gd name="T90" fmla="*/ 0 w 76"/>
                    <a:gd name="T91" fmla="*/ 0 h 42"/>
                    <a:gd name="T92" fmla="*/ 0 w 76"/>
                    <a:gd name="T93" fmla="*/ 0 h 42"/>
                    <a:gd name="T94" fmla="*/ 0 w 76"/>
                    <a:gd name="T95" fmla="*/ 0 h 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
                    <a:gd name="T145" fmla="*/ 0 h 42"/>
                    <a:gd name="T146" fmla="*/ 76 w 76"/>
                    <a:gd name="T147" fmla="*/ 42 h 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 h="42">
                      <a:moveTo>
                        <a:pt x="0" y="27"/>
                      </a:moveTo>
                      <a:lnTo>
                        <a:pt x="0" y="25"/>
                      </a:lnTo>
                      <a:lnTo>
                        <a:pt x="2" y="19"/>
                      </a:lnTo>
                      <a:lnTo>
                        <a:pt x="6" y="13"/>
                      </a:lnTo>
                      <a:lnTo>
                        <a:pt x="13" y="8"/>
                      </a:lnTo>
                      <a:lnTo>
                        <a:pt x="15" y="6"/>
                      </a:lnTo>
                      <a:lnTo>
                        <a:pt x="19" y="6"/>
                      </a:lnTo>
                      <a:lnTo>
                        <a:pt x="23" y="4"/>
                      </a:lnTo>
                      <a:lnTo>
                        <a:pt x="28" y="4"/>
                      </a:lnTo>
                      <a:lnTo>
                        <a:pt x="32" y="4"/>
                      </a:lnTo>
                      <a:lnTo>
                        <a:pt x="36" y="4"/>
                      </a:lnTo>
                      <a:lnTo>
                        <a:pt x="38" y="4"/>
                      </a:lnTo>
                      <a:lnTo>
                        <a:pt x="42" y="4"/>
                      </a:lnTo>
                      <a:lnTo>
                        <a:pt x="47" y="2"/>
                      </a:lnTo>
                      <a:lnTo>
                        <a:pt x="55" y="0"/>
                      </a:lnTo>
                      <a:lnTo>
                        <a:pt x="59" y="0"/>
                      </a:lnTo>
                      <a:lnTo>
                        <a:pt x="63" y="2"/>
                      </a:lnTo>
                      <a:lnTo>
                        <a:pt x="64" y="4"/>
                      </a:lnTo>
                      <a:lnTo>
                        <a:pt x="68" y="8"/>
                      </a:lnTo>
                      <a:lnTo>
                        <a:pt x="70" y="13"/>
                      </a:lnTo>
                      <a:lnTo>
                        <a:pt x="74" y="19"/>
                      </a:lnTo>
                      <a:lnTo>
                        <a:pt x="74" y="23"/>
                      </a:lnTo>
                      <a:lnTo>
                        <a:pt x="76" y="27"/>
                      </a:lnTo>
                      <a:lnTo>
                        <a:pt x="76" y="30"/>
                      </a:lnTo>
                      <a:lnTo>
                        <a:pt x="76" y="34"/>
                      </a:lnTo>
                      <a:lnTo>
                        <a:pt x="74" y="36"/>
                      </a:lnTo>
                      <a:lnTo>
                        <a:pt x="70" y="38"/>
                      </a:lnTo>
                      <a:lnTo>
                        <a:pt x="66" y="40"/>
                      </a:lnTo>
                      <a:lnTo>
                        <a:pt x="63" y="40"/>
                      </a:lnTo>
                      <a:lnTo>
                        <a:pt x="57" y="40"/>
                      </a:lnTo>
                      <a:lnTo>
                        <a:pt x="55" y="42"/>
                      </a:lnTo>
                      <a:lnTo>
                        <a:pt x="51" y="40"/>
                      </a:lnTo>
                      <a:lnTo>
                        <a:pt x="49" y="34"/>
                      </a:lnTo>
                      <a:lnTo>
                        <a:pt x="45" y="30"/>
                      </a:lnTo>
                      <a:lnTo>
                        <a:pt x="42" y="32"/>
                      </a:lnTo>
                      <a:lnTo>
                        <a:pt x="38" y="36"/>
                      </a:lnTo>
                      <a:lnTo>
                        <a:pt x="34" y="38"/>
                      </a:lnTo>
                      <a:lnTo>
                        <a:pt x="30" y="40"/>
                      </a:lnTo>
                      <a:lnTo>
                        <a:pt x="26" y="42"/>
                      </a:lnTo>
                      <a:lnTo>
                        <a:pt x="23" y="42"/>
                      </a:lnTo>
                      <a:lnTo>
                        <a:pt x="17" y="40"/>
                      </a:lnTo>
                      <a:lnTo>
                        <a:pt x="13" y="38"/>
                      </a:lnTo>
                      <a:lnTo>
                        <a:pt x="9" y="36"/>
                      </a:lnTo>
                      <a:lnTo>
                        <a:pt x="4" y="32"/>
                      </a:lnTo>
                      <a:lnTo>
                        <a:pt x="2" y="30"/>
                      </a:lnTo>
                      <a:lnTo>
                        <a:pt x="0" y="29"/>
                      </a:lnTo>
                      <a:lnTo>
                        <a:pt x="0" y="27"/>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1" name="Freeform 299">
                  <a:extLst>
                    <a:ext uri="{FF2B5EF4-FFF2-40B4-BE49-F238E27FC236}">
                      <a16:creationId xmlns:a16="http://schemas.microsoft.com/office/drawing/2014/main" id="{EF2C4DF9-39A6-49AC-A8FE-D2AE7B6BCC3E}"/>
                    </a:ext>
                  </a:extLst>
                </p:cNvPr>
                <p:cNvSpPr>
                  <a:spLocks/>
                </p:cNvSpPr>
                <p:nvPr/>
              </p:nvSpPr>
              <p:spPr bwMode="auto">
                <a:xfrm>
                  <a:off x="2538" y="3127"/>
                  <a:ext cx="12" cy="8"/>
                </a:xfrm>
                <a:custGeom>
                  <a:avLst/>
                  <a:gdLst>
                    <a:gd name="T0" fmla="*/ 1 w 24"/>
                    <a:gd name="T1" fmla="*/ 1 h 15"/>
                    <a:gd name="T2" fmla="*/ 0 w 24"/>
                    <a:gd name="T3" fmla="*/ 1 h 15"/>
                    <a:gd name="T4" fmla="*/ 1 w 24"/>
                    <a:gd name="T5" fmla="*/ 0 h 15"/>
                    <a:gd name="T6" fmla="*/ 1 w 24"/>
                    <a:gd name="T7" fmla="*/ 1 h 15"/>
                    <a:gd name="T8" fmla="*/ 1 w 24"/>
                    <a:gd name="T9" fmla="*/ 1 h 15"/>
                    <a:gd name="T10" fmla="*/ 1 w 24"/>
                    <a:gd name="T11" fmla="*/ 1 h 15"/>
                    <a:gd name="T12" fmla="*/ 1 w 24"/>
                    <a:gd name="T13" fmla="*/ 1 h 15"/>
                    <a:gd name="T14" fmla="*/ 0 60000 65536"/>
                    <a:gd name="T15" fmla="*/ 0 60000 65536"/>
                    <a:gd name="T16" fmla="*/ 0 60000 65536"/>
                    <a:gd name="T17" fmla="*/ 0 60000 65536"/>
                    <a:gd name="T18" fmla="*/ 0 60000 65536"/>
                    <a:gd name="T19" fmla="*/ 0 60000 65536"/>
                    <a:gd name="T20" fmla="*/ 0 60000 65536"/>
                    <a:gd name="T21" fmla="*/ 0 w 24"/>
                    <a:gd name="T22" fmla="*/ 0 h 15"/>
                    <a:gd name="T23" fmla="*/ 24 w 24"/>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5">
                      <a:moveTo>
                        <a:pt x="11" y="15"/>
                      </a:moveTo>
                      <a:lnTo>
                        <a:pt x="0" y="5"/>
                      </a:lnTo>
                      <a:lnTo>
                        <a:pt x="13" y="0"/>
                      </a:lnTo>
                      <a:lnTo>
                        <a:pt x="24" y="7"/>
                      </a:lnTo>
                      <a:lnTo>
                        <a:pt x="13" y="9"/>
                      </a:lnTo>
                      <a:lnTo>
                        <a:pt x="11" y="1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2" name="Freeform 300">
                  <a:extLst>
                    <a:ext uri="{FF2B5EF4-FFF2-40B4-BE49-F238E27FC236}">
                      <a16:creationId xmlns:a16="http://schemas.microsoft.com/office/drawing/2014/main" id="{EC7053AB-AE09-4F00-A369-FC8B9C013D80}"/>
                    </a:ext>
                  </a:extLst>
                </p:cNvPr>
                <p:cNvSpPr>
                  <a:spLocks/>
                </p:cNvSpPr>
                <p:nvPr/>
              </p:nvSpPr>
              <p:spPr bwMode="auto">
                <a:xfrm>
                  <a:off x="2554" y="3087"/>
                  <a:ext cx="150" cy="85"/>
                </a:xfrm>
                <a:custGeom>
                  <a:avLst/>
                  <a:gdLst>
                    <a:gd name="T0" fmla="*/ 0 w 300"/>
                    <a:gd name="T1" fmla="*/ 4 h 169"/>
                    <a:gd name="T2" fmla="*/ 10 w 300"/>
                    <a:gd name="T3" fmla="*/ 0 h 169"/>
                    <a:gd name="T4" fmla="*/ 10 w 300"/>
                    <a:gd name="T5" fmla="*/ 3 h 169"/>
                    <a:gd name="T6" fmla="*/ 1 w 300"/>
                    <a:gd name="T7" fmla="*/ 6 h 169"/>
                    <a:gd name="T8" fmla="*/ 0 w 300"/>
                    <a:gd name="T9" fmla="*/ 4 h 169"/>
                    <a:gd name="T10" fmla="*/ 0 w 300"/>
                    <a:gd name="T11" fmla="*/ 4 h 169"/>
                    <a:gd name="T12" fmla="*/ 0 60000 65536"/>
                    <a:gd name="T13" fmla="*/ 0 60000 65536"/>
                    <a:gd name="T14" fmla="*/ 0 60000 65536"/>
                    <a:gd name="T15" fmla="*/ 0 60000 65536"/>
                    <a:gd name="T16" fmla="*/ 0 60000 65536"/>
                    <a:gd name="T17" fmla="*/ 0 60000 65536"/>
                    <a:gd name="T18" fmla="*/ 0 w 300"/>
                    <a:gd name="T19" fmla="*/ 0 h 169"/>
                    <a:gd name="T20" fmla="*/ 300 w 30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300" h="169">
                      <a:moveTo>
                        <a:pt x="0" y="125"/>
                      </a:moveTo>
                      <a:lnTo>
                        <a:pt x="300" y="0"/>
                      </a:lnTo>
                      <a:lnTo>
                        <a:pt x="296" y="74"/>
                      </a:lnTo>
                      <a:lnTo>
                        <a:pt x="42" y="169"/>
                      </a:lnTo>
                      <a:lnTo>
                        <a:pt x="0" y="125"/>
                      </a:lnTo>
                      <a:close/>
                    </a:path>
                  </a:pathLst>
                </a:custGeom>
                <a:solidFill>
                  <a:srgbClr val="CC80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3" name="Freeform 301">
                  <a:extLst>
                    <a:ext uri="{FF2B5EF4-FFF2-40B4-BE49-F238E27FC236}">
                      <a16:creationId xmlns:a16="http://schemas.microsoft.com/office/drawing/2014/main" id="{969CF278-EE69-4670-A45B-31737324D3A0}"/>
                    </a:ext>
                  </a:extLst>
                </p:cNvPr>
                <p:cNvSpPr>
                  <a:spLocks/>
                </p:cNvSpPr>
                <p:nvPr/>
              </p:nvSpPr>
              <p:spPr bwMode="auto">
                <a:xfrm>
                  <a:off x="2865" y="3032"/>
                  <a:ext cx="57" cy="94"/>
                </a:xfrm>
                <a:custGeom>
                  <a:avLst/>
                  <a:gdLst>
                    <a:gd name="T0" fmla="*/ 4 w 114"/>
                    <a:gd name="T1" fmla="*/ 2 h 189"/>
                    <a:gd name="T2" fmla="*/ 0 w 114"/>
                    <a:gd name="T3" fmla="*/ 0 h 189"/>
                    <a:gd name="T4" fmla="*/ 1 w 114"/>
                    <a:gd name="T5" fmla="*/ 5 h 189"/>
                    <a:gd name="T6" fmla="*/ 4 w 114"/>
                    <a:gd name="T7" fmla="*/ 2 h 189"/>
                    <a:gd name="T8" fmla="*/ 4 w 114"/>
                    <a:gd name="T9" fmla="*/ 2 h 189"/>
                    <a:gd name="T10" fmla="*/ 0 60000 65536"/>
                    <a:gd name="T11" fmla="*/ 0 60000 65536"/>
                    <a:gd name="T12" fmla="*/ 0 60000 65536"/>
                    <a:gd name="T13" fmla="*/ 0 60000 65536"/>
                    <a:gd name="T14" fmla="*/ 0 60000 65536"/>
                    <a:gd name="T15" fmla="*/ 0 w 114"/>
                    <a:gd name="T16" fmla="*/ 0 h 189"/>
                    <a:gd name="T17" fmla="*/ 114 w 114"/>
                    <a:gd name="T18" fmla="*/ 189 h 189"/>
                  </a:gdLst>
                  <a:ahLst/>
                  <a:cxnLst>
                    <a:cxn ang="T10">
                      <a:pos x="T0" y="T1"/>
                    </a:cxn>
                    <a:cxn ang="T11">
                      <a:pos x="T2" y="T3"/>
                    </a:cxn>
                    <a:cxn ang="T12">
                      <a:pos x="T4" y="T5"/>
                    </a:cxn>
                    <a:cxn ang="T13">
                      <a:pos x="T6" y="T7"/>
                    </a:cxn>
                    <a:cxn ang="T14">
                      <a:pos x="T8" y="T9"/>
                    </a:cxn>
                  </a:cxnLst>
                  <a:rect l="T15" t="T16" r="T17" b="T18"/>
                  <a:pathLst>
                    <a:path w="114" h="189">
                      <a:moveTo>
                        <a:pt x="114" y="94"/>
                      </a:moveTo>
                      <a:lnTo>
                        <a:pt x="0" y="0"/>
                      </a:lnTo>
                      <a:lnTo>
                        <a:pt x="12" y="189"/>
                      </a:lnTo>
                      <a:lnTo>
                        <a:pt x="114" y="94"/>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4" name="Freeform 302">
                  <a:extLst>
                    <a:ext uri="{FF2B5EF4-FFF2-40B4-BE49-F238E27FC236}">
                      <a16:creationId xmlns:a16="http://schemas.microsoft.com/office/drawing/2014/main" id="{1DE4178C-3CBC-466A-9BC5-C1EE420F581E}"/>
                    </a:ext>
                  </a:extLst>
                </p:cNvPr>
                <p:cNvSpPr>
                  <a:spLocks/>
                </p:cNvSpPr>
                <p:nvPr/>
              </p:nvSpPr>
              <p:spPr bwMode="auto">
                <a:xfrm>
                  <a:off x="2733" y="3032"/>
                  <a:ext cx="147" cy="128"/>
                </a:xfrm>
                <a:custGeom>
                  <a:avLst/>
                  <a:gdLst>
                    <a:gd name="T0" fmla="*/ 0 w 295"/>
                    <a:gd name="T1" fmla="*/ 5 h 255"/>
                    <a:gd name="T2" fmla="*/ 8 w 295"/>
                    <a:gd name="T3" fmla="*/ 0 h 255"/>
                    <a:gd name="T4" fmla="*/ 9 w 295"/>
                    <a:gd name="T5" fmla="*/ 5 h 255"/>
                    <a:gd name="T6" fmla="*/ 3 w 295"/>
                    <a:gd name="T7" fmla="*/ 8 h 255"/>
                    <a:gd name="T8" fmla="*/ 0 w 295"/>
                    <a:gd name="T9" fmla="*/ 5 h 255"/>
                    <a:gd name="T10" fmla="*/ 0 w 295"/>
                    <a:gd name="T11" fmla="*/ 5 h 255"/>
                    <a:gd name="T12" fmla="*/ 0 60000 65536"/>
                    <a:gd name="T13" fmla="*/ 0 60000 65536"/>
                    <a:gd name="T14" fmla="*/ 0 60000 65536"/>
                    <a:gd name="T15" fmla="*/ 0 60000 65536"/>
                    <a:gd name="T16" fmla="*/ 0 60000 65536"/>
                    <a:gd name="T17" fmla="*/ 0 60000 65536"/>
                    <a:gd name="T18" fmla="*/ 0 w 295"/>
                    <a:gd name="T19" fmla="*/ 0 h 255"/>
                    <a:gd name="T20" fmla="*/ 295 w 295"/>
                    <a:gd name="T21" fmla="*/ 255 h 255"/>
                  </a:gdLst>
                  <a:ahLst/>
                  <a:cxnLst>
                    <a:cxn ang="T12">
                      <a:pos x="T0" y="T1"/>
                    </a:cxn>
                    <a:cxn ang="T13">
                      <a:pos x="T2" y="T3"/>
                    </a:cxn>
                    <a:cxn ang="T14">
                      <a:pos x="T4" y="T5"/>
                    </a:cxn>
                    <a:cxn ang="T15">
                      <a:pos x="T6" y="T7"/>
                    </a:cxn>
                    <a:cxn ang="T16">
                      <a:pos x="T8" y="T9"/>
                    </a:cxn>
                    <a:cxn ang="T17">
                      <a:pos x="T10" y="T11"/>
                    </a:cxn>
                  </a:cxnLst>
                  <a:rect l="T18" t="T19" r="T20" b="T21"/>
                  <a:pathLst>
                    <a:path w="295" h="255">
                      <a:moveTo>
                        <a:pt x="0" y="130"/>
                      </a:moveTo>
                      <a:lnTo>
                        <a:pt x="264" y="0"/>
                      </a:lnTo>
                      <a:lnTo>
                        <a:pt x="295" y="154"/>
                      </a:lnTo>
                      <a:lnTo>
                        <a:pt x="97" y="255"/>
                      </a:lnTo>
                      <a:lnTo>
                        <a:pt x="0" y="13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5" name="Freeform 303">
                  <a:extLst>
                    <a:ext uri="{FF2B5EF4-FFF2-40B4-BE49-F238E27FC236}">
                      <a16:creationId xmlns:a16="http://schemas.microsoft.com/office/drawing/2014/main" id="{00A3F0F9-12C3-46C9-BB98-08AE93513369}"/>
                    </a:ext>
                  </a:extLst>
                </p:cNvPr>
                <p:cNvSpPr>
                  <a:spLocks/>
                </p:cNvSpPr>
                <p:nvPr/>
              </p:nvSpPr>
              <p:spPr bwMode="auto">
                <a:xfrm>
                  <a:off x="2564" y="3104"/>
                  <a:ext cx="165" cy="114"/>
                </a:xfrm>
                <a:custGeom>
                  <a:avLst/>
                  <a:gdLst>
                    <a:gd name="T0" fmla="*/ 10 w 329"/>
                    <a:gd name="T1" fmla="*/ 0 h 228"/>
                    <a:gd name="T2" fmla="*/ 0 w 329"/>
                    <a:gd name="T3" fmla="*/ 4 h 228"/>
                    <a:gd name="T4" fmla="*/ 4 w 329"/>
                    <a:gd name="T5" fmla="*/ 7 h 228"/>
                    <a:gd name="T6" fmla="*/ 11 w 329"/>
                    <a:gd name="T7" fmla="*/ 5 h 228"/>
                    <a:gd name="T8" fmla="*/ 10 w 329"/>
                    <a:gd name="T9" fmla="*/ 0 h 228"/>
                    <a:gd name="T10" fmla="*/ 10 w 329"/>
                    <a:gd name="T11" fmla="*/ 0 h 228"/>
                    <a:gd name="T12" fmla="*/ 0 60000 65536"/>
                    <a:gd name="T13" fmla="*/ 0 60000 65536"/>
                    <a:gd name="T14" fmla="*/ 0 60000 65536"/>
                    <a:gd name="T15" fmla="*/ 0 60000 65536"/>
                    <a:gd name="T16" fmla="*/ 0 60000 65536"/>
                    <a:gd name="T17" fmla="*/ 0 60000 65536"/>
                    <a:gd name="T18" fmla="*/ 0 w 329"/>
                    <a:gd name="T19" fmla="*/ 0 h 228"/>
                    <a:gd name="T20" fmla="*/ 329 w 329"/>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329" h="228">
                      <a:moveTo>
                        <a:pt x="300" y="0"/>
                      </a:moveTo>
                      <a:lnTo>
                        <a:pt x="0" y="114"/>
                      </a:lnTo>
                      <a:lnTo>
                        <a:pt x="116" y="228"/>
                      </a:lnTo>
                      <a:lnTo>
                        <a:pt x="329" y="139"/>
                      </a:lnTo>
                      <a:lnTo>
                        <a:pt x="300"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6" name="Freeform 304">
                  <a:extLst>
                    <a:ext uri="{FF2B5EF4-FFF2-40B4-BE49-F238E27FC236}">
                      <a16:creationId xmlns:a16="http://schemas.microsoft.com/office/drawing/2014/main" id="{FD2A61A2-51F9-45C3-A431-4844A4C8C0B0}"/>
                    </a:ext>
                  </a:extLst>
                </p:cNvPr>
                <p:cNvSpPr>
                  <a:spLocks/>
                </p:cNvSpPr>
                <p:nvPr/>
              </p:nvSpPr>
              <p:spPr bwMode="auto">
                <a:xfrm>
                  <a:off x="2857" y="3055"/>
                  <a:ext cx="49" cy="49"/>
                </a:xfrm>
                <a:custGeom>
                  <a:avLst/>
                  <a:gdLst>
                    <a:gd name="T0" fmla="*/ 2 w 99"/>
                    <a:gd name="T1" fmla="*/ 4 h 97"/>
                    <a:gd name="T2" fmla="*/ 2 w 99"/>
                    <a:gd name="T3" fmla="*/ 4 h 97"/>
                    <a:gd name="T4" fmla="*/ 1 w 99"/>
                    <a:gd name="T5" fmla="*/ 4 h 97"/>
                    <a:gd name="T6" fmla="*/ 1 w 99"/>
                    <a:gd name="T7" fmla="*/ 4 h 97"/>
                    <a:gd name="T8" fmla="*/ 1 w 99"/>
                    <a:gd name="T9" fmla="*/ 4 h 97"/>
                    <a:gd name="T10" fmla="*/ 1 w 99"/>
                    <a:gd name="T11" fmla="*/ 4 h 97"/>
                    <a:gd name="T12" fmla="*/ 1 w 99"/>
                    <a:gd name="T13" fmla="*/ 4 h 97"/>
                    <a:gd name="T14" fmla="*/ 1 w 99"/>
                    <a:gd name="T15" fmla="*/ 3 h 97"/>
                    <a:gd name="T16" fmla="*/ 0 w 99"/>
                    <a:gd name="T17" fmla="*/ 3 h 97"/>
                    <a:gd name="T18" fmla="*/ 0 w 99"/>
                    <a:gd name="T19" fmla="*/ 3 h 97"/>
                    <a:gd name="T20" fmla="*/ 0 w 99"/>
                    <a:gd name="T21" fmla="*/ 3 h 97"/>
                    <a:gd name="T22" fmla="*/ 0 w 99"/>
                    <a:gd name="T23" fmla="*/ 3 h 97"/>
                    <a:gd name="T24" fmla="*/ 0 w 99"/>
                    <a:gd name="T25" fmla="*/ 3 h 97"/>
                    <a:gd name="T26" fmla="*/ 0 w 99"/>
                    <a:gd name="T27" fmla="*/ 3 h 97"/>
                    <a:gd name="T28" fmla="*/ 0 w 99"/>
                    <a:gd name="T29" fmla="*/ 3 h 97"/>
                    <a:gd name="T30" fmla="*/ 0 w 99"/>
                    <a:gd name="T31" fmla="*/ 3 h 97"/>
                    <a:gd name="T32" fmla="*/ 0 w 99"/>
                    <a:gd name="T33" fmla="*/ 3 h 97"/>
                    <a:gd name="T34" fmla="*/ 0 w 99"/>
                    <a:gd name="T35" fmla="*/ 3 h 97"/>
                    <a:gd name="T36" fmla="*/ 0 w 99"/>
                    <a:gd name="T37" fmla="*/ 2 h 97"/>
                    <a:gd name="T38" fmla="*/ 0 w 99"/>
                    <a:gd name="T39" fmla="*/ 2 h 97"/>
                    <a:gd name="T40" fmla="*/ 0 w 99"/>
                    <a:gd name="T41" fmla="*/ 2 h 97"/>
                    <a:gd name="T42" fmla="*/ 0 w 99"/>
                    <a:gd name="T43" fmla="*/ 2 h 97"/>
                    <a:gd name="T44" fmla="*/ 0 w 99"/>
                    <a:gd name="T45" fmla="*/ 2 h 97"/>
                    <a:gd name="T46" fmla="*/ 0 w 99"/>
                    <a:gd name="T47" fmla="*/ 2 h 97"/>
                    <a:gd name="T48" fmla="*/ 0 w 99"/>
                    <a:gd name="T49" fmla="*/ 2 h 97"/>
                    <a:gd name="T50" fmla="*/ 0 w 99"/>
                    <a:gd name="T51" fmla="*/ 2 h 97"/>
                    <a:gd name="T52" fmla="*/ 0 w 99"/>
                    <a:gd name="T53" fmla="*/ 2 h 97"/>
                    <a:gd name="T54" fmla="*/ 0 w 99"/>
                    <a:gd name="T55" fmla="*/ 1 h 97"/>
                    <a:gd name="T56" fmla="*/ 0 w 99"/>
                    <a:gd name="T57" fmla="*/ 1 h 97"/>
                    <a:gd name="T58" fmla="*/ 0 w 99"/>
                    <a:gd name="T59" fmla="*/ 1 h 97"/>
                    <a:gd name="T60" fmla="*/ 0 w 99"/>
                    <a:gd name="T61" fmla="*/ 1 h 97"/>
                    <a:gd name="T62" fmla="*/ 1 w 99"/>
                    <a:gd name="T63" fmla="*/ 1 h 97"/>
                    <a:gd name="T64" fmla="*/ 1 w 99"/>
                    <a:gd name="T65" fmla="*/ 1 h 97"/>
                    <a:gd name="T66" fmla="*/ 1 w 99"/>
                    <a:gd name="T67" fmla="*/ 0 h 97"/>
                    <a:gd name="T68" fmla="*/ 1 w 99"/>
                    <a:gd name="T69" fmla="*/ 0 h 97"/>
                    <a:gd name="T70" fmla="*/ 1 w 99"/>
                    <a:gd name="T71" fmla="*/ 0 h 97"/>
                    <a:gd name="T72" fmla="*/ 2 w 99"/>
                    <a:gd name="T73" fmla="*/ 1 h 97"/>
                    <a:gd name="T74" fmla="*/ 2 w 99"/>
                    <a:gd name="T75" fmla="*/ 1 h 97"/>
                    <a:gd name="T76" fmla="*/ 2 w 99"/>
                    <a:gd name="T77" fmla="*/ 1 h 97"/>
                    <a:gd name="T78" fmla="*/ 2 w 99"/>
                    <a:gd name="T79" fmla="*/ 1 h 97"/>
                    <a:gd name="T80" fmla="*/ 2 w 99"/>
                    <a:gd name="T81" fmla="*/ 1 h 97"/>
                    <a:gd name="T82" fmla="*/ 2 w 99"/>
                    <a:gd name="T83" fmla="*/ 1 h 97"/>
                    <a:gd name="T84" fmla="*/ 2 w 99"/>
                    <a:gd name="T85" fmla="*/ 1 h 97"/>
                    <a:gd name="T86" fmla="*/ 2 w 99"/>
                    <a:gd name="T87" fmla="*/ 2 h 97"/>
                    <a:gd name="T88" fmla="*/ 2 w 99"/>
                    <a:gd name="T89" fmla="*/ 2 h 97"/>
                    <a:gd name="T90" fmla="*/ 3 w 99"/>
                    <a:gd name="T91" fmla="*/ 2 h 97"/>
                    <a:gd name="T92" fmla="*/ 3 w 99"/>
                    <a:gd name="T93" fmla="*/ 2 h 97"/>
                    <a:gd name="T94" fmla="*/ 3 w 99"/>
                    <a:gd name="T95" fmla="*/ 2 h 97"/>
                    <a:gd name="T96" fmla="*/ 3 w 99"/>
                    <a:gd name="T97" fmla="*/ 2 h 97"/>
                    <a:gd name="T98" fmla="*/ 2 w 99"/>
                    <a:gd name="T99" fmla="*/ 3 h 97"/>
                    <a:gd name="T100" fmla="*/ 2 w 99"/>
                    <a:gd name="T101" fmla="*/ 3 h 97"/>
                    <a:gd name="T102" fmla="*/ 2 w 99"/>
                    <a:gd name="T103" fmla="*/ 3 h 97"/>
                    <a:gd name="T104" fmla="*/ 2 w 99"/>
                    <a:gd name="T105" fmla="*/ 3 h 97"/>
                    <a:gd name="T106" fmla="*/ 2 w 99"/>
                    <a:gd name="T107" fmla="*/ 3 h 97"/>
                    <a:gd name="T108" fmla="*/ 2 w 99"/>
                    <a:gd name="T109" fmla="*/ 3 h 97"/>
                    <a:gd name="T110" fmla="*/ 2 w 99"/>
                    <a:gd name="T111" fmla="*/ 3 h 97"/>
                    <a:gd name="T112" fmla="*/ 2 w 99"/>
                    <a:gd name="T113" fmla="*/ 3 h 97"/>
                    <a:gd name="T114" fmla="*/ 2 w 99"/>
                    <a:gd name="T115" fmla="*/ 3 h 97"/>
                    <a:gd name="T116" fmla="*/ 2 w 99"/>
                    <a:gd name="T117" fmla="*/ 3 h 97"/>
                    <a:gd name="T118" fmla="*/ 2 w 99"/>
                    <a:gd name="T119" fmla="*/ 4 h 97"/>
                    <a:gd name="T120" fmla="*/ 2 w 99"/>
                    <a:gd name="T121" fmla="*/ 4 h 97"/>
                    <a:gd name="T122" fmla="*/ 2 w 99"/>
                    <a:gd name="T123" fmla="*/ 4 h 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9"/>
                    <a:gd name="T187" fmla="*/ 0 h 97"/>
                    <a:gd name="T188" fmla="*/ 99 w 99"/>
                    <a:gd name="T189" fmla="*/ 97 h 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9" h="97">
                      <a:moveTo>
                        <a:pt x="69" y="97"/>
                      </a:moveTo>
                      <a:lnTo>
                        <a:pt x="65" y="97"/>
                      </a:lnTo>
                      <a:lnTo>
                        <a:pt x="61" y="97"/>
                      </a:lnTo>
                      <a:lnTo>
                        <a:pt x="55" y="97"/>
                      </a:lnTo>
                      <a:lnTo>
                        <a:pt x="51" y="97"/>
                      </a:lnTo>
                      <a:lnTo>
                        <a:pt x="46" y="97"/>
                      </a:lnTo>
                      <a:lnTo>
                        <a:pt x="42" y="97"/>
                      </a:lnTo>
                      <a:lnTo>
                        <a:pt x="36" y="95"/>
                      </a:lnTo>
                      <a:lnTo>
                        <a:pt x="31" y="95"/>
                      </a:lnTo>
                      <a:lnTo>
                        <a:pt x="25" y="91"/>
                      </a:lnTo>
                      <a:lnTo>
                        <a:pt x="21" y="91"/>
                      </a:lnTo>
                      <a:lnTo>
                        <a:pt x="15" y="88"/>
                      </a:lnTo>
                      <a:lnTo>
                        <a:pt x="11" y="86"/>
                      </a:lnTo>
                      <a:lnTo>
                        <a:pt x="8" y="82"/>
                      </a:lnTo>
                      <a:lnTo>
                        <a:pt x="6" y="78"/>
                      </a:lnTo>
                      <a:lnTo>
                        <a:pt x="2" y="72"/>
                      </a:lnTo>
                      <a:lnTo>
                        <a:pt x="2" y="69"/>
                      </a:lnTo>
                      <a:lnTo>
                        <a:pt x="0" y="65"/>
                      </a:lnTo>
                      <a:lnTo>
                        <a:pt x="2" y="61"/>
                      </a:lnTo>
                      <a:lnTo>
                        <a:pt x="4" y="53"/>
                      </a:lnTo>
                      <a:lnTo>
                        <a:pt x="8" y="50"/>
                      </a:lnTo>
                      <a:lnTo>
                        <a:pt x="13" y="46"/>
                      </a:lnTo>
                      <a:lnTo>
                        <a:pt x="17" y="42"/>
                      </a:lnTo>
                      <a:lnTo>
                        <a:pt x="21" y="40"/>
                      </a:lnTo>
                      <a:lnTo>
                        <a:pt x="23" y="40"/>
                      </a:lnTo>
                      <a:lnTo>
                        <a:pt x="23" y="36"/>
                      </a:lnTo>
                      <a:lnTo>
                        <a:pt x="23" y="32"/>
                      </a:lnTo>
                      <a:lnTo>
                        <a:pt x="25" y="27"/>
                      </a:lnTo>
                      <a:lnTo>
                        <a:pt x="27" y="21"/>
                      </a:lnTo>
                      <a:lnTo>
                        <a:pt x="29" y="15"/>
                      </a:lnTo>
                      <a:lnTo>
                        <a:pt x="34" y="10"/>
                      </a:lnTo>
                      <a:lnTo>
                        <a:pt x="40" y="6"/>
                      </a:lnTo>
                      <a:lnTo>
                        <a:pt x="48" y="0"/>
                      </a:lnTo>
                      <a:lnTo>
                        <a:pt x="55" y="0"/>
                      </a:lnTo>
                      <a:lnTo>
                        <a:pt x="61" y="0"/>
                      </a:lnTo>
                      <a:lnTo>
                        <a:pt x="69" y="4"/>
                      </a:lnTo>
                      <a:lnTo>
                        <a:pt x="74" y="8"/>
                      </a:lnTo>
                      <a:lnTo>
                        <a:pt x="80" y="11"/>
                      </a:lnTo>
                      <a:lnTo>
                        <a:pt x="84" y="15"/>
                      </a:lnTo>
                      <a:lnTo>
                        <a:pt x="86" y="21"/>
                      </a:lnTo>
                      <a:lnTo>
                        <a:pt x="88" y="27"/>
                      </a:lnTo>
                      <a:lnTo>
                        <a:pt x="89" y="31"/>
                      </a:lnTo>
                      <a:lnTo>
                        <a:pt x="91" y="36"/>
                      </a:lnTo>
                      <a:lnTo>
                        <a:pt x="95" y="40"/>
                      </a:lnTo>
                      <a:lnTo>
                        <a:pt x="97" y="46"/>
                      </a:lnTo>
                      <a:lnTo>
                        <a:pt x="99" y="51"/>
                      </a:lnTo>
                      <a:lnTo>
                        <a:pt x="99" y="55"/>
                      </a:lnTo>
                      <a:lnTo>
                        <a:pt x="97" y="59"/>
                      </a:lnTo>
                      <a:lnTo>
                        <a:pt x="91" y="65"/>
                      </a:lnTo>
                      <a:lnTo>
                        <a:pt x="86" y="70"/>
                      </a:lnTo>
                      <a:lnTo>
                        <a:pt x="82" y="72"/>
                      </a:lnTo>
                      <a:lnTo>
                        <a:pt x="80" y="72"/>
                      </a:lnTo>
                      <a:lnTo>
                        <a:pt x="80" y="74"/>
                      </a:lnTo>
                      <a:lnTo>
                        <a:pt x="80" y="78"/>
                      </a:lnTo>
                      <a:lnTo>
                        <a:pt x="80" y="84"/>
                      </a:lnTo>
                      <a:lnTo>
                        <a:pt x="80" y="89"/>
                      </a:lnTo>
                      <a:lnTo>
                        <a:pt x="76" y="93"/>
                      </a:lnTo>
                      <a:lnTo>
                        <a:pt x="72" y="95"/>
                      </a:lnTo>
                      <a:lnTo>
                        <a:pt x="69" y="9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7" name="Freeform 305">
                  <a:extLst>
                    <a:ext uri="{FF2B5EF4-FFF2-40B4-BE49-F238E27FC236}">
                      <a16:creationId xmlns:a16="http://schemas.microsoft.com/office/drawing/2014/main" id="{07091F59-5521-48AB-8650-B05BABB74F0D}"/>
                    </a:ext>
                  </a:extLst>
                </p:cNvPr>
                <p:cNvSpPr>
                  <a:spLocks/>
                </p:cNvSpPr>
                <p:nvPr/>
              </p:nvSpPr>
              <p:spPr bwMode="auto">
                <a:xfrm>
                  <a:off x="2862" y="3059"/>
                  <a:ext cx="37" cy="41"/>
                </a:xfrm>
                <a:custGeom>
                  <a:avLst/>
                  <a:gdLst>
                    <a:gd name="T0" fmla="*/ 1 w 74"/>
                    <a:gd name="T1" fmla="*/ 3 h 81"/>
                    <a:gd name="T2" fmla="*/ 1 w 74"/>
                    <a:gd name="T3" fmla="*/ 3 h 81"/>
                    <a:gd name="T4" fmla="*/ 1 w 74"/>
                    <a:gd name="T5" fmla="*/ 3 h 81"/>
                    <a:gd name="T6" fmla="*/ 1 w 74"/>
                    <a:gd name="T7" fmla="*/ 3 h 81"/>
                    <a:gd name="T8" fmla="*/ 1 w 74"/>
                    <a:gd name="T9" fmla="*/ 3 h 81"/>
                    <a:gd name="T10" fmla="*/ 1 w 74"/>
                    <a:gd name="T11" fmla="*/ 3 h 81"/>
                    <a:gd name="T12" fmla="*/ 1 w 74"/>
                    <a:gd name="T13" fmla="*/ 3 h 81"/>
                    <a:gd name="T14" fmla="*/ 0 w 74"/>
                    <a:gd name="T15" fmla="*/ 2 h 81"/>
                    <a:gd name="T16" fmla="*/ 0 w 74"/>
                    <a:gd name="T17" fmla="*/ 2 h 81"/>
                    <a:gd name="T18" fmla="*/ 0 w 74"/>
                    <a:gd name="T19" fmla="*/ 2 h 81"/>
                    <a:gd name="T20" fmla="*/ 1 w 74"/>
                    <a:gd name="T21" fmla="*/ 2 h 81"/>
                    <a:gd name="T22" fmla="*/ 1 w 74"/>
                    <a:gd name="T23" fmla="*/ 2 h 81"/>
                    <a:gd name="T24" fmla="*/ 1 w 74"/>
                    <a:gd name="T25" fmla="*/ 2 h 81"/>
                    <a:gd name="T26" fmla="*/ 1 w 74"/>
                    <a:gd name="T27" fmla="*/ 2 h 81"/>
                    <a:gd name="T28" fmla="*/ 1 w 74"/>
                    <a:gd name="T29" fmla="*/ 2 h 81"/>
                    <a:gd name="T30" fmla="*/ 1 w 74"/>
                    <a:gd name="T31" fmla="*/ 2 h 81"/>
                    <a:gd name="T32" fmla="*/ 1 w 74"/>
                    <a:gd name="T33" fmla="*/ 2 h 81"/>
                    <a:gd name="T34" fmla="*/ 1 w 74"/>
                    <a:gd name="T35" fmla="*/ 1 h 81"/>
                    <a:gd name="T36" fmla="*/ 1 w 74"/>
                    <a:gd name="T37" fmla="*/ 1 h 81"/>
                    <a:gd name="T38" fmla="*/ 1 w 74"/>
                    <a:gd name="T39" fmla="*/ 1 h 81"/>
                    <a:gd name="T40" fmla="*/ 1 w 74"/>
                    <a:gd name="T41" fmla="*/ 1 h 81"/>
                    <a:gd name="T42" fmla="*/ 1 w 74"/>
                    <a:gd name="T43" fmla="*/ 1 h 81"/>
                    <a:gd name="T44" fmla="*/ 1 w 74"/>
                    <a:gd name="T45" fmla="*/ 1 h 81"/>
                    <a:gd name="T46" fmla="*/ 1 w 74"/>
                    <a:gd name="T47" fmla="*/ 1 h 81"/>
                    <a:gd name="T48" fmla="*/ 1 w 74"/>
                    <a:gd name="T49" fmla="*/ 1 h 81"/>
                    <a:gd name="T50" fmla="*/ 1 w 74"/>
                    <a:gd name="T51" fmla="*/ 1 h 81"/>
                    <a:gd name="T52" fmla="*/ 1 w 74"/>
                    <a:gd name="T53" fmla="*/ 0 h 81"/>
                    <a:gd name="T54" fmla="*/ 2 w 74"/>
                    <a:gd name="T55" fmla="*/ 0 h 81"/>
                    <a:gd name="T56" fmla="*/ 2 w 74"/>
                    <a:gd name="T57" fmla="*/ 0 h 81"/>
                    <a:gd name="T58" fmla="*/ 2 w 74"/>
                    <a:gd name="T59" fmla="*/ 1 h 81"/>
                    <a:gd name="T60" fmla="*/ 2 w 74"/>
                    <a:gd name="T61" fmla="*/ 1 h 81"/>
                    <a:gd name="T62" fmla="*/ 2 w 74"/>
                    <a:gd name="T63" fmla="*/ 1 h 81"/>
                    <a:gd name="T64" fmla="*/ 2 w 74"/>
                    <a:gd name="T65" fmla="*/ 1 h 81"/>
                    <a:gd name="T66" fmla="*/ 3 w 74"/>
                    <a:gd name="T67" fmla="*/ 1 h 81"/>
                    <a:gd name="T68" fmla="*/ 3 w 74"/>
                    <a:gd name="T69" fmla="*/ 1 h 81"/>
                    <a:gd name="T70" fmla="*/ 3 w 74"/>
                    <a:gd name="T71" fmla="*/ 1 h 81"/>
                    <a:gd name="T72" fmla="*/ 3 w 74"/>
                    <a:gd name="T73" fmla="*/ 2 h 81"/>
                    <a:gd name="T74" fmla="*/ 3 w 74"/>
                    <a:gd name="T75" fmla="*/ 2 h 81"/>
                    <a:gd name="T76" fmla="*/ 3 w 74"/>
                    <a:gd name="T77" fmla="*/ 2 h 81"/>
                    <a:gd name="T78" fmla="*/ 3 w 74"/>
                    <a:gd name="T79" fmla="*/ 2 h 81"/>
                    <a:gd name="T80" fmla="*/ 2 w 74"/>
                    <a:gd name="T81" fmla="*/ 2 h 81"/>
                    <a:gd name="T82" fmla="*/ 2 w 74"/>
                    <a:gd name="T83" fmla="*/ 2 h 81"/>
                    <a:gd name="T84" fmla="*/ 2 w 74"/>
                    <a:gd name="T85" fmla="*/ 2 h 81"/>
                    <a:gd name="T86" fmla="*/ 2 w 74"/>
                    <a:gd name="T87" fmla="*/ 2 h 81"/>
                    <a:gd name="T88" fmla="*/ 2 w 74"/>
                    <a:gd name="T89" fmla="*/ 2 h 81"/>
                    <a:gd name="T90" fmla="*/ 1 w 74"/>
                    <a:gd name="T91" fmla="*/ 2 h 81"/>
                    <a:gd name="T92" fmla="*/ 1 w 74"/>
                    <a:gd name="T93" fmla="*/ 2 h 81"/>
                    <a:gd name="T94" fmla="*/ 1 w 74"/>
                    <a:gd name="T95" fmla="*/ 2 h 81"/>
                    <a:gd name="T96" fmla="*/ 1 w 74"/>
                    <a:gd name="T97" fmla="*/ 2 h 81"/>
                    <a:gd name="T98" fmla="*/ 1 w 74"/>
                    <a:gd name="T99" fmla="*/ 2 h 81"/>
                    <a:gd name="T100" fmla="*/ 1 w 74"/>
                    <a:gd name="T101" fmla="*/ 3 h 81"/>
                    <a:gd name="T102" fmla="*/ 1 w 74"/>
                    <a:gd name="T103" fmla="*/ 3 h 81"/>
                    <a:gd name="T104" fmla="*/ 1 w 74"/>
                    <a:gd name="T105" fmla="*/ 3 h 81"/>
                    <a:gd name="T106" fmla="*/ 1 w 74"/>
                    <a:gd name="T107" fmla="*/ 3 h 81"/>
                    <a:gd name="T108" fmla="*/ 1 w 74"/>
                    <a:gd name="T109" fmla="*/ 3 h 81"/>
                    <a:gd name="T110" fmla="*/ 1 w 74"/>
                    <a:gd name="T111" fmla="*/ 3 h 81"/>
                    <a:gd name="T112" fmla="*/ 1 w 74"/>
                    <a:gd name="T113" fmla="*/ 3 h 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4"/>
                    <a:gd name="T172" fmla="*/ 0 h 81"/>
                    <a:gd name="T173" fmla="*/ 74 w 74"/>
                    <a:gd name="T174" fmla="*/ 81 h 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4" h="81">
                      <a:moveTo>
                        <a:pt x="26" y="81"/>
                      </a:moveTo>
                      <a:lnTo>
                        <a:pt x="22" y="80"/>
                      </a:lnTo>
                      <a:lnTo>
                        <a:pt x="17" y="78"/>
                      </a:lnTo>
                      <a:lnTo>
                        <a:pt x="11" y="76"/>
                      </a:lnTo>
                      <a:lnTo>
                        <a:pt x="7" y="74"/>
                      </a:lnTo>
                      <a:lnTo>
                        <a:pt x="3" y="70"/>
                      </a:lnTo>
                      <a:lnTo>
                        <a:pt x="3" y="68"/>
                      </a:lnTo>
                      <a:lnTo>
                        <a:pt x="0" y="64"/>
                      </a:lnTo>
                      <a:lnTo>
                        <a:pt x="0" y="61"/>
                      </a:lnTo>
                      <a:lnTo>
                        <a:pt x="0" y="55"/>
                      </a:lnTo>
                      <a:lnTo>
                        <a:pt x="1" y="51"/>
                      </a:lnTo>
                      <a:lnTo>
                        <a:pt x="3" y="47"/>
                      </a:lnTo>
                      <a:lnTo>
                        <a:pt x="5" y="43"/>
                      </a:lnTo>
                      <a:lnTo>
                        <a:pt x="9" y="40"/>
                      </a:lnTo>
                      <a:lnTo>
                        <a:pt x="13" y="38"/>
                      </a:lnTo>
                      <a:lnTo>
                        <a:pt x="19" y="36"/>
                      </a:lnTo>
                      <a:lnTo>
                        <a:pt x="19" y="34"/>
                      </a:lnTo>
                      <a:lnTo>
                        <a:pt x="19" y="32"/>
                      </a:lnTo>
                      <a:lnTo>
                        <a:pt x="19" y="30"/>
                      </a:lnTo>
                      <a:lnTo>
                        <a:pt x="19" y="26"/>
                      </a:lnTo>
                      <a:lnTo>
                        <a:pt x="19" y="23"/>
                      </a:lnTo>
                      <a:lnTo>
                        <a:pt x="22" y="17"/>
                      </a:lnTo>
                      <a:lnTo>
                        <a:pt x="24" y="11"/>
                      </a:lnTo>
                      <a:lnTo>
                        <a:pt x="28" y="7"/>
                      </a:lnTo>
                      <a:lnTo>
                        <a:pt x="32" y="3"/>
                      </a:lnTo>
                      <a:lnTo>
                        <a:pt x="36" y="2"/>
                      </a:lnTo>
                      <a:lnTo>
                        <a:pt x="40" y="0"/>
                      </a:lnTo>
                      <a:lnTo>
                        <a:pt x="45" y="0"/>
                      </a:lnTo>
                      <a:lnTo>
                        <a:pt x="49" y="0"/>
                      </a:lnTo>
                      <a:lnTo>
                        <a:pt x="53" y="2"/>
                      </a:lnTo>
                      <a:lnTo>
                        <a:pt x="57" y="3"/>
                      </a:lnTo>
                      <a:lnTo>
                        <a:pt x="60" y="5"/>
                      </a:lnTo>
                      <a:lnTo>
                        <a:pt x="64" y="11"/>
                      </a:lnTo>
                      <a:lnTo>
                        <a:pt x="68" y="17"/>
                      </a:lnTo>
                      <a:lnTo>
                        <a:pt x="70" y="24"/>
                      </a:lnTo>
                      <a:lnTo>
                        <a:pt x="74" y="30"/>
                      </a:lnTo>
                      <a:lnTo>
                        <a:pt x="72" y="34"/>
                      </a:lnTo>
                      <a:lnTo>
                        <a:pt x="70" y="40"/>
                      </a:lnTo>
                      <a:lnTo>
                        <a:pt x="68" y="42"/>
                      </a:lnTo>
                      <a:lnTo>
                        <a:pt x="66" y="43"/>
                      </a:lnTo>
                      <a:lnTo>
                        <a:pt x="64" y="43"/>
                      </a:lnTo>
                      <a:lnTo>
                        <a:pt x="60" y="42"/>
                      </a:lnTo>
                      <a:lnTo>
                        <a:pt x="55" y="40"/>
                      </a:lnTo>
                      <a:lnTo>
                        <a:pt x="51" y="40"/>
                      </a:lnTo>
                      <a:lnTo>
                        <a:pt x="45" y="42"/>
                      </a:lnTo>
                      <a:lnTo>
                        <a:pt x="43" y="43"/>
                      </a:lnTo>
                      <a:lnTo>
                        <a:pt x="40" y="47"/>
                      </a:lnTo>
                      <a:lnTo>
                        <a:pt x="38" y="53"/>
                      </a:lnTo>
                      <a:lnTo>
                        <a:pt x="36" y="59"/>
                      </a:lnTo>
                      <a:lnTo>
                        <a:pt x="36" y="64"/>
                      </a:lnTo>
                      <a:lnTo>
                        <a:pt x="36" y="70"/>
                      </a:lnTo>
                      <a:lnTo>
                        <a:pt x="36" y="74"/>
                      </a:lnTo>
                      <a:lnTo>
                        <a:pt x="34" y="76"/>
                      </a:lnTo>
                      <a:lnTo>
                        <a:pt x="32" y="78"/>
                      </a:lnTo>
                      <a:lnTo>
                        <a:pt x="28" y="80"/>
                      </a:lnTo>
                      <a:lnTo>
                        <a:pt x="26" y="81"/>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8" name="Freeform 306">
                  <a:extLst>
                    <a:ext uri="{FF2B5EF4-FFF2-40B4-BE49-F238E27FC236}">
                      <a16:creationId xmlns:a16="http://schemas.microsoft.com/office/drawing/2014/main" id="{25390F91-9C4B-428F-B8DB-83CA24B9CD93}"/>
                    </a:ext>
                  </a:extLst>
                </p:cNvPr>
                <p:cNvSpPr>
                  <a:spLocks/>
                </p:cNvSpPr>
                <p:nvPr/>
              </p:nvSpPr>
              <p:spPr bwMode="auto">
                <a:xfrm>
                  <a:off x="2876" y="3062"/>
                  <a:ext cx="13" cy="6"/>
                </a:xfrm>
                <a:custGeom>
                  <a:avLst/>
                  <a:gdLst>
                    <a:gd name="T0" fmla="*/ 0 w 27"/>
                    <a:gd name="T1" fmla="*/ 0 h 14"/>
                    <a:gd name="T2" fmla="*/ 0 w 27"/>
                    <a:gd name="T3" fmla="*/ 0 h 14"/>
                    <a:gd name="T4" fmla="*/ 0 w 27"/>
                    <a:gd name="T5" fmla="*/ 0 h 14"/>
                    <a:gd name="T6" fmla="*/ 0 w 27"/>
                    <a:gd name="T7" fmla="*/ 0 h 14"/>
                    <a:gd name="T8" fmla="*/ 0 w 27"/>
                    <a:gd name="T9" fmla="*/ 0 h 14"/>
                    <a:gd name="T10" fmla="*/ 0 w 27"/>
                    <a:gd name="T11" fmla="*/ 0 h 14"/>
                    <a:gd name="T12" fmla="*/ 0 w 27"/>
                    <a:gd name="T13" fmla="*/ 0 h 14"/>
                    <a:gd name="T14" fmla="*/ 0 w 27"/>
                    <a:gd name="T15" fmla="*/ 0 h 14"/>
                    <a:gd name="T16" fmla="*/ 0 w 27"/>
                    <a:gd name="T17" fmla="*/ 0 h 14"/>
                    <a:gd name="T18" fmla="*/ 0 w 27"/>
                    <a:gd name="T19" fmla="*/ 0 h 14"/>
                    <a:gd name="T20" fmla="*/ 0 w 27"/>
                    <a:gd name="T21" fmla="*/ 0 h 14"/>
                    <a:gd name="T22" fmla="*/ 0 w 27"/>
                    <a:gd name="T23" fmla="*/ 0 h 14"/>
                    <a:gd name="T24" fmla="*/ 0 w 27"/>
                    <a:gd name="T25" fmla="*/ 0 h 14"/>
                    <a:gd name="T26" fmla="*/ 0 w 27"/>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4"/>
                    <a:gd name="T44" fmla="*/ 27 w 27"/>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4">
                      <a:moveTo>
                        <a:pt x="0" y="8"/>
                      </a:moveTo>
                      <a:lnTo>
                        <a:pt x="2" y="6"/>
                      </a:lnTo>
                      <a:lnTo>
                        <a:pt x="8" y="2"/>
                      </a:lnTo>
                      <a:lnTo>
                        <a:pt x="10" y="0"/>
                      </a:lnTo>
                      <a:lnTo>
                        <a:pt x="15" y="0"/>
                      </a:lnTo>
                      <a:lnTo>
                        <a:pt x="19" y="0"/>
                      </a:lnTo>
                      <a:lnTo>
                        <a:pt x="25" y="4"/>
                      </a:lnTo>
                      <a:lnTo>
                        <a:pt x="27" y="14"/>
                      </a:lnTo>
                      <a:lnTo>
                        <a:pt x="23" y="14"/>
                      </a:lnTo>
                      <a:lnTo>
                        <a:pt x="19" y="12"/>
                      </a:lnTo>
                      <a:lnTo>
                        <a:pt x="12" y="12"/>
                      </a:lnTo>
                      <a:lnTo>
                        <a:pt x="4" y="14"/>
                      </a:lnTo>
                      <a:lnTo>
                        <a:pt x="0" y="8"/>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79" name="Freeform 307">
                  <a:extLst>
                    <a:ext uri="{FF2B5EF4-FFF2-40B4-BE49-F238E27FC236}">
                      <a16:creationId xmlns:a16="http://schemas.microsoft.com/office/drawing/2014/main" id="{50BE8960-317A-4174-BCC6-AABA6830F793}"/>
                    </a:ext>
                  </a:extLst>
                </p:cNvPr>
                <p:cNvSpPr>
                  <a:spLocks/>
                </p:cNvSpPr>
                <p:nvPr/>
              </p:nvSpPr>
              <p:spPr bwMode="auto">
                <a:xfrm>
                  <a:off x="2868" y="3072"/>
                  <a:ext cx="6" cy="9"/>
                </a:xfrm>
                <a:custGeom>
                  <a:avLst/>
                  <a:gdLst>
                    <a:gd name="T0" fmla="*/ 1 w 11"/>
                    <a:gd name="T1" fmla="*/ 1 h 17"/>
                    <a:gd name="T2" fmla="*/ 0 w 11"/>
                    <a:gd name="T3" fmla="*/ 1 h 17"/>
                    <a:gd name="T4" fmla="*/ 1 w 11"/>
                    <a:gd name="T5" fmla="*/ 0 h 17"/>
                    <a:gd name="T6" fmla="*/ 1 w 11"/>
                    <a:gd name="T7" fmla="*/ 1 h 17"/>
                    <a:gd name="T8" fmla="*/ 1 w 11"/>
                    <a:gd name="T9" fmla="*/ 1 h 17"/>
                    <a:gd name="T10" fmla="*/ 1 w 11"/>
                    <a:gd name="T11" fmla="*/ 1 h 17"/>
                    <a:gd name="T12" fmla="*/ 0 60000 65536"/>
                    <a:gd name="T13" fmla="*/ 0 60000 65536"/>
                    <a:gd name="T14" fmla="*/ 0 60000 65536"/>
                    <a:gd name="T15" fmla="*/ 0 60000 65536"/>
                    <a:gd name="T16" fmla="*/ 0 60000 65536"/>
                    <a:gd name="T17" fmla="*/ 0 60000 65536"/>
                    <a:gd name="T18" fmla="*/ 0 w 11"/>
                    <a:gd name="T19" fmla="*/ 0 h 17"/>
                    <a:gd name="T20" fmla="*/ 11 w 11"/>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1" h="17">
                      <a:moveTo>
                        <a:pt x="2" y="17"/>
                      </a:moveTo>
                      <a:lnTo>
                        <a:pt x="0" y="6"/>
                      </a:lnTo>
                      <a:lnTo>
                        <a:pt x="11" y="0"/>
                      </a:lnTo>
                      <a:lnTo>
                        <a:pt x="11" y="12"/>
                      </a:lnTo>
                      <a:lnTo>
                        <a:pt x="2" y="1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0" name="Freeform 308">
                  <a:extLst>
                    <a:ext uri="{FF2B5EF4-FFF2-40B4-BE49-F238E27FC236}">
                      <a16:creationId xmlns:a16="http://schemas.microsoft.com/office/drawing/2014/main" id="{AE522685-EA91-46D7-8012-0A2B64C6A36B}"/>
                    </a:ext>
                  </a:extLst>
                </p:cNvPr>
                <p:cNvSpPr>
                  <a:spLocks/>
                </p:cNvSpPr>
                <p:nvPr/>
              </p:nvSpPr>
              <p:spPr bwMode="auto">
                <a:xfrm>
                  <a:off x="2816" y="3061"/>
                  <a:ext cx="50" cy="44"/>
                </a:xfrm>
                <a:custGeom>
                  <a:avLst/>
                  <a:gdLst>
                    <a:gd name="T0" fmla="*/ 1 w 99"/>
                    <a:gd name="T1" fmla="*/ 2 h 90"/>
                    <a:gd name="T2" fmla="*/ 1 w 99"/>
                    <a:gd name="T3" fmla="*/ 2 h 90"/>
                    <a:gd name="T4" fmla="*/ 1 w 99"/>
                    <a:gd name="T5" fmla="*/ 1 h 90"/>
                    <a:gd name="T6" fmla="*/ 1 w 99"/>
                    <a:gd name="T7" fmla="*/ 1 h 90"/>
                    <a:gd name="T8" fmla="*/ 1 w 99"/>
                    <a:gd name="T9" fmla="*/ 1 h 90"/>
                    <a:gd name="T10" fmla="*/ 1 w 99"/>
                    <a:gd name="T11" fmla="*/ 1 h 90"/>
                    <a:gd name="T12" fmla="*/ 1 w 99"/>
                    <a:gd name="T13" fmla="*/ 1 h 90"/>
                    <a:gd name="T14" fmla="*/ 0 w 99"/>
                    <a:gd name="T15" fmla="*/ 1 h 90"/>
                    <a:gd name="T16" fmla="*/ 0 w 99"/>
                    <a:gd name="T17" fmla="*/ 1 h 90"/>
                    <a:gd name="T18" fmla="*/ 0 w 99"/>
                    <a:gd name="T19" fmla="*/ 0 h 90"/>
                    <a:gd name="T20" fmla="*/ 1 w 99"/>
                    <a:gd name="T21" fmla="*/ 0 h 90"/>
                    <a:gd name="T22" fmla="*/ 1 w 99"/>
                    <a:gd name="T23" fmla="*/ 0 h 90"/>
                    <a:gd name="T24" fmla="*/ 1 w 99"/>
                    <a:gd name="T25" fmla="*/ 0 h 90"/>
                    <a:gd name="T26" fmla="*/ 1 w 99"/>
                    <a:gd name="T27" fmla="*/ 0 h 90"/>
                    <a:gd name="T28" fmla="*/ 1 w 99"/>
                    <a:gd name="T29" fmla="*/ 0 h 90"/>
                    <a:gd name="T30" fmla="*/ 1 w 99"/>
                    <a:gd name="T31" fmla="*/ 0 h 90"/>
                    <a:gd name="T32" fmla="*/ 1 w 99"/>
                    <a:gd name="T33" fmla="*/ 0 h 90"/>
                    <a:gd name="T34" fmla="*/ 2 w 99"/>
                    <a:gd name="T35" fmla="*/ 0 h 90"/>
                    <a:gd name="T36" fmla="*/ 2 w 99"/>
                    <a:gd name="T37" fmla="*/ 0 h 90"/>
                    <a:gd name="T38" fmla="*/ 2 w 99"/>
                    <a:gd name="T39" fmla="*/ 0 h 90"/>
                    <a:gd name="T40" fmla="*/ 2 w 99"/>
                    <a:gd name="T41" fmla="*/ 0 h 90"/>
                    <a:gd name="T42" fmla="*/ 2 w 99"/>
                    <a:gd name="T43" fmla="*/ 0 h 90"/>
                    <a:gd name="T44" fmla="*/ 2 w 99"/>
                    <a:gd name="T45" fmla="*/ 0 h 90"/>
                    <a:gd name="T46" fmla="*/ 2 w 99"/>
                    <a:gd name="T47" fmla="*/ 0 h 90"/>
                    <a:gd name="T48" fmla="*/ 2 w 99"/>
                    <a:gd name="T49" fmla="*/ 0 h 90"/>
                    <a:gd name="T50" fmla="*/ 3 w 99"/>
                    <a:gd name="T51" fmla="*/ 0 h 90"/>
                    <a:gd name="T52" fmla="*/ 3 w 99"/>
                    <a:gd name="T53" fmla="*/ 0 h 90"/>
                    <a:gd name="T54" fmla="*/ 3 w 99"/>
                    <a:gd name="T55" fmla="*/ 0 h 90"/>
                    <a:gd name="T56" fmla="*/ 3 w 99"/>
                    <a:gd name="T57" fmla="*/ 0 h 90"/>
                    <a:gd name="T58" fmla="*/ 3 w 99"/>
                    <a:gd name="T59" fmla="*/ 0 h 90"/>
                    <a:gd name="T60" fmla="*/ 3 w 99"/>
                    <a:gd name="T61" fmla="*/ 0 h 90"/>
                    <a:gd name="T62" fmla="*/ 3 w 99"/>
                    <a:gd name="T63" fmla="*/ 0 h 90"/>
                    <a:gd name="T64" fmla="*/ 3 w 99"/>
                    <a:gd name="T65" fmla="*/ 0 h 90"/>
                    <a:gd name="T66" fmla="*/ 3 w 99"/>
                    <a:gd name="T67" fmla="*/ 0 h 90"/>
                    <a:gd name="T68" fmla="*/ 4 w 99"/>
                    <a:gd name="T69" fmla="*/ 0 h 90"/>
                    <a:gd name="T70" fmla="*/ 4 w 99"/>
                    <a:gd name="T71" fmla="*/ 1 h 90"/>
                    <a:gd name="T72" fmla="*/ 4 w 99"/>
                    <a:gd name="T73" fmla="*/ 1 h 90"/>
                    <a:gd name="T74" fmla="*/ 3 w 99"/>
                    <a:gd name="T75" fmla="*/ 1 h 90"/>
                    <a:gd name="T76" fmla="*/ 3 w 99"/>
                    <a:gd name="T77" fmla="*/ 1 h 90"/>
                    <a:gd name="T78" fmla="*/ 3 w 99"/>
                    <a:gd name="T79" fmla="*/ 1 h 90"/>
                    <a:gd name="T80" fmla="*/ 3 w 99"/>
                    <a:gd name="T81" fmla="*/ 1 h 90"/>
                    <a:gd name="T82" fmla="*/ 3 w 99"/>
                    <a:gd name="T83" fmla="*/ 1 h 90"/>
                    <a:gd name="T84" fmla="*/ 3 w 99"/>
                    <a:gd name="T85" fmla="*/ 2 h 90"/>
                    <a:gd name="T86" fmla="*/ 3 w 99"/>
                    <a:gd name="T87" fmla="*/ 2 h 90"/>
                    <a:gd name="T88" fmla="*/ 3 w 99"/>
                    <a:gd name="T89" fmla="*/ 2 h 90"/>
                    <a:gd name="T90" fmla="*/ 3 w 99"/>
                    <a:gd name="T91" fmla="*/ 2 h 90"/>
                    <a:gd name="T92" fmla="*/ 2 w 99"/>
                    <a:gd name="T93" fmla="*/ 2 h 90"/>
                    <a:gd name="T94" fmla="*/ 2 w 99"/>
                    <a:gd name="T95" fmla="*/ 2 h 90"/>
                    <a:gd name="T96" fmla="*/ 2 w 99"/>
                    <a:gd name="T97" fmla="*/ 2 h 90"/>
                    <a:gd name="T98" fmla="*/ 2 w 99"/>
                    <a:gd name="T99" fmla="*/ 2 h 90"/>
                    <a:gd name="T100" fmla="*/ 2 w 99"/>
                    <a:gd name="T101" fmla="*/ 2 h 90"/>
                    <a:gd name="T102" fmla="*/ 2 w 99"/>
                    <a:gd name="T103" fmla="*/ 2 h 90"/>
                    <a:gd name="T104" fmla="*/ 2 w 99"/>
                    <a:gd name="T105" fmla="*/ 2 h 90"/>
                    <a:gd name="T106" fmla="*/ 2 w 99"/>
                    <a:gd name="T107" fmla="*/ 2 h 90"/>
                    <a:gd name="T108" fmla="*/ 2 w 99"/>
                    <a:gd name="T109" fmla="*/ 2 h 90"/>
                    <a:gd name="T110" fmla="*/ 1 w 99"/>
                    <a:gd name="T111" fmla="*/ 2 h 90"/>
                    <a:gd name="T112" fmla="*/ 1 w 99"/>
                    <a:gd name="T113" fmla="*/ 2 h 90"/>
                    <a:gd name="T114" fmla="*/ 1 w 99"/>
                    <a:gd name="T115" fmla="*/ 2 h 90"/>
                    <a:gd name="T116" fmla="*/ 1 w 99"/>
                    <a:gd name="T117" fmla="*/ 2 h 90"/>
                    <a:gd name="T118" fmla="*/ 1 w 99"/>
                    <a:gd name="T119" fmla="*/ 2 h 90"/>
                    <a:gd name="T120" fmla="*/ 1 w 99"/>
                    <a:gd name="T121" fmla="*/ 2 h 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9"/>
                    <a:gd name="T184" fmla="*/ 0 h 90"/>
                    <a:gd name="T185" fmla="*/ 99 w 99"/>
                    <a:gd name="T186" fmla="*/ 90 h 9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9" h="90">
                      <a:moveTo>
                        <a:pt x="12" y="67"/>
                      </a:moveTo>
                      <a:lnTo>
                        <a:pt x="12" y="65"/>
                      </a:lnTo>
                      <a:lnTo>
                        <a:pt x="10" y="61"/>
                      </a:lnTo>
                      <a:lnTo>
                        <a:pt x="8" y="56"/>
                      </a:lnTo>
                      <a:lnTo>
                        <a:pt x="6" y="50"/>
                      </a:lnTo>
                      <a:lnTo>
                        <a:pt x="4" y="46"/>
                      </a:lnTo>
                      <a:lnTo>
                        <a:pt x="4" y="42"/>
                      </a:lnTo>
                      <a:lnTo>
                        <a:pt x="0" y="39"/>
                      </a:lnTo>
                      <a:lnTo>
                        <a:pt x="0" y="35"/>
                      </a:lnTo>
                      <a:lnTo>
                        <a:pt x="0" y="29"/>
                      </a:lnTo>
                      <a:lnTo>
                        <a:pt x="2" y="23"/>
                      </a:lnTo>
                      <a:lnTo>
                        <a:pt x="4" y="16"/>
                      </a:lnTo>
                      <a:lnTo>
                        <a:pt x="8" y="10"/>
                      </a:lnTo>
                      <a:lnTo>
                        <a:pt x="12" y="4"/>
                      </a:lnTo>
                      <a:lnTo>
                        <a:pt x="17" y="2"/>
                      </a:lnTo>
                      <a:lnTo>
                        <a:pt x="23" y="0"/>
                      </a:lnTo>
                      <a:lnTo>
                        <a:pt x="29" y="0"/>
                      </a:lnTo>
                      <a:lnTo>
                        <a:pt x="35" y="0"/>
                      </a:lnTo>
                      <a:lnTo>
                        <a:pt x="38" y="0"/>
                      </a:lnTo>
                      <a:lnTo>
                        <a:pt x="42" y="2"/>
                      </a:lnTo>
                      <a:lnTo>
                        <a:pt x="44" y="2"/>
                      </a:lnTo>
                      <a:lnTo>
                        <a:pt x="46" y="2"/>
                      </a:lnTo>
                      <a:lnTo>
                        <a:pt x="50" y="4"/>
                      </a:lnTo>
                      <a:lnTo>
                        <a:pt x="55" y="4"/>
                      </a:lnTo>
                      <a:lnTo>
                        <a:pt x="61" y="6"/>
                      </a:lnTo>
                      <a:lnTo>
                        <a:pt x="65" y="6"/>
                      </a:lnTo>
                      <a:lnTo>
                        <a:pt x="71" y="6"/>
                      </a:lnTo>
                      <a:lnTo>
                        <a:pt x="74" y="6"/>
                      </a:lnTo>
                      <a:lnTo>
                        <a:pt x="78" y="8"/>
                      </a:lnTo>
                      <a:lnTo>
                        <a:pt x="80" y="8"/>
                      </a:lnTo>
                      <a:lnTo>
                        <a:pt x="84" y="12"/>
                      </a:lnTo>
                      <a:lnTo>
                        <a:pt x="88" y="14"/>
                      </a:lnTo>
                      <a:lnTo>
                        <a:pt x="93" y="20"/>
                      </a:lnTo>
                      <a:lnTo>
                        <a:pt x="95" y="25"/>
                      </a:lnTo>
                      <a:lnTo>
                        <a:pt x="99" y="31"/>
                      </a:lnTo>
                      <a:lnTo>
                        <a:pt x="97" y="35"/>
                      </a:lnTo>
                      <a:lnTo>
                        <a:pt x="97" y="39"/>
                      </a:lnTo>
                      <a:lnTo>
                        <a:pt x="95" y="44"/>
                      </a:lnTo>
                      <a:lnTo>
                        <a:pt x="95" y="48"/>
                      </a:lnTo>
                      <a:lnTo>
                        <a:pt x="92" y="54"/>
                      </a:lnTo>
                      <a:lnTo>
                        <a:pt x="88" y="58"/>
                      </a:lnTo>
                      <a:lnTo>
                        <a:pt x="86" y="61"/>
                      </a:lnTo>
                      <a:lnTo>
                        <a:pt x="82" y="67"/>
                      </a:lnTo>
                      <a:lnTo>
                        <a:pt x="76" y="73"/>
                      </a:lnTo>
                      <a:lnTo>
                        <a:pt x="71" y="80"/>
                      </a:lnTo>
                      <a:lnTo>
                        <a:pt x="65" y="84"/>
                      </a:lnTo>
                      <a:lnTo>
                        <a:pt x="61" y="86"/>
                      </a:lnTo>
                      <a:lnTo>
                        <a:pt x="57" y="88"/>
                      </a:lnTo>
                      <a:lnTo>
                        <a:pt x="55" y="90"/>
                      </a:lnTo>
                      <a:lnTo>
                        <a:pt x="52" y="88"/>
                      </a:lnTo>
                      <a:lnTo>
                        <a:pt x="46" y="84"/>
                      </a:lnTo>
                      <a:lnTo>
                        <a:pt x="42" y="80"/>
                      </a:lnTo>
                      <a:lnTo>
                        <a:pt x="40" y="80"/>
                      </a:lnTo>
                      <a:lnTo>
                        <a:pt x="36" y="80"/>
                      </a:lnTo>
                      <a:lnTo>
                        <a:pt x="33" y="80"/>
                      </a:lnTo>
                      <a:lnTo>
                        <a:pt x="25" y="80"/>
                      </a:lnTo>
                      <a:lnTo>
                        <a:pt x="19" y="78"/>
                      </a:lnTo>
                      <a:lnTo>
                        <a:pt x="16" y="73"/>
                      </a:lnTo>
                      <a:lnTo>
                        <a:pt x="14" y="71"/>
                      </a:lnTo>
                      <a:lnTo>
                        <a:pt x="12" y="67"/>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1" name="Freeform 309">
                  <a:extLst>
                    <a:ext uri="{FF2B5EF4-FFF2-40B4-BE49-F238E27FC236}">
                      <a16:creationId xmlns:a16="http://schemas.microsoft.com/office/drawing/2014/main" id="{CABF1103-3FDF-49F5-8027-CFF1E345054C}"/>
                    </a:ext>
                  </a:extLst>
                </p:cNvPr>
                <p:cNvSpPr>
                  <a:spLocks/>
                </p:cNvSpPr>
                <p:nvPr/>
              </p:nvSpPr>
              <p:spPr bwMode="auto">
                <a:xfrm>
                  <a:off x="2834" y="3066"/>
                  <a:ext cx="11" cy="9"/>
                </a:xfrm>
                <a:custGeom>
                  <a:avLst/>
                  <a:gdLst>
                    <a:gd name="T0" fmla="*/ 1 w 21"/>
                    <a:gd name="T1" fmla="*/ 0 h 17"/>
                    <a:gd name="T2" fmla="*/ 0 w 21"/>
                    <a:gd name="T3" fmla="*/ 0 h 17"/>
                    <a:gd name="T4" fmla="*/ 1 w 21"/>
                    <a:gd name="T5" fmla="*/ 1 h 17"/>
                    <a:gd name="T6" fmla="*/ 1 w 21"/>
                    <a:gd name="T7" fmla="*/ 1 h 17"/>
                    <a:gd name="T8" fmla="*/ 1 w 21"/>
                    <a:gd name="T9" fmla="*/ 0 h 17"/>
                    <a:gd name="T10" fmla="*/ 1 w 21"/>
                    <a:gd name="T11" fmla="*/ 0 h 17"/>
                    <a:gd name="T12" fmla="*/ 1 w 21"/>
                    <a:gd name="T13" fmla="*/ 0 h 17"/>
                    <a:gd name="T14" fmla="*/ 0 60000 65536"/>
                    <a:gd name="T15" fmla="*/ 0 60000 65536"/>
                    <a:gd name="T16" fmla="*/ 0 60000 65536"/>
                    <a:gd name="T17" fmla="*/ 0 60000 65536"/>
                    <a:gd name="T18" fmla="*/ 0 60000 65536"/>
                    <a:gd name="T19" fmla="*/ 0 60000 65536"/>
                    <a:gd name="T20" fmla="*/ 0 60000 65536"/>
                    <a:gd name="T21" fmla="*/ 0 w 21"/>
                    <a:gd name="T22" fmla="*/ 0 h 17"/>
                    <a:gd name="T23" fmla="*/ 21 w 2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7">
                      <a:moveTo>
                        <a:pt x="14" y="0"/>
                      </a:moveTo>
                      <a:lnTo>
                        <a:pt x="0" y="0"/>
                      </a:lnTo>
                      <a:lnTo>
                        <a:pt x="12" y="17"/>
                      </a:lnTo>
                      <a:lnTo>
                        <a:pt x="21" y="9"/>
                      </a:lnTo>
                      <a:lnTo>
                        <a:pt x="21" y="0"/>
                      </a:lnTo>
                      <a:lnTo>
                        <a:pt x="14"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2" name="Freeform 310">
                  <a:extLst>
                    <a:ext uri="{FF2B5EF4-FFF2-40B4-BE49-F238E27FC236}">
                      <a16:creationId xmlns:a16="http://schemas.microsoft.com/office/drawing/2014/main" id="{EE3CA326-97E5-453A-81FD-991942A0418C}"/>
                    </a:ext>
                  </a:extLst>
                </p:cNvPr>
                <p:cNvSpPr>
                  <a:spLocks/>
                </p:cNvSpPr>
                <p:nvPr/>
              </p:nvSpPr>
              <p:spPr bwMode="auto">
                <a:xfrm>
                  <a:off x="2821" y="3066"/>
                  <a:ext cx="10" cy="22"/>
                </a:xfrm>
                <a:custGeom>
                  <a:avLst/>
                  <a:gdLst>
                    <a:gd name="T0" fmla="*/ 0 w 21"/>
                    <a:gd name="T1" fmla="*/ 1 h 46"/>
                    <a:gd name="T2" fmla="*/ 0 w 21"/>
                    <a:gd name="T3" fmla="*/ 1 h 46"/>
                    <a:gd name="T4" fmla="*/ 0 w 21"/>
                    <a:gd name="T5" fmla="*/ 1 h 46"/>
                    <a:gd name="T6" fmla="*/ 0 w 21"/>
                    <a:gd name="T7" fmla="*/ 1 h 46"/>
                    <a:gd name="T8" fmla="*/ 0 w 21"/>
                    <a:gd name="T9" fmla="*/ 1 h 46"/>
                    <a:gd name="T10" fmla="*/ 0 w 21"/>
                    <a:gd name="T11" fmla="*/ 0 h 46"/>
                    <a:gd name="T12" fmla="*/ 0 w 21"/>
                    <a:gd name="T13" fmla="*/ 0 h 46"/>
                    <a:gd name="T14" fmla="*/ 0 w 21"/>
                    <a:gd name="T15" fmla="*/ 0 h 46"/>
                    <a:gd name="T16" fmla="*/ 0 w 21"/>
                    <a:gd name="T17" fmla="*/ 0 h 46"/>
                    <a:gd name="T18" fmla="*/ 0 w 21"/>
                    <a:gd name="T19" fmla="*/ 0 h 46"/>
                    <a:gd name="T20" fmla="*/ 0 w 21"/>
                    <a:gd name="T21" fmla="*/ 0 h 46"/>
                    <a:gd name="T22" fmla="*/ 0 w 21"/>
                    <a:gd name="T23" fmla="*/ 0 h 46"/>
                    <a:gd name="T24" fmla="*/ 0 w 21"/>
                    <a:gd name="T25" fmla="*/ 0 h 46"/>
                    <a:gd name="T26" fmla="*/ 0 w 21"/>
                    <a:gd name="T27" fmla="*/ 0 h 46"/>
                    <a:gd name="T28" fmla="*/ 0 w 21"/>
                    <a:gd name="T29" fmla="*/ 0 h 46"/>
                    <a:gd name="T30" fmla="*/ 0 w 21"/>
                    <a:gd name="T31" fmla="*/ 0 h 46"/>
                    <a:gd name="T32" fmla="*/ 0 w 21"/>
                    <a:gd name="T33" fmla="*/ 0 h 46"/>
                    <a:gd name="T34" fmla="*/ 0 w 21"/>
                    <a:gd name="T35" fmla="*/ 0 h 46"/>
                    <a:gd name="T36" fmla="*/ 0 w 21"/>
                    <a:gd name="T37" fmla="*/ 1 h 46"/>
                    <a:gd name="T38" fmla="*/ 0 w 21"/>
                    <a:gd name="T39" fmla="*/ 1 h 46"/>
                    <a:gd name="T40" fmla="*/ 0 w 21"/>
                    <a:gd name="T41" fmla="*/ 1 h 46"/>
                    <a:gd name="T42" fmla="*/ 0 w 21"/>
                    <a:gd name="T43" fmla="*/ 1 h 46"/>
                    <a:gd name="T44" fmla="*/ 0 w 21"/>
                    <a:gd name="T45" fmla="*/ 1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
                    <a:gd name="T70" fmla="*/ 0 h 46"/>
                    <a:gd name="T71" fmla="*/ 21 w 21"/>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 h="46">
                      <a:moveTo>
                        <a:pt x="15" y="46"/>
                      </a:moveTo>
                      <a:lnTo>
                        <a:pt x="13" y="44"/>
                      </a:lnTo>
                      <a:lnTo>
                        <a:pt x="11" y="44"/>
                      </a:lnTo>
                      <a:lnTo>
                        <a:pt x="7" y="40"/>
                      </a:lnTo>
                      <a:lnTo>
                        <a:pt x="6" y="36"/>
                      </a:lnTo>
                      <a:lnTo>
                        <a:pt x="4" y="30"/>
                      </a:lnTo>
                      <a:lnTo>
                        <a:pt x="2" y="27"/>
                      </a:lnTo>
                      <a:lnTo>
                        <a:pt x="0" y="21"/>
                      </a:lnTo>
                      <a:lnTo>
                        <a:pt x="2" y="19"/>
                      </a:lnTo>
                      <a:lnTo>
                        <a:pt x="4" y="11"/>
                      </a:lnTo>
                      <a:lnTo>
                        <a:pt x="7" y="6"/>
                      </a:lnTo>
                      <a:lnTo>
                        <a:pt x="11" y="2"/>
                      </a:lnTo>
                      <a:lnTo>
                        <a:pt x="13" y="0"/>
                      </a:lnTo>
                      <a:lnTo>
                        <a:pt x="21" y="8"/>
                      </a:lnTo>
                      <a:lnTo>
                        <a:pt x="19" y="10"/>
                      </a:lnTo>
                      <a:lnTo>
                        <a:pt x="17" y="13"/>
                      </a:lnTo>
                      <a:lnTo>
                        <a:pt x="15" y="21"/>
                      </a:lnTo>
                      <a:lnTo>
                        <a:pt x="15" y="29"/>
                      </a:lnTo>
                      <a:lnTo>
                        <a:pt x="15" y="34"/>
                      </a:lnTo>
                      <a:lnTo>
                        <a:pt x="15" y="40"/>
                      </a:lnTo>
                      <a:lnTo>
                        <a:pt x="15" y="44"/>
                      </a:lnTo>
                      <a:lnTo>
                        <a:pt x="15" y="46"/>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3" name="Freeform 311">
                  <a:extLst>
                    <a:ext uri="{FF2B5EF4-FFF2-40B4-BE49-F238E27FC236}">
                      <a16:creationId xmlns:a16="http://schemas.microsoft.com/office/drawing/2014/main" id="{B7533DD3-63BE-499F-BC0E-3ADE01519EFE}"/>
                    </a:ext>
                  </a:extLst>
                </p:cNvPr>
                <p:cNvSpPr>
                  <a:spLocks/>
                </p:cNvSpPr>
                <p:nvPr/>
              </p:nvSpPr>
              <p:spPr bwMode="auto">
                <a:xfrm>
                  <a:off x="2823" y="3082"/>
                  <a:ext cx="50" cy="42"/>
                </a:xfrm>
                <a:custGeom>
                  <a:avLst/>
                  <a:gdLst>
                    <a:gd name="T0" fmla="*/ 1 w 100"/>
                    <a:gd name="T1" fmla="*/ 3 h 84"/>
                    <a:gd name="T2" fmla="*/ 1 w 100"/>
                    <a:gd name="T3" fmla="*/ 3 h 84"/>
                    <a:gd name="T4" fmla="*/ 1 w 100"/>
                    <a:gd name="T5" fmla="*/ 2 h 84"/>
                    <a:gd name="T6" fmla="*/ 1 w 100"/>
                    <a:gd name="T7" fmla="*/ 2 h 84"/>
                    <a:gd name="T8" fmla="*/ 0 w 100"/>
                    <a:gd name="T9" fmla="*/ 2 h 84"/>
                    <a:gd name="T10" fmla="*/ 0 w 100"/>
                    <a:gd name="T11" fmla="*/ 1 h 84"/>
                    <a:gd name="T12" fmla="*/ 1 w 100"/>
                    <a:gd name="T13" fmla="*/ 1 h 84"/>
                    <a:gd name="T14" fmla="*/ 1 w 100"/>
                    <a:gd name="T15" fmla="*/ 1 h 84"/>
                    <a:gd name="T16" fmla="*/ 1 w 100"/>
                    <a:gd name="T17" fmla="*/ 1 h 84"/>
                    <a:gd name="T18" fmla="*/ 1 w 100"/>
                    <a:gd name="T19" fmla="*/ 0 h 84"/>
                    <a:gd name="T20" fmla="*/ 2 w 100"/>
                    <a:gd name="T21" fmla="*/ 1 h 84"/>
                    <a:gd name="T22" fmla="*/ 2 w 100"/>
                    <a:gd name="T23" fmla="*/ 1 h 84"/>
                    <a:gd name="T24" fmla="*/ 2 w 100"/>
                    <a:gd name="T25" fmla="*/ 1 h 84"/>
                    <a:gd name="T26" fmla="*/ 2 w 100"/>
                    <a:gd name="T27" fmla="*/ 1 h 84"/>
                    <a:gd name="T28" fmla="*/ 2 w 100"/>
                    <a:gd name="T29" fmla="*/ 1 h 84"/>
                    <a:gd name="T30" fmla="*/ 3 w 100"/>
                    <a:gd name="T31" fmla="*/ 1 h 84"/>
                    <a:gd name="T32" fmla="*/ 3 w 100"/>
                    <a:gd name="T33" fmla="*/ 1 h 84"/>
                    <a:gd name="T34" fmla="*/ 3 w 100"/>
                    <a:gd name="T35" fmla="*/ 1 h 84"/>
                    <a:gd name="T36" fmla="*/ 3 w 100"/>
                    <a:gd name="T37" fmla="*/ 2 h 84"/>
                    <a:gd name="T38" fmla="*/ 3 w 100"/>
                    <a:gd name="T39" fmla="*/ 2 h 84"/>
                    <a:gd name="T40" fmla="*/ 3 w 100"/>
                    <a:gd name="T41" fmla="*/ 2 h 84"/>
                    <a:gd name="T42" fmla="*/ 3 w 100"/>
                    <a:gd name="T43" fmla="*/ 3 h 84"/>
                    <a:gd name="T44" fmla="*/ 3 w 100"/>
                    <a:gd name="T45" fmla="*/ 3 h 84"/>
                    <a:gd name="T46" fmla="*/ 3 w 100"/>
                    <a:gd name="T47" fmla="*/ 3 h 84"/>
                    <a:gd name="T48" fmla="*/ 2 w 100"/>
                    <a:gd name="T49" fmla="*/ 3 h 84"/>
                    <a:gd name="T50" fmla="*/ 2 w 100"/>
                    <a:gd name="T51" fmla="*/ 3 h 84"/>
                    <a:gd name="T52" fmla="*/ 2 w 100"/>
                    <a:gd name="T53" fmla="*/ 3 h 84"/>
                    <a:gd name="T54" fmla="*/ 2 w 100"/>
                    <a:gd name="T55" fmla="*/ 3 h 84"/>
                    <a:gd name="T56" fmla="*/ 2 w 100"/>
                    <a:gd name="T57" fmla="*/ 3 h 84"/>
                    <a:gd name="T58" fmla="*/ 1 w 100"/>
                    <a:gd name="T59" fmla="*/ 3 h 84"/>
                    <a:gd name="T60" fmla="*/ 1 w 100"/>
                    <a:gd name="T61" fmla="*/ 3 h 84"/>
                    <a:gd name="T62" fmla="*/ 1 w 100"/>
                    <a:gd name="T63" fmla="*/ 3 h 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0"/>
                    <a:gd name="T97" fmla="*/ 0 h 84"/>
                    <a:gd name="T98" fmla="*/ 100 w 100"/>
                    <a:gd name="T99" fmla="*/ 84 h 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0" h="84">
                      <a:moveTo>
                        <a:pt x="17" y="76"/>
                      </a:moveTo>
                      <a:lnTo>
                        <a:pt x="17" y="74"/>
                      </a:lnTo>
                      <a:lnTo>
                        <a:pt x="13" y="71"/>
                      </a:lnTo>
                      <a:lnTo>
                        <a:pt x="11" y="65"/>
                      </a:lnTo>
                      <a:lnTo>
                        <a:pt x="9" y="61"/>
                      </a:lnTo>
                      <a:lnTo>
                        <a:pt x="7" y="57"/>
                      </a:lnTo>
                      <a:lnTo>
                        <a:pt x="5" y="54"/>
                      </a:lnTo>
                      <a:lnTo>
                        <a:pt x="3" y="48"/>
                      </a:lnTo>
                      <a:lnTo>
                        <a:pt x="2" y="42"/>
                      </a:lnTo>
                      <a:lnTo>
                        <a:pt x="0" y="36"/>
                      </a:lnTo>
                      <a:lnTo>
                        <a:pt x="0" y="33"/>
                      </a:lnTo>
                      <a:lnTo>
                        <a:pt x="0" y="25"/>
                      </a:lnTo>
                      <a:lnTo>
                        <a:pt x="0" y="21"/>
                      </a:lnTo>
                      <a:lnTo>
                        <a:pt x="2" y="16"/>
                      </a:lnTo>
                      <a:lnTo>
                        <a:pt x="3" y="12"/>
                      </a:lnTo>
                      <a:lnTo>
                        <a:pt x="7" y="6"/>
                      </a:lnTo>
                      <a:lnTo>
                        <a:pt x="11" y="4"/>
                      </a:lnTo>
                      <a:lnTo>
                        <a:pt x="13" y="2"/>
                      </a:lnTo>
                      <a:lnTo>
                        <a:pt x="17" y="0"/>
                      </a:lnTo>
                      <a:lnTo>
                        <a:pt x="22" y="0"/>
                      </a:lnTo>
                      <a:lnTo>
                        <a:pt x="30" y="2"/>
                      </a:lnTo>
                      <a:lnTo>
                        <a:pt x="36" y="2"/>
                      </a:lnTo>
                      <a:lnTo>
                        <a:pt x="41" y="6"/>
                      </a:lnTo>
                      <a:lnTo>
                        <a:pt x="45" y="8"/>
                      </a:lnTo>
                      <a:lnTo>
                        <a:pt x="47" y="10"/>
                      </a:lnTo>
                      <a:lnTo>
                        <a:pt x="47" y="8"/>
                      </a:lnTo>
                      <a:lnTo>
                        <a:pt x="49" y="8"/>
                      </a:lnTo>
                      <a:lnTo>
                        <a:pt x="53" y="6"/>
                      </a:lnTo>
                      <a:lnTo>
                        <a:pt x="59" y="4"/>
                      </a:lnTo>
                      <a:lnTo>
                        <a:pt x="62" y="2"/>
                      </a:lnTo>
                      <a:lnTo>
                        <a:pt x="70" y="2"/>
                      </a:lnTo>
                      <a:lnTo>
                        <a:pt x="78" y="2"/>
                      </a:lnTo>
                      <a:lnTo>
                        <a:pt x="85" y="6"/>
                      </a:lnTo>
                      <a:lnTo>
                        <a:pt x="91" y="10"/>
                      </a:lnTo>
                      <a:lnTo>
                        <a:pt x="97" y="17"/>
                      </a:lnTo>
                      <a:lnTo>
                        <a:pt x="99" y="23"/>
                      </a:lnTo>
                      <a:lnTo>
                        <a:pt x="100" y="31"/>
                      </a:lnTo>
                      <a:lnTo>
                        <a:pt x="100" y="38"/>
                      </a:lnTo>
                      <a:lnTo>
                        <a:pt x="99" y="44"/>
                      </a:lnTo>
                      <a:lnTo>
                        <a:pt x="97" y="52"/>
                      </a:lnTo>
                      <a:lnTo>
                        <a:pt x="95" y="55"/>
                      </a:lnTo>
                      <a:lnTo>
                        <a:pt x="89" y="57"/>
                      </a:lnTo>
                      <a:lnTo>
                        <a:pt x="87" y="61"/>
                      </a:lnTo>
                      <a:lnTo>
                        <a:pt x="83" y="67"/>
                      </a:lnTo>
                      <a:lnTo>
                        <a:pt x="79" y="71"/>
                      </a:lnTo>
                      <a:lnTo>
                        <a:pt x="76" y="74"/>
                      </a:lnTo>
                      <a:lnTo>
                        <a:pt x="72" y="80"/>
                      </a:lnTo>
                      <a:lnTo>
                        <a:pt x="68" y="82"/>
                      </a:lnTo>
                      <a:lnTo>
                        <a:pt x="64" y="84"/>
                      </a:lnTo>
                      <a:lnTo>
                        <a:pt x="60" y="82"/>
                      </a:lnTo>
                      <a:lnTo>
                        <a:pt x="57" y="82"/>
                      </a:lnTo>
                      <a:lnTo>
                        <a:pt x="53" y="80"/>
                      </a:lnTo>
                      <a:lnTo>
                        <a:pt x="51" y="78"/>
                      </a:lnTo>
                      <a:lnTo>
                        <a:pt x="45" y="74"/>
                      </a:lnTo>
                      <a:lnTo>
                        <a:pt x="43" y="74"/>
                      </a:lnTo>
                      <a:lnTo>
                        <a:pt x="40" y="78"/>
                      </a:lnTo>
                      <a:lnTo>
                        <a:pt x="36" y="82"/>
                      </a:lnTo>
                      <a:lnTo>
                        <a:pt x="30" y="84"/>
                      </a:lnTo>
                      <a:lnTo>
                        <a:pt x="26" y="82"/>
                      </a:lnTo>
                      <a:lnTo>
                        <a:pt x="22" y="80"/>
                      </a:lnTo>
                      <a:lnTo>
                        <a:pt x="19" y="78"/>
                      </a:lnTo>
                      <a:lnTo>
                        <a:pt x="17" y="7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4" name="Freeform 312">
                  <a:extLst>
                    <a:ext uri="{FF2B5EF4-FFF2-40B4-BE49-F238E27FC236}">
                      <a16:creationId xmlns:a16="http://schemas.microsoft.com/office/drawing/2014/main" id="{5D09D5B1-EB1C-4294-AC6E-C1FA9090FC7F}"/>
                    </a:ext>
                  </a:extLst>
                </p:cNvPr>
                <p:cNvSpPr>
                  <a:spLocks/>
                </p:cNvSpPr>
                <p:nvPr/>
              </p:nvSpPr>
              <p:spPr bwMode="auto">
                <a:xfrm>
                  <a:off x="2827" y="3085"/>
                  <a:ext cx="42" cy="28"/>
                </a:xfrm>
                <a:custGeom>
                  <a:avLst/>
                  <a:gdLst>
                    <a:gd name="T0" fmla="*/ 0 w 86"/>
                    <a:gd name="T1" fmla="*/ 2 h 55"/>
                    <a:gd name="T2" fmla="*/ 0 w 86"/>
                    <a:gd name="T3" fmla="*/ 2 h 55"/>
                    <a:gd name="T4" fmla="*/ 0 w 86"/>
                    <a:gd name="T5" fmla="*/ 2 h 55"/>
                    <a:gd name="T6" fmla="*/ 0 w 86"/>
                    <a:gd name="T7" fmla="*/ 1 h 55"/>
                    <a:gd name="T8" fmla="*/ 0 w 86"/>
                    <a:gd name="T9" fmla="*/ 1 h 55"/>
                    <a:gd name="T10" fmla="*/ 0 w 86"/>
                    <a:gd name="T11" fmla="*/ 1 h 55"/>
                    <a:gd name="T12" fmla="*/ 0 w 86"/>
                    <a:gd name="T13" fmla="*/ 1 h 55"/>
                    <a:gd name="T14" fmla="*/ 0 w 86"/>
                    <a:gd name="T15" fmla="*/ 1 h 55"/>
                    <a:gd name="T16" fmla="*/ 0 w 86"/>
                    <a:gd name="T17" fmla="*/ 1 h 55"/>
                    <a:gd name="T18" fmla="*/ 0 w 86"/>
                    <a:gd name="T19" fmla="*/ 1 h 55"/>
                    <a:gd name="T20" fmla="*/ 0 w 86"/>
                    <a:gd name="T21" fmla="*/ 1 h 55"/>
                    <a:gd name="T22" fmla="*/ 0 w 86"/>
                    <a:gd name="T23" fmla="*/ 0 h 55"/>
                    <a:gd name="T24" fmla="*/ 0 w 86"/>
                    <a:gd name="T25" fmla="*/ 0 h 55"/>
                    <a:gd name="T26" fmla="*/ 0 w 86"/>
                    <a:gd name="T27" fmla="*/ 0 h 55"/>
                    <a:gd name="T28" fmla="*/ 0 w 86"/>
                    <a:gd name="T29" fmla="*/ 0 h 55"/>
                    <a:gd name="T30" fmla="*/ 0 w 86"/>
                    <a:gd name="T31" fmla="*/ 1 h 55"/>
                    <a:gd name="T32" fmla="*/ 1 w 86"/>
                    <a:gd name="T33" fmla="*/ 1 h 55"/>
                    <a:gd name="T34" fmla="*/ 1 w 86"/>
                    <a:gd name="T35" fmla="*/ 1 h 55"/>
                    <a:gd name="T36" fmla="*/ 1 w 86"/>
                    <a:gd name="T37" fmla="*/ 1 h 55"/>
                    <a:gd name="T38" fmla="*/ 1 w 86"/>
                    <a:gd name="T39" fmla="*/ 1 h 55"/>
                    <a:gd name="T40" fmla="*/ 1 w 86"/>
                    <a:gd name="T41" fmla="*/ 1 h 55"/>
                    <a:gd name="T42" fmla="*/ 1 w 86"/>
                    <a:gd name="T43" fmla="*/ 0 h 55"/>
                    <a:gd name="T44" fmla="*/ 1 w 86"/>
                    <a:gd name="T45" fmla="*/ 0 h 55"/>
                    <a:gd name="T46" fmla="*/ 2 w 86"/>
                    <a:gd name="T47" fmla="*/ 1 h 55"/>
                    <a:gd name="T48" fmla="*/ 2 w 86"/>
                    <a:gd name="T49" fmla="*/ 1 h 55"/>
                    <a:gd name="T50" fmla="*/ 2 w 86"/>
                    <a:gd name="T51" fmla="*/ 1 h 55"/>
                    <a:gd name="T52" fmla="*/ 2 w 86"/>
                    <a:gd name="T53" fmla="*/ 1 h 55"/>
                    <a:gd name="T54" fmla="*/ 2 w 86"/>
                    <a:gd name="T55" fmla="*/ 1 h 55"/>
                    <a:gd name="T56" fmla="*/ 2 w 86"/>
                    <a:gd name="T57" fmla="*/ 1 h 55"/>
                    <a:gd name="T58" fmla="*/ 2 w 86"/>
                    <a:gd name="T59" fmla="*/ 1 h 55"/>
                    <a:gd name="T60" fmla="*/ 2 w 86"/>
                    <a:gd name="T61" fmla="*/ 1 h 55"/>
                    <a:gd name="T62" fmla="*/ 2 w 86"/>
                    <a:gd name="T63" fmla="*/ 1 h 55"/>
                    <a:gd name="T64" fmla="*/ 2 w 86"/>
                    <a:gd name="T65" fmla="*/ 2 h 55"/>
                    <a:gd name="T66" fmla="*/ 2 w 86"/>
                    <a:gd name="T67" fmla="*/ 2 h 55"/>
                    <a:gd name="T68" fmla="*/ 2 w 86"/>
                    <a:gd name="T69" fmla="*/ 2 h 55"/>
                    <a:gd name="T70" fmla="*/ 2 w 86"/>
                    <a:gd name="T71" fmla="*/ 2 h 55"/>
                    <a:gd name="T72" fmla="*/ 2 w 86"/>
                    <a:gd name="T73" fmla="*/ 2 h 55"/>
                    <a:gd name="T74" fmla="*/ 1 w 86"/>
                    <a:gd name="T75" fmla="*/ 2 h 55"/>
                    <a:gd name="T76" fmla="*/ 1 w 86"/>
                    <a:gd name="T77" fmla="*/ 2 h 55"/>
                    <a:gd name="T78" fmla="*/ 1 w 86"/>
                    <a:gd name="T79" fmla="*/ 2 h 55"/>
                    <a:gd name="T80" fmla="*/ 1 w 86"/>
                    <a:gd name="T81" fmla="*/ 2 h 55"/>
                    <a:gd name="T82" fmla="*/ 1 w 86"/>
                    <a:gd name="T83" fmla="*/ 2 h 55"/>
                    <a:gd name="T84" fmla="*/ 1 w 86"/>
                    <a:gd name="T85" fmla="*/ 2 h 55"/>
                    <a:gd name="T86" fmla="*/ 1 w 86"/>
                    <a:gd name="T87" fmla="*/ 2 h 55"/>
                    <a:gd name="T88" fmla="*/ 1 w 86"/>
                    <a:gd name="T89" fmla="*/ 2 h 55"/>
                    <a:gd name="T90" fmla="*/ 1 w 86"/>
                    <a:gd name="T91" fmla="*/ 2 h 55"/>
                    <a:gd name="T92" fmla="*/ 1 w 86"/>
                    <a:gd name="T93" fmla="*/ 1 h 55"/>
                    <a:gd name="T94" fmla="*/ 1 w 86"/>
                    <a:gd name="T95" fmla="*/ 2 h 55"/>
                    <a:gd name="T96" fmla="*/ 0 w 86"/>
                    <a:gd name="T97" fmla="*/ 2 h 55"/>
                    <a:gd name="T98" fmla="*/ 0 w 86"/>
                    <a:gd name="T99" fmla="*/ 2 h 55"/>
                    <a:gd name="T100" fmla="*/ 0 w 86"/>
                    <a:gd name="T101" fmla="*/ 2 h 55"/>
                    <a:gd name="T102" fmla="*/ 0 w 86"/>
                    <a:gd name="T103" fmla="*/ 2 h 55"/>
                    <a:gd name="T104" fmla="*/ 0 w 86"/>
                    <a:gd name="T105" fmla="*/ 2 h 55"/>
                    <a:gd name="T106" fmla="*/ 0 w 86"/>
                    <a:gd name="T107" fmla="*/ 2 h 55"/>
                    <a:gd name="T108" fmla="*/ 0 w 86"/>
                    <a:gd name="T109" fmla="*/ 2 h 55"/>
                    <a:gd name="T110" fmla="*/ 0 w 86"/>
                    <a:gd name="T111" fmla="*/ 2 h 55"/>
                    <a:gd name="T112" fmla="*/ 0 w 86"/>
                    <a:gd name="T113" fmla="*/ 2 h 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6"/>
                    <a:gd name="T172" fmla="*/ 0 h 55"/>
                    <a:gd name="T173" fmla="*/ 86 w 86"/>
                    <a:gd name="T174" fmla="*/ 55 h 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6" h="55">
                      <a:moveTo>
                        <a:pt x="4" y="36"/>
                      </a:moveTo>
                      <a:lnTo>
                        <a:pt x="2" y="36"/>
                      </a:lnTo>
                      <a:lnTo>
                        <a:pt x="2" y="34"/>
                      </a:lnTo>
                      <a:lnTo>
                        <a:pt x="0" y="30"/>
                      </a:lnTo>
                      <a:lnTo>
                        <a:pt x="0" y="27"/>
                      </a:lnTo>
                      <a:lnTo>
                        <a:pt x="0" y="21"/>
                      </a:lnTo>
                      <a:lnTo>
                        <a:pt x="0" y="17"/>
                      </a:lnTo>
                      <a:lnTo>
                        <a:pt x="0" y="13"/>
                      </a:lnTo>
                      <a:lnTo>
                        <a:pt x="2" y="9"/>
                      </a:lnTo>
                      <a:lnTo>
                        <a:pt x="4" y="6"/>
                      </a:lnTo>
                      <a:lnTo>
                        <a:pt x="8" y="4"/>
                      </a:lnTo>
                      <a:lnTo>
                        <a:pt x="12" y="0"/>
                      </a:lnTo>
                      <a:lnTo>
                        <a:pt x="15" y="0"/>
                      </a:lnTo>
                      <a:lnTo>
                        <a:pt x="19" y="0"/>
                      </a:lnTo>
                      <a:lnTo>
                        <a:pt x="25" y="0"/>
                      </a:lnTo>
                      <a:lnTo>
                        <a:pt x="29" y="2"/>
                      </a:lnTo>
                      <a:lnTo>
                        <a:pt x="34" y="4"/>
                      </a:lnTo>
                      <a:lnTo>
                        <a:pt x="38" y="8"/>
                      </a:lnTo>
                      <a:lnTo>
                        <a:pt x="40" y="6"/>
                      </a:lnTo>
                      <a:lnTo>
                        <a:pt x="46" y="4"/>
                      </a:lnTo>
                      <a:lnTo>
                        <a:pt x="50" y="2"/>
                      </a:lnTo>
                      <a:lnTo>
                        <a:pt x="53" y="0"/>
                      </a:lnTo>
                      <a:lnTo>
                        <a:pt x="59" y="0"/>
                      </a:lnTo>
                      <a:lnTo>
                        <a:pt x="67" y="2"/>
                      </a:lnTo>
                      <a:lnTo>
                        <a:pt x="71" y="4"/>
                      </a:lnTo>
                      <a:lnTo>
                        <a:pt x="76" y="6"/>
                      </a:lnTo>
                      <a:lnTo>
                        <a:pt x="80" y="9"/>
                      </a:lnTo>
                      <a:lnTo>
                        <a:pt x="82" y="13"/>
                      </a:lnTo>
                      <a:lnTo>
                        <a:pt x="84" y="17"/>
                      </a:lnTo>
                      <a:lnTo>
                        <a:pt x="84" y="21"/>
                      </a:lnTo>
                      <a:lnTo>
                        <a:pt x="84" y="25"/>
                      </a:lnTo>
                      <a:lnTo>
                        <a:pt x="86" y="30"/>
                      </a:lnTo>
                      <a:lnTo>
                        <a:pt x="82" y="36"/>
                      </a:lnTo>
                      <a:lnTo>
                        <a:pt x="78" y="42"/>
                      </a:lnTo>
                      <a:lnTo>
                        <a:pt x="74" y="47"/>
                      </a:lnTo>
                      <a:lnTo>
                        <a:pt x="71" y="51"/>
                      </a:lnTo>
                      <a:lnTo>
                        <a:pt x="65" y="55"/>
                      </a:lnTo>
                      <a:lnTo>
                        <a:pt x="61" y="55"/>
                      </a:lnTo>
                      <a:lnTo>
                        <a:pt x="57" y="55"/>
                      </a:lnTo>
                      <a:lnTo>
                        <a:pt x="55" y="53"/>
                      </a:lnTo>
                      <a:lnTo>
                        <a:pt x="53" y="49"/>
                      </a:lnTo>
                      <a:lnTo>
                        <a:pt x="53" y="46"/>
                      </a:lnTo>
                      <a:lnTo>
                        <a:pt x="53" y="40"/>
                      </a:lnTo>
                      <a:lnTo>
                        <a:pt x="52" y="36"/>
                      </a:lnTo>
                      <a:lnTo>
                        <a:pt x="46" y="34"/>
                      </a:lnTo>
                      <a:lnTo>
                        <a:pt x="42" y="34"/>
                      </a:lnTo>
                      <a:lnTo>
                        <a:pt x="36" y="32"/>
                      </a:lnTo>
                      <a:lnTo>
                        <a:pt x="33" y="34"/>
                      </a:lnTo>
                      <a:lnTo>
                        <a:pt x="27" y="36"/>
                      </a:lnTo>
                      <a:lnTo>
                        <a:pt x="23" y="38"/>
                      </a:lnTo>
                      <a:lnTo>
                        <a:pt x="17" y="40"/>
                      </a:lnTo>
                      <a:lnTo>
                        <a:pt x="14" y="42"/>
                      </a:lnTo>
                      <a:lnTo>
                        <a:pt x="10" y="40"/>
                      </a:lnTo>
                      <a:lnTo>
                        <a:pt x="8" y="40"/>
                      </a:lnTo>
                      <a:lnTo>
                        <a:pt x="4" y="38"/>
                      </a:lnTo>
                      <a:lnTo>
                        <a:pt x="4" y="36"/>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5" name="Freeform 313">
                  <a:extLst>
                    <a:ext uri="{FF2B5EF4-FFF2-40B4-BE49-F238E27FC236}">
                      <a16:creationId xmlns:a16="http://schemas.microsoft.com/office/drawing/2014/main" id="{67D91D6E-FBE4-4E04-92C2-ABADC0F8E1CB}"/>
                    </a:ext>
                  </a:extLst>
                </p:cNvPr>
                <p:cNvSpPr>
                  <a:spLocks/>
                </p:cNvSpPr>
                <p:nvPr/>
              </p:nvSpPr>
              <p:spPr bwMode="auto">
                <a:xfrm>
                  <a:off x="2856" y="3087"/>
                  <a:ext cx="10" cy="14"/>
                </a:xfrm>
                <a:custGeom>
                  <a:avLst/>
                  <a:gdLst>
                    <a:gd name="T0" fmla="*/ 1 w 19"/>
                    <a:gd name="T1" fmla="*/ 0 h 26"/>
                    <a:gd name="T2" fmla="*/ 1 w 19"/>
                    <a:gd name="T3" fmla="*/ 1 h 26"/>
                    <a:gd name="T4" fmla="*/ 1 w 19"/>
                    <a:gd name="T5" fmla="*/ 1 h 26"/>
                    <a:gd name="T6" fmla="*/ 1 w 19"/>
                    <a:gd name="T7" fmla="*/ 1 h 26"/>
                    <a:gd name="T8" fmla="*/ 1 w 19"/>
                    <a:gd name="T9" fmla="*/ 1 h 26"/>
                    <a:gd name="T10" fmla="*/ 1 w 19"/>
                    <a:gd name="T11" fmla="*/ 1 h 26"/>
                    <a:gd name="T12" fmla="*/ 1 w 19"/>
                    <a:gd name="T13" fmla="*/ 1 h 26"/>
                    <a:gd name="T14" fmla="*/ 1 w 19"/>
                    <a:gd name="T15" fmla="*/ 1 h 26"/>
                    <a:gd name="T16" fmla="*/ 1 w 19"/>
                    <a:gd name="T17" fmla="*/ 1 h 26"/>
                    <a:gd name="T18" fmla="*/ 1 w 19"/>
                    <a:gd name="T19" fmla="*/ 1 h 26"/>
                    <a:gd name="T20" fmla="*/ 1 w 19"/>
                    <a:gd name="T21" fmla="*/ 1 h 26"/>
                    <a:gd name="T22" fmla="*/ 0 w 19"/>
                    <a:gd name="T23" fmla="*/ 1 h 26"/>
                    <a:gd name="T24" fmla="*/ 1 w 19"/>
                    <a:gd name="T25" fmla="*/ 0 h 26"/>
                    <a:gd name="T26" fmla="*/ 1 w 19"/>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6"/>
                    <a:gd name="T44" fmla="*/ 19 w 19"/>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6">
                      <a:moveTo>
                        <a:pt x="4" y="0"/>
                      </a:moveTo>
                      <a:lnTo>
                        <a:pt x="6" y="2"/>
                      </a:lnTo>
                      <a:lnTo>
                        <a:pt x="12" y="4"/>
                      </a:lnTo>
                      <a:lnTo>
                        <a:pt x="13" y="7"/>
                      </a:lnTo>
                      <a:lnTo>
                        <a:pt x="17" y="11"/>
                      </a:lnTo>
                      <a:lnTo>
                        <a:pt x="19" y="15"/>
                      </a:lnTo>
                      <a:lnTo>
                        <a:pt x="19" y="21"/>
                      </a:lnTo>
                      <a:lnTo>
                        <a:pt x="10" y="26"/>
                      </a:lnTo>
                      <a:lnTo>
                        <a:pt x="10" y="24"/>
                      </a:lnTo>
                      <a:lnTo>
                        <a:pt x="8" y="19"/>
                      </a:lnTo>
                      <a:lnTo>
                        <a:pt x="6" y="13"/>
                      </a:lnTo>
                      <a:lnTo>
                        <a:pt x="0" y="7"/>
                      </a:lnTo>
                      <a:lnTo>
                        <a:pt x="4"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6" name="Freeform 314">
                  <a:extLst>
                    <a:ext uri="{FF2B5EF4-FFF2-40B4-BE49-F238E27FC236}">
                      <a16:creationId xmlns:a16="http://schemas.microsoft.com/office/drawing/2014/main" id="{B654D1AD-C16D-4BFB-A619-D1A41885E29A}"/>
                    </a:ext>
                  </a:extLst>
                </p:cNvPr>
                <p:cNvSpPr>
                  <a:spLocks/>
                </p:cNvSpPr>
                <p:nvPr/>
              </p:nvSpPr>
              <p:spPr bwMode="auto">
                <a:xfrm>
                  <a:off x="2841" y="3086"/>
                  <a:ext cx="9" cy="6"/>
                </a:xfrm>
                <a:custGeom>
                  <a:avLst/>
                  <a:gdLst>
                    <a:gd name="T0" fmla="*/ 0 w 19"/>
                    <a:gd name="T1" fmla="*/ 1 h 11"/>
                    <a:gd name="T2" fmla="*/ 0 w 19"/>
                    <a:gd name="T3" fmla="*/ 0 h 11"/>
                    <a:gd name="T4" fmla="*/ 0 w 19"/>
                    <a:gd name="T5" fmla="*/ 1 h 11"/>
                    <a:gd name="T6" fmla="*/ 0 w 19"/>
                    <a:gd name="T7" fmla="*/ 1 h 11"/>
                    <a:gd name="T8" fmla="*/ 0 w 19"/>
                    <a:gd name="T9" fmla="*/ 1 h 11"/>
                    <a:gd name="T10" fmla="*/ 0 w 19"/>
                    <a:gd name="T11" fmla="*/ 1 h 11"/>
                    <a:gd name="T12" fmla="*/ 0 60000 65536"/>
                    <a:gd name="T13" fmla="*/ 0 60000 65536"/>
                    <a:gd name="T14" fmla="*/ 0 60000 65536"/>
                    <a:gd name="T15" fmla="*/ 0 60000 65536"/>
                    <a:gd name="T16" fmla="*/ 0 60000 65536"/>
                    <a:gd name="T17" fmla="*/ 0 60000 65536"/>
                    <a:gd name="T18" fmla="*/ 0 w 19"/>
                    <a:gd name="T19" fmla="*/ 0 h 11"/>
                    <a:gd name="T20" fmla="*/ 19 w 1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9" h="11">
                      <a:moveTo>
                        <a:pt x="0" y="6"/>
                      </a:moveTo>
                      <a:lnTo>
                        <a:pt x="9" y="0"/>
                      </a:lnTo>
                      <a:lnTo>
                        <a:pt x="19" y="7"/>
                      </a:lnTo>
                      <a:lnTo>
                        <a:pt x="11" y="11"/>
                      </a:ln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7" name="Freeform 315">
                  <a:extLst>
                    <a:ext uri="{FF2B5EF4-FFF2-40B4-BE49-F238E27FC236}">
                      <a16:creationId xmlns:a16="http://schemas.microsoft.com/office/drawing/2014/main" id="{8F9EB2D8-82FB-4433-8C8B-182455431E58}"/>
                    </a:ext>
                  </a:extLst>
                </p:cNvPr>
                <p:cNvSpPr>
                  <a:spLocks/>
                </p:cNvSpPr>
                <p:nvPr/>
              </p:nvSpPr>
              <p:spPr bwMode="auto">
                <a:xfrm>
                  <a:off x="2769" y="3083"/>
                  <a:ext cx="48" cy="48"/>
                </a:xfrm>
                <a:custGeom>
                  <a:avLst/>
                  <a:gdLst>
                    <a:gd name="T0" fmla="*/ 2 w 97"/>
                    <a:gd name="T1" fmla="*/ 3 h 97"/>
                    <a:gd name="T2" fmla="*/ 2 w 97"/>
                    <a:gd name="T3" fmla="*/ 3 h 97"/>
                    <a:gd name="T4" fmla="*/ 1 w 97"/>
                    <a:gd name="T5" fmla="*/ 3 h 97"/>
                    <a:gd name="T6" fmla="*/ 1 w 97"/>
                    <a:gd name="T7" fmla="*/ 3 h 97"/>
                    <a:gd name="T8" fmla="*/ 1 w 97"/>
                    <a:gd name="T9" fmla="*/ 3 h 97"/>
                    <a:gd name="T10" fmla="*/ 1 w 97"/>
                    <a:gd name="T11" fmla="*/ 3 h 97"/>
                    <a:gd name="T12" fmla="*/ 1 w 97"/>
                    <a:gd name="T13" fmla="*/ 3 h 97"/>
                    <a:gd name="T14" fmla="*/ 1 w 97"/>
                    <a:gd name="T15" fmla="*/ 2 h 97"/>
                    <a:gd name="T16" fmla="*/ 0 w 97"/>
                    <a:gd name="T17" fmla="*/ 2 h 97"/>
                    <a:gd name="T18" fmla="*/ 0 w 97"/>
                    <a:gd name="T19" fmla="*/ 2 h 97"/>
                    <a:gd name="T20" fmla="*/ 0 w 97"/>
                    <a:gd name="T21" fmla="*/ 2 h 97"/>
                    <a:gd name="T22" fmla="*/ 0 w 97"/>
                    <a:gd name="T23" fmla="*/ 2 h 97"/>
                    <a:gd name="T24" fmla="*/ 0 w 97"/>
                    <a:gd name="T25" fmla="*/ 2 h 97"/>
                    <a:gd name="T26" fmla="*/ 0 w 97"/>
                    <a:gd name="T27" fmla="*/ 2 h 97"/>
                    <a:gd name="T28" fmla="*/ 0 w 97"/>
                    <a:gd name="T29" fmla="*/ 2 h 97"/>
                    <a:gd name="T30" fmla="*/ 0 w 97"/>
                    <a:gd name="T31" fmla="*/ 2 h 97"/>
                    <a:gd name="T32" fmla="*/ 0 w 97"/>
                    <a:gd name="T33" fmla="*/ 2 h 97"/>
                    <a:gd name="T34" fmla="*/ 0 w 97"/>
                    <a:gd name="T35" fmla="*/ 2 h 97"/>
                    <a:gd name="T36" fmla="*/ 0 w 97"/>
                    <a:gd name="T37" fmla="*/ 1 h 97"/>
                    <a:gd name="T38" fmla="*/ 0 w 97"/>
                    <a:gd name="T39" fmla="*/ 1 h 97"/>
                    <a:gd name="T40" fmla="*/ 0 w 97"/>
                    <a:gd name="T41" fmla="*/ 1 h 97"/>
                    <a:gd name="T42" fmla="*/ 0 w 97"/>
                    <a:gd name="T43" fmla="*/ 1 h 97"/>
                    <a:gd name="T44" fmla="*/ 0 w 97"/>
                    <a:gd name="T45" fmla="*/ 1 h 97"/>
                    <a:gd name="T46" fmla="*/ 0 w 97"/>
                    <a:gd name="T47" fmla="*/ 1 h 97"/>
                    <a:gd name="T48" fmla="*/ 0 w 97"/>
                    <a:gd name="T49" fmla="*/ 1 h 97"/>
                    <a:gd name="T50" fmla="*/ 0 w 97"/>
                    <a:gd name="T51" fmla="*/ 1 h 97"/>
                    <a:gd name="T52" fmla="*/ 0 w 97"/>
                    <a:gd name="T53" fmla="*/ 1 h 97"/>
                    <a:gd name="T54" fmla="*/ 0 w 97"/>
                    <a:gd name="T55" fmla="*/ 0 h 97"/>
                    <a:gd name="T56" fmla="*/ 0 w 97"/>
                    <a:gd name="T57" fmla="*/ 0 h 97"/>
                    <a:gd name="T58" fmla="*/ 0 w 97"/>
                    <a:gd name="T59" fmla="*/ 0 h 97"/>
                    <a:gd name="T60" fmla="*/ 0 w 97"/>
                    <a:gd name="T61" fmla="*/ 0 h 97"/>
                    <a:gd name="T62" fmla="*/ 1 w 97"/>
                    <a:gd name="T63" fmla="*/ 0 h 97"/>
                    <a:gd name="T64" fmla="*/ 1 w 97"/>
                    <a:gd name="T65" fmla="*/ 0 h 97"/>
                    <a:gd name="T66" fmla="*/ 1 w 97"/>
                    <a:gd name="T67" fmla="*/ 0 h 97"/>
                    <a:gd name="T68" fmla="*/ 1 w 97"/>
                    <a:gd name="T69" fmla="*/ 0 h 97"/>
                    <a:gd name="T70" fmla="*/ 1 w 97"/>
                    <a:gd name="T71" fmla="*/ 0 h 97"/>
                    <a:gd name="T72" fmla="*/ 2 w 97"/>
                    <a:gd name="T73" fmla="*/ 0 h 97"/>
                    <a:gd name="T74" fmla="*/ 2 w 97"/>
                    <a:gd name="T75" fmla="*/ 0 h 97"/>
                    <a:gd name="T76" fmla="*/ 2 w 97"/>
                    <a:gd name="T77" fmla="*/ 0 h 97"/>
                    <a:gd name="T78" fmla="*/ 2 w 97"/>
                    <a:gd name="T79" fmla="*/ 0 h 97"/>
                    <a:gd name="T80" fmla="*/ 2 w 97"/>
                    <a:gd name="T81" fmla="*/ 0 h 97"/>
                    <a:gd name="T82" fmla="*/ 2 w 97"/>
                    <a:gd name="T83" fmla="*/ 0 h 97"/>
                    <a:gd name="T84" fmla="*/ 2 w 97"/>
                    <a:gd name="T85" fmla="*/ 0 h 97"/>
                    <a:gd name="T86" fmla="*/ 2 w 97"/>
                    <a:gd name="T87" fmla="*/ 1 h 97"/>
                    <a:gd name="T88" fmla="*/ 2 w 97"/>
                    <a:gd name="T89" fmla="*/ 1 h 97"/>
                    <a:gd name="T90" fmla="*/ 2 w 97"/>
                    <a:gd name="T91" fmla="*/ 1 h 97"/>
                    <a:gd name="T92" fmla="*/ 3 w 97"/>
                    <a:gd name="T93" fmla="*/ 1 h 97"/>
                    <a:gd name="T94" fmla="*/ 3 w 97"/>
                    <a:gd name="T95" fmla="*/ 1 h 97"/>
                    <a:gd name="T96" fmla="*/ 3 w 97"/>
                    <a:gd name="T97" fmla="*/ 1 h 97"/>
                    <a:gd name="T98" fmla="*/ 2 w 97"/>
                    <a:gd name="T99" fmla="*/ 2 h 97"/>
                    <a:gd name="T100" fmla="*/ 2 w 97"/>
                    <a:gd name="T101" fmla="*/ 2 h 97"/>
                    <a:gd name="T102" fmla="*/ 2 w 97"/>
                    <a:gd name="T103" fmla="*/ 2 h 97"/>
                    <a:gd name="T104" fmla="*/ 2 w 97"/>
                    <a:gd name="T105" fmla="*/ 2 h 97"/>
                    <a:gd name="T106" fmla="*/ 2 w 97"/>
                    <a:gd name="T107" fmla="*/ 2 h 97"/>
                    <a:gd name="T108" fmla="*/ 2 w 97"/>
                    <a:gd name="T109" fmla="*/ 2 h 97"/>
                    <a:gd name="T110" fmla="*/ 2 w 97"/>
                    <a:gd name="T111" fmla="*/ 2 h 97"/>
                    <a:gd name="T112" fmla="*/ 2 w 97"/>
                    <a:gd name="T113" fmla="*/ 2 h 97"/>
                    <a:gd name="T114" fmla="*/ 2 w 97"/>
                    <a:gd name="T115" fmla="*/ 2 h 97"/>
                    <a:gd name="T116" fmla="*/ 2 w 97"/>
                    <a:gd name="T117" fmla="*/ 2 h 97"/>
                    <a:gd name="T118" fmla="*/ 2 w 97"/>
                    <a:gd name="T119" fmla="*/ 3 h 97"/>
                    <a:gd name="T120" fmla="*/ 2 w 97"/>
                    <a:gd name="T121" fmla="*/ 3 h 97"/>
                    <a:gd name="T122" fmla="*/ 2 w 97"/>
                    <a:gd name="T123" fmla="*/ 3 h 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7"/>
                    <a:gd name="T187" fmla="*/ 0 h 97"/>
                    <a:gd name="T188" fmla="*/ 97 w 97"/>
                    <a:gd name="T189" fmla="*/ 97 h 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7" h="97">
                      <a:moveTo>
                        <a:pt x="67" y="97"/>
                      </a:moveTo>
                      <a:lnTo>
                        <a:pt x="65" y="97"/>
                      </a:lnTo>
                      <a:lnTo>
                        <a:pt x="59" y="97"/>
                      </a:lnTo>
                      <a:lnTo>
                        <a:pt x="55" y="97"/>
                      </a:lnTo>
                      <a:lnTo>
                        <a:pt x="52" y="97"/>
                      </a:lnTo>
                      <a:lnTo>
                        <a:pt x="46" y="97"/>
                      </a:lnTo>
                      <a:lnTo>
                        <a:pt x="42" y="97"/>
                      </a:lnTo>
                      <a:lnTo>
                        <a:pt x="36" y="95"/>
                      </a:lnTo>
                      <a:lnTo>
                        <a:pt x="31" y="95"/>
                      </a:lnTo>
                      <a:lnTo>
                        <a:pt x="25" y="93"/>
                      </a:lnTo>
                      <a:lnTo>
                        <a:pt x="19" y="92"/>
                      </a:lnTo>
                      <a:lnTo>
                        <a:pt x="16" y="90"/>
                      </a:lnTo>
                      <a:lnTo>
                        <a:pt x="12" y="86"/>
                      </a:lnTo>
                      <a:lnTo>
                        <a:pt x="6" y="82"/>
                      </a:lnTo>
                      <a:lnTo>
                        <a:pt x="4" y="78"/>
                      </a:lnTo>
                      <a:lnTo>
                        <a:pt x="2" y="72"/>
                      </a:lnTo>
                      <a:lnTo>
                        <a:pt x="0" y="69"/>
                      </a:lnTo>
                      <a:lnTo>
                        <a:pt x="0" y="65"/>
                      </a:lnTo>
                      <a:lnTo>
                        <a:pt x="2" y="61"/>
                      </a:lnTo>
                      <a:lnTo>
                        <a:pt x="4" y="55"/>
                      </a:lnTo>
                      <a:lnTo>
                        <a:pt x="10" y="50"/>
                      </a:lnTo>
                      <a:lnTo>
                        <a:pt x="14" y="44"/>
                      </a:lnTo>
                      <a:lnTo>
                        <a:pt x="19" y="42"/>
                      </a:lnTo>
                      <a:lnTo>
                        <a:pt x="23" y="40"/>
                      </a:lnTo>
                      <a:lnTo>
                        <a:pt x="23" y="38"/>
                      </a:lnTo>
                      <a:lnTo>
                        <a:pt x="23" y="36"/>
                      </a:lnTo>
                      <a:lnTo>
                        <a:pt x="23" y="31"/>
                      </a:lnTo>
                      <a:lnTo>
                        <a:pt x="25" y="27"/>
                      </a:lnTo>
                      <a:lnTo>
                        <a:pt x="27" y="21"/>
                      </a:lnTo>
                      <a:lnTo>
                        <a:pt x="29" y="15"/>
                      </a:lnTo>
                      <a:lnTo>
                        <a:pt x="33" y="10"/>
                      </a:lnTo>
                      <a:lnTo>
                        <a:pt x="40" y="4"/>
                      </a:lnTo>
                      <a:lnTo>
                        <a:pt x="46" y="0"/>
                      </a:lnTo>
                      <a:lnTo>
                        <a:pt x="55" y="0"/>
                      </a:lnTo>
                      <a:lnTo>
                        <a:pt x="61" y="0"/>
                      </a:lnTo>
                      <a:lnTo>
                        <a:pt x="69" y="4"/>
                      </a:lnTo>
                      <a:lnTo>
                        <a:pt x="74" y="6"/>
                      </a:lnTo>
                      <a:lnTo>
                        <a:pt x="80" y="12"/>
                      </a:lnTo>
                      <a:lnTo>
                        <a:pt x="84" y="15"/>
                      </a:lnTo>
                      <a:lnTo>
                        <a:pt x="86" y="21"/>
                      </a:lnTo>
                      <a:lnTo>
                        <a:pt x="88" y="25"/>
                      </a:lnTo>
                      <a:lnTo>
                        <a:pt x="90" y="31"/>
                      </a:lnTo>
                      <a:lnTo>
                        <a:pt x="92" y="36"/>
                      </a:lnTo>
                      <a:lnTo>
                        <a:pt x="95" y="42"/>
                      </a:lnTo>
                      <a:lnTo>
                        <a:pt x="95" y="46"/>
                      </a:lnTo>
                      <a:lnTo>
                        <a:pt x="97" y="52"/>
                      </a:lnTo>
                      <a:lnTo>
                        <a:pt x="97" y="55"/>
                      </a:lnTo>
                      <a:lnTo>
                        <a:pt x="97" y="59"/>
                      </a:lnTo>
                      <a:lnTo>
                        <a:pt x="92" y="65"/>
                      </a:lnTo>
                      <a:lnTo>
                        <a:pt x="86" y="69"/>
                      </a:lnTo>
                      <a:lnTo>
                        <a:pt x="82" y="72"/>
                      </a:lnTo>
                      <a:lnTo>
                        <a:pt x="80" y="72"/>
                      </a:lnTo>
                      <a:lnTo>
                        <a:pt x="80" y="74"/>
                      </a:lnTo>
                      <a:lnTo>
                        <a:pt x="82" y="78"/>
                      </a:lnTo>
                      <a:lnTo>
                        <a:pt x="82" y="84"/>
                      </a:lnTo>
                      <a:lnTo>
                        <a:pt x="80" y="90"/>
                      </a:lnTo>
                      <a:lnTo>
                        <a:pt x="76" y="92"/>
                      </a:lnTo>
                      <a:lnTo>
                        <a:pt x="73" y="95"/>
                      </a:lnTo>
                      <a:lnTo>
                        <a:pt x="69" y="97"/>
                      </a:lnTo>
                      <a:lnTo>
                        <a:pt x="67" y="9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8" name="Freeform 316">
                  <a:extLst>
                    <a:ext uri="{FF2B5EF4-FFF2-40B4-BE49-F238E27FC236}">
                      <a16:creationId xmlns:a16="http://schemas.microsoft.com/office/drawing/2014/main" id="{0E93C321-CFDD-49BB-A0E5-E34EF7266ECC}"/>
                    </a:ext>
                  </a:extLst>
                </p:cNvPr>
                <p:cNvSpPr>
                  <a:spLocks/>
                </p:cNvSpPr>
                <p:nvPr/>
              </p:nvSpPr>
              <p:spPr bwMode="auto">
                <a:xfrm>
                  <a:off x="2773" y="3086"/>
                  <a:ext cx="37" cy="41"/>
                </a:xfrm>
                <a:custGeom>
                  <a:avLst/>
                  <a:gdLst>
                    <a:gd name="T0" fmla="*/ 1 w 72"/>
                    <a:gd name="T1" fmla="*/ 3 h 82"/>
                    <a:gd name="T2" fmla="*/ 1 w 72"/>
                    <a:gd name="T3" fmla="*/ 3 h 82"/>
                    <a:gd name="T4" fmla="*/ 1 w 72"/>
                    <a:gd name="T5" fmla="*/ 3 h 82"/>
                    <a:gd name="T6" fmla="*/ 1 w 72"/>
                    <a:gd name="T7" fmla="*/ 3 h 82"/>
                    <a:gd name="T8" fmla="*/ 1 w 72"/>
                    <a:gd name="T9" fmla="*/ 3 h 82"/>
                    <a:gd name="T10" fmla="*/ 1 w 72"/>
                    <a:gd name="T11" fmla="*/ 3 h 82"/>
                    <a:gd name="T12" fmla="*/ 1 w 72"/>
                    <a:gd name="T13" fmla="*/ 3 h 82"/>
                    <a:gd name="T14" fmla="*/ 0 w 72"/>
                    <a:gd name="T15" fmla="*/ 2 h 82"/>
                    <a:gd name="T16" fmla="*/ 0 w 72"/>
                    <a:gd name="T17" fmla="*/ 2 h 82"/>
                    <a:gd name="T18" fmla="*/ 0 w 72"/>
                    <a:gd name="T19" fmla="*/ 2 h 82"/>
                    <a:gd name="T20" fmla="*/ 1 w 72"/>
                    <a:gd name="T21" fmla="*/ 2 h 82"/>
                    <a:gd name="T22" fmla="*/ 1 w 72"/>
                    <a:gd name="T23" fmla="*/ 2 h 82"/>
                    <a:gd name="T24" fmla="*/ 1 w 72"/>
                    <a:gd name="T25" fmla="*/ 2 h 82"/>
                    <a:gd name="T26" fmla="*/ 1 w 72"/>
                    <a:gd name="T27" fmla="*/ 2 h 82"/>
                    <a:gd name="T28" fmla="*/ 1 w 72"/>
                    <a:gd name="T29" fmla="*/ 2 h 82"/>
                    <a:gd name="T30" fmla="*/ 1 w 72"/>
                    <a:gd name="T31" fmla="*/ 2 h 82"/>
                    <a:gd name="T32" fmla="*/ 1 w 72"/>
                    <a:gd name="T33" fmla="*/ 1 h 82"/>
                    <a:gd name="T34" fmla="*/ 1 w 72"/>
                    <a:gd name="T35" fmla="*/ 1 h 82"/>
                    <a:gd name="T36" fmla="*/ 1 w 72"/>
                    <a:gd name="T37" fmla="*/ 1 h 82"/>
                    <a:gd name="T38" fmla="*/ 1 w 72"/>
                    <a:gd name="T39" fmla="*/ 1 h 82"/>
                    <a:gd name="T40" fmla="*/ 1 w 72"/>
                    <a:gd name="T41" fmla="*/ 1 h 82"/>
                    <a:gd name="T42" fmla="*/ 1 w 72"/>
                    <a:gd name="T43" fmla="*/ 1 h 82"/>
                    <a:gd name="T44" fmla="*/ 1 w 72"/>
                    <a:gd name="T45" fmla="*/ 1 h 82"/>
                    <a:gd name="T46" fmla="*/ 2 w 72"/>
                    <a:gd name="T47" fmla="*/ 1 h 82"/>
                    <a:gd name="T48" fmla="*/ 2 w 72"/>
                    <a:gd name="T49" fmla="*/ 0 h 82"/>
                    <a:gd name="T50" fmla="*/ 2 w 72"/>
                    <a:gd name="T51" fmla="*/ 0 h 82"/>
                    <a:gd name="T52" fmla="*/ 2 w 72"/>
                    <a:gd name="T53" fmla="*/ 0 h 82"/>
                    <a:gd name="T54" fmla="*/ 2 w 72"/>
                    <a:gd name="T55" fmla="*/ 1 h 82"/>
                    <a:gd name="T56" fmla="*/ 2 w 72"/>
                    <a:gd name="T57" fmla="*/ 1 h 82"/>
                    <a:gd name="T58" fmla="*/ 2 w 72"/>
                    <a:gd name="T59" fmla="*/ 1 h 82"/>
                    <a:gd name="T60" fmla="*/ 3 w 72"/>
                    <a:gd name="T61" fmla="*/ 1 h 82"/>
                    <a:gd name="T62" fmla="*/ 3 w 72"/>
                    <a:gd name="T63" fmla="*/ 1 h 82"/>
                    <a:gd name="T64" fmla="*/ 3 w 72"/>
                    <a:gd name="T65" fmla="*/ 1 h 82"/>
                    <a:gd name="T66" fmla="*/ 3 w 72"/>
                    <a:gd name="T67" fmla="*/ 1 h 82"/>
                    <a:gd name="T68" fmla="*/ 3 w 72"/>
                    <a:gd name="T69" fmla="*/ 2 h 82"/>
                    <a:gd name="T70" fmla="*/ 3 w 72"/>
                    <a:gd name="T71" fmla="*/ 2 h 82"/>
                    <a:gd name="T72" fmla="*/ 3 w 72"/>
                    <a:gd name="T73" fmla="*/ 2 h 82"/>
                    <a:gd name="T74" fmla="*/ 2 w 72"/>
                    <a:gd name="T75" fmla="*/ 2 h 82"/>
                    <a:gd name="T76" fmla="*/ 2 w 72"/>
                    <a:gd name="T77" fmla="*/ 2 h 82"/>
                    <a:gd name="T78" fmla="*/ 2 w 72"/>
                    <a:gd name="T79" fmla="*/ 2 h 82"/>
                    <a:gd name="T80" fmla="*/ 2 w 72"/>
                    <a:gd name="T81" fmla="*/ 2 h 82"/>
                    <a:gd name="T82" fmla="*/ 2 w 72"/>
                    <a:gd name="T83" fmla="*/ 2 h 82"/>
                    <a:gd name="T84" fmla="*/ 2 w 72"/>
                    <a:gd name="T85" fmla="*/ 2 h 82"/>
                    <a:gd name="T86" fmla="*/ 2 w 72"/>
                    <a:gd name="T87" fmla="*/ 2 h 82"/>
                    <a:gd name="T88" fmla="*/ 2 w 72"/>
                    <a:gd name="T89" fmla="*/ 2 h 82"/>
                    <a:gd name="T90" fmla="*/ 2 w 72"/>
                    <a:gd name="T91" fmla="*/ 3 h 82"/>
                    <a:gd name="T92" fmla="*/ 2 w 72"/>
                    <a:gd name="T93" fmla="*/ 3 h 82"/>
                    <a:gd name="T94" fmla="*/ 2 w 72"/>
                    <a:gd name="T95" fmla="*/ 3 h 82"/>
                    <a:gd name="T96" fmla="*/ 2 w 72"/>
                    <a:gd name="T97" fmla="*/ 3 h 82"/>
                    <a:gd name="T98" fmla="*/ 1 w 72"/>
                    <a:gd name="T99" fmla="*/ 3 h 82"/>
                    <a:gd name="T100" fmla="*/ 1 w 72"/>
                    <a:gd name="T101" fmla="*/ 3 h 82"/>
                    <a:gd name="T102" fmla="*/ 1 w 72"/>
                    <a:gd name="T103" fmla="*/ 3 h 82"/>
                    <a:gd name="T104" fmla="*/ 1 w 72"/>
                    <a:gd name="T105" fmla="*/ 3 h 8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82"/>
                    <a:gd name="T161" fmla="*/ 72 w 72"/>
                    <a:gd name="T162" fmla="*/ 82 h 8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82">
                      <a:moveTo>
                        <a:pt x="26" y="82"/>
                      </a:moveTo>
                      <a:lnTo>
                        <a:pt x="23" y="80"/>
                      </a:lnTo>
                      <a:lnTo>
                        <a:pt x="17" y="78"/>
                      </a:lnTo>
                      <a:lnTo>
                        <a:pt x="13" y="76"/>
                      </a:lnTo>
                      <a:lnTo>
                        <a:pt x="7" y="74"/>
                      </a:lnTo>
                      <a:lnTo>
                        <a:pt x="4" y="70"/>
                      </a:lnTo>
                      <a:lnTo>
                        <a:pt x="2" y="68"/>
                      </a:lnTo>
                      <a:lnTo>
                        <a:pt x="0" y="64"/>
                      </a:lnTo>
                      <a:lnTo>
                        <a:pt x="0" y="61"/>
                      </a:lnTo>
                      <a:lnTo>
                        <a:pt x="0" y="55"/>
                      </a:lnTo>
                      <a:lnTo>
                        <a:pt x="2" y="51"/>
                      </a:lnTo>
                      <a:lnTo>
                        <a:pt x="2" y="47"/>
                      </a:lnTo>
                      <a:lnTo>
                        <a:pt x="6" y="44"/>
                      </a:lnTo>
                      <a:lnTo>
                        <a:pt x="9" y="40"/>
                      </a:lnTo>
                      <a:lnTo>
                        <a:pt x="13" y="38"/>
                      </a:lnTo>
                      <a:lnTo>
                        <a:pt x="19" y="34"/>
                      </a:lnTo>
                      <a:lnTo>
                        <a:pt x="17" y="32"/>
                      </a:lnTo>
                      <a:lnTo>
                        <a:pt x="19" y="26"/>
                      </a:lnTo>
                      <a:lnTo>
                        <a:pt x="19" y="23"/>
                      </a:lnTo>
                      <a:lnTo>
                        <a:pt x="21" y="17"/>
                      </a:lnTo>
                      <a:lnTo>
                        <a:pt x="23" y="13"/>
                      </a:lnTo>
                      <a:lnTo>
                        <a:pt x="26" y="9"/>
                      </a:lnTo>
                      <a:lnTo>
                        <a:pt x="30" y="4"/>
                      </a:lnTo>
                      <a:lnTo>
                        <a:pt x="36" y="2"/>
                      </a:lnTo>
                      <a:lnTo>
                        <a:pt x="40" y="0"/>
                      </a:lnTo>
                      <a:lnTo>
                        <a:pt x="45" y="0"/>
                      </a:lnTo>
                      <a:lnTo>
                        <a:pt x="49" y="0"/>
                      </a:lnTo>
                      <a:lnTo>
                        <a:pt x="53" y="2"/>
                      </a:lnTo>
                      <a:lnTo>
                        <a:pt x="57" y="4"/>
                      </a:lnTo>
                      <a:lnTo>
                        <a:pt x="61" y="6"/>
                      </a:lnTo>
                      <a:lnTo>
                        <a:pt x="64" y="9"/>
                      </a:lnTo>
                      <a:lnTo>
                        <a:pt x="68" y="17"/>
                      </a:lnTo>
                      <a:lnTo>
                        <a:pt x="70" y="23"/>
                      </a:lnTo>
                      <a:lnTo>
                        <a:pt x="72" y="28"/>
                      </a:lnTo>
                      <a:lnTo>
                        <a:pt x="72" y="34"/>
                      </a:lnTo>
                      <a:lnTo>
                        <a:pt x="70" y="40"/>
                      </a:lnTo>
                      <a:lnTo>
                        <a:pt x="66" y="42"/>
                      </a:lnTo>
                      <a:lnTo>
                        <a:pt x="61" y="42"/>
                      </a:lnTo>
                      <a:lnTo>
                        <a:pt x="55" y="38"/>
                      </a:lnTo>
                      <a:lnTo>
                        <a:pt x="51" y="40"/>
                      </a:lnTo>
                      <a:lnTo>
                        <a:pt x="47" y="42"/>
                      </a:lnTo>
                      <a:lnTo>
                        <a:pt x="44" y="44"/>
                      </a:lnTo>
                      <a:lnTo>
                        <a:pt x="40" y="49"/>
                      </a:lnTo>
                      <a:lnTo>
                        <a:pt x="38" y="55"/>
                      </a:lnTo>
                      <a:lnTo>
                        <a:pt x="36" y="61"/>
                      </a:lnTo>
                      <a:lnTo>
                        <a:pt x="38" y="66"/>
                      </a:lnTo>
                      <a:lnTo>
                        <a:pt x="36" y="70"/>
                      </a:lnTo>
                      <a:lnTo>
                        <a:pt x="36" y="74"/>
                      </a:lnTo>
                      <a:lnTo>
                        <a:pt x="34" y="76"/>
                      </a:lnTo>
                      <a:lnTo>
                        <a:pt x="32" y="78"/>
                      </a:lnTo>
                      <a:lnTo>
                        <a:pt x="28" y="80"/>
                      </a:lnTo>
                      <a:lnTo>
                        <a:pt x="26" y="82"/>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89" name="Freeform 317">
                  <a:extLst>
                    <a:ext uri="{FF2B5EF4-FFF2-40B4-BE49-F238E27FC236}">
                      <a16:creationId xmlns:a16="http://schemas.microsoft.com/office/drawing/2014/main" id="{965B4BD8-2011-4B46-A875-05ECE9E9A771}"/>
                    </a:ext>
                  </a:extLst>
                </p:cNvPr>
                <p:cNvSpPr>
                  <a:spLocks/>
                </p:cNvSpPr>
                <p:nvPr/>
              </p:nvSpPr>
              <p:spPr bwMode="auto">
                <a:xfrm>
                  <a:off x="2788" y="3089"/>
                  <a:ext cx="12" cy="8"/>
                </a:xfrm>
                <a:custGeom>
                  <a:avLst/>
                  <a:gdLst>
                    <a:gd name="T0" fmla="*/ 0 w 25"/>
                    <a:gd name="T1" fmla="*/ 1 h 15"/>
                    <a:gd name="T2" fmla="*/ 0 w 25"/>
                    <a:gd name="T3" fmla="*/ 1 h 15"/>
                    <a:gd name="T4" fmla="*/ 0 w 25"/>
                    <a:gd name="T5" fmla="*/ 1 h 15"/>
                    <a:gd name="T6" fmla="*/ 0 w 25"/>
                    <a:gd name="T7" fmla="*/ 0 h 15"/>
                    <a:gd name="T8" fmla="*/ 0 w 25"/>
                    <a:gd name="T9" fmla="*/ 0 h 15"/>
                    <a:gd name="T10" fmla="*/ 0 w 25"/>
                    <a:gd name="T11" fmla="*/ 0 h 15"/>
                    <a:gd name="T12" fmla="*/ 0 w 25"/>
                    <a:gd name="T13" fmla="*/ 1 h 15"/>
                    <a:gd name="T14" fmla="*/ 0 w 25"/>
                    <a:gd name="T15" fmla="*/ 1 h 15"/>
                    <a:gd name="T16" fmla="*/ 0 w 25"/>
                    <a:gd name="T17" fmla="*/ 1 h 15"/>
                    <a:gd name="T18" fmla="*/ 0 w 25"/>
                    <a:gd name="T19" fmla="*/ 1 h 15"/>
                    <a:gd name="T20" fmla="*/ 0 w 25"/>
                    <a:gd name="T21" fmla="*/ 1 h 15"/>
                    <a:gd name="T22" fmla="*/ 0 w 25"/>
                    <a:gd name="T23" fmla="*/ 1 h 15"/>
                    <a:gd name="T24" fmla="*/ 0 w 25"/>
                    <a:gd name="T25" fmla="*/ 1 h 15"/>
                    <a:gd name="T26" fmla="*/ 0 w 25"/>
                    <a:gd name="T27" fmla="*/ 1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15"/>
                    <a:gd name="T44" fmla="*/ 25 w 25"/>
                    <a:gd name="T45" fmla="*/ 15 h 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15">
                      <a:moveTo>
                        <a:pt x="0" y="7"/>
                      </a:moveTo>
                      <a:lnTo>
                        <a:pt x="2" y="5"/>
                      </a:lnTo>
                      <a:lnTo>
                        <a:pt x="8" y="1"/>
                      </a:lnTo>
                      <a:lnTo>
                        <a:pt x="10" y="0"/>
                      </a:lnTo>
                      <a:lnTo>
                        <a:pt x="16" y="0"/>
                      </a:lnTo>
                      <a:lnTo>
                        <a:pt x="19" y="0"/>
                      </a:lnTo>
                      <a:lnTo>
                        <a:pt x="25" y="3"/>
                      </a:lnTo>
                      <a:lnTo>
                        <a:pt x="25" y="15"/>
                      </a:lnTo>
                      <a:lnTo>
                        <a:pt x="23" y="13"/>
                      </a:lnTo>
                      <a:lnTo>
                        <a:pt x="17" y="13"/>
                      </a:lnTo>
                      <a:lnTo>
                        <a:pt x="10" y="11"/>
                      </a:lnTo>
                      <a:lnTo>
                        <a:pt x="4" y="15"/>
                      </a:lnTo>
                      <a:lnTo>
                        <a:pt x="0" y="7"/>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0" name="Freeform 318">
                  <a:extLst>
                    <a:ext uri="{FF2B5EF4-FFF2-40B4-BE49-F238E27FC236}">
                      <a16:creationId xmlns:a16="http://schemas.microsoft.com/office/drawing/2014/main" id="{AC9C8C36-AD9C-4D6A-A3E1-E6C0A2A508B6}"/>
                    </a:ext>
                  </a:extLst>
                </p:cNvPr>
                <p:cNvSpPr>
                  <a:spLocks/>
                </p:cNvSpPr>
                <p:nvPr/>
              </p:nvSpPr>
              <p:spPr bwMode="auto">
                <a:xfrm>
                  <a:off x="2780" y="3100"/>
                  <a:ext cx="7" cy="8"/>
                </a:xfrm>
                <a:custGeom>
                  <a:avLst/>
                  <a:gdLst>
                    <a:gd name="T0" fmla="*/ 1 w 13"/>
                    <a:gd name="T1" fmla="*/ 0 h 18"/>
                    <a:gd name="T2" fmla="*/ 0 w 13"/>
                    <a:gd name="T3" fmla="*/ 0 h 18"/>
                    <a:gd name="T4" fmla="*/ 1 w 13"/>
                    <a:gd name="T5" fmla="*/ 0 h 18"/>
                    <a:gd name="T6" fmla="*/ 1 w 13"/>
                    <a:gd name="T7" fmla="*/ 0 h 18"/>
                    <a:gd name="T8" fmla="*/ 1 w 13"/>
                    <a:gd name="T9" fmla="*/ 0 h 18"/>
                    <a:gd name="T10" fmla="*/ 1 w 13"/>
                    <a:gd name="T11" fmla="*/ 0 h 18"/>
                    <a:gd name="T12" fmla="*/ 0 60000 65536"/>
                    <a:gd name="T13" fmla="*/ 0 60000 65536"/>
                    <a:gd name="T14" fmla="*/ 0 60000 65536"/>
                    <a:gd name="T15" fmla="*/ 0 60000 65536"/>
                    <a:gd name="T16" fmla="*/ 0 60000 65536"/>
                    <a:gd name="T17" fmla="*/ 0 60000 65536"/>
                    <a:gd name="T18" fmla="*/ 0 w 13"/>
                    <a:gd name="T19" fmla="*/ 0 h 18"/>
                    <a:gd name="T20" fmla="*/ 13 w 1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3" h="18">
                      <a:moveTo>
                        <a:pt x="2" y="18"/>
                      </a:moveTo>
                      <a:lnTo>
                        <a:pt x="0" y="8"/>
                      </a:lnTo>
                      <a:lnTo>
                        <a:pt x="13" y="0"/>
                      </a:lnTo>
                      <a:lnTo>
                        <a:pt x="12" y="12"/>
                      </a:lnTo>
                      <a:lnTo>
                        <a:pt x="2" y="1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1" name="Freeform 319">
                  <a:extLst>
                    <a:ext uri="{FF2B5EF4-FFF2-40B4-BE49-F238E27FC236}">
                      <a16:creationId xmlns:a16="http://schemas.microsoft.com/office/drawing/2014/main" id="{213CD585-504A-4B98-9941-FE9188A1D3B3}"/>
                    </a:ext>
                  </a:extLst>
                </p:cNvPr>
                <p:cNvSpPr>
                  <a:spLocks/>
                </p:cNvSpPr>
                <p:nvPr/>
              </p:nvSpPr>
              <p:spPr bwMode="auto">
                <a:xfrm>
                  <a:off x="2791" y="3096"/>
                  <a:ext cx="45" cy="47"/>
                </a:xfrm>
                <a:custGeom>
                  <a:avLst/>
                  <a:gdLst>
                    <a:gd name="T0" fmla="*/ 1 w 89"/>
                    <a:gd name="T1" fmla="*/ 0 h 95"/>
                    <a:gd name="T2" fmla="*/ 1 w 89"/>
                    <a:gd name="T3" fmla="*/ 0 h 95"/>
                    <a:gd name="T4" fmla="*/ 1 w 89"/>
                    <a:gd name="T5" fmla="*/ 0 h 95"/>
                    <a:gd name="T6" fmla="*/ 1 w 89"/>
                    <a:gd name="T7" fmla="*/ 0 h 95"/>
                    <a:gd name="T8" fmla="*/ 2 w 89"/>
                    <a:gd name="T9" fmla="*/ 0 h 95"/>
                    <a:gd name="T10" fmla="*/ 2 w 89"/>
                    <a:gd name="T11" fmla="*/ 0 h 95"/>
                    <a:gd name="T12" fmla="*/ 2 w 89"/>
                    <a:gd name="T13" fmla="*/ 0 h 95"/>
                    <a:gd name="T14" fmla="*/ 3 w 89"/>
                    <a:gd name="T15" fmla="*/ 0 h 95"/>
                    <a:gd name="T16" fmla="*/ 3 w 89"/>
                    <a:gd name="T17" fmla="*/ 0 h 95"/>
                    <a:gd name="T18" fmla="*/ 3 w 89"/>
                    <a:gd name="T19" fmla="*/ 0 h 95"/>
                    <a:gd name="T20" fmla="*/ 3 w 89"/>
                    <a:gd name="T21" fmla="*/ 0 h 95"/>
                    <a:gd name="T22" fmla="*/ 3 w 89"/>
                    <a:gd name="T23" fmla="*/ 1 h 95"/>
                    <a:gd name="T24" fmla="*/ 3 w 89"/>
                    <a:gd name="T25" fmla="*/ 1 h 95"/>
                    <a:gd name="T26" fmla="*/ 3 w 89"/>
                    <a:gd name="T27" fmla="*/ 1 h 95"/>
                    <a:gd name="T28" fmla="*/ 3 w 89"/>
                    <a:gd name="T29" fmla="*/ 2 h 95"/>
                    <a:gd name="T30" fmla="*/ 3 w 89"/>
                    <a:gd name="T31" fmla="*/ 2 h 95"/>
                    <a:gd name="T32" fmla="*/ 3 w 89"/>
                    <a:gd name="T33" fmla="*/ 2 h 95"/>
                    <a:gd name="T34" fmla="*/ 3 w 89"/>
                    <a:gd name="T35" fmla="*/ 2 h 95"/>
                    <a:gd name="T36" fmla="*/ 3 w 89"/>
                    <a:gd name="T37" fmla="*/ 2 h 95"/>
                    <a:gd name="T38" fmla="*/ 2 w 89"/>
                    <a:gd name="T39" fmla="*/ 2 h 95"/>
                    <a:gd name="T40" fmla="*/ 2 w 89"/>
                    <a:gd name="T41" fmla="*/ 2 h 95"/>
                    <a:gd name="T42" fmla="*/ 2 w 89"/>
                    <a:gd name="T43" fmla="*/ 2 h 95"/>
                    <a:gd name="T44" fmla="*/ 1 w 89"/>
                    <a:gd name="T45" fmla="*/ 2 h 95"/>
                    <a:gd name="T46" fmla="*/ 1 w 89"/>
                    <a:gd name="T47" fmla="*/ 2 h 95"/>
                    <a:gd name="T48" fmla="*/ 1 w 89"/>
                    <a:gd name="T49" fmla="*/ 2 h 95"/>
                    <a:gd name="T50" fmla="*/ 1 w 89"/>
                    <a:gd name="T51" fmla="*/ 2 h 95"/>
                    <a:gd name="T52" fmla="*/ 1 w 89"/>
                    <a:gd name="T53" fmla="*/ 1 h 95"/>
                    <a:gd name="T54" fmla="*/ 1 w 89"/>
                    <a:gd name="T55" fmla="*/ 1 h 95"/>
                    <a:gd name="T56" fmla="*/ 0 w 89"/>
                    <a:gd name="T57" fmla="*/ 1 h 95"/>
                    <a:gd name="T58" fmla="*/ 1 w 89"/>
                    <a:gd name="T59" fmla="*/ 1 h 95"/>
                    <a:gd name="T60" fmla="*/ 1 w 89"/>
                    <a:gd name="T61" fmla="*/ 0 h 95"/>
                    <a:gd name="T62" fmla="*/ 1 w 89"/>
                    <a:gd name="T63" fmla="*/ 0 h 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9"/>
                    <a:gd name="T97" fmla="*/ 0 h 95"/>
                    <a:gd name="T98" fmla="*/ 89 w 89"/>
                    <a:gd name="T99" fmla="*/ 95 h 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9" h="95">
                      <a:moveTo>
                        <a:pt x="8" y="28"/>
                      </a:moveTo>
                      <a:lnTo>
                        <a:pt x="8" y="28"/>
                      </a:lnTo>
                      <a:lnTo>
                        <a:pt x="11" y="25"/>
                      </a:lnTo>
                      <a:lnTo>
                        <a:pt x="15" y="21"/>
                      </a:lnTo>
                      <a:lnTo>
                        <a:pt x="21" y="15"/>
                      </a:lnTo>
                      <a:lnTo>
                        <a:pt x="23" y="13"/>
                      </a:lnTo>
                      <a:lnTo>
                        <a:pt x="25" y="9"/>
                      </a:lnTo>
                      <a:lnTo>
                        <a:pt x="28" y="6"/>
                      </a:lnTo>
                      <a:lnTo>
                        <a:pt x="32" y="4"/>
                      </a:lnTo>
                      <a:lnTo>
                        <a:pt x="38" y="2"/>
                      </a:lnTo>
                      <a:lnTo>
                        <a:pt x="42" y="0"/>
                      </a:lnTo>
                      <a:lnTo>
                        <a:pt x="47" y="0"/>
                      </a:lnTo>
                      <a:lnTo>
                        <a:pt x="55" y="0"/>
                      </a:lnTo>
                      <a:lnTo>
                        <a:pt x="63" y="2"/>
                      </a:lnTo>
                      <a:lnTo>
                        <a:pt x="66" y="6"/>
                      </a:lnTo>
                      <a:lnTo>
                        <a:pt x="72" y="9"/>
                      </a:lnTo>
                      <a:lnTo>
                        <a:pt x="76" y="15"/>
                      </a:lnTo>
                      <a:lnTo>
                        <a:pt x="76" y="19"/>
                      </a:lnTo>
                      <a:lnTo>
                        <a:pt x="80" y="23"/>
                      </a:lnTo>
                      <a:lnTo>
                        <a:pt x="80" y="26"/>
                      </a:lnTo>
                      <a:lnTo>
                        <a:pt x="80" y="28"/>
                      </a:lnTo>
                      <a:lnTo>
                        <a:pt x="80" y="30"/>
                      </a:lnTo>
                      <a:lnTo>
                        <a:pt x="82" y="34"/>
                      </a:lnTo>
                      <a:lnTo>
                        <a:pt x="84" y="38"/>
                      </a:lnTo>
                      <a:lnTo>
                        <a:pt x="85" y="45"/>
                      </a:lnTo>
                      <a:lnTo>
                        <a:pt x="85" y="49"/>
                      </a:lnTo>
                      <a:lnTo>
                        <a:pt x="87" y="55"/>
                      </a:lnTo>
                      <a:lnTo>
                        <a:pt x="89" y="59"/>
                      </a:lnTo>
                      <a:lnTo>
                        <a:pt x="89" y="63"/>
                      </a:lnTo>
                      <a:lnTo>
                        <a:pt x="89" y="65"/>
                      </a:lnTo>
                      <a:lnTo>
                        <a:pt x="89" y="68"/>
                      </a:lnTo>
                      <a:lnTo>
                        <a:pt x="87" y="74"/>
                      </a:lnTo>
                      <a:lnTo>
                        <a:pt x="85" y="80"/>
                      </a:lnTo>
                      <a:lnTo>
                        <a:pt x="82" y="85"/>
                      </a:lnTo>
                      <a:lnTo>
                        <a:pt x="76" y="89"/>
                      </a:lnTo>
                      <a:lnTo>
                        <a:pt x="74" y="91"/>
                      </a:lnTo>
                      <a:lnTo>
                        <a:pt x="70" y="93"/>
                      </a:lnTo>
                      <a:lnTo>
                        <a:pt x="65" y="93"/>
                      </a:lnTo>
                      <a:lnTo>
                        <a:pt x="61" y="95"/>
                      </a:lnTo>
                      <a:lnTo>
                        <a:pt x="53" y="95"/>
                      </a:lnTo>
                      <a:lnTo>
                        <a:pt x="47" y="93"/>
                      </a:lnTo>
                      <a:lnTo>
                        <a:pt x="44" y="93"/>
                      </a:lnTo>
                      <a:lnTo>
                        <a:pt x="38" y="93"/>
                      </a:lnTo>
                      <a:lnTo>
                        <a:pt x="34" y="91"/>
                      </a:lnTo>
                      <a:lnTo>
                        <a:pt x="28" y="91"/>
                      </a:lnTo>
                      <a:lnTo>
                        <a:pt x="25" y="89"/>
                      </a:lnTo>
                      <a:lnTo>
                        <a:pt x="23" y="87"/>
                      </a:lnTo>
                      <a:lnTo>
                        <a:pt x="15" y="84"/>
                      </a:lnTo>
                      <a:lnTo>
                        <a:pt x="11" y="82"/>
                      </a:lnTo>
                      <a:lnTo>
                        <a:pt x="8" y="80"/>
                      </a:lnTo>
                      <a:lnTo>
                        <a:pt x="8" y="78"/>
                      </a:lnTo>
                      <a:lnTo>
                        <a:pt x="6" y="74"/>
                      </a:lnTo>
                      <a:lnTo>
                        <a:pt x="8" y="66"/>
                      </a:lnTo>
                      <a:lnTo>
                        <a:pt x="8" y="61"/>
                      </a:lnTo>
                      <a:lnTo>
                        <a:pt x="9" y="59"/>
                      </a:lnTo>
                      <a:lnTo>
                        <a:pt x="6" y="57"/>
                      </a:lnTo>
                      <a:lnTo>
                        <a:pt x="2" y="53"/>
                      </a:lnTo>
                      <a:lnTo>
                        <a:pt x="0" y="45"/>
                      </a:lnTo>
                      <a:lnTo>
                        <a:pt x="2" y="40"/>
                      </a:lnTo>
                      <a:lnTo>
                        <a:pt x="2" y="34"/>
                      </a:lnTo>
                      <a:lnTo>
                        <a:pt x="6" y="30"/>
                      </a:lnTo>
                      <a:lnTo>
                        <a:pt x="6" y="28"/>
                      </a:lnTo>
                      <a:lnTo>
                        <a:pt x="8" y="28"/>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2" name="Freeform 320">
                  <a:extLst>
                    <a:ext uri="{FF2B5EF4-FFF2-40B4-BE49-F238E27FC236}">
                      <a16:creationId xmlns:a16="http://schemas.microsoft.com/office/drawing/2014/main" id="{DB5ED22D-ABB5-4718-8EC0-9DB3C135DFD4}"/>
                    </a:ext>
                  </a:extLst>
                </p:cNvPr>
                <p:cNvSpPr>
                  <a:spLocks/>
                </p:cNvSpPr>
                <p:nvPr/>
              </p:nvSpPr>
              <p:spPr bwMode="auto">
                <a:xfrm>
                  <a:off x="2820" y="3109"/>
                  <a:ext cx="10" cy="12"/>
                </a:xfrm>
                <a:custGeom>
                  <a:avLst/>
                  <a:gdLst>
                    <a:gd name="T0" fmla="*/ 0 w 21"/>
                    <a:gd name="T1" fmla="*/ 1 h 23"/>
                    <a:gd name="T2" fmla="*/ 0 w 21"/>
                    <a:gd name="T3" fmla="*/ 0 h 23"/>
                    <a:gd name="T4" fmla="*/ 0 w 21"/>
                    <a:gd name="T5" fmla="*/ 1 h 23"/>
                    <a:gd name="T6" fmla="*/ 0 w 21"/>
                    <a:gd name="T7" fmla="*/ 1 h 23"/>
                    <a:gd name="T8" fmla="*/ 0 w 21"/>
                    <a:gd name="T9" fmla="*/ 1 h 23"/>
                    <a:gd name="T10" fmla="*/ 0 w 21"/>
                    <a:gd name="T11" fmla="*/ 1 h 23"/>
                    <a:gd name="T12" fmla="*/ 0 w 21"/>
                    <a:gd name="T13" fmla="*/ 1 h 23"/>
                    <a:gd name="T14" fmla="*/ 0 60000 65536"/>
                    <a:gd name="T15" fmla="*/ 0 60000 65536"/>
                    <a:gd name="T16" fmla="*/ 0 60000 65536"/>
                    <a:gd name="T17" fmla="*/ 0 60000 65536"/>
                    <a:gd name="T18" fmla="*/ 0 60000 65536"/>
                    <a:gd name="T19" fmla="*/ 0 60000 65536"/>
                    <a:gd name="T20" fmla="*/ 0 60000 65536"/>
                    <a:gd name="T21" fmla="*/ 0 w 21"/>
                    <a:gd name="T22" fmla="*/ 0 h 23"/>
                    <a:gd name="T23" fmla="*/ 21 w 21"/>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23">
                      <a:moveTo>
                        <a:pt x="17" y="12"/>
                      </a:moveTo>
                      <a:lnTo>
                        <a:pt x="11" y="0"/>
                      </a:lnTo>
                      <a:lnTo>
                        <a:pt x="0" y="16"/>
                      </a:lnTo>
                      <a:lnTo>
                        <a:pt x="11" y="23"/>
                      </a:lnTo>
                      <a:lnTo>
                        <a:pt x="21" y="19"/>
                      </a:lnTo>
                      <a:lnTo>
                        <a:pt x="17" y="12"/>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3" name="Freeform 321">
                  <a:extLst>
                    <a:ext uri="{FF2B5EF4-FFF2-40B4-BE49-F238E27FC236}">
                      <a16:creationId xmlns:a16="http://schemas.microsoft.com/office/drawing/2014/main" id="{BB236C10-140A-44A0-ADDA-C5E0116E4A81}"/>
                    </a:ext>
                  </a:extLst>
                </p:cNvPr>
                <p:cNvSpPr>
                  <a:spLocks/>
                </p:cNvSpPr>
                <p:nvPr/>
              </p:nvSpPr>
              <p:spPr bwMode="auto">
                <a:xfrm>
                  <a:off x="2803" y="3101"/>
                  <a:ext cx="21" cy="12"/>
                </a:xfrm>
                <a:custGeom>
                  <a:avLst/>
                  <a:gdLst>
                    <a:gd name="T0" fmla="*/ 0 w 42"/>
                    <a:gd name="T1" fmla="*/ 0 h 25"/>
                    <a:gd name="T2" fmla="*/ 0 w 42"/>
                    <a:gd name="T3" fmla="*/ 0 h 25"/>
                    <a:gd name="T4" fmla="*/ 1 w 42"/>
                    <a:gd name="T5" fmla="*/ 0 h 25"/>
                    <a:gd name="T6" fmla="*/ 1 w 42"/>
                    <a:gd name="T7" fmla="*/ 0 h 25"/>
                    <a:gd name="T8" fmla="*/ 1 w 42"/>
                    <a:gd name="T9" fmla="*/ 0 h 25"/>
                    <a:gd name="T10" fmla="*/ 1 w 42"/>
                    <a:gd name="T11" fmla="*/ 0 h 25"/>
                    <a:gd name="T12" fmla="*/ 1 w 42"/>
                    <a:gd name="T13" fmla="*/ 0 h 25"/>
                    <a:gd name="T14" fmla="*/ 1 w 42"/>
                    <a:gd name="T15" fmla="*/ 0 h 25"/>
                    <a:gd name="T16" fmla="*/ 1 w 42"/>
                    <a:gd name="T17" fmla="*/ 0 h 25"/>
                    <a:gd name="T18" fmla="*/ 1 w 42"/>
                    <a:gd name="T19" fmla="*/ 0 h 25"/>
                    <a:gd name="T20" fmla="*/ 2 w 42"/>
                    <a:gd name="T21" fmla="*/ 0 h 25"/>
                    <a:gd name="T22" fmla="*/ 2 w 42"/>
                    <a:gd name="T23" fmla="*/ 0 h 25"/>
                    <a:gd name="T24" fmla="*/ 2 w 42"/>
                    <a:gd name="T25" fmla="*/ 0 h 25"/>
                    <a:gd name="T26" fmla="*/ 2 w 42"/>
                    <a:gd name="T27" fmla="*/ 0 h 25"/>
                    <a:gd name="T28" fmla="*/ 2 w 42"/>
                    <a:gd name="T29" fmla="*/ 0 h 25"/>
                    <a:gd name="T30" fmla="*/ 1 w 42"/>
                    <a:gd name="T31" fmla="*/ 0 h 25"/>
                    <a:gd name="T32" fmla="*/ 1 w 42"/>
                    <a:gd name="T33" fmla="*/ 0 h 25"/>
                    <a:gd name="T34" fmla="*/ 1 w 42"/>
                    <a:gd name="T35" fmla="*/ 0 h 25"/>
                    <a:gd name="T36" fmla="*/ 1 w 42"/>
                    <a:gd name="T37" fmla="*/ 0 h 25"/>
                    <a:gd name="T38" fmla="*/ 1 w 42"/>
                    <a:gd name="T39" fmla="*/ 0 h 25"/>
                    <a:gd name="T40" fmla="*/ 1 w 42"/>
                    <a:gd name="T41" fmla="*/ 0 h 25"/>
                    <a:gd name="T42" fmla="*/ 0 w 42"/>
                    <a:gd name="T43" fmla="*/ 0 h 25"/>
                    <a:gd name="T44" fmla="*/ 0 w 42"/>
                    <a:gd name="T45" fmla="*/ 0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
                    <a:gd name="T70" fmla="*/ 0 h 25"/>
                    <a:gd name="T71" fmla="*/ 42 w 42"/>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 h="25">
                      <a:moveTo>
                        <a:pt x="0" y="25"/>
                      </a:moveTo>
                      <a:lnTo>
                        <a:pt x="0" y="23"/>
                      </a:lnTo>
                      <a:lnTo>
                        <a:pt x="2" y="21"/>
                      </a:lnTo>
                      <a:lnTo>
                        <a:pt x="4" y="16"/>
                      </a:lnTo>
                      <a:lnTo>
                        <a:pt x="5" y="14"/>
                      </a:lnTo>
                      <a:lnTo>
                        <a:pt x="7" y="8"/>
                      </a:lnTo>
                      <a:lnTo>
                        <a:pt x="11" y="4"/>
                      </a:lnTo>
                      <a:lnTo>
                        <a:pt x="15" y="2"/>
                      </a:lnTo>
                      <a:lnTo>
                        <a:pt x="19" y="0"/>
                      </a:lnTo>
                      <a:lnTo>
                        <a:pt x="26" y="0"/>
                      </a:lnTo>
                      <a:lnTo>
                        <a:pt x="34" y="2"/>
                      </a:lnTo>
                      <a:lnTo>
                        <a:pt x="38" y="4"/>
                      </a:lnTo>
                      <a:lnTo>
                        <a:pt x="42" y="4"/>
                      </a:lnTo>
                      <a:lnTo>
                        <a:pt x="38" y="14"/>
                      </a:lnTo>
                      <a:lnTo>
                        <a:pt x="34" y="14"/>
                      </a:lnTo>
                      <a:lnTo>
                        <a:pt x="28" y="14"/>
                      </a:lnTo>
                      <a:lnTo>
                        <a:pt x="21" y="14"/>
                      </a:lnTo>
                      <a:lnTo>
                        <a:pt x="15" y="17"/>
                      </a:lnTo>
                      <a:lnTo>
                        <a:pt x="9" y="21"/>
                      </a:lnTo>
                      <a:lnTo>
                        <a:pt x="5" y="23"/>
                      </a:lnTo>
                      <a:lnTo>
                        <a:pt x="2" y="23"/>
                      </a:lnTo>
                      <a:lnTo>
                        <a:pt x="0" y="25"/>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4" name="Freeform 322">
                  <a:extLst>
                    <a:ext uri="{FF2B5EF4-FFF2-40B4-BE49-F238E27FC236}">
                      <a16:creationId xmlns:a16="http://schemas.microsoft.com/office/drawing/2014/main" id="{983C5E84-CCD1-4E68-92F0-A73338D00702}"/>
                    </a:ext>
                  </a:extLst>
                </p:cNvPr>
                <p:cNvSpPr>
                  <a:spLocks/>
                </p:cNvSpPr>
                <p:nvPr/>
              </p:nvSpPr>
              <p:spPr bwMode="auto">
                <a:xfrm>
                  <a:off x="2752" y="3104"/>
                  <a:ext cx="50" cy="44"/>
                </a:xfrm>
                <a:custGeom>
                  <a:avLst/>
                  <a:gdLst>
                    <a:gd name="T0" fmla="*/ 0 w 101"/>
                    <a:gd name="T1" fmla="*/ 3 h 87"/>
                    <a:gd name="T2" fmla="*/ 0 w 101"/>
                    <a:gd name="T3" fmla="*/ 3 h 87"/>
                    <a:gd name="T4" fmla="*/ 0 w 101"/>
                    <a:gd name="T5" fmla="*/ 3 h 87"/>
                    <a:gd name="T6" fmla="*/ 0 w 101"/>
                    <a:gd name="T7" fmla="*/ 3 h 87"/>
                    <a:gd name="T8" fmla="*/ 0 w 101"/>
                    <a:gd name="T9" fmla="*/ 3 h 87"/>
                    <a:gd name="T10" fmla="*/ 0 w 101"/>
                    <a:gd name="T11" fmla="*/ 2 h 87"/>
                    <a:gd name="T12" fmla="*/ 0 w 101"/>
                    <a:gd name="T13" fmla="*/ 2 h 87"/>
                    <a:gd name="T14" fmla="*/ 0 w 101"/>
                    <a:gd name="T15" fmla="*/ 2 h 87"/>
                    <a:gd name="T16" fmla="*/ 0 w 101"/>
                    <a:gd name="T17" fmla="*/ 2 h 87"/>
                    <a:gd name="T18" fmla="*/ 0 w 101"/>
                    <a:gd name="T19" fmla="*/ 2 h 87"/>
                    <a:gd name="T20" fmla="*/ 0 w 101"/>
                    <a:gd name="T21" fmla="*/ 2 h 87"/>
                    <a:gd name="T22" fmla="*/ 0 w 101"/>
                    <a:gd name="T23" fmla="*/ 1 h 87"/>
                    <a:gd name="T24" fmla="*/ 0 w 101"/>
                    <a:gd name="T25" fmla="*/ 1 h 87"/>
                    <a:gd name="T26" fmla="*/ 0 w 101"/>
                    <a:gd name="T27" fmla="*/ 1 h 87"/>
                    <a:gd name="T28" fmla="*/ 0 w 101"/>
                    <a:gd name="T29" fmla="*/ 1 h 87"/>
                    <a:gd name="T30" fmla="*/ 0 w 101"/>
                    <a:gd name="T31" fmla="*/ 1 h 87"/>
                    <a:gd name="T32" fmla="*/ 0 w 101"/>
                    <a:gd name="T33" fmla="*/ 1 h 87"/>
                    <a:gd name="T34" fmla="*/ 0 w 101"/>
                    <a:gd name="T35" fmla="*/ 1 h 87"/>
                    <a:gd name="T36" fmla="*/ 0 w 101"/>
                    <a:gd name="T37" fmla="*/ 1 h 87"/>
                    <a:gd name="T38" fmla="*/ 0 w 101"/>
                    <a:gd name="T39" fmla="*/ 0 h 87"/>
                    <a:gd name="T40" fmla="*/ 1 w 101"/>
                    <a:gd name="T41" fmla="*/ 0 h 87"/>
                    <a:gd name="T42" fmla="*/ 1 w 101"/>
                    <a:gd name="T43" fmla="*/ 0 h 87"/>
                    <a:gd name="T44" fmla="*/ 1 w 101"/>
                    <a:gd name="T45" fmla="*/ 0 h 87"/>
                    <a:gd name="T46" fmla="*/ 1 w 101"/>
                    <a:gd name="T47" fmla="*/ 0 h 87"/>
                    <a:gd name="T48" fmla="*/ 1 w 101"/>
                    <a:gd name="T49" fmla="*/ 0 h 87"/>
                    <a:gd name="T50" fmla="*/ 1 w 101"/>
                    <a:gd name="T51" fmla="*/ 0 h 87"/>
                    <a:gd name="T52" fmla="*/ 2 w 101"/>
                    <a:gd name="T53" fmla="*/ 0 h 87"/>
                    <a:gd name="T54" fmla="*/ 2 w 101"/>
                    <a:gd name="T55" fmla="*/ 1 h 87"/>
                    <a:gd name="T56" fmla="*/ 2 w 101"/>
                    <a:gd name="T57" fmla="*/ 1 h 87"/>
                    <a:gd name="T58" fmla="*/ 2 w 101"/>
                    <a:gd name="T59" fmla="*/ 1 h 87"/>
                    <a:gd name="T60" fmla="*/ 2 w 101"/>
                    <a:gd name="T61" fmla="*/ 1 h 87"/>
                    <a:gd name="T62" fmla="*/ 2 w 101"/>
                    <a:gd name="T63" fmla="*/ 1 h 87"/>
                    <a:gd name="T64" fmla="*/ 2 w 101"/>
                    <a:gd name="T65" fmla="*/ 1 h 87"/>
                    <a:gd name="T66" fmla="*/ 3 w 101"/>
                    <a:gd name="T67" fmla="*/ 1 h 87"/>
                    <a:gd name="T68" fmla="*/ 3 w 101"/>
                    <a:gd name="T69" fmla="*/ 1 h 87"/>
                    <a:gd name="T70" fmla="*/ 3 w 101"/>
                    <a:gd name="T71" fmla="*/ 1 h 87"/>
                    <a:gd name="T72" fmla="*/ 3 w 101"/>
                    <a:gd name="T73" fmla="*/ 2 h 87"/>
                    <a:gd name="T74" fmla="*/ 3 w 101"/>
                    <a:gd name="T75" fmla="*/ 2 h 87"/>
                    <a:gd name="T76" fmla="*/ 3 w 101"/>
                    <a:gd name="T77" fmla="*/ 2 h 87"/>
                    <a:gd name="T78" fmla="*/ 3 w 101"/>
                    <a:gd name="T79" fmla="*/ 2 h 87"/>
                    <a:gd name="T80" fmla="*/ 3 w 101"/>
                    <a:gd name="T81" fmla="*/ 2 h 87"/>
                    <a:gd name="T82" fmla="*/ 2 w 101"/>
                    <a:gd name="T83" fmla="*/ 2 h 87"/>
                    <a:gd name="T84" fmla="*/ 2 w 101"/>
                    <a:gd name="T85" fmla="*/ 3 h 87"/>
                    <a:gd name="T86" fmla="*/ 2 w 101"/>
                    <a:gd name="T87" fmla="*/ 3 h 87"/>
                    <a:gd name="T88" fmla="*/ 2 w 101"/>
                    <a:gd name="T89" fmla="*/ 3 h 87"/>
                    <a:gd name="T90" fmla="*/ 2 w 101"/>
                    <a:gd name="T91" fmla="*/ 3 h 87"/>
                    <a:gd name="T92" fmla="*/ 2 w 101"/>
                    <a:gd name="T93" fmla="*/ 3 h 87"/>
                    <a:gd name="T94" fmla="*/ 2 w 101"/>
                    <a:gd name="T95" fmla="*/ 3 h 87"/>
                    <a:gd name="T96" fmla="*/ 2 w 101"/>
                    <a:gd name="T97" fmla="*/ 3 h 87"/>
                    <a:gd name="T98" fmla="*/ 1 w 101"/>
                    <a:gd name="T99" fmla="*/ 3 h 87"/>
                    <a:gd name="T100" fmla="*/ 1 w 101"/>
                    <a:gd name="T101" fmla="*/ 3 h 87"/>
                    <a:gd name="T102" fmla="*/ 1 w 101"/>
                    <a:gd name="T103" fmla="*/ 3 h 87"/>
                    <a:gd name="T104" fmla="*/ 1 w 101"/>
                    <a:gd name="T105" fmla="*/ 3 h 87"/>
                    <a:gd name="T106" fmla="*/ 1 w 101"/>
                    <a:gd name="T107" fmla="*/ 3 h 87"/>
                    <a:gd name="T108" fmla="*/ 1 w 101"/>
                    <a:gd name="T109" fmla="*/ 3 h 87"/>
                    <a:gd name="T110" fmla="*/ 1 w 101"/>
                    <a:gd name="T111" fmla="*/ 3 h 87"/>
                    <a:gd name="T112" fmla="*/ 0 w 101"/>
                    <a:gd name="T113" fmla="*/ 3 h 87"/>
                    <a:gd name="T114" fmla="*/ 0 w 101"/>
                    <a:gd name="T115" fmla="*/ 3 h 8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1"/>
                    <a:gd name="T175" fmla="*/ 0 h 87"/>
                    <a:gd name="T176" fmla="*/ 101 w 101"/>
                    <a:gd name="T177" fmla="*/ 87 h 8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1" h="87">
                      <a:moveTo>
                        <a:pt x="23" y="82"/>
                      </a:moveTo>
                      <a:lnTo>
                        <a:pt x="21" y="80"/>
                      </a:lnTo>
                      <a:lnTo>
                        <a:pt x="17" y="76"/>
                      </a:lnTo>
                      <a:lnTo>
                        <a:pt x="13" y="72"/>
                      </a:lnTo>
                      <a:lnTo>
                        <a:pt x="10" y="67"/>
                      </a:lnTo>
                      <a:lnTo>
                        <a:pt x="6" y="59"/>
                      </a:lnTo>
                      <a:lnTo>
                        <a:pt x="2" y="51"/>
                      </a:lnTo>
                      <a:lnTo>
                        <a:pt x="0" y="48"/>
                      </a:lnTo>
                      <a:lnTo>
                        <a:pt x="0" y="44"/>
                      </a:lnTo>
                      <a:lnTo>
                        <a:pt x="0" y="38"/>
                      </a:lnTo>
                      <a:lnTo>
                        <a:pt x="0" y="34"/>
                      </a:lnTo>
                      <a:lnTo>
                        <a:pt x="0" y="30"/>
                      </a:lnTo>
                      <a:lnTo>
                        <a:pt x="2" y="25"/>
                      </a:lnTo>
                      <a:lnTo>
                        <a:pt x="2" y="21"/>
                      </a:lnTo>
                      <a:lnTo>
                        <a:pt x="6" y="19"/>
                      </a:lnTo>
                      <a:lnTo>
                        <a:pt x="8" y="11"/>
                      </a:lnTo>
                      <a:lnTo>
                        <a:pt x="13" y="8"/>
                      </a:lnTo>
                      <a:lnTo>
                        <a:pt x="17" y="4"/>
                      </a:lnTo>
                      <a:lnTo>
                        <a:pt x="25" y="2"/>
                      </a:lnTo>
                      <a:lnTo>
                        <a:pt x="31" y="0"/>
                      </a:lnTo>
                      <a:lnTo>
                        <a:pt x="36" y="0"/>
                      </a:lnTo>
                      <a:lnTo>
                        <a:pt x="42" y="0"/>
                      </a:lnTo>
                      <a:lnTo>
                        <a:pt x="48" y="0"/>
                      </a:lnTo>
                      <a:lnTo>
                        <a:pt x="53" y="0"/>
                      </a:lnTo>
                      <a:lnTo>
                        <a:pt x="57" y="0"/>
                      </a:lnTo>
                      <a:lnTo>
                        <a:pt x="61" y="0"/>
                      </a:lnTo>
                      <a:lnTo>
                        <a:pt x="65" y="0"/>
                      </a:lnTo>
                      <a:lnTo>
                        <a:pt x="70" y="2"/>
                      </a:lnTo>
                      <a:lnTo>
                        <a:pt x="76" y="4"/>
                      </a:lnTo>
                      <a:lnTo>
                        <a:pt x="82" y="6"/>
                      </a:lnTo>
                      <a:lnTo>
                        <a:pt x="88" y="8"/>
                      </a:lnTo>
                      <a:lnTo>
                        <a:pt x="91" y="9"/>
                      </a:lnTo>
                      <a:lnTo>
                        <a:pt x="95" y="15"/>
                      </a:lnTo>
                      <a:lnTo>
                        <a:pt x="99" y="19"/>
                      </a:lnTo>
                      <a:lnTo>
                        <a:pt x="101" y="23"/>
                      </a:lnTo>
                      <a:lnTo>
                        <a:pt x="101" y="28"/>
                      </a:lnTo>
                      <a:lnTo>
                        <a:pt x="101" y="36"/>
                      </a:lnTo>
                      <a:lnTo>
                        <a:pt x="101" y="42"/>
                      </a:lnTo>
                      <a:lnTo>
                        <a:pt x="99" y="48"/>
                      </a:lnTo>
                      <a:lnTo>
                        <a:pt x="99" y="53"/>
                      </a:lnTo>
                      <a:lnTo>
                        <a:pt x="97" y="59"/>
                      </a:lnTo>
                      <a:lnTo>
                        <a:pt x="95" y="63"/>
                      </a:lnTo>
                      <a:lnTo>
                        <a:pt x="91" y="67"/>
                      </a:lnTo>
                      <a:lnTo>
                        <a:pt x="88" y="70"/>
                      </a:lnTo>
                      <a:lnTo>
                        <a:pt x="84" y="76"/>
                      </a:lnTo>
                      <a:lnTo>
                        <a:pt x="80" y="78"/>
                      </a:lnTo>
                      <a:lnTo>
                        <a:pt x="76" y="82"/>
                      </a:lnTo>
                      <a:lnTo>
                        <a:pt x="70" y="84"/>
                      </a:lnTo>
                      <a:lnTo>
                        <a:pt x="69" y="86"/>
                      </a:lnTo>
                      <a:lnTo>
                        <a:pt x="63" y="87"/>
                      </a:lnTo>
                      <a:lnTo>
                        <a:pt x="57" y="87"/>
                      </a:lnTo>
                      <a:lnTo>
                        <a:pt x="53" y="86"/>
                      </a:lnTo>
                      <a:lnTo>
                        <a:pt x="50" y="84"/>
                      </a:lnTo>
                      <a:lnTo>
                        <a:pt x="46" y="82"/>
                      </a:lnTo>
                      <a:lnTo>
                        <a:pt x="38" y="86"/>
                      </a:lnTo>
                      <a:lnTo>
                        <a:pt x="23" y="82"/>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5" name="Freeform 323">
                  <a:extLst>
                    <a:ext uri="{FF2B5EF4-FFF2-40B4-BE49-F238E27FC236}">
                      <a16:creationId xmlns:a16="http://schemas.microsoft.com/office/drawing/2014/main" id="{6F64BE09-66AB-4D4E-A3A6-343B2403779E}"/>
                    </a:ext>
                  </a:extLst>
                </p:cNvPr>
                <p:cNvSpPr>
                  <a:spLocks/>
                </p:cNvSpPr>
                <p:nvPr/>
              </p:nvSpPr>
              <p:spPr bwMode="auto">
                <a:xfrm>
                  <a:off x="2759" y="3108"/>
                  <a:ext cx="38" cy="20"/>
                </a:xfrm>
                <a:custGeom>
                  <a:avLst/>
                  <a:gdLst>
                    <a:gd name="T0" fmla="*/ 0 w 76"/>
                    <a:gd name="T1" fmla="*/ 1 h 40"/>
                    <a:gd name="T2" fmla="*/ 0 w 76"/>
                    <a:gd name="T3" fmla="*/ 1 h 40"/>
                    <a:gd name="T4" fmla="*/ 1 w 76"/>
                    <a:gd name="T5" fmla="*/ 1 h 40"/>
                    <a:gd name="T6" fmla="*/ 1 w 76"/>
                    <a:gd name="T7" fmla="*/ 1 h 40"/>
                    <a:gd name="T8" fmla="*/ 1 w 76"/>
                    <a:gd name="T9" fmla="*/ 1 h 40"/>
                    <a:gd name="T10" fmla="*/ 1 w 76"/>
                    <a:gd name="T11" fmla="*/ 1 h 40"/>
                    <a:gd name="T12" fmla="*/ 1 w 76"/>
                    <a:gd name="T13" fmla="*/ 1 h 40"/>
                    <a:gd name="T14" fmla="*/ 1 w 76"/>
                    <a:gd name="T15" fmla="*/ 0 h 40"/>
                    <a:gd name="T16" fmla="*/ 1 w 76"/>
                    <a:gd name="T17" fmla="*/ 0 h 40"/>
                    <a:gd name="T18" fmla="*/ 1 w 76"/>
                    <a:gd name="T19" fmla="*/ 0 h 40"/>
                    <a:gd name="T20" fmla="*/ 1 w 76"/>
                    <a:gd name="T21" fmla="*/ 0 h 40"/>
                    <a:gd name="T22" fmla="*/ 1 w 76"/>
                    <a:gd name="T23" fmla="*/ 0 h 40"/>
                    <a:gd name="T24" fmla="*/ 1 w 76"/>
                    <a:gd name="T25" fmla="*/ 1 h 40"/>
                    <a:gd name="T26" fmla="*/ 2 w 76"/>
                    <a:gd name="T27" fmla="*/ 0 h 40"/>
                    <a:gd name="T28" fmla="*/ 2 w 76"/>
                    <a:gd name="T29" fmla="*/ 0 h 40"/>
                    <a:gd name="T30" fmla="*/ 2 w 76"/>
                    <a:gd name="T31" fmla="*/ 0 h 40"/>
                    <a:gd name="T32" fmla="*/ 2 w 76"/>
                    <a:gd name="T33" fmla="*/ 0 h 40"/>
                    <a:gd name="T34" fmla="*/ 3 w 76"/>
                    <a:gd name="T35" fmla="*/ 1 h 40"/>
                    <a:gd name="T36" fmla="*/ 3 w 76"/>
                    <a:gd name="T37" fmla="*/ 1 h 40"/>
                    <a:gd name="T38" fmla="*/ 3 w 76"/>
                    <a:gd name="T39" fmla="*/ 1 h 40"/>
                    <a:gd name="T40" fmla="*/ 3 w 76"/>
                    <a:gd name="T41" fmla="*/ 1 h 40"/>
                    <a:gd name="T42" fmla="*/ 3 w 76"/>
                    <a:gd name="T43" fmla="*/ 1 h 40"/>
                    <a:gd name="T44" fmla="*/ 3 w 76"/>
                    <a:gd name="T45" fmla="*/ 1 h 40"/>
                    <a:gd name="T46" fmla="*/ 3 w 76"/>
                    <a:gd name="T47" fmla="*/ 1 h 40"/>
                    <a:gd name="T48" fmla="*/ 3 w 76"/>
                    <a:gd name="T49" fmla="*/ 1 h 40"/>
                    <a:gd name="T50" fmla="*/ 3 w 76"/>
                    <a:gd name="T51" fmla="*/ 2 h 40"/>
                    <a:gd name="T52" fmla="*/ 3 w 76"/>
                    <a:gd name="T53" fmla="*/ 2 h 40"/>
                    <a:gd name="T54" fmla="*/ 3 w 76"/>
                    <a:gd name="T55" fmla="*/ 2 h 40"/>
                    <a:gd name="T56" fmla="*/ 2 w 76"/>
                    <a:gd name="T57" fmla="*/ 2 h 40"/>
                    <a:gd name="T58" fmla="*/ 2 w 76"/>
                    <a:gd name="T59" fmla="*/ 2 h 40"/>
                    <a:gd name="T60" fmla="*/ 2 w 76"/>
                    <a:gd name="T61" fmla="*/ 2 h 40"/>
                    <a:gd name="T62" fmla="*/ 2 w 76"/>
                    <a:gd name="T63" fmla="*/ 2 h 40"/>
                    <a:gd name="T64" fmla="*/ 2 w 76"/>
                    <a:gd name="T65" fmla="*/ 1 h 40"/>
                    <a:gd name="T66" fmla="*/ 2 w 76"/>
                    <a:gd name="T67" fmla="*/ 1 h 40"/>
                    <a:gd name="T68" fmla="*/ 1 w 76"/>
                    <a:gd name="T69" fmla="*/ 1 h 40"/>
                    <a:gd name="T70" fmla="*/ 1 w 76"/>
                    <a:gd name="T71" fmla="*/ 1 h 40"/>
                    <a:gd name="T72" fmla="*/ 1 w 76"/>
                    <a:gd name="T73" fmla="*/ 1 h 40"/>
                    <a:gd name="T74" fmla="*/ 1 w 76"/>
                    <a:gd name="T75" fmla="*/ 1 h 40"/>
                    <a:gd name="T76" fmla="*/ 1 w 76"/>
                    <a:gd name="T77" fmla="*/ 2 h 40"/>
                    <a:gd name="T78" fmla="*/ 1 w 76"/>
                    <a:gd name="T79" fmla="*/ 2 h 40"/>
                    <a:gd name="T80" fmla="*/ 1 w 76"/>
                    <a:gd name="T81" fmla="*/ 2 h 40"/>
                    <a:gd name="T82" fmla="*/ 1 w 76"/>
                    <a:gd name="T83" fmla="*/ 2 h 40"/>
                    <a:gd name="T84" fmla="*/ 1 w 76"/>
                    <a:gd name="T85" fmla="*/ 2 h 40"/>
                    <a:gd name="T86" fmla="*/ 1 w 76"/>
                    <a:gd name="T87" fmla="*/ 2 h 40"/>
                    <a:gd name="T88" fmla="*/ 1 w 76"/>
                    <a:gd name="T89" fmla="*/ 1 h 40"/>
                    <a:gd name="T90" fmla="*/ 1 w 76"/>
                    <a:gd name="T91" fmla="*/ 1 h 40"/>
                    <a:gd name="T92" fmla="*/ 0 w 76"/>
                    <a:gd name="T93" fmla="*/ 1 h 40"/>
                    <a:gd name="T94" fmla="*/ 0 w 76"/>
                    <a:gd name="T95" fmla="*/ 1 h 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
                    <a:gd name="T145" fmla="*/ 0 h 40"/>
                    <a:gd name="T146" fmla="*/ 76 w 76"/>
                    <a:gd name="T147" fmla="*/ 40 h 4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 h="40">
                      <a:moveTo>
                        <a:pt x="0" y="22"/>
                      </a:moveTo>
                      <a:lnTo>
                        <a:pt x="0" y="19"/>
                      </a:lnTo>
                      <a:lnTo>
                        <a:pt x="2" y="15"/>
                      </a:lnTo>
                      <a:lnTo>
                        <a:pt x="6" y="9"/>
                      </a:lnTo>
                      <a:lnTo>
                        <a:pt x="14" y="3"/>
                      </a:lnTo>
                      <a:lnTo>
                        <a:pt x="16" y="1"/>
                      </a:lnTo>
                      <a:lnTo>
                        <a:pt x="21" y="1"/>
                      </a:lnTo>
                      <a:lnTo>
                        <a:pt x="25" y="0"/>
                      </a:lnTo>
                      <a:lnTo>
                        <a:pt x="29" y="0"/>
                      </a:lnTo>
                      <a:lnTo>
                        <a:pt x="33" y="0"/>
                      </a:lnTo>
                      <a:lnTo>
                        <a:pt x="36" y="0"/>
                      </a:lnTo>
                      <a:lnTo>
                        <a:pt x="40" y="0"/>
                      </a:lnTo>
                      <a:lnTo>
                        <a:pt x="42" y="1"/>
                      </a:lnTo>
                      <a:lnTo>
                        <a:pt x="48" y="0"/>
                      </a:lnTo>
                      <a:lnTo>
                        <a:pt x="55" y="0"/>
                      </a:lnTo>
                      <a:lnTo>
                        <a:pt x="59" y="0"/>
                      </a:lnTo>
                      <a:lnTo>
                        <a:pt x="63" y="0"/>
                      </a:lnTo>
                      <a:lnTo>
                        <a:pt x="67" y="3"/>
                      </a:lnTo>
                      <a:lnTo>
                        <a:pt x="69" y="7"/>
                      </a:lnTo>
                      <a:lnTo>
                        <a:pt x="71" y="11"/>
                      </a:lnTo>
                      <a:lnTo>
                        <a:pt x="73" y="17"/>
                      </a:lnTo>
                      <a:lnTo>
                        <a:pt x="74" y="20"/>
                      </a:lnTo>
                      <a:lnTo>
                        <a:pt x="76" y="26"/>
                      </a:lnTo>
                      <a:lnTo>
                        <a:pt x="76" y="28"/>
                      </a:lnTo>
                      <a:lnTo>
                        <a:pt x="74" y="32"/>
                      </a:lnTo>
                      <a:lnTo>
                        <a:pt x="73" y="34"/>
                      </a:lnTo>
                      <a:lnTo>
                        <a:pt x="69" y="38"/>
                      </a:lnTo>
                      <a:lnTo>
                        <a:pt x="65" y="38"/>
                      </a:lnTo>
                      <a:lnTo>
                        <a:pt x="61" y="38"/>
                      </a:lnTo>
                      <a:lnTo>
                        <a:pt x="57" y="38"/>
                      </a:lnTo>
                      <a:lnTo>
                        <a:pt x="55" y="40"/>
                      </a:lnTo>
                      <a:lnTo>
                        <a:pt x="50" y="38"/>
                      </a:lnTo>
                      <a:lnTo>
                        <a:pt x="48" y="32"/>
                      </a:lnTo>
                      <a:lnTo>
                        <a:pt x="46" y="28"/>
                      </a:lnTo>
                      <a:lnTo>
                        <a:pt x="44" y="26"/>
                      </a:lnTo>
                      <a:lnTo>
                        <a:pt x="42" y="26"/>
                      </a:lnTo>
                      <a:lnTo>
                        <a:pt x="40" y="30"/>
                      </a:lnTo>
                      <a:lnTo>
                        <a:pt x="36" y="30"/>
                      </a:lnTo>
                      <a:lnTo>
                        <a:pt x="35" y="34"/>
                      </a:lnTo>
                      <a:lnTo>
                        <a:pt x="31" y="34"/>
                      </a:lnTo>
                      <a:lnTo>
                        <a:pt x="27" y="38"/>
                      </a:lnTo>
                      <a:lnTo>
                        <a:pt x="21" y="38"/>
                      </a:lnTo>
                      <a:lnTo>
                        <a:pt x="17" y="36"/>
                      </a:lnTo>
                      <a:lnTo>
                        <a:pt x="12" y="34"/>
                      </a:lnTo>
                      <a:lnTo>
                        <a:pt x="10" y="30"/>
                      </a:lnTo>
                      <a:lnTo>
                        <a:pt x="2" y="24"/>
                      </a:lnTo>
                      <a:lnTo>
                        <a:pt x="0" y="22"/>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6" name="Freeform 324">
                  <a:extLst>
                    <a:ext uri="{FF2B5EF4-FFF2-40B4-BE49-F238E27FC236}">
                      <a16:creationId xmlns:a16="http://schemas.microsoft.com/office/drawing/2014/main" id="{8E362730-9749-4894-ABAF-7092284D8B0A}"/>
                    </a:ext>
                  </a:extLst>
                </p:cNvPr>
                <p:cNvSpPr>
                  <a:spLocks/>
                </p:cNvSpPr>
                <p:nvPr/>
              </p:nvSpPr>
              <p:spPr bwMode="auto">
                <a:xfrm>
                  <a:off x="2772" y="3110"/>
                  <a:ext cx="11" cy="9"/>
                </a:xfrm>
                <a:custGeom>
                  <a:avLst/>
                  <a:gdLst>
                    <a:gd name="T0" fmla="*/ 0 w 23"/>
                    <a:gd name="T1" fmla="*/ 1 h 17"/>
                    <a:gd name="T2" fmla="*/ 0 w 23"/>
                    <a:gd name="T3" fmla="*/ 1 h 17"/>
                    <a:gd name="T4" fmla="*/ 0 w 23"/>
                    <a:gd name="T5" fmla="*/ 0 h 17"/>
                    <a:gd name="T6" fmla="*/ 0 w 23"/>
                    <a:gd name="T7" fmla="*/ 1 h 17"/>
                    <a:gd name="T8" fmla="*/ 0 w 23"/>
                    <a:gd name="T9" fmla="*/ 1 h 17"/>
                    <a:gd name="T10" fmla="*/ 0 w 23"/>
                    <a:gd name="T11" fmla="*/ 1 h 17"/>
                    <a:gd name="T12" fmla="*/ 0 w 23"/>
                    <a:gd name="T13" fmla="*/ 1 h 17"/>
                    <a:gd name="T14" fmla="*/ 0 60000 65536"/>
                    <a:gd name="T15" fmla="*/ 0 60000 65536"/>
                    <a:gd name="T16" fmla="*/ 0 60000 65536"/>
                    <a:gd name="T17" fmla="*/ 0 60000 65536"/>
                    <a:gd name="T18" fmla="*/ 0 60000 65536"/>
                    <a:gd name="T19" fmla="*/ 0 60000 65536"/>
                    <a:gd name="T20" fmla="*/ 0 60000 65536"/>
                    <a:gd name="T21" fmla="*/ 0 w 23"/>
                    <a:gd name="T22" fmla="*/ 0 h 17"/>
                    <a:gd name="T23" fmla="*/ 23 w 23"/>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7">
                      <a:moveTo>
                        <a:pt x="10" y="17"/>
                      </a:moveTo>
                      <a:lnTo>
                        <a:pt x="0" y="8"/>
                      </a:lnTo>
                      <a:lnTo>
                        <a:pt x="15" y="0"/>
                      </a:lnTo>
                      <a:lnTo>
                        <a:pt x="23" y="10"/>
                      </a:lnTo>
                      <a:lnTo>
                        <a:pt x="13" y="10"/>
                      </a:lnTo>
                      <a:lnTo>
                        <a:pt x="10" y="1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7" name="Freeform 325">
                  <a:extLst>
                    <a:ext uri="{FF2B5EF4-FFF2-40B4-BE49-F238E27FC236}">
                      <a16:creationId xmlns:a16="http://schemas.microsoft.com/office/drawing/2014/main" id="{2DA42EE7-AE55-4710-823A-C0335E38E6A1}"/>
                    </a:ext>
                  </a:extLst>
                </p:cNvPr>
                <p:cNvSpPr>
                  <a:spLocks/>
                </p:cNvSpPr>
                <p:nvPr/>
              </p:nvSpPr>
              <p:spPr bwMode="auto">
                <a:xfrm>
                  <a:off x="2791" y="3079"/>
                  <a:ext cx="132" cy="107"/>
                </a:xfrm>
                <a:custGeom>
                  <a:avLst/>
                  <a:gdLst>
                    <a:gd name="T0" fmla="*/ 1 w 264"/>
                    <a:gd name="T1" fmla="*/ 3 h 215"/>
                    <a:gd name="T2" fmla="*/ 9 w 264"/>
                    <a:gd name="T3" fmla="*/ 0 h 215"/>
                    <a:gd name="T4" fmla="*/ 9 w 264"/>
                    <a:gd name="T5" fmla="*/ 2 h 215"/>
                    <a:gd name="T6" fmla="*/ 2 w 264"/>
                    <a:gd name="T7" fmla="*/ 6 h 215"/>
                    <a:gd name="T8" fmla="*/ 0 w 264"/>
                    <a:gd name="T9" fmla="*/ 5 h 215"/>
                    <a:gd name="T10" fmla="*/ 1 w 264"/>
                    <a:gd name="T11" fmla="*/ 3 h 215"/>
                    <a:gd name="T12" fmla="*/ 1 w 264"/>
                    <a:gd name="T13" fmla="*/ 3 h 215"/>
                    <a:gd name="T14" fmla="*/ 0 60000 65536"/>
                    <a:gd name="T15" fmla="*/ 0 60000 65536"/>
                    <a:gd name="T16" fmla="*/ 0 60000 65536"/>
                    <a:gd name="T17" fmla="*/ 0 60000 65536"/>
                    <a:gd name="T18" fmla="*/ 0 60000 65536"/>
                    <a:gd name="T19" fmla="*/ 0 60000 65536"/>
                    <a:gd name="T20" fmla="*/ 0 60000 65536"/>
                    <a:gd name="T21" fmla="*/ 0 w 264"/>
                    <a:gd name="T22" fmla="*/ 0 h 215"/>
                    <a:gd name="T23" fmla="*/ 264 w 264"/>
                    <a:gd name="T24" fmla="*/ 215 h 2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215">
                      <a:moveTo>
                        <a:pt x="17" y="116"/>
                      </a:moveTo>
                      <a:lnTo>
                        <a:pt x="262" y="0"/>
                      </a:lnTo>
                      <a:lnTo>
                        <a:pt x="264" y="74"/>
                      </a:lnTo>
                      <a:lnTo>
                        <a:pt x="67" y="215"/>
                      </a:lnTo>
                      <a:lnTo>
                        <a:pt x="0" y="173"/>
                      </a:lnTo>
                      <a:lnTo>
                        <a:pt x="17" y="116"/>
                      </a:lnTo>
                      <a:close/>
                    </a:path>
                  </a:pathLst>
                </a:custGeom>
                <a:solidFill>
                  <a:srgbClr val="CC80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8" name="Freeform 326">
                  <a:extLst>
                    <a:ext uri="{FF2B5EF4-FFF2-40B4-BE49-F238E27FC236}">
                      <a16:creationId xmlns:a16="http://schemas.microsoft.com/office/drawing/2014/main" id="{3C55448A-D7FD-44B1-8F6B-0AF4BB25D96A}"/>
                    </a:ext>
                  </a:extLst>
                </p:cNvPr>
                <p:cNvSpPr>
                  <a:spLocks/>
                </p:cNvSpPr>
                <p:nvPr/>
              </p:nvSpPr>
              <p:spPr bwMode="auto">
                <a:xfrm>
                  <a:off x="2810" y="3085"/>
                  <a:ext cx="123" cy="103"/>
                </a:xfrm>
                <a:custGeom>
                  <a:avLst/>
                  <a:gdLst>
                    <a:gd name="T0" fmla="*/ 0 w 247"/>
                    <a:gd name="T1" fmla="*/ 3 h 207"/>
                    <a:gd name="T2" fmla="*/ 7 w 247"/>
                    <a:gd name="T3" fmla="*/ 0 h 207"/>
                    <a:gd name="T4" fmla="*/ 7 w 247"/>
                    <a:gd name="T5" fmla="*/ 4 h 207"/>
                    <a:gd name="T6" fmla="*/ 3 w 247"/>
                    <a:gd name="T7" fmla="*/ 6 h 207"/>
                    <a:gd name="T8" fmla="*/ 0 w 247"/>
                    <a:gd name="T9" fmla="*/ 3 h 207"/>
                    <a:gd name="T10" fmla="*/ 0 w 247"/>
                    <a:gd name="T11" fmla="*/ 3 h 207"/>
                    <a:gd name="T12" fmla="*/ 0 60000 65536"/>
                    <a:gd name="T13" fmla="*/ 0 60000 65536"/>
                    <a:gd name="T14" fmla="*/ 0 60000 65536"/>
                    <a:gd name="T15" fmla="*/ 0 60000 65536"/>
                    <a:gd name="T16" fmla="*/ 0 60000 65536"/>
                    <a:gd name="T17" fmla="*/ 0 60000 65536"/>
                    <a:gd name="T18" fmla="*/ 0 w 247"/>
                    <a:gd name="T19" fmla="*/ 0 h 207"/>
                    <a:gd name="T20" fmla="*/ 247 w 247"/>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247" h="207">
                      <a:moveTo>
                        <a:pt x="0" y="112"/>
                      </a:moveTo>
                      <a:lnTo>
                        <a:pt x="243" y="0"/>
                      </a:lnTo>
                      <a:lnTo>
                        <a:pt x="247" y="137"/>
                      </a:lnTo>
                      <a:lnTo>
                        <a:pt x="99" y="207"/>
                      </a:lnTo>
                      <a:lnTo>
                        <a:pt x="0" y="112"/>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99" name="Freeform 327">
                  <a:extLst>
                    <a:ext uri="{FF2B5EF4-FFF2-40B4-BE49-F238E27FC236}">
                      <a16:creationId xmlns:a16="http://schemas.microsoft.com/office/drawing/2014/main" id="{8B4A5DC2-835E-4627-9948-4F806EEFFB93}"/>
                    </a:ext>
                  </a:extLst>
                </p:cNvPr>
                <p:cNvSpPr>
                  <a:spLocks/>
                </p:cNvSpPr>
                <p:nvPr/>
              </p:nvSpPr>
              <p:spPr bwMode="auto">
                <a:xfrm>
                  <a:off x="2733" y="3096"/>
                  <a:ext cx="66" cy="80"/>
                </a:xfrm>
                <a:custGeom>
                  <a:avLst/>
                  <a:gdLst>
                    <a:gd name="T0" fmla="*/ 0 w 133"/>
                    <a:gd name="T1" fmla="*/ 0 h 160"/>
                    <a:gd name="T2" fmla="*/ 4 w 133"/>
                    <a:gd name="T3" fmla="*/ 3 h 160"/>
                    <a:gd name="T4" fmla="*/ 4 w 133"/>
                    <a:gd name="T5" fmla="*/ 5 h 160"/>
                    <a:gd name="T6" fmla="*/ 0 w 133"/>
                    <a:gd name="T7" fmla="*/ 5 h 160"/>
                    <a:gd name="T8" fmla="*/ 0 w 133"/>
                    <a:gd name="T9" fmla="*/ 2 h 160"/>
                    <a:gd name="T10" fmla="*/ 0 w 133"/>
                    <a:gd name="T11" fmla="*/ 0 h 160"/>
                    <a:gd name="T12" fmla="*/ 0 w 133"/>
                    <a:gd name="T13" fmla="*/ 0 h 160"/>
                    <a:gd name="T14" fmla="*/ 0 60000 65536"/>
                    <a:gd name="T15" fmla="*/ 0 60000 65536"/>
                    <a:gd name="T16" fmla="*/ 0 60000 65536"/>
                    <a:gd name="T17" fmla="*/ 0 60000 65536"/>
                    <a:gd name="T18" fmla="*/ 0 60000 65536"/>
                    <a:gd name="T19" fmla="*/ 0 60000 65536"/>
                    <a:gd name="T20" fmla="*/ 0 60000 65536"/>
                    <a:gd name="T21" fmla="*/ 0 w 133"/>
                    <a:gd name="T22" fmla="*/ 0 h 160"/>
                    <a:gd name="T23" fmla="*/ 133 w 133"/>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160">
                      <a:moveTo>
                        <a:pt x="0" y="0"/>
                      </a:moveTo>
                      <a:lnTo>
                        <a:pt x="133" y="82"/>
                      </a:lnTo>
                      <a:lnTo>
                        <a:pt x="131" y="154"/>
                      </a:lnTo>
                      <a:lnTo>
                        <a:pt x="25" y="160"/>
                      </a:lnTo>
                      <a:lnTo>
                        <a:pt x="4" y="63"/>
                      </a:lnTo>
                      <a:lnTo>
                        <a:pt x="0"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0" name="Freeform 328">
                  <a:extLst>
                    <a:ext uri="{FF2B5EF4-FFF2-40B4-BE49-F238E27FC236}">
                      <a16:creationId xmlns:a16="http://schemas.microsoft.com/office/drawing/2014/main" id="{B876B1D5-1E54-4AD0-BDD0-63189CF00968}"/>
                    </a:ext>
                  </a:extLst>
                </p:cNvPr>
                <p:cNvSpPr>
                  <a:spLocks/>
                </p:cNvSpPr>
                <p:nvPr/>
              </p:nvSpPr>
              <p:spPr bwMode="auto">
                <a:xfrm>
                  <a:off x="2715" y="3104"/>
                  <a:ext cx="58" cy="77"/>
                </a:xfrm>
                <a:custGeom>
                  <a:avLst/>
                  <a:gdLst>
                    <a:gd name="T0" fmla="*/ 3 w 118"/>
                    <a:gd name="T1" fmla="*/ 3 h 154"/>
                    <a:gd name="T2" fmla="*/ 0 w 118"/>
                    <a:gd name="T3" fmla="*/ 0 h 154"/>
                    <a:gd name="T4" fmla="*/ 0 w 118"/>
                    <a:gd name="T5" fmla="*/ 5 h 154"/>
                    <a:gd name="T6" fmla="*/ 3 w 118"/>
                    <a:gd name="T7" fmla="*/ 3 h 154"/>
                    <a:gd name="T8" fmla="*/ 3 w 118"/>
                    <a:gd name="T9" fmla="*/ 3 h 154"/>
                    <a:gd name="T10" fmla="*/ 0 60000 65536"/>
                    <a:gd name="T11" fmla="*/ 0 60000 65536"/>
                    <a:gd name="T12" fmla="*/ 0 60000 65536"/>
                    <a:gd name="T13" fmla="*/ 0 60000 65536"/>
                    <a:gd name="T14" fmla="*/ 0 60000 65536"/>
                    <a:gd name="T15" fmla="*/ 0 w 118"/>
                    <a:gd name="T16" fmla="*/ 0 h 154"/>
                    <a:gd name="T17" fmla="*/ 118 w 118"/>
                    <a:gd name="T18" fmla="*/ 154 h 154"/>
                  </a:gdLst>
                  <a:ahLst/>
                  <a:cxnLst>
                    <a:cxn ang="T10">
                      <a:pos x="T0" y="T1"/>
                    </a:cxn>
                    <a:cxn ang="T11">
                      <a:pos x="T2" y="T3"/>
                    </a:cxn>
                    <a:cxn ang="T12">
                      <a:pos x="T4" y="T5"/>
                    </a:cxn>
                    <a:cxn ang="T13">
                      <a:pos x="T6" y="T7"/>
                    </a:cxn>
                    <a:cxn ang="T14">
                      <a:pos x="T8" y="T9"/>
                    </a:cxn>
                  </a:cxnLst>
                  <a:rect l="T15" t="T16" r="T17" b="T18"/>
                  <a:pathLst>
                    <a:path w="118" h="154">
                      <a:moveTo>
                        <a:pt x="118" y="82"/>
                      </a:moveTo>
                      <a:lnTo>
                        <a:pt x="0" y="0"/>
                      </a:lnTo>
                      <a:lnTo>
                        <a:pt x="2" y="154"/>
                      </a:lnTo>
                      <a:lnTo>
                        <a:pt x="118" y="82"/>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1" name="Freeform 329">
                  <a:extLst>
                    <a:ext uri="{FF2B5EF4-FFF2-40B4-BE49-F238E27FC236}">
                      <a16:creationId xmlns:a16="http://schemas.microsoft.com/office/drawing/2014/main" id="{04D0EC96-899C-48D1-BB94-DAFD6805FB04}"/>
                    </a:ext>
                  </a:extLst>
                </p:cNvPr>
                <p:cNvSpPr>
                  <a:spLocks/>
                </p:cNvSpPr>
                <p:nvPr/>
              </p:nvSpPr>
              <p:spPr bwMode="auto">
                <a:xfrm>
                  <a:off x="2576" y="3167"/>
                  <a:ext cx="55" cy="50"/>
                </a:xfrm>
                <a:custGeom>
                  <a:avLst/>
                  <a:gdLst>
                    <a:gd name="T0" fmla="*/ 3 w 110"/>
                    <a:gd name="T1" fmla="*/ 3 h 99"/>
                    <a:gd name="T2" fmla="*/ 3 w 110"/>
                    <a:gd name="T3" fmla="*/ 3 h 99"/>
                    <a:gd name="T4" fmla="*/ 3 w 110"/>
                    <a:gd name="T5" fmla="*/ 3 h 99"/>
                    <a:gd name="T6" fmla="*/ 3 w 110"/>
                    <a:gd name="T7" fmla="*/ 3 h 99"/>
                    <a:gd name="T8" fmla="*/ 4 w 110"/>
                    <a:gd name="T9" fmla="*/ 2 h 99"/>
                    <a:gd name="T10" fmla="*/ 4 w 110"/>
                    <a:gd name="T11" fmla="*/ 2 h 99"/>
                    <a:gd name="T12" fmla="*/ 4 w 110"/>
                    <a:gd name="T13" fmla="*/ 2 h 99"/>
                    <a:gd name="T14" fmla="*/ 4 w 110"/>
                    <a:gd name="T15" fmla="*/ 1 h 99"/>
                    <a:gd name="T16" fmla="*/ 4 w 110"/>
                    <a:gd name="T17" fmla="*/ 1 h 99"/>
                    <a:gd name="T18" fmla="*/ 3 w 110"/>
                    <a:gd name="T19" fmla="*/ 1 h 99"/>
                    <a:gd name="T20" fmla="*/ 3 w 110"/>
                    <a:gd name="T21" fmla="*/ 1 h 99"/>
                    <a:gd name="T22" fmla="*/ 3 w 110"/>
                    <a:gd name="T23" fmla="*/ 1 h 99"/>
                    <a:gd name="T24" fmla="*/ 3 w 110"/>
                    <a:gd name="T25" fmla="*/ 1 h 99"/>
                    <a:gd name="T26" fmla="*/ 2 w 110"/>
                    <a:gd name="T27" fmla="*/ 1 h 99"/>
                    <a:gd name="T28" fmla="*/ 2 w 110"/>
                    <a:gd name="T29" fmla="*/ 1 h 99"/>
                    <a:gd name="T30" fmla="*/ 2 w 110"/>
                    <a:gd name="T31" fmla="*/ 0 h 99"/>
                    <a:gd name="T32" fmla="*/ 1 w 110"/>
                    <a:gd name="T33" fmla="*/ 0 h 99"/>
                    <a:gd name="T34" fmla="*/ 1 w 110"/>
                    <a:gd name="T35" fmla="*/ 1 h 99"/>
                    <a:gd name="T36" fmla="*/ 1 w 110"/>
                    <a:gd name="T37" fmla="*/ 1 h 99"/>
                    <a:gd name="T38" fmla="*/ 1 w 110"/>
                    <a:gd name="T39" fmla="*/ 1 h 99"/>
                    <a:gd name="T40" fmla="*/ 0 w 110"/>
                    <a:gd name="T41" fmla="*/ 1 h 99"/>
                    <a:gd name="T42" fmla="*/ 0 w 110"/>
                    <a:gd name="T43" fmla="*/ 2 h 99"/>
                    <a:gd name="T44" fmla="*/ 1 w 110"/>
                    <a:gd name="T45" fmla="*/ 2 h 99"/>
                    <a:gd name="T46" fmla="*/ 1 w 110"/>
                    <a:gd name="T47" fmla="*/ 3 h 99"/>
                    <a:gd name="T48" fmla="*/ 1 w 110"/>
                    <a:gd name="T49" fmla="*/ 3 h 99"/>
                    <a:gd name="T50" fmla="*/ 1 w 110"/>
                    <a:gd name="T51" fmla="*/ 3 h 99"/>
                    <a:gd name="T52" fmla="*/ 1 w 110"/>
                    <a:gd name="T53" fmla="*/ 3 h 99"/>
                    <a:gd name="T54" fmla="*/ 2 w 110"/>
                    <a:gd name="T55" fmla="*/ 3 h 99"/>
                    <a:gd name="T56" fmla="*/ 2 w 110"/>
                    <a:gd name="T57" fmla="*/ 3 h 99"/>
                    <a:gd name="T58" fmla="*/ 2 w 110"/>
                    <a:gd name="T59" fmla="*/ 3 h 99"/>
                    <a:gd name="T60" fmla="*/ 2 w 110"/>
                    <a:gd name="T61" fmla="*/ 3 h 99"/>
                    <a:gd name="T62" fmla="*/ 2 w 110"/>
                    <a:gd name="T63" fmla="*/ 4 h 99"/>
                    <a:gd name="T64" fmla="*/ 3 w 110"/>
                    <a:gd name="T65" fmla="*/ 3 h 99"/>
                    <a:gd name="T66" fmla="*/ 3 w 110"/>
                    <a:gd name="T67" fmla="*/ 3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99"/>
                    <a:gd name="T104" fmla="*/ 110 w 110"/>
                    <a:gd name="T105" fmla="*/ 99 h 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99">
                      <a:moveTo>
                        <a:pt x="74" y="96"/>
                      </a:moveTo>
                      <a:lnTo>
                        <a:pt x="76" y="94"/>
                      </a:lnTo>
                      <a:lnTo>
                        <a:pt x="79" y="90"/>
                      </a:lnTo>
                      <a:lnTo>
                        <a:pt x="83" y="86"/>
                      </a:lnTo>
                      <a:lnTo>
                        <a:pt x="85" y="84"/>
                      </a:lnTo>
                      <a:lnTo>
                        <a:pt x="89" y="80"/>
                      </a:lnTo>
                      <a:lnTo>
                        <a:pt x="95" y="77"/>
                      </a:lnTo>
                      <a:lnTo>
                        <a:pt x="96" y="71"/>
                      </a:lnTo>
                      <a:lnTo>
                        <a:pt x="100" y="67"/>
                      </a:lnTo>
                      <a:lnTo>
                        <a:pt x="104" y="61"/>
                      </a:lnTo>
                      <a:lnTo>
                        <a:pt x="106" y="56"/>
                      </a:lnTo>
                      <a:lnTo>
                        <a:pt x="108" y="50"/>
                      </a:lnTo>
                      <a:lnTo>
                        <a:pt x="110" y="46"/>
                      </a:lnTo>
                      <a:lnTo>
                        <a:pt x="110" y="40"/>
                      </a:lnTo>
                      <a:lnTo>
                        <a:pt x="110" y="35"/>
                      </a:lnTo>
                      <a:lnTo>
                        <a:pt x="108" y="29"/>
                      </a:lnTo>
                      <a:lnTo>
                        <a:pt x="104" y="23"/>
                      </a:lnTo>
                      <a:lnTo>
                        <a:pt x="102" y="19"/>
                      </a:lnTo>
                      <a:lnTo>
                        <a:pt x="98" y="18"/>
                      </a:lnTo>
                      <a:lnTo>
                        <a:pt x="93" y="14"/>
                      </a:lnTo>
                      <a:lnTo>
                        <a:pt x="85" y="14"/>
                      </a:lnTo>
                      <a:lnTo>
                        <a:pt x="77" y="14"/>
                      </a:lnTo>
                      <a:lnTo>
                        <a:pt x="72" y="14"/>
                      </a:lnTo>
                      <a:lnTo>
                        <a:pt x="68" y="16"/>
                      </a:lnTo>
                      <a:lnTo>
                        <a:pt x="66" y="18"/>
                      </a:lnTo>
                      <a:lnTo>
                        <a:pt x="66" y="16"/>
                      </a:lnTo>
                      <a:lnTo>
                        <a:pt x="64" y="14"/>
                      </a:lnTo>
                      <a:lnTo>
                        <a:pt x="60" y="10"/>
                      </a:lnTo>
                      <a:lnTo>
                        <a:pt x="57" y="8"/>
                      </a:lnTo>
                      <a:lnTo>
                        <a:pt x="51" y="4"/>
                      </a:lnTo>
                      <a:lnTo>
                        <a:pt x="43" y="2"/>
                      </a:lnTo>
                      <a:lnTo>
                        <a:pt x="39" y="0"/>
                      </a:lnTo>
                      <a:lnTo>
                        <a:pt x="36" y="0"/>
                      </a:lnTo>
                      <a:lnTo>
                        <a:pt x="30" y="0"/>
                      </a:lnTo>
                      <a:lnTo>
                        <a:pt x="28" y="2"/>
                      </a:lnTo>
                      <a:lnTo>
                        <a:pt x="22" y="2"/>
                      </a:lnTo>
                      <a:lnTo>
                        <a:pt x="19" y="4"/>
                      </a:lnTo>
                      <a:lnTo>
                        <a:pt x="15" y="6"/>
                      </a:lnTo>
                      <a:lnTo>
                        <a:pt x="11" y="8"/>
                      </a:lnTo>
                      <a:lnTo>
                        <a:pt x="5" y="14"/>
                      </a:lnTo>
                      <a:lnTo>
                        <a:pt x="3" y="21"/>
                      </a:lnTo>
                      <a:lnTo>
                        <a:pt x="0" y="29"/>
                      </a:lnTo>
                      <a:lnTo>
                        <a:pt x="0" y="37"/>
                      </a:lnTo>
                      <a:lnTo>
                        <a:pt x="0" y="42"/>
                      </a:lnTo>
                      <a:lnTo>
                        <a:pt x="1" y="50"/>
                      </a:lnTo>
                      <a:lnTo>
                        <a:pt x="3" y="54"/>
                      </a:lnTo>
                      <a:lnTo>
                        <a:pt x="5" y="59"/>
                      </a:lnTo>
                      <a:lnTo>
                        <a:pt x="9" y="65"/>
                      </a:lnTo>
                      <a:lnTo>
                        <a:pt x="11" y="71"/>
                      </a:lnTo>
                      <a:lnTo>
                        <a:pt x="11" y="77"/>
                      </a:lnTo>
                      <a:lnTo>
                        <a:pt x="15" y="82"/>
                      </a:lnTo>
                      <a:lnTo>
                        <a:pt x="19" y="84"/>
                      </a:lnTo>
                      <a:lnTo>
                        <a:pt x="22" y="88"/>
                      </a:lnTo>
                      <a:lnTo>
                        <a:pt x="26" y="88"/>
                      </a:lnTo>
                      <a:lnTo>
                        <a:pt x="30" y="88"/>
                      </a:lnTo>
                      <a:lnTo>
                        <a:pt x="34" y="88"/>
                      </a:lnTo>
                      <a:lnTo>
                        <a:pt x="38" y="88"/>
                      </a:lnTo>
                      <a:lnTo>
                        <a:pt x="43" y="86"/>
                      </a:lnTo>
                      <a:lnTo>
                        <a:pt x="45" y="86"/>
                      </a:lnTo>
                      <a:lnTo>
                        <a:pt x="45" y="88"/>
                      </a:lnTo>
                      <a:lnTo>
                        <a:pt x="49" y="92"/>
                      </a:lnTo>
                      <a:lnTo>
                        <a:pt x="53" y="96"/>
                      </a:lnTo>
                      <a:lnTo>
                        <a:pt x="58" y="99"/>
                      </a:lnTo>
                      <a:lnTo>
                        <a:pt x="62" y="99"/>
                      </a:lnTo>
                      <a:lnTo>
                        <a:pt x="68" y="97"/>
                      </a:lnTo>
                      <a:lnTo>
                        <a:pt x="72" y="96"/>
                      </a:lnTo>
                      <a:lnTo>
                        <a:pt x="74" y="9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2" name="Freeform 330">
                  <a:extLst>
                    <a:ext uri="{FF2B5EF4-FFF2-40B4-BE49-F238E27FC236}">
                      <a16:creationId xmlns:a16="http://schemas.microsoft.com/office/drawing/2014/main" id="{D1FB292C-8C17-4DE7-90F0-31293A9A48F6}"/>
                    </a:ext>
                  </a:extLst>
                </p:cNvPr>
                <p:cNvSpPr>
                  <a:spLocks/>
                </p:cNvSpPr>
                <p:nvPr/>
              </p:nvSpPr>
              <p:spPr bwMode="auto">
                <a:xfrm>
                  <a:off x="2581" y="3171"/>
                  <a:ext cx="46" cy="30"/>
                </a:xfrm>
                <a:custGeom>
                  <a:avLst/>
                  <a:gdLst>
                    <a:gd name="T0" fmla="*/ 2 w 93"/>
                    <a:gd name="T1" fmla="*/ 1 h 61"/>
                    <a:gd name="T2" fmla="*/ 2 w 93"/>
                    <a:gd name="T3" fmla="*/ 1 h 61"/>
                    <a:gd name="T4" fmla="*/ 2 w 93"/>
                    <a:gd name="T5" fmla="*/ 1 h 61"/>
                    <a:gd name="T6" fmla="*/ 2 w 93"/>
                    <a:gd name="T7" fmla="*/ 1 h 61"/>
                    <a:gd name="T8" fmla="*/ 2 w 93"/>
                    <a:gd name="T9" fmla="*/ 1 h 61"/>
                    <a:gd name="T10" fmla="*/ 2 w 93"/>
                    <a:gd name="T11" fmla="*/ 1 h 61"/>
                    <a:gd name="T12" fmla="*/ 2 w 93"/>
                    <a:gd name="T13" fmla="*/ 0 h 61"/>
                    <a:gd name="T14" fmla="*/ 2 w 93"/>
                    <a:gd name="T15" fmla="*/ 0 h 61"/>
                    <a:gd name="T16" fmla="*/ 2 w 93"/>
                    <a:gd name="T17" fmla="*/ 0 h 61"/>
                    <a:gd name="T18" fmla="*/ 2 w 93"/>
                    <a:gd name="T19" fmla="*/ 0 h 61"/>
                    <a:gd name="T20" fmla="*/ 2 w 93"/>
                    <a:gd name="T21" fmla="*/ 0 h 61"/>
                    <a:gd name="T22" fmla="*/ 2 w 93"/>
                    <a:gd name="T23" fmla="*/ 0 h 61"/>
                    <a:gd name="T24" fmla="*/ 2 w 93"/>
                    <a:gd name="T25" fmla="*/ 0 h 61"/>
                    <a:gd name="T26" fmla="*/ 2 w 93"/>
                    <a:gd name="T27" fmla="*/ 0 h 61"/>
                    <a:gd name="T28" fmla="*/ 1 w 93"/>
                    <a:gd name="T29" fmla="*/ 0 h 61"/>
                    <a:gd name="T30" fmla="*/ 1 w 93"/>
                    <a:gd name="T31" fmla="*/ 0 h 61"/>
                    <a:gd name="T32" fmla="*/ 1 w 93"/>
                    <a:gd name="T33" fmla="*/ 0 h 61"/>
                    <a:gd name="T34" fmla="*/ 1 w 93"/>
                    <a:gd name="T35" fmla="*/ 0 h 61"/>
                    <a:gd name="T36" fmla="*/ 1 w 93"/>
                    <a:gd name="T37" fmla="*/ 0 h 61"/>
                    <a:gd name="T38" fmla="*/ 1 w 93"/>
                    <a:gd name="T39" fmla="*/ 0 h 61"/>
                    <a:gd name="T40" fmla="*/ 1 w 93"/>
                    <a:gd name="T41" fmla="*/ 0 h 61"/>
                    <a:gd name="T42" fmla="*/ 0 w 93"/>
                    <a:gd name="T43" fmla="*/ 0 h 61"/>
                    <a:gd name="T44" fmla="*/ 0 w 93"/>
                    <a:gd name="T45" fmla="*/ 0 h 61"/>
                    <a:gd name="T46" fmla="*/ 0 w 93"/>
                    <a:gd name="T47" fmla="*/ 0 h 61"/>
                    <a:gd name="T48" fmla="*/ 0 w 93"/>
                    <a:gd name="T49" fmla="*/ 0 h 61"/>
                    <a:gd name="T50" fmla="*/ 0 w 93"/>
                    <a:gd name="T51" fmla="*/ 0 h 61"/>
                    <a:gd name="T52" fmla="*/ 0 w 93"/>
                    <a:gd name="T53" fmla="*/ 0 h 61"/>
                    <a:gd name="T54" fmla="*/ 0 w 93"/>
                    <a:gd name="T55" fmla="*/ 0 h 61"/>
                    <a:gd name="T56" fmla="*/ 0 w 93"/>
                    <a:gd name="T57" fmla="*/ 0 h 61"/>
                    <a:gd name="T58" fmla="*/ 0 w 93"/>
                    <a:gd name="T59" fmla="*/ 0 h 61"/>
                    <a:gd name="T60" fmla="*/ 0 w 93"/>
                    <a:gd name="T61" fmla="*/ 0 h 61"/>
                    <a:gd name="T62" fmla="*/ 0 w 93"/>
                    <a:gd name="T63" fmla="*/ 1 h 61"/>
                    <a:gd name="T64" fmla="*/ 0 w 93"/>
                    <a:gd name="T65" fmla="*/ 1 h 61"/>
                    <a:gd name="T66" fmla="*/ 0 w 93"/>
                    <a:gd name="T67" fmla="*/ 1 h 61"/>
                    <a:gd name="T68" fmla="*/ 0 w 93"/>
                    <a:gd name="T69" fmla="*/ 1 h 61"/>
                    <a:gd name="T70" fmla="*/ 0 w 93"/>
                    <a:gd name="T71" fmla="*/ 1 h 61"/>
                    <a:gd name="T72" fmla="*/ 0 w 93"/>
                    <a:gd name="T73" fmla="*/ 1 h 61"/>
                    <a:gd name="T74" fmla="*/ 0 w 93"/>
                    <a:gd name="T75" fmla="*/ 1 h 61"/>
                    <a:gd name="T76" fmla="*/ 0 w 93"/>
                    <a:gd name="T77" fmla="*/ 1 h 61"/>
                    <a:gd name="T78" fmla="*/ 0 w 93"/>
                    <a:gd name="T79" fmla="*/ 1 h 61"/>
                    <a:gd name="T80" fmla="*/ 0 w 93"/>
                    <a:gd name="T81" fmla="*/ 1 h 61"/>
                    <a:gd name="T82" fmla="*/ 1 w 93"/>
                    <a:gd name="T83" fmla="*/ 1 h 61"/>
                    <a:gd name="T84" fmla="*/ 1 w 93"/>
                    <a:gd name="T85" fmla="*/ 1 h 61"/>
                    <a:gd name="T86" fmla="*/ 1 w 93"/>
                    <a:gd name="T87" fmla="*/ 1 h 61"/>
                    <a:gd name="T88" fmla="*/ 1 w 93"/>
                    <a:gd name="T89" fmla="*/ 1 h 61"/>
                    <a:gd name="T90" fmla="*/ 1 w 93"/>
                    <a:gd name="T91" fmla="*/ 1 h 61"/>
                    <a:gd name="T92" fmla="*/ 1 w 93"/>
                    <a:gd name="T93" fmla="*/ 1 h 61"/>
                    <a:gd name="T94" fmla="*/ 2 w 93"/>
                    <a:gd name="T95" fmla="*/ 1 h 61"/>
                    <a:gd name="T96" fmla="*/ 2 w 93"/>
                    <a:gd name="T97" fmla="*/ 1 h 61"/>
                    <a:gd name="T98" fmla="*/ 2 w 93"/>
                    <a:gd name="T99" fmla="*/ 1 h 61"/>
                    <a:gd name="T100" fmla="*/ 2 w 93"/>
                    <a:gd name="T101" fmla="*/ 1 h 61"/>
                    <a:gd name="T102" fmla="*/ 2 w 93"/>
                    <a:gd name="T103" fmla="*/ 1 h 61"/>
                    <a:gd name="T104" fmla="*/ 2 w 93"/>
                    <a:gd name="T105" fmla="*/ 1 h 61"/>
                    <a:gd name="T106" fmla="*/ 2 w 93"/>
                    <a:gd name="T107" fmla="*/ 1 h 61"/>
                    <a:gd name="T108" fmla="*/ 2 w 93"/>
                    <a:gd name="T109" fmla="*/ 1 h 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3"/>
                    <a:gd name="T166" fmla="*/ 0 h 61"/>
                    <a:gd name="T167" fmla="*/ 93 w 93"/>
                    <a:gd name="T168" fmla="*/ 61 h 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3" h="61">
                      <a:moveTo>
                        <a:pt x="84" y="59"/>
                      </a:moveTo>
                      <a:lnTo>
                        <a:pt x="84" y="55"/>
                      </a:lnTo>
                      <a:lnTo>
                        <a:pt x="89" y="50"/>
                      </a:lnTo>
                      <a:lnTo>
                        <a:pt x="89" y="44"/>
                      </a:lnTo>
                      <a:lnTo>
                        <a:pt x="93" y="40"/>
                      </a:lnTo>
                      <a:lnTo>
                        <a:pt x="93" y="34"/>
                      </a:lnTo>
                      <a:lnTo>
                        <a:pt x="93" y="31"/>
                      </a:lnTo>
                      <a:lnTo>
                        <a:pt x="91" y="27"/>
                      </a:lnTo>
                      <a:lnTo>
                        <a:pt x="89" y="21"/>
                      </a:lnTo>
                      <a:lnTo>
                        <a:pt x="86" y="19"/>
                      </a:lnTo>
                      <a:lnTo>
                        <a:pt x="82" y="15"/>
                      </a:lnTo>
                      <a:lnTo>
                        <a:pt x="76" y="13"/>
                      </a:lnTo>
                      <a:lnTo>
                        <a:pt x="72" y="11"/>
                      </a:lnTo>
                      <a:lnTo>
                        <a:pt x="67" y="11"/>
                      </a:lnTo>
                      <a:lnTo>
                        <a:pt x="63" y="15"/>
                      </a:lnTo>
                      <a:lnTo>
                        <a:pt x="57" y="15"/>
                      </a:lnTo>
                      <a:lnTo>
                        <a:pt x="55" y="13"/>
                      </a:lnTo>
                      <a:lnTo>
                        <a:pt x="49" y="10"/>
                      </a:lnTo>
                      <a:lnTo>
                        <a:pt x="44" y="6"/>
                      </a:lnTo>
                      <a:lnTo>
                        <a:pt x="40" y="2"/>
                      </a:lnTo>
                      <a:lnTo>
                        <a:pt x="34" y="0"/>
                      </a:lnTo>
                      <a:lnTo>
                        <a:pt x="29" y="0"/>
                      </a:lnTo>
                      <a:lnTo>
                        <a:pt x="21" y="0"/>
                      </a:lnTo>
                      <a:lnTo>
                        <a:pt x="17" y="0"/>
                      </a:lnTo>
                      <a:lnTo>
                        <a:pt x="11" y="2"/>
                      </a:lnTo>
                      <a:lnTo>
                        <a:pt x="8" y="8"/>
                      </a:lnTo>
                      <a:lnTo>
                        <a:pt x="4" y="11"/>
                      </a:lnTo>
                      <a:lnTo>
                        <a:pt x="2" y="15"/>
                      </a:lnTo>
                      <a:lnTo>
                        <a:pt x="0" y="19"/>
                      </a:lnTo>
                      <a:lnTo>
                        <a:pt x="0" y="23"/>
                      </a:lnTo>
                      <a:lnTo>
                        <a:pt x="0" y="31"/>
                      </a:lnTo>
                      <a:lnTo>
                        <a:pt x="2" y="38"/>
                      </a:lnTo>
                      <a:lnTo>
                        <a:pt x="6" y="46"/>
                      </a:lnTo>
                      <a:lnTo>
                        <a:pt x="8" y="51"/>
                      </a:lnTo>
                      <a:lnTo>
                        <a:pt x="11" y="55"/>
                      </a:lnTo>
                      <a:lnTo>
                        <a:pt x="17" y="59"/>
                      </a:lnTo>
                      <a:lnTo>
                        <a:pt x="19" y="59"/>
                      </a:lnTo>
                      <a:lnTo>
                        <a:pt x="23" y="57"/>
                      </a:lnTo>
                      <a:lnTo>
                        <a:pt x="25" y="55"/>
                      </a:lnTo>
                      <a:lnTo>
                        <a:pt x="27" y="51"/>
                      </a:lnTo>
                      <a:lnTo>
                        <a:pt x="29" y="46"/>
                      </a:lnTo>
                      <a:lnTo>
                        <a:pt x="32" y="44"/>
                      </a:lnTo>
                      <a:lnTo>
                        <a:pt x="38" y="42"/>
                      </a:lnTo>
                      <a:lnTo>
                        <a:pt x="44" y="42"/>
                      </a:lnTo>
                      <a:lnTo>
                        <a:pt x="48" y="42"/>
                      </a:lnTo>
                      <a:lnTo>
                        <a:pt x="55" y="46"/>
                      </a:lnTo>
                      <a:lnTo>
                        <a:pt x="59" y="48"/>
                      </a:lnTo>
                      <a:lnTo>
                        <a:pt x="65" y="53"/>
                      </a:lnTo>
                      <a:lnTo>
                        <a:pt x="67" y="57"/>
                      </a:lnTo>
                      <a:lnTo>
                        <a:pt x="70" y="59"/>
                      </a:lnTo>
                      <a:lnTo>
                        <a:pt x="72" y="59"/>
                      </a:lnTo>
                      <a:lnTo>
                        <a:pt x="76" y="61"/>
                      </a:lnTo>
                      <a:lnTo>
                        <a:pt x="80" y="59"/>
                      </a:lnTo>
                      <a:lnTo>
                        <a:pt x="84" y="59"/>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3" name="Freeform 331">
                  <a:extLst>
                    <a:ext uri="{FF2B5EF4-FFF2-40B4-BE49-F238E27FC236}">
                      <a16:creationId xmlns:a16="http://schemas.microsoft.com/office/drawing/2014/main" id="{72D6CF6C-2E37-4980-B044-90E058C83D43}"/>
                    </a:ext>
                  </a:extLst>
                </p:cNvPr>
                <p:cNvSpPr>
                  <a:spLocks/>
                </p:cNvSpPr>
                <p:nvPr/>
              </p:nvSpPr>
              <p:spPr bwMode="auto">
                <a:xfrm>
                  <a:off x="2585" y="3174"/>
                  <a:ext cx="13" cy="11"/>
                </a:xfrm>
                <a:custGeom>
                  <a:avLst/>
                  <a:gdLst>
                    <a:gd name="T0" fmla="*/ 1 w 24"/>
                    <a:gd name="T1" fmla="*/ 0 h 23"/>
                    <a:gd name="T2" fmla="*/ 1 w 24"/>
                    <a:gd name="T3" fmla="*/ 0 h 23"/>
                    <a:gd name="T4" fmla="*/ 1 w 24"/>
                    <a:gd name="T5" fmla="*/ 0 h 23"/>
                    <a:gd name="T6" fmla="*/ 1 w 24"/>
                    <a:gd name="T7" fmla="*/ 0 h 23"/>
                    <a:gd name="T8" fmla="*/ 1 w 24"/>
                    <a:gd name="T9" fmla="*/ 0 h 23"/>
                    <a:gd name="T10" fmla="*/ 1 w 24"/>
                    <a:gd name="T11" fmla="*/ 0 h 23"/>
                    <a:gd name="T12" fmla="*/ 0 w 24"/>
                    <a:gd name="T13" fmla="*/ 0 h 23"/>
                    <a:gd name="T14" fmla="*/ 1 w 24"/>
                    <a:gd name="T15" fmla="*/ 0 h 23"/>
                    <a:gd name="T16" fmla="*/ 1 w 24"/>
                    <a:gd name="T17" fmla="*/ 0 h 23"/>
                    <a:gd name="T18" fmla="*/ 1 w 24"/>
                    <a:gd name="T19" fmla="*/ 0 h 23"/>
                    <a:gd name="T20" fmla="*/ 1 w 24"/>
                    <a:gd name="T21" fmla="*/ 0 h 23"/>
                    <a:gd name="T22" fmla="*/ 1 w 24"/>
                    <a:gd name="T23" fmla="*/ 0 h 23"/>
                    <a:gd name="T24" fmla="*/ 1 w 24"/>
                    <a:gd name="T25" fmla="*/ 0 h 23"/>
                    <a:gd name="T26" fmla="*/ 1 w 24"/>
                    <a:gd name="T27" fmla="*/ 0 h 23"/>
                    <a:gd name="T28" fmla="*/ 1 w 24"/>
                    <a:gd name="T29" fmla="*/ 0 h 23"/>
                    <a:gd name="T30" fmla="*/ 1 w 24"/>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3"/>
                    <a:gd name="T50" fmla="*/ 24 w 24"/>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3">
                      <a:moveTo>
                        <a:pt x="22" y="0"/>
                      </a:moveTo>
                      <a:lnTo>
                        <a:pt x="19" y="0"/>
                      </a:lnTo>
                      <a:lnTo>
                        <a:pt x="11" y="0"/>
                      </a:lnTo>
                      <a:lnTo>
                        <a:pt x="7" y="2"/>
                      </a:lnTo>
                      <a:lnTo>
                        <a:pt x="5" y="4"/>
                      </a:lnTo>
                      <a:lnTo>
                        <a:pt x="1" y="7"/>
                      </a:lnTo>
                      <a:lnTo>
                        <a:pt x="0" y="15"/>
                      </a:lnTo>
                      <a:lnTo>
                        <a:pt x="7" y="23"/>
                      </a:lnTo>
                      <a:lnTo>
                        <a:pt x="7" y="21"/>
                      </a:lnTo>
                      <a:lnTo>
                        <a:pt x="11" y="15"/>
                      </a:lnTo>
                      <a:lnTo>
                        <a:pt x="13" y="13"/>
                      </a:lnTo>
                      <a:lnTo>
                        <a:pt x="15" y="9"/>
                      </a:lnTo>
                      <a:lnTo>
                        <a:pt x="19" y="7"/>
                      </a:lnTo>
                      <a:lnTo>
                        <a:pt x="24" y="7"/>
                      </a:lnTo>
                      <a:lnTo>
                        <a:pt x="22"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4" name="Freeform 332">
                  <a:extLst>
                    <a:ext uri="{FF2B5EF4-FFF2-40B4-BE49-F238E27FC236}">
                      <a16:creationId xmlns:a16="http://schemas.microsoft.com/office/drawing/2014/main" id="{5B533222-C6B9-4A89-85E4-3F8BEDF71F38}"/>
                    </a:ext>
                  </a:extLst>
                </p:cNvPr>
                <p:cNvSpPr>
                  <a:spLocks/>
                </p:cNvSpPr>
                <p:nvPr/>
              </p:nvSpPr>
              <p:spPr bwMode="auto">
                <a:xfrm>
                  <a:off x="2603" y="3176"/>
                  <a:ext cx="10" cy="5"/>
                </a:xfrm>
                <a:custGeom>
                  <a:avLst/>
                  <a:gdLst>
                    <a:gd name="T0" fmla="*/ 1 w 19"/>
                    <a:gd name="T1" fmla="*/ 0 h 11"/>
                    <a:gd name="T2" fmla="*/ 1 w 19"/>
                    <a:gd name="T3" fmla="*/ 0 h 11"/>
                    <a:gd name="T4" fmla="*/ 0 w 19"/>
                    <a:gd name="T5" fmla="*/ 0 h 11"/>
                    <a:gd name="T6" fmla="*/ 1 w 19"/>
                    <a:gd name="T7" fmla="*/ 0 h 11"/>
                    <a:gd name="T8" fmla="*/ 1 w 19"/>
                    <a:gd name="T9" fmla="*/ 0 h 11"/>
                    <a:gd name="T10" fmla="*/ 1 w 19"/>
                    <a:gd name="T11" fmla="*/ 0 h 11"/>
                    <a:gd name="T12" fmla="*/ 0 60000 65536"/>
                    <a:gd name="T13" fmla="*/ 0 60000 65536"/>
                    <a:gd name="T14" fmla="*/ 0 60000 65536"/>
                    <a:gd name="T15" fmla="*/ 0 60000 65536"/>
                    <a:gd name="T16" fmla="*/ 0 60000 65536"/>
                    <a:gd name="T17" fmla="*/ 0 60000 65536"/>
                    <a:gd name="T18" fmla="*/ 0 w 19"/>
                    <a:gd name="T19" fmla="*/ 0 h 11"/>
                    <a:gd name="T20" fmla="*/ 19 w 1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9" h="11">
                      <a:moveTo>
                        <a:pt x="19" y="11"/>
                      </a:moveTo>
                      <a:lnTo>
                        <a:pt x="13" y="0"/>
                      </a:lnTo>
                      <a:lnTo>
                        <a:pt x="0" y="3"/>
                      </a:lnTo>
                      <a:lnTo>
                        <a:pt x="7" y="11"/>
                      </a:lnTo>
                      <a:lnTo>
                        <a:pt x="19" y="1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5" name="Freeform 333">
                  <a:extLst>
                    <a:ext uri="{FF2B5EF4-FFF2-40B4-BE49-F238E27FC236}">
                      <a16:creationId xmlns:a16="http://schemas.microsoft.com/office/drawing/2014/main" id="{DC683E8F-2C32-42B3-A2C4-672050E38CE4}"/>
                    </a:ext>
                  </a:extLst>
                </p:cNvPr>
                <p:cNvSpPr>
                  <a:spLocks/>
                </p:cNvSpPr>
                <p:nvPr/>
              </p:nvSpPr>
              <p:spPr bwMode="auto">
                <a:xfrm>
                  <a:off x="2610" y="3132"/>
                  <a:ext cx="51" cy="51"/>
                </a:xfrm>
                <a:custGeom>
                  <a:avLst/>
                  <a:gdLst>
                    <a:gd name="T0" fmla="*/ 3 w 103"/>
                    <a:gd name="T1" fmla="*/ 1 h 103"/>
                    <a:gd name="T2" fmla="*/ 2 w 103"/>
                    <a:gd name="T3" fmla="*/ 1 h 103"/>
                    <a:gd name="T4" fmla="*/ 2 w 103"/>
                    <a:gd name="T5" fmla="*/ 0 h 103"/>
                    <a:gd name="T6" fmla="*/ 2 w 103"/>
                    <a:gd name="T7" fmla="*/ 0 h 103"/>
                    <a:gd name="T8" fmla="*/ 2 w 103"/>
                    <a:gd name="T9" fmla="*/ 0 h 103"/>
                    <a:gd name="T10" fmla="*/ 2 w 103"/>
                    <a:gd name="T11" fmla="*/ 0 h 103"/>
                    <a:gd name="T12" fmla="*/ 1 w 103"/>
                    <a:gd name="T13" fmla="*/ 0 h 103"/>
                    <a:gd name="T14" fmla="*/ 1 w 103"/>
                    <a:gd name="T15" fmla="*/ 0 h 103"/>
                    <a:gd name="T16" fmla="*/ 1 w 103"/>
                    <a:gd name="T17" fmla="*/ 0 h 103"/>
                    <a:gd name="T18" fmla="*/ 1 w 103"/>
                    <a:gd name="T19" fmla="*/ 0 h 103"/>
                    <a:gd name="T20" fmla="*/ 0 w 103"/>
                    <a:gd name="T21" fmla="*/ 0 h 103"/>
                    <a:gd name="T22" fmla="*/ 0 w 103"/>
                    <a:gd name="T23" fmla="*/ 0 h 103"/>
                    <a:gd name="T24" fmla="*/ 0 w 103"/>
                    <a:gd name="T25" fmla="*/ 0 h 103"/>
                    <a:gd name="T26" fmla="*/ 0 w 103"/>
                    <a:gd name="T27" fmla="*/ 1 h 103"/>
                    <a:gd name="T28" fmla="*/ 0 w 103"/>
                    <a:gd name="T29" fmla="*/ 1 h 103"/>
                    <a:gd name="T30" fmla="*/ 0 w 103"/>
                    <a:gd name="T31" fmla="*/ 1 h 103"/>
                    <a:gd name="T32" fmla="*/ 0 w 103"/>
                    <a:gd name="T33" fmla="*/ 2 h 103"/>
                    <a:gd name="T34" fmla="*/ 0 w 103"/>
                    <a:gd name="T35" fmla="*/ 2 h 103"/>
                    <a:gd name="T36" fmla="*/ 0 w 103"/>
                    <a:gd name="T37" fmla="*/ 2 h 103"/>
                    <a:gd name="T38" fmla="*/ 0 w 103"/>
                    <a:gd name="T39" fmla="*/ 2 h 103"/>
                    <a:gd name="T40" fmla="*/ 0 w 103"/>
                    <a:gd name="T41" fmla="*/ 3 h 103"/>
                    <a:gd name="T42" fmla="*/ 1 w 103"/>
                    <a:gd name="T43" fmla="*/ 3 h 103"/>
                    <a:gd name="T44" fmla="*/ 1 w 103"/>
                    <a:gd name="T45" fmla="*/ 3 h 103"/>
                    <a:gd name="T46" fmla="*/ 1 w 103"/>
                    <a:gd name="T47" fmla="*/ 3 h 103"/>
                    <a:gd name="T48" fmla="*/ 2 w 103"/>
                    <a:gd name="T49" fmla="*/ 3 h 103"/>
                    <a:gd name="T50" fmla="*/ 2 w 103"/>
                    <a:gd name="T51" fmla="*/ 3 h 103"/>
                    <a:gd name="T52" fmla="*/ 2 w 103"/>
                    <a:gd name="T53" fmla="*/ 2 h 103"/>
                    <a:gd name="T54" fmla="*/ 2 w 103"/>
                    <a:gd name="T55" fmla="*/ 2 h 103"/>
                    <a:gd name="T56" fmla="*/ 2 w 103"/>
                    <a:gd name="T57" fmla="*/ 2 h 103"/>
                    <a:gd name="T58" fmla="*/ 3 w 103"/>
                    <a:gd name="T59" fmla="*/ 2 h 103"/>
                    <a:gd name="T60" fmla="*/ 3 w 103"/>
                    <a:gd name="T61" fmla="*/ 2 h 103"/>
                    <a:gd name="T62" fmla="*/ 3 w 103"/>
                    <a:gd name="T63" fmla="*/ 1 h 103"/>
                    <a:gd name="T64" fmla="*/ 3 w 103"/>
                    <a:gd name="T65" fmla="*/ 1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03"/>
                    <a:gd name="T101" fmla="*/ 103 w 103"/>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03">
                      <a:moveTo>
                        <a:pt x="101" y="48"/>
                      </a:moveTo>
                      <a:lnTo>
                        <a:pt x="101" y="46"/>
                      </a:lnTo>
                      <a:lnTo>
                        <a:pt x="99" y="42"/>
                      </a:lnTo>
                      <a:lnTo>
                        <a:pt x="95" y="36"/>
                      </a:lnTo>
                      <a:lnTo>
                        <a:pt x="93" y="31"/>
                      </a:lnTo>
                      <a:lnTo>
                        <a:pt x="91" y="27"/>
                      </a:lnTo>
                      <a:lnTo>
                        <a:pt x="89" y="23"/>
                      </a:lnTo>
                      <a:lnTo>
                        <a:pt x="87" y="19"/>
                      </a:lnTo>
                      <a:lnTo>
                        <a:pt x="85" y="13"/>
                      </a:lnTo>
                      <a:lnTo>
                        <a:pt x="82" y="10"/>
                      </a:lnTo>
                      <a:lnTo>
                        <a:pt x="76" y="6"/>
                      </a:lnTo>
                      <a:lnTo>
                        <a:pt x="70" y="2"/>
                      </a:lnTo>
                      <a:lnTo>
                        <a:pt x="63" y="2"/>
                      </a:lnTo>
                      <a:lnTo>
                        <a:pt x="59" y="0"/>
                      </a:lnTo>
                      <a:lnTo>
                        <a:pt x="55" y="0"/>
                      </a:lnTo>
                      <a:lnTo>
                        <a:pt x="51" y="0"/>
                      </a:lnTo>
                      <a:lnTo>
                        <a:pt x="47" y="0"/>
                      </a:lnTo>
                      <a:lnTo>
                        <a:pt x="42" y="2"/>
                      </a:lnTo>
                      <a:lnTo>
                        <a:pt x="36" y="8"/>
                      </a:lnTo>
                      <a:lnTo>
                        <a:pt x="32" y="12"/>
                      </a:lnTo>
                      <a:lnTo>
                        <a:pt x="30" y="15"/>
                      </a:lnTo>
                      <a:lnTo>
                        <a:pt x="28" y="19"/>
                      </a:lnTo>
                      <a:lnTo>
                        <a:pt x="28" y="21"/>
                      </a:lnTo>
                      <a:lnTo>
                        <a:pt x="27" y="23"/>
                      </a:lnTo>
                      <a:lnTo>
                        <a:pt x="25" y="27"/>
                      </a:lnTo>
                      <a:lnTo>
                        <a:pt x="21" y="31"/>
                      </a:lnTo>
                      <a:lnTo>
                        <a:pt x="17" y="34"/>
                      </a:lnTo>
                      <a:lnTo>
                        <a:pt x="11" y="40"/>
                      </a:lnTo>
                      <a:lnTo>
                        <a:pt x="8" y="44"/>
                      </a:lnTo>
                      <a:lnTo>
                        <a:pt x="6" y="48"/>
                      </a:lnTo>
                      <a:lnTo>
                        <a:pt x="6" y="51"/>
                      </a:lnTo>
                      <a:lnTo>
                        <a:pt x="4" y="53"/>
                      </a:lnTo>
                      <a:lnTo>
                        <a:pt x="2" y="57"/>
                      </a:lnTo>
                      <a:lnTo>
                        <a:pt x="0" y="65"/>
                      </a:lnTo>
                      <a:lnTo>
                        <a:pt x="2" y="70"/>
                      </a:lnTo>
                      <a:lnTo>
                        <a:pt x="2" y="78"/>
                      </a:lnTo>
                      <a:lnTo>
                        <a:pt x="6" y="84"/>
                      </a:lnTo>
                      <a:lnTo>
                        <a:pt x="8" y="88"/>
                      </a:lnTo>
                      <a:lnTo>
                        <a:pt x="11" y="89"/>
                      </a:lnTo>
                      <a:lnTo>
                        <a:pt x="17" y="93"/>
                      </a:lnTo>
                      <a:lnTo>
                        <a:pt x="23" y="95"/>
                      </a:lnTo>
                      <a:lnTo>
                        <a:pt x="27" y="97"/>
                      </a:lnTo>
                      <a:lnTo>
                        <a:pt x="32" y="99"/>
                      </a:lnTo>
                      <a:lnTo>
                        <a:pt x="38" y="99"/>
                      </a:lnTo>
                      <a:lnTo>
                        <a:pt x="44" y="101"/>
                      </a:lnTo>
                      <a:lnTo>
                        <a:pt x="47" y="101"/>
                      </a:lnTo>
                      <a:lnTo>
                        <a:pt x="53" y="103"/>
                      </a:lnTo>
                      <a:lnTo>
                        <a:pt x="57" y="103"/>
                      </a:lnTo>
                      <a:lnTo>
                        <a:pt x="63" y="103"/>
                      </a:lnTo>
                      <a:lnTo>
                        <a:pt x="70" y="103"/>
                      </a:lnTo>
                      <a:lnTo>
                        <a:pt x="76" y="101"/>
                      </a:lnTo>
                      <a:lnTo>
                        <a:pt x="80" y="101"/>
                      </a:lnTo>
                      <a:lnTo>
                        <a:pt x="82" y="99"/>
                      </a:lnTo>
                      <a:lnTo>
                        <a:pt x="84" y="95"/>
                      </a:lnTo>
                      <a:lnTo>
                        <a:pt x="85" y="88"/>
                      </a:lnTo>
                      <a:lnTo>
                        <a:pt x="87" y="82"/>
                      </a:lnTo>
                      <a:lnTo>
                        <a:pt x="89" y="80"/>
                      </a:lnTo>
                      <a:lnTo>
                        <a:pt x="91" y="78"/>
                      </a:lnTo>
                      <a:lnTo>
                        <a:pt x="95" y="76"/>
                      </a:lnTo>
                      <a:lnTo>
                        <a:pt x="99" y="72"/>
                      </a:lnTo>
                      <a:lnTo>
                        <a:pt x="101" y="70"/>
                      </a:lnTo>
                      <a:lnTo>
                        <a:pt x="101" y="67"/>
                      </a:lnTo>
                      <a:lnTo>
                        <a:pt x="103" y="63"/>
                      </a:lnTo>
                      <a:lnTo>
                        <a:pt x="103" y="55"/>
                      </a:lnTo>
                      <a:lnTo>
                        <a:pt x="103" y="51"/>
                      </a:lnTo>
                      <a:lnTo>
                        <a:pt x="101" y="48"/>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6" name="Freeform 334">
                  <a:extLst>
                    <a:ext uri="{FF2B5EF4-FFF2-40B4-BE49-F238E27FC236}">
                      <a16:creationId xmlns:a16="http://schemas.microsoft.com/office/drawing/2014/main" id="{1A06E718-CD7F-4A13-8247-59126A80ED65}"/>
                    </a:ext>
                  </a:extLst>
                </p:cNvPr>
                <p:cNvSpPr>
                  <a:spLocks/>
                </p:cNvSpPr>
                <p:nvPr/>
              </p:nvSpPr>
              <p:spPr bwMode="auto">
                <a:xfrm>
                  <a:off x="2622" y="3143"/>
                  <a:ext cx="11" cy="13"/>
                </a:xfrm>
                <a:custGeom>
                  <a:avLst/>
                  <a:gdLst>
                    <a:gd name="T0" fmla="*/ 1 w 21"/>
                    <a:gd name="T1" fmla="*/ 1 h 25"/>
                    <a:gd name="T2" fmla="*/ 1 w 21"/>
                    <a:gd name="T3" fmla="*/ 0 h 25"/>
                    <a:gd name="T4" fmla="*/ 1 w 21"/>
                    <a:gd name="T5" fmla="*/ 1 h 25"/>
                    <a:gd name="T6" fmla="*/ 1 w 21"/>
                    <a:gd name="T7" fmla="*/ 1 h 25"/>
                    <a:gd name="T8" fmla="*/ 0 w 21"/>
                    <a:gd name="T9" fmla="*/ 1 h 25"/>
                    <a:gd name="T10" fmla="*/ 1 w 21"/>
                    <a:gd name="T11" fmla="*/ 1 h 25"/>
                    <a:gd name="T12" fmla="*/ 1 w 21"/>
                    <a:gd name="T13" fmla="*/ 1 h 25"/>
                    <a:gd name="T14" fmla="*/ 0 60000 65536"/>
                    <a:gd name="T15" fmla="*/ 0 60000 65536"/>
                    <a:gd name="T16" fmla="*/ 0 60000 65536"/>
                    <a:gd name="T17" fmla="*/ 0 60000 65536"/>
                    <a:gd name="T18" fmla="*/ 0 60000 65536"/>
                    <a:gd name="T19" fmla="*/ 0 60000 65536"/>
                    <a:gd name="T20" fmla="*/ 0 60000 65536"/>
                    <a:gd name="T21" fmla="*/ 0 w 21"/>
                    <a:gd name="T22" fmla="*/ 0 h 25"/>
                    <a:gd name="T23" fmla="*/ 21 w 2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25">
                      <a:moveTo>
                        <a:pt x="5" y="9"/>
                      </a:moveTo>
                      <a:lnTo>
                        <a:pt x="15" y="0"/>
                      </a:lnTo>
                      <a:lnTo>
                        <a:pt x="21" y="21"/>
                      </a:lnTo>
                      <a:lnTo>
                        <a:pt x="5" y="25"/>
                      </a:lnTo>
                      <a:lnTo>
                        <a:pt x="0" y="17"/>
                      </a:lnTo>
                      <a:lnTo>
                        <a:pt x="5" y="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7" name="Freeform 335">
                  <a:extLst>
                    <a:ext uri="{FF2B5EF4-FFF2-40B4-BE49-F238E27FC236}">
                      <a16:creationId xmlns:a16="http://schemas.microsoft.com/office/drawing/2014/main" id="{43BA6DCD-8C2A-432E-8268-9F37E11A1C07}"/>
                    </a:ext>
                  </a:extLst>
                </p:cNvPr>
                <p:cNvSpPr>
                  <a:spLocks/>
                </p:cNvSpPr>
                <p:nvPr/>
              </p:nvSpPr>
              <p:spPr bwMode="auto">
                <a:xfrm>
                  <a:off x="2635" y="3138"/>
                  <a:ext cx="17" cy="18"/>
                </a:xfrm>
                <a:custGeom>
                  <a:avLst/>
                  <a:gdLst>
                    <a:gd name="T0" fmla="*/ 1 w 35"/>
                    <a:gd name="T1" fmla="*/ 1 h 36"/>
                    <a:gd name="T2" fmla="*/ 1 w 35"/>
                    <a:gd name="T3" fmla="*/ 1 h 36"/>
                    <a:gd name="T4" fmla="*/ 1 w 35"/>
                    <a:gd name="T5" fmla="*/ 1 h 36"/>
                    <a:gd name="T6" fmla="*/ 1 w 35"/>
                    <a:gd name="T7" fmla="*/ 1 h 36"/>
                    <a:gd name="T8" fmla="*/ 1 w 35"/>
                    <a:gd name="T9" fmla="*/ 1 h 36"/>
                    <a:gd name="T10" fmla="*/ 0 w 35"/>
                    <a:gd name="T11" fmla="*/ 1 h 36"/>
                    <a:gd name="T12" fmla="*/ 0 w 35"/>
                    <a:gd name="T13" fmla="*/ 1 h 36"/>
                    <a:gd name="T14" fmla="*/ 0 w 35"/>
                    <a:gd name="T15" fmla="*/ 1 h 36"/>
                    <a:gd name="T16" fmla="*/ 0 w 35"/>
                    <a:gd name="T17" fmla="*/ 1 h 36"/>
                    <a:gd name="T18" fmla="*/ 0 w 35"/>
                    <a:gd name="T19" fmla="*/ 1 h 36"/>
                    <a:gd name="T20" fmla="*/ 0 w 35"/>
                    <a:gd name="T21" fmla="*/ 1 h 36"/>
                    <a:gd name="T22" fmla="*/ 0 w 35"/>
                    <a:gd name="T23" fmla="*/ 0 h 36"/>
                    <a:gd name="T24" fmla="*/ 0 w 35"/>
                    <a:gd name="T25" fmla="*/ 0 h 36"/>
                    <a:gd name="T26" fmla="*/ 0 w 35"/>
                    <a:gd name="T27" fmla="*/ 0 h 36"/>
                    <a:gd name="T28" fmla="*/ 0 w 35"/>
                    <a:gd name="T29" fmla="*/ 0 h 36"/>
                    <a:gd name="T30" fmla="*/ 0 w 35"/>
                    <a:gd name="T31" fmla="*/ 1 h 36"/>
                    <a:gd name="T32" fmla="*/ 0 w 35"/>
                    <a:gd name="T33" fmla="*/ 1 h 36"/>
                    <a:gd name="T34" fmla="*/ 0 w 35"/>
                    <a:gd name="T35" fmla="*/ 1 h 36"/>
                    <a:gd name="T36" fmla="*/ 0 w 35"/>
                    <a:gd name="T37" fmla="*/ 1 h 36"/>
                    <a:gd name="T38" fmla="*/ 0 w 35"/>
                    <a:gd name="T39" fmla="*/ 1 h 36"/>
                    <a:gd name="T40" fmla="*/ 0 w 35"/>
                    <a:gd name="T41" fmla="*/ 1 h 36"/>
                    <a:gd name="T42" fmla="*/ 0 w 35"/>
                    <a:gd name="T43" fmla="*/ 1 h 36"/>
                    <a:gd name="T44" fmla="*/ 1 w 35"/>
                    <a:gd name="T45" fmla="*/ 1 h 36"/>
                    <a:gd name="T46" fmla="*/ 1 w 35"/>
                    <a:gd name="T47" fmla="*/ 1 h 36"/>
                    <a:gd name="T48" fmla="*/ 1 w 35"/>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
                    <a:gd name="T76" fmla="*/ 0 h 36"/>
                    <a:gd name="T77" fmla="*/ 35 w 35"/>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 h="36">
                      <a:moveTo>
                        <a:pt x="35" y="36"/>
                      </a:moveTo>
                      <a:lnTo>
                        <a:pt x="35" y="36"/>
                      </a:lnTo>
                      <a:lnTo>
                        <a:pt x="35" y="32"/>
                      </a:lnTo>
                      <a:lnTo>
                        <a:pt x="33" y="26"/>
                      </a:lnTo>
                      <a:lnTo>
                        <a:pt x="33" y="22"/>
                      </a:lnTo>
                      <a:lnTo>
                        <a:pt x="31" y="17"/>
                      </a:lnTo>
                      <a:lnTo>
                        <a:pt x="31" y="11"/>
                      </a:lnTo>
                      <a:lnTo>
                        <a:pt x="27" y="7"/>
                      </a:lnTo>
                      <a:lnTo>
                        <a:pt x="25" y="5"/>
                      </a:lnTo>
                      <a:lnTo>
                        <a:pt x="21" y="3"/>
                      </a:lnTo>
                      <a:lnTo>
                        <a:pt x="17" y="1"/>
                      </a:lnTo>
                      <a:lnTo>
                        <a:pt x="14" y="0"/>
                      </a:lnTo>
                      <a:lnTo>
                        <a:pt x="10" y="0"/>
                      </a:lnTo>
                      <a:lnTo>
                        <a:pt x="4" y="0"/>
                      </a:lnTo>
                      <a:lnTo>
                        <a:pt x="0" y="0"/>
                      </a:lnTo>
                      <a:lnTo>
                        <a:pt x="0" y="11"/>
                      </a:lnTo>
                      <a:lnTo>
                        <a:pt x="4" y="11"/>
                      </a:lnTo>
                      <a:lnTo>
                        <a:pt x="10" y="13"/>
                      </a:lnTo>
                      <a:lnTo>
                        <a:pt x="16" y="17"/>
                      </a:lnTo>
                      <a:lnTo>
                        <a:pt x="21" y="22"/>
                      </a:lnTo>
                      <a:lnTo>
                        <a:pt x="27" y="28"/>
                      </a:lnTo>
                      <a:lnTo>
                        <a:pt x="31" y="32"/>
                      </a:lnTo>
                      <a:lnTo>
                        <a:pt x="33" y="36"/>
                      </a:lnTo>
                      <a:lnTo>
                        <a:pt x="35" y="36"/>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8" name="Freeform 336">
                  <a:extLst>
                    <a:ext uri="{FF2B5EF4-FFF2-40B4-BE49-F238E27FC236}">
                      <a16:creationId xmlns:a16="http://schemas.microsoft.com/office/drawing/2014/main" id="{A856A0E7-67B2-4A8D-98FE-C60458A37835}"/>
                    </a:ext>
                  </a:extLst>
                </p:cNvPr>
                <p:cNvSpPr>
                  <a:spLocks/>
                </p:cNvSpPr>
                <p:nvPr/>
              </p:nvSpPr>
              <p:spPr bwMode="auto">
                <a:xfrm>
                  <a:off x="2611" y="3155"/>
                  <a:ext cx="54" cy="53"/>
                </a:xfrm>
                <a:custGeom>
                  <a:avLst/>
                  <a:gdLst>
                    <a:gd name="T0" fmla="*/ 4 w 108"/>
                    <a:gd name="T1" fmla="*/ 2 h 106"/>
                    <a:gd name="T2" fmla="*/ 4 w 108"/>
                    <a:gd name="T3" fmla="*/ 2 h 106"/>
                    <a:gd name="T4" fmla="*/ 4 w 108"/>
                    <a:gd name="T5" fmla="*/ 2 h 106"/>
                    <a:gd name="T6" fmla="*/ 4 w 108"/>
                    <a:gd name="T7" fmla="*/ 1 h 106"/>
                    <a:gd name="T8" fmla="*/ 3 w 108"/>
                    <a:gd name="T9" fmla="*/ 1 h 106"/>
                    <a:gd name="T10" fmla="*/ 3 w 108"/>
                    <a:gd name="T11" fmla="*/ 1 h 106"/>
                    <a:gd name="T12" fmla="*/ 3 w 108"/>
                    <a:gd name="T13" fmla="*/ 1 h 106"/>
                    <a:gd name="T14" fmla="*/ 3 w 108"/>
                    <a:gd name="T15" fmla="*/ 0 h 106"/>
                    <a:gd name="T16" fmla="*/ 2 w 108"/>
                    <a:gd name="T17" fmla="*/ 0 h 106"/>
                    <a:gd name="T18" fmla="*/ 2 w 108"/>
                    <a:gd name="T19" fmla="*/ 1 h 106"/>
                    <a:gd name="T20" fmla="*/ 2 w 108"/>
                    <a:gd name="T21" fmla="*/ 1 h 106"/>
                    <a:gd name="T22" fmla="*/ 2 w 108"/>
                    <a:gd name="T23" fmla="*/ 1 h 106"/>
                    <a:gd name="T24" fmla="*/ 2 w 108"/>
                    <a:gd name="T25" fmla="*/ 1 h 106"/>
                    <a:gd name="T26" fmla="*/ 1 w 108"/>
                    <a:gd name="T27" fmla="*/ 1 h 106"/>
                    <a:gd name="T28" fmla="*/ 1 w 108"/>
                    <a:gd name="T29" fmla="*/ 2 h 106"/>
                    <a:gd name="T30" fmla="*/ 1 w 108"/>
                    <a:gd name="T31" fmla="*/ 2 h 106"/>
                    <a:gd name="T32" fmla="*/ 1 w 108"/>
                    <a:gd name="T33" fmla="*/ 2 h 106"/>
                    <a:gd name="T34" fmla="*/ 0 w 108"/>
                    <a:gd name="T35" fmla="*/ 2 h 106"/>
                    <a:gd name="T36" fmla="*/ 0 w 108"/>
                    <a:gd name="T37" fmla="*/ 3 h 106"/>
                    <a:gd name="T38" fmla="*/ 1 w 108"/>
                    <a:gd name="T39" fmla="*/ 3 h 106"/>
                    <a:gd name="T40" fmla="*/ 1 w 108"/>
                    <a:gd name="T41" fmla="*/ 3 h 106"/>
                    <a:gd name="T42" fmla="*/ 1 w 108"/>
                    <a:gd name="T43" fmla="*/ 3 h 106"/>
                    <a:gd name="T44" fmla="*/ 1 w 108"/>
                    <a:gd name="T45" fmla="*/ 4 h 106"/>
                    <a:gd name="T46" fmla="*/ 2 w 108"/>
                    <a:gd name="T47" fmla="*/ 4 h 106"/>
                    <a:gd name="T48" fmla="*/ 2 w 108"/>
                    <a:gd name="T49" fmla="*/ 4 h 106"/>
                    <a:gd name="T50" fmla="*/ 2 w 108"/>
                    <a:gd name="T51" fmla="*/ 4 h 106"/>
                    <a:gd name="T52" fmla="*/ 3 w 108"/>
                    <a:gd name="T53" fmla="*/ 4 h 106"/>
                    <a:gd name="T54" fmla="*/ 3 w 108"/>
                    <a:gd name="T55" fmla="*/ 4 h 106"/>
                    <a:gd name="T56" fmla="*/ 3 w 108"/>
                    <a:gd name="T57" fmla="*/ 3 h 106"/>
                    <a:gd name="T58" fmla="*/ 3 w 108"/>
                    <a:gd name="T59" fmla="*/ 3 h 106"/>
                    <a:gd name="T60" fmla="*/ 4 w 108"/>
                    <a:gd name="T61" fmla="*/ 3 h 106"/>
                    <a:gd name="T62" fmla="*/ 4 w 108"/>
                    <a:gd name="T63" fmla="*/ 3 h 106"/>
                    <a:gd name="T64" fmla="*/ 4 w 108"/>
                    <a:gd name="T65" fmla="*/ 2 h 106"/>
                    <a:gd name="T66" fmla="*/ 4 w 108"/>
                    <a:gd name="T67" fmla="*/ 2 h 10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8"/>
                    <a:gd name="T103" fmla="*/ 0 h 106"/>
                    <a:gd name="T104" fmla="*/ 108 w 108"/>
                    <a:gd name="T105" fmla="*/ 106 h 10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8" h="106">
                      <a:moveTo>
                        <a:pt x="108" y="63"/>
                      </a:moveTo>
                      <a:lnTo>
                        <a:pt x="108" y="61"/>
                      </a:lnTo>
                      <a:lnTo>
                        <a:pt x="106" y="53"/>
                      </a:lnTo>
                      <a:lnTo>
                        <a:pt x="104" y="49"/>
                      </a:lnTo>
                      <a:lnTo>
                        <a:pt x="104" y="45"/>
                      </a:lnTo>
                      <a:lnTo>
                        <a:pt x="102" y="40"/>
                      </a:lnTo>
                      <a:lnTo>
                        <a:pt x="101" y="34"/>
                      </a:lnTo>
                      <a:lnTo>
                        <a:pt x="99" y="28"/>
                      </a:lnTo>
                      <a:lnTo>
                        <a:pt x="97" y="24"/>
                      </a:lnTo>
                      <a:lnTo>
                        <a:pt x="93" y="19"/>
                      </a:lnTo>
                      <a:lnTo>
                        <a:pt x="89" y="15"/>
                      </a:lnTo>
                      <a:lnTo>
                        <a:pt x="85" y="9"/>
                      </a:lnTo>
                      <a:lnTo>
                        <a:pt x="82" y="5"/>
                      </a:lnTo>
                      <a:lnTo>
                        <a:pt x="76" y="2"/>
                      </a:lnTo>
                      <a:lnTo>
                        <a:pt x="72" y="2"/>
                      </a:lnTo>
                      <a:lnTo>
                        <a:pt x="66" y="0"/>
                      </a:lnTo>
                      <a:lnTo>
                        <a:pt x="61" y="0"/>
                      </a:lnTo>
                      <a:lnTo>
                        <a:pt x="57" y="0"/>
                      </a:lnTo>
                      <a:lnTo>
                        <a:pt x="53" y="2"/>
                      </a:lnTo>
                      <a:lnTo>
                        <a:pt x="47" y="5"/>
                      </a:lnTo>
                      <a:lnTo>
                        <a:pt x="44" y="11"/>
                      </a:lnTo>
                      <a:lnTo>
                        <a:pt x="40" y="19"/>
                      </a:lnTo>
                      <a:lnTo>
                        <a:pt x="38" y="24"/>
                      </a:lnTo>
                      <a:lnTo>
                        <a:pt x="36" y="28"/>
                      </a:lnTo>
                      <a:lnTo>
                        <a:pt x="36" y="30"/>
                      </a:lnTo>
                      <a:lnTo>
                        <a:pt x="34" y="30"/>
                      </a:lnTo>
                      <a:lnTo>
                        <a:pt x="32" y="32"/>
                      </a:lnTo>
                      <a:lnTo>
                        <a:pt x="28" y="32"/>
                      </a:lnTo>
                      <a:lnTo>
                        <a:pt x="23" y="34"/>
                      </a:lnTo>
                      <a:lnTo>
                        <a:pt x="17" y="38"/>
                      </a:lnTo>
                      <a:lnTo>
                        <a:pt x="11" y="42"/>
                      </a:lnTo>
                      <a:lnTo>
                        <a:pt x="9" y="43"/>
                      </a:lnTo>
                      <a:lnTo>
                        <a:pt x="6" y="47"/>
                      </a:lnTo>
                      <a:lnTo>
                        <a:pt x="4" y="53"/>
                      </a:lnTo>
                      <a:lnTo>
                        <a:pt x="4" y="57"/>
                      </a:lnTo>
                      <a:lnTo>
                        <a:pt x="0" y="61"/>
                      </a:lnTo>
                      <a:lnTo>
                        <a:pt x="0" y="64"/>
                      </a:lnTo>
                      <a:lnTo>
                        <a:pt x="0" y="68"/>
                      </a:lnTo>
                      <a:lnTo>
                        <a:pt x="2" y="74"/>
                      </a:lnTo>
                      <a:lnTo>
                        <a:pt x="2" y="78"/>
                      </a:lnTo>
                      <a:lnTo>
                        <a:pt x="4" y="80"/>
                      </a:lnTo>
                      <a:lnTo>
                        <a:pt x="6" y="83"/>
                      </a:lnTo>
                      <a:lnTo>
                        <a:pt x="9" y="87"/>
                      </a:lnTo>
                      <a:lnTo>
                        <a:pt x="13" y="93"/>
                      </a:lnTo>
                      <a:lnTo>
                        <a:pt x="21" y="97"/>
                      </a:lnTo>
                      <a:lnTo>
                        <a:pt x="26" y="99"/>
                      </a:lnTo>
                      <a:lnTo>
                        <a:pt x="32" y="101"/>
                      </a:lnTo>
                      <a:lnTo>
                        <a:pt x="36" y="101"/>
                      </a:lnTo>
                      <a:lnTo>
                        <a:pt x="44" y="102"/>
                      </a:lnTo>
                      <a:lnTo>
                        <a:pt x="49" y="104"/>
                      </a:lnTo>
                      <a:lnTo>
                        <a:pt x="55" y="106"/>
                      </a:lnTo>
                      <a:lnTo>
                        <a:pt x="61" y="106"/>
                      </a:lnTo>
                      <a:lnTo>
                        <a:pt x="66" y="106"/>
                      </a:lnTo>
                      <a:lnTo>
                        <a:pt x="72" y="106"/>
                      </a:lnTo>
                      <a:lnTo>
                        <a:pt x="76" y="104"/>
                      </a:lnTo>
                      <a:lnTo>
                        <a:pt x="80" y="97"/>
                      </a:lnTo>
                      <a:lnTo>
                        <a:pt x="83" y="89"/>
                      </a:lnTo>
                      <a:lnTo>
                        <a:pt x="83" y="85"/>
                      </a:lnTo>
                      <a:lnTo>
                        <a:pt x="85" y="83"/>
                      </a:lnTo>
                      <a:lnTo>
                        <a:pt x="87" y="83"/>
                      </a:lnTo>
                      <a:lnTo>
                        <a:pt x="91" y="83"/>
                      </a:lnTo>
                      <a:lnTo>
                        <a:pt x="97" y="80"/>
                      </a:lnTo>
                      <a:lnTo>
                        <a:pt x="102" y="78"/>
                      </a:lnTo>
                      <a:lnTo>
                        <a:pt x="106" y="74"/>
                      </a:lnTo>
                      <a:lnTo>
                        <a:pt x="108" y="68"/>
                      </a:lnTo>
                      <a:lnTo>
                        <a:pt x="108" y="64"/>
                      </a:lnTo>
                      <a:lnTo>
                        <a:pt x="108" y="6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09" name="Freeform 337">
                  <a:extLst>
                    <a:ext uri="{FF2B5EF4-FFF2-40B4-BE49-F238E27FC236}">
                      <a16:creationId xmlns:a16="http://schemas.microsoft.com/office/drawing/2014/main" id="{17636EFC-9AAE-42E1-B740-69B8BDCEB61E}"/>
                    </a:ext>
                  </a:extLst>
                </p:cNvPr>
                <p:cNvSpPr>
                  <a:spLocks/>
                </p:cNvSpPr>
                <p:nvPr/>
              </p:nvSpPr>
              <p:spPr bwMode="auto">
                <a:xfrm>
                  <a:off x="2616" y="3159"/>
                  <a:ext cx="41" cy="42"/>
                </a:xfrm>
                <a:custGeom>
                  <a:avLst/>
                  <a:gdLst>
                    <a:gd name="T0" fmla="*/ 2 w 84"/>
                    <a:gd name="T1" fmla="*/ 0 h 86"/>
                    <a:gd name="T2" fmla="*/ 2 w 84"/>
                    <a:gd name="T3" fmla="*/ 0 h 86"/>
                    <a:gd name="T4" fmla="*/ 2 w 84"/>
                    <a:gd name="T5" fmla="*/ 0 h 86"/>
                    <a:gd name="T6" fmla="*/ 2 w 84"/>
                    <a:gd name="T7" fmla="*/ 0 h 86"/>
                    <a:gd name="T8" fmla="*/ 2 w 84"/>
                    <a:gd name="T9" fmla="*/ 0 h 86"/>
                    <a:gd name="T10" fmla="*/ 2 w 84"/>
                    <a:gd name="T11" fmla="*/ 0 h 86"/>
                    <a:gd name="T12" fmla="*/ 1 w 84"/>
                    <a:gd name="T13" fmla="*/ 0 h 86"/>
                    <a:gd name="T14" fmla="*/ 1 w 84"/>
                    <a:gd name="T15" fmla="*/ 0 h 86"/>
                    <a:gd name="T16" fmla="*/ 1 w 84"/>
                    <a:gd name="T17" fmla="*/ 0 h 86"/>
                    <a:gd name="T18" fmla="*/ 1 w 84"/>
                    <a:gd name="T19" fmla="*/ 0 h 86"/>
                    <a:gd name="T20" fmla="*/ 1 w 84"/>
                    <a:gd name="T21" fmla="*/ 0 h 86"/>
                    <a:gd name="T22" fmla="*/ 1 w 84"/>
                    <a:gd name="T23" fmla="*/ 0 h 86"/>
                    <a:gd name="T24" fmla="*/ 1 w 84"/>
                    <a:gd name="T25" fmla="*/ 0 h 86"/>
                    <a:gd name="T26" fmla="*/ 1 w 84"/>
                    <a:gd name="T27" fmla="*/ 0 h 86"/>
                    <a:gd name="T28" fmla="*/ 1 w 84"/>
                    <a:gd name="T29" fmla="*/ 0 h 86"/>
                    <a:gd name="T30" fmla="*/ 1 w 84"/>
                    <a:gd name="T31" fmla="*/ 0 h 86"/>
                    <a:gd name="T32" fmla="*/ 0 w 84"/>
                    <a:gd name="T33" fmla="*/ 0 h 86"/>
                    <a:gd name="T34" fmla="*/ 0 w 84"/>
                    <a:gd name="T35" fmla="*/ 0 h 86"/>
                    <a:gd name="T36" fmla="*/ 0 w 84"/>
                    <a:gd name="T37" fmla="*/ 0 h 86"/>
                    <a:gd name="T38" fmla="*/ 0 w 84"/>
                    <a:gd name="T39" fmla="*/ 1 h 86"/>
                    <a:gd name="T40" fmla="*/ 0 w 84"/>
                    <a:gd name="T41" fmla="*/ 1 h 86"/>
                    <a:gd name="T42" fmla="*/ 0 w 84"/>
                    <a:gd name="T43" fmla="*/ 1 h 86"/>
                    <a:gd name="T44" fmla="*/ 0 w 84"/>
                    <a:gd name="T45" fmla="*/ 1 h 86"/>
                    <a:gd name="T46" fmla="*/ 0 w 84"/>
                    <a:gd name="T47" fmla="*/ 1 h 86"/>
                    <a:gd name="T48" fmla="*/ 0 w 84"/>
                    <a:gd name="T49" fmla="*/ 1 h 86"/>
                    <a:gd name="T50" fmla="*/ 0 w 84"/>
                    <a:gd name="T51" fmla="*/ 1 h 86"/>
                    <a:gd name="T52" fmla="*/ 0 w 84"/>
                    <a:gd name="T53" fmla="*/ 2 h 86"/>
                    <a:gd name="T54" fmla="*/ 0 w 84"/>
                    <a:gd name="T55" fmla="*/ 2 h 86"/>
                    <a:gd name="T56" fmla="*/ 0 w 84"/>
                    <a:gd name="T57" fmla="*/ 2 h 86"/>
                    <a:gd name="T58" fmla="*/ 0 w 84"/>
                    <a:gd name="T59" fmla="*/ 2 h 86"/>
                    <a:gd name="T60" fmla="*/ 0 w 84"/>
                    <a:gd name="T61" fmla="*/ 2 h 86"/>
                    <a:gd name="T62" fmla="*/ 0 w 84"/>
                    <a:gd name="T63" fmla="*/ 2 h 86"/>
                    <a:gd name="T64" fmla="*/ 0 w 84"/>
                    <a:gd name="T65" fmla="*/ 2 h 86"/>
                    <a:gd name="T66" fmla="*/ 1 w 84"/>
                    <a:gd name="T67" fmla="*/ 2 h 86"/>
                    <a:gd name="T68" fmla="*/ 1 w 84"/>
                    <a:gd name="T69" fmla="*/ 2 h 86"/>
                    <a:gd name="T70" fmla="*/ 1 w 84"/>
                    <a:gd name="T71" fmla="*/ 2 h 86"/>
                    <a:gd name="T72" fmla="*/ 1 w 84"/>
                    <a:gd name="T73" fmla="*/ 2 h 86"/>
                    <a:gd name="T74" fmla="*/ 1 w 84"/>
                    <a:gd name="T75" fmla="*/ 2 h 86"/>
                    <a:gd name="T76" fmla="*/ 1 w 84"/>
                    <a:gd name="T77" fmla="*/ 2 h 86"/>
                    <a:gd name="T78" fmla="*/ 1 w 84"/>
                    <a:gd name="T79" fmla="*/ 2 h 86"/>
                    <a:gd name="T80" fmla="*/ 1 w 84"/>
                    <a:gd name="T81" fmla="*/ 2 h 86"/>
                    <a:gd name="T82" fmla="*/ 1 w 84"/>
                    <a:gd name="T83" fmla="*/ 1 h 86"/>
                    <a:gd name="T84" fmla="*/ 1 w 84"/>
                    <a:gd name="T85" fmla="*/ 1 h 86"/>
                    <a:gd name="T86" fmla="*/ 1 w 84"/>
                    <a:gd name="T87" fmla="*/ 1 h 86"/>
                    <a:gd name="T88" fmla="*/ 1 w 84"/>
                    <a:gd name="T89" fmla="*/ 1 h 86"/>
                    <a:gd name="T90" fmla="*/ 1 w 84"/>
                    <a:gd name="T91" fmla="*/ 1 h 86"/>
                    <a:gd name="T92" fmla="*/ 1 w 84"/>
                    <a:gd name="T93" fmla="*/ 1 h 86"/>
                    <a:gd name="T94" fmla="*/ 2 w 84"/>
                    <a:gd name="T95" fmla="*/ 1 h 86"/>
                    <a:gd name="T96" fmla="*/ 2 w 84"/>
                    <a:gd name="T97" fmla="*/ 1 h 86"/>
                    <a:gd name="T98" fmla="*/ 2 w 84"/>
                    <a:gd name="T99" fmla="*/ 1 h 86"/>
                    <a:gd name="T100" fmla="*/ 2 w 84"/>
                    <a:gd name="T101" fmla="*/ 1 h 86"/>
                    <a:gd name="T102" fmla="*/ 2 w 84"/>
                    <a:gd name="T103" fmla="*/ 0 h 86"/>
                    <a:gd name="T104" fmla="*/ 2 w 84"/>
                    <a:gd name="T105" fmla="*/ 0 h 86"/>
                    <a:gd name="T106" fmla="*/ 2 w 84"/>
                    <a:gd name="T107" fmla="*/ 0 h 86"/>
                    <a:gd name="T108" fmla="*/ 2 w 84"/>
                    <a:gd name="T109" fmla="*/ 0 h 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4"/>
                    <a:gd name="T166" fmla="*/ 0 h 86"/>
                    <a:gd name="T167" fmla="*/ 84 w 84"/>
                    <a:gd name="T168" fmla="*/ 86 h 8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4" h="86">
                      <a:moveTo>
                        <a:pt x="84" y="25"/>
                      </a:moveTo>
                      <a:lnTo>
                        <a:pt x="80" y="21"/>
                      </a:lnTo>
                      <a:lnTo>
                        <a:pt x="78" y="14"/>
                      </a:lnTo>
                      <a:lnTo>
                        <a:pt x="74" y="10"/>
                      </a:lnTo>
                      <a:lnTo>
                        <a:pt x="71" y="6"/>
                      </a:lnTo>
                      <a:lnTo>
                        <a:pt x="67" y="2"/>
                      </a:lnTo>
                      <a:lnTo>
                        <a:pt x="63" y="2"/>
                      </a:lnTo>
                      <a:lnTo>
                        <a:pt x="59" y="0"/>
                      </a:lnTo>
                      <a:lnTo>
                        <a:pt x="54" y="0"/>
                      </a:lnTo>
                      <a:lnTo>
                        <a:pt x="50" y="2"/>
                      </a:lnTo>
                      <a:lnTo>
                        <a:pt x="46" y="4"/>
                      </a:lnTo>
                      <a:lnTo>
                        <a:pt x="40" y="8"/>
                      </a:lnTo>
                      <a:lnTo>
                        <a:pt x="36" y="12"/>
                      </a:lnTo>
                      <a:lnTo>
                        <a:pt x="35" y="16"/>
                      </a:lnTo>
                      <a:lnTo>
                        <a:pt x="33" y="21"/>
                      </a:lnTo>
                      <a:lnTo>
                        <a:pt x="33" y="27"/>
                      </a:lnTo>
                      <a:lnTo>
                        <a:pt x="29" y="27"/>
                      </a:lnTo>
                      <a:lnTo>
                        <a:pt x="23" y="31"/>
                      </a:lnTo>
                      <a:lnTo>
                        <a:pt x="19" y="31"/>
                      </a:lnTo>
                      <a:lnTo>
                        <a:pt x="14" y="35"/>
                      </a:lnTo>
                      <a:lnTo>
                        <a:pt x="10" y="38"/>
                      </a:lnTo>
                      <a:lnTo>
                        <a:pt x="6" y="44"/>
                      </a:lnTo>
                      <a:lnTo>
                        <a:pt x="0" y="48"/>
                      </a:lnTo>
                      <a:lnTo>
                        <a:pt x="0" y="54"/>
                      </a:lnTo>
                      <a:lnTo>
                        <a:pt x="0" y="59"/>
                      </a:lnTo>
                      <a:lnTo>
                        <a:pt x="0" y="63"/>
                      </a:lnTo>
                      <a:lnTo>
                        <a:pt x="2" y="69"/>
                      </a:lnTo>
                      <a:lnTo>
                        <a:pt x="6" y="73"/>
                      </a:lnTo>
                      <a:lnTo>
                        <a:pt x="8" y="76"/>
                      </a:lnTo>
                      <a:lnTo>
                        <a:pt x="12" y="80"/>
                      </a:lnTo>
                      <a:lnTo>
                        <a:pt x="17" y="82"/>
                      </a:lnTo>
                      <a:lnTo>
                        <a:pt x="25" y="86"/>
                      </a:lnTo>
                      <a:lnTo>
                        <a:pt x="29" y="86"/>
                      </a:lnTo>
                      <a:lnTo>
                        <a:pt x="33" y="86"/>
                      </a:lnTo>
                      <a:lnTo>
                        <a:pt x="36" y="86"/>
                      </a:lnTo>
                      <a:lnTo>
                        <a:pt x="38" y="86"/>
                      </a:lnTo>
                      <a:lnTo>
                        <a:pt x="46" y="86"/>
                      </a:lnTo>
                      <a:lnTo>
                        <a:pt x="52" y="82"/>
                      </a:lnTo>
                      <a:lnTo>
                        <a:pt x="54" y="76"/>
                      </a:lnTo>
                      <a:lnTo>
                        <a:pt x="50" y="71"/>
                      </a:lnTo>
                      <a:lnTo>
                        <a:pt x="46" y="65"/>
                      </a:lnTo>
                      <a:lnTo>
                        <a:pt x="46" y="61"/>
                      </a:lnTo>
                      <a:lnTo>
                        <a:pt x="46" y="56"/>
                      </a:lnTo>
                      <a:lnTo>
                        <a:pt x="48" y="52"/>
                      </a:lnTo>
                      <a:lnTo>
                        <a:pt x="52" y="46"/>
                      </a:lnTo>
                      <a:lnTo>
                        <a:pt x="57" y="44"/>
                      </a:lnTo>
                      <a:lnTo>
                        <a:pt x="61" y="40"/>
                      </a:lnTo>
                      <a:lnTo>
                        <a:pt x="69" y="40"/>
                      </a:lnTo>
                      <a:lnTo>
                        <a:pt x="73" y="38"/>
                      </a:lnTo>
                      <a:lnTo>
                        <a:pt x="78" y="36"/>
                      </a:lnTo>
                      <a:lnTo>
                        <a:pt x="80" y="35"/>
                      </a:lnTo>
                      <a:lnTo>
                        <a:pt x="82" y="31"/>
                      </a:lnTo>
                      <a:lnTo>
                        <a:pt x="82" y="27"/>
                      </a:lnTo>
                      <a:lnTo>
                        <a:pt x="84" y="25"/>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0" name="Freeform 338">
                  <a:extLst>
                    <a:ext uri="{FF2B5EF4-FFF2-40B4-BE49-F238E27FC236}">
                      <a16:creationId xmlns:a16="http://schemas.microsoft.com/office/drawing/2014/main" id="{4F007FE1-F061-4C80-991D-EB4DCF8BD50E}"/>
                    </a:ext>
                  </a:extLst>
                </p:cNvPr>
                <p:cNvSpPr>
                  <a:spLocks/>
                </p:cNvSpPr>
                <p:nvPr/>
              </p:nvSpPr>
              <p:spPr bwMode="auto">
                <a:xfrm>
                  <a:off x="2619" y="3181"/>
                  <a:ext cx="9" cy="14"/>
                </a:xfrm>
                <a:custGeom>
                  <a:avLst/>
                  <a:gdLst>
                    <a:gd name="T0" fmla="*/ 0 w 19"/>
                    <a:gd name="T1" fmla="*/ 0 h 29"/>
                    <a:gd name="T2" fmla="*/ 0 w 19"/>
                    <a:gd name="T3" fmla="*/ 0 h 29"/>
                    <a:gd name="T4" fmla="*/ 0 w 19"/>
                    <a:gd name="T5" fmla="*/ 0 h 29"/>
                    <a:gd name="T6" fmla="*/ 0 w 19"/>
                    <a:gd name="T7" fmla="*/ 0 h 29"/>
                    <a:gd name="T8" fmla="*/ 0 w 19"/>
                    <a:gd name="T9" fmla="*/ 0 h 29"/>
                    <a:gd name="T10" fmla="*/ 0 w 19"/>
                    <a:gd name="T11" fmla="*/ 0 h 29"/>
                    <a:gd name="T12" fmla="*/ 0 w 19"/>
                    <a:gd name="T13" fmla="*/ 0 h 29"/>
                    <a:gd name="T14" fmla="*/ 0 w 19"/>
                    <a:gd name="T15" fmla="*/ 0 h 29"/>
                    <a:gd name="T16" fmla="*/ 0 w 19"/>
                    <a:gd name="T17" fmla="*/ 0 h 29"/>
                    <a:gd name="T18" fmla="*/ 0 w 19"/>
                    <a:gd name="T19" fmla="*/ 0 h 29"/>
                    <a:gd name="T20" fmla="*/ 0 w 19"/>
                    <a:gd name="T21" fmla="*/ 0 h 29"/>
                    <a:gd name="T22" fmla="*/ 0 w 19"/>
                    <a:gd name="T23" fmla="*/ 0 h 29"/>
                    <a:gd name="T24" fmla="*/ 0 w 19"/>
                    <a:gd name="T25" fmla="*/ 0 h 29"/>
                    <a:gd name="T26" fmla="*/ 0 w 19"/>
                    <a:gd name="T27" fmla="*/ 0 h 29"/>
                    <a:gd name="T28" fmla="*/ 0 w 19"/>
                    <a:gd name="T29" fmla="*/ 0 h 29"/>
                    <a:gd name="T30" fmla="*/ 0 w 19"/>
                    <a:gd name="T31" fmla="*/ 0 h 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29"/>
                    <a:gd name="T50" fmla="*/ 19 w 19"/>
                    <a:gd name="T51" fmla="*/ 29 h 2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29">
                      <a:moveTo>
                        <a:pt x="6" y="0"/>
                      </a:moveTo>
                      <a:lnTo>
                        <a:pt x="4" y="2"/>
                      </a:lnTo>
                      <a:lnTo>
                        <a:pt x="2" y="10"/>
                      </a:lnTo>
                      <a:lnTo>
                        <a:pt x="0" y="13"/>
                      </a:lnTo>
                      <a:lnTo>
                        <a:pt x="0" y="17"/>
                      </a:lnTo>
                      <a:lnTo>
                        <a:pt x="2" y="23"/>
                      </a:lnTo>
                      <a:lnTo>
                        <a:pt x="8" y="29"/>
                      </a:lnTo>
                      <a:lnTo>
                        <a:pt x="19" y="25"/>
                      </a:lnTo>
                      <a:lnTo>
                        <a:pt x="17" y="23"/>
                      </a:lnTo>
                      <a:lnTo>
                        <a:pt x="13" y="17"/>
                      </a:lnTo>
                      <a:lnTo>
                        <a:pt x="13" y="13"/>
                      </a:lnTo>
                      <a:lnTo>
                        <a:pt x="11" y="10"/>
                      </a:lnTo>
                      <a:lnTo>
                        <a:pt x="11" y="6"/>
                      </a:lnTo>
                      <a:lnTo>
                        <a:pt x="13" y="2"/>
                      </a:lnTo>
                      <a:lnTo>
                        <a:pt x="6"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1" name="Freeform 339">
                  <a:extLst>
                    <a:ext uri="{FF2B5EF4-FFF2-40B4-BE49-F238E27FC236}">
                      <a16:creationId xmlns:a16="http://schemas.microsoft.com/office/drawing/2014/main" id="{AB976C2C-ADC7-4D98-BFF7-62B3918559CE}"/>
                    </a:ext>
                  </a:extLst>
                </p:cNvPr>
                <p:cNvSpPr>
                  <a:spLocks/>
                </p:cNvSpPr>
                <p:nvPr/>
              </p:nvSpPr>
              <p:spPr bwMode="auto">
                <a:xfrm>
                  <a:off x="2628" y="3169"/>
                  <a:ext cx="8" cy="8"/>
                </a:xfrm>
                <a:custGeom>
                  <a:avLst/>
                  <a:gdLst>
                    <a:gd name="T0" fmla="*/ 1 w 15"/>
                    <a:gd name="T1" fmla="*/ 0 h 15"/>
                    <a:gd name="T2" fmla="*/ 1 w 15"/>
                    <a:gd name="T3" fmla="*/ 0 h 15"/>
                    <a:gd name="T4" fmla="*/ 0 w 15"/>
                    <a:gd name="T5" fmla="*/ 1 h 15"/>
                    <a:gd name="T6" fmla="*/ 1 w 15"/>
                    <a:gd name="T7" fmla="*/ 1 h 15"/>
                    <a:gd name="T8" fmla="*/ 1 w 15"/>
                    <a:gd name="T9" fmla="*/ 0 h 15"/>
                    <a:gd name="T10" fmla="*/ 1 w 15"/>
                    <a:gd name="T11" fmla="*/ 0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15" y="0"/>
                      </a:moveTo>
                      <a:lnTo>
                        <a:pt x="4" y="0"/>
                      </a:lnTo>
                      <a:lnTo>
                        <a:pt x="0" y="15"/>
                      </a:lnTo>
                      <a:lnTo>
                        <a:pt x="11" y="14"/>
                      </a:lnTo>
                      <a:lnTo>
                        <a:pt x="15"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2" name="Freeform 340">
                  <a:extLst>
                    <a:ext uri="{FF2B5EF4-FFF2-40B4-BE49-F238E27FC236}">
                      <a16:creationId xmlns:a16="http://schemas.microsoft.com/office/drawing/2014/main" id="{1F79F9A5-260E-4552-B74F-FD4A954BB4AE}"/>
                    </a:ext>
                  </a:extLst>
                </p:cNvPr>
                <p:cNvSpPr>
                  <a:spLocks/>
                </p:cNvSpPr>
                <p:nvPr/>
              </p:nvSpPr>
              <p:spPr bwMode="auto">
                <a:xfrm>
                  <a:off x="2667" y="3124"/>
                  <a:ext cx="55" cy="49"/>
                </a:xfrm>
                <a:custGeom>
                  <a:avLst/>
                  <a:gdLst>
                    <a:gd name="T0" fmla="*/ 3 w 110"/>
                    <a:gd name="T1" fmla="*/ 2 h 99"/>
                    <a:gd name="T2" fmla="*/ 3 w 110"/>
                    <a:gd name="T3" fmla="*/ 2 h 99"/>
                    <a:gd name="T4" fmla="*/ 3 w 110"/>
                    <a:gd name="T5" fmla="*/ 2 h 99"/>
                    <a:gd name="T6" fmla="*/ 4 w 110"/>
                    <a:gd name="T7" fmla="*/ 2 h 99"/>
                    <a:gd name="T8" fmla="*/ 4 w 110"/>
                    <a:gd name="T9" fmla="*/ 1 h 99"/>
                    <a:gd name="T10" fmla="*/ 4 w 110"/>
                    <a:gd name="T11" fmla="*/ 1 h 99"/>
                    <a:gd name="T12" fmla="*/ 4 w 110"/>
                    <a:gd name="T13" fmla="*/ 1 h 99"/>
                    <a:gd name="T14" fmla="*/ 4 w 110"/>
                    <a:gd name="T15" fmla="*/ 0 h 99"/>
                    <a:gd name="T16" fmla="*/ 4 w 110"/>
                    <a:gd name="T17" fmla="*/ 0 h 99"/>
                    <a:gd name="T18" fmla="*/ 3 w 110"/>
                    <a:gd name="T19" fmla="*/ 0 h 99"/>
                    <a:gd name="T20" fmla="*/ 3 w 110"/>
                    <a:gd name="T21" fmla="*/ 0 h 99"/>
                    <a:gd name="T22" fmla="*/ 3 w 110"/>
                    <a:gd name="T23" fmla="*/ 0 h 99"/>
                    <a:gd name="T24" fmla="*/ 3 w 110"/>
                    <a:gd name="T25" fmla="*/ 0 h 99"/>
                    <a:gd name="T26" fmla="*/ 2 w 110"/>
                    <a:gd name="T27" fmla="*/ 0 h 99"/>
                    <a:gd name="T28" fmla="*/ 2 w 110"/>
                    <a:gd name="T29" fmla="*/ 0 h 99"/>
                    <a:gd name="T30" fmla="*/ 2 w 110"/>
                    <a:gd name="T31" fmla="*/ 0 h 99"/>
                    <a:gd name="T32" fmla="*/ 1 w 110"/>
                    <a:gd name="T33" fmla="*/ 0 h 99"/>
                    <a:gd name="T34" fmla="*/ 1 w 110"/>
                    <a:gd name="T35" fmla="*/ 0 h 99"/>
                    <a:gd name="T36" fmla="*/ 1 w 110"/>
                    <a:gd name="T37" fmla="*/ 0 h 99"/>
                    <a:gd name="T38" fmla="*/ 1 w 110"/>
                    <a:gd name="T39" fmla="*/ 0 h 99"/>
                    <a:gd name="T40" fmla="*/ 0 w 110"/>
                    <a:gd name="T41" fmla="*/ 0 h 99"/>
                    <a:gd name="T42" fmla="*/ 0 w 110"/>
                    <a:gd name="T43" fmla="*/ 1 h 99"/>
                    <a:gd name="T44" fmla="*/ 1 w 110"/>
                    <a:gd name="T45" fmla="*/ 1 h 99"/>
                    <a:gd name="T46" fmla="*/ 1 w 110"/>
                    <a:gd name="T47" fmla="*/ 2 h 99"/>
                    <a:gd name="T48" fmla="*/ 1 w 110"/>
                    <a:gd name="T49" fmla="*/ 2 h 99"/>
                    <a:gd name="T50" fmla="*/ 1 w 110"/>
                    <a:gd name="T51" fmla="*/ 2 h 99"/>
                    <a:gd name="T52" fmla="*/ 1 w 110"/>
                    <a:gd name="T53" fmla="*/ 2 h 99"/>
                    <a:gd name="T54" fmla="*/ 2 w 110"/>
                    <a:gd name="T55" fmla="*/ 2 h 99"/>
                    <a:gd name="T56" fmla="*/ 2 w 110"/>
                    <a:gd name="T57" fmla="*/ 2 h 99"/>
                    <a:gd name="T58" fmla="*/ 2 w 110"/>
                    <a:gd name="T59" fmla="*/ 2 h 99"/>
                    <a:gd name="T60" fmla="*/ 2 w 110"/>
                    <a:gd name="T61" fmla="*/ 3 h 99"/>
                    <a:gd name="T62" fmla="*/ 2 w 110"/>
                    <a:gd name="T63" fmla="*/ 3 h 99"/>
                    <a:gd name="T64" fmla="*/ 3 w 110"/>
                    <a:gd name="T65" fmla="*/ 3 h 99"/>
                    <a:gd name="T66" fmla="*/ 3 w 110"/>
                    <a:gd name="T67" fmla="*/ 3 h 9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0"/>
                    <a:gd name="T103" fmla="*/ 0 h 99"/>
                    <a:gd name="T104" fmla="*/ 110 w 110"/>
                    <a:gd name="T105" fmla="*/ 99 h 9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0" h="99">
                      <a:moveTo>
                        <a:pt x="74" y="97"/>
                      </a:moveTo>
                      <a:lnTo>
                        <a:pt x="76" y="95"/>
                      </a:lnTo>
                      <a:lnTo>
                        <a:pt x="80" y="91"/>
                      </a:lnTo>
                      <a:lnTo>
                        <a:pt x="82" y="87"/>
                      </a:lnTo>
                      <a:lnTo>
                        <a:pt x="86" y="84"/>
                      </a:lnTo>
                      <a:lnTo>
                        <a:pt x="89" y="80"/>
                      </a:lnTo>
                      <a:lnTo>
                        <a:pt x="93" y="76"/>
                      </a:lnTo>
                      <a:lnTo>
                        <a:pt x="97" y="72"/>
                      </a:lnTo>
                      <a:lnTo>
                        <a:pt x="101" y="67"/>
                      </a:lnTo>
                      <a:lnTo>
                        <a:pt x="103" y="61"/>
                      </a:lnTo>
                      <a:lnTo>
                        <a:pt x="106" y="57"/>
                      </a:lnTo>
                      <a:lnTo>
                        <a:pt x="106" y="51"/>
                      </a:lnTo>
                      <a:lnTo>
                        <a:pt x="110" y="46"/>
                      </a:lnTo>
                      <a:lnTo>
                        <a:pt x="110" y="40"/>
                      </a:lnTo>
                      <a:lnTo>
                        <a:pt x="110" y="34"/>
                      </a:lnTo>
                      <a:lnTo>
                        <a:pt x="106" y="29"/>
                      </a:lnTo>
                      <a:lnTo>
                        <a:pt x="105" y="25"/>
                      </a:lnTo>
                      <a:lnTo>
                        <a:pt x="103" y="21"/>
                      </a:lnTo>
                      <a:lnTo>
                        <a:pt x="99" y="19"/>
                      </a:lnTo>
                      <a:lnTo>
                        <a:pt x="91" y="15"/>
                      </a:lnTo>
                      <a:lnTo>
                        <a:pt x="86" y="13"/>
                      </a:lnTo>
                      <a:lnTo>
                        <a:pt x="78" y="13"/>
                      </a:lnTo>
                      <a:lnTo>
                        <a:pt x="72" y="15"/>
                      </a:lnTo>
                      <a:lnTo>
                        <a:pt x="68" y="15"/>
                      </a:lnTo>
                      <a:lnTo>
                        <a:pt x="67" y="17"/>
                      </a:lnTo>
                      <a:lnTo>
                        <a:pt x="65" y="15"/>
                      </a:lnTo>
                      <a:lnTo>
                        <a:pt x="65" y="13"/>
                      </a:lnTo>
                      <a:lnTo>
                        <a:pt x="61" y="10"/>
                      </a:lnTo>
                      <a:lnTo>
                        <a:pt x="55" y="8"/>
                      </a:lnTo>
                      <a:lnTo>
                        <a:pt x="49" y="4"/>
                      </a:lnTo>
                      <a:lnTo>
                        <a:pt x="44" y="2"/>
                      </a:lnTo>
                      <a:lnTo>
                        <a:pt x="40" y="2"/>
                      </a:lnTo>
                      <a:lnTo>
                        <a:pt x="36" y="0"/>
                      </a:lnTo>
                      <a:lnTo>
                        <a:pt x="30" y="0"/>
                      </a:lnTo>
                      <a:lnTo>
                        <a:pt x="27" y="2"/>
                      </a:lnTo>
                      <a:lnTo>
                        <a:pt x="23" y="2"/>
                      </a:lnTo>
                      <a:lnTo>
                        <a:pt x="19" y="4"/>
                      </a:lnTo>
                      <a:lnTo>
                        <a:pt x="13" y="6"/>
                      </a:lnTo>
                      <a:lnTo>
                        <a:pt x="11" y="10"/>
                      </a:lnTo>
                      <a:lnTo>
                        <a:pt x="6" y="15"/>
                      </a:lnTo>
                      <a:lnTo>
                        <a:pt x="4" y="23"/>
                      </a:lnTo>
                      <a:lnTo>
                        <a:pt x="0" y="29"/>
                      </a:lnTo>
                      <a:lnTo>
                        <a:pt x="0" y="36"/>
                      </a:lnTo>
                      <a:lnTo>
                        <a:pt x="0" y="44"/>
                      </a:lnTo>
                      <a:lnTo>
                        <a:pt x="2" y="49"/>
                      </a:lnTo>
                      <a:lnTo>
                        <a:pt x="4" y="53"/>
                      </a:lnTo>
                      <a:lnTo>
                        <a:pt x="6" y="59"/>
                      </a:lnTo>
                      <a:lnTo>
                        <a:pt x="8" y="65"/>
                      </a:lnTo>
                      <a:lnTo>
                        <a:pt x="9" y="72"/>
                      </a:lnTo>
                      <a:lnTo>
                        <a:pt x="11" y="76"/>
                      </a:lnTo>
                      <a:lnTo>
                        <a:pt x="15" y="82"/>
                      </a:lnTo>
                      <a:lnTo>
                        <a:pt x="17" y="86"/>
                      </a:lnTo>
                      <a:lnTo>
                        <a:pt x="23" y="87"/>
                      </a:lnTo>
                      <a:lnTo>
                        <a:pt x="27" y="87"/>
                      </a:lnTo>
                      <a:lnTo>
                        <a:pt x="30" y="89"/>
                      </a:lnTo>
                      <a:lnTo>
                        <a:pt x="34" y="87"/>
                      </a:lnTo>
                      <a:lnTo>
                        <a:pt x="38" y="87"/>
                      </a:lnTo>
                      <a:lnTo>
                        <a:pt x="42" y="87"/>
                      </a:lnTo>
                      <a:lnTo>
                        <a:pt x="46" y="86"/>
                      </a:lnTo>
                      <a:lnTo>
                        <a:pt x="46" y="87"/>
                      </a:lnTo>
                      <a:lnTo>
                        <a:pt x="49" y="91"/>
                      </a:lnTo>
                      <a:lnTo>
                        <a:pt x="51" y="97"/>
                      </a:lnTo>
                      <a:lnTo>
                        <a:pt x="59" y="99"/>
                      </a:lnTo>
                      <a:lnTo>
                        <a:pt x="63" y="99"/>
                      </a:lnTo>
                      <a:lnTo>
                        <a:pt x="68" y="97"/>
                      </a:lnTo>
                      <a:lnTo>
                        <a:pt x="72" y="97"/>
                      </a:lnTo>
                      <a:lnTo>
                        <a:pt x="74" y="9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3" name="Freeform 341">
                  <a:extLst>
                    <a:ext uri="{FF2B5EF4-FFF2-40B4-BE49-F238E27FC236}">
                      <a16:creationId xmlns:a16="http://schemas.microsoft.com/office/drawing/2014/main" id="{E4880E1B-05FC-4D00-BCCA-6FD5BB7E104C}"/>
                    </a:ext>
                  </a:extLst>
                </p:cNvPr>
                <p:cNvSpPr>
                  <a:spLocks/>
                </p:cNvSpPr>
                <p:nvPr/>
              </p:nvSpPr>
              <p:spPr bwMode="auto">
                <a:xfrm>
                  <a:off x="2672" y="3127"/>
                  <a:ext cx="46" cy="31"/>
                </a:xfrm>
                <a:custGeom>
                  <a:avLst/>
                  <a:gdLst>
                    <a:gd name="T0" fmla="*/ 2 w 94"/>
                    <a:gd name="T1" fmla="*/ 2 h 60"/>
                    <a:gd name="T2" fmla="*/ 2 w 94"/>
                    <a:gd name="T3" fmla="*/ 2 h 60"/>
                    <a:gd name="T4" fmla="*/ 2 w 94"/>
                    <a:gd name="T5" fmla="*/ 2 h 60"/>
                    <a:gd name="T6" fmla="*/ 2 w 94"/>
                    <a:gd name="T7" fmla="*/ 2 h 60"/>
                    <a:gd name="T8" fmla="*/ 2 w 94"/>
                    <a:gd name="T9" fmla="*/ 2 h 60"/>
                    <a:gd name="T10" fmla="*/ 2 w 94"/>
                    <a:gd name="T11" fmla="*/ 2 h 60"/>
                    <a:gd name="T12" fmla="*/ 2 w 94"/>
                    <a:gd name="T13" fmla="*/ 1 h 60"/>
                    <a:gd name="T14" fmla="*/ 2 w 94"/>
                    <a:gd name="T15" fmla="*/ 1 h 60"/>
                    <a:gd name="T16" fmla="*/ 2 w 94"/>
                    <a:gd name="T17" fmla="*/ 1 h 60"/>
                    <a:gd name="T18" fmla="*/ 2 w 94"/>
                    <a:gd name="T19" fmla="*/ 1 h 60"/>
                    <a:gd name="T20" fmla="*/ 2 w 94"/>
                    <a:gd name="T21" fmla="*/ 1 h 60"/>
                    <a:gd name="T22" fmla="*/ 2 w 94"/>
                    <a:gd name="T23" fmla="*/ 1 h 60"/>
                    <a:gd name="T24" fmla="*/ 2 w 94"/>
                    <a:gd name="T25" fmla="*/ 1 h 60"/>
                    <a:gd name="T26" fmla="*/ 2 w 94"/>
                    <a:gd name="T27" fmla="*/ 1 h 60"/>
                    <a:gd name="T28" fmla="*/ 1 w 94"/>
                    <a:gd name="T29" fmla="*/ 1 h 60"/>
                    <a:gd name="T30" fmla="*/ 1 w 94"/>
                    <a:gd name="T31" fmla="*/ 1 h 60"/>
                    <a:gd name="T32" fmla="*/ 1 w 94"/>
                    <a:gd name="T33" fmla="*/ 1 h 60"/>
                    <a:gd name="T34" fmla="*/ 1 w 94"/>
                    <a:gd name="T35" fmla="*/ 1 h 60"/>
                    <a:gd name="T36" fmla="*/ 1 w 94"/>
                    <a:gd name="T37" fmla="*/ 1 h 60"/>
                    <a:gd name="T38" fmla="*/ 1 w 94"/>
                    <a:gd name="T39" fmla="*/ 1 h 60"/>
                    <a:gd name="T40" fmla="*/ 1 w 94"/>
                    <a:gd name="T41" fmla="*/ 1 h 60"/>
                    <a:gd name="T42" fmla="*/ 0 w 94"/>
                    <a:gd name="T43" fmla="*/ 0 h 60"/>
                    <a:gd name="T44" fmla="*/ 0 w 94"/>
                    <a:gd name="T45" fmla="*/ 0 h 60"/>
                    <a:gd name="T46" fmla="*/ 0 w 94"/>
                    <a:gd name="T47" fmla="*/ 1 h 60"/>
                    <a:gd name="T48" fmla="*/ 0 w 94"/>
                    <a:gd name="T49" fmla="*/ 1 h 60"/>
                    <a:gd name="T50" fmla="*/ 0 w 94"/>
                    <a:gd name="T51" fmla="*/ 1 h 60"/>
                    <a:gd name="T52" fmla="*/ 0 w 94"/>
                    <a:gd name="T53" fmla="*/ 1 h 60"/>
                    <a:gd name="T54" fmla="*/ 0 w 94"/>
                    <a:gd name="T55" fmla="*/ 1 h 60"/>
                    <a:gd name="T56" fmla="*/ 0 w 94"/>
                    <a:gd name="T57" fmla="*/ 1 h 60"/>
                    <a:gd name="T58" fmla="*/ 0 w 94"/>
                    <a:gd name="T59" fmla="*/ 1 h 60"/>
                    <a:gd name="T60" fmla="*/ 0 w 94"/>
                    <a:gd name="T61" fmla="*/ 1 h 60"/>
                    <a:gd name="T62" fmla="*/ 0 w 94"/>
                    <a:gd name="T63" fmla="*/ 2 h 60"/>
                    <a:gd name="T64" fmla="*/ 0 w 94"/>
                    <a:gd name="T65" fmla="*/ 2 h 60"/>
                    <a:gd name="T66" fmla="*/ 0 w 94"/>
                    <a:gd name="T67" fmla="*/ 2 h 60"/>
                    <a:gd name="T68" fmla="*/ 0 w 94"/>
                    <a:gd name="T69" fmla="*/ 2 h 60"/>
                    <a:gd name="T70" fmla="*/ 0 w 94"/>
                    <a:gd name="T71" fmla="*/ 2 h 60"/>
                    <a:gd name="T72" fmla="*/ 0 w 94"/>
                    <a:gd name="T73" fmla="*/ 2 h 60"/>
                    <a:gd name="T74" fmla="*/ 0 w 94"/>
                    <a:gd name="T75" fmla="*/ 2 h 60"/>
                    <a:gd name="T76" fmla="*/ 0 w 94"/>
                    <a:gd name="T77" fmla="*/ 2 h 60"/>
                    <a:gd name="T78" fmla="*/ 0 w 94"/>
                    <a:gd name="T79" fmla="*/ 2 h 60"/>
                    <a:gd name="T80" fmla="*/ 0 w 94"/>
                    <a:gd name="T81" fmla="*/ 2 h 60"/>
                    <a:gd name="T82" fmla="*/ 1 w 94"/>
                    <a:gd name="T83" fmla="*/ 2 h 60"/>
                    <a:gd name="T84" fmla="*/ 1 w 94"/>
                    <a:gd name="T85" fmla="*/ 2 h 60"/>
                    <a:gd name="T86" fmla="*/ 1 w 94"/>
                    <a:gd name="T87" fmla="*/ 2 h 60"/>
                    <a:gd name="T88" fmla="*/ 1 w 94"/>
                    <a:gd name="T89" fmla="*/ 2 h 60"/>
                    <a:gd name="T90" fmla="*/ 1 w 94"/>
                    <a:gd name="T91" fmla="*/ 2 h 60"/>
                    <a:gd name="T92" fmla="*/ 1 w 94"/>
                    <a:gd name="T93" fmla="*/ 2 h 60"/>
                    <a:gd name="T94" fmla="*/ 1 w 94"/>
                    <a:gd name="T95" fmla="*/ 2 h 60"/>
                    <a:gd name="T96" fmla="*/ 2 w 94"/>
                    <a:gd name="T97" fmla="*/ 2 h 60"/>
                    <a:gd name="T98" fmla="*/ 2 w 94"/>
                    <a:gd name="T99" fmla="*/ 2 h 60"/>
                    <a:gd name="T100" fmla="*/ 2 w 94"/>
                    <a:gd name="T101" fmla="*/ 2 h 60"/>
                    <a:gd name="T102" fmla="*/ 2 w 94"/>
                    <a:gd name="T103" fmla="*/ 2 h 60"/>
                    <a:gd name="T104" fmla="*/ 2 w 94"/>
                    <a:gd name="T105" fmla="*/ 2 h 60"/>
                    <a:gd name="T106" fmla="*/ 2 w 94"/>
                    <a:gd name="T107" fmla="*/ 2 h 60"/>
                    <a:gd name="T108" fmla="*/ 2 w 94"/>
                    <a:gd name="T109" fmla="*/ 2 h 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
                    <a:gd name="T166" fmla="*/ 0 h 60"/>
                    <a:gd name="T167" fmla="*/ 94 w 94"/>
                    <a:gd name="T168" fmla="*/ 60 h 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 h="60">
                      <a:moveTo>
                        <a:pt x="82" y="59"/>
                      </a:moveTo>
                      <a:lnTo>
                        <a:pt x="84" y="57"/>
                      </a:lnTo>
                      <a:lnTo>
                        <a:pt x="88" y="49"/>
                      </a:lnTo>
                      <a:lnTo>
                        <a:pt x="90" y="43"/>
                      </a:lnTo>
                      <a:lnTo>
                        <a:pt x="92" y="40"/>
                      </a:lnTo>
                      <a:lnTo>
                        <a:pt x="94" y="36"/>
                      </a:lnTo>
                      <a:lnTo>
                        <a:pt x="94" y="30"/>
                      </a:lnTo>
                      <a:lnTo>
                        <a:pt x="92" y="26"/>
                      </a:lnTo>
                      <a:lnTo>
                        <a:pt x="90" y="22"/>
                      </a:lnTo>
                      <a:lnTo>
                        <a:pt x="86" y="19"/>
                      </a:lnTo>
                      <a:lnTo>
                        <a:pt x="82" y="17"/>
                      </a:lnTo>
                      <a:lnTo>
                        <a:pt x="77" y="13"/>
                      </a:lnTo>
                      <a:lnTo>
                        <a:pt x="71" y="13"/>
                      </a:lnTo>
                      <a:lnTo>
                        <a:pt x="67" y="13"/>
                      </a:lnTo>
                      <a:lnTo>
                        <a:pt x="61" y="15"/>
                      </a:lnTo>
                      <a:lnTo>
                        <a:pt x="56" y="17"/>
                      </a:lnTo>
                      <a:lnTo>
                        <a:pt x="54" y="13"/>
                      </a:lnTo>
                      <a:lnTo>
                        <a:pt x="50" y="9"/>
                      </a:lnTo>
                      <a:lnTo>
                        <a:pt x="44" y="5"/>
                      </a:lnTo>
                      <a:lnTo>
                        <a:pt x="40" y="3"/>
                      </a:lnTo>
                      <a:lnTo>
                        <a:pt x="35" y="2"/>
                      </a:lnTo>
                      <a:lnTo>
                        <a:pt x="29" y="0"/>
                      </a:lnTo>
                      <a:lnTo>
                        <a:pt x="21" y="0"/>
                      </a:lnTo>
                      <a:lnTo>
                        <a:pt x="18" y="2"/>
                      </a:lnTo>
                      <a:lnTo>
                        <a:pt x="12" y="3"/>
                      </a:lnTo>
                      <a:lnTo>
                        <a:pt x="8" y="7"/>
                      </a:lnTo>
                      <a:lnTo>
                        <a:pt x="4" y="11"/>
                      </a:lnTo>
                      <a:lnTo>
                        <a:pt x="2" y="15"/>
                      </a:lnTo>
                      <a:lnTo>
                        <a:pt x="0" y="19"/>
                      </a:lnTo>
                      <a:lnTo>
                        <a:pt x="0" y="24"/>
                      </a:lnTo>
                      <a:lnTo>
                        <a:pt x="0" y="30"/>
                      </a:lnTo>
                      <a:lnTo>
                        <a:pt x="2" y="38"/>
                      </a:lnTo>
                      <a:lnTo>
                        <a:pt x="4" y="45"/>
                      </a:lnTo>
                      <a:lnTo>
                        <a:pt x="8" y="51"/>
                      </a:lnTo>
                      <a:lnTo>
                        <a:pt x="12" y="57"/>
                      </a:lnTo>
                      <a:lnTo>
                        <a:pt x="18" y="59"/>
                      </a:lnTo>
                      <a:lnTo>
                        <a:pt x="20" y="59"/>
                      </a:lnTo>
                      <a:lnTo>
                        <a:pt x="23" y="59"/>
                      </a:lnTo>
                      <a:lnTo>
                        <a:pt x="25" y="57"/>
                      </a:lnTo>
                      <a:lnTo>
                        <a:pt x="27" y="51"/>
                      </a:lnTo>
                      <a:lnTo>
                        <a:pt x="29" y="47"/>
                      </a:lnTo>
                      <a:lnTo>
                        <a:pt x="33" y="43"/>
                      </a:lnTo>
                      <a:lnTo>
                        <a:pt x="37" y="41"/>
                      </a:lnTo>
                      <a:lnTo>
                        <a:pt x="42" y="41"/>
                      </a:lnTo>
                      <a:lnTo>
                        <a:pt x="48" y="43"/>
                      </a:lnTo>
                      <a:lnTo>
                        <a:pt x="54" y="45"/>
                      </a:lnTo>
                      <a:lnTo>
                        <a:pt x="59" y="49"/>
                      </a:lnTo>
                      <a:lnTo>
                        <a:pt x="63" y="53"/>
                      </a:lnTo>
                      <a:lnTo>
                        <a:pt x="67" y="57"/>
                      </a:lnTo>
                      <a:lnTo>
                        <a:pt x="69" y="59"/>
                      </a:lnTo>
                      <a:lnTo>
                        <a:pt x="73" y="60"/>
                      </a:lnTo>
                      <a:lnTo>
                        <a:pt x="77" y="60"/>
                      </a:lnTo>
                      <a:lnTo>
                        <a:pt x="80" y="60"/>
                      </a:lnTo>
                      <a:lnTo>
                        <a:pt x="82" y="59"/>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4" name="Freeform 342">
                  <a:extLst>
                    <a:ext uri="{FF2B5EF4-FFF2-40B4-BE49-F238E27FC236}">
                      <a16:creationId xmlns:a16="http://schemas.microsoft.com/office/drawing/2014/main" id="{641B9DE7-A54B-4547-889B-8947D0E3AB0D}"/>
                    </a:ext>
                  </a:extLst>
                </p:cNvPr>
                <p:cNvSpPr>
                  <a:spLocks/>
                </p:cNvSpPr>
                <p:nvPr/>
              </p:nvSpPr>
              <p:spPr bwMode="auto">
                <a:xfrm>
                  <a:off x="2676" y="3130"/>
                  <a:ext cx="13" cy="13"/>
                </a:xfrm>
                <a:custGeom>
                  <a:avLst/>
                  <a:gdLst>
                    <a:gd name="T0" fmla="*/ 1 w 25"/>
                    <a:gd name="T1" fmla="*/ 0 h 25"/>
                    <a:gd name="T2" fmla="*/ 1 w 25"/>
                    <a:gd name="T3" fmla="*/ 0 h 25"/>
                    <a:gd name="T4" fmla="*/ 1 w 25"/>
                    <a:gd name="T5" fmla="*/ 1 h 25"/>
                    <a:gd name="T6" fmla="*/ 1 w 25"/>
                    <a:gd name="T7" fmla="*/ 1 h 25"/>
                    <a:gd name="T8" fmla="*/ 1 w 25"/>
                    <a:gd name="T9" fmla="*/ 1 h 25"/>
                    <a:gd name="T10" fmla="*/ 0 w 25"/>
                    <a:gd name="T11" fmla="*/ 1 h 25"/>
                    <a:gd name="T12" fmla="*/ 0 w 25"/>
                    <a:gd name="T13" fmla="*/ 1 h 25"/>
                    <a:gd name="T14" fmla="*/ 1 w 25"/>
                    <a:gd name="T15" fmla="*/ 1 h 25"/>
                    <a:gd name="T16" fmla="*/ 1 w 25"/>
                    <a:gd name="T17" fmla="*/ 1 h 25"/>
                    <a:gd name="T18" fmla="*/ 1 w 25"/>
                    <a:gd name="T19" fmla="*/ 1 h 25"/>
                    <a:gd name="T20" fmla="*/ 1 w 25"/>
                    <a:gd name="T21" fmla="*/ 1 h 25"/>
                    <a:gd name="T22" fmla="*/ 1 w 25"/>
                    <a:gd name="T23" fmla="*/ 1 h 25"/>
                    <a:gd name="T24" fmla="*/ 1 w 25"/>
                    <a:gd name="T25" fmla="*/ 1 h 25"/>
                    <a:gd name="T26" fmla="*/ 1 w 25"/>
                    <a:gd name="T27" fmla="*/ 1 h 25"/>
                    <a:gd name="T28" fmla="*/ 1 w 25"/>
                    <a:gd name="T29" fmla="*/ 0 h 25"/>
                    <a:gd name="T30" fmla="*/ 1 w 25"/>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
                    <a:gd name="T49" fmla="*/ 0 h 25"/>
                    <a:gd name="T50" fmla="*/ 25 w 25"/>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 h="25">
                      <a:moveTo>
                        <a:pt x="21" y="0"/>
                      </a:moveTo>
                      <a:lnTo>
                        <a:pt x="19" y="0"/>
                      </a:lnTo>
                      <a:lnTo>
                        <a:pt x="11" y="2"/>
                      </a:lnTo>
                      <a:lnTo>
                        <a:pt x="8" y="2"/>
                      </a:lnTo>
                      <a:lnTo>
                        <a:pt x="4" y="6"/>
                      </a:lnTo>
                      <a:lnTo>
                        <a:pt x="0" y="10"/>
                      </a:lnTo>
                      <a:lnTo>
                        <a:pt x="0" y="16"/>
                      </a:lnTo>
                      <a:lnTo>
                        <a:pt x="8" y="25"/>
                      </a:lnTo>
                      <a:lnTo>
                        <a:pt x="8" y="21"/>
                      </a:lnTo>
                      <a:lnTo>
                        <a:pt x="11" y="17"/>
                      </a:lnTo>
                      <a:lnTo>
                        <a:pt x="13" y="14"/>
                      </a:lnTo>
                      <a:lnTo>
                        <a:pt x="15" y="12"/>
                      </a:lnTo>
                      <a:lnTo>
                        <a:pt x="19" y="10"/>
                      </a:lnTo>
                      <a:lnTo>
                        <a:pt x="25" y="8"/>
                      </a:lnTo>
                      <a:lnTo>
                        <a:pt x="21"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5" name="Freeform 343">
                  <a:extLst>
                    <a:ext uri="{FF2B5EF4-FFF2-40B4-BE49-F238E27FC236}">
                      <a16:creationId xmlns:a16="http://schemas.microsoft.com/office/drawing/2014/main" id="{BC5BEF51-68E8-4E87-89AA-29A380C8F9E5}"/>
                    </a:ext>
                  </a:extLst>
                </p:cNvPr>
                <p:cNvSpPr>
                  <a:spLocks/>
                </p:cNvSpPr>
                <p:nvPr/>
              </p:nvSpPr>
              <p:spPr bwMode="auto">
                <a:xfrm>
                  <a:off x="2694" y="3133"/>
                  <a:ext cx="10" cy="6"/>
                </a:xfrm>
                <a:custGeom>
                  <a:avLst/>
                  <a:gdLst>
                    <a:gd name="T0" fmla="*/ 0 w 21"/>
                    <a:gd name="T1" fmla="*/ 1 h 11"/>
                    <a:gd name="T2" fmla="*/ 0 w 21"/>
                    <a:gd name="T3" fmla="*/ 0 h 11"/>
                    <a:gd name="T4" fmla="*/ 0 w 21"/>
                    <a:gd name="T5" fmla="*/ 1 h 11"/>
                    <a:gd name="T6" fmla="*/ 0 w 21"/>
                    <a:gd name="T7" fmla="*/ 1 h 11"/>
                    <a:gd name="T8" fmla="*/ 0 w 21"/>
                    <a:gd name="T9" fmla="*/ 1 h 11"/>
                    <a:gd name="T10" fmla="*/ 0 w 21"/>
                    <a:gd name="T11" fmla="*/ 1 h 11"/>
                    <a:gd name="T12" fmla="*/ 0 60000 65536"/>
                    <a:gd name="T13" fmla="*/ 0 60000 65536"/>
                    <a:gd name="T14" fmla="*/ 0 60000 65536"/>
                    <a:gd name="T15" fmla="*/ 0 60000 65536"/>
                    <a:gd name="T16" fmla="*/ 0 60000 65536"/>
                    <a:gd name="T17" fmla="*/ 0 60000 65536"/>
                    <a:gd name="T18" fmla="*/ 0 w 21"/>
                    <a:gd name="T19" fmla="*/ 0 h 11"/>
                    <a:gd name="T20" fmla="*/ 21 w 21"/>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1" h="11">
                      <a:moveTo>
                        <a:pt x="21" y="10"/>
                      </a:moveTo>
                      <a:lnTo>
                        <a:pt x="15" y="0"/>
                      </a:lnTo>
                      <a:lnTo>
                        <a:pt x="0" y="2"/>
                      </a:lnTo>
                      <a:lnTo>
                        <a:pt x="10" y="11"/>
                      </a:lnTo>
                      <a:lnTo>
                        <a:pt x="21" y="1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6" name="Freeform 344">
                  <a:extLst>
                    <a:ext uri="{FF2B5EF4-FFF2-40B4-BE49-F238E27FC236}">
                      <a16:creationId xmlns:a16="http://schemas.microsoft.com/office/drawing/2014/main" id="{712FC8EE-FB32-4138-8667-F0C0484E8EC7}"/>
                    </a:ext>
                  </a:extLst>
                </p:cNvPr>
                <p:cNvSpPr>
                  <a:spLocks/>
                </p:cNvSpPr>
                <p:nvPr/>
              </p:nvSpPr>
              <p:spPr bwMode="auto">
                <a:xfrm>
                  <a:off x="2655" y="3144"/>
                  <a:ext cx="52" cy="52"/>
                </a:xfrm>
                <a:custGeom>
                  <a:avLst/>
                  <a:gdLst>
                    <a:gd name="T0" fmla="*/ 2 w 105"/>
                    <a:gd name="T1" fmla="*/ 1 h 103"/>
                    <a:gd name="T2" fmla="*/ 1 w 105"/>
                    <a:gd name="T3" fmla="*/ 1 h 103"/>
                    <a:gd name="T4" fmla="*/ 1 w 105"/>
                    <a:gd name="T5" fmla="*/ 0 h 103"/>
                    <a:gd name="T6" fmla="*/ 1 w 105"/>
                    <a:gd name="T7" fmla="*/ 0 h 103"/>
                    <a:gd name="T8" fmla="*/ 0 w 105"/>
                    <a:gd name="T9" fmla="*/ 1 h 103"/>
                    <a:gd name="T10" fmla="*/ 0 w 105"/>
                    <a:gd name="T11" fmla="*/ 1 h 103"/>
                    <a:gd name="T12" fmla="*/ 0 w 105"/>
                    <a:gd name="T13" fmla="*/ 1 h 103"/>
                    <a:gd name="T14" fmla="*/ 0 w 105"/>
                    <a:gd name="T15" fmla="*/ 2 h 103"/>
                    <a:gd name="T16" fmla="*/ 0 w 105"/>
                    <a:gd name="T17" fmla="*/ 2 h 103"/>
                    <a:gd name="T18" fmla="*/ 0 w 105"/>
                    <a:gd name="T19" fmla="*/ 2 h 103"/>
                    <a:gd name="T20" fmla="*/ 0 w 105"/>
                    <a:gd name="T21" fmla="*/ 2 h 103"/>
                    <a:gd name="T22" fmla="*/ 0 w 105"/>
                    <a:gd name="T23" fmla="*/ 3 h 103"/>
                    <a:gd name="T24" fmla="*/ 0 w 105"/>
                    <a:gd name="T25" fmla="*/ 3 h 103"/>
                    <a:gd name="T26" fmla="*/ 0 w 105"/>
                    <a:gd name="T27" fmla="*/ 3 h 103"/>
                    <a:gd name="T28" fmla="*/ 0 w 105"/>
                    <a:gd name="T29" fmla="*/ 3 h 103"/>
                    <a:gd name="T30" fmla="*/ 1 w 105"/>
                    <a:gd name="T31" fmla="*/ 4 h 103"/>
                    <a:gd name="T32" fmla="*/ 1 w 105"/>
                    <a:gd name="T33" fmla="*/ 4 h 103"/>
                    <a:gd name="T34" fmla="*/ 1 w 105"/>
                    <a:gd name="T35" fmla="*/ 4 h 103"/>
                    <a:gd name="T36" fmla="*/ 1 w 105"/>
                    <a:gd name="T37" fmla="*/ 4 h 103"/>
                    <a:gd name="T38" fmla="*/ 2 w 105"/>
                    <a:gd name="T39" fmla="*/ 4 h 103"/>
                    <a:gd name="T40" fmla="*/ 2 w 105"/>
                    <a:gd name="T41" fmla="*/ 3 h 103"/>
                    <a:gd name="T42" fmla="*/ 2 w 105"/>
                    <a:gd name="T43" fmla="*/ 3 h 103"/>
                    <a:gd name="T44" fmla="*/ 2 w 105"/>
                    <a:gd name="T45" fmla="*/ 3 h 103"/>
                    <a:gd name="T46" fmla="*/ 3 w 105"/>
                    <a:gd name="T47" fmla="*/ 2 h 103"/>
                    <a:gd name="T48" fmla="*/ 3 w 105"/>
                    <a:gd name="T49" fmla="*/ 2 h 103"/>
                    <a:gd name="T50" fmla="*/ 3 w 105"/>
                    <a:gd name="T51" fmla="*/ 2 h 103"/>
                    <a:gd name="T52" fmla="*/ 3 w 105"/>
                    <a:gd name="T53" fmla="*/ 2 h 103"/>
                    <a:gd name="T54" fmla="*/ 2 w 105"/>
                    <a:gd name="T55" fmla="*/ 1 h 103"/>
                    <a:gd name="T56" fmla="*/ 2 w 105"/>
                    <a:gd name="T57" fmla="*/ 1 h 103"/>
                    <a:gd name="T58" fmla="*/ 2 w 105"/>
                    <a:gd name="T59" fmla="*/ 1 h 103"/>
                    <a:gd name="T60" fmla="*/ 2 w 105"/>
                    <a:gd name="T61" fmla="*/ 1 h 103"/>
                    <a:gd name="T62" fmla="*/ 2 w 105"/>
                    <a:gd name="T63" fmla="*/ 1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
                    <a:gd name="T97" fmla="*/ 0 h 103"/>
                    <a:gd name="T98" fmla="*/ 105 w 105"/>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 h="103">
                      <a:moveTo>
                        <a:pt x="69" y="2"/>
                      </a:moveTo>
                      <a:lnTo>
                        <a:pt x="67" y="2"/>
                      </a:lnTo>
                      <a:lnTo>
                        <a:pt x="61" y="2"/>
                      </a:lnTo>
                      <a:lnTo>
                        <a:pt x="55" y="2"/>
                      </a:lnTo>
                      <a:lnTo>
                        <a:pt x="48" y="2"/>
                      </a:lnTo>
                      <a:lnTo>
                        <a:pt x="44" y="0"/>
                      </a:lnTo>
                      <a:lnTo>
                        <a:pt x="40" y="0"/>
                      </a:lnTo>
                      <a:lnTo>
                        <a:pt x="34" y="0"/>
                      </a:lnTo>
                      <a:lnTo>
                        <a:pt x="29" y="0"/>
                      </a:lnTo>
                      <a:lnTo>
                        <a:pt x="23" y="2"/>
                      </a:lnTo>
                      <a:lnTo>
                        <a:pt x="19" y="4"/>
                      </a:lnTo>
                      <a:lnTo>
                        <a:pt x="12" y="7"/>
                      </a:lnTo>
                      <a:lnTo>
                        <a:pt x="8" y="15"/>
                      </a:lnTo>
                      <a:lnTo>
                        <a:pt x="4" y="21"/>
                      </a:lnTo>
                      <a:lnTo>
                        <a:pt x="2" y="28"/>
                      </a:lnTo>
                      <a:lnTo>
                        <a:pt x="0" y="34"/>
                      </a:lnTo>
                      <a:lnTo>
                        <a:pt x="2" y="40"/>
                      </a:lnTo>
                      <a:lnTo>
                        <a:pt x="4" y="45"/>
                      </a:lnTo>
                      <a:lnTo>
                        <a:pt x="6" y="49"/>
                      </a:lnTo>
                      <a:lnTo>
                        <a:pt x="10" y="53"/>
                      </a:lnTo>
                      <a:lnTo>
                        <a:pt x="12" y="55"/>
                      </a:lnTo>
                      <a:lnTo>
                        <a:pt x="12" y="57"/>
                      </a:lnTo>
                      <a:lnTo>
                        <a:pt x="14" y="63"/>
                      </a:lnTo>
                      <a:lnTo>
                        <a:pt x="15" y="66"/>
                      </a:lnTo>
                      <a:lnTo>
                        <a:pt x="17" y="72"/>
                      </a:lnTo>
                      <a:lnTo>
                        <a:pt x="19" y="78"/>
                      </a:lnTo>
                      <a:lnTo>
                        <a:pt x="23" y="84"/>
                      </a:lnTo>
                      <a:lnTo>
                        <a:pt x="25" y="87"/>
                      </a:lnTo>
                      <a:lnTo>
                        <a:pt x="27" y="89"/>
                      </a:lnTo>
                      <a:lnTo>
                        <a:pt x="29" y="91"/>
                      </a:lnTo>
                      <a:lnTo>
                        <a:pt x="33" y="95"/>
                      </a:lnTo>
                      <a:lnTo>
                        <a:pt x="36" y="99"/>
                      </a:lnTo>
                      <a:lnTo>
                        <a:pt x="42" y="101"/>
                      </a:lnTo>
                      <a:lnTo>
                        <a:pt x="46" y="103"/>
                      </a:lnTo>
                      <a:lnTo>
                        <a:pt x="50" y="103"/>
                      </a:lnTo>
                      <a:lnTo>
                        <a:pt x="54" y="103"/>
                      </a:lnTo>
                      <a:lnTo>
                        <a:pt x="57" y="103"/>
                      </a:lnTo>
                      <a:lnTo>
                        <a:pt x="61" y="101"/>
                      </a:lnTo>
                      <a:lnTo>
                        <a:pt x="65" y="99"/>
                      </a:lnTo>
                      <a:lnTo>
                        <a:pt x="71" y="97"/>
                      </a:lnTo>
                      <a:lnTo>
                        <a:pt x="74" y="93"/>
                      </a:lnTo>
                      <a:lnTo>
                        <a:pt x="78" y="87"/>
                      </a:lnTo>
                      <a:lnTo>
                        <a:pt x="82" y="84"/>
                      </a:lnTo>
                      <a:lnTo>
                        <a:pt x="86" y="80"/>
                      </a:lnTo>
                      <a:lnTo>
                        <a:pt x="90" y="74"/>
                      </a:lnTo>
                      <a:lnTo>
                        <a:pt x="92" y="70"/>
                      </a:lnTo>
                      <a:lnTo>
                        <a:pt x="95" y="66"/>
                      </a:lnTo>
                      <a:lnTo>
                        <a:pt x="97" y="63"/>
                      </a:lnTo>
                      <a:lnTo>
                        <a:pt x="99" y="59"/>
                      </a:lnTo>
                      <a:lnTo>
                        <a:pt x="101" y="53"/>
                      </a:lnTo>
                      <a:lnTo>
                        <a:pt x="105" y="47"/>
                      </a:lnTo>
                      <a:lnTo>
                        <a:pt x="105" y="42"/>
                      </a:lnTo>
                      <a:lnTo>
                        <a:pt x="101" y="36"/>
                      </a:lnTo>
                      <a:lnTo>
                        <a:pt x="95" y="32"/>
                      </a:lnTo>
                      <a:lnTo>
                        <a:pt x="92" y="28"/>
                      </a:lnTo>
                      <a:lnTo>
                        <a:pt x="90" y="26"/>
                      </a:lnTo>
                      <a:lnTo>
                        <a:pt x="90" y="23"/>
                      </a:lnTo>
                      <a:lnTo>
                        <a:pt x="90" y="17"/>
                      </a:lnTo>
                      <a:lnTo>
                        <a:pt x="86" y="9"/>
                      </a:lnTo>
                      <a:lnTo>
                        <a:pt x="82" y="6"/>
                      </a:lnTo>
                      <a:lnTo>
                        <a:pt x="74" y="4"/>
                      </a:lnTo>
                      <a:lnTo>
                        <a:pt x="71" y="2"/>
                      </a:lnTo>
                      <a:lnTo>
                        <a:pt x="69" y="2"/>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7" name="Freeform 345">
                  <a:extLst>
                    <a:ext uri="{FF2B5EF4-FFF2-40B4-BE49-F238E27FC236}">
                      <a16:creationId xmlns:a16="http://schemas.microsoft.com/office/drawing/2014/main" id="{DF17F6FC-1110-4A4F-AA6B-8B7519B0AFFA}"/>
                    </a:ext>
                  </a:extLst>
                </p:cNvPr>
                <p:cNvSpPr>
                  <a:spLocks/>
                </p:cNvSpPr>
                <p:nvPr/>
              </p:nvSpPr>
              <p:spPr bwMode="auto">
                <a:xfrm>
                  <a:off x="2663" y="3167"/>
                  <a:ext cx="11" cy="11"/>
                </a:xfrm>
                <a:custGeom>
                  <a:avLst/>
                  <a:gdLst>
                    <a:gd name="T0" fmla="*/ 1 w 21"/>
                    <a:gd name="T1" fmla="*/ 1 h 21"/>
                    <a:gd name="T2" fmla="*/ 0 w 21"/>
                    <a:gd name="T3" fmla="*/ 0 h 21"/>
                    <a:gd name="T4" fmla="*/ 1 w 21"/>
                    <a:gd name="T5" fmla="*/ 1 h 21"/>
                    <a:gd name="T6" fmla="*/ 1 w 21"/>
                    <a:gd name="T7" fmla="*/ 1 h 21"/>
                    <a:gd name="T8" fmla="*/ 1 w 21"/>
                    <a:gd name="T9" fmla="*/ 1 h 21"/>
                    <a:gd name="T10" fmla="*/ 1 w 21"/>
                    <a:gd name="T11" fmla="*/ 1 h 21"/>
                    <a:gd name="T12" fmla="*/ 1 w 21"/>
                    <a:gd name="T13" fmla="*/ 1 h 21"/>
                    <a:gd name="T14" fmla="*/ 0 60000 65536"/>
                    <a:gd name="T15" fmla="*/ 0 60000 65536"/>
                    <a:gd name="T16" fmla="*/ 0 60000 65536"/>
                    <a:gd name="T17" fmla="*/ 0 60000 65536"/>
                    <a:gd name="T18" fmla="*/ 0 60000 65536"/>
                    <a:gd name="T19" fmla="*/ 0 60000 65536"/>
                    <a:gd name="T20" fmla="*/ 0 60000 65536"/>
                    <a:gd name="T21" fmla="*/ 0 w 21"/>
                    <a:gd name="T22" fmla="*/ 0 h 21"/>
                    <a:gd name="T23" fmla="*/ 21 w 2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21">
                      <a:moveTo>
                        <a:pt x="4" y="12"/>
                      </a:moveTo>
                      <a:lnTo>
                        <a:pt x="0" y="0"/>
                      </a:lnTo>
                      <a:lnTo>
                        <a:pt x="21" y="4"/>
                      </a:lnTo>
                      <a:lnTo>
                        <a:pt x="17" y="19"/>
                      </a:lnTo>
                      <a:lnTo>
                        <a:pt x="8" y="21"/>
                      </a:lnTo>
                      <a:lnTo>
                        <a:pt x="4" y="12"/>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8" name="Freeform 346">
                  <a:extLst>
                    <a:ext uri="{FF2B5EF4-FFF2-40B4-BE49-F238E27FC236}">
                      <a16:creationId xmlns:a16="http://schemas.microsoft.com/office/drawing/2014/main" id="{E61A353B-42C7-4793-9BF9-E1C40912B837}"/>
                    </a:ext>
                  </a:extLst>
                </p:cNvPr>
                <p:cNvSpPr>
                  <a:spLocks/>
                </p:cNvSpPr>
                <p:nvPr/>
              </p:nvSpPr>
              <p:spPr bwMode="auto">
                <a:xfrm>
                  <a:off x="2660" y="3149"/>
                  <a:ext cx="24" cy="13"/>
                </a:xfrm>
                <a:custGeom>
                  <a:avLst/>
                  <a:gdLst>
                    <a:gd name="T0" fmla="*/ 2 w 47"/>
                    <a:gd name="T1" fmla="*/ 0 h 27"/>
                    <a:gd name="T2" fmla="*/ 2 w 47"/>
                    <a:gd name="T3" fmla="*/ 0 h 27"/>
                    <a:gd name="T4" fmla="*/ 2 w 47"/>
                    <a:gd name="T5" fmla="*/ 0 h 27"/>
                    <a:gd name="T6" fmla="*/ 2 w 47"/>
                    <a:gd name="T7" fmla="*/ 0 h 27"/>
                    <a:gd name="T8" fmla="*/ 2 w 47"/>
                    <a:gd name="T9" fmla="*/ 0 h 27"/>
                    <a:gd name="T10" fmla="*/ 1 w 47"/>
                    <a:gd name="T11" fmla="*/ 0 h 27"/>
                    <a:gd name="T12" fmla="*/ 1 w 47"/>
                    <a:gd name="T13" fmla="*/ 0 h 27"/>
                    <a:gd name="T14" fmla="*/ 1 w 47"/>
                    <a:gd name="T15" fmla="*/ 0 h 27"/>
                    <a:gd name="T16" fmla="*/ 1 w 47"/>
                    <a:gd name="T17" fmla="*/ 0 h 27"/>
                    <a:gd name="T18" fmla="*/ 1 w 47"/>
                    <a:gd name="T19" fmla="*/ 0 h 27"/>
                    <a:gd name="T20" fmla="*/ 1 w 47"/>
                    <a:gd name="T21" fmla="*/ 0 h 27"/>
                    <a:gd name="T22" fmla="*/ 0 w 47"/>
                    <a:gd name="T23" fmla="*/ 0 h 27"/>
                    <a:gd name="T24" fmla="*/ 0 w 47"/>
                    <a:gd name="T25" fmla="*/ 0 h 27"/>
                    <a:gd name="T26" fmla="*/ 1 w 47"/>
                    <a:gd name="T27" fmla="*/ 0 h 27"/>
                    <a:gd name="T28" fmla="*/ 1 w 47"/>
                    <a:gd name="T29" fmla="*/ 0 h 27"/>
                    <a:gd name="T30" fmla="*/ 1 w 47"/>
                    <a:gd name="T31" fmla="*/ 0 h 27"/>
                    <a:gd name="T32" fmla="*/ 1 w 47"/>
                    <a:gd name="T33" fmla="*/ 0 h 27"/>
                    <a:gd name="T34" fmla="*/ 1 w 47"/>
                    <a:gd name="T35" fmla="*/ 0 h 27"/>
                    <a:gd name="T36" fmla="*/ 1 w 47"/>
                    <a:gd name="T37" fmla="*/ 0 h 27"/>
                    <a:gd name="T38" fmla="*/ 1 w 47"/>
                    <a:gd name="T39" fmla="*/ 0 h 27"/>
                    <a:gd name="T40" fmla="*/ 2 w 47"/>
                    <a:gd name="T41" fmla="*/ 0 h 27"/>
                    <a:gd name="T42" fmla="*/ 2 w 47"/>
                    <a:gd name="T43" fmla="*/ 0 h 27"/>
                    <a:gd name="T44" fmla="*/ 2 w 47"/>
                    <a:gd name="T45" fmla="*/ 0 h 27"/>
                    <a:gd name="T46" fmla="*/ 2 w 47"/>
                    <a:gd name="T47" fmla="*/ 0 h 27"/>
                    <a:gd name="T48" fmla="*/ 2 w 47"/>
                    <a:gd name="T49" fmla="*/ 0 h 27"/>
                    <a:gd name="T50" fmla="*/ 2 w 47"/>
                    <a:gd name="T51" fmla="*/ 0 h 27"/>
                    <a:gd name="T52" fmla="*/ 2 w 47"/>
                    <a:gd name="T53" fmla="*/ 0 h 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7"/>
                    <a:gd name="T82" fmla="*/ 0 h 27"/>
                    <a:gd name="T83" fmla="*/ 47 w 47"/>
                    <a:gd name="T84" fmla="*/ 27 h 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7" h="27">
                      <a:moveTo>
                        <a:pt x="47" y="8"/>
                      </a:moveTo>
                      <a:lnTo>
                        <a:pt x="45" y="8"/>
                      </a:lnTo>
                      <a:lnTo>
                        <a:pt x="43" y="6"/>
                      </a:lnTo>
                      <a:lnTo>
                        <a:pt x="40" y="4"/>
                      </a:lnTo>
                      <a:lnTo>
                        <a:pt x="34" y="4"/>
                      </a:lnTo>
                      <a:lnTo>
                        <a:pt x="28" y="0"/>
                      </a:lnTo>
                      <a:lnTo>
                        <a:pt x="22" y="0"/>
                      </a:lnTo>
                      <a:lnTo>
                        <a:pt x="19" y="0"/>
                      </a:lnTo>
                      <a:lnTo>
                        <a:pt x="15" y="4"/>
                      </a:lnTo>
                      <a:lnTo>
                        <a:pt x="9" y="10"/>
                      </a:lnTo>
                      <a:lnTo>
                        <a:pt x="3" y="16"/>
                      </a:lnTo>
                      <a:lnTo>
                        <a:pt x="0" y="19"/>
                      </a:lnTo>
                      <a:lnTo>
                        <a:pt x="0" y="21"/>
                      </a:lnTo>
                      <a:lnTo>
                        <a:pt x="11" y="27"/>
                      </a:lnTo>
                      <a:lnTo>
                        <a:pt x="11" y="25"/>
                      </a:lnTo>
                      <a:lnTo>
                        <a:pt x="17" y="21"/>
                      </a:lnTo>
                      <a:lnTo>
                        <a:pt x="19" y="19"/>
                      </a:lnTo>
                      <a:lnTo>
                        <a:pt x="22" y="17"/>
                      </a:lnTo>
                      <a:lnTo>
                        <a:pt x="26" y="14"/>
                      </a:lnTo>
                      <a:lnTo>
                        <a:pt x="30" y="14"/>
                      </a:lnTo>
                      <a:lnTo>
                        <a:pt x="34" y="14"/>
                      </a:lnTo>
                      <a:lnTo>
                        <a:pt x="38" y="12"/>
                      </a:lnTo>
                      <a:lnTo>
                        <a:pt x="40" y="12"/>
                      </a:lnTo>
                      <a:lnTo>
                        <a:pt x="43" y="10"/>
                      </a:lnTo>
                      <a:lnTo>
                        <a:pt x="45" y="8"/>
                      </a:lnTo>
                      <a:lnTo>
                        <a:pt x="47" y="8"/>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19" name="Freeform 347">
                  <a:extLst>
                    <a:ext uri="{FF2B5EF4-FFF2-40B4-BE49-F238E27FC236}">
                      <a16:creationId xmlns:a16="http://schemas.microsoft.com/office/drawing/2014/main" id="{0C5F5774-5A04-4973-9C26-CCFF3353FEB6}"/>
                    </a:ext>
                  </a:extLst>
                </p:cNvPr>
                <p:cNvSpPr>
                  <a:spLocks/>
                </p:cNvSpPr>
                <p:nvPr/>
              </p:nvSpPr>
              <p:spPr bwMode="auto">
                <a:xfrm>
                  <a:off x="2692" y="3121"/>
                  <a:ext cx="54" cy="53"/>
                </a:xfrm>
                <a:custGeom>
                  <a:avLst/>
                  <a:gdLst>
                    <a:gd name="T0" fmla="*/ 3 w 109"/>
                    <a:gd name="T1" fmla="*/ 2 h 107"/>
                    <a:gd name="T2" fmla="*/ 3 w 109"/>
                    <a:gd name="T3" fmla="*/ 2 h 107"/>
                    <a:gd name="T4" fmla="*/ 3 w 109"/>
                    <a:gd name="T5" fmla="*/ 1 h 107"/>
                    <a:gd name="T6" fmla="*/ 3 w 109"/>
                    <a:gd name="T7" fmla="*/ 1 h 107"/>
                    <a:gd name="T8" fmla="*/ 3 w 109"/>
                    <a:gd name="T9" fmla="*/ 1 h 107"/>
                    <a:gd name="T10" fmla="*/ 3 w 109"/>
                    <a:gd name="T11" fmla="*/ 1 h 107"/>
                    <a:gd name="T12" fmla="*/ 3 w 109"/>
                    <a:gd name="T13" fmla="*/ 1 h 107"/>
                    <a:gd name="T14" fmla="*/ 3 w 109"/>
                    <a:gd name="T15" fmla="*/ 1 h 107"/>
                    <a:gd name="T16" fmla="*/ 3 w 109"/>
                    <a:gd name="T17" fmla="*/ 1 h 107"/>
                    <a:gd name="T18" fmla="*/ 3 w 109"/>
                    <a:gd name="T19" fmla="*/ 1 h 107"/>
                    <a:gd name="T20" fmla="*/ 3 w 109"/>
                    <a:gd name="T21" fmla="*/ 0 h 107"/>
                    <a:gd name="T22" fmla="*/ 3 w 109"/>
                    <a:gd name="T23" fmla="*/ 0 h 107"/>
                    <a:gd name="T24" fmla="*/ 3 w 109"/>
                    <a:gd name="T25" fmla="*/ 0 h 107"/>
                    <a:gd name="T26" fmla="*/ 2 w 109"/>
                    <a:gd name="T27" fmla="*/ 0 h 107"/>
                    <a:gd name="T28" fmla="*/ 2 w 109"/>
                    <a:gd name="T29" fmla="*/ 0 h 107"/>
                    <a:gd name="T30" fmla="*/ 2 w 109"/>
                    <a:gd name="T31" fmla="*/ 0 h 107"/>
                    <a:gd name="T32" fmla="*/ 2 w 109"/>
                    <a:gd name="T33" fmla="*/ 0 h 107"/>
                    <a:gd name="T34" fmla="*/ 2 w 109"/>
                    <a:gd name="T35" fmla="*/ 0 h 107"/>
                    <a:gd name="T36" fmla="*/ 1 w 109"/>
                    <a:gd name="T37" fmla="*/ 0 h 107"/>
                    <a:gd name="T38" fmla="*/ 1 w 109"/>
                    <a:gd name="T39" fmla="*/ 0 h 107"/>
                    <a:gd name="T40" fmla="*/ 1 w 109"/>
                    <a:gd name="T41" fmla="*/ 0 h 107"/>
                    <a:gd name="T42" fmla="*/ 1 w 109"/>
                    <a:gd name="T43" fmla="*/ 0 h 107"/>
                    <a:gd name="T44" fmla="*/ 1 w 109"/>
                    <a:gd name="T45" fmla="*/ 0 h 107"/>
                    <a:gd name="T46" fmla="*/ 0 w 109"/>
                    <a:gd name="T47" fmla="*/ 0 h 107"/>
                    <a:gd name="T48" fmla="*/ 0 w 109"/>
                    <a:gd name="T49" fmla="*/ 0 h 107"/>
                    <a:gd name="T50" fmla="*/ 0 w 109"/>
                    <a:gd name="T51" fmla="*/ 0 h 107"/>
                    <a:gd name="T52" fmla="*/ 0 w 109"/>
                    <a:gd name="T53" fmla="*/ 0 h 107"/>
                    <a:gd name="T54" fmla="*/ 0 w 109"/>
                    <a:gd name="T55" fmla="*/ 0 h 107"/>
                    <a:gd name="T56" fmla="*/ 0 w 109"/>
                    <a:gd name="T57" fmla="*/ 1 h 107"/>
                    <a:gd name="T58" fmla="*/ 0 w 109"/>
                    <a:gd name="T59" fmla="*/ 1 h 107"/>
                    <a:gd name="T60" fmla="*/ 0 w 109"/>
                    <a:gd name="T61" fmla="*/ 1 h 107"/>
                    <a:gd name="T62" fmla="*/ 0 w 109"/>
                    <a:gd name="T63" fmla="*/ 1 h 107"/>
                    <a:gd name="T64" fmla="*/ 0 w 109"/>
                    <a:gd name="T65" fmla="*/ 1 h 107"/>
                    <a:gd name="T66" fmla="*/ 0 w 109"/>
                    <a:gd name="T67" fmla="*/ 1 h 107"/>
                    <a:gd name="T68" fmla="*/ 0 w 109"/>
                    <a:gd name="T69" fmla="*/ 2 h 107"/>
                    <a:gd name="T70" fmla="*/ 0 w 109"/>
                    <a:gd name="T71" fmla="*/ 2 h 107"/>
                    <a:gd name="T72" fmla="*/ 0 w 109"/>
                    <a:gd name="T73" fmla="*/ 2 h 107"/>
                    <a:gd name="T74" fmla="*/ 0 w 109"/>
                    <a:gd name="T75" fmla="*/ 2 h 107"/>
                    <a:gd name="T76" fmla="*/ 0 w 109"/>
                    <a:gd name="T77" fmla="*/ 2 h 107"/>
                    <a:gd name="T78" fmla="*/ 0 w 109"/>
                    <a:gd name="T79" fmla="*/ 2 h 107"/>
                    <a:gd name="T80" fmla="*/ 0 w 109"/>
                    <a:gd name="T81" fmla="*/ 3 h 107"/>
                    <a:gd name="T82" fmla="*/ 0 w 109"/>
                    <a:gd name="T83" fmla="*/ 3 h 107"/>
                    <a:gd name="T84" fmla="*/ 0 w 109"/>
                    <a:gd name="T85" fmla="*/ 3 h 107"/>
                    <a:gd name="T86" fmla="*/ 1 w 109"/>
                    <a:gd name="T87" fmla="*/ 3 h 107"/>
                    <a:gd name="T88" fmla="*/ 1 w 109"/>
                    <a:gd name="T89" fmla="*/ 3 h 107"/>
                    <a:gd name="T90" fmla="*/ 1 w 109"/>
                    <a:gd name="T91" fmla="*/ 3 h 107"/>
                    <a:gd name="T92" fmla="*/ 1 w 109"/>
                    <a:gd name="T93" fmla="*/ 3 h 107"/>
                    <a:gd name="T94" fmla="*/ 1 w 109"/>
                    <a:gd name="T95" fmla="*/ 3 h 107"/>
                    <a:gd name="T96" fmla="*/ 2 w 109"/>
                    <a:gd name="T97" fmla="*/ 3 h 107"/>
                    <a:gd name="T98" fmla="*/ 2 w 109"/>
                    <a:gd name="T99" fmla="*/ 3 h 107"/>
                    <a:gd name="T100" fmla="*/ 2 w 109"/>
                    <a:gd name="T101" fmla="*/ 3 h 107"/>
                    <a:gd name="T102" fmla="*/ 2 w 109"/>
                    <a:gd name="T103" fmla="*/ 3 h 107"/>
                    <a:gd name="T104" fmla="*/ 2 w 109"/>
                    <a:gd name="T105" fmla="*/ 3 h 107"/>
                    <a:gd name="T106" fmla="*/ 2 w 109"/>
                    <a:gd name="T107" fmla="*/ 2 h 107"/>
                    <a:gd name="T108" fmla="*/ 2 w 109"/>
                    <a:gd name="T109" fmla="*/ 2 h 107"/>
                    <a:gd name="T110" fmla="*/ 2 w 109"/>
                    <a:gd name="T111" fmla="*/ 2 h 107"/>
                    <a:gd name="T112" fmla="*/ 2 w 109"/>
                    <a:gd name="T113" fmla="*/ 2 h 107"/>
                    <a:gd name="T114" fmla="*/ 3 w 109"/>
                    <a:gd name="T115" fmla="*/ 2 h 107"/>
                    <a:gd name="T116" fmla="*/ 3 w 109"/>
                    <a:gd name="T117" fmla="*/ 2 h 107"/>
                    <a:gd name="T118" fmla="*/ 3 w 109"/>
                    <a:gd name="T119" fmla="*/ 2 h 1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9"/>
                    <a:gd name="T181" fmla="*/ 0 h 107"/>
                    <a:gd name="T182" fmla="*/ 109 w 109"/>
                    <a:gd name="T183" fmla="*/ 107 h 1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9" h="107">
                      <a:moveTo>
                        <a:pt x="109" y="67"/>
                      </a:moveTo>
                      <a:lnTo>
                        <a:pt x="109" y="65"/>
                      </a:lnTo>
                      <a:lnTo>
                        <a:pt x="109" y="61"/>
                      </a:lnTo>
                      <a:lnTo>
                        <a:pt x="109" y="57"/>
                      </a:lnTo>
                      <a:lnTo>
                        <a:pt x="109" y="54"/>
                      </a:lnTo>
                      <a:lnTo>
                        <a:pt x="107" y="50"/>
                      </a:lnTo>
                      <a:lnTo>
                        <a:pt x="107" y="46"/>
                      </a:lnTo>
                      <a:lnTo>
                        <a:pt x="105" y="40"/>
                      </a:lnTo>
                      <a:lnTo>
                        <a:pt x="105" y="36"/>
                      </a:lnTo>
                      <a:lnTo>
                        <a:pt x="103" y="33"/>
                      </a:lnTo>
                      <a:lnTo>
                        <a:pt x="103" y="27"/>
                      </a:lnTo>
                      <a:lnTo>
                        <a:pt x="99" y="23"/>
                      </a:lnTo>
                      <a:lnTo>
                        <a:pt x="97" y="19"/>
                      </a:lnTo>
                      <a:lnTo>
                        <a:pt x="94" y="16"/>
                      </a:lnTo>
                      <a:lnTo>
                        <a:pt x="92" y="14"/>
                      </a:lnTo>
                      <a:lnTo>
                        <a:pt x="84" y="6"/>
                      </a:lnTo>
                      <a:lnTo>
                        <a:pt x="76" y="2"/>
                      </a:lnTo>
                      <a:lnTo>
                        <a:pt x="67" y="0"/>
                      </a:lnTo>
                      <a:lnTo>
                        <a:pt x="61" y="0"/>
                      </a:lnTo>
                      <a:lnTo>
                        <a:pt x="54" y="0"/>
                      </a:lnTo>
                      <a:lnTo>
                        <a:pt x="48" y="2"/>
                      </a:lnTo>
                      <a:lnTo>
                        <a:pt x="42" y="6"/>
                      </a:lnTo>
                      <a:lnTo>
                        <a:pt x="37" y="12"/>
                      </a:lnTo>
                      <a:lnTo>
                        <a:pt x="31" y="16"/>
                      </a:lnTo>
                      <a:lnTo>
                        <a:pt x="27" y="19"/>
                      </a:lnTo>
                      <a:lnTo>
                        <a:pt x="23" y="23"/>
                      </a:lnTo>
                      <a:lnTo>
                        <a:pt x="19" y="25"/>
                      </a:lnTo>
                      <a:lnTo>
                        <a:pt x="16" y="29"/>
                      </a:lnTo>
                      <a:lnTo>
                        <a:pt x="14" y="33"/>
                      </a:lnTo>
                      <a:lnTo>
                        <a:pt x="10" y="36"/>
                      </a:lnTo>
                      <a:lnTo>
                        <a:pt x="8" y="44"/>
                      </a:lnTo>
                      <a:lnTo>
                        <a:pt x="4" y="48"/>
                      </a:lnTo>
                      <a:lnTo>
                        <a:pt x="2" y="54"/>
                      </a:lnTo>
                      <a:lnTo>
                        <a:pt x="0" y="61"/>
                      </a:lnTo>
                      <a:lnTo>
                        <a:pt x="0" y="67"/>
                      </a:lnTo>
                      <a:lnTo>
                        <a:pt x="0" y="71"/>
                      </a:lnTo>
                      <a:lnTo>
                        <a:pt x="2" y="76"/>
                      </a:lnTo>
                      <a:lnTo>
                        <a:pt x="6" y="82"/>
                      </a:lnTo>
                      <a:lnTo>
                        <a:pt x="12" y="88"/>
                      </a:lnTo>
                      <a:lnTo>
                        <a:pt x="16" y="92"/>
                      </a:lnTo>
                      <a:lnTo>
                        <a:pt x="21" y="97"/>
                      </a:lnTo>
                      <a:lnTo>
                        <a:pt x="25" y="101"/>
                      </a:lnTo>
                      <a:lnTo>
                        <a:pt x="31" y="103"/>
                      </a:lnTo>
                      <a:lnTo>
                        <a:pt x="37" y="105"/>
                      </a:lnTo>
                      <a:lnTo>
                        <a:pt x="42" y="107"/>
                      </a:lnTo>
                      <a:lnTo>
                        <a:pt x="48" y="107"/>
                      </a:lnTo>
                      <a:lnTo>
                        <a:pt x="56" y="107"/>
                      </a:lnTo>
                      <a:lnTo>
                        <a:pt x="61" y="107"/>
                      </a:lnTo>
                      <a:lnTo>
                        <a:pt x="67" y="105"/>
                      </a:lnTo>
                      <a:lnTo>
                        <a:pt x="71" y="105"/>
                      </a:lnTo>
                      <a:lnTo>
                        <a:pt x="75" y="103"/>
                      </a:lnTo>
                      <a:lnTo>
                        <a:pt x="80" y="101"/>
                      </a:lnTo>
                      <a:lnTo>
                        <a:pt x="86" y="97"/>
                      </a:lnTo>
                      <a:lnTo>
                        <a:pt x="88" y="92"/>
                      </a:lnTo>
                      <a:lnTo>
                        <a:pt x="88" y="88"/>
                      </a:lnTo>
                      <a:lnTo>
                        <a:pt x="88" y="84"/>
                      </a:lnTo>
                      <a:lnTo>
                        <a:pt x="99" y="82"/>
                      </a:lnTo>
                      <a:lnTo>
                        <a:pt x="109" y="67"/>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0" name="Freeform 348">
                  <a:extLst>
                    <a:ext uri="{FF2B5EF4-FFF2-40B4-BE49-F238E27FC236}">
                      <a16:creationId xmlns:a16="http://schemas.microsoft.com/office/drawing/2014/main" id="{B9BA538E-2CE8-4F72-B34C-E26770A027DC}"/>
                    </a:ext>
                  </a:extLst>
                </p:cNvPr>
                <p:cNvSpPr>
                  <a:spLocks/>
                </p:cNvSpPr>
                <p:nvPr/>
              </p:nvSpPr>
              <p:spPr bwMode="auto">
                <a:xfrm>
                  <a:off x="2696" y="3127"/>
                  <a:ext cx="34" cy="35"/>
                </a:xfrm>
                <a:custGeom>
                  <a:avLst/>
                  <a:gdLst>
                    <a:gd name="T0" fmla="*/ 3 w 66"/>
                    <a:gd name="T1" fmla="*/ 1 h 70"/>
                    <a:gd name="T2" fmla="*/ 3 w 66"/>
                    <a:gd name="T3" fmla="*/ 1 h 70"/>
                    <a:gd name="T4" fmla="*/ 2 w 66"/>
                    <a:gd name="T5" fmla="*/ 1 h 70"/>
                    <a:gd name="T6" fmla="*/ 2 w 66"/>
                    <a:gd name="T7" fmla="*/ 0 h 70"/>
                    <a:gd name="T8" fmla="*/ 2 w 66"/>
                    <a:gd name="T9" fmla="*/ 0 h 70"/>
                    <a:gd name="T10" fmla="*/ 2 w 66"/>
                    <a:gd name="T11" fmla="*/ 0 h 70"/>
                    <a:gd name="T12" fmla="*/ 2 w 66"/>
                    <a:gd name="T13" fmla="*/ 0 h 70"/>
                    <a:gd name="T14" fmla="*/ 2 w 66"/>
                    <a:gd name="T15" fmla="*/ 1 h 70"/>
                    <a:gd name="T16" fmla="*/ 2 w 66"/>
                    <a:gd name="T17" fmla="*/ 1 h 70"/>
                    <a:gd name="T18" fmla="*/ 1 w 66"/>
                    <a:gd name="T19" fmla="*/ 1 h 70"/>
                    <a:gd name="T20" fmla="*/ 1 w 66"/>
                    <a:gd name="T21" fmla="*/ 1 h 70"/>
                    <a:gd name="T22" fmla="*/ 1 w 66"/>
                    <a:gd name="T23" fmla="*/ 1 h 70"/>
                    <a:gd name="T24" fmla="*/ 1 w 66"/>
                    <a:gd name="T25" fmla="*/ 1 h 70"/>
                    <a:gd name="T26" fmla="*/ 1 w 66"/>
                    <a:gd name="T27" fmla="*/ 1 h 70"/>
                    <a:gd name="T28" fmla="*/ 1 w 66"/>
                    <a:gd name="T29" fmla="*/ 1 h 70"/>
                    <a:gd name="T30" fmla="*/ 1 w 66"/>
                    <a:gd name="T31" fmla="*/ 1 h 70"/>
                    <a:gd name="T32" fmla="*/ 0 w 66"/>
                    <a:gd name="T33" fmla="*/ 1 h 70"/>
                    <a:gd name="T34" fmla="*/ 0 w 66"/>
                    <a:gd name="T35" fmla="*/ 1 h 70"/>
                    <a:gd name="T36" fmla="*/ 0 w 66"/>
                    <a:gd name="T37" fmla="*/ 1 h 70"/>
                    <a:gd name="T38" fmla="*/ 1 w 66"/>
                    <a:gd name="T39" fmla="*/ 2 h 70"/>
                    <a:gd name="T40" fmla="*/ 1 w 66"/>
                    <a:gd name="T41" fmla="*/ 2 h 70"/>
                    <a:gd name="T42" fmla="*/ 1 w 66"/>
                    <a:gd name="T43" fmla="*/ 2 h 70"/>
                    <a:gd name="T44" fmla="*/ 1 w 66"/>
                    <a:gd name="T45" fmla="*/ 2 h 70"/>
                    <a:gd name="T46" fmla="*/ 1 w 66"/>
                    <a:gd name="T47" fmla="*/ 2 h 70"/>
                    <a:gd name="T48" fmla="*/ 1 w 66"/>
                    <a:gd name="T49" fmla="*/ 2 h 70"/>
                    <a:gd name="T50" fmla="*/ 1 w 66"/>
                    <a:gd name="T51" fmla="*/ 2 h 70"/>
                    <a:gd name="T52" fmla="*/ 1 w 66"/>
                    <a:gd name="T53" fmla="*/ 2 h 70"/>
                    <a:gd name="T54" fmla="*/ 1 w 66"/>
                    <a:gd name="T55" fmla="*/ 2 h 70"/>
                    <a:gd name="T56" fmla="*/ 1 w 66"/>
                    <a:gd name="T57" fmla="*/ 2 h 70"/>
                    <a:gd name="T58" fmla="*/ 1 w 66"/>
                    <a:gd name="T59" fmla="*/ 2 h 70"/>
                    <a:gd name="T60" fmla="*/ 2 w 66"/>
                    <a:gd name="T61" fmla="*/ 2 h 70"/>
                    <a:gd name="T62" fmla="*/ 2 w 66"/>
                    <a:gd name="T63" fmla="*/ 2 h 70"/>
                    <a:gd name="T64" fmla="*/ 2 w 66"/>
                    <a:gd name="T65" fmla="*/ 2 h 70"/>
                    <a:gd name="T66" fmla="*/ 2 w 66"/>
                    <a:gd name="T67" fmla="*/ 1 h 70"/>
                    <a:gd name="T68" fmla="*/ 2 w 66"/>
                    <a:gd name="T69" fmla="*/ 1 h 70"/>
                    <a:gd name="T70" fmla="*/ 2 w 66"/>
                    <a:gd name="T71" fmla="*/ 1 h 70"/>
                    <a:gd name="T72" fmla="*/ 2 w 66"/>
                    <a:gd name="T73" fmla="*/ 1 h 70"/>
                    <a:gd name="T74" fmla="*/ 2 w 66"/>
                    <a:gd name="T75" fmla="*/ 1 h 70"/>
                    <a:gd name="T76" fmla="*/ 2 w 66"/>
                    <a:gd name="T77" fmla="*/ 1 h 70"/>
                    <a:gd name="T78" fmla="*/ 2 w 66"/>
                    <a:gd name="T79" fmla="*/ 1 h 70"/>
                    <a:gd name="T80" fmla="*/ 2 w 66"/>
                    <a:gd name="T81" fmla="*/ 1 h 70"/>
                    <a:gd name="T82" fmla="*/ 3 w 66"/>
                    <a:gd name="T83" fmla="*/ 1 h 70"/>
                    <a:gd name="T84" fmla="*/ 3 w 66"/>
                    <a:gd name="T85" fmla="*/ 1 h 70"/>
                    <a:gd name="T86" fmla="*/ 3 w 66"/>
                    <a:gd name="T87" fmla="*/ 1 h 70"/>
                    <a:gd name="T88" fmla="*/ 3 w 66"/>
                    <a:gd name="T89" fmla="*/ 1 h 70"/>
                    <a:gd name="T90" fmla="*/ 3 w 66"/>
                    <a:gd name="T91" fmla="*/ 1 h 70"/>
                    <a:gd name="T92" fmla="*/ 3 w 66"/>
                    <a:gd name="T93" fmla="*/ 1 h 70"/>
                    <a:gd name="T94" fmla="*/ 3 w 66"/>
                    <a:gd name="T95" fmla="*/ 1 h 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6"/>
                    <a:gd name="T145" fmla="*/ 0 h 70"/>
                    <a:gd name="T146" fmla="*/ 66 w 66"/>
                    <a:gd name="T147" fmla="*/ 70 h 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6" h="70">
                      <a:moveTo>
                        <a:pt x="66" y="5"/>
                      </a:moveTo>
                      <a:lnTo>
                        <a:pt x="65" y="5"/>
                      </a:lnTo>
                      <a:lnTo>
                        <a:pt x="57" y="2"/>
                      </a:lnTo>
                      <a:lnTo>
                        <a:pt x="55" y="0"/>
                      </a:lnTo>
                      <a:lnTo>
                        <a:pt x="51" y="0"/>
                      </a:lnTo>
                      <a:lnTo>
                        <a:pt x="46" y="0"/>
                      </a:lnTo>
                      <a:lnTo>
                        <a:pt x="44" y="0"/>
                      </a:lnTo>
                      <a:lnTo>
                        <a:pt x="38" y="2"/>
                      </a:lnTo>
                      <a:lnTo>
                        <a:pt x="34" y="3"/>
                      </a:lnTo>
                      <a:lnTo>
                        <a:pt x="30" y="5"/>
                      </a:lnTo>
                      <a:lnTo>
                        <a:pt x="28" y="9"/>
                      </a:lnTo>
                      <a:lnTo>
                        <a:pt x="21" y="15"/>
                      </a:lnTo>
                      <a:lnTo>
                        <a:pt x="17" y="21"/>
                      </a:lnTo>
                      <a:lnTo>
                        <a:pt x="11" y="24"/>
                      </a:lnTo>
                      <a:lnTo>
                        <a:pt x="6" y="28"/>
                      </a:lnTo>
                      <a:lnTo>
                        <a:pt x="2" y="30"/>
                      </a:lnTo>
                      <a:lnTo>
                        <a:pt x="0" y="34"/>
                      </a:lnTo>
                      <a:lnTo>
                        <a:pt x="0" y="38"/>
                      </a:lnTo>
                      <a:lnTo>
                        <a:pt x="0" y="43"/>
                      </a:lnTo>
                      <a:lnTo>
                        <a:pt x="2" y="49"/>
                      </a:lnTo>
                      <a:lnTo>
                        <a:pt x="4" y="55"/>
                      </a:lnTo>
                      <a:lnTo>
                        <a:pt x="6" y="60"/>
                      </a:lnTo>
                      <a:lnTo>
                        <a:pt x="8" y="64"/>
                      </a:lnTo>
                      <a:lnTo>
                        <a:pt x="9" y="66"/>
                      </a:lnTo>
                      <a:lnTo>
                        <a:pt x="13" y="70"/>
                      </a:lnTo>
                      <a:lnTo>
                        <a:pt x="17" y="70"/>
                      </a:lnTo>
                      <a:lnTo>
                        <a:pt x="21" y="68"/>
                      </a:lnTo>
                      <a:lnTo>
                        <a:pt x="25" y="66"/>
                      </a:lnTo>
                      <a:lnTo>
                        <a:pt x="28" y="64"/>
                      </a:lnTo>
                      <a:lnTo>
                        <a:pt x="32" y="60"/>
                      </a:lnTo>
                      <a:lnTo>
                        <a:pt x="34" y="60"/>
                      </a:lnTo>
                      <a:lnTo>
                        <a:pt x="36" y="55"/>
                      </a:lnTo>
                      <a:lnTo>
                        <a:pt x="34" y="49"/>
                      </a:lnTo>
                      <a:lnTo>
                        <a:pt x="34" y="43"/>
                      </a:lnTo>
                      <a:lnTo>
                        <a:pt x="38" y="41"/>
                      </a:lnTo>
                      <a:lnTo>
                        <a:pt x="42" y="40"/>
                      </a:lnTo>
                      <a:lnTo>
                        <a:pt x="47" y="40"/>
                      </a:lnTo>
                      <a:lnTo>
                        <a:pt x="51" y="38"/>
                      </a:lnTo>
                      <a:lnTo>
                        <a:pt x="57" y="38"/>
                      </a:lnTo>
                      <a:lnTo>
                        <a:pt x="61" y="32"/>
                      </a:lnTo>
                      <a:lnTo>
                        <a:pt x="63" y="28"/>
                      </a:lnTo>
                      <a:lnTo>
                        <a:pt x="65" y="22"/>
                      </a:lnTo>
                      <a:lnTo>
                        <a:pt x="66" y="19"/>
                      </a:lnTo>
                      <a:lnTo>
                        <a:pt x="66" y="13"/>
                      </a:lnTo>
                      <a:lnTo>
                        <a:pt x="66" y="9"/>
                      </a:lnTo>
                      <a:lnTo>
                        <a:pt x="66" y="7"/>
                      </a:lnTo>
                      <a:lnTo>
                        <a:pt x="66" y="5"/>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1" name="Freeform 349">
                  <a:extLst>
                    <a:ext uri="{FF2B5EF4-FFF2-40B4-BE49-F238E27FC236}">
                      <a16:creationId xmlns:a16="http://schemas.microsoft.com/office/drawing/2014/main" id="{40E3659D-3D06-4426-B378-1DEA4EB980A8}"/>
                    </a:ext>
                  </a:extLst>
                </p:cNvPr>
                <p:cNvSpPr>
                  <a:spLocks/>
                </p:cNvSpPr>
                <p:nvPr/>
              </p:nvSpPr>
              <p:spPr bwMode="auto">
                <a:xfrm>
                  <a:off x="2707" y="3135"/>
                  <a:ext cx="8" cy="9"/>
                </a:xfrm>
                <a:custGeom>
                  <a:avLst/>
                  <a:gdLst>
                    <a:gd name="T0" fmla="*/ 0 w 17"/>
                    <a:gd name="T1" fmla="*/ 0 h 19"/>
                    <a:gd name="T2" fmla="*/ 0 w 17"/>
                    <a:gd name="T3" fmla="*/ 0 h 19"/>
                    <a:gd name="T4" fmla="*/ 0 w 17"/>
                    <a:gd name="T5" fmla="*/ 0 h 19"/>
                    <a:gd name="T6" fmla="*/ 0 w 17"/>
                    <a:gd name="T7" fmla="*/ 0 h 19"/>
                    <a:gd name="T8" fmla="*/ 0 w 17"/>
                    <a:gd name="T9" fmla="*/ 0 h 19"/>
                    <a:gd name="T10" fmla="*/ 0 w 17"/>
                    <a:gd name="T11" fmla="*/ 0 h 19"/>
                    <a:gd name="T12" fmla="*/ 0 w 17"/>
                    <a:gd name="T13" fmla="*/ 0 h 19"/>
                    <a:gd name="T14" fmla="*/ 0 60000 65536"/>
                    <a:gd name="T15" fmla="*/ 0 60000 65536"/>
                    <a:gd name="T16" fmla="*/ 0 60000 65536"/>
                    <a:gd name="T17" fmla="*/ 0 60000 65536"/>
                    <a:gd name="T18" fmla="*/ 0 60000 65536"/>
                    <a:gd name="T19" fmla="*/ 0 60000 65536"/>
                    <a:gd name="T20" fmla="*/ 0 60000 65536"/>
                    <a:gd name="T21" fmla="*/ 0 w 17"/>
                    <a:gd name="T22" fmla="*/ 0 h 19"/>
                    <a:gd name="T23" fmla="*/ 17 w 1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9">
                      <a:moveTo>
                        <a:pt x="15" y="15"/>
                      </a:moveTo>
                      <a:lnTo>
                        <a:pt x="17" y="0"/>
                      </a:lnTo>
                      <a:lnTo>
                        <a:pt x="0" y="6"/>
                      </a:lnTo>
                      <a:lnTo>
                        <a:pt x="0" y="19"/>
                      </a:lnTo>
                      <a:lnTo>
                        <a:pt x="9" y="11"/>
                      </a:lnTo>
                      <a:lnTo>
                        <a:pt x="15" y="1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2" name="Freeform 350">
                  <a:extLst>
                    <a:ext uri="{FF2B5EF4-FFF2-40B4-BE49-F238E27FC236}">
                      <a16:creationId xmlns:a16="http://schemas.microsoft.com/office/drawing/2014/main" id="{D4899818-8A39-4AE6-9985-4C70D4CEEB4A}"/>
                    </a:ext>
                  </a:extLst>
                </p:cNvPr>
                <p:cNvSpPr>
                  <a:spLocks/>
                </p:cNvSpPr>
                <p:nvPr/>
              </p:nvSpPr>
              <p:spPr bwMode="auto">
                <a:xfrm>
                  <a:off x="2613" y="3144"/>
                  <a:ext cx="160" cy="92"/>
                </a:xfrm>
                <a:custGeom>
                  <a:avLst/>
                  <a:gdLst>
                    <a:gd name="T0" fmla="*/ 0 w 321"/>
                    <a:gd name="T1" fmla="*/ 5 h 182"/>
                    <a:gd name="T2" fmla="*/ 10 w 321"/>
                    <a:gd name="T3" fmla="*/ 0 h 182"/>
                    <a:gd name="T4" fmla="*/ 9 w 321"/>
                    <a:gd name="T5" fmla="*/ 3 h 182"/>
                    <a:gd name="T6" fmla="*/ 1 w 321"/>
                    <a:gd name="T7" fmla="*/ 6 h 182"/>
                    <a:gd name="T8" fmla="*/ 0 w 321"/>
                    <a:gd name="T9" fmla="*/ 5 h 182"/>
                    <a:gd name="T10" fmla="*/ 0 w 321"/>
                    <a:gd name="T11" fmla="*/ 5 h 182"/>
                    <a:gd name="T12" fmla="*/ 0 60000 65536"/>
                    <a:gd name="T13" fmla="*/ 0 60000 65536"/>
                    <a:gd name="T14" fmla="*/ 0 60000 65536"/>
                    <a:gd name="T15" fmla="*/ 0 60000 65536"/>
                    <a:gd name="T16" fmla="*/ 0 60000 65536"/>
                    <a:gd name="T17" fmla="*/ 0 60000 65536"/>
                    <a:gd name="T18" fmla="*/ 0 w 321"/>
                    <a:gd name="T19" fmla="*/ 0 h 182"/>
                    <a:gd name="T20" fmla="*/ 321 w 321"/>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321" h="182">
                      <a:moveTo>
                        <a:pt x="0" y="131"/>
                      </a:moveTo>
                      <a:lnTo>
                        <a:pt x="321" y="0"/>
                      </a:lnTo>
                      <a:lnTo>
                        <a:pt x="315" y="66"/>
                      </a:lnTo>
                      <a:lnTo>
                        <a:pt x="51" y="182"/>
                      </a:lnTo>
                      <a:lnTo>
                        <a:pt x="0" y="131"/>
                      </a:lnTo>
                      <a:close/>
                    </a:path>
                  </a:pathLst>
                </a:custGeom>
                <a:solidFill>
                  <a:srgbClr val="D99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3" name="Freeform 351">
                  <a:extLst>
                    <a:ext uri="{FF2B5EF4-FFF2-40B4-BE49-F238E27FC236}">
                      <a16:creationId xmlns:a16="http://schemas.microsoft.com/office/drawing/2014/main" id="{3A9BE03D-905B-4E9F-88E7-A0CE6F852BE6}"/>
                    </a:ext>
                  </a:extLst>
                </p:cNvPr>
                <p:cNvSpPr>
                  <a:spLocks/>
                </p:cNvSpPr>
                <p:nvPr/>
              </p:nvSpPr>
              <p:spPr bwMode="auto">
                <a:xfrm>
                  <a:off x="2633" y="3153"/>
                  <a:ext cx="179" cy="120"/>
                </a:xfrm>
                <a:custGeom>
                  <a:avLst/>
                  <a:gdLst>
                    <a:gd name="T0" fmla="*/ 10 w 359"/>
                    <a:gd name="T1" fmla="*/ 0 h 240"/>
                    <a:gd name="T2" fmla="*/ 0 w 359"/>
                    <a:gd name="T3" fmla="*/ 5 h 240"/>
                    <a:gd name="T4" fmla="*/ 2 w 359"/>
                    <a:gd name="T5" fmla="*/ 8 h 240"/>
                    <a:gd name="T6" fmla="*/ 11 w 359"/>
                    <a:gd name="T7" fmla="*/ 4 h 240"/>
                    <a:gd name="T8" fmla="*/ 10 w 359"/>
                    <a:gd name="T9" fmla="*/ 0 h 240"/>
                    <a:gd name="T10" fmla="*/ 10 w 359"/>
                    <a:gd name="T11" fmla="*/ 0 h 240"/>
                    <a:gd name="T12" fmla="*/ 0 60000 65536"/>
                    <a:gd name="T13" fmla="*/ 0 60000 65536"/>
                    <a:gd name="T14" fmla="*/ 0 60000 65536"/>
                    <a:gd name="T15" fmla="*/ 0 60000 65536"/>
                    <a:gd name="T16" fmla="*/ 0 60000 65536"/>
                    <a:gd name="T17" fmla="*/ 0 60000 65536"/>
                    <a:gd name="T18" fmla="*/ 0 w 359"/>
                    <a:gd name="T19" fmla="*/ 0 h 240"/>
                    <a:gd name="T20" fmla="*/ 359 w 359"/>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359" h="240">
                      <a:moveTo>
                        <a:pt x="321" y="0"/>
                      </a:moveTo>
                      <a:lnTo>
                        <a:pt x="0" y="152"/>
                      </a:lnTo>
                      <a:lnTo>
                        <a:pt x="91" y="240"/>
                      </a:lnTo>
                      <a:lnTo>
                        <a:pt x="359" y="114"/>
                      </a:lnTo>
                      <a:lnTo>
                        <a:pt x="321" y="0"/>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4" name="Freeform 352">
                  <a:extLst>
                    <a:ext uri="{FF2B5EF4-FFF2-40B4-BE49-F238E27FC236}">
                      <a16:creationId xmlns:a16="http://schemas.microsoft.com/office/drawing/2014/main" id="{04315628-0ECF-4F06-91BE-B8817555F530}"/>
                    </a:ext>
                  </a:extLst>
                </p:cNvPr>
                <p:cNvSpPr>
                  <a:spLocks/>
                </p:cNvSpPr>
                <p:nvPr/>
              </p:nvSpPr>
              <p:spPr bwMode="auto">
                <a:xfrm>
                  <a:off x="3183" y="3156"/>
                  <a:ext cx="93" cy="49"/>
                </a:xfrm>
                <a:custGeom>
                  <a:avLst/>
                  <a:gdLst>
                    <a:gd name="T0" fmla="*/ 6 w 186"/>
                    <a:gd name="T1" fmla="*/ 0 h 99"/>
                    <a:gd name="T2" fmla="*/ 6 w 186"/>
                    <a:gd name="T3" fmla="*/ 0 h 99"/>
                    <a:gd name="T4" fmla="*/ 2 w 186"/>
                    <a:gd name="T5" fmla="*/ 3 h 99"/>
                    <a:gd name="T6" fmla="*/ 1 w 186"/>
                    <a:gd name="T7" fmla="*/ 2 h 99"/>
                    <a:gd name="T8" fmla="*/ 0 w 186"/>
                    <a:gd name="T9" fmla="*/ 1 h 99"/>
                    <a:gd name="T10" fmla="*/ 6 w 186"/>
                    <a:gd name="T11" fmla="*/ 0 h 99"/>
                    <a:gd name="T12" fmla="*/ 6 w 186"/>
                    <a:gd name="T13" fmla="*/ 0 h 99"/>
                    <a:gd name="T14" fmla="*/ 0 60000 65536"/>
                    <a:gd name="T15" fmla="*/ 0 60000 65536"/>
                    <a:gd name="T16" fmla="*/ 0 60000 65536"/>
                    <a:gd name="T17" fmla="*/ 0 60000 65536"/>
                    <a:gd name="T18" fmla="*/ 0 60000 65536"/>
                    <a:gd name="T19" fmla="*/ 0 60000 65536"/>
                    <a:gd name="T20" fmla="*/ 0 60000 65536"/>
                    <a:gd name="T21" fmla="*/ 0 w 186"/>
                    <a:gd name="T22" fmla="*/ 0 h 99"/>
                    <a:gd name="T23" fmla="*/ 186 w 186"/>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99">
                      <a:moveTo>
                        <a:pt x="173" y="0"/>
                      </a:moveTo>
                      <a:lnTo>
                        <a:pt x="186" y="28"/>
                      </a:lnTo>
                      <a:lnTo>
                        <a:pt x="44" y="99"/>
                      </a:lnTo>
                      <a:lnTo>
                        <a:pt x="15" y="76"/>
                      </a:lnTo>
                      <a:lnTo>
                        <a:pt x="0" y="36"/>
                      </a:lnTo>
                      <a:lnTo>
                        <a:pt x="173" y="0"/>
                      </a:lnTo>
                      <a:close/>
                    </a:path>
                  </a:pathLst>
                </a:custGeom>
                <a:solidFill>
                  <a:srgbClr val="638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5" name="Freeform 353">
                  <a:extLst>
                    <a:ext uri="{FF2B5EF4-FFF2-40B4-BE49-F238E27FC236}">
                      <a16:creationId xmlns:a16="http://schemas.microsoft.com/office/drawing/2014/main" id="{A5E887CD-627A-4826-8CC4-B67EE3469BB2}"/>
                    </a:ext>
                  </a:extLst>
                </p:cNvPr>
                <p:cNvSpPr>
                  <a:spLocks/>
                </p:cNvSpPr>
                <p:nvPr/>
              </p:nvSpPr>
              <p:spPr bwMode="auto">
                <a:xfrm>
                  <a:off x="2821" y="3151"/>
                  <a:ext cx="49" cy="44"/>
                </a:xfrm>
                <a:custGeom>
                  <a:avLst/>
                  <a:gdLst>
                    <a:gd name="T0" fmla="*/ 2 w 99"/>
                    <a:gd name="T1" fmla="*/ 3 h 88"/>
                    <a:gd name="T2" fmla="*/ 2 w 99"/>
                    <a:gd name="T3" fmla="*/ 3 h 88"/>
                    <a:gd name="T4" fmla="*/ 2 w 99"/>
                    <a:gd name="T5" fmla="*/ 3 h 88"/>
                    <a:gd name="T6" fmla="*/ 2 w 99"/>
                    <a:gd name="T7" fmla="*/ 3 h 88"/>
                    <a:gd name="T8" fmla="*/ 2 w 99"/>
                    <a:gd name="T9" fmla="*/ 3 h 88"/>
                    <a:gd name="T10" fmla="*/ 2 w 99"/>
                    <a:gd name="T11" fmla="*/ 2 h 88"/>
                    <a:gd name="T12" fmla="*/ 2 w 99"/>
                    <a:gd name="T13" fmla="*/ 2 h 88"/>
                    <a:gd name="T14" fmla="*/ 2 w 99"/>
                    <a:gd name="T15" fmla="*/ 2 h 88"/>
                    <a:gd name="T16" fmla="*/ 2 w 99"/>
                    <a:gd name="T17" fmla="*/ 2 h 88"/>
                    <a:gd name="T18" fmla="*/ 3 w 99"/>
                    <a:gd name="T19" fmla="*/ 2 h 88"/>
                    <a:gd name="T20" fmla="*/ 3 w 99"/>
                    <a:gd name="T21" fmla="*/ 2 h 88"/>
                    <a:gd name="T22" fmla="*/ 3 w 99"/>
                    <a:gd name="T23" fmla="*/ 1 h 88"/>
                    <a:gd name="T24" fmla="*/ 3 w 99"/>
                    <a:gd name="T25" fmla="*/ 1 h 88"/>
                    <a:gd name="T26" fmla="*/ 2 w 99"/>
                    <a:gd name="T27" fmla="*/ 1 h 88"/>
                    <a:gd name="T28" fmla="*/ 2 w 99"/>
                    <a:gd name="T29" fmla="*/ 1 h 88"/>
                    <a:gd name="T30" fmla="*/ 2 w 99"/>
                    <a:gd name="T31" fmla="*/ 1 h 88"/>
                    <a:gd name="T32" fmla="*/ 2 w 99"/>
                    <a:gd name="T33" fmla="*/ 1 h 88"/>
                    <a:gd name="T34" fmla="*/ 2 w 99"/>
                    <a:gd name="T35" fmla="*/ 1 h 88"/>
                    <a:gd name="T36" fmla="*/ 2 w 99"/>
                    <a:gd name="T37" fmla="*/ 1 h 88"/>
                    <a:gd name="T38" fmla="*/ 2 w 99"/>
                    <a:gd name="T39" fmla="*/ 1 h 88"/>
                    <a:gd name="T40" fmla="*/ 2 w 99"/>
                    <a:gd name="T41" fmla="*/ 1 h 88"/>
                    <a:gd name="T42" fmla="*/ 1 w 99"/>
                    <a:gd name="T43" fmla="*/ 1 h 88"/>
                    <a:gd name="T44" fmla="*/ 1 w 99"/>
                    <a:gd name="T45" fmla="*/ 1 h 88"/>
                    <a:gd name="T46" fmla="*/ 1 w 99"/>
                    <a:gd name="T47" fmla="*/ 1 h 88"/>
                    <a:gd name="T48" fmla="*/ 1 w 99"/>
                    <a:gd name="T49" fmla="*/ 1 h 88"/>
                    <a:gd name="T50" fmla="*/ 1 w 99"/>
                    <a:gd name="T51" fmla="*/ 1 h 88"/>
                    <a:gd name="T52" fmla="*/ 1 w 99"/>
                    <a:gd name="T53" fmla="*/ 1 h 88"/>
                    <a:gd name="T54" fmla="*/ 1 w 99"/>
                    <a:gd name="T55" fmla="*/ 1 h 88"/>
                    <a:gd name="T56" fmla="*/ 1 w 99"/>
                    <a:gd name="T57" fmla="*/ 1 h 88"/>
                    <a:gd name="T58" fmla="*/ 0 w 99"/>
                    <a:gd name="T59" fmla="*/ 0 h 88"/>
                    <a:gd name="T60" fmla="*/ 0 w 99"/>
                    <a:gd name="T61" fmla="*/ 1 h 88"/>
                    <a:gd name="T62" fmla="*/ 0 w 99"/>
                    <a:gd name="T63" fmla="*/ 1 h 88"/>
                    <a:gd name="T64" fmla="*/ 0 w 99"/>
                    <a:gd name="T65" fmla="*/ 1 h 88"/>
                    <a:gd name="T66" fmla="*/ 0 w 99"/>
                    <a:gd name="T67" fmla="*/ 1 h 88"/>
                    <a:gd name="T68" fmla="*/ 0 w 99"/>
                    <a:gd name="T69" fmla="*/ 1 h 88"/>
                    <a:gd name="T70" fmla="*/ 0 w 99"/>
                    <a:gd name="T71" fmla="*/ 1 h 88"/>
                    <a:gd name="T72" fmla="*/ 0 w 99"/>
                    <a:gd name="T73" fmla="*/ 1 h 88"/>
                    <a:gd name="T74" fmla="*/ 0 w 99"/>
                    <a:gd name="T75" fmla="*/ 2 h 88"/>
                    <a:gd name="T76" fmla="*/ 0 w 99"/>
                    <a:gd name="T77" fmla="*/ 2 h 88"/>
                    <a:gd name="T78" fmla="*/ 0 w 99"/>
                    <a:gd name="T79" fmla="*/ 2 h 88"/>
                    <a:gd name="T80" fmla="*/ 0 w 99"/>
                    <a:gd name="T81" fmla="*/ 2 h 88"/>
                    <a:gd name="T82" fmla="*/ 0 w 99"/>
                    <a:gd name="T83" fmla="*/ 2 h 88"/>
                    <a:gd name="T84" fmla="*/ 0 w 99"/>
                    <a:gd name="T85" fmla="*/ 3 h 88"/>
                    <a:gd name="T86" fmla="*/ 0 w 99"/>
                    <a:gd name="T87" fmla="*/ 3 h 88"/>
                    <a:gd name="T88" fmla="*/ 0 w 99"/>
                    <a:gd name="T89" fmla="*/ 3 h 88"/>
                    <a:gd name="T90" fmla="*/ 0 w 99"/>
                    <a:gd name="T91" fmla="*/ 3 h 88"/>
                    <a:gd name="T92" fmla="*/ 0 w 99"/>
                    <a:gd name="T93" fmla="*/ 3 h 88"/>
                    <a:gd name="T94" fmla="*/ 0 w 99"/>
                    <a:gd name="T95" fmla="*/ 3 h 88"/>
                    <a:gd name="T96" fmla="*/ 1 w 99"/>
                    <a:gd name="T97" fmla="*/ 3 h 88"/>
                    <a:gd name="T98" fmla="*/ 1 w 99"/>
                    <a:gd name="T99" fmla="*/ 3 h 88"/>
                    <a:gd name="T100" fmla="*/ 1 w 99"/>
                    <a:gd name="T101" fmla="*/ 3 h 88"/>
                    <a:gd name="T102" fmla="*/ 1 w 99"/>
                    <a:gd name="T103" fmla="*/ 3 h 88"/>
                    <a:gd name="T104" fmla="*/ 1 w 99"/>
                    <a:gd name="T105" fmla="*/ 3 h 88"/>
                    <a:gd name="T106" fmla="*/ 1 w 99"/>
                    <a:gd name="T107" fmla="*/ 3 h 88"/>
                    <a:gd name="T108" fmla="*/ 1 w 99"/>
                    <a:gd name="T109" fmla="*/ 3 h 88"/>
                    <a:gd name="T110" fmla="*/ 1 w 99"/>
                    <a:gd name="T111" fmla="*/ 3 h 88"/>
                    <a:gd name="T112" fmla="*/ 1 w 99"/>
                    <a:gd name="T113" fmla="*/ 3 h 88"/>
                    <a:gd name="T114" fmla="*/ 2 w 99"/>
                    <a:gd name="T115" fmla="*/ 3 h 88"/>
                    <a:gd name="T116" fmla="*/ 2 w 99"/>
                    <a:gd name="T117" fmla="*/ 3 h 88"/>
                    <a:gd name="T118" fmla="*/ 2 w 99"/>
                    <a:gd name="T119" fmla="*/ 3 h 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9"/>
                    <a:gd name="T181" fmla="*/ 0 h 88"/>
                    <a:gd name="T182" fmla="*/ 99 w 99"/>
                    <a:gd name="T183" fmla="*/ 88 h 8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9" h="88">
                      <a:moveTo>
                        <a:pt x="68" y="86"/>
                      </a:moveTo>
                      <a:lnTo>
                        <a:pt x="70" y="84"/>
                      </a:lnTo>
                      <a:lnTo>
                        <a:pt x="74" y="80"/>
                      </a:lnTo>
                      <a:lnTo>
                        <a:pt x="78" y="74"/>
                      </a:lnTo>
                      <a:lnTo>
                        <a:pt x="85" y="67"/>
                      </a:lnTo>
                      <a:lnTo>
                        <a:pt x="89" y="61"/>
                      </a:lnTo>
                      <a:lnTo>
                        <a:pt x="91" y="57"/>
                      </a:lnTo>
                      <a:lnTo>
                        <a:pt x="93" y="51"/>
                      </a:lnTo>
                      <a:lnTo>
                        <a:pt x="95" y="48"/>
                      </a:lnTo>
                      <a:lnTo>
                        <a:pt x="97" y="42"/>
                      </a:lnTo>
                      <a:lnTo>
                        <a:pt x="99" y="38"/>
                      </a:lnTo>
                      <a:lnTo>
                        <a:pt x="99" y="32"/>
                      </a:lnTo>
                      <a:lnTo>
                        <a:pt x="99" y="29"/>
                      </a:lnTo>
                      <a:lnTo>
                        <a:pt x="95" y="23"/>
                      </a:lnTo>
                      <a:lnTo>
                        <a:pt x="93" y="19"/>
                      </a:lnTo>
                      <a:lnTo>
                        <a:pt x="91" y="15"/>
                      </a:lnTo>
                      <a:lnTo>
                        <a:pt x="89" y="13"/>
                      </a:lnTo>
                      <a:lnTo>
                        <a:pt x="82" y="10"/>
                      </a:lnTo>
                      <a:lnTo>
                        <a:pt x="76" y="10"/>
                      </a:lnTo>
                      <a:lnTo>
                        <a:pt x="68" y="12"/>
                      </a:lnTo>
                      <a:lnTo>
                        <a:pt x="64" y="13"/>
                      </a:lnTo>
                      <a:lnTo>
                        <a:pt x="61" y="13"/>
                      </a:lnTo>
                      <a:lnTo>
                        <a:pt x="59" y="15"/>
                      </a:lnTo>
                      <a:lnTo>
                        <a:pt x="59" y="13"/>
                      </a:lnTo>
                      <a:lnTo>
                        <a:pt x="57" y="12"/>
                      </a:lnTo>
                      <a:lnTo>
                        <a:pt x="53" y="10"/>
                      </a:lnTo>
                      <a:lnTo>
                        <a:pt x="49" y="6"/>
                      </a:lnTo>
                      <a:lnTo>
                        <a:pt x="44" y="4"/>
                      </a:lnTo>
                      <a:lnTo>
                        <a:pt x="38" y="2"/>
                      </a:lnTo>
                      <a:lnTo>
                        <a:pt x="30" y="0"/>
                      </a:lnTo>
                      <a:lnTo>
                        <a:pt x="23" y="2"/>
                      </a:lnTo>
                      <a:lnTo>
                        <a:pt x="15" y="4"/>
                      </a:lnTo>
                      <a:lnTo>
                        <a:pt x="9" y="8"/>
                      </a:lnTo>
                      <a:lnTo>
                        <a:pt x="6" y="13"/>
                      </a:lnTo>
                      <a:lnTo>
                        <a:pt x="2" y="21"/>
                      </a:lnTo>
                      <a:lnTo>
                        <a:pt x="0" y="27"/>
                      </a:lnTo>
                      <a:lnTo>
                        <a:pt x="0" y="32"/>
                      </a:lnTo>
                      <a:lnTo>
                        <a:pt x="2" y="40"/>
                      </a:lnTo>
                      <a:lnTo>
                        <a:pt x="4" y="44"/>
                      </a:lnTo>
                      <a:lnTo>
                        <a:pt x="6" y="48"/>
                      </a:lnTo>
                      <a:lnTo>
                        <a:pt x="7" y="53"/>
                      </a:lnTo>
                      <a:lnTo>
                        <a:pt x="9" y="59"/>
                      </a:lnTo>
                      <a:lnTo>
                        <a:pt x="11" y="65"/>
                      </a:lnTo>
                      <a:lnTo>
                        <a:pt x="13" y="69"/>
                      </a:lnTo>
                      <a:lnTo>
                        <a:pt x="15" y="74"/>
                      </a:lnTo>
                      <a:lnTo>
                        <a:pt x="19" y="78"/>
                      </a:lnTo>
                      <a:lnTo>
                        <a:pt x="23" y="80"/>
                      </a:lnTo>
                      <a:lnTo>
                        <a:pt x="30" y="80"/>
                      </a:lnTo>
                      <a:lnTo>
                        <a:pt x="36" y="78"/>
                      </a:lnTo>
                      <a:lnTo>
                        <a:pt x="40" y="76"/>
                      </a:lnTo>
                      <a:lnTo>
                        <a:pt x="42" y="76"/>
                      </a:lnTo>
                      <a:lnTo>
                        <a:pt x="44" y="78"/>
                      </a:lnTo>
                      <a:lnTo>
                        <a:pt x="45" y="82"/>
                      </a:lnTo>
                      <a:lnTo>
                        <a:pt x="49" y="86"/>
                      </a:lnTo>
                      <a:lnTo>
                        <a:pt x="55" y="88"/>
                      </a:lnTo>
                      <a:lnTo>
                        <a:pt x="59" y="88"/>
                      </a:lnTo>
                      <a:lnTo>
                        <a:pt x="63" y="86"/>
                      </a:lnTo>
                      <a:lnTo>
                        <a:pt x="66" y="86"/>
                      </a:lnTo>
                      <a:lnTo>
                        <a:pt x="68" y="8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6" name="Freeform 354">
                  <a:extLst>
                    <a:ext uri="{FF2B5EF4-FFF2-40B4-BE49-F238E27FC236}">
                      <a16:creationId xmlns:a16="http://schemas.microsoft.com/office/drawing/2014/main" id="{BF5B67AB-5F7E-4B29-8F97-5970B1BB53C4}"/>
                    </a:ext>
                  </a:extLst>
                </p:cNvPr>
                <p:cNvSpPr>
                  <a:spLocks/>
                </p:cNvSpPr>
                <p:nvPr/>
              </p:nvSpPr>
              <p:spPr bwMode="auto">
                <a:xfrm>
                  <a:off x="2825" y="3154"/>
                  <a:ext cx="42" cy="27"/>
                </a:xfrm>
                <a:custGeom>
                  <a:avLst/>
                  <a:gdLst>
                    <a:gd name="T0" fmla="*/ 3 w 84"/>
                    <a:gd name="T1" fmla="*/ 2 h 53"/>
                    <a:gd name="T2" fmla="*/ 3 w 84"/>
                    <a:gd name="T3" fmla="*/ 2 h 53"/>
                    <a:gd name="T4" fmla="*/ 3 w 84"/>
                    <a:gd name="T5" fmla="*/ 2 h 53"/>
                    <a:gd name="T6" fmla="*/ 3 w 84"/>
                    <a:gd name="T7" fmla="*/ 2 h 53"/>
                    <a:gd name="T8" fmla="*/ 3 w 84"/>
                    <a:gd name="T9" fmla="*/ 2 h 53"/>
                    <a:gd name="T10" fmla="*/ 3 w 84"/>
                    <a:gd name="T11" fmla="*/ 1 h 53"/>
                    <a:gd name="T12" fmla="*/ 3 w 84"/>
                    <a:gd name="T13" fmla="*/ 1 h 53"/>
                    <a:gd name="T14" fmla="*/ 3 w 84"/>
                    <a:gd name="T15" fmla="*/ 1 h 53"/>
                    <a:gd name="T16" fmla="*/ 3 w 84"/>
                    <a:gd name="T17" fmla="*/ 1 h 53"/>
                    <a:gd name="T18" fmla="*/ 3 w 84"/>
                    <a:gd name="T19" fmla="*/ 1 h 53"/>
                    <a:gd name="T20" fmla="*/ 3 w 84"/>
                    <a:gd name="T21" fmla="*/ 1 h 53"/>
                    <a:gd name="T22" fmla="*/ 3 w 84"/>
                    <a:gd name="T23" fmla="*/ 1 h 53"/>
                    <a:gd name="T24" fmla="*/ 3 w 84"/>
                    <a:gd name="T25" fmla="*/ 1 h 53"/>
                    <a:gd name="T26" fmla="*/ 2 w 84"/>
                    <a:gd name="T27" fmla="*/ 1 h 53"/>
                    <a:gd name="T28" fmla="*/ 2 w 84"/>
                    <a:gd name="T29" fmla="*/ 1 h 53"/>
                    <a:gd name="T30" fmla="*/ 2 w 84"/>
                    <a:gd name="T31" fmla="*/ 1 h 53"/>
                    <a:gd name="T32" fmla="*/ 2 w 84"/>
                    <a:gd name="T33" fmla="*/ 1 h 53"/>
                    <a:gd name="T34" fmla="*/ 2 w 84"/>
                    <a:gd name="T35" fmla="*/ 1 h 53"/>
                    <a:gd name="T36" fmla="*/ 2 w 84"/>
                    <a:gd name="T37" fmla="*/ 1 h 53"/>
                    <a:gd name="T38" fmla="*/ 2 w 84"/>
                    <a:gd name="T39" fmla="*/ 1 h 53"/>
                    <a:gd name="T40" fmla="*/ 1 w 84"/>
                    <a:gd name="T41" fmla="*/ 1 h 53"/>
                    <a:gd name="T42" fmla="*/ 1 w 84"/>
                    <a:gd name="T43" fmla="*/ 1 h 53"/>
                    <a:gd name="T44" fmla="*/ 1 w 84"/>
                    <a:gd name="T45" fmla="*/ 0 h 53"/>
                    <a:gd name="T46" fmla="*/ 1 w 84"/>
                    <a:gd name="T47" fmla="*/ 1 h 53"/>
                    <a:gd name="T48" fmla="*/ 1 w 84"/>
                    <a:gd name="T49" fmla="*/ 1 h 53"/>
                    <a:gd name="T50" fmla="*/ 1 w 84"/>
                    <a:gd name="T51" fmla="*/ 1 h 53"/>
                    <a:gd name="T52" fmla="*/ 1 w 84"/>
                    <a:gd name="T53" fmla="*/ 1 h 53"/>
                    <a:gd name="T54" fmla="*/ 1 w 84"/>
                    <a:gd name="T55" fmla="*/ 1 h 53"/>
                    <a:gd name="T56" fmla="*/ 0 w 84"/>
                    <a:gd name="T57" fmla="*/ 1 h 53"/>
                    <a:gd name="T58" fmla="*/ 0 w 84"/>
                    <a:gd name="T59" fmla="*/ 1 h 53"/>
                    <a:gd name="T60" fmla="*/ 1 w 84"/>
                    <a:gd name="T61" fmla="*/ 1 h 53"/>
                    <a:gd name="T62" fmla="*/ 1 w 84"/>
                    <a:gd name="T63" fmla="*/ 2 h 53"/>
                    <a:gd name="T64" fmla="*/ 1 w 84"/>
                    <a:gd name="T65" fmla="*/ 2 h 53"/>
                    <a:gd name="T66" fmla="*/ 1 w 84"/>
                    <a:gd name="T67" fmla="*/ 2 h 53"/>
                    <a:gd name="T68" fmla="*/ 1 w 84"/>
                    <a:gd name="T69" fmla="*/ 2 h 53"/>
                    <a:gd name="T70" fmla="*/ 1 w 84"/>
                    <a:gd name="T71" fmla="*/ 2 h 53"/>
                    <a:gd name="T72" fmla="*/ 1 w 84"/>
                    <a:gd name="T73" fmla="*/ 2 h 53"/>
                    <a:gd name="T74" fmla="*/ 1 w 84"/>
                    <a:gd name="T75" fmla="*/ 2 h 53"/>
                    <a:gd name="T76" fmla="*/ 1 w 84"/>
                    <a:gd name="T77" fmla="*/ 2 h 53"/>
                    <a:gd name="T78" fmla="*/ 1 w 84"/>
                    <a:gd name="T79" fmla="*/ 2 h 53"/>
                    <a:gd name="T80" fmla="*/ 1 w 84"/>
                    <a:gd name="T81" fmla="*/ 2 h 53"/>
                    <a:gd name="T82" fmla="*/ 1 w 84"/>
                    <a:gd name="T83" fmla="*/ 2 h 53"/>
                    <a:gd name="T84" fmla="*/ 2 w 84"/>
                    <a:gd name="T85" fmla="*/ 2 h 53"/>
                    <a:gd name="T86" fmla="*/ 2 w 84"/>
                    <a:gd name="T87" fmla="*/ 2 h 53"/>
                    <a:gd name="T88" fmla="*/ 2 w 84"/>
                    <a:gd name="T89" fmla="*/ 2 h 53"/>
                    <a:gd name="T90" fmla="*/ 2 w 84"/>
                    <a:gd name="T91" fmla="*/ 2 h 53"/>
                    <a:gd name="T92" fmla="*/ 2 w 84"/>
                    <a:gd name="T93" fmla="*/ 2 h 53"/>
                    <a:gd name="T94" fmla="*/ 2 w 84"/>
                    <a:gd name="T95" fmla="*/ 2 h 53"/>
                    <a:gd name="T96" fmla="*/ 2 w 84"/>
                    <a:gd name="T97" fmla="*/ 2 h 53"/>
                    <a:gd name="T98" fmla="*/ 3 w 84"/>
                    <a:gd name="T99" fmla="*/ 2 h 53"/>
                    <a:gd name="T100" fmla="*/ 3 w 84"/>
                    <a:gd name="T101" fmla="*/ 2 h 53"/>
                    <a:gd name="T102" fmla="*/ 3 w 84"/>
                    <a:gd name="T103" fmla="*/ 2 h 53"/>
                    <a:gd name="T104" fmla="*/ 3 w 84"/>
                    <a:gd name="T105" fmla="*/ 2 h 53"/>
                    <a:gd name="T106" fmla="*/ 3 w 84"/>
                    <a:gd name="T107" fmla="*/ 2 h 53"/>
                    <a:gd name="T108" fmla="*/ 3 w 84"/>
                    <a:gd name="T109" fmla="*/ 2 h 5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4"/>
                    <a:gd name="T166" fmla="*/ 0 h 53"/>
                    <a:gd name="T167" fmla="*/ 84 w 84"/>
                    <a:gd name="T168" fmla="*/ 53 h 5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4" h="53">
                      <a:moveTo>
                        <a:pt x="78" y="51"/>
                      </a:moveTo>
                      <a:lnTo>
                        <a:pt x="78" y="49"/>
                      </a:lnTo>
                      <a:lnTo>
                        <a:pt x="82" y="42"/>
                      </a:lnTo>
                      <a:lnTo>
                        <a:pt x="82" y="38"/>
                      </a:lnTo>
                      <a:lnTo>
                        <a:pt x="84" y="34"/>
                      </a:lnTo>
                      <a:lnTo>
                        <a:pt x="84" y="28"/>
                      </a:lnTo>
                      <a:lnTo>
                        <a:pt x="84" y="25"/>
                      </a:lnTo>
                      <a:lnTo>
                        <a:pt x="82" y="21"/>
                      </a:lnTo>
                      <a:lnTo>
                        <a:pt x="80" y="17"/>
                      </a:lnTo>
                      <a:lnTo>
                        <a:pt x="76" y="15"/>
                      </a:lnTo>
                      <a:lnTo>
                        <a:pt x="73" y="13"/>
                      </a:lnTo>
                      <a:lnTo>
                        <a:pt x="69" y="11"/>
                      </a:lnTo>
                      <a:lnTo>
                        <a:pt x="65" y="11"/>
                      </a:lnTo>
                      <a:lnTo>
                        <a:pt x="59" y="11"/>
                      </a:lnTo>
                      <a:lnTo>
                        <a:pt x="56" y="11"/>
                      </a:lnTo>
                      <a:lnTo>
                        <a:pt x="52" y="15"/>
                      </a:lnTo>
                      <a:lnTo>
                        <a:pt x="48" y="13"/>
                      </a:lnTo>
                      <a:lnTo>
                        <a:pt x="44" y="7"/>
                      </a:lnTo>
                      <a:lnTo>
                        <a:pt x="40" y="6"/>
                      </a:lnTo>
                      <a:lnTo>
                        <a:pt x="37" y="4"/>
                      </a:lnTo>
                      <a:lnTo>
                        <a:pt x="31" y="2"/>
                      </a:lnTo>
                      <a:lnTo>
                        <a:pt x="27" y="2"/>
                      </a:lnTo>
                      <a:lnTo>
                        <a:pt x="19" y="0"/>
                      </a:lnTo>
                      <a:lnTo>
                        <a:pt x="16" y="2"/>
                      </a:lnTo>
                      <a:lnTo>
                        <a:pt x="10" y="4"/>
                      </a:lnTo>
                      <a:lnTo>
                        <a:pt x="8" y="7"/>
                      </a:lnTo>
                      <a:lnTo>
                        <a:pt x="4" y="11"/>
                      </a:lnTo>
                      <a:lnTo>
                        <a:pt x="4" y="15"/>
                      </a:lnTo>
                      <a:lnTo>
                        <a:pt x="0" y="19"/>
                      </a:lnTo>
                      <a:lnTo>
                        <a:pt x="0" y="23"/>
                      </a:lnTo>
                      <a:lnTo>
                        <a:pt x="2" y="28"/>
                      </a:lnTo>
                      <a:lnTo>
                        <a:pt x="4" y="36"/>
                      </a:lnTo>
                      <a:lnTo>
                        <a:pt x="8" y="42"/>
                      </a:lnTo>
                      <a:lnTo>
                        <a:pt x="10" y="47"/>
                      </a:lnTo>
                      <a:lnTo>
                        <a:pt x="14" y="51"/>
                      </a:lnTo>
                      <a:lnTo>
                        <a:pt x="18" y="53"/>
                      </a:lnTo>
                      <a:lnTo>
                        <a:pt x="19" y="53"/>
                      </a:lnTo>
                      <a:lnTo>
                        <a:pt x="23" y="53"/>
                      </a:lnTo>
                      <a:lnTo>
                        <a:pt x="23" y="49"/>
                      </a:lnTo>
                      <a:lnTo>
                        <a:pt x="27" y="47"/>
                      </a:lnTo>
                      <a:lnTo>
                        <a:pt x="27" y="42"/>
                      </a:lnTo>
                      <a:lnTo>
                        <a:pt x="31" y="40"/>
                      </a:lnTo>
                      <a:lnTo>
                        <a:pt x="35" y="38"/>
                      </a:lnTo>
                      <a:lnTo>
                        <a:pt x="40" y="38"/>
                      </a:lnTo>
                      <a:lnTo>
                        <a:pt x="44" y="38"/>
                      </a:lnTo>
                      <a:lnTo>
                        <a:pt x="50" y="40"/>
                      </a:lnTo>
                      <a:lnTo>
                        <a:pt x="54" y="44"/>
                      </a:lnTo>
                      <a:lnTo>
                        <a:pt x="57" y="47"/>
                      </a:lnTo>
                      <a:lnTo>
                        <a:pt x="61" y="49"/>
                      </a:lnTo>
                      <a:lnTo>
                        <a:pt x="65" y="53"/>
                      </a:lnTo>
                      <a:lnTo>
                        <a:pt x="67" y="53"/>
                      </a:lnTo>
                      <a:lnTo>
                        <a:pt x="71" y="53"/>
                      </a:lnTo>
                      <a:lnTo>
                        <a:pt x="75" y="53"/>
                      </a:lnTo>
                      <a:lnTo>
                        <a:pt x="78" y="51"/>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7" name="Freeform 355">
                  <a:extLst>
                    <a:ext uri="{FF2B5EF4-FFF2-40B4-BE49-F238E27FC236}">
                      <a16:creationId xmlns:a16="http://schemas.microsoft.com/office/drawing/2014/main" id="{C08CFC5D-15A2-4688-A53F-60DDEC94103F}"/>
                    </a:ext>
                  </a:extLst>
                </p:cNvPr>
                <p:cNvSpPr>
                  <a:spLocks/>
                </p:cNvSpPr>
                <p:nvPr/>
              </p:nvSpPr>
              <p:spPr bwMode="auto">
                <a:xfrm>
                  <a:off x="2829" y="3157"/>
                  <a:ext cx="12" cy="11"/>
                </a:xfrm>
                <a:custGeom>
                  <a:avLst/>
                  <a:gdLst>
                    <a:gd name="T0" fmla="*/ 0 w 25"/>
                    <a:gd name="T1" fmla="*/ 0 h 22"/>
                    <a:gd name="T2" fmla="*/ 0 w 25"/>
                    <a:gd name="T3" fmla="*/ 0 h 22"/>
                    <a:gd name="T4" fmla="*/ 0 w 25"/>
                    <a:gd name="T5" fmla="*/ 1 h 22"/>
                    <a:gd name="T6" fmla="*/ 0 w 25"/>
                    <a:gd name="T7" fmla="*/ 1 h 22"/>
                    <a:gd name="T8" fmla="*/ 0 w 25"/>
                    <a:gd name="T9" fmla="*/ 1 h 22"/>
                    <a:gd name="T10" fmla="*/ 0 w 25"/>
                    <a:gd name="T11" fmla="*/ 1 h 22"/>
                    <a:gd name="T12" fmla="*/ 0 w 25"/>
                    <a:gd name="T13" fmla="*/ 1 h 22"/>
                    <a:gd name="T14" fmla="*/ 0 w 25"/>
                    <a:gd name="T15" fmla="*/ 1 h 22"/>
                    <a:gd name="T16" fmla="*/ 0 w 25"/>
                    <a:gd name="T17" fmla="*/ 1 h 22"/>
                    <a:gd name="T18" fmla="*/ 0 w 25"/>
                    <a:gd name="T19" fmla="*/ 1 h 22"/>
                    <a:gd name="T20" fmla="*/ 0 w 25"/>
                    <a:gd name="T21" fmla="*/ 1 h 22"/>
                    <a:gd name="T22" fmla="*/ 0 w 25"/>
                    <a:gd name="T23" fmla="*/ 1 h 22"/>
                    <a:gd name="T24" fmla="*/ 0 w 25"/>
                    <a:gd name="T25" fmla="*/ 1 h 22"/>
                    <a:gd name="T26" fmla="*/ 0 w 25"/>
                    <a:gd name="T27" fmla="*/ 1 h 22"/>
                    <a:gd name="T28" fmla="*/ 0 w 25"/>
                    <a:gd name="T29" fmla="*/ 0 h 22"/>
                    <a:gd name="T30" fmla="*/ 0 w 25"/>
                    <a:gd name="T31" fmla="*/ 0 h 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
                    <a:gd name="T49" fmla="*/ 0 h 22"/>
                    <a:gd name="T50" fmla="*/ 25 w 25"/>
                    <a:gd name="T51" fmla="*/ 22 h 2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 h="22">
                      <a:moveTo>
                        <a:pt x="21" y="0"/>
                      </a:moveTo>
                      <a:lnTo>
                        <a:pt x="19" y="0"/>
                      </a:lnTo>
                      <a:lnTo>
                        <a:pt x="11" y="1"/>
                      </a:lnTo>
                      <a:lnTo>
                        <a:pt x="10" y="1"/>
                      </a:lnTo>
                      <a:lnTo>
                        <a:pt x="6" y="5"/>
                      </a:lnTo>
                      <a:lnTo>
                        <a:pt x="2" y="9"/>
                      </a:lnTo>
                      <a:lnTo>
                        <a:pt x="0" y="15"/>
                      </a:lnTo>
                      <a:lnTo>
                        <a:pt x="8" y="22"/>
                      </a:lnTo>
                      <a:lnTo>
                        <a:pt x="10" y="20"/>
                      </a:lnTo>
                      <a:lnTo>
                        <a:pt x="11" y="15"/>
                      </a:lnTo>
                      <a:lnTo>
                        <a:pt x="13" y="13"/>
                      </a:lnTo>
                      <a:lnTo>
                        <a:pt x="15" y="11"/>
                      </a:lnTo>
                      <a:lnTo>
                        <a:pt x="19" y="7"/>
                      </a:lnTo>
                      <a:lnTo>
                        <a:pt x="25" y="7"/>
                      </a:lnTo>
                      <a:lnTo>
                        <a:pt x="21"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8" name="Freeform 356">
                  <a:extLst>
                    <a:ext uri="{FF2B5EF4-FFF2-40B4-BE49-F238E27FC236}">
                      <a16:creationId xmlns:a16="http://schemas.microsoft.com/office/drawing/2014/main" id="{56626008-380A-4185-984B-329FF854DD94}"/>
                    </a:ext>
                  </a:extLst>
                </p:cNvPr>
                <p:cNvSpPr>
                  <a:spLocks/>
                </p:cNvSpPr>
                <p:nvPr/>
              </p:nvSpPr>
              <p:spPr bwMode="auto">
                <a:xfrm>
                  <a:off x="2845" y="3159"/>
                  <a:ext cx="9" cy="5"/>
                </a:xfrm>
                <a:custGeom>
                  <a:avLst/>
                  <a:gdLst>
                    <a:gd name="T0" fmla="*/ 0 w 19"/>
                    <a:gd name="T1" fmla="*/ 0 h 12"/>
                    <a:gd name="T2" fmla="*/ 0 w 19"/>
                    <a:gd name="T3" fmla="*/ 0 h 12"/>
                    <a:gd name="T4" fmla="*/ 0 w 19"/>
                    <a:gd name="T5" fmla="*/ 0 h 12"/>
                    <a:gd name="T6" fmla="*/ 0 w 19"/>
                    <a:gd name="T7" fmla="*/ 0 h 12"/>
                    <a:gd name="T8" fmla="*/ 0 w 19"/>
                    <a:gd name="T9" fmla="*/ 0 h 12"/>
                    <a:gd name="T10" fmla="*/ 0 w 19"/>
                    <a:gd name="T11" fmla="*/ 0 h 12"/>
                    <a:gd name="T12" fmla="*/ 0 60000 65536"/>
                    <a:gd name="T13" fmla="*/ 0 60000 65536"/>
                    <a:gd name="T14" fmla="*/ 0 60000 65536"/>
                    <a:gd name="T15" fmla="*/ 0 60000 65536"/>
                    <a:gd name="T16" fmla="*/ 0 60000 65536"/>
                    <a:gd name="T17" fmla="*/ 0 60000 65536"/>
                    <a:gd name="T18" fmla="*/ 0 w 19"/>
                    <a:gd name="T19" fmla="*/ 0 h 12"/>
                    <a:gd name="T20" fmla="*/ 19 w 19"/>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19" h="12">
                      <a:moveTo>
                        <a:pt x="19" y="8"/>
                      </a:moveTo>
                      <a:lnTo>
                        <a:pt x="14" y="0"/>
                      </a:lnTo>
                      <a:lnTo>
                        <a:pt x="0" y="4"/>
                      </a:lnTo>
                      <a:lnTo>
                        <a:pt x="8" y="12"/>
                      </a:lnTo>
                      <a:lnTo>
                        <a:pt x="19" y="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29" name="Freeform 357">
                  <a:extLst>
                    <a:ext uri="{FF2B5EF4-FFF2-40B4-BE49-F238E27FC236}">
                      <a16:creationId xmlns:a16="http://schemas.microsoft.com/office/drawing/2014/main" id="{F78B63C4-9967-4B84-B9CA-D30358451EEB}"/>
                    </a:ext>
                  </a:extLst>
                </p:cNvPr>
                <p:cNvSpPr>
                  <a:spLocks/>
                </p:cNvSpPr>
                <p:nvPr/>
              </p:nvSpPr>
              <p:spPr bwMode="auto">
                <a:xfrm>
                  <a:off x="2850" y="3118"/>
                  <a:ext cx="47" cy="46"/>
                </a:xfrm>
                <a:custGeom>
                  <a:avLst/>
                  <a:gdLst>
                    <a:gd name="T0" fmla="*/ 3 w 93"/>
                    <a:gd name="T1" fmla="*/ 1 h 93"/>
                    <a:gd name="T2" fmla="*/ 3 w 93"/>
                    <a:gd name="T3" fmla="*/ 1 h 93"/>
                    <a:gd name="T4" fmla="*/ 3 w 93"/>
                    <a:gd name="T5" fmla="*/ 1 h 93"/>
                    <a:gd name="T6" fmla="*/ 3 w 93"/>
                    <a:gd name="T7" fmla="*/ 1 h 93"/>
                    <a:gd name="T8" fmla="*/ 3 w 93"/>
                    <a:gd name="T9" fmla="*/ 0 h 93"/>
                    <a:gd name="T10" fmla="*/ 3 w 93"/>
                    <a:gd name="T11" fmla="*/ 0 h 93"/>
                    <a:gd name="T12" fmla="*/ 3 w 93"/>
                    <a:gd name="T13" fmla="*/ 0 h 93"/>
                    <a:gd name="T14" fmla="*/ 3 w 93"/>
                    <a:gd name="T15" fmla="*/ 0 h 93"/>
                    <a:gd name="T16" fmla="*/ 3 w 93"/>
                    <a:gd name="T17" fmla="*/ 0 h 93"/>
                    <a:gd name="T18" fmla="*/ 3 w 93"/>
                    <a:gd name="T19" fmla="*/ 0 h 93"/>
                    <a:gd name="T20" fmla="*/ 3 w 93"/>
                    <a:gd name="T21" fmla="*/ 0 h 93"/>
                    <a:gd name="T22" fmla="*/ 2 w 93"/>
                    <a:gd name="T23" fmla="*/ 0 h 93"/>
                    <a:gd name="T24" fmla="*/ 2 w 93"/>
                    <a:gd name="T25" fmla="*/ 0 h 93"/>
                    <a:gd name="T26" fmla="*/ 2 w 93"/>
                    <a:gd name="T27" fmla="*/ 0 h 93"/>
                    <a:gd name="T28" fmla="*/ 2 w 93"/>
                    <a:gd name="T29" fmla="*/ 0 h 93"/>
                    <a:gd name="T30" fmla="*/ 2 w 93"/>
                    <a:gd name="T31" fmla="*/ 0 h 93"/>
                    <a:gd name="T32" fmla="*/ 1 w 93"/>
                    <a:gd name="T33" fmla="*/ 0 h 93"/>
                    <a:gd name="T34" fmla="*/ 1 w 93"/>
                    <a:gd name="T35" fmla="*/ 0 h 93"/>
                    <a:gd name="T36" fmla="*/ 1 w 93"/>
                    <a:gd name="T37" fmla="*/ 0 h 93"/>
                    <a:gd name="T38" fmla="*/ 1 w 93"/>
                    <a:gd name="T39" fmla="*/ 0 h 93"/>
                    <a:gd name="T40" fmla="*/ 1 w 93"/>
                    <a:gd name="T41" fmla="*/ 0 h 93"/>
                    <a:gd name="T42" fmla="*/ 1 w 93"/>
                    <a:gd name="T43" fmla="*/ 0 h 93"/>
                    <a:gd name="T44" fmla="*/ 1 w 93"/>
                    <a:gd name="T45" fmla="*/ 0 h 93"/>
                    <a:gd name="T46" fmla="*/ 1 w 93"/>
                    <a:gd name="T47" fmla="*/ 0 h 93"/>
                    <a:gd name="T48" fmla="*/ 1 w 93"/>
                    <a:gd name="T49" fmla="*/ 1 h 93"/>
                    <a:gd name="T50" fmla="*/ 1 w 93"/>
                    <a:gd name="T51" fmla="*/ 1 h 93"/>
                    <a:gd name="T52" fmla="*/ 1 w 93"/>
                    <a:gd name="T53" fmla="*/ 1 h 93"/>
                    <a:gd name="T54" fmla="*/ 1 w 93"/>
                    <a:gd name="T55" fmla="*/ 1 h 93"/>
                    <a:gd name="T56" fmla="*/ 1 w 93"/>
                    <a:gd name="T57" fmla="*/ 1 h 93"/>
                    <a:gd name="T58" fmla="*/ 1 w 93"/>
                    <a:gd name="T59" fmla="*/ 1 h 93"/>
                    <a:gd name="T60" fmla="*/ 1 w 93"/>
                    <a:gd name="T61" fmla="*/ 1 h 93"/>
                    <a:gd name="T62" fmla="*/ 0 w 93"/>
                    <a:gd name="T63" fmla="*/ 1 h 93"/>
                    <a:gd name="T64" fmla="*/ 1 w 93"/>
                    <a:gd name="T65" fmla="*/ 2 h 93"/>
                    <a:gd name="T66" fmla="*/ 1 w 93"/>
                    <a:gd name="T67" fmla="*/ 2 h 93"/>
                    <a:gd name="T68" fmla="*/ 1 w 93"/>
                    <a:gd name="T69" fmla="*/ 2 h 93"/>
                    <a:gd name="T70" fmla="*/ 1 w 93"/>
                    <a:gd name="T71" fmla="*/ 2 h 93"/>
                    <a:gd name="T72" fmla="*/ 1 w 93"/>
                    <a:gd name="T73" fmla="*/ 2 h 93"/>
                    <a:gd name="T74" fmla="*/ 1 w 93"/>
                    <a:gd name="T75" fmla="*/ 2 h 93"/>
                    <a:gd name="T76" fmla="*/ 1 w 93"/>
                    <a:gd name="T77" fmla="*/ 2 h 93"/>
                    <a:gd name="T78" fmla="*/ 1 w 93"/>
                    <a:gd name="T79" fmla="*/ 2 h 93"/>
                    <a:gd name="T80" fmla="*/ 1 w 93"/>
                    <a:gd name="T81" fmla="*/ 2 h 93"/>
                    <a:gd name="T82" fmla="*/ 2 w 93"/>
                    <a:gd name="T83" fmla="*/ 2 h 93"/>
                    <a:gd name="T84" fmla="*/ 2 w 93"/>
                    <a:gd name="T85" fmla="*/ 2 h 93"/>
                    <a:gd name="T86" fmla="*/ 2 w 93"/>
                    <a:gd name="T87" fmla="*/ 2 h 93"/>
                    <a:gd name="T88" fmla="*/ 2 w 93"/>
                    <a:gd name="T89" fmla="*/ 2 h 93"/>
                    <a:gd name="T90" fmla="*/ 2 w 93"/>
                    <a:gd name="T91" fmla="*/ 2 h 93"/>
                    <a:gd name="T92" fmla="*/ 2 w 93"/>
                    <a:gd name="T93" fmla="*/ 2 h 93"/>
                    <a:gd name="T94" fmla="*/ 2 w 93"/>
                    <a:gd name="T95" fmla="*/ 2 h 93"/>
                    <a:gd name="T96" fmla="*/ 3 w 93"/>
                    <a:gd name="T97" fmla="*/ 2 h 93"/>
                    <a:gd name="T98" fmla="*/ 3 w 93"/>
                    <a:gd name="T99" fmla="*/ 2 h 93"/>
                    <a:gd name="T100" fmla="*/ 3 w 93"/>
                    <a:gd name="T101" fmla="*/ 2 h 93"/>
                    <a:gd name="T102" fmla="*/ 3 w 93"/>
                    <a:gd name="T103" fmla="*/ 2 h 93"/>
                    <a:gd name="T104" fmla="*/ 3 w 93"/>
                    <a:gd name="T105" fmla="*/ 2 h 93"/>
                    <a:gd name="T106" fmla="*/ 3 w 93"/>
                    <a:gd name="T107" fmla="*/ 2 h 93"/>
                    <a:gd name="T108" fmla="*/ 3 w 93"/>
                    <a:gd name="T109" fmla="*/ 2 h 93"/>
                    <a:gd name="T110" fmla="*/ 3 w 93"/>
                    <a:gd name="T111" fmla="*/ 2 h 93"/>
                    <a:gd name="T112" fmla="*/ 3 w 93"/>
                    <a:gd name="T113" fmla="*/ 2 h 93"/>
                    <a:gd name="T114" fmla="*/ 3 w 93"/>
                    <a:gd name="T115" fmla="*/ 1 h 93"/>
                    <a:gd name="T116" fmla="*/ 3 w 93"/>
                    <a:gd name="T117" fmla="*/ 1 h 93"/>
                    <a:gd name="T118" fmla="*/ 3 w 93"/>
                    <a:gd name="T119" fmla="*/ 1 h 93"/>
                    <a:gd name="T120" fmla="*/ 3 w 93"/>
                    <a:gd name="T121" fmla="*/ 1 h 93"/>
                    <a:gd name="T122" fmla="*/ 3 w 93"/>
                    <a:gd name="T123" fmla="*/ 1 h 93"/>
                    <a:gd name="T124" fmla="*/ 3 w 93"/>
                    <a:gd name="T125" fmla="*/ 1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3"/>
                    <a:gd name="T190" fmla="*/ 0 h 93"/>
                    <a:gd name="T191" fmla="*/ 93 w 93"/>
                    <a:gd name="T192" fmla="*/ 93 h 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3" h="93">
                      <a:moveTo>
                        <a:pt x="91" y="43"/>
                      </a:moveTo>
                      <a:lnTo>
                        <a:pt x="89" y="40"/>
                      </a:lnTo>
                      <a:lnTo>
                        <a:pt x="87" y="38"/>
                      </a:lnTo>
                      <a:lnTo>
                        <a:pt x="83" y="32"/>
                      </a:lnTo>
                      <a:lnTo>
                        <a:pt x="82" y="26"/>
                      </a:lnTo>
                      <a:lnTo>
                        <a:pt x="80" y="22"/>
                      </a:lnTo>
                      <a:lnTo>
                        <a:pt x="78" y="19"/>
                      </a:lnTo>
                      <a:lnTo>
                        <a:pt x="76" y="15"/>
                      </a:lnTo>
                      <a:lnTo>
                        <a:pt x="74" y="11"/>
                      </a:lnTo>
                      <a:lnTo>
                        <a:pt x="70" y="7"/>
                      </a:lnTo>
                      <a:lnTo>
                        <a:pt x="66" y="3"/>
                      </a:lnTo>
                      <a:lnTo>
                        <a:pt x="61" y="1"/>
                      </a:lnTo>
                      <a:lnTo>
                        <a:pt x="53" y="0"/>
                      </a:lnTo>
                      <a:lnTo>
                        <a:pt x="45" y="0"/>
                      </a:lnTo>
                      <a:lnTo>
                        <a:pt x="40" y="1"/>
                      </a:lnTo>
                      <a:lnTo>
                        <a:pt x="36" y="3"/>
                      </a:lnTo>
                      <a:lnTo>
                        <a:pt x="32" y="7"/>
                      </a:lnTo>
                      <a:lnTo>
                        <a:pt x="26" y="11"/>
                      </a:lnTo>
                      <a:lnTo>
                        <a:pt x="24" y="15"/>
                      </a:lnTo>
                      <a:lnTo>
                        <a:pt x="23" y="19"/>
                      </a:lnTo>
                      <a:lnTo>
                        <a:pt x="23" y="21"/>
                      </a:lnTo>
                      <a:lnTo>
                        <a:pt x="21" y="22"/>
                      </a:lnTo>
                      <a:lnTo>
                        <a:pt x="19" y="24"/>
                      </a:lnTo>
                      <a:lnTo>
                        <a:pt x="17" y="28"/>
                      </a:lnTo>
                      <a:lnTo>
                        <a:pt x="13" y="34"/>
                      </a:lnTo>
                      <a:lnTo>
                        <a:pt x="9" y="38"/>
                      </a:lnTo>
                      <a:lnTo>
                        <a:pt x="5" y="41"/>
                      </a:lnTo>
                      <a:lnTo>
                        <a:pt x="4" y="45"/>
                      </a:lnTo>
                      <a:lnTo>
                        <a:pt x="4" y="49"/>
                      </a:lnTo>
                      <a:lnTo>
                        <a:pt x="2" y="49"/>
                      </a:lnTo>
                      <a:lnTo>
                        <a:pt x="2" y="55"/>
                      </a:lnTo>
                      <a:lnTo>
                        <a:pt x="0" y="59"/>
                      </a:lnTo>
                      <a:lnTo>
                        <a:pt x="2" y="66"/>
                      </a:lnTo>
                      <a:lnTo>
                        <a:pt x="2" y="70"/>
                      </a:lnTo>
                      <a:lnTo>
                        <a:pt x="5" y="76"/>
                      </a:lnTo>
                      <a:lnTo>
                        <a:pt x="7" y="79"/>
                      </a:lnTo>
                      <a:lnTo>
                        <a:pt x="11" y="81"/>
                      </a:lnTo>
                      <a:lnTo>
                        <a:pt x="17" y="83"/>
                      </a:lnTo>
                      <a:lnTo>
                        <a:pt x="21" y="87"/>
                      </a:lnTo>
                      <a:lnTo>
                        <a:pt x="26" y="87"/>
                      </a:lnTo>
                      <a:lnTo>
                        <a:pt x="30" y="89"/>
                      </a:lnTo>
                      <a:lnTo>
                        <a:pt x="36" y="89"/>
                      </a:lnTo>
                      <a:lnTo>
                        <a:pt x="40" y="91"/>
                      </a:lnTo>
                      <a:lnTo>
                        <a:pt x="45" y="91"/>
                      </a:lnTo>
                      <a:lnTo>
                        <a:pt x="49" y="91"/>
                      </a:lnTo>
                      <a:lnTo>
                        <a:pt x="53" y="91"/>
                      </a:lnTo>
                      <a:lnTo>
                        <a:pt x="57" y="93"/>
                      </a:lnTo>
                      <a:lnTo>
                        <a:pt x="64" y="91"/>
                      </a:lnTo>
                      <a:lnTo>
                        <a:pt x="70" y="89"/>
                      </a:lnTo>
                      <a:lnTo>
                        <a:pt x="74" y="89"/>
                      </a:lnTo>
                      <a:lnTo>
                        <a:pt x="76" y="89"/>
                      </a:lnTo>
                      <a:lnTo>
                        <a:pt x="76" y="83"/>
                      </a:lnTo>
                      <a:lnTo>
                        <a:pt x="78" y="78"/>
                      </a:lnTo>
                      <a:lnTo>
                        <a:pt x="80" y="72"/>
                      </a:lnTo>
                      <a:lnTo>
                        <a:pt x="80" y="70"/>
                      </a:lnTo>
                      <a:lnTo>
                        <a:pt x="82" y="68"/>
                      </a:lnTo>
                      <a:lnTo>
                        <a:pt x="87" y="66"/>
                      </a:lnTo>
                      <a:lnTo>
                        <a:pt x="91" y="60"/>
                      </a:lnTo>
                      <a:lnTo>
                        <a:pt x="93" y="55"/>
                      </a:lnTo>
                      <a:lnTo>
                        <a:pt x="91" y="47"/>
                      </a:lnTo>
                      <a:lnTo>
                        <a:pt x="91" y="43"/>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0" name="Freeform 358">
                  <a:extLst>
                    <a:ext uri="{FF2B5EF4-FFF2-40B4-BE49-F238E27FC236}">
                      <a16:creationId xmlns:a16="http://schemas.microsoft.com/office/drawing/2014/main" id="{65D589D6-B3B0-4842-A4D4-A97431F45B7D}"/>
                    </a:ext>
                  </a:extLst>
                </p:cNvPr>
                <p:cNvSpPr>
                  <a:spLocks/>
                </p:cNvSpPr>
                <p:nvPr/>
              </p:nvSpPr>
              <p:spPr bwMode="auto">
                <a:xfrm>
                  <a:off x="2861" y="3128"/>
                  <a:ext cx="9" cy="12"/>
                </a:xfrm>
                <a:custGeom>
                  <a:avLst/>
                  <a:gdLst>
                    <a:gd name="T0" fmla="*/ 0 w 19"/>
                    <a:gd name="T1" fmla="*/ 1 h 22"/>
                    <a:gd name="T2" fmla="*/ 0 w 19"/>
                    <a:gd name="T3" fmla="*/ 0 h 22"/>
                    <a:gd name="T4" fmla="*/ 0 w 19"/>
                    <a:gd name="T5" fmla="*/ 1 h 22"/>
                    <a:gd name="T6" fmla="*/ 0 w 19"/>
                    <a:gd name="T7" fmla="*/ 1 h 22"/>
                    <a:gd name="T8" fmla="*/ 0 w 19"/>
                    <a:gd name="T9" fmla="*/ 1 h 22"/>
                    <a:gd name="T10" fmla="*/ 0 w 19"/>
                    <a:gd name="T11" fmla="*/ 1 h 22"/>
                    <a:gd name="T12" fmla="*/ 0 w 19"/>
                    <a:gd name="T13" fmla="*/ 1 h 22"/>
                    <a:gd name="T14" fmla="*/ 0 60000 65536"/>
                    <a:gd name="T15" fmla="*/ 0 60000 65536"/>
                    <a:gd name="T16" fmla="*/ 0 60000 65536"/>
                    <a:gd name="T17" fmla="*/ 0 60000 65536"/>
                    <a:gd name="T18" fmla="*/ 0 60000 65536"/>
                    <a:gd name="T19" fmla="*/ 0 60000 65536"/>
                    <a:gd name="T20" fmla="*/ 0 60000 65536"/>
                    <a:gd name="T21" fmla="*/ 0 w 19"/>
                    <a:gd name="T22" fmla="*/ 0 h 22"/>
                    <a:gd name="T23" fmla="*/ 19 w 19"/>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2">
                      <a:moveTo>
                        <a:pt x="5" y="9"/>
                      </a:moveTo>
                      <a:lnTo>
                        <a:pt x="13" y="0"/>
                      </a:lnTo>
                      <a:lnTo>
                        <a:pt x="19" y="19"/>
                      </a:lnTo>
                      <a:lnTo>
                        <a:pt x="5" y="22"/>
                      </a:lnTo>
                      <a:lnTo>
                        <a:pt x="0" y="17"/>
                      </a:lnTo>
                      <a:lnTo>
                        <a:pt x="5" y="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1" name="Freeform 359">
                  <a:extLst>
                    <a:ext uri="{FF2B5EF4-FFF2-40B4-BE49-F238E27FC236}">
                      <a16:creationId xmlns:a16="http://schemas.microsoft.com/office/drawing/2014/main" id="{53A29015-59B3-4207-9C85-350C706AEE71}"/>
                    </a:ext>
                  </a:extLst>
                </p:cNvPr>
                <p:cNvSpPr>
                  <a:spLocks/>
                </p:cNvSpPr>
                <p:nvPr/>
              </p:nvSpPr>
              <p:spPr bwMode="auto">
                <a:xfrm>
                  <a:off x="2872" y="3124"/>
                  <a:ext cx="15" cy="16"/>
                </a:xfrm>
                <a:custGeom>
                  <a:avLst/>
                  <a:gdLst>
                    <a:gd name="T0" fmla="*/ 1 w 30"/>
                    <a:gd name="T1" fmla="*/ 1 h 32"/>
                    <a:gd name="T2" fmla="*/ 1 w 30"/>
                    <a:gd name="T3" fmla="*/ 1 h 32"/>
                    <a:gd name="T4" fmla="*/ 1 w 30"/>
                    <a:gd name="T5" fmla="*/ 1 h 32"/>
                    <a:gd name="T6" fmla="*/ 1 w 30"/>
                    <a:gd name="T7" fmla="*/ 1 h 32"/>
                    <a:gd name="T8" fmla="*/ 1 w 30"/>
                    <a:gd name="T9" fmla="*/ 1 h 32"/>
                    <a:gd name="T10" fmla="*/ 1 w 30"/>
                    <a:gd name="T11" fmla="*/ 1 h 32"/>
                    <a:gd name="T12" fmla="*/ 1 w 30"/>
                    <a:gd name="T13" fmla="*/ 1 h 32"/>
                    <a:gd name="T14" fmla="*/ 1 w 30"/>
                    <a:gd name="T15" fmla="*/ 1 h 32"/>
                    <a:gd name="T16" fmla="*/ 1 w 30"/>
                    <a:gd name="T17" fmla="*/ 1 h 32"/>
                    <a:gd name="T18" fmla="*/ 1 w 30"/>
                    <a:gd name="T19" fmla="*/ 0 h 32"/>
                    <a:gd name="T20" fmla="*/ 1 w 30"/>
                    <a:gd name="T21" fmla="*/ 0 h 32"/>
                    <a:gd name="T22" fmla="*/ 1 w 30"/>
                    <a:gd name="T23" fmla="*/ 0 h 32"/>
                    <a:gd name="T24" fmla="*/ 0 w 30"/>
                    <a:gd name="T25" fmla="*/ 0 h 32"/>
                    <a:gd name="T26" fmla="*/ 0 w 30"/>
                    <a:gd name="T27" fmla="*/ 1 h 32"/>
                    <a:gd name="T28" fmla="*/ 1 w 30"/>
                    <a:gd name="T29" fmla="*/ 1 h 32"/>
                    <a:gd name="T30" fmla="*/ 1 w 30"/>
                    <a:gd name="T31" fmla="*/ 1 h 32"/>
                    <a:gd name="T32" fmla="*/ 1 w 30"/>
                    <a:gd name="T33" fmla="*/ 1 h 32"/>
                    <a:gd name="T34" fmla="*/ 1 w 30"/>
                    <a:gd name="T35" fmla="*/ 1 h 32"/>
                    <a:gd name="T36" fmla="*/ 1 w 30"/>
                    <a:gd name="T37" fmla="*/ 1 h 32"/>
                    <a:gd name="T38" fmla="*/ 1 w 30"/>
                    <a:gd name="T39" fmla="*/ 1 h 32"/>
                    <a:gd name="T40" fmla="*/ 1 w 30"/>
                    <a:gd name="T41" fmla="*/ 1 h 32"/>
                    <a:gd name="T42" fmla="*/ 1 w 30"/>
                    <a:gd name="T43" fmla="*/ 1 h 32"/>
                    <a:gd name="T44" fmla="*/ 1 w 30"/>
                    <a:gd name="T45" fmla="*/ 1 h 3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2"/>
                    <a:gd name="T71" fmla="*/ 30 w 30"/>
                    <a:gd name="T72" fmla="*/ 32 h 3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2">
                      <a:moveTo>
                        <a:pt x="30" y="32"/>
                      </a:moveTo>
                      <a:lnTo>
                        <a:pt x="30" y="30"/>
                      </a:lnTo>
                      <a:lnTo>
                        <a:pt x="30" y="27"/>
                      </a:lnTo>
                      <a:lnTo>
                        <a:pt x="28" y="23"/>
                      </a:lnTo>
                      <a:lnTo>
                        <a:pt x="28" y="19"/>
                      </a:lnTo>
                      <a:lnTo>
                        <a:pt x="26" y="13"/>
                      </a:lnTo>
                      <a:lnTo>
                        <a:pt x="24" y="10"/>
                      </a:lnTo>
                      <a:lnTo>
                        <a:pt x="22" y="6"/>
                      </a:lnTo>
                      <a:lnTo>
                        <a:pt x="20" y="4"/>
                      </a:lnTo>
                      <a:lnTo>
                        <a:pt x="13" y="0"/>
                      </a:lnTo>
                      <a:lnTo>
                        <a:pt x="5" y="0"/>
                      </a:lnTo>
                      <a:lnTo>
                        <a:pt x="1" y="0"/>
                      </a:lnTo>
                      <a:lnTo>
                        <a:pt x="0" y="0"/>
                      </a:lnTo>
                      <a:lnTo>
                        <a:pt x="0" y="11"/>
                      </a:lnTo>
                      <a:lnTo>
                        <a:pt x="1" y="11"/>
                      </a:lnTo>
                      <a:lnTo>
                        <a:pt x="7" y="11"/>
                      </a:lnTo>
                      <a:lnTo>
                        <a:pt x="13" y="15"/>
                      </a:lnTo>
                      <a:lnTo>
                        <a:pt x="19" y="19"/>
                      </a:lnTo>
                      <a:lnTo>
                        <a:pt x="22" y="25"/>
                      </a:lnTo>
                      <a:lnTo>
                        <a:pt x="26" y="29"/>
                      </a:lnTo>
                      <a:lnTo>
                        <a:pt x="28" y="30"/>
                      </a:lnTo>
                      <a:lnTo>
                        <a:pt x="30" y="32"/>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2" name="Freeform 360">
                  <a:extLst>
                    <a:ext uri="{FF2B5EF4-FFF2-40B4-BE49-F238E27FC236}">
                      <a16:creationId xmlns:a16="http://schemas.microsoft.com/office/drawing/2014/main" id="{C61453E6-1053-45EA-82F5-20623F4CCC5D}"/>
                    </a:ext>
                  </a:extLst>
                </p:cNvPr>
                <p:cNvSpPr>
                  <a:spLocks/>
                </p:cNvSpPr>
                <p:nvPr/>
              </p:nvSpPr>
              <p:spPr bwMode="auto">
                <a:xfrm>
                  <a:off x="2852" y="3138"/>
                  <a:ext cx="49" cy="48"/>
                </a:xfrm>
                <a:custGeom>
                  <a:avLst/>
                  <a:gdLst>
                    <a:gd name="T0" fmla="*/ 4 w 97"/>
                    <a:gd name="T1" fmla="*/ 1 h 97"/>
                    <a:gd name="T2" fmla="*/ 4 w 97"/>
                    <a:gd name="T3" fmla="*/ 1 h 97"/>
                    <a:gd name="T4" fmla="*/ 3 w 97"/>
                    <a:gd name="T5" fmla="*/ 1 h 97"/>
                    <a:gd name="T6" fmla="*/ 3 w 97"/>
                    <a:gd name="T7" fmla="*/ 1 h 97"/>
                    <a:gd name="T8" fmla="*/ 3 w 97"/>
                    <a:gd name="T9" fmla="*/ 1 h 97"/>
                    <a:gd name="T10" fmla="*/ 3 w 97"/>
                    <a:gd name="T11" fmla="*/ 1 h 97"/>
                    <a:gd name="T12" fmla="*/ 3 w 97"/>
                    <a:gd name="T13" fmla="*/ 0 h 97"/>
                    <a:gd name="T14" fmla="*/ 3 w 97"/>
                    <a:gd name="T15" fmla="*/ 0 h 97"/>
                    <a:gd name="T16" fmla="*/ 3 w 97"/>
                    <a:gd name="T17" fmla="*/ 0 h 97"/>
                    <a:gd name="T18" fmla="*/ 3 w 97"/>
                    <a:gd name="T19" fmla="*/ 0 h 97"/>
                    <a:gd name="T20" fmla="*/ 3 w 97"/>
                    <a:gd name="T21" fmla="*/ 0 h 97"/>
                    <a:gd name="T22" fmla="*/ 3 w 97"/>
                    <a:gd name="T23" fmla="*/ 0 h 97"/>
                    <a:gd name="T24" fmla="*/ 3 w 97"/>
                    <a:gd name="T25" fmla="*/ 0 h 97"/>
                    <a:gd name="T26" fmla="*/ 3 w 97"/>
                    <a:gd name="T27" fmla="*/ 0 h 97"/>
                    <a:gd name="T28" fmla="*/ 2 w 97"/>
                    <a:gd name="T29" fmla="*/ 0 h 97"/>
                    <a:gd name="T30" fmla="*/ 2 w 97"/>
                    <a:gd name="T31" fmla="*/ 0 h 97"/>
                    <a:gd name="T32" fmla="*/ 2 w 97"/>
                    <a:gd name="T33" fmla="*/ 0 h 97"/>
                    <a:gd name="T34" fmla="*/ 2 w 97"/>
                    <a:gd name="T35" fmla="*/ 0 h 97"/>
                    <a:gd name="T36" fmla="*/ 2 w 97"/>
                    <a:gd name="T37" fmla="*/ 0 h 97"/>
                    <a:gd name="T38" fmla="*/ 2 w 97"/>
                    <a:gd name="T39" fmla="*/ 0 h 97"/>
                    <a:gd name="T40" fmla="*/ 2 w 97"/>
                    <a:gd name="T41" fmla="*/ 0 h 97"/>
                    <a:gd name="T42" fmla="*/ 1 w 97"/>
                    <a:gd name="T43" fmla="*/ 0 h 97"/>
                    <a:gd name="T44" fmla="*/ 1 w 97"/>
                    <a:gd name="T45" fmla="*/ 0 h 97"/>
                    <a:gd name="T46" fmla="*/ 1 w 97"/>
                    <a:gd name="T47" fmla="*/ 0 h 97"/>
                    <a:gd name="T48" fmla="*/ 1 w 97"/>
                    <a:gd name="T49" fmla="*/ 0 h 97"/>
                    <a:gd name="T50" fmla="*/ 1 w 97"/>
                    <a:gd name="T51" fmla="*/ 0 h 97"/>
                    <a:gd name="T52" fmla="*/ 1 w 97"/>
                    <a:gd name="T53" fmla="*/ 0 h 97"/>
                    <a:gd name="T54" fmla="*/ 1 w 97"/>
                    <a:gd name="T55" fmla="*/ 0 h 97"/>
                    <a:gd name="T56" fmla="*/ 1 w 97"/>
                    <a:gd name="T57" fmla="*/ 1 h 97"/>
                    <a:gd name="T58" fmla="*/ 1 w 97"/>
                    <a:gd name="T59" fmla="*/ 1 h 97"/>
                    <a:gd name="T60" fmla="*/ 1 w 97"/>
                    <a:gd name="T61" fmla="*/ 1 h 97"/>
                    <a:gd name="T62" fmla="*/ 1 w 97"/>
                    <a:gd name="T63" fmla="*/ 1 h 97"/>
                    <a:gd name="T64" fmla="*/ 1 w 97"/>
                    <a:gd name="T65" fmla="*/ 1 h 97"/>
                    <a:gd name="T66" fmla="*/ 0 w 97"/>
                    <a:gd name="T67" fmla="*/ 1 h 97"/>
                    <a:gd name="T68" fmla="*/ 1 w 97"/>
                    <a:gd name="T69" fmla="*/ 2 h 97"/>
                    <a:gd name="T70" fmla="*/ 1 w 97"/>
                    <a:gd name="T71" fmla="*/ 2 h 97"/>
                    <a:gd name="T72" fmla="*/ 1 w 97"/>
                    <a:gd name="T73" fmla="*/ 2 h 97"/>
                    <a:gd name="T74" fmla="*/ 1 w 97"/>
                    <a:gd name="T75" fmla="*/ 2 h 97"/>
                    <a:gd name="T76" fmla="*/ 1 w 97"/>
                    <a:gd name="T77" fmla="*/ 2 h 97"/>
                    <a:gd name="T78" fmla="*/ 1 w 97"/>
                    <a:gd name="T79" fmla="*/ 2 h 97"/>
                    <a:gd name="T80" fmla="*/ 1 w 97"/>
                    <a:gd name="T81" fmla="*/ 2 h 97"/>
                    <a:gd name="T82" fmla="*/ 2 w 97"/>
                    <a:gd name="T83" fmla="*/ 2 h 97"/>
                    <a:gd name="T84" fmla="*/ 2 w 97"/>
                    <a:gd name="T85" fmla="*/ 2 h 97"/>
                    <a:gd name="T86" fmla="*/ 2 w 97"/>
                    <a:gd name="T87" fmla="*/ 2 h 97"/>
                    <a:gd name="T88" fmla="*/ 2 w 97"/>
                    <a:gd name="T89" fmla="*/ 2 h 97"/>
                    <a:gd name="T90" fmla="*/ 2 w 97"/>
                    <a:gd name="T91" fmla="*/ 2 h 97"/>
                    <a:gd name="T92" fmla="*/ 2 w 97"/>
                    <a:gd name="T93" fmla="*/ 3 h 97"/>
                    <a:gd name="T94" fmla="*/ 2 w 97"/>
                    <a:gd name="T95" fmla="*/ 2 h 97"/>
                    <a:gd name="T96" fmla="*/ 3 w 97"/>
                    <a:gd name="T97" fmla="*/ 2 h 97"/>
                    <a:gd name="T98" fmla="*/ 3 w 97"/>
                    <a:gd name="T99" fmla="*/ 2 h 97"/>
                    <a:gd name="T100" fmla="*/ 3 w 97"/>
                    <a:gd name="T101" fmla="*/ 2 h 97"/>
                    <a:gd name="T102" fmla="*/ 3 w 97"/>
                    <a:gd name="T103" fmla="*/ 2 h 97"/>
                    <a:gd name="T104" fmla="*/ 3 w 97"/>
                    <a:gd name="T105" fmla="*/ 2 h 97"/>
                    <a:gd name="T106" fmla="*/ 3 w 97"/>
                    <a:gd name="T107" fmla="*/ 2 h 97"/>
                    <a:gd name="T108" fmla="*/ 3 w 97"/>
                    <a:gd name="T109" fmla="*/ 2 h 97"/>
                    <a:gd name="T110" fmla="*/ 3 w 97"/>
                    <a:gd name="T111" fmla="*/ 2 h 97"/>
                    <a:gd name="T112" fmla="*/ 3 w 97"/>
                    <a:gd name="T113" fmla="*/ 2 h 97"/>
                    <a:gd name="T114" fmla="*/ 3 w 97"/>
                    <a:gd name="T115" fmla="*/ 2 h 97"/>
                    <a:gd name="T116" fmla="*/ 4 w 97"/>
                    <a:gd name="T117" fmla="*/ 1 h 97"/>
                    <a:gd name="T118" fmla="*/ 4 w 97"/>
                    <a:gd name="T119" fmla="*/ 1 h 97"/>
                    <a:gd name="T120" fmla="*/ 4 w 97"/>
                    <a:gd name="T121" fmla="*/ 1 h 97"/>
                    <a:gd name="T122" fmla="*/ 4 w 97"/>
                    <a:gd name="T123" fmla="*/ 1 h 9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7"/>
                    <a:gd name="T187" fmla="*/ 0 h 97"/>
                    <a:gd name="T188" fmla="*/ 97 w 97"/>
                    <a:gd name="T189" fmla="*/ 97 h 9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7" h="97">
                      <a:moveTo>
                        <a:pt x="97" y="55"/>
                      </a:moveTo>
                      <a:lnTo>
                        <a:pt x="97" y="53"/>
                      </a:lnTo>
                      <a:lnTo>
                        <a:pt x="95" y="47"/>
                      </a:lnTo>
                      <a:lnTo>
                        <a:pt x="93" y="43"/>
                      </a:lnTo>
                      <a:lnTo>
                        <a:pt x="91" y="39"/>
                      </a:lnTo>
                      <a:lnTo>
                        <a:pt x="89" y="36"/>
                      </a:lnTo>
                      <a:lnTo>
                        <a:pt x="89" y="30"/>
                      </a:lnTo>
                      <a:lnTo>
                        <a:pt x="85" y="26"/>
                      </a:lnTo>
                      <a:lnTo>
                        <a:pt x="83" y="20"/>
                      </a:lnTo>
                      <a:lnTo>
                        <a:pt x="79" y="17"/>
                      </a:lnTo>
                      <a:lnTo>
                        <a:pt x="78" y="13"/>
                      </a:lnTo>
                      <a:lnTo>
                        <a:pt x="74" y="7"/>
                      </a:lnTo>
                      <a:lnTo>
                        <a:pt x="70" y="5"/>
                      </a:lnTo>
                      <a:lnTo>
                        <a:pt x="66" y="3"/>
                      </a:lnTo>
                      <a:lnTo>
                        <a:pt x="60" y="1"/>
                      </a:lnTo>
                      <a:lnTo>
                        <a:pt x="57" y="0"/>
                      </a:lnTo>
                      <a:lnTo>
                        <a:pt x="51" y="0"/>
                      </a:lnTo>
                      <a:lnTo>
                        <a:pt x="47" y="0"/>
                      </a:lnTo>
                      <a:lnTo>
                        <a:pt x="45" y="3"/>
                      </a:lnTo>
                      <a:lnTo>
                        <a:pt x="40" y="7"/>
                      </a:lnTo>
                      <a:lnTo>
                        <a:pt x="36" y="13"/>
                      </a:lnTo>
                      <a:lnTo>
                        <a:pt x="32" y="19"/>
                      </a:lnTo>
                      <a:lnTo>
                        <a:pt x="32" y="22"/>
                      </a:lnTo>
                      <a:lnTo>
                        <a:pt x="30" y="26"/>
                      </a:lnTo>
                      <a:lnTo>
                        <a:pt x="30" y="30"/>
                      </a:lnTo>
                      <a:lnTo>
                        <a:pt x="28" y="30"/>
                      </a:lnTo>
                      <a:lnTo>
                        <a:pt x="26" y="30"/>
                      </a:lnTo>
                      <a:lnTo>
                        <a:pt x="22" y="30"/>
                      </a:lnTo>
                      <a:lnTo>
                        <a:pt x="19" y="34"/>
                      </a:lnTo>
                      <a:lnTo>
                        <a:pt x="13" y="36"/>
                      </a:lnTo>
                      <a:lnTo>
                        <a:pt x="9" y="41"/>
                      </a:lnTo>
                      <a:lnTo>
                        <a:pt x="5" y="47"/>
                      </a:lnTo>
                      <a:lnTo>
                        <a:pt x="1" y="55"/>
                      </a:lnTo>
                      <a:lnTo>
                        <a:pt x="0" y="60"/>
                      </a:lnTo>
                      <a:lnTo>
                        <a:pt x="1" y="68"/>
                      </a:lnTo>
                      <a:lnTo>
                        <a:pt x="3" y="76"/>
                      </a:lnTo>
                      <a:lnTo>
                        <a:pt x="9" y="81"/>
                      </a:lnTo>
                      <a:lnTo>
                        <a:pt x="13" y="85"/>
                      </a:lnTo>
                      <a:lnTo>
                        <a:pt x="19" y="89"/>
                      </a:lnTo>
                      <a:lnTo>
                        <a:pt x="24" y="91"/>
                      </a:lnTo>
                      <a:lnTo>
                        <a:pt x="30" y="93"/>
                      </a:lnTo>
                      <a:lnTo>
                        <a:pt x="36" y="93"/>
                      </a:lnTo>
                      <a:lnTo>
                        <a:pt x="40" y="93"/>
                      </a:lnTo>
                      <a:lnTo>
                        <a:pt x="45" y="95"/>
                      </a:lnTo>
                      <a:lnTo>
                        <a:pt x="51" y="95"/>
                      </a:lnTo>
                      <a:lnTo>
                        <a:pt x="55" y="95"/>
                      </a:lnTo>
                      <a:lnTo>
                        <a:pt x="60" y="97"/>
                      </a:lnTo>
                      <a:lnTo>
                        <a:pt x="64" y="95"/>
                      </a:lnTo>
                      <a:lnTo>
                        <a:pt x="68" y="93"/>
                      </a:lnTo>
                      <a:lnTo>
                        <a:pt x="74" y="85"/>
                      </a:lnTo>
                      <a:lnTo>
                        <a:pt x="76" y="79"/>
                      </a:lnTo>
                      <a:lnTo>
                        <a:pt x="76" y="76"/>
                      </a:lnTo>
                      <a:lnTo>
                        <a:pt x="76" y="74"/>
                      </a:lnTo>
                      <a:lnTo>
                        <a:pt x="78" y="72"/>
                      </a:lnTo>
                      <a:lnTo>
                        <a:pt x="83" y="72"/>
                      </a:lnTo>
                      <a:lnTo>
                        <a:pt x="87" y="72"/>
                      </a:lnTo>
                      <a:lnTo>
                        <a:pt x="93" y="68"/>
                      </a:lnTo>
                      <a:lnTo>
                        <a:pt x="95" y="64"/>
                      </a:lnTo>
                      <a:lnTo>
                        <a:pt x="97" y="60"/>
                      </a:lnTo>
                      <a:lnTo>
                        <a:pt x="97" y="57"/>
                      </a:lnTo>
                      <a:lnTo>
                        <a:pt x="97" y="5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3" name="Freeform 361">
                  <a:extLst>
                    <a:ext uri="{FF2B5EF4-FFF2-40B4-BE49-F238E27FC236}">
                      <a16:creationId xmlns:a16="http://schemas.microsoft.com/office/drawing/2014/main" id="{8FD96D9B-7B02-43E6-9283-BEF633A8C04B}"/>
                    </a:ext>
                  </a:extLst>
                </p:cNvPr>
                <p:cNvSpPr>
                  <a:spLocks/>
                </p:cNvSpPr>
                <p:nvPr/>
              </p:nvSpPr>
              <p:spPr bwMode="auto">
                <a:xfrm>
                  <a:off x="2856" y="3142"/>
                  <a:ext cx="36" cy="39"/>
                </a:xfrm>
                <a:custGeom>
                  <a:avLst/>
                  <a:gdLst>
                    <a:gd name="T0" fmla="*/ 3 w 72"/>
                    <a:gd name="T1" fmla="*/ 1 h 78"/>
                    <a:gd name="T2" fmla="*/ 3 w 72"/>
                    <a:gd name="T3" fmla="*/ 1 h 78"/>
                    <a:gd name="T4" fmla="*/ 3 w 72"/>
                    <a:gd name="T5" fmla="*/ 1 h 78"/>
                    <a:gd name="T6" fmla="*/ 2 w 72"/>
                    <a:gd name="T7" fmla="*/ 1 h 78"/>
                    <a:gd name="T8" fmla="*/ 2 w 72"/>
                    <a:gd name="T9" fmla="*/ 1 h 78"/>
                    <a:gd name="T10" fmla="*/ 2 w 72"/>
                    <a:gd name="T11" fmla="*/ 0 h 78"/>
                    <a:gd name="T12" fmla="*/ 2 w 72"/>
                    <a:gd name="T13" fmla="*/ 0 h 78"/>
                    <a:gd name="T14" fmla="*/ 1 w 72"/>
                    <a:gd name="T15" fmla="*/ 1 h 78"/>
                    <a:gd name="T16" fmla="*/ 1 w 72"/>
                    <a:gd name="T17" fmla="*/ 1 h 78"/>
                    <a:gd name="T18" fmla="*/ 1 w 72"/>
                    <a:gd name="T19" fmla="*/ 1 h 78"/>
                    <a:gd name="T20" fmla="*/ 1 w 72"/>
                    <a:gd name="T21" fmla="*/ 1 h 78"/>
                    <a:gd name="T22" fmla="*/ 1 w 72"/>
                    <a:gd name="T23" fmla="*/ 1 h 78"/>
                    <a:gd name="T24" fmla="*/ 1 w 72"/>
                    <a:gd name="T25" fmla="*/ 1 h 78"/>
                    <a:gd name="T26" fmla="*/ 1 w 72"/>
                    <a:gd name="T27" fmla="*/ 1 h 78"/>
                    <a:gd name="T28" fmla="*/ 1 w 72"/>
                    <a:gd name="T29" fmla="*/ 1 h 78"/>
                    <a:gd name="T30" fmla="*/ 1 w 72"/>
                    <a:gd name="T31" fmla="*/ 1 h 78"/>
                    <a:gd name="T32" fmla="*/ 1 w 72"/>
                    <a:gd name="T33" fmla="*/ 1 h 78"/>
                    <a:gd name="T34" fmla="*/ 1 w 72"/>
                    <a:gd name="T35" fmla="*/ 1 h 78"/>
                    <a:gd name="T36" fmla="*/ 1 w 72"/>
                    <a:gd name="T37" fmla="*/ 1 h 78"/>
                    <a:gd name="T38" fmla="*/ 1 w 72"/>
                    <a:gd name="T39" fmla="*/ 1 h 78"/>
                    <a:gd name="T40" fmla="*/ 1 w 72"/>
                    <a:gd name="T41" fmla="*/ 2 h 78"/>
                    <a:gd name="T42" fmla="*/ 1 w 72"/>
                    <a:gd name="T43" fmla="*/ 2 h 78"/>
                    <a:gd name="T44" fmla="*/ 0 w 72"/>
                    <a:gd name="T45" fmla="*/ 2 h 78"/>
                    <a:gd name="T46" fmla="*/ 1 w 72"/>
                    <a:gd name="T47" fmla="*/ 2 h 78"/>
                    <a:gd name="T48" fmla="*/ 1 w 72"/>
                    <a:gd name="T49" fmla="*/ 2 h 78"/>
                    <a:gd name="T50" fmla="*/ 1 w 72"/>
                    <a:gd name="T51" fmla="*/ 3 h 78"/>
                    <a:gd name="T52" fmla="*/ 1 w 72"/>
                    <a:gd name="T53" fmla="*/ 3 h 78"/>
                    <a:gd name="T54" fmla="*/ 1 w 72"/>
                    <a:gd name="T55" fmla="*/ 3 h 78"/>
                    <a:gd name="T56" fmla="*/ 1 w 72"/>
                    <a:gd name="T57" fmla="*/ 3 h 78"/>
                    <a:gd name="T58" fmla="*/ 1 w 72"/>
                    <a:gd name="T59" fmla="*/ 3 h 78"/>
                    <a:gd name="T60" fmla="*/ 1 w 72"/>
                    <a:gd name="T61" fmla="*/ 3 h 78"/>
                    <a:gd name="T62" fmla="*/ 1 w 72"/>
                    <a:gd name="T63" fmla="*/ 3 h 78"/>
                    <a:gd name="T64" fmla="*/ 1 w 72"/>
                    <a:gd name="T65" fmla="*/ 3 h 78"/>
                    <a:gd name="T66" fmla="*/ 2 w 72"/>
                    <a:gd name="T67" fmla="*/ 3 h 78"/>
                    <a:gd name="T68" fmla="*/ 2 w 72"/>
                    <a:gd name="T69" fmla="*/ 3 h 78"/>
                    <a:gd name="T70" fmla="*/ 2 w 72"/>
                    <a:gd name="T71" fmla="*/ 2 h 78"/>
                    <a:gd name="T72" fmla="*/ 1 w 72"/>
                    <a:gd name="T73" fmla="*/ 2 h 78"/>
                    <a:gd name="T74" fmla="*/ 1 w 72"/>
                    <a:gd name="T75" fmla="*/ 2 h 78"/>
                    <a:gd name="T76" fmla="*/ 1 w 72"/>
                    <a:gd name="T77" fmla="*/ 2 h 78"/>
                    <a:gd name="T78" fmla="*/ 1 w 72"/>
                    <a:gd name="T79" fmla="*/ 2 h 78"/>
                    <a:gd name="T80" fmla="*/ 2 w 72"/>
                    <a:gd name="T81" fmla="*/ 1 h 78"/>
                    <a:gd name="T82" fmla="*/ 2 w 72"/>
                    <a:gd name="T83" fmla="*/ 1 h 78"/>
                    <a:gd name="T84" fmla="*/ 2 w 72"/>
                    <a:gd name="T85" fmla="*/ 1 h 78"/>
                    <a:gd name="T86" fmla="*/ 2 w 72"/>
                    <a:gd name="T87" fmla="*/ 1 h 78"/>
                    <a:gd name="T88" fmla="*/ 3 w 72"/>
                    <a:gd name="T89" fmla="*/ 1 h 78"/>
                    <a:gd name="T90" fmla="*/ 3 w 72"/>
                    <a:gd name="T91" fmla="*/ 1 h 78"/>
                    <a:gd name="T92" fmla="*/ 3 w 72"/>
                    <a:gd name="T93" fmla="*/ 1 h 78"/>
                    <a:gd name="T94" fmla="*/ 3 w 72"/>
                    <a:gd name="T95" fmla="*/ 1 h 78"/>
                    <a:gd name="T96" fmla="*/ 3 w 72"/>
                    <a:gd name="T97" fmla="*/ 1 h 78"/>
                    <a:gd name="T98" fmla="*/ 3 w 72"/>
                    <a:gd name="T99" fmla="*/ 1 h 78"/>
                    <a:gd name="T100" fmla="*/ 3 w 72"/>
                    <a:gd name="T101" fmla="*/ 1 h 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2"/>
                    <a:gd name="T154" fmla="*/ 0 h 78"/>
                    <a:gd name="T155" fmla="*/ 72 w 72"/>
                    <a:gd name="T156" fmla="*/ 78 h 7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2" h="78">
                      <a:moveTo>
                        <a:pt x="72" y="21"/>
                      </a:moveTo>
                      <a:lnTo>
                        <a:pt x="71" y="17"/>
                      </a:lnTo>
                      <a:lnTo>
                        <a:pt x="67" y="12"/>
                      </a:lnTo>
                      <a:lnTo>
                        <a:pt x="61" y="6"/>
                      </a:lnTo>
                      <a:lnTo>
                        <a:pt x="53" y="2"/>
                      </a:lnTo>
                      <a:lnTo>
                        <a:pt x="50" y="0"/>
                      </a:lnTo>
                      <a:lnTo>
                        <a:pt x="46" y="0"/>
                      </a:lnTo>
                      <a:lnTo>
                        <a:pt x="42" y="2"/>
                      </a:lnTo>
                      <a:lnTo>
                        <a:pt x="38" y="4"/>
                      </a:lnTo>
                      <a:lnTo>
                        <a:pt x="34" y="6"/>
                      </a:lnTo>
                      <a:lnTo>
                        <a:pt x="33" y="12"/>
                      </a:lnTo>
                      <a:lnTo>
                        <a:pt x="31" y="15"/>
                      </a:lnTo>
                      <a:lnTo>
                        <a:pt x="29" y="21"/>
                      </a:lnTo>
                      <a:lnTo>
                        <a:pt x="29" y="25"/>
                      </a:lnTo>
                      <a:lnTo>
                        <a:pt x="27" y="25"/>
                      </a:lnTo>
                      <a:lnTo>
                        <a:pt x="21" y="29"/>
                      </a:lnTo>
                      <a:lnTo>
                        <a:pt x="17" y="29"/>
                      </a:lnTo>
                      <a:lnTo>
                        <a:pt x="13" y="32"/>
                      </a:lnTo>
                      <a:lnTo>
                        <a:pt x="8" y="36"/>
                      </a:lnTo>
                      <a:lnTo>
                        <a:pt x="6" y="42"/>
                      </a:lnTo>
                      <a:lnTo>
                        <a:pt x="2" y="46"/>
                      </a:lnTo>
                      <a:lnTo>
                        <a:pt x="2" y="51"/>
                      </a:lnTo>
                      <a:lnTo>
                        <a:pt x="0" y="55"/>
                      </a:lnTo>
                      <a:lnTo>
                        <a:pt x="2" y="59"/>
                      </a:lnTo>
                      <a:lnTo>
                        <a:pt x="4" y="63"/>
                      </a:lnTo>
                      <a:lnTo>
                        <a:pt x="6" y="67"/>
                      </a:lnTo>
                      <a:lnTo>
                        <a:pt x="8" y="69"/>
                      </a:lnTo>
                      <a:lnTo>
                        <a:pt x="12" y="72"/>
                      </a:lnTo>
                      <a:lnTo>
                        <a:pt x="17" y="74"/>
                      </a:lnTo>
                      <a:lnTo>
                        <a:pt x="25" y="78"/>
                      </a:lnTo>
                      <a:lnTo>
                        <a:pt x="31" y="78"/>
                      </a:lnTo>
                      <a:lnTo>
                        <a:pt x="36" y="78"/>
                      </a:lnTo>
                      <a:lnTo>
                        <a:pt x="40" y="76"/>
                      </a:lnTo>
                      <a:lnTo>
                        <a:pt x="46" y="74"/>
                      </a:lnTo>
                      <a:lnTo>
                        <a:pt x="48" y="69"/>
                      </a:lnTo>
                      <a:lnTo>
                        <a:pt x="46" y="63"/>
                      </a:lnTo>
                      <a:lnTo>
                        <a:pt x="42" y="59"/>
                      </a:lnTo>
                      <a:lnTo>
                        <a:pt x="40" y="55"/>
                      </a:lnTo>
                      <a:lnTo>
                        <a:pt x="40" y="51"/>
                      </a:lnTo>
                      <a:lnTo>
                        <a:pt x="44" y="46"/>
                      </a:lnTo>
                      <a:lnTo>
                        <a:pt x="48" y="42"/>
                      </a:lnTo>
                      <a:lnTo>
                        <a:pt x="52" y="38"/>
                      </a:lnTo>
                      <a:lnTo>
                        <a:pt x="55" y="36"/>
                      </a:lnTo>
                      <a:lnTo>
                        <a:pt x="61" y="36"/>
                      </a:lnTo>
                      <a:lnTo>
                        <a:pt x="65" y="32"/>
                      </a:lnTo>
                      <a:lnTo>
                        <a:pt x="69" y="32"/>
                      </a:lnTo>
                      <a:lnTo>
                        <a:pt x="71" y="29"/>
                      </a:lnTo>
                      <a:lnTo>
                        <a:pt x="72" y="27"/>
                      </a:lnTo>
                      <a:lnTo>
                        <a:pt x="72" y="23"/>
                      </a:lnTo>
                      <a:lnTo>
                        <a:pt x="72" y="21"/>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4" name="Freeform 362">
                  <a:extLst>
                    <a:ext uri="{FF2B5EF4-FFF2-40B4-BE49-F238E27FC236}">
                      <a16:creationId xmlns:a16="http://schemas.microsoft.com/office/drawing/2014/main" id="{9FB0EA45-2C76-4DE4-ABE4-9E88A2F9B070}"/>
                    </a:ext>
                  </a:extLst>
                </p:cNvPr>
                <p:cNvSpPr>
                  <a:spLocks/>
                </p:cNvSpPr>
                <p:nvPr/>
              </p:nvSpPr>
              <p:spPr bwMode="auto">
                <a:xfrm>
                  <a:off x="2859" y="3162"/>
                  <a:ext cx="9" cy="12"/>
                </a:xfrm>
                <a:custGeom>
                  <a:avLst/>
                  <a:gdLst>
                    <a:gd name="T0" fmla="*/ 1 w 17"/>
                    <a:gd name="T1" fmla="*/ 0 h 23"/>
                    <a:gd name="T2" fmla="*/ 1 w 17"/>
                    <a:gd name="T3" fmla="*/ 0 h 23"/>
                    <a:gd name="T4" fmla="*/ 1 w 17"/>
                    <a:gd name="T5" fmla="*/ 1 h 23"/>
                    <a:gd name="T6" fmla="*/ 0 w 17"/>
                    <a:gd name="T7" fmla="*/ 1 h 23"/>
                    <a:gd name="T8" fmla="*/ 1 w 17"/>
                    <a:gd name="T9" fmla="*/ 1 h 23"/>
                    <a:gd name="T10" fmla="*/ 1 w 17"/>
                    <a:gd name="T11" fmla="*/ 1 h 23"/>
                    <a:gd name="T12" fmla="*/ 1 w 17"/>
                    <a:gd name="T13" fmla="*/ 1 h 23"/>
                    <a:gd name="T14" fmla="*/ 1 w 17"/>
                    <a:gd name="T15" fmla="*/ 1 h 23"/>
                    <a:gd name="T16" fmla="*/ 1 w 17"/>
                    <a:gd name="T17" fmla="*/ 1 h 23"/>
                    <a:gd name="T18" fmla="*/ 1 w 17"/>
                    <a:gd name="T19" fmla="*/ 1 h 23"/>
                    <a:gd name="T20" fmla="*/ 1 w 17"/>
                    <a:gd name="T21" fmla="*/ 1 h 23"/>
                    <a:gd name="T22" fmla="*/ 1 w 17"/>
                    <a:gd name="T23" fmla="*/ 1 h 23"/>
                    <a:gd name="T24" fmla="*/ 1 w 17"/>
                    <a:gd name="T25" fmla="*/ 1 h 23"/>
                    <a:gd name="T26" fmla="*/ 1 w 17"/>
                    <a:gd name="T27" fmla="*/ 0 h 23"/>
                    <a:gd name="T28" fmla="*/ 1 w 17"/>
                    <a:gd name="T29" fmla="*/ 0 h 23"/>
                    <a:gd name="T30" fmla="*/ 1 w 17"/>
                    <a:gd name="T31" fmla="*/ 0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23"/>
                    <a:gd name="T50" fmla="*/ 17 w 1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23">
                      <a:moveTo>
                        <a:pt x="4" y="0"/>
                      </a:moveTo>
                      <a:lnTo>
                        <a:pt x="2" y="0"/>
                      </a:lnTo>
                      <a:lnTo>
                        <a:pt x="2" y="6"/>
                      </a:lnTo>
                      <a:lnTo>
                        <a:pt x="0" y="9"/>
                      </a:lnTo>
                      <a:lnTo>
                        <a:pt x="2" y="15"/>
                      </a:lnTo>
                      <a:lnTo>
                        <a:pt x="2" y="19"/>
                      </a:lnTo>
                      <a:lnTo>
                        <a:pt x="7" y="23"/>
                      </a:lnTo>
                      <a:lnTo>
                        <a:pt x="17" y="21"/>
                      </a:lnTo>
                      <a:lnTo>
                        <a:pt x="15" y="19"/>
                      </a:lnTo>
                      <a:lnTo>
                        <a:pt x="13" y="15"/>
                      </a:lnTo>
                      <a:lnTo>
                        <a:pt x="11" y="11"/>
                      </a:lnTo>
                      <a:lnTo>
                        <a:pt x="11" y="8"/>
                      </a:lnTo>
                      <a:lnTo>
                        <a:pt x="11" y="4"/>
                      </a:lnTo>
                      <a:lnTo>
                        <a:pt x="11" y="0"/>
                      </a:lnTo>
                      <a:lnTo>
                        <a:pt x="4"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5" name="Freeform 363">
                  <a:extLst>
                    <a:ext uri="{FF2B5EF4-FFF2-40B4-BE49-F238E27FC236}">
                      <a16:creationId xmlns:a16="http://schemas.microsoft.com/office/drawing/2014/main" id="{97205D34-F9FD-43D6-9755-F924C3202BA8}"/>
                    </a:ext>
                  </a:extLst>
                </p:cNvPr>
                <p:cNvSpPr>
                  <a:spLocks/>
                </p:cNvSpPr>
                <p:nvPr/>
              </p:nvSpPr>
              <p:spPr bwMode="auto">
                <a:xfrm>
                  <a:off x="2867" y="3151"/>
                  <a:ext cx="6" cy="8"/>
                </a:xfrm>
                <a:custGeom>
                  <a:avLst/>
                  <a:gdLst>
                    <a:gd name="T0" fmla="*/ 0 w 13"/>
                    <a:gd name="T1" fmla="*/ 0 h 15"/>
                    <a:gd name="T2" fmla="*/ 0 w 13"/>
                    <a:gd name="T3" fmla="*/ 1 h 15"/>
                    <a:gd name="T4" fmla="*/ 0 w 13"/>
                    <a:gd name="T5" fmla="*/ 1 h 15"/>
                    <a:gd name="T6" fmla="*/ 0 w 13"/>
                    <a:gd name="T7" fmla="*/ 1 h 15"/>
                    <a:gd name="T8" fmla="*/ 0 w 13"/>
                    <a:gd name="T9" fmla="*/ 0 h 15"/>
                    <a:gd name="T10" fmla="*/ 0 w 13"/>
                    <a:gd name="T11" fmla="*/ 0 h 15"/>
                    <a:gd name="T12" fmla="*/ 0 60000 65536"/>
                    <a:gd name="T13" fmla="*/ 0 60000 65536"/>
                    <a:gd name="T14" fmla="*/ 0 60000 65536"/>
                    <a:gd name="T15" fmla="*/ 0 60000 65536"/>
                    <a:gd name="T16" fmla="*/ 0 60000 65536"/>
                    <a:gd name="T17" fmla="*/ 0 60000 65536"/>
                    <a:gd name="T18" fmla="*/ 0 w 13"/>
                    <a:gd name="T19" fmla="*/ 0 h 15"/>
                    <a:gd name="T20" fmla="*/ 13 w 1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3" h="15">
                      <a:moveTo>
                        <a:pt x="13" y="0"/>
                      </a:moveTo>
                      <a:lnTo>
                        <a:pt x="4" y="2"/>
                      </a:lnTo>
                      <a:lnTo>
                        <a:pt x="0" y="15"/>
                      </a:lnTo>
                      <a:lnTo>
                        <a:pt x="12" y="12"/>
                      </a:lnTo>
                      <a:lnTo>
                        <a:pt x="13" y="0"/>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6" name="Freeform 364">
                  <a:extLst>
                    <a:ext uri="{FF2B5EF4-FFF2-40B4-BE49-F238E27FC236}">
                      <a16:creationId xmlns:a16="http://schemas.microsoft.com/office/drawing/2014/main" id="{A89E8F7B-DD8C-451E-9C1F-FF0C13BC4588}"/>
                    </a:ext>
                  </a:extLst>
                </p:cNvPr>
                <p:cNvSpPr>
                  <a:spLocks/>
                </p:cNvSpPr>
                <p:nvPr/>
              </p:nvSpPr>
              <p:spPr bwMode="auto">
                <a:xfrm>
                  <a:off x="2900" y="3109"/>
                  <a:ext cx="49" cy="44"/>
                </a:xfrm>
                <a:custGeom>
                  <a:avLst/>
                  <a:gdLst>
                    <a:gd name="T0" fmla="*/ 3 w 98"/>
                    <a:gd name="T1" fmla="*/ 3 h 88"/>
                    <a:gd name="T2" fmla="*/ 3 w 98"/>
                    <a:gd name="T3" fmla="*/ 3 h 88"/>
                    <a:gd name="T4" fmla="*/ 3 w 98"/>
                    <a:gd name="T5" fmla="*/ 2 h 88"/>
                    <a:gd name="T6" fmla="*/ 3 w 98"/>
                    <a:gd name="T7" fmla="*/ 2 h 88"/>
                    <a:gd name="T8" fmla="*/ 3 w 98"/>
                    <a:gd name="T9" fmla="*/ 2 h 88"/>
                    <a:gd name="T10" fmla="*/ 3 w 98"/>
                    <a:gd name="T11" fmla="*/ 1 h 88"/>
                    <a:gd name="T12" fmla="*/ 3 w 98"/>
                    <a:gd name="T13" fmla="*/ 1 h 88"/>
                    <a:gd name="T14" fmla="*/ 3 w 98"/>
                    <a:gd name="T15" fmla="*/ 1 h 88"/>
                    <a:gd name="T16" fmla="*/ 3 w 98"/>
                    <a:gd name="T17" fmla="*/ 1 h 88"/>
                    <a:gd name="T18" fmla="*/ 3 w 98"/>
                    <a:gd name="T19" fmla="*/ 1 h 88"/>
                    <a:gd name="T20" fmla="*/ 2 w 98"/>
                    <a:gd name="T21" fmla="*/ 1 h 88"/>
                    <a:gd name="T22" fmla="*/ 2 w 98"/>
                    <a:gd name="T23" fmla="*/ 1 h 88"/>
                    <a:gd name="T24" fmla="*/ 2 w 98"/>
                    <a:gd name="T25" fmla="*/ 1 h 88"/>
                    <a:gd name="T26" fmla="*/ 2 w 98"/>
                    <a:gd name="T27" fmla="*/ 1 h 88"/>
                    <a:gd name="T28" fmla="*/ 1 w 98"/>
                    <a:gd name="T29" fmla="*/ 0 h 88"/>
                    <a:gd name="T30" fmla="*/ 1 w 98"/>
                    <a:gd name="T31" fmla="*/ 1 h 88"/>
                    <a:gd name="T32" fmla="*/ 1 w 98"/>
                    <a:gd name="T33" fmla="*/ 1 h 88"/>
                    <a:gd name="T34" fmla="*/ 1 w 98"/>
                    <a:gd name="T35" fmla="*/ 1 h 88"/>
                    <a:gd name="T36" fmla="*/ 0 w 98"/>
                    <a:gd name="T37" fmla="*/ 1 h 88"/>
                    <a:gd name="T38" fmla="*/ 1 w 98"/>
                    <a:gd name="T39" fmla="*/ 2 h 88"/>
                    <a:gd name="T40" fmla="*/ 1 w 98"/>
                    <a:gd name="T41" fmla="*/ 2 h 88"/>
                    <a:gd name="T42" fmla="*/ 1 w 98"/>
                    <a:gd name="T43" fmla="*/ 2 h 88"/>
                    <a:gd name="T44" fmla="*/ 1 w 98"/>
                    <a:gd name="T45" fmla="*/ 3 h 88"/>
                    <a:gd name="T46" fmla="*/ 1 w 98"/>
                    <a:gd name="T47" fmla="*/ 3 h 88"/>
                    <a:gd name="T48" fmla="*/ 1 w 98"/>
                    <a:gd name="T49" fmla="*/ 3 h 88"/>
                    <a:gd name="T50" fmla="*/ 2 w 98"/>
                    <a:gd name="T51" fmla="*/ 3 h 88"/>
                    <a:gd name="T52" fmla="*/ 2 w 98"/>
                    <a:gd name="T53" fmla="*/ 3 h 88"/>
                    <a:gd name="T54" fmla="*/ 2 w 98"/>
                    <a:gd name="T55" fmla="*/ 3 h 88"/>
                    <a:gd name="T56" fmla="*/ 2 w 98"/>
                    <a:gd name="T57" fmla="*/ 3 h 88"/>
                    <a:gd name="T58" fmla="*/ 2 w 98"/>
                    <a:gd name="T59" fmla="*/ 3 h 88"/>
                    <a:gd name="T60" fmla="*/ 3 w 98"/>
                    <a:gd name="T61" fmla="*/ 3 h 88"/>
                    <a:gd name="T62" fmla="*/ 3 w 98"/>
                    <a:gd name="T63" fmla="*/ 3 h 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8"/>
                    <a:gd name="T97" fmla="*/ 0 h 88"/>
                    <a:gd name="T98" fmla="*/ 98 w 98"/>
                    <a:gd name="T99" fmla="*/ 88 h 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8" h="88">
                      <a:moveTo>
                        <a:pt x="68" y="84"/>
                      </a:moveTo>
                      <a:lnTo>
                        <a:pt x="70" y="82"/>
                      </a:lnTo>
                      <a:lnTo>
                        <a:pt x="74" y="78"/>
                      </a:lnTo>
                      <a:lnTo>
                        <a:pt x="79" y="73"/>
                      </a:lnTo>
                      <a:lnTo>
                        <a:pt x="85" y="65"/>
                      </a:lnTo>
                      <a:lnTo>
                        <a:pt x="89" y="59"/>
                      </a:lnTo>
                      <a:lnTo>
                        <a:pt x="91" y="56"/>
                      </a:lnTo>
                      <a:lnTo>
                        <a:pt x="95" y="52"/>
                      </a:lnTo>
                      <a:lnTo>
                        <a:pt x="97" y="46"/>
                      </a:lnTo>
                      <a:lnTo>
                        <a:pt x="98" y="42"/>
                      </a:lnTo>
                      <a:lnTo>
                        <a:pt x="98" y="37"/>
                      </a:lnTo>
                      <a:lnTo>
                        <a:pt x="98" y="31"/>
                      </a:lnTo>
                      <a:lnTo>
                        <a:pt x="98" y="27"/>
                      </a:lnTo>
                      <a:lnTo>
                        <a:pt x="97" y="21"/>
                      </a:lnTo>
                      <a:lnTo>
                        <a:pt x="95" y="18"/>
                      </a:lnTo>
                      <a:lnTo>
                        <a:pt x="91" y="16"/>
                      </a:lnTo>
                      <a:lnTo>
                        <a:pt x="89" y="12"/>
                      </a:lnTo>
                      <a:lnTo>
                        <a:pt x="81" y="10"/>
                      </a:lnTo>
                      <a:lnTo>
                        <a:pt x="76" y="10"/>
                      </a:lnTo>
                      <a:lnTo>
                        <a:pt x="68" y="10"/>
                      </a:lnTo>
                      <a:lnTo>
                        <a:pt x="64" y="12"/>
                      </a:lnTo>
                      <a:lnTo>
                        <a:pt x="59" y="12"/>
                      </a:lnTo>
                      <a:lnTo>
                        <a:pt x="59" y="14"/>
                      </a:lnTo>
                      <a:lnTo>
                        <a:pt x="57" y="12"/>
                      </a:lnTo>
                      <a:lnTo>
                        <a:pt x="55" y="10"/>
                      </a:lnTo>
                      <a:lnTo>
                        <a:pt x="53" y="8"/>
                      </a:lnTo>
                      <a:lnTo>
                        <a:pt x="49" y="6"/>
                      </a:lnTo>
                      <a:lnTo>
                        <a:pt x="43" y="2"/>
                      </a:lnTo>
                      <a:lnTo>
                        <a:pt x="38" y="0"/>
                      </a:lnTo>
                      <a:lnTo>
                        <a:pt x="30" y="0"/>
                      </a:lnTo>
                      <a:lnTo>
                        <a:pt x="24" y="2"/>
                      </a:lnTo>
                      <a:lnTo>
                        <a:pt x="19" y="2"/>
                      </a:lnTo>
                      <a:lnTo>
                        <a:pt x="15" y="2"/>
                      </a:lnTo>
                      <a:lnTo>
                        <a:pt x="11" y="6"/>
                      </a:lnTo>
                      <a:lnTo>
                        <a:pt x="9" y="8"/>
                      </a:lnTo>
                      <a:lnTo>
                        <a:pt x="5" y="14"/>
                      </a:lnTo>
                      <a:lnTo>
                        <a:pt x="2" y="19"/>
                      </a:lnTo>
                      <a:lnTo>
                        <a:pt x="0" y="27"/>
                      </a:lnTo>
                      <a:lnTo>
                        <a:pt x="0" y="33"/>
                      </a:lnTo>
                      <a:lnTo>
                        <a:pt x="2" y="39"/>
                      </a:lnTo>
                      <a:lnTo>
                        <a:pt x="3" y="44"/>
                      </a:lnTo>
                      <a:lnTo>
                        <a:pt x="5" y="48"/>
                      </a:lnTo>
                      <a:lnTo>
                        <a:pt x="7" y="54"/>
                      </a:lnTo>
                      <a:lnTo>
                        <a:pt x="9" y="58"/>
                      </a:lnTo>
                      <a:lnTo>
                        <a:pt x="11" y="63"/>
                      </a:lnTo>
                      <a:lnTo>
                        <a:pt x="13" y="67"/>
                      </a:lnTo>
                      <a:lnTo>
                        <a:pt x="15" y="73"/>
                      </a:lnTo>
                      <a:lnTo>
                        <a:pt x="17" y="77"/>
                      </a:lnTo>
                      <a:lnTo>
                        <a:pt x="22" y="78"/>
                      </a:lnTo>
                      <a:lnTo>
                        <a:pt x="26" y="78"/>
                      </a:lnTo>
                      <a:lnTo>
                        <a:pt x="30" y="78"/>
                      </a:lnTo>
                      <a:lnTo>
                        <a:pt x="34" y="78"/>
                      </a:lnTo>
                      <a:lnTo>
                        <a:pt x="36" y="77"/>
                      </a:lnTo>
                      <a:lnTo>
                        <a:pt x="40" y="77"/>
                      </a:lnTo>
                      <a:lnTo>
                        <a:pt x="43" y="75"/>
                      </a:lnTo>
                      <a:lnTo>
                        <a:pt x="43" y="77"/>
                      </a:lnTo>
                      <a:lnTo>
                        <a:pt x="45" y="80"/>
                      </a:lnTo>
                      <a:lnTo>
                        <a:pt x="49" y="84"/>
                      </a:lnTo>
                      <a:lnTo>
                        <a:pt x="55" y="88"/>
                      </a:lnTo>
                      <a:lnTo>
                        <a:pt x="59" y="88"/>
                      </a:lnTo>
                      <a:lnTo>
                        <a:pt x="64" y="86"/>
                      </a:lnTo>
                      <a:lnTo>
                        <a:pt x="68" y="84"/>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7" name="Freeform 365">
                  <a:extLst>
                    <a:ext uri="{FF2B5EF4-FFF2-40B4-BE49-F238E27FC236}">
                      <a16:creationId xmlns:a16="http://schemas.microsoft.com/office/drawing/2014/main" id="{C9973310-F4E1-48D6-86F9-258C21EC2007}"/>
                    </a:ext>
                  </a:extLst>
                </p:cNvPr>
                <p:cNvSpPr>
                  <a:spLocks/>
                </p:cNvSpPr>
                <p:nvPr/>
              </p:nvSpPr>
              <p:spPr bwMode="auto">
                <a:xfrm>
                  <a:off x="2905" y="3112"/>
                  <a:ext cx="41" cy="27"/>
                </a:xfrm>
                <a:custGeom>
                  <a:avLst/>
                  <a:gdLst>
                    <a:gd name="T0" fmla="*/ 2 w 84"/>
                    <a:gd name="T1" fmla="*/ 2 h 53"/>
                    <a:gd name="T2" fmla="*/ 2 w 84"/>
                    <a:gd name="T3" fmla="*/ 2 h 53"/>
                    <a:gd name="T4" fmla="*/ 2 w 84"/>
                    <a:gd name="T5" fmla="*/ 2 h 53"/>
                    <a:gd name="T6" fmla="*/ 2 w 84"/>
                    <a:gd name="T7" fmla="*/ 2 h 53"/>
                    <a:gd name="T8" fmla="*/ 2 w 84"/>
                    <a:gd name="T9" fmla="*/ 2 h 53"/>
                    <a:gd name="T10" fmla="*/ 2 w 84"/>
                    <a:gd name="T11" fmla="*/ 1 h 53"/>
                    <a:gd name="T12" fmla="*/ 2 w 84"/>
                    <a:gd name="T13" fmla="*/ 1 h 53"/>
                    <a:gd name="T14" fmla="*/ 2 w 84"/>
                    <a:gd name="T15" fmla="*/ 1 h 53"/>
                    <a:gd name="T16" fmla="*/ 2 w 84"/>
                    <a:gd name="T17" fmla="*/ 1 h 53"/>
                    <a:gd name="T18" fmla="*/ 2 w 84"/>
                    <a:gd name="T19" fmla="*/ 1 h 53"/>
                    <a:gd name="T20" fmla="*/ 2 w 84"/>
                    <a:gd name="T21" fmla="*/ 1 h 53"/>
                    <a:gd name="T22" fmla="*/ 2 w 84"/>
                    <a:gd name="T23" fmla="*/ 1 h 53"/>
                    <a:gd name="T24" fmla="*/ 1 w 84"/>
                    <a:gd name="T25" fmla="*/ 1 h 53"/>
                    <a:gd name="T26" fmla="*/ 1 w 84"/>
                    <a:gd name="T27" fmla="*/ 1 h 53"/>
                    <a:gd name="T28" fmla="*/ 1 w 84"/>
                    <a:gd name="T29" fmla="*/ 1 h 53"/>
                    <a:gd name="T30" fmla="*/ 1 w 84"/>
                    <a:gd name="T31" fmla="*/ 1 h 53"/>
                    <a:gd name="T32" fmla="*/ 1 w 84"/>
                    <a:gd name="T33" fmla="*/ 1 h 53"/>
                    <a:gd name="T34" fmla="*/ 1 w 84"/>
                    <a:gd name="T35" fmla="*/ 1 h 53"/>
                    <a:gd name="T36" fmla="*/ 1 w 84"/>
                    <a:gd name="T37" fmla="*/ 1 h 53"/>
                    <a:gd name="T38" fmla="*/ 1 w 84"/>
                    <a:gd name="T39" fmla="*/ 1 h 53"/>
                    <a:gd name="T40" fmla="*/ 0 w 84"/>
                    <a:gd name="T41" fmla="*/ 0 h 53"/>
                    <a:gd name="T42" fmla="*/ 0 w 84"/>
                    <a:gd name="T43" fmla="*/ 0 h 53"/>
                    <a:gd name="T44" fmla="*/ 0 w 84"/>
                    <a:gd name="T45" fmla="*/ 0 h 53"/>
                    <a:gd name="T46" fmla="*/ 0 w 84"/>
                    <a:gd name="T47" fmla="*/ 0 h 53"/>
                    <a:gd name="T48" fmla="*/ 0 w 84"/>
                    <a:gd name="T49" fmla="*/ 1 h 53"/>
                    <a:gd name="T50" fmla="*/ 0 w 84"/>
                    <a:gd name="T51" fmla="*/ 1 h 53"/>
                    <a:gd name="T52" fmla="*/ 0 w 84"/>
                    <a:gd name="T53" fmla="*/ 1 h 53"/>
                    <a:gd name="T54" fmla="*/ 0 w 84"/>
                    <a:gd name="T55" fmla="*/ 1 h 53"/>
                    <a:gd name="T56" fmla="*/ 0 w 84"/>
                    <a:gd name="T57" fmla="*/ 1 h 53"/>
                    <a:gd name="T58" fmla="*/ 0 w 84"/>
                    <a:gd name="T59" fmla="*/ 1 h 53"/>
                    <a:gd name="T60" fmla="*/ 0 w 84"/>
                    <a:gd name="T61" fmla="*/ 1 h 53"/>
                    <a:gd name="T62" fmla="*/ 0 w 84"/>
                    <a:gd name="T63" fmla="*/ 2 h 53"/>
                    <a:gd name="T64" fmla="*/ 0 w 84"/>
                    <a:gd name="T65" fmla="*/ 2 h 53"/>
                    <a:gd name="T66" fmla="*/ 0 w 84"/>
                    <a:gd name="T67" fmla="*/ 2 h 53"/>
                    <a:gd name="T68" fmla="*/ 0 w 84"/>
                    <a:gd name="T69" fmla="*/ 2 h 53"/>
                    <a:gd name="T70" fmla="*/ 0 w 84"/>
                    <a:gd name="T71" fmla="*/ 2 h 53"/>
                    <a:gd name="T72" fmla="*/ 0 w 84"/>
                    <a:gd name="T73" fmla="*/ 2 h 53"/>
                    <a:gd name="T74" fmla="*/ 0 w 84"/>
                    <a:gd name="T75" fmla="*/ 2 h 53"/>
                    <a:gd name="T76" fmla="*/ 0 w 84"/>
                    <a:gd name="T77" fmla="*/ 2 h 53"/>
                    <a:gd name="T78" fmla="*/ 0 w 84"/>
                    <a:gd name="T79" fmla="*/ 2 h 53"/>
                    <a:gd name="T80" fmla="*/ 0 w 84"/>
                    <a:gd name="T81" fmla="*/ 2 h 53"/>
                    <a:gd name="T82" fmla="*/ 0 w 84"/>
                    <a:gd name="T83" fmla="*/ 2 h 53"/>
                    <a:gd name="T84" fmla="*/ 1 w 84"/>
                    <a:gd name="T85" fmla="*/ 2 h 53"/>
                    <a:gd name="T86" fmla="*/ 1 w 84"/>
                    <a:gd name="T87" fmla="*/ 2 h 53"/>
                    <a:gd name="T88" fmla="*/ 1 w 84"/>
                    <a:gd name="T89" fmla="*/ 2 h 53"/>
                    <a:gd name="T90" fmla="*/ 1 w 84"/>
                    <a:gd name="T91" fmla="*/ 2 h 53"/>
                    <a:gd name="T92" fmla="*/ 1 w 84"/>
                    <a:gd name="T93" fmla="*/ 2 h 53"/>
                    <a:gd name="T94" fmla="*/ 1 w 84"/>
                    <a:gd name="T95" fmla="*/ 2 h 53"/>
                    <a:gd name="T96" fmla="*/ 1 w 84"/>
                    <a:gd name="T97" fmla="*/ 2 h 53"/>
                    <a:gd name="T98" fmla="*/ 2 w 84"/>
                    <a:gd name="T99" fmla="*/ 2 h 53"/>
                    <a:gd name="T100" fmla="*/ 2 w 84"/>
                    <a:gd name="T101" fmla="*/ 2 h 53"/>
                    <a:gd name="T102" fmla="*/ 2 w 84"/>
                    <a:gd name="T103" fmla="*/ 2 h 53"/>
                    <a:gd name="T104" fmla="*/ 2 w 84"/>
                    <a:gd name="T105" fmla="*/ 2 h 5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
                    <a:gd name="T160" fmla="*/ 0 h 53"/>
                    <a:gd name="T161" fmla="*/ 84 w 84"/>
                    <a:gd name="T162" fmla="*/ 53 h 5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 h="53">
                      <a:moveTo>
                        <a:pt x="74" y="50"/>
                      </a:moveTo>
                      <a:lnTo>
                        <a:pt x="76" y="48"/>
                      </a:lnTo>
                      <a:lnTo>
                        <a:pt x="80" y="42"/>
                      </a:lnTo>
                      <a:lnTo>
                        <a:pt x="80" y="36"/>
                      </a:lnTo>
                      <a:lnTo>
                        <a:pt x="82" y="33"/>
                      </a:lnTo>
                      <a:lnTo>
                        <a:pt x="82" y="29"/>
                      </a:lnTo>
                      <a:lnTo>
                        <a:pt x="84" y="25"/>
                      </a:lnTo>
                      <a:lnTo>
                        <a:pt x="82" y="21"/>
                      </a:lnTo>
                      <a:lnTo>
                        <a:pt x="80" y="17"/>
                      </a:lnTo>
                      <a:lnTo>
                        <a:pt x="76" y="13"/>
                      </a:lnTo>
                      <a:lnTo>
                        <a:pt x="72" y="12"/>
                      </a:lnTo>
                      <a:lnTo>
                        <a:pt x="67" y="10"/>
                      </a:lnTo>
                      <a:lnTo>
                        <a:pt x="63" y="10"/>
                      </a:lnTo>
                      <a:lnTo>
                        <a:pt x="59" y="10"/>
                      </a:lnTo>
                      <a:lnTo>
                        <a:pt x="53" y="12"/>
                      </a:lnTo>
                      <a:lnTo>
                        <a:pt x="50" y="13"/>
                      </a:lnTo>
                      <a:lnTo>
                        <a:pt x="48" y="12"/>
                      </a:lnTo>
                      <a:lnTo>
                        <a:pt x="44" y="8"/>
                      </a:lnTo>
                      <a:lnTo>
                        <a:pt x="38" y="6"/>
                      </a:lnTo>
                      <a:lnTo>
                        <a:pt x="34" y="4"/>
                      </a:lnTo>
                      <a:lnTo>
                        <a:pt x="31" y="0"/>
                      </a:lnTo>
                      <a:lnTo>
                        <a:pt x="25" y="0"/>
                      </a:lnTo>
                      <a:lnTo>
                        <a:pt x="17" y="0"/>
                      </a:lnTo>
                      <a:lnTo>
                        <a:pt x="13" y="0"/>
                      </a:lnTo>
                      <a:lnTo>
                        <a:pt x="10" y="4"/>
                      </a:lnTo>
                      <a:lnTo>
                        <a:pt x="6" y="6"/>
                      </a:lnTo>
                      <a:lnTo>
                        <a:pt x="4" y="10"/>
                      </a:lnTo>
                      <a:lnTo>
                        <a:pt x="2" y="13"/>
                      </a:lnTo>
                      <a:lnTo>
                        <a:pt x="0" y="17"/>
                      </a:lnTo>
                      <a:lnTo>
                        <a:pt x="0" y="23"/>
                      </a:lnTo>
                      <a:lnTo>
                        <a:pt x="0" y="29"/>
                      </a:lnTo>
                      <a:lnTo>
                        <a:pt x="2" y="34"/>
                      </a:lnTo>
                      <a:lnTo>
                        <a:pt x="6" y="42"/>
                      </a:lnTo>
                      <a:lnTo>
                        <a:pt x="8" y="48"/>
                      </a:lnTo>
                      <a:lnTo>
                        <a:pt x="12" y="50"/>
                      </a:lnTo>
                      <a:lnTo>
                        <a:pt x="17" y="53"/>
                      </a:lnTo>
                      <a:lnTo>
                        <a:pt x="19" y="52"/>
                      </a:lnTo>
                      <a:lnTo>
                        <a:pt x="21" y="52"/>
                      </a:lnTo>
                      <a:lnTo>
                        <a:pt x="23" y="50"/>
                      </a:lnTo>
                      <a:lnTo>
                        <a:pt x="25" y="46"/>
                      </a:lnTo>
                      <a:lnTo>
                        <a:pt x="27" y="42"/>
                      </a:lnTo>
                      <a:lnTo>
                        <a:pt x="29" y="40"/>
                      </a:lnTo>
                      <a:lnTo>
                        <a:pt x="34" y="36"/>
                      </a:lnTo>
                      <a:lnTo>
                        <a:pt x="38" y="38"/>
                      </a:lnTo>
                      <a:lnTo>
                        <a:pt x="44" y="38"/>
                      </a:lnTo>
                      <a:lnTo>
                        <a:pt x="48" y="40"/>
                      </a:lnTo>
                      <a:lnTo>
                        <a:pt x="53" y="42"/>
                      </a:lnTo>
                      <a:lnTo>
                        <a:pt x="57" y="48"/>
                      </a:lnTo>
                      <a:lnTo>
                        <a:pt x="63" y="52"/>
                      </a:lnTo>
                      <a:lnTo>
                        <a:pt x="69" y="52"/>
                      </a:lnTo>
                      <a:lnTo>
                        <a:pt x="72" y="52"/>
                      </a:lnTo>
                      <a:lnTo>
                        <a:pt x="74" y="50"/>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8" name="Freeform 366">
                  <a:extLst>
                    <a:ext uri="{FF2B5EF4-FFF2-40B4-BE49-F238E27FC236}">
                      <a16:creationId xmlns:a16="http://schemas.microsoft.com/office/drawing/2014/main" id="{E5DD3312-ED6B-4140-8CC0-A550FBFF1CBD}"/>
                    </a:ext>
                  </a:extLst>
                </p:cNvPr>
                <p:cNvSpPr>
                  <a:spLocks/>
                </p:cNvSpPr>
                <p:nvPr/>
              </p:nvSpPr>
              <p:spPr bwMode="auto">
                <a:xfrm>
                  <a:off x="2908" y="3115"/>
                  <a:ext cx="11" cy="11"/>
                </a:xfrm>
                <a:custGeom>
                  <a:avLst/>
                  <a:gdLst>
                    <a:gd name="T0" fmla="*/ 1 w 21"/>
                    <a:gd name="T1" fmla="*/ 0 h 23"/>
                    <a:gd name="T2" fmla="*/ 1 w 21"/>
                    <a:gd name="T3" fmla="*/ 0 h 23"/>
                    <a:gd name="T4" fmla="*/ 1 w 21"/>
                    <a:gd name="T5" fmla="*/ 0 h 23"/>
                    <a:gd name="T6" fmla="*/ 1 w 21"/>
                    <a:gd name="T7" fmla="*/ 0 h 23"/>
                    <a:gd name="T8" fmla="*/ 1 w 21"/>
                    <a:gd name="T9" fmla="*/ 0 h 23"/>
                    <a:gd name="T10" fmla="*/ 0 w 21"/>
                    <a:gd name="T11" fmla="*/ 0 h 23"/>
                    <a:gd name="T12" fmla="*/ 0 w 21"/>
                    <a:gd name="T13" fmla="*/ 0 h 23"/>
                    <a:gd name="T14" fmla="*/ 1 w 21"/>
                    <a:gd name="T15" fmla="*/ 0 h 23"/>
                    <a:gd name="T16" fmla="*/ 1 w 21"/>
                    <a:gd name="T17" fmla="*/ 0 h 23"/>
                    <a:gd name="T18" fmla="*/ 1 w 21"/>
                    <a:gd name="T19" fmla="*/ 0 h 23"/>
                    <a:gd name="T20" fmla="*/ 1 w 21"/>
                    <a:gd name="T21" fmla="*/ 0 h 23"/>
                    <a:gd name="T22" fmla="*/ 1 w 21"/>
                    <a:gd name="T23" fmla="*/ 0 h 23"/>
                    <a:gd name="T24" fmla="*/ 1 w 21"/>
                    <a:gd name="T25" fmla="*/ 0 h 23"/>
                    <a:gd name="T26" fmla="*/ 1 w 21"/>
                    <a:gd name="T27" fmla="*/ 0 h 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23"/>
                    <a:gd name="T44" fmla="*/ 21 w 21"/>
                    <a:gd name="T45" fmla="*/ 23 h 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23">
                      <a:moveTo>
                        <a:pt x="19" y="0"/>
                      </a:moveTo>
                      <a:lnTo>
                        <a:pt x="17" y="0"/>
                      </a:lnTo>
                      <a:lnTo>
                        <a:pt x="11" y="0"/>
                      </a:lnTo>
                      <a:lnTo>
                        <a:pt x="7" y="2"/>
                      </a:lnTo>
                      <a:lnTo>
                        <a:pt x="4" y="4"/>
                      </a:lnTo>
                      <a:lnTo>
                        <a:pt x="0" y="7"/>
                      </a:lnTo>
                      <a:lnTo>
                        <a:pt x="0" y="13"/>
                      </a:lnTo>
                      <a:lnTo>
                        <a:pt x="7" y="23"/>
                      </a:lnTo>
                      <a:lnTo>
                        <a:pt x="7" y="19"/>
                      </a:lnTo>
                      <a:lnTo>
                        <a:pt x="9" y="15"/>
                      </a:lnTo>
                      <a:lnTo>
                        <a:pt x="13" y="9"/>
                      </a:lnTo>
                      <a:lnTo>
                        <a:pt x="21" y="6"/>
                      </a:lnTo>
                      <a:lnTo>
                        <a:pt x="19"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39" name="Freeform 367">
                  <a:extLst>
                    <a:ext uri="{FF2B5EF4-FFF2-40B4-BE49-F238E27FC236}">
                      <a16:creationId xmlns:a16="http://schemas.microsoft.com/office/drawing/2014/main" id="{C13B37DE-3E43-4540-892D-C57243DEC864}"/>
                    </a:ext>
                  </a:extLst>
                </p:cNvPr>
                <p:cNvSpPr>
                  <a:spLocks/>
                </p:cNvSpPr>
                <p:nvPr/>
              </p:nvSpPr>
              <p:spPr bwMode="auto">
                <a:xfrm>
                  <a:off x="2925" y="3116"/>
                  <a:ext cx="9" cy="6"/>
                </a:xfrm>
                <a:custGeom>
                  <a:avLst/>
                  <a:gdLst>
                    <a:gd name="T0" fmla="*/ 0 w 19"/>
                    <a:gd name="T1" fmla="*/ 1 h 11"/>
                    <a:gd name="T2" fmla="*/ 0 w 19"/>
                    <a:gd name="T3" fmla="*/ 0 h 11"/>
                    <a:gd name="T4" fmla="*/ 0 w 19"/>
                    <a:gd name="T5" fmla="*/ 1 h 11"/>
                    <a:gd name="T6" fmla="*/ 0 w 19"/>
                    <a:gd name="T7" fmla="*/ 1 h 11"/>
                    <a:gd name="T8" fmla="*/ 0 w 19"/>
                    <a:gd name="T9" fmla="*/ 1 h 11"/>
                    <a:gd name="T10" fmla="*/ 0 w 19"/>
                    <a:gd name="T11" fmla="*/ 1 h 11"/>
                    <a:gd name="T12" fmla="*/ 0 60000 65536"/>
                    <a:gd name="T13" fmla="*/ 0 60000 65536"/>
                    <a:gd name="T14" fmla="*/ 0 60000 65536"/>
                    <a:gd name="T15" fmla="*/ 0 60000 65536"/>
                    <a:gd name="T16" fmla="*/ 0 60000 65536"/>
                    <a:gd name="T17" fmla="*/ 0 60000 65536"/>
                    <a:gd name="T18" fmla="*/ 0 w 19"/>
                    <a:gd name="T19" fmla="*/ 0 h 11"/>
                    <a:gd name="T20" fmla="*/ 19 w 19"/>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9" h="11">
                      <a:moveTo>
                        <a:pt x="19" y="7"/>
                      </a:moveTo>
                      <a:lnTo>
                        <a:pt x="11" y="0"/>
                      </a:lnTo>
                      <a:lnTo>
                        <a:pt x="0" y="4"/>
                      </a:lnTo>
                      <a:lnTo>
                        <a:pt x="6" y="11"/>
                      </a:lnTo>
                      <a:lnTo>
                        <a:pt x="19" y="7"/>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0" name="Freeform 368">
                  <a:extLst>
                    <a:ext uri="{FF2B5EF4-FFF2-40B4-BE49-F238E27FC236}">
                      <a16:creationId xmlns:a16="http://schemas.microsoft.com/office/drawing/2014/main" id="{C7CC8AFE-1C28-470D-A3EB-52E0394C3727}"/>
                    </a:ext>
                  </a:extLst>
                </p:cNvPr>
                <p:cNvSpPr>
                  <a:spLocks/>
                </p:cNvSpPr>
                <p:nvPr/>
              </p:nvSpPr>
              <p:spPr bwMode="auto">
                <a:xfrm>
                  <a:off x="2890" y="3127"/>
                  <a:ext cx="47" cy="46"/>
                </a:xfrm>
                <a:custGeom>
                  <a:avLst/>
                  <a:gdLst>
                    <a:gd name="T0" fmla="*/ 2 w 93"/>
                    <a:gd name="T1" fmla="*/ 0 h 91"/>
                    <a:gd name="T2" fmla="*/ 2 w 93"/>
                    <a:gd name="T3" fmla="*/ 0 h 91"/>
                    <a:gd name="T4" fmla="*/ 2 w 93"/>
                    <a:gd name="T5" fmla="*/ 1 h 91"/>
                    <a:gd name="T6" fmla="*/ 2 w 93"/>
                    <a:gd name="T7" fmla="*/ 1 h 91"/>
                    <a:gd name="T8" fmla="*/ 2 w 93"/>
                    <a:gd name="T9" fmla="*/ 1 h 91"/>
                    <a:gd name="T10" fmla="*/ 2 w 93"/>
                    <a:gd name="T11" fmla="*/ 1 h 91"/>
                    <a:gd name="T12" fmla="*/ 2 w 93"/>
                    <a:gd name="T13" fmla="*/ 1 h 91"/>
                    <a:gd name="T14" fmla="*/ 1 w 93"/>
                    <a:gd name="T15" fmla="*/ 1 h 91"/>
                    <a:gd name="T16" fmla="*/ 1 w 93"/>
                    <a:gd name="T17" fmla="*/ 1 h 91"/>
                    <a:gd name="T18" fmla="*/ 1 w 93"/>
                    <a:gd name="T19" fmla="*/ 1 h 91"/>
                    <a:gd name="T20" fmla="*/ 1 w 93"/>
                    <a:gd name="T21" fmla="*/ 1 h 91"/>
                    <a:gd name="T22" fmla="*/ 1 w 93"/>
                    <a:gd name="T23" fmla="*/ 1 h 91"/>
                    <a:gd name="T24" fmla="*/ 1 w 93"/>
                    <a:gd name="T25" fmla="*/ 1 h 91"/>
                    <a:gd name="T26" fmla="*/ 1 w 93"/>
                    <a:gd name="T27" fmla="*/ 1 h 91"/>
                    <a:gd name="T28" fmla="*/ 0 w 93"/>
                    <a:gd name="T29" fmla="*/ 1 h 91"/>
                    <a:gd name="T30" fmla="*/ 0 w 93"/>
                    <a:gd name="T31" fmla="*/ 1 h 91"/>
                    <a:gd name="T32" fmla="*/ 1 w 93"/>
                    <a:gd name="T33" fmla="*/ 2 h 91"/>
                    <a:gd name="T34" fmla="*/ 1 w 93"/>
                    <a:gd name="T35" fmla="*/ 2 h 91"/>
                    <a:gd name="T36" fmla="*/ 1 w 93"/>
                    <a:gd name="T37" fmla="*/ 2 h 91"/>
                    <a:gd name="T38" fmla="*/ 1 w 93"/>
                    <a:gd name="T39" fmla="*/ 2 h 91"/>
                    <a:gd name="T40" fmla="*/ 1 w 93"/>
                    <a:gd name="T41" fmla="*/ 2 h 91"/>
                    <a:gd name="T42" fmla="*/ 1 w 93"/>
                    <a:gd name="T43" fmla="*/ 2 h 91"/>
                    <a:gd name="T44" fmla="*/ 1 w 93"/>
                    <a:gd name="T45" fmla="*/ 2 h 91"/>
                    <a:gd name="T46" fmla="*/ 1 w 93"/>
                    <a:gd name="T47" fmla="*/ 2 h 91"/>
                    <a:gd name="T48" fmla="*/ 1 w 93"/>
                    <a:gd name="T49" fmla="*/ 3 h 91"/>
                    <a:gd name="T50" fmla="*/ 1 w 93"/>
                    <a:gd name="T51" fmla="*/ 3 h 91"/>
                    <a:gd name="T52" fmla="*/ 1 w 93"/>
                    <a:gd name="T53" fmla="*/ 3 h 91"/>
                    <a:gd name="T54" fmla="*/ 1 w 93"/>
                    <a:gd name="T55" fmla="*/ 3 h 91"/>
                    <a:gd name="T56" fmla="*/ 1 w 93"/>
                    <a:gd name="T57" fmla="*/ 3 h 91"/>
                    <a:gd name="T58" fmla="*/ 1 w 93"/>
                    <a:gd name="T59" fmla="*/ 3 h 91"/>
                    <a:gd name="T60" fmla="*/ 1 w 93"/>
                    <a:gd name="T61" fmla="*/ 3 h 91"/>
                    <a:gd name="T62" fmla="*/ 2 w 93"/>
                    <a:gd name="T63" fmla="*/ 3 h 91"/>
                    <a:gd name="T64" fmla="*/ 2 w 93"/>
                    <a:gd name="T65" fmla="*/ 3 h 91"/>
                    <a:gd name="T66" fmla="*/ 2 w 93"/>
                    <a:gd name="T67" fmla="*/ 3 h 91"/>
                    <a:gd name="T68" fmla="*/ 2 w 93"/>
                    <a:gd name="T69" fmla="*/ 3 h 91"/>
                    <a:gd name="T70" fmla="*/ 2 w 93"/>
                    <a:gd name="T71" fmla="*/ 3 h 91"/>
                    <a:gd name="T72" fmla="*/ 2 w 93"/>
                    <a:gd name="T73" fmla="*/ 3 h 91"/>
                    <a:gd name="T74" fmla="*/ 2 w 93"/>
                    <a:gd name="T75" fmla="*/ 3 h 91"/>
                    <a:gd name="T76" fmla="*/ 3 w 93"/>
                    <a:gd name="T77" fmla="*/ 3 h 91"/>
                    <a:gd name="T78" fmla="*/ 3 w 93"/>
                    <a:gd name="T79" fmla="*/ 3 h 91"/>
                    <a:gd name="T80" fmla="*/ 3 w 93"/>
                    <a:gd name="T81" fmla="*/ 3 h 91"/>
                    <a:gd name="T82" fmla="*/ 3 w 93"/>
                    <a:gd name="T83" fmla="*/ 3 h 91"/>
                    <a:gd name="T84" fmla="*/ 3 w 93"/>
                    <a:gd name="T85" fmla="*/ 3 h 91"/>
                    <a:gd name="T86" fmla="*/ 3 w 93"/>
                    <a:gd name="T87" fmla="*/ 2 h 91"/>
                    <a:gd name="T88" fmla="*/ 3 w 93"/>
                    <a:gd name="T89" fmla="*/ 2 h 91"/>
                    <a:gd name="T90" fmla="*/ 3 w 93"/>
                    <a:gd name="T91" fmla="*/ 2 h 91"/>
                    <a:gd name="T92" fmla="*/ 3 w 93"/>
                    <a:gd name="T93" fmla="*/ 2 h 91"/>
                    <a:gd name="T94" fmla="*/ 3 w 93"/>
                    <a:gd name="T95" fmla="*/ 2 h 91"/>
                    <a:gd name="T96" fmla="*/ 3 w 93"/>
                    <a:gd name="T97" fmla="*/ 2 h 91"/>
                    <a:gd name="T98" fmla="*/ 3 w 93"/>
                    <a:gd name="T99" fmla="*/ 1 h 91"/>
                    <a:gd name="T100" fmla="*/ 3 w 93"/>
                    <a:gd name="T101" fmla="*/ 1 h 91"/>
                    <a:gd name="T102" fmla="*/ 3 w 93"/>
                    <a:gd name="T103" fmla="*/ 1 h 91"/>
                    <a:gd name="T104" fmla="*/ 3 w 93"/>
                    <a:gd name="T105" fmla="*/ 1 h 91"/>
                    <a:gd name="T106" fmla="*/ 3 w 93"/>
                    <a:gd name="T107" fmla="*/ 1 h 91"/>
                    <a:gd name="T108" fmla="*/ 3 w 93"/>
                    <a:gd name="T109" fmla="*/ 1 h 91"/>
                    <a:gd name="T110" fmla="*/ 3 w 93"/>
                    <a:gd name="T111" fmla="*/ 1 h 91"/>
                    <a:gd name="T112" fmla="*/ 3 w 93"/>
                    <a:gd name="T113" fmla="*/ 1 h 91"/>
                    <a:gd name="T114" fmla="*/ 2 w 93"/>
                    <a:gd name="T115" fmla="*/ 1 h 91"/>
                    <a:gd name="T116" fmla="*/ 2 w 93"/>
                    <a:gd name="T117" fmla="*/ 0 h 91"/>
                    <a:gd name="T118" fmla="*/ 2 w 93"/>
                    <a:gd name="T119" fmla="*/ 0 h 91"/>
                    <a:gd name="T120" fmla="*/ 2 w 93"/>
                    <a:gd name="T121" fmla="*/ 0 h 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3"/>
                    <a:gd name="T184" fmla="*/ 0 h 91"/>
                    <a:gd name="T185" fmla="*/ 93 w 93"/>
                    <a:gd name="T186" fmla="*/ 91 h 9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3" h="91">
                      <a:moveTo>
                        <a:pt x="59" y="0"/>
                      </a:moveTo>
                      <a:lnTo>
                        <a:pt x="57" y="0"/>
                      </a:lnTo>
                      <a:lnTo>
                        <a:pt x="53" y="2"/>
                      </a:lnTo>
                      <a:lnTo>
                        <a:pt x="47" y="2"/>
                      </a:lnTo>
                      <a:lnTo>
                        <a:pt x="41" y="2"/>
                      </a:lnTo>
                      <a:lnTo>
                        <a:pt x="36" y="2"/>
                      </a:lnTo>
                      <a:lnTo>
                        <a:pt x="34" y="2"/>
                      </a:lnTo>
                      <a:lnTo>
                        <a:pt x="28" y="2"/>
                      </a:lnTo>
                      <a:lnTo>
                        <a:pt x="24" y="2"/>
                      </a:lnTo>
                      <a:lnTo>
                        <a:pt x="19" y="2"/>
                      </a:lnTo>
                      <a:lnTo>
                        <a:pt x="15" y="5"/>
                      </a:lnTo>
                      <a:lnTo>
                        <a:pt x="11" y="9"/>
                      </a:lnTo>
                      <a:lnTo>
                        <a:pt x="5" y="15"/>
                      </a:lnTo>
                      <a:lnTo>
                        <a:pt x="2" y="21"/>
                      </a:lnTo>
                      <a:lnTo>
                        <a:pt x="0" y="26"/>
                      </a:lnTo>
                      <a:lnTo>
                        <a:pt x="0" y="32"/>
                      </a:lnTo>
                      <a:lnTo>
                        <a:pt x="2" y="38"/>
                      </a:lnTo>
                      <a:lnTo>
                        <a:pt x="3" y="43"/>
                      </a:lnTo>
                      <a:lnTo>
                        <a:pt x="5" y="47"/>
                      </a:lnTo>
                      <a:lnTo>
                        <a:pt x="7" y="49"/>
                      </a:lnTo>
                      <a:lnTo>
                        <a:pt x="11" y="51"/>
                      </a:lnTo>
                      <a:lnTo>
                        <a:pt x="11" y="53"/>
                      </a:lnTo>
                      <a:lnTo>
                        <a:pt x="13" y="57"/>
                      </a:lnTo>
                      <a:lnTo>
                        <a:pt x="15" y="60"/>
                      </a:lnTo>
                      <a:lnTo>
                        <a:pt x="17" y="66"/>
                      </a:lnTo>
                      <a:lnTo>
                        <a:pt x="19" y="70"/>
                      </a:lnTo>
                      <a:lnTo>
                        <a:pt x="22" y="76"/>
                      </a:lnTo>
                      <a:lnTo>
                        <a:pt x="24" y="79"/>
                      </a:lnTo>
                      <a:lnTo>
                        <a:pt x="26" y="81"/>
                      </a:lnTo>
                      <a:lnTo>
                        <a:pt x="28" y="83"/>
                      </a:lnTo>
                      <a:lnTo>
                        <a:pt x="30" y="85"/>
                      </a:lnTo>
                      <a:lnTo>
                        <a:pt x="34" y="87"/>
                      </a:lnTo>
                      <a:lnTo>
                        <a:pt x="40" y="91"/>
                      </a:lnTo>
                      <a:lnTo>
                        <a:pt x="45" y="91"/>
                      </a:lnTo>
                      <a:lnTo>
                        <a:pt x="53" y="91"/>
                      </a:lnTo>
                      <a:lnTo>
                        <a:pt x="57" y="89"/>
                      </a:lnTo>
                      <a:lnTo>
                        <a:pt x="60" y="87"/>
                      </a:lnTo>
                      <a:lnTo>
                        <a:pt x="64" y="85"/>
                      </a:lnTo>
                      <a:lnTo>
                        <a:pt x="68" y="83"/>
                      </a:lnTo>
                      <a:lnTo>
                        <a:pt x="72" y="78"/>
                      </a:lnTo>
                      <a:lnTo>
                        <a:pt x="76" y="74"/>
                      </a:lnTo>
                      <a:lnTo>
                        <a:pt x="78" y="70"/>
                      </a:lnTo>
                      <a:lnTo>
                        <a:pt x="81" y="66"/>
                      </a:lnTo>
                      <a:lnTo>
                        <a:pt x="85" y="59"/>
                      </a:lnTo>
                      <a:lnTo>
                        <a:pt x="89" y="51"/>
                      </a:lnTo>
                      <a:lnTo>
                        <a:pt x="91" y="43"/>
                      </a:lnTo>
                      <a:lnTo>
                        <a:pt x="91" y="40"/>
                      </a:lnTo>
                      <a:lnTo>
                        <a:pt x="91" y="36"/>
                      </a:lnTo>
                      <a:lnTo>
                        <a:pt x="93" y="34"/>
                      </a:lnTo>
                      <a:lnTo>
                        <a:pt x="91" y="30"/>
                      </a:lnTo>
                      <a:lnTo>
                        <a:pt x="85" y="26"/>
                      </a:lnTo>
                      <a:lnTo>
                        <a:pt x="81" y="22"/>
                      </a:lnTo>
                      <a:lnTo>
                        <a:pt x="79" y="22"/>
                      </a:lnTo>
                      <a:lnTo>
                        <a:pt x="78" y="19"/>
                      </a:lnTo>
                      <a:lnTo>
                        <a:pt x="78" y="15"/>
                      </a:lnTo>
                      <a:lnTo>
                        <a:pt x="76" y="9"/>
                      </a:lnTo>
                      <a:lnTo>
                        <a:pt x="70" y="5"/>
                      </a:lnTo>
                      <a:lnTo>
                        <a:pt x="64" y="2"/>
                      </a:lnTo>
                      <a:lnTo>
                        <a:pt x="60" y="0"/>
                      </a:lnTo>
                      <a:lnTo>
                        <a:pt x="59" y="0"/>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1" name="Freeform 369">
                  <a:extLst>
                    <a:ext uri="{FF2B5EF4-FFF2-40B4-BE49-F238E27FC236}">
                      <a16:creationId xmlns:a16="http://schemas.microsoft.com/office/drawing/2014/main" id="{D111BE11-35DC-405D-B73A-4972012ACD81}"/>
                    </a:ext>
                  </a:extLst>
                </p:cNvPr>
                <p:cNvSpPr>
                  <a:spLocks/>
                </p:cNvSpPr>
                <p:nvPr/>
              </p:nvSpPr>
              <p:spPr bwMode="auto">
                <a:xfrm>
                  <a:off x="2898" y="3148"/>
                  <a:ext cx="9" cy="10"/>
                </a:xfrm>
                <a:custGeom>
                  <a:avLst/>
                  <a:gdLst>
                    <a:gd name="T0" fmla="*/ 0 w 19"/>
                    <a:gd name="T1" fmla="*/ 1 h 19"/>
                    <a:gd name="T2" fmla="*/ 0 w 19"/>
                    <a:gd name="T3" fmla="*/ 0 h 19"/>
                    <a:gd name="T4" fmla="*/ 0 w 19"/>
                    <a:gd name="T5" fmla="*/ 1 h 19"/>
                    <a:gd name="T6" fmla="*/ 0 w 19"/>
                    <a:gd name="T7" fmla="*/ 1 h 19"/>
                    <a:gd name="T8" fmla="*/ 0 w 19"/>
                    <a:gd name="T9" fmla="*/ 1 h 19"/>
                    <a:gd name="T10" fmla="*/ 0 w 19"/>
                    <a:gd name="T11" fmla="*/ 1 h 19"/>
                    <a:gd name="T12" fmla="*/ 0 w 19"/>
                    <a:gd name="T13" fmla="*/ 1 h 19"/>
                    <a:gd name="T14" fmla="*/ 0 60000 65536"/>
                    <a:gd name="T15" fmla="*/ 0 60000 65536"/>
                    <a:gd name="T16" fmla="*/ 0 60000 65536"/>
                    <a:gd name="T17" fmla="*/ 0 60000 65536"/>
                    <a:gd name="T18" fmla="*/ 0 60000 65536"/>
                    <a:gd name="T19" fmla="*/ 0 60000 65536"/>
                    <a:gd name="T20" fmla="*/ 0 60000 65536"/>
                    <a:gd name="T21" fmla="*/ 0 w 19"/>
                    <a:gd name="T22" fmla="*/ 0 h 19"/>
                    <a:gd name="T23" fmla="*/ 19 w 19"/>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9">
                      <a:moveTo>
                        <a:pt x="4" y="12"/>
                      </a:moveTo>
                      <a:lnTo>
                        <a:pt x="0" y="0"/>
                      </a:lnTo>
                      <a:lnTo>
                        <a:pt x="19" y="4"/>
                      </a:lnTo>
                      <a:lnTo>
                        <a:pt x="15" y="18"/>
                      </a:lnTo>
                      <a:lnTo>
                        <a:pt x="9" y="19"/>
                      </a:lnTo>
                      <a:lnTo>
                        <a:pt x="4" y="12"/>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2" name="Freeform 370">
                  <a:extLst>
                    <a:ext uri="{FF2B5EF4-FFF2-40B4-BE49-F238E27FC236}">
                      <a16:creationId xmlns:a16="http://schemas.microsoft.com/office/drawing/2014/main" id="{9EFAAEC3-E806-41AB-A3DA-4272A8E53D25}"/>
                    </a:ext>
                  </a:extLst>
                </p:cNvPr>
                <p:cNvSpPr>
                  <a:spLocks/>
                </p:cNvSpPr>
                <p:nvPr/>
              </p:nvSpPr>
              <p:spPr bwMode="auto">
                <a:xfrm>
                  <a:off x="2896" y="3132"/>
                  <a:ext cx="20" cy="12"/>
                </a:xfrm>
                <a:custGeom>
                  <a:avLst/>
                  <a:gdLst>
                    <a:gd name="T0" fmla="*/ 2 w 40"/>
                    <a:gd name="T1" fmla="*/ 0 h 25"/>
                    <a:gd name="T2" fmla="*/ 2 w 40"/>
                    <a:gd name="T3" fmla="*/ 0 h 25"/>
                    <a:gd name="T4" fmla="*/ 2 w 40"/>
                    <a:gd name="T5" fmla="*/ 0 h 25"/>
                    <a:gd name="T6" fmla="*/ 1 w 40"/>
                    <a:gd name="T7" fmla="*/ 0 h 25"/>
                    <a:gd name="T8" fmla="*/ 1 w 40"/>
                    <a:gd name="T9" fmla="*/ 0 h 25"/>
                    <a:gd name="T10" fmla="*/ 1 w 40"/>
                    <a:gd name="T11" fmla="*/ 0 h 25"/>
                    <a:gd name="T12" fmla="*/ 1 w 40"/>
                    <a:gd name="T13" fmla="*/ 0 h 25"/>
                    <a:gd name="T14" fmla="*/ 1 w 40"/>
                    <a:gd name="T15" fmla="*/ 0 h 25"/>
                    <a:gd name="T16" fmla="*/ 1 w 40"/>
                    <a:gd name="T17" fmla="*/ 0 h 25"/>
                    <a:gd name="T18" fmla="*/ 1 w 40"/>
                    <a:gd name="T19" fmla="*/ 0 h 25"/>
                    <a:gd name="T20" fmla="*/ 1 w 40"/>
                    <a:gd name="T21" fmla="*/ 0 h 25"/>
                    <a:gd name="T22" fmla="*/ 0 w 40"/>
                    <a:gd name="T23" fmla="*/ 0 h 25"/>
                    <a:gd name="T24" fmla="*/ 0 w 40"/>
                    <a:gd name="T25" fmla="*/ 0 h 25"/>
                    <a:gd name="T26" fmla="*/ 1 w 40"/>
                    <a:gd name="T27" fmla="*/ 0 h 25"/>
                    <a:gd name="T28" fmla="*/ 1 w 40"/>
                    <a:gd name="T29" fmla="*/ 0 h 25"/>
                    <a:gd name="T30" fmla="*/ 1 w 40"/>
                    <a:gd name="T31" fmla="*/ 0 h 25"/>
                    <a:gd name="T32" fmla="*/ 1 w 40"/>
                    <a:gd name="T33" fmla="*/ 0 h 25"/>
                    <a:gd name="T34" fmla="*/ 1 w 40"/>
                    <a:gd name="T35" fmla="*/ 0 h 25"/>
                    <a:gd name="T36" fmla="*/ 1 w 40"/>
                    <a:gd name="T37" fmla="*/ 0 h 25"/>
                    <a:gd name="T38" fmla="*/ 2 w 40"/>
                    <a:gd name="T39" fmla="*/ 0 h 25"/>
                    <a:gd name="T40" fmla="*/ 2 w 40"/>
                    <a:gd name="T41" fmla="*/ 0 h 25"/>
                    <a:gd name="T42" fmla="*/ 2 w 40"/>
                    <a:gd name="T43" fmla="*/ 0 h 25"/>
                    <a:gd name="T44" fmla="*/ 2 w 40"/>
                    <a:gd name="T45" fmla="*/ 0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0"/>
                    <a:gd name="T70" fmla="*/ 0 h 25"/>
                    <a:gd name="T71" fmla="*/ 40 w 40"/>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0" h="25">
                      <a:moveTo>
                        <a:pt x="40" y="6"/>
                      </a:moveTo>
                      <a:lnTo>
                        <a:pt x="38" y="6"/>
                      </a:lnTo>
                      <a:lnTo>
                        <a:pt x="36" y="4"/>
                      </a:lnTo>
                      <a:lnTo>
                        <a:pt x="32" y="2"/>
                      </a:lnTo>
                      <a:lnTo>
                        <a:pt x="29" y="2"/>
                      </a:lnTo>
                      <a:lnTo>
                        <a:pt x="23" y="0"/>
                      </a:lnTo>
                      <a:lnTo>
                        <a:pt x="19" y="0"/>
                      </a:lnTo>
                      <a:lnTo>
                        <a:pt x="15" y="0"/>
                      </a:lnTo>
                      <a:lnTo>
                        <a:pt x="11" y="2"/>
                      </a:lnTo>
                      <a:lnTo>
                        <a:pt x="6" y="8"/>
                      </a:lnTo>
                      <a:lnTo>
                        <a:pt x="2" y="13"/>
                      </a:lnTo>
                      <a:lnTo>
                        <a:pt x="0" y="19"/>
                      </a:lnTo>
                      <a:lnTo>
                        <a:pt x="0" y="21"/>
                      </a:lnTo>
                      <a:lnTo>
                        <a:pt x="8" y="25"/>
                      </a:lnTo>
                      <a:lnTo>
                        <a:pt x="10" y="23"/>
                      </a:lnTo>
                      <a:lnTo>
                        <a:pt x="13" y="19"/>
                      </a:lnTo>
                      <a:lnTo>
                        <a:pt x="19" y="13"/>
                      </a:lnTo>
                      <a:lnTo>
                        <a:pt x="25" y="12"/>
                      </a:lnTo>
                      <a:lnTo>
                        <a:pt x="32" y="10"/>
                      </a:lnTo>
                      <a:lnTo>
                        <a:pt x="36" y="8"/>
                      </a:lnTo>
                      <a:lnTo>
                        <a:pt x="38" y="6"/>
                      </a:lnTo>
                      <a:lnTo>
                        <a:pt x="40" y="6"/>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3" name="Freeform 371">
                  <a:extLst>
                    <a:ext uri="{FF2B5EF4-FFF2-40B4-BE49-F238E27FC236}">
                      <a16:creationId xmlns:a16="http://schemas.microsoft.com/office/drawing/2014/main" id="{065B6FCF-A34B-427C-9C0D-AB0210C4D8C7}"/>
                    </a:ext>
                  </a:extLst>
                </p:cNvPr>
                <p:cNvSpPr>
                  <a:spLocks/>
                </p:cNvSpPr>
                <p:nvPr/>
              </p:nvSpPr>
              <p:spPr bwMode="auto">
                <a:xfrm>
                  <a:off x="2923" y="3104"/>
                  <a:ext cx="47" cy="49"/>
                </a:xfrm>
                <a:custGeom>
                  <a:avLst/>
                  <a:gdLst>
                    <a:gd name="T0" fmla="*/ 2 w 95"/>
                    <a:gd name="T1" fmla="*/ 2 h 97"/>
                    <a:gd name="T2" fmla="*/ 2 w 95"/>
                    <a:gd name="T3" fmla="*/ 2 h 97"/>
                    <a:gd name="T4" fmla="*/ 2 w 95"/>
                    <a:gd name="T5" fmla="*/ 2 h 97"/>
                    <a:gd name="T6" fmla="*/ 2 w 95"/>
                    <a:gd name="T7" fmla="*/ 2 h 97"/>
                    <a:gd name="T8" fmla="*/ 2 w 95"/>
                    <a:gd name="T9" fmla="*/ 2 h 97"/>
                    <a:gd name="T10" fmla="*/ 2 w 95"/>
                    <a:gd name="T11" fmla="*/ 2 h 97"/>
                    <a:gd name="T12" fmla="*/ 2 w 95"/>
                    <a:gd name="T13" fmla="*/ 1 h 97"/>
                    <a:gd name="T14" fmla="*/ 2 w 95"/>
                    <a:gd name="T15" fmla="*/ 1 h 97"/>
                    <a:gd name="T16" fmla="*/ 2 w 95"/>
                    <a:gd name="T17" fmla="*/ 1 h 97"/>
                    <a:gd name="T18" fmla="*/ 2 w 95"/>
                    <a:gd name="T19" fmla="*/ 1 h 97"/>
                    <a:gd name="T20" fmla="*/ 2 w 95"/>
                    <a:gd name="T21" fmla="*/ 1 h 97"/>
                    <a:gd name="T22" fmla="*/ 2 w 95"/>
                    <a:gd name="T23" fmla="*/ 1 h 97"/>
                    <a:gd name="T24" fmla="*/ 2 w 95"/>
                    <a:gd name="T25" fmla="*/ 1 h 97"/>
                    <a:gd name="T26" fmla="*/ 1 w 95"/>
                    <a:gd name="T27" fmla="*/ 0 h 97"/>
                    <a:gd name="T28" fmla="*/ 1 w 95"/>
                    <a:gd name="T29" fmla="*/ 0 h 97"/>
                    <a:gd name="T30" fmla="*/ 1 w 95"/>
                    <a:gd name="T31" fmla="*/ 1 h 97"/>
                    <a:gd name="T32" fmla="*/ 1 w 95"/>
                    <a:gd name="T33" fmla="*/ 1 h 97"/>
                    <a:gd name="T34" fmla="*/ 1 w 95"/>
                    <a:gd name="T35" fmla="*/ 1 h 97"/>
                    <a:gd name="T36" fmla="*/ 0 w 95"/>
                    <a:gd name="T37" fmla="*/ 1 h 97"/>
                    <a:gd name="T38" fmla="*/ 0 w 95"/>
                    <a:gd name="T39" fmla="*/ 1 h 97"/>
                    <a:gd name="T40" fmla="*/ 0 w 95"/>
                    <a:gd name="T41" fmla="*/ 1 h 97"/>
                    <a:gd name="T42" fmla="*/ 0 w 95"/>
                    <a:gd name="T43" fmla="*/ 1 h 97"/>
                    <a:gd name="T44" fmla="*/ 0 w 95"/>
                    <a:gd name="T45" fmla="*/ 1 h 97"/>
                    <a:gd name="T46" fmla="*/ 0 w 95"/>
                    <a:gd name="T47" fmla="*/ 1 h 97"/>
                    <a:gd name="T48" fmla="*/ 0 w 95"/>
                    <a:gd name="T49" fmla="*/ 1 h 97"/>
                    <a:gd name="T50" fmla="*/ 0 w 95"/>
                    <a:gd name="T51" fmla="*/ 2 h 97"/>
                    <a:gd name="T52" fmla="*/ 0 w 95"/>
                    <a:gd name="T53" fmla="*/ 2 h 97"/>
                    <a:gd name="T54" fmla="*/ 0 w 95"/>
                    <a:gd name="T55" fmla="*/ 2 h 97"/>
                    <a:gd name="T56" fmla="*/ 0 w 95"/>
                    <a:gd name="T57" fmla="*/ 2 h 97"/>
                    <a:gd name="T58" fmla="*/ 0 w 95"/>
                    <a:gd name="T59" fmla="*/ 2 h 97"/>
                    <a:gd name="T60" fmla="*/ 0 w 95"/>
                    <a:gd name="T61" fmla="*/ 2 h 97"/>
                    <a:gd name="T62" fmla="*/ 0 w 95"/>
                    <a:gd name="T63" fmla="*/ 3 h 97"/>
                    <a:gd name="T64" fmla="*/ 0 w 95"/>
                    <a:gd name="T65" fmla="*/ 3 h 97"/>
                    <a:gd name="T66" fmla="*/ 0 w 95"/>
                    <a:gd name="T67" fmla="*/ 3 h 97"/>
                    <a:gd name="T68" fmla="*/ 0 w 95"/>
                    <a:gd name="T69" fmla="*/ 3 h 97"/>
                    <a:gd name="T70" fmla="*/ 0 w 95"/>
                    <a:gd name="T71" fmla="*/ 3 h 97"/>
                    <a:gd name="T72" fmla="*/ 0 w 95"/>
                    <a:gd name="T73" fmla="*/ 3 h 97"/>
                    <a:gd name="T74" fmla="*/ 0 w 95"/>
                    <a:gd name="T75" fmla="*/ 3 h 97"/>
                    <a:gd name="T76" fmla="*/ 0 w 95"/>
                    <a:gd name="T77" fmla="*/ 3 h 97"/>
                    <a:gd name="T78" fmla="*/ 1 w 95"/>
                    <a:gd name="T79" fmla="*/ 3 h 97"/>
                    <a:gd name="T80" fmla="*/ 1 w 95"/>
                    <a:gd name="T81" fmla="*/ 3 h 97"/>
                    <a:gd name="T82" fmla="*/ 1 w 95"/>
                    <a:gd name="T83" fmla="*/ 3 h 97"/>
                    <a:gd name="T84" fmla="*/ 1 w 95"/>
                    <a:gd name="T85" fmla="*/ 4 h 97"/>
                    <a:gd name="T86" fmla="*/ 1 w 95"/>
                    <a:gd name="T87" fmla="*/ 3 h 97"/>
                    <a:gd name="T88" fmla="*/ 1 w 95"/>
                    <a:gd name="T89" fmla="*/ 3 h 97"/>
                    <a:gd name="T90" fmla="*/ 2 w 95"/>
                    <a:gd name="T91" fmla="*/ 3 h 97"/>
                    <a:gd name="T92" fmla="*/ 2 w 95"/>
                    <a:gd name="T93" fmla="*/ 3 h 97"/>
                    <a:gd name="T94" fmla="*/ 2 w 95"/>
                    <a:gd name="T95" fmla="*/ 3 h 97"/>
                    <a:gd name="T96" fmla="*/ 2 w 95"/>
                    <a:gd name="T97" fmla="*/ 3 h 97"/>
                    <a:gd name="T98" fmla="*/ 2 w 95"/>
                    <a:gd name="T99" fmla="*/ 3 h 97"/>
                    <a:gd name="T100" fmla="*/ 2 w 95"/>
                    <a:gd name="T101" fmla="*/ 3 h 97"/>
                    <a:gd name="T102" fmla="*/ 2 w 95"/>
                    <a:gd name="T103" fmla="*/ 3 h 97"/>
                    <a:gd name="T104" fmla="*/ 2 w 95"/>
                    <a:gd name="T105" fmla="*/ 3 h 97"/>
                    <a:gd name="T106" fmla="*/ 2 w 95"/>
                    <a:gd name="T107" fmla="*/ 3 h 97"/>
                    <a:gd name="T108" fmla="*/ 2 w 95"/>
                    <a:gd name="T109" fmla="*/ 2 h 97"/>
                    <a:gd name="T110" fmla="*/ 2 w 95"/>
                    <a:gd name="T111" fmla="*/ 2 h 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5"/>
                    <a:gd name="T169" fmla="*/ 0 h 97"/>
                    <a:gd name="T170" fmla="*/ 95 w 95"/>
                    <a:gd name="T171" fmla="*/ 97 h 9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5" h="97">
                      <a:moveTo>
                        <a:pt x="95" y="57"/>
                      </a:moveTo>
                      <a:lnTo>
                        <a:pt x="95" y="55"/>
                      </a:lnTo>
                      <a:lnTo>
                        <a:pt x="95" y="51"/>
                      </a:lnTo>
                      <a:lnTo>
                        <a:pt x="95" y="46"/>
                      </a:lnTo>
                      <a:lnTo>
                        <a:pt x="95" y="38"/>
                      </a:lnTo>
                      <a:lnTo>
                        <a:pt x="93" y="34"/>
                      </a:lnTo>
                      <a:lnTo>
                        <a:pt x="91" y="30"/>
                      </a:lnTo>
                      <a:lnTo>
                        <a:pt x="91" y="27"/>
                      </a:lnTo>
                      <a:lnTo>
                        <a:pt x="90" y="23"/>
                      </a:lnTo>
                      <a:lnTo>
                        <a:pt x="86" y="15"/>
                      </a:lnTo>
                      <a:lnTo>
                        <a:pt x="80" y="9"/>
                      </a:lnTo>
                      <a:lnTo>
                        <a:pt x="72" y="4"/>
                      </a:lnTo>
                      <a:lnTo>
                        <a:pt x="65" y="2"/>
                      </a:lnTo>
                      <a:lnTo>
                        <a:pt x="59" y="0"/>
                      </a:lnTo>
                      <a:lnTo>
                        <a:pt x="53" y="0"/>
                      </a:lnTo>
                      <a:lnTo>
                        <a:pt x="46" y="2"/>
                      </a:lnTo>
                      <a:lnTo>
                        <a:pt x="40" y="4"/>
                      </a:lnTo>
                      <a:lnTo>
                        <a:pt x="36" y="6"/>
                      </a:lnTo>
                      <a:lnTo>
                        <a:pt x="31" y="11"/>
                      </a:lnTo>
                      <a:lnTo>
                        <a:pt x="27" y="15"/>
                      </a:lnTo>
                      <a:lnTo>
                        <a:pt x="23" y="19"/>
                      </a:lnTo>
                      <a:lnTo>
                        <a:pt x="19" y="21"/>
                      </a:lnTo>
                      <a:lnTo>
                        <a:pt x="17" y="25"/>
                      </a:lnTo>
                      <a:lnTo>
                        <a:pt x="14" y="27"/>
                      </a:lnTo>
                      <a:lnTo>
                        <a:pt x="12" y="30"/>
                      </a:lnTo>
                      <a:lnTo>
                        <a:pt x="8" y="34"/>
                      </a:lnTo>
                      <a:lnTo>
                        <a:pt x="6" y="40"/>
                      </a:lnTo>
                      <a:lnTo>
                        <a:pt x="4" y="46"/>
                      </a:lnTo>
                      <a:lnTo>
                        <a:pt x="2" y="51"/>
                      </a:lnTo>
                      <a:lnTo>
                        <a:pt x="0" y="55"/>
                      </a:lnTo>
                      <a:lnTo>
                        <a:pt x="0" y="61"/>
                      </a:lnTo>
                      <a:lnTo>
                        <a:pt x="0" y="65"/>
                      </a:lnTo>
                      <a:lnTo>
                        <a:pt x="4" y="70"/>
                      </a:lnTo>
                      <a:lnTo>
                        <a:pt x="6" y="74"/>
                      </a:lnTo>
                      <a:lnTo>
                        <a:pt x="10" y="80"/>
                      </a:lnTo>
                      <a:lnTo>
                        <a:pt x="15" y="84"/>
                      </a:lnTo>
                      <a:lnTo>
                        <a:pt x="21" y="87"/>
                      </a:lnTo>
                      <a:lnTo>
                        <a:pt x="25" y="89"/>
                      </a:lnTo>
                      <a:lnTo>
                        <a:pt x="31" y="93"/>
                      </a:lnTo>
                      <a:lnTo>
                        <a:pt x="34" y="93"/>
                      </a:lnTo>
                      <a:lnTo>
                        <a:pt x="40" y="95"/>
                      </a:lnTo>
                      <a:lnTo>
                        <a:pt x="46" y="95"/>
                      </a:lnTo>
                      <a:lnTo>
                        <a:pt x="52" y="97"/>
                      </a:lnTo>
                      <a:lnTo>
                        <a:pt x="55" y="95"/>
                      </a:lnTo>
                      <a:lnTo>
                        <a:pt x="61" y="93"/>
                      </a:lnTo>
                      <a:lnTo>
                        <a:pt x="65" y="93"/>
                      </a:lnTo>
                      <a:lnTo>
                        <a:pt x="69" y="91"/>
                      </a:lnTo>
                      <a:lnTo>
                        <a:pt x="72" y="89"/>
                      </a:lnTo>
                      <a:lnTo>
                        <a:pt x="76" y="86"/>
                      </a:lnTo>
                      <a:lnTo>
                        <a:pt x="78" y="80"/>
                      </a:lnTo>
                      <a:lnTo>
                        <a:pt x="80" y="76"/>
                      </a:lnTo>
                      <a:lnTo>
                        <a:pt x="80" y="74"/>
                      </a:lnTo>
                      <a:lnTo>
                        <a:pt x="80" y="72"/>
                      </a:lnTo>
                      <a:lnTo>
                        <a:pt x="88" y="70"/>
                      </a:lnTo>
                      <a:lnTo>
                        <a:pt x="95" y="57"/>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4" name="Freeform 372">
                  <a:extLst>
                    <a:ext uri="{FF2B5EF4-FFF2-40B4-BE49-F238E27FC236}">
                      <a16:creationId xmlns:a16="http://schemas.microsoft.com/office/drawing/2014/main" id="{BBDC341D-2AC6-4293-84DC-A6503B376C61}"/>
                    </a:ext>
                  </a:extLst>
                </p:cNvPr>
                <p:cNvSpPr>
                  <a:spLocks/>
                </p:cNvSpPr>
                <p:nvPr/>
              </p:nvSpPr>
              <p:spPr bwMode="auto">
                <a:xfrm>
                  <a:off x="2926" y="3110"/>
                  <a:ext cx="30" cy="32"/>
                </a:xfrm>
                <a:custGeom>
                  <a:avLst/>
                  <a:gdLst>
                    <a:gd name="T0" fmla="*/ 2 w 59"/>
                    <a:gd name="T1" fmla="*/ 1 h 63"/>
                    <a:gd name="T2" fmla="*/ 2 w 59"/>
                    <a:gd name="T3" fmla="*/ 1 h 63"/>
                    <a:gd name="T4" fmla="*/ 2 w 59"/>
                    <a:gd name="T5" fmla="*/ 1 h 63"/>
                    <a:gd name="T6" fmla="*/ 2 w 59"/>
                    <a:gd name="T7" fmla="*/ 0 h 63"/>
                    <a:gd name="T8" fmla="*/ 2 w 59"/>
                    <a:gd name="T9" fmla="*/ 1 h 63"/>
                    <a:gd name="T10" fmla="*/ 1 w 59"/>
                    <a:gd name="T11" fmla="*/ 1 h 63"/>
                    <a:gd name="T12" fmla="*/ 1 w 59"/>
                    <a:gd name="T13" fmla="*/ 1 h 63"/>
                    <a:gd name="T14" fmla="*/ 1 w 59"/>
                    <a:gd name="T15" fmla="*/ 1 h 63"/>
                    <a:gd name="T16" fmla="*/ 1 w 59"/>
                    <a:gd name="T17" fmla="*/ 1 h 63"/>
                    <a:gd name="T18" fmla="*/ 1 w 59"/>
                    <a:gd name="T19" fmla="*/ 1 h 63"/>
                    <a:gd name="T20" fmla="*/ 1 w 59"/>
                    <a:gd name="T21" fmla="*/ 1 h 63"/>
                    <a:gd name="T22" fmla="*/ 1 w 59"/>
                    <a:gd name="T23" fmla="*/ 1 h 63"/>
                    <a:gd name="T24" fmla="*/ 0 w 59"/>
                    <a:gd name="T25" fmla="*/ 2 h 63"/>
                    <a:gd name="T26" fmla="*/ 0 w 59"/>
                    <a:gd name="T27" fmla="*/ 2 h 63"/>
                    <a:gd name="T28" fmla="*/ 1 w 59"/>
                    <a:gd name="T29" fmla="*/ 2 h 63"/>
                    <a:gd name="T30" fmla="*/ 1 w 59"/>
                    <a:gd name="T31" fmla="*/ 2 h 63"/>
                    <a:gd name="T32" fmla="*/ 1 w 59"/>
                    <a:gd name="T33" fmla="*/ 2 h 63"/>
                    <a:gd name="T34" fmla="*/ 1 w 59"/>
                    <a:gd name="T35" fmla="*/ 2 h 63"/>
                    <a:gd name="T36" fmla="*/ 1 w 59"/>
                    <a:gd name="T37" fmla="*/ 2 h 63"/>
                    <a:gd name="T38" fmla="*/ 1 w 59"/>
                    <a:gd name="T39" fmla="*/ 2 h 63"/>
                    <a:gd name="T40" fmla="*/ 1 w 59"/>
                    <a:gd name="T41" fmla="*/ 2 h 63"/>
                    <a:gd name="T42" fmla="*/ 1 w 59"/>
                    <a:gd name="T43" fmla="*/ 2 h 63"/>
                    <a:gd name="T44" fmla="*/ 1 w 59"/>
                    <a:gd name="T45" fmla="*/ 2 h 63"/>
                    <a:gd name="T46" fmla="*/ 1 w 59"/>
                    <a:gd name="T47" fmla="*/ 2 h 63"/>
                    <a:gd name="T48" fmla="*/ 1 w 59"/>
                    <a:gd name="T49" fmla="*/ 2 h 63"/>
                    <a:gd name="T50" fmla="*/ 2 w 59"/>
                    <a:gd name="T51" fmla="*/ 2 h 63"/>
                    <a:gd name="T52" fmla="*/ 1 w 59"/>
                    <a:gd name="T53" fmla="*/ 2 h 63"/>
                    <a:gd name="T54" fmla="*/ 1 w 59"/>
                    <a:gd name="T55" fmla="*/ 2 h 63"/>
                    <a:gd name="T56" fmla="*/ 2 w 59"/>
                    <a:gd name="T57" fmla="*/ 2 h 63"/>
                    <a:gd name="T58" fmla="*/ 2 w 59"/>
                    <a:gd name="T59" fmla="*/ 2 h 63"/>
                    <a:gd name="T60" fmla="*/ 2 w 59"/>
                    <a:gd name="T61" fmla="*/ 2 h 63"/>
                    <a:gd name="T62" fmla="*/ 2 w 59"/>
                    <a:gd name="T63" fmla="*/ 2 h 63"/>
                    <a:gd name="T64" fmla="*/ 2 w 59"/>
                    <a:gd name="T65" fmla="*/ 2 h 63"/>
                    <a:gd name="T66" fmla="*/ 2 w 59"/>
                    <a:gd name="T67" fmla="*/ 1 h 63"/>
                    <a:gd name="T68" fmla="*/ 2 w 59"/>
                    <a:gd name="T69" fmla="*/ 1 h 63"/>
                    <a:gd name="T70" fmla="*/ 2 w 59"/>
                    <a:gd name="T71" fmla="*/ 1 h 63"/>
                    <a:gd name="T72" fmla="*/ 2 w 59"/>
                    <a:gd name="T73" fmla="*/ 1 h 63"/>
                    <a:gd name="T74" fmla="*/ 2 w 59"/>
                    <a:gd name="T75" fmla="*/ 1 h 63"/>
                    <a:gd name="T76" fmla="*/ 2 w 59"/>
                    <a:gd name="T77" fmla="*/ 1 h 63"/>
                    <a:gd name="T78" fmla="*/ 2 w 59"/>
                    <a:gd name="T79" fmla="*/ 1 h 63"/>
                    <a:gd name="T80" fmla="*/ 2 w 59"/>
                    <a:gd name="T81" fmla="*/ 1 h 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9"/>
                    <a:gd name="T124" fmla="*/ 0 h 63"/>
                    <a:gd name="T125" fmla="*/ 59 w 59"/>
                    <a:gd name="T126" fmla="*/ 63 h 6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9" h="63">
                      <a:moveTo>
                        <a:pt x="59" y="6"/>
                      </a:moveTo>
                      <a:lnTo>
                        <a:pt x="55" y="4"/>
                      </a:lnTo>
                      <a:lnTo>
                        <a:pt x="51" y="2"/>
                      </a:lnTo>
                      <a:lnTo>
                        <a:pt x="44" y="0"/>
                      </a:lnTo>
                      <a:lnTo>
                        <a:pt x="36" y="2"/>
                      </a:lnTo>
                      <a:lnTo>
                        <a:pt x="30" y="6"/>
                      </a:lnTo>
                      <a:lnTo>
                        <a:pt x="23" y="12"/>
                      </a:lnTo>
                      <a:lnTo>
                        <a:pt x="19" y="17"/>
                      </a:lnTo>
                      <a:lnTo>
                        <a:pt x="15" y="21"/>
                      </a:lnTo>
                      <a:lnTo>
                        <a:pt x="9" y="23"/>
                      </a:lnTo>
                      <a:lnTo>
                        <a:pt x="6" y="29"/>
                      </a:lnTo>
                      <a:lnTo>
                        <a:pt x="2" y="31"/>
                      </a:lnTo>
                      <a:lnTo>
                        <a:pt x="0" y="35"/>
                      </a:lnTo>
                      <a:lnTo>
                        <a:pt x="0" y="38"/>
                      </a:lnTo>
                      <a:lnTo>
                        <a:pt x="2" y="42"/>
                      </a:lnTo>
                      <a:lnTo>
                        <a:pt x="2" y="46"/>
                      </a:lnTo>
                      <a:lnTo>
                        <a:pt x="6" y="52"/>
                      </a:lnTo>
                      <a:lnTo>
                        <a:pt x="6" y="56"/>
                      </a:lnTo>
                      <a:lnTo>
                        <a:pt x="9" y="59"/>
                      </a:lnTo>
                      <a:lnTo>
                        <a:pt x="13" y="63"/>
                      </a:lnTo>
                      <a:lnTo>
                        <a:pt x="21" y="63"/>
                      </a:lnTo>
                      <a:lnTo>
                        <a:pt x="25" y="61"/>
                      </a:lnTo>
                      <a:lnTo>
                        <a:pt x="28" y="59"/>
                      </a:lnTo>
                      <a:lnTo>
                        <a:pt x="30" y="56"/>
                      </a:lnTo>
                      <a:lnTo>
                        <a:pt x="32" y="56"/>
                      </a:lnTo>
                      <a:lnTo>
                        <a:pt x="34" y="50"/>
                      </a:lnTo>
                      <a:lnTo>
                        <a:pt x="32" y="46"/>
                      </a:lnTo>
                      <a:lnTo>
                        <a:pt x="30" y="40"/>
                      </a:lnTo>
                      <a:lnTo>
                        <a:pt x="36" y="38"/>
                      </a:lnTo>
                      <a:lnTo>
                        <a:pt x="38" y="38"/>
                      </a:lnTo>
                      <a:lnTo>
                        <a:pt x="42" y="37"/>
                      </a:lnTo>
                      <a:lnTo>
                        <a:pt x="47" y="35"/>
                      </a:lnTo>
                      <a:lnTo>
                        <a:pt x="51" y="35"/>
                      </a:lnTo>
                      <a:lnTo>
                        <a:pt x="53" y="31"/>
                      </a:lnTo>
                      <a:lnTo>
                        <a:pt x="55" y="27"/>
                      </a:lnTo>
                      <a:lnTo>
                        <a:pt x="57" y="21"/>
                      </a:lnTo>
                      <a:lnTo>
                        <a:pt x="59" y="17"/>
                      </a:lnTo>
                      <a:lnTo>
                        <a:pt x="59" y="12"/>
                      </a:lnTo>
                      <a:lnTo>
                        <a:pt x="59" y="8"/>
                      </a:lnTo>
                      <a:lnTo>
                        <a:pt x="59" y="6"/>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5" name="Freeform 373">
                  <a:extLst>
                    <a:ext uri="{FF2B5EF4-FFF2-40B4-BE49-F238E27FC236}">
                      <a16:creationId xmlns:a16="http://schemas.microsoft.com/office/drawing/2014/main" id="{5EB1118B-717B-4DCD-A376-880A008099C8}"/>
                    </a:ext>
                  </a:extLst>
                </p:cNvPr>
                <p:cNvSpPr>
                  <a:spLocks/>
                </p:cNvSpPr>
                <p:nvPr/>
              </p:nvSpPr>
              <p:spPr bwMode="auto">
                <a:xfrm>
                  <a:off x="2935" y="3117"/>
                  <a:ext cx="9" cy="10"/>
                </a:xfrm>
                <a:custGeom>
                  <a:avLst/>
                  <a:gdLst>
                    <a:gd name="T0" fmla="*/ 1 w 17"/>
                    <a:gd name="T1" fmla="*/ 0 h 21"/>
                    <a:gd name="T2" fmla="*/ 1 w 17"/>
                    <a:gd name="T3" fmla="*/ 0 h 21"/>
                    <a:gd name="T4" fmla="*/ 0 w 17"/>
                    <a:gd name="T5" fmla="*/ 0 h 21"/>
                    <a:gd name="T6" fmla="*/ 1 w 17"/>
                    <a:gd name="T7" fmla="*/ 0 h 21"/>
                    <a:gd name="T8" fmla="*/ 1 w 17"/>
                    <a:gd name="T9" fmla="*/ 0 h 21"/>
                    <a:gd name="T10" fmla="*/ 1 w 17"/>
                    <a:gd name="T11" fmla="*/ 0 h 21"/>
                    <a:gd name="T12" fmla="*/ 1 w 17"/>
                    <a:gd name="T13" fmla="*/ 0 h 21"/>
                    <a:gd name="T14" fmla="*/ 0 60000 65536"/>
                    <a:gd name="T15" fmla="*/ 0 60000 65536"/>
                    <a:gd name="T16" fmla="*/ 0 60000 65536"/>
                    <a:gd name="T17" fmla="*/ 0 60000 65536"/>
                    <a:gd name="T18" fmla="*/ 0 60000 65536"/>
                    <a:gd name="T19" fmla="*/ 0 60000 65536"/>
                    <a:gd name="T20" fmla="*/ 0 60000 65536"/>
                    <a:gd name="T21" fmla="*/ 0 w 17"/>
                    <a:gd name="T22" fmla="*/ 0 h 21"/>
                    <a:gd name="T23" fmla="*/ 17 w 1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1">
                      <a:moveTo>
                        <a:pt x="15" y="15"/>
                      </a:moveTo>
                      <a:lnTo>
                        <a:pt x="17" y="0"/>
                      </a:lnTo>
                      <a:lnTo>
                        <a:pt x="0" y="5"/>
                      </a:lnTo>
                      <a:lnTo>
                        <a:pt x="2" y="21"/>
                      </a:lnTo>
                      <a:lnTo>
                        <a:pt x="9" y="13"/>
                      </a:lnTo>
                      <a:lnTo>
                        <a:pt x="15" y="15"/>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6" name="Freeform 374">
                  <a:extLst>
                    <a:ext uri="{FF2B5EF4-FFF2-40B4-BE49-F238E27FC236}">
                      <a16:creationId xmlns:a16="http://schemas.microsoft.com/office/drawing/2014/main" id="{192F94B8-5100-4A6C-A96C-D171C6BA49EA}"/>
                    </a:ext>
                  </a:extLst>
                </p:cNvPr>
                <p:cNvSpPr>
                  <a:spLocks/>
                </p:cNvSpPr>
                <p:nvPr/>
              </p:nvSpPr>
              <p:spPr bwMode="auto">
                <a:xfrm>
                  <a:off x="3186" y="3180"/>
                  <a:ext cx="18" cy="25"/>
                </a:xfrm>
                <a:custGeom>
                  <a:avLst/>
                  <a:gdLst>
                    <a:gd name="T0" fmla="*/ 1 w 36"/>
                    <a:gd name="T1" fmla="*/ 0 h 52"/>
                    <a:gd name="T2" fmla="*/ 1 w 36"/>
                    <a:gd name="T3" fmla="*/ 1 h 52"/>
                    <a:gd name="T4" fmla="*/ 1 w 36"/>
                    <a:gd name="T5" fmla="*/ 1 h 52"/>
                    <a:gd name="T6" fmla="*/ 0 w 36"/>
                    <a:gd name="T7" fmla="*/ 0 h 52"/>
                    <a:gd name="T8" fmla="*/ 1 w 36"/>
                    <a:gd name="T9" fmla="*/ 0 h 52"/>
                    <a:gd name="T10" fmla="*/ 1 w 36"/>
                    <a:gd name="T11" fmla="*/ 0 h 52"/>
                    <a:gd name="T12" fmla="*/ 0 60000 65536"/>
                    <a:gd name="T13" fmla="*/ 0 60000 65536"/>
                    <a:gd name="T14" fmla="*/ 0 60000 65536"/>
                    <a:gd name="T15" fmla="*/ 0 60000 65536"/>
                    <a:gd name="T16" fmla="*/ 0 60000 65536"/>
                    <a:gd name="T17" fmla="*/ 0 60000 65536"/>
                    <a:gd name="T18" fmla="*/ 0 w 36"/>
                    <a:gd name="T19" fmla="*/ 0 h 52"/>
                    <a:gd name="T20" fmla="*/ 36 w 36"/>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36" h="52">
                      <a:moveTo>
                        <a:pt x="30" y="15"/>
                      </a:moveTo>
                      <a:lnTo>
                        <a:pt x="36" y="52"/>
                      </a:lnTo>
                      <a:lnTo>
                        <a:pt x="9" y="38"/>
                      </a:lnTo>
                      <a:lnTo>
                        <a:pt x="0" y="0"/>
                      </a:lnTo>
                      <a:lnTo>
                        <a:pt x="30" y="15"/>
                      </a:lnTo>
                      <a:close/>
                    </a:path>
                  </a:pathLst>
                </a:custGeom>
                <a:solidFill>
                  <a:srgbClr val="0024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7" name="Freeform 375">
                  <a:extLst>
                    <a:ext uri="{FF2B5EF4-FFF2-40B4-BE49-F238E27FC236}">
                      <a16:creationId xmlns:a16="http://schemas.microsoft.com/office/drawing/2014/main" id="{0767777B-3101-4257-BBFD-84705265B0F8}"/>
                    </a:ext>
                  </a:extLst>
                </p:cNvPr>
                <p:cNvSpPr>
                  <a:spLocks/>
                </p:cNvSpPr>
                <p:nvPr/>
              </p:nvSpPr>
              <p:spPr bwMode="auto">
                <a:xfrm>
                  <a:off x="3171" y="3157"/>
                  <a:ext cx="40" cy="31"/>
                </a:xfrm>
                <a:custGeom>
                  <a:avLst/>
                  <a:gdLst>
                    <a:gd name="T0" fmla="*/ 0 w 82"/>
                    <a:gd name="T1" fmla="*/ 2 h 62"/>
                    <a:gd name="T2" fmla="*/ 1 w 82"/>
                    <a:gd name="T3" fmla="*/ 2 h 62"/>
                    <a:gd name="T4" fmla="*/ 2 w 82"/>
                    <a:gd name="T5" fmla="*/ 1 h 62"/>
                    <a:gd name="T6" fmla="*/ 0 w 82"/>
                    <a:gd name="T7" fmla="*/ 0 h 62"/>
                    <a:gd name="T8" fmla="*/ 0 w 82"/>
                    <a:gd name="T9" fmla="*/ 2 h 62"/>
                    <a:gd name="T10" fmla="*/ 0 w 82"/>
                    <a:gd name="T11" fmla="*/ 2 h 62"/>
                    <a:gd name="T12" fmla="*/ 0 w 82"/>
                    <a:gd name="T13" fmla="*/ 2 h 62"/>
                    <a:gd name="T14" fmla="*/ 0 60000 65536"/>
                    <a:gd name="T15" fmla="*/ 0 60000 65536"/>
                    <a:gd name="T16" fmla="*/ 0 60000 65536"/>
                    <a:gd name="T17" fmla="*/ 0 60000 65536"/>
                    <a:gd name="T18" fmla="*/ 0 60000 65536"/>
                    <a:gd name="T19" fmla="*/ 0 60000 65536"/>
                    <a:gd name="T20" fmla="*/ 0 60000 65536"/>
                    <a:gd name="T21" fmla="*/ 0 w 82"/>
                    <a:gd name="T22" fmla="*/ 0 h 62"/>
                    <a:gd name="T23" fmla="*/ 82 w 8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62">
                      <a:moveTo>
                        <a:pt x="25" y="47"/>
                      </a:moveTo>
                      <a:lnTo>
                        <a:pt x="63" y="62"/>
                      </a:lnTo>
                      <a:lnTo>
                        <a:pt x="82" y="22"/>
                      </a:lnTo>
                      <a:lnTo>
                        <a:pt x="0" y="0"/>
                      </a:lnTo>
                      <a:lnTo>
                        <a:pt x="0" y="41"/>
                      </a:lnTo>
                      <a:lnTo>
                        <a:pt x="25" y="47"/>
                      </a:lnTo>
                      <a:close/>
                    </a:path>
                  </a:pathLst>
                </a:custGeom>
                <a:solidFill>
                  <a:srgbClr val="2E4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8" name="Freeform 376">
                  <a:extLst>
                    <a:ext uri="{FF2B5EF4-FFF2-40B4-BE49-F238E27FC236}">
                      <a16:creationId xmlns:a16="http://schemas.microsoft.com/office/drawing/2014/main" id="{CE3849D2-C013-4ABF-AA16-08575C413525}"/>
                    </a:ext>
                  </a:extLst>
                </p:cNvPr>
                <p:cNvSpPr>
                  <a:spLocks/>
                </p:cNvSpPr>
                <p:nvPr/>
              </p:nvSpPr>
              <p:spPr bwMode="auto">
                <a:xfrm>
                  <a:off x="2792" y="3360"/>
                  <a:ext cx="31" cy="27"/>
                </a:xfrm>
                <a:custGeom>
                  <a:avLst/>
                  <a:gdLst>
                    <a:gd name="T0" fmla="*/ 1 w 61"/>
                    <a:gd name="T1" fmla="*/ 2 h 53"/>
                    <a:gd name="T2" fmla="*/ 2 w 61"/>
                    <a:gd name="T3" fmla="*/ 2 h 53"/>
                    <a:gd name="T4" fmla="*/ 2 w 61"/>
                    <a:gd name="T5" fmla="*/ 1 h 53"/>
                    <a:gd name="T6" fmla="*/ 0 w 61"/>
                    <a:gd name="T7" fmla="*/ 0 h 53"/>
                    <a:gd name="T8" fmla="*/ 1 w 61"/>
                    <a:gd name="T9" fmla="*/ 2 h 53"/>
                    <a:gd name="T10" fmla="*/ 1 w 61"/>
                    <a:gd name="T11" fmla="*/ 2 h 53"/>
                    <a:gd name="T12" fmla="*/ 0 60000 65536"/>
                    <a:gd name="T13" fmla="*/ 0 60000 65536"/>
                    <a:gd name="T14" fmla="*/ 0 60000 65536"/>
                    <a:gd name="T15" fmla="*/ 0 60000 65536"/>
                    <a:gd name="T16" fmla="*/ 0 60000 65536"/>
                    <a:gd name="T17" fmla="*/ 0 60000 65536"/>
                    <a:gd name="T18" fmla="*/ 0 w 61"/>
                    <a:gd name="T19" fmla="*/ 0 h 53"/>
                    <a:gd name="T20" fmla="*/ 61 w 61"/>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61" h="53">
                      <a:moveTo>
                        <a:pt x="26" y="36"/>
                      </a:moveTo>
                      <a:lnTo>
                        <a:pt x="57" y="53"/>
                      </a:lnTo>
                      <a:lnTo>
                        <a:pt x="61" y="22"/>
                      </a:lnTo>
                      <a:lnTo>
                        <a:pt x="0" y="0"/>
                      </a:lnTo>
                      <a:lnTo>
                        <a:pt x="26" y="36"/>
                      </a:lnTo>
                      <a:close/>
                    </a:path>
                  </a:pathLst>
                </a:custGeom>
                <a:solidFill>
                  <a:srgbClr val="2E4F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49" name="Freeform 377">
                  <a:extLst>
                    <a:ext uri="{FF2B5EF4-FFF2-40B4-BE49-F238E27FC236}">
                      <a16:creationId xmlns:a16="http://schemas.microsoft.com/office/drawing/2014/main" id="{53F2E4DD-F76A-401D-9DA7-C80EFEE80774}"/>
                    </a:ext>
                  </a:extLst>
                </p:cNvPr>
                <p:cNvSpPr>
                  <a:spLocks/>
                </p:cNvSpPr>
                <p:nvPr/>
              </p:nvSpPr>
              <p:spPr bwMode="auto">
                <a:xfrm>
                  <a:off x="2696" y="3416"/>
                  <a:ext cx="61" cy="75"/>
                </a:xfrm>
                <a:custGeom>
                  <a:avLst/>
                  <a:gdLst>
                    <a:gd name="T0" fmla="*/ 4 w 122"/>
                    <a:gd name="T1" fmla="*/ 5 h 150"/>
                    <a:gd name="T2" fmla="*/ 4 w 122"/>
                    <a:gd name="T3" fmla="*/ 5 h 150"/>
                    <a:gd name="T4" fmla="*/ 1 w 122"/>
                    <a:gd name="T5" fmla="*/ 3 h 150"/>
                    <a:gd name="T6" fmla="*/ 1 w 122"/>
                    <a:gd name="T7" fmla="*/ 3 h 150"/>
                    <a:gd name="T8" fmla="*/ 1 w 122"/>
                    <a:gd name="T9" fmla="*/ 3 h 150"/>
                    <a:gd name="T10" fmla="*/ 1 w 122"/>
                    <a:gd name="T11" fmla="*/ 3 h 150"/>
                    <a:gd name="T12" fmla="*/ 1 w 122"/>
                    <a:gd name="T13" fmla="*/ 3 h 150"/>
                    <a:gd name="T14" fmla="*/ 1 w 122"/>
                    <a:gd name="T15" fmla="*/ 3 h 150"/>
                    <a:gd name="T16" fmla="*/ 1 w 122"/>
                    <a:gd name="T17" fmla="*/ 3 h 150"/>
                    <a:gd name="T18" fmla="*/ 0 w 122"/>
                    <a:gd name="T19" fmla="*/ 2 h 150"/>
                    <a:gd name="T20" fmla="*/ 0 w 122"/>
                    <a:gd name="T21" fmla="*/ 2 h 150"/>
                    <a:gd name="T22" fmla="*/ 0 w 122"/>
                    <a:gd name="T23" fmla="*/ 2 h 150"/>
                    <a:gd name="T24" fmla="*/ 0 w 122"/>
                    <a:gd name="T25" fmla="*/ 2 h 150"/>
                    <a:gd name="T26" fmla="*/ 0 w 122"/>
                    <a:gd name="T27" fmla="*/ 1 h 150"/>
                    <a:gd name="T28" fmla="*/ 0 w 122"/>
                    <a:gd name="T29" fmla="*/ 1 h 150"/>
                    <a:gd name="T30" fmla="*/ 3 w 122"/>
                    <a:gd name="T31" fmla="*/ 0 h 150"/>
                    <a:gd name="T32" fmla="*/ 4 w 122"/>
                    <a:gd name="T33" fmla="*/ 5 h 150"/>
                    <a:gd name="T34" fmla="*/ 4 w 122"/>
                    <a:gd name="T35" fmla="*/ 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2"/>
                    <a:gd name="T55" fmla="*/ 0 h 150"/>
                    <a:gd name="T56" fmla="*/ 122 w 122"/>
                    <a:gd name="T57" fmla="*/ 150 h 15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2" h="150">
                      <a:moveTo>
                        <a:pt x="122" y="146"/>
                      </a:moveTo>
                      <a:lnTo>
                        <a:pt x="99" y="150"/>
                      </a:lnTo>
                      <a:lnTo>
                        <a:pt x="9" y="81"/>
                      </a:lnTo>
                      <a:lnTo>
                        <a:pt x="8" y="80"/>
                      </a:lnTo>
                      <a:lnTo>
                        <a:pt x="6" y="76"/>
                      </a:lnTo>
                      <a:lnTo>
                        <a:pt x="4" y="72"/>
                      </a:lnTo>
                      <a:lnTo>
                        <a:pt x="2" y="70"/>
                      </a:lnTo>
                      <a:lnTo>
                        <a:pt x="2" y="66"/>
                      </a:lnTo>
                      <a:lnTo>
                        <a:pt x="0" y="62"/>
                      </a:lnTo>
                      <a:lnTo>
                        <a:pt x="0" y="59"/>
                      </a:lnTo>
                      <a:lnTo>
                        <a:pt x="0" y="55"/>
                      </a:lnTo>
                      <a:lnTo>
                        <a:pt x="0" y="49"/>
                      </a:lnTo>
                      <a:lnTo>
                        <a:pt x="0" y="43"/>
                      </a:lnTo>
                      <a:lnTo>
                        <a:pt x="0" y="38"/>
                      </a:lnTo>
                      <a:lnTo>
                        <a:pt x="89" y="0"/>
                      </a:lnTo>
                      <a:lnTo>
                        <a:pt x="122" y="146"/>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0" name="Freeform 378">
                  <a:extLst>
                    <a:ext uri="{FF2B5EF4-FFF2-40B4-BE49-F238E27FC236}">
                      <a16:creationId xmlns:a16="http://schemas.microsoft.com/office/drawing/2014/main" id="{6A50714D-751F-41A1-AB48-B68A5598C13E}"/>
                    </a:ext>
                  </a:extLst>
                </p:cNvPr>
                <p:cNvSpPr>
                  <a:spLocks/>
                </p:cNvSpPr>
                <p:nvPr/>
              </p:nvSpPr>
              <p:spPr bwMode="auto">
                <a:xfrm>
                  <a:off x="3089" y="3202"/>
                  <a:ext cx="54" cy="75"/>
                </a:xfrm>
                <a:custGeom>
                  <a:avLst/>
                  <a:gdLst>
                    <a:gd name="T0" fmla="*/ 4 w 108"/>
                    <a:gd name="T1" fmla="*/ 5 h 148"/>
                    <a:gd name="T2" fmla="*/ 3 w 108"/>
                    <a:gd name="T3" fmla="*/ 5 h 148"/>
                    <a:gd name="T4" fmla="*/ 1 w 108"/>
                    <a:gd name="T5" fmla="*/ 4 h 148"/>
                    <a:gd name="T6" fmla="*/ 1 w 108"/>
                    <a:gd name="T7" fmla="*/ 4 h 148"/>
                    <a:gd name="T8" fmla="*/ 1 w 108"/>
                    <a:gd name="T9" fmla="*/ 3 h 148"/>
                    <a:gd name="T10" fmla="*/ 1 w 108"/>
                    <a:gd name="T11" fmla="*/ 3 h 148"/>
                    <a:gd name="T12" fmla="*/ 1 w 108"/>
                    <a:gd name="T13" fmla="*/ 3 h 148"/>
                    <a:gd name="T14" fmla="*/ 1 w 108"/>
                    <a:gd name="T15" fmla="*/ 3 h 148"/>
                    <a:gd name="T16" fmla="*/ 1 w 108"/>
                    <a:gd name="T17" fmla="*/ 3 h 148"/>
                    <a:gd name="T18" fmla="*/ 1 w 108"/>
                    <a:gd name="T19" fmla="*/ 3 h 148"/>
                    <a:gd name="T20" fmla="*/ 1 w 108"/>
                    <a:gd name="T21" fmla="*/ 3 h 148"/>
                    <a:gd name="T22" fmla="*/ 1 w 108"/>
                    <a:gd name="T23" fmla="*/ 2 h 148"/>
                    <a:gd name="T24" fmla="*/ 1 w 108"/>
                    <a:gd name="T25" fmla="*/ 2 h 148"/>
                    <a:gd name="T26" fmla="*/ 1 w 108"/>
                    <a:gd name="T27" fmla="*/ 2 h 148"/>
                    <a:gd name="T28" fmla="*/ 1 w 108"/>
                    <a:gd name="T29" fmla="*/ 2 h 148"/>
                    <a:gd name="T30" fmla="*/ 0 w 108"/>
                    <a:gd name="T31" fmla="*/ 2 h 148"/>
                    <a:gd name="T32" fmla="*/ 0 w 108"/>
                    <a:gd name="T33" fmla="*/ 1 h 148"/>
                    <a:gd name="T34" fmla="*/ 3 w 108"/>
                    <a:gd name="T35" fmla="*/ 0 h 148"/>
                    <a:gd name="T36" fmla="*/ 4 w 108"/>
                    <a:gd name="T37" fmla="*/ 5 h 148"/>
                    <a:gd name="T38" fmla="*/ 4 w 108"/>
                    <a:gd name="T39" fmla="*/ 5 h 1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
                    <a:gd name="T61" fmla="*/ 0 h 148"/>
                    <a:gd name="T62" fmla="*/ 108 w 108"/>
                    <a:gd name="T63" fmla="*/ 148 h 1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 h="148">
                      <a:moveTo>
                        <a:pt x="108" y="148"/>
                      </a:moveTo>
                      <a:lnTo>
                        <a:pt x="91" y="148"/>
                      </a:lnTo>
                      <a:lnTo>
                        <a:pt x="17" y="99"/>
                      </a:lnTo>
                      <a:lnTo>
                        <a:pt x="15" y="97"/>
                      </a:lnTo>
                      <a:lnTo>
                        <a:pt x="13" y="93"/>
                      </a:lnTo>
                      <a:lnTo>
                        <a:pt x="13" y="89"/>
                      </a:lnTo>
                      <a:lnTo>
                        <a:pt x="11" y="87"/>
                      </a:lnTo>
                      <a:lnTo>
                        <a:pt x="9" y="84"/>
                      </a:lnTo>
                      <a:lnTo>
                        <a:pt x="9" y="80"/>
                      </a:lnTo>
                      <a:lnTo>
                        <a:pt x="7" y="74"/>
                      </a:lnTo>
                      <a:lnTo>
                        <a:pt x="6" y="70"/>
                      </a:lnTo>
                      <a:lnTo>
                        <a:pt x="4" y="63"/>
                      </a:lnTo>
                      <a:lnTo>
                        <a:pt x="4" y="59"/>
                      </a:lnTo>
                      <a:lnTo>
                        <a:pt x="2" y="51"/>
                      </a:lnTo>
                      <a:lnTo>
                        <a:pt x="2" y="45"/>
                      </a:lnTo>
                      <a:lnTo>
                        <a:pt x="0" y="40"/>
                      </a:lnTo>
                      <a:lnTo>
                        <a:pt x="0" y="32"/>
                      </a:lnTo>
                      <a:lnTo>
                        <a:pt x="78" y="0"/>
                      </a:lnTo>
                      <a:lnTo>
                        <a:pt x="108" y="148"/>
                      </a:lnTo>
                      <a:close/>
                    </a:path>
                  </a:pathLst>
                </a:custGeom>
                <a:solidFill>
                  <a:srgbClr val="525C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1" name="Freeform 379">
                  <a:extLst>
                    <a:ext uri="{FF2B5EF4-FFF2-40B4-BE49-F238E27FC236}">
                      <a16:creationId xmlns:a16="http://schemas.microsoft.com/office/drawing/2014/main" id="{EDEC92E5-0B29-4CED-87E6-45A6B357DEDE}"/>
                    </a:ext>
                  </a:extLst>
                </p:cNvPr>
                <p:cNvSpPr>
                  <a:spLocks/>
                </p:cNvSpPr>
                <p:nvPr/>
              </p:nvSpPr>
              <p:spPr bwMode="auto">
                <a:xfrm>
                  <a:off x="3118" y="3165"/>
                  <a:ext cx="74" cy="111"/>
                </a:xfrm>
                <a:custGeom>
                  <a:avLst/>
                  <a:gdLst>
                    <a:gd name="T0" fmla="*/ 2 w 148"/>
                    <a:gd name="T1" fmla="*/ 7 h 220"/>
                    <a:gd name="T2" fmla="*/ 2 w 148"/>
                    <a:gd name="T3" fmla="*/ 7 h 220"/>
                    <a:gd name="T4" fmla="*/ 3 w 148"/>
                    <a:gd name="T5" fmla="*/ 7 h 220"/>
                    <a:gd name="T6" fmla="*/ 3 w 148"/>
                    <a:gd name="T7" fmla="*/ 7 h 220"/>
                    <a:gd name="T8" fmla="*/ 3 w 148"/>
                    <a:gd name="T9" fmla="*/ 6 h 220"/>
                    <a:gd name="T10" fmla="*/ 4 w 148"/>
                    <a:gd name="T11" fmla="*/ 6 h 220"/>
                    <a:gd name="T12" fmla="*/ 4 w 148"/>
                    <a:gd name="T13" fmla="*/ 5 h 220"/>
                    <a:gd name="T14" fmla="*/ 5 w 148"/>
                    <a:gd name="T15" fmla="*/ 5 h 220"/>
                    <a:gd name="T16" fmla="*/ 5 w 148"/>
                    <a:gd name="T17" fmla="*/ 4 h 220"/>
                    <a:gd name="T18" fmla="*/ 5 w 148"/>
                    <a:gd name="T19" fmla="*/ 3 h 220"/>
                    <a:gd name="T20" fmla="*/ 5 w 148"/>
                    <a:gd name="T21" fmla="*/ 3 h 220"/>
                    <a:gd name="T22" fmla="*/ 5 w 148"/>
                    <a:gd name="T23" fmla="*/ 2 h 220"/>
                    <a:gd name="T24" fmla="*/ 5 w 148"/>
                    <a:gd name="T25" fmla="*/ 1 h 220"/>
                    <a:gd name="T26" fmla="*/ 5 w 148"/>
                    <a:gd name="T27" fmla="*/ 1 h 220"/>
                    <a:gd name="T28" fmla="*/ 4 w 148"/>
                    <a:gd name="T29" fmla="*/ 1 h 220"/>
                    <a:gd name="T30" fmla="*/ 4 w 148"/>
                    <a:gd name="T31" fmla="*/ 1 h 220"/>
                    <a:gd name="T32" fmla="*/ 3 w 148"/>
                    <a:gd name="T33" fmla="*/ 0 h 220"/>
                    <a:gd name="T34" fmla="*/ 3 w 148"/>
                    <a:gd name="T35" fmla="*/ 0 h 220"/>
                    <a:gd name="T36" fmla="*/ 3 w 148"/>
                    <a:gd name="T37" fmla="*/ 1 h 220"/>
                    <a:gd name="T38" fmla="*/ 2 w 148"/>
                    <a:gd name="T39" fmla="*/ 1 h 220"/>
                    <a:gd name="T40" fmla="*/ 2 w 148"/>
                    <a:gd name="T41" fmla="*/ 1 h 220"/>
                    <a:gd name="T42" fmla="*/ 1 w 148"/>
                    <a:gd name="T43" fmla="*/ 2 h 220"/>
                    <a:gd name="T44" fmla="*/ 1 w 148"/>
                    <a:gd name="T45" fmla="*/ 2 h 220"/>
                    <a:gd name="T46" fmla="*/ 1 w 148"/>
                    <a:gd name="T47" fmla="*/ 3 h 220"/>
                    <a:gd name="T48" fmla="*/ 1 w 148"/>
                    <a:gd name="T49" fmla="*/ 4 h 220"/>
                    <a:gd name="T50" fmla="*/ 0 w 148"/>
                    <a:gd name="T51" fmla="*/ 5 h 220"/>
                    <a:gd name="T52" fmla="*/ 0 w 148"/>
                    <a:gd name="T53" fmla="*/ 5 h 220"/>
                    <a:gd name="T54" fmla="*/ 1 w 148"/>
                    <a:gd name="T55" fmla="*/ 6 h 220"/>
                    <a:gd name="T56" fmla="*/ 1 w 148"/>
                    <a:gd name="T57" fmla="*/ 6 h 220"/>
                    <a:gd name="T58" fmla="*/ 1 w 148"/>
                    <a:gd name="T59" fmla="*/ 7 h 220"/>
                    <a:gd name="T60" fmla="*/ 1 w 148"/>
                    <a:gd name="T61" fmla="*/ 7 h 220"/>
                    <a:gd name="T62" fmla="*/ 1 w 148"/>
                    <a:gd name="T63" fmla="*/ 7 h 220"/>
                    <a:gd name="T64" fmla="*/ 1 w 148"/>
                    <a:gd name="T65" fmla="*/ 7 h 2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8"/>
                    <a:gd name="T100" fmla="*/ 0 h 220"/>
                    <a:gd name="T101" fmla="*/ 148 w 148"/>
                    <a:gd name="T102" fmla="*/ 220 h 2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8" h="220">
                      <a:moveTo>
                        <a:pt x="42" y="220"/>
                      </a:moveTo>
                      <a:lnTo>
                        <a:pt x="47" y="220"/>
                      </a:lnTo>
                      <a:lnTo>
                        <a:pt x="55" y="220"/>
                      </a:lnTo>
                      <a:lnTo>
                        <a:pt x="62" y="218"/>
                      </a:lnTo>
                      <a:lnTo>
                        <a:pt x="70" y="215"/>
                      </a:lnTo>
                      <a:lnTo>
                        <a:pt x="76" y="211"/>
                      </a:lnTo>
                      <a:lnTo>
                        <a:pt x="83" y="207"/>
                      </a:lnTo>
                      <a:lnTo>
                        <a:pt x="91" y="201"/>
                      </a:lnTo>
                      <a:lnTo>
                        <a:pt x="99" y="196"/>
                      </a:lnTo>
                      <a:lnTo>
                        <a:pt x="104" y="190"/>
                      </a:lnTo>
                      <a:lnTo>
                        <a:pt x="110" y="180"/>
                      </a:lnTo>
                      <a:lnTo>
                        <a:pt x="116" y="173"/>
                      </a:lnTo>
                      <a:lnTo>
                        <a:pt x="123" y="163"/>
                      </a:lnTo>
                      <a:lnTo>
                        <a:pt x="127" y="154"/>
                      </a:lnTo>
                      <a:lnTo>
                        <a:pt x="133" y="144"/>
                      </a:lnTo>
                      <a:lnTo>
                        <a:pt x="137" y="133"/>
                      </a:lnTo>
                      <a:lnTo>
                        <a:pt x="140" y="123"/>
                      </a:lnTo>
                      <a:lnTo>
                        <a:pt x="142" y="112"/>
                      </a:lnTo>
                      <a:lnTo>
                        <a:pt x="146" y="100"/>
                      </a:lnTo>
                      <a:lnTo>
                        <a:pt x="148" y="89"/>
                      </a:lnTo>
                      <a:lnTo>
                        <a:pt x="148" y="78"/>
                      </a:lnTo>
                      <a:lnTo>
                        <a:pt x="148" y="68"/>
                      </a:lnTo>
                      <a:lnTo>
                        <a:pt x="148" y="59"/>
                      </a:lnTo>
                      <a:lnTo>
                        <a:pt x="146" y="49"/>
                      </a:lnTo>
                      <a:lnTo>
                        <a:pt x="146" y="42"/>
                      </a:lnTo>
                      <a:lnTo>
                        <a:pt x="142" y="32"/>
                      </a:lnTo>
                      <a:lnTo>
                        <a:pt x="140" y="26"/>
                      </a:lnTo>
                      <a:lnTo>
                        <a:pt x="135" y="19"/>
                      </a:lnTo>
                      <a:lnTo>
                        <a:pt x="131" y="13"/>
                      </a:lnTo>
                      <a:lnTo>
                        <a:pt x="127" y="9"/>
                      </a:lnTo>
                      <a:lnTo>
                        <a:pt x="121" y="5"/>
                      </a:lnTo>
                      <a:lnTo>
                        <a:pt x="114" y="2"/>
                      </a:lnTo>
                      <a:lnTo>
                        <a:pt x="108" y="0"/>
                      </a:lnTo>
                      <a:lnTo>
                        <a:pt x="102" y="0"/>
                      </a:lnTo>
                      <a:lnTo>
                        <a:pt x="95" y="0"/>
                      </a:lnTo>
                      <a:lnTo>
                        <a:pt x="87" y="0"/>
                      </a:lnTo>
                      <a:lnTo>
                        <a:pt x="80" y="3"/>
                      </a:lnTo>
                      <a:lnTo>
                        <a:pt x="72" y="7"/>
                      </a:lnTo>
                      <a:lnTo>
                        <a:pt x="66" y="11"/>
                      </a:lnTo>
                      <a:lnTo>
                        <a:pt x="59" y="17"/>
                      </a:lnTo>
                      <a:lnTo>
                        <a:pt x="53" y="22"/>
                      </a:lnTo>
                      <a:lnTo>
                        <a:pt x="45" y="30"/>
                      </a:lnTo>
                      <a:lnTo>
                        <a:pt x="38" y="38"/>
                      </a:lnTo>
                      <a:lnTo>
                        <a:pt x="32" y="45"/>
                      </a:lnTo>
                      <a:lnTo>
                        <a:pt x="28" y="57"/>
                      </a:lnTo>
                      <a:lnTo>
                        <a:pt x="21" y="64"/>
                      </a:lnTo>
                      <a:lnTo>
                        <a:pt x="17" y="76"/>
                      </a:lnTo>
                      <a:lnTo>
                        <a:pt x="11" y="85"/>
                      </a:lnTo>
                      <a:lnTo>
                        <a:pt x="9" y="97"/>
                      </a:lnTo>
                      <a:lnTo>
                        <a:pt x="5" y="108"/>
                      </a:lnTo>
                      <a:lnTo>
                        <a:pt x="2" y="119"/>
                      </a:lnTo>
                      <a:lnTo>
                        <a:pt x="0" y="131"/>
                      </a:lnTo>
                      <a:lnTo>
                        <a:pt x="0" y="140"/>
                      </a:lnTo>
                      <a:lnTo>
                        <a:pt x="0" y="150"/>
                      </a:lnTo>
                      <a:lnTo>
                        <a:pt x="0" y="159"/>
                      </a:lnTo>
                      <a:lnTo>
                        <a:pt x="2" y="169"/>
                      </a:lnTo>
                      <a:lnTo>
                        <a:pt x="4" y="178"/>
                      </a:lnTo>
                      <a:lnTo>
                        <a:pt x="5" y="186"/>
                      </a:lnTo>
                      <a:lnTo>
                        <a:pt x="9" y="194"/>
                      </a:lnTo>
                      <a:lnTo>
                        <a:pt x="13" y="199"/>
                      </a:lnTo>
                      <a:lnTo>
                        <a:pt x="19" y="205"/>
                      </a:lnTo>
                      <a:lnTo>
                        <a:pt x="23" y="211"/>
                      </a:lnTo>
                      <a:lnTo>
                        <a:pt x="28" y="215"/>
                      </a:lnTo>
                      <a:lnTo>
                        <a:pt x="34" y="216"/>
                      </a:lnTo>
                      <a:lnTo>
                        <a:pt x="42" y="220"/>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2" name="Freeform 380">
                  <a:extLst>
                    <a:ext uri="{FF2B5EF4-FFF2-40B4-BE49-F238E27FC236}">
                      <a16:creationId xmlns:a16="http://schemas.microsoft.com/office/drawing/2014/main" id="{3B2439FB-1D5A-4A05-B9C1-3E708F12D0A0}"/>
                    </a:ext>
                  </a:extLst>
                </p:cNvPr>
                <p:cNvSpPr>
                  <a:spLocks/>
                </p:cNvSpPr>
                <p:nvPr/>
              </p:nvSpPr>
              <p:spPr bwMode="auto">
                <a:xfrm>
                  <a:off x="2802" y="3236"/>
                  <a:ext cx="322" cy="183"/>
                </a:xfrm>
                <a:custGeom>
                  <a:avLst/>
                  <a:gdLst>
                    <a:gd name="T0" fmla="*/ 20 w 644"/>
                    <a:gd name="T1" fmla="*/ 0 h 367"/>
                    <a:gd name="T2" fmla="*/ 20 w 644"/>
                    <a:gd name="T3" fmla="*/ 0 h 367"/>
                    <a:gd name="T4" fmla="*/ 20 w 644"/>
                    <a:gd name="T5" fmla="*/ 0 h 367"/>
                    <a:gd name="T6" fmla="*/ 20 w 644"/>
                    <a:gd name="T7" fmla="*/ 0 h 367"/>
                    <a:gd name="T8" fmla="*/ 20 w 644"/>
                    <a:gd name="T9" fmla="*/ 0 h 367"/>
                    <a:gd name="T10" fmla="*/ 20 w 644"/>
                    <a:gd name="T11" fmla="*/ 0 h 367"/>
                    <a:gd name="T12" fmla="*/ 20 w 644"/>
                    <a:gd name="T13" fmla="*/ 0 h 367"/>
                    <a:gd name="T14" fmla="*/ 20 w 644"/>
                    <a:gd name="T15" fmla="*/ 1 h 367"/>
                    <a:gd name="T16" fmla="*/ 20 w 644"/>
                    <a:gd name="T17" fmla="*/ 1 h 367"/>
                    <a:gd name="T18" fmla="*/ 1 w 644"/>
                    <a:gd name="T19" fmla="*/ 11 h 367"/>
                    <a:gd name="T20" fmla="*/ 0 w 644"/>
                    <a:gd name="T21" fmla="*/ 8 h 367"/>
                    <a:gd name="T22" fmla="*/ 20 w 644"/>
                    <a:gd name="T23" fmla="*/ 0 h 367"/>
                    <a:gd name="T24" fmla="*/ 20 w 644"/>
                    <a:gd name="T25" fmla="*/ 0 h 3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4"/>
                    <a:gd name="T40" fmla="*/ 0 h 367"/>
                    <a:gd name="T41" fmla="*/ 644 w 644"/>
                    <a:gd name="T42" fmla="*/ 367 h 3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4" h="367">
                      <a:moveTo>
                        <a:pt x="640" y="0"/>
                      </a:moveTo>
                      <a:lnTo>
                        <a:pt x="640" y="0"/>
                      </a:lnTo>
                      <a:lnTo>
                        <a:pt x="640" y="4"/>
                      </a:lnTo>
                      <a:lnTo>
                        <a:pt x="640" y="8"/>
                      </a:lnTo>
                      <a:lnTo>
                        <a:pt x="640" y="14"/>
                      </a:lnTo>
                      <a:lnTo>
                        <a:pt x="640" y="19"/>
                      </a:lnTo>
                      <a:lnTo>
                        <a:pt x="640" y="27"/>
                      </a:lnTo>
                      <a:lnTo>
                        <a:pt x="642" y="33"/>
                      </a:lnTo>
                      <a:lnTo>
                        <a:pt x="644" y="40"/>
                      </a:lnTo>
                      <a:lnTo>
                        <a:pt x="17" y="367"/>
                      </a:lnTo>
                      <a:lnTo>
                        <a:pt x="0" y="274"/>
                      </a:lnTo>
                      <a:lnTo>
                        <a:pt x="640" y="0"/>
                      </a:lnTo>
                      <a:close/>
                    </a:path>
                  </a:pathLst>
                </a:custGeom>
                <a:solidFill>
                  <a:srgbClr val="4A69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3" name="Freeform 381">
                  <a:extLst>
                    <a:ext uri="{FF2B5EF4-FFF2-40B4-BE49-F238E27FC236}">
                      <a16:creationId xmlns:a16="http://schemas.microsoft.com/office/drawing/2014/main" id="{3DE12651-DB66-4684-90C9-0E931F3C52A4}"/>
                    </a:ext>
                  </a:extLst>
                </p:cNvPr>
                <p:cNvSpPr>
                  <a:spLocks/>
                </p:cNvSpPr>
                <p:nvPr/>
              </p:nvSpPr>
              <p:spPr bwMode="auto">
                <a:xfrm>
                  <a:off x="2729" y="3363"/>
                  <a:ext cx="86" cy="128"/>
                </a:xfrm>
                <a:custGeom>
                  <a:avLst/>
                  <a:gdLst>
                    <a:gd name="T0" fmla="*/ 2 w 172"/>
                    <a:gd name="T1" fmla="*/ 8 h 255"/>
                    <a:gd name="T2" fmla="*/ 3 w 172"/>
                    <a:gd name="T3" fmla="*/ 8 h 255"/>
                    <a:gd name="T4" fmla="*/ 3 w 172"/>
                    <a:gd name="T5" fmla="*/ 8 h 255"/>
                    <a:gd name="T6" fmla="*/ 3 w 172"/>
                    <a:gd name="T7" fmla="*/ 8 h 255"/>
                    <a:gd name="T8" fmla="*/ 4 w 172"/>
                    <a:gd name="T9" fmla="*/ 7 h 255"/>
                    <a:gd name="T10" fmla="*/ 5 w 172"/>
                    <a:gd name="T11" fmla="*/ 7 h 255"/>
                    <a:gd name="T12" fmla="*/ 5 w 172"/>
                    <a:gd name="T13" fmla="*/ 6 h 255"/>
                    <a:gd name="T14" fmla="*/ 5 w 172"/>
                    <a:gd name="T15" fmla="*/ 5 h 255"/>
                    <a:gd name="T16" fmla="*/ 6 w 172"/>
                    <a:gd name="T17" fmla="*/ 5 h 255"/>
                    <a:gd name="T18" fmla="*/ 6 w 172"/>
                    <a:gd name="T19" fmla="*/ 4 h 255"/>
                    <a:gd name="T20" fmla="*/ 6 w 172"/>
                    <a:gd name="T21" fmla="*/ 3 h 255"/>
                    <a:gd name="T22" fmla="*/ 6 w 172"/>
                    <a:gd name="T23" fmla="*/ 2 h 255"/>
                    <a:gd name="T24" fmla="*/ 6 w 172"/>
                    <a:gd name="T25" fmla="*/ 2 h 255"/>
                    <a:gd name="T26" fmla="*/ 5 w 172"/>
                    <a:gd name="T27" fmla="*/ 1 h 255"/>
                    <a:gd name="T28" fmla="*/ 5 w 172"/>
                    <a:gd name="T29" fmla="*/ 1 h 255"/>
                    <a:gd name="T30" fmla="*/ 5 w 172"/>
                    <a:gd name="T31" fmla="*/ 1 h 255"/>
                    <a:gd name="T32" fmla="*/ 4 w 172"/>
                    <a:gd name="T33" fmla="*/ 0 h 255"/>
                    <a:gd name="T34" fmla="*/ 3 w 172"/>
                    <a:gd name="T35" fmla="*/ 1 h 255"/>
                    <a:gd name="T36" fmla="*/ 3 w 172"/>
                    <a:gd name="T37" fmla="*/ 1 h 255"/>
                    <a:gd name="T38" fmla="*/ 3 w 172"/>
                    <a:gd name="T39" fmla="*/ 1 h 255"/>
                    <a:gd name="T40" fmla="*/ 2 w 172"/>
                    <a:gd name="T41" fmla="*/ 2 h 255"/>
                    <a:gd name="T42" fmla="*/ 2 w 172"/>
                    <a:gd name="T43" fmla="*/ 2 h 255"/>
                    <a:gd name="T44" fmla="*/ 1 w 172"/>
                    <a:gd name="T45" fmla="*/ 3 h 255"/>
                    <a:gd name="T46" fmla="*/ 1 w 172"/>
                    <a:gd name="T47" fmla="*/ 4 h 255"/>
                    <a:gd name="T48" fmla="*/ 1 w 172"/>
                    <a:gd name="T49" fmla="*/ 4 h 255"/>
                    <a:gd name="T50" fmla="*/ 0 w 172"/>
                    <a:gd name="T51" fmla="*/ 5 h 255"/>
                    <a:gd name="T52" fmla="*/ 0 w 172"/>
                    <a:gd name="T53" fmla="*/ 6 h 255"/>
                    <a:gd name="T54" fmla="*/ 1 w 172"/>
                    <a:gd name="T55" fmla="*/ 7 h 255"/>
                    <a:gd name="T56" fmla="*/ 1 w 172"/>
                    <a:gd name="T57" fmla="*/ 7 h 255"/>
                    <a:gd name="T58" fmla="*/ 1 w 172"/>
                    <a:gd name="T59" fmla="*/ 8 h 255"/>
                    <a:gd name="T60" fmla="*/ 1 w 172"/>
                    <a:gd name="T61" fmla="*/ 8 h 255"/>
                    <a:gd name="T62" fmla="*/ 2 w 172"/>
                    <a:gd name="T63" fmla="*/ 8 h 255"/>
                    <a:gd name="T64" fmla="*/ 2 w 172"/>
                    <a:gd name="T65" fmla="*/ 8 h 2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2"/>
                    <a:gd name="T100" fmla="*/ 0 h 255"/>
                    <a:gd name="T101" fmla="*/ 172 w 172"/>
                    <a:gd name="T102" fmla="*/ 255 h 2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2" h="255">
                      <a:moveTo>
                        <a:pt x="47" y="255"/>
                      </a:moveTo>
                      <a:lnTo>
                        <a:pt x="55" y="255"/>
                      </a:lnTo>
                      <a:lnTo>
                        <a:pt x="62" y="253"/>
                      </a:lnTo>
                      <a:lnTo>
                        <a:pt x="70" y="251"/>
                      </a:lnTo>
                      <a:lnTo>
                        <a:pt x="79" y="249"/>
                      </a:lnTo>
                      <a:lnTo>
                        <a:pt x="87" y="246"/>
                      </a:lnTo>
                      <a:lnTo>
                        <a:pt x="96" y="240"/>
                      </a:lnTo>
                      <a:lnTo>
                        <a:pt x="104" y="232"/>
                      </a:lnTo>
                      <a:lnTo>
                        <a:pt x="112" y="226"/>
                      </a:lnTo>
                      <a:lnTo>
                        <a:pt x="119" y="219"/>
                      </a:lnTo>
                      <a:lnTo>
                        <a:pt x="127" y="209"/>
                      </a:lnTo>
                      <a:lnTo>
                        <a:pt x="134" y="200"/>
                      </a:lnTo>
                      <a:lnTo>
                        <a:pt x="140" y="190"/>
                      </a:lnTo>
                      <a:lnTo>
                        <a:pt x="146" y="179"/>
                      </a:lnTo>
                      <a:lnTo>
                        <a:pt x="153" y="168"/>
                      </a:lnTo>
                      <a:lnTo>
                        <a:pt x="157" y="154"/>
                      </a:lnTo>
                      <a:lnTo>
                        <a:pt x="163" y="143"/>
                      </a:lnTo>
                      <a:lnTo>
                        <a:pt x="165" y="130"/>
                      </a:lnTo>
                      <a:lnTo>
                        <a:pt x="169" y="116"/>
                      </a:lnTo>
                      <a:lnTo>
                        <a:pt x="171" y="103"/>
                      </a:lnTo>
                      <a:lnTo>
                        <a:pt x="172" y="91"/>
                      </a:lnTo>
                      <a:lnTo>
                        <a:pt x="171" y="78"/>
                      </a:lnTo>
                      <a:lnTo>
                        <a:pt x="171" y="67"/>
                      </a:lnTo>
                      <a:lnTo>
                        <a:pt x="169" y="57"/>
                      </a:lnTo>
                      <a:lnTo>
                        <a:pt x="169" y="48"/>
                      </a:lnTo>
                      <a:lnTo>
                        <a:pt x="165" y="38"/>
                      </a:lnTo>
                      <a:lnTo>
                        <a:pt x="161" y="31"/>
                      </a:lnTo>
                      <a:lnTo>
                        <a:pt x="155" y="21"/>
                      </a:lnTo>
                      <a:lnTo>
                        <a:pt x="152" y="15"/>
                      </a:lnTo>
                      <a:lnTo>
                        <a:pt x="144" y="10"/>
                      </a:lnTo>
                      <a:lnTo>
                        <a:pt x="138" y="6"/>
                      </a:lnTo>
                      <a:lnTo>
                        <a:pt x="131" y="2"/>
                      </a:lnTo>
                      <a:lnTo>
                        <a:pt x="125" y="2"/>
                      </a:lnTo>
                      <a:lnTo>
                        <a:pt x="117" y="0"/>
                      </a:lnTo>
                      <a:lnTo>
                        <a:pt x="108" y="0"/>
                      </a:lnTo>
                      <a:lnTo>
                        <a:pt x="100" y="2"/>
                      </a:lnTo>
                      <a:lnTo>
                        <a:pt x="91" y="6"/>
                      </a:lnTo>
                      <a:lnTo>
                        <a:pt x="83" y="8"/>
                      </a:lnTo>
                      <a:lnTo>
                        <a:pt x="76" y="14"/>
                      </a:lnTo>
                      <a:lnTo>
                        <a:pt x="66" y="19"/>
                      </a:lnTo>
                      <a:lnTo>
                        <a:pt x="60" y="27"/>
                      </a:lnTo>
                      <a:lnTo>
                        <a:pt x="51" y="34"/>
                      </a:lnTo>
                      <a:lnTo>
                        <a:pt x="43" y="44"/>
                      </a:lnTo>
                      <a:lnTo>
                        <a:pt x="38" y="53"/>
                      </a:lnTo>
                      <a:lnTo>
                        <a:pt x="30" y="65"/>
                      </a:lnTo>
                      <a:lnTo>
                        <a:pt x="24" y="74"/>
                      </a:lnTo>
                      <a:lnTo>
                        <a:pt x="19" y="88"/>
                      </a:lnTo>
                      <a:lnTo>
                        <a:pt x="13" y="99"/>
                      </a:lnTo>
                      <a:lnTo>
                        <a:pt x="9" y="112"/>
                      </a:lnTo>
                      <a:lnTo>
                        <a:pt x="5" y="126"/>
                      </a:lnTo>
                      <a:lnTo>
                        <a:pt x="1" y="139"/>
                      </a:lnTo>
                      <a:lnTo>
                        <a:pt x="0" y="150"/>
                      </a:lnTo>
                      <a:lnTo>
                        <a:pt x="0" y="162"/>
                      </a:lnTo>
                      <a:lnTo>
                        <a:pt x="0" y="173"/>
                      </a:lnTo>
                      <a:lnTo>
                        <a:pt x="0" y="185"/>
                      </a:lnTo>
                      <a:lnTo>
                        <a:pt x="1" y="196"/>
                      </a:lnTo>
                      <a:lnTo>
                        <a:pt x="3" y="206"/>
                      </a:lnTo>
                      <a:lnTo>
                        <a:pt x="5" y="213"/>
                      </a:lnTo>
                      <a:lnTo>
                        <a:pt x="11" y="223"/>
                      </a:lnTo>
                      <a:lnTo>
                        <a:pt x="15" y="230"/>
                      </a:lnTo>
                      <a:lnTo>
                        <a:pt x="20" y="238"/>
                      </a:lnTo>
                      <a:lnTo>
                        <a:pt x="24" y="244"/>
                      </a:lnTo>
                      <a:lnTo>
                        <a:pt x="32" y="247"/>
                      </a:lnTo>
                      <a:lnTo>
                        <a:pt x="38" y="251"/>
                      </a:lnTo>
                      <a:lnTo>
                        <a:pt x="47" y="255"/>
                      </a:lnTo>
                      <a:close/>
                    </a:path>
                  </a:pathLst>
                </a:custGeom>
                <a:solidFill>
                  <a:srgbClr val="8A998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4" name="Freeform 382">
                  <a:extLst>
                    <a:ext uri="{FF2B5EF4-FFF2-40B4-BE49-F238E27FC236}">
                      <a16:creationId xmlns:a16="http://schemas.microsoft.com/office/drawing/2014/main" id="{B089CBD0-09F5-47C1-A91C-D5B49A442FA2}"/>
                    </a:ext>
                  </a:extLst>
                </p:cNvPr>
                <p:cNvSpPr>
                  <a:spLocks/>
                </p:cNvSpPr>
                <p:nvPr/>
              </p:nvSpPr>
              <p:spPr bwMode="auto">
                <a:xfrm>
                  <a:off x="2810" y="3140"/>
                  <a:ext cx="50" cy="68"/>
                </a:xfrm>
                <a:custGeom>
                  <a:avLst/>
                  <a:gdLst>
                    <a:gd name="T0" fmla="*/ 0 w 101"/>
                    <a:gd name="T1" fmla="*/ 0 h 137"/>
                    <a:gd name="T2" fmla="*/ 3 w 101"/>
                    <a:gd name="T3" fmla="*/ 2 h 137"/>
                    <a:gd name="T4" fmla="*/ 0 w 101"/>
                    <a:gd name="T5" fmla="*/ 4 h 137"/>
                    <a:gd name="T6" fmla="*/ 0 w 101"/>
                    <a:gd name="T7" fmla="*/ 0 h 137"/>
                    <a:gd name="T8" fmla="*/ 0 w 101"/>
                    <a:gd name="T9" fmla="*/ 0 h 137"/>
                    <a:gd name="T10" fmla="*/ 0 60000 65536"/>
                    <a:gd name="T11" fmla="*/ 0 60000 65536"/>
                    <a:gd name="T12" fmla="*/ 0 60000 65536"/>
                    <a:gd name="T13" fmla="*/ 0 60000 65536"/>
                    <a:gd name="T14" fmla="*/ 0 60000 65536"/>
                    <a:gd name="T15" fmla="*/ 0 w 101"/>
                    <a:gd name="T16" fmla="*/ 0 h 137"/>
                    <a:gd name="T17" fmla="*/ 101 w 101"/>
                    <a:gd name="T18" fmla="*/ 137 h 137"/>
                  </a:gdLst>
                  <a:ahLst/>
                  <a:cxnLst>
                    <a:cxn ang="T10">
                      <a:pos x="T0" y="T1"/>
                    </a:cxn>
                    <a:cxn ang="T11">
                      <a:pos x="T2" y="T3"/>
                    </a:cxn>
                    <a:cxn ang="T12">
                      <a:pos x="T4" y="T5"/>
                    </a:cxn>
                    <a:cxn ang="T13">
                      <a:pos x="T6" y="T7"/>
                    </a:cxn>
                    <a:cxn ang="T14">
                      <a:pos x="T8" y="T9"/>
                    </a:cxn>
                  </a:cxnLst>
                  <a:rect l="T15" t="T16" r="T17" b="T18"/>
                  <a:pathLst>
                    <a:path w="101" h="137">
                      <a:moveTo>
                        <a:pt x="0" y="0"/>
                      </a:moveTo>
                      <a:lnTo>
                        <a:pt x="101" y="94"/>
                      </a:lnTo>
                      <a:lnTo>
                        <a:pt x="8" y="137"/>
                      </a:lnTo>
                      <a:lnTo>
                        <a:pt x="0" y="0"/>
                      </a:lnTo>
                      <a:close/>
                    </a:path>
                  </a:pathLst>
                </a:custGeom>
                <a:solidFill>
                  <a:srgbClr val="B34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5" name="Freeform 383">
                  <a:extLst>
                    <a:ext uri="{FF2B5EF4-FFF2-40B4-BE49-F238E27FC236}">
                      <a16:creationId xmlns:a16="http://schemas.microsoft.com/office/drawing/2014/main" id="{2298E06B-FD7A-457E-839B-678AF71550BC}"/>
                    </a:ext>
                  </a:extLst>
                </p:cNvPr>
                <p:cNvSpPr>
                  <a:spLocks/>
                </p:cNvSpPr>
                <p:nvPr/>
              </p:nvSpPr>
              <p:spPr bwMode="auto">
                <a:xfrm>
                  <a:off x="2449" y="3072"/>
                  <a:ext cx="240" cy="348"/>
                </a:xfrm>
                <a:custGeom>
                  <a:avLst/>
                  <a:gdLst>
                    <a:gd name="T0" fmla="*/ 14 w 479"/>
                    <a:gd name="T1" fmla="*/ 22 h 696"/>
                    <a:gd name="T2" fmla="*/ 0 w 479"/>
                    <a:gd name="T3" fmla="*/ 11 h 696"/>
                    <a:gd name="T4" fmla="*/ 1 w 479"/>
                    <a:gd name="T5" fmla="*/ 0 h 696"/>
                    <a:gd name="T6" fmla="*/ 15 w 479"/>
                    <a:gd name="T7" fmla="*/ 13 h 696"/>
                    <a:gd name="T8" fmla="*/ 14 w 479"/>
                    <a:gd name="T9" fmla="*/ 22 h 696"/>
                    <a:gd name="T10" fmla="*/ 14 w 479"/>
                    <a:gd name="T11" fmla="*/ 22 h 696"/>
                    <a:gd name="T12" fmla="*/ 0 60000 65536"/>
                    <a:gd name="T13" fmla="*/ 0 60000 65536"/>
                    <a:gd name="T14" fmla="*/ 0 60000 65536"/>
                    <a:gd name="T15" fmla="*/ 0 60000 65536"/>
                    <a:gd name="T16" fmla="*/ 0 60000 65536"/>
                    <a:gd name="T17" fmla="*/ 0 60000 65536"/>
                    <a:gd name="T18" fmla="*/ 0 w 479"/>
                    <a:gd name="T19" fmla="*/ 0 h 696"/>
                    <a:gd name="T20" fmla="*/ 479 w 479"/>
                    <a:gd name="T21" fmla="*/ 696 h 696"/>
                  </a:gdLst>
                  <a:ahLst/>
                  <a:cxnLst>
                    <a:cxn ang="T12">
                      <a:pos x="T0" y="T1"/>
                    </a:cxn>
                    <a:cxn ang="T13">
                      <a:pos x="T2" y="T3"/>
                    </a:cxn>
                    <a:cxn ang="T14">
                      <a:pos x="T4" y="T5"/>
                    </a:cxn>
                    <a:cxn ang="T15">
                      <a:pos x="T6" y="T7"/>
                    </a:cxn>
                    <a:cxn ang="T16">
                      <a:pos x="T8" y="T9"/>
                    </a:cxn>
                    <a:cxn ang="T17">
                      <a:pos x="T10" y="T11"/>
                    </a:cxn>
                  </a:cxnLst>
                  <a:rect l="T18" t="T19" r="T20" b="T21"/>
                  <a:pathLst>
                    <a:path w="479" h="696">
                      <a:moveTo>
                        <a:pt x="422" y="696"/>
                      </a:moveTo>
                      <a:lnTo>
                        <a:pt x="0" y="352"/>
                      </a:lnTo>
                      <a:lnTo>
                        <a:pt x="23" y="0"/>
                      </a:lnTo>
                      <a:lnTo>
                        <a:pt x="479" y="426"/>
                      </a:lnTo>
                      <a:lnTo>
                        <a:pt x="422" y="696"/>
                      </a:lnTo>
                      <a:close/>
                    </a:path>
                  </a:pathLst>
                </a:custGeom>
                <a:solidFill>
                  <a:srgbClr val="63B8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6" name="Freeform 384">
                  <a:extLst>
                    <a:ext uri="{FF2B5EF4-FFF2-40B4-BE49-F238E27FC236}">
                      <a16:creationId xmlns:a16="http://schemas.microsoft.com/office/drawing/2014/main" id="{2169D4A7-0895-4245-A887-94EBBB444CB4}"/>
                    </a:ext>
                  </a:extLst>
                </p:cNvPr>
                <p:cNvSpPr>
                  <a:spLocks/>
                </p:cNvSpPr>
                <p:nvPr/>
              </p:nvSpPr>
              <p:spPr bwMode="auto">
                <a:xfrm>
                  <a:off x="2793" y="3153"/>
                  <a:ext cx="48" cy="63"/>
                </a:xfrm>
                <a:custGeom>
                  <a:avLst/>
                  <a:gdLst>
                    <a:gd name="T0" fmla="*/ 0 w 95"/>
                    <a:gd name="T1" fmla="*/ 0 h 125"/>
                    <a:gd name="T2" fmla="*/ 3 w 95"/>
                    <a:gd name="T3" fmla="*/ 3 h 125"/>
                    <a:gd name="T4" fmla="*/ 1 w 95"/>
                    <a:gd name="T5" fmla="*/ 4 h 125"/>
                    <a:gd name="T6" fmla="*/ 0 w 95"/>
                    <a:gd name="T7" fmla="*/ 0 h 125"/>
                    <a:gd name="T8" fmla="*/ 0 w 95"/>
                    <a:gd name="T9" fmla="*/ 0 h 125"/>
                    <a:gd name="T10" fmla="*/ 0 60000 65536"/>
                    <a:gd name="T11" fmla="*/ 0 60000 65536"/>
                    <a:gd name="T12" fmla="*/ 0 60000 65536"/>
                    <a:gd name="T13" fmla="*/ 0 60000 65536"/>
                    <a:gd name="T14" fmla="*/ 0 60000 65536"/>
                    <a:gd name="T15" fmla="*/ 0 w 95"/>
                    <a:gd name="T16" fmla="*/ 0 h 125"/>
                    <a:gd name="T17" fmla="*/ 95 w 95"/>
                    <a:gd name="T18" fmla="*/ 125 h 125"/>
                  </a:gdLst>
                  <a:ahLst/>
                  <a:cxnLst>
                    <a:cxn ang="T10">
                      <a:pos x="T0" y="T1"/>
                    </a:cxn>
                    <a:cxn ang="T11">
                      <a:pos x="T2" y="T3"/>
                    </a:cxn>
                    <a:cxn ang="T12">
                      <a:pos x="T4" y="T5"/>
                    </a:cxn>
                    <a:cxn ang="T13">
                      <a:pos x="T6" y="T7"/>
                    </a:cxn>
                    <a:cxn ang="T14">
                      <a:pos x="T8" y="T9"/>
                    </a:cxn>
                  </a:cxnLst>
                  <a:rect l="T15" t="T16" r="T17" b="T18"/>
                  <a:pathLst>
                    <a:path w="95" h="125">
                      <a:moveTo>
                        <a:pt x="0" y="0"/>
                      </a:moveTo>
                      <a:lnTo>
                        <a:pt x="95" y="80"/>
                      </a:lnTo>
                      <a:lnTo>
                        <a:pt x="15" y="125"/>
                      </a:lnTo>
                      <a:lnTo>
                        <a:pt x="0"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7" name="Freeform 385">
                  <a:extLst>
                    <a:ext uri="{FF2B5EF4-FFF2-40B4-BE49-F238E27FC236}">
                      <a16:creationId xmlns:a16="http://schemas.microsoft.com/office/drawing/2014/main" id="{FB6D3DA5-293F-4CB7-84D6-8B939AC21B60}"/>
                    </a:ext>
                  </a:extLst>
                </p:cNvPr>
                <p:cNvSpPr>
                  <a:spLocks/>
                </p:cNvSpPr>
                <p:nvPr/>
              </p:nvSpPr>
              <p:spPr bwMode="auto">
                <a:xfrm>
                  <a:off x="2765" y="3169"/>
                  <a:ext cx="52" cy="53"/>
                </a:xfrm>
                <a:custGeom>
                  <a:avLst/>
                  <a:gdLst>
                    <a:gd name="T0" fmla="*/ 3 w 104"/>
                    <a:gd name="T1" fmla="*/ 3 h 107"/>
                    <a:gd name="T2" fmla="*/ 2 w 104"/>
                    <a:gd name="T3" fmla="*/ 3 h 107"/>
                    <a:gd name="T4" fmla="*/ 2 w 104"/>
                    <a:gd name="T5" fmla="*/ 3 h 107"/>
                    <a:gd name="T6" fmla="*/ 2 w 104"/>
                    <a:gd name="T7" fmla="*/ 3 h 107"/>
                    <a:gd name="T8" fmla="*/ 1 w 104"/>
                    <a:gd name="T9" fmla="*/ 3 h 107"/>
                    <a:gd name="T10" fmla="*/ 1 w 104"/>
                    <a:gd name="T11" fmla="*/ 3 h 107"/>
                    <a:gd name="T12" fmla="*/ 1 w 104"/>
                    <a:gd name="T13" fmla="*/ 2 h 107"/>
                    <a:gd name="T14" fmla="*/ 1 w 104"/>
                    <a:gd name="T15" fmla="*/ 2 h 107"/>
                    <a:gd name="T16" fmla="*/ 0 w 104"/>
                    <a:gd name="T17" fmla="*/ 2 h 107"/>
                    <a:gd name="T18" fmla="*/ 1 w 104"/>
                    <a:gd name="T19" fmla="*/ 1 h 107"/>
                    <a:gd name="T20" fmla="*/ 1 w 104"/>
                    <a:gd name="T21" fmla="*/ 1 h 107"/>
                    <a:gd name="T22" fmla="*/ 1 w 104"/>
                    <a:gd name="T23" fmla="*/ 1 h 107"/>
                    <a:gd name="T24" fmla="*/ 1 w 104"/>
                    <a:gd name="T25" fmla="*/ 1 h 107"/>
                    <a:gd name="T26" fmla="*/ 1 w 104"/>
                    <a:gd name="T27" fmla="*/ 1 h 107"/>
                    <a:gd name="T28" fmla="*/ 1 w 104"/>
                    <a:gd name="T29" fmla="*/ 0 h 107"/>
                    <a:gd name="T30" fmla="*/ 1 w 104"/>
                    <a:gd name="T31" fmla="*/ 0 h 107"/>
                    <a:gd name="T32" fmla="*/ 2 w 104"/>
                    <a:gd name="T33" fmla="*/ 0 h 107"/>
                    <a:gd name="T34" fmla="*/ 2 w 104"/>
                    <a:gd name="T35" fmla="*/ 0 h 107"/>
                    <a:gd name="T36" fmla="*/ 3 w 104"/>
                    <a:gd name="T37" fmla="*/ 0 h 107"/>
                    <a:gd name="T38" fmla="*/ 3 w 104"/>
                    <a:gd name="T39" fmla="*/ 0 h 107"/>
                    <a:gd name="T40" fmla="*/ 3 w 104"/>
                    <a:gd name="T41" fmla="*/ 0 h 107"/>
                    <a:gd name="T42" fmla="*/ 3 w 104"/>
                    <a:gd name="T43" fmla="*/ 0 h 107"/>
                    <a:gd name="T44" fmla="*/ 4 w 104"/>
                    <a:gd name="T45" fmla="*/ 1 h 107"/>
                    <a:gd name="T46" fmla="*/ 4 w 104"/>
                    <a:gd name="T47" fmla="*/ 1 h 107"/>
                    <a:gd name="T48" fmla="*/ 4 w 104"/>
                    <a:gd name="T49" fmla="*/ 1 h 107"/>
                    <a:gd name="T50" fmla="*/ 4 w 104"/>
                    <a:gd name="T51" fmla="*/ 2 h 107"/>
                    <a:gd name="T52" fmla="*/ 3 w 104"/>
                    <a:gd name="T53" fmla="*/ 2 h 107"/>
                    <a:gd name="T54" fmla="*/ 3 w 104"/>
                    <a:gd name="T55" fmla="*/ 2 h 107"/>
                    <a:gd name="T56" fmla="*/ 3 w 104"/>
                    <a:gd name="T57" fmla="*/ 2 h 107"/>
                    <a:gd name="T58" fmla="*/ 3 w 104"/>
                    <a:gd name="T59" fmla="*/ 2 h 107"/>
                    <a:gd name="T60" fmla="*/ 3 w 104"/>
                    <a:gd name="T61" fmla="*/ 3 h 107"/>
                    <a:gd name="T62" fmla="*/ 3 w 104"/>
                    <a:gd name="T63" fmla="*/ 3 h 107"/>
                    <a:gd name="T64" fmla="*/ 3 w 104"/>
                    <a:gd name="T65" fmla="*/ 3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4"/>
                    <a:gd name="T100" fmla="*/ 0 h 107"/>
                    <a:gd name="T101" fmla="*/ 104 w 104"/>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4" h="107">
                      <a:moveTo>
                        <a:pt x="74" y="107"/>
                      </a:moveTo>
                      <a:lnTo>
                        <a:pt x="72" y="107"/>
                      </a:lnTo>
                      <a:lnTo>
                        <a:pt x="66" y="107"/>
                      </a:lnTo>
                      <a:lnTo>
                        <a:pt x="61" y="107"/>
                      </a:lnTo>
                      <a:lnTo>
                        <a:pt x="57" y="107"/>
                      </a:lnTo>
                      <a:lnTo>
                        <a:pt x="51" y="107"/>
                      </a:lnTo>
                      <a:lnTo>
                        <a:pt x="45" y="107"/>
                      </a:lnTo>
                      <a:lnTo>
                        <a:pt x="40" y="105"/>
                      </a:lnTo>
                      <a:lnTo>
                        <a:pt x="34" y="105"/>
                      </a:lnTo>
                      <a:lnTo>
                        <a:pt x="28" y="103"/>
                      </a:lnTo>
                      <a:lnTo>
                        <a:pt x="23" y="101"/>
                      </a:lnTo>
                      <a:lnTo>
                        <a:pt x="17" y="99"/>
                      </a:lnTo>
                      <a:lnTo>
                        <a:pt x="13" y="95"/>
                      </a:lnTo>
                      <a:lnTo>
                        <a:pt x="9" y="92"/>
                      </a:lnTo>
                      <a:lnTo>
                        <a:pt x="5" y="88"/>
                      </a:lnTo>
                      <a:lnTo>
                        <a:pt x="4" y="82"/>
                      </a:lnTo>
                      <a:lnTo>
                        <a:pt x="0" y="78"/>
                      </a:lnTo>
                      <a:lnTo>
                        <a:pt x="0" y="73"/>
                      </a:lnTo>
                      <a:lnTo>
                        <a:pt x="0" y="69"/>
                      </a:lnTo>
                      <a:lnTo>
                        <a:pt x="4" y="61"/>
                      </a:lnTo>
                      <a:lnTo>
                        <a:pt x="7" y="55"/>
                      </a:lnTo>
                      <a:lnTo>
                        <a:pt x="13" y="52"/>
                      </a:lnTo>
                      <a:lnTo>
                        <a:pt x="17" y="48"/>
                      </a:lnTo>
                      <a:lnTo>
                        <a:pt x="21" y="46"/>
                      </a:lnTo>
                      <a:lnTo>
                        <a:pt x="23" y="46"/>
                      </a:lnTo>
                      <a:lnTo>
                        <a:pt x="23" y="44"/>
                      </a:lnTo>
                      <a:lnTo>
                        <a:pt x="23" y="40"/>
                      </a:lnTo>
                      <a:lnTo>
                        <a:pt x="23" y="36"/>
                      </a:lnTo>
                      <a:lnTo>
                        <a:pt x="24" y="31"/>
                      </a:lnTo>
                      <a:lnTo>
                        <a:pt x="26" y="25"/>
                      </a:lnTo>
                      <a:lnTo>
                        <a:pt x="28" y="19"/>
                      </a:lnTo>
                      <a:lnTo>
                        <a:pt x="32" y="12"/>
                      </a:lnTo>
                      <a:lnTo>
                        <a:pt x="40" y="6"/>
                      </a:lnTo>
                      <a:lnTo>
                        <a:pt x="47" y="2"/>
                      </a:lnTo>
                      <a:lnTo>
                        <a:pt x="55" y="0"/>
                      </a:lnTo>
                      <a:lnTo>
                        <a:pt x="59" y="0"/>
                      </a:lnTo>
                      <a:lnTo>
                        <a:pt x="62" y="0"/>
                      </a:lnTo>
                      <a:lnTo>
                        <a:pt x="66" y="0"/>
                      </a:lnTo>
                      <a:lnTo>
                        <a:pt x="72" y="4"/>
                      </a:lnTo>
                      <a:lnTo>
                        <a:pt x="78" y="6"/>
                      </a:lnTo>
                      <a:lnTo>
                        <a:pt x="83" y="12"/>
                      </a:lnTo>
                      <a:lnTo>
                        <a:pt x="87" y="15"/>
                      </a:lnTo>
                      <a:lnTo>
                        <a:pt x="91" y="21"/>
                      </a:lnTo>
                      <a:lnTo>
                        <a:pt x="93" y="25"/>
                      </a:lnTo>
                      <a:lnTo>
                        <a:pt x="95" y="33"/>
                      </a:lnTo>
                      <a:lnTo>
                        <a:pt x="97" y="36"/>
                      </a:lnTo>
                      <a:lnTo>
                        <a:pt x="100" y="42"/>
                      </a:lnTo>
                      <a:lnTo>
                        <a:pt x="102" y="48"/>
                      </a:lnTo>
                      <a:lnTo>
                        <a:pt x="104" y="54"/>
                      </a:lnTo>
                      <a:lnTo>
                        <a:pt x="104" y="57"/>
                      </a:lnTo>
                      <a:lnTo>
                        <a:pt x="104" y="63"/>
                      </a:lnTo>
                      <a:lnTo>
                        <a:pt x="100" y="67"/>
                      </a:lnTo>
                      <a:lnTo>
                        <a:pt x="99" y="69"/>
                      </a:lnTo>
                      <a:lnTo>
                        <a:pt x="95" y="71"/>
                      </a:lnTo>
                      <a:lnTo>
                        <a:pt x="93" y="74"/>
                      </a:lnTo>
                      <a:lnTo>
                        <a:pt x="87" y="76"/>
                      </a:lnTo>
                      <a:lnTo>
                        <a:pt x="87" y="78"/>
                      </a:lnTo>
                      <a:lnTo>
                        <a:pt x="87" y="84"/>
                      </a:lnTo>
                      <a:lnTo>
                        <a:pt x="89" y="90"/>
                      </a:lnTo>
                      <a:lnTo>
                        <a:pt x="87" y="97"/>
                      </a:lnTo>
                      <a:lnTo>
                        <a:pt x="83" y="101"/>
                      </a:lnTo>
                      <a:lnTo>
                        <a:pt x="80" y="105"/>
                      </a:lnTo>
                      <a:lnTo>
                        <a:pt x="76" y="105"/>
                      </a:lnTo>
                      <a:lnTo>
                        <a:pt x="74" y="107"/>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8" name="Freeform 386">
                  <a:extLst>
                    <a:ext uri="{FF2B5EF4-FFF2-40B4-BE49-F238E27FC236}">
                      <a16:creationId xmlns:a16="http://schemas.microsoft.com/office/drawing/2014/main" id="{674A47B0-D690-43A8-9F99-B5765CAD9A56}"/>
                    </a:ext>
                  </a:extLst>
                </p:cNvPr>
                <p:cNvSpPr>
                  <a:spLocks/>
                </p:cNvSpPr>
                <p:nvPr/>
              </p:nvSpPr>
              <p:spPr bwMode="auto">
                <a:xfrm>
                  <a:off x="2770" y="3174"/>
                  <a:ext cx="39" cy="44"/>
                </a:xfrm>
                <a:custGeom>
                  <a:avLst/>
                  <a:gdLst>
                    <a:gd name="T0" fmla="*/ 1 w 78"/>
                    <a:gd name="T1" fmla="*/ 3 h 87"/>
                    <a:gd name="T2" fmla="*/ 1 w 78"/>
                    <a:gd name="T3" fmla="*/ 3 h 87"/>
                    <a:gd name="T4" fmla="*/ 1 w 78"/>
                    <a:gd name="T5" fmla="*/ 3 h 87"/>
                    <a:gd name="T6" fmla="*/ 1 w 78"/>
                    <a:gd name="T7" fmla="*/ 3 h 87"/>
                    <a:gd name="T8" fmla="*/ 1 w 78"/>
                    <a:gd name="T9" fmla="*/ 3 h 87"/>
                    <a:gd name="T10" fmla="*/ 1 w 78"/>
                    <a:gd name="T11" fmla="*/ 3 h 87"/>
                    <a:gd name="T12" fmla="*/ 1 w 78"/>
                    <a:gd name="T13" fmla="*/ 3 h 87"/>
                    <a:gd name="T14" fmla="*/ 1 w 78"/>
                    <a:gd name="T15" fmla="*/ 3 h 87"/>
                    <a:gd name="T16" fmla="*/ 1 w 78"/>
                    <a:gd name="T17" fmla="*/ 3 h 87"/>
                    <a:gd name="T18" fmla="*/ 0 w 78"/>
                    <a:gd name="T19" fmla="*/ 3 h 87"/>
                    <a:gd name="T20" fmla="*/ 0 w 78"/>
                    <a:gd name="T21" fmla="*/ 3 h 87"/>
                    <a:gd name="T22" fmla="*/ 0 w 78"/>
                    <a:gd name="T23" fmla="*/ 2 h 87"/>
                    <a:gd name="T24" fmla="*/ 1 w 78"/>
                    <a:gd name="T25" fmla="*/ 2 h 87"/>
                    <a:gd name="T26" fmla="*/ 1 w 78"/>
                    <a:gd name="T27" fmla="*/ 2 h 87"/>
                    <a:gd name="T28" fmla="*/ 1 w 78"/>
                    <a:gd name="T29" fmla="*/ 2 h 87"/>
                    <a:gd name="T30" fmla="*/ 1 w 78"/>
                    <a:gd name="T31" fmla="*/ 2 h 87"/>
                    <a:gd name="T32" fmla="*/ 1 w 78"/>
                    <a:gd name="T33" fmla="*/ 2 h 87"/>
                    <a:gd name="T34" fmla="*/ 1 w 78"/>
                    <a:gd name="T35" fmla="*/ 2 h 87"/>
                    <a:gd name="T36" fmla="*/ 1 w 78"/>
                    <a:gd name="T37" fmla="*/ 2 h 87"/>
                    <a:gd name="T38" fmla="*/ 1 w 78"/>
                    <a:gd name="T39" fmla="*/ 2 h 87"/>
                    <a:gd name="T40" fmla="*/ 1 w 78"/>
                    <a:gd name="T41" fmla="*/ 1 h 87"/>
                    <a:gd name="T42" fmla="*/ 1 w 78"/>
                    <a:gd name="T43" fmla="*/ 1 h 87"/>
                    <a:gd name="T44" fmla="*/ 1 w 78"/>
                    <a:gd name="T45" fmla="*/ 1 h 87"/>
                    <a:gd name="T46" fmla="*/ 1 w 78"/>
                    <a:gd name="T47" fmla="*/ 1 h 87"/>
                    <a:gd name="T48" fmla="*/ 1 w 78"/>
                    <a:gd name="T49" fmla="*/ 1 h 87"/>
                    <a:gd name="T50" fmla="*/ 1 w 78"/>
                    <a:gd name="T51" fmla="*/ 1 h 87"/>
                    <a:gd name="T52" fmla="*/ 1 w 78"/>
                    <a:gd name="T53" fmla="*/ 1 h 87"/>
                    <a:gd name="T54" fmla="*/ 1 w 78"/>
                    <a:gd name="T55" fmla="*/ 0 h 87"/>
                    <a:gd name="T56" fmla="*/ 1 w 78"/>
                    <a:gd name="T57" fmla="*/ 0 h 87"/>
                    <a:gd name="T58" fmla="*/ 2 w 78"/>
                    <a:gd name="T59" fmla="*/ 0 h 87"/>
                    <a:gd name="T60" fmla="*/ 2 w 78"/>
                    <a:gd name="T61" fmla="*/ 0 h 87"/>
                    <a:gd name="T62" fmla="*/ 2 w 78"/>
                    <a:gd name="T63" fmla="*/ 0 h 87"/>
                    <a:gd name="T64" fmla="*/ 2 w 78"/>
                    <a:gd name="T65" fmla="*/ 1 h 87"/>
                    <a:gd name="T66" fmla="*/ 3 w 78"/>
                    <a:gd name="T67" fmla="*/ 1 h 87"/>
                    <a:gd name="T68" fmla="*/ 3 w 78"/>
                    <a:gd name="T69" fmla="*/ 1 h 87"/>
                    <a:gd name="T70" fmla="*/ 3 w 78"/>
                    <a:gd name="T71" fmla="*/ 1 h 87"/>
                    <a:gd name="T72" fmla="*/ 3 w 78"/>
                    <a:gd name="T73" fmla="*/ 1 h 87"/>
                    <a:gd name="T74" fmla="*/ 3 w 78"/>
                    <a:gd name="T75" fmla="*/ 1 h 87"/>
                    <a:gd name="T76" fmla="*/ 3 w 78"/>
                    <a:gd name="T77" fmla="*/ 2 h 87"/>
                    <a:gd name="T78" fmla="*/ 3 w 78"/>
                    <a:gd name="T79" fmla="*/ 2 h 87"/>
                    <a:gd name="T80" fmla="*/ 3 w 78"/>
                    <a:gd name="T81" fmla="*/ 2 h 87"/>
                    <a:gd name="T82" fmla="*/ 3 w 78"/>
                    <a:gd name="T83" fmla="*/ 2 h 87"/>
                    <a:gd name="T84" fmla="*/ 3 w 78"/>
                    <a:gd name="T85" fmla="*/ 2 h 87"/>
                    <a:gd name="T86" fmla="*/ 3 w 78"/>
                    <a:gd name="T87" fmla="*/ 2 h 87"/>
                    <a:gd name="T88" fmla="*/ 2 w 78"/>
                    <a:gd name="T89" fmla="*/ 2 h 87"/>
                    <a:gd name="T90" fmla="*/ 2 w 78"/>
                    <a:gd name="T91" fmla="*/ 2 h 87"/>
                    <a:gd name="T92" fmla="*/ 2 w 78"/>
                    <a:gd name="T93" fmla="*/ 2 h 87"/>
                    <a:gd name="T94" fmla="*/ 2 w 78"/>
                    <a:gd name="T95" fmla="*/ 2 h 87"/>
                    <a:gd name="T96" fmla="*/ 1 w 78"/>
                    <a:gd name="T97" fmla="*/ 2 h 87"/>
                    <a:gd name="T98" fmla="*/ 1 w 78"/>
                    <a:gd name="T99" fmla="*/ 2 h 87"/>
                    <a:gd name="T100" fmla="*/ 1 w 78"/>
                    <a:gd name="T101" fmla="*/ 2 h 87"/>
                    <a:gd name="T102" fmla="*/ 1 w 78"/>
                    <a:gd name="T103" fmla="*/ 3 h 87"/>
                    <a:gd name="T104" fmla="*/ 1 w 78"/>
                    <a:gd name="T105" fmla="*/ 3 h 87"/>
                    <a:gd name="T106" fmla="*/ 1 w 78"/>
                    <a:gd name="T107" fmla="*/ 3 h 87"/>
                    <a:gd name="T108" fmla="*/ 1 w 78"/>
                    <a:gd name="T109" fmla="*/ 3 h 87"/>
                    <a:gd name="T110" fmla="*/ 1 w 78"/>
                    <a:gd name="T111" fmla="*/ 3 h 87"/>
                    <a:gd name="T112" fmla="*/ 1 w 78"/>
                    <a:gd name="T113" fmla="*/ 3 h 87"/>
                    <a:gd name="T114" fmla="*/ 1 w 78"/>
                    <a:gd name="T115" fmla="*/ 3 h 87"/>
                    <a:gd name="T116" fmla="*/ 1 w 78"/>
                    <a:gd name="T117" fmla="*/ 3 h 8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
                    <a:gd name="T178" fmla="*/ 0 h 87"/>
                    <a:gd name="T179" fmla="*/ 78 w 78"/>
                    <a:gd name="T180" fmla="*/ 87 h 8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 h="87">
                      <a:moveTo>
                        <a:pt x="31" y="87"/>
                      </a:moveTo>
                      <a:lnTo>
                        <a:pt x="29" y="87"/>
                      </a:lnTo>
                      <a:lnTo>
                        <a:pt x="27" y="87"/>
                      </a:lnTo>
                      <a:lnTo>
                        <a:pt x="23" y="85"/>
                      </a:lnTo>
                      <a:lnTo>
                        <a:pt x="19" y="85"/>
                      </a:lnTo>
                      <a:lnTo>
                        <a:pt x="14" y="83"/>
                      </a:lnTo>
                      <a:lnTo>
                        <a:pt x="10" y="82"/>
                      </a:lnTo>
                      <a:lnTo>
                        <a:pt x="6" y="78"/>
                      </a:lnTo>
                      <a:lnTo>
                        <a:pt x="4" y="76"/>
                      </a:lnTo>
                      <a:lnTo>
                        <a:pt x="0" y="70"/>
                      </a:lnTo>
                      <a:lnTo>
                        <a:pt x="0" y="66"/>
                      </a:lnTo>
                      <a:lnTo>
                        <a:pt x="0" y="61"/>
                      </a:lnTo>
                      <a:lnTo>
                        <a:pt x="2" y="57"/>
                      </a:lnTo>
                      <a:lnTo>
                        <a:pt x="4" y="53"/>
                      </a:lnTo>
                      <a:lnTo>
                        <a:pt x="6" y="49"/>
                      </a:lnTo>
                      <a:lnTo>
                        <a:pt x="10" y="45"/>
                      </a:lnTo>
                      <a:lnTo>
                        <a:pt x="14" y="42"/>
                      </a:lnTo>
                      <a:lnTo>
                        <a:pt x="21" y="40"/>
                      </a:lnTo>
                      <a:lnTo>
                        <a:pt x="19" y="38"/>
                      </a:lnTo>
                      <a:lnTo>
                        <a:pt x="19" y="36"/>
                      </a:lnTo>
                      <a:lnTo>
                        <a:pt x="19" y="32"/>
                      </a:lnTo>
                      <a:lnTo>
                        <a:pt x="19" y="28"/>
                      </a:lnTo>
                      <a:lnTo>
                        <a:pt x="19" y="25"/>
                      </a:lnTo>
                      <a:lnTo>
                        <a:pt x="21" y="19"/>
                      </a:lnTo>
                      <a:lnTo>
                        <a:pt x="23" y="13"/>
                      </a:lnTo>
                      <a:lnTo>
                        <a:pt x="27" y="9"/>
                      </a:lnTo>
                      <a:lnTo>
                        <a:pt x="31" y="4"/>
                      </a:lnTo>
                      <a:lnTo>
                        <a:pt x="36" y="0"/>
                      </a:lnTo>
                      <a:lnTo>
                        <a:pt x="40" y="0"/>
                      </a:lnTo>
                      <a:lnTo>
                        <a:pt x="46" y="0"/>
                      </a:lnTo>
                      <a:lnTo>
                        <a:pt x="52" y="0"/>
                      </a:lnTo>
                      <a:lnTo>
                        <a:pt x="55" y="0"/>
                      </a:lnTo>
                      <a:lnTo>
                        <a:pt x="61" y="2"/>
                      </a:lnTo>
                      <a:lnTo>
                        <a:pt x="65" y="4"/>
                      </a:lnTo>
                      <a:lnTo>
                        <a:pt x="69" y="9"/>
                      </a:lnTo>
                      <a:lnTo>
                        <a:pt x="74" y="17"/>
                      </a:lnTo>
                      <a:lnTo>
                        <a:pt x="76" y="23"/>
                      </a:lnTo>
                      <a:lnTo>
                        <a:pt x="78" y="28"/>
                      </a:lnTo>
                      <a:lnTo>
                        <a:pt x="78" y="34"/>
                      </a:lnTo>
                      <a:lnTo>
                        <a:pt x="76" y="42"/>
                      </a:lnTo>
                      <a:lnTo>
                        <a:pt x="74" y="42"/>
                      </a:lnTo>
                      <a:lnTo>
                        <a:pt x="72" y="45"/>
                      </a:lnTo>
                      <a:lnTo>
                        <a:pt x="69" y="45"/>
                      </a:lnTo>
                      <a:lnTo>
                        <a:pt x="65" y="44"/>
                      </a:lnTo>
                      <a:lnTo>
                        <a:pt x="61" y="42"/>
                      </a:lnTo>
                      <a:lnTo>
                        <a:pt x="55" y="42"/>
                      </a:lnTo>
                      <a:lnTo>
                        <a:pt x="52" y="44"/>
                      </a:lnTo>
                      <a:lnTo>
                        <a:pt x="48" y="49"/>
                      </a:lnTo>
                      <a:lnTo>
                        <a:pt x="44" y="51"/>
                      </a:lnTo>
                      <a:lnTo>
                        <a:pt x="42" y="59"/>
                      </a:lnTo>
                      <a:lnTo>
                        <a:pt x="42" y="64"/>
                      </a:lnTo>
                      <a:lnTo>
                        <a:pt x="42" y="70"/>
                      </a:lnTo>
                      <a:lnTo>
                        <a:pt x="42" y="74"/>
                      </a:lnTo>
                      <a:lnTo>
                        <a:pt x="42" y="80"/>
                      </a:lnTo>
                      <a:lnTo>
                        <a:pt x="40" y="82"/>
                      </a:lnTo>
                      <a:lnTo>
                        <a:pt x="36" y="85"/>
                      </a:lnTo>
                      <a:lnTo>
                        <a:pt x="33" y="87"/>
                      </a:lnTo>
                      <a:lnTo>
                        <a:pt x="31" y="87"/>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9" name="Freeform 387">
                  <a:extLst>
                    <a:ext uri="{FF2B5EF4-FFF2-40B4-BE49-F238E27FC236}">
                      <a16:creationId xmlns:a16="http://schemas.microsoft.com/office/drawing/2014/main" id="{E45F27B1-D9D7-4484-810D-740D901B176F}"/>
                    </a:ext>
                  </a:extLst>
                </p:cNvPr>
                <p:cNvSpPr>
                  <a:spLocks/>
                </p:cNvSpPr>
                <p:nvPr/>
              </p:nvSpPr>
              <p:spPr bwMode="auto">
                <a:xfrm>
                  <a:off x="2785" y="3177"/>
                  <a:ext cx="14" cy="8"/>
                </a:xfrm>
                <a:custGeom>
                  <a:avLst/>
                  <a:gdLst>
                    <a:gd name="T0" fmla="*/ 0 w 28"/>
                    <a:gd name="T1" fmla="*/ 0 h 18"/>
                    <a:gd name="T2" fmla="*/ 1 w 28"/>
                    <a:gd name="T3" fmla="*/ 0 h 18"/>
                    <a:gd name="T4" fmla="*/ 1 w 28"/>
                    <a:gd name="T5" fmla="*/ 0 h 18"/>
                    <a:gd name="T6" fmla="*/ 1 w 28"/>
                    <a:gd name="T7" fmla="*/ 0 h 18"/>
                    <a:gd name="T8" fmla="*/ 1 w 28"/>
                    <a:gd name="T9" fmla="*/ 0 h 18"/>
                    <a:gd name="T10" fmla="*/ 1 w 28"/>
                    <a:gd name="T11" fmla="*/ 0 h 18"/>
                    <a:gd name="T12" fmla="*/ 1 w 28"/>
                    <a:gd name="T13" fmla="*/ 0 h 18"/>
                    <a:gd name="T14" fmla="*/ 1 w 28"/>
                    <a:gd name="T15" fmla="*/ 0 h 18"/>
                    <a:gd name="T16" fmla="*/ 1 w 28"/>
                    <a:gd name="T17" fmla="*/ 0 h 18"/>
                    <a:gd name="T18" fmla="*/ 1 w 28"/>
                    <a:gd name="T19" fmla="*/ 0 h 18"/>
                    <a:gd name="T20" fmla="*/ 1 w 28"/>
                    <a:gd name="T21" fmla="*/ 0 h 18"/>
                    <a:gd name="T22" fmla="*/ 1 w 28"/>
                    <a:gd name="T23" fmla="*/ 0 h 18"/>
                    <a:gd name="T24" fmla="*/ 1 w 28"/>
                    <a:gd name="T25" fmla="*/ 0 h 18"/>
                    <a:gd name="T26" fmla="*/ 1 w 28"/>
                    <a:gd name="T27" fmla="*/ 0 h 18"/>
                    <a:gd name="T28" fmla="*/ 0 w 28"/>
                    <a:gd name="T29" fmla="*/ 0 h 18"/>
                    <a:gd name="T30" fmla="*/ 0 w 28"/>
                    <a:gd name="T31" fmla="*/ 0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
                    <a:gd name="T49" fmla="*/ 0 h 18"/>
                    <a:gd name="T50" fmla="*/ 28 w 28"/>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 h="18">
                      <a:moveTo>
                        <a:pt x="0" y="10"/>
                      </a:moveTo>
                      <a:lnTo>
                        <a:pt x="2" y="8"/>
                      </a:lnTo>
                      <a:lnTo>
                        <a:pt x="5" y="2"/>
                      </a:lnTo>
                      <a:lnTo>
                        <a:pt x="9" y="0"/>
                      </a:lnTo>
                      <a:lnTo>
                        <a:pt x="15" y="0"/>
                      </a:lnTo>
                      <a:lnTo>
                        <a:pt x="19" y="0"/>
                      </a:lnTo>
                      <a:lnTo>
                        <a:pt x="26" y="4"/>
                      </a:lnTo>
                      <a:lnTo>
                        <a:pt x="28" y="16"/>
                      </a:lnTo>
                      <a:lnTo>
                        <a:pt x="24" y="14"/>
                      </a:lnTo>
                      <a:lnTo>
                        <a:pt x="19" y="14"/>
                      </a:lnTo>
                      <a:lnTo>
                        <a:pt x="15" y="12"/>
                      </a:lnTo>
                      <a:lnTo>
                        <a:pt x="11" y="14"/>
                      </a:lnTo>
                      <a:lnTo>
                        <a:pt x="5" y="14"/>
                      </a:lnTo>
                      <a:lnTo>
                        <a:pt x="3" y="18"/>
                      </a:lnTo>
                      <a:lnTo>
                        <a:pt x="0" y="1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0" name="Freeform 388">
                  <a:extLst>
                    <a:ext uri="{FF2B5EF4-FFF2-40B4-BE49-F238E27FC236}">
                      <a16:creationId xmlns:a16="http://schemas.microsoft.com/office/drawing/2014/main" id="{6990DF83-464C-47CE-9971-1327E634EF77}"/>
                    </a:ext>
                  </a:extLst>
                </p:cNvPr>
                <p:cNvSpPr>
                  <a:spLocks/>
                </p:cNvSpPr>
                <p:nvPr/>
              </p:nvSpPr>
              <p:spPr bwMode="auto">
                <a:xfrm>
                  <a:off x="2776" y="3188"/>
                  <a:ext cx="7" cy="11"/>
                </a:xfrm>
                <a:custGeom>
                  <a:avLst/>
                  <a:gdLst>
                    <a:gd name="T0" fmla="*/ 1 w 13"/>
                    <a:gd name="T1" fmla="*/ 1 h 21"/>
                    <a:gd name="T2" fmla="*/ 0 w 13"/>
                    <a:gd name="T3" fmla="*/ 1 h 21"/>
                    <a:gd name="T4" fmla="*/ 1 w 13"/>
                    <a:gd name="T5" fmla="*/ 0 h 21"/>
                    <a:gd name="T6" fmla="*/ 1 w 13"/>
                    <a:gd name="T7" fmla="*/ 1 h 21"/>
                    <a:gd name="T8" fmla="*/ 1 w 13"/>
                    <a:gd name="T9" fmla="*/ 1 h 21"/>
                    <a:gd name="T10" fmla="*/ 1 w 13"/>
                    <a:gd name="T11" fmla="*/ 1 h 21"/>
                    <a:gd name="T12" fmla="*/ 0 60000 65536"/>
                    <a:gd name="T13" fmla="*/ 0 60000 65536"/>
                    <a:gd name="T14" fmla="*/ 0 60000 65536"/>
                    <a:gd name="T15" fmla="*/ 0 60000 65536"/>
                    <a:gd name="T16" fmla="*/ 0 60000 65536"/>
                    <a:gd name="T17" fmla="*/ 0 60000 65536"/>
                    <a:gd name="T18" fmla="*/ 0 w 13"/>
                    <a:gd name="T19" fmla="*/ 0 h 21"/>
                    <a:gd name="T20" fmla="*/ 13 w 13"/>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3" h="21">
                      <a:moveTo>
                        <a:pt x="1" y="21"/>
                      </a:moveTo>
                      <a:lnTo>
                        <a:pt x="0" y="8"/>
                      </a:lnTo>
                      <a:lnTo>
                        <a:pt x="13" y="0"/>
                      </a:lnTo>
                      <a:lnTo>
                        <a:pt x="13" y="14"/>
                      </a:lnTo>
                      <a:lnTo>
                        <a:pt x="1" y="2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1" name="Freeform 389">
                  <a:extLst>
                    <a:ext uri="{FF2B5EF4-FFF2-40B4-BE49-F238E27FC236}">
                      <a16:creationId xmlns:a16="http://schemas.microsoft.com/office/drawing/2014/main" id="{88A85142-FB23-4AC9-A114-3F158367AC9E}"/>
                    </a:ext>
                  </a:extLst>
                </p:cNvPr>
                <p:cNvSpPr>
                  <a:spLocks/>
                </p:cNvSpPr>
                <p:nvPr/>
              </p:nvSpPr>
              <p:spPr bwMode="auto">
                <a:xfrm>
                  <a:off x="2720" y="3178"/>
                  <a:ext cx="52" cy="48"/>
                </a:xfrm>
                <a:custGeom>
                  <a:avLst/>
                  <a:gdLst>
                    <a:gd name="T0" fmla="*/ 0 w 105"/>
                    <a:gd name="T1" fmla="*/ 2 h 97"/>
                    <a:gd name="T2" fmla="*/ 0 w 105"/>
                    <a:gd name="T3" fmla="*/ 1 h 97"/>
                    <a:gd name="T4" fmla="*/ 0 w 105"/>
                    <a:gd name="T5" fmla="*/ 1 h 97"/>
                    <a:gd name="T6" fmla="*/ 0 w 105"/>
                    <a:gd name="T7" fmla="*/ 1 h 97"/>
                    <a:gd name="T8" fmla="*/ 0 w 105"/>
                    <a:gd name="T9" fmla="*/ 1 h 97"/>
                    <a:gd name="T10" fmla="*/ 0 w 105"/>
                    <a:gd name="T11" fmla="*/ 0 h 97"/>
                    <a:gd name="T12" fmla="*/ 0 w 105"/>
                    <a:gd name="T13" fmla="*/ 0 h 97"/>
                    <a:gd name="T14" fmla="*/ 0 w 105"/>
                    <a:gd name="T15" fmla="*/ 0 h 97"/>
                    <a:gd name="T16" fmla="*/ 1 w 105"/>
                    <a:gd name="T17" fmla="*/ 0 h 97"/>
                    <a:gd name="T18" fmla="*/ 1 w 105"/>
                    <a:gd name="T19" fmla="*/ 0 h 97"/>
                    <a:gd name="T20" fmla="*/ 1 w 105"/>
                    <a:gd name="T21" fmla="*/ 0 h 97"/>
                    <a:gd name="T22" fmla="*/ 1 w 105"/>
                    <a:gd name="T23" fmla="*/ 0 h 97"/>
                    <a:gd name="T24" fmla="*/ 2 w 105"/>
                    <a:gd name="T25" fmla="*/ 0 h 97"/>
                    <a:gd name="T26" fmla="*/ 2 w 105"/>
                    <a:gd name="T27" fmla="*/ 0 h 97"/>
                    <a:gd name="T28" fmla="*/ 2 w 105"/>
                    <a:gd name="T29" fmla="*/ 0 h 97"/>
                    <a:gd name="T30" fmla="*/ 2 w 105"/>
                    <a:gd name="T31" fmla="*/ 0 h 97"/>
                    <a:gd name="T32" fmla="*/ 3 w 105"/>
                    <a:gd name="T33" fmla="*/ 0 h 97"/>
                    <a:gd name="T34" fmla="*/ 3 w 105"/>
                    <a:gd name="T35" fmla="*/ 0 h 97"/>
                    <a:gd name="T36" fmla="*/ 3 w 105"/>
                    <a:gd name="T37" fmla="*/ 1 h 97"/>
                    <a:gd name="T38" fmla="*/ 3 w 105"/>
                    <a:gd name="T39" fmla="*/ 1 h 97"/>
                    <a:gd name="T40" fmla="*/ 3 w 105"/>
                    <a:gd name="T41" fmla="*/ 1 h 97"/>
                    <a:gd name="T42" fmla="*/ 2 w 105"/>
                    <a:gd name="T43" fmla="*/ 2 h 97"/>
                    <a:gd name="T44" fmla="*/ 2 w 105"/>
                    <a:gd name="T45" fmla="*/ 2 h 97"/>
                    <a:gd name="T46" fmla="*/ 2 w 105"/>
                    <a:gd name="T47" fmla="*/ 2 h 97"/>
                    <a:gd name="T48" fmla="*/ 2 w 105"/>
                    <a:gd name="T49" fmla="*/ 2 h 97"/>
                    <a:gd name="T50" fmla="*/ 2 w 105"/>
                    <a:gd name="T51" fmla="*/ 2 h 97"/>
                    <a:gd name="T52" fmla="*/ 1 w 105"/>
                    <a:gd name="T53" fmla="*/ 2 h 97"/>
                    <a:gd name="T54" fmla="*/ 1 w 105"/>
                    <a:gd name="T55" fmla="*/ 2 h 97"/>
                    <a:gd name="T56" fmla="*/ 1 w 105"/>
                    <a:gd name="T57" fmla="*/ 2 h 97"/>
                    <a:gd name="T58" fmla="*/ 0 w 105"/>
                    <a:gd name="T59" fmla="*/ 2 h 97"/>
                    <a:gd name="T60" fmla="*/ 0 w 105"/>
                    <a:gd name="T61" fmla="*/ 2 h 97"/>
                    <a:gd name="T62" fmla="*/ 0 w 105"/>
                    <a:gd name="T63" fmla="*/ 2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
                    <a:gd name="T97" fmla="*/ 0 h 97"/>
                    <a:gd name="T98" fmla="*/ 105 w 105"/>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 h="97">
                      <a:moveTo>
                        <a:pt x="14" y="75"/>
                      </a:moveTo>
                      <a:lnTo>
                        <a:pt x="14" y="73"/>
                      </a:lnTo>
                      <a:lnTo>
                        <a:pt x="12" y="69"/>
                      </a:lnTo>
                      <a:lnTo>
                        <a:pt x="8" y="63"/>
                      </a:lnTo>
                      <a:lnTo>
                        <a:pt x="6" y="57"/>
                      </a:lnTo>
                      <a:lnTo>
                        <a:pt x="4" y="54"/>
                      </a:lnTo>
                      <a:lnTo>
                        <a:pt x="4" y="50"/>
                      </a:lnTo>
                      <a:lnTo>
                        <a:pt x="0" y="44"/>
                      </a:lnTo>
                      <a:lnTo>
                        <a:pt x="0" y="38"/>
                      </a:lnTo>
                      <a:lnTo>
                        <a:pt x="0" y="33"/>
                      </a:lnTo>
                      <a:lnTo>
                        <a:pt x="0" y="27"/>
                      </a:lnTo>
                      <a:lnTo>
                        <a:pt x="2" y="19"/>
                      </a:lnTo>
                      <a:lnTo>
                        <a:pt x="6" y="14"/>
                      </a:lnTo>
                      <a:lnTo>
                        <a:pt x="10" y="8"/>
                      </a:lnTo>
                      <a:lnTo>
                        <a:pt x="18" y="4"/>
                      </a:lnTo>
                      <a:lnTo>
                        <a:pt x="23" y="0"/>
                      </a:lnTo>
                      <a:lnTo>
                        <a:pt x="29" y="0"/>
                      </a:lnTo>
                      <a:lnTo>
                        <a:pt x="35" y="0"/>
                      </a:lnTo>
                      <a:lnTo>
                        <a:pt x="38" y="0"/>
                      </a:lnTo>
                      <a:lnTo>
                        <a:pt x="44" y="2"/>
                      </a:lnTo>
                      <a:lnTo>
                        <a:pt x="46" y="2"/>
                      </a:lnTo>
                      <a:lnTo>
                        <a:pt x="48" y="2"/>
                      </a:lnTo>
                      <a:lnTo>
                        <a:pt x="52" y="4"/>
                      </a:lnTo>
                      <a:lnTo>
                        <a:pt x="57" y="4"/>
                      </a:lnTo>
                      <a:lnTo>
                        <a:pt x="63" y="4"/>
                      </a:lnTo>
                      <a:lnTo>
                        <a:pt x="69" y="4"/>
                      </a:lnTo>
                      <a:lnTo>
                        <a:pt x="76" y="6"/>
                      </a:lnTo>
                      <a:lnTo>
                        <a:pt x="80" y="6"/>
                      </a:lnTo>
                      <a:lnTo>
                        <a:pt x="84" y="8"/>
                      </a:lnTo>
                      <a:lnTo>
                        <a:pt x="86" y="8"/>
                      </a:lnTo>
                      <a:lnTo>
                        <a:pt x="90" y="10"/>
                      </a:lnTo>
                      <a:lnTo>
                        <a:pt x="94" y="14"/>
                      </a:lnTo>
                      <a:lnTo>
                        <a:pt x="99" y="19"/>
                      </a:lnTo>
                      <a:lnTo>
                        <a:pt x="101" y="21"/>
                      </a:lnTo>
                      <a:lnTo>
                        <a:pt x="103" y="23"/>
                      </a:lnTo>
                      <a:lnTo>
                        <a:pt x="103" y="27"/>
                      </a:lnTo>
                      <a:lnTo>
                        <a:pt x="105" y="33"/>
                      </a:lnTo>
                      <a:lnTo>
                        <a:pt x="105" y="35"/>
                      </a:lnTo>
                      <a:lnTo>
                        <a:pt x="105" y="40"/>
                      </a:lnTo>
                      <a:lnTo>
                        <a:pt x="105" y="44"/>
                      </a:lnTo>
                      <a:lnTo>
                        <a:pt x="103" y="52"/>
                      </a:lnTo>
                      <a:lnTo>
                        <a:pt x="99" y="56"/>
                      </a:lnTo>
                      <a:lnTo>
                        <a:pt x="97" y="61"/>
                      </a:lnTo>
                      <a:lnTo>
                        <a:pt x="94" y="65"/>
                      </a:lnTo>
                      <a:lnTo>
                        <a:pt x="92" y="71"/>
                      </a:lnTo>
                      <a:lnTo>
                        <a:pt x="88" y="75"/>
                      </a:lnTo>
                      <a:lnTo>
                        <a:pt x="86" y="78"/>
                      </a:lnTo>
                      <a:lnTo>
                        <a:pt x="82" y="82"/>
                      </a:lnTo>
                      <a:lnTo>
                        <a:pt x="80" y="86"/>
                      </a:lnTo>
                      <a:lnTo>
                        <a:pt x="75" y="90"/>
                      </a:lnTo>
                      <a:lnTo>
                        <a:pt x="69" y="94"/>
                      </a:lnTo>
                      <a:lnTo>
                        <a:pt x="65" y="95"/>
                      </a:lnTo>
                      <a:lnTo>
                        <a:pt x="63" y="97"/>
                      </a:lnTo>
                      <a:lnTo>
                        <a:pt x="59" y="95"/>
                      </a:lnTo>
                      <a:lnTo>
                        <a:pt x="52" y="92"/>
                      </a:lnTo>
                      <a:lnTo>
                        <a:pt x="46" y="88"/>
                      </a:lnTo>
                      <a:lnTo>
                        <a:pt x="44" y="88"/>
                      </a:lnTo>
                      <a:lnTo>
                        <a:pt x="42" y="88"/>
                      </a:lnTo>
                      <a:lnTo>
                        <a:pt x="37" y="90"/>
                      </a:lnTo>
                      <a:lnTo>
                        <a:pt x="29" y="90"/>
                      </a:lnTo>
                      <a:lnTo>
                        <a:pt x="23" y="88"/>
                      </a:lnTo>
                      <a:lnTo>
                        <a:pt x="18" y="80"/>
                      </a:lnTo>
                      <a:lnTo>
                        <a:pt x="16" y="76"/>
                      </a:lnTo>
                      <a:lnTo>
                        <a:pt x="14" y="75"/>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2" name="Freeform 390">
                  <a:extLst>
                    <a:ext uri="{FF2B5EF4-FFF2-40B4-BE49-F238E27FC236}">
                      <a16:creationId xmlns:a16="http://schemas.microsoft.com/office/drawing/2014/main" id="{992E54B4-94D1-4A92-AD5A-90E4E4C31C84}"/>
                    </a:ext>
                  </a:extLst>
                </p:cNvPr>
                <p:cNvSpPr>
                  <a:spLocks/>
                </p:cNvSpPr>
                <p:nvPr/>
              </p:nvSpPr>
              <p:spPr bwMode="auto">
                <a:xfrm>
                  <a:off x="2739" y="3183"/>
                  <a:ext cx="12" cy="10"/>
                </a:xfrm>
                <a:custGeom>
                  <a:avLst/>
                  <a:gdLst>
                    <a:gd name="T0" fmla="*/ 1 w 23"/>
                    <a:gd name="T1" fmla="*/ 0 h 19"/>
                    <a:gd name="T2" fmla="*/ 0 w 23"/>
                    <a:gd name="T3" fmla="*/ 1 h 19"/>
                    <a:gd name="T4" fmla="*/ 1 w 23"/>
                    <a:gd name="T5" fmla="*/ 1 h 19"/>
                    <a:gd name="T6" fmla="*/ 1 w 23"/>
                    <a:gd name="T7" fmla="*/ 1 h 19"/>
                    <a:gd name="T8" fmla="*/ 1 w 23"/>
                    <a:gd name="T9" fmla="*/ 1 h 19"/>
                    <a:gd name="T10" fmla="*/ 1 w 23"/>
                    <a:gd name="T11" fmla="*/ 0 h 19"/>
                    <a:gd name="T12" fmla="*/ 1 w 23"/>
                    <a:gd name="T13" fmla="*/ 0 h 19"/>
                    <a:gd name="T14" fmla="*/ 0 60000 65536"/>
                    <a:gd name="T15" fmla="*/ 0 60000 65536"/>
                    <a:gd name="T16" fmla="*/ 0 60000 65536"/>
                    <a:gd name="T17" fmla="*/ 0 60000 65536"/>
                    <a:gd name="T18" fmla="*/ 0 60000 65536"/>
                    <a:gd name="T19" fmla="*/ 0 60000 65536"/>
                    <a:gd name="T20" fmla="*/ 0 60000 65536"/>
                    <a:gd name="T21" fmla="*/ 0 w 23"/>
                    <a:gd name="T22" fmla="*/ 0 h 19"/>
                    <a:gd name="T23" fmla="*/ 23 w 23"/>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9">
                      <a:moveTo>
                        <a:pt x="14" y="0"/>
                      </a:moveTo>
                      <a:lnTo>
                        <a:pt x="0" y="2"/>
                      </a:lnTo>
                      <a:lnTo>
                        <a:pt x="12" y="19"/>
                      </a:lnTo>
                      <a:lnTo>
                        <a:pt x="23" y="9"/>
                      </a:lnTo>
                      <a:lnTo>
                        <a:pt x="23" y="2"/>
                      </a:lnTo>
                      <a:lnTo>
                        <a:pt x="14"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3" name="Freeform 391">
                  <a:extLst>
                    <a:ext uri="{FF2B5EF4-FFF2-40B4-BE49-F238E27FC236}">
                      <a16:creationId xmlns:a16="http://schemas.microsoft.com/office/drawing/2014/main" id="{918EA344-026A-4A09-BF04-33A9E05C609A}"/>
                    </a:ext>
                  </a:extLst>
                </p:cNvPr>
                <p:cNvSpPr>
                  <a:spLocks/>
                </p:cNvSpPr>
                <p:nvPr/>
              </p:nvSpPr>
              <p:spPr bwMode="auto">
                <a:xfrm>
                  <a:off x="2725" y="3183"/>
                  <a:ext cx="10" cy="25"/>
                </a:xfrm>
                <a:custGeom>
                  <a:avLst/>
                  <a:gdLst>
                    <a:gd name="T0" fmla="*/ 0 w 21"/>
                    <a:gd name="T1" fmla="*/ 2 h 49"/>
                    <a:gd name="T2" fmla="*/ 0 w 21"/>
                    <a:gd name="T3" fmla="*/ 2 h 49"/>
                    <a:gd name="T4" fmla="*/ 0 w 21"/>
                    <a:gd name="T5" fmla="*/ 2 h 49"/>
                    <a:gd name="T6" fmla="*/ 0 w 21"/>
                    <a:gd name="T7" fmla="*/ 2 h 49"/>
                    <a:gd name="T8" fmla="*/ 0 w 21"/>
                    <a:gd name="T9" fmla="*/ 2 h 49"/>
                    <a:gd name="T10" fmla="*/ 0 w 21"/>
                    <a:gd name="T11" fmla="*/ 2 h 49"/>
                    <a:gd name="T12" fmla="*/ 0 w 21"/>
                    <a:gd name="T13" fmla="*/ 1 h 49"/>
                    <a:gd name="T14" fmla="*/ 0 w 21"/>
                    <a:gd name="T15" fmla="*/ 1 h 49"/>
                    <a:gd name="T16" fmla="*/ 0 w 21"/>
                    <a:gd name="T17" fmla="*/ 1 h 49"/>
                    <a:gd name="T18" fmla="*/ 0 w 21"/>
                    <a:gd name="T19" fmla="*/ 1 h 49"/>
                    <a:gd name="T20" fmla="*/ 0 w 21"/>
                    <a:gd name="T21" fmla="*/ 1 h 49"/>
                    <a:gd name="T22" fmla="*/ 0 w 21"/>
                    <a:gd name="T23" fmla="*/ 1 h 49"/>
                    <a:gd name="T24" fmla="*/ 0 w 21"/>
                    <a:gd name="T25" fmla="*/ 0 h 49"/>
                    <a:gd name="T26" fmla="*/ 0 w 21"/>
                    <a:gd name="T27" fmla="*/ 1 h 49"/>
                    <a:gd name="T28" fmla="*/ 0 w 21"/>
                    <a:gd name="T29" fmla="*/ 1 h 49"/>
                    <a:gd name="T30" fmla="*/ 0 w 21"/>
                    <a:gd name="T31" fmla="*/ 1 h 49"/>
                    <a:gd name="T32" fmla="*/ 0 w 21"/>
                    <a:gd name="T33" fmla="*/ 1 h 49"/>
                    <a:gd name="T34" fmla="*/ 0 w 21"/>
                    <a:gd name="T35" fmla="*/ 1 h 49"/>
                    <a:gd name="T36" fmla="*/ 0 w 21"/>
                    <a:gd name="T37" fmla="*/ 1 h 49"/>
                    <a:gd name="T38" fmla="*/ 0 w 21"/>
                    <a:gd name="T39" fmla="*/ 1 h 49"/>
                    <a:gd name="T40" fmla="*/ 0 w 21"/>
                    <a:gd name="T41" fmla="*/ 2 h 49"/>
                    <a:gd name="T42" fmla="*/ 0 w 21"/>
                    <a:gd name="T43" fmla="*/ 2 h 49"/>
                    <a:gd name="T44" fmla="*/ 0 w 21"/>
                    <a:gd name="T45" fmla="*/ 2 h 49"/>
                    <a:gd name="T46" fmla="*/ 0 w 21"/>
                    <a:gd name="T47" fmla="*/ 2 h 49"/>
                    <a:gd name="T48" fmla="*/ 0 w 21"/>
                    <a:gd name="T49" fmla="*/ 2 h 49"/>
                    <a:gd name="T50" fmla="*/ 0 w 21"/>
                    <a:gd name="T51" fmla="*/ 2 h 49"/>
                    <a:gd name="T52" fmla="*/ 0 w 21"/>
                    <a:gd name="T53" fmla="*/ 2 h 4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49"/>
                    <a:gd name="T83" fmla="*/ 21 w 21"/>
                    <a:gd name="T84" fmla="*/ 49 h 4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49">
                      <a:moveTo>
                        <a:pt x="15" y="49"/>
                      </a:moveTo>
                      <a:lnTo>
                        <a:pt x="13" y="49"/>
                      </a:lnTo>
                      <a:lnTo>
                        <a:pt x="13" y="45"/>
                      </a:lnTo>
                      <a:lnTo>
                        <a:pt x="9" y="42"/>
                      </a:lnTo>
                      <a:lnTo>
                        <a:pt x="8" y="40"/>
                      </a:lnTo>
                      <a:lnTo>
                        <a:pt x="4" y="34"/>
                      </a:lnTo>
                      <a:lnTo>
                        <a:pt x="2" y="30"/>
                      </a:lnTo>
                      <a:lnTo>
                        <a:pt x="0" y="25"/>
                      </a:lnTo>
                      <a:lnTo>
                        <a:pt x="0" y="21"/>
                      </a:lnTo>
                      <a:lnTo>
                        <a:pt x="4" y="13"/>
                      </a:lnTo>
                      <a:lnTo>
                        <a:pt x="8" y="6"/>
                      </a:lnTo>
                      <a:lnTo>
                        <a:pt x="11" y="2"/>
                      </a:lnTo>
                      <a:lnTo>
                        <a:pt x="13" y="0"/>
                      </a:lnTo>
                      <a:lnTo>
                        <a:pt x="21" y="9"/>
                      </a:lnTo>
                      <a:lnTo>
                        <a:pt x="19" y="9"/>
                      </a:lnTo>
                      <a:lnTo>
                        <a:pt x="17" y="15"/>
                      </a:lnTo>
                      <a:lnTo>
                        <a:pt x="15" y="19"/>
                      </a:lnTo>
                      <a:lnTo>
                        <a:pt x="15" y="23"/>
                      </a:lnTo>
                      <a:lnTo>
                        <a:pt x="15" y="26"/>
                      </a:lnTo>
                      <a:lnTo>
                        <a:pt x="15" y="30"/>
                      </a:lnTo>
                      <a:lnTo>
                        <a:pt x="15" y="34"/>
                      </a:lnTo>
                      <a:lnTo>
                        <a:pt x="17" y="38"/>
                      </a:lnTo>
                      <a:lnTo>
                        <a:pt x="17" y="42"/>
                      </a:lnTo>
                      <a:lnTo>
                        <a:pt x="17" y="45"/>
                      </a:lnTo>
                      <a:lnTo>
                        <a:pt x="15" y="49"/>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4" name="Freeform 392">
                  <a:extLst>
                    <a:ext uri="{FF2B5EF4-FFF2-40B4-BE49-F238E27FC236}">
                      <a16:creationId xmlns:a16="http://schemas.microsoft.com/office/drawing/2014/main" id="{44425E3F-611A-484B-8AA5-5C4BFCA6CDB4}"/>
                    </a:ext>
                  </a:extLst>
                </p:cNvPr>
                <p:cNvSpPr>
                  <a:spLocks/>
                </p:cNvSpPr>
                <p:nvPr/>
              </p:nvSpPr>
              <p:spPr bwMode="auto">
                <a:xfrm>
                  <a:off x="2734" y="3197"/>
                  <a:ext cx="55" cy="45"/>
                </a:xfrm>
                <a:custGeom>
                  <a:avLst/>
                  <a:gdLst>
                    <a:gd name="T0" fmla="*/ 1 w 108"/>
                    <a:gd name="T1" fmla="*/ 2 h 92"/>
                    <a:gd name="T2" fmla="*/ 1 w 108"/>
                    <a:gd name="T3" fmla="*/ 2 h 92"/>
                    <a:gd name="T4" fmla="*/ 1 w 108"/>
                    <a:gd name="T5" fmla="*/ 2 h 92"/>
                    <a:gd name="T6" fmla="*/ 1 w 108"/>
                    <a:gd name="T7" fmla="*/ 1 h 92"/>
                    <a:gd name="T8" fmla="*/ 0 w 108"/>
                    <a:gd name="T9" fmla="*/ 1 h 92"/>
                    <a:gd name="T10" fmla="*/ 0 w 108"/>
                    <a:gd name="T11" fmla="*/ 0 h 92"/>
                    <a:gd name="T12" fmla="*/ 0 w 108"/>
                    <a:gd name="T13" fmla="*/ 0 h 92"/>
                    <a:gd name="T14" fmla="*/ 1 w 108"/>
                    <a:gd name="T15" fmla="*/ 0 h 92"/>
                    <a:gd name="T16" fmla="*/ 1 w 108"/>
                    <a:gd name="T17" fmla="*/ 0 h 92"/>
                    <a:gd name="T18" fmla="*/ 1 w 108"/>
                    <a:gd name="T19" fmla="*/ 0 h 92"/>
                    <a:gd name="T20" fmla="*/ 2 w 108"/>
                    <a:gd name="T21" fmla="*/ 0 h 92"/>
                    <a:gd name="T22" fmla="*/ 2 w 108"/>
                    <a:gd name="T23" fmla="*/ 0 h 92"/>
                    <a:gd name="T24" fmla="*/ 2 w 108"/>
                    <a:gd name="T25" fmla="*/ 0 h 92"/>
                    <a:gd name="T26" fmla="*/ 2 w 108"/>
                    <a:gd name="T27" fmla="*/ 0 h 92"/>
                    <a:gd name="T28" fmla="*/ 3 w 108"/>
                    <a:gd name="T29" fmla="*/ 0 h 92"/>
                    <a:gd name="T30" fmla="*/ 3 w 108"/>
                    <a:gd name="T31" fmla="*/ 0 h 92"/>
                    <a:gd name="T32" fmla="*/ 3 w 108"/>
                    <a:gd name="T33" fmla="*/ 0 h 92"/>
                    <a:gd name="T34" fmla="*/ 3 w 108"/>
                    <a:gd name="T35" fmla="*/ 0 h 92"/>
                    <a:gd name="T36" fmla="*/ 4 w 108"/>
                    <a:gd name="T37" fmla="*/ 0 h 92"/>
                    <a:gd name="T38" fmla="*/ 4 w 108"/>
                    <a:gd name="T39" fmla="*/ 0 h 92"/>
                    <a:gd name="T40" fmla="*/ 4 w 108"/>
                    <a:gd name="T41" fmla="*/ 0 h 92"/>
                    <a:gd name="T42" fmla="*/ 4 w 108"/>
                    <a:gd name="T43" fmla="*/ 1 h 92"/>
                    <a:gd name="T44" fmla="*/ 4 w 108"/>
                    <a:gd name="T45" fmla="*/ 1 h 92"/>
                    <a:gd name="T46" fmla="*/ 4 w 108"/>
                    <a:gd name="T47" fmla="*/ 1 h 92"/>
                    <a:gd name="T48" fmla="*/ 3 w 108"/>
                    <a:gd name="T49" fmla="*/ 2 h 92"/>
                    <a:gd name="T50" fmla="*/ 3 w 108"/>
                    <a:gd name="T51" fmla="*/ 2 h 92"/>
                    <a:gd name="T52" fmla="*/ 3 w 108"/>
                    <a:gd name="T53" fmla="*/ 2 h 92"/>
                    <a:gd name="T54" fmla="*/ 3 w 108"/>
                    <a:gd name="T55" fmla="*/ 2 h 92"/>
                    <a:gd name="T56" fmla="*/ 2 w 108"/>
                    <a:gd name="T57" fmla="*/ 2 h 92"/>
                    <a:gd name="T58" fmla="*/ 2 w 108"/>
                    <a:gd name="T59" fmla="*/ 2 h 92"/>
                    <a:gd name="T60" fmla="*/ 2 w 108"/>
                    <a:gd name="T61" fmla="*/ 2 h 92"/>
                    <a:gd name="T62" fmla="*/ 2 w 108"/>
                    <a:gd name="T63" fmla="*/ 2 h 92"/>
                    <a:gd name="T64" fmla="*/ 1 w 108"/>
                    <a:gd name="T65" fmla="*/ 2 h 92"/>
                    <a:gd name="T66" fmla="*/ 1 w 108"/>
                    <a:gd name="T67" fmla="*/ 2 h 92"/>
                    <a:gd name="T68" fmla="*/ 1 w 108"/>
                    <a:gd name="T69" fmla="*/ 2 h 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8"/>
                    <a:gd name="T106" fmla="*/ 0 h 92"/>
                    <a:gd name="T107" fmla="*/ 108 w 108"/>
                    <a:gd name="T108" fmla="*/ 92 h 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8" h="92">
                      <a:moveTo>
                        <a:pt x="21" y="86"/>
                      </a:moveTo>
                      <a:lnTo>
                        <a:pt x="19" y="84"/>
                      </a:lnTo>
                      <a:lnTo>
                        <a:pt x="17" y="78"/>
                      </a:lnTo>
                      <a:lnTo>
                        <a:pt x="13" y="75"/>
                      </a:lnTo>
                      <a:lnTo>
                        <a:pt x="11" y="71"/>
                      </a:lnTo>
                      <a:lnTo>
                        <a:pt x="9" y="65"/>
                      </a:lnTo>
                      <a:lnTo>
                        <a:pt x="8" y="61"/>
                      </a:lnTo>
                      <a:lnTo>
                        <a:pt x="4" y="56"/>
                      </a:lnTo>
                      <a:lnTo>
                        <a:pt x="2" y="50"/>
                      </a:lnTo>
                      <a:lnTo>
                        <a:pt x="0" y="42"/>
                      </a:lnTo>
                      <a:lnTo>
                        <a:pt x="0" y="38"/>
                      </a:lnTo>
                      <a:lnTo>
                        <a:pt x="0" y="31"/>
                      </a:lnTo>
                      <a:lnTo>
                        <a:pt x="0" y="25"/>
                      </a:lnTo>
                      <a:lnTo>
                        <a:pt x="0" y="19"/>
                      </a:lnTo>
                      <a:lnTo>
                        <a:pt x="4" y="16"/>
                      </a:lnTo>
                      <a:lnTo>
                        <a:pt x="6" y="10"/>
                      </a:lnTo>
                      <a:lnTo>
                        <a:pt x="9" y="6"/>
                      </a:lnTo>
                      <a:lnTo>
                        <a:pt x="13" y="4"/>
                      </a:lnTo>
                      <a:lnTo>
                        <a:pt x="17" y="2"/>
                      </a:lnTo>
                      <a:lnTo>
                        <a:pt x="23" y="0"/>
                      </a:lnTo>
                      <a:lnTo>
                        <a:pt x="32" y="2"/>
                      </a:lnTo>
                      <a:lnTo>
                        <a:pt x="38" y="4"/>
                      </a:lnTo>
                      <a:lnTo>
                        <a:pt x="44" y="6"/>
                      </a:lnTo>
                      <a:lnTo>
                        <a:pt x="47" y="10"/>
                      </a:lnTo>
                      <a:lnTo>
                        <a:pt x="49" y="10"/>
                      </a:lnTo>
                      <a:lnTo>
                        <a:pt x="51" y="8"/>
                      </a:lnTo>
                      <a:lnTo>
                        <a:pt x="55" y="6"/>
                      </a:lnTo>
                      <a:lnTo>
                        <a:pt x="61" y="4"/>
                      </a:lnTo>
                      <a:lnTo>
                        <a:pt x="66" y="2"/>
                      </a:lnTo>
                      <a:lnTo>
                        <a:pt x="74" y="2"/>
                      </a:lnTo>
                      <a:lnTo>
                        <a:pt x="78" y="2"/>
                      </a:lnTo>
                      <a:lnTo>
                        <a:pt x="82" y="2"/>
                      </a:lnTo>
                      <a:lnTo>
                        <a:pt x="85" y="4"/>
                      </a:lnTo>
                      <a:lnTo>
                        <a:pt x="91" y="6"/>
                      </a:lnTo>
                      <a:lnTo>
                        <a:pt x="93" y="8"/>
                      </a:lnTo>
                      <a:lnTo>
                        <a:pt x="97" y="10"/>
                      </a:lnTo>
                      <a:lnTo>
                        <a:pt x="101" y="14"/>
                      </a:lnTo>
                      <a:lnTo>
                        <a:pt x="103" y="16"/>
                      </a:lnTo>
                      <a:lnTo>
                        <a:pt x="104" y="19"/>
                      </a:lnTo>
                      <a:lnTo>
                        <a:pt x="106" y="23"/>
                      </a:lnTo>
                      <a:lnTo>
                        <a:pt x="106" y="27"/>
                      </a:lnTo>
                      <a:lnTo>
                        <a:pt x="108" y="33"/>
                      </a:lnTo>
                      <a:lnTo>
                        <a:pt x="108" y="38"/>
                      </a:lnTo>
                      <a:lnTo>
                        <a:pt x="106" y="46"/>
                      </a:lnTo>
                      <a:lnTo>
                        <a:pt x="104" y="52"/>
                      </a:lnTo>
                      <a:lnTo>
                        <a:pt x="103" y="57"/>
                      </a:lnTo>
                      <a:lnTo>
                        <a:pt x="97" y="61"/>
                      </a:lnTo>
                      <a:lnTo>
                        <a:pt x="95" y="67"/>
                      </a:lnTo>
                      <a:lnTo>
                        <a:pt x="91" y="73"/>
                      </a:lnTo>
                      <a:lnTo>
                        <a:pt x="87" y="78"/>
                      </a:lnTo>
                      <a:lnTo>
                        <a:pt x="84" y="82"/>
                      </a:lnTo>
                      <a:lnTo>
                        <a:pt x="80" y="86"/>
                      </a:lnTo>
                      <a:lnTo>
                        <a:pt x="76" y="88"/>
                      </a:lnTo>
                      <a:lnTo>
                        <a:pt x="72" y="90"/>
                      </a:lnTo>
                      <a:lnTo>
                        <a:pt x="68" y="90"/>
                      </a:lnTo>
                      <a:lnTo>
                        <a:pt x="65" y="88"/>
                      </a:lnTo>
                      <a:lnTo>
                        <a:pt x="59" y="88"/>
                      </a:lnTo>
                      <a:lnTo>
                        <a:pt x="57" y="86"/>
                      </a:lnTo>
                      <a:lnTo>
                        <a:pt x="53" y="84"/>
                      </a:lnTo>
                      <a:lnTo>
                        <a:pt x="51" y="82"/>
                      </a:lnTo>
                      <a:lnTo>
                        <a:pt x="49" y="84"/>
                      </a:lnTo>
                      <a:lnTo>
                        <a:pt x="46" y="88"/>
                      </a:lnTo>
                      <a:lnTo>
                        <a:pt x="40" y="90"/>
                      </a:lnTo>
                      <a:lnTo>
                        <a:pt x="36" y="92"/>
                      </a:lnTo>
                      <a:lnTo>
                        <a:pt x="30" y="90"/>
                      </a:lnTo>
                      <a:lnTo>
                        <a:pt x="27" y="88"/>
                      </a:lnTo>
                      <a:lnTo>
                        <a:pt x="23" y="86"/>
                      </a:lnTo>
                      <a:lnTo>
                        <a:pt x="21" y="8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5" name="Freeform 393">
                  <a:extLst>
                    <a:ext uri="{FF2B5EF4-FFF2-40B4-BE49-F238E27FC236}">
                      <a16:creationId xmlns:a16="http://schemas.microsoft.com/office/drawing/2014/main" id="{CBD74170-09EE-4E8A-AC52-EE678EF4E471}"/>
                    </a:ext>
                  </a:extLst>
                </p:cNvPr>
                <p:cNvSpPr>
                  <a:spLocks/>
                </p:cNvSpPr>
                <p:nvPr/>
              </p:nvSpPr>
              <p:spPr bwMode="auto">
                <a:xfrm>
                  <a:off x="2738" y="3201"/>
                  <a:ext cx="47" cy="30"/>
                </a:xfrm>
                <a:custGeom>
                  <a:avLst/>
                  <a:gdLst>
                    <a:gd name="T0" fmla="*/ 1 w 93"/>
                    <a:gd name="T1" fmla="*/ 1 h 61"/>
                    <a:gd name="T2" fmla="*/ 1 w 93"/>
                    <a:gd name="T3" fmla="*/ 1 h 61"/>
                    <a:gd name="T4" fmla="*/ 1 w 93"/>
                    <a:gd name="T5" fmla="*/ 1 h 61"/>
                    <a:gd name="T6" fmla="*/ 0 w 93"/>
                    <a:gd name="T7" fmla="*/ 1 h 61"/>
                    <a:gd name="T8" fmla="*/ 0 w 93"/>
                    <a:gd name="T9" fmla="*/ 1 h 61"/>
                    <a:gd name="T10" fmla="*/ 0 w 93"/>
                    <a:gd name="T11" fmla="*/ 0 h 61"/>
                    <a:gd name="T12" fmla="*/ 0 w 93"/>
                    <a:gd name="T13" fmla="*/ 0 h 61"/>
                    <a:gd name="T14" fmla="*/ 0 w 93"/>
                    <a:gd name="T15" fmla="*/ 0 h 61"/>
                    <a:gd name="T16" fmla="*/ 0 w 93"/>
                    <a:gd name="T17" fmla="*/ 0 h 61"/>
                    <a:gd name="T18" fmla="*/ 1 w 93"/>
                    <a:gd name="T19" fmla="*/ 0 h 61"/>
                    <a:gd name="T20" fmla="*/ 1 w 93"/>
                    <a:gd name="T21" fmla="*/ 0 h 61"/>
                    <a:gd name="T22" fmla="*/ 1 w 93"/>
                    <a:gd name="T23" fmla="*/ 0 h 61"/>
                    <a:gd name="T24" fmla="*/ 1 w 93"/>
                    <a:gd name="T25" fmla="*/ 0 h 61"/>
                    <a:gd name="T26" fmla="*/ 1 w 93"/>
                    <a:gd name="T27" fmla="*/ 0 h 61"/>
                    <a:gd name="T28" fmla="*/ 1 w 93"/>
                    <a:gd name="T29" fmla="*/ 0 h 61"/>
                    <a:gd name="T30" fmla="*/ 1 w 93"/>
                    <a:gd name="T31" fmla="*/ 0 h 61"/>
                    <a:gd name="T32" fmla="*/ 2 w 93"/>
                    <a:gd name="T33" fmla="*/ 0 h 61"/>
                    <a:gd name="T34" fmla="*/ 2 w 93"/>
                    <a:gd name="T35" fmla="*/ 0 h 61"/>
                    <a:gd name="T36" fmla="*/ 2 w 93"/>
                    <a:gd name="T37" fmla="*/ 0 h 61"/>
                    <a:gd name="T38" fmla="*/ 2 w 93"/>
                    <a:gd name="T39" fmla="*/ 0 h 61"/>
                    <a:gd name="T40" fmla="*/ 2 w 93"/>
                    <a:gd name="T41" fmla="*/ 0 h 61"/>
                    <a:gd name="T42" fmla="*/ 2 w 93"/>
                    <a:gd name="T43" fmla="*/ 0 h 61"/>
                    <a:gd name="T44" fmla="*/ 2 w 93"/>
                    <a:gd name="T45" fmla="*/ 0 h 61"/>
                    <a:gd name="T46" fmla="*/ 2 w 93"/>
                    <a:gd name="T47" fmla="*/ 0 h 61"/>
                    <a:gd name="T48" fmla="*/ 2 w 93"/>
                    <a:gd name="T49" fmla="*/ 0 h 61"/>
                    <a:gd name="T50" fmla="*/ 3 w 93"/>
                    <a:gd name="T51" fmla="*/ 0 h 61"/>
                    <a:gd name="T52" fmla="*/ 3 w 93"/>
                    <a:gd name="T53" fmla="*/ 0 h 61"/>
                    <a:gd name="T54" fmla="*/ 3 w 93"/>
                    <a:gd name="T55" fmla="*/ 0 h 61"/>
                    <a:gd name="T56" fmla="*/ 3 w 93"/>
                    <a:gd name="T57" fmla="*/ 0 h 61"/>
                    <a:gd name="T58" fmla="*/ 3 w 93"/>
                    <a:gd name="T59" fmla="*/ 0 h 61"/>
                    <a:gd name="T60" fmla="*/ 3 w 93"/>
                    <a:gd name="T61" fmla="*/ 0 h 61"/>
                    <a:gd name="T62" fmla="*/ 3 w 93"/>
                    <a:gd name="T63" fmla="*/ 0 h 61"/>
                    <a:gd name="T64" fmla="*/ 3 w 93"/>
                    <a:gd name="T65" fmla="*/ 0 h 61"/>
                    <a:gd name="T66" fmla="*/ 3 w 93"/>
                    <a:gd name="T67" fmla="*/ 0 h 61"/>
                    <a:gd name="T68" fmla="*/ 3 w 93"/>
                    <a:gd name="T69" fmla="*/ 1 h 61"/>
                    <a:gd name="T70" fmla="*/ 3 w 93"/>
                    <a:gd name="T71" fmla="*/ 1 h 61"/>
                    <a:gd name="T72" fmla="*/ 3 w 93"/>
                    <a:gd name="T73" fmla="*/ 1 h 61"/>
                    <a:gd name="T74" fmla="*/ 3 w 93"/>
                    <a:gd name="T75" fmla="*/ 1 h 61"/>
                    <a:gd name="T76" fmla="*/ 3 w 93"/>
                    <a:gd name="T77" fmla="*/ 1 h 61"/>
                    <a:gd name="T78" fmla="*/ 3 w 93"/>
                    <a:gd name="T79" fmla="*/ 1 h 61"/>
                    <a:gd name="T80" fmla="*/ 2 w 93"/>
                    <a:gd name="T81" fmla="*/ 1 h 61"/>
                    <a:gd name="T82" fmla="*/ 2 w 93"/>
                    <a:gd name="T83" fmla="*/ 1 h 61"/>
                    <a:gd name="T84" fmla="*/ 2 w 93"/>
                    <a:gd name="T85" fmla="*/ 1 h 61"/>
                    <a:gd name="T86" fmla="*/ 2 w 93"/>
                    <a:gd name="T87" fmla="*/ 1 h 61"/>
                    <a:gd name="T88" fmla="*/ 2 w 93"/>
                    <a:gd name="T89" fmla="*/ 1 h 61"/>
                    <a:gd name="T90" fmla="*/ 2 w 93"/>
                    <a:gd name="T91" fmla="*/ 1 h 61"/>
                    <a:gd name="T92" fmla="*/ 2 w 93"/>
                    <a:gd name="T93" fmla="*/ 1 h 61"/>
                    <a:gd name="T94" fmla="*/ 2 w 93"/>
                    <a:gd name="T95" fmla="*/ 1 h 61"/>
                    <a:gd name="T96" fmla="*/ 2 w 93"/>
                    <a:gd name="T97" fmla="*/ 1 h 61"/>
                    <a:gd name="T98" fmla="*/ 2 w 93"/>
                    <a:gd name="T99" fmla="*/ 1 h 61"/>
                    <a:gd name="T100" fmla="*/ 1 w 93"/>
                    <a:gd name="T101" fmla="*/ 1 h 61"/>
                    <a:gd name="T102" fmla="*/ 1 w 93"/>
                    <a:gd name="T103" fmla="*/ 1 h 61"/>
                    <a:gd name="T104" fmla="*/ 1 w 93"/>
                    <a:gd name="T105" fmla="*/ 1 h 61"/>
                    <a:gd name="T106" fmla="*/ 1 w 93"/>
                    <a:gd name="T107" fmla="*/ 1 h 61"/>
                    <a:gd name="T108" fmla="*/ 1 w 93"/>
                    <a:gd name="T109" fmla="*/ 1 h 61"/>
                    <a:gd name="T110" fmla="*/ 1 w 93"/>
                    <a:gd name="T111" fmla="*/ 1 h 61"/>
                    <a:gd name="T112" fmla="*/ 1 w 93"/>
                    <a:gd name="T113" fmla="*/ 1 h 61"/>
                    <a:gd name="T114" fmla="*/ 1 w 93"/>
                    <a:gd name="T115" fmla="*/ 1 h 61"/>
                    <a:gd name="T116" fmla="*/ 1 w 93"/>
                    <a:gd name="T117" fmla="*/ 1 h 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3"/>
                    <a:gd name="T178" fmla="*/ 0 h 61"/>
                    <a:gd name="T179" fmla="*/ 93 w 93"/>
                    <a:gd name="T180" fmla="*/ 61 h 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3" h="61">
                      <a:moveTo>
                        <a:pt x="3" y="44"/>
                      </a:moveTo>
                      <a:lnTo>
                        <a:pt x="1" y="42"/>
                      </a:lnTo>
                      <a:lnTo>
                        <a:pt x="1" y="40"/>
                      </a:lnTo>
                      <a:lnTo>
                        <a:pt x="0" y="36"/>
                      </a:lnTo>
                      <a:lnTo>
                        <a:pt x="0" y="32"/>
                      </a:lnTo>
                      <a:lnTo>
                        <a:pt x="0" y="27"/>
                      </a:lnTo>
                      <a:lnTo>
                        <a:pt x="0" y="23"/>
                      </a:lnTo>
                      <a:lnTo>
                        <a:pt x="0" y="17"/>
                      </a:lnTo>
                      <a:lnTo>
                        <a:pt x="0" y="13"/>
                      </a:lnTo>
                      <a:lnTo>
                        <a:pt x="1" y="8"/>
                      </a:lnTo>
                      <a:lnTo>
                        <a:pt x="5" y="6"/>
                      </a:lnTo>
                      <a:lnTo>
                        <a:pt x="11" y="4"/>
                      </a:lnTo>
                      <a:lnTo>
                        <a:pt x="15" y="2"/>
                      </a:lnTo>
                      <a:lnTo>
                        <a:pt x="20" y="2"/>
                      </a:lnTo>
                      <a:lnTo>
                        <a:pt x="24" y="2"/>
                      </a:lnTo>
                      <a:lnTo>
                        <a:pt x="30" y="2"/>
                      </a:lnTo>
                      <a:lnTo>
                        <a:pt x="36" y="6"/>
                      </a:lnTo>
                      <a:lnTo>
                        <a:pt x="39" y="10"/>
                      </a:lnTo>
                      <a:lnTo>
                        <a:pt x="41" y="8"/>
                      </a:lnTo>
                      <a:lnTo>
                        <a:pt x="43" y="6"/>
                      </a:lnTo>
                      <a:lnTo>
                        <a:pt x="49" y="6"/>
                      </a:lnTo>
                      <a:lnTo>
                        <a:pt x="53" y="2"/>
                      </a:lnTo>
                      <a:lnTo>
                        <a:pt x="58" y="2"/>
                      </a:lnTo>
                      <a:lnTo>
                        <a:pt x="64" y="0"/>
                      </a:lnTo>
                      <a:lnTo>
                        <a:pt x="70" y="2"/>
                      </a:lnTo>
                      <a:lnTo>
                        <a:pt x="76" y="2"/>
                      </a:lnTo>
                      <a:lnTo>
                        <a:pt x="81" y="6"/>
                      </a:lnTo>
                      <a:lnTo>
                        <a:pt x="85" y="10"/>
                      </a:lnTo>
                      <a:lnTo>
                        <a:pt x="89" y="13"/>
                      </a:lnTo>
                      <a:lnTo>
                        <a:pt x="89" y="17"/>
                      </a:lnTo>
                      <a:lnTo>
                        <a:pt x="91" y="23"/>
                      </a:lnTo>
                      <a:lnTo>
                        <a:pt x="93" y="27"/>
                      </a:lnTo>
                      <a:lnTo>
                        <a:pt x="93" y="30"/>
                      </a:lnTo>
                      <a:lnTo>
                        <a:pt x="89" y="38"/>
                      </a:lnTo>
                      <a:lnTo>
                        <a:pt x="85" y="44"/>
                      </a:lnTo>
                      <a:lnTo>
                        <a:pt x="79" y="51"/>
                      </a:lnTo>
                      <a:lnTo>
                        <a:pt x="76" y="55"/>
                      </a:lnTo>
                      <a:lnTo>
                        <a:pt x="72" y="59"/>
                      </a:lnTo>
                      <a:lnTo>
                        <a:pt x="66" y="61"/>
                      </a:lnTo>
                      <a:lnTo>
                        <a:pt x="62" y="59"/>
                      </a:lnTo>
                      <a:lnTo>
                        <a:pt x="60" y="59"/>
                      </a:lnTo>
                      <a:lnTo>
                        <a:pt x="58" y="55"/>
                      </a:lnTo>
                      <a:lnTo>
                        <a:pt x="58" y="51"/>
                      </a:lnTo>
                      <a:lnTo>
                        <a:pt x="57" y="46"/>
                      </a:lnTo>
                      <a:lnTo>
                        <a:pt x="55" y="42"/>
                      </a:lnTo>
                      <a:lnTo>
                        <a:pt x="51" y="40"/>
                      </a:lnTo>
                      <a:lnTo>
                        <a:pt x="45" y="38"/>
                      </a:lnTo>
                      <a:lnTo>
                        <a:pt x="39" y="38"/>
                      </a:lnTo>
                      <a:lnTo>
                        <a:pt x="34" y="38"/>
                      </a:lnTo>
                      <a:lnTo>
                        <a:pt x="28" y="40"/>
                      </a:lnTo>
                      <a:lnTo>
                        <a:pt x="24" y="44"/>
                      </a:lnTo>
                      <a:lnTo>
                        <a:pt x="19" y="46"/>
                      </a:lnTo>
                      <a:lnTo>
                        <a:pt x="15" y="48"/>
                      </a:lnTo>
                      <a:lnTo>
                        <a:pt x="11" y="48"/>
                      </a:lnTo>
                      <a:lnTo>
                        <a:pt x="9" y="48"/>
                      </a:lnTo>
                      <a:lnTo>
                        <a:pt x="5" y="44"/>
                      </a:lnTo>
                      <a:lnTo>
                        <a:pt x="3" y="44"/>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6" name="Freeform 394">
                  <a:extLst>
                    <a:ext uri="{FF2B5EF4-FFF2-40B4-BE49-F238E27FC236}">
                      <a16:creationId xmlns:a16="http://schemas.microsoft.com/office/drawing/2014/main" id="{07510DC8-54B4-4033-9006-E5EAE6795B47}"/>
                    </a:ext>
                  </a:extLst>
                </p:cNvPr>
                <p:cNvSpPr>
                  <a:spLocks/>
                </p:cNvSpPr>
                <p:nvPr/>
              </p:nvSpPr>
              <p:spPr bwMode="auto">
                <a:xfrm>
                  <a:off x="2770" y="3203"/>
                  <a:ext cx="11" cy="15"/>
                </a:xfrm>
                <a:custGeom>
                  <a:avLst/>
                  <a:gdLst>
                    <a:gd name="T0" fmla="*/ 0 w 23"/>
                    <a:gd name="T1" fmla="*/ 0 h 28"/>
                    <a:gd name="T2" fmla="*/ 0 w 23"/>
                    <a:gd name="T3" fmla="*/ 0 h 28"/>
                    <a:gd name="T4" fmla="*/ 0 w 23"/>
                    <a:gd name="T5" fmla="*/ 1 h 28"/>
                    <a:gd name="T6" fmla="*/ 0 w 23"/>
                    <a:gd name="T7" fmla="*/ 1 h 28"/>
                    <a:gd name="T8" fmla="*/ 0 w 23"/>
                    <a:gd name="T9" fmla="*/ 1 h 28"/>
                    <a:gd name="T10" fmla="*/ 0 w 23"/>
                    <a:gd name="T11" fmla="*/ 1 h 28"/>
                    <a:gd name="T12" fmla="*/ 0 w 23"/>
                    <a:gd name="T13" fmla="*/ 1 h 28"/>
                    <a:gd name="T14" fmla="*/ 0 w 23"/>
                    <a:gd name="T15" fmla="*/ 1 h 28"/>
                    <a:gd name="T16" fmla="*/ 0 w 23"/>
                    <a:gd name="T17" fmla="*/ 1 h 28"/>
                    <a:gd name="T18" fmla="*/ 0 w 23"/>
                    <a:gd name="T19" fmla="*/ 1 h 28"/>
                    <a:gd name="T20" fmla="*/ 0 w 23"/>
                    <a:gd name="T21" fmla="*/ 1 h 28"/>
                    <a:gd name="T22" fmla="*/ 0 w 23"/>
                    <a:gd name="T23" fmla="*/ 1 h 28"/>
                    <a:gd name="T24" fmla="*/ 0 w 23"/>
                    <a:gd name="T25" fmla="*/ 1 h 28"/>
                    <a:gd name="T26" fmla="*/ 0 w 23"/>
                    <a:gd name="T27" fmla="*/ 1 h 28"/>
                    <a:gd name="T28" fmla="*/ 0 w 23"/>
                    <a:gd name="T29" fmla="*/ 0 h 28"/>
                    <a:gd name="T30" fmla="*/ 0 w 23"/>
                    <a:gd name="T31" fmla="*/ 0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8"/>
                    <a:gd name="T50" fmla="*/ 23 w 23"/>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8">
                      <a:moveTo>
                        <a:pt x="4" y="0"/>
                      </a:moveTo>
                      <a:lnTo>
                        <a:pt x="6" y="0"/>
                      </a:lnTo>
                      <a:lnTo>
                        <a:pt x="14" y="4"/>
                      </a:lnTo>
                      <a:lnTo>
                        <a:pt x="15" y="5"/>
                      </a:lnTo>
                      <a:lnTo>
                        <a:pt x="19" y="9"/>
                      </a:lnTo>
                      <a:lnTo>
                        <a:pt x="21" y="13"/>
                      </a:lnTo>
                      <a:lnTo>
                        <a:pt x="23" y="21"/>
                      </a:lnTo>
                      <a:lnTo>
                        <a:pt x="14" y="28"/>
                      </a:lnTo>
                      <a:lnTo>
                        <a:pt x="12" y="24"/>
                      </a:lnTo>
                      <a:lnTo>
                        <a:pt x="10" y="19"/>
                      </a:lnTo>
                      <a:lnTo>
                        <a:pt x="8" y="15"/>
                      </a:lnTo>
                      <a:lnTo>
                        <a:pt x="6" y="11"/>
                      </a:lnTo>
                      <a:lnTo>
                        <a:pt x="4" y="9"/>
                      </a:lnTo>
                      <a:lnTo>
                        <a:pt x="0" y="7"/>
                      </a:lnTo>
                      <a:lnTo>
                        <a:pt x="4" y="0"/>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7" name="Freeform 395">
                  <a:extLst>
                    <a:ext uri="{FF2B5EF4-FFF2-40B4-BE49-F238E27FC236}">
                      <a16:creationId xmlns:a16="http://schemas.microsoft.com/office/drawing/2014/main" id="{13122E5A-AF44-47E7-944B-3D7916173844}"/>
                    </a:ext>
                  </a:extLst>
                </p:cNvPr>
                <p:cNvSpPr>
                  <a:spLocks/>
                </p:cNvSpPr>
                <p:nvPr/>
              </p:nvSpPr>
              <p:spPr bwMode="auto">
                <a:xfrm>
                  <a:off x="2753" y="3201"/>
                  <a:ext cx="11" cy="8"/>
                </a:xfrm>
                <a:custGeom>
                  <a:avLst/>
                  <a:gdLst>
                    <a:gd name="T0" fmla="*/ 0 w 21"/>
                    <a:gd name="T1" fmla="*/ 1 h 15"/>
                    <a:gd name="T2" fmla="*/ 1 w 21"/>
                    <a:gd name="T3" fmla="*/ 0 h 15"/>
                    <a:gd name="T4" fmla="*/ 1 w 21"/>
                    <a:gd name="T5" fmla="*/ 1 h 15"/>
                    <a:gd name="T6" fmla="*/ 1 w 21"/>
                    <a:gd name="T7" fmla="*/ 1 h 15"/>
                    <a:gd name="T8" fmla="*/ 0 w 21"/>
                    <a:gd name="T9" fmla="*/ 1 h 15"/>
                    <a:gd name="T10" fmla="*/ 0 w 21"/>
                    <a:gd name="T11" fmla="*/ 1 h 15"/>
                    <a:gd name="T12" fmla="*/ 0 60000 65536"/>
                    <a:gd name="T13" fmla="*/ 0 60000 65536"/>
                    <a:gd name="T14" fmla="*/ 0 60000 65536"/>
                    <a:gd name="T15" fmla="*/ 0 60000 65536"/>
                    <a:gd name="T16" fmla="*/ 0 60000 65536"/>
                    <a:gd name="T17" fmla="*/ 0 60000 65536"/>
                    <a:gd name="T18" fmla="*/ 0 w 21"/>
                    <a:gd name="T19" fmla="*/ 0 h 15"/>
                    <a:gd name="T20" fmla="*/ 21 w 21"/>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21" h="15">
                      <a:moveTo>
                        <a:pt x="0" y="9"/>
                      </a:moveTo>
                      <a:lnTo>
                        <a:pt x="8" y="0"/>
                      </a:lnTo>
                      <a:lnTo>
                        <a:pt x="21" y="8"/>
                      </a:lnTo>
                      <a:lnTo>
                        <a:pt x="11" y="15"/>
                      </a:lnTo>
                      <a:lnTo>
                        <a:pt x="0" y="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8" name="Freeform 396">
                  <a:extLst>
                    <a:ext uri="{FF2B5EF4-FFF2-40B4-BE49-F238E27FC236}">
                      <a16:creationId xmlns:a16="http://schemas.microsoft.com/office/drawing/2014/main" id="{EC2B2C77-AACA-471E-BEFE-57FC40E37BA9}"/>
                    </a:ext>
                  </a:extLst>
                </p:cNvPr>
                <p:cNvSpPr>
                  <a:spLocks/>
                </p:cNvSpPr>
                <p:nvPr/>
              </p:nvSpPr>
              <p:spPr bwMode="auto">
                <a:xfrm>
                  <a:off x="2670" y="3203"/>
                  <a:ext cx="53" cy="54"/>
                </a:xfrm>
                <a:custGeom>
                  <a:avLst/>
                  <a:gdLst>
                    <a:gd name="T0" fmla="*/ 3 w 106"/>
                    <a:gd name="T1" fmla="*/ 4 h 106"/>
                    <a:gd name="T2" fmla="*/ 2 w 106"/>
                    <a:gd name="T3" fmla="*/ 4 h 106"/>
                    <a:gd name="T4" fmla="*/ 2 w 106"/>
                    <a:gd name="T5" fmla="*/ 4 h 106"/>
                    <a:gd name="T6" fmla="*/ 2 w 106"/>
                    <a:gd name="T7" fmla="*/ 4 h 106"/>
                    <a:gd name="T8" fmla="*/ 1 w 106"/>
                    <a:gd name="T9" fmla="*/ 4 h 106"/>
                    <a:gd name="T10" fmla="*/ 1 w 106"/>
                    <a:gd name="T11" fmla="*/ 4 h 106"/>
                    <a:gd name="T12" fmla="*/ 1 w 106"/>
                    <a:gd name="T13" fmla="*/ 3 h 106"/>
                    <a:gd name="T14" fmla="*/ 1 w 106"/>
                    <a:gd name="T15" fmla="*/ 3 h 106"/>
                    <a:gd name="T16" fmla="*/ 0 w 106"/>
                    <a:gd name="T17" fmla="*/ 3 h 106"/>
                    <a:gd name="T18" fmla="*/ 1 w 106"/>
                    <a:gd name="T19" fmla="*/ 2 h 106"/>
                    <a:gd name="T20" fmla="*/ 1 w 106"/>
                    <a:gd name="T21" fmla="*/ 2 h 106"/>
                    <a:gd name="T22" fmla="*/ 1 w 106"/>
                    <a:gd name="T23" fmla="*/ 2 h 106"/>
                    <a:gd name="T24" fmla="*/ 1 w 106"/>
                    <a:gd name="T25" fmla="*/ 2 h 106"/>
                    <a:gd name="T26" fmla="*/ 1 w 106"/>
                    <a:gd name="T27" fmla="*/ 2 h 106"/>
                    <a:gd name="T28" fmla="*/ 1 w 106"/>
                    <a:gd name="T29" fmla="*/ 1 h 106"/>
                    <a:gd name="T30" fmla="*/ 2 w 106"/>
                    <a:gd name="T31" fmla="*/ 1 h 106"/>
                    <a:gd name="T32" fmla="*/ 2 w 106"/>
                    <a:gd name="T33" fmla="*/ 1 h 106"/>
                    <a:gd name="T34" fmla="*/ 2 w 106"/>
                    <a:gd name="T35" fmla="*/ 0 h 106"/>
                    <a:gd name="T36" fmla="*/ 2 w 106"/>
                    <a:gd name="T37" fmla="*/ 0 h 106"/>
                    <a:gd name="T38" fmla="*/ 3 w 106"/>
                    <a:gd name="T39" fmla="*/ 1 h 106"/>
                    <a:gd name="T40" fmla="*/ 3 w 106"/>
                    <a:gd name="T41" fmla="*/ 1 h 106"/>
                    <a:gd name="T42" fmla="*/ 3 w 106"/>
                    <a:gd name="T43" fmla="*/ 1 h 106"/>
                    <a:gd name="T44" fmla="*/ 4 w 106"/>
                    <a:gd name="T45" fmla="*/ 2 h 106"/>
                    <a:gd name="T46" fmla="*/ 4 w 106"/>
                    <a:gd name="T47" fmla="*/ 2 h 106"/>
                    <a:gd name="T48" fmla="*/ 4 w 106"/>
                    <a:gd name="T49" fmla="*/ 2 h 106"/>
                    <a:gd name="T50" fmla="*/ 4 w 106"/>
                    <a:gd name="T51" fmla="*/ 3 h 106"/>
                    <a:gd name="T52" fmla="*/ 4 w 106"/>
                    <a:gd name="T53" fmla="*/ 3 h 106"/>
                    <a:gd name="T54" fmla="*/ 3 w 106"/>
                    <a:gd name="T55" fmla="*/ 3 h 106"/>
                    <a:gd name="T56" fmla="*/ 3 w 106"/>
                    <a:gd name="T57" fmla="*/ 3 h 106"/>
                    <a:gd name="T58" fmla="*/ 3 w 106"/>
                    <a:gd name="T59" fmla="*/ 3 h 106"/>
                    <a:gd name="T60" fmla="*/ 3 w 106"/>
                    <a:gd name="T61" fmla="*/ 4 h 106"/>
                    <a:gd name="T62" fmla="*/ 3 w 106"/>
                    <a:gd name="T63" fmla="*/ 4 h 106"/>
                    <a:gd name="T64" fmla="*/ 3 w 106"/>
                    <a:gd name="T65" fmla="*/ 4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6"/>
                    <a:gd name="T100" fmla="*/ 0 h 106"/>
                    <a:gd name="T101" fmla="*/ 106 w 106"/>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6" h="106">
                      <a:moveTo>
                        <a:pt x="76" y="106"/>
                      </a:moveTo>
                      <a:lnTo>
                        <a:pt x="72" y="106"/>
                      </a:lnTo>
                      <a:lnTo>
                        <a:pt x="66" y="106"/>
                      </a:lnTo>
                      <a:lnTo>
                        <a:pt x="62" y="106"/>
                      </a:lnTo>
                      <a:lnTo>
                        <a:pt x="57" y="106"/>
                      </a:lnTo>
                      <a:lnTo>
                        <a:pt x="53" y="106"/>
                      </a:lnTo>
                      <a:lnTo>
                        <a:pt x="47" y="106"/>
                      </a:lnTo>
                      <a:lnTo>
                        <a:pt x="40" y="104"/>
                      </a:lnTo>
                      <a:lnTo>
                        <a:pt x="34" y="104"/>
                      </a:lnTo>
                      <a:lnTo>
                        <a:pt x="28" y="102"/>
                      </a:lnTo>
                      <a:lnTo>
                        <a:pt x="24" y="101"/>
                      </a:lnTo>
                      <a:lnTo>
                        <a:pt x="19" y="99"/>
                      </a:lnTo>
                      <a:lnTo>
                        <a:pt x="13" y="97"/>
                      </a:lnTo>
                      <a:lnTo>
                        <a:pt x="9" y="91"/>
                      </a:lnTo>
                      <a:lnTo>
                        <a:pt x="7" y="87"/>
                      </a:lnTo>
                      <a:lnTo>
                        <a:pt x="3" y="83"/>
                      </a:lnTo>
                      <a:lnTo>
                        <a:pt x="2" y="78"/>
                      </a:lnTo>
                      <a:lnTo>
                        <a:pt x="0" y="74"/>
                      </a:lnTo>
                      <a:lnTo>
                        <a:pt x="2" y="70"/>
                      </a:lnTo>
                      <a:lnTo>
                        <a:pt x="3" y="62"/>
                      </a:lnTo>
                      <a:lnTo>
                        <a:pt x="9" y="57"/>
                      </a:lnTo>
                      <a:lnTo>
                        <a:pt x="13" y="51"/>
                      </a:lnTo>
                      <a:lnTo>
                        <a:pt x="19" y="47"/>
                      </a:lnTo>
                      <a:lnTo>
                        <a:pt x="23" y="45"/>
                      </a:lnTo>
                      <a:lnTo>
                        <a:pt x="24" y="45"/>
                      </a:lnTo>
                      <a:lnTo>
                        <a:pt x="24" y="43"/>
                      </a:lnTo>
                      <a:lnTo>
                        <a:pt x="24" y="42"/>
                      </a:lnTo>
                      <a:lnTo>
                        <a:pt x="24" y="36"/>
                      </a:lnTo>
                      <a:lnTo>
                        <a:pt x="24" y="32"/>
                      </a:lnTo>
                      <a:lnTo>
                        <a:pt x="26" y="24"/>
                      </a:lnTo>
                      <a:lnTo>
                        <a:pt x="30" y="19"/>
                      </a:lnTo>
                      <a:lnTo>
                        <a:pt x="34" y="11"/>
                      </a:lnTo>
                      <a:lnTo>
                        <a:pt x="40" y="5"/>
                      </a:lnTo>
                      <a:lnTo>
                        <a:pt x="43" y="2"/>
                      </a:lnTo>
                      <a:lnTo>
                        <a:pt x="47" y="2"/>
                      </a:lnTo>
                      <a:lnTo>
                        <a:pt x="51" y="0"/>
                      </a:lnTo>
                      <a:lnTo>
                        <a:pt x="55" y="0"/>
                      </a:lnTo>
                      <a:lnTo>
                        <a:pt x="62" y="0"/>
                      </a:lnTo>
                      <a:lnTo>
                        <a:pt x="72" y="2"/>
                      </a:lnTo>
                      <a:lnTo>
                        <a:pt x="78" y="5"/>
                      </a:lnTo>
                      <a:lnTo>
                        <a:pt x="85" y="11"/>
                      </a:lnTo>
                      <a:lnTo>
                        <a:pt x="89" y="15"/>
                      </a:lnTo>
                      <a:lnTo>
                        <a:pt x="91" y="21"/>
                      </a:lnTo>
                      <a:lnTo>
                        <a:pt x="93" y="26"/>
                      </a:lnTo>
                      <a:lnTo>
                        <a:pt x="95" y="32"/>
                      </a:lnTo>
                      <a:lnTo>
                        <a:pt x="99" y="36"/>
                      </a:lnTo>
                      <a:lnTo>
                        <a:pt x="102" y="42"/>
                      </a:lnTo>
                      <a:lnTo>
                        <a:pt x="104" y="47"/>
                      </a:lnTo>
                      <a:lnTo>
                        <a:pt x="106" y="53"/>
                      </a:lnTo>
                      <a:lnTo>
                        <a:pt x="106" y="59"/>
                      </a:lnTo>
                      <a:lnTo>
                        <a:pt x="104" y="62"/>
                      </a:lnTo>
                      <a:lnTo>
                        <a:pt x="102" y="66"/>
                      </a:lnTo>
                      <a:lnTo>
                        <a:pt x="99" y="70"/>
                      </a:lnTo>
                      <a:lnTo>
                        <a:pt x="97" y="72"/>
                      </a:lnTo>
                      <a:lnTo>
                        <a:pt x="95" y="74"/>
                      </a:lnTo>
                      <a:lnTo>
                        <a:pt x="89" y="78"/>
                      </a:lnTo>
                      <a:lnTo>
                        <a:pt x="87" y="78"/>
                      </a:lnTo>
                      <a:lnTo>
                        <a:pt x="87" y="80"/>
                      </a:lnTo>
                      <a:lnTo>
                        <a:pt x="89" y="85"/>
                      </a:lnTo>
                      <a:lnTo>
                        <a:pt x="89" y="91"/>
                      </a:lnTo>
                      <a:lnTo>
                        <a:pt x="89" y="97"/>
                      </a:lnTo>
                      <a:lnTo>
                        <a:pt x="85" y="101"/>
                      </a:lnTo>
                      <a:lnTo>
                        <a:pt x="81" y="104"/>
                      </a:lnTo>
                      <a:lnTo>
                        <a:pt x="78" y="104"/>
                      </a:lnTo>
                      <a:lnTo>
                        <a:pt x="76" y="106"/>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69" name="Freeform 397">
                  <a:extLst>
                    <a:ext uri="{FF2B5EF4-FFF2-40B4-BE49-F238E27FC236}">
                      <a16:creationId xmlns:a16="http://schemas.microsoft.com/office/drawing/2014/main" id="{729763BE-5D1B-408C-8F72-2B04A186729D}"/>
                    </a:ext>
                  </a:extLst>
                </p:cNvPr>
                <p:cNvSpPr>
                  <a:spLocks/>
                </p:cNvSpPr>
                <p:nvPr/>
              </p:nvSpPr>
              <p:spPr bwMode="auto">
                <a:xfrm>
                  <a:off x="2675" y="3208"/>
                  <a:ext cx="40" cy="45"/>
                </a:xfrm>
                <a:custGeom>
                  <a:avLst/>
                  <a:gdLst>
                    <a:gd name="T0" fmla="*/ 1 w 80"/>
                    <a:gd name="T1" fmla="*/ 3 h 90"/>
                    <a:gd name="T2" fmla="*/ 1 w 80"/>
                    <a:gd name="T3" fmla="*/ 3 h 90"/>
                    <a:gd name="T4" fmla="*/ 1 w 80"/>
                    <a:gd name="T5" fmla="*/ 3 h 90"/>
                    <a:gd name="T6" fmla="*/ 1 w 80"/>
                    <a:gd name="T7" fmla="*/ 3 h 90"/>
                    <a:gd name="T8" fmla="*/ 1 w 80"/>
                    <a:gd name="T9" fmla="*/ 3 h 90"/>
                    <a:gd name="T10" fmla="*/ 1 w 80"/>
                    <a:gd name="T11" fmla="*/ 3 h 90"/>
                    <a:gd name="T12" fmla="*/ 1 w 80"/>
                    <a:gd name="T13" fmla="*/ 3 h 90"/>
                    <a:gd name="T14" fmla="*/ 1 w 80"/>
                    <a:gd name="T15" fmla="*/ 3 h 90"/>
                    <a:gd name="T16" fmla="*/ 1 w 80"/>
                    <a:gd name="T17" fmla="*/ 3 h 90"/>
                    <a:gd name="T18" fmla="*/ 1 w 80"/>
                    <a:gd name="T19" fmla="*/ 3 h 90"/>
                    <a:gd name="T20" fmla="*/ 1 w 80"/>
                    <a:gd name="T21" fmla="*/ 3 h 90"/>
                    <a:gd name="T22" fmla="*/ 0 w 80"/>
                    <a:gd name="T23" fmla="*/ 2 h 90"/>
                    <a:gd name="T24" fmla="*/ 1 w 80"/>
                    <a:gd name="T25" fmla="*/ 2 h 90"/>
                    <a:gd name="T26" fmla="*/ 1 w 80"/>
                    <a:gd name="T27" fmla="*/ 2 h 90"/>
                    <a:gd name="T28" fmla="*/ 1 w 80"/>
                    <a:gd name="T29" fmla="*/ 2 h 90"/>
                    <a:gd name="T30" fmla="*/ 1 w 80"/>
                    <a:gd name="T31" fmla="*/ 2 h 90"/>
                    <a:gd name="T32" fmla="*/ 1 w 80"/>
                    <a:gd name="T33" fmla="*/ 2 h 90"/>
                    <a:gd name="T34" fmla="*/ 1 w 80"/>
                    <a:gd name="T35" fmla="*/ 2 h 90"/>
                    <a:gd name="T36" fmla="*/ 1 w 80"/>
                    <a:gd name="T37" fmla="*/ 2 h 90"/>
                    <a:gd name="T38" fmla="*/ 1 w 80"/>
                    <a:gd name="T39" fmla="*/ 2 h 90"/>
                    <a:gd name="T40" fmla="*/ 1 w 80"/>
                    <a:gd name="T41" fmla="*/ 2 h 90"/>
                    <a:gd name="T42" fmla="*/ 1 w 80"/>
                    <a:gd name="T43" fmla="*/ 1 h 90"/>
                    <a:gd name="T44" fmla="*/ 1 w 80"/>
                    <a:gd name="T45" fmla="*/ 1 h 90"/>
                    <a:gd name="T46" fmla="*/ 1 w 80"/>
                    <a:gd name="T47" fmla="*/ 1 h 90"/>
                    <a:gd name="T48" fmla="*/ 1 w 80"/>
                    <a:gd name="T49" fmla="*/ 1 h 90"/>
                    <a:gd name="T50" fmla="*/ 1 w 80"/>
                    <a:gd name="T51" fmla="*/ 1 h 90"/>
                    <a:gd name="T52" fmla="*/ 2 w 80"/>
                    <a:gd name="T53" fmla="*/ 1 h 90"/>
                    <a:gd name="T54" fmla="*/ 2 w 80"/>
                    <a:gd name="T55" fmla="*/ 1 h 90"/>
                    <a:gd name="T56" fmla="*/ 2 w 80"/>
                    <a:gd name="T57" fmla="*/ 0 h 90"/>
                    <a:gd name="T58" fmla="*/ 2 w 80"/>
                    <a:gd name="T59" fmla="*/ 0 h 90"/>
                    <a:gd name="T60" fmla="*/ 2 w 80"/>
                    <a:gd name="T61" fmla="*/ 0 h 90"/>
                    <a:gd name="T62" fmla="*/ 2 w 80"/>
                    <a:gd name="T63" fmla="*/ 0 h 90"/>
                    <a:gd name="T64" fmla="*/ 2 w 80"/>
                    <a:gd name="T65" fmla="*/ 1 h 90"/>
                    <a:gd name="T66" fmla="*/ 3 w 80"/>
                    <a:gd name="T67" fmla="*/ 1 h 90"/>
                    <a:gd name="T68" fmla="*/ 3 w 80"/>
                    <a:gd name="T69" fmla="*/ 1 h 90"/>
                    <a:gd name="T70" fmla="*/ 3 w 80"/>
                    <a:gd name="T71" fmla="*/ 1 h 90"/>
                    <a:gd name="T72" fmla="*/ 3 w 80"/>
                    <a:gd name="T73" fmla="*/ 1 h 90"/>
                    <a:gd name="T74" fmla="*/ 3 w 80"/>
                    <a:gd name="T75" fmla="*/ 1 h 90"/>
                    <a:gd name="T76" fmla="*/ 3 w 80"/>
                    <a:gd name="T77" fmla="*/ 2 h 90"/>
                    <a:gd name="T78" fmla="*/ 3 w 80"/>
                    <a:gd name="T79" fmla="*/ 2 h 90"/>
                    <a:gd name="T80" fmla="*/ 3 w 80"/>
                    <a:gd name="T81" fmla="*/ 2 h 90"/>
                    <a:gd name="T82" fmla="*/ 3 w 80"/>
                    <a:gd name="T83" fmla="*/ 2 h 90"/>
                    <a:gd name="T84" fmla="*/ 3 w 80"/>
                    <a:gd name="T85" fmla="*/ 2 h 90"/>
                    <a:gd name="T86" fmla="*/ 3 w 80"/>
                    <a:gd name="T87" fmla="*/ 2 h 90"/>
                    <a:gd name="T88" fmla="*/ 2 w 80"/>
                    <a:gd name="T89" fmla="*/ 2 h 90"/>
                    <a:gd name="T90" fmla="*/ 2 w 80"/>
                    <a:gd name="T91" fmla="*/ 2 h 90"/>
                    <a:gd name="T92" fmla="*/ 2 w 80"/>
                    <a:gd name="T93" fmla="*/ 2 h 90"/>
                    <a:gd name="T94" fmla="*/ 2 w 80"/>
                    <a:gd name="T95" fmla="*/ 2 h 90"/>
                    <a:gd name="T96" fmla="*/ 2 w 80"/>
                    <a:gd name="T97" fmla="*/ 2 h 90"/>
                    <a:gd name="T98" fmla="*/ 2 w 80"/>
                    <a:gd name="T99" fmla="*/ 2 h 90"/>
                    <a:gd name="T100" fmla="*/ 2 w 80"/>
                    <a:gd name="T101" fmla="*/ 3 h 90"/>
                    <a:gd name="T102" fmla="*/ 2 w 80"/>
                    <a:gd name="T103" fmla="*/ 3 h 90"/>
                    <a:gd name="T104" fmla="*/ 2 w 80"/>
                    <a:gd name="T105" fmla="*/ 3 h 90"/>
                    <a:gd name="T106" fmla="*/ 2 w 80"/>
                    <a:gd name="T107" fmla="*/ 3 h 90"/>
                    <a:gd name="T108" fmla="*/ 2 w 80"/>
                    <a:gd name="T109" fmla="*/ 3 h 90"/>
                    <a:gd name="T110" fmla="*/ 2 w 80"/>
                    <a:gd name="T111" fmla="*/ 3 h 90"/>
                    <a:gd name="T112" fmla="*/ 2 w 80"/>
                    <a:gd name="T113" fmla="*/ 3 h 90"/>
                    <a:gd name="T114" fmla="*/ 1 w 80"/>
                    <a:gd name="T115" fmla="*/ 3 h 90"/>
                    <a:gd name="T116" fmla="*/ 1 w 80"/>
                    <a:gd name="T117" fmla="*/ 3 h 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0"/>
                    <a:gd name="T178" fmla="*/ 0 h 90"/>
                    <a:gd name="T179" fmla="*/ 80 w 80"/>
                    <a:gd name="T180" fmla="*/ 90 h 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0" h="90">
                      <a:moveTo>
                        <a:pt x="31" y="90"/>
                      </a:moveTo>
                      <a:lnTo>
                        <a:pt x="31" y="88"/>
                      </a:lnTo>
                      <a:lnTo>
                        <a:pt x="27" y="88"/>
                      </a:lnTo>
                      <a:lnTo>
                        <a:pt x="25" y="88"/>
                      </a:lnTo>
                      <a:lnTo>
                        <a:pt x="21" y="86"/>
                      </a:lnTo>
                      <a:lnTo>
                        <a:pt x="15" y="84"/>
                      </a:lnTo>
                      <a:lnTo>
                        <a:pt x="12" y="82"/>
                      </a:lnTo>
                      <a:lnTo>
                        <a:pt x="8" y="78"/>
                      </a:lnTo>
                      <a:lnTo>
                        <a:pt x="4" y="76"/>
                      </a:lnTo>
                      <a:lnTo>
                        <a:pt x="2" y="71"/>
                      </a:lnTo>
                      <a:lnTo>
                        <a:pt x="2" y="67"/>
                      </a:lnTo>
                      <a:lnTo>
                        <a:pt x="0" y="61"/>
                      </a:lnTo>
                      <a:lnTo>
                        <a:pt x="2" y="57"/>
                      </a:lnTo>
                      <a:lnTo>
                        <a:pt x="4" y="52"/>
                      </a:lnTo>
                      <a:lnTo>
                        <a:pt x="6" y="48"/>
                      </a:lnTo>
                      <a:lnTo>
                        <a:pt x="10" y="44"/>
                      </a:lnTo>
                      <a:lnTo>
                        <a:pt x="15" y="42"/>
                      </a:lnTo>
                      <a:lnTo>
                        <a:pt x="21" y="40"/>
                      </a:lnTo>
                      <a:lnTo>
                        <a:pt x="21" y="38"/>
                      </a:lnTo>
                      <a:lnTo>
                        <a:pt x="21" y="34"/>
                      </a:lnTo>
                      <a:lnTo>
                        <a:pt x="21" y="31"/>
                      </a:lnTo>
                      <a:lnTo>
                        <a:pt x="21" y="25"/>
                      </a:lnTo>
                      <a:lnTo>
                        <a:pt x="23" y="19"/>
                      </a:lnTo>
                      <a:lnTo>
                        <a:pt x="25" y="15"/>
                      </a:lnTo>
                      <a:lnTo>
                        <a:pt x="29" y="10"/>
                      </a:lnTo>
                      <a:lnTo>
                        <a:pt x="33" y="4"/>
                      </a:lnTo>
                      <a:lnTo>
                        <a:pt x="36" y="2"/>
                      </a:lnTo>
                      <a:lnTo>
                        <a:pt x="42" y="0"/>
                      </a:lnTo>
                      <a:lnTo>
                        <a:pt x="48" y="0"/>
                      </a:lnTo>
                      <a:lnTo>
                        <a:pt x="52" y="0"/>
                      </a:lnTo>
                      <a:lnTo>
                        <a:pt x="57" y="0"/>
                      </a:lnTo>
                      <a:lnTo>
                        <a:pt x="61" y="2"/>
                      </a:lnTo>
                      <a:lnTo>
                        <a:pt x="65" y="6"/>
                      </a:lnTo>
                      <a:lnTo>
                        <a:pt x="69" y="10"/>
                      </a:lnTo>
                      <a:lnTo>
                        <a:pt x="74" y="17"/>
                      </a:lnTo>
                      <a:lnTo>
                        <a:pt x="78" y="25"/>
                      </a:lnTo>
                      <a:lnTo>
                        <a:pt x="80" y="31"/>
                      </a:lnTo>
                      <a:lnTo>
                        <a:pt x="80" y="36"/>
                      </a:lnTo>
                      <a:lnTo>
                        <a:pt x="78" y="42"/>
                      </a:lnTo>
                      <a:lnTo>
                        <a:pt x="76" y="42"/>
                      </a:lnTo>
                      <a:lnTo>
                        <a:pt x="72" y="46"/>
                      </a:lnTo>
                      <a:lnTo>
                        <a:pt x="71" y="46"/>
                      </a:lnTo>
                      <a:lnTo>
                        <a:pt x="67" y="44"/>
                      </a:lnTo>
                      <a:lnTo>
                        <a:pt x="61" y="42"/>
                      </a:lnTo>
                      <a:lnTo>
                        <a:pt x="55" y="42"/>
                      </a:lnTo>
                      <a:lnTo>
                        <a:pt x="52" y="44"/>
                      </a:lnTo>
                      <a:lnTo>
                        <a:pt x="48" y="50"/>
                      </a:lnTo>
                      <a:lnTo>
                        <a:pt x="44" y="53"/>
                      </a:lnTo>
                      <a:lnTo>
                        <a:pt x="44" y="59"/>
                      </a:lnTo>
                      <a:lnTo>
                        <a:pt x="42" y="65"/>
                      </a:lnTo>
                      <a:lnTo>
                        <a:pt x="44" y="71"/>
                      </a:lnTo>
                      <a:lnTo>
                        <a:pt x="44" y="76"/>
                      </a:lnTo>
                      <a:lnTo>
                        <a:pt x="42" y="80"/>
                      </a:lnTo>
                      <a:lnTo>
                        <a:pt x="40" y="82"/>
                      </a:lnTo>
                      <a:lnTo>
                        <a:pt x="38" y="86"/>
                      </a:lnTo>
                      <a:lnTo>
                        <a:pt x="34" y="88"/>
                      </a:lnTo>
                      <a:lnTo>
                        <a:pt x="31" y="90"/>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0" name="Freeform 398">
                  <a:extLst>
                    <a:ext uri="{FF2B5EF4-FFF2-40B4-BE49-F238E27FC236}">
                      <a16:creationId xmlns:a16="http://schemas.microsoft.com/office/drawing/2014/main" id="{8B04E85A-526F-4237-AB23-B112EB771859}"/>
                    </a:ext>
                  </a:extLst>
                </p:cNvPr>
                <p:cNvSpPr>
                  <a:spLocks/>
                </p:cNvSpPr>
                <p:nvPr/>
              </p:nvSpPr>
              <p:spPr bwMode="auto">
                <a:xfrm>
                  <a:off x="2690" y="3211"/>
                  <a:ext cx="14" cy="9"/>
                </a:xfrm>
                <a:custGeom>
                  <a:avLst/>
                  <a:gdLst>
                    <a:gd name="T0" fmla="*/ 0 w 28"/>
                    <a:gd name="T1" fmla="*/ 1 h 17"/>
                    <a:gd name="T2" fmla="*/ 1 w 28"/>
                    <a:gd name="T3" fmla="*/ 1 h 17"/>
                    <a:gd name="T4" fmla="*/ 1 w 28"/>
                    <a:gd name="T5" fmla="*/ 1 h 17"/>
                    <a:gd name="T6" fmla="*/ 1 w 28"/>
                    <a:gd name="T7" fmla="*/ 0 h 17"/>
                    <a:gd name="T8" fmla="*/ 1 w 28"/>
                    <a:gd name="T9" fmla="*/ 0 h 17"/>
                    <a:gd name="T10" fmla="*/ 1 w 28"/>
                    <a:gd name="T11" fmla="*/ 0 h 17"/>
                    <a:gd name="T12" fmla="*/ 1 w 28"/>
                    <a:gd name="T13" fmla="*/ 1 h 17"/>
                    <a:gd name="T14" fmla="*/ 1 w 28"/>
                    <a:gd name="T15" fmla="*/ 1 h 17"/>
                    <a:gd name="T16" fmla="*/ 1 w 28"/>
                    <a:gd name="T17" fmla="*/ 1 h 17"/>
                    <a:gd name="T18" fmla="*/ 1 w 28"/>
                    <a:gd name="T19" fmla="*/ 1 h 17"/>
                    <a:gd name="T20" fmla="*/ 1 w 28"/>
                    <a:gd name="T21" fmla="*/ 1 h 17"/>
                    <a:gd name="T22" fmla="*/ 1 w 28"/>
                    <a:gd name="T23" fmla="*/ 1 h 17"/>
                    <a:gd name="T24" fmla="*/ 1 w 28"/>
                    <a:gd name="T25" fmla="*/ 1 h 17"/>
                    <a:gd name="T26" fmla="*/ 1 w 28"/>
                    <a:gd name="T27" fmla="*/ 1 h 17"/>
                    <a:gd name="T28" fmla="*/ 0 w 28"/>
                    <a:gd name="T29" fmla="*/ 1 h 17"/>
                    <a:gd name="T30" fmla="*/ 0 w 28"/>
                    <a:gd name="T31" fmla="*/ 1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
                    <a:gd name="T49" fmla="*/ 0 h 17"/>
                    <a:gd name="T50" fmla="*/ 28 w 28"/>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 h="17">
                      <a:moveTo>
                        <a:pt x="0" y="9"/>
                      </a:moveTo>
                      <a:lnTo>
                        <a:pt x="2" y="8"/>
                      </a:lnTo>
                      <a:lnTo>
                        <a:pt x="7" y="4"/>
                      </a:lnTo>
                      <a:lnTo>
                        <a:pt x="11" y="0"/>
                      </a:lnTo>
                      <a:lnTo>
                        <a:pt x="15" y="0"/>
                      </a:lnTo>
                      <a:lnTo>
                        <a:pt x="21" y="0"/>
                      </a:lnTo>
                      <a:lnTo>
                        <a:pt x="26" y="4"/>
                      </a:lnTo>
                      <a:lnTo>
                        <a:pt x="28" y="15"/>
                      </a:lnTo>
                      <a:lnTo>
                        <a:pt x="24" y="13"/>
                      </a:lnTo>
                      <a:lnTo>
                        <a:pt x="19" y="13"/>
                      </a:lnTo>
                      <a:lnTo>
                        <a:pt x="15" y="13"/>
                      </a:lnTo>
                      <a:lnTo>
                        <a:pt x="11" y="13"/>
                      </a:lnTo>
                      <a:lnTo>
                        <a:pt x="7" y="13"/>
                      </a:lnTo>
                      <a:lnTo>
                        <a:pt x="3" y="17"/>
                      </a:lnTo>
                      <a:lnTo>
                        <a:pt x="0" y="9"/>
                      </a:lnTo>
                      <a:close/>
                    </a:path>
                  </a:pathLst>
                </a:custGeom>
                <a:solidFill>
                  <a:srgbClr val="FF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1" name="Freeform 399">
                  <a:extLst>
                    <a:ext uri="{FF2B5EF4-FFF2-40B4-BE49-F238E27FC236}">
                      <a16:creationId xmlns:a16="http://schemas.microsoft.com/office/drawing/2014/main" id="{45521B59-523E-47C1-AB81-1875D0DA7BB5}"/>
                    </a:ext>
                  </a:extLst>
                </p:cNvPr>
                <p:cNvSpPr>
                  <a:spLocks/>
                </p:cNvSpPr>
                <p:nvPr/>
              </p:nvSpPr>
              <p:spPr bwMode="auto">
                <a:xfrm>
                  <a:off x="2681" y="3223"/>
                  <a:ext cx="7" cy="10"/>
                </a:xfrm>
                <a:custGeom>
                  <a:avLst/>
                  <a:gdLst>
                    <a:gd name="T0" fmla="*/ 1 w 13"/>
                    <a:gd name="T1" fmla="*/ 1 h 19"/>
                    <a:gd name="T2" fmla="*/ 0 w 13"/>
                    <a:gd name="T3" fmla="*/ 1 h 19"/>
                    <a:gd name="T4" fmla="*/ 1 w 13"/>
                    <a:gd name="T5" fmla="*/ 0 h 19"/>
                    <a:gd name="T6" fmla="*/ 1 w 13"/>
                    <a:gd name="T7" fmla="*/ 1 h 19"/>
                    <a:gd name="T8" fmla="*/ 1 w 13"/>
                    <a:gd name="T9" fmla="*/ 1 h 19"/>
                    <a:gd name="T10" fmla="*/ 1 w 13"/>
                    <a:gd name="T11" fmla="*/ 1 h 19"/>
                    <a:gd name="T12" fmla="*/ 0 60000 65536"/>
                    <a:gd name="T13" fmla="*/ 0 60000 65536"/>
                    <a:gd name="T14" fmla="*/ 0 60000 65536"/>
                    <a:gd name="T15" fmla="*/ 0 60000 65536"/>
                    <a:gd name="T16" fmla="*/ 0 60000 65536"/>
                    <a:gd name="T17" fmla="*/ 0 60000 65536"/>
                    <a:gd name="T18" fmla="*/ 0 w 13"/>
                    <a:gd name="T19" fmla="*/ 0 h 19"/>
                    <a:gd name="T20" fmla="*/ 13 w 1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3" h="19">
                      <a:moveTo>
                        <a:pt x="3" y="19"/>
                      </a:moveTo>
                      <a:lnTo>
                        <a:pt x="0" y="7"/>
                      </a:lnTo>
                      <a:lnTo>
                        <a:pt x="13" y="0"/>
                      </a:lnTo>
                      <a:lnTo>
                        <a:pt x="13" y="11"/>
                      </a:lnTo>
                      <a:lnTo>
                        <a:pt x="3" y="1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2" name="Freeform 400">
                  <a:extLst>
                    <a:ext uri="{FF2B5EF4-FFF2-40B4-BE49-F238E27FC236}">
                      <a16:creationId xmlns:a16="http://schemas.microsoft.com/office/drawing/2014/main" id="{014DA323-D65D-4528-9F16-52D98F351784}"/>
                    </a:ext>
                  </a:extLst>
                </p:cNvPr>
                <p:cNvSpPr>
                  <a:spLocks/>
                </p:cNvSpPr>
                <p:nvPr/>
              </p:nvSpPr>
              <p:spPr bwMode="auto">
                <a:xfrm>
                  <a:off x="2696" y="3209"/>
                  <a:ext cx="49" cy="52"/>
                </a:xfrm>
                <a:custGeom>
                  <a:avLst/>
                  <a:gdLst>
                    <a:gd name="T0" fmla="*/ 1 w 97"/>
                    <a:gd name="T1" fmla="*/ 1 h 105"/>
                    <a:gd name="T2" fmla="*/ 1 w 97"/>
                    <a:gd name="T3" fmla="*/ 0 h 105"/>
                    <a:gd name="T4" fmla="*/ 1 w 97"/>
                    <a:gd name="T5" fmla="*/ 0 h 105"/>
                    <a:gd name="T6" fmla="*/ 1 w 97"/>
                    <a:gd name="T7" fmla="*/ 0 h 105"/>
                    <a:gd name="T8" fmla="*/ 2 w 97"/>
                    <a:gd name="T9" fmla="*/ 0 h 105"/>
                    <a:gd name="T10" fmla="*/ 2 w 97"/>
                    <a:gd name="T11" fmla="*/ 0 h 105"/>
                    <a:gd name="T12" fmla="*/ 2 w 97"/>
                    <a:gd name="T13" fmla="*/ 0 h 105"/>
                    <a:gd name="T14" fmla="*/ 3 w 97"/>
                    <a:gd name="T15" fmla="*/ 0 h 105"/>
                    <a:gd name="T16" fmla="*/ 3 w 97"/>
                    <a:gd name="T17" fmla="*/ 0 h 105"/>
                    <a:gd name="T18" fmla="*/ 3 w 97"/>
                    <a:gd name="T19" fmla="*/ 0 h 105"/>
                    <a:gd name="T20" fmla="*/ 3 w 97"/>
                    <a:gd name="T21" fmla="*/ 0 h 105"/>
                    <a:gd name="T22" fmla="*/ 3 w 97"/>
                    <a:gd name="T23" fmla="*/ 1 h 105"/>
                    <a:gd name="T24" fmla="*/ 3 w 97"/>
                    <a:gd name="T25" fmla="*/ 1 h 105"/>
                    <a:gd name="T26" fmla="*/ 3 w 97"/>
                    <a:gd name="T27" fmla="*/ 1 h 105"/>
                    <a:gd name="T28" fmla="*/ 4 w 97"/>
                    <a:gd name="T29" fmla="*/ 2 h 105"/>
                    <a:gd name="T30" fmla="*/ 4 w 97"/>
                    <a:gd name="T31" fmla="*/ 2 h 105"/>
                    <a:gd name="T32" fmla="*/ 3 w 97"/>
                    <a:gd name="T33" fmla="*/ 2 h 105"/>
                    <a:gd name="T34" fmla="*/ 3 w 97"/>
                    <a:gd name="T35" fmla="*/ 2 h 105"/>
                    <a:gd name="T36" fmla="*/ 3 w 97"/>
                    <a:gd name="T37" fmla="*/ 3 h 105"/>
                    <a:gd name="T38" fmla="*/ 3 w 97"/>
                    <a:gd name="T39" fmla="*/ 3 h 105"/>
                    <a:gd name="T40" fmla="*/ 2 w 97"/>
                    <a:gd name="T41" fmla="*/ 3 h 105"/>
                    <a:gd name="T42" fmla="*/ 2 w 97"/>
                    <a:gd name="T43" fmla="*/ 3 h 105"/>
                    <a:gd name="T44" fmla="*/ 2 w 97"/>
                    <a:gd name="T45" fmla="*/ 3 h 105"/>
                    <a:gd name="T46" fmla="*/ 1 w 97"/>
                    <a:gd name="T47" fmla="*/ 3 h 105"/>
                    <a:gd name="T48" fmla="*/ 1 w 97"/>
                    <a:gd name="T49" fmla="*/ 2 h 105"/>
                    <a:gd name="T50" fmla="*/ 1 w 97"/>
                    <a:gd name="T51" fmla="*/ 2 h 105"/>
                    <a:gd name="T52" fmla="*/ 1 w 97"/>
                    <a:gd name="T53" fmla="*/ 2 h 105"/>
                    <a:gd name="T54" fmla="*/ 1 w 97"/>
                    <a:gd name="T55" fmla="*/ 2 h 105"/>
                    <a:gd name="T56" fmla="*/ 1 w 97"/>
                    <a:gd name="T57" fmla="*/ 2 h 105"/>
                    <a:gd name="T58" fmla="*/ 1 w 97"/>
                    <a:gd name="T59" fmla="*/ 2 h 105"/>
                    <a:gd name="T60" fmla="*/ 0 w 97"/>
                    <a:gd name="T61" fmla="*/ 1 h 105"/>
                    <a:gd name="T62" fmla="*/ 1 w 97"/>
                    <a:gd name="T63" fmla="*/ 1 h 105"/>
                    <a:gd name="T64" fmla="*/ 1 w 97"/>
                    <a:gd name="T65" fmla="*/ 1 h 105"/>
                    <a:gd name="T66" fmla="*/ 1 w 97"/>
                    <a:gd name="T67" fmla="*/ 1 h 1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
                    <a:gd name="T103" fmla="*/ 0 h 105"/>
                    <a:gd name="T104" fmla="*/ 97 w 97"/>
                    <a:gd name="T105" fmla="*/ 105 h 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 h="105">
                      <a:moveTo>
                        <a:pt x="6" y="36"/>
                      </a:moveTo>
                      <a:lnTo>
                        <a:pt x="8" y="34"/>
                      </a:lnTo>
                      <a:lnTo>
                        <a:pt x="11" y="31"/>
                      </a:lnTo>
                      <a:lnTo>
                        <a:pt x="15" y="27"/>
                      </a:lnTo>
                      <a:lnTo>
                        <a:pt x="19" y="21"/>
                      </a:lnTo>
                      <a:lnTo>
                        <a:pt x="21" y="17"/>
                      </a:lnTo>
                      <a:lnTo>
                        <a:pt x="25" y="13"/>
                      </a:lnTo>
                      <a:lnTo>
                        <a:pt x="28" y="10"/>
                      </a:lnTo>
                      <a:lnTo>
                        <a:pt x="32" y="8"/>
                      </a:lnTo>
                      <a:lnTo>
                        <a:pt x="36" y="4"/>
                      </a:lnTo>
                      <a:lnTo>
                        <a:pt x="44" y="2"/>
                      </a:lnTo>
                      <a:lnTo>
                        <a:pt x="46" y="0"/>
                      </a:lnTo>
                      <a:lnTo>
                        <a:pt x="49" y="0"/>
                      </a:lnTo>
                      <a:lnTo>
                        <a:pt x="53" y="0"/>
                      </a:lnTo>
                      <a:lnTo>
                        <a:pt x="57" y="2"/>
                      </a:lnTo>
                      <a:lnTo>
                        <a:pt x="65" y="4"/>
                      </a:lnTo>
                      <a:lnTo>
                        <a:pt x="70" y="8"/>
                      </a:lnTo>
                      <a:lnTo>
                        <a:pt x="76" y="12"/>
                      </a:lnTo>
                      <a:lnTo>
                        <a:pt x="80" y="17"/>
                      </a:lnTo>
                      <a:lnTo>
                        <a:pt x="82" y="21"/>
                      </a:lnTo>
                      <a:lnTo>
                        <a:pt x="84" y="27"/>
                      </a:lnTo>
                      <a:lnTo>
                        <a:pt x="85" y="31"/>
                      </a:lnTo>
                      <a:lnTo>
                        <a:pt x="85" y="32"/>
                      </a:lnTo>
                      <a:lnTo>
                        <a:pt x="85" y="34"/>
                      </a:lnTo>
                      <a:lnTo>
                        <a:pt x="87" y="40"/>
                      </a:lnTo>
                      <a:lnTo>
                        <a:pt x="89" y="44"/>
                      </a:lnTo>
                      <a:lnTo>
                        <a:pt x="91" y="50"/>
                      </a:lnTo>
                      <a:lnTo>
                        <a:pt x="93" y="55"/>
                      </a:lnTo>
                      <a:lnTo>
                        <a:pt x="95" y="61"/>
                      </a:lnTo>
                      <a:lnTo>
                        <a:pt x="97" y="65"/>
                      </a:lnTo>
                      <a:lnTo>
                        <a:pt x="97" y="69"/>
                      </a:lnTo>
                      <a:lnTo>
                        <a:pt x="97" y="71"/>
                      </a:lnTo>
                      <a:lnTo>
                        <a:pt x="97" y="76"/>
                      </a:lnTo>
                      <a:lnTo>
                        <a:pt x="95" y="82"/>
                      </a:lnTo>
                      <a:lnTo>
                        <a:pt x="93" y="88"/>
                      </a:lnTo>
                      <a:lnTo>
                        <a:pt x="89" y="93"/>
                      </a:lnTo>
                      <a:lnTo>
                        <a:pt x="84" y="99"/>
                      </a:lnTo>
                      <a:lnTo>
                        <a:pt x="80" y="101"/>
                      </a:lnTo>
                      <a:lnTo>
                        <a:pt x="76" y="103"/>
                      </a:lnTo>
                      <a:lnTo>
                        <a:pt x="72" y="103"/>
                      </a:lnTo>
                      <a:lnTo>
                        <a:pt x="66" y="105"/>
                      </a:lnTo>
                      <a:lnTo>
                        <a:pt x="61" y="105"/>
                      </a:lnTo>
                      <a:lnTo>
                        <a:pt x="55" y="105"/>
                      </a:lnTo>
                      <a:lnTo>
                        <a:pt x="47" y="103"/>
                      </a:lnTo>
                      <a:lnTo>
                        <a:pt x="44" y="103"/>
                      </a:lnTo>
                      <a:lnTo>
                        <a:pt x="38" y="103"/>
                      </a:lnTo>
                      <a:lnTo>
                        <a:pt x="34" y="101"/>
                      </a:lnTo>
                      <a:lnTo>
                        <a:pt x="28" y="99"/>
                      </a:lnTo>
                      <a:lnTo>
                        <a:pt x="25" y="99"/>
                      </a:lnTo>
                      <a:lnTo>
                        <a:pt x="19" y="95"/>
                      </a:lnTo>
                      <a:lnTo>
                        <a:pt x="13" y="93"/>
                      </a:lnTo>
                      <a:lnTo>
                        <a:pt x="9" y="91"/>
                      </a:lnTo>
                      <a:lnTo>
                        <a:pt x="8" y="90"/>
                      </a:lnTo>
                      <a:lnTo>
                        <a:pt x="8" y="88"/>
                      </a:lnTo>
                      <a:lnTo>
                        <a:pt x="8" y="84"/>
                      </a:lnTo>
                      <a:lnTo>
                        <a:pt x="8" y="80"/>
                      </a:lnTo>
                      <a:lnTo>
                        <a:pt x="8" y="76"/>
                      </a:lnTo>
                      <a:lnTo>
                        <a:pt x="9" y="71"/>
                      </a:lnTo>
                      <a:lnTo>
                        <a:pt x="9" y="69"/>
                      </a:lnTo>
                      <a:lnTo>
                        <a:pt x="8" y="67"/>
                      </a:lnTo>
                      <a:lnTo>
                        <a:pt x="2" y="63"/>
                      </a:lnTo>
                      <a:lnTo>
                        <a:pt x="0" y="55"/>
                      </a:lnTo>
                      <a:lnTo>
                        <a:pt x="0" y="50"/>
                      </a:lnTo>
                      <a:lnTo>
                        <a:pt x="2" y="42"/>
                      </a:lnTo>
                      <a:lnTo>
                        <a:pt x="4" y="38"/>
                      </a:lnTo>
                      <a:lnTo>
                        <a:pt x="6" y="36"/>
                      </a:lnTo>
                      <a:close/>
                    </a:path>
                  </a:pathLst>
                </a:custGeom>
                <a:solidFill>
                  <a:srgbClr val="D9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3" name="Freeform 401">
                  <a:extLst>
                    <a:ext uri="{FF2B5EF4-FFF2-40B4-BE49-F238E27FC236}">
                      <a16:creationId xmlns:a16="http://schemas.microsoft.com/office/drawing/2014/main" id="{B4EC4332-EA29-4D83-842D-08834D35C532}"/>
                    </a:ext>
                  </a:extLst>
                </p:cNvPr>
                <p:cNvSpPr>
                  <a:spLocks/>
                </p:cNvSpPr>
                <p:nvPr/>
              </p:nvSpPr>
              <p:spPr bwMode="auto">
                <a:xfrm>
                  <a:off x="2727" y="3224"/>
                  <a:ext cx="11" cy="14"/>
                </a:xfrm>
                <a:custGeom>
                  <a:avLst/>
                  <a:gdLst>
                    <a:gd name="T0" fmla="*/ 0 w 23"/>
                    <a:gd name="T1" fmla="*/ 1 h 26"/>
                    <a:gd name="T2" fmla="*/ 0 w 23"/>
                    <a:gd name="T3" fmla="*/ 0 h 26"/>
                    <a:gd name="T4" fmla="*/ 0 w 23"/>
                    <a:gd name="T5" fmla="*/ 1 h 26"/>
                    <a:gd name="T6" fmla="*/ 0 w 23"/>
                    <a:gd name="T7" fmla="*/ 1 h 26"/>
                    <a:gd name="T8" fmla="*/ 0 w 23"/>
                    <a:gd name="T9" fmla="*/ 1 h 26"/>
                    <a:gd name="T10" fmla="*/ 0 w 23"/>
                    <a:gd name="T11" fmla="*/ 1 h 26"/>
                    <a:gd name="T12" fmla="*/ 0 w 23"/>
                    <a:gd name="T13" fmla="*/ 1 h 26"/>
                    <a:gd name="T14" fmla="*/ 0 60000 65536"/>
                    <a:gd name="T15" fmla="*/ 0 60000 65536"/>
                    <a:gd name="T16" fmla="*/ 0 60000 65536"/>
                    <a:gd name="T17" fmla="*/ 0 60000 65536"/>
                    <a:gd name="T18" fmla="*/ 0 60000 65536"/>
                    <a:gd name="T19" fmla="*/ 0 60000 65536"/>
                    <a:gd name="T20" fmla="*/ 0 60000 65536"/>
                    <a:gd name="T21" fmla="*/ 0 w 23"/>
                    <a:gd name="T22" fmla="*/ 0 h 26"/>
                    <a:gd name="T23" fmla="*/ 23 w 2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26">
                      <a:moveTo>
                        <a:pt x="17" y="11"/>
                      </a:moveTo>
                      <a:lnTo>
                        <a:pt x="11" y="0"/>
                      </a:lnTo>
                      <a:lnTo>
                        <a:pt x="0" y="19"/>
                      </a:lnTo>
                      <a:lnTo>
                        <a:pt x="13" y="26"/>
                      </a:lnTo>
                      <a:lnTo>
                        <a:pt x="23" y="19"/>
                      </a:lnTo>
                      <a:lnTo>
                        <a:pt x="17" y="11"/>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4" name="Freeform 402">
                  <a:extLst>
                    <a:ext uri="{FF2B5EF4-FFF2-40B4-BE49-F238E27FC236}">
                      <a16:creationId xmlns:a16="http://schemas.microsoft.com/office/drawing/2014/main" id="{D1B6B780-8F7A-49A8-BE10-8EC6420F82AB}"/>
                    </a:ext>
                  </a:extLst>
                </p:cNvPr>
                <p:cNvSpPr>
                  <a:spLocks/>
                </p:cNvSpPr>
                <p:nvPr/>
              </p:nvSpPr>
              <p:spPr bwMode="auto">
                <a:xfrm>
                  <a:off x="2708" y="3216"/>
                  <a:ext cx="22" cy="14"/>
                </a:xfrm>
                <a:custGeom>
                  <a:avLst/>
                  <a:gdLst>
                    <a:gd name="T0" fmla="*/ 0 w 43"/>
                    <a:gd name="T1" fmla="*/ 0 h 29"/>
                    <a:gd name="T2" fmla="*/ 0 w 43"/>
                    <a:gd name="T3" fmla="*/ 0 h 29"/>
                    <a:gd name="T4" fmla="*/ 1 w 43"/>
                    <a:gd name="T5" fmla="*/ 0 h 29"/>
                    <a:gd name="T6" fmla="*/ 1 w 43"/>
                    <a:gd name="T7" fmla="*/ 0 h 29"/>
                    <a:gd name="T8" fmla="*/ 1 w 43"/>
                    <a:gd name="T9" fmla="*/ 0 h 29"/>
                    <a:gd name="T10" fmla="*/ 1 w 43"/>
                    <a:gd name="T11" fmla="*/ 0 h 29"/>
                    <a:gd name="T12" fmla="*/ 1 w 43"/>
                    <a:gd name="T13" fmla="*/ 0 h 29"/>
                    <a:gd name="T14" fmla="*/ 1 w 43"/>
                    <a:gd name="T15" fmla="*/ 0 h 29"/>
                    <a:gd name="T16" fmla="*/ 1 w 43"/>
                    <a:gd name="T17" fmla="*/ 0 h 29"/>
                    <a:gd name="T18" fmla="*/ 1 w 43"/>
                    <a:gd name="T19" fmla="*/ 0 h 29"/>
                    <a:gd name="T20" fmla="*/ 1 w 43"/>
                    <a:gd name="T21" fmla="*/ 0 h 29"/>
                    <a:gd name="T22" fmla="*/ 1 w 43"/>
                    <a:gd name="T23" fmla="*/ 0 h 29"/>
                    <a:gd name="T24" fmla="*/ 2 w 43"/>
                    <a:gd name="T25" fmla="*/ 0 h 29"/>
                    <a:gd name="T26" fmla="*/ 2 w 43"/>
                    <a:gd name="T27" fmla="*/ 0 h 29"/>
                    <a:gd name="T28" fmla="*/ 2 w 43"/>
                    <a:gd name="T29" fmla="*/ 0 h 29"/>
                    <a:gd name="T30" fmla="*/ 2 w 43"/>
                    <a:gd name="T31" fmla="*/ 0 h 29"/>
                    <a:gd name="T32" fmla="*/ 2 w 43"/>
                    <a:gd name="T33" fmla="*/ 0 h 29"/>
                    <a:gd name="T34" fmla="*/ 1 w 43"/>
                    <a:gd name="T35" fmla="*/ 0 h 29"/>
                    <a:gd name="T36" fmla="*/ 1 w 43"/>
                    <a:gd name="T37" fmla="*/ 0 h 29"/>
                    <a:gd name="T38" fmla="*/ 1 w 43"/>
                    <a:gd name="T39" fmla="*/ 0 h 29"/>
                    <a:gd name="T40" fmla="*/ 1 w 43"/>
                    <a:gd name="T41" fmla="*/ 0 h 29"/>
                    <a:gd name="T42" fmla="*/ 1 w 43"/>
                    <a:gd name="T43" fmla="*/ 0 h 29"/>
                    <a:gd name="T44" fmla="*/ 1 w 43"/>
                    <a:gd name="T45" fmla="*/ 0 h 29"/>
                    <a:gd name="T46" fmla="*/ 0 w 43"/>
                    <a:gd name="T47" fmla="*/ 0 h 29"/>
                    <a:gd name="T48" fmla="*/ 0 w 43"/>
                    <a:gd name="T49" fmla="*/ 0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29"/>
                    <a:gd name="T77" fmla="*/ 43 w 43"/>
                    <a:gd name="T78" fmla="*/ 29 h 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29">
                      <a:moveTo>
                        <a:pt x="0" y="29"/>
                      </a:moveTo>
                      <a:lnTo>
                        <a:pt x="0" y="27"/>
                      </a:lnTo>
                      <a:lnTo>
                        <a:pt x="2" y="25"/>
                      </a:lnTo>
                      <a:lnTo>
                        <a:pt x="2" y="19"/>
                      </a:lnTo>
                      <a:lnTo>
                        <a:pt x="5" y="16"/>
                      </a:lnTo>
                      <a:lnTo>
                        <a:pt x="7" y="10"/>
                      </a:lnTo>
                      <a:lnTo>
                        <a:pt x="11" y="6"/>
                      </a:lnTo>
                      <a:lnTo>
                        <a:pt x="15" y="2"/>
                      </a:lnTo>
                      <a:lnTo>
                        <a:pt x="21" y="0"/>
                      </a:lnTo>
                      <a:lnTo>
                        <a:pt x="24" y="0"/>
                      </a:lnTo>
                      <a:lnTo>
                        <a:pt x="28" y="0"/>
                      </a:lnTo>
                      <a:lnTo>
                        <a:pt x="32" y="0"/>
                      </a:lnTo>
                      <a:lnTo>
                        <a:pt x="36" y="0"/>
                      </a:lnTo>
                      <a:lnTo>
                        <a:pt x="42" y="2"/>
                      </a:lnTo>
                      <a:lnTo>
                        <a:pt x="43" y="4"/>
                      </a:lnTo>
                      <a:lnTo>
                        <a:pt x="40" y="16"/>
                      </a:lnTo>
                      <a:lnTo>
                        <a:pt x="36" y="14"/>
                      </a:lnTo>
                      <a:lnTo>
                        <a:pt x="32" y="14"/>
                      </a:lnTo>
                      <a:lnTo>
                        <a:pt x="24" y="16"/>
                      </a:lnTo>
                      <a:lnTo>
                        <a:pt x="17" y="19"/>
                      </a:lnTo>
                      <a:lnTo>
                        <a:pt x="11" y="23"/>
                      </a:lnTo>
                      <a:lnTo>
                        <a:pt x="5" y="27"/>
                      </a:lnTo>
                      <a:lnTo>
                        <a:pt x="2" y="27"/>
                      </a:lnTo>
                      <a:lnTo>
                        <a:pt x="0" y="29"/>
                      </a:lnTo>
                      <a:close/>
                    </a:path>
                  </a:pathLst>
                </a:custGeom>
                <a:solidFill>
                  <a:srgbClr val="F7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5" name="Freeform 403">
                  <a:extLst>
                    <a:ext uri="{FF2B5EF4-FFF2-40B4-BE49-F238E27FC236}">
                      <a16:creationId xmlns:a16="http://schemas.microsoft.com/office/drawing/2014/main" id="{07F9E682-A464-42FC-90B6-B35BFF4E4C5A}"/>
                    </a:ext>
                  </a:extLst>
                </p:cNvPr>
                <p:cNvSpPr>
                  <a:spLocks/>
                </p:cNvSpPr>
                <p:nvPr/>
              </p:nvSpPr>
              <p:spPr bwMode="auto">
                <a:xfrm>
                  <a:off x="2652" y="3228"/>
                  <a:ext cx="55" cy="49"/>
                </a:xfrm>
                <a:custGeom>
                  <a:avLst/>
                  <a:gdLst>
                    <a:gd name="T0" fmla="*/ 1 w 110"/>
                    <a:gd name="T1" fmla="*/ 3 h 97"/>
                    <a:gd name="T2" fmla="*/ 1 w 110"/>
                    <a:gd name="T3" fmla="*/ 3 h 97"/>
                    <a:gd name="T4" fmla="*/ 1 w 110"/>
                    <a:gd name="T5" fmla="*/ 3 h 97"/>
                    <a:gd name="T6" fmla="*/ 1 w 110"/>
                    <a:gd name="T7" fmla="*/ 3 h 97"/>
                    <a:gd name="T8" fmla="*/ 1 w 110"/>
                    <a:gd name="T9" fmla="*/ 3 h 97"/>
                    <a:gd name="T10" fmla="*/ 1 w 110"/>
                    <a:gd name="T11" fmla="*/ 3 h 97"/>
                    <a:gd name="T12" fmla="*/ 1 w 110"/>
                    <a:gd name="T13" fmla="*/ 3 h 97"/>
                    <a:gd name="T14" fmla="*/ 1 w 110"/>
                    <a:gd name="T15" fmla="*/ 3 h 97"/>
                    <a:gd name="T16" fmla="*/ 1 w 110"/>
                    <a:gd name="T17" fmla="*/ 2 h 97"/>
                    <a:gd name="T18" fmla="*/ 0 w 110"/>
                    <a:gd name="T19" fmla="*/ 2 h 97"/>
                    <a:gd name="T20" fmla="*/ 0 w 110"/>
                    <a:gd name="T21" fmla="*/ 2 h 97"/>
                    <a:gd name="T22" fmla="*/ 0 w 110"/>
                    <a:gd name="T23" fmla="*/ 2 h 97"/>
                    <a:gd name="T24" fmla="*/ 0 w 110"/>
                    <a:gd name="T25" fmla="*/ 2 h 97"/>
                    <a:gd name="T26" fmla="*/ 0 w 110"/>
                    <a:gd name="T27" fmla="*/ 2 h 97"/>
                    <a:gd name="T28" fmla="*/ 1 w 110"/>
                    <a:gd name="T29" fmla="*/ 2 h 97"/>
                    <a:gd name="T30" fmla="*/ 1 w 110"/>
                    <a:gd name="T31" fmla="*/ 1 h 97"/>
                    <a:gd name="T32" fmla="*/ 1 w 110"/>
                    <a:gd name="T33" fmla="*/ 1 h 97"/>
                    <a:gd name="T34" fmla="*/ 1 w 110"/>
                    <a:gd name="T35" fmla="*/ 1 h 97"/>
                    <a:gd name="T36" fmla="*/ 1 w 110"/>
                    <a:gd name="T37" fmla="*/ 1 h 97"/>
                    <a:gd name="T38" fmla="*/ 1 w 110"/>
                    <a:gd name="T39" fmla="*/ 1 h 97"/>
                    <a:gd name="T40" fmla="*/ 1 w 110"/>
                    <a:gd name="T41" fmla="*/ 1 h 97"/>
                    <a:gd name="T42" fmla="*/ 1 w 110"/>
                    <a:gd name="T43" fmla="*/ 1 h 97"/>
                    <a:gd name="T44" fmla="*/ 2 w 110"/>
                    <a:gd name="T45" fmla="*/ 1 h 97"/>
                    <a:gd name="T46" fmla="*/ 2 w 110"/>
                    <a:gd name="T47" fmla="*/ 1 h 97"/>
                    <a:gd name="T48" fmla="*/ 2 w 110"/>
                    <a:gd name="T49" fmla="*/ 0 h 97"/>
                    <a:gd name="T50" fmla="*/ 2 w 110"/>
                    <a:gd name="T51" fmla="*/ 0 h 97"/>
                    <a:gd name="T52" fmla="*/ 2 w 110"/>
                    <a:gd name="T53" fmla="*/ 0 h 97"/>
                    <a:gd name="T54" fmla="*/ 2 w 110"/>
                    <a:gd name="T55" fmla="*/ 0 h 97"/>
                    <a:gd name="T56" fmla="*/ 3 w 110"/>
                    <a:gd name="T57" fmla="*/ 0 h 97"/>
                    <a:gd name="T58" fmla="*/ 3 w 110"/>
                    <a:gd name="T59" fmla="*/ 0 h 97"/>
                    <a:gd name="T60" fmla="*/ 3 w 110"/>
                    <a:gd name="T61" fmla="*/ 1 h 97"/>
                    <a:gd name="T62" fmla="*/ 3 w 110"/>
                    <a:gd name="T63" fmla="*/ 1 h 97"/>
                    <a:gd name="T64" fmla="*/ 3 w 110"/>
                    <a:gd name="T65" fmla="*/ 1 h 97"/>
                    <a:gd name="T66" fmla="*/ 4 w 110"/>
                    <a:gd name="T67" fmla="*/ 1 h 97"/>
                    <a:gd name="T68" fmla="*/ 4 w 110"/>
                    <a:gd name="T69" fmla="*/ 1 h 97"/>
                    <a:gd name="T70" fmla="*/ 4 w 110"/>
                    <a:gd name="T71" fmla="*/ 1 h 97"/>
                    <a:gd name="T72" fmla="*/ 4 w 110"/>
                    <a:gd name="T73" fmla="*/ 1 h 97"/>
                    <a:gd name="T74" fmla="*/ 4 w 110"/>
                    <a:gd name="T75" fmla="*/ 1 h 97"/>
                    <a:gd name="T76" fmla="*/ 4 w 110"/>
                    <a:gd name="T77" fmla="*/ 2 h 97"/>
                    <a:gd name="T78" fmla="*/ 4 w 110"/>
                    <a:gd name="T79" fmla="*/ 2 h 97"/>
                    <a:gd name="T80" fmla="*/ 4 w 110"/>
                    <a:gd name="T81" fmla="*/ 2 h 97"/>
                    <a:gd name="T82" fmla="*/ 4 w 110"/>
                    <a:gd name="T83" fmla="*/ 2 h 97"/>
                    <a:gd name="T84" fmla="*/ 4 w 110"/>
                    <a:gd name="T85" fmla="*/ 2 h 97"/>
                    <a:gd name="T86" fmla="*/ 4 w 110"/>
                    <a:gd name="T87" fmla="*/ 3 h 97"/>
                    <a:gd name="T88" fmla="*/ 4 w 110"/>
                    <a:gd name="T89" fmla="*/ 3 h 97"/>
                    <a:gd name="T90" fmla="*/ 4 w 110"/>
                    <a:gd name="T91" fmla="*/ 3 h 97"/>
                    <a:gd name="T92" fmla="*/ 3 w 110"/>
                    <a:gd name="T93" fmla="*/ 3 h 97"/>
                    <a:gd name="T94" fmla="*/ 3 w 110"/>
                    <a:gd name="T95" fmla="*/ 3 h 97"/>
                    <a:gd name="T96" fmla="*/ 3 w 110"/>
                    <a:gd name="T97" fmla="*/ 3 h 97"/>
                    <a:gd name="T98" fmla="*/ 3 w 110"/>
                    <a:gd name="T99" fmla="*/ 3 h 97"/>
                    <a:gd name="T100" fmla="*/ 3 w 110"/>
                    <a:gd name="T101" fmla="*/ 3 h 97"/>
                    <a:gd name="T102" fmla="*/ 3 w 110"/>
                    <a:gd name="T103" fmla="*/ 3 h 97"/>
                    <a:gd name="T104" fmla="*/ 3 w 110"/>
                    <a:gd name="T105" fmla="*/ 4 h 97"/>
                    <a:gd name="T106" fmla="*/ 2 w 110"/>
                    <a:gd name="T107" fmla="*/ 3 h 97"/>
                    <a:gd name="T108" fmla="*/ 2 w 110"/>
                    <a:gd name="T109" fmla="*/ 3 h 97"/>
                    <a:gd name="T110" fmla="*/ 2 w 110"/>
                    <a:gd name="T111" fmla="*/ 3 h 97"/>
                    <a:gd name="T112" fmla="*/ 2 w 110"/>
                    <a:gd name="T113" fmla="*/ 3 h 97"/>
                    <a:gd name="T114" fmla="*/ 2 w 110"/>
                    <a:gd name="T115" fmla="*/ 3 h 97"/>
                    <a:gd name="T116" fmla="*/ 1 w 110"/>
                    <a:gd name="T117" fmla="*/ 3 h 97"/>
                    <a:gd name="T118" fmla="*/ 1 w 110"/>
                    <a:gd name="T119" fmla="*/ 3 h 9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0"/>
                    <a:gd name="T181" fmla="*/ 0 h 97"/>
                    <a:gd name="T182" fmla="*/ 110 w 110"/>
                    <a:gd name="T183" fmla="*/ 97 h 9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0" h="97">
                      <a:moveTo>
                        <a:pt x="26" y="91"/>
                      </a:moveTo>
                      <a:lnTo>
                        <a:pt x="24" y="90"/>
                      </a:lnTo>
                      <a:lnTo>
                        <a:pt x="20" y="88"/>
                      </a:lnTo>
                      <a:lnTo>
                        <a:pt x="17" y="82"/>
                      </a:lnTo>
                      <a:lnTo>
                        <a:pt x="11" y="76"/>
                      </a:lnTo>
                      <a:lnTo>
                        <a:pt x="9" y="72"/>
                      </a:lnTo>
                      <a:lnTo>
                        <a:pt x="7" y="69"/>
                      </a:lnTo>
                      <a:lnTo>
                        <a:pt x="5" y="65"/>
                      </a:lnTo>
                      <a:lnTo>
                        <a:pt x="1" y="61"/>
                      </a:lnTo>
                      <a:lnTo>
                        <a:pt x="0" y="55"/>
                      </a:lnTo>
                      <a:lnTo>
                        <a:pt x="0" y="52"/>
                      </a:lnTo>
                      <a:lnTo>
                        <a:pt x="0" y="46"/>
                      </a:lnTo>
                      <a:lnTo>
                        <a:pt x="0" y="42"/>
                      </a:lnTo>
                      <a:lnTo>
                        <a:pt x="0" y="36"/>
                      </a:lnTo>
                      <a:lnTo>
                        <a:pt x="1" y="33"/>
                      </a:lnTo>
                      <a:lnTo>
                        <a:pt x="1" y="29"/>
                      </a:lnTo>
                      <a:lnTo>
                        <a:pt x="3" y="25"/>
                      </a:lnTo>
                      <a:lnTo>
                        <a:pt x="7" y="17"/>
                      </a:lnTo>
                      <a:lnTo>
                        <a:pt x="13" y="12"/>
                      </a:lnTo>
                      <a:lnTo>
                        <a:pt x="17" y="6"/>
                      </a:lnTo>
                      <a:lnTo>
                        <a:pt x="24" y="4"/>
                      </a:lnTo>
                      <a:lnTo>
                        <a:pt x="30" y="2"/>
                      </a:lnTo>
                      <a:lnTo>
                        <a:pt x="38" y="2"/>
                      </a:lnTo>
                      <a:lnTo>
                        <a:pt x="43" y="2"/>
                      </a:lnTo>
                      <a:lnTo>
                        <a:pt x="49" y="0"/>
                      </a:lnTo>
                      <a:lnTo>
                        <a:pt x="55" y="0"/>
                      </a:lnTo>
                      <a:lnTo>
                        <a:pt x="60" y="0"/>
                      </a:lnTo>
                      <a:lnTo>
                        <a:pt x="64" y="0"/>
                      </a:lnTo>
                      <a:lnTo>
                        <a:pt x="70" y="0"/>
                      </a:lnTo>
                      <a:lnTo>
                        <a:pt x="74" y="0"/>
                      </a:lnTo>
                      <a:lnTo>
                        <a:pt x="81" y="2"/>
                      </a:lnTo>
                      <a:lnTo>
                        <a:pt x="87" y="4"/>
                      </a:lnTo>
                      <a:lnTo>
                        <a:pt x="93" y="8"/>
                      </a:lnTo>
                      <a:lnTo>
                        <a:pt x="97" y="10"/>
                      </a:lnTo>
                      <a:lnTo>
                        <a:pt x="102" y="15"/>
                      </a:lnTo>
                      <a:lnTo>
                        <a:pt x="104" y="19"/>
                      </a:lnTo>
                      <a:lnTo>
                        <a:pt x="108" y="25"/>
                      </a:lnTo>
                      <a:lnTo>
                        <a:pt x="110" y="31"/>
                      </a:lnTo>
                      <a:lnTo>
                        <a:pt x="110" y="38"/>
                      </a:lnTo>
                      <a:lnTo>
                        <a:pt x="110" y="44"/>
                      </a:lnTo>
                      <a:lnTo>
                        <a:pt x="110" y="52"/>
                      </a:lnTo>
                      <a:lnTo>
                        <a:pt x="108" y="57"/>
                      </a:lnTo>
                      <a:lnTo>
                        <a:pt x="106" y="63"/>
                      </a:lnTo>
                      <a:lnTo>
                        <a:pt x="104" y="67"/>
                      </a:lnTo>
                      <a:lnTo>
                        <a:pt x="100" y="72"/>
                      </a:lnTo>
                      <a:lnTo>
                        <a:pt x="97" y="76"/>
                      </a:lnTo>
                      <a:lnTo>
                        <a:pt x="93" y="82"/>
                      </a:lnTo>
                      <a:lnTo>
                        <a:pt x="87" y="86"/>
                      </a:lnTo>
                      <a:lnTo>
                        <a:pt x="83" y="88"/>
                      </a:lnTo>
                      <a:lnTo>
                        <a:pt x="79" y="90"/>
                      </a:lnTo>
                      <a:lnTo>
                        <a:pt x="78" y="93"/>
                      </a:lnTo>
                      <a:lnTo>
                        <a:pt x="72" y="95"/>
                      </a:lnTo>
                      <a:lnTo>
                        <a:pt x="66" y="97"/>
                      </a:lnTo>
                      <a:lnTo>
                        <a:pt x="60" y="93"/>
                      </a:lnTo>
                      <a:lnTo>
                        <a:pt x="57" y="91"/>
                      </a:lnTo>
                      <a:lnTo>
                        <a:pt x="53" y="90"/>
                      </a:lnTo>
                      <a:lnTo>
                        <a:pt x="43" y="95"/>
                      </a:lnTo>
                      <a:lnTo>
                        <a:pt x="26" y="91"/>
                      </a:lnTo>
                      <a:close/>
                    </a:path>
                  </a:pathLst>
                </a:custGeom>
                <a:solidFill>
                  <a:srgbClr val="E014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6" name="Freeform 404">
                  <a:extLst>
                    <a:ext uri="{FF2B5EF4-FFF2-40B4-BE49-F238E27FC236}">
                      <a16:creationId xmlns:a16="http://schemas.microsoft.com/office/drawing/2014/main" id="{B360EBAF-CDD4-443E-B0E5-B70029564C21}"/>
                    </a:ext>
                  </a:extLst>
                </p:cNvPr>
                <p:cNvSpPr>
                  <a:spLocks/>
                </p:cNvSpPr>
                <p:nvPr/>
              </p:nvSpPr>
              <p:spPr bwMode="auto">
                <a:xfrm>
                  <a:off x="2659" y="3232"/>
                  <a:ext cx="42" cy="22"/>
                </a:xfrm>
                <a:custGeom>
                  <a:avLst/>
                  <a:gdLst>
                    <a:gd name="T0" fmla="*/ 1 w 83"/>
                    <a:gd name="T1" fmla="*/ 1 h 44"/>
                    <a:gd name="T2" fmla="*/ 1 w 83"/>
                    <a:gd name="T3" fmla="*/ 1 h 44"/>
                    <a:gd name="T4" fmla="*/ 1 w 83"/>
                    <a:gd name="T5" fmla="*/ 1 h 44"/>
                    <a:gd name="T6" fmla="*/ 1 w 83"/>
                    <a:gd name="T7" fmla="*/ 1 h 44"/>
                    <a:gd name="T8" fmla="*/ 1 w 83"/>
                    <a:gd name="T9" fmla="*/ 1 h 44"/>
                    <a:gd name="T10" fmla="*/ 1 w 83"/>
                    <a:gd name="T11" fmla="*/ 1 h 44"/>
                    <a:gd name="T12" fmla="*/ 1 w 83"/>
                    <a:gd name="T13" fmla="*/ 1 h 44"/>
                    <a:gd name="T14" fmla="*/ 1 w 83"/>
                    <a:gd name="T15" fmla="*/ 1 h 44"/>
                    <a:gd name="T16" fmla="*/ 1 w 83"/>
                    <a:gd name="T17" fmla="*/ 1 h 44"/>
                    <a:gd name="T18" fmla="*/ 2 w 83"/>
                    <a:gd name="T19" fmla="*/ 1 h 44"/>
                    <a:gd name="T20" fmla="*/ 2 w 83"/>
                    <a:gd name="T21" fmla="*/ 1 h 44"/>
                    <a:gd name="T22" fmla="*/ 2 w 83"/>
                    <a:gd name="T23" fmla="*/ 1 h 44"/>
                    <a:gd name="T24" fmla="*/ 2 w 83"/>
                    <a:gd name="T25" fmla="*/ 1 h 44"/>
                    <a:gd name="T26" fmla="*/ 2 w 83"/>
                    <a:gd name="T27" fmla="*/ 1 h 44"/>
                    <a:gd name="T28" fmla="*/ 2 w 83"/>
                    <a:gd name="T29" fmla="*/ 0 h 44"/>
                    <a:gd name="T30" fmla="*/ 2 w 83"/>
                    <a:gd name="T31" fmla="*/ 0 h 44"/>
                    <a:gd name="T32" fmla="*/ 3 w 83"/>
                    <a:gd name="T33" fmla="*/ 1 h 44"/>
                    <a:gd name="T34" fmla="*/ 3 w 83"/>
                    <a:gd name="T35" fmla="*/ 1 h 44"/>
                    <a:gd name="T36" fmla="*/ 3 w 83"/>
                    <a:gd name="T37" fmla="*/ 1 h 44"/>
                    <a:gd name="T38" fmla="*/ 3 w 83"/>
                    <a:gd name="T39" fmla="*/ 1 h 44"/>
                    <a:gd name="T40" fmla="*/ 3 w 83"/>
                    <a:gd name="T41" fmla="*/ 1 h 44"/>
                    <a:gd name="T42" fmla="*/ 3 w 83"/>
                    <a:gd name="T43" fmla="*/ 1 h 44"/>
                    <a:gd name="T44" fmla="*/ 3 w 83"/>
                    <a:gd name="T45" fmla="*/ 1 h 44"/>
                    <a:gd name="T46" fmla="*/ 3 w 83"/>
                    <a:gd name="T47" fmla="*/ 1 h 44"/>
                    <a:gd name="T48" fmla="*/ 3 w 83"/>
                    <a:gd name="T49" fmla="*/ 2 h 44"/>
                    <a:gd name="T50" fmla="*/ 3 w 83"/>
                    <a:gd name="T51" fmla="*/ 2 h 44"/>
                    <a:gd name="T52" fmla="*/ 3 w 83"/>
                    <a:gd name="T53" fmla="*/ 2 h 44"/>
                    <a:gd name="T54" fmla="*/ 3 w 83"/>
                    <a:gd name="T55" fmla="*/ 2 h 44"/>
                    <a:gd name="T56" fmla="*/ 3 w 83"/>
                    <a:gd name="T57" fmla="*/ 2 h 44"/>
                    <a:gd name="T58" fmla="*/ 2 w 83"/>
                    <a:gd name="T59" fmla="*/ 2 h 44"/>
                    <a:gd name="T60" fmla="*/ 2 w 83"/>
                    <a:gd name="T61" fmla="*/ 2 h 44"/>
                    <a:gd name="T62" fmla="*/ 2 w 83"/>
                    <a:gd name="T63" fmla="*/ 2 h 44"/>
                    <a:gd name="T64" fmla="*/ 2 w 83"/>
                    <a:gd name="T65" fmla="*/ 2 h 44"/>
                    <a:gd name="T66" fmla="*/ 2 w 83"/>
                    <a:gd name="T67" fmla="*/ 2 h 44"/>
                    <a:gd name="T68" fmla="*/ 2 w 83"/>
                    <a:gd name="T69" fmla="*/ 2 h 44"/>
                    <a:gd name="T70" fmla="*/ 2 w 83"/>
                    <a:gd name="T71" fmla="*/ 1 h 44"/>
                    <a:gd name="T72" fmla="*/ 2 w 83"/>
                    <a:gd name="T73" fmla="*/ 1 h 44"/>
                    <a:gd name="T74" fmla="*/ 2 w 83"/>
                    <a:gd name="T75" fmla="*/ 1 h 44"/>
                    <a:gd name="T76" fmla="*/ 2 w 83"/>
                    <a:gd name="T77" fmla="*/ 1 h 44"/>
                    <a:gd name="T78" fmla="*/ 2 w 83"/>
                    <a:gd name="T79" fmla="*/ 2 h 44"/>
                    <a:gd name="T80" fmla="*/ 2 w 83"/>
                    <a:gd name="T81" fmla="*/ 2 h 44"/>
                    <a:gd name="T82" fmla="*/ 2 w 83"/>
                    <a:gd name="T83" fmla="*/ 2 h 44"/>
                    <a:gd name="T84" fmla="*/ 1 w 83"/>
                    <a:gd name="T85" fmla="*/ 2 h 44"/>
                    <a:gd name="T86" fmla="*/ 1 w 83"/>
                    <a:gd name="T87" fmla="*/ 2 h 44"/>
                    <a:gd name="T88" fmla="*/ 1 w 83"/>
                    <a:gd name="T89" fmla="*/ 2 h 44"/>
                    <a:gd name="T90" fmla="*/ 1 w 83"/>
                    <a:gd name="T91" fmla="*/ 2 h 44"/>
                    <a:gd name="T92" fmla="*/ 1 w 83"/>
                    <a:gd name="T93" fmla="*/ 2 h 44"/>
                    <a:gd name="T94" fmla="*/ 1 w 83"/>
                    <a:gd name="T95" fmla="*/ 1 h 44"/>
                    <a:gd name="T96" fmla="*/ 1 w 83"/>
                    <a:gd name="T97" fmla="*/ 1 h 44"/>
                    <a:gd name="T98" fmla="*/ 0 w 83"/>
                    <a:gd name="T99" fmla="*/ 1 h 44"/>
                    <a:gd name="T100" fmla="*/ 1 w 83"/>
                    <a:gd name="T101" fmla="*/ 1 h 44"/>
                    <a:gd name="T102" fmla="*/ 1 w 83"/>
                    <a:gd name="T103" fmla="*/ 1 h 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
                    <a:gd name="T157" fmla="*/ 0 h 44"/>
                    <a:gd name="T158" fmla="*/ 83 w 83"/>
                    <a:gd name="T159" fmla="*/ 44 h 4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 h="44">
                      <a:moveTo>
                        <a:pt x="2" y="26"/>
                      </a:moveTo>
                      <a:lnTo>
                        <a:pt x="2" y="23"/>
                      </a:lnTo>
                      <a:lnTo>
                        <a:pt x="4" y="19"/>
                      </a:lnTo>
                      <a:lnTo>
                        <a:pt x="7" y="11"/>
                      </a:lnTo>
                      <a:lnTo>
                        <a:pt x="15" y="7"/>
                      </a:lnTo>
                      <a:lnTo>
                        <a:pt x="17" y="5"/>
                      </a:lnTo>
                      <a:lnTo>
                        <a:pt x="21" y="4"/>
                      </a:lnTo>
                      <a:lnTo>
                        <a:pt x="26" y="4"/>
                      </a:lnTo>
                      <a:lnTo>
                        <a:pt x="32" y="4"/>
                      </a:lnTo>
                      <a:lnTo>
                        <a:pt x="36" y="2"/>
                      </a:lnTo>
                      <a:lnTo>
                        <a:pt x="40" y="2"/>
                      </a:lnTo>
                      <a:lnTo>
                        <a:pt x="44" y="2"/>
                      </a:lnTo>
                      <a:lnTo>
                        <a:pt x="47" y="4"/>
                      </a:lnTo>
                      <a:lnTo>
                        <a:pt x="51" y="2"/>
                      </a:lnTo>
                      <a:lnTo>
                        <a:pt x="61" y="0"/>
                      </a:lnTo>
                      <a:lnTo>
                        <a:pt x="64" y="0"/>
                      </a:lnTo>
                      <a:lnTo>
                        <a:pt x="66" y="2"/>
                      </a:lnTo>
                      <a:lnTo>
                        <a:pt x="70" y="4"/>
                      </a:lnTo>
                      <a:lnTo>
                        <a:pt x="74" y="7"/>
                      </a:lnTo>
                      <a:lnTo>
                        <a:pt x="76" y="13"/>
                      </a:lnTo>
                      <a:lnTo>
                        <a:pt x="80" y="17"/>
                      </a:lnTo>
                      <a:lnTo>
                        <a:pt x="82" y="23"/>
                      </a:lnTo>
                      <a:lnTo>
                        <a:pt x="83" y="26"/>
                      </a:lnTo>
                      <a:lnTo>
                        <a:pt x="83" y="30"/>
                      </a:lnTo>
                      <a:lnTo>
                        <a:pt x="83" y="34"/>
                      </a:lnTo>
                      <a:lnTo>
                        <a:pt x="82" y="36"/>
                      </a:lnTo>
                      <a:lnTo>
                        <a:pt x="78" y="40"/>
                      </a:lnTo>
                      <a:lnTo>
                        <a:pt x="72" y="40"/>
                      </a:lnTo>
                      <a:lnTo>
                        <a:pt x="68" y="42"/>
                      </a:lnTo>
                      <a:lnTo>
                        <a:pt x="64" y="44"/>
                      </a:lnTo>
                      <a:lnTo>
                        <a:pt x="61" y="44"/>
                      </a:lnTo>
                      <a:lnTo>
                        <a:pt x="59" y="44"/>
                      </a:lnTo>
                      <a:lnTo>
                        <a:pt x="57" y="42"/>
                      </a:lnTo>
                      <a:lnTo>
                        <a:pt x="55" y="38"/>
                      </a:lnTo>
                      <a:lnTo>
                        <a:pt x="55" y="36"/>
                      </a:lnTo>
                      <a:lnTo>
                        <a:pt x="51" y="32"/>
                      </a:lnTo>
                      <a:lnTo>
                        <a:pt x="51" y="30"/>
                      </a:lnTo>
                      <a:lnTo>
                        <a:pt x="47" y="30"/>
                      </a:lnTo>
                      <a:lnTo>
                        <a:pt x="45" y="32"/>
                      </a:lnTo>
                      <a:lnTo>
                        <a:pt x="42" y="36"/>
                      </a:lnTo>
                      <a:lnTo>
                        <a:pt x="40" y="38"/>
                      </a:lnTo>
                      <a:lnTo>
                        <a:pt x="34" y="40"/>
                      </a:lnTo>
                      <a:lnTo>
                        <a:pt x="30" y="44"/>
                      </a:lnTo>
                      <a:lnTo>
                        <a:pt x="24" y="44"/>
                      </a:lnTo>
                      <a:lnTo>
                        <a:pt x="19" y="42"/>
                      </a:lnTo>
                      <a:lnTo>
                        <a:pt x="15" y="40"/>
                      </a:lnTo>
                      <a:lnTo>
                        <a:pt x="9" y="36"/>
                      </a:lnTo>
                      <a:lnTo>
                        <a:pt x="5" y="32"/>
                      </a:lnTo>
                      <a:lnTo>
                        <a:pt x="2" y="30"/>
                      </a:lnTo>
                      <a:lnTo>
                        <a:pt x="0" y="28"/>
                      </a:lnTo>
                      <a:lnTo>
                        <a:pt x="2" y="26"/>
                      </a:lnTo>
                      <a:close/>
                    </a:path>
                  </a:pathLst>
                </a:custGeom>
                <a:solidFill>
                  <a:srgbClr val="F7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7" name="Freeform 405">
                  <a:extLst>
                    <a:ext uri="{FF2B5EF4-FFF2-40B4-BE49-F238E27FC236}">
                      <a16:creationId xmlns:a16="http://schemas.microsoft.com/office/drawing/2014/main" id="{BC05F347-7F6C-4EF4-8137-CAB5652139EF}"/>
                    </a:ext>
                  </a:extLst>
                </p:cNvPr>
                <p:cNvSpPr>
                  <a:spLocks/>
                </p:cNvSpPr>
                <p:nvPr/>
              </p:nvSpPr>
              <p:spPr bwMode="auto">
                <a:xfrm>
                  <a:off x="2674" y="3234"/>
                  <a:ext cx="13" cy="9"/>
                </a:xfrm>
                <a:custGeom>
                  <a:avLst/>
                  <a:gdLst>
                    <a:gd name="T0" fmla="*/ 0 w 27"/>
                    <a:gd name="T1" fmla="*/ 0 h 19"/>
                    <a:gd name="T2" fmla="*/ 0 w 27"/>
                    <a:gd name="T3" fmla="*/ 0 h 19"/>
                    <a:gd name="T4" fmla="*/ 0 w 27"/>
                    <a:gd name="T5" fmla="*/ 0 h 19"/>
                    <a:gd name="T6" fmla="*/ 0 w 27"/>
                    <a:gd name="T7" fmla="*/ 0 h 19"/>
                    <a:gd name="T8" fmla="*/ 0 w 27"/>
                    <a:gd name="T9" fmla="*/ 0 h 19"/>
                    <a:gd name="T10" fmla="*/ 0 w 27"/>
                    <a:gd name="T11" fmla="*/ 0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12" y="19"/>
                      </a:moveTo>
                      <a:lnTo>
                        <a:pt x="0" y="9"/>
                      </a:lnTo>
                      <a:lnTo>
                        <a:pt x="16" y="0"/>
                      </a:lnTo>
                      <a:lnTo>
                        <a:pt x="27" y="11"/>
                      </a:lnTo>
                      <a:lnTo>
                        <a:pt x="14" y="13"/>
                      </a:lnTo>
                      <a:lnTo>
                        <a:pt x="12" y="1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8" name="Freeform 406">
                  <a:extLst>
                    <a:ext uri="{FF2B5EF4-FFF2-40B4-BE49-F238E27FC236}">
                      <a16:creationId xmlns:a16="http://schemas.microsoft.com/office/drawing/2014/main" id="{0F42F9EB-A3CF-4A47-9C3B-9004A98A9817}"/>
                    </a:ext>
                  </a:extLst>
                </p:cNvPr>
                <p:cNvSpPr>
                  <a:spLocks/>
                </p:cNvSpPr>
                <p:nvPr/>
              </p:nvSpPr>
              <p:spPr bwMode="auto">
                <a:xfrm>
                  <a:off x="2662" y="3123"/>
                  <a:ext cx="344" cy="299"/>
                </a:xfrm>
                <a:custGeom>
                  <a:avLst/>
                  <a:gdLst>
                    <a:gd name="T0" fmla="*/ 21 w 688"/>
                    <a:gd name="T1" fmla="*/ 8 h 599"/>
                    <a:gd name="T2" fmla="*/ 0 w 688"/>
                    <a:gd name="T3" fmla="*/ 18 h 599"/>
                    <a:gd name="T4" fmla="*/ 1 w 688"/>
                    <a:gd name="T5" fmla="*/ 9 h 599"/>
                    <a:gd name="T6" fmla="*/ 22 w 688"/>
                    <a:gd name="T7" fmla="*/ 0 h 599"/>
                    <a:gd name="T8" fmla="*/ 22 w 688"/>
                    <a:gd name="T9" fmla="*/ 0 h 599"/>
                    <a:gd name="T10" fmla="*/ 21 w 688"/>
                    <a:gd name="T11" fmla="*/ 8 h 599"/>
                    <a:gd name="T12" fmla="*/ 21 w 688"/>
                    <a:gd name="T13" fmla="*/ 8 h 599"/>
                    <a:gd name="T14" fmla="*/ 0 60000 65536"/>
                    <a:gd name="T15" fmla="*/ 0 60000 65536"/>
                    <a:gd name="T16" fmla="*/ 0 60000 65536"/>
                    <a:gd name="T17" fmla="*/ 0 60000 65536"/>
                    <a:gd name="T18" fmla="*/ 0 60000 65536"/>
                    <a:gd name="T19" fmla="*/ 0 60000 65536"/>
                    <a:gd name="T20" fmla="*/ 0 60000 65536"/>
                    <a:gd name="T21" fmla="*/ 0 w 688"/>
                    <a:gd name="T22" fmla="*/ 0 h 599"/>
                    <a:gd name="T23" fmla="*/ 688 w 688"/>
                    <a:gd name="T24" fmla="*/ 599 h 5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8" h="599">
                      <a:moveTo>
                        <a:pt x="668" y="285"/>
                      </a:moveTo>
                      <a:lnTo>
                        <a:pt x="0" y="599"/>
                      </a:lnTo>
                      <a:lnTo>
                        <a:pt x="25" y="314"/>
                      </a:lnTo>
                      <a:lnTo>
                        <a:pt x="675" y="2"/>
                      </a:lnTo>
                      <a:lnTo>
                        <a:pt x="688" y="0"/>
                      </a:lnTo>
                      <a:lnTo>
                        <a:pt x="668" y="285"/>
                      </a:lnTo>
                      <a:close/>
                    </a:path>
                  </a:pathLst>
                </a:custGeom>
                <a:solidFill>
                  <a:srgbClr val="85D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9" name="Freeform 407">
                  <a:extLst>
                    <a:ext uri="{FF2B5EF4-FFF2-40B4-BE49-F238E27FC236}">
                      <a16:creationId xmlns:a16="http://schemas.microsoft.com/office/drawing/2014/main" id="{0AD7D97A-D415-45A3-B35E-1E3DFC972E6E}"/>
                    </a:ext>
                  </a:extLst>
                </p:cNvPr>
                <p:cNvSpPr>
                  <a:spLocks/>
                </p:cNvSpPr>
                <p:nvPr/>
              </p:nvSpPr>
              <p:spPr bwMode="auto">
                <a:xfrm>
                  <a:off x="2749" y="3389"/>
                  <a:ext cx="51" cy="77"/>
                </a:xfrm>
                <a:custGeom>
                  <a:avLst/>
                  <a:gdLst>
                    <a:gd name="T0" fmla="*/ 1 w 103"/>
                    <a:gd name="T1" fmla="*/ 5 h 154"/>
                    <a:gd name="T2" fmla="*/ 1 w 103"/>
                    <a:gd name="T3" fmla="*/ 5 h 154"/>
                    <a:gd name="T4" fmla="*/ 1 w 103"/>
                    <a:gd name="T5" fmla="*/ 5 h 154"/>
                    <a:gd name="T6" fmla="*/ 1 w 103"/>
                    <a:gd name="T7" fmla="*/ 5 h 154"/>
                    <a:gd name="T8" fmla="*/ 2 w 103"/>
                    <a:gd name="T9" fmla="*/ 5 h 154"/>
                    <a:gd name="T10" fmla="*/ 2 w 103"/>
                    <a:gd name="T11" fmla="*/ 4 h 154"/>
                    <a:gd name="T12" fmla="*/ 2 w 103"/>
                    <a:gd name="T13" fmla="*/ 3 h 154"/>
                    <a:gd name="T14" fmla="*/ 2 w 103"/>
                    <a:gd name="T15" fmla="*/ 3 h 154"/>
                    <a:gd name="T16" fmla="*/ 3 w 103"/>
                    <a:gd name="T17" fmla="*/ 3 h 154"/>
                    <a:gd name="T18" fmla="*/ 3 w 103"/>
                    <a:gd name="T19" fmla="*/ 2 h 154"/>
                    <a:gd name="T20" fmla="*/ 3 w 103"/>
                    <a:gd name="T21" fmla="*/ 2 h 154"/>
                    <a:gd name="T22" fmla="*/ 3 w 103"/>
                    <a:gd name="T23" fmla="*/ 1 h 154"/>
                    <a:gd name="T24" fmla="*/ 3 w 103"/>
                    <a:gd name="T25" fmla="*/ 1 h 154"/>
                    <a:gd name="T26" fmla="*/ 2 w 103"/>
                    <a:gd name="T27" fmla="*/ 1 h 154"/>
                    <a:gd name="T28" fmla="*/ 2 w 103"/>
                    <a:gd name="T29" fmla="*/ 1 h 154"/>
                    <a:gd name="T30" fmla="*/ 2 w 103"/>
                    <a:gd name="T31" fmla="*/ 1 h 154"/>
                    <a:gd name="T32" fmla="*/ 2 w 103"/>
                    <a:gd name="T33" fmla="*/ 0 h 154"/>
                    <a:gd name="T34" fmla="*/ 1 w 103"/>
                    <a:gd name="T35" fmla="*/ 0 h 154"/>
                    <a:gd name="T36" fmla="*/ 1 w 103"/>
                    <a:gd name="T37" fmla="*/ 1 h 154"/>
                    <a:gd name="T38" fmla="*/ 1 w 103"/>
                    <a:gd name="T39" fmla="*/ 1 h 154"/>
                    <a:gd name="T40" fmla="*/ 0 w 103"/>
                    <a:gd name="T41" fmla="*/ 1 h 154"/>
                    <a:gd name="T42" fmla="*/ 0 w 103"/>
                    <a:gd name="T43" fmla="*/ 1 h 154"/>
                    <a:gd name="T44" fmla="*/ 0 w 103"/>
                    <a:gd name="T45" fmla="*/ 2 h 154"/>
                    <a:gd name="T46" fmla="*/ 0 w 103"/>
                    <a:gd name="T47" fmla="*/ 2 h 154"/>
                    <a:gd name="T48" fmla="*/ 0 w 103"/>
                    <a:gd name="T49" fmla="*/ 3 h 154"/>
                    <a:gd name="T50" fmla="*/ 0 w 103"/>
                    <a:gd name="T51" fmla="*/ 3 h 154"/>
                    <a:gd name="T52" fmla="*/ 0 w 103"/>
                    <a:gd name="T53" fmla="*/ 3 h 154"/>
                    <a:gd name="T54" fmla="*/ 0 w 103"/>
                    <a:gd name="T55" fmla="*/ 4 h 154"/>
                    <a:gd name="T56" fmla="*/ 0 w 103"/>
                    <a:gd name="T57" fmla="*/ 5 h 154"/>
                    <a:gd name="T58" fmla="*/ 0 w 103"/>
                    <a:gd name="T59" fmla="*/ 5 h 154"/>
                    <a:gd name="T60" fmla="*/ 0 w 103"/>
                    <a:gd name="T61" fmla="*/ 5 h 154"/>
                    <a:gd name="T62" fmla="*/ 0 w 103"/>
                    <a:gd name="T63" fmla="*/ 5 h 154"/>
                    <a:gd name="T64" fmla="*/ 0 w 103"/>
                    <a:gd name="T65" fmla="*/ 5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154"/>
                    <a:gd name="T101" fmla="*/ 103 w 103"/>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154">
                      <a:moveTo>
                        <a:pt x="31" y="154"/>
                      </a:moveTo>
                      <a:lnTo>
                        <a:pt x="35" y="154"/>
                      </a:lnTo>
                      <a:lnTo>
                        <a:pt x="38" y="154"/>
                      </a:lnTo>
                      <a:lnTo>
                        <a:pt x="44" y="152"/>
                      </a:lnTo>
                      <a:lnTo>
                        <a:pt x="50" y="152"/>
                      </a:lnTo>
                      <a:lnTo>
                        <a:pt x="54" y="148"/>
                      </a:lnTo>
                      <a:lnTo>
                        <a:pt x="57" y="146"/>
                      </a:lnTo>
                      <a:lnTo>
                        <a:pt x="63" y="142"/>
                      </a:lnTo>
                      <a:lnTo>
                        <a:pt x="69" y="138"/>
                      </a:lnTo>
                      <a:lnTo>
                        <a:pt x="73" y="133"/>
                      </a:lnTo>
                      <a:lnTo>
                        <a:pt x="76" y="127"/>
                      </a:lnTo>
                      <a:lnTo>
                        <a:pt x="80" y="121"/>
                      </a:lnTo>
                      <a:lnTo>
                        <a:pt x="84" y="116"/>
                      </a:lnTo>
                      <a:lnTo>
                        <a:pt x="88" y="108"/>
                      </a:lnTo>
                      <a:lnTo>
                        <a:pt x="92" y="100"/>
                      </a:lnTo>
                      <a:lnTo>
                        <a:pt x="94" y="93"/>
                      </a:lnTo>
                      <a:lnTo>
                        <a:pt x="97" y="87"/>
                      </a:lnTo>
                      <a:lnTo>
                        <a:pt x="99" y="78"/>
                      </a:lnTo>
                      <a:lnTo>
                        <a:pt x="101" y="70"/>
                      </a:lnTo>
                      <a:lnTo>
                        <a:pt x="101" y="62"/>
                      </a:lnTo>
                      <a:lnTo>
                        <a:pt x="103" y="55"/>
                      </a:lnTo>
                      <a:lnTo>
                        <a:pt x="103" y="47"/>
                      </a:lnTo>
                      <a:lnTo>
                        <a:pt x="103" y="41"/>
                      </a:lnTo>
                      <a:lnTo>
                        <a:pt x="101" y="34"/>
                      </a:lnTo>
                      <a:lnTo>
                        <a:pt x="101" y="28"/>
                      </a:lnTo>
                      <a:lnTo>
                        <a:pt x="97" y="22"/>
                      </a:lnTo>
                      <a:lnTo>
                        <a:pt x="95" y="19"/>
                      </a:lnTo>
                      <a:lnTo>
                        <a:pt x="94" y="13"/>
                      </a:lnTo>
                      <a:lnTo>
                        <a:pt x="92" y="9"/>
                      </a:lnTo>
                      <a:lnTo>
                        <a:pt x="88" y="5"/>
                      </a:lnTo>
                      <a:lnTo>
                        <a:pt x="84" y="3"/>
                      </a:lnTo>
                      <a:lnTo>
                        <a:pt x="78" y="1"/>
                      </a:lnTo>
                      <a:lnTo>
                        <a:pt x="76" y="1"/>
                      </a:lnTo>
                      <a:lnTo>
                        <a:pt x="71" y="0"/>
                      </a:lnTo>
                      <a:lnTo>
                        <a:pt x="65" y="0"/>
                      </a:lnTo>
                      <a:lnTo>
                        <a:pt x="59" y="0"/>
                      </a:lnTo>
                      <a:lnTo>
                        <a:pt x="56" y="3"/>
                      </a:lnTo>
                      <a:lnTo>
                        <a:pt x="50" y="5"/>
                      </a:lnTo>
                      <a:lnTo>
                        <a:pt x="46" y="7"/>
                      </a:lnTo>
                      <a:lnTo>
                        <a:pt x="40" y="11"/>
                      </a:lnTo>
                      <a:lnTo>
                        <a:pt x="37" y="17"/>
                      </a:lnTo>
                      <a:lnTo>
                        <a:pt x="31" y="20"/>
                      </a:lnTo>
                      <a:lnTo>
                        <a:pt x="27" y="26"/>
                      </a:lnTo>
                      <a:lnTo>
                        <a:pt x="23" y="32"/>
                      </a:lnTo>
                      <a:lnTo>
                        <a:pt x="19" y="39"/>
                      </a:lnTo>
                      <a:lnTo>
                        <a:pt x="14" y="45"/>
                      </a:lnTo>
                      <a:lnTo>
                        <a:pt x="12" y="53"/>
                      </a:lnTo>
                      <a:lnTo>
                        <a:pt x="8" y="60"/>
                      </a:lnTo>
                      <a:lnTo>
                        <a:pt x="6" y="68"/>
                      </a:lnTo>
                      <a:lnTo>
                        <a:pt x="4" y="76"/>
                      </a:lnTo>
                      <a:lnTo>
                        <a:pt x="2" y="83"/>
                      </a:lnTo>
                      <a:lnTo>
                        <a:pt x="2" y="91"/>
                      </a:lnTo>
                      <a:lnTo>
                        <a:pt x="2" y="98"/>
                      </a:lnTo>
                      <a:lnTo>
                        <a:pt x="0" y="106"/>
                      </a:lnTo>
                      <a:lnTo>
                        <a:pt x="2" y="112"/>
                      </a:lnTo>
                      <a:lnTo>
                        <a:pt x="2" y="119"/>
                      </a:lnTo>
                      <a:lnTo>
                        <a:pt x="4" y="125"/>
                      </a:lnTo>
                      <a:lnTo>
                        <a:pt x="6" y="131"/>
                      </a:lnTo>
                      <a:lnTo>
                        <a:pt x="8" y="136"/>
                      </a:lnTo>
                      <a:lnTo>
                        <a:pt x="10" y="140"/>
                      </a:lnTo>
                      <a:lnTo>
                        <a:pt x="14" y="144"/>
                      </a:lnTo>
                      <a:lnTo>
                        <a:pt x="18" y="148"/>
                      </a:lnTo>
                      <a:lnTo>
                        <a:pt x="21" y="150"/>
                      </a:lnTo>
                      <a:lnTo>
                        <a:pt x="25" y="152"/>
                      </a:lnTo>
                      <a:lnTo>
                        <a:pt x="31" y="154"/>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0" name="Freeform 408">
                  <a:extLst>
                    <a:ext uri="{FF2B5EF4-FFF2-40B4-BE49-F238E27FC236}">
                      <a16:creationId xmlns:a16="http://schemas.microsoft.com/office/drawing/2014/main" id="{FC75E54C-01F5-4B8D-B737-562048CE6CF0}"/>
                    </a:ext>
                  </a:extLst>
                </p:cNvPr>
                <p:cNvSpPr>
                  <a:spLocks/>
                </p:cNvSpPr>
                <p:nvPr/>
              </p:nvSpPr>
              <p:spPr bwMode="auto">
                <a:xfrm>
                  <a:off x="3136" y="3188"/>
                  <a:ext cx="44" cy="67"/>
                </a:xfrm>
                <a:custGeom>
                  <a:avLst/>
                  <a:gdLst>
                    <a:gd name="T0" fmla="*/ 1 w 87"/>
                    <a:gd name="T1" fmla="*/ 5 h 133"/>
                    <a:gd name="T2" fmla="*/ 2 w 87"/>
                    <a:gd name="T3" fmla="*/ 5 h 133"/>
                    <a:gd name="T4" fmla="*/ 2 w 87"/>
                    <a:gd name="T5" fmla="*/ 4 h 133"/>
                    <a:gd name="T6" fmla="*/ 2 w 87"/>
                    <a:gd name="T7" fmla="*/ 4 h 133"/>
                    <a:gd name="T8" fmla="*/ 2 w 87"/>
                    <a:gd name="T9" fmla="*/ 4 h 133"/>
                    <a:gd name="T10" fmla="*/ 3 w 87"/>
                    <a:gd name="T11" fmla="*/ 4 h 133"/>
                    <a:gd name="T12" fmla="*/ 3 w 87"/>
                    <a:gd name="T13" fmla="*/ 3 h 133"/>
                    <a:gd name="T14" fmla="*/ 3 w 87"/>
                    <a:gd name="T15" fmla="*/ 3 h 133"/>
                    <a:gd name="T16" fmla="*/ 3 w 87"/>
                    <a:gd name="T17" fmla="*/ 3 h 133"/>
                    <a:gd name="T18" fmla="*/ 3 w 87"/>
                    <a:gd name="T19" fmla="*/ 2 h 133"/>
                    <a:gd name="T20" fmla="*/ 3 w 87"/>
                    <a:gd name="T21" fmla="*/ 2 h 133"/>
                    <a:gd name="T22" fmla="*/ 3 w 87"/>
                    <a:gd name="T23" fmla="*/ 1 h 133"/>
                    <a:gd name="T24" fmla="*/ 3 w 87"/>
                    <a:gd name="T25" fmla="*/ 1 h 133"/>
                    <a:gd name="T26" fmla="*/ 3 w 87"/>
                    <a:gd name="T27" fmla="*/ 1 h 133"/>
                    <a:gd name="T28" fmla="*/ 3 w 87"/>
                    <a:gd name="T29" fmla="*/ 1 h 133"/>
                    <a:gd name="T30" fmla="*/ 2 w 87"/>
                    <a:gd name="T31" fmla="*/ 0 h 133"/>
                    <a:gd name="T32" fmla="*/ 2 w 87"/>
                    <a:gd name="T33" fmla="*/ 0 h 133"/>
                    <a:gd name="T34" fmla="*/ 2 w 87"/>
                    <a:gd name="T35" fmla="*/ 1 h 133"/>
                    <a:gd name="T36" fmla="*/ 2 w 87"/>
                    <a:gd name="T37" fmla="*/ 1 h 133"/>
                    <a:gd name="T38" fmla="*/ 1 w 87"/>
                    <a:gd name="T39" fmla="*/ 1 h 133"/>
                    <a:gd name="T40" fmla="*/ 1 w 87"/>
                    <a:gd name="T41" fmla="*/ 1 h 133"/>
                    <a:gd name="T42" fmla="*/ 1 w 87"/>
                    <a:gd name="T43" fmla="*/ 2 h 133"/>
                    <a:gd name="T44" fmla="*/ 1 w 87"/>
                    <a:gd name="T45" fmla="*/ 2 h 133"/>
                    <a:gd name="T46" fmla="*/ 1 w 87"/>
                    <a:gd name="T47" fmla="*/ 3 h 133"/>
                    <a:gd name="T48" fmla="*/ 0 w 87"/>
                    <a:gd name="T49" fmla="*/ 3 h 133"/>
                    <a:gd name="T50" fmla="*/ 0 w 87"/>
                    <a:gd name="T51" fmla="*/ 3 h 133"/>
                    <a:gd name="T52" fmla="*/ 0 w 87"/>
                    <a:gd name="T53" fmla="*/ 4 h 133"/>
                    <a:gd name="T54" fmla="*/ 1 w 87"/>
                    <a:gd name="T55" fmla="*/ 4 h 133"/>
                    <a:gd name="T56" fmla="*/ 1 w 87"/>
                    <a:gd name="T57" fmla="*/ 4 h 133"/>
                    <a:gd name="T58" fmla="*/ 1 w 87"/>
                    <a:gd name="T59" fmla="*/ 4 h 133"/>
                    <a:gd name="T60" fmla="*/ 1 w 87"/>
                    <a:gd name="T61" fmla="*/ 5 h 133"/>
                    <a:gd name="T62" fmla="*/ 1 w 87"/>
                    <a:gd name="T63" fmla="*/ 5 h 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7"/>
                    <a:gd name="T97" fmla="*/ 0 h 133"/>
                    <a:gd name="T98" fmla="*/ 87 w 87"/>
                    <a:gd name="T99" fmla="*/ 133 h 1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7" h="133">
                      <a:moveTo>
                        <a:pt x="25" y="133"/>
                      </a:moveTo>
                      <a:lnTo>
                        <a:pt x="28" y="133"/>
                      </a:lnTo>
                      <a:lnTo>
                        <a:pt x="32" y="133"/>
                      </a:lnTo>
                      <a:lnTo>
                        <a:pt x="36" y="132"/>
                      </a:lnTo>
                      <a:lnTo>
                        <a:pt x="42" y="132"/>
                      </a:lnTo>
                      <a:lnTo>
                        <a:pt x="45" y="128"/>
                      </a:lnTo>
                      <a:lnTo>
                        <a:pt x="49" y="126"/>
                      </a:lnTo>
                      <a:lnTo>
                        <a:pt x="53" y="122"/>
                      </a:lnTo>
                      <a:lnTo>
                        <a:pt x="59" y="120"/>
                      </a:lnTo>
                      <a:lnTo>
                        <a:pt x="61" y="114"/>
                      </a:lnTo>
                      <a:lnTo>
                        <a:pt x="64" y="111"/>
                      </a:lnTo>
                      <a:lnTo>
                        <a:pt x="68" y="105"/>
                      </a:lnTo>
                      <a:lnTo>
                        <a:pt x="72" y="99"/>
                      </a:lnTo>
                      <a:lnTo>
                        <a:pt x="76" y="93"/>
                      </a:lnTo>
                      <a:lnTo>
                        <a:pt x="78" y="88"/>
                      </a:lnTo>
                      <a:lnTo>
                        <a:pt x="80" y="80"/>
                      </a:lnTo>
                      <a:lnTo>
                        <a:pt x="83" y="74"/>
                      </a:lnTo>
                      <a:lnTo>
                        <a:pt x="83" y="67"/>
                      </a:lnTo>
                      <a:lnTo>
                        <a:pt x="85" y="61"/>
                      </a:lnTo>
                      <a:lnTo>
                        <a:pt x="85" y="54"/>
                      </a:lnTo>
                      <a:lnTo>
                        <a:pt x="87" y="48"/>
                      </a:lnTo>
                      <a:lnTo>
                        <a:pt x="85" y="40"/>
                      </a:lnTo>
                      <a:lnTo>
                        <a:pt x="85" y="36"/>
                      </a:lnTo>
                      <a:lnTo>
                        <a:pt x="85" y="31"/>
                      </a:lnTo>
                      <a:lnTo>
                        <a:pt x="85" y="25"/>
                      </a:lnTo>
                      <a:lnTo>
                        <a:pt x="82" y="21"/>
                      </a:lnTo>
                      <a:lnTo>
                        <a:pt x="82" y="16"/>
                      </a:lnTo>
                      <a:lnTo>
                        <a:pt x="78" y="12"/>
                      </a:lnTo>
                      <a:lnTo>
                        <a:pt x="76" y="8"/>
                      </a:lnTo>
                      <a:lnTo>
                        <a:pt x="70" y="4"/>
                      </a:lnTo>
                      <a:lnTo>
                        <a:pt x="64" y="0"/>
                      </a:lnTo>
                      <a:lnTo>
                        <a:pt x="59" y="0"/>
                      </a:lnTo>
                      <a:lnTo>
                        <a:pt x="55" y="0"/>
                      </a:lnTo>
                      <a:lnTo>
                        <a:pt x="51" y="0"/>
                      </a:lnTo>
                      <a:lnTo>
                        <a:pt x="47" y="2"/>
                      </a:lnTo>
                      <a:lnTo>
                        <a:pt x="42" y="4"/>
                      </a:lnTo>
                      <a:lnTo>
                        <a:pt x="38" y="8"/>
                      </a:lnTo>
                      <a:lnTo>
                        <a:pt x="34" y="10"/>
                      </a:lnTo>
                      <a:lnTo>
                        <a:pt x="30" y="14"/>
                      </a:lnTo>
                      <a:lnTo>
                        <a:pt x="26" y="17"/>
                      </a:lnTo>
                      <a:lnTo>
                        <a:pt x="21" y="23"/>
                      </a:lnTo>
                      <a:lnTo>
                        <a:pt x="17" y="27"/>
                      </a:lnTo>
                      <a:lnTo>
                        <a:pt x="15" y="33"/>
                      </a:lnTo>
                      <a:lnTo>
                        <a:pt x="11" y="38"/>
                      </a:lnTo>
                      <a:lnTo>
                        <a:pt x="9" y="44"/>
                      </a:lnTo>
                      <a:lnTo>
                        <a:pt x="7" y="52"/>
                      </a:lnTo>
                      <a:lnTo>
                        <a:pt x="6" y="59"/>
                      </a:lnTo>
                      <a:lnTo>
                        <a:pt x="4" y="65"/>
                      </a:lnTo>
                      <a:lnTo>
                        <a:pt x="2" y="73"/>
                      </a:lnTo>
                      <a:lnTo>
                        <a:pt x="0" y="78"/>
                      </a:lnTo>
                      <a:lnTo>
                        <a:pt x="0" y="86"/>
                      </a:lnTo>
                      <a:lnTo>
                        <a:pt x="0" y="92"/>
                      </a:lnTo>
                      <a:lnTo>
                        <a:pt x="0" y="97"/>
                      </a:lnTo>
                      <a:lnTo>
                        <a:pt x="0" y="101"/>
                      </a:lnTo>
                      <a:lnTo>
                        <a:pt x="2" y="109"/>
                      </a:lnTo>
                      <a:lnTo>
                        <a:pt x="2" y="113"/>
                      </a:lnTo>
                      <a:lnTo>
                        <a:pt x="4" y="116"/>
                      </a:lnTo>
                      <a:lnTo>
                        <a:pt x="7" y="120"/>
                      </a:lnTo>
                      <a:lnTo>
                        <a:pt x="9" y="124"/>
                      </a:lnTo>
                      <a:lnTo>
                        <a:pt x="13" y="128"/>
                      </a:lnTo>
                      <a:lnTo>
                        <a:pt x="17" y="130"/>
                      </a:lnTo>
                      <a:lnTo>
                        <a:pt x="21" y="132"/>
                      </a:lnTo>
                      <a:lnTo>
                        <a:pt x="25" y="133"/>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1" name="Freeform 409">
                  <a:extLst>
                    <a:ext uri="{FF2B5EF4-FFF2-40B4-BE49-F238E27FC236}">
                      <a16:creationId xmlns:a16="http://schemas.microsoft.com/office/drawing/2014/main" id="{600999F2-9C9E-4D87-ADEC-B7296F18BCCE}"/>
                    </a:ext>
                  </a:extLst>
                </p:cNvPr>
                <p:cNvSpPr>
                  <a:spLocks/>
                </p:cNvSpPr>
                <p:nvPr/>
              </p:nvSpPr>
              <p:spPr bwMode="auto">
                <a:xfrm>
                  <a:off x="2460" y="3290"/>
                  <a:ext cx="195" cy="171"/>
                </a:xfrm>
                <a:custGeom>
                  <a:avLst/>
                  <a:gdLst>
                    <a:gd name="T0" fmla="*/ 13 w 389"/>
                    <a:gd name="T1" fmla="*/ 10 h 342"/>
                    <a:gd name="T2" fmla="*/ 12 w 389"/>
                    <a:gd name="T3" fmla="*/ 11 h 342"/>
                    <a:gd name="T4" fmla="*/ 0 w 389"/>
                    <a:gd name="T5" fmla="*/ 1 h 342"/>
                    <a:gd name="T6" fmla="*/ 1 w 389"/>
                    <a:gd name="T7" fmla="*/ 0 h 342"/>
                    <a:gd name="T8" fmla="*/ 13 w 389"/>
                    <a:gd name="T9" fmla="*/ 10 h 342"/>
                    <a:gd name="T10" fmla="*/ 13 w 389"/>
                    <a:gd name="T11" fmla="*/ 10 h 342"/>
                    <a:gd name="T12" fmla="*/ 0 60000 65536"/>
                    <a:gd name="T13" fmla="*/ 0 60000 65536"/>
                    <a:gd name="T14" fmla="*/ 0 60000 65536"/>
                    <a:gd name="T15" fmla="*/ 0 60000 65536"/>
                    <a:gd name="T16" fmla="*/ 0 60000 65536"/>
                    <a:gd name="T17" fmla="*/ 0 60000 65536"/>
                    <a:gd name="T18" fmla="*/ 0 w 389"/>
                    <a:gd name="T19" fmla="*/ 0 h 342"/>
                    <a:gd name="T20" fmla="*/ 389 w 389"/>
                    <a:gd name="T21" fmla="*/ 342 h 342"/>
                  </a:gdLst>
                  <a:ahLst/>
                  <a:cxnLst>
                    <a:cxn ang="T12">
                      <a:pos x="T0" y="T1"/>
                    </a:cxn>
                    <a:cxn ang="T13">
                      <a:pos x="T2" y="T3"/>
                    </a:cxn>
                    <a:cxn ang="T14">
                      <a:pos x="T4" y="T5"/>
                    </a:cxn>
                    <a:cxn ang="T15">
                      <a:pos x="T6" y="T7"/>
                    </a:cxn>
                    <a:cxn ang="T16">
                      <a:pos x="T8" y="T9"/>
                    </a:cxn>
                    <a:cxn ang="T17">
                      <a:pos x="T10" y="T11"/>
                    </a:cxn>
                  </a:cxnLst>
                  <a:rect l="T18" t="T19" r="T20" b="T21"/>
                  <a:pathLst>
                    <a:path w="389" h="342">
                      <a:moveTo>
                        <a:pt x="389" y="314"/>
                      </a:moveTo>
                      <a:lnTo>
                        <a:pt x="361" y="342"/>
                      </a:lnTo>
                      <a:lnTo>
                        <a:pt x="0" y="30"/>
                      </a:lnTo>
                      <a:lnTo>
                        <a:pt x="15" y="0"/>
                      </a:lnTo>
                      <a:lnTo>
                        <a:pt x="389" y="314"/>
                      </a:lnTo>
                      <a:close/>
                    </a:path>
                  </a:pathLst>
                </a:custGeom>
                <a:solidFill>
                  <a:srgbClr val="96A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2" name="Freeform 410">
                  <a:extLst>
                    <a:ext uri="{FF2B5EF4-FFF2-40B4-BE49-F238E27FC236}">
                      <a16:creationId xmlns:a16="http://schemas.microsoft.com/office/drawing/2014/main" id="{2C0392A2-B6E2-485E-9267-37E2233F6862}"/>
                    </a:ext>
                  </a:extLst>
                </p:cNvPr>
                <p:cNvSpPr>
                  <a:spLocks/>
                </p:cNvSpPr>
                <p:nvPr/>
              </p:nvSpPr>
              <p:spPr bwMode="auto">
                <a:xfrm>
                  <a:off x="3099" y="3045"/>
                  <a:ext cx="63" cy="63"/>
                </a:xfrm>
                <a:custGeom>
                  <a:avLst/>
                  <a:gdLst>
                    <a:gd name="T0" fmla="*/ 3 w 125"/>
                    <a:gd name="T1" fmla="*/ 0 h 128"/>
                    <a:gd name="T2" fmla="*/ 4 w 125"/>
                    <a:gd name="T3" fmla="*/ 2 h 128"/>
                    <a:gd name="T4" fmla="*/ 0 w 125"/>
                    <a:gd name="T5" fmla="*/ 3 h 128"/>
                    <a:gd name="T6" fmla="*/ 1 w 125"/>
                    <a:gd name="T7" fmla="*/ 0 h 128"/>
                    <a:gd name="T8" fmla="*/ 3 w 125"/>
                    <a:gd name="T9" fmla="*/ 0 h 128"/>
                    <a:gd name="T10" fmla="*/ 3 w 125"/>
                    <a:gd name="T11" fmla="*/ 0 h 128"/>
                    <a:gd name="T12" fmla="*/ 0 60000 65536"/>
                    <a:gd name="T13" fmla="*/ 0 60000 65536"/>
                    <a:gd name="T14" fmla="*/ 0 60000 65536"/>
                    <a:gd name="T15" fmla="*/ 0 60000 65536"/>
                    <a:gd name="T16" fmla="*/ 0 60000 65536"/>
                    <a:gd name="T17" fmla="*/ 0 60000 65536"/>
                    <a:gd name="T18" fmla="*/ 0 w 125"/>
                    <a:gd name="T19" fmla="*/ 0 h 128"/>
                    <a:gd name="T20" fmla="*/ 125 w 125"/>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125" h="128">
                      <a:moveTo>
                        <a:pt x="80" y="0"/>
                      </a:moveTo>
                      <a:lnTo>
                        <a:pt x="125" y="76"/>
                      </a:lnTo>
                      <a:lnTo>
                        <a:pt x="0" y="128"/>
                      </a:lnTo>
                      <a:lnTo>
                        <a:pt x="4" y="31"/>
                      </a:lnTo>
                      <a:lnTo>
                        <a:pt x="80" y="0"/>
                      </a:lnTo>
                      <a:close/>
                    </a:path>
                  </a:pathLst>
                </a:custGeom>
                <a:solidFill>
                  <a:srgbClr val="7885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3" name="Freeform 411">
                  <a:extLst>
                    <a:ext uri="{FF2B5EF4-FFF2-40B4-BE49-F238E27FC236}">
                      <a16:creationId xmlns:a16="http://schemas.microsoft.com/office/drawing/2014/main" id="{5DEE416F-D1E6-4B56-8B67-D506570789BD}"/>
                    </a:ext>
                  </a:extLst>
                </p:cNvPr>
                <p:cNvSpPr>
                  <a:spLocks/>
                </p:cNvSpPr>
                <p:nvPr/>
              </p:nvSpPr>
              <p:spPr bwMode="auto">
                <a:xfrm>
                  <a:off x="3033" y="3063"/>
                  <a:ext cx="56" cy="70"/>
                </a:xfrm>
                <a:custGeom>
                  <a:avLst/>
                  <a:gdLst>
                    <a:gd name="T0" fmla="*/ 4 w 112"/>
                    <a:gd name="T1" fmla="*/ 0 h 141"/>
                    <a:gd name="T2" fmla="*/ 4 w 112"/>
                    <a:gd name="T3" fmla="*/ 2 h 141"/>
                    <a:gd name="T4" fmla="*/ 0 w 112"/>
                    <a:gd name="T5" fmla="*/ 4 h 141"/>
                    <a:gd name="T6" fmla="*/ 0 w 112"/>
                    <a:gd name="T7" fmla="*/ 4 h 141"/>
                    <a:gd name="T8" fmla="*/ 0 w 112"/>
                    <a:gd name="T9" fmla="*/ 4 h 141"/>
                    <a:gd name="T10" fmla="*/ 0 w 112"/>
                    <a:gd name="T11" fmla="*/ 4 h 141"/>
                    <a:gd name="T12" fmla="*/ 0 w 112"/>
                    <a:gd name="T13" fmla="*/ 4 h 141"/>
                    <a:gd name="T14" fmla="*/ 0 w 112"/>
                    <a:gd name="T15" fmla="*/ 3 h 141"/>
                    <a:gd name="T16" fmla="*/ 0 w 112"/>
                    <a:gd name="T17" fmla="*/ 3 h 141"/>
                    <a:gd name="T18" fmla="*/ 0 w 112"/>
                    <a:gd name="T19" fmla="*/ 3 h 141"/>
                    <a:gd name="T20" fmla="*/ 0 w 112"/>
                    <a:gd name="T21" fmla="*/ 3 h 141"/>
                    <a:gd name="T22" fmla="*/ 0 w 112"/>
                    <a:gd name="T23" fmla="*/ 3 h 141"/>
                    <a:gd name="T24" fmla="*/ 1 w 112"/>
                    <a:gd name="T25" fmla="*/ 2 h 141"/>
                    <a:gd name="T26" fmla="*/ 1 w 112"/>
                    <a:gd name="T27" fmla="*/ 2 h 141"/>
                    <a:gd name="T28" fmla="*/ 1 w 112"/>
                    <a:gd name="T29" fmla="*/ 2 h 141"/>
                    <a:gd name="T30" fmla="*/ 1 w 112"/>
                    <a:gd name="T31" fmla="*/ 2 h 141"/>
                    <a:gd name="T32" fmla="*/ 1 w 112"/>
                    <a:gd name="T33" fmla="*/ 1 h 141"/>
                    <a:gd name="T34" fmla="*/ 1 w 112"/>
                    <a:gd name="T35" fmla="*/ 1 h 141"/>
                    <a:gd name="T36" fmla="*/ 1 w 112"/>
                    <a:gd name="T37" fmla="*/ 1 h 141"/>
                    <a:gd name="T38" fmla="*/ 1 w 112"/>
                    <a:gd name="T39" fmla="*/ 1 h 141"/>
                    <a:gd name="T40" fmla="*/ 1 w 112"/>
                    <a:gd name="T41" fmla="*/ 1 h 141"/>
                    <a:gd name="T42" fmla="*/ 2 w 112"/>
                    <a:gd name="T43" fmla="*/ 1 h 141"/>
                    <a:gd name="T44" fmla="*/ 2 w 112"/>
                    <a:gd name="T45" fmla="*/ 0 h 141"/>
                    <a:gd name="T46" fmla="*/ 2 w 112"/>
                    <a:gd name="T47" fmla="*/ 0 h 141"/>
                    <a:gd name="T48" fmla="*/ 2 w 112"/>
                    <a:gd name="T49" fmla="*/ 0 h 141"/>
                    <a:gd name="T50" fmla="*/ 3 w 112"/>
                    <a:gd name="T51" fmla="*/ 0 h 141"/>
                    <a:gd name="T52" fmla="*/ 3 w 112"/>
                    <a:gd name="T53" fmla="*/ 0 h 141"/>
                    <a:gd name="T54" fmla="*/ 3 w 112"/>
                    <a:gd name="T55" fmla="*/ 0 h 141"/>
                    <a:gd name="T56" fmla="*/ 3 w 112"/>
                    <a:gd name="T57" fmla="*/ 0 h 141"/>
                    <a:gd name="T58" fmla="*/ 3 w 112"/>
                    <a:gd name="T59" fmla="*/ 0 h 141"/>
                    <a:gd name="T60" fmla="*/ 4 w 112"/>
                    <a:gd name="T61" fmla="*/ 0 h 141"/>
                    <a:gd name="T62" fmla="*/ 4 w 112"/>
                    <a:gd name="T63" fmla="*/ 0 h 141"/>
                    <a:gd name="T64" fmla="*/ 4 w 112"/>
                    <a:gd name="T65" fmla="*/ 0 h 141"/>
                    <a:gd name="T66" fmla="*/ 4 w 112"/>
                    <a:gd name="T67" fmla="*/ 0 h 141"/>
                    <a:gd name="T68" fmla="*/ 4 w 112"/>
                    <a:gd name="T69" fmla="*/ 0 h 141"/>
                    <a:gd name="T70" fmla="*/ 4 w 112"/>
                    <a:gd name="T71" fmla="*/ 0 h 1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
                    <a:gd name="T109" fmla="*/ 0 h 141"/>
                    <a:gd name="T110" fmla="*/ 112 w 112"/>
                    <a:gd name="T111" fmla="*/ 141 h 1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 h="141">
                      <a:moveTo>
                        <a:pt x="112" y="0"/>
                      </a:moveTo>
                      <a:lnTo>
                        <a:pt x="112" y="95"/>
                      </a:lnTo>
                      <a:lnTo>
                        <a:pt x="0" y="141"/>
                      </a:lnTo>
                      <a:lnTo>
                        <a:pt x="0" y="139"/>
                      </a:lnTo>
                      <a:lnTo>
                        <a:pt x="0" y="137"/>
                      </a:lnTo>
                      <a:lnTo>
                        <a:pt x="0" y="133"/>
                      </a:lnTo>
                      <a:lnTo>
                        <a:pt x="0" y="130"/>
                      </a:lnTo>
                      <a:lnTo>
                        <a:pt x="0" y="124"/>
                      </a:lnTo>
                      <a:lnTo>
                        <a:pt x="0" y="118"/>
                      </a:lnTo>
                      <a:lnTo>
                        <a:pt x="0" y="112"/>
                      </a:lnTo>
                      <a:lnTo>
                        <a:pt x="0" y="105"/>
                      </a:lnTo>
                      <a:lnTo>
                        <a:pt x="0" y="97"/>
                      </a:lnTo>
                      <a:lnTo>
                        <a:pt x="2" y="90"/>
                      </a:lnTo>
                      <a:lnTo>
                        <a:pt x="2" y="82"/>
                      </a:lnTo>
                      <a:lnTo>
                        <a:pt x="5" y="74"/>
                      </a:lnTo>
                      <a:lnTo>
                        <a:pt x="7" y="67"/>
                      </a:lnTo>
                      <a:lnTo>
                        <a:pt x="9" y="61"/>
                      </a:lnTo>
                      <a:lnTo>
                        <a:pt x="13" y="54"/>
                      </a:lnTo>
                      <a:lnTo>
                        <a:pt x="19" y="50"/>
                      </a:lnTo>
                      <a:lnTo>
                        <a:pt x="22" y="44"/>
                      </a:lnTo>
                      <a:lnTo>
                        <a:pt x="30" y="38"/>
                      </a:lnTo>
                      <a:lnTo>
                        <a:pt x="36" y="35"/>
                      </a:lnTo>
                      <a:lnTo>
                        <a:pt x="45" y="29"/>
                      </a:lnTo>
                      <a:lnTo>
                        <a:pt x="51" y="25"/>
                      </a:lnTo>
                      <a:lnTo>
                        <a:pt x="59" y="21"/>
                      </a:lnTo>
                      <a:lnTo>
                        <a:pt x="66" y="17"/>
                      </a:lnTo>
                      <a:lnTo>
                        <a:pt x="76" y="14"/>
                      </a:lnTo>
                      <a:lnTo>
                        <a:pt x="81" y="10"/>
                      </a:lnTo>
                      <a:lnTo>
                        <a:pt x="89" y="8"/>
                      </a:lnTo>
                      <a:lnTo>
                        <a:pt x="95" y="6"/>
                      </a:lnTo>
                      <a:lnTo>
                        <a:pt x="102" y="4"/>
                      </a:lnTo>
                      <a:lnTo>
                        <a:pt x="106" y="2"/>
                      </a:lnTo>
                      <a:lnTo>
                        <a:pt x="108" y="0"/>
                      </a:lnTo>
                      <a:lnTo>
                        <a:pt x="112" y="0"/>
                      </a:lnTo>
                      <a:close/>
                    </a:path>
                  </a:pathLst>
                </a:custGeom>
                <a:solidFill>
                  <a:srgbClr val="7885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4" name="Freeform 412">
                  <a:extLst>
                    <a:ext uri="{FF2B5EF4-FFF2-40B4-BE49-F238E27FC236}">
                      <a16:creationId xmlns:a16="http://schemas.microsoft.com/office/drawing/2014/main" id="{86BE658E-1F3D-4C96-83D1-BB9DC53E9A96}"/>
                    </a:ext>
                  </a:extLst>
                </p:cNvPr>
                <p:cNvSpPr>
                  <a:spLocks/>
                </p:cNvSpPr>
                <p:nvPr/>
              </p:nvSpPr>
              <p:spPr bwMode="auto">
                <a:xfrm>
                  <a:off x="2462" y="2940"/>
                  <a:ext cx="546" cy="343"/>
                </a:xfrm>
                <a:custGeom>
                  <a:avLst/>
                  <a:gdLst>
                    <a:gd name="T0" fmla="*/ 13 w 1093"/>
                    <a:gd name="T1" fmla="*/ 22 h 686"/>
                    <a:gd name="T2" fmla="*/ 34 w 1093"/>
                    <a:gd name="T3" fmla="*/ 12 h 686"/>
                    <a:gd name="T4" fmla="*/ 21 w 1093"/>
                    <a:gd name="T5" fmla="*/ 0 h 686"/>
                    <a:gd name="T6" fmla="*/ 0 w 1093"/>
                    <a:gd name="T7" fmla="*/ 9 h 686"/>
                    <a:gd name="T8" fmla="*/ 0 w 1093"/>
                    <a:gd name="T9" fmla="*/ 10 h 686"/>
                    <a:gd name="T10" fmla="*/ 21 w 1093"/>
                    <a:gd name="T11" fmla="*/ 1 h 686"/>
                    <a:gd name="T12" fmla="*/ 33 w 1093"/>
                    <a:gd name="T13" fmla="*/ 11 h 686"/>
                    <a:gd name="T14" fmla="*/ 12 w 1093"/>
                    <a:gd name="T15" fmla="*/ 21 h 686"/>
                    <a:gd name="T16" fmla="*/ 13 w 1093"/>
                    <a:gd name="T17" fmla="*/ 22 h 686"/>
                    <a:gd name="T18" fmla="*/ 13 w 1093"/>
                    <a:gd name="T19" fmla="*/ 22 h 6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3"/>
                    <a:gd name="T31" fmla="*/ 0 h 686"/>
                    <a:gd name="T32" fmla="*/ 1093 w 1093"/>
                    <a:gd name="T33" fmla="*/ 686 h 6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3" h="686">
                      <a:moveTo>
                        <a:pt x="424" y="686"/>
                      </a:moveTo>
                      <a:lnTo>
                        <a:pt x="1093" y="365"/>
                      </a:lnTo>
                      <a:lnTo>
                        <a:pt x="692" y="0"/>
                      </a:lnTo>
                      <a:lnTo>
                        <a:pt x="0" y="264"/>
                      </a:lnTo>
                      <a:lnTo>
                        <a:pt x="25" y="289"/>
                      </a:lnTo>
                      <a:lnTo>
                        <a:pt x="688" y="17"/>
                      </a:lnTo>
                      <a:lnTo>
                        <a:pt x="1069" y="361"/>
                      </a:lnTo>
                      <a:lnTo>
                        <a:pt x="413" y="662"/>
                      </a:lnTo>
                      <a:lnTo>
                        <a:pt x="424" y="686"/>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5" name="Freeform 413">
                  <a:extLst>
                    <a:ext uri="{FF2B5EF4-FFF2-40B4-BE49-F238E27FC236}">
                      <a16:creationId xmlns:a16="http://schemas.microsoft.com/office/drawing/2014/main" id="{1778E734-3433-4312-8F14-8342CE7026B1}"/>
                    </a:ext>
                  </a:extLst>
                </p:cNvPr>
                <p:cNvSpPr>
                  <a:spLocks/>
                </p:cNvSpPr>
                <p:nvPr/>
              </p:nvSpPr>
              <p:spPr bwMode="auto">
                <a:xfrm>
                  <a:off x="2461" y="3071"/>
                  <a:ext cx="221" cy="209"/>
                </a:xfrm>
                <a:custGeom>
                  <a:avLst/>
                  <a:gdLst>
                    <a:gd name="T0" fmla="*/ 14 w 442"/>
                    <a:gd name="T1" fmla="*/ 13 h 419"/>
                    <a:gd name="T2" fmla="*/ 0 w 442"/>
                    <a:gd name="T3" fmla="*/ 0 h 419"/>
                    <a:gd name="T4" fmla="*/ 2 w 442"/>
                    <a:gd name="T5" fmla="*/ 0 h 419"/>
                    <a:gd name="T6" fmla="*/ 14 w 442"/>
                    <a:gd name="T7" fmla="*/ 12 h 419"/>
                    <a:gd name="T8" fmla="*/ 14 w 442"/>
                    <a:gd name="T9" fmla="*/ 13 h 419"/>
                    <a:gd name="T10" fmla="*/ 14 w 442"/>
                    <a:gd name="T11" fmla="*/ 13 h 419"/>
                    <a:gd name="T12" fmla="*/ 0 60000 65536"/>
                    <a:gd name="T13" fmla="*/ 0 60000 65536"/>
                    <a:gd name="T14" fmla="*/ 0 60000 65536"/>
                    <a:gd name="T15" fmla="*/ 0 60000 65536"/>
                    <a:gd name="T16" fmla="*/ 0 60000 65536"/>
                    <a:gd name="T17" fmla="*/ 0 60000 65536"/>
                    <a:gd name="T18" fmla="*/ 0 w 442"/>
                    <a:gd name="T19" fmla="*/ 0 h 419"/>
                    <a:gd name="T20" fmla="*/ 442 w 442"/>
                    <a:gd name="T21" fmla="*/ 419 h 419"/>
                  </a:gdLst>
                  <a:ahLst/>
                  <a:cxnLst>
                    <a:cxn ang="T12">
                      <a:pos x="T0" y="T1"/>
                    </a:cxn>
                    <a:cxn ang="T13">
                      <a:pos x="T2" y="T3"/>
                    </a:cxn>
                    <a:cxn ang="T14">
                      <a:pos x="T4" y="T5"/>
                    </a:cxn>
                    <a:cxn ang="T15">
                      <a:pos x="T6" y="T7"/>
                    </a:cxn>
                    <a:cxn ang="T16">
                      <a:pos x="T8" y="T9"/>
                    </a:cxn>
                    <a:cxn ang="T17">
                      <a:pos x="T10" y="T11"/>
                    </a:cxn>
                  </a:cxnLst>
                  <a:rect l="T18" t="T19" r="T20" b="T21"/>
                  <a:pathLst>
                    <a:path w="442" h="419">
                      <a:moveTo>
                        <a:pt x="425" y="419"/>
                      </a:moveTo>
                      <a:lnTo>
                        <a:pt x="0" y="2"/>
                      </a:lnTo>
                      <a:lnTo>
                        <a:pt x="38" y="0"/>
                      </a:lnTo>
                      <a:lnTo>
                        <a:pt x="442" y="398"/>
                      </a:lnTo>
                      <a:lnTo>
                        <a:pt x="425" y="419"/>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6" name="Freeform 414">
                  <a:extLst>
                    <a:ext uri="{FF2B5EF4-FFF2-40B4-BE49-F238E27FC236}">
                      <a16:creationId xmlns:a16="http://schemas.microsoft.com/office/drawing/2014/main" id="{59E71052-D707-4621-A599-54932B5C0587}"/>
                    </a:ext>
                  </a:extLst>
                </p:cNvPr>
                <p:cNvSpPr>
                  <a:spLocks/>
                </p:cNvSpPr>
                <p:nvPr/>
              </p:nvSpPr>
              <p:spPr bwMode="auto">
                <a:xfrm>
                  <a:off x="2448" y="3125"/>
                  <a:ext cx="826" cy="337"/>
                </a:xfrm>
                <a:custGeom>
                  <a:avLst/>
                  <a:gdLst>
                    <a:gd name="T0" fmla="*/ 0 w 1651"/>
                    <a:gd name="T1" fmla="*/ 10 h 673"/>
                    <a:gd name="T2" fmla="*/ 18 w 1651"/>
                    <a:gd name="T3" fmla="*/ 20 h 673"/>
                    <a:gd name="T4" fmla="*/ 18 w 1651"/>
                    <a:gd name="T5" fmla="*/ 20 h 673"/>
                    <a:gd name="T6" fmla="*/ 18 w 1651"/>
                    <a:gd name="T7" fmla="*/ 19 h 673"/>
                    <a:gd name="T8" fmla="*/ 18 w 1651"/>
                    <a:gd name="T9" fmla="*/ 19 h 673"/>
                    <a:gd name="T10" fmla="*/ 19 w 1651"/>
                    <a:gd name="T11" fmla="*/ 19 h 673"/>
                    <a:gd name="T12" fmla="*/ 19 w 1651"/>
                    <a:gd name="T13" fmla="*/ 18 h 673"/>
                    <a:gd name="T14" fmla="*/ 19 w 1651"/>
                    <a:gd name="T15" fmla="*/ 17 h 673"/>
                    <a:gd name="T16" fmla="*/ 20 w 1651"/>
                    <a:gd name="T17" fmla="*/ 17 h 673"/>
                    <a:gd name="T18" fmla="*/ 21 w 1651"/>
                    <a:gd name="T19" fmla="*/ 16 h 673"/>
                    <a:gd name="T20" fmla="*/ 22 w 1651"/>
                    <a:gd name="T21" fmla="*/ 16 h 673"/>
                    <a:gd name="T22" fmla="*/ 22 w 1651"/>
                    <a:gd name="T23" fmla="*/ 16 h 673"/>
                    <a:gd name="T24" fmla="*/ 23 w 1651"/>
                    <a:gd name="T25" fmla="*/ 16 h 673"/>
                    <a:gd name="T26" fmla="*/ 23 w 1651"/>
                    <a:gd name="T27" fmla="*/ 16 h 673"/>
                    <a:gd name="T28" fmla="*/ 23 w 1651"/>
                    <a:gd name="T29" fmla="*/ 16 h 673"/>
                    <a:gd name="T30" fmla="*/ 24 w 1651"/>
                    <a:gd name="T31" fmla="*/ 17 h 673"/>
                    <a:gd name="T32" fmla="*/ 24 w 1651"/>
                    <a:gd name="T33" fmla="*/ 17 h 673"/>
                    <a:gd name="T34" fmla="*/ 43 w 1651"/>
                    <a:gd name="T35" fmla="*/ 7 h 673"/>
                    <a:gd name="T36" fmla="*/ 43 w 1651"/>
                    <a:gd name="T37" fmla="*/ 7 h 673"/>
                    <a:gd name="T38" fmla="*/ 43 w 1651"/>
                    <a:gd name="T39" fmla="*/ 7 h 673"/>
                    <a:gd name="T40" fmla="*/ 43 w 1651"/>
                    <a:gd name="T41" fmla="*/ 6 h 673"/>
                    <a:gd name="T42" fmla="*/ 43 w 1651"/>
                    <a:gd name="T43" fmla="*/ 5 h 673"/>
                    <a:gd name="T44" fmla="*/ 44 w 1651"/>
                    <a:gd name="T45" fmla="*/ 5 h 673"/>
                    <a:gd name="T46" fmla="*/ 44 w 1651"/>
                    <a:gd name="T47" fmla="*/ 4 h 673"/>
                    <a:gd name="T48" fmla="*/ 45 w 1651"/>
                    <a:gd name="T49" fmla="*/ 3 h 673"/>
                    <a:gd name="T50" fmla="*/ 46 w 1651"/>
                    <a:gd name="T51" fmla="*/ 3 h 673"/>
                    <a:gd name="T52" fmla="*/ 47 w 1651"/>
                    <a:gd name="T53" fmla="*/ 3 h 673"/>
                    <a:gd name="T54" fmla="*/ 47 w 1651"/>
                    <a:gd name="T55" fmla="*/ 3 h 673"/>
                    <a:gd name="T56" fmla="*/ 47 w 1651"/>
                    <a:gd name="T57" fmla="*/ 3 h 673"/>
                    <a:gd name="T58" fmla="*/ 47 w 1651"/>
                    <a:gd name="T59" fmla="*/ 4 h 673"/>
                    <a:gd name="T60" fmla="*/ 48 w 1651"/>
                    <a:gd name="T61" fmla="*/ 4 h 673"/>
                    <a:gd name="T62" fmla="*/ 48 w 1651"/>
                    <a:gd name="T63" fmla="*/ 4 h 673"/>
                    <a:gd name="T64" fmla="*/ 52 w 1651"/>
                    <a:gd name="T65" fmla="*/ 2 h 673"/>
                    <a:gd name="T66" fmla="*/ 52 w 1651"/>
                    <a:gd name="T67" fmla="*/ 0 h 673"/>
                    <a:gd name="T68" fmla="*/ 46 w 1651"/>
                    <a:gd name="T69" fmla="*/ 2 h 673"/>
                    <a:gd name="T70" fmla="*/ 46 w 1651"/>
                    <a:gd name="T71" fmla="*/ 2 h 673"/>
                    <a:gd name="T72" fmla="*/ 45 w 1651"/>
                    <a:gd name="T73" fmla="*/ 2 h 673"/>
                    <a:gd name="T74" fmla="*/ 45 w 1651"/>
                    <a:gd name="T75" fmla="*/ 2 h 673"/>
                    <a:gd name="T76" fmla="*/ 44 w 1651"/>
                    <a:gd name="T77" fmla="*/ 2 h 673"/>
                    <a:gd name="T78" fmla="*/ 43 w 1651"/>
                    <a:gd name="T79" fmla="*/ 2 h 673"/>
                    <a:gd name="T80" fmla="*/ 42 w 1651"/>
                    <a:gd name="T81" fmla="*/ 3 h 673"/>
                    <a:gd name="T82" fmla="*/ 41 w 1651"/>
                    <a:gd name="T83" fmla="*/ 4 h 673"/>
                    <a:gd name="T84" fmla="*/ 41 w 1651"/>
                    <a:gd name="T85" fmla="*/ 6 h 673"/>
                    <a:gd name="T86" fmla="*/ 1 w 1651"/>
                    <a:gd name="T87" fmla="*/ 8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51"/>
                    <a:gd name="T133" fmla="*/ 0 h 673"/>
                    <a:gd name="T134" fmla="*/ 1651 w 1651"/>
                    <a:gd name="T135" fmla="*/ 673 h 67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51" h="673">
                      <a:moveTo>
                        <a:pt x="2" y="245"/>
                      </a:moveTo>
                      <a:lnTo>
                        <a:pt x="0" y="315"/>
                      </a:lnTo>
                      <a:lnTo>
                        <a:pt x="414" y="673"/>
                      </a:lnTo>
                      <a:lnTo>
                        <a:pt x="564" y="618"/>
                      </a:lnTo>
                      <a:lnTo>
                        <a:pt x="564" y="616"/>
                      </a:lnTo>
                      <a:lnTo>
                        <a:pt x="564" y="614"/>
                      </a:lnTo>
                      <a:lnTo>
                        <a:pt x="564" y="610"/>
                      </a:lnTo>
                      <a:lnTo>
                        <a:pt x="566" y="606"/>
                      </a:lnTo>
                      <a:lnTo>
                        <a:pt x="568" y="599"/>
                      </a:lnTo>
                      <a:lnTo>
                        <a:pt x="570" y="593"/>
                      </a:lnTo>
                      <a:lnTo>
                        <a:pt x="574" y="586"/>
                      </a:lnTo>
                      <a:lnTo>
                        <a:pt x="578" y="578"/>
                      </a:lnTo>
                      <a:lnTo>
                        <a:pt x="581" y="568"/>
                      </a:lnTo>
                      <a:lnTo>
                        <a:pt x="589" y="559"/>
                      </a:lnTo>
                      <a:lnTo>
                        <a:pt x="595" y="549"/>
                      </a:lnTo>
                      <a:lnTo>
                        <a:pt x="602" y="542"/>
                      </a:lnTo>
                      <a:lnTo>
                        <a:pt x="612" y="532"/>
                      </a:lnTo>
                      <a:lnTo>
                        <a:pt x="623" y="523"/>
                      </a:lnTo>
                      <a:lnTo>
                        <a:pt x="633" y="515"/>
                      </a:lnTo>
                      <a:lnTo>
                        <a:pt x="648" y="508"/>
                      </a:lnTo>
                      <a:lnTo>
                        <a:pt x="659" y="500"/>
                      </a:lnTo>
                      <a:lnTo>
                        <a:pt x="673" y="496"/>
                      </a:lnTo>
                      <a:lnTo>
                        <a:pt x="682" y="492"/>
                      </a:lnTo>
                      <a:lnTo>
                        <a:pt x="694" y="492"/>
                      </a:lnTo>
                      <a:lnTo>
                        <a:pt x="701" y="492"/>
                      </a:lnTo>
                      <a:lnTo>
                        <a:pt x="711" y="494"/>
                      </a:lnTo>
                      <a:lnTo>
                        <a:pt x="716" y="498"/>
                      </a:lnTo>
                      <a:lnTo>
                        <a:pt x="724" y="502"/>
                      </a:lnTo>
                      <a:lnTo>
                        <a:pt x="728" y="506"/>
                      </a:lnTo>
                      <a:lnTo>
                        <a:pt x="732" y="509"/>
                      </a:lnTo>
                      <a:lnTo>
                        <a:pt x="735" y="513"/>
                      </a:lnTo>
                      <a:lnTo>
                        <a:pt x="739" y="519"/>
                      </a:lnTo>
                      <a:lnTo>
                        <a:pt x="743" y="525"/>
                      </a:lnTo>
                      <a:lnTo>
                        <a:pt x="745" y="528"/>
                      </a:lnTo>
                      <a:lnTo>
                        <a:pt x="1347" y="218"/>
                      </a:lnTo>
                      <a:lnTo>
                        <a:pt x="1347" y="217"/>
                      </a:lnTo>
                      <a:lnTo>
                        <a:pt x="1349" y="215"/>
                      </a:lnTo>
                      <a:lnTo>
                        <a:pt x="1349" y="209"/>
                      </a:lnTo>
                      <a:lnTo>
                        <a:pt x="1351" y="201"/>
                      </a:lnTo>
                      <a:lnTo>
                        <a:pt x="1353" y="194"/>
                      </a:lnTo>
                      <a:lnTo>
                        <a:pt x="1357" y="184"/>
                      </a:lnTo>
                      <a:lnTo>
                        <a:pt x="1361" y="173"/>
                      </a:lnTo>
                      <a:lnTo>
                        <a:pt x="1366" y="163"/>
                      </a:lnTo>
                      <a:lnTo>
                        <a:pt x="1370" y="152"/>
                      </a:lnTo>
                      <a:lnTo>
                        <a:pt x="1378" y="141"/>
                      </a:lnTo>
                      <a:lnTo>
                        <a:pt x="1385" y="129"/>
                      </a:lnTo>
                      <a:lnTo>
                        <a:pt x="1395" y="120"/>
                      </a:lnTo>
                      <a:lnTo>
                        <a:pt x="1404" y="108"/>
                      </a:lnTo>
                      <a:lnTo>
                        <a:pt x="1416" y="101"/>
                      </a:lnTo>
                      <a:lnTo>
                        <a:pt x="1427" y="93"/>
                      </a:lnTo>
                      <a:lnTo>
                        <a:pt x="1442" y="87"/>
                      </a:lnTo>
                      <a:lnTo>
                        <a:pt x="1454" y="83"/>
                      </a:lnTo>
                      <a:lnTo>
                        <a:pt x="1465" y="82"/>
                      </a:lnTo>
                      <a:lnTo>
                        <a:pt x="1475" y="82"/>
                      </a:lnTo>
                      <a:lnTo>
                        <a:pt x="1482" y="83"/>
                      </a:lnTo>
                      <a:lnTo>
                        <a:pt x="1490" y="83"/>
                      </a:lnTo>
                      <a:lnTo>
                        <a:pt x="1494" y="87"/>
                      </a:lnTo>
                      <a:lnTo>
                        <a:pt x="1497" y="91"/>
                      </a:lnTo>
                      <a:lnTo>
                        <a:pt x="1501" y="97"/>
                      </a:lnTo>
                      <a:lnTo>
                        <a:pt x="1503" y="101"/>
                      </a:lnTo>
                      <a:lnTo>
                        <a:pt x="1505" y="106"/>
                      </a:lnTo>
                      <a:lnTo>
                        <a:pt x="1505" y="110"/>
                      </a:lnTo>
                      <a:lnTo>
                        <a:pt x="1505" y="116"/>
                      </a:lnTo>
                      <a:lnTo>
                        <a:pt x="1505" y="122"/>
                      </a:lnTo>
                      <a:lnTo>
                        <a:pt x="1505" y="125"/>
                      </a:lnTo>
                      <a:lnTo>
                        <a:pt x="1644" y="61"/>
                      </a:lnTo>
                      <a:lnTo>
                        <a:pt x="1651" y="17"/>
                      </a:lnTo>
                      <a:lnTo>
                        <a:pt x="1634" y="0"/>
                      </a:lnTo>
                      <a:lnTo>
                        <a:pt x="1486" y="61"/>
                      </a:lnTo>
                      <a:lnTo>
                        <a:pt x="1450" y="36"/>
                      </a:lnTo>
                      <a:lnTo>
                        <a:pt x="1448" y="36"/>
                      </a:lnTo>
                      <a:lnTo>
                        <a:pt x="1446" y="34"/>
                      </a:lnTo>
                      <a:lnTo>
                        <a:pt x="1440" y="34"/>
                      </a:lnTo>
                      <a:lnTo>
                        <a:pt x="1435" y="34"/>
                      </a:lnTo>
                      <a:lnTo>
                        <a:pt x="1425" y="34"/>
                      </a:lnTo>
                      <a:lnTo>
                        <a:pt x="1416" y="36"/>
                      </a:lnTo>
                      <a:lnTo>
                        <a:pt x="1404" y="40"/>
                      </a:lnTo>
                      <a:lnTo>
                        <a:pt x="1393" y="45"/>
                      </a:lnTo>
                      <a:lnTo>
                        <a:pt x="1380" y="51"/>
                      </a:lnTo>
                      <a:lnTo>
                        <a:pt x="1368" y="61"/>
                      </a:lnTo>
                      <a:lnTo>
                        <a:pt x="1355" y="72"/>
                      </a:lnTo>
                      <a:lnTo>
                        <a:pt x="1340" y="87"/>
                      </a:lnTo>
                      <a:lnTo>
                        <a:pt x="1326" y="104"/>
                      </a:lnTo>
                      <a:lnTo>
                        <a:pt x="1311" y="125"/>
                      </a:lnTo>
                      <a:lnTo>
                        <a:pt x="1298" y="152"/>
                      </a:lnTo>
                      <a:lnTo>
                        <a:pt x="1285" y="182"/>
                      </a:lnTo>
                      <a:lnTo>
                        <a:pt x="431" y="557"/>
                      </a:lnTo>
                      <a:lnTo>
                        <a:pt x="2" y="245"/>
                      </a:lnTo>
                      <a:close/>
                    </a:path>
                  </a:pathLst>
                </a:custGeom>
                <a:solidFill>
                  <a:srgbClr val="7A94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905" name="Text Box 415">
                <a:extLst>
                  <a:ext uri="{FF2B5EF4-FFF2-40B4-BE49-F238E27FC236}">
                    <a16:creationId xmlns:a16="http://schemas.microsoft.com/office/drawing/2014/main" id="{9659AAFC-1E9F-4587-B265-3C6A8EFAD48A}"/>
                  </a:ext>
                </a:extLst>
              </p:cNvPr>
              <p:cNvSpPr txBox="1">
                <a:spLocks noChangeArrowheads="1"/>
              </p:cNvSpPr>
              <p:nvPr/>
            </p:nvSpPr>
            <p:spPr bwMode="auto">
              <a:xfrm>
                <a:off x="2016" y="2256"/>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b="1">
                    <a:latin typeface="Arial" panose="020B0604020202020204" pitchFamily="34" charset="0"/>
                  </a:rPr>
                  <a:t>FINISHED PRODUCT</a:t>
                </a:r>
                <a:endParaRPr lang="en-US" altLang="en-US" sz="1400" b="1">
                  <a:latin typeface="Arial" panose="020B0604020202020204" pitchFamily="34" charset="0"/>
                </a:endParaRPr>
              </a:p>
            </p:txBody>
          </p:sp>
        </p:grpSp>
        <p:sp>
          <p:nvSpPr>
            <p:cNvPr id="37900" name="AutoShape 416">
              <a:extLst>
                <a:ext uri="{FF2B5EF4-FFF2-40B4-BE49-F238E27FC236}">
                  <a16:creationId xmlns:a16="http://schemas.microsoft.com/office/drawing/2014/main" id="{E506FDD2-6EE9-4A20-824E-46C2D5AD9028}"/>
                </a:ext>
              </a:extLst>
            </p:cNvPr>
            <p:cNvSpPr>
              <a:spLocks noChangeArrowheads="1"/>
            </p:cNvSpPr>
            <p:nvPr/>
          </p:nvSpPr>
          <p:spPr bwMode="auto">
            <a:xfrm>
              <a:off x="2016" y="2282"/>
              <a:ext cx="528" cy="144"/>
            </a:xfrm>
            <a:prstGeom prst="rightArrow">
              <a:avLst>
                <a:gd name="adj1" fmla="val 50000"/>
                <a:gd name="adj2" fmla="val 91667"/>
              </a:avLst>
            </a:prstGeom>
            <a:solidFill>
              <a:srgbClr val="FFFF66"/>
            </a:solidFill>
            <a:ln w="12700">
              <a:solidFill>
                <a:srgbClr val="FFFF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7901" name="AutoShape 417">
              <a:extLst>
                <a:ext uri="{FF2B5EF4-FFF2-40B4-BE49-F238E27FC236}">
                  <a16:creationId xmlns:a16="http://schemas.microsoft.com/office/drawing/2014/main" id="{86873A9E-5256-4D19-841E-B69D1312AD2B}"/>
                </a:ext>
              </a:extLst>
            </p:cNvPr>
            <p:cNvSpPr>
              <a:spLocks noChangeArrowheads="1"/>
            </p:cNvSpPr>
            <p:nvPr/>
          </p:nvSpPr>
          <p:spPr bwMode="auto">
            <a:xfrm rot="3976776">
              <a:off x="3144" y="1634"/>
              <a:ext cx="960" cy="144"/>
            </a:xfrm>
            <a:prstGeom prst="rightArrow">
              <a:avLst>
                <a:gd name="adj1" fmla="val 50000"/>
                <a:gd name="adj2" fmla="val 166667"/>
              </a:avLst>
            </a:prstGeom>
            <a:solidFill>
              <a:srgbClr val="FFFF66"/>
            </a:solidFill>
            <a:ln w="12700">
              <a:solidFill>
                <a:srgbClr val="FFFF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7902" name="AutoShape 418">
              <a:extLst>
                <a:ext uri="{FF2B5EF4-FFF2-40B4-BE49-F238E27FC236}">
                  <a16:creationId xmlns:a16="http://schemas.microsoft.com/office/drawing/2014/main" id="{8A859DCB-F4D1-4B5E-8906-637B267B5CD7}"/>
                </a:ext>
              </a:extLst>
            </p:cNvPr>
            <p:cNvSpPr>
              <a:spLocks noChangeArrowheads="1"/>
            </p:cNvSpPr>
            <p:nvPr/>
          </p:nvSpPr>
          <p:spPr bwMode="auto">
            <a:xfrm rot="-2942262">
              <a:off x="1740" y="1480"/>
              <a:ext cx="1344" cy="149"/>
            </a:xfrm>
            <a:prstGeom prst="leftArrow">
              <a:avLst>
                <a:gd name="adj1" fmla="val 50000"/>
                <a:gd name="adj2" fmla="val 225503"/>
              </a:avLst>
            </a:prstGeom>
            <a:solidFill>
              <a:srgbClr val="FFFF66"/>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gr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90D7-5D8B-489D-8CA5-341DAD88F178}"/>
              </a:ext>
            </a:extLst>
          </p:cNvPr>
          <p:cNvSpPr>
            <a:spLocks noGrp="1"/>
          </p:cNvSpPr>
          <p:nvPr>
            <p:ph type="title"/>
          </p:nvPr>
        </p:nvSpPr>
        <p:spPr>
          <a:xfrm>
            <a:off x="305991" y="1942723"/>
            <a:ext cx="4418409" cy="2095877"/>
          </a:xfrm>
        </p:spPr>
        <p:txBody>
          <a:bodyPr>
            <a:noAutofit/>
          </a:bodyPr>
          <a:lstStyle/>
          <a:p>
            <a:r>
              <a:rPr lang="en-US" sz="2400" b="1" dirty="0"/>
              <a:t>Inventory Management </a:t>
            </a:r>
            <a:br>
              <a:rPr lang="en-US" sz="2400" b="1" dirty="0"/>
            </a:br>
            <a:br>
              <a:rPr lang="en-US" sz="2400" b="1" dirty="0"/>
            </a:br>
            <a:r>
              <a:rPr lang="en-US" sz="2400" b="1" dirty="0"/>
              <a:t>change of data model</a:t>
            </a:r>
            <a:br>
              <a:rPr lang="en-US" sz="2400" b="1" dirty="0"/>
            </a:br>
            <a:br>
              <a:rPr lang="en-US" sz="2400" b="1" dirty="0"/>
            </a:br>
            <a:r>
              <a:rPr lang="en-US" sz="2400" b="1" dirty="0"/>
              <a:t> in S/4HANA</a:t>
            </a:r>
            <a:endParaRPr lang="en-US" sz="2400" dirty="0"/>
          </a:p>
        </p:txBody>
      </p:sp>
    </p:spTree>
    <p:extLst>
      <p:ext uri="{BB962C8B-B14F-4D97-AF65-F5344CB8AC3E}">
        <p14:creationId xmlns:p14="http://schemas.microsoft.com/office/powerpoint/2010/main" val="1533903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0AA82572-3277-4F16-8DC2-FCDB4AC4A281}"/>
              </a:ext>
            </a:extLst>
          </p:cNvPr>
          <p:cNvSpPr txBox="1">
            <a:spLocks/>
          </p:cNvSpPr>
          <p:nvPr/>
        </p:nvSpPr>
        <p:spPr>
          <a:xfrm>
            <a:off x="305991" y="1160860"/>
            <a:ext cx="8208447" cy="648791"/>
          </a:xfrm>
          <a:prstGeom prst="rect">
            <a:avLst/>
          </a:prstGeom>
        </p:spPr>
        <p:txBody>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endParaRPr lang="en-US" sz="2100" dirty="0">
              <a:solidFill>
                <a:srgbClr val="1F83B1"/>
              </a:solidFill>
            </a:endParaRPr>
          </a:p>
        </p:txBody>
      </p:sp>
      <p:sp>
        <p:nvSpPr>
          <p:cNvPr id="4" name="Text Placeholder 1">
            <a:extLst>
              <a:ext uri="{FF2B5EF4-FFF2-40B4-BE49-F238E27FC236}">
                <a16:creationId xmlns:a16="http://schemas.microsoft.com/office/drawing/2014/main" id="{2577F729-F559-430C-9571-591871D93373}"/>
              </a:ext>
            </a:extLst>
          </p:cNvPr>
          <p:cNvSpPr txBox="1">
            <a:spLocks/>
          </p:cNvSpPr>
          <p:nvPr/>
        </p:nvSpPr>
        <p:spPr>
          <a:xfrm>
            <a:off x="305991" y="1809651"/>
            <a:ext cx="8208447" cy="3114394"/>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350" dirty="0"/>
          </a:p>
          <a:p>
            <a:endParaRPr lang="en-US" sz="1350" dirty="0"/>
          </a:p>
          <a:p>
            <a:endParaRPr lang="en-US" sz="1350" dirty="0"/>
          </a:p>
        </p:txBody>
      </p:sp>
      <p:sp>
        <p:nvSpPr>
          <p:cNvPr id="5" name="Rectangle 4">
            <a:extLst>
              <a:ext uri="{FF2B5EF4-FFF2-40B4-BE49-F238E27FC236}">
                <a16:creationId xmlns:a16="http://schemas.microsoft.com/office/drawing/2014/main" id="{97B8ECD3-9113-47DD-8095-0A4F2F010145}"/>
              </a:ext>
            </a:extLst>
          </p:cNvPr>
          <p:cNvSpPr/>
          <p:nvPr/>
        </p:nvSpPr>
        <p:spPr>
          <a:xfrm>
            <a:off x="305991" y="1572340"/>
            <a:ext cx="8532018" cy="530915"/>
          </a:xfrm>
          <a:prstGeom prst="rect">
            <a:avLst/>
          </a:prstGeom>
        </p:spPr>
        <p:txBody>
          <a:bodyPr wrap="square">
            <a:spAutoFit/>
          </a:bodyPr>
          <a:lstStyle/>
          <a:p>
            <a:endParaRPr lang="en-US" dirty="0">
              <a:solidFill>
                <a:srgbClr val="3D3D3D"/>
              </a:solidFill>
              <a:latin typeface="Times New Roman" panose="02020603050405020304" pitchFamily="18" charset="0"/>
            </a:endParaRPr>
          </a:p>
          <a:p>
            <a:endParaRPr lang="en-US" sz="1050" dirty="0">
              <a:solidFill>
                <a:srgbClr val="2D2D2D"/>
              </a:solidFill>
              <a:latin typeface="Times New Roman" panose="02020603050405020304" pitchFamily="18" charset="0"/>
            </a:endParaRPr>
          </a:p>
        </p:txBody>
      </p:sp>
      <p:sp>
        <p:nvSpPr>
          <p:cNvPr id="3" name="TextBox 2">
            <a:extLst>
              <a:ext uri="{FF2B5EF4-FFF2-40B4-BE49-F238E27FC236}">
                <a16:creationId xmlns:a16="http://schemas.microsoft.com/office/drawing/2014/main" id="{CEBC20BF-C645-47BD-B838-12B8BC112210}"/>
              </a:ext>
            </a:extLst>
          </p:cNvPr>
          <p:cNvSpPr txBox="1"/>
          <p:nvPr/>
        </p:nvSpPr>
        <p:spPr>
          <a:xfrm>
            <a:off x="435077" y="1160860"/>
            <a:ext cx="7602794" cy="369332"/>
          </a:xfrm>
          <a:prstGeom prst="rect">
            <a:avLst/>
          </a:prstGeom>
          <a:noFill/>
        </p:spPr>
        <p:txBody>
          <a:bodyPr wrap="square" rtlCol="0">
            <a:spAutoFit/>
          </a:bodyPr>
          <a:lstStyle/>
          <a:p>
            <a:r>
              <a:rPr lang="en-US" b="1" dirty="0"/>
              <a:t>All data for material documents in one table : MATDOC</a:t>
            </a:r>
          </a:p>
        </p:txBody>
      </p:sp>
      <p:sp>
        <p:nvSpPr>
          <p:cNvPr id="6" name="TextBox 5">
            <a:extLst>
              <a:ext uri="{FF2B5EF4-FFF2-40B4-BE49-F238E27FC236}">
                <a16:creationId xmlns:a16="http://schemas.microsoft.com/office/drawing/2014/main" id="{6D011934-F40C-42D1-B639-7FD4D63D3150}"/>
              </a:ext>
            </a:extLst>
          </p:cNvPr>
          <p:cNvSpPr txBox="1"/>
          <p:nvPr/>
        </p:nvSpPr>
        <p:spPr>
          <a:xfrm>
            <a:off x="538316" y="1756902"/>
            <a:ext cx="7883013" cy="4247317"/>
          </a:xfrm>
          <a:prstGeom prst="rect">
            <a:avLst/>
          </a:prstGeom>
          <a:noFill/>
        </p:spPr>
        <p:txBody>
          <a:bodyPr wrap="square" rtlCol="0">
            <a:spAutoFit/>
          </a:bodyPr>
          <a:lstStyle/>
          <a:p>
            <a:r>
              <a:rPr lang="en-US" dirty="0"/>
              <a:t>With S/4HANA this data model has been changed significantly. The new de-normalized table MATDOC has been introduced which contains the former header and item data of a material document as well as a lot of further attributes. </a:t>
            </a:r>
            <a:r>
              <a:rPr lang="en-US" dirty="0">
                <a:highlight>
                  <a:srgbClr val="FFFF00"/>
                </a:highlight>
              </a:rPr>
              <a:t>Material document data will be stored in MATDOC only and not anymore in MKPF and MSEG. </a:t>
            </a:r>
            <a:r>
              <a:rPr lang="en-US" dirty="0"/>
              <a:t>Additionally the aggregated actual stock quantities will not be persisted anymore in the hybrid or replaced aggregation tables. Instead, actual stock quantity data will be calculated on-the-fly from the new material document table MATDOC for which some of those additional special fields are used. Hence, with the new MM-IM data model the system will work on database level in an INSERT only mode without DB locks. Nevertheless, for stock decreasing processes there will be still ABAP locks to ensure stock consistency. A further advantage of the new MM-IM data model is the capability of simple and fast reporting because the most information is all in one place: MATDOC.</a:t>
            </a:r>
          </a:p>
          <a:p>
            <a:endParaRPr lang="en-US" dirty="0"/>
          </a:p>
        </p:txBody>
      </p:sp>
    </p:spTree>
    <p:extLst>
      <p:ext uri="{BB962C8B-B14F-4D97-AF65-F5344CB8AC3E}">
        <p14:creationId xmlns:p14="http://schemas.microsoft.com/office/powerpoint/2010/main" val="1417240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97409-1971-4E86-BB3C-0BB256D88E9C}"/>
              </a:ext>
            </a:extLst>
          </p:cNvPr>
          <p:cNvSpPr txBox="1"/>
          <p:nvPr/>
        </p:nvSpPr>
        <p:spPr>
          <a:xfrm>
            <a:off x="641555" y="1144844"/>
            <a:ext cx="7101349" cy="369332"/>
          </a:xfrm>
          <a:prstGeom prst="rect">
            <a:avLst/>
          </a:prstGeom>
          <a:noFill/>
        </p:spPr>
        <p:txBody>
          <a:bodyPr wrap="square" rtlCol="0">
            <a:spAutoFit/>
          </a:bodyPr>
          <a:lstStyle/>
          <a:p>
            <a:r>
              <a:rPr lang="en-US" b="1" dirty="0"/>
              <a:t>Impact of change of data model in MM-IM</a:t>
            </a:r>
          </a:p>
        </p:txBody>
      </p:sp>
      <p:sp>
        <p:nvSpPr>
          <p:cNvPr id="3" name="TextBox 2">
            <a:extLst>
              <a:ext uri="{FF2B5EF4-FFF2-40B4-BE49-F238E27FC236}">
                <a16:creationId xmlns:a16="http://schemas.microsoft.com/office/drawing/2014/main" id="{28796565-DF8F-4D92-B1B6-E26CA28A9E53}"/>
              </a:ext>
            </a:extLst>
          </p:cNvPr>
          <p:cNvSpPr txBox="1"/>
          <p:nvPr/>
        </p:nvSpPr>
        <p:spPr>
          <a:xfrm>
            <a:off x="722671" y="1727405"/>
            <a:ext cx="7543800" cy="3416320"/>
          </a:xfrm>
          <a:prstGeom prst="rect">
            <a:avLst/>
          </a:prstGeom>
          <a:noFill/>
        </p:spPr>
        <p:txBody>
          <a:bodyPr wrap="square" rtlCol="0">
            <a:spAutoFit/>
          </a:bodyPr>
          <a:lstStyle/>
          <a:p>
            <a:pPr fontAlgn="t"/>
            <a:r>
              <a:rPr lang="en-US" dirty="0">
                <a:highlight>
                  <a:srgbClr val="FFFF00"/>
                </a:highlight>
              </a:rPr>
              <a:t>No business impact while using standard tables except where custom code or customer APPENDs or INCLUDEs with customer fields &amp; data therein </a:t>
            </a:r>
            <a:r>
              <a:rPr lang="en-US" dirty="0"/>
              <a:t>on the tables mentioned in the note 2206980 have been used.</a:t>
            </a:r>
          </a:p>
          <a:p>
            <a:pPr fontAlgn="t"/>
            <a:endParaRPr lang="en-US" dirty="0"/>
          </a:p>
          <a:p>
            <a:pPr fontAlgn="t"/>
            <a:endParaRPr lang="en-US" dirty="0"/>
          </a:p>
          <a:p>
            <a:pPr fontAlgn="t"/>
            <a:r>
              <a:rPr lang="en-US" dirty="0"/>
              <a:t>Hence performance critical customer coding may be adjusted to improve performance.</a:t>
            </a:r>
          </a:p>
          <a:p>
            <a:pPr fontAlgn="t"/>
            <a:endParaRPr lang="en-US" dirty="0"/>
          </a:p>
          <a:p>
            <a:pPr fontAlgn="t"/>
            <a:r>
              <a:rPr lang="en-US" dirty="0"/>
              <a:t>Furthermore customer coding writing data to aggregated actual stock quantity or to the former document header or item table shall be adjusted!</a:t>
            </a:r>
          </a:p>
          <a:p>
            <a:endParaRPr lang="en-US" dirty="0"/>
          </a:p>
        </p:txBody>
      </p:sp>
    </p:spTree>
    <p:extLst>
      <p:ext uri="{BB962C8B-B14F-4D97-AF65-F5344CB8AC3E}">
        <p14:creationId xmlns:p14="http://schemas.microsoft.com/office/powerpoint/2010/main" val="27537400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97409-1971-4E86-BB3C-0BB256D88E9C}"/>
              </a:ext>
            </a:extLst>
          </p:cNvPr>
          <p:cNvSpPr txBox="1"/>
          <p:nvPr/>
        </p:nvSpPr>
        <p:spPr>
          <a:xfrm>
            <a:off x="722671" y="1048979"/>
            <a:ext cx="7101349" cy="369332"/>
          </a:xfrm>
          <a:prstGeom prst="rect">
            <a:avLst/>
          </a:prstGeom>
          <a:noFill/>
        </p:spPr>
        <p:txBody>
          <a:bodyPr wrap="square" rtlCol="0">
            <a:spAutoFit/>
          </a:bodyPr>
          <a:lstStyle/>
          <a:p>
            <a:r>
              <a:rPr lang="en-US" b="1" dirty="0"/>
              <a:t>Customer views on MKPF/MSEG</a:t>
            </a:r>
          </a:p>
        </p:txBody>
      </p:sp>
      <p:sp>
        <p:nvSpPr>
          <p:cNvPr id="3" name="TextBox 2">
            <a:extLst>
              <a:ext uri="{FF2B5EF4-FFF2-40B4-BE49-F238E27FC236}">
                <a16:creationId xmlns:a16="http://schemas.microsoft.com/office/drawing/2014/main" id="{28796565-DF8F-4D92-B1B6-E26CA28A9E53}"/>
              </a:ext>
            </a:extLst>
          </p:cNvPr>
          <p:cNvSpPr txBox="1"/>
          <p:nvPr/>
        </p:nvSpPr>
        <p:spPr>
          <a:xfrm>
            <a:off x="722671" y="1727405"/>
            <a:ext cx="7543800" cy="2862322"/>
          </a:xfrm>
          <a:prstGeom prst="rect">
            <a:avLst/>
          </a:prstGeom>
          <a:noFill/>
        </p:spPr>
        <p:txBody>
          <a:bodyPr wrap="square" rtlCol="0">
            <a:spAutoFit/>
          </a:bodyPr>
          <a:lstStyle/>
          <a:p>
            <a:r>
              <a:rPr lang="en-US" b="1" u="sng" dirty="0"/>
              <a:t>Impact : </a:t>
            </a:r>
          </a:p>
          <a:p>
            <a:endParaRPr lang="en-US" dirty="0"/>
          </a:p>
          <a:p>
            <a:r>
              <a:rPr lang="en-US" dirty="0"/>
              <a:t>Views are database objects and thus a view is executed on the database. Because the table MKPF and MSEG will not contain data anymore (except legacy data from migration) such a customer view will never return any record. Such views have to be either adjusted by fetching data from table MATDOC or to be created new as DDL source with a different name. In the last case all usages of the old DDIC SQL view must be replaced by the new CDS view.</a:t>
            </a:r>
            <a:endParaRPr lang="en-US" dirty="0">
              <a:solidFill>
                <a:schemeClr val="accent6"/>
              </a:solidFill>
            </a:endParaRPr>
          </a:p>
          <a:p>
            <a:endParaRPr lang="en-US" dirty="0"/>
          </a:p>
        </p:txBody>
      </p:sp>
    </p:spTree>
    <p:extLst>
      <p:ext uri="{BB962C8B-B14F-4D97-AF65-F5344CB8AC3E}">
        <p14:creationId xmlns:p14="http://schemas.microsoft.com/office/powerpoint/2010/main" val="3794932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D9A5CC2-84A9-40FF-8F75-EBBC44DC6E54}"/>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Reporting</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F7FEFF17-2D5D-4639-9B0E-939CD87C31A6}"/>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Reporting</a:t>
            </a:r>
          </a:p>
        </p:txBody>
      </p:sp>
      <p:sp>
        <p:nvSpPr>
          <p:cNvPr id="143363" name="Rectangle 3">
            <a:extLst>
              <a:ext uri="{FF2B5EF4-FFF2-40B4-BE49-F238E27FC236}">
                <a16:creationId xmlns:a16="http://schemas.microsoft.com/office/drawing/2014/main" id="{D9021318-75C3-4AEC-9F6C-88FD3C428F07}"/>
              </a:ext>
            </a:extLst>
          </p:cNvPr>
          <p:cNvSpPr>
            <a:spLocks noChangeArrowheads="1"/>
          </p:cNvSpPr>
          <p:nvPr/>
        </p:nvSpPr>
        <p:spPr bwMode="auto">
          <a:xfrm>
            <a:off x="533400" y="3810000"/>
            <a:ext cx="2438400" cy="25908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b="1">
                <a:latin typeface="Arial" panose="020B0604020202020204" pitchFamily="34" charset="0"/>
              </a:rPr>
              <a:t>List of material documents</a:t>
            </a:r>
          </a:p>
          <a:p>
            <a:pPr eaLnBrk="1" hangingPunct="1">
              <a:spcBef>
                <a:spcPct val="0"/>
              </a:spcBef>
              <a:buFontTx/>
              <a:buChar char="•"/>
            </a:pPr>
            <a:r>
              <a:rPr lang="en-US" altLang="en-US" sz="1400" b="1">
                <a:latin typeface="Arial" panose="020B0604020202020204" pitchFamily="34" charset="0"/>
              </a:rPr>
              <a:t>Accounting documents for</a:t>
            </a:r>
          </a:p>
          <a:p>
            <a:pPr eaLnBrk="1" hangingPunct="1">
              <a:spcBef>
                <a:spcPct val="0"/>
              </a:spcBef>
              <a:buFontTx/>
              <a:buNone/>
            </a:pPr>
            <a:r>
              <a:rPr lang="en-US" altLang="en-US" sz="1400" b="1">
                <a:latin typeface="Arial" panose="020B0604020202020204" pitchFamily="34" charset="0"/>
              </a:rPr>
              <a:t>material</a:t>
            </a:r>
          </a:p>
          <a:p>
            <a:pPr eaLnBrk="1" hangingPunct="1">
              <a:spcBef>
                <a:spcPct val="0"/>
              </a:spcBef>
              <a:buFontTx/>
              <a:buChar char="•"/>
            </a:pPr>
            <a:r>
              <a:rPr lang="en-US" altLang="en-US" sz="1400" b="1">
                <a:latin typeface="Arial" panose="020B0604020202020204" pitchFamily="34" charset="0"/>
              </a:rPr>
              <a:t>Canceled material documents</a:t>
            </a:r>
          </a:p>
          <a:p>
            <a:pPr eaLnBrk="1" hangingPunct="1">
              <a:spcBef>
                <a:spcPct val="0"/>
              </a:spcBef>
              <a:buFontTx/>
              <a:buChar char="•"/>
            </a:pPr>
            <a:r>
              <a:rPr lang="en-US" altLang="en-US" sz="1400" b="1">
                <a:latin typeface="Arial" panose="020B0604020202020204" pitchFamily="34" charset="0"/>
              </a:rPr>
              <a:t>Material documents with</a:t>
            </a:r>
          </a:p>
          <a:p>
            <a:pPr eaLnBrk="1" hangingPunct="1">
              <a:spcBef>
                <a:spcPct val="0"/>
              </a:spcBef>
              <a:buFontTx/>
              <a:buNone/>
            </a:pPr>
            <a:r>
              <a:rPr lang="en-US" altLang="en-US" sz="1400" b="1">
                <a:latin typeface="Arial" panose="020B0604020202020204" pitchFamily="34" charset="0"/>
              </a:rPr>
              <a:t>reason for movement</a:t>
            </a:r>
          </a:p>
          <a:p>
            <a:pPr eaLnBrk="1" hangingPunct="1">
              <a:spcBef>
                <a:spcPct val="0"/>
              </a:spcBef>
              <a:buFontTx/>
              <a:buChar char="•"/>
            </a:pPr>
            <a:r>
              <a:rPr lang="en-US" altLang="en-US" sz="1400" b="1">
                <a:latin typeface="Arial" panose="020B0604020202020204" pitchFamily="34" charset="0"/>
              </a:rPr>
              <a:t>Report for analysis of</a:t>
            </a:r>
          </a:p>
          <a:p>
            <a:pPr eaLnBrk="1" hangingPunct="1">
              <a:spcBef>
                <a:spcPct val="0"/>
              </a:spcBef>
              <a:buFontTx/>
              <a:buNone/>
            </a:pPr>
            <a:r>
              <a:rPr lang="en-US" altLang="en-US" sz="1400" b="1">
                <a:latin typeface="Arial" panose="020B0604020202020204" pitchFamily="34" charset="0"/>
              </a:rPr>
              <a:t>rounding differences</a:t>
            </a:r>
            <a:endParaRPr lang="en-US" altLang="en-US" sz="1400">
              <a:latin typeface="Arial" panose="020B0604020202020204" pitchFamily="34" charset="0"/>
            </a:endParaRPr>
          </a:p>
          <a:p>
            <a:pPr eaLnBrk="1" hangingPunct="1">
              <a:spcBef>
                <a:spcPct val="0"/>
              </a:spcBef>
              <a:buFontTx/>
              <a:buNone/>
            </a:pPr>
            <a:endParaRPr lang="en-US" altLang="en-US" sz="1400">
              <a:latin typeface="Arial" panose="020B0604020202020204" pitchFamily="34" charset="0"/>
            </a:endParaRPr>
          </a:p>
        </p:txBody>
      </p:sp>
      <p:sp>
        <p:nvSpPr>
          <p:cNvPr id="143364" name="Rectangle 4">
            <a:extLst>
              <a:ext uri="{FF2B5EF4-FFF2-40B4-BE49-F238E27FC236}">
                <a16:creationId xmlns:a16="http://schemas.microsoft.com/office/drawing/2014/main" id="{7B37B806-43A2-43B4-92F0-EA1420DC1599}"/>
              </a:ext>
            </a:extLst>
          </p:cNvPr>
          <p:cNvSpPr>
            <a:spLocks noChangeArrowheads="1"/>
          </p:cNvSpPr>
          <p:nvPr/>
        </p:nvSpPr>
        <p:spPr bwMode="auto">
          <a:xfrm>
            <a:off x="3352800" y="3962400"/>
            <a:ext cx="2209800" cy="2019300"/>
          </a:xfrm>
          <a:prstGeom prst="rect">
            <a:avLst/>
          </a:prstGeom>
          <a:solidFill>
            <a:srgbClr val="FFFF99"/>
          </a:solidFill>
          <a:ln w="12700">
            <a:solidFill>
              <a:srgbClr val="FF9900"/>
            </a:solidFill>
            <a:miter lim="800000"/>
            <a:headEnd/>
            <a:tailEnd/>
          </a:ln>
        </p:spPr>
        <p:txBody>
          <a:bodyPr anchor="ct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b="1">
                <a:latin typeface="Arial" panose="020B0604020202020204" pitchFamily="34" charset="0"/>
              </a:rPr>
              <a:t>Stock overview</a:t>
            </a:r>
          </a:p>
          <a:p>
            <a:pPr eaLnBrk="1" hangingPunct="1">
              <a:spcBef>
                <a:spcPct val="0"/>
              </a:spcBef>
              <a:buFontTx/>
              <a:buChar char="•"/>
            </a:pPr>
            <a:r>
              <a:rPr lang="en-US" altLang="en-US" sz="1400" b="1">
                <a:latin typeface="Arial" panose="020B0604020202020204" pitchFamily="34" charset="0"/>
              </a:rPr>
              <a:t>Stock / requirements list</a:t>
            </a:r>
          </a:p>
          <a:p>
            <a:pPr eaLnBrk="1" hangingPunct="1">
              <a:spcBef>
                <a:spcPct val="0"/>
              </a:spcBef>
              <a:buFontTx/>
              <a:buChar char="•"/>
            </a:pPr>
            <a:r>
              <a:rPr lang="en-US" altLang="en-US" sz="1400" b="1">
                <a:latin typeface="Arial" panose="020B0604020202020204" pitchFamily="34" charset="0"/>
              </a:rPr>
              <a:t>Availability of plant stock</a:t>
            </a:r>
          </a:p>
          <a:p>
            <a:pPr eaLnBrk="1" hangingPunct="1">
              <a:spcBef>
                <a:spcPct val="0"/>
              </a:spcBef>
              <a:buFontTx/>
              <a:buChar char="•"/>
            </a:pPr>
            <a:r>
              <a:rPr lang="en-US" altLang="en-US" sz="1400" b="1">
                <a:latin typeface="Arial" panose="020B0604020202020204" pitchFamily="34" charset="0"/>
              </a:rPr>
              <a:t>Availability overview</a:t>
            </a:r>
          </a:p>
          <a:p>
            <a:pPr eaLnBrk="1" hangingPunct="1">
              <a:spcBef>
                <a:spcPct val="0"/>
              </a:spcBef>
              <a:buFontTx/>
              <a:buChar char="•"/>
            </a:pPr>
            <a:r>
              <a:rPr lang="en-US" altLang="en-US" sz="1400" b="1">
                <a:latin typeface="Arial" panose="020B0604020202020204" pitchFamily="34" charset="0"/>
              </a:rPr>
              <a:t>Stocks with subcontractor</a:t>
            </a:r>
          </a:p>
        </p:txBody>
      </p:sp>
      <p:sp>
        <p:nvSpPr>
          <p:cNvPr id="143365" name="Rectangle 5">
            <a:extLst>
              <a:ext uri="{FF2B5EF4-FFF2-40B4-BE49-F238E27FC236}">
                <a16:creationId xmlns:a16="http://schemas.microsoft.com/office/drawing/2014/main" id="{EDFAA940-8018-4259-BF28-E5BE62BC6A57}"/>
              </a:ext>
            </a:extLst>
          </p:cNvPr>
          <p:cNvSpPr>
            <a:spLocks noChangeArrowheads="1"/>
          </p:cNvSpPr>
          <p:nvPr/>
        </p:nvSpPr>
        <p:spPr bwMode="auto">
          <a:xfrm>
            <a:off x="6096000" y="3962400"/>
            <a:ext cx="2286000" cy="1168400"/>
          </a:xfrm>
          <a:prstGeom prst="rect">
            <a:avLst/>
          </a:prstGeom>
          <a:solidFill>
            <a:srgbClr val="FFFF99"/>
          </a:solidFill>
          <a:ln w="12700">
            <a:solidFill>
              <a:srgbClr val="FF9900"/>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b="1">
                <a:latin typeface="Arial" panose="020B0604020202020204" pitchFamily="34" charset="0"/>
              </a:rPr>
              <a:t>Material stock at entry date</a:t>
            </a:r>
          </a:p>
          <a:p>
            <a:pPr eaLnBrk="1" hangingPunct="1">
              <a:spcBef>
                <a:spcPct val="0"/>
              </a:spcBef>
              <a:buFontTx/>
              <a:buChar char="•"/>
            </a:pPr>
            <a:r>
              <a:rPr lang="en-US" altLang="en-US" sz="1400" b="1">
                <a:latin typeface="Arial" panose="020B0604020202020204" pitchFamily="34" charset="0"/>
              </a:rPr>
              <a:t>GR/IR balances list</a:t>
            </a:r>
          </a:p>
          <a:p>
            <a:pPr eaLnBrk="1" hangingPunct="1">
              <a:spcBef>
                <a:spcPct val="0"/>
              </a:spcBef>
              <a:buFontTx/>
              <a:buChar char="•"/>
            </a:pPr>
            <a:r>
              <a:rPr lang="en-US" altLang="en-US" sz="1400" b="1">
                <a:latin typeface="Arial" panose="020B0604020202020204" pitchFamily="34" charset="0"/>
              </a:rPr>
              <a:t>Display of stock in transit</a:t>
            </a:r>
          </a:p>
        </p:txBody>
      </p:sp>
      <p:sp>
        <p:nvSpPr>
          <p:cNvPr id="143366" name="Line 6">
            <a:extLst>
              <a:ext uri="{FF2B5EF4-FFF2-40B4-BE49-F238E27FC236}">
                <a16:creationId xmlns:a16="http://schemas.microsoft.com/office/drawing/2014/main" id="{ABB34E06-BA27-46FE-B70A-1A63E8553783}"/>
              </a:ext>
            </a:extLst>
          </p:cNvPr>
          <p:cNvSpPr>
            <a:spLocks noChangeShapeType="1"/>
          </p:cNvSpPr>
          <p:nvPr/>
        </p:nvSpPr>
        <p:spPr bwMode="auto">
          <a:xfrm flipH="1">
            <a:off x="1905000" y="1981200"/>
            <a:ext cx="2514600" cy="1295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367" name="Line 7">
            <a:extLst>
              <a:ext uri="{FF2B5EF4-FFF2-40B4-BE49-F238E27FC236}">
                <a16:creationId xmlns:a16="http://schemas.microsoft.com/office/drawing/2014/main" id="{297AFF26-F31B-41C0-8E98-A1DAD76E2A13}"/>
              </a:ext>
            </a:extLst>
          </p:cNvPr>
          <p:cNvSpPr>
            <a:spLocks noChangeShapeType="1"/>
          </p:cNvSpPr>
          <p:nvPr/>
        </p:nvSpPr>
        <p:spPr bwMode="auto">
          <a:xfrm>
            <a:off x="4419600" y="1981200"/>
            <a:ext cx="2362200" cy="1295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368" name="Line 8">
            <a:extLst>
              <a:ext uri="{FF2B5EF4-FFF2-40B4-BE49-F238E27FC236}">
                <a16:creationId xmlns:a16="http://schemas.microsoft.com/office/drawing/2014/main" id="{1C149DA0-90A3-4320-8ACE-1AF4E40CE697}"/>
              </a:ext>
            </a:extLst>
          </p:cNvPr>
          <p:cNvSpPr>
            <a:spLocks noChangeShapeType="1"/>
          </p:cNvSpPr>
          <p:nvPr/>
        </p:nvSpPr>
        <p:spPr bwMode="auto">
          <a:xfrm>
            <a:off x="4419600" y="1981200"/>
            <a:ext cx="0" cy="1295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43369" name="Picture 9">
            <a:extLst>
              <a:ext uri="{FF2B5EF4-FFF2-40B4-BE49-F238E27FC236}">
                <a16:creationId xmlns:a16="http://schemas.microsoft.com/office/drawing/2014/main" id="{3E315927-D3E4-4A97-BDA2-245962913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9775"/>
            <a:ext cx="2286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43370" name="Picture 10">
            <a:extLst>
              <a:ext uri="{FF2B5EF4-FFF2-40B4-BE49-F238E27FC236}">
                <a16:creationId xmlns:a16="http://schemas.microsoft.com/office/drawing/2014/main" id="{B73D5073-778E-456F-8C8C-27FD54101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294063"/>
            <a:ext cx="21336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43371" name="Picture 11">
            <a:extLst>
              <a:ext uri="{FF2B5EF4-FFF2-40B4-BE49-F238E27FC236}">
                <a16:creationId xmlns:a16="http://schemas.microsoft.com/office/drawing/2014/main" id="{FE06CC9C-D246-4EE9-A069-43CAA63800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294063"/>
            <a:ext cx="20574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43372" name="Picture 12">
            <a:extLst>
              <a:ext uri="{FF2B5EF4-FFF2-40B4-BE49-F238E27FC236}">
                <a16:creationId xmlns:a16="http://schemas.microsoft.com/office/drawing/2014/main" id="{87A3B1C5-A552-4126-B714-90F77646C0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447800"/>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006FAF9F-68F3-4243-93C5-CC5091E1198C}"/>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Reporting MM</a:t>
            </a:r>
          </a:p>
        </p:txBody>
      </p:sp>
      <p:sp>
        <p:nvSpPr>
          <p:cNvPr id="145411" name="Text Box 3">
            <a:extLst>
              <a:ext uri="{FF2B5EF4-FFF2-40B4-BE49-F238E27FC236}">
                <a16:creationId xmlns:a16="http://schemas.microsoft.com/office/drawing/2014/main" id="{F4A586BA-134F-412C-B371-A1250DD950F1}"/>
              </a:ext>
            </a:extLst>
          </p:cNvPr>
          <p:cNvSpPr txBox="1">
            <a:spLocks noChangeArrowheads="1"/>
          </p:cNvSpPr>
          <p:nvPr/>
        </p:nvSpPr>
        <p:spPr bwMode="auto">
          <a:xfrm>
            <a:off x="457200" y="1314450"/>
            <a:ext cx="793750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u="sng" dirty="0">
                <a:latin typeface="Verdana" panose="020B0604030504040204" pitchFamily="34" charset="0"/>
                <a:ea typeface="Verdana" panose="020B0604030504040204" pitchFamily="34" charset="0"/>
                <a:cs typeface="Verdana" panose="020B0604030504040204" pitchFamily="34" charset="0"/>
              </a:rPr>
              <a:t>Following are the list of standard reports in MM </a:t>
            </a:r>
            <a:endParaRPr lang="de-DE" altLang="en-US" sz="1400" b="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b="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b="1" u="sng" dirty="0">
                <a:latin typeface="Verdana" panose="020B0604030504040204" pitchFamily="34" charset="0"/>
                <a:ea typeface="Verdana" panose="020B0604030504040204" pitchFamily="34" charset="0"/>
                <a:cs typeface="Verdana" panose="020B0604030504040204" pitchFamily="34" charset="0"/>
              </a:rPr>
              <a:t>Note that some rely on LIS records, so it must be activated: </a:t>
            </a:r>
          </a:p>
          <a:p>
            <a:pPr eaLnBrk="1" hangingPunct="1">
              <a:spcBef>
                <a:spcPct val="0"/>
              </a:spcBef>
              <a:buFontTx/>
              <a:buNone/>
            </a:pPr>
            <a:endParaRPr lang="en-US" altLang="en-US" sz="1400" b="1" u="sng" dirty="0">
              <a:latin typeface="Verdana" panose="020B0604030504040204" pitchFamily="34" charset="0"/>
              <a:ea typeface="Verdana" panose="020B0604030504040204" pitchFamily="34" charset="0"/>
              <a:cs typeface="Verdana" panose="020B0604030504040204" pitchFamily="34" charset="0"/>
            </a:endParaRP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MB51  Material Doc. List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MB5L  List of Stock Values: Balances</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MBBS  Display valuated special stock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MC$G  PURCHIS: Material </a:t>
            </a:r>
            <a:r>
              <a:rPr lang="en-US" altLang="en-US" sz="1600" dirty="0" err="1">
                <a:latin typeface="Verdana" panose="020B0604030504040204" pitchFamily="34" charset="0"/>
                <a:ea typeface="Verdana" panose="020B0604030504040204" pitchFamily="34" charset="0"/>
                <a:cs typeface="Verdana" panose="020B0604030504040204" pitchFamily="34" charset="0"/>
              </a:rPr>
              <a:t>PurchVal</a:t>
            </a:r>
            <a:r>
              <a:rPr lang="en-US" altLang="en-US" sz="1600" dirty="0">
                <a:latin typeface="Verdana" panose="020B0604030504040204" pitchFamily="34" charset="0"/>
                <a:ea typeface="Verdana" panose="020B0604030504040204" pitchFamily="34" charset="0"/>
                <a:cs typeface="Verdana" panose="020B0604030504040204" pitchFamily="34" charset="0"/>
              </a:rPr>
              <a:t>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MC$I  PURCHIS: Material </a:t>
            </a:r>
            <a:r>
              <a:rPr lang="en-US" altLang="en-US" sz="1600" dirty="0" err="1">
                <a:latin typeface="Verdana" panose="020B0604030504040204" pitchFamily="34" charset="0"/>
                <a:ea typeface="Verdana" panose="020B0604030504040204" pitchFamily="34" charset="0"/>
                <a:cs typeface="Verdana" panose="020B0604030504040204" pitchFamily="34" charset="0"/>
              </a:rPr>
              <a:t>PurchQty</a:t>
            </a:r>
            <a:r>
              <a:rPr lang="en-US" altLang="en-US" sz="1600" dirty="0">
                <a:latin typeface="Verdana" panose="020B0604030504040204" pitchFamily="34" charset="0"/>
                <a:ea typeface="Verdana" panose="020B0604030504040204" pitchFamily="34" charset="0"/>
                <a:cs typeface="Verdana" panose="020B0604030504040204" pitchFamily="34" charset="0"/>
              </a:rPr>
              <a:t>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MC.1  INVCO: Plant Anal. Selection: Stock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MC.2  INVCO: Plant </a:t>
            </a:r>
            <a:r>
              <a:rPr lang="en-US" altLang="en-US" sz="1600" dirty="0" err="1">
                <a:latin typeface="Verdana" panose="020B0604030504040204" pitchFamily="34" charset="0"/>
                <a:ea typeface="Verdana" panose="020B0604030504040204" pitchFamily="34" charset="0"/>
                <a:cs typeface="Verdana" panose="020B0604030504040204" pitchFamily="34" charset="0"/>
              </a:rPr>
              <a:t>Anal.Selection</a:t>
            </a:r>
            <a:r>
              <a:rPr lang="en-US" altLang="en-US" sz="1600" dirty="0">
                <a:latin typeface="Verdana" panose="020B0604030504040204" pitchFamily="34" charset="0"/>
                <a:ea typeface="Verdana" panose="020B0604030504040204" pitchFamily="34" charset="0"/>
                <a:cs typeface="Verdana" panose="020B0604030504040204" pitchFamily="34" charset="0"/>
              </a:rPr>
              <a:t>, Rec/</a:t>
            </a:r>
            <a:r>
              <a:rPr lang="en-US" altLang="en-US" sz="1600" dirty="0" err="1">
                <a:latin typeface="Verdana" panose="020B0604030504040204" pitchFamily="34" charset="0"/>
                <a:ea typeface="Verdana" panose="020B0604030504040204" pitchFamily="34" charset="0"/>
                <a:cs typeface="Verdana" panose="020B0604030504040204" pitchFamily="34" charset="0"/>
              </a:rPr>
              <a:t>Iss</a:t>
            </a:r>
            <a:r>
              <a:rPr lang="en-US" altLang="en-US" sz="1600" dirty="0">
                <a:latin typeface="Verdana" panose="020B0604030504040204" pitchFamily="34" charset="0"/>
                <a:ea typeface="Verdana" panose="020B0604030504040204" pitchFamily="34" charset="0"/>
                <a:cs typeface="Verdana" panose="020B0604030504040204" pitchFamily="34" charset="0"/>
              </a:rPr>
              <a:t>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MC.5  INVCO: </a:t>
            </a:r>
            <a:r>
              <a:rPr lang="en-US" altLang="en-US" sz="1600" dirty="0" err="1">
                <a:latin typeface="Verdana" panose="020B0604030504040204" pitchFamily="34" charset="0"/>
                <a:ea typeface="Verdana" panose="020B0604030504040204" pitchFamily="34" charset="0"/>
                <a:cs typeface="Verdana" panose="020B0604030504040204" pitchFamily="34" charset="0"/>
              </a:rPr>
              <a:t>SLoc</a:t>
            </a:r>
            <a:r>
              <a:rPr lang="en-US" altLang="en-US" sz="1600" dirty="0">
                <a:latin typeface="Verdana" panose="020B0604030504040204" pitchFamily="34" charset="0"/>
                <a:ea typeface="Verdana" panose="020B0604030504040204" pitchFamily="34" charset="0"/>
                <a:cs typeface="Verdana" panose="020B0604030504040204" pitchFamily="34" charset="0"/>
              </a:rPr>
              <a:t> Anal. Selection, Stock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MC.9  INVCO: Material </a:t>
            </a:r>
            <a:r>
              <a:rPr lang="en-US" altLang="en-US" sz="1600" dirty="0" err="1">
                <a:latin typeface="Verdana" panose="020B0604030504040204" pitchFamily="34" charset="0"/>
                <a:ea typeface="Verdana" panose="020B0604030504040204" pitchFamily="34" charset="0"/>
                <a:cs typeface="Verdana" panose="020B0604030504040204" pitchFamily="34" charset="0"/>
              </a:rPr>
              <a:t>Anal.Selection,Stock</a:t>
            </a:r>
            <a:r>
              <a:rPr lang="en-US" altLang="en-US" sz="1600" dirty="0">
                <a:latin typeface="Verdana" panose="020B0604030504040204" pitchFamily="34" charset="0"/>
                <a:ea typeface="Verdana" panose="020B0604030504040204" pitchFamily="34" charset="0"/>
                <a:cs typeface="Verdana" panose="020B0604030504040204" pitchFamily="34" charset="0"/>
              </a:rPr>
              <a:t>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MC.A  INVCO: </a:t>
            </a:r>
            <a:r>
              <a:rPr lang="en-US" altLang="en-US" sz="1600" dirty="0" err="1">
                <a:latin typeface="Verdana" panose="020B0604030504040204" pitchFamily="34" charset="0"/>
                <a:ea typeface="Verdana" panose="020B0604030504040204" pitchFamily="34" charset="0"/>
                <a:cs typeface="Verdana" panose="020B0604030504040204" pitchFamily="34" charset="0"/>
              </a:rPr>
              <a:t>Mat.Anal.Selection</a:t>
            </a:r>
            <a:r>
              <a:rPr lang="en-US" altLang="en-US" sz="1600" dirty="0">
                <a:latin typeface="Verdana" panose="020B0604030504040204" pitchFamily="34" charset="0"/>
                <a:ea typeface="Verdana" panose="020B0604030504040204" pitchFamily="34" charset="0"/>
                <a:cs typeface="Verdana" panose="020B0604030504040204" pitchFamily="34" charset="0"/>
              </a:rPr>
              <a:t>, Rec/</a:t>
            </a:r>
            <a:r>
              <a:rPr lang="en-US" altLang="en-US" sz="1600" dirty="0" err="1">
                <a:latin typeface="Verdana" panose="020B0604030504040204" pitchFamily="34" charset="0"/>
                <a:ea typeface="Verdana" panose="020B0604030504040204" pitchFamily="34" charset="0"/>
                <a:cs typeface="Verdana" panose="020B0604030504040204" pitchFamily="34" charset="0"/>
              </a:rPr>
              <a:t>Iss</a:t>
            </a:r>
            <a:r>
              <a:rPr lang="en-US" altLang="en-US" sz="1600" dirty="0">
                <a:latin typeface="Verdana" panose="020B0604030504040204" pitchFamily="34" charset="0"/>
                <a:ea typeface="Verdana" panose="020B0604030504040204" pitchFamily="34" charset="0"/>
                <a:cs typeface="Verdana" panose="020B0604030504040204" pitchFamily="34" charset="0"/>
              </a:rPr>
              <a:t>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MC.L  INVCO: </a:t>
            </a:r>
            <a:r>
              <a:rPr lang="en-US" altLang="en-US" sz="1600" dirty="0" err="1">
                <a:latin typeface="Verdana" panose="020B0604030504040204" pitchFamily="34" charset="0"/>
                <a:ea typeface="Verdana" panose="020B0604030504040204" pitchFamily="34" charset="0"/>
                <a:cs typeface="Verdana" panose="020B0604030504040204" pitchFamily="34" charset="0"/>
              </a:rPr>
              <a:t>Mat.Group</a:t>
            </a:r>
            <a:r>
              <a:rPr lang="en-US" altLang="en-US" sz="1600" dirty="0">
                <a:latin typeface="Verdana" panose="020B0604030504040204" pitchFamily="34" charset="0"/>
                <a:ea typeface="Verdana" panose="020B0604030504040204" pitchFamily="34" charset="0"/>
                <a:cs typeface="Verdana" panose="020B0604030504040204" pitchFamily="34" charset="0"/>
              </a:rPr>
              <a:t> Analysis Sel. Stock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MC48  INVCO: Anal. of Current Stock Values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MC50  INVCO: Analysis of Dead Stock      </a:t>
            </a:r>
            <a:endParaRPr lang="en-GB"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b="1" u="sng"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2A371F7-4195-49E4-92F3-432A287751E7}"/>
              </a:ext>
            </a:extLst>
          </p:cNvPr>
          <p:cNvSpPr>
            <a:spLocks noGrp="1" noChangeArrowheads="1"/>
          </p:cNvSpPr>
          <p:nvPr>
            <p:ph type="title"/>
          </p:nvPr>
        </p:nvSpPr>
        <p:spPr>
          <a:xfrm>
            <a:off x="457200" y="274638"/>
            <a:ext cx="8229600" cy="7159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Reporting MM (</a:t>
            </a:r>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cont</a:t>
            </a: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a:t>
            </a:r>
          </a:p>
        </p:txBody>
      </p:sp>
      <p:sp>
        <p:nvSpPr>
          <p:cNvPr id="147459" name="Text Box 3">
            <a:extLst>
              <a:ext uri="{FF2B5EF4-FFF2-40B4-BE49-F238E27FC236}">
                <a16:creationId xmlns:a16="http://schemas.microsoft.com/office/drawing/2014/main" id="{B5D25156-3F2C-4A9E-A83B-7F469F8D8DE5}"/>
              </a:ext>
            </a:extLst>
          </p:cNvPr>
          <p:cNvSpPr txBox="1">
            <a:spLocks noChangeArrowheads="1"/>
          </p:cNvSpPr>
          <p:nvPr/>
        </p:nvSpPr>
        <p:spPr bwMode="auto">
          <a:xfrm>
            <a:off x="457200" y="1314450"/>
            <a:ext cx="79375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u="sng" dirty="0">
                <a:latin typeface="Verdana" panose="020B0604030504040204" pitchFamily="34" charset="0"/>
                <a:ea typeface="Verdana" panose="020B0604030504040204" pitchFamily="34" charset="0"/>
                <a:cs typeface="Verdana" panose="020B0604030504040204" pitchFamily="34" charset="0"/>
              </a:rPr>
              <a:t>Following are the list of standard reports in MM </a:t>
            </a:r>
            <a:endParaRPr lang="de-DE" altLang="en-US" sz="1400" b="1" u="sng"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400" b="1" u="sng" dirty="0">
              <a:latin typeface="Verdana" panose="020B0604030504040204" pitchFamily="34" charset="0"/>
              <a:ea typeface="Verdana" panose="020B0604030504040204" pitchFamily="34" charset="0"/>
              <a:cs typeface="Verdana" panose="020B0604030504040204" pitchFamily="34" charset="0"/>
            </a:endParaRP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MCBA  INVCO: Plant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MCBC  INVCO: </a:t>
            </a:r>
            <a:r>
              <a:rPr lang="en-US" altLang="en-US" sz="1600" dirty="0" err="1">
                <a:latin typeface="Verdana" panose="020B0604030504040204" pitchFamily="34" charset="0"/>
                <a:ea typeface="Verdana" panose="020B0604030504040204" pitchFamily="34" charset="0"/>
                <a:cs typeface="Verdana" panose="020B0604030504040204" pitchFamily="34" charset="0"/>
              </a:rPr>
              <a:t>Stor</a:t>
            </a:r>
            <a:r>
              <a:rPr lang="en-US" altLang="en-US" sz="1600" dirty="0">
                <a:latin typeface="Verdana" panose="020B0604030504040204" pitchFamily="34" charset="0"/>
                <a:ea typeface="Verdana" panose="020B0604030504040204" pitchFamily="34" charset="0"/>
                <a:cs typeface="Verdana" panose="020B0604030504040204" pitchFamily="34" charset="0"/>
              </a:rPr>
              <a:t>. Loc.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MCBE  INVCO: Material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MCBK  INVCO: </a:t>
            </a:r>
            <a:r>
              <a:rPr lang="en-US" altLang="en-US" sz="1600" dirty="0" err="1">
                <a:latin typeface="Verdana" panose="020B0604030504040204" pitchFamily="34" charset="0"/>
                <a:ea typeface="Verdana" panose="020B0604030504040204" pitchFamily="34" charset="0"/>
                <a:cs typeface="Verdana" panose="020B0604030504040204" pitchFamily="34" charset="0"/>
              </a:rPr>
              <a:t>MatGrp</a:t>
            </a:r>
            <a:r>
              <a:rPr lang="en-US" altLang="en-US" sz="1600" dirty="0">
                <a:latin typeface="Verdana" panose="020B0604030504040204" pitchFamily="34" charset="0"/>
                <a:ea typeface="Verdana" panose="020B0604030504040204" pitchFamily="34" charset="0"/>
                <a:cs typeface="Verdana" panose="020B0604030504040204" pitchFamily="34" charset="0"/>
              </a:rPr>
              <a:t>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MCBR  INVCO: Batch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MCE1  PURCHIS: </a:t>
            </a:r>
            <a:r>
              <a:rPr lang="en-US" altLang="en-US" sz="1600" dirty="0" err="1">
                <a:latin typeface="Verdana" panose="020B0604030504040204" pitchFamily="34" charset="0"/>
                <a:ea typeface="Verdana" panose="020B0604030504040204" pitchFamily="34" charset="0"/>
                <a:cs typeface="Verdana" panose="020B0604030504040204" pitchFamily="34" charset="0"/>
              </a:rPr>
              <a:t>PurchGrp</a:t>
            </a:r>
            <a:r>
              <a:rPr lang="en-US" altLang="en-US" sz="1600" dirty="0">
                <a:latin typeface="Verdana" panose="020B0604030504040204" pitchFamily="34" charset="0"/>
                <a:ea typeface="Verdana" panose="020B0604030504040204" pitchFamily="34" charset="0"/>
                <a:cs typeface="Verdana" panose="020B0604030504040204" pitchFamily="34" charset="0"/>
              </a:rPr>
              <a:t>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MCE3  PURCHIS: Vendor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MCE5  PURCHIS: </a:t>
            </a:r>
            <a:r>
              <a:rPr lang="en-US" altLang="en-US" sz="1600" dirty="0" err="1">
                <a:latin typeface="Verdana" panose="020B0604030504040204" pitchFamily="34" charset="0"/>
                <a:ea typeface="Verdana" panose="020B0604030504040204" pitchFamily="34" charset="0"/>
                <a:cs typeface="Verdana" panose="020B0604030504040204" pitchFamily="34" charset="0"/>
              </a:rPr>
              <a:t>MatGrp</a:t>
            </a:r>
            <a:r>
              <a:rPr lang="en-US" altLang="en-US" sz="1600" dirty="0">
                <a:latin typeface="Verdana" panose="020B0604030504040204" pitchFamily="34" charset="0"/>
                <a:ea typeface="Verdana" panose="020B0604030504040204" pitchFamily="34" charset="0"/>
                <a:cs typeface="Verdana" panose="020B0604030504040204" pitchFamily="34" charset="0"/>
              </a:rPr>
              <a:t>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MCE7  PURCHIS: Material Analysis Selection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MCW3  PURCHIS: Evaluate VBD Header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MCW4  PURCHIS: Evaluate VBD Item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ME2L  Purchase Orders by Vendor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ME2M  Purchase Orders by Material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ME2N  Purchase Orders by PO Number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MIR6  Invoice Overview   </a:t>
            </a:r>
          </a:p>
          <a:p>
            <a:pPr lvl="1"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MMBE  Stock Overview      </a:t>
            </a:r>
            <a:endParaRPr lang="en-GB"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endParaRPr lang="en-GB" altLang="en-US" sz="1600" b="1" u="sng"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208BAD01-4C30-4048-B7C7-3DDFDAA3CE8A}"/>
              </a:ext>
            </a:extLst>
          </p:cNvPr>
          <p:cNvSpPr>
            <a:spLocks noGrp="1" noChangeArrowheads="1"/>
          </p:cNvSpPr>
          <p:nvPr>
            <p:ph type="title"/>
          </p:nvPr>
        </p:nvSpPr>
        <p:spPr>
          <a:xfrm>
            <a:off x="457200" y="274638"/>
            <a:ext cx="8229600" cy="563562"/>
          </a:xfrm>
        </p:spPr>
        <p:txBody>
          <a:bodyPr/>
          <a:lstStyle/>
          <a:p>
            <a:r>
              <a:rPr lang="en-US" altLang="en-US" sz="2800" dirty="0">
                <a:latin typeface="Verdana" panose="020B0604030504040204" pitchFamily="34" charset="0"/>
                <a:ea typeface="Verdana" panose="020B0604030504040204" pitchFamily="34" charset="0"/>
                <a:cs typeface="Verdana" panose="020B0604030504040204" pitchFamily="34" charset="0"/>
              </a:rPr>
              <a:t>IM – Tolerance Limit</a:t>
            </a:r>
          </a:p>
        </p:txBody>
      </p:sp>
      <p:sp>
        <p:nvSpPr>
          <p:cNvPr id="149507" name="Text Box 3">
            <a:extLst>
              <a:ext uri="{FF2B5EF4-FFF2-40B4-BE49-F238E27FC236}">
                <a16:creationId xmlns:a16="http://schemas.microsoft.com/office/drawing/2014/main" id="{0944B672-C75F-469D-856F-1FB074472630}"/>
              </a:ext>
            </a:extLst>
          </p:cNvPr>
          <p:cNvSpPr txBox="1">
            <a:spLocks noChangeArrowheads="1"/>
          </p:cNvSpPr>
          <p:nvPr/>
        </p:nvSpPr>
        <p:spPr bwMode="auto">
          <a:xfrm>
            <a:off x="457200" y="990600"/>
            <a:ext cx="79375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u="sng" dirty="0">
                <a:latin typeface="Verdana" panose="020B0604030504040204" pitchFamily="34" charset="0"/>
                <a:ea typeface="Verdana" panose="020B0604030504040204" pitchFamily="34" charset="0"/>
                <a:cs typeface="Verdana" panose="020B0604030504040204" pitchFamily="34" charset="0"/>
              </a:rPr>
              <a:t>Customizing setting for Tolerance Limit</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Materials Management -&gt; Inventory Management and</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Physical Inventory -&gt; Goods Receipt -&gt; Set Tolerance Limits</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Maintain Tolerance limit for Company Code for Tolerance Key B1,B2 and VP</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149508" name="Picture 7">
            <a:extLst>
              <a:ext uri="{FF2B5EF4-FFF2-40B4-BE49-F238E27FC236}">
                <a16:creationId xmlns:a16="http://schemas.microsoft.com/office/drawing/2014/main" id="{CBB3F066-754A-453F-8DC2-3D2006ADB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0417" b="63333"/>
          <a:stretch>
            <a:fillRect/>
          </a:stretch>
        </p:blipFill>
        <p:spPr bwMode="auto">
          <a:xfrm>
            <a:off x="533400" y="2552700"/>
            <a:ext cx="2171700" cy="12573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9509" name="Picture 8">
            <a:extLst>
              <a:ext uri="{FF2B5EF4-FFF2-40B4-BE49-F238E27FC236}">
                <a16:creationId xmlns:a16="http://schemas.microsoft.com/office/drawing/2014/main" id="{59B7E855-80B4-48D1-9810-DEF05B9CC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083" b="30000"/>
          <a:stretch>
            <a:fillRect/>
          </a:stretch>
        </p:blipFill>
        <p:spPr bwMode="auto">
          <a:xfrm>
            <a:off x="3543300" y="2552700"/>
            <a:ext cx="3390900" cy="30956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4649EB8F-661D-4199-9823-C4F1C21EFC2C}"/>
              </a:ext>
            </a:extLst>
          </p:cNvPr>
          <p:cNvSpPr>
            <a:spLocks noGrp="1" noChangeArrowheads="1"/>
          </p:cNvSpPr>
          <p:nvPr>
            <p:ph type="title"/>
          </p:nvPr>
        </p:nvSpPr>
        <p:spPr>
          <a:xfrm>
            <a:off x="409575" y="3048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Shelf Life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MMj01630210000[1]">
            <a:extLst>
              <a:ext uri="{FF2B5EF4-FFF2-40B4-BE49-F238E27FC236}">
                <a16:creationId xmlns:a16="http://schemas.microsoft.com/office/drawing/2014/main" id="{6B5A1ADE-D36F-4778-9D0A-725B5252EA0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1143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44D3079A-B3FA-405E-921E-314293A32A70}"/>
              </a:ext>
            </a:extLst>
          </p:cNvPr>
          <p:cNvSpPr>
            <a:spLocks noGrp="1" noChangeArrowheads="1"/>
          </p:cNvSpPr>
          <p:nvPr>
            <p:ph type="title"/>
          </p:nvPr>
        </p:nvSpPr>
        <p:spPr>
          <a:xfrm>
            <a:off x="409575" y="4572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Use</a:t>
            </a:r>
          </a:p>
        </p:txBody>
      </p:sp>
      <p:sp>
        <p:nvSpPr>
          <p:cNvPr id="38916" name="Rectangle 4">
            <a:extLst>
              <a:ext uri="{FF2B5EF4-FFF2-40B4-BE49-F238E27FC236}">
                <a16:creationId xmlns:a16="http://schemas.microsoft.com/office/drawing/2014/main" id="{5D24FCF7-0080-479D-9020-D0C8A0755FC3}"/>
              </a:ext>
            </a:extLst>
          </p:cNvPr>
          <p:cNvSpPr>
            <a:spLocks noGrp="1" noChangeArrowheads="1"/>
          </p:cNvSpPr>
          <p:nvPr>
            <p:ph idx="1"/>
          </p:nvPr>
        </p:nvSpPr>
        <p:spPr>
          <a:xfrm>
            <a:off x="2247900" y="1189038"/>
            <a:ext cx="6096000" cy="4205287"/>
          </a:xfrm>
        </p:spPr>
        <p:txBody>
          <a:bodyPr/>
          <a:lstStyle/>
          <a:p>
            <a:pPr>
              <a:lnSpc>
                <a:spcPct val="80000"/>
              </a:lnSpc>
            </a:pPr>
            <a:r>
              <a:rPr lang="en-US" altLang="en-US" sz="1400" dirty="0">
                <a:latin typeface="Verdana" panose="020B0604030504040204" pitchFamily="34" charset="0"/>
                <a:ea typeface="Verdana" panose="020B0604030504040204" pitchFamily="34" charset="0"/>
                <a:cs typeface="Verdana" panose="020B0604030504040204" pitchFamily="34" charset="0"/>
              </a:rPr>
              <a:t>Inventory Management deals with Goods Receipt from vendors, Goods Issue and consumption</a:t>
            </a:r>
          </a:p>
          <a:p>
            <a:pPr>
              <a:lnSpc>
                <a:spcPct val="80000"/>
              </a:lnSpc>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Through Inventory management an organization can actually track its level of inventory, </a:t>
            </a:r>
            <a:r>
              <a:rPr lang="en-GB" altLang="en-US" sz="1400" dirty="0" err="1">
                <a:latin typeface="Verdana" panose="020B0604030504040204" pitchFamily="34" charset="0"/>
                <a:ea typeface="Verdana" panose="020B0604030504040204" pitchFamily="34" charset="0"/>
                <a:cs typeface="Verdana" panose="020B0604030504040204" pitchFamily="34" charset="0"/>
              </a:rPr>
              <a:t>i.e</a:t>
            </a:r>
            <a:r>
              <a:rPr lang="en-GB" altLang="en-US" sz="1400" dirty="0">
                <a:latin typeface="Verdana" panose="020B0604030504040204" pitchFamily="34" charset="0"/>
                <a:ea typeface="Verdana" panose="020B0604030504040204" pitchFamily="34" charset="0"/>
                <a:cs typeface="Verdana" panose="020B0604030504040204" pitchFamily="34" charset="0"/>
              </a:rPr>
              <a:t> in true business terms it can calculate its inventory holding cost</a:t>
            </a:r>
          </a:p>
          <a:p>
            <a:pPr>
              <a:lnSpc>
                <a:spcPct val="80000"/>
              </a:lnSpc>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Through Inventory management a stock item can actually be planned for procurement, </a:t>
            </a:r>
            <a:r>
              <a:rPr lang="en-GB" altLang="en-US" sz="1400" dirty="0" err="1">
                <a:latin typeface="Verdana" panose="020B0604030504040204" pitchFamily="34" charset="0"/>
                <a:ea typeface="Verdana" panose="020B0604030504040204" pitchFamily="34" charset="0"/>
                <a:cs typeface="Verdana" panose="020B0604030504040204" pitchFamily="34" charset="0"/>
              </a:rPr>
              <a:t>i.e</a:t>
            </a:r>
            <a:r>
              <a:rPr lang="en-GB" altLang="en-US" sz="1400" dirty="0">
                <a:latin typeface="Verdana" panose="020B0604030504040204" pitchFamily="34" charset="0"/>
                <a:ea typeface="Verdana" panose="020B0604030504040204" pitchFamily="34" charset="0"/>
                <a:cs typeface="Verdana" panose="020B0604030504040204" pitchFamily="34" charset="0"/>
              </a:rPr>
              <a:t> we can actually do materials planning</a:t>
            </a:r>
          </a:p>
          <a:p>
            <a:pPr>
              <a:lnSpc>
                <a:spcPct val="80000"/>
              </a:lnSpc>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 Inventory management also </a:t>
            </a:r>
            <a:r>
              <a:rPr lang="en-GB" altLang="en-US" sz="1400" dirty="0" err="1">
                <a:latin typeface="Verdana" panose="020B0604030504040204" pitchFamily="34" charset="0"/>
                <a:ea typeface="Verdana" panose="020B0604030504040204" pitchFamily="34" charset="0"/>
                <a:cs typeface="Verdana" panose="020B0604030504040204" pitchFamily="34" charset="0"/>
              </a:rPr>
              <a:t>facilates</a:t>
            </a:r>
            <a:r>
              <a:rPr lang="en-GB" altLang="en-US" sz="1400" dirty="0">
                <a:latin typeface="Verdana" panose="020B0604030504040204" pitchFamily="34" charset="0"/>
                <a:ea typeface="Verdana" panose="020B0604030504040204" pitchFamily="34" charset="0"/>
                <a:cs typeface="Verdana" panose="020B0604030504040204" pitchFamily="34" charset="0"/>
              </a:rPr>
              <a:t> stock movements between two locations within the plant or two facilities within the same plant or different plant, </a:t>
            </a:r>
            <a:r>
              <a:rPr lang="en-GB" altLang="en-US" sz="1400" dirty="0" err="1">
                <a:latin typeface="Verdana" panose="020B0604030504040204" pitchFamily="34" charset="0"/>
                <a:ea typeface="Verdana" panose="020B0604030504040204" pitchFamily="34" charset="0"/>
                <a:cs typeface="Verdana" panose="020B0604030504040204" pitchFamily="34" charset="0"/>
              </a:rPr>
              <a:t>i.e</a:t>
            </a:r>
            <a:r>
              <a:rPr lang="en-GB" altLang="en-US" sz="1400" dirty="0">
                <a:latin typeface="Verdana" panose="020B0604030504040204" pitchFamily="34" charset="0"/>
                <a:ea typeface="Verdana" panose="020B0604030504040204" pitchFamily="34" charset="0"/>
                <a:cs typeface="Verdana" panose="020B0604030504040204" pitchFamily="34" charset="0"/>
              </a:rPr>
              <a:t> it makes stock transfer possible</a:t>
            </a:r>
          </a:p>
          <a:p>
            <a:pPr>
              <a:lnSpc>
                <a:spcPct val="80000"/>
              </a:lnSpc>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Inventory management also tracks special forms of procurement, such as Subcontracting (where although the material belongs to the organization but physically lies at a vendor’s premises), Consignment and Pipeline</a:t>
            </a:r>
          </a:p>
          <a:p>
            <a:pPr>
              <a:lnSpc>
                <a:spcPct val="80000"/>
              </a:lnSpc>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a:lnSpc>
                <a:spcPct val="80000"/>
              </a:lnSpc>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330757" name="Rectangle 5">
            <a:extLst>
              <a:ext uri="{FF2B5EF4-FFF2-40B4-BE49-F238E27FC236}">
                <a16:creationId xmlns:a16="http://schemas.microsoft.com/office/drawing/2014/main" id="{E17693C6-C59A-4D08-9B77-D41AD866763E}"/>
              </a:ext>
            </a:extLst>
          </p:cNvPr>
          <p:cNvSpPr>
            <a:spLocks noChangeArrowheads="1"/>
          </p:cNvSpPr>
          <p:nvPr/>
        </p:nvSpPr>
        <p:spPr bwMode="auto">
          <a:xfrm>
            <a:off x="228600" y="1295400"/>
            <a:ext cx="8489950" cy="638175"/>
          </a:xfrm>
          <a:prstGeom prst="rect">
            <a:avLst/>
          </a:prstGeom>
          <a:noFill/>
          <a:ln w="12700">
            <a:noFill/>
            <a:miter lim="800000"/>
            <a:headEnd/>
            <a:tailEnd/>
          </a:ln>
          <a:effectLst/>
        </p:spPr>
        <p:txBody>
          <a:bodyPr lIns="90488" tIns="44450" rIns="90488" bIns="44450">
            <a:spAutoFit/>
          </a:bodyPr>
          <a:lstStyle/>
          <a:p>
            <a:pPr marL="342900" indent="-342900" eaLnBrk="1" hangingPunct="1">
              <a:buFont typeface="Wingdings" pitchFamily="2" charset="2"/>
              <a:buNone/>
              <a:defRPr/>
            </a:pPr>
            <a:endParaRPr lang="en-GB" b="1" i="1">
              <a:solidFill>
                <a:srgbClr val="003399"/>
              </a:solidFill>
              <a:effectLst>
                <a:outerShdw blurRad="38100" dist="38100" dir="2700000" algn="tl">
                  <a:srgbClr val="C0C0C0"/>
                </a:outerShdw>
              </a:effectLst>
              <a:latin typeface="Arial" charset="0"/>
              <a:cs typeface="Arial" charset="0"/>
            </a:endParaRPr>
          </a:p>
          <a:p>
            <a:pPr marL="342900" indent="-342900" eaLnBrk="1" hangingPunct="1">
              <a:buFont typeface="Wingdings" pitchFamily="2" charset="2"/>
              <a:buChar char="Ø"/>
              <a:defRPr/>
            </a:pPr>
            <a:endParaRPr lang="en-US" b="1" i="1">
              <a:solidFill>
                <a:schemeClr val="accent2"/>
              </a:solidFill>
              <a:effectLst>
                <a:outerShdw blurRad="38100" dist="38100" dir="2700000" algn="tl">
                  <a:srgbClr val="C0C0C0"/>
                </a:outerShdw>
              </a:effectLst>
              <a:latin typeface="Arial" charset="0"/>
              <a:cs typeface="Arial" charset="0"/>
            </a:endParaRPr>
          </a:p>
        </p:txBody>
      </p:sp>
      <p:sp>
        <p:nvSpPr>
          <p:cNvPr id="38918" name="Rectangle 6">
            <a:extLst>
              <a:ext uri="{FF2B5EF4-FFF2-40B4-BE49-F238E27FC236}">
                <a16:creationId xmlns:a16="http://schemas.microsoft.com/office/drawing/2014/main" id="{C40868F2-94DD-42F7-BBF2-0DAEFBEE8D8A}"/>
              </a:ext>
            </a:extLst>
          </p:cNvPr>
          <p:cNvSpPr>
            <a:spLocks noChangeArrowheads="1"/>
          </p:cNvSpPr>
          <p:nvPr/>
        </p:nvSpPr>
        <p:spPr bwMode="auto">
          <a:xfrm>
            <a:off x="533400" y="5394325"/>
            <a:ext cx="7315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GB" altLang="en-US" sz="1800" dirty="0">
                <a:latin typeface="Verdana" panose="020B0604030504040204" pitchFamily="34" charset="0"/>
                <a:ea typeface="Verdana" panose="020B0604030504040204" pitchFamily="34" charset="0"/>
                <a:cs typeface="Verdana" panose="020B0604030504040204" pitchFamily="34" charset="0"/>
              </a:rPr>
              <a:t>The most important elements in terms of Inventory Management are (a) the types of Goods Movement (b) the results of Good movement (c) the types of stock that it can handle.</a:t>
            </a:r>
          </a:p>
        </p:txBody>
      </p:sp>
      <p:pic>
        <p:nvPicPr>
          <p:cNvPr id="38919" name="Picture 7">
            <a:extLst>
              <a:ext uri="{FF2B5EF4-FFF2-40B4-BE49-F238E27FC236}">
                <a16:creationId xmlns:a16="http://schemas.microsoft.com/office/drawing/2014/main" id="{A6D401A7-9465-4AA3-9DDB-1F32F8F7F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57400"/>
            <a:ext cx="99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8" descr="MCj02957450000[1]">
            <a:extLst>
              <a:ext uri="{FF2B5EF4-FFF2-40B4-BE49-F238E27FC236}">
                <a16:creationId xmlns:a16="http://schemas.microsoft.com/office/drawing/2014/main" id="{7BB205AD-BB06-463A-8B6C-6ECACD5FCB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4114800"/>
            <a:ext cx="1143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Rectangle 9">
            <a:extLst>
              <a:ext uri="{FF2B5EF4-FFF2-40B4-BE49-F238E27FC236}">
                <a16:creationId xmlns:a16="http://schemas.microsoft.com/office/drawing/2014/main" id="{811CFCDC-B04D-4476-A07A-EE98E57C1AC2}"/>
              </a:ext>
            </a:extLst>
          </p:cNvPr>
          <p:cNvSpPr>
            <a:spLocks noChangeArrowheads="1"/>
          </p:cNvSpPr>
          <p:nvPr/>
        </p:nvSpPr>
        <p:spPr bwMode="auto">
          <a:xfrm>
            <a:off x="952500" y="4572000"/>
            <a:ext cx="10287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a:solidFill>
                  <a:schemeClr val="accent1"/>
                </a:solidFill>
                <a:latin typeface="Arial" panose="020B0604020202020204" pitchFamily="34" charset="0"/>
                <a:cs typeface="Times New Roman" panose="02020603050405020304" pitchFamily="18" charset="0"/>
              </a:rPr>
              <a:t>Stock Movement</a:t>
            </a:r>
            <a:endParaRPr lang="en-GB" altLang="en-US" sz="1200" b="1">
              <a:solidFill>
                <a:schemeClr val="accent1"/>
              </a:solidFill>
              <a:latin typeface="Arial" panose="020B0604020202020204" pitchFamily="34" charset="0"/>
            </a:endParaRPr>
          </a:p>
        </p:txBody>
      </p:sp>
      <p:sp>
        <p:nvSpPr>
          <p:cNvPr id="38922" name="Rectangle 10">
            <a:extLst>
              <a:ext uri="{FF2B5EF4-FFF2-40B4-BE49-F238E27FC236}">
                <a16:creationId xmlns:a16="http://schemas.microsoft.com/office/drawing/2014/main" id="{1EB44125-F1D3-4736-B987-DF17E6F7A34A}"/>
              </a:ext>
            </a:extLst>
          </p:cNvPr>
          <p:cNvSpPr>
            <a:spLocks noChangeArrowheads="1"/>
          </p:cNvSpPr>
          <p:nvPr/>
        </p:nvSpPr>
        <p:spPr bwMode="auto">
          <a:xfrm>
            <a:off x="0" y="135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23" name="Rectangle 11">
            <a:extLst>
              <a:ext uri="{FF2B5EF4-FFF2-40B4-BE49-F238E27FC236}">
                <a16:creationId xmlns:a16="http://schemas.microsoft.com/office/drawing/2014/main" id="{D56BD507-7E98-4F66-9064-A5355FDFFC4C}"/>
              </a:ext>
            </a:extLst>
          </p:cNvPr>
          <p:cNvSpPr>
            <a:spLocks noChangeArrowheads="1"/>
          </p:cNvSpPr>
          <p:nvPr/>
        </p:nvSpPr>
        <p:spPr bwMode="auto">
          <a:xfrm>
            <a:off x="0" y="1354138"/>
            <a:ext cx="0" cy="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8924" name="Rectangle 12">
            <a:extLst>
              <a:ext uri="{FF2B5EF4-FFF2-40B4-BE49-F238E27FC236}">
                <a16:creationId xmlns:a16="http://schemas.microsoft.com/office/drawing/2014/main" id="{22AD8C26-3EE5-4FC1-8A43-B682728F3A1A}"/>
              </a:ext>
            </a:extLst>
          </p:cNvPr>
          <p:cNvSpPr>
            <a:spLocks noChangeArrowheads="1"/>
          </p:cNvSpPr>
          <p:nvPr/>
        </p:nvSpPr>
        <p:spPr bwMode="auto">
          <a:xfrm>
            <a:off x="0" y="1897063"/>
            <a:ext cx="1841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br>
              <a:rPr lang="en-US" altLang="en-US" sz="900">
                <a:latin typeface="Arial" panose="020B0604020202020204" pitchFamily="34" charset="0"/>
              </a:rPr>
            </a:br>
            <a:endParaRPr lang="en-US" altLang="en-US" sz="1800">
              <a:latin typeface="Arial" panose="020B0604020202020204" pitchFamily="34" charset="0"/>
            </a:endParaRPr>
          </a:p>
          <a:p>
            <a:pPr eaLnBrk="1" hangingPunct="1">
              <a:spcBef>
                <a:spcPct val="0"/>
              </a:spcBef>
              <a:buFontTx/>
              <a:buNone/>
            </a:pPr>
            <a:endParaRPr lang="en-US" altLang="en-US" sz="1800">
              <a:latin typeface="Arial" panose="020B0604020202020204" pitchFamily="34" charset="0"/>
            </a:endParaRPr>
          </a:p>
        </p:txBody>
      </p:sp>
      <p:sp>
        <p:nvSpPr>
          <p:cNvPr id="38925" name="Rectangle 13">
            <a:extLst>
              <a:ext uri="{FF2B5EF4-FFF2-40B4-BE49-F238E27FC236}">
                <a16:creationId xmlns:a16="http://schemas.microsoft.com/office/drawing/2014/main" id="{FF7A2FE9-BCAE-41A3-96A7-0C65098071E1}"/>
              </a:ext>
            </a:extLst>
          </p:cNvPr>
          <p:cNvSpPr>
            <a:spLocks noChangeArrowheads="1"/>
          </p:cNvSpPr>
          <p:nvPr/>
        </p:nvSpPr>
        <p:spPr bwMode="auto">
          <a:xfrm>
            <a:off x="0" y="2674938"/>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a:p>
            <a:pPr eaLnBrk="1" hangingPunct="1">
              <a:spcBef>
                <a:spcPct val="0"/>
              </a:spcBef>
              <a:buFontTx/>
              <a:buNone/>
            </a:pPr>
            <a:endParaRPr lang="en-US" altLang="en-US" sz="1800">
              <a:latin typeface="Arial" panose="020B0604020202020204" pitchFamily="34" charset="0"/>
            </a:endParaRPr>
          </a:p>
        </p:txBody>
      </p:sp>
      <p:sp>
        <p:nvSpPr>
          <p:cNvPr id="38926" name="Rectangle 14">
            <a:extLst>
              <a:ext uri="{FF2B5EF4-FFF2-40B4-BE49-F238E27FC236}">
                <a16:creationId xmlns:a16="http://schemas.microsoft.com/office/drawing/2014/main" id="{8DE82DD8-8D0A-4163-A0DE-8D213584BDF7}"/>
              </a:ext>
            </a:extLst>
          </p:cNvPr>
          <p:cNvSpPr>
            <a:spLocks noChangeArrowheads="1"/>
          </p:cNvSpPr>
          <p:nvPr/>
        </p:nvSpPr>
        <p:spPr bwMode="auto">
          <a:xfrm>
            <a:off x="0" y="4383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38927" name="Rectangle 15">
            <a:extLst>
              <a:ext uri="{FF2B5EF4-FFF2-40B4-BE49-F238E27FC236}">
                <a16:creationId xmlns:a16="http://schemas.microsoft.com/office/drawing/2014/main" id="{C2D9C650-593B-4BE9-A564-0E5FFCB4ABCC}"/>
              </a:ext>
            </a:extLst>
          </p:cNvPr>
          <p:cNvSpPr>
            <a:spLocks noChangeArrowheads="1"/>
          </p:cNvSpPr>
          <p:nvPr/>
        </p:nvSpPr>
        <p:spPr bwMode="auto">
          <a:xfrm>
            <a:off x="0" y="5430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28" name="Rectangle 16">
            <a:extLst>
              <a:ext uri="{FF2B5EF4-FFF2-40B4-BE49-F238E27FC236}">
                <a16:creationId xmlns:a16="http://schemas.microsoft.com/office/drawing/2014/main" id="{38139F43-5D10-44EB-A408-6F9830A09BCC}"/>
              </a:ext>
            </a:extLst>
          </p:cNvPr>
          <p:cNvSpPr>
            <a:spLocks noChangeArrowheads="1"/>
          </p:cNvSpPr>
          <p:nvPr/>
        </p:nvSpPr>
        <p:spPr bwMode="auto">
          <a:xfrm>
            <a:off x="1104900" y="3581400"/>
            <a:ext cx="10287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a:solidFill>
                  <a:srgbClr val="F0F0F0"/>
                </a:solidFill>
                <a:latin typeface="Arial" panose="020B0604020202020204" pitchFamily="34" charset="0"/>
                <a:cs typeface="Times New Roman" panose="02020603050405020304" pitchFamily="18" charset="0"/>
              </a:rPr>
              <a:t>Goods Receipt</a:t>
            </a:r>
            <a:endParaRPr lang="en-GB" altLang="en-US" sz="1200" b="1">
              <a:solidFill>
                <a:srgbClr val="F0F0F0"/>
              </a:solidFill>
              <a:latin typeface="Arial" panose="020B0604020202020204" pitchFamily="34" charset="0"/>
            </a:endParaRPr>
          </a:p>
        </p:txBody>
      </p:sp>
      <p:sp>
        <p:nvSpPr>
          <p:cNvPr id="38929" name="Rectangle 17">
            <a:extLst>
              <a:ext uri="{FF2B5EF4-FFF2-40B4-BE49-F238E27FC236}">
                <a16:creationId xmlns:a16="http://schemas.microsoft.com/office/drawing/2014/main" id="{0A672C02-DAFA-4920-BB9C-F2A281B2AE26}"/>
              </a:ext>
            </a:extLst>
          </p:cNvPr>
          <p:cNvSpPr>
            <a:spLocks noChangeArrowheads="1"/>
          </p:cNvSpPr>
          <p:nvPr/>
        </p:nvSpPr>
        <p:spPr bwMode="auto">
          <a:xfrm>
            <a:off x="914400" y="2286000"/>
            <a:ext cx="10287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b="1">
                <a:solidFill>
                  <a:schemeClr val="accent1"/>
                </a:solidFill>
                <a:latin typeface="Arial" panose="020B0604020202020204" pitchFamily="34" charset="0"/>
                <a:cs typeface="Times New Roman" panose="02020603050405020304" pitchFamily="18" charset="0"/>
              </a:rPr>
              <a:t>PO Processing</a:t>
            </a:r>
            <a:endParaRPr lang="en-GB" altLang="en-US" sz="1200" b="1">
              <a:solidFill>
                <a:schemeClr val="accent1"/>
              </a:solidFill>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1223136-4303-4AE0-B682-36D9E22BB98D}"/>
              </a:ext>
            </a:extLst>
          </p:cNvPr>
          <p:cNvSpPr>
            <a:spLocks noChangeArrowheads="1"/>
          </p:cNvSpPr>
          <p:nvPr/>
        </p:nvSpPr>
        <p:spPr bwMode="auto">
          <a:xfrm>
            <a:off x="4495800" y="5105400"/>
            <a:ext cx="26670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b="1">
                <a:latin typeface="Arial" panose="020B0604020202020204" pitchFamily="34" charset="0"/>
              </a:rPr>
              <a:t>Error or Warning Message</a:t>
            </a:r>
            <a:endParaRPr lang="en-US" altLang="en-US" sz="1600">
              <a:latin typeface="Arial" panose="020B0604020202020204" pitchFamily="34" charset="0"/>
            </a:endParaRPr>
          </a:p>
        </p:txBody>
      </p:sp>
      <p:sp>
        <p:nvSpPr>
          <p:cNvPr id="153603" name="Rectangle 3">
            <a:extLst>
              <a:ext uri="{FF2B5EF4-FFF2-40B4-BE49-F238E27FC236}">
                <a16:creationId xmlns:a16="http://schemas.microsoft.com/office/drawing/2014/main" id="{4D674F1E-6C11-4A4F-B629-8942AA43C4DB}"/>
              </a:ext>
            </a:extLst>
          </p:cNvPr>
          <p:cNvSpPr>
            <a:spLocks noGrp="1" noChangeArrowheads="1"/>
          </p:cNvSpPr>
          <p:nvPr>
            <p:ph type="title"/>
          </p:nvPr>
        </p:nvSpPr>
        <p:spPr>
          <a:xfrm>
            <a:off x="152400" y="381000"/>
            <a:ext cx="8734425" cy="67151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Shelf Life Expiration Date Check</a:t>
            </a:r>
          </a:p>
        </p:txBody>
      </p:sp>
      <p:sp>
        <p:nvSpPr>
          <p:cNvPr id="153604" name="AutoShape 4">
            <a:extLst>
              <a:ext uri="{FF2B5EF4-FFF2-40B4-BE49-F238E27FC236}">
                <a16:creationId xmlns:a16="http://schemas.microsoft.com/office/drawing/2014/main" id="{E4102BC2-FC06-40A0-9A3B-ABA272FBD044}"/>
              </a:ext>
            </a:extLst>
          </p:cNvPr>
          <p:cNvSpPr>
            <a:spLocks noChangeArrowheads="1"/>
          </p:cNvSpPr>
          <p:nvPr/>
        </p:nvSpPr>
        <p:spPr bwMode="auto">
          <a:xfrm>
            <a:off x="5715000" y="4191000"/>
            <a:ext cx="1447800" cy="457200"/>
          </a:xfrm>
          <a:prstGeom prst="foldedCorner">
            <a:avLst>
              <a:gd name="adj" fmla="val 12500"/>
            </a:avLst>
          </a:prstGeom>
          <a:solidFill>
            <a:srgbClr val="FFFF99"/>
          </a:solidFill>
          <a:ln w="12700">
            <a:solidFill>
              <a:srgbClr val="FF9900"/>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latin typeface="Arial" panose="020B0604020202020204" pitchFamily="34" charset="0"/>
              </a:rPr>
              <a:t>Shelf Life OK</a:t>
            </a:r>
            <a:endParaRPr lang="en-US" altLang="en-US" sz="1400">
              <a:latin typeface="Arial" panose="020B0604020202020204" pitchFamily="34" charset="0"/>
            </a:endParaRPr>
          </a:p>
        </p:txBody>
      </p:sp>
      <p:pic>
        <p:nvPicPr>
          <p:cNvPr id="153605" name="Picture 5">
            <a:extLst>
              <a:ext uri="{FF2B5EF4-FFF2-40B4-BE49-F238E27FC236}">
                <a16:creationId xmlns:a16="http://schemas.microsoft.com/office/drawing/2014/main" id="{CB519B67-6B08-47EB-BD8E-EBCF8C8EF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1000"/>
            <a:ext cx="11430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3606" name="Picture 6">
            <a:extLst>
              <a:ext uri="{FF2B5EF4-FFF2-40B4-BE49-F238E27FC236}">
                <a16:creationId xmlns:a16="http://schemas.microsoft.com/office/drawing/2014/main" id="{C5BE62E4-25C0-4AAD-A915-778D94868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2590800"/>
            <a:ext cx="1214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3607" name="Picture 7">
            <a:extLst>
              <a:ext uri="{FF2B5EF4-FFF2-40B4-BE49-F238E27FC236}">
                <a16:creationId xmlns:a16="http://schemas.microsoft.com/office/drawing/2014/main" id="{E34A481F-3242-4489-9D0E-187F5CA97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43840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53608" name="Text Box 8">
            <a:extLst>
              <a:ext uri="{FF2B5EF4-FFF2-40B4-BE49-F238E27FC236}">
                <a16:creationId xmlns:a16="http://schemas.microsoft.com/office/drawing/2014/main" id="{CAADDE16-F32C-4242-9BC3-E9AEA9E309F0}"/>
              </a:ext>
            </a:extLst>
          </p:cNvPr>
          <p:cNvSpPr txBox="1">
            <a:spLocks noChangeArrowheads="1"/>
          </p:cNvSpPr>
          <p:nvPr/>
        </p:nvSpPr>
        <p:spPr bwMode="auto">
          <a:xfrm>
            <a:off x="3429000" y="3187700"/>
            <a:ext cx="914400" cy="317500"/>
          </a:xfrm>
          <a:prstGeom prst="rect">
            <a:avLst/>
          </a:prstGeom>
          <a:solidFill>
            <a:srgbClr val="FFFF99"/>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latin typeface="Arial" panose="020B0604020202020204" pitchFamily="34" charset="0"/>
              </a:rPr>
              <a:t>Vendor</a:t>
            </a:r>
            <a:endParaRPr lang="en-US" altLang="en-US" sz="1400">
              <a:latin typeface="Arial" panose="020B0604020202020204" pitchFamily="34" charset="0"/>
            </a:endParaRPr>
          </a:p>
        </p:txBody>
      </p:sp>
      <p:pic>
        <p:nvPicPr>
          <p:cNvPr id="153609" name="Picture 9" descr="MCj02799900000[1]">
            <a:extLst>
              <a:ext uri="{FF2B5EF4-FFF2-40B4-BE49-F238E27FC236}">
                <a16:creationId xmlns:a16="http://schemas.microsoft.com/office/drawing/2014/main" id="{48653701-D417-4B69-9195-7DF189C0EB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5200" y="3994150"/>
            <a:ext cx="138112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0" name="Picture 10" descr="error">
            <a:extLst>
              <a:ext uri="{FF2B5EF4-FFF2-40B4-BE49-F238E27FC236}">
                <a16:creationId xmlns:a16="http://schemas.microsoft.com/office/drawing/2014/main" id="{4DE6257D-5549-448B-9D20-0732F20B8E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556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1" name="Picture 11">
            <a:extLst>
              <a:ext uri="{FF2B5EF4-FFF2-40B4-BE49-F238E27FC236}">
                <a16:creationId xmlns:a16="http://schemas.microsoft.com/office/drawing/2014/main" id="{8FE29404-3438-414A-AC87-BFF0717832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513" y="1752600"/>
            <a:ext cx="1089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2" name="Text Box 12">
            <a:extLst>
              <a:ext uri="{FF2B5EF4-FFF2-40B4-BE49-F238E27FC236}">
                <a16:creationId xmlns:a16="http://schemas.microsoft.com/office/drawing/2014/main" id="{1EC2B595-7860-4282-B50C-920043E2EC3A}"/>
              </a:ext>
            </a:extLst>
          </p:cNvPr>
          <p:cNvSpPr txBox="1">
            <a:spLocks noChangeArrowheads="1"/>
          </p:cNvSpPr>
          <p:nvPr/>
        </p:nvSpPr>
        <p:spPr bwMode="auto">
          <a:xfrm>
            <a:off x="838200" y="5016500"/>
            <a:ext cx="2057400" cy="241300"/>
          </a:xfrm>
          <a:prstGeom prst="rect">
            <a:avLst/>
          </a:prstGeom>
          <a:solidFill>
            <a:srgbClr val="99CCFF"/>
          </a:solidFill>
          <a:ln w="12700">
            <a:solidFill>
              <a:srgbClr val="FF99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900">
                <a:latin typeface="Arial" panose="020B0604020202020204" pitchFamily="34" charset="0"/>
              </a:rPr>
              <a:t>SLED activated in Material Master</a:t>
            </a:r>
            <a:endParaRPr lang="en-US" altLang="en-US" sz="900">
              <a:latin typeface="Arial" panose="020B0604020202020204" pitchFamily="34" charset="0"/>
            </a:endParaRPr>
          </a:p>
        </p:txBody>
      </p:sp>
      <p:sp>
        <p:nvSpPr>
          <p:cNvPr id="153613" name="Line 13">
            <a:extLst>
              <a:ext uri="{FF2B5EF4-FFF2-40B4-BE49-F238E27FC236}">
                <a16:creationId xmlns:a16="http://schemas.microsoft.com/office/drawing/2014/main" id="{75133170-EE86-4F48-85FC-FC85C3E4C964}"/>
              </a:ext>
            </a:extLst>
          </p:cNvPr>
          <p:cNvSpPr>
            <a:spLocks noChangeShapeType="1"/>
          </p:cNvSpPr>
          <p:nvPr/>
        </p:nvSpPr>
        <p:spPr bwMode="auto">
          <a:xfrm>
            <a:off x="1371600" y="2971800"/>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14" name="Line 14">
            <a:extLst>
              <a:ext uri="{FF2B5EF4-FFF2-40B4-BE49-F238E27FC236}">
                <a16:creationId xmlns:a16="http://schemas.microsoft.com/office/drawing/2014/main" id="{95E5E8E5-4A63-48AB-925C-44864827D174}"/>
              </a:ext>
            </a:extLst>
          </p:cNvPr>
          <p:cNvSpPr>
            <a:spLocks noChangeShapeType="1"/>
          </p:cNvSpPr>
          <p:nvPr/>
        </p:nvSpPr>
        <p:spPr bwMode="auto">
          <a:xfrm>
            <a:off x="1981200" y="2057400"/>
            <a:ext cx="14478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15" name="Line 15">
            <a:extLst>
              <a:ext uri="{FF2B5EF4-FFF2-40B4-BE49-F238E27FC236}">
                <a16:creationId xmlns:a16="http://schemas.microsoft.com/office/drawing/2014/main" id="{8644A817-4ECD-425F-B298-F26675816F16}"/>
              </a:ext>
            </a:extLst>
          </p:cNvPr>
          <p:cNvSpPr>
            <a:spLocks noChangeShapeType="1"/>
          </p:cNvSpPr>
          <p:nvPr/>
        </p:nvSpPr>
        <p:spPr bwMode="auto">
          <a:xfrm>
            <a:off x="4419600" y="2819400"/>
            <a:ext cx="1447800"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3616" name="Picture 16">
            <a:extLst>
              <a:ext uri="{FF2B5EF4-FFF2-40B4-BE49-F238E27FC236}">
                <a16:creationId xmlns:a16="http://schemas.microsoft.com/office/drawing/2014/main" id="{6EEB4BAD-55B5-40D6-AB66-4B6A909652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754438"/>
            <a:ext cx="1600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3617" name="Line 17">
            <a:extLst>
              <a:ext uri="{FF2B5EF4-FFF2-40B4-BE49-F238E27FC236}">
                <a16:creationId xmlns:a16="http://schemas.microsoft.com/office/drawing/2014/main" id="{15CB408D-C91F-44EB-98F9-F80CEDE34C65}"/>
              </a:ext>
            </a:extLst>
          </p:cNvPr>
          <p:cNvSpPr>
            <a:spLocks noChangeShapeType="1"/>
          </p:cNvSpPr>
          <p:nvPr/>
        </p:nvSpPr>
        <p:spPr bwMode="auto">
          <a:xfrm flipH="1">
            <a:off x="5105400" y="44196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18" name="Line 18">
            <a:extLst>
              <a:ext uri="{FF2B5EF4-FFF2-40B4-BE49-F238E27FC236}">
                <a16:creationId xmlns:a16="http://schemas.microsoft.com/office/drawing/2014/main" id="{CDF6B4F8-960E-4748-A580-181C2E5735C1}"/>
              </a:ext>
            </a:extLst>
          </p:cNvPr>
          <p:cNvSpPr>
            <a:spLocks noChangeShapeType="1"/>
          </p:cNvSpPr>
          <p:nvPr/>
        </p:nvSpPr>
        <p:spPr bwMode="auto">
          <a:xfrm>
            <a:off x="6477000" y="46482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19" name="Oval 19">
            <a:extLst>
              <a:ext uri="{FF2B5EF4-FFF2-40B4-BE49-F238E27FC236}">
                <a16:creationId xmlns:a16="http://schemas.microsoft.com/office/drawing/2014/main" id="{EDB04E56-FFDB-4186-B7ED-61C750174910}"/>
              </a:ext>
            </a:extLst>
          </p:cNvPr>
          <p:cNvSpPr>
            <a:spLocks noChangeArrowheads="1"/>
          </p:cNvSpPr>
          <p:nvPr/>
        </p:nvSpPr>
        <p:spPr bwMode="auto">
          <a:xfrm>
            <a:off x="4800600" y="3810000"/>
            <a:ext cx="609600" cy="457200"/>
          </a:xfrm>
          <a:prstGeom prst="ellipse">
            <a:avLst/>
          </a:prstGeom>
          <a:solidFill>
            <a:srgbClr val="99CCFF"/>
          </a:solidFill>
          <a:ln w="12700" algn="ctr">
            <a:solidFill>
              <a:srgbClr val="3366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OK</a:t>
            </a:r>
          </a:p>
        </p:txBody>
      </p:sp>
      <p:sp>
        <p:nvSpPr>
          <p:cNvPr id="153620" name="Oval 20">
            <a:extLst>
              <a:ext uri="{FF2B5EF4-FFF2-40B4-BE49-F238E27FC236}">
                <a16:creationId xmlns:a16="http://schemas.microsoft.com/office/drawing/2014/main" id="{A0D7D23C-F309-4F1B-AB1C-18AE5F616FD5}"/>
              </a:ext>
            </a:extLst>
          </p:cNvPr>
          <p:cNvSpPr>
            <a:spLocks noChangeArrowheads="1"/>
          </p:cNvSpPr>
          <p:nvPr/>
        </p:nvSpPr>
        <p:spPr bwMode="auto">
          <a:xfrm>
            <a:off x="6705600" y="4724400"/>
            <a:ext cx="990600" cy="457200"/>
          </a:xfrm>
          <a:prstGeom prst="ellipse">
            <a:avLst/>
          </a:prstGeom>
          <a:solidFill>
            <a:srgbClr val="99CCFF"/>
          </a:solidFill>
          <a:ln w="12700" algn="ctr">
            <a:solidFill>
              <a:srgbClr val="3366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NOT OK</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330515F6-3F83-4108-AB6C-E64B8A21F3AC}"/>
              </a:ext>
            </a:extLst>
          </p:cNvPr>
          <p:cNvSpPr>
            <a:spLocks noGrp="1" noChangeArrowheads="1"/>
          </p:cNvSpPr>
          <p:nvPr>
            <p:ph type="title"/>
          </p:nvPr>
        </p:nvSpPr>
        <p:spPr>
          <a:xfrm>
            <a:off x="152400" y="381000"/>
            <a:ext cx="8734425" cy="671513"/>
          </a:xfrm>
        </p:spPr>
        <p:txBody>
          <a:bodyPr/>
          <a:lstStyle/>
          <a:p>
            <a:r>
              <a:rPr lang="en-US" altLang="en-US" sz="2800">
                <a:solidFill>
                  <a:schemeClr val="accent1"/>
                </a:solidFill>
              </a:rPr>
              <a:t>IM – Shelf Life Setting</a:t>
            </a:r>
          </a:p>
        </p:txBody>
      </p:sp>
      <p:sp>
        <p:nvSpPr>
          <p:cNvPr id="155651" name="Rectangle 3">
            <a:extLst>
              <a:ext uri="{FF2B5EF4-FFF2-40B4-BE49-F238E27FC236}">
                <a16:creationId xmlns:a16="http://schemas.microsoft.com/office/drawing/2014/main" id="{EF9C9A4D-7C74-477F-8425-60C982CC8969}"/>
              </a:ext>
            </a:extLst>
          </p:cNvPr>
          <p:cNvSpPr>
            <a:spLocks noChangeArrowheads="1"/>
          </p:cNvSpPr>
          <p:nvPr/>
        </p:nvSpPr>
        <p:spPr bwMode="auto">
          <a:xfrm>
            <a:off x="685800" y="2667000"/>
            <a:ext cx="3276600" cy="4572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Activate for Plant</a:t>
            </a:r>
            <a:endParaRPr lang="en-US" altLang="en-US" sz="1800">
              <a:latin typeface="Arial" panose="020B0604020202020204" pitchFamily="34" charset="0"/>
            </a:endParaRPr>
          </a:p>
        </p:txBody>
      </p:sp>
      <p:sp>
        <p:nvSpPr>
          <p:cNvPr id="155652" name="Rectangle 4">
            <a:extLst>
              <a:ext uri="{FF2B5EF4-FFF2-40B4-BE49-F238E27FC236}">
                <a16:creationId xmlns:a16="http://schemas.microsoft.com/office/drawing/2014/main" id="{19A4B62A-A9AD-4A6A-84F6-5D8CEA234241}"/>
              </a:ext>
            </a:extLst>
          </p:cNvPr>
          <p:cNvSpPr>
            <a:spLocks noChangeArrowheads="1"/>
          </p:cNvSpPr>
          <p:nvPr/>
        </p:nvSpPr>
        <p:spPr bwMode="auto">
          <a:xfrm>
            <a:off x="5257800" y="2667000"/>
            <a:ext cx="30480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Print in the GR slip</a:t>
            </a:r>
            <a:endParaRPr lang="en-US" altLang="en-US" sz="1800">
              <a:latin typeface="Arial" panose="020B0604020202020204" pitchFamily="34" charset="0"/>
            </a:endParaRPr>
          </a:p>
        </p:txBody>
      </p:sp>
      <p:sp>
        <p:nvSpPr>
          <p:cNvPr id="155653" name="Rectangle 5">
            <a:extLst>
              <a:ext uri="{FF2B5EF4-FFF2-40B4-BE49-F238E27FC236}">
                <a16:creationId xmlns:a16="http://schemas.microsoft.com/office/drawing/2014/main" id="{698FA87C-7A50-4EC4-A032-7F047EDC16FA}"/>
              </a:ext>
            </a:extLst>
          </p:cNvPr>
          <p:cNvSpPr>
            <a:spLocks noChangeArrowheads="1"/>
          </p:cNvSpPr>
          <p:nvPr/>
        </p:nvSpPr>
        <p:spPr bwMode="auto">
          <a:xfrm>
            <a:off x="1219200" y="3124200"/>
            <a:ext cx="2209800" cy="20574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55654" name="Rectangle 6">
            <a:extLst>
              <a:ext uri="{FF2B5EF4-FFF2-40B4-BE49-F238E27FC236}">
                <a16:creationId xmlns:a16="http://schemas.microsoft.com/office/drawing/2014/main" id="{E6871E44-2EDA-4673-869D-AD8E5396CA94}"/>
              </a:ext>
            </a:extLst>
          </p:cNvPr>
          <p:cNvSpPr>
            <a:spLocks noChangeArrowheads="1"/>
          </p:cNvSpPr>
          <p:nvPr/>
        </p:nvSpPr>
        <p:spPr bwMode="auto">
          <a:xfrm>
            <a:off x="5715000" y="3200400"/>
            <a:ext cx="2209800" cy="1447800"/>
          </a:xfrm>
          <a:prstGeom prst="rect">
            <a:avLst/>
          </a:prstGeom>
          <a:solidFill>
            <a:srgbClr val="3366FF"/>
          </a:solidFill>
          <a:ln w="12700" algn="ctr">
            <a:solidFill>
              <a:srgbClr val="3366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400">
              <a:latin typeface="Arial" panose="020B0604020202020204" pitchFamily="34" charset="0"/>
            </a:endParaRPr>
          </a:p>
        </p:txBody>
      </p:sp>
      <p:sp>
        <p:nvSpPr>
          <p:cNvPr id="155655" name="Rectangle 7">
            <a:extLst>
              <a:ext uri="{FF2B5EF4-FFF2-40B4-BE49-F238E27FC236}">
                <a16:creationId xmlns:a16="http://schemas.microsoft.com/office/drawing/2014/main" id="{64A39CA0-6011-4819-82ED-8DE099FE3905}"/>
              </a:ext>
            </a:extLst>
          </p:cNvPr>
          <p:cNvSpPr>
            <a:spLocks noChangeArrowheads="1"/>
          </p:cNvSpPr>
          <p:nvPr/>
        </p:nvSpPr>
        <p:spPr bwMode="auto">
          <a:xfrm>
            <a:off x="685800" y="3505200"/>
            <a:ext cx="3276600" cy="5334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Activate for movement type</a:t>
            </a:r>
            <a:endParaRPr lang="en-US" altLang="en-US" sz="1800">
              <a:latin typeface="Arial" panose="020B0604020202020204" pitchFamily="34" charset="0"/>
            </a:endParaRPr>
          </a:p>
        </p:txBody>
      </p:sp>
      <p:sp>
        <p:nvSpPr>
          <p:cNvPr id="155656" name="Rectangle 8">
            <a:extLst>
              <a:ext uri="{FF2B5EF4-FFF2-40B4-BE49-F238E27FC236}">
                <a16:creationId xmlns:a16="http://schemas.microsoft.com/office/drawing/2014/main" id="{5B7B57E4-7E2A-441B-9413-E5D2C2D37BA4}"/>
              </a:ext>
            </a:extLst>
          </p:cNvPr>
          <p:cNvSpPr>
            <a:spLocks noChangeArrowheads="1"/>
          </p:cNvSpPr>
          <p:nvPr/>
        </p:nvSpPr>
        <p:spPr bwMode="auto">
          <a:xfrm>
            <a:off x="5334000" y="4572000"/>
            <a:ext cx="3124200" cy="838200"/>
          </a:xfrm>
          <a:prstGeom prst="rect">
            <a:avLst/>
          </a:prstGeom>
          <a:solidFill>
            <a:srgbClr val="FFFF99"/>
          </a:solidFill>
          <a:ln w="12700">
            <a:solidFill>
              <a:srgbClr val="FF9900"/>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Record Shelf Life at the time of Goods Receipt</a:t>
            </a:r>
            <a:endParaRPr lang="en-US" altLang="en-US" sz="1800">
              <a:latin typeface="Arial" panose="020B0604020202020204" pitchFamily="34" charset="0"/>
            </a:endParaRPr>
          </a:p>
        </p:txBody>
      </p:sp>
      <p:sp>
        <p:nvSpPr>
          <p:cNvPr id="155657" name="Text Box 9">
            <a:extLst>
              <a:ext uri="{FF2B5EF4-FFF2-40B4-BE49-F238E27FC236}">
                <a16:creationId xmlns:a16="http://schemas.microsoft.com/office/drawing/2014/main" id="{BB448700-47CC-4EC6-9429-B9EE9634461A}"/>
              </a:ext>
            </a:extLst>
          </p:cNvPr>
          <p:cNvSpPr txBox="1">
            <a:spLocks noChangeArrowheads="1"/>
          </p:cNvSpPr>
          <p:nvPr/>
        </p:nvSpPr>
        <p:spPr bwMode="auto">
          <a:xfrm>
            <a:off x="444500" y="1524000"/>
            <a:ext cx="7937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The following settings are required for SAP to check the shelf life expiration date</a:t>
            </a:r>
          </a:p>
        </p:txBody>
      </p:sp>
      <p:pic>
        <p:nvPicPr>
          <p:cNvPr id="155658" name="Picture 10">
            <a:extLst>
              <a:ext uri="{FF2B5EF4-FFF2-40B4-BE49-F238E27FC236}">
                <a16:creationId xmlns:a16="http://schemas.microsoft.com/office/drawing/2014/main" id="{A85F80B2-E94F-4797-A843-9E1F1A15C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581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5659" name="Rectangle 11">
            <a:extLst>
              <a:ext uri="{FF2B5EF4-FFF2-40B4-BE49-F238E27FC236}">
                <a16:creationId xmlns:a16="http://schemas.microsoft.com/office/drawing/2014/main" id="{E6F97DAE-3EDB-4A41-9FD2-190CDB7122D1}"/>
              </a:ext>
            </a:extLst>
          </p:cNvPr>
          <p:cNvSpPr>
            <a:spLocks noChangeArrowheads="1"/>
          </p:cNvSpPr>
          <p:nvPr/>
        </p:nvSpPr>
        <p:spPr bwMode="auto">
          <a:xfrm>
            <a:off x="533400" y="5181600"/>
            <a:ext cx="3581400" cy="609600"/>
          </a:xfrm>
          <a:prstGeom prst="rect">
            <a:avLst/>
          </a:prstGeom>
          <a:solidFill>
            <a:srgbClr val="FFFF99"/>
          </a:solidFill>
          <a:ln w="127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800">
                <a:latin typeface="Arial" panose="020B0604020202020204" pitchFamily="34" charset="0"/>
              </a:rPr>
              <a:t>Maintain record in Material Master</a:t>
            </a:r>
            <a:endParaRPr lang="en-US" altLang="en-US" sz="1800">
              <a:latin typeface="Arial" panose="020B0604020202020204" pitchFamily="34" charset="0"/>
            </a:endParaRPr>
          </a:p>
        </p:txBody>
      </p:sp>
      <p:pic>
        <p:nvPicPr>
          <p:cNvPr id="155660" name="Picture 12">
            <a:extLst>
              <a:ext uri="{FF2B5EF4-FFF2-40B4-BE49-F238E27FC236}">
                <a16:creationId xmlns:a16="http://schemas.microsoft.com/office/drawing/2014/main" id="{673A9257-5385-4CA5-81ED-84574099E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430713"/>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55661" name="Picture 13">
            <a:extLst>
              <a:ext uri="{FF2B5EF4-FFF2-40B4-BE49-F238E27FC236}">
                <a16:creationId xmlns:a16="http://schemas.microsoft.com/office/drawing/2014/main" id="{FB37A2D3-363D-474E-8E1B-2A94D6135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352800"/>
            <a:ext cx="68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A463EA1-F1B4-4576-B13E-91034C59963C}"/>
              </a:ext>
            </a:extLst>
          </p:cNvPr>
          <p:cNvSpPr>
            <a:spLocks noGrp="1" noChangeArrowheads="1"/>
          </p:cNvSpPr>
          <p:nvPr>
            <p:ph type="title"/>
          </p:nvPr>
        </p:nvSpPr>
        <p:spPr>
          <a:xfrm>
            <a:off x="457200" y="274638"/>
            <a:ext cx="8229600" cy="7159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IM – Setting for Shelf Life</a:t>
            </a:r>
          </a:p>
        </p:txBody>
      </p:sp>
      <p:sp>
        <p:nvSpPr>
          <p:cNvPr id="157699" name="Text Box 3">
            <a:extLst>
              <a:ext uri="{FF2B5EF4-FFF2-40B4-BE49-F238E27FC236}">
                <a16:creationId xmlns:a16="http://schemas.microsoft.com/office/drawing/2014/main" id="{E757C148-4D01-4B07-BE24-9C772CF5D6DD}"/>
              </a:ext>
            </a:extLst>
          </p:cNvPr>
          <p:cNvSpPr txBox="1">
            <a:spLocks noChangeArrowheads="1"/>
          </p:cNvSpPr>
          <p:nvPr/>
        </p:nvSpPr>
        <p:spPr bwMode="auto">
          <a:xfrm>
            <a:off x="457200" y="990600"/>
            <a:ext cx="79375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u="sng" dirty="0">
                <a:latin typeface="Verdana" panose="020B0604030504040204" pitchFamily="34" charset="0"/>
                <a:ea typeface="Verdana" panose="020B0604030504040204" pitchFamily="34" charset="0"/>
                <a:cs typeface="Verdana" panose="020B0604030504040204" pitchFamily="34" charset="0"/>
              </a:rPr>
              <a:t>Customizing setting for Shelf Life check</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Materials Management -&gt; Inventory Management and</a:t>
            </a: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Physical Inventory -&gt; Goods Receipt -&gt; Set Expiration Date Check</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GB" altLang="en-US" sz="1400" dirty="0">
                <a:latin typeface="Verdana" panose="020B0604030504040204" pitchFamily="34" charset="0"/>
                <a:ea typeface="Verdana" panose="020B0604030504040204" pitchFamily="34" charset="0"/>
                <a:cs typeface="Verdana" panose="020B0604030504040204" pitchFamily="34" charset="0"/>
              </a:rPr>
              <a:t>Then click on the box against, either ‘Plant’ or against ‘Movement Type’</a:t>
            </a:r>
          </a:p>
          <a:p>
            <a:pPr eaLnBrk="1" hangingPunct="1">
              <a:spcBef>
                <a:spcPct val="0"/>
              </a:spcBef>
              <a:buFontTx/>
              <a:buNone/>
            </a:pPr>
            <a:endParaRPr lang="en-GB" altLang="en-US" sz="1400" dirty="0">
              <a:latin typeface="Verdana" panose="020B0604030504040204" pitchFamily="34" charset="0"/>
              <a:ea typeface="Verdana" panose="020B0604030504040204" pitchFamily="34" charset="0"/>
              <a:cs typeface="Verdana" panose="020B0604030504040204" pitchFamily="34" charset="0"/>
            </a:endParaRPr>
          </a:p>
        </p:txBody>
      </p:sp>
      <p:pic>
        <p:nvPicPr>
          <p:cNvPr id="157700" name="Picture 5">
            <a:extLst>
              <a:ext uri="{FF2B5EF4-FFF2-40B4-BE49-F238E27FC236}">
                <a16:creationId xmlns:a16="http://schemas.microsoft.com/office/drawing/2014/main" id="{BBA2347B-DE00-45CC-AD11-3AA5F4092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5827" b="73323"/>
          <a:stretch>
            <a:fillRect/>
          </a:stretch>
        </p:blipFill>
        <p:spPr bwMode="auto">
          <a:xfrm>
            <a:off x="685800" y="4267200"/>
            <a:ext cx="3124200" cy="1143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7701" name="Picture 6">
            <a:extLst>
              <a:ext uri="{FF2B5EF4-FFF2-40B4-BE49-F238E27FC236}">
                <a16:creationId xmlns:a16="http://schemas.microsoft.com/office/drawing/2014/main" id="{C83104A2-E3C1-4C92-B7E0-18505B9D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991" b="41669"/>
          <a:stretch>
            <a:fillRect/>
          </a:stretch>
        </p:blipFill>
        <p:spPr bwMode="auto">
          <a:xfrm>
            <a:off x="4419600" y="2571750"/>
            <a:ext cx="3962400" cy="291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7702" name="Picture 7">
            <a:extLst>
              <a:ext uri="{FF2B5EF4-FFF2-40B4-BE49-F238E27FC236}">
                <a16:creationId xmlns:a16="http://schemas.microsoft.com/office/drawing/2014/main" id="{DFE62D9E-076F-429C-901E-A1C070B6F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4724" r="60414" b="61937"/>
          <a:stretch>
            <a:fillRect/>
          </a:stretch>
        </p:blipFill>
        <p:spPr bwMode="auto">
          <a:xfrm>
            <a:off x="685800" y="2590800"/>
            <a:ext cx="3124200" cy="1447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80A5E1AE-DE28-4927-B5B2-15F27F678012}"/>
              </a:ext>
            </a:extLst>
          </p:cNvPr>
          <p:cNvSpPr>
            <a:spLocks noGrp="1" noChangeArrowheads="1"/>
          </p:cNvSpPr>
          <p:nvPr>
            <p:ph type="title"/>
          </p:nvPr>
        </p:nvSpPr>
        <p:spPr>
          <a:xfrm>
            <a:off x="457200" y="274638"/>
            <a:ext cx="8229600" cy="74612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159747" name="Arc 3">
            <a:extLst>
              <a:ext uri="{FF2B5EF4-FFF2-40B4-BE49-F238E27FC236}">
                <a16:creationId xmlns:a16="http://schemas.microsoft.com/office/drawing/2014/main" id="{C226D824-51BB-4C1C-82A2-789F7434DB19}"/>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9748" name="Oval 4">
            <a:extLst>
              <a:ext uri="{FF2B5EF4-FFF2-40B4-BE49-F238E27FC236}">
                <a16:creationId xmlns:a16="http://schemas.microsoft.com/office/drawing/2014/main" id="{4F142338-81E3-4952-BB56-FA2EF766E14B}"/>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159749" name="Text Box 5">
            <a:extLst>
              <a:ext uri="{FF2B5EF4-FFF2-40B4-BE49-F238E27FC236}">
                <a16:creationId xmlns:a16="http://schemas.microsoft.com/office/drawing/2014/main" id="{730B2C61-5699-4BAC-B5A1-B18315745601}"/>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PrepareMe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159750" name="Oval 6">
            <a:extLst>
              <a:ext uri="{FF2B5EF4-FFF2-40B4-BE49-F238E27FC236}">
                <a16:creationId xmlns:a16="http://schemas.microsoft.com/office/drawing/2014/main" id="{F93DBE26-D60F-4120-AC3D-0A6DFE3C05AC}"/>
              </a:ext>
            </a:extLst>
          </p:cNvPr>
          <p:cNvSpPr>
            <a:spLocks noChangeArrowheads="1"/>
          </p:cNvSpPr>
          <p:nvPr/>
        </p:nvSpPr>
        <p:spPr bwMode="auto">
          <a:xfrm>
            <a:off x="1676400" y="24384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159751" name="Text Box 7">
            <a:extLst>
              <a:ext uri="{FF2B5EF4-FFF2-40B4-BE49-F238E27FC236}">
                <a16:creationId xmlns:a16="http://schemas.microsoft.com/office/drawing/2014/main" id="{9CA4063E-4F30-42FF-AA2C-0B8247761354}"/>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159752" name="Oval 8">
            <a:extLst>
              <a:ext uri="{FF2B5EF4-FFF2-40B4-BE49-F238E27FC236}">
                <a16:creationId xmlns:a16="http://schemas.microsoft.com/office/drawing/2014/main" id="{B080BE8C-50E7-4D44-87AC-EB64467C54D8}"/>
              </a:ext>
            </a:extLst>
          </p:cNvPr>
          <p:cNvSpPr>
            <a:spLocks noChangeArrowheads="1"/>
          </p:cNvSpPr>
          <p:nvPr/>
        </p:nvSpPr>
        <p:spPr bwMode="auto">
          <a:xfrm>
            <a:off x="1905000" y="35052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159753" name="Text Box 9">
            <a:extLst>
              <a:ext uri="{FF2B5EF4-FFF2-40B4-BE49-F238E27FC236}">
                <a16:creationId xmlns:a16="http://schemas.microsoft.com/office/drawing/2014/main" id="{5F84BB9F-3D6F-4D50-B9E9-CE420C509646}"/>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Times New Roman" panose="02020603050405020304" pitchFamily="18" charset="0"/>
              </a:rPr>
              <a:t>ShowMe</a:t>
            </a:r>
          </a:p>
        </p:txBody>
      </p:sp>
      <p:sp>
        <p:nvSpPr>
          <p:cNvPr id="159754" name="Oval 10">
            <a:extLst>
              <a:ext uri="{FF2B5EF4-FFF2-40B4-BE49-F238E27FC236}">
                <a16:creationId xmlns:a16="http://schemas.microsoft.com/office/drawing/2014/main" id="{7381CE3C-558A-4402-B4EE-EA144D5E630A}"/>
              </a:ext>
            </a:extLst>
          </p:cNvPr>
          <p:cNvSpPr>
            <a:spLocks noChangeArrowheads="1"/>
          </p:cNvSpPr>
          <p:nvPr/>
        </p:nvSpPr>
        <p:spPr bwMode="auto">
          <a:xfrm>
            <a:off x="1828800" y="45720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159755" name="Text Box 11">
            <a:extLst>
              <a:ext uri="{FF2B5EF4-FFF2-40B4-BE49-F238E27FC236}">
                <a16:creationId xmlns:a16="http://schemas.microsoft.com/office/drawing/2014/main" id="{4DF7FB73-5D26-47F5-8D41-CAB81BC95FFD}"/>
              </a:ext>
            </a:extLst>
          </p:cNvPr>
          <p:cNvSpPr txBox="1">
            <a:spLocks noChangeArrowheads="1"/>
          </p:cNvSpPr>
          <p:nvPr/>
        </p:nvSpPr>
        <p:spPr bwMode="auto">
          <a:xfrm>
            <a:off x="3124200" y="4449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LetMe</a:t>
            </a:r>
          </a:p>
        </p:txBody>
      </p:sp>
      <p:sp>
        <p:nvSpPr>
          <p:cNvPr id="159756" name="Oval 12">
            <a:extLst>
              <a:ext uri="{FF2B5EF4-FFF2-40B4-BE49-F238E27FC236}">
                <a16:creationId xmlns:a16="http://schemas.microsoft.com/office/drawing/2014/main" id="{391D4F83-EA0B-4873-A3BD-8BA3C93DEB24}"/>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159757" name="Text Box 13">
            <a:extLst>
              <a:ext uri="{FF2B5EF4-FFF2-40B4-BE49-F238E27FC236}">
                <a16:creationId xmlns:a16="http://schemas.microsoft.com/office/drawing/2014/main" id="{B6698366-74F8-4B9E-97D6-86A0893A7D8D}"/>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F149F0C-FF79-4B97-A7DE-1DF7E5B67C2C}"/>
              </a:ext>
            </a:extLst>
          </p:cNvPr>
          <p:cNvSpPr>
            <a:spLocks noGrp="1" noChangeArrowheads="1"/>
          </p:cNvSpPr>
          <p:nvPr>
            <p:ph type="title"/>
          </p:nvPr>
        </p:nvSpPr>
        <p:spPr>
          <a:xfrm>
            <a:off x="457200" y="274638"/>
            <a:ext cx="8229600" cy="682863"/>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Let me</a:t>
            </a:r>
          </a:p>
        </p:txBody>
      </p:sp>
      <p:sp>
        <p:nvSpPr>
          <p:cNvPr id="161795" name="Rectangle 3">
            <a:extLst>
              <a:ext uri="{FF2B5EF4-FFF2-40B4-BE49-F238E27FC236}">
                <a16:creationId xmlns:a16="http://schemas.microsoft.com/office/drawing/2014/main" id="{5DFA7A99-6070-412B-99FA-A6D2EE9C969C}"/>
              </a:ext>
            </a:extLst>
          </p:cNvPr>
          <p:cNvSpPr>
            <a:spLocks noGrp="1" noChangeArrowheads="1"/>
          </p:cNvSpPr>
          <p:nvPr>
            <p:ph idx="1"/>
          </p:nvPr>
        </p:nvSpPr>
        <p:spPr>
          <a:xfrm>
            <a:off x="304800" y="1371600"/>
            <a:ext cx="8534400" cy="4800600"/>
          </a:xfrm>
        </p:spPr>
        <p:txBody>
          <a:bodyPr/>
          <a:lstStyle/>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ABC Corporation has business setup in UK and India with its head quarter</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based in London. </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It is in the business of manufacturing fast moving Food products, and has a very highly sophisticated warehouse, where all its products are being stored.</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Its plant is located in London, and Glasgow in Scotland ,and both the plant procures material from various suppliers located all over the UK. Since this is a fast moving business , strict quality standards are being maintained, before and product is being taken in.</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It has various storage locations named based on the Ambient temperature. For example meat is stored in a refrigerated environment, while bread is stored in an ambient environment.</a:t>
            </a:r>
          </a:p>
          <a:p>
            <a:pPr>
              <a:buFontTx/>
              <a:buNone/>
            </a:pPr>
            <a:endParaRPr lang="en-US" altLang="en-US" sz="1200" i="1" u="sng"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200" i="1" u="sng" dirty="0">
                <a:solidFill>
                  <a:schemeClr val="tx2"/>
                </a:solidFill>
                <a:latin typeface="Verdana" panose="020B0604030504040204" pitchFamily="34" charset="0"/>
                <a:ea typeface="Verdana" panose="020B0604030504040204" pitchFamily="34" charset="0"/>
                <a:cs typeface="Verdana" panose="020B0604030504040204" pitchFamily="34" charset="0"/>
              </a:rPr>
              <a:t>Do the following-</a:t>
            </a:r>
          </a:p>
          <a:p>
            <a:pPr>
              <a:buFontTx/>
              <a:buNone/>
            </a:pP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Create a material master for chicken legs ( for material Type ROH), such that it contains, basic Data, Purchasing, General Storage, Quality management, Accounting and Costing view</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Update Initial Stock of 100 KG. Check the material and accounting documents generated</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Create a PO for London plant 2000 KG, and then receive the material in quality</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Check the stock overview, and after the material is released from quality check the stock overview</a:t>
            </a:r>
          </a:p>
          <a:p>
            <a:pPr>
              <a:buFontTx/>
              <a:buNone/>
            </a:pPr>
            <a:r>
              <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rPr>
              <a:t>The Glasgow plant immediately requires 500KG, since it has run a stock out situation and its supplier will take another 10 days to deliver, due to some problem in his yard. Hence its has requested its London plant to send a stock of 500 KG.</a:t>
            </a:r>
          </a:p>
          <a:p>
            <a:pPr>
              <a:buFontTx/>
              <a:buNone/>
            </a:pP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2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61796" name="Text Box 4">
            <a:extLst>
              <a:ext uri="{FF2B5EF4-FFF2-40B4-BE49-F238E27FC236}">
                <a16:creationId xmlns:a16="http://schemas.microsoft.com/office/drawing/2014/main" id="{AB71C219-8B10-4ADA-A121-F5EAFFDDF4A5}"/>
              </a:ext>
            </a:extLst>
          </p:cNvPr>
          <p:cNvSpPr txBox="1">
            <a:spLocks noChangeArrowheads="1"/>
          </p:cNvSpPr>
          <p:nvPr/>
        </p:nvSpPr>
        <p:spPr bwMode="auto">
          <a:xfrm>
            <a:off x="535324" y="957501"/>
            <a:ext cx="2704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chemeClr val="tx2"/>
                </a:solidFill>
                <a:latin typeface="Arial" panose="020B0604020202020204" pitchFamily="34" charset="0"/>
              </a:rPr>
              <a:t>Case Study</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54104116-D135-4B53-B570-51CCBC682D96}"/>
              </a:ext>
            </a:extLst>
          </p:cNvPr>
          <p:cNvSpPr>
            <a:spLocks noGrp="1" noChangeArrowheads="1"/>
          </p:cNvSpPr>
          <p:nvPr>
            <p:ph type="title"/>
          </p:nvPr>
        </p:nvSpPr>
        <p:spPr>
          <a:xfrm>
            <a:off x="457200" y="274638"/>
            <a:ext cx="8229600" cy="944562"/>
          </a:xfrm>
        </p:spPr>
        <p:txBody>
          <a:bodyPr/>
          <a:lstStyle/>
          <a:p>
            <a:r>
              <a:rPr lang="en-US" altLang="en-US" sz="2800" dirty="0">
                <a:latin typeface="Verdana" panose="020B0604030504040204" pitchFamily="34" charset="0"/>
                <a:ea typeface="Verdana" panose="020B0604030504040204" pitchFamily="34" charset="0"/>
                <a:cs typeface="Verdana" panose="020B0604030504040204" pitchFamily="34" charset="0"/>
              </a:rPr>
              <a:t>Let me</a:t>
            </a:r>
          </a:p>
        </p:txBody>
      </p:sp>
      <p:sp>
        <p:nvSpPr>
          <p:cNvPr id="162819" name="Rectangle 5">
            <a:extLst>
              <a:ext uri="{FF2B5EF4-FFF2-40B4-BE49-F238E27FC236}">
                <a16:creationId xmlns:a16="http://schemas.microsoft.com/office/drawing/2014/main" id="{262B6EDF-9C23-4EB1-81E9-6F80377874E8}"/>
              </a:ext>
            </a:extLst>
          </p:cNvPr>
          <p:cNvSpPr>
            <a:spLocks noChangeArrowheads="1"/>
          </p:cNvSpPr>
          <p:nvPr/>
        </p:nvSpPr>
        <p:spPr bwMode="auto">
          <a:xfrm>
            <a:off x="304800" y="1371600"/>
            <a:ext cx="8534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r>
              <a:rPr lang="en-US" altLang="en-US" sz="1400" b="1" i="1" u="sng" dirty="0">
                <a:solidFill>
                  <a:schemeClr val="tx2"/>
                </a:solidFill>
                <a:latin typeface="Verdana" panose="020B0604030504040204" pitchFamily="34" charset="0"/>
                <a:ea typeface="Verdana" panose="020B0604030504040204" pitchFamily="34" charset="0"/>
                <a:cs typeface="Verdana" panose="020B0604030504040204" pitchFamily="34" charset="0"/>
              </a:rPr>
              <a:t>Do the following-</a:t>
            </a:r>
          </a:p>
          <a:p>
            <a:pPr eaLnBrk="1" hangingPunct="1">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Extend the material chicken legs for Glasgow plant</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Create a Stock Transport order, where the supplier plant is London plant and receiver plant is Glasgow plant. Note down the PO No</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Use this PO Number to do a Goods issue to ‘Stock-in-Transit’</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Check the material document and accounting document so generated</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The Glasgow plant has now received the consignment next day, but it has found that one crate containing 10KG seems damaged</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Receive 10 KG in GR blocked stock and the rest in quality stock</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Yesterday there was a Power Outage in one of the chilled area where Chicken Legs were kept in London plant. Hence the shop manager decided to move the stock of that storage location amounting to 250 KG to blocked stock</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Move the 250 KG to blocked stock and see the material and accounting document</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The sales department has got a huge order of 2500 KG chicken legs-tendered to be delivered to a customer after 15 days. They checks the stock and finds that it is below requirement and hence decided to raise an order for that quantity to the stores department</a:t>
            </a:r>
          </a:p>
          <a:p>
            <a:pPr eaLnBrk="1" hangingPunct="1">
              <a:buFontTx/>
              <a:buChar char="•"/>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Create a reservation of the remaining amount of stock</a:t>
            </a:r>
          </a:p>
          <a:p>
            <a:pPr eaLnBrk="1" hangingPunct="1">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BC72D854-ECDD-46F6-91C9-E93578DE0171}"/>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Let me</a:t>
            </a:r>
          </a:p>
        </p:txBody>
      </p:sp>
      <p:sp>
        <p:nvSpPr>
          <p:cNvPr id="163843" name="Rectangle 3">
            <a:extLst>
              <a:ext uri="{FF2B5EF4-FFF2-40B4-BE49-F238E27FC236}">
                <a16:creationId xmlns:a16="http://schemas.microsoft.com/office/drawing/2014/main" id="{2196171A-CA0C-48A2-8099-18179D80E0F3}"/>
              </a:ext>
            </a:extLst>
          </p:cNvPr>
          <p:cNvSpPr>
            <a:spLocks noGrp="1" noChangeArrowheads="1"/>
          </p:cNvSpPr>
          <p:nvPr>
            <p:ph idx="1"/>
          </p:nvPr>
        </p:nvSpPr>
        <p:spPr>
          <a:xfrm>
            <a:off x="304800" y="1524000"/>
            <a:ext cx="8534400" cy="4800600"/>
          </a:xfrm>
        </p:spPr>
        <p:txBody>
          <a:bodyPr/>
          <a:lstStyle/>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Business requirement: You plan to transfer part of the stock of material (Which you have created) to another</a:t>
            </a:r>
          </a:p>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warehouse. You create a reservation manually to achieve this.</a:t>
            </a:r>
          </a:p>
          <a:p>
            <a:pPr>
              <a:buFontTx/>
              <a:buNone/>
            </a:pPr>
            <a:endParaRPr lang="en-US" altLang="en-US" sz="1400" i="1" u="sng"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i="1" u="sng" dirty="0">
                <a:solidFill>
                  <a:schemeClr val="tx2"/>
                </a:solidFill>
                <a:latin typeface="Verdana" panose="020B0604030504040204" pitchFamily="34" charset="0"/>
                <a:ea typeface="Verdana" panose="020B0604030504040204" pitchFamily="34" charset="0"/>
                <a:cs typeface="Verdana" panose="020B0604030504040204" pitchFamily="34" charset="0"/>
              </a:rPr>
              <a:t>Do the following-</a:t>
            </a:r>
          </a:p>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Step 1: Create a reservation for a transfer posting of 10 pieces materials (which you created and check stock availability) from plant 1000, storage location 0001, to storage location 0002. Check if Storage location 0002 exists. The stock transfer is to be executed in one week. Note the reservation number.</a:t>
            </a:r>
          </a:p>
          <a:p>
            <a:pPr>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Step 2: You have just heard that the first stock transfer can only start in 2 weeks. Change the base date of  the reservation from step 1-1 by one week to &lt;today +14 days&gt;.</a:t>
            </a:r>
          </a:p>
          <a:p>
            <a:pPr>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Step 3: Display the reservation stocks of material in the stock overview.</a:t>
            </a:r>
          </a:p>
          <a:p>
            <a:pPr>
              <a:buFontTx/>
              <a:buNone/>
            </a:pPr>
            <a:endPar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solidFill>
                  <a:schemeClr val="tx2"/>
                </a:solidFill>
                <a:latin typeface="Verdana" panose="020B0604030504040204" pitchFamily="34" charset="0"/>
                <a:ea typeface="Verdana" panose="020B0604030504040204" pitchFamily="34" charset="0"/>
                <a:cs typeface="Verdana" panose="020B0604030504040204" pitchFamily="34" charset="0"/>
              </a:rPr>
              <a:t>Step 4: Enter the transfer posting in the system. Post reservations from task 1 in a document. All materials are withdrawn from storage location 0001. Only 5 pieces of material are transferred; the remainder is no longer needed. Manually set the Final issue effected indicator in the reservation.</a:t>
            </a:r>
          </a:p>
        </p:txBody>
      </p:sp>
      <p:sp>
        <p:nvSpPr>
          <p:cNvPr id="163844" name="Text Box 4">
            <a:extLst>
              <a:ext uri="{FF2B5EF4-FFF2-40B4-BE49-F238E27FC236}">
                <a16:creationId xmlns:a16="http://schemas.microsoft.com/office/drawing/2014/main" id="{54945AD0-4DD3-4A5D-94A5-336D0A98EF9B}"/>
              </a:ext>
            </a:extLst>
          </p:cNvPr>
          <p:cNvSpPr txBox="1">
            <a:spLocks noChangeArrowheads="1"/>
          </p:cNvSpPr>
          <p:nvPr/>
        </p:nvSpPr>
        <p:spPr bwMode="auto">
          <a:xfrm>
            <a:off x="457200" y="909638"/>
            <a:ext cx="107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chemeClr val="tx2"/>
                </a:solidFill>
                <a:latin typeface="Arial" panose="020B0604020202020204" pitchFamily="34" charset="0"/>
              </a:rPr>
              <a:t>Task 1</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9F955D5A-E1D3-4A75-B6B2-F6B2C766E88F}"/>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Let me</a:t>
            </a:r>
          </a:p>
        </p:txBody>
      </p:sp>
      <p:sp>
        <p:nvSpPr>
          <p:cNvPr id="164867" name="Rectangle 3">
            <a:extLst>
              <a:ext uri="{FF2B5EF4-FFF2-40B4-BE49-F238E27FC236}">
                <a16:creationId xmlns:a16="http://schemas.microsoft.com/office/drawing/2014/main" id="{07F2CE16-0A67-426F-8551-AC5CBC67209C}"/>
              </a:ext>
            </a:extLst>
          </p:cNvPr>
          <p:cNvSpPr>
            <a:spLocks noGrp="1" noChangeArrowheads="1"/>
          </p:cNvSpPr>
          <p:nvPr>
            <p:ph idx="1"/>
          </p:nvPr>
        </p:nvSpPr>
        <p:spPr>
          <a:xfrm>
            <a:off x="304800" y="1371600"/>
            <a:ext cx="8534400" cy="4800600"/>
          </a:xfrm>
        </p:spPr>
        <p:txBody>
          <a:bodyPr/>
          <a:lstStyle/>
          <a:p>
            <a:pPr>
              <a:buFontTx/>
              <a:buNone/>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Business requirement: In the warehouse, a number of chemicals with the material number ( Choose which you have created Say Material A) are found to be loose its characteristic. Make a transfer posting to other material (Created by you say Material B). First check what all pre-requisites need to be maintained?</a:t>
            </a:r>
            <a:endParaRPr lang="en-US" altLang="en-US" sz="1600" i="1" u="sng"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600" i="1" u="sng" dirty="0">
                <a:solidFill>
                  <a:schemeClr val="tx2"/>
                </a:solidFill>
                <a:latin typeface="Verdana" panose="020B0604030504040204" pitchFamily="34" charset="0"/>
                <a:ea typeface="Verdana" panose="020B0604030504040204" pitchFamily="34" charset="0"/>
                <a:cs typeface="Verdana" panose="020B0604030504040204" pitchFamily="34" charset="0"/>
              </a:rPr>
              <a:t>Do the following-</a:t>
            </a:r>
          </a:p>
          <a:p>
            <a:pPr>
              <a:buFontTx/>
              <a:buNone/>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Step 1: Display the two materials and make a note of the base unit of measure.</a:t>
            </a:r>
          </a:p>
          <a:p>
            <a:pPr>
              <a:buFontTx/>
              <a:buNone/>
            </a:pPr>
            <a:endPar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600" dirty="0">
                <a:solidFill>
                  <a:schemeClr val="tx2"/>
                </a:solidFill>
                <a:latin typeface="Verdana" panose="020B0604030504040204" pitchFamily="34" charset="0"/>
                <a:ea typeface="Verdana" panose="020B0604030504040204" pitchFamily="34" charset="0"/>
                <a:cs typeface="Verdana" panose="020B0604030504040204" pitchFamily="34" charset="0"/>
              </a:rPr>
              <a:t>Step 2: Transfer 10 pc from material A from plant 1000, storage location 0001, to material B Plant 1000, storage location 0001 (movement type 309). Display the accounting document and make a note of the accounts to which postings have been made.</a:t>
            </a:r>
          </a:p>
        </p:txBody>
      </p:sp>
      <p:sp>
        <p:nvSpPr>
          <p:cNvPr id="164868" name="Text Box 4">
            <a:extLst>
              <a:ext uri="{FF2B5EF4-FFF2-40B4-BE49-F238E27FC236}">
                <a16:creationId xmlns:a16="http://schemas.microsoft.com/office/drawing/2014/main" id="{783EBDC5-B0B7-4208-8A24-1F062D5446BC}"/>
              </a:ext>
            </a:extLst>
          </p:cNvPr>
          <p:cNvSpPr txBox="1">
            <a:spLocks noChangeArrowheads="1"/>
          </p:cNvSpPr>
          <p:nvPr/>
        </p:nvSpPr>
        <p:spPr bwMode="auto">
          <a:xfrm>
            <a:off x="304800" y="909638"/>
            <a:ext cx="1073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chemeClr val="tx2"/>
                </a:solidFill>
                <a:latin typeface="Arial" panose="020B0604020202020204" pitchFamily="34" charset="0"/>
              </a:rPr>
              <a:t>Task 2</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AB95F955-8C44-4DDA-AC8E-5A26E2DE3281}"/>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165891" name="Arc 3">
            <a:extLst>
              <a:ext uri="{FF2B5EF4-FFF2-40B4-BE49-F238E27FC236}">
                <a16:creationId xmlns:a16="http://schemas.microsoft.com/office/drawing/2014/main" id="{DA084C83-A944-4D4A-AF51-D9487CB1CC69}"/>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892" name="Oval 4">
            <a:extLst>
              <a:ext uri="{FF2B5EF4-FFF2-40B4-BE49-F238E27FC236}">
                <a16:creationId xmlns:a16="http://schemas.microsoft.com/office/drawing/2014/main" id="{595B782F-C933-4C4A-8706-F0BFEE025F7C}"/>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165893" name="Text Box 5">
            <a:extLst>
              <a:ext uri="{FF2B5EF4-FFF2-40B4-BE49-F238E27FC236}">
                <a16:creationId xmlns:a16="http://schemas.microsoft.com/office/drawing/2014/main" id="{C6826A65-3064-4277-A61F-E1AC464BDB86}"/>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PrepareMe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165894" name="Oval 6">
            <a:extLst>
              <a:ext uri="{FF2B5EF4-FFF2-40B4-BE49-F238E27FC236}">
                <a16:creationId xmlns:a16="http://schemas.microsoft.com/office/drawing/2014/main" id="{9C99F573-5A9D-4374-B4C1-93D7C9EBBBF0}"/>
              </a:ext>
            </a:extLst>
          </p:cNvPr>
          <p:cNvSpPr>
            <a:spLocks noChangeArrowheads="1"/>
          </p:cNvSpPr>
          <p:nvPr/>
        </p:nvSpPr>
        <p:spPr bwMode="auto">
          <a:xfrm>
            <a:off x="1676400" y="24384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165895" name="Text Box 7">
            <a:extLst>
              <a:ext uri="{FF2B5EF4-FFF2-40B4-BE49-F238E27FC236}">
                <a16:creationId xmlns:a16="http://schemas.microsoft.com/office/drawing/2014/main" id="{644823A5-88EE-4D7E-AA4E-F7E88B4B3DCE}"/>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165896" name="Oval 8">
            <a:extLst>
              <a:ext uri="{FF2B5EF4-FFF2-40B4-BE49-F238E27FC236}">
                <a16:creationId xmlns:a16="http://schemas.microsoft.com/office/drawing/2014/main" id="{63F22881-5388-495E-A469-54FB2B8969E9}"/>
              </a:ext>
            </a:extLst>
          </p:cNvPr>
          <p:cNvSpPr>
            <a:spLocks noChangeArrowheads="1"/>
          </p:cNvSpPr>
          <p:nvPr/>
        </p:nvSpPr>
        <p:spPr bwMode="auto">
          <a:xfrm>
            <a:off x="1905000" y="35052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165897" name="Text Box 9">
            <a:extLst>
              <a:ext uri="{FF2B5EF4-FFF2-40B4-BE49-F238E27FC236}">
                <a16:creationId xmlns:a16="http://schemas.microsoft.com/office/drawing/2014/main" id="{70C4312F-95BA-457C-AD7C-C3B655C60754}"/>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ShowMe</a:t>
            </a:r>
          </a:p>
        </p:txBody>
      </p:sp>
      <p:sp>
        <p:nvSpPr>
          <p:cNvPr id="165898" name="Oval 10">
            <a:extLst>
              <a:ext uri="{FF2B5EF4-FFF2-40B4-BE49-F238E27FC236}">
                <a16:creationId xmlns:a16="http://schemas.microsoft.com/office/drawing/2014/main" id="{381378F6-4C38-4BA8-91D8-2C6AFDEE6DBB}"/>
              </a:ext>
            </a:extLst>
          </p:cNvPr>
          <p:cNvSpPr>
            <a:spLocks noChangeArrowheads="1"/>
          </p:cNvSpPr>
          <p:nvPr/>
        </p:nvSpPr>
        <p:spPr bwMode="auto">
          <a:xfrm>
            <a:off x="1828800" y="45720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165899" name="Text Box 11">
            <a:extLst>
              <a:ext uri="{FF2B5EF4-FFF2-40B4-BE49-F238E27FC236}">
                <a16:creationId xmlns:a16="http://schemas.microsoft.com/office/drawing/2014/main" id="{371B1CB5-C833-4031-BA23-E12BD21BF3DD}"/>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165900" name="Oval 12">
            <a:extLst>
              <a:ext uri="{FF2B5EF4-FFF2-40B4-BE49-F238E27FC236}">
                <a16:creationId xmlns:a16="http://schemas.microsoft.com/office/drawing/2014/main" id="{3A848D43-B79D-49D5-A4DC-BC90B81CE92F}"/>
              </a:ext>
            </a:extLst>
          </p:cNvPr>
          <p:cNvSpPr>
            <a:spLocks noChangeArrowheads="1"/>
          </p:cNvSpPr>
          <p:nvPr/>
        </p:nvSpPr>
        <p:spPr bwMode="auto">
          <a:xfrm>
            <a:off x="1522413" y="5638800"/>
            <a:ext cx="611187"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165901" name="Text Box 13">
            <a:extLst>
              <a:ext uri="{FF2B5EF4-FFF2-40B4-BE49-F238E27FC236}">
                <a16:creationId xmlns:a16="http://schemas.microsoft.com/office/drawing/2014/main" id="{01D469EE-1C2B-4D0F-80EE-43B579B08ABF}"/>
              </a:ext>
            </a:extLst>
          </p:cNvPr>
          <p:cNvSpPr txBox="1">
            <a:spLocks noChangeArrowheads="1"/>
          </p:cNvSpPr>
          <p:nvPr/>
        </p:nvSpPr>
        <p:spPr bwMode="auto">
          <a:xfrm>
            <a:off x="3124200" y="5592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F5284F83-C5EE-4A44-9302-52FE9D6A2098}"/>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About Tables</a:t>
            </a:r>
          </a:p>
        </p:txBody>
      </p:sp>
      <p:sp>
        <p:nvSpPr>
          <p:cNvPr id="167939" name="Rectangle 3">
            <a:extLst>
              <a:ext uri="{FF2B5EF4-FFF2-40B4-BE49-F238E27FC236}">
                <a16:creationId xmlns:a16="http://schemas.microsoft.com/office/drawing/2014/main" id="{9DC1302B-B48C-49BB-BAAE-B50717714C83}"/>
              </a:ext>
            </a:extLst>
          </p:cNvPr>
          <p:cNvSpPr>
            <a:spLocks noGrp="1" noChangeArrowheads="1"/>
          </p:cNvSpPr>
          <p:nvPr>
            <p:ph idx="1"/>
          </p:nvPr>
        </p:nvSpPr>
        <p:spPr>
          <a:xfrm>
            <a:off x="304800" y="1371600"/>
            <a:ext cx="8534400" cy="3581400"/>
          </a:xfrm>
        </p:spPr>
        <p:txBody>
          <a:bodyPr/>
          <a:lstStyle/>
          <a:p>
            <a:pPr>
              <a:buFontTx/>
              <a:buNone/>
            </a:pPr>
            <a:r>
              <a:rPr lang="en-US" altLang="en-US" sz="1800" i="1" u="sng" dirty="0">
                <a:solidFill>
                  <a:schemeClr val="tx2"/>
                </a:solidFill>
                <a:latin typeface="Verdana" panose="020B0604030504040204" pitchFamily="34" charset="0"/>
                <a:ea typeface="Verdana" panose="020B0604030504040204" pitchFamily="34" charset="0"/>
                <a:cs typeface="Verdana" panose="020B0604030504040204" pitchFamily="34" charset="0"/>
              </a:rPr>
              <a:t>Some Standard SAP Tables-</a:t>
            </a:r>
          </a:p>
          <a:p>
            <a:pPr>
              <a:buFontTx/>
              <a:buNone/>
            </a:pPr>
            <a:r>
              <a:rPr lang="en-GB"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Data are stored in tables in SAP, whenever a transaction data is being processed</a:t>
            </a:r>
            <a:endParaRPr lang="en-US"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r>
              <a:rPr lang="en-GB"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Pressing the F1 key and then pressing the ‘Technical Information’ key will give the name of the field, but usually it gives the name of structure.</a:t>
            </a:r>
          </a:p>
          <a:p>
            <a:pPr>
              <a:buFontTx/>
              <a:buNone/>
            </a:pPr>
            <a:r>
              <a:rPr lang="en-GB"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The enclosed document in MS-Word gives the list of Standard tables and some tables which  are really useful.</a:t>
            </a:r>
            <a:endParaRPr lang="en-US"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67940" name="Object 5">
            <a:extLst>
              <a:ext uri="{FF2B5EF4-FFF2-40B4-BE49-F238E27FC236}">
                <a16:creationId xmlns:a16="http://schemas.microsoft.com/office/drawing/2014/main" id="{D3555962-C21B-4A77-8B42-F7880B8B6A6A}"/>
              </a:ext>
            </a:extLst>
          </p:cNvPr>
          <p:cNvGraphicFramePr>
            <a:graphicFrameLocks noChangeAspect="1"/>
          </p:cNvGraphicFramePr>
          <p:nvPr/>
        </p:nvGraphicFramePr>
        <p:xfrm>
          <a:off x="2171700" y="4051300"/>
          <a:ext cx="914400" cy="714375"/>
        </p:xfrm>
        <a:graphic>
          <a:graphicData uri="http://schemas.openxmlformats.org/presentationml/2006/ole">
            <mc:AlternateContent xmlns:mc="http://schemas.openxmlformats.org/markup-compatibility/2006">
              <mc:Choice xmlns:v="urn:schemas-microsoft-com:vml" Requires="v">
                <p:oleObj spid="_x0000_s167950" name="Document" showAsIcon="1" r:id="rId3" imgW="914400" imgH="714375" progId="Word.Document.8">
                  <p:embed/>
                </p:oleObj>
              </mc:Choice>
              <mc:Fallback>
                <p:oleObj name="Document" showAsIcon="1" r:id="rId3" imgW="914400" imgH="71437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4051300"/>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FB2674E-AA99-4D65-A6CB-CC5104E45A0A}"/>
              </a:ext>
            </a:extLst>
          </p:cNvPr>
          <p:cNvSpPr>
            <a:spLocks noGrp="1" noChangeArrowheads="1"/>
          </p:cNvSpPr>
          <p:nvPr>
            <p:ph type="title"/>
          </p:nvPr>
        </p:nvSpPr>
        <p:spPr>
          <a:xfrm>
            <a:off x="82550" y="198438"/>
            <a:ext cx="8734425" cy="671512"/>
          </a:xfrm>
        </p:spPr>
        <p:txBody>
          <a:bodyPr>
            <a:noAutofit/>
          </a:bodyPr>
          <a:lstStyle/>
          <a:p>
            <a:pPr>
              <a:defRPr/>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Challenges</a:t>
            </a:r>
          </a:p>
        </p:txBody>
      </p:sp>
      <p:sp>
        <p:nvSpPr>
          <p:cNvPr id="40963" name="Rectangle 3">
            <a:extLst>
              <a:ext uri="{FF2B5EF4-FFF2-40B4-BE49-F238E27FC236}">
                <a16:creationId xmlns:a16="http://schemas.microsoft.com/office/drawing/2014/main" id="{443C6603-2A88-4599-8E14-56C0541C0046}"/>
              </a:ext>
            </a:extLst>
          </p:cNvPr>
          <p:cNvSpPr>
            <a:spLocks noGrp="1" noChangeArrowheads="1"/>
          </p:cNvSpPr>
          <p:nvPr>
            <p:ph idx="1"/>
          </p:nvPr>
        </p:nvSpPr>
        <p:spPr>
          <a:xfrm>
            <a:off x="171450" y="3962400"/>
            <a:ext cx="8743950" cy="1762125"/>
          </a:xfrm>
        </p:spPr>
        <p:txBody>
          <a:bodyPr/>
          <a:lstStyle/>
          <a:p>
            <a:pPr algn="just">
              <a:lnSpc>
                <a:spcPct val="80000"/>
              </a:lnSpc>
            </a:pPr>
            <a:r>
              <a:rPr lang="en-GB" altLang="en-US" sz="1600" dirty="0">
                <a:latin typeface="Verdana" panose="020B0604030504040204" pitchFamily="34" charset="0"/>
                <a:ea typeface="Verdana" panose="020B0604030504040204" pitchFamily="34" charset="0"/>
                <a:cs typeface="Verdana" panose="020B0604030504040204" pitchFamily="34" charset="0"/>
              </a:rPr>
              <a:t>Wrong inventory management usually arises due to wrong forecasting or wrong materials planning (as shown above) ,purchase procures a higher quantity due to a bulk discount given by supplier, not accounting for the actual losses or in transit losses</a:t>
            </a:r>
          </a:p>
          <a:p>
            <a:pPr algn="just">
              <a:lnSpc>
                <a:spcPct val="80000"/>
              </a:lnSpc>
            </a:pPr>
            <a:r>
              <a:rPr lang="en-GB" altLang="en-US" sz="1600" dirty="0">
                <a:latin typeface="Verdana" panose="020B0604030504040204" pitchFamily="34" charset="0"/>
                <a:ea typeface="Verdana" panose="020B0604030504040204" pitchFamily="34" charset="0"/>
                <a:cs typeface="Verdana" panose="020B0604030504040204" pitchFamily="34" charset="0"/>
              </a:rPr>
              <a:t>Unchecked poor inventory management will manifest into a number of problems like –</a:t>
            </a:r>
          </a:p>
          <a:p>
            <a:pPr lvl="1" algn="just">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Cost will rise.</a:t>
            </a:r>
          </a:p>
          <a:p>
            <a:pPr lvl="1" algn="just">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Service level will fall.</a:t>
            </a:r>
          </a:p>
          <a:p>
            <a:pPr lvl="1" algn="just">
              <a:lnSpc>
                <a:spcPct val="80000"/>
              </a:lnSpc>
            </a:pPr>
            <a:r>
              <a:rPr lang="en-GB" altLang="en-US" sz="1400" dirty="0">
                <a:latin typeface="Verdana" panose="020B0604030504040204" pitchFamily="34" charset="0"/>
                <a:ea typeface="Verdana" panose="020B0604030504040204" pitchFamily="34" charset="0"/>
                <a:cs typeface="Verdana" panose="020B0604030504040204" pitchFamily="34" charset="0"/>
              </a:rPr>
              <a:t>Rise in quality issues</a:t>
            </a:r>
          </a:p>
        </p:txBody>
      </p:sp>
      <p:sp>
        <p:nvSpPr>
          <p:cNvPr id="40964" name="Rectangle 4">
            <a:extLst>
              <a:ext uri="{FF2B5EF4-FFF2-40B4-BE49-F238E27FC236}">
                <a16:creationId xmlns:a16="http://schemas.microsoft.com/office/drawing/2014/main" id="{A4BDA547-FB84-4BD4-A4E0-331CEB0E40B1}"/>
              </a:ext>
            </a:extLst>
          </p:cNvPr>
          <p:cNvSpPr>
            <a:spLocks noChangeArrowheads="1"/>
          </p:cNvSpPr>
          <p:nvPr/>
        </p:nvSpPr>
        <p:spPr bwMode="auto">
          <a:xfrm>
            <a:off x="152400" y="9906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80000"/>
              </a:lnSpc>
              <a:buFontTx/>
              <a:buNone/>
            </a:pPr>
            <a:r>
              <a:rPr lang="en-GB" altLang="en-US" sz="1600" dirty="0">
                <a:latin typeface="Verdana" panose="020B0604030504040204" pitchFamily="34" charset="0"/>
                <a:ea typeface="Verdana" panose="020B0604030504040204" pitchFamily="34" charset="0"/>
                <a:cs typeface="Verdana" panose="020B0604030504040204" pitchFamily="34" charset="0"/>
              </a:rPr>
              <a:t>Large business houses or organizations deals with a huge volume of inventory on a daily basis and there are different departments within the same organization working on the same , for example- purchasing, stores, processing, logistics</a:t>
            </a:r>
          </a:p>
        </p:txBody>
      </p:sp>
      <p:pic>
        <p:nvPicPr>
          <p:cNvPr id="40965" name="Picture 5" descr="Inventory Management">
            <a:extLst>
              <a:ext uri="{FF2B5EF4-FFF2-40B4-BE49-F238E27FC236}">
                <a16:creationId xmlns:a16="http://schemas.microsoft.com/office/drawing/2014/main" id="{A583B2E8-D9D0-42D2-9105-037F163E2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752600"/>
            <a:ext cx="3810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72F677CA-BD83-419D-9173-AA32E31656E3}"/>
              </a:ext>
            </a:extLst>
          </p:cNvPr>
          <p:cNvSpPr>
            <a:spLocks noGrp="1" noChangeArrowheads="1"/>
          </p:cNvSpPr>
          <p:nvPr>
            <p:ph type="title"/>
          </p:nvPr>
        </p:nvSpPr>
        <p:spPr>
          <a:xfrm>
            <a:off x="457200" y="274638"/>
            <a:ext cx="8229600" cy="5635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68963" name="Rectangle 3">
            <a:extLst>
              <a:ext uri="{FF2B5EF4-FFF2-40B4-BE49-F238E27FC236}">
                <a16:creationId xmlns:a16="http://schemas.microsoft.com/office/drawing/2014/main" id="{1222764A-178F-4084-B36C-ACE197638B30}"/>
              </a:ext>
            </a:extLst>
          </p:cNvPr>
          <p:cNvSpPr>
            <a:spLocks noGrp="1" noChangeArrowheads="1"/>
          </p:cNvSpPr>
          <p:nvPr>
            <p:ph idx="1"/>
          </p:nvPr>
        </p:nvSpPr>
        <p:spPr>
          <a:xfrm>
            <a:off x="228600" y="1219200"/>
            <a:ext cx="8610600" cy="5334000"/>
          </a:xfrm>
        </p:spPr>
        <p:txBody>
          <a:bodyPr/>
          <a:lstStyle/>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1. For which functions can you use MIGO? </a:t>
            </a: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p>
          <a:p>
            <a:pPr>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Enter a goods receipt with reference</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Enter a transfer posting without reference</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Create a reservation</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Display a purchase order</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Display a material document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F Delete a material document</a:t>
            </a:r>
          </a:p>
          <a:p>
            <a:pPr>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2. Which master data must exist in the SAP system for the automatic creation</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Bill of material (BOM)</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Material master record</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Outline agreement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Source list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Purchasing info record</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F Vendor master record</a:t>
            </a:r>
          </a:p>
          <a:p>
            <a:pPr>
              <a:buFontTx/>
              <a:buNone/>
            </a:pPr>
            <a:endParaRPr lang="en-US" alt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7B2E027D-85BB-4432-8B81-327F0BB10918}"/>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69987" name="Rectangle 3">
            <a:extLst>
              <a:ext uri="{FF2B5EF4-FFF2-40B4-BE49-F238E27FC236}">
                <a16:creationId xmlns:a16="http://schemas.microsoft.com/office/drawing/2014/main" id="{12C0D775-E032-4C11-B235-1CA4CD17B2D6}"/>
              </a:ext>
            </a:extLst>
          </p:cNvPr>
          <p:cNvSpPr>
            <a:spLocks noGrp="1" noChangeArrowheads="1"/>
          </p:cNvSpPr>
          <p:nvPr>
            <p:ph idx="1"/>
          </p:nvPr>
        </p:nvSpPr>
        <p:spPr>
          <a:xfrm>
            <a:off x="228600" y="1219200"/>
            <a:ext cx="8610600" cy="5334000"/>
          </a:xfrm>
        </p:spPr>
        <p:txBody>
          <a:bodyPr/>
          <a:lstStyle/>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3. Which of the following statements regarding other goods receipts is correct?</a:t>
            </a:r>
          </a:p>
          <a:p>
            <a:pPr>
              <a:buFontTx/>
              <a:buNone/>
            </a:pP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p>
          <a:p>
            <a:pPr>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Other goods receipts are receipts that cannot reference another document.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These goods receipts are always non-valuated.</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The free-of-charge delivery does not belong to this form of goods receipt.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A initial stock balance entry is an other goods receipt.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You can enter a value manually for some of these goods receipts.</a:t>
            </a:r>
          </a:p>
          <a:p>
            <a:pPr>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4. You enter a goods receipt against a production order. Which movement type do you choose if you wish to post the receipt to blocked stock? </a:t>
            </a: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105</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505</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525</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101</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501</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F 521</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7E45F4C-6C56-44AF-AFF0-2FABF6F9A1D7}"/>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71011" name="Rectangle 3">
            <a:extLst>
              <a:ext uri="{FF2B5EF4-FFF2-40B4-BE49-F238E27FC236}">
                <a16:creationId xmlns:a16="http://schemas.microsoft.com/office/drawing/2014/main" id="{0279A10B-FCE0-4B12-B162-02B3BD1AE563}"/>
              </a:ext>
            </a:extLst>
          </p:cNvPr>
          <p:cNvSpPr>
            <a:spLocks noGrp="1" noChangeArrowheads="1"/>
          </p:cNvSpPr>
          <p:nvPr>
            <p:ph idx="1"/>
          </p:nvPr>
        </p:nvSpPr>
        <p:spPr>
          <a:xfrm>
            <a:off x="228600" y="1219200"/>
            <a:ext cx="8610600" cy="5334000"/>
          </a:xfrm>
        </p:spPr>
        <p:txBody>
          <a:bodyPr/>
          <a:lstStyle/>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5. What prerequisites must be fulfilled for the automatic generation of purchase orders? </a:t>
            </a: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a:t>
            </a:r>
            <a:r>
              <a:rPr lang="en-US" altLang="en-US" sz="1400" dirty="0" err="1">
                <a:latin typeface="Verdana" panose="020B0604030504040204" pitchFamily="34" charset="0"/>
                <a:ea typeface="Verdana" panose="020B0604030504040204" pitchFamily="34" charset="0"/>
                <a:cs typeface="Verdana" panose="020B0604030504040204" pitchFamily="34" charset="0"/>
              </a:rPr>
              <a:t>A</a:t>
            </a:r>
            <a:r>
              <a:rPr lang="en-US" altLang="en-US" sz="1400" dirty="0">
                <a:latin typeface="Verdana" panose="020B0604030504040204" pitchFamily="34" charset="0"/>
                <a:ea typeface="Verdana" panose="020B0604030504040204" pitchFamily="34" charset="0"/>
                <a:cs typeface="Verdana" panose="020B0604030504040204" pitchFamily="34" charset="0"/>
              </a:rPr>
              <a:t> reference purchasing organization must be assigned to the plant.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Automatic PO generation must be allowed for the movement type.</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Automatic PO generation must be allowed for the plant.</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A purchasing info record must exist for the combination vendor .material . standard purchasing organization.</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The material must be managed as a valuated material.</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F The material must be managed as a non-valuated material.</a:t>
            </a:r>
          </a:p>
          <a:p>
            <a:pPr>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6 . Which of the following statements is/are correct? Choose the correct answer(s).</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A </a:t>
            </a:r>
            <a:r>
              <a:rPr lang="en-US" altLang="en-US" sz="1400" dirty="0" err="1">
                <a:latin typeface="Verdana" panose="020B0604030504040204" pitchFamily="34" charset="0"/>
                <a:ea typeface="Verdana" panose="020B0604030504040204" pitchFamily="34" charset="0"/>
                <a:cs typeface="Verdana" panose="020B0604030504040204" pitchFamily="34" charset="0"/>
              </a:rPr>
              <a:t>A</a:t>
            </a:r>
            <a:r>
              <a:rPr lang="en-US" altLang="en-US" sz="1400" dirty="0">
                <a:latin typeface="Verdana" panose="020B0604030504040204" pitchFamily="34" charset="0"/>
                <a:ea typeface="Verdana" panose="020B0604030504040204" pitchFamily="34" charset="0"/>
                <a:cs typeface="Verdana" panose="020B0604030504040204" pitchFamily="34" charset="0"/>
              </a:rPr>
              <a:t> stock transfer between storage locations is not relevant to accounting.</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 A stock transfer changes the properties of the material.</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C You can enter stock transfers using the transaction MIGO.</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D You can only carry out stock transfers using the one-step procedure.</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E You can only carry out stock transfers using the two-step procedure.</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F When the material is removed from storage, it is posted to stock in transfer.</a:t>
            </a:r>
          </a:p>
          <a:p>
            <a:pPr>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G Stock in transfer is assigned to the issuing storage location.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F4BFD3FF-8EC2-41B5-962B-C8CED86D3FB8}"/>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72035" name="Rectangle 3">
            <a:extLst>
              <a:ext uri="{FF2B5EF4-FFF2-40B4-BE49-F238E27FC236}">
                <a16:creationId xmlns:a16="http://schemas.microsoft.com/office/drawing/2014/main" id="{EFF03E90-7D00-4797-BFAB-03FB7ABCFE65}"/>
              </a:ext>
            </a:extLst>
          </p:cNvPr>
          <p:cNvSpPr>
            <a:spLocks noGrp="1" noChangeArrowheads="1"/>
          </p:cNvSpPr>
          <p:nvPr>
            <p:ph idx="1"/>
          </p:nvPr>
        </p:nvSpPr>
        <p:spPr>
          <a:xfrm>
            <a:off x="228600" y="1219200"/>
            <a:ext cx="8610600" cy="5334000"/>
          </a:xfrm>
        </p:spPr>
        <p:txBody>
          <a:bodyPr/>
          <a:lstStyle/>
          <a:p>
            <a:pPr>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7. Which of the following statements is correct? </a:t>
            </a:r>
            <a:r>
              <a:rPr lang="en-US" altLang="en-US" sz="1600" i="1" dirty="0">
                <a:latin typeface="Verdana" panose="020B0604030504040204" pitchFamily="34" charset="0"/>
                <a:ea typeface="Verdana" panose="020B0604030504040204" pitchFamily="34" charset="0"/>
                <a:cs typeface="Verdana" panose="020B0604030504040204" pitchFamily="34" charset="0"/>
              </a:rPr>
              <a:t>Choose the correct answer(s).</a:t>
            </a: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A. For reservations, you can only post goods movements if the </a:t>
            </a:r>
            <a:r>
              <a:rPr lang="en-US" altLang="en-US" sz="1600" i="1" dirty="0">
                <a:latin typeface="Verdana" panose="020B0604030504040204" pitchFamily="34" charset="0"/>
                <a:ea typeface="Verdana" panose="020B0604030504040204" pitchFamily="34" charset="0"/>
                <a:cs typeface="Verdana" panose="020B0604030504040204" pitchFamily="34" charset="0"/>
              </a:rPr>
              <a:t>Final issue indicator is not set.</a:t>
            </a:r>
          </a:p>
          <a:p>
            <a:pPr>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B For reservations, you can only post goods movements if the </a:t>
            </a:r>
            <a:r>
              <a:rPr lang="en-US" altLang="en-US" sz="1600" i="1" dirty="0">
                <a:latin typeface="Verdana" panose="020B0604030504040204" pitchFamily="34" charset="0"/>
                <a:ea typeface="Verdana" panose="020B0604030504040204" pitchFamily="34" charset="0"/>
                <a:cs typeface="Verdana" panose="020B0604030504040204" pitchFamily="34" charset="0"/>
              </a:rPr>
              <a:t>Final issue indicator is not set and the movement allowed indicator </a:t>
            </a:r>
            <a:r>
              <a:rPr lang="en-US" altLang="en-US" sz="1600" dirty="0">
                <a:latin typeface="Verdana" panose="020B0604030504040204" pitchFamily="34" charset="0"/>
                <a:ea typeface="Verdana" panose="020B0604030504040204" pitchFamily="34" charset="0"/>
                <a:cs typeface="Verdana" panose="020B0604030504040204" pitchFamily="34" charset="0"/>
              </a:rPr>
              <a:t>is set.</a:t>
            </a:r>
          </a:p>
          <a:p>
            <a:pPr>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C For reservations, you can only post goods movements if the </a:t>
            </a:r>
            <a:r>
              <a:rPr lang="en-US" altLang="en-US" sz="1600" i="1" dirty="0">
                <a:latin typeface="Verdana" panose="020B0604030504040204" pitchFamily="34" charset="0"/>
                <a:ea typeface="Verdana" panose="020B0604030504040204" pitchFamily="34" charset="0"/>
                <a:cs typeface="Verdana" panose="020B0604030504040204" pitchFamily="34" charset="0"/>
              </a:rPr>
              <a:t>Movement allowed indicator is set.</a:t>
            </a:r>
          </a:p>
          <a:p>
            <a:pPr>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D Only automatically-created reservations are relevant for planning.</a:t>
            </a:r>
          </a:p>
          <a:p>
            <a:pPr>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4F9C106C-6EC5-4B4E-969A-E9C4A9338BDF}"/>
              </a:ext>
            </a:extLst>
          </p:cNvPr>
          <p:cNvSpPr>
            <a:spLocks noGrp="1" noChangeArrowheads="1"/>
          </p:cNvSpPr>
          <p:nvPr>
            <p:ph type="title"/>
          </p:nvPr>
        </p:nvSpPr>
        <p:spPr>
          <a:xfrm>
            <a:off x="457200" y="274638"/>
            <a:ext cx="8229600" cy="6397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Answers</a:t>
            </a:r>
          </a:p>
        </p:txBody>
      </p:sp>
      <p:sp>
        <p:nvSpPr>
          <p:cNvPr id="173059" name="Rectangle 3">
            <a:extLst>
              <a:ext uri="{FF2B5EF4-FFF2-40B4-BE49-F238E27FC236}">
                <a16:creationId xmlns:a16="http://schemas.microsoft.com/office/drawing/2014/main" id="{AFE8541A-9F66-47A2-B6C5-08676F479658}"/>
              </a:ext>
            </a:extLst>
          </p:cNvPr>
          <p:cNvSpPr>
            <a:spLocks noChangeArrowheads="1"/>
          </p:cNvSpPr>
          <p:nvPr/>
        </p:nvSpPr>
        <p:spPr bwMode="auto">
          <a:xfrm>
            <a:off x="304800" y="1258888"/>
            <a:ext cx="85344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1 For which functions can you use MIGO?</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Answer: A, B, E</a:t>
            </a:r>
          </a:p>
          <a:p>
            <a:pPr eaLnBrk="1" hangingPunct="1">
              <a:spcBef>
                <a:spcPct val="0"/>
              </a:spcBef>
              <a:buFontTx/>
              <a:buNone/>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With the MIGO transaction, you can enter goods movements (receipts/issues and transfer postings) with and without reference to reference documents. You can also display and cancel material documents (material documents cannot be deleted as they are used for the documentation of goods movements). You cannot process or display purchase orders and reservations directly with transaction MIGO; it is only possible to display material documents.</a:t>
            </a:r>
          </a:p>
          <a:p>
            <a:pPr eaLnBrk="1" hangingPunct="1">
              <a:spcBef>
                <a:spcPct val="0"/>
              </a:spcBef>
              <a:buFontTx/>
              <a:buNone/>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2. Which master data must exist in the SAP system for the automatic creation</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of a PO at the time of goods receipt?</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Answer: B, E, F</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For the automatic creation of a purchase order, the system needs the material master record for the plant and storage location, the vendor master record, and the purchasing information record for the standard purchasing</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organization.</a:t>
            </a:r>
          </a:p>
          <a:p>
            <a:pPr eaLnBrk="1" hangingPunct="1">
              <a:spcBef>
                <a:spcPct val="0"/>
              </a:spcBef>
              <a:buFontTx/>
              <a:buNone/>
            </a:pPr>
            <a:endParaRPr lang="en-US" altLang="en-US" sz="1200" dirty="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3. Which of the following statements regarding other goods receipts is correct?</a:t>
            </a:r>
          </a:p>
          <a:p>
            <a:pPr eaLnBrk="1" hangingPunct="1">
              <a:spcBef>
                <a:spcPct val="0"/>
              </a:spcBef>
              <a:buFontTx/>
              <a:buNone/>
            </a:pPr>
            <a:r>
              <a:rPr lang="en-US" altLang="en-US" sz="1200" b="1" dirty="0">
                <a:latin typeface="Verdana" panose="020B0604030504040204" pitchFamily="34" charset="0"/>
                <a:ea typeface="Verdana" panose="020B0604030504040204" pitchFamily="34" charset="0"/>
                <a:cs typeface="Verdana" panose="020B0604030504040204" pitchFamily="34" charset="0"/>
              </a:rPr>
              <a:t>Answer: A, D, E</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In the case of goods receipts without reference, initial entries of stock balances, GRs without POs, or GRs without production orders are valuated if the movement involves a valuated material. When we speak of a delivery free-of-charge, we mean that the goods are received from a vendor without having been ordered and do not have to</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be paid for. Therefore, there is no purchase order in SAP R/3 that can be referenced when you enter the goods receipt.</a:t>
            </a:r>
          </a:p>
          <a:p>
            <a:pPr eaLnBrk="1" hangingPunct="1">
              <a:spcBef>
                <a:spcPct val="0"/>
              </a:spcBef>
              <a:buFontTx/>
              <a:buNone/>
            </a:pPr>
            <a:r>
              <a:rPr lang="en-US" altLang="en-US" sz="1200" dirty="0">
                <a:latin typeface="Verdana" panose="020B0604030504040204" pitchFamily="34" charset="0"/>
                <a:ea typeface="Verdana" panose="020B0604030504040204" pitchFamily="34" charset="0"/>
                <a:cs typeface="Verdana" panose="020B0604030504040204" pitchFamily="34" charset="0"/>
              </a:rPr>
              <a:t>You can determine whether an .external amount in domestic currency. Can be specified via the field control for the movement type.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a:extLst>
              <a:ext uri="{FF2B5EF4-FFF2-40B4-BE49-F238E27FC236}">
                <a16:creationId xmlns:a16="http://schemas.microsoft.com/office/drawing/2014/main" id="{C85D20C9-8901-42DE-875D-6E9A4423C40D}"/>
              </a:ext>
            </a:extLst>
          </p:cNvPr>
          <p:cNvSpPr>
            <a:spLocks noGrp="1" noChangeArrowheads="1"/>
          </p:cNvSpPr>
          <p:nvPr>
            <p:ph type="title"/>
          </p:nvPr>
        </p:nvSpPr>
        <p:spPr>
          <a:xfrm>
            <a:off x="457200" y="274638"/>
            <a:ext cx="8229600" cy="868362"/>
          </a:xfrm>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Answers</a:t>
            </a:r>
          </a:p>
        </p:txBody>
      </p:sp>
      <p:sp>
        <p:nvSpPr>
          <p:cNvPr id="174083" name="Rectangle 3">
            <a:extLst>
              <a:ext uri="{FF2B5EF4-FFF2-40B4-BE49-F238E27FC236}">
                <a16:creationId xmlns:a16="http://schemas.microsoft.com/office/drawing/2014/main" id="{099585E1-659B-435D-8A55-623AEDB179D9}"/>
              </a:ext>
            </a:extLst>
          </p:cNvPr>
          <p:cNvSpPr>
            <a:spLocks noChangeArrowheads="1"/>
          </p:cNvSpPr>
          <p:nvPr/>
        </p:nvSpPr>
        <p:spPr bwMode="auto">
          <a:xfrm>
            <a:off x="304800" y="1335088"/>
            <a:ext cx="8534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4. You enter a goods receipt against a production order. Which movement type do you choose if you wish to post the receipt to blocked stock?</a:t>
            </a:r>
          </a:p>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Answer: D</a:t>
            </a: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In the case of a goods receipt against a production (or purchase) order, it is not the movement type that determines the stock type to which the posting is made. Instead, you have to additionally specify the stock type. In the standard</a:t>
            </a:r>
          </a:p>
          <a:p>
            <a:pPr eaLnBrk="1" hangingPunct="1">
              <a:spcBef>
                <a:spcPct val="0"/>
              </a:spcBef>
              <a:buFontTx/>
              <a:buNone/>
            </a:pPr>
            <a:endParaRPr lang="en-US" altLang="en-US" sz="140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5. What prerequisites must be fulfilled for the automatic generation of purchase orders? Choose correct answer(s).</a:t>
            </a:r>
          </a:p>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Answer: B, D, E</a:t>
            </a: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A standard purchasing organization must be assigned to the plant, not a reference purchasing organization (this is needed for special contracts in purchasing).</a:t>
            </a:r>
          </a:p>
          <a:p>
            <a:pPr eaLnBrk="1" hangingPunct="1">
              <a:spcBef>
                <a:spcPct val="0"/>
              </a:spcBef>
              <a:buFontTx/>
              <a:buNone/>
            </a:pPr>
            <a:endParaRPr lang="en-US" altLang="en-US" sz="1400">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6. Which of the following statements is/are correct?</a:t>
            </a:r>
          </a:p>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Answer: A, C, F</a:t>
            </a:r>
          </a:p>
          <a:p>
            <a:pPr eaLnBrk="1" hangingPunct="1">
              <a:spcBef>
                <a:spcPct val="0"/>
              </a:spcBef>
              <a:buFontTx/>
              <a:buNone/>
            </a:pPr>
            <a:endParaRPr lang="en-US" altLang="en-US" sz="1400" b="1">
              <a:latin typeface="Verdana" panose="020B0604030504040204" pitchFamily="34" charset="0"/>
              <a:ea typeface="Verdana" panose="020B0604030504040204" pitchFamily="34" charset="0"/>
              <a:cs typeface="Verdana" panose="020B0604030504040204" pitchFamily="34" charset="0"/>
            </a:endParaRPr>
          </a:p>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7. </a:t>
            </a:r>
            <a:r>
              <a:rPr lang="en-US" altLang="en-US" sz="1400">
                <a:latin typeface="Verdana" panose="020B0604030504040204" pitchFamily="34" charset="0"/>
                <a:ea typeface="Verdana" panose="020B0604030504040204" pitchFamily="34" charset="0"/>
                <a:cs typeface="Verdana" panose="020B0604030504040204" pitchFamily="34" charset="0"/>
              </a:rPr>
              <a:t>Which of the following statements is correct?</a:t>
            </a:r>
          </a:p>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Answer: C</a:t>
            </a:r>
            <a:endParaRPr lang="en-US" altLang="en-US" sz="140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BC14111-3728-48A4-B2F2-89C7A8D20BD5}"/>
              </a:ext>
            </a:extLst>
          </p:cNvPr>
          <p:cNvSpPr>
            <a:spLocks noGrp="1" noChangeArrowheads="1"/>
          </p:cNvSpPr>
          <p:nvPr>
            <p:ph type="title"/>
          </p:nvPr>
        </p:nvSpPr>
        <p:spPr/>
        <p:txBody>
          <a:bodyPr/>
          <a:lstStyle/>
          <a:p>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Inventory Management</a:t>
            </a:r>
          </a:p>
        </p:txBody>
      </p:sp>
      <p:sp>
        <p:nvSpPr>
          <p:cNvPr id="43011" name="Arc 3">
            <a:extLst>
              <a:ext uri="{FF2B5EF4-FFF2-40B4-BE49-F238E27FC236}">
                <a16:creationId xmlns:a16="http://schemas.microsoft.com/office/drawing/2014/main" id="{FE63E091-A30E-48F4-B0D7-6A36F71E81E5}"/>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2" name="Oval 4">
            <a:extLst>
              <a:ext uri="{FF2B5EF4-FFF2-40B4-BE49-F238E27FC236}">
                <a16:creationId xmlns:a16="http://schemas.microsoft.com/office/drawing/2014/main" id="{509AB8BB-C871-4A42-BCBF-E1AB7E292AF2}"/>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1</a:t>
            </a:r>
          </a:p>
        </p:txBody>
      </p:sp>
      <p:sp>
        <p:nvSpPr>
          <p:cNvPr id="43013" name="Text Box 5">
            <a:extLst>
              <a:ext uri="{FF2B5EF4-FFF2-40B4-BE49-F238E27FC236}">
                <a16:creationId xmlns:a16="http://schemas.microsoft.com/office/drawing/2014/main" id="{0970C963-B9A6-4025-8A9F-3C9E3DBCE8FD}"/>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PrepareMe</a:t>
            </a:r>
          </a:p>
        </p:txBody>
      </p:sp>
      <p:sp>
        <p:nvSpPr>
          <p:cNvPr id="43014" name="Oval 6">
            <a:extLst>
              <a:ext uri="{FF2B5EF4-FFF2-40B4-BE49-F238E27FC236}">
                <a16:creationId xmlns:a16="http://schemas.microsoft.com/office/drawing/2014/main" id="{C335BDA1-3A3F-4256-93F4-9E4894255C28}"/>
              </a:ext>
            </a:extLst>
          </p:cNvPr>
          <p:cNvSpPr>
            <a:spLocks noChangeArrowheads="1"/>
          </p:cNvSpPr>
          <p:nvPr/>
        </p:nvSpPr>
        <p:spPr bwMode="auto">
          <a:xfrm>
            <a:off x="1676400" y="24384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2</a:t>
            </a:r>
          </a:p>
        </p:txBody>
      </p:sp>
      <p:sp>
        <p:nvSpPr>
          <p:cNvPr id="43015" name="Text Box 7">
            <a:extLst>
              <a:ext uri="{FF2B5EF4-FFF2-40B4-BE49-F238E27FC236}">
                <a16:creationId xmlns:a16="http://schemas.microsoft.com/office/drawing/2014/main" id="{B9246279-973F-4E89-9542-FA9F0F67EE21}"/>
              </a:ext>
            </a:extLst>
          </p:cNvPr>
          <p:cNvSpPr txBox="1">
            <a:spLocks noChangeArrowheads="1"/>
          </p:cNvSpPr>
          <p:nvPr/>
        </p:nvSpPr>
        <p:spPr bwMode="auto">
          <a:xfrm>
            <a:off x="3124200" y="23622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latin typeface="Verdana" panose="020B0604030504040204" pitchFamily="34" charset="0"/>
                <a:ea typeface="Verdana" panose="020B0604030504040204" pitchFamily="34" charset="0"/>
                <a:cs typeface="Verdana" panose="020B0604030504040204" pitchFamily="34" charset="0"/>
              </a:rPr>
              <a:t>TellMe</a:t>
            </a:r>
            <a:endParaRPr lang="en-US" altLang="en-US" sz="2400" dirty="0">
              <a:latin typeface="Verdana" panose="020B0604030504040204" pitchFamily="34" charset="0"/>
              <a:ea typeface="Verdana" panose="020B0604030504040204" pitchFamily="34" charset="0"/>
              <a:cs typeface="Verdana" panose="020B0604030504040204" pitchFamily="34" charset="0"/>
            </a:endParaRPr>
          </a:p>
        </p:txBody>
      </p:sp>
      <p:sp>
        <p:nvSpPr>
          <p:cNvPr id="43016" name="Oval 8">
            <a:extLst>
              <a:ext uri="{FF2B5EF4-FFF2-40B4-BE49-F238E27FC236}">
                <a16:creationId xmlns:a16="http://schemas.microsoft.com/office/drawing/2014/main" id="{EA7C9456-347F-48B3-8BED-59D98762312C}"/>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3</a:t>
            </a:r>
          </a:p>
        </p:txBody>
      </p:sp>
      <p:sp>
        <p:nvSpPr>
          <p:cNvPr id="43017" name="Text Box 9">
            <a:extLst>
              <a:ext uri="{FF2B5EF4-FFF2-40B4-BE49-F238E27FC236}">
                <a16:creationId xmlns:a16="http://schemas.microsoft.com/office/drawing/2014/main" id="{2AB72552-FFD8-402C-835D-1192F178E9A1}"/>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ShowMe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43018" name="Oval 10">
            <a:extLst>
              <a:ext uri="{FF2B5EF4-FFF2-40B4-BE49-F238E27FC236}">
                <a16:creationId xmlns:a16="http://schemas.microsoft.com/office/drawing/2014/main" id="{C732B191-63EE-474E-BD13-FD26278B6A6F}"/>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4</a:t>
            </a:r>
          </a:p>
        </p:txBody>
      </p:sp>
      <p:sp>
        <p:nvSpPr>
          <p:cNvPr id="43019" name="Text Box 11">
            <a:extLst>
              <a:ext uri="{FF2B5EF4-FFF2-40B4-BE49-F238E27FC236}">
                <a16:creationId xmlns:a16="http://schemas.microsoft.com/office/drawing/2014/main" id="{55553642-C695-4436-898F-6044D04933F7}"/>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43020" name="Oval 12">
            <a:extLst>
              <a:ext uri="{FF2B5EF4-FFF2-40B4-BE49-F238E27FC236}">
                <a16:creationId xmlns:a16="http://schemas.microsoft.com/office/drawing/2014/main" id="{23B5F10E-4536-4AF3-BD62-1EF5A194E0F3}"/>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Times New Roman" panose="02020603050405020304" pitchFamily="18" charset="0"/>
              </a:rPr>
              <a:t>5</a:t>
            </a:r>
          </a:p>
        </p:txBody>
      </p:sp>
      <p:sp>
        <p:nvSpPr>
          <p:cNvPr id="43021" name="Text Box 13">
            <a:extLst>
              <a:ext uri="{FF2B5EF4-FFF2-40B4-BE49-F238E27FC236}">
                <a16:creationId xmlns:a16="http://schemas.microsoft.com/office/drawing/2014/main" id="{7C45F97E-2B2B-42B5-AE43-0CDF034383FF}"/>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Day 12 Period End Proc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y 12 Period End Process" id="{97936EF0-2DEE-402C-ADF4-AE6E9F2FEDE5}" vid="{F4B0FABF-02AA-4A9D-8977-0A0825F5D942}"/>
    </a:ext>
  </a:extLst>
</a:theme>
</file>

<file path=ppt/theme/theme2.xml><?xml version="1.0" encoding="utf-8"?>
<a:theme xmlns:a="http://schemas.openxmlformats.org/drawingml/2006/main" name="1_Capgemini_pptwhite">
  <a:themeElements>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fontScheme name="1_Capgemini_pptwhi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1_Capgemini_pptwhite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1_Capgemini_pptwhite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3">
        <a:dk1>
          <a:srgbClr val="003366"/>
        </a:dk1>
        <a:lt1>
          <a:srgbClr val="FFFFFF"/>
        </a:lt1>
        <a:dk2>
          <a:srgbClr val="00659C"/>
        </a:dk2>
        <a:lt2>
          <a:srgbClr val="003366"/>
        </a:lt2>
        <a:accent1>
          <a:srgbClr val="D6D3D6"/>
        </a:accent1>
        <a:accent2>
          <a:srgbClr val="FFD56B"/>
        </a:accent2>
        <a:accent3>
          <a:srgbClr val="FFFFFF"/>
        </a:accent3>
        <a:accent4>
          <a:srgbClr val="002A56"/>
        </a:accent4>
        <a:accent5>
          <a:srgbClr val="E8E6E8"/>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4">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5">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B5D3CE"/>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6">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77900"/>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7">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8">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9">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77900"/>
        </a:folHlink>
      </a:clrScheme>
      <a:clrMap bg1="lt1" tx1="dk1" bg2="lt2" tx2="dk2" accent1="accent1" accent2="accent2" accent3="accent3" accent4="accent4" accent5="accent5" accent6="accent6" hlink="hlink" folHlink="folHlink"/>
    </a:extraClrScheme>
    <a:extraClrScheme>
      <a:clrScheme name="1_Capgemini_pptwhite 10">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1">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B6D2BB"/>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3">
        <a:dk1>
          <a:srgbClr val="292929"/>
        </a:dk1>
        <a:lt1>
          <a:srgbClr val="FFFFFF"/>
        </a:lt1>
        <a:dk2>
          <a:srgbClr val="00659C"/>
        </a:dk2>
        <a:lt2>
          <a:srgbClr val="777777"/>
        </a:lt2>
        <a:accent1>
          <a:srgbClr val="F7DFB5"/>
        </a:accent1>
        <a:accent2>
          <a:srgbClr val="4D4D4D"/>
        </a:accent2>
        <a:accent3>
          <a:srgbClr val="FFFFFF"/>
        </a:accent3>
        <a:accent4>
          <a:srgbClr val="212121"/>
        </a:accent4>
        <a:accent5>
          <a:srgbClr val="FAECD7"/>
        </a:accent5>
        <a:accent6>
          <a:srgbClr val="454545"/>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4">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5">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790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6">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DFB5"/>
        </a:hlink>
        <a:folHlink>
          <a:srgbClr val="00594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y 12 Period End Process" id="{97936EF0-2DEE-402C-ADF4-AE6E9F2FEDE5}" vid="{915D1F05-0015-4AAA-976B-0027E0C7933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8" ma:contentTypeDescription="Create a new document." ma:contentTypeScope="" ma:versionID="ed4b255e0c09d62a212b4a4d57777ab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9a7eb835c67b3e51df09bfa94b041c00"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Props1.xml><?xml version="1.0" encoding="utf-8"?>
<ds:datastoreItem xmlns:ds="http://schemas.openxmlformats.org/officeDocument/2006/customXml" ds:itemID="{264C710A-0C10-48C2-8F00-5FF3776972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3e609e-8ea6-489d-9bda-f76e8937d4d5"/>
    <ds:schemaRef ds:uri="aeec9bad-f8f0-45e8-a380-c3a46b6a9b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4C72FC-4B7E-42B7-9CF3-13F495BB9105}">
  <ds:schemaRefs>
    <ds:schemaRef ds:uri="http://schemas.microsoft.com/sharepoint/v3/contenttype/forms"/>
  </ds:schemaRefs>
</ds:datastoreItem>
</file>

<file path=customXml/itemProps3.xml><?xml version="1.0" encoding="utf-8"?>
<ds:datastoreItem xmlns:ds="http://schemas.openxmlformats.org/officeDocument/2006/customXml" ds:itemID="{F9930FD0-C814-4923-874A-967B397BCF6E}">
  <ds:schemaRefs>
    <ds:schemaRef ds:uri="http://schemas.microsoft.com/office/2006/metadata/properties"/>
    <ds:schemaRef ds:uri="043e609e-8ea6-489d-9bda-f76e8937d4d5"/>
    <ds:schemaRef ds:uri="http://purl.org/dc/terms/"/>
    <ds:schemaRef ds:uri="http://schemas.openxmlformats.org/package/2006/metadata/core-properties"/>
    <ds:schemaRef ds:uri="http://schemas.microsoft.com/office/2006/documentManagement/types"/>
    <ds:schemaRef ds:uri="http://purl.org/dc/dcmitype/"/>
    <ds:schemaRef ds:uri="aeec9bad-f8f0-45e8-a380-c3a46b6a9bef"/>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Day 12 Period End Process</Template>
  <TotalTime>4624</TotalTime>
  <Words>7241</Words>
  <Application>Microsoft Office PowerPoint</Application>
  <PresentationFormat>On-screen Show (4:3)</PresentationFormat>
  <Paragraphs>916</Paragraphs>
  <Slides>85</Slides>
  <Notes>62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85</vt:i4>
      </vt:variant>
    </vt:vector>
  </HeadingPairs>
  <TitlesOfParts>
    <vt:vector size="97" baseType="lpstr">
      <vt:lpstr>Arial</vt:lpstr>
      <vt:lpstr>Calibri</vt:lpstr>
      <vt:lpstr>Symbol</vt:lpstr>
      <vt:lpstr>Tahoma</vt:lpstr>
      <vt:lpstr>Times New Roman</vt:lpstr>
      <vt:lpstr>Verdana</vt:lpstr>
      <vt:lpstr>Webdings</vt:lpstr>
      <vt:lpstr>Wingdings</vt:lpstr>
      <vt:lpstr>Wingdings 3</vt:lpstr>
      <vt:lpstr>Day 12 Period End Process</vt:lpstr>
      <vt:lpstr>1_Capgemini_pptwhite</vt:lpstr>
      <vt:lpstr>Document</vt:lpstr>
      <vt:lpstr>MM0005 MM Inventory Management</vt:lpstr>
      <vt:lpstr>Inventory Management</vt:lpstr>
      <vt:lpstr>Inventory Management</vt:lpstr>
      <vt:lpstr>Course Objective</vt:lpstr>
      <vt:lpstr>PrepareMe</vt:lpstr>
      <vt:lpstr>PowerPoint Presentation</vt:lpstr>
      <vt:lpstr>Use</vt:lpstr>
      <vt:lpstr>Challenges</vt:lpstr>
      <vt:lpstr>Inventory Management</vt:lpstr>
      <vt:lpstr>Inventory Management – Stock type</vt:lpstr>
      <vt:lpstr>IM – Movement type</vt:lpstr>
      <vt:lpstr>IM – Views in Mat Master Required</vt:lpstr>
      <vt:lpstr>IM Management - Reservation</vt:lpstr>
      <vt:lpstr>IM – Reservation Structure</vt:lpstr>
      <vt:lpstr>IM – Settings for Reservation</vt:lpstr>
      <vt:lpstr>IM – Goods Receipt</vt:lpstr>
      <vt:lpstr>IM – GR Docs</vt:lpstr>
      <vt:lpstr>IM – Effects of a Goods Receipt</vt:lpstr>
      <vt:lpstr>IM – GR without reference to PO</vt:lpstr>
      <vt:lpstr>IM – GR blocked stock</vt:lpstr>
      <vt:lpstr>IM – GR blocked stock and Release</vt:lpstr>
      <vt:lpstr>IM – Goods Receipt in Quality Inspection</vt:lpstr>
      <vt:lpstr>IM – Setting the Delivery Completed Indicator</vt:lpstr>
      <vt:lpstr>IM – Under delivery and Over delivery</vt:lpstr>
      <vt:lpstr>IM – Under delivery and Over delivery Customizing &amp; Application</vt:lpstr>
      <vt:lpstr>IM – Stock Transfers</vt:lpstr>
      <vt:lpstr>IM – Stock Transfers- Storage Location to Storage Location</vt:lpstr>
      <vt:lpstr>IM – Stock Transfers- Plant to Plant- One step</vt:lpstr>
      <vt:lpstr>IM – Stock Transfers- Plant to Plant- Two step</vt:lpstr>
      <vt:lpstr>IM – PO quantity variance</vt:lpstr>
      <vt:lpstr>IM – Reversals and Return Deliveries</vt:lpstr>
      <vt:lpstr>IM – Returns Purchase Order</vt:lpstr>
      <vt:lpstr>IM – Goods Receipt Message</vt:lpstr>
      <vt:lpstr>Inventory Management</vt:lpstr>
      <vt:lpstr>Goods Receipt</vt:lpstr>
      <vt:lpstr>IM – Goods receipt</vt:lpstr>
      <vt:lpstr>IM – Goods Receipt</vt:lpstr>
      <vt:lpstr>IM – Goods Receipt</vt:lpstr>
      <vt:lpstr>IM – Goods Receipt</vt:lpstr>
      <vt:lpstr>IM – Goods Receipt</vt:lpstr>
      <vt:lpstr>IM – Material to Material Conversion</vt:lpstr>
      <vt:lpstr>IM – Inter Product Movement</vt:lpstr>
      <vt:lpstr>Transfer Posting</vt:lpstr>
      <vt:lpstr>IM – Transfer Postings</vt:lpstr>
      <vt:lpstr>IM – Transfer Posting</vt:lpstr>
      <vt:lpstr>IM – Transfer Posting</vt:lpstr>
      <vt:lpstr>Reservation-Create &amp; Change</vt:lpstr>
      <vt:lpstr>IM – Reservation- Create</vt:lpstr>
      <vt:lpstr>IM – Reservation- Change</vt:lpstr>
      <vt:lpstr>IM – Auto PO Creation</vt:lpstr>
      <vt:lpstr>IM –Auto generation of PO</vt:lpstr>
      <vt:lpstr>IM – Creating Storage Locn Automatically</vt:lpstr>
      <vt:lpstr>IM – Auto Create Storage Location </vt:lpstr>
      <vt:lpstr>IM – Creation of New Mvmnt type</vt:lpstr>
      <vt:lpstr>Stock Transport Order – 2 step</vt:lpstr>
      <vt:lpstr>IM – Stock Transport Order – 2 step</vt:lpstr>
      <vt:lpstr>Goods Issue</vt:lpstr>
      <vt:lpstr>IM – Goods Issue</vt:lpstr>
      <vt:lpstr>IM – Goods Issue</vt:lpstr>
      <vt:lpstr>Inventory Management   change of data model   in S/4HANA</vt:lpstr>
      <vt:lpstr>PowerPoint Presentation</vt:lpstr>
      <vt:lpstr>PowerPoint Presentation</vt:lpstr>
      <vt:lpstr>PowerPoint Presentation</vt:lpstr>
      <vt:lpstr>Reporting</vt:lpstr>
      <vt:lpstr>IM – Reporting</vt:lpstr>
      <vt:lpstr>IM – Reporting MM</vt:lpstr>
      <vt:lpstr>IM – Reporting MM (cont)</vt:lpstr>
      <vt:lpstr>IM – Tolerance Limit</vt:lpstr>
      <vt:lpstr>Shelf Life</vt:lpstr>
      <vt:lpstr>IM – Shelf Life Expiration Date Check</vt:lpstr>
      <vt:lpstr>IM – Shelf Life Setting</vt:lpstr>
      <vt:lpstr>IM – Setting for Shelf Life</vt:lpstr>
      <vt:lpstr>Inventory Management</vt:lpstr>
      <vt:lpstr>Let me</vt:lpstr>
      <vt:lpstr>Let me</vt:lpstr>
      <vt:lpstr>Let me</vt:lpstr>
      <vt:lpstr>Let me</vt:lpstr>
      <vt:lpstr>Inventory Management</vt:lpstr>
      <vt:lpstr>About Tables</vt:lpstr>
      <vt:lpstr>Test Your Knowledge</vt:lpstr>
      <vt:lpstr>Test Your Knowledge</vt:lpstr>
      <vt:lpstr>Test Your Knowledge</vt:lpstr>
      <vt:lpstr>Test Your Knowledge</vt:lpstr>
      <vt:lpstr>Answers</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dc:subject>
  <dc:creator>Anand Rajagopalan</dc:creator>
  <cp:lastModifiedBy>Manandhar, Chetan</cp:lastModifiedBy>
  <cp:revision>508</cp:revision>
  <cp:lastPrinted>1998-05-07T19:57:38Z</cp:lastPrinted>
  <dcterms:created xsi:type="dcterms:W3CDTF">1998-04-30T19:10:22Z</dcterms:created>
  <dcterms:modified xsi:type="dcterms:W3CDTF">2020-01-30T05:40:38Z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