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70"/>
  </p:notesMasterIdLst>
  <p:handoutMasterIdLst>
    <p:handoutMasterId r:id="rId71"/>
  </p:handoutMasterIdLst>
  <p:sldIdLst>
    <p:sldId id="296" r:id="rId5"/>
    <p:sldId id="374" r:id="rId6"/>
    <p:sldId id="892" r:id="rId7"/>
    <p:sldId id="260" r:id="rId8"/>
    <p:sldId id="10715" r:id="rId9"/>
    <p:sldId id="262" r:id="rId10"/>
    <p:sldId id="10721" r:id="rId11"/>
    <p:sldId id="868" r:id="rId12"/>
    <p:sldId id="648" r:id="rId13"/>
    <p:sldId id="650" r:id="rId14"/>
    <p:sldId id="10679" r:id="rId15"/>
    <p:sldId id="674" r:id="rId16"/>
    <p:sldId id="675" r:id="rId17"/>
    <p:sldId id="676" r:id="rId18"/>
    <p:sldId id="10680" r:id="rId19"/>
    <p:sldId id="678" r:id="rId20"/>
    <p:sldId id="10722" r:id="rId21"/>
    <p:sldId id="265" r:id="rId22"/>
    <p:sldId id="266" r:id="rId23"/>
    <p:sldId id="267" r:id="rId24"/>
    <p:sldId id="268" r:id="rId25"/>
    <p:sldId id="663" r:id="rId26"/>
    <p:sldId id="665" r:id="rId27"/>
    <p:sldId id="10723" r:id="rId28"/>
    <p:sldId id="269" r:id="rId29"/>
    <p:sldId id="10716" r:id="rId30"/>
    <p:sldId id="272" r:id="rId31"/>
    <p:sldId id="271" r:id="rId32"/>
    <p:sldId id="776" r:id="rId33"/>
    <p:sldId id="780" r:id="rId34"/>
    <p:sldId id="300" r:id="rId35"/>
    <p:sldId id="10685" r:id="rId36"/>
    <p:sldId id="10717" r:id="rId37"/>
    <p:sldId id="277" r:id="rId38"/>
    <p:sldId id="274" r:id="rId39"/>
    <p:sldId id="276" r:id="rId40"/>
    <p:sldId id="301" r:id="rId41"/>
    <p:sldId id="10732" r:id="rId42"/>
    <p:sldId id="10733" r:id="rId43"/>
    <p:sldId id="10735" r:id="rId44"/>
    <p:sldId id="10724" r:id="rId45"/>
    <p:sldId id="275" r:id="rId46"/>
    <p:sldId id="10730" r:id="rId47"/>
    <p:sldId id="10731" r:id="rId48"/>
    <p:sldId id="10736" r:id="rId49"/>
    <p:sldId id="10737" r:id="rId50"/>
    <p:sldId id="10725" r:id="rId51"/>
    <p:sldId id="278" r:id="rId52"/>
    <p:sldId id="279" r:id="rId53"/>
    <p:sldId id="10738" r:id="rId54"/>
    <p:sldId id="10726" r:id="rId55"/>
    <p:sldId id="280" r:id="rId56"/>
    <p:sldId id="281" r:id="rId57"/>
    <p:sldId id="282" r:id="rId58"/>
    <p:sldId id="283" r:id="rId59"/>
    <p:sldId id="10727" r:id="rId60"/>
    <p:sldId id="287" r:id="rId61"/>
    <p:sldId id="288" r:id="rId62"/>
    <p:sldId id="10729" r:id="rId63"/>
    <p:sldId id="290" r:id="rId64"/>
    <p:sldId id="10718" r:id="rId65"/>
    <p:sldId id="292" r:id="rId66"/>
    <p:sldId id="308" r:id="rId67"/>
    <p:sldId id="286" r:id="rId68"/>
    <p:sldId id="273" r:id="rId69"/>
  </p:sldIdLst>
  <p:sldSz cx="12192000" cy="6858000"/>
  <p:notesSz cx="6858000" cy="9144000"/>
  <p:custDataLst>
    <p:tags r:id="rId7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374"/>
            <p14:sldId id="892"/>
            <p14:sldId id="260"/>
            <p14:sldId id="10715"/>
            <p14:sldId id="262"/>
            <p14:sldId id="10721"/>
            <p14:sldId id="868"/>
            <p14:sldId id="648"/>
            <p14:sldId id="650"/>
            <p14:sldId id="10679"/>
            <p14:sldId id="674"/>
            <p14:sldId id="675"/>
            <p14:sldId id="676"/>
            <p14:sldId id="10680"/>
            <p14:sldId id="678"/>
            <p14:sldId id="10722"/>
            <p14:sldId id="265"/>
            <p14:sldId id="266"/>
            <p14:sldId id="267"/>
            <p14:sldId id="268"/>
            <p14:sldId id="663"/>
            <p14:sldId id="665"/>
            <p14:sldId id="10723"/>
            <p14:sldId id="269"/>
            <p14:sldId id="10716"/>
            <p14:sldId id="272"/>
            <p14:sldId id="271"/>
            <p14:sldId id="776"/>
            <p14:sldId id="780"/>
            <p14:sldId id="300"/>
            <p14:sldId id="10685"/>
            <p14:sldId id="10717"/>
            <p14:sldId id="277"/>
            <p14:sldId id="274"/>
            <p14:sldId id="276"/>
            <p14:sldId id="301"/>
            <p14:sldId id="10732"/>
            <p14:sldId id="10733"/>
            <p14:sldId id="10735"/>
            <p14:sldId id="10724"/>
            <p14:sldId id="275"/>
            <p14:sldId id="10730"/>
            <p14:sldId id="10731"/>
            <p14:sldId id="10736"/>
            <p14:sldId id="10737"/>
            <p14:sldId id="10725"/>
            <p14:sldId id="278"/>
            <p14:sldId id="279"/>
            <p14:sldId id="10738"/>
            <p14:sldId id="10726"/>
            <p14:sldId id="280"/>
            <p14:sldId id="281"/>
            <p14:sldId id="282"/>
            <p14:sldId id="283"/>
            <p14:sldId id="10727"/>
            <p14:sldId id="287"/>
            <p14:sldId id="288"/>
            <p14:sldId id="10729"/>
            <p14:sldId id="290"/>
            <p14:sldId id="10718"/>
            <p14:sldId id="292"/>
            <p14:sldId id="308"/>
            <p14:sldId id="286"/>
            <p14:sldId id="273"/>
          </p14:sldIdLst>
        </p14:section>
      </p14:sectionLst>
    </p:ext>
    <p:ext uri="{EFAFB233-063F-42B5-8137-9DF3F51BA10A}">
      <p15:sldGuideLst xmlns:p15="http://schemas.microsoft.com/office/powerpoint/2012/main">
        <p15:guide id="5" orient="horz" pos="1706"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7B"/>
    <a:srgbClr val="0070AD"/>
    <a:srgbClr val="FF7E83"/>
    <a:srgbClr val="2B0A3D"/>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p:cViewPr varScale="1">
        <p:scale>
          <a:sx n="62" d="100"/>
          <a:sy n="62" d="100"/>
        </p:scale>
        <p:origin x="828" y="56"/>
      </p:cViewPr>
      <p:guideLst>
        <p:guide orient="horz" pos="1706"/>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19/08/2020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19/08/2020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3.1.4_OTC_Sales Contracts S/4HANA</a:t>
            </a:r>
          </a:p>
        </p:txBody>
      </p:sp>
      <p:sp>
        <p:nvSpPr>
          <p:cNvPr id="5" name="Slide Number Placeholder 4"/>
          <p:cNvSpPr>
            <a:spLocks noGrp="1"/>
          </p:cNvSpPr>
          <p:nvPr>
            <p:ph type="sldNum" sz="quarter" idx="11"/>
          </p:nvPr>
        </p:nvSpPr>
        <p:spPr/>
        <p:txBody>
          <a:bodyPr/>
          <a:lstStyle/>
          <a:p>
            <a:fld id="{9FF4F04D-5809-46B9-BC34-D0E45399D316}" type="slidenum">
              <a:rPr lang="en-US" smtClean="0"/>
              <a:pPr/>
              <a:t>12</a:t>
            </a:fld>
            <a:endParaRPr lang="en-US" dirty="0"/>
          </a:p>
        </p:txBody>
      </p:sp>
    </p:spTree>
    <p:extLst>
      <p:ext uri="{BB962C8B-B14F-4D97-AF65-F5344CB8AC3E}">
        <p14:creationId xmlns:p14="http://schemas.microsoft.com/office/powerpoint/2010/main" val="1297832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13</a:t>
            </a:fld>
            <a:endParaRPr lang="en-US" dirty="0"/>
          </a:p>
        </p:txBody>
      </p:sp>
    </p:spTree>
    <p:extLst>
      <p:ext uri="{BB962C8B-B14F-4D97-AF65-F5344CB8AC3E}">
        <p14:creationId xmlns:p14="http://schemas.microsoft.com/office/powerpoint/2010/main" val="217940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14</a:t>
            </a:fld>
            <a:endParaRPr lang="en-US" dirty="0"/>
          </a:p>
        </p:txBody>
      </p:sp>
    </p:spTree>
    <p:extLst>
      <p:ext uri="{BB962C8B-B14F-4D97-AF65-F5344CB8AC3E}">
        <p14:creationId xmlns:p14="http://schemas.microsoft.com/office/powerpoint/2010/main" val="2123342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FEE8F-12C2-4B39-8CD0-29256A1CA089}" type="slidenum">
              <a:rPr lang="en-US"/>
              <a:pPr/>
              <a:t>15</a:t>
            </a:fld>
            <a:endParaRPr lang="en-US" dirty="0"/>
          </a:p>
        </p:txBody>
      </p:sp>
      <p:sp>
        <p:nvSpPr>
          <p:cNvPr id="1234946" name="Rectangle 2"/>
          <p:cNvSpPr>
            <a:spLocks noGrp="1" noRot="1" noChangeAspect="1" noChangeArrowheads="1" noTextEdit="1"/>
          </p:cNvSpPr>
          <p:nvPr>
            <p:ph type="sldImg"/>
          </p:nvPr>
        </p:nvSpPr>
        <p:spPr>
          <a:xfrm>
            <a:off x="395288" y="709613"/>
            <a:ext cx="6224587" cy="3502025"/>
          </a:xfrm>
          <a:ln/>
        </p:spPr>
      </p:sp>
      <p:sp>
        <p:nvSpPr>
          <p:cNvPr id="1234947" name="Rectangle 3"/>
          <p:cNvSpPr>
            <a:spLocks noGrp="1" noChangeArrowheads="1"/>
          </p:cNvSpPr>
          <p:nvPr>
            <p:ph type="body" idx="1"/>
          </p:nvPr>
        </p:nvSpPr>
        <p:spPr>
          <a:xfrm>
            <a:off x="484356" y="5461466"/>
            <a:ext cx="6369904" cy="3379914"/>
          </a:xfrm>
          <a:noFill/>
          <a:ln/>
        </p:spPr>
        <p:txBody>
          <a:bodyPr lIns="0" tIns="46397" rIns="0" bIns="46397"/>
          <a:lstStyle/>
          <a:p>
            <a:pPr marL="174388" lvl="1"/>
            <a:endParaRPr lang="en-US" dirty="0"/>
          </a:p>
        </p:txBody>
      </p:sp>
    </p:spTree>
    <p:extLst>
      <p:ext uri="{BB962C8B-B14F-4D97-AF65-F5344CB8AC3E}">
        <p14:creationId xmlns:p14="http://schemas.microsoft.com/office/powerpoint/2010/main" val="40979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16</a:t>
            </a:fld>
            <a:endParaRPr lang="en-US" dirty="0"/>
          </a:p>
        </p:txBody>
      </p:sp>
    </p:spTree>
    <p:extLst>
      <p:ext uri="{BB962C8B-B14F-4D97-AF65-F5344CB8AC3E}">
        <p14:creationId xmlns:p14="http://schemas.microsoft.com/office/powerpoint/2010/main" val="2002665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7.xml"/><Relationship Id="rId7" Type="http://schemas.openxmlformats.org/officeDocument/2006/relationships/slideMaster" Target="../slideMasters/slideMaster1.xml"/><Relationship Id="rId12" Type="http://schemas.openxmlformats.org/officeDocument/2006/relationships/image" Target="../media/image9.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tags" Target="../tags/tag10.xml"/><Relationship Id="rId11" Type="http://schemas.openxmlformats.org/officeDocument/2006/relationships/oleObject" Target="../embeddings/oleObject6.bin"/><Relationship Id="rId5" Type="http://schemas.openxmlformats.org/officeDocument/2006/relationships/tags" Target="../tags/tag9.xml"/><Relationship Id="rId10" Type="http://schemas.openxmlformats.org/officeDocument/2006/relationships/image" Target="../media/image8.png"/><Relationship Id="rId4" Type="http://schemas.openxmlformats.org/officeDocument/2006/relationships/tags" Target="../tags/tag8.xml"/><Relationship Id="rId9" Type="http://schemas.openxmlformats.org/officeDocument/2006/relationships/image" Target="../media/image7.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vert="horz" lIns="0" tIns="180000" rIns="0" bIns="0" rtlCol="0" anchor="t">
            <a:noAutofit/>
          </a:bodyPr>
          <a:lstStyle>
            <a:lvl1pPr>
              <a:defRPr lang="en-US"/>
            </a:lvl1pPr>
          </a:lstStyle>
          <a:p>
            <a:pPr lvl="0"/>
            <a:r>
              <a:rPr lang="en-US" dirty="0"/>
              <a:t>Click to edit Master title style</a:t>
            </a:r>
          </a:p>
        </p:txBody>
      </p:sp>
      <p:sp>
        <p:nvSpPr>
          <p:cNvPr id="6" name="Espace réservé du texte 4">
            <a:extLst>
              <a:ext uri="{FF2B5EF4-FFF2-40B4-BE49-F238E27FC236}">
                <a16:creationId xmlns:a16="http://schemas.microsoft.com/office/drawing/2014/main" id="{BA481B46-4B6D-4361-AB57-2D166C5DCFF3}"/>
              </a:ext>
            </a:extLst>
          </p:cNvPr>
          <p:cNvSpPr>
            <a:spLocks noGrp="1"/>
          </p:cNvSpPr>
          <p:nvPr>
            <p:ph type="body" sz="quarter" idx="11" hasCustomPrompt="1"/>
          </p:nvPr>
        </p:nvSpPr>
        <p:spPr>
          <a:xfrm>
            <a:off x="227349" y="980728"/>
            <a:ext cx="11700000" cy="504056"/>
          </a:xfrm>
          <a:prstGeom prst="rect">
            <a:avLst/>
          </a:prstGeom>
        </p:spPr>
        <p:txBody>
          <a:bodyPr/>
          <a:lstStyle>
            <a:lvl1pPr>
              <a:lnSpc>
                <a:spcPct val="100000"/>
              </a:lnSpc>
              <a:spcBef>
                <a:spcPts val="1200"/>
              </a:spcBef>
              <a:defRPr sz="1800" i="1">
                <a:solidFill>
                  <a:schemeClr val="accent2"/>
                </a:solidFill>
              </a:defRPr>
            </a:lvl1pPr>
          </a:lstStyle>
          <a:p>
            <a:pPr lvl="0"/>
            <a:r>
              <a:rPr lang="en-US" dirty="0"/>
              <a:t>Click to edit Master subtitle styles</a:t>
            </a:r>
          </a:p>
        </p:txBody>
      </p:sp>
      <p:sp>
        <p:nvSpPr>
          <p:cNvPr id="7" name="Text Placeholder 3">
            <a:extLst>
              <a:ext uri="{FF2B5EF4-FFF2-40B4-BE49-F238E27FC236}">
                <a16:creationId xmlns:a16="http://schemas.microsoft.com/office/drawing/2014/main" id="{26FBB676-D5E1-489A-A845-100D87C7DBA9}"/>
              </a:ext>
            </a:extLst>
          </p:cNvPr>
          <p:cNvSpPr>
            <a:spLocks noGrp="1"/>
          </p:cNvSpPr>
          <p:nvPr>
            <p:ph type="body" sz="quarter" idx="10"/>
          </p:nvPr>
        </p:nvSpPr>
        <p:spPr>
          <a:xfrm>
            <a:off x="227348" y="1815352"/>
            <a:ext cx="11700000" cy="4466201"/>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364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3861"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5144983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spid="_x0000_s86852"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1" y="0"/>
            <a:ext cx="7651751"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black"/>
              </a:solidFill>
              <a:effectLst/>
              <a:uLnTx/>
              <a:uFillTx/>
              <a:latin typeface="Verdana"/>
              <a:ea typeface="+mn-ea"/>
              <a:cs typeface="+mn-cs"/>
            </a:endParaRP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1"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9" y="434515"/>
            <a:ext cx="5419268" cy="1902287"/>
          </a:xfrm>
          <a:prstGeom prst="rect">
            <a:avLst/>
          </a:prstGeom>
        </p:spPr>
        <p:txBody>
          <a:bodyPr>
            <a:noAutofit/>
          </a:bodyPr>
          <a:lstStyle>
            <a:lvl1pPr marL="0" indent="0">
              <a:buNone/>
              <a:defRPr sz="2700">
                <a:solidFill>
                  <a:schemeClr val="bg1"/>
                </a:solidFill>
              </a:defRPr>
            </a:lvl1pPr>
            <a:lvl2pPr marL="342900" indent="0">
              <a:buNone/>
              <a:defRPr sz="45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300229157"/>
      </p:ext>
    </p:extLst>
  </p:cSld>
  <p:clrMapOvr>
    <a:masterClrMapping/>
  </p:clrMapOvr>
  <p:extLst>
    <p:ext uri="{DCECCB84-F9BA-43D5-87BE-67443E8EF086}">
      <p15:sldGuideLst xmlns:p15="http://schemas.microsoft.com/office/powerpoint/2012/main">
        <p15:guide id="1" pos="3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sz="2400"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10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3"/>
            <a:ext cx="11700000" cy="4466201"/>
          </a:xfrm>
          <a:prstGeom prst="rect">
            <a:avLst/>
          </a:prstGeom>
        </p:spPr>
        <p:txBody>
          <a:bodyPr/>
          <a:lstStyle>
            <a:lvl1pPr>
              <a:spcBef>
                <a:spcPts val="600"/>
              </a:spcBef>
              <a:defRPr sz="1600"/>
            </a:lvl1pPr>
            <a:lvl2pPr marL="442913" indent="-350838">
              <a:spcBef>
                <a:spcPts val="600"/>
              </a:spcBef>
              <a:buClr>
                <a:schemeClr val="accent6"/>
              </a:buClr>
              <a:buFont typeface="Wingdings" panose="05000000000000000000" pitchFamily="2" charset="2"/>
              <a:buChar char="q"/>
              <a:defRPr sz="1600"/>
            </a:lvl2pPr>
            <a:lvl3pPr marL="803275" indent="-360363">
              <a:spcBef>
                <a:spcPts val="600"/>
              </a:spcBef>
              <a:buClr>
                <a:schemeClr val="accent1">
                  <a:lumMod val="60000"/>
                  <a:lumOff val="40000"/>
                </a:schemeClr>
              </a:buClr>
              <a:buFont typeface="Wingdings" panose="05000000000000000000" pitchFamily="2" charset="2"/>
              <a:buChar char="m"/>
              <a:defRPr sz="1600"/>
            </a:lvl3pPr>
            <a:lvl4pPr marL="1255713" indent="-363538">
              <a:spcBef>
                <a:spcPts val="600"/>
              </a:spcBef>
              <a:buClr>
                <a:schemeClr val="accent1"/>
              </a:buClr>
              <a:buFont typeface="Wingdings" panose="05000000000000000000" pitchFamily="2" charset="2"/>
              <a:buChar char="§"/>
              <a:defRPr sz="1600"/>
            </a:lvl4pPr>
            <a:lvl5pPr marL="1616075" indent="-360363">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1"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1197000"/>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77">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311621397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89492" name="think-cell Slide" r:id="rId8" imgW="360" imgH="360" progId="">
                  <p:embed/>
                </p:oleObj>
              </mc:Choice>
              <mc:Fallback>
                <p:oleObj name="think-cell Slide" r:id="rId8" imgW="360" imgH="360" progId="">
                  <p:embed/>
                  <p:pic>
                    <p:nvPicPr>
                      <p:cNvPr id="4" name="Object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reeform 4"/>
          <p:cNvSpPr>
            <a:spLocks/>
          </p:cNvSpPr>
          <p:nvPr>
            <p:custDataLst>
              <p:tags r:id="rId3"/>
            </p:custDataLst>
          </p:nvPr>
        </p:nvSpPr>
        <p:spPr bwMode="auto">
          <a:xfrm>
            <a:off x="0" y="676279"/>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sz="1800" dirty="0">
              <a:latin typeface="+mn-lt"/>
              <a:cs typeface="+mn-cs"/>
            </a:endParaRPr>
          </a:p>
        </p:txBody>
      </p:sp>
      <p:pic>
        <p:nvPicPr>
          <p:cNvPr id="9" name="Picture 103" descr="C:\Users\UserSim\Desktop\Capgemini\Capgemini_logo_cmyk.png"/>
          <p:cNvPicPr>
            <a:picLocks noChangeAspect="1" noChangeArrowheads="1"/>
          </p:cNvPicPr>
          <p:nvPr>
            <p:custDataLst>
              <p:tags r:id="rId4"/>
            </p:custDataLst>
          </p:nvPr>
        </p:nvPicPr>
        <p:blipFill>
          <a:blip r:embed="rId10" cstate="print"/>
          <a:srcRect/>
          <a:stretch>
            <a:fillRect/>
          </a:stretch>
        </p:blipFill>
        <p:spPr bwMode="auto">
          <a:xfrm>
            <a:off x="195387" y="6443667"/>
            <a:ext cx="1613877" cy="320675"/>
          </a:xfrm>
          <a:prstGeom prst="rect">
            <a:avLst/>
          </a:prstGeom>
          <a:noFill/>
          <a:ln w="9525">
            <a:noFill/>
            <a:miter lim="800000"/>
            <a:headEnd/>
            <a:tailEnd/>
          </a:ln>
        </p:spPr>
      </p:pic>
      <p:cxnSp>
        <p:nvCxnSpPr>
          <p:cNvPr id="10" name="Straight Connector 5"/>
          <p:cNvCxnSpPr/>
          <p:nvPr>
            <p:custDataLst>
              <p:tags r:id="rId5"/>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6"/>
            </p:custDataLst>
          </p:nvPr>
        </p:nvGraphicFramePr>
        <p:xfrm>
          <a:off x="1" y="4"/>
          <a:ext cx="181708" cy="144463"/>
        </p:xfrm>
        <a:graphic>
          <a:graphicData uri="http://schemas.openxmlformats.org/presentationml/2006/ole">
            <mc:AlternateContent xmlns:mc="http://schemas.openxmlformats.org/markup-compatibility/2006">
              <mc:Choice xmlns:v="urn:schemas-microsoft-com:vml" Requires="v">
                <p:oleObj spid="_x0000_s89493" name="think-cell Slide" r:id="rId11" imgW="360" imgH="360" progId="">
                  <p:embed/>
                </p:oleObj>
              </mc:Choice>
              <mc:Fallback>
                <p:oleObj name="think-cell Slide" r:id="rId11" imgW="360" imgH="360" progId="">
                  <p:embed/>
                  <p:pic>
                    <p:nvPicPr>
                      <p:cNvPr id="11"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4"/>
                        <a:ext cx="18170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a:t>Click to edit Master title style</a:t>
            </a:r>
            <a:endParaRPr lang="en-US" dirty="0"/>
          </a:p>
        </p:txBody>
      </p:sp>
      <p:sp>
        <p:nvSpPr>
          <p:cNvPr id="3" name="Content Placeholder 2"/>
          <p:cNvSpPr>
            <a:spLocks noGrp="1"/>
          </p:cNvSpPr>
          <p:nvPr>
            <p:ph idx="1"/>
          </p:nvPr>
        </p:nvSpPr>
        <p:spPr>
          <a:xfrm>
            <a:off x="398021" y="1494769"/>
            <a:ext cx="11793979" cy="4643751"/>
          </a:xfrm>
        </p:spPr>
        <p:txBody>
          <a:bodyPr/>
          <a:lstStyle>
            <a:lvl1pPr>
              <a:defRPr b="0"/>
            </a:lvl1pPr>
            <a:lvl5pPr>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6" name="Rectangle 15"/>
          <p:cNvSpPr/>
          <p:nvPr/>
        </p:nvSpPr>
        <p:spPr>
          <a:xfrm>
            <a:off x="9154970" y="6550928"/>
            <a:ext cx="2989415" cy="2435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Copyright© 2018 Capgemini. All rights reserved.</a:t>
            </a:r>
            <a:endParaRPr lang="en-GB" sz="700" dirty="0">
              <a:solidFill>
                <a:schemeClr val="tx1"/>
              </a:solidFill>
              <a:latin typeface="Arial" pitchFamily="34" charset="0"/>
              <a:cs typeface="Arial" pitchFamily="34" charset="0"/>
            </a:endParaRPr>
          </a:p>
        </p:txBody>
      </p:sp>
      <p:pic>
        <p:nvPicPr>
          <p:cNvPr id="12" name="Picture 9"/>
          <p:cNvPicPr>
            <a:picLocks noChangeAspect="1" noChangeArrowheads="1"/>
          </p:cNvPicPr>
          <p:nvPr/>
        </p:nvPicPr>
        <p:blipFill>
          <a:blip r:embed="rId12" cstate="print"/>
          <a:srcRect/>
          <a:stretch>
            <a:fillRect/>
          </a:stretch>
        </p:blipFill>
        <p:spPr bwMode="auto">
          <a:xfrm>
            <a:off x="10597664" y="211822"/>
            <a:ext cx="947659" cy="593521"/>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41249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pl-PL" dirty="0"/>
          </a:p>
        </p:txBody>
      </p:sp>
    </p:spTree>
    <p:extLst>
      <p:ext uri="{BB962C8B-B14F-4D97-AF65-F5344CB8AC3E}">
        <p14:creationId xmlns:p14="http://schemas.microsoft.com/office/powerpoint/2010/main" val="192123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091"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ERP &amp; SAP S/4HANA Overview</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82" r:id="rId2"/>
    <p:sldLayoutId id="2147483883" r:id="rId3"/>
    <p:sldLayoutId id="2147483892" r:id="rId4"/>
    <p:sldLayoutId id="2147483895" r:id="rId5"/>
    <p:sldLayoutId id="2147483896" r:id="rId6"/>
    <p:sldLayoutId id="2147483902" r:id="rId7"/>
    <p:sldLayoutId id="2147483903" r:id="rId8"/>
    <p:sldLayoutId id="2147483904"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hyperlink" Target="http://help.sap.com/saphelp_erp2004/helpdata/EN/dd/55fd53545a11d1a7020000e829fd11/frameset.htm" TargetMode="External"/><Relationship Id="rId2" Type="http://schemas.openxmlformats.org/officeDocument/2006/relationships/hyperlink" Target="http://help.sap.com/saphelp_47x200/helpdata/en/75/ee0e9755c811d189900000e8322d00/frameset.htm" TargetMode="External"/><Relationship Id="rId1" Type="http://schemas.openxmlformats.org/officeDocument/2006/relationships/slideLayout" Target="../slideLayouts/slideLayout8.xml"/><Relationship Id="rId4" Type="http://schemas.openxmlformats.org/officeDocument/2006/relationships/hyperlink" Target="http://help.sap.com/saphelp_erp2004/helpdata/EN/dd/56045d545a11d1a7020000e829fd11/frameset.ht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a:xfrm>
            <a:off x="5592000" y="549001"/>
            <a:ext cx="5760584" cy="2058654"/>
          </a:xfrm>
        </p:spPr>
        <p:txBody>
          <a:bodyPr anchor="ctr">
            <a:normAutofit/>
          </a:bodyPr>
          <a:lstStyle/>
          <a:p>
            <a:pPr defTabSz="514350">
              <a:spcBef>
                <a:spcPts val="563"/>
              </a:spcBef>
            </a:pPr>
            <a:r>
              <a:rPr lang="en-US" sz="2000" dirty="0">
                <a:latin typeface="+mn-lt"/>
                <a:cs typeface="Arial" panose="020B0604020202020204" pitchFamily="34" charset="0"/>
              </a:rPr>
              <a:t>Contracts and Scheduling Agreement</a:t>
            </a:r>
          </a:p>
        </p:txBody>
      </p:sp>
      <p:sp>
        <p:nvSpPr>
          <p:cNvPr id="3" name="Subtitle 2">
            <a:extLst>
              <a:ext uri="{FF2B5EF4-FFF2-40B4-BE49-F238E27FC236}">
                <a16:creationId xmlns:a16="http://schemas.microsoft.com/office/drawing/2014/main" id="{21DB3E48-57B5-46C4-86DB-6E7D2FFC24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accent1">
                    <a:lumMod val="60000"/>
                    <a:lumOff val="40000"/>
                  </a:schemeClr>
                </a:solidFill>
                <a:ea typeface="+mn-ea"/>
                <a:cs typeface="+mn-cs"/>
              </a:rPr>
              <a:t>Features</a:t>
            </a:r>
          </a:p>
        </p:txBody>
      </p:sp>
      <p:sp>
        <p:nvSpPr>
          <p:cNvPr id="3" name="Content Placeholder 2"/>
          <p:cNvSpPr>
            <a:spLocks noGrp="1"/>
          </p:cNvSpPr>
          <p:nvPr>
            <p:ph type="body" sz="quarter" idx="4294967295"/>
          </p:nvPr>
        </p:nvSpPr>
        <p:spPr>
          <a:xfrm>
            <a:off x="1199456" y="1196826"/>
            <a:ext cx="9793088" cy="446434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lIns="72000" rIns="72000" anchor="ctr">
            <a:noAutofit/>
          </a:bodyPr>
          <a:lstStyle/>
          <a:p>
            <a:pPr>
              <a:lnSpc>
                <a:spcPct val="100000"/>
              </a:lnSpc>
              <a:spcBef>
                <a:spcPts val="900"/>
              </a:spcBef>
              <a:buClr>
                <a:srgbClr val="009ACC"/>
              </a:buClr>
            </a:pPr>
            <a:r>
              <a:rPr lang="en-US" sz="1800" dirty="0">
                <a:solidFill>
                  <a:prstClr val="black"/>
                </a:solidFill>
              </a:rPr>
              <a:t>There are many settings for scheduling agreements, giving the component supplier the flexibility needed to create and control documents to meet a company's specific needs.</a:t>
            </a:r>
          </a:p>
          <a:p>
            <a:pPr>
              <a:lnSpc>
                <a:spcPct val="100000"/>
              </a:lnSpc>
              <a:spcBef>
                <a:spcPts val="900"/>
              </a:spcBef>
              <a:buClr>
                <a:schemeClr val="accent6"/>
              </a:buClr>
            </a:pPr>
            <a:r>
              <a:rPr lang="en-US" sz="1800" b="1" dirty="0"/>
              <a:t>A variety of sales functions for:</a:t>
            </a:r>
          </a:p>
          <a:p>
            <a:pPr marL="552450" lvl="1" indent="-285750">
              <a:lnSpc>
                <a:spcPct val="100000"/>
              </a:lnSpc>
              <a:spcBef>
                <a:spcPts val="900"/>
              </a:spcBef>
              <a:buClr>
                <a:schemeClr val="accent1">
                  <a:lumMod val="60000"/>
                  <a:lumOff val="40000"/>
                </a:schemeClr>
              </a:buClr>
            </a:pPr>
            <a:r>
              <a:rPr lang="en-US" sz="1600" dirty="0"/>
              <a:t>Engineering changes</a:t>
            </a:r>
          </a:p>
          <a:p>
            <a:pPr marL="552450" lvl="1" indent="-285750">
              <a:lnSpc>
                <a:spcPct val="100000"/>
              </a:lnSpc>
              <a:spcBef>
                <a:spcPts val="900"/>
              </a:spcBef>
              <a:buClr>
                <a:schemeClr val="accent1">
                  <a:lumMod val="60000"/>
                  <a:lumOff val="40000"/>
                </a:schemeClr>
              </a:buClr>
            </a:pPr>
            <a:r>
              <a:rPr lang="en-US" sz="1600" dirty="0"/>
              <a:t>Packing proposals</a:t>
            </a:r>
          </a:p>
          <a:p>
            <a:pPr marL="552450" lvl="1" indent="-285750">
              <a:lnSpc>
                <a:spcPct val="100000"/>
              </a:lnSpc>
              <a:spcBef>
                <a:spcPts val="900"/>
              </a:spcBef>
              <a:buClr>
                <a:schemeClr val="accent1">
                  <a:lumMod val="60000"/>
                  <a:lumOff val="40000"/>
                </a:schemeClr>
              </a:buClr>
            </a:pPr>
            <a:r>
              <a:rPr lang="en-US" sz="1600" dirty="0"/>
              <a:t>Open quantities</a:t>
            </a:r>
          </a:p>
          <a:p>
            <a:pPr marL="552450" lvl="1" indent="-285750">
              <a:lnSpc>
                <a:spcPct val="100000"/>
              </a:lnSpc>
              <a:spcBef>
                <a:spcPts val="900"/>
              </a:spcBef>
              <a:buClr>
                <a:schemeClr val="accent1">
                  <a:lumMod val="60000"/>
                  <a:lumOff val="40000"/>
                </a:schemeClr>
              </a:buClr>
            </a:pPr>
            <a:r>
              <a:rPr lang="en-US" sz="1600" dirty="0"/>
              <a:t>Returns</a:t>
            </a:r>
          </a:p>
          <a:p>
            <a:pPr>
              <a:lnSpc>
                <a:spcPct val="100000"/>
              </a:lnSpc>
              <a:spcBef>
                <a:spcPts val="900"/>
              </a:spcBef>
              <a:buClr>
                <a:schemeClr val="accent6"/>
              </a:buClr>
            </a:pPr>
            <a:r>
              <a:rPr lang="en-US" sz="1800" b="1" dirty="0"/>
              <a:t>A variety of functions in delivery schedules for:</a:t>
            </a:r>
          </a:p>
          <a:p>
            <a:pPr marL="552450" lvl="1" indent="-285750">
              <a:lnSpc>
                <a:spcPct val="100000"/>
              </a:lnSpc>
              <a:spcBef>
                <a:spcPts val="900"/>
              </a:spcBef>
              <a:buClr>
                <a:schemeClr val="accent1">
                  <a:lumMod val="60000"/>
                  <a:lumOff val="40000"/>
                </a:schemeClr>
              </a:buClr>
            </a:pPr>
            <a:r>
              <a:rPr lang="en-US" sz="1600" dirty="0"/>
              <a:t>Intermediate documents (</a:t>
            </a:r>
            <a:r>
              <a:rPr lang="en-US" sz="1600" dirty="0" err="1"/>
              <a:t>IDocs</a:t>
            </a:r>
            <a:r>
              <a:rPr lang="en-US" sz="1600" dirty="0"/>
              <a:t>)</a:t>
            </a:r>
          </a:p>
          <a:p>
            <a:pPr marL="552450" lvl="1" indent="-285750">
              <a:lnSpc>
                <a:spcPct val="100000"/>
              </a:lnSpc>
              <a:spcBef>
                <a:spcPts val="900"/>
              </a:spcBef>
              <a:buClr>
                <a:schemeClr val="accent1">
                  <a:lumMod val="60000"/>
                  <a:lumOff val="40000"/>
                </a:schemeClr>
              </a:buClr>
            </a:pPr>
            <a:r>
              <a:rPr lang="en-US" sz="1600" dirty="0"/>
              <a:t>Checks on incoming delivery schedules</a:t>
            </a:r>
          </a:p>
          <a:p>
            <a:pPr marL="552450" lvl="1" indent="-285750">
              <a:lnSpc>
                <a:spcPct val="100000"/>
              </a:lnSpc>
              <a:spcBef>
                <a:spcPts val="900"/>
              </a:spcBef>
              <a:buClr>
                <a:schemeClr val="accent1">
                  <a:lumMod val="60000"/>
                  <a:lumOff val="40000"/>
                </a:schemeClr>
              </a:buClr>
            </a:pPr>
            <a:r>
              <a:rPr lang="en-US" sz="1600" dirty="0"/>
              <a:t>Requirements planning and delivery</a:t>
            </a:r>
          </a:p>
        </p:txBody>
      </p:sp>
    </p:spTree>
    <p:extLst>
      <p:ext uri="{BB962C8B-B14F-4D97-AF65-F5344CB8AC3E}">
        <p14:creationId xmlns:p14="http://schemas.microsoft.com/office/powerpoint/2010/main" val="365933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accent1">
                    <a:lumMod val="60000"/>
                    <a:lumOff val="40000"/>
                  </a:schemeClr>
                </a:solidFill>
                <a:ea typeface="+mn-ea"/>
                <a:cs typeface="+mn-cs"/>
              </a:rPr>
              <a:t>Features</a:t>
            </a:r>
          </a:p>
        </p:txBody>
      </p:sp>
      <p:sp>
        <p:nvSpPr>
          <p:cNvPr id="3" name="Content Placeholder 2"/>
          <p:cNvSpPr>
            <a:spLocks noGrp="1"/>
          </p:cNvSpPr>
          <p:nvPr>
            <p:ph type="body" sz="quarter" idx="4294967295"/>
          </p:nvPr>
        </p:nvSpPr>
        <p:spPr>
          <a:xfrm>
            <a:off x="1199456" y="1268760"/>
            <a:ext cx="9207748" cy="360040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lIns="72000" rIns="72000" anchor="ctr">
            <a:noAutofit/>
          </a:bodyPr>
          <a:lstStyle/>
          <a:p>
            <a:pPr marL="552450" lvl="1" indent="-285750">
              <a:lnSpc>
                <a:spcPct val="100000"/>
              </a:lnSpc>
              <a:spcBef>
                <a:spcPts val="900"/>
              </a:spcBef>
              <a:buClr>
                <a:schemeClr val="accent1">
                  <a:lumMod val="60000"/>
                  <a:lumOff val="40000"/>
                </a:schemeClr>
              </a:buClr>
            </a:pPr>
            <a:r>
              <a:rPr lang="en-US" dirty="0"/>
              <a:t>Tolerance levels</a:t>
            </a:r>
          </a:p>
          <a:p>
            <a:pPr marL="552450" lvl="1" indent="-285750">
              <a:lnSpc>
                <a:spcPct val="100000"/>
              </a:lnSpc>
              <a:spcBef>
                <a:spcPts val="900"/>
              </a:spcBef>
              <a:buClr>
                <a:schemeClr val="accent1">
                  <a:lumMod val="60000"/>
                  <a:lumOff val="40000"/>
                </a:schemeClr>
              </a:buClr>
            </a:pPr>
            <a:r>
              <a:rPr lang="en-US" dirty="0"/>
              <a:t>Analysis</a:t>
            </a:r>
          </a:p>
          <a:p>
            <a:pPr marL="552450" lvl="1" indent="-285750">
              <a:lnSpc>
                <a:spcPct val="100000"/>
              </a:lnSpc>
              <a:spcBef>
                <a:spcPts val="900"/>
              </a:spcBef>
              <a:buClr>
                <a:schemeClr val="accent1">
                  <a:lumMod val="60000"/>
                  <a:lumOff val="40000"/>
                </a:schemeClr>
              </a:buClr>
            </a:pPr>
            <a:r>
              <a:rPr lang="en-US" dirty="0"/>
              <a:t>Year changes</a:t>
            </a:r>
          </a:p>
          <a:p>
            <a:pPr marL="552450" lvl="1" indent="-285750">
              <a:lnSpc>
                <a:spcPct val="100000"/>
              </a:lnSpc>
              <a:spcBef>
                <a:spcPts val="900"/>
              </a:spcBef>
              <a:buClr>
                <a:schemeClr val="accent1">
                  <a:lumMod val="60000"/>
                  <a:lumOff val="40000"/>
                </a:schemeClr>
              </a:buClr>
            </a:pPr>
            <a:r>
              <a:rPr lang="en-US" dirty="0"/>
              <a:t>Cumulative quantities</a:t>
            </a:r>
          </a:p>
          <a:p>
            <a:pPr marL="552450" lvl="1" indent="-285750">
              <a:lnSpc>
                <a:spcPct val="100000"/>
              </a:lnSpc>
              <a:spcBef>
                <a:spcPts val="900"/>
              </a:spcBef>
              <a:buClr>
                <a:schemeClr val="accent1">
                  <a:lumMod val="60000"/>
                  <a:lumOff val="40000"/>
                </a:schemeClr>
              </a:buClr>
            </a:pPr>
            <a:r>
              <a:rPr lang="en-US" dirty="0"/>
              <a:t>Special shipping, billing, and external agent functions</a:t>
            </a:r>
          </a:p>
          <a:p>
            <a:pPr marL="552450" lvl="1" indent="-285750">
              <a:lnSpc>
                <a:spcPct val="100000"/>
              </a:lnSpc>
              <a:spcBef>
                <a:spcPts val="900"/>
              </a:spcBef>
              <a:buClr>
                <a:schemeClr val="accent1">
                  <a:lumMod val="60000"/>
                  <a:lumOff val="40000"/>
                </a:schemeClr>
              </a:buClr>
            </a:pPr>
            <a:r>
              <a:rPr lang="en-US" dirty="0"/>
              <a:t>Planning delivery schedule processing</a:t>
            </a:r>
          </a:p>
        </p:txBody>
      </p:sp>
    </p:spTree>
    <p:extLst>
      <p:ext uri="{BB962C8B-B14F-4D97-AF65-F5344CB8AC3E}">
        <p14:creationId xmlns:p14="http://schemas.microsoft.com/office/powerpoint/2010/main" val="320069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accent1">
                    <a:lumMod val="60000"/>
                    <a:lumOff val="40000"/>
                  </a:schemeClr>
                </a:solidFill>
                <a:ea typeface="+mn-ea"/>
                <a:cs typeface="+mn-cs"/>
              </a:rPr>
              <a:t>Sales</a:t>
            </a:r>
            <a:r>
              <a:rPr lang="en-US" sz="2400" dirty="0"/>
              <a:t> </a:t>
            </a:r>
            <a:r>
              <a:rPr lang="en-US" sz="2400" dirty="0">
                <a:solidFill>
                  <a:schemeClr val="accent1">
                    <a:lumMod val="60000"/>
                    <a:lumOff val="40000"/>
                  </a:schemeClr>
                </a:solidFill>
                <a:ea typeface="+mn-ea"/>
                <a:cs typeface="+mn-cs"/>
              </a:rPr>
              <a:t>Contract</a:t>
            </a:r>
          </a:p>
        </p:txBody>
      </p:sp>
      <p:sp>
        <p:nvSpPr>
          <p:cNvPr id="5" name="Footer Placeholder 4"/>
          <p:cNvSpPr>
            <a:spLocks noGrp="1"/>
          </p:cNvSpPr>
          <p:nvPr>
            <p:ph type="ftr" sz="quarter" idx="10"/>
          </p:nvPr>
        </p:nvSpPr>
        <p:spPr>
          <a:xfrm>
            <a:off x="6500063" y="6610914"/>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7" name="Slide Number Placeholder 6"/>
          <p:cNvSpPr>
            <a:spLocks noGrp="1"/>
          </p:cNvSpPr>
          <p:nvPr>
            <p:ph type="sldNum" sz="quarter" idx="11"/>
          </p:nvPr>
        </p:nvSpPr>
        <p:spPr>
          <a:xfrm>
            <a:off x="8718550" y="6559290"/>
            <a:ext cx="377190" cy="215444"/>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12</a:t>
            </a:fld>
            <a:endParaRPr lang="en-US" dirty="0"/>
          </a:p>
        </p:txBody>
      </p:sp>
      <p:sp>
        <p:nvSpPr>
          <p:cNvPr id="3" name="Rectangle 2"/>
          <p:cNvSpPr/>
          <p:nvPr/>
        </p:nvSpPr>
        <p:spPr>
          <a:xfrm>
            <a:off x="1844040" y="1126435"/>
            <a:ext cx="8664934" cy="369332"/>
          </a:xfrm>
          <a:prstGeom prst="rect">
            <a:avLst/>
          </a:prstGeom>
        </p:spPr>
        <p:txBody>
          <a:bodyPr wrap="square">
            <a:spAutoFit/>
          </a:bodyPr>
          <a:lstStyle/>
          <a:p>
            <a:endParaRPr lang="en-US" b="1" dirty="0"/>
          </a:p>
        </p:txBody>
      </p:sp>
      <p:sp>
        <p:nvSpPr>
          <p:cNvPr id="6" name="Rectangle 5"/>
          <p:cNvSpPr/>
          <p:nvPr/>
        </p:nvSpPr>
        <p:spPr>
          <a:xfrm>
            <a:off x="1844040" y="1126435"/>
            <a:ext cx="8664934" cy="369332"/>
          </a:xfrm>
          <a:prstGeom prst="rect">
            <a:avLst/>
          </a:prstGeom>
        </p:spPr>
        <p:txBody>
          <a:bodyPr wrap="square">
            <a:spAutoFit/>
          </a:bodyPr>
          <a:lstStyle/>
          <a:p>
            <a:endParaRPr lang="en-US" dirty="0"/>
          </a:p>
        </p:txBody>
      </p:sp>
      <p:sp>
        <p:nvSpPr>
          <p:cNvPr id="4" name="Rectangle 3"/>
          <p:cNvSpPr/>
          <p:nvPr/>
        </p:nvSpPr>
        <p:spPr>
          <a:xfrm>
            <a:off x="1694513" y="1341438"/>
            <a:ext cx="8794101" cy="302356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eaLnBrk="0" fontAlgn="base" hangingPunct="0">
              <a:spcBef>
                <a:spcPts val="1200"/>
              </a:spcBef>
              <a:buClr>
                <a:srgbClr val="009ACC"/>
              </a:buClr>
            </a:pPr>
            <a:r>
              <a:rPr lang="en-US" sz="1600" b="1" dirty="0">
                <a:solidFill>
                  <a:prstClr val="black"/>
                </a:solidFill>
                <a:latin typeface="+mj-lt"/>
                <a:cs typeface="Arial" pitchFamily="34" charset="0"/>
              </a:rPr>
              <a:t>Definition: </a:t>
            </a:r>
            <a:r>
              <a:rPr lang="en-US" sz="1600" dirty="0">
                <a:solidFill>
                  <a:prstClr val="black"/>
                </a:solidFill>
                <a:latin typeface="+mj-lt"/>
                <a:cs typeface="Arial" pitchFamily="34" charset="0"/>
              </a:rPr>
              <a:t>Contracts are agreements between the Customer and Vendor to supply materials/services for a specific price between a fixed period of time.</a:t>
            </a:r>
          </a:p>
          <a:p>
            <a:pPr marL="233363" lvl="1" indent="-233363" eaLnBrk="0" fontAlgn="base" hangingPunct="0">
              <a:spcBef>
                <a:spcPts val="1200"/>
              </a:spcBef>
              <a:buClr>
                <a:srgbClr val="009ACC"/>
              </a:buClr>
            </a:pPr>
            <a:r>
              <a:rPr lang="en-US" sz="1600" dirty="0">
                <a:solidFill>
                  <a:prstClr val="black"/>
                </a:solidFill>
                <a:latin typeface="+mj-lt"/>
                <a:cs typeface="Arial" pitchFamily="34" charset="0"/>
              </a:rPr>
              <a:t>There are different types of contracts in SAP:</a:t>
            </a:r>
          </a:p>
          <a:p>
            <a:pPr marL="354013" lvl="1" indent="-354013" eaLnBrk="0" fontAlgn="base" hangingPunct="0">
              <a:spcBef>
                <a:spcPts val="1200"/>
              </a:spcBef>
              <a:buClr>
                <a:schemeClr val="accent6"/>
              </a:buClr>
              <a:buFont typeface="Wingdings" panose="05000000000000000000" pitchFamily="2" charset="2"/>
              <a:buChar char="q"/>
            </a:pPr>
            <a:r>
              <a:rPr lang="en-US" sz="1600" dirty="0">
                <a:solidFill>
                  <a:prstClr val="black"/>
                </a:solidFill>
                <a:latin typeface="+mj-lt"/>
                <a:cs typeface="Arial" pitchFamily="34" charset="0"/>
              </a:rPr>
              <a:t>Quantity Contract</a:t>
            </a:r>
          </a:p>
          <a:p>
            <a:pPr marL="354013" lvl="1" indent="-354013" eaLnBrk="0" fontAlgn="base" hangingPunct="0">
              <a:spcBef>
                <a:spcPts val="1200"/>
              </a:spcBef>
              <a:buClr>
                <a:schemeClr val="accent6"/>
              </a:buClr>
              <a:buFont typeface="Wingdings" panose="05000000000000000000" pitchFamily="2" charset="2"/>
              <a:buChar char="q"/>
            </a:pPr>
            <a:r>
              <a:rPr lang="en-US" sz="1600" dirty="0">
                <a:solidFill>
                  <a:prstClr val="black"/>
                </a:solidFill>
                <a:latin typeface="+mj-lt"/>
                <a:cs typeface="Arial" pitchFamily="34" charset="0"/>
              </a:rPr>
              <a:t>Value Contract</a:t>
            </a:r>
          </a:p>
          <a:p>
            <a:pPr marL="354013" lvl="1" indent="-354013" eaLnBrk="0" fontAlgn="base" hangingPunct="0">
              <a:spcBef>
                <a:spcPts val="1200"/>
              </a:spcBef>
              <a:buClr>
                <a:schemeClr val="accent6"/>
              </a:buClr>
              <a:buFont typeface="Wingdings" panose="05000000000000000000" pitchFamily="2" charset="2"/>
              <a:buChar char="q"/>
            </a:pPr>
            <a:r>
              <a:rPr lang="en-US" sz="1600" dirty="0">
                <a:solidFill>
                  <a:prstClr val="black"/>
                </a:solidFill>
                <a:latin typeface="+mj-lt"/>
                <a:cs typeface="Arial" pitchFamily="34" charset="0"/>
              </a:rPr>
              <a:t>Service Contract</a:t>
            </a:r>
          </a:p>
          <a:p>
            <a:pPr marL="354013" lvl="1" indent="-354013" eaLnBrk="0" fontAlgn="base" hangingPunct="0">
              <a:spcBef>
                <a:spcPts val="1200"/>
              </a:spcBef>
              <a:buClr>
                <a:schemeClr val="accent6"/>
              </a:buClr>
              <a:buFont typeface="Wingdings" panose="05000000000000000000" pitchFamily="2" charset="2"/>
              <a:buChar char="q"/>
            </a:pPr>
            <a:r>
              <a:rPr lang="en-US" sz="1600" dirty="0">
                <a:solidFill>
                  <a:prstClr val="black"/>
                </a:solidFill>
                <a:latin typeface="+mj-lt"/>
                <a:cs typeface="Arial" pitchFamily="34" charset="0"/>
              </a:rPr>
              <a:t>Master Contract</a:t>
            </a:r>
          </a:p>
        </p:txBody>
      </p:sp>
    </p:spTree>
    <p:extLst>
      <p:ext uri="{BB962C8B-B14F-4D97-AF65-F5344CB8AC3E}">
        <p14:creationId xmlns:p14="http://schemas.microsoft.com/office/powerpoint/2010/main" val="222128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p:txBody>
          <a:bodyPr/>
          <a:lstStyle/>
          <a:p>
            <a:r>
              <a:rPr lang="en-US" sz="2400" dirty="0">
                <a:solidFill>
                  <a:schemeClr val="accent1">
                    <a:lumMod val="60000"/>
                    <a:lumOff val="40000"/>
                  </a:schemeClr>
                </a:solidFill>
                <a:ea typeface="+mn-ea"/>
                <a:cs typeface="+mn-cs"/>
              </a:rPr>
              <a:t>Quantity Contract</a:t>
            </a:r>
          </a:p>
        </p:txBody>
      </p:sp>
      <p:sp>
        <p:nvSpPr>
          <p:cNvPr id="2" name="Footer Placeholder 1"/>
          <p:cNvSpPr>
            <a:spLocks noGrp="1"/>
          </p:cNvSpPr>
          <p:nvPr>
            <p:ph type="ftr" sz="quarter" idx="10"/>
          </p:nvPr>
        </p:nvSpPr>
        <p:spPr>
          <a:xfrm>
            <a:off x="6500063" y="6610914"/>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3" name="Slide Number Placeholder 2"/>
          <p:cNvSpPr>
            <a:spLocks noGrp="1"/>
          </p:cNvSpPr>
          <p:nvPr>
            <p:ph type="sldNum" sz="quarter" idx="11"/>
          </p:nvPr>
        </p:nvSpPr>
        <p:spPr>
          <a:xfrm>
            <a:off x="8718550" y="6559290"/>
            <a:ext cx="377190" cy="215444"/>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13</a:t>
            </a:fld>
            <a:endParaRPr lang="en-US" dirty="0"/>
          </a:p>
        </p:txBody>
      </p:sp>
      <p:sp>
        <p:nvSpPr>
          <p:cNvPr id="1248259" name="Rectangle 3"/>
          <p:cNvSpPr>
            <a:spLocks noGrp="1" noChangeArrowheads="1"/>
          </p:cNvSpPr>
          <p:nvPr>
            <p:ph type="body" sz="quarter" idx="4294967295"/>
          </p:nvPr>
        </p:nvSpPr>
        <p:spPr>
          <a:xfrm>
            <a:off x="1271464" y="1089218"/>
            <a:ext cx="9865096" cy="4860061"/>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anchor="ctr" anchorCtr="0">
            <a:noAutofit/>
          </a:bodyPr>
          <a:lstStyle/>
          <a:p>
            <a:pPr eaLnBrk="0" hangingPunct="0">
              <a:lnSpc>
                <a:spcPct val="100000"/>
              </a:lnSpc>
              <a:spcBef>
                <a:spcPts val="1200"/>
              </a:spcBef>
              <a:buClr>
                <a:srgbClr val="009ACC"/>
              </a:buClr>
            </a:pPr>
            <a:r>
              <a:rPr lang="en-US" sz="1800" b="1" dirty="0">
                <a:solidFill>
                  <a:prstClr val="black"/>
                </a:solidFill>
              </a:rPr>
              <a:t>Definition: </a:t>
            </a:r>
            <a:r>
              <a:rPr lang="en-US" sz="1800" dirty="0">
                <a:solidFill>
                  <a:prstClr val="black"/>
                </a:solidFill>
              </a:rPr>
              <a:t>A quantity contract is an agreement to supply a fixed quantity over a period of time. Since the customer promises to buy the fixed quantity of goods/services, they will get a discounted price.</a:t>
            </a:r>
          </a:p>
          <a:p>
            <a:pPr eaLnBrk="0" hangingPunct="0">
              <a:lnSpc>
                <a:spcPct val="100000"/>
              </a:lnSpc>
              <a:spcBef>
                <a:spcPts val="1200"/>
              </a:spcBef>
              <a:buClr>
                <a:srgbClr val="009ACC"/>
              </a:buClr>
            </a:pPr>
            <a:r>
              <a:rPr lang="en-US" sz="1800" dirty="0">
                <a:solidFill>
                  <a:prstClr val="black"/>
                </a:solidFill>
              </a:rPr>
              <a:t>There are 2 primary reasons why quantity contracts are used:</a:t>
            </a:r>
          </a:p>
          <a:p>
            <a:pPr marL="354013" lvl="1" indent="-354013" eaLnBrk="0" hangingPunct="0">
              <a:lnSpc>
                <a:spcPct val="100000"/>
              </a:lnSpc>
              <a:spcBef>
                <a:spcPts val="1200"/>
              </a:spcBef>
              <a:buClr>
                <a:schemeClr val="accent1">
                  <a:lumMod val="60000"/>
                  <a:lumOff val="40000"/>
                </a:schemeClr>
              </a:buClr>
            </a:pPr>
            <a:r>
              <a:rPr lang="en-US" dirty="0">
                <a:solidFill>
                  <a:prstClr val="black"/>
                </a:solidFill>
              </a:rPr>
              <a:t>When Quantity is Limited – When the production quantities are limited in numbers, then customers are allocated a specific quantity by time -period (say a month, or a quarter) . And customers cannot place ad-hoc orders, but have to first sign a contract for a fixed quantity and always order via release orders that specifically refer to the contract</a:t>
            </a:r>
          </a:p>
          <a:p>
            <a:pPr marL="354013" lvl="1" indent="-354013" eaLnBrk="0" hangingPunct="0">
              <a:lnSpc>
                <a:spcPct val="100000"/>
              </a:lnSpc>
              <a:spcBef>
                <a:spcPts val="1200"/>
              </a:spcBef>
              <a:buClr>
                <a:schemeClr val="accent1">
                  <a:lumMod val="60000"/>
                  <a:lumOff val="40000"/>
                </a:schemeClr>
              </a:buClr>
            </a:pPr>
            <a:r>
              <a:rPr lang="en-US" dirty="0">
                <a:solidFill>
                  <a:prstClr val="black"/>
                </a:solidFill>
              </a:rPr>
              <a:t>When Vendors want to Lock-in Customer quantities – Some times to give deep discounts, sales folks require that customers commit to buying a fixed quantity over a time-period. This satisfies the sales figures </a:t>
            </a:r>
          </a:p>
          <a:p>
            <a:pPr eaLnBrk="0" hangingPunct="0">
              <a:lnSpc>
                <a:spcPct val="100000"/>
              </a:lnSpc>
              <a:spcBef>
                <a:spcPts val="1200"/>
              </a:spcBef>
              <a:buClr>
                <a:srgbClr val="009ACC"/>
              </a:buClr>
            </a:pPr>
            <a:r>
              <a:rPr lang="en-US" sz="1800" dirty="0">
                <a:solidFill>
                  <a:prstClr val="black"/>
                </a:solidFill>
              </a:rPr>
              <a:t>A customer submits a sales order to release products from the amount agreed in the quantity contract.</a:t>
            </a:r>
          </a:p>
        </p:txBody>
      </p:sp>
    </p:spTree>
    <p:extLst>
      <p:ext uri="{BB962C8B-B14F-4D97-AF65-F5344CB8AC3E}">
        <p14:creationId xmlns:p14="http://schemas.microsoft.com/office/powerpoint/2010/main" val="13876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a:xfrm>
            <a:off x="263352" y="260648"/>
            <a:ext cx="11125236" cy="720000"/>
          </a:xfrm>
        </p:spPr>
        <p:txBody>
          <a:bodyPr vert="horz" lIns="0" tIns="0" rIns="0" bIns="0" rtlCol="0" anchor="t">
            <a:noAutofit/>
          </a:bodyPr>
          <a:lstStyle/>
          <a:p>
            <a:r>
              <a:rPr lang="en-US" sz="2400" dirty="0">
                <a:solidFill>
                  <a:schemeClr val="accent1">
                    <a:lumMod val="60000"/>
                    <a:lumOff val="40000"/>
                  </a:schemeClr>
                </a:solidFill>
                <a:ea typeface="+mn-ea"/>
                <a:cs typeface="+mn-cs"/>
              </a:rPr>
              <a:t>Value Contract</a:t>
            </a:r>
          </a:p>
        </p:txBody>
      </p:sp>
      <p:sp>
        <p:nvSpPr>
          <p:cNvPr id="2" name="Footer Placeholder 1"/>
          <p:cNvSpPr>
            <a:spLocks noGrp="1"/>
          </p:cNvSpPr>
          <p:nvPr>
            <p:ph type="ftr" sz="quarter" idx="10"/>
          </p:nvPr>
        </p:nvSpPr>
        <p:spPr>
          <a:xfrm>
            <a:off x="6500063" y="6610914"/>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3" name="Slide Number Placeholder 2"/>
          <p:cNvSpPr>
            <a:spLocks noGrp="1"/>
          </p:cNvSpPr>
          <p:nvPr>
            <p:ph type="sldNum" sz="quarter" idx="11"/>
          </p:nvPr>
        </p:nvSpPr>
        <p:spPr>
          <a:xfrm>
            <a:off x="8718550" y="6559290"/>
            <a:ext cx="377190" cy="215444"/>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14</a:t>
            </a:fld>
            <a:endParaRPr lang="en-US" dirty="0"/>
          </a:p>
        </p:txBody>
      </p:sp>
      <p:sp>
        <p:nvSpPr>
          <p:cNvPr id="1249283" name="Rectangle 3"/>
          <p:cNvSpPr>
            <a:spLocks noGrp="1" noChangeArrowheads="1"/>
          </p:cNvSpPr>
          <p:nvPr>
            <p:ph type="body" sz="quarter" idx="4294967295"/>
          </p:nvPr>
        </p:nvSpPr>
        <p:spPr>
          <a:xfrm>
            <a:off x="1693863" y="1341439"/>
            <a:ext cx="8794750" cy="2015561"/>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a:lnSpc>
                <a:spcPct val="100000"/>
              </a:lnSpc>
              <a:spcBef>
                <a:spcPts val="1800"/>
              </a:spcBef>
            </a:pPr>
            <a:r>
              <a:rPr lang="en-US" sz="1600" b="1" dirty="0"/>
              <a:t>Definition:</a:t>
            </a:r>
            <a:endParaRPr lang="en-US" sz="1600" dirty="0"/>
          </a:p>
          <a:p>
            <a:pPr marL="354013" lvl="1" indent="-354013">
              <a:lnSpc>
                <a:spcPct val="100000"/>
              </a:lnSpc>
              <a:spcBef>
                <a:spcPts val="1800"/>
              </a:spcBef>
              <a:buClr>
                <a:schemeClr val="accent1">
                  <a:lumMod val="60000"/>
                  <a:lumOff val="40000"/>
                </a:schemeClr>
              </a:buClr>
            </a:pPr>
            <a:r>
              <a:rPr lang="en-US" sz="1600" dirty="0"/>
              <a:t>A value contract is very similar to a quantity contract – except that instead of a fixed quantity, the value of the contract is fixed</a:t>
            </a:r>
          </a:p>
          <a:p>
            <a:pPr marL="354013" lvl="1" indent="-354013">
              <a:lnSpc>
                <a:spcPct val="100000"/>
              </a:lnSpc>
              <a:spcBef>
                <a:spcPts val="1800"/>
              </a:spcBef>
              <a:buClr>
                <a:schemeClr val="accent1">
                  <a:lumMod val="60000"/>
                  <a:lumOff val="40000"/>
                </a:schemeClr>
              </a:buClr>
            </a:pPr>
            <a:r>
              <a:rPr lang="en-US" sz="1600" dirty="0"/>
              <a:t>A customer submits a sales order to release products from the value agreed in the contract</a:t>
            </a:r>
          </a:p>
        </p:txBody>
      </p:sp>
    </p:spTree>
    <p:extLst>
      <p:ext uri="{BB962C8B-B14F-4D97-AF65-F5344CB8AC3E}">
        <p14:creationId xmlns:p14="http://schemas.microsoft.com/office/powerpoint/2010/main" val="243650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52" name="Rectangle 32"/>
          <p:cNvSpPr>
            <a:spLocks noGrp="1" noChangeArrowheads="1"/>
          </p:cNvSpPr>
          <p:nvPr>
            <p:ph type="title"/>
          </p:nvPr>
        </p:nvSpPr>
        <p:spPr/>
        <p:txBody>
          <a:bodyPr/>
          <a:lstStyle/>
          <a:p>
            <a:r>
              <a:rPr lang="en-US" sz="2400" dirty="0">
                <a:solidFill>
                  <a:schemeClr val="accent1">
                    <a:lumMod val="60000"/>
                    <a:lumOff val="40000"/>
                  </a:schemeClr>
                </a:solidFill>
                <a:ea typeface="+mn-ea"/>
                <a:cs typeface="+mn-cs"/>
              </a:rPr>
              <a:t>Service Contract</a:t>
            </a:r>
            <a:endParaRPr lang="de-DE" sz="2400" dirty="0">
              <a:solidFill>
                <a:schemeClr val="accent1">
                  <a:lumMod val="60000"/>
                  <a:lumOff val="40000"/>
                </a:schemeClr>
              </a:solidFill>
              <a:ea typeface="+mn-ea"/>
              <a:cs typeface="+mn-cs"/>
            </a:endParaRPr>
          </a:p>
        </p:txBody>
      </p:sp>
      <p:sp>
        <p:nvSpPr>
          <p:cNvPr id="2" name="Footer Placeholder 1"/>
          <p:cNvSpPr>
            <a:spLocks noGrp="1"/>
          </p:cNvSpPr>
          <p:nvPr>
            <p:ph type="ftr" sz="quarter" idx="10"/>
          </p:nvPr>
        </p:nvSpPr>
        <p:spPr>
          <a:xfrm>
            <a:off x="6500063" y="6610914"/>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3" name="Slide Number Placeholder 2"/>
          <p:cNvSpPr>
            <a:spLocks noGrp="1"/>
          </p:cNvSpPr>
          <p:nvPr>
            <p:ph type="sldNum" sz="quarter" idx="11"/>
          </p:nvPr>
        </p:nvSpPr>
        <p:spPr>
          <a:xfrm>
            <a:off x="8718550" y="6559290"/>
            <a:ext cx="377190" cy="215444"/>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15</a:t>
            </a:fld>
            <a:endParaRPr lang="en-US" dirty="0"/>
          </a:p>
        </p:txBody>
      </p:sp>
      <p:sp>
        <p:nvSpPr>
          <p:cNvPr id="1233931" name="Rectangle 11"/>
          <p:cNvSpPr>
            <a:spLocks noChangeArrowheads="1"/>
          </p:cNvSpPr>
          <p:nvPr/>
        </p:nvSpPr>
        <p:spPr bwMode="auto">
          <a:xfrm rot="5400000">
            <a:off x="8928461" y="3688065"/>
            <a:ext cx="2605585" cy="338554"/>
          </a:xfrm>
          <a:prstGeom prst="rect">
            <a:avLst/>
          </a:prstGeom>
          <a:noFill/>
          <a:ln w="12700">
            <a:noFill/>
            <a:miter lim="800000"/>
            <a:headEnd/>
            <a:tailEnd/>
          </a:ln>
          <a:effectLst/>
        </p:spPr>
        <p:txBody>
          <a:bodyPr wrap="none">
            <a:spAutoFit/>
          </a:bodyPr>
          <a:lstStyle/>
          <a:p>
            <a:r>
              <a:rPr lang="en-US" sz="1600" b="1" dirty="0">
                <a:solidFill>
                  <a:schemeClr val="bg1"/>
                </a:solidFill>
                <a:latin typeface="Arial" pitchFamily="34" charset="0"/>
                <a:cs typeface="Arial" pitchFamily="34" charset="0"/>
              </a:rPr>
              <a:t>Profit Center Accounting</a:t>
            </a:r>
          </a:p>
        </p:txBody>
      </p:sp>
      <p:sp>
        <p:nvSpPr>
          <p:cNvPr id="6" name="Rectangle 5"/>
          <p:cNvSpPr/>
          <p:nvPr/>
        </p:nvSpPr>
        <p:spPr>
          <a:xfrm>
            <a:off x="1693864" y="1052736"/>
            <a:ext cx="8794749" cy="489631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eaLnBrk="0" fontAlgn="base" hangingPunct="0">
              <a:spcBef>
                <a:spcPts val="1800"/>
              </a:spcBef>
              <a:buClr>
                <a:srgbClr val="009ACC"/>
              </a:buClr>
            </a:pPr>
            <a:r>
              <a:rPr lang="en-US" sz="1600" b="1" dirty="0">
                <a:solidFill>
                  <a:prstClr val="black"/>
                </a:solidFill>
                <a:latin typeface="+mj-lt"/>
                <a:cs typeface="Arial" pitchFamily="34" charset="0"/>
              </a:rPr>
              <a:t>Definition:</a:t>
            </a:r>
          </a:p>
          <a:p>
            <a:pPr marL="354013" lvl="1" indent="-354013" eaLnBrk="0" fontAlgn="base" hangingPunct="0">
              <a:spcBef>
                <a:spcPts val="1800"/>
              </a:spcBef>
              <a:buClr>
                <a:schemeClr val="accent1">
                  <a:lumMod val="60000"/>
                  <a:lumOff val="40000"/>
                </a:schemeClr>
              </a:buClr>
              <a:buFont typeface="Wingdings" panose="05000000000000000000" pitchFamily="2" charset="2"/>
              <a:buChar char="§"/>
            </a:pPr>
            <a:r>
              <a:rPr lang="en-US" dirty="0">
                <a:solidFill>
                  <a:prstClr val="black"/>
                </a:solidFill>
                <a:latin typeface="+mj-lt"/>
                <a:cs typeface="Arial" pitchFamily="34" charset="0"/>
              </a:rPr>
              <a:t>A service contract is normally created for service-oriented items. (Repairs, Maintenance, contracts, etc.)</a:t>
            </a:r>
          </a:p>
          <a:p>
            <a:pPr marL="354013" lvl="1" indent="-354013" eaLnBrk="0" fontAlgn="base" hangingPunct="0">
              <a:spcBef>
                <a:spcPts val="1800"/>
              </a:spcBef>
              <a:buClr>
                <a:schemeClr val="accent1">
                  <a:lumMod val="60000"/>
                  <a:lumOff val="40000"/>
                </a:schemeClr>
              </a:buClr>
              <a:buFont typeface="Wingdings" panose="05000000000000000000" pitchFamily="2" charset="2"/>
              <a:buChar char="§"/>
            </a:pPr>
            <a:r>
              <a:rPr lang="en-US" dirty="0">
                <a:solidFill>
                  <a:prstClr val="black"/>
                </a:solidFill>
                <a:latin typeface="+mj-lt"/>
                <a:cs typeface="Arial" pitchFamily="34" charset="0"/>
              </a:rPr>
              <a:t>Follows a periodic billing plan</a:t>
            </a:r>
          </a:p>
          <a:p>
            <a:pPr marL="354013" lvl="1" indent="-354013" eaLnBrk="0" fontAlgn="base" hangingPunct="0">
              <a:spcBef>
                <a:spcPts val="1800"/>
              </a:spcBef>
              <a:buClr>
                <a:schemeClr val="accent1">
                  <a:lumMod val="60000"/>
                  <a:lumOff val="40000"/>
                </a:schemeClr>
              </a:buClr>
              <a:buFont typeface="Wingdings" panose="05000000000000000000" pitchFamily="2" charset="2"/>
              <a:buChar char="§"/>
            </a:pPr>
            <a:r>
              <a:rPr lang="en-US" dirty="0">
                <a:solidFill>
                  <a:prstClr val="black"/>
                </a:solidFill>
                <a:latin typeface="+mj-lt"/>
                <a:cs typeface="Arial" pitchFamily="34" charset="0"/>
              </a:rPr>
              <a:t>No deliveries or sales order typically</a:t>
            </a:r>
          </a:p>
          <a:p>
            <a:pPr marL="0" lvl="1" indent="-233363" algn="just" eaLnBrk="0" fontAlgn="base" hangingPunct="0">
              <a:spcBef>
                <a:spcPts val="1800"/>
              </a:spcBef>
              <a:buClr>
                <a:srgbClr val="009ACC"/>
              </a:buClr>
            </a:pPr>
            <a:r>
              <a:rPr lang="en-US" dirty="0">
                <a:solidFill>
                  <a:prstClr val="black"/>
                </a:solidFill>
                <a:latin typeface="+mj-lt"/>
                <a:cs typeface="Arial" pitchFamily="34" charset="0"/>
              </a:rPr>
              <a:t>For example, when you buy an internet connection from a internet provider, they are providing services to you for a fixed period – say 1 year or 6 months. And for providing those services, they charge you monthly. In this case, there are no release orders because in case of service since there are no logistics operations, directly the customers are invoiced with reference to the contract. In this case, the customer is charged $100 a month for 12 months with a total of $1200. The items in these types of contracts follow billing-plan. Repairs also follow service contract methodology.</a:t>
            </a:r>
          </a:p>
        </p:txBody>
      </p:sp>
    </p:spTree>
    <p:extLst>
      <p:ext uri="{BB962C8B-B14F-4D97-AF65-F5344CB8AC3E}">
        <p14:creationId xmlns:p14="http://schemas.microsoft.com/office/powerpoint/2010/main" val="19622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Rectangle 2"/>
          <p:cNvSpPr>
            <a:spLocks noGrp="1" noChangeArrowheads="1"/>
          </p:cNvSpPr>
          <p:nvPr>
            <p:ph type="title"/>
          </p:nvPr>
        </p:nvSpPr>
        <p:spPr>
          <a:xfrm>
            <a:off x="263352" y="255063"/>
            <a:ext cx="11125236" cy="720000"/>
          </a:xfrm>
        </p:spPr>
        <p:txBody>
          <a:bodyPr vert="horz" lIns="0" tIns="0" rIns="0" bIns="0" rtlCol="0" anchor="t">
            <a:noAutofit/>
          </a:bodyPr>
          <a:lstStyle/>
          <a:p>
            <a:r>
              <a:rPr lang="en-US" sz="2400" dirty="0">
                <a:solidFill>
                  <a:schemeClr val="accent1">
                    <a:lumMod val="60000"/>
                    <a:lumOff val="40000"/>
                  </a:schemeClr>
                </a:solidFill>
                <a:ea typeface="+mn-ea"/>
                <a:cs typeface="+mn-cs"/>
              </a:rPr>
              <a:t>Master Contract</a:t>
            </a:r>
          </a:p>
        </p:txBody>
      </p:sp>
      <p:sp>
        <p:nvSpPr>
          <p:cNvPr id="2" name="Footer Placeholder 1"/>
          <p:cNvSpPr>
            <a:spLocks noGrp="1"/>
          </p:cNvSpPr>
          <p:nvPr>
            <p:ph type="ftr" sz="quarter" idx="10"/>
          </p:nvPr>
        </p:nvSpPr>
        <p:spPr>
          <a:xfrm>
            <a:off x="6500063" y="6610914"/>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3" name="Slide Number Placeholder 2"/>
          <p:cNvSpPr>
            <a:spLocks noGrp="1"/>
          </p:cNvSpPr>
          <p:nvPr>
            <p:ph type="sldNum" sz="quarter" idx="11"/>
          </p:nvPr>
        </p:nvSpPr>
        <p:spPr>
          <a:xfrm>
            <a:off x="8718550" y="6559290"/>
            <a:ext cx="377190" cy="215444"/>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16</a:t>
            </a:fld>
            <a:endParaRPr lang="en-US" dirty="0"/>
          </a:p>
        </p:txBody>
      </p:sp>
      <p:sp>
        <p:nvSpPr>
          <p:cNvPr id="1259524" name="Rectangle 4"/>
          <p:cNvSpPr>
            <a:spLocks noGrp="1" noChangeArrowheads="1"/>
          </p:cNvSpPr>
          <p:nvPr>
            <p:ph type="body" sz="quarter" idx="4294967295"/>
          </p:nvPr>
        </p:nvSpPr>
        <p:spPr>
          <a:xfrm>
            <a:off x="1694513" y="1341438"/>
            <a:ext cx="8794100" cy="215956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anchor="ctr" anchorCtr="0">
            <a:noAutofit/>
          </a:bodyPr>
          <a:lstStyle/>
          <a:p>
            <a:pPr eaLnBrk="0" hangingPunct="0">
              <a:lnSpc>
                <a:spcPct val="100000"/>
              </a:lnSpc>
              <a:spcBef>
                <a:spcPts val="1800"/>
              </a:spcBef>
              <a:buClr>
                <a:srgbClr val="009ACC"/>
              </a:buClr>
            </a:pPr>
            <a:r>
              <a:rPr lang="en-US" sz="1800" b="1" dirty="0">
                <a:solidFill>
                  <a:prstClr val="black"/>
                </a:solidFill>
              </a:rPr>
              <a:t>Definition: </a:t>
            </a:r>
            <a:r>
              <a:rPr lang="en-US" sz="1800" dirty="0">
                <a:solidFill>
                  <a:prstClr val="black"/>
                </a:solidFill>
              </a:rPr>
              <a:t>A master contract is used when a particular type of contract is created regularly for a customer and you want all the header data to be consistent across all of the contracts. Normally, the header data of a sales document contains data from the Customer master.</a:t>
            </a:r>
          </a:p>
          <a:p>
            <a:pPr marL="354013" lvl="1" indent="-354013" eaLnBrk="0" fontAlgn="base" hangingPunct="0">
              <a:lnSpc>
                <a:spcPct val="100000"/>
              </a:lnSpc>
              <a:spcBef>
                <a:spcPts val="1800"/>
              </a:spcBef>
              <a:buClr>
                <a:schemeClr val="accent1">
                  <a:lumMod val="60000"/>
                  <a:lumOff val="40000"/>
                </a:schemeClr>
              </a:buClr>
            </a:pPr>
            <a:r>
              <a:rPr lang="en-US" dirty="0">
                <a:solidFill>
                  <a:prstClr val="black"/>
                </a:solidFill>
                <a:cs typeface="Arial" pitchFamily="34" charset="0"/>
              </a:rPr>
              <a:t>In this type of contracts only header data is transferred not line item details</a:t>
            </a:r>
          </a:p>
        </p:txBody>
      </p:sp>
      <p:cxnSp>
        <p:nvCxnSpPr>
          <p:cNvPr id="28" name="Straight Connector 27"/>
          <p:cNvCxnSpPr/>
          <p:nvPr/>
        </p:nvCxnSpPr>
        <p:spPr>
          <a:xfrm>
            <a:off x="9712648" y="3302758"/>
            <a:ext cx="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9712648" y="5279412"/>
            <a:ext cx="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706432" y="4953750"/>
            <a:ext cx="1819912" cy="800219"/>
          </a:xfrm>
          <a:prstGeom prst="rect">
            <a:avLst/>
          </a:prstGeom>
          <a:noFill/>
        </p:spPr>
        <p:txBody>
          <a:bodyPr wrap="square" rtlCol="0">
            <a:spAutoFit/>
          </a:bodyPr>
          <a:lstStyle/>
          <a:p>
            <a:pPr>
              <a:spcAft>
                <a:spcPts val="600"/>
              </a:spcAft>
            </a:pPr>
            <a:r>
              <a:rPr lang="en-US" sz="1200" b="1" dirty="0">
                <a:solidFill>
                  <a:schemeClr val="bg1"/>
                </a:solidFill>
                <a:latin typeface="Arial" pitchFamily="34" charset="0"/>
                <a:cs typeface="Arial" pitchFamily="34" charset="0"/>
              </a:rPr>
              <a:t>Work in process</a:t>
            </a:r>
          </a:p>
          <a:p>
            <a:pPr>
              <a:spcAft>
                <a:spcPts val="600"/>
              </a:spcAft>
            </a:pPr>
            <a:r>
              <a:rPr lang="en-US" sz="1200" b="1" dirty="0">
                <a:solidFill>
                  <a:schemeClr val="bg1"/>
                </a:solidFill>
                <a:latin typeface="Arial" pitchFamily="34" charset="0"/>
                <a:cs typeface="Arial" pitchFamily="34" charset="0"/>
              </a:rPr>
              <a:t>Scrap variances</a:t>
            </a:r>
          </a:p>
          <a:p>
            <a:pPr>
              <a:spcAft>
                <a:spcPts val="600"/>
              </a:spcAft>
            </a:pPr>
            <a:r>
              <a:rPr lang="en-US" sz="1200" b="1" dirty="0">
                <a:solidFill>
                  <a:schemeClr val="bg1"/>
                </a:solidFill>
                <a:latin typeface="Arial" pitchFamily="34" charset="0"/>
                <a:cs typeface="Arial" pitchFamily="34" charset="0"/>
              </a:rPr>
              <a:t>Settlement</a:t>
            </a:r>
          </a:p>
        </p:txBody>
      </p:sp>
    </p:spTree>
    <p:extLst>
      <p:ext uri="{BB962C8B-B14F-4D97-AF65-F5344CB8AC3E}">
        <p14:creationId xmlns:p14="http://schemas.microsoft.com/office/powerpoint/2010/main" val="122002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pPr lvl="0">
              <a:lnSpc>
                <a:spcPct val="100000"/>
              </a:lnSpc>
              <a:spcBef>
                <a:spcPts val="0"/>
              </a:spcBef>
              <a:buClr>
                <a:srgbClr val="0070AD">
                  <a:lumMod val="60000"/>
                  <a:lumOff val="40000"/>
                </a:srgbClr>
              </a:buClr>
            </a:pPr>
            <a:r>
              <a:rPr lang="en-US" sz="3000" dirty="0">
                <a:solidFill>
                  <a:schemeClr val="accent1">
                    <a:lumMod val="60000"/>
                    <a:lumOff val="40000"/>
                  </a:schemeClr>
                </a:solidFill>
              </a:rPr>
              <a:t>Scheduling Agreement </a:t>
            </a:r>
            <a:endParaRPr lang="en-US" altLang="en-US" sz="3000" dirty="0">
              <a:solidFill>
                <a:schemeClr val="accent1">
                  <a:lumMod val="60000"/>
                  <a:lumOff val="40000"/>
                </a:schemeClr>
              </a:solidFill>
            </a:endParaRPr>
          </a:p>
        </p:txBody>
      </p:sp>
    </p:spTree>
    <p:extLst>
      <p:ext uri="{BB962C8B-B14F-4D97-AF65-F5344CB8AC3E}">
        <p14:creationId xmlns:p14="http://schemas.microsoft.com/office/powerpoint/2010/main" val="123042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noFill/>
        </p:spPr>
        <p:txBody>
          <a:bodyPr>
            <a:normAutofit/>
          </a:bodyPr>
          <a:lstStyle/>
          <a:p>
            <a:r>
              <a:rPr lang="en-US" altLang="en-US" sz="2400" dirty="0">
                <a:solidFill>
                  <a:schemeClr val="accent1">
                    <a:lumMod val="60000"/>
                    <a:lumOff val="40000"/>
                  </a:schemeClr>
                </a:solidFill>
                <a:ea typeface="+mn-ea"/>
                <a:cs typeface="+mn-cs"/>
              </a:rPr>
              <a:t>Scheduling Agreement</a:t>
            </a:r>
          </a:p>
        </p:txBody>
      </p:sp>
      <p:sp>
        <p:nvSpPr>
          <p:cNvPr id="3" name="Rectangle 3"/>
          <p:cNvSpPr>
            <a:spLocks noGrp="1" noChangeArrowheads="1"/>
          </p:cNvSpPr>
          <p:nvPr>
            <p:ph type="body" sz="quarter" idx="10"/>
          </p:nvPr>
        </p:nvSpPr>
        <p:spPr bwMode="auto">
          <a:xfrm>
            <a:off x="767408" y="1124744"/>
            <a:ext cx="10873208" cy="3818129"/>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eaLnBrk="0" fontAlgn="base" hangingPunct="0">
              <a:spcBef>
                <a:spcPts val="1800"/>
              </a:spcBef>
              <a:buClr>
                <a:srgbClr val="009ACC"/>
              </a:buClr>
            </a:pPr>
            <a:r>
              <a:rPr lang="en-US" altLang="en-US" sz="1800" dirty="0">
                <a:solidFill>
                  <a:prstClr val="black"/>
                </a:solidFill>
                <a:cs typeface="Arial" pitchFamily="34" charset="0"/>
              </a:rPr>
              <a:t>A scheduling agreement is an outline agreement between Company and Customer that is valid for a certain period of time. Scheduling agreements contain specific delivery dates in addition to target quantity and price information</a:t>
            </a:r>
          </a:p>
          <a:p>
            <a:pPr eaLnBrk="0" fontAlgn="base" hangingPunct="0">
              <a:spcBef>
                <a:spcPts val="1800"/>
              </a:spcBef>
              <a:buClr>
                <a:srgbClr val="009ACC"/>
              </a:buClr>
            </a:pPr>
            <a:r>
              <a:rPr lang="en-US" altLang="en-US" sz="1800" dirty="0">
                <a:solidFill>
                  <a:prstClr val="black"/>
                </a:solidFill>
                <a:cs typeface="Arial" pitchFamily="34" charset="0"/>
              </a:rPr>
              <a:t>Since a scheduling agreement contains delivery dates and quantities, a delivery note is created directly from the agreement.   Scheduling agreements are fulfilled by creating deliveries on the due date for the schedule lines.  You must create your own schedule lines by entering the delivery dates requested by the customer. (via Schedule lines)</a:t>
            </a:r>
          </a:p>
          <a:p>
            <a:pPr eaLnBrk="0" fontAlgn="base" hangingPunct="0">
              <a:spcBef>
                <a:spcPts val="1800"/>
              </a:spcBef>
              <a:buClr>
                <a:srgbClr val="009ACC"/>
              </a:buClr>
            </a:pPr>
            <a:endParaRPr lang="en-US" altLang="en-US" sz="1800" dirty="0">
              <a:solidFill>
                <a:prstClr val="black"/>
              </a:solidFill>
              <a:cs typeface="Arial" pitchFamily="34" charset="0"/>
            </a:endParaRPr>
          </a:p>
          <a:p>
            <a:pPr eaLnBrk="0" fontAlgn="base" hangingPunct="0">
              <a:spcBef>
                <a:spcPts val="1800"/>
              </a:spcBef>
              <a:buClr>
                <a:srgbClr val="009ACC"/>
              </a:buClr>
            </a:pPr>
            <a:r>
              <a:rPr lang="en-US" altLang="en-US" sz="1800" dirty="0">
                <a:solidFill>
                  <a:prstClr val="black"/>
                </a:solidFill>
                <a:cs typeface="Arial" pitchFamily="34" charset="0"/>
              </a:rPr>
              <a:t>In the scheduling agreement, the other functions can be carried out as in the order.</a:t>
            </a:r>
          </a:p>
          <a:p>
            <a:pPr eaLnBrk="0" fontAlgn="base" hangingPunct="0">
              <a:spcBef>
                <a:spcPts val="1800"/>
              </a:spcBef>
              <a:buClr>
                <a:srgbClr val="009ACC"/>
              </a:buClr>
            </a:pPr>
            <a:endParaRPr lang="en-US" altLang="en-US" sz="1800" dirty="0">
              <a:solidFill>
                <a:prstClr val="black"/>
              </a:solidFill>
              <a:cs typeface="Arial" pitchFamily="34" charset="0"/>
            </a:endParaRPr>
          </a:p>
        </p:txBody>
      </p:sp>
    </p:spTree>
    <p:extLst>
      <p:ext uri="{BB962C8B-B14F-4D97-AF65-F5344CB8AC3E}">
        <p14:creationId xmlns:p14="http://schemas.microsoft.com/office/powerpoint/2010/main" val="249268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en-US" altLang="en-US" sz="2400" dirty="0">
                <a:solidFill>
                  <a:schemeClr val="accent1">
                    <a:lumMod val="60000"/>
                    <a:lumOff val="40000"/>
                  </a:schemeClr>
                </a:solidFill>
                <a:ea typeface="+mn-ea"/>
                <a:cs typeface="+mn-cs"/>
              </a:rPr>
              <a:t>Scheduling Agreement</a:t>
            </a:r>
          </a:p>
        </p:txBody>
      </p:sp>
      <p:sp>
        <p:nvSpPr>
          <p:cNvPr id="7" name="Rectangle 3"/>
          <p:cNvSpPr>
            <a:spLocks noGrp="1" noChangeArrowheads="1"/>
          </p:cNvSpPr>
          <p:nvPr>
            <p:ph type="body" sz="quarter" idx="10"/>
          </p:nvPr>
        </p:nvSpPr>
        <p:spPr bwMode="auto">
          <a:xfrm>
            <a:off x="767408" y="1484784"/>
            <a:ext cx="10801200" cy="4466201"/>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eaLnBrk="0" fontAlgn="base" hangingPunct="0">
              <a:spcBef>
                <a:spcPts val="1800"/>
              </a:spcBef>
              <a:buClr>
                <a:srgbClr val="009ACC"/>
              </a:buClr>
            </a:pPr>
            <a:r>
              <a:rPr lang="en-US" altLang="en-US" sz="1800" dirty="0">
                <a:solidFill>
                  <a:prstClr val="black"/>
                </a:solidFill>
                <a:cs typeface="Arial" pitchFamily="34" charset="0"/>
              </a:rPr>
              <a:t>You must create your own schedule lines by entering the delivery dates requested by the customer.  To create delivery dates for an item, select the item and go to “Item&gt;Schedule lines.  If the system cannot confirm the quantity specified on a given date, a second schedule line with the confirmed quantity and date will be  automatically created.</a:t>
            </a:r>
          </a:p>
          <a:p>
            <a:pPr eaLnBrk="0" fontAlgn="base" hangingPunct="0">
              <a:spcBef>
                <a:spcPts val="1800"/>
              </a:spcBef>
              <a:buClr>
                <a:srgbClr val="009ACC"/>
              </a:buClr>
            </a:pPr>
            <a:endParaRPr lang="en-US" altLang="en-US" sz="1800" dirty="0">
              <a:solidFill>
                <a:prstClr val="black"/>
              </a:solidFill>
              <a:cs typeface="Arial" pitchFamily="34" charset="0"/>
            </a:endParaRPr>
          </a:p>
          <a:p>
            <a:pPr eaLnBrk="0" fontAlgn="base" hangingPunct="0">
              <a:spcBef>
                <a:spcPts val="1800"/>
              </a:spcBef>
              <a:buClr>
                <a:srgbClr val="009ACC"/>
              </a:buClr>
            </a:pPr>
            <a:r>
              <a:rPr lang="en-US" altLang="en-US" sz="1800" dirty="0">
                <a:solidFill>
                  <a:prstClr val="black"/>
                </a:solidFill>
                <a:cs typeface="Arial" pitchFamily="34" charset="0"/>
              </a:rPr>
              <a:t>A new type of scheduling agreement, called a delivery order has been developed for component suppliers.  It represents a pick-up sheet, which functions much like a JIT delivery schedule, except that the pickup sheet is not renewed.  The customer transmits material release data informing the component supplier of needed materials and the date the forwarding agent will pick them up.</a:t>
            </a:r>
          </a:p>
          <a:p>
            <a:pPr eaLnBrk="0" fontAlgn="base" hangingPunct="0">
              <a:spcBef>
                <a:spcPts val="1800"/>
              </a:spcBef>
              <a:buClr>
                <a:srgbClr val="009ACC"/>
              </a:buClr>
            </a:pPr>
            <a:r>
              <a:rPr lang="en-US" altLang="en-US" sz="1800" dirty="0">
                <a:solidFill>
                  <a:prstClr val="black"/>
                </a:solidFill>
                <a:cs typeface="Arial" pitchFamily="34" charset="0"/>
              </a:rPr>
              <a:t> </a:t>
            </a:r>
          </a:p>
          <a:p>
            <a:pPr eaLnBrk="0" fontAlgn="base" hangingPunct="0">
              <a:spcBef>
                <a:spcPts val="1800"/>
              </a:spcBef>
              <a:buClr>
                <a:srgbClr val="009ACC"/>
              </a:buClr>
            </a:pPr>
            <a:endParaRPr lang="en-US" altLang="en-US" sz="1800" dirty="0">
              <a:solidFill>
                <a:prstClr val="black"/>
              </a:solidFill>
              <a:cs typeface="Arial" pitchFamily="34" charset="0"/>
            </a:endParaRPr>
          </a:p>
        </p:txBody>
      </p:sp>
    </p:spTree>
    <p:extLst>
      <p:ext uri="{BB962C8B-B14F-4D97-AF65-F5344CB8AC3E}">
        <p14:creationId xmlns:p14="http://schemas.microsoft.com/office/powerpoint/2010/main" val="421399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Lesson Objectives</a:t>
            </a:r>
          </a:p>
        </p:txBody>
      </p:sp>
      <p:sp>
        <p:nvSpPr>
          <p:cNvPr id="4" name="Text Placeholder 5">
            <a:extLst>
              <a:ext uri="{FF2B5EF4-FFF2-40B4-BE49-F238E27FC236}">
                <a16:creationId xmlns:a16="http://schemas.microsoft.com/office/drawing/2014/main" id="{AEDAA7D3-F619-4E47-92D5-ADCD39F2B561}"/>
              </a:ext>
            </a:extLst>
          </p:cNvPr>
          <p:cNvSpPr txBox="1">
            <a:spLocks/>
          </p:cNvSpPr>
          <p:nvPr/>
        </p:nvSpPr>
        <p:spPr>
          <a:xfrm>
            <a:off x="7320136" y="1062575"/>
            <a:ext cx="4608512" cy="4073423"/>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1">
                  <a:lumMod val="60000"/>
                  <a:lumOff val="40000"/>
                </a:schemeClr>
              </a:buClr>
              <a:buFont typeface="Wingdings" panose="05000000000000000000" pitchFamily="2" charset="2"/>
              <a:buChar char="§"/>
            </a:pPr>
            <a:r>
              <a:rPr lang="en-US" dirty="0"/>
              <a:t>Overview of </a:t>
            </a:r>
            <a:r>
              <a:rPr lang="en-US" altLang="en-US" dirty="0"/>
              <a:t>Outline Agreements</a:t>
            </a:r>
          </a:p>
          <a:p>
            <a:pPr marL="342900" indent="-342900">
              <a:buClr>
                <a:schemeClr val="accent1">
                  <a:lumMod val="60000"/>
                  <a:lumOff val="40000"/>
                </a:schemeClr>
              </a:buClr>
              <a:buFont typeface="Wingdings" panose="05000000000000000000" pitchFamily="2" charset="2"/>
              <a:buChar char="§"/>
            </a:pPr>
            <a:r>
              <a:rPr lang="en-US" altLang="en-US" dirty="0"/>
              <a:t> Scheduling Agreement</a:t>
            </a:r>
          </a:p>
          <a:p>
            <a:pPr marL="342900" indent="-342900">
              <a:buClr>
                <a:schemeClr val="accent1">
                  <a:lumMod val="60000"/>
                  <a:lumOff val="40000"/>
                </a:schemeClr>
              </a:buClr>
              <a:buFont typeface="Wingdings" panose="05000000000000000000" pitchFamily="2" charset="2"/>
              <a:buChar char="§"/>
            </a:pPr>
            <a:r>
              <a:rPr lang="en-US" dirty="0"/>
              <a:t> Contracts</a:t>
            </a:r>
          </a:p>
          <a:p>
            <a:pPr marL="542925" lvl="1" indent="-342900">
              <a:buClr>
                <a:schemeClr val="accent1">
                  <a:lumMod val="60000"/>
                  <a:lumOff val="40000"/>
                </a:schemeClr>
              </a:buClr>
              <a:buFont typeface="Arial" panose="020B0604020202020204" pitchFamily="34" charset="0"/>
              <a:buChar char="•"/>
            </a:pPr>
            <a:r>
              <a:rPr lang="en-US" sz="2000" dirty="0"/>
              <a:t>Quantity Contracts</a:t>
            </a:r>
          </a:p>
          <a:p>
            <a:pPr marL="542925" lvl="1" indent="-342900">
              <a:buClr>
                <a:schemeClr val="accent1">
                  <a:lumMod val="60000"/>
                  <a:lumOff val="40000"/>
                </a:schemeClr>
              </a:buClr>
              <a:buFont typeface="Arial" panose="020B0604020202020204" pitchFamily="34" charset="0"/>
              <a:buChar char="•"/>
            </a:pPr>
            <a:r>
              <a:rPr lang="en-US" sz="2000" dirty="0"/>
              <a:t>Value Contracts</a:t>
            </a:r>
          </a:p>
          <a:p>
            <a:pPr marL="542925" lvl="1" indent="-342900">
              <a:buClr>
                <a:schemeClr val="accent1">
                  <a:lumMod val="60000"/>
                  <a:lumOff val="40000"/>
                </a:schemeClr>
              </a:buClr>
              <a:buFont typeface="Arial" panose="020B0604020202020204" pitchFamily="34" charset="0"/>
              <a:buChar char="•"/>
            </a:pPr>
            <a:r>
              <a:rPr lang="en-US" altLang="en-US" dirty="0"/>
              <a:t>Value Contract Types</a:t>
            </a:r>
          </a:p>
          <a:p>
            <a:pPr marL="342900" indent="-342900">
              <a:buClr>
                <a:schemeClr val="accent1">
                  <a:lumMod val="60000"/>
                  <a:lumOff val="40000"/>
                </a:schemeClr>
              </a:buClr>
              <a:buFont typeface="Wingdings" panose="05000000000000000000" pitchFamily="2" charset="2"/>
              <a:buChar char="§"/>
            </a:pPr>
            <a:r>
              <a:rPr lang="en-US" altLang="en-US" dirty="0"/>
              <a:t> Assortment Module</a:t>
            </a:r>
          </a:p>
          <a:p>
            <a:pPr marL="342900" indent="-342900">
              <a:buClr>
                <a:schemeClr val="accent1">
                  <a:lumMod val="60000"/>
                  <a:lumOff val="40000"/>
                </a:schemeClr>
              </a:buClr>
              <a:buFont typeface="Wingdings" panose="05000000000000000000" pitchFamily="2" charset="2"/>
              <a:buChar char="§"/>
            </a:pPr>
            <a:r>
              <a:rPr lang="en-US" altLang="en-US" dirty="0"/>
              <a:t> Group Master Contracts</a:t>
            </a:r>
          </a:p>
          <a:p>
            <a:pPr marL="342900" indent="-342900">
              <a:buClr>
                <a:schemeClr val="accent1">
                  <a:lumMod val="60000"/>
                  <a:lumOff val="40000"/>
                </a:schemeClr>
              </a:buClr>
              <a:buFont typeface="Wingdings" panose="05000000000000000000" pitchFamily="2" charset="2"/>
              <a:buChar char="§"/>
            </a:pPr>
            <a:r>
              <a:rPr lang="en-US" altLang="en-US" dirty="0"/>
              <a:t> Service Contracts</a:t>
            </a:r>
          </a:p>
          <a:p>
            <a:pPr marL="342900" indent="-342900">
              <a:buClr>
                <a:schemeClr val="accent1">
                  <a:lumMod val="60000"/>
                  <a:lumOff val="40000"/>
                </a:schemeClr>
              </a:buClr>
              <a:buFont typeface="Wingdings" panose="05000000000000000000" pitchFamily="2" charset="2"/>
              <a:buChar char="§"/>
            </a:pPr>
            <a:r>
              <a:rPr lang="en-US" altLang="en-US" dirty="0"/>
              <a:t> Contract Cancellation</a:t>
            </a:r>
          </a:p>
        </p:txBody>
      </p:sp>
    </p:spTree>
    <p:extLst>
      <p:ext uri="{BB962C8B-B14F-4D97-AF65-F5344CB8AC3E}">
        <p14:creationId xmlns:p14="http://schemas.microsoft.com/office/powerpoint/2010/main" val="303085435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noAutofit/>
          </a:bodyPr>
          <a:lstStyle/>
          <a:p>
            <a:r>
              <a:rPr lang="en-US" altLang="en-US" sz="2400" dirty="0">
                <a:solidFill>
                  <a:schemeClr val="accent1">
                    <a:lumMod val="60000"/>
                    <a:lumOff val="40000"/>
                  </a:schemeClr>
                </a:solidFill>
                <a:ea typeface="+mn-ea"/>
                <a:cs typeface="+mn-cs"/>
              </a:rPr>
              <a:t>Why Scheduling Agreement </a:t>
            </a:r>
            <a:r>
              <a:rPr lang="en-US" altLang="en-US" sz="2400" dirty="0">
                <a:solidFill>
                  <a:schemeClr val="tx1"/>
                </a:solidFill>
              </a:rPr>
              <a:t>?</a:t>
            </a:r>
          </a:p>
        </p:txBody>
      </p:sp>
      <p:sp>
        <p:nvSpPr>
          <p:cNvPr id="3" name="Rectangle 3"/>
          <p:cNvSpPr>
            <a:spLocks noGrp="1" noChangeArrowheads="1"/>
          </p:cNvSpPr>
          <p:nvPr>
            <p:ph type="body" sz="quarter" idx="10"/>
          </p:nvPr>
        </p:nvSpPr>
        <p:spPr bwMode="auto">
          <a:xfrm>
            <a:off x="695400" y="1412776"/>
            <a:ext cx="10657185" cy="4466201"/>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eaLnBrk="0" fontAlgn="base" hangingPunct="0">
              <a:spcBef>
                <a:spcPts val="1800"/>
              </a:spcBef>
              <a:buClr>
                <a:srgbClr val="009ACC"/>
              </a:buClr>
            </a:pPr>
            <a:endParaRPr lang="en-US" altLang="en-US" sz="1800" dirty="0">
              <a:solidFill>
                <a:prstClr val="black"/>
              </a:solidFill>
              <a:cs typeface="Arial" pitchFamily="34" charset="0"/>
            </a:endParaRPr>
          </a:p>
          <a:p>
            <a:pPr eaLnBrk="0" fontAlgn="base" hangingPunct="0">
              <a:spcBef>
                <a:spcPts val="1800"/>
              </a:spcBef>
              <a:buClr>
                <a:srgbClr val="009ACC"/>
              </a:buClr>
            </a:pPr>
            <a:r>
              <a:rPr lang="en-US" altLang="en-US" sz="1800" dirty="0">
                <a:solidFill>
                  <a:prstClr val="black"/>
                </a:solidFill>
                <a:cs typeface="Arial" pitchFamily="34" charset="0"/>
              </a:rPr>
              <a:t>Scheduling agreements are very much useful in industries where materials are produced in accordance with expected demand.</a:t>
            </a:r>
          </a:p>
          <a:p>
            <a:pPr eaLnBrk="0" fontAlgn="base" hangingPunct="0">
              <a:spcBef>
                <a:spcPts val="1800"/>
              </a:spcBef>
              <a:buClr>
                <a:srgbClr val="009ACC"/>
              </a:buClr>
            </a:pPr>
            <a:r>
              <a:rPr lang="en-US" altLang="en-US" sz="1800" dirty="0">
                <a:solidFill>
                  <a:prstClr val="black"/>
                </a:solidFill>
                <a:cs typeface="Arial" pitchFamily="34" charset="0"/>
              </a:rPr>
              <a:t>Example:</a:t>
            </a:r>
          </a:p>
          <a:p>
            <a:pPr eaLnBrk="0" fontAlgn="base" hangingPunct="0">
              <a:spcBef>
                <a:spcPts val="1800"/>
              </a:spcBef>
              <a:buClr>
                <a:srgbClr val="009ACC"/>
              </a:buClr>
            </a:pPr>
            <a:r>
              <a:rPr lang="en-US" altLang="en-US" sz="1800" dirty="0">
                <a:solidFill>
                  <a:prstClr val="black"/>
                </a:solidFill>
                <a:cs typeface="Arial" pitchFamily="34" charset="0"/>
              </a:rPr>
              <a:t>Suppose in automobile industry a car manufacturer produces 1200 cars in a year.</a:t>
            </a:r>
          </a:p>
          <a:p>
            <a:pPr eaLnBrk="0" fontAlgn="base" hangingPunct="0">
              <a:spcBef>
                <a:spcPts val="1800"/>
              </a:spcBef>
              <a:buClr>
                <a:srgbClr val="009ACC"/>
              </a:buClr>
            </a:pPr>
            <a:r>
              <a:rPr lang="en-US" altLang="en-US" sz="1800" dirty="0">
                <a:solidFill>
                  <a:prstClr val="black"/>
                </a:solidFill>
                <a:cs typeface="Arial" pitchFamily="34" charset="0"/>
              </a:rPr>
              <a:t>He on an average produces 100 per month.</a:t>
            </a:r>
          </a:p>
          <a:p>
            <a:pPr eaLnBrk="0" fontAlgn="base" hangingPunct="0">
              <a:spcBef>
                <a:spcPts val="1800"/>
              </a:spcBef>
              <a:buClr>
                <a:srgbClr val="009ACC"/>
              </a:buClr>
            </a:pPr>
            <a:r>
              <a:rPr lang="en-US" altLang="en-US" sz="1800" dirty="0">
                <a:solidFill>
                  <a:prstClr val="black"/>
                </a:solidFill>
                <a:cs typeface="Arial" pitchFamily="34" charset="0"/>
              </a:rPr>
              <a:t>Suppose he requires radial tires from XXXX company, he need not place an order for the entire </a:t>
            </a:r>
          </a:p>
          <a:p>
            <a:pPr eaLnBrk="0" fontAlgn="base" hangingPunct="0">
              <a:spcBef>
                <a:spcPts val="1800"/>
              </a:spcBef>
              <a:buClr>
                <a:srgbClr val="009ACC"/>
              </a:buClr>
            </a:pPr>
            <a:r>
              <a:rPr lang="en-US" altLang="en-US" sz="1800" dirty="0">
                <a:solidFill>
                  <a:prstClr val="black"/>
                </a:solidFill>
                <a:cs typeface="Arial" pitchFamily="34" charset="0"/>
              </a:rPr>
              <a:t>quantity he requires over an year.</a:t>
            </a:r>
          </a:p>
          <a:p>
            <a:pPr eaLnBrk="0" fontAlgn="base" hangingPunct="0">
              <a:spcBef>
                <a:spcPts val="1800"/>
              </a:spcBef>
              <a:buClr>
                <a:srgbClr val="009ACC"/>
              </a:buClr>
            </a:pPr>
            <a:r>
              <a:rPr lang="en-US" altLang="en-US" sz="1800" dirty="0">
                <a:solidFill>
                  <a:prstClr val="black"/>
                </a:solidFill>
                <a:cs typeface="Arial" pitchFamily="34" charset="0"/>
              </a:rPr>
              <a:t>Instead the company enters into an scheduling agreement with XXXX company which ensures timely supply according to the need of production run.</a:t>
            </a:r>
          </a:p>
          <a:p>
            <a:pPr eaLnBrk="0" fontAlgn="base" hangingPunct="0">
              <a:spcBef>
                <a:spcPts val="1800"/>
              </a:spcBef>
              <a:buClr>
                <a:srgbClr val="009ACC"/>
              </a:buClr>
            </a:pPr>
            <a:endParaRPr lang="en-US" altLang="en-US" sz="1800" dirty="0">
              <a:solidFill>
                <a:prstClr val="black"/>
              </a:solidFill>
              <a:cs typeface="Arial" pitchFamily="34" charset="0"/>
            </a:endParaRPr>
          </a:p>
        </p:txBody>
      </p:sp>
    </p:spTree>
    <p:extLst>
      <p:ext uri="{BB962C8B-B14F-4D97-AF65-F5344CB8AC3E}">
        <p14:creationId xmlns:p14="http://schemas.microsoft.com/office/powerpoint/2010/main" val="3437052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D948E20-57E2-4C02-BF02-C44D14E7ABA2}"/>
              </a:ext>
            </a:extLst>
          </p:cNvPr>
          <p:cNvSpPr/>
          <p:nvPr/>
        </p:nvSpPr>
        <p:spPr>
          <a:xfrm>
            <a:off x="1379089" y="1282229"/>
            <a:ext cx="7848872" cy="4596507"/>
          </a:xfrm>
          <a:prstGeom prst="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4"/>
          <p:cNvSpPr>
            <a:spLocks noChangeArrowheads="1"/>
          </p:cNvSpPr>
          <p:nvPr/>
        </p:nvSpPr>
        <p:spPr bwMode="auto">
          <a:xfrm>
            <a:off x="402912" y="215518"/>
            <a:ext cx="87344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dirty="0">
                <a:solidFill>
                  <a:schemeClr val="accent1">
                    <a:lumMod val="60000"/>
                    <a:lumOff val="40000"/>
                  </a:schemeClr>
                </a:solidFill>
                <a:latin typeface="+mj-lt"/>
              </a:rPr>
              <a:t>Scheduling Agreement Process</a:t>
            </a:r>
          </a:p>
        </p:txBody>
      </p:sp>
      <p:sp>
        <p:nvSpPr>
          <p:cNvPr id="3" name="Rectangle 5"/>
          <p:cNvSpPr>
            <a:spLocks noChangeArrowheads="1"/>
          </p:cNvSpPr>
          <p:nvPr/>
        </p:nvSpPr>
        <p:spPr bwMode="auto">
          <a:xfrm>
            <a:off x="1188725" y="135277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SzPct val="100000"/>
            </a:pPr>
            <a:r>
              <a:rPr lang="en-US" altLang="en-US" sz="3200" b="1">
                <a:latin typeface="Arial" panose="020B0604020202020204" pitchFamily="34" charset="0"/>
              </a:rPr>
              <a:t> </a:t>
            </a:r>
          </a:p>
        </p:txBody>
      </p:sp>
      <p:sp>
        <p:nvSpPr>
          <p:cNvPr id="4" name="Rectangle 6"/>
          <p:cNvSpPr>
            <a:spLocks noChangeArrowheads="1"/>
          </p:cNvSpPr>
          <p:nvPr/>
        </p:nvSpPr>
        <p:spPr bwMode="auto">
          <a:xfrm>
            <a:off x="2143472" y="2190973"/>
            <a:ext cx="1524000" cy="1219200"/>
          </a:xfrm>
          <a:prstGeom prst="rect">
            <a:avLst/>
          </a:prstGeom>
          <a:solidFill>
            <a:schemeClr val="accent1">
              <a:lumMod val="60000"/>
              <a:lumOff val="40000"/>
            </a:schemeClr>
          </a:solidFill>
          <a:ln w="25400">
            <a:solidFill>
              <a:schemeClr val="tx1"/>
            </a:solidFill>
            <a:miter lim="800000"/>
            <a:headEnd/>
            <a:tailEnd/>
          </a:ln>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5" name="Rectangle 7"/>
          <p:cNvSpPr>
            <a:spLocks noChangeArrowheads="1"/>
          </p:cNvSpPr>
          <p:nvPr/>
        </p:nvSpPr>
        <p:spPr bwMode="auto">
          <a:xfrm>
            <a:off x="4658072" y="2190973"/>
            <a:ext cx="1524000" cy="1219200"/>
          </a:xfrm>
          <a:prstGeom prst="rect">
            <a:avLst/>
          </a:prstGeom>
          <a:solidFill>
            <a:schemeClr val="accent1">
              <a:lumMod val="60000"/>
              <a:lumOff val="40000"/>
            </a:schemeClr>
          </a:solidFill>
          <a:ln w="25400">
            <a:solidFill>
              <a:schemeClr val="tx1"/>
            </a:solidFill>
            <a:miter lim="800000"/>
            <a:headEnd/>
            <a:tailEnd/>
          </a:ln>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 name="Rectangle 8"/>
          <p:cNvSpPr>
            <a:spLocks noChangeArrowheads="1"/>
          </p:cNvSpPr>
          <p:nvPr/>
        </p:nvSpPr>
        <p:spPr bwMode="auto">
          <a:xfrm>
            <a:off x="7096472" y="2190973"/>
            <a:ext cx="1447800" cy="1219200"/>
          </a:xfrm>
          <a:prstGeom prst="rect">
            <a:avLst/>
          </a:prstGeom>
          <a:solidFill>
            <a:schemeClr val="accent1">
              <a:lumMod val="60000"/>
              <a:lumOff val="40000"/>
            </a:schemeClr>
          </a:solidFill>
          <a:ln w="25400">
            <a:solidFill>
              <a:schemeClr val="tx1"/>
            </a:solidFill>
            <a:miter lim="800000"/>
            <a:headEnd/>
            <a:tailEnd/>
          </a:ln>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 name="Rectangle 9"/>
          <p:cNvSpPr>
            <a:spLocks noChangeArrowheads="1"/>
          </p:cNvSpPr>
          <p:nvPr/>
        </p:nvSpPr>
        <p:spPr bwMode="auto">
          <a:xfrm>
            <a:off x="7096472" y="4324573"/>
            <a:ext cx="1371600" cy="1219200"/>
          </a:xfrm>
          <a:prstGeom prst="rect">
            <a:avLst/>
          </a:prstGeom>
          <a:solidFill>
            <a:schemeClr val="accent1">
              <a:lumMod val="60000"/>
              <a:lumOff val="40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8" name="AutoShape 10"/>
          <p:cNvSpPr>
            <a:spLocks noChangeArrowheads="1"/>
          </p:cNvSpPr>
          <p:nvPr/>
        </p:nvSpPr>
        <p:spPr bwMode="auto">
          <a:xfrm>
            <a:off x="3743672" y="2724373"/>
            <a:ext cx="838200" cy="304800"/>
          </a:xfrm>
          <a:prstGeom prst="rightArrow">
            <a:avLst>
              <a:gd name="adj1" fmla="val 50000"/>
              <a:gd name="adj2" fmla="val 68750"/>
            </a:avLst>
          </a:prstGeom>
          <a:solidFill>
            <a:schemeClr val="bg1">
              <a:lumMod val="75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9" name="AutoShape 11"/>
          <p:cNvSpPr>
            <a:spLocks noChangeArrowheads="1"/>
          </p:cNvSpPr>
          <p:nvPr/>
        </p:nvSpPr>
        <p:spPr bwMode="auto">
          <a:xfrm>
            <a:off x="6240016" y="2724373"/>
            <a:ext cx="762000" cy="304800"/>
          </a:xfrm>
          <a:prstGeom prst="rightArrow">
            <a:avLst>
              <a:gd name="adj1" fmla="val 50000"/>
              <a:gd name="adj2" fmla="val 62500"/>
            </a:avLst>
          </a:prstGeom>
          <a:solidFill>
            <a:schemeClr val="bg1">
              <a:lumMod val="75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0" name="AutoShape 12"/>
          <p:cNvSpPr>
            <a:spLocks noChangeArrowheads="1"/>
          </p:cNvSpPr>
          <p:nvPr/>
        </p:nvSpPr>
        <p:spPr bwMode="auto">
          <a:xfrm>
            <a:off x="7629872" y="3486373"/>
            <a:ext cx="304800" cy="762000"/>
          </a:xfrm>
          <a:prstGeom prst="downArrow">
            <a:avLst>
              <a:gd name="adj1" fmla="val 50000"/>
              <a:gd name="adj2" fmla="val 62500"/>
            </a:avLst>
          </a:prstGeom>
          <a:solidFill>
            <a:schemeClr val="bg1">
              <a:lumMod val="75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1" name="Text Box 13"/>
          <p:cNvSpPr txBox="1">
            <a:spLocks noChangeArrowheads="1"/>
          </p:cNvSpPr>
          <p:nvPr/>
        </p:nvSpPr>
        <p:spPr bwMode="auto">
          <a:xfrm>
            <a:off x="2184403" y="2404491"/>
            <a:ext cx="152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dirty="0">
                <a:latin typeface="Arial" panose="020B0604020202020204" pitchFamily="34" charset="0"/>
              </a:rPr>
              <a:t>Create Scheduling Agreement</a:t>
            </a:r>
          </a:p>
        </p:txBody>
      </p:sp>
      <p:sp>
        <p:nvSpPr>
          <p:cNvPr id="12" name="Text Box 14"/>
          <p:cNvSpPr txBox="1">
            <a:spLocks noChangeArrowheads="1"/>
          </p:cNvSpPr>
          <p:nvPr/>
        </p:nvSpPr>
        <p:spPr bwMode="auto">
          <a:xfrm>
            <a:off x="4839444" y="2343269"/>
            <a:ext cx="1371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dirty="0">
                <a:latin typeface="Arial" panose="020B0604020202020204" pitchFamily="34" charset="0"/>
              </a:rPr>
              <a:t>Run Delivery due list</a:t>
            </a:r>
            <a:r>
              <a:rPr lang="en-US" altLang="en-US" b="1" dirty="0"/>
              <a:t>	</a:t>
            </a:r>
            <a:r>
              <a:rPr lang="en-US" altLang="en-US" dirty="0"/>
              <a:t>	 </a:t>
            </a:r>
          </a:p>
        </p:txBody>
      </p:sp>
      <p:sp>
        <p:nvSpPr>
          <p:cNvPr id="13" name="Text Box 15"/>
          <p:cNvSpPr txBox="1">
            <a:spLocks noChangeArrowheads="1"/>
          </p:cNvSpPr>
          <p:nvPr/>
        </p:nvSpPr>
        <p:spPr bwMode="auto">
          <a:xfrm>
            <a:off x="7248872" y="2267173"/>
            <a:ext cx="1143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a:latin typeface="Arial" panose="020B0604020202020204" pitchFamily="34" charset="0"/>
              </a:rPr>
              <a:t>Deliver Orders due for delivery</a:t>
            </a:r>
          </a:p>
        </p:txBody>
      </p:sp>
      <p:sp>
        <p:nvSpPr>
          <p:cNvPr id="14" name="Text Box 16"/>
          <p:cNvSpPr txBox="1">
            <a:spLocks noChangeArrowheads="1"/>
          </p:cNvSpPr>
          <p:nvPr/>
        </p:nvSpPr>
        <p:spPr bwMode="auto">
          <a:xfrm>
            <a:off x="7363172" y="4643572"/>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dirty="0">
                <a:latin typeface="Arial" panose="020B0604020202020204" pitchFamily="34" charset="0"/>
              </a:rPr>
              <a:t>Create Billing</a:t>
            </a:r>
          </a:p>
        </p:txBody>
      </p:sp>
    </p:spTree>
    <p:extLst>
      <p:ext uri="{BB962C8B-B14F-4D97-AF65-F5344CB8AC3E}">
        <p14:creationId xmlns:p14="http://schemas.microsoft.com/office/powerpoint/2010/main" val="356531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63352" y="201425"/>
            <a:ext cx="11125236" cy="720000"/>
          </a:xfrm>
        </p:spPr>
        <p:txBody>
          <a:bodyPr vert="horz" lIns="0" tIns="0" rIns="0" bIns="0" rtlCol="0" anchor="t">
            <a:noAutofit/>
          </a:bodyPr>
          <a:lstStyle/>
          <a:p>
            <a:r>
              <a:rPr lang="en-US" sz="2400" dirty="0">
                <a:solidFill>
                  <a:schemeClr val="accent1">
                    <a:lumMod val="60000"/>
                    <a:lumOff val="40000"/>
                  </a:schemeClr>
                </a:solidFill>
                <a:ea typeface="+mn-ea"/>
                <a:cs typeface="+mn-cs"/>
              </a:rPr>
              <a:t>Create Scheduling Agreement</a:t>
            </a:r>
          </a:p>
        </p:txBody>
      </p:sp>
      <p:sp>
        <p:nvSpPr>
          <p:cNvPr id="5" name="Footer Placeholder 4"/>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dirty="0">
              <a:solidFill>
                <a:srgbClr val="FFFFFF">
                  <a:lumMod val="65000"/>
                </a:srgbClr>
              </a:solidFill>
            </a:endParaRPr>
          </a:p>
        </p:txBody>
      </p:sp>
      <p:sp>
        <p:nvSpPr>
          <p:cNvPr id="6" name="Slide Number Placeholder 5"/>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22</a:t>
            </a:fld>
            <a:endParaRPr lang="en-US" dirty="0">
              <a:solidFill>
                <a:prstClr val="black">
                  <a:tint val="75000"/>
                </a:prstClr>
              </a:solidFill>
            </a:endParaRPr>
          </a:p>
        </p:txBody>
      </p:sp>
      <p:pic>
        <p:nvPicPr>
          <p:cNvPr id="2" name="Picture 1"/>
          <p:cNvPicPr>
            <a:picLocks noChangeAspect="1"/>
          </p:cNvPicPr>
          <p:nvPr/>
        </p:nvPicPr>
        <p:blipFill>
          <a:blip r:embed="rId2"/>
          <a:stretch>
            <a:fillRect/>
          </a:stretch>
        </p:blipFill>
        <p:spPr>
          <a:xfrm>
            <a:off x="1841241" y="1094924"/>
            <a:ext cx="8509518" cy="5394776"/>
          </a:xfrm>
          <a:prstGeom prst="rect">
            <a:avLst/>
          </a:prstGeom>
        </p:spPr>
      </p:pic>
      <p:sp>
        <p:nvSpPr>
          <p:cNvPr id="11" name="Oval Callout 18">
            <a:extLst>
              <a:ext uri="{FF2B5EF4-FFF2-40B4-BE49-F238E27FC236}">
                <a16:creationId xmlns:a16="http://schemas.microsoft.com/office/drawing/2014/main" id="{E863C154-14AB-45E2-A0C5-DA7153810896}"/>
              </a:ext>
            </a:extLst>
          </p:cNvPr>
          <p:cNvSpPr/>
          <p:nvPr/>
        </p:nvSpPr>
        <p:spPr>
          <a:xfrm>
            <a:off x="3715959" y="1784217"/>
            <a:ext cx="1368000" cy="531354"/>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1.Enter Document Type</a:t>
            </a:r>
          </a:p>
        </p:txBody>
      </p:sp>
      <p:grpSp>
        <p:nvGrpSpPr>
          <p:cNvPr id="3" name="Group 2"/>
          <p:cNvGrpSpPr/>
          <p:nvPr/>
        </p:nvGrpSpPr>
        <p:grpSpPr>
          <a:xfrm>
            <a:off x="2352000" y="2614677"/>
            <a:ext cx="3888000" cy="1512000"/>
            <a:chOff x="828000" y="2614677"/>
            <a:chExt cx="3888000" cy="1512000"/>
          </a:xfrm>
        </p:grpSpPr>
        <p:sp>
          <p:nvSpPr>
            <p:cNvPr id="12" name="Oval Callout 18">
              <a:extLst>
                <a:ext uri="{FF2B5EF4-FFF2-40B4-BE49-F238E27FC236}">
                  <a16:creationId xmlns:a16="http://schemas.microsoft.com/office/drawing/2014/main" id="{E863C154-14AB-45E2-A0C5-DA7153810896}"/>
                </a:ext>
              </a:extLst>
            </p:cNvPr>
            <p:cNvSpPr/>
            <p:nvPr/>
          </p:nvSpPr>
          <p:spPr>
            <a:xfrm>
              <a:off x="3348000" y="2614677"/>
              <a:ext cx="1368000" cy="531354"/>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2.Enter Input Data</a:t>
              </a:r>
            </a:p>
          </p:txBody>
        </p:sp>
        <p:sp>
          <p:nvSpPr>
            <p:cNvPr id="9" name="Flowchart: Alternate Process 8">
              <a:extLst>
                <a:ext uri="{FF2B5EF4-FFF2-40B4-BE49-F238E27FC236}">
                  <a16:creationId xmlns:a16="http://schemas.microsoft.com/office/drawing/2014/main" id="{FB95A658-9319-48B2-AE22-0199EDDF79C5}"/>
                </a:ext>
              </a:extLst>
            </p:cNvPr>
            <p:cNvSpPr/>
            <p:nvPr/>
          </p:nvSpPr>
          <p:spPr>
            <a:xfrm>
              <a:off x="828000" y="3262677"/>
              <a:ext cx="2376000" cy="864000"/>
            </a:xfrm>
            <a:prstGeom prst="flowChartAlternateProcess">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0" name="Oval Callout 18">
            <a:extLst>
              <a:ext uri="{FF2B5EF4-FFF2-40B4-BE49-F238E27FC236}">
                <a16:creationId xmlns:a16="http://schemas.microsoft.com/office/drawing/2014/main" id="{E863C154-14AB-45E2-A0C5-DA7153810896}"/>
              </a:ext>
            </a:extLst>
          </p:cNvPr>
          <p:cNvSpPr/>
          <p:nvPr/>
        </p:nvSpPr>
        <p:spPr>
          <a:xfrm>
            <a:off x="9077388" y="5517638"/>
            <a:ext cx="1368000" cy="531354"/>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3.Continue</a:t>
            </a:r>
          </a:p>
        </p:txBody>
      </p:sp>
    </p:spTree>
    <p:extLst>
      <p:ext uri="{BB962C8B-B14F-4D97-AF65-F5344CB8AC3E}">
        <p14:creationId xmlns:p14="http://schemas.microsoft.com/office/powerpoint/2010/main" val="116791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344" y="227326"/>
            <a:ext cx="11125236" cy="368098"/>
          </a:xfrm>
        </p:spPr>
        <p:txBody>
          <a:bodyPr vert="horz" lIns="0" tIns="0" rIns="0" bIns="0" rtlCol="0" anchor="t">
            <a:noAutofit/>
          </a:bodyPr>
          <a:lstStyle/>
          <a:p>
            <a:r>
              <a:rPr lang="en-US" sz="2400" dirty="0">
                <a:solidFill>
                  <a:schemeClr val="accent1">
                    <a:lumMod val="60000"/>
                    <a:lumOff val="40000"/>
                  </a:schemeClr>
                </a:solidFill>
                <a:ea typeface="+mn-ea"/>
                <a:cs typeface="+mn-cs"/>
              </a:rPr>
              <a:t>Create Scheduling Agreement</a:t>
            </a:r>
          </a:p>
        </p:txBody>
      </p:sp>
      <p:sp>
        <p:nvSpPr>
          <p:cNvPr id="5" name="Footer Placeholder 4"/>
          <p:cNvSpPr>
            <a:spLocks noGrp="1"/>
          </p:cNvSpPr>
          <p:nvPr>
            <p:ph type="ftr" sz="quarter" idx="10"/>
          </p:nvPr>
        </p:nvSpPr>
        <p:spPr>
          <a:xfrm>
            <a:off x="6620760" y="6662460"/>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dirty="0">
              <a:solidFill>
                <a:srgbClr val="FFFFFF">
                  <a:lumMod val="65000"/>
                </a:srgbClr>
              </a:solidFill>
            </a:endParaRPr>
          </a:p>
        </p:txBody>
      </p:sp>
      <p:sp>
        <p:nvSpPr>
          <p:cNvPr id="6" name="Slide Number Placeholder 5"/>
          <p:cNvSpPr>
            <a:spLocks noGrp="1"/>
          </p:cNvSpPr>
          <p:nvPr>
            <p:ph type="sldNum" sz="quarter" idx="11"/>
          </p:nvPr>
        </p:nvSpPr>
        <p:spPr>
          <a:xfrm>
            <a:off x="8718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23</a:t>
            </a:fld>
            <a:endParaRPr lang="en-US" dirty="0">
              <a:solidFill>
                <a:prstClr val="black">
                  <a:tint val="75000"/>
                </a:prstClr>
              </a:solidFill>
            </a:endParaRPr>
          </a:p>
        </p:txBody>
      </p:sp>
      <p:pic>
        <p:nvPicPr>
          <p:cNvPr id="3" name="Picture 2"/>
          <p:cNvPicPr>
            <a:picLocks noChangeAspect="1"/>
          </p:cNvPicPr>
          <p:nvPr/>
        </p:nvPicPr>
        <p:blipFill>
          <a:blip r:embed="rId2"/>
          <a:stretch>
            <a:fillRect/>
          </a:stretch>
        </p:blipFill>
        <p:spPr>
          <a:xfrm>
            <a:off x="1694514" y="934942"/>
            <a:ext cx="8838669" cy="2652661"/>
          </a:xfrm>
          <a:prstGeom prst="rect">
            <a:avLst/>
          </a:prstGeom>
        </p:spPr>
      </p:pic>
      <p:pic>
        <p:nvPicPr>
          <p:cNvPr id="9" name="Picture 8"/>
          <p:cNvPicPr>
            <a:picLocks noChangeAspect="1"/>
          </p:cNvPicPr>
          <p:nvPr/>
        </p:nvPicPr>
        <p:blipFill>
          <a:blip r:embed="rId3"/>
          <a:stretch>
            <a:fillRect/>
          </a:stretch>
        </p:blipFill>
        <p:spPr>
          <a:xfrm>
            <a:off x="1694514" y="6317467"/>
            <a:ext cx="8766517" cy="181594"/>
          </a:xfrm>
          <a:prstGeom prst="rect">
            <a:avLst/>
          </a:prstGeom>
        </p:spPr>
      </p:pic>
      <p:pic>
        <p:nvPicPr>
          <p:cNvPr id="10" name="Picture 9"/>
          <p:cNvPicPr>
            <a:picLocks noChangeAspect="1"/>
          </p:cNvPicPr>
          <p:nvPr/>
        </p:nvPicPr>
        <p:blipFill>
          <a:blip r:embed="rId4"/>
          <a:stretch>
            <a:fillRect/>
          </a:stretch>
        </p:blipFill>
        <p:spPr>
          <a:xfrm>
            <a:off x="1694514" y="3708442"/>
            <a:ext cx="8766517" cy="2587963"/>
          </a:xfrm>
          <a:prstGeom prst="rect">
            <a:avLst/>
          </a:prstGeom>
        </p:spPr>
      </p:pic>
      <p:sp>
        <p:nvSpPr>
          <p:cNvPr id="8" name="Rounded Rectangle 7">
            <a:extLst>
              <a:ext uri="{FF2B5EF4-FFF2-40B4-BE49-F238E27FC236}">
                <a16:creationId xmlns:a16="http://schemas.microsoft.com/office/drawing/2014/main" id="{64425BAB-9A64-4316-B73F-B77B377F33ED}"/>
              </a:ext>
            </a:extLst>
          </p:cNvPr>
          <p:cNvSpPr/>
          <p:nvPr/>
        </p:nvSpPr>
        <p:spPr>
          <a:xfrm>
            <a:off x="2434699" y="2265629"/>
            <a:ext cx="810512" cy="194097"/>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dirty="0"/>
          </a:p>
        </p:txBody>
      </p:sp>
      <p:sp>
        <p:nvSpPr>
          <p:cNvPr id="11" name="Rounded Rectangle 10">
            <a:extLst>
              <a:ext uri="{FF2B5EF4-FFF2-40B4-BE49-F238E27FC236}">
                <a16:creationId xmlns:a16="http://schemas.microsoft.com/office/drawing/2014/main" id="{64425BAB-9A64-4316-B73F-B77B377F33ED}"/>
              </a:ext>
            </a:extLst>
          </p:cNvPr>
          <p:cNvSpPr/>
          <p:nvPr/>
        </p:nvSpPr>
        <p:spPr>
          <a:xfrm>
            <a:off x="6528724" y="3652302"/>
            <a:ext cx="810512" cy="194097"/>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dirty="0"/>
          </a:p>
        </p:txBody>
      </p:sp>
      <p:grpSp>
        <p:nvGrpSpPr>
          <p:cNvPr id="7" name="Group 6"/>
          <p:cNvGrpSpPr/>
          <p:nvPr/>
        </p:nvGrpSpPr>
        <p:grpSpPr>
          <a:xfrm>
            <a:off x="2199581" y="1363253"/>
            <a:ext cx="3030401" cy="800970"/>
            <a:chOff x="675580" y="1363253"/>
            <a:chExt cx="3030401" cy="800970"/>
          </a:xfrm>
        </p:grpSpPr>
        <p:sp>
          <p:nvSpPr>
            <p:cNvPr id="13" name="Flowchart: Alternate Process 12">
              <a:extLst>
                <a:ext uri="{FF2B5EF4-FFF2-40B4-BE49-F238E27FC236}">
                  <a16:creationId xmlns:a16="http://schemas.microsoft.com/office/drawing/2014/main" id="{FB95A658-9319-48B2-AE22-0199EDDF79C5}"/>
                </a:ext>
              </a:extLst>
            </p:cNvPr>
            <p:cNvSpPr/>
            <p:nvPr/>
          </p:nvSpPr>
          <p:spPr>
            <a:xfrm>
              <a:off x="675580" y="1581931"/>
              <a:ext cx="1515200" cy="582292"/>
            </a:xfrm>
            <a:prstGeom prst="flowChartAlternateProcess">
              <a:avLst/>
            </a:prstGeom>
            <a:noFill/>
            <a:ln w="28575">
              <a:solidFill>
                <a:srgbClr val="FF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Callout 18">
              <a:extLst>
                <a:ext uri="{FF2B5EF4-FFF2-40B4-BE49-F238E27FC236}">
                  <a16:creationId xmlns:a16="http://schemas.microsoft.com/office/drawing/2014/main" id="{E863C154-14AB-45E2-A0C5-DA7153810896}"/>
                </a:ext>
              </a:extLst>
            </p:cNvPr>
            <p:cNvSpPr/>
            <p:nvPr/>
          </p:nvSpPr>
          <p:spPr>
            <a:xfrm>
              <a:off x="2335085" y="1363253"/>
              <a:ext cx="1370896" cy="477474"/>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1.Enter Input Data</a:t>
              </a:r>
            </a:p>
          </p:txBody>
        </p:sp>
      </p:grpSp>
      <p:sp>
        <p:nvSpPr>
          <p:cNvPr id="16" name="Oval Callout 18">
            <a:extLst>
              <a:ext uri="{FF2B5EF4-FFF2-40B4-BE49-F238E27FC236}">
                <a16:creationId xmlns:a16="http://schemas.microsoft.com/office/drawing/2014/main" id="{E863C154-14AB-45E2-A0C5-DA7153810896}"/>
              </a:ext>
            </a:extLst>
          </p:cNvPr>
          <p:cNvSpPr/>
          <p:nvPr/>
        </p:nvSpPr>
        <p:spPr>
          <a:xfrm>
            <a:off x="3426171" y="2851332"/>
            <a:ext cx="1370896" cy="477474"/>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2.Enter Material</a:t>
            </a:r>
          </a:p>
        </p:txBody>
      </p:sp>
      <p:sp>
        <p:nvSpPr>
          <p:cNvPr id="17" name="Oval Callout 18">
            <a:extLst>
              <a:ext uri="{FF2B5EF4-FFF2-40B4-BE49-F238E27FC236}">
                <a16:creationId xmlns:a16="http://schemas.microsoft.com/office/drawing/2014/main" id="{E863C154-14AB-45E2-A0C5-DA7153810896}"/>
              </a:ext>
            </a:extLst>
          </p:cNvPr>
          <p:cNvSpPr/>
          <p:nvPr/>
        </p:nvSpPr>
        <p:spPr>
          <a:xfrm>
            <a:off x="6817334" y="2811213"/>
            <a:ext cx="1370896" cy="477474"/>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3.Enter Quantity</a:t>
            </a:r>
          </a:p>
        </p:txBody>
      </p:sp>
      <p:grpSp>
        <p:nvGrpSpPr>
          <p:cNvPr id="12" name="Group 11"/>
          <p:cNvGrpSpPr/>
          <p:nvPr/>
        </p:nvGrpSpPr>
        <p:grpSpPr>
          <a:xfrm>
            <a:off x="1910971" y="4428691"/>
            <a:ext cx="3246859" cy="1099885"/>
            <a:chOff x="386970" y="4428690"/>
            <a:chExt cx="3246859" cy="1099885"/>
          </a:xfrm>
        </p:grpSpPr>
        <p:sp>
          <p:nvSpPr>
            <p:cNvPr id="14" name="Flowchart: Alternate Process 13">
              <a:extLst>
                <a:ext uri="{FF2B5EF4-FFF2-40B4-BE49-F238E27FC236}">
                  <a16:creationId xmlns:a16="http://schemas.microsoft.com/office/drawing/2014/main" id="{FB95A658-9319-48B2-AE22-0199EDDF79C5}"/>
                </a:ext>
              </a:extLst>
            </p:cNvPr>
            <p:cNvSpPr/>
            <p:nvPr/>
          </p:nvSpPr>
          <p:spPr>
            <a:xfrm>
              <a:off x="386970" y="5075681"/>
              <a:ext cx="1948115" cy="452894"/>
            </a:xfrm>
            <a:prstGeom prst="flowChartAlternateProcess">
              <a:avLst/>
            </a:prstGeom>
            <a:noFill/>
            <a:ln w="28575">
              <a:solidFill>
                <a:srgbClr val="FF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Callout 18">
              <a:extLst>
                <a:ext uri="{FF2B5EF4-FFF2-40B4-BE49-F238E27FC236}">
                  <a16:creationId xmlns:a16="http://schemas.microsoft.com/office/drawing/2014/main" id="{E863C154-14AB-45E2-A0C5-DA7153810896}"/>
                </a:ext>
              </a:extLst>
            </p:cNvPr>
            <p:cNvSpPr/>
            <p:nvPr/>
          </p:nvSpPr>
          <p:spPr>
            <a:xfrm>
              <a:off x="2262933" y="4428690"/>
              <a:ext cx="1370896" cy="477474"/>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4.Enter Input Data</a:t>
              </a:r>
            </a:p>
          </p:txBody>
        </p:sp>
      </p:grpSp>
      <p:sp>
        <p:nvSpPr>
          <p:cNvPr id="19" name="Oval Callout 18">
            <a:extLst>
              <a:ext uri="{FF2B5EF4-FFF2-40B4-BE49-F238E27FC236}">
                <a16:creationId xmlns:a16="http://schemas.microsoft.com/office/drawing/2014/main" id="{E863C154-14AB-45E2-A0C5-DA7153810896}"/>
              </a:ext>
            </a:extLst>
          </p:cNvPr>
          <p:cNvSpPr/>
          <p:nvPr/>
        </p:nvSpPr>
        <p:spPr>
          <a:xfrm>
            <a:off x="9696001" y="5593274"/>
            <a:ext cx="829753" cy="388194"/>
          </a:xfrm>
          <a:prstGeom prst="wedgeEllipseCallout">
            <a:avLst>
              <a:gd name="adj1" fmla="val -38824"/>
              <a:gd name="adj2" fmla="val 79805"/>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5.Save</a:t>
            </a:r>
          </a:p>
        </p:txBody>
      </p:sp>
      <p:sp>
        <p:nvSpPr>
          <p:cNvPr id="20" name="Rounded Rectangle 7">
            <a:extLst>
              <a:ext uri="{FF2B5EF4-FFF2-40B4-BE49-F238E27FC236}">
                <a16:creationId xmlns:a16="http://schemas.microsoft.com/office/drawing/2014/main" id="{A9758DEE-F9F1-4E1F-BB94-6EBAC8DA5D7B}"/>
              </a:ext>
            </a:extLst>
          </p:cNvPr>
          <p:cNvSpPr/>
          <p:nvPr/>
        </p:nvSpPr>
        <p:spPr>
          <a:xfrm>
            <a:off x="2993257" y="6266522"/>
            <a:ext cx="505067" cy="258478"/>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dirty="0"/>
          </a:p>
        </p:txBody>
      </p:sp>
    </p:spTree>
    <p:extLst>
      <p:ext uri="{BB962C8B-B14F-4D97-AF65-F5344CB8AC3E}">
        <p14:creationId xmlns:p14="http://schemas.microsoft.com/office/powerpoint/2010/main" val="113590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fltVal val="0"/>
                                          </p:val>
                                        </p:tav>
                                        <p:tav tm="100000">
                                          <p:val>
                                            <p:strVal val="#ppt_w"/>
                                          </p:val>
                                        </p:tav>
                                      </p:tavLst>
                                    </p:anim>
                                    <p:anim calcmode="lin" valueType="num">
                                      <p:cBhvr>
                                        <p:cTn id="43" dur="1000" fill="hold"/>
                                        <p:tgtEl>
                                          <p:spTgt spid="10"/>
                                        </p:tgtEl>
                                        <p:attrNameLst>
                                          <p:attrName>ppt_h</p:attrName>
                                        </p:attrNameLst>
                                      </p:cBhvr>
                                      <p:tavLst>
                                        <p:tav tm="0">
                                          <p:val>
                                            <p:fltVal val="0"/>
                                          </p:val>
                                        </p:tav>
                                        <p:tav tm="100000">
                                          <p:val>
                                            <p:strVal val="#ppt_h"/>
                                          </p:val>
                                        </p:tav>
                                      </p:tavLst>
                                    </p:anim>
                                    <p:animEffect transition="in" filter="fade">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Effect transition="in" filter="fade">
                                      <p:cBhvr>
                                        <p:cTn id="51" dur="10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1000" fill="hold"/>
                                        <p:tgtEl>
                                          <p:spTgt spid="9"/>
                                        </p:tgtEl>
                                        <p:attrNameLst>
                                          <p:attrName>ppt_w</p:attrName>
                                        </p:attrNameLst>
                                      </p:cBhvr>
                                      <p:tavLst>
                                        <p:tav tm="0">
                                          <p:val>
                                            <p:fltVal val="0"/>
                                          </p:val>
                                        </p:tav>
                                        <p:tav tm="100000">
                                          <p:val>
                                            <p:strVal val="#ppt_w"/>
                                          </p:val>
                                        </p:tav>
                                      </p:tavLst>
                                    </p:anim>
                                    <p:anim calcmode="lin" valueType="num">
                                      <p:cBhvr>
                                        <p:cTn id="71" dur="1000" fill="hold"/>
                                        <p:tgtEl>
                                          <p:spTgt spid="9"/>
                                        </p:tgtEl>
                                        <p:attrNameLst>
                                          <p:attrName>ppt_h</p:attrName>
                                        </p:attrNameLst>
                                      </p:cBhvr>
                                      <p:tavLst>
                                        <p:tav tm="0">
                                          <p:val>
                                            <p:fltVal val="0"/>
                                          </p:val>
                                        </p:tav>
                                        <p:tav tm="100000">
                                          <p:val>
                                            <p:strVal val="#ppt_h"/>
                                          </p:val>
                                        </p:tav>
                                      </p:tavLst>
                                    </p:anim>
                                    <p:animEffect transition="in" filter="fade">
                                      <p:cBhvr>
                                        <p:cTn id="72" dur="10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p:cTn id="77" dur="1000" fill="hold"/>
                                        <p:tgtEl>
                                          <p:spTgt spid="20"/>
                                        </p:tgtEl>
                                        <p:attrNameLst>
                                          <p:attrName>ppt_w</p:attrName>
                                        </p:attrNameLst>
                                      </p:cBhvr>
                                      <p:tavLst>
                                        <p:tav tm="0">
                                          <p:val>
                                            <p:fltVal val="0"/>
                                          </p:val>
                                        </p:tav>
                                        <p:tav tm="100000">
                                          <p:val>
                                            <p:strVal val="#ppt_w"/>
                                          </p:val>
                                        </p:tav>
                                      </p:tavLst>
                                    </p:anim>
                                    <p:anim calcmode="lin" valueType="num">
                                      <p:cBhvr>
                                        <p:cTn id="78" dur="1000" fill="hold"/>
                                        <p:tgtEl>
                                          <p:spTgt spid="20"/>
                                        </p:tgtEl>
                                        <p:attrNameLst>
                                          <p:attrName>ppt_h</p:attrName>
                                        </p:attrNameLst>
                                      </p:cBhvr>
                                      <p:tavLst>
                                        <p:tav tm="0">
                                          <p:val>
                                            <p:fltVal val="0"/>
                                          </p:val>
                                        </p:tav>
                                        <p:tav tm="100000">
                                          <p:val>
                                            <p:strVal val="#ppt_h"/>
                                          </p:val>
                                        </p:tav>
                                      </p:tavLst>
                                    </p:anim>
                                    <p:animEffect transition="in" filter="fade">
                                      <p:cBhvr>
                                        <p:cTn id="7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6" grpId="0" animBg="1"/>
      <p:bldP spid="17" grpId="0" animBg="1"/>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pPr lvl="0">
              <a:lnSpc>
                <a:spcPct val="100000"/>
              </a:lnSpc>
              <a:spcBef>
                <a:spcPts val="0"/>
              </a:spcBef>
              <a:buClr>
                <a:srgbClr val="0070AD">
                  <a:lumMod val="60000"/>
                  <a:lumOff val="40000"/>
                </a:srgbClr>
              </a:buClr>
            </a:pPr>
            <a:r>
              <a:rPr lang="en-US" sz="3000" dirty="0">
                <a:solidFill>
                  <a:schemeClr val="accent1">
                    <a:lumMod val="60000"/>
                    <a:lumOff val="40000"/>
                  </a:schemeClr>
                </a:solidFill>
              </a:rPr>
              <a:t>Contracts</a:t>
            </a:r>
          </a:p>
          <a:p>
            <a:pPr marL="685800" lvl="1" indent="-342900">
              <a:lnSpc>
                <a:spcPct val="100000"/>
              </a:lnSpc>
              <a:spcBef>
                <a:spcPts val="0"/>
              </a:spcBef>
              <a:buClr>
                <a:srgbClr val="0070AD">
                  <a:lumMod val="60000"/>
                  <a:lumOff val="40000"/>
                </a:srgbClr>
              </a:buClr>
              <a:buFont typeface="Wingdings" panose="05000000000000000000" pitchFamily="2" charset="2"/>
              <a:buChar char="§"/>
            </a:pPr>
            <a:r>
              <a:rPr lang="en-US" sz="1800" dirty="0">
                <a:solidFill>
                  <a:schemeClr val="accent1">
                    <a:lumMod val="60000"/>
                    <a:lumOff val="40000"/>
                  </a:schemeClr>
                </a:solidFill>
              </a:rPr>
              <a:t>Quantity Contracts</a:t>
            </a:r>
          </a:p>
          <a:p>
            <a:pPr marL="685800" lvl="1" indent="-342900">
              <a:lnSpc>
                <a:spcPct val="100000"/>
              </a:lnSpc>
              <a:spcBef>
                <a:spcPts val="0"/>
              </a:spcBef>
              <a:buClr>
                <a:srgbClr val="0070AD">
                  <a:lumMod val="60000"/>
                  <a:lumOff val="40000"/>
                </a:srgbClr>
              </a:buClr>
              <a:buFont typeface="Wingdings" panose="05000000000000000000" pitchFamily="2" charset="2"/>
              <a:buChar char="§"/>
            </a:pPr>
            <a:r>
              <a:rPr lang="en-US" sz="1800" dirty="0">
                <a:solidFill>
                  <a:schemeClr val="accent1">
                    <a:lumMod val="60000"/>
                    <a:lumOff val="40000"/>
                  </a:schemeClr>
                </a:solidFill>
              </a:rPr>
              <a:t>Value Contracts</a:t>
            </a:r>
          </a:p>
          <a:p>
            <a:pPr marL="628650" lvl="1" indent="3175">
              <a:lnSpc>
                <a:spcPct val="100000"/>
              </a:lnSpc>
              <a:spcBef>
                <a:spcPts val="0"/>
              </a:spcBef>
              <a:buClr>
                <a:srgbClr val="0070AD">
                  <a:lumMod val="60000"/>
                  <a:lumOff val="40000"/>
                </a:srgbClr>
              </a:buClr>
              <a:buFont typeface="Arial" panose="020B0604020202020204" pitchFamily="34" charset="0"/>
              <a:buChar char="•"/>
            </a:pPr>
            <a:r>
              <a:rPr lang="en-US" altLang="en-US" sz="1800" dirty="0">
                <a:solidFill>
                  <a:schemeClr val="accent1">
                    <a:lumMod val="60000"/>
                    <a:lumOff val="40000"/>
                  </a:schemeClr>
                </a:solidFill>
              </a:rPr>
              <a:t>	Value Contract Types</a:t>
            </a:r>
          </a:p>
          <a:p>
            <a:pPr lvl="0">
              <a:lnSpc>
                <a:spcPct val="100000"/>
              </a:lnSpc>
              <a:spcBef>
                <a:spcPts val="0"/>
              </a:spcBef>
              <a:buClr>
                <a:srgbClr val="0070AD">
                  <a:lumMod val="60000"/>
                  <a:lumOff val="40000"/>
                </a:srgbClr>
              </a:buClr>
            </a:pPr>
            <a:endParaRPr lang="en-US" altLang="en-US" sz="2400" dirty="0">
              <a:solidFill>
                <a:schemeClr val="accent1">
                  <a:lumMod val="60000"/>
                  <a:lumOff val="40000"/>
                </a:schemeClr>
              </a:solidFill>
            </a:endParaRPr>
          </a:p>
        </p:txBody>
      </p:sp>
    </p:spTree>
    <p:extLst>
      <p:ext uri="{BB962C8B-B14F-4D97-AF65-F5344CB8AC3E}">
        <p14:creationId xmlns:p14="http://schemas.microsoft.com/office/powerpoint/2010/main" val="3037277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normAutofit/>
          </a:bodyPr>
          <a:lstStyle/>
          <a:p>
            <a:r>
              <a:rPr lang="en-US" altLang="en-US" sz="2400" dirty="0">
                <a:solidFill>
                  <a:schemeClr val="accent1">
                    <a:lumMod val="60000"/>
                    <a:lumOff val="40000"/>
                  </a:schemeClr>
                </a:solidFill>
                <a:ea typeface="+mn-ea"/>
                <a:cs typeface="+mn-cs"/>
              </a:rPr>
              <a:t>Contracts</a:t>
            </a:r>
          </a:p>
        </p:txBody>
      </p:sp>
      <p:sp>
        <p:nvSpPr>
          <p:cNvPr id="3" name="Rectangle 3"/>
          <p:cNvSpPr>
            <a:spLocks noGrp="1" noChangeArrowheads="1"/>
          </p:cNvSpPr>
          <p:nvPr>
            <p:ph type="body" sz="quarter" idx="10"/>
          </p:nvPr>
        </p:nvSpPr>
        <p:spPr bwMode="auto">
          <a:xfrm>
            <a:off x="983432" y="836712"/>
            <a:ext cx="10657184" cy="5373216"/>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eaLnBrk="0" fontAlgn="base" hangingPunct="0">
              <a:spcBef>
                <a:spcPts val="1800"/>
              </a:spcBef>
              <a:buClr>
                <a:srgbClr val="009ACC"/>
              </a:buClr>
            </a:pPr>
            <a:endParaRPr lang="en-US" altLang="en-US" sz="1800" dirty="0">
              <a:solidFill>
                <a:prstClr val="black"/>
              </a:solidFill>
              <a:cs typeface="Arial" pitchFamily="34" charset="0"/>
            </a:endParaRPr>
          </a:p>
          <a:p>
            <a:pPr eaLnBrk="0" fontAlgn="base" hangingPunct="0">
              <a:spcBef>
                <a:spcPts val="1800"/>
              </a:spcBef>
              <a:buClr>
                <a:srgbClr val="009ACC"/>
              </a:buClr>
            </a:pPr>
            <a:r>
              <a:rPr lang="en-US" altLang="en-US" sz="1800" dirty="0">
                <a:solidFill>
                  <a:prstClr val="black"/>
                </a:solidFill>
                <a:cs typeface="Arial" pitchFamily="34" charset="0"/>
              </a:rPr>
              <a:t>A contract is an agreement stating that your customer will </a:t>
            </a:r>
          </a:p>
          <a:p>
            <a:pPr eaLnBrk="0" fontAlgn="base" hangingPunct="0">
              <a:spcBef>
                <a:spcPts val="1800"/>
              </a:spcBef>
              <a:buClr>
                <a:srgbClr val="009ACC"/>
              </a:buClr>
            </a:pPr>
            <a:r>
              <a:rPr lang="en-US" altLang="en-US" sz="1800" dirty="0">
                <a:solidFill>
                  <a:prstClr val="black"/>
                </a:solidFill>
                <a:cs typeface="Arial" pitchFamily="34" charset="0"/>
              </a:rPr>
              <a:t>order a certain quantity of product from you within a given time frame.</a:t>
            </a:r>
          </a:p>
          <a:p>
            <a:pPr eaLnBrk="0" fontAlgn="base" hangingPunct="0">
              <a:spcBef>
                <a:spcPts val="1800"/>
              </a:spcBef>
              <a:buClr>
                <a:srgbClr val="009ACC"/>
              </a:buClr>
            </a:pPr>
            <a:r>
              <a:rPr lang="en-US" altLang="en-US" sz="1800" dirty="0">
                <a:solidFill>
                  <a:prstClr val="black"/>
                </a:solidFill>
                <a:cs typeface="Arial" pitchFamily="34" charset="0"/>
              </a:rPr>
              <a:t>A Contract is an outline agreement between Company and Customer that is valid for a certain period of time and contains  an overall target quantity or value that a customer agrees to buy at a  specific price over a certain period of time; however,  it does not contain specific delivery dates (no schedule lines or delivery information.)</a:t>
            </a:r>
          </a:p>
          <a:p>
            <a:pPr eaLnBrk="0" fontAlgn="base" hangingPunct="0">
              <a:spcBef>
                <a:spcPts val="1800"/>
              </a:spcBef>
              <a:buClr>
                <a:srgbClr val="009ACC"/>
              </a:buClr>
            </a:pPr>
            <a:r>
              <a:rPr lang="en-US" altLang="en-US" sz="1800" dirty="0">
                <a:solidFill>
                  <a:prstClr val="black"/>
                </a:solidFill>
                <a:cs typeface="Arial" pitchFamily="34" charset="0"/>
              </a:rPr>
              <a:t>     </a:t>
            </a:r>
          </a:p>
          <a:p>
            <a:pPr eaLnBrk="0" fontAlgn="base" hangingPunct="0">
              <a:spcBef>
                <a:spcPts val="1800"/>
              </a:spcBef>
              <a:buClr>
                <a:srgbClr val="009ACC"/>
              </a:buClr>
            </a:pPr>
            <a:r>
              <a:rPr lang="en-US" altLang="en-US" sz="1800" dirty="0">
                <a:solidFill>
                  <a:prstClr val="black"/>
                </a:solidFill>
                <a:cs typeface="Arial" pitchFamily="34" charset="0"/>
              </a:rPr>
              <a:t> Contracts are of 4 types.</a:t>
            </a:r>
          </a:p>
          <a:p>
            <a:pPr lvl="4">
              <a:buClr>
                <a:schemeClr val="accent1">
                  <a:lumMod val="60000"/>
                  <a:lumOff val="40000"/>
                </a:schemeClr>
              </a:buClr>
              <a:buFont typeface="Wingdings" panose="05000000000000000000" pitchFamily="2" charset="2"/>
              <a:buChar char="§"/>
            </a:pPr>
            <a:r>
              <a:rPr lang="en-US" altLang="en-US" sz="1600" dirty="0"/>
              <a:t>Quantity contracts</a:t>
            </a:r>
          </a:p>
          <a:p>
            <a:pPr lvl="4">
              <a:buClr>
                <a:schemeClr val="accent1">
                  <a:lumMod val="60000"/>
                  <a:lumOff val="40000"/>
                </a:schemeClr>
              </a:buClr>
              <a:buFont typeface="Wingdings" panose="05000000000000000000" pitchFamily="2" charset="2"/>
              <a:buChar char="§"/>
            </a:pPr>
            <a:r>
              <a:rPr lang="en-US" altLang="en-US" sz="1600" dirty="0"/>
              <a:t>Value contracts   </a:t>
            </a:r>
          </a:p>
          <a:p>
            <a:pPr lvl="4">
              <a:buClr>
                <a:schemeClr val="accent1">
                  <a:lumMod val="60000"/>
                  <a:lumOff val="40000"/>
                </a:schemeClr>
              </a:buClr>
              <a:buFont typeface="Wingdings" panose="05000000000000000000" pitchFamily="2" charset="2"/>
              <a:buChar char="§"/>
            </a:pPr>
            <a:r>
              <a:rPr lang="en-US" altLang="en-US" sz="1600" dirty="0"/>
              <a:t>Master contracts </a:t>
            </a:r>
          </a:p>
          <a:p>
            <a:pPr lvl="4">
              <a:buClr>
                <a:schemeClr val="accent1">
                  <a:lumMod val="60000"/>
                  <a:lumOff val="40000"/>
                </a:schemeClr>
              </a:buClr>
              <a:buFont typeface="Wingdings" panose="05000000000000000000" pitchFamily="2" charset="2"/>
              <a:buChar char="§"/>
            </a:pPr>
            <a:r>
              <a:rPr lang="en-US" altLang="en-US" sz="1600" dirty="0"/>
              <a:t>Service contracts</a:t>
            </a:r>
          </a:p>
        </p:txBody>
      </p:sp>
    </p:spTree>
    <p:extLst>
      <p:ext uri="{BB962C8B-B14F-4D97-AF65-F5344CB8AC3E}">
        <p14:creationId xmlns:p14="http://schemas.microsoft.com/office/powerpoint/2010/main" val="315105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noAutofit/>
          </a:bodyPr>
          <a:lstStyle/>
          <a:p>
            <a:r>
              <a:rPr lang="en-US" altLang="en-US" sz="2400" dirty="0">
                <a:solidFill>
                  <a:schemeClr val="accent1">
                    <a:lumMod val="60000"/>
                    <a:lumOff val="40000"/>
                  </a:schemeClr>
                </a:solidFill>
                <a:ea typeface="+mn-ea"/>
                <a:cs typeface="+mn-cs"/>
              </a:rPr>
              <a:t>Quantity Contracts</a:t>
            </a:r>
          </a:p>
        </p:txBody>
      </p:sp>
      <p:sp>
        <p:nvSpPr>
          <p:cNvPr id="3" name="Rectangle 3"/>
          <p:cNvSpPr>
            <a:spLocks noGrp="1" noChangeArrowheads="1"/>
          </p:cNvSpPr>
          <p:nvPr>
            <p:ph type="body" sz="quarter" idx="10"/>
          </p:nvPr>
        </p:nvSpPr>
        <p:spPr bwMode="auto">
          <a:xfrm>
            <a:off x="820764" y="1412776"/>
            <a:ext cx="10603828" cy="4466201"/>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eaLnBrk="0" fontAlgn="base" hangingPunct="0">
              <a:spcBef>
                <a:spcPts val="1800"/>
              </a:spcBef>
              <a:buClr>
                <a:srgbClr val="009ACC"/>
              </a:buClr>
            </a:pPr>
            <a:r>
              <a:rPr lang="en-US" altLang="en-US" sz="1800" dirty="0">
                <a:solidFill>
                  <a:prstClr val="black"/>
                </a:solidFill>
                <a:cs typeface="Arial" pitchFamily="34" charset="0"/>
              </a:rPr>
              <a:t>Quantity contracts are agreements between the customer and company to order specific quantities of a product within a set timeframe.  The customer does not provide any information about delivery dates, only the start and end date of the contract.  Quantity contracts are usually agreed to at discounts from totals if priced individually.</a:t>
            </a:r>
          </a:p>
          <a:p>
            <a:pPr eaLnBrk="0" fontAlgn="base" hangingPunct="0">
              <a:spcBef>
                <a:spcPts val="1800"/>
              </a:spcBef>
              <a:buClr>
                <a:srgbClr val="009ACC"/>
              </a:buClr>
            </a:pPr>
            <a:r>
              <a:rPr lang="en-US" altLang="en-US" sz="1800" dirty="0">
                <a:solidFill>
                  <a:prstClr val="black"/>
                </a:solidFill>
                <a:cs typeface="Arial" pitchFamily="34" charset="0"/>
              </a:rPr>
              <a:t>A quantity contract is fulfilled when the customer places orders against it in the contract period.  These orders are known as release orders or ‘call-offs’.  However, they are standard orders that automatically reference the customer’s quantity contract and reduce the remaining amount of product to be ordered under the contract.</a:t>
            </a:r>
          </a:p>
          <a:p>
            <a:pPr eaLnBrk="0" fontAlgn="base" hangingPunct="0">
              <a:spcBef>
                <a:spcPts val="1800"/>
              </a:spcBef>
              <a:buClr>
                <a:srgbClr val="009ACC"/>
              </a:buClr>
            </a:pPr>
            <a:r>
              <a:rPr lang="en-US" altLang="en-US" sz="1800" dirty="0">
                <a:solidFill>
                  <a:prstClr val="black"/>
                </a:solidFill>
                <a:cs typeface="Arial" pitchFamily="34" charset="0"/>
              </a:rPr>
              <a:t>If a customer can give delivery dates for the product, then it is preferable to use a scheduling agreement, instead of a quantity contract.</a:t>
            </a:r>
          </a:p>
          <a:p>
            <a:pPr eaLnBrk="0" fontAlgn="base" hangingPunct="0">
              <a:spcBef>
                <a:spcPts val="1800"/>
              </a:spcBef>
              <a:buClr>
                <a:srgbClr val="009ACC"/>
              </a:buClr>
            </a:pPr>
            <a:r>
              <a:rPr lang="en-US" altLang="en-US" sz="1800" dirty="0">
                <a:solidFill>
                  <a:prstClr val="black"/>
                </a:solidFill>
                <a:cs typeface="Arial" pitchFamily="34" charset="0"/>
              </a:rPr>
              <a:t>     </a:t>
            </a:r>
          </a:p>
          <a:p>
            <a:pPr eaLnBrk="0" fontAlgn="base" hangingPunct="0">
              <a:spcBef>
                <a:spcPts val="1800"/>
              </a:spcBef>
              <a:buClr>
                <a:srgbClr val="009ACC"/>
              </a:buClr>
            </a:pPr>
            <a:r>
              <a:rPr lang="en-US" altLang="en-US" sz="1800" dirty="0">
                <a:solidFill>
                  <a:prstClr val="black"/>
                </a:solidFill>
                <a:cs typeface="Arial" pitchFamily="34" charset="0"/>
              </a:rPr>
              <a:t>     </a:t>
            </a:r>
          </a:p>
        </p:txBody>
      </p:sp>
    </p:spTree>
    <p:extLst>
      <p:ext uri="{BB962C8B-B14F-4D97-AF65-F5344CB8AC3E}">
        <p14:creationId xmlns:p14="http://schemas.microsoft.com/office/powerpoint/2010/main" val="3663809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8B67135-01CA-4CF2-90B4-C4F0F4940857}"/>
              </a:ext>
            </a:extLst>
          </p:cNvPr>
          <p:cNvSpPr/>
          <p:nvPr/>
        </p:nvSpPr>
        <p:spPr>
          <a:xfrm>
            <a:off x="1199456" y="1282229"/>
            <a:ext cx="7848872" cy="4596507"/>
          </a:xfrm>
          <a:prstGeom prst="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4"/>
          <p:cNvSpPr>
            <a:spLocks noChangeArrowheads="1"/>
          </p:cNvSpPr>
          <p:nvPr/>
        </p:nvSpPr>
        <p:spPr bwMode="auto">
          <a:xfrm>
            <a:off x="407368" y="198761"/>
            <a:ext cx="84105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dirty="0">
                <a:solidFill>
                  <a:schemeClr val="accent1">
                    <a:lumMod val="60000"/>
                    <a:lumOff val="40000"/>
                  </a:schemeClr>
                </a:solidFill>
                <a:latin typeface="+mj-lt"/>
              </a:rPr>
              <a:t>Quantity Contract Processing</a:t>
            </a:r>
          </a:p>
        </p:txBody>
      </p:sp>
      <p:sp>
        <p:nvSpPr>
          <p:cNvPr id="16" name="Rectangle 5"/>
          <p:cNvSpPr>
            <a:spLocks noChangeArrowheads="1"/>
          </p:cNvSpPr>
          <p:nvPr/>
        </p:nvSpPr>
        <p:spPr bwMode="auto">
          <a:xfrm>
            <a:off x="1328573" y="136353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SzPct val="100000"/>
            </a:pPr>
            <a:r>
              <a:rPr lang="en-US" altLang="en-US" sz="3200" b="1">
                <a:latin typeface="Arial" panose="020B0604020202020204" pitchFamily="34" charset="0"/>
              </a:rPr>
              <a:t> </a:t>
            </a:r>
          </a:p>
        </p:txBody>
      </p:sp>
      <p:sp>
        <p:nvSpPr>
          <p:cNvPr id="17" name="Rectangle 6"/>
          <p:cNvSpPr>
            <a:spLocks noChangeArrowheads="1"/>
          </p:cNvSpPr>
          <p:nvPr/>
        </p:nvSpPr>
        <p:spPr bwMode="auto">
          <a:xfrm>
            <a:off x="1633373" y="2201733"/>
            <a:ext cx="1524000" cy="1219200"/>
          </a:xfrm>
          <a:prstGeom prst="rect">
            <a:avLst/>
          </a:prstGeom>
          <a:solidFill>
            <a:schemeClr val="accent1">
              <a:lumMod val="60000"/>
              <a:lumOff val="40000"/>
            </a:schemeClr>
          </a:solidFill>
          <a:ln w="25400">
            <a:solidFill>
              <a:schemeClr val="tx1"/>
            </a:solidFill>
            <a:miter lim="800000"/>
            <a:headEnd/>
            <a:tailEnd/>
          </a:ln>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8" name="Rectangle 7"/>
          <p:cNvSpPr>
            <a:spLocks noChangeArrowheads="1"/>
          </p:cNvSpPr>
          <p:nvPr/>
        </p:nvSpPr>
        <p:spPr bwMode="auto">
          <a:xfrm>
            <a:off x="4147973" y="2132856"/>
            <a:ext cx="1524000" cy="1600200"/>
          </a:xfrm>
          <a:prstGeom prst="rect">
            <a:avLst/>
          </a:prstGeom>
          <a:solidFill>
            <a:schemeClr val="accent1">
              <a:lumMod val="60000"/>
              <a:lumOff val="40000"/>
            </a:schemeClr>
          </a:solidFill>
          <a:ln w="25400">
            <a:solidFill>
              <a:schemeClr val="tx1"/>
            </a:solidFill>
            <a:miter lim="800000"/>
            <a:headEnd/>
            <a:tailEnd/>
          </a:ln>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9" name="Rectangle 8"/>
          <p:cNvSpPr>
            <a:spLocks noChangeArrowheads="1"/>
          </p:cNvSpPr>
          <p:nvPr/>
        </p:nvSpPr>
        <p:spPr bwMode="auto">
          <a:xfrm>
            <a:off x="6586373" y="2201733"/>
            <a:ext cx="1447800" cy="1219200"/>
          </a:xfrm>
          <a:prstGeom prst="rect">
            <a:avLst/>
          </a:prstGeom>
          <a:solidFill>
            <a:schemeClr val="accent1">
              <a:lumMod val="60000"/>
              <a:lumOff val="40000"/>
            </a:schemeClr>
          </a:solidFill>
          <a:ln w="25400">
            <a:solidFill>
              <a:schemeClr val="tx1"/>
            </a:solidFill>
            <a:miter lim="800000"/>
            <a:headEnd/>
            <a:tailEnd/>
          </a:ln>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0" name="Rectangle 9"/>
          <p:cNvSpPr>
            <a:spLocks noChangeArrowheads="1"/>
          </p:cNvSpPr>
          <p:nvPr/>
        </p:nvSpPr>
        <p:spPr bwMode="auto">
          <a:xfrm>
            <a:off x="6586373" y="4335333"/>
            <a:ext cx="1371600" cy="1219200"/>
          </a:xfrm>
          <a:prstGeom prst="rect">
            <a:avLst/>
          </a:prstGeom>
          <a:solidFill>
            <a:schemeClr val="accent1">
              <a:lumMod val="60000"/>
              <a:lumOff val="40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1" name="AutoShape 10"/>
          <p:cNvSpPr>
            <a:spLocks noChangeArrowheads="1"/>
          </p:cNvSpPr>
          <p:nvPr/>
        </p:nvSpPr>
        <p:spPr bwMode="auto">
          <a:xfrm>
            <a:off x="3233573" y="2735133"/>
            <a:ext cx="838200" cy="304800"/>
          </a:xfrm>
          <a:prstGeom prst="rightArrow">
            <a:avLst>
              <a:gd name="adj1" fmla="val 50000"/>
              <a:gd name="adj2" fmla="val 68750"/>
            </a:avLst>
          </a:prstGeom>
          <a:solidFill>
            <a:schemeClr val="bg1">
              <a:lumMod val="65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2" name="AutoShape 11"/>
          <p:cNvSpPr>
            <a:spLocks noChangeArrowheads="1"/>
          </p:cNvSpPr>
          <p:nvPr/>
        </p:nvSpPr>
        <p:spPr bwMode="auto">
          <a:xfrm>
            <a:off x="5748173" y="2735133"/>
            <a:ext cx="762000" cy="304800"/>
          </a:xfrm>
          <a:prstGeom prst="rightArrow">
            <a:avLst>
              <a:gd name="adj1" fmla="val 50000"/>
              <a:gd name="adj2" fmla="val 62500"/>
            </a:avLst>
          </a:prstGeom>
          <a:solidFill>
            <a:schemeClr val="bg2">
              <a:lumMod val="75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3" name="AutoShape 12"/>
          <p:cNvSpPr>
            <a:spLocks noChangeArrowheads="1"/>
          </p:cNvSpPr>
          <p:nvPr/>
        </p:nvSpPr>
        <p:spPr bwMode="auto">
          <a:xfrm>
            <a:off x="7119773" y="3497133"/>
            <a:ext cx="304800" cy="762000"/>
          </a:xfrm>
          <a:prstGeom prst="downArrow">
            <a:avLst>
              <a:gd name="adj1" fmla="val 50000"/>
              <a:gd name="adj2" fmla="val 62500"/>
            </a:avLst>
          </a:prstGeom>
          <a:solidFill>
            <a:schemeClr val="bg2">
              <a:lumMod val="75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4" name="Text Box 13"/>
          <p:cNvSpPr txBox="1">
            <a:spLocks noChangeArrowheads="1"/>
          </p:cNvSpPr>
          <p:nvPr/>
        </p:nvSpPr>
        <p:spPr bwMode="auto">
          <a:xfrm>
            <a:off x="1633373" y="2354133"/>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1600" b="1">
                <a:latin typeface="Arial" panose="020B0604020202020204" pitchFamily="34" charset="0"/>
              </a:rPr>
              <a:t>Create Quantity Contract</a:t>
            </a:r>
          </a:p>
        </p:txBody>
      </p:sp>
      <p:sp>
        <p:nvSpPr>
          <p:cNvPr id="25" name="Text Box 14"/>
          <p:cNvSpPr txBox="1">
            <a:spLocks noChangeArrowheads="1"/>
          </p:cNvSpPr>
          <p:nvPr/>
        </p:nvSpPr>
        <p:spPr bwMode="auto">
          <a:xfrm>
            <a:off x="4224173" y="2204864"/>
            <a:ext cx="15240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1600" b="1">
                <a:latin typeface="Arial" panose="020B0604020202020204" pitchFamily="34" charset="0"/>
              </a:rPr>
              <a:t>Create release Sales order with reference to the Quantity contract</a:t>
            </a:r>
            <a:r>
              <a:rPr lang="en-US" altLang="en-US" sz="1600" b="1"/>
              <a:t> </a:t>
            </a:r>
          </a:p>
        </p:txBody>
      </p:sp>
      <p:sp>
        <p:nvSpPr>
          <p:cNvPr id="26" name="Text Box 15"/>
          <p:cNvSpPr txBox="1">
            <a:spLocks noChangeArrowheads="1"/>
          </p:cNvSpPr>
          <p:nvPr/>
        </p:nvSpPr>
        <p:spPr bwMode="auto">
          <a:xfrm>
            <a:off x="6738773" y="2277933"/>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dirty="0">
                <a:latin typeface="Arial" panose="020B0604020202020204" pitchFamily="34" charset="0"/>
              </a:rPr>
              <a:t>Deliver Orders</a:t>
            </a:r>
          </a:p>
        </p:txBody>
      </p:sp>
      <p:sp>
        <p:nvSpPr>
          <p:cNvPr id="27" name="Text Box 16"/>
          <p:cNvSpPr txBox="1">
            <a:spLocks noChangeArrowheads="1"/>
          </p:cNvSpPr>
          <p:nvPr/>
        </p:nvSpPr>
        <p:spPr bwMode="auto">
          <a:xfrm>
            <a:off x="6738773" y="4563933"/>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a:latin typeface="Arial" panose="020B0604020202020204" pitchFamily="34" charset="0"/>
              </a:rPr>
              <a:t>Create Billing</a:t>
            </a:r>
          </a:p>
        </p:txBody>
      </p:sp>
    </p:spTree>
    <p:extLst>
      <p:ext uri="{BB962C8B-B14F-4D97-AF65-F5344CB8AC3E}">
        <p14:creationId xmlns:p14="http://schemas.microsoft.com/office/powerpoint/2010/main" val="2199296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noAutofit/>
          </a:bodyPr>
          <a:lstStyle/>
          <a:p>
            <a:r>
              <a:rPr lang="en-US" altLang="en-US" sz="2400" dirty="0">
                <a:solidFill>
                  <a:schemeClr val="accent1">
                    <a:lumMod val="60000"/>
                    <a:lumOff val="40000"/>
                  </a:schemeClr>
                </a:solidFill>
                <a:ea typeface="+mn-ea"/>
                <a:cs typeface="+mn-cs"/>
              </a:rPr>
              <a:t>Releasing The Quantity Contract</a:t>
            </a:r>
          </a:p>
        </p:txBody>
      </p:sp>
      <p:sp>
        <p:nvSpPr>
          <p:cNvPr id="3" name="Rectangle 3"/>
          <p:cNvSpPr>
            <a:spLocks noGrp="1" noChangeArrowheads="1"/>
          </p:cNvSpPr>
          <p:nvPr>
            <p:ph type="body" sz="quarter" idx="10"/>
          </p:nvPr>
        </p:nvSpPr>
        <p:spPr bwMode="auto">
          <a:xfrm>
            <a:off x="839416" y="1569515"/>
            <a:ext cx="10406456" cy="3602105"/>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eaLnBrk="0" fontAlgn="base" hangingPunct="0">
              <a:spcBef>
                <a:spcPts val="1800"/>
              </a:spcBef>
              <a:buClr>
                <a:srgbClr val="009ACC"/>
              </a:buClr>
            </a:pPr>
            <a:r>
              <a:rPr lang="en-US" altLang="en-US" sz="1800" dirty="0">
                <a:solidFill>
                  <a:prstClr val="black"/>
                </a:solidFill>
                <a:cs typeface="Arial" pitchFamily="34" charset="0"/>
              </a:rPr>
              <a:t>Release orders are created referencing the Quantity contract. </a:t>
            </a:r>
          </a:p>
          <a:p>
            <a:pPr eaLnBrk="0" fontAlgn="base" hangingPunct="0">
              <a:spcBef>
                <a:spcPts val="1800"/>
              </a:spcBef>
              <a:buClr>
                <a:srgbClr val="009ACC"/>
              </a:buClr>
            </a:pPr>
            <a:r>
              <a:rPr lang="en-US" altLang="en-US" sz="1800" dirty="0">
                <a:solidFill>
                  <a:prstClr val="black"/>
                </a:solidFill>
                <a:cs typeface="Arial" pitchFamily="34" charset="0"/>
              </a:rPr>
              <a:t>Release orders created update the quantity contract.  </a:t>
            </a:r>
          </a:p>
          <a:p>
            <a:pPr eaLnBrk="0" fontAlgn="base" hangingPunct="0">
              <a:spcBef>
                <a:spcPts val="1800"/>
              </a:spcBef>
              <a:buClr>
                <a:srgbClr val="009ACC"/>
              </a:buClr>
            </a:pPr>
            <a:r>
              <a:rPr lang="en-US" altLang="en-US" sz="1800" dirty="0">
                <a:solidFill>
                  <a:prstClr val="black"/>
                </a:solidFill>
                <a:cs typeface="Arial" pitchFamily="34" charset="0"/>
              </a:rPr>
              <a:t>Since the contract does not contain any schedule lines or delivery information, a customer must fulfill the contract by placing a purchasing order against quantity contract. </a:t>
            </a:r>
          </a:p>
          <a:p>
            <a:pPr eaLnBrk="0" fontAlgn="base" hangingPunct="0">
              <a:spcBef>
                <a:spcPts val="1800"/>
              </a:spcBef>
              <a:buClr>
                <a:srgbClr val="009ACC"/>
              </a:buClr>
            </a:pPr>
            <a:r>
              <a:rPr lang="en-US" altLang="en-US" sz="1800" dirty="0">
                <a:solidFill>
                  <a:prstClr val="black"/>
                </a:solidFill>
                <a:cs typeface="Arial" pitchFamily="34" charset="0"/>
              </a:rPr>
              <a:t>If you try to change a contract after the release order creation, the system warns you that subsequent documents exist.</a:t>
            </a:r>
          </a:p>
          <a:p>
            <a:pPr eaLnBrk="0" fontAlgn="base" hangingPunct="0">
              <a:spcBef>
                <a:spcPts val="1800"/>
              </a:spcBef>
              <a:buClr>
                <a:srgbClr val="009ACC"/>
              </a:buClr>
            </a:pPr>
            <a:endParaRPr lang="en-US" altLang="en-US" sz="1800" dirty="0">
              <a:solidFill>
                <a:prstClr val="black"/>
              </a:solidFill>
              <a:cs typeface="Arial" pitchFamily="34" charset="0"/>
            </a:endParaRPr>
          </a:p>
        </p:txBody>
      </p:sp>
    </p:spTree>
    <p:extLst>
      <p:ext uri="{BB962C8B-B14F-4D97-AF65-F5344CB8AC3E}">
        <p14:creationId xmlns:p14="http://schemas.microsoft.com/office/powerpoint/2010/main" val="4185041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a:extLst>
              <a:ext uri="{FF2B5EF4-FFF2-40B4-BE49-F238E27FC236}">
                <a16:creationId xmlns:a16="http://schemas.microsoft.com/office/drawing/2014/main" id="{DA148085-16F9-4DA7-90F3-1531AFAFFC87}"/>
              </a:ext>
            </a:extLst>
          </p:cNvPr>
          <p:cNvSpPr>
            <a:spLocks noGrp="1" noChangeArrowheads="1"/>
          </p:cNvSpPr>
          <p:nvPr>
            <p:ph type="title"/>
          </p:nvPr>
        </p:nvSpPr>
        <p:spPr>
          <a:xfrm>
            <a:off x="191344" y="242838"/>
            <a:ext cx="11125236" cy="720000"/>
          </a:xfrm>
        </p:spPr>
        <p:txBody>
          <a:bodyPr vert="horz" lIns="0" tIns="0" rIns="0" bIns="0" rtlCol="0" anchor="t">
            <a:noAutofit/>
          </a:bodyPr>
          <a:lstStyle/>
          <a:p>
            <a:r>
              <a:rPr lang="en-US" sz="2400" dirty="0">
                <a:solidFill>
                  <a:schemeClr val="accent1">
                    <a:lumMod val="60000"/>
                    <a:lumOff val="40000"/>
                  </a:schemeClr>
                </a:solidFill>
                <a:ea typeface="+mn-ea"/>
                <a:cs typeface="+mn-cs"/>
              </a:rPr>
              <a:t>Manage Sales Contracts</a:t>
            </a:r>
          </a:p>
        </p:txBody>
      </p:sp>
      <p:sp>
        <p:nvSpPr>
          <p:cNvPr id="5" name="Footer Placeholder 4">
            <a:extLst>
              <a:ext uri="{FF2B5EF4-FFF2-40B4-BE49-F238E27FC236}">
                <a16:creationId xmlns:a16="http://schemas.microsoft.com/office/drawing/2014/main" id="{42711651-5176-41F2-9C2D-649BC81C58E1}"/>
              </a:ext>
            </a:extLst>
          </p:cNvPr>
          <p:cNvSpPr>
            <a:spLocks noGrp="1"/>
          </p:cNvSpPr>
          <p:nvPr>
            <p:ph type="ftr" sz="quarter" idx="10"/>
          </p:nvPr>
        </p:nvSpPr>
        <p:spPr>
          <a:xfrm>
            <a:off x="6500063" y="6610914"/>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6" name="Slide Number Placeholder 5">
            <a:extLst>
              <a:ext uri="{FF2B5EF4-FFF2-40B4-BE49-F238E27FC236}">
                <a16:creationId xmlns:a16="http://schemas.microsoft.com/office/drawing/2014/main" id="{E1921AF1-CB58-429B-8748-31221F1200A1}"/>
              </a:ext>
            </a:extLst>
          </p:cNvPr>
          <p:cNvSpPr>
            <a:spLocks noGrp="1"/>
          </p:cNvSpPr>
          <p:nvPr>
            <p:ph type="sldNum" sz="quarter" idx="11"/>
          </p:nvPr>
        </p:nvSpPr>
        <p:spPr>
          <a:xfrm>
            <a:off x="8718550" y="6559290"/>
            <a:ext cx="377190" cy="215444"/>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29</a:t>
            </a:fld>
            <a:endParaRPr lang="en-US" dirty="0"/>
          </a:p>
        </p:txBody>
      </p:sp>
      <p:pic>
        <p:nvPicPr>
          <p:cNvPr id="2" name="Picture 1">
            <a:extLst>
              <a:ext uri="{FF2B5EF4-FFF2-40B4-BE49-F238E27FC236}">
                <a16:creationId xmlns:a16="http://schemas.microsoft.com/office/drawing/2014/main" id="{4138034B-DCE2-4A82-8576-980D0F2535FA}"/>
              </a:ext>
            </a:extLst>
          </p:cNvPr>
          <p:cNvPicPr>
            <a:picLocks noChangeAspect="1"/>
          </p:cNvPicPr>
          <p:nvPr/>
        </p:nvPicPr>
        <p:blipFill>
          <a:blip r:embed="rId2"/>
          <a:stretch>
            <a:fillRect/>
          </a:stretch>
        </p:blipFill>
        <p:spPr>
          <a:xfrm>
            <a:off x="1681930" y="1369433"/>
            <a:ext cx="8806070" cy="4104000"/>
          </a:xfrm>
          <a:prstGeom prst="rect">
            <a:avLst/>
          </a:prstGeom>
        </p:spPr>
      </p:pic>
      <p:sp>
        <p:nvSpPr>
          <p:cNvPr id="21" name="Oval Callout 18">
            <a:extLst>
              <a:ext uri="{FF2B5EF4-FFF2-40B4-BE49-F238E27FC236}">
                <a16:creationId xmlns:a16="http://schemas.microsoft.com/office/drawing/2014/main" id="{A50B596D-7540-4ECA-B443-B2FA3A736086}"/>
              </a:ext>
            </a:extLst>
          </p:cNvPr>
          <p:cNvSpPr/>
          <p:nvPr/>
        </p:nvSpPr>
        <p:spPr>
          <a:xfrm>
            <a:off x="8296409" y="4941000"/>
            <a:ext cx="1569159" cy="576000"/>
          </a:xfrm>
          <a:prstGeom prst="wedgeEllipseCallout">
            <a:avLst>
              <a:gd name="adj1" fmla="val -98819"/>
              <a:gd name="adj2" fmla="val -142957"/>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 Click on “Create Contract” button</a:t>
            </a:r>
          </a:p>
        </p:txBody>
      </p:sp>
      <p:grpSp>
        <p:nvGrpSpPr>
          <p:cNvPr id="7" name="Group 6"/>
          <p:cNvGrpSpPr/>
          <p:nvPr/>
        </p:nvGrpSpPr>
        <p:grpSpPr>
          <a:xfrm>
            <a:off x="1704000" y="1369433"/>
            <a:ext cx="8712000" cy="2520000"/>
            <a:chOff x="180000" y="1197000"/>
            <a:chExt cx="8712000" cy="2520000"/>
          </a:xfrm>
        </p:grpSpPr>
        <p:sp>
          <p:nvSpPr>
            <p:cNvPr id="22" name="Flowchart: Alternate Process 21">
              <a:extLst>
                <a:ext uri="{FF2B5EF4-FFF2-40B4-BE49-F238E27FC236}">
                  <a16:creationId xmlns:a16="http://schemas.microsoft.com/office/drawing/2014/main" id="{39BE46B5-B33E-48F6-9DB8-0DE9DE0624C7}"/>
                </a:ext>
              </a:extLst>
            </p:cNvPr>
            <p:cNvSpPr/>
            <p:nvPr/>
          </p:nvSpPr>
          <p:spPr>
            <a:xfrm>
              <a:off x="180000" y="2205000"/>
              <a:ext cx="8712000" cy="1512000"/>
            </a:xfrm>
            <a:prstGeom prst="flowChartAlternateProcess">
              <a:avLst/>
            </a:prstGeom>
            <a:no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Callout 18">
              <a:extLst>
                <a:ext uri="{FF2B5EF4-FFF2-40B4-BE49-F238E27FC236}">
                  <a16:creationId xmlns:a16="http://schemas.microsoft.com/office/drawing/2014/main" id="{80ED0DAC-CECA-496E-B518-07AEEBA24221}"/>
                </a:ext>
              </a:extLst>
            </p:cNvPr>
            <p:cNvSpPr/>
            <p:nvPr/>
          </p:nvSpPr>
          <p:spPr>
            <a:xfrm>
              <a:off x="6084000" y="1197000"/>
              <a:ext cx="1944000" cy="792000"/>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 Already created contract can be searched using any input parameter</a:t>
              </a:r>
            </a:p>
          </p:txBody>
        </p:sp>
      </p:grpSp>
    </p:spTree>
    <p:extLst>
      <p:ext uri="{BB962C8B-B14F-4D97-AF65-F5344CB8AC3E}">
        <p14:creationId xmlns:p14="http://schemas.microsoft.com/office/powerpoint/2010/main" val="335951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pPr lvl="0">
              <a:lnSpc>
                <a:spcPct val="100000"/>
              </a:lnSpc>
              <a:spcBef>
                <a:spcPts val="0"/>
              </a:spcBef>
              <a:buClr>
                <a:srgbClr val="0070AD">
                  <a:lumMod val="60000"/>
                  <a:lumOff val="40000"/>
                </a:srgbClr>
              </a:buClr>
            </a:pPr>
            <a:r>
              <a:rPr lang="en-US" sz="2400" dirty="0">
                <a:solidFill>
                  <a:schemeClr val="accent1">
                    <a:lumMod val="60000"/>
                    <a:lumOff val="40000"/>
                  </a:schemeClr>
                </a:solidFill>
              </a:rPr>
              <a:t>Overview of </a:t>
            </a:r>
            <a:r>
              <a:rPr lang="en-US" altLang="en-US" sz="2400" dirty="0">
                <a:solidFill>
                  <a:schemeClr val="accent1">
                    <a:lumMod val="60000"/>
                    <a:lumOff val="40000"/>
                  </a:schemeClr>
                </a:solidFill>
              </a:rPr>
              <a:t>Outline Agreements</a:t>
            </a:r>
          </a:p>
        </p:txBody>
      </p:sp>
    </p:spTree>
    <p:extLst>
      <p:ext uri="{BB962C8B-B14F-4D97-AF65-F5344CB8AC3E}">
        <p14:creationId xmlns:p14="http://schemas.microsoft.com/office/powerpoint/2010/main" val="2231522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973F4C51-1FEB-4FD0-A346-4F451F5FC915}"/>
              </a:ext>
            </a:extLst>
          </p:cNvPr>
          <p:cNvSpPr>
            <a:spLocks noGrp="1" noChangeArrowheads="1"/>
          </p:cNvSpPr>
          <p:nvPr>
            <p:ph type="title"/>
          </p:nvPr>
        </p:nvSpPr>
        <p:spPr>
          <a:xfrm>
            <a:off x="152013" y="213414"/>
            <a:ext cx="11125236" cy="720000"/>
          </a:xfrm>
        </p:spPr>
        <p:txBody>
          <a:bodyPr vert="horz" lIns="0" tIns="0" rIns="0" bIns="0" rtlCol="0" anchor="t">
            <a:noAutofit/>
          </a:bodyPr>
          <a:lstStyle/>
          <a:p>
            <a:r>
              <a:rPr lang="en-US" sz="2400" dirty="0">
                <a:solidFill>
                  <a:schemeClr val="accent1">
                    <a:lumMod val="60000"/>
                    <a:lumOff val="40000"/>
                  </a:schemeClr>
                </a:solidFill>
                <a:ea typeface="+mn-ea"/>
                <a:cs typeface="+mn-cs"/>
              </a:rPr>
              <a:t>Manage Sales Contracts</a:t>
            </a:r>
          </a:p>
        </p:txBody>
      </p:sp>
      <p:sp>
        <p:nvSpPr>
          <p:cNvPr id="5" name="Footer Placeholder 4">
            <a:extLst>
              <a:ext uri="{FF2B5EF4-FFF2-40B4-BE49-F238E27FC236}">
                <a16:creationId xmlns:a16="http://schemas.microsoft.com/office/drawing/2014/main" id="{42711651-5176-41F2-9C2D-649BC81C58E1}"/>
              </a:ext>
            </a:extLst>
          </p:cNvPr>
          <p:cNvSpPr>
            <a:spLocks noGrp="1"/>
          </p:cNvSpPr>
          <p:nvPr>
            <p:ph type="ftr" sz="quarter" idx="10"/>
          </p:nvPr>
        </p:nvSpPr>
        <p:spPr>
          <a:xfrm>
            <a:off x="6500063" y="6610914"/>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6" name="Slide Number Placeholder 5">
            <a:extLst>
              <a:ext uri="{FF2B5EF4-FFF2-40B4-BE49-F238E27FC236}">
                <a16:creationId xmlns:a16="http://schemas.microsoft.com/office/drawing/2014/main" id="{E1921AF1-CB58-429B-8748-31221F1200A1}"/>
              </a:ext>
            </a:extLst>
          </p:cNvPr>
          <p:cNvSpPr>
            <a:spLocks noGrp="1"/>
          </p:cNvSpPr>
          <p:nvPr>
            <p:ph type="sldNum" sz="quarter" idx="11"/>
          </p:nvPr>
        </p:nvSpPr>
        <p:spPr>
          <a:xfrm>
            <a:off x="8718550" y="6559290"/>
            <a:ext cx="377190" cy="215444"/>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30</a:t>
            </a:fld>
            <a:endParaRPr lang="en-US" dirty="0"/>
          </a:p>
        </p:txBody>
      </p:sp>
      <p:pic>
        <p:nvPicPr>
          <p:cNvPr id="11" name="Picture 10">
            <a:extLst>
              <a:ext uri="{FF2B5EF4-FFF2-40B4-BE49-F238E27FC236}">
                <a16:creationId xmlns:a16="http://schemas.microsoft.com/office/drawing/2014/main" id="{A254E955-4437-44C8-9EBC-C788D0767898}"/>
              </a:ext>
            </a:extLst>
          </p:cNvPr>
          <p:cNvPicPr>
            <a:picLocks noChangeAspect="1"/>
          </p:cNvPicPr>
          <p:nvPr/>
        </p:nvPicPr>
        <p:blipFill>
          <a:blip r:embed="rId2"/>
          <a:stretch>
            <a:fillRect/>
          </a:stretch>
        </p:blipFill>
        <p:spPr>
          <a:xfrm>
            <a:off x="2214932" y="3467602"/>
            <a:ext cx="7762136" cy="2943402"/>
          </a:xfrm>
          <a:prstGeom prst="rect">
            <a:avLst/>
          </a:prstGeom>
        </p:spPr>
      </p:pic>
      <p:pic>
        <p:nvPicPr>
          <p:cNvPr id="7" name="Picture 6">
            <a:extLst>
              <a:ext uri="{FF2B5EF4-FFF2-40B4-BE49-F238E27FC236}">
                <a16:creationId xmlns:a16="http://schemas.microsoft.com/office/drawing/2014/main" id="{240760A3-A6DA-4C07-98E3-57142C47ED3A}"/>
              </a:ext>
            </a:extLst>
          </p:cNvPr>
          <p:cNvPicPr>
            <a:picLocks noChangeAspect="1"/>
          </p:cNvPicPr>
          <p:nvPr/>
        </p:nvPicPr>
        <p:blipFill>
          <a:blip r:embed="rId3"/>
          <a:stretch>
            <a:fillRect/>
          </a:stretch>
        </p:blipFill>
        <p:spPr>
          <a:xfrm>
            <a:off x="2532323" y="805605"/>
            <a:ext cx="7092418" cy="2632726"/>
          </a:xfrm>
          <a:prstGeom prst="rect">
            <a:avLst/>
          </a:prstGeom>
        </p:spPr>
      </p:pic>
      <p:sp>
        <p:nvSpPr>
          <p:cNvPr id="10" name="Oval Callout 18">
            <a:extLst>
              <a:ext uri="{FF2B5EF4-FFF2-40B4-BE49-F238E27FC236}">
                <a16:creationId xmlns:a16="http://schemas.microsoft.com/office/drawing/2014/main" id="{86A0B6A0-FE0F-42FA-AF76-7AAB7D5DAFDD}"/>
              </a:ext>
            </a:extLst>
          </p:cNvPr>
          <p:cNvSpPr/>
          <p:nvPr/>
        </p:nvSpPr>
        <p:spPr>
          <a:xfrm>
            <a:off x="8582840" y="2630941"/>
            <a:ext cx="1076838" cy="496763"/>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 Click on Continue button</a:t>
            </a:r>
          </a:p>
        </p:txBody>
      </p:sp>
      <p:grpSp>
        <p:nvGrpSpPr>
          <p:cNvPr id="4" name="Group 3"/>
          <p:cNvGrpSpPr/>
          <p:nvPr/>
        </p:nvGrpSpPr>
        <p:grpSpPr>
          <a:xfrm>
            <a:off x="2567261" y="1411926"/>
            <a:ext cx="4107784" cy="1467397"/>
            <a:chOff x="1043261" y="1411925"/>
            <a:chExt cx="4107784" cy="1467397"/>
          </a:xfrm>
        </p:grpSpPr>
        <p:sp>
          <p:nvSpPr>
            <p:cNvPr id="9" name="Oval Callout 18">
              <a:extLst>
                <a:ext uri="{FF2B5EF4-FFF2-40B4-BE49-F238E27FC236}">
                  <a16:creationId xmlns:a16="http://schemas.microsoft.com/office/drawing/2014/main" id="{CB15639C-8FF4-4CA4-979C-2941F6332E78}"/>
                </a:ext>
              </a:extLst>
            </p:cNvPr>
            <p:cNvSpPr/>
            <p:nvPr/>
          </p:nvSpPr>
          <p:spPr>
            <a:xfrm>
              <a:off x="3838302" y="1411925"/>
              <a:ext cx="1312743" cy="515679"/>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 Enter all the inputs parameters</a:t>
              </a:r>
            </a:p>
          </p:txBody>
        </p:sp>
        <p:sp>
          <p:nvSpPr>
            <p:cNvPr id="17" name="Flowchart: Alternate Process 16">
              <a:extLst>
                <a:ext uri="{FF2B5EF4-FFF2-40B4-BE49-F238E27FC236}">
                  <a16:creationId xmlns:a16="http://schemas.microsoft.com/office/drawing/2014/main" id="{FB95A658-9319-48B2-AE22-0199EDDF79C5}"/>
                </a:ext>
              </a:extLst>
            </p:cNvPr>
            <p:cNvSpPr/>
            <p:nvPr/>
          </p:nvSpPr>
          <p:spPr>
            <a:xfrm>
              <a:off x="1043261" y="1411925"/>
              <a:ext cx="2585413" cy="1467397"/>
            </a:xfrm>
            <a:prstGeom prst="flowChartAlternateProcess">
              <a:avLst/>
            </a:prstGeom>
            <a:no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p:cNvGrpSpPr/>
          <p:nvPr/>
        </p:nvGrpSpPr>
        <p:grpSpPr>
          <a:xfrm>
            <a:off x="2578361" y="4166363"/>
            <a:ext cx="4673543" cy="870279"/>
            <a:chOff x="1054360" y="4166362"/>
            <a:chExt cx="4673543" cy="870279"/>
          </a:xfrm>
        </p:grpSpPr>
        <p:sp>
          <p:nvSpPr>
            <p:cNvPr id="15" name="Oval Callout 18">
              <a:extLst>
                <a:ext uri="{FF2B5EF4-FFF2-40B4-BE49-F238E27FC236}">
                  <a16:creationId xmlns:a16="http://schemas.microsoft.com/office/drawing/2014/main" id="{586596C4-64FB-4477-930C-50BB3BACE97B}"/>
                </a:ext>
              </a:extLst>
            </p:cNvPr>
            <p:cNvSpPr/>
            <p:nvPr/>
          </p:nvSpPr>
          <p:spPr>
            <a:xfrm>
              <a:off x="4415160" y="4166362"/>
              <a:ext cx="1312743" cy="515679"/>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 Enter all the inputs parameters</a:t>
              </a:r>
            </a:p>
          </p:txBody>
        </p:sp>
        <p:sp>
          <p:nvSpPr>
            <p:cNvPr id="18" name="Flowchart: Alternate Process 17">
              <a:extLst>
                <a:ext uri="{FF2B5EF4-FFF2-40B4-BE49-F238E27FC236}">
                  <a16:creationId xmlns:a16="http://schemas.microsoft.com/office/drawing/2014/main" id="{0B42CAD8-BC79-45C1-9866-8AF7A9E8E39A}"/>
                </a:ext>
              </a:extLst>
            </p:cNvPr>
            <p:cNvSpPr/>
            <p:nvPr/>
          </p:nvSpPr>
          <p:spPr>
            <a:xfrm>
              <a:off x="1054360" y="4375990"/>
              <a:ext cx="3136270" cy="660651"/>
            </a:xfrm>
            <a:prstGeom prst="flowChartAlternateProcess">
              <a:avLst/>
            </a:prstGeom>
            <a:no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2726265" y="5004876"/>
            <a:ext cx="5279373" cy="800403"/>
            <a:chOff x="1202264" y="5004875"/>
            <a:chExt cx="5279373" cy="800403"/>
          </a:xfrm>
        </p:grpSpPr>
        <p:sp>
          <p:nvSpPr>
            <p:cNvPr id="12" name="Oval Callout 18">
              <a:extLst>
                <a:ext uri="{FF2B5EF4-FFF2-40B4-BE49-F238E27FC236}">
                  <a16:creationId xmlns:a16="http://schemas.microsoft.com/office/drawing/2014/main" id="{04B9E602-2824-465D-BF8C-0EBF1E0A7E05}"/>
                </a:ext>
              </a:extLst>
            </p:cNvPr>
            <p:cNvSpPr/>
            <p:nvPr/>
          </p:nvSpPr>
          <p:spPr>
            <a:xfrm>
              <a:off x="5168894" y="5004875"/>
              <a:ext cx="1312743" cy="515679"/>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 Enter Validity</a:t>
              </a:r>
            </a:p>
          </p:txBody>
        </p:sp>
        <p:sp>
          <p:nvSpPr>
            <p:cNvPr id="19" name="Flowchart: Alternate Process 18">
              <a:extLst>
                <a:ext uri="{FF2B5EF4-FFF2-40B4-BE49-F238E27FC236}">
                  <a16:creationId xmlns:a16="http://schemas.microsoft.com/office/drawing/2014/main" id="{973B324B-0C08-4F35-9942-30E452A6991A}"/>
                </a:ext>
              </a:extLst>
            </p:cNvPr>
            <p:cNvSpPr/>
            <p:nvPr/>
          </p:nvSpPr>
          <p:spPr>
            <a:xfrm>
              <a:off x="1202264" y="5563883"/>
              <a:ext cx="3757002" cy="241395"/>
            </a:xfrm>
            <a:prstGeom prst="flowChartAlternateProcess">
              <a:avLst/>
            </a:prstGeom>
            <a:no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ounded Rectangle 11">
            <a:extLst>
              <a:ext uri="{FF2B5EF4-FFF2-40B4-BE49-F238E27FC236}">
                <a16:creationId xmlns:a16="http://schemas.microsoft.com/office/drawing/2014/main" id="{3B872D51-F3E8-48F1-9DF4-CA7102AEBCCB}"/>
              </a:ext>
            </a:extLst>
          </p:cNvPr>
          <p:cNvSpPr/>
          <p:nvPr/>
        </p:nvSpPr>
        <p:spPr>
          <a:xfrm>
            <a:off x="2344276" y="5144627"/>
            <a:ext cx="505437" cy="209628"/>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232768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fltVal val="0"/>
                                          </p:val>
                                        </p:tav>
                                        <p:tav tm="100000">
                                          <p:val>
                                            <p:strVal val="#ppt_w"/>
                                          </p:val>
                                        </p:tav>
                                      </p:tavLst>
                                    </p:anim>
                                    <p:anim calcmode="lin" valueType="num">
                                      <p:cBhvr>
                                        <p:cTn id="29" dur="1000" fill="hold"/>
                                        <p:tgtEl>
                                          <p:spTgt spid="11"/>
                                        </p:tgtEl>
                                        <p:attrNameLst>
                                          <p:attrName>ppt_h</p:attrName>
                                        </p:attrNameLst>
                                      </p:cBhvr>
                                      <p:tavLst>
                                        <p:tav tm="0">
                                          <p:val>
                                            <p:fltVal val="0"/>
                                          </p:val>
                                        </p:tav>
                                        <p:tav tm="100000">
                                          <p:val>
                                            <p:strVal val="#ppt_h"/>
                                          </p:val>
                                        </p:tav>
                                      </p:tavLst>
                                    </p:anim>
                                    <p:animEffect transition="in" filter="fade">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1000" fill="hold"/>
                                        <p:tgtEl>
                                          <p:spTgt spid="20"/>
                                        </p:tgtEl>
                                        <p:attrNameLst>
                                          <p:attrName>ppt_w</p:attrName>
                                        </p:attrNameLst>
                                      </p:cBhvr>
                                      <p:tavLst>
                                        <p:tav tm="0">
                                          <p:val>
                                            <p:fltVal val="0"/>
                                          </p:val>
                                        </p:tav>
                                        <p:tav tm="100000">
                                          <p:val>
                                            <p:strVal val="#ppt_w"/>
                                          </p:val>
                                        </p:tav>
                                      </p:tavLst>
                                    </p:anim>
                                    <p:anim calcmode="lin" valueType="num">
                                      <p:cBhvr>
                                        <p:cTn id="36" dur="1000" fill="hold"/>
                                        <p:tgtEl>
                                          <p:spTgt spid="20"/>
                                        </p:tgtEl>
                                        <p:attrNameLst>
                                          <p:attrName>ppt_h</p:attrName>
                                        </p:attrNameLst>
                                      </p:cBhvr>
                                      <p:tavLst>
                                        <p:tav tm="0">
                                          <p:val>
                                            <p:fltVal val="0"/>
                                          </p:val>
                                        </p:tav>
                                        <p:tav tm="100000">
                                          <p:val>
                                            <p:strVal val="#ppt_h"/>
                                          </p:val>
                                        </p:tav>
                                      </p:tavLst>
                                    </p:anim>
                                    <p:animEffect transition="in" filter="fade">
                                      <p:cBhvr>
                                        <p:cTn id="37" dur="10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30393" y="0"/>
            <a:ext cx="11125236" cy="360364"/>
          </a:xfrm>
        </p:spPr>
        <p:txBody>
          <a:bodyPr>
            <a:noAutofit/>
          </a:bodyPr>
          <a:lstStyle/>
          <a:p>
            <a:r>
              <a:rPr lang="en-US" altLang="en-US" sz="2400" dirty="0">
                <a:solidFill>
                  <a:schemeClr val="accent1">
                    <a:lumMod val="60000"/>
                    <a:lumOff val="40000"/>
                  </a:schemeClr>
                </a:solidFill>
                <a:ea typeface="+mn-ea"/>
                <a:cs typeface="+mn-cs"/>
              </a:rPr>
              <a:t>Release the Quantity Contract</a:t>
            </a:r>
          </a:p>
        </p:txBody>
      </p:sp>
      <p:pic>
        <p:nvPicPr>
          <p:cNvPr id="3" name="Picture 3"/>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r="37407" b="52750"/>
          <a:stretch>
            <a:fillRect/>
          </a:stretch>
        </p:blipFill>
        <p:spPr bwMode="auto">
          <a:xfrm>
            <a:off x="0" y="1295400"/>
            <a:ext cx="9144000" cy="4343400"/>
          </a:xfr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1949450" y="5791993"/>
            <a:ext cx="8077200" cy="64633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b="1" dirty="0">
                <a:solidFill>
                  <a:schemeClr val="tx2"/>
                </a:solidFill>
                <a:latin typeface="Arial" panose="020B0604020202020204" pitchFamily="34" charset="0"/>
              </a:rPr>
              <a:t>Logistics&gt;Sales and Distribution&gt;Sales&gt;Order&gt;Create (VA01)</a:t>
            </a:r>
          </a:p>
          <a:p>
            <a:r>
              <a:rPr lang="en-US" altLang="en-US" b="1" dirty="0">
                <a:solidFill>
                  <a:schemeClr val="tx2"/>
                </a:solidFill>
                <a:latin typeface="Arial" panose="020B0604020202020204" pitchFamily="34" charset="0"/>
              </a:rPr>
              <a:t>Fiori Tile : Manage Sales Order</a:t>
            </a:r>
          </a:p>
        </p:txBody>
      </p:sp>
      <p:pic>
        <p:nvPicPr>
          <p:cNvPr id="10" name="Picture 9">
            <a:extLst>
              <a:ext uri="{FF2B5EF4-FFF2-40B4-BE49-F238E27FC236}">
                <a16:creationId xmlns:a16="http://schemas.microsoft.com/office/drawing/2014/main" id="{92C1F991-7629-4893-B3E1-5A2FFAA6F639}"/>
              </a:ext>
            </a:extLst>
          </p:cNvPr>
          <p:cNvPicPr>
            <a:picLocks noChangeAspect="1"/>
          </p:cNvPicPr>
          <p:nvPr/>
        </p:nvPicPr>
        <p:blipFill>
          <a:blip r:embed="rId3"/>
          <a:stretch>
            <a:fillRect/>
          </a:stretch>
        </p:blipFill>
        <p:spPr>
          <a:xfrm>
            <a:off x="1343472" y="1113061"/>
            <a:ext cx="8899078" cy="4449539"/>
          </a:xfrm>
          <a:prstGeom prst="rect">
            <a:avLst/>
          </a:prstGeom>
        </p:spPr>
      </p:pic>
    </p:spTree>
    <p:extLst>
      <p:ext uri="{BB962C8B-B14F-4D97-AF65-F5344CB8AC3E}">
        <p14:creationId xmlns:p14="http://schemas.microsoft.com/office/powerpoint/2010/main" val="314535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a:extLst>
              <a:ext uri="{FF2B5EF4-FFF2-40B4-BE49-F238E27FC236}">
                <a16:creationId xmlns:a16="http://schemas.microsoft.com/office/drawing/2014/main" id="{EAD504B0-41A3-4D2C-8B00-BB4F48BB6BC8}"/>
              </a:ext>
            </a:extLst>
          </p:cNvPr>
          <p:cNvSpPr>
            <a:spLocks noGrp="1"/>
          </p:cNvSpPr>
          <p:nvPr>
            <p:ph type="title"/>
          </p:nvPr>
        </p:nvSpPr>
        <p:spPr/>
        <p:txBody>
          <a:bodyPr/>
          <a:lstStyle/>
          <a:p>
            <a:r>
              <a:rPr lang="en-US" altLang="en-US" sz="2400" dirty="0">
                <a:solidFill>
                  <a:schemeClr val="accent1">
                    <a:lumMod val="60000"/>
                    <a:lumOff val="40000"/>
                  </a:schemeClr>
                </a:solidFill>
              </a:rPr>
              <a:t>Release the Quantity Contract</a:t>
            </a:r>
            <a:endParaRPr lang="en-US" sz="2400" dirty="0">
              <a:solidFill>
                <a:schemeClr val="accent1">
                  <a:lumMod val="60000"/>
                  <a:lumOff val="40000"/>
                </a:schemeClr>
              </a:solidFill>
              <a:ea typeface="+mn-ea"/>
              <a:cs typeface="+mn-cs"/>
            </a:endParaRPr>
          </a:p>
        </p:txBody>
      </p:sp>
      <p:pic>
        <p:nvPicPr>
          <p:cNvPr id="5" name="Picture 4">
            <a:extLst>
              <a:ext uri="{FF2B5EF4-FFF2-40B4-BE49-F238E27FC236}">
                <a16:creationId xmlns:a16="http://schemas.microsoft.com/office/drawing/2014/main" id="{AD04BE75-6C1C-41E5-8019-EDB540B80A30}"/>
              </a:ext>
            </a:extLst>
          </p:cNvPr>
          <p:cNvPicPr>
            <a:picLocks noChangeAspect="1"/>
          </p:cNvPicPr>
          <p:nvPr/>
        </p:nvPicPr>
        <p:blipFill>
          <a:blip r:embed="rId2"/>
          <a:stretch>
            <a:fillRect/>
          </a:stretch>
        </p:blipFill>
        <p:spPr>
          <a:xfrm>
            <a:off x="1616119" y="995628"/>
            <a:ext cx="8718550" cy="2673883"/>
          </a:xfrm>
          <a:prstGeom prst="rect">
            <a:avLst/>
          </a:prstGeom>
        </p:spPr>
      </p:pic>
      <p:pic>
        <p:nvPicPr>
          <p:cNvPr id="6" name="Picture 5">
            <a:extLst>
              <a:ext uri="{FF2B5EF4-FFF2-40B4-BE49-F238E27FC236}">
                <a16:creationId xmlns:a16="http://schemas.microsoft.com/office/drawing/2014/main" id="{56A20E2A-F59B-4D99-9DF8-31FAD253102D}"/>
              </a:ext>
            </a:extLst>
          </p:cNvPr>
          <p:cNvPicPr>
            <a:picLocks noChangeAspect="1"/>
          </p:cNvPicPr>
          <p:nvPr/>
        </p:nvPicPr>
        <p:blipFill>
          <a:blip r:embed="rId3"/>
          <a:stretch>
            <a:fillRect/>
          </a:stretch>
        </p:blipFill>
        <p:spPr>
          <a:xfrm>
            <a:off x="1616119" y="3970324"/>
            <a:ext cx="8843888" cy="2520000"/>
          </a:xfrm>
          <a:prstGeom prst="rect">
            <a:avLst/>
          </a:prstGeom>
        </p:spPr>
      </p:pic>
      <p:sp>
        <p:nvSpPr>
          <p:cNvPr id="7" name="Rounded Rectangle 11">
            <a:extLst>
              <a:ext uri="{FF2B5EF4-FFF2-40B4-BE49-F238E27FC236}">
                <a16:creationId xmlns:a16="http://schemas.microsoft.com/office/drawing/2014/main" id="{2B1CBE10-6CC4-4369-8B51-BC0B2B5F00EF}"/>
              </a:ext>
            </a:extLst>
          </p:cNvPr>
          <p:cNvSpPr/>
          <p:nvPr/>
        </p:nvSpPr>
        <p:spPr>
          <a:xfrm>
            <a:off x="5016000" y="4042324"/>
            <a:ext cx="719214" cy="216000"/>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ounded Rectangle 11">
            <a:extLst>
              <a:ext uri="{FF2B5EF4-FFF2-40B4-BE49-F238E27FC236}">
                <a16:creationId xmlns:a16="http://schemas.microsoft.com/office/drawing/2014/main" id="{60618E1B-0FD2-4337-98E6-82CCE82F9C9E}"/>
              </a:ext>
            </a:extLst>
          </p:cNvPr>
          <p:cNvSpPr/>
          <p:nvPr/>
        </p:nvSpPr>
        <p:spPr>
          <a:xfrm>
            <a:off x="3355898" y="1134547"/>
            <a:ext cx="724102" cy="216000"/>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Oval Callout 18">
            <a:extLst>
              <a:ext uri="{FF2B5EF4-FFF2-40B4-BE49-F238E27FC236}">
                <a16:creationId xmlns:a16="http://schemas.microsoft.com/office/drawing/2014/main" id="{62624AB8-385B-4CB4-BF58-59BF83487E69}"/>
              </a:ext>
            </a:extLst>
          </p:cNvPr>
          <p:cNvSpPr/>
          <p:nvPr/>
        </p:nvSpPr>
        <p:spPr>
          <a:xfrm>
            <a:off x="2760422" y="5338325"/>
            <a:ext cx="1109570" cy="511863"/>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5. Base price for item</a:t>
            </a:r>
          </a:p>
        </p:txBody>
      </p:sp>
      <p:sp>
        <p:nvSpPr>
          <p:cNvPr id="10" name="Oval Callout 18">
            <a:extLst>
              <a:ext uri="{FF2B5EF4-FFF2-40B4-BE49-F238E27FC236}">
                <a16:creationId xmlns:a16="http://schemas.microsoft.com/office/drawing/2014/main" id="{D561B436-2D0A-4714-84A0-5E579B3367A1}"/>
              </a:ext>
            </a:extLst>
          </p:cNvPr>
          <p:cNvSpPr/>
          <p:nvPr/>
        </p:nvSpPr>
        <p:spPr>
          <a:xfrm>
            <a:off x="7030500" y="4283436"/>
            <a:ext cx="1197507" cy="406889"/>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6. Tax</a:t>
            </a:r>
          </a:p>
        </p:txBody>
      </p:sp>
      <p:sp>
        <p:nvSpPr>
          <p:cNvPr id="11" name="Oval Callout 18">
            <a:extLst>
              <a:ext uri="{FF2B5EF4-FFF2-40B4-BE49-F238E27FC236}">
                <a16:creationId xmlns:a16="http://schemas.microsoft.com/office/drawing/2014/main" id="{8F46D850-19E0-4073-A981-E164DB5251B5}"/>
              </a:ext>
            </a:extLst>
          </p:cNvPr>
          <p:cNvSpPr/>
          <p:nvPr/>
        </p:nvSpPr>
        <p:spPr>
          <a:xfrm>
            <a:off x="6788009" y="3759860"/>
            <a:ext cx="1109570" cy="511863"/>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 Net value</a:t>
            </a:r>
          </a:p>
        </p:txBody>
      </p:sp>
      <p:sp>
        <p:nvSpPr>
          <p:cNvPr id="12" name="Oval Callout 18">
            <a:extLst>
              <a:ext uri="{FF2B5EF4-FFF2-40B4-BE49-F238E27FC236}">
                <a16:creationId xmlns:a16="http://schemas.microsoft.com/office/drawing/2014/main" id="{E8AE4BCB-D9B3-413C-BBC2-3AD5BA84FD3A}"/>
              </a:ext>
            </a:extLst>
          </p:cNvPr>
          <p:cNvSpPr/>
          <p:nvPr/>
        </p:nvSpPr>
        <p:spPr>
          <a:xfrm>
            <a:off x="6781516" y="1904609"/>
            <a:ext cx="1109570" cy="511863"/>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 Delivery priority</a:t>
            </a:r>
          </a:p>
        </p:txBody>
      </p:sp>
      <p:sp>
        <p:nvSpPr>
          <p:cNvPr id="14" name="Oval Callout 18">
            <a:extLst>
              <a:ext uri="{FF2B5EF4-FFF2-40B4-BE49-F238E27FC236}">
                <a16:creationId xmlns:a16="http://schemas.microsoft.com/office/drawing/2014/main" id="{B25D3973-8C29-4848-8D14-2115DA6E506C}"/>
              </a:ext>
            </a:extLst>
          </p:cNvPr>
          <p:cNvSpPr/>
          <p:nvPr/>
        </p:nvSpPr>
        <p:spPr>
          <a:xfrm>
            <a:off x="3748684" y="2160540"/>
            <a:ext cx="1109570" cy="491088"/>
          </a:xfrm>
          <a:prstGeom prst="wedgeEllipseCallout">
            <a:avLst>
              <a:gd name="adj1" fmla="val -60190"/>
              <a:gd name="adj2" fmla="val 822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 Plant at item level</a:t>
            </a:r>
          </a:p>
        </p:txBody>
      </p:sp>
      <p:sp>
        <p:nvSpPr>
          <p:cNvPr id="17" name="Oval Callout 18">
            <a:extLst>
              <a:ext uri="{FF2B5EF4-FFF2-40B4-BE49-F238E27FC236}">
                <a16:creationId xmlns:a16="http://schemas.microsoft.com/office/drawing/2014/main" id="{B25D3973-8C29-4848-8D14-2115DA6E506C}"/>
              </a:ext>
            </a:extLst>
          </p:cNvPr>
          <p:cNvSpPr/>
          <p:nvPr/>
        </p:nvSpPr>
        <p:spPr>
          <a:xfrm>
            <a:off x="3985059" y="3134034"/>
            <a:ext cx="1214123" cy="491088"/>
          </a:xfrm>
          <a:prstGeom prst="wedgeEllipseCallout">
            <a:avLst>
              <a:gd name="adj1" fmla="val -73645"/>
              <a:gd name="adj2" fmla="val -2609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 Shipping point</a:t>
            </a:r>
          </a:p>
        </p:txBody>
      </p:sp>
    </p:spTree>
    <p:extLst>
      <p:ext uri="{BB962C8B-B14F-4D97-AF65-F5344CB8AC3E}">
        <p14:creationId xmlns:p14="http://schemas.microsoft.com/office/powerpoint/2010/main" val="229068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Effect transition="in" filter="fade">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1000" fill="hold"/>
                                        <p:tgtEl>
                                          <p:spTgt spid="7"/>
                                        </p:tgtEl>
                                        <p:attrNameLst>
                                          <p:attrName>ppt_w</p:attrName>
                                        </p:attrNameLst>
                                      </p:cBhvr>
                                      <p:tavLst>
                                        <p:tav tm="0">
                                          <p:val>
                                            <p:fltVal val="0"/>
                                          </p:val>
                                        </p:tav>
                                        <p:tav tm="100000">
                                          <p:val>
                                            <p:strVal val="#ppt_w"/>
                                          </p:val>
                                        </p:tav>
                                      </p:tavLst>
                                    </p:anim>
                                    <p:anim calcmode="lin" valueType="num">
                                      <p:cBhvr>
                                        <p:cTn id="50" dur="1000" fill="hold"/>
                                        <p:tgtEl>
                                          <p:spTgt spid="7"/>
                                        </p:tgtEl>
                                        <p:attrNameLst>
                                          <p:attrName>ppt_h</p:attrName>
                                        </p:attrNameLst>
                                      </p:cBhvr>
                                      <p:tavLst>
                                        <p:tav tm="0">
                                          <p:val>
                                            <p:fltVal val="0"/>
                                          </p:val>
                                        </p:tav>
                                        <p:tav tm="100000">
                                          <p:val>
                                            <p:strVal val="#ppt_h"/>
                                          </p:val>
                                        </p:tav>
                                      </p:tavLst>
                                    </p:anim>
                                    <p:animEffect transition="in" filter="fade">
                                      <p:cBhvr>
                                        <p:cTn id="51" dur="10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1000"/>
                                        <p:tgtEl>
                                          <p:spTgt spid="9"/>
                                        </p:tgtEl>
                                      </p:cBhvr>
                                    </p:animEffect>
                                    <p:anim calcmode="lin" valueType="num">
                                      <p:cBhvr>
                                        <p:cTn id="64" dur="1000" fill="hold"/>
                                        <p:tgtEl>
                                          <p:spTgt spid="9"/>
                                        </p:tgtEl>
                                        <p:attrNameLst>
                                          <p:attrName>ppt_x</p:attrName>
                                        </p:attrNameLst>
                                      </p:cBhvr>
                                      <p:tavLst>
                                        <p:tav tm="0">
                                          <p:val>
                                            <p:strVal val="#ppt_x"/>
                                          </p:val>
                                        </p:tav>
                                        <p:tav tm="100000">
                                          <p:val>
                                            <p:strVal val="#ppt_x"/>
                                          </p:val>
                                        </p:tav>
                                      </p:tavLst>
                                    </p:anim>
                                    <p:anim calcmode="lin" valueType="num">
                                      <p:cBhvr>
                                        <p:cTn id="6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1000"/>
                                        <p:tgtEl>
                                          <p:spTgt spid="10"/>
                                        </p:tgtEl>
                                      </p:cBhvr>
                                    </p:animEffect>
                                    <p:anim calcmode="lin" valueType="num">
                                      <p:cBhvr>
                                        <p:cTn id="71" dur="1000" fill="hold"/>
                                        <p:tgtEl>
                                          <p:spTgt spid="10"/>
                                        </p:tgtEl>
                                        <p:attrNameLst>
                                          <p:attrName>ppt_x</p:attrName>
                                        </p:attrNameLst>
                                      </p:cBhvr>
                                      <p:tavLst>
                                        <p:tav tm="0">
                                          <p:val>
                                            <p:strVal val="#ppt_x"/>
                                          </p:val>
                                        </p:tav>
                                        <p:tav tm="100000">
                                          <p:val>
                                            <p:strVal val="#ppt_x"/>
                                          </p:val>
                                        </p:tav>
                                      </p:tavLst>
                                    </p:anim>
                                    <p:anim calcmode="lin" valueType="num">
                                      <p:cBhvr>
                                        <p:cTn id="7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Grp="1" noChangeArrowheads="1"/>
          </p:cNvSpPr>
          <p:nvPr>
            <p:ph type="body" sz="quarter" idx="10"/>
          </p:nvPr>
        </p:nvSpPr>
        <p:spPr bwMode="auto">
          <a:xfrm>
            <a:off x="802114" y="1340768"/>
            <a:ext cx="10550474" cy="4466201"/>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eaLnBrk="0" fontAlgn="base" hangingPunct="0">
              <a:lnSpc>
                <a:spcPct val="100000"/>
              </a:lnSpc>
              <a:spcBef>
                <a:spcPts val="1800"/>
              </a:spcBef>
              <a:buClr>
                <a:srgbClr val="009ACC"/>
              </a:buClr>
            </a:pPr>
            <a:r>
              <a:rPr lang="en-US" altLang="en-US" sz="1800" dirty="0">
                <a:solidFill>
                  <a:prstClr val="black"/>
                </a:solidFill>
                <a:cs typeface="Arial" pitchFamily="34" charset="0"/>
              </a:rPr>
              <a:t>A value contract is a value based outline agreement with a customer in which it is agree</a:t>
            </a:r>
          </a:p>
          <a:p>
            <a:pPr eaLnBrk="0" fontAlgn="base" hangingPunct="0">
              <a:lnSpc>
                <a:spcPct val="100000"/>
              </a:lnSpc>
              <a:spcBef>
                <a:spcPts val="1800"/>
              </a:spcBef>
              <a:buClr>
                <a:srgbClr val="009ACC"/>
              </a:buClr>
            </a:pPr>
            <a:r>
              <a:rPr lang="en-US" altLang="en-US" sz="1800" dirty="0">
                <a:solidFill>
                  <a:prstClr val="black"/>
                </a:solidFill>
                <a:cs typeface="Arial" pitchFamily="34" charset="0"/>
              </a:rPr>
              <a:t>that a certain value of products will be purchased over a period of time.</a:t>
            </a:r>
          </a:p>
          <a:p>
            <a:pPr eaLnBrk="0" fontAlgn="base" hangingPunct="0">
              <a:lnSpc>
                <a:spcPct val="100000"/>
              </a:lnSpc>
              <a:spcBef>
                <a:spcPts val="1800"/>
              </a:spcBef>
              <a:buClr>
                <a:srgbClr val="009ACC"/>
              </a:buClr>
            </a:pPr>
            <a:endParaRPr lang="en-US" altLang="en-US" sz="1800" dirty="0">
              <a:solidFill>
                <a:prstClr val="black"/>
              </a:solidFill>
              <a:cs typeface="Arial" pitchFamily="34" charset="0"/>
            </a:endParaRPr>
          </a:p>
          <a:p>
            <a:pPr eaLnBrk="0" fontAlgn="base" hangingPunct="0">
              <a:lnSpc>
                <a:spcPct val="100000"/>
              </a:lnSpc>
              <a:spcBef>
                <a:spcPts val="1800"/>
              </a:spcBef>
              <a:buClr>
                <a:srgbClr val="009ACC"/>
              </a:buClr>
            </a:pPr>
            <a:r>
              <a:rPr lang="en-US" altLang="en-US" sz="1800" dirty="0">
                <a:solidFill>
                  <a:prstClr val="black"/>
                </a:solidFill>
                <a:cs typeface="Arial" pitchFamily="34" charset="0"/>
              </a:rPr>
              <a:t>Value contracts contain:</a:t>
            </a:r>
          </a:p>
          <a:p>
            <a:pPr marL="266700" lvl="1" indent="-177800">
              <a:lnSpc>
                <a:spcPct val="100000"/>
              </a:lnSpc>
              <a:spcBef>
                <a:spcPts val="1200"/>
              </a:spcBef>
              <a:buClr>
                <a:schemeClr val="accent1"/>
              </a:buClr>
              <a:buChar char="§"/>
            </a:pPr>
            <a:r>
              <a:rPr lang="en-US" altLang="en-US" sz="1800" dirty="0"/>
              <a:t>Validity period</a:t>
            </a:r>
          </a:p>
          <a:p>
            <a:pPr marL="266700" lvl="1" indent="-177800">
              <a:lnSpc>
                <a:spcPct val="100000"/>
              </a:lnSpc>
              <a:spcBef>
                <a:spcPts val="1200"/>
              </a:spcBef>
              <a:buClr>
                <a:schemeClr val="accent1"/>
              </a:buClr>
              <a:buChar char="§"/>
            </a:pPr>
            <a:r>
              <a:rPr lang="en-US" altLang="en-US" sz="1800" dirty="0"/>
              <a:t>The agreed upon total value</a:t>
            </a:r>
          </a:p>
          <a:p>
            <a:pPr marL="266700" lvl="1" indent="-177800">
              <a:lnSpc>
                <a:spcPct val="100000"/>
              </a:lnSpc>
              <a:spcBef>
                <a:spcPts val="1200"/>
              </a:spcBef>
              <a:buClr>
                <a:schemeClr val="accent1"/>
              </a:buClr>
              <a:buChar char="§"/>
            </a:pPr>
            <a:r>
              <a:rPr lang="en-US" altLang="en-US" sz="1800" dirty="0"/>
              <a:t>Rules controlling the who can release against the contract  through partner authorizations</a:t>
            </a:r>
          </a:p>
          <a:p>
            <a:pPr marL="266700" lvl="1" indent="-177800">
              <a:lnSpc>
                <a:spcPct val="100000"/>
              </a:lnSpc>
              <a:spcBef>
                <a:spcPts val="1200"/>
              </a:spcBef>
              <a:buClr>
                <a:schemeClr val="accent1"/>
              </a:buClr>
              <a:buChar char="§"/>
            </a:pPr>
            <a:r>
              <a:rPr lang="en-US" altLang="en-US" sz="1800" dirty="0"/>
              <a:t>Restrictions regarding what materials can be ordered against the contract </a:t>
            </a:r>
          </a:p>
          <a:p>
            <a:pPr eaLnBrk="0" fontAlgn="base" hangingPunct="0">
              <a:lnSpc>
                <a:spcPct val="100000"/>
              </a:lnSpc>
              <a:spcBef>
                <a:spcPts val="1800"/>
              </a:spcBef>
              <a:buClr>
                <a:srgbClr val="009ACC"/>
              </a:buClr>
            </a:pPr>
            <a:endParaRPr lang="en-US" altLang="en-US" sz="1800" dirty="0">
              <a:solidFill>
                <a:prstClr val="black"/>
              </a:solidFill>
              <a:cs typeface="Arial" pitchFamily="34" charset="0"/>
            </a:endParaRPr>
          </a:p>
        </p:txBody>
      </p:sp>
      <p:sp>
        <p:nvSpPr>
          <p:cNvPr id="2" name="Rectangle 2"/>
          <p:cNvSpPr>
            <a:spLocks noGrp="1" noChangeArrowheads="1"/>
          </p:cNvSpPr>
          <p:nvPr>
            <p:ph type="title"/>
          </p:nvPr>
        </p:nvSpPr>
        <p:spPr>
          <a:xfrm>
            <a:off x="227352" y="6085"/>
            <a:ext cx="11125236" cy="360364"/>
          </a:xfrm>
        </p:spPr>
        <p:txBody>
          <a:bodyPr/>
          <a:lstStyle/>
          <a:p>
            <a:r>
              <a:rPr lang="en-US" altLang="en-US" sz="2400" dirty="0">
                <a:solidFill>
                  <a:schemeClr val="accent1">
                    <a:lumMod val="60000"/>
                    <a:lumOff val="40000"/>
                  </a:schemeClr>
                </a:solidFill>
                <a:ea typeface="+mn-ea"/>
                <a:cs typeface="+mn-cs"/>
              </a:rPr>
              <a:t>Value Contracts</a:t>
            </a:r>
          </a:p>
        </p:txBody>
      </p:sp>
    </p:spTree>
    <p:extLst>
      <p:ext uri="{BB962C8B-B14F-4D97-AF65-F5344CB8AC3E}">
        <p14:creationId xmlns:p14="http://schemas.microsoft.com/office/powerpoint/2010/main" val="642630412"/>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9D396D9-6E36-4742-9752-964C4FEE69BA}"/>
              </a:ext>
            </a:extLst>
          </p:cNvPr>
          <p:cNvSpPr/>
          <p:nvPr/>
        </p:nvSpPr>
        <p:spPr>
          <a:xfrm>
            <a:off x="1775520" y="1282229"/>
            <a:ext cx="7848872" cy="4596507"/>
          </a:xfrm>
          <a:prstGeom prst="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p:cNvSpPr>
            <a:spLocks noChangeArrowheads="1"/>
          </p:cNvSpPr>
          <p:nvPr/>
        </p:nvSpPr>
        <p:spPr bwMode="auto">
          <a:xfrm>
            <a:off x="409897" y="252555"/>
            <a:ext cx="65055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dirty="0">
                <a:solidFill>
                  <a:schemeClr val="accent1">
                    <a:lumMod val="60000"/>
                    <a:lumOff val="40000"/>
                  </a:schemeClr>
                </a:solidFill>
                <a:latin typeface="+mj-lt"/>
              </a:rPr>
              <a:t>Value Contract Process</a:t>
            </a:r>
          </a:p>
        </p:txBody>
      </p:sp>
      <p:sp>
        <p:nvSpPr>
          <p:cNvPr id="3" name="Rectangle 3"/>
          <p:cNvSpPr>
            <a:spLocks noChangeArrowheads="1"/>
          </p:cNvSpPr>
          <p:nvPr/>
        </p:nvSpPr>
        <p:spPr bwMode="auto">
          <a:xfrm>
            <a:off x="2114872" y="14280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SzPct val="100000"/>
            </a:pPr>
            <a:r>
              <a:rPr lang="en-US" altLang="en-US" sz="3200" b="1">
                <a:latin typeface="Arial" panose="020B0604020202020204" pitchFamily="34" charset="0"/>
              </a:rPr>
              <a:t> </a:t>
            </a:r>
          </a:p>
        </p:txBody>
      </p:sp>
      <p:sp>
        <p:nvSpPr>
          <p:cNvPr id="4" name="Rectangle 4"/>
          <p:cNvSpPr>
            <a:spLocks noChangeArrowheads="1"/>
          </p:cNvSpPr>
          <p:nvPr/>
        </p:nvSpPr>
        <p:spPr bwMode="auto">
          <a:xfrm>
            <a:off x="2419672" y="2266275"/>
            <a:ext cx="1524000" cy="1219200"/>
          </a:xfrm>
          <a:prstGeom prst="rect">
            <a:avLst/>
          </a:prstGeom>
          <a:solidFill>
            <a:schemeClr val="accent1">
              <a:lumMod val="60000"/>
              <a:lumOff val="40000"/>
            </a:schemeClr>
          </a:solidFill>
          <a:ln w="25400">
            <a:solidFill>
              <a:schemeClr val="tx1"/>
            </a:solidFill>
            <a:miter lim="800000"/>
            <a:headEnd/>
            <a:tailEnd/>
          </a:ln>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5" name="Rectangle 5"/>
          <p:cNvSpPr>
            <a:spLocks noChangeArrowheads="1"/>
          </p:cNvSpPr>
          <p:nvPr/>
        </p:nvSpPr>
        <p:spPr bwMode="auto">
          <a:xfrm>
            <a:off x="4934272" y="2037675"/>
            <a:ext cx="1524000" cy="1752600"/>
          </a:xfrm>
          <a:prstGeom prst="rect">
            <a:avLst/>
          </a:prstGeom>
          <a:solidFill>
            <a:schemeClr val="accent1">
              <a:lumMod val="60000"/>
              <a:lumOff val="40000"/>
            </a:schemeClr>
          </a:solidFill>
          <a:ln w="25400">
            <a:solidFill>
              <a:schemeClr val="tx1"/>
            </a:solidFill>
            <a:miter lim="800000"/>
            <a:headEnd/>
            <a:tailEnd/>
          </a:ln>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 name="Rectangle 6"/>
          <p:cNvSpPr>
            <a:spLocks noChangeArrowheads="1"/>
          </p:cNvSpPr>
          <p:nvPr/>
        </p:nvSpPr>
        <p:spPr bwMode="auto">
          <a:xfrm>
            <a:off x="7372672" y="2266275"/>
            <a:ext cx="1447800" cy="1219200"/>
          </a:xfrm>
          <a:prstGeom prst="rect">
            <a:avLst/>
          </a:prstGeom>
          <a:solidFill>
            <a:schemeClr val="accent1">
              <a:lumMod val="60000"/>
              <a:lumOff val="40000"/>
            </a:schemeClr>
          </a:solidFill>
          <a:ln w="25400">
            <a:solidFill>
              <a:schemeClr val="tx1"/>
            </a:solidFill>
            <a:miter lim="800000"/>
            <a:headEnd/>
            <a:tailEnd/>
          </a:ln>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 name="Rectangle 7"/>
          <p:cNvSpPr>
            <a:spLocks noChangeArrowheads="1"/>
          </p:cNvSpPr>
          <p:nvPr/>
        </p:nvSpPr>
        <p:spPr bwMode="auto">
          <a:xfrm>
            <a:off x="7372672" y="4399875"/>
            <a:ext cx="1371600" cy="1219200"/>
          </a:xfrm>
          <a:prstGeom prst="rect">
            <a:avLst/>
          </a:prstGeom>
          <a:solidFill>
            <a:schemeClr val="accent1">
              <a:lumMod val="60000"/>
              <a:lumOff val="40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8" name="AutoShape 8"/>
          <p:cNvSpPr>
            <a:spLocks noChangeArrowheads="1"/>
          </p:cNvSpPr>
          <p:nvPr/>
        </p:nvSpPr>
        <p:spPr bwMode="auto">
          <a:xfrm>
            <a:off x="4019872" y="2799675"/>
            <a:ext cx="838200" cy="304800"/>
          </a:xfrm>
          <a:prstGeom prst="rightArrow">
            <a:avLst>
              <a:gd name="adj1" fmla="val 50000"/>
              <a:gd name="adj2" fmla="val 68750"/>
            </a:avLst>
          </a:prstGeom>
          <a:solidFill>
            <a:schemeClr val="bg1">
              <a:lumMod val="75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9" name="AutoShape 9"/>
          <p:cNvSpPr>
            <a:spLocks noChangeArrowheads="1"/>
          </p:cNvSpPr>
          <p:nvPr/>
        </p:nvSpPr>
        <p:spPr bwMode="auto">
          <a:xfrm>
            <a:off x="6534472" y="2799675"/>
            <a:ext cx="762000" cy="304800"/>
          </a:xfrm>
          <a:prstGeom prst="rightArrow">
            <a:avLst>
              <a:gd name="adj1" fmla="val 50000"/>
              <a:gd name="adj2" fmla="val 62500"/>
            </a:avLst>
          </a:prstGeom>
          <a:solidFill>
            <a:schemeClr val="bg1">
              <a:lumMod val="75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0" name="AutoShape 10"/>
          <p:cNvSpPr>
            <a:spLocks noChangeArrowheads="1"/>
          </p:cNvSpPr>
          <p:nvPr/>
        </p:nvSpPr>
        <p:spPr bwMode="auto">
          <a:xfrm>
            <a:off x="7906072" y="3561675"/>
            <a:ext cx="304800" cy="762000"/>
          </a:xfrm>
          <a:prstGeom prst="downArrow">
            <a:avLst>
              <a:gd name="adj1" fmla="val 50000"/>
              <a:gd name="adj2" fmla="val 62500"/>
            </a:avLst>
          </a:prstGeom>
          <a:solidFill>
            <a:schemeClr val="bg1">
              <a:lumMod val="75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1" name="Text Box 11"/>
          <p:cNvSpPr txBox="1">
            <a:spLocks noChangeArrowheads="1"/>
          </p:cNvSpPr>
          <p:nvPr/>
        </p:nvSpPr>
        <p:spPr bwMode="auto">
          <a:xfrm>
            <a:off x="2419672" y="2418675"/>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1600" b="1">
                <a:latin typeface="Arial" panose="020B0604020202020204" pitchFamily="34" charset="0"/>
              </a:rPr>
              <a:t>Create Value Contract</a:t>
            </a:r>
          </a:p>
        </p:txBody>
      </p:sp>
      <p:sp>
        <p:nvSpPr>
          <p:cNvPr id="12" name="Text Box 12"/>
          <p:cNvSpPr txBox="1">
            <a:spLocks noChangeArrowheads="1"/>
          </p:cNvSpPr>
          <p:nvPr/>
        </p:nvSpPr>
        <p:spPr bwMode="auto">
          <a:xfrm>
            <a:off x="5010472" y="2113875"/>
            <a:ext cx="15240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1600" b="1">
                <a:latin typeface="Arial" panose="020B0604020202020204" pitchFamily="34" charset="0"/>
              </a:rPr>
              <a:t>Create release Sales order with reference to Value contract</a:t>
            </a:r>
            <a:r>
              <a:rPr lang="en-US" altLang="en-US" sz="1600" b="1"/>
              <a:t> </a:t>
            </a:r>
          </a:p>
        </p:txBody>
      </p:sp>
      <p:sp>
        <p:nvSpPr>
          <p:cNvPr id="13" name="Text Box 13"/>
          <p:cNvSpPr txBox="1">
            <a:spLocks noChangeArrowheads="1"/>
          </p:cNvSpPr>
          <p:nvPr/>
        </p:nvSpPr>
        <p:spPr bwMode="auto">
          <a:xfrm>
            <a:off x="7525072" y="2342475"/>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a:latin typeface="Arial" panose="020B0604020202020204" pitchFamily="34" charset="0"/>
              </a:rPr>
              <a:t>Deliver Orders</a:t>
            </a:r>
          </a:p>
        </p:txBody>
      </p:sp>
      <p:sp>
        <p:nvSpPr>
          <p:cNvPr id="14" name="Text Box 14"/>
          <p:cNvSpPr txBox="1">
            <a:spLocks noChangeArrowheads="1"/>
          </p:cNvSpPr>
          <p:nvPr/>
        </p:nvSpPr>
        <p:spPr bwMode="auto">
          <a:xfrm>
            <a:off x="7525072" y="4628475"/>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a:latin typeface="Arial" panose="020B0604020202020204" pitchFamily="34" charset="0"/>
              </a:rPr>
              <a:t>Create Billing</a:t>
            </a:r>
          </a:p>
        </p:txBody>
      </p:sp>
      <p:sp>
        <p:nvSpPr>
          <p:cNvPr id="15" name="Text Box 15"/>
          <p:cNvSpPr txBox="1">
            <a:spLocks noChangeArrowheads="1"/>
          </p:cNvSpPr>
          <p:nvPr/>
        </p:nvSpPr>
        <p:spPr bwMode="auto">
          <a:xfrm>
            <a:off x="1775520" y="4784004"/>
            <a:ext cx="3962400" cy="1765300"/>
          </a:xfrm>
          <a:prstGeom prst="rect">
            <a:avLst/>
          </a:prstGeom>
          <a:solidFill>
            <a:srgbClr val="FFC000"/>
          </a:solidFill>
          <a:ln w="25400">
            <a:solidFill>
              <a:schemeClr val="tx1"/>
            </a:solidFill>
            <a:miter lim="800000"/>
            <a:headEnd/>
            <a:tailEnd/>
          </a:ln>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u="sng">
                <a:solidFill>
                  <a:srgbClr val="0000FF"/>
                </a:solidFill>
                <a:latin typeface="Arial" panose="020B0604020202020204" pitchFamily="34" charset="0"/>
              </a:rPr>
              <a:t>NOTE:</a:t>
            </a:r>
            <a:r>
              <a:rPr lang="en-US" altLang="en-US" b="1">
                <a:latin typeface="Arial" panose="020B0604020202020204" pitchFamily="34" charset="0"/>
              </a:rPr>
              <a:t> Assortment module is created to club the materials for which the value contract should be updated. We can also create a value contract for a single material.</a:t>
            </a:r>
          </a:p>
        </p:txBody>
      </p:sp>
    </p:spTree>
    <p:extLst>
      <p:ext uri="{BB962C8B-B14F-4D97-AF65-F5344CB8AC3E}">
        <p14:creationId xmlns:p14="http://schemas.microsoft.com/office/powerpoint/2010/main" val="1068265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822069" y="1601992"/>
            <a:ext cx="8382000" cy="41910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 name="Rectangle 3"/>
          <p:cNvSpPr>
            <a:spLocks noGrp="1" noChangeArrowheads="1"/>
          </p:cNvSpPr>
          <p:nvPr>
            <p:ph type="body" sz="quarter" idx="10"/>
          </p:nvPr>
        </p:nvSpPr>
        <p:spPr bwMode="auto">
          <a:xfrm>
            <a:off x="659396" y="1484784"/>
            <a:ext cx="10873208" cy="4191000"/>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eaLnBrk="0" fontAlgn="base" hangingPunct="0">
              <a:lnSpc>
                <a:spcPct val="100000"/>
              </a:lnSpc>
              <a:spcBef>
                <a:spcPts val="1800"/>
              </a:spcBef>
              <a:buClr>
                <a:srgbClr val="009ACC"/>
              </a:buClr>
            </a:pPr>
            <a:r>
              <a:rPr lang="en-US" altLang="en-US" sz="1800" dirty="0">
                <a:solidFill>
                  <a:prstClr val="black"/>
                </a:solidFill>
                <a:cs typeface="Arial" pitchFamily="34" charset="0"/>
              </a:rPr>
              <a:t>There are Two types of value contracts:</a:t>
            </a:r>
          </a:p>
          <a:p>
            <a:pPr eaLnBrk="0" fontAlgn="base" hangingPunct="0">
              <a:lnSpc>
                <a:spcPct val="100000"/>
              </a:lnSpc>
              <a:spcBef>
                <a:spcPts val="1800"/>
              </a:spcBef>
              <a:buClr>
                <a:srgbClr val="009ACC"/>
              </a:buClr>
            </a:pPr>
            <a:endParaRPr lang="en-US" altLang="en-US" sz="1800" dirty="0">
              <a:solidFill>
                <a:prstClr val="black"/>
              </a:solidFill>
              <a:cs typeface="Arial" pitchFamily="34" charset="0"/>
            </a:endParaRPr>
          </a:p>
          <a:p>
            <a:pPr lvl="2"/>
            <a:r>
              <a:rPr lang="en-US" altLang="en-US" dirty="0"/>
              <a:t>Standard value contract: It is used in majority of instances. It is based on total value of an assortment of materials for a particular Customer. We use document type WK1 for these type of contracts.</a:t>
            </a:r>
          </a:p>
          <a:p>
            <a:pPr lvl="2"/>
            <a:endParaRPr lang="en-US" altLang="en-US" dirty="0"/>
          </a:p>
          <a:p>
            <a:pPr lvl="2"/>
            <a:r>
              <a:rPr lang="en-US" altLang="en-US" dirty="0"/>
              <a:t> Material Related Value Contract: it is based on a single material (usually configurable material). We use document type WK2 for these type of contracts.</a:t>
            </a:r>
          </a:p>
          <a:p>
            <a:pPr lvl="2"/>
            <a:endParaRPr lang="en-US" altLang="en-US" dirty="0"/>
          </a:p>
        </p:txBody>
      </p:sp>
      <p:sp>
        <p:nvSpPr>
          <p:cNvPr id="3" name="Rectangle 2"/>
          <p:cNvSpPr>
            <a:spLocks noGrp="1" noChangeArrowheads="1"/>
          </p:cNvSpPr>
          <p:nvPr>
            <p:ph type="title"/>
          </p:nvPr>
        </p:nvSpPr>
        <p:spPr>
          <a:xfrm>
            <a:off x="227348" y="116632"/>
            <a:ext cx="11125236" cy="360364"/>
          </a:xfrm>
        </p:spPr>
        <p:txBody>
          <a:bodyPr/>
          <a:lstStyle/>
          <a:p>
            <a:r>
              <a:rPr lang="en-US" altLang="en-US" sz="2400" dirty="0">
                <a:solidFill>
                  <a:schemeClr val="accent1">
                    <a:lumMod val="60000"/>
                    <a:lumOff val="40000"/>
                  </a:schemeClr>
                </a:solidFill>
                <a:ea typeface="+mn-ea"/>
                <a:cs typeface="+mn-cs"/>
              </a:rPr>
              <a:t>Value Contract Types</a:t>
            </a:r>
          </a:p>
        </p:txBody>
      </p:sp>
    </p:spTree>
    <p:extLst>
      <p:ext uri="{BB962C8B-B14F-4D97-AF65-F5344CB8AC3E}">
        <p14:creationId xmlns:p14="http://schemas.microsoft.com/office/powerpoint/2010/main" val="4115379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type="body" sz="quarter" idx="10"/>
          </p:nvPr>
        </p:nvSpPr>
        <p:spPr bwMode="auto">
          <a:xfrm>
            <a:off x="623392" y="1340768"/>
            <a:ext cx="10729195" cy="3746121"/>
          </a:xfr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p>
            <a:pPr eaLnBrk="0" fontAlgn="base" hangingPunct="0">
              <a:lnSpc>
                <a:spcPct val="100000"/>
              </a:lnSpc>
              <a:spcBef>
                <a:spcPts val="1800"/>
              </a:spcBef>
              <a:buClr>
                <a:srgbClr val="009ACC"/>
              </a:buClr>
            </a:pPr>
            <a:r>
              <a:rPr lang="en-US" altLang="en-US" sz="1800" dirty="0">
                <a:solidFill>
                  <a:prstClr val="black"/>
                </a:solidFill>
                <a:cs typeface="Arial" pitchFamily="34" charset="0"/>
              </a:rPr>
              <a:t>Release orders are created referencing the value contract.</a:t>
            </a:r>
          </a:p>
          <a:p>
            <a:pPr eaLnBrk="0" fontAlgn="base" hangingPunct="0">
              <a:lnSpc>
                <a:spcPct val="100000"/>
              </a:lnSpc>
              <a:spcBef>
                <a:spcPts val="1800"/>
              </a:spcBef>
              <a:buClr>
                <a:srgbClr val="009ACC"/>
              </a:buClr>
            </a:pPr>
            <a:r>
              <a:rPr lang="en-US" altLang="en-US" sz="1800" dirty="0">
                <a:solidFill>
                  <a:prstClr val="black"/>
                </a:solidFill>
                <a:cs typeface="Arial" pitchFamily="34" charset="0"/>
              </a:rPr>
              <a:t>The system checks the released materials against the rules of the value contract as well as whether the release is within the validity period of the value contract.</a:t>
            </a:r>
          </a:p>
          <a:p>
            <a:pPr eaLnBrk="0" fontAlgn="base" hangingPunct="0">
              <a:lnSpc>
                <a:spcPct val="100000"/>
              </a:lnSpc>
              <a:spcBef>
                <a:spcPts val="1800"/>
              </a:spcBef>
              <a:buClr>
                <a:srgbClr val="009ACC"/>
              </a:buClr>
            </a:pPr>
            <a:r>
              <a:rPr lang="en-US" altLang="en-US" sz="1800" dirty="0">
                <a:solidFill>
                  <a:prstClr val="black"/>
                </a:solidFill>
                <a:cs typeface="Arial" pitchFamily="34" charset="0"/>
              </a:rPr>
              <a:t>The value of the released material is checked against the remaining open value of the contract.  It is possible to define whether a value contract quantity can be exceeded or not.</a:t>
            </a:r>
          </a:p>
          <a:p>
            <a:pPr eaLnBrk="0" fontAlgn="base" hangingPunct="0">
              <a:lnSpc>
                <a:spcPct val="100000"/>
              </a:lnSpc>
              <a:spcBef>
                <a:spcPts val="1800"/>
              </a:spcBef>
              <a:buClr>
                <a:srgbClr val="009ACC"/>
              </a:buClr>
            </a:pPr>
            <a:r>
              <a:rPr lang="en-US" altLang="en-US" sz="1800" dirty="0">
                <a:solidFill>
                  <a:prstClr val="black"/>
                </a:solidFill>
                <a:cs typeface="Arial" pitchFamily="34" charset="0"/>
              </a:rPr>
              <a:t>Value contracts can be billed directly or billed per release order.</a:t>
            </a:r>
          </a:p>
          <a:p>
            <a:pPr eaLnBrk="0" fontAlgn="base" hangingPunct="0">
              <a:lnSpc>
                <a:spcPct val="100000"/>
              </a:lnSpc>
              <a:spcBef>
                <a:spcPts val="1800"/>
              </a:spcBef>
              <a:buClr>
                <a:srgbClr val="009ACC"/>
              </a:buClr>
            </a:pPr>
            <a:r>
              <a:rPr lang="en-US" altLang="en-US" sz="1800" dirty="0">
                <a:solidFill>
                  <a:prstClr val="black"/>
                </a:solidFill>
                <a:cs typeface="Arial" pitchFamily="34" charset="0"/>
              </a:rPr>
              <a:t>When billing documents are billed directly, a billing plan can be used.</a:t>
            </a:r>
          </a:p>
        </p:txBody>
      </p:sp>
      <p:sp>
        <p:nvSpPr>
          <p:cNvPr id="2" name="Rectangle 2"/>
          <p:cNvSpPr>
            <a:spLocks noGrp="1" noChangeArrowheads="1"/>
          </p:cNvSpPr>
          <p:nvPr>
            <p:ph type="title"/>
          </p:nvPr>
        </p:nvSpPr>
        <p:spPr>
          <a:xfrm>
            <a:off x="227351" y="116632"/>
            <a:ext cx="11125236" cy="360364"/>
          </a:xfrm>
        </p:spPr>
        <p:txBody>
          <a:bodyPr/>
          <a:lstStyle/>
          <a:p>
            <a:r>
              <a:rPr lang="en-US" altLang="en-US" sz="2400" dirty="0">
                <a:solidFill>
                  <a:schemeClr val="accent1">
                    <a:lumMod val="60000"/>
                    <a:lumOff val="40000"/>
                  </a:schemeClr>
                </a:solidFill>
                <a:ea typeface="+mn-ea"/>
                <a:cs typeface="+mn-cs"/>
              </a:rPr>
              <a:t>Releasing The Value Contracts</a:t>
            </a:r>
          </a:p>
        </p:txBody>
      </p:sp>
    </p:spTree>
    <p:extLst>
      <p:ext uri="{BB962C8B-B14F-4D97-AF65-F5344CB8AC3E}">
        <p14:creationId xmlns:p14="http://schemas.microsoft.com/office/powerpoint/2010/main" val="4290472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1344" y="168273"/>
            <a:ext cx="11125236" cy="360364"/>
          </a:xfrm>
        </p:spPr>
        <p:txBody>
          <a:bodyPr>
            <a:noAutofit/>
          </a:bodyPr>
          <a:lstStyle/>
          <a:p>
            <a:r>
              <a:rPr lang="en-US" altLang="en-US" sz="2400" dirty="0">
                <a:solidFill>
                  <a:schemeClr val="accent1">
                    <a:lumMod val="60000"/>
                    <a:lumOff val="40000"/>
                  </a:schemeClr>
                </a:solidFill>
                <a:ea typeface="+mn-ea"/>
                <a:cs typeface="+mn-cs"/>
              </a:rPr>
              <a:t>Create Value Contract</a:t>
            </a:r>
          </a:p>
        </p:txBody>
      </p:sp>
      <p:pic>
        <p:nvPicPr>
          <p:cNvPr id="3" name="Picture 3"/>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r="55125" b="55499"/>
          <a:stretch>
            <a:fillRect/>
          </a:stretch>
        </p:blipFill>
        <p:spPr bwMode="auto">
          <a:xfrm>
            <a:off x="0" y="1371600"/>
            <a:ext cx="9296400" cy="3898900"/>
          </a:xfr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Text Box 9"/>
          <p:cNvSpPr txBox="1">
            <a:spLocks noChangeArrowheads="1"/>
          </p:cNvSpPr>
          <p:nvPr/>
        </p:nvSpPr>
        <p:spPr bwMode="auto">
          <a:xfrm>
            <a:off x="1775520" y="5937250"/>
            <a:ext cx="8153400" cy="392113"/>
          </a:xfrm>
          <a:prstGeom prst="rect">
            <a:avLst/>
          </a:prstGeom>
          <a:solidFill>
            <a:srgbClr val="FFC000"/>
          </a:solidFill>
          <a:ln w="25400">
            <a:solidFill>
              <a:schemeClr val="tx1"/>
            </a:solidFill>
            <a:miter lim="800000"/>
            <a:headEnd/>
            <a:tailEnd/>
          </a:ln>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b="1" dirty="0">
                <a:solidFill>
                  <a:schemeClr val="tx2"/>
                </a:solidFill>
                <a:latin typeface="Arial" panose="020B0604020202020204" pitchFamily="34" charset="0"/>
              </a:rPr>
              <a:t>Logistics&gt;Sales and Distribution&gt;Sales&gt; Contracts-&gt;create (VA41)</a:t>
            </a:r>
            <a:endParaRPr lang="en-US" altLang="en-US" dirty="0">
              <a:solidFill>
                <a:schemeClr val="tx2"/>
              </a:solidFill>
              <a:latin typeface="Arial" panose="020B0604020202020204" pitchFamily="34" charset="0"/>
            </a:endParaRPr>
          </a:p>
        </p:txBody>
      </p:sp>
      <p:pic>
        <p:nvPicPr>
          <p:cNvPr id="7" name="Picture 6">
            <a:extLst>
              <a:ext uri="{FF2B5EF4-FFF2-40B4-BE49-F238E27FC236}">
                <a16:creationId xmlns:a16="http://schemas.microsoft.com/office/drawing/2014/main" id="{019CD7E3-C1FA-4410-A817-093A612BBCBB}"/>
              </a:ext>
            </a:extLst>
          </p:cNvPr>
          <p:cNvPicPr>
            <a:picLocks noChangeAspect="1"/>
          </p:cNvPicPr>
          <p:nvPr/>
        </p:nvPicPr>
        <p:blipFill>
          <a:blip r:embed="rId3"/>
          <a:stretch>
            <a:fillRect/>
          </a:stretch>
        </p:blipFill>
        <p:spPr>
          <a:xfrm>
            <a:off x="1470597" y="1078288"/>
            <a:ext cx="9501477" cy="4701423"/>
          </a:xfrm>
          <a:prstGeom prst="rect">
            <a:avLst/>
          </a:prstGeom>
        </p:spPr>
      </p:pic>
    </p:spTree>
    <p:extLst>
      <p:ext uri="{BB962C8B-B14F-4D97-AF65-F5344CB8AC3E}">
        <p14:creationId xmlns:p14="http://schemas.microsoft.com/office/powerpoint/2010/main" val="1564781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1344" y="168273"/>
            <a:ext cx="11125236" cy="360364"/>
          </a:xfrm>
        </p:spPr>
        <p:txBody>
          <a:bodyPr>
            <a:noAutofit/>
          </a:bodyPr>
          <a:lstStyle/>
          <a:p>
            <a:r>
              <a:rPr lang="en-US" altLang="en-US" sz="2400" dirty="0">
                <a:solidFill>
                  <a:schemeClr val="accent1">
                    <a:lumMod val="60000"/>
                    <a:lumOff val="40000"/>
                  </a:schemeClr>
                </a:solidFill>
                <a:ea typeface="+mn-ea"/>
                <a:cs typeface="+mn-cs"/>
              </a:rPr>
              <a:t>Create Value Contract</a:t>
            </a:r>
          </a:p>
        </p:txBody>
      </p:sp>
      <p:pic>
        <p:nvPicPr>
          <p:cNvPr id="3" name="Picture 3"/>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r="55125" b="55499"/>
          <a:stretch>
            <a:fillRect/>
          </a:stretch>
        </p:blipFill>
        <p:spPr bwMode="auto">
          <a:xfrm>
            <a:off x="0" y="1371600"/>
            <a:ext cx="9296400" cy="3898900"/>
          </a:xfr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FC64E2A-F263-41DE-A0A2-797D4E25C2E3}"/>
              </a:ext>
            </a:extLst>
          </p:cNvPr>
          <p:cNvPicPr>
            <a:picLocks noChangeAspect="1"/>
          </p:cNvPicPr>
          <p:nvPr/>
        </p:nvPicPr>
        <p:blipFill>
          <a:blip r:embed="rId3"/>
          <a:stretch>
            <a:fillRect/>
          </a:stretch>
        </p:blipFill>
        <p:spPr>
          <a:xfrm>
            <a:off x="715699" y="1268760"/>
            <a:ext cx="10760602" cy="4746143"/>
          </a:xfrm>
          <a:prstGeom prst="rect">
            <a:avLst/>
          </a:prstGeom>
        </p:spPr>
      </p:pic>
    </p:spTree>
    <p:extLst>
      <p:ext uri="{BB962C8B-B14F-4D97-AF65-F5344CB8AC3E}">
        <p14:creationId xmlns:p14="http://schemas.microsoft.com/office/powerpoint/2010/main" val="2493970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1344" y="168273"/>
            <a:ext cx="11125236" cy="360364"/>
          </a:xfrm>
        </p:spPr>
        <p:txBody>
          <a:bodyPr>
            <a:noAutofit/>
          </a:bodyPr>
          <a:lstStyle/>
          <a:p>
            <a:r>
              <a:rPr lang="en-US" altLang="en-US" sz="2400" dirty="0">
                <a:solidFill>
                  <a:schemeClr val="accent1">
                    <a:lumMod val="60000"/>
                    <a:lumOff val="40000"/>
                  </a:schemeClr>
                </a:solidFill>
                <a:ea typeface="+mn-ea"/>
                <a:cs typeface="+mn-cs"/>
              </a:rPr>
              <a:t>Release Value Contract</a:t>
            </a:r>
          </a:p>
        </p:txBody>
      </p:sp>
      <p:pic>
        <p:nvPicPr>
          <p:cNvPr id="3" name="Picture 3"/>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r="55125" b="55499"/>
          <a:stretch>
            <a:fillRect/>
          </a:stretch>
        </p:blipFill>
        <p:spPr bwMode="auto">
          <a:xfrm>
            <a:off x="0" y="1371600"/>
            <a:ext cx="9296400" cy="3898900"/>
          </a:xfr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2286F1A-4CBE-402C-A96D-28D15AE920D6}"/>
              </a:ext>
            </a:extLst>
          </p:cNvPr>
          <p:cNvPicPr>
            <a:picLocks noChangeAspect="1"/>
          </p:cNvPicPr>
          <p:nvPr/>
        </p:nvPicPr>
        <p:blipFill>
          <a:blip r:embed="rId3"/>
          <a:stretch>
            <a:fillRect/>
          </a:stretch>
        </p:blipFill>
        <p:spPr>
          <a:xfrm>
            <a:off x="1343472" y="964704"/>
            <a:ext cx="8604360" cy="4928592"/>
          </a:xfrm>
          <a:prstGeom prst="rect">
            <a:avLst/>
          </a:prstGeom>
        </p:spPr>
      </p:pic>
      <p:sp>
        <p:nvSpPr>
          <p:cNvPr id="6" name="Rectangle 8">
            <a:extLst>
              <a:ext uri="{FF2B5EF4-FFF2-40B4-BE49-F238E27FC236}">
                <a16:creationId xmlns:a16="http://schemas.microsoft.com/office/drawing/2014/main" id="{8924D244-BE5A-4A74-83FA-4E40FF8FB090}"/>
              </a:ext>
            </a:extLst>
          </p:cNvPr>
          <p:cNvSpPr>
            <a:spLocks noChangeArrowheads="1"/>
          </p:cNvSpPr>
          <p:nvPr/>
        </p:nvSpPr>
        <p:spPr bwMode="auto">
          <a:xfrm>
            <a:off x="1645152" y="6008637"/>
            <a:ext cx="8001000" cy="392113"/>
          </a:xfrm>
          <a:prstGeom prst="rect">
            <a:avLst/>
          </a:prstGeom>
          <a:solidFill>
            <a:srgbClr val="FFC000"/>
          </a:solidFill>
          <a:ln w="25400">
            <a:solidFill>
              <a:schemeClr val="tx1"/>
            </a:solidFill>
            <a:miter lim="800000"/>
            <a:headEnd/>
            <a:tailEnd/>
          </a:ln>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b="1" dirty="0">
                <a:solidFill>
                  <a:schemeClr val="tx2"/>
                </a:solidFill>
                <a:latin typeface="Arial" panose="020B0604020202020204" pitchFamily="34" charset="0"/>
              </a:rPr>
              <a:t>Logistics&gt;Sales and Distribution&gt;Sales&gt;Order&gt;Create (VA01)</a:t>
            </a:r>
          </a:p>
        </p:txBody>
      </p:sp>
    </p:spTree>
    <p:extLst>
      <p:ext uri="{BB962C8B-B14F-4D97-AF65-F5344CB8AC3E}">
        <p14:creationId xmlns:p14="http://schemas.microsoft.com/office/powerpoint/2010/main" val="10503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07368" y="216447"/>
            <a:ext cx="11125236" cy="720000"/>
          </a:xfrm>
        </p:spPr>
        <p:txBody>
          <a:bodyPr/>
          <a:lstStyle/>
          <a:p>
            <a:r>
              <a:rPr lang="en-US" altLang="en-US" sz="2800" dirty="0">
                <a:solidFill>
                  <a:schemeClr val="accent1">
                    <a:lumMod val="60000"/>
                    <a:lumOff val="40000"/>
                  </a:schemeClr>
                </a:solidFill>
              </a:rPr>
              <a:t>Purpose</a:t>
            </a:r>
          </a:p>
        </p:txBody>
      </p:sp>
      <p:sp>
        <p:nvSpPr>
          <p:cNvPr id="8" name="Rectangle 3"/>
          <p:cNvSpPr>
            <a:spLocks noGrp="1" noChangeArrowheads="1"/>
          </p:cNvSpPr>
          <p:nvPr>
            <p:ph type="body" sz="quarter" idx="10"/>
          </p:nvPr>
        </p:nvSpPr>
        <p:spPr bwMode="auto">
          <a:xfrm>
            <a:off x="623392" y="1815352"/>
            <a:ext cx="11017224" cy="44662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en-US" sz="1800" b="1" dirty="0"/>
              <a:t>Purpose of Outline Agreements in SD</a:t>
            </a:r>
          </a:p>
          <a:p>
            <a:endParaRPr lang="en-US" altLang="en-US" sz="1800" dirty="0"/>
          </a:p>
          <a:p>
            <a:pPr algn="just"/>
            <a:r>
              <a:rPr lang="en-US" altLang="en-US" sz="1800" b="0" dirty="0"/>
              <a:t>Agreements play an important role in nearly all business processes. </a:t>
            </a:r>
          </a:p>
          <a:p>
            <a:pPr algn="just"/>
            <a:endParaRPr lang="en-US" altLang="en-US" sz="1800" b="0" dirty="0"/>
          </a:p>
          <a:p>
            <a:pPr algn="just"/>
            <a:r>
              <a:rPr lang="en-US" altLang="en-US" sz="1800" b="0" dirty="0"/>
              <a:t>Customers and vendors agree on the goods to be provided under certain conditions and </a:t>
            </a:r>
          </a:p>
          <a:p>
            <a:pPr algn="just"/>
            <a:r>
              <a:rPr lang="en-US" altLang="en-US" sz="1800" b="0" dirty="0"/>
              <a:t>within a specific timeframe. </a:t>
            </a:r>
          </a:p>
          <a:p>
            <a:pPr algn="just"/>
            <a:endParaRPr lang="en-US" altLang="en-US" sz="1800" b="0" dirty="0"/>
          </a:p>
          <a:p>
            <a:pPr algn="just"/>
            <a:r>
              <a:rPr lang="en-US" altLang="en-US" sz="1800" b="0" dirty="0"/>
              <a:t>Agreements streamline business processes for both partners in a business relationship</a:t>
            </a:r>
            <a:r>
              <a:rPr lang="en-US" altLang="en-US" sz="2400" b="0" dirty="0"/>
              <a:t>. </a:t>
            </a:r>
          </a:p>
        </p:txBody>
      </p:sp>
      <p:pic>
        <p:nvPicPr>
          <p:cNvPr id="9" name="Picture 4" descr="MCj0082253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9688" y="1447800"/>
            <a:ext cx="182880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28210B8D-6174-4662-8FB2-26E8223483DD}"/>
              </a:ext>
            </a:extLst>
          </p:cNvPr>
          <p:cNvSpPr/>
          <p:nvPr/>
        </p:nvSpPr>
        <p:spPr>
          <a:xfrm>
            <a:off x="551384" y="1052736"/>
            <a:ext cx="11233248" cy="5256584"/>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078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1343" y="100892"/>
            <a:ext cx="11125236" cy="360364"/>
          </a:xfrm>
        </p:spPr>
        <p:txBody>
          <a:bodyPr>
            <a:noAutofit/>
          </a:bodyPr>
          <a:lstStyle/>
          <a:p>
            <a:r>
              <a:rPr lang="en-US" altLang="en-US" sz="2400" dirty="0">
                <a:solidFill>
                  <a:schemeClr val="accent1">
                    <a:lumMod val="60000"/>
                    <a:lumOff val="40000"/>
                  </a:schemeClr>
                </a:solidFill>
                <a:ea typeface="+mn-ea"/>
                <a:cs typeface="+mn-cs"/>
              </a:rPr>
              <a:t>Release Value Contract</a:t>
            </a:r>
          </a:p>
        </p:txBody>
      </p:sp>
      <p:pic>
        <p:nvPicPr>
          <p:cNvPr id="3" name="Picture 3"/>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r="55125" b="55499"/>
          <a:stretch>
            <a:fillRect/>
          </a:stretch>
        </p:blipFill>
        <p:spPr bwMode="auto">
          <a:xfrm>
            <a:off x="0" y="1371600"/>
            <a:ext cx="9296400" cy="3898900"/>
          </a:xfr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BD503E2-3033-4FAD-91B5-2D139AF81BC7}"/>
              </a:ext>
            </a:extLst>
          </p:cNvPr>
          <p:cNvPicPr>
            <a:picLocks noChangeAspect="1"/>
          </p:cNvPicPr>
          <p:nvPr/>
        </p:nvPicPr>
        <p:blipFill>
          <a:blip r:embed="rId3"/>
          <a:stretch>
            <a:fillRect/>
          </a:stretch>
        </p:blipFill>
        <p:spPr>
          <a:xfrm>
            <a:off x="1477593" y="764704"/>
            <a:ext cx="8552737" cy="5544616"/>
          </a:xfrm>
          <a:prstGeom prst="rect">
            <a:avLst/>
          </a:prstGeom>
        </p:spPr>
      </p:pic>
    </p:spTree>
    <p:extLst>
      <p:ext uri="{BB962C8B-B14F-4D97-AF65-F5344CB8AC3E}">
        <p14:creationId xmlns:p14="http://schemas.microsoft.com/office/powerpoint/2010/main" val="1612736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pPr lvl="0">
              <a:lnSpc>
                <a:spcPct val="100000"/>
              </a:lnSpc>
              <a:spcBef>
                <a:spcPts val="0"/>
              </a:spcBef>
              <a:buClr>
                <a:srgbClr val="0070AD">
                  <a:lumMod val="60000"/>
                  <a:lumOff val="40000"/>
                </a:srgbClr>
              </a:buClr>
            </a:pPr>
            <a:r>
              <a:rPr lang="en-US" sz="3000" dirty="0">
                <a:solidFill>
                  <a:schemeClr val="accent1">
                    <a:lumMod val="60000"/>
                    <a:lumOff val="40000"/>
                  </a:schemeClr>
                </a:solidFill>
              </a:rPr>
              <a:t>Assortment Module</a:t>
            </a:r>
            <a:endParaRPr lang="en-US" altLang="en-US" sz="2400" dirty="0">
              <a:solidFill>
                <a:schemeClr val="accent1">
                  <a:lumMod val="60000"/>
                  <a:lumOff val="40000"/>
                </a:schemeClr>
              </a:solidFill>
            </a:endParaRPr>
          </a:p>
        </p:txBody>
      </p:sp>
    </p:spTree>
    <p:extLst>
      <p:ext uri="{BB962C8B-B14F-4D97-AF65-F5344CB8AC3E}">
        <p14:creationId xmlns:p14="http://schemas.microsoft.com/office/powerpoint/2010/main" val="3374400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09297A79-0DB4-457E-99DC-EA4407A93DD9}"/>
              </a:ext>
            </a:extLst>
          </p:cNvPr>
          <p:cNvSpPr txBox="1">
            <a:spLocks noChangeArrowheads="1"/>
          </p:cNvSpPr>
          <p:nvPr/>
        </p:nvSpPr>
        <p:spPr bwMode="auto">
          <a:xfrm>
            <a:off x="623392" y="1412776"/>
            <a:ext cx="10729195" cy="4466201"/>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lvl1pPr marL="0" indent="0" algn="l" defTabSz="914400" rtl="0" eaLnBrk="1" latinLnBrk="0" hangingPunct="1">
              <a:lnSpc>
                <a:spcPct val="90000"/>
              </a:lnSpc>
              <a:spcBef>
                <a:spcPts val="600"/>
              </a:spcBef>
              <a:buFont typeface="Arial" panose="020B0604020202020204" pitchFamily="34" charset="0"/>
              <a:buNone/>
              <a:defRPr sz="1600" kern="1200">
                <a:solidFill>
                  <a:schemeClr val="tx1"/>
                </a:solidFill>
                <a:latin typeface="+mj-lt"/>
                <a:ea typeface="+mn-ea"/>
                <a:cs typeface="+mn-cs"/>
              </a:defRPr>
            </a:lvl1pPr>
            <a:lvl2pPr marL="442913" indent="-350838" algn="l" defTabSz="914400" rtl="0" eaLnBrk="1" latinLnBrk="0" hangingPunct="1">
              <a:lnSpc>
                <a:spcPct val="90000"/>
              </a:lnSpc>
              <a:spcBef>
                <a:spcPts val="600"/>
              </a:spcBef>
              <a:buClr>
                <a:schemeClr val="accent6"/>
              </a:buClr>
              <a:buFont typeface="Wingdings" panose="05000000000000000000" pitchFamily="2" charset="2"/>
              <a:buChar char="q"/>
              <a:defRPr sz="1600" kern="1200">
                <a:solidFill>
                  <a:schemeClr val="tx1"/>
                </a:solidFill>
                <a:latin typeface="+mj-lt"/>
                <a:ea typeface="+mn-ea"/>
                <a:cs typeface="+mn-cs"/>
              </a:defRPr>
            </a:lvl2pPr>
            <a:lvl3pPr marL="803275" indent="-360363"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m"/>
              <a:defRPr sz="1600" kern="1200">
                <a:solidFill>
                  <a:schemeClr val="tx1"/>
                </a:solidFill>
                <a:latin typeface="+mj-lt"/>
                <a:ea typeface="+mn-ea"/>
                <a:cs typeface="+mn-cs"/>
              </a:defRPr>
            </a:lvl3pPr>
            <a:lvl4pPr marL="1255713" indent="-363538" algn="l" defTabSz="914400" rtl="0" eaLnBrk="1" latinLnBrk="0" hangingPunct="1">
              <a:lnSpc>
                <a:spcPct val="90000"/>
              </a:lnSpc>
              <a:spcBef>
                <a:spcPts val="600"/>
              </a:spcBef>
              <a:buClr>
                <a:schemeClr val="accent1"/>
              </a:buClr>
              <a:buFont typeface="Wingdings" panose="05000000000000000000" pitchFamily="2" charset="2"/>
              <a:buChar char="§"/>
              <a:defRPr sz="1600" kern="1200">
                <a:solidFill>
                  <a:schemeClr val="tx1"/>
                </a:solidFill>
                <a:latin typeface="+mj-lt"/>
                <a:ea typeface="+mn-ea"/>
                <a:cs typeface="+mn-cs"/>
              </a:defRPr>
            </a:lvl4pPr>
            <a:lvl5pPr marL="1616075" indent="-360363" algn="l" defTabSz="914400" rtl="0" eaLnBrk="1" latinLnBrk="0" hangingPunct="1">
              <a:lnSpc>
                <a:spcPct val="9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ts val="1800"/>
              </a:spcBef>
              <a:buClr>
                <a:srgbClr val="009ACC"/>
              </a:buClr>
            </a:pPr>
            <a:endParaRPr lang="en-US" altLang="en-US" sz="1800" dirty="0">
              <a:solidFill>
                <a:prstClr val="black"/>
              </a:solidFill>
              <a:cs typeface="Arial" pitchFamily="34" charset="0"/>
            </a:endParaRPr>
          </a:p>
        </p:txBody>
      </p:sp>
      <p:sp>
        <p:nvSpPr>
          <p:cNvPr id="4" name="Rectangle 3"/>
          <p:cNvSpPr>
            <a:spLocks noGrp="1" noChangeArrowheads="1"/>
          </p:cNvSpPr>
          <p:nvPr>
            <p:ph type="body" sz="quarter" idx="10"/>
          </p:nvPr>
        </p:nvSpPr>
        <p:spPr bwMode="auto">
          <a:xfrm>
            <a:off x="1019437" y="1743323"/>
            <a:ext cx="9937104" cy="39179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800" b="0" dirty="0"/>
              <a:t>An Assortment Module is an order entry tool that displays a list of materials and services that can be released from a value contract. It has a validity date and a restriction that only the materials and services that belong in the same sales organization and distribution channel for which your release order is being made will be displayed.</a:t>
            </a:r>
          </a:p>
          <a:p>
            <a:r>
              <a:rPr lang="en-US" sz="1800" dirty="0"/>
              <a:t>Assortment modules for value contracts are maintained in the master data for products. You can define a validity period for each material in the assortment module. When you create a release order, the system checks the respective entry date against the validity period.</a:t>
            </a:r>
          </a:p>
          <a:p>
            <a:endParaRPr lang="en-US" sz="1800" dirty="0"/>
          </a:p>
          <a:p>
            <a:r>
              <a:rPr lang="en-US" sz="1800" dirty="0"/>
              <a:t>If you have not made any entries in the document, all the materials defined in sales can be released unless there are any other restrictions in copying control at item level</a:t>
            </a:r>
          </a:p>
          <a:p>
            <a:endParaRPr lang="en-US" altLang="en-US" sz="1800" b="0" dirty="0"/>
          </a:p>
        </p:txBody>
      </p:sp>
      <p:sp>
        <p:nvSpPr>
          <p:cNvPr id="3" name="Rectangle 2"/>
          <p:cNvSpPr>
            <a:spLocks noGrp="1" noChangeArrowheads="1"/>
          </p:cNvSpPr>
          <p:nvPr>
            <p:ph type="title"/>
          </p:nvPr>
        </p:nvSpPr>
        <p:spPr>
          <a:xfrm>
            <a:off x="335360" y="0"/>
            <a:ext cx="11125236" cy="360364"/>
          </a:xfrm>
        </p:spPr>
        <p:txBody>
          <a:bodyPr/>
          <a:lstStyle/>
          <a:p>
            <a:r>
              <a:rPr lang="en-US" altLang="en-US" sz="2400" dirty="0">
                <a:solidFill>
                  <a:schemeClr val="accent1">
                    <a:lumMod val="60000"/>
                    <a:lumOff val="40000"/>
                  </a:schemeClr>
                </a:solidFill>
                <a:ea typeface="+mn-ea"/>
                <a:cs typeface="+mn-cs"/>
              </a:rPr>
              <a:t>Assortment</a:t>
            </a:r>
            <a:r>
              <a:rPr lang="en-US" altLang="en-US" dirty="0"/>
              <a:t> </a:t>
            </a:r>
            <a:r>
              <a:rPr lang="en-US" altLang="en-US" sz="2400" dirty="0">
                <a:solidFill>
                  <a:schemeClr val="accent1">
                    <a:lumMod val="60000"/>
                    <a:lumOff val="40000"/>
                  </a:schemeClr>
                </a:solidFill>
                <a:ea typeface="+mn-ea"/>
                <a:cs typeface="+mn-cs"/>
              </a:rPr>
              <a:t>Module</a:t>
            </a:r>
          </a:p>
        </p:txBody>
      </p:sp>
    </p:spTree>
    <p:extLst>
      <p:ext uri="{BB962C8B-B14F-4D97-AF65-F5344CB8AC3E}">
        <p14:creationId xmlns:p14="http://schemas.microsoft.com/office/powerpoint/2010/main" val="999742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09297A79-0DB4-457E-99DC-EA4407A93DD9}"/>
              </a:ext>
            </a:extLst>
          </p:cNvPr>
          <p:cNvSpPr txBox="1">
            <a:spLocks noChangeArrowheads="1"/>
          </p:cNvSpPr>
          <p:nvPr/>
        </p:nvSpPr>
        <p:spPr bwMode="auto">
          <a:xfrm>
            <a:off x="623392" y="1412776"/>
            <a:ext cx="10729195" cy="4466201"/>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lvl1pPr marL="0" indent="0" algn="l" defTabSz="914400" rtl="0" eaLnBrk="1" latinLnBrk="0" hangingPunct="1">
              <a:lnSpc>
                <a:spcPct val="90000"/>
              </a:lnSpc>
              <a:spcBef>
                <a:spcPts val="600"/>
              </a:spcBef>
              <a:buFont typeface="Arial" panose="020B0604020202020204" pitchFamily="34" charset="0"/>
              <a:buNone/>
              <a:defRPr sz="1600" kern="1200">
                <a:solidFill>
                  <a:schemeClr val="tx1"/>
                </a:solidFill>
                <a:latin typeface="+mj-lt"/>
                <a:ea typeface="+mn-ea"/>
                <a:cs typeface="+mn-cs"/>
              </a:defRPr>
            </a:lvl1pPr>
            <a:lvl2pPr marL="442913" indent="-350838" algn="l" defTabSz="914400" rtl="0" eaLnBrk="1" latinLnBrk="0" hangingPunct="1">
              <a:lnSpc>
                <a:spcPct val="90000"/>
              </a:lnSpc>
              <a:spcBef>
                <a:spcPts val="600"/>
              </a:spcBef>
              <a:buClr>
                <a:schemeClr val="accent6"/>
              </a:buClr>
              <a:buFont typeface="Wingdings" panose="05000000000000000000" pitchFamily="2" charset="2"/>
              <a:buChar char="q"/>
              <a:defRPr sz="1600" kern="1200">
                <a:solidFill>
                  <a:schemeClr val="tx1"/>
                </a:solidFill>
                <a:latin typeface="+mj-lt"/>
                <a:ea typeface="+mn-ea"/>
                <a:cs typeface="+mn-cs"/>
              </a:defRPr>
            </a:lvl2pPr>
            <a:lvl3pPr marL="803275" indent="-360363"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m"/>
              <a:defRPr sz="1600" kern="1200">
                <a:solidFill>
                  <a:schemeClr val="tx1"/>
                </a:solidFill>
                <a:latin typeface="+mj-lt"/>
                <a:ea typeface="+mn-ea"/>
                <a:cs typeface="+mn-cs"/>
              </a:defRPr>
            </a:lvl3pPr>
            <a:lvl4pPr marL="1255713" indent="-363538" algn="l" defTabSz="914400" rtl="0" eaLnBrk="1" latinLnBrk="0" hangingPunct="1">
              <a:lnSpc>
                <a:spcPct val="90000"/>
              </a:lnSpc>
              <a:spcBef>
                <a:spcPts val="600"/>
              </a:spcBef>
              <a:buClr>
                <a:schemeClr val="accent1"/>
              </a:buClr>
              <a:buFont typeface="Wingdings" panose="05000000000000000000" pitchFamily="2" charset="2"/>
              <a:buChar char="§"/>
              <a:defRPr sz="1600" kern="1200">
                <a:solidFill>
                  <a:schemeClr val="tx1"/>
                </a:solidFill>
                <a:latin typeface="+mj-lt"/>
                <a:ea typeface="+mn-ea"/>
                <a:cs typeface="+mn-cs"/>
              </a:defRPr>
            </a:lvl4pPr>
            <a:lvl5pPr marL="1616075" indent="-360363" algn="l" defTabSz="914400" rtl="0" eaLnBrk="1" latinLnBrk="0" hangingPunct="1">
              <a:lnSpc>
                <a:spcPct val="9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ts val="1800"/>
              </a:spcBef>
              <a:buClr>
                <a:srgbClr val="009ACC"/>
              </a:buClr>
            </a:pPr>
            <a:endParaRPr lang="en-US" altLang="en-US" sz="1800" dirty="0">
              <a:solidFill>
                <a:prstClr val="black"/>
              </a:solidFill>
              <a:cs typeface="Arial" pitchFamily="34" charset="0"/>
            </a:endParaRPr>
          </a:p>
        </p:txBody>
      </p:sp>
      <p:sp>
        <p:nvSpPr>
          <p:cNvPr id="4" name="Rectangle 3"/>
          <p:cNvSpPr>
            <a:spLocks noGrp="1" noChangeArrowheads="1"/>
          </p:cNvSpPr>
          <p:nvPr>
            <p:ph type="body" sz="quarter" idx="10"/>
          </p:nvPr>
        </p:nvSpPr>
        <p:spPr bwMode="auto">
          <a:xfrm>
            <a:off x="1019437" y="1578049"/>
            <a:ext cx="9937104" cy="413565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sz="1800" dirty="0"/>
              <a:t>Assortment modules support the assortment strategy you have planned. </a:t>
            </a:r>
          </a:p>
          <a:p>
            <a:pPr algn="just"/>
            <a:r>
              <a:rPr lang="en-US" sz="1800" dirty="0"/>
              <a:t>Each module contains an assortment which applies to all stores and which only becomes store-specific after a suitable assignment has been made. </a:t>
            </a:r>
          </a:p>
          <a:p>
            <a:pPr algn="just"/>
            <a:r>
              <a:rPr lang="en-US" sz="1800" dirty="0"/>
              <a:t>Special form of the traditional module types is the value contract module. </a:t>
            </a:r>
          </a:p>
          <a:p>
            <a:pPr algn="just"/>
            <a:r>
              <a:rPr lang="en-US" sz="1800" dirty="0"/>
              <a:t>The value contract module is generally only used to group together materials for value contracts, but it can be used exactly like a standard module in assortment functions. </a:t>
            </a:r>
          </a:p>
          <a:p>
            <a:pPr algn="just"/>
            <a:endParaRPr lang="en-US" sz="1800" dirty="0"/>
          </a:p>
          <a:p>
            <a:pPr algn="just"/>
            <a:r>
              <a:rPr lang="en-US" sz="1800" dirty="0"/>
              <a:t>The Procedure:</a:t>
            </a:r>
          </a:p>
          <a:p>
            <a:pPr algn="just"/>
            <a:r>
              <a:rPr lang="en-US" sz="1800" dirty="0"/>
              <a:t>Enter a module type. Promotion modules cannot be created in this transaction; they can only be created from within the promotion itself.</a:t>
            </a:r>
          </a:p>
          <a:p>
            <a:pPr algn="just"/>
            <a:r>
              <a:rPr lang="en-US" sz="1800" dirty="0"/>
              <a:t>Profile modules are created directly during integrated material maintenance and can only be edited here to a limited extent. If you wish to maintain a local module for a single plant, enter the plant number in the 'local assortment' field. </a:t>
            </a:r>
          </a:p>
          <a:p>
            <a:endParaRPr lang="en-US" altLang="en-US" sz="1800" b="0" dirty="0"/>
          </a:p>
        </p:txBody>
      </p:sp>
      <p:sp>
        <p:nvSpPr>
          <p:cNvPr id="3" name="Rectangle 2"/>
          <p:cNvSpPr>
            <a:spLocks noGrp="1" noChangeArrowheads="1"/>
          </p:cNvSpPr>
          <p:nvPr>
            <p:ph type="title"/>
          </p:nvPr>
        </p:nvSpPr>
        <p:spPr>
          <a:xfrm>
            <a:off x="335360" y="0"/>
            <a:ext cx="11125236" cy="360364"/>
          </a:xfrm>
        </p:spPr>
        <p:txBody>
          <a:bodyPr/>
          <a:lstStyle/>
          <a:p>
            <a:r>
              <a:rPr lang="en-US" altLang="en-US" sz="2400" dirty="0">
                <a:solidFill>
                  <a:schemeClr val="accent1">
                    <a:lumMod val="60000"/>
                    <a:lumOff val="40000"/>
                  </a:schemeClr>
                </a:solidFill>
                <a:ea typeface="+mn-ea"/>
                <a:cs typeface="+mn-cs"/>
              </a:rPr>
              <a:t>Assortment</a:t>
            </a:r>
            <a:r>
              <a:rPr lang="en-US" altLang="en-US" dirty="0"/>
              <a:t> </a:t>
            </a:r>
            <a:r>
              <a:rPr lang="en-US" altLang="en-US" sz="2400" dirty="0">
                <a:solidFill>
                  <a:schemeClr val="accent1">
                    <a:lumMod val="60000"/>
                    <a:lumOff val="40000"/>
                  </a:schemeClr>
                </a:solidFill>
                <a:ea typeface="+mn-ea"/>
                <a:cs typeface="+mn-cs"/>
              </a:rPr>
              <a:t>Module</a:t>
            </a:r>
          </a:p>
        </p:txBody>
      </p:sp>
    </p:spTree>
    <p:extLst>
      <p:ext uri="{BB962C8B-B14F-4D97-AF65-F5344CB8AC3E}">
        <p14:creationId xmlns:p14="http://schemas.microsoft.com/office/powerpoint/2010/main" val="4198225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09297A79-0DB4-457E-99DC-EA4407A93DD9}"/>
              </a:ext>
            </a:extLst>
          </p:cNvPr>
          <p:cNvSpPr txBox="1">
            <a:spLocks noChangeArrowheads="1"/>
          </p:cNvSpPr>
          <p:nvPr/>
        </p:nvSpPr>
        <p:spPr bwMode="auto">
          <a:xfrm>
            <a:off x="623392" y="1412776"/>
            <a:ext cx="10729195" cy="4466201"/>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anchor="ctr" anchorCtr="0">
            <a:noAutofit/>
          </a:bodyPr>
          <a:lstStyle>
            <a:lvl1pPr marL="0" indent="0" algn="l" defTabSz="914400" rtl="0" eaLnBrk="1" latinLnBrk="0" hangingPunct="1">
              <a:lnSpc>
                <a:spcPct val="90000"/>
              </a:lnSpc>
              <a:spcBef>
                <a:spcPts val="600"/>
              </a:spcBef>
              <a:buFont typeface="Arial" panose="020B0604020202020204" pitchFamily="34" charset="0"/>
              <a:buNone/>
              <a:defRPr sz="1600" kern="1200">
                <a:solidFill>
                  <a:schemeClr val="tx1"/>
                </a:solidFill>
                <a:latin typeface="+mj-lt"/>
                <a:ea typeface="+mn-ea"/>
                <a:cs typeface="+mn-cs"/>
              </a:defRPr>
            </a:lvl1pPr>
            <a:lvl2pPr marL="442913" indent="-350838" algn="l" defTabSz="914400" rtl="0" eaLnBrk="1" latinLnBrk="0" hangingPunct="1">
              <a:lnSpc>
                <a:spcPct val="90000"/>
              </a:lnSpc>
              <a:spcBef>
                <a:spcPts val="600"/>
              </a:spcBef>
              <a:buClr>
                <a:schemeClr val="accent6"/>
              </a:buClr>
              <a:buFont typeface="Wingdings" panose="05000000000000000000" pitchFamily="2" charset="2"/>
              <a:buChar char="q"/>
              <a:defRPr sz="1600" kern="1200">
                <a:solidFill>
                  <a:schemeClr val="tx1"/>
                </a:solidFill>
                <a:latin typeface="+mj-lt"/>
                <a:ea typeface="+mn-ea"/>
                <a:cs typeface="+mn-cs"/>
              </a:defRPr>
            </a:lvl2pPr>
            <a:lvl3pPr marL="803275" indent="-360363"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m"/>
              <a:defRPr sz="1600" kern="1200">
                <a:solidFill>
                  <a:schemeClr val="tx1"/>
                </a:solidFill>
                <a:latin typeface="+mj-lt"/>
                <a:ea typeface="+mn-ea"/>
                <a:cs typeface="+mn-cs"/>
              </a:defRPr>
            </a:lvl3pPr>
            <a:lvl4pPr marL="1255713" indent="-363538" algn="l" defTabSz="914400" rtl="0" eaLnBrk="1" latinLnBrk="0" hangingPunct="1">
              <a:lnSpc>
                <a:spcPct val="90000"/>
              </a:lnSpc>
              <a:spcBef>
                <a:spcPts val="600"/>
              </a:spcBef>
              <a:buClr>
                <a:schemeClr val="accent1"/>
              </a:buClr>
              <a:buFont typeface="Wingdings" panose="05000000000000000000" pitchFamily="2" charset="2"/>
              <a:buChar char="§"/>
              <a:defRPr sz="1600" kern="1200">
                <a:solidFill>
                  <a:schemeClr val="tx1"/>
                </a:solidFill>
                <a:latin typeface="+mj-lt"/>
                <a:ea typeface="+mn-ea"/>
                <a:cs typeface="+mn-cs"/>
              </a:defRPr>
            </a:lvl4pPr>
            <a:lvl5pPr marL="1616075" indent="-360363" algn="l" defTabSz="914400" rtl="0" eaLnBrk="1" latinLnBrk="0" hangingPunct="1">
              <a:lnSpc>
                <a:spcPct val="9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ts val="1800"/>
              </a:spcBef>
              <a:buClr>
                <a:srgbClr val="009ACC"/>
              </a:buClr>
            </a:pPr>
            <a:endParaRPr lang="en-US" altLang="en-US" sz="1800" dirty="0">
              <a:solidFill>
                <a:prstClr val="black"/>
              </a:solidFill>
              <a:cs typeface="Arial" pitchFamily="34" charset="0"/>
            </a:endParaRPr>
          </a:p>
        </p:txBody>
      </p:sp>
      <p:sp>
        <p:nvSpPr>
          <p:cNvPr id="4" name="Rectangle 3"/>
          <p:cNvSpPr>
            <a:spLocks noGrp="1" noChangeArrowheads="1"/>
          </p:cNvSpPr>
          <p:nvPr>
            <p:ph type="body" sz="quarter" idx="10"/>
          </p:nvPr>
        </p:nvSpPr>
        <p:spPr bwMode="auto">
          <a:xfrm>
            <a:off x="1019437" y="1743323"/>
            <a:ext cx="9937104" cy="39179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800" dirty="0"/>
              <a:t>An assortment module is a grouping of materials, which make up its items. It is assigned to assortments. It is valid for a certain period of time and has a maximum assortment priority. Assortment modules belong to different module types. </a:t>
            </a:r>
          </a:p>
          <a:p>
            <a:r>
              <a:rPr lang="en-US" sz="1800" dirty="0"/>
              <a:t>The value contract module is a special form; it can be used not only in assortment functions but also to group materials into value contracts. </a:t>
            </a:r>
          </a:p>
          <a:p>
            <a:endParaRPr lang="en-US" altLang="en-US" sz="1800" b="0" dirty="0"/>
          </a:p>
        </p:txBody>
      </p:sp>
      <p:sp>
        <p:nvSpPr>
          <p:cNvPr id="3" name="Rectangle 2"/>
          <p:cNvSpPr>
            <a:spLocks noGrp="1" noChangeArrowheads="1"/>
          </p:cNvSpPr>
          <p:nvPr>
            <p:ph type="title"/>
          </p:nvPr>
        </p:nvSpPr>
        <p:spPr>
          <a:xfrm>
            <a:off x="335360" y="0"/>
            <a:ext cx="11125236" cy="360364"/>
          </a:xfrm>
        </p:spPr>
        <p:txBody>
          <a:bodyPr/>
          <a:lstStyle/>
          <a:p>
            <a:r>
              <a:rPr lang="en-US" altLang="en-US" sz="2400" dirty="0">
                <a:solidFill>
                  <a:schemeClr val="accent1">
                    <a:lumMod val="60000"/>
                    <a:lumOff val="40000"/>
                  </a:schemeClr>
                </a:solidFill>
                <a:ea typeface="+mn-ea"/>
                <a:cs typeface="+mn-cs"/>
              </a:rPr>
              <a:t>Assortment</a:t>
            </a:r>
            <a:r>
              <a:rPr lang="en-US" altLang="en-US" dirty="0"/>
              <a:t> </a:t>
            </a:r>
            <a:r>
              <a:rPr lang="en-US" altLang="en-US" sz="2400" dirty="0">
                <a:solidFill>
                  <a:schemeClr val="accent1">
                    <a:lumMod val="60000"/>
                    <a:lumOff val="40000"/>
                  </a:schemeClr>
                </a:solidFill>
                <a:ea typeface="+mn-ea"/>
                <a:cs typeface="+mn-cs"/>
              </a:rPr>
              <a:t>Module</a:t>
            </a:r>
          </a:p>
        </p:txBody>
      </p:sp>
    </p:spTree>
    <p:extLst>
      <p:ext uri="{BB962C8B-B14F-4D97-AF65-F5344CB8AC3E}">
        <p14:creationId xmlns:p14="http://schemas.microsoft.com/office/powerpoint/2010/main" val="524303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35360" y="0"/>
            <a:ext cx="11125236" cy="360364"/>
          </a:xfrm>
        </p:spPr>
        <p:txBody>
          <a:bodyPr/>
          <a:lstStyle/>
          <a:p>
            <a:r>
              <a:rPr lang="en-US" altLang="en-US" sz="2400" dirty="0">
                <a:solidFill>
                  <a:schemeClr val="accent1">
                    <a:lumMod val="60000"/>
                    <a:lumOff val="40000"/>
                  </a:schemeClr>
                </a:solidFill>
                <a:ea typeface="+mn-ea"/>
                <a:cs typeface="+mn-cs"/>
              </a:rPr>
              <a:t>Assortment</a:t>
            </a:r>
            <a:r>
              <a:rPr lang="en-US" altLang="en-US" dirty="0"/>
              <a:t> </a:t>
            </a:r>
            <a:r>
              <a:rPr lang="en-US" altLang="en-US" sz="2400" dirty="0">
                <a:solidFill>
                  <a:schemeClr val="accent1">
                    <a:lumMod val="60000"/>
                    <a:lumOff val="40000"/>
                  </a:schemeClr>
                </a:solidFill>
                <a:ea typeface="+mn-ea"/>
                <a:cs typeface="+mn-cs"/>
              </a:rPr>
              <a:t>Module Create</a:t>
            </a:r>
          </a:p>
        </p:txBody>
      </p:sp>
      <p:pic>
        <p:nvPicPr>
          <p:cNvPr id="2" name="Picture 1">
            <a:extLst>
              <a:ext uri="{FF2B5EF4-FFF2-40B4-BE49-F238E27FC236}">
                <a16:creationId xmlns:a16="http://schemas.microsoft.com/office/drawing/2014/main" id="{D08D05C3-EDA0-416A-AFEA-1538F280CD46}"/>
              </a:ext>
            </a:extLst>
          </p:cNvPr>
          <p:cNvPicPr>
            <a:picLocks noChangeAspect="1"/>
          </p:cNvPicPr>
          <p:nvPr/>
        </p:nvPicPr>
        <p:blipFill>
          <a:blip r:embed="rId2"/>
          <a:stretch>
            <a:fillRect/>
          </a:stretch>
        </p:blipFill>
        <p:spPr>
          <a:xfrm>
            <a:off x="1055440" y="855664"/>
            <a:ext cx="10318359" cy="5381972"/>
          </a:xfrm>
          <a:prstGeom prst="rect">
            <a:avLst/>
          </a:prstGeom>
        </p:spPr>
      </p:pic>
    </p:spTree>
    <p:extLst>
      <p:ext uri="{BB962C8B-B14F-4D97-AF65-F5344CB8AC3E}">
        <p14:creationId xmlns:p14="http://schemas.microsoft.com/office/powerpoint/2010/main" val="321540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35360" y="0"/>
            <a:ext cx="11125236" cy="360364"/>
          </a:xfrm>
        </p:spPr>
        <p:txBody>
          <a:bodyPr/>
          <a:lstStyle/>
          <a:p>
            <a:r>
              <a:rPr lang="en-US" altLang="en-US" sz="2400" dirty="0">
                <a:solidFill>
                  <a:schemeClr val="accent1">
                    <a:lumMod val="60000"/>
                    <a:lumOff val="40000"/>
                  </a:schemeClr>
                </a:solidFill>
                <a:ea typeface="+mn-ea"/>
                <a:cs typeface="+mn-cs"/>
              </a:rPr>
              <a:t>Assortment</a:t>
            </a:r>
            <a:r>
              <a:rPr lang="en-US" altLang="en-US" dirty="0"/>
              <a:t> </a:t>
            </a:r>
            <a:r>
              <a:rPr lang="en-US" altLang="en-US" sz="2400" dirty="0">
                <a:solidFill>
                  <a:schemeClr val="accent1">
                    <a:lumMod val="60000"/>
                    <a:lumOff val="40000"/>
                  </a:schemeClr>
                </a:solidFill>
                <a:ea typeface="+mn-ea"/>
                <a:cs typeface="+mn-cs"/>
              </a:rPr>
              <a:t>Module Create</a:t>
            </a:r>
          </a:p>
        </p:txBody>
      </p:sp>
      <p:pic>
        <p:nvPicPr>
          <p:cNvPr id="4" name="Picture 3">
            <a:extLst>
              <a:ext uri="{FF2B5EF4-FFF2-40B4-BE49-F238E27FC236}">
                <a16:creationId xmlns:a16="http://schemas.microsoft.com/office/drawing/2014/main" id="{B21225A6-28CE-4686-A037-9DAA2DD823C3}"/>
              </a:ext>
            </a:extLst>
          </p:cNvPr>
          <p:cNvPicPr>
            <a:picLocks noChangeAspect="1"/>
          </p:cNvPicPr>
          <p:nvPr/>
        </p:nvPicPr>
        <p:blipFill>
          <a:blip r:embed="rId2"/>
          <a:stretch>
            <a:fillRect/>
          </a:stretch>
        </p:blipFill>
        <p:spPr>
          <a:xfrm>
            <a:off x="767408" y="1052736"/>
            <a:ext cx="10915784" cy="4729402"/>
          </a:xfrm>
          <a:prstGeom prst="rect">
            <a:avLst/>
          </a:prstGeom>
        </p:spPr>
      </p:pic>
    </p:spTree>
    <p:extLst>
      <p:ext uri="{BB962C8B-B14F-4D97-AF65-F5344CB8AC3E}">
        <p14:creationId xmlns:p14="http://schemas.microsoft.com/office/powerpoint/2010/main" val="4029230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pPr lvl="0">
              <a:lnSpc>
                <a:spcPct val="100000"/>
              </a:lnSpc>
              <a:spcBef>
                <a:spcPts val="0"/>
              </a:spcBef>
              <a:buClr>
                <a:srgbClr val="0070AD">
                  <a:lumMod val="60000"/>
                  <a:lumOff val="40000"/>
                </a:srgbClr>
              </a:buClr>
            </a:pPr>
            <a:r>
              <a:rPr lang="en-US" altLang="en-US" sz="2400" dirty="0">
                <a:solidFill>
                  <a:schemeClr val="accent1">
                    <a:lumMod val="60000"/>
                    <a:lumOff val="40000"/>
                  </a:schemeClr>
                </a:solidFill>
              </a:rPr>
              <a:t>Group Master Contracts</a:t>
            </a:r>
          </a:p>
        </p:txBody>
      </p:sp>
    </p:spTree>
    <p:extLst>
      <p:ext uri="{BB962C8B-B14F-4D97-AF65-F5344CB8AC3E}">
        <p14:creationId xmlns:p14="http://schemas.microsoft.com/office/powerpoint/2010/main" val="1451315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type="body"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dirty="0"/>
              <a:t> </a:t>
            </a:r>
          </a:p>
        </p:txBody>
      </p:sp>
      <p:sp>
        <p:nvSpPr>
          <p:cNvPr id="2" name="Rectangle 2"/>
          <p:cNvSpPr>
            <a:spLocks noGrp="1" noChangeArrowheads="1"/>
          </p:cNvSpPr>
          <p:nvPr>
            <p:ph type="title"/>
          </p:nvPr>
        </p:nvSpPr>
        <p:spPr>
          <a:xfrm>
            <a:off x="204941" y="131043"/>
            <a:ext cx="11125236" cy="360364"/>
          </a:xfrm>
        </p:spPr>
        <p:txBody>
          <a:bodyPr/>
          <a:lstStyle/>
          <a:p>
            <a:r>
              <a:rPr lang="en-US" altLang="en-US" sz="2400" dirty="0">
                <a:solidFill>
                  <a:schemeClr val="accent1">
                    <a:lumMod val="60000"/>
                    <a:lumOff val="40000"/>
                  </a:schemeClr>
                </a:solidFill>
                <a:ea typeface="+mn-ea"/>
                <a:cs typeface="+mn-cs"/>
              </a:rPr>
              <a:t>Group Master Contract Process</a:t>
            </a:r>
          </a:p>
        </p:txBody>
      </p:sp>
      <p:sp>
        <p:nvSpPr>
          <p:cNvPr id="4" name="Text Box 5"/>
          <p:cNvSpPr txBox="1">
            <a:spLocks noChangeArrowheads="1"/>
          </p:cNvSpPr>
          <p:nvPr/>
        </p:nvSpPr>
        <p:spPr bwMode="auto">
          <a:xfrm>
            <a:off x="1703512" y="4421188"/>
            <a:ext cx="2590800" cy="1217612"/>
          </a:xfrm>
          <a:prstGeom prst="rect">
            <a:avLst/>
          </a:prstGeom>
          <a:solidFill>
            <a:schemeClr val="accent1">
              <a:lumMod val="60000"/>
              <a:lumOff val="40000"/>
            </a:schemeClr>
          </a:solidFill>
          <a:ln w="25400">
            <a:solidFill>
              <a:schemeClr val="tx1"/>
            </a:solidFill>
            <a:miter lim="800000"/>
            <a:headEnd/>
            <a:tailEnd/>
          </a:ln>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dirty="0">
                <a:latin typeface="+mj-lt"/>
              </a:rPr>
              <a:t>Quantity Contract</a:t>
            </a:r>
          </a:p>
          <a:p>
            <a:pPr>
              <a:spcBef>
                <a:spcPct val="50000"/>
              </a:spcBef>
            </a:pPr>
            <a:r>
              <a:rPr lang="en-US" altLang="en-US" dirty="0">
                <a:latin typeface="+mj-lt"/>
              </a:rPr>
              <a:t>Value Contract</a:t>
            </a:r>
          </a:p>
          <a:p>
            <a:pPr>
              <a:spcBef>
                <a:spcPct val="50000"/>
              </a:spcBef>
            </a:pPr>
            <a:r>
              <a:rPr lang="en-US" altLang="en-US" dirty="0">
                <a:latin typeface="+mj-lt"/>
              </a:rPr>
              <a:t>Service Contract</a:t>
            </a:r>
          </a:p>
        </p:txBody>
      </p:sp>
      <p:sp>
        <p:nvSpPr>
          <p:cNvPr id="5" name="AutoShape 7"/>
          <p:cNvSpPr>
            <a:spLocks noChangeArrowheads="1"/>
          </p:cNvSpPr>
          <p:nvPr/>
        </p:nvSpPr>
        <p:spPr bwMode="auto">
          <a:xfrm>
            <a:off x="4397193" y="4802188"/>
            <a:ext cx="1219200" cy="381000"/>
          </a:xfrm>
          <a:prstGeom prst="rightArrow">
            <a:avLst>
              <a:gd name="adj1" fmla="val 50000"/>
              <a:gd name="adj2" fmla="val 80000"/>
            </a:avLst>
          </a:prstGeom>
          <a:solidFill>
            <a:schemeClr val="bg2">
              <a:lumMod val="75000"/>
            </a:schemeClr>
          </a:solidFill>
          <a:ln w="25400">
            <a:solidFill>
              <a:schemeClr val="tx1"/>
            </a:solidFill>
            <a:miter lim="800000"/>
            <a:headEnd/>
            <a:tailEnd/>
          </a:ln>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 name="Text Box 8"/>
          <p:cNvSpPr txBox="1">
            <a:spLocks noChangeArrowheads="1"/>
          </p:cNvSpPr>
          <p:nvPr/>
        </p:nvSpPr>
        <p:spPr bwMode="auto">
          <a:xfrm>
            <a:off x="5616393" y="4802188"/>
            <a:ext cx="2971800" cy="392112"/>
          </a:xfrm>
          <a:prstGeom prst="rect">
            <a:avLst/>
          </a:prstGeom>
          <a:solidFill>
            <a:srgbClr val="FFC000"/>
          </a:solidFill>
          <a:ln w="25400">
            <a:solidFill>
              <a:schemeClr val="tx1"/>
            </a:solidFill>
            <a:miter lim="800000"/>
            <a:headEnd/>
            <a:tailEnd/>
          </a:ln>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a:latin typeface="Arial" panose="020B0604020202020204" pitchFamily="34" charset="0"/>
              </a:rPr>
              <a:t>Group Master Contract</a:t>
            </a:r>
          </a:p>
        </p:txBody>
      </p:sp>
      <p:sp>
        <p:nvSpPr>
          <p:cNvPr id="7" name="Line 9"/>
          <p:cNvSpPr>
            <a:spLocks noChangeShapeType="1"/>
          </p:cNvSpPr>
          <p:nvPr/>
        </p:nvSpPr>
        <p:spPr bwMode="auto">
          <a:xfrm>
            <a:off x="3939993" y="4649788"/>
            <a:ext cx="4572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 name="Line 10"/>
          <p:cNvSpPr>
            <a:spLocks noChangeShapeType="1"/>
          </p:cNvSpPr>
          <p:nvPr/>
        </p:nvSpPr>
        <p:spPr bwMode="auto">
          <a:xfrm flipV="1">
            <a:off x="3787593" y="5030788"/>
            <a:ext cx="6096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 name="Line 11"/>
          <p:cNvSpPr>
            <a:spLocks noChangeShapeType="1"/>
          </p:cNvSpPr>
          <p:nvPr/>
        </p:nvSpPr>
        <p:spPr bwMode="auto">
          <a:xfrm>
            <a:off x="3635193" y="5030788"/>
            <a:ext cx="685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 name="Text Box 12"/>
          <p:cNvSpPr txBox="1">
            <a:spLocks noChangeArrowheads="1"/>
          </p:cNvSpPr>
          <p:nvPr/>
        </p:nvSpPr>
        <p:spPr bwMode="auto">
          <a:xfrm>
            <a:off x="1077847" y="1905000"/>
            <a:ext cx="5378193" cy="1628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dirty="0">
                <a:latin typeface="+mj-lt"/>
              </a:rPr>
              <a:t>Contracts can be grouped and assigned to a Master Contract</a:t>
            </a:r>
          </a:p>
          <a:p>
            <a:pPr>
              <a:spcBef>
                <a:spcPct val="50000"/>
              </a:spcBef>
            </a:pPr>
            <a:r>
              <a:rPr lang="en-US" altLang="en-US" dirty="0">
                <a:latin typeface="+mj-lt"/>
              </a:rPr>
              <a:t>All Contracts assigned to the Group Master Contract should be created in the same sales area.</a:t>
            </a:r>
          </a:p>
        </p:txBody>
      </p:sp>
      <p:pic>
        <p:nvPicPr>
          <p:cNvPr id="11" name="Picture 13" descr="Foodguide_mexican1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4826" y="1532844"/>
            <a:ext cx="249555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0940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16395" y="1601992"/>
            <a:ext cx="5638800" cy="1593850"/>
          </a:xfrm>
          <a:prstGeom prst="rect">
            <a:avLst/>
          </a:prstGeom>
          <a:solidFill>
            <a:srgbClr val="FFFFFF"/>
          </a:solidFill>
          <a:ln w="12700">
            <a:solidFill>
              <a:srgbClr val="000000"/>
            </a:solidFill>
            <a:miter lim="800000"/>
            <a:headEnd type="none" w="sm" len="sm"/>
            <a:tailEnd type="none" w="sm" len="sm"/>
          </a:ln>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1400" b="1">
                <a:latin typeface="Arial" panose="020B0604020202020204" pitchFamily="34" charset="0"/>
              </a:rPr>
              <a:t>Master Contract - GK 40000017</a:t>
            </a:r>
          </a:p>
          <a:p>
            <a:pPr>
              <a:lnSpc>
                <a:spcPct val="50000"/>
              </a:lnSpc>
              <a:spcBef>
                <a:spcPct val="50000"/>
              </a:spcBef>
            </a:pPr>
            <a:r>
              <a:rPr lang="en-US" altLang="en-US" sz="1400" b="1">
                <a:latin typeface="Arial" panose="020B0604020202020204" pitchFamily="34" charset="0"/>
              </a:rPr>
              <a:t>Sold To Party      6 Hughes Aircraft Head Office</a:t>
            </a:r>
          </a:p>
          <a:p>
            <a:pPr>
              <a:lnSpc>
                <a:spcPct val="50000"/>
              </a:lnSpc>
              <a:spcBef>
                <a:spcPct val="50000"/>
              </a:spcBef>
            </a:pPr>
            <a:r>
              <a:rPr lang="en-US" altLang="en-US" sz="1400" b="1">
                <a:latin typeface="Arial" panose="020B0604020202020204" pitchFamily="34" charset="0"/>
              </a:rPr>
              <a:t>Contract Start: 09/01/1998  End:09/01/1999</a:t>
            </a:r>
          </a:p>
          <a:p>
            <a:pPr>
              <a:lnSpc>
                <a:spcPct val="50000"/>
              </a:lnSpc>
              <a:spcBef>
                <a:spcPct val="50000"/>
              </a:spcBef>
            </a:pPr>
            <a:r>
              <a:rPr lang="en-US" altLang="en-US" sz="1400" b="1">
                <a:latin typeface="Arial" panose="020B0604020202020204" pitchFamily="34" charset="0"/>
              </a:rPr>
              <a:t>Ref. Procedure  GKCQ</a:t>
            </a:r>
          </a:p>
          <a:p>
            <a:pPr algn="ctr">
              <a:lnSpc>
                <a:spcPct val="50000"/>
              </a:lnSpc>
              <a:spcBef>
                <a:spcPct val="50000"/>
              </a:spcBef>
            </a:pPr>
            <a:r>
              <a:rPr lang="en-US" altLang="en-US" sz="1400" b="1">
                <a:latin typeface="Arial" panose="020B0604020202020204" pitchFamily="34" charset="0"/>
              </a:rPr>
              <a:t>Lower Level Contracts</a:t>
            </a:r>
          </a:p>
          <a:p>
            <a:pPr>
              <a:lnSpc>
                <a:spcPct val="50000"/>
              </a:lnSpc>
              <a:spcBef>
                <a:spcPct val="50000"/>
              </a:spcBef>
            </a:pPr>
            <a:r>
              <a:rPr lang="en-US" altLang="en-US" sz="1400" b="1">
                <a:latin typeface="Arial" panose="020B0604020202020204" pitchFamily="34" charset="0"/>
              </a:rPr>
              <a:t>40000018	Hughes Aircraft - NY	10/01/1998 - 11/15/1998</a:t>
            </a:r>
          </a:p>
          <a:p>
            <a:pPr>
              <a:lnSpc>
                <a:spcPct val="50000"/>
              </a:lnSpc>
              <a:spcBef>
                <a:spcPct val="50000"/>
              </a:spcBef>
            </a:pPr>
            <a:r>
              <a:rPr lang="en-US" altLang="en-US" sz="1400" b="1">
                <a:latin typeface="Arial" panose="020B0604020202020204" pitchFamily="34" charset="0"/>
              </a:rPr>
              <a:t>40000019   Hughes Aircraft - PA	11/01/1998	 - 12/31/1998</a:t>
            </a:r>
          </a:p>
        </p:txBody>
      </p:sp>
      <p:sp>
        <p:nvSpPr>
          <p:cNvPr id="3" name="Line 3"/>
          <p:cNvSpPr>
            <a:spLocks noChangeShapeType="1"/>
          </p:cNvSpPr>
          <p:nvPr/>
        </p:nvSpPr>
        <p:spPr bwMode="auto">
          <a:xfrm>
            <a:off x="2516395" y="2744992"/>
            <a:ext cx="56388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 name="AutoShape 4"/>
          <p:cNvSpPr>
            <a:spLocks noChangeArrowheads="1"/>
          </p:cNvSpPr>
          <p:nvPr/>
        </p:nvSpPr>
        <p:spPr bwMode="auto">
          <a:xfrm rot="16200000">
            <a:off x="2456070" y="3316492"/>
            <a:ext cx="762000" cy="685800"/>
          </a:xfrm>
          <a:prstGeom prst="leftRightArrow">
            <a:avLst>
              <a:gd name="adj1" fmla="val 53704"/>
              <a:gd name="adj2" fmla="val 21199"/>
            </a:avLst>
          </a:prstGeom>
          <a:solidFill>
            <a:schemeClr val="accent1"/>
          </a:solidFill>
          <a:ln w="12700">
            <a:solidFill>
              <a:schemeClr val="accent1"/>
            </a:solidFill>
            <a:miter lim="800000"/>
            <a:headEnd/>
            <a:tailEnd/>
          </a:ln>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5" name="AutoShape 5"/>
          <p:cNvSpPr>
            <a:spLocks noChangeArrowheads="1"/>
          </p:cNvSpPr>
          <p:nvPr/>
        </p:nvSpPr>
        <p:spPr bwMode="auto">
          <a:xfrm rot="16200000">
            <a:off x="7448758" y="3316492"/>
            <a:ext cx="762000" cy="685800"/>
          </a:xfrm>
          <a:prstGeom prst="leftRightArrow">
            <a:avLst>
              <a:gd name="adj1" fmla="val 53704"/>
              <a:gd name="adj2" fmla="val 21199"/>
            </a:avLst>
          </a:prstGeom>
          <a:solidFill>
            <a:schemeClr val="accent1"/>
          </a:solidFill>
          <a:ln w="12700">
            <a:solidFill>
              <a:schemeClr val="accent1"/>
            </a:solidFill>
            <a:miter lim="800000"/>
            <a:headEnd/>
            <a:tailEnd/>
          </a:ln>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 name="Text Box 6"/>
          <p:cNvSpPr txBox="1">
            <a:spLocks noChangeArrowheads="1"/>
          </p:cNvSpPr>
          <p:nvPr/>
        </p:nvSpPr>
        <p:spPr bwMode="auto">
          <a:xfrm>
            <a:off x="1982995" y="4116592"/>
            <a:ext cx="2819400" cy="1441450"/>
          </a:xfrm>
          <a:prstGeom prst="rect">
            <a:avLst/>
          </a:prstGeom>
          <a:solidFill>
            <a:srgbClr val="FFFFFF"/>
          </a:solidFill>
          <a:ln w="12700">
            <a:solidFill>
              <a:srgbClr val="000000"/>
            </a:solidFill>
            <a:miter lim="800000"/>
            <a:headEnd/>
            <a:tailEnd/>
          </a:ln>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80000"/>
              </a:lnSpc>
              <a:spcBef>
                <a:spcPct val="50000"/>
              </a:spcBef>
            </a:pPr>
            <a:r>
              <a:rPr lang="en-US" altLang="en-US" sz="1200" b="1">
                <a:latin typeface="Arial" panose="020B0604020202020204" pitchFamily="34" charset="0"/>
              </a:rPr>
              <a:t>CONTRACT(CQ) 40000018</a:t>
            </a:r>
          </a:p>
          <a:p>
            <a:pPr>
              <a:lnSpc>
                <a:spcPct val="80000"/>
              </a:lnSpc>
              <a:spcBef>
                <a:spcPct val="50000"/>
              </a:spcBef>
            </a:pPr>
            <a:r>
              <a:rPr lang="en-US" altLang="en-US" sz="1200" b="1">
                <a:latin typeface="Arial" panose="020B0604020202020204" pitchFamily="34" charset="0"/>
              </a:rPr>
              <a:t>Customer 6</a:t>
            </a:r>
          </a:p>
          <a:p>
            <a:pPr>
              <a:lnSpc>
                <a:spcPct val="80000"/>
              </a:lnSpc>
              <a:spcBef>
                <a:spcPct val="50000"/>
              </a:spcBef>
            </a:pPr>
            <a:r>
              <a:rPr lang="en-US" altLang="en-US" sz="1200" b="1">
                <a:latin typeface="Arial" panose="020B0604020202020204" pitchFamily="34" charset="0"/>
              </a:rPr>
              <a:t>Description:  Hughes Aircraft-NY</a:t>
            </a:r>
          </a:p>
          <a:p>
            <a:pPr>
              <a:lnSpc>
                <a:spcPct val="80000"/>
              </a:lnSpc>
              <a:spcBef>
                <a:spcPct val="50000"/>
              </a:spcBef>
            </a:pPr>
            <a:r>
              <a:rPr lang="en-US" altLang="en-US" sz="1200" b="1">
                <a:latin typeface="Arial" panose="020B0604020202020204" pitchFamily="34" charset="0"/>
              </a:rPr>
              <a:t>Master Contract: 40000017</a:t>
            </a:r>
          </a:p>
          <a:p>
            <a:pPr>
              <a:lnSpc>
                <a:spcPct val="80000"/>
              </a:lnSpc>
              <a:spcBef>
                <a:spcPct val="50000"/>
              </a:spcBef>
            </a:pPr>
            <a:r>
              <a:rPr lang="en-US" altLang="en-US" sz="1200" b="1">
                <a:latin typeface="Arial" panose="020B0604020202020204" pitchFamily="34" charset="0"/>
              </a:rPr>
              <a:t>Material       Quantity</a:t>
            </a:r>
          </a:p>
          <a:p>
            <a:pPr>
              <a:lnSpc>
                <a:spcPct val="80000"/>
              </a:lnSpc>
              <a:spcBef>
                <a:spcPct val="50000"/>
              </a:spcBef>
            </a:pPr>
            <a:r>
              <a:rPr lang="en-US" altLang="en-US" sz="1200" b="1">
                <a:latin typeface="Arial" panose="020B0604020202020204" pitchFamily="34" charset="0"/>
              </a:rPr>
              <a:t>XYZ	100</a:t>
            </a:r>
          </a:p>
        </p:txBody>
      </p:sp>
      <p:sp>
        <p:nvSpPr>
          <p:cNvPr id="7" name="Text Box 7"/>
          <p:cNvSpPr txBox="1">
            <a:spLocks noChangeArrowheads="1"/>
          </p:cNvSpPr>
          <p:nvPr/>
        </p:nvSpPr>
        <p:spPr bwMode="auto">
          <a:xfrm>
            <a:off x="5945395" y="4116592"/>
            <a:ext cx="2819400" cy="1441450"/>
          </a:xfrm>
          <a:prstGeom prst="rect">
            <a:avLst/>
          </a:prstGeom>
          <a:solidFill>
            <a:srgbClr val="FFFFFF"/>
          </a:solidFill>
          <a:ln w="12700">
            <a:solidFill>
              <a:srgbClr val="000000"/>
            </a:solidFill>
            <a:miter lim="800000"/>
            <a:headEnd/>
            <a:tailEnd/>
          </a:ln>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80000"/>
              </a:lnSpc>
              <a:spcBef>
                <a:spcPct val="50000"/>
              </a:spcBef>
            </a:pPr>
            <a:r>
              <a:rPr lang="en-US" altLang="en-US" sz="1200" b="1">
                <a:latin typeface="Arial" panose="020B0604020202020204" pitchFamily="34" charset="0"/>
              </a:rPr>
              <a:t>CONTRACT(CQ) 40000019</a:t>
            </a:r>
          </a:p>
          <a:p>
            <a:pPr>
              <a:lnSpc>
                <a:spcPct val="80000"/>
              </a:lnSpc>
              <a:spcBef>
                <a:spcPct val="50000"/>
              </a:spcBef>
            </a:pPr>
            <a:r>
              <a:rPr lang="en-US" altLang="en-US" sz="1200" b="1">
                <a:latin typeface="Arial" panose="020B0604020202020204" pitchFamily="34" charset="0"/>
              </a:rPr>
              <a:t>Customer 6</a:t>
            </a:r>
          </a:p>
          <a:p>
            <a:pPr>
              <a:lnSpc>
                <a:spcPct val="80000"/>
              </a:lnSpc>
              <a:spcBef>
                <a:spcPct val="50000"/>
              </a:spcBef>
            </a:pPr>
            <a:r>
              <a:rPr lang="en-US" altLang="en-US" sz="1200" b="1">
                <a:latin typeface="Arial" panose="020B0604020202020204" pitchFamily="34" charset="0"/>
              </a:rPr>
              <a:t>Description:  Hughes Aircraft-PA</a:t>
            </a:r>
          </a:p>
          <a:p>
            <a:pPr>
              <a:lnSpc>
                <a:spcPct val="80000"/>
              </a:lnSpc>
              <a:spcBef>
                <a:spcPct val="50000"/>
              </a:spcBef>
            </a:pPr>
            <a:r>
              <a:rPr lang="en-US" altLang="en-US" sz="1200" b="1">
                <a:latin typeface="Arial" panose="020B0604020202020204" pitchFamily="34" charset="0"/>
              </a:rPr>
              <a:t>Master Contract: 40000017</a:t>
            </a:r>
          </a:p>
          <a:p>
            <a:pPr>
              <a:lnSpc>
                <a:spcPct val="80000"/>
              </a:lnSpc>
              <a:spcBef>
                <a:spcPct val="50000"/>
              </a:spcBef>
            </a:pPr>
            <a:r>
              <a:rPr lang="en-US" altLang="en-US" sz="1200" b="1">
                <a:latin typeface="Arial" panose="020B0604020202020204" pitchFamily="34" charset="0"/>
              </a:rPr>
              <a:t>Material       Quantity</a:t>
            </a:r>
          </a:p>
          <a:p>
            <a:pPr>
              <a:lnSpc>
                <a:spcPct val="80000"/>
              </a:lnSpc>
              <a:spcBef>
                <a:spcPct val="50000"/>
              </a:spcBef>
            </a:pPr>
            <a:r>
              <a:rPr lang="en-US" altLang="en-US" sz="1200" b="1">
                <a:latin typeface="Arial" panose="020B0604020202020204" pitchFamily="34" charset="0"/>
              </a:rPr>
              <a:t>A9	250</a:t>
            </a:r>
          </a:p>
        </p:txBody>
      </p:sp>
      <p:sp>
        <p:nvSpPr>
          <p:cNvPr id="8" name="Text Box 8"/>
          <p:cNvSpPr txBox="1">
            <a:spLocks noChangeArrowheads="1"/>
          </p:cNvSpPr>
          <p:nvPr/>
        </p:nvSpPr>
        <p:spPr bwMode="auto">
          <a:xfrm>
            <a:off x="3811795" y="5640592"/>
            <a:ext cx="3124200" cy="595313"/>
          </a:xfrm>
          <a:prstGeom prst="rect">
            <a:avLst/>
          </a:prstGeom>
          <a:solidFill>
            <a:schemeClr val="accent1">
              <a:lumMod val="60000"/>
              <a:lumOff val="40000"/>
            </a:schemeClr>
          </a:solidFill>
          <a:ln w="12700">
            <a:solidFill>
              <a:srgbClr val="000000"/>
            </a:solidFill>
            <a:miter lim="800000"/>
            <a:headEnd/>
            <a:tailEnd/>
          </a:ln>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90000"/>
              </a:lnSpc>
              <a:spcBef>
                <a:spcPct val="50000"/>
              </a:spcBef>
            </a:pPr>
            <a:r>
              <a:rPr lang="en-US" altLang="en-US" sz="1400" b="1">
                <a:latin typeface="Arial" panose="020B0604020202020204" pitchFamily="34" charset="0"/>
              </a:rPr>
              <a:t>Link to master contract created</a:t>
            </a:r>
          </a:p>
          <a:p>
            <a:pPr algn="ctr">
              <a:lnSpc>
                <a:spcPct val="90000"/>
              </a:lnSpc>
              <a:spcBef>
                <a:spcPct val="50000"/>
              </a:spcBef>
            </a:pPr>
            <a:r>
              <a:rPr lang="en-US" altLang="en-US" sz="1400" b="1">
                <a:latin typeface="Arial" panose="020B0604020202020204" pitchFamily="34" charset="0"/>
              </a:rPr>
              <a:t> at level of lower contract</a:t>
            </a:r>
            <a:endParaRPr lang="en-US" altLang="en-US" sz="1200" b="1">
              <a:latin typeface="Arial" panose="020B0604020202020204" pitchFamily="34" charset="0"/>
            </a:endParaRPr>
          </a:p>
        </p:txBody>
      </p:sp>
      <p:sp>
        <p:nvSpPr>
          <p:cNvPr id="9" name="Line 9"/>
          <p:cNvSpPr>
            <a:spLocks noChangeShapeType="1"/>
          </p:cNvSpPr>
          <p:nvPr/>
        </p:nvSpPr>
        <p:spPr bwMode="auto">
          <a:xfrm>
            <a:off x="1982995" y="5286580"/>
            <a:ext cx="28194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 name="Line 10"/>
          <p:cNvSpPr>
            <a:spLocks noChangeShapeType="1"/>
          </p:cNvSpPr>
          <p:nvPr/>
        </p:nvSpPr>
        <p:spPr bwMode="auto">
          <a:xfrm>
            <a:off x="5945395" y="5284992"/>
            <a:ext cx="28194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 name="Rectangle 11"/>
          <p:cNvSpPr>
            <a:spLocks noGrp="1" noChangeArrowheads="1"/>
          </p:cNvSpPr>
          <p:nvPr>
            <p:ph type="title"/>
          </p:nvPr>
        </p:nvSpPr>
        <p:spPr>
          <a:xfrm>
            <a:off x="119336" y="19253"/>
            <a:ext cx="11125236" cy="360364"/>
          </a:xfrm>
        </p:spPr>
        <p:txBody>
          <a:bodyPr/>
          <a:lstStyle/>
          <a:p>
            <a:r>
              <a:rPr lang="en-US" altLang="en-US" sz="2400" dirty="0">
                <a:solidFill>
                  <a:schemeClr val="accent1">
                    <a:lumMod val="60000"/>
                    <a:lumOff val="40000"/>
                  </a:schemeClr>
                </a:solidFill>
                <a:ea typeface="+mn-ea"/>
                <a:cs typeface="+mn-cs"/>
              </a:rPr>
              <a:t>Group Master Contracts - Example</a:t>
            </a:r>
          </a:p>
        </p:txBody>
      </p:sp>
      <p:pic>
        <p:nvPicPr>
          <p:cNvPr id="12" name="Picture 12" descr="j009004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1554" y="2143464"/>
            <a:ext cx="237172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04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35360" y="116632"/>
            <a:ext cx="11125236" cy="720000"/>
          </a:xfrm>
        </p:spPr>
        <p:txBody>
          <a:bodyPr/>
          <a:lstStyle/>
          <a:p>
            <a:r>
              <a:rPr lang="en-US" altLang="en-US" sz="2800" dirty="0">
                <a:solidFill>
                  <a:schemeClr val="accent1">
                    <a:lumMod val="60000"/>
                    <a:lumOff val="40000"/>
                  </a:schemeClr>
                </a:solidFill>
              </a:rPr>
              <a:t>Uses</a:t>
            </a:r>
          </a:p>
        </p:txBody>
      </p:sp>
      <p:sp>
        <p:nvSpPr>
          <p:cNvPr id="4" name="Rectangle 3">
            <a:extLst>
              <a:ext uri="{FF2B5EF4-FFF2-40B4-BE49-F238E27FC236}">
                <a16:creationId xmlns:a16="http://schemas.microsoft.com/office/drawing/2014/main" id="{11A8C370-8EE0-4578-A04C-BE8BA6FDFBA9}"/>
              </a:ext>
            </a:extLst>
          </p:cNvPr>
          <p:cNvSpPr/>
          <p:nvPr/>
        </p:nvSpPr>
        <p:spPr>
          <a:xfrm>
            <a:off x="551384" y="1052736"/>
            <a:ext cx="11233248" cy="5256584"/>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3"/>
          <p:cNvSpPr>
            <a:spLocks noGrp="1" noChangeArrowheads="1"/>
          </p:cNvSpPr>
          <p:nvPr>
            <p:ph type="body" sz="quarter" idx="10"/>
          </p:nvPr>
        </p:nvSpPr>
        <p:spPr bwMode="auto">
          <a:xfrm>
            <a:off x="623392" y="1412776"/>
            <a:ext cx="10729192" cy="4466201"/>
          </a:xfrm>
          <a:solidFill>
            <a:srgbClr val="FFFFFF"/>
          </a:solidFill>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buFont typeface="Wingdings" panose="05000000000000000000" pitchFamily="2" charset="2"/>
              <a:buNone/>
            </a:pPr>
            <a:endParaRPr lang="en-US" altLang="en-US" sz="2400" dirty="0"/>
          </a:p>
          <a:p>
            <a:pPr marL="285750" indent="-285750">
              <a:lnSpc>
                <a:spcPct val="80000"/>
              </a:lnSpc>
              <a:buClr>
                <a:schemeClr val="accent1">
                  <a:lumMod val="60000"/>
                  <a:lumOff val="40000"/>
                </a:schemeClr>
              </a:buClr>
              <a:buFont typeface="Wingdings" panose="05000000000000000000" pitchFamily="2" charset="2"/>
              <a:buChar char="§"/>
            </a:pPr>
            <a:r>
              <a:rPr lang="en-US" altLang="en-US" sz="1800" b="0" dirty="0">
                <a:latin typeface="+mn-lt"/>
              </a:rPr>
              <a:t>Agreements aim at streamlining business processes of both customer and vendor.</a:t>
            </a:r>
          </a:p>
          <a:p>
            <a:pPr marL="285750" indent="-285750">
              <a:lnSpc>
                <a:spcPct val="80000"/>
              </a:lnSpc>
              <a:buClr>
                <a:schemeClr val="accent1">
                  <a:lumMod val="60000"/>
                  <a:lumOff val="40000"/>
                </a:schemeClr>
              </a:buClr>
              <a:buFont typeface="Wingdings" panose="05000000000000000000" pitchFamily="2" charset="2"/>
              <a:buChar char="§"/>
            </a:pPr>
            <a:endParaRPr lang="en-US" altLang="en-US" sz="1800" b="0" dirty="0">
              <a:latin typeface="+mn-lt"/>
            </a:endParaRPr>
          </a:p>
          <a:p>
            <a:pPr marL="285750" indent="-285750">
              <a:lnSpc>
                <a:spcPct val="80000"/>
              </a:lnSpc>
              <a:buClr>
                <a:schemeClr val="accent1">
                  <a:lumMod val="60000"/>
                  <a:lumOff val="40000"/>
                </a:schemeClr>
              </a:buClr>
              <a:buFont typeface="Wingdings" panose="05000000000000000000" pitchFamily="2" charset="2"/>
              <a:buChar char="§"/>
            </a:pPr>
            <a:r>
              <a:rPr lang="en-US" altLang="en-US" sz="1800" b="0" dirty="0">
                <a:latin typeface="+mn-lt"/>
              </a:rPr>
              <a:t>Agreements can be effectively used to improve the efficiency  in the following business areas.</a:t>
            </a:r>
          </a:p>
          <a:p>
            <a:pPr>
              <a:lnSpc>
                <a:spcPct val="80000"/>
              </a:lnSpc>
              <a:buFont typeface="Wingdings" panose="05000000000000000000" pitchFamily="2" charset="2"/>
              <a:buNone/>
            </a:pPr>
            <a:endParaRPr lang="en-US" altLang="en-US" sz="2400" b="0" dirty="0"/>
          </a:p>
          <a:p>
            <a:pPr lvl="4">
              <a:lnSpc>
                <a:spcPct val="80000"/>
              </a:lnSpc>
              <a:buClr>
                <a:schemeClr val="accent1">
                  <a:lumMod val="60000"/>
                  <a:lumOff val="40000"/>
                </a:schemeClr>
              </a:buClr>
            </a:pPr>
            <a:r>
              <a:rPr lang="en-US" altLang="en-US" sz="1800" dirty="0"/>
              <a:t>Reduce costs</a:t>
            </a:r>
          </a:p>
          <a:p>
            <a:pPr lvl="4">
              <a:lnSpc>
                <a:spcPct val="80000"/>
              </a:lnSpc>
              <a:buClr>
                <a:schemeClr val="accent1">
                  <a:lumMod val="60000"/>
                  <a:lumOff val="40000"/>
                </a:schemeClr>
              </a:buClr>
            </a:pPr>
            <a:r>
              <a:rPr lang="en-US" altLang="en-US" sz="1800" dirty="0"/>
              <a:t>Increase quality</a:t>
            </a:r>
          </a:p>
          <a:p>
            <a:pPr lvl="4">
              <a:lnSpc>
                <a:spcPct val="80000"/>
              </a:lnSpc>
              <a:buClr>
                <a:schemeClr val="accent1">
                  <a:lumMod val="60000"/>
                  <a:lumOff val="40000"/>
                </a:schemeClr>
              </a:buClr>
            </a:pPr>
            <a:r>
              <a:rPr lang="en-US" altLang="en-US" sz="1800" dirty="0"/>
              <a:t>Increase speed of delivery </a:t>
            </a:r>
          </a:p>
          <a:p>
            <a:pPr>
              <a:lnSpc>
                <a:spcPct val="80000"/>
              </a:lnSpc>
              <a:buFontTx/>
              <a:buNone/>
            </a:pPr>
            <a:endParaRPr lang="en-US" altLang="en-US" sz="2400" dirty="0"/>
          </a:p>
        </p:txBody>
      </p:sp>
    </p:spTree>
    <p:extLst>
      <p:ext uri="{BB962C8B-B14F-4D97-AF65-F5344CB8AC3E}">
        <p14:creationId xmlns:p14="http://schemas.microsoft.com/office/powerpoint/2010/main" val="251512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a:spLocks noGrp="1" noChangeArrowheads="1"/>
          </p:cNvSpPr>
          <p:nvPr>
            <p:ph type="title"/>
          </p:nvPr>
        </p:nvSpPr>
        <p:spPr>
          <a:xfrm>
            <a:off x="119336" y="19253"/>
            <a:ext cx="11125236" cy="360364"/>
          </a:xfrm>
        </p:spPr>
        <p:txBody>
          <a:bodyPr/>
          <a:lstStyle/>
          <a:p>
            <a:r>
              <a:rPr lang="en-US" altLang="en-US" sz="2400" dirty="0">
                <a:solidFill>
                  <a:schemeClr val="accent1">
                    <a:lumMod val="60000"/>
                    <a:lumOff val="40000"/>
                  </a:schemeClr>
                </a:solidFill>
                <a:ea typeface="+mn-ea"/>
                <a:cs typeface="+mn-cs"/>
              </a:rPr>
              <a:t>Group Master </a:t>
            </a:r>
            <a:r>
              <a:rPr lang="en-US" altLang="en-US" sz="2400">
                <a:solidFill>
                  <a:schemeClr val="accent1">
                    <a:lumMod val="60000"/>
                    <a:lumOff val="40000"/>
                  </a:schemeClr>
                </a:solidFill>
                <a:ea typeface="+mn-ea"/>
                <a:cs typeface="+mn-cs"/>
              </a:rPr>
              <a:t>Contracts – Create </a:t>
            </a:r>
            <a:endParaRPr lang="en-US" altLang="en-US" sz="2400" dirty="0">
              <a:solidFill>
                <a:schemeClr val="accent1">
                  <a:lumMod val="60000"/>
                  <a:lumOff val="40000"/>
                </a:schemeClr>
              </a:solidFill>
              <a:ea typeface="+mn-ea"/>
              <a:cs typeface="+mn-cs"/>
            </a:endParaRPr>
          </a:p>
        </p:txBody>
      </p:sp>
      <p:pic>
        <p:nvPicPr>
          <p:cNvPr id="13" name="Picture 12">
            <a:extLst>
              <a:ext uri="{FF2B5EF4-FFF2-40B4-BE49-F238E27FC236}">
                <a16:creationId xmlns:a16="http://schemas.microsoft.com/office/drawing/2014/main" id="{2725D692-A1FB-454E-AC7F-AD5453526A6F}"/>
              </a:ext>
            </a:extLst>
          </p:cNvPr>
          <p:cNvPicPr>
            <a:picLocks noChangeAspect="1"/>
          </p:cNvPicPr>
          <p:nvPr/>
        </p:nvPicPr>
        <p:blipFill>
          <a:blip r:embed="rId2"/>
          <a:stretch>
            <a:fillRect/>
          </a:stretch>
        </p:blipFill>
        <p:spPr>
          <a:xfrm>
            <a:off x="1166812" y="571500"/>
            <a:ext cx="9858375" cy="5715000"/>
          </a:xfrm>
          <a:prstGeom prst="rect">
            <a:avLst/>
          </a:prstGeom>
        </p:spPr>
      </p:pic>
    </p:spTree>
    <p:extLst>
      <p:ext uri="{BB962C8B-B14F-4D97-AF65-F5344CB8AC3E}">
        <p14:creationId xmlns:p14="http://schemas.microsoft.com/office/powerpoint/2010/main" val="3948131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pPr lvl="0">
              <a:lnSpc>
                <a:spcPct val="100000"/>
              </a:lnSpc>
              <a:spcBef>
                <a:spcPts val="0"/>
              </a:spcBef>
              <a:buClr>
                <a:srgbClr val="0070AD">
                  <a:lumMod val="60000"/>
                  <a:lumOff val="40000"/>
                </a:srgbClr>
              </a:buClr>
            </a:pPr>
            <a:r>
              <a:rPr lang="en-US" altLang="en-US" sz="2400" dirty="0">
                <a:solidFill>
                  <a:schemeClr val="accent1">
                    <a:lumMod val="60000"/>
                    <a:lumOff val="40000"/>
                  </a:schemeClr>
                </a:solidFill>
              </a:rPr>
              <a:t>Service Contracts</a:t>
            </a:r>
          </a:p>
        </p:txBody>
      </p:sp>
    </p:spTree>
    <p:extLst>
      <p:ext uri="{BB962C8B-B14F-4D97-AF65-F5344CB8AC3E}">
        <p14:creationId xmlns:p14="http://schemas.microsoft.com/office/powerpoint/2010/main" val="20874914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normAutofit/>
          </a:bodyPr>
          <a:lstStyle/>
          <a:p>
            <a:r>
              <a:rPr lang="en-US" altLang="en-US" dirty="0">
                <a:solidFill>
                  <a:schemeClr val="accent2">
                    <a:lumMod val="75000"/>
                  </a:schemeClr>
                </a:solidFill>
              </a:rPr>
              <a:t>Service Contracts</a:t>
            </a:r>
          </a:p>
        </p:txBody>
      </p:sp>
      <p:sp>
        <p:nvSpPr>
          <p:cNvPr id="3" name="Rectangle 3"/>
          <p:cNvSpPr>
            <a:spLocks noGrp="1" noChangeArrowheads="1"/>
          </p:cNvSpPr>
          <p:nvPr>
            <p:ph type="body" sz="quarter" idx="10"/>
          </p:nvPr>
        </p:nvSpPr>
        <p:spPr bwMode="auto">
          <a:solidFill>
            <a:srgbClr val="FFFFFF"/>
          </a:solidFill>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t>A service contract is an agreement that contains the conditions for offering a certain service to the customer. You can manage rental and maintenance contracts in the standard version of the SAP R/3 System. A service contract contains validity dates, cancellation conditions, price agreements, and information on possible follow-up actions.</a:t>
            </a:r>
          </a:p>
          <a:p>
            <a:endParaRPr lang="en-US" altLang="en-US" sz="2000" dirty="0"/>
          </a:p>
          <a:p>
            <a:r>
              <a:rPr lang="en-US" altLang="en-US" sz="2000" dirty="0"/>
              <a:t>Element of the service contract in which you define the services or products you are providing the customer with under the terms of the service contract. </a:t>
            </a: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1127" y="2218763"/>
            <a:ext cx="1905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1877221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type="body" sz="quarter" idx="10"/>
          </p:nvPr>
        </p:nvSpPr>
        <p:spPr bwMode="auto">
          <a:solidFill>
            <a:srgbClr val="FFFFFF"/>
          </a:solidFill>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ja-JP" sz="2000" dirty="0">
                <a:ea typeface="ＭＳ Ｐゴシック" panose="020B0600070205080204" pitchFamily="34" charset="-128"/>
              </a:rPr>
              <a:t>A service contract describes which services are to be performed, for which objects, and under which conditions.</a:t>
            </a:r>
          </a:p>
          <a:p>
            <a:pPr marL="0" indent="0">
              <a:lnSpc>
                <a:spcPct val="80000"/>
              </a:lnSpc>
              <a:buNone/>
            </a:pPr>
            <a:endParaRPr lang="en-US" altLang="ja-JP" sz="2000" dirty="0">
              <a:ea typeface="ＭＳ Ｐゴシック" panose="020B0600070205080204" pitchFamily="34" charset="-128"/>
            </a:endParaRPr>
          </a:p>
          <a:p>
            <a:pPr>
              <a:lnSpc>
                <a:spcPct val="80000"/>
              </a:lnSpc>
            </a:pPr>
            <a:r>
              <a:rPr lang="en-US" altLang="ja-JP" sz="2000" dirty="0">
                <a:ea typeface="ＭＳ Ｐゴシック" panose="020B0600070205080204" pitchFamily="34" charset="-128"/>
              </a:rPr>
              <a:t>A service contract consists of a header and one or more items. The header and each item can contain the following data:</a:t>
            </a:r>
          </a:p>
          <a:p>
            <a:pPr marL="0" indent="0">
              <a:lnSpc>
                <a:spcPct val="80000"/>
              </a:lnSpc>
              <a:buNone/>
            </a:pPr>
            <a:endParaRPr lang="en-US" altLang="ja-JP" sz="2000" dirty="0">
              <a:ea typeface="ＭＳ Ｐゴシック" panose="020B0600070205080204" pitchFamily="34" charset="-128"/>
            </a:endParaRPr>
          </a:p>
          <a:p>
            <a:pPr>
              <a:lnSpc>
                <a:spcPct val="80000"/>
              </a:lnSpc>
            </a:pPr>
            <a:r>
              <a:rPr lang="en-US" altLang="ja-JP" sz="2000" dirty="0">
                <a:ea typeface="ＭＳ Ｐゴシック" panose="020B0600070205080204" pitchFamily="34" charset="-128"/>
              </a:rPr>
              <a:t>Pricing conditions</a:t>
            </a:r>
          </a:p>
          <a:p>
            <a:pPr>
              <a:lnSpc>
                <a:spcPct val="80000"/>
              </a:lnSpc>
            </a:pPr>
            <a:r>
              <a:rPr lang="en-US" altLang="ja-JP" sz="2000" dirty="0">
                <a:ea typeface="ＭＳ Ｐゴシック" panose="020B0600070205080204" pitchFamily="34" charset="-128"/>
              </a:rPr>
              <a:t>Contract data</a:t>
            </a:r>
          </a:p>
          <a:p>
            <a:pPr>
              <a:lnSpc>
                <a:spcPct val="80000"/>
              </a:lnSpc>
            </a:pPr>
            <a:r>
              <a:rPr lang="en-US" altLang="ja-JP" sz="2000" dirty="0">
                <a:ea typeface="ＭＳ Ｐゴシック" panose="020B0600070205080204" pitchFamily="34" charset="-128"/>
              </a:rPr>
              <a:t>Text</a:t>
            </a:r>
          </a:p>
          <a:p>
            <a:pPr>
              <a:lnSpc>
                <a:spcPct val="80000"/>
              </a:lnSpc>
            </a:pPr>
            <a:r>
              <a:rPr lang="en-US" altLang="ja-JP" sz="2000" dirty="0">
                <a:ea typeface="ＭＳ Ｐゴシック" panose="020B0600070205080204" pitchFamily="34" charset="-128"/>
              </a:rPr>
              <a:t>Status</a:t>
            </a:r>
          </a:p>
          <a:p>
            <a:pPr>
              <a:lnSpc>
                <a:spcPct val="80000"/>
              </a:lnSpc>
            </a:pPr>
            <a:r>
              <a:rPr lang="en-US" altLang="ja-JP" sz="2000" dirty="0">
                <a:ea typeface="ＭＳ Ｐゴシック" panose="020B0600070205080204" pitchFamily="34" charset="-128"/>
              </a:rPr>
              <a:t>Partner data</a:t>
            </a:r>
          </a:p>
          <a:p>
            <a:pPr>
              <a:lnSpc>
                <a:spcPct val="80000"/>
              </a:lnSpc>
              <a:buFontTx/>
              <a:buNone/>
            </a:pPr>
            <a:endParaRPr lang="en-US" altLang="en-US" sz="2000" dirty="0"/>
          </a:p>
        </p:txBody>
      </p:sp>
      <p:sp>
        <p:nvSpPr>
          <p:cNvPr id="2" name="Rectangle 2"/>
          <p:cNvSpPr>
            <a:spLocks noGrp="1" noChangeArrowheads="1"/>
          </p:cNvSpPr>
          <p:nvPr>
            <p:ph type="title"/>
          </p:nvPr>
        </p:nvSpPr>
        <p:spPr/>
        <p:txBody>
          <a:bodyPr/>
          <a:lstStyle/>
          <a:p>
            <a:r>
              <a:rPr lang="en-US" altLang="en-US" dirty="0">
                <a:solidFill>
                  <a:schemeClr val="tx1"/>
                </a:solidFill>
              </a:rPr>
              <a:t>Continued…</a:t>
            </a:r>
          </a:p>
        </p:txBody>
      </p:sp>
      <p:pic>
        <p:nvPicPr>
          <p:cNvPr id="4" name="Picture 4" descr="21-7972919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970" y="2337097"/>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81015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90458" y="215154"/>
            <a:ext cx="9144000" cy="1001713"/>
          </a:xfrm>
        </p:spPr>
        <p:txBody>
          <a:bodyPr vert="horz" lIns="0" tIns="180000" rIns="0" bIns="0" rtlCol="0" anchor="t">
            <a:normAutofit fontScale="90000"/>
          </a:bodyPr>
          <a:lstStyle/>
          <a:p>
            <a:r>
              <a:rPr lang="en-US" altLang="en-US" dirty="0">
                <a:solidFill>
                  <a:schemeClr val="accent2">
                    <a:lumMod val="75000"/>
                  </a:schemeClr>
                </a:solidFill>
              </a:rPr>
              <a:t>Releasing The Service Contracts</a:t>
            </a:r>
            <a:br>
              <a:rPr lang="en-US" altLang="en-US" dirty="0">
                <a:solidFill>
                  <a:schemeClr val="accent2">
                    <a:lumMod val="75000"/>
                  </a:schemeClr>
                </a:solidFill>
              </a:rPr>
            </a:br>
            <a:endParaRPr lang="en-US" altLang="en-US" dirty="0">
              <a:solidFill>
                <a:schemeClr val="accent2">
                  <a:lumMod val="75000"/>
                </a:schemeClr>
              </a:solidFill>
            </a:endParaRPr>
          </a:p>
        </p:txBody>
      </p:sp>
      <p:sp>
        <p:nvSpPr>
          <p:cNvPr id="3" name="Rectangle 3"/>
          <p:cNvSpPr>
            <a:spLocks noGrp="1" noChangeArrowheads="1"/>
          </p:cNvSpPr>
          <p:nvPr>
            <p:ph idx="1"/>
          </p:nvPr>
        </p:nvSpPr>
        <p:spPr bwMode="auto">
          <a:xfrm>
            <a:off x="519058" y="1834179"/>
            <a:ext cx="8229600" cy="2209800"/>
          </a:xfrm>
          <a:solidFill>
            <a:srgbClr val="FFFFFF"/>
          </a:solidFill>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FontTx/>
              <a:buNone/>
            </a:pPr>
            <a:endParaRPr lang="en-US" altLang="en-US" dirty="0"/>
          </a:p>
          <a:p>
            <a:pPr algn="just"/>
            <a:r>
              <a:rPr lang="en-US" altLang="en-US" sz="2000" dirty="0"/>
              <a:t>Release orders are created referencing the service contract.</a:t>
            </a:r>
          </a:p>
          <a:p>
            <a:pPr algn="just"/>
            <a:endParaRPr lang="en-US" altLang="en-US" sz="2000" dirty="0"/>
          </a:p>
          <a:p>
            <a:pPr algn="just"/>
            <a:r>
              <a:rPr lang="en-US" altLang="en-US" sz="2000" dirty="0"/>
              <a:t>The system checks the released materials against the rules of the service contract as well as whether the release is within the validity period of the service contract.</a:t>
            </a:r>
          </a:p>
          <a:p>
            <a:pPr algn="just"/>
            <a:endParaRPr lang="en-US" altLang="en-US" dirty="0"/>
          </a:p>
        </p:txBody>
      </p:sp>
      <p:pic>
        <p:nvPicPr>
          <p:cNvPr id="4" name="Picture 5" descr="L3_outdo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0190" y="1834179"/>
            <a:ext cx="18288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6884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97787" y="169799"/>
            <a:ext cx="6886575" cy="671512"/>
          </a:xfrm>
          <a:prstGeom prst="rect">
            <a:avLst/>
          </a:prstGeom>
        </p:spPr>
        <p:txBody>
          <a:bodyPr vert="horz" lIns="0" tIns="180000" rIns="0" bIns="0" rtlCol="0" anchor="t">
            <a:normAutofit fontScale="97500"/>
          </a:bodyPr>
          <a:lstStyle/>
          <a:p>
            <a:pPr>
              <a:lnSpc>
                <a:spcPct val="90000"/>
              </a:lnSpc>
              <a:spcBef>
                <a:spcPct val="0"/>
              </a:spcBef>
            </a:pPr>
            <a:r>
              <a:rPr lang="en-US" altLang="en-US" sz="3000" dirty="0">
                <a:solidFill>
                  <a:schemeClr val="accent2">
                    <a:lumMod val="75000"/>
                  </a:schemeClr>
                </a:solidFill>
                <a:latin typeface="+mj-lt"/>
                <a:ea typeface="+mj-ea"/>
                <a:cs typeface="+mj-cs"/>
              </a:rPr>
              <a:t>Service Contract Process</a:t>
            </a:r>
          </a:p>
        </p:txBody>
      </p:sp>
      <p:sp>
        <p:nvSpPr>
          <p:cNvPr id="3" name="Rectangle 5"/>
          <p:cNvSpPr>
            <a:spLocks noChangeArrowheads="1"/>
          </p:cNvSpPr>
          <p:nvPr/>
        </p:nvSpPr>
        <p:spPr bwMode="auto">
          <a:xfrm>
            <a:off x="1102662" y="148186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SzPct val="100000"/>
            </a:pPr>
            <a:r>
              <a:rPr lang="en-US" altLang="en-US" sz="3200" b="1">
                <a:latin typeface="Arial" panose="020B0604020202020204" pitchFamily="34" charset="0"/>
              </a:rPr>
              <a:t> </a:t>
            </a:r>
          </a:p>
        </p:txBody>
      </p:sp>
      <p:sp>
        <p:nvSpPr>
          <p:cNvPr id="4" name="Rectangle 6"/>
          <p:cNvSpPr>
            <a:spLocks noChangeArrowheads="1"/>
          </p:cNvSpPr>
          <p:nvPr/>
        </p:nvSpPr>
        <p:spPr bwMode="auto">
          <a:xfrm>
            <a:off x="1407462" y="2320067"/>
            <a:ext cx="1524000" cy="1219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5" name="Rectangle 7"/>
          <p:cNvSpPr>
            <a:spLocks noChangeArrowheads="1"/>
          </p:cNvSpPr>
          <p:nvPr/>
        </p:nvSpPr>
        <p:spPr bwMode="auto">
          <a:xfrm>
            <a:off x="3922062" y="2091467"/>
            <a:ext cx="1524000" cy="1828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 name="Rectangle 8"/>
          <p:cNvSpPr>
            <a:spLocks noChangeArrowheads="1"/>
          </p:cNvSpPr>
          <p:nvPr/>
        </p:nvSpPr>
        <p:spPr bwMode="auto">
          <a:xfrm>
            <a:off x="6360462" y="2320067"/>
            <a:ext cx="1447800" cy="1219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7" name="AutoShape 9"/>
          <p:cNvSpPr>
            <a:spLocks noChangeArrowheads="1"/>
          </p:cNvSpPr>
          <p:nvPr/>
        </p:nvSpPr>
        <p:spPr bwMode="auto">
          <a:xfrm>
            <a:off x="3007662" y="2853467"/>
            <a:ext cx="838200" cy="304800"/>
          </a:xfrm>
          <a:prstGeom prst="rightArrow">
            <a:avLst>
              <a:gd name="adj1" fmla="val 50000"/>
              <a:gd name="adj2" fmla="val 6875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8" name="AutoShape 10"/>
          <p:cNvSpPr>
            <a:spLocks noChangeArrowheads="1"/>
          </p:cNvSpPr>
          <p:nvPr/>
        </p:nvSpPr>
        <p:spPr bwMode="auto">
          <a:xfrm>
            <a:off x="5522262" y="2853467"/>
            <a:ext cx="762000" cy="304800"/>
          </a:xfrm>
          <a:prstGeom prst="rightArrow">
            <a:avLst>
              <a:gd name="adj1" fmla="val 50000"/>
              <a:gd name="adj2" fmla="val 625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9" name="Text Box 11"/>
          <p:cNvSpPr txBox="1">
            <a:spLocks noChangeArrowheads="1"/>
          </p:cNvSpPr>
          <p:nvPr/>
        </p:nvSpPr>
        <p:spPr bwMode="auto">
          <a:xfrm>
            <a:off x="1407462" y="2472467"/>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1600" b="1">
                <a:latin typeface="Arial" panose="020B0604020202020204" pitchFamily="34" charset="0"/>
              </a:rPr>
              <a:t>Create Service Contract</a:t>
            </a:r>
          </a:p>
        </p:txBody>
      </p:sp>
      <p:sp>
        <p:nvSpPr>
          <p:cNvPr id="10" name="Text Box 12"/>
          <p:cNvSpPr txBox="1">
            <a:spLocks noChangeArrowheads="1"/>
          </p:cNvSpPr>
          <p:nvPr/>
        </p:nvSpPr>
        <p:spPr bwMode="auto">
          <a:xfrm>
            <a:off x="3922062" y="2167667"/>
            <a:ext cx="15240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1600" b="1">
                <a:latin typeface="Arial" panose="020B0604020202020204" pitchFamily="34" charset="0"/>
              </a:rPr>
              <a:t>Create release Sales order with reference to Service contract</a:t>
            </a:r>
            <a:r>
              <a:rPr lang="en-US" altLang="en-US" sz="1600" b="1"/>
              <a:t> </a:t>
            </a:r>
          </a:p>
        </p:txBody>
      </p:sp>
      <p:sp>
        <p:nvSpPr>
          <p:cNvPr id="11" name="Text Box 13"/>
          <p:cNvSpPr txBox="1">
            <a:spLocks noChangeArrowheads="1"/>
          </p:cNvSpPr>
          <p:nvPr/>
        </p:nvSpPr>
        <p:spPr bwMode="auto">
          <a:xfrm>
            <a:off x="6512862" y="2396267"/>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a:latin typeface="Arial" panose="020B0604020202020204" pitchFamily="34" charset="0"/>
              </a:rPr>
              <a:t>Create Billing</a:t>
            </a:r>
          </a:p>
        </p:txBody>
      </p:sp>
    </p:spTree>
    <p:extLst>
      <p:ext uri="{BB962C8B-B14F-4D97-AF65-F5344CB8AC3E}">
        <p14:creationId xmlns:p14="http://schemas.microsoft.com/office/powerpoint/2010/main" val="3811515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pPr lvl="0">
              <a:lnSpc>
                <a:spcPct val="100000"/>
              </a:lnSpc>
              <a:spcBef>
                <a:spcPts val="0"/>
              </a:spcBef>
              <a:buClr>
                <a:srgbClr val="0070AD">
                  <a:lumMod val="60000"/>
                  <a:lumOff val="40000"/>
                </a:srgbClr>
              </a:buClr>
            </a:pPr>
            <a:r>
              <a:rPr lang="en-US" altLang="en-US" sz="2400" dirty="0">
                <a:solidFill>
                  <a:schemeClr val="accent1">
                    <a:lumMod val="60000"/>
                    <a:lumOff val="40000"/>
                  </a:schemeClr>
                </a:solidFill>
              </a:rPr>
              <a:t>Contract Cancellation</a:t>
            </a:r>
          </a:p>
        </p:txBody>
      </p:sp>
    </p:spTree>
    <p:extLst>
      <p:ext uri="{BB962C8B-B14F-4D97-AF65-F5344CB8AC3E}">
        <p14:creationId xmlns:p14="http://schemas.microsoft.com/office/powerpoint/2010/main" val="30110290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76109" y="274638"/>
            <a:ext cx="8458200" cy="563562"/>
          </a:xfrm>
        </p:spPr>
        <p:txBody>
          <a:bodyPr>
            <a:normAutofit fontScale="90000"/>
          </a:bodyPr>
          <a:lstStyle/>
          <a:p>
            <a:r>
              <a:rPr lang="en-US" altLang="en-US" dirty="0">
                <a:solidFill>
                  <a:schemeClr val="tx1"/>
                </a:solidFill>
              </a:rPr>
              <a:t>Contract Data in Sales Document</a:t>
            </a:r>
          </a:p>
        </p:txBody>
      </p:sp>
      <p:sp>
        <p:nvSpPr>
          <p:cNvPr id="3" name="Rectangle 3"/>
          <p:cNvSpPr>
            <a:spLocks noGrp="1" noChangeArrowheads="1"/>
          </p:cNvSpPr>
          <p:nvPr>
            <p:ph idx="1"/>
          </p:nvPr>
        </p:nvSpPr>
        <p:spPr bwMode="auto">
          <a:xfrm>
            <a:off x="1026908" y="1206500"/>
            <a:ext cx="10072891" cy="5181600"/>
          </a:xfrm>
          <a:solidFill>
            <a:srgbClr val="FFFFFF"/>
          </a:solidFill>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endParaRPr lang="en-US" altLang="en-US" sz="2000" dirty="0"/>
          </a:p>
          <a:p>
            <a:pPr algn="just"/>
            <a:r>
              <a:rPr lang="en-US" altLang="en-US" sz="2000" dirty="0"/>
              <a:t>The contract start and end dates can be entered manually or determined automatically.  The system can propose these dates upon document creation according to a date determination rule which can be proposed for the contract type. </a:t>
            </a:r>
          </a:p>
          <a:p>
            <a:pPr marL="0" indent="0" algn="just">
              <a:buNone/>
            </a:pPr>
            <a:endParaRPr lang="en-US" altLang="en-US" sz="2000" dirty="0"/>
          </a:p>
          <a:p>
            <a:pPr algn="just"/>
            <a:r>
              <a:rPr lang="en-US" altLang="en-US" sz="2000" dirty="0"/>
              <a:t>Sales document types are used to control whether or not additional contract data is allowed.  Contract data can be maintained at header and item levels.  Contract data at header level is valid for all items as long as different data is not entered at item level.</a:t>
            </a:r>
          </a:p>
          <a:p>
            <a:pPr algn="just"/>
            <a:endParaRPr lang="en-US" altLang="en-US" sz="2000" dirty="0"/>
          </a:p>
          <a:p>
            <a:pPr algn="just"/>
            <a:r>
              <a:rPr lang="en-US" altLang="en-US" sz="2000" dirty="0"/>
              <a:t>In addition to the contract start and end dates, contract data includes the Installation Date, the Contract Signed Date, and the Dismantling Date.  These dates are manually maintained in a contract and can be used to determine the contract start and end dates.</a:t>
            </a:r>
          </a:p>
          <a:p>
            <a:pPr algn="just"/>
            <a:endParaRPr lang="en-US" altLang="en-US" sz="2000" dirty="0"/>
          </a:p>
        </p:txBody>
      </p:sp>
    </p:spTree>
    <p:extLst>
      <p:ext uri="{BB962C8B-B14F-4D97-AF65-F5344CB8AC3E}">
        <p14:creationId xmlns:p14="http://schemas.microsoft.com/office/powerpoint/2010/main" val="29893949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152525" y="271463"/>
            <a:ext cx="7648575" cy="671512"/>
          </a:xfrm>
          <a:noFill/>
        </p:spPr>
        <p:txBody>
          <a:bodyPr lIns="92075" tIns="46038" rIns="92075" bIns="46038" anchor="ctr"/>
          <a:lstStyle/>
          <a:p>
            <a:r>
              <a:rPr lang="en-US" altLang="en-US" dirty="0">
                <a:solidFill>
                  <a:schemeClr val="tx1"/>
                </a:solidFill>
              </a:rPr>
              <a:t>Contract Cancellation</a:t>
            </a:r>
          </a:p>
        </p:txBody>
      </p:sp>
      <p:sp>
        <p:nvSpPr>
          <p:cNvPr id="3" name="Text Box 3"/>
          <p:cNvSpPr txBox="1">
            <a:spLocks noChangeArrowheads="1"/>
          </p:cNvSpPr>
          <p:nvPr/>
        </p:nvSpPr>
        <p:spPr bwMode="auto">
          <a:xfrm>
            <a:off x="1328738" y="1688474"/>
            <a:ext cx="747236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2000" dirty="0">
                <a:latin typeface="Arial" panose="020B0604020202020204" pitchFamily="34" charset="0"/>
              </a:rPr>
              <a:t>For canceling a contract we use the document type ’CQ’</a:t>
            </a:r>
          </a:p>
          <a:p>
            <a:pPr>
              <a:spcBef>
                <a:spcPct val="50000"/>
              </a:spcBef>
            </a:pPr>
            <a:r>
              <a:rPr lang="en-US" altLang="en-US" sz="2000" dirty="0">
                <a:latin typeface="Arial" panose="020B0604020202020204" pitchFamily="34" charset="0"/>
              </a:rPr>
              <a:t>The following information is required while canceling contracts</a:t>
            </a:r>
          </a:p>
          <a:p>
            <a:pPr>
              <a:spcBef>
                <a:spcPct val="50000"/>
              </a:spcBef>
              <a:buFont typeface="Wingdings" panose="05000000000000000000" pitchFamily="2" charset="2"/>
              <a:buChar char="§"/>
            </a:pPr>
            <a:r>
              <a:rPr lang="en-US" altLang="en-US" sz="2000" dirty="0">
                <a:latin typeface="Arial" panose="020B0604020202020204" pitchFamily="34" charset="0"/>
              </a:rPr>
              <a:t>  Reason why the contract is cancelled.</a:t>
            </a:r>
          </a:p>
          <a:p>
            <a:pPr>
              <a:spcBef>
                <a:spcPct val="50000"/>
              </a:spcBef>
              <a:buFont typeface="Wingdings" panose="05000000000000000000" pitchFamily="2" charset="2"/>
              <a:buChar char="§"/>
            </a:pPr>
            <a:r>
              <a:rPr lang="en-US" altLang="en-US" sz="2000" dirty="0">
                <a:latin typeface="Arial" panose="020B0604020202020204" pitchFamily="34" charset="0"/>
              </a:rPr>
              <a:t>  When will be the cancellation effective.</a:t>
            </a:r>
          </a:p>
          <a:p>
            <a:pPr>
              <a:spcBef>
                <a:spcPct val="50000"/>
              </a:spcBef>
            </a:pPr>
            <a:endParaRPr lang="en-US" altLang="en-US" sz="2000" dirty="0">
              <a:latin typeface="Arial" panose="020B0604020202020204" pitchFamily="34" charset="0"/>
            </a:endParaRPr>
          </a:p>
          <a:p>
            <a:pPr>
              <a:spcBef>
                <a:spcPct val="50000"/>
              </a:spcBef>
            </a:pPr>
            <a:r>
              <a:rPr lang="en-US" altLang="en-US" sz="2000" dirty="0">
                <a:latin typeface="Arial" panose="020B0604020202020204" pitchFamily="34" charset="0"/>
              </a:rPr>
              <a:t>Once the contract is cancelled we cannot create release Orders with respect to contracts.</a:t>
            </a:r>
          </a:p>
          <a:p>
            <a:pPr>
              <a:spcBef>
                <a:spcPct val="50000"/>
              </a:spcBef>
            </a:pPr>
            <a:r>
              <a:rPr lang="en-US" altLang="en-US" sz="2000" dirty="0">
                <a:latin typeface="Arial" panose="020B0604020202020204" pitchFamily="34" charset="0"/>
              </a:rPr>
              <a:t>We cannot cancel a contract after its validity is over.</a:t>
            </a:r>
          </a:p>
        </p:txBody>
      </p:sp>
      <p:pic>
        <p:nvPicPr>
          <p:cNvPr id="4" name="Picture 4" descr="22-3280703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000" y="2247900"/>
            <a:ext cx="14287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81181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pPr lvl="0">
              <a:lnSpc>
                <a:spcPct val="100000"/>
              </a:lnSpc>
              <a:spcBef>
                <a:spcPts val="0"/>
              </a:spcBef>
              <a:buClr>
                <a:srgbClr val="0070AD">
                  <a:lumMod val="60000"/>
                  <a:lumOff val="40000"/>
                </a:srgbClr>
              </a:buClr>
            </a:pPr>
            <a:r>
              <a:rPr lang="en-US" altLang="en-US" sz="2400" dirty="0">
                <a:solidFill>
                  <a:schemeClr val="accent1">
                    <a:lumMod val="60000"/>
                    <a:lumOff val="40000"/>
                  </a:schemeClr>
                </a:solidFill>
              </a:rPr>
              <a:t>Configuration</a:t>
            </a:r>
          </a:p>
        </p:txBody>
      </p:sp>
    </p:spTree>
    <p:extLst>
      <p:ext uri="{BB962C8B-B14F-4D97-AF65-F5344CB8AC3E}">
        <p14:creationId xmlns:p14="http://schemas.microsoft.com/office/powerpoint/2010/main" val="239192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07368" y="127308"/>
            <a:ext cx="11125236" cy="720000"/>
          </a:xfrm>
        </p:spPr>
        <p:txBody>
          <a:bodyPr/>
          <a:lstStyle/>
          <a:p>
            <a:r>
              <a:rPr lang="en-US" altLang="en-US" sz="2800" dirty="0">
                <a:solidFill>
                  <a:schemeClr val="accent1">
                    <a:lumMod val="60000"/>
                    <a:lumOff val="40000"/>
                  </a:schemeClr>
                </a:solidFill>
              </a:rPr>
              <a:t>Challenges</a:t>
            </a:r>
          </a:p>
        </p:txBody>
      </p:sp>
      <p:sp>
        <p:nvSpPr>
          <p:cNvPr id="3" name="Rectangle 3"/>
          <p:cNvSpPr>
            <a:spLocks noGrp="1" noChangeArrowheads="1"/>
          </p:cNvSpPr>
          <p:nvPr>
            <p:ph type="body" sz="quarter" idx="10"/>
          </p:nvPr>
        </p:nvSpPr>
        <p:spPr bwMode="auto">
          <a:xfrm>
            <a:off x="623392" y="1065015"/>
            <a:ext cx="11305256" cy="4466201"/>
          </a:xfrm>
          <a:solidFill>
            <a:srgbClr val="FFFFFF"/>
          </a:solidFill>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lnSpc>
                <a:spcPct val="80000"/>
              </a:lnSpc>
              <a:buClr>
                <a:schemeClr val="accent1">
                  <a:lumMod val="60000"/>
                  <a:lumOff val="40000"/>
                </a:schemeClr>
              </a:buClr>
              <a:buFont typeface="Wingdings" panose="05000000000000000000" pitchFamily="2" charset="2"/>
              <a:buChar char="§"/>
            </a:pPr>
            <a:r>
              <a:rPr lang="en-US" altLang="en-US" sz="1800" dirty="0"/>
              <a:t>How to meet specific pricing requirements in an agreements</a:t>
            </a:r>
          </a:p>
          <a:p>
            <a:pPr marL="285750" indent="-285750">
              <a:lnSpc>
                <a:spcPct val="80000"/>
              </a:lnSpc>
              <a:buClr>
                <a:schemeClr val="accent1">
                  <a:lumMod val="60000"/>
                  <a:lumOff val="40000"/>
                </a:schemeClr>
              </a:buClr>
              <a:buFont typeface="Wingdings" panose="05000000000000000000" pitchFamily="2" charset="2"/>
              <a:buChar char="§"/>
            </a:pPr>
            <a:endParaRPr lang="en-US" altLang="en-US" sz="1800" dirty="0"/>
          </a:p>
          <a:p>
            <a:pPr marL="285750" indent="-285750">
              <a:lnSpc>
                <a:spcPct val="80000"/>
              </a:lnSpc>
              <a:buClr>
                <a:schemeClr val="accent1">
                  <a:lumMod val="60000"/>
                  <a:lumOff val="40000"/>
                </a:schemeClr>
              </a:buClr>
              <a:buFont typeface="Wingdings" panose="05000000000000000000" pitchFamily="2" charset="2"/>
              <a:buChar char="§"/>
            </a:pPr>
            <a:r>
              <a:rPr lang="en-US" altLang="en-US" sz="1800" dirty="0"/>
              <a:t>How to incorporate various date relevant requirements  (start date, end date, billing date etc.)</a:t>
            </a:r>
          </a:p>
          <a:p>
            <a:pPr marL="285750" indent="-285750">
              <a:lnSpc>
                <a:spcPct val="80000"/>
              </a:lnSpc>
              <a:buClr>
                <a:schemeClr val="accent1">
                  <a:lumMod val="60000"/>
                  <a:lumOff val="40000"/>
                </a:schemeClr>
              </a:buClr>
              <a:buFont typeface="Wingdings" panose="05000000000000000000" pitchFamily="2" charset="2"/>
              <a:buChar char="§"/>
            </a:pPr>
            <a:endParaRPr lang="en-US" altLang="en-US" sz="1800" dirty="0"/>
          </a:p>
          <a:p>
            <a:pPr marL="285750" indent="-285750">
              <a:lnSpc>
                <a:spcPct val="80000"/>
              </a:lnSpc>
              <a:buClr>
                <a:schemeClr val="accent1">
                  <a:lumMod val="60000"/>
                  <a:lumOff val="40000"/>
                </a:schemeClr>
              </a:buClr>
              <a:buFont typeface="Wingdings" panose="05000000000000000000" pitchFamily="2" charset="2"/>
              <a:buChar char="§"/>
            </a:pPr>
            <a:r>
              <a:rPr lang="en-US" altLang="en-US" sz="1800" dirty="0"/>
              <a:t>How confirm delivery date with assured quantities</a:t>
            </a:r>
          </a:p>
          <a:p>
            <a:pPr marL="285750" indent="-285750">
              <a:lnSpc>
                <a:spcPct val="80000"/>
              </a:lnSpc>
              <a:buClr>
                <a:schemeClr val="accent1">
                  <a:lumMod val="60000"/>
                  <a:lumOff val="40000"/>
                </a:schemeClr>
              </a:buClr>
              <a:buFont typeface="Wingdings" panose="05000000000000000000" pitchFamily="2" charset="2"/>
              <a:buChar char="§"/>
            </a:pPr>
            <a:endParaRPr lang="en-US" altLang="en-US" sz="1800" dirty="0"/>
          </a:p>
          <a:p>
            <a:pPr marL="285750" indent="-285750">
              <a:lnSpc>
                <a:spcPct val="80000"/>
              </a:lnSpc>
              <a:buClr>
                <a:schemeClr val="accent1">
                  <a:lumMod val="60000"/>
                  <a:lumOff val="40000"/>
                </a:schemeClr>
              </a:buClr>
              <a:buFont typeface="Wingdings" panose="05000000000000000000" pitchFamily="2" charset="2"/>
              <a:buChar char="§"/>
            </a:pPr>
            <a:r>
              <a:rPr lang="en-US" altLang="en-US" sz="1800" dirty="0"/>
              <a:t>How to deal with returns in agreements</a:t>
            </a:r>
          </a:p>
          <a:p>
            <a:pPr marL="285750" indent="-285750">
              <a:lnSpc>
                <a:spcPct val="80000"/>
              </a:lnSpc>
              <a:buClr>
                <a:schemeClr val="accent1">
                  <a:lumMod val="60000"/>
                  <a:lumOff val="40000"/>
                </a:schemeClr>
              </a:buClr>
              <a:buFont typeface="Wingdings" panose="05000000000000000000" pitchFamily="2" charset="2"/>
              <a:buChar char="§"/>
            </a:pPr>
            <a:endParaRPr lang="en-US" altLang="en-US" sz="1800" dirty="0"/>
          </a:p>
          <a:p>
            <a:pPr marL="285750" indent="-285750">
              <a:lnSpc>
                <a:spcPct val="80000"/>
              </a:lnSpc>
              <a:buClr>
                <a:schemeClr val="accent1">
                  <a:lumMod val="60000"/>
                  <a:lumOff val="40000"/>
                </a:schemeClr>
              </a:buClr>
              <a:buFont typeface="Wingdings" panose="05000000000000000000" pitchFamily="2" charset="2"/>
              <a:buChar char="§"/>
            </a:pPr>
            <a:r>
              <a:rPr lang="en-US" altLang="en-US" sz="1800" dirty="0"/>
              <a:t>How to ensure the data transfer between transactions</a:t>
            </a:r>
          </a:p>
          <a:p>
            <a:pPr>
              <a:lnSpc>
                <a:spcPct val="80000"/>
              </a:lnSpc>
            </a:pPr>
            <a:endParaRPr lang="en-US" altLang="en-US" sz="1800" dirty="0"/>
          </a:p>
        </p:txBody>
      </p:sp>
      <p:pic>
        <p:nvPicPr>
          <p:cNvPr id="4" name="Picture 5" descr="j038328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7956" y="2307516"/>
            <a:ext cx="21145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5EAF5AE-04F6-4D37-BD21-CD24F1709234}"/>
              </a:ext>
            </a:extLst>
          </p:cNvPr>
          <p:cNvSpPr/>
          <p:nvPr/>
        </p:nvSpPr>
        <p:spPr>
          <a:xfrm>
            <a:off x="551384" y="836712"/>
            <a:ext cx="11233248" cy="5256584"/>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3077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Grp="1" noChangeArrowheads="1"/>
          </p:cNvSpPr>
          <p:nvPr>
            <p:ph type="title" idx="4294967295"/>
          </p:nvPr>
        </p:nvSpPr>
        <p:spPr>
          <a:xfrm>
            <a:off x="744008" y="229129"/>
            <a:ext cx="8734425" cy="671512"/>
          </a:xfrm>
        </p:spPr>
        <p:txBody>
          <a:bodyPr/>
          <a:lstStyle/>
          <a:p>
            <a:r>
              <a:rPr lang="en-US" altLang="en-US" dirty="0"/>
              <a:t>Value Contract-Configuration</a:t>
            </a:r>
          </a:p>
        </p:txBody>
      </p:sp>
      <p:sp>
        <p:nvSpPr>
          <p:cNvPr id="3" name="Text Box 8"/>
          <p:cNvSpPr txBox="1">
            <a:spLocks noChangeArrowheads="1"/>
          </p:cNvSpPr>
          <p:nvPr/>
        </p:nvSpPr>
        <p:spPr bwMode="auto">
          <a:xfrm>
            <a:off x="1574800" y="5511800"/>
            <a:ext cx="8229600" cy="666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dirty="0">
                <a:latin typeface="Arial" panose="020B0604020202020204" pitchFamily="34" charset="0"/>
              </a:rPr>
              <a:t>SPRO</a:t>
            </a:r>
            <a:r>
              <a:rPr lang="en-US" altLang="en-US" b="1" dirty="0">
                <a:latin typeface="Arial" panose="020B0604020202020204" pitchFamily="34" charset="0"/>
                <a:sym typeface="Wingdings" panose="05000000000000000000" pitchFamily="2" charset="2"/>
              </a:rPr>
              <a:t> Sales and Distribution Sales Sales Documents Sales Document Header Define Sales Document Types (VOV8) </a:t>
            </a:r>
            <a:endParaRPr lang="en-US" altLang="en-US" b="1" dirty="0">
              <a:latin typeface="Arial" panose="020B0604020202020204" pitchFamily="34" charset="0"/>
            </a:endParaRPr>
          </a:p>
        </p:txBody>
      </p:sp>
      <p:pic>
        <p:nvPicPr>
          <p:cNvPr id="8194" name="Picture 2"/>
          <p:cNvPicPr>
            <a:picLocks noChangeAspect="1" noChangeArrowheads="1"/>
          </p:cNvPicPr>
          <p:nvPr/>
        </p:nvPicPr>
        <p:blipFill>
          <a:blip r:embed="rId2" cstate="print"/>
          <a:srcRect/>
          <a:stretch>
            <a:fillRect/>
          </a:stretch>
        </p:blipFill>
        <p:spPr bwMode="auto">
          <a:xfrm>
            <a:off x="856299" y="1188719"/>
            <a:ext cx="4767262" cy="4191001"/>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5733099" y="1165860"/>
            <a:ext cx="5315901" cy="4191000"/>
          </a:xfrm>
          <a:prstGeom prst="rect">
            <a:avLst/>
          </a:prstGeom>
          <a:noFill/>
          <a:ln w="9525">
            <a:noFill/>
            <a:miter lim="800000"/>
            <a:headEnd/>
            <a:tailEnd/>
          </a:ln>
        </p:spPr>
      </p:pic>
    </p:spTree>
    <p:extLst>
      <p:ext uri="{BB962C8B-B14F-4D97-AF65-F5344CB8AC3E}">
        <p14:creationId xmlns:p14="http://schemas.microsoft.com/office/powerpoint/2010/main" val="3153833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787401" y="152401"/>
            <a:ext cx="9652000" cy="647700"/>
          </a:xfrm>
        </p:spPr>
        <p:txBody>
          <a:bodyPr>
            <a:noAutofit/>
          </a:bodyPr>
          <a:lstStyle/>
          <a:p>
            <a:r>
              <a:rPr lang="en-US" altLang="en-US" dirty="0"/>
              <a:t>Create the Outline Agreement Document Types(VOV8)</a:t>
            </a:r>
          </a:p>
        </p:txBody>
      </p:sp>
      <p:sp>
        <p:nvSpPr>
          <p:cNvPr id="4" name="Text Box 13"/>
          <p:cNvSpPr txBox="1">
            <a:spLocks noChangeArrowheads="1"/>
          </p:cNvSpPr>
          <p:nvPr/>
        </p:nvSpPr>
        <p:spPr bwMode="auto">
          <a:xfrm>
            <a:off x="1219200" y="5295900"/>
            <a:ext cx="8324412" cy="666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dirty="0">
                <a:latin typeface="Arial" panose="020B0604020202020204" pitchFamily="34" charset="0"/>
              </a:rPr>
              <a:t>SPRO</a:t>
            </a:r>
            <a:r>
              <a:rPr lang="en-US" altLang="en-US" b="1" dirty="0">
                <a:latin typeface="Arial" panose="020B0604020202020204" pitchFamily="34" charset="0"/>
                <a:sym typeface="Wingdings" panose="05000000000000000000" pitchFamily="2" charset="2"/>
              </a:rPr>
              <a:t> Sales and Distribution Sales Sales Documents Sales Document Header Define Sales Document Types (VOV8) </a:t>
            </a:r>
            <a:endParaRPr lang="en-US" altLang="en-US" b="1" dirty="0">
              <a:latin typeface="Arial" panose="020B0604020202020204"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4076700" y="1533525"/>
            <a:ext cx="3581400" cy="3638550"/>
          </a:xfrm>
          <a:prstGeom prst="rect">
            <a:avLst/>
          </a:prstGeom>
          <a:noFill/>
          <a:ln w="9525">
            <a:noFill/>
            <a:miter lim="800000"/>
            <a:headEnd/>
            <a:tailEnd/>
          </a:ln>
        </p:spPr>
      </p:pic>
    </p:spTree>
    <p:extLst>
      <p:ext uri="{BB962C8B-B14F-4D97-AF65-F5344CB8AC3E}">
        <p14:creationId xmlns:p14="http://schemas.microsoft.com/office/powerpoint/2010/main" val="1173642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143001" y="127001"/>
            <a:ext cx="8547100" cy="850900"/>
          </a:xfrm>
        </p:spPr>
        <p:txBody>
          <a:bodyPr>
            <a:noAutofit/>
          </a:bodyPr>
          <a:lstStyle/>
          <a:p>
            <a:r>
              <a:rPr lang="en-US" altLang="en-US" dirty="0"/>
              <a:t>Create the Outline Agreement Item Categories(VOV7)</a:t>
            </a:r>
          </a:p>
        </p:txBody>
      </p:sp>
      <p:sp>
        <p:nvSpPr>
          <p:cNvPr id="4" name="Text Box 5"/>
          <p:cNvSpPr txBox="1">
            <a:spLocks noChangeArrowheads="1"/>
          </p:cNvSpPr>
          <p:nvPr/>
        </p:nvSpPr>
        <p:spPr bwMode="auto">
          <a:xfrm>
            <a:off x="5488940" y="2517140"/>
            <a:ext cx="6215380" cy="106182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b="1" dirty="0">
                <a:latin typeface="Arial" panose="020B0604020202020204" pitchFamily="34" charset="0"/>
              </a:rPr>
              <a:t>SPRO</a:t>
            </a:r>
            <a:r>
              <a:rPr lang="en-US" altLang="en-US" b="1" dirty="0">
                <a:latin typeface="Arial" panose="020B0604020202020204" pitchFamily="34" charset="0"/>
                <a:sym typeface="Wingdings" panose="05000000000000000000" pitchFamily="2" charset="2"/>
              </a:rPr>
              <a:t> Sales and Distribution Sales </a:t>
            </a:r>
          </a:p>
          <a:p>
            <a:pPr>
              <a:spcBef>
                <a:spcPct val="50000"/>
              </a:spcBef>
            </a:pPr>
            <a:r>
              <a:rPr lang="en-US" altLang="en-US" b="1" dirty="0">
                <a:latin typeface="Arial" panose="020B0604020202020204" pitchFamily="34" charset="0"/>
                <a:sym typeface="Wingdings" panose="05000000000000000000" pitchFamily="2" charset="2"/>
              </a:rPr>
              <a:t>Sales Documents Sales Document Item Define Item Categories(VOV7)</a:t>
            </a:r>
            <a:r>
              <a:rPr lang="en-US" altLang="en-US" b="1" dirty="0">
                <a:sym typeface="Wingdings" panose="05000000000000000000" pitchFamily="2" charset="2"/>
              </a:rPr>
              <a:t> </a:t>
            </a:r>
            <a:endParaRPr lang="en-US" altLang="en-US" b="1" dirty="0"/>
          </a:p>
        </p:txBody>
      </p:sp>
      <p:pic>
        <p:nvPicPr>
          <p:cNvPr id="9219" name="Picture 3"/>
          <p:cNvPicPr>
            <a:picLocks noChangeAspect="1" noChangeArrowheads="1"/>
          </p:cNvPicPr>
          <p:nvPr/>
        </p:nvPicPr>
        <p:blipFill>
          <a:blip r:embed="rId2" cstate="print"/>
          <a:srcRect/>
          <a:stretch>
            <a:fillRect/>
          </a:stretch>
        </p:blipFill>
        <p:spPr bwMode="auto">
          <a:xfrm>
            <a:off x="1409700" y="1270000"/>
            <a:ext cx="4000500" cy="4927600"/>
          </a:xfrm>
          <a:prstGeom prst="rect">
            <a:avLst/>
          </a:prstGeom>
          <a:noFill/>
          <a:ln w="9525">
            <a:noFill/>
            <a:miter lim="800000"/>
            <a:headEnd/>
            <a:tailEnd/>
          </a:ln>
        </p:spPr>
      </p:pic>
    </p:spTree>
    <p:extLst>
      <p:ext uri="{BB962C8B-B14F-4D97-AF65-F5344CB8AC3E}">
        <p14:creationId xmlns:p14="http://schemas.microsoft.com/office/powerpoint/2010/main" val="29545129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62025" y="436563"/>
            <a:ext cx="8734425" cy="465137"/>
          </a:xfrm>
          <a:noFill/>
        </p:spPr>
        <p:txBody>
          <a:bodyPr>
            <a:noAutofit/>
          </a:bodyPr>
          <a:lstStyle/>
          <a:p>
            <a:r>
              <a:rPr lang="en-US" altLang="en-US" dirty="0"/>
              <a:t>T-Codes</a:t>
            </a:r>
            <a:endParaRPr lang="en-US" altLang="en-US" dirty="0">
              <a:solidFill>
                <a:schemeClr val="tx1"/>
              </a:solidFill>
            </a:endParaRPr>
          </a:p>
        </p:txBody>
      </p:sp>
      <p:sp>
        <p:nvSpPr>
          <p:cNvPr id="3" name="Rectangle 3"/>
          <p:cNvSpPr>
            <a:spLocks noGrp="1" noChangeArrowheads="1"/>
          </p:cNvSpPr>
          <p:nvPr>
            <p:ph idx="1"/>
          </p:nvPr>
        </p:nvSpPr>
        <p:spPr bwMode="auto">
          <a:xfrm>
            <a:off x="1066800" y="1295400"/>
            <a:ext cx="90678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indent="0">
              <a:lnSpc>
                <a:spcPct val="80000"/>
              </a:lnSpc>
              <a:spcBef>
                <a:spcPct val="0"/>
              </a:spcBef>
              <a:buFontTx/>
              <a:buNone/>
              <a:tabLst>
                <a:tab pos="0" algn="l"/>
              </a:tabLst>
            </a:pPr>
            <a:endParaRPr lang="en-GB" altLang="en-US" sz="1800" dirty="0"/>
          </a:p>
          <a:p>
            <a:pPr marL="0" indent="0">
              <a:lnSpc>
                <a:spcPct val="80000"/>
              </a:lnSpc>
              <a:spcBef>
                <a:spcPct val="0"/>
              </a:spcBef>
              <a:buFontTx/>
              <a:buNone/>
              <a:tabLst>
                <a:tab pos="0" algn="l"/>
              </a:tabLst>
            </a:pPr>
            <a:r>
              <a:rPr lang="en-GB" altLang="en-US" sz="2000" dirty="0"/>
              <a:t>Use the Transaction Codes below to view the configuration settings for Sales Document Type, Item categories, Schedule Lines, Create the Scheduling agreements and Contracts.</a:t>
            </a:r>
          </a:p>
          <a:p>
            <a:pPr marL="0" indent="0">
              <a:lnSpc>
                <a:spcPct val="80000"/>
              </a:lnSpc>
              <a:spcBef>
                <a:spcPct val="0"/>
              </a:spcBef>
              <a:buFontTx/>
              <a:buNone/>
              <a:tabLst>
                <a:tab pos="0" algn="l"/>
              </a:tabLst>
            </a:pPr>
            <a:endParaRPr lang="en-US" altLang="en-US" sz="2000" dirty="0"/>
          </a:p>
        </p:txBody>
      </p:sp>
      <p:graphicFrame>
        <p:nvGraphicFramePr>
          <p:cNvPr id="4" name="Group 34"/>
          <p:cNvGraphicFramePr>
            <a:graphicFrameLocks noGrp="1"/>
          </p:cNvGraphicFramePr>
          <p:nvPr/>
        </p:nvGraphicFramePr>
        <p:xfrm>
          <a:off x="1301750" y="2755900"/>
          <a:ext cx="8597900" cy="2862264"/>
        </p:xfrm>
        <a:graphic>
          <a:graphicData uri="http://schemas.openxmlformats.org/drawingml/2006/table">
            <a:tbl>
              <a:tblPr/>
              <a:tblGrid>
                <a:gridCol w="1526979">
                  <a:extLst>
                    <a:ext uri="{9D8B030D-6E8A-4147-A177-3AD203B41FA5}">
                      <a16:colId xmlns:a16="http://schemas.microsoft.com/office/drawing/2014/main" val="20000"/>
                    </a:ext>
                  </a:extLst>
                </a:gridCol>
                <a:gridCol w="7070921">
                  <a:extLst>
                    <a:ext uri="{9D8B030D-6E8A-4147-A177-3AD203B41FA5}">
                      <a16:colId xmlns:a16="http://schemas.microsoft.com/office/drawing/2014/main" val="20001"/>
                    </a:ext>
                  </a:extLst>
                </a:gridCol>
              </a:tblGrid>
              <a:tr h="3556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VA31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533400" marR="0" lvl="0" indent="-53340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Create Scheduling agreements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683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VA41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533400" marR="0" lvl="0" indent="-53340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Create Contracts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VA01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533400" marR="0" lvl="0" indent="-53340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Release the Contracts( with Reference contracts)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3683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VOV8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533400" marR="0" lvl="0" indent="-53340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Define Sales Document Types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3683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VOV7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533400" marR="0" lvl="0" indent="-53340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dirty="0">
                          <a:ln>
                            <a:noFill/>
                          </a:ln>
                          <a:solidFill>
                            <a:schemeClr val="tx1"/>
                          </a:solidFill>
                          <a:effectLst/>
                          <a:latin typeface="Arial" charset="0"/>
                        </a:rPr>
                        <a:t>Define Item categories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34448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VOV6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Define Schedule lines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34448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VOV5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Schedule line Determination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34448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a:ln>
                            <a:noFill/>
                          </a:ln>
                          <a:solidFill>
                            <a:schemeClr val="tx1"/>
                          </a:solidFill>
                          <a:effectLst/>
                          <a:latin typeface="Arial" charset="0"/>
                        </a:rPr>
                        <a:t>VOV4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1" i="0" u="none" strike="noStrike" cap="none" normalizeH="0" baseline="0" dirty="0">
                          <a:ln>
                            <a:noFill/>
                          </a:ln>
                          <a:solidFill>
                            <a:schemeClr val="tx1"/>
                          </a:solidFill>
                          <a:effectLst/>
                          <a:latin typeface="Arial" charset="0"/>
                        </a:rPr>
                        <a:t>Item Category Determination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260617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079500" y="254001"/>
            <a:ext cx="9144000" cy="1001713"/>
          </a:xfrm>
        </p:spPr>
        <p:txBody>
          <a:bodyPr/>
          <a:lstStyle/>
          <a:p>
            <a:r>
              <a:rPr lang="en-US" altLang="en-US">
                <a:solidFill>
                  <a:schemeClr val="tx1"/>
                </a:solidFill>
              </a:rPr>
              <a:t>Outline Agreements</a:t>
            </a:r>
          </a:p>
        </p:txBody>
      </p:sp>
      <p:sp>
        <p:nvSpPr>
          <p:cNvPr id="3" name="Rectangle 3"/>
          <p:cNvSpPr>
            <a:spLocks noGrp="1" noChangeArrowheads="1"/>
          </p:cNvSpPr>
          <p:nvPr>
            <p:ph idx="1"/>
          </p:nvPr>
        </p:nvSpPr>
        <p:spPr bwMode="auto">
          <a:xfrm>
            <a:off x="1079500" y="1562100"/>
            <a:ext cx="10109200"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sz="2400" dirty="0"/>
              <a:t>To have more information,</a:t>
            </a:r>
          </a:p>
          <a:p>
            <a:pPr>
              <a:buFont typeface="Wingdings" panose="05000000000000000000" pitchFamily="2" charset="2"/>
              <a:buChar char="§"/>
            </a:pPr>
            <a:r>
              <a:rPr lang="en-US" altLang="en-US" sz="2400" dirty="0">
                <a:hlinkClick r:id="rId2"/>
              </a:rPr>
              <a:t>http://help.sap.com/saphelp_47x200/helpdata/en/75/ee0e9755c811d189900000e8322d00/frameset.htm</a:t>
            </a:r>
            <a:endParaRPr lang="en-US" altLang="en-US" sz="2400" dirty="0"/>
          </a:p>
          <a:p>
            <a:pPr marL="0" indent="0">
              <a:buNone/>
            </a:pPr>
            <a:endParaRPr lang="en-US" altLang="en-US" sz="2400" dirty="0"/>
          </a:p>
          <a:p>
            <a:pPr>
              <a:buFont typeface="Wingdings" panose="05000000000000000000" pitchFamily="2" charset="2"/>
              <a:buChar char="§"/>
            </a:pPr>
            <a:r>
              <a:rPr lang="en-US" altLang="en-US" sz="2400" dirty="0">
                <a:hlinkClick r:id="rId3"/>
              </a:rPr>
              <a:t>http://help.sap.com/saphelp_erp2004/helpdata/EN/dd/55fd53545a11d1a7020000e829fd11/frameset.htm</a:t>
            </a:r>
            <a:endParaRPr lang="en-US" altLang="en-US" sz="2400" dirty="0"/>
          </a:p>
          <a:p>
            <a:pPr marL="0" indent="0">
              <a:buNone/>
            </a:pPr>
            <a:endParaRPr lang="en-US" altLang="en-US" sz="2400" dirty="0"/>
          </a:p>
          <a:p>
            <a:pPr>
              <a:buFont typeface="Wingdings" panose="05000000000000000000" pitchFamily="2" charset="2"/>
              <a:buChar char="§"/>
            </a:pPr>
            <a:r>
              <a:rPr lang="en-US" altLang="en-US" sz="2400" dirty="0">
                <a:hlinkClick r:id="rId4"/>
              </a:rPr>
              <a:t>http://help.sap.com/saphelp_erp2004/helpdata/EN/dd/56045d545a11d1a7020000e829fd11/frameset.htm</a:t>
            </a:r>
            <a:endParaRPr lang="en-US" altLang="en-US" sz="2400" dirty="0"/>
          </a:p>
          <a:p>
            <a:pPr marL="0" indent="0">
              <a:buNone/>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None/>
            </a:pPr>
            <a:endParaRPr lang="en-US" altLang="en-US" sz="2400" dirty="0"/>
          </a:p>
          <a:p>
            <a:pPr>
              <a:buFontTx/>
              <a:buNone/>
            </a:pPr>
            <a:endParaRPr lang="en-US" altLang="en-US" sz="2400" dirty="0"/>
          </a:p>
        </p:txBody>
      </p:sp>
    </p:spTree>
    <p:extLst>
      <p:ext uri="{BB962C8B-B14F-4D97-AF65-F5344CB8AC3E}">
        <p14:creationId xmlns:p14="http://schemas.microsoft.com/office/powerpoint/2010/main" val="24672809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pPr lvl="0">
              <a:lnSpc>
                <a:spcPct val="100000"/>
              </a:lnSpc>
              <a:spcBef>
                <a:spcPts val="0"/>
              </a:spcBef>
              <a:buClr>
                <a:srgbClr val="0070AD">
                  <a:lumMod val="60000"/>
                  <a:lumOff val="40000"/>
                </a:srgbClr>
              </a:buClr>
            </a:pPr>
            <a:r>
              <a:rPr lang="en-US" sz="2400" dirty="0">
                <a:solidFill>
                  <a:schemeClr val="accent1">
                    <a:lumMod val="60000"/>
                    <a:lumOff val="40000"/>
                  </a:schemeClr>
                </a:solidFill>
              </a:rPr>
              <a:t>Overview of </a:t>
            </a:r>
            <a:r>
              <a:rPr lang="en-US" altLang="en-US" sz="2400" dirty="0">
                <a:solidFill>
                  <a:schemeClr val="accent1">
                    <a:lumMod val="60000"/>
                    <a:lumOff val="40000"/>
                  </a:schemeClr>
                </a:solidFill>
              </a:rPr>
              <a:t>Outline Agreements</a:t>
            </a:r>
          </a:p>
        </p:txBody>
      </p:sp>
    </p:spTree>
    <p:extLst>
      <p:ext uri="{BB962C8B-B14F-4D97-AF65-F5344CB8AC3E}">
        <p14:creationId xmlns:p14="http://schemas.microsoft.com/office/powerpoint/2010/main" val="220026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646828-EFC8-4B9D-A6CE-78F1D6A5C782}"/>
              </a:ext>
            </a:extLst>
          </p:cNvPr>
          <p:cNvSpPr/>
          <p:nvPr/>
        </p:nvSpPr>
        <p:spPr>
          <a:xfrm>
            <a:off x="551384" y="836712"/>
            <a:ext cx="11233248" cy="576504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lIns="72000" rIns="72000" anchor="ctr">
            <a:noAutofit/>
          </a:bodyPr>
          <a:lstStyle/>
          <a:p>
            <a:pPr fontAlgn="base">
              <a:spcBef>
                <a:spcPts val="1800"/>
              </a:spcBef>
              <a:buClr>
                <a:srgbClr val="009ACC"/>
              </a:buClr>
            </a:pPr>
            <a:endParaRPr lang="en-US">
              <a:solidFill>
                <a:schemeClr val="tx1"/>
              </a:solidFill>
              <a:latin typeface="+mj-lt"/>
            </a:endParaRPr>
          </a:p>
        </p:txBody>
      </p:sp>
      <p:sp>
        <p:nvSpPr>
          <p:cNvPr id="4" name="object 32"/>
          <p:cNvSpPr txBox="1"/>
          <p:nvPr/>
        </p:nvSpPr>
        <p:spPr>
          <a:xfrm>
            <a:off x="767408" y="1028343"/>
            <a:ext cx="10729192" cy="2215991"/>
          </a:xfrm>
          <a:prstGeom prst="rect">
            <a:avLst/>
          </a:prstGeom>
        </p:spPr>
        <p:txBody>
          <a:bodyPr vert="horz" wrap="square" lIns="0" tIns="0" rIns="0" bIns="0" rtlCol="0">
            <a:spAutoFit/>
          </a:bodyPr>
          <a:lstStyle/>
          <a:p>
            <a:pPr marL="355600" marR="5080" indent="-342900">
              <a:buClr>
                <a:srgbClr val="00B0F0"/>
              </a:buClr>
              <a:buFont typeface="Wingdings" panose="05000000000000000000" pitchFamily="2" charset="2"/>
              <a:buChar char="§"/>
              <a:tabLst>
                <a:tab pos="4657725" algn="l"/>
              </a:tabLst>
            </a:pPr>
            <a:r>
              <a:rPr b="1" u="sng" spc="-5" dirty="0">
                <a:cs typeface="Arial"/>
              </a:rPr>
              <a:t>Contracts</a:t>
            </a:r>
            <a:r>
              <a:rPr spc="-5" dirty="0">
                <a:cs typeface="Arial"/>
              </a:rPr>
              <a:t> </a:t>
            </a:r>
            <a:r>
              <a:rPr dirty="0">
                <a:cs typeface="Arial"/>
              </a:rPr>
              <a:t>: Outline </a:t>
            </a:r>
            <a:r>
              <a:rPr spc="-5" dirty="0">
                <a:cs typeface="Arial"/>
              </a:rPr>
              <a:t>agreements</a:t>
            </a:r>
            <a:r>
              <a:rPr spc="35" dirty="0">
                <a:cs typeface="Arial"/>
              </a:rPr>
              <a:t> </a:t>
            </a:r>
            <a:r>
              <a:rPr spc="10" dirty="0">
                <a:cs typeface="Arial"/>
              </a:rPr>
              <a:t>with</a:t>
            </a:r>
            <a:r>
              <a:rPr spc="-30" dirty="0">
                <a:cs typeface="Arial"/>
              </a:rPr>
              <a:t> </a:t>
            </a:r>
            <a:r>
              <a:rPr spc="-5" dirty="0">
                <a:cs typeface="Arial"/>
              </a:rPr>
              <a:t>fixed</a:t>
            </a:r>
            <a:r>
              <a:rPr lang="en-US" spc="-5" dirty="0">
                <a:cs typeface="Arial"/>
              </a:rPr>
              <a:t> </a:t>
            </a:r>
            <a:r>
              <a:rPr dirty="0">
                <a:cs typeface="Arial"/>
              </a:rPr>
              <a:t>quantity or </a:t>
            </a:r>
            <a:r>
              <a:rPr spc="-10" dirty="0">
                <a:cs typeface="Arial"/>
              </a:rPr>
              <a:t>value </a:t>
            </a:r>
            <a:r>
              <a:rPr dirty="0">
                <a:cs typeface="Arial"/>
              </a:rPr>
              <a:t>that</a:t>
            </a:r>
            <a:r>
              <a:rPr spc="-25" dirty="0">
                <a:cs typeface="Arial"/>
              </a:rPr>
              <a:t> </a:t>
            </a:r>
            <a:r>
              <a:rPr spc="-5" dirty="0">
                <a:cs typeface="Arial"/>
              </a:rPr>
              <a:t>a</a:t>
            </a:r>
            <a:r>
              <a:rPr spc="-15" dirty="0">
                <a:cs typeface="Arial"/>
              </a:rPr>
              <a:t> </a:t>
            </a:r>
            <a:r>
              <a:rPr spc="-5" dirty="0">
                <a:cs typeface="Arial"/>
              </a:rPr>
              <a:t>customer </a:t>
            </a:r>
            <a:r>
              <a:rPr dirty="0">
                <a:cs typeface="Arial"/>
              </a:rPr>
              <a:t> </a:t>
            </a:r>
            <a:r>
              <a:rPr spc="-5" dirty="0">
                <a:cs typeface="Arial"/>
              </a:rPr>
              <a:t>promises </a:t>
            </a:r>
            <a:r>
              <a:rPr dirty="0">
                <a:cs typeface="Arial"/>
              </a:rPr>
              <a:t>to </a:t>
            </a:r>
            <a:r>
              <a:rPr spc="-5" dirty="0">
                <a:cs typeface="Arial"/>
              </a:rPr>
              <a:t>order </a:t>
            </a:r>
            <a:r>
              <a:rPr spc="-15" dirty="0">
                <a:cs typeface="Arial"/>
              </a:rPr>
              <a:t>over </a:t>
            </a:r>
            <a:r>
              <a:rPr spc="-5" dirty="0">
                <a:cs typeface="Arial"/>
              </a:rPr>
              <a:t>a specified </a:t>
            </a:r>
            <a:r>
              <a:rPr dirty="0">
                <a:cs typeface="Arial"/>
              </a:rPr>
              <a:t>period of </a:t>
            </a:r>
            <a:r>
              <a:rPr spc="-5" dirty="0">
                <a:cs typeface="Arial"/>
              </a:rPr>
              <a:t>time, as </a:t>
            </a:r>
            <a:r>
              <a:rPr spc="10" dirty="0">
                <a:cs typeface="Arial"/>
              </a:rPr>
              <a:t>well </a:t>
            </a:r>
            <a:r>
              <a:rPr spc="-5" dirty="0">
                <a:cs typeface="Arial"/>
              </a:rPr>
              <a:t>as </a:t>
            </a:r>
            <a:r>
              <a:rPr dirty="0">
                <a:cs typeface="Arial"/>
              </a:rPr>
              <a:t>the </a:t>
            </a:r>
            <a:r>
              <a:rPr spc="-5" dirty="0">
                <a:cs typeface="Arial"/>
              </a:rPr>
              <a:t>price  </a:t>
            </a:r>
            <a:r>
              <a:rPr spc="-10" dirty="0">
                <a:cs typeface="Arial"/>
              </a:rPr>
              <a:t>involved. </a:t>
            </a:r>
            <a:r>
              <a:rPr dirty="0">
                <a:cs typeface="Arial"/>
              </a:rPr>
              <a:t>It </a:t>
            </a:r>
            <a:r>
              <a:rPr spc="-5" dirty="0">
                <a:cs typeface="Arial"/>
              </a:rPr>
              <a:t>requires a release order </a:t>
            </a:r>
            <a:r>
              <a:rPr dirty="0">
                <a:cs typeface="Arial"/>
              </a:rPr>
              <a:t>to </a:t>
            </a:r>
            <a:r>
              <a:rPr spc="-10" dirty="0">
                <a:cs typeface="Arial"/>
              </a:rPr>
              <a:t>make </a:t>
            </a:r>
            <a:r>
              <a:rPr spc="-5" dirty="0">
                <a:cs typeface="Arial"/>
              </a:rPr>
              <a:t>a </a:t>
            </a:r>
            <a:r>
              <a:rPr spc="-25" dirty="0">
                <a:cs typeface="Arial"/>
              </a:rPr>
              <a:t>delivery. </a:t>
            </a:r>
            <a:r>
              <a:rPr spc="-5" dirty="0">
                <a:cs typeface="Arial"/>
              </a:rPr>
              <a:t>Pricing (procedure  </a:t>
            </a:r>
            <a:r>
              <a:rPr dirty="0">
                <a:cs typeface="Arial"/>
              </a:rPr>
              <a:t>and/or discounts) </a:t>
            </a:r>
            <a:r>
              <a:rPr spc="-5" dirty="0">
                <a:cs typeface="Arial"/>
              </a:rPr>
              <a:t>is </a:t>
            </a:r>
            <a:r>
              <a:rPr dirty="0">
                <a:cs typeface="Arial"/>
              </a:rPr>
              <a:t>copied to </a:t>
            </a:r>
            <a:r>
              <a:rPr spc="-5" dirty="0">
                <a:cs typeface="Arial"/>
              </a:rPr>
              <a:t>release order from </a:t>
            </a:r>
            <a:r>
              <a:rPr dirty="0">
                <a:cs typeface="Arial"/>
              </a:rPr>
              <a:t>the</a:t>
            </a:r>
            <a:r>
              <a:rPr spc="-30" dirty="0">
                <a:cs typeface="Arial"/>
              </a:rPr>
              <a:t> </a:t>
            </a:r>
            <a:r>
              <a:rPr spc="-5" dirty="0">
                <a:cs typeface="Arial"/>
              </a:rPr>
              <a:t>contract</a:t>
            </a:r>
            <a:endParaRPr dirty="0">
              <a:cs typeface="Arial"/>
            </a:endParaRPr>
          </a:p>
          <a:p>
            <a:pPr marL="342900" indent="-342900">
              <a:spcBef>
                <a:spcPts val="35"/>
              </a:spcBef>
              <a:buClr>
                <a:srgbClr val="00B0F0"/>
              </a:buClr>
              <a:buFont typeface="Wingdings" panose="05000000000000000000" pitchFamily="2" charset="2"/>
              <a:buChar char="§"/>
            </a:pPr>
            <a:endParaRPr dirty="0">
              <a:cs typeface="Times New Roman"/>
            </a:endParaRPr>
          </a:p>
          <a:p>
            <a:pPr marL="355600" marR="431165" indent="-342900">
              <a:buClr>
                <a:srgbClr val="00B0F0"/>
              </a:buClr>
              <a:buFont typeface="Wingdings" panose="05000000000000000000" pitchFamily="2" charset="2"/>
              <a:buChar char="§"/>
            </a:pPr>
            <a:r>
              <a:rPr b="1" u="sng" dirty="0">
                <a:cs typeface="Arial"/>
              </a:rPr>
              <a:t>Scheduling </a:t>
            </a:r>
            <a:r>
              <a:rPr b="1" u="sng" spc="-10" dirty="0">
                <a:cs typeface="Arial"/>
              </a:rPr>
              <a:t>Agreements</a:t>
            </a:r>
            <a:r>
              <a:rPr spc="-10" dirty="0">
                <a:cs typeface="Arial"/>
              </a:rPr>
              <a:t> </a:t>
            </a:r>
            <a:r>
              <a:rPr dirty="0">
                <a:cs typeface="Arial"/>
              </a:rPr>
              <a:t>: Outline </a:t>
            </a:r>
            <a:r>
              <a:rPr spc="-5" dirty="0">
                <a:cs typeface="Arial"/>
              </a:rPr>
              <a:t>agreements </a:t>
            </a:r>
            <a:r>
              <a:rPr spc="10" dirty="0">
                <a:cs typeface="Arial"/>
              </a:rPr>
              <a:t>with </a:t>
            </a:r>
            <a:r>
              <a:rPr spc="-5" dirty="0">
                <a:cs typeface="Arial"/>
              </a:rPr>
              <a:t>determined schedule  lines. A </a:t>
            </a:r>
            <a:r>
              <a:rPr spc="-10" dirty="0">
                <a:cs typeface="Arial"/>
              </a:rPr>
              <a:t>delivery </a:t>
            </a:r>
            <a:r>
              <a:rPr dirty="0">
                <a:cs typeface="Arial"/>
              </a:rPr>
              <a:t>note </a:t>
            </a:r>
            <a:r>
              <a:rPr spc="-5" dirty="0">
                <a:cs typeface="Arial"/>
              </a:rPr>
              <a:t>is created directly from </a:t>
            </a:r>
            <a:r>
              <a:rPr dirty="0">
                <a:cs typeface="Arial"/>
              </a:rPr>
              <a:t>the </a:t>
            </a:r>
            <a:r>
              <a:rPr spc="-5" dirty="0">
                <a:cs typeface="Arial"/>
              </a:rPr>
              <a:t>scheduling agreement  (release </a:t>
            </a:r>
            <a:r>
              <a:rPr dirty="0">
                <a:cs typeface="Arial"/>
              </a:rPr>
              <a:t>order is not</a:t>
            </a:r>
            <a:r>
              <a:rPr spc="-65" dirty="0">
                <a:cs typeface="Arial"/>
              </a:rPr>
              <a:t> </a:t>
            </a:r>
            <a:r>
              <a:rPr spc="-5" dirty="0">
                <a:cs typeface="Arial"/>
              </a:rPr>
              <a:t>required)</a:t>
            </a:r>
            <a:endParaRPr dirty="0">
              <a:cs typeface="Arial"/>
            </a:endParaRPr>
          </a:p>
        </p:txBody>
      </p:sp>
      <p:sp>
        <p:nvSpPr>
          <p:cNvPr id="6" name="object 31"/>
          <p:cNvSpPr txBox="1">
            <a:spLocks noGrp="1"/>
          </p:cNvSpPr>
          <p:nvPr>
            <p:ph type="title"/>
          </p:nvPr>
        </p:nvSpPr>
        <p:spPr>
          <a:xfrm>
            <a:off x="263352" y="294856"/>
            <a:ext cx="8509933" cy="369332"/>
          </a:xfrm>
          <a:prstGeom prst="rect">
            <a:avLst/>
          </a:prstGeom>
        </p:spPr>
        <p:txBody>
          <a:bodyPr vert="horz" wrap="square" lIns="0" tIns="0" rIns="0" bIns="0" rtlCol="0" anchor="t">
            <a:spAutoFit/>
          </a:bodyPr>
          <a:lstStyle/>
          <a:p>
            <a:pPr marL="179705">
              <a:lnSpc>
                <a:spcPct val="100000"/>
              </a:lnSpc>
            </a:pPr>
            <a:r>
              <a:rPr sz="2400" dirty="0">
                <a:solidFill>
                  <a:schemeClr val="accent1">
                    <a:lumMod val="60000"/>
                    <a:lumOff val="40000"/>
                  </a:schemeClr>
                </a:solidFill>
                <a:ea typeface="+mn-ea"/>
                <a:cs typeface="+mn-cs"/>
              </a:rPr>
              <a:t>Outline Agreements</a:t>
            </a:r>
          </a:p>
        </p:txBody>
      </p:sp>
      <p:pic>
        <p:nvPicPr>
          <p:cNvPr id="2" name="Picture 1">
            <a:extLst>
              <a:ext uri="{FF2B5EF4-FFF2-40B4-BE49-F238E27FC236}">
                <a16:creationId xmlns:a16="http://schemas.microsoft.com/office/drawing/2014/main" id="{C9B6858F-BE3A-451C-89D3-2888E36CEB3B}"/>
              </a:ext>
            </a:extLst>
          </p:cNvPr>
          <p:cNvPicPr>
            <a:picLocks noChangeAspect="1"/>
          </p:cNvPicPr>
          <p:nvPr/>
        </p:nvPicPr>
        <p:blipFill>
          <a:blip r:embed="rId2"/>
          <a:stretch>
            <a:fillRect/>
          </a:stretch>
        </p:blipFill>
        <p:spPr>
          <a:xfrm>
            <a:off x="2999656" y="3140968"/>
            <a:ext cx="5219700" cy="3333750"/>
          </a:xfrm>
          <a:prstGeom prst="rect">
            <a:avLst/>
          </a:prstGeom>
        </p:spPr>
      </p:pic>
      <p:sp>
        <p:nvSpPr>
          <p:cNvPr id="3" name="Rectangle 2">
            <a:extLst>
              <a:ext uri="{FF2B5EF4-FFF2-40B4-BE49-F238E27FC236}">
                <a16:creationId xmlns:a16="http://schemas.microsoft.com/office/drawing/2014/main" id="{7569D676-EA7C-41E5-8F83-F15A16E93C53}"/>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7" name="Rectangle 6">
            <a:extLst>
              <a:ext uri="{FF2B5EF4-FFF2-40B4-BE49-F238E27FC236}">
                <a16:creationId xmlns:a16="http://schemas.microsoft.com/office/drawing/2014/main" id="{2A27DFCA-08D5-47C5-B273-C8E23F041159}"/>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249713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accent1">
                    <a:lumMod val="60000"/>
                    <a:lumOff val="40000"/>
                  </a:schemeClr>
                </a:solidFill>
                <a:ea typeface="+mn-ea"/>
                <a:cs typeface="+mn-cs"/>
              </a:rPr>
              <a:t>Scheduling Agreement Definition</a:t>
            </a:r>
          </a:p>
        </p:txBody>
      </p:sp>
      <p:sp>
        <p:nvSpPr>
          <p:cNvPr id="3" name="Content Placeholder 2"/>
          <p:cNvSpPr>
            <a:spLocks noGrp="1"/>
          </p:cNvSpPr>
          <p:nvPr>
            <p:ph type="body" sz="quarter" idx="4294967295"/>
          </p:nvPr>
        </p:nvSpPr>
        <p:spPr>
          <a:xfrm>
            <a:off x="623393" y="1124744"/>
            <a:ext cx="10729192" cy="496855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lIns="72000" rIns="72000" anchor="ctr">
            <a:noAutofit/>
          </a:bodyPr>
          <a:lstStyle/>
          <a:p>
            <a:pPr fontAlgn="base">
              <a:lnSpc>
                <a:spcPct val="100000"/>
              </a:lnSpc>
              <a:spcBef>
                <a:spcPts val="1800"/>
              </a:spcBef>
              <a:buClr>
                <a:srgbClr val="009ACC"/>
              </a:buClr>
            </a:pPr>
            <a:r>
              <a:rPr lang="en-US" sz="1800" b="1" u="sng" dirty="0"/>
              <a:t>Scheduling Agreement</a:t>
            </a:r>
            <a:r>
              <a:rPr lang="en-US" sz="1800" dirty="0"/>
              <a:t> : An outline agreement </a:t>
            </a:r>
            <a:r>
              <a:rPr lang="en-GB" sz="1800" dirty="0"/>
              <a:t>with the customer </a:t>
            </a:r>
            <a:r>
              <a:rPr lang="en-US" sz="1800" dirty="0"/>
              <a:t>against which materials are procured at a series of predefined points in time over a certain period </a:t>
            </a:r>
            <a:r>
              <a:rPr lang="en-GB" sz="1800" dirty="0"/>
              <a:t>containing delivery quantities and dates.</a:t>
            </a:r>
            <a:endParaRPr lang="en-GB" sz="1800" dirty="0">
              <a:solidFill>
                <a:prstClr val="black"/>
              </a:solidFill>
              <a:latin typeface="Arial" pitchFamily="34" charset="0"/>
              <a:cs typeface="Arial" pitchFamily="34" charset="0"/>
            </a:endParaRPr>
          </a:p>
          <a:p>
            <a:pPr marL="373063" lvl="2" indent="-285750" fontAlgn="base">
              <a:lnSpc>
                <a:spcPct val="100000"/>
              </a:lnSpc>
              <a:spcBef>
                <a:spcPts val="1800"/>
              </a:spcBef>
              <a:buClr>
                <a:schemeClr val="accent1">
                  <a:lumMod val="60000"/>
                  <a:lumOff val="40000"/>
                </a:schemeClr>
              </a:buClr>
              <a:buFont typeface="Wingdings" panose="05000000000000000000" pitchFamily="2" charset="2"/>
              <a:buChar char="§"/>
              <a:defRPr/>
            </a:pPr>
            <a:r>
              <a:rPr lang="en-US" sz="1800" dirty="0"/>
              <a:t>Usually a long term arrangement between two parties that outlines when a particular product/service is to be delivered – based on predetermined conditions and predetermined dates.  The conditions are valid for a predefined period and predefined total purchase quantity</a:t>
            </a:r>
          </a:p>
          <a:p>
            <a:pPr marL="373063" lvl="2" indent="-285750" fontAlgn="base">
              <a:lnSpc>
                <a:spcPct val="100000"/>
              </a:lnSpc>
              <a:spcBef>
                <a:spcPts val="1800"/>
              </a:spcBef>
              <a:buClr>
                <a:schemeClr val="accent1">
                  <a:lumMod val="60000"/>
                  <a:lumOff val="40000"/>
                </a:schemeClr>
              </a:buClr>
              <a:buFont typeface="Wingdings" panose="05000000000000000000" pitchFamily="2" charset="2"/>
              <a:buChar char="§"/>
              <a:defRPr/>
            </a:pPr>
            <a:r>
              <a:rPr lang="en-US" sz="1800" dirty="0"/>
              <a:t>Since a scheduling agreement contains delivery dates and quantities, a delivery note is created directly from the agreement.   Scheduling agreements are fulfilled by creating deliveries on the due date for the schedule lines.  You must create your own schedule lines by entering the delivery dates requested by the customer. (via Schedule lines)</a:t>
            </a:r>
          </a:p>
          <a:p>
            <a:pPr marL="373063" lvl="2" indent="-285750" fontAlgn="base">
              <a:lnSpc>
                <a:spcPct val="100000"/>
              </a:lnSpc>
              <a:spcBef>
                <a:spcPts val="1800"/>
              </a:spcBef>
              <a:buClr>
                <a:schemeClr val="accent1">
                  <a:lumMod val="60000"/>
                  <a:lumOff val="40000"/>
                </a:schemeClr>
              </a:buClr>
              <a:buFont typeface="Wingdings" panose="05000000000000000000" pitchFamily="2" charset="2"/>
              <a:buChar char="§"/>
              <a:defRPr/>
            </a:pPr>
            <a:r>
              <a:rPr lang="en-US" sz="1800" dirty="0"/>
              <a:t>The scheduling agreement is used as a basis for delivering a material. The customer sends in scheduling agreement releases, referred to as delivery schedules, at regular intervals to release a quantity of the material</a:t>
            </a:r>
          </a:p>
        </p:txBody>
      </p:sp>
    </p:spTree>
    <p:extLst>
      <p:ext uri="{BB962C8B-B14F-4D97-AF65-F5344CB8AC3E}">
        <p14:creationId xmlns:p14="http://schemas.microsoft.com/office/powerpoint/2010/main" val="16745903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themeOverride>
</file>

<file path=ppt/theme/themeOverride2.xml><?xml version="1.0" encoding="utf-8"?>
<a:themeOverride xmlns:a="http://schemas.openxmlformats.org/drawingml/2006/main">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BCD381722064479A5EA9D7EC92045A" ma:contentTypeVersion="10" ma:contentTypeDescription="Create a new document." ma:contentTypeScope="" ma:versionID="c940bf9fffd54edf400feb71bd6e9006">
  <xsd:schema xmlns:xsd="http://www.w3.org/2001/XMLSchema" xmlns:xs="http://www.w3.org/2001/XMLSchema" xmlns:p="http://schemas.microsoft.com/office/2006/metadata/properties" xmlns:ns2="043e609e-8ea6-489d-9bda-f76e8937d4d5" xmlns:ns3="aeec9bad-f8f0-45e8-a380-c3a46b6a9bef" targetNamespace="http://schemas.microsoft.com/office/2006/metadata/properties" ma:root="true" ma:fieldsID="b48a0ec00eaea76fa19da93d176f3ccc" ns2:_="" ns3:_="">
    <xsd:import namespace="043e609e-8ea6-489d-9bda-f76e8937d4d5"/>
    <xsd:import namespace="aeec9bad-f8f0-45e8-a380-c3a46b6a9bef"/>
    <xsd:element name="properties">
      <xsd:complexType>
        <xsd:sequence>
          <xsd:element name="documentManagement">
            <xsd:complexType>
              <xsd:all>
                <xsd:element ref="ns2:Description0" minOccurs="0"/>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e609e-8ea6-489d-9bda-f76e8937d4d5"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ec9bad-f8f0-45e8-a380-c3a46b6a9be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0 xmlns="043e609e-8ea6-489d-9bda-f76e8937d4d5" xsi:nil="true"/>
  </documentManagement>
</p:properties>
</file>

<file path=customXml/itemProps1.xml><?xml version="1.0" encoding="utf-8"?>
<ds:datastoreItem xmlns:ds="http://schemas.openxmlformats.org/officeDocument/2006/customXml" ds:itemID="{C2842A48-6D0B-401A-9E4F-5025A4F8971C}"/>
</file>

<file path=customXml/itemProps2.xml><?xml version="1.0" encoding="utf-8"?>
<ds:datastoreItem xmlns:ds="http://schemas.openxmlformats.org/officeDocument/2006/customXml" ds:itemID="{EE8746AB-688C-4A1C-A98B-8AC1E2904F21}">
  <ds:schemaRefs>
    <ds:schemaRef ds:uri="http://schemas.microsoft.com/sharepoint/v3/contenttype/forms"/>
  </ds:schemaRefs>
</ds:datastoreItem>
</file>

<file path=customXml/itemProps3.xml><?xml version="1.0" encoding="utf-8"?>
<ds:datastoreItem xmlns:ds="http://schemas.openxmlformats.org/officeDocument/2006/customXml" ds:itemID="{CC532E57-19AD-4215-B46F-9334E6FBCC4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4569</TotalTime>
  <Words>3460</Words>
  <Application>Microsoft Office PowerPoint</Application>
  <PresentationFormat>Widescreen</PresentationFormat>
  <Paragraphs>374</Paragraphs>
  <Slides>65</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1" baseType="lpstr">
      <vt:lpstr>Arial</vt:lpstr>
      <vt:lpstr>Times New Roman</vt:lpstr>
      <vt:lpstr>Verdana</vt:lpstr>
      <vt:lpstr>Wingdings</vt:lpstr>
      <vt:lpstr>Capgemini Master</vt:lpstr>
      <vt:lpstr>think-cell Slide</vt:lpstr>
      <vt:lpstr>PowerPoint Presentation</vt:lpstr>
      <vt:lpstr>PowerPoint Presentation</vt:lpstr>
      <vt:lpstr>PowerPoint Presentation</vt:lpstr>
      <vt:lpstr>Purpose</vt:lpstr>
      <vt:lpstr>Uses</vt:lpstr>
      <vt:lpstr>Challenges</vt:lpstr>
      <vt:lpstr>PowerPoint Presentation</vt:lpstr>
      <vt:lpstr>Outline Agreements</vt:lpstr>
      <vt:lpstr>Scheduling Agreement Definition</vt:lpstr>
      <vt:lpstr>Features</vt:lpstr>
      <vt:lpstr>Features</vt:lpstr>
      <vt:lpstr>Sales Contract</vt:lpstr>
      <vt:lpstr>Quantity Contract</vt:lpstr>
      <vt:lpstr>Value Contract</vt:lpstr>
      <vt:lpstr>Service Contract</vt:lpstr>
      <vt:lpstr>Master Contract</vt:lpstr>
      <vt:lpstr>PowerPoint Presentation</vt:lpstr>
      <vt:lpstr>Scheduling Agreement</vt:lpstr>
      <vt:lpstr>Scheduling Agreement</vt:lpstr>
      <vt:lpstr>Why Scheduling Agreement ?</vt:lpstr>
      <vt:lpstr>PowerPoint Presentation</vt:lpstr>
      <vt:lpstr>Create Scheduling Agreement</vt:lpstr>
      <vt:lpstr>Create Scheduling Agreement</vt:lpstr>
      <vt:lpstr>PowerPoint Presentation</vt:lpstr>
      <vt:lpstr>Contracts</vt:lpstr>
      <vt:lpstr>Quantity Contracts</vt:lpstr>
      <vt:lpstr>PowerPoint Presentation</vt:lpstr>
      <vt:lpstr>Releasing The Quantity Contract</vt:lpstr>
      <vt:lpstr>Manage Sales Contracts</vt:lpstr>
      <vt:lpstr>Manage Sales Contracts</vt:lpstr>
      <vt:lpstr>Release the Quantity Contract</vt:lpstr>
      <vt:lpstr>Release the Quantity Contract</vt:lpstr>
      <vt:lpstr>Value Contracts</vt:lpstr>
      <vt:lpstr>PowerPoint Presentation</vt:lpstr>
      <vt:lpstr>Value Contract Types</vt:lpstr>
      <vt:lpstr>Releasing The Value Contracts</vt:lpstr>
      <vt:lpstr>Create Value Contract</vt:lpstr>
      <vt:lpstr>Create Value Contract</vt:lpstr>
      <vt:lpstr>Release Value Contract</vt:lpstr>
      <vt:lpstr>Release Value Contract</vt:lpstr>
      <vt:lpstr>PowerPoint Presentation</vt:lpstr>
      <vt:lpstr>Assortment Module</vt:lpstr>
      <vt:lpstr>Assortment Module</vt:lpstr>
      <vt:lpstr>Assortment Module</vt:lpstr>
      <vt:lpstr>Assortment Module Create</vt:lpstr>
      <vt:lpstr>Assortment Module Create</vt:lpstr>
      <vt:lpstr>PowerPoint Presentation</vt:lpstr>
      <vt:lpstr>Group Master Contract Process</vt:lpstr>
      <vt:lpstr>Group Master Contracts - Example</vt:lpstr>
      <vt:lpstr>Group Master Contracts – Create </vt:lpstr>
      <vt:lpstr>PowerPoint Presentation</vt:lpstr>
      <vt:lpstr>Service Contracts</vt:lpstr>
      <vt:lpstr>Continued…</vt:lpstr>
      <vt:lpstr>Releasing The Service Contracts </vt:lpstr>
      <vt:lpstr>PowerPoint Presentation</vt:lpstr>
      <vt:lpstr>PowerPoint Presentation</vt:lpstr>
      <vt:lpstr>Contract Data in Sales Document</vt:lpstr>
      <vt:lpstr>Contract Cancellation</vt:lpstr>
      <vt:lpstr>PowerPoint Presentation</vt:lpstr>
      <vt:lpstr>Value Contract-Configuration</vt:lpstr>
      <vt:lpstr>Create the Outline Agreement Document Types(VOV8)</vt:lpstr>
      <vt:lpstr>Create the Outline Agreement Item Categories(VOV7)</vt:lpstr>
      <vt:lpstr>T-Codes</vt:lpstr>
      <vt:lpstr>Outline Agreements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Mondal, Tanmay</cp:lastModifiedBy>
  <cp:revision>721</cp:revision>
  <dcterms:created xsi:type="dcterms:W3CDTF">2019-11-18T03:14:39Z</dcterms:created>
  <dcterms:modified xsi:type="dcterms:W3CDTF">2020-08-19T07:54:18Z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0x010100EFBCD381722064479A5EA9D7EC92045A</vt:lpwstr>
  </property>
</Properties>
</file>