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42"/>
  </p:notesMasterIdLst>
  <p:handoutMasterIdLst>
    <p:handoutMasterId r:id="rId43"/>
  </p:handoutMasterIdLst>
  <p:sldIdLst>
    <p:sldId id="296" r:id="rId2"/>
    <p:sldId id="374" r:id="rId3"/>
    <p:sldId id="816" r:id="rId4"/>
    <p:sldId id="312" r:id="rId5"/>
    <p:sldId id="634" r:id="rId6"/>
    <p:sldId id="633" r:id="rId7"/>
    <p:sldId id="527" r:id="rId8"/>
    <p:sldId id="635" r:id="rId9"/>
    <p:sldId id="636" r:id="rId10"/>
    <p:sldId id="637" r:id="rId11"/>
    <p:sldId id="638" r:id="rId12"/>
    <p:sldId id="639" r:id="rId13"/>
    <p:sldId id="640" r:id="rId14"/>
    <p:sldId id="641" r:id="rId15"/>
    <p:sldId id="642" r:id="rId16"/>
    <p:sldId id="643" r:id="rId17"/>
    <p:sldId id="644" r:id="rId18"/>
    <p:sldId id="645" r:id="rId19"/>
    <p:sldId id="531" r:id="rId20"/>
    <p:sldId id="647" r:id="rId21"/>
    <p:sldId id="646" r:id="rId22"/>
    <p:sldId id="648" r:id="rId23"/>
    <p:sldId id="649" r:id="rId24"/>
    <p:sldId id="650" r:id="rId25"/>
    <p:sldId id="651" r:id="rId26"/>
    <p:sldId id="652" r:id="rId27"/>
    <p:sldId id="653" r:id="rId28"/>
    <p:sldId id="815" r:id="rId29"/>
    <p:sldId id="894" r:id="rId30"/>
    <p:sldId id="722" r:id="rId31"/>
    <p:sldId id="723" r:id="rId32"/>
    <p:sldId id="725" r:id="rId33"/>
    <p:sldId id="726" r:id="rId34"/>
    <p:sldId id="895" r:id="rId35"/>
    <p:sldId id="736" r:id="rId36"/>
    <p:sldId id="896" r:id="rId37"/>
    <p:sldId id="740" r:id="rId38"/>
    <p:sldId id="897" r:id="rId39"/>
    <p:sldId id="898" r:id="rId40"/>
    <p:sldId id="273" r:id="rId41"/>
  </p:sldIdLst>
  <p:sldSz cx="12192000" cy="6858000"/>
  <p:notesSz cx="6858000" cy="9144000"/>
  <p:custDataLst>
    <p:tags r:id="rId4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374"/>
            <p14:sldId id="816"/>
            <p14:sldId id="312"/>
            <p14:sldId id="634"/>
            <p14:sldId id="633"/>
            <p14:sldId id="527"/>
            <p14:sldId id="635"/>
            <p14:sldId id="636"/>
            <p14:sldId id="637"/>
            <p14:sldId id="638"/>
            <p14:sldId id="639"/>
            <p14:sldId id="640"/>
            <p14:sldId id="641"/>
            <p14:sldId id="642"/>
            <p14:sldId id="643"/>
            <p14:sldId id="644"/>
            <p14:sldId id="645"/>
            <p14:sldId id="531"/>
            <p14:sldId id="647"/>
            <p14:sldId id="646"/>
            <p14:sldId id="648"/>
            <p14:sldId id="649"/>
            <p14:sldId id="650"/>
            <p14:sldId id="651"/>
            <p14:sldId id="652"/>
            <p14:sldId id="653"/>
            <p14:sldId id="815"/>
            <p14:sldId id="894"/>
            <p14:sldId id="722"/>
            <p14:sldId id="723"/>
            <p14:sldId id="725"/>
            <p14:sldId id="726"/>
            <p14:sldId id="895"/>
            <p14:sldId id="736"/>
            <p14:sldId id="896"/>
            <p14:sldId id="740"/>
            <p14:sldId id="897"/>
            <p14:sldId id="898"/>
            <p14:sldId id="273"/>
          </p14:sldIdLst>
        </p14:section>
      </p14:sectionLst>
    </p:ext>
    <p:ext uri="{EFAFB233-063F-42B5-8137-9DF3F51BA10A}">
      <p15:sldGuideLst xmlns:p15="http://schemas.microsoft.com/office/powerpoint/2012/main">
        <p15:guide id="5" orient="horz" pos="1706"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7B"/>
    <a:srgbClr val="0070AD"/>
    <a:srgbClr val="FF7E83"/>
    <a:srgbClr val="2B0A3D"/>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3362" autoAdjust="0"/>
  </p:normalViewPr>
  <p:slideViewPr>
    <p:cSldViewPr>
      <p:cViewPr varScale="1">
        <p:scale>
          <a:sx n="67" d="100"/>
          <a:sy n="67" d="100"/>
        </p:scale>
        <p:origin x="604" y="44"/>
      </p:cViewPr>
      <p:guideLst>
        <p:guide orient="horz" pos="1706"/>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04/08/2020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04/08/2020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703263"/>
            <a:ext cx="6248400" cy="35147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a:t>2.0.1_PTP_Organization Structure</a:t>
            </a:r>
          </a:p>
        </p:txBody>
      </p:sp>
    </p:spTree>
    <p:extLst>
      <p:ext uri="{BB962C8B-B14F-4D97-AF65-F5344CB8AC3E}">
        <p14:creationId xmlns:p14="http://schemas.microsoft.com/office/powerpoint/2010/main" val="1220272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703263"/>
            <a:ext cx="6248400" cy="35147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a:t>2.0.1_PTP_Organization Structure</a:t>
            </a:r>
          </a:p>
        </p:txBody>
      </p:sp>
    </p:spTree>
    <p:extLst>
      <p:ext uri="{BB962C8B-B14F-4D97-AF65-F5344CB8AC3E}">
        <p14:creationId xmlns:p14="http://schemas.microsoft.com/office/powerpoint/2010/main" val="208375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A04F6-A49E-41DF-A4E0-4C2234A4B97F}" type="slidenum">
              <a:rPr lang="en-US"/>
              <a:pPr/>
              <a:t>7</a:t>
            </a:fld>
            <a:endParaRPr lang="en-US" dirty="0"/>
          </a:p>
        </p:txBody>
      </p:sp>
      <p:sp>
        <p:nvSpPr>
          <p:cNvPr id="821250" name="Rectangle 2"/>
          <p:cNvSpPr>
            <a:spLocks noGrp="1" noRot="1" noChangeAspect="1" noChangeArrowheads="1" noTextEdit="1"/>
          </p:cNvSpPr>
          <p:nvPr>
            <p:ph type="sldImg"/>
          </p:nvPr>
        </p:nvSpPr>
        <p:spPr>
          <a:xfrm>
            <a:off x="381000" y="703263"/>
            <a:ext cx="6248400" cy="3514725"/>
          </a:xfrm>
          <a:ln/>
        </p:spPr>
      </p:sp>
      <p:sp>
        <p:nvSpPr>
          <p:cNvPr id="821251"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dirty="0"/>
              <a:t>2.0.1_PTP_Organization Structure</a:t>
            </a:r>
          </a:p>
        </p:txBody>
      </p:sp>
    </p:spTree>
    <p:extLst>
      <p:ext uri="{BB962C8B-B14F-4D97-AF65-F5344CB8AC3E}">
        <p14:creationId xmlns:p14="http://schemas.microsoft.com/office/powerpoint/2010/main" val="1696265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A04F6-A49E-41DF-A4E0-4C2234A4B97F}" type="slidenum">
              <a:rPr lang="en-US"/>
              <a:pPr/>
              <a:t>8</a:t>
            </a:fld>
            <a:endParaRPr lang="en-US" dirty="0"/>
          </a:p>
        </p:txBody>
      </p:sp>
      <p:sp>
        <p:nvSpPr>
          <p:cNvPr id="821250" name="Rectangle 2"/>
          <p:cNvSpPr>
            <a:spLocks noGrp="1" noRot="1" noChangeAspect="1" noChangeArrowheads="1" noTextEdit="1"/>
          </p:cNvSpPr>
          <p:nvPr>
            <p:ph type="sldImg"/>
          </p:nvPr>
        </p:nvSpPr>
        <p:spPr>
          <a:xfrm>
            <a:off x="381000" y="703263"/>
            <a:ext cx="6248400" cy="3514725"/>
          </a:xfrm>
          <a:ln/>
        </p:spPr>
      </p:sp>
      <p:sp>
        <p:nvSpPr>
          <p:cNvPr id="821251"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dirty="0"/>
              <a:t>2.0.1_PTP_Organization Structure</a:t>
            </a:r>
          </a:p>
        </p:txBody>
      </p:sp>
    </p:spTree>
    <p:extLst>
      <p:ext uri="{BB962C8B-B14F-4D97-AF65-F5344CB8AC3E}">
        <p14:creationId xmlns:p14="http://schemas.microsoft.com/office/powerpoint/2010/main" val="461181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A04F6-A49E-41DF-A4E0-4C2234A4B97F}" type="slidenum">
              <a:rPr lang="en-US"/>
              <a:pPr/>
              <a:t>9</a:t>
            </a:fld>
            <a:endParaRPr lang="en-US" dirty="0"/>
          </a:p>
        </p:txBody>
      </p:sp>
      <p:sp>
        <p:nvSpPr>
          <p:cNvPr id="821250" name="Rectangle 2"/>
          <p:cNvSpPr>
            <a:spLocks noGrp="1" noRot="1" noChangeAspect="1" noChangeArrowheads="1" noTextEdit="1"/>
          </p:cNvSpPr>
          <p:nvPr>
            <p:ph type="sldImg"/>
          </p:nvPr>
        </p:nvSpPr>
        <p:spPr>
          <a:xfrm>
            <a:off x="381000" y="703263"/>
            <a:ext cx="6248400" cy="3514725"/>
          </a:xfrm>
          <a:ln/>
        </p:spPr>
      </p:sp>
      <p:sp>
        <p:nvSpPr>
          <p:cNvPr id="821251"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dirty="0"/>
              <a:t>2.0.1_PTP_Organization Structure</a:t>
            </a:r>
          </a:p>
        </p:txBody>
      </p:sp>
    </p:spTree>
    <p:extLst>
      <p:ext uri="{BB962C8B-B14F-4D97-AF65-F5344CB8AC3E}">
        <p14:creationId xmlns:p14="http://schemas.microsoft.com/office/powerpoint/2010/main" val="2775904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A04F6-A49E-41DF-A4E0-4C2234A4B97F}" type="slidenum">
              <a:rPr lang="en-US"/>
              <a:pPr/>
              <a:t>12</a:t>
            </a:fld>
            <a:endParaRPr lang="en-US" dirty="0"/>
          </a:p>
        </p:txBody>
      </p:sp>
      <p:sp>
        <p:nvSpPr>
          <p:cNvPr id="821250" name="Rectangle 2"/>
          <p:cNvSpPr>
            <a:spLocks noGrp="1" noRot="1" noChangeAspect="1" noChangeArrowheads="1" noTextEdit="1"/>
          </p:cNvSpPr>
          <p:nvPr>
            <p:ph type="sldImg"/>
          </p:nvPr>
        </p:nvSpPr>
        <p:spPr>
          <a:xfrm>
            <a:off x="381000" y="703263"/>
            <a:ext cx="6248400" cy="3514725"/>
          </a:xfrm>
          <a:ln/>
        </p:spPr>
      </p:sp>
      <p:sp>
        <p:nvSpPr>
          <p:cNvPr id="821251"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dirty="0"/>
              <a:t>2.0.1_PTP_Organization Structure</a:t>
            </a:r>
          </a:p>
        </p:txBody>
      </p:sp>
    </p:spTree>
    <p:extLst>
      <p:ext uri="{BB962C8B-B14F-4D97-AF65-F5344CB8AC3E}">
        <p14:creationId xmlns:p14="http://schemas.microsoft.com/office/powerpoint/2010/main" val="953333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A04F6-A49E-41DF-A4E0-4C2234A4B97F}" type="slidenum">
              <a:rPr lang="en-US"/>
              <a:pPr/>
              <a:t>13</a:t>
            </a:fld>
            <a:endParaRPr lang="en-US" dirty="0"/>
          </a:p>
        </p:txBody>
      </p:sp>
      <p:sp>
        <p:nvSpPr>
          <p:cNvPr id="821250" name="Rectangle 2"/>
          <p:cNvSpPr>
            <a:spLocks noGrp="1" noRot="1" noChangeAspect="1" noChangeArrowheads="1" noTextEdit="1"/>
          </p:cNvSpPr>
          <p:nvPr>
            <p:ph type="sldImg"/>
          </p:nvPr>
        </p:nvSpPr>
        <p:spPr>
          <a:xfrm>
            <a:off x="381000" y="703263"/>
            <a:ext cx="6248400" cy="3514725"/>
          </a:xfrm>
          <a:ln/>
        </p:spPr>
      </p:sp>
      <p:sp>
        <p:nvSpPr>
          <p:cNvPr id="821251"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dirty="0"/>
              <a:t>2.0.1_PTP_Organization Structure</a:t>
            </a:r>
          </a:p>
        </p:txBody>
      </p:sp>
    </p:spTree>
    <p:extLst>
      <p:ext uri="{BB962C8B-B14F-4D97-AF65-F5344CB8AC3E}">
        <p14:creationId xmlns:p14="http://schemas.microsoft.com/office/powerpoint/2010/main" val="1066176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A04F6-A49E-41DF-A4E0-4C2234A4B97F}" type="slidenum">
              <a:rPr lang="en-US"/>
              <a:pPr/>
              <a:t>15</a:t>
            </a:fld>
            <a:endParaRPr lang="en-US" dirty="0"/>
          </a:p>
        </p:txBody>
      </p:sp>
      <p:sp>
        <p:nvSpPr>
          <p:cNvPr id="821250" name="Rectangle 2"/>
          <p:cNvSpPr>
            <a:spLocks noGrp="1" noRot="1" noChangeAspect="1" noChangeArrowheads="1" noTextEdit="1"/>
          </p:cNvSpPr>
          <p:nvPr>
            <p:ph type="sldImg"/>
          </p:nvPr>
        </p:nvSpPr>
        <p:spPr>
          <a:xfrm>
            <a:off x="381000" y="703263"/>
            <a:ext cx="6248400" cy="3514725"/>
          </a:xfrm>
          <a:ln/>
        </p:spPr>
      </p:sp>
      <p:sp>
        <p:nvSpPr>
          <p:cNvPr id="821251"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dirty="0"/>
              <a:t>2.0.1_PTP_Organization Structure</a:t>
            </a:r>
          </a:p>
        </p:txBody>
      </p:sp>
    </p:spTree>
    <p:extLst>
      <p:ext uri="{BB962C8B-B14F-4D97-AF65-F5344CB8AC3E}">
        <p14:creationId xmlns:p14="http://schemas.microsoft.com/office/powerpoint/2010/main" val="219139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703263"/>
            <a:ext cx="6248400" cy="35147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a:t>2.0.1_PTP_Organization Structure</a:t>
            </a:r>
          </a:p>
        </p:txBody>
      </p:sp>
    </p:spTree>
    <p:extLst>
      <p:ext uri="{BB962C8B-B14F-4D97-AF65-F5344CB8AC3E}">
        <p14:creationId xmlns:p14="http://schemas.microsoft.com/office/powerpoint/2010/main" val="3793697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C4417-DD9E-4C26-BDFB-D20817AA753C}" type="slidenum">
              <a:rPr lang="en-US"/>
              <a:pPr/>
              <a:t>19</a:t>
            </a:fld>
            <a:endParaRPr lang="en-US" dirty="0"/>
          </a:p>
        </p:txBody>
      </p:sp>
      <p:sp>
        <p:nvSpPr>
          <p:cNvPr id="825346" name="Rectangle 2"/>
          <p:cNvSpPr>
            <a:spLocks noGrp="1" noRot="1" noChangeAspect="1" noChangeArrowheads="1" noTextEdit="1"/>
          </p:cNvSpPr>
          <p:nvPr>
            <p:ph type="sldImg"/>
          </p:nvPr>
        </p:nvSpPr>
        <p:spPr>
          <a:xfrm>
            <a:off x="381000" y="703263"/>
            <a:ext cx="6248400" cy="3514725"/>
          </a:xfrm>
          <a:ln/>
        </p:spPr>
      </p:sp>
      <p:sp>
        <p:nvSpPr>
          <p:cNvPr id="825347" name="Rectangle 3"/>
          <p:cNvSpPr>
            <a:spLocks noGrp="1" noChangeArrowheads="1"/>
          </p:cNvSpPr>
          <p:nvPr>
            <p:ph type="body" idx="1"/>
          </p:nvPr>
        </p:nvSpPr>
        <p:spPr/>
        <p:txBody>
          <a:bodyPr/>
          <a:lstStyle/>
          <a:p>
            <a:endParaRPr lang="en-US" dirty="0"/>
          </a:p>
        </p:txBody>
      </p:sp>
      <p:sp>
        <p:nvSpPr>
          <p:cNvPr id="2" name="Footer Placeholder 1"/>
          <p:cNvSpPr>
            <a:spLocks noGrp="1"/>
          </p:cNvSpPr>
          <p:nvPr>
            <p:ph type="ftr" sz="quarter" idx="10"/>
          </p:nvPr>
        </p:nvSpPr>
        <p:spPr/>
        <p:txBody>
          <a:bodyPr/>
          <a:lstStyle/>
          <a:p>
            <a:r>
              <a:rPr lang="en-US" dirty="0"/>
              <a:t>2.0.1_PTP_Organization Structure</a:t>
            </a:r>
          </a:p>
        </p:txBody>
      </p:sp>
    </p:spTree>
    <p:extLst>
      <p:ext uri="{BB962C8B-B14F-4D97-AF65-F5344CB8AC3E}">
        <p14:creationId xmlns:p14="http://schemas.microsoft.com/office/powerpoint/2010/main" val="356595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vert="horz" lIns="0" tIns="180000" rIns="0" bIns="0" rtlCol="0" anchor="t">
            <a:noAutofit/>
          </a:bodyPr>
          <a:lstStyle>
            <a:lvl1pPr>
              <a:defRPr lang="en-US"/>
            </a:lvl1pPr>
          </a:lstStyle>
          <a:p>
            <a:pPr lvl="0"/>
            <a:r>
              <a:rPr lang="en-US" dirty="0"/>
              <a:t>Click to edit Master title style</a:t>
            </a:r>
          </a:p>
        </p:txBody>
      </p:sp>
      <p:sp>
        <p:nvSpPr>
          <p:cNvPr id="6" name="Espace réservé du texte 4">
            <a:extLst>
              <a:ext uri="{FF2B5EF4-FFF2-40B4-BE49-F238E27FC236}">
                <a16:creationId xmlns:a16="http://schemas.microsoft.com/office/drawing/2014/main" id="{BA481B46-4B6D-4361-AB57-2D166C5DCFF3}"/>
              </a:ext>
            </a:extLst>
          </p:cNvPr>
          <p:cNvSpPr>
            <a:spLocks noGrp="1"/>
          </p:cNvSpPr>
          <p:nvPr>
            <p:ph type="body" sz="quarter" idx="11" hasCustomPrompt="1"/>
          </p:nvPr>
        </p:nvSpPr>
        <p:spPr>
          <a:xfrm>
            <a:off x="227349" y="980728"/>
            <a:ext cx="11700000" cy="504056"/>
          </a:xfrm>
          <a:prstGeom prst="rect">
            <a:avLst/>
          </a:prstGeom>
        </p:spPr>
        <p:txBody>
          <a:bodyPr/>
          <a:lstStyle>
            <a:lvl1pPr>
              <a:lnSpc>
                <a:spcPct val="100000"/>
              </a:lnSpc>
              <a:spcBef>
                <a:spcPts val="1200"/>
              </a:spcBef>
              <a:defRPr sz="1800" i="1">
                <a:solidFill>
                  <a:schemeClr val="accent2"/>
                </a:solidFill>
              </a:defRPr>
            </a:lvl1pPr>
          </a:lstStyle>
          <a:p>
            <a:pPr lvl="0"/>
            <a:r>
              <a:rPr lang="en-US" dirty="0"/>
              <a:t>Click to edit Master subtitle styles</a:t>
            </a:r>
          </a:p>
        </p:txBody>
      </p:sp>
      <p:sp>
        <p:nvSpPr>
          <p:cNvPr id="7" name="Text Placeholder 3">
            <a:extLst>
              <a:ext uri="{FF2B5EF4-FFF2-40B4-BE49-F238E27FC236}">
                <a16:creationId xmlns:a16="http://schemas.microsoft.com/office/drawing/2014/main" id="{26FBB676-D5E1-489A-A845-100D87C7DBA9}"/>
              </a:ext>
            </a:extLst>
          </p:cNvPr>
          <p:cNvSpPr>
            <a:spLocks noGrp="1"/>
          </p:cNvSpPr>
          <p:nvPr>
            <p:ph type="body" sz="quarter" idx="10"/>
          </p:nvPr>
        </p:nvSpPr>
        <p:spPr>
          <a:xfrm>
            <a:off x="227348" y="1815352"/>
            <a:ext cx="11700000" cy="4466201"/>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327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3486"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51449830"/>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pl-PL" dirty="0"/>
          </a:p>
        </p:txBody>
      </p:sp>
    </p:spTree>
    <p:extLst>
      <p:ext uri="{BB962C8B-B14F-4D97-AF65-F5344CB8AC3E}">
        <p14:creationId xmlns:p14="http://schemas.microsoft.com/office/powerpoint/2010/main" val="317771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spid="_x0000_s86477"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1" y="0"/>
            <a:ext cx="7651751"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black"/>
              </a:solidFill>
              <a:effectLst/>
              <a:uLnTx/>
              <a:uFillTx/>
              <a:latin typeface="Verdana"/>
              <a:ea typeface="+mn-ea"/>
              <a:cs typeface="+mn-cs"/>
            </a:endParaRP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1"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9" y="434515"/>
            <a:ext cx="5419268" cy="1902287"/>
          </a:xfrm>
          <a:prstGeom prst="rect">
            <a:avLst/>
          </a:prstGeom>
        </p:spPr>
        <p:txBody>
          <a:bodyPr>
            <a:noAutofit/>
          </a:bodyPr>
          <a:lstStyle>
            <a:lvl1pPr marL="0" indent="0">
              <a:buNone/>
              <a:defRPr sz="2700">
                <a:solidFill>
                  <a:schemeClr val="bg1"/>
                </a:solidFill>
              </a:defRPr>
            </a:lvl1pPr>
            <a:lvl2pPr marL="342900" indent="0">
              <a:buNone/>
              <a:defRPr sz="45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300229157"/>
      </p:ext>
    </p:extLst>
  </p:cSld>
  <p:clrMapOvr>
    <a:masterClrMapping/>
  </p:clrMapOvr>
  <p:extLst>
    <p:ext uri="{DCECCB84-F9BA-43D5-87BE-67443E8EF086}">
      <p15:sldGuideLst xmlns:p15="http://schemas.microsoft.com/office/powerpoint/2012/main">
        <p15:guide id="1" pos="3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sz="2400"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10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3"/>
            <a:ext cx="11700000" cy="4466201"/>
          </a:xfrm>
          <a:prstGeom prst="rect">
            <a:avLst/>
          </a:prstGeom>
        </p:spPr>
        <p:txBody>
          <a:bodyPr/>
          <a:lstStyle>
            <a:lvl1pPr>
              <a:spcBef>
                <a:spcPts val="600"/>
              </a:spcBef>
              <a:defRPr sz="1600"/>
            </a:lvl1pPr>
            <a:lvl2pPr marL="442913" indent="-350838">
              <a:spcBef>
                <a:spcPts val="600"/>
              </a:spcBef>
              <a:buClr>
                <a:schemeClr val="accent2"/>
              </a:buClr>
              <a:buFont typeface="Wingdings" panose="05000000000000000000" pitchFamily="2" charset="2"/>
              <a:buChar char="q"/>
              <a:defRPr sz="1600"/>
            </a:lvl2pPr>
            <a:lvl3pPr marL="803275" indent="-360363">
              <a:spcBef>
                <a:spcPts val="600"/>
              </a:spcBef>
              <a:buClr>
                <a:schemeClr val="accent6"/>
              </a:buClr>
              <a:buFont typeface="Wingdings" panose="05000000000000000000" pitchFamily="2" charset="2"/>
              <a:buChar char="m"/>
              <a:defRPr sz="1600"/>
            </a:lvl3pPr>
            <a:lvl4pPr marL="1255713" indent="-363538">
              <a:spcBef>
                <a:spcPts val="600"/>
              </a:spcBef>
              <a:buClr>
                <a:schemeClr val="accent1"/>
              </a:buClr>
              <a:buFont typeface="Wingdings" panose="05000000000000000000" pitchFamily="2" charset="2"/>
              <a:buChar char="§"/>
              <a:defRPr sz="1600"/>
            </a:lvl4pPr>
            <a:lvl5pPr marL="1616075" indent="-360363">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1"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1197000"/>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77">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17159253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8" y="1591"/>
          <a:ext cx="1587" cy="1587"/>
        </p:xfrm>
        <a:graphic>
          <a:graphicData uri="http://schemas.openxmlformats.org/presentationml/2006/ole">
            <mc:AlternateContent xmlns:mc="http://schemas.openxmlformats.org/markup-compatibility/2006">
              <mc:Choice xmlns:v="urn:schemas-microsoft-com:vml" Requires="v">
                <p:oleObj spid="_x0000_s8707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91"/>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duotone>
              <a:schemeClr val="accent5">
                <a:shade val="45000"/>
                <a:satMod val="135000"/>
              </a:schemeClr>
              <a:prstClr val="white"/>
            </a:duotone>
            <a:extLst>
              <a:ext uri="{BEBA8EAE-BF5A-486C-A8C5-ECC9F3942E4B}">
                <a14:imgProps xmlns:a14="http://schemas.microsoft.com/office/drawing/2010/main">
                  <a14:imgLayer r:embed="rId7">
                    <a14:imgEffect>
                      <a14:saturation sat="0"/>
                    </a14:imgEffect>
                  </a14:imgLayer>
                </a14:imgProps>
              </a:ext>
            </a:extLst>
          </a:blip>
          <a:srcRect b="25000"/>
          <a:stretch>
            <a:fillRect/>
          </a:stretch>
        </p:blipFill>
        <p:spPr>
          <a:xfrm>
            <a:off x="2" y="1485900"/>
            <a:ext cx="6423097"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864001" y="1989000"/>
            <a:ext cx="5088817" cy="369332"/>
          </a:xfrm>
          <a:prstGeom prst="rect">
            <a:avLst/>
          </a:prstGeom>
        </p:spPr>
        <p:txBody>
          <a:bodyPr wrap="square" anchor="ctr">
            <a:spAutoFit/>
          </a:bodyPr>
          <a:lstStyle>
            <a:lvl1pPr>
              <a:lnSpc>
                <a:spcPct val="100000"/>
              </a:lnSpc>
              <a:defRPr sz="1800">
                <a:solidFill>
                  <a:schemeClr val="accent1"/>
                </a:solidFill>
              </a:defRPr>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Click to insert text</a:t>
            </a:r>
          </a:p>
        </p:txBody>
      </p:sp>
      <p:sp>
        <p:nvSpPr>
          <p:cNvPr id="20" name="Text Placeholder 13">
            <a:extLst>
              <a:ext uri="{FF2B5EF4-FFF2-40B4-BE49-F238E27FC236}">
                <a16:creationId xmlns:a16="http://schemas.microsoft.com/office/drawing/2014/main" id="{5C674D03-4995-4743-8CE4-61CF32CFBDDE}"/>
              </a:ext>
            </a:extLst>
          </p:cNvPr>
          <p:cNvSpPr>
            <a:spLocks noGrp="1"/>
          </p:cNvSpPr>
          <p:nvPr>
            <p:ph type="body" sz="quarter" idx="19" hasCustomPrompt="1"/>
          </p:nvPr>
        </p:nvSpPr>
        <p:spPr>
          <a:xfrm>
            <a:off x="226485" y="3737985"/>
            <a:ext cx="5970131" cy="867930"/>
          </a:xfrm>
          <a:prstGeom prst="rect">
            <a:avLst/>
          </a:prstGeom>
        </p:spPr>
        <p:txBody>
          <a:bodyPr anchor="ctr">
            <a:noAutofit/>
          </a:bodyPr>
          <a:lstStyle>
            <a:lvl1pPr marL="0" indent="0" algn="l">
              <a:buNone/>
              <a:defRPr sz="2400" b="0">
                <a:solidFill>
                  <a:schemeClr val="tx1"/>
                </a:solidFill>
              </a:defRPr>
            </a:lvl1pPr>
            <a:lvl2pPr marL="457189"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113090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715"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ERP &amp; SAP S/4HANA Overview</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82" r:id="rId2"/>
    <p:sldLayoutId id="2147483883" r:id="rId3"/>
    <p:sldLayoutId id="2147483892" r:id="rId4"/>
    <p:sldLayoutId id="2147483893" r:id="rId5"/>
    <p:sldLayoutId id="2147483895" r:id="rId6"/>
    <p:sldLayoutId id="2147483896" r:id="rId7"/>
    <p:sldLayoutId id="2147483897" r:id="rId8"/>
    <p:sldLayoutId id="2147483898"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0.wmf"/><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a:xfrm>
            <a:off x="5592000" y="549001"/>
            <a:ext cx="6600000" cy="2058654"/>
          </a:xfrm>
        </p:spPr>
        <p:txBody>
          <a:bodyPr>
            <a:normAutofit/>
          </a:bodyPr>
          <a:lstStyle/>
          <a:p>
            <a:r>
              <a:rPr lang="en-US" altLang="en-US" dirty="0"/>
              <a:t>OTC </a:t>
            </a:r>
            <a:r>
              <a:rPr lang="en-US" dirty="0"/>
              <a:t>Credit Management</a:t>
            </a:r>
            <a:br>
              <a:rPr lang="en-US" dirty="0"/>
            </a:br>
            <a:endParaRPr lang="en-US" dirty="0"/>
          </a:p>
        </p:txBody>
      </p:sp>
      <p:sp>
        <p:nvSpPr>
          <p:cNvPr id="3" name="Subtitle 2">
            <a:extLst>
              <a:ext uri="{FF2B5EF4-FFF2-40B4-BE49-F238E27FC236}">
                <a16:creationId xmlns:a16="http://schemas.microsoft.com/office/drawing/2014/main" id="{21DB3E48-57B5-46C4-86DB-6E7D2FFC24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Exposure Covers</a:t>
            </a:r>
          </a:p>
        </p:txBody>
      </p:sp>
      <p:sp>
        <p:nvSpPr>
          <p:cNvPr id="8" name="Footer Placeholder 7"/>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9" name="Slide Number Placeholder 8"/>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10</a:t>
            </a:fld>
            <a:endParaRPr lang="en-US" dirty="0"/>
          </a:p>
        </p:txBody>
      </p:sp>
      <p:sp>
        <p:nvSpPr>
          <p:cNvPr id="3" name="Content Placeholder 2"/>
          <p:cNvSpPr>
            <a:spLocks noGrp="1"/>
          </p:cNvSpPr>
          <p:nvPr>
            <p:ph type="body" sz="quarter" idx="4294967295"/>
          </p:nvPr>
        </p:nvSpPr>
        <p:spPr>
          <a:xfrm>
            <a:off x="1714644" y="1341000"/>
            <a:ext cx="8775700" cy="391087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72000" rIns="36000" numCol="2" anchor="ctr" anchorCtr="0">
            <a:noAutofit/>
          </a:bodyPr>
          <a:lstStyle/>
          <a:p>
            <a:pPr marL="354013" lvl="2" indent="-354013">
              <a:lnSpc>
                <a:spcPct val="100000"/>
              </a:lnSpc>
              <a:spcBef>
                <a:spcPts val="1200"/>
              </a:spcBef>
              <a:buClr>
                <a:schemeClr val="accent6"/>
              </a:buClr>
              <a:buFont typeface="Wingdings" panose="05000000000000000000" pitchFamily="2" charset="2"/>
              <a:buChar char="q"/>
            </a:pPr>
            <a:r>
              <a:rPr lang="en-US" b="1" dirty="0"/>
              <a:t>Open Order Value: </a:t>
            </a:r>
            <a:r>
              <a:rPr lang="en-US" dirty="0"/>
              <a:t>The value of all sales order items which have not yet delivered</a:t>
            </a:r>
          </a:p>
          <a:p>
            <a:pPr marL="354013" lvl="2" indent="-354013">
              <a:lnSpc>
                <a:spcPct val="100000"/>
              </a:lnSpc>
              <a:spcBef>
                <a:spcPts val="1200"/>
              </a:spcBef>
              <a:buClr>
                <a:schemeClr val="accent6"/>
              </a:buClr>
              <a:buFont typeface="Wingdings" panose="05000000000000000000" pitchFamily="2" charset="2"/>
              <a:buChar char="q"/>
            </a:pPr>
            <a:r>
              <a:rPr lang="en-US" b="1" dirty="0"/>
              <a:t>Open Delivery Value: </a:t>
            </a:r>
            <a:r>
              <a:rPr lang="en-US" dirty="0"/>
              <a:t>The value of all delivery items which are not yet billed</a:t>
            </a:r>
          </a:p>
          <a:p>
            <a:pPr marL="354013" lvl="2" indent="-354013">
              <a:lnSpc>
                <a:spcPct val="100000"/>
              </a:lnSpc>
              <a:spcBef>
                <a:spcPts val="1200"/>
              </a:spcBef>
              <a:buClr>
                <a:schemeClr val="accent6"/>
              </a:buClr>
              <a:buFont typeface="Wingdings" panose="05000000000000000000" pitchFamily="2" charset="2"/>
              <a:buChar char="q"/>
            </a:pPr>
            <a:r>
              <a:rPr lang="en-US" b="1" dirty="0"/>
              <a:t>Open Billing Value: </a:t>
            </a:r>
            <a:r>
              <a:rPr lang="en-US" dirty="0"/>
              <a:t>The value of all billing items which are not yet transferred to Accounting</a:t>
            </a:r>
          </a:p>
          <a:p>
            <a:pPr marL="354013" lvl="2" indent="-354013">
              <a:lnSpc>
                <a:spcPct val="100000"/>
              </a:lnSpc>
              <a:spcBef>
                <a:spcPts val="1200"/>
              </a:spcBef>
              <a:buClr>
                <a:schemeClr val="accent6"/>
              </a:buClr>
              <a:buFont typeface="Wingdings" panose="05000000000000000000" pitchFamily="2" charset="2"/>
              <a:buChar char="q"/>
            </a:pPr>
            <a:r>
              <a:rPr lang="en-US" b="1" dirty="0"/>
              <a:t>Open Items: </a:t>
            </a:r>
            <a:r>
              <a:rPr lang="en-US" dirty="0"/>
              <a:t>The value of billed items which are transferred to accounting  (receivables)</a:t>
            </a:r>
          </a:p>
        </p:txBody>
      </p:sp>
      <p:pic>
        <p:nvPicPr>
          <p:cNvPr id="6" name="Picture 8">
            <a:extLst>
              <a:ext uri="{FF2B5EF4-FFF2-40B4-BE49-F238E27FC236}">
                <a16:creationId xmlns:a16="http://schemas.microsoft.com/office/drawing/2014/main" id="{89DAB1B2-F595-4F12-BDF9-DEACFEE59C75}"/>
              </a:ext>
            </a:extLst>
          </p:cNvPr>
          <p:cNvPicPr>
            <a:picLocks noChangeAspect="1" noChangeArrowheads="1"/>
          </p:cNvPicPr>
          <p:nvPr/>
        </p:nvPicPr>
        <p:blipFill>
          <a:blip r:embed="rId2" cstate="print"/>
          <a:stretch>
            <a:fillRect/>
          </a:stretch>
        </p:blipFill>
        <p:spPr bwMode="auto">
          <a:xfrm>
            <a:off x="6612163" y="2603242"/>
            <a:ext cx="1501924" cy="1386392"/>
          </a:xfrm>
          <a:prstGeom prst="rect">
            <a:avLst/>
          </a:prstGeom>
          <a:noFill/>
          <a:ln>
            <a:noFill/>
          </a:ln>
        </p:spPr>
      </p:pic>
      <p:pic>
        <p:nvPicPr>
          <p:cNvPr id="7" name="Picture 7" descr="MPj04095600000[1]">
            <a:extLst>
              <a:ext uri="{FF2B5EF4-FFF2-40B4-BE49-F238E27FC236}">
                <a16:creationId xmlns:a16="http://schemas.microsoft.com/office/drawing/2014/main" id="{82F4CC47-9A7D-4692-9A61-1CC8AF5A6A58}"/>
              </a:ext>
            </a:extLst>
          </p:cNvPr>
          <p:cNvPicPr>
            <a:picLocks noChangeAspect="1" noChangeArrowheads="1"/>
          </p:cNvPicPr>
          <p:nvPr/>
        </p:nvPicPr>
        <p:blipFill>
          <a:blip r:embed="rId3" cstate="print"/>
          <a:stretch>
            <a:fillRect/>
          </a:stretch>
        </p:blipFill>
        <p:spPr bwMode="auto">
          <a:xfrm>
            <a:off x="8658721" y="2491274"/>
            <a:ext cx="1366340" cy="1610328"/>
          </a:xfrm>
          <a:prstGeom prst="rect">
            <a:avLst/>
          </a:prstGeom>
          <a:noFill/>
          <a:ln>
            <a:noFill/>
          </a:ln>
        </p:spPr>
      </p:pic>
    </p:spTree>
    <p:extLst>
      <p:ext uri="{BB962C8B-B14F-4D97-AF65-F5344CB8AC3E}">
        <p14:creationId xmlns:p14="http://schemas.microsoft.com/office/powerpoint/2010/main" val="4046013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Control Area</a:t>
            </a:r>
          </a:p>
        </p:txBody>
      </p:sp>
      <p:sp>
        <p:nvSpPr>
          <p:cNvPr id="8" name="Footer Placeholder 7"/>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9" name="Slide Number Placeholder 8"/>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11</a:t>
            </a:fld>
            <a:endParaRPr lang="en-US" dirty="0"/>
          </a:p>
        </p:txBody>
      </p:sp>
      <p:sp>
        <p:nvSpPr>
          <p:cNvPr id="3" name="Content Placeholder 2"/>
          <p:cNvSpPr>
            <a:spLocks noGrp="1"/>
          </p:cNvSpPr>
          <p:nvPr>
            <p:ph type="body" sz="quarter" idx="4294967295"/>
          </p:nvPr>
        </p:nvSpPr>
        <p:spPr>
          <a:xfrm>
            <a:off x="1694513" y="1353426"/>
            <a:ext cx="8775700" cy="445157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108000" rIns="72000" anchor="ctr">
            <a:noAutofit/>
          </a:bodyPr>
          <a:lstStyle/>
          <a:p>
            <a:pPr marL="354013" lvl="2" indent="-354013">
              <a:lnSpc>
                <a:spcPct val="100000"/>
              </a:lnSpc>
              <a:spcBef>
                <a:spcPts val="1200"/>
              </a:spcBef>
              <a:buClr>
                <a:schemeClr val="accent6"/>
              </a:buClr>
              <a:buFont typeface="Wingdings" panose="05000000000000000000" pitchFamily="2" charset="2"/>
              <a:buChar char="q"/>
              <a:defRPr/>
            </a:pPr>
            <a:r>
              <a:rPr lang="en-US" dirty="0"/>
              <a:t>The Credit Control Area is an Organizational Unit that specifies and check a credit limit for customers</a:t>
            </a:r>
          </a:p>
          <a:p>
            <a:pPr marL="354013" lvl="2" indent="-354013">
              <a:lnSpc>
                <a:spcPct val="100000"/>
              </a:lnSpc>
              <a:spcBef>
                <a:spcPts val="1200"/>
              </a:spcBef>
              <a:buClr>
                <a:schemeClr val="accent6"/>
              </a:buClr>
              <a:buFont typeface="Wingdings" panose="05000000000000000000" pitchFamily="2" charset="2"/>
              <a:buChar char="q"/>
              <a:defRPr/>
            </a:pPr>
            <a:r>
              <a:rPr lang="en-US" dirty="0"/>
              <a:t>A credit control area can include one or more company codes. It is not possible to assign to assign a company code to more than one credit control area. Within credit control area the credit limits must be specified in the same currency</a:t>
            </a:r>
          </a:p>
          <a:p>
            <a:pPr marL="354013" lvl="2" indent="-354013">
              <a:lnSpc>
                <a:spcPct val="100000"/>
              </a:lnSpc>
              <a:spcBef>
                <a:spcPts val="1200"/>
              </a:spcBef>
              <a:buClr>
                <a:schemeClr val="accent6"/>
              </a:buClr>
              <a:buFont typeface="Wingdings" panose="05000000000000000000" pitchFamily="2" charset="2"/>
              <a:buChar char="q"/>
              <a:defRPr/>
            </a:pPr>
            <a:r>
              <a:rPr lang="en-US" dirty="0"/>
              <a:t>Credit and Risk management takes place in the credit control area</a:t>
            </a:r>
          </a:p>
          <a:p>
            <a:pPr marL="354013" lvl="2" indent="-354013">
              <a:lnSpc>
                <a:spcPct val="100000"/>
              </a:lnSpc>
              <a:spcBef>
                <a:spcPts val="1200"/>
              </a:spcBef>
              <a:buClr>
                <a:schemeClr val="accent6"/>
              </a:buClr>
              <a:buFont typeface="Wingdings" panose="05000000000000000000" pitchFamily="2" charset="2"/>
              <a:buChar char="q"/>
              <a:defRPr/>
            </a:pPr>
            <a:r>
              <a:rPr lang="en-US" dirty="0"/>
              <a:t>For centralized credit management, you can define one credit control area for  all your company codes</a:t>
            </a:r>
          </a:p>
          <a:p>
            <a:pPr marL="354013" lvl="2" indent="-354013">
              <a:lnSpc>
                <a:spcPct val="100000"/>
              </a:lnSpc>
              <a:spcBef>
                <a:spcPts val="1200"/>
              </a:spcBef>
              <a:buClr>
                <a:schemeClr val="accent6"/>
              </a:buClr>
              <a:buFont typeface="Wingdings" panose="05000000000000000000" pitchFamily="2" charset="2"/>
              <a:buChar char="q"/>
              <a:defRPr/>
            </a:pPr>
            <a:r>
              <a:rPr lang="en-US" dirty="0"/>
              <a:t>For decentralized credit management, you can define credit control area for each company code</a:t>
            </a:r>
          </a:p>
          <a:p>
            <a:pPr marL="354013" lvl="2" indent="-354013">
              <a:lnSpc>
                <a:spcPct val="100000"/>
              </a:lnSpc>
              <a:spcBef>
                <a:spcPts val="1200"/>
              </a:spcBef>
              <a:buClr>
                <a:schemeClr val="accent6"/>
              </a:buClr>
              <a:buFont typeface="Wingdings" panose="05000000000000000000" pitchFamily="2" charset="2"/>
              <a:buChar char="q"/>
              <a:defRPr/>
            </a:pPr>
            <a:r>
              <a:rPr lang="en-US" dirty="0"/>
              <a:t>In the credit control area configuration important fields are currency, update group, risk category and credit limit</a:t>
            </a:r>
          </a:p>
        </p:txBody>
      </p:sp>
    </p:spTree>
    <p:extLst>
      <p:ext uri="{BB962C8B-B14F-4D97-AF65-F5344CB8AC3E}">
        <p14:creationId xmlns:p14="http://schemas.microsoft.com/office/powerpoint/2010/main" val="189225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1D89129-6607-4FB1-A7D5-CE51A5743809}"/>
              </a:ext>
            </a:extLst>
          </p:cNvPr>
          <p:cNvSpPr/>
          <p:nvPr/>
        </p:nvSpPr>
        <p:spPr>
          <a:xfrm>
            <a:off x="1766129" y="981076"/>
            <a:ext cx="8659742" cy="403879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80000" rIns="108000" rtlCol="0" anchor="t"/>
          <a:lstStyle/>
          <a:p>
            <a:pPr algn="ctr"/>
            <a:endParaRPr lang="en-US" sz="1600" b="1" dirty="0">
              <a:solidFill>
                <a:schemeClr val="tx1"/>
              </a:solidFill>
              <a:latin typeface="+mj-lt"/>
              <a:cs typeface="Arial" pitchFamily="34" charset="0"/>
            </a:endParaRPr>
          </a:p>
        </p:txBody>
      </p:sp>
      <p:sp>
        <p:nvSpPr>
          <p:cNvPr id="9" name="Text Box 4"/>
          <p:cNvSpPr txBox="1">
            <a:spLocks noChangeArrowheads="1"/>
          </p:cNvSpPr>
          <p:nvPr/>
        </p:nvSpPr>
        <p:spPr bwMode="auto">
          <a:xfrm>
            <a:off x="1731533" y="5142016"/>
            <a:ext cx="8728937" cy="1371465"/>
          </a:xfrm>
          <a:prstGeom prst="roundRect">
            <a:avLst/>
          </a:prstGeom>
          <a:solidFill>
            <a:schemeClr val="accent5">
              <a:lumMod val="20000"/>
              <a:lumOff val="80000"/>
            </a:schemeClr>
          </a:solidFill>
          <a:ln w="9525">
            <a:solidFill>
              <a:schemeClr val="accent4"/>
            </a:solidFill>
            <a:prstDash val="dash"/>
            <a:headEnd/>
            <a:tailEnd/>
          </a:ln>
        </p:spPr>
        <p:style>
          <a:lnRef idx="1">
            <a:schemeClr val="accent5"/>
          </a:lnRef>
          <a:fillRef idx="2">
            <a:schemeClr val="accent5"/>
          </a:fillRef>
          <a:effectRef idx="1">
            <a:schemeClr val="accent5"/>
          </a:effectRef>
          <a:fontRef idx="minor">
            <a:schemeClr val="dk1"/>
          </a:fontRef>
        </p:style>
        <p:txBody>
          <a:bodyPr lIns="71438" tIns="71438" rIns="71438" bIns="71438" anchor="ctr"/>
          <a:lstStyle>
            <a:defPPr>
              <a:defRPr lang="en-US"/>
            </a:defPPr>
            <a:lvl1pPr algn="ctr" eaLnBrk="0" hangingPunct="0">
              <a:buClr>
                <a:schemeClr val="tx1"/>
              </a:buClr>
              <a:tabLst>
                <a:tab pos="8345488" algn="r"/>
              </a:tabLst>
              <a:defRPr sz="1600" b="1">
                <a:solidFill>
                  <a:schemeClr val="tx1"/>
                </a:solidFill>
                <a:ea typeface="굴림" pitchFamily="34" charset="-127"/>
              </a:defRPr>
            </a:lvl1pPr>
          </a:lstStyle>
          <a:p>
            <a:r>
              <a:rPr lang="en-US" dirty="0"/>
              <a:t>SAP Definition: Credit Control Area is an Organizational Unit that represents the area where Customer Credit is awarded and monitored. This Organizational Unit either be a single or several Company Codes, if Credit Control is performed across several Company Codes.</a:t>
            </a:r>
          </a:p>
        </p:txBody>
      </p:sp>
      <p:sp>
        <p:nvSpPr>
          <p:cNvPr id="775170" name="Rectangle 2"/>
          <p:cNvSpPr>
            <a:spLocks noGrp="1" noChangeArrowheads="1"/>
          </p:cNvSpPr>
          <p:nvPr>
            <p:ph type="title"/>
          </p:nvPr>
        </p:nvSpPr>
        <p:spPr/>
        <p:txBody>
          <a:bodyPr/>
          <a:lstStyle/>
          <a:p>
            <a:r>
              <a:rPr lang="en-US" dirty="0"/>
              <a:t>Credit Control Area</a:t>
            </a:r>
          </a:p>
        </p:txBody>
      </p:sp>
      <p:sp>
        <p:nvSpPr>
          <p:cNvPr id="6" name="Footer Placeholder 5"/>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7" name="Slide Number Placeholder 6"/>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12</a:t>
            </a:fld>
            <a:endParaRPr lang="en-US" dirty="0"/>
          </a:p>
        </p:txBody>
      </p:sp>
      <p:grpSp>
        <p:nvGrpSpPr>
          <p:cNvPr id="29" name="Group 28">
            <a:extLst>
              <a:ext uri="{FF2B5EF4-FFF2-40B4-BE49-F238E27FC236}">
                <a16:creationId xmlns:a16="http://schemas.microsoft.com/office/drawing/2014/main" id="{C848377A-B85D-41FE-905E-D2A542763131}"/>
              </a:ext>
            </a:extLst>
          </p:cNvPr>
          <p:cNvGrpSpPr/>
          <p:nvPr/>
        </p:nvGrpSpPr>
        <p:grpSpPr>
          <a:xfrm>
            <a:off x="2141222" y="1218939"/>
            <a:ext cx="7909559" cy="3563071"/>
            <a:chOff x="320040" y="1211281"/>
            <a:chExt cx="7909559" cy="3693228"/>
          </a:xfrm>
        </p:grpSpPr>
        <p:sp>
          <p:nvSpPr>
            <p:cNvPr id="30" name="Rectangle 29">
              <a:extLst>
                <a:ext uri="{FF2B5EF4-FFF2-40B4-BE49-F238E27FC236}">
                  <a16:creationId xmlns:a16="http://schemas.microsoft.com/office/drawing/2014/main" id="{7723037F-CE50-4E44-A268-53D470C97059}"/>
                </a:ext>
              </a:extLst>
            </p:cNvPr>
            <p:cNvSpPr/>
            <p:nvPr/>
          </p:nvSpPr>
          <p:spPr>
            <a:xfrm>
              <a:off x="320040" y="2826327"/>
              <a:ext cx="2292530" cy="207818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j-lt"/>
                  <a:cs typeface="Arial" pitchFamily="34" charset="0"/>
                </a:rPr>
                <a:t>Company Code 1</a:t>
              </a: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IN" sz="1400" b="1" dirty="0">
                <a:latin typeface="+mj-lt"/>
                <a:cs typeface="Arial" pitchFamily="34" charset="0"/>
              </a:endParaRPr>
            </a:p>
          </p:txBody>
        </p:sp>
        <p:sp>
          <p:nvSpPr>
            <p:cNvPr id="31" name="Rectangle 30">
              <a:extLst>
                <a:ext uri="{FF2B5EF4-FFF2-40B4-BE49-F238E27FC236}">
                  <a16:creationId xmlns:a16="http://schemas.microsoft.com/office/drawing/2014/main" id="{2B0D7298-46CC-4808-A347-3E4D781DC79A}"/>
                </a:ext>
              </a:extLst>
            </p:cNvPr>
            <p:cNvSpPr/>
            <p:nvPr/>
          </p:nvSpPr>
          <p:spPr>
            <a:xfrm>
              <a:off x="3414154" y="2826327"/>
              <a:ext cx="2048495" cy="2078182"/>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j-lt"/>
                  <a:cs typeface="Arial" pitchFamily="34" charset="0"/>
                </a:rPr>
                <a:t>Company Code  2</a:t>
              </a: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IN" sz="1400" b="1" dirty="0">
                <a:latin typeface="+mj-lt"/>
                <a:cs typeface="Arial" pitchFamily="34" charset="0"/>
              </a:endParaRPr>
            </a:p>
          </p:txBody>
        </p:sp>
        <p:sp>
          <p:nvSpPr>
            <p:cNvPr id="32" name="Rectangle 31">
              <a:extLst>
                <a:ext uri="{FF2B5EF4-FFF2-40B4-BE49-F238E27FC236}">
                  <a16:creationId xmlns:a16="http://schemas.microsoft.com/office/drawing/2014/main" id="{041012B7-40E9-42CC-9A08-5076915BDDC0}"/>
                </a:ext>
              </a:extLst>
            </p:cNvPr>
            <p:cNvSpPr/>
            <p:nvPr/>
          </p:nvSpPr>
          <p:spPr>
            <a:xfrm>
              <a:off x="6192980" y="2826327"/>
              <a:ext cx="2036619" cy="20781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j-lt"/>
                  <a:cs typeface="Arial" pitchFamily="34" charset="0"/>
                </a:rPr>
                <a:t>Company  Code  3</a:t>
              </a: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US" sz="1400" b="1" dirty="0">
                <a:latin typeface="+mj-lt"/>
                <a:cs typeface="Arial" pitchFamily="34" charset="0"/>
              </a:endParaRPr>
            </a:p>
            <a:p>
              <a:pPr algn="ctr"/>
              <a:endParaRPr lang="en-IN" sz="1400" b="1" dirty="0">
                <a:latin typeface="+mj-lt"/>
                <a:cs typeface="Arial" pitchFamily="34" charset="0"/>
              </a:endParaRPr>
            </a:p>
          </p:txBody>
        </p:sp>
        <p:cxnSp>
          <p:nvCxnSpPr>
            <p:cNvPr id="33" name="Straight Connector 32">
              <a:extLst>
                <a:ext uri="{FF2B5EF4-FFF2-40B4-BE49-F238E27FC236}">
                  <a16:creationId xmlns:a16="http://schemas.microsoft.com/office/drawing/2014/main" id="{9577B713-20AF-4E02-BBC1-EE1AEA9BDBFF}"/>
                </a:ext>
              </a:extLst>
            </p:cNvPr>
            <p:cNvCxnSpPr>
              <a:stCxn id="35" idx="3"/>
            </p:cNvCxnSpPr>
            <p:nvPr/>
          </p:nvCxnSpPr>
          <p:spPr>
            <a:xfrm rot="5400000">
              <a:off x="2394842" y="1876990"/>
              <a:ext cx="834557" cy="1064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F32696D-BF12-499C-8217-E2BF5715988E}"/>
                </a:ext>
              </a:extLst>
            </p:cNvPr>
            <p:cNvCxnSpPr/>
            <p:nvPr/>
          </p:nvCxnSpPr>
          <p:spPr>
            <a:xfrm>
              <a:off x="4269179" y="2125682"/>
              <a:ext cx="29689" cy="700645"/>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B487A9C-0893-4981-8CF8-99048E7C99A9}"/>
                </a:ext>
              </a:extLst>
            </p:cNvPr>
            <p:cNvSpPr/>
            <p:nvPr/>
          </p:nvSpPr>
          <p:spPr>
            <a:xfrm>
              <a:off x="2980706" y="1211281"/>
              <a:ext cx="2481943" cy="914400"/>
            </a:xfrm>
            <a:prstGeom prst="ellipse">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j-lt"/>
                  <a:cs typeface="Arial" pitchFamily="34" charset="0"/>
                </a:rPr>
                <a:t>CREDIT CONTROL AREA</a:t>
              </a:r>
              <a:endParaRPr lang="en-IN" sz="1400" b="1" dirty="0">
                <a:latin typeface="+mj-lt"/>
                <a:cs typeface="Arial" pitchFamily="34" charset="0"/>
              </a:endParaRPr>
            </a:p>
          </p:txBody>
        </p:sp>
        <p:cxnSp>
          <p:nvCxnSpPr>
            <p:cNvPr id="36" name="Straight Connector 35">
              <a:extLst>
                <a:ext uri="{FF2B5EF4-FFF2-40B4-BE49-F238E27FC236}">
                  <a16:creationId xmlns:a16="http://schemas.microsoft.com/office/drawing/2014/main" id="{73738ED5-19B8-4F8E-8B01-0C7B535EE725}"/>
                </a:ext>
              </a:extLst>
            </p:cNvPr>
            <p:cNvCxnSpPr>
              <a:stCxn id="32" idx="0"/>
            </p:cNvCxnSpPr>
            <p:nvPr/>
          </p:nvCxnSpPr>
          <p:spPr>
            <a:xfrm rot="16200000" flipV="1">
              <a:off x="5713514" y="1328550"/>
              <a:ext cx="1021280" cy="1974273"/>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CF7E726-3CF3-486D-934F-D33F4888FE22}"/>
                </a:ext>
              </a:extLst>
            </p:cNvPr>
            <p:cNvSpPr/>
            <p:nvPr/>
          </p:nvSpPr>
          <p:spPr>
            <a:xfrm>
              <a:off x="688769" y="3327517"/>
              <a:ext cx="1591293" cy="579465"/>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mj-lt"/>
                  <a:cs typeface="Arial" pitchFamily="34" charset="0"/>
                </a:rPr>
                <a:t>Sales Organization  1</a:t>
              </a:r>
              <a:endParaRPr lang="en-IN" sz="1000" b="1" dirty="0">
                <a:latin typeface="+mj-lt"/>
                <a:cs typeface="Arial" pitchFamily="34" charset="0"/>
              </a:endParaRPr>
            </a:p>
          </p:txBody>
        </p:sp>
        <p:sp>
          <p:nvSpPr>
            <p:cNvPr id="38" name="Oval 37">
              <a:extLst>
                <a:ext uri="{FF2B5EF4-FFF2-40B4-BE49-F238E27FC236}">
                  <a16:creationId xmlns:a16="http://schemas.microsoft.com/office/drawing/2014/main" id="{4705AF90-561E-4DC5-A438-D403FD4BECE1}"/>
                </a:ext>
              </a:extLst>
            </p:cNvPr>
            <p:cNvSpPr/>
            <p:nvPr/>
          </p:nvSpPr>
          <p:spPr>
            <a:xfrm>
              <a:off x="688769" y="4144488"/>
              <a:ext cx="1591293" cy="5794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mj-lt"/>
                  <a:cs typeface="Arial" pitchFamily="34" charset="0"/>
                </a:rPr>
                <a:t>Sales Organization  </a:t>
              </a:r>
              <a:r>
                <a:rPr lang="en-US" sz="1200" b="1" dirty="0">
                  <a:latin typeface="+mj-lt"/>
                  <a:cs typeface="Arial" pitchFamily="34" charset="0"/>
                </a:rPr>
                <a:t>2</a:t>
              </a:r>
              <a:endParaRPr lang="en-IN" sz="1200" b="1" dirty="0">
                <a:latin typeface="+mj-lt"/>
                <a:cs typeface="Arial" pitchFamily="34" charset="0"/>
              </a:endParaRPr>
            </a:p>
          </p:txBody>
        </p:sp>
        <p:sp>
          <p:nvSpPr>
            <p:cNvPr id="39" name="Oval 38">
              <a:extLst>
                <a:ext uri="{FF2B5EF4-FFF2-40B4-BE49-F238E27FC236}">
                  <a16:creationId xmlns:a16="http://schemas.microsoft.com/office/drawing/2014/main" id="{FFDAD149-1BC5-4B30-98CD-C992156FDEC7}"/>
                </a:ext>
              </a:extLst>
            </p:cNvPr>
            <p:cNvSpPr/>
            <p:nvPr/>
          </p:nvSpPr>
          <p:spPr>
            <a:xfrm>
              <a:off x="3574473" y="3559629"/>
              <a:ext cx="1662545" cy="694706"/>
            </a:xfrm>
            <a:prstGeom prst="ellipse">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mj-lt"/>
                  <a:cs typeface="Arial" pitchFamily="34" charset="0"/>
                </a:rPr>
                <a:t>Sales Organization  3</a:t>
              </a:r>
              <a:endParaRPr lang="en-IN" sz="1000" b="1" dirty="0">
                <a:latin typeface="+mj-lt"/>
                <a:cs typeface="Arial" pitchFamily="34" charset="0"/>
              </a:endParaRPr>
            </a:p>
          </p:txBody>
        </p:sp>
        <p:sp>
          <p:nvSpPr>
            <p:cNvPr id="40" name="Oval 39">
              <a:extLst>
                <a:ext uri="{FF2B5EF4-FFF2-40B4-BE49-F238E27FC236}">
                  <a16:creationId xmlns:a16="http://schemas.microsoft.com/office/drawing/2014/main" id="{9CBE3BDA-0CF9-4323-9211-2F723B35FEDA}"/>
                </a:ext>
              </a:extLst>
            </p:cNvPr>
            <p:cNvSpPr/>
            <p:nvPr/>
          </p:nvSpPr>
          <p:spPr>
            <a:xfrm>
              <a:off x="6448301" y="3559629"/>
              <a:ext cx="1591294" cy="69470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mj-lt"/>
                  <a:cs typeface="Arial" pitchFamily="34" charset="0"/>
                </a:rPr>
                <a:t>Sales Organization  3</a:t>
              </a:r>
              <a:endParaRPr lang="en-IN" sz="1000" b="1" dirty="0">
                <a:latin typeface="+mj-lt"/>
                <a:cs typeface="Arial" pitchFamily="34" charset="0"/>
              </a:endParaRPr>
            </a:p>
          </p:txBody>
        </p:sp>
      </p:grpSp>
    </p:spTree>
    <p:extLst>
      <p:ext uri="{BB962C8B-B14F-4D97-AF65-F5344CB8AC3E}">
        <p14:creationId xmlns:p14="http://schemas.microsoft.com/office/powerpoint/2010/main" val="161457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a:extLst>
              <a:ext uri="{FF2B5EF4-FFF2-40B4-BE49-F238E27FC236}">
                <a16:creationId xmlns:a16="http://schemas.microsoft.com/office/drawing/2014/main" id="{11D89129-6607-4FB1-A7D5-CE51A5743809}"/>
              </a:ext>
            </a:extLst>
          </p:cNvPr>
          <p:cNvSpPr/>
          <p:nvPr/>
        </p:nvSpPr>
        <p:spPr>
          <a:xfrm>
            <a:off x="1694513" y="1341000"/>
            <a:ext cx="8794100" cy="5148700"/>
          </a:xfrm>
          <a:prstGeom prst="roundRect">
            <a:avLst>
              <a:gd name="adj" fmla="val 2894"/>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80000" rIns="108000" rtlCol="0" anchor="t"/>
          <a:lstStyle/>
          <a:p>
            <a:pPr algn="ctr"/>
            <a:endParaRPr lang="en-US" sz="1600" b="1" dirty="0">
              <a:solidFill>
                <a:schemeClr val="tx1"/>
              </a:solidFill>
              <a:latin typeface="+mj-lt"/>
              <a:cs typeface="Arial" pitchFamily="34" charset="0"/>
            </a:endParaRPr>
          </a:p>
        </p:txBody>
      </p:sp>
      <p:sp>
        <p:nvSpPr>
          <p:cNvPr id="775170" name="Rectangle 2"/>
          <p:cNvSpPr>
            <a:spLocks noGrp="1" noChangeArrowheads="1"/>
          </p:cNvSpPr>
          <p:nvPr>
            <p:ph type="title"/>
          </p:nvPr>
        </p:nvSpPr>
        <p:spPr/>
        <p:txBody>
          <a:bodyPr/>
          <a:lstStyle/>
          <a:p>
            <a:r>
              <a:rPr lang="en-US" dirty="0"/>
              <a:t>Sources of Information in Credit Management</a:t>
            </a:r>
          </a:p>
        </p:txBody>
      </p:sp>
      <p:sp>
        <p:nvSpPr>
          <p:cNvPr id="6" name="Footer Placeholder 5"/>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7" name="Slide Number Placeholder 6"/>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13</a:t>
            </a:fld>
            <a:endParaRPr lang="en-US" dirty="0"/>
          </a:p>
        </p:txBody>
      </p:sp>
      <p:grpSp>
        <p:nvGrpSpPr>
          <p:cNvPr id="15" name="Group 14"/>
          <p:cNvGrpSpPr/>
          <p:nvPr/>
        </p:nvGrpSpPr>
        <p:grpSpPr>
          <a:xfrm>
            <a:off x="2023563" y="1644701"/>
            <a:ext cx="8136000" cy="4541301"/>
            <a:chOff x="324000" y="1587068"/>
            <a:chExt cx="8136000" cy="4541301"/>
          </a:xfrm>
        </p:grpSpPr>
        <p:sp>
          <p:nvSpPr>
            <p:cNvPr id="20" name="Rectangle 19">
              <a:extLst>
                <a:ext uri="{FF2B5EF4-FFF2-40B4-BE49-F238E27FC236}">
                  <a16:creationId xmlns:a16="http://schemas.microsoft.com/office/drawing/2014/main" id="{59D82304-6FC2-42D6-A0A3-7D0050595084}"/>
                </a:ext>
              </a:extLst>
            </p:cNvPr>
            <p:cNvSpPr/>
            <p:nvPr/>
          </p:nvSpPr>
          <p:spPr>
            <a:xfrm>
              <a:off x="2989726" y="3201489"/>
              <a:ext cx="2804548" cy="12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en-US" sz="1400" b="1" dirty="0">
                  <a:latin typeface="+mj-lt"/>
                  <a:cs typeface="Arial" pitchFamily="34" charset="0"/>
                </a:rPr>
                <a:t>Customer Master Record </a:t>
              </a:r>
            </a:p>
            <a:p>
              <a:pPr algn="ctr">
                <a:spcBef>
                  <a:spcPts val="1200"/>
                </a:spcBef>
              </a:pPr>
              <a:r>
                <a:rPr lang="en-US" sz="1400" b="1" dirty="0">
                  <a:latin typeface="+mj-lt"/>
                  <a:cs typeface="Arial" pitchFamily="34" charset="0"/>
                </a:rPr>
                <a:t>Credit Control Area</a:t>
              </a:r>
            </a:p>
            <a:p>
              <a:pPr algn="ctr">
                <a:spcBef>
                  <a:spcPts val="1200"/>
                </a:spcBef>
              </a:pPr>
              <a:r>
                <a:rPr lang="en-US" sz="1400" b="1" dirty="0">
                  <a:latin typeface="+mj-lt"/>
                  <a:cs typeface="Arial" pitchFamily="34" charset="0"/>
                </a:rPr>
                <a:t>Credit Limit</a:t>
              </a:r>
            </a:p>
          </p:txBody>
        </p:sp>
        <p:sp>
          <p:nvSpPr>
            <p:cNvPr id="21" name="Rectangle 20">
              <a:extLst>
                <a:ext uri="{FF2B5EF4-FFF2-40B4-BE49-F238E27FC236}">
                  <a16:creationId xmlns:a16="http://schemas.microsoft.com/office/drawing/2014/main" id="{BE0DC15E-29DB-414B-A55A-5D2047B3D0EB}"/>
                </a:ext>
              </a:extLst>
            </p:cNvPr>
            <p:cNvSpPr/>
            <p:nvPr/>
          </p:nvSpPr>
          <p:spPr>
            <a:xfrm>
              <a:off x="5790169" y="2095007"/>
              <a:ext cx="2669831" cy="3953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Account analysis</a:t>
              </a:r>
              <a:endParaRPr lang="en-IN" sz="1400" dirty="0">
                <a:latin typeface="+mj-lt"/>
                <a:cs typeface="Arial" pitchFamily="34" charset="0"/>
              </a:endParaRPr>
            </a:p>
          </p:txBody>
        </p:sp>
        <p:sp>
          <p:nvSpPr>
            <p:cNvPr id="22" name="Rectangle 21">
              <a:extLst>
                <a:ext uri="{FF2B5EF4-FFF2-40B4-BE49-F238E27FC236}">
                  <a16:creationId xmlns:a16="http://schemas.microsoft.com/office/drawing/2014/main" id="{F851871E-8A88-45B6-996A-A9DEA395BD8C}"/>
                </a:ext>
              </a:extLst>
            </p:cNvPr>
            <p:cNvSpPr/>
            <p:nvPr/>
          </p:nvSpPr>
          <p:spPr>
            <a:xfrm>
              <a:off x="324000" y="4662157"/>
              <a:ext cx="2669831" cy="3953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FI Information system</a:t>
              </a:r>
              <a:endParaRPr lang="en-IN" sz="1400" dirty="0">
                <a:latin typeface="+mj-lt"/>
                <a:cs typeface="Arial" pitchFamily="34" charset="0"/>
              </a:endParaRPr>
            </a:p>
          </p:txBody>
        </p:sp>
        <p:sp>
          <p:nvSpPr>
            <p:cNvPr id="23" name="Rectangle 22">
              <a:extLst>
                <a:ext uri="{FF2B5EF4-FFF2-40B4-BE49-F238E27FC236}">
                  <a16:creationId xmlns:a16="http://schemas.microsoft.com/office/drawing/2014/main" id="{355E6D8B-5870-438F-8A14-E5797F367993}"/>
                </a:ext>
              </a:extLst>
            </p:cNvPr>
            <p:cNvSpPr/>
            <p:nvPr/>
          </p:nvSpPr>
          <p:spPr>
            <a:xfrm>
              <a:off x="5790169" y="4662157"/>
              <a:ext cx="2669831" cy="3953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Credit overview</a:t>
              </a:r>
              <a:endParaRPr lang="en-IN" sz="1400" dirty="0">
                <a:latin typeface="+mj-lt"/>
                <a:cs typeface="Arial" pitchFamily="34" charset="0"/>
              </a:endParaRPr>
            </a:p>
          </p:txBody>
        </p:sp>
        <p:sp>
          <p:nvSpPr>
            <p:cNvPr id="24" name="Rectangle 23">
              <a:extLst>
                <a:ext uri="{FF2B5EF4-FFF2-40B4-BE49-F238E27FC236}">
                  <a16:creationId xmlns:a16="http://schemas.microsoft.com/office/drawing/2014/main" id="{6D594927-F036-4F85-B3EB-8727D76DA98A}"/>
                </a:ext>
              </a:extLst>
            </p:cNvPr>
            <p:cNvSpPr/>
            <p:nvPr/>
          </p:nvSpPr>
          <p:spPr>
            <a:xfrm>
              <a:off x="5790169" y="1587068"/>
              <a:ext cx="2669831" cy="3953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Customer master record</a:t>
              </a:r>
              <a:endParaRPr lang="en-IN" sz="1400" dirty="0">
                <a:latin typeface="+mj-lt"/>
                <a:cs typeface="Arial" pitchFamily="34" charset="0"/>
              </a:endParaRPr>
            </a:p>
          </p:txBody>
        </p:sp>
        <p:sp>
          <p:nvSpPr>
            <p:cNvPr id="25" name="Rectangle 24">
              <a:extLst>
                <a:ext uri="{FF2B5EF4-FFF2-40B4-BE49-F238E27FC236}">
                  <a16:creationId xmlns:a16="http://schemas.microsoft.com/office/drawing/2014/main" id="{A8719B71-5561-452D-A303-68D8D51B6100}"/>
                </a:ext>
              </a:extLst>
            </p:cNvPr>
            <p:cNvSpPr/>
            <p:nvPr/>
          </p:nvSpPr>
          <p:spPr>
            <a:xfrm>
              <a:off x="324000" y="2095007"/>
              <a:ext cx="2669831" cy="3953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Oldest open item</a:t>
              </a:r>
              <a:endParaRPr lang="en-IN" sz="1400" dirty="0">
                <a:latin typeface="+mj-lt"/>
                <a:cs typeface="Arial" pitchFamily="34" charset="0"/>
              </a:endParaRPr>
            </a:p>
          </p:txBody>
        </p:sp>
        <p:sp>
          <p:nvSpPr>
            <p:cNvPr id="26" name="Rectangle 25">
              <a:extLst>
                <a:ext uri="{FF2B5EF4-FFF2-40B4-BE49-F238E27FC236}">
                  <a16:creationId xmlns:a16="http://schemas.microsoft.com/office/drawing/2014/main" id="{F9ACFB24-5C97-461B-92C7-12D7DC65FBDC}"/>
                </a:ext>
              </a:extLst>
            </p:cNvPr>
            <p:cNvSpPr/>
            <p:nvPr/>
          </p:nvSpPr>
          <p:spPr>
            <a:xfrm>
              <a:off x="324000" y="2602946"/>
              <a:ext cx="2669831" cy="3953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Last payment</a:t>
              </a:r>
              <a:endParaRPr lang="en-IN" sz="1400" dirty="0">
                <a:latin typeface="+mj-lt"/>
                <a:cs typeface="Arial" pitchFamily="34" charset="0"/>
              </a:endParaRPr>
            </a:p>
          </p:txBody>
        </p:sp>
        <p:sp>
          <p:nvSpPr>
            <p:cNvPr id="27" name="Rectangle 26">
              <a:extLst>
                <a:ext uri="{FF2B5EF4-FFF2-40B4-BE49-F238E27FC236}">
                  <a16:creationId xmlns:a16="http://schemas.microsoft.com/office/drawing/2014/main" id="{448686CA-72D5-44E2-9A15-4DFCEDC9E588}"/>
                </a:ext>
              </a:extLst>
            </p:cNvPr>
            <p:cNvSpPr/>
            <p:nvPr/>
          </p:nvSpPr>
          <p:spPr>
            <a:xfrm>
              <a:off x="5790169" y="2602946"/>
              <a:ext cx="2669831" cy="3953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Line items</a:t>
              </a:r>
              <a:endParaRPr lang="en-IN" sz="1400" dirty="0">
                <a:latin typeface="+mj-lt"/>
                <a:cs typeface="Arial" pitchFamily="34" charset="0"/>
              </a:endParaRPr>
            </a:p>
          </p:txBody>
        </p:sp>
        <p:sp>
          <p:nvSpPr>
            <p:cNvPr id="28" name="Rectangle 27">
              <a:extLst>
                <a:ext uri="{FF2B5EF4-FFF2-40B4-BE49-F238E27FC236}">
                  <a16:creationId xmlns:a16="http://schemas.microsoft.com/office/drawing/2014/main" id="{0E7D8AE3-3926-4409-A03D-C733B2FBC603}"/>
                </a:ext>
              </a:extLst>
            </p:cNvPr>
            <p:cNvSpPr/>
            <p:nvPr/>
          </p:nvSpPr>
          <p:spPr>
            <a:xfrm>
              <a:off x="5790169" y="5197578"/>
              <a:ext cx="2669831" cy="3953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Credit master sheet</a:t>
              </a:r>
              <a:endParaRPr lang="en-IN" sz="1400" dirty="0">
                <a:latin typeface="+mj-lt"/>
                <a:cs typeface="Arial" pitchFamily="34" charset="0"/>
              </a:endParaRPr>
            </a:p>
          </p:txBody>
        </p:sp>
        <p:sp>
          <p:nvSpPr>
            <p:cNvPr id="41" name="Rectangle 40">
              <a:extLst>
                <a:ext uri="{FF2B5EF4-FFF2-40B4-BE49-F238E27FC236}">
                  <a16:creationId xmlns:a16="http://schemas.microsoft.com/office/drawing/2014/main" id="{0A81A45A-CC09-494D-8F71-2C01B05B50F9}"/>
                </a:ext>
              </a:extLst>
            </p:cNvPr>
            <p:cNvSpPr/>
            <p:nvPr/>
          </p:nvSpPr>
          <p:spPr>
            <a:xfrm>
              <a:off x="5790169" y="5733000"/>
              <a:ext cx="2669831" cy="3953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Early warning list</a:t>
              </a:r>
              <a:endParaRPr lang="en-IN" sz="1400" dirty="0">
                <a:latin typeface="+mj-lt"/>
                <a:cs typeface="Arial" pitchFamily="34" charset="0"/>
              </a:endParaRPr>
            </a:p>
          </p:txBody>
        </p:sp>
        <p:sp>
          <p:nvSpPr>
            <p:cNvPr id="42" name="Rectangle 41">
              <a:extLst>
                <a:ext uri="{FF2B5EF4-FFF2-40B4-BE49-F238E27FC236}">
                  <a16:creationId xmlns:a16="http://schemas.microsoft.com/office/drawing/2014/main" id="{6B8EB15D-1099-4F37-ACD9-E66D0D755E84}"/>
                </a:ext>
              </a:extLst>
            </p:cNvPr>
            <p:cNvSpPr/>
            <p:nvPr/>
          </p:nvSpPr>
          <p:spPr>
            <a:xfrm>
              <a:off x="324000" y="5197578"/>
              <a:ext cx="2669831" cy="3953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SD Information system</a:t>
              </a:r>
              <a:endParaRPr lang="en-IN" sz="1400" dirty="0">
                <a:latin typeface="+mj-lt"/>
                <a:cs typeface="Arial" pitchFamily="34" charset="0"/>
              </a:endParaRPr>
            </a:p>
          </p:txBody>
        </p:sp>
        <p:cxnSp>
          <p:nvCxnSpPr>
            <p:cNvPr id="43" name="Straight Connector 42">
              <a:extLst>
                <a:ext uri="{FF2B5EF4-FFF2-40B4-BE49-F238E27FC236}">
                  <a16:creationId xmlns:a16="http://schemas.microsoft.com/office/drawing/2014/main" id="{9E2A0D92-7612-4419-B900-D12D48B82A93}"/>
                </a:ext>
              </a:extLst>
            </p:cNvPr>
            <p:cNvCxnSpPr/>
            <p:nvPr/>
          </p:nvCxnSpPr>
          <p:spPr>
            <a:xfrm>
              <a:off x="2993830" y="2998314"/>
              <a:ext cx="282170" cy="20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AD9B4CF-1133-4A7B-9A72-C4D578EEDD5B}"/>
                </a:ext>
              </a:extLst>
            </p:cNvPr>
            <p:cNvCxnSpPr/>
            <p:nvPr/>
          </p:nvCxnSpPr>
          <p:spPr>
            <a:xfrm flipH="1">
              <a:off x="5443221" y="2986179"/>
              <a:ext cx="369823" cy="215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ADBE1E9-F4A1-431B-B0F9-49B7BB29B79D}"/>
                </a:ext>
              </a:extLst>
            </p:cNvPr>
            <p:cNvCxnSpPr/>
            <p:nvPr/>
          </p:nvCxnSpPr>
          <p:spPr>
            <a:xfrm flipV="1">
              <a:off x="2683067" y="4409560"/>
              <a:ext cx="488343" cy="252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5444235-EE46-4C2C-83FE-ECD8E3CC4EBE}"/>
                </a:ext>
              </a:extLst>
            </p:cNvPr>
            <p:cNvCxnSpPr/>
            <p:nvPr/>
          </p:nvCxnSpPr>
          <p:spPr>
            <a:xfrm flipH="1" flipV="1">
              <a:off x="5352899" y="4416090"/>
              <a:ext cx="587101" cy="24606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5507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Control Area</a:t>
            </a:r>
          </a:p>
        </p:txBody>
      </p:sp>
      <p:sp>
        <p:nvSpPr>
          <p:cNvPr id="8" name="Footer Placeholder 7"/>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9" name="Slide Number Placeholder 8"/>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14</a:t>
            </a:fld>
            <a:endParaRPr lang="en-US" dirty="0"/>
          </a:p>
        </p:txBody>
      </p:sp>
      <p:sp>
        <p:nvSpPr>
          <p:cNvPr id="3" name="Content Placeholder 2"/>
          <p:cNvSpPr>
            <a:spLocks noGrp="1"/>
          </p:cNvSpPr>
          <p:nvPr>
            <p:ph type="body" sz="quarter" idx="4294967295"/>
          </p:nvPr>
        </p:nvSpPr>
        <p:spPr>
          <a:xfrm>
            <a:off x="1694513" y="1341438"/>
            <a:ext cx="8794101" cy="417556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108000" rIns="72000" anchor="ctr" anchorCtr="0">
            <a:noAutofit/>
          </a:bodyPr>
          <a:lstStyle/>
          <a:p>
            <a:pPr marL="354013" lvl="2" indent="-354013">
              <a:lnSpc>
                <a:spcPct val="100000"/>
              </a:lnSpc>
              <a:spcBef>
                <a:spcPts val="1200"/>
              </a:spcBef>
              <a:buClr>
                <a:schemeClr val="accent6"/>
              </a:buClr>
              <a:buFont typeface="Wingdings" panose="05000000000000000000" pitchFamily="2" charset="2"/>
              <a:buChar char="q"/>
              <a:defRPr/>
            </a:pPr>
            <a:r>
              <a:rPr lang="en-US" dirty="0"/>
              <a:t>The </a:t>
            </a:r>
            <a:r>
              <a:rPr lang="en-US" dirty="0">
                <a:solidFill>
                  <a:schemeClr val="accent2"/>
                </a:solidFill>
              </a:rPr>
              <a:t>Credit Control Area</a:t>
            </a:r>
            <a:r>
              <a:rPr lang="en-US" dirty="0"/>
              <a:t> is an Organizational Unit that specifies and check a credit limit for customers</a:t>
            </a:r>
          </a:p>
          <a:p>
            <a:pPr marL="354013" lvl="2" indent="-354013">
              <a:lnSpc>
                <a:spcPct val="100000"/>
              </a:lnSpc>
              <a:spcBef>
                <a:spcPts val="1200"/>
              </a:spcBef>
              <a:buClr>
                <a:schemeClr val="accent6"/>
              </a:buClr>
              <a:buFont typeface="Wingdings" panose="05000000000000000000" pitchFamily="2" charset="2"/>
              <a:buChar char="q"/>
              <a:defRPr/>
            </a:pPr>
            <a:r>
              <a:rPr lang="en-US" dirty="0"/>
              <a:t>A credit control area can include one or more company codes. It is not possible to assign to assign a company code to more than one credit control area. Within credit control area the credit limits must be specified in the same currency</a:t>
            </a:r>
          </a:p>
          <a:p>
            <a:pPr marL="354013" lvl="2" indent="-354013">
              <a:lnSpc>
                <a:spcPct val="100000"/>
              </a:lnSpc>
              <a:spcBef>
                <a:spcPts val="1200"/>
              </a:spcBef>
              <a:buClr>
                <a:schemeClr val="accent6"/>
              </a:buClr>
              <a:buFont typeface="Wingdings" panose="05000000000000000000" pitchFamily="2" charset="2"/>
              <a:buChar char="q"/>
              <a:defRPr/>
            </a:pPr>
            <a:r>
              <a:rPr lang="en-US" dirty="0"/>
              <a:t>Credit and Risk management takes place in the credit control area</a:t>
            </a:r>
          </a:p>
          <a:p>
            <a:pPr marL="354013" lvl="2" indent="-354013">
              <a:lnSpc>
                <a:spcPct val="100000"/>
              </a:lnSpc>
              <a:spcBef>
                <a:spcPts val="1200"/>
              </a:spcBef>
              <a:buClr>
                <a:schemeClr val="accent6"/>
              </a:buClr>
              <a:buFont typeface="Wingdings" panose="05000000000000000000" pitchFamily="2" charset="2"/>
              <a:buChar char="q"/>
              <a:defRPr/>
            </a:pPr>
            <a:r>
              <a:rPr lang="en-US" dirty="0"/>
              <a:t>For centralized credit management, you can define one credit control area for  all your company codes</a:t>
            </a:r>
          </a:p>
          <a:p>
            <a:pPr marL="354013" lvl="2" indent="-354013">
              <a:lnSpc>
                <a:spcPct val="100000"/>
              </a:lnSpc>
              <a:spcBef>
                <a:spcPts val="1200"/>
              </a:spcBef>
              <a:buClr>
                <a:schemeClr val="accent6"/>
              </a:buClr>
              <a:buFont typeface="Wingdings" panose="05000000000000000000" pitchFamily="2" charset="2"/>
              <a:buChar char="q"/>
              <a:defRPr/>
            </a:pPr>
            <a:r>
              <a:rPr lang="en-US" dirty="0"/>
              <a:t>For decentralized credit management, you can define credit control area for each company code</a:t>
            </a:r>
          </a:p>
          <a:p>
            <a:pPr marL="354013" lvl="2" indent="-354013">
              <a:lnSpc>
                <a:spcPct val="100000"/>
              </a:lnSpc>
              <a:spcBef>
                <a:spcPts val="1200"/>
              </a:spcBef>
              <a:buClr>
                <a:schemeClr val="accent6"/>
              </a:buClr>
              <a:buFont typeface="Wingdings" panose="05000000000000000000" pitchFamily="2" charset="2"/>
              <a:buChar char="q"/>
              <a:defRPr/>
            </a:pPr>
            <a:r>
              <a:rPr lang="en-US" dirty="0"/>
              <a:t>In the credit control area configuration important fields are currency, update group, risk category and credit limit</a:t>
            </a:r>
          </a:p>
        </p:txBody>
      </p:sp>
    </p:spTree>
    <p:extLst>
      <p:ext uri="{BB962C8B-B14F-4D97-AF65-F5344CB8AC3E}">
        <p14:creationId xmlns:p14="http://schemas.microsoft.com/office/powerpoint/2010/main" val="11319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11D89129-6607-4FB1-A7D5-CE51A5743809}"/>
              </a:ext>
            </a:extLst>
          </p:cNvPr>
          <p:cNvSpPr/>
          <p:nvPr/>
        </p:nvSpPr>
        <p:spPr>
          <a:xfrm>
            <a:off x="1694513" y="1341000"/>
            <a:ext cx="8794100" cy="5148700"/>
          </a:xfrm>
          <a:prstGeom prst="roundRect">
            <a:avLst>
              <a:gd name="adj" fmla="val 2894"/>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80000" rIns="108000" rtlCol="0" anchor="t"/>
          <a:lstStyle/>
          <a:p>
            <a:pPr algn="ctr"/>
            <a:endParaRPr lang="en-US" sz="1600" b="1" dirty="0">
              <a:solidFill>
                <a:schemeClr val="tx1"/>
              </a:solidFill>
              <a:latin typeface="+mj-lt"/>
              <a:cs typeface="Arial" pitchFamily="34" charset="0"/>
            </a:endParaRPr>
          </a:p>
        </p:txBody>
      </p:sp>
      <p:sp>
        <p:nvSpPr>
          <p:cNvPr id="775170" name="Rectangle 2"/>
          <p:cNvSpPr>
            <a:spLocks noGrp="1" noChangeArrowheads="1"/>
          </p:cNvSpPr>
          <p:nvPr>
            <p:ph type="title"/>
          </p:nvPr>
        </p:nvSpPr>
        <p:spPr/>
        <p:txBody>
          <a:bodyPr/>
          <a:lstStyle/>
          <a:p>
            <a:r>
              <a:rPr lang="en-US" dirty="0"/>
              <a:t>Different Type of Credit Checks</a:t>
            </a:r>
          </a:p>
        </p:txBody>
      </p:sp>
      <p:sp>
        <p:nvSpPr>
          <p:cNvPr id="6" name="Footer Placeholder 5"/>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7" name="Slide Number Placeholder 6"/>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15</a:t>
            </a:fld>
            <a:endParaRPr lang="en-US" dirty="0"/>
          </a:p>
        </p:txBody>
      </p:sp>
      <p:grpSp>
        <p:nvGrpSpPr>
          <p:cNvPr id="29" name="Group 28">
            <a:extLst>
              <a:ext uri="{FF2B5EF4-FFF2-40B4-BE49-F238E27FC236}">
                <a16:creationId xmlns:a16="http://schemas.microsoft.com/office/drawing/2014/main" id="{BEF13539-1313-4FCA-9D6B-87B0AC0705A8}"/>
              </a:ext>
            </a:extLst>
          </p:cNvPr>
          <p:cNvGrpSpPr/>
          <p:nvPr/>
        </p:nvGrpSpPr>
        <p:grpSpPr>
          <a:xfrm>
            <a:off x="1989599" y="1701000"/>
            <a:ext cx="8203928" cy="4428700"/>
            <a:chOff x="620032" y="1603169"/>
            <a:chExt cx="8203928" cy="3667496"/>
          </a:xfrm>
        </p:grpSpPr>
        <p:sp>
          <p:nvSpPr>
            <p:cNvPr id="30" name="Rectangle 29">
              <a:extLst>
                <a:ext uri="{FF2B5EF4-FFF2-40B4-BE49-F238E27FC236}">
                  <a16:creationId xmlns:a16="http://schemas.microsoft.com/office/drawing/2014/main" id="{6B39E5CA-69B6-4A99-A7DA-4937FCF6629D}"/>
                </a:ext>
              </a:extLst>
            </p:cNvPr>
            <p:cNvSpPr/>
            <p:nvPr/>
          </p:nvSpPr>
          <p:spPr>
            <a:xfrm>
              <a:off x="2591594" y="1603169"/>
              <a:ext cx="3429000" cy="4868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cs typeface="Arial" pitchFamily="34" charset="0"/>
                </a:rPr>
                <a:t>CREDIT CHECK</a:t>
              </a:r>
              <a:endParaRPr lang="en-IN" b="1" dirty="0">
                <a:latin typeface="+mj-lt"/>
                <a:cs typeface="Arial" pitchFamily="34" charset="0"/>
              </a:endParaRPr>
            </a:p>
          </p:txBody>
        </p:sp>
        <p:sp>
          <p:nvSpPr>
            <p:cNvPr id="31" name="Rectangle 30">
              <a:extLst>
                <a:ext uri="{FF2B5EF4-FFF2-40B4-BE49-F238E27FC236}">
                  <a16:creationId xmlns:a16="http://schemas.microsoft.com/office/drawing/2014/main" id="{23CB1A89-B889-4F66-ACA2-126ABB2DB687}"/>
                </a:ext>
              </a:extLst>
            </p:cNvPr>
            <p:cNvSpPr/>
            <p:nvPr/>
          </p:nvSpPr>
          <p:spPr>
            <a:xfrm>
              <a:off x="620032" y="3097481"/>
              <a:ext cx="2068286" cy="486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cs typeface="Arial" pitchFamily="34" charset="0"/>
                </a:rPr>
                <a:t> Simple credit check</a:t>
              </a:r>
              <a:endParaRPr lang="en-IN" sz="1200" b="1" dirty="0">
                <a:latin typeface="+mj-lt"/>
                <a:cs typeface="Arial" pitchFamily="34" charset="0"/>
              </a:endParaRPr>
            </a:p>
          </p:txBody>
        </p:sp>
        <p:sp>
          <p:nvSpPr>
            <p:cNvPr id="32" name="Rectangle 31">
              <a:extLst>
                <a:ext uri="{FF2B5EF4-FFF2-40B4-BE49-F238E27FC236}">
                  <a16:creationId xmlns:a16="http://schemas.microsoft.com/office/drawing/2014/main" id="{E4887E0C-FC01-4204-A0D9-870057BCD7DB}"/>
                </a:ext>
              </a:extLst>
            </p:cNvPr>
            <p:cNvSpPr/>
            <p:nvPr/>
          </p:nvSpPr>
          <p:spPr>
            <a:xfrm>
              <a:off x="4985656" y="3097481"/>
              <a:ext cx="2436422" cy="48688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cs typeface="Arial" pitchFamily="34" charset="0"/>
                </a:rPr>
                <a:t> AUTOMATIC CREDIT CHECK</a:t>
              </a:r>
              <a:endParaRPr lang="en-IN" sz="1200" b="1" dirty="0">
                <a:latin typeface="+mj-lt"/>
                <a:cs typeface="Arial" pitchFamily="34" charset="0"/>
              </a:endParaRPr>
            </a:p>
          </p:txBody>
        </p:sp>
        <p:sp>
          <p:nvSpPr>
            <p:cNvPr id="33" name="Rectangle 32">
              <a:extLst>
                <a:ext uri="{FF2B5EF4-FFF2-40B4-BE49-F238E27FC236}">
                  <a16:creationId xmlns:a16="http://schemas.microsoft.com/office/drawing/2014/main" id="{7DB94C79-99D2-4884-B4F7-A7305AA089A6}"/>
                </a:ext>
              </a:extLst>
            </p:cNvPr>
            <p:cNvSpPr/>
            <p:nvPr/>
          </p:nvSpPr>
          <p:spPr>
            <a:xfrm>
              <a:off x="620032" y="3097481"/>
              <a:ext cx="2504168" cy="4868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cs typeface="Arial" pitchFamily="34" charset="0"/>
                </a:rPr>
                <a:t> SIMPLE CREDIT CHECK</a:t>
              </a:r>
              <a:endParaRPr lang="en-IN" sz="1200" b="1" dirty="0">
                <a:latin typeface="+mj-lt"/>
                <a:cs typeface="Arial" pitchFamily="34" charset="0"/>
              </a:endParaRPr>
            </a:p>
          </p:txBody>
        </p:sp>
        <p:sp>
          <p:nvSpPr>
            <p:cNvPr id="34" name="Rectangle 33">
              <a:extLst>
                <a:ext uri="{FF2B5EF4-FFF2-40B4-BE49-F238E27FC236}">
                  <a16:creationId xmlns:a16="http://schemas.microsoft.com/office/drawing/2014/main" id="{03861E2C-9F61-4CB0-9586-95252F10988A}"/>
                </a:ext>
              </a:extLst>
            </p:cNvPr>
            <p:cNvSpPr/>
            <p:nvPr/>
          </p:nvSpPr>
          <p:spPr>
            <a:xfrm>
              <a:off x="3572492" y="4783777"/>
              <a:ext cx="2068286" cy="486888"/>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cs typeface="Arial" pitchFamily="34" charset="0"/>
                </a:rPr>
                <a:t> STATIC CREDIT CHECK</a:t>
              </a:r>
              <a:endParaRPr lang="en-IN" sz="1200" b="1" dirty="0">
                <a:latin typeface="+mj-lt"/>
                <a:cs typeface="Arial" pitchFamily="34" charset="0"/>
              </a:endParaRPr>
            </a:p>
          </p:txBody>
        </p:sp>
        <p:sp>
          <p:nvSpPr>
            <p:cNvPr id="35" name="Rectangle 34">
              <a:extLst>
                <a:ext uri="{FF2B5EF4-FFF2-40B4-BE49-F238E27FC236}">
                  <a16:creationId xmlns:a16="http://schemas.microsoft.com/office/drawing/2014/main" id="{6B21697F-EF21-4155-ACAC-977EF7110C0C}"/>
                </a:ext>
              </a:extLst>
            </p:cNvPr>
            <p:cNvSpPr/>
            <p:nvPr/>
          </p:nvSpPr>
          <p:spPr>
            <a:xfrm>
              <a:off x="6755674" y="4783777"/>
              <a:ext cx="2068286" cy="48688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cs typeface="Arial" pitchFamily="34" charset="0"/>
                </a:rPr>
                <a:t> DYNAMIC CREDIT CHECK</a:t>
              </a:r>
              <a:endParaRPr lang="en-IN" sz="1200" b="1" dirty="0">
                <a:latin typeface="+mj-lt"/>
                <a:cs typeface="Arial" pitchFamily="34" charset="0"/>
              </a:endParaRPr>
            </a:p>
          </p:txBody>
        </p:sp>
        <p:cxnSp>
          <p:nvCxnSpPr>
            <p:cNvPr id="36" name="Straight Connector 35">
              <a:extLst>
                <a:ext uri="{FF2B5EF4-FFF2-40B4-BE49-F238E27FC236}">
                  <a16:creationId xmlns:a16="http://schemas.microsoft.com/office/drawing/2014/main" id="{0CB73011-7131-49F1-A0D0-65CBC50152EC}"/>
                </a:ext>
              </a:extLst>
            </p:cNvPr>
            <p:cNvCxnSpPr/>
            <p:nvPr/>
          </p:nvCxnSpPr>
          <p:spPr>
            <a:xfrm rot="16200000" flipH="1">
              <a:off x="3477490" y="2709553"/>
              <a:ext cx="1250870" cy="1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045C186-E208-42A2-AA47-6666E8292D07}"/>
                </a:ext>
              </a:extLst>
            </p:cNvPr>
            <p:cNvCxnSpPr>
              <a:stCxn id="33" idx="3"/>
              <a:endCxn id="32" idx="1"/>
            </p:cNvCxnSpPr>
            <p:nvPr/>
          </p:nvCxnSpPr>
          <p:spPr>
            <a:xfrm>
              <a:off x="3124200" y="3340925"/>
              <a:ext cx="186145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F8C3F0-18A4-4A6B-B2DD-8DA466159C33}"/>
                </a:ext>
              </a:extLst>
            </p:cNvPr>
            <p:cNvCxnSpPr/>
            <p:nvPr/>
          </p:nvCxnSpPr>
          <p:spPr>
            <a:xfrm rot="16200000" flipV="1">
              <a:off x="5889373" y="3716384"/>
              <a:ext cx="26085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9238014-5EB3-4EF8-855C-2A6C720B7FBB}"/>
                </a:ext>
              </a:extLst>
            </p:cNvPr>
            <p:cNvCxnSpPr/>
            <p:nvPr/>
          </p:nvCxnSpPr>
          <p:spPr>
            <a:xfrm>
              <a:off x="4595751" y="3847605"/>
              <a:ext cx="30875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D486CC-9BC6-4F83-ACC1-BC10D58CAA12}"/>
                </a:ext>
              </a:extLst>
            </p:cNvPr>
            <p:cNvCxnSpPr>
              <a:endCxn id="34" idx="0"/>
            </p:cNvCxnSpPr>
            <p:nvPr/>
          </p:nvCxnSpPr>
          <p:spPr>
            <a:xfrm rot="16200000" flipH="1">
              <a:off x="4133901" y="4311043"/>
              <a:ext cx="935378" cy="10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38012E1-5637-47CF-A0D3-92008D5BC96B}"/>
                </a:ext>
              </a:extLst>
            </p:cNvPr>
            <p:cNvCxnSpPr/>
            <p:nvPr/>
          </p:nvCxnSpPr>
          <p:spPr>
            <a:xfrm rot="16200000" flipH="1">
              <a:off x="7217234" y="4316881"/>
              <a:ext cx="933790" cy="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6534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Credit Check</a:t>
            </a:r>
          </a:p>
        </p:txBody>
      </p:sp>
      <p:sp>
        <p:nvSpPr>
          <p:cNvPr id="8" name="Footer Placeholder 7"/>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9" name="Slide Number Placeholder 8"/>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16</a:t>
            </a:fld>
            <a:endParaRPr lang="en-US" dirty="0"/>
          </a:p>
        </p:txBody>
      </p:sp>
      <p:sp>
        <p:nvSpPr>
          <p:cNvPr id="3" name="Content Placeholder 2"/>
          <p:cNvSpPr>
            <a:spLocks noGrp="1"/>
          </p:cNvSpPr>
          <p:nvPr>
            <p:ph type="body" sz="quarter" idx="4294967295"/>
          </p:nvPr>
        </p:nvSpPr>
        <p:spPr>
          <a:xfrm>
            <a:off x="1708150" y="1353426"/>
            <a:ext cx="8775700" cy="401957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108000" rIns="108000" anchor="ctr" anchorCtr="0">
            <a:noAutofit/>
          </a:bodyPr>
          <a:lstStyle/>
          <a:p>
            <a:pPr marL="354013" lvl="2" indent="-354013">
              <a:lnSpc>
                <a:spcPct val="100000"/>
              </a:lnSpc>
              <a:spcBef>
                <a:spcPts val="1200"/>
              </a:spcBef>
              <a:buClr>
                <a:schemeClr val="accent6"/>
              </a:buClr>
              <a:buFont typeface="Wingdings" panose="05000000000000000000" pitchFamily="2" charset="2"/>
              <a:buChar char="q"/>
              <a:defRPr/>
            </a:pPr>
            <a:r>
              <a:rPr lang="en-US" dirty="0"/>
              <a:t>A </a:t>
            </a:r>
            <a:r>
              <a:rPr lang="en-US" b="1" dirty="0">
                <a:solidFill>
                  <a:schemeClr val="tx1"/>
                </a:solidFill>
              </a:rPr>
              <a:t>simple credit </a:t>
            </a:r>
            <a:r>
              <a:rPr lang="en-US" dirty="0"/>
              <a:t>checks can be carried out when sales documents are created and changed</a:t>
            </a:r>
          </a:p>
          <a:p>
            <a:pPr marL="354013" lvl="2" indent="-354013">
              <a:lnSpc>
                <a:spcPct val="100000"/>
              </a:lnSpc>
              <a:spcBef>
                <a:spcPts val="1200"/>
              </a:spcBef>
              <a:buClr>
                <a:schemeClr val="accent6"/>
              </a:buClr>
              <a:buFont typeface="Wingdings" panose="05000000000000000000" pitchFamily="2" charset="2"/>
              <a:buChar char="q"/>
              <a:defRPr/>
            </a:pPr>
            <a:r>
              <a:rPr lang="en-US" dirty="0"/>
              <a:t>The check is carried out within one </a:t>
            </a:r>
            <a:r>
              <a:rPr lang="en-US" b="1" dirty="0">
                <a:solidFill>
                  <a:schemeClr val="tx1"/>
                </a:solidFill>
              </a:rPr>
              <a:t>Credit control area</a:t>
            </a:r>
          </a:p>
          <a:p>
            <a:pPr marL="354013" lvl="2" indent="-354013">
              <a:lnSpc>
                <a:spcPct val="100000"/>
              </a:lnSpc>
              <a:spcBef>
                <a:spcPts val="1200"/>
              </a:spcBef>
              <a:buClr>
                <a:schemeClr val="accent6"/>
              </a:buClr>
              <a:buFont typeface="Wingdings" panose="05000000000000000000" pitchFamily="2" charset="2"/>
              <a:buChar char="q"/>
              <a:defRPr/>
            </a:pPr>
            <a:r>
              <a:rPr lang="en-US" dirty="0"/>
              <a:t>When changing a document, the check is repeated if changes regarding quantity or value are made</a:t>
            </a:r>
          </a:p>
          <a:p>
            <a:pPr marL="354013" lvl="2" indent="-354013">
              <a:lnSpc>
                <a:spcPct val="100000"/>
              </a:lnSpc>
              <a:spcBef>
                <a:spcPts val="1200"/>
              </a:spcBef>
              <a:buClr>
                <a:schemeClr val="accent6"/>
              </a:buClr>
              <a:buFont typeface="Wingdings" panose="05000000000000000000" pitchFamily="2" charset="2"/>
              <a:buChar char="q"/>
              <a:defRPr/>
            </a:pPr>
            <a:r>
              <a:rPr lang="en-US" dirty="0"/>
              <a:t>A sales document belongs to one credit control area depending on the allocation of the sales organization to a company code. The SAP system checks the credit limit which was granted to the customer in this credit control area</a:t>
            </a:r>
          </a:p>
          <a:p>
            <a:pPr marL="354013" lvl="2" indent="-354013">
              <a:lnSpc>
                <a:spcPct val="100000"/>
              </a:lnSpc>
              <a:spcBef>
                <a:spcPts val="1200"/>
              </a:spcBef>
              <a:buClr>
                <a:schemeClr val="accent6"/>
              </a:buClr>
              <a:buFont typeface="Wingdings" panose="05000000000000000000" pitchFamily="2" charset="2"/>
              <a:buChar char="q"/>
              <a:defRPr/>
            </a:pPr>
            <a:r>
              <a:rPr lang="en-US" dirty="0"/>
              <a:t>During the check, the SAP system totals the receivables, the open item from special G/L transactions and the net value of the sales order for every item of a sales document. The total is compared with the credit limit. If the limit is exceeded, the system responds in the way defined by you in the configuration menu</a:t>
            </a:r>
          </a:p>
        </p:txBody>
      </p:sp>
    </p:spTree>
    <p:extLst>
      <p:ext uri="{BB962C8B-B14F-4D97-AF65-F5344CB8AC3E}">
        <p14:creationId xmlns:p14="http://schemas.microsoft.com/office/powerpoint/2010/main" val="95543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Credit Check</a:t>
            </a:r>
          </a:p>
        </p:txBody>
      </p:sp>
      <p:sp>
        <p:nvSpPr>
          <p:cNvPr id="8" name="Footer Placeholder 7"/>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9" name="Slide Number Placeholder 8"/>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17</a:t>
            </a:fld>
            <a:endParaRPr lang="en-US" dirty="0"/>
          </a:p>
        </p:txBody>
      </p:sp>
      <p:sp>
        <p:nvSpPr>
          <p:cNvPr id="3" name="Content Placeholder 2"/>
          <p:cNvSpPr>
            <a:spLocks noGrp="1"/>
          </p:cNvSpPr>
          <p:nvPr>
            <p:ph type="body" sz="quarter" idx="4294967295"/>
          </p:nvPr>
        </p:nvSpPr>
        <p:spPr>
          <a:xfrm>
            <a:off x="1694513" y="1341439"/>
            <a:ext cx="8794101" cy="374356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180000" rIns="72000" anchor="ctr" anchorCtr="0">
            <a:noAutofit/>
          </a:bodyPr>
          <a:lstStyle/>
          <a:p>
            <a:pPr marL="0" lvl="2" indent="0">
              <a:lnSpc>
                <a:spcPct val="100000"/>
              </a:lnSpc>
              <a:spcBef>
                <a:spcPts val="1200"/>
              </a:spcBef>
              <a:buNone/>
              <a:defRPr/>
            </a:pPr>
            <a:r>
              <a:rPr lang="en-US" dirty="0"/>
              <a:t>A credit check occurs in three places </a:t>
            </a:r>
          </a:p>
          <a:p>
            <a:pPr marL="342900" lvl="2" indent="-342900">
              <a:lnSpc>
                <a:spcPct val="100000"/>
              </a:lnSpc>
              <a:spcBef>
                <a:spcPts val="1200"/>
              </a:spcBef>
              <a:buClr>
                <a:schemeClr val="accent6"/>
              </a:buClr>
              <a:buFont typeface="+mj-lt"/>
              <a:buAutoNum type="arabicPeriod"/>
              <a:defRPr/>
            </a:pPr>
            <a:r>
              <a:rPr lang="en-US" dirty="0"/>
              <a:t>Sales Order</a:t>
            </a:r>
          </a:p>
          <a:p>
            <a:pPr marL="342900" lvl="2" indent="-342900">
              <a:lnSpc>
                <a:spcPct val="100000"/>
              </a:lnSpc>
              <a:spcBef>
                <a:spcPts val="1200"/>
              </a:spcBef>
              <a:buClr>
                <a:schemeClr val="accent6"/>
              </a:buClr>
              <a:buFont typeface="+mj-lt"/>
              <a:buAutoNum type="arabicPeriod"/>
              <a:defRPr/>
            </a:pPr>
            <a:r>
              <a:rPr lang="en-US" dirty="0"/>
              <a:t>Delivery</a:t>
            </a:r>
          </a:p>
          <a:p>
            <a:pPr marL="342900" lvl="2" indent="-342900">
              <a:lnSpc>
                <a:spcPct val="100000"/>
              </a:lnSpc>
              <a:spcBef>
                <a:spcPts val="1200"/>
              </a:spcBef>
              <a:buClr>
                <a:schemeClr val="accent6"/>
              </a:buClr>
              <a:buFont typeface="+mj-lt"/>
              <a:buAutoNum type="arabicPeriod"/>
              <a:defRPr/>
            </a:pPr>
            <a:r>
              <a:rPr lang="en-US" dirty="0"/>
              <a:t>Goods Issue</a:t>
            </a:r>
          </a:p>
          <a:p>
            <a:pPr marL="0" lvl="2" indent="0">
              <a:lnSpc>
                <a:spcPct val="100000"/>
              </a:lnSpc>
              <a:spcBef>
                <a:spcPts val="1200"/>
              </a:spcBef>
              <a:buNone/>
              <a:defRPr/>
            </a:pPr>
            <a:endParaRPr lang="en-US" dirty="0"/>
          </a:p>
          <a:p>
            <a:pPr marL="0" lvl="2" indent="0">
              <a:lnSpc>
                <a:spcPct val="100000"/>
              </a:lnSpc>
              <a:spcBef>
                <a:spcPts val="1200"/>
              </a:spcBef>
              <a:buNone/>
              <a:defRPr/>
            </a:pPr>
            <a:r>
              <a:rPr lang="en-US" dirty="0"/>
              <a:t>The response can be either</a:t>
            </a:r>
          </a:p>
          <a:p>
            <a:pPr marL="342900" lvl="2" indent="-342900">
              <a:lnSpc>
                <a:spcPct val="100000"/>
              </a:lnSpc>
              <a:spcBef>
                <a:spcPts val="1200"/>
              </a:spcBef>
              <a:buClr>
                <a:schemeClr val="accent6"/>
              </a:buClr>
              <a:buFont typeface="+mj-lt"/>
              <a:buAutoNum type="arabicPeriod"/>
              <a:defRPr/>
            </a:pPr>
            <a:r>
              <a:rPr lang="en-US" dirty="0"/>
              <a:t>Error</a:t>
            </a:r>
          </a:p>
          <a:p>
            <a:pPr marL="342900" lvl="2" indent="-342900">
              <a:lnSpc>
                <a:spcPct val="100000"/>
              </a:lnSpc>
              <a:spcBef>
                <a:spcPts val="1200"/>
              </a:spcBef>
              <a:buClr>
                <a:schemeClr val="accent6"/>
              </a:buClr>
              <a:buFont typeface="+mj-lt"/>
              <a:buAutoNum type="arabicPeriod"/>
              <a:defRPr/>
            </a:pPr>
            <a:r>
              <a:rPr lang="en-US" dirty="0"/>
              <a:t>Warning</a:t>
            </a:r>
          </a:p>
          <a:p>
            <a:pPr marL="342900" lvl="2" indent="-342900">
              <a:lnSpc>
                <a:spcPct val="100000"/>
              </a:lnSpc>
              <a:spcBef>
                <a:spcPts val="1200"/>
              </a:spcBef>
              <a:buClr>
                <a:schemeClr val="accent6"/>
              </a:buClr>
              <a:buFont typeface="+mj-lt"/>
              <a:buAutoNum type="arabicPeriod"/>
              <a:defRPr/>
            </a:pPr>
            <a:r>
              <a:rPr lang="en-US" dirty="0"/>
              <a:t>Delivery Block</a:t>
            </a:r>
          </a:p>
        </p:txBody>
      </p:sp>
    </p:spTree>
    <p:extLst>
      <p:ext uri="{BB962C8B-B14F-4D97-AF65-F5344CB8AC3E}">
        <p14:creationId xmlns:p14="http://schemas.microsoft.com/office/powerpoint/2010/main" val="399375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3218" name="Rectangle 2"/>
          <p:cNvSpPr>
            <a:spLocks noGrp="1" noChangeArrowheads="1"/>
          </p:cNvSpPr>
          <p:nvPr>
            <p:ph type="title"/>
          </p:nvPr>
        </p:nvSpPr>
        <p:spPr/>
        <p:txBody>
          <a:bodyPr/>
          <a:lstStyle/>
          <a:p>
            <a:r>
              <a:rPr lang="en-US" dirty="0"/>
              <a:t>Automatic Credit Check</a:t>
            </a:r>
          </a:p>
        </p:txBody>
      </p:sp>
      <p:sp>
        <p:nvSpPr>
          <p:cNvPr id="7" name="Footer Placeholder 6"/>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8" name="Slide Number Placeholder 7"/>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18</a:t>
            </a:fld>
            <a:endParaRPr lang="en-US" dirty="0"/>
          </a:p>
        </p:txBody>
      </p:sp>
      <p:sp>
        <p:nvSpPr>
          <p:cNvPr id="1673219" name="Rectangle 3"/>
          <p:cNvSpPr>
            <a:spLocks noGrp="1" noChangeArrowheads="1"/>
          </p:cNvSpPr>
          <p:nvPr>
            <p:ph type="body" sz="quarter" idx="4294967295"/>
          </p:nvPr>
        </p:nvSpPr>
        <p:spPr>
          <a:xfrm>
            <a:off x="1693862" y="620688"/>
            <a:ext cx="9370690" cy="435251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p>
            <a:pPr marL="354013" lvl="2" indent="-354013">
              <a:lnSpc>
                <a:spcPct val="100000"/>
              </a:lnSpc>
              <a:spcBef>
                <a:spcPts val="600"/>
              </a:spcBef>
              <a:buClr>
                <a:schemeClr val="accent6"/>
              </a:buClr>
              <a:buFont typeface="Wingdings" panose="05000000000000000000" pitchFamily="2" charset="2"/>
              <a:buChar char="q"/>
              <a:defRPr/>
            </a:pPr>
            <a:r>
              <a:rPr lang="en-US" dirty="0"/>
              <a:t>Credit checks can be configured differently for different document types and different customer groups</a:t>
            </a:r>
          </a:p>
          <a:p>
            <a:pPr marL="354013" lvl="2" indent="-354013">
              <a:lnSpc>
                <a:spcPct val="100000"/>
              </a:lnSpc>
              <a:spcBef>
                <a:spcPts val="600"/>
              </a:spcBef>
              <a:buClr>
                <a:schemeClr val="accent6"/>
              </a:buClr>
              <a:buFont typeface="Wingdings" panose="05000000000000000000" pitchFamily="2" charset="2"/>
              <a:buChar char="q"/>
              <a:defRPr/>
            </a:pPr>
            <a:r>
              <a:rPr lang="en-US" dirty="0"/>
              <a:t>This one is required because all customers are not the same, some can be trusted and some cannot be trusted again different credit policies should be applicable</a:t>
            </a:r>
          </a:p>
          <a:p>
            <a:pPr marL="354013" lvl="2" indent="-354013">
              <a:lnSpc>
                <a:spcPct val="100000"/>
              </a:lnSpc>
              <a:spcBef>
                <a:spcPts val="600"/>
              </a:spcBef>
              <a:buClr>
                <a:schemeClr val="accent6"/>
              </a:buClr>
              <a:buFont typeface="Wingdings" panose="05000000000000000000" pitchFamily="2" charset="2"/>
              <a:buChar char="q"/>
              <a:defRPr/>
            </a:pPr>
            <a:r>
              <a:rPr lang="en-US" dirty="0"/>
              <a:t>In simple credit check the checking is similar for all customers and documents in the credit control area</a:t>
            </a:r>
          </a:p>
          <a:p>
            <a:pPr marL="354013" lvl="2" indent="-354013">
              <a:lnSpc>
                <a:spcPct val="100000"/>
              </a:lnSpc>
              <a:spcBef>
                <a:spcPts val="600"/>
              </a:spcBef>
              <a:buClr>
                <a:schemeClr val="accent6"/>
              </a:buClr>
              <a:buFont typeface="Wingdings" panose="05000000000000000000" pitchFamily="2" charset="2"/>
              <a:buChar char="q"/>
              <a:defRPr/>
            </a:pPr>
            <a:r>
              <a:rPr lang="en-US" dirty="0"/>
              <a:t>In automatic credit check, to create different credit controls with different combinations are created by the combination of credit control area + credit group + risk category</a:t>
            </a:r>
          </a:p>
          <a:p>
            <a:pPr marL="354013" lvl="2" indent="-354013">
              <a:lnSpc>
                <a:spcPct val="100000"/>
              </a:lnSpc>
              <a:spcBef>
                <a:spcPts val="600"/>
              </a:spcBef>
              <a:buClr>
                <a:schemeClr val="accent6"/>
              </a:buClr>
              <a:buFont typeface="Wingdings" panose="05000000000000000000" pitchFamily="2" charset="2"/>
              <a:buChar char="q"/>
              <a:defRPr/>
            </a:pPr>
            <a:r>
              <a:rPr lang="en-US" dirty="0"/>
              <a:t>In automatic credit check there are two types credit checks available </a:t>
            </a:r>
          </a:p>
          <a:p>
            <a:pPr marL="354013" lvl="2" indent="-354013">
              <a:lnSpc>
                <a:spcPct val="100000"/>
              </a:lnSpc>
              <a:spcBef>
                <a:spcPts val="600"/>
              </a:spcBef>
              <a:buClr>
                <a:schemeClr val="accent6"/>
              </a:buClr>
              <a:buFont typeface="Wingdings" panose="05000000000000000000" pitchFamily="2" charset="2"/>
              <a:buChar char="q"/>
              <a:defRPr/>
            </a:pPr>
            <a:r>
              <a:rPr lang="en-US" dirty="0"/>
              <a:t>Static Credit Limit check</a:t>
            </a:r>
          </a:p>
          <a:p>
            <a:pPr marL="354013" lvl="2" indent="-354013">
              <a:lnSpc>
                <a:spcPct val="100000"/>
              </a:lnSpc>
              <a:spcBef>
                <a:spcPts val="600"/>
              </a:spcBef>
              <a:buClr>
                <a:schemeClr val="accent6"/>
              </a:buClr>
              <a:buFont typeface="Wingdings" panose="05000000000000000000" pitchFamily="2" charset="2"/>
              <a:buChar char="q"/>
              <a:defRPr/>
            </a:pPr>
            <a:r>
              <a:rPr lang="en-US" dirty="0"/>
              <a:t>Dynamic Credit Limit Check with Credit Horizon</a:t>
            </a:r>
          </a:p>
          <a:p>
            <a:pPr marL="354013" lvl="2" indent="-354013">
              <a:lnSpc>
                <a:spcPct val="100000"/>
              </a:lnSpc>
              <a:spcBef>
                <a:spcPts val="600"/>
              </a:spcBef>
              <a:buClr>
                <a:schemeClr val="accent6"/>
              </a:buClr>
              <a:buFont typeface="Wingdings" panose="05000000000000000000" pitchFamily="2" charset="2"/>
              <a:buChar char="q"/>
              <a:defRPr/>
            </a:pPr>
            <a:r>
              <a:rPr lang="en-US" dirty="0">
                <a:solidFill>
                  <a:srgbClr val="FF6600"/>
                </a:solidFill>
              </a:rPr>
              <a:t>Static Credit Limit check</a:t>
            </a:r>
          </a:p>
          <a:p>
            <a:pPr marL="354013" lvl="2" indent="-354013">
              <a:lnSpc>
                <a:spcPct val="100000"/>
              </a:lnSpc>
              <a:spcBef>
                <a:spcPts val="600"/>
              </a:spcBef>
              <a:buClr>
                <a:schemeClr val="accent6"/>
              </a:buClr>
              <a:buFont typeface="Wingdings" panose="05000000000000000000" pitchFamily="2" charset="2"/>
              <a:buChar char="q"/>
              <a:defRPr/>
            </a:pPr>
            <a:r>
              <a:rPr lang="en-US" dirty="0">
                <a:solidFill>
                  <a:srgbClr val="00B050"/>
                </a:solidFill>
              </a:rPr>
              <a:t>Dynamic Credit Limit Check with Credit Horizon</a:t>
            </a:r>
          </a:p>
        </p:txBody>
      </p:sp>
      <p:sp>
        <p:nvSpPr>
          <p:cNvPr id="9" name="Text Box 4"/>
          <p:cNvSpPr txBox="1">
            <a:spLocks noChangeArrowheads="1"/>
          </p:cNvSpPr>
          <p:nvPr/>
        </p:nvSpPr>
        <p:spPr bwMode="auto">
          <a:xfrm>
            <a:off x="1731533" y="5157000"/>
            <a:ext cx="8728937" cy="1332700"/>
          </a:xfrm>
          <a:prstGeom prst="roundRect">
            <a:avLst/>
          </a:prstGeom>
          <a:solidFill>
            <a:schemeClr val="accent5">
              <a:lumMod val="20000"/>
              <a:lumOff val="80000"/>
            </a:schemeClr>
          </a:solidFill>
          <a:ln w="9525">
            <a:solidFill>
              <a:schemeClr val="accent4"/>
            </a:solidFill>
            <a:prstDash val="dash"/>
            <a:headEnd/>
            <a:tailEnd/>
          </a:ln>
        </p:spPr>
        <p:style>
          <a:lnRef idx="1">
            <a:schemeClr val="accent5"/>
          </a:lnRef>
          <a:fillRef idx="2">
            <a:schemeClr val="accent5"/>
          </a:fillRef>
          <a:effectRef idx="1">
            <a:schemeClr val="accent5"/>
          </a:effectRef>
          <a:fontRef idx="minor">
            <a:schemeClr val="dk1"/>
          </a:fontRef>
        </p:style>
        <p:txBody>
          <a:bodyPr lIns="71438" tIns="71438" rIns="71438" bIns="71438" anchor="ctr"/>
          <a:lstStyle>
            <a:defPPr>
              <a:defRPr lang="en-US"/>
            </a:defPPr>
            <a:lvl1pPr algn="ctr" eaLnBrk="0" hangingPunct="0">
              <a:buClr>
                <a:schemeClr val="tx1"/>
              </a:buClr>
              <a:tabLst>
                <a:tab pos="8345488" algn="r"/>
              </a:tabLst>
              <a:defRPr sz="1600" b="1">
                <a:solidFill>
                  <a:schemeClr val="tx1"/>
                </a:solidFill>
                <a:ea typeface="굴림" pitchFamily="34" charset="-127"/>
              </a:defRPr>
            </a:lvl1pPr>
          </a:lstStyle>
          <a:p>
            <a:pPr algn="l">
              <a:spcBef>
                <a:spcPts val="600"/>
              </a:spcBef>
            </a:pPr>
            <a:r>
              <a:rPr lang="en-US" b="0" dirty="0"/>
              <a:t>You can define a credit check for any valid combination of the following data:</a:t>
            </a:r>
          </a:p>
          <a:p>
            <a:pPr marL="354013" indent="-354013" algn="l">
              <a:spcBef>
                <a:spcPts val="600"/>
              </a:spcBef>
              <a:buClr>
                <a:schemeClr val="accent6"/>
              </a:buClr>
              <a:buFont typeface="Wingdings" panose="05000000000000000000" pitchFamily="2" charset="2"/>
              <a:buChar char="q"/>
            </a:pPr>
            <a:r>
              <a:rPr lang="en-US" b="0" dirty="0"/>
              <a:t>Credit control area</a:t>
            </a:r>
          </a:p>
          <a:p>
            <a:pPr marL="354013" indent="-354013" algn="l">
              <a:spcBef>
                <a:spcPts val="600"/>
              </a:spcBef>
              <a:buClr>
                <a:schemeClr val="accent6"/>
              </a:buClr>
              <a:buFont typeface="Wingdings" panose="05000000000000000000" pitchFamily="2" charset="2"/>
              <a:buChar char="q"/>
            </a:pPr>
            <a:r>
              <a:rPr lang="en-US" b="0" dirty="0"/>
              <a:t>Risk category</a:t>
            </a:r>
          </a:p>
          <a:p>
            <a:pPr marL="354013" indent="-354013" algn="l">
              <a:spcBef>
                <a:spcPts val="600"/>
              </a:spcBef>
              <a:buClr>
                <a:schemeClr val="accent6"/>
              </a:buClr>
              <a:buFont typeface="Wingdings" panose="05000000000000000000" pitchFamily="2" charset="2"/>
              <a:buChar char="q"/>
            </a:pPr>
            <a:r>
              <a:rPr lang="en-US" b="0" dirty="0"/>
              <a:t>Document credit group</a:t>
            </a:r>
          </a:p>
        </p:txBody>
      </p:sp>
    </p:spTree>
    <p:extLst>
      <p:ext uri="{BB962C8B-B14F-4D97-AF65-F5344CB8AC3E}">
        <p14:creationId xmlns:p14="http://schemas.microsoft.com/office/powerpoint/2010/main" val="1744677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a:extLst>
              <a:ext uri="{FF2B5EF4-FFF2-40B4-BE49-F238E27FC236}">
                <a16:creationId xmlns:a16="http://schemas.microsoft.com/office/drawing/2014/main" id="{11D89129-6607-4FB1-A7D5-CE51A5743809}"/>
              </a:ext>
            </a:extLst>
          </p:cNvPr>
          <p:cNvSpPr/>
          <p:nvPr/>
        </p:nvSpPr>
        <p:spPr>
          <a:xfrm>
            <a:off x="1694513" y="1341000"/>
            <a:ext cx="8794100" cy="5148700"/>
          </a:xfrm>
          <a:prstGeom prst="roundRect">
            <a:avLst>
              <a:gd name="adj" fmla="val 2894"/>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80000" rIns="108000" rtlCol="0" anchor="t"/>
          <a:lstStyle/>
          <a:p>
            <a:pPr algn="ctr"/>
            <a:endParaRPr lang="en-US" sz="1600" b="1" dirty="0">
              <a:solidFill>
                <a:schemeClr val="tx1"/>
              </a:solidFill>
              <a:latin typeface="+mj-lt"/>
              <a:cs typeface="Arial" pitchFamily="34" charset="0"/>
            </a:endParaRPr>
          </a:p>
        </p:txBody>
      </p:sp>
      <p:sp>
        <p:nvSpPr>
          <p:cNvPr id="780290" name="Rectangle 2"/>
          <p:cNvSpPr>
            <a:spLocks noGrp="1" noChangeArrowheads="1"/>
          </p:cNvSpPr>
          <p:nvPr>
            <p:ph type="title"/>
          </p:nvPr>
        </p:nvSpPr>
        <p:spPr/>
        <p:txBody>
          <a:bodyPr/>
          <a:lstStyle/>
          <a:p>
            <a:r>
              <a:rPr lang="en-US" dirty="0"/>
              <a:t>Static vs. Dynamic Credit Check</a:t>
            </a:r>
          </a:p>
        </p:txBody>
      </p:sp>
      <p:sp>
        <p:nvSpPr>
          <p:cNvPr id="9" name="Footer Placeholder 8"/>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10" name="Slide Number Placeholder 9"/>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19</a:t>
            </a:fld>
            <a:endParaRPr lang="en-US" dirty="0"/>
          </a:p>
        </p:txBody>
      </p:sp>
      <p:grpSp>
        <p:nvGrpSpPr>
          <p:cNvPr id="2" name="Group 1"/>
          <p:cNvGrpSpPr/>
          <p:nvPr/>
        </p:nvGrpSpPr>
        <p:grpSpPr>
          <a:xfrm>
            <a:off x="2027563" y="1795829"/>
            <a:ext cx="8128000" cy="4239042"/>
            <a:chOff x="723900" y="1765300"/>
            <a:chExt cx="8128000" cy="4239042"/>
          </a:xfrm>
        </p:grpSpPr>
        <p:grpSp>
          <p:nvGrpSpPr>
            <p:cNvPr id="72" name="Group 71">
              <a:extLst>
                <a:ext uri="{FF2B5EF4-FFF2-40B4-BE49-F238E27FC236}">
                  <a16:creationId xmlns:a16="http://schemas.microsoft.com/office/drawing/2014/main" id="{84C37C43-B7F0-4C84-8438-A4D1C2CE96AF}"/>
                </a:ext>
              </a:extLst>
            </p:cNvPr>
            <p:cNvGrpSpPr/>
            <p:nvPr/>
          </p:nvGrpSpPr>
          <p:grpSpPr>
            <a:xfrm>
              <a:off x="723900" y="1765300"/>
              <a:ext cx="8128000" cy="4140200"/>
              <a:chOff x="723900" y="1765300"/>
              <a:chExt cx="8128000" cy="4140200"/>
            </a:xfrm>
          </p:grpSpPr>
          <p:sp>
            <p:nvSpPr>
              <p:cNvPr id="74" name="Line 2">
                <a:extLst>
                  <a:ext uri="{FF2B5EF4-FFF2-40B4-BE49-F238E27FC236}">
                    <a16:creationId xmlns:a16="http://schemas.microsoft.com/office/drawing/2014/main" id="{618EA3A1-94C6-48DE-B8E0-89EAC9C027C4}"/>
                  </a:ext>
                </a:extLst>
              </p:cNvPr>
              <p:cNvSpPr>
                <a:spLocks noChangeShapeType="1"/>
              </p:cNvSpPr>
              <p:nvPr/>
            </p:nvSpPr>
            <p:spPr bwMode="auto">
              <a:xfrm flipV="1">
                <a:off x="723900" y="2463800"/>
                <a:ext cx="8001000" cy="0"/>
              </a:xfrm>
              <a:prstGeom prst="line">
                <a:avLst/>
              </a:prstGeom>
              <a:noFill/>
              <a:ln w="50800">
                <a:solidFill>
                  <a:schemeClr val="tx1"/>
                </a:solidFill>
                <a:prstDash val="sysDot"/>
                <a:round/>
                <a:headEnd/>
                <a:tailEnd/>
              </a:ln>
              <a:effectLst/>
            </p:spPr>
            <p:txBody>
              <a:bodyPr wrap="none"/>
              <a:lstStyle/>
              <a:p>
                <a:endParaRPr lang="en-IN" sz="1700" dirty="0"/>
              </a:p>
            </p:txBody>
          </p:sp>
          <p:sp>
            <p:nvSpPr>
              <p:cNvPr id="75" name="Line 9">
                <a:extLst>
                  <a:ext uri="{FF2B5EF4-FFF2-40B4-BE49-F238E27FC236}">
                    <a16:creationId xmlns:a16="http://schemas.microsoft.com/office/drawing/2014/main" id="{7903B92D-E5B4-4845-A053-F7C0F2FF4838}"/>
                  </a:ext>
                </a:extLst>
              </p:cNvPr>
              <p:cNvSpPr>
                <a:spLocks noChangeShapeType="1"/>
              </p:cNvSpPr>
              <p:nvPr/>
            </p:nvSpPr>
            <p:spPr bwMode="auto">
              <a:xfrm flipV="1">
                <a:off x="3683000" y="1828800"/>
                <a:ext cx="0" cy="3505200"/>
              </a:xfrm>
              <a:prstGeom prst="line">
                <a:avLst/>
              </a:prstGeom>
              <a:noFill/>
              <a:ln w="50800">
                <a:solidFill>
                  <a:schemeClr val="tx1"/>
                </a:solidFill>
                <a:round/>
                <a:headEnd/>
                <a:tailEnd type="triangle" w="med" len="med"/>
              </a:ln>
              <a:effectLst/>
            </p:spPr>
            <p:txBody>
              <a:bodyPr wrap="none"/>
              <a:lstStyle/>
              <a:p>
                <a:endParaRPr lang="en-IN" sz="1700" dirty="0"/>
              </a:p>
            </p:txBody>
          </p:sp>
          <p:sp>
            <p:nvSpPr>
              <p:cNvPr id="76" name="Line 10">
                <a:extLst>
                  <a:ext uri="{FF2B5EF4-FFF2-40B4-BE49-F238E27FC236}">
                    <a16:creationId xmlns:a16="http://schemas.microsoft.com/office/drawing/2014/main" id="{700564C3-4A17-4DCD-BE76-B291A062D198}"/>
                  </a:ext>
                </a:extLst>
              </p:cNvPr>
              <p:cNvSpPr>
                <a:spLocks noChangeShapeType="1"/>
              </p:cNvSpPr>
              <p:nvPr/>
            </p:nvSpPr>
            <p:spPr bwMode="auto">
              <a:xfrm>
                <a:off x="3657600" y="5321300"/>
                <a:ext cx="5194300" cy="12700"/>
              </a:xfrm>
              <a:prstGeom prst="line">
                <a:avLst/>
              </a:prstGeom>
              <a:noFill/>
              <a:ln w="50800">
                <a:solidFill>
                  <a:schemeClr val="tx1"/>
                </a:solidFill>
                <a:round/>
                <a:headEnd/>
                <a:tailEnd type="triangle" w="med" len="med"/>
              </a:ln>
              <a:effectLst/>
            </p:spPr>
            <p:txBody>
              <a:bodyPr wrap="none"/>
              <a:lstStyle/>
              <a:p>
                <a:endParaRPr lang="en-IN" sz="1700" dirty="0"/>
              </a:p>
            </p:txBody>
          </p:sp>
          <p:sp>
            <p:nvSpPr>
              <p:cNvPr id="77" name="Rectangle 11">
                <a:extLst>
                  <a:ext uri="{FF2B5EF4-FFF2-40B4-BE49-F238E27FC236}">
                    <a16:creationId xmlns:a16="http://schemas.microsoft.com/office/drawing/2014/main" id="{EF2B8F97-BA68-4813-979D-6D656586588B}"/>
                  </a:ext>
                </a:extLst>
              </p:cNvPr>
              <p:cNvSpPr>
                <a:spLocks noChangeArrowheads="1"/>
              </p:cNvSpPr>
              <p:nvPr/>
            </p:nvSpPr>
            <p:spPr bwMode="auto">
              <a:xfrm>
                <a:off x="3835400" y="4673600"/>
                <a:ext cx="1600200" cy="609600"/>
              </a:xfrm>
              <a:prstGeom prst="rect">
                <a:avLst/>
              </a:prstGeom>
              <a:solidFill>
                <a:schemeClr val="accent1"/>
              </a:solidFill>
              <a:ln w="9525">
                <a:solidFill>
                  <a:schemeClr val="bg1">
                    <a:lumMod val="85000"/>
                  </a:schemeClr>
                </a:solidFill>
                <a:miter lim="800000"/>
                <a:headEnd/>
                <a:tailEnd/>
              </a:ln>
              <a:effectLst/>
            </p:spPr>
            <p:txBody>
              <a:bodyPr wrap="none" anchor="ctr"/>
              <a:lstStyle/>
              <a:p>
                <a:pPr algn="ctr"/>
                <a:r>
                  <a:rPr lang="en-US" sz="1700" dirty="0">
                    <a:solidFill>
                      <a:schemeClr val="bg1"/>
                    </a:solidFill>
                  </a:rPr>
                  <a:t>Receivables</a:t>
                </a:r>
              </a:p>
            </p:txBody>
          </p:sp>
          <p:sp>
            <p:nvSpPr>
              <p:cNvPr id="78" name="Rectangle 14">
                <a:extLst>
                  <a:ext uri="{FF2B5EF4-FFF2-40B4-BE49-F238E27FC236}">
                    <a16:creationId xmlns:a16="http://schemas.microsoft.com/office/drawing/2014/main" id="{5A17F747-0110-40FA-8E4D-F04948446555}"/>
                  </a:ext>
                </a:extLst>
              </p:cNvPr>
              <p:cNvSpPr>
                <a:spLocks noChangeArrowheads="1"/>
              </p:cNvSpPr>
              <p:nvPr/>
            </p:nvSpPr>
            <p:spPr bwMode="auto">
              <a:xfrm>
                <a:off x="3835400" y="4064000"/>
                <a:ext cx="1600200" cy="609600"/>
              </a:xfrm>
              <a:prstGeom prst="rect">
                <a:avLst/>
              </a:prstGeom>
              <a:solidFill>
                <a:schemeClr val="accent1"/>
              </a:solidFill>
              <a:ln w="9525">
                <a:solidFill>
                  <a:schemeClr val="bg1">
                    <a:lumMod val="85000"/>
                  </a:schemeClr>
                </a:solidFill>
                <a:miter lim="800000"/>
                <a:headEnd/>
                <a:tailEnd/>
              </a:ln>
              <a:effectLst/>
            </p:spPr>
            <p:txBody>
              <a:bodyPr wrap="none" anchor="ctr"/>
              <a:lstStyle/>
              <a:p>
                <a:pPr algn="ctr"/>
                <a:r>
                  <a:rPr lang="en-US" sz="1700" dirty="0">
                    <a:solidFill>
                      <a:schemeClr val="bg1"/>
                    </a:solidFill>
                  </a:rPr>
                  <a:t>Open</a:t>
                </a:r>
              </a:p>
              <a:p>
                <a:pPr algn="ctr"/>
                <a:r>
                  <a:rPr lang="en-US" sz="1700" dirty="0">
                    <a:solidFill>
                      <a:schemeClr val="bg1"/>
                    </a:solidFill>
                  </a:rPr>
                  <a:t>Delivery Value</a:t>
                </a:r>
              </a:p>
            </p:txBody>
          </p:sp>
          <p:sp>
            <p:nvSpPr>
              <p:cNvPr id="79" name="Rectangle 15">
                <a:extLst>
                  <a:ext uri="{FF2B5EF4-FFF2-40B4-BE49-F238E27FC236}">
                    <a16:creationId xmlns:a16="http://schemas.microsoft.com/office/drawing/2014/main" id="{872BE55B-3AA1-4486-ACC2-62E4DDF0B3B6}"/>
                  </a:ext>
                </a:extLst>
              </p:cNvPr>
              <p:cNvSpPr>
                <a:spLocks noChangeArrowheads="1"/>
              </p:cNvSpPr>
              <p:nvPr/>
            </p:nvSpPr>
            <p:spPr bwMode="auto">
              <a:xfrm>
                <a:off x="3835400" y="3454400"/>
                <a:ext cx="1600200" cy="609600"/>
              </a:xfrm>
              <a:prstGeom prst="rect">
                <a:avLst/>
              </a:prstGeom>
              <a:solidFill>
                <a:schemeClr val="accent1"/>
              </a:solidFill>
              <a:ln w="9525">
                <a:solidFill>
                  <a:schemeClr val="bg1">
                    <a:lumMod val="85000"/>
                  </a:schemeClr>
                </a:solidFill>
                <a:miter lim="800000"/>
                <a:headEnd/>
                <a:tailEnd/>
              </a:ln>
              <a:effectLst/>
            </p:spPr>
            <p:txBody>
              <a:bodyPr wrap="none" anchor="ctr"/>
              <a:lstStyle/>
              <a:p>
                <a:pPr algn="ctr"/>
                <a:r>
                  <a:rPr lang="en-US" sz="1700" dirty="0">
                    <a:solidFill>
                      <a:schemeClr val="bg1"/>
                    </a:solidFill>
                  </a:rPr>
                  <a:t>Open</a:t>
                </a:r>
              </a:p>
              <a:p>
                <a:pPr algn="ctr"/>
                <a:r>
                  <a:rPr lang="en-US" sz="1700" dirty="0">
                    <a:solidFill>
                      <a:schemeClr val="bg1"/>
                    </a:solidFill>
                  </a:rPr>
                  <a:t>Order</a:t>
                </a:r>
              </a:p>
            </p:txBody>
          </p:sp>
          <p:sp>
            <p:nvSpPr>
              <p:cNvPr id="80" name="Text Box 28">
                <a:extLst>
                  <a:ext uri="{FF2B5EF4-FFF2-40B4-BE49-F238E27FC236}">
                    <a16:creationId xmlns:a16="http://schemas.microsoft.com/office/drawing/2014/main" id="{C7E795BE-D1D3-472D-BECB-4754AA12A0BC}"/>
                  </a:ext>
                </a:extLst>
              </p:cNvPr>
              <p:cNvSpPr txBox="1">
                <a:spLocks noChangeArrowheads="1"/>
              </p:cNvSpPr>
              <p:nvPr/>
            </p:nvSpPr>
            <p:spPr bwMode="auto">
              <a:xfrm>
                <a:off x="3784600" y="2057400"/>
                <a:ext cx="1380506" cy="338554"/>
              </a:xfrm>
              <a:prstGeom prst="rect">
                <a:avLst/>
              </a:prstGeom>
              <a:noFill/>
              <a:ln w="9525">
                <a:noFill/>
                <a:miter lim="800000"/>
                <a:headEnd/>
                <a:tailEnd/>
              </a:ln>
              <a:effectLst/>
            </p:spPr>
            <p:txBody>
              <a:bodyPr wrap="none">
                <a:spAutoFit/>
              </a:bodyPr>
              <a:lstStyle/>
              <a:p>
                <a:r>
                  <a:rPr lang="en-US" sz="1600" dirty="0"/>
                  <a:t>Credit Limit</a:t>
                </a:r>
              </a:p>
            </p:txBody>
          </p:sp>
          <p:sp>
            <p:nvSpPr>
              <p:cNvPr id="81" name="Rectangle 33">
                <a:extLst>
                  <a:ext uri="{FF2B5EF4-FFF2-40B4-BE49-F238E27FC236}">
                    <a16:creationId xmlns:a16="http://schemas.microsoft.com/office/drawing/2014/main" id="{0D676CF6-9855-4429-87B5-601DAA8194A3}"/>
                  </a:ext>
                </a:extLst>
              </p:cNvPr>
              <p:cNvSpPr>
                <a:spLocks noChangeArrowheads="1"/>
              </p:cNvSpPr>
              <p:nvPr/>
            </p:nvSpPr>
            <p:spPr bwMode="auto">
              <a:xfrm>
                <a:off x="5118100" y="2844800"/>
                <a:ext cx="1600200" cy="609600"/>
              </a:xfrm>
              <a:prstGeom prst="rect">
                <a:avLst/>
              </a:prstGeom>
              <a:solidFill>
                <a:schemeClr val="accent1"/>
              </a:solidFill>
              <a:ln w="9525">
                <a:solidFill>
                  <a:schemeClr val="bg1">
                    <a:lumMod val="85000"/>
                  </a:schemeClr>
                </a:solidFill>
                <a:miter lim="800000"/>
                <a:headEnd/>
                <a:tailEnd/>
              </a:ln>
              <a:effectLst/>
            </p:spPr>
            <p:txBody>
              <a:bodyPr wrap="none" anchor="ctr"/>
              <a:lstStyle/>
              <a:p>
                <a:pPr algn="ctr"/>
                <a:r>
                  <a:rPr lang="en-US" sz="1700" dirty="0">
                    <a:solidFill>
                      <a:schemeClr val="bg1"/>
                    </a:solidFill>
                  </a:rPr>
                  <a:t>Open</a:t>
                </a:r>
              </a:p>
              <a:p>
                <a:pPr algn="ctr"/>
                <a:r>
                  <a:rPr lang="en-US" sz="1700" dirty="0">
                    <a:solidFill>
                      <a:schemeClr val="bg1"/>
                    </a:solidFill>
                  </a:rPr>
                  <a:t>Order</a:t>
                </a:r>
              </a:p>
            </p:txBody>
          </p:sp>
          <p:sp>
            <p:nvSpPr>
              <p:cNvPr id="82" name="Rectangle 34">
                <a:extLst>
                  <a:ext uri="{FF2B5EF4-FFF2-40B4-BE49-F238E27FC236}">
                    <a16:creationId xmlns:a16="http://schemas.microsoft.com/office/drawing/2014/main" id="{4CC90D01-46A4-435D-B455-B9C6A27E3293}"/>
                  </a:ext>
                </a:extLst>
              </p:cNvPr>
              <p:cNvSpPr>
                <a:spLocks noChangeArrowheads="1"/>
              </p:cNvSpPr>
              <p:nvPr/>
            </p:nvSpPr>
            <p:spPr bwMode="auto">
              <a:xfrm>
                <a:off x="6591300" y="2235200"/>
                <a:ext cx="1600200" cy="609600"/>
              </a:xfrm>
              <a:prstGeom prst="rect">
                <a:avLst/>
              </a:prstGeom>
              <a:solidFill>
                <a:schemeClr val="accent1"/>
              </a:solidFill>
              <a:ln w="9525">
                <a:solidFill>
                  <a:schemeClr val="bg1">
                    <a:lumMod val="85000"/>
                  </a:schemeClr>
                </a:solidFill>
                <a:miter lim="800000"/>
                <a:headEnd/>
                <a:tailEnd/>
              </a:ln>
              <a:effectLst/>
            </p:spPr>
            <p:txBody>
              <a:bodyPr wrap="none" anchor="ctr"/>
              <a:lstStyle/>
              <a:p>
                <a:pPr algn="ctr"/>
                <a:r>
                  <a:rPr lang="en-US" sz="1700" dirty="0">
                    <a:solidFill>
                      <a:schemeClr val="bg1"/>
                    </a:solidFill>
                  </a:rPr>
                  <a:t>Open</a:t>
                </a:r>
              </a:p>
              <a:p>
                <a:pPr algn="ctr"/>
                <a:r>
                  <a:rPr lang="en-US" sz="1700" dirty="0">
                    <a:solidFill>
                      <a:schemeClr val="bg1"/>
                    </a:solidFill>
                  </a:rPr>
                  <a:t>Order</a:t>
                </a:r>
              </a:p>
            </p:txBody>
          </p:sp>
          <p:sp>
            <p:nvSpPr>
              <p:cNvPr id="83" name="Line 35">
                <a:extLst>
                  <a:ext uri="{FF2B5EF4-FFF2-40B4-BE49-F238E27FC236}">
                    <a16:creationId xmlns:a16="http://schemas.microsoft.com/office/drawing/2014/main" id="{2A94418F-EB52-4654-9CAB-E1E0D05C356B}"/>
                  </a:ext>
                </a:extLst>
              </p:cNvPr>
              <p:cNvSpPr>
                <a:spLocks noChangeShapeType="1"/>
              </p:cNvSpPr>
              <p:nvPr/>
            </p:nvSpPr>
            <p:spPr bwMode="auto">
              <a:xfrm flipV="1">
                <a:off x="1054100" y="1854200"/>
                <a:ext cx="0" cy="3505200"/>
              </a:xfrm>
              <a:prstGeom prst="line">
                <a:avLst/>
              </a:prstGeom>
              <a:noFill/>
              <a:ln w="50800">
                <a:solidFill>
                  <a:schemeClr val="tx1"/>
                </a:solidFill>
                <a:round/>
                <a:headEnd/>
                <a:tailEnd type="triangle" w="med" len="med"/>
              </a:ln>
              <a:effectLst/>
            </p:spPr>
            <p:txBody>
              <a:bodyPr wrap="none"/>
              <a:lstStyle/>
              <a:p>
                <a:endParaRPr lang="en-IN" sz="1700" dirty="0"/>
              </a:p>
            </p:txBody>
          </p:sp>
          <p:sp>
            <p:nvSpPr>
              <p:cNvPr id="84" name="Rectangle 36">
                <a:extLst>
                  <a:ext uri="{FF2B5EF4-FFF2-40B4-BE49-F238E27FC236}">
                    <a16:creationId xmlns:a16="http://schemas.microsoft.com/office/drawing/2014/main" id="{82AB6545-1AFE-4CD1-8B58-5DBA6DC3ED05}"/>
                  </a:ext>
                </a:extLst>
              </p:cNvPr>
              <p:cNvSpPr>
                <a:spLocks noChangeArrowheads="1"/>
              </p:cNvSpPr>
              <p:nvPr/>
            </p:nvSpPr>
            <p:spPr bwMode="auto">
              <a:xfrm>
                <a:off x="1206500" y="4699000"/>
                <a:ext cx="1600200" cy="609600"/>
              </a:xfrm>
              <a:prstGeom prst="rect">
                <a:avLst/>
              </a:prstGeom>
              <a:solidFill>
                <a:schemeClr val="accent1"/>
              </a:solidFill>
              <a:ln w="9525">
                <a:solidFill>
                  <a:schemeClr val="bg1">
                    <a:lumMod val="85000"/>
                  </a:schemeClr>
                </a:solidFill>
                <a:miter lim="800000"/>
                <a:headEnd/>
                <a:tailEnd/>
              </a:ln>
              <a:effectLst/>
            </p:spPr>
            <p:txBody>
              <a:bodyPr wrap="none" anchor="ctr"/>
              <a:lstStyle/>
              <a:p>
                <a:pPr algn="ctr"/>
                <a:r>
                  <a:rPr lang="en-US" sz="1700" dirty="0">
                    <a:solidFill>
                      <a:schemeClr val="bg1"/>
                    </a:solidFill>
                  </a:rPr>
                  <a:t>Receivables</a:t>
                </a:r>
              </a:p>
            </p:txBody>
          </p:sp>
          <p:sp>
            <p:nvSpPr>
              <p:cNvPr id="85" name="Rectangle 37">
                <a:extLst>
                  <a:ext uri="{FF2B5EF4-FFF2-40B4-BE49-F238E27FC236}">
                    <a16:creationId xmlns:a16="http://schemas.microsoft.com/office/drawing/2014/main" id="{570FE6EF-E77C-48B2-AE74-5B44F3F93314}"/>
                  </a:ext>
                </a:extLst>
              </p:cNvPr>
              <p:cNvSpPr>
                <a:spLocks noChangeArrowheads="1"/>
              </p:cNvSpPr>
              <p:nvPr/>
            </p:nvSpPr>
            <p:spPr bwMode="auto">
              <a:xfrm>
                <a:off x="1206500" y="4089400"/>
                <a:ext cx="1600200" cy="609600"/>
              </a:xfrm>
              <a:prstGeom prst="rect">
                <a:avLst/>
              </a:prstGeom>
              <a:solidFill>
                <a:schemeClr val="accent1"/>
              </a:solidFill>
              <a:ln w="9525">
                <a:solidFill>
                  <a:schemeClr val="bg1">
                    <a:lumMod val="85000"/>
                  </a:schemeClr>
                </a:solidFill>
                <a:miter lim="800000"/>
                <a:headEnd/>
                <a:tailEnd/>
              </a:ln>
              <a:effectLst/>
            </p:spPr>
            <p:txBody>
              <a:bodyPr wrap="none" anchor="ctr"/>
              <a:lstStyle/>
              <a:p>
                <a:pPr algn="ctr"/>
                <a:r>
                  <a:rPr lang="en-US" sz="1700" dirty="0">
                    <a:solidFill>
                      <a:schemeClr val="bg1"/>
                    </a:solidFill>
                  </a:rPr>
                  <a:t>Open</a:t>
                </a:r>
              </a:p>
              <a:p>
                <a:pPr algn="ctr"/>
                <a:r>
                  <a:rPr lang="en-US" sz="1700" dirty="0">
                    <a:solidFill>
                      <a:schemeClr val="bg1"/>
                    </a:solidFill>
                  </a:rPr>
                  <a:t>Delivery Value</a:t>
                </a:r>
              </a:p>
            </p:txBody>
          </p:sp>
          <p:sp>
            <p:nvSpPr>
              <p:cNvPr id="86" name="Rectangle 38">
                <a:extLst>
                  <a:ext uri="{FF2B5EF4-FFF2-40B4-BE49-F238E27FC236}">
                    <a16:creationId xmlns:a16="http://schemas.microsoft.com/office/drawing/2014/main" id="{90B743CF-5A46-411F-9AB6-8961AAE3CC9C}"/>
                  </a:ext>
                </a:extLst>
              </p:cNvPr>
              <p:cNvSpPr>
                <a:spLocks noChangeArrowheads="1"/>
              </p:cNvSpPr>
              <p:nvPr/>
            </p:nvSpPr>
            <p:spPr bwMode="auto">
              <a:xfrm>
                <a:off x="1206500" y="3479800"/>
                <a:ext cx="1600200" cy="609600"/>
              </a:xfrm>
              <a:prstGeom prst="rect">
                <a:avLst/>
              </a:prstGeom>
              <a:solidFill>
                <a:schemeClr val="accent1"/>
              </a:solidFill>
              <a:ln w="9525">
                <a:solidFill>
                  <a:schemeClr val="bg1">
                    <a:lumMod val="85000"/>
                  </a:schemeClr>
                </a:solidFill>
                <a:miter lim="800000"/>
                <a:headEnd/>
                <a:tailEnd/>
              </a:ln>
              <a:effectLst/>
            </p:spPr>
            <p:txBody>
              <a:bodyPr wrap="none" anchor="ctr"/>
              <a:lstStyle/>
              <a:p>
                <a:pPr algn="ctr"/>
                <a:r>
                  <a:rPr lang="en-US" sz="1700" dirty="0">
                    <a:solidFill>
                      <a:schemeClr val="bg1"/>
                    </a:solidFill>
                  </a:rPr>
                  <a:t>Open</a:t>
                </a:r>
              </a:p>
              <a:p>
                <a:pPr algn="ctr"/>
                <a:r>
                  <a:rPr lang="en-US" sz="1700" dirty="0">
                    <a:solidFill>
                      <a:schemeClr val="bg1"/>
                    </a:solidFill>
                  </a:rPr>
                  <a:t>Order</a:t>
                </a:r>
              </a:p>
            </p:txBody>
          </p:sp>
          <p:sp>
            <p:nvSpPr>
              <p:cNvPr id="87" name="Rectangle 39">
                <a:extLst>
                  <a:ext uri="{FF2B5EF4-FFF2-40B4-BE49-F238E27FC236}">
                    <a16:creationId xmlns:a16="http://schemas.microsoft.com/office/drawing/2014/main" id="{DE2564D5-67D4-4EF4-A8E5-ED9460487C9E}"/>
                  </a:ext>
                </a:extLst>
              </p:cNvPr>
              <p:cNvSpPr>
                <a:spLocks noChangeArrowheads="1"/>
              </p:cNvSpPr>
              <p:nvPr/>
            </p:nvSpPr>
            <p:spPr bwMode="auto">
              <a:xfrm>
                <a:off x="1206500" y="2870200"/>
                <a:ext cx="1600200" cy="609600"/>
              </a:xfrm>
              <a:prstGeom prst="rect">
                <a:avLst/>
              </a:prstGeom>
              <a:solidFill>
                <a:schemeClr val="accent1"/>
              </a:solidFill>
              <a:ln w="9525">
                <a:solidFill>
                  <a:schemeClr val="bg1">
                    <a:lumMod val="85000"/>
                  </a:schemeClr>
                </a:solidFill>
                <a:miter lim="800000"/>
                <a:headEnd/>
                <a:tailEnd/>
              </a:ln>
              <a:effectLst/>
            </p:spPr>
            <p:txBody>
              <a:bodyPr wrap="none" anchor="ctr"/>
              <a:lstStyle/>
              <a:p>
                <a:pPr algn="ctr"/>
                <a:r>
                  <a:rPr lang="en-US" sz="1700" dirty="0">
                    <a:solidFill>
                      <a:schemeClr val="bg1"/>
                    </a:solidFill>
                  </a:rPr>
                  <a:t>Open</a:t>
                </a:r>
              </a:p>
              <a:p>
                <a:pPr algn="ctr"/>
                <a:r>
                  <a:rPr lang="en-US" sz="1700" dirty="0">
                    <a:solidFill>
                      <a:schemeClr val="bg1"/>
                    </a:solidFill>
                  </a:rPr>
                  <a:t>Order</a:t>
                </a:r>
              </a:p>
            </p:txBody>
          </p:sp>
          <p:sp>
            <p:nvSpPr>
              <p:cNvPr id="88" name="Rectangle 40">
                <a:extLst>
                  <a:ext uri="{FF2B5EF4-FFF2-40B4-BE49-F238E27FC236}">
                    <a16:creationId xmlns:a16="http://schemas.microsoft.com/office/drawing/2014/main" id="{DAFE2B6D-074B-4A8A-995C-A81D376A4F69}"/>
                  </a:ext>
                </a:extLst>
              </p:cNvPr>
              <p:cNvSpPr>
                <a:spLocks noChangeArrowheads="1"/>
              </p:cNvSpPr>
              <p:nvPr/>
            </p:nvSpPr>
            <p:spPr bwMode="auto">
              <a:xfrm>
                <a:off x="1206500" y="2260600"/>
                <a:ext cx="1600200" cy="609600"/>
              </a:xfrm>
              <a:prstGeom prst="rect">
                <a:avLst/>
              </a:prstGeom>
              <a:solidFill>
                <a:schemeClr val="accent1"/>
              </a:solidFill>
              <a:ln w="9525">
                <a:solidFill>
                  <a:schemeClr val="bg1">
                    <a:lumMod val="85000"/>
                  </a:schemeClr>
                </a:solidFill>
                <a:miter lim="800000"/>
                <a:headEnd/>
                <a:tailEnd/>
              </a:ln>
              <a:effectLst/>
            </p:spPr>
            <p:txBody>
              <a:bodyPr wrap="none" anchor="ctr"/>
              <a:lstStyle/>
              <a:p>
                <a:pPr algn="ctr"/>
                <a:r>
                  <a:rPr lang="en-US" sz="1700" dirty="0">
                    <a:solidFill>
                      <a:schemeClr val="bg1"/>
                    </a:solidFill>
                  </a:rPr>
                  <a:t>Open</a:t>
                </a:r>
              </a:p>
              <a:p>
                <a:pPr algn="ctr"/>
                <a:r>
                  <a:rPr lang="en-US" sz="1700" dirty="0">
                    <a:solidFill>
                      <a:schemeClr val="bg1"/>
                    </a:solidFill>
                  </a:rPr>
                  <a:t>Order</a:t>
                </a:r>
              </a:p>
            </p:txBody>
          </p:sp>
          <p:sp>
            <p:nvSpPr>
              <p:cNvPr id="89" name="Line 42">
                <a:extLst>
                  <a:ext uri="{FF2B5EF4-FFF2-40B4-BE49-F238E27FC236}">
                    <a16:creationId xmlns:a16="http://schemas.microsoft.com/office/drawing/2014/main" id="{1D78B137-3F08-4D75-8FF4-7929F28FD21B}"/>
                  </a:ext>
                </a:extLst>
              </p:cNvPr>
              <p:cNvSpPr>
                <a:spLocks noChangeShapeType="1"/>
              </p:cNvSpPr>
              <p:nvPr/>
            </p:nvSpPr>
            <p:spPr bwMode="auto">
              <a:xfrm>
                <a:off x="3683000" y="5397500"/>
                <a:ext cx="0" cy="508000"/>
              </a:xfrm>
              <a:prstGeom prst="line">
                <a:avLst/>
              </a:prstGeom>
              <a:noFill/>
              <a:ln w="50800">
                <a:solidFill>
                  <a:schemeClr val="tx1"/>
                </a:solidFill>
                <a:round/>
                <a:headEnd/>
                <a:tailEnd/>
              </a:ln>
              <a:effectLst/>
            </p:spPr>
            <p:txBody>
              <a:bodyPr wrap="none"/>
              <a:lstStyle/>
              <a:p>
                <a:endParaRPr lang="en-IN" sz="1700" dirty="0"/>
              </a:p>
            </p:txBody>
          </p:sp>
          <p:sp>
            <p:nvSpPr>
              <p:cNvPr id="90" name="Line 43">
                <a:extLst>
                  <a:ext uri="{FF2B5EF4-FFF2-40B4-BE49-F238E27FC236}">
                    <a16:creationId xmlns:a16="http://schemas.microsoft.com/office/drawing/2014/main" id="{EAE45B15-4580-4EEE-A08B-72E403FC2A2E}"/>
                  </a:ext>
                </a:extLst>
              </p:cNvPr>
              <p:cNvSpPr>
                <a:spLocks noChangeShapeType="1"/>
              </p:cNvSpPr>
              <p:nvPr/>
            </p:nvSpPr>
            <p:spPr bwMode="auto">
              <a:xfrm>
                <a:off x="6375400" y="5397500"/>
                <a:ext cx="0" cy="508000"/>
              </a:xfrm>
              <a:prstGeom prst="line">
                <a:avLst/>
              </a:prstGeom>
              <a:noFill/>
              <a:ln w="50800">
                <a:solidFill>
                  <a:schemeClr val="tx1"/>
                </a:solidFill>
                <a:round/>
                <a:headEnd/>
                <a:tailEnd/>
              </a:ln>
              <a:effectLst/>
            </p:spPr>
            <p:txBody>
              <a:bodyPr wrap="none"/>
              <a:lstStyle/>
              <a:p>
                <a:endParaRPr lang="en-IN" sz="1700" dirty="0"/>
              </a:p>
            </p:txBody>
          </p:sp>
          <p:cxnSp>
            <p:nvCxnSpPr>
              <p:cNvPr id="91" name="AutoShape 44">
                <a:extLst>
                  <a:ext uri="{FF2B5EF4-FFF2-40B4-BE49-F238E27FC236}">
                    <a16:creationId xmlns:a16="http://schemas.microsoft.com/office/drawing/2014/main" id="{6E4FAD0C-A9E5-477D-B75C-CE5F802A8074}"/>
                  </a:ext>
                </a:extLst>
              </p:cNvPr>
              <p:cNvCxnSpPr>
                <a:cxnSpLocks noChangeShapeType="1"/>
              </p:cNvCxnSpPr>
              <p:nvPr/>
            </p:nvCxnSpPr>
            <p:spPr bwMode="auto">
              <a:xfrm>
                <a:off x="3683000" y="5676900"/>
                <a:ext cx="2692400" cy="0"/>
              </a:xfrm>
              <a:prstGeom prst="straightConnector1">
                <a:avLst/>
              </a:prstGeom>
              <a:noFill/>
              <a:ln w="50800">
                <a:solidFill>
                  <a:schemeClr val="tx1"/>
                </a:solidFill>
                <a:round/>
                <a:headEnd type="triangle" w="med" len="med"/>
                <a:tailEnd type="triangle" w="med" len="med"/>
              </a:ln>
              <a:effectLst/>
            </p:spPr>
          </p:cxnSp>
          <p:sp>
            <p:nvSpPr>
              <p:cNvPr id="95" name="Line 46">
                <a:extLst>
                  <a:ext uri="{FF2B5EF4-FFF2-40B4-BE49-F238E27FC236}">
                    <a16:creationId xmlns:a16="http://schemas.microsoft.com/office/drawing/2014/main" id="{77737586-E384-45C3-81BA-C2DC8990B463}"/>
                  </a:ext>
                </a:extLst>
              </p:cNvPr>
              <p:cNvSpPr>
                <a:spLocks noChangeShapeType="1"/>
              </p:cNvSpPr>
              <p:nvPr/>
            </p:nvSpPr>
            <p:spPr bwMode="auto">
              <a:xfrm rot="5400000" flipV="1">
                <a:off x="4787900" y="3683000"/>
                <a:ext cx="3175000" cy="12700"/>
              </a:xfrm>
              <a:prstGeom prst="line">
                <a:avLst/>
              </a:prstGeom>
              <a:noFill/>
              <a:ln w="25400">
                <a:solidFill>
                  <a:schemeClr val="tx1"/>
                </a:solidFill>
                <a:prstDash val="sysDot"/>
                <a:round/>
                <a:headEnd/>
                <a:tailEnd/>
              </a:ln>
              <a:effectLst/>
            </p:spPr>
            <p:txBody>
              <a:bodyPr wrap="none"/>
              <a:lstStyle/>
              <a:p>
                <a:endParaRPr lang="en-IN" sz="1700" dirty="0"/>
              </a:p>
            </p:txBody>
          </p:sp>
          <p:grpSp>
            <p:nvGrpSpPr>
              <p:cNvPr id="119" name="Group 47">
                <a:extLst>
                  <a:ext uri="{FF2B5EF4-FFF2-40B4-BE49-F238E27FC236}">
                    <a16:creationId xmlns:a16="http://schemas.microsoft.com/office/drawing/2014/main" id="{076AF2CD-91B2-42CA-8FCA-4559BC41DC67}"/>
                  </a:ext>
                </a:extLst>
              </p:cNvPr>
              <p:cNvGrpSpPr>
                <a:grpSpLocks/>
              </p:cNvGrpSpPr>
              <p:nvPr/>
            </p:nvGrpSpPr>
            <p:grpSpPr bwMode="auto">
              <a:xfrm>
                <a:off x="2997200" y="1765300"/>
                <a:ext cx="381000" cy="990600"/>
                <a:chOff x="3552" y="1408"/>
                <a:chExt cx="240" cy="624"/>
              </a:xfrm>
            </p:grpSpPr>
            <p:sp>
              <p:nvSpPr>
                <p:cNvPr id="158" name="Rectangle 48">
                  <a:extLst>
                    <a:ext uri="{FF2B5EF4-FFF2-40B4-BE49-F238E27FC236}">
                      <a16:creationId xmlns:a16="http://schemas.microsoft.com/office/drawing/2014/main" id="{1CB1044D-F24C-4CF1-A3E4-4A6AFCA145A8}"/>
                    </a:ext>
                  </a:extLst>
                </p:cNvPr>
                <p:cNvSpPr>
                  <a:spLocks noChangeArrowheads="1"/>
                </p:cNvSpPr>
                <p:nvPr/>
              </p:nvSpPr>
              <p:spPr bwMode="auto">
                <a:xfrm>
                  <a:off x="3552" y="1408"/>
                  <a:ext cx="240" cy="624"/>
                </a:xfrm>
                <a:prstGeom prst="rect">
                  <a:avLst/>
                </a:prstGeom>
                <a:solidFill>
                  <a:srgbClr val="FFCC00"/>
                </a:solidFill>
                <a:ln w="9525">
                  <a:solidFill>
                    <a:schemeClr val="tx1"/>
                  </a:solidFill>
                  <a:miter lim="800000"/>
                  <a:headEnd/>
                  <a:tailEnd/>
                </a:ln>
                <a:effectLst/>
              </p:spPr>
              <p:txBody>
                <a:bodyPr wrap="none" anchor="ctr"/>
                <a:lstStyle/>
                <a:p>
                  <a:endParaRPr lang="en-IN" sz="1700" dirty="0"/>
                </a:p>
              </p:txBody>
            </p:sp>
            <p:sp>
              <p:nvSpPr>
                <p:cNvPr id="159" name="Oval 49">
                  <a:extLst>
                    <a:ext uri="{FF2B5EF4-FFF2-40B4-BE49-F238E27FC236}">
                      <a16:creationId xmlns:a16="http://schemas.microsoft.com/office/drawing/2014/main" id="{8B9C39E2-E4FF-455D-A3D6-9899D7ED979A}"/>
                    </a:ext>
                  </a:extLst>
                </p:cNvPr>
                <p:cNvSpPr>
                  <a:spLocks noChangeArrowheads="1"/>
                </p:cNvSpPr>
                <p:nvPr/>
              </p:nvSpPr>
              <p:spPr bwMode="auto">
                <a:xfrm>
                  <a:off x="3600" y="1840"/>
                  <a:ext cx="144" cy="144"/>
                </a:xfrm>
                <a:prstGeom prst="ellipse">
                  <a:avLst/>
                </a:prstGeom>
                <a:solidFill>
                  <a:schemeClr val="accent1"/>
                </a:solidFill>
                <a:ln w="9525">
                  <a:solidFill>
                    <a:schemeClr val="tx1"/>
                  </a:solidFill>
                  <a:round/>
                  <a:headEnd/>
                  <a:tailEnd/>
                </a:ln>
                <a:effectLst/>
              </p:spPr>
              <p:txBody>
                <a:bodyPr wrap="none" anchor="ctr"/>
                <a:lstStyle/>
                <a:p>
                  <a:endParaRPr lang="en-IN" sz="1700" dirty="0"/>
                </a:p>
              </p:txBody>
            </p:sp>
            <p:sp>
              <p:nvSpPr>
                <p:cNvPr id="160" name="Oval 50">
                  <a:extLst>
                    <a:ext uri="{FF2B5EF4-FFF2-40B4-BE49-F238E27FC236}">
                      <a16:creationId xmlns:a16="http://schemas.microsoft.com/office/drawing/2014/main" id="{97D5DE80-C165-4399-989A-FB5337D0714E}"/>
                    </a:ext>
                  </a:extLst>
                </p:cNvPr>
                <p:cNvSpPr>
                  <a:spLocks noChangeArrowheads="1"/>
                </p:cNvSpPr>
                <p:nvPr/>
              </p:nvSpPr>
              <p:spPr bwMode="auto">
                <a:xfrm>
                  <a:off x="3600" y="1648"/>
                  <a:ext cx="144" cy="144"/>
                </a:xfrm>
                <a:prstGeom prst="ellipse">
                  <a:avLst/>
                </a:prstGeom>
                <a:solidFill>
                  <a:schemeClr val="accent1"/>
                </a:solidFill>
                <a:ln w="9525">
                  <a:solidFill>
                    <a:schemeClr val="tx1"/>
                  </a:solidFill>
                  <a:round/>
                  <a:headEnd/>
                  <a:tailEnd/>
                </a:ln>
                <a:effectLst/>
              </p:spPr>
              <p:txBody>
                <a:bodyPr wrap="none" anchor="ctr"/>
                <a:lstStyle/>
                <a:p>
                  <a:endParaRPr lang="en-IN" sz="1700" dirty="0"/>
                </a:p>
              </p:txBody>
            </p:sp>
            <p:sp>
              <p:nvSpPr>
                <p:cNvPr id="161" name="Oval 51">
                  <a:extLst>
                    <a:ext uri="{FF2B5EF4-FFF2-40B4-BE49-F238E27FC236}">
                      <a16:creationId xmlns:a16="http://schemas.microsoft.com/office/drawing/2014/main" id="{74489537-8C00-4C87-A1E8-0530AB556B7F}"/>
                    </a:ext>
                  </a:extLst>
                </p:cNvPr>
                <p:cNvSpPr>
                  <a:spLocks noChangeArrowheads="1"/>
                </p:cNvSpPr>
                <p:nvPr/>
              </p:nvSpPr>
              <p:spPr bwMode="auto">
                <a:xfrm>
                  <a:off x="3600" y="1456"/>
                  <a:ext cx="144" cy="144"/>
                </a:xfrm>
                <a:prstGeom prst="ellipse">
                  <a:avLst/>
                </a:prstGeom>
                <a:solidFill>
                  <a:srgbClr val="FF0000"/>
                </a:solidFill>
                <a:ln w="9525">
                  <a:solidFill>
                    <a:schemeClr val="tx1"/>
                  </a:solidFill>
                  <a:round/>
                  <a:headEnd/>
                  <a:tailEnd/>
                </a:ln>
                <a:effectLst/>
              </p:spPr>
              <p:txBody>
                <a:bodyPr wrap="none" anchor="ctr"/>
                <a:lstStyle/>
                <a:p>
                  <a:endParaRPr lang="en-IN" sz="1700" dirty="0"/>
                </a:p>
              </p:txBody>
            </p:sp>
          </p:grpSp>
          <p:grpSp>
            <p:nvGrpSpPr>
              <p:cNvPr id="138" name="Group 57">
                <a:extLst>
                  <a:ext uri="{FF2B5EF4-FFF2-40B4-BE49-F238E27FC236}">
                    <a16:creationId xmlns:a16="http://schemas.microsoft.com/office/drawing/2014/main" id="{EC212305-5913-4F6A-9FCE-AB600576809E}"/>
                  </a:ext>
                </a:extLst>
              </p:cNvPr>
              <p:cNvGrpSpPr>
                <a:grpSpLocks/>
              </p:cNvGrpSpPr>
              <p:nvPr/>
            </p:nvGrpSpPr>
            <p:grpSpPr bwMode="auto">
              <a:xfrm>
                <a:off x="5892800" y="1765300"/>
                <a:ext cx="381000" cy="990600"/>
                <a:chOff x="3712" y="1112"/>
                <a:chExt cx="240" cy="624"/>
              </a:xfrm>
            </p:grpSpPr>
            <p:sp>
              <p:nvSpPr>
                <p:cNvPr id="154" name="Rectangle 53">
                  <a:extLst>
                    <a:ext uri="{FF2B5EF4-FFF2-40B4-BE49-F238E27FC236}">
                      <a16:creationId xmlns:a16="http://schemas.microsoft.com/office/drawing/2014/main" id="{313D341C-4F5B-4F1D-A430-56055CD7A2BE}"/>
                    </a:ext>
                  </a:extLst>
                </p:cNvPr>
                <p:cNvSpPr>
                  <a:spLocks noChangeArrowheads="1"/>
                </p:cNvSpPr>
                <p:nvPr/>
              </p:nvSpPr>
              <p:spPr bwMode="auto">
                <a:xfrm>
                  <a:off x="3712" y="1112"/>
                  <a:ext cx="240" cy="624"/>
                </a:xfrm>
                <a:prstGeom prst="rect">
                  <a:avLst/>
                </a:prstGeom>
                <a:solidFill>
                  <a:srgbClr val="FFCC00"/>
                </a:solidFill>
                <a:ln w="9525">
                  <a:solidFill>
                    <a:schemeClr val="tx1"/>
                  </a:solidFill>
                  <a:miter lim="800000"/>
                  <a:headEnd/>
                  <a:tailEnd/>
                </a:ln>
                <a:effectLst/>
              </p:spPr>
              <p:txBody>
                <a:bodyPr wrap="none" anchor="ctr"/>
                <a:lstStyle/>
                <a:p>
                  <a:endParaRPr lang="en-IN" sz="1700" dirty="0"/>
                </a:p>
              </p:txBody>
            </p:sp>
            <p:sp>
              <p:nvSpPr>
                <p:cNvPr id="155" name="Oval 54">
                  <a:extLst>
                    <a:ext uri="{FF2B5EF4-FFF2-40B4-BE49-F238E27FC236}">
                      <a16:creationId xmlns:a16="http://schemas.microsoft.com/office/drawing/2014/main" id="{EDBFC2CA-C91B-4A2E-A22F-4EC14BCD9DAC}"/>
                    </a:ext>
                  </a:extLst>
                </p:cNvPr>
                <p:cNvSpPr>
                  <a:spLocks noChangeArrowheads="1"/>
                </p:cNvSpPr>
                <p:nvPr/>
              </p:nvSpPr>
              <p:spPr bwMode="auto">
                <a:xfrm>
                  <a:off x="3760" y="1544"/>
                  <a:ext cx="144" cy="144"/>
                </a:xfrm>
                <a:prstGeom prst="ellipse">
                  <a:avLst/>
                </a:prstGeom>
                <a:solidFill>
                  <a:srgbClr val="339966"/>
                </a:solidFill>
                <a:ln w="9525">
                  <a:solidFill>
                    <a:schemeClr val="tx1"/>
                  </a:solidFill>
                  <a:round/>
                  <a:headEnd/>
                  <a:tailEnd/>
                </a:ln>
                <a:effectLst/>
              </p:spPr>
              <p:txBody>
                <a:bodyPr wrap="none" anchor="ctr"/>
                <a:lstStyle/>
                <a:p>
                  <a:endParaRPr lang="en-IN" sz="1700" dirty="0"/>
                </a:p>
              </p:txBody>
            </p:sp>
            <p:sp>
              <p:nvSpPr>
                <p:cNvPr id="156" name="Oval 55">
                  <a:extLst>
                    <a:ext uri="{FF2B5EF4-FFF2-40B4-BE49-F238E27FC236}">
                      <a16:creationId xmlns:a16="http://schemas.microsoft.com/office/drawing/2014/main" id="{9249CE8B-2755-4CEF-A98A-49F4905F3EB1}"/>
                    </a:ext>
                  </a:extLst>
                </p:cNvPr>
                <p:cNvSpPr>
                  <a:spLocks noChangeArrowheads="1"/>
                </p:cNvSpPr>
                <p:nvPr/>
              </p:nvSpPr>
              <p:spPr bwMode="auto">
                <a:xfrm>
                  <a:off x="3760" y="1352"/>
                  <a:ext cx="144" cy="144"/>
                </a:xfrm>
                <a:prstGeom prst="ellipse">
                  <a:avLst/>
                </a:prstGeom>
                <a:solidFill>
                  <a:schemeClr val="accent1"/>
                </a:solidFill>
                <a:ln w="9525">
                  <a:solidFill>
                    <a:schemeClr val="tx1"/>
                  </a:solidFill>
                  <a:round/>
                  <a:headEnd/>
                  <a:tailEnd/>
                </a:ln>
                <a:effectLst/>
              </p:spPr>
              <p:txBody>
                <a:bodyPr wrap="none" anchor="ctr"/>
                <a:lstStyle/>
                <a:p>
                  <a:endParaRPr lang="en-IN" sz="1700" dirty="0"/>
                </a:p>
              </p:txBody>
            </p:sp>
            <p:sp>
              <p:nvSpPr>
                <p:cNvPr id="157" name="Oval 56">
                  <a:extLst>
                    <a:ext uri="{FF2B5EF4-FFF2-40B4-BE49-F238E27FC236}">
                      <a16:creationId xmlns:a16="http://schemas.microsoft.com/office/drawing/2014/main" id="{09A11660-50CF-4B43-A1AC-A6FC8825A6D2}"/>
                    </a:ext>
                  </a:extLst>
                </p:cNvPr>
                <p:cNvSpPr>
                  <a:spLocks noChangeArrowheads="1"/>
                </p:cNvSpPr>
                <p:nvPr/>
              </p:nvSpPr>
              <p:spPr bwMode="auto">
                <a:xfrm>
                  <a:off x="3760" y="1160"/>
                  <a:ext cx="144" cy="144"/>
                </a:xfrm>
                <a:prstGeom prst="ellipse">
                  <a:avLst/>
                </a:prstGeom>
                <a:solidFill>
                  <a:schemeClr val="accent1"/>
                </a:solidFill>
                <a:ln w="9525">
                  <a:solidFill>
                    <a:schemeClr val="tx1"/>
                  </a:solidFill>
                  <a:round/>
                  <a:headEnd/>
                  <a:tailEnd/>
                </a:ln>
                <a:effectLst/>
              </p:spPr>
              <p:txBody>
                <a:bodyPr wrap="none" anchor="ctr"/>
                <a:lstStyle/>
                <a:p>
                  <a:endParaRPr lang="en-IN" sz="1700" dirty="0"/>
                </a:p>
              </p:txBody>
            </p:sp>
          </p:grpSp>
          <p:sp>
            <p:nvSpPr>
              <p:cNvPr id="153" name="Text Box 59">
                <a:extLst>
                  <a:ext uri="{FF2B5EF4-FFF2-40B4-BE49-F238E27FC236}">
                    <a16:creationId xmlns:a16="http://schemas.microsoft.com/office/drawing/2014/main" id="{D5A56CCE-1AE9-419C-A400-2DAFDB502318}"/>
                  </a:ext>
                </a:extLst>
              </p:cNvPr>
              <p:cNvSpPr txBox="1">
                <a:spLocks noChangeArrowheads="1"/>
              </p:cNvSpPr>
              <p:nvPr/>
            </p:nvSpPr>
            <p:spPr bwMode="auto">
              <a:xfrm>
                <a:off x="6359525" y="3849688"/>
                <a:ext cx="1778051" cy="338554"/>
              </a:xfrm>
              <a:prstGeom prst="rect">
                <a:avLst/>
              </a:prstGeom>
              <a:noFill/>
              <a:ln w="9525">
                <a:noFill/>
                <a:miter lim="800000"/>
                <a:headEnd/>
                <a:tailEnd/>
              </a:ln>
              <a:effectLst/>
            </p:spPr>
            <p:txBody>
              <a:bodyPr wrap="none">
                <a:spAutoFit/>
              </a:bodyPr>
              <a:lstStyle/>
              <a:p>
                <a:r>
                  <a:rPr lang="en-US" sz="1600" dirty="0"/>
                  <a:t>Dynamic Check</a:t>
                </a:r>
              </a:p>
            </p:txBody>
          </p:sp>
        </p:grpSp>
        <p:sp>
          <p:nvSpPr>
            <p:cNvPr id="162" name="Text Box 45">
              <a:extLst>
                <a:ext uri="{FF2B5EF4-FFF2-40B4-BE49-F238E27FC236}">
                  <a16:creationId xmlns:a16="http://schemas.microsoft.com/office/drawing/2014/main" id="{D3CBB25C-77C4-4D46-8092-5CD6BF27EA73}"/>
                </a:ext>
              </a:extLst>
            </p:cNvPr>
            <p:cNvSpPr txBox="1">
              <a:spLocks noChangeArrowheads="1"/>
            </p:cNvSpPr>
            <p:nvPr/>
          </p:nvSpPr>
          <p:spPr bwMode="auto">
            <a:xfrm>
              <a:off x="4137789" y="5640388"/>
              <a:ext cx="1658211" cy="338554"/>
            </a:xfrm>
            <a:prstGeom prst="rect">
              <a:avLst/>
            </a:prstGeom>
            <a:noFill/>
            <a:ln w="9525">
              <a:noFill/>
              <a:miter lim="800000"/>
              <a:headEnd/>
              <a:tailEnd/>
            </a:ln>
            <a:effectLst/>
          </p:spPr>
          <p:txBody>
            <a:bodyPr wrap="none">
              <a:spAutoFit/>
            </a:bodyPr>
            <a:lstStyle/>
            <a:p>
              <a:r>
                <a:rPr lang="en-US" sz="1600" dirty="0"/>
                <a:t>Credit Horizon</a:t>
              </a:r>
            </a:p>
          </p:txBody>
        </p:sp>
        <p:sp>
          <p:nvSpPr>
            <p:cNvPr id="163" name="Text Box 58">
              <a:extLst>
                <a:ext uri="{FF2B5EF4-FFF2-40B4-BE49-F238E27FC236}">
                  <a16:creationId xmlns:a16="http://schemas.microsoft.com/office/drawing/2014/main" id="{F79E2E62-C5DC-433B-BBCA-59E8D15B6ABE}"/>
                </a:ext>
              </a:extLst>
            </p:cNvPr>
            <p:cNvSpPr txBox="1">
              <a:spLocks noChangeArrowheads="1"/>
            </p:cNvSpPr>
            <p:nvPr/>
          </p:nvSpPr>
          <p:spPr bwMode="auto">
            <a:xfrm>
              <a:off x="1204089" y="5665788"/>
              <a:ext cx="1468672" cy="338554"/>
            </a:xfrm>
            <a:prstGeom prst="rect">
              <a:avLst/>
            </a:prstGeom>
            <a:noFill/>
            <a:ln w="9525">
              <a:noFill/>
              <a:miter lim="800000"/>
              <a:headEnd/>
              <a:tailEnd/>
            </a:ln>
            <a:effectLst/>
          </p:spPr>
          <p:txBody>
            <a:bodyPr wrap="none">
              <a:spAutoFit/>
            </a:bodyPr>
            <a:lstStyle/>
            <a:p>
              <a:r>
                <a:rPr lang="en-US" sz="1600" dirty="0"/>
                <a:t>Static Check</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851A46-C6AE-4E73-8B8D-CDC0CD9F32CF}"/>
              </a:ext>
            </a:extLst>
          </p:cNvPr>
          <p:cNvSpPr>
            <a:spLocks noGrp="1"/>
          </p:cNvSpPr>
          <p:nvPr>
            <p:ph type="body" sz="quarter" idx="11"/>
          </p:nvPr>
        </p:nvSpPr>
        <p:spPr/>
        <p:txBody>
          <a:bodyPr/>
          <a:lstStyle/>
          <a:p>
            <a:r>
              <a:rPr lang="en-US" dirty="0"/>
              <a:t>Lesson Objectives</a:t>
            </a:r>
          </a:p>
        </p:txBody>
      </p:sp>
      <p:sp>
        <p:nvSpPr>
          <p:cNvPr id="5" name="Content Placeholder 2">
            <a:extLst>
              <a:ext uri="{FF2B5EF4-FFF2-40B4-BE49-F238E27FC236}">
                <a16:creationId xmlns:a16="http://schemas.microsoft.com/office/drawing/2014/main" id="{29FE8C6B-9F6E-44EE-B101-4E4784884892}"/>
              </a:ext>
            </a:extLst>
          </p:cNvPr>
          <p:cNvSpPr txBox="1">
            <a:spLocks/>
          </p:cNvSpPr>
          <p:nvPr/>
        </p:nvSpPr>
        <p:spPr>
          <a:xfrm>
            <a:off x="7176120" y="980728"/>
            <a:ext cx="4800600" cy="495300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altLang="en-US" sz="2200" dirty="0"/>
              <a:t>SD Credit Management</a:t>
            </a:r>
          </a:p>
          <a:p>
            <a:pPr lvl="1"/>
            <a:r>
              <a:rPr lang="en-US" altLang="en-US" sz="1900" dirty="0"/>
              <a:t>Credit Management Benefits</a:t>
            </a:r>
          </a:p>
          <a:p>
            <a:pPr lvl="1"/>
            <a:r>
              <a:rPr lang="en-US" altLang="en-US" sz="1900" dirty="0"/>
              <a:t>Integration with SD and FI</a:t>
            </a:r>
          </a:p>
          <a:p>
            <a:pPr lvl="1"/>
            <a:r>
              <a:rPr lang="en-US" altLang="en-US" sz="1900" dirty="0"/>
              <a:t>Centralized Credit Management</a:t>
            </a:r>
          </a:p>
          <a:p>
            <a:pPr lvl="1"/>
            <a:r>
              <a:rPr lang="en-US" altLang="en-US" sz="1900" dirty="0"/>
              <a:t>Credit Control Area</a:t>
            </a:r>
          </a:p>
          <a:p>
            <a:pPr lvl="1"/>
            <a:r>
              <a:rPr lang="en-US" altLang="en-US" sz="1900" dirty="0"/>
              <a:t>Different Type of Credit Checks</a:t>
            </a:r>
          </a:p>
          <a:p>
            <a:pPr lvl="1"/>
            <a:r>
              <a:rPr lang="en-US" altLang="en-US" sz="1900" dirty="0"/>
              <a:t>Credit Group for Customers</a:t>
            </a:r>
          </a:p>
          <a:p>
            <a:pPr lvl="1"/>
            <a:r>
              <a:rPr lang="en-US" altLang="en-US" sz="1900" dirty="0"/>
              <a:t>Customer Credit Master</a:t>
            </a:r>
          </a:p>
          <a:p>
            <a:pPr lvl="1"/>
            <a:r>
              <a:rPr lang="en-US" altLang="en-US" sz="1900" dirty="0"/>
              <a:t>Manage Business Partner</a:t>
            </a:r>
          </a:p>
          <a:p>
            <a:pPr lvl="1"/>
            <a:r>
              <a:rPr lang="en-US" altLang="en-US" sz="1900" dirty="0"/>
              <a:t>Manage Credit Decisions – </a:t>
            </a:r>
            <a:br>
              <a:rPr lang="en-US" altLang="en-US" sz="1900" dirty="0"/>
            </a:br>
            <a:r>
              <a:rPr lang="en-US" altLang="en-US" sz="1900" dirty="0"/>
              <a:t>SD Documents</a:t>
            </a:r>
          </a:p>
          <a:p>
            <a:pPr lvl="1"/>
            <a:r>
              <a:rPr lang="en-US" altLang="en-US" sz="1900" dirty="0"/>
              <a:t>Manage Customer Line Items</a:t>
            </a:r>
          </a:p>
          <a:p>
            <a:pPr lvl="1"/>
            <a:r>
              <a:rPr lang="en-US" altLang="en-US" sz="1900" dirty="0"/>
              <a:t>List Billing Documents </a:t>
            </a:r>
          </a:p>
          <a:p>
            <a:pPr marL="88900" lvl="1" indent="0">
              <a:buNone/>
            </a:pPr>
            <a:endParaRPr lang="en-US" altLang="en-US" sz="1900" dirty="0"/>
          </a:p>
        </p:txBody>
      </p:sp>
    </p:spTree>
    <p:extLst>
      <p:ext uri="{BB962C8B-B14F-4D97-AF65-F5344CB8AC3E}">
        <p14:creationId xmlns:p14="http://schemas.microsoft.com/office/powerpoint/2010/main" val="303085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8" name="Rectangle 2"/>
          <p:cNvSpPr>
            <a:spLocks noGrp="1" noChangeArrowheads="1"/>
          </p:cNvSpPr>
          <p:nvPr>
            <p:ph type="title"/>
          </p:nvPr>
        </p:nvSpPr>
        <p:spPr/>
        <p:txBody>
          <a:bodyPr/>
          <a:lstStyle/>
          <a:p>
            <a:r>
              <a:rPr lang="en-US" dirty="0"/>
              <a:t>Static Credit Limit Check</a:t>
            </a:r>
          </a:p>
        </p:txBody>
      </p:sp>
      <p:sp>
        <p:nvSpPr>
          <p:cNvPr id="6" name="Footer Placeholder 5"/>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7" name="Slide Number Placeholder 6"/>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20</a:t>
            </a:fld>
            <a:endParaRPr lang="en-US" dirty="0"/>
          </a:p>
        </p:txBody>
      </p:sp>
      <p:sp>
        <p:nvSpPr>
          <p:cNvPr id="1683459" name="Rectangle 3"/>
          <p:cNvSpPr>
            <a:spLocks noGrp="1" noChangeArrowheads="1"/>
          </p:cNvSpPr>
          <p:nvPr>
            <p:ph type="body" sz="quarter" idx="4294967295"/>
          </p:nvPr>
        </p:nvSpPr>
        <p:spPr>
          <a:xfrm>
            <a:off x="1712913" y="1347302"/>
            <a:ext cx="8775700" cy="514239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72000" rIns="36000" anchor="ctr" anchorCtr="0">
            <a:noAutofit/>
          </a:bodyPr>
          <a:lstStyle/>
          <a:p>
            <a:pPr marL="354013" lvl="2" indent="-354013">
              <a:lnSpc>
                <a:spcPct val="100000"/>
              </a:lnSpc>
              <a:spcBef>
                <a:spcPts val="1200"/>
              </a:spcBef>
              <a:buClr>
                <a:schemeClr val="accent6"/>
              </a:buClr>
              <a:buFont typeface="Wingdings" panose="05000000000000000000" pitchFamily="2" charset="2"/>
              <a:buChar char="q"/>
              <a:defRPr/>
            </a:pPr>
            <a:r>
              <a:rPr lang="en-US" dirty="0"/>
              <a:t>The customer's credit exposure may not exceed the established credit limit. The credit exposure is the total combined value of the following documents:</a:t>
            </a:r>
          </a:p>
          <a:p>
            <a:pPr marL="719138" lvl="2" indent="-365125">
              <a:lnSpc>
                <a:spcPct val="100000"/>
              </a:lnSpc>
              <a:spcBef>
                <a:spcPts val="1200"/>
              </a:spcBef>
              <a:buFont typeface="Wingdings" panose="05000000000000000000" pitchFamily="2" charset="2"/>
              <a:buChar char="m"/>
            </a:pPr>
            <a:r>
              <a:rPr lang="en-US" dirty="0"/>
              <a:t>Open orders</a:t>
            </a:r>
          </a:p>
          <a:p>
            <a:pPr marL="719138" lvl="2" indent="-365125">
              <a:lnSpc>
                <a:spcPct val="100000"/>
              </a:lnSpc>
              <a:spcBef>
                <a:spcPts val="1200"/>
              </a:spcBef>
              <a:buFont typeface="Wingdings" panose="05000000000000000000" pitchFamily="2" charset="2"/>
              <a:buChar char="m"/>
            </a:pPr>
            <a:r>
              <a:rPr lang="en-US" dirty="0"/>
              <a:t>Open deliveries</a:t>
            </a:r>
          </a:p>
          <a:p>
            <a:pPr marL="719138" lvl="2" indent="-365125">
              <a:lnSpc>
                <a:spcPct val="100000"/>
              </a:lnSpc>
              <a:spcBef>
                <a:spcPts val="1200"/>
              </a:spcBef>
              <a:buFont typeface="Wingdings" panose="05000000000000000000" pitchFamily="2" charset="2"/>
              <a:buChar char="m"/>
            </a:pPr>
            <a:r>
              <a:rPr lang="en-US" dirty="0"/>
              <a:t>Open billing documents</a:t>
            </a:r>
          </a:p>
          <a:p>
            <a:pPr marL="719138" lvl="2" indent="-365125">
              <a:lnSpc>
                <a:spcPct val="100000"/>
              </a:lnSpc>
              <a:spcBef>
                <a:spcPts val="1200"/>
              </a:spcBef>
              <a:buFont typeface="Wingdings" panose="05000000000000000000" pitchFamily="2" charset="2"/>
              <a:buChar char="m"/>
            </a:pPr>
            <a:r>
              <a:rPr lang="en-US" dirty="0"/>
              <a:t>Open items (accounts receivable)</a:t>
            </a:r>
          </a:p>
          <a:p>
            <a:pPr marL="354013" lvl="2" indent="-354013">
              <a:lnSpc>
                <a:spcPct val="100000"/>
              </a:lnSpc>
              <a:spcBef>
                <a:spcPts val="1200"/>
              </a:spcBef>
              <a:buClr>
                <a:schemeClr val="accent6"/>
              </a:buClr>
              <a:buFont typeface="Wingdings" panose="05000000000000000000" pitchFamily="2" charset="2"/>
              <a:buChar char="q"/>
              <a:defRPr/>
            </a:pPr>
            <a:r>
              <a:rPr lang="en-US" dirty="0"/>
              <a:t>The open order value is the value of the order items which have not yet been delivered</a:t>
            </a:r>
          </a:p>
          <a:p>
            <a:pPr marL="354013" lvl="2" indent="-354013">
              <a:lnSpc>
                <a:spcPct val="100000"/>
              </a:lnSpc>
              <a:spcBef>
                <a:spcPts val="1200"/>
              </a:spcBef>
              <a:buClr>
                <a:schemeClr val="accent6"/>
              </a:buClr>
              <a:buFont typeface="Wingdings" panose="05000000000000000000" pitchFamily="2" charset="2"/>
              <a:buChar char="q"/>
              <a:defRPr/>
            </a:pPr>
            <a:r>
              <a:rPr lang="en-US" dirty="0"/>
              <a:t>The open delivery value is the value of the delivery items which have not yet been invoiced</a:t>
            </a:r>
          </a:p>
          <a:p>
            <a:pPr marL="354013" lvl="2" indent="-354013">
              <a:lnSpc>
                <a:spcPct val="100000"/>
              </a:lnSpc>
              <a:spcBef>
                <a:spcPts val="1200"/>
              </a:spcBef>
              <a:buClr>
                <a:schemeClr val="accent6"/>
              </a:buClr>
              <a:buFont typeface="Wingdings" panose="05000000000000000000" pitchFamily="2" charset="2"/>
              <a:buChar char="q"/>
              <a:defRPr/>
            </a:pPr>
            <a:r>
              <a:rPr lang="en-US" dirty="0"/>
              <a:t>The open invoice value is the value of the billing document items which have</a:t>
            </a:r>
          </a:p>
          <a:p>
            <a:pPr marL="354013" lvl="2" indent="-354013">
              <a:lnSpc>
                <a:spcPct val="100000"/>
              </a:lnSpc>
              <a:spcBef>
                <a:spcPts val="1200"/>
              </a:spcBef>
              <a:buClr>
                <a:schemeClr val="accent6"/>
              </a:buClr>
              <a:buFont typeface="Wingdings" panose="05000000000000000000" pitchFamily="2" charset="2"/>
              <a:buChar char="q"/>
              <a:defRPr/>
            </a:pPr>
            <a:r>
              <a:rPr lang="en-US" dirty="0"/>
              <a:t>not yet been forwarded to accounting</a:t>
            </a:r>
          </a:p>
          <a:p>
            <a:pPr marL="354013" lvl="2" indent="-354013">
              <a:lnSpc>
                <a:spcPct val="100000"/>
              </a:lnSpc>
              <a:spcBef>
                <a:spcPts val="1200"/>
              </a:spcBef>
              <a:buClr>
                <a:schemeClr val="accent6"/>
              </a:buClr>
              <a:buFont typeface="Wingdings" panose="05000000000000000000" pitchFamily="2" charset="2"/>
              <a:buChar char="q"/>
              <a:defRPr/>
            </a:pPr>
            <a:r>
              <a:rPr lang="en-US" dirty="0"/>
              <a:t>The open items represent documents that have been forwarded to accounting but not yet settled by the customer</a:t>
            </a:r>
          </a:p>
        </p:txBody>
      </p:sp>
    </p:spTree>
    <p:extLst>
      <p:ext uri="{BB962C8B-B14F-4D97-AF65-F5344CB8AC3E}">
        <p14:creationId xmlns:p14="http://schemas.microsoft.com/office/powerpoint/2010/main" val="185200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Credit Limit Check</a:t>
            </a:r>
          </a:p>
        </p:txBody>
      </p:sp>
      <p:sp>
        <p:nvSpPr>
          <p:cNvPr id="8" name="Footer Placeholder 7"/>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9" name="Slide Number Placeholder 8"/>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21</a:t>
            </a:fld>
            <a:endParaRPr lang="en-US" dirty="0"/>
          </a:p>
        </p:txBody>
      </p:sp>
      <p:grpSp>
        <p:nvGrpSpPr>
          <p:cNvPr id="10" name="Group 9">
            <a:extLst>
              <a:ext uri="{FF2B5EF4-FFF2-40B4-BE49-F238E27FC236}">
                <a16:creationId xmlns:a16="http://schemas.microsoft.com/office/drawing/2014/main" id="{675E04E4-0865-46C0-8429-2A2705A606F8}"/>
              </a:ext>
            </a:extLst>
          </p:cNvPr>
          <p:cNvGrpSpPr/>
          <p:nvPr/>
        </p:nvGrpSpPr>
        <p:grpSpPr>
          <a:xfrm>
            <a:off x="3899063" y="1341438"/>
            <a:ext cx="4393874" cy="3815562"/>
            <a:chOff x="2466974" y="1162050"/>
            <a:chExt cx="2809875" cy="3995203"/>
          </a:xfrm>
        </p:grpSpPr>
        <p:sp>
          <p:nvSpPr>
            <p:cNvPr id="11" name="Rectangle 10">
              <a:extLst>
                <a:ext uri="{FF2B5EF4-FFF2-40B4-BE49-F238E27FC236}">
                  <a16:creationId xmlns:a16="http://schemas.microsoft.com/office/drawing/2014/main" id="{2B44D906-52DC-4E9C-9E80-0DFEE6874D27}"/>
                </a:ext>
              </a:extLst>
            </p:cNvPr>
            <p:cNvSpPr/>
            <p:nvPr/>
          </p:nvSpPr>
          <p:spPr>
            <a:xfrm>
              <a:off x="2466974" y="1162050"/>
              <a:ext cx="2809875"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Open Orders</a:t>
              </a:r>
              <a:endParaRPr lang="en-US" b="1" dirty="0">
                <a:latin typeface="Arial" pitchFamily="34" charset="0"/>
                <a:cs typeface="Arial" pitchFamily="34" charset="0"/>
              </a:endParaRPr>
            </a:p>
          </p:txBody>
        </p:sp>
        <p:sp>
          <p:nvSpPr>
            <p:cNvPr id="12" name="Rectangle 11">
              <a:extLst>
                <a:ext uri="{FF2B5EF4-FFF2-40B4-BE49-F238E27FC236}">
                  <a16:creationId xmlns:a16="http://schemas.microsoft.com/office/drawing/2014/main" id="{84325233-7BDA-418D-AC42-5AF578AFF64A}"/>
                </a:ext>
              </a:extLst>
            </p:cNvPr>
            <p:cNvSpPr/>
            <p:nvPr/>
          </p:nvSpPr>
          <p:spPr>
            <a:xfrm>
              <a:off x="2466974" y="2171700"/>
              <a:ext cx="2809875"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Open Deliveries</a:t>
              </a:r>
              <a:endParaRPr lang="en-US" b="1" dirty="0">
                <a:latin typeface="Arial" pitchFamily="34" charset="0"/>
                <a:cs typeface="Arial" pitchFamily="34" charset="0"/>
              </a:endParaRPr>
            </a:p>
          </p:txBody>
        </p:sp>
        <p:sp>
          <p:nvSpPr>
            <p:cNvPr id="13" name="Rectangle 12">
              <a:extLst>
                <a:ext uri="{FF2B5EF4-FFF2-40B4-BE49-F238E27FC236}">
                  <a16:creationId xmlns:a16="http://schemas.microsoft.com/office/drawing/2014/main" id="{536FABF5-CE6F-4B86-BC34-0D5365074099}"/>
                </a:ext>
              </a:extLst>
            </p:cNvPr>
            <p:cNvSpPr/>
            <p:nvPr/>
          </p:nvSpPr>
          <p:spPr>
            <a:xfrm>
              <a:off x="2466974" y="3219450"/>
              <a:ext cx="2809875"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Open Billing Documents</a:t>
              </a:r>
              <a:endParaRPr lang="en-US" b="1" dirty="0">
                <a:latin typeface="Arial" pitchFamily="34" charset="0"/>
                <a:cs typeface="Arial" pitchFamily="34" charset="0"/>
              </a:endParaRPr>
            </a:p>
          </p:txBody>
        </p:sp>
        <p:sp>
          <p:nvSpPr>
            <p:cNvPr id="14" name="Rectangle 13">
              <a:extLst>
                <a:ext uri="{FF2B5EF4-FFF2-40B4-BE49-F238E27FC236}">
                  <a16:creationId xmlns:a16="http://schemas.microsoft.com/office/drawing/2014/main" id="{2A7A65A4-9810-4DBF-B39A-0233EA8F19F7}"/>
                </a:ext>
              </a:extLst>
            </p:cNvPr>
            <p:cNvSpPr/>
            <p:nvPr/>
          </p:nvSpPr>
          <p:spPr>
            <a:xfrm>
              <a:off x="2466974" y="4242853"/>
              <a:ext cx="2809875"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Open Items </a:t>
              </a:r>
              <a:br>
                <a:rPr lang="en-IN" b="1" dirty="0"/>
              </a:br>
              <a:r>
                <a:rPr lang="en-IN" b="1" dirty="0"/>
                <a:t>(Accounts Receivable)</a:t>
              </a:r>
              <a:endParaRPr lang="en-US" b="1" dirty="0">
                <a:latin typeface="Arial" pitchFamily="34" charset="0"/>
                <a:cs typeface="Arial" pitchFamily="34" charset="0"/>
              </a:endParaRPr>
            </a:p>
          </p:txBody>
        </p:sp>
      </p:grpSp>
      <p:sp>
        <p:nvSpPr>
          <p:cNvPr id="15" name="Text Box 4">
            <a:extLst>
              <a:ext uri="{FF2B5EF4-FFF2-40B4-BE49-F238E27FC236}">
                <a16:creationId xmlns:a16="http://schemas.microsoft.com/office/drawing/2014/main" id="{14D443DC-D465-4933-9D0A-890557458DCC}"/>
              </a:ext>
            </a:extLst>
          </p:cNvPr>
          <p:cNvSpPr txBox="1">
            <a:spLocks noChangeArrowheads="1"/>
          </p:cNvSpPr>
          <p:nvPr/>
        </p:nvSpPr>
        <p:spPr bwMode="auto">
          <a:xfrm>
            <a:off x="1731533" y="5266004"/>
            <a:ext cx="8728937" cy="1186997"/>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lIns="71438" tIns="71438" rIns="71438" bIns="71438" anchor="ctr"/>
          <a:lstStyle/>
          <a:p>
            <a:pPr algn="ctr">
              <a:spcBef>
                <a:spcPts val="600"/>
              </a:spcBef>
            </a:pPr>
            <a:r>
              <a:rPr lang="en-US" sz="1600" b="1" dirty="0"/>
              <a:t>The customer's credit exposure may not exceed the established credit limit. The credit exposure is the total combined value of open sales orders + open deliveries + open billing documents + open items</a:t>
            </a:r>
          </a:p>
        </p:txBody>
      </p:sp>
    </p:spTree>
    <p:extLst>
      <p:ext uri="{BB962C8B-B14F-4D97-AF65-F5344CB8AC3E}">
        <p14:creationId xmlns:p14="http://schemas.microsoft.com/office/powerpoint/2010/main" val="1909182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Credit Limit Check with </a:t>
            </a:r>
            <a:br>
              <a:rPr lang="en-US" dirty="0"/>
            </a:br>
            <a:r>
              <a:rPr lang="en-US" dirty="0"/>
              <a:t>Credit Horizon</a:t>
            </a:r>
          </a:p>
        </p:txBody>
      </p:sp>
      <p:sp>
        <p:nvSpPr>
          <p:cNvPr id="8" name="Footer Placeholder 7"/>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9" name="Slide Number Placeholder 8"/>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22</a:t>
            </a:fld>
            <a:endParaRPr lang="en-US" dirty="0"/>
          </a:p>
        </p:txBody>
      </p:sp>
      <p:sp>
        <p:nvSpPr>
          <p:cNvPr id="3" name="Content Placeholder 2"/>
          <p:cNvSpPr>
            <a:spLocks noGrp="1"/>
          </p:cNvSpPr>
          <p:nvPr>
            <p:ph type="body" sz="quarter" idx="4294967295"/>
          </p:nvPr>
        </p:nvSpPr>
        <p:spPr>
          <a:xfrm>
            <a:off x="1682350" y="1347174"/>
            <a:ext cx="8806263" cy="4457827"/>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72000" rIns="72000" anchor="ctr" anchorCtr="0">
            <a:noAutofit/>
          </a:bodyPr>
          <a:lstStyle/>
          <a:p>
            <a:pPr marL="354013" lvl="2" indent="-354013">
              <a:lnSpc>
                <a:spcPct val="100000"/>
              </a:lnSpc>
              <a:spcBef>
                <a:spcPts val="1200"/>
              </a:spcBef>
              <a:buClr>
                <a:schemeClr val="accent6"/>
              </a:buClr>
              <a:buFont typeface="Wingdings" panose="05000000000000000000" pitchFamily="2" charset="2"/>
              <a:buChar char="q"/>
              <a:defRPr/>
            </a:pPr>
            <a:r>
              <a:rPr lang="en-US" dirty="0"/>
              <a:t>The customer's credit exposure is split into a static part; open items, open billing, and delivery values (see above), and a dynamic part, the open order value</a:t>
            </a:r>
          </a:p>
          <a:p>
            <a:pPr marL="354013" lvl="2" indent="-354013">
              <a:lnSpc>
                <a:spcPct val="100000"/>
              </a:lnSpc>
              <a:spcBef>
                <a:spcPts val="1200"/>
              </a:spcBef>
              <a:buClr>
                <a:schemeClr val="accent6"/>
              </a:buClr>
              <a:buFont typeface="Wingdings" panose="05000000000000000000" pitchFamily="2" charset="2"/>
              <a:buChar char="q"/>
              <a:defRPr/>
            </a:pPr>
            <a:r>
              <a:rPr lang="en-US" dirty="0"/>
              <a:t>The open order value includes all undelivered or only partially delivered orders </a:t>
            </a:r>
          </a:p>
          <a:p>
            <a:pPr marL="354013" lvl="2" indent="-354013">
              <a:lnSpc>
                <a:spcPct val="100000"/>
              </a:lnSpc>
              <a:spcBef>
                <a:spcPts val="1200"/>
              </a:spcBef>
              <a:buClr>
                <a:schemeClr val="accent6"/>
              </a:buClr>
              <a:buFont typeface="Wingdings" panose="05000000000000000000" pitchFamily="2" charset="2"/>
              <a:buChar char="q"/>
              <a:defRPr/>
            </a:pPr>
            <a:r>
              <a:rPr lang="en-US" dirty="0"/>
              <a:t>The value is calculated on the shipping date and stored in an information structure according to a time period that you specify (days, weeks, or months)</a:t>
            </a:r>
          </a:p>
          <a:p>
            <a:pPr marL="354013" lvl="2" indent="-354013">
              <a:lnSpc>
                <a:spcPct val="100000"/>
              </a:lnSpc>
              <a:spcBef>
                <a:spcPts val="1200"/>
              </a:spcBef>
              <a:buClr>
                <a:schemeClr val="accent6"/>
              </a:buClr>
              <a:buFont typeface="Wingdings" panose="05000000000000000000" pitchFamily="2" charset="2"/>
              <a:buChar char="q"/>
              <a:defRPr/>
            </a:pPr>
            <a:r>
              <a:rPr lang="en-US" dirty="0"/>
              <a:t>When you define the credit check, you can then specify a particular horizon date in the future (for example: 10 days or 2 months, depending on the periods you specify)</a:t>
            </a:r>
          </a:p>
          <a:p>
            <a:pPr marL="354013" lvl="2" indent="-354013">
              <a:lnSpc>
                <a:spcPct val="100000"/>
              </a:lnSpc>
              <a:spcBef>
                <a:spcPts val="1200"/>
              </a:spcBef>
              <a:buClr>
                <a:schemeClr val="accent6"/>
              </a:buClr>
              <a:buFont typeface="Wingdings" panose="05000000000000000000" pitchFamily="2" charset="2"/>
              <a:buChar char="q"/>
              <a:defRPr/>
            </a:pPr>
            <a:r>
              <a:rPr lang="en-US" dirty="0"/>
              <a:t>For the purposes of evaluating credit, you want the system to ignore all open orders that   are due for delivery after the horizon date</a:t>
            </a:r>
          </a:p>
          <a:p>
            <a:pPr marL="354013" lvl="2" indent="-354013">
              <a:lnSpc>
                <a:spcPct val="100000"/>
              </a:lnSpc>
              <a:spcBef>
                <a:spcPts val="1200"/>
              </a:spcBef>
              <a:buClr>
                <a:schemeClr val="accent6"/>
              </a:buClr>
              <a:buFont typeface="Wingdings" panose="05000000000000000000" pitchFamily="2" charset="2"/>
              <a:buChar char="q"/>
              <a:defRPr/>
            </a:pPr>
            <a:r>
              <a:rPr lang="en-US" dirty="0"/>
              <a:t>The sum of the static and dynamic parts of the check may not exceed the </a:t>
            </a:r>
            <a:br>
              <a:rPr lang="en-US" dirty="0"/>
            </a:br>
            <a:r>
              <a:rPr lang="en-US" dirty="0"/>
              <a:t>credit limit</a:t>
            </a:r>
          </a:p>
        </p:txBody>
      </p:sp>
    </p:spTree>
    <p:extLst>
      <p:ext uri="{BB962C8B-B14F-4D97-AF65-F5344CB8AC3E}">
        <p14:creationId xmlns:p14="http://schemas.microsoft.com/office/powerpoint/2010/main" val="2623115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5330890" y="1371600"/>
            <a:ext cx="849086" cy="5122506"/>
          </a:xfrm>
          <a:custGeom>
            <a:avLst/>
            <a:gdLst>
              <a:gd name="connsiteX0" fmla="*/ 37322 w 849086"/>
              <a:gd name="connsiteY0" fmla="*/ 587829 h 5122506"/>
              <a:gd name="connsiteX1" fmla="*/ 849086 w 849086"/>
              <a:gd name="connsiteY1" fmla="*/ 0 h 5122506"/>
              <a:gd name="connsiteX2" fmla="*/ 849086 w 849086"/>
              <a:gd name="connsiteY2" fmla="*/ 5122506 h 5122506"/>
              <a:gd name="connsiteX3" fmla="*/ 0 w 849086"/>
              <a:gd name="connsiteY3" fmla="*/ 4488024 h 5122506"/>
            </a:gdLst>
            <a:ahLst/>
            <a:cxnLst>
              <a:cxn ang="0">
                <a:pos x="connsiteX0" y="connsiteY0"/>
              </a:cxn>
              <a:cxn ang="0">
                <a:pos x="connsiteX1" y="connsiteY1"/>
              </a:cxn>
              <a:cxn ang="0">
                <a:pos x="connsiteX2" y="connsiteY2"/>
              </a:cxn>
              <a:cxn ang="0">
                <a:pos x="connsiteX3" y="connsiteY3"/>
              </a:cxn>
            </a:cxnLst>
            <a:rect l="l" t="t" r="r" b="b"/>
            <a:pathLst>
              <a:path w="849086" h="5122506">
                <a:moveTo>
                  <a:pt x="37322" y="587829"/>
                </a:moveTo>
                <a:lnTo>
                  <a:pt x="849086" y="0"/>
                </a:lnTo>
                <a:lnTo>
                  <a:pt x="849086" y="5122506"/>
                </a:lnTo>
                <a:lnTo>
                  <a:pt x="0" y="4488024"/>
                </a:lnTo>
              </a:path>
            </a:pathLst>
          </a:custGeom>
          <a:solidFill>
            <a:schemeClr val="bg1">
              <a:lumMod val="95000"/>
            </a:schemeClr>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a:extLst>
              <a:ext uri="{FF2B5EF4-FFF2-40B4-BE49-F238E27FC236}">
                <a16:creationId xmlns:a16="http://schemas.microsoft.com/office/drawing/2014/main" id="{11D89129-6607-4FB1-A7D5-CE51A5743809}"/>
              </a:ext>
            </a:extLst>
          </p:cNvPr>
          <p:cNvSpPr/>
          <p:nvPr/>
        </p:nvSpPr>
        <p:spPr>
          <a:xfrm>
            <a:off x="6096000" y="1341000"/>
            <a:ext cx="4392613" cy="5148700"/>
          </a:xfrm>
          <a:prstGeom prst="roundRect">
            <a:avLst>
              <a:gd name="adj" fmla="val 2894"/>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80000" rIns="108000" rtlCol="0" anchor="t"/>
          <a:lstStyle/>
          <a:p>
            <a:pPr algn="ctr"/>
            <a:endParaRPr lang="en-US" sz="1600" b="1" dirty="0">
              <a:solidFill>
                <a:schemeClr val="tx1"/>
              </a:solidFill>
              <a:latin typeface="+mj-lt"/>
              <a:cs typeface="Arial" pitchFamily="34" charset="0"/>
            </a:endParaRPr>
          </a:p>
        </p:txBody>
      </p:sp>
      <p:sp>
        <p:nvSpPr>
          <p:cNvPr id="2" name="Title 1"/>
          <p:cNvSpPr>
            <a:spLocks noGrp="1"/>
          </p:cNvSpPr>
          <p:nvPr>
            <p:ph type="title"/>
          </p:nvPr>
        </p:nvSpPr>
        <p:spPr/>
        <p:txBody>
          <a:bodyPr/>
          <a:lstStyle/>
          <a:p>
            <a:r>
              <a:rPr lang="en-US" dirty="0"/>
              <a:t>Dynamic Credit Limit Check with </a:t>
            </a:r>
            <a:br>
              <a:rPr lang="en-US" dirty="0"/>
            </a:br>
            <a:r>
              <a:rPr lang="en-US" dirty="0"/>
              <a:t>Credit Horizon</a:t>
            </a:r>
          </a:p>
        </p:txBody>
      </p:sp>
      <p:sp>
        <p:nvSpPr>
          <p:cNvPr id="8" name="Footer Placeholder 7"/>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9" name="Slide Number Placeholder 8"/>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23</a:t>
            </a:fld>
            <a:endParaRPr lang="en-US" dirty="0"/>
          </a:p>
        </p:txBody>
      </p:sp>
      <p:sp>
        <p:nvSpPr>
          <p:cNvPr id="3" name="Content Placeholder 2"/>
          <p:cNvSpPr>
            <a:spLocks noGrp="1"/>
          </p:cNvSpPr>
          <p:nvPr>
            <p:ph type="body" sz="quarter" idx="4294967295"/>
          </p:nvPr>
        </p:nvSpPr>
        <p:spPr>
          <a:xfrm>
            <a:off x="1693863" y="1953700"/>
            <a:ext cx="3682138" cy="392330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72000" rIns="72000" anchor="ctr" anchorCtr="0">
            <a:noAutofit/>
          </a:bodyPr>
          <a:lstStyle/>
          <a:p>
            <a:pPr marL="354013" lvl="2" indent="-354013">
              <a:lnSpc>
                <a:spcPct val="100000"/>
              </a:lnSpc>
              <a:spcBef>
                <a:spcPts val="1200"/>
              </a:spcBef>
              <a:buClr>
                <a:schemeClr val="accent6"/>
              </a:buClr>
              <a:buFont typeface="Wingdings" panose="05000000000000000000" pitchFamily="2" charset="2"/>
              <a:buChar char="q"/>
              <a:defRPr/>
            </a:pPr>
            <a:r>
              <a:rPr lang="en-US" dirty="0"/>
              <a:t>Combined total value of open deliveries open billing documents open items open sales orders for a specified horizon</a:t>
            </a:r>
          </a:p>
          <a:p>
            <a:pPr marL="354013" lvl="2" indent="-354013">
              <a:lnSpc>
                <a:spcPct val="100000"/>
              </a:lnSpc>
              <a:spcBef>
                <a:spcPts val="1200"/>
              </a:spcBef>
              <a:buClr>
                <a:schemeClr val="accent6"/>
              </a:buClr>
              <a:buFont typeface="Wingdings" panose="05000000000000000000" pitchFamily="2" charset="2"/>
              <a:buChar char="q"/>
              <a:defRPr/>
            </a:pPr>
            <a:r>
              <a:rPr lang="en-US" dirty="0"/>
              <a:t>In dynamic credit check a particular horizon time range in the future is specified (for example: 10 days or 2 months, depending on the periods you specify). All open orders that are due for delivery after the horizon date are ignored</a:t>
            </a:r>
          </a:p>
        </p:txBody>
      </p:sp>
      <p:grpSp>
        <p:nvGrpSpPr>
          <p:cNvPr id="6" name="Group 5">
            <a:extLst>
              <a:ext uri="{FF2B5EF4-FFF2-40B4-BE49-F238E27FC236}">
                <a16:creationId xmlns:a16="http://schemas.microsoft.com/office/drawing/2014/main" id="{8E6472B3-D27D-45FD-8504-42AE7FA1C8E8}"/>
              </a:ext>
            </a:extLst>
          </p:cNvPr>
          <p:cNvGrpSpPr/>
          <p:nvPr/>
        </p:nvGrpSpPr>
        <p:grpSpPr>
          <a:xfrm>
            <a:off x="6393541" y="1503569"/>
            <a:ext cx="3797528" cy="4823562"/>
            <a:chOff x="4724399" y="1152525"/>
            <a:chExt cx="4056507" cy="4947018"/>
          </a:xfrm>
        </p:grpSpPr>
        <p:sp>
          <p:nvSpPr>
            <p:cNvPr id="7" name="Rectangle 6">
              <a:extLst>
                <a:ext uri="{FF2B5EF4-FFF2-40B4-BE49-F238E27FC236}">
                  <a16:creationId xmlns:a16="http://schemas.microsoft.com/office/drawing/2014/main" id="{24AD2E57-735E-4BCA-9190-97E7A8291AFC}"/>
                </a:ext>
              </a:extLst>
            </p:cNvPr>
            <p:cNvSpPr/>
            <p:nvPr/>
          </p:nvSpPr>
          <p:spPr>
            <a:xfrm>
              <a:off x="4724399" y="1152525"/>
              <a:ext cx="2809875"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Open Orders</a:t>
              </a:r>
              <a:endParaRPr lang="en-US" sz="1400" b="1" dirty="0">
                <a:latin typeface="+mj-lt"/>
                <a:cs typeface="Arial" pitchFamily="34" charset="0"/>
              </a:endParaRPr>
            </a:p>
          </p:txBody>
        </p:sp>
        <p:sp>
          <p:nvSpPr>
            <p:cNvPr id="10" name="Rectangle 9">
              <a:extLst>
                <a:ext uri="{FF2B5EF4-FFF2-40B4-BE49-F238E27FC236}">
                  <a16:creationId xmlns:a16="http://schemas.microsoft.com/office/drawing/2014/main" id="{EC4933F7-59D7-4A0C-8BEA-0787CCC3C205}"/>
                </a:ext>
              </a:extLst>
            </p:cNvPr>
            <p:cNvSpPr/>
            <p:nvPr/>
          </p:nvSpPr>
          <p:spPr>
            <a:xfrm>
              <a:off x="4724399" y="2238375"/>
              <a:ext cx="2809875"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Open Deliveries</a:t>
              </a:r>
              <a:endParaRPr lang="en-US" sz="1400" b="1" dirty="0">
                <a:latin typeface="+mj-lt"/>
                <a:cs typeface="Arial" pitchFamily="34" charset="0"/>
              </a:endParaRPr>
            </a:p>
          </p:txBody>
        </p:sp>
        <p:sp>
          <p:nvSpPr>
            <p:cNvPr id="11" name="Rectangle 10">
              <a:extLst>
                <a:ext uri="{FF2B5EF4-FFF2-40B4-BE49-F238E27FC236}">
                  <a16:creationId xmlns:a16="http://schemas.microsoft.com/office/drawing/2014/main" id="{2BC86691-A989-4C35-B5FA-B28AD151737C}"/>
                </a:ext>
              </a:extLst>
            </p:cNvPr>
            <p:cNvSpPr/>
            <p:nvPr/>
          </p:nvSpPr>
          <p:spPr>
            <a:xfrm>
              <a:off x="4724399" y="3209925"/>
              <a:ext cx="2809875"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Open Billing Documents</a:t>
              </a:r>
              <a:endParaRPr lang="en-US" sz="1400" b="1" dirty="0">
                <a:latin typeface="+mj-lt"/>
                <a:cs typeface="Arial" pitchFamily="34" charset="0"/>
              </a:endParaRPr>
            </a:p>
          </p:txBody>
        </p:sp>
        <p:sp>
          <p:nvSpPr>
            <p:cNvPr id="12" name="Rectangle 11">
              <a:extLst>
                <a:ext uri="{FF2B5EF4-FFF2-40B4-BE49-F238E27FC236}">
                  <a16:creationId xmlns:a16="http://schemas.microsoft.com/office/drawing/2014/main" id="{2B5E393E-2B10-4289-9FA2-4C2F80FE7875}"/>
                </a:ext>
              </a:extLst>
            </p:cNvPr>
            <p:cNvSpPr/>
            <p:nvPr/>
          </p:nvSpPr>
          <p:spPr>
            <a:xfrm>
              <a:off x="4724399" y="4242853"/>
              <a:ext cx="2809875"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mj-lt"/>
                </a:rPr>
                <a:t>Open Items </a:t>
              </a:r>
              <a:br>
                <a:rPr lang="en-IN" sz="1400" b="1" dirty="0">
                  <a:latin typeface="+mj-lt"/>
                </a:rPr>
              </a:br>
              <a:r>
                <a:rPr lang="en-IN" sz="1400" b="1" dirty="0">
                  <a:latin typeface="+mj-lt"/>
                </a:rPr>
                <a:t>(Accounts Receivable)</a:t>
              </a:r>
              <a:endParaRPr lang="en-US" sz="1400" b="1" dirty="0">
                <a:latin typeface="+mj-lt"/>
                <a:cs typeface="Arial" pitchFamily="34" charset="0"/>
              </a:endParaRPr>
            </a:p>
          </p:txBody>
        </p:sp>
        <p:sp>
          <p:nvSpPr>
            <p:cNvPr id="13" name="Left-Right Arrow 12">
              <a:extLst>
                <a:ext uri="{FF2B5EF4-FFF2-40B4-BE49-F238E27FC236}">
                  <a16:creationId xmlns:a16="http://schemas.microsoft.com/office/drawing/2014/main" id="{028FB3FD-E6AD-4B9D-9FB6-5CE8CAE1919E}"/>
                </a:ext>
              </a:extLst>
            </p:cNvPr>
            <p:cNvSpPr/>
            <p:nvPr/>
          </p:nvSpPr>
          <p:spPr>
            <a:xfrm>
              <a:off x="4724399" y="5386959"/>
              <a:ext cx="2809875" cy="712584"/>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j-lt"/>
                </a:rPr>
                <a:t>Credit Horizon</a:t>
              </a:r>
            </a:p>
          </p:txBody>
        </p:sp>
        <p:sp>
          <p:nvSpPr>
            <p:cNvPr id="14" name="Up-Down Arrow 13">
              <a:extLst>
                <a:ext uri="{FF2B5EF4-FFF2-40B4-BE49-F238E27FC236}">
                  <a16:creationId xmlns:a16="http://schemas.microsoft.com/office/drawing/2014/main" id="{817821DA-BE42-4E4E-AF0D-028A7F097C30}"/>
                </a:ext>
              </a:extLst>
            </p:cNvPr>
            <p:cNvSpPr/>
            <p:nvPr/>
          </p:nvSpPr>
          <p:spPr>
            <a:xfrm>
              <a:off x="8000999" y="1152525"/>
              <a:ext cx="779907" cy="4004728"/>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cs typeface="Arial" pitchFamily="34" charset="0"/>
                </a:rPr>
                <a:t>D</a:t>
              </a:r>
            </a:p>
            <a:p>
              <a:pPr algn="ctr"/>
              <a:r>
                <a:rPr lang="en-US" sz="1200" b="1" dirty="0">
                  <a:latin typeface="+mj-lt"/>
                  <a:cs typeface="Arial" pitchFamily="34" charset="0"/>
                </a:rPr>
                <a:t>Y</a:t>
              </a:r>
            </a:p>
            <a:p>
              <a:pPr algn="ctr"/>
              <a:r>
                <a:rPr lang="en-US" sz="1200" b="1" dirty="0">
                  <a:latin typeface="+mj-lt"/>
                  <a:cs typeface="Arial" pitchFamily="34" charset="0"/>
                </a:rPr>
                <a:t>N</a:t>
              </a:r>
            </a:p>
            <a:p>
              <a:pPr algn="ctr"/>
              <a:r>
                <a:rPr lang="en-US" sz="1200" b="1" dirty="0">
                  <a:latin typeface="+mj-lt"/>
                  <a:cs typeface="Arial" pitchFamily="34" charset="0"/>
                </a:rPr>
                <a:t>A</a:t>
              </a:r>
            </a:p>
            <a:p>
              <a:pPr algn="ctr"/>
              <a:r>
                <a:rPr lang="en-US" sz="1200" b="1" dirty="0">
                  <a:latin typeface="+mj-lt"/>
                  <a:cs typeface="Arial" pitchFamily="34" charset="0"/>
                </a:rPr>
                <a:t>M</a:t>
              </a:r>
            </a:p>
            <a:p>
              <a:pPr algn="ctr"/>
              <a:r>
                <a:rPr lang="en-US" sz="1200" b="1" dirty="0">
                  <a:latin typeface="+mj-lt"/>
                  <a:cs typeface="Arial" pitchFamily="34" charset="0"/>
                </a:rPr>
                <a:t>I</a:t>
              </a:r>
            </a:p>
            <a:p>
              <a:pPr algn="ctr"/>
              <a:r>
                <a:rPr lang="en-US" sz="1200" b="1" dirty="0">
                  <a:latin typeface="+mj-lt"/>
                  <a:cs typeface="Arial" pitchFamily="34" charset="0"/>
                </a:rPr>
                <a:t>C</a:t>
              </a:r>
            </a:p>
            <a:p>
              <a:pPr algn="ctr"/>
              <a:endParaRPr lang="en-US" sz="1200" b="1" dirty="0">
                <a:latin typeface="+mj-lt"/>
                <a:cs typeface="Arial" pitchFamily="34" charset="0"/>
              </a:endParaRPr>
            </a:p>
            <a:p>
              <a:pPr algn="ctr"/>
              <a:r>
                <a:rPr lang="en-US" sz="1200" b="1" dirty="0">
                  <a:latin typeface="+mj-lt"/>
                  <a:cs typeface="Arial" pitchFamily="34" charset="0"/>
                </a:rPr>
                <a:t>C</a:t>
              </a:r>
            </a:p>
            <a:p>
              <a:pPr algn="ctr"/>
              <a:r>
                <a:rPr lang="en-US" sz="1200" b="1" dirty="0">
                  <a:latin typeface="+mj-lt"/>
                  <a:cs typeface="Arial" pitchFamily="34" charset="0"/>
                </a:rPr>
                <a:t>R</a:t>
              </a:r>
            </a:p>
            <a:p>
              <a:pPr algn="ctr"/>
              <a:r>
                <a:rPr lang="en-US" sz="1200" b="1" dirty="0">
                  <a:latin typeface="+mj-lt"/>
                  <a:cs typeface="Arial" pitchFamily="34" charset="0"/>
                </a:rPr>
                <a:t>E</a:t>
              </a:r>
            </a:p>
            <a:p>
              <a:pPr algn="ctr"/>
              <a:r>
                <a:rPr lang="en-US" sz="1200" b="1" dirty="0">
                  <a:latin typeface="+mj-lt"/>
                  <a:cs typeface="Arial" pitchFamily="34" charset="0"/>
                </a:rPr>
                <a:t>D</a:t>
              </a:r>
            </a:p>
            <a:p>
              <a:pPr algn="ctr"/>
              <a:r>
                <a:rPr lang="en-US" sz="1200" b="1" dirty="0">
                  <a:latin typeface="+mj-lt"/>
                  <a:cs typeface="Arial" pitchFamily="34" charset="0"/>
                </a:rPr>
                <a:t>I</a:t>
              </a:r>
            </a:p>
            <a:p>
              <a:pPr algn="ctr"/>
              <a:r>
                <a:rPr lang="en-US" sz="1200" b="1" dirty="0">
                  <a:latin typeface="+mj-lt"/>
                  <a:cs typeface="Arial" pitchFamily="34" charset="0"/>
                </a:rPr>
                <a:t>T</a:t>
              </a:r>
            </a:p>
            <a:p>
              <a:pPr algn="ctr"/>
              <a:endParaRPr lang="en-US" sz="1200" b="1" dirty="0">
                <a:latin typeface="+mj-lt"/>
                <a:cs typeface="Arial" pitchFamily="34" charset="0"/>
              </a:endParaRPr>
            </a:p>
            <a:p>
              <a:pPr algn="ctr"/>
              <a:r>
                <a:rPr lang="en-US" sz="1200" b="1" dirty="0">
                  <a:latin typeface="+mj-lt"/>
                  <a:cs typeface="Arial" pitchFamily="34" charset="0"/>
                </a:rPr>
                <a:t>C</a:t>
              </a:r>
            </a:p>
            <a:p>
              <a:pPr algn="ctr"/>
              <a:r>
                <a:rPr lang="en-US" sz="1200" b="1" dirty="0">
                  <a:latin typeface="+mj-lt"/>
                  <a:cs typeface="Arial" pitchFamily="34" charset="0"/>
                </a:rPr>
                <a:t>H</a:t>
              </a:r>
            </a:p>
            <a:p>
              <a:pPr algn="ctr"/>
              <a:r>
                <a:rPr lang="en-US" sz="1200" b="1" dirty="0">
                  <a:latin typeface="+mj-lt"/>
                  <a:cs typeface="Arial" pitchFamily="34" charset="0"/>
                </a:rPr>
                <a:t>E</a:t>
              </a:r>
            </a:p>
            <a:p>
              <a:pPr algn="ctr"/>
              <a:r>
                <a:rPr lang="en-US" sz="1200" b="1" dirty="0">
                  <a:latin typeface="+mj-lt"/>
                  <a:cs typeface="Arial" pitchFamily="34" charset="0"/>
                </a:rPr>
                <a:t>C</a:t>
              </a:r>
            </a:p>
            <a:p>
              <a:pPr algn="ctr"/>
              <a:r>
                <a:rPr lang="en-US" sz="1200" b="1" dirty="0">
                  <a:latin typeface="+mj-lt"/>
                  <a:cs typeface="Arial" pitchFamily="34" charset="0"/>
                </a:rPr>
                <a:t>K</a:t>
              </a:r>
            </a:p>
            <a:p>
              <a:pPr algn="ctr"/>
              <a:endParaRPr lang="en-US" sz="1200" b="1" dirty="0">
                <a:latin typeface="+mj-lt"/>
                <a:cs typeface="Arial" pitchFamily="34" charset="0"/>
              </a:endParaRPr>
            </a:p>
          </p:txBody>
        </p:sp>
      </p:grpSp>
    </p:spTree>
    <p:extLst>
      <p:ext uri="{BB962C8B-B14F-4D97-AF65-F5344CB8AC3E}">
        <p14:creationId xmlns:p14="http://schemas.microsoft.com/office/powerpoint/2010/main" val="2789968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Group</a:t>
            </a:r>
          </a:p>
        </p:txBody>
      </p:sp>
      <p:sp>
        <p:nvSpPr>
          <p:cNvPr id="8" name="Footer Placeholder 7"/>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9" name="Slide Number Placeholder 8"/>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24</a:t>
            </a:fld>
            <a:endParaRPr lang="en-US" dirty="0"/>
          </a:p>
        </p:txBody>
      </p:sp>
      <p:sp>
        <p:nvSpPr>
          <p:cNvPr id="3" name="Content Placeholder 2"/>
          <p:cNvSpPr>
            <a:spLocks noGrp="1"/>
          </p:cNvSpPr>
          <p:nvPr>
            <p:ph type="body" sz="quarter" idx="4294967295"/>
          </p:nvPr>
        </p:nvSpPr>
        <p:spPr>
          <a:xfrm>
            <a:off x="1712913" y="1341439"/>
            <a:ext cx="8775700" cy="395956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108000" rIns="108000" anchor="ctr">
            <a:noAutofit/>
          </a:bodyPr>
          <a:lstStyle/>
          <a:p>
            <a:pPr marL="0" lvl="2" indent="0">
              <a:lnSpc>
                <a:spcPct val="100000"/>
              </a:lnSpc>
              <a:spcBef>
                <a:spcPts val="1200"/>
              </a:spcBef>
              <a:buNone/>
              <a:defRPr/>
            </a:pPr>
            <a:r>
              <a:rPr lang="en-US" b="1" dirty="0"/>
              <a:t>SAP Definition</a:t>
            </a:r>
          </a:p>
          <a:p>
            <a:pPr marL="354013" lvl="2" indent="-354013">
              <a:lnSpc>
                <a:spcPct val="100000"/>
              </a:lnSpc>
              <a:spcBef>
                <a:spcPts val="1200"/>
              </a:spcBef>
              <a:buClr>
                <a:schemeClr val="accent6"/>
              </a:buClr>
              <a:buFont typeface="Wingdings" panose="05000000000000000000" pitchFamily="2" charset="2"/>
              <a:buChar char="q"/>
              <a:defRPr/>
            </a:pPr>
            <a:r>
              <a:rPr lang="en-US" dirty="0"/>
              <a:t>The credit group groups together different business transactions which should be dealt with in the same manner with regard to the credit check</a:t>
            </a:r>
          </a:p>
          <a:p>
            <a:pPr marL="354013" lvl="2" indent="-354013">
              <a:lnSpc>
                <a:spcPct val="100000"/>
              </a:lnSpc>
              <a:spcBef>
                <a:spcPts val="1200"/>
              </a:spcBef>
              <a:buClr>
                <a:schemeClr val="accent6"/>
              </a:buClr>
              <a:buFont typeface="Wingdings" panose="05000000000000000000" pitchFamily="2" charset="2"/>
              <a:buChar char="q"/>
              <a:defRPr/>
            </a:pPr>
            <a:r>
              <a:rPr lang="en-US" dirty="0"/>
              <a:t>You enter the credit groups when you configure the sales document types for credit management and define the automatic credit check</a:t>
            </a:r>
          </a:p>
          <a:p>
            <a:pPr marL="354013" lvl="2" indent="-354013">
              <a:lnSpc>
                <a:spcPct val="100000"/>
              </a:lnSpc>
              <a:spcBef>
                <a:spcPts val="1200"/>
              </a:spcBef>
              <a:buClr>
                <a:schemeClr val="accent6"/>
              </a:buClr>
              <a:buFont typeface="Wingdings" panose="05000000000000000000" pitchFamily="2" charset="2"/>
              <a:buChar char="q"/>
              <a:defRPr/>
            </a:pPr>
            <a:r>
              <a:rPr lang="en-US" dirty="0"/>
              <a:t>Default settings</a:t>
            </a:r>
          </a:p>
          <a:p>
            <a:pPr marL="0" lvl="2" indent="0">
              <a:lnSpc>
                <a:spcPct val="100000"/>
              </a:lnSpc>
              <a:spcBef>
                <a:spcPts val="1200"/>
              </a:spcBef>
              <a:buClr>
                <a:schemeClr val="accent6"/>
              </a:buClr>
              <a:buNone/>
              <a:defRPr/>
            </a:pPr>
            <a:r>
              <a:rPr lang="en-US" dirty="0"/>
              <a:t>The following credit groups are contained in the standard SAP System</a:t>
            </a:r>
          </a:p>
          <a:p>
            <a:pPr marL="354013" lvl="2" indent="-354013">
              <a:lnSpc>
                <a:spcPct val="100000"/>
              </a:lnSpc>
              <a:spcBef>
                <a:spcPts val="1200"/>
              </a:spcBef>
              <a:buClr>
                <a:schemeClr val="accent6"/>
              </a:buClr>
              <a:buFont typeface="Wingdings" panose="05000000000000000000" pitchFamily="2" charset="2"/>
              <a:buChar char="q"/>
              <a:defRPr/>
            </a:pPr>
            <a:r>
              <a:rPr lang="en-US" dirty="0"/>
              <a:t>01 -  Credit group for sales order</a:t>
            </a:r>
          </a:p>
          <a:p>
            <a:pPr marL="354013" lvl="2" indent="-354013">
              <a:lnSpc>
                <a:spcPct val="100000"/>
              </a:lnSpc>
              <a:spcBef>
                <a:spcPts val="1200"/>
              </a:spcBef>
              <a:buClr>
                <a:schemeClr val="accent6"/>
              </a:buClr>
              <a:buFont typeface="Wingdings" panose="05000000000000000000" pitchFamily="2" charset="2"/>
              <a:buChar char="q"/>
              <a:defRPr/>
            </a:pPr>
            <a:r>
              <a:rPr lang="en-US" dirty="0"/>
              <a:t>02 -  Credit group for delivery</a:t>
            </a:r>
          </a:p>
          <a:p>
            <a:pPr marL="354013" lvl="2" indent="-354013">
              <a:lnSpc>
                <a:spcPct val="100000"/>
              </a:lnSpc>
              <a:spcBef>
                <a:spcPts val="1200"/>
              </a:spcBef>
              <a:buClr>
                <a:schemeClr val="accent6"/>
              </a:buClr>
              <a:buFont typeface="Wingdings" panose="05000000000000000000" pitchFamily="2" charset="2"/>
              <a:buChar char="q"/>
              <a:defRPr/>
            </a:pPr>
            <a:r>
              <a:rPr lang="en-US" dirty="0"/>
              <a:t>03 -  Credit group for goods issue</a:t>
            </a:r>
          </a:p>
        </p:txBody>
      </p:sp>
    </p:spTree>
    <p:extLst>
      <p:ext uri="{BB962C8B-B14F-4D97-AF65-F5344CB8AC3E}">
        <p14:creationId xmlns:p14="http://schemas.microsoft.com/office/powerpoint/2010/main" val="308473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Limits for Groups of Customers</a:t>
            </a:r>
          </a:p>
        </p:txBody>
      </p:sp>
      <p:sp>
        <p:nvSpPr>
          <p:cNvPr id="8" name="Footer Placeholder 7"/>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9" name="Slide Number Placeholder 8"/>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25</a:t>
            </a:fld>
            <a:endParaRPr lang="en-US" dirty="0"/>
          </a:p>
        </p:txBody>
      </p:sp>
      <p:sp>
        <p:nvSpPr>
          <p:cNvPr id="6" name="Rectangle 5">
            <a:extLst>
              <a:ext uri="{FF2B5EF4-FFF2-40B4-BE49-F238E27FC236}">
                <a16:creationId xmlns:a16="http://schemas.microsoft.com/office/drawing/2014/main" id="{C3A66A29-3E32-42FA-A6D6-99EBD88179C8}"/>
              </a:ext>
            </a:extLst>
          </p:cNvPr>
          <p:cNvSpPr/>
          <p:nvPr/>
        </p:nvSpPr>
        <p:spPr>
          <a:xfrm>
            <a:off x="1693864" y="1341438"/>
            <a:ext cx="8804274" cy="302356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tIns="180000">
            <a:noAutofit/>
          </a:bodyPr>
          <a:lstStyle/>
          <a:p>
            <a:pPr algn="ctr"/>
            <a:r>
              <a:rPr lang="en-US" sz="1600" b="1" dirty="0"/>
              <a:t>Customers can be grouped together into customer groups on the basis of criteria (for example, by country). This customer group can be used as a basis for processing or evaluating the accounts within it.</a:t>
            </a:r>
          </a:p>
        </p:txBody>
      </p:sp>
      <p:sp>
        <p:nvSpPr>
          <p:cNvPr id="10" name="Rounded Rectangle 3">
            <a:extLst>
              <a:ext uri="{FF2B5EF4-FFF2-40B4-BE49-F238E27FC236}">
                <a16:creationId xmlns:a16="http://schemas.microsoft.com/office/drawing/2014/main" id="{6F088672-564E-40AD-9842-E8D76DD43D3C}"/>
              </a:ext>
            </a:extLst>
          </p:cNvPr>
          <p:cNvSpPr/>
          <p:nvPr/>
        </p:nvSpPr>
        <p:spPr>
          <a:xfrm>
            <a:off x="3471864" y="2781000"/>
            <a:ext cx="5248275" cy="914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cs typeface="Arial" pitchFamily="34" charset="0"/>
              </a:rPr>
              <a:t>Transaction Code: FD 32</a:t>
            </a:r>
          </a:p>
        </p:txBody>
      </p:sp>
    </p:spTree>
    <p:extLst>
      <p:ext uri="{BB962C8B-B14F-4D97-AF65-F5344CB8AC3E}">
        <p14:creationId xmlns:p14="http://schemas.microsoft.com/office/powerpoint/2010/main" val="1468667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Credit Master</a:t>
            </a:r>
          </a:p>
        </p:txBody>
      </p:sp>
      <p:sp>
        <p:nvSpPr>
          <p:cNvPr id="8" name="Footer Placeholder 7"/>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9" name="Slide Number Placeholder 8"/>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26</a:t>
            </a:fld>
            <a:endParaRPr lang="en-US" dirty="0"/>
          </a:p>
        </p:txBody>
      </p:sp>
      <p:sp>
        <p:nvSpPr>
          <p:cNvPr id="3" name="Content Placeholder 2"/>
          <p:cNvSpPr>
            <a:spLocks noGrp="1"/>
          </p:cNvSpPr>
          <p:nvPr>
            <p:ph type="body" sz="quarter" idx="4294967295"/>
          </p:nvPr>
        </p:nvSpPr>
        <p:spPr>
          <a:xfrm>
            <a:off x="1708150" y="981076"/>
            <a:ext cx="8775700" cy="550862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72000" rIns="72000" anchor="ctr" anchorCtr="0">
            <a:noAutofit/>
          </a:bodyPr>
          <a:lstStyle/>
          <a:p>
            <a:pPr marL="354013" lvl="2" indent="-354013">
              <a:lnSpc>
                <a:spcPct val="100000"/>
              </a:lnSpc>
              <a:spcBef>
                <a:spcPts val="600"/>
              </a:spcBef>
              <a:buClr>
                <a:schemeClr val="accent6"/>
              </a:buClr>
              <a:buFont typeface="Wingdings" panose="05000000000000000000" pitchFamily="2" charset="2"/>
              <a:buChar char="q"/>
              <a:defRPr/>
            </a:pPr>
            <a:r>
              <a:rPr lang="en-US" dirty="0"/>
              <a:t>We can assign various credit settings in relation to Customer Master Record here is the Customer Credit Master is divided into five views</a:t>
            </a:r>
          </a:p>
          <a:p>
            <a:pPr marL="354013" lvl="2" indent="-354013">
              <a:lnSpc>
                <a:spcPct val="100000"/>
              </a:lnSpc>
              <a:spcBef>
                <a:spcPts val="600"/>
              </a:spcBef>
              <a:buClr>
                <a:schemeClr val="accent6"/>
              </a:buClr>
              <a:buFont typeface="Wingdings" panose="05000000000000000000" pitchFamily="2" charset="2"/>
              <a:buChar char="q"/>
              <a:defRPr/>
            </a:pPr>
            <a:r>
              <a:rPr lang="en-US" dirty="0"/>
              <a:t>Overview: The credit settings in relation to the Customer including is</a:t>
            </a:r>
          </a:p>
          <a:p>
            <a:pPr marL="625475" lvl="2" indent="-271463">
              <a:lnSpc>
                <a:spcPct val="100000"/>
              </a:lnSpc>
              <a:spcBef>
                <a:spcPts val="600"/>
              </a:spcBef>
              <a:buFont typeface="Wingdings" panose="05000000000000000000" pitchFamily="2" charset="2"/>
              <a:buChar char=""/>
              <a:defRPr/>
            </a:pPr>
            <a:r>
              <a:rPr lang="en-US" dirty="0"/>
              <a:t>Credit Limit</a:t>
            </a:r>
          </a:p>
          <a:p>
            <a:pPr marL="625475" lvl="2" indent="-271463">
              <a:lnSpc>
                <a:spcPct val="100000"/>
              </a:lnSpc>
              <a:spcBef>
                <a:spcPts val="600"/>
              </a:spcBef>
              <a:buFont typeface="Wingdings" panose="05000000000000000000" pitchFamily="2" charset="2"/>
              <a:buChar char=""/>
              <a:defRPr/>
            </a:pPr>
            <a:r>
              <a:rPr lang="en-US" dirty="0"/>
              <a:t>Credit Exposure</a:t>
            </a:r>
          </a:p>
          <a:p>
            <a:pPr marL="625475" lvl="2" indent="-271463">
              <a:lnSpc>
                <a:spcPct val="100000"/>
              </a:lnSpc>
              <a:spcBef>
                <a:spcPts val="600"/>
              </a:spcBef>
              <a:buFont typeface="Wingdings" panose="05000000000000000000" pitchFamily="2" charset="2"/>
              <a:buChar char=""/>
              <a:defRPr/>
            </a:pPr>
            <a:r>
              <a:rPr lang="en-US" dirty="0"/>
              <a:t>% Credit Limit Used</a:t>
            </a:r>
          </a:p>
          <a:p>
            <a:pPr marL="625475" lvl="2" indent="-271463">
              <a:lnSpc>
                <a:spcPct val="100000"/>
              </a:lnSpc>
              <a:spcBef>
                <a:spcPts val="600"/>
              </a:spcBef>
              <a:buFont typeface="Wingdings" panose="05000000000000000000" pitchFamily="2" charset="2"/>
              <a:buChar char=""/>
              <a:defRPr/>
            </a:pPr>
            <a:r>
              <a:rPr lang="en-US" dirty="0"/>
              <a:t>Payment Data</a:t>
            </a:r>
          </a:p>
          <a:p>
            <a:pPr marL="625475" lvl="2" indent="-271463">
              <a:lnSpc>
                <a:spcPct val="100000"/>
              </a:lnSpc>
              <a:spcBef>
                <a:spcPts val="600"/>
              </a:spcBef>
              <a:buFont typeface="Wingdings" panose="05000000000000000000" pitchFamily="2" charset="2"/>
              <a:buChar char=""/>
              <a:defRPr/>
            </a:pPr>
            <a:r>
              <a:rPr lang="en-US" dirty="0"/>
              <a:t>Risk Category</a:t>
            </a:r>
          </a:p>
          <a:p>
            <a:pPr marL="354013" lvl="2" indent="-354013">
              <a:lnSpc>
                <a:spcPct val="100000"/>
              </a:lnSpc>
              <a:spcBef>
                <a:spcPts val="600"/>
              </a:spcBef>
              <a:buClr>
                <a:schemeClr val="accent6"/>
              </a:buClr>
              <a:buFont typeface="Wingdings" panose="05000000000000000000" pitchFamily="2" charset="2"/>
              <a:buChar char="q"/>
              <a:defRPr/>
            </a:pPr>
            <a:r>
              <a:rPr lang="en-US" dirty="0"/>
              <a:t>Address: As in the customer master record</a:t>
            </a:r>
          </a:p>
          <a:p>
            <a:pPr marL="354013" lvl="2" indent="-354013">
              <a:lnSpc>
                <a:spcPct val="100000"/>
              </a:lnSpc>
              <a:spcBef>
                <a:spcPts val="600"/>
              </a:spcBef>
              <a:buClr>
                <a:schemeClr val="accent6"/>
              </a:buClr>
              <a:buFont typeface="Wingdings" panose="05000000000000000000" pitchFamily="2" charset="2"/>
              <a:buChar char="q"/>
              <a:defRPr/>
            </a:pPr>
            <a:r>
              <a:rPr lang="en-US" dirty="0"/>
              <a:t>Central Data: Shows the total credit limit the customer can receive across all credit control areas as well as the maximum limit the customer can receive in one credit control area</a:t>
            </a:r>
          </a:p>
          <a:p>
            <a:pPr marL="354013" lvl="2" indent="-354013">
              <a:lnSpc>
                <a:spcPct val="100000"/>
              </a:lnSpc>
              <a:spcBef>
                <a:spcPts val="600"/>
              </a:spcBef>
              <a:buClr>
                <a:schemeClr val="accent6"/>
              </a:buClr>
              <a:buFont typeface="Wingdings" panose="05000000000000000000" pitchFamily="2" charset="2"/>
              <a:buChar char="q"/>
              <a:defRPr/>
            </a:pPr>
            <a:r>
              <a:rPr lang="en-US" dirty="0"/>
              <a:t>Current credit limit assigned</a:t>
            </a:r>
          </a:p>
          <a:p>
            <a:pPr marL="354013" lvl="2" indent="-354013">
              <a:lnSpc>
                <a:spcPct val="100000"/>
              </a:lnSpc>
              <a:spcBef>
                <a:spcPts val="600"/>
              </a:spcBef>
              <a:buClr>
                <a:schemeClr val="accent6"/>
              </a:buClr>
              <a:buFont typeface="Wingdings" panose="05000000000000000000" pitchFamily="2" charset="2"/>
              <a:buChar char="q"/>
              <a:defRPr/>
            </a:pPr>
            <a:r>
              <a:rPr lang="en-US" dirty="0"/>
              <a:t>Maximum individual credit limit</a:t>
            </a:r>
          </a:p>
          <a:p>
            <a:pPr marL="354013" lvl="2" indent="-354013">
              <a:lnSpc>
                <a:spcPct val="100000"/>
              </a:lnSpc>
              <a:spcBef>
                <a:spcPts val="600"/>
              </a:spcBef>
              <a:buClr>
                <a:schemeClr val="accent6"/>
              </a:buClr>
              <a:buFont typeface="Wingdings" panose="05000000000000000000" pitchFamily="2" charset="2"/>
              <a:buChar char="q"/>
              <a:defRPr/>
            </a:pPr>
            <a:r>
              <a:rPr lang="en-US" dirty="0"/>
              <a:t>Last information</a:t>
            </a:r>
          </a:p>
          <a:p>
            <a:pPr marL="354013" lvl="2" indent="-354013">
              <a:lnSpc>
                <a:spcPct val="100000"/>
              </a:lnSpc>
              <a:spcBef>
                <a:spcPts val="600"/>
              </a:spcBef>
              <a:buClr>
                <a:schemeClr val="accent6"/>
              </a:buClr>
              <a:buFont typeface="Wingdings" panose="05000000000000000000" pitchFamily="2" charset="2"/>
              <a:buChar char="q"/>
              <a:defRPr/>
            </a:pPr>
            <a:r>
              <a:rPr lang="en-US" dirty="0"/>
              <a:t>Maximum individual credit limit</a:t>
            </a:r>
          </a:p>
          <a:p>
            <a:pPr marL="354013" lvl="2" indent="-354013">
              <a:lnSpc>
                <a:spcPct val="100000"/>
              </a:lnSpc>
              <a:spcBef>
                <a:spcPts val="600"/>
              </a:spcBef>
              <a:buClr>
                <a:schemeClr val="accent6"/>
              </a:buClr>
              <a:buFont typeface="Wingdings" panose="05000000000000000000" pitchFamily="2" charset="2"/>
              <a:buChar char="q"/>
              <a:defRPr/>
            </a:pPr>
            <a:r>
              <a:rPr lang="en-US" dirty="0"/>
              <a:t>Total amount, individual limit, currency </a:t>
            </a:r>
          </a:p>
        </p:txBody>
      </p:sp>
    </p:spTree>
    <p:extLst>
      <p:ext uri="{BB962C8B-B14F-4D97-AF65-F5344CB8AC3E}">
        <p14:creationId xmlns:p14="http://schemas.microsoft.com/office/powerpoint/2010/main" val="1922344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Credit Master</a:t>
            </a:r>
          </a:p>
        </p:txBody>
      </p:sp>
      <p:sp>
        <p:nvSpPr>
          <p:cNvPr id="8" name="Footer Placeholder 7"/>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9" name="Slide Number Placeholder 8"/>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27</a:t>
            </a:fld>
            <a:endParaRPr lang="en-US" dirty="0"/>
          </a:p>
        </p:txBody>
      </p:sp>
      <p:sp>
        <p:nvSpPr>
          <p:cNvPr id="3" name="Content Placeholder 2"/>
          <p:cNvSpPr>
            <a:spLocks noGrp="1"/>
          </p:cNvSpPr>
          <p:nvPr>
            <p:ph type="body" sz="quarter" idx="4294967295"/>
          </p:nvPr>
        </p:nvSpPr>
        <p:spPr>
          <a:xfrm>
            <a:off x="1693863" y="1344860"/>
            <a:ext cx="8794751" cy="352414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72000" rIns="72000" anchor="ctr" anchorCtr="0">
            <a:noAutofit/>
          </a:bodyPr>
          <a:lstStyle/>
          <a:p>
            <a:pPr marL="354013" lvl="2" indent="-354013">
              <a:lnSpc>
                <a:spcPct val="100000"/>
              </a:lnSpc>
              <a:spcBef>
                <a:spcPts val="1200"/>
              </a:spcBef>
              <a:buClr>
                <a:schemeClr val="accent6"/>
              </a:buClr>
              <a:buFont typeface="Wingdings" panose="05000000000000000000" pitchFamily="2" charset="2"/>
              <a:buChar char="q"/>
              <a:defRPr/>
            </a:pPr>
            <a:r>
              <a:rPr lang="en-US" dirty="0"/>
              <a:t>Status: Shows the customer's actual individual details in a particular credit control area</a:t>
            </a:r>
          </a:p>
          <a:p>
            <a:pPr marL="625475" lvl="2" indent="-271463">
              <a:lnSpc>
                <a:spcPct val="100000"/>
              </a:lnSpc>
              <a:spcBef>
                <a:spcPts val="1200"/>
              </a:spcBef>
              <a:buFont typeface="Wingdings" panose="05000000000000000000" pitchFamily="2" charset="2"/>
              <a:buChar char=""/>
              <a:defRPr/>
            </a:pPr>
            <a:r>
              <a:rPr lang="en-US" dirty="0"/>
              <a:t>Credit Limit</a:t>
            </a:r>
          </a:p>
          <a:p>
            <a:pPr marL="625475" lvl="2" indent="-271463">
              <a:lnSpc>
                <a:spcPct val="100000"/>
              </a:lnSpc>
              <a:spcBef>
                <a:spcPts val="1200"/>
              </a:spcBef>
              <a:buFont typeface="Wingdings" panose="05000000000000000000" pitchFamily="2" charset="2"/>
              <a:buChar char=""/>
              <a:defRPr/>
            </a:pPr>
            <a:r>
              <a:rPr lang="en-US" dirty="0"/>
              <a:t>Credit Exposure</a:t>
            </a:r>
          </a:p>
          <a:p>
            <a:pPr marL="625475" lvl="2" indent="-271463">
              <a:lnSpc>
                <a:spcPct val="100000"/>
              </a:lnSpc>
              <a:spcBef>
                <a:spcPts val="1200"/>
              </a:spcBef>
              <a:buFont typeface="Wingdings" panose="05000000000000000000" pitchFamily="2" charset="2"/>
              <a:buChar char=""/>
              <a:defRPr/>
            </a:pPr>
            <a:r>
              <a:rPr lang="en-US" dirty="0"/>
              <a:t>% Credit Limit Used</a:t>
            </a:r>
          </a:p>
          <a:p>
            <a:pPr marL="625475" lvl="2" indent="-271463">
              <a:lnSpc>
                <a:spcPct val="100000"/>
              </a:lnSpc>
              <a:spcBef>
                <a:spcPts val="1200"/>
              </a:spcBef>
              <a:buFont typeface="Wingdings" panose="05000000000000000000" pitchFamily="2" charset="2"/>
              <a:buChar char=""/>
              <a:defRPr/>
            </a:pPr>
            <a:r>
              <a:rPr lang="en-US" dirty="0"/>
              <a:t>Risk Category</a:t>
            </a:r>
          </a:p>
          <a:p>
            <a:pPr marL="354013" lvl="2" indent="-354013">
              <a:lnSpc>
                <a:spcPct val="100000"/>
              </a:lnSpc>
              <a:spcBef>
                <a:spcPts val="1200"/>
              </a:spcBef>
              <a:buClr>
                <a:schemeClr val="accent6"/>
              </a:buClr>
              <a:buFont typeface="Wingdings" panose="05000000000000000000" pitchFamily="2" charset="2"/>
              <a:buChar char="q"/>
              <a:defRPr/>
            </a:pPr>
            <a:r>
              <a:rPr lang="en-US" dirty="0"/>
              <a:t>Whether the customer is blocked due to credit or not</a:t>
            </a:r>
          </a:p>
          <a:p>
            <a:pPr marL="354013" lvl="2" indent="-354013">
              <a:lnSpc>
                <a:spcPct val="100000"/>
              </a:lnSpc>
              <a:spcBef>
                <a:spcPts val="1200"/>
              </a:spcBef>
              <a:buClr>
                <a:schemeClr val="accent6"/>
              </a:buClr>
              <a:buFont typeface="Wingdings" panose="05000000000000000000" pitchFamily="2" charset="2"/>
              <a:buChar char="q"/>
              <a:defRPr/>
            </a:pPr>
            <a:r>
              <a:rPr lang="en-US" dirty="0"/>
              <a:t>Payment History: Payments made by the customer in a particular credit control area where a company code assigned</a:t>
            </a:r>
          </a:p>
        </p:txBody>
      </p:sp>
    </p:spTree>
    <p:extLst>
      <p:ext uri="{BB962C8B-B14F-4D97-AF65-F5344CB8AC3E}">
        <p14:creationId xmlns:p14="http://schemas.microsoft.com/office/powerpoint/2010/main" val="3740400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7">
            <a:extLst>
              <a:ext uri="{FF2B5EF4-FFF2-40B4-BE49-F238E27FC236}">
                <a16:creationId xmlns:a16="http://schemas.microsoft.com/office/drawing/2014/main" id="{84861EE8-35AE-48C8-B47B-8D3CC58FDCF6}"/>
              </a:ext>
            </a:extLst>
          </p:cNvPr>
          <p:cNvSpPr txBox="1">
            <a:spLocks/>
          </p:cNvSpPr>
          <p:nvPr/>
        </p:nvSpPr>
        <p:spPr>
          <a:xfrm>
            <a:off x="623392" y="322780"/>
            <a:ext cx="8509933" cy="749179"/>
          </a:xfrm>
          <a:prstGeom prst="rect">
            <a:avLst/>
          </a:prstGeom>
        </p:spPr>
        <p:txBody>
          <a:bodyPr vert="horz" wrap="square" lIns="0" tIns="193294" rIns="0" bIns="0" rtlCol="0" anchor="t">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marL="88900">
              <a:lnSpc>
                <a:spcPct val="100000"/>
              </a:lnSpc>
            </a:pPr>
            <a:r>
              <a:rPr lang="en-US" sz="3600" dirty="0">
                <a:solidFill>
                  <a:schemeClr val="bg1"/>
                </a:solidFill>
              </a:rPr>
              <a:t>OTC Credit Management</a:t>
            </a:r>
          </a:p>
        </p:txBody>
      </p:sp>
      <p:sp>
        <p:nvSpPr>
          <p:cNvPr id="7" name="object 2">
            <a:extLst>
              <a:ext uri="{FF2B5EF4-FFF2-40B4-BE49-F238E27FC236}">
                <a16:creationId xmlns:a16="http://schemas.microsoft.com/office/drawing/2014/main" id="{772185FF-5C00-49D2-9C44-910384AE7E19}"/>
              </a:ext>
            </a:extLst>
          </p:cNvPr>
          <p:cNvSpPr txBox="1"/>
          <p:nvPr/>
        </p:nvSpPr>
        <p:spPr>
          <a:xfrm>
            <a:off x="6096000" y="5023761"/>
            <a:ext cx="4114800" cy="349455"/>
          </a:xfrm>
          <a:prstGeom prst="rect">
            <a:avLst/>
          </a:prstGeom>
          <a:solidFill>
            <a:srgbClr val="00DBD5"/>
          </a:solidFill>
        </p:spPr>
        <p:txBody>
          <a:bodyPr vert="horz" wrap="square" lIns="0" tIns="102235" rIns="0" bIns="0" rtlCol="0">
            <a:spAutoFit/>
          </a:bodyPr>
          <a:lstStyle/>
          <a:p>
            <a:pPr marL="1335405">
              <a:spcBef>
                <a:spcPts val="805"/>
              </a:spcBef>
            </a:pPr>
            <a:r>
              <a:rPr lang="en-US" sz="1600" b="1" spc="-10" dirty="0">
                <a:latin typeface="Arial"/>
                <a:cs typeface="Arial"/>
              </a:rPr>
              <a:t>List Billing documents</a:t>
            </a:r>
            <a:endParaRPr sz="1600" dirty="0">
              <a:latin typeface="Arial"/>
              <a:cs typeface="Arial"/>
            </a:endParaRPr>
          </a:p>
        </p:txBody>
      </p:sp>
      <p:sp>
        <p:nvSpPr>
          <p:cNvPr id="8" name="object 3">
            <a:extLst>
              <a:ext uri="{FF2B5EF4-FFF2-40B4-BE49-F238E27FC236}">
                <a16:creationId xmlns:a16="http://schemas.microsoft.com/office/drawing/2014/main" id="{436F9C25-A417-41FE-A380-31730AB9033C}"/>
              </a:ext>
            </a:extLst>
          </p:cNvPr>
          <p:cNvSpPr txBox="1"/>
          <p:nvPr/>
        </p:nvSpPr>
        <p:spPr>
          <a:xfrm>
            <a:off x="6096000" y="4490361"/>
            <a:ext cx="4114800" cy="349455"/>
          </a:xfrm>
          <a:prstGeom prst="rect">
            <a:avLst/>
          </a:prstGeom>
          <a:solidFill>
            <a:srgbClr val="00DBD5"/>
          </a:solidFill>
        </p:spPr>
        <p:txBody>
          <a:bodyPr vert="horz" wrap="square" lIns="0" tIns="102235" rIns="0" bIns="0" rtlCol="0">
            <a:spAutoFit/>
          </a:bodyPr>
          <a:lstStyle/>
          <a:p>
            <a:pPr marL="247650">
              <a:spcBef>
                <a:spcPts val="805"/>
              </a:spcBef>
            </a:pPr>
            <a:r>
              <a:rPr lang="en-US" sz="1600" b="1" spc="-10" dirty="0">
                <a:latin typeface="Arial"/>
                <a:cs typeface="Arial"/>
              </a:rPr>
              <a:t>           Manage Customer Line Items</a:t>
            </a:r>
            <a:endParaRPr sz="1600" dirty="0">
              <a:latin typeface="Arial"/>
              <a:cs typeface="Arial"/>
            </a:endParaRPr>
          </a:p>
        </p:txBody>
      </p:sp>
      <p:sp>
        <p:nvSpPr>
          <p:cNvPr id="11" name="object 6">
            <a:extLst>
              <a:ext uri="{FF2B5EF4-FFF2-40B4-BE49-F238E27FC236}">
                <a16:creationId xmlns:a16="http://schemas.microsoft.com/office/drawing/2014/main" id="{41087296-DEB4-4645-BABB-694C1515D375}"/>
              </a:ext>
            </a:extLst>
          </p:cNvPr>
          <p:cNvSpPr txBox="1"/>
          <p:nvPr/>
        </p:nvSpPr>
        <p:spPr>
          <a:xfrm>
            <a:off x="6096000" y="3956961"/>
            <a:ext cx="4114800" cy="349455"/>
          </a:xfrm>
          <a:prstGeom prst="rect">
            <a:avLst/>
          </a:prstGeom>
          <a:solidFill>
            <a:srgbClr val="00DBD5"/>
          </a:solidFill>
        </p:spPr>
        <p:txBody>
          <a:bodyPr vert="horz" wrap="square" lIns="0" tIns="102235" rIns="0" bIns="0" rtlCol="0">
            <a:spAutoFit/>
          </a:bodyPr>
          <a:lstStyle/>
          <a:p>
            <a:pPr marL="942340">
              <a:spcBef>
                <a:spcPts val="805"/>
              </a:spcBef>
            </a:pPr>
            <a:r>
              <a:rPr lang="en-US" sz="1600" b="1" spc="-15" dirty="0">
                <a:latin typeface="Arial"/>
                <a:cs typeface="Arial"/>
              </a:rPr>
              <a:t>  Manage Credit Decisions</a:t>
            </a:r>
            <a:endParaRPr sz="1600" dirty="0">
              <a:latin typeface="Arial"/>
              <a:cs typeface="Arial"/>
            </a:endParaRPr>
          </a:p>
        </p:txBody>
      </p:sp>
      <p:sp>
        <p:nvSpPr>
          <p:cNvPr id="13" name="object 11">
            <a:extLst>
              <a:ext uri="{FF2B5EF4-FFF2-40B4-BE49-F238E27FC236}">
                <a16:creationId xmlns:a16="http://schemas.microsoft.com/office/drawing/2014/main" id="{6F881B1A-FD4B-4655-BD91-DC48FA4495C8}"/>
              </a:ext>
            </a:extLst>
          </p:cNvPr>
          <p:cNvSpPr txBox="1"/>
          <p:nvPr/>
        </p:nvSpPr>
        <p:spPr>
          <a:xfrm>
            <a:off x="6096000" y="3423561"/>
            <a:ext cx="4114800" cy="349455"/>
          </a:xfrm>
          <a:prstGeom prst="rect">
            <a:avLst/>
          </a:prstGeom>
          <a:solidFill>
            <a:srgbClr val="00DBD5"/>
          </a:solidFill>
        </p:spPr>
        <p:txBody>
          <a:bodyPr vert="horz" wrap="square" lIns="0" tIns="102235" rIns="0" bIns="0" rtlCol="0">
            <a:spAutoFit/>
          </a:bodyPr>
          <a:lstStyle/>
          <a:p>
            <a:pPr marL="992505">
              <a:spcBef>
                <a:spcPts val="805"/>
              </a:spcBef>
            </a:pPr>
            <a:r>
              <a:rPr lang="en-US" sz="1600" b="1" spc="-5" dirty="0">
                <a:latin typeface="Arial"/>
                <a:cs typeface="Arial"/>
              </a:rPr>
              <a:t>Manage Business Partner</a:t>
            </a:r>
            <a:endParaRPr sz="1600" dirty="0">
              <a:latin typeface="Arial"/>
              <a:cs typeface="Arial"/>
            </a:endParaRPr>
          </a:p>
        </p:txBody>
      </p:sp>
      <p:sp>
        <p:nvSpPr>
          <p:cNvPr id="14" name="object 10">
            <a:extLst>
              <a:ext uri="{FF2B5EF4-FFF2-40B4-BE49-F238E27FC236}">
                <a16:creationId xmlns:a16="http://schemas.microsoft.com/office/drawing/2014/main" id="{2FA8AB0C-8C74-4E13-A8B6-602BAF42B8FC}"/>
              </a:ext>
            </a:extLst>
          </p:cNvPr>
          <p:cNvSpPr txBox="1"/>
          <p:nvPr/>
        </p:nvSpPr>
        <p:spPr>
          <a:xfrm>
            <a:off x="7283835" y="2678528"/>
            <a:ext cx="1739130" cy="369332"/>
          </a:xfrm>
          <a:prstGeom prst="rect">
            <a:avLst/>
          </a:prstGeom>
        </p:spPr>
        <p:txBody>
          <a:bodyPr vert="horz" wrap="square" lIns="0" tIns="0" rIns="0" bIns="0" rtlCol="0">
            <a:spAutoFit/>
          </a:bodyPr>
          <a:lstStyle/>
          <a:p>
            <a:pPr marL="12700"/>
            <a:r>
              <a:rPr lang="en-US" sz="2400" b="1" dirty="0">
                <a:latin typeface="Arial"/>
                <a:cs typeface="Arial"/>
              </a:rPr>
              <a:t>Fiori Apps</a:t>
            </a:r>
            <a:endParaRPr sz="2400" dirty="0">
              <a:latin typeface="Arial"/>
              <a:cs typeface="Arial"/>
            </a:endParaRPr>
          </a:p>
        </p:txBody>
      </p:sp>
    </p:spTree>
    <p:extLst>
      <p:ext uri="{BB962C8B-B14F-4D97-AF65-F5344CB8AC3E}">
        <p14:creationId xmlns:p14="http://schemas.microsoft.com/office/powerpoint/2010/main" val="1781003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r>
              <a:rPr lang="en-US" sz="2800" b="1" spc="-5" dirty="0">
                <a:solidFill>
                  <a:schemeClr val="tx1"/>
                </a:solidFill>
                <a:latin typeface="Arial"/>
                <a:cs typeface="Arial"/>
              </a:rPr>
              <a:t>Manage Business Partner</a:t>
            </a:r>
            <a:endParaRPr lang="en-US" sz="2800" dirty="0">
              <a:solidFill>
                <a:schemeClr val="tx1"/>
              </a:solidFill>
              <a:latin typeface="Arial"/>
              <a:cs typeface="Arial"/>
            </a:endParaRPr>
          </a:p>
          <a:p>
            <a:endParaRPr lang="en-US" dirty="0">
              <a:solidFill>
                <a:schemeClr val="tx1"/>
              </a:solidFill>
            </a:endParaRPr>
          </a:p>
        </p:txBody>
      </p:sp>
      <p:sp>
        <p:nvSpPr>
          <p:cNvPr id="3" name="object 7">
            <a:extLst>
              <a:ext uri="{FF2B5EF4-FFF2-40B4-BE49-F238E27FC236}">
                <a16:creationId xmlns:a16="http://schemas.microsoft.com/office/drawing/2014/main" id="{F435BAB6-F446-4FC3-8EB8-AD1763B11BCA}"/>
              </a:ext>
            </a:extLst>
          </p:cNvPr>
          <p:cNvSpPr txBox="1">
            <a:spLocks/>
          </p:cNvSpPr>
          <p:nvPr/>
        </p:nvSpPr>
        <p:spPr>
          <a:xfrm>
            <a:off x="623392" y="322780"/>
            <a:ext cx="8509933" cy="749179"/>
          </a:xfrm>
          <a:prstGeom prst="rect">
            <a:avLst/>
          </a:prstGeom>
        </p:spPr>
        <p:txBody>
          <a:bodyPr vert="horz" wrap="square" lIns="0" tIns="193294" rIns="0" bIns="0" rtlCol="0" anchor="t">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marL="88900">
              <a:lnSpc>
                <a:spcPct val="100000"/>
              </a:lnSpc>
            </a:pPr>
            <a:r>
              <a:rPr lang="en-US" sz="3600" dirty="0">
                <a:solidFill>
                  <a:schemeClr val="bg1"/>
                </a:solidFill>
              </a:rPr>
              <a:t>SD Basic</a:t>
            </a:r>
            <a:r>
              <a:rPr lang="en-US" sz="3600" spc="-95" dirty="0">
                <a:solidFill>
                  <a:schemeClr val="bg1"/>
                </a:solidFill>
              </a:rPr>
              <a:t> </a:t>
            </a:r>
            <a:r>
              <a:rPr lang="en-US" sz="3600" dirty="0">
                <a:solidFill>
                  <a:schemeClr val="bg1"/>
                </a:solidFill>
              </a:rPr>
              <a:t>Functions-Concept</a:t>
            </a:r>
          </a:p>
        </p:txBody>
      </p:sp>
    </p:spTree>
    <p:extLst>
      <p:ext uri="{BB962C8B-B14F-4D97-AF65-F5344CB8AC3E}">
        <p14:creationId xmlns:p14="http://schemas.microsoft.com/office/powerpoint/2010/main" val="886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r>
              <a:rPr lang="en-US" sz="2800" dirty="0">
                <a:solidFill>
                  <a:schemeClr val="tx1"/>
                </a:solidFill>
              </a:rPr>
              <a:t>Credit Management </a:t>
            </a:r>
            <a:endParaRPr lang="en-US" dirty="0">
              <a:solidFill>
                <a:schemeClr val="tx1"/>
              </a:solidFill>
            </a:endParaRPr>
          </a:p>
        </p:txBody>
      </p:sp>
    </p:spTree>
    <p:extLst>
      <p:ext uri="{BB962C8B-B14F-4D97-AF65-F5344CB8AC3E}">
        <p14:creationId xmlns:p14="http://schemas.microsoft.com/office/powerpoint/2010/main" val="3613317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11E823-EE7C-4D19-9F64-7CECDE4A2099}"/>
              </a:ext>
            </a:extLst>
          </p:cNvPr>
          <p:cNvPicPr>
            <a:picLocks noChangeAspect="1"/>
          </p:cNvPicPr>
          <p:nvPr/>
        </p:nvPicPr>
        <p:blipFill>
          <a:blip r:embed="rId2"/>
          <a:stretch>
            <a:fillRect/>
          </a:stretch>
        </p:blipFill>
        <p:spPr>
          <a:xfrm>
            <a:off x="1711386" y="1281732"/>
            <a:ext cx="8712000" cy="3515269"/>
          </a:xfrm>
          <a:prstGeom prst="rect">
            <a:avLst/>
          </a:prstGeom>
          <a:ln w="28575">
            <a:solidFill>
              <a:schemeClr val="tx1"/>
            </a:solidFill>
          </a:ln>
        </p:spPr>
      </p:pic>
      <p:sp>
        <p:nvSpPr>
          <p:cNvPr id="3" name="Title 2">
            <a:extLst>
              <a:ext uri="{FF2B5EF4-FFF2-40B4-BE49-F238E27FC236}">
                <a16:creationId xmlns:a16="http://schemas.microsoft.com/office/drawing/2014/main" id="{7C877142-288D-4B58-9160-C02852CDC4E3}"/>
              </a:ext>
            </a:extLst>
          </p:cNvPr>
          <p:cNvSpPr>
            <a:spLocks noGrp="1"/>
          </p:cNvSpPr>
          <p:nvPr>
            <p:ph type="title"/>
          </p:nvPr>
        </p:nvSpPr>
        <p:spPr/>
        <p:txBody>
          <a:bodyPr vert="horz" lIns="0" tIns="0" rIns="0" bIns="0" rtlCol="0" anchor="t">
            <a:noAutofit/>
          </a:bodyPr>
          <a:lstStyle/>
          <a:p>
            <a:r>
              <a:rPr lang="en-US" dirty="0"/>
              <a:t>Manage Business Partner - Credit Profile</a:t>
            </a:r>
          </a:p>
        </p:txBody>
      </p:sp>
      <p:sp>
        <p:nvSpPr>
          <p:cNvPr id="8" name="Oval Callout 18">
            <a:extLst>
              <a:ext uri="{FF2B5EF4-FFF2-40B4-BE49-F238E27FC236}">
                <a16:creationId xmlns:a16="http://schemas.microsoft.com/office/drawing/2014/main" id="{7075EDAF-5FAD-4D4F-B4AB-06D6BF4838E6}"/>
              </a:ext>
            </a:extLst>
          </p:cNvPr>
          <p:cNvSpPr/>
          <p:nvPr/>
        </p:nvSpPr>
        <p:spPr>
          <a:xfrm>
            <a:off x="6792116" y="1684384"/>
            <a:ext cx="1352645" cy="531354"/>
          </a:xfrm>
          <a:prstGeom prst="wedgeEllipseCallout">
            <a:avLst>
              <a:gd name="adj1" fmla="val -139058"/>
              <a:gd name="adj2" fmla="val 7637"/>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 Select BP role from DDL</a:t>
            </a:r>
          </a:p>
        </p:txBody>
      </p:sp>
      <p:sp>
        <p:nvSpPr>
          <p:cNvPr id="9" name="Rounded Rectangle 11">
            <a:extLst>
              <a:ext uri="{FF2B5EF4-FFF2-40B4-BE49-F238E27FC236}">
                <a16:creationId xmlns:a16="http://schemas.microsoft.com/office/drawing/2014/main" id="{F016FF2C-5C43-48E4-B73F-67CACD3B0B4E}"/>
              </a:ext>
            </a:extLst>
          </p:cNvPr>
          <p:cNvSpPr/>
          <p:nvPr/>
        </p:nvSpPr>
        <p:spPr>
          <a:xfrm>
            <a:off x="3483180" y="2262927"/>
            <a:ext cx="520800" cy="216000"/>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11">
            <a:extLst>
              <a:ext uri="{FF2B5EF4-FFF2-40B4-BE49-F238E27FC236}">
                <a16:creationId xmlns:a16="http://schemas.microsoft.com/office/drawing/2014/main" id="{23F23A44-24CD-4362-B25B-4B4F30792117}"/>
              </a:ext>
            </a:extLst>
          </p:cNvPr>
          <p:cNvSpPr/>
          <p:nvPr/>
        </p:nvSpPr>
        <p:spPr>
          <a:xfrm>
            <a:off x="6979893" y="2249659"/>
            <a:ext cx="520800" cy="242539"/>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1">
            <a:extLst>
              <a:ext uri="{FF2B5EF4-FFF2-40B4-BE49-F238E27FC236}">
                <a16:creationId xmlns:a16="http://schemas.microsoft.com/office/drawing/2014/main" id="{8A5A8D8A-20DE-4C2D-809F-AEFB7FB54455}"/>
              </a:ext>
            </a:extLst>
          </p:cNvPr>
          <p:cNvSpPr/>
          <p:nvPr/>
        </p:nvSpPr>
        <p:spPr>
          <a:xfrm>
            <a:off x="7572196" y="2249659"/>
            <a:ext cx="752655" cy="242539"/>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Oval Callout 18">
            <a:extLst>
              <a:ext uri="{FF2B5EF4-FFF2-40B4-BE49-F238E27FC236}">
                <a16:creationId xmlns:a16="http://schemas.microsoft.com/office/drawing/2014/main" id="{9CD7FCB0-E1C3-4B25-98C0-FDB1425E9E12}"/>
              </a:ext>
            </a:extLst>
          </p:cNvPr>
          <p:cNvSpPr/>
          <p:nvPr/>
        </p:nvSpPr>
        <p:spPr>
          <a:xfrm>
            <a:off x="5808001" y="3861000"/>
            <a:ext cx="1728000" cy="711000"/>
          </a:xfrm>
          <a:prstGeom prst="wedgeEllipseCallout">
            <a:avLst>
              <a:gd name="adj1" fmla="val -169589"/>
              <a:gd name="adj2" fmla="val -24129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 Select Address Tab and Enter Address Details</a:t>
            </a:r>
          </a:p>
        </p:txBody>
      </p:sp>
      <p:sp>
        <p:nvSpPr>
          <p:cNvPr id="13" name="Oval Callout 18">
            <a:extLst>
              <a:ext uri="{FF2B5EF4-FFF2-40B4-BE49-F238E27FC236}">
                <a16:creationId xmlns:a16="http://schemas.microsoft.com/office/drawing/2014/main" id="{A1AB0900-DF20-4887-876B-3C5DB65BE869}"/>
              </a:ext>
            </a:extLst>
          </p:cNvPr>
          <p:cNvSpPr/>
          <p:nvPr/>
        </p:nvSpPr>
        <p:spPr>
          <a:xfrm>
            <a:off x="6416760" y="3064765"/>
            <a:ext cx="1728000" cy="531354"/>
          </a:xfrm>
          <a:prstGeom prst="wedgeEllipseCallout">
            <a:avLst>
              <a:gd name="adj1" fmla="val -3036"/>
              <a:gd name="adj2" fmla="val -163017"/>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 Select  Credit Profile and Enter Credit Details</a:t>
            </a:r>
          </a:p>
        </p:txBody>
      </p:sp>
      <p:sp>
        <p:nvSpPr>
          <p:cNvPr id="14" name="Oval Callout 18">
            <a:extLst>
              <a:ext uri="{FF2B5EF4-FFF2-40B4-BE49-F238E27FC236}">
                <a16:creationId xmlns:a16="http://schemas.microsoft.com/office/drawing/2014/main" id="{5EA51963-EB52-484D-B2E6-C3FDA9DB2429}"/>
              </a:ext>
            </a:extLst>
          </p:cNvPr>
          <p:cNvSpPr/>
          <p:nvPr/>
        </p:nvSpPr>
        <p:spPr>
          <a:xfrm>
            <a:off x="8509625" y="2925000"/>
            <a:ext cx="1728000" cy="671119"/>
          </a:xfrm>
          <a:prstGeom prst="wedgeEllipseCallout">
            <a:avLst>
              <a:gd name="adj1" fmla="val -64773"/>
              <a:gd name="adj2" fmla="val -11778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 Select  Credit Worthiness data and enter all information</a:t>
            </a:r>
          </a:p>
        </p:txBody>
      </p:sp>
    </p:spTree>
    <p:extLst>
      <p:ext uri="{BB962C8B-B14F-4D97-AF65-F5344CB8AC3E}">
        <p14:creationId xmlns:p14="http://schemas.microsoft.com/office/powerpoint/2010/main" val="363080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Effect transition="in" filter="fade">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fltVal val="0"/>
                                          </p:val>
                                        </p:tav>
                                        <p:tav tm="100000">
                                          <p:val>
                                            <p:strVal val="#ppt_w"/>
                                          </p:val>
                                        </p:tav>
                                      </p:tavLst>
                                    </p:anim>
                                    <p:anim calcmode="lin" valueType="num">
                                      <p:cBhvr>
                                        <p:cTn id="50" dur="1000" fill="hold"/>
                                        <p:tgtEl>
                                          <p:spTgt spid="11"/>
                                        </p:tgtEl>
                                        <p:attrNameLst>
                                          <p:attrName>ppt_h</p:attrName>
                                        </p:attrNameLst>
                                      </p:cBhvr>
                                      <p:tavLst>
                                        <p:tav tm="0">
                                          <p:val>
                                            <p:fltVal val="0"/>
                                          </p:val>
                                        </p:tav>
                                        <p:tav tm="100000">
                                          <p:val>
                                            <p:strVal val="#ppt_h"/>
                                          </p:val>
                                        </p:tav>
                                      </p:tavLst>
                                    </p:anim>
                                    <p:animEffect transition="in" filter="fade">
                                      <p:cBhvr>
                                        <p:cTn id="51" dur="10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5864AB-26A1-4598-AAD0-0F9D1A2E3C8E}"/>
              </a:ext>
            </a:extLst>
          </p:cNvPr>
          <p:cNvSpPr>
            <a:spLocks noGrp="1"/>
          </p:cNvSpPr>
          <p:nvPr>
            <p:ph type="title"/>
          </p:nvPr>
        </p:nvSpPr>
        <p:spPr/>
        <p:txBody>
          <a:bodyPr vert="horz" lIns="0" tIns="0" rIns="0" bIns="0" rtlCol="0" anchor="t">
            <a:noAutofit/>
          </a:bodyPr>
          <a:lstStyle/>
          <a:p>
            <a:r>
              <a:rPr lang="en-US" dirty="0"/>
              <a:t>Manage Business Partner - Credit Profile</a:t>
            </a:r>
          </a:p>
        </p:txBody>
      </p:sp>
      <p:pic>
        <p:nvPicPr>
          <p:cNvPr id="7" name="Picture 6">
            <a:extLst>
              <a:ext uri="{FF2B5EF4-FFF2-40B4-BE49-F238E27FC236}">
                <a16:creationId xmlns:a16="http://schemas.microsoft.com/office/drawing/2014/main" id="{4DE22AF1-FAEB-4E96-A8AC-A2C1EBB72A9C}"/>
              </a:ext>
            </a:extLst>
          </p:cNvPr>
          <p:cNvPicPr>
            <a:picLocks noChangeAspect="1"/>
          </p:cNvPicPr>
          <p:nvPr/>
        </p:nvPicPr>
        <p:blipFill>
          <a:blip r:embed="rId2"/>
          <a:stretch>
            <a:fillRect/>
          </a:stretch>
        </p:blipFill>
        <p:spPr>
          <a:xfrm>
            <a:off x="1821983" y="920525"/>
            <a:ext cx="8548037" cy="5273281"/>
          </a:xfrm>
          <a:prstGeom prst="rect">
            <a:avLst/>
          </a:prstGeom>
          <a:ln w="28575">
            <a:solidFill>
              <a:schemeClr val="tx1"/>
            </a:solidFill>
          </a:ln>
        </p:spPr>
      </p:pic>
      <p:pic>
        <p:nvPicPr>
          <p:cNvPr id="8" name="Picture 7">
            <a:extLst>
              <a:ext uri="{FF2B5EF4-FFF2-40B4-BE49-F238E27FC236}">
                <a16:creationId xmlns:a16="http://schemas.microsoft.com/office/drawing/2014/main" id="{463ADCFC-2B6D-4580-B405-52F64033858A}"/>
              </a:ext>
            </a:extLst>
          </p:cNvPr>
          <p:cNvPicPr>
            <a:picLocks noChangeAspect="1"/>
          </p:cNvPicPr>
          <p:nvPr/>
        </p:nvPicPr>
        <p:blipFill>
          <a:blip r:embed="rId3"/>
          <a:stretch>
            <a:fillRect/>
          </a:stretch>
        </p:blipFill>
        <p:spPr>
          <a:xfrm>
            <a:off x="1821983" y="6282191"/>
            <a:ext cx="8548037" cy="209340"/>
          </a:xfrm>
          <a:prstGeom prst="rect">
            <a:avLst/>
          </a:prstGeom>
        </p:spPr>
      </p:pic>
      <p:sp>
        <p:nvSpPr>
          <p:cNvPr id="9" name="Rounded Rectangle 11">
            <a:extLst>
              <a:ext uri="{FF2B5EF4-FFF2-40B4-BE49-F238E27FC236}">
                <a16:creationId xmlns:a16="http://schemas.microsoft.com/office/drawing/2014/main" id="{C1F1323E-E89C-4DD9-AB4F-E212BBA2610A}"/>
              </a:ext>
            </a:extLst>
          </p:cNvPr>
          <p:cNvSpPr/>
          <p:nvPr/>
        </p:nvSpPr>
        <p:spPr>
          <a:xfrm>
            <a:off x="6898927" y="2263735"/>
            <a:ext cx="502152" cy="208266"/>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Oval Callout 18">
            <a:extLst>
              <a:ext uri="{FF2B5EF4-FFF2-40B4-BE49-F238E27FC236}">
                <a16:creationId xmlns:a16="http://schemas.microsoft.com/office/drawing/2014/main" id="{D36095AD-0858-4ACD-9D64-F2DD624ACEB6}"/>
              </a:ext>
            </a:extLst>
          </p:cNvPr>
          <p:cNvSpPr/>
          <p:nvPr/>
        </p:nvSpPr>
        <p:spPr>
          <a:xfrm>
            <a:off x="8587064" y="2641116"/>
            <a:ext cx="1280072" cy="512328"/>
          </a:xfrm>
          <a:prstGeom prst="wedgeEllipseCallout">
            <a:avLst>
              <a:gd name="adj1" fmla="val -140948"/>
              <a:gd name="adj2" fmla="val -9131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6. Select Credit Profile Tab</a:t>
            </a:r>
          </a:p>
        </p:txBody>
      </p:sp>
      <p:sp>
        <p:nvSpPr>
          <p:cNvPr id="12" name="Oval Callout 18">
            <a:extLst>
              <a:ext uri="{FF2B5EF4-FFF2-40B4-BE49-F238E27FC236}">
                <a16:creationId xmlns:a16="http://schemas.microsoft.com/office/drawing/2014/main" id="{3319E9E6-03DE-424E-8EB2-70275ED52191}"/>
              </a:ext>
            </a:extLst>
          </p:cNvPr>
          <p:cNvSpPr/>
          <p:nvPr/>
        </p:nvSpPr>
        <p:spPr>
          <a:xfrm>
            <a:off x="8461474" y="1638938"/>
            <a:ext cx="1006063" cy="512328"/>
          </a:xfrm>
          <a:prstGeom prst="wedgeEllipseCallout">
            <a:avLst>
              <a:gd name="adj1" fmla="val -313909"/>
              <a:gd name="adj2" fmla="val -1387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5. Select BP Role</a:t>
            </a:r>
          </a:p>
        </p:txBody>
      </p:sp>
      <p:sp>
        <p:nvSpPr>
          <p:cNvPr id="13" name="Oval Callout 18">
            <a:extLst>
              <a:ext uri="{FF2B5EF4-FFF2-40B4-BE49-F238E27FC236}">
                <a16:creationId xmlns:a16="http://schemas.microsoft.com/office/drawing/2014/main" id="{1B82F77E-C201-4B62-B104-D336B6F06063}"/>
              </a:ext>
            </a:extLst>
          </p:cNvPr>
          <p:cNvSpPr/>
          <p:nvPr/>
        </p:nvSpPr>
        <p:spPr>
          <a:xfrm>
            <a:off x="7684432" y="3115222"/>
            <a:ext cx="1280072" cy="512328"/>
          </a:xfrm>
          <a:prstGeom prst="wedgeEllipseCallout">
            <a:avLst>
              <a:gd name="adj1" fmla="val -208102"/>
              <a:gd name="adj2" fmla="val -119995"/>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7. Select Credit Profile Tab</a:t>
            </a:r>
          </a:p>
        </p:txBody>
      </p:sp>
      <p:sp>
        <p:nvSpPr>
          <p:cNvPr id="14" name="Oval Callout 18">
            <a:extLst>
              <a:ext uri="{FF2B5EF4-FFF2-40B4-BE49-F238E27FC236}">
                <a16:creationId xmlns:a16="http://schemas.microsoft.com/office/drawing/2014/main" id="{E1E2F08C-3959-49DC-A92F-EDF29571C964}"/>
              </a:ext>
            </a:extLst>
          </p:cNvPr>
          <p:cNvSpPr/>
          <p:nvPr/>
        </p:nvSpPr>
        <p:spPr>
          <a:xfrm>
            <a:off x="5591895" y="4075582"/>
            <a:ext cx="1280072" cy="512328"/>
          </a:xfrm>
          <a:prstGeom prst="wedgeEllipseCallout">
            <a:avLst>
              <a:gd name="adj1" fmla="val -73794"/>
              <a:gd name="adj2" fmla="val -6263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8. Select Credit Profile Tab</a:t>
            </a:r>
          </a:p>
        </p:txBody>
      </p:sp>
      <p:sp>
        <p:nvSpPr>
          <p:cNvPr id="15" name="Oval Callout 18">
            <a:extLst>
              <a:ext uri="{FF2B5EF4-FFF2-40B4-BE49-F238E27FC236}">
                <a16:creationId xmlns:a16="http://schemas.microsoft.com/office/drawing/2014/main" id="{1B43FB40-09E0-4F6E-A469-820F5F6E4DB3}"/>
              </a:ext>
            </a:extLst>
          </p:cNvPr>
          <p:cNvSpPr/>
          <p:nvPr/>
        </p:nvSpPr>
        <p:spPr>
          <a:xfrm>
            <a:off x="2093843" y="4557993"/>
            <a:ext cx="1280072" cy="512328"/>
          </a:xfrm>
          <a:prstGeom prst="wedgeEllipseCallout">
            <a:avLst>
              <a:gd name="adj1" fmla="val -34687"/>
              <a:gd name="adj2" fmla="val 23341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9. Change Message Reflected </a:t>
            </a:r>
          </a:p>
        </p:txBody>
      </p:sp>
      <p:sp>
        <p:nvSpPr>
          <p:cNvPr id="16" name="Oval Callout 18">
            <a:extLst>
              <a:ext uri="{FF2B5EF4-FFF2-40B4-BE49-F238E27FC236}">
                <a16:creationId xmlns:a16="http://schemas.microsoft.com/office/drawing/2014/main" id="{26588CF5-5E72-4AE8-B176-A7165C57CB24}"/>
              </a:ext>
            </a:extLst>
          </p:cNvPr>
          <p:cNvSpPr/>
          <p:nvPr/>
        </p:nvSpPr>
        <p:spPr>
          <a:xfrm>
            <a:off x="8047617" y="5131555"/>
            <a:ext cx="1350496" cy="512328"/>
          </a:xfrm>
          <a:prstGeom prst="wedgeEllipseCallout">
            <a:avLst>
              <a:gd name="adj1" fmla="val 58607"/>
              <a:gd name="adj2" fmla="val 11529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10. Click “Save” Button</a:t>
            </a:r>
          </a:p>
        </p:txBody>
      </p:sp>
      <p:sp>
        <p:nvSpPr>
          <p:cNvPr id="17" name="Oval Callout 18">
            <a:extLst>
              <a:ext uri="{FF2B5EF4-FFF2-40B4-BE49-F238E27FC236}">
                <a16:creationId xmlns:a16="http://schemas.microsoft.com/office/drawing/2014/main" id="{7DE2BF18-6276-4740-BE94-2624A178B5A1}"/>
              </a:ext>
            </a:extLst>
          </p:cNvPr>
          <p:cNvSpPr/>
          <p:nvPr/>
        </p:nvSpPr>
        <p:spPr>
          <a:xfrm>
            <a:off x="3913786" y="5380855"/>
            <a:ext cx="1773488" cy="512328"/>
          </a:xfrm>
          <a:prstGeom prst="wedgeEllipseCallout">
            <a:avLst>
              <a:gd name="adj1" fmla="val -107566"/>
              <a:gd name="adj2" fmla="val 13862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11. Successfully Change information Saved</a:t>
            </a:r>
          </a:p>
        </p:txBody>
      </p:sp>
    </p:spTree>
    <p:extLst>
      <p:ext uri="{BB962C8B-B14F-4D97-AF65-F5344CB8AC3E}">
        <p14:creationId xmlns:p14="http://schemas.microsoft.com/office/powerpoint/2010/main" val="2437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1000" fill="hold"/>
                                        <p:tgtEl>
                                          <p:spTgt spid="8"/>
                                        </p:tgtEl>
                                        <p:attrNameLst>
                                          <p:attrName>ppt_w</p:attrName>
                                        </p:attrNameLst>
                                      </p:cBhvr>
                                      <p:tavLst>
                                        <p:tav tm="0">
                                          <p:val>
                                            <p:fltVal val="0"/>
                                          </p:val>
                                        </p:tav>
                                        <p:tav tm="100000">
                                          <p:val>
                                            <p:strVal val="#ppt_w"/>
                                          </p:val>
                                        </p:tav>
                                      </p:tavLst>
                                    </p:anim>
                                    <p:anim calcmode="lin" valueType="num">
                                      <p:cBhvr>
                                        <p:cTn id="64" dur="1000" fill="hold"/>
                                        <p:tgtEl>
                                          <p:spTgt spid="8"/>
                                        </p:tgtEl>
                                        <p:attrNameLst>
                                          <p:attrName>ppt_h</p:attrName>
                                        </p:attrNameLst>
                                      </p:cBhvr>
                                      <p:tavLst>
                                        <p:tav tm="0">
                                          <p:val>
                                            <p:fltVal val="0"/>
                                          </p:val>
                                        </p:tav>
                                        <p:tav tm="100000">
                                          <p:val>
                                            <p:strVal val="#ppt_h"/>
                                          </p:val>
                                        </p:tav>
                                      </p:tavLst>
                                    </p:anim>
                                    <p:animEffect transition="in" filter="fade">
                                      <p:cBhvr>
                                        <p:cTn id="65" dur="10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F93F4F-FF69-4577-B32B-B8BD7EBE8DF5}"/>
              </a:ext>
            </a:extLst>
          </p:cNvPr>
          <p:cNvSpPr>
            <a:spLocks noGrp="1"/>
          </p:cNvSpPr>
          <p:nvPr>
            <p:ph type="title"/>
          </p:nvPr>
        </p:nvSpPr>
        <p:spPr/>
        <p:txBody>
          <a:bodyPr vert="horz" lIns="0" tIns="0" rIns="0" bIns="0" rtlCol="0" anchor="t">
            <a:noAutofit/>
          </a:bodyPr>
          <a:lstStyle/>
          <a:p>
            <a:r>
              <a:rPr lang="en-US" dirty="0"/>
              <a:t>Manage Business Partner - Credit Profile</a:t>
            </a:r>
          </a:p>
        </p:txBody>
      </p:sp>
      <p:pic>
        <p:nvPicPr>
          <p:cNvPr id="7" name="Picture 6">
            <a:extLst>
              <a:ext uri="{FF2B5EF4-FFF2-40B4-BE49-F238E27FC236}">
                <a16:creationId xmlns:a16="http://schemas.microsoft.com/office/drawing/2014/main" id="{59FA1630-C688-49DC-83F7-A36BD0068459}"/>
              </a:ext>
            </a:extLst>
          </p:cNvPr>
          <p:cNvPicPr>
            <a:picLocks noChangeAspect="1"/>
          </p:cNvPicPr>
          <p:nvPr/>
        </p:nvPicPr>
        <p:blipFill>
          <a:blip r:embed="rId2"/>
          <a:stretch>
            <a:fillRect/>
          </a:stretch>
        </p:blipFill>
        <p:spPr>
          <a:xfrm>
            <a:off x="1719871" y="1306922"/>
            <a:ext cx="8784000" cy="4680000"/>
          </a:xfrm>
          <a:prstGeom prst="rect">
            <a:avLst/>
          </a:prstGeom>
          <a:ln w="28575">
            <a:solidFill>
              <a:schemeClr val="tx1"/>
            </a:solidFill>
          </a:ln>
        </p:spPr>
      </p:pic>
      <p:sp>
        <p:nvSpPr>
          <p:cNvPr id="10" name="Rounded Rectangle 11">
            <a:extLst>
              <a:ext uri="{FF2B5EF4-FFF2-40B4-BE49-F238E27FC236}">
                <a16:creationId xmlns:a16="http://schemas.microsoft.com/office/drawing/2014/main" id="{6E4FAE4A-0D1E-4749-8662-B575AB843724}"/>
              </a:ext>
            </a:extLst>
          </p:cNvPr>
          <p:cNvSpPr/>
          <p:nvPr/>
        </p:nvSpPr>
        <p:spPr>
          <a:xfrm>
            <a:off x="7479871" y="2447012"/>
            <a:ext cx="864000" cy="216000"/>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Oval Callout 18">
            <a:extLst>
              <a:ext uri="{FF2B5EF4-FFF2-40B4-BE49-F238E27FC236}">
                <a16:creationId xmlns:a16="http://schemas.microsoft.com/office/drawing/2014/main" id="{CC274651-12F7-4589-B5DB-00F664FB3109}"/>
              </a:ext>
            </a:extLst>
          </p:cNvPr>
          <p:cNvSpPr/>
          <p:nvPr/>
        </p:nvSpPr>
        <p:spPr>
          <a:xfrm>
            <a:off x="8654701" y="2746922"/>
            <a:ext cx="1417170" cy="531354"/>
          </a:xfrm>
          <a:prstGeom prst="wedgeEllipseCallout">
            <a:avLst>
              <a:gd name="adj1" fmla="val -73794"/>
              <a:gd name="adj2" fmla="val -6263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12. Select Creditworthiness Data Tab</a:t>
            </a:r>
          </a:p>
        </p:txBody>
      </p:sp>
      <p:sp>
        <p:nvSpPr>
          <p:cNvPr id="12" name="Oval Callout 18">
            <a:extLst>
              <a:ext uri="{FF2B5EF4-FFF2-40B4-BE49-F238E27FC236}">
                <a16:creationId xmlns:a16="http://schemas.microsoft.com/office/drawing/2014/main" id="{83646526-FBDC-4C60-AC95-07E9B022B650}"/>
              </a:ext>
            </a:extLst>
          </p:cNvPr>
          <p:cNvSpPr/>
          <p:nvPr/>
        </p:nvSpPr>
        <p:spPr>
          <a:xfrm>
            <a:off x="6471871" y="2946981"/>
            <a:ext cx="1327610" cy="531354"/>
          </a:xfrm>
          <a:prstGeom prst="wedgeEllipseCallout">
            <a:avLst>
              <a:gd name="adj1" fmla="val -187614"/>
              <a:gd name="adj2" fmla="val -5534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14. Select Credit Standing</a:t>
            </a:r>
          </a:p>
        </p:txBody>
      </p:sp>
      <p:sp>
        <p:nvSpPr>
          <p:cNvPr id="13" name="Oval Callout 18">
            <a:extLst>
              <a:ext uri="{FF2B5EF4-FFF2-40B4-BE49-F238E27FC236}">
                <a16:creationId xmlns:a16="http://schemas.microsoft.com/office/drawing/2014/main" id="{B0CE1AF0-1210-4992-8877-9AF1A796EDDF}"/>
              </a:ext>
            </a:extLst>
          </p:cNvPr>
          <p:cNvSpPr/>
          <p:nvPr/>
        </p:nvSpPr>
        <p:spPr>
          <a:xfrm>
            <a:off x="2511872" y="4955090"/>
            <a:ext cx="1932163" cy="531354"/>
          </a:xfrm>
          <a:prstGeom prst="wedgeEllipseCallout">
            <a:avLst>
              <a:gd name="adj1" fmla="val -59792"/>
              <a:gd name="adj2" fmla="val 10654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16. Successfully Change information Saved</a:t>
            </a:r>
          </a:p>
        </p:txBody>
      </p:sp>
      <p:sp>
        <p:nvSpPr>
          <p:cNvPr id="15" name="Oval Callout 18">
            <a:extLst>
              <a:ext uri="{FF2B5EF4-FFF2-40B4-BE49-F238E27FC236}">
                <a16:creationId xmlns:a16="http://schemas.microsoft.com/office/drawing/2014/main" id="{B842FD63-C245-4B99-905C-43851CB87BC5}"/>
              </a:ext>
            </a:extLst>
          </p:cNvPr>
          <p:cNvSpPr/>
          <p:nvPr/>
        </p:nvSpPr>
        <p:spPr>
          <a:xfrm>
            <a:off x="9070226" y="4423736"/>
            <a:ext cx="1327610" cy="531354"/>
          </a:xfrm>
          <a:prstGeom prst="wedgeEllipseCallout">
            <a:avLst>
              <a:gd name="adj1" fmla="val 335"/>
              <a:gd name="adj2" fmla="val 2057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15. Click ”Save” Button</a:t>
            </a:r>
          </a:p>
        </p:txBody>
      </p:sp>
      <p:sp>
        <p:nvSpPr>
          <p:cNvPr id="16" name="Oval Callout 18">
            <a:extLst>
              <a:ext uri="{FF2B5EF4-FFF2-40B4-BE49-F238E27FC236}">
                <a16:creationId xmlns:a16="http://schemas.microsoft.com/office/drawing/2014/main" id="{991E590B-4D2F-4749-8071-CD5D3291E549}"/>
              </a:ext>
            </a:extLst>
          </p:cNvPr>
          <p:cNvSpPr/>
          <p:nvPr/>
        </p:nvSpPr>
        <p:spPr>
          <a:xfrm>
            <a:off x="7104007" y="1772397"/>
            <a:ext cx="1550694" cy="531354"/>
          </a:xfrm>
          <a:prstGeom prst="wedgeEllipseCallout">
            <a:avLst>
              <a:gd name="adj1" fmla="val -148507"/>
              <a:gd name="adj2" fmla="val -6263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13. Select Credit Segment Data TAB</a:t>
            </a:r>
          </a:p>
        </p:txBody>
      </p:sp>
    </p:spTree>
    <p:extLst>
      <p:ext uri="{BB962C8B-B14F-4D97-AF65-F5344CB8AC3E}">
        <p14:creationId xmlns:p14="http://schemas.microsoft.com/office/powerpoint/2010/main" val="308315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fltVal val="0"/>
                                          </p:val>
                                        </p:tav>
                                        <p:tav tm="100000">
                                          <p:val>
                                            <p:strVal val="#ppt_w"/>
                                          </p:val>
                                        </p:tav>
                                      </p:tavLst>
                                    </p:anim>
                                    <p:anim calcmode="lin" valueType="num">
                                      <p:cBhvr>
                                        <p:cTn id="15" dur="1000" fill="hold"/>
                                        <p:tgtEl>
                                          <p:spTgt spid="10"/>
                                        </p:tgtEl>
                                        <p:attrNameLst>
                                          <p:attrName>ppt_h</p:attrName>
                                        </p:attrNameLst>
                                      </p:cBhvr>
                                      <p:tavLst>
                                        <p:tav tm="0">
                                          <p:val>
                                            <p:fltVal val="0"/>
                                          </p:val>
                                        </p:tav>
                                        <p:tav tm="100000">
                                          <p:val>
                                            <p:strVal val="#ppt_h"/>
                                          </p:val>
                                        </p:tav>
                                      </p:tavLst>
                                    </p:anim>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5"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D24CA-D60C-4514-A3D1-3193D57794E9}"/>
              </a:ext>
            </a:extLst>
          </p:cNvPr>
          <p:cNvSpPr>
            <a:spLocks noGrp="1"/>
          </p:cNvSpPr>
          <p:nvPr>
            <p:ph type="title"/>
          </p:nvPr>
        </p:nvSpPr>
        <p:spPr/>
        <p:txBody>
          <a:bodyPr vert="horz" lIns="0" tIns="0" rIns="0" bIns="0" rtlCol="0" anchor="t">
            <a:noAutofit/>
          </a:bodyPr>
          <a:lstStyle/>
          <a:p>
            <a:r>
              <a:rPr lang="en-US" dirty="0"/>
              <a:t>Manage Business Partner - Credit Profile</a:t>
            </a:r>
          </a:p>
        </p:txBody>
      </p:sp>
      <p:pic>
        <p:nvPicPr>
          <p:cNvPr id="7" name="Picture 6">
            <a:extLst>
              <a:ext uri="{FF2B5EF4-FFF2-40B4-BE49-F238E27FC236}">
                <a16:creationId xmlns:a16="http://schemas.microsoft.com/office/drawing/2014/main" id="{AB2CDBEA-11F5-4CF0-B211-6788B3CDEBAC}"/>
              </a:ext>
            </a:extLst>
          </p:cNvPr>
          <p:cNvPicPr>
            <a:picLocks noChangeAspect="1"/>
          </p:cNvPicPr>
          <p:nvPr/>
        </p:nvPicPr>
        <p:blipFill>
          <a:blip r:embed="rId2"/>
          <a:stretch>
            <a:fillRect/>
          </a:stretch>
        </p:blipFill>
        <p:spPr>
          <a:xfrm>
            <a:off x="1694514" y="1221302"/>
            <a:ext cx="8793487" cy="4913594"/>
          </a:xfrm>
          <a:prstGeom prst="rect">
            <a:avLst/>
          </a:prstGeom>
          <a:ln w="28575">
            <a:solidFill>
              <a:schemeClr val="tx1"/>
            </a:solidFill>
          </a:ln>
        </p:spPr>
      </p:pic>
      <p:sp>
        <p:nvSpPr>
          <p:cNvPr id="8" name="Rounded Rectangle 11">
            <a:extLst>
              <a:ext uri="{FF2B5EF4-FFF2-40B4-BE49-F238E27FC236}">
                <a16:creationId xmlns:a16="http://schemas.microsoft.com/office/drawing/2014/main" id="{797160FD-AEA0-4533-9EB5-3225393269F2}"/>
              </a:ext>
            </a:extLst>
          </p:cNvPr>
          <p:cNvSpPr/>
          <p:nvPr/>
        </p:nvSpPr>
        <p:spPr>
          <a:xfrm>
            <a:off x="3576000" y="2966896"/>
            <a:ext cx="864000" cy="216000"/>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Oval Callout 18">
            <a:extLst>
              <a:ext uri="{FF2B5EF4-FFF2-40B4-BE49-F238E27FC236}">
                <a16:creationId xmlns:a16="http://schemas.microsoft.com/office/drawing/2014/main" id="{A36C4DF0-0091-430E-A9F7-955F78AF172D}"/>
              </a:ext>
            </a:extLst>
          </p:cNvPr>
          <p:cNvSpPr/>
          <p:nvPr/>
        </p:nvSpPr>
        <p:spPr>
          <a:xfrm>
            <a:off x="5259036" y="2090058"/>
            <a:ext cx="1592744" cy="578711"/>
          </a:xfrm>
          <a:prstGeom prst="wedgeEllipseCallout">
            <a:avLst>
              <a:gd name="adj1" fmla="val -99370"/>
              <a:gd name="adj2" fmla="val 11378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17. Select Credit Limit and Control Tab</a:t>
            </a:r>
          </a:p>
        </p:txBody>
      </p:sp>
      <p:sp>
        <p:nvSpPr>
          <p:cNvPr id="10" name="Oval Callout 18">
            <a:extLst>
              <a:ext uri="{FF2B5EF4-FFF2-40B4-BE49-F238E27FC236}">
                <a16:creationId xmlns:a16="http://schemas.microsoft.com/office/drawing/2014/main" id="{739646A4-0D5C-43E3-9423-248012FFE6A7}"/>
              </a:ext>
            </a:extLst>
          </p:cNvPr>
          <p:cNvSpPr/>
          <p:nvPr/>
        </p:nvSpPr>
        <p:spPr>
          <a:xfrm>
            <a:off x="7946949" y="3155602"/>
            <a:ext cx="1550694" cy="531354"/>
          </a:xfrm>
          <a:prstGeom prst="wedgeEllipseCallout">
            <a:avLst>
              <a:gd name="adj1" fmla="val -305919"/>
              <a:gd name="adj2" fmla="val 6716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18. Select Limit Defined Radio Button</a:t>
            </a:r>
          </a:p>
        </p:txBody>
      </p:sp>
      <p:sp>
        <p:nvSpPr>
          <p:cNvPr id="11" name="Oval Callout 18">
            <a:extLst>
              <a:ext uri="{FF2B5EF4-FFF2-40B4-BE49-F238E27FC236}">
                <a16:creationId xmlns:a16="http://schemas.microsoft.com/office/drawing/2014/main" id="{764909E1-A866-4A79-BDFF-FB3F0F59E2EC}"/>
              </a:ext>
            </a:extLst>
          </p:cNvPr>
          <p:cNvSpPr/>
          <p:nvPr/>
        </p:nvSpPr>
        <p:spPr>
          <a:xfrm>
            <a:off x="7192654" y="4033340"/>
            <a:ext cx="1423347" cy="431881"/>
          </a:xfrm>
          <a:prstGeom prst="wedgeEllipseCallout">
            <a:avLst>
              <a:gd name="adj1" fmla="val -167996"/>
              <a:gd name="adj2" fmla="val -81591"/>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19. Specify Limit</a:t>
            </a:r>
          </a:p>
        </p:txBody>
      </p:sp>
      <p:sp>
        <p:nvSpPr>
          <p:cNvPr id="12" name="Oval Callout 18">
            <a:extLst>
              <a:ext uri="{FF2B5EF4-FFF2-40B4-BE49-F238E27FC236}">
                <a16:creationId xmlns:a16="http://schemas.microsoft.com/office/drawing/2014/main" id="{EC0653CD-3F00-4B2F-B9F9-D6BC5C628986}"/>
              </a:ext>
            </a:extLst>
          </p:cNvPr>
          <p:cNvSpPr/>
          <p:nvPr/>
        </p:nvSpPr>
        <p:spPr>
          <a:xfrm>
            <a:off x="1920000" y="4991879"/>
            <a:ext cx="2088000" cy="502063"/>
          </a:xfrm>
          <a:prstGeom prst="wedgeEllipseCallout">
            <a:avLst>
              <a:gd name="adj1" fmla="val -21796"/>
              <a:gd name="adj2" fmla="val 16243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21. Successfully Change information Saved</a:t>
            </a:r>
          </a:p>
        </p:txBody>
      </p:sp>
      <p:sp>
        <p:nvSpPr>
          <p:cNvPr id="13" name="Oval Callout 18">
            <a:extLst>
              <a:ext uri="{FF2B5EF4-FFF2-40B4-BE49-F238E27FC236}">
                <a16:creationId xmlns:a16="http://schemas.microsoft.com/office/drawing/2014/main" id="{50CF51F7-1A36-4CD0-A96F-130096DCF3E5}"/>
              </a:ext>
            </a:extLst>
          </p:cNvPr>
          <p:cNvSpPr/>
          <p:nvPr/>
        </p:nvSpPr>
        <p:spPr>
          <a:xfrm>
            <a:off x="8851116" y="5054897"/>
            <a:ext cx="1423347" cy="431881"/>
          </a:xfrm>
          <a:prstGeom prst="wedgeEllipseCallout">
            <a:avLst>
              <a:gd name="adj1" fmla="val 9489"/>
              <a:gd name="adj2" fmla="val 169608"/>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20. Click “save “Button</a:t>
            </a:r>
          </a:p>
        </p:txBody>
      </p:sp>
    </p:spTree>
    <p:extLst>
      <p:ext uri="{BB962C8B-B14F-4D97-AF65-F5344CB8AC3E}">
        <p14:creationId xmlns:p14="http://schemas.microsoft.com/office/powerpoint/2010/main" val="225696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r>
              <a:rPr lang="en-US" sz="2800" b="1" dirty="0">
                <a:solidFill>
                  <a:schemeClr val="tx1"/>
                </a:solidFill>
                <a:latin typeface="Arial" panose="020B0604020202020204" pitchFamily="34" charset="0"/>
                <a:cs typeface="Arial" panose="020B0604020202020204" pitchFamily="34" charset="0"/>
              </a:rPr>
              <a:t>Manage Credit Decisions – </a:t>
            </a:r>
            <a:br>
              <a:rPr lang="en-US" sz="2800" b="1" dirty="0">
                <a:solidFill>
                  <a:schemeClr val="tx1"/>
                </a:solidFill>
                <a:latin typeface="Arial" panose="020B0604020202020204" pitchFamily="34" charset="0"/>
                <a:cs typeface="Arial" panose="020B0604020202020204" pitchFamily="34" charset="0"/>
              </a:rPr>
            </a:br>
            <a:r>
              <a:rPr lang="en-US" sz="2800" b="1" dirty="0">
                <a:solidFill>
                  <a:schemeClr val="tx1"/>
                </a:solidFill>
                <a:latin typeface="Arial" panose="020B0604020202020204" pitchFamily="34" charset="0"/>
                <a:cs typeface="Arial" panose="020B0604020202020204" pitchFamily="34" charset="0"/>
              </a:rPr>
              <a:t>SD Documents</a:t>
            </a:r>
          </a:p>
          <a:p>
            <a:endParaRPr lang="en-US" dirty="0">
              <a:solidFill>
                <a:schemeClr val="tx1"/>
              </a:solidFill>
            </a:endParaRPr>
          </a:p>
        </p:txBody>
      </p:sp>
      <p:sp>
        <p:nvSpPr>
          <p:cNvPr id="3" name="object 7">
            <a:extLst>
              <a:ext uri="{FF2B5EF4-FFF2-40B4-BE49-F238E27FC236}">
                <a16:creationId xmlns:a16="http://schemas.microsoft.com/office/drawing/2014/main" id="{F435BAB6-F446-4FC3-8EB8-AD1763B11BCA}"/>
              </a:ext>
            </a:extLst>
          </p:cNvPr>
          <p:cNvSpPr txBox="1">
            <a:spLocks/>
          </p:cNvSpPr>
          <p:nvPr/>
        </p:nvSpPr>
        <p:spPr>
          <a:xfrm>
            <a:off x="623392" y="322780"/>
            <a:ext cx="8509933" cy="749179"/>
          </a:xfrm>
          <a:prstGeom prst="rect">
            <a:avLst/>
          </a:prstGeom>
        </p:spPr>
        <p:txBody>
          <a:bodyPr vert="horz" wrap="square" lIns="0" tIns="193294" rIns="0" bIns="0" rtlCol="0" anchor="t">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marL="88900">
              <a:lnSpc>
                <a:spcPct val="100000"/>
              </a:lnSpc>
            </a:pPr>
            <a:r>
              <a:rPr lang="en-US" sz="3600" dirty="0">
                <a:solidFill>
                  <a:schemeClr val="bg1"/>
                </a:solidFill>
              </a:rPr>
              <a:t>SD Basic</a:t>
            </a:r>
            <a:r>
              <a:rPr lang="en-US" sz="3600" spc="-95" dirty="0">
                <a:solidFill>
                  <a:schemeClr val="bg1"/>
                </a:solidFill>
              </a:rPr>
              <a:t> </a:t>
            </a:r>
            <a:r>
              <a:rPr lang="en-US" sz="3600" dirty="0">
                <a:solidFill>
                  <a:schemeClr val="bg1"/>
                </a:solidFill>
              </a:rPr>
              <a:t>Functions-Concept</a:t>
            </a:r>
          </a:p>
        </p:txBody>
      </p:sp>
    </p:spTree>
    <p:extLst>
      <p:ext uri="{BB962C8B-B14F-4D97-AF65-F5344CB8AC3E}">
        <p14:creationId xmlns:p14="http://schemas.microsoft.com/office/powerpoint/2010/main" val="3951936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E9CE73-F37A-4A26-BDA4-0EDDF3A13D97}"/>
              </a:ext>
            </a:extLst>
          </p:cNvPr>
          <p:cNvSpPr>
            <a:spLocks noGrp="1"/>
          </p:cNvSpPr>
          <p:nvPr>
            <p:ph type="title"/>
          </p:nvPr>
        </p:nvSpPr>
        <p:spPr/>
        <p:txBody>
          <a:bodyPr vert="horz" lIns="0" tIns="0" rIns="0" bIns="0" rtlCol="0" anchor="t">
            <a:noAutofit/>
          </a:bodyPr>
          <a:lstStyle/>
          <a:p>
            <a:r>
              <a:rPr lang="en-US" dirty="0"/>
              <a:t>Manage Credit Decisions - SD Documents</a:t>
            </a:r>
          </a:p>
        </p:txBody>
      </p:sp>
      <p:grpSp>
        <p:nvGrpSpPr>
          <p:cNvPr id="2" name="Group 1"/>
          <p:cNvGrpSpPr/>
          <p:nvPr/>
        </p:nvGrpSpPr>
        <p:grpSpPr>
          <a:xfrm>
            <a:off x="1708501" y="1798832"/>
            <a:ext cx="8779439" cy="1774168"/>
            <a:chOff x="184500" y="1798832"/>
            <a:chExt cx="8779439" cy="1774168"/>
          </a:xfrm>
        </p:grpSpPr>
        <p:pic>
          <p:nvPicPr>
            <p:cNvPr id="7" name="Picture 6">
              <a:extLst>
                <a:ext uri="{FF2B5EF4-FFF2-40B4-BE49-F238E27FC236}">
                  <a16:creationId xmlns:a16="http://schemas.microsoft.com/office/drawing/2014/main" id="{0B702AAD-3CE4-419C-A3A1-768A8F38DD51}"/>
                </a:ext>
              </a:extLst>
            </p:cNvPr>
            <p:cNvPicPr>
              <a:picLocks noChangeAspect="1"/>
            </p:cNvPicPr>
            <p:nvPr/>
          </p:nvPicPr>
          <p:blipFill>
            <a:blip r:embed="rId2"/>
            <a:stretch>
              <a:fillRect/>
            </a:stretch>
          </p:blipFill>
          <p:spPr>
            <a:xfrm>
              <a:off x="184500" y="1798832"/>
              <a:ext cx="8775000" cy="1774168"/>
            </a:xfrm>
            <a:prstGeom prst="rect">
              <a:avLst/>
            </a:prstGeom>
            <a:ln w="28575">
              <a:solidFill>
                <a:schemeClr val="tx1"/>
              </a:solidFill>
            </a:ln>
          </p:spPr>
        </p:pic>
        <p:pic>
          <p:nvPicPr>
            <p:cNvPr id="8" name="Picture 7">
              <a:extLst>
                <a:ext uri="{FF2B5EF4-FFF2-40B4-BE49-F238E27FC236}">
                  <a16:creationId xmlns:a16="http://schemas.microsoft.com/office/drawing/2014/main" id="{4859CA6A-448B-448C-A9A7-48067EBFBC12}"/>
                </a:ext>
              </a:extLst>
            </p:cNvPr>
            <p:cNvPicPr>
              <a:picLocks noChangeAspect="1"/>
            </p:cNvPicPr>
            <p:nvPr/>
          </p:nvPicPr>
          <p:blipFill>
            <a:blip r:embed="rId3"/>
            <a:stretch>
              <a:fillRect/>
            </a:stretch>
          </p:blipFill>
          <p:spPr>
            <a:xfrm>
              <a:off x="216915" y="3350841"/>
              <a:ext cx="8747024" cy="163495"/>
            </a:xfrm>
            <a:prstGeom prst="rect">
              <a:avLst/>
            </a:prstGeom>
            <a:ln w="28575">
              <a:solidFill>
                <a:schemeClr val="tx1"/>
              </a:solidFill>
            </a:ln>
          </p:spPr>
        </p:pic>
      </p:grpSp>
      <p:pic>
        <p:nvPicPr>
          <p:cNvPr id="9" name="Picture 8">
            <a:extLst>
              <a:ext uri="{FF2B5EF4-FFF2-40B4-BE49-F238E27FC236}">
                <a16:creationId xmlns:a16="http://schemas.microsoft.com/office/drawing/2014/main" id="{4D8ABA29-D136-4EA4-82F3-88975DEFAE11}"/>
              </a:ext>
            </a:extLst>
          </p:cNvPr>
          <p:cNvPicPr>
            <a:picLocks noChangeAspect="1"/>
          </p:cNvPicPr>
          <p:nvPr/>
        </p:nvPicPr>
        <p:blipFill>
          <a:blip r:embed="rId4"/>
          <a:stretch>
            <a:fillRect/>
          </a:stretch>
        </p:blipFill>
        <p:spPr>
          <a:xfrm>
            <a:off x="1650580" y="3658481"/>
            <a:ext cx="8909421" cy="2578519"/>
          </a:xfrm>
          <a:prstGeom prst="rect">
            <a:avLst/>
          </a:prstGeom>
          <a:ln w="28575">
            <a:solidFill>
              <a:schemeClr val="tx1"/>
            </a:solidFill>
          </a:ln>
        </p:spPr>
      </p:pic>
      <p:sp>
        <p:nvSpPr>
          <p:cNvPr id="10" name="Oval Callout 18">
            <a:extLst>
              <a:ext uri="{FF2B5EF4-FFF2-40B4-BE49-F238E27FC236}">
                <a16:creationId xmlns:a16="http://schemas.microsoft.com/office/drawing/2014/main" id="{1A63B2FB-564E-4C6F-A944-7921CDF4BF29}"/>
              </a:ext>
            </a:extLst>
          </p:cNvPr>
          <p:cNvSpPr/>
          <p:nvPr/>
        </p:nvSpPr>
        <p:spPr>
          <a:xfrm>
            <a:off x="4066476" y="1798832"/>
            <a:ext cx="1800000" cy="531354"/>
          </a:xfrm>
          <a:prstGeom prst="wedgeEllipseCallout">
            <a:avLst>
              <a:gd name="adj1" fmla="val -169440"/>
              <a:gd name="adj2" fmla="val 19516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6.Select “Check” Box</a:t>
            </a:r>
          </a:p>
        </p:txBody>
      </p:sp>
      <p:sp>
        <p:nvSpPr>
          <p:cNvPr id="11" name="Oval Callout 18">
            <a:extLst>
              <a:ext uri="{FF2B5EF4-FFF2-40B4-BE49-F238E27FC236}">
                <a16:creationId xmlns:a16="http://schemas.microsoft.com/office/drawing/2014/main" id="{C4BD0ECC-1EA8-4290-B217-1032C0B951AA}"/>
              </a:ext>
            </a:extLst>
          </p:cNvPr>
          <p:cNvSpPr/>
          <p:nvPr/>
        </p:nvSpPr>
        <p:spPr>
          <a:xfrm>
            <a:off x="8144760" y="2131629"/>
            <a:ext cx="1800000" cy="531354"/>
          </a:xfrm>
          <a:prstGeom prst="wedgeEllipseCallout">
            <a:avLst>
              <a:gd name="adj1" fmla="val 55816"/>
              <a:gd name="adj2" fmla="val 18383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7.Click”Save Button</a:t>
            </a:r>
          </a:p>
        </p:txBody>
      </p:sp>
      <p:sp>
        <p:nvSpPr>
          <p:cNvPr id="12" name="Oval Callout 18">
            <a:extLst>
              <a:ext uri="{FF2B5EF4-FFF2-40B4-BE49-F238E27FC236}">
                <a16:creationId xmlns:a16="http://schemas.microsoft.com/office/drawing/2014/main" id="{B66CC2C5-293D-40F1-9DB4-1530A2E673A2}"/>
              </a:ext>
            </a:extLst>
          </p:cNvPr>
          <p:cNvSpPr/>
          <p:nvPr/>
        </p:nvSpPr>
        <p:spPr>
          <a:xfrm>
            <a:off x="5631940" y="5066345"/>
            <a:ext cx="1800000" cy="531354"/>
          </a:xfrm>
          <a:prstGeom prst="wedgeEllipseCallout">
            <a:avLst>
              <a:gd name="adj1" fmla="val -193879"/>
              <a:gd name="adj2" fmla="val -96175"/>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8.Sucessfully Document Released</a:t>
            </a:r>
          </a:p>
        </p:txBody>
      </p:sp>
    </p:spTree>
    <p:extLst>
      <p:ext uri="{BB962C8B-B14F-4D97-AF65-F5344CB8AC3E}">
        <p14:creationId xmlns:p14="http://schemas.microsoft.com/office/powerpoint/2010/main" val="74549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fltVal val="0"/>
                                          </p:val>
                                        </p:tav>
                                        <p:tav tm="100000">
                                          <p:val>
                                            <p:strVal val="#ppt_w"/>
                                          </p:val>
                                        </p:tav>
                                      </p:tavLst>
                                    </p:anim>
                                    <p:anim calcmode="lin" valueType="num">
                                      <p:cBhvr>
                                        <p:cTn id="29" dur="1000" fill="hold"/>
                                        <p:tgtEl>
                                          <p:spTgt spid="9"/>
                                        </p:tgtEl>
                                        <p:attrNameLst>
                                          <p:attrName>ppt_h</p:attrName>
                                        </p:attrNameLst>
                                      </p:cBhvr>
                                      <p:tavLst>
                                        <p:tav tm="0">
                                          <p:val>
                                            <p:fltVal val="0"/>
                                          </p:val>
                                        </p:tav>
                                        <p:tav tm="100000">
                                          <p:val>
                                            <p:strVal val="#ppt_h"/>
                                          </p:val>
                                        </p:tav>
                                      </p:tavLst>
                                    </p:anim>
                                    <p:animEffect transition="in" filter="fade">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r>
              <a:rPr lang="en-US" sz="2800" b="1" dirty="0">
                <a:solidFill>
                  <a:schemeClr val="tx1"/>
                </a:solidFill>
                <a:latin typeface="Arial" panose="020B0604020202020204" pitchFamily="34" charset="0"/>
                <a:cs typeface="Arial" panose="020B0604020202020204" pitchFamily="34" charset="0"/>
              </a:rPr>
              <a:t>Manage Customer Line Items</a:t>
            </a:r>
          </a:p>
          <a:p>
            <a:endParaRPr lang="en-US" dirty="0">
              <a:solidFill>
                <a:schemeClr val="tx1"/>
              </a:solidFill>
            </a:endParaRPr>
          </a:p>
        </p:txBody>
      </p:sp>
      <p:sp>
        <p:nvSpPr>
          <p:cNvPr id="3" name="object 7">
            <a:extLst>
              <a:ext uri="{FF2B5EF4-FFF2-40B4-BE49-F238E27FC236}">
                <a16:creationId xmlns:a16="http://schemas.microsoft.com/office/drawing/2014/main" id="{F435BAB6-F446-4FC3-8EB8-AD1763B11BCA}"/>
              </a:ext>
            </a:extLst>
          </p:cNvPr>
          <p:cNvSpPr txBox="1">
            <a:spLocks/>
          </p:cNvSpPr>
          <p:nvPr/>
        </p:nvSpPr>
        <p:spPr>
          <a:xfrm>
            <a:off x="623392" y="322780"/>
            <a:ext cx="8509933" cy="749179"/>
          </a:xfrm>
          <a:prstGeom prst="rect">
            <a:avLst/>
          </a:prstGeom>
        </p:spPr>
        <p:txBody>
          <a:bodyPr vert="horz" wrap="square" lIns="0" tIns="193294" rIns="0" bIns="0" rtlCol="0" anchor="t">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marL="88900">
              <a:lnSpc>
                <a:spcPct val="100000"/>
              </a:lnSpc>
            </a:pPr>
            <a:r>
              <a:rPr lang="en-US" sz="3600" dirty="0">
                <a:solidFill>
                  <a:schemeClr val="bg1"/>
                </a:solidFill>
              </a:rPr>
              <a:t>SD Basic</a:t>
            </a:r>
            <a:r>
              <a:rPr lang="en-US" sz="3600" spc="-95" dirty="0">
                <a:solidFill>
                  <a:schemeClr val="bg1"/>
                </a:solidFill>
              </a:rPr>
              <a:t> </a:t>
            </a:r>
            <a:r>
              <a:rPr lang="en-US" sz="3600" dirty="0">
                <a:solidFill>
                  <a:schemeClr val="bg1"/>
                </a:solidFill>
              </a:rPr>
              <a:t>Functions-Concept</a:t>
            </a:r>
          </a:p>
        </p:txBody>
      </p:sp>
    </p:spTree>
    <p:extLst>
      <p:ext uri="{BB962C8B-B14F-4D97-AF65-F5344CB8AC3E}">
        <p14:creationId xmlns:p14="http://schemas.microsoft.com/office/powerpoint/2010/main" val="3957402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E9CE73-F37A-4A26-BDA4-0EDDF3A13D97}"/>
              </a:ext>
            </a:extLst>
          </p:cNvPr>
          <p:cNvSpPr>
            <a:spLocks noGrp="1"/>
          </p:cNvSpPr>
          <p:nvPr>
            <p:ph type="title"/>
          </p:nvPr>
        </p:nvSpPr>
        <p:spPr/>
        <p:txBody>
          <a:bodyPr vert="horz" lIns="0" tIns="0" rIns="0" bIns="0" rtlCol="0" anchor="t">
            <a:noAutofit/>
          </a:bodyPr>
          <a:lstStyle/>
          <a:p>
            <a:r>
              <a:rPr lang="en-US" dirty="0"/>
              <a:t>Manage Customer Line Items</a:t>
            </a:r>
          </a:p>
        </p:txBody>
      </p:sp>
      <p:pic>
        <p:nvPicPr>
          <p:cNvPr id="2" name="Picture 1">
            <a:extLst>
              <a:ext uri="{FF2B5EF4-FFF2-40B4-BE49-F238E27FC236}">
                <a16:creationId xmlns:a16="http://schemas.microsoft.com/office/drawing/2014/main" id="{7504A6A4-FCFC-46A1-A669-37E946CA3D3C}"/>
              </a:ext>
            </a:extLst>
          </p:cNvPr>
          <p:cNvPicPr>
            <a:picLocks noChangeAspect="1"/>
          </p:cNvPicPr>
          <p:nvPr/>
        </p:nvPicPr>
        <p:blipFill>
          <a:blip r:embed="rId2"/>
          <a:stretch>
            <a:fillRect/>
          </a:stretch>
        </p:blipFill>
        <p:spPr>
          <a:xfrm>
            <a:off x="1302183" y="1124744"/>
            <a:ext cx="9587634" cy="4943147"/>
          </a:xfrm>
          <a:prstGeom prst="rect">
            <a:avLst/>
          </a:prstGeom>
          <a:ln w="28575">
            <a:solidFill>
              <a:schemeClr val="tx1"/>
            </a:solidFill>
          </a:ln>
        </p:spPr>
      </p:pic>
    </p:spTree>
    <p:extLst>
      <p:ext uri="{BB962C8B-B14F-4D97-AF65-F5344CB8AC3E}">
        <p14:creationId xmlns:p14="http://schemas.microsoft.com/office/powerpoint/2010/main" val="3612553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r>
              <a:rPr lang="en-US" sz="2800" b="1" dirty="0">
                <a:solidFill>
                  <a:schemeClr val="tx1"/>
                </a:solidFill>
                <a:latin typeface="Arial" panose="020B0604020202020204" pitchFamily="34" charset="0"/>
                <a:cs typeface="Arial" panose="020B0604020202020204" pitchFamily="34" charset="0"/>
              </a:rPr>
              <a:t>List Billing Documents </a:t>
            </a:r>
          </a:p>
          <a:p>
            <a:endParaRPr lang="en-US" dirty="0">
              <a:solidFill>
                <a:schemeClr val="tx1"/>
              </a:solidFill>
            </a:endParaRPr>
          </a:p>
        </p:txBody>
      </p:sp>
      <p:sp>
        <p:nvSpPr>
          <p:cNvPr id="3" name="object 7">
            <a:extLst>
              <a:ext uri="{FF2B5EF4-FFF2-40B4-BE49-F238E27FC236}">
                <a16:creationId xmlns:a16="http://schemas.microsoft.com/office/drawing/2014/main" id="{F435BAB6-F446-4FC3-8EB8-AD1763B11BCA}"/>
              </a:ext>
            </a:extLst>
          </p:cNvPr>
          <p:cNvSpPr txBox="1">
            <a:spLocks/>
          </p:cNvSpPr>
          <p:nvPr/>
        </p:nvSpPr>
        <p:spPr>
          <a:xfrm>
            <a:off x="623392" y="322780"/>
            <a:ext cx="8509933" cy="749179"/>
          </a:xfrm>
          <a:prstGeom prst="rect">
            <a:avLst/>
          </a:prstGeom>
        </p:spPr>
        <p:txBody>
          <a:bodyPr vert="horz" wrap="square" lIns="0" tIns="193294" rIns="0" bIns="0" rtlCol="0" anchor="t">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marL="88900">
              <a:lnSpc>
                <a:spcPct val="100000"/>
              </a:lnSpc>
            </a:pPr>
            <a:r>
              <a:rPr lang="en-US" sz="3600" dirty="0">
                <a:solidFill>
                  <a:schemeClr val="bg1"/>
                </a:solidFill>
              </a:rPr>
              <a:t>SD Basic</a:t>
            </a:r>
            <a:r>
              <a:rPr lang="en-US" sz="3600" spc="-95" dirty="0">
                <a:solidFill>
                  <a:schemeClr val="bg1"/>
                </a:solidFill>
              </a:rPr>
              <a:t> </a:t>
            </a:r>
            <a:r>
              <a:rPr lang="en-US" sz="3600" dirty="0">
                <a:solidFill>
                  <a:schemeClr val="bg1"/>
                </a:solidFill>
              </a:rPr>
              <a:t>Functions-Concept</a:t>
            </a:r>
          </a:p>
        </p:txBody>
      </p:sp>
    </p:spTree>
    <p:extLst>
      <p:ext uri="{BB962C8B-B14F-4D97-AF65-F5344CB8AC3E}">
        <p14:creationId xmlns:p14="http://schemas.microsoft.com/office/powerpoint/2010/main" val="3102517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E9CE73-F37A-4A26-BDA4-0EDDF3A13D97}"/>
              </a:ext>
            </a:extLst>
          </p:cNvPr>
          <p:cNvSpPr>
            <a:spLocks noGrp="1"/>
          </p:cNvSpPr>
          <p:nvPr>
            <p:ph type="title"/>
          </p:nvPr>
        </p:nvSpPr>
        <p:spPr/>
        <p:txBody>
          <a:bodyPr vert="horz" lIns="0" tIns="0" rIns="0" bIns="0" rtlCol="0" anchor="t">
            <a:noAutofit/>
          </a:bodyPr>
          <a:lstStyle/>
          <a:p>
            <a:r>
              <a:rPr lang="en-US" dirty="0"/>
              <a:t>List Billing Documents</a:t>
            </a:r>
          </a:p>
        </p:txBody>
      </p:sp>
      <p:pic>
        <p:nvPicPr>
          <p:cNvPr id="2" name="Picture 1">
            <a:extLst>
              <a:ext uri="{FF2B5EF4-FFF2-40B4-BE49-F238E27FC236}">
                <a16:creationId xmlns:a16="http://schemas.microsoft.com/office/drawing/2014/main" id="{DA78BA3A-9DBC-457B-8962-2CD24294E24D}"/>
              </a:ext>
            </a:extLst>
          </p:cNvPr>
          <p:cNvPicPr>
            <a:picLocks noChangeAspect="1"/>
          </p:cNvPicPr>
          <p:nvPr/>
        </p:nvPicPr>
        <p:blipFill>
          <a:blip r:embed="rId2"/>
          <a:stretch>
            <a:fillRect/>
          </a:stretch>
        </p:blipFill>
        <p:spPr>
          <a:xfrm>
            <a:off x="1050964" y="1196752"/>
            <a:ext cx="10090072" cy="4464496"/>
          </a:xfrm>
          <a:prstGeom prst="rect">
            <a:avLst/>
          </a:prstGeom>
          <a:ln w="28575">
            <a:solidFill>
              <a:schemeClr val="tx1"/>
            </a:solidFill>
          </a:ln>
        </p:spPr>
      </p:pic>
    </p:spTree>
    <p:extLst>
      <p:ext uri="{BB962C8B-B14F-4D97-AF65-F5344CB8AC3E}">
        <p14:creationId xmlns:p14="http://schemas.microsoft.com/office/powerpoint/2010/main" val="210008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E30F60-871E-4299-A86A-006B1B7E06EE}"/>
              </a:ext>
            </a:extLst>
          </p:cNvPr>
          <p:cNvSpPr>
            <a:spLocks noGrp="1"/>
          </p:cNvSpPr>
          <p:nvPr>
            <p:ph type="title"/>
          </p:nvPr>
        </p:nvSpPr>
        <p:spPr>
          <a:xfrm>
            <a:off x="170513" y="333375"/>
            <a:ext cx="8343927" cy="360364"/>
          </a:xfrm>
        </p:spPr>
        <p:txBody>
          <a:bodyPr/>
          <a:lstStyle/>
          <a:p>
            <a:r>
              <a:rPr lang="en-US" dirty="0"/>
              <a:t>Introduction to Credit Management Concept</a:t>
            </a:r>
          </a:p>
        </p:txBody>
      </p:sp>
      <p:sp>
        <p:nvSpPr>
          <p:cNvPr id="13" name="Content Placeholder 2">
            <a:extLst>
              <a:ext uri="{FF2B5EF4-FFF2-40B4-BE49-F238E27FC236}">
                <a16:creationId xmlns:a16="http://schemas.microsoft.com/office/drawing/2014/main" id="{A489B574-B661-4D24-B75E-9027903F8171}"/>
              </a:ext>
            </a:extLst>
          </p:cNvPr>
          <p:cNvSpPr txBox="1">
            <a:spLocks/>
          </p:cNvSpPr>
          <p:nvPr/>
        </p:nvSpPr>
        <p:spPr>
          <a:xfrm>
            <a:off x="1271464" y="1809009"/>
            <a:ext cx="10081120" cy="3239981"/>
          </a:xfrm>
          <a:prstGeom prst="rect">
            <a:avLst/>
          </a:prstGeom>
          <a:solidFill>
            <a:schemeClr val="bg1"/>
          </a:solidFill>
          <a:ln w="12700" cap="flat" cmpd="sng" algn="ctr">
            <a:solidFill>
              <a:schemeClr val="bg1">
                <a:lumMod val="85000"/>
              </a:schemeClr>
            </a:solidFill>
            <a:prstDash val="solid"/>
            <a:miter lim="800000"/>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108000" rIns="7200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dk1"/>
                </a:solidFill>
                <a:latin typeface="+mn-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dk1"/>
                </a:solidFill>
                <a:latin typeface="+mn-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dk1"/>
                </a:solidFill>
                <a:latin typeface="+mn-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dk1"/>
                </a:solidFill>
                <a:latin typeface="+mn-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lvl="2" indent="0">
              <a:lnSpc>
                <a:spcPct val="100000"/>
              </a:lnSpc>
              <a:spcBef>
                <a:spcPts val="1200"/>
              </a:spcBef>
              <a:buFont typeface="Arial" panose="020B0604020202020204" pitchFamily="34" charset="0"/>
              <a:buNone/>
              <a:defRPr/>
            </a:pPr>
            <a:r>
              <a:rPr lang="en-US" dirty="0"/>
              <a:t>A time period can be defined in SAP within which a customer is supposed to pay his accounts. This time period is defined via the "payment term" defined in the Customer Master Record.</a:t>
            </a:r>
          </a:p>
          <a:p>
            <a:pPr marL="269875" lvl="2" indent="-269875">
              <a:lnSpc>
                <a:spcPct val="100000"/>
              </a:lnSpc>
              <a:spcBef>
                <a:spcPts val="1200"/>
              </a:spcBef>
              <a:buClr>
                <a:schemeClr val="accent6"/>
              </a:buClr>
              <a:buFont typeface="Wingdings" panose="05000000000000000000" pitchFamily="2" charset="2"/>
              <a:buChar char="q"/>
              <a:defRPr/>
            </a:pPr>
            <a:r>
              <a:rPr lang="en-US" dirty="0"/>
              <a:t>SAP has developed a complex credit management  solution that enables the maintenance of set credit limits per Customer as well as the system responses in case of credit limit is exceeded</a:t>
            </a:r>
          </a:p>
          <a:p>
            <a:pPr marL="269875" lvl="2" indent="-269875">
              <a:lnSpc>
                <a:spcPct val="100000"/>
              </a:lnSpc>
              <a:spcBef>
                <a:spcPts val="1200"/>
              </a:spcBef>
              <a:buClr>
                <a:schemeClr val="accent6"/>
              </a:buClr>
              <a:buFont typeface="Wingdings" panose="05000000000000000000" pitchFamily="2" charset="2"/>
              <a:buChar char="q"/>
              <a:defRPr/>
            </a:pPr>
            <a:r>
              <a:rPr lang="en-US" dirty="0"/>
              <a:t>Customer  credit limits are maintained individually in Credit Control Area wise by Finance Management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8" name="Rectangle 2"/>
          <p:cNvSpPr>
            <a:spLocks noGrp="1" noChangeArrowheads="1"/>
          </p:cNvSpPr>
          <p:nvPr>
            <p:ph type="title"/>
          </p:nvPr>
        </p:nvSpPr>
        <p:spPr/>
        <p:txBody>
          <a:bodyPr/>
          <a:lstStyle/>
          <a:p>
            <a:r>
              <a:rPr lang="en-US" dirty="0"/>
              <a:t>Credit Management Benefits</a:t>
            </a:r>
          </a:p>
        </p:txBody>
      </p:sp>
      <p:sp>
        <p:nvSpPr>
          <p:cNvPr id="6" name="Footer Placeholder 5"/>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7" name="Slide Number Placeholder 6"/>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5</a:t>
            </a:fld>
            <a:endParaRPr lang="en-US" dirty="0"/>
          </a:p>
        </p:txBody>
      </p:sp>
      <p:sp>
        <p:nvSpPr>
          <p:cNvPr id="1683459" name="Rectangle 3"/>
          <p:cNvSpPr>
            <a:spLocks noGrp="1" noChangeArrowheads="1"/>
          </p:cNvSpPr>
          <p:nvPr>
            <p:ph type="body" sz="quarter" idx="4294967295"/>
          </p:nvPr>
        </p:nvSpPr>
        <p:spPr>
          <a:xfrm>
            <a:off x="1712300" y="1341439"/>
            <a:ext cx="8775700" cy="514826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72000" rIns="36000" numCol="2" anchor="ctr" anchorCtr="0">
            <a:noAutofit/>
          </a:bodyPr>
          <a:lstStyle/>
          <a:p>
            <a:pPr marL="354013" lvl="2" indent="-354013">
              <a:lnSpc>
                <a:spcPct val="100000"/>
              </a:lnSpc>
              <a:spcBef>
                <a:spcPts val="1200"/>
              </a:spcBef>
              <a:buClr>
                <a:schemeClr val="accent6"/>
              </a:buClr>
              <a:buFont typeface="Wingdings" panose="05000000000000000000" pitchFamily="2" charset="2"/>
              <a:buChar char="q"/>
              <a:defRPr/>
            </a:pPr>
            <a:r>
              <a:rPr lang="en-US" dirty="0"/>
              <a:t>Credit Management enables you to  minimize the credit risk by specifying a specific credit limit for the customers</a:t>
            </a:r>
          </a:p>
          <a:p>
            <a:pPr marL="354013" lvl="2" indent="-354013">
              <a:lnSpc>
                <a:spcPct val="100000"/>
              </a:lnSpc>
              <a:spcBef>
                <a:spcPts val="1200"/>
              </a:spcBef>
              <a:buClr>
                <a:schemeClr val="accent6"/>
              </a:buClr>
              <a:buFont typeface="Wingdings" panose="05000000000000000000" pitchFamily="2" charset="2"/>
              <a:buChar char="q"/>
              <a:defRPr/>
            </a:pPr>
            <a:r>
              <a:rPr lang="en-US" dirty="0"/>
              <a:t>A credit limit check can be carried out when sales documents are created or changed</a:t>
            </a:r>
          </a:p>
          <a:p>
            <a:pPr marL="354013" lvl="2" indent="-354013">
              <a:lnSpc>
                <a:spcPct val="100000"/>
              </a:lnSpc>
              <a:spcBef>
                <a:spcPts val="1200"/>
              </a:spcBef>
              <a:buClr>
                <a:schemeClr val="accent6"/>
              </a:buClr>
              <a:buFont typeface="Wingdings" panose="05000000000000000000" pitchFamily="2" charset="2"/>
              <a:buChar char="q"/>
              <a:defRPr/>
            </a:pPr>
            <a:r>
              <a:rPr lang="en-US" dirty="0"/>
              <a:t>Benefits of credit management:</a:t>
            </a:r>
            <a:endParaRPr lang="en-GB" dirty="0"/>
          </a:p>
          <a:p>
            <a:pPr marL="719138" lvl="2" indent="-365125">
              <a:lnSpc>
                <a:spcPct val="100000"/>
              </a:lnSpc>
              <a:spcBef>
                <a:spcPts val="1200"/>
              </a:spcBef>
              <a:buFont typeface="Wingdings" panose="05000000000000000000" pitchFamily="2" charset="2"/>
              <a:buChar char="m"/>
            </a:pPr>
            <a:r>
              <a:rPr lang="en-US" dirty="0"/>
              <a:t>Reduce risk of bad debt</a:t>
            </a:r>
          </a:p>
          <a:p>
            <a:pPr marL="719138" lvl="2" indent="-365125">
              <a:lnSpc>
                <a:spcPct val="100000"/>
              </a:lnSpc>
              <a:spcBef>
                <a:spcPts val="1200"/>
              </a:spcBef>
              <a:buFont typeface="Wingdings" panose="05000000000000000000" pitchFamily="2" charset="2"/>
              <a:buChar char="m"/>
            </a:pPr>
            <a:r>
              <a:rPr lang="en-US" dirty="0"/>
              <a:t>Focus on reliable and profitable customers</a:t>
            </a:r>
          </a:p>
          <a:p>
            <a:pPr marL="719138" lvl="2" indent="-365125">
              <a:lnSpc>
                <a:spcPct val="100000"/>
              </a:lnSpc>
              <a:spcBef>
                <a:spcPts val="1200"/>
              </a:spcBef>
              <a:buFont typeface="Wingdings" panose="05000000000000000000" pitchFamily="2" charset="2"/>
              <a:buChar char="m"/>
            </a:pPr>
            <a:r>
              <a:rPr lang="en-US" dirty="0"/>
              <a:t>Faster credit-worthiness check</a:t>
            </a:r>
          </a:p>
          <a:p>
            <a:pPr marL="719138" lvl="2" indent="-365125">
              <a:lnSpc>
                <a:spcPct val="100000"/>
              </a:lnSpc>
              <a:spcBef>
                <a:spcPts val="1200"/>
              </a:spcBef>
              <a:buFont typeface="Wingdings" panose="05000000000000000000" pitchFamily="2" charset="2"/>
              <a:buChar char="m"/>
            </a:pPr>
            <a:r>
              <a:rPr lang="en-US" dirty="0"/>
              <a:t>Accelerate the process of checking a customer credit limit</a:t>
            </a:r>
          </a:p>
          <a:p>
            <a:pPr marL="719138" lvl="2" indent="-365125">
              <a:lnSpc>
                <a:spcPct val="100000"/>
              </a:lnSpc>
              <a:spcBef>
                <a:spcPts val="1200"/>
              </a:spcBef>
              <a:buFont typeface="Wingdings" panose="05000000000000000000" pitchFamily="2" charset="2"/>
              <a:buChar char="m"/>
            </a:pPr>
            <a:r>
              <a:rPr lang="en-US" dirty="0"/>
              <a:t>Identify the overall credit risk of your company</a:t>
            </a:r>
          </a:p>
        </p:txBody>
      </p:sp>
      <p:grpSp>
        <p:nvGrpSpPr>
          <p:cNvPr id="2" name="Group 1"/>
          <p:cNvGrpSpPr/>
          <p:nvPr/>
        </p:nvGrpSpPr>
        <p:grpSpPr>
          <a:xfrm>
            <a:off x="6292450" y="2277225"/>
            <a:ext cx="3950100" cy="3276693"/>
            <a:chOff x="4768450" y="2320853"/>
            <a:chExt cx="3950100" cy="3276693"/>
          </a:xfrm>
        </p:grpSpPr>
        <p:pic>
          <p:nvPicPr>
            <p:cNvPr id="8" name="Picture 7" descr="j0185918[1]">
              <a:extLst>
                <a:ext uri="{FF2B5EF4-FFF2-40B4-BE49-F238E27FC236}">
                  <a16:creationId xmlns:a16="http://schemas.microsoft.com/office/drawing/2014/main" id="{BCA6F600-94A0-4265-AC2C-DD6C58775FCE}"/>
                </a:ext>
              </a:extLst>
            </p:cNvPr>
            <p:cNvPicPr>
              <a:picLocks noChangeAspect="1" noChangeArrowheads="1"/>
            </p:cNvPicPr>
            <p:nvPr/>
          </p:nvPicPr>
          <p:blipFill>
            <a:blip r:embed="rId3" cstate="print"/>
            <a:srcRect/>
            <a:stretch>
              <a:fillRect/>
            </a:stretch>
          </p:blipFill>
          <p:spPr bwMode="auto">
            <a:xfrm>
              <a:off x="7118350" y="2926226"/>
              <a:ext cx="1600200" cy="1119188"/>
            </a:xfrm>
            <a:prstGeom prst="rect">
              <a:avLst/>
            </a:prstGeom>
            <a:noFill/>
            <a:ln w="9525">
              <a:noFill/>
              <a:miter lim="800000"/>
              <a:headEnd/>
              <a:tailEnd/>
            </a:ln>
          </p:spPr>
        </p:pic>
        <p:pic>
          <p:nvPicPr>
            <p:cNvPr id="9" name="Picture 5">
              <a:extLst>
                <a:ext uri="{FF2B5EF4-FFF2-40B4-BE49-F238E27FC236}">
                  <a16:creationId xmlns:a16="http://schemas.microsoft.com/office/drawing/2014/main" id="{E5F1082B-75D6-4B7F-BE12-0D2EC995E950}"/>
                </a:ext>
              </a:extLst>
            </p:cNvPr>
            <p:cNvPicPr>
              <a:picLocks noChangeAspect="1" noChangeArrowheads="1"/>
            </p:cNvPicPr>
            <p:nvPr/>
          </p:nvPicPr>
          <p:blipFill>
            <a:blip r:embed="rId4" cstate="print"/>
            <a:srcRect/>
            <a:stretch>
              <a:fillRect/>
            </a:stretch>
          </p:blipFill>
          <p:spPr bwMode="auto">
            <a:xfrm rot="1631703">
              <a:off x="5909862" y="4548208"/>
              <a:ext cx="1374775" cy="1049338"/>
            </a:xfrm>
            <a:prstGeom prst="rect">
              <a:avLst/>
            </a:prstGeom>
            <a:noFill/>
            <a:ln w="12700">
              <a:noFill/>
              <a:miter lim="800000"/>
              <a:headEnd/>
              <a:tailEnd/>
            </a:ln>
            <a:effectLst/>
          </p:spPr>
        </p:pic>
        <p:pic>
          <p:nvPicPr>
            <p:cNvPr id="10" name="Picture 7" descr="j0090563[1]">
              <a:extLst>
                <a:ext uri="{FF2B5EF4-FFF2-40B4-BE49-F238E27FC236}">
                  <a16:creationId xmlns:a16="http://schemas.microsoft.com/office/drawing/2014/main" id="{68659AE5-9FC8-4B06-A3E4-5C699BB49694}"/>
                </a:ext>
              </a:extLst>
            </p:cNvPr>
            <p:cNvPicPr>
              <a:picLocks noChangeAspect="1" noChangeArrowheads="1"/>
            </p:cNvPicPr>
            <p:nvPr/>
          </p:nvPicPr>
          <p:blipFill>
            <a:blip r:embed="rId5" cstate="print"/>
            <a:srcRect/>
            <a:stretch>
              <a:fillRect/>
            </a:stretch>
          </p:blipFill>
          <p:spPr bwMode="auto">
            <a:xfrm>
              <a:off x="4768450" y="2320853"/>
              <a:ext cx="1828800" cy="1338263"/>
            </a:xfrm>
            <a:prstGeom prst="rect">
              <a:avLst/>
            </a:prstGeom>
            <a:noFill/>
          </p:spPr>
        </p:pic>
      </p:grpSp>
    </p:spTree>
    <p:extLst>
      <p:ext uri="{BB962C8B-B14F-4D97-AF65-F5344CB8AC3E}">
        <p14:creationId xmlns:p14="http://schemas.microsoft.com/office/powerpoint/2010/main" val="74927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144001" y="1917000"/>
            <a:ext cx="5876024" cy="3744000"/>
          </a:xfrm>
          <a:prstGeom prst="roundRect">
            <a:avLst>
              <a:gd name="adj" fmla="val 54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Integration with SD and FI</a:t>
            </a:r>
          </a:p>
        </p:txBody>
      </p:sp>
      <p:sp>
        <p:nvSpPr>
          <p:cNvPr id="3" name="Text Placeholder 2"/>
          <p:cNvSpPr>
            <a:spLocks noGrp="1"/>
          </p:cNvSpPr>
          <p:nvPr>
            <p:ph type="body" sz="quarter" idx="11"/>
          </p:nvPr>
        </p:nvSpPr>
        <p:spPr>
          <a:xfrm>
            <a:off x="1694512" y="909000"/>
            <a:ext cx="8775000" cy="504056"/>
          </a:xfrm>
        </p:spPr>
        <p:txBody>
          <a:bodyPr/>
          <a:lstStyle/>
          <a:p>
            <a:r>
              <a:rPr lang="en-US" dirty="0"/>
              <a:t>Credit Management is a cross-functional activity between </a:t>
            </a:r>
            <a:br>
              <a:rPr lang="en-US" dirty="0"/>
            </a:br>
            <a:r>
              <a:rPr lang="en-US" dirty="0"/>
              <a:t>SD and FI</a:t>
            </a:r>
          </a:p>
        </p:txBody>
      </p:sp>
      <p:grpSp>
        <p:nvGrpSpPr>
          <p:cNvPr id="11" name="Group 25">
            <a:extLst>
              <a:ext uri="{FF2B5EF4-FFF2-40B4-BE49-F238E27FC236}">
                <a16:creationId xmlns:a16="http://schemas.microsoft.com/office/drawing/2014/main" id="{634F8B2F-551B-4FD1-A12A-5C280734F0A5}"/>
              </a:ext>
            </a:extLst>
          </p:cNvPr>
          <p:cNvGrpSpPr>
            <a:grpSpLocks/>
          </p:cNvGrpSpPr>
          <p:nvPr/>
        </p:nvGrpSpPr>
        <p:grpSpPr bwMode="auto">
          <a:xfrm>
            <a:off x="3961112" y="2543606"/>
            <a:ext cx="4241800" cy="2490788"/>
            <a:chOff x="1504" y="2128"/>
            <a:chExt cx="2672" cy="1569"/>
          </a:xfrm>
        </p:grpSpPr>
        <p:sp>
          <p:nvSpPr>
            <p:cNvPr id="12" name="Oval 21">
              <a:extLst>
                <a:ext uri="{FF2B5EF4-FFF2-40B4-BE49-F238E27FC236}">
                  <a16:creationId xmlns:a16="http://schemas.microsoft.com/office/drawing/2014/main" id="{DCA09ED2-208A-4F57-B647-2E0ACEF1F343}"/>
                </a:ext>
              </a:extLst>
            </p:cNvPr>
            <p:cNvSpPr>
              <a:spLocks noChangeArrowheads="1"/>
            </p:cNvSpPr>
            <p:nvPr/>
          </p:nvSpPr>
          <p:spPr bwMode="auto">
            <a:xfrm>
              <a:off x="1504" y="2145"/>
              <a:ext cx="1608" cy="1552"/>
            </a:xfrm>
            <a:prstGeom prst="ellipse">
              <a:avLst/>
            </a:prstGeom>
            <a:solidFill>
              <a:srgbClr val="FFFF00"/>
            </a:solidFill>
            <a:ln w="9525">
              <a:noFill/>
              <a:round/>
              <a:headEnd/>
              <a:tailEnd/>
            </a:ln>
            <a:effectLst/>
          </p:spPr>
          <p:txBody>
            <a:bodyPr wrap="none" anchor="ctr"/>
            <a:lstStyle/>
            <a:p>
              <a:endParaRPr lang="en-IN" dirty="0"/>
            </a:p>
          </p:txBody>
        </p:sp>
        <p:sp>
          <p:nvSpPr>
            <p:cNvPr id="13" name="Oval 18">
              <a:extLst>
                <a:ext uri="{FF2B5EF4-FFF2-40B4-BE49-F238E27FC236}">
                  <a16:creationId xmlns:a16="http://schemas.microsoft.com/office/drawing/2014/main" id="{5DA99B91-C151-4950-8555-1D44DADA359F}"/>
                </a:ext>
              </a:extLst>
            </p:cNvPr>
            <p:cNvSpPr>
              <a:spLocks noChangeArrowheads="1"/>
            </p:cNvSpPr>
            <p:nvPr/>
          </p:nvSpPr>
          <p:spPr bwMode="auto">
            <a:xfrm>
              <a:off x="2520" y="2128"/>
              <a:ext cx="1656" cy="1568"/>
            </a:xfrm>
            <a:prstGeom prst="ellipse">
              <a:avLst/>
            </a:prstGeom>
            <a:solidFill>
              <a:schemeClr val="accent2"/>
            </a:solidFill>
            <a:ln w="9525">
              <a:noFill/>
              <a:round/>
              <a:headEnd/>
              <a:tailEnd/>
            </a:ln>
            <a:effectLst/>
          </p:spPr>
          <p:txBody>
            <a:bodyPr wrap="none" anchor="ctr"/>
            <a:lstStyle/>
            <a:p>
              <a:endParaRPr lang="en-IN" dirty="0"/>
            </a:p>
          </p:txBody>
        </p:sp>
        <p:sp>
          <p:nvSpPr>
            <p:cNvPr id="14" name="Oval 17">
              <a:extLst>
                <a:ext uri="{FF2B5EF4-FFF2-40B4-BE49-F238E27FC236}">
                  <a16:creationId xmlns:a16="http://schemas.microsoft.com/office/drawing/2014/main" id="{DF6F7B74-F895-4AFA-AE51-399CB2FA216F}"/>
                </a:ext>
              </a:extLst>
            </p:cNvPr>
            <p:cNvSpPr>
              <a:spLocks noChangeArrowheads="1"/>
            </p:cNvSpPr>
            <p:nvPr/>
          </p:nvSpPr>
          <p:spPr bwMode="auto">
            <a:xfrm>
              <a:off x="1504" y="2136"/>
              <a:ext cx="1608" cy="1552"/>
            </a:xfrm>
            <a:prstGeom prst="ellipse">
              <a:avLst/>
            </a:prstGeom>
            <a:noFill/>
            <a:ln w="9525">
              <a:solidFill>
                <a:schemeClr val="tx1"/>
              </a:solidFill>
              <a:round/>
              <a:headEnd/>
              <a:tailEnd/>
            </a:ln>
            <a:effectLst/>
          </p:spPr>
          <p:txBody>
            <a:bodyPr wrap="none" anchor="ctr"/>
            <a:lstStyle/>
            <a:p>
              <a:endParaRPr lang="en-IN" dirty="0"/>
            </a:p>
          </p:txBody>
        </p:sp>
        <p:sp>
          <p:nvSpPr>
            <p:cNvPr id="15" name="Freeform 19">
              <a:extLst>
                <a:ext uri="{FF2B5EF4-FFF2-40B4-BE49-F238E27FC236}">
                  <a16:creationId xmlns:a16="http://schemas.microsoft.com/office/drawing/2014/main" id="{72611069-CC8F-4906-8532-75CD6F9DDD7E}"/>
                </a:ext>
              </a:extLst>
            </p:cNvPr>
            <p:cNvSpPr>
              <a:spLocks/>
            </p:cNvSpPr>
            <p:nvPr/>
          </p:nvSpPr>
          <p:spPr bwMode="auto">
            <a:xfrm>
              <a:off x="2520" y="2310"/>
              <a:ext cx="588" cy="1200"/>
            </a:xfrm>
            <a:custGeom>
              <a:avLst/>
              <a:gdLst/>
              <a:ahLst/>
              <a:cxnLst>
                <a:cxn ang="0">
                  <a:pos x="294" y="0"/>
                </a:cxn>
                <a:cxn ang="0">
                  <a:pos x="231" y="60"/>
                </a:cxn>
                <a:cxn ang="0">
                  <a:pos x="183" y="111"/>
                </a:cxn>
                <a:cxn ang="0">
                  <a:pos x="117" y="198"/>
                </a:cxn>
                <a:cxn ang="0">
                  <a:pos x="66" y="291"/>
                </a:cxn>
                <a:cxn ang="0">
                  <a:pos x="27" y="402"/>
                </a:cxn>
                <a:cxn ang="0">
                  <a:pos x="0" y="540"/>
                </a:cxn>
                <a:cxn ang="0">
                  <a:pos x="3" y="657"/>
                </a:cxn>
                <a:cxn ang="0">
                  <a:pos x="21" y="786"/>
                </a:cxn>
                <a:cxn ang="0">
                  <a:pos x="60" y="897"/>
                </a:cxn>
                <a:cxn ang="0">
                  <a:pos x="120" y="1005"/>
                </a:cxn>
                <a:cxn ang="0">
                  <a:pos x="183" y="1095"/>
                </a:cxn>
                <a:cxn ang="0">
                  <a:pos x="255" y="1170"/>
                </a:cxn>
                <a:cxn ang="0">
                  <a:pos x="297" y="1200"/>
                </a:cxn>
                <a:cxn ang="0">
                  <a:pos x="345" y="1158"/>
                </a:cxn>
                <a:cxn ang="0">
                  <a:pos x="384" y="1119"/>
                </a:cxn>
                <a:cxn ang="0">
                  <a:pos x="435" y="1053"/>
                </a:cxn>
                <a:cxn ang="0">
                  <a:pos x="474" y="1008"/>
                </a:cxn>
                <a:cxn ang="0">
                  <a:pos x="516" y="927"/>
                </a:cxn>
                <a:cxn ang="0">
                  <a:pos x="546" y="858"/>
                </a:cxn>
                <a:cxn ang="0">
                  <a:pos x="567" y="789"/>
                </a:cxn>
                <a:cxn ang="0">
                  <a:pos x="582" y="708"/>
                </a:cxn>
                <a:cxn ang="0">
                  <a:pos x="588" y="660"/>
                </a:cxn>
                <a:cxn ang="0">
                  <a:pos x="588" y="549"/>
                </a:cxn>
                <a:cxn ang="0">
                  <a:pos x="579" y="474"/>
                </a:cxn>
                <a:cxn ang="0">
                  <a:pos x="564" y="399"/>
                </a:cxn>
                <a:cxn ang="0">
                  <a:pos x="537" y="312"/>
                </a:cxn>
                <a:cxn ang="0">
                  <a:pos x="495" y="231"/>
                </a:cxn>
                <a:cxn ang="0">
                  <a:pos x="456" y="171"/>
                </a:cxn>
                <a:cxn ang="0">
                  <a:pos x="408" y="105"/>
                </a:cxn>
                <a:cxn ang="0">
                  <a:pos x="345" y="42"/>
                </a:cxn>
                <a:cxn ang="0">
                  <a:pos x="294" y="0"/>
                </a:cxn>
              </a:cxnLst>
              <a:rect l="0" t="0" r="r" b="b"/>
              <a:pathLst>
                <a:path w="588" h="1200">
                  <a:moveTo>
                    <a:pt x="294" y="0"/>
                  </a:moveTo>
                  <a:lnTo>
                    <a:pt x="231" y="60"/>
                  </a:lnTo>
                  <a:lnTo>
                    <a:pt x="183" y="111"/>
                  </a:lnTo>
                  <a:lnTo>
                    <a:pt x="117" y="198"/>
                  </a:lnTo>
                  <a:lnTo>
                    <a:pt x="66" y="291"/>
                  </a:lnTo>
                  <a:lnTo>
                    <a:pt x="27" y="402"/>
                  </a:lnTo>
                  <a:lnTo>
                    <a:pt x="0" y="540"/>
                  </a:lnTo>
                  <a:lnTo>
                    <a:pt x="3" y="657"/>
                  </a:lnTo>
                  <a:lnTo>
                    <a:pt x="21" y="786"/>
                  </a:lnTo>
                  <a:lnTo>
                    <a:pt x="60" y="897"/>
                  </a:lnTo>
                  <a:lnTo>
                    <a:pt x="120" y="1005"/>
                  </a:lnTo>
                  <a:lnTo>
                    <a:pt x="183" y="1095"/>
                  </a:lnTo>
                  <a:lnTo>
                    <a:pt x="255" y="1170"/>
                  </a:lnTo>
                  <a:lnTo>
                    <a:pt x="297" y="1200"/>
                  </a:lnTo>
                  <a:lnTo>
                    <a:pt x="345" y="1158"/>
                  </a:lnTo>
                  <a:lnTo>
                    <a:pt x="384" y="1119"/>
                  </a:lnTo>
                  <a:lnTo>
                    <a:pt x="435" y="1053"/>
                  </a:lnTo>
                  <a:lnTo>
                    <a:pt x="474" y="1008"/>
                  </a:lnTo>
                  <a:lnTo>
                    <a:pt x="516" y="927"/>
                  </a:lnTo>
                  <a:lnTo>
                    <a:pt x="546" y="858"/>
                  </a:lnTo>
                  <a:lnTo>
                    <a:pt x="567" y="789"/>
                  </a:lnTo>
                  <a:lnTo>
                    <a:pt x="582" y="708"/>
                  </a:lnTo>
                  <a:lnTo>
                    <a:pt x="588" y="660"/>
                  </a:lnTo>
                  <a:lnTo>
                    <a:pt x="588" y="549"/>
                  </a:lnTo>
                  <a:lnTo>
                    <a:pt x="579" y="474"/>
                  </a:lnTo>
                  <a:lnTo>
                    <a:pt x="564" y="399"/>
                  </a:lnTo>
                  <a:lnTo>
                    <a:pt x="537" y="312"/>
                  </a:lnTo>
                  <a:lnTo>
                    <a:pt x="495" y="231"/>
                  </a:lnTo>
                  <a:lnTo>
                    <a:pt x="456" y="171"/>
                  </a:lnTo>
                  <a:lnTo>
                    <a:pt x="408" y="105"/>
                  </a:lnTo>
                  <a:lnTo>
                    <a:pt x="345" y="42"/>
                  </a:lnTo>
                  <a:lnTo>
                    <a:pt x="294" y="0"/>
                  </a:lnTo>
                  <a:close/>
                </a:path>
              </a:pathLst>
            </a:custGeom>
            <a:solidFill>
              <a:schemeClr val="accent5"/>
            </a:solidFill>
            <a:ln w="9525">
              <a:noFill/>
              <a:round/>
              <a:headEnd/>
              <a:tailEnd/>
            </a:ln>
            <a:effectLst/>
          </p:spPr>
          <p:txBody>
            <a:bodyPr wrap="none"/>
            <a:lstStyle/>
            <a:p>
              <a:endParaRPr lang="en-IN" dirty="0"/>
            </a:p>
          </p:txBody>
        </p:sp>
        <p:sp>
          <p:nvSpPr>
            <p:cNvPr id="16" name="Oval 20">
              <a:extLst>
                <a:ext uri="{FF2B5EF4-FFF2-40B4-BE49-F238E27FC236}">
                  <a16:creationId xmlns:a16="http://schemas.microsoft.com/office/drawing/2014/main" id="{CB4EEFF6-E1F9-44A0-A3D1-25C7EAC2B280}"/>
                </a:ext>
              </a:extLst>
            </p:cNvPr>
            <p:cNvSpPr>
              <a:spLocks noChangeArrowheads="1"/>
            </p:cNvSpPr>
            <p:nvPr/>
          </p:nvSpPr>
          <p:spPr bwMode="auto">
            <a:xfrm>
              <a:off x="2520" y="2128"/>
              <a:ext cx="1656" cy="1568"/>
            </a:xfrm>
            <a:prstGeom prst="ellipse">
              <a:avLst/>
            </a:prstGeom>
            <a:noFill/>
            <a:ln w="9525">
              <a:solidFill>
                <a:schemeClr val="tx1"/>
              </a:solidFill>
              <a:round/>
              <a:headEnd/>
              <a:tailEnd/>
            </a:ln>
            <a:effectLst/>
          </p:spPr>
          <p:txBody>
            <a:bodyPr wrap="none" anchor="ctr"/>
            <a:lstStyle/>
            <a:p>
              <a:endParaRPr lang="en-IN" dirty="0"/>
            </a:p>
          </p:txBody>
        </p:sp>
        <p:sp>
          <p:nvSpPr>
            <p:cNvPr id="17" name="Text Box 22">
              <a:extLst>
                <a:ext uri="{FF2B5EF4-FFF2-40B4-BE49-F238E27FC236}">
                  <a16:creationId xmlns:a16="http://schemas.microsoft.com/office/drawing/2014/main" id="{0862A03C-AD7C-47D6-865A-8B37D7E486D5}"/>
                </a:ext>
              </a:extLst>
            </p:cNvPr>
            <p:cNvSpPr txBox="1">
              <a:spLocks noChangeArrowheads="1"/>
            </p:cNvSpPr>
            <p:nvPr/>
          </p:nvSpPr>
          <p:spPr bwMode="auto">
            <a:xfrm>
              <a:off x="1790" y="2261"/>
              <a:ext cx="714" cy="523"/>
            </a:xfrm>
            <a:prstGeom prst="rect">
              <a:avLst/>
            </a:prstGeom>
            <a:noFill/>
            <a:ln w="9525">
              <a:noFill/>
              <a:miter lim="800000"/>
              <a:headEnd/>
              <a:tailEnd/>
            </a:ln>
            <a:effectLst/>
          </p:spPr>
          <p:txBody>
            <a:bodyPr wrap="none">
              <a:spAutoFit/>
            </a:bodyPr>
            <a:lstStyle/>
            <a:p>
              <a:r>
                <a:rPr lang="en-US" sz="4800" b="1" dirty="0"/>
                <a:t>SD</a:t>
              </a:r>
            </a:p>
          </p:txBody>
        </p:sp>
        <p:sp>
          <p:nvSpPr>
            <p:cNvPr id="18" name="Text Box 23">
              <a:extLst>
                <a:ext uri="{FF2B5EF4-FFF2-40B4-BE49-F238E27FC236}">
                  <a16:creationId xmlns:a16="http://schemas.microsoft.com/office/drawing/2014/main" id="{81871090-160F-4B9C-BF44-0DD1289304EE}"/>
                </a:ext>
              </a:extLst>
            </p:cNvPr>
            <p:cNvSpPr txBox="1">
              <a:spLocks noChangeArrowheads="1"/>
            </p:cNvSpPr>
            <p:nvPr/>
          </p:nvSpPr>
          <p:spPr bwMode="auto">
            <a:xfrm>
              <a:off x="3262" y="2221"/>
              <a:ext cx="581" cy="523"/>
            </a:xfrm>
            <a:prstGeom prst="rect">
              <a:avLst/>
            </a:prstGeom>
            <a:noFill/>
            <a:ln w="9525">
              <a:noFill/>
              <a:miter lim="800000"/>
              <a:headEnd/>
              <a:tailEnd/>
            </a:ln>
            <a:effectLst/>
          </p:spPr>
          <p:txBody>
            <a:bodyPr wrap="none">
              <a:spAutoFit/>
            </a:bodyPr>
            <a:lstStyle/>
            <a:p>
              <a:r>
                <a:rPr lang="en-US" sz="4800" b="1" dirty="0"/>
                <a:t>FI</a:t>
              </a:r>
            </a:p>
          </p:txBody>
        </p:sp>
        <p:sp>
          <p:nvSpPr>
            <p:cNvPr id="19" name="Text Box 24">
              <a:extLst>
                <a:ext uri="{FF2B5EF4-FFF2-40B4-BE49-F238E27FC236}">
                  <a16:creationId xmlns:a16="http://schemas.microsoft.com/office/drawing/2014/main" id="{B39C85DA-6B1A-4181-ABF9-0C08F9ED8491}"/>
                </a:ext>
              </a:extLst>
            </p:cNvPr>
            <p:cNvSpPr txBox="1">
              <a:spLocks noChangeArrowheads="1"/>
            </p:cNvSpPr>
            <p:nvPr/>
          </p:nvSpPr>
          <p:spPr bwMode="auto">
            <a:xfrm>
              <a:off x="2702" y="2351"/>
              <a:ext cx="237" cy="1105"/>
            </a:xfrm>
            <a:prstGeom prst="rect">
              <a:avLst/>
            </a:prstGeom>
            <a:noFill/>
            <a:ln w="9525">
              <a:noFill/>
              <a:miter lim="800000"/>
              <a:headEnd/>
              <a:tailEnd/>
            </a:ln>
            <a:effectLst/>
          </p:spPr>
          <p:txBody>
            <a:bodyPr wrap="none">
              <a:spAutoFit/>
            </a:bodyPr>
            <a:lstStyle/>
            <a:p>
              <a:pPr algn="ctr"/>
              <a:r>
                <a:rPr lang="en-US" b="1" dirty="0"/>
                <a:t>C</a:t>
              </a:r>
            </a:p>
            <a:p>
              <a:pPr algn="ctr"/>
              <a:r>
                <a:rPr lang="en-US" b="1" dirty="0"/>
                <a:t>R</a:t>
              </a:r>
            </a:p>
            <a:p>
              <a:pPr algn="ctr"/>
              <a:r>
                <a:rPr lang="en-US" b="1" dirty="0"/>
                <a:t>E</a:t>
              </a:r>
            </a:p>
            <a:p>
              <a:pPr algn="ctr"/>
              <a:r>
                <a:rPr lang="en-US" b="1" dirty="0"/>
                <a:t>D</a:t>
              </a:r>
            </a:p>
            <a:p>
              <a:pPr algn="ctr"/>
              <a:r>
                <a:rPr lang="en-US" b="1" dirty="0"/>
                <a:t>I</a:t>
              </a:r>
            </a:p>
            <a:p>
              <a:pPr algn="ctr"/>
              <a:r>
                <a:rPr lang="en-US" b="1" dirty="0"/>
                <a:t>T</a:t>
              </a:r>
            </a:p>
          </p:txBody>
        </p:sp>
      </p:grpSp>
    </p:spTree>
    <p:extLst>
      <p:ext uri="{BB962C8B-B14F-4D97-AF65-F5344CB8AC3E}">
        <p14:creationId xmlns:p14="http://schemas.microsoft.com/office/powerpoint/2010/main" val="176670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1880659" y="1365120"/>
            <a:ext cx="8430682" cy="4079880"/>
          </a:xfrm>
          <a:prstGeom prst="roundRect">
            <a:avLst>
              <a:gd name="adj" fmla="val 54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Box 4"/>
          <p:cNvSpPr txBox="1">
            <a:spLocks noChangeArrowheads="1"/>
          </p:cNvSpPr>
          <p:nvPr/>
        </p:nvSpPr>
        <p:spPr bwMode="auto">
          <a:xfrm>
            <a:off x="1693864" y="5721480"/>
            <a:ext cx="8794749" cy="792000"/>
          </a:xfrm>
          <a:prstGeom prst="roundRect">
            <a:avLst/>
          </a:prstGeom>
          <a:solidFill>
            <a:schemeClr val="accent5">
              <a:lumMod val="20000"/>
              <a:lumOff val="80000"/>
            </a:schemeClr>
          </a:solidFill>
          <a:ln w="9525">
            <a:solidFill>
              <a:schemeClr val="accent4"/>
            </a:solidFill>
            <a:prstDash val="dash"/>
            <a:headEnd/>
            <a:tailEnd/>
          </a:ln>
        </p:spPr>
        <p:style>
          <a:lnRef idx="1">
            <a:schemeClr val="accent5"/>
          </a:lnRef>
          <a:fillRef idx="2">
            <a:schemeClr val="accent5"/>
          </a:fillRef>
          <a:effectRef idx="1">
            <a:schemeClr val="accent5"/>
          </a:effectRef>
          <a:fontRef idx="minor">
            <a:schemeClr val="dk1"/>
          </a:fontRef>
        </p:style>
        <p:txBody>
          <a:bodyPr lIns="71438" tIns="71438" rIns="71438" bIns="71438" anchor="ctr"/>
          <a:lstStyle/>
          <a:p>
            <a:pPr algn="ctr" eaLnBrk="0" hangingPunct="0">
              <a:buClr>
                <a:schemeClr val="tx1"/>
              </a:buClr>
              <a:tabLst>
                <a:tab pos="8345488" algn="r"/>
              </a:tabLst>
              <a:defRPr/>
            </a:pPr>
            <a:r>
              <a:rPr lang="en-US" sz="1600" b="1" dirty="0">
                <a:solidFill>
                  <a:schemeClr val="tx1"/>
                </a:solidFill>
                <a:ea typeface="굴림" pitchFamily="34" charset="-127"/>
              </a:rPr>
              <a:t>Credit control (blocks) can be applied at order entry, delivery creation or goods issue.</a:t>
            </a:r>
          </a:p>
        </p:txBody>
      </p:sp>
      <p:sp>
        <p:nvSpPr>
          <p:cNvPr id="775170" name="Rectangle 2"/>
          <p:cNvSpPr>
            <a:spLocks noGrp="1" noChangeArrowheads="1"/>
          </p:cNvSpPr>
          <p:nvPr>
            <p:ph type="title"/>
          </p:nvPr>
        </p:nvSpPr>
        <p:spPr/>
        <p:txBody>
          <a:bodyPr/>
          <a:lstStyle/>
          <a:p>
            <a:r>
              <a:rPr lang="en-US" dirty="0"/>
              <a:t>Integration with SD and FI</a:t>
            </a:r>
          </a:p>
        </p:txBody>
      </p:sp>
      <p:sp>
        <p:nvSpPr>
          <p:cNvPr id="6" name="Footer Placeholder 5"/>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7" name="Slide Number Placeholder 6"/>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7</a:t>
            </a:fld>
            <a:endParaRPr lang="en-US" dirty="0"/>
          </a:p>
        </p:txBody>
      </p:sp>
      <p:grpSp>
        <p:nvGrpSpPr>
          <p:cNvPr id="10" name="Group 22">
            <a:extLst>
              <a:ext uri="{FF2B5EF4-FFF2-40B4-BE49-F238E27FC236}">
                <a16:creationId xmlns:a16="http://schemas.microsoft.com/office/drawing/2014/main" id="{E09DE55E-559C-49AA-9E7B-C9F437BAE2DF}"/>
              </a:ext>
            </a:extLst>
          </p:cNvPr>
          <p:cNvGrpSpPr>
            <a:grpSpLocks/>
          </p:cNvGrpSpPr>
          <p:nvPr/>
        </p:nvGrpSpPr>
        <p:grpSpPr bwMode="auto">
          <a:xfrm>
            <a:off x="2462900" y="1614360"/>
            <a:ext cx="7266200" cy="3581400"/>
            <a:chOff x="752" y="1200"/>
            <a:chExt cx="4256" cy="2256"/>
          </a:xfrm>
        </p:grpSpPr>
        <p:sp>
          <p:nvSpPr>
            <p:cNvPr id="11" name="Rectangle 10">
              <a:extLst>
                <a:ext uri="{FF2B5EF4-FFF2-40B4-BE49-F238E27FC236}">
                  <a16:creationId xmlns:a16="http://schemas.microsoft.com/office/drawing/2014/main" id="{CC36EE9B-54D5-4665-A70D-834A8E2EC998}"/>
                </a:ext>
              </a:extLst>
            </p:cNvPr>
            <p:cNvSpPr>
              <a:spLocks noChangeArrowheads="1"/>
            </p:cNvSpPr>
            <p:nvPr/>
          </p:nvSpPr>
          <p:spPr bwMode="auto">
            <a:xfrm>
              <a:off x="752" y="1344"/>
              <a:ext cx="1920" cy="2112"/>
            </a:xfrm>
            <a:prstGeom prst="rect">
              <a:avLst/>
            </a:prstGeom>
            <a:solidFill>
              <a:schemeClr val="accent1"/>
            </a:solidFill>
            <a:ln w="9525">
              <a:solidFill>
                <a:schemeClr val="tx1"/>
              </a:solidFill>
              <a:miter lim="800000"/>
              <a:headEnd/>
              <a:tailEnd/>
            </a:ln>
            <a:effectLst/>
          </p:spPr>
          <p:txBody>
            <a:bodyPr wrap="none" anchor="ctr"/>
            <a:lstStyle/>
            <a:p>
              <a:endParaRPr lang="en-IN" sz="1600" dirty="0">
                <a:latin typeface="+mj-lt"/>
              </a:endParaRPr>
            </a:p>
          </p:txBody>
        </p:sp>
        <p:sp>
          <p:nvSpPr>
            <p:cNvPr id="12" name="Rectangle 6">
              <a:extLst>
                <a:ext uri="{FF2B5EF4-FFF2-40B4-BE49-F238E27FC236}">
                  <a16:creationId xmlns:a16="http://schemas.microsoft.com/office/drawing/2014/main" id="{94FAC2D7-B68B-4E5E-BB1B-0D757194DAEA}"/>
                </a:ext>
              </a:extLst>
            </p:cNvPr>
            <p:cNvSpPr>
              <a:spLocks noChangeArrowheads="1"/>
            </p:cNvSpPr>
            <p:nvPr/>
          </p:nvSpPr>
          <p:spPr bwMode="auto">
            <a:xfrm>
              <a:off x="3088" y="1344"/>
              <a:ext cx="1920" cy="2112"/>
            </a:xfrm>
            <a:prstGeom prst="rect">
              <a:avLst/>
            </a:prstGeom>
            <a:solidFill>
              <a:schemeClr val="accent1"/>
            </a:solidFill>
            <a:ln w="9525">
              <a:solidFill>
                <a:schemeClr val="tx1"/>
              </a:solidFill>
              <a:miter lim="800000"/>
              <a:headEnd/>
              <a:tailEnd/>
            </a:ln>
            <a:effectLst/>
          </p:spPr>
          <p:txBody>
            <a:bodyPr wrap="none" anchor="ctr"/>
            <a:lstStyle/>
            <a:p>
              <a:endParaRPr lang="en-IN" sz="1600" dirty="0">
                <a:latin typeface="+mj-lt"/>
              </a:endParaRPr>
            </a:p>
          </p:txBody>
        </p:sp>
        <p:sp>
          <p:nvSpPr>
            <p:cNvPr id="17" name="Rectangle 9">
              <a:extLst>
                <a:ext uri="{FF2B5EF4-FFF2-40B4-BE49-F238E27FC236}">
                  <a16:creationId xmlns:a16="http://schemas.microsoft.com/office/drawing/2014/main" id="{2CA28AFF-2181-4938-AFE5-48695477268E}"/>
                </a:ext>
              </a:extLst>
            </p:cNvPr>
            <p:cNvSpPr>
              <a:spLocks noChangeArrowheads="1"/>
            </p:cNvSpPr>
            <p:nvPr/>
          </p:nvSpPr>
          <p:spPr bwMode="auto">
            <a:xfrm>
              <a:off x="836" y="1200"/>
              <a:ext cx="1751" cy="288"/>
            </a:xfrm>
            <a:prstGeom prst="rect">
              <a:avLst/>
            </a:prstGeom>
            <a:solidFill>
              <a:schemeClr val="bg1"/>
            </a:solidFill>
            <a:ln w="9525">
              <a:solidFill>
                <a:schemeClr val="tx1"/>
              </a:solidFill>
              <a:miter lim="800000"/>
              <a:headEnd/>
              <a:tailEnd/>
            </a:ln>
            <a:effectLst/>
          </p:spPr>
          <p:txBody>
            <a:bodyPr wrap="none" anchor="ctr"/>
            <a:lstStyle/>
            <a:p>
              <a:pPr algn="ctr"/>
              <a:r>
                <a:rPr lang="en-US" b="1" dirty="0">
                  <a:latin typeface="+mj-lt"/>
                  <a:cs typeface="Arial" pitchFamily="34" charset="0"/>
                </a:rPr>
                <a:t>Credit Management</a:t>
              </a:r>
            </a:p>
          </p:txBody>
        </p:sp>
        <p:sp>
          <p:nvSpPr>
            <p:cNvPr id="18" name="Rectangle 10">
              <a:extLst>
                <a:ext uri="{FF2B5EF4-FFF2-40B4-BE49-F238E27FC236}">
                  <a16:creationId xmlns:a16="http://schemas.microsoft.com/office/drawing/2014/main" id="{9A5E93A2-C5A0-4A15-BA9B-5A245FAC5C20}"/>
                </a:ext>
              </a:extLst>
            </p:cNvPr>
            <p:cNvSpPr>
              <a:spLocks noChangeArrowheads="1"/>
            </p:cNvSpPr>
            <p:nvPr/>
          </p:nvSpPr>
          <p:spPr bwMode="auto">
            <a:xfrm>
              <a:off x="3168" y="1200"/>
              <a:ext cx="1760" cy="288"/>
            </a:xfrm>
            <a:prstGeom prst="rect">
              <a:avLst/>
            </a:prstGeom>
            <a:solidFill>
              <a:schemeClr val="bg1"/>
            </a:solidFill>
            <a:ln w="9525">
              <a:solidFill>
                <a:schemeClr val="tx1"/>
              </a:solidFill>
              <a:miter lim="800000"/>
              <a:headEnd/>
              <a:tailEnd/>
            </a:ln>
            <a:effectLst/>
          </p:spPr>
          <p:txBody>
            <a:bodyPr wrap="none" anchor="ctr"/>
            <a:lstStyle/>
            <a:p>
              <a:pPr algn="ctr"/>
              <a:r>
                <a:rPr lang="en-US" b="1" dirty="0">
                  <a:latin typeface="+mj-lt"/>
                  <a:cs typeface="Arial" pitchFamily="34" charset="0"/>
                </a:rPr>
                <a:t>SD, FI</a:t>
              </a:r>
            </a:p>
          </p:txBody>
        </p:sp>
        <p:sp>
          <p:nvSpPr>
            <p:cNvPr id="19" name="Rectangle 11">
              <a:extLst>
                <a:ext uri="{FF2B5EF4-FFF2-40B4-BE49-F238E27FC236}">
                  <a16:creationId xmlns:a16="http://schemas.microsoft.com/office/drawing/2014/main" id="{852D4897-6B2A-4803-86C5-7B2298BE5014}"/>
                </a:ext>
              </a:extLst>
            </p:cNvPr>
            <p:cNvSpPr>
              <a:spLocks noChangeArrowheads="1"/>
            </p:cNvSpPr>
            <p:nvPr/>
          </p:nvSpPr>
          <p:spPr bwMode="auto">
            <a:xfrm>
              <a:off x="896" y="1584"/>
              <a:ext cx="1632" cy="672"/>
            </a:xfrm>
            <a:prstGeom prst="rect">
              <a:avLst/>
            </a:prstGeom>
            <a:solidFill>
              <a:schemeClr val="bg1">
                <a:lumMod val="95000"/>
              </a:schemeClr>
            </a:solidFill>
            <a:ln w="9525">
              <a:solidFill>
                <a:schemeClr val="tx1"/>
              </a:solidFill>
              <a:miter lim="800000"/>
              <a:headEnd/>
              <a:tailEnd/>
            </a:ln>
            <a:effectLst/>
          </p:spPr>
          <p:txBody>
            <a:bodyPr wrap="none" anchor="ctr" anchorCtr="0"/>
            <a:lstStyle/>
            <a:p>
              <a:r>
                <a:rPr lang="en-US" sz="1400" dirty="0">
                  <a:solidFill>
                    <a:srgbClr val="000000"/>
                  </a:solidFill>
                  <a:latin typeface="+mj-lt"/>
                  <a:cs typeface="Arial" pitchFamily="34" charset="0"/>
                </a:rPr>
                <a:t>Cust: Health Express</a:t>
              </a:r>
            </a:p>
            <a:p>
              <a:r>
                <a:rPr lang="en-US" sz="1400" dirty="0">
                  <a:solidFill>
                    <a:srgbClr val="000000"/>
                  </a:solidFill>
                  <a:latin typeface="+mj-lt"/>
                  <a:cs typeface="Arial" pitchFamily="34" charset="0"/>
                </a:rPr>
                <a:t>Risk:  Medium</a:t>
              </a:r>
            </a:p>
            <a:p>
              <a:r>
                <a:rPr lang="en-US" sz="1400" dirty="0">
                  <a:solidFill>
                    <a:srgbClr val="000000"/>
                  </a:solidFill>
                  <a:latin typeface="+mj-lt"/>
                  <a:cs typeface="Arial" pitchFamily="34" charset="0"/>
                </a:rPr>
                <a:t>Credit Limit:  $10,000</a:t>
              </a:r>
            </a:p>
            <a:p>
              <a:r>
                <a:rPr lang="en-US" sz="1400" dirty="0">
                  <a:solidFill>
                    <a:srgbClr val="000000"/>
                  </a:solidFill>
                  <a:latin typeface="+mj-lt"/>
                  <a:cs typeface="Arial" pitchFamily="34" charset="0"/>
                </a:rPr>
                <a:t>Ttl. Commit:    $6,000</a:t>
              </a:r>
            </a:p>
          </p:txBody>
        </p:sp>
        <p:sp>
          <p:nvSpPr>
            <p:cNvPr id="20" name="Rectangle 12">
              <a:extLst>
                <a:ext uri="{FF2B5EF4-FFF2-40B4-BE49-F238E27FC236}">
                  <a16:creationId xmlns:a16="http://schemas.microsoft.com/office/drawing/2014/main" id="{705ED09A-FF13-4D7A-B364-3C5A3A5FEB66}"/>
                </a:ext>
              </a:extLst>
            </p:cNvPr>
            <p:cNvSpPr>
              <a:spLocks noChangeArrowheads="1"/>
            </p:cNvSpPr>
            <p:nvPr/>
          </p:nvSpPr>
          <p:spPr bwMode="auto">
            <a:xfrm>
              <a:off x="3232" y="1584"/>
              <a:ext cx="1696" cy="384"/>
            </a:xfrm>
            <a:prstGeom prst="rect">
              <a:avLst/>
            </a:prstGeom>
            <a:solidFill>
              <a:schemeClr val="bg1">
                <a:lumMod val="95000"/>
              </a:schemeClr>
            </a:solidFill>
            <a:ln w="9525">
              <a:solidFill>
                <a:schemeClr val="tx1"/>
              </a:solidFill>
              <a:miter lim="800000"/>
              <a:headEnd/>
              <a:tailEnd/>
            </a:ln>
            <a:effectLst/>
          </p:spPr>
          <p:txBody>
            <a:bodyPr wrap="none" anchor="ctr" anchorCtr="0"/>
            <a:lstStyle/>
            <a:p>
              <a:r>
                <a:rPr lang="en-US" sz="1400" dirty="0">
                  <a:solidFill>
                    <a:srgbClr val="000000"/>
                  </a:solidFill>
                  <a:latin typeface="+mj-lt"/>
                  <a:cs typeface="Arial" pitchFamily="34" charset="0"/>
                </a:rPr>
                <a:t>Order:  5923</a:t>
              </a:r>
            </a:p>
            <a:p>
              <a:r>
                <a:rPr lang="en-US" sz="1400" dirty="0">
                  <a:solidFill>
                    <a:srgbClr val="000000"/>
                  </a:solidFill>
                  <a:latin typeface="+mj-lt"/>
                  <a:cs typeface="Arial" pitchFamily="34" charset="0"/>
                </a:rPr>
                <a:t>Order Amount:  $5,000</a:t>
              </a:r>
            </a:p>
          </p:txBody>
        </p:sp>
        <p:sp>
          <p:nvSpPr>
            <p:cNvPr id="21" name="AutoShape 13">
              <a:extLst>
                <a:ext uri="{FF2B5EF4-FFF2-40B4-BE49-F238E27FC236}">
                  <a16:creationId xmlns:a16="http://schemas.microsoft.com/office/drawing/2014/main" id="{5E509D4A-DEB6-4F9E-9210-843254A8B257}"/>
                </a:ext>
              </a:extLst>
            </p:cNvPr>
            <p:cNvSpPr>
              <a:spLocks noChangeArrowheads="1"/>
            </p:cNvSpPr>
            <p:nvPr/>
          </p:nvSpPr>
          <p:spPr bwMode="auto">
            <a:xfrm>
              <a:off x="2592" y="1728"/>
              <a:ext cx="576" cy="96"/>
            </a:xfrm>
            <a:prstGeom prst="rightArrow">
              <a:avLst>
                <a:gd name="adj1" fmla="val 50000"/>
                <a:gd name="adj2" fmla="val 150000"/>
              </a:avLst>
            </a:prstGeom>
            <a:solidFill>
              <a:schemeClr val="accent4">
                <a:lumMod val="20000"/>
                <a:lumOff val="80000"/>
              </a:schemeClr>
            </a:solidFill>
            <a:ln w="9525">
              <a:solidFill>
                <a:schemeClr val="tx1"/>
              </a:solidFill>
              <a:miter lim="800000"/>
              <a:headEnd/>
              <a:tailEnd/>
            </a:ln>
            <a:effectLst/>
          </p:spPr>
          <p:txBody>
            <a:bodyPr wrap="none" anchor="ctr"/>
            <a:lstStyle/>
            <a:p>
              <a:endParaRPr lang="en-IN" sz="1600" dirty="0">
                <a:latin typeface="+mj-lt"/>
              </a:endParaRPr>
            </a:p>
          </p:txBody>
        </p:sp>
        <p:sp>
          <p:nvSpPr>
            <p:cNvPr id="22" name="Rectangle 15">
              <a:extLst>
                <a:ext uri="{FF2B5EF4-FFF2-40B4-BE49-F238E27FC236}">
                  <a16:creationId xmlns:a16="http://schemas.microsoft.com/office/drawing/2014/main" id="{304FAD86-7EEC-45D7-AC98-70AFC9BFE130}"/>
                </a:ext>
              </a:extLst>
            </p:cNvPr>
            <p:cNvSpPr>
              <a:spLocks noChangeArrowheads="1"/>
            </p:cNvSpPr>
            <p:nvPr/>
          </p:nvSpPr>
          <p:spPr bwMode="auto">
            <a:xfrm>
              <a:off x="3232" y="1968"/>
              <a:ext cx="1696" cy="528"/>
            </a:xfrm>
            <a:prstGeom prst="rect">
              <a:avLst/>
            </a:prstGeom>
            <a:solidFill>
              <a:schemeClr val="bg1">
                <a:lumMod val="95000"/>
              </a:schemeClr>
            </a:solidFill>
            <a:ln w="9525">
              <a:solidFill>
                <a:schemeClr val="tx1"/>
              </a:solidFill>
              <a:miter lim="800000"/>
              <a:headEnd/>
              <a:tailEnd/>
            </a:ln>
            <a:effectLst/>
          </p:spPr>
          <p:txBody>
            <a:bodyPr wrap="none" anchor="ctr" anchorCtr="0"/>
            <a:lstStyle/>
            <a:p>
              <a:r>
                <a:rPr lang="en-US" sz="1400" dirty="0">
                  <a:solidFill>
                    <a:srgbClr val="000000"/>
                  </a:solidFill>
                  <a:latin typeface="+mj-lt"/>
                  <a:cs typeface="Arial" pitchFamily="34" charset="0"/>
                </a:rPr>
                <a:t>Credit Limit Exceeded</a:t>
              </a:r>
            </a:p>
            <a:p>
              <a:r>
                <a:rPr lang="en-US" sz="1400" dirty="0">
                  <a:solidFill>
                    <a:srgbClr val="000000"/>
                  </a:solidFill>
                  <a:latin typeface="+mj-lt"/>
                  <a:cs typeface="Arial" pitchFamily="34" charset="0"/>
                </a:rPr>
                <a:t>Block order</a:t>
              </a:r>
            </a:p>
            <a:p>
              <a:r>
                <a:rPr lang="en-US" sz="1400" dirty="0">
                  <a:solidFill>
                    <a:srgbClr val="000000"/>
                  </a:solidFill>
                  <a:latin typeface="+mj-lt"/>
                  <a:cs typeface="Arial" pitchFamily="34" charset="0"/>
                </a:rPr>
                <a:t>E-mail to credit rep. (opt.)</a:t>
              </a:r>
            </a:p>
          </p:txBody>
        </p:sp>
        <p:sp>
          <p:nvSpPr>
            <p:cNvPr id="23" name="Rectangle 16">
              <a:extLst>
                <a:ext uri="{FF2B5EF4-FFF2-40B4-BE49-F238E27FC236}">
                  <a16:creationId xmlns:a16="http://schemas.microsoft.com/office/drawing/2014/main" id="{3A04DA7D-595D-4E33-B7CF-D95F531B20DC}"/>
                </a:ext>
              </a:extLst>
            </p:cNvPr>
            <p:cNvSpPr>
              <a:spLocks noChangeArrowheads="1"/>
            </p:cNvSpPr>
            <p:nvPr/>
          </p:nvSpPr>
          <p:spPr bwMode="auto">
            <a:xfrm>
              <a:off x="896" y="2400"/>
              <a:ext cx="1632" cy="384"/>
            </a:xfrm>
            <a:prstGeom prst="rect">
              <a:avLst/>
            </a:prstGeom>
            <a:solidFill>
              <a:schemeClr val="bg1">
                <a:lumMod val="95000"/>
              </a:schemeClr>
            </a:solidFill>
            <a:ln w="9525">
              <a:solidFill>
                <a:schemeClr val="tx1"/>
              </a:solidFill>
              <a:miter lim="800000"/>
              <a:headEnd/>
              <a:tailEnd/>
            </a:ln>
            <a:effectLst/>
          </p:spPr>
          <p:txBody>
            <a:bodyPr wrap="none" anchor="ctr" anchorCtr="0"/>
            <a:lstStyle/>
            <a:p>
              <a:r>
                <a:rPr lang="en-US" sz="1400" dirty="0">
                  <a:solidFill>
                    <a:srgbClr val="000000"/>
                  </a:solidFill>
                  <a:latin typeface="+mj-lt"/>
                  <a:cs typeface="Arial" pitchFamily="34" charset="0"/>
                </a:rPr>
                <a:t>Blocked document list</a:t>
              </a:r>
            </a:p>
            <a:p>
              <a:r>
                <a:rPr lang="en-US" sz="1400" dirty="0">
                  <a:solidFill>
                    <a:srgbClr val="000000"/>
                  </a:solidFill>
                  <a:latin typeface="+mj-lt"/>
                  <a:cs typeface="Arial" pitchFamily="34" charset="0"/>
                </a:rPr>
                <a:t>or E-mail (opt</a:t>
              </a:r>
              <a:r>
                <a:rPr lang="en-US" sz="1400" dirty="0">
                  <a:solidFill>
                    <a:srgbClr val="000000"/>
                  </a:solidFill>
                  <a:latin typeface="+mj-lt"/>
                </a:rPr>
                <a:t>.)</a:t>
              </a:r>
            </a:p>
          </p:txBody>
        </p:sp>
        <p:sp>
          <p:nvSpPr>
            <p:cNvPr id="24" name="Rectangle 17">
              <a:extLst>
                <a:ext uri="{FF2B5EF4-FFF2-40B4-BE49-F238E27FC236}">
                  <a16:creationId xmlns:a16="http://schemas.microsoft.com/office/drawing/2014/main" id="{04E32D91-1739-47B4-8CF6-C58AA1975473}"/>
                </a:ext>
              </a:extLst>
            </p:cNvPr>
            <p:cNvSpPr>
              <a:spLocks noChangeArrowheads="1"/>
            </p:cNvSpPr>
            <p:nvPr/>
          </p:nvSpPr>
          <p:spPr bwMode="auto">
            <a:xfrm>
              <a:off x="896" y="2928"/>
              <a:ext cx="1632" cy="384"/>
            </a:xfrm>
            <a:prstGeom prst="rect">
              <a:avLst/>
            </a:prstGeom>
            <a:solidFill>
              <a:schemeClr val="bg1">
                <a:lumMod val="95000"/>
              </a:schemeClr>
            </a:solidFill>
            <a:ln w="9525">
              <a:solidFill>
                <a:schemeClr val="tx1"/>
              </a:solidFill>
              <a:miter lim="800000"/>
              <a:headEnd/>
              <a:tailEnd/>
            </a:ln>
            <a:effectLst/>
          </p:spPr>
          <p:txBody>
            <a:bodyPr wrap="none" anchor="ctr" anchorCtr="0"/>
            <a:lstStyle/>
            <a:p>
              <a:r>
                <a:rPr lang="en-US" sz="1400" dirty="0">
                  <a:solidFill>
                    <a:srgbClr val="000000"/>
                  </a:solidFill>
                  <a:latin typeface="+mj-lt"/>
                  <a:cs typeface="Arial" pitchFamily="34" charset="0"/>
                </a:rPr>
                <a:t>Review situation</a:t>
              </a:r>
            </a:p>
            <a:p>
              <a:r>
                <a:rPr lang="en-US" sz="1400" dirty="0">
                  <a:solidFill>
                    <a:srgbClr val="000000"/>
                  </a:solidFill>
                  <a:latin typeface="+mj-lt"/>
                  <a:cs typeface="Arial" pitchFamily="34" charset="0"/>
                </a:rPr>
                <a:t>Release order</a:t>
              </a:r>
            </a:p>
          </p:txBody>
        </p:sp>
        <p:cxnSp>
          <p:nvCxnSpPr>
            <p:cNvPr id="25" name="AutoShape 19">
              <a:extLst>
                <a:ext uri="{FF2B5EF4-FFF2-40B4-BE49-F238E27FC236}">
                  <a16:creationId xmlns:a16="http://schemas.microsoft.com/office/drawing/2014/main" id="{0A9835B7-0EC4-439C-BD43-03DB1B74CF8B}"/>
                </a:ext>
              </a:extLst>
            </p:cNvPr>
            <p:cNvCxnSpPr>
              <a:cxnSpLocks noChangeShapeType="1"/>
            </p:cNvCxnSpPr>
            <p:nvPr/>
          </p:nvCxnSpPr>
          <p:spPr bwMode="auto">
            <a:xfrm rot="10800000" flipV="1">
              <a:off x="2528" y="2240"/>
              <a:ext cx="672" cy="360"/>
            </a:xfrm>
            <a:prstGeom prst="bentConnector3">
              <a:avLst>
                <a:gd name="adj1" fmla="val 50000"/>
              </a:avLst>
            </a:prstGeom>
            <a:noFill/>
            <a:ln w="114300">
              <a:solidFill>
                <a:schemeClr val="tx1"/>
              </a:solidFill>
              <a:miter lim="800000"/>
              <a:headEnd/>
              <a:tailEnd type="triangle" w="med" len="med"/>
            </a:ln>
            <a:effectLst/>
          </p:spPr>
        </p:cxnSp>
        <p:cxnSp>
          <p:nvCxnSpPr>
            <p:cNvPr id="26" name="AutoShape 18">
              <a:extLst>
                <a:ext uri="{FF2B5EF4-FFF2-40B4-BE49-F238E27FC236}">
                  <a16:creationId xmlns:a16="http://schemas.microsoft.com/office/drawing/2014/main" id="{8CDD18CD-B606-4E8F-B2CD-761DDFA199F3}"/>
                </a:ext>
              </a:extLst>
            </p:cNvPr>
            <p:cNvCxnSpPr>
              <a:cxnSpLocks noChangeShapeType="1"/>
            </p:cNvCxnSpPr>
            <p:nvPr/>
          </p:nvCxnSpPr>
          <p:spPr bwMode="auto">
            <a:xfrm rot="10800000" flipV="1">
              <a:off x="2552" y="2240"/>
              <a:ext cx="672" cy="360"/>
            </a:xfrm>
            <a:prstGeom prst="bentConnector3">
              <a:avLst>
                <a:gd name="adj1" fmla="val 53569"/>
              </a:avLst>
            </a:prstGeom>
            <a:noFill/>
            <a:ln w="88900">
              <a:solidFill>
                <a:schemeClr val="accent4">
                  <a:lumMod val="20000"/>
                  <a:lumOff val="80000"/>
                </a:schemeClr>
              </a:solidFill>
              <a:miter lim="800000"/>
              <a:headEnd/>
              <a:tailEnd type="triangle" w="med" len="med"/>
            </a:ln>
            <a:effectLst/>
          </p:spPr>
        </p:cxnSp>
        <p:sp>
          <p:nvSpPr>
            <p:cNvPr id="27" name="Rectangle 20">
              <a:extLst>
                <a:ext uri="{FF2B5EF4-FFF2-40B4-BE49-F238E27FC236}">
                  <a16:creationId xmlns:a16="http://schemas.microsoft.com/office/drawing/2014/main" id="{24D1DF72-F928-42B5-971D-F2734FA0F33D}"/>
                </a:ext>
              </a:extLst>
            </p:cNvPr>
            <p:cNvSpPr>
              <a:spLocks noChangeArrowheads="1"/>
            </p:cNvSpPr>
            <p:nvPr/>
          </p:nvSpPr>
          <p:spPr bwMode="auto">
            <a:xfrm>
              <a:off x="3216" y="2928"/>
              <a:ext cx="1632" cy="384"/>
            </a:xfrm>
            <a:prstGeom prst="rect">
              <a:avLst/>
            </a:prstGeom>
            <a:solidFill>
              <a:schemeClr val="bg1">
                <a:lumMod val="95000"/>
              </a:schemeClr>
            </a:solidFill>
            <a:ln w="9525">
              <a:solidFill>
                <a:schemeClr val="tx1"/>
              </a:solidFill>
              <a:miter lim="800000"/>
              <a:headEnd/>
              <a:tailEnd/>
            </a:ln>
            <a:effectLst/>
          </p:spPr>
          <p:txBody>
            <a:bodyPr wrap="none" anchor="ctr" anchorCtr="0"/>
            <a:lstStyle/>
            <a:p>
              <a:r>
                <a:rPr lang="en-US" sz="1400" dirty="0">
                  <a:solidFill>
                    <a:srgbClr val="000000"/>
                  </a:solidFill>
                  <a:latin typeface="+mj-lt"/>
                  <a:cs typeface="Arial" pitchFamily="34" charset="0"/>
                </a:rPr>
                <a:t>Pick, pack &amp; ship order</a:t>
              </a:r>
            </a:p>
            <a:p>
              <a:r>
                <a:rPr lang="en-US" sz="1400" dirty="0">
                  <a:solidFill>
                    <a:srgbClr val="000000"/>
                  </a:solidFill>
                  <a:latin typeface="+mj-lt"/>
                  <a:cs typeface="Arial" pitchFamily="34" charset="0"/>
                </a:rPr>
                <a:t>Bill Customer</a:t>
              </a:r>
            </a:p>
          </p:txBody>
        </p:sp>
        <p:sp>
          <p:nvSpPr>
            <p:cNvPr id="28" name="AutoShape 21">
              <a:extLst>
                <a:ext uri="{FF2B5EF4-FFF2-40B4-BE49-F238E27FC236}">
                  <a16:creationId xmlns:a16="http://schemas.microsoft.com/office/drawing/2014/main" id="{AC423235-1EBB-4A37-9E4B-225593EAAB80}"/>
                </a:ext>
              </a:extLst>
            </p:cNvPr>
            <p:cNvSpPr>
              <a:spLocks noChangeArrowheads="1"/>
            </p:cNvSpPr>
            <p:nvPr/>
          </p:nvSpPr>
          <p:spPr bwMode="auto">
            <a:xfrm>
              <a:off x="2592" y="3072"/>
              <a:ext cx="576" cy="96"/>
            </a:xfrm>
            <a:prstGeom prst="rightArrow">
              <a:avLst>
                <a:gd name="adj1" fmla="val 50000"/>
                <a:gd name="adj2" fmla="val 150000"/>
              </a:avLst>
            </a:prstGeom>
            <a:solidFill>
              <a:schemeClr val="accent4">
                <a:lumMod val="20000"/>
                <a:lumOff val="80000"/>
              </a:schemeClr>
            </a:solidFill>
            <a:ln w="9525">
              <a:solidFill>
                <a:schemeClr val="tx1"/>
              </a:solidFill>
              <a:miter lim="800000"/>
              <a:headEnd/>
              <a:tailEnd/>
            </a:ln>
            <a:effectLst/>
          </p:spPr>
          <p:txBody>
            <a:bodyPr wrap="none" anchor="ctr"/>
            <a:lstStyle/>
            <a:p>
              <a:endParaRPr lang="en-IN" sz="1600" dirty="0">
                <a:latin typeface="+mj-l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1694513" y="5013000"/>
            <a:ext cx="8794101" cy="1500480"/>
          </a:xfrm>
          <a:prstGeom prst="roundRect">
            <a:avLst/>
          </a:prstGeom>
          <a:solidFill>
            <a:schemeClr val="accent5">
              <a:lumMod val="20000"/>
              <a:lumOff val="80000"/>
            </a:schemeClr>
          </a:solidFill>
          <a:ln w="9525">
            <a:solidFill>
              <a:schemeClr val="accent4"/>
            </a:solidFill>
            <a:prstDash val="dash"/>
            <a:headEnd/>
            <a:tailEnd/>
          </a:ln>
        </p:spPr>
        <p:style>
          <a:lnRef idx="1">
            <a:schemeClr val="accent5"/>
          </a:lnRef>
          <a:fillRef idx="2">
            <a:schemeClr val="accent5"/>
          </a:fillRef>
          <a:effectRef idx="1">
            <a:schemeClr val="accent5"/>
          </a:effectRef>
          <a:fontRef idx="minor">
            <a:schemeClr val="dk1"/>
          </a:fontRef>
        </p:style>
        <p:txBody>
          <a:bodyPr lIns="71438" tIns="71438" rIns="71438" bIns="71438" anchor="ctr"/>
          <a:lstStyle>
            <a:defPPr>
              <a:defRPr lang="en-US"/>
            </a:defPPr>
            <a:lvl1pPr algn="ctr" eaLnBrk="0" hangingPunct="0">
              <a:buClr>
                <a:schemeClr val="tx1"/>
              </a:buClr>
              <a:tabLst>
                <a:tab pos="8345488" algn="r"/>
              </a:tabLst>
              <a:defRPr sz="1600" b="1">
                <a:solidFill>
                  <a:schemeClr val="tx1"/>
                </a:solidFill>
                <a:ea typeface="굴림" pitchFamily="34" charset="-127"/>
              </a:defRPr>
            </a:lvl1pPr>
          </a:lstStyle>
          <a:p>
            <a:r>
              <a:rPr lang="en-US" dirty="0"/>
              <a:t>If your credit management is centralized, you can combine your company codes in one credit control area. Credit management then regards the customer as valid for all company codes. In the following graphic, the customer has a business relationship to two company codes that are combined in one credit control area:</a:t>
            </a:r>
          </a:p>
        </p:txBody>
      </p:sp>
      <p:sp>
        <p:nvSpPr>
          <p:cNvPr id="775170" name="Rectangle 2"/>
          <p:cNvSpPr>
            <a:spLocks noGrp="1" noChangeArrowheads="1"/>
          </p:cNvSpPr>
          <p:nvPr>
            <p:ph type="title"/>
          </p:nvPr>
        </p:nvSpPr>
        <p:spPr/>
        <p:txBody>
          <a:bodyPr/>
          <a:lstStyle/>
          <a:p>
            <a:r>
              <a:rPr lang="en-US" dirty="0"/>
              <a:t>Centralized Credit Management </a:t>
            </a:r>
          </a:p>
        </p:txBody>
      </p:sp>
      <p:sp>
        <p:nvSpPr>
          <p:cNvPr id="6" name="Footer Placeholder 5"/>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7" name="Slide Number Placeholder 6"/>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8</a:t>
            </a:fld>
            <a:endParaRPr lang="en-US" dirty="0"/>
          </a:p>
        </p:txBody>
      </p:sp>
      <p:sp>
        <p:nvSpPr>
          <p:cNvPr id="31" name="Rectangle 30">
            <a:extLst>
              <a:ext uri="{FF2B5EF4-FFF2-40B4-BE49-F238E27FC236}">
                <a16:creationId xmlns:a16="http://schemas.microsoft.com/office/drawing/2014/main" id="{11D89129-6607-4FB1-A7D5-CE51A5743809}"/>
              </a:ext>
            </a:extLst>
          </p:cNvPr>
          <p:cNvSpPr/>
          <p:nvPr/>
        </p:nvSpPr>
        <p:spPr>
          <a:xfrm>
            <a:off x="2424001" y="1495660"/>
            <a:ext cx="7274804" cy="3301341"/>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80000" rIns="108000" rtlCol="0" anchor="t"/>
          <a:lstStyle/>
          <a:p>
            <a:pPr algn="ctr"/>
            <a:r>
              <a:rPr lang="en-US" sz="1600" b="1" dirty="0">
                <a:solidFill>
                  <a:schemeClr val="tx1"/>
                </a:solidFill>
                <a:latin typeface="+mj-lt"/>
                <a:cs typeface="Arial" pitchFamily="34" charset="0"/>
              </a:rPr>
              <a:t>CREDIT CONTROL AREA 1</a:t>
            </a:r>
          </a:p>
        </p:txBody>
      </p:sp>
      <p:grpSp>
        <p:nvGrpSpPr>
          <p:cNvPr id="5" name="Group 4"/>
          <p:cNvGrpSpPr/>
          <p:nvPr/>
        </p:nvGrpSpPr>
        <p:grpSpPr>
          <a:xfrm>
            <a:off x="3339841" y="2164165"/>
            <a:ext cx="5460950" cy="2016000"/>
            <a:chOff x="1815841" y="2164165"/>
            <a:chExt cx="5460950" cy="2016000"/>
          </a:xfrm>
        </p:grpSpPr>
        <p:grpSp>
          <p:nvGrpSpPr>
            <p:cNvPr id="2" name="Group 1"/>
            <p:cNvGrpSpPr/>
            <p:nvPr/>
          </p:nvGrpSpPr>
          <p:grpSpPr>
            <a:xfrm>
              <a:off x="1815841" y="2164165"/>
              <a:ext cx="2160000" cy="2016000"/>
              <a:chOff x="1983179" y="2066304"/>
              <a:chExt cx="1774179" cy="2016000"/>
            </a:xfrm>
          </p:grpSpPr>
          <p:sp>
            <p:nvSpPr>
              <p:cNvPr id="32" name="Rectangle 31">
                <a:extLst>
                  <a:ext uri="{FF2B5EF4-FFF2-40B4-BE49-F238E27FC236}">
                    <a16:creationId xmlns:a16="http://schemas.microsoft.com/office/drawing/2014/main" id="{79BA7582-9A5B-458C-8F60-BF35CEA48806}"/>
                  </a:ext>
                </a:extLst>
              </p:cNvPr>
              <p:cNvSpPr/>
              <p:nvPr/>
            </p:nvSpPr>
            <p:spPr>
              <a:xfrm>
                <a:off x="1983179" y="2066304"/>
                <a:ext cx="1774179" cy="2016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rtlCol="0" anchor="t" anchorCtr="0"/>
              <a:lstStyle/>
              <a:p>
                <a:pPr algn="ctr"/>
                <a:r>
                  <a:rPr lang="en-US" sz="1400" b="1" dirty="0">
                    <a:latin typeface="+mj-lt"/>
                    <a:cs typeface="Arial" pitchFamily="34" charset="0"/>
                  </a:rPr>
                  <a:t>Company Code  1 </a:t>
                </a:r>
              </a:p>
            </p:txBody>
          </p:sp>
          <p:sp>
            <p:nvSpPr>
              <p:cNvPr id="34" name="Flowchart: Merge 33">
                <a:extLst>
                  <a:ext uri="{FF2B5EF4-FFF2-40B4-BE49-F238E27FC236}">
                    <a16:creationId xmlns:a16="http://schemas.microsoft.com/office/drawing/2014/main" id="{522837C4-E02B-45EC-9F88-E50B82BAF3F1}"/>
                  </a:ext>
                </a:extLst>
              </p:cNvPr>
              <p:cNvSpPr/>
              <p:nvPr/>
            </p:nvSpPr>
            <p:spPr>
              <a:xfrm>
                <a:off x="2329047" y="2649681"/>
                <a:ext cx="889165" cy="1055419"/>
              </a:xfrm>
              <a:prstGeom prst="flowChartMerg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latin typeface="+mj-lt"/>
                  <a:cs typeface="Arial" pitchFamily="34" charset="0"/>
                </a:endParaRPr>
              </a:p>
            </p:txBody>
          </p:sp>
          <p:sp>
            <p:nvSpPr>
              <p:cNvPr id="35" name="Oval 34">
                <a:extLst>
                  <a:ext uri="{FF2B5EF4-FFF2-40B4-BE49-F238E27FC236}">
                    <a16:creationId xmlns:a16="http://schemas.microsoft.com/office/drawing/2014/main" id="{F9189C9C-216E-4B6D-9483-8CD7D8EE9993}"/>
                  </a:ext>
                </a:extLst>
              </p:cNvPr>
              <p:cNvSpPr/>
              <p:nvPr/>
            </p:nvSpPr>
            <p:spPr>
              <a:xfrm>
                <a:off x="2145812" y="2790700"/>
                <a:ext cx="1448913" cy="936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b="1" dirty="0">
                    <a:latin typeface="+mj-lt"/>
                    <a:cs typeface="Arial" pitchFamily="34" charset="0"/>
                  </a:rPr>
                  <a:t>Sales Organization  1</a:t>
                </a:r>
                <a:endParaRPr lang="en-IN" sz="1200" b="1" dirty="0">
                  <a:latin typeface="+mj-lt"/>
                  <a:cs typeface="Arial" pitchFamily="34" charset="0"/>
                </a:endParaRPr>
              </a:p>
            </p:txBody>
          </p:sp>
        </p:grpSp>
        <p:grpSp>
          <p:nvGrpSpPr>
            <p:cNvPr id="3" name="Group 2"/>
            <p:cNvGrpSpPr/>
            <p:nvPr/>
          </p:nvGrpSpPr>
          <p:grpSpPr>
            <a:xfrm>
              <a:off x="5116792" y="2164165"/>
              <a:ext cx="2159999" cy="2016000"/>
              <a:chOff x="5306290" y="2066304"/>
              <a:chExt cx="1774175" cy="2016000"/>
            </a:xfrm>
          </p:grpSpPr>
          <p:sp>
            <p:nvSpPr>
              <p:cNvPr id="33" name="Rectangle 32">
                <a:extLst>
                  <a:ext uri="{FF2B5EF4-FFF2-40B4-BE49-F238E27FC236}">
                    <a16:creationId xmlns:a16="http://schemas.microsoft.com/office/drawing/2014/main" id="{9AA1929D-F0EC-4511-B314-A2F16E6CAFD4}"/>
                  </a:ext>
                </a:extLst>
              </p:cNvPr>
              <p:cNvSpPr/>
              <p:nvPr/>
            </p:nvSpPr>
            <p:spPr>
              <a:xfrm>
                <a:off x="5306290" y="2066304"/>
                <a:ext cx="1774175" cy="20160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rtlCol="0" anchor="t" anchorCtr="0"/>
              <a:lstStyle/>
              <a:p>
                <a:pPr algn="ctr"/>
                <a:r>
                  <a:rPr lang="en-US" sz="1400" b="1" dirty="0">
                    <a:latin typeface="+mj-lt"/>
                    <a:cs typeface="Arial" pitchFamily="34" charset="0"/>
                  </a:rPr>
                  <a:t>Company Code  2</a:t>
                </a:r>
              </a:p>
            </p:txBody>
          </p:sp>
          <p:sp>
            <p:nvSpPr>
              <p:cNvPr id="36" name="Oval 35">
                <a:extLst>
                  <a:ext uri="{FF2B5EF4-FFF2-40B4-BE49-F238E27FC236}">
                    <a16:creationId xmlns:a16="http://schemas.microsoft.com/office/drawing/2014/main" id="{CF2C04C0-BB08-4D25-B444-FD6CCDD00CF0}"/>
                  </a:ext>
                </a:extLst>
              </p:cNvPr>
              <p:cNvSpPr/>
              <p:nvPr/>
            </p:nvSpPr>
            <p:spPr>
              <a:xfrm>
                <a:off x="5468922" y="2790700"/>
                <a:ext cx="1448910" cy="936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b="1" dirty="0">
                    <a:latin typeface="+mj-lt"/>
                    <a:cs typeface="Arial" pitchFamily="34" charset="0"/>
                  </a:rPr>
                  <a:t>Sales Organization  2</a:t>
                </a:r>
                <a:endParaRPr lang="en-IN" sz="1200" b="1" dirty="0">
                  <a:latin typeface="+mj-lt"/>
                  <a:cs typeface="Arial" pitchFamily="34" charset="0"/>
                </a:endParaRPr>
              </a:p>
            </p:txBody>
          </p:sp>
        </p:grpSp>
      </p:grpSp>
    </p:spTree>
    <p:extLst>
      <p:ext uri="{BB962C8B-B14F-4D97-AF65-F5344CB8AC3E}">
        <p14:creationId xmlns:p14="http://schemas.microsoft.com/office/powerpoint/2010/main" val="139835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1D89129-6607-4FB1-A7D5-CE51A5743809}"/>
              </a:ext>
            </a:extLst>
          </p:cNvPr>
          <p:cNvSpPr/>
          <p:nvPr/>
        </p:nvSpPr>
        <p:spPr>
          <a:xfrm>
            <a:off x="2424001" y="1341001"/>
            <a:ext cx="7274804" cy="3504517"/>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80000" rIns="108000" rtlCol="0" anchor="t"/>
          <a:lstStyle/>
          <a:p>
            <a:pPr algn="ctr"/>
            <a:endParaRPr lang="en-US" sz="1600" b="1" dirty="0">
              <a:solidFill>
                <a:schemeClr val="tx1"/>
              </a:solidFill>
              <a:latin typeface="+mj-lt"/>
              <a:cs typeface="Arial" pitchFamily="34" charset="0"/>
            </a:endParaRPr>
          </a:p>
        </p:txBody>
      </p:sp>
      <p:sp>
        <p:nvSpPr>
          <p:cNvPr id="9" name="Text Box 4"/>
          <p:cNvSpPr txBox="1">
            <a:spLocks noChangeArrowheads="1"/>
          </p:cNvSpPr>
          <p:nvPr/>
        </p:nvSpPr>
        <p:spPr bwMode="auto">
          <a:xfrm>
            <a:off x="1693863" y="5040164"/>
            <a:ext cx="8794751" cy="1473317"/>
          </a:xfrm>
          <a:prstGeom prst="roundRect">
            <a:avLst>
              <a:gd name="adj" fmla="val 10967"/>
            </a:avLst>
          </a:prstGeom>
          <a:solidFill>
            <a:schemeClr val="accent5">
              <a:lumMod val="20000"/>
              <a:lumOff val="80000"/>
            </a:schemeClr>
          </a:solidFill>
          <a:ln w="9525">
            <a:solidFill>
              <a:schemeClr val="accent4"/>
            </a:solidFill>
            <a:prstDash val="dash"/>
            <a:headEnd/>
            <a:tailEnd/>
          </a:ln>
        </p:spPr>
        <p:style>
          <a:lnRef idx="1">
            <a:schemeClr val="accent5"/>
          </a:lnRef>
          <a:fillRef idx="2">
            <a:schemeClr val="accent5"/>
          </a:fillRef>
          <a:effectRef idx="1">
            <a:schemeClr val="accent5"/>
          </a:effectRef>
          <a:fontRef idx="minor">
            <a:schemeClr val="dk1"/>
          </a:fontRef>
        </p:style>
        <p:txBody>
          <a:bodyPr lIns="71438" tIns="71438" rIns="71438" bIns="71438" anchor="ctr"/>
          <a:lstStyle>
            <a:defPPr>
              <a:defRPr lang="en-US"/>
            </a:defPPr>
            <a:lvl1pPr algn="ctr" eaLnBrk="0" hangingPunct="0">
              <a:buClr>
                <a:schemeClr val="tx1"/>
              </a:buClr>
              <a:tabLst>
                <a:tab pos="8345488" algn="r"/>
              </a:tabLst>
              <a:defRPr sz="1600" b="1">
                <a:solidFill>
                  <a:schemeClr val="tx1"/>
                </a:solidFill>
                <a:ea typeface="굴림" pitchFamily="34" charset="-127"/>
              </a:defRPr>
            </a:lvl1pPr>
          </a:lstStyle>
          <a:p>
            <a:r>
              <a:rPr lang="en-US" sz="1500" dirty="0"/>
              <a:t>If your credit policy requires decentralized credit management, you can define credit data for your customer for each company code. In the graphic above, the customer has a business relationship with two company codes:</a:t>
            </a:r>
          </a:p>
          <a:p>
            <a:r>
              <a:rPr lang="en-US" sz="1500" dirty="0"/>
              <a:t>You define a currency for each credit control area. The relationship between credit control area, company code, sales organization and currency is illustrated in the above graphic:</a:t>
            </a:r>
          </a:p>
        </p:txBody>
      </p:sp>
      <p:sp>
        <p:nvSpPr>
          <p:cNvPr id="775170" name="Rectangle 2"/>
          <p:cNvSpPr>
            <a:spLocks noGrp="1" noChangeArrowheads="1"/>
          </p:cNvSpPr>
          <p:nvPr>
            <p:ph type="title"/>
          </p:nvPr>
        </p:nvSpPr>
        <p:spPr/>
        <p:txBody>
          <a:bodyPr/>
          <a:lstStyle/>
          <a:p>
            <a:r>
              <a:rPr lang="en-US" dirty="0"/>
              <a:t>Decentralized Credit Management</a:t>
            </a:r>
          </a:p>
        </p:txBody>
      </p:sp>
      <p:sp>
        <p:nvSpPr>
          <p:cNvPr id="6" name="Footer Placeholder 5"/>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7" name="Slide Number Placeholder 6"/>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9</a:t>
            </a:fld>
            <a:endParaRPr lang="en-US" dirty="0"/>
          </a:p>
        </p:txBody>
      </p:sp>
      <p:grpSp>
        <p:nvGrpSpPr>
          <p:cNvPr id="13" name="Group 12">
            <a:extLst>
              <a:ext uri="{FF2B5EF4-FFF2-40B4-BE49-F238E27FC236}">
                <a16:creationId xmlns:a16="http://schemas.microsoft.com/office/drawing/2014/main" id="{8F107B3A-1F73-47BD-9F59-523EE977C815}"/>
              </a:ext>
            </a:extLst>
          </p:cNvPr>
          <p:cNvGrpSpPr/>
          <p:nvPr/>
        </p:nvGrpSpPr>
        <p:grpSpPr>
          <a:xfrm>
            <a:off x="2975462" y="1545258"/>
            <a:ext cx="6171882" cy="3096000"/>
            <a:chOff x="1294408" y="1496289"/>
            <a:chExt cx="6171882" cy="3096000"/>
          </a:xfrm>
        </p:grpSpPr>
        <p:sp>
          <p:nvSpPr>
            <p:cNvPr id="14" name="Rectangle 13">
              <a:extLst>
                <a:ext uri="{FF2B5EF4-FFF2-40B4-BE49-F238E27FC236}">
                  <a16:creationId xmlns:a16="http://schemas.microsoft.com/office/drawing/2014/main" id="{947270F1-D8ED-4AB3-81C3-CF9CDEE4E795}"/>
                </a:ext>
              </a:extLst>
            </p:cNvPr>
            <p:cNvSpPr/>
            <p:nvPr/>
          </p:nvSpPr>
          <p:spPr>
            <a:xfrm>
              <a:off x="1294408" y="1496289"/>
              <a:ext cx="2160000" cy="3096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r>
                <a:rPr lang="en-US" sz="1400" b="1" dirty="0">
                  <a:latin typeface="+mj-lt"/>
                  <a:cs typeface="Arial" pitchFamily="34" charset="0"/>
                </a:rPr>
                <a:t>Credit Control Area  1</a:t>
              </a:r>
            </a:p>
          </p:txBody>
        </p:sp>
        <p:sp>
          <p:nvSpPr>
            <p:cNvPr id="15" name="Rectangle 14">
              <a:extLst>
                <a:ext uri="{FF2B5EF4-FFF2-40B4-BE49-F238E27FC236}">
                  <a16:creationId xmlns:a16="http://schemas.microsoft.com/office/drawing/2014/main" id="{5CC9FDCC-9D3C-4128-B632-738B3DB2EFBB}"/>
                </a:ext>
              </a:extLst>
            </p:cNvPr>
            <p:cNvSpPr/>
            <p:nvPr/>
          </p:nvSpPr>
          <p:spPr>
            <a:xfrm>
              <a:off x="5306290" y="1496289"/>
              <a:ext cx="2160000" cy="3096000"/>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rtlCol="0" anchor="t" anchorCtr="0"/>
            <a:lstStyle/>
            <a:p>
              <a:pPr algn="ctr"/>
              <a:r>
                <a:rPr lang="en-US" sz="1400" b="1" dirty="0">
                  <a:latin typeface="+mj-lt"/>
                  <a:cs typeface="Arial" pitchFamily="34" charset="0"/>
                </a:rPr>
                <a:t>Credit Control Area  2</a:t>
              </a:r>
              <a:endParaRPr lang="en-IN" sz="1400" b="1" dirty="0">
                <a:latin typeface="+mj-lt"/>
                <a:cs typeface="Arial" pitchFamily="34" charset="0"/>
              </a:endParaRPr>
            </a:p>
          </p:txBody>
        </p:sp>
        <p:sp>
          <p:nvSpPr>
            <p:cNvPr id="16" name="Oval 15">
              <a:extLst>
                <a:ext uri="{FF2B5EF4-FFF2-40B4-BE49-F238E27FC236}">
                  <a16:creationId xmlns:a16="http://schemas.microsoft.com/office/drawing/2014/main" id="{93915144-FABD-475D-BFE8-73C2AB10DA6C}"/>
                </a:ext>
              </a:extLst>
            </p:cNvPr>
            <p:cNvSpPr/>
            <p:nvPr/>
          </p:nvSpPr>
          <p:spPr>
            <a:xfrm>
              <a:off x="1492408" y="2250374"/>
              <a:ext cx="1764000" cy="9360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b="1" dirty="0">
                  <a:latin typeface="+mj-lt"/>
                  <a:cs typeface="Arial" pitchFamily="34" charset="0"/>
                </a:rPr>
                <a:t>Company Code 1 </a:t>
              </a:r>
              <a:endParaRPr lang="en-IN" sz="1200" b="1" dirty="0">
                <a:latin typeface="+mj-lt"/>
                <a:cs typeface="Arial" pitchFamily="34" charset="0"/>
              </a:endParaRPr>
            </a:p>
          </p:txBody>
        </p:sp>
        <p:sp>
          <p:nvSpPr>
            <p:cNvPr id="17" name="Oval 16">
              <a:extLst>
                <a:ext uri="{FF2B5EF4-FFF2-40B4-BE49-F238E27FC236}">
                  <a16:creationId xmlns:a16="http://schemas.microsoft.com/office/drawing/2014/main" id="{BA0CF01C-DC06-4782-9668-D7221CE0A86E}"/>
                </a:ext>
              </a:extLst>
            </p:cNvPr>
            <p:cNvSpPr/>
            <p:nvPr/>
          </p:nvSpPr>
          <p:spPr>
            <a:xfrm>
              <a:off x="1492408" y="3429000"/>
              <a:ext cx="1764000" cy="936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b="1" dirty="0">
                  <a:latin typeface="+mj-lt"/>
                  <a:cs typeface="Arial" pitchFamily="34" charset="0"/>
                </a:rPr>
                <a:t>Sales Organization  1</a:t>
              </a:r>
              <a:endParaRPr lang="en-IN" sz="1200" b="1" dirty="0">
                <a:latin typeface="+mj-lt"/>
                <a:cs typeface="Arial" pitchFamily="34" charset="0"/>
              </a:endParaRPr>
            </a:p>
          </p:txBody>
        </p:sp>
        <p:sp>
          <p:nvSpPr>
            <p:cNvPr id="18" name="Oval 17">
              <a:extLst>
                <a:ext uri="{FF2B5EF4-FFF2-40B4-BE49-F238E27FC236}">
                  <a16:creationId xmlns:a16="http://schemas.microsoft.com/office/drawing/2014/main" id="{8DDA39F7-0550-49D7-997F-762D5ECFF01B}"/>
                </a:ext>
              </a:extLst>
            </p:cNvPr>
            <p:cNvSpPr/>
            <p:nvPr/>
          </p:nvSpPr>
          <p:spPr>
            <a:xfrm>
              <a:off x="5580000" y="2250374"/>
              <a:ext cx="1764000" cy="936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b="1" dirty="0">
                  <a:latin typeface="+mj-lt"/>
                  <a:cs typeface="Arial" pitchFamily="34" charset="0"/>
                </a:rPr>
                <a:t>Company Code  2</a:t>
              </a:r>
              <a:endParaRPr lang="en-IN" sz="1200" b="1" dirty="0">
                <a:latin typeface="+mj-lt"/>
                <a:cs typeface="Arial" pitchFamily="34" charset="0"/>
              </a:endParaRPr>
            </a:p>
          </p:txBody>
        </p:sp>
        <p:sp>
          <p:nvSpPr>
            <p:cNvPr id="19" name="Oval 18">
              <a:extLst>
                <a:ext uri="{FF2B5EF4-FFF2-40B4-BE49-F238E27FC236}">
                  <a16:creationId xmlns:a16="http://schemas.microsoft.com/office/drawing/2014/main" id="{1B8020E4-A124-425E-8CBA-00EB513B137C}"/>
                </a:ext>
              </a:extLst>
            </p:cNvPr>
            <p:cNvSpPr/>
            <p:nvPr/>
          </p:nvSpPr>
          <p:spPr>
            <a:xfrm>
              <a:off x="5580001" y="3429000"/>
              <a:ext cx="1764000" cy="936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b="1" dirty="0">
                  <a:latin typeface="+mj-lt"/>
                  <a:cs typeface="Arial" pitchFamily="34" charset="0"/>
                </a:rPr>
                <a:t>Sales Organization  2</a:t>
              </a:r>
              <a:endParaRPr lang="en-IN" sz="1200" b="1" dirty="0">
                <a:latin typeface="+mj-lt"/>
                <a:cs typeface="Arial" pitchFamily="34" charset="0"/>
              </a:endParaRPr>
            </a:p>
          </p:txBody>
        </p:sp>
      </p:grpSp>
    </p:spTree>
    <p:extLst>
      <p:ext uri="{BB962C8B-B14F-4D97-AF65-F5344CB8AC3E}">
        <p14:creationId xmlns:p14="http://schemas.microsoft.com/office/powerpoint/2010/main" val="25403473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BCD381722064479A5EA9D7EC92045A" ma:contentTypeVersion="10" ma:contentTypeDescription="Create a new document." ma:contentTypeScope="" ma:versionID="c940bf9fffd54edf400feb71bd6e9006">
  <xsd:schema xmlns:xsd="http://www.w3.org/2001/XMLSchema" xmlns:xs="http://www.w3.org/2001/XMLSchema" xmlns:p="http://schemas.microsoft.com/office/2006/metadata/properties" xmlns:ns2="043e609e-8ea6-489d-9bda-f76e8937d4d5" xmlns:ns3="aeec9bad-f8f0-45e8-a380-c3a46b6a9bef" targetNamespace="http://schemas.microsoft.com/office/2006/metadata/properties" ma:root="true" ma:fieldsID="b48a0ec00eaea76fa19da93d176f3ccc" ns2:_="" ns3:_="">
    <xsd:import namespace="043e609e-8ea6-489d-9bda-f76e8937d4d5"/>
    <xsd:import namespace="aeec9bad-f8f0-45e8-a380-c3a46b6a9bef"/>
    <xsd:element name="properties">
      <xsd:complexType>
        <xsd:sequence>
          <xsd:element name="documentManagement">
            <xsd:complexType>
              <xsd:all>
                <xsd:element ref="ns2:Description0" minOccurs="0"/>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e609e-8ea6-489d-9bda-f76e8937d4d5"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ec9bad-f8f0-45e8-a380-c3a46b6a9be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scription0 xmlns="043e609e-8ea6-489d-9bda-f76e8937d4d5" xsi:nil="true"/>
  </documentManagement>
</p:properties>
</file>

<file path=customXml/itemProps1.xml><?xml version="1.0" encoding="utf-8"?>
<ds:datastoreItem xmlns:ds="http://schemas.openxmlformats.org/officeDocument/2006/customXml" ds:itemID="{3CD07050-AA38-40B8-8A5A-129BA6297CF3}"/>
</file>

<file path=customXml/itemProps2.xml><?xml version="1.0" encoding="utf-8"?>
<ds:datastoreItem xmlns:ds="http://schemas.openxmlformats.org/officeDocument/2006/customXml" ds:itemID="{2A5CB78B-E702-4B49-A056-0F455E6880D3}"/>
</file>

<file path=customXml/itemProps3.xml><?xml version="1.0" encoding="utf-8"?>
<ds:datastoreItem xmlns:ds="http://schemas.openxmlformats.org/officeDocument/2006/customXml" ds:itemID="{ABE78A5B-86F0-4128-80B8-EB8EC4E47E97}"/>
</file>

<file path=docProps/app.xml><?xml version="1.0" encoding="utf-8"?>
<Properties xmlns="http://schemas.openxmlformats.org/officeDocument/2006/extended-properties" xmlns:vt="http://schemas.openxmlformats.org/officeDocument/2006/docPropsVTypes">
  <Template/>
  <TotalTime>11120</TotalTime>
  <Words>2544</Words>
  <Application>Microsoft Office PowerPoint</Application>
  <PresentationFormat>Widescreen</PresentationFormat>
  <Paragraphs>390</Paragraphs>
  <Slides>40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5" baseType="lpstr">
      <vt:lpstr>Arial</vt:lpstr>
      <vt:lpstr>Verdana</vt:lpstr>
      <vt:lpstr>Wingdings</vt:lpstr>
      <vt:lpstr>Capgemini Master</vt:lpstr>
      <vt:lpstr>think-cell Slide</vt:lpstr>
      <vt:lpstr>PowerPoint Presentation</vt:lpstr>
      <vt:lpstr>PowerPoint Presentation</vt:lpstr>
      <vt:lpstr>PowerPoint Presentation</vt:lpstr>
      <vt:lpstr>Introduction to Credit Management Concept</vt:lpstr>
      <vt:lpstr>Credit Management Benefits</vt:lpstr>
      <vt:lpstr>Integration with SD and FI</vt:lpstr>
      <vt:lpstr>Integration with SD and FI</vt:lpstr>
      <vt:lpstr>Centralized Credit Management </vt:lpstr>
      <vt:lpstr>Decentralized Credit Management</vt:lpstr>
      <vt:lpstr>Credit Exposure Covers</vt:lpstr>
      <vt:lpstr>Credit Control Area</vt:lpstr>
      <vt:lpstr>Credit Control Area</vt:lpstr>
      <vt:lpstr>Sources of Information in Credit Management</vt:lpstr>
      <vt:lpstr>Credit Control Area</vt:lpstr>
      <vt:lpstr>Different Type of Credit Checks</vt:lpstr>
      <vt:lpstr>Simple Credit Check</vt:lpstr>
      <vt:lpstr>Simple Credit Check</vt:lpstr>
      <vt:lpstr>Automatic Credit Check</vt:lpstr>
      <vt:lpstr>Static vs. Dynamic Credit Check</vt:lpstr>
      <vt:lpstr>Static Credit Limit Check</vt:lpstr>
      <vt:lpstr>Static Credit Limit Check</vt:lpstr>
      <vt:lpstr>Dynamic Credit Limit Check with  Credit Horizon</vt:lpstr>
      <vt:lpstr>Dynamic Credit Limit Check with  Credit Horizon</vt:lpstr>
      <vt:lpstr>Credit Group</vt:lpstr>
      <vt:lpstr>Credit Limits for Groups of Customers</vt:lpstr>
      <vt:lpstr>Customer Credit Master</vt:lpstr>
      <vt:lpstr>Customer Credit Master</vt:lpstr>
      <vt:lpstr>PowerPoint Presentation</vt:lpstr>
      <vt:lpstr>PowerPoint Presentation</vt:lpstr>
      <vt:lpstr>Manage Business Partner - Credit Profile</vt:lpstr>
      <vt:lpstr>Manage Business Partner - Credit Profile</vt:lpstr>
      <vt:lpstr>Manage Business Partner - Credit Profile</vt:lpstr>
      <vt:lpstr>Manage Business Partner - Credit Profile</vt:lpstr>
      <vt:lpstr>PowerPoint Presentation</vt:lpstr>
      <vt:lpstr>Manage Credit Decisions - SD Documents</vt:lpstr>
      <vt:lpstr>PowerPoint Presentation</vt:lpstr>
      <vt:lpstr>Manage Customer Line Items</vt:lpstr>
      <vt:lpstr>PowerPoint Presentation</vt:lpstr>
      <vt:lpstr>List Billing Documents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Roy, Arnab</cp:lastModifiedBy>
  <cp:revision>439</cp:revision>
  <dcterms:created xsi:type="dcterms:W3CDTF">2019-11-18T03:14:39Z</dcterms:created>
  <dcterms:modified xsi:type="dcterms:W3CDTF">2020-08-06T04:46:06Z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0x010100EFBCD381722064479A5EA9D7EC92045A</vt:lpwstr>
  </property>
</Properties>
</file>