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58" r:id="rId3"/>
    <p:sldId id="272" r:id="rId4"/>
    <p:sldId id="259" r:id="rId5"/>
    <p:sldId id="274" r:id="rId6"/>
    <p:sldId id="275" r:id="rId7"/>
    <p:sldId id="276" r:id="rId8"/>
    <p:sldId id="277" r:id="rId9"/>
    <p:sldId id="278" r:id="rId10"/>
    <p:sldId id="260" r:id="rId11"/>
    <p:sldId id="262" r:id="rId12"/>
    <p:sldId id="263" r:id="rId13"/>
    <p:sldId id="264" r:id="rId14"/>
    <p:sldId id="265" r:id="rId15"/>
    <p:sldId id="266" r:id="rId16"/>
    <p:sldId id="267" r:id="rId17"/>
    <p:sldId id="268" r:id="rId18"/>
    <p:sldId id="269" r:id="rId19"/>
    <p:sldId id="273" r:id="rId20"/>
    <p:sldId id="270" r:id="rId21"/>
    <p:sldId id="271"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36" autoAdjust="0"/>
  </p:normalViewPr>
  <p:slideViewPr>
    <p:cSldViewPr>
      <p:cViewPr varScale="1">
        <p:scale>
          <a:sx n="72" d="100"/>
          <a:sy n="72" d="100"/>
        </p:scale>
        <p:origin x="-1762" y="-19"/>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2C6C65-29FA-486F-8741-3A8F7CC9067E}" type="datetimeFigureOut">
              <a:rPr lang="en-US"/>
              <a:pPr>
                <a:defRPr/>
              </a:pPr>
              <a:t>12/21/2015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74FD492-B4A8-4779-989F-9FDC7A1961B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noTextEdit="1"/>
          </p:cNvSpPr>
          <p:nvPr>
            <p:ph type="sldImg"/>
          </p:nvPr>
        </p:nvSpPr>
        <p:spPr bwMode="auto">
          <a:xfrm>
            <a:off x="1154113" y="692150"/>
            <a:ext cx="4554537" cy="3416300"/>
          </a:xfrm>
          <a:noFill/>
          <a:ln cap="flat">
            <a:solidFill>
              <a:srgbClr val="000000"/>
            </a:solidFill>
            <a:miter lim="800000"/>
            <a:headEnd/>
            <a:tailEnd/>
          </a:ln>
        </p:spPr>
      </p:sp>
      <p:sp>
        <p:nvSpPr>
          <p:cNvPr id="24579" name="Rectangle 3"/>
          <p:cNvSpPr>
            <a:spLocks noGrp="1" noChangeArrowheads="1"/>
          </p:cNvSpPr>
          <p:nvPr>
            <p:ph type="body" idx="1"/>
          </p:nvPr>
        </p:nvSpPr>
        <p:spPr bwMode="auto">
          <a:xfrm>
            <a:off x="914400" y="4343400"/>
            <a:ext cx="5029200" cy="4114800"/>
          </a:xfrm>
          <a:noFill/>
        </p:spPr>
        <p:txBody>
          <a:bodyPr wrap="square" lIns="90483" tIns="44448" rIns="90483" bIns="44448" numCol="1" anchor="t" anchorCtr="0" compatLnSpc="1">
            <a:prstTxWarp prst="textNoShape">
              <a:avLst/>
            </a:prstTxWarp>
          </a:bodyPr>
          <a:lstStyle/>
          <a:p>
            <a:pPr eaLnBrk="1" hangingPunct="1">
              <a:lnSpc>
                <a:spcPct val="85000"/>
              </a:lnSpc>
              <a:spcBef>
                <a:spcPct val="15000"/>
              </a:spcBef>
            </a:pPr>
            <a:endParaRPr lang="en-US" sz="11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noTextEdit="1"/>
          </p:cNvSpPr>
          <p:nvPr>
            <p:ph type="sldImg"/>
          </p:nvPr>
        </p:nvSpPr>
        <p:spPr bwMode="auto">
          <a:noFill/>
          <a:ln>
            <a:solidFill>
              <a:srgbClr val="000000"/>
            </a:solidFill>
            <a:miter lim="800000"/>
            <a:headEnd/>
            <a:tailEnd/>
          </a:ln>
        </p:spPr>
      </p:sp>
      <p:sp>
        <p:nvSpPr>
          <p:cNvPr id="337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All design work in the Integration Repository is organized by Software Component Version.  This makes sense, as interfaces logically belong to a software component and to a particular version.  For instance, a BOMMAT03 IDOC is used by SAP systems from version 4.0 on, but a BOMMAT05 IDOC is used by SAP systems from 4.7 on.  And, more specifically, the IDOC specifically belongs to the software component SAP APPL (which is why a BOMMAT IDOC does not exist in a Web AS with no application layer).</a:t>
            </a:r>
          </a:p>
          <a:p>
            <a:pPr eaLnBrk="1" hangingPunct="1">
              <a:spcBef>
                <a:spcPct val="0"/>
              </a:spcBef>
            </a:pPr>
            <a:r>
              <a:rPr lang="en-US" smtClean="0"/>
              <a:t>Before development can begin,  the Software Component Versions (SWCV’s) ust be imported from the SLD to the Integration Repository.</a:t>
            </a:r>
          </a:p>
          <a:p>
            <a:pPr eaLnBrk="1" hangingPunct="1">
              <a:spcBef>
                <a:spcPct val="0"/>
              </a:spcBef>
            </a:pPr>
            <a:r>
              <a:rPr lang="en-US" smtClean="0"/>
              <a:t>Additionally, when we design business scenarios in the Integration Repository, the Application Components that we assign in the scenario editor are assigned from Product Versions in the SLD.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noTextEdit="1"/>
          </p:cNvSpPr>
          <p:nvPr>
            <p:ph type="sldImg"/>
          </p:nvPr>
        </p:nvSpPr>
        <p:spPr bwMode="auto">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Routing Relations in the Integration Directory point to the Business Systems that are maintained in the System Catalog of the SLD, and through the appropriate association, to the technical systems.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noTextEdit="1"/>
          </p:cNvSpPr>
          <p:nvPr>
            <p:ph type="sldImg"/>
          </p:nvPr>
        </p:nvSpPr>
        <p:spPr bwMode="auto">
          <a:noFill/>
          <a:ln>
            <a:solidFill>
              <a:srgbClr val="000000"/>
            </a:solidFill>
            <a:miter lim="800000"/>
            <a:headEnd/>
            <a:tailEnd/>
          </a:ln>
        </p:spPr>
      </p:sp>
      <p:sp>
        <p:nvSpPr>
          <p:cNvPr id="358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To summarize: Products are collections of Software Components; both Software Products and Components exist in versions.</a:t>
            </a:r>
          </a:p>
          <a:p>
            <a:pPr eaLnBrk="1" hangingPunct="1">
              <a:spcBef>
                <a:spcPct val="0"/>
              </a:spcBef>
            </a:pPr>
            <a:r>
              <a:rPr lang="en-US" smtClean="0"/>
              <a:t>Products are installed on Technical Systems, which describe the concrete structure of Systems in the Data Center.</a:t>
            </a:r>
          </a:p>
          <a:p>
            <a:pPr eaLnBrk="1" hangingPunct="1">
              <a:spcBef>
                <a:spcPct val="0"/>
              </a:spcBef>
            </a:pPr>
            <a:r>
              <a:rPr lang="en-US" smtClean="0"/>
              <a:t>Applications communicate with Business Systems, which provide a logical view of the system that participate in a particular Integration Scenario.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noTextEdit="1"/>
          </p:cNvSpPr>
          <p:nvPr>
            <p:ph type="sldImg"/>
          </p:nvPr>
        </p:nvSpPr>
        <p:spPr bwMode="auto">
          <a:xfrm>
            <a:off x="1152525" y="692150"/>
            <a:ext cx="4554538" cy="3416300"/>
          </a:xfrm>
          <a:noFill/>
          <a:ln cap="flat">
            <a:solidFill>
              <a:srgbClr val="000000"/>
            </a:solidFill>
            <a:miter lim="800000"/>
            <a:headEnd/>
            <a:tailEnd/>
          </a:ln>
        </p:spPr>
      </p:sp>
      <p:sp>
        <p:nvSpPr>
          <p:cNvPr id="36867" name="Rectangle 3"/>
          <p:cNvSpPr>
            <a:spLocks noGrp="1" noChangeArrowheads="1"/>
          </p:cNvSpPr>
          <p:nvPr>
            <p:ph type="body" idx="1"/>
          </p:nvPr>
        </p:nvSpPr>
        <p:spPr bwMode="auto">
          <a:xfrm>
            <a:off x="914400" y="4343400"/>
            <a:ext cx="5029200" cy="4114800"/>
          </a:xfrm>
          <a:noFill/>
        </p:spPr>
        <p:txBody>
          <a:bodyPr wrap="square" lIns="90483" tIns="44448" rIns="90483" bIns="44448"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noTextEdit="1"/>
          </p:cNvSpPr>
          <p:nvPr>
            <p:ph type="sldImg"/>
          </p:nvPr>
        </p:nvSpPr>
        <p:spPr bwMode="auto">
          <a:noFill/>
          <a:ln>
            <a:solidFill>
              <a:srgbClr val="000000"/>
            </a:solidFill>
            <a:miter lim="800000"/>
            <a:headEnd/>
            <a:tailEnd/>
          </a:ln>
        </p:spPr>
      </p:sp>
      <p:sp>
        <p:nvSpPr>
          <p:cNvPr id="378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System Landscape Directory is a central repository of information about software and systems in the data center, expressed in a standard schema called the </a:t>
            </a:r>
            <a:r>
              <a:rPr lang="en-US" b="1" i="1" smtClean="0"/>
              <a:t>Common Information Model</a:t>
            </a:r>
            <a:r>
              <a:rPr lang="en-US" smtClean="0"/>
              <a:t>, or CIM.</a:t>
            </a:r>
          </a:p>
          <a:p>
            <a:pPr eaLnBrk="1" hangingPunct="1">
              <a:spcBef>
                <a:spcPct val="0"/>
              </a:spcBef>
            </a:pPr>
            <a:r>
              <a:rPr lang="en-US" smtClean="0"/>
              <a:t>CIM was developed by the Distributed Management Task Force, or DMTF, an industry consortium whose goal is to enable management of IT systems in distributed environments using web standards.</a:t>
            </a:r>
          </a:p>
          <a:p>
            <a:pPr eaLnBrk="1" hangingPunct="1">
              <a:spcBef>
                <a:spcPct val="0"/>
              </a:spcBef>
            </a:pPr>
            <a:r>
              <a:rPr lang="en-US" smtClean="0"/>
              <a:t>For more information, see www.dmtf.org.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noTextEdit="1"/>
          </p:cNvSpPr>
          <p:nvPr>
            <p:ph type="sldImg"/>
          </p:nvPr>
        </p:nvSpPr>
        <p:spPr bwMode="auto">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System Landscapes have 3 dimensions: the solution dimension (i.e., what software processes are installed), the transport dimension (DEV, QAS, and PRD, for instance), and the technical dimension (what products are installed on which hosts on particular networks).</a:t>
            </a:r>
          </a:p>
          <a:p>
            <a:pPr eaLnBrk="1" hangingPunct="1">
              <a:spcBef>
                <a:spcPct val="0"/>
              </a:spcBef>
            </a:pPr>
            <a:r>
              <a:rPr lang="en-US" smtClean="0"/>
              <a:t>The SLD should capture all three dimensions of the System Landscape.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7CC3447-3380-436A-A407-79B701259397}"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noTextEdit="1"/>
          </p:cNvSpPr>
          <p:nvPr>
            <p:ph type="sldImg"/>
          </p:nvPr>
        </p:nvSpPr>
        <p:spPr bwMode="auto">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There are two main areas of content in the SLD: the software catalog, and the systems catalog.</a:t>
            </a:r>
          </a:p>
          <a:p>
            <a:pPr eaLnBrk="1" hangingPunct="1">
              <a:spcBef>
                <a:spcPct val="0"/>
              </a:spcBef>
            </a:pPr>
            <a:r>
              <a:rPr lang="en-US" smtClean="0"/>
              <a:t>The Software catalog describes the installed products and their constituent components.  The software catalog is delivered with content about all SAP products.  Customers and Partners can extend this catalog with information about software from other vendors.</a:t>
            </a:r>
          </a:p>
          <a:p>
            <a:pPr eaLnBrk="1" hangingPunct="1">
              <a:spcBef>
                <a:spcPct val="0"/>
              </a:spcBef>
            </a:pPr>
            <a:r>
              <a:rPr lang="en-US" smtClean="0"/>
              <a:t>The Systems catalog describes the systems in the data center from two perspectives: a logical view (business systems) and a physical view (technical systems).  In other words, the Systems catalog describes the concrete implementation of the customer landscape.</a:t>
            </a:r>
          </a:p>
          <a:p>
            <a:pPr eaLnBrk="1" hangingPunct="1">
              <a:spcBef>
                <a:spcPct val="0"/>
              </a:spcBef>
            </a:pPr>
            <a:r>
              <a:rPr lang="en-US" smtClean="0"/>
              <a:t>Information from the software catalog is used in the Integration Repository to organize development efforts.  Information from the systems catalog is used in the Integration Directory to drive the specific configuration of Integration scenarios.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noTextEdit="1"/>
          </p:cNvSpPr>
          <p:nvPr>
            <p:ph type="sldImg"/>
          </p:nvPr>
        </p:nvSpPr>
        <p:spPr bwMode="auto">
          <a:noFill/>
          <a:ln>
            <a:solidFill>
              <a:srgbClr val="000000"/>
            </a:solidFill>
            <a:miter lim="800000"/>
            <a:headEnd/>
            <a:tailEnd/>
          </a:ln>
        </p:spPr>
      </p:sp>
      <p:sp>
        <p:nvSpPr>
          <p:cNvPr id="296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 Software Product (such as SAP R/3) may exist in multiple versions (such as 4.6c, 4.6d, 4.7 .</a:t>
            </a:r>
          </a:p>
          <a:p>
            <a:pPr eaLnBrk="1" hangingPunct="1">
              <a:spcBef>
                <a:spcPct val="0"/>
              </a:spcBef>
            </a:pPr>
            <a:r>
              <a:rPr lang="en-US" smtClean="0"/>
              <a:t>A Software Component is a unit of software delivery that has its own support package track. Example of Software Components are SAP_APPL, SAP_ABA, SAP_HR, etc.</a:t>
            </a:r>
          </a:p>
          <a:p>
            <a:pPr eaLnBrk="1" hangingPunct="1">
              <a:spcBef>
                <a:spcPct val="0"/>
              </a:spcBef>
            </a:pPr>
            <a:r>
              <a:rPr lang="en-US" smtClean="0"/>
              <a:t>A Software Product is composed of one or more software components.  For instance, the product R/3 version 4.6C has components:</a:t>
            </a:r>
          </a:p>
          <a:p>
            <a:pPr lvl="2" eaLnBrk="1" hangingPunct="1">
              <a:spcBef>
                <a:spcPct val="0"/>
              </a:spcBef>
            </a:pPr>
            <a:r>
              <a:rPr lang="en-US" smtClean="0"/>
              <a:t>SAP BASIS</a:t>
            </a:r>
          </a:p>
          <a:p>
            <a:pPr lvl="2" eaLnBrk="1" hangingPunct="1">
              <a:spcBef>
                <a:spcPct val="0"/>
              </a:spcBef>
            </a:pPr>
            <a:r>
              <a:rPr lang="en-US" smtClean="0"/>
              <a:t>SAP APPL</a:t>
            </a:r>
          </a:p>
          <a:p>
            <a:pPr lvl="2" eaLnBrk="1" hangingPunct="1">
              <a:spcBef>
                <a:spcPct val="0"/>
              </a:spcBef>
            </a:pPr>
            <a:r>
              <a:rPr lang="en-US" smtClean="0"/>
              <a:t>SAP ABA</a:t>
            </a:r>
          </a:p>
          <a:p>
            <a:pPr lvl="2" eaLnBrk="1" hangingPunct="1">
              <a:spcBef>
                <a:spcPct val="0"/>
              </a:spcBef>
            </a:pPr>
            <a:r>
              <a:rPr lang="en-US" smtClean="0"/>
              <a:t>SAP HR</a:t>
            </a:r>
          </a:p>
          <a:p>
            <a:pPr lvl="2" eaLnBrk="1" hangingPunct="1">
              <a:spcBef>
                <a:spcPct val="0"/>
              </a:spcBef>
            </a:pPr>
            <a:r>
              <a:rPr lang="en-US" smtClean="0"/>
              <a:t>SAP GUI</a:t>
            </a:r>
          </a:p>
          <a:p>
            <a:pPr eaLnBrk="1" hangingPunct="1">
              <a:spcBef>
                <a:spcPct val="0"/>
              </a:spcBef>
            </a:pPr>
            <a:r>
              <a:rPr lang="en-US" smtClean="0"/>
              <a:t>The relationship between a software product and its constituent components is described in the SLD by an association called a </a:t>
            </a:r>
            <a:r>
              <a:rPr lang="en-US" i="1" smtClean="0"/>
              <a:t>Software Feature.</a:t>
            </a: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noTextEdit="1"/>
          </p:cNvSpPr>
          <p:nvPr>
            <p:ph type="sldImg"/>
          </p:nvPr>
        </p:nvSpPr>
        <p:spPr bwMode="auto">
          <a:noFill/>
          <a:ln>
            <a:solidFill>
              <a:srgbClr val="000000"/>
            </a:solidFill>
            <a:miter lim="800000"/>
            <a:headEnd/>
            <a:tailEnd/>
          </a:ln>
        </p:spPr>
      </p:sp>
      <p:sp>
        <p:nvSpPr>
          <p:cNvPr id="307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An example of the relationship between software product version and its components: SAP APO v. 3.1.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noTextEdit="1"/>
          </p:cNvSpPr>
          <p:nvPr>
            <p:ph type="sldImg"/>
          </p:nvPr>
        </p:nvSpPr>
        <p:spPr bwMode="auto">
          <a:noFill/>
          <a:ln>
            <a:solidFill>
              <a:srgbClr val="000000"/>
            </a:solidFill>
            <a:miter lim="800000"/>
            <a:headEnd/>
            <a:tailEnd/>
          </a:ln>
        </p:spPr>
      </p:sp>
      <p:sp>
        <p:nvSpPr>
          <p:cNvPr id="317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In the Systems Catalog we define each Technical System in the landscape.  The exact settings for each System depend on the system type.</a:t>
            </a:r>
          </a:p>
          <a:p>
            <a:pPr eaLnBrk="1" hangingPunct="1">
              <a:spcBef>
                <a:spcPct val="0"/>
              </a:spcBef>
            </a:pPr>
            <a:r>
              <a:rPr lang="en-US" smtClean="0"/>
              <a:t>Technical systems are the basis for defining Business Systems. The association between the Technical system and the Business Ssytem is dependent on the TS type; for instance, in a system based on SAP Web AS (ABAP), each client in the system is a separate Business System (this corresponds to the notion of a client as a Logical System in ALE configuration).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noTextEdit="1"/>
          </p:cNvSpPr>
          <p:nvPr>
            <p:ph type="sldImg"/>
          </p:nvPr>
        </p:nvSpPr>
        <p:spPr bwMode="auto">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Business System definition points to the appropriate Technical System.  The SLD makes the appropriate association.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1188" y="304800"/>
            <a:ext cx="2182812" cy="5734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9575" y="304800"/>
            <a:ext cx="6399213" cy="5734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057400"/>
            <a:ext cx="3824288"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2057400"/>
            <a:ext cx="3824287"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80930" name="Rectangle 2"/>
          <p:cNvSpPr>
            <a:spLocks noGrp="1" noChangeArrowheads="1"/>
          </p:cNvSpPr>
          <p:nvPr>
            <p:ph type="body" idx="1"/>
          </p:nvPr>
        </p:nvSpPr>
        <p:spPr bwMode="auto">
          <a:xfrm>
            <a:off x="685800" y="2057400"/>
            <a:ext cx="7800975" cy="398145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smtClean="0"/>
              <a:t>Text (Arial 22)</a:t>
            </a:r>
          </a:p>
          <a:p>
            <a:pPr lvl="1"/>
            <a:r>
              <a:rPr lang="en-US" smtClean="0"/>
              <a:t>2nd level text (Arial 18)</a:t>
            </a:r>
          </a:p>
          <a:p>
            <a:pPr lvl="2"/>
            <a:r>
              <a:rPr lang="en-US" smtClean="0"/>
              <a:t>3rd level text (Arial 18)</a:t>
            </a:r>
          </a:p>
          <a:p>
            <a:pPr lvl="3"/>
            <a:r>
              <a:rPr lang="en-US" smtClean="0"/>
              <a:t>4th level text (Arial 16)</a:t>
            </a:r>
          </a:p>
          <a:p>
            <a:pPr lvl="4"/>
            <a:r>
              <a:rPr lang="en-US" smtClean="0"/>
              <a:t>5th level text (Arial 14 smallest size)</a:t>
            </a:r>
          </a:p>
        </p:txBody>
      </p:sp>
      <p:sp>
        <p:nvSpPr>
          <p:cNvPr id="380931" name="Rectangle 3"/>
          <p:cNvSpPr>
            <a:spLocks noChangeArrowheads="1"/>
          </p:cNvSpPr>
          <p:nvPr/>
        </p:nvSpPr>
        <p:spPr bwMode="auto">
          <a:xfrm>
            <a:off x="630238" y="6708775"/>
            <a:ext cx="4410075" cy="136525"/>
          </a:xfrm>
          <a:prstGeom prst="rect">
            <a:avLst/>
          </a:prstGeom>
          <a:noFill/>
          <a:ln w="12700">
            <a:noFill/>
            <a:miter lim="800000"/>
            <a:headEnd/>
            <a:tailEnd/>
          </a:ln>
          <a:effectLst/>
        </p:spPr>
        <p:txBody>
          <a:bodyPr lIns="0" tIns="0" rIns="0" bIns="0" anchor="ctr">
            <a:spAutoFit/>
          </a:bodyPr>
          <a:lstStyle/>
          <a:p>
            <a:pPr marL="95250" indent="-95250" defTabSz="762000" eaLnBrk="0" hangingPunct="0">
              <a:lnSpc>
                <a:spcPct val="90000"/>
              </a:lnSpc>
              <a:buSzPct val="120000"/>
              <a:buFont typeface="Symbol" pitchFamily="18" charset="2"/>
              <a:buChar char="ã"/>
              <a:defRPr/>
            </a:pPr>
            <a:r>
              <a:rPr lang="en-US" sz="1000"/>
              <a:t>India SAP CoE, Slide </a:t>
            </a:r>
            <a:fld id="{9B303D7D-96B2-4670-AFDF-B209490D3ABE}" type="slidenum">
              <a:rPr lang="en-US" sz="1000"/>
              <a:pPr marL="95250" indent="-95250" defTabSz="762000" eaLnBrk="0" hangingPunct="0">
                <a:lnSpc>
                  <a:spcPct val="90000"/>
                </a:lnSpc>
                <a:buSzPct val="120000"/>
                <a:buFont typeface="Symbol" pitchFamily="18" charset="2"/>
                <a:buChar char="ã"/>
                <a:defRPr/>
              </a:pPr>
              <a:t>‹#›</a:t>
            </a:fld>
            <a:endParaRPr lang="en-US" sz="1000"/>
          </a:p>
        </p:txBody>
      </p:sp>
      <p:sp>
        <p:nvSpPr>
          <p:cNvPr id="380932" name="Freeform 4"/>
          <p:cNvSpPr>
            <a:spLocks/>
          </p:cNvSpPr>
          <p:nvPr/>
        </p:nvSpPr>
        <p:spPr bwMode="auto">
          <a:xfrm>
            <a:off x="0" y="0"/>
            <a:ext cx="6483350" cy="276225"/>
          </a:xfrm>
          <a:custGeom>
            <a:avLst/>
            <a:gdLst/>
            <a:ahLst/>
            <a:cxnLst>
              <a:cxn ang="0">
                <a:pos x="0" y="0"/>
              </a:cxn>
              <a:cxn ang="0">
                <a:pos x="4083" y="0"/>
              </a:cxn>
              <a:cxn ang="0">
                <a:pos x="4083" y="173"/>
              </a:cxn>
              <a:cxn ang="0">
                <a:pos x="0" y="173"/>
              </a:cxn>
              <a:cxn ang="0">
                <a:pos x="0" y="0"/>
              </a:cxn>
            </a:cxnLst>
            <a:rect l="0" t="0" r="r" b="b"/>
            <a:pathLst>
              <a:path w="4084" h="174">
                <a:moveTo>
                  <a:pt x="0" y="0"/>
                </a:moveTo>
                <a:lnTo>
                  <a:pt x="4083" y="0"/>
                </a:lnTo>
                <a:lnTo>
                  <a:pt x="4083" y="173"/>
                </a:lnTo>
                <a:lnTo>
                  <a:pt x="0" y="173"/>
                </a:lnTo>
                <a:lnTo>
                  <a:pt x="0" y="0"/>
                </a:lnTo>
              </a:path>
            </a:pathLst>
          </a:custGeom>
          <a:solidFill>
            <a:srgbClr val="0019D1"/>
          </a:solidFill>
          <a:ln w="12700" cap="rnd" cmpd="sng">
            <a:noFill/>
            <a:prstDash val="solid"/>
            <a:round/>
            <a:headEnd type="none" w="med" len="med"/>
            <a:tailEnd type="none" w="med" len="med"/>
          </a:ln>
          <a:effectLst/>
        </p:spPr>
        <p:txBody>
          <a:bodyPr/>
          <a:lstStyle/>
          <a:p>
            <a:pPr>
              <a:defRPr/>
            </a:pPr>
            <a:endParaRPr lang="en-US"/>
          </a:p>
        </p:txBody>
      </p:sp>
      <p:sp>
        <p:nvSpPr>
          <p:cNvPr id="380933" name="Rectangle 5"/>
          <p:cNvSpPr>
            <a:spLocks noGrp="1" noChangeArrowheads="1"/>
          </p:cNvSpPr>
          <p:nvPr>
            <p:ph type="title"/>
          </p:nvPr>
        </p:nvSpPr>
        <p:spPr bwMode="auto">
          <a:xfrm>
            <a:off x="409575" y="304800"/>
            <a:ext cx="8734425" cy="53340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smtClean="0"/>
              <a:t>SAP Basics Class</a:t>
            </a:r>
          </a:p>
        </p:txBody>
      </p:sp>
      <p:pic>
        <p:nvPicPr>
          <p:cNvPr id="3078" name="Picture 6" descr="Capgemini"/>
          <p:cNvPicPr>
            <a:picLocks noChangeAspect="1" noChangeArrowheads="1"/>
          </p:cNvPicPr>
          <p:nvPr/>
        </p:nvPicPr>
        <p:blipFill>
          <a:blip r:embed="rId13" cstate="print"/>
          <a:srcRect/>
          <a:stretch>
            <a:fillRect/>
          </a:stretch>
        </p:blipFill>
        <p:spPr bwMode="auto">
          <a:xfrm>
            <a:off x="7162800" y="6324600"/>
            <a:ext cx="1697038" cy="381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5pPr>
      <a:lvl6pPr marL="457200"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defRPr>
      </a:lvl6pPr>
      <a:lvl7pPr marL="914400"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defRPr>
      </a:lvl7pPr>
      <a:lvl8pPr marL="1371600"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defRPr>
      </a:lvl8pPr>
      <a:lvl9pPr marL="1828800" algn="l" rtl="0" eaLnBrk="1" fontAlgn="base" hangingPunct="1">
        <a:spcBef>
          <a:spcPct val="0"/>
        </a:spcBef>
        <a:spcAft>
          <a:spcPct val="0"/>
        </a:spcAft>
        <a:defRPr sz="32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SzPct val="100000"/>
        <a:buChar char="•"/>
        <a:defRPr sz="28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SzPct val="100000"/>
        <a:buChar char="–"/>
        <a:defRPr sz="2400" b="1">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5pPr>
      <a:lvl6pPr marL="2514600" indent="-228600" algn="l" rtl="0" eaLnBrk="1" fontAlgn="base" hangingPunct="1">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6pPr>
      <a:lvl7pPr marL="2971800" indent="-228600" algn="l" rtl="0" eaLnBrk="1" fontAlgn="base" hangingPunct="1">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7pPr>
      <a:lvl8pPr marL="3429000" indent="-228600" algn="l" rtl="0" eaLnBrk="1" fontAlgn="base" hangingPunct="1">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8pPr>
      <a:lvl9pPr marL="3886200" indent="-228600" algn="l" rtl="0" eaLnBrk="1" fontAlgn="base" hangingPunct="1">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smtClean="0">
                <a:solidFill>
                  <a:schemeClr val="accent2"/>
                </a:solidFill>
              </a:rPr>
              <a:t>SAP Process Integration</a:t>
            </a:r>
            <a:br>
              <a:rPr lang="en-US" dirty="0" smtClean="0">
                <a:solidFill>
                  <a:schemeClr val="accent2"/>
                </a:solidFill>
              </a:rPr>
            </a:br>
            <a:endParaRPr lang="en-US" dirty="0" smtClean="0">
              <a:solidFill>
                <a:schemeClr val="accent2"/>
              </a:solidFill>
            </a:endParaRPr>
          </a:p>
        </p:txBody>
      </p:sp>
      <p:sp>
        <p:nvSpPr>
          <p:cNvPr id="4099" name="Oval 3"/>
          <p:cNvSpPr>
            <a:spLocks noChangeArrowheads="1"/>
          </p:cNvSpPr>
          <p:nvPr/>
        </p:nvSpPr>
        <p:spPr bwMode="auto">
          <a:xfrm>
            <a:off x="6021388" y="877888"/>
            <a:ext cx="206375" cy="304800"/>
          </a:xfrm>
          <a:prstGeom prst="ellipse">
            <a:avLst/>
          </a:prstGeom>
          <a:solidFill>
            <a:schemeClr val="accent1"/>
          </a:solidFill>
          <a:ln w="12700">
            <a:solidFill>
              <a:schemeClr val="tx1"/>
            </a:solidFill>
            <a:round/>
            <a:headEnd/>
            <a:tailEnd/>
          </a:ln>
        </p:spPr>
        <p:txBody>
          <a:bodyPr wrap="none" anchor="ctr"/>
          <a:lstStyle/>
          <a:p>
            <a:pPr algn="ctr" eaLnBrk="0" hangingPunct="0"/>
            <a:r>
              <a:rPr lang="en-US" sz="2400">
                <a:latin typeface="Times New Roman" pitchFamily="18" charset="0"/>
              </a:rPr>
              <a:t>2</a:t>
            </a:r>
          </a:p>
        </p:txBody>
      </p:sp>
      <p:sp>
        <p:nvSpPr>
          <p:cNvPr id="4100" name="Text Box 4"/>
          <p:cNvSpPr txBox="1">
            <a:spLocks noChangeArrowheads="1"/>
          </p:cNvSpPr>
          <p:nvPr/>
        </p:nvSpPr>
        <p:spPr bwMode="auto">
          <a:xfrm>
            <a:off x="6300788" y="830263"/>
            <a:ext cx="2808287" cy="366712"/>
          </a:xfrm>
          <a:prstGeom prst="rect">
            <a:avLst/>
          </a:prstGeom>
          <a:solidFill>
            <a:schemeClr val="hlink"/>
          </a:solidFill>
          <a:ln w="12700">
            <a:noFill/>
            <a:miter lim="800000"/>
            <a:headEnd/>
            <a:tailEnd/>
          </a:ln>
        </p:spPr>
        <p:txBody>
          <a:bodyPr>
            <a:spAutoFit/>
          </a:bodyPr>
          <a:lstStyle/>
          <a:p>
            <a:pPr eaLnBrk="0" hangingPunct="0"/>
            <a:r>
              <a:rPr lang="en-US">
                <a:latin typeface="Times New Roman" pitchFamily="18" charset="0"/>
              </a:rPr>
              <a:t>Application Environment</a:t>
            </a:r>
          </a:p>
        </p:txBody>
      </p:sp>
      <p:sp>
        <p:nvSpPr>
          <p:cNvPr id="4101" name="Line 5"/>
          <p:cNvSpPr>
            <a:spLocks noChangeShapeType="1"/>
          </p:cNvSpPr>
          <p:nvPr/>
        </p:nvSpPr>
        <p:spPr bwMode="auto">
          <a:xfrm>
            <a:off x="0" y="1382713"/>
            <a:ext cx="8085138" cy="0"/>
          </a:xfrm>
          <a:prstGeom prst="line">
            <a:avLst/>
          </a:prstGeom>
          <a:noFill/>
          <a:ln w="19050">
            <a:solidFill>
              <a:schemeClr val="accent1"/>
            </a:solidFill>
            <a:round/>
            <a:headEnd/>
            <a:tailEnd/>
          </a:ln>
        </p:spPr>
        <p:txBody>
          <a:bodyPr wrap="none" anchor="ctr"/>
          <a:lstStyle/>
          <a:p>
            <a:endParaRPr lang="en-US"/>
          </a:p>
        </p:txBody>
      </p:sp>
      <p:sp>
        <p:nvSpPr>
          <p:cNvPr id="4102" name="Rectangle 6"/>
          <p:cNvSpPr>
            <a:spLocks noChangeArrowheads="1"/>
          </p:cNvSpPr>
          <p:nvPr/>
        </p:nvSpPr>
        <p:spPr bwMode="auto">
          <a:xfrm>
            <a:off x="0" y="1387475"/>
            <a:ext cx="600075" cy="4852988"/>
          </a:xfrm>
          <a:prstGeom prst="rect">
            <a:avLst/>
          </a:prstGeom>
          <a:solidFill>
            <a:schemeClr val="hlink"/>
          </a:solidFill>
          <a:ln w="12700">
            <a:noFill/>
            <a:miter lim="800000"/>
            <a:headEnd/>
            <a:tailEnd/>
          </a:ln>
        </p:spPr>
        <p:txBody>
          <a:bodyPr wrap="none" anchor="ctr"/>
          <a:lstStyle/>
          <a:p>
            <a:endParaRPr lang="en-US">
              <a:latin typeface="Calibri" pitchFamily="34" charset="0"/>
            </a:endParaRPr>
          </a:p>
        </p:txBody>
      </p:sp>
      <p:sp>
        <p:nvSpPr>
          <p:cNvPr id="4103" name="Line 7"/>
          <p:cNvSpPr>
            <a:spLocks noChangeShapeType="1"/>
          </p:cNvSpPr>
          <p:nvPr/>
        </p:nvSpPr>
        <p:spPr bwMode="auto">
          <a:xfrm>
            <a:off x="608013" y="1397000"/>
            <a:ext cx="8504237" cy="0"/>
          </a:xfrm>
          <a:prstGeom prst="line">
            <a:avLst/>
          </a:prstGeom>
          <a:noFill/>
          <a:ln w="19050">
            <a:solidFill>
              <a:schemeClr val="bg2"/>
            </a:solidFill>
            <a:round/>
            <a:headEnd/>
            <a:tailEnd/>
          </a:ln>
        </p:spPr>
        <p:txBody>
          <a:bodyPr wrap="none" anchor="ctr"/>
          <a:lstStyle/>
          <a:p>
            <a:endParaRPr lang="en-US"/>
          </a:p>
        </p:txBody>
      </p:sp>
      <p:sp>
        <p:nvSpPr>
          <p:cNvPr id="4104" name="Rectangle 8"/>
          <p:cNvSpPr>
            <a:spLocks noChangeArrowheads="1"/>
          </p:cNvSpPr>
          <p:nvPr/>
        </p:nvSpPr>
        <p:spPr bwMode="auto">
          <a:xfrm>
            <a:off x="8029575" y="1268413"/>
            <a:ext cx="220663" cy="220662"/>
          </a:xfrm>
          <a:prstGeom prst="rect">
            <a:avLst/>
          </a:prstGeom>
          <a:solidFill>
            <a:schemeClr val="accent1"/>
          </a:solidFill>
          <a:ln w="12700">
            <a:noFill/>
            <a:miter lim="800000"/>
            <a:headEnd/>
            <a:tailEnd/>
          </a:ln>
        </p:spPr>
        <p:txBody>
          <a:bodyPr wrap="none" anchor="ctr"/>
          <a:lstStyle/>
          <a:p>
            <a:endParaRPr lang="en-US">
              <a:latin typeface="Calibri" pitchFamily="34" charset="0"/>
            </a:endParaRPr>
          </a:p>
        </p:txBody>
      </p:sp>
      <p:sp>
        <p:nvSpPr>
          <p:cNvPr id="4105" name="Text Box 9"/>
          <p:cNvSpPr txBox="1">
            <a:spLocks noChangeArrowheads="1"/>
          </p:cNvSpPr>
          <p:nvPr/>
        </p:nvSpPr>
        <p:spPr bwMode="auto">
          <a:xfrm>
            <a:off x="862013" y="3168650"/>
            <a:ext cx="8281987" cy="946150"/>
          </a:xfrm>
          <a:prstGeom prst="rect">
            <a:avLst/>
          </a:prstGeom>
          <a:noFill/>
          <a:ln w="12700">
            <a:noFill/>
            <a:miter lim="800000"/>
            <a:headEnd/>
            <a:tailEnd/>
          </a:ln>
        </p:spPr>
        <p:txBody>
          <a:bodyPr>
            <a:spAutoFit/>
          </a:bodyPr>
          <a:lstStyle/>
          <a:p>
            <a:pPr algn="ctr"/>
            <a:r>
              <a:rPr lang="en-US" sz="2800" dirty="0">
                <a:solidFill>
                  <a:srgbClr val="CC0000"/>
                </a:solidFill>
                <a:latin typeface="Calibri" pitchFamily="34" charset="0"/>
              </a:rPr>
              <a:t>System Landscape Directory</a:t>
            </a:r>
          </a:p>
          <a:p>
            <a:pPr algn="ctr"/>
            <a:endParaRPr lang="en-US" sz="2800" dirty="0">
              <a:solidFill>
                <a:srgbClr val="CC0000"/>
              </a:solidFill>
              <a:latin typeface="Calibri" pitchFamily="34" charset="0"/>
            </a:endParaRPr>
          </a:p>
        </p:txBody>
      </p:sp>
      <p:sp>
        <p:nvSpPr>
          <p:cNvPr id="4106" name="Line 10"/>
          <p:cNvSpPr>
            <a:spLocks noChangeShapeType="1"/>
          </p:cNvSpPr>
          <p:nvPr/>
        </p:nvSpPr>
        <p:spPr bwMode="auto">
          <a:xfrm>
            <a:off x="639763" y="6230938"/>
            <a:ext cx="8504237" cy="0"/>
          </a:xfrm>
          <a:prstGeom prst="line">
            <a:avLst/>
          </a:prstGeom>
          <a:noFill/>
          <a:ln w="19050">
            <a:solidFill>
              <a:schemeClr val="bg2"/>
            </a:solidFill>
            <a:round/>
            <a:headEnd/>
            <a:tailEnd/>
          </a:ln>
        </p:spPr>
        <p:txBody>
          <a:bodyPr wrap="none" anchor="ctr"/>
          <a:lstStyle/>
          <a:p>
            <a:endParaRPr lang="en-US"/>
          </a:p>
        </p:txBody>
      </p:sp>
      <p:sp>
        <p:nvSpPr>
          <p:cNvPr id="4107" name="Line 11"/>
          <p:cNvSpPr>
            <a:spLocks noChangeShapeType="1"/>
          </p:cNvSpPr>
          <p:nvPr/>
        </p:nvSpPr>
        <p:spPr bwMode="auto">
          <a:xfrm>
            <a:off x="0" y="6243638"/>
            <a:ext cx="7954963" cy="0"/>
          </a:xfrm>
          <a:prstGeom prst="line">
            <a:avLst/>
          </a:prstGeom>
          <a:noFill/>
          <a:ln w="19050">
            <a:solidFill>
              <a:schemeClr val="accent1"/>
            </a:solidFill>
            <a:round/>
            <a:headEnd/>
            <a:tailEnd/>
          </a:ln>
        </p:spPr>
        <p:txBody>
          <a:bodyPr wrap="none" anchor="ctr"/>
          <a:lstStyle/>
          <a:p>
            <a:endParaRPr lang="en-US"/>
          </a:p>
        </p:txBody>
      </p:sp>
      <p:sp>
        <p:nvSpPr>
          <p:cNvPr id="4108" name="Rectangle 12"/>
          <p:cNvSpPr>
            <a:spLocks noChangeArrowheads="1"/>
          </p:cNvSpPr>
          <p:nvPr/>
        </p:nvSpPr>
        <p:spPr bwMode="auto">
          <a:xfrm>
            <a:off x="7977188" y="6092825"/>
            <a:ext cx="220662" cy="220663"/>
          </a:xfrm>
          <a:prstGeom prst="rect">
            <a:avLst/>
          </a:prstGeom>
          <a:solidFill>
            <a:schemeClr val="accent1"/>
          </a:solidFill>
          <a:ln w="12700">
            <a:noFill/>
            <a:miter lim="800000"/>
            <a:headEnd/>
            <a:tailEnd/>
          </a:ln>
        </p:spPr>
        <p:txBody>
          <a:bodyPr wrap="none" anchor="ctr"/>
          <a:lstStyle/>
          <a:p>
            <a:endParaRPr lang="en-US">
              <a:latin typeface="Calibri" pitchFamily="3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smtClean="0"/>
              <a:t>SLD content type</a:t>
            </a:r>
          </a:p>
        </p:txBody>
      </p:sp>
      <p:sp>
        <p:nvSpPr>
          <p:cNvPr id="8195" name="Rectangle 3"/>
          <p:cNvSpPr>
            <a:spLocks noGrp="1" noChangeArrowheads="1"/>
          </p:cNvSpPr>
          <p:nvPr>
            <p:ph idx="1"/>
          </p:nvPr>
        </p:nvSpPr>
        <p:spPr>
          <a:xfrm>
            <a:off x="611188" y="1341438"/>
            <a:ext cx="7800975" cy="4535487"/>
          </a:xfrm>
        </p:spPr>
        <p:txBody>
          <a:bodyPr/>
          <a:lstStyle/>
          <a:p>
            <a:pPr eaLnBrk="1" hangingPunct="1">
              <a:defRPr/>
            </a:pPr>
            <a:r>
              <a:rPr lang="en-US" sz="2000" dirty="0" smtClean="0"/>
              <a:t>Component Information</a:t>
            </a:r>
          </a:p>
          <a:p>
            <a:pPr lvl="1" eaLnBrk="1" hangingPunct="1">
              <a:defRPr/>
            </a:pPr>
            <a:r>
              <a:rPr lang="en-US" sz="2000" dirty="0" smtClean="0"/>
              <a:t>Describes building blocks of solutions </a:t>
            </a:r>
          </a:p>
          <a:p>
            <a:pPr lvl="1" eaLnBrk="1" hangingPunct="1">
              <a:defRPr/>
            </a:pPr>
            <a:r>
              <a:rPr lang="en-US" sz="2000" dirty="0" smtClean="0"/>
              <a:t>Describes possible combinations and dependencies</a:t>
            </a:r>
          </a:p>
          <a:p>
            <a:pPr lvl="1" eaLnBrk="1" hangingPunct="1">
              <a:defRPr/>
            </a:pPr>
            <a:r>
              <a:rPr lang="en-US" sz="2000" dirty="0" smtClean="0"/>
              <a:t>Delivered by SAP, extensible by customer</a:t>
            </a:r>
          </a:p>
          <a:p>
            <a:pPr eaLnBrk="1" hangingPunct="1">
              <a:defRPr/>
            </a:pPr>
            <a:r>
              <a:rPr lang="en-US" sz="2000" dirty="0" smtClean="0"/>
              <a:t>Landscape Description</a:t>
            </a:r>
          </a:p>
          <a:p>
            <a:pPr lvl="1" eaLnBrk="1" hangingPunct="1">
              <a:defRPr/>
            </a:pPr>
            <a:r>
              <a:rPr lang="en-US" sz="2000" dirty="0" smtClean="0"/>
              <a:t>Information on installed landscape elements</a:t>
            </a:r>
          </a:p>
          <a:p>
            <a:pPr lvl="1" eaLnBrk="1" hangingPunct="1">
              <a:defRPr/>
            </a:pPr>
            <a:r>
              <a:rPr lang="en-US" sz="2000" dirty="0" smtClean="0"/>
              <a:t>Customer-specific</a:t>
            </a:r>
          </a:p>
          <a:p>
            <a:pPr lvl="1" eaLnBrk="1" hangingPunct="1">
              <a:defRPr/>
            </a:pPr>
            <a:endParaRPr lang="en-US" sz="2000" dirty="0" smtClean="0"/>
          </a:p>
          <a:p>
            <a:pPr eaLnBrk="1" hangingPunct="1">
              <a:defRPr/>
            </a:pPr>
            <a:r>
              <a:rPr lang="en-US" sz="2000" dirty="0" smtClean="0"/>
              <a:t>SAP PI utilizes both types of content for:</a:t>
            </a:r>
          </a:p>
          <a:p>
            <a:pPr lvl="1" eaLnBrk="1" hangingPunct="1">
              <a:defRPr/>
            </a:pPr>
            <a:r>
              <a:rPr lang="en-US" sz="1800" dirty="0" smtClean="0"/>
              <a:t>Enterprise Service Builder: Component Information</a:t>
            </a:r>
          </a:p>
          <a:p>
            <a:pPr lvl="1" eaLnBrk="1" hangingPunct="1">
              <a:defRPr/>
            </a:pPr>
            <a:r>
              <a:rPr lang="en-US" sz="1800" dirty="0" smtClean="0"/>
              <a:t>Integration Directory: Landscape Description</a:t>
            </a:r>
          </a:p>
          <a:p>
            <a:pPr eaLnBrk="1" hangingPunct="1">
              <a:defRPr/>
            </a:pPr>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rtlCol="0">
            <a:normAutofit/>
          </a:bodyPr>
          <a:lstStyle/>
          <a:p>
            <a:pPr marL="171450" eaLnBrk="1" fontAlgn="auto" hangingPunct="1">
              <a:spcAft>
                <a:spcPts val="0"/>
              </a:spcAft>
              <a:defRPr/>
            </a:pPr>
            <a:r>
              <a:rPr lang="de-DE" smtClean="0"/>
              <a:t>SLD: Products and Software Components</a:t>
            </a:r>
            <a:endParaRPr lang="en-US" smtClean="0"/>
          </a:p>
        </p:txBody>
      </p:sp>
      <p:sp>
        <p:nvSpPr>
          <p:cNvPr id="14339" name="Rectangle 3"/>
          <p:cNvSpPr>
            <a:spLocks noChangeArrowheads="1"/>
          </p:cNvSpPr>
          <p:nvPr/>
        </p:nvSpPr>
        <p:spPr bwMode="auto">
          <a:xfrm>
            <a:off x="5238750" y="1828800"/>
            <a:ext cx="3333750" cy="554038"/>
          </a:xfrm>
          <a:prstGeom prst="rect">
            <a:avLst/>
          </a:prstGeom>
          <a:solidFill>
            <a:srgbClr val="BECDE0"/>
          </a:solidFill>
          <a:ln w="12700">
            <a:solidFill>
              <a:schemeClr val="tx1"/>
            </a:solidFill>
            <a:miter lim="800000"/>
            <a:headEnd/>
            <a:tailEnd/>
          </a:ln>
        </p:spPr>
        <p:txBody>
          <a:bodyPr wrap="none" lIns="0" tIns="0" rIns="0" bIns="0" anchor="ctr" anchorCtr="1"/>
          <a:lstStyle/>
          <a:p>
            <a:pPr algn="ctr" defTabSz="1216025" eaLnBrk="0" hangingPunct="0"/>
            <a:r>
              <a:rPr lang="en-US">
                <a:latin typeface="Calibri" pitchFamily="34" charset="0"/>
              </a:rPr>
              <a:t>Software Component</a:t>
            </a:r>
          </a:p>
        </p:txBody>
      </p:sp>
      <p:sp>
        <p:nvSpPr>
          <p:cNvPr id="14340" name="Rectangle 4"/>
          <p:cNvSpPr>
            <a:spLocks noChangeArrowheads="1"/>
          </p:cNvSpPr>
          <p:nvPr/>
        </p:nvSpPr>
        <p:spPr bwMode="auto">
          <a:xfrm>
            <a:off x="571500" y="1828800"/>
            <a:ext cx="3333750" cy="554038"/>
          </a:xfrm>
          <a:prstGeom prst="rect">
            <a:avLst/>
          </a:prstGeom>
          <a:solidFill>
            <a:srgbClr val="BECDE0"/>
          </a:solidFill>
          <a:ln w="12700">
            <a:solidFill>
              <a:schemeClr val="tx1"/>
            </a:solidFill>
            <a:miter lim="800000"/>
            <a:headEnd/>
            <a:tailEnd/>
          </a:ln>
        </p:spPr>
        <p:txBody>
          <a:bodyPr wrap="none" lIns="121892" tIns="60946" rIns="121892" bIns="60946" anchor="ctr" anchorCtr="1"/>
          <a:lstStyle/>
          <a:p>
            <a:pPr algn="ctr" defTabSz="1216025" eaLnBrk="0" hangingPunct="0"/>
            <a:r>
              <a:rPr lang="en-US">
                <a:latin typeface="Calibri" pitchFamily="34" charset="0"/>
              </a:rPr>
              <a:t>Product</a:t>
            </a:r>
          </a:p>
        </p:txBody>
      </p:sp>
      <p:sp>
        <p:nvSpPr>
          <p:cNvPr id="14341" name="Rectangle 5"/>
          <p:cNvSpPr>
            <a:spLocks noChangeArrowheads="1"/>
          </p:cNvSpPr>
          <p:nvPr/>
        </p:nvSpPr>
        <p:spPr bwMode="auto">
          <a:xfrm>
            <a:off x="571500" y="3351213"/>
            <a:ext cx="3333750" cy="555625"/>
          </a:xfrm>
          <a:prstGeom prst="rect">
            <a:avLst/>
          </a:prstGeom>
          <a:solidFill>
            <a:srgbClr val="BECDE0"/>
          </a:solidFill>
          <a:ln w="12700">
            <a:solidFill>
              <a:schemeClr val="tx1"/>
            </a:solidFill>
            <a:miter lim="800000"/>
            <a:headEnd/>
            <a:tailEnd/>
          </a:ln>
        </p:spPr>
        <p:txBody>
          <a:bodyPr wrap="none" lIns="121892" tIns="60946" rIns="121892" bIns="60946" anchor="ctr" anchorCtr="1"/>
          <a:lstStyle/>
          <a:p>
            <a:pPr algn="ctr" defTabSz="1216025" eaLnBrk="0" hangingPunct="0"/>
            <a:r>
              <a:rPr lang="en-US">
                <a:latin typeface="Calibri" pitchFamily="34" charset="0"/>
              </a:rPr>
              <a:t>Product Version</a:t>
            </a:r>
          </a:p>
        </p:txBody>
      </p:sp>
      <p:sp>
        <p:nvSpPr>
          <p:cNvPr id="14342" name="Rectangle 6"/>
          <p:cNvSpPr>
            <a:spLocks noChangeArrowheads="1"/>
          </p:cNvSpPr>
          <p:nvPr/>
        </p:nvSpPr>
        <p:spPr bwMode="auto">
          <a:xfrm>
            <a:off x="5238750" y="3351213"/>
            <a:ext cx="3333750" cy="555625"/>
          </a:xfrm>
          <a:prstGeom prst="rect">
            <a:avLst/>
          </a:prstGeom>
          <a:solidFill>
            <a:srgbClr val="BECDE0"/>
          </a:solidFill>
          <a:ln w="12700">
            <a:solidFill>
              <a:schemeClr val="tx1"/>
            </a:solidFill>
            <a:miter lim="800000"/>
            <a:headEnd/>
            <a:tailEnd/>
          </a:ln>
        </p:spPr>
        <p:txBody>
          <a:bodyPr wrap="none" lIns="0" tIns="0" rIns="0" bIns="0" anchor="ctr" anchorCtr="1"/>
          <a:lstStyle/>
          <a:p>
            <a:pPr algn="ctr" defTabSz="1216025" eaLnBrk="0" hangingPunct="0"/>
            <a:r>
              <a:rPr lang="en-US">
                <a:latin typeface="Calibri" pitchFamily="34" charset="0"/>
              </a:rPr>
              <a:t>Software Component Version</a:t>
            </a:r>
          </a:p>
        </p:txBody>
      </p:sp>
      <p:sp>
        <p:nvSpPr>
          <p:cNvPr id="14343" name="Rectangle 7"/>
          <p:cNvSpPr>
            <a:spLocks noChangeArrowheads="1"/>
          </p:cNvSpPr>
          <p:nvPr/>
        </p:nvSpPr>
        <p:spPr bwMode="auto">
          <a:xfrm>
            <a:off x="2905125" y="4873625"/>
            <a:ext cx="3333750" cy="555625"/>
          </a:xfrm>
          <a:prstGeom prst="rect">
            <a:avLst/>
          </a:prstGeom>
          <a:solidFill>
            <a:srgbClr val="BECDE0"/>
          </a:solidFill>
          <a:ln w="12700">
            <a:solidFill>
              <a:schemeClr val="tx1"/>
            </a:solidFill>
            <a:miter lim="800000"/>
            <a:headEnd/>
            <a:tailEnd/>
          </a:ln>
        </p:spPr>
        <p:txBody>
          <a:bodyPr wrap="none" lIns="0" tIns="0" rIns="0" bIns="0" anchor="ctr" anchorCtr="1"/>
          <a:lstStyle/>
          <a:p>
            <a:pPr algn="ctr" defTabSz="1216025" eaLnBrk="0" hangingPunct="0"/>
            <a:r>
              <a:rPr lang="en-US">
                <a:latin typeface="Calibri" pitchFamily="34" charset="0"/>
              </a:rPr>
              <a:t>Software Feature</a:t>
            </a:r>
          </a:p>
        </p:txBody>
      </p:sp>
      <p:sp>
        <p:nvSpPr>
          <p:cNvPr id="14344" name="AutoShape 8"/>
          <p:cNvSpPr>
            <a:spLocks noChangeArrowheads="1"/>
          </p:cNvSpPr>
          <p:nvPr/>
        </p:nvSpPr>
        <p:spPr bwMode="auto">
          <a:xfrm>
            <a:off x="2193925" y="2382838"/>
            <a:ext cx="88900" cy="149225"/>
          </a:xfrm>
          <a:prstGeom prst="flowChartDecision">
            <a:avLst/>
          </a:prstGeom>
          <a:noFill/>
          <a:ln w="12700">
            <a:solidFill>
              <a:schemeClr val="tx1"/>
            </a:solidFill>
            <a:miter lim="800000"/>
            <a:headEnd/>
            <a:tailEnd/>
          </a:ln>
        </p:spPr>
        <p:txBody>
          <a:bodyPr wrap="none" anchor="ctr"/>
          <a:lstStyle/>
          <a:p>
            <a:endParaRPr lang="en-US">
              <a:latin typeface="Calibri" pitchFamily="34" charset="0"/>
            </a:endParaRPr>
          </a:p>
        </p:txBody>
      </p:sp>
      <p:sp>
        <p:nvSpPr>
          <p:cNvPr id="14345" name="Line 9"/>
          <p:cNvSpPr>
            <a:spLocks noChangeShapeType="1"/>
          </p:cNvSpPr>
          <p:nvPr/>
        </p:nvSpPr>
        <p:spPr bwMode="auto">
          <a:xfrm flipV="1">
            <a:off x="2238375" y="2532063"/>
            <a:ext cx="0" cy="819150"/>
          </a:xfrm>
          <a:prstGeom prst="line">
            <a:avLst/>
          </a:prstGeom>
          <a:noFill/>
          <a:ln w="12700">
            <a:solidFill>
              <a:schemeClr val="tx1"/>
            </a:solidFill>
            <a:round/>
            <a:headEnd/>
            <a:tailEnd/>
          </a:ln>
        </p:spPr>
        <p:txBody>
          <a:bodyPr wrap="none" anchor="ctr"/>
          <a:lstStyle/>
          <a:p>
            <a:endParaRPr lang="en-US"/>
          </a:p>
        </p:txBody>
      </p:sp>
      <p:sp>
        <p:nvSpPr>
          <p:cNvPr id="14346" name="AutoShape 10"/>
          <p:cNvSpPr>
            <a:spLocks noChangeArrowheads="1"/>
          </p:cNvSpPr>
          <p:nvPr/>
        </p:nvSpPr>
        <p:spPr bwMode="auto">
          <a:xfrm>
            <a:off x="6861175" y="2392363"/>
            <a:ext cx="88900" cy="147637"/>
          </a:xfrm>
          <a:prstGeom prst="flowChartDecision">
            <a:avLst/>
          </a:prstGeom>
          <a:noFill/>
          <a:ln w="12700">
            <a:solidFill>
              <a:schemeClr val="tx1"/>
            </a:solidFill>
            <a:miter lim="800000"/>
            <a:headEnd/>
            <a:tailEnd/>
          </a:ln>
        </p:spPr>
        <p:txBody>
          <a:bodyPr wrap="none" anchor="ctr"/>
          <a:lstStyle/>
          <a:p>
            <a:endParaRPr lang="en-US">
              <a:latin typeface="Calibri" pitchFamily="34" charset="0"/>
            </a:endParaRPr>
          </a:p>
        </p:txBody>
      </p:sp>
      <p:sp>
        <p:nvSpPr>
          <p:cNvPr id="14347" name="Line 11"/>
          <p:cNvSpPr>
            <a:spLocks noChangeShapeType="1"/>
          </p:cNvSpPr>
          <p:nvPr/>
        </p:nvSpPr>
        <p:spPr bwMode="auto">
          <a:xfrm flipV="1">
            <a:off x="6905625" y="2540000"/>
            <a:ext cx="0" cy="817563"/>
          </a:xfrm>
          <a:prstGeom prst="line">
            <a:avLst/>
          </a:prstGeom>
          <a:noFill/>
          <a:ln w="12700">
            <a:solidFill>
              <a:schemeClr val="tx1"/>
            </a:solidFill>
            <a:round/>
            <a:headEnd/>
            <a:tailEnd/>
          </a:ln>
        </p:spPr>
        <p:txBody>
          <a:bodyPr wrap="none" anchor="ctr"/>
          <a:lstStyle/>
          <a:p>
            <a:endParaRPr lang="en-US"/>
          </a:p>
        </p:txBody>
      </p:sp>
      <p:sp>
        <p:nvSpPr>
          <p:cNvPr id="14348" name="AutoShape 12"/>
          <p:cNvSpPr>
            <a:spLocks noChangeArrowheads="1"/>
          </p:cNvSpPr>
          <p:nvPr/>
        </p:nvSpPr>
        <p:spPr bwMode="auto">
          <a:xfrm>
            <a:off x="2193925" y="3906838"/>
            <a:ext cx="88900" cy="147637"/>
          </a:xfrm>
          <a:prstGeom prst="flowChartDecision">
            <a:avLst/>
          </a:prstGeom>
          <a:noFill/>
          <a:ln w="12700">
            <a:solidFill>
              <a:schemeClr val="tx1"/>
            </a:solidFill>
            <a:miter lim="800000"/>
            <a:headEnd/>
            <a:tailEnd/>
          </a:ln>
        </p:spPr>
        <p:txBody>
          <a:bodyPr wrap="none" anchor="ctr"/>
          <a:lstStyle/>
          <a:p>
            <a:endParaRPr lang="en-US">
              <a:latin typeface="Calibri" pitchFamily="34" charset="0"/>
            </a:endParaRPr>
          </a:p>
        </p:txBody>
      </p:sp>
      <p:sp>
        <p:nvSpPr>
          <p:cNvPr id="14349" name="Line 13"/>
          <p:cNvSpPr>
            <a:spLocks noChangeShapeType="1"/>
          </p:cNvSpPr>
          <p:nvPr/>
        </p:nvSpPr>
        <p:spPr bwMode="auto">
          <a:xfrm flipV="1">
            <a:off x="2238375" y="4054475"/>
            <a:ext cx="0" cy="1098550"/>
          </a:xfrm>
          <a:prstGeom prst="line">
            <a:avLst/>
          </a:prstGeom>
          <a:noFill/>
          <a:ln w="12700">
            <a:solidFill>
              <a:schemeClr val="tx1"/>
            </a:solidFill>
            <a:round/>
            <a:headEnd/>
            <a:tailEnd/>
          </a:ln>
        </p:spPr>
        <p:txBody>
          <a:bodyPr wrap="none" anchor="ctr"/>
          <a:lstStyle/>
          <a:p>
            <a:endParaRPr lang="en-US"/>
          </a:p>
        </p:txBody>
      </p:sp>
      <p:sp>
        <p:nvSpPr>
          <p:cNvPr id="14350" name="AutoShape 14"/>
          <p:cNvSpPr>
            <a:spLocks noChangeArrowheads="1"/>
          </p:cNvSpPr>
          <p:nvPr/>
        </p:nvSpPr>
        <p:spPr bwMode="auto">
          <a:xfrm>
            <a:off x="6238875" y="5108575"/>
            <a:ext cx="149225" cy="87313"/>
          </a:xfrm>
          <a:prstGeom prst="flowChartDecision">
            <a:avLst/>
          </a:prstGeom>
          <a:noFill/>
          <a:ln w="12700">
            <a:solidFill>
              <a:schemeClr val="tx1"/>
            </a:solidFill>
            <a:miter lim="800000"/>
            <a:headEnd/>
            <a:tailEnd/>
          </a:ln>
        </p:spPr>
        <p:txBody>
          <a:bodyPr wrap="none" anchor="ctr"/>
          <a:lstStyle/>
          <a:p>
            <a:endParaRPr lang="en-US">
              <a:latin typeface="Calibri" pitchFamily="34" charset="0"/>
            </a:endParaRPr>
          </a:p>
        </p:txBody>
      </p:sp>
      <p:sp>
        <p:nvSpPr>
          <p:cNvPr id="14351" name="Line 15"/>
          <p:cNvSpPr>
            <a:spLocks noChangeShapeType="1"/>
          </p:cNvSpPr>
          <p:nvPr/>
        </p:nvSpPr>
        <p:spPr bwMode="auto">
          <a:xfrm>
            <a:off x="2241550" y="5153025"/>
            <a:ext cx="663575" cy="0"/>
          </a:xfrm>
          <a:prstGeom prst="line">
            <a:avLst/>
          </a:prstGeom>
          <a:noFill/>
          <a:ln w="12700">
            <a:solidFill>
              <a:schemeClr val="tx1"/>
            </a:solidFill>
            <a:round/>
            <a:headEnd/>
            <a:tailEnd/>
          </a:ln>
        </p:spPr>
        <p:txBody>
          <a:bodyPr wrap="none" anchor="ctr"/>
          <a:lstStyle/>
          <a:p>
            <a:endParaRPr lang="en-US"/>
          </a:p>
        </p:txBody>
      </p:sp>
      <p:sp>
        <p:nvSpPr>
          <p:cNvPr id="14352" name="Line 16"/>
          <p:cNvSpPr>
            <a:spLocks noChangeShapeType="1"/>
          </p:cNvSpPr>
          <p:nvPr/>
        </p:nvSpPr>
        <p:spPr bwMode="auto">
          <a:xfrm>
            <a:off x="6905625" y="3906838"/>
            <a:ext cx="0" cy="1246187"/>
          </a:xfrm>
          <a:prstGeom prst="line">
            <a:avLst/>
          </a:prstGeom>
          <a:noFill/>
          <a:ln w="12700">
            <a:solidFill>
              <a:schemeClr val="tx1"/>
            </a:solidFill>
            <a:round/>
            <a:headEnd/>
            <a:tailEnd/>
          </a:ln>
        </p:spPr>
        <p:txBody>
          <a:bodyPr wrap="none" anchor="ctr"/>
          <a:lstStyle/>
          <a:p>
            <a:endParaRPr lang="en-US"/>
          </a:p>
        </p:txBody>
      </p:sp>
      <p:sp>
        <p:nvSpPr>
          <p:cNvPr id="14353" name="Line 17"/>
          <p:cNvSpPr>
            <a:spLocks noChangeShapeType="1"/>
          </p:cNvSpPr>
          <p:nvPr/>
        </p:nvSpPr>
        <p:spPr bwMode="auto">
          <a:xfrm flipV="1">
            <a:off x="6388100" y="5153025"/>
            <a:ext cx="517525" cy="0"/>
          </a:xfrm>
          <a:prstGeom prst="line">
            <a:avLst/>
          </a:prstGeom>
          <a:noFill/>
          <a:ln w="12700">
            <a:solidFill>
              <a:schemeClr val="tx1"/>
            </a:solidFill>
            <a:round/>
            <a:headEnd/>
            <a:tailEnd/>
          </a:ln>
        </p:spPr>
        <p:txBody>
          <a:bodyPr wrap="none" anchor="ctr"/>
          <a:lstStyle/>
          <a:p>
            <a:endParaRPr lang="en-US"/>
          </a:p>
        </p:txBody>
      </p:sp>
      <p:sp>
        <p:nvSpPr>
          <p:cNvPr id="14354" name="Text Box 18"/>
          <p:cNvSpPr txBox="1">
            <a:spLocks noChangeArrowheads="1"/>
          </p:cNvSpPr>
          <p:nvPr/>
        </p:nvSpPr>
        <p:spPr bwMode="auto">
          <a:xfrm>
            <a:off x="2239963" y="3879850"/>
            <a:ext cx="222250" cy="304800"/>
          </a:xfrm>
          <a:prstGeom prst="rect">
            <a:avLst/>
          </a:prstGeom>
          <a:noFill/>
          <a:ln w="9525">
            <a:noFill/>
            <a:miter lim="800000"/>
            <a:headEnd/>
            <a:tailEnd/>
          </a:ln>
        </p:spPr>
        <p:txBody>
          <a:bodyPr wrap="none" lIns="95978" tIns="0" rIns="0" bIns="0" anchor="ctr" anchorCtr="1">
            <a:spAutoFit/>
          </a:bodyPr>
          <a:lstStyle/>
          <a:p>
            <a:pPr defTabSz="1216025" eaLnBrk="0" hangingPunct="0"/>
            <a:r>
              <a:rPr lang="en-US" sz="2000">
                <a:latin typeface="Times New Roman" pitchFamily="18" charset="0"/>
              </a:rPr>
              <a:t>1</a:t>
            </a:r>
            <a:endParaRPr lang="en-US" sz="3200">
              <a:latin typeface="Times New Roman" pitchFamily="18" charset="0"/>
            </a:endParaRPr>
          </a:p>
        </p:txBody>
      </p:sp>
      <p:sp>
        <p:nvSpPr>
          <p:cNvPr id="14355" name="Text Box 19"/>
          <p:cNvSpPr txBox="1">
            <a:spLocks noChangeArrowheads="1"/>
          </p:cNvSpPr>
          <p:nvPr/>
        </p:nvSpPr>
        <p:spPr bwMode="auto">
          <a:xfrm>
            <a:off x="2693988" y="4919663"/>
            <a:ext cx="247650" cy="304800"/>
          </a:xfrm>
          <a:prstGeom prst="rect">
            <a:avLst/>
          </a:prstGeom>
          <a:noFill/>
          <a:ln w="9525">
            <a:noFill/>
            <a:miter lim="800000"/>
            <a:headEnd/>
            <a:tailEnd/>
          </a:ln>
        </p:spPr>
        <p:txBody>
          <a:bodyPr wrap="none" lIns="0" tIns="0" rIns="95978" bIns="0" anchor="ctr" anchorCtr="1">
            <a:spAutoFit/>
          </a:bodyPr>
          <a:lstStyle/>
          <a:p>
            <a:pPr defTabSz="1216025" eaLnBrk="0" hangingPunct="0"/>
            <a:r>
              <a:rPr lang="en-US" sz="2000">
                <a:latin typeface="Courier New" pitchFamily="49" charset="0"/>
              </a:rPr>
              <a:t>*</a:t>
            </a:r>
          </a:p>
        </p:txBody>
      </p:sp>
      <p:sp>
        <p:nvSpPr>
          <p:cNvPr id="14356" name="Text Box 20"/>
          <p:cNvSpPr txBox="1">
            <a:spLocks noChangeArrowheads="1"/>
          </p:cNvSpPr>
          <p:nvPr/>
        </p:nvSpPr>
        <p:spPr bwMode="auto">
          <a:xfrm>
            <a:off x="6176963" y="4875213"/>
            <a:ext cx="247650" cy="304800"/>
          </a:xfrm>
          <a:prstGeom prst="rect">
            <a:avLst/>
          </a:prstGeom>
          <a:noFill/>
          <a:ln w="9525">
            <a:noFill/>
            <a:miter lim="800000"/>
            <a:headEnd/>
            <a:tailEnd/>
          </a:ln>
        </p:spPr>
        <p:txBody>
          <a:bodyPr wrap="none" lIns="95978" tIns="0" rIns="0" bIns="0" anchor="ctr" anchorCtr="1">
            <a:spAutoFit/>
          </a:bodyPr>
          <a:lstStyle/>
          <a:p>
            <a:pPr defTabSz="1216025" eaLnBrk="0" hangingPunct="0"/>
            <a:r>
              <a:rPr lang="en-US" sz="2000">
                <a:latin typeface="Courier New" pitchFamily="49" charset="0"/>
              </a:rPr>
              <a:t>*</a:t>
            </a:r>
          </a:p>
        </p:txBody>
      </p:sp>
      <p:sp>
        <p:nvSpPr>
          <p:cNvPr id="14357" name="Text Box 21"/>
          <p:cNvSpPr txBox="1">
            <a:spLocks noChangeArrowheads="1"/>
          </p:cNvSpPr>
          <p:nvPr/>
        </p:nvSpPr>
        <p:spPr bwMode="auto">
          <a:xfrm>
            <a:off x="6872288" y="3879850"/>
            <a:ext cx="247650" cy="304800"/>
          </a:xfrm>
          <a:prstGeom prst="rect">
            <a:avLst/>
          </a:prstGeom>
          <a:noFill/>
          <a:ln w="9525">
            <a:noFill/>
            <a:miter lim="800000"/>
            <a:headEnd/>
            <a:tailEnd/>
          </a:ln>
        </p:spPr>
        <p:txBody>
          <a:bodyPr wrap="none" lIns="95978" tIns="0" rIns="0" bIns="0" anchor="ctr" anchorCtr="1">
            <a:spAutoFit/>
          </a:bodyPr>
          <a:lstStyle/>
          <a:p>
            <a:pPr defTabSz="1216025" eaLnBrk="0" hangingPunct="0"/>
            <a:r>
              <a:rPr lang="en-US" sz="2000">
                <a:latin typeface="Courier New" pitchFamily="49" charset="0"/>
              </a:rPr>
              <a:t>*</a:t>
            </a:r>
          </a:p>
        </p:txBody>
      </p:sp>
      <p:sp>
        <p:nvSpPr>
          <p:cNvPr id="14358" name="Text Box 22"/>
          <p:cNvSpPr txBox="1">
            <a:spLocks noChangeArrowheads="1"/>
          </p:cNvSpPr>
          <p:nvPr/>
        </p:nvSpPr>
        <p:spPr bwMode="auto">
          <a:xfrm>
            <a:off x="2190750" y="3079750"/>
            <a:ext cx="247650" cy="304800"/>
          </a:xfrm>
          <a:prstGeom prst="rect">
            <a:avLst/>
          </a:prstGeom>
          <a:noFill/>
          <a:ln w="9525">
            <a:noFill/>
            <a:miter lim="800000"/>
            <a:headEnd/>
            <a:tailEnd/>
          </a:ln>
        </p:spPr>
        <p:txBody>
          <a:bodyPr wrap="none" lIns="95978" tIns="0" rIns="0" bIns="0" anchor="ctr" anchorCtr="1">
            <a:spAutoFit/>
          </a:bodyPr>
          <a:lstStyle/>
          <a:p>
            <a:pPr defTabSz="1216025" eaLnBrk="0" hangingPunct="0"/>
            <a:r>
              <a:rPr lang="en-US" sz="2000">
                <a:latin typeface="Courier New" pitchFamily="49" charset="0"/>
              </a:rPr>
              <a:t>*</a:t>
            </a:r>
          </a:p>
        </p:txBody>
      </p:sp>
      <p:sp>
        <p:nvSpPr>
          <p:cNvPr id="14359" name="Text Box 23"/>
          <p:cNvSpPr txBox="1">
            <a:spLocks noChangeArrowheads="1"/>
          </p:cNvSpPr>
          <p:nvPr/>
        </p:nvSpPr>
        <p:spPr bwMode="auto">
          <a:xfrm>
            <a:off x="6858000" y="3081338"/>
            <a:ext cx="247650" cy="304800"/>
          </a:xfrm>
          <a:prstGeom prst="rect">
            <a:avLst/>
          </a:prstGeom>
          <a:noFill/>
          <a:ln w="9525">
            <a:noFill/>
            <a:miter lim="800000"/>
            <a:headEnd/>
            <a:tailEnd/>
          </a:ln>
        </p:spPr>
        <p:txBody>
          <a:bodyPr wrap="none" lIns="95978" tIns="0" rIns="0" bIns="0" anchor="ctr" anchorCtr="1">
            <a:spAutoFit/>
          </a:bodyPr>
          <a:lstStyle/>
          <a:p>
            <a:pPr defTabSz="1216025" eaLnBrk="0" hangingPunct="0"/>
            <a:r>
              <a:rPr lang="en-US" sz="2000">
                <a:latin typeface="Courier New" pitchFamily="49" charset="0"/>
              </a:rPr>
              <a:t>*</a:t>
            </a:r>
          </a:p>
        </p:txBody>
      </p:sp>
      <p:sp>
        <p:nvSpPr>
          <p:cNvPr id="14360" name="Text Box 24"/>
          <p:cNvSpPr txBox="1">
            <a:spLocks noChangeArrowheads="1"/>
          </p:cNvSpPr>
          <p:nvPr/>
        </p:nvSpPr>
        <p:spPr bwMode="auto">
          <a:xfrm>
            <a:off x="2216150" y="2365375"/>
            <a:ext cx="476250" cy="304800"/>
          </a:xfrm>
          <a:prstGeom prst="rect">
            <a:avLst/>
          </a:prstGeom>
          <a:noFill/>
          <a:ln w="9525">
            <a:noFill/>
            <a:miter lim="800000"/>
            <a:headEnd/>
            <a:tailEnd/>
          </a:ln>
        </p:spPr>
        <p:txBody>
          <a:bodyPr wrap="none" lIns="95978" tIns="0" rIns="0" bIns="0" anchor="ctr" anchorCtr="1">
            <a:spAutoFit/>
          </a:bodyPr>
          <a:lstStyle/>
          <a:p>
            <a:pPr defTabSz="1216025" eaLnBrk="0" hangingPunct="0"/>
            <a:r>
              <a:rPr lang="en-US" sz="2000">
                <a:latin typeface="Times New Roman" pitchFamily="18" charset="0"/>
              </a:rPr>
              <a:t>0..1</a:t>
            </a:r>
            <a:endParaRPr lang="en-US" sz="3200">
              <a:latin typeface="Times New Roman" pitchFamily="18" charset="0"/>
            </a:endParaRPr>
          </a:p>
        </p:txBody>
      </p:sp>
      <p:sp>
        <p:nvSpPr>
          <p:cNvPr id="14361" name="Text Box 25"/>
          <p:cNvSpPr txBox="1">
            <a:spLocks noChangeArrowheads="1"/>
          </p:cNvSpPr>
          <p:nvPr/>
        </p:nvSpPr>
        <p:spPr bwMode="auto">
          <a:xfrm>
            <a:off x="6861175" y="2365375"/>
            <a:ext cx="476250" cy="304800"/>
          </a:xfrm>
          <a:prstGeom prst="rect">
            <a:avLst/>
          </a:prstGeom>
          <a:noFill/>
          <a:ln w="9525">
            <a:noFill/>
            <a:miter lim="800000"/>
            <a:headEnd/>
            <a:tailEnd/>
          </a:ln>
        </p:spPr>
        <p:txBody>
          <a:bodyPr wrap="none" lIns="95978" tIns="0" rIns="0" bIns="0" anchor="ctr" anchorCtr="1">
            <a:spAutoFit/>
          </a:bodyPr>
          <a:lstStyle/>
          <a:p>
            <a:pPr defTabSz="1216025" eaLnBrk="0" hangingPunct="0"/>
            <a:r>
              <a:rPr lang="en-US" sz="2000">
                <a:latin typeface="Times New Roman" pitchFamily="18" charset="0"/>
              </a:rPr>
              <a:t>0..1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a:xfrm>
            <a:off x="457200" y="274638"/>
            <a:ext cx="8229600" cy="868362"/>
          </a:xfrm>
        </p:spPr>
        <p:txBody>
          <a:bodyPr/>
          <a:lstStyle/>
          <a:p>
            <a:pPr eaLnBrk="1" hangingPunct="1">
              <a:defRPr/>
            </a:pPr>
            <a:r>
              <a:rPr lang="en-US" smtClean="0"/>
              <a:t>Example: SAP APO</a:t>
            </a:r>
          </a:p>
        </p:txBody>
      </p:sp>
      <p:graphicFrame>
        <p:nvGraphicFramePr>
          <p:cNvPr id="1026" name="Object 2"/>
          <p:cNvGraphicFramePr>
            <a:graphicFrameLocks noChangeAspect="1"/>
          </p:cNvGraphicFramePr>
          <p:nvPr>
            <p:ph idx="1"/>
          </p:nvPr>
        </p:nvGraphicFramePr>
        <p:xfrm>
          <a:off x="250825" y="1004888"/>
          <a:ext cx="8712200" cy="5121275"/>
        </p:xfrm>
        <a:graphic>
          <a:graphicData uri="http://schemas.openxmlformats.org/presentationml/2006/ole">
            <p:oleObj spid="_x0000_s1026" name="Photo Editor Photo" r:id="rId4" imgW="7744906" imgH="4552381" progId="MSPhotoEd.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marL="171450" eaLnBrk="1" hangingPunct="1">
              <a:defRPr/>
            </a:pPr>
            <a:r>
              <a:rPr lang="de-DE" smtClean="0"/>
              <a:t>SLD: Technical System</a:t>
            </a:r>
            <a:endParaRPr lang="en-US" smtClean="0"/>
          </a:p>
        </p:txBody>
      </p:sp>
      <p:sp>
        <p:nvSpPr>
          <p:cNvPr id="15363" name="Text Box 3"/>
          <p:cNvSpPr txBox="1">
            <a:spLocks noChangeArrowheads="1"/>
          </p:cNvSpPr>
          <p:nvPr/>
        </p:nvSpPr>
        <p:spPr bwMode="auto">
          <a:xfrm>
            <a:off x="228600" y="1111250"/>
            <a:ext cx="1900238" cy="336550"/>
          </a:xfrm>
          <a:prstGeom prst="rect">
            <a:avLst/>
          </a:prstGeom>
          <a:solidFill>
            <a:srgbClr val="FFE8BB"/>
          </a:solid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Technical System</a:t>
            </a:r>
            <a:endParaRPr lang="en-US">
              <a:latin typeface="Calibri" pitchFamily="34" charset="0"/>
            </a:endParaRPr>
          </a:p>
        </p:txBody>
      </p:sp>
      <p:sp>
        <p:nvSpPr>
          <p:cNvPr id="15364" name="Text Box 4"/>
          <p:cNvSpPr txBox="1">
            <a:spLocks noChangeArrowheads="1"/>
          </p:cNvSpPr>
          <p:nvPr/>
        </p:nvSpPr>
        <p:spPr bwMode="auto">
          <a:xfrm>
            <a:off x="3032125" y="1431925"/>
            <a:ext cx="1524000"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WebAS ABAP</a:t>
            </a:r>
            <a:endParaRPr lang="en-US">
              <a:latin typeface="Calibri" pitchFamily="34" charset="0"/>
            </a:endParaRPr>
          </a:p>
        </p:txBody>
      </p:sp>
      <p:sp>
        <p:nvSpPr>
          <p:cNvPr id="15365" name="Text Box 5"/>
          <p:cNvSpPr txBox="1">
            <a:spLocks noChangeArrowheads="1"/>
          </p:cNvSpPr>
          <p:nvPr/>
        </p:nvSpPr>
        <p:spPr bwMode="auto">
          <a:xfrm>
            <a:off x="3032125" y="4067175"/>
            <a:ext cx="1874838" cy="336550"/>
          </a:xfrm>
          <a:prstGeom prst="rect">
            <a:avLst/>
          </a:prstGeom>
          <a:no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Standalone JAVA</a:t>
            </a:r>
            <a:endParaRPr lang="en-US">
              <a:latin typeface="Calibri" pitchFamily="34" charset="0"/>
            </a:endParaRPr>
          </a:p>
        </p:txBody>
      </p:sp>
      <p:sp>
        <p:nvSpPr>
          <p:cNvPr id="15366" name="Text Box 6"/>
          <p:cNvSpPr txBox="1">
            <a:spLocks noChangeArrowheads="1"/>
          </p:cNvSpPr>
          <p:nvPr/>
        </p:nvSpPr>
        <p:spPr bwMode="auto">
          <a:xfrm>
            <a:off x="3032125" y="5257800"/>
            <a:ext cx="1314450"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Third Party </a:t>
            </a:r>
            <a:endParaRPr lang="en-US">
              <a:latin typeface="Calibri" pitchFamily="34" charset="0"/>
            </a:endParaRPr>
          </a:p>
        </p:txBody>
      </p:sp>
      <p:sp>
        <p:nvSpPr>
          <p:cNvPr id="15367" name="Text Box 7"/>
          <p:cNvSpPr txBox="1">
            <a:spLocks noChangeArrowheads="1"/>
          </p:cNvSpPr>
          <p:nvPr/>
        </p:nvSpPr>
        <p:spPr bwMode="auto">
          <a:xfrm>
            <a:off x="3870325" y="1812925"/>
            <a:ext cx="4397375"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Name; host name; system number; Release</a:t>
            </a:r>
            <a:endParaRPr lang="en-US">
              <a:latin typeface="Calibri" pitchFamily="34" charset="0"/>
            </a:endParaRPr>
          </a:p>
        </p:txBody>
      </p:sp>
      <p:sp>
        <p:nvSpPr>
          <p:cNvPr id="15368" name="Text Box 8"/>
          <p:cNvSpPr txBox="1">
            <a:spLocks noChangeArrowheads="1"/>
          </p:cNvSpPr>
          <p:nvPr/>
        </p:nvSpPr>
        <p:spPr bwMode="auto">
          <a:xfrm>
            <a:off x="3870325" y="2125663"/>
            <a:ext cx="1711325"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Installed clients</a:t>
            </a:r>
            <a:endParaRPr lang="en-US">
              <a:latin typeface="Calibri" pitchFamily="34" charset="0"/>
            </a:endParaRPr>
          </a:p>
        </p:txBody>
      </p:sp>
      <p:sp>
        <p:nvSpPr>
          <p:cNvPr id="15369" name="Text Box 9"/>
          <p:cNvSpPr txBox="1">
            <a:spLocks noChangeArrowheads="1"/>
          </p:cNvSpPr>
          <p:nvPr/>
        </p:nvSpPr>
        <p:spPr bwMode="auto">
          <a:xfrm>
            <a:off x="3870325" y="2438400"/>
            <a:ext cx="1787525"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Message Server </a:t>
            </a:r>
            <a:endParaRPr lang="en-US">
              <a:latin typeface="Calibri" pitchFamily="34" charset="0"/>
            </a:endParaRPr>
          </a:p>
        </p:txBody>
      </p:sp>
      <p:sp>
        <p:nvSpPr>
          <p:cNvPr id="15370" name="Text Box 10"/>
          <p:cNvSpPr txBox="1">
            <a:spLocks noChangeArrowheads="1"/>
          </p:cNvSpPr>
          <p:nvPr/>
        </p:nvSpPr>
        <p:spPr bwMode="auto">
          <a:xfrm>
            <a:off x="3870325" y="2743200"/>
            <a:ext cx="2003425"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Installed Products </a:t>
            </a:r>
            <a:endParaRPr lang="en-US">
              <a:latin typeface="Calibri" pitchFamily="34" charset="0"/>
            </a:endParaRPr>
          </a:p>
        </p:txBody>
      </p:sp>
      <p:cxnSp>
        <p:nvCxnSpPr>
          <p:cNvPr id="15371" name="AutoShape 11"/>
          <p:cNvCxnSpPr>
            <a:cxnSpLocks noChangeShapeType="1"/>
            <a:stCxn id="15363" idx="2"/>
            <a:endCxn id="15364" idx="1"/>
          </p:cNvCxnSpPr>
          <p:nvPr/>
        </p:nvCxnSpPr>
        <p:spPr bwMode="auto">
          <a:xfrm rot="16200000" flipH="1">
            <a:off x="2029619" y="597694"/>
            <a:ext cx="152400" cy="1852612"/>
          </a:xfrm>
          <a:prstGeom prst="bentConnector2">
            <a:avLst/>
          </a:prstGeom>
          <a:noFill/>
          <a:ln w="12700">
            <a:solidFill>
              <a:schemeClr val="hlink"/>
            </a:solidFill>
            <a:miter lim="800000"/>
            <a:headEnd/>
            <a:tailEnd type="triangle" w="med" len="med"/>
          </a:ln>
        </p:spPr>
      </p:cxnSp>
      <p:cxnSp>
        <p:nvCxnSpPr>
          <p:cNvPr id="15372" name="AutoShape 12"/>
          <p:cNvCxnSpPr>
            <a:cxnSpLocks noChangeShapeType="1"/>
            <a:stCxn id="15363" idx="2"/>
            <a:endCxn id="15365" idx="1"/>
          </p:cNvCxnSpPr>
          <p:nvPr/>
        </p:nvCxnSpPr>
        <p:spPr bwMode="auto">
          <a:xfrm rot="16200000" flipH="1">
            <a:off x="711994" y="1915319"/>
            <a:ext cx="2787650" cy="1852612"/>
          </a:xfrm>
          <a:prstGeom prst="bentConnector2">
            <a:avLst/>
          </a:prstGeom>
          <a:noFill/>
          <a:ln w="12700">
            <a:solidFill>
              <a:schemeClr val="hlink"/>
            </a:solidFill>
            <a:miter lim="800000"/>
            <a:headEnd/>
            <a:tailEnd type="triangle" w="med" len="med"/>
          </a:ln>
        </p:spPr>
      </p:cxnSp>
      <p:cxnSp>
        <p:nvCxnSpPr>
          <p:cNvPr id="15373" name="AutoShape 13"/>
          <p:cNvCxnSpPr>
            <a:cxnSpLocks noChangeShapeType="1"/>
            <a:stCxn id="15363" idx="2"/>
            <a:endCxn id="15366" idx="1"/>
          </p:cNvCxnSpPr>
          <p:nvPr/>
        </p:nvCxnSpPr>
        <p:spPr bwMode="auto">
          <a:xfrm rot="16200000" flipH="1">
            <a:off x="116681" y="2510632"/>
            <a:ext cx="3978275" cy="1852612"/>
          </a:xfrm>
          <a:prstGeom prst="bentConnector2">
            <a:avLst/>
          </a:prstGeom>
          <a:noFill/>
          <a:ln w="12700">
            <a:solidFill>
              <a:schemeClr val="hlink"/>
            </a:solidFill>
            <a:miter lim="800000"/>
            <a:headEnd/>
            <a:tailEnd type="triangle" w="med" len="med"/>
          </a:ln>
        </p:spPr>
      </p:cxnSp>
      <p:cxnSp>
        <p:nvCxnSpPr>
          <p:cNvPr id="15374" name="AutoShape 14"/>
          <p:cNvCxnSpPr>
            <a:cxnSpLocks noChangeShapeType="1"/>
            <a:stCxn id="15378" idx="2"/>
            <a:endCxn id="15367" idx="1"/>
          </p:cNvCxnSpPr>
          <p:nvPr/>
        </p:nvCxnSpPr>
        <p:spPr bwMode="auto">
          <a:xfrm rot="16200000" flipH="1">
            <a:off x="3382963" y="1493837"/>
            <a:ext cx="228600" cy="746125"/>
          </a:xfrm>
          <a:prstGeom prst="bentConnector2">
            <a:avLst/>
          </a:prstGeom>
          <a:noFill/>
          <a:ln w="12700">
            <a:solidFill>
              <a:schemeClr val="hlink"/>
            </a:solidFill>
            <a:miter lim="800000"/>
            <a:headEnd/>
            <a:tailEnd/>
          </a:ln>
        </p:spPr>
      </p:cxnSp>
      <p:cxnSp>
        <p:nvCxnSpPr>
          <p:cNvPr id="15375" name="AutoShape 15"/>
          <p:cNvCxnSpPr>
            <a:cxnSpLocks noChangeShapeType="1"/>
            <a:stCxn id="15378" idx="2"/>
            <a:endCxn id="15370" idx="1"/>
          </p:cNvCxnSpPr>
          <p:nvPr/>
        </p:nvCxnSpPr>
        <p:spPr bwMode="auto">
          <a:xfrm rot="16200000" flipH="1">
            <a:off x="2917825" y="1958975"/>
            <a:ext cx="1158875" cy="746125"/>
          </a:xfrm>
          <a:prstGeom prst="bentConnector2">
            <a:avLst/>
          </a:prstGeom>
          <a:noFill/>
          <a:ln w="12700">
            <a:solidFill>
              <a:schemeClr val="hlink"/>
            </a:solidFill>
            <a:miter lim="800000"/>
            <a:headEnd/>
            <a:tailEnd/>
          </a:ln>
        </p:spPr>
      </p:cxnSp>
      <p:cxnSp>
        <p:nvCxnSpPr>
          <p:cNvPr id="15376" name="AutoShape 16"/>
          <p:cNvCxnSpPr>
            <a:cxnSpLocks noChangeShapeType="1"/>
            <a:stCxn id="15378" idx="2"/>
            <a:endCxn id="15368" idx="1"/>
          </p:cNvCxnSpPr>
          <p:nvPr/>
        </p:nvCxnSpPr>
        <p:spPr bwMode="auto">
          <a:xfrm rot="16200000" flipH="1">
            <a:off x="3226594" y="1650206"/>
            <a:ext cx="541338" cy="746125"/>
          </a:xfrm>
          <a:prstGeom prst="bentConnector2">
            <a:avLst/>
          </a:prstGeom>
          <a:noFill/>
          <a:ln w="12700">
            <a:solidFill>
              <a:schemeClr val="hlink"/>
            </a:solidFill>
            <a:miter lim="800000"/>
            <a:headEnd/>
            <a:tailEnd/>
          </a:ln>
        </p:spPr>
      </p:cxnSp>
      <p:cxnSp>
        <p:nvCxnSpPr>
          <p:cNvPr id="15377" name="AutoShape 17"/>
          <p:cNvCxnSpPr>
            <a:cxnSpLocks noChangeShapeType="1"/>
            <a:stCxn id="15378" idx="2"/>
            <a:endCxn id="15369" idx="1"/>
          </p:cNvCxnSpPr>
          <p:nvPr/>
        </p:nvCxnSpPr>
        <p:spPr bwMode="auto">
          <a:xfrm rot="16200000" flipH="1">
            <a:off x="3070225" y="1806575"/>
            <a:ext cx="854075" cy="746125"/>
          </a:xfrm>
          <a:prstGeom prst="bentConnector2">
            <a:avLst/>
          </a:prstGeom>
          <a:noFill/>
          <a:ln w="12700">
            <a:solidFill>
              <a:schemeClr val="hlink"/>
            </a:solidFill>
            <a:miter lim="800000"/>
            <a:headEnd/>
            <a:tailEnd/>
          </a:ln>
        </p:spPr>
      </p:cxnSp>
      <p:sp>
        <p:nvSpPr>
          <p:cNvPr id="15378" name="Rectangle 18"/>
          <p:cNvSpPr>
            <a:spLocks noChangeArrowheads="1"/>
          </p:cNvSpPr>
          <p:nvPr/>
        </p:nvSpPr>
        <p:spPr bwMode="auto">
          <a:xfrm>
            <a:off x="2971800" y="1447800"/>
            <a:ext cx="304800" cy="304800"/>
          </a:xfrm>
          <a:prstGeom prst="rect">
            <a:avLst/>
          </a:prstGeom>
          <a:noFill/>
          <a:ln w="12700">
            <a:noFill/>
            <a:miter lim="800000"/>
            <a:headEnd/>
            <a:tailEnd/>
          </a:ln>
        </p:spPr>
        <p:txBody>
          <a:bodyPr wrap="none" anchor="ctr">
            <a:spAutoFit/>
          </a:bodyPr>
          <a:lstStyle/>
          <a:p>
            <a:endParaRPr lang="en-US">
              <a:latin typeface="Calibri" pitchFamily="34" charset="0"/>
            </a:endParaRPr>
          </a:p>
        </p:txBody>
      </p:sp>
      <p:sp>
        <p:nvSpPr>
          <p:cNvPr id="15379" name="Text Box 19"/>
          <p:cNvSpPr txBox="1">
            <a:spLocks noChangeArrowheads="1"/>
          </p:cNvSpPr>
          <p:nvPr/>
        </p:nvSpPr>
        <p:spPr bwMode="auto">
          <a:xfrm>
            <a:off x="4022725" y="5791200"/>
            <a:ext cx="2003425"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Installed Products </a:t>
            </a:r>
            <a:endParaRPr lang="en-US">
              <a:latin typeface="Calibri" pitchFamily="34" charset="0"/>
            </a:endParaRPr>
          </a:p>
        </p:txBody>
      </p:sp>
      <p:cxnSp>
        <p:nvCxnSpPr>
          <p:cNvPr id="15380" name="AutoShape 20"/>
          <p:cNvCxnSpPr>
            <a:cxnSpLocks noChangeShapeType="1"/>
            <a:stCxn id="15381" idx="2"/>
            <a:endCxn id="15379" idx="1"/>
          </p:cNvCxnSpPr>
          <p:nvPr/>
        </p:nvCxnSpPr>
        <p:spPr bwMode="auto">
          <a:xfrm rot="16200000" flipH="1">
            <a:off x="3451225" y="5387975"/>
            <a:ext cx="396875" cy="746125"/>
          </a:xfrm>
          <a:prstGeom prst="bentConnector2">
            <a:avLst/>
          </a:prstGeom>
          <a:noFill/>
          <a:ln w="12700">
            <a:solidFill>
              <a:schemeClr val="hlink"/>
            </a:solidFill>
            <a:miter lim="800000"/>
            <a:headEnd/>
            <a:tailEnd/>
          </a:ln>
        </p:spPr>
      </p:cxnSp>
      <p:sp>
        <p:nvSpPr>
          <p:cNvPr id="15381" name="Rectangle 21"/>
          <p:cNvSpPr>
            <a:spLocks noChangeArrowheads="1"/>
          </p:cNvSpPr>
          <p:nvPr/>
        </p:nvSpPr>
        <p:spPr bwMode="auto">
          <a:xfrm>
            <a:off x="3124200" y="5257800"/>
            <a:ext cx="304800" cy="304800"/>
          </a:xfrm>
          <a:prstGeom prst="rect">
            <a:avLst/>
          </a:prstGeom>
          <a:noFill/>
          <a:ln w="12700">
            <a:noFill/>
            <a:miter lim="800000"/>
            <a:headEnd/>
            <a:tailEnd/>
          </a:ln>
        </p:spPr>
        <p:txBody>
          <a:bodyPr wrap="none" anchor="ctr">
            <a:spAutoFit/>
          </a:bodyPr>
          <a:lstStyle/>
          <a:p>
            <a:endParaRPr lang="en-US">
              <a:latin typeface="Calibri" pitchFamily="34" charset="0"/>
            </a:endParaRPr>
          </a:p>
        </p:txBody>
      </p:sp>
      <p:sp>
        <p:nvSpPr>
          <p:cNvPr id="15382" name="Text Box 22"/>
          <p:cNvSpPr txBox="1">
            <a:spLocks noChangeArrowheads="1"/>
          </p:cNvSpPr>
          <p:nvPr/>
        </p:nvSpPr>
        <p:spPr bwMode="auto">
          <a:xfrm>
            <a:off x="6232525" y="2125663"/>
            <a:ext cx="1865313" cy="336550"/>
          </a:xfrm>
          <a:prstGeom prst="rect">
            <a:avLst/>
          </a:prstGeom>
          <a:solidFill>
            <a:srgbClr val="FFE8BB"/>
          </a:solid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Business System</a:t>
            </a:r>
            <a:endParaRPr lang="en-US">
              <a:latin typeface="Calibri" pitchFamily="34" charset="0"/>
            </a:endParaRPr>
          </a:p>
        </p:txBody>
      </p:sp>
      <p:cxnSp>
        <p:nvCxnSpPr>
          <p:cNvPr id="15383" name="AutoShape 23"/>
          <p:cNvCxnSpPr>
            <a:cxnSpLocks noChangeShapeType="1"/>
            <a:stCxn id="15368" idx="3"/>
            <a:endCxn id="15382" idx="1"/>
          </p:cNvCxnSpPr>
          <p:nvPr/>
        </p:nvCxnSpPr>
        <p:spPr bwMode="auto">
          <a:xfrm>
            <a:off x="5581650" y="2293938"/>
            <a:ext cx="650875" cy="0"/>
          </a:xfrm>
          <a:prstGeom prst="straightConnector1">
            <a:avLst/>
          </a:prstGeom>
          <a:noFill/>
          <a:ln w="12700">
            <a:solidFill>
              <a:schemeClr val="hlink"/>
            </a:solidFill>
            <a:round/>
            <a:headEnd type="oval" w="med" len="med"/>
            <a:tailEnd type="oval" w="med" len="med"/>
          </a:ln>
        </p:spPr>
      </p:cxnSp>
      <p:sp>
        <p:nvSpPr>
          <p:cNvPr id="15384" name="Text Box 24"/>
          <p:cNvSpPr txBox="1">
            <a:spLocks noChangeArrowheads="1"/>
          </p:cNvSpPr>
          <p:nvPr/>
        </p:nvSpPr>
        <p:spPr bwMode="auto">
          <a:xfrm>
            <a:off x="6232525" y="4676775"/>
            <a:ext cx="1978025" cy="336550"/>
          </a:xfrm>
          <a:prstGeom prst="rect">
            <a:avLst/>
          </a:prstGeom>
          <a:solidFill>
            <a:srgbClr val="FFE8BB"/>
          </a:solid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Business Systems</a:t>
            </a:r>
            <a:endParaRPr lang="en-US">
              <a:latin typeface="Calibri" pitchFamily="34" charset="0"/>
            </a:endParaRPr>
          </a:p>
        </p:txBody>
      </p:sp>
      <p:cxnSp>
        <p:nvCxnSpPr>
          <p:cNvPr id="15385" name="AutoShape 25"/>
          <p:cNvCxnSpPr>
            <a:cxnSpLocks noChangeShapeType="1"/>
            <a:stCxn id="15388" idx="3"/>
            <a:endCxn id="15384" idx="1"/>
          </p:cNvCxnSpPr>
          <p:nvPr/>
        </p:nvCxnSpPr>
        <p:spPr bwMode="auto">
          <a:xfrm>
            <a:off x="5743575" y="4845050"/>
            <a:ext cx="488950" cy="0"/>
          </a:xfrm>
          <a:prstGeom prst="straightConnector1">
            <a:avLst/>
          </a:prstGeom>
          <a:noFill/>
          <a:ln w="12700">
            <a:solidFill>
              <a:schemeClr val="hlink"/>
            </a:solidFill>
            <a:round/>
            <a:headEnd type="oval" w="med" len="med"/>
            <a:tailEnd type="oval" w="med" len="med"/>
          </a:ln>
        </p:spPr>
      </p:cxnSp>
      <p:sp>
        <p:nvSpPr>
          <p:cNvPr id="15386" name="Text Box 26"/>
          <p:cNvSpPr txBox="1">
            <a:spLocks noChangeArrowheads="1"/>
          </p:cNvSpPr>
          <p:nvPr/>
        </p:nvSpPr>
        <p:spPr bwMode="auto">
          <a:xfrm>
            <a:off x="6232525" y="5257800"/>
            <a:ext cx="1978025" cy="336550"/>
          </a:xfrm>
          <a:prstGeom prst="rect">
            <a:avLst/>
          </a:prstGeom>
          <a:solidFill>
            <a:srgbClr val="FFE8BB"/>
          </a:solid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Business Systems</a:t>
            </a:r>
            <a:endParaRPr lang="en-US">
              <a:latin typeface="Calibri" pitchFamily="34" charset="0"/>
            </a:endParaRPr>
          </a:p>
        </p:txBody>
      </p:sp>
      <p:cxnSp>
        <p:nvCxnSpPr>
          <p:cNvPr id="15387" name="AutoShape 27"/>
          <p:cNvCxnSpPr>
            <a:cxnSpLocks noChangeShapeType="1"/>
            <a:stCxn id="15366" idx="3"/>
            <a:endCxn id="15386" idx="1"/>
          </p:cNvCxnSpPr>
          <p:nvPr/>
        </p:nvCxnSpPr>
        <p:spPr bwMode="auto">
          <a:xfrm>
            <a:off x="4346575" y="5426075"/>
            <a:ext cx="1885950" cy="0"/>
          </a:xfrm>
          <a:prstGeom prst="straightConnector1">
            <a:avLst/>
          </a:prstGeom>
          <a:noFill/>
          <a:ln w="12700">
            <a:solidFill>
              <a:schemeClr val="hlink"/>
            </a:solidFill>
            <a:round/>
            <a:headEnd type="oval" w="med" len="med"/>
            <a:tailEnd type="oval" w="med" len="med"/>
          </a:ln>
        </p:spPr>
      </p:cxnSp>
      <p:sp>
        <p:nvSpPr>
          <p:cNvPr id="15388" name="Text Box 28"/>
          <p:cNvSpPr txBox="1">
            <a:spLocks noChangeArrowheads="1"/>
          </p:cNvSpPr>
          <p:nvPr/>
        </p:nvSpPr>
        <p:spPr bwMode="auto">
          <a:xfrm>
            <a:off x="3582988" y="4676775"/>
            <a:ext cx="2160587" cy="336550"/>
          </a:xfrm>
          <a:prstGeom prst="rect">
            <a:avLst/>
          </a:prstGeom>
          <a:no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Technical System ID</a:t>
            </a:r>
            <a:endParaRPr lang="en-US">
              <a:latin typeface="Calibri" pitchFamily="34" charset="0"/>
            </a:endParaRPr>
          </a:p>
        </p:txBody>
      </p:sp>
      <p:cxnSp>
        <p:nvCxnSpPr>
          <p:cNvPr id="15389" name="AutoShape 29"/>
          <p:cNvCxnSpPr>
            <a:cxnSpLocks noChangeShapeType="1"/>
            <a:stCxn id="15390" idx="0"/>
            <a:endCxn id="15388" idx="1"/>
          </p:cNvCxnSpPr>
          <p:nvPr/>
        </p:nvCxnSpPr>
        <p:spPr bwMode="auto">
          <a:xfrm rot="16200000" flipH="1">
            <a:off x="3133726" y="4395787"/>
            <a:ext cx="482600" cy="415925"/>
          </a:xfrm>
          <a:prstGeom prst="bentConnector2">
            <a:avLst/>
          </a:prstGeom>
          <a:noFill/>
          <a:ln w="12700">
            <a:solidFill>
              <a:schemeClr val="hlink"/>
            </a:solidFill>
            <a:miter lim="800000"/>
            <a:headEnd/>
            <a:tailEnd/>
          </a:ln>
        </p:spPr>
      </p:cxnSp>
      <p:sp>
        <p:nvSpPr>
          <p:cNvPr id="15390" name="Rectangle 30"/>
          <p:cNvSpPr>
            <a:spLocks noChangeArrowheads="1"/>
          </p:cNvSpPr>
          <p:nvPr/>
        </p:nvSpPr>
        <p:spPr bwMode="auto">
          <a:xfrm flipH="1" flipV="1">
            <a:off x="3059113" y="4149725"/>
            <a:ext cx="215900" cy="211138"/>
          </a:xfrm>
          <a:prstGeom prst="rect">
            <a:avLst/>
          </a:prstGeom>
          <a:noFill/>
          <a:ln w="12700">
            <a:noFill/>
            <a:miter lim="800000"/>
            <a:headEnd/>
            <a:tailEnd/>
          </a:ln>
        </p:spPr>
        <p:txBody>
          <a:bodyPr anchor="ctr">
            <a:spAutoFit/>
          </a:bodyPr>
          <a:lstStyle/>
          <a:p>
            <a:endParaRPr lang="en-US">
              <a:latin typeface="Calibri" pitchFamily="34" charset="0"/>
            </a:endParaRPr>
          </a:p>
        </p:txBody>
      </p:sp>
      <p:sp>
        <p:nvSpPr>
          <p:cNvPr id="15391" name="Text Box 31"/>
          <p:cNvSpPr txBox="1">
            <a:spLocks noChangeArrowheads="1"/>
          </p:cNvSpPr>
          <p:nvPr/>
        </p:nvSpPr>
        <p:spPr bwMode="auto">
          <a:xfrm>
            <a:off x="3040063" y="3309938"/>
            <a:ext cx="1401762"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WebAS Java</a:t>
            </a:r>
            <a:endParaRPr lang="en-US">
              <a:latin typeface="Calibri" pitchFamily="34" charset="0"/>
            </a:endParaRPr>
          </a:p>
        </p:txBody>
      </p:sp>
      <p:cxnSp>
        <p:nvCxnSpPr>
          <p:cNvPr id="15392" name="AutoShape 32"/>
          <p:cNvCxnSpPr>
            <a:cxnSpLocks noChangeShapeType="1"/>
            <a:endCxn id="15391" idx="1"/>
          </p:cNvCxnSpPr>
          <p:nvPr/>
        </p:nvCxnSpPr>
        <p:spPr bwMode="auto">
          <a:xfrm rot="16200000" flipH="1">
            <a:off x="1153319" y="1591469"/>
            <a:ext cx="1920875" cy="1852613"/>
          </a:xfrm>
          <a:prstGeom prst="bentConnector2">
            <a:avLst/>
          </a:prstGeom>
          <a:noFill/>
          <a:ln w="12700">
            <a:solidFill>
              <a:schemeClr val="hlink"/>
            </a:solidFill>
            <a:miter lim="800000"/>
            <a:headEnd/>
            <a:tailEnd type="triangle" w="med" len="med"/>
          </a:ln>
        </p:spPr>
      </p:cxnSp>
      <p:sp>
        <p:nvSpPr>
          <p:cNvPr id="15393" name="Text Box 33"/>
          <p:cNvSpPr txBox="1">
            <a:spLocks noChangeArrowheads="1"/>
          </p:cNvSpPr>
          <p:nvPr/>
        </p:nvSpPr>
        <p:spPr bwMode="auto">
          <a:xfrm>
            <a:off x="3878263" y="3705225"/>
            <a:ext cx="3810000"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Name; host name; SID; System Home</a:t>
            </a:r>
            <a:endParaRPr lang="en-US">
              <a:latin typeface="Calibri" pitchFamily="34" charset="0"/>
            </a:endParaRPr>
          </a:p>
        </p:txBody>
      </p:sp>
      <p:cxnSp>
        <p:nvCxnSpPr>
          <p:cNvPr id="15394" name="AutoShape 34"/>
          <p:cNvCxnSpPr>
            <a:cxnSpLocks noChangeShapeType="1"/>
            <a:endCxn id="15393" idx="1"/>
          </p:cNvCxnSpPr>
          <p:nvPr/>
        </p:nvCxnSpPr>
        <p:spPr bwMode="auto">
          <a:xfrm rot="16200000" flipH="1">
            <a:off x="3390901" y="3386137"/>
            <a:ext cx="228600" cy="746125"/>
          </a:xfrm>
          <a:prstGeom prst="bentConnector2">
            <a:avLst/>
          </a:prstGeom>
          <a:noFill/>
          <a:ln w="12700">
            <a:solidFill>
              <a:schemeClr val="hlink"/>
            </a:solidFill>
            <a:miter lim="800000"/>
            <a:headEnd/>
            <a:tailEnd/>
          </a:ln>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marL="171450" eaLnBrk="1" hangingPunct="1">
              <a:defRPr/>
            </a:pPr>
            <a:r>
              <a:rPr lang="de-DE" smtClean="0"/>
              <a:t>SLD: Business System</a:t>
            </a:r>
            <a:endParaRPr lang="en-US" smtClean="0"/>
          </a:p>
        </p:txBody>
      </p:sp>
      <p:sp>
        <p:nvSpPr>
          <p:cNvPr id="16387" name="Text Box 3"/>
          <p:cNvSpPr txBox="1">
            <a:spLocks noChangeArrowheads="1"/>
          </p:cNvSpPr>
          <p:nvPr/>
        </p:nvSpPr>
        <p:spPr bwMode="auto">
          <a:xfrm>
            <a:off x="228600" y="1111250"/>
            <a:ext cx="1865313" cy="336550"/>
          </a:xfrm>
          <a:prstGeom prst="rect">
            <a:avLst/>
          </a:prstGeom>
          <a:solidFill>
            <a:srgbClr val="FFE8BB"/>
          </a:solid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Business System</a:t>
            </a:r>
            <a:endParaRPr lang="en-US">
              <a:latin typeface="Calibri" pitchFamily="34" charset="0"/>
            </a:endParaRPr>
          </a:p>
        </p:txBody>
      </p:sp>
      <p:sp>
        <p:nvSpPr>
          <p:cNvPr id="16388" name="Text Box 4"/>
          <p:cNvSpPr txBox="1">
            <a:spLocks noChangeArrowheads="1"/>
          </p:cNvSpPr>
          <p:nvPr/>
        </p:nvSpPr>
        <p:spPr bwMode="auto">
          <a:xfrm>
            <a:off x="3032125" y="1431925"/>
            <a:ext cx="1524000"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WebAS ABAP</a:t>
            </a:r>
            <a:endParaRPr lang="en-US">
              <a:latin typeface="Calibri" pitchFamily="34" charset="0"/>
            </a:endParaRPr>
          </a:p>
        </p:txBody>
      </p:sp>
      <p:sp>
        <p:nvSpPr>
          <p:cNvPr id="16389" name="Text Box 5"/>
          <p:cNvSpPr txBox="1">
            <a:spLocks noChangeArrowheads="1"/>
          </p:cNvSpPr>
          <p:nvPr/>
        </p:nvSpPr>
        <p:spPr bwMode="auto">
          <a:xfrm>
            <a:off x="3032125" y="2863850"/>
            <a:ext cx="1401763"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WebAS Java</a:t>
            </a:r>
            <a:endParaRPr lang="en-US">
              <a:latin typeface="Calibri" pitchFamily="34" charset="0"/>
            </a:endParaRPr>
          </a:p>
        </p:txBody>
      </p:sp>
      <p:sp>
        <p:nvSpPr>
          <p:cNvPr id="16390" name="Text Box 6"/>
          <p:cNvSpPr txBox="1">
            <a:spLocks noChangeArrowheads="1"/>
          </p:cNvSpPr>
          <p:nvPr/>
        </p:nvSpPr>
        <p:spPr bwMode="auto">
          <a:xfrm>
            <a:off x="3032125" y="4191000"/>
            <a:ext cx="2149475"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Third Party Systems</a:t>
            </a:r>
            <a:endParaRPr lang="en-US">
              <a:latin typeface="Calibri" pitchFamily="34" charset="0"/>
            </a:endParaRPr>
          </a:p>
        </p:txBody>
      </p:sp>
      <p:sp>
        <p:nvSpPr>
          <p:cNvPr id="16391" name="Text Box 7"/>
          <p:cNvSpPr txBox="1">
            <a:spLocks noChangeArrowheads="1"/>
          </p:cNvSpPr>
          <p:nvPr/>
        </p:nvSpPr>
        <p:spPr bwMode="auto">
          <a:xfrm>
            <a:off x="3870325" y="1812925"/>
            <a:ext cx="2714625"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Related Integration Server</a:t>
            </a:r>
            <a:endParaRPr lang="en-US">
              <a:latin typeface="Calibri" pitchFamily="34" charset="0"/>
            </a:endParaRPr>
          </a:p>
        </p:txBody>
      </p:sp>
      <p:sp>
        <p:nvSpPr>
          <p:cNvPr id="16392" name="Text Box 8"/>
          <p:cNvSpPr txBox="1">
            <a:spLocks noChangeArrowheads="1"/>
          </p:cNvSpPr>
          <p:nvPr/>
        </p:nvSpPr>
        <p:spPr bwMode="auto">
          <a:xfrm>
            <a:off x="3870325" y="2125663"/>
            <a:ext cx="715963"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client</a:t>
            </a:r>
            <a:endParaRPr lang="en-US">
              <a:latin typeface="Calibri" pitchFamily="34" charset="0"/>
            </a:endParaRPr>
          </a:p>
        </p:txBody>
      </p:sp>
      <p:sp>
        <p:nvSpPr>
          <p:cNvPr id="16393" name="Text Box 9"/>
          <p:cNvSpPr txBox="1">
            <a:spLocks noChangeArrowheads="1"/>
          </p:cNvSpPr>
          <p:nvPr/>
        </p:nvSpPr>
        <p:spPr bwMode="auto">
          <a:xfrm>
            <a:off x="3870325" y="2438400"/>
            <a:ext cx="2003425"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Installed Products </a:t>
            </a:r>
            <a:endParaRPr lang="en-US">
              <a:latin typeface="Calibri" pitchFamily="34" charset="0"/>
            </a:endParaRPr>
          </a:p>
        </p:txBody>
      </p:sp>
      <p:cxnSp>
        <p:nvCxnSpPr>
          <p:cNvPr id="16394" name="AutoShape 10"/>
          <p:cNvCxnSpPr>
            <a:cxnSpLocks noChangeShapeType="1"/>
            <a:stCxn id="16387" idx="2"/>
            <a:endCxn id="16388" idx="1"/>
          </p:cNvCxnSpPr>
          <p:nvPr/>
        </p:nvCxnSpPr>
        <p:spPr bwMode="auto">
          <a:xfrm rot="16200000" flipH="1">
            <a:off x="2020888" y="588962"/>
            <a:ext cx="152400" cy="1870075"/>
          </a:xfrm>
          <a:prstGeom prst="bentConnector2">
            <a:avLst/>
          </a:prstGeom>
          <a:noFill/>
          <a:ln w="12700">
            <a:solidFill>
              <a:schemeClr val="hlink"/>
            </a:solidFill>
            <a:miter lim="800000"/>
            <a:headEnd/>
            <a:tailEnd type="triangle" w="med" len="med"/>
          </a:ln>
        </p:spPr>
      </p:cxnSp>
      <p:cxnSp>
        <p:nvCxnSpPr>
          <p:cNvPr id="16395" name="AutoShape 11"/>
          <p:cNvCxnSpPr>
            <a:cxnSpLocks noChangeShapeType="1"/>
            <a:stCxn id="16387" idx="2"/>
            <a:endCxn id="16389" idx="1"/>
          </p:cNvCxnSpPr>
          <p:nvPr/>
        </p:nvCxnSpPr>
        <p:spPr bwMode="auto">
          <a:xfrm rot="16200000" flipH="1">
            <a:off x="1304925" y="1304925"/>
            <a:ext cx="1584325" cy="1870075"/>
          </a:xfrm>
          <a:prstGeom prst="bentConnector2">
            <a:avLst/>
          </a:prstGeom>
          <a:noFill/>
          <a:ln w="12700">
            <a:solidFill>
              <a:schemeClr val="hlink"/>
            </a:solidFill>
            <a:miter lim="800000"/>
            <a:headEnd/>
            <a:tailEnd type="triangle" w="med" len="med"/>
          </a:ln>
        </p:spPr>
      </p:cxnSp>
      <p:cxnSp>
        <p:nvCxnSpPr>
          <p:cNvPr id="16396" name="AutoShape 12"/>
          <p:cNvCxnSpPr>
            <a:cxnSpLocks noChangeShapeType="1"/>
            <a:stCxn id="16387" idx="2"/>
            <a:endCxn id="16390" idx="1"/>
          </p:cNvCxnSpPr>
          <p:nvPr/>
        </p:nvCxnSpPr>
        <p:spPr bwMode="auto">
          <a:xfrm rot="16200000" flipH="1">
            <a:off x="641350" y="1968500"/>
            <a:ext cx="2911475" cy="1870075"/>
          </a:xfrm>
          <a:prstGeom prst="bentConnector2">
            <a:avLst/>
          </a:prstGeom>
          <a:noFill/>
          <a:ln w="12700">
            <a:solidFill>
              <a:schemeClr val="hlink"/>
            </a:solidFill>
            <a:miter lim="800000"/>
            <a:headEnd/>
            <a:tailEnd type="triangle" w="med" len="med"/>
          </a:ln>
        </p:spPr>
      </p:cxnSp>
      <p:cxnSp>
        <p:nvCxnSpPr>
          <p:cNvPr id="16397" name="AutoShape 13"/>
          <p:cNvCxnSpPr>
            <a:cxnSpLocks noChangeShapeType="1"/>
            <a:stCxn id="16400" idx="2"/>
            <a:endCxn id="16391" idx="1"/>
          </p:cNvCxnSpPr>
          <p:nvPr/>
        </p:nvCxnSpPr>
        <p:spPr bwMode="auto">
          <a:xfrm rot="16200000" flipH="1">
            <a:off x="3382963" y="1493837"/>
            <a:ext cx="228600" cy="746125"/>
          </a:xfrm>
          <a:prstGeom prst="bentConnector2">
            <a:avLst/>
          </a:prstGeom>
          <a:noFill/>
          <a:ln w="12700">
            <a:solidFill>
              <a:schemeClr val="hlink"/>
            </a:solidFill>
            <a:miter lim="800000"/>
            <a:headEnd/>
            <a:tailEnd/>
          </a:ln>
        </p:spPr>
      </p:cxnSp>
      <p:cxnSp>
        <p:nvCxnSpPr>
          <p:cNvPr id="16398" name="AutoShape 14"/>
          <p:cNvCxnSpPr>
            <a:cxnSpLocks noChangeShapeType="1"/>
            <a:stCxn id="16400" idx="2"/>
            <a:endCxn id="16393" idx="1"/>
          </p:cNvCxnSpPr>
          <p:nvPr/>
        </p:nvCxnSpPr>
        <p:spPr bwMode="auto">
          <a:xfrm rot="16200000" flipH="1">
            <a:off x="3070225" y="1806575"/>
            <a:ext cx="854075" cy="746125"/>
          </a:xfrm>
          <a:prstGeom prst="bentConnector2">
            <a:avLst/>
          </a:prstGeom>
          <a:noFill/>
          <a:ln w="12700">
            <a:solidFill>
              <a:schemeClr val="hlink"/>
            </a:solidFill>
            <a:miter lim="800000"/>
            <a:headEnd/>
            <a:tailEnd/>
          </a:ln>
        </p:spPr>
      </p:cxnSp>
      <p:cxnSp>
        <p:nvCxnSpPr>
          <p:cNvPr id="16399" name="AutoShape 15"/>
          <p:cNvCxnSpPr>
            <a:cxnSpLocks noChangeShapeType="1"/>
            <a:stCxn id="16400" idx="2"/>
            <a:endCxn id="16392" idx="1"/>
          </p:cNvCxnSpPr>
          <p:nvPr/>
        </p:nvCxnSpPr>
        <p:spPr bwMode="auto">
          <a:xfrm rot="16200000" flipH="1">
            <a:off x="3226594" y="1650206"/>
            <a:ext cx="541338" cy="746125"/>
          </a:xfrm>
          <a:prstGeom prst="bentConnector2">
            <a:avLst/>
          </a:prstGeom>
          <a:noFill/>
          <a:ln w="12700">
            <a:solidFill>
              <a:schemeClr val="hlink"/>
            </a:solidFill>
            <a:miter lim="800000"/>
            <a:headEnd/>
            <a:tailEnd/>
          </a:ln>
        </p:spPr>
      </p:cxnSp>
      <p:sp>
        <p:nvSpPr>
          <p:cNvPr id="16400" name="Rectangle 16"/>
          <p:cNvSpPr>
            <a:spLocks noChangeArrowheads="1"/>
          </p:cNvSpPr>
          <p:nvPr/>
        </p:nvSpPr>
        <p:spPr bwMode="auto">
          <a:xfrm>
            <a:off x="2971800" y="1447800"/>
            <a:ext cx="304800" cy="304800"/>
          </a:xfrm>
          <a:prstGeom prst="rect">
            <a:avLst/>
          </a:prstGeom>
          <a:noFill/>
          <a:ln w="12700">
            <a:noFill/>
            <a:miter lim="800000"/>
            <a:headEnd/>
            <a:tailEnd/>
          </a:ln>
        </p:spPr>
        <p:txBody>
          <a:bodyPr wrap="none" anchor="ctr">
            <a:spAutoFit/>
          </a:bodyPr>
          <a:lstStyle/>
          <a:p>
            <a:endParaRPr lang="en-US">
              <a:latin typeface="Calibri" pitchFamily="34" charset="0"/>
            </a:endParaRPr>
          </a:p>
        </p:txBody>
      </p:sp>
      <p:sp>
        <p:nvSpPr>
          <p:cNvPr id="16401" name="Text Box 17"/>
          <p:cNvSpPr txBox="1">
            <a:spLocks noChangeArrowheads="1"/>
          </p:cNvSpPr>
          <p:nvPr/>
        </p:nvSpPr>
        <p:spPr bwMode="auto">
          <a:xfrm>
            <a:off x="3886200" y="4921250"/>
            <a:ext cx="2003425"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Installed Products </a:t>
            </a:r>
            <a:endParaRPr lang="en-US">
              <a:latin typeface="Calibri" pitchFamily="34" charset="0"/>
            </a:endParaRPr>
          </a:p>
        </p:txBody>
      </p:sp>
      <p:cxnSp>
        <p:nvCxnSpPr>
          <p:cNvPr id="16402" name="AutoShape 18"/>
          <p:cNvCxnSpPr>
            <a:cxnSpLocks noChangeShapeType="1"/>
            <a:stCxn id="16403" idx="2"/>
            <a:endCxn id="16401" idx="1"/>
          </p:cNvCxnSpPr>
          <p:nvPr/>
        </p:nvCxnSpPr>
        <p:spPr bwMode="auto">
          <a:xfrm rot="16200000" flipH="1">
            <a:off x="3284537" y="4487863"/>
            <a:ext cx="593725" cy="609600"/>
          </a:xfrm>
          <a:prstGeom prst="bentConnector2">
            <a:avLst/>
          </a:prstGeom>
          <a:noFill/>
          <a:ln w="12700">
            <a:solidFill>
              <a:schemeClr val="hlink"/>
            </a:solidFill>
            <a:miter lim="800000"/>
            <a:headEnd/>
            <a:tailEnd/>
          </a:ln>
        </p:spPr>
      </p:cxnSp>
      <p:sp>
        <p:nvSpPr>
          <p:cNvPr id="16403" name="Rectangle 19"/>
          <p:cNvSpPr>
            <a:spLocks noChangeArrowheads="1"/>
          </p:cNvSpPr>
          <p:nvPr/>
        </p:nvSpPr>
        <p:spPr bwMode="auto">
          <a:xfrm>
            <a:off x="3124200" y="4191000"/>
            <a:ext cx="304800" cy="304800"/>
          </a:xfrm>
          <a:prstGeom prst="rect">
            <a:avLst/>
          </a:prstGeom>
          <a:noFill/>
          <a:ln w="12700">
            <a:noFill/>
            <a:miter lim="800000"/>
            <a:headEnd/>
            <a:tailEnd/>
          </a:ln>
        </p:spPr>
        <p:txBody>
          <a:bodyPr wrap="none" anchor="ctr">
            <a:spAutoFit/>
          </a:bodyPr>
          <a:lstStyle/>
          <a:p>
            <a:endParaRPr lang="en-US">
              <a:latin typeface="Calibri" pitchFamily="34" charset="0"/>
            </a:endParaRPr>
          </a:p>
        </p:txBody>
      </p:sp>
      <p:sp>
        <p:nvSpPr>
          <p:cNvPr id="16404" name="Text Box 20"/>
          <p:cNvSpPr txBox="1">
            <a:spLocks noChangeArrowheads="1"/>
          </p:cNvSpPr>
          <p:nvPr/>
        </p:nvSpPr>
        <p:spPr bwMode="auto">
          <a:xfrm>
            <a:off x="6232525" y="2125663"/>
            <a:ext cx="1900238" cy="336550"/>
          </a:xfrm>
          <a:prstGeom prst="rect">
            <a:avLst/>
          </a:prstGeom>
          <a:solidFill>
            <a:srgbClr val="FFE8BB"/>
          </a:solid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Technical System</a:t>
            </a:r>
            <a:endParaRPr lang="en-US">
              <a:latin typeface="Calibri" pitchFamily="34" charset="0"/>
            </a:endParaRPr>
          </a:p>
        </p:txBody>
      </p:sp>
      <p:cxnSp>
        <p:nvCxnSpPr>
          <p:cNvPr id="16405" name="AutoShape 21"/>
          <p:cNvCxnSpPr>
            <a:cxnSpLocks noChangeShapeType="1"/>
            <a:stCxn id="16392" idx="3"/>
            <a:endCxn id="16404" idx="1"/>
          </p:cNvCxnSpPr>
          <p:nvPr/>
        </p:nvCxnSpPr>
        <p:spPr bwMode="auto">
          <a:xfrm>
            <a:off x="4586288" y="2293938"/>
            <a:ext cx="1646237" cy="0"/>
          </a:xfrm>
          <a:prstGeom prst="straightConnector1">
            <a:avLst/>
          </a:prstGeom>
          <a:noFill/>
          <a:ln w="12700">
            <a:solidFill>
              <a:schemeClr val="hlink"/>
            </a:solidFill>
            <a:round/>
            <a:headEnd type="oval" w="med" len="med"/>
            <a:tailEnd type="oval" w="med" len="med"/>
          </a:ln>
        </p:spPr>
      </p:cxnSp>
      <p:sp>
        <p:nvSpPr>
          <p:cNvPr id="16406" name="Text Box 22"/>
          <p:cNvSpPr txBox="1">
            <a:spLocks noChangeArrowheads="1"/>
          </p:cNvSpPr>
          <p:nvPr/>
        </p:nvSpPr>
        <p:spPr bwMode="auto">
          <a:xfrm>
            <a:off x="6232525" y="3657600"/>
            <a:ext cx="1900238" cy="336550"/>
          </a:xfrm>
          <a:prstGeom prst="rect">
            <a:avLst/>
          </a:prstGeom>
          <a:solidFill>
            <a:srgbClr val="FFE8BB"/>
          </a:solid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Technical System</a:t>
            </a:r>
            <a:endParaRPr lang="en-US">
              <a:latin typeface="Calibri" pitchFamily="34" charset="0"/>
            </a:endParaRPr>
          </a:p>
        </p:txBody>
      </p:sp>
      <p:cxnSp>
        <p:nvCxnSpPr>
          <p:cNvPr id="16407" name="AutoShape 23"/>
          <p:cNvCxnSpPr>
            <a:cxnSpLocks noChangeShapeType="1"/>
            <a:stCxn id="16410" idx="3"/>
            <a:endCxn id="16406" idx="1"/>
          </p:cNvCxnSpPr>
          <p:nvPr/>
        </p:nvCxnSpPr>
        <p:spPr bwMode="auto">
          <a:xfrm>
            <a:off x="4319588" y="3825875"/>
            <a:ext cx="1912937" cy="0"/>
          </a:xfrm>
          <a:prstGeom prst="straightConnector1">
            <a:avLst/>
          </a:prstGeom>
          <a:noFill/>
          <a:ln w="12700">
            <a:solidFill>
              <a:schemeClr val="hlink"/>
            </a:solidFill>
            <a:round/>
            <a:headEnd type="oval" w="med" len="med"/>
            <a:tailEnd type="oval" w="med" len="med"/>
          </a:ln>
        </p:spPr>
      </p:cxnSp>
      <p:sp>
        <p:nvSpPr>
          <p:cNvPr id="16408" name="Text Box 24"/>
          <p:cNvSpPr txBox="1">
            <a:spLocks noChangeArrowheads="1"/>
          </p:cNvSpPr>
          <p:nvPr/>
        </p:nvSpPr>
        <p:spPr bwMode="auto">
          <a:xfrm>
            <a:off x="6232525" y="4191000"/>
            <a:ext cx="1978025" cy="336550"/>
          </a:xfrm>
          <a:prstGeom prst="rect">
            <a:avLst/>
          </a:prstGeom>
          <a:solidFill>
            <a:srgbClr val="FFE8BB"/>
          </a:solid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Technical System</a:t>
            </a:r>
            <a:endParaRPr lang="en-US">
              <a:latin typeface="Calibri" pitchFamily="34" charset="0"/>
            </a:endParaRPr>
          </a:p>
        </p:txBody>
      </p:sp>
      <p:cxnSp>
        <p:nvCxnSpPr>
          <p:cNvPr id="16409" name="AutoShape 25"/>
          <p:cNvCxnSpPr>
            <a:cxnSpLocks noChangeShapeType="1"/>
            <a:stCxn id="16390" idx="3"/>
            <a:endCxn id="16408" idx="1"/>
          </p:cNvCxnSpPr>
          <p:nvPr/>
        </p:nvCxnSpPr>
        <p:spPr bwMode="auto">
          <a:xfrm>
            <a:off x="5181600" y="4359275"/>
            <a:ext cx="1050925" cy="0"/>
          </a:xfrm>
          <a:prstGeom prst="straightConnector1">
            <a:avLst/>
          </a:prstGeom>
          <a:noFill/>
          <a:ln w="12700">
            <a:solidFill>
              <a:schemeClr val="hlink"/>
            </a:solidFill>
            <a:round/>
            <a:headEnd type="oval" w="med" len="med"/>
            <a:tailEnd type="oval" w="med" len="med"/>
          </a:ln>
        </p:spPr>
      </p:cxnSp>
      <p:sp>
        <p:nvSpPr>
          <p:cNvPr id="16410" name="Text Box 26"/>
          <p:cNvSpPr txBox="1">
            <a:spLocks noChangeArrowheads="1"/>
          </p:cNvSpPr>
          <p:nvPr/>
        </p:nvSpPr>
        <p:spPr bwMode="auto">
          <a:xfrm>
            <a:off x="3582988" y="3657600"/>
            <a:ext cx="736600"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Name</a:t>
            </a:r>
            <a:endParaRPr lang="en-US">
              <a:latin typeface="Calibri" pitchFamily="34" charset="0"/>
            </a:endParaRPr>
          </a:p>
        </p:txBody>
      </p:sp>
      <p:cxnSp>
        <p:nvCxnSpPr>
          <p:cNvPr id="16411" name="AutoShape 27"/>
          <p:cNvCxnSpPr>
            <a:cxnSpLocks noChangeShapeType="1"/>
            <a:stCxn id="16412" idx="2"/>
            <a:endCxn id="16410" idx="1"/>
          </p:cNvCxnSpPr>
          <p:nvPr/>
        </p:nvCxnSpPr>
        <p:spPr bwMode="auto">
          <a:xfrm rot="16200000" flipH="1">
            <a:off x="3040856" y="3283744"/>
            <a:ext cx="625475" cy="458788"/>
          </a:xfrm>
          <a:prstGeom prst="bentConnector2">
            <a:avLst/>
          </a:prstGeom>
          <a:noFill/>
          <a:ln w="12700">
            <a:solidFill>
              <a:schemeClr val="hlink"/>
            </a:solidFill>
            <a:miter lim="800000"/>
            <a:headEnd/>
            <a:tailEnd/>
          </a:ln>
        </p:spPr>
      </p:cxnSp>
      <p:sp>
        <p:nvSpPr>
          <p:cNvPr id="16412" name="Rectangle 28"/>
          <p:cNvSpPr>
            <a:spLocks noChangeArrowheads="1"/>
          </p:cNvSpPr>
          <p:nvPr/>
        </p:nvSpPr>
        <p:spPr bwMode="auto">
          <a:xfrm>
            <a:off x="2971800" y="2895600"/>
            <a:ext cx="304800" cy="304800"/>
          </a:xfrm>
          <a:prstGeom prst="rect">
            <a:avLst/>
          </a:prstGeom>
          <a:noFill/>
          <a:ln w="12700">
            <a:noFill/>
            <a:miter lim="800000"/>
            <a:headEnd/>
            <a:tailEnd/>
          </a:ln>
        </p:spPr>
        <p:txBody>
          <a:bodyPr wrap="none" anchor="ctr">
            <a:spAutoFit/>
          </a:bodyPr>
          <a:lstStyle/>
          <a:p>
            <a:endParaRPr lang="en-US">
              <a:latin typeface="Calibri" pitchFamily="34" charset="0"/>
            </a:endParaRPr>
          </a:p>
        </p:txBody>
      </p:sp>
      <p:sp>
        <p:nvSpPr>
          <p:cNvPr id="16413" name="Text Box 29"/>
          <p:cNvSpPr txBox="1">
            <a:spLocks noChangeArrowheads="1"/>
          </p:cNvSpPr>
          <p:nvPr/>
        </p:nvSpPr>
        <p:spPr bwMode="auto">
          <a:xfrm>
            <a:off x="3032125" y="5257800"/>
            <a:ext cx="2149475" cy="336550"/>
          </a:xfrm>
          <a:prstGeom prst="rect">
            <a:avLst/>
          </a:prstGeom>
          <a:no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Standalone Java</a:t>
            </a:r>
            <a:endParaRPr lang="en-US">
              <a:latin typeface="Calibri" pitchFamily="34" charset="0"/>
            </a:endParaRPr>
          </a:p>
        </p:txBody>
      </p:sp>
      <p:cxnSp>
        <p:nvCxnSpPr>
          <p:cNvPr id="16414" name="AutoShape 30"/>
          <p:cNvCxnSpPr>
            <a:cxnSpLocks noChangeShapeType="1"/>
            <a:stCxn id="16387" idx="2"/>
            <a:endCxn id="16413" idx="1"/>
          </p:cNvCxnSpPr>
          <p:nvPr/>
        </p:nvCxnSpPr>
        <p:spPr bwMode="auto">
          <a:xfrm rot="16200000" flipH="1">
            <a:off x="107950" y="2501900"/>
            <a:ext cx="3978275" cy="1870075"/>
          </a:xfrm>
          <a:prstGeom prst="bentConnector2">
            <a:avLst/>
          </a:prstGeom>
          <a:noFill/>
          <a:ln w="12700">
            <a:solidFill>
              <a:schemeClr val="hlink"/>
            </a:solidFill>
            <a:miter lim="800000"/>
            <a:headEnd/>
            <a:tailEnd type="triangle" w="med" len="med"/>
          </a:ln>
        </p:spPr>
      </p:cxnSp>
      <p:sp>
        <p:nvSpPr>
          <p:cNvPr id="16415" name="Text Box 31"/>
          <p:cNvSpPr txBox="1">
            <a:spLocks noChangeArrowheads="1"/>
          </p:cNvSpPr>
          <p:nvPr/>
        </p:nvSpPr>
        <p:spPr bwMode="auto">
          <a:xfrm>
            <a:off x="3870325" y="3244850"/>
            <a:ext cx="2714625" cy="336550"/>
          </a:xfrm>
          <a:prstGeom prst="rect">
            <a:avLst/>
          </a:prstGeom>
          <a:no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Related Integration Server</a:t>
            </a:r>
            <a:endParaRPr lang="en-US">
              <a:latin typeface="Calibri" pitchFamily="34" charset="0"/>
            </a:endParaRPr>
          </a:p>
        </p:txBody>
      </p:sp>
      <p:cxnSp>
        <p:nvCxnSpPr>
          <p:cNvPr id="16416" name="AutoShape 32"/>
          <p:cNvCxnSpPr>
            <a:cxnSpLocks noChangeShapeType="1"/>
            <a:stCxn id="16412" idx="2"/>
            <a:endCxn id="16415" idx="1"/>
          </p:cNvCxnSpPr>
          <p:nvPr/>
        </p:nvCxnSpPr>
        <p:spPr bwMode="auto">
          <a:xfrm rot="16200000" flipH="1">
            <a:off x="3390900" y="2933700"/>
            <a:ext cx="212725" cy="746125"/>
          </a:xfrm>
          <a:prstGeom prst="bentConnector2">
            <a:avLst/>
          </a:prstGeom>
          <a:noFill/>
          <a:ln w="12700">
            <a:solidFill>
              <a:schemeClr val="hlink"/>
            </a:solidFill>
            <a:miter lim="800000"/>
            <a:headEnd/>
            <a:tailEnd/>
          </a:ln>
        </p:spPr>
      </p:cxnSp>
      <p:sp>
        <p:nvSpPr>
          <p:cNvPr id="16417" name="Text Box 33"/>
          <p:cNvSpPr txBox="1">
            <a:spLocks noChangeArrowheads="1"/>
          </p:cNvSpPr>
          <p:nvPr/>
        </p:nvSpPr>
        <p:spPr bwMode="auto">
          <a:xfrm>
            <a:off x="3870325" y="4616450"/>
            <a:ext cx="2714625" cy="336550"/>
          </a:xfrm>
          <a:prstGeom prst="rect">
            <a:avLst/>
          </a:prstGeom>
          <a:no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Related Integration Server</a:t>
            </a:r>
            <a:endParaRPr lang="en-US">
              <a:latin typeface="Calibri" pitchFamily="34" charset="0"/>
            </a:endParaRPr>
          </a:p>
        </p:txBody>
      </p:sp>
      <p:cxnSp>
        <p:nvCxnSpPr>
          <p:cNvPr id="16418" name="AutoShape 34"/>
          <p:cNvCxnSpPr>
            <a:cxnSpLocks noChangeShapeType="1"/>
            <a:stCxn id="16403" idx="2"/>
            <a:endCxn id="16417" idx="1"/>
          </p:cNvCxnSpPr>
          <p:nvPr/>
        </p:nvCxnSpPr>
        <p:spPr bwMode="auto">
          <a:xfrm rot="16200000" flipH="1">
            <a:off x="3429000" y="4343400"/>
            <a:ext cx="288925" cy="593725"/>
          </a:xfrm>
          <a:prstGeom prst="bentConnector2">
            <a:avLst/>
          </a:prstGeom>
          <a:noFill/>
          <a:ln w="12700">
            <a:solidFill>
              <a:schemeClr val="hlink"/>
            </a:solidFill>
            <a:miter lim="800000"/>
            <a:headEnd/>
            <a:tailEnd/>
          </a:ln>
        </p:spPr>
      </p:cxnSp>
      <p:sp>
        <p:nvSpPr>
          <p:cNvPr id="16419" name="Text Box 37"/>
          <p:cNvSpPr txBox="1">
            <a:spLocks noChangeArrowheads="1"/>
          </p:cNvSpPr>
          <p:nvPr/>
        </p:nvSpPr>
        <p:spPr bwMode="auto">
          <a:xfrm>
            <a:off x="3870325" y="5607050"/>
            <a:ext cx="2714625" cy="336550"/>
          </a:xfrm>
          <a:prstGeom prst="rect">
            <a:avLst/>
          </a:prstGeom>
          <a:no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Name</a:t>
            </a:r>
            <a:endParaRPr lang="en-US">
              <a:latin typeface="Calibri" pitchFamily="34" charset="0"/>
            </a:endParaRPr>
          </a:p>
        </p:txBody>
      </p:sp>
      <p:cxnSp>
        <p:nvCxnSpPr>
          <p:cNvPr id="16420" name="AutoShape 38"/>
          <p:cNvCxnSpPr>
            <a:cxnSpLocks noChangeShapeType="1"/>
            <a:endCxn id="16419" idx="1"/>
          </p:cNvCxnSpPr>
          <p:nvPr/>
        </p:nvCxnSpPr>
        <p:spPr bwMode="auto">
          <a:xfrm rot="16200000" flipH="1">
            <a:off x="3429000" y="5334000"/>
            <a:ext cx="288925" cy="593725"/>
          </a:xfrm>
          <a:prstGeom prst="bentConnector2">
            <a:avLst/>
          </a:prstGeom>
          <a:noFill/>
          <a:ln w="12700">
            <a:solidFill>
              <a:schemeClr val="hlink"/>
            </a:solidFill>
            <a:miter lim="800000"/>
            <a:headEnd/>
            <a:tailEnd/>
          </a:ln>
        </p:spPr>
      </p:cxnSp>
      <p:sp>
        <p:nvSpPr>
          <p:cNvPr id="16421" name="Text Box 39"/>
          <p:cNvSpPr txBox="1">
            <a:spLocks noChangeArrowheads="1"/>
          </p:cNvSpPr>
          <p:nvPr/>
        </p:nvSpPr>
        <p:spPr bwMode="auto">
          <a:xfrm>
            <a:off x="6156325" y="5589588"/>
            <a:ext cx="1978025" cy="336550"/>
          </a:xfrm>
          <a:prstGeom prst="rect">
            <a:avLst/>
          </a:prstGeom>
          <a:solidFill>
            <a:srgbClr val="FFE8BB"/>
          </a:solid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Technical System</a:t>
            </a:r>
            <a:endParaRPr lang="en-US">
              <a:latin typeface="Calibri" pitchFamily="34" charset="0"/>
            </a:endParaRPr>
          </a:p>
        </p:txBody>
      </p:sp>
      <p:cxnSp>
        <p:nvCxnSpPr>
          <p:cNvPr id="16422" name="AutoShape 40"/>
          <p:cNvCxnSpPr>
            <a:cxnSpLocks noChangeShapeType="1"/>
            <a:endCxn id="16421" idx="1"/>
          </p:cNvCxnSpPr>
          <p:nvPr/>
        </p:nvCxnSpPr>
        <p:spPr bwMode="auto">
          <a:xfrm>
            <a:off x="5105400" y="5757863"/>
            <a:ext cx="1050925" cy="0"/>
          </a:xfrm>
          <a:prstGeom prst="straightConnector1">
            <a:avLst/>
          </a:prstGeom>
          <a:noFill/>
          <a:ln w="12700">
            <a:solidFill>
              <a:schemeClr val="hlink"/>
            </a:solidFill>
            <a:round/>
            <a:headEnd type="oval" w="med" len="med"/>
            <a:tailEnd type="oval" w="med" len="med"/>
          </a:ln>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marL="171450" eaLnBrk="1" hangingPunct="1">
              <a:defRPr/>
            </a:pPr>
            <a:r>
              <a:rPr lang="de-DE" smtClean="0"/>
              <a:t>SLD and XI Integration Repository</a:t>
            </a:r>
            <a:endParaRPr lang="en-US" smtClean="0"/>
          </a:p>
        </p:txBody>
      </p:sp>
      <p:sp>
        <p:nvSpPr>
          <p:cNvPr id="17411" name="Arc 3"/>
          <p:cNvSpPr>
            <a:spLocks/>
          </p:cNvSpPr>
          <p:nvPr/>
        </p:nvSpPr>
        <p:spPr bwMode="auto">
          <a:xfrm rot="9944848" flipV="1">
            <a:off x="3692525" y="2795588"/>
            <a:ext cx="4640263" cy="31162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rgbClr val="F3BD00"/>
            </a:solidFill>
            <a:round/>
            <a:headEnd/>
            <a:tailEnd/>
          </a:ln>
        </p:spPr>
        <p:txBody>
          <a:bodyPr anchor="ctr">
            <a:spAutoFit/>
          </a:bodyPr>
          <a:lstStyle/>
          <a:p>
            <a:endParaRPr lang="en-US"/>
          </a:p>
        </p:txBody>
      </p:sp>
      <p:sp>
        <p:nvSpPr>
          <p:cNvPr id="17412" name="Text Box 4"/>
          <p:cNvSpPr txBox="1">
            <a:spLocks noChangeArrowheads="1"/>
          </p:cNvSpPr>
          <p:nvPr/>
        </p:nvSpPr>
        <p:spPr bwMode="auto">
          <a:xfrm>
            <a:off x="5867400" y="3765550"/>
            <a:ext cx="2971800"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en-US">
                <a:latin typeface="Calibri" pitchFamily="34" charset="0"/>
              </a:rPr>
              <a:t>System Landscape Directory</a:t>
            </a:r>
          </a:p>
        </p:txBody>
      </p:sp>
      <p:sp>
        <p:nvSpPr>
          <p:cNvPr id="17413" name="Text Box 5"/>
          <p:cNvSpPr txBox="1">
            <a:spLocks noChangeArrowheads="1"/>
          </p:cNvSpPr>
          <p:nvPr/>
        </p:nvSpPr>
        <p:spPr bwMode="auto">
          <a:xfrm>
            <a:off x="5783263" y="4778375"/>
            <a:ext cx="1765300" cy="349250"/>
          </a:xfrm>
          <a:prstGeom prst="rect">
            <a:avLst/>
          </a:prstGeom>
          <a:solidFill>
            <a:srgbClr val="FFE8BB"/>
          </a:solidFill>
          <a:ln w="12700">
            <a:solidFill>
              <a:schemeClr val="tx1"/>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Product Version</a:t>
            </a:r>
            <a:endParaRPr lang="en-US">
              <a:latin typeface="Calibri" pitchFamily="34" charset="0"/>
            </a:endParaRPr>
          </a:p>
        </p:txBody>
      </p:sp>
      <p:sp>
        <p:nvSpPr>
          <p:cNvPr id="17414" name="Text Box 6"/>
          <p:cNvSpPr txBox="1">
            <a:spLocks noChangeArrowheads="1"/>
          </p:cNvSpPr>
          <p:nvPr/>
        </p:nvSpPr>
        <p:spPr bwMode="auto">
          <a:xfrm>
            <a:off x="5326063" y="4365625"/>
            <a:ext cx="963612" cy="349250"/>
          </a:xfrm>
          <a:prstGeom prst="rect">
            <a:avLst/>
          </a:prstGeom>
          <a:noFill/>
          <a:ln w="12700">
            <a:solidFill>
              <a:schemeClr val="bg2"/>
            </a:solidFill>
            <a:miter lim="800000"/>
            <a:headEnd/>
            <a:tailEnd/>
          </a:ln>
        </p:spPr>
        <p:txBody>
          <a:bodyPr wrap="none">
            <a:spAutoFit/>
          </a:bodyPr>
          <a:lstStyle/>
          <a:p>
            <a:pPr>
              <a:spcBef>
                <a:spcPct val="20000"/>
              </a:spcBef>
              <a:buClr>
                <a:srgbClr val="F48B00"/>
              </a:buClr>
              <a:buFont typeface="Wingdings" pitchFamily="2" charset="2"/>
              <a:buNone/>
            </a:pPr>
            <a:r>
              <a:rPr lang="de-DE">
                <a:solidFill>
                  <a:schemeClr val="bg2"/>
                </a:solidFill>
                <a:latin typeface="Calibri" pitchFamily="34" charset="0"/>
              </a:rPr>
              <a:t>Product</a:t>
            </a:r>
            <a:endParaRPr lang="en-US">
              <a:solidFill>
                <a:schemeClr val="bg2"/>
              </a:solidFill>
              <a:latin typeface="Calibri" pitchFamily="34" charset="0"/>
            </a:endParaRPr>
          </a:p>
        </p:txBody>
      </p:sp>
      <p:sp>
        <p:nvSpPr>
          <p:cNvPr id="17415" name="Text Box 7"/>
          <p:cNvSpPr txBox="1">
            <a:spLocks noChangeArrowheads="1"/>
          </p:cNvSpPr>
          <p:nvPr/>
        </p:nvSpPr>
        <p:spPr bwMode="auto">
          <a:xfrm>
            <a:off x="4716463" y="5356225"/>
            <a:ext cx="2239962" cy="349250"/>
          </a:xfrm>
          <a:prstGeom prst="rect">
            <a:avLst/>
          </a:prstGeom>
          <a:noFill/>
          <a:ln w="12700">
            <a:solidFill>
              <a:schemeClr val="bg2"/>
            </a:solidFill>
            <a:miter lim="800000"/>
            <a:headEnd/>
            <a:tailEnd/>
          </a:ln>
        </p:spPr>
        <p:txBody>
          <a:bodyPr wrap="none">
            <a:spAutoFit/>
          </a:bodyPr>
          <a:lstStyle/>
          <a:p>
            <a:pPr>
              <a:spcBef>
                <a:spcPct val="20000"/>
              </a:spcBef>
              <a:buClr>
                <a:srgbClr val="F48B00"/>
              </a:buClr>
              <a:buFont typeface="Wingdings" pitchFamily="2" charset="2"/>
              <a:buNone/>
            </a:pPr>
            <a:r>
              <a:rPr lang="de-DE">
                <a:solidFill>
                  <a:schemeClr val="bg2"/>
                </a:solidFill>
                <a:latin typeface="Calibri" pitchFamily="34" charset="0"/>
              </a:rPr>
              <a:t>Software Component</a:t>
            </a:r>
            <a:endParaRPr lang="en-US">
              <a:solidFill>
                <a:schemeClr val="bg2"/>
              </a:solidFill>
              <a:latin typeface="Calibri" pitchFamily="34" charset="0"/>
            </a:endParaRPr>
          </a:p>
        </p:txBody>
      </p:sp>
      <p:sp>
        <p:nvSpPr>
          <p:cNvPr id="17416" name="Text Box 8"/>
          <p:cNvSpPr txBox="1">
            <a:spLocks noChangeArrowheads="1"/>
          </p:cNvSpPr>
          <p:nvPr/>
        </p:nvSpPr>
        <p:spPr bwMode="auto">
          <a:xfrm>
            <a:off x="5554663" y="5813425"/>
            <a:ext cx="3041650" cy="349250"/>
          </a:xfrm>
          <a:prstGeom prst="rect">
            <a:avLst/>
          </a:prstGeom>
          <a:solidFill>
            <a:srgbClr val="FFE8BB"/>
          </a:solidFill>
          <a:ln w="12700">
            <a:solidFill>
              <a:schemeClr val="tx1"/>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Software Component Version</a:t>
            </a:r>
            <a:endParaRPr lang="en-US">
              <a:latin typeface="Calibri" pitchFamily="34" charset="0"/>
            </a:endParaRPr>
          </a:p>
        </p:txBody>
      </p:sp>
      <p:sp>
        <p:nvSpPr>
          <p:cNvPr id="17417" name="Rectangle 9"/>
          <p:cNvSpPr>
            <a:spLocks noChangeArrowheads="1"/>
          </p:cNvSpPr>
          <p:nvPr/>
        </p:nvSpPr>
        <p:spPr bwMode="auto">
          <a:xfrm>
            <a:off x="5402263" y="4670425"/>
            <a:ext cx="152400" cy="76200"/>
          </a:xfrm>
          <a:prstGeom prst="rect">
            <a:avLst/>
          </a:prstGeom>
          <a:noFill/>
          <a:ln w="12700">
            <a:noFill/>
            <a:miter lim="800000"/>
            <a:headEnd/>
            <a:tailEnd/>
          </a:ln>
        </p:spPr>
        <p:txBody>
          <a:bodyPr wrap="none" anchor="ctr">
            <a:spAutoFit/>
          </a:bodyPr>
          <a:lstStyle/>
          <a:p>
            <a:endParaRPr lang="en-US">
              <a:latin typeface="Calibri" pitchFamily="34" charset="0"/>
            </a:endParaRPr>
          </a:p>
        </p:txBody>
      </p:sp>
      <p:sp>
        <p:nvSpPr>
          <p:cNvPr id="17418" name="Rectangle 10"/>
          <p:cNvSpPr>
            <a:spLocks noChangeArrowheads="1"/>
          </p:cNvSpPr>
          <p:nvPr/>
        </p:nvSpPr>
        <p:spPr bwMode="auto">
          <a:xfrm>
            <a:off x="5021263" y="5508625"/>
            <a:ext cx="76200" cy="228600"/>
          </a:xfrm>
          <a:prstGeom prst="rect">
            <a:avLst/>
          </a:prstGeom>
          <a:noFill/>
          <a:ln w="12700">
            <a:noFill/>
            <a:miter lim="800000"/>
            <a:headEnd/>
            <a:tailEnd/>
          </a:ln>
        </p:spPr>
        <p:txBody>
          <a:bodyPr wrap="none" anchor="ctr">
            <a:spAutoFit/>
          </a:bodyPr>
          <a:lstStyle/>
          <a:p>
            <a:endParaRPr lang="en-US">
              <a:latin typeface="Calibri" pitchFamily="34" charset="0"/>
            </a:endParaRPr>
          </a:p>
        </p:txBody>
      </p:sp>
      <p:cxnSp>
        <p:nvCxnSpPr>
          <p:cNvPr id="17419" name="AutoShape 11"/>
          <p:cNvCxnSpPr>
            <a:cxnSpLocks noChangeShapeType="1"/>
            <a:stCxn id="17417" idx="2"/>
            <a:endCxn id="17413" idx="1"/>
          </p:cNvCxnSpPr>
          <p:nvPr/>
        </p:nvCxnSpPr>
        <p:spPr bwMode="auto">
          <a:xfrm rot="16200000" flipH="1">
            <a:off x="5527675" y="4697413"/>
            <a:ext cx="206375" cy="304800"/>
          </a:xfrm>
          <a:prstGeom prst="bentConnector2">
            <a:avLst/>
          </a:prstGeom>
          <a:noFill/>
          <a:ln w="12700">
            <a:solidFill>
              <a:schemeClr val="tx1"/>
            </a:solidFill>
            <a:miter lim="800000"/>
            <a:headEnd/>
            <a:tailEnd/>
          </a:ln>
        </p:spPr>
      </p:cxnSp>
      <p:cxnSp>
        <p:nvCxnSpPr>
          <p:cNvPr id="17420" name="AutoShape 12"/>
          <p:cNvCxnSpPr>
            <a:cxnSpLocks noChangeShapeType="1"/>
            <a:stCxn id="17418" idx="2"/>
            <a:endCxn id="17416" idx="1"/>
          </p:cNvCxnSpPr>
          <p:nvPr/>
        </p:nvCxnSpPr>
        <p:spPr bwMode="auto">
          <a:xfrm rot="16200000" flipH="1">
            <a:off x="5181600" y="5614988"/>
            <a:ext cx="250825" cy="495300"/>
          </a:xfrm>
          <a:prstGeom prst="bentConnector2">
            <a:avLst/>
          </a:prstGeom>
          <a:noFill/>
          <a:ln w="12700">
            <a:solidFill>
              <a:schemeClr val="tx1"/>
            </a:solidFill>
            <a:miter lim="800000"/>
            <a:headEnd/>
            <a:tailEnd/>
          </a:ln>
        </p:spPr>
      </p:cxnSp>
      <p:sp>
        <p:nvSpPr>
          <p:cNvPr id="17421" name="AutoShape 13"/>
          <p:cNvSpPr>
            <a:spLocks noChangeArrowheads="1"/>
          </p:cNvSpPr>
          <p:nvPr/>
        </p:nvSpPr>
        <p:spPr bwMode="auto">
          <a:xfrm>
            <a:off x="152400" y="1143000"/>
            <a:ext cx="3962400" cy="4267200"/>
          </a:xfrm>
          <a:prstGeom prst="roundRect">
            <a:avLst>
              <a:gd name="adj" fmla="val 16667"/>
            </a:avLst>
          </a:prstGeom>
          <a:noFill/>
          <a:ln w="12700">
            <a:solidFill>
              <a:schemeClr val="bg2"/>
            </a:solidFill>
            <a:round/>
            <a:headEnd/>
            <a:tailEnd/>
          </a:ln>
        </p:spPr>
        <p:txBody>
          <a:bodyPr anchor="ctr">
            <a:spAutoFit/>
          </a:bodyPr>
          <a:lstStyle/>
          <a:p>
            <a:endParaRPr lang="en-US">
              <a:latin typeface="Calibri" pitchFamily="34" charset="0"/>
            </a:endParaRPr>
          </a:p>
        </p:txBody>
      </p:sp>
      <p:sp>
        <p:nvSpPr>
          <p:cNvPr id="17422" name="Text Box 14"/>
          <p:cNvSpPr txBox="1">
            <a:spLocks noChangeArrowheads="1"/>
          </p:cNvSpPr>
          <p:nvPr/>
        </p:nvSpPr>
        <p:spPr bwMode="auto">
          <a:xfrm>
            <a:off x="533400" y="1143000"/>
            <a:ext cx="3222625"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Integration Repository (Design)</a:t>
            </a:r>
            <a:endParaRPr lang="en-US">
              <a:latin typeface="Calibri" pitchFamily="34" charset="0"/>
            </a:endParaRPr>
          </a:p>
        </p:txBody>
      </p:sp>
      <p:sp>
        <p:nvSpPr>
          <p:cNvPr id="17423" name="Text Box 15"/>
          <p:cNvSpPr txBox="1">
            <a:spLocks noChangeArrowheads="1"/>
          </p:cNvSpPr>
          <p:nvPr/>
        </p:nvSpPr>
        <p:spPr bwMode="auto">
          <a:xfrm>
            <a:off x="1582738" y="2971800"/>
            <a:ext cx="2474912"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Application Component</a:t>
            </a:r>
            <a:endParaRPr lang="en-US">
              <a:latin typeface="Calibri" pitchFamily="34" charset="0"/>
            </a:endParaRPr>
          </a:p>
        </p:txBody>
      </p:sp>
      <p:sp>
        <p:nvSpPr>
          <p:cNvPr id="17424" name="Text Box 16"/>
          <p:cNvSpPr txBox="1">
            <a:spLocks noChangeArrowheads="1"/>
          </p:cNvSpPr>
          <p:nvPr/>
        </p:nvSpPr>
        <p:spPr bwMode="auto">
          <a:xfrm>
            <a:off x="2208213" y="3368675"/>
            <a:ext cx="623887"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Role</a:t>
            </a:r>
            <a:endParaRPr lang="en-US">
              <a:latin typeface="Calibri" pitchFamily="34" charset="0"/>
            </a:endParaRPr>
          </a:p>
        </p:txBody>
      </p:sp>
      <p:sp>
        <p:nvSpPr>
          <p:cNvPr id="17425" name="Rectangle 17"/>
          <p:cNvSpPr>
            <a:spLocks noChangeArrowheads="1"/>
          </p:cNvSpPr>
          <p:nvPr/>
        </p:nvSpPr>
        <p:spPr bwMode="auto">
          <a:xfrm>
            <a:off x="1827213" y="3260725"/>
            <a:ext cx="152400" cy="76200"/>
          </a:xfrm>
          <a:prstGeom prst="rect">
            <a:avLst/>
          </a:prstGeom>
          <a:noFill/>
          <a:ln w="12700">
            <a:noFill/>
            <a:miter lim="800000"/>
            <a:headEnd/>
            <a:tailEnd/>
          </a:ln>
        </p:spPr>
        <p:txBody>
          <a:bodyPr wrap="none" anchor="ctr">
            <a:spAutoFit/>
          </a:bodyPr>
          <a:lstStyle/>
          <a:p>
            <a:endParaRPr lang="en-US">
              <a:latin typeface="Calibri" pitchFamily="34" charset="0"/>
            </a:endParaRPr>
          </a:p>
        </p:txBody>
      </p:sp>
      <p:cxnSp>
        <p:nvCxnSpPr>
          <p:cNvPr id="17426" name="AutoShape 18"/>
          <p:cNvCxnSpPr>
            <a:cxnSpLocks noChangeShapeType="1"/>
            <a:stCxn id="17425" idx="2"/>
            <a:endCxn id="17424" idx="1"/>
          </p:cNvCxnSpPr>
          <p:nvPr/>
        </p:nvCxnSpPr>
        <p:spPr bwMode="auto">
          <a:xfrm rot="16200000" flipH="1">
            <a:off x="1955800" y="3284538"/>
            <a:ext cx="200025" cy="304800"/>
          </a:xfrm>
          <a:prstGeom prst="bentConnector2">
            <a:avLst/>
          </a:prstGeom>
          <a:noFill/>
          <a:ln w="12700">
            <a:solidFill>
              <a:schemeClr val="tx1"/>
            </a:solidFill>
            <a:miter lim="800000"/>
            <a:headEnd/>
            <a:tailEnd/>
          </a:ln>
        </p:spPr>
      </p:cxnSp>
      <p:sp>
        <p:nvSpPr>
          <p:cNvPr id="17427" name="Text Box 19"/>
          <p:cNvSpPr txBox="1">
            <a:spLocks noChangeArrowheads="1"/>
          </p:cNvSpPr>
          <p:nvPr/>
        </p:nvSpPr>
        <p:spPr bwMode="auto">
          <a:xfrm>
            <a:off x="2208213" y="3749675"/>
            <a:ext cx="1765300" cy="349250"/>
          </a:xfrm>
          <a:prstGeom prst="rect">
            <a:avLst/>
          </a:prstGeom>
          <a:solidFill>
            <a:srgbClr val="FFE8BB"/>
          </a:solidFill>
          <a:ln w="12700">
            <a:solidFill>
              <a:schemeClr val="tx1"/>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Product Version</a:t>
            </a:r>
            <a:endParaRPr lang="en-US">
              <a:latin typeface="Calibri" pitchFamily="34" charset="0"/>
            </a:endParaRPr>
          </a:p>
        </p:txBody>
      </p:sp>
      <p:cxnSp>
        <p:nvCxnSpPr>
          <p:cNvPr id="17428" name="AutoShape 20"/>
          <p:cNvCxnSpPr>
            <a:cxnSpLocks noChangeShapeType="1"/>
            <a:stCxn id="17425" idx="2"/>
            <a:endCxn id="17427" idx="1"/>
          </p:cNvCxnSpPr>
          <p:nvPr/>
        </p:nvCxnSpPr>
        <p:spPr bwMode="auto">
          <a:xfrm rot="16200000" flipH="1">
            <a:off x="1762125" y="3478213"/>
            <a:ext cx="587375" cy="304800"/>
          </a:xfrm>
          <a:prstGeom prst="bentConnector2">
            <a:avLst/>
          </a:prstGeom>
          <a:noFill/>
          <a:ln w="12700">
            <a:solidFill>
              <a:schemeClr val="tx1"/>
            </a:solidFill>
            <a:miter lim="800000"/>
            <a:headEnd/>
            <a:tailEnd/>
          </a:ln>
        </p:spPr>
      </p:cxnSp>
      <p:sp>
        <p:nvSpPr>
          <p:cNvPr id="17429" name="Text Box 21"/>
          <p:cNvSpPr txBox="1">
            <a:spLocks noChangeArrowheads="1"/>
          </p:cNvSpPr>
          <p:nvPr/>
        </p:nvSpPr>
        <p:spPr bwMode="auto">
          <a:xfrm>
            <a:off x="990600" y="3657600"/>
            <a:ext cx="241300"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 </a:t>
            </a:r>
            <a:endParaRPr lang="en-US">
              <a:latin typeface="Calibri" pitchFamily="34" charset="0"/>
            </a:endParaRPr>
          </a:p>
        </p:txBody>
      </p:sp>
      <p:sp>
        <p:nvSpPr>
          <p:cNvPr id="17430" name="Text Box 22"/>
          <p:cNvSpPr txBox="1">
            <a:spLocks noChangeArrowheads="1"/>
          </p:cNvSpPr>
          <p:nvPr/>
        </p:nvSpPr>
        <p:spPr bwMode="auto">
          <a:xfrm>
            <a:off x="457200" y="1905000"/>
            <a:ext cx="2239963" cy="593725"/>
          </a:xfrm>
          <a:prstGeom prst="rect">
            <a:avLst/>
          </a:prstGeom>
          <a:solidFill>
            <a:srgbClr val="FFE8BB"/>
          </a:solidFill>
          <a:ln w="12700">
            <a:solidFill>
              <a:schemeClr val="tx1"/>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Software Component</a:t>
            </a:r>
            <a:br>
              <a:rPr lang="de-DE">
                <a:latin typeface="Calibri" pitchFamily="34" charset="0"/>
              </a:rPr>
            </a:br>
            <a:r>
              <a:rPr lang="de-DE">
                <a:latin typeface="Calibri" pitchFamily="34" charset="0"/>
              </a:rPr>
              <a:t>Version</a:t>
            </a:r>
            <a:endParaRPr lang="en-US">
              <a:latin typeface="Calibri" pitchFamily="34" charset="0"/>
            </a:endParaRPr>
          </a:p>
        </p:txBody>
      </p:sp>
      <p:cxnSp>
        <p:nvCxnSpPr>
          <p:cNvPr id="17431" name="AutoShape 23"/>
          <p:cNvCxnSpPr>
            <a:cxnSpLocks noChangeShapeType="1"/>
            <a:stCxn id="17435" idx="2"/>
            <a:endCxn id="17433" idx="1"/>
          </p:cNvCxnSpPr>
          <p:nvPr/>
        </p:nvCxnSpPr>
        <p:spPr bwMode="auto">
          <a:xfrm rot="16200000" flipH="1">
            <a:off x="-459581" y="3644106"/>
            <a:ext cx="2673350" cy="382588"/>
          </a:xfrm>
          <a:prstGeom prst="bentConnector2">
            <a:avLst/>
          </a:prstGeom>
          <a:noFill/>
          <a:ln w="12700">
            <a:solidFill>
              <a:schemeClr val="tx1"/>
            </a:solidFill>
            <a:miter lim="800000"/>
            <a:headEnd/>
            <a:tailEnd/>
          </a:ln>
        </p:spPr>
      </p:cxnSp>
      <p:sp>
        <p:nvSpPr>
          <p:cNvPr id="17432" name="Text Box 24"/>
          <p:cNvSpPr txBox="1">
            <a:spLocks noChangeArrowheads="1"/>
          </p:cNvSpPr>
          <p:nvPr/>
        </p:nvSpPr>
        <p:spPr bwMode="auto">
          <a:xfrm>
            <a:off x="1066800" y="2590800"/>
            <a:ext cx="2012950" cy="349250"/>
          </a:xfrm>
          <a:prstGeom prst="rect">
            <a:avLst/>
          </a:prstGeom>
          <a:solidFill>
            <a:srgbClr val="BECDE0"/>
          </a:solidFill>
          <a:ln w="12700">
            <a:solidFill>
              <a:srgbClr val="BECDE0"/>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Business Scenario</a:t>
            </a:r>
            <a:endParaRPr lang="en-US">
              <a:latin typeface="Calibri" pitchFamily="34" charset="0"/>
            </a:endParaRPr>
          </a:p>
        </p:txBody>
      </p:sp>
      <p:sp>
        <p:nvSpPr>
          <p:cNvPr id="17433" name="Text Box 25"/>
          <p:cNvSpPr txBox="1">
            <a:spLocks noChangeArrowheads="1"/>
          </p:cNvSpPr>
          <p:nvPr/>
        </p:nvSpPr>
        <p:spPr bwMode="auto">
          <a:xfrm>
            <a:off x="1068388" y="4997450"/>
            <a:ext cx="1847850" cy="349250"/>
          </a:xfrm>
          <a:prstGeom prst="rect">
            <a:avLst/>
          </a:prstGeom>
          <a:solidFill>
            <a:srgbClr val="BECDE0"/>
          </a:solidFill>
          <a:ln w="12700">
            <a:solidFill>
              <a:srgbClr val="BECDE0"/>
            </a:solidFill>
            <a:miter lim="800000"/>
            <a:headEnd/>
            <a:tailEnd/>
          </a:ln>
        </p:spPr>
        <p:txBody>
          <a:bodyPr wrap="none">
            <a:spAutoFit/>
          </a:bodyPr>
          <a:lstStyle/>
          <a:p>
            <a:pPr>
              <a:spcBef>
                <a:spcPct val="20000"/>
              </a:spcBef>
              <a:buClr>
                <a:srgbClr val="F48B00"/>
              </a:buClr>
              <a:buFont typeface="Wingdings" pitchFamily="2" charset="2"/>
              <a:buNone/>
            </a:pPr>
            <a:r>
              <a:rPr lang="en-US">
                <a:latin typeface="Calibri" pitchFamily="34" charset="0"/>
              </a:rPr>
              <a:t>Interface Objects</a:t>
            </a:r>
          </a:p>
        </p:txBody>
      </p:sp>
      <p:cxnSp>
        <p:nvCxnSpPr>
          <p:cNvPr id="17434" name="AutoShape 26"/>
          <p:cNvCxnSpPr>
            <a:cxnSpLocks noChangeShapeType="1"/>
            <a:stCxn id="17435" idx="2"/>
            <a:endCxn id="17432" idx="1"/>
          </p:cNvCxnSpPr>
          <p:nvPr/>
        </p:nvCxnSpPr>
        <p:spPr bwMode="auto">
          <a:xfrm rot="16200000" flipH="1">
            <a:off x="742950" y="2441575"/>
            <a:ext cx="266700" cy="381000"/>
          </a:xfrm>
          <a:prstGeom prst="bentConnector2">
            <a:avLst/>
          </a:prstGeom>
          <a:noFill/>
          <a:ln w="12700">
            <a:solidFill>
              <a:schemeClr val="tx1"/>
            </a:solidFill>
            <a:miter lim="800000"/>
            <a:headEnd/>
            <a:tailEnd/>
          </a:ln>
        </p:spPr>
      </p:cxnSp>
      <p:sp>
        <p:nvSpPr>
          <p:cNvPr id="17435" name="Rectangle 27"/>
          <p:cNvSpPr>
            <a:spLocks noChangeArrowheads="1"/>
          </p:cNvSpPr>
          <p:nvPr/>
        </p:nvSpPr>
        <p:spPr bwMode="auto">
          <a:xfrm>
            <a:off x="609600" y="2422525"/>
            <a:ext cx="152400" cy="76200"/>
          </a:xfrm>
          <a:prstGeom prst="rect">
            <a:avLst/>
          </a:prstGeom>
          <a:noFill/>
          <a:ln w="12700">
            <a:noFill/>
            <a:miter lim="800000"/>
            <a:headEnd/>
            <a:tailEnd/>
          </a:ln>
        </p:spPr>
        <p:txBody>
          <a:bodyPr wrap="none" anchor="ctr">
            <a:spAutoFit/>
          </a:bodyPr>
          <a:lstStyle/>
          <a:p>
            <a:endParaRPr lang="en-US">
              <a:latin typeface="Calibri" pitchFamily="34" charset="0"/>
            </a:endParaRPr>
          </a:p>
        </p:txBody>
      </p:sp>
      <p:cxnSp>
        <p:nvCxnSpPr>
          <p:cNvPr id="17436" name="AutoShape 28"/>
          <p:cNvCxnSpPr>
            <a:cxnSpLocks noChangeShapeType="1"/>
            <a:stCxn id="17435" idx="2"/>
            <a:endCxn id="17439" idx="1"/>
          </p:cNvCxnSpPr>
          <p:nvPr/>
        </p:nvCxnSpPr>
        <p:spPr bwMode="auto">
          <a:xfrm rot="16200000" flipH="1">
            <a:off x="-95250" y="3279775"/>
            <a:ext cx="1943100" cy="381000"/>
          </a:xfrm>
          <a:prstGeom prst="bentConnector2">
            <a:avLst/>
          </a:prstGeom>
          <a:noFill/>
          <a:ln w="12700">
            <a:solidFill>
              <a:schemeClr val="tx1"/>
            </a:solidFill>
            <a:miter lim="800000"/>
            <a:headEnd/>
            <a:tailEnd/>
          </a:ln>
        </p:spPr>
      </p:cxnSp>
      <p:sp>
        <p:nvSpPr>
          <p:cNvPr id="17437" name="Rectangle 29"/>
          <p:cNvSpPr>
            <a:spLocks noChangeArrowheads="1"/>
          </p:cNvSpPr>
          <p:nvPr/>
        </p:nvSpPr>
        <p:spPr bwMode="auto">
          <a:xfrm>
            <a:off x="1143000" y="2819400"/>
            <a:ext cx="152400" cy="152400"/>
          </a:xfrm>
          <a:prstGeom prst="rect">
            <a:avLst/>
          </a:prstGeom>
          <a:noFill/>
          <a:ln w="12700">
            <a:noFill/>
            <a:miter lim="800000"/>
            <a:headEnd/>
            <a:tailEnd/>
          </a:ln>
        </p:spPr>
        <p:txBody>
          <a:bodyPr wrap="none" anchor="ctr">
            <a:spAutoFit/>
          </a:bodyPr>
          <a:lstStyle/>
          <a:p>
            <a:endParaRPr lang="en-US">
              <a:latin typeface="Calibri" pitchFamily="34" charset="0"/>
            </a:endParaRPr>
          </a:p>
        </p:txBody>
      </p:sp>
      <p:cxnSp>
        <p:nvCxnSpPr>
          <p:cNvPr id="17438" name="AutoShape 30"/>
          <p:cNvCxnSpPr>
            <a:cxnSpLocks noChangeShapeType="1"/>
            <a:stCxn id="17437" idx="2"/>
            <a:endCxn id="17423" idx="1"/>
          </p:cNvCxnSpPr>
          <p:nvPr/>
        </p:nvCxnSpPr>
        <p:spPr bwMode="auto">
          <a:xfrm rot="16200000" flipH="1">
            <a:off x="1316831" y="2874169"/>
            <a:ext cx="168275" cy="363538"/>
          </a:xfrm>
          <a:prstGeom prst="bentConnector2">
            <a:avLst/>
          </a:prstGeom>
          <a:noFill/>
          <a:ln w="12700">
            <a:solidFill>
              <a:schemeClr val="hlink"/>
            </a:solidFill>
            <a:miter lim="800000"/>
            <a:headEnd/>
            <a:tailEnd/>
          </a:ln>
        </p:spPr>
      </p:cxnSp>
      <p:sp>
        <p:nvSpPr>
          <p:cNvPr id="17439" name="Text Box 31"/>
          <p:cNvSpPr txBox="1">
            <a:spLocks noChangeArrowheads="1"/>
          </p:cNvSpPr>
          <p:nvPr/>
        </p:nvSpPr>
        <p:spPr bwMode="auto">
          <a:xfrm>
            <a:off x="1066800" y="4267200"/>
            <a:ext cx="1835150" cy="349250"/>
          </a:xfrm>
          <a:prstGeom prst="rect">
            <a:avLst/>
          </a:prstGeom>
          <a:solidFill>
            <a:srgbClr val="BECDE0"/>
          </a:solidFill>
          <a:ln w="12700">
            <a:solidFill>
              <a:srgbClr val="BECDE0"/>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Mapping Objects</a:t>
            </a:r>
            <a:endParaRPr lang="en-US">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8" name="Rectangle 4"/>
          <p:cNvSpPr>
            <a:spLocks noGrp="1" noChangeArrowheads="1"/>
          </p:cNvSpPr>
          <p:nvPr>
            <p:ph type="title"/>
          </p:nvPr>
        </p:nvSpPr>
        <p:spPr bwMode="gray">
          <a:xfrm>
            <a:off x="409575" y="260350"/>
            <a:ext cx="8734425" cy="533400"/>
          </a:xfrm>
        </p:spPr>
        <p:txBody>
          <a:bodyPr lIns="180000" rtlCol="0">
            <a:normAutofit/>
          </a:bodyPr>
          <a:lstStyle/>
          <a:p>
            <a:pPr marL="171450" eaLnBrk="1" fontAlgn="auto" hangingPunct="1">
              <a:spcAft>
                <a:spcPts val="0"/>
              </a:spcAft>
              <a:defRPr/>
            </a:pPr>
            <a:r>
              <a:rPr lang="de-DE" smtClean="0"/>
              <a:t>SLD and Repository: usage dependencies</a:t>
            </a:r>
            <a:endParaRPr lang="en-US" smtClean="0"/>
          </a:p>
        </p:txBody>
      </p:sp>
      <p:sp>
        <p:nvSpPr>
          <p:cNvPr id="18435" name="Arc 5"/>
          <p:cNvSpPr>
            <a:spLocks/>
          </p:cNvSpPr>
          <p:nvPr/>
        </p:nvSpPr>
        <p:spPr bwMode="auto">
          <a:xfrm rot="9944848" flipV="1">
            <a:off x="3692525" y="2795588"/>
            <a:ext cx="4640263" cy="31162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rgbClr val="F3BD00"/>
            </a:solidFill>
            <a:round/>
            <a:headEnd/>
            <a:tailEnd/>
          </a:ln>
        </p:spPr>
        <p:txBody>
          <a:bodyPr anchor="ctr">
            <a:spAutoFit/>
          </a:bodyPr>
          <a:lstStyle/>
          <a:p>
            <a:endParaRPr lang="en-US"/>
          </a:p>
        </p:txBody>
      </p:sp>
      <p:sp>
        <p:nvSpPr>
          <p:cNvPr id="18436" name="Text Box 6"/>
          <p:cNvSpPr txBox="1">
            <a:spLocks noChangeArrowheads="1"/>
          </p:cNvSpPr>
          <p:nvPr/>
        </p:nvSpPr>
        <p:spPr bwMode="auto">
          <a:xfrm>
            <a:off x="5867400" y="3765550"/>
            <a:ext cx="2971800"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en-US">
                <a:latin typeface="Calibri" pitchFamily="34" charset="0"/>
              </a:rPr>
              <a:t>System Landscape Directory</a:t>
            </a:r>
          </a:p>
        </p:txBody>
      </p:sp>
      <p:sp>
        <p:nvSpPr>
          <p:cNvPr id="18437" name="Text Box 10"/>
          <p:cNvSpPr txBox="1">
            <a:spLocks noChangeArrowheads="1"/>
          </p:cNvSpPr>
          <p:nvPr/>
        </p:nvSpPr>
        <p:spPr bwMode="auto">
          <a:xfrm>
            <a:off x="4978400" y="4664075"/>
            <a:ext cx="3244850" cy="349250"/>
          </a:xfrm>
          <a:prstGeom prst="rect">
            <a:avLst/>
          </a:prstGeom>
          <a:solidFill>
            <a:srgbClr val="FFE8BB"/>
          </a:solidFill>
          <a:ln w="12700">
            <a:solidFill>
              <a:schemeClr val="tx1"/>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Software Component Version A</a:t>
            </a:r>
            <a:endParaRPr lang="en-US">
              <a:latin typeface="Calibri" pitchFamily="34" charset="0"/>
            </a:endParaRPr>
          </a:p>
        </p:txBody>
      </p:sp>
      <p:sp>
        <p:nvSpPr>
          <p:cNvPr id="18438" name="Rectangle 12"/>
          <p:cNvSpPr>
            <a:spLocks noChangeArrowheads="1"/>
          </p:cNvSpPr>
          <p:nvPr/>
        </p:nvSpPr>
        <p:spPr bwMode="auto">
          <a:xfrm>
            <a:off x="5148263" y="4797425"/>
            <a:ext cx="76200" cy="228600"/>
          </a:xfrm>
          <a:prstGeom prst="rect">
            <a:avLst/>
          </a:prstGeom>
          <a:noFill/>
          <a:ln w="12700">
            <a:noFill/>
            <a:miter lim="800000"/>
            <a:headEnd/>
            <a:tailEnd/>
          </a:ln>
        </p:spPr>
        <p:txBody>
          <a:bodyPr wrap="none" anchor="ctr">
            <a:spAutoFit/>
          </a:bodyPr>
          <a:lstStyle/>
          <a:p>
            <a:endParaRPr lang="en-US">
              <a:latin typeface="Calibri" pitchFamily="34" charset="0"/>
            </a:endParaRPr>
          </a:p>
        </p:txBody>
      </p:sp>
      <p:sp>
        <p:nvSpPr>
          <p:cNvPr id="18439" name="AutoShape 15"/>
          <p:cNvSpPr>
            <a:spLocks noChangeArrowheads="1"/>
          </p:cNvSpPr>
          <p:nvPr/>
        </p:nvSpPr>
        <p:spPr bwMode="auto">
          <a:xfrm>
            <a:off x="152400" y="765175"/>
            <a:ext cx="3843338" cy="5759450"/>
          </a:xfrm>
          <a:prstGeom prst="roundRect">
            <a:avLst>
              <a:gd name="adj" fmla="val 16667"/>
            </a:avLst>
          </a:prstGeom>
          <a:noFill/>
          <a:ln w="12700">
            <a:solidFill>
              <a:schemeClr val="bg2"/>
            </a:solidFill>
            <a:round/>
            <a:headEnd/>
            <a:tailEnd/>
          </a:ln>
        </p:spPr>
        <p:txBody>
          <a:bodyPr anchor="ctr">
            <a:spAutoFit/>
          </a:bodyPr>
          <a:lstStyle/>
          <a:p>
            <a:endParaRPr lang="en-US">
              <a:latin typeface="Calibri" pitchFamily="34" charset="0"/>
            </a:endParaRPr>
          </a:p>
        </p:txBody>
      </p:sp>
      <p:sp>
        <p:nvSpPr>
          <p:cNvPr id="18440" name="Text Box 16"/>
          <p:cNvSpPr txBox="1">
            <a:spLocks noChangeArrowheads="1"/>
          </p:cNvSpPr>
          <p:nvPr/>
        </p:nvSpPr>
        <p:spPr bwMode="auto">
          <a:xfrm>
            <a:off x="533400" y="836613"/>
            <a:ext cx="2465388" cy="581025"/>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SAP Integration Builder</a:t>
            </a:r>
            <a:br>
              <a:rPr lang="de-DE">
                <a:latin typeface="Calibri" pitchFamily="34" charset="0"/>
              </a:rPr>
            </a:br>
            <a:r>
              <a:rPr lang="de-DE">
                <a:latin typeface="Calibri" pitchFamily="34" charset="0"/>
              </a:rPr>
              <a:t>Repository (Design)</a:t>
            </a:r>
            <a:endParaRPr lang="en-US">
              <a:latin typeface="Calibri" pitchFamily="34" charset="0"/>
            </a:endParaRPr>
          </a:p>
        </p:txBody>
      </p:sp>
      <p:sp>
        <p:nvSpPr>
          <p:cNvPr id="18441" name="Text Box 24"/>
          <p:cNvSpPr txBox="1">
            <a:spLocks noChangeArrowheads="1"/>
          </p:cNvSpPr>
          <p:nvPr/>
        </p:nvSpPr>
        <p:spPr bwMode="auto">
          <a:xfrm>
            <a:off x="457200" y="1628775"/>
            <a:ext cx="2239963" cy="593725"/>
          </a:xfrm>
          <a:prstGeom prst="rect">
            <a:avLst/>
          </a:prstGeom>
          <a:solidFill>
            <a:srgbClr val="FFE8BB"/>
          </a:solidFill>
          <a:ln w="12700">
            <a:solidFill>
              <a:schemeClr val="tx1"/>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Software Component</a:t>
            </a:r>
            <a:br>
              <a:rPr lang="de-DE">
                <a:latin typeface="Calibri" pitchFamily="34" charset="0"/>
              </a:rPr>
            </a:br>
            <a:r>
              <a:rPr lang="de-DE">
                <a:latin typeface="Calibri" pitchFamily="34" charset="0"/>
              </a:rPr>
              <a:t>Version A</a:t>
            </a:r>
            <a:endParaRPr lang="en-US">
              <a:latin typeface="Calibri" pitchFamily="34" charset="0"/>
            </a:endParaRPr>
          </a:p>
        </p:txBody>
      </p:sp>
      <p:cxnSp>
        <p:nvCxnSpPr>
          <p:cNvPr id="18442" name="AutoShape 25"/>
          <p:cNvCxnSpPr>
            <a:cxnSpLocks noChangeShapeType="1"/>
            <a:stCxn id="18444" idx="2"/>
            <a:endCxn id="18443" idx="1"/>
          </p:cNvCxnSpPr>
          <p:nvPr/>
        </p:nvCxnSpPr>
        <p:spPr bwMode="auto">
          <a:xfrm rot="16200000" flipH="1">
            <a:off x="127794" y="2780506"/>
            <a:ext cx="1403350" cy="287338"/>
          </a:xfrm>
          <a:prstGeom prst="bentConnector2">
            <a:avLst/>
          </a:prstGeom>
          <a:noFill/>
          <a:ln w="12700">
            <a:solidFill>
              <a:schemeClr val="tx1"/>
            </a:solidFill>
            <a:miter lim="800000"/>
            <a:headEnd/>
            <a:tailEnd/>
          </a:ln>
        </p:spPr>
      </p:cxnSp>
      <p:sp>
        <p:nvSpPr>
          <p:cNvPr id="18443" name="Text Box 27"/>
          <p:cNvSpPr txBox="1">
            <a:spLocks noChangeArrowheads="1"/>
          </p:cNvSpPr>
          <p:nvPr/>
        </p:nvSpPr>
        <p:spPr bwMode="auto">
          <a:xfrm>
            <a:off x="973138" y="3451225"/>
            <a:ext cx="1506537" cy="349250"/>
          </a:xfrm>
          <a:prstGeom prst="rect">
            <a:avLst/>
          </a:prstGeom>
          <a:solidFill>
            <a:srgbClr val="BECDE0"/>
          </a:solidFill>
          <a:ln w="12700">
            <a:solidFill>
              <a:srgbClr val="BECDE0"/>
            </a:solidFill>
            <a:miter lim="800000"/>
            <a:headEnd/>
            <a:tailEnd/>
          </a:ln>
        </p:spPr>
        <p:txBody>
          <a:bodyPr wrap="none">
            <a:spAutoFit/>
          </a:bodyPr>
          <a:lstStyle/>
          <a:p>
            <a:pPr>
              <a:spcBef>
                <a:spcPct val="20000"/>
              </a:spcBef>
              <a:buClr>
                <a:srgbClr val="F48B00"/>
              </a:buClr>
              <a:buFont typeface="Wingdings" pitchFamily="2" charset="2"/>
              <a:buNone/>
            </a:pPr>
            <a:r>
              <a:rPr lang="en-US">
                <a:latin typeface="Calibri" pitchFamily="34" charset="0"/>
              </a:rPr>
              <a:t>Basis objects</a:t>
            </a:r>
          </a:p>
        </p:txBody>
      </p:sp>
      <p:sp>
        <p:nvSpPr>
          <p:cNvPr id="18444" name="Rectangle 29"/>
          <p:cNvSpPr>
            <a:spLocks noChangeArrowheads="1"/>
          </p:cNvSpPr>
          <p:nvPr/>
        </p:nvSpPr>
        <p:spPr bwMode="auto">
          <a:xfrm>
            <a:off x="609600" y="2146300"/>
            <a:ext cx="152400" cy="76200"/>
          </a:xfrm>
          <a:prstGeom prst="rect">
            <a:avLst/>
          </a:prstGeom>
          <a:noFill/>
          <a:ln w="12700">
            <a:noFill/>
            <a:miter lim="800000"/>
            <a:headEnd/>
            <a:tailEnd/>
          </a:ln>
        </p:spPr>
        <p:txBody>
          <a:bodyPr wrap="none" anchor="ctr">
            <a:spAutoFit/>
          </a:bodyPr>
          <a:lstStyle/>
          <a:p>
            <a:endParaRPr lang="en-US">
              <a:latin typeface="Calibri" pitchFamily="34" charset="0"/>
            </a:endParaRPr>
          </a:p>
        </p:txBody>
      </p:sp>
      <p:cxnSp>
        <p:nvCxnSpPr>
          <p:cNvPr id="18445" name="AutoShape 30"/>
          <p:cNvCxnSpPr>
            <a:cxnSpLocks noChangeShapeType="1"/>
            <a:stCxn id="18444" idx="2"/>
            <a:endCxn id="18446" idx="1"/>
          </p:cNvCxnSpPr>
          <p:nvPr/>
        </p:nvCxnSpPr>
        <p:spPr bwMode="auto">
          <a:xfrm rot="16200000" flipH="1">
            <a:off x="492125" y="2416175"/>
            <a:ext cx="673100" cy="285750"/>
          </a:xfrm>
          <a:prstGeom prst="bentConnector2">
            <a:avLst/>
          </a:prstGeom>
          <a:noFill/>
          <a:ln w="12700">
            <a:solidFill>
              <a:schemeClr val="tx1"/>
            </a:solidFill>
            <a:miter lim="800000"/>
            <a:headEnd/>
            <a:tailEnd/>
          </a:ln>
        </p:spPr>
      </p:cxnSp>
      <p:sp>
        <p:nvSpPr>
          <p:cNvPr id="18446" name="Text Box 33"/>
          <p:cNvSpPr txBox="1">
            <a:spLocks noChangeArrowheads="1"/>
          </p:cNvSpPr>
          <p:nvPr/>
        </p:nvSpPr>
        <p:spPr bwMode="auto">
          <a:xfrm>
            <a:off x="971550" y="2720975"/>
            <a:ext cx="368300" cy="349250"/>
          </a:xfrm>
          <a:prstGeom prst="rect">
            <a:avLst/>
          </a:prstGeom>
          <a:solidFill>
            <a:srgbClr val="BECDE0"/>
          </a:solidFill>
          <a:ln w="12700">
            <a:solidFill>
              <a:srgbClr val="BECDE0"/>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a:t>
            </a:r>
            <a:endParaRPr lang="en-US">
              <a:latin typeface="Calibri" pitchFamily="34" charset="0"/>
            </a:endParaRPr>
          </a:p>
        </p:txBody>
      </p:sp>
      <p:sp>
        <p:nvSpPr>
          <p:cNvPr id="18447" name="Text Box 34"/>
          <p:cNvSpPr txBox="1">
            <a:spLocks noChangeArrowheads="1"/>
          </p:cNvSpPr>
          <p:nvPr/>
        </p:nvSpPr>
        <p:spPr bwMode="auto">
          <a:xfrm>
            <a:off x="5635625" y="5240338"/>
            <a:ext cx="3244850" cy="349250"/>
          </a:xfrm>
          <a:prstGeom prst="rect">
            <a:avLst/>
          </a:prstGeom>
          <a:solidFill>
            <a:srgbClr val="FFE8BB"/>
          </a:solidFill>
          <a:ln w="12700">
            <a:solidFill>
              <a:schemeClr val="tx1"/>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Software Component Version B</a:t>
            </a:r>
            <a:endParaRPr lang="en-US">
              <a:latin typeface="Calibri" pitchFamily="34" charset="0"/>
            </a:endParaRPr>
          </a:p>
        </p:txBody>
      </p:sp>
      <p:cxnSp>
        <p:nvCxnSpPr>
          <p:cNvPr id="18448" name="AutoShape 35"/>
          <p:cNvCxnSpPr>
            <a:cxnSpLocks noChangeShapeType="1"/>
            <a:stCxn id="18438" idx="2"/>
            <a:endCxn id="18447" idx="1"/>
          </p:cNvCxnSpPr>
          <p:nvPr/>
        </p:nvCxnSpPr>
        <p:spPr bwMode="auto">
          <a:xfrm rot="16200000" flipH="1">
            <a:off x="5216525" y="4995863"/>
            <a:ext cx="388938" cy="449262"/>
          </a:xfrm>
          <a:prstGeom prst="bentConnector2">
            <a:avLst/>
          </a:prstGeom>
          <a:noFill/>
          <a:ln w="12700">
            <a:solidFill>
              <a:schemeClr val="tx1"/>
            </a:solidFill>
            <a:miter lim="800000"/>
            <a:headEnd/>
            <a:tailEnd/>
          </a:ln>
        </p:spPr>
      </p:cxnSp>
      <p:sp>
        <p:nvSpPr>
          <p:cNvPr id="18449" name="Text Box 36"/>
          <p:cNvSpPr txBox="1">
            <a:spLocks noChangeArrowheads="1"/>
          </p:cNvSpPr>
          <p:nvPr/>
        </p:nvSpPr>
        <p:spPr bwMode="auto">
          <a:xfrm>
            <a:off x="4356100" y="5805488"/>
            <a:ext cx="2736850" cy="336550"/>
          </a:xfrm>
          <a:prstGeom prst="rect">
            <a:avLst/>
          </a:prstGeom>
          <a:no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Usage Dependency</a:t>
            </a:r>
            <a:endParaRPr lang="en-US">
              <a:latin typeface="Calibri" pitchFamily="34" charset="0"/>
            </a:endParaRPr>
          </a:p>
        </p:txBody>
      </p:sp>
      <p:sp>
        <p:nvSpPr>
          <p:cNvPr id="18450" name="Text Box 37"/>
          <p:cNvSpPr txBox="1">
            <a:spLocks noChangeArrowheads="1"/>
          </p:cNvSpPr>
          <p:nvPr/>
        </p:nvSpPr>
        <p:spPr bwMode="auto">
          <a:xfrm>
            <a:off x="466725" y="4941888"/>
            <a:ext cx="2239963" cy="593725"/>
          </a:xfrm>
          <a:prstGeom prst="rect">
            <a:avLst/>
          </a:prstGeom>
          <a:solidFill>
            <a:srgbClr val="FFE8BB"/>
          </a:solidFill>
          <a:ln w="12700">
            <a:solidFill>
              <a:schemeClr val="tx1"/>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Software Component</a:t>
            </a:r>
            <a:br>
              <a:rPr lang="de-DE">
                <a:latin typeface="Calibri" pitchFamily="34" charset="0"/>
              </a:rPr>
            </a:br>
            <a:r>
              <a:rPr lang="de-DE">
                <a:latin typeface="Calibri" pitchFamily="34" charset="0"/>
              </a:rPr>
              <a:t>Version B</a:t>
            </a:r>
            <a:endParaRPr lang="en-US">
              <a:latin typeface="Calibri" pitchFamily="34" charset="0"/>
            </a:endParaRPr>
          </a:p>
        </p:txBody>
      </p:sp>
      <p:cxnSp>
        <p:nvCxnSpPr>
          <p:cNvPr id="18451" name="AutoShape 38"/>
          <p:cNvCxnSpPr>
            <a:cxnSpLocks noChangeShapeType="1"/>
            <a:endCxn id="18452" idx="1"/>
          </p:cNvCxnSpPr>
          <p:nvPr/>
        </p:nvCxnSpPr>
        <p:spPr bwMode="auto">
          <a:xfrm rot="16200000" flipH="1">
            <a:off x="563563" y="5734050"/>
            <a:ext cx="673100" cy="285750"/>
          </a:xfrm>
          <a:prstGeom prst="bentConnector2">
            <a:avLst/>
          </a:prstGeom>
          <a:noFill/>
          <a:ln w="12700">
            <a:solidFill>
              <a:schemeClr val="tx1"/>
            </a:solidFill>
            <a:miter lim="800000"/>
            <a:headEnd/>
            <a:tailEnd/>
          </a:ln>
        </p:spPr>
      </p:cxnSp>
      <p:sp>
        <p:nvSpPr>
          <p:cNvPr id="18452" name="Text Box 39"/>
          <p:cNvSpPr txBox="1">
            <a:spLocks noChangeArrowheads="1"/>
          </p:cNvSpPr>
          <p:nvPr/>
        </p:nvSpPr>
        <p:spPr bwMode="auto">
          <a:xfrm>
            <a:off x="1042988" y="6038850"/>
            <a:ext cx="331787" cy="349250"/>
          </a:xfrm>
          <a:prstGeom prst="rect">
            <a:avLst/>
          </a:prstGeom>
          <a:solidFill>
            <a:srgbClr val="BECDE0"/>
          </a:solidFill>
          <a:ln w="12700">
            <a:solidFill>
              <a:srgbClr val="BECDE0"/>
            </a:solidFill>
            <a:miter lim="800000"/>
            <a:headEnd/>
            <a:tailEnd/>
          </a:ln>
        </p:spPr>
        <p:txBody>
          <a:bodyPr wrap="none">
            <a:spAutoFit/>
          </a:bodyPr>
          <a:lstStyle/>
          <a:p>
            <a:pPr>
              <a:spcBef>
                <a:spcPct val="20000"/>
              </a:spcBef>
              <a:buClr>
                <a:srgbClr val="F48B00"/>
              </a:buClr>
              <a:buFont typeface="Wingdings" pitchFamily="2" charset="2"/>
              <a:buNone/>
            </a:pPr>
            <a:r>
              <a:rPr lang="en-US">
                <a:latin typeface="Calibri" pitchFamily="34" charset="0"/>
              </a:rPr>
              <a:t>X</a:t>
            </a:r>
          </a:p>
        </p:txBody>
      </p:sp>
      <p:cxnSp>
        <p:nvCxnSpPr>
          <p:cNvPr id="18453" name="AutoShape 40"/>
          <p:cNvCxnSpPr>
            <a:cxnSpLocks noChangeShapeType="1"/>
            <a:endCxn id="18454" idx="1"/>
          </p:cNvCxnSpPr>
          <p:nvPr/>
        </p:nvCxnSpPr>
        <p:spPr bwMode="auto">
          <a:xfrm rot="16200000" flipH="1">
            <a:off x="996950" y="3987800"/>
            <a:ext cx="673100" cy="285750"/>
          </a:xfrm>
          <a:prstGeom prst="bentConnector2">
            <a:avLst/>
          </a:prstGeom>
          <a:noFill/>
          <a:ln w="12700">
            <a:solidFill>
              <a:schemeClr val="tx1"/>
            </a:solidFill>
            <a:miter lim="800000"/>
            <a:headEnd/>
            <a:tailEnd/>
          </a:ln>
        </p:spPr>
      </p:cxnSp>
      <p:sp>
        <p:nvSpPr>
          <p:cNvPr id="18454" name="Text Box 41"/>
          <p:cNvSpPr txBox="1">
            <a:spLocks noChangeArrowheads="1"/>
          </p:cNvSpPr>
          <p:nvPr/>
        </p:nvSpPr>
        <p:spPr bwMode="auto">
          <a:xfrm>
            <a:off x="1476375" y="4292600"/>
            <a:ext cx="331788" cy="349250"/>
          </a:xfrm>
          <a:prstGeom prst="rect">
            <a:avLst/>
          </a:prstGeom>
          <a:solidFill>
            <a:srgbClr val="BECDE0"/>
          </a:solidFill>
          <a:ln w="12700">
            <a:solidFill>
              <a:srgbClr val="BECDE0"/>
            </a:solidFill>
            <a:miter lim="800000"/>
            <a:headEnd/>
            <a:tailEnd/>
          </a:ln>
        </p:spPr>
        <p:txBody>
          <a:bodyPr wrap="none">
            <a:spAutoFit/>
          </a:bodyPr>
          <a:lstStyle/>
          <a:p>
            <a:pPr>
              <a:spcBef>
                <a:spcPct val="20000"/>
              </a:spcBef>
              <a:buClr>
                <a:srgbClr val="F48B00"/>
              </a:buClr>
              <a:buFont typeface="Wingdings" pitchFamily="2" charset="2"/>
              <a:buNone/>
            </a:pPr>
            <a:r>
              <a:rPr lang="en-US">
                <a:latin typeface="Calibri" pitchFamily="34" charset="0"/>
              </a:rPr>
              <a:t>X</a:t>
            </a:r>
          </a:p>
        </p:txBody>
      </p:sp>
      <p:sp>
        <p:nvSpPr>
          <p:cNvPr id="18455" name="Text Box 42"/>
          <p:cNvSpPr txBox="1">
            <a:spLocks noChangeArrowheads="1"/>
          </p:cNvSpPr>
          <p:nvPr/>
        </p:nvSpPr>
        <p:spPr bwMode="auto">
          <a:xfrm>
            <a:off x="4572000" y="1123950"/>
            <a:ext cx="4321175" cy="874713"/>
          </a:xfrm>
          <a:prstGeom prst="rect">
            <a:avLst/>
          </a:prstGeom>
          <a:no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A dependency can be defined in the SLD</a:t>
            </a:r>
          </a:p>
          <a:p>
            <a:pPr>
              <a:spcBef>
                <a:spcPct val="20000"/>
              </a:spcBef>
              <a:buClr>
                <a:srgbClr val="F48B00"/>
              </a:buClr>
              <a:buFont typeface="Wingdings" pitchFamily="2" charset="2"/>
              <a:buNone/>
            </a:pPr>
            <a:r>
              <a:rPr lang="de-DE">
                <a:latin typeface="Calibri" pitchFamily="34" charset="0"/>
              </a:rPr>
              <a:t>This dependency will be automatically detected in the Integration Repository</a:t>
            </a:r>
            <a:endParaRPr lang="en-US">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marL="171450" eaLnBrk="1" hangingPunct="1">
              <a:defRPr/>
            </a:pPr>
            <a:r>
              <a:rPr lang="de-DE" smtClean="0"/>
              <a:t>SLD and Directory</a:t>
            </a:r>
            <a:endParaRPr lang="en-US" smtClean="0"/>
          </a:p>
        </p:txBody>
      </p:sp>
      <p:sp>
        <p:nvSpPr>
          <p:cNvPr id="19459" name="AutoShape 3"/>
          <p:cNvSpPr>
            <a:spLocks noChangeArrowheads="1"/>
          </p:cNvSpPr>
          <p:nvPr/>
        </p:nvSpPr>
        <p:spPr bwMode="auto">
          <a:xfrm>
            <a:off x="250825" y="981075"/>
            <a:ext cx="5211763" cy="2522538"/>
          </a:xfrm>
          <a:prstGeom prst="roundRect">
            <a:avLst>
              <a:gd name="adj" fmla="val 16667"/>
            </a:avLst>
          </a:prstGeom>
          <a:noFill/>
          <a:ln w="12700">
            <a:solidFill>
              <a:schemeClr val="bg2"/>
            </a:solidFill>
            <a:round/>
            <a:headEnd/>
            <a:tailEnd/>
          </a:ln>
        </p:spPr>
        <p:txBody>
          <a:bodyPr anchor="ctr">
            <a:spAutoFit/>
          </a:bodyPr>
          <a:lstStyle/>
          <a:p>
            <a:endParaRPr lang="en-US">
              <a:latin typeface="Calibri" pitchFamily="34" charset="0"/>
            </a:endParaRPr>
          </a:p>
        </p:txBody>
      </p:sp>
      <p:sp>
        <p:nvSpPr>
          <p:cNvPr id="19460" name="Text Box 4"/>
          <p:cNvSpPr txBox="1">
            <a:spLocks noChangeArrowheads="1"/>
          </p:cNvSpPr>
          <p:nvPr/>
        </p:nvSpPr>
        <p:spPr bwMode="auto">
          <a:xfrm>
            <a:off x="539750" y="1123950"/>
            <a:ext cx="4759325" cy="336550"/>
          </a:xfrm>
          <a:prstGeom prst="rect">
            <a:avLst/>
          </a:prstGeom>
          <a:noFill/>
          <a:ln w="12700">
            <a:noFill/>
            <a:miter lim="800000"/>
            <a:headEnd/>
            <a:tailEnd/>
          </a:ln>
        </p:spPr>
        <p:txBody>
          <a:bodyPr>
            <a:spAutoFit/>
          </a:bodyPr>
          <a:lstStyle/>
          <a:p>
            <a:pPr>
              <a:spcBef>
                <a:spcPct val="20000"/>
              </a:spcBef>
              <a:buClr>
                <a:srgbClr val="F48B00"/>
              </a:buClr>
              <a:buFont typeface="Wingdings" pitchFamily="2" charset="2"/>
              <a:buNone/>
            </a:pPr>
            <a:r>
              <a:rPr lang="de-DE">
                <a:latin typeface="Calibri" pitchFamily="34" charset="0"/>
              </a:rPr>
              <a:t>SAP Integration Directory (Configuration)</a:t>
            </a:r>
            <a:endParaRPr lang="en-US">
              <a:latin typeface="Calibri" pitchFamily="34" charset="0"/>
            </a:endParaRPr>
          </a:p>
        </p:txBody>
      </p:sp>
      <p:sp>
        <p:nvSpPr>
          <p:cNvPr id="19461" name="Text Box 5"/>
          <p:cNvSpPr txBox="1">
            <a:spLocks noChangeArrowheads="1"/>
          </p:cNvSpPr>
          <p:nvPr/>
        </p:nvSpPr>
        <p:spPr bwMode="auto">
          <a:xfrm>
            <a:off x="365125" y="1736725"/>
            <a:ext cx="1935163" cy="349250"/>
          </a:xfrm>
          <a:prstGeom prst="rect">
            <a:avLst/>
          </a:prstGeom>
          <a:solidFill>
            <a:srgbClr val="BECDE0"/>
          </a:solidFill>
          <a:ln w="12700">
            <a:solidFill>
              <a:srgbClr val="BECDE0"/>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Routing Relations</a:t>
            </a:r>
            <a:endParaRPr lang="en-US">
              <a:latin typeface="Calibri" pitchFamily="34" charset="0"/>
            </a:endParaRPr>
          </a:p>
        </p:txBody>
      </p:sp>
      <p:sp>
        <p:nvSpPr>
          <p:cNvPr id="19462" name="Text Box 6"/>
          <p:cNvSpPr txBox="1">
            <a:spLocks noChangeArrowheads="1"/>
          </p:cNvSpPr>
          <p:nvPr/>
        </p:nvSpPr>
        <p:spPr bwMode="auto">
          <a:xfrm>
            <a:off x="990600" y="2133600"/>
            <a:ext cx="1719263"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Sender Service:</a:t>
            </a:r>
            <a:endParaRPr lang="en-US">
              <a:latin typeface="Calibri" pitchFamily="34" charset="0"/>
            </a:endParaRPr>
          </a:p>
        </p:txBody>
      </p:sp>
      <p:sp>
        <p:nvSpPr>
          <p:cNvPr id="19463" name="Rectangle 7"/>
          <p:cNvSpPr>
            <a:spLocks noChangeArrowheads="1"/>
          </p:cNvSpPr>
          <p:nvPr/>
        </p:nvSpPr>
        <p:spPr bwMode="auto">
          <a:xfrm>
            <a:off x="609600" y="2025650"/>
            <a:ext cx="152400" cy="76200"/>
          </a:xfrm>
          <a:prstGeom prst="rect">
            <a:avLst/>
          </a:prstGeom>
          <a:noFill/>
          <a:ln w="12700">
            <a:noFill/>
            <a:miter lim="800000"/>
            <a:headEnd/>
            <a:tailEnd/>
          </a:ln>
        </p:spPr>
        <p:txBody>
          <a:bodyPr wrap="none" anchor="ctr">
            <a:spAutoFit/>
          </a:bodyPr>
          <a:lstStyle/>
          <a:p>
            <a:endParaRPr lang="en-US">
              <a:latin typeface="Calibri" pitchFamily="34" charset="0"/>
            </a:endParaRPr>
          </a:p>
        </p:txBody>
      </p:sp>
      <p:cxnSp>
        <p:nvCxnSpPr>
          <p:cNvPr id="19464" name="AutoShape 8"/>
          <p:cNvCxnSpPr>
            <a:cxnSpLocks noChangeShapeType="1"/>
            <a:stCxn id="19463" idx="2"/>
            <a:endCxn id="19462" idx="1"/>
          </p:cNvCxnSpPr>
          <p:nvPr/>
        </p:nvCxnSpPr>
        <p:spPr bwMode="auto">
          <a:xfrm rot="16200000" flipH="1">
            <a:off x="738187" y="2049463"/>
            <a:ext cx="200025" cy="304800"/>
          </a:xfrm>
          <a:prstGeom prst="bentConnector2">
            <a:avLst/>
          </a:prstGeom>
          <a:noFill/>
          <a:ln w="12700">
            <a:solidFill>
              <a:schemeClr val="tx1"/>
            </a:solidFill>
            <a:miter lim="800000"/>
            <a:headEnd/>
            <a:tailEnd/>
          </a:ln>
        </p:spPr>
      </p:cxnSp>
      <p:sp>
        <p:nvSpPr>
          <p:cNvPr id="19465" name="Text Box 9"/>
          <p:cNvSpPr txBox="1">
            <a:spLocks noChangeArrowheads="1"/>
          </p:cNvSpPr>
          <p:nvPr/>
        </p:nvSpPr>
        <p:spPr bwMode="auto">
          <a:xfrm>
            <a:off x="990600" y="2514600"/>
            <a:ext cx="1878013"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Receiver Service:</a:t>
            </a:r>
            <a:endParaRPr lang="en-US">
              <a:latin typeface="Calibri" pitchFamily="34" charset="0"/>
            </a:endParaRPr>
          </a:p>
        </p:txBody>
      </p:sp>
      <p:cxnSp>
        <p:nvCxnSpPr>
          <p:cNvPr id="19466" name="AutoShape 10"/>
          <p:cNvCxnSpPr>
            <a:cxnSpLocks noChangeShapeType="1"/>
            <a:stCxn id="19463" idx="2"/>
            <a:endCxn id="19465" idx="1"/>
          </p:cNvCxnSpPr>
          <p:nvPr/>
        </p:nvCxnSpPr>
        <p:spPr bwMode="auto">
          <a:xfrm rot="16200000" flipH="1">
            <a:off x="547687" y="2239963"/>
            <a:ext cx="581025" cy="304800"/>
          </a:xfrm>
          <a:prstGeom prst="bentConnector2">
            <a:avLst/>
          </a:prstGeom>
          <a:noFill/>
          <a:ln w="12700">
            <a:solidFill>
              <a:schemeClr val="tx1"/>
            </a:solidFill>
            <a:miter lim="800000"/>
            <a:headEnd/>
            <a:tailEnd/>
          </a:ln>
        </p:spPr>
      </p:cxnSp>
      <p:sp>
        <p:nvSpPr>
          <p:cNvPr id="19467" name="Text Box 11"/>
          <p:cNvSpPr txBox="1">
            <a:spLocks noChangeArrowheads="1"/>
          </p:cNvSpPr>
          <p:nvPr/>
        </p:nvSpPr>
        <p:spPr bwMode="auto">
          <a:xfrm>
            <a:off x="3125788" y="2133600"/>
            <a:ext cx="1878012" cy="349250"/>
          </a:xfrm>
          <a:prstGeom prst="rect">
            <a:avLst/>
          </a:prstGeom>
          <a:solidFill>
            <a:srgbClr val="FFE8BB"/>
          </a:solidFill>
          <a:ln w="12700">
            <a:solidFill>
              <a:schemeClr val="tx1"/>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Business System</a:t>
            </a:r>
            <a:endParaRPr lang="en-US">
              <a:latin typeface="Calibri" pitchFamily="34" charset="0"/>
            </a:endParaRPr>
          </a:p>
        </p:txBody>
      </p:sp>
      <p:sp>
        <p:nvSpPr>
          <p:cNvPr id="19468" name="Text Box 12"/>
          <p:cNvSpPr txBox="1">
            <a:spLocks noChangeArrowheads="1"/>
          </p:cNvSpPr>
          <p:nvPr/>
        </p:nvSpPr>
        <p:spPr bwMode="auto">
          <a:xfrm>
            <a:off x="3132138" y="2514600"/>
            <a:ext cx="1878012" cy="349250"/>
          </a:xfrm>
          <a:prstGeom prst="rect">
            <a:avLst/>
          </a:prstGeom>
          <a:solidFill>
            <a:srgbClr val="FFE8BB"/>
          </a:solidFill>
          <a:ln w="12700">
            <a:solidFill>
              <a:schemeClr val="tx1"/>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Business System</a:t>
            </a:r>
            <a:endParaRPr lang="en-US">
              <a:latin typeface="Calibri" pitchFamily="34" charset="0"/>
            </a:endParaRPr>
          </a:p>
        </p:txBody>
      </p:sp>
      <p:sp>
        <p:nvSpPr>
          <p:cNvPr id="19469" name="Text Box 13"/>
          <p:cNvSpPr txBox="1">
            <a:spLocks noChangeArrowheads="1"/>
          </p:cNvSpPr>
          <p:nvPr/>
        </p:nvSpPr>
        <p:spPr bwMode="auto">
          <a:xfrm>
            <a:off x="5181600" y="4997450"/>
            <a:ext cx="1878013" cy="349250"/>
          </a:xfrm>
          <a:prstGeom prst="rect">
            <a:avLst/>
          </a:prstGeom>
          <a:solidFill>
            <a:srgbClr val="FFE8BB"/>
          </a:solidFill>
          <a:ln w="12700">
            <a:solidFill>
              <a:schemeClr val="tx1"/>
            </a:solidFill>
            <a:miter lim="800000"/>
            <a:headEnd/>
            <a:tailEnd/>
          </a:ln>
        </p:spPr>
        <p:txBody>
          <a:bodyPr wrap="none">
            <a:spAutoFit/>
          </a:bodyPr>
          <a:lstStyle/>
          <a:p>
            <a:pPr>
              <a:spcBef>
                <a:spcPct val="20000"/>
              </a:spcBef>
              <a:buClr>
                <a:srgbClr val="F48B00"/>
              </a:buClr>
              <a:buFont typeface="Wingdings" pitchFamily="2" charset="2"/>
              <a:buNone/>
            </a:pPr>
            <a:r>
              <a:rPr lang="de-DE">
                <a:latin typeface="Calibri" pitchFamily="34" charset="0"/>
              </a:rPr>
              <a:t>Business System</a:t>
            </a:r>
            <a:endParaRPr lang="en-US">
              <a:latin typeface="Calibri" pitchFamily="34" charset="0"/>
            </a:endParaRPr>
          </a:p>
        </p:txBody>
      </p:sp>
      <p:sp>
        <p:nvSpPr>
          <p:cNvPr id="19470" name="Text Box 14"/>
          <p:cNvSpPr txBox="1">
            <a:spLocks noChangeArrowheads="1"/>
          </p:cNvSpPr>
          <p:nvPr/>
        </p:nvSpPr>
        <p:spPr bwMode="auto">
          <a:xfrm>
            <a:off x="6248400" y="5454650"/>
            <a:ext cx="1900238"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de-DE">
                <a:solidFill>
                  <a:schemeClr val="bg2"/>
                </a:solidFill>
                <a:latin typeface="Calibri" pitchFamily="34" charset="0"/>
              </a:rPr>
              <a:t>Technical System</a:t>
            </a:r>
            <a:endParaRPr lang="en-US">
              <a:solidFill>
                <a:schemeClr val="bg2"/>
              </a:solidFill>
              <a:latin typeface="Calibri" pitchFamily="34" charset="0"/>
            </a:endParaRPr>
          </a:p>
        </p:txBody>
      </p:sp>
      <p:sp>
        <p:nvSpPr>
          <p:cNvPr id="19471" name="Rectangle 15"/>
          <p:cNvSpPr>
            <a:spLocks noChangeArrowheads="1"/>
          </p:cNvSpPr>
          <p:nvPr/>
        </p:nvSpPr>
        <p:spPr bwMode="auto">
          <a:xfrm>
            <a:off x="5562600" y="5149850"/>
            <a:ext cx="76200" cy="228600"/>
          </a:xfrm>
          <a:prstGeom prst="rect">
            <a:avLst/>
          </a:prstGeom>
          <a:noFill/>
          <a:ln w="12700">
            <a:noFill/>
            <a:miter lim="800000"/>
            <a:headEnd/>
            <a:tailEnd/>
          </a:ln>
        </p:spPr>
        <p:txBody>
          <a:bodyPr anchor="ctr">
            <a:spAutoFit/>
          </a:bodyPr>
          <a:lstStyle/>
          <a:p>
            <a:endParaRPr lang="en-US">
              <a:latin typeface="Calibri" pitchFamily="34" charset="0"/>
            </a:endParaRPr>
          </a:p>
        </p:txBody>
      </p:sp>
      <p:cxnSp>
        <p:nvCxnSpPr>
          <p:cNvPr id="19472" name="AutoShape 16"/>
          <p:cNvCxnSpPr>
            <a:cxnSpLocks noChangeShapeType="1"/>
            <a:stCxn id="19471" idx="2"/>
            <a:endCxn id="19470" idx="1"/>
          </p:cNvCxnSpPr>
          <p:nvPr/>
        </p:nvCxnSpPr>
        <p:spPr bwMode="auto">
          <a:xfrm rot="16200000" flipH="1">
            <a:off x="5802312" y="5176838"/>
            <a:ext cx="244475" cy="647700"/>
          </a:xfrm>
          <a:prstGeom prst="bentConnector2">
            <a:avLst/>
          </a:prstGeom>
          <a:noFill/>
          <a:ln w="12700">
            <a:solidFill>
              <a:schemeClr val="tx1"/>
            </a:solidFill>
            <a:miter lim="800000"/>
            <a:headEnd/>
            <a:tailEnd/>
          </a:ln>
        </p:spPr>
      </p:cxnSp>
      <p:sp>
        <p:nvSpPr>
          <p:cNvPr id="19473" name="Arc 29"/>
          <p:cNvSpPr>
            <a:spLocks/>
          </p:cNvSpPr>
          <p:nvPr/>
        </p:nvSpPr>
        <p:spPr bwMode="auto">
          <a:xfrm rot="9944848" flipV="1">
            <a:off x="3692525" y="2795588"/>
            <a:ext cx="4640263" cy="31162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a:solidFill>
              <a:srgbClr val="F3BD00"/>
            </a:solidFill>
            <a:round/>
            <a:headEnd/>
            <a:tailEnd/>
          </a:ln>
        </p:spPr>
        <p:txBody>
          <a:bodyPr anchor="ctr">
            <a:spAutoFit/>
          </a:bodyPr>
          <a:lstStyle/>
          <a:p>
            <a:endParaRPr lang="en-US"/>
          </a:p>
        </p:txBody>
      </p:sp>
      <p:sp>
        <p:nvSpPr>
          <p:cNvPr id="19474" name="Text Box 30"/>
          <p:cNvSpPr txBox="1">
            <a:spLocks noChangeArrowheads="1"/>
          </p:cNvSpPr>
          <p:nvPr/>
        </p:nvSpPr>
        <p:spPr bwMode="auto">
          <a:xfrm>
            <a:off x="5867400" y="3765550"/>
            <a:ext cx="2971800" cy="336550"/>
          </a:xfrm>
          <a:prstGeom prst="rect">
            <a:avLst/>
          </a:prstGeom>
          <a:noFill/>
          <a:ln w="12700">
            <a:noFill/>
            <a:miter lim="800000"/>
            <a:headEnd/>
            <a:tailEnd/>
          </a:ln>
        </p:spPr>
        <p:txBody>
          <a:bodyPr wrap="none">
            <a:spAutoFit/>
          </a:bodyPr>
          <a:lstStyle/>
          <a:p>
            <a:pPr>
              <a:spcBef>
                <a:spcPct val="20000"/>
              </a:spcBef>
              <a:buClr>
                <a:srgbClr val="F48B00"/>
              </a:buClr>
              <a:buFont typeface="Wingdings" pitchFamily="2" charset="2"/>
              <a:buNone/>
            </a:pPr>
            <a:r>
              <a:rPr lang="en-US">
                <a:latin typeface="Calibri" pitchFamily="34" charset="0"/>
              </a:rPr>
              <a:t>System Landscape Directory</a:t>
            </a:r>
          </a:p>
        </p:txBody>
      </p:sp>
      <p:sp>
        <p:nvSpPr>
          <p:cNvPr id="19475" name="Text Box 31"/>
          <p:cNvSpPr txBox="1">
            <a:spLocks noChangeArrowheads="1"/>
          </p:cNvSpPr>
          <p:nvPr/>
        </p:nvSpPr>
        <p:spPr bwMode="auto">
          <a:xfrm>
            <a:off x="250825" y="4221163"/>
            <a:ext cx="4105275" cy="581025"/>
          </a:xfrm>
          <a:prstGeom prst="rect">
            <a:avLst/>
          </a:prstGeom>
          <a:noFill/>
          <a:ln w="12700">
            <a:noFill/>
            <a:miter lim="800000"/>
            <a:headEnd/>
            <a:tailEnd/>
          </a:ln>
        </p:spPr>
        <p:txBody>
          <a:bodyPr lIns="90000" tIns="46800" rIns="90000" bIns="46800">
            <a:spAutoFit/>
          </a:bodyPr>
          <a:lstStyle/>
          <a:p>
            <a:r>
              <a:rPr lang="en-US">
                <a:latin typeface="Calibri" pitchFamily="34" charset="0"/>
              </a:rPr>
              <a:t>A service object in the Integration Directory can be derived from the SLD.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type="title"/>
          </p:nvPr>
        </p:nvSpPr>
        <p:spPr/>
        <p:txBody>
          <a:bodyPr/>
          <a:lstStyle/>
          <a:p>
            <a:pPr eaLnBrk="1" hangingPunct="1">
              <a:defRPr/>
            </a:pPr>
            <a:r>
              <a:rPr lang="en-US" smtClean="0"/>
              <a:t>Summary: object structure in SLD</a:t>
            </a:r>
          </a:p>
        </p:txBody>
      </p:sp>
      <p:graphicFrame>
        <p:nvGraphicFramePr>
          <p:cNvPr id="2050" name="Object 2"/>
          <p:cNvGraphicFramePr>
            <a:graphicFrameLocks noChangeAspect="1"/>
          </p:cNvGraphicFramePr>
          <p:nvPr>
            <p:ph idx="1"/>
          </p:nvPr>
        </p:nvGraphicFramePr>
        <p:xfrm>
          <a:off x="1392238" y="1746250"/>
          <a:ext cx="6329362" cy="3790950"/>
        </p:xfrm>
        <a:graphic>
          <a:graphicData uri="http://schemas.openxmlformats.org/presentationml/2006/ole">
            <p:oleObj spid="_x0000_s2050" name="Photo Editor Photo" r:id="rId4" imgW="7744906" imgH="4638095" progId="MSPhotoEd.3">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SLD Screen overview</a:t>
            </a:r>
            <a:endParaRPr lang="en-US" dirty="0"/>
          </a:p>
        </p:txBody>
      </p:sp>
      <p:pic>
        <p:nvPicPr>
          <p:cNvPr id="20483" name="Picture 2"/>
          <p:cNvPicPr>
            <a:picLocks noGrp="1" noChangeAspect="1" noChangeArrowheads="1"/>
          </p:cNvPicPr>
          <p:nvPr>
            <p:ph idx="1"/>
          </p:nvPr>
        </p:nvPicPr>
        <p:blipFill>
          <a:blip r:embed="rId2" cstate="print"/>
          <a:srcRect/>
          <a:stretch>
            <a:fillRect/>
          </a:stretch>
        </p:blipFill>
        <p:spPr>
          <a:xfrm>
            <a:off x="1295400" y="1371600"/>
            <a:ext cx="6934200" cy="4667250"/>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rtlCol="0">
            <a:normAutofit/>
          </a:bodyPr>
          <a:lstStyle/>
          <a:p>
            <a:pPr eaLnBrk="1" fontAlgn="auto" hangingPunct="1">
              <a:spcAft>
                <a:spcPts val="0"/>
              </a:spcAft>
              <a:defRPr/>
            </a:pPr>
            <a:r>
              <a:rPr lang="en-US" dirty="0" smtClean="0"/>
              <a:t>System Landscape Directory Overview</a:t>
            </a:r>
          </a:p>
        </p:txBody>
      </p:sp>
      <p:sp>
        <p:nvSpPr>
          <p:cNvPr id="5123" name="Rectangle 3"/>
          <p:cNvSpPr>
            <a:spLocks noGrp="1" noChangeArrowheads="1"/>
          </p:cNvSpPr>
          <p:nvPr>
            <p:ph idx="1"/>
          </p:nvPr>
        </p:nvSpPr>
        <p:spPr>
          <a:xfrm>
            <a:off x="684213" y="1557338"/>
            <a:ext cx="7800975" cy="3981450"/>
          </a:xfrm>
        </p:spPr>
        <p:txBody>
          <a:bodyPr/>
          <a:lstStyle/>
          <a:p>
            <a:pPr eaLnBrk="1" hangingPunct="1">
              <a:lnSpc>
                <a:spcPct val="110000"/>
              </a:lnSpc>
              <a:defRPr/>
            </a:pPr>
            <a:r>
              <a:rPr lang="en-US" sz="2000" dirty="0" smtClean="0"/>
              <a:t>Central information provider for NetWeaver system landscapes</a:t>
            </a:r>
          </a:p>
          <a:p>
            <a:pPr eaLnBrk="1" hangingPunct="1">
              <a:lnSpc>
                <a:spcPct val="120000"/>
              </a:lnSpc>
              <a:defRPr/>
            </a:pPr>
            <a:r>
              <a:rPr lang="en-US" sz="2000" dirty="0" smtClean="0"/>
              <a:t>Manage software components and platform dependencies</a:t>
            </a:r>
          </a:p>
          <a:p>
            <a:pPr eaLnBrk="1" hangingPunct="1">
              <a:lnSpc>
                <a:spcPct val="130000"/>
              </a:lnSpc>
              <a:defRPr/>
            </a:pPr>
            <a:r>
              <a:rPr lang="en-US" sz="2000" dirty="0" smtClean="0"/>
              <a:t>Facilitate Installations, upgrades and transports</a:t>
            </a:r>
          </a:p>
          <a:p>
            <a:pPr eaLnBrk="1" hangingPunct="1">
              <a:lnSpc>
                <a:spcPct val="140000"/>
              </a:lnSpc>
              <a:defRPr/>
            </a:pPr>
            <a:r>
              <a:rPr lang="en-US" sz="2000" dirty="0" smtClean="0"/>
              <a:t>Based on Common Information Model (CIM) of the Distributed Management Task Force (DMTF)</a:t>
            </a:r>
          </a:p>
          <a:p>
            <a:pPr eaLnBrk="1" hangingPunct="1">
              <a:lnSpc>
                <a:spcPct val="150000"/>
              </a:lnSpc>
              <a:defRPr/>
            </a:pPr>
            <a:r>
              <a:rPr lang="en-US" sz="2000" dirty="0" smtClean="0"/>
              <a:t>Basis for SAP Solution Manager</a:t>
            </a:r>
          </a:p>
          <a:p>
            <a:pPr eaLnBrk="1" hangingPunct="1">
              <a:lnSpc>
                <a:spcPct val="150000"/>
              </a:lnSpc>
              <a:defRPr/>
            </a:pPr>
            <a:r>
              <a:rPr lang="en-US" sz="2000" dirty="0" smtClean="0"/>
              <a:t>Information provider for SAP PI</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smtClean="0"/>
              <a:t>SAP Exchange Infrastructure</a:t>
            </a:r>
          </a:p>
        </p:txBody>
      </p:sp>
      <p:sp>
        <p:nvSpPr>
          <p:cNvPr id="21507" name="Arc 3"/>
          <p:cNvSpPr>
            <a:spLocks/>
          </p:cNvSpPr>
          <p:nvPr/>
        </p:nvSpPr>
        <p:spPr bwMode="auto">
          <a:xfrm rot="3392077">
            <a:off x="-1159669" y="2235994"/>
            <a:ext cx="4594225" cy="3125788"/>
          </a:xfrm>
          <a:custGeom>
            <a:avLst/>
            <a:gdLst>
              <a:gd name="T0" fmla="*/ 2147483647 w 21600"/>
              <a:gd name="T1" fmla="*/ 0 h 21698"/>
              <a:gd name="T2" fmla="*/ 2147483647 w 21600"/>
              <a:gd name="T3" fmla="*/ 2147483647 h 21698"/>
              <a:gd name="T4" fmla="*/ 0 w 21600"/>
              <a:gd name="T5" fmla="*/ 2147483647 h 21698"/>
              <a:gd name="T6" fmla="*/ 0 60000 65536"/>
              <a:gd name="T7" fmla="*/ 0 60000 65536"/>
              <a:gd name="T8" fmla="*/ 0 60000 65536"/>
              <a:gd name="T9" fmla="*/ 0 w 21600"/>
              <a:gd name="T10" fmla="*/ 0 h 21698"/>
              <a:gd name="T11" fmla="*/ 21600 w 21600"/>
              <a:gd name="T12" fmla="*/ 21698 h 21698"/>
            </a:gdLst>
            <a:ahLst/>
            <a:cxnLst>
              <a:cxn ang="T6">
                <a:pos x="T0" y="T1"/>
              </a:cxn>
              <a:cxn ang="T7">
                <a:pos x="T2" y="T3"/>
              </a:cxn>
              <a:cxn ang="T8">
                <a:pos x="T4" y="T5"/>
              </a:cxn>
            </a:cxnLst>
            <a:rect l="T9" t="T10" r="T11" b="T12"/>
            <a:pathLst>
              <a:path w="21600" h="21698" fill="none" extrusionOk="0">
                <a:moveTo>
                  <a:pt x="678" y="-1"/>
                </a:moveTo>
                <a:cubicBezTo>
                  <a:pt x="12337" y="365"/>
                  <a:pt x="21600" y="9923"/>
                  <a:pt x="21600" y="21589"/>
                </a:cubicBezTo>
                <a:cubicBezTo>
                  <a:pt x="21600" y="21625"/>
                  <a:pt x="21599" y="21661"/>
                  <a:pt x="21599" y="21697"/>
                </a:cubicBezTo>
              </a:path>
              <a:path w="21600" h="21698" stroke="0" extrusionOk="0">
                <a:moveTo>
                  <a:pt x="678" y="-1"/>
                </a:moveTo>
                <a:cubicBezTo>
                  <a:pt x="12337" y="365"/>
                  <a:pt x="21600" y="9923"/>
                  <a:pt x="21600" y="21589"/>
                </a:cubicBezTo>
                <a:cubicBezTo>
                  <a:pt x="21600" y="21625"/>
                  <a:pt x="21599" y="21661"/>
                  <a:pt x="21599" y="21697"/>
                </a:cubicBezTo>
                <a:lnTo>
                  <a:pt x="0" y="21589"/>
                </a:lnTo>
                <a:close/>
              </a:path>
            </a:pathLst>
          </a:custGeom>
          <a:noFill/>
          <a:ln w="38100">
            <a:solidFill>
              <a:srgbClr val="CC0099"/>
            </a:solidFill>
            <a:round/>
            <a:headEnd/>
            <a:tailEnd/>
          </a:ln>
        </p:spPr>
        <p:txBody>
          <a:bodyPr wrap="none" anchor="ctr"/>
          <a:lstStyle/>
          <a:p>
            <a:endParaRPr lang="en-US"/>
          </a:p>
        </p:txBody>
      </p:sp>
      <p:sp>
        <p:nvSpPr>
          <p:cNvPr id="21508" name="Oval 4"/>
          <p:cNvSpPr>
            <a:spLocks noChangeArrowheads="1"/>
          </p:cNvSpPr>
          <p:nvPr/>
        </p:nvSpPr>
        <p:spPr bwMode="auto">
          <a:xfrm>
            <a:off x="1219200" y="1447800"/>
            <a:ext cx="611188" cy="381000"/>
          </a:xfrm>
          <a:prstGeom prst="ellipse">
            <a:avLst/>
          </a:prstGeom>
          <a:solidFill>
            <a:srgbClr val="F2FFEB"/>
          </a:solidFill>
          <a:ln w="12700" algn="ctr">
            <a:solidFill>
              <a:schemeClr val="tx1"/>
            </a:solidFill>
            <a:round/>
            <a:headEnd/>
            <a:tailEnd/>
          </a:ln>
        </p:spPr>
        <p:txBody>
          <a:bodyPr wrap="none" anchor="ctr"/>
          <a:lstStyle/>
          <a:p>
            <a:pPr algn="ctr" eaLnBrk="0" hangingPunct="0"/>
            <a:r>
              <a:rPr lang="en-US" sz="2400">
                <a:latin typeface="Times New Roman" pitchFamily="18" charset="0"/>
              </a:rPr>
              <a:t>1</a:t>
            </a:r>
          </a:p>
        </p:txBody>
      </p:sp>
      <p:sp>
        <p:nvSpPr>
          <p:cNvPr id="21509" name="Text Box 5"/>
          <p:cNvSpPr txBox="1">
            <a:spLocks noChangeArrowheads="1"/>
          </p:cNvSpPr>
          <p:nvPr/>
        </p:nvSpPr>
        <p:spPr bwMode="auto">
          <a:xfrm>
            <a:off x="3048000" y="1295400"/>
            <a:ext cx="4419600" cy="579438"/>
          </a:xfrm>
          <a:prstGeom prst="rect">
            <a:avLst/>
          </a:prstGeom>
          <a:solidFill>
            <a:srgbClr val="F0F0F0"/>
          </a:solidFill>
          <a:ln w="12700">
            <a:noFill/>
            <a:miter lim="800000"/>
            <a:headEnd/>
            <a:tailEnd/>
          </a:ln>
        </p:spPr>
        <p:txBody>
          <a:bodyPr>
            <a:spAutoFit/>
          </a:bodyPr>
          <a:lstStyle/>
          <a:p>
            <a:pPr eaLnBrk="0" hangingPunct="0"/>
            <a:r>
              <a:rPr lang="en-US" sz="3200">
                <a:latin typeface="Times New Roman" pitchFamily="18" charset="0"/>
              </a:rPr>
              <a:t>Introduction</a:t>
            </a:r>
          </a:p>
        </p:txBody>
      </p:sp>
      <p:sp>
        <p:nvSpPr>
          <p:cNvPr id="21510" name="Oval 6"/>
          <p:cNvSpPr>
            <a:spLocks noChangeArrowheads="1"/>
          </p:cNvSpPr>
          <p:nvPr/>
        </p:nvSpPr>
        <p:spPr bwMode="auto">
          <a:xfrm>
            <a:off x="1676400" y="2438400"/>
            <a:ext cx="611188" cy="381000"/>
          </a:xfrm>
          <a:prstGeom prst="ellipse">
            <a:avLst/>
          </a:prstGeom>
          <a:solidFill>
            <a:srgbClr val="F2FFEB"/>
          </a:solidFill>
          <a:ln w="12700">
            <a:solidFill>
              <a:schemeClr val="tx1"/>
            </a:solidFill>
            <a:round/>
            <a:headEnd/>
            <a:tailEnd/>
          </a:ln>
        </p:spPr>
        <p:txBody>
          <a:bodyPr wrap="none" anchor="ctr"/>
          <a:lstStyle/>
          <a:p>
            <a:pPr algn="ctr" eaLnBrk="0" hangingPunct="0"/>
            <a:r>
              <a:rPr lang="en-US" sz="2400">
                <a:latin typeface="Times New Roman" pitchFamily="18" charset="0"/>
              </a:rPr>
              <a:t>2</a:t>
            </a:r>
          </a:p>
        </p:txBody>
      </p:sp>
      <p:sp>
        <p:nvSpPr>
          <p:cNvPr id="21511" name="Text Box 7"/>
          <p:cNvSpPr txBox="1">
            <a:spLocks noChangeArrowheads="1"/>
          </p:cNvSpPr>
          <p:nvPr/>
        </p:nvSpPr>
        <p:spPr bwMode="auto">
          <a:xfrm>
            <a:off x="3124200" y="2362200"/>
            <a:ext cx="4343400" cy="579438"/>
          </a:xfrm>
          <a:prstGeom prst="rect">
            <a:avLst/>
          </a:prstGeom>
          <a:solidFill>
            <a:srgbClr val="F0F0F0"/>
          </a:solidFill>
          <a:ln w="12700" algn="ctr">
            <a:noFill/>
            <a:miter lim="800000"/>
            <a:headEnd/>
            <a:tailEnd/>
          </a:ln>
        </p:spPr>
        <p:txBody>
          <a:bodyPr>
            <a:spAutoFit/>
          </a:bodyPr>
          <a:lstStyle/>
          <a:p>
            <a:pPr eaLnBrk="0" hangingPunct="0"/>
            <a:r>
              <a:rPr lang="en-US" sz="3200">
                <a:latin typeface="Times New Roman" pitchFamily="18" charset="0"/>
              </a:rPr>
              <a:t>Application Environment</a:t>
            </a:r>
          </a:p>
        </p:txBody>
      </p:sp>
      <p:sp>
        <p:nvSpPr>
          <p:cNvPr id="21512" name="Oval 8"/>
          <p:cNvSpPr>
            <a:spLocks noChangeArrowheads="1"/>
          </p:cNvSpPr>
          <p:nvPr/>
        </p:nvSpPr>
        <p:spPr bwMode="auto">
          <a:xfrm>
            <a:off x="1905000" y="3505200"/>
            <a:ext cx="611188" cy="381000"/>
          </a:xfrm>
          <a:prstGeom prst="ellipse">
            <a:avLst/>
          </a:prstGeom>
          <a:solidFill>
            <a:schemeClr val="accent1"/>
          </a:solidFill>
          <a:ln w="12700">
            <a:solidFill>
              <a:schemeClr val="tx1"/>
            </a:solidFill>
            <a:round/>
            <a:headEnd/>
            <a:tailEnd/>
          </a:ln>
        </p:spPr>
        <p:txBody>
          <a:bodyPr wrap="none" anchor="ctr"/>
          <a:lstStyle/>
          <a:p>
            <a:pPr algn="ctr" eaLnBrk="0" hangingPunct="0"/>
            <a:r>
              <a:rPr lang="en-US" sz="2400">
                <a:latin typeface="Times New Roman" pitchFamily="18" charset="0"/>
              </a:rPr>
              <a:t>3</a:t>
            </a:r>
          </a:p>
        </p:txBody>
      </p:sp>
      <p:sp>
        <p:nvSpPr>
          <p:cNvPr id="21513" name="Text Box 9"/>
          <p:cNvSpPr txBox="1">
            <a:spLocks noChangeArrowheads="1"/>
          </p:cNvSpPr>
          <p:nvPr/>
        </p:nvSpPr>
        <p:spPr bwMode="auto">
          <a:xfrm>
            <a:off x="3124200" y="3429000"/>
            <a:ext cx="4343400" cy="579438"/>
          </a:xfrm>
          <a:prstGeom prst="rect">
            <a:avLst/>
          </a:prstGeom>
          <a:solidFill>
            <a:schemeClr val="hlink"/>
          </a:solidFill>
          <a:ln w="12700" algn="ctr">
            <a:noFill/>
            <a:miter lim="800000"/>
            <a:headEnd/>
            <a:tailEnd/>
          </a:ln>
        </p:spPr>
        <p:txBody>
          <a:bodyPr>
            <a:spAutoFit/>
          </a:bodyPr>
          <a:lstStyle/>
          <a:p>
            <a:pPr eaLnBrk="0" hangingPunct="0"/>
            <a:r>
              <a:rPr lang="en-US" sz="3200">
                <a:latin typeface="Times New Roman" pitchFamily="18" charset="0"/>
              </a:rPr>
              <a:t>Demonstration</a:t>
            </a:r>
          </a:p>
        </p:txBody>
      </p:sp>
      <p:sp>
        <p:nvSpPr>
          <p:cNvPr id="21514" name="Oval 10"/>
          <p:cNvSpPr>
            <a:spLocks noChangeArrowheads="1"/>
          </p:cNvSpPr>
          <p:nvPr/>
        </p:nvSpPr>
        <p:spPr bwMode="auto">
          <a:xfrm>
            <a:off x="1828800" y="4572000"/>
            <a:ext cx="611188" cy="381000"/>
          </a:xfrm>
          <a:prstGeom prst="ellipse">
            <a:avLst/>
          </a:prstGeom>
          <a:solidFill>
            <a:srgbClr val="F2FFEB"/>
          </a:solidFill>
          <a:ln w="12700">
            <a:solidFill>
              <a:schemeClr val="tx1"/>
            </a:solidFill>
            <a:round/>
            <a:headEnd/>
            <a:tailEnd/>
          </a:ln>
        </p:spPr>
        <p:txBody>
          <a:bodyPr wrap="none" anchor="ctr"/>
          <a:lstStyle/>
          <a:p>
            <a:pPr algn="ctr" eaLnBrk="0" hangingPunct="0"/>
            <a:r>
              <a:rPr lang="en-US" sz="2400">
                <a:latin typeface="Times New Roman" pitchFamily="18" charset="0"/>
              </a:rPr>
              <a:t>4</a:t>
            </a:r>
          </a:p>
        </p:txBody>
      </p:sp>
      <p:sp>
        <p:nvSpPr>
          <p:cNvPr id="21515" name="Text Box 11"/>
          <p:cNvSpPr txBox="1">
            <a:spLocks noChangeArrowheads="1"/>
          </p:cNvSpPr>
          <p:nvPr/>
        </p:nvSpPr>
        <p:spPr bwMode="auto">
          <a:xfrm>
            <a:off x="3124200" y="4449763"/>
            <a:ext cx="4343400" cy="579437"/>
          </a:xfrm>
          <a:prstGeom prst="rect">
            <a:avLst/>
          </a:prstGeom>
          <a:solidFill>
            <a:srgbClr val="F0F0F0"/>
          </a:solidFill>
          <a:ln w="12700" algn="ctr">
            <a:noFill/>
            <a:miter lim="800000"/>
            <a:headEnd/>
            <a:tailEnd/>
          </a:ln>
        </p:spPr>
        <p:txBody>
          <a:bodyPr>
            <a:spAutoFit/>
          </a:bodyPr>
          <a:lstStyle/>
          <a:p>
            <a:pPr eaLnBrk="0" hangingPunct="0"/>
            <a:r>
              <a:rPr lang="en-US" sz="3200">
                <a:latin typeface="Times New Roman" pitchFamily="18" charset="0"/>
              </a:rPr>
              <a:t>Hands On</a:t>
            </a:r>
          </a:p>
        </p:txBody>
      </p:sp>
      <p:sp>
        <p:nvSpPr>
          <p:cNvPr id="21516" name="Oval 12"/>
          <p:cNvSpPr>
            <a:spLocks noChangeArrowheads="1"/>
          </p:cNvSpPr>
          <p:nvPr/>
        </p:nvSpPr>
        <p:spPr bwMode="auto">
          <a:xfrm>
            <a:off x="1522413" y="5638800"/>
            <a:ext cx="611187" cy="381000"/>
          </a:xfrm>
          <a:prstGeom prst="ellipse">
            <a:avLst/>
          </a:prstGeom>
          <a:solidFill>
            <a:srgbClr val="F2FFEB"/>
          </a:solidFill>
          <a:ln w="12700">
            <a:solidFill>
              <a:schemeClr val="tx1"/>
            </a:solidFill>
            <a:round/>
            <a:headEnd/>
            <a:tailEnd/>
          </a:ln>
        </p:spPr>
        <p:txBody>
          <a:bodyPr wrap="none" anchor="ctr"/>
          <a:lstStyle/>
          <a:p>
            <a:pPr algn="ctr" eaLnBrk="0" hangingPunct="0"/>
            <a:r>
              <a:rPr lang="en-US" sz="2400">
                <a:latin typeface="Times New Roman" pitchFamily="18" charset="0"/>
              </a:rPr>
              <a:t>5</a:t>
            </a:r>
          </a:p>
        </p:txBody>
      </p:sp>
      <p:sp>
        <p:nvSpPr>
          <p:cNvPr id="21517" name="Text Box 13"/>
          <p:cNvSpPr txBox="1">
            <a:spLocks noChangeArrowheads="1"/>
          </p:cNvSpPr>
          <p:nvPr/>
        </p:nvSpPr>
        <p:spPr bwMode="auto">
          <a:xfrm>
            <a:off x="3124200" y="5592763"/>
            <a:ext cx="4343400" cy="579437"/>
          </a:xfrm>
          <a:prstGeom prst="rect">
            <a:avLst/>
          </a:prstGeom>
          <a:solidFill>
            <a:srgbClr val="F0F0F0"/>
          </a:solidFill>
          <a:ln w="12700" algn="ctr">
            <a:noFill/>
            <a:miter lim="800000"/>
            <a:headEnd/>
            <a:tailEnd/>
          </a:ln>
        </p:spPr>
        <p:txBody>
          <a:bodyPr>
            <a:spAutoFit/>
          </a:bodyPr>
          <a:lstStyle/>
          <a:p>
            <a:pPr eaLnBrk="0" hangingPunct="0"/>
            <a:r>
              <a:rPr lang="en-US" sz="3200">
                <a:latin typeface="Times New Roman" pitchFamily="18" charset="0"/>
              </a:rPr>
              <a:t>HelpMe</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409575" y="304800"/>
            <a:ext cx="8050213" cy="533400"/>
          </a:xfrm>
        </p:spPr>
        <p:txBody>
          <a:bodyPr rtlCol="0">
            <a:normAutofit/>
          </a:bodyPr>
          <a:lstStyle/>
          <a:p>
            <a:pPr eaLnBrk="1" fontAlgn="auto" hangingPunct="1">
              <a:spcAft>
                <a:spcPts val="0"/>
              </a:spcAft>
              <a:defRPr/>
            </a:pPr>
            <a:r>
              <a:rPr lang="en-US" smtClean="0"/>
              <a:t>System Landscape Directory Demo</a:t>
            </a:r>
          </a:p>
        </p:txBody>
      </p:sp>
      <p:sp>
        <p:nvSpPr>
          <p:cNvPr id="22531" name="AutoShape 8">
            <a:hlinkClick r:id="" action="ppaction://noaction" highlightClick="1"/>
          </p:cNvPr>
          <p:cNvSpPr>
            <a:spLocks noChangeArrowheads="1"/>
          </p:cNvSpPr>
          <p:nvPr/>
        </p:nvSpPr>
        <p:spPr bwMode="auto">
          <a:xfrm>
            <a:off x="2843213" y="2924175"/>
            <a:ext cx="3246437" cy="719138"/>
          </a:xfrm>
          <a:prstGeom prst="actionButtonBlank">
            <a:avLst/>
          </a:prstGeom>
          <a:solidFill>
            <a:schemeClr val="bg2"/>
          </a:solidFill>
          <a:ln w="12700">
            <a:noFill/>
            <a:miter lim="800000"/>
            <a:headEnd/>
            <a:tailEnd/>
          </a:ln>
        </p:spPr>
        <p:txBody>
          <a:bodyPr lIns="90000" tIns="46800" rIns="90000" bIns="46800" anchor="ctr">
            <a:spAutoFit/>
          </a:bodyPr>
          <a:lstStyle/>
          <a:p>
            <a:pPr algn="ctr"/>
            <a:r>
              <a:rPr lang="en-US" sz="3600">
                <a:latin typeface="Calibri" pitchFamily="34" charset="0"/>
              </a:rPr>
              <a:t>SLD Demo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	  </a:t>
            </a:r>
            <a:r>
              <a:rPr lang="en-US" sz="3600" smtClean="0"/>
              <a:t>Fundamental SLD Concepts</a:t>
            </a:r>
          </a:p>
        </p:txBody>
      </p:sp>
      <p:sp>
        <p:nvSpPr>
          <p:cNvPr id="6147" name="Rectangle 3"/>
          <p:cNvSpPr>
            <a:spLocks noGrp="1" noChangeArrowheads="1"/>
          </p:cNvSpPr>
          <p:nvPr>
            <p:ph idx="1"/>
          </p:nvPr>
        </p:nvSpPr>
        <p:spPr>
          <a:xfrm>
            <a:off x="685800" y="1600200"/>
            <a:ext cx="7800975" cy="3981450"/>
          </a:xfrm>
        </p:spPr>
        <p:txBody>
          <a:bodyPr/>
          <a:lstStyle/>
          <a:p>
            <a:pPr eaLnBrk="1" hangingPunct="1">
              <a:defRPr/>
            </a:pPr>
            <a:r>
              <a:rPr lang="en-US" sz="1600" dirty="0" smtClean="0"/>
              <a:t>A landscape contains information regarding different types of systems such as </a:t>
            </a:r>
            <a:r>
              <a:rPr lang="en-US" sz="1600" dirty="0" err="1" smtClean="0"/>
              <a:t>AS</a:t>
            </a:r>
            <a:r>
              <a:rPr lang="en-US" sz="1600" dirty="0" smtClean="0"/>
              <a:t> ABAP systems, AS Java systems and third party systems. The Data Suppliers of the SLD collect the data about these systems and send this data to the SLD.</a:t>
            </a:r>
          </a:p>
          <a:p>
            <a:pPr eaLnBrk="1" hangingPunct="1">
              <a:defRPr/>
            </a:pPr>
            <a:endParaRPr lang="en-US" sz="1600" dirty="0" smtClean="0"/>
          </a:p>
          <a:p>
            <a:pPr eaLnBrk="1" hangingPunct="1">
              <a:defRPr/>
            </a:pPr>
            <a:r>
              <a:rPr lang="en-US" sz="1600" dirty="0" smtClean="0"/>
              <a:t>In order to receive automatically reported data from the data suppliers that run on the individual systems, they must be registered on the SLD.</a:t>
            </a:r>
          </a:p>
          <a:p>
            <a:pPr eaLnBrk="1" hangingPunct="1">
              <a:defRPr/>
            </a:pPr>
            <a:endParaRPr lang="en-US" sz="1600" dirty="0" smtClean="0"/>
          </a:p>
          <a:p>
            <a:pPr eaLnBrk="1" hangingPunct="1">
              <a:defRPr/>
            </a:pPr>
            <a:r>
              <a:rPr lang="en-US" sz="1600" dirty="0" smtClean="0"/>
              <a:t>For this purpose, the SLD bridge has to be configured and started.</a:t>
            </a:r>
          </a:p>
          <a:p>
            <a:pPr eaLnBrk="1" hangingPunct="1">
              <a:defRPr/>
            </a:pPr>
            <a:endParaRPr lang="en-US" sz="1600" dirty="0" smtClean="0"/>
          </a:p>
          <a:p>
            <a:pPr marL="342900" lvl="1" indent="-342900" eaLnBrk="1" hangingPunct="1">
              <a:lnSpc>
                <a:spcPct val="80000"/>
              </a:lnSpc>
              <a:buFont typeface="Arial" charset="0"/>
              <a:buChar char="•"/>
              <a:defRPr/>
            </a:pPr>
            <a:r>
              <a:rPr lang="en-US" sz="1600" dirty="0" smtClean="0"/>
              <a:t>The SLD bridge transforms the system data sent by data suppliers to the SLD server into CIM-compliant format. The SLD bridge then forwards the data to the SLD server. </a:t>
            </a:r>
          </a:p>
          <a:p>
            <a:pPr eaLnBrk="1" hangingPunct="1">
              <a:defRPr/>
            </a:pPr>
            <a:endParaRPr lang="en-US" sz="1600" dirty="0" smtClean="0"/>
          </a:p>
          <a:p>
            <a:pPr eaLnBrk="1" hangingPunct="1">
              <a:buFontTx/>
              <a:buNone/>
              <a:defRPr/>
            </a:pPr>
            <a:endParaRPr lang="en-US" sz="1800" dirty="0" smtClean="0"/>
          </a:p>
          <a:p>
            <a:pPr eaLnBrk="1" hangingPunct="1">
              <a:defRPr/>
            </a:pPr>
            <a:endParaRPr lang="en-US" sz="1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marL="171450" eaLnBrk="1" hangingPunct="1">
              <a:defRPr/>
            </a:pPr>
            <a:r>
              <a:rPr lang="de-DE" smtClean="0"/>
              <a:t>Aspects of system landscapes</a:t>
            </a:r>
            <a:endParaRPr lang="en-US" smtClean="0"/>
          </a:p>
        </p:txBody>
      </p:sp>
      <p:pic>
        <p:nvPicPr>
          <p:cNvPr id="7171" name="Picture 3" descr="perspe1"/>
          <p:cNvPicPr>
            <a:picLocks noChangeAspect="1" noChangeArrowheads="1"/>
          </p:cNvPicPr>
          <p:nvPr/>
        </p:nvPicPr>
        <p:blipFill>
          <a:blip r:embed="rId3" cstate="print"/>
          <a:srcRect/>
          <a:stretch>
            <a:fillRect/>
          </a:stretch>
        </p:blipFill>
        <p:spPr bwMode="auto">
          <a:xfrm>
            <a:off x="539750" y="1341438"/>
            <a:ext cx="7802563" cy="4875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2400" dirty="0" smtClean="0"/>
              <a:t>How Does SLD Get Landscape Description Data?</a:t>
            </a:r>
            <a:r>
              <a:rPr lang="en-US" dirty="0" smtClean="0"/>
              <a:t/>
            </a:r>
            <a:br>
              <a:rPr lang="en-US" dirty="0" smtClean="0"/>
            </a:br>
            <a:endParaRPr lang="en-US" dirty="0"/>
          </a:p>
        </p:txBody>
      </p:sp>
      <p:sp>
        <p:nvSpPr>
          <p:cNvPr id="9" name="Content Placeholder 8"/>
          <p:cNvSpPr>
            <a:spLocks noGrp="1"/>
          </p:cNvSpPr>
          <p:nvPr>
            <p:ph idx="1"/>
          </p:nvPr>
        </p:nvSpPr>
        <p:spPr>
          <a:xfrm>
            <a:off x="685800" y="1295400"/>
            <a:ext cx="7800975" cy="4743450"/>
          </a:xfrm>
        </p:spPr>
        <p:txBody>
          <a:bodyPr/>
          <a:lstStyle/>
          <a:p>
            <a:pPr eaLnBrk="1" hangingPunct="1">
              <a:defRPr/>
            </a:pPr>
            <a:r>
              <a:rPr lang="en-US" sz="1600" dirty="0" smtClean="0"/>
              <a:t>Data suppliers collect and send data of systems to SLD</a:t>
            </a:r>
          </a:p>
          <a:p>
            <a:pPr eaLnBrk="1" hangingPunct="1">
              <a:defRPr/>
            </a:pPr>
            <a:r>
              <a:rPr lang="en-US" sz="1600" dirty="0" smtClean="0"/>
              <a:t>Must be set up once per landscape element After that, they send reliable and up-to-date data automatically</a:t>
            </a:r>
          </a:p>
          <a:p>
            <a:pPr eaLnBrk="1" hangingPunct="1">
              <a:defRPr/>
            </a:pPr>
            <a:r>
              <a:rPr lang="en-US" sz="1600" dirty="0" smtClean="0"/>
              <a:t>Periodical reporting (batch job)</a:t>
            </a:r>
          </a:p>
          <a:p>
            <a:pPr eaLnBrk="1" hangingPunct="1">
              <a:defRPr/>
            </a:pPr>
            <a:endParaRPr lang="en-US" sz="1600" dirty="0" smtClean="0"/>
          </a:p>
          <a:p>
            <a:pPr eaLnBrk="1" hangingPunct="1">
              <a:buFontTx/>
              <a:buNone/>
              <a:defRPr/>
            </a:pPr>
            <a:endParaRPr lang="en-US" sz="1600" dirty="0" smtClean="0"/>
          </a:p>
          <a:p>
            <a:pPr eaLnBrk="1" hangingPunct="1">
              <a:defRPr/>
            </a:pPr>
            <a:endParaRPr lang="en-US" dirty="0"/>
          </a:p>
        </p:txBody>
      </p:sp>
      <p:pic>
        <p:nvPicPr>
          <p:cNvPr id="8196" name="Picture 2"/>
          <p:cNvPicPr>
            <a:picLocks noChangeAspect="1" noChangeArrowheads="1"/>
          </p:cNvPicPr>
          <p:nvPr/>
        </p:nvPicPr>
        <p:blipFill>
          <a:blip r:embed="rId3" cstate="print"/>
          <a:srcRect/>
          <a:stretch>
            <a:fillRect/>
          </a:stretch>
        </p:blipFill>
        <p:spPr bwMode="auto">
          <a:xfrm>
            <a:off x="1371600" y="2667000"/>
            <a:ext cx="5867400" cy="2971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Supplier – ABAP-based Systems</a:t>
            </a:r>
            <a:br>
              <a:rPr lang="en-US" dirty="0" smtClean="0"/>
            </a:br>
            <a:endParaRPr lang="en-US" dirty="0"/>
          </a:p>
        </p:txBody>
      </p:sp>
      <p:sp>
        <p:nvSpPr>
          <p:cNvPr id="10" name="Content Placeholder 4"/>
          <p:cNvSpPr>
            <a:spLocks noGrp="1"/>
          </p:cNvSpPr>
          <p:nvPr>
            <p:ph idx="1"/>
          </p:nvPr>
        </p:nvSpPr>
        <p:spPr>
          <a:xfrm>
            <a:off x="685800" y="1295400"/>
            <a:ext cx="7800975" cy="1676400"/>
          </a:xfrm>
        </p:spPr>
        <p:txBody>
          <a:bodyPr/>
          <a:lstStyle/>
          <a:p>
            <a:pPr eaLnBrk="1" hangingPunct="1">
              <a:defRPr/>
            </a:pPr>
            <a:r>
              <a:rPr lang="en-US" sz="1200" dirty="0" smtClean="0"/>
              <a:t>Architecture of data supplier for ABAP-based systems:</a:t>
            </a:r>
          </a:p>
          <a:p>
            <a:pPr eaLnBrk="1" hangingPunct="1">
              <a:defRPr/>
            </a:pPr>
            <a:r>
              <a:rPr lang="en-US" sz="1200" dirty="0" smtClean="0"/>
              <a:t>The data supplier within an ABAP-based system periodically delivers collected system information to SAP Gateway (required additionally)</a:t>
            </a:r>
          </a:p>
          <a:p>
            <a:pPr eaLnBrk="1" hangingPunct="1">
              <a:defRPr/>
            </a:pPr>
            <a:r>
              <a:rPr lang="en-US" sz="1200" dirty="0" smtClean="0"/>
              <a:t>SAP Gateway routes information to SLD bridge (part of SLD)</a:t>
            </a:r>
          </a:p>
          <a:p>
            <a:pPr eaLnBrk="1" hangingPunct="1">
              <a:defRPr/>
            </a:pPr>
            <a:r>
              <a:rPr lang="en-US" sz="1200" dirty="0" smtClean="0"/>
              <a:t>SLD bridge transfers this information (as CIM-compliant data) to SLD</a:t>
            </a:r>
          </a:p>
          <a:p>
            <a:pPr eaLnBrk="1" hangingPunct="1">
              <a:defRPr/>
            </a:pPr>
            <a:r>
              <a:rPr lang="en-US" sz="1200" dirty="0" smtClean="0"/>
              <a:t>Data suppliers are available for ABAP-based systems as of release 4.0B(SAP_BASIS/SAP_ABA)</a:t>
            </a:r>
            <a:endParaRPr lang="en-US" dirty="0"/>
          </a:p>
        </p:txBody>
      </p:sp>
      <p:pic>
        <p:nvPicPr>
          <p:cNvPr id="9220" name="Picture 5"/>
          <p:cNvPicPr>
            <a:picLocks noChangeAspect="1" noChangeArrowheads="1"/>
          </p:cNvPicPr>
          <p:nvPr/>
        </p:nvPicPr>
        <p:blipFill>
          <a:blip r:embed="rId2" cstate="print"/>
          <a:srcRect/>
          <a:stretch>
            <a:fillRect/>
          </a:stretch>
        </p:blipFill>
        <p:spPr bwMode="auto">
          <a:xfrm>
            <a:off x="914400" y="3352800"/>
            <a:ext cx="3581400" cy="2819400"/>
          </a:xfrm>
          <a:prstGeom prst="rect">
            <a:avLst/>
          </a:prstGeom>
          <a:noFill/>
          <a:ln w="9525">
            <a:noFill/>
            <a:miter lim="800000"/>
            <a:headEnd/>
            <a:tailEnd/>
          </a:ln>
        </p:spPr>
      </p:pic>
      <p:pic>
        <p:nvPicPr>
          <p:cNvPr id="9221" name="Picture 6"/>
          <p:cNvPicPr>
            <a:picLocks noChangeAspect="1" noChangeArrowheads="1"/>
          </p:cNvPicPr>
          <p:nvPr/>
        </p:nvPicPr>
        <p:blipFill>
          <a:blip r:embed="rId3" cstate="print"/>
          <a:srcRect/>
          <a:stretch>
            <a:fillRect/>
          </a:stretch>
        </p:blipFill>
        <p:spPr bwMode="auto">
          <a:xfrm>
            <a:off x="4572000" y="3276600"/>
            <a:ext cx="38862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Supplier – Java-based Systems</a:t>
            </a:r>
            <a:br>
              <a:rPr lang="en-US" dirty="0" smtClean="0"/>
            </a:br>
            <a:endParaRPr lang="en-US" dirty="0"/>
          </a:p>
        </p:txBody>
      </p:sp>
      <p:sp>
        <p:nvSpPr>
          <p:cNvPr id="3" name="Content Placeholder 2"/>
          <p:cNvSpPr>
            <a:spLocks noGrp="1"/>
          </p:cNvSpPr>
          <p:nvPr>
            <p:ph idx="1"/>
          </p:nvPr>
        </p:nvSpPr>
        <p:spPr>
          <a:xfrm>
            <a:off x="685800" y="1295400"/>
            <a:ext cx="7800975" cy="1905000"/>
          </a:xfrm>
        </p:spPr>
        <p:txBody>
          <a:bodyPr/>
          <a:lstStyle/>
          <a:p>
            <a:pPr eaLnBrk="1" hangingPunct="1">
              <a:defRPr/>
            </a:pPr>
            <a:r>
              <a:rPr lang="en-US" sz="1800" dirty="0" smtClean="0"/>
              <a:t>Architecture of data supplier for Java-based systems:</a:t>
            </a:r>
          </a:p>
          <a:p>
            <a:pPr eaLnBrk="1" hangingPunct="1">
              <a:defRPr/>
            </a:pPr>
            <a:r>
              <a:rPr lang="en-US" sz="1800" dirty="0" smtClean="0"/>
              <a:t>SLD bridge (part of SLD) serves as an HTTP servlet which receives system data reported by Java data suppliers and forwards them to SLD.</a:t>
            </a:r>
          </a:p>
          <a:p>
            <a:pPr eaLnBrk="1" hangingPunct="1">
              <a:defRPr/>
            </a:pPr>
            <a:r>
              <a:rPr lang="en-US" sz="1800" dirty="0" smtClean="0"/>
              <a:t>Data suppliers are available for Java-based systems as of</a:t>
            </a:r>
          </a:p>
          <a:p>
            <a:pPr eaLnBrk="1" hangingPunct="1">
              <a:defRPr/>
            </a:pPr>
            <a:r>
              <a:rPr lang="en-US" sz="1800" dirty="0" smtClean="0"/>
              <a:t>SAP Web Application Server Java 6.30</a:t>
            </a:r>
          </a:p>
          <a:p>
            <a:pPr eaLnBrk="1" hangingPunct="1">
              <a:defRPr/>
            </a:pPr>
            <a:endParaRPr lang="en-US" dirty="0"/>
          </a:p>
        </p:txBody>
      </p:sp>
      <p:pic>
        <p:nvPicPr>
          <p:cNvPr id="10244" name="Picture 3"/>
          <p:cNvPicPr>
            <a:picLocks noChangeAspect="1" noChangeArrowheads="1"/>
          </p:cNvPicPr>
          <p:nvPr/>
        </p:nvPicPr>
        <p:blipFill>
          <a:blip r:embed="rId2" cstate="print"/>
          <a:srcRect/>
          <a:stretch>
            <a:fillRect/>
          </a:stretch>
        </p:blipFill>
        <p:spPr bwMode="auto">
          <a:xfrm>
            <a:off x="914400" y="3429000"/>
            <a:ext cx="6667500" cy="257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Data Supplier – SLDREG</a:t>
            </a:r>
            <a:br>
              <a:rPr lang="en-US" dirty="0" smtClean="0"/>
            </a:br>
            <a:endParaRPr lang="en-US" dirty="0"/>
          </a:p>
        </p:txBody>
      </p:sp>
      <p:sp>
        <p:nvSpPr>
          <p:cNvPr id="3" name="Content Placeholder 2"/>
          <p:cNvSpPr>
            <a:spLocks noGrp="1"/>
          </p:cNvSpPr>
          <p:nvPr>
            <p:ph idx="1"/>
          </p:nvPr>
        </p:nvSpPr>
        <p:spPr>
          <a:xfrm>
            <a:off x="685800" y="1219200"/>
            <a:ext cx="7800975" cy="1524000"/>
          </a:xfrm>
        </p:spPr>
        <p:txBody>
          <a:bodyPr/>
          <a:lstStyle/>
          <a:p>
            <a:pPr eaLnBrk="1" hangingPunct="1">
              <a:defRPr/>
            </a:pPr>
            <a:r>
              <a:rPr lang="en-US" sz="1800" dirty="0" smtClean="0"/>
              <a:t>Architecture of data supplier for non-ABAP, non-Java-based systems:</a:t>
            </a:r>
          </a:p>
          <a:p>
            <a:pPr eaLnBrk="1" hangingPunct="1">
              <a:defRPr/>
            </a:pPr>
            <a:r>
              <a:rPr lang="en-US" sz="1800" dirty="0" smtClean="0"/>
              <a:t>SLDREG, available as of SAP NetWeaver 7.0</a:t>
            </a:r>
          </a:p>
          <a:p>
            <a:pPr eaLnBrk="1" hangingPunct="1">
              <a:defRPr/>
            </a:pPr>
            <a:r>
              <a:rPr lang="en-US" sz="1800" dirty="0" smtClean="0"/>
              <a:t>Can be used for SAP (such as TREX) or non-SAP components</a:t>
            </a:r>
            <a:endParaRPr lang="en-US" sz="1800" dirty="0"/>
          </a:p>
        </p:txBody>
      </p:sp>
      <p:pic>
        <p:nvPicPr>
          <p:cNvPr id="11268" name="Picture 2"/>
          <p:cNvPicPr>
            <a:picLocks noChangeAspect="1" noChangeArrowheads="1"/>
          </p:cNvPicPr>
          <p:nvPr/>
        </p:nvPicPr>
        <p:blipFill>
          <a:blip r:embed="rId2" cstate="print"/>
          <a:srcRect/>
          <a:stretch>
            <a:fillRect/>
          </a:stretch>
        </p:blipFill>
        <p:spPr bwMode="auto">
          <a:xfrm>
            <a:off x="1143000" y="3352800"/>
            <a:ext cx="7010400" cy="27051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z="2400" dirty="0" smtClean="0"/>
              <a:t>Your SLD Topology – A question of Your Requirements</a:t>
            </a:r>
            <a:r>
              <a:rPr lang="en-US" dirty="0" smtClean="0"/>
              <a:t/>
            </a:r>
            <a:br>
              <a:rPr lang="en-US" dirty="0" smtClean="0"/>
            </a:br>
            <a:endParaRPr lang="en-US" dirty="0"/>
          </a:p>
        </p:txBody>
      </p:sp>
      <p:pic>
        <p:nvPicPr>
          <p:cNvPr id="12291" name="Picture 2"/>
          <p:cNvPicPr>
            <a:picLocks noGrp="1" noChangeAspect="1" noChangeArrowheads="1"/>
          </p:cNvPicPr>
          <p:nvPr>
            <p:ph idx="1"/>
          </p:nvPr>
        </p:nvPicPr>
        <p:blipFill>
          <a:blip r:embed="rId2" cstate="print"/>
          <a:srcRect/>
          <a:stretch>
            <a:fillRect/>
          </a:stretch>
        </p:blipFill>
        <p:spPr>
          <a:xfrm>
            <a:off x="914400" y="1371600"/>
            <a:ext cx="7391400" cy="4667250"/>
          </a:xfrm>
          <a:noFill/>
        </p:spPr>
      </p:pic>
    </p:spTree>
  </p:cSld>
  <p:clrMapOvr>
    <a:masterClrMapping/>
  </p:clrMapOvr>
</p:sld>
</file>

<file path=ppt/theme/theme1.xml><?xml version="1.0" encoding="utf-8"?>
<a:theme xmlns:a="http://schemas.openxmlformats.org/drawingml/2006/main" name="Theme1">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12700"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2"/>
        </a:solidFill>
        <a:ln w="12700"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418</TotalTime>
  <Words>1466</Words>
  <Application>Microsoft Office PowerPoint</Application>
  <PresentationFormat>On-screen Show (4:3)</PresentationFormat>
  <Paragraphs>188</Paragraphs>
  <Slides>21</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Calibri</vt:lpstr>
      <vt:lpstr>Symbol</vt:lpstr>
      <vt:lpstr>Times New Roman</vt:lpstr>
      <vt:lpstr>Courier New</vt:lpstr>
      <vt:lpstr>Wingdings</vt:lpstr>
      <vt:lpstr>Theme1</vt:lpstr>
      <vt:lpstr>Microsoft Photo Editor 3.0 Photo</vt:lpstr>
      <vt:lpstr>SAP Process Integration </vt:lpstr>
      <vt:lpstr>System Landscape Directory Overview</vt:lpstr>
      <vt:lpstr>   Fundamental SLD Concepts</vt:lpstr>
      <vt:lpstr>Aspects of system landscapes</vt:lpstr>
      <vt:lpstr>How Does SLD Get Landscape Description Data? </vt:lpstr>
      <vt:lpstr>Data Supplier – ABAP-based Systems </vt:lpstr>
      <vt:lpstr>Data Supplier – Java-based Systems </vt:lpstr>
      <vt:lpstr>Data Supplier – SLDREG </vt:lpstr>
      <vt:lpstr>Your SLD Topology – A question of Your Requirements </vt:lpstr>
      <vt:lpstr>SLD content type</vt:lpstr>
      <vt:lpstr>SLD: Products and Software Components</vt:lpstr>
      <vt:lpstr>Example: SAP APO</vt:lpstr>
      <vt:lpstr>SLD: Technical System</vt:lpstr>
      <vt:lpstr>SLD: Business System</vt:lpstr>
      <vt:lpstr>SLD and XI Integration Repository</vt:lpstr>
      <vt:lpstr>SLD and Repository: usage dependencies</vt:lpstr>
      <vt:lpstr>SLD and Directory</vt:lpstr>
      <vt:lpstr>Summary: object structure in SLD</vt:lpstr>
      <vt:lpstr>SLD Screen overview</vt:lpstr>
      <vt:lpstr>SAP Exchange Infrastructure</vt:lpstr>
      <vt:lpstr>System Landscape Directory Demo</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Process Integration</dc:title>
  <dc:creator>Bhupathpur, Prasanna</dc:creator>
  <cp:lastModifiedBy>kmysores</cp:lastModifiedBy>
  <cp:revision>30</cp:revision>
  <dcterms:created xsi:type="dcterms:W3CDTF">2012-12-03T10:42:02Z</dcterms:created>
  <dcterms:modified xsi:type="dcterms:W3CDTF">2015-12-21T08:47:18Z</dcterms:modified>
</cp:coreProperties>
</file>