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334" r:id="rId2"/>
    <p:sldId id="316" r:id="rId3"/>
    <p:sldId id="340" r:id="rId4"/>
    <p:sldId id="338" r:id="rId5"/>
    <p:sldId id="292" r:id="rId6"/>
    <p:sldId id="342" r:id="rId7"/>
    <p:sldId id="343" r:id="rId8"/>
    <p:sldId id="344" r:id="rId9"/>
  </p:sldIdLst>
  <p:sldSz cx="9144000" cy="6858000" type="screen4x3"/>
  <p:notesSz cx="6623050" cy="98107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33333"/>
    <a:srgbClr val="FFEAAF"/>
    <a:srgbClr val="996600"/>
    <a:srgbClr val="C8E3FF"/>
    <a:srgbClr val="6699CC"/>
    <a:srgbClr val="E4E3B8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4029" autoAdjust="0"/>
  </p:normalViewPr>
  <p:slideViewPr>
    <p:cSldViewPr snapToGrid="0">
      <p:cViewPr varScale="1">
        <p:scale>
          <a:sx n="77" d="100"/>
          <a:sy n="77" d="100"/>
        </p:scale>
        <p:origin x="-1704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notesViewPr>
    <p:cSldViewPr snapToGrid="0">
      <p:cViewPr varScale="1">
        <p:scale>
          <a:sx n="56" d="100"/>
          <a:sy n="56" d="100"/>
        </p:scale>
        <p:origin x="-1896" y="-84"/>
      </p:cViewPr>
      <p:guideLst>
        <p:guide orient="horz" pos="3090"/>
        <p:guide pos="208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385888" y="9566275"/>
            <a:ext cx="38512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652" tIns="43550" rIns="88652" bIns="43550" anchor="ctr"/>
          <a:lstStyle/>
          <a:p>
            <a:pPr algn="ctr" defTabSz="895350" eaLnBrk="0" hangingPunct="0">
              <a:defRPr/>
            </a:pPr>
            <a:fld id="{45465A37-5404-482A-9F8A-373B36ECB758}" type="slidenum">
              <a:rPr lang="en-GB" sz="900" b="0"/>
              <a:pPr algn="ctr" defTabSz="895350" eaLnBrk="0" hangingPunct="0">
                <a:defRPr/>
              </a:pPr>
              <a:t>‹#›</a:t>
            </a:fld>
            <a:endParaRPr lang="en-GB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23863" y="490538"/>
            <a:ext cx="5778500" cy="433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4350" y="5314950"/>
            <a:ext cx="5519738" cy="3895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652" tIns="43550" rIns="88652" bIns="43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71438" y="9432925"/>
            <a:ext cx="6499225" cy="23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652" tIns="43550" rIns="88652" bIns="43550">
            <a:spAutoFit/>
          </a:bodyPr>
          <a:lstStyle/>
          <a:p>
            <a:pPr algn="ctr" defTabSz="895350" eaLnBrk="0" hangingPunct="0">
              <a:defRPr/>
            </a:pPr>
            <a:r>
              <a:rPr lang="en-GB" sz="1000" b="0"/>
              <a:t> </a:t>
            </a:r>
            <a:fld id="{50BFB01E-6C34-4612-AC7F-61A4425D4186}" type="slidenum">
              <a:rPr lang="en-GB" sz="1000" b="0"/>
              <a:pPr algn="ctr" defTabSz="895350" eaLnBrk="0" hangingPunct="0">
                <a:defRPr/>
              </a:pPr>
              <a:t>‹#›</a:t>
            </a:fld>
            <a:endParaRPr lang="en-GB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n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000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u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286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l"/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68363" y="741363"/>
            <a:ext cx="4889500" cy="3667125"/>
          </a:xfrm>
          <a:ln w="12700"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660900"/>
            <a:ext cx="4854575" cy="4414838"/>
          </a:xfrm>
          <a:noFill/>
          <a:ln w="9525"/>
        </p:spPr>
        <p:txBody>
          <a:bodyPr lIns="91202" tIns="44801" rIns="91202" bIns="44801"/>
          <a:lstStyle/>
          <a:p>
            <a:pPr>
              <a:lnSpc>
                <a:spcPct val="85000"/>
              </a:lnSpc>
              <a:spcBef>
                <a:spcPct val="15000"/>
              </a:spcBef>
            </a:pPr>
            <a:endParaRPr lang="en-US" sz="11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In the navigation tree of the Enterprise Service Repository the new object “Context Object“ can be found under </a:t>
            </a:r>
            <a:r>
              <a:rPr lang="en-US" i="1" smtClean="0"/>
              <a:t>Software Component</a:t>
            </a:r>
            <a:r>
              <a:rPr lang="en-US" smtClean="0"/>
              <a:t> -&gt; </a:t>
            </a:r>
            <a:r>
              <a:rPr lang="en-US" i="1" smtClean="0"/>
              <a:t>Software</a:t>
            </a:r>
            <a:r>
              <a:rPr lang="en-US" smtClean="0"/>
              <a:t> </a:t>
            </a:r>
            <a:r>
              <a:rPr lang="en-US" i="1" smtClean="0"/>
              <a:t>Component</a:t>
            </a:r>
            <a:r>
              <a:rPr lang="en-US" smtClean="0"/>
              <a:t> </a:t>
            </a:r>
            <a:r>
              <a:rPr lang="en-US" i="1" smtClean="0"/>
              <a:t>Version</a:t>
            </a:r>
            <a:r>
              <a:rPr lang="en-US" smtClean="0"/>
              <a:t> -&gt; </a:t>
            </a:r>
            <a:r>
              <a:rPr lang="en-US" i="1" smtClean="0"/>
              <a:t>Namespace</a:t>
            </a:r>
            <a:r>
              <a:rPr lang="en-US" smtClean="0"/>
              <a:t> -&gt; </a:t>
            </a:r>
            <a:r>
              <a:rPr lang="en-US" i="1" smtClean="0"/>
              <a:t>Interface objects -&gt; Context Objects</a:t>
            </a:r>
            <a:endParaRPr lang="en-US" smtClean="0"/>
          </a:p>
          <a:p>
            <a:r>
              <a:rPr lang="en-US" smtClean="0"/>
              <a:t>Details of Step 1 – Create Context Object:</a:t>
            </a:r>
          </a:p>
          <a:p>
            <a:pPr lvl="1"/>
            <a:r>
              <a:rPr lang="en-US" smtClean="0"/>
              <a:t>Name/ namespace/ software component version (like all other repository objects)</a:t>
            </a:r>
          </a:p>
          <a:p>
            <a:pPr lvl="1"/>
            <a:r>
              <a:rPr lang="en-US" smtClean="0"/>
              <a:t>Type (xsd:string/ xsd:int/ xsd:date/ xsd:time) – determines the “comparison type“ (lexicographically, number, date, time)</a:t>
            </a:r>
          </a:p>
          <a:p>
            <a:r>
              <a:rPr lang="en-US" smtClean="0"/>
              <a:t>Details of Step 2 – Use Context Object in Service Interface:</a:t>
            </a:r>
          </a:p>
          <a:p>
            <a:pPr lvl="1"/>
            <a:r>
              <a:rPr lang="en-US" smtClean="0"/>
              <a:t>Context objects are assigned to a certain position in the Service Interface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To create a user-defined function, choose the arrow beside the icon with the quick info text Create New Function, which is located in the lower toolbar in the data-flow editor.</a:t>
            </a:r>
          </a:p>
          <a:p>
            <a:r>
              <a:rPr lang="en-US" smtClean="0"/>
              <a:t>The function parameters such as the name, title, description, and  execution type must be entered first.</a:t>
            </a:r>
          </a:p>
          <a:p>
            <a:r>
              <a:rPr lang="en-US" smtClean="0"/>
              <a:t>The function name is the technical name (name of the Java method). The title is the name of the function in the data-flow editor. The execution type controls how the function behaves during mapping.</a:t>
            </a:r>
          </a:p>
          <a:p>
            <a:r>
              <a:rPr lang="en-US" smtClean="0"/>
              <a:t>You can then define the number, names, and types of function transfer arguments in the Signature Variables area. When you choose Create Function, a small editor window appears in which you use Java statements to program the function.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304800"/>
            <a:ext cx="2182812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75" y="304800"/>
            <a:ext cx="6399213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04800"/>
            <a:ext cx="8734425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04800"/>
            <a:ext cx="8734425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2057400"/>
            <a:ext cx="38242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4124325"/>
            <a:ext cx="38242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800975" cy="398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 (Arial 22)</a:t>
            </a:r>
          </a:p>
          <a:p>
            <a:pPr lvl="1"/>
            <a:r>
              <a:rPr lang="en-US" smtClean="0"/>
              <a:t>2nd level text (Arial 18)</a:t>
            </a:r>
          </a:p>
          <a:p>
            <a:pPr lvl="2"/>
            <a:r>
              <a:rPr lang="en-US" smtClean="0"/>
              <a:t>3rd level text (Arial 18)</a:t>
            </a:r>
          </a:p>
          <a:p>
            <a:pPr lvl="3"/>
            <a:r>
              <a:rPr lang="en-US" smtClean="0"/>
              <a:t>4th level text (Arial 16)</a:t>
            </a:r>
          </a:p>
          <a:p>
            <a:pPr lvl="4"/>
            <a:r>
              <a:rPr lang="en-US" smtClean="0"/>
              <a:t>5th level text (Arial 14 smallest size)</a:t>
            </a:r>
          </a:p>
        </p:txBody>
      </p:sp>
      <p:sp>
        <p:nvSpPr>
          <p:cNvPr id="223235" name="Rectangle 3"/>
          <p:cNvSpPr>
            <a:spLocks noChangeArrowheads="1"/>
          </p:cNvSpPr>
          <p:nvPr userDrawn="1"/>
        </p:nvSpPr>
        <p:spPr bwMode="auto">
          <a:xfrm>
            <a:off x="630238" y="6708775"/>
            <a:ext cx="4410075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95250" indent="-95250" defTabSz="762000" eaLnBrk="0" hangingPunct="0">
              <a:lnSpc>
                <a:spcPct val="90000"/>
              </a:lnSpc>
              <a:buSzPct val="120000"/>
              <a:buFont typeface="Symbol" pitchFamily="18" charset="2"/>
              <a:buChar char="ã"/>
              <a:defRPr/>
            </a:pPr>
            <a:r>
              <a:rPr lang="en-US" sz="1000" b="0"/>
              <a:t>India SAP CoE, Slide </a:t>
            </a:r>
            <a:fld id="{7A91B5D8-6D6C-4C73-90AA-DADFF0AE2490}" type="slidenum">
              <a:rPr lang="en-US" sz="1000" b="0"/>
              <a:pPr marL="95250" indent="-95250" defTabSz="762000" eaLnBrk="0" hangingPunct="0">
                <a:lnSpc>
                  <a:spcPct val="90000"/>
                </a:lnSpc>
                <a:buSzPct val="120000"/>
                <a:buFont typeface="Symbol" pitchFamily="18" charset="2"/>
                <a:buChar char="ã"/>
                <a:defRPr/>
              </a:pPr>
              <a:t>‹#›</a:t>
            </a:fld>
            <a:endParaRPr lang="en-US" sz="1000" b="0"/>
          </a:p>
        </p:txBody>
      </p:sp>
      <p:sp>
        <p:nvSpPr>
          <p:cNvPr id="223236" name="Freeform 4"/>
          <p:cNvSpPr>
            <a:spLocks/>
          </p:cNvSpPr>
          <p:nvPr/>
        </p:nvSpPr>
        <p:spPr bwMode="auto">
          <a:xfrm>
            <a:off x="0" y="0"/>
            <a:ext cx="6483350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3" y="0"/>
              </a:cxn>
              <a:cxn ang="0">
                <a:pos x="4083" y="173"/>
              </a:cxn>
              <a:cxn ang="0">
                <a:pos x="0" y="173"/>
              </a:cxn>
              <a:cxn ang="0">
                <a:pos x="0" y="0"/>
              </a:cxn>
            </a:cxnLst>
            <a:rect l="0" t="0" r="r" b="b"/>
            <a:pathLst>
              <a:path w="4084" h="174">
                <a:moveTo>
                  <a:pt x="0" y="0"/>
                </a:moveTo>
                <a:lnTo>
                  <a:pt x="4083" y="0"/>
                </a:lnTo>
                <a:lnTo>
                  <a:pt x="4083" y="173"/>
                </a:lnTo>
                <a:lnTo>
                  <a:pt x="0" y="173"/>
                </a:lnTo>
                <a:lnTo>
                  <a:pt x="0" y="0"/>
                </a:lnTo>
              </a:path>
            </a:pathLst>
          </a:custGeom>
          <a:solidFill>
            <a:srgbClr val="0019D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304800"/>
            <a:ext cx="873442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SAP Basics Class</a:t>
            </a:r>
          </a:p>
        </p:txBody>
      </p:sp>
      <p:pic>
        <p:nvPicPr>
          <p:cNvPr id="1030" name="Picture 6" descr="Capgemini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2800" y="6324600"/>
            <a:ext cx="1697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SAP Exchange Infrastructure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>
            <a:off x="6021388" y="877888"/>
            <a:ext cx="206375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2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300788" y="830263"/>
            <a:ext cx="2808287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Application Environment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8029575" y="1268413"/>
            <a:ext cx="220663" cy="22066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862013" y="3168650"/>
            <a:ext cx="8281987" cy="95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CC0000"/>
                </a:solidFill>
              </a:rPr>
              <a:t>Enterprise Service Repository </a:t>
            </a:r>
          </a:p>
          <a:p>
            <a:pPr algn="ctr"/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7977188" y="6092825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4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3075" name="Rectangle 55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559550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3076" name="Line 56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7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58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59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0" name="Group 65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3102" name="Line 6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Rectangle 6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6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6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70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3098" name="Line 7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Rectangle 7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7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7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82" name="Picture 75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Line 76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77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78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Rectangle 84"/>
          <p:cNvSpPr>
            <a:spLocks noChangeArrowheads="1"/>
          </p:cNvSpPr>
          <p:nvPr/>
        </p:nvSpPr>
        <p:spPr bwMode="auto">
          <a:xfrm>
            <a:off x="758825" y="1858963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3087" name="Group 85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3094" name="Line 8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Rectangle 8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8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8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90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3090" name="Line 9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9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9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9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Text Box 100"/>
          <p:cNvSpPr txBox="1">
            <a:spLocks noChangeArrowheads="1"/>
          </p:cNvSpPr>
          <p:nvPr/>
        </p:nvSpPr>
        <p:spPr bwMode="auto">
          <a:xfrm>
            <a:off x="862013" y="1414463"/>
            <a:ext cx="8281987" cy="2170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Advanced Mapping Objects - Standard functions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Context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UDF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Arial" charset="0"/>
              </a:rPr>
              <a:t>Standard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9813"/>
            <a:ext cx="7800975" cy="4999037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The </a:t>
            </a:r>
            <a:r>
              <a:rPr lang="en-US" sz="1800" i="1" dirty="0" smtClean="0"/>
              <a:t>mapping editor, provides a variety of standard functions </a:t>
            </a:r>
            <a:r>
              <a:rPr lang="en-US" sz="1800" dirty="0" smtClean="0"/>
              <a:t>for text mappings, arithmetic calculations, (runtime) constants, conversions, date format conversions, statistical functions for all fields of a context, and functions  for special structure mappings. </a:t>
            </a:r>
          </a:p>
          <a:p>
            <a:pPr>
              <a:defRPr/>
            </a:pPr>
            <a:r>
              <a:rPr lang="en-US" sz="1800" dirty="0" smtClean="0"/>
              <a:t>Boolean functions are also available to enable you to implement conditions in your mappings</a:t>
            </a:r>
          </a:p>
          <a:p>
            <a:pPr lvl="1">
              <a:defRPr/>
            </a:pPr>
            <a:r>
              <a:rPr lang="en-US" sz="1400" dirty="0" smtClean="0"/>
              <a:t>Arithmetic</a:t>
            </a:r>
          </a:p>
          <a:p>
            <a:pPr lvl="1">
              <a:defRPr/>
            </a:pPr>
            <a:r>
              <a:rPr lang="en-US" sz="1400" dirty="0" smtClean="0"/>
              <a:t>Boolean</a:t>
            </a:r>
          </a:p>
          <a:p>
            <a:pPr lvl="1">
              <a:defRPr/>
            </a:pPr>
            <a:r>
              <a:rPr lang="en-US" sz="1400" dirty="0" smtClean="0"/>
              <a:t>Constants</a:t>
            </a:r>
          </a:p>
          <a:p>
            <a:pPr lvl="1">
              <a:defRPr/>
            </a:pPr>
            <a:r>
              <a:rPr lang="en-US" sz="1400" dirty="0" smtClean="0"/>
              <a:t>Conversions</a:t>
            </a:r>
          </a:p>
          <a:p>
            <a:pPr lvl="1">
              <a:defRPr/>
            </a:pPr>
            <a:r>
              <a:rPr lang="en-US" sz="1400" dirty="0" smtClean="0"/>
              <a:t>Node Functions</a:t>
            </a:r>
          </a:p>
          <a:p>
            <a:pPr lvl="1">
              <a:defRPr/>
            </a:pPr>
            <a:r>
              <a:rPr lang="en-US" sz="1400" dirty="0" smtClean="0"/>
              <a:t>Statistics</a:t>
            </a:r>
          </a:p>
          <a:p>
            <a:pPr lvl="1">
              <a:defRPr/>
            </a:pPr>
            <a:r>
              <a:rPr lang="en-US" sz="1400" dirty="0" smtClean="0"/>
              <a:t>Text</a:t>
            </a: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4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5123" name="Rectangle 55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559550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5124" name="Line 56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7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58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59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8" name="Group 65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5150" name="Line 6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Rectangle 6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6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6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0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5146" name="Line 7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7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7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7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30" name="Picture 75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" name="Line 76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77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78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84"/>
          <p:cNvSpPr>
            <a:spLocks noChangeArrowheads="1"/>
          </p:cNvSpPr>
          <p:nvPr/>
        </p:nvSpPr>
        <p:spPr bwMode="auto">
          <a:xfrm>
            <a:off x="769938" y="2247900"/>
            <a:ext cx="7802562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5135" name="Group 85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5142" name="Line 8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8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8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8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6" name="Group 90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5138" name="Line 9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Rectangle 9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9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9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7" name="Text Box 100"/>
          <p:cNvSpPr txBox="1">
            <a:spLocks noChangeArrowheads="1"/>
          </p:cNvSpPr>
          <p:nvPr/>
        </p:nvSpPr>
        <p:spPr bwMode="auto">
          <a:xfrm>
            <a:off x="862013" y="1414463"/>
            <a:ext cx="8281987" cy="2170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Advanced Mapping Objects - Standard functions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Context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UDF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2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59300" y="4492625"/>
            <a:ext cx="3829050" cy="1111250"/>
          </a:xfrm>
          <a:noFill/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>
                <a:effectLst/>
              </a:rPr>
              <a:t>Interface Objects: Context Objects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1001713"/>
            <a:ext cx="7777163" cy="2513012"/>
          </a:xfrm>
        </p:spPr>
        <p:txBody>
          <a:bodyPr/>
          <a:lstStyle/>
          <a:p>
            <a:pPr eaLnBrk="1" hangingPunct="1"/>
            <a:r>
              <a:rPr lang="de-DE" sz="2000" smtClean="0">
                <a:effectLst/>
              </a:rPr>
              <a:t>Context Object</a:t>
            </a:r>
          </a:p>
          <a:p>
            <a:pPr lvl="1" eaLnBrk="1" hangingPunct="1"/>
            <a:r>
              <a:rPr lang="de-DE" sz="1800" smtClean="0">
                <a:effectLst/>
              </a:rPr>
              <a:t>Pointer to a specific element (field) within the message, for future reference</a:t>
            </a:r>
          </a:p>
          <a:p>
            <a:pPr lvl="1" eaLnBrk="1" hangingPunct="1"/>
            <a:r>
              <a:rPr lang="de-DE" sz="1800" smtClean="0">
                <a:effectLst/>
              </a:rPr>
              <a:t>Encapsulate access to data that is contained in the payload or in the header (technical context objects) of a message</a:t>
            </a:r>
          </a:p>
          <a:p>
            <a:pPr lvl="1" eaLnBrk="1" hangingPunct="1"/>
            <a:r>
              <a:rPr lang="de-DE" sz="1800" smtClean="0">
                <a:effectLst/>
              </a:rPr>
              <a:t>Example: in CREMAS03 (Vendor master) IDoc:</a:t>
            </a:r>
          </a:p>
          <a:p>
            <a:pPr eaLnBrk="1" hangingPunct="1"/>
            <a:r>
              <a:rPr lang="de-DE" sz="2000" smtClean="0">
                <a:effectLst/>
              </a:rPr>
              <a:t>	zipcode = CREMAS03/IDOC/E1LFA1M/PSTLZ</a:t>
            </a:r>
          </a:p>
          <a:p>
            <a:pPr lvl="1" eaLnBrk="1" hangingPunct="1">
              <a:buFontTx/>
              <a:buNone/>
            </a:pPr>
            <a:endParaRPr lang="de-DE" sz="2000" smtClean="0">
              <a:effectLst/>
            </a:endParaRPr>
          </a:p>
        </p:txBody>
      </p:sp>
      <p:pic>
        <p:nvPicPr>
          <p:cNvPr id="6149" name="Picture 26"/>
          <p:cNvPicPr>
            <a:picLocks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035050" y="3925888"/>
            <a:ext cx="2654300" cy="2525712"/>
          </a:xfrm>
          <a:noFill/>
        </p:spPr>
      </p:pic>
      <p:sp>
        <p:nvSpPr>
          <p:cNvPr id="6150" name="Text Box 13"/>
          <p:cNvSpPr txBox="1">
            <a:spLocks noChangeArrowheads="1"/>
          </p:cNvSpPr>
          <p:nvPr/>
        </p:nvSpPr>
        <p:spPr bwMode="auto">
          <a:xfrm>
            <a:off x="733425" y="3497263"/>
            <a:ext cx="3127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de-DE" sz="2000">
                <a:solidFill>
                  <a:schemeClr val="accent1"/>
                </a:solidFill>
              </a:rPr>
              <a:t>1. Create Context Object</a:t>
            </a:r>
          </a:p>
        </p:txBody>
      </p:sp>
      <p:sp>
        <p:nvSpPr>
          <p:cNvPr id="6151" name="Text Box 14"/>
          <p:cNvSpPr txBox="1">
            <a:spLocks noChangeArrowheads="1"/>
          </p:cNvSpPr>
          <p:nvPr/>
        </p:nvSpPr>
        <p:spPr bwMode="auto">
          <a:xfrm>
            <a:off x="5262563" y="3497263"/>
            <a:ext cx="2830512" cy="709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de-DE" sz="2000">
                <a:solidFill>
                  <a:schemeClr val="accent1"/>
                </a:solidFill>
              </a:rPr>
              <a:t>2. Use Context Object</a:t>
            </a:r>
          </a:p>
          <a:p>
            <a:r>
              <a:rPr lang="de-DE" sz="2000">
                <a:solidFill>
                  <a:schemeClr val="accent1"/>
                </a:solidFill>
              </a:rPr>
              <a:t> in Service Interface</a:t>
            </a:r>
          </a:p>
        </p:txBody>
      </p:sp>
      <p:sp>
        <p:nvSpPr>
          <p:cNvPr id="6152" name="Oval 17"/>
          <p:cNvSpPr>
            <a:spLocks noChangeArrowheads="1"/>
          </p:cNvSpPr>
          <p:nvPr/>
        </p:nvSpPr>
        <p:spPr bwMode="auto">
          <a:xfrm>
            <a:off x="7024688" y="4791075"/>
            <a:ext cx="1209675" cy="7889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4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7171" name="Rectangle 55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559550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7172" name="Line 56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7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58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59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6" name="Group 65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7198" name="Line 6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6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6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6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7" name="Group 70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7194" name="Line 7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7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7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7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178" name="Picture 75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78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84"/>
          <p:cNvSpPr>
            <a:spLocks noChangeArrowheads="1"/>
          </p:cNvSpPr>
          <p:nvPr/>
        </p:nvSpPr>
        <p:spPr bwMode="auto">
          <a:xfrm>
            <a:off x="717550" y="2814638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7183" name="Group 85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7190" name="Line 8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Rectangle 8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8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8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4" name="Group 90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7186" name="Line 9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9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9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9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5" name="Text Box 100"/>
          <p:cNvSpPr txBox="1">
            <a:spLocks noChangeArrowheads="1"/>
          </p:cNvSpPr>
          <p:nvPr/>
        </p:nvSpPr>
        <p:spPr bwMode="auto">
          <a:xfrm>
            <a:off x="862013" y="1414463"/>
            <a:ext cx="8281987" cy="2170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Advanced Mapping Objects - Standard functions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Context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UDF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User Defined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890588"/>
            <a:ext cx="8420100" cy="398145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If the existing standard functions do not fulfill the requirements for your mapping, you can create your own user-defined functions in the mapping editor. </a:t>
            </a:r>
          </a:p>
          <a:p>
            <a:pPr>
              <a:defRPr/>
            </a:pPr>
            <a:r>
              <a:rPr lang="en-US" sz="1800" dirty="0" smtClean="0"/>
              <a:t>As of SAP NW PI 7.1, users can define global functions in addition to local functions, which can only be used in the message mapping in which they were defined. </a:t>
            </a:r>
          </a:p>
          <a:p>
            <a:pPr>
              <a:defRPr/>
            </a:pPr>
            <a:r>
              <a:rPr lang="en-US" sz="1800" dirty="0" smtClean="0"/>
              <a:t>Global functions are created in function libraries, which in turn, can be included in various message mappings.</a:t>
            </a:r>
          </a:p>
          <a:p>
            <a:pPr>
              <a:defRPr/>
            </a:pPr>
            <a:r>
              <a:rPr lang="en-US" sz="1800" dirty="0" smtClean="0"/>
              <a:t>Once the function is created, you can use it in the data-flow editor in the same way you would use a standard function. Your function is then displayed in the User-Defined area in the list of standard functions.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User Defined Function</a:t>
            </a:r>
            <a:endParaRPr lang="en-US" dirty="0"/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5775" y="1122363"/>
            <a:ext cx="8229600" cy="505777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524</Words>
  <Application>Microsoft Office PowerPoint</Application>
  <PresentationFormat>On-screen Show (4:3)</PresentationFormat>
  <Paragraphs>60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Times New Roman</vt:lpstr>
      <vt:lpstr>Symbol</vt:lpstr>
      <vt:lpstr>Default Design</vt:lpstr>
      <vt:lpstr>SAP Exchange Infrastructure </vt:lpstr>
      <vt:lpstr>Enterprise Service Repository</vt:lpstr>
      <vt:lpstr>Standard functions </vt:lpstr>
      <vt:lpstr>Enterprise Service Repository</vt:lpstr>
      <vt:lpstr>Interface Objects: Context Objects</vt:lpstr>
      <vt:lpstr>Enterprise Service Repository</vt:lpstr>
      <vt:lpstr>User Defined Function</vt:lpstr>
      <vt:lpstr>User Defined Function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the Integration Builder</dc:title>
  <dc:creator>d033109</dc:creator>
  <cp:lastModifiedBy>kmysores</cp:lastModifiedBy>
  <cp:revision>308</cp:revision>
  <dcterms:created xsi:type="dcterms:W3CDTF">2003-08-12T07:57:04Z</dcterms:created>
  <dcterms:modified xsi:type="dcterms:W3CDTF">2015-12-21T08:55:33Z</dcterms:modified>
</cp:coreProperties>
</file>