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7.xml" ContentType="application/vnd.openxmlformats-officedocument.presentationml.notesSlide+xml"/>
  <Override PartName="/ppt/slideMasters/slideMaster2.xml" ContentType="application/vnd.openxmlformats-officedocument.presentationml.slideMaster+xml"/>
  <Override PartName="/ppt/notesSlides/notesSlide8.xml" ContentType="application/vnd.openxmlformats-officedocument.presentationml.notes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7.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7.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9.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8.xml" ContentType="application/vnd.openxmlformats-officedocument.presentationml.tags+xml"/>
  <Override PartName="/ppt/tags/tag1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8"/>
  </p:notesMasterIdLst>
  <p:handoutMasterIdLst>
    <p:handoutMasterId r:id="rId19"/>
  </p:handoutMasterIdLst>
  <p:sldIdLst>
    <p:sldId id="407" r:id="rId4"/>
    <p:sldId id="2122" r:id="rId5"/>
    <p:sldId id="2184" r:id="rId6"/>
    <p:sldId id="2185" r:id="rId7"/>
    <p:sldId id="2186" r:id="rId8"/>
    <p:sldId id="2187" r:id="rId9"/>
    <p:sldId id="2188" r:id="rId10"/>
    <p:sldId id="2189" r:id="rId11"/>
    <p:sldId id="2190" r:id="rId12"/>
    <p:sldId id="2191" r:id="rId13"/>
    <p:sldId id="2192" r:id="rId14"/>
    <p:sldId id="2193" r:id="rId15"/>
    <p:sldId id="2194" r:id="rId16"/>
    <p:sldId id="273" r:id="rId17"/>
  </p:sldIdLst>
  <p:sldSz cx="12192000" cy="6858000"/>
  <p:notesSz cx="6858000" cy="9144000"/>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2184"/>
            <p14:sldId id="2185"/>
            <p14:sldId id="2186"/>
            <p14:sldId id="2187"/>
            <p14:sldId id="2188"/>
            <p14:sldId id="2189"/>
            <p14:sldId id="2190"/>
            <p14:sldId id="2191"/>
            <p14:sldId id="2192"/>
            <p14:sldId id="2193"/>
            <p14:sldId id="2194"/>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89700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400199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28176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17091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5542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84455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187402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29336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62642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76883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6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79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1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7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8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24"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2.xml"/><Relationship Id="rId7" Type="http://schemas.openxmlformats.org/officeDocument/2006/relationships/vmlDrawing" Target="../drawings/vmlDrawing6.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1.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69"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45"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6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1</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Question &amp; Answers</a:t>
            </a:r>
          </a:p>
        </p:txBody>
      </p:sp>
      <p:sp>
        <p:nvSpPr>
          <p:cNvPr id="6" name="Content Placeholder 2">
            <a:extLst>
              <a:ext uri="{FF2B5EF4-FFF2-40B4-BE49-F238E27FC236}">
                <a16:creationId xmlns:a16="http://schemas.microsoft.com/office/drawing/2014/main" id="{128E3955-77BB-42C4-8C46-D917D53EB9E8}"/>
              </a:ext>
            </a:extLst>
          </p:cNvPr>
          <p:cNvSpPr txBox="1">
            <a:spLocks/>
          </p:cNvSpPr>
          <p:nvPr/>
        </p:nvSpPr>
        <p:spPr>
          <a:xfrm>
            <a:off x="762000" y="12954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1400"/>
              <a:t>What does REST stands for?</a:t>
            </a:r>
          </a:p>
          <a:p>
            <a:r>
              <a:rPr lang="en-US" sz="1400"/>
              <a:t>          </a:t>
            </a:r>
            <a:r>
              <a:rPr lang="en-US" sz="1400" b="1"/>
              <a:t>R</a:t>
            </a:r>
            <a:r>
              <a:rPr lang="en-US" sz="1400"/>
              <a:t>epresentational </a:t>
            </a:r>
            <a:r>
              <a:rPr lang="en-US" sz="1400" b="1"/>
              <a:t>S</a:t>
            </a:r>
            <a:r>
              <a:rPr lang="en-US" sz="1400"/>
              <a:t>tate </a:t>
            </a:r>
            <a:r>
              <a:rPr lang="en-US" sz="1400" b="1"/>
              <a:t>T</a:t>
            </a:r>
            <a:r>
              <a:rPr lang="en-US" sz="1400"/>
              <a:t>ransfer  </a:t>
            </a:r>
          </a:p>
          <a:p>
            <a:pPr>
              <a:buFont typeface="Wingdings" pitchFamily="2" charset="2"/>
              <a:buChar char="v"/>
            </a:pPr>
            <a:r>
              <a:rPr lang="en-US" sz="1400"/>
              <a:t>Which architecture SAP recommends?</a:t>
            </a:r>
          </a:p>
          <a:p>
            <a:r>
              <a:rPr lang="en-US" sz="1400"/>
              <a:t>           SAP recommends Central HUB architecture as a first option, and again it depends upon the client landscape, which one to implement.</a:t>
            </a:r>
          </a:p>
          <a:p>
            <a:pPr>
              <a:buFont typeface="Wingdings" pitchFamily="2" charset="2"/>
              <a:buChar char="v"/>
            </a:pPr>
            <a:r>
              <a:rPr lang="en-US" sz="1400"/>
              <a:t>How is SAP Gateway different from Web services?</a:t>
            </a:r>
          </a:p>
          <a:p>
            <a:r>
              <a:rPr lang="en-US" sz="1400"/>
              <a:t>            Web services are based on SOAP services and SAP Gateway is REST-based. SAP Gateway focuses on consumption scenarios and SOAP is more process-to-process and machine-to-machine.</a:t>
            </a:r>
          </a:p>
          <a:p>
            <a:pPr>
              <a:buFont typeface="Wingdings" pitchFamily="2" charset="2"/>
              <a:buChar char="v"/>
            </a:pPr>
            <a:r>
              <a:rPr lang="en-US" sz="1400"/>
              <a:t> Security Level in SAP Gateway?</a:t>
            </a:r>
          </a:p>
          <a:p>
            <a:r>
              <a:rPr lang="en-US" sz="1400"/>
              <a:t>          SAP Gateway supports</a:t>
            </a:r>
          </a:p>
          <a:p>
            <a:r>
              <a:rPr lang="en-US" sz="1400"/>
              <a:t>          - Browser Based SAML 2.0 Authentication.</a:t>
            </a:r>
          </a:p>
          <a:p>
            <a:r>
              <a:rPr lang="en-US" sz="1400"/>
              <a:t>          - x.509 Client Certificate authentication</a:t>
            </a:r>
          </a:p>
          <a:p>
            <a:r>
              <a:rPr lang="en-US" sz="1400"/>
              <a:t>          - SAP Logon tickets(SSL)</a:t>
            </a:r>
          </a:p>
          <a:p>
            <a:r>
              <a:rPr lang="en-US" sz="1400"/>
              <a:t>          - Basic Authentication</a:t>
            </a:r>
          </a:p>
          <a:p>
            <a:pPr>
              <a:buFont typeface="Wingdings" pitchFamily="2" charset="2"/>
              <a:buChar char="v"/>
            </a:pPr>
            <a:r>
              <a:rPr lang="en-US" sz="1400"/>
              <a:t>SAP Net weaver Gateway Vs SAP Gateway</a:t>
            </a:r>
          </a:p>
          <a:p>
            <a:r>
              <a:rPr lang="en-US" sz="1400"/>
              <a:t>       Only the calling name has been changed, and the architecture remains the same.</a:t>
            </a:r>
          </a:p>
          <a:p>
            <a:endParaRPr lang="en-US" sz="1400"/>
          </a:p>
          <a:p>
            <a:endParaRPr lang="en-US" sz="1400"/>
          </a:p>
          <a:p>
            <a:endParaRPr lang="en-US" sz="1400"/>
          </a:p>
          <a:p>
            <a:pPr>
              <a:buFont typeface="Wingdings" pitchFamily="2" charset="2"/>
              <a:buChar char="v"/>
            </a:pPr>
            <a:endParaRPr lang="en-US" sz="1400"/>
          </a:p>
          <a:p>
            <a:pPr>
              <a:buFont typeface="Wingdings" pitchFamily="2" charset="2"/>
              <a:buChar char="v"/>
            </a:pPr>
            <a:endParaRPr lang="en-US" sz="1400" dirty="0"/>
          </a:p>
        </p:txBody>
      </p:sp>
    </p:spTree>
    <p:extLst>
      <p:ext uri="{BB962C8B-B14F-4D97-AF65-F5344CB8AC3E}">
        <p14:creationId xmlns:p14="http://schemas.microsoft.com/office/powerpoint/2010/main" val="68287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What is Open Data Protocol</a:t>
            </a:r>
            <a:endParaRPr lang="en-US" sz="2200" dirty="0">
              <a:latin typeface="+mj-lt"/>
            </a:endParaRPr>
          </a:p>
        </p:txBody>
      </p:sp>
      <p:sp>
        <p:nvSpPr>
          <p:cNvPr id="3" name="Title 1">
            <a:extLst>
              <a:ext uri="{FF2B5EF4-FFF2-40B4-BE49-F238E27FC236}">
                <a16:creationId xmlns:a16="http://schemas.microsoft.com/office/drawing/2014/main" id="{20A7CFC2-5E33-4E41-BB58-46D9FE015226}"/>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7902D68E-103A-4A32-BBE7-5EFA02DFBC64}"/>
              </a:ext>
            </a:extLst>
          </p:cNvPr>
          <p:cNvPicPr>
            <a:picLocks noChangeAspect="1" noChangeArrowheads="1"/>
          </p:cNvPicPr>
          <p:nvPr/>
        </p:nvPicPr>
        <p:blipFill>
          <a:blip r:embed="rId3" cstate="print"/>
          <a:srcRect/>
          <a:stretch>
            <a:fillRect/>
          </a:stretch>
        </p:blipFill>
        <p:spPr bwMode="auto">
          <a:xfrm>
            <a:off x="7113240" y="2492896"/>
            <a:ext cx="1609725" cy="2324100"/>
          </a:xfrm>
          <a:prstGeom prst="rect">
            <a:avLst/>
          </a:prstGeom>
          <a:noFill/>
          <a:ln w="9525">
            <a:noFill/>
            <a:miter lim="800000"/>
            <a:headEnd/>
            <a:tailEnd/>
          </a:ln>
        </p:spPr>
      </p:pic>
      <p:sp>
        <p:nvSpPr>
          <p:cNvPr id="5" name="Rectangle 4">
            <a:extLst>
              <a:ext uri="{FF2B5EF4-FFF2-40B4-BE49-F238E27FC236}">
                <a16:creationId xmlns:a16="http://schemas.microsoft.com/office/drawing/2014/main" id="{E03E260C-8CF3-4B8D-ACFC-5D9DB4A6E489}"/>
              </a:ext>
            </a:extLst>
          </p:cNvPr>
          <p:cNvSpPr/>
          <p:nvPr/>
        </p:nvSpPr>
        <p:spPr>
          <a:xfrm>
            <a:off x="344488" y="1556792"/>
            <a:ext cx="9332912" cy="3323987"/>
          </a:xfrm>
          <a:prstGeom prst="rect">
            <a:avLst/>
          </a:prstGeom>
        </p:spPr>
        <p:txBody>
          <a:bodyPr wrap="square">
            <a:spAutoFit/>
          </a:bodyPr>
          <a:lstStyle/>
          <a:p>
            <a:pPr marL="285750" indent="-285750">
              <a:buFont typeface="Arial" panose="020B0604020202020204" pitchFamily="34" charset="0"/>
              <a:buChar char="•"/>
            </a:pPr>
            <a:r>
              <a:rPr lang="en-US" sz="1400" dirty="0"/>
              <a:t>OData is Microsoft developed extension to the Atom Publishing and Atom syndication Standards, which in turn are based on XML and HTTP(S).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N" sz="1400" dirty="0"/>
              <a:t>It is Standardized protocol, built over existing HTTP and REST protocols supporting CRUD(Create, Read, Update and Delete) operations.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We can call it as ODBC Web.</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can be used freely without the need for a license or contract.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uses ATOM+XML or JSON.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REST-based architecture.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249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OData Protocol: WWW Architecture </a:t>
            </a:r>
          </a:p>
        </p:txBody>
      </p:sp>
      <p:sp>
        <p:nvSpPr>
          <p:cNvPr id="3" name="Title 1">
            <a:extLst>
              <a:ext uri="{FF2B5EF4-FFF2-40B4-BE49-F238E27FC236}">
                <a16:creationId xmlns:a16="http://schemas.microsoft.com/office/drawing/2014/main" id="{7E0E8AB6-3119-478E-B6C3-4BC040A06FB8}"/>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AA600090-BCC8-41AC-BCA6-0EAB2ABA7521}"/>
              </a:ext>
            </a:extLst>
          </p:cNvPr>
          <p:cNvPicPr>
            <a:picLocks noChangeAspect="1" noChangeArrowheads="1"/>
          </p:cNvPicPr>
          <p:nvPr/>
        </p:nvPicPr>
        <p:blipFill>
          <a:blip r:embed="rId3" cstate="print"/>
          <a:srcRect/>
          <a:stretch>
            <a:fillRect/>
          </a:stretch>
        </p:blipFill>
        <p:spPr bwMode="auto">
          <a:xfrm>
            <a:off x="1522177" y="1439863"/>
            <a:ext cx="6861645" cy="4679950"/>
          </a:xfrm>
          <a:prstGeom prst="rect">
            <a:avLst/>
          </a:prstGeom>
          <a:noFill/>
          <a:ln w="9525">
            <a:noFill/>
            <a:miter lim="800000"/>
            <a:headEnd/>
            <a:tailEnd/>
          </a:ln>
        </p:spPr>
      </p:pic>
    </p:spTree>
    <p:extLst>
      <p:ext uri="{BB962C8B-B14F-4D97-AF65-F5344CB8AC3E}">
        <p14:creationId xmlns:p14="http://schemas.microsoft.com/office/powerpoint/2010/main" val="187603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REST Architecture</a:t>
            </a:r>
          </a:p>
        </p:txBody>
      </p:sp>
      <p:sp>
        <p:nvSpPr>
          <p:cNvPr id="3" name="Title 1">
            <a:extLst>
              <a:ext uri="{FF2B5EF4-FFF2-40B4-BE49-F238E27FC236}">
                <a16:creationId xmlns:a16="http://schemas.microsoft.com/office/drawing/2014/main" id="{B928C882-EA8D-4399-8CAD-524F9A6434E4}"/>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Content Placeholder 2">
            <a:extLst>
              <a:ext uri="{FF2B5EF4-FFF2-40B4-BE49-F238E27FC236}">
                <a16:creationId xmlns:a16="http://schemas.microsoft.com/office/drawing/2014/main" id="{FAF59FC8-0B23-4160-92AA-959DD0C6BC4A}"/>
              </a:ext>
            </a:extLst>
          </p:cNvPr>
          <p:cNvSpPr txBox="1">
            <a:spLocks/>
          </p:cNvSpPr>
          <p:nvPr/>
        </p:nvSpPr>
        <p:spPr>
          <a:xfrm>
            <a:off x="0" y="1195268"/>
            <a:ext cx="9906000" cy="29538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latin typeface="+mn-lt"/>
              </a:rPr>
              <a:t>REST is an architectural framework and methodology which is based on addressability, statelessness, connectedness and uniform interface. </a:t>
            </a:r>
          </a:p>
          <a:p>
            <a:pPr marL="285750" indent="-285750">
              <a:buFont typeface="Arial" panose="020B0604020202020204" pitchFamily="34" charset="0"/>
              <a:buChar char="•"/>
            </a:pPr>
            <a:r>
              <a:rPr lang="en-US" sz="1400" dirty="0">
                <a:latin typeface="+mn-lt"/>
              </a:rPr>
              <a:t>OData is an implementation of REST.</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b="1" dirty="0">
                <a:latin typeface="+mn-lt"/>
              </a:rPr>
              <a:t>HTTP(S) – An Implementation of the REST constraints:</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HTTP(S) is the protocol that drives the World Wide Web</a:t>
            </a:r>
          </a:p>
          <a:p>
            <a:pPr marL="285750" indent="-285750">
              <a:buFont typeface="Arial" panose="020B0604020202020204" pitchFamily="34" charset="0"/>
              <a:buChar char="•"/>
            </a:pPr>
            <a:r>
              <a:rPr lang="en-US" sz="1400" dirty="0">
                <a:latin typeface="+mn-lt"/>
              </a:rPr>
              <a:t> A Server-side resource can be manipulated in four basic ways.</a:t>
            </a:r>
          </a:p>
          <a:p>
            <a:pPr marL="285750" indent="-285750">
              <a:buFont typeface="Arial" panose="020B0604020202020204" pitchFamily="34" charset="0"/>
              <a:buChar char="•"/>
            </a:pPr>
            <a:r>
              <a:rPr lang="en-US" sz="1400" dirty="0">
                <a:latin typeface="+mn-lt"/>
              </a:rPr>
              <a:t>These four basic REST operations have given rise the acronym  CRUD.</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endParaRPr lang="en-US" sz="1400" dirty="0">
              <a:latin typeface="+mn-lt"/>
            </a:endParaRPr>
          </a:p>
        </p:txBody>
      </p:sp>
      <p:graphicFrame>
        <p:nvGraphicFramePr>
          <p:cNvPr id="5" name="Table 4">
            <a:extLst>
              <a:ext uri="{FF2B5EF4-FFF2-40B4-BE49-F238E27FC236}">
                <a16:creationId xmlns:a16="http://schemas.microsoft.com/office/drawing/2014/main" id="{F2E1FCE0-6D5A-46B7-BE92-396151AB00C2}"/>
              </a:ext>
            </a:extLst>
          </p:cNvPr>
          <p:cNvGraphicFramePr>
            <a:graphicFrameLocks noGrp="1"/>
          </p:cNvGraphicFramePr>
          <p:nvPr>
            <p:extLst>
              <p:ext uri="{D42A27DB-BD31-4B8C-83A1-F6EECF244321}">
                <p14:modId xmlns:p14="http://schemas.microsoft.com/office/powerpoint/2010/main" val="590421653"/>
              </p:ext>
            </p:extLst>
          </p:nvPr>
        </p:nvGraphicFramePr>
        <p:xfrm>
          <a:off x="1208584" y="4257091"/>
          <a:ext cx="6604000" cy="2137848"/>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a:extLst>
              <a:ext uri="{FF2B5EF4-FFF2-40B4-BE49-F238E27FC236}">
                <a16:creationId xmlns:a16="http://schemas.microsoft.com/office/drawing/2014/main" id="{38BDE713-062A-4625-8BB6-332D91A29841}"/>
              </a:ext>
            </a:extLst>
          </p:cNvPr>
          <p:cNvSpPr/>
          <p:nvPr/>
        </p:nvSpPr>
        <p:spPr>
          <a:xfrm>
            <a:off x="1208584" y="4437111"/>
            <a:ext cx="315416" cy="19578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29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1 -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What is SAP Gateway?</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a:t>
            </a:r>
          </a:p>
        </p:txBody>
      </p:sp>
      <p:pic>
        <p:nvPicPr>
          <p:cNvPr id="4" name="Picture 5">
            <a:extLst>
              <a:ext uri="{FF2B5EF4-FFF2-40B4-BE49-F238E27FC236}">
                <a16:creationId xmlns:a16="http://schemas.microsoft.com/office/drawing/2014/main" id="{7CE94847-7D95-4D96-BCFD-9A50B01CDC91}"/>
              </a:ext>
            </a:extLst>
          </p:cNvPr>
          <p:cNvPicPr>
            <a:picLocks noChangeAspect="1" noChangeArrowheads="1"/>
          </p:cNvPicPr>
          <p:nvPr/>
        </p:nvPicPr>
        <p:blipFill>
          <a:blip r:embed="rId3" cstate="print"/>
          <a:srcRect/>
          <a:stretch>
            <a:fillRect/>
          </a:stretch>
        </p:blipFill>
        <p:spPr bwMode="auto">
          <a:xfrm>
            <a:off x="1208584" y="3645024"/>
            <a:ext cx="6624736" cy="2232248"/>
          </a:xfrm>
          <a:prstGeom prst="rect">
            <a:avLst/>
          </a:prstGeom>
          <a:noFill/>
          <a:ln w="9525">
            <a:noFill/>
            <a:miter lim="800000"/>
            <a:headEnd/>
            <a:tailEnd/>
          </a:ln>
        </p:spPr>
      </p:pic>
      <p:sp>
        <p:nvSpPr>
          <p:cNvPr id="5" name="Rectangle 4">
            <a:extLst>
              <a:ext uri="{FF2B5EF4-FFF2-40B4-BE49-F238E27FC236}">
                <a16:creationId xmlns:a16="http://schemas.microsoft.com/office/drawing/2014/main" id="{A5E52B2C-0F8E-4D82-8DA8-DB8819D76416}"/>
              </a:ext>
            </a:extLst>
          </p:cNvPr>
          <p:cNvSpPr/>
          <p:nvPr/>
        </p:nvSpPr>
        <p:spPr>
          <a:xfrm>
            <a:off x="488504" y="1052736"/>
            <a:ext cx="7776864" cy="2585323"/>
          </a:xfrm>
          <a:prstGeom prst="rect">
            <a:avLst/>
          </a:prstGeom>
        </p:spPr>
        <p:txBody>
          <a:bodyPr wrap="square">
            <a:spAutoFit/>
          </a:bodyPr>
          <a:lstStyle/>
          <a:p>
            <a:r>
              <a:rPr lang="en-US" dirty="0">
                <a:latin typeface="Calibri" pitchFamily="34" charset="0"/>
                <a:cs typeface="Calibri" pitchFamily="34" charset="0"/>
              </a:rPr>
              <a:t>What is SAP Gateway?</a:t>
            </a:r>
          </a:p>
          <a:p>
            <a:pPr>
              <a:buNone/>
            </a:pPr>
            <a:r>
              <a:rPr lang="en-US" dirty="0">
                <a:latin typeface="Calibri" pitchFamily="34" charset="0"/>
                <a:cs typeface="Calibri" pitchFamily="34" charset="0"/>
              </a:rPr>
              <a:t>                                       Any Environment, Any Device, by Any Developer</a:t>
            </a:r>
          </a:p>
          <a:p>
            <a:pPr>
              <a:buNone/>
            </a:pPr>
            <a:endParaRPr lang="en-US" dirty="0">
              <a:latin typeface="Calibri" pitchFamily="34" charset="0"/>
              <a:cs typeface="Calibri" pitchFamily="34" charset="0"/>
            </a:endParaRPr>
          </a:p>
          <a:p>
            <a:r>
              <a:rPr lang="en-US" dirty="0">
                <a:latin typeface="Calibri" pitchFamily="34" charset="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Capabilities of SAP Gateway</a:t>
            </a:r>
          </a:p>
        </p:txBody>
      </p:sp>
      <p:sp>
        <p:nvSpPr>
          <p:cNvPr id="3" name="Title 1">
            <a:extLst>
              <a:ext uri="{FF2B5EF4-FFF2-40B4-BE49-F238E27FC236}">
                <a16:creationId xmlns:a16="http://schemas.microsoft.com/office/drawing/2014/main" id="{DBCF7581-F0CD-4CB4-83F9-C8C5A0E2517E}"/>
              </a:ext>
            </a:extLst>
          </p:cNvPr>
          <p:cNvSpPr txBox="1">
            <a:spLocks/>
          </p:cNvSpPr>
          <p:nvPr/>
        </p:nvSpPr>
        <p:spPr>
          <a:xfrm>
            <a:off x="0" y="0"/>
            <a:ext cx="8049344"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pPr marL="0" lvl="1"/>
            <a:r>
              <a:rPr lang="en-US" sz="1300" b="1" kern="0" dirty="0">
                <a:solidFill>
                  <a:schemeClr val="accent5">
                    <a:lumMod val="75000"/>
                  </a:schemeClr>
                </a:solidFill>
                <a:latin typeface="Calibri" pitchFamily="34" charset="0"/>
                <a:cs typeface="Calibri" pitchFamily="34" charset="0"/>
              </a:rPr>
              <a:t>                                                            </a:t>
            </a:r>
            <a:endParaRPr lang="en-US" sz="3000" b="1" kern="0" dirty="0">
              <a:solidFill>
                <a:schemeClr val="accent5">
                  <a:lumMod val="75000"/>
                </a:schemeClr>
              </a:solidFill>
              <a:latin typeface="+mj-lt"/>
              <a:cs typeface="Calibri" pitchFamily="34" charset="0"/>
            </a:endParaRPr>
          </a:p>
        </p:txBody>
      </p:sp>
      <p:sp>
        <p:nvSpPr>
          <p:cNvPr id="4" name="Rectangle 3">
            <a:extLst>
              <a:ext uri="{FF2B5EF4-FFF2-40B4-BE49-F238E27FC236}">
                <a16:creationId xmlns:a16="http://schemas.microsoft.com/office/drawing/2014/main" id="{A18A192A-ACD8-406F-9907-10B0A0A7C73C}"/>
              </a:ext>
            </a:extLst>
          </p:cNvPr>
          <p:cNvSpPr/>
          <p:nvPr/>
        </p:nvSpPr>
        <p:spPr>
          <a:xfrm>
            <a:off x="457200" y="838200"/>
            <a:ext cx="8496944" cy="4355038"/>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O</a:t>
            </a:r>
            <a:r>
              <a:rPr lang="en-US" sz="1600" dirty="0">
                <a:latin typeface="Calibri" pitchFamily="34" charset="0"/>
                <a:cs typeface="Calibri" pitchFamily="34" charset="0"/>
              </a:rPr>
              <a:t>pen                -   Any Device, Any Experience, Any Platform</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P</a:t>
            </a:r>
            <a:r>
              <a:rPr lang="en-US" sz="1600" dirty="0">
                <a:latin typeface="Calibri" pitchFamily="34" charset="0"/>
                <a:cs typeface="Calibri" pitchFamily="34" charset="0"/>
              </a:rPr>
              <a:t>eople             -   Optimized for User Interaction Scenarios</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T</a:t>
            </a:r>
            <a:r>
              <a:rPr lang="en-US" sz="1600" dirty="0">
                <a:latin typeface="Calibri" pitchFamily="34" charset="0"/>
                <a:cs typeface="Calibri" pitchFamily="34" charset="0"/>
              </a:rPr>
              <a:t>imeless          -   Non disruptive, any SAP Business Suite version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D</a:t>
            </a:r>
            <a:r>
              <a:rPr lang="en-US" sz="1600" dirty="0">
                <a:latin typeface="Calibri" pitchFamily="34" charset="0"/>
                <a:cs typeface="Calibri" pitchFamily="34" charset="0"/>
              </a:rPr>
              <a:t>evelopers      -   Simple APIs, no SAP knowledge, any tool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S</a:t>
            </a:r>
            <a:r>
              <a:rPr lang="en-US" sz="1600" dirty="0">
                <a:latin typeface="Calibri" pitchFamily="34" charset="0"/>
                <a:cs typeface="Calibri" pitchFamily="34" charset="0"/>
              </a:rPr>
              <a:t>tandards        -   Based on REST, ATOM/OData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buFont typeface="Wingdings" pitchFamily="2" charset="2"/>
              <a:buChar char="v"/>
            </a:pPr>
            <a:r>
              <a:rPr lang="en-US" sz="1600" dirty="0">
                <a:latin typeface="Calibri" pitchFamily="34" charset="0"/>
                <a:cs typeface="Calibri" pitchFamily="34" charset="0"/>
              </a:rPr>
              <a:t>    Opening the doors for millions of developers to create solutions connecting to SAP</a:t>
            </a:r>
          </a:p>
          <a:p>
            <a:pPr lvl="1">
              <a:buFont typeface="Wingdings" pitchFamily="2" charset="2"/>
              <a:buChar char="v"/>
            </a:pPr>
            <a:r>
              <a:rPr lang="en-US" sz="1600" dirty="0">
                <a:latin typeface="Calibri" pitchFamily="34" charset="0"/>
                <a:cs typeface="Calibri" pitchFamily="34" charset="0"/>
              </a:rPr>
              <a:t>    Increase workforce productivity </a:t>
            </a:r>
          </a:p>
          <a:p>
            <a:pPr lvl="1">
              <a:buFont typeface="Wingdings" pitchFamily="2" charset="2"/>
              <a:buChar char="v"/>
            </a:pPr>
            <a:r>
              <a:rPr lang="en-US" sz="1600" dirty="0">
                <a:latin typeface="Calibri" pitchFamily="34" charset="0"/>
                <a:cs typeface="Calibri" pitchFamily="34" charset="0"/>
              </a:rPr>
              <a:t>    Reduces Complexity , skill set requirements and deployment barriers</a:t>
            </a:r>
          </a:p>
          <a:p>
            <a:pPr lvl="1">
              <a:buFont typeface="Wingdings" pitchFamily="2" charset="2"/>
              <a:buChar char="v"/>
            </a:pPr>
            <a:r>
              <a:rPr lang="en-US" sz="1600" dirty="0">
                <a:latin typeface="Calibri" pitchFamily="34" charset="0"/>
                <a:cs typeface="Calibri" pitchFamily="34" charset="0"/>
              </a:rPr>
              <a:t>    Shorten development times/cycles</a:t>
            </a:r>
          </a:p>
          <a:p>
            <a:pPr lvl="1">
              <a:buFont typeface="Wingdings" pitchFamily="2" charset="2"/>
              <a:buChar char="v"/>
            </a:pPr>
            <a:r>
              <a:rPr lang="en-US" sz="1600" dirty="0">
                <a:latin typeface="Calibri" pitchFamily="34" charset="0"/>
                <a:cs typeface="Calibri" pitchFamily="34" charset="0"/>
              </a:rPr>
              <a:t>    Engage all developers with their choice of development tools</a:t>
            </a:r>
          </a:p>
          <a:p>
            <a:pPr lvl="1">
              <a:buFont typeface="Wingdings" pitchFamily="2" charset="2"/>
              <a:buChar char="v"/>
            </a:pPr>
            <a:r>
              <a:rPr lang="en-US" sz="1600" dirty="0">
                <a:latin typeface="Calibri" pitchFamily="34" charset="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25259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Benefits of SAP Gateway</a:t>
            </a:r>
          </a:p>
        </p:txBody>
      </p:sp>
      <p:sp>
        <p:nvSpPr>
          <p:cNvPr id="3" name="Rectangle 2">
            <a:extLst>
              <a:ext uri="{FF2B5EF4-FFF2-40B4-BE49-F238E27FC236}">
                <a16:creationId xmlns:a16="http://schemas.microsoft.com/office/drawing/2014/main" id="{0B38BAD5-7403-4B6E-953A-E3AB46E8338E}"/>
              </a:ext>
            </a:extLst>
          </p:cNvPr>
          <p:cNvSpPr/>
          <p:nvPr/>
        </p:nvSpPr>
        <p:spPr>
          <a:xfrm>
            <a:off x="416496" y="1412776"/>
            <a:ext cx="8352928" cy="3754874"/>
          </a:xfrm>
          <a:prstGeom prst="rect">
            <a:avLst/>
          </a:prstGeom>
        </p:spPr>
        <p:txBody>
          <a:bodyPr wrap="square">
            <a:spAutoFit/>
          </a:bodyPr>
          <a:lstStyle/>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Hides the technical complexities of your SAP system landscape behind a single interface that is easy-to-use and non-proprietary.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Makes your SAP business data and functionality accessible to any external device.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Communicate using the HTTP(S) protocol.</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Understand OData messages.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Service Provisioning tools that allow the quick REST-enablement of existing ABAP functionality.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plug-ins for well known IDEs such as Eclipse, Visual Studio 2010 and XCode.  </a:t>
            </a:r>
          </a:p>
          <a:p>
            <a:br>
              <a:rPr lang="en-US" sz="1400" dirty="0"/>
            </a:br>
            <a:endParaRPr lang="en-US" sz="1400" dirty="0"/>
          </a:p>
        </p:txBody>
      </p:sp>
    </p:spTree>
    <p:extLst>
      <p:ext uri="{BB962C8B-B14F-4D97-AF65-F5344CB8AC3E}">
        <p14:creationId xmlns:p14="http://schemas.microsoft.com/office/powerpoint/2010/main" val="331877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Focusing area of SAP Gateway</a:t>
            </a:r>
            <a:endParaRPr lang="en-US" sz="2200" dirty="0">
              <a:latin typeface="+mj-lt"/>
            </a:endParaRPr>
          </a:p>
        </p:txBody>
      </p:sp>
      <p:sp>
        <p:nvSpPr>
          <p:cNvPr id="3" name="Rectangle 2">
            <a:extLst>
              <a:ext uri="{FF2B5EF4-FFF2-40B4-BE49-F238E27FC236}">
                <a16:creationId xmlns:a16="http://schemas.microsoft.com/office/drawing/2014/main" id="{89E3A02A-9D60-49F0-8619-B8441B9A687D}"/>
              </a:ext>
            </a:extLst>
          </p:cNvPr>
          <p:cNvSpPr/>
          <p:nvPr/>
        </p:nvSpPr>
        <p:spPr>
          <a:xfrm>
            <a:off x="344488" y="1700808"/>
            <a:ext cx="9073008" cy="3539430"/>
          </a:xfrm>
          <a:prstGeom prst="rect">
            <a:avLst/>
          </a:prstGeom>
        </p:spPr>
        <p:txBody>
          <a:bodyPr wrap="square">
            <a:spAutoFit/>
          </a:bodyPr>
          <a:lstStyle/>
          <a:p>
            <a:pPr marL="285750" indent="-285750">
              <a:buFont typeface="Arial" panose="020B0604020202020204" pitchFamily="34" charset="0"/>
              <a:buChar char="•"/>
            </a:pPr>
            <a:r>
              <a:rPr lang="en-IN" sz="1400" dirty="0"/>
              <a:t>Any external business application. E.G. Microsoft Office applications via a </a:t>
            </a:r>
            <a:r>
              <a:rPr lang="en-IN" sz="1400" dirty="0" err="1"/>
              <a:t>.Net</a:t>
            </a:r>
            <a:r>
              <a:rPr lang="en-IN" sz="1400" dirty="0"/>
              <a:t> (or even VBA) interface</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Desktop machines using Web-based applications running PHP or Java or Ruby, etc.</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Native applications on mobile devices E.G. iPad/iPhone or an Android device or a Blackberry.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Embedded devices such as manufacturing robots or route planning software in Satellite Navigation systems.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Any other business scenario you can think of involving some programmable device that can speak HTTP(S).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SAP Gateway interface can be used to supply the SAP Business Data to any programmable device that can speak HTTP(S).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725672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 Architecture</a:t>
            </a:r>
          </a:p>
        </p:txBody>
      </p:sp>
      <p:pic>
        <p:nvPicPr>
          <p:cNvPr id="3" name="Picture 2" descr="SAP NetWeaver Gateway Architecture.PNG">
            <a:extLst>
              <a:ext uri="{FF2B5EF4-FFF2-40B4-BE49-F238E27FC236}">
                <a16:creationId xmlns:a16="http://schemas.microsoft.com/office/drawing/2014/main" id="{D5B57051-E5F1-42A8-8C8E-907ED316DB24}"/>
              </a:ext>
            </a:extLst>
          </p:cNvPr>
          <p:cNvPicPr>
            <a:picLocks noChangeAspect="1"/>
          </p:cNvPicPr>
          <p:nvPr/>
        </p:nvPicPr>
        <p:blipFill>
          <a:blip r:embed="rId3" cstate="print"/>
          <a:stretch>
            <a:fillRect/>
          </a:stretch>
        </p:blipFill>
        <p:spPr>
          <a:xfrm>
            <a:off x="1371600" y="1376772"/>
            <a:ext cx="8991600" cy="4576082"/>
          </a:xfrm>
          <a:prstGeom prst="rect">
            <a:avLst/>
          </a:prstGeom>
        </p:spPr>
      </p:pic>
    </p:spTree>
    <p:extLst>
      <p:ext uri="{BB962C8B-B14F-4D97-AF65-F5344CB8AC3E}">
        <p14:creationId xmlns:p14="http://schemas.microsoft.com/office/powerpoint/2010/main" val="280493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Deployment Options</a:t>
            </a:r>
          </a:p>
        </p:txBody>
      </p:sp>
      <p:sp>
        <p:nvSpPr>
          <p:cNvPr id="3" name="Rectangle 2">
            <a:extLst>
              <a:ext uri="{FF2B5EF4-FFF2-40B4-BE49-F238E27FC236}">
                <a16:creationId xmlns:a16="http://schemas.microsoft.com/office/drawing/2014/main" id="{987EFC7E-F2FE-45C8-B22A-BF078FB7839B}"/>
              </a:ext>
            </a:extLst>
          </p:cNvPr>
          <p:cNvSpPr/>
          <p:nvPr/>
        </p:nvSpPr>
        <p:spPr>
          <a:xfrm>
            <a:off x="1065567" y="990600"/>
            <a:ext cx="9448800" cy="5262979"/>
          </a:xfrm>
          <a:prstGeom prst="rect">
            <a:avLst/>
          </a:prstGeom>
        </p:spPr>
        <p:txBody>
          <a:bodyPr wrap="square">
            <a:spAutoFit/>
          </a:bodyPr>
          <a:lstStyle/>
          <a:p>
            <a:pPr>
              <a:buNone/>
            </a:pPr>
            <a:endParaRPr lang="en-US" sz="1600" dirty="0"/>
          </a:p>
          <a:p>
            <a:pPr>
              <a:buNone/>
            </a:pPr>
            <a:r>
              <a:rPr lang="en-US" sz="1600" dirty="0"/>
              <a:t>HUB Architecture:</a:t>
            </a:r>
          </a:p>
          <a:p>
            <a:pPr>
              <a:buNone/>
            </a:pPr>
            <a:endParaRPr lang="en-US" sz="1600" dirty="0"/>
          </a:p>
          <a:p>
            <a:pPr>
              <a:buNone/>
            </a:pPr>
            <a:r>
              <a:rPr lang="en-US" sz="1600" dirty="0"/>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sz="1600" dirty="0"/>
          </a:p>
          <a:p>
            <a:pPr>
              <a:buNone/>
            </a:pPr>
            <a:endParaRPr lang="en-US" sz="1600" dirty="0"/>
          </a:p>
          <a:p>
            <a:pPr>
              <a:buNone/>
            </a:pPr>
            <a:r>
              <a:rPr lang="en-US" sz="1600" dirty="0"/>
              <a:t>Embedded Architecture:</a:t>
            </a:r>
          </a:p>
          <a:p>
            <a:pPr>
              <a:buNone/>
            </a:pPr>
            <a:endParaRPr lang="en-US" sz="1600" dirty="0"/>
          </a:p>
          <a:p>
            <a:pPr>
              <a:buNone/>
            </a:pPr>
            <a:r>
              <a:rPr lang="en-US" sz="1600" dirty="0"/>
              <a:t>      In this case the services are registered as well as published in the SAP Business Suite backend system.  </a:t>
            </a:r>
          </a:p>
          <a:p>
            <a:pPr>
              <a:buNone/>
            </a:pPr>
            <a:endParaRPr lang="en-US" sz="1600" dirty="0"/>
          </a:p>
          <a:p>
            <a:pPr>
              <a:buNone/>
            </a:pPr>
            <a:endParaRPr lang="en-US" sz="1600" dirty="0"/>
          </a:p>
          <a:p>
            <a:pPr>
              <a:buNone/>
            </a:pPr>
            <a:endParaRPr lang="en-US" sz="1600" dirty="0"/>
          </a:p>
          <a:p>
            <a:pPr>
              <a:buNone/>
            </a:pPr>
            <a:r>
              <a:rPr lang="en-US" sz="1600" dirty="0"/>
              <a:t>   </a:t>
            </a:r>
          </a:p>
          <a:p>
            <a:pPr>
              <a:buNone/>
            </a:pPr>
            <a:endParaRPr lang="en-US" sz="1600" dirty="0"/>
          </a:p>
          <a:p>
            <a:pPr>
              <a:buNone/>
            </a:pPr>
            <a:endParaRPr lang="en-US" sz="1600" dirty="0"/>
          </a:p>
          <a:p>
            <a:pPr>
              <a:buNone/>
            </a:pPr>
            <a:endParaRPr lang="en-US" sz="1600" dirty="0"/>
          </a:p>
        </p:txBody>
      </p:sp>
    </p:spTree>
    <p:extLst>
      <p:ext uri="{BB962C8B-B14F-4D97-AF65-F5344CB8AC3E}">
        <p14:creationId xmlns:p14="http://schemas.microsoft.com/office/powerpoint/2010/main" val="1537429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Gateway Components</a:t>
            </a:r>
          </a:p>
        </p:txBody>
      </p:sp>
      <p:pic>
        <p:nvPicPr>
          <p:cNvPr id="3" name="Picture 2">
            <a:extLst>
              <a:ext uri="{FF2B5EF4-FFF2-40B4-BE49-F238E27FC236}">
                <a16:creationId xmlns:a16="http://schemas.microsoft.com/office/drawing/2014/main" id="{8C518941-B5C3-4D28-9E54-B72A00651D97}"/>
              </a:ext>
            </a:extLst>
          </p:cNvPr>
          <p:cNvPicPr>
            <a:picLocks noChangeAspect="1" noChangeArrowheads="1"/>
          </p:cNvPicPr>
          <p:nvPr/>
        </p:nvPicPr>
        <p:blipFill>
          <a:blip r:embed="rId3" cstate="print"/>
          <a:srcRect/>
          <a:stretch>
            <a:fillRect/>
          </a:stretch>
        </p:blipFill>
        <p:spPr bwMode="auto">
          <a:xfrm>
            <a:off x="839415" y="1104900"/>
            <a:ext cx="4808984" cy="2448272"/>
          </a:xfrm>
          <a:prstGeom prst="rect">
            <a:avLst/>
          </a:prstGeom>
          <a:noFill/>
          <a:ln w="9525">
            <a:noFill/>
            <a:miter lim="800000"/>
            <a:headEnd/>
            <a:tailEnd/>
          </a:ln>
        </p:spPr>
      </p:pic>
      <p:pic>
        <p:nvPicPr>
          <p:cNvPr id="4" name="Picture 3">
            <a:extLst>
              <a:ext uri="{FF2B5EF4-FFF2-40B4-BE49-F238E27FC236}">
                <a16:creationId xmlns:a16="http://schemas.microsoft.com/office/drawing/2014/main" id="{60F80D28-8BE2-4980-9F3C-E825EE1AF897}"/>
              </a:ext>
            </a:extLst>
          </p:cNvPr>
          <p:cNvPicPr>
            <a:picLocks noChangeAspect="1" noChangeArrowheads="1"/>
          </p:cNvPicPr>
          <p:nvPr/>
        </p:nvPicPr>
        <p:blipFill>
          <a:blip r:embed="rId4" cstate="print"/>
          <a:srcRect/>
          <a:stretch>
            <a:fillRect/>
          </a:stretch>
        </p:blipFill>
        <p:spPr bwMode="auto">
          <a:xfrm>
            <a:off x="6368479" y="1752972"/>
            <a:ext cx="4104456" cy="4210050"/>
          </a:xfrm>
          <a:prstGeom prst="rect">
            <a:avLst/>
          </a:prstGeom>
          <a:noFill/>
          <a:ln w="9525">
            <a:noFill/>
            <a:miter lim="800000"/>
            <a:headEnd/>
            <a:tailEnd/>
          </a:ln>
        </p:spPr>
      </p:pic>
      <p:pic>
        <p:nvPicPr>
          <p:cNvPr id="5" name="Picture 4">
            <a:extLst>
              <a:ext uri="{FF2B5EF4-FFF2-40B4-BE49-F238E27FC236}">
                <a16:creationId xmlns:a16="http://schemas.microsoft.com/office/drawing/2014/main" id="{9FD089E7-4D14-4674-8D1A-9CCCEC8AD8C5}"/>
              </a:ext>
            </a:extLst>
          </p:cNvPr>
          <p:cNvPicPr>
            <a:picLocks noChangeAspect="1" noChangeArrowheads="1"/>
          </p:cNvPicPr>
          <p:nvPr/>
        </p:nvPicPr>
        <p:blipFill>
          <a:blip r:embed="rId5" cstate="print"/>
          <a:srcRect/>
          <a:stretch>
            <a:fillRect/>
          </a:stretch>
        </p:blipFill>
        <p:spPr bwMode="auto">
          <a:xfrm>
            <a:off x="967879" y="3769196"/>
            <a:ext cx="4167783" cy="2647603"/>
          </a:xfrm>
          <a:prstGeom prst="rect">
            <a:avLst/>
          </a:prstGeom>
          <a:noFill/>
          <a:ln w="9525">
            <a:noFill/>
            <a:miter lim="800000"/>
            <a:headEnd/>
            <a:tailEnd/>
          </a:ln>
        </p:spPr>
      </p:pic>
    </p:spTree>
    <p:extLst>
      <p:ext uri="{BB962C8B-B14F-4D97-AF65-F5344CB8AC3E}">
        <p14:creationId xmlns:p14="http://schemas.microsoft.com/office/powerpoint/2010/main" val="45706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5857ED-9477-4115-874E-15A8038DEE51}"/>
</file>

<file path=customXml/itemProps2.xml><?xml version="1.0" encoding="utf-8"?>
<ds:datastoreItem xmlns:ds="http://schemas.openxmlformats.org/officeDocument/2006/customXml" ds:itemID="{4FF82F8A-7197-48A9-9E14-09D2CE3002F5}"/>
</file>

<file path=customXml/itemProps3.xml><?xml version="1.0" encoding="utf-8"?>
<ds:datastoreItem xmlns:ds="http://schemas.openxmlformats.org/officeDocument/2006/customXml" ds:itemID="{91B9DA4F-39A7-4CCD-911C-D93E4729A78D}"/>
</file>

<file path=docProps/app.xml><?xml version="1.0" encoding="utf-8"?>
<Properties xmlns="http://schemas.openxmlformats.org/officeDocument/2006/extended-properties" xmlns:vt="http://schemas.openxmlformats.org/officeDocument/2006/docPropsVTypes">
  <Template>ppt-template</Template>
  <TotalTime>895</TotalTime>
  <Words>872</Words>
  <Application>Microsoft Office PowerPoint</Application>
  <PresentationFormat>Widescreen</PresentationFormat>
  <Paragraphs>145</Paragraphs>
  <Slides>14</Slides>
  <Notes>12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Verdana</vt:lpstr>
      <vt:lpstr>Wingdings</vt:lpstr>
      <vt:lpstr>Capgemini Master</vt:lpstr>
      <vt:lpstr>Cover options</vt:lpstr>
      <vt:lpstr>Final slides</vt:lpstr>
      <vt:lpstr>think-cell Slide</vt:lpstr>
      <vt:lpstr>PowerPoint Presentation</vt:lpstr>
      <vt:lpstr>SAP Gateway  Day 1 - Agenda</vt:lpstr>
      <vt:lpstr>SAP Gateway</vt:lpstr>
      <vt:lpstr>Capabilities of SAP Gateway</vt:lpstr>
      <vt:lpstr>Benefits of SAP Gateway</vt:lpstr>
      <vt:lpstr>Focusing area of SAP Gateway</vt:lpstr>
      <vt:lpstr>SAP Gateway Architecture</vt:lpstr>
      <vt:lpstr>Deployment Options</vt:lpstr>
      <vt:lpstr>Gateway Components</vt:lpstr>
      <vt:lpstr>Question &amp; Answers</vt:lpstr>
      <vt:lpstr>What is Open Data Protocol</vt:lpstr>
      <vt:lpstr>OData Protocol: WWW Architecture </vt:lpstr>
      <vt:lpstr>REST Architecture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190</cp:revision>
  <dcterms:created xsi:type="dcterms:W3CDTF">2019-05-04T18:47:02Z</dcterms:created>
  <dcterms:modified xsi:type="dcterms:W3CDTF">2021-03-23T17:34:05Z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