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7.xml" ContentType="application/vnd.openxmlformats-officedocument.presentationml.notesSlide+xml"/>
  <Override PartName="/ppt/slideMasters/slideMaster2.xml" ContentType="application/vnd.openxmlformats-officedocument.presentationml.slideMaster+xml"/>
  <Override PartName="/ppt/notesSlides/notesSlide8.xml" ContentType="application/vnd.openxmlformats-officedocument.presentationml.notesSlide+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7.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7.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8.xml" ContentType="application/vnd.openxmlformats-officedocument.presentationml.tags+xml"/>
  <Override PartName="/ppt/tags/tag16.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8"/>
  </p:notesMasterIdLst>
  <p:handoutMasterIdLst>
    <p:handoutMasterId r:id="rId19"/>
  </p:handoutMasterIdLst>
  <p:sldIdLst>
    <p:sldId id="407" r:id="rId4"/>
    <p:sldId id="2122" r:id="rId5"/>
    <p:sldId id="2202" r:id="rId6"/>
    <p:sldId id="2184" r:id="rId7"/>
    <p:sldId id="2185" r:id="rId8"/>
    <p:sldId id="2190" r:id="rId9"/>
    <p:sldId id="2195" r:id="rId10"/>
    <p:sldId id="2196" r:id="rId11"/>
    <p:sldId id="2197" r:id="rId12"/>
    <p:sldId id="2198" r:id="rId13"/>
    <p:sldId id="2199" r:id="rId14"/>
    <p:sldId id="2200" r:id="rId15"/>
    <p:sldId id="2201" r:id="rId16"/>
    <p:sldId id="273" r:id="rId17"/>
  </p:sldIdLst>
  <p:sldSz cx="12192000" cy="6858000"/>
  <p:notesSz cx="6858000" cy="9144000"/>
  <p:custDataLst>
    <p:tags r:id="rId2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2202"/>
            <p14:sldId id="2184"/>
            <p14:sldId id="2185"/>
            <p14:sldId id="2190"/>
            <p14:sldId id="2195"/>
            <p14:sldId id="2196"/>
            <p14:sldId id="2197"/>
            <p14:sldId id="2198"/>
            <p14:sldId id="2199"/>
            <p14:sldId id="2200"/>
            <p14:sldId id="2201"/>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91" autoAdjust="0"/>
  </p:normalViewPr>
  <p:slideViewPr>
    <p:cSldViewPr>
      <p:cViewPr varScale="1">
        <p:scale>
          <a:sx n="67" d="100"/>
          <a:sy n="67" d="100"/>
        </p:scale>
        <p:origin x="64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 Id="rId27"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632023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295346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851852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59186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88195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275466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60204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1595595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2394702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393592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72936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8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5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0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80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3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8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9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7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41"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2.xml"/><Relationship Id="rId7" Type="http://schemas.openxmlformats.org/officeDocument/2006/relationships/vmlDrawing" Target="../drawings/vmlDrawing6.v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image" Target="../media/image1.emf"/><Relationship Id="rId4" Type="http://schemas.openxmlformats.org/officeDocument/2006/relationships/slideLayout" Target="../slideLayouts/slideLayout13.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1.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86"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62"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7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ervices.odata.org/OData/OData.svc/Products?$top=3&amp;$orderby=Rating%20desc"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hyperlink" Target="http://services.odata.org/OData/OData.svc/Products?$inlinecount=allpages&amp;$filter=Price%20ge%2020" TargetMode="External"/><Relationship Id="rId4" Type="http://schemas.openxmlformats.org/officeDocument/2006/relationships/hyperlink" Target="http://services.odata.org/OData/OData.svc/Products?$top=3&amp;$skip=3&amp;$orderby=Rating%20desc"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ervices.odata.org/OData/OData.svc/Suppliers?$format=json" TargetMode="External"/><Relationship Id="rId7" Type="http://schemas.openxmlformats.org/officeDocument/2006/relationships/hyperlink" Target="http://services.odata.org/OData/OData.svc/Products?$orderby=Price%20desc"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hyperlink" Target="http://services.odata.org/OData/OData.svc/Suppliers?$inlinecount=allpages" TargetMode="External"/><Relationship Id="rId5" Type="http://schemas.openxmlformats.org/officeDocument/2006/relationships/hyperlink" Target="http://services.odata.org/OData/OData.svc/Products?$skip=2" TargetMode="External"/><Relationship Id="rId4" Type="http://schemas.openxmlformats.org/officeDocument/2006/relationships/hyperlink" Target="http://services.odata.org/OData/OData.svc/Categories?$top=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rvices.odata.org/OData/OData.svc/Products?$expand=Category"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ervices.odata.org/OData/OData.svc/Products(3)?$select=Rating,Price" TargetMode="External"/><Relationship Id="rId4" Type="http://schemas.openxmlformats.org/officeDocument/2006/relationships/hyperlink" Target="http://services.odata.org/OData/OData.svc/Products?$filter=Rating%20gt%2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1</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57200" y="-614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73C91FAE-3185-4499-95BD-662CC84D66D1}"/>
              </a:ext>
            </a:extLst>
          </p:cNvPr>
          <p:cNvSpPr txBox="1">
            <a:spLocks/>
          </p:cNvSpPr>
          <p:nvPr/>
        </p:nvSpPr>
        <p:spPr>
          <a:xfrm>
            <a:off x="457200" y="7801"/>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How to play with URI’s</a:t>
            </a:r>
            <a:endParaRPr lang="en-IN" dirty="0"/>
          </a:p>
        </p:txBody>
      </p:sp>
      <p:sp>
        <p:nvSpPr>
          <p:cNvPr id="5" name="Content Placeholder 2">
            <a:extLst>
              <a:ext uri="{FF2B5EF4-FFF2-40B4-BE49-F238E27FC236}">
                <a16:creationId xmlns:a16="http://schemas.microsoft.com/office/drawing/2014/main" id="{DD4EF4CF-DC81-4776-A02E-A8C6BD98A43E}"/>
              </a:ext>
            </a:extLst>
          </p:cNvPr>
          <p:cNvSpPr txBox="1">
            <a:spLocks/>
          </p:cNvSpPr>
          <p:nvPr/>
        </p:nvSpPr>
        <p:spPr>
          <a:xfrm>
            <a:off x="457200" y="14478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More examples:</a:t>
            </a:r>
          </a:p>
          <a:p>
            <a:r>
              <a:rPr lang="en-IN" sz="1400" b="1" dirty="0">
                <a:latin typeface="+mn-lt"/>
              </a:rPr>
              <a:t> </a:t>
            </a:r>
            <a:r>
              <a:rPr lang="en-IN" sz="1400" dirty="0">
                <a:latin typeface="+mn-lt"/>
              </a:rPr>
              <a:t>Get me the three of the best rated products</a:t>
            </a:r>
          </a:p>
          <a:p>
            <a:r>
              <a:rPr lang="en-IN" sz="1400" dirty="0">
                <a:latin typeface="+mn-lt"/>
              </a:rPr>
              <a:t>      URI: </a:t>
            </a:r>
            <a:r>
              <a:rPr lang="en-IN" sz="1400" dirty="0">
                <a:latin typeface="+mn-lt"/>
                <a:hlinkClick r:id="rId3"/>
              </a:rPr>
              <a:t>http://services.odata.org/OData/OData.svc/Products?$top=3&amp;$orderby=Rating </a:t>
            </a:r>
            <a:r>
              <a:rPr lang="en-IN" sz="1400" dirty="0" err="1">
                <a:latin typeface="+mn-lt"/>
                <a:hlinkClick r:id="rId3"/>
              </a:rPr>
              <a:t>desc</a:t>
            </a:r>
            <a:endParaRPr lang="en-IN" sz="1400" dirty="0">
              <a:latin typeface="+mn-lt"/>
            </a:endParaRPr>
          </a:p>
          <a:p>
            <a:endParaRPr lang="en-IN" sz="1400" dirty="0">
              <a:latin typeface="+mn-lt"/>
            </a:endParaRPr>
          </a:p>
          <a:p>
            <a:r>
              <a:rPr lang="en-IN" sz="1400" dirty="0">
                <a:latin typeface="+mn-lt"/>
              </a:rPr>
              <a:t>Now get me the next three best rated products.</a:t>
            </a:r>
          </a:p>
          <a:p>
            <a:r>
              <a:rPr lang="en-IN" sz="1400" dirty="0">
                <a:latin typeface="+mn-lt"/>
              </a:rPr>
              <a:t>         URI: </a:t>
            </a:r>
            <a:r>
              <a:rPr lang="en-IN" sz="1400" dirty="0">
                <a:latin typeface="+mn-lt"/>
                <a:hlinkClick r:id="rId4"/>
              </a:rPr>
              <a:t>http://services.odata.org/OData/OData.svc/Products?$top=3&amp;$skip=3&amp;$orderby=Rating </a:t>
            </a:r>
            <a:r>
              <a:rPr lang="en-IN" sz="1400" dirty="0" err="1">
                <a:latin typeface="+mn-lt"/>
                <a:hlinkClick r:id="rId4"/>
              </a:rPr>
              <a:t>desc</a:t>
            </a:r>
            <a:endParaRPr lang="en-IN" sz="1400" dirty="0">
              <a:latin typeface="+mn-lt"/>
            </a:endParaRPr>
          </a:p>
          <a:p>
            <a:endParaRPr lang="en-IN" sz="1400" dirty="0">
              <a:latin typeface="+mn-lt"/>
            </a:endParaRPr>
          </a:p>
          <a:p>
            <a:r>
              <a:rPr lang="en-IN" sz="1400" dirty="0">
                <a:latin typeface="+mn-lt"/>
              </a:rPr>
              <a:t>Get me the count of Products with the Price greater than or equal to 20?</a:t>
            </a:r>
          </a:p>
          <a:p>
            <a:r>
              <a:rPr lang="en-IN" sz="1400" dirty="0">
                <a:latin typeface="+mn-lt"/>
              </a:rPr>
              <a:t>        URI: </a:t>
            </a:r>
            <a:r>
              <a:rPr lang="sv-SE" sz="1400" dirty="0">
                <a:latin typeface="+mn-lt"/>
                <a:hlinkClick r:id="rId5"/>
              </a:rPr>
              <a:t>http://services.odata.org/OData/OData.svc/Products?$inlinecount=allpages&amp;$filter=Price ge 20</a:t>
            </a:r>
            <a:endParaRPr lang="en-IN" sz="1400" dirty="0">
              <a:latin typeface="+mn-lt"/>
            </a:endParaRPr>
          </a:p>
        </p:txBody>
      </p:sp>
    </p:spTree>
    <p:extLst>
      <p:ext uri="{BB962C8B-B14F-4D97-AF65-F5344CB8AC3E}">
        <p14:creationId xmlns:p14="http://schemas.microsoft.com/office/powerpoint/2010/main" val="3087742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21704" y="-12798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3FFAA8AA-FC29-4CB8-9AA9-CFCA5EE0A0FE}"/>
              </a:ext>
            </a:extLst>
          </p:cNvPr>
          <p:cNvSpPr txBox="1">
            <a:spLocks/>
          </p:cNvSpPr>
          <p:nvPr/>
        </p:nvSpPr>
        <p:spPr>
          <a:xfrm>
            <a:off x="421704" y="-5868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Why OData</a:t>
            </a:r>
            <a:endParaRPr lang="en-IN" dirty="0"/>
          </a:p>
        </p:txBody>
      </p:sp>
      <p:sp>
        <p:nvSpPr>
          <p:cNvPr id="5" name="Content Placeholder 2">
            <a:extLst>
              <a:ext uri="{FF2B5EF4-FFF2-40B4-BE49-F238E27FC236}">
                <a16:creationId xmlns:a16="http://schemas.microsoft.com/office/drawing/2014/main" id="{13B7788C-B70D-4C3E-8473-7649FE42777F}"/>
              </a:ext>
            </a:extLst>
          </p:cNvPr>
          <p:cNvSpPr txBox="1">
            <a:spLocks/>
          </p:cNvSpPr>
          <p:nvPr/>
        </p:nvSpPr>
        <p:spPr>
          <a:xfrm>
            <a:off x="421704" y="1381310"/>
            <a:ext cx="9906000" cy="14129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Why OData instead of REST ?        </a:t>
            </a:r>
          </a:p>
          <a:p>
            <a:r>
              <a:rPr lang="en-IN" sz="1400" dirty="0">
                <a:latin typeface="+mn-lt"/>
              </a:rPr>
              <a:t>We have seen how OData provides you with a consistent uniform standard way of describing the data and the data model. That precisely gives it an edge over REST.</a:t>
            </a:r>
          </a:p>
          <a:p>
            <a:endParaRPr lang="en-IN" sz="1400" dirty="0">
              <a:latin typeface="+mn-lt"/>
            </a:endParaRPr>
          </a:p>
          <a:p>
            <a:endParaRPr lang="en-IN" sz="1400" dirty="0">
              <a:latin typeface="+mn-lt"/>
            </a:endParaRPr>
          </a:p>
          <a:p>
            <a:endParaRPr lang="en-IN" sz="1400" dirty="0">
              <a:latin typeface="+mn-lt"/>
            </a:endParaRPr>
          </a:p>
          <a:p>
            <a:endParaRPr lang="en-IN" sz="1400" dirty="0">
              <a:latin typeface="+mn-lt"/>
            </a:endParaRPr>
          </a:p>
        </p:txBody>
      </p:sp>
      <p:pic>
        <p:nvPicPr>
          <p:cNvPr id="7" name="Picture 6">
            <a:extLst>
              <a:ext uri="{FF2B5EF4-FFF2-40B4-BE49-F238E27FC236}">
                <a16:creationId xmlns:a16="http://schemas.microsoft.com/office/drawing/2014/main" id="{B1249615-7917-4FD0-8A8C-589301336C5D}"/>
              </a:ext>
            </a:extLst>
          </p:cNvPr>
          <p:cNvPicPr>
            <a:picLocks noChangeAspect="1"/>
          </p:cNvPicPr>
          <p:nvPr/>
        </p:nvPicPr>
        <p:blipFill>
          <a:blip r:embed="rId3" cstate="print"/>
          <a:stretch>
            <a:fillRect/>
          </a:stretch>
        </p:blipFill>
        <p:spPr>
          <a:xfrm>
            <a:off x="1371600" y="2667000"/>
            <a:ext cx="8784976" cy="3672408"/>
          </a:xfrm>
          <a:prstGeom prst="rect">
            <a:avLst/>
          </a:prstGeom>
        </p:spPr>
      </p:pic>
    </p:spTree>
    <p:extLst>
      <p:ext uri="{BB962C8B-B14F-4D97-AF65-F5344CB8AC3E}">
        <p14:creationId xmlns:p14="http://schemas.microsoft.com/office/powerpoint/2010/main" val="3785236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381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46E3DF8A-0975-416F-8A2F-0BB0EF4BB8FF}"/>
              </a:ext>
            </a:extLst>
          </p:cNvPr>
          <p:cNvSpPr txBox="1">
            <a:spLocks/>
          </p:cNvSpPr>
          <p:nvPr/>
        </p:nvSpPr>
        <p:spPr>
          <a:xfrm>
            <a:off x="381000" y="312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Gateway Service Builder Tool</a:t>
            </a:r>
            <a:endParaRPr lang="en-IN" dirty="0"/>
          </a:p>
        </p:txBody>
      </p:sp>
      <p:sp>
        <p:nvSpPr>
          <p:cNvPr id="5" name="Content Placeholder 2">
            <a:extLst>
              <a:ext uri="{FF2B5EF4-FFF2-40B4-BE49-F238E27FC236}">
                <a16:creationId xmlns:a16="http://schemas.microsoft.com/office/drawing/2014/main" id="{63BAA766-F7FE-4D4D-BFC3-9C681CA6CC7E}"/>
              </a:ext>
            </a:extLst>
          </p:cNvPr>
          <p:cNvSpPr txBox="1">
            <a:spLocks/>
          </p:cNvSpPr>
          <p:nvPr/>
        </p:nvSpPr>
        <p:spPr>
          <a:xfrm>
            <a:off x="381000" y="1471199"/>
            <a:ext cx="9906000" cy="4548601"/>
          </a:xfrm>
          <a:prstGeom prst="rect">
            <a:avLst/>
          </a:prstGeom>
        </p:spPr>
        <p:txBody>
          <a:bodyPr/>
          <a:lstStyle>
            <a:defPPr>
              <a:defRPr lang="pt-PT"/>
            </a:defPPr>
            <a:lvl1pPr indent="0" algn="just">
              <a:lnSpc>
                <a:spcPct val="90000"/>
              </a:lnSpc>
              <a:spcBef>
                <a:spcPts val="1000"/>
              </a:spcBef>
              <a:buFont typeface="Arial" panose="020B0604020202020204" pitchFamily="34" charset="0"/>
              <a:buNone/>
              <a:defRPr sz="1400"/>
            </a:lvl1pPr>
            <a:lvl2pPr marL="266700" indent="-177800">
              <a:lnSpc>
                <a:spcPct val="90000"/>
              </a:lnSpc>
              <a:spcBef>
                <a:spcPts val="500"/>
              </a:spcBef>
              <a:buClr>
                <a:schemeClr val="accent1"/>
              </a:buClr>
              <a:buFont typeface="Wingdings" panose="05000000000000000000" pitchFamily="2" charset="2"/>
              <a:buChar char="§"/>
              <a:defRPr>
                <a:latin typeface="+mj-lt"/>
              </a:defRPr>
            </a:lvl2pPr>
            <a:lvl3pPr marL="444500" indent="-177800">
              <a:lnSpc>
                <a:spcPct val="90000"/>
              </a:lnSpc>
              <a:spcBef>
                <a:spcPts val="500"/>
              </a:spcBef>
              <a:buClr>
                <a:schemeClr val="accent2"/>
              </a:buClr>
              <a:buFont typeface="Arial" panose="020B0604020202020204" pitchFamily="34" charset="0"/>
              <a:buChar char="•"/>
              <a:defRPr sz="1600">
                <a:latin typeface="+mj-lt"/>
              </a:defRPr>
            </a:lvl3pPr>
            <a:lvl4pPr marL="622300" indent="-177800">
              <a:lnSpc>
                <a:spcPct val="90000"/>
              </a:lnSpc>
              <a:spcBef>
                <a:spcPts val="500"/>
              </a:spcBef>
              <a:buClr>
                <a:schemeClr val="accent3"/>
              </a:buClr>
              <a:buFont typeface="Verdana" panose="020B0604030504040204" pitchFamily="34" charset="0"/>
              <a:buChar char="‒"/>
              <a:defRPr sz="1400">
                <a:latin typeface="+mj-lt"/>
              </a:defRPr>
            </a:lvl4pPr>
            <a:lvl5pPr marL="812800" indent="-190500">
              <a:lnSpc>
                <a:spcPct val="90000"/>
              </a:lnSpc>
              <a:spcBef>
                <a:spcPts val="500"/>
              </a:spcBef>
              <a:buClr>
                <a:schemeClr val="accent5"/>
              </a:buClr>
              <a:buFont typeface="Arial" panose="020B0604020202020204" pitchFamily="34" charset="0"/>
              <a:buChar char="•"/>
              <a:defRPr sz="1400">
                <a:latin typeface="+mj-lt"/>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pPr>
            <a:endParaRPr lang="en-US" dirty="0"/>
          </a:p>
          <a:p>
            <a:pPr>
              <a:lnSpc>
                <a:spcPct val="100000"/>
              </a:lnSpc>
            </a:pPr>
            <a:r>
              <a:rPr lang="en-US" dirty="0"/>
              <a:t>Gateway Service Builder (transaction "SEGW") is available as of Release 2.0 Support Package 4/5 and it greatly accelerates the OData service development process. In many cases you don't even need to write a single line of ABAP code - unless of course you prefer to do so. It is no longer mandatory that you have deep ABAP OO skills. </a:t>
            </a:r>
          </a:p>
          <a:p>
            <a:pPr>
              <a:lnSpc>
                <a:spcPct val="100000"/>
              </a:lnSpc>
            </a:pPr>
            <a:endParaRPr lang="en-US" dirty="0"/>
          </a:p>
          <a:p>
            <a:pPr>
              <a:lnSpc>
                <a:spcPct val="100000"/>
              </a:lnSpc>
            </a:pPr>
            <a:r>
              <a:rPr lang="en-US" dirty="0"/>
              <a:t>In Service Builder we need to do follow below three steps to build an OData service:</a:t>
            </a:r>
          </a:p>
          <a:p>
            <a:pPr>
              <a:lnSpc>
                <a:spcPct val="100000"/>
              </a:lnSpc>
            </a:pPr>
            <a:r>
              <a:rPr lang="en-US" dirty="0"/>
              <a:t>Define or import the data model </a:t>
            </a:r>
          </a:p>
          <a:p>
            <a:pPr>
              <a:lnSpc>
                <a:spcPct val="100000"/>
              </a:lnSpc>
            </a:pPr>
            <a:r>
              <a:rPr lang="en-US" dirty="0"/>
              <a:t>Implement or generate the runtime logic for the service operations </a:t>
            </a:r>
          </a:p>
          <a:p>
            <a:pPr>
              <a:lnSpc>
                <a:spcPct val="100000"/>
              </a:lnSpc>
            </a:pPr>
            <a:r>
              <a:rPr lang="en-US" dirty="0"/>
              <a:t>Activate and run the service </a:t>
            </a:r>
          </a:p>
          <a:p>
            <a:pPr>
              <a:lnSpc>
                <a:spcPct val="100000"/>
              </a:lnSpc>
            </a:pPr>
            <a:endParaRPr lang="en-US" dirty="0"/>
          </a:p>
          <a:p>
            <a:pPr>
              <a:lnSpc>
                <a:spcPct val="100000"/>
              </a:lnSpc>
            </a:pPr>
            <a:r>
              <a:rPr lang="en-US" dirty="0"/>
              <a:t>The picture shows the various options </a:t>
            </a:r>
          </a:p>
          <a:p>
            <a:pPr>
              <a:lnSpc>
                <a:spcPct val="100000"/>
              </a:lnSpc>
            </a:pPr>
            <a:r>
              <a:rPr lang="en-US" dirty="0"/>
              <a:t>that are covered in SEGW:</a:t>
            </a:r>
          </a:p>
          <a:p>
            <a:pPr>
              <a:lnSpc>
                <a:spcPct val="100000"/>
              </a:lnSpc>
            </a:pPr>
            <a:endParaRPr lang="en-US" dirty="0"/>
          </a:p>
          <a:p>
            <a:pPr>
              <a:lnSpc>
                <a:spcPct val="100000"/>
              </a:lnSpc>
            </a:pPr>
            <a:endParaRPr lang="en-US" dirty="0"/>
          </a:p>
        </p:txBody>
      </p:sp>
      <p:pic>
        <p:nvPicPr>
          <p:cNvPr id="7" name="Picture 2">
            <a:extLst>
              <a:ext uri="{FF2B5EF4-FFF2-40B4-BE49-F238E27FC236}">
                <a16:creationId xmlns:a16="http://schemas.microsoft.com/office/drawing/2014/main" id="{D643A856-4BF9-4754-A932-F1A413564B90}"/>
              </a:ext>
            </a:extLst>
          </p:cNvPr>
          <p:cNvPicPr>
            <a:picLocks noChangeAspect="1" noChangeArrowheads="1"/>
          </p:cNvPicPr>
          <p:nvPr/>
        </p:nvPicPr>
        <p:blipFill>
          <a:blip r:embed="rId3" cstate="print"/>
          <a:srcRect/>
          <a:stretch>
            <a:fillRect/>
          </a:stretch>
        </p:blipFill>
        <p:spPr bwMode="auto">
          <a:xfrm>
            <a:off x="6172200" y="3352800"/>
            <a:ext cx="6163816" cy="3044520"/>
          </a:xfrm>
          <a:prstGeom prst="rect">
            <a:avLst/>
          </a:prstGeom>
          <a:noFill/>
          <a:ln w="9525">
            <a:noFill/>
            <a:miter lim="800000"/>
            <a:headEnd/>
            <a:tailEnd/>
          </a:ln>
        </p:spPr>
      </p:pic>
    </p:spTree>
    <p:extLst>
      <p:ext uri="{BB962C8B-B14F-4D97-AF65-F5344CB8AC3E}">
        <p14:creationId xmlns:p14="http://schemas.microsoft.com/office/powerpoint/2010/main" val="354102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457200" y="-1376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F4FF430C-CED4-455F-BF6D-5C56E2EEF135}"/>
              </a:ext>
            </a:extLst>
          </p:cNvPr>
          <p:cNvSpPr txBox="1">
            <a:spLocks/>
          </p:cNvSpPr>
          <p:nvPr/>
        </p:nvSpPr>
        <p:spPr>
          <a:xfrm>
            <a:off x="457200" y="-683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SEGW</a:t>
            </a:r>
            <a:endParaRPr lang="en-IN" dirty="0"/>
          </a:p>
        </p:txBody>
      </p:sp>
      <p:sp>
        <p:nvSpPr>
          <p:cNvPr id="5" name="Content Placeholder 2">
            <a:extLst>
              <a:ext uri="{FF2B5EF4-FFF2-40B4-BE49-F238E27FC236}">
                <a16:creationId xmlns:a16="http://schemas.microsoft.com/office/drawing/2014/main" id="{1F3033AA-1786-4CC9-B02D-F6CE0B6EF5DF}"/>
              </a:ext>
            </a:extLst>
          </p:cNvPr>
          <p:cNvSpPr txBox="1">
            <a:spLocks/>
          </p:cNvSpPr>
          <p:nvPr/>
        </p:nvSpPr>
        <p:spPr>
          <a:xfrm>
            <a:off x="457200" y="13716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a:latin typeface="Calibri" panose="020F0502020204030204" pitchFamily="34" charset="0"/>
              </a:rPr>
              <a:t>Need to understand below terms in SEGW transaction</a:t>
            </a:r>
          </a:p>
          <a:p>
            <a:endParaRPr lang="en-IN" sz="1800">
              <a:latin typeface="Calibri" panose="020F0502020204030204" pitchFamily="34" charset="0"/>
            </a:endParaRPr>
          </a:p>
          <a:p>
            <a:r>
              <a:rPr lang="en-IN" sz="1800">
                <a:latin typeface="Calibri" panose="020F0502020204030204" pitchFamily="34" charset="0"/>
              </a:rPr>
              <a:t>         -  Entity Type</a:t>
            </a:r>
          </a:p>
          <a:p>
            <a:r>
              <a:rPr lang="en-IN" sz="1800">
                <a:latin typeface="Calibri" panose="020F0502020204030204" pitchFamily="34" charset="0"/>
              </a:rPr>
              <a:t>         -  Entity Set</a:t>
            </a:r>
          </a:p>
          <a:p>
            <a:r>
              <a:rPr lang="en-IN" sz="1800">
                <a:latin typeface="Calibri" panose="020F0502020204030204" pitchFamily="34" charset="0"/>
              </a:rPr>
              <a:t>         -  Association</a:t>
            </a:r>
          </a:p>
          <a:p>
            <a:r>
              <a:rPr lang="en-IN" sz="1800">
                <a:latin typeface="Calibri" panose="020F0502020204030204" pitchFamily="34" charset="0"/>
              </a:rPr>
              <a:t>         -  Navigation</a:t>
            </a:r>
          </a:p>
          <a:p>
            <a:r>
              <a:rPr lang="en-IN" sz="1800">
                <a:latin typeface="Calibri" panose="020F0502020204030204" pitchFamily="34" charset="0"/>
              </a:rPr>
              <a:t>         -  Referential Constraints</a:t>
            </a:r>
          </a:p>
          <a:p>
            <a:r>
              <a:rPr lang="en-IN" sz="1800">
                <a:latin typeface="Calibri" panose="020F0502020204030204" pitchFamily="34" charset="0"/>
              </a:rPr>
              <a:t>         -  MPC( Model Provider Class )</a:t>
            </a:r>
          </a:p>
          <a:p>
            <a:r>
              <a:rPr lang="en-IN" sz="1800">
                <a:latin typeface="Calibri" panose="020F0502020204030204" pitchFamily="34" charset="0"/>
              </a:rPr>
              <a:t>         -  DPC( Data Provider Class )</a:t>
            </a:r>
          </a:p>
          <a:p>
            <a:r>
              <a:rPr lang="en-IN"/>
              <a:t>    </a:t>
            </a:r>
            <a:endParaRPr lang="en-IN" dirty="0"/>
          </a:p>
        </p:txBody>
      </p:sp>
    </p:spTree>
    <p:extLst>
      <p:ext uri="{BB962C8B-B14F-4D97-AF65-F5344CB8AC3E}">
        <p14:creationId xmlns:p14="http://schemas.microsoft.com/office/powerpoint/2010/main" val="4207118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2 -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latin typeface="+mn-lt"/>
                <a:cs typeface="Calibri" pitchFamily="34" charset="0"/>
              </a:rPr>
              <a:t>Structure of an </a:t>
            </a:r>
            <a:r>
              <a:rPr lang="en-CA" sz="1600" dirty="0" err="1">
                <a:latin typeface="+mn-lt"/>
                <a:cs typeface="Calibri" pitchFamily="34" charset="0"/>
              </a:rPr>
              <a:t>Odata</a:t>
            </a:r>
            <a:r>
              <a:rPr lang="en-CA" sz="1600" dirty="0">
                <a:latin typeface="+mn-lt"/>
                <a:cs typeface="Calibri" pitchFamily="34" charset="0"/>
              </a:rPr>
              <a:t> service</a:t>
            </a:r>
          </a:p>
          <a:p>
            <a:pPr>
              <a:lnSpc>
                <a:spcPts val="4530"/>
              </a:lnSpc>
            </a:pPr>
            <a:r>
              <a:rPr lang="en-CA" sz="1600" dirty="0">
                <a:latin typeface="+mn-lt"/>
                <a:cs typeface="Calibri" pitchFamily="34" charset="0"/>
              </a:rPr>
              <a:t>Introduction  about  SAP  Gateway</a:t>
            </a:r>
          </a:p>
          <a:p>
            <a:pPr>
              <a:lnSpc>
                <a:spcPts val="4530"/>
              </a:lnSpc>
            </a:pPr>
            <a:r>
              <a:rPr lang="en-CA" sz="1600" dirty="0">
                <a:latin typeface="+mn-lt"/>
                <a:cs typeface="Calibri" pitchFamily="34" charset="0"/>
              </a:rPr>
              <a:t>SAP  Gateway Overview and Architecture</a:t>
            </a:r>
          </a:p>
          <a:p>
            <a:pPr>
              <a:lnSpc>
                <a:spcPts val="4530"/>
              </a:lnSpc>
            </a:pPr>
            <a:r>
              <a:rPr lang="en-CA" sz="1600" dirty="0">
                <a:latin typeface="+mn-lt"/>
                <a:cs typeface="Calibri" pitchFamily="34" charset="0"/>
              </a:rPr>
              <a:t>SAP Gateway – Deployment options</a:t>
            </a:r>
          </a:p>
          <a:p>
            <a:pPr>
              <a:lnSpc>
                <a:spcPts val="4530"/>
              </a:lnSpc>
            </a:pPr>
            <a:r>
              <a:rPr lang="en-CA" sz="1600" dirty="0">
                <a:latin typeface="+mn-lt"/>
                <a:cs typeface="Calibri" pitchFamily="34" charset="0"/>
              </a:rPr>
              <a:t>REST Architecture</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400" dirty="0"/>
              <a:t>OData Service – Data Model &amp; Structure</a:t>
            </a:r>
            <a:br>
              <a:rPr lang="en-IN" sz="2400" dirty="0"/>
            </a:br>
            <a:endParaRPr lang="en-US" sz="2200" dirty="0">
              <a:latin typeface="+mj-lt"/>
            </a:endParaRPr>
          </a:p>
        </p:txBody>
      </p:sp>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7" name="Content Placeholder 2">
            <a:extLst>
              <a:ext uri="{FF2B5EF4-FFF2-40B4-BE49-F238E27FC236}">
                <a16:creationId xmlns:a16="http://schemas.microsoft.com/office/drawing/2014/main" id="{EB36AEF7-27FC-4125-AAA4-D2118DF60744}"/>
              </a:ext>
            </a:extLst>
          </p:cNvPr>
          <p:cNvSpPr txBox="1">
            <a:spLocks/>
          </p:cNvSpPr>
          <p:nvPr/>
        </p:nvSpPr>
        <p:spPr>
          <a:xfrm>
            <a:off x="533400" y="1076325"/>
            <a:ext cx="10668000" cy="90487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latin typeface="+mn-lt"/>
              </a:rPr>
              <a:t>An Entity Data Model (EDM) is the starting point for building an OData service. An EDM describes</a:t>
            </a:r>
          </a:p>
          <a:p>
            <a:r>
              <a:rPr lang="en-IN" sz="1600" dirty="0">
                <a:latin typeface="+mn-lt"/>
              </a:rPr>
              <a:t>both the data structures and their inter-relationship used in a business scenario.</a:t>
            </a:r>
          </a:p>
        </p:txBody>
      </p:sp>
      <p:pic>
        <p:nvPicPr>
          <p:cNvPr id="3" name="Picture 2">
            <a:extLst>
              <a:ext uri="{FF2B5EF4-FFF2-40B4-BE49-F238E27FC236}">
                <a16:creationId xmlns:a16="http://schemas.microsoft.com/office/drawing/2014/main" id="{78DACD32-600E-4A29-9CFC-15F711F85C3E}"/>
              </a:ext>
            </a:extLst>
          </p:cNvPr>
          <p:cNvPicPr>
            <a:picLocks noChangeAspect="1"/>
          </p:cNvPicPr>
          <p:nvPr/>
        </p:nvPicPr>
        <p:blipFill>
          <a:blip r:embed="rId3"/>
          <a:stretch>
            <a:fillRect/>
          </a:stretch>
        </p:blipFill>
        <p:spPr>
          <a:xfrm>
            <a:off x="1913973" y="1990725"/>
            <a:ext cx="7906853" cy="4544059"/>
          </a:xfrm>
          <a:prstGeom prst="rect">
            <a:avLst/>
          </a:prstGeom>
        </p:spPr>
      </p:pic>
    </p:spTree>
    <p:extLst>
      <p:ext uri="{BB962C8B-B14F-4D97-AF65-F5344CB8AC3E}">
        <p14:creationId xmlns:p14="http://schemas.microsoft.com/office/powerpoint/2010/main" val="2328198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Autofit/>
          </a:bodyPr>
          <a:lstStyle/>
          <a:p>
            <a:r>
              <a:rPr lang="en-IN" sz="2400" dirty="0"/>
              <a:t>Definitions</a:t>
            </a:r>
            <a:br>
              <a:rPr lang="en-IN" sz="2400" dirty="0"/>
            </a:br>
            <a:endParaRPr lang="en-US" sz="2200" dirty="0">
              <a:latin typeface="+mj-lt"/>
            </a:endParaRPr>
          </a:p>
        </p:txBody>
      </p:sp>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7" name="Content Placeholder 2">
            <a:extLst>
              <a:ext uri="{FF2B5EF4-FFF2-40B4-BE49-F238E27FC236}">
                <a16:creationId xmlns:a16="http://schemas.microsoft.com/office/drawing/2014/main" id="{EB36AEF7-27FC-4125-AAA4-D2118DF60744}"/>
              </a:ext>
            </a:extLst>
          </p:cNvPr>
          <p:cNvSpPr txBox="1">
            <a:spLocks/>
          </p:cNvSpPr>
          <p:nvPr/>
        </p:nvSpPr>
        <p:spPr>
          <a:xfrm>
            <a:off x="533400" y="1076325"/>
            <a:ext cx="9906000" cy="511256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sz="1400" dirty="0">
                <a:latin typeface="+mn-lt"/>
              </a:rPr>
              <a:t>An </a:t>
            </a:r>
            <a:r>
              <a:rPr lang="en-IN" sz="1400" b="1" dirty="0">
                <a:latin typeface="+mn-lt"/>
              </a:rPr>
              <a:t>E</a:t>
            </a:r>
            <a:r>
              <a:rPr lang="en-IN" sz="1400" dirty="0">
                <a:latin typeface="+mn-lt"/>
              </a:rPr>
              <a:t>ntity type can be considered as data type that contains details of specific type of data.</a:t>
            </a:r>
          </a:p>
          <a:p>
            <a:r>
              <a:rPr lang="en-IN" sz="1400" dirty="0">
                <a:latin typeface="+mn-lt"/>
              </a:rPr>
              <a:t>     For example: Customer, Supplier, Sales Order, Employee etc.</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dirty="0">
                <a:latin typeface="+mn-lt"/>
              </a:rPr>
              <a:t>An </a:t>
            </a:r>
            <a:r>
              <a:rPr lang="en-IN" sz="1400" b="1" dirty="0">
                <a:latin typeface="+mn-lt"/>
              </a:rPr>
              <a:t>E</a:t>
            </a:r>
            <a:r>
              <a:rPr lang="en-IN" sz="1400" dirty="0">
                <a:latin typeface="+mn-lt"/>
              </a:rPr>
              <a:t>ntity set is nothing but a collection of </a:t>
            </a:r>
            <a:r>
              <a:rPr lang="en-IN" sz="1400" b="1" dirty="0">
                <a:latin typeface="+mn-lt"/>
              </a:rPr>
              <a:t>E</a:t>
            </a:r>
            <a:r>
              <a:rPr lang="en-IN" sz="1400" dirty="0">
                <a:latin typeface="+mn-lt"/>
              </a:rPr>
              <a:t>ntity type.</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b="1" dirty="0">
                <a:latin typeface="+mn-lt"/>
              </a:rPr>
              <a:t>E</a:t>
            </a:r>
            <a:r>
              <a:rPr lang="en-IN" sz="1400" dirty="0">
                <a:latin typeface="+mn-lt"/>
              </a:rPr>
              <a:t>ntity Key is used to uniquely identify an </a:t>
            </a:r>
            <a:r>
              <a:rPr lang="en-IN" sz="1400" b="1" dirty="0">
                <a:latin typeface="+mn-lt"/>
              </a:rPr>
              <a:t>E</a:t>
            </a:r>
            <a:r>
              <a:rPr lang="en-IN" sz="1400" dirty="0">
                <a:latin typeface="+mn-lt"/>
              </a:rPr>
              <a:t>ntity Type.</a:t>
            </a:r>
          </a:p>
          <a:p>
            <a:r>
              <a:rPr lang="en-IN" sz="1400" dirty="0">
                <a:latin typeface="+mn-lt"/>
              </a:rPr>
              <a:t>     For example: Employee number , Sales Order number</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b="1" dirty="0">
                <a:latin typeface="+mn-lt"/>
              </a:rPr>
              <a:t>A</a:t>
            </a:r>
            <a:r>
              <a:rPr lang="en-IN" sz="1400" dirty="0">
                <a:latin typeface="+mn-lt"/>
              </a:rPr>
              <a:t>ssociation is simply relation ship between two or more </a:t>
            </a:r>
            <a:r>
              <a:rPr lang="en-IN" sz="1400" b="1" dirty="0">
                <a:latin typeface="+mn-lt"/>
              </a:rPr>
              <a:t>E</a:t>
            </a:r>
            <a:r>
              <a:rPr lang="en-IN" sz="1400" dirty="0">
                <a:latin typeface="+mn-lt"/>
              </a:rPr>
              <a:t>ntity types</a:t>
            </a:r>
          </a:p>
          <a:p>
            <a:r>
              <a:rPr lang="en-IN" sz="1400" dirty="0">
                <a:latin typeface="+mn-lt"/>
              </a:rPr>
              <a:t>     For example: Products to its Manufacturer</a:t>
            </a:r>
          </a:p>
          <a:p>
            <a:endParaRPr lang="en-IN" sz="1400" dirty="0">
              <a:latin typeface="+mn-lt"/>
            </a:endParaRPr>
          </a:p>
          <a:p>
            <a:pPr marL="285750" indent="-285750">
              <a:buFont typeface="Arial" panose="020B0604020202020204" pitchFamily="34" charset="0"/>
              <a:buChar char="•"/>
            </a:pPr>
            <a:r>
              <a:rPr lang="en-IN" sz="1400" dirty="0">
                <a:latin typeface="+mn-lt"/>
              </a:rPr>
              <a:t> An entity set Product can be associated with an entity set Manufacturer in an OData metadata.</a:t>
            </a:r>
          </a:p>
          <a:p>
            <a:pPr marL="285750" indent="-285750">
              <a:buFont typeface="Arial" panose="020B0604020202020204" pitchFamily="34" charset="0"/>
              <a:buChar char="•"/>
            </a:pPr>
            <a:endParaRPr lang="en-IN" sz="1400" dirty="0">
              <a:latin typeface="+mn-lt"/>
            </a:endParaRPr>
          </a:p>
          <a:p>
            <a:pPr marL="285750" indent="-285750">
              <a:buFont typeface="Arial" panose="020B0604020202020204" pitchFamily="34" charset="0"/>
              <a:buChar char="•"/>
            </a:pPr>
            <a:r>
              <a:rPr lang="en-IN" sz="1400" dirty="0">
                <a:latin typeface="+mn-lt"/>
              </a:rPr>
              <a:t>Navigation Property is a property set on an entity type to understand the associations of the entity type.</a:t>
            </a:r>
          </a:p>
          <a:p>
            <a:pPr marL="285750" indent="-285750">
              <a:buFont typeface="Arial" panose="020B0604020202020204" pitchFamily="34" charset="0"/>
              <a:buChar char="•"/>
            </a:pPr>
            <a:endParaRPr lang="en-IN" sz="1400" dirty="0">
              <a:latin typeface="+mn-lt"/>
            </a:endParaRPr>
          </a:p>
        </p:txBody>
      </p:sp>
    </p:spTree>
    <p:extLst>
      <p:ext uri="{BB962C8B-B14F-4D97-AF65-F5344CB8AC3E}">
        <p14:creationId xmlns:p14="http://schemas.microsoft.com/office/powerpoint/2010/main" val="1810981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0" y="-6930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65DB0F51-C79A-479E-8A59-4BE1D140E5AF}"/>
              </a:ext>
            </a:extLst>
          </p:cNvPr>
          <p:cNvSpPr txBox="1">
            <a:spLocks/>
          </p:cNvSpPr>
          <p:nvPr/>
        </p:nvSpPr>
        <p:spPr>
          <a:xfrm>
            <a:off x="304800" y="3798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dirty="0"/>
              <a:t>Metadata of OData</a:t>
            </a:r>
          </a:p>
        </p:txBody>
      </p:sp>
      <p:sp>
        <p:nvSpPr>
          <p:cNvPr id="8" name="Content Placeholder 2">
            <a:extLst>
              <a:ext uri="{FF2B5EF4-FFF2-40B4-BE49-F238E27FC236}">
                <a16:creationId xmlns:a16="http://schemas.microsoft.com/office/drawing/2014/main" id="{40BD10B5-CC0B-403F-96B0-1216CBE10D45}"/>
              </a:ext>
            </a:extLst>
          </p:cNvPr>
          <p:cNvSpPr txBox="1">
            <a:spLocks/>
          </p:cNvSpPr>
          <p:nvPr/>
        </p:nvSpPr>
        <p:spPr>
          <a:xfrm>
            <a:off x="0" y="1439999"/>
            <a:ext cx="9906000" cy="108887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dirty="0">
                <a:latin typeface="+mn-lt"/>
              </a:rPr>
              <a:t>     The metadata of OData message can be summarized as follows.  </a:t>
            </a:r>
          </a:p>
          <a:p>
            <a:endParaRPr lang="en-IN" sz="1400" dirty="0">
              <a:latin typeface="+mn-lt"/>
            </a:endParaRPr>
          </a:p>
          <a:p>
            <a:r>
              <a:rPr lang="en-IN" sz="1800" dirty="0"/>
              <a:t>    </a:t>
            </a:r>
            <a:r>
              <a:rPr lang="en-IN" sz="1400" dirty="0">
                <a:latin typeface="+mn-lt"/>
              </a:rPr>
              <a:t>Refer to this blog: </a:t>
            </a:r>
            <a:r>
              <a:rPr lang="en-IN" sz="1400" dirty="0">
                <a:latin typeface="+mn-lt"/>
                <a:hlinkClick r:id="rId3"/>
              </a:rPr>
              <a:t>http://www.odata.org/</a:t>
            </a:r>
            <a:endParaRPr lang="en-IN" sz="1400" dirty="0">
              <a:latin typeface="+mn-lt"/>
            </a:endParaRPr>
          </a:p>
          <a:p>
            <a:endParaRPr lang="en-IN" sz="1400" dirty="0">
              <a:latin typeface="+mn-lt"/>
            </a:endParaRPr>
          </a:p>
          <a:p>
            <a:endParaRPr lang="en-IN" sz="1800" dirty="0"/>
          </a:p>
          <a:p>
            <a:endParaRPr lang="en-IN" sz="1800" dirty="0"/>
          </a:p>
        </p:txBody>
      </p:sp>
      <p:pic>
        <p:nvPicPr>
          <p:cNvPr id="9" name="Picture 8">
            <a:extLst>
              <a:ext uri="{FF2B5EF4-FFF2-40B4-BE49-F238E27FC236}">
                <a16:creationId xmlns:a16="http://schemas.microsoft.com/office/drawing/2014/main" id="{63DAA489-1FD8-450F-99FF-8A717A11A97C}"/>
              </a:ext>
            </a:extLst>
          </p:cNvPr>
          <p:cNvPicPr>
            <a:picLocks noChangeAspect="1"/>
          </p:cNvPicPr>
          <p:nvPr/>
        </p:nvPicPr>
        <p:blipFill>
          <a:blip r:embed="rId4" cstate="print"/>
          <a:stretch>
            <a:fillRect/>
          </a:stretch>
        </p:blipFill>
        <p:spPr>
          <a:xfrm>
            <a:off x="1447800" y="2463727"/>
            <a:ext cx="8568952" cy="3730805"/>
          </a:xfrm>
          <a:prstGeom prst="rect">
            <a:avLst/>
          </a:prstGeom>
        </p:spPr>
      </p:pic>
    </p:spTree>
    <p:extLst>
      <p:ext uri="{BB962C8B-B14F-4D97-AF65-F5344CB8AC3E}">
        <p14:creationId xmlns:p14="http://schemas.microsoft.com/office/powerpoint/2010/main" val="4294520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49696" y="-14056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266D94AA-1F6A-415D-BFB8-4FBFC82CC528}"/>
              </a:ext>
            </a:extLst>
          </p:cNvPr>
          <p:cNvSpPr txBox="1">
            <a:spLocks/>
          </p:cNvSpPr>
          <p:nvPr/>
        </p:nvSpPr>
        <p:spPr>
          <a:xfrm>
            <a:off x="349696" y="-71264"/>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dirty="0"/>
              <a:t>Possibility operations </a:t>
            </a:r>
          </a:p>
        </p:txBody>
      </p:sp>
      <p:sp>
        <p:nvSpPr>
          <p:cNvPr id="8" name="Content Placeholder 2">
            <a:extLst>
              <a:ext uri="{FF2B5EF4-FFF2-40B4-BE49-F238E27FC236}">
                <a16:creationId xmlns:a16="http://schemas.microsoft.com/office/drawing/2014/main" id="{3F79B77E-5D20-41EB-BCF2-8B083626BC09}"/>
              </a:ext>
            </a:extLst>
          </p:cNvPr>
          <p:cNvSpPr txBox="1">
            <a:spLocks/>
          </p:cNvSpPr>
          <p:nvPr/>
        </p:nvSpPr>
        <p:spPr>
          <a:xfrm>
            <a:off x="349696" y="1368735"/>
            <a:ext cx="9906000" cy="62084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a:latin typeface="Calibri" panose="020F0502020204030204" pitchFamily="34" charset="0"/>
              </a:rPr>
              <a:t>We can do a GET and POST request on an Entity Set while GET, PUT and DELETE can be done on an Entity.</a:t>
            </a:r>
            <a:endParaRPr lang="en-IN" sz="1800" dirty="0">
              <a:latin typeface="Calibri" panose="020F0502020204030204" pitchFamily="34" charset="0"/>
            </a:endParaRPr>
          </a:p>
        </p:txBody>
      </p:sp>
      <p:pic>
        <p:nvPicPr>
          <p:cNvPr id="9" name="Picture 8">
            <a:extLst>
              <a:ext uri="{FF2B5EF4-FFF2-40B4-BE49-F238E27FC236}">
                <a16:creationId xmlns:a16="http://schemas.microsoft.com/office/drawing/2014/main" id="{D74E1D9C-1293-4A56-A343-9D1044B4F28B}"/>
              </a:ext>
            </a:extLst>
          </p:cNvPr>
          <p:cNvPicPr>
            <a:picLocks noChangeAspect="1"/>
          </p:cNvPicPr>
          <p:nvPr/>
        </p:nvPicPr>
        <p:blipFill>
          <a:blip r:embed="rId3" cstate="print"/>
          <a:stretch>
            <a:fillRect/>
          </a:stretch>
        </p:blipFill>
        <p:spPr>
          <a:xfrm>
            <a:off x="838200" y="2133600"/>
            <a:ext cx="8568952" cy="3746789"/>
          </a:xfrm>
          <a:prstGeom prst="rect">
            <a:avLst/>
          </a:prstGeom>
        </p:spPr>
      </p:pic>
    </p:spTree>
    <p:extLst>
      <p:ext uri="{BB962C8B-B14F-4D97-AF65-F5344CB8AC3E}">
        <p14:creationId xmlns:p14="http://schemas.microsoft.com/office/powerpoint/2010/main" val="1998239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04800" y="-614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60E79B0D-EEA3-4B2D-B6D0-7F673A4192BD}"/>
              </a:ext>
            </a:extLst>
          </p:cNvPr>
          <p:cNvSpPr txBox="1">
            <a:spLocks/>
          </p:cNvSpPr>
          <p:nvPr/>
        </p:nvSpPr>
        <p:spPr>
          <a:xfrm>
            <a:off x="304800" y="7801"/>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Service Operations</a:t>
            </a:r>
            <a:endParaRPr lang="en-IN" dirty="0"/>
          </a:p>
        </p:txBody>
      </p:sp>
      <p:sp>
        <p:nvSpPr>
          <p:cNvPr id="5" name="Content Placeholder 2">
            <a:extLst>
              <a:ext uri="{FF2B5EF4-FFF2-40B4-BE49-F238E27FC236}">
                <a16:creationId xmlns:a16="http://schemas.microsoft.com/office/drawing/2014/main" id="{3B809464-2B9D-46B3-80E5-F6634F17AFF2}"/>
              </a:ext>
            </a:extLst>
          </p:cNvPr>
          <p:cNvSpPr txBox="1">
            <a:spLocks/>
          </p:cNvSpPr>
          <p:nvPr/>
        </p:nvSpPr>
        <p:spPr>
          <a:xfrm>
            <a:off x="304800" y="1447800"/>
            <a:ext cx="99060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a:latin typeface="Calibri" panose="020F0502020204030204" pitchFamily="34" charset="0"/>
              </a:rPr>
              <a:t>Service Operations:</a:t>
            </a:r>
          </a:p>
          <a:p>
            <a:endParaRPr lang="en-IN" sz="1800">
              <a:latin typeface="Calibri" panose="020F0502020204030204" pitchFamily="34" charset="0"/>
            </a:endParaRPr>
          </a:p>
          <a:p>
            <a:r>
              <a:rPr lang="en-IN" sz="1800">
                <a:latin typeface="Calibri" panose="020F0502020204030204" pitchFamily="34" charset="0"/>
              </a:rPr>
              <a:t>         -  </a:t>
            </a:r>
            <a:r>
              <a:rPr lang="en-IN" sz="1800" b="1">
                <a:latin typeface="Calibri" panose="020F0502020204030204" pitchFamily="34" charset="0"/>
              </a:rPr>
              <a:t>G</a:t>
            </a:r>
            <a:r>
              <a:rPr lang="en-IN" sz="1800">
                <a:latin typeface="Calibri" panose="020F0502020204030204" pitchFamily="34" charset="0"/>
              </a:rPr>
              <a:t>etEntity        </a:t>
            </a:r>
          </a:p>
          <a:p>
            <a:r>
              <a:rPr lang="en-IN" sz="1800">
                <a:latin typeface="Calibri" panose="020F0502020204030204" pitchFamily="34" charset="0"/>
              </a:rPr>
              <a:t>                       we can refer to as work area in ABAP   </a:t>
            </a:r>
          </a:p>
          <a:p>
            <a:r>
              <a:rPr lang="en-IN" sz="1800">
                <a:latin typeface="Calibri" panose="020F0502020204030204" pitchFamily="34" charset="0"/>
              </a:rPr>
              <a:t>         -  </a:t>
            </a:r>
            <a:r>
              <a:rPr lang="en-IN" sz="1800" b="1">
                <a:latin typeface="Calibri" panose="020F0502020204030204" pitchFamily="34" charset="0"/>
              </a:rPr>
              <a:t>G</a:t>
            </a:r>
            <a:r>
              <a:rPr lang="en-IN" sz="1800">
                <a:latin typeface="Calibri" panose="020F0502020204030204" pitchFamily="34" charset="0"/>
              </a:rPr>
              <a:t>etEntitySet  </a:t>
            </a:r>
          </a:p>
          <a:p>
            <a:r>
              <a:rPr lang="en-IN" sz="1800">
                <a:latin typeface="Calibri" panose="020F0502020204030204" pitchFamily="34" charset="0"/>
              </a:rPr>
              <a:t>                      we can refer to as internal table in ABAP</a:t>
            </a:r>
          </a:p>
          <a:p>
            <a:r>
              <a:rPr lang="en-IN" sz="1800">
                <a:latin typeface="Calibri" panose="020F0502020204030204" pitchFamily="34" charset="0"/>
              </a:rPr>
              <a:t>         -  </a:t>
            </a:r>
            <a:r>
              <a:rPr lang="en-IN" sz="1800" b="1">
                <a:latin typeface="Calibri" panose="020F0502020204030204" pitchFamily="34" charset="0"/>
              </a:rPr>
              <a:t>C</a:t>
            </a:r>
            <a:r>
              <a:rPr lang="en-IN" sz="1800">
                <a:latin typeface="Calibri" panose="020F0502020204030204" pitchFamily="34" charset="0"/>
              </a:rPr>
              <a:t>reate</a:t>
            </a:r>
          </a:p>
          <a:p>
            <a:r>
              <a:rPr lang="en-IN" sz="1800">
                <a:latin typeface="Calibri" panose="020F0502020204030204" pitchFamily="34" charset="0"/>
              </a:rPr>
              <a:t>                      We can create only single record at once.</a:t>
            </a:r>
          </a:p>
          <a:p>
            <a:r>
              <a:rPr lang="en-IN" sz="1800">
                <a:latin typeface="Calibri" panose="020F0502020204030204" pitchFamily="34" charset="0"/>
              </a:rPr>
              <a:t>         -  </a:t>
            </a:r>
            <a:r>
              <a:rPr lang="en-IN" sz="1800" b="1">
                <a:latin typeface="Calibri" panose="020F0502020204030204" pitchFamily="34" charset="0"/>
              </a:rPr>
              <a:t>U</a:t>
            </a:r>
            <a:r>
              <a:rPr lang="en-IN" sz="1800">
                <a:latin typeface="Calibri" panose="020F0502020204030204" pitchFamily="34" charset="0"/>
              </a:rPr>
              <a:t>pdate</a:t>
            </a:r>
          </a:p>
          <a:p>
            <a:r>
              <a:rPr lang="en-IN" sz="1800">
                <a:latin typeface="Calibri" panose="020F0502020204030204" pitchFamily="34" charset="0"/>
              </a:rPr>
              <a:t>                     We can single only record at once.</a:t>
            </a:r>
          </a:p>
          <a:p>
            <a:r>
              <a:rPr lang="en-IN" sz="1800">
                <a:latin typeface="Calibri" panose="020F0502020204030204" pitchFamily="34" charset="0"/>
              </a:rPr>
              <a:t>         -  </a:t>
            </a:r>
            <a:r>
              <a:rPr lang="en-IN" sz="1800" b="1">
                <a:latin typeface="Calibri" panose="020F0502020204030204" pitchFamily="34" charset="0"/>
              </a:rPr>
              <a:t>D</a:t>
            </a:r>
            <a:r>
              <a:rPr lang="en-IN" sz="1800">
                <a:latin typeface="Calibri" panose="020F0502020204030204" pitchFamily="34" charset="0"/>
              </a:rPr>
              <a:t>elete</a:t>
            </a:r>
          </a:p>
          <a:p>
            <a:r>
              <a:rPr lang="en-IN" sz="1800">
                <a:latin typeface="Calibri" panose="020F0502020204030204" pitchFamily="34" charset="0"/>
              </a:rPr>
              <a:t>                     We can delete only single record at once.</a:t>
            </a:r>
          </a:p>
          <a:p>
            <a:endParaRPr lang="en-IN" sz="1800" dirty="0">
              <a:latin typeface="Calibri" panose="020F0502020204030204" pitchFamily="34" charset="0"/>
            </a:endParaRPr>
          </a:p>
        </p:txBody>
      </p:sp>
    </p:spTree>
    <p:extLst>
      <p:ext uri="{BB962C8B-B14F-4D97-AF65-F5344CB8AC3E}">
        <p14:creationId xmlns:p14="http://schemas.microsoft.com/office/powerpoint/2010/main" val="3216599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213899"/>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4" name="Title 1">
            <a:extLst>
              <a:ext uri="{FF2B5EF4-FFF2-40B4-BE49-F238E27FC236}">
                <a16:creationId xmlns:a16="http://schemas.microsoft.com/office/drawing/2014/main" id="{80E27384-A97B-446C-8B19-443ED09DED6E}"/>
              </a:ext>
            </a:extLst>
          </p:cNvPr>
          <p:cNvSpPr txBox="1">
            <a:spLocks/>
          </p:cNvSpPr>
          <p:nvPr/>
        </p:nvSpPr>
        <p:spPr>
          <a:xfrm>
            <a:off x="381000" y="-144599"/>
            <a:ext cx="9906000" cy="1124744"/>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Queries to manipulate the data</a:t>
            </a:r>
            <a:endParaRPr lang="en-IN" dirty="0"/>
          </a:p>
        </p:txBody>
      </p:sp>
      <p:sp>
        <p:nvSpPr>
          <p:cNvPr id="5" name="Content Placeholder 2">
            <a:extLst>
              <a:ext uri="{FF2B5EF4-FFF2-40B4-BE49-F238E27FC236}">
                <a16:creationId xmlns:a16="http://schemas.microsoft.com/office/drawing/2014/main" id="{B6724E58-0FB4-4DE1-8155-765467DEFEBC}"/>
              </a:ext>
            </a:extLst>
          </p:cNvPr>
          <p:cNvSpPr txBox="1">
            <a:spLocks/>
          </p:cNvSpPr>
          <p:nvPr/>
        </p:nvSpPr>
        <p:spPr>
          <a:xfrm>
            <a:off x="381000" y="1295400"/>
            <a:ext cx="9906000" cy="59436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dirty="0">
                <a:latin typeface="+mn-lt"/>
              </a:rPr>
              <a:t>$format </a:t>
            </a:r>
            <a:r>
              <a:rPr lang="en-IN" sz="1400" dirty="0">
                <a:latin typeface="+mn-lt"/>
              </a:rPr>
              <a:t>	: This query allows us to change the format of data.</a:t>
            </a:r>
          </a:p>
          <a:p>
            <a:r>
              <a:rPr lang="en-IN" sz="1400" dirty="0">
                <a:latin typeface="+mn-lt"/>
              </a:rPr>
              <a:t>                     URI:    </a:t>
            </a:r>
            <a:r>
              <a:rPr lang="en-IN" sz="1400" dirty="0">
                <a:latin typeface="+mn-lt"/>
                <a:hlinkClick r:id="rId3"/>
              </a:rPr>
              <a:t>http://services.odata.org/OData/OData.svc/Suppliers?$format=json</a:t>
            </a:r>
            <a:r>
              <a:rPr lang="en-IN" sz="1400" dirty="0">
                <a:latin typeface="+mn-lt"/>
              </a:rPr>
              <a:t>	</a:t>
            </a:r>
          </a:p>
          <a:p>
            <a:endParaRPr lang="en-IN" sz="1400" dirty="0">
              <a:latin typeface="+mn-lt"/>
            </a:endParaRPr>
          </a:p>
          <a:p>
            <a:r>
              <a:rPr lang="en-IN" sz="1400" b="1" dirty="0">
                <a:latin typeface="+mn-lt"/>
              </a:rPr>
              <a:t>$top             </a:t>
            </a:r>
            <a:r>
              <a:rPr lang="en-IN" sz="1400" dirty="0">
                <a:latin typeface="+mn-lt"/>
              </a:rPr>
              <a:t>: This query helps to limit the data returned by the service.</a:t>
            </a:r>
          </a:p>
          <a:p>
            <a:r>
              <a:rPr lang="en-IN" sz="1400" dirty="0">
                <a:latin typeface="+mn-lt"/>
              </a:rPr>
              <a:t>                    URI:    </a:t>
            </a:r>
            <a:r>
              <a:rPr lang="en-IN" sz="1400" dirty="0">
                <a:latin typeface="+mn-lt"/>
                <a:hlinkClick r:id="rId4"/>
              </a:rPr>
              <a:t>http://services.odata.org/OData/OData.svc/Categories?$top=1</a:t>
            </a:r>
            <a:endParaRPr lang="en-IN" sz="1400" dirty="0">
              <a:latin typeface="+mn-lt"/>
            </a:endParaRPr>
          </a:p>
          <a:p>
            <a:endParaRPr lang="en-IN" sz="1400" dirty="0">
              <a:latin typeface="+mn-lt"/>
            </a:endParaRPr>
          </a:p>
          <a:p>
            <a:r>
              <a:rPr lang="en-IN" sz="1400" b="1" dirty="0">
                <a:latin typeface="+mn-lt"/>
              </a:rPr>
              <a:t>$Skip           </a:t>
            </a:r>
            <a:r>
              <a:rPr lang="en-IN" sz="1400" dirty="0">
                <a:latin typeface="+mn-lt"/>
              </a:rPr>
              <a:t>:This can be treated as opposite to $top.</a:t>
            </a:r>
          </a:p>
          <a:p>
            <a:r>
              <a:rPr lang="en-IN" sz="1400" dirty="0">
                <a:latin typeface="+mn-lt"/>
              </a:rPr>
              <a:t>                    URI:   </a:t>
            </a:r>
            <a:r>
              <a:rPr lang="en-IN" sz="1400" dirty="0">
                <a:latin typeface="+mn-lt"/>
                <a:hlinkClick r:id="rId5"/>
              </a:rPr>
              <a:t>http://services.odata.org/OData/OData.svc/Products?$skip=2</a:t>
            </a:r>
            <a:endParaRPr lang="en-IN" sz="1400" dirty="0">
              <a:latin typeface="+mn-lt"/>
            </a:endParaRPr>
          </a:p>
          <a:p>
            <a:endParaRPr lang="en-IN" sz="1400" dirty="0">
              <a:latin typeface="+mn-lt"/>
            </a:endParaRPr>
          </a:p>
          <a:p>
            <a:r>
              <a:rPr lang="en-IN" sz="1400" b="1" dirty="0">
                <a:latin typeface="+mn-lt"/>
              </a:rPr>
              <a:t>$</a:t>
            </a:r>
            <a:r>
              <a:rPr lang="en-IN" sz="1400" b="1" dirty="0" err="1">
                <a:latin typeface="+mn-lt"/>
              </a:rPr>
              <a:t>inlinecount</a:t>
            </a:r>
            <a:r>
              <a:rPr lang="en-IN" sz="1400" dirty="0">
                <a:latin typeface="+mn-lt"/>
              </a:rPr>
              <a:t>: This will return the total number of records as part of response payload.</a:t>
            </a:r>
          </a:p>
          <a:p>
            <a:r>
              <a:rPr lang="en-IN" sz="1400" dirty="0">
                <a:latin typeface="+mn-lt"/>
              </a:rPr>
              <a:t>                    URI:  </a:t>
            </a:r>
            <a:r>
              <a:rPr lang="en-IN" sz="1400" dirty="0">
                <a:latin typeface="+mn-lt"/>
                <a:hlinkClick r:id="rId6"/>
              </a:rPr>
              <a:t>http://services.odata.org/OData/OData.svc/Suppliers?$inlinecount=allpages</a:t>
            </a:r>
            <a:endParaRPr lang="en-IN" sz="1400" dirty="0">
              <a:latin typeface="+mn-lt"/>
            </a:endParaRPr>
          </a:p>
          <a:p>
            <a:r>
              <a:rPr lang="en-IN" sz="1400" b="1" dirty="0">
                <a:latin typeface="+mn-lt"/>
              </a:rPr>
              <a:t>$</a:t>
            </a:r>
            <a:r>
              <a:rPr lang="en-IN" sz="1400" b="1" dirty="0" err="1">
                <a:latin typeface="+mn-lt"/>
              </a:rPr>
              <a:t>orderby</a:t>
            </a:r>
            <a:r>
              <a:rPr lang="en-IN" sz="1400" b="1" dirty="0">
                <a:latin typeface="+mn-lt"/>
              </a:rPr>
              <a:t>   </a:t>
            </a:r>
            <a:r>
              <a:rPr lang="en-IN" sz="1400" dirty="0">
                <a:latin typeface="+mn-lt"/>
              </a:rPr>
              <a:t>:It is used to sort the records returned by service.</a:t>
            </a:r>
          </a:p>
          <a:p>
            <a:r>
              <a:rPr lang="en-IN" sz="1400" dirty="0">
                <a:latin typeface="+mn-lt"/>
              </a:rPr>
              <a:t>                    URI:  </a:t>
            </a:r>
            <a:r>
              <a:rPr lang="en-IN" sz="1400" dirty="0">
                <a:latin typeface="+mn-lt"/>
                <a:hlinkClick r:id="rId7"/>
              </a:rPr>
              <a:t>http://services.odata.org/OData/OData.svc/Products?$orderby=Price </a:t>
            </a:r>
            <a:r>
              <a:rPr lang="en-IN" sz="1400" dirty="0" err="1">
                <a:latin typeface="+mn-lt"/>
                <a:hlinkClick r:id="rId7"/>
              </a:rPr>
              <a:t>desc</a:t>
            </a:r>
            <a:endParaRPr lang="en-IN" sz="1400" dirty="0">
              <a:latin typeface="+mn-lt"/>
            </a:endParaRPr>
          </a:p>
          <a:p>
            <a:endParaRPr lang="en-IN" sz="1400" dirty="0">
              <a:latin typeface="+mn-lt"/>
            </a:endParaRPr>
          </a:p>
        </p:txBody>
      </p:sp>
    </p:spTree>
    <p:extLst>
      <p:ext uri="{BB962C8B-B14F-4D97-AF65-F5344CB8AC3E}">
        <p14:creationId xmlns:p14="http://schemas.microsoft.com/office/powerpoint/2010/main" val="1335982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21D405-8953-4840-893C-5DBCB37215F3}"/>
              </a:ext>
            </a:extLst>
          </p:cNvPr>
          <p:cNvSpPr txBox="1">
            <a:spLocks/>
          </p:cNvSpPr>
          <p:nvPr/>
        </p:nvSpPr>
        <p:spPr>
          <a:xfrm>
            <a:off x="381000" y="-1905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endParaRPr lang="en-IN" dirty="0"/>
          </a:p>
        </p:txBody>
      </p:sp>
      <p:sp>
        <p:nvSpPr>
          <p:cNvPr id="5" name="Title 1">
            <a:extLst>
              <a:ext uri="{FF2B5EF4-FFF2-40B4-BE49-F238E27FC236}">
                <a16:creationId xmlns:a16="http://schemas.microsoft.com/office/drawing/2014/main" id="{465F6494-FF1D-4990-9B19-B5857A698EEE}"/>
              </a:ext>
            </a:extLst>
          </p:cNvPr>
          <p:cNvSpPr txBox="1">
            <a:spLocks/>
          </p:cNvSpPr>
          <p:nvPr/>
        </p:nvSpPr>
        <p:spPr>
          <a:xfrm>
            <a:off x="381000" y="50250"/>
            <a:ext cx="9906000" cy="118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194" b="0" i="0" u="none" strike="noStrike" kern="1200" cap="none" spc="0" normalizeH="0" baseline="0" noProof="0">
                <a:ln>
                  <a:noFill/>
                </a:ln>
                <a:solidFill>
                  <a:schemeClr val="accent1"/>
                </a:solidFill>
                <a:effectLst/>
                <a:uLnTx/>
                <a:uFillTx/>
                <a:latin typeface="Arial" panose="020B0604020202020204" pitchFamily="34" charset="0"/>
                <a:ea typeface="+mj-ea"/>
                <a:cs typeface="Arial" panose="020B0604020202020204" pitchFamily="34" charset="0"/>
              </a:defRPr>
            </a:lvl1pPr>
          </a:lstStyle>
          <a:p>
            <a:r>
              <a:rPr lang="en-IN"/>
              <a:t>Queries to manipulate the data</a:t>
            </a:r>
            <a:endParaRPr lang="en-IN" dirty="0"/>
          </a:p>
        </p:txBody>
      </p:sp>
      <p:sp>
        <p:nvSpPr>
          <p:cNvPr id="7" name="Content Placeholder 2">
            <a:extLst>
              <a:ext uri="{FF2B5EF4-FFF2-40B4-BE49-F238E27FC236}">
                <a16:creationId xmlns:a16="http://schemas.microsoft.com/office/drawing/2014/main" id="{F911C4E5-1B43-4BB8-A058-535B31FD4304}"/>
              </a:ext>
            </a:extLst>
          </p:cNvPr>
          <p:cNvSpPr txBox="1">
            <a:spLocks/>
          </p:cNvSpPr>
          <p:nvPr/>
        </p:nvSpPr>
        <p:spPr>
          <a:xfrm>
            <a:off x="381000" y="1490249"/>
            <a:ext cx="10896600" cy="468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dirty="0">
                <a:latin typeface="+mn-lt"/>
              </a:rPr>
              <a:t>$expand    </a:t>
            </a:r>
            <a:r>
              <a:rPr lang="en-IN" sz="1400" dirty="0">
                <a:latin typeface="+mn-lt"/>
              </a:rPr>
              <a:t>:This we found as very helpful query to reduce the number of calls we need to make to access a particular set of data. Say, if you want to return all the products along with their category, use the URL provided in the example</a:t>
            </a:r>
          </a:p>
          <a:p>
            <a:r>
              <a:rPr lang="en-IN" sz="1400" dirty="0">
                <a:latin typeface="+mn-lt"/>
              </a:rPr>
              <a:t>                  URI:</a:t>
            </a:r>
            <a:r>
              <a:rPr lang="en-IN" sz="1400" dirty="0">
                <a:latin typeface="+mn-lt"/>
                <a:hlinkClick r:id="rId3"/>
              </a:rPr>
              <a:t> http://services.odata.org/OData/OData.svc/Products?$expand=Category</a:t>
            </a:r>
            <a:r>
              <a:rPr lang="en-IN" sz="1400" dirty="0">
                <a:latin typeface="+mn-lt"/>
              </a:rPr>
              <a:t>      </a:t>
            </a:r>
          </a:p>
          <a:p>
            <a:endParaRPr lang="en-IN" sz="1400" dirty="0">
              <a:latin typeface="+mn-lt"/>
            </a:endParaRPr>
          </a:p>
          <a:p>
            <a:r>
              <a:rPr lang="en-IN" sz="1400" b="1" dirty="0">
                <a:latin typeface="+mn-lt"/>
              </a:rPr>
              <a:t>$filter       </a:t>
            </a:r>
            <a:r>
              <a:rPr lang="en-IN" sz="1400" dirty="0">
                <a:latin typeface="+mn-lt"/>
              </a:rPr>
              <a:t>: This can be compared to ‘where’ query in SQL. Lets say we want to get all the products with greater than 3, below is the URI</a:t>
            </a:r>
          </a:p>
          <a:p>
            <a:r>
              <a:rPr lang="en-IN" sz="1400" dirty="0">
                <a:latin typeface="+mn-lt"/>
              </a:rPr>
              <a:t>                  URI: </a:t>
            </a:r>
            <a:r>
              <a:rPr lang="en-IN" sz="1400" dirty="0">
                <a:latin typeface="+mn-lt"/>
                <a:hlinkClick r:id="rId4"/>
              </a:rPr>
              <a:t>http://services.odata.org/OData/OData.svc/Products?$filter=Rating </a:t>
            </a:r>
            <a:r>
              <a:rPr lang="en-IN" sz="1400" dirty="0" err="1">
                <a:latin typeface="+mn-lt"/>
                <a:hlinkClick r:id="rId4"/>
              </a:rPr>
              <a:t>gt</a:t>
            </a:r>
            <a:r>
              <a:rPr lang="en-IN" sz="1400" dirty="0">
                <a:latin typeface="+mn-lt"/>
                <a:hlinkClick r:id="rId4"/>
              </a:rPr>
              <a:t> 3</a:t>
            </a:r>
            <a:endParaRPr lang="en-IN" sz="1400" dirty="0">
              <a:latin typeface="+mn-lt"/>
            </a:endParaRPr>
          </a:p>
          <a:p>
            <a:endParaRPr lang="en-IN" sz="1400" dirty="0">
              <a:latin typeface="+mn-lt"/>
            </a:endParaRPr>
          </a:p>
          <a:p>
            <a:r>
              <a:rPr lang="en-IN" sz="1400" b="1" dirty="0">
                <a:latin typeface="+mn-lt"/>
              </a:rPr>
              <a:t>$select    </a:t>
            </a:r>
            <a:r>
              <a:rPr lang="en-IN" sz="1400" dirty="0">
                <a:latin typeface="+mn-lt"/>
              </a:rPr>
              <a:t>:As is any SQL query, this query option can be used to select specific or all fields of an Entity set or Entity.  A simple example, lets say the requirement for which is for us to return the fields rating and Price of a Product with ID = 3</a:t>
            </a:r>
          </a:p>
          <a:p>
            <a:r>
              <a:rPr lang="en-IN" sz="1400" dirty="0">
                <a:latin typeface="+mn-lt"/>
              </a:rPr>
              <a:t>                  URI:</a:t>
            </a:r>
            <a:r>
              <a:rPr lang="en-IN" sz="1400" dirty="0">
                <a:latin typeface="+mn-lt"/>
                <a:hlinkClick r:id="rId5"/>
              </a:rPr>
              <a:t> http://services.odata.org/OData/OData.svc/Products(3)?$select=Rating,Price</a:t>
            </a:r>
            <a:endParaRPr lang="en-IN" sz="1400" dirty="0">
              <a:latin typeface="+mn-lt"/>
            </a:endParaRPr>
          </a:p>
          <a:p>
            <a:endParaRPr lang="en-IN" sz="1400" dirty="0">
              <a:latin typeface="+mn-lt"/>
            </a:endParaRPr>
          </a:p>
          <a:p>
            <a:r>
              <a:rPr lang="en-IN" sz="1400" dirty="0">
                <a:latin typeface="+mn-lt"/>
              </a:rPr>
              <a:t>           </a:t>
            </a:r>
          </a:p>
        </p:txBody>
      </p:sp>
    </p:spTree>
    <p:extLst>
      <p:ext uri="{BB962C8B-B14F-4D97-AF65-F5344CB8AC3E}">
        <p14:creationId xmlns:p14="http://schemas.microsoft.com/office/powerpoint/2010/main" val="57231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7071B0-6F64-4747-BF55-59603E4EBDF3}"/>
</file>

<file path=customXml/itemProps2.xml><?xml version="1.0" encoding="utf-8"?>
<ds:datastoreItem xmlns:ds="http://schemas.openxmlformats.org/officeDocument/2006/customXml" ds:itemID="{AEA67309-EAFC-4935-AB75-E27890090C36}"/>
</file>

<file path=customXml/itemProps3.xml><?xml version="1.0" encoding="utf-8"?>
<ds:datastoreItem xmlns:ds="http://schemas.openxmlformats.org/officeDocument/2006/customXml" ds:itemID="{EC062D72-D738-462A-8A01-0C1CCB493B37}"/>
</file>

<file path=docProps/app.xml><?xml version="1.0" encoding="utf-8"?>
<Properties xmlns="http://schemas.openxmlformats.org/officeDocument/2006/extended-properties" xmlns:vt="http://schemas.openxmlformats.org/officeDocument/2006/docPropsVTypes">
  <Template>ppt-template</Template>
  <TotalTime>916</TotalTime>
  <Words>1080</Words>
  <Application>Microsoft Office PowerPoint</Application>
  <PresentationFormat>Widescreen</PresentationFormat>
  <Paragraphs>129</Paragraphs>
  <Slides>14</Slides>
  <Notes>12</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Verdana</vt:lpstr>
      <vt:lpstr>Wingdings</vt:lpstr>
      <vt:lpstr>Capgemini Master</vt:lpstr>
      <vt:lpstr>Cover options</vt:lpstr>
      <vt:lpstr>Final slides</vt:lpstr>
      <vt:lpstr>think-cell Slide</vt:lpstr>
      <vt:lpstr>PowerPoint Presentation</vt:lpstr>
      <vt:lpstr>SAP Gateway  Day 2 - Agenda</vt:lpstr>
      <vt:lpstr>OData Service – Data Model &amp; Structure </vt:lpstr>
      <vt:lpstr>Definitions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202</cp:revision>
  <dcterms:created xsi:type="dcterms:W3CDTF">2019-05-04T18:47:02Z</dcterms:created>
  <dcterms:modified xsi:type="dcterms:W3CDTF">2021-03-29T18:02:35Z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