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2.xml" ContentType="application/vnd.openxmlformats-officedocument.presentationml.tags+xml"/>
  <Override PartName="/ppt/tags/tag9.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2"/>
  </p:notesMasterIdLst>
  <p:handoutMasterIdLst>
    <p:handoutMasterId r:id="rId13"/>
  </p:handoutMasterIdLst>
  <p:sldIdLst>
    <p:sldId id="407" r:id="rId4"/>
    <p:sldId id="2122" r:id="rId5"/>
    <p:sldId id="2184" r:id="rId6"/>
    <p:sldId id="2185" r:id="rId7"/>
    <p:sldId id="2186" r:id="rId8"/>
    <p:sldId id="2187" r:id="rId9"/>
    <p:sldId id="2188" r:id="rId10"/>
    <p:sldId id="273" r:id="rId11"/>
  </p:sldIdLst>
  <p:sldSz cx="12192000" cy="6858000"/>
  <p:notesSz cx="6858000" cy="9144000"/>
  <p:custDataLst>
    <p:tags r:id="rId1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122"/>
            <p14:sldId id="2184"/>
            <p14:sldId id="2185"/>
            <p14:sldId id="2186"/>
            <p14:sldId id="2187"/>
            <p14:sldId id="2188"/>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29/03/2021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29/03/2021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372898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27490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43925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309369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8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6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91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81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8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9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50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8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72946"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slideLayout" Target="../slideLayouts/slideLayout12.xml"/><Relationship Id="rId7" Type="http://schemas.openxmlformats.org/officeDocument/2006/relationships/vmlDrawing" Target="../drawings/vmlDrawing6.v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image" Target="../media/image1.emf"/><Relationship Id="rId4" Type="http://schemas.openxmlformats.org/officeDocument/2006/relationships/slideLayout" Target="../slideLayouts/slideLayout13.xml"/><Relationship Id="rId9"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1.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91"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67"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83"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28BD-CD15-4429-81FB-27A299FE9839}"/>
              </a:ext>
            </a:extLst>
          </p:cNvPr>
          <p:cNvSpPr>
            <a:spLocks noGrp="1"/>
          </p:cNvSpPr>
          <p:nvPr>
            <p:ph type="body" sz="quarter" idx="11"/>
          </p:nvPr>
        </p:nvSpPr>
        <p:spPr>
          <a:xfrm>
            <a:off x="5410200" y="381000"/>
            <a:ext cx="6553200" cy="2117329"/>
          </a:xfrm>
        </p:spPr>
        <p:txBody>
          <a:bodyPr>
            <a:normAutofit/>
          </a:bodyPr>
          <a:lstStyle/>
          <a:p>
            <a:r>
              <a:rPr lang="en-US" sz="2000" dirty="0"/>
              <a:t>SAP Gateway</a:t>
            </a:r>
          </a:p>
          <a:p>
            <a:r>
              <a:rPr lang="en-US" sz="2000" dirty="0"/>
              <a:t>Day 3</a:t>
            </a:r>
          </a:p>
        </p:txBody>
      </p:sp>
      <p:sp>
        <p:nvSpPr>
          <p:cNvPr id="3" name="Subtitle 2">
            <a:extLst>
              <a:ext uri="{FF2B5EF4-FFF2-40B4-BE49-F238E27FC236}">
                <a16:creationId xmlns:a16="http://schemas.microsoft.com/office/drawing/2014/main" id="{C5B2B5C7-908A-4903-8604-4DCB31DB6360}"/>
              </a:ext>
            </a:extLst>
          </p:cNvPr>
          <p:cNvSpPr>
            <a:spLocks noGrp="1"/>
          </p:cNvSpPr>
          <p:nvPr>
            <p:ph type="subTitle" idx="1"/>
          </p:nvPr>
        </p:nvSpPr>
        <p:spPr>
          <a:xfrm>
            <a:off x="6781800" y="2746016"/>
            <a:ext cx="4194069" cy="835384"/>
          </a:xfrm>
        </p:spPr>
        <p:txBody>
          <a:bodyPr/>
          <a:lstStyle/>
          <a:p>
            <a:r>
              <a:rPr lang="en-US" sz="1600" dirty="0"/>
              <a:t>&lt;Trainer&gt;</a:t>
            </a:r>
          </a:p>
          <a:p>
            <a:endParaRPr lang="en-US" dirty="0"/>
          </a:p>
          <a:p>
            <a:r>
              <a:rPr lang="en-US" dirty="0"/>
              <a:t>Capgemini, India</a:t>
            </a:r>
          </a:p>
        </p:txBody>
      </p:sp>
    </p:spTree>
    <p:extLst>
      <p:ext uri="{BB962C8B-B14F-4D97-AF65-F5344CB8AC3E}">
        <p14:creationId xmlns:p14="http://schemas.microsoft.com/office/powerpoint/2010/main" val="358166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3 -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990600" y="76200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Odata Query Options &amp; Parameters</a:t>
            </a:r>
          </a:p>
          <a:p>
            <a:pPr>
              <a:lnSpc>
                <a:spcPts val="4530"/>
              </a:lnSpc>
            </a:pPr>
            <a:r>
              <a:rPr lang="en-CA" sz="1600" dirty="0">
                <a:latin typeface="+mn-lt"/>
                <a:cs typeface="Calibri" pitchFamily="34" charset="0"/>
              </a:rPr>
              <a:t>Filtering &amp; Projecting in Odata result set</a:t>
            </a:r>
          </a:p>
          <a:p>
            <a:pPr>
              <a:lnSpc>
                <a:spcPts val="4530"/>
              </a:lnSpc>
            </a:pPr>
            <a:r>
              <a:rPr lang="en-CA" sz="1600" dirty="0">
                <a:latin typeface="+mn-lt"/>
                <a:cs typeface="Calibri" pitchFamily="34" charset="0"/>
              </a:rPr>
              <a:t>Sorting in </a:t>
            </a:r>
            <a:r>
              <a:rPr lang="en-CA" sz="1600" dirty="0">
                <a:cs typeface="Calibri" pitchFamily="34" charset="0"/>
              </a:rPr>
              <a:t>Odata result set</a:t>
            </a:r>
            <a:endParaRPr lang="en-CA" sz="1600" dirty="0">
              <a:latin typeface="+mn-lt"/>
              <a:cs typeface="Calibri" pitchFamily="34" charset="0"/>
            </a:endParaRPr>
          </a:p>
          <a:p>
            <a:pPr>
              <a:lnSpc>
                <a:spcPts val="4530"/>
              </a:lnSpc>
            </a:pPr>
            <a:r>
              <a:rPr lang="en-CA" sz="1600" dirty="0">
                <a:latin typeface="+mn-lt"/>
                <a:cs typeface="Calibri" pitchFamily="34" charset="0"/>
              </a:rPr>
              <a:t>Client-side Pagination</a:t>
            </a:r>
          </a:p>
          <a:p>
            <a:pPr>
              <a:lnSpc>
                <a:spcPts val="4530"/>
              </a:lnSpc>
            </a:pPr>
            <a:r>
              <a:rPr lang="en-CA" sz="1600" dirty="0">
                <a:latin typeface="+mn-lt"/>
                <a:cs typeface="Calibri" pitchFamily="34" charset="0"/>
              </a:rPr>
              <a:t>Counting &amp; Formatting</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5262979"/>
          </a:xfrm>
          <a:prstGeom prst="rect">
            <a:avLst/>
          </a:prstGeom>
        </p:spPr>
        <p:txBody>
          <a:bodyPr wrap="square">
            <a:spAutoFit/>
          </a:bodyPr>
          <a:lstStyle/>
          <a:p>
            <a:r>
              <a:rPr lang="en-US" sz="1600" b="1" dirty="0"/>
              <a:t>Filtering and Projecting ($filter and $select) </a:t>
            </a:r>
            <a:r>
              <a:rPr lang="en-US" sz="1600" dirty="0"/>
              <a:t>: The $ﬁlter statement can be compared with the where clause in the usual SQL syntax. The $select statement is basically the same as the </a:t>
            </a:r>
            <a:r>
              <a:rPr lang="en-US" sz="1600" b="1" dirty="0"/>
              <a:t>SELECT </a:t>
            </a:r>
            <a:r>
              <a:rPr lang="en-US" sz="1600" dirty="0"/>
              <a:t>keyword in normal SQL. </a:t>
            </a:r>
          </a:p>
          <a:p>
            <a:endParaRPr lang="en-US" sz="1600" dirty="0"/>
          </a:p>
          <a:p>
            <a:r>
              <a:rPr lang="en-US" sz="1600" u="sng" dirty="0"/>
              <a:t>Benefits:</a:t>
            </a:r>
          </a:p>
          <a:p>
            <a:pPr marL="800100" lvl="1" indent="-342900">
              <a:buFont typeface="+mj-lt"/>
              <a:buAutoNum type="arabicPeriod"/>
            </a:pPr>
            <a:r>
              <a:rPr lang="en-US" sz="1600" dirty="0"/>
              <a:t>Less data is transferred</a:t>
            </a:r>
          </a:p>
          <a:p>
            <a:pPr marL="800100" lvl="1" indent="-342900">
              <a:buFont typeface="+mj-lt"/>
              <a:buAutoNum type="arabicPeriod"/>
            </a:pPr>
            <a:r>
              <a:rPr lang="en-US" sz="1600" dirty="0"/>
              <a:t>Depending on the data structure in the SAP Business Suite backend system, less data might have to be consumed. For example, if the data is stored in a view comprising multiple database tables.</a:t>
            </a:r>
          </a:p>
          <a:p>
            <a:pPr lvl="1"/>
            <a:r>
              <a:rPr lang="en-US" sz="1600" dirty="0"/>
              <a:t>Syntax: </a:t>
            </a:r>
            <a:r>
              <a:rPr lang="en-US" sz="1600" b="1" dirty="0"/>
              <a:t>http://&lt;server&gt;:&lt;port&gt;/sap/opu/odata/sap/&lt;service_name&gt;/ProductsSet?$select=ProductId,Name,Description</a:t>
            </a:r>
          </a:p>
          <a:p>
            <a:pPr lvl="1"/>
            <a:endParaRPr lang="en-US" sz="1600" dirty="0"/>
          </a:p>
          <a:p>
            <a:pPr lvl="1"/>
            <a:endParaRPr lang="en-US" sz="1600" dirty="0"/>
          </a:p>
          <a:p>
            <a:pPr lvl="1"/>
            <a:r>
              <a:rPr lang="en-US" sz="1600" dirty="0"/>
              <a:t>Syntax : </a:t>
            </a:r>
          </a:p>
          <a:p>
            <a:pPr lvl="1"/>
            <a:r>
              <a:rPr lang="en-US" sz="1600" b="1" dirty="0"/>
              <a:t>http://&lt;server&gt;:&lt;port&gt;/sap/opu/odata/sap/&lt;service_name&gt;/ProductsSet?$filter=ProductId eq ‘HT-1000’</a:t>
            </a:r>
          </a:p>
          <a:p>
            <a:pPr lvl="1"/>
            <a:r>
              <a:rPr lang="en-US" sz="1600" b="1" dirty="0"/>
              <a:t>$filter = &lt;fieldname&gt; &lt;operator&gt; &lt;value&gt;</a:t>
            </a:r>
            <a:r>
              <a:rPr lang="en-US" sz="1600" dirty="0"/>
              <a:t> , where:</a:t>
            </a:r>
          </a:p>
          <a:p>
            <a:pPr lvl="1"/>
            <a:r>
              <a:rPr lang="en-US" sz="1600" dirty="0"/>
              <a:t>&lt;fieldname&gt; is the name of the field.</a:t>
            </a:r>
          </a:p>
          <a:p>
            <a:pPr lvl="1"/>
            <a:r>
              <a:rPr lang="en-US" sz="1600" dirty="0"/>
              <a:t>&lt;operator&gt; must be from the list of supported operators.</a:t>
            </a:r>
          </a:p>
          <a:p>
            <a:pPr lvl="1"/>
            <a:r>
              <a:rPr lang="en-US" sz="1600" dirty="0"/>
              <a:t>&lt;value&gt; can be a string value and should be enclosed in quotation marks (‘value’).</a:t>
            </a:r>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81098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5016758"/>
          </a:xfrm>
          <a:prstGeom prst="rect">
            <a:avLst/>
          </a:prstGeom>
        </p:spPr>
        <p:txBody>
          <a:bodyPr wrap="square">
            <a:spAutoFit/>
          </a:bodyPr>
          <a:lstStyle/>
          <a:p>
            <a:r>
              <a:rPr lang="en-US" sz="1600" b="1" dirty="0"/>
              <a:t>Sorting ($order by) </a:t>
            </a:r>
            <a:r>
              <a:rPr lang="en-US" sz="1600" dirty="0"/>
              <a:t>: Query option $</a:t>
            </a:r>
            <a:r>
              <a:rPr lang="en-US" sz="1600" dirty="0" err="1"/>
              <a:t>orderby</a:t>
            </a:r>
            <a:r>
              <a:rPr lang="en-US" sz="1600" dirty="0"/>
              <a:t> adds sorting capabilities to the SAP gateway OData service. So that we can be able to order the OData service feed/collection based on the fields available in the Entity Type set.</a:t>
            </a:r>
          </a:p>
          <a:p>
            <a:endParaRPr lang="en-US" sz="1600" dirty="0"/>
          </a:p>
          <a:p>
            <a:r>
              <a:rPr lang="en-US" sz="1600" dirty="0"/>
              <a:t>Example : A gateway OData service is getting all the products from the back-end system, but we don’t want to see the products in the order they retrieved, and we want to apply </a:t>
            </a:r>
            <a:r>
              <a:rPr lang="en-US" sz="1600" dirty="0" err="1"/>
              <a:t>orderby</a:t>
            </a:r>
            <a:r>
              <a:rPr lang="en-US" sz="1600" dirty="0"/>
              <a:t> on the OData service so that we get required products in required order.</a:t>
            </a:r>
          </a:p>
          <a:p>
            <a:endParaRPr lang="en-US" sz="1600" dirty="0"/>
          </a:p>
          <a:p>
            <a:r>
              <a:rPr lang="en-US" sz="1600" dirty="0"/>
              <a:t>For example, we want to order the all products by its “Price” in descending.</a:t>
            </a:r>
          </a:p>
          <a:p>
            <a:endParaRPr lang="en-US" sz="1600" dirty="0"/>
          </a:p>
          <a:p>
            <a:r>
              <a:rPr lang="en-US" sz="1600" dirty="0"/>
              <a:t>Syntax : </a:t>
            </a:r>
            <a:r>
              <a:rPr lang="en-US" sz="1600" b="1" i="1" dirty="0"/>
              <a:t>http://&lt;server&gt;:&lt;port&gt;/sap/opu/odata/sap/&lt;service_name&gt;/ProductsSet?$orderby=Price desc</a:t>
            </a:r>
          </a:p>
          <a:p>
            <a:endParaRPr lang="en-US" sz="1600" b="1" i="1" dirty="0"/>
          </a:p>
          <a:p>
            <a:r>
              <a:rPr lang="en-US" sz="1600" dirty="0"/>
              <a:t>$</a:t>
            </a:r>
            <a:r>
              <a:rPr lang="en-US" sz="1600" dirty="0" err="1"/>
              <a:t>orderby</a:t>
            </a:r>
            <a:r>
              <a:rPr lang="en-US" sz="1600" dirty="0"/>
              <a:t> = &lt;fieldname&gt; &lt;</a:t>
            </a:r>
            <a:r>
              <a:rPr lang="en-US" sz="1600" dirty="0" err="1"/>
              <a:t>sortorder</a:t>
            </a:r>
            <a:r>
              <a:rPr lang="en-US" sz="1600" dirty="0"/>
              <a:t>&gt; , where:</a:t>
            </a:r>
          </a:p>
          <a:p>
            <a:endParaRPr lang="en-US" sz="1600" dirty="0"/>
          </a:p>
          <a:p>
            <a:r>
              <a:rPr lang="en-US" sz="1600" dirty="0"/>
              <a:t>&lt;fieldname&gt; is the name of the field.</a:t>
            </a:r>
          </a:p>
          <a:p>
            <a:r>
              <a:rPr lang="en-US" sz="1600" dirty="0"/>
              <a:t>&lt;</a:t>
            </a:r>
            <a:r>
              <a:rPr lang="en-US" sz="1600" dirty="0" err="1"/>
              <a:t>sortorder</a:t>
            </a:r>
            <a:r>
              <a:rPr lang="en-US" sz="1600" dirty="0"/>
              <a:t>&gt; desc/</a:t>
            </a:r>
            <a:r>
              <a:rPr lang="en-US" sz="1600" dirty="0" err="1"/>
              <a:t>asc</a:t>
            </a:r>
            <a:endParaRPr lang="en-US" sz="1600" dirty="0"/>
          </a:p>
          <a:p>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743103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4770537"/>
          </a:xfrm>
          <a:prstGeom prst="rect">
            <a:avLst/>
          </a:prstGeom>
        </p:spPr>
        <p:txBody>
          <a:bodyPr wrap="square">
            <a:spAutoFit/>
          </a:bodyPr>
          <a:lstStyle/>
          <a:p>
            <a:r>
              <a:rPr lang="en-US" sz="1600" b="1" dirty="0"/>
              <a:t>Client-Side Paging ($top, $skip, and $</a:t>
            </a:r>
            <a:r>
              <a:rPr lang="en-US" sz="1600" b="1" dirty="0" err="1"/>
              <a:t>inlinecount</a:t>
            </a:r>
            <a:r>
              <a:rPr lang="en-US" sz="1600" b="1" dirty="0"/>
              <a:t>) </a:t>
            </a:r>
            <a:r>
              <a:rPr lang="en-US" sz="1600" dirty="0"/>
              <a:t>: Query option $top and $skip are used to restrict the amount of data retrieved from back-end system. </a:t>
            </a:r>
          </a:p>
          <a:p>
            <a:r>
              <a:rPr lang="en-US" sz="1600" dirty="0"/>
              <a:t>Client side paging is possible by using this query option $top=n query option will retrieve the top n records from the OData service feed/collection. $skip=x will go with $top=n query option, it will retrieve  top n records by skipping the first x records from the OData service feed/collection.</a:t>
            </a:r>
          </a:p>
          <a:p>
            <a:endParaRPr lang="en-US" sz="1600" dirty="0"/>
          </a:p>
          <a:p>
            <a:r>
              <a:rPr lang="en-US" sz="1600" dirty="0"/>
              <a:t>Syntax</a:t>
            </a:r>
          </a:p>
          <a:p>
            <a:endParaRPr lang="en-US" sz="1600" dirty="0"/>
          </a:p>
          <a:p>
            <a:r>
              <a:rPr lang="en-US" sz="1600" b="1" dirty="0"/>
              <a:t>http://&lt;server&gt;:&lt;port&gt;/sap/opu/odata/sap/&lt;service_name&gt;/ProductsSet?$top=5</a:t>
            </a:r>
            <a:br>
              <a:rPr lang="en-US" sz="1600" b="1" dirty="0"/>
            </a:br>
            <a:endParaRPr lang="en-US" sz="1600" b="1" dirty="0"/>
          </a:p>
          <a:p>
            <a:r>
              <a:rPr lang="en-US" sz="1600" b="1" dirty="0"/>
              <a:t>http://&lt;server&gt;:&lt;port&gt;/sap/opu/odata/sap/&lt;service_name&gt;/ProductsSet?$top=5&amp;skip=3</a:t>
            </a:r>
          </a:p>
          <a:p>
            <a:endParaRPr lang="en-US" sz="1600" dirty="0"/>
          </a:p>
          <a:p>
            <a:r>
              <a:rPr lang="en-US" sz="1600" dirty="0"/>
              <a:t>Query option $</a:t>
            </a:r>
            <a:r>
              <a:rPr lang="en-US" sz="1600" dirty="0" err="1"/>
              <a:t>inlinecount</a:t>
            </a:r>
            <a:r>
              <a:rPr lang="en-US" sz="1600" dirty="0"/>
              <a:t> is used to get the overall count of feed/collection together with the entity set collection data.</a:t>
            </a:r>
          </a:p>
          <a:p>
            <a:endParaRPr lang="en-US" sz="1600" dirty="0"/>
          </a:p>
          <a:p>
            <a:r>
              <a:rPr lang="en-US" sz="1600" dirty="0"/>
              <a:t>Syntax</a:t>
            </a:r>
          </a:p>
          <a:p>
            <a:endParaRPr lang="en-US" sz="1600" b="1" dirty="0"/>
          </a:p>
          <a:p>
            <a:r>
              <a:rPr lang="en-US" sz="1600" b="1" dirty="0"/>
              <a:t>http://:/sap/opu/odata/sap//ProductsSet?$inlinecount=allpages</a:t>
            </a:r>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53685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4524315"/>
          </a:xfrm>
          <a:prstGeom prst="rect">
            <a:avLst/>
          </a:prstGeom>
        </p:spPr>
        <p:txBody>
          <a:bodyPr wrap="square">
            <a:spAutoFit/>
          </a:bodyPr>
          <a:lstStyle/>
          <a:p>
            <a:r>
              <a:rPr lang="en-US" sz="1600" b="1" dirty="0"/>
              <a:t>Counting ($count) </a:t>
            </a:r>
            <a:r>
              <a:rPr lang="en-US" sz="1600" dirty="0"/>
              <a:t>: The $count service request returns the number of records in a collection or if the collection has a filter, the number of records matching the filter.</a:t>
            </a:r>
          </a:p>
          <a:p>
            <a:endParaRPr lang="en-US" sz="1600" dirty="0"/>
          </a:p>
          <a:p>
            <a:r>
              <a:rPr lang="en-US" sz="1600" dirty="0"/>
              <a:t>Syntax:</a:t>
            </a:r>
            <a:br>
              <a:rPr lang="en-US" sz="1600" dirty="0"/>
            </a:br>
            <a:r>
              <a:rPr lang="en-US" sz="1600" dirty="0"/>
              <a:t>http://&lt;server&gt;:&lt;port&gt;/sap/opu/odata/sap/&lt;service_name&gt;/ProductsSet?</a:t>
            </a:r>
            <a:r>
              <a:rPr lang="en-US" sz="1600" b="1" dirty="0"/>
              <a:t>$count</a:t>
            </a:r>
          </a:p>
          <a:p>
            <a:endParaRPr lang="en-US" sz="1600" dirty="0"/>
          </a:p>
          <a:p>
            <a:r>
              <a:rPr lang="en-US" sz="1600" b="1" dirty="0" err="1"/>
              <a:t>Inlining</a:t>
            </a:r>
            <a:r>
              <a:rPr lang="en-US" sz="1600" b="1" dirty="0"/>
              <a:t> ($expand)</a:t>
            </a:r>
            <a:r>
              <a:rPr lang="en-US" sz="1600" dirty="0"/>
              <a:t> : OData query option $expand is used to read multiple entities or entity sets in a single service call instead of two different calls. Prerequisite, entity sets which are used should be associated</a:t>
            </a:r>
          </a:p>
          <a:p>
            <a:endParaRPr lang="en-US" sz="1600" dirty="0"/>
          </a:p>
          <a:p>
            <a:r>
              <a:rPr lang="en-US" sz="1600" dirty="0"/>
              <a:t>Syntax : Single Sales Order and its line items</a:t>
            </a:r>
            <a:br>
              <a:rPr lang="en-US" sz="1600" dirty="0"/>
            </a:br>
            <a:r>
              <a:rPr lang="en-US" sz="1600" dirty="0"/>
              <a:t>http://&lt;server&gt;:&lt;port&gt;/sap/</a:t>
            </a:r>
            <a:r>
              <a:rPr lang="en-US" sz="1600" dirty="0" err="1"/>
              <a:t>opu</a:t>
            </a:r>
            <a:r>
              <a:rPr lang="en-US" sz="1600" dirty="0"/>
              <a:t>/</a:t>
            </a:r>
            <a:r>
              <a:rPr lang="en-US" sz="1600" dirty="0" err="1"/>
              <a:t>odata</a:t>
            </a:r>
            <a:r>
              <a:rPr lang="en-US" sz="1600" dirty="0"/>
              <a:t>/sap/&lt;</a:t>
            </a:r>
            <a:r>
              <a:rPr lang="en-US" sz="1600" dirty="0" err="1"/>
              <a:t>servicename</a:t>
            </a:r>
            <a:r>
              <a:rPr lang="en-US" sz="1600" dirty="0"/>
              <a:t>&gt;/</a:t>
            </a:r>
            <a:r>
              <a:rPr lang="en-US" sz="1600" dirty="0" err="1"/>
              <a:t>SalesOrders</a:t>
            </a:r>
            <a:r>
              <a:rPr lang="en-US" sz="1600" dirty="0"/>
              <a:t>(‘123’)?</a:t>
            </a:r>
            <a:r>
              <a:rPr lang="en-US" sz="1600" b="1" dirty="0"/>
              <a:t>$expand=</a:t>
            </a:r>
            <a:r>
              <a:rPr lang="en-US" sz="1600" b="1" dirty="0" err="1"/>
              <a:t>ToOrderItems</a:t>
            </a:r>
            <a:br>
              <a:rPr lang="en-US" sz="1600" b="1" dirty="0"/>
            </a:br>
            <a:endParaRPr lang="en-US" sz="1600" b="1" dirty="0"/>
          </a:p>
          <a:p>
            <a:r>
              <a:rPr lang="en-US" sz="1600" dirty="0"/>
              <a:t>Syntax: Multiple Sales Order and their line items</a:t>
            </a:r>
            <a:br>
              <a:rPr lang="en-US" sz="1600" dirty="0"/>
            </a:br>
            <a:r>
              <a:rPr lang="en-US" sz="1600" dirty="0"/>
              <a:t>http://&lt;server&gt;:&lt;port&gt;/sap/opu/odata/sap/&lt;servicename&gt;/SalesOrders?$expand=ToOrderItems</a:t>
            </a:r>
          </a:p>
          <a:p>
            <a:r>
              <a:rPr lang="en-US" sz="1600" dirty="0"/>
              <a:t>where </a:t>
            </a:r>
            <a:r>
              <a:rPr lang="en-US" sz="1600" b="1" dirty="0"/>
              <a:t>$expand = &lt;</a:t>
            </a:r>
            <a:r>
              <a:rPr lang="en-US" sz="1600" b="1" dirty="0" err="1"/>
              <a:t>Navigation_Property_Name</a:t>
            </a:r>
            <a:r>
              <a:rPr lang="en-US" sz="1600" b="1" dirty="0"/>
              <a:t>&gt;</a:t>
            </a:r>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069188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pPr>
              <a:lnSpc>
                <a:spcPts val="4530"/>
              </a:lnSpc>
            </a:pPr>
            <a:r>
              <a:rPr lang="en-CA" sz="2400" dirty="0">
                <a:cs typeface="Calibri" pitchFamily="34" charset="0"/>
              </a:rPr>
              <a:t>Odata Query Options &amp; Parameters</a:t>
            </a:r>
          </a:p>
        </p:txBody>
      </p:sp>
      <p:sp>
        <p:nvSpPr>
          <p:cNvPr id="5" name="Rectangle 4">
            <a:extLst>
              <a:ext uri="{FF2B5EF4-FFF2-40B4-BE49-F238E27FC236}">
                <a16:creationId xmlns:a16="http://schemas.microsoft.com/office/drawing/2014/main" id="{A5E52B2C-0F8E-4D82-8DA8-DB8819D76416}"/>
              </a:ext>
            </a:extLst>
          </p:cNvPr>
          <p:cNvSpPr/>
          <p:nvPr/>
        </p:nvSpPr>
        <p:spPr>
          <a:xfrm>
            <a:off x="488504" y="1052736"/>
            <a:ext cx="11246296" cy="3293209"/>
          </a:xfrm>
          <a:prstGeom prst="rect">
            <a:avLst/>
          </a:prstGeom>
        </p:spPr>
        <p:txBody>
          <a:bodyPr wrap="square">
            <a:spAutoFit/>
          </a:bodyPr>
          <a:lstStyle/>
          <a:p>
            <a:r>
              <a:rPr lang="en-US" sz="1600" b="1" dirty="0"/>
              <a:t>Formatting ($format) </a:t>
            </a:r>
            <a:r>
              <a:rPr lang="en-US" sz="1600" dirty="0"/>
              <a:t>: Query option $ format can be used to convert the </a:t>
            </a:r>
            <a:r>
              <a:rPr lang="en-US" sz="1600" dirty="0" err="1"/>
              <a:t>Odata</a:t>
            </a:r>
            <a:r>
              <a:rPr lang="en-US" sz="1600" dirty="0"/>
              <a:t> result into different formats like JSON, XML </a:t>
            </a:r>
            <a:r>
              <a:rPr lang="en-US" sz="1600" dirty="0" err="1"/>
              <a:t>etc</a:t>
            </a:r>
            <a:endParaRPr lang="en-US" sz="1600" dirty="0"/>
          </a:p>
          <a:p>
            <a:br>
              <a:rPr lang="en-US" sz="1600" dirty="0"/>
            </a:br>
            <a:r>
              <a:rPr lang="en-US" sz="1600" dirty="0"/>
              <a:t>Syntax:</a:t>
            </a:r>
            <a:br>
              <a:rPr lang="en-US" sz="1600" dirty="0"/>
            </a:br>
            <a:r>
              <a:rPr lang="en-US" sz="1600" dirty="0"/>
              <a:t>http://&lt;server&gt;:&lt;port&gt;/sap/opu/odata/sap/&lt;service_name&gt;/ProductsSet</a:t>
            </a:r>
            <a:r>
              <a:rPr lang="en-US" sz="1600" b="1" dirty="0"/>
              <a:t>?$format=json </a:t>
            </a:r>
          </a:p>
          <a:p>
            <a:endParaRPr lang="en-US" sz="1600" dirty="0"/>
          </a:p>
          <a:p>
            <a:r>
              <a:rPr lang="en-US" sz="1600" dirty="0"/>
              <a:t>$ (Select) : The $select statement is basically the same as the </a:t>
            </a:r>
            <a:r>
              <a:rPr lang="en-US" sz="1600" b="1" dirty="0"/>
              <a:t>SELECT </a:t>
            </a:r>
            <a:r>
              <a:rPr lang="en-US" sz="1600" dirty="0"/>
              <a:t>keyword in normal SQL. </a:t>
            </a:r>
          </a:p>
          <a:p>
            <a:endParaRPr lang="en-US" sz="1600" dirty="0"/>
          </a:p>
          <a:p>
            <a:r>
              <a:rPr lang="en-US" sz="1600" dirty="0"/>
              <a:t>Syntax: http://&lt;server&gt;:&lt;port&gt;/sap/opu/odata/sap/&lt;service_name&gt;/ProductsSet</a:t>
            </a:r>
            <a:r>
              <a:rPr lang="en-US" sz="1600" b="1" dirty="0"/>
              <a:t>?$select=ProductId,Name,Description</a:t>
            </a:r>
          </a:p>
          <a:p>
            <a:endParaRPr lang="en-US" sz="1600" dirty="0"/>
          </a:p>
          <a:p>
            <a:pPr>
              <a:buNone/>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833154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FFB58D-B0D2-4B3F-A5C1-9AC364922D38}"/>
</file>

<file path=customXml/itemProps2.xml><?xml version="1.0" encoding="utf-8"?>
<ds:datastoreItem xmlns:ds="http://schemas.openxmlformats.org/officeDocument/2006/customXml" ds:itemID="{6842BE0E-6A8F-4771-B3A3-E7E8361049C3}"/>
</file>

<file path=customXml/itemProps3.xml><?xml version="1.0" encoding="utf-8"?>
<ds:datastoreItem xmlns:ds="http://schemas.openxmlformats.org/officeDocument/2006/customXml" ds:itemID="{39F64283-BE73-483A-AD74-6541803FA808}"/>
</file>

<file path=docProps/app.xml><?xml version="1.0" encoding="utf-8"?>
<Properties xmlns="http://schemas.openxmlformats.org/officeDocument/2006/extended-properties" xmlns:vt="http://schemas.openxmlformats.org/officeDocument/2006/docPropsVTypes">
  <Template>ppt-template</Template>
  <TotalTime>919</TotalTime>
  <Words>902</Words>
  <Application>Microsoft Office PowerPoint</Application>
  <PresentationFormat>Widescreen</PresentationFormat>
  <Paragraphs>82</Paragraphs>
  <Slides>8</Slides>
  <Notes>6</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Verdana</vt:lpstr>
      <vt:lpstr>Wingdings</vt:lpstr>
      <vt:lpstr>Capgemini Master</vt:lpstr>
      <vt:lpstr>Cover options</vt:lpstr>
      <vt:lpstr>Final slides</vt:lpstr>
      <vt:lpstr>think-cell Slide</vt:lpstr>
      <vt:lpstr>PowerPoint Presentation</vt:lpstr>
      <vt:lpstr>SAP Gateway  Day 3 - Agenda</vt:lpstr>
      <vt:lpstr>Odata Query Options &amp; Parameters</vt:lpstr>
      <vt:lpstr>Odata Query Options &amp; Parameters</vt:lpstr>
      <vt:lpstr>Odata Query Options &amp; Parameters</vt:lpstr>
      <vt:lpstr>Odata Query Options &amp; Parameters</vt:lpstr>
      <vt:lpstr>Odata Query Options &amp; Parameters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Bhangale, Prasanna</cp:lastModifiedBy>
  <cp:revision>198</cp:revision>
  <dcterms:created xsi:type="dcterms:W3CDTF">2019-05-04T18:47:02Z</dcterms:created>
  <dcterms:modified xsi:type="dcterms:W3CDTF">2021-03-29T18:13:25Z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