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97.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9.xml" ContentType="application/vnd.openxmlformats-officedocument.presentationml.slide+xml"/>
  <Override PartName="/ppt/slides/slide9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100.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96.xml" ContentType="application/vnd.openxmlformats-officedocument.presentationml.slide+xml"/>
  <Override PartName="/ppt/slides/slide24.xml" ContentType="application/vnd.openxmlformats-officedocument.presentationml.slide+xml"/>
  <Override PartName="/ppt/slides/slide26.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25.xml" ContentType="application/vnd.openxmlformats-officedocument.presentationml.slide+xml"/>
  <Override PartName="/ppt/slides/slide37.xml" ContentType="application/vnd.openxmlformats-officedocument.presentationml.slide+xml"/>
  <Override PartName="/ppt/slides/slide35.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4.xml" ContentType="application/vnd.openxmlformats-officedocument.presentationml.slide+xml"/>
  <Override PartName="/ppt/slides/slide36.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ppt/tags/tag1.xml" ContentType="application/vnd.openxmlformats-officedocument.presentationml.tags+xml"/>
  <Override PartName="/ppt/tags/tag2.xml" ContentType="application/vnd.openxmlformats-officedocument.presentationml.tag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1" r:id="rId2"/>
  </p:sldMasterIdLst>
  <p:notesMasterIdLst>
    <p:notesMasterId r:id="rId103"/>
  </p:notesMasterIdLst>
  <p:handoutMasterIdLst>
    <p:handoutMasterId r:id="rId104"/>
  </p:handoutMasterIdLst>
  <p:sldIdLst>
    <p:sldId id="467" r:id="rId3"/>
    <p:sldId id="486" r:id="rId4"/>
    <p:sldId id="440" r:id="rId5"/>
    <p:sldId id="441" r:id="rId6"/>
    <p:sldId id="442" r:id="rId7"/>
    <p:sldId id="443" r:id="rId8"/>
    <p:sldId id="444" r:id="rId9"/>
    <p:sldId id="445" r:id="rId10"/>
    <p:sldId id="466" r:id="rId11"/>
    <p:sldId id="468" r:id="rId12"/>
    <p:sldId id="446" r:id="rId13"/>
    <p:sldId id="447" r:id="rId14"/>
    <p:sldId id="448" r:id="rId15"/>
    <p:sldId id="449" r:id="rId16"/>
    <p:sldId id="450" r:id="rId17"/>
    <p:sldId id="451" r:id="rId18"/>
    <p:sldId id="452" r:id="rId19"/>
    <p:sldId id="453" r:id="rId20"/>
    <p:sldId id="454" r:id="rId21"/>
    <p:sldId id="455" r:id="rId22"/>
    <p:sldId id="456" r:id="rId23"/>
    <p:sldId id="457" r:id="rId24"/>
    <p:sldId id="458" r:id="rId25"/>
    <p:sldId id="469" r:id="rId26"/>
    <p:sldId id="459" r:id="rId27"/>
    <p:sldId id="487" r:id="rId28"/>
    <p:sldId id="460" r:id="rId29"/>
    <p:sldId id="461" r:id="rId30"/>
    <p:sldId id="462" r:id="rId31"/>
    <p:sldId id="463" r:id="rId32"/>
    <p:sldId id="464" r:id="rId33"/>
    <p:sldId id="470" r:id="rId34"/>
    <p:sldId id="472" r:id="rId35"/>
    <p:sldId id="474" r:id="rId36"/>
    <p:sldId id="475" r:id="rId37"/>
    <p:sldId id="476" r:id="rId38"/>
    <p:sldId id="477" r:id="rId39"/>
    <p:sldId id="478" r:id="rId40"/>
    <p:sldId id="479" r:id="rId41"/>
    <p:sldId id="473" r:id="rId42"/>
    <p:sldId id="428" r:id="rId43"/>
    <p:sldId id="429" r:id="rId44"/>
    <p:sldId id="430" r:id="rId45"/>
    <p:sldId id="431" r:id="rId46"/>
    <p:sldId id="432" r:id="rId47"/>
    <p:sldId id="433" r:id="rId48"/>
    <p:sldId id="434" r:id="rId49"/>
    <p:sldId id="435" r:id="rId50"/>
    <p:sldId id="465" r:id="rId51"/>
    <p:sldId id="488" r:id="rId52"/>
    <p:sldId id="418" r:id="rId53"/>
    <p:sldId id="419" r:id="rId54"/>
    <p:sldId id="420" r:id="rId55"/>
    <p:sldId id="422" r:id="rId56"/>
    <p:sldId id="421" r:id="rId57"/>
    <p:sldId id="423" r:id="rId58"/>
    <p:sldId id="424" r:id="rId59"/>
    <p:sldId id="425" r:id="rId60"/>
    <p:sldId id="483" r:id="rId61"/>
    <p:sldId id="484" r:id="rId62"/>
    <p:sldId id="485" r:id="rId63"/>
    <p:sldId id="489" r:id="rId64"/>
    <p:sldId id="426" r:id="rId65"/>
    <p:sldId id="427" r:id="rId66"/>
    <p:sldId id="480" r:id="rId67"/>
    <p:sldId id="481" r:id="rId68"/>
    <p:sldId id="490" r:id="rId69"/>
    <p:sldId id="318" r:id="rId70"/>
    <p:sldId id="392" r:id="rId71"/>
    <p:sldId id="436" r:id="rId72"/>
    <p:sldId id="437" r:id="rId73"/>
    <p:sldId id="438" r:id="rId74"/>
    <p:sldId id="391" r:id="rId75"/>
    <p:sldId id="393" r:id="rId76"/>
    <p:sldId id="394" r:id="rId77"/>
    <p:sldId id="396" r:id="rId78"/>
    <p:sldId id="482" r:id="rId79"/>
    <p:sldId id="397" r:id="rId80"/>
    <p:sldId id="398" r:id="rId81"/>
    <p:sldId id="491" r:id="rId82"/>
    <p:sldId id="399" r:id="rId83"/>
    <p:sldId id="400" r:id="rId84"/>
    <p:sldId id="401" r:id="rId85"/>
    <p:sldId id="402" r:id="rId86"/>
    <p:sldId id="403" r:id="rId87"/>
    <p:sldId id="404" r:id="rId88"/>
    <p:sldId id="405" r:id="rId89"/>
    <p:sldId id="406" r:id="rId90"/>
    <p:sldId id="407" r:id="rId91"/>
    <p:sldId id="408" r:id="rId92"/>
    <p:sldId id="409" r:id="rId93"/>
    <p:sldId id="410" r:id="rId94"/>
    <p:sldId id="411" r:id="rId95"/>
    <p:sldId id="412" r:id="rId96"/>
    <p:sldId id="413" r:id="rId97"/>
    <p:sldId id="414" r:id="rId98"/>
    <p:sldId id="415" r:id="rId99"/>
    <p:sldId id="471" r:id="rId100"/>
    <p:sldId id="416" r:id="rId101"/>
    <p:sldId id="417" r:id="rId102"/>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872C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1219" autoAdjust="0"/>
  </p:normalViewPr>
  <p:slideViewPr>
    <p:cSldViewPr>
      <p:cViewPr varScale="1">
        <p:scale>
          <a:sx n="73" d="100"/>
          <a:sy n="73" d="100"/>
        </p:scale>
        <p:origin x="-1128" y="-102"/>
      </p:cViewPr>
      <p:guideLst>
        <p:guide orient="horz" pos="2160"/>
        <p:guide pos="3120"/>
      </p:guideLst>
    </p:cSldViewPr>
  </p:slideViewPr>
  <p:outlineViewPr>
    <p:cViewPr>
      <p:scale>
        <a:sx n="33" d="100"/>
        <a:sy n="33" d="100"/>
      </p:scale>
      <p:origin x="0" y="3940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992"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heme" Target="theme/theme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notesMaster" Target="notesMasters/notesMaster1.xml"/><Relationship Id="rId108" Type="http://schemas.openxmlformats.org/officeDocument/2006/relationships/tableStyles" Target="tableStyle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customXml" Target="../customXml/item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customXml" Target="../customXml/item2.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6858000" cy="457200"/>
          </a:xfrm>
          <a:prstGeom prst="rect">
            <a:avLst/>
          </a:prstGeom>
        </p:spPr>
        <p:txBody>
          <a:bodyPr vert="horz" lIns="72000" tIns="180000" rIns="288000" bIns="36000" rtlCol="0"/>
          <a:lstStyle>
            <a:lvl1pPr algn="l">
              <a:defRPr sz="1200"/>
            </a:lvl1pPr>
          </a:lstStyle>
          <a:p>
            <a:pPr algn="r"/>
            <a:endParaRPr lang="en-US" sz="1400" b="1"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180000" tIns="36000" rIns="72000" bIns="180000" rtlCol="0" anchor="b"/>
          <a:lstStyle>
            <a:lvl1pPr algn="l">
              <a:defRPr sz="1200"/>
            </a:lvl1pPr>
          </a:lstStyle>
          <a:p>
            <a:r>
              <a:rPr lang="en-US" sz="800" dirty="0" smtClean="0"/>
              <a:t>© 2014 Capgemini. All rights reserved.</a:t>
            </a: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72000" tIns="36000" rIns="180000" bIns="180000" rtlCol="0" anchor="b"/>
          <a:lstStyle>
            <a:lvl1pPr algn="r">
              <a:defRPr sz="1200"/>
            </a:lvl1pPr>
          </a:lstStyle>
          <a:p>
            <a:fld id="{31BBAEFF-FCA4-4EA1-946D-1EE330CB54A8}" type="slidenum">
              <a:rPr lang="en-US" sz="800" b="1" smtClean="0"/>
              <a:pPr/>
              <a:t>‹#›</a:t>
            </a:fld>
            <a:endParaRPr lang="en-US" sz="800" b="1" dirty="0" smtClean="0"/>
          </a:p>
        </p:txBody>
      </p:sp>
    </p:spTree>
    <p:extLst>
      <p:ext uri="{BB962C8B-B14F-4D97-AF65-F5344CB8AC3E}">
        <p14:creationId xmlns:p14="http://schemas.microsoft.com/office/powerpoint/2010/main" xmlns="" val="223124726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6858000" cy="457200"/>
          </a:xfrm>
          <a:prstGeom prst="rect">
            <a:avLst/>
          </a:prstGeom>
        </p:spPr>
        <p:txBody>
          <a:bodyPr vert="horz" lIns="72000" tIns="180000" rIns="288000" bIns="36000" rtlCol="0"/>
          <a:lstStyle>
            <a:lvl1pPr algn="r">
              <a:defRPr sz="1400" b="1"/>
            </a:lvl1pPr>
          </a:lstStyle>
          <a:p>
            <a:endParaRPr lang="en-US" dirty="0"/>
          </a:p>
        </p:txBody>
      </p:sp>
      <p:sp>
        <p:nvSpPr>
          <p:cNvPr id="4" name="Espace réservé de l'image des diapositives 3"/>
          <p:cNvSpPr>
            <a:spLocks noGrp="1" noRot="1" noChangeAspect="1"/>
          </p:cNvSpPr>
          <p:nvPr>
            <p:ph type="sldImg" idx="2"/>
          </p:nvPr>
        </p:nvSpPr>
        <p:spPr>
          <a:xfrm>
            <a:off x="787360" y="571472"/>
            <a:ext cx="5283280" cy="3657656"/>
          </a:xfrm>
          <a:prstGeom prst="rect">
            <a:avLst/>
          </a:prstGeom>
          <a:noFill/>
          <a:ln w="12700">
            <a:solidFill>
              <a:prstClr val="black"/>
            </a:solidFill>
          </a:ln>
        </p:spPr>
        <p:txBody>
          <a:bodyPr vert="horz" lIns="91440" tIns="45720" rIns="91440" bIns="45720" rtlCol="0" anchor="ctr"/>
          <a:lstStyle/>
          <a:p>
            <a:endParaRPr lang="en-US" dirty="0"/>
          </a:p>
        </p:txBody>
      </p:sp>
      <p:sp>
        <p:nvSpPr>
          <p:cNvPr id="5" name="Espace réservé des commentaires 4"/>
          <p:cNvSpPr>
            <a:spLocks noGrp="1"/>
          </p:cNvSpPr>
          <p:nvPr>
            <p:ph type="body" sz="quarter" idx="3"/>
          </p:nvPr>
        </p:nvSpPr>
        <p:spPr>
          <a:xfrm>
            <a:off x="214290" y="4343400"/>
            <a:ext cx="6429420" cy="4229128"/>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180000" tIns="36000" rIns="72000" bIns="180000" rtlCol="0" anchor="b"/>
          <a:lstStyle>
            <a:lvl1pPr algn="l">
              <a:defRPr sz="800"/>
            </a:lvl1pPr>
          </a:lstStyle>
          <a:p>
            <a:r>
              <a:rPr lang="en-US" dirty="0" smtClean="0"/>
              <a:t>© 2014 Capgemini. All rights reserved.</a:t>
            </a:r>
            <a:endParaRPr lang="en-US"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72000" tIns="36000" rIns="180000" bIns="180000" rtlCol="0" anchor="b"/>
          <a:lstStyle>
            <a:lvl1pPr algn="r">
              <a:defRPr sz="800" b="1"/>
            </a:lvl1pPr>
          </a:lstStyle>
          <a:p>
            <a:fld id="{CBC04D6F-FB7D-4867-9F14-E50918222406}" type="slidenum">
              <a:rPr lang="en-US" smtClean="0"/>
              <a:pPr/>
              <a:t>‹#›</a:t>
            </a:fld>
            <a:endParaRPr lang="en-US" dirty="0"/>
          </a:p>
        </p:txBody>
      </p:sp>
    </p:spTree>
    <p:extLst>
      <p:ext uri="{BB962C8B-B14F-4D97-AF65-F5344CB8AC3E}">
        <p14:creationId xmlns:p14="http://schemas.microsoft.com/office/powerpoint/2010/main" xmlns="" val="113698636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180975" indent="0" algn="l" defTabSz="914400" rtl="0" eaLnBrk="1" latinLnBrk="0" hangingPunct="1">
      <a:defRPr sz="1200" kern="1200">
        <a:solidFill>
          <a:schemeClr val="tx1"/>
        </a:solidFill>
        <a:latin typeface="+mn-lt"/>
        <a:ea typeface="+mn-ea"/>
        <a:cs typeface="+mn-cs"/>
      </a:defRPr>
    </a:lvl2pPr>
    <a:lvl3pPr marL="360363" indent="0" algn="l" defTabSz="914400" rtl="0" eaLnBrk="1" latinLnBrk="0" hangingPunct="1">
      <a:defRPr sz="1200" kern="1200">
        <a:solidFill>
          <a:schemeClr val="tx1"/>
        </a:solidFill>
        <a:latin typeface="+mn-lt"/>
        <a:ea typeface="+mn-ea"/>
        <a:cs typeface="+mn-cs"/>
      </a:defRPr>
    </a:lvl3pPr>
    <a:lvl4pPr marL="541338" indent="0" algn="l" defTabSz="914400" rtl="0" eaLnBrk="1" latinLnBrk="0" hangingPunct="1">
      <a:defRPr sz="1200" kern="1200">
        <a:solidFill>
          <a:schemeClr val="tx1"/>
        </a:solidFill>
        <a:latin typeface="+mn-lt"/>
        <a:ea typeface="+mn-ea"/>
        <a:cs typeface="+mn-cs"/>
      </a:defRPr>
    </a:lvl4pPr>
    <a:lvl5pPr marL="722313"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571500"/>
            <a:ext cx="5283200" cy="3657600"/>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dirty="0" smtClean="0"/>
              <a:t>© 2014 Capgemini. All rights reserved.</a:t>
            </a:r>
            <a:endParaRPr lang="en-US" dirty="0"/>
          </a:p>
        </p:txBody>
      </p:sp>
      <p:sp>
        <p:nvSpPr>
          <p:cNvPr id="5" name="Slide Number Placeholder 4"/>
          <p:cNvSpPr>
            <a:spLocks noGrp="1"/>
          </p:cNvSpPr>
          <p:nvPr>
            <p:ph type="sldNum" sz="quarter" idx="11"/>
          </p:nvPr>
        </p:nvSpPr>
        <p:spPr/>
        <p:txBody>
          <a:bodyPr/>
          <a:lstStyle/>
          <a:p>
            <a:fld id="{CBC04D6F-FB7D-4867-9F14-E50918222406}" type="slidenum">
              <a:rPr lang="en-US" smtClean="0"/>
              <a:pPr/>
              <a:t>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571500"/>
            <a:ext cx="5283200" cy="3657600"/>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dirty="0" smtClean="0"/>
              <a:t>© 2014 Capgemini. All rights reserved.</a:t>
            </a:r>
            <a:endParaRPr lang="en-US" dirty="0"/>
          </a:p>
        </p:txBody>
      </p:sp>
      <p:sp>
        <p:nvSpPr>
          <p:cNvPr id="5" name="Slide Number Placeholder 4"/>
          <p:cNvSpPr>
            <a:spLocks noGrp="1"/>
          </p:cNvSpPr>
          <p:nvPr>
            <p:ph type="sldNum" sz="quarter" idx="11"/>
          </p:nvPr>
        </p:nvSpPr>
        <p:spPr/>
        <p:txBody>
          <a:bodyPr/>
          <a:lstStyle/>
          <a:p>
            <a:fld id="{CBC04D6F-FB7D-4867-9F14-E50918222406}" type="slidenum">
              <a:rPr lang="en-US" smtClean="0"/>
              <a:pPr/>
              <a:t>68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People">
    <p:spTree>
      <p:nvGrpSpPr>
        <p:cNvPr id="1" name=""/>
        <p:cNvGrpSpPr/>
        <p:nvPr/>
      </p:nvGrpSpPr>
      <p:grpSpPr>
        <a:xfrm>
          <a:off x="0" y="0"/>
          <a:ext cx="0" cy="0"/>
          <a:chOff x="0" y="0"/>
          <a:chExt cx="0" cy="0"/>
        </a:xfrm>
      </p:grpSpPr>
      <p:pic>
        <p:nvPicPr>
          <p:cNvPr id="10" name="Image 9" descr="ppt_ExpertsMosaic_Color.jpg"/>
          <p:cNvPicPr>
            <a:picLocks noChangeAspect="1"/>
          </p:cNvPicPr>
          <p:nvPr userDrawn="1"/>
        </p:nvPicPr>
        <p:blipFill>
          <a:blip r:embed="rId3" cstate="print"/>
          <a:srcRect t="19317"/>
          <a:stretch>
            <a:fillRect/>
          </a:stretch>
        </p:blipFill>
        <p:spPr>
          <a:xfrm>
            <a:off x="0" y="1285860"/>
            <a:ext cx="9906000" cy="5572140"/>
          </a:xfrm>
          <a:prstGeom prst="rect">
            <a:avLst/>
          </a:prstGeom>
        </p:spPr>
      </p:pic>
      <p:sp>
        <p:nvSpPr>
          <p:cNvPr id="14" name="Freeform 30"/>
          <p:cNvSpPr>
            <a:spLocks/>
          </p:cNvSpPr>
          <p:nvPr userDrawn="1">
            <p:custDataLst>
              <p:tags r:id="rId1"/>
            </p:custDataLst>
          </p:nvPr>
        </p:nvSpPr>
        <p:spPr bwMode="white">
          <a:xfrm>
            <a:off x="-15875" y="1146175"/>
            <a:ext cx="9921875" cy="5711825"/>
          </a:xfrm>
          <a:custGeom>
            <a:avLst/>
            <a:gdLst/>
            <a:ahLst/>
            <a:cxnLst>
              <a:cxn ang="0">
                <a:pos x="0" y="3638"/>
              </a:cxn>
              <a:cxn ang="0">
                <a:pos x="516" y="2658"/>
              </a:cxn>
              <a:cxn ang="0">
                <a:pos x="1352" y="2063"/>
              </a:cxn>
              <a:cxn ang="0">
                <a:pos x="3348" y="1519"/>
              </a:cxn>
              <a:cxn ang="0">
                <a:pos x="4987" y="1078"/>
              </a:cxn>
              <a:cxn ang="0">
                <a:pos x="5762" y="534"/>
              </a:cxn>
              <a:cxn ang="0">
                <a:pos x="5762" y="66"/>
              </a:cxn>
              <a:cxn ang="0">
                <a:pos x="4" y="68"/>
              </a:cxn>
            </a:cxnLst>
            <a:rect l="0" t="0" r="r" b="b"/>
            <a:pathLst>
              <a:path w="5762" h="3638">
                <a:moveTo>
                  <a:pt x="0" y="3638"/>
                </a:moveTo>
                <a:cubicBezTo>
                  <a:pt x="58" y="3452"/>
                  <a:pt x="291" y="2920"/>
                  <a:pt x="516" y="2658"/>
                </a:cubicBezTo>
                <a:cubicBezTo>
                  <a:pt x="794" y="2320"/>
                  <a:pt x="1284" y="2093"/>
                  <a:pt x="1352" y="2063"/>
                </a:cubicBezTo>
                <a:cubicBezTo>
                  <a:pt x="1942" y="1786"/>
                  <a:pt x="2872" y="1624"/>
                  <a:pt x="3348" y="1519"/>
                </a:cubicBezTo>
                <a:cubicBezTo>
                  <a:pt x="3895" y="1390"/>
                  <a:pt x="4592" y="1228"/>
                  <a:pt x="4987" y="1078"/>
                </a:cubicBezTo>
                <a:cubicBezTo>
                  <a:pt x="5384" y="933"/>
                  <a:pt x="5632" y="702"/>
                  <a:pt x="5762" y="534"/>
                </a:cubicBezTo>
                <a:cubicBezTo>
                  <a:pt x="5762" y="0"/>
                  <a:pt x="5762" y="61"/>
                  <a:pt x="5762" y="66"/>
                </a:cubicBezTo>
                <a:cubicBezTo>
                  <a:pt x="4803" y="66"/>
                  <a:pt x="1204" y="68"/>
                  <a:pt x="4" y="68"/>
                </a:cubicBezTo>
              </a:path>
            </a:pathLst>
          </a:custGeom>
          <a:gradFill flip="none" rotWithShape="1">
            <a:gsLst>
              <a:gs pos="0">
                <a:schemeClr val="tx2">
                  <a:alpha val="90000"/>
                </a:schemeClr>
              </a:gs>
              <a:gs pos="0">
                <a:schemeClr val="tx2">
                  <a:alpha val="90000"/>
                </a:schemeClr>
              </a:gs>
              <a:gs pos="100000">
                <a:schemeClr val="tx2">
                  <a:shade val="100000"/>
                  <a:satMod val="115000"/>
                </a:schemeClr>
              </a:gs>
            </a:gsLst>
            <a:lin ang="2700000" scaled="0"/>
            <a:tileRect/>
          </a:gradFill>
          <a:ln w="1905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hangingPunct="0">
              <a:lnSpc>
                <a:spcPct val="85000"/>
              </a:lnSpc>
              <a:defRPr/>
            </a:pPr>
            <a:endParaRPr lang="en-US" noProof="0" dirty="0"/>
          </a:p>
        </p:txBody>
      </p:sp>
      <p:pic>
        <p:nvPicPr>
          <p:cNvPr id="9" name="Picture 6" descr="OK_Capgemini"/>
          <p:cNvPicPr>
            <a:picLocks noChangeAspect="1" noChangeArrowheads="1"/>
          </p:cNvPicPr>
          <p:nvPr userDrawn="1"/>
        </p:nvPicPr>
        <p:blipFill>
          <a:blip r:embed="rId4" cstate="screen"/>
          <a:srcRect/>
          <a:stretch>
            <a:fillRect/>
          </a:stretch>
        </p:blipFill>
        <p:spPr bwMode="auto">
          <a:xfrm>
            <a:off x="328613" y="368300"/>
            <a:ext cx="2159000" cy="509588"/>
          </a:xfrm>
          <a:prstGeom prst="rect">
            <a:avLst/>
          </a:prstGeom>
          <a:noFill/>
          <a:ln w="9525">
            <a:noFill/>
            <a:miter lim="800000"/>
            <a:headEnd/>
            <a:tailEnd/>
          </a:ln>
        </p:spPr>
      </p:pic>
      <p:sp>
        <p:nvSpPr>
          <p:cNvPr id="4099" name="Rectangle 3"/>
          <p:cNvSpPr>
            <a:spLocks noGrp="1" noChangeArrowheads="1"/>
          </p:cNvSpPr>
          <p:nvPr>
            <p:ph type="subTitle" idx="1" hasCustomPrompt="1"/>
          </p:nvPr>
        </p:nvSpPr>
        <p:spPr>
          <a:xfrm>
            <a:off x="0" y="2801938"/>
            <a:ext cx="5293519" cy="792162"/>
          </a:xfrm>
        </p:spPr>
        <p:txBody>
          <a:bodyPr lIns="324000" tIns="180000" rIns="0"/>
          <a:lstStyle>
            <a:lvl1pPr marL="3175" indent="0">
              <a:buFont typeface="Wingdings" pitchFamily="2" charset="2"/>
              <a:buNone/>
              <a:defRPr sz="2000">
                <a:solidFill>
                  <a:schemeClr val="bg1"/>
                </a:solidFill>
                <a:latin typeface="Arial Narrow" pitchFamily="34" charset="0"/>
              </a:defRPr>
            </a:lvl1pPr>
          </a:lstStyle>
          <a:p>
            <a:r>
              <a:rPr lang="en-US" noProof="0" dirty="0" smtClean="0"/>
              <a:t>Click to edit Master sub-title style</a:t>
            </a:r>
            <a:endParaRPr lang="en-US" noProof="0" dirty="0"/>
          </a:p>
        </p:txBody>
      </p:sp>
      <p:sp>
        <p:nvSpPr>
          <p:cNvPr id="4098" name="Rectangle 2"/>
          <p:cNvSpPr>
            <a:spLocks noGrp="1" noChangeArrowheads="1"/>
          </p:cNvSpPr>
          <p:nvPr>
            <p:ph type="ctrTitle" hasCustomPrompt="1"/>
          </p:nvPr>
        </p:nvSpPr>
        <p:spPr bwMode="auto">
          <a:xfrm>
            <a:off x="0" y="1240390"/>
            <a:ext cx="9906000" cy="1512887"/>
          </a:xfrm>
        </p:spPr>
        <p:txBody>
          <a:bodyPr lIns="324000" tIns="396000" rIns="36000" bIns="36000" anchor="t"/>
          <a:lstStyle>
            <a:lvl1pPr marL="0" indent="0" algn="l">
              <a:tabLst/>
              <a:defRPr sz="3600">
                <a:solidFill>
                  <a:schemeClr val="tx2">
                    <a:lumMod val="20000"/>
                    <a:lumOff val="80000"/>
                  </a:schemeClr>
                </a:solidFill>
                <a:latin typeface="Arial Narrow" pitchFamily="34" charset="0"/>
              </a:defRPr>
            </a:lvl1pPr>
          </a:lstStyle>
          <a:p>
            <a:r>
              <a:rPr lang="en-US" noProof="0" dirty="0" smtClean="0"/>
              <a:t>Click to edit Master title style</a:t>
            </a:r>
            <a:endParaRPr lang="en-US" noProof="0" dirty="0"/>
          </a:p>
        </p:txBody>
      </p:sp>
      <p:pic>
        <p:nvPicPr>
          <p:cNvPr id="8" name="Image 7" descr="Capgemini_Slogan_RGB.png"/>
          <p:cNvPicPr>
            <a:picLocks noChangeAspect="1"/>
          </p:cNvPicPr>
          <p:nvPr userDrawn="1"/>
        </p:nvPicPr>
        <p:blipFill>
          <a:blip r:embed="rId5" cstate="print"/>
          <a:stretch>
            <a:fillRect/>
          </a:stretch>
        </p:blipFill>
        <p:spPr>
          <a:xfrm>
            <a:off x="6164480" y="373713"/>
            <a:ext cx="3482792" cy="360000"/>
          </a:xfrm>
          <a:prstGeom prst="rect">
            <a:avLst/>
          </a:prstGeom>
        </p:spPr>
      </p:pic>
      <p:sp>
        <p:nvSpPr>
          <p:cNvPr id="11" name="ZoneTexte 10"/>
          <p:cNvSpPr txBox="1"/>
          <p:nvPr userDrawn="1"/>
        </p:nvSpPr>
        <p:spPr>
          <a:xfrm>
            <a:off x="7926484" y="1214422"/>
            <a:ext cx="1979516" cy="307777"/>
          </a:xfrm>
          <a:prstGeom prst="rect">
            <a:avLst/>
          </a:prstGeom>
          <a:noFill/>
        </p:spPr>
        <p:txBody>
          <a:bodyPr wrap="none" rtlCol="0">
            <a:spAutoFit/>
          </a:bodyPr>
          <a:lstStyle/>
          <a:p>
            <a:r>
              <a:rPr lang="en-US" sz="1400" b="1" dirty="0" smtClean="0">
                <a:solidFill>
                  <a:schemeClr val="accent2"/>
                </a:solidFill>
              </a:rPr>
              <a:t>For internal use only</a:t>
            </a:r>
            <a:endParaRPr lang="en-US" sz="1400" b="1" dirty="0">
              <a:solidFill>
                <a:schemeClr val="accent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de section">
    <p:bg>
      <p:bgPr>
        <a:solidFill>
          <a:schemeClr val="tx2"/>
        </a:solidFill>
        <a:effectLst/>
      </p:bgPr>
    </p:bg>
    <p:spTree>
      <p:nvGrpSpPr>
        <p:cNvPr id="1" name=""/>
        <p:cNvGrpSpPr/>
        <p:nvPr/>
      </p:nvGrpSpPr>
      <p:grpSpPr>
        <a:xfrm>
          <a:off x="0" y="0"/>
          <a:ext cx="0" cy="0"/>
          <a:chOff x="0" y="0"/>
          <a:chExt cx="0" cy="0"/>
        </a:xfrm>
      </p:grpSpPr>
      <p:sp>
        <p:nvSpPr>
          <p:cNvPr id="3" name="Freeform 7"/>
          <p:cNvSpPr>
            <a:spLocks/>
          </p:cNvSpPr>
          <p:nvPr userDrawn="1"/>
        </p:nvSpPr>
        <p:spPr bwMode="auto">
          <a:xfrm>
            <a:off x="0" y="-3810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solidFill>
            <a:schemeClr val="bg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8" name="Titre 1"/>
          <p:cNvSpPr>
            <a:spLocks noGrp="1"/>
          </p:cNvSpPr>
          <p:nvPr>
            <p:ph type="title" hasCustomPrompt="1"/>
          </p:nvPr>
        </p:nvSpPr>
        <p:spPr>
          <a:xfrm>
            <a:off x="0" y="903288"/>
            <a:ext cx="9906000" cy="1143000"/>
          </a:xfrm>
          <a:prstGeom prst="rect">
            <a:avLst/>
          </a:prstGeom>
        </p:spPr>
        <p:txBody>
          <a:bodyPr lIns="360000" rIns="36000" anchor="b"/>
          <a:lstStyle>
            <a:lvl1pPr algn="l">
              <a:defRPr sz="3600" b="1" baseline="0">
                <a:solidFill>
                  <a:schemeClr val="tx2"/>
                </a:solidFill>
                <a:latin typeface="Arial Narrow" pitchFamily="34" charset="0"/>
              </a:defRPr>
            </a:lvl1pPr>
          </a:lstStyle>
          <a:p>
            <a:r>
              <a:rPr lang="en-US" noProof="0" dirty="0" smtClean="0"/>
              <a:t>Click to edit Master title style</a:t>
            </a:r>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seul">
    <p:bg>
      <p:bgPr>
        <a:solidFill>
          <a:schemeClr val="tx2"/>
        </a:solidFill>
        <a:effectLst/>
      </p:bgPr>
    </p:bg>
    <p:spTree>
      <p:nvGrpSpPr>
        <p:cNvPr id="1" name=""/>
        <p:cNvGrpSpPr/>
        <p:nvPr/>
      </p:nvGrpSpPr>
      <p:grpSpPr>
        <a:xfrm>
          <a:off x="0" y="0"/>
          <a:ext cx="0" cy="0"/>
          <a:chOff x="0" y="0"/>
          <a:chExt cx="0" cy="0"/>
        </a:xfrm>
      </p:grpSpPr>
      <p:sp>
        <p:nvSpPr>
          <p:cNvPr id="10" name="Freeform 7"/>
          <p:cNvSpPr>
            <a:spLocks/>
          </p:cNvSpPr>
          <p:nvPr userDrawn="1"/>
        </p:nvSpPr>
        <p:spPr bwMode="auto">
          <a:xfrm>
            <a:off x="0" y="-3810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solidFill>
            <a:schemeClr val="bg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6" name="Rectangle 8"/>
          <p:cNvSpPr>
            <a:spLocks noChangeArrowheads="1"/>
          </p:cNvSpPr>
          <p:nvPr userDrawn="1"/>
        </p:nvSpPr>
        <p:spPr bwMode="auto">
          <a:xfrm>
            <a:off x="7439025" y="5376350"/>
            <a:ext cx="2466975" cy="276225"/>
          </a:xfrm>
          <a:prstGeom prst="rect">
            <a:avLst/>
          </a:prstGeom>
          <a:noFill/>
          <a:ln w="9525">
            <a:noFill/>
            <a:miter lim="800000"/>
            <a:headEnd/>
            <a:tailEnd/>
          </a:ln>
          <a:effectLst/>
        </p:spPr>
        <p:txBody>
          <a:bodyPr wrap="none" lIns="0" tIns="0" rIns="360000" bIns="0">
            <a:spAutoFit/>
          </a:bodyPr>
          <a:lstStyle/>
          <a:p>
            <a:pPr algn="r">
              <a:spcBef>
                <a:spcPct val="20000"/>
              </a:spcBef>
              <a:defRPr/>
            </a:pPr>
            <a:r>
              <a:rPr lang="en-US" sz="1800" b="0" dirty="0">
                <a:solidFill>
                  <a:schemeClr val="bg1"/>
                </a:solidFill>
              </a:rPr>
              <a:t>www.capgemini.com</a:t>
            </a:r>
          </a:p>
        </p:txBody>
      </p:sp>
      <p:pic>
        <p:nvPicPr>
          <p:cNvPr id="7" name="Picture 9" descr="OK_Capgemini"/>
          <p:cNvPicPr>
            <a:picLocks noChangeAspect="1" noChangeArrowheads="1"/>
          </p:cNvPicPr>
          <p:nvPr userDrawn="1"/>
        </p:nvPicPr>
        <p:blipFill>
          <a:blip r:embed="rId2" cstate="print">
            <a:clrChange>
              <a:clrFrom>
                <a:srgbClr val="FFFFFF"/>
              </a:clrFrom>
              <a:clrTo>
                <a:srgbClr val="FFFFFF">
                  <a:alpha val="0"/>
                </a:srgbClr>
              </a:clrTo>
            </a:clrChange>
          </a:blip>
          <a:srcRect/>
          <a:stretch>
            <a:fillRect/>
          </a:stretch>
        </p:blipFill>
        <p:spPr bwMode="auto">
          <a:xfrm>
            <a:off x="1004177" y="922006"/>
            <a:ext cx="4676775" cy="1017587"/>
          </a:xfrm>
          <a:prstGeom prst="rect">
            <a:avLst/>
          </a:prstGeom>
          <a:noFill/>
          <a:ln w="9525">
            <a:noFill/>
            <a:miter lim="800000"/>
            <a:headEnd/>
            <a:tailEnd/>
          </a:ln>
        </p:spPr>
      </p:pic>
      <p:sp>
        <p:nvSpPr>
          <p:cNvPr id="8" name="Rectangle 7"/>
          <p:cNvSpPr/>
          <p:nvPr userDrawn="1"/>
        </p:nvSpPr>
        <p:spPr>
          <a:xfrm>
            <a:off x="0" y="6597650"/>
            <a:ext cx="9906000" cy="260241"/>
          </a:xfrm>
          <a:prstGeom prst="rect">
            <a:avLst/>
          </a:prstGeom>
        </p:spPr>
        <p:txBody>
          <a:bodyPr tIns="0" rIns="360000" bIns="180000" anchor="b">
            <a:spAutoFit/>
          </a:bodyPr>
          <a:lstStyle/>
          <a:p>
            <a:pPr marL="0" marR="0" indent="0" algn="r" defTabSz="914400" rtl="0" eaLnBrk="0" fontAlgn="auto" latinLnBrk="0" hangingPunct="0">
              <a:lnSpc>
                <a:spcPct val="85000"/>
              </a:lnSpc>
              <a:spcBef>
                <a:spcPts val="0"/>
              </a:spcBef>
              <a:spcAft>
                <a:spcPts val="0"/>
              </a:spcAft>
              <a:buClrTx/>
              <a:buSzTx/>
              <a:buFontTx/>
              <a:buNone/>
              <a:tabLst/>
              <a:defRPr/>
            </a:pPr>
            <a:r>
              <a:rPr lang="en-US" sz="600" kern="1200" dirty="0" smtClean="0">
                <a:solidFill>
                  <a:schemeClr val="bg1"/>
                </a:solidFill>
                <a:latin typeface="+mn-lt"/>
                <a:ea typeface="+mn-ea"/>
                <a:cs typeface="+mn-cs"/>
              </a:rPr>
              <a:t>The information contained in this presentation is proprietary and confidential. It is for Capgemini internal use only. Copyright ©2010 Capgemini. All rights reserved.</a:t>
            </a:r>
          </a:p>
        </p:txBody>
      </p:sp>
      <p:pic>
        <p:nvPicPr>
          <p:cNvPr id="9" name="Image 8" descr="Capgemini_Slogan_White.png"/>
          <p:cNvPicPr>
            <a:picLocks noChangeAspect="1"/>
          </p:cNvPicPr>
          <p:nvPr userDrawn="1"/>
        </p:nvPicPr>
        <p:blipFill>
          <a:blip r:embed="rId3" cstate="print"/>
          <a:stretch>
            <a:fillRect/>
          </a:stretch>
        </p:blipFill>
        <p:spPr>
          <a:xfrm>
            <a:off x="5816371" y="4856253"/>
            <a:ext cx="3803912" cy="393193"/>
          </a:xfrm>
          <a:prstGeom prst="rect">
            <a:avLst/>
          </a:prstGeom>
          <a:noFill/>
          <a:ln w="25400" cap="sq">
            <a:noFill/>
            <a:miter lim="800000"/>
          </a:ln>
          <a:effectLst>
            <a:outerShdw blurRad="63500" sx="102000" sy="102000" algn="ctr" rotWithShape="0">
              <a:prstClr val="black">
                <a:alpha val="40000"/>
              </a:prstClr>
            </a:outerShdw>
          </a:effec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Freeform 7"/>
          <p:cNvSpPr>
            <a:spLocks/>
          </p:cNvSpPr>
          <p:nvPr userDrawn="1"/>
        </p:nvSpPr>
        <p:spPr bwMode="auto">
          <a:xfrm>
            <a:off x="0" y="-3810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solidFill>
            <a:schemeClr val="bg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6" name="Titre 5"/>
          <p:cNvSpPr>
            <a:spLocks noGrp="1"/>
          </p:cNvSpPr>
          <p:nvPr>
            <p:ph type="title" hasCustomPrompt="1"/>
          </p:nvPr>
        </p:nvSpPr>
        <p:spPr>
          <a:xfrm>
            <a:off x="0" y="903600"/>
            <a:ext cx="9906000" cy="1143000"/>
          </a:xfrm>
          <a:prstGeom prst="rect">
            <a:avLst/>
          </a:prstGeom>
        </p:spPr>
        <p:txBody>
          <a:bodyPr lIns="360000" rIns="36000" anchor="b"/>
          <a:lstStyle>
            <a:lvl1pPr algn="l" defTabSz="914400" rtl="0" eaLnBrk="1" latinLnBrk="0" hangingPunct="1">
              <a:spcBef>
                <a:spcPct val="0"/>
              </a:spcBef>
              <a:buNone/>
              <a:defRPr lang="en-US" sz="3600" b="1" kern="1200" baseline="0" noProof="0" dirty="0" smtClean="0">
                <a:solidFill>
                  <a:schemeClr val="tx2"/>
                </a:solidFill>
                <a:latin typeface="Arial Narrow" pitchFamily="34" charset="0"/>
                <a:ea typeface="+mj-ea"/>
                <a:cs typeface="+mj-cs"/>
              </a:defRPr>
            </a:lvl1pPr>
          </a:lstStyle>
          <a:p>
            <a:r>
              <a:rPr lang="en-US" noProof="0" smtClean="0"/>
              <a:t>Click to edit Master title style</a:t>
            </a:r>
            <a:endParaRPr 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B-People">
    <p:spTree>
      <p:nvGrpSpPr>
        <p:cNvPr id="1" name=""/>
        <p:cNvGrpSpPr/>
        <p:nvPr/>
      </p:nvGrpSpPr>
      <p:grpSpPr>
        <a:xfrm>
          <a:off x="0" y="0"/>
          <a:ext cx="0" cy="0"/>
          <a:chOff x="0" y="0"/>
          <a:chExt cx="0" cy="0"/>
        </a:xfrm>
      </p:grpSpPr>
      <p:sp>
        <p:nvSpPr>
          <p:cNvPr id="5" name="Espace réservé du titre 7"/>
          <p:cNvSpPr>
            <a:spLocks noGrp="1"/>
          </p:cNvSpPr>
          <p:nvPr>
            <p:ph type="title" hasCustomPrompt="1"/>
          </p:nvPr>
        </p:nvSpPr>
        <p:spPr>
          <a:xfrm>
            <a:off x="0" y="4300728"/>
            <a:ext cx="9906000" cy="1143000"/>
          </a:xfrm>
          <a:prstGeom prst="rect">
            <a:avLst/>
          </a:prstGeom>
        </p:spPr>
        <p:txBody>
          <a:bodyPr lIns="360000" rIns="360000" anchor="t"/>
          <a:lstStyle>
            <a:lvl1pPr algn="r" defTabSz="914400" rtl="0" eaLnBrk="0" fontAlgn="base" latinLnBrk="0" hangingPunct="0">
              <a:spcBef>
                <a:spcPct val="0"/>
              </a:spcBef>
              <a:spcAft>
                <a:spcPct val="0"/>
              </a:spcAft>
              <a:buNone/>
              <a:defRPr lang="en-US" sz="3600" b="1" kern="1200" baseline="0" noProof="0" dirty="0">
                <a:solidFill>
                  <a:schemeClr val="tx2"/>
                </a:solidFill>
                <a:latin typeface="Arial Narrow" pitchFamily="34" charset="0"/>
                <a:ea typeface="+mj-ea"/>
                <a:cs typeface="+mj-cs"/>
              </a:defRPr>
            </a:lvl1pPr>
          </a:lstStyle>
          <a:p>
            <a:r>
              <a:rPr lang="en-US" noProof="0" dirty="0" smtClean="0"/>
              <a:t>Click to edit title style</a:t>
            </a:r>
            <a:endParaRPr lang="en-US" noProof="0" dirty="0"/>
          </a:p>
        </p:txBody>
      </p:sp>
      <p:sp>
        <p:nvSpPr>
          <p:cNvPr id="3" name="Freeform 7"/>
          <p:cNvSpPr>
            <a:spLocks/>
          </p:cNvSpPr>
          <p:nvPr userDrawn="1"/>
        </p:nvSpPr>
        <p:spPr bwMode="auto">
          <a:xfrm>
            <a:off x="0" y="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blipFill dpi="0" rotWithShape="0">
            <a:blip r:embed="rId2" cstate="print"/>
            <a:srcRect/>
            <a:stretch>
              <a:fillRect r="-10000"/>
            </a:stretch>
          </a:blip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Cover-KeyWords">
    <p:spTree>
      <p:nvGrpSpPr>
        <p:cNvPr id="1" name=""/>
        <p:cNvGrpSpPr/>
        <p:nvPr/>
      </p:nvGrpSpPr>
      <p:grpSpPr>
        <a:xfrm>
          <a:off x="0" y="0"/>
          <a:ext cx="0" cy="0"/>
          <a:chOff x="0" y="0"/>
          <a:chExt cx="0" cy="0"/>
        </a:xfrm>
      </p:grpSpPr>
      <p:pic>
        <p:nvPicPr>
          <p:cNvPr id="11" name="Image 10" descr="ppt_KeyWords_Bkgd_OK.jpg"/>
          <p:cNvPicPr>
            <a:picLocks noChangeAspect="1"/>
          </p:cNvPicPr>
          <p:nvPr userDrawn="1"/>
        </p:nvPicPr>
        <p:blipFill>
          <a:blip r:embed="rId3" cstate="print"/>
          <a:srcRect b="20413"/>
          <a:stretch>
            <a:fillRect/>
          </a:stretch>
        </p:blipFill>
        <p:spPr>
          <a:xfrm>
            <a:off x="0" y="1285860"/>
            <a:ext cx="9906000" cy="5572140"/>
          </a:xfrm>
          <a:prstGeom prst="rect">
            <a:avLst/>
          </a:prstGeom>
        </p:spPr>
      </p:pic>
      <p:sp>
        <p:nvSpPr>
          <p:cNvPr id="14" name="Freeform 30"/>
          <p:cNvSpPr>
            <a:spLocks/>
          </p:cNvSpPr>
          <p:nvPr userDrawn="1">
            <p:custDataLst>
              <p:tags r:id="rId1"/>
            </p:custDataLst>
          </p:nvPr>
        </p:nvSpPr>
        <p:spPr bwMode="white">
          <a:xfrm>
            <a:off x="-15875" y="1146175"/>
            <a:ext cx="9921875" cy="5711825"/>
          </a:xfrm>
          <a:custGeom>
            <a:avLst/>
            <a:gdLst/>
            <a:ahLst/>
            <a:cxnLst>
              <a:cxn ang="0">
                <a:pos x="0" y="3638"/>
              </a:cxn>
              <a:cxn ang="0">
                <a:pos x="516" y="2658"/>
              </a:cxn>
              <a:cxn ang="0">
                <a:pos x="1352" y="2063"/>
              </a:cxn>
              <a:cxn ang="0">
                <a:pos x="3348" y="1519"/>
              </a:cxn>
              <a:cxn ang="0">
                <a:pos x="4987" y="1078"/>
              </a:cxn>
              <a:cxn ang="0">
                <a:pos x="5762" y="534"/>
              </a:cxn>
              <a:cxn ang="0">
                <a:pos x="5762" y="66"/>
              </a:cxn>
              <a:cxn ang="0">
                <a:pos x="4" y="68"/>
              </a:cxn>
            </a:cxnLst>
            <a:rect l="0" t="0" r="r" b="b"/>
            <a:pathLst>
              <a:path w="5762" h="3638">
                <a:moveTo>
                  <a:pt x="0" y="3638"/>
                </a:moveTo>
                <a:cubicBezTo>
                  <a:pt x="58" y="3452"/>
                  <a:pt x="291" y="2920"/>
                  <a:pt x="516" y="2658"/>
                </a:cubicBezTo>
                <a:cubicBezTo>
                  <a:pt x="794" y="2320"/>
                  <a:pt x="1284" y="2093"/>
                  <a:pt x="1352" y="2063"/>
                </a:cubicBezTo>
                <a:cubicBezTo>
                  <a:pt x="1942" y="1786"/>
                  <a:pt x="2872" y="1624"/>
                  <a:pt x="3348" y="1519"/>
                </a:cubicBezTo>
                <a:cubicBezTo>
                  <a:pt x="3895" y="1390"/>
                  <a:pt x="4592" y="1228"/>
                  <a:pt x="4987" y="1078"/>
                </a:cubicBezTo>
                <a:cubicBezTo>
                  <a:pt x="5384" y="933"/>
                  <a:pt x="5632" y="702"/>
                  <a:pt x="5762" y="534"/>
                </a:cubicBezTo>
                <a:cubicBezTo>
                  <a:pt x="5762" y="0"/>
                  <a:pt x="5762" y="61"/>
                  <a:pt x="5762" y="66"/>
                </a:cubicBezTo>
                <a:cubicBezTo>
                  <a:pt x="4803" y="66"/>
                  <a:pt x="1204" y="68"/>
                  <a:pt x="4" y="68"/>
                </a:cubicBezTo>
              </a:path>
            </a:pathLst>
          </a:custGeom>
          <a:gradFill flip="none" rotWithShape="1">
            <a:gsLst>
              <a:gs pos="0">
                <a:schemeClr val="tx2">
                  <a:alpha val="90000"/>
                </a:schemeClr>
              </a:gs>
              <a:gs pos="0">
                <a:schemeClr val="tx2">
                  <a:alpha val="90000"/>
                </a:schemeClr>
              </a:gs>
              <a:gs pos="100000">
                <a:schemeClr val="tx2">
                  <a:shade val="100000"/>
                  <a:satMod val="115000"/>
                </a:schemeClr>
              </a:gs>
            </a:gsLst>
            <a:lin ang="2700000" scaled="0"/>
            <a:tileRect/>
          </a:gradFill>
          <a:ln w="1905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hangingPunct="0">
              <a:lnSpc>
                <a:spcPct val="85000"/>
              </a:lnSpc>
              <a:defRPr/>
            </a:pPr>
            <a:endParaRPr lang="en-US" noProof="0" dirty="0"/>
          </a:p>
        </p:txBody>
      </p:sp>
      <p:pic>
        <p:nvPicPr>
          <p:cNvPr id="9" name="Picture 6" descr="OK_Capgemini"/>
          <p:cNvPicPr>
            <a:picLocks noChangeAspect="1" noChangeArrowheads="1"/>
          </p:cNvPicPr>
          <p:nvPr userDrawn="1"/>
        </p:nvPicPr>
        <p:blipFill>
          <a:blip r:embed="rId4" cstate="screen"/>
          <a:srcRect/>
          <a:stretch>
            <a:fillRect/>
          </a:stretch>
        </p:blipFill>
        <p:spPr bwMode="auto">
          <a:xfrm>
            <a:off x="328613" y="368300"/>
            <a:ext cx="2159000" cy="509588"/>
          </a:xfrm>
          <a:prstGeom prst="rect">
            <a:avLst/>
          </a:prstGeom>
          <a:noFill/>
          <a:ln w="9525">
            <a:noFill/>
            <a:miter lim="800000"/>
            <a:headEnd/>
            <a:tailEnd/>
          </a:ln>
        </p:spPr>
      </p:pic>
      <p:sp>
        <p:nvSpPr>
          <p:cNvPr id="4099" name="Rectangle 3"/>
          <p:cNvSpPr>
            <a:spLocks noGrp="1" noChangeArrowheads="1"/>
          </p:cNvSpPr>
          <p:nvPr>
            <p:ph type="subTitle" idx="1" hasCustomPrompt="1"/>
          </p:nvPr>
        </p:nvSpPr>
        <p:spPr>
          <a:xfrm>
            <a:off x="0" y="2801938"/>
            <a:ext cx="5293519" cy="792162"/>
          </a:xfrm>
        </p:spPr>
        <p:txBody>
          <a:bodyPr lIns="324000" tIns="180000" rIns="0"/>
          <a:lstStyle>
            <a:lvl1pPr marL="3175" indent="0">
              <a:buFont typeface="Wingdings" pitchFamily="2" charset="2"/>
              <a:buNone/>
              <a:defRPr sz="2000">
                <a:solidFill>
                  <a:schemeClr val="bg1"/>
                </a:solidFill>
                <a:latin typeface="Arial Narrow" pitchFamily="34" charset="0"/>
              </a:defRPr>
            </a:lvl1pPr>
          </a:lstStyle>
          <a:p>
            <a:r>
              <a:rPr lang="en-US" noProof="0" smtClean="0"/>
              <a:t>Click to edit Master sub-title style</a:t>
            </a:r>
            <a:endParaRPr lang="en-US" noProof="0"/>
          </a:p>
        </p:txBody>
      </p:sp>
      <p:sp>
        <p:nvSpPr>
          <p:cNvPr id="4098" name="Rectangle 2"/>
          <p:cNvSpPr>
            <a:spLocks noGrp="1" noChangeArrowheads="1"/>
          </p:cNvSpPr>
          <p:nvPr>
            <p:ph type="ctrTitle" hasCustomPrompt="1"/>
          </p:nvPr>
        </p:nvSpPr>
        <p:spPr bwMode="auto">
          <a:xfrm>
            <a:off x="0" y="1240390"/>
            <a:ext cx="9906000" cy="1512887"/>
          </a:xfrm>
          <a:noFill/>
          <a:ln w="9525">
            <a:noFill/>
            <a:miter lim="800000"/>
            <a:headEnd/>
            <a:tailEnd/>
          </a:ln>
        </p:spPr>
        <p:txBody>
          <a:bodyPr vert="horz" wrap="square" lIns="324000" tIns="396000" rIns="36000" bIns="36000" numCol="1" anchor="t" anchorCtr="0" compatLnSpc="1">
            <a:prstTxWarp prst="textNoShape">
              <a:avLst/>
            </a:prstTxWarp>
          </a:bodyPr>
          <a:lstStyle>
            <a:lvl1pPr marL="0" indent="0" algn="l" defTabSz="914400" rtl="0" eaLnBrk="0" fontAlgn="base" latinLnBrk="0" hangingPunct="0">
              <a:lnSpc>
                <a:spcPct val="90000"/>
              </a:lnSpc>
              <a:spcBef>
                <a:spcPct val="0"/>
              </a:spcBef>
              <a:spcAft>
                <a:spcPct val="0"/>
              </a:spcAft>
              <a:buNone/>
              <a:tabLst/>
              <a:defRPr lang="en-US" sz="3600" b="1" kern="1200" noProof="0" dirty="0">
                <a:solidFill>
                  <a:schemeClr val="tx2">
                    <a:lumMod val="20000"/>
                    <a:lumOff val="80000"/>
                  </a:schemeClr>
                </a:solidFill>
                <a:latin typeface="Arial Narrow" pitchFamily="34" charset="0"/>
                <a:ea typeface="+mj-ea"/>
                <a:cs typeface="+mj-cs"/>
              </a:defRPr>
            </a:lvl1pPr>
          </a:lstStyle>
          <a:p>
            <a:r>
              <a:rPr lang="en-US" noProof="0" dirty="0" smtClean="0"/>
              <a:t>Click to edit Master title style</a:t>
            </a:r>
            <a:endParaRPr lang="en-US" noProof="0" dirty="0"/>
          </a:p>
        </p:txBody>
      </p:sp>
      <p:pic>
        <p:nvPicPr>
          <p:cNvPr id="10" name="Image 9" descr="Capgemini_Slogan_RGB.png"/>
          <p:cNvPicPr>
            <a:picLocks noChangeAspect="1"/>
          </p:cNvPicPr>
          <p:nvPr userDrawn="1"/>
        </p:nvPicPr>
        <p:blipFill>
          <a:blip r:embed="rId5" cstate="print"/>
          <a:stretch>
            <a:fillRect/>
          </a:stretch>
        </p:blipFill>
        <p:spPr>
          <a:xfrm>
            <a:off x="6164480" y="373713"/>
            <a:ext cx="3482792" cy="360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tIns="180000" anchor="ctr" anchorCtr="0"/>
          <a:lstStyle>
            <a:lvl1pPr>
              <a:defRPr sz="3200" b="1" cap="small" baseline="0"/>
            </a:lvl1pPr>
          </a:lstStyle>
          <a:p>
            <a:r>
              <a:rPr lang="en-US" noProof="0" dirty="0" smtClean="0"/>
              <a:t>Click to edit title style</a:t>
            </a:r>
            <a:endParaRPr lang="en-US" noProof="0" dirty="0"/>
          </a:p>
        </p:txBody>
      </p:sp>
      <p:sp>
        <p:nvSpPr>
          <p:cNvPr id="3" name="Espace réservé du contenu 2"/>
          <p:cNvSpPr>
            <a:spLocks noGrp="1"/>
          </p:cNvSpPr>
          <p:nvPr>
            <p:ph idx="1" hasCustomPrompt="1"/>
          </p:nvPr>
        </p:nvSpPr>
        <p:spPr>
          <a:xfrm>
            <a:off x="0" y="1628801"/>
            <a:ext cx="9906000" cy="4467200"/>
          </a:xfrm>
        </p:spPr>
        <p:txBody>
          <a:bodyPr/>
          <a:lstStyle>
            <a:lvl1pPr marL="265113" indent="-265113">
              <a:defRPr/>
            </a:lvl1pPr>
            <a:lvl2pPr>
              <a:defRPr/>
            </a:lvl2pPr>
            <a:lvl3pPr>
              <a:buNone/>
              <a:defRPr/>
            </a:lvl3pPr>
            <a:lvl4pPr>
              <a:buNone/>
              <a:defRPr/>
            </a:lvl4pPr>
          </a:lstStyle>
          <a:p>
            <a:pPr lvl="0"/>
            <a:r>
              <a:rPr lang="en-US" noProof="0" dirty="0" smtClean="0"/>
              <a:t>Click to edit Master text style</a:t>
            </a:r>
          </a:p>
          <a:p>
            <a:pPr lvl="1"/>
            <a:r>
              <a:rPr lang="en-US" noProof="0" dirty="0" smtClean="0"/>
              <a:t>Text style level 2</a:t>
            </a:r>
          </a:p>
        </p:txBody>
      </p:sp>
      <p:sp>
        <p:nvSpPr>
          <p:cNvPr id="10"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1"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2"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Master Sli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a:lstStyle>
            <a:lvl1pPr>
              <a:defRPr>
                <a:solidFill>
                  <a:schemeClr val="tx2"/>
                </a:solidFill>
              </a:defRPr>
            </a:lvl1pPr>
          </a:lstStyle>
          <a:p>
            <a:r>
              <a:rPr lang="en-US" noProof="0" dirty="0" smtClean="0"/>
              <a:t>Click to edit Master title style</a:t>
            </a:r>
            <a:endParaRPr lang="en-US" noProof="0" dirty="0"/>
          </a:p>
        </p:txBody>
      </p:sp>
      <p:sp>
        <p:nvSpPr>
          <p:cNvPr id="3" name="Espace réservé du contenu 2"/>
          <p:cNvSpPr>
            <a:spLocks noGrp="1"/>
          </p:cNvSpPr>
          <p:nvPr>
            <p:ph idx="1" hasCustomPrompt="1"/>
          </p:nvPr>
        </p:nvSpPr>
        <p:spPr>
          <a:xfrm>
            <a:off x="0" y="1439999"/>
            <a:ext cx="9906000" cy="4680000"/>
          </a:xfrm>
        </p:spPr>
        <p:txBody>
          <a:bodyPr/>
          <a:lstStyle>
            <a:lvl1pPr marL="273050" indent="-273050">
              <a:defRPr baseline="0">
                <a:solidFill>
                  <a:schemeClr val="tx1"/>
                </a:solidFill>
              </a:defRPr>
            </a:lvl1pPr>
            <a:lvl2pPr marL="531813" indent="-176213">
              <a:defRPr>
                <a:solidFill>
                  <a:schemeClr val="tx1"/>
                </a:solidFill>
              </a:defRPr>
            </a:lvl2pPr>
            <a:lvl3pPr marL="804863" indent="-177800">
              <a:buClr>
                <a:schemeClr val="accent1"/>
              </a:buClr>
              <a:buFont typeface="Courier New" pitchFamily="49" charset="0"/>
              <a:buChar char="o"/>
              <a:defRPr>
                <a:solidFill>
                  <a:schemeClr val="tx1"/>
                </a:solidFill>
              </a:defRPr>
            </a:lvl3pPr>
            <a:lvl4pPr marL="1160463" indent="-260350">
              <a:buClr>
                <a:schemeClr val="accent3"/>
              </a:buClr>
              <a:defRPr>
                <a:solidFill>
                  <a:schemeClr val="tx1"/>
                </a:solidFill>
              </a:defRPr>
            </a:lvl4pPr>
            <a:lvl5pPr marL="1433513" indent="-177800">
              <a:defRPr sz="1400" baseline="0"/>
            </a:lvl5pPr>
            <a:lvl6pPr>
              <a:buNone/>
              <a:defRPr/>
            </a:lvl6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a:p>
            <a:pPr lvl="4"/>
            <a:r>
              <a:rPr lang="en-US" noProof="0" dirty="0" smtClean="0"/>
              <a:t>Text style level 5</a:t>
            </a:r>
          </a:p>
        </p:txBody>
      </p:sp>
      <p:sp>
        <p:nvSpPr>
          <p:cNvPr id="7"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8"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9"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Master with subhead">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a:noFill/>
          <a:ln w="9525">
            <a:noFill/>
            <a:miter lim="800000"/>
            <a:headEnd/>
            <a:tailEnd/>
          </a:ln>
        </p:spPr>
        <p:txBody>
          <a:bodyPr vert="horz" wrap="square" lIns="72000" tIns="252000" rIns="72000" bIns="36000" numCol="1" anchor="ctr" anchorCtr="0" compatLnSpc="1">
            <a:prstTxWarp prst="textNoShape">
              <a:avLst/>
            </a:prstTxWarp>
          </a:bodyPr>
          <a:lstStyle>
            <a:lvl1pPr marL="714375" indent="-714375" algn="ctr" rtl="0" eaLnBrk="0" fontAlgn="base" hangingPunct="0">
              <a:spcBef>
                <a:spcPct val="0"/>
              </a:spcBef>
              <a:spcAft>
                <a:spcPct val="0"/>
              </a:spcAft>
              <a:defRPr lang="en-US" sz="3000" b="1" noProof="0" dirty="0" smtClean="0">
                <a:solidFill>
                  <a:schemeClr val="tx2"/>
                </a:solidFill>
                <a:latin typeface="+mj-lt"/>
                <a:ea typeface="+mj-ea"/>
                <a:cs typeface="+mj-cs"/>
              </a:defRPr>
            </a:lvl1pPr>
          </a:lstStyle>
          <a:p>
            <a:r>
              <a:rPr lang="en-US" noProof="0" dirty="0" smtClean="0"/>
              <a:t>Click to edit Master title style</a:t>
            </a:r>
            <a:endParaRPr lang="en-US" noProof="0" dirty="0"/>
          </a:p>
        </p:txBody>
      </p:sp>
      <p:sp>
        <p:nvSpPr>
          <p:cNvPr id="3" name="Espace réservé du contenu 2"/>
          <p:cNvSpPr>
            <a:spLocks noGrp="1"/>
          </p:cNvSpPr>
          <p:nvPr>
            <p:ph idx="1" hasCustomPrompt="1"/>
          </p:nvPr>
        </p:nvSpPr>
        <p:spPr>
          <a:xfrm>
            <a:off x="0" y="2101755"/>
            <a:ext cx="9906000" cy="4024408"/>
          </a:xfrm>
          <a:noFill/>
          <a:ln w="9525">
            <a:noFill/>
            <a:miter lim="800000"/>
            <a:headEnd/>
            <a:tailEnd/>
          </a:ln>
        </p:spPr>
        <p:txBody>
          <a:bodyPr vert="horz" wrap="square" lIns="288000" tIns="36000" rIns="72000" bIns="36000" numCol="1" anchor="t" anchorCtr="0" compatLnSpc="1">
            <a:prstTxWarp prst="textNoShape">
              <a:avLst/>
            </a:prstTxWarp>
          </a:bodyPr>
          <a:lstStyle>
            <a:lvl1pPr algn="l" defTabSz="714375" rtl="0" eaLnBrk="0" fontAlgn="base" hangingPunct="0">
              <a:spcBef>
                <a:spcPct val="20000"/>
              </a:spcBef>
              <a:spcAft>
                <a:spcPct val="0"/>
              </a:spcAft>
              <a:defRPr lang="fr-FR" sz="2400" baseline="0" noProof="0" dirty="0" smtClean="0">
                <a:solidFill>
                  <a:schemeClr val="tx1"/>
                </a:solidFill>
                <a:latin typeface="+mn-lt"/>
                <a:ea typeface="+mn-ea"/>
                <a:cs typeface="+mn-cs"/>
              </a:defRPr>
            </a:lvl1pPr>
            <a:lvl2pPr algn="l" defTabSz="714375" rtl="0" eaLnBrk="0" fontAlgn="base" hangingPunct="0">
              <a:spcBef>
                <a:spcPct val="20000"/>
              </a:spcBef>
              <a:spcAft>
                <a:spcPct val="0"/>
              </a:spcAft>
              <a:defRPr lang="fr-FR" sz="2000" baseline="0" noProof="0" dirty="0" smtClean="0">
                <a:solidFill>
                  <a:schemeClr val="tx1"/>
                </a:solidFill>
                <a:latin typeface="+mn-lt"/>
                <a:ea typeface="+mn-ea"/>
                <a:cs typeface="+mn-cs"/>
              </a:defRPr>
            </a:lvl2pPr>
            <a:lvl3pPr algn="l" defTabSz="714375" rtl="0" eaLnBrk="0" fontAlgn="base" hangingPunct="0">
              <a:spcBef>
                <a:spcPct val="20000"/>
              </a:spcBef>
              <a:spcAft>
                <a:spcPct val="0"/>
              </a:spcAft>
              <a:defRPr lang="fr-FR" sz="1800" baseline="0" noProof="0" dirty="0" smtClean="0">
                <a:solidFill>
                  <a:schemeClr val="tx1"/>
                </a:solidFill>
                <a:latin typeface="+mn-lt"/>
                <a:ea typeface="+mn-ea"/>
                <a:cs typeface="+mn-cs"/>
              </a:defRPr>
            </a:lvl3pPr>
            <a:lvl4pPr algn="l" defTabSz="714375" rtl="0" eaLnBrk="0" fontAlgn="base" hangingPunct="0">
              <a:spcBef>
                <a:spcPct val="20000"/>
              </a:spcBef>
              <a:spcAft>
                <a:spcPct val="0"/>
              </a:spcAft>
              <a:defRPr lang="fr-FR" sz="1600" baseline="0" noProof="0" dirty="0" smtClean="0">
                <a:solidFill>
                  <a:schemeClr val="tx1"/>
                </a:solidFill>
                <a:latin typeface="+mn-lt"/>
                <a:ea typeface="+mn-ea"/>
                <a:cs typeface="+mn-cs"/>
              </a:defRPr>
            </a:lvl4pPr>
            <a:lvl5pPr marL="1427163" indent="-266700" algn="l" defTabSz="636588" rtl="0" eaLnBrk="0" fontAlgn="base" hangingPunct="0">
              <a:spcBef>
                <a:spcPct val="20000"/>
              </a:spcBef>
              <a:spcAft>
                <a:spcPct val="0"/>
              </a:spcAft>
              <a:defRPr lang="en-US" sz="1400" baseline="0" noProof="0" dirty="0" smtClean="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a:p>
            <a:pPr lvl="4"/>
            <a:r>
              <a:rPr lang="en-US" noProof="0" dirty="0" smtClean="0"/>
              <a:t>Text style level 5</a:t>
            </a:r>
            <a:endParaRPr lang="en-US" noProof="0" dirty="0"/>
          </a:p>
        </p:txBody>
      </p:sp>
      <p:sp>
        <p:nvSpPr>
          <p:cNvPr id="4" name="Espace réservé du texte 3"/>
          <p:cNvSpPr>
            <a:spLocks noGrp="1"/>
          </p:cNvSpPr>
          <p:nvPr>
            <p:ph type="body" sz="half" idx="2" hasCustomPrompt="1"/>
          </p:nvPr>
        </p:nvSpPr>
        <p:spPr>
          <a:xfrm>
            <a:off x="0" y="1440000"/>
            <a:ext cx="9906000" cy="557473"/>
          </a:xfrm>
        </p:spPr>
        <p:txBody>
          <a:bodyPr/>
          <a:lstStyle>
            <a:lvl1pPr marL="0" indent="0">
              <a:buNone/>
              <a:defRPr sz="24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dirty="0" smtClean="0"/>
              <a:t>Click to edit Master text style</a:t>
            </a:r>
          </a:p>
        </p:txBody>
      </p:sp>
      <p:sp>
        <p:nvSpPr>
          <p:cNvPr id="9"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0"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1" name="Rectangle 17"/>
          <p:cNvSpPr>
            <a:spLocks noGrp="1" noChangeArrowheads="1"/>
          </p:cNvSpPr>
          <p:nvPr>
            <p:ph type="dt" sz="half" idx="10"/>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a:lstStyle>
            <a:lvl1pPr>
              <a:lnSpc>
                <a:spcPct val="90000"/>
              </a:lnSpc>
              <a:defRPr/>
            </a:lvl1pPr>
          </a:lstStyle>
          <a:p>
            <a:r>
              <a:rPr lang="en-US" noProof="0" smtClean="0"/>
              <a:t>Click to edit Master title style</a:t>
            </a:r>
            <a:endParaRPr lang="en-US" noProof="0"/>
          </a:p>
        </p:txBody>
      </p:sp>
      <p:sp>
        <p:nvSpPr>
          <p:cNvPr id="4" name="Espace réservé du contenu 3"/>
          <p:cNvSpPr>
            <a:spLocks noGrp="1"/>
          </p:cNvSpPr>
          <p:nvPr>
            <p:ph sz="half" idx="2" hasCustomPrompt="1"/>
          </p:nvPr>
        </p:nvSpPr>
        <p:spPr>
          <a:xfrm>
            <a:off x="180000" y="1440000"/>
            <a:ext cx="4680000" cy="4633200"/>
          </a:xfrm>
        </p:spPr>
        <p:txBody>
          <a:bodyPr lIns="72000" rIns="36000"/>
          <a:lstStyle>
            <a:lvl1pPr>
              <a:defRPr sz="2000" baseline="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smtClean="0"/>
              <a:t>Click to edit Master title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4" hasCustomPrompt="1"/>
          </p:nvPr>
        </p:nvSpPr>
        <p:spPr>
          <a:xfrm>
            <a:off x="5040000" y="1440000"/>
            <a:ext cx="4680000" cy="4633200"/>
          </a:xfrm>
        </p:spPr>
        <p:txBody>
          <a:bodyPr lIns="72000" rIns="36000"/>
          <a:lstStyle>
            <a:lvl1pPr>
              <a:defRPr sz="200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smtClean="0"/>
              <a:t>Click to edit master title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9" name="Rectangle 19"/>
          <p:cNvSpPr>
            <a:spLocks noGrp="1" noChangeArrowheads="1"/>
          </p:cNvSpPr>
          <p:nvPr>
            <p:ph type="sldNum" sz="quarter" idx="10"/>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3" name="Rectangle 17"/>
          <p:cNvSpPr>
            <a:spLocks noGrp="1" noChangeArrowheads="1"/>
          </p:cNvSpPr>
          <p:nvPr>
            <p:ph type="dt" sz="half" idx="11"/>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ntents with heading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a:lvl1pPr>
          </a:lstStyle>
          <a:p>
            <a:r>
              <a:rPr lang="en-US" noProof="0" smtClean="0"/>
              <a:t>Click to edit Master title style</a:t>
            </a:r>
            <a:endParaRPr lang="en-US" noProof="0"/>
          </a:p>
        </p:txBody>
      </p:sp>
      <p:sp>
        <p:nvSpPr>
          <p:cNvPr id="3" name="Espace réservé du texte 2"/>
          <p:cNvSpPr>
            <a:spLocks noGrp="1"/>
          </p:cNvSpPr>
          <p:nvPr>
            <p:ph type="body" idx="1" hasCustomPrompt="1"/>
          </p:nvPr>
        </p:nvSpPr>
        <p:spPr>
          <a:xfrm>
            <a:off x="204716" y="1440000"/>
            <a:ext cx="4667322" cy="639762"/>
          </a:xfrm>
        </p:spPr>
        <p:txBody>
          <a:bodyPr lIns="36000" rIns="36000" anchor="ctr"/>
          <a:lstStyle>
            <a:lvl1pPr marL="0" indent="0" algn="ctr">
              <a:lnSpc>
                <a:spcPct val="90000"/>
              </a:lnSpc>
              <a:spcBef>
                <a:spcPts val="0"/>
              </a:spcBef>
              <a:buNone/>
              <a:defRPr sz="24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Espace réservé du contenu 3"/>
          <p:cNvSpPr>
            <a:spLocks noGrp="1"/>
          </p:cNvSpPr>
          <p:nvPr>
            <p:ph sz="half" idx="2" hasCustomPrompt="1"/>
          </p:nvPr>
        </p:nvSpPr>
        <p:spPr>
          <a:xfrm>
            <a:off x="204716" y="2092987"/>
            <a:ext cx="4667322" cy="3951288"/>
          </a:xfrm>
        </p:spPr>
        <p:txBody>
          <a:bodyPr lIns="72000" rIns="36000"/>
          <a:lstStyle>
            <a:lvl1pPr>
              <a:defRPr sz="2000" baseline="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smtClean="0"/>
              <a:t>Click to edit Master title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Espace réservé du texte 4"/>
          <p:cNvSpPr>
            <a:spLocks noGrp="1"/>
          </p:cNvSpPr>
          <p:nvPr>
            <p:ph type="body" sz="quarter" idx="3" hasCustomPrompt="1"/>
          </p:nvPr>
        </p:nvSpPr>
        <p:spPr>
          <a:xfrm>
            <a:off x="5100615" y="1440000"/>
            <a:ext cx="4616592" cy="639762"/>
          </a:xfrm>
        </p:spPr>
        <p:txBody>
          <a:bodyPr lIns="36000" rIns="36000" anchor="ctr"/>
          <a:lstStyle>
            <a:lvl1pPr marL="0" indent="0" algn="ctr">
              <a:lnSpc>
                <a:spcPct val="90000"/>
              </a:lnSpc>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Espace réservé du contenu 5"/>
          <p:cNvSpPr>
            <a:spLocks noGrp="1"/>
          </p:cNvSpPr>
          <p:nvPr>
            <p:ph sz="quarter" idx="4" hasCustomPrompt="1"/>
          </p:nvPr>
        </p:nvSpPr>
        <p:spPr>
          <a:xfrm>
            <a:off x="5100615" y="2092987"/>
            <a:ext cx="4616592" cy="3951288"/>
          </a:xfrm>
        </p:spPr>
        <p:txBody>
          <a:bodyPr lIns="72000" rIns="36000"/>
          <a:lstStyle>
            <a:lvl1pPr>
              <a:defRPr sz="200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smtClean="0"/>
              <a:t>Click to edit master title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3" name="Rectangle 18"/>
          <p:cNvSpPr>
            <a:spLocks noGrp="1" noChangeArrowheads="1"/>
          </p:cNvSpPr>
          <p:nvPr>
            <p:ph type="ftr" sz="quarter" idx="10"/>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4" name="Rectangle 19"/>
          <p:cNvSpPr>
            <a:spLocks noGrp="1" noChangeArrowheads="1"/>
          </p:cNvSpPr>
          <p:nvPr>
            <p:ph type="sldNum" sz="quarter" idx="11"/>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5" name="Rectangle 17"/>
          <p:cNvSpPr>
            <a:spLocks noGrp="1" noChangeArrowheads="1"/>
          </p:cNvSpPr>
          <p:nvPr>
            <p:ph type="dt" sz="half" idx="1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acts Info">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a:lstStyle>
            <a:lvl1pPr>
              <a:defRPr baseline="0">
                <a:solidFill>
                  <a:schemeClr val="tx2"/>
                </a:solidFill>
              </a:defRPr>
            </a:lvl1pPr>
          </a:lstStyle>
          <a:p>
            <a:r>
              <a:rPr lang="en-US" noProof="0" dirty="0" smtClean="0"/>
              <a:t>More information</a:t>
            </a:r>
            <a:endParaRPr lang="en-US" noProof="0" dirty="0"/>
          </a:p>
        </p:txBody>
      </p:sp>
      <p:pic>
        <p:nvPicPr>
          <p:cNvPr id="7" name="Picture 12" descr="OK_Capgemini"/>
          <p:cNvPicPr>
            <a:picLocks noChangeAspect="1" noChangeArrowheads="1"/>
          </p:cNvPicPr>
          <p:nvPr userDrawn="1"/>
        </p:nvPicPr>
        <p:blipFill>
          <a:blip r:embed="rId2" cstate="screen">
            <a:clrChange>
              <a:clrFrom>
                <a:srgbClr val="FFFFFF"/>
              </a:clrFrom>
              <a:clrTo>
                <a:srgbClr val="FFFFFF">
                  <a:alpha val="0"/>
                </a:srgbClr>
              </a:clrTo>
            </a:clrChange>
          </a:blip>
          <a:srcRect/>
          <a:stretch>
            <a:fillRect/>
          </a:stretch>
        </p:blipFill>
        <p:spPr bwMode="auto">
          <a:xfrm>
            <a:off x="220663" y="6381750"/>
            <a:ext cx="1558925" cy="339725"/>
          </a:xfrm>
          <a:prstGeom prst="rect">
            <a:avLst/>
          </a:prstGeom>
          <a:noFill/>
          <a:ln w="9525">
            <a:noFill/>
            <a:miter lim="800000"/>
            <a:headEnd/>
            <a:tailEnd/>
          </a:ln>
        </p:spPr>
      </p:pic>
      <p:sp>
        <p:nvSpPr>
          <p:cNvPr id="10" name="Rectangle 26"/>
          <p:cNvSpPr>
            <a:spLocks noChangeArrowheads="1"/>
          </p:cNvSpPr>
          <p:nvPr userDrawn="1"/>
        </p:nvSpPr>
        <p:spPr bwMode="auto">
          <a:xfrm>
            <a:off x="0" y="6286500"/>
            <a:ext cx="9907200" cy="17463"/>
          </a:xfrm>
          <a:prstGeom prst="rect">
            <a:avLst/>
          </a:prstGeom>
          <a:gradFill rotWithShape="1">
            <a:gsLst>
              <a:gs pos="0">
                <a:schemeClr val="tx2">
                  <a:gamma/>
                  <a:tint val="22353"/>
                  <a:invGamma/>
                </a:schemeClr>
              </a:gs>
              <a:gs pos="100000">
                <a:schemeClr val="tx2"/>
              </a:gs>
            </a:gsLst>
            <a:lin ang="0" scaled="1"/>
          </a:gradFill>
          <a:ln w="9525" algn="ctr">
            <a:noFill/>
            <a:miter lim="800000"/>
            <a:headEnd/>
            <a:tailEnd/>
          </a:ln>
          <a:effectLst/>
        </p:spPr>
        <p:txBody>
          <a:bodyPr wrap="none" anchor="ctr"/>
          <a:lstStyle/>
          <a:p>
            <a:pPr algn="ctr" eaLnBrk="0" hangingPunct="0">
              <a:lnSpc>
                <a:spcPct val="85000"/>
              </a:lnSpc>
              <a:defRPr/>
            </a:pPr>
            <a:endParaRPr lang="en-US" noProof="0" dirty="0"/>
          </a:p>
        </p:txBody>
      </p:sp>
      <p:sp>
        <p:nvSpPr>
          <p:cNvPr id="12" name="Freeform 23"/>
          <p:cNvSpPr>
            <a:spLocks/>
          </p:cNvSpPr>
          <p:nvPr/>
        </p:nvSpPr>
        <p:spPr bwMode="auto">
          <a:xfrm>
            <a:off x="0" y="0"/>
            <a:ext cx="3457575" cy="1235075"/>
          </a:xfrm>
          <a:custGeom>
            <a:avLst/>
            <a:gdLst/>
            <a:ahLst/>
            <a:cxnLst>
              <a:cxn ang="0">
                <a:pos x="0" y="0"/>
              </a:cxn>
              <a:cxn ang="0">
                <a:pos x="1" y="405"/>
              </a:cxn>
              <a:cxn ang="0">
                <a:pos x="1048" y="0"/>
              </a:cxn>
              <a:cxn ang="0">
                <a:pos x="0" y="0"/>
              </a:cxn>
            </a:cxnLst>
            <a:rect l="0" t="0" r="r" b="b"/>
            <a:pathLst>
              <a:path w="1048" h="405">
                <a:moveTo>
                  <a:pt x="0" y="0"/>
                </a:moveTo>
                <a:cubicBezTo>
                  <a:pt x="1" y="405"/>
                  <a:pt x="1" y="405"/>
                  <a:pt x="1" y="405"/>
                </a:cubicBezTo>
                <a:cubicBezTo>
                  <a:pt x="32" y="191"/>
                  <a:pt x="804" y="1"/>
                  <a:pt x="1048" y="0"/>
                </a:cubicBezTo>
                <a:lnTo>
                  <a:pt x="0" y="0"/>
                </a:lnTo>
                <a:close/>
              </a:path>
            </a:pathLst>
          </a:cu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21" name="Rectangle 11"/>
          <p:cNvSpPr>
            <a:spLocks noChangeArrowheads="1"/>
          </p:cNvSpPr>
          <p:nvPr userDrawn="1"/>
        </p:nvSpPr>
        <p:spPr bwMode="auto">
          <a:xfrm>
            <a:off x="8208299" y="6305550"/>
            <a:ext cx="1705646" cy="246221"/>
          </a:xfrm>
          <a:prstGeom prst="rect">
            <a:avLst/>
          </a:prstGeom>
          <a:noFill/>
          <a:ln w="19050">
            <a:noFill/>
            <a:miter lim="800000"/>
            <a:headEnd/>
            <a:tailEnd/>
          </a:ln>
          <a:effectLst/>
        </p:spPr>
        <p:txBody>
          <a:bodyPr wrap="none" lIns="36000" rIns="72000">
            <a:spAutoFit/>
          </a:bodyPr>
          <a:lstStyle/>
          <a:p>
            <a:pPr algn="r" eaLnBrk="0" hangingPunct="0">
              <a:spcBef>
                <a:spcPct val="10000"/>
              </a:spcBef>
              <a:defRPr/>
            </a:pPr>
            <a:r>
              <a:rPr lang="en-US" altLang="en-US" sz="1000" noProof="0" dirty="0" smtClean="0">
                <a:solidFill>
                  <a:schemeClr val="tx1"/>
                </a:solidFill>
              </a:rPr>
              <a:t>| Sector, Alliance, Offering</a:t>
            </a:r>
            <a:endParaRPr lang="en-US" altLang="en-US" sz="1000" noProof="0" dirty="0">
              <a:solidFill>
                <a:schemeClr val="tx1"/>
              </a:solidFill>
            </a:endParaRPr>
          </a:p>
        </p:txBody>
      </p:sp>
      <p:sp>
        <p:nvSpPr>
          <p:cNvPr id="11"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3"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4"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theme" Target="../theme/theme2.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Rectangle 2"/>
          <p:cNvSpPr>
            <a:spLocks noGrp="1" noChangeArrowheads="1"/>
          </p:cNvSpPr>
          <p:nvPr>
            <p:ph type="title"/>
          </p:nvPr>
        </p:nvSpPr>
        <p:spPr bwMode="black">
          <a:xfrm>
            <a:off x="0" y="0"/>
            <a:ext cx="9906000" cy="1188000"/>
          </a:xfrm>
          <a:prstGeom prst="rect">
            <a:avLst/>
          </a:prstGeom>
          <a:noFill/>
          <a:ln w="9525">
            <a:noFill/>
            <a:miter lim="800000"/>
            <a:headEnd/>
            <a:tailEnd/>
          </a:ln>
        </p:spPr>
        <p:txBody>
          <a:bodyPr vert="horz" wrap="square" lIns="72000" tIns="252000" rIns="72000" bIns="36000" numCol="1" anchor="ctr" anchorCtr="0" compatLnSpc="1">
            <a:prstTxWarp prst="textNoShape">
              <a:avLst/>
            </a:prstTxWarp>
          </a:bodyPr>
          <a:lstStyle/>
          <a:p>
            <a:pPr lvl="0"/>
            <a:r>
              <a:rPr lang="en-US" noProof="0" smtClean="0"/>
              <a:t>Click to edit Master title style</a:t>
            </a:r>
          </a:p>
        </p:txBody>
      </p:sp>
      <p:sp>
        <p:nvSpPr>
          <p:cNvPr id="20" name="Rectangle 11"/>
          <p:cNvSpPr>
            <a:spLocks noChangeArrowheads="1"/>
          </p:cNvSpPr>
          <p:nvPr/>
        </p:nvSpPr>
        <p:spPr bwMode="auto">
          <a:xfrm>
            <a:off x="8200354" y="6305550"/>
            <a:ext cx="1705646" cy="246221"/>
          </a:xfrm>
          <a:prstGeom prst="rect">
            <a:avLst/>
          </a:prstGeom>
          <a:noFill/>
          <a:ln w="19050">
            <a:noFill/>
            <a:miter lim="800000"/>
            <a:headEnd/>
            <a:tailEnd/>
          </a:ln>
          <a:effectLst/>
        </p:spPr>
        <p:txBody>
          <a:bodyPr wrap="none" lIns="36000" rIns="72000">
            <a:spAutoFit/>
          </a:bodyPr>
          <a:lstStyle/>
          <a:p>
            <a:pPr algn="r" eaLnBrk="0" hangingPunct="0">
              <a:spcBef>
                <a:spcPct val="10000"/>
              </a:spcBef>
              <a:defRPr/>
            </a:pPr>
            <a:r>
              <a:rPr lang="en-US" altLang="en-US" sz="1000" noProof="0" dirty="0" smtClean="0">
                <a:solidFill>
                  <a:schemeClr val="tx1"/>
                </a:solidFill>
              </a:rPr>
              <a:t>| Sector, Alliance, Offering</a:t>
            </a:r>
            <a:endParaRPr lang="en-US" altLang="en-US" sz="1000" noProof="0" dirty="0">
              <a:solidFill>
                <a:schemeClr val="tx1"/>
              </a:solidFill>
            </a:endParaRPr>
          </a:p>
        </p:txBody>
      </p:sp>
      <p:pic>
        <p:nvPicPr>
          <p:cNvPr id="21" name="Picture 12" descr="OK_Capgemini"/>
          <p:cNvPicPr>
            <a:picLocks noChangeAspect="1" noChangeArrowheads="1"/>
          </p:cNvPicPr>
          <p:nvPr/>
        </p:nvPicPr>
        <p:blipFill>
          <a:blip r:embed="rId11" cstate="screen">
            <a:clrChange>
              <a:clrFrom>
                <a:srgbClr val="FFFFFF"/>
              </a:clrFrom>
              <a:clrTo>
                <a:srgbClr val="FFFFFF">
                  <a:alpha val="0"/>
                </a:srgbClr>
              </a:clrTo>
            </a:clrChange>
          </a:blip>
          <a:srcRect/>
          <a:stretch>
            <a:fillRect/>
          </a:stretch>
        </p:blipFill>
        <p:spPr bwMode="auto">
          <a:xfrm>
            <a:off x="212720" y="6381750"/>
            <a:ext cx="1558925" cy="339725"/>
          </a:xfrm>
          <a:prstGeom prst="rect">
            <a:avLst/>
          </a:prstGeom>
          <a:noFill/>
          <a:ln w="9525">
            <a:noFill/>
            <a:miter lim="800000"/>
            <a:headEnd/>
            <a:tailEnd/>
          </a:ln>
        </p:spPr>
      </p:pic>
      <p:sp>
        <p:nvSpPr>
          <p:cNvPr id="22"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23"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24" name="Rectangle 26"/>
          <p:cNvSpPr>
            <a:spLocks noChangeArrowheads="1"/>
          </p:cNvSpPr>
          <p:nvPr/>
        </p:nvSpPr>
        <p:spPr bwMode="auto">
          <a:xfrm>
            <a:off x="-7943" y="6286500"/>
            <a:ext cx="9907200" cy="17463"/>
          </a:xfrm>
          <a:prstGeom prst="rect">
            <a:avLst/>
          </a:prstGeom>
          <a:gradFill rotWithShape="1">
            <a:gsLst>
              <a:gs pos="0">
                <a:schemeClr val="tx2">
                  <a:gamma/>
                  <a:tint val="22353"/>
                  <a:invGamma/>
                </a:schemeClr>
              </a:gs>
              <a:gs pos="100000">
                <a:schemeClr val="tx2"/>
              </a:gs>
            </a:gsLst>
            <a:lin ang="0" scaled="1"/>
          </a:gradFill>
          <a:ln w="9525" algn="ctr">
            <a:noFill/>
            <a:miter lim="800000"/>
            <a:headEnd/>
            <a:tailEnd/>
          </a:ln>
          <a:effectLst/>
        </p:spPr>
        <p:txBody>
          <a:bodyPr wrap="none" anchor="ctr"/>
          <a:lstStyle/>
          <a:p>
            <a:pPr algn="ctr" eaLnBrk="0" hangingPunct="0">
              <a:lnSpc>
                <a:spcPct val="85000"/>
              </a:lnSpc>
              <a:defRPr/>
            </a:pPr>
            <a:endParaRPr lang="en-US" noProof="0" dirty="0"/>
          </a:p>
        </p:txBody>
      </p:sp>
      <p:sp>
        <p:nvSpPr>
          <p:cNvPr id="25"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grpSp>
        <p:nvGrpSpPr>
          <p:cNvPr id="26" name="Groupe 25"/>
          <p:cNvGrpSpPr/>
          <p:nvPr/>
        </p:nvGrpSpPr>
        <p:grpSpPr>
          <a:xfrm>
            <a:off x="-7943" y="0"/>
            <a:ext cx="3457575" cy="1235075"/>
            <a:chOff x="0" y="0"/>
            <a:chExt cx="3457575" cy="1235075"/>
          </a:xfrm>
        </p:grpSpPr>
        <p:sp>
          <p:nvSpPr>
            <p:cNvPr id="27" name="Freeform 23"/>
            <p:cNvSpPr>
              <a:spLocks/>
            </p:cNvSpPr>
            <p:nvPr/>
          </p:nvSpPr>
          <p:spPr bwMode="auto">
            <a:xfrm>
              <a:off x="0" y="0"/>
              <a:ext cx="3457575" cy="1235075"/>
            </a:xfrm>
            <a:custGeom>
              <a:avLst/>
              <a:gdLst/>
              <a:ahLst/>
              <a:cxnLst>
                <a:cxn ang="0">
                  <a:pos x="0" y="0"/>
                </a:cxn>
                <a:cxn ang="0">
                  <a:pos x="1" y="405"/>
                </a:cxn>
                <a:cxn ang="0">
                  <a:pos x="1048" y="0"/>
                </a:cxn>
                <a:cxn ang="0">
                  <a:pos x="0" y="0"/>
                </a:cxn>
              </a:cxnLst>
              <a:rect l="0" t="0" r="r" b="b"/>
              <a:pathLst>
                <a:path w="1048" h="405">
                  <a:moveTo>
                    <a:pt x="0" y="0"/>
                  </a:moveTo>
                  <a:cubicBezTo>
                    <a:pt x="1" y="405"/>
                    <a:pt x="1" y="405"/>
                    <a:pt x="1" y="405"/>
                  </a:cubicBezTo>
                  <a:cubicBezTo>
                    <a:pt x="32" y="191"/>
                    <a:pt x="804" y="1"/>
                    <a:pt x="1048" y="0"/>
                  </a:cubicBezTo>
                  <a:lnTo>
                    <a:pt x="0" y="0"/>
                  </a:lnTo>
                  <a:close/>
                </a:path>
              </a:pathLst>
            </a:cu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pic>
          <p:nvPicPr>
            <p:cNvPr id="28" name="Image 27" descr="CBE_Label_pptCorner.png"/>
            <p:cNvPicPr>
              <a:picLocks noChangeAspect="1"/>
            </p:cNvPicPr>
            <p:nvPr userDrawn="1"/>
          </p:nvPicPr>
          <p:blipFill>
            <a:blip r:embed="rId12" cstate="screen"/>
            <a:stretch>
              <a:fillRect/>
            </a:stretch>
          </p:blipFill>
          <p:spPr>
            <a:xfrm>
              <a:off x="160304" y="119554"/>
              <a:ext cx="524166" cy="522000"/>
            </a:xfrm>
            <a:prstGeom prst="rect">
              <a:avLst/>
            </a:prstGeom>
          </p:spPr>
        </p:pic>
      </p:grpSp>
      <p:sp>
        <p:nvSpPr>
          <p:cNvPr id="29" name="Espace réservé du texte 28"/>
          <p:cNvSpPr>
            <a:spLocks noGrp="1"/>
          </p:cNvSpPr>
          <p:nvPr>
            <p:ph type="body" idx="1"/>
          </p:nvPr>
        </p:nvSpPr>
        <p:spPr>
          <a:xfrm>
            <a:off x="0" y="1440000"/>
            <a:ext cx="9906000" cy="4680000"/>
          </a:xfrm>
          <a:prstGeom prst="rect">
            <a:avLst/>
          </a:prstGeom>
          <a:noFill/>
          <a:ln w="9525">
            <a:noFill/>
            <a:miter lim="800000"/>
            <a:headEnd/>
            <a:tailEnd/>
          </a:ln>
        </p:spPr>
        <p:txBody>
          <a:bodyPr vert="horz" wrap="square" lIns="288000" tIns="36000" rIns="72000" bIns="36000" numCol="1" anchor="t" anchorCtr="0" compatLnSpc="1">
            <a:prstTxWarp prst="textNoShape">
              <a:avLst/>
            </a:prstTxWarp>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a:p>
            <a:pPr lvl="4"/>
            <a:r>
              <a:rPr lang="en-US" noProof="0" dirty="0" smtClean="0"/>
              <a:t>Text style level 5</a:t>
            </a:r>
            <a:endParaRPr lang="en-US" noProof="0" dirty="0"/>
          </a:p>
        </p:txBody>
      </p:sp>
    </p:spTree>
  </p:cSld>
  <p:clrMap bg1="lt1" tx1="dk1" bg2="lt2" tx2="dk2" accent1="accent1" accent2="accent2" accent3="accent3" accent4="accent4" accent5="accent5" accent6="accent6" hlink="hlink" folHlink="folHlink"/>
  <p:sldLayoutIdLst>
    <p:sldLayoutId id="2147483660" r:id="rId1"/>
    <p:sldLayoutId id="2147483662" r:id="rId2"/>
    <p:sldLayoutId id="2147483663" r:id="rId3"/>
    <p:sldLayoutId id="2147483664" r:id="rId4"/>
    <p:sldLayoutId id="2147483665" r:id="rId5"/>
    <p:sldLayoutId id="2147483667" r:id="rId6"/>
    <p:sldLayoutId id="2147483670" r:id="rId7"/>
    <p:sldLayoutId id="2147483668" r:id="rId8"/>
    <p:sldLayoutId id="2147483649" r:id="rId9"/>
  </p:sldLayoutIdLst>
  <p:hf sldNum="0" hdr="0" ftr="0"/>
  <p:txStyles>
    <p:titleStyle>
      <a:lvl1pPr marL="714375" indent="-714375" algn="ctr" defTabSz="914400" rtl="0" eaLnBrk="1" fontAlgn="base" latinLnBrk="0" hangingPunct="1">
        <a:lnSpc>
          <a:spcPct val="90000"/>
        </a:lnSpc>
        <a:spcBef>
          <a:spcPct val="0"/>
        </a:spcBef>
        <a:spcAft>
          <a:spcPct val="0"/>
        </a:spcAft>
        <a:buNone/>
        <a:defRPr lang="en-US" sz="3000" b="1" kern="1200" noProof="0" dirty="0" smtClean="0">
          <a:solidFill>
            <a:schemeClr val="tx2"/>
          </a:solidFill>
          <a:latin typeface="+mj-lt"/>
          <a:ea typeface="+mj-ea"/>
          <a:cs typeface="+mj-cs"/>
        </a:defRPr>
      </a:lvl1pPr>
    </p:titleStyle>
    <p:bodyStyle>
      <a:lvl1pPr marL="269875" indent="-269875" algn="l" defTabSz="714375" rtl="0" eaLnBrk="1" fontAlgn="base" latinLnBrk="0" hangingPunct="1">
        <a:spcBef>
          <a:spcPct val="20000"/>
        </a:spcBef>
        <a:spcAft>
          <a:spcPct val="0"/>
        </a:spcAft>
        <a:buClr>
          <a:schemeClr val="tx2"/>
        </a:buClr>
        <a:buFont typeface="Wingdings" pitchFamily="2" charset="2"/>
        <a:buChar char="§"/>
        <a:defRPr lang="fr-FR" sz="2400" kern="1200" baseline="0" noProof="0" dirty="0" smtClean="0">
          <a:solidFill>
            <a:schemeClr val="tx1"/>
          </a:solidFill>
          <a:latin typeface="+mn-lt"/>
          <a:ea typeface="+mn-ea"/>
          <a:cs typeface="+mn-cs"/>
        </a:defRPr>
      </a:lvl1pPr>
      <a:lvl2pPr marL="539750" indent="-166688" algn="l" defTabSz="714375" rtl="0" eaLnBrk="1" fontAlgn="base" latinLnBrk="0" hangingPunct="1">
        <a:spcBef>
          <a:spcPct val="20000"/>
        </a:spcBef>
        <a:spcAft>
          <a:spcPct val="0"/>
        </a:spcAft>
        <a:buClr>
          <a:schemeClr val="accent2"/>
        </a:buClr>
        <a:buFont typeface="Arial" pitchFamily="34" charset="0"/>
        <a:buChar char="•"/>
        <a:defRPr lang="fr-FR" sz="2000" kern="1200" baseline="0" noProof="0" dirty="0" smtClean="0">
          <a:solidFill>
            <a:schemeClr val="tx1"/>
          </a:solidFill>
          <a:latin typeface="+mn-lt"/>
          <a:ea typeface="+mn-ea"/>
          <a:cs typeface="+mn-cs"/>
        </a:defRPr>
      </a:lvl2pPr>
      <a:lvl3pPr marL="717550" indent="-177800" algn="l" defTabSz="714375" rtl="0" eaLnBrk="1" fontAlgn="base" latinLnBrk="0" hangingPunct="1">
        <a:spcBef>
          <a:spcPct val="20000"/>
        </a:spcBef>
        <a:spcAft>
          <a:spcPct val="0"/>
        </a:spcAft>
        <a:buClr>
          <a:schemeClr val="accent1"/>
        </a:buClr>
        <a:buFont typeface="Courier New" pitchFamily="49" charset="0"/>
        <a:buChar char="o"/>
        <a:defRPr lang="fr-FR" sz="1800" kern="1200" noProof="0" dirty="0" smtClean="0">
          <a:solidFill>
            <a:schemeClr val="tx1"/>
          </a:solidFill>
          <a:latin typeface="+mn-lt"/>
          <a:ea typeface="+mn-ea"/>
          <a:cs typeface="+mn-cs"/>
        </a:defRPr>
      </a:lvl3pPr>
      <a:lvl4pPr marL="987425" indent="-176213" algn="l" defTabSz="714375" rtl="0" eaLnBrk="1" fontAlgn="base" latinLnBrk="0" hangingPunct="1">
        <a:spcBef>
          <a:spcPct val="20000"/>
        </a:spcBef>
        <a:spcAft>
          <a:spcPct val="0"/>
        </a:spcAft>
        <a:buClr>
          <a:schemeClr val="accent3"/>
        </a:buClr>
        <a:buFont typeface="Arial" pitchFamily="34" charset="0"/>
        <a:buChar char="–"/>
        <a:defRPr lang="fr-FR" sz="1600" kern="1200" baseline="0" noProof="0" dirty="0" smtClean="0">
          <a:solidFill>
            <a:schemeClr val="tx1"/>
          </a:solidFill>
          <a:latin typeface="+mn-lt"/>
          <a:ea typeface="+mn-ea"/>
          <a:cs typeface="+mn-cs"/>
        </a:defRPr>
      </a:lvl4pPr>
      <a:lvl5pPr marL="1257300" indent="-176213" algn="l" defTabSz="714375" rtl="0" eaLnBrk="1" fontAlgn="base" latinLnBrk="0" hangingPunct="1">
        <a:spcBef>
          <a:spcPct val="20000"/>
        </a:spcBef>
        <a:spcAft>
          <a:spcPct val="0"/>
        </a:spcAft>
        <a:buFont typeface="Arial" pitchFamily="34" charset="0"/>
        <a:buChar char="»"/>
        <a:defRPr lang="en-US" sz="1400" kern="1200" noProof="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4" r:id="rId1"/>
    <p:sldLayoutId id="2147483677" r:id="rId2"/>
    <p:sldLayoutId id="2147483678" r:id="rId3"/>
    <p:sldLayoutId id="2147483680" r:id="rId4"/>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odecademy.com/learn/web" TargetMode="External"/><Relationship Id="rId2" Type="http://schemas.openxmlformats.org/officeDocument/2006/relationships/hyperlink" Target="https://www.w3schools.com/html/" TargetMode="Externa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www.codecademy.com/learn/javascript" TargetMode="External"/><Relationship Id="rId2" Type="http://schemas.openxmlformats.org/officeDocument/2006/relationships/hyperlink" Target="https://www.w3schools.com/js/"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s://www.codecademy.com/courses/javascript-beginner-en-xTAfX/0/1" TargetMode="External"/><Relationship Id="rId2" Type="http://schemas.openxmlformats.org/officeDocument/2006/relationships/hyperlink" Target="https://www.w3schools.com/js/js_json_syntax.asp" TargetMode="Externa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hyperlink" Target="https://www.codecademy.com/courses/javascript-beginner-en-xTAfX/0/1" TargetMode="Externa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hyperlink" Target="http://scn.sap.com/docs/DOC-51934" TargetMode="Externa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3" Type="http://schemas.openxmlformats.org/officeDocument/2006/relationships/hyperlink" Target="http://scn.sap.com/community/developer-center/front-end" TargetMode="External"/><Relationship Id="rId2" Type="http://schemas.openxmlformats.org/officeDocument/2006/relationships/hyperlink" Target="https://sapui5.hana.ondemand.com/sdk/" TargetMode="External"/><Relationship Id="rId1" Type="http://schemas.openxmlformats.org/officeDocument/2006/relationships/slideLayout" Target="../slideLayouts/slideLayout4.xml"/><Relationship Id="rId5" Type="http://schemas.openxmlformats.org/officeDocument/2006/relationships/hyperlink" Target="http://scn.sap.com/docs/DOC-37805" TargetMode="External"/><Relationship Id="rId4" Type="http://schemas.openxmlformats.org/officeDocument/2006/relationships/hyperlink" Target="https://sapui5.hana.ondemand.com/sdk/test-resources/testsuite/testframe.html" TargetMode="External"/></Relationships>
</file>

<file path=ppt/slides/_rels/slide99.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eaLnBrk="1" hangingPunct="1"/>
            <a:r>
              <a:rPr lang="en-GB" sz="4000" dirty="0" smtClean="0"/>
              <a:t>SAP UI5 – Beginner Level</a:t>
            </a:r>
            <a:endParaRPr sz="40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https://www.w3schools.com/html/</a:t>
            </a:r>
            <a:endParaRPr lang="en-US" dirty="0" smtClean="0"/>
          </a:p>
          <a:p>
            <a:r>
              <a:rPr lang="en-US" dirty="0" smtClean="0">
                <a:hlinkClick r:id="rId3"/>
              </a:rPr>
              <a:t>https://www.codecademy.com/learn/web</a:t>
            </a:r>
            <a:endParaRPr lang="en-US" dirty="0" smtClean="0"/>
          </a:p>
          <a:p>
            <a:pPr>
              <a:buNone/>
            </a:pPr>
            <a:endParaRPr lang="en-US"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descr="Image result for thank you slide"/>
          <p:cNvSpPr>
            <a:spLocks noChangeAspect="1" noChangeArrowheads="1"/>
          </p:cNvSpPr>
          <p:nvPr/>
        </p:nvSpPr>
        <p:spPr bwMode="auto">
          <a:xfrm>
            <a:off x="168540" y="-144463"/>
            <a:ext cx="3302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31748" name="Picture 4" descr="https://encrypted-tbn2.gstatic.com/images?q=tbn:ANd9GcSIZaCvEGKwEr_Vhn8La-WvQB9iHVYcx4LZ6mpZ530gVwAqT9SN"/>
          <p:cNvPicPr>
            <a:picLocks noChangeAspect="1" noChangeArrowheads="1"/>
          </p:cNvPicPr>
          <p:nvPr/>
        </p:nvPicPr>
        <p:blipFill>
          <a:blip r:embed="rId2" cstate="print"/>
          <a:srcRect/>
          <a:stretch>
            <a:fillRect/>
          </a:stretch>
        </p:blipFill>
        <p:spPr bwMode="auto">
          <a:xfrm>
            <a:off x="2559050" y="1295400"/>
            <a:ext cx="5173133" cy="35814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UI5B-OVW1-02 : Introduction JavaScript</a:t>
            </a:r>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JavaScript</a:t>
            </a:r>
            <a:endParaRPr lang="en-US" dirty="0"/>
          </a:p>
        </p:txBody>
      </p:sp>
      <p:sp>
        <p:nvSpPr>
          <p:cNvPr id="3" name="Content Placeholder 2"/>
          <p:cNvSpPr>
            <a:spLocks noGrp="1"/>
          </p:cNvSpPr>
          <p:nvPr>
            <p:ph idx="1"/>
          </p:nvPr>
        </p:nvSpPr>
        <p:spPr/>
        <p:txBody>
          <a:bodyPr/>
          <a:lstStyle/>
          <a:p>
            <a:r>
              <a:rPr lang="en-US" sz="2000" dirty="0" smtClean="0"/>
              <a:t>JavaScript is the programming language of HTML and the Web.</a:t>
            </a:r>
          </a:p>
          <a:p>
            <a:r>
              <a:rPr lang="en-US" sz="2000" b="1" dirty="0" smtClean="0"/>
              <a:t>JavaScript</a:t>
            </a:r>
            <a:r>
              <a:rPr lang="en-US" sz="2000" dirty="0" smtClean="0"/>
              <a:t> is a client side, interpreted, object oriented, high level scripting language, while Java is a client side, compiled, object oriented high level language. </a:t>
            </a:r>
          </a:p>
          <a:p>
            <a:r>
              <a:rPr lang="en-US" sz="2000" dirty="0" smtClean="0"/>
              <a:t>JavaScript is a programming language that can be included on web pages to make them more interactive. </a:t>
            </a:r>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smtClean="0"/>
              <a:t>Continued</a:t>
            </a:r>
            <a:endParaRPr lang="en-US" dirty="0"/>
          </a:p>
        </p:txBody>
      </p:sp>
      <p:sp>
        <p:nvSpPr>
          <p:cNvPr id="3" name="Content Placeholder 2"/>
          <p:cNvSpPr>
            <a:spLocks noGrp="1"/>
          </p:cNvSpPr>
          <p:nvPr>
            <p:ph idx="1"/>
          </p:nvPr>
        </p:nvSpPr>
        <p:spPr/>
        <p:txBody>
          <a:bodyPr/>
          <a:lstStyle/>
          <a:p>
            <a:r>
              <a:rPr lang="en-US" sz="2000" dirty="0" smtClean="0"/>
              <a:t>In HTML, JavaScript code must be inserted between &lt;script&gt; and &lt;/script&gt; tags.</a:t>
            </a:r>
          </a:p>
          <a:p>
            <a:pPr>
              <a:buNone/>
            </a:pPr>
            <a:r>
              <a:rPr lang="en-US" sz="2000" dirty="0" smtClean="0"/>
              <a:t>e.g.:</a:t>
            </a:r>
          </a:p>
          <a:p>
            <a:r>
              <a:rPr lang="en-US" sz="2000" dirty="0" smtClean="0"/>
              <a:t>&lt;script&gt;</a:t>
            </a:r>
            <a:br>
              <a:rPr lang="en-US" sz="2000" dirty="0" smtClean="0"/>
            </a:br>
            <a:r>
              <a:rPr lang="en-US" sz="2000" dirty="0" smtClean="0"/>
              <a:t>document.getElementById("demo").innerHTML = "My First JavaScript";</a:t>
            </a:r>
            <a:br>
              <a:rPr lang="en-US" sz="2000" dirty="0" smtClean="0"/>
            </a:br>
            <a:r>
              <a:rPr lang="en-US" sz="2000" dirty="0" smtClean="0"/>
              <a:t>&lt;/script&gt;</a:t>
            </a:r>
          </a:p>
          <a:p>
            <a:r>
              <a:rPr lang="en-US" sz="2000" dirty="0" smtClean="0"/>
              <a:t>A JavaScript </a:t>
            </a:r>
            <a:r>
              <a:rPr lang="en-US" sz="2000" b="1" dirty="0" smtClean="0"/>
              <a:t>function</a:t>
            </a:r>
            <a:r>
              <a:rPr lang="en-US" sz="2000" dirty="0" smtClean="0"/>
              <a:t> is a block of JavaScript code, that can be executed when "called" for.</a:t>
            </a:r>
          </a:p>
          <a:p>
            <a:r>
              <a:rPr lang="en-US" sz="2000" dirty="0" smtClean="0"/>
              <a:t>For example, a function can be called when an </a:t>
            </a:r>
            <a:r>
              <a:rPr lang="en-US" sz="2000" b="1" dirty="0" smtClean="0"/>
              <a:t>event</a:t>
            </a:r>
            <a:r>
              <a:rPr lang="en-US" sz="2000" dirty="0" smtClean="0"/>
              <a:t> occurs, like when the user clicks a button.</a:t>
            </a:r>
          </a:p>
          <a:p>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smtClean="0"/>
              <a:t>Continued</a:t>
            </a:r>
            <a:endParaRPr lang="en-US" dirty="0"/>
          </a:p>
        </p:txBody>
      </p:sp>
      <p:sp>
        <p:nvSpPr>
          <p:cNvPr id="3" name="Content Placeholder 2"/>
          <p:cNvSpPr>
            <a:spLocks noGrp="1"/>
          </p:cNvSpPr>
          <p:nvPr>
            <p:ph idx="1"/>
          </p:nvPr>
        </p:nvSpPr>
        <p:spPr/>
        <p:txBody>
          <a:bodyPr/>
          <a:lstStyle/>
          <a:p>
            <a:r>
              <a:rPr lang="en-US" sz="2000" dirty="0" smtClean="0"/>
              <a:t>You can place any number of scripts in an HTML document.</a:t>
            </a:r>
          </a:p>
          <a:p>
            <a:r>
              <a:rPr lang="en-US" sz="2000" dirty="0" smtClean="0"/>
              <a:t>Scripts can be placed in the &lt;body&gt;, or in the &lt;head&gt; section of an HTML page, or in both.</a:t>
            </a:r>
          </a:p>
          <a:p>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smtClean="0"/>
              <a:t>Example for JavaScript functions</a:t>
            </a:r>
            <a:endParaRPr lang="en-US" dirty="0"/>
          </a:p>
        </p:txBody>
      </p:sp>
      <p:pic>
        <p:nvPicPr>
          <p:cNvPr id="3074" name="Picture 2"/>
          <p:cNvPicPr>
            <a:picLocks noGrp="1" noChangeAspect="1" noChangeArrowheads="1"/>
          </p:cNvPicPr>
          <p:nvPr>
            <p:ph idx="1"/>
          </p:nvPr>
        </p:nvPicPr>
        <p:blipFill>
          <a:blip r:embed="rId2" cstate="print"/>
          <a:stretch>
            <a:fillRect/>
          </a:stretch>
        </p:blipFill>
        <p:spPr bwMode="auto">
          <a:xfrm>
            <a:off x="319096" y="1538288"/>
            <a:ext cx="5848350" cy="3781425"/>
          </a:xfrm>
          <a:prstGeom prst="rect">
            <a:avLst/>
          </a:prstGeom>
          <a:noFill/>
          <a:ln w="9525">
            <a:noFill/>
            <a:miter lim="800000"/>
            <a:headEnd/>
            <a:tailEnd/>
          </a:ln>
        </p:spPr>
      </p:pic>
      <p:sp>
        <p:nvSpPr>
          <p:cNvPr id="4" name="Date Placeholder 3"/>
          <p:cNvSpPr>
            <a:spLocks noGrp="1"/>
          </p:cNvSpPr>
          <p:nvPr>
            <p:ph type="dt" sz="half" idx="2"/>
          </p:nvPr>
        </p:nvSpPr>
        <p:spPr/>
        <p:txBody>
          <a:bodyPr/>
          <a:lstStyle/>
          <a:p>
            <a:pPr>
              <a:defRPr/>
            </a:pPr>
            <a:endParaRPr lang="en-US" dirty="0"/>
          </a:p>
        </p:txBody>
      </p:sp>
      <p:pic>
        <p:nvPicPr>
          <p:cNvPr id="3075" name="Picture 3"/>
          <p:cNvPicPr>
            <a:picLocks noChangeAspect="1" noChangeArrowheads="1"/>
          </p:cNvPicPr>
          <p:nvPr/>
        </p:nvPicPr>
        <p:blipFill>
          <a:blip r:embed="rId3" cstate="print"/>
          <a:srcRect/>
          <a:stretch>
            <a:fillRect/>
          </a:stretch>
        </p:blipFill>
        <p:spPr bwMode="auto">
          <a:xfrm>
            <a:off x="6791325" y="1285860"/>
            <a:ext cx="3114675" cy="1571625"/>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6810388" y="3929066"/>
            <a:ext cx="2857500" cy="1428750"/>
          </a:xfrm>
          <a:prstGeom prst="rect">
            <a:avLst/>
          </a:prstGeom>
          <a:noFill/>
          <a:ln w="9525">
            <a:noFill/>
            <a:miter lim="800000"/>
            <a:headEnd/>
            <a:tailEnd/>
          </a:ln>
        </p:spPr>
      </p:pic>
      <p:sp>
        <p:nvSpPr>
          <p:cNvPr id="8" name="TextBox 7"/>
          <p:cNvSpPr txBox="1"/>
          <p:nvPr/>
        </p:nvSpPr>
        <p:spPr>
          <a:xfrm>
            <a:off x="6969224" y="987966"/>
            <a:ext cx="1133644" cy="369332"/>
          </a:xfrm>
          <a:prstGeom prst="rect">
            <a:avLst/>
          </a:prstGeom>
          <a:noFill/>
        </p:spPr>
        <p:txBody>
          <a:bodyPr wrap="none" rtlCol="0">
            <a:spAutoFit/>
          </a:bodyPr>
          <a:lstStyle/>
          <a:p>
            <a:r>
              <a:rPr lang="en-US" dirty="0" smtClean="0"/>
              <a:t>BEFORE</a:t>
            </a:r>
            <a:endParaRPr lang="en-US" dirty="0"/>
          </a:p>
        </p:txBody>
      </p:sp>
      <p:sp>
        <p:nvSpPr>
          <p:cNvPr id="9" name="TextBox 8"/>
          <p:cNvSpPr txBox="1"/>
          <p:nvPr/>
        </p:nvSpPr>
        <p:spPr>
          <a:xfrm>
            <a:off x="7257256" y="3429000"/>
            <a:ext cx="941283" cy="369332"/>
          </a:xfrm>
          <a:prstGeom prst="rect">
            <a:avLst/>
          </a:prstGeom>
          <a:noFill/>
        </p:spPr>
        <p:txBody>
          <a:bodyPr wrap="none" rtlCol="0">
            <a:spAutoFit/>
          </a:bodyPr>
          <a:lstStyle/>
          <a:p>
            <a:r>
              <a:rPr lang="en-US" dirty="0" smtClean="0"/>
              <a:t>AFTER</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dirty="0" smtClean="0"/>
              <a:t>Example for </a:t>
            </a:r>
            <a:r>
              <a:rPr smtClean="0"/>
              <a:t>JavaScript</a:t>
            </a:r>
            <a:r>
              <a:rPr dirty="0" smtClean="0"/>
              <a:t> functions</a:t>
            </a:r>
            <a:endParaRPr lang="en-US" dirty="0"/>
          </a:p>
        </p:txBody>
      </p:sp>
      <p:sp>
        <p:nvSpPr>
          <p:cNvPr id="3" name="Content Placeholder 2"/>
          <p:cNvSpPr>
            <a:spLocks noGrp="1"/>
          </p:cNvSpPr>
          <p:nvPr>
            <p:ph idx="1"/>
          </p:nvPr>
        </p:nvSpPr>
        <p:spPr/>
        <p:txBody>
          <a:bodyPr/>
          <a:lstStyle/>
          <a:p>
            <a:r>
              <a:rPr lang="en-US" sz="2000" dirty="0" smtClean="0"/>
              <a:t>Scripts can also be placed in external files</a:t>
            </a:r>
          </a:p>
          <a:p>
            <a:pPr>
              <a:buNone/>
            </a:pPr>
            <a:r>
              <a:rPr lang="en-US" sz="2000" dirty="0" smtClean="0"/>
              <a:t>E.g.</a:t>
            </a:r>
          </a:p>
          <a:p>
            <a:pPr>
              <a:buNone/>
            </a:pPr>
            <a:r>
              <a:rPr lang="en-US" sz="2000" dirty="0" smtClean="0"/>
              <a:t>	function myFunction() {</a:t>
            </a:r>
            <a:br>
              <a:rPr lang="en-US" sz="2000" dirty="0" smtClean="0"/>
            </a:br>
            <a:r>
              <a:rPr lang="en-US" sz="2000" dirty="0" smtClean="0"/>
              <a:t>   document.getElementById("demo").innerHTML = "Paragraph changed.";</a:t>
            </a:r>
            <a:br>
              <a:rPr lang="en-US" sz="2000" dirty="0" smtClean="0"/>
            </a:br>
            <a:r>
              <a:rPr lang="en-US" sz="2000" dirty="0" smtClean="0"/>
              <a:t>}</a:t>
            </a:r>
          </a:p>
          <a:p>
            <a:pPr>
              <a:buNone/>
            </a:pPr>
            <a:endParaRPr lang="en-US" sz="2000" dirty="0" smtClean="0"/>
          </a:p>
          <a:p>
            <a:r>
              <a:rPr lang="en-US" sz="2000" dirty="0" smtClean="0"/>
              <a:t>External scripts are practical when the same code is used in many different web pages.</a:t>
            </a:r>
          </a:p>
          <a:p>
            <a:r>
              <a:rPr lang="en-US" sz="2000" dirty="0" smtClean="0"/>
              <a:t>JavaScript files have the file extension</a:t>
            </a:r>
            <a:r>
              <a:rPr lang="en-US" sz="2000" b="1" dirty="0" smtClean="0"/>
              <a:t>.js</a:t>
            </a:r>
            <a:r>
              <a:rPr lang="en-US" sz="2000" dirty="0" smtClean="0"/>
              <a:t>.</a:t>
            </a:r>
          </a:p>
          <a:p>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smtClean="0"/>
              <a:t>External JavaScript file</a:t>
            </a:r>
            <a:endParaRPr lang="en-US" dirty="0"/>
          </a:p>
        </p:txBody>
      </p:sp>
      <p:sp>
        <p:nvSpPr>
          <p:cNvPr id="3" name="Content Placeholder 2"/>
          <p:cNvSpPr>
            <a:spLocks noGrp="1"/>
          </p:cNvSpPr>
          <p:nvPr>
            <p:ph idx="1"/>
          </p:nvPr>
        </p:nvSpPr>
        <p:spPr/>
        <p:txBody>
          <a:bodyPr/>
          <a:lstStyle/>
          <a:p>
            <a:r>
              <a:rPr lang="en-US" sz="2000" dirty="0" smtClean="0"/>
              <a:t>To use an external script, put the name of the script file in the src (source) attribute of a &lt;script&gt; tag</a:t>
            </a:r>
          </a:p>
          <a:p>
            <a:r>
              <a:rPr lang="en-US" sz="2000" dirty="0" smtClean="0"/>
              <a:t>You can place an external script reference in &lt;head&gt; or &lt;body&gt; as you like.</a:t>
            </a:r>
          </a:p>
        </p:txBody>
      </p:sp>
      <p:sp>
        <p:nvSpPr>
          <p:cNvPr id="4" name="Date Placeholder 3"/>
          <p:cNvSpPr>
            <a:spLocks noGrp="1"/>
          </p:cNvSpPr>
          <p:nvPr>
            <p:ph type="dt" sz="half" idx="2"/>
          </p:nvPr>
        </p:nvSpPr>
        <p:spPr/>
        <p:txBody>
          <a:bodyPr/>
          <a:lstStyle/>
          <a:p>
            <a:pPr>
              <a:defRPr/>
            </a:pPr>
            <a:endParaRPr lang="en-US" dirty="0"/>
          </a:p>
        </p:txBody>
      </p:sp>
      <p:sp>
        <p:nvSpPr>
          <p:cNvPr id="5" name="Rectangle 4"/>
          <p:cNvSpPr/>
          <p:nvPr/>
        </p:nvSpPr>
        <p:spPr>
          <a:xfrm>
            <a:off x="488504" y="3212976"/>
            <a:ext cx="4953000" cy="2308324"/>
          </a:xfrm>
          <a:prstGeom prst="rect">
            <a:avLst/>
          </a:prstGeom>
        </p:spPr>
        <p:txBody>
          <a:bodyPr>
            <a:spAutoFit/>
          </a:bodyPr>
          <a:lstStyle/>
          <a:p>
            <a:r>
              <a:rPr lang="en-US" dirty="0" smtClean="0"/>
              <a:t>&lt;!DOCTYPE html&gt;</a:t>
            </a:r>
            <a:br>
              <a:rPr lang="en-US" dirty="0" smtClean="0"/>
            </a:br>
            <a:r>
              <a:rPr lang="en-US" dirty="0" smtClean="0"/>
              <a:t>&lt;html&gt;</a:t>
            </a:r>
            <a:br>
              <a:rPr lang="en-US" dirty="0" smtClean="0"/>
            </a:br>
            <a:r>
              <a:rPr lang="en-US" dirty="0" smtClean="0"/>
              <a:t>&lt;body&gt;</a:t>
            </a:r>
            <a:br>
              <a:rPr lang="en-US" dirty="0" smtClean="0"/>
            </a:br>
            <a:r>
              <a:rPr lang="en-US" dirty="0" smtClean="0"/>
              <a:t/>
            </a:r>
            <a:br>
              <a:rPr lang="en-US" dirty="0" smtClean="0"/>
            </a:br>
            <a:r>
              <a:rPr lang="en-US" dirty="0" smtClean="0"/>
              <a:t>&lt;script src="myScript.js"&gt;&lt;/script&gt;</a:t>
            </a:r>
            <a:br>
              <a:rPr lang="en-US" dirty="0" smtClean="0"/>
            </a:br>
            <a:r>
              <a:rPr lang="en-US" dirty="0" smtClean="0"/>
              <a:t/>
            </a:r>
            <a:br>
              <a:rPr lang="en-US" dirty="0" smtClean="0"/>
            </a:br>
            <a:r>
              <a:rPr lang="en-US" dirty="0" smtClean="0"/>
              <a:t>&lt;/body&gt;</a:t>
            </a:r>
            <a:br>
              <a:rPr lang="en-US" dirty="0" smtClean="0"/>
            </a:br>
            <a:r>
              <a:rPr lang="en-US" dirty="0" smtClean="0"/>
              <a:t>&lt;/html&gt;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External JavaScript File</a:t>
            </a:r>
            <a:endParaRPr lang="en-US" dirty="0"/>
          </a:p>
        </p:txBody>
      </p:sp>
      <p:sp>
        <p:nvSpPr>
          <p:cNvPr id="3" name="Content Placeholder 2"/>
          <p:cNvSpPr>
            <a:spLocks noGrp="1"/>
          </p:cNvSpPr>
          <p:nvPr>
            <p:ph idx="1"/>
          </p:nvPr>
        </p:nvSpPr>
        <p:spPr/>
        <p:txBody>
          <a:bodyPr/>
          <a:lstStyle/>
          <a:p>
            <a:r>
              <a:rPr lang="en-US" sz="2000" dirty="0" smtClean="0"/>
              <a:t>Placing scripts in external files has some advantages</a:t>
            </a:r>
          </a:p>
          <a:p>
            <a:r>
              <a:rPr lang="en-US" sz="2000" dirty="0" smtClean="0"/>
              <a:t>It separates HTML and code</a:t>
            </a:r>
          </a:p>
          <a:p>
            <a:r>
              <a:rPr lang="en-US" sz="2000" dirty="0" smtClean="0"/>
              <a:t>It makes HTML and JavaScript easier to read and maintain</a:t>
            </a:r>
          </a:p>
          <a:p>
            <a:r>
              <a:rPr lang="en-US" sz="2000" dirty="0" smtClean="0"/>
              <a:t>Cached JavaScript files can speed up page loads</a:t>
            </a:r>
          </a:p>
          <a:p>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smtClean="0"/>
              <a:t>Array</a:t>
            </a:r>
            <a:endParaRPr lang="en-US" dirty="0"/>
          </a:p>
        </p:txBody>
      </p:sp>
      <p:sp>
        <p:nvSpPr>
          <p:cNvPr id="3" name="Content Placeholder 2"/>
          <p:cNvSpPr>
            <a:spLocks noGrp="1"/>
          </p:cNvSpPr>
          <p:nvPr>
            <p:ph idx="1"/>
          </p:nvPr>
        </p:nvSpPr>
        <p:spPr/>
        <p:txBody>
          <a:bodyPr/>
          <a:lstStyle/>
          <a:p>
            <a:r>
              <a:rPr lang="en-US" sz="2000" dirty="0" smtClean="0"/>
              <a:t>An array is a special variable, which can hold more than one value at a time.</a:t>
            </a:r>
          </a:p>
          <a:p>
            <a:endParaRPr lang="en-US" sz="2000" dirty="0" smtClean="0"/>
          </a:p>
          <a:p>
            <a:r>
              <a:rPr lang="en-US" sz="2000" dirty="0" smtClean="0"/>
              <a:t>If you have a list of items (a list of car names, for example), storing the cars in single variables could look like this:</a:t>
            </a:r>
          </a:p>
          <a:p>
            <a:r>
              <a:rPr lang="en-US" sz="2000" dirty="0" smtClean="0"/>
              <a:t>var car1 = "Saab";</a:t>
            </a:r>
            <a:br>
              <a:rPr lang="en-US" sz="2000" dirty="0" smtClean="0"/>
            </a:br>
            <a:r>
              <a:rPr lang="en-US" sz="2000" dirty="0" smtClean="0"/>
              <a:t>var car2 = "Volvo";</a:t>
            </a:r>
            <a:br>
              <a:rPr lang="en-US" sz="2000" dirty="0" smtClean="0"/>
            </a:br>
            <a:r>
              <a:rPr lang="en-US" sz="2000" dirty="0" smtClean="0"/>
              <a:t>var car3 = "BMW";</a:t>
            </a:r>
          </a:p>
          <a:p>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UI5B-OVW1-01 : Introduction HTML</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smtClean="0"/>
              <a:t>Continued</a:t>
            </a:r>
            <a:endParaRPr lang="en-US" dirty="0"/>
          </a:p>
        </p:txBody>
      </p:sp>
      <p:sp>
        <p:nvSpPr>
          <p:cNvPr id="3" name="Content Placeholder 2"/>
          <p:cNvSpPr>
            <a:spLocks noGrp="1"/>
          </p:cNvSpPr>
          <p:nvPr>
            <p:ph idx="1"/>
          </p:nvPr>
        </p:nvSpPr>
        <p:spPr/>
        <p:txBody>
          <a:bodyPr/>
          <a:lstStyle/>
          <a:p>
            <a:r>
              <a:rPr lang="en-US" sz="2000" dirty="0" smtClean="0"/>
              <a:t>However, what if you want to loop through the cars and find a specific one? And what if you had not 3 cars, but 300?</a:t>
            </a:r>
          </a:p>
          <a:p>
            <a:r>
              <a:rPr lang="en-US" sz="2000" dirty="0" smtClean="0"/>
              <a:t>The solution is an array!</a:t>
            </a:r>
          </a:p>
          <a:p>
            <a:r>
              <a:rPr lang="en-US" sz="2000" dirty="0" smtClean="0"/>
              <a:t>Using an array literal is the easiest way to create a JavaScript Array.</a:t>
            </a:r>
          </a:p>
          <a:p>
            <a:pPr>
              <a:buNone/>
            </a:pPr>
            <a:r>
              <a:rPr lang="en-US" sz="2000" dirty="0" smtClean="0"/>
              <a:t>Syntax:</a:t>
            </a:r>
          </a:p>
          <a:p>
            <a:pPr>
              <a:buNone/>
            </a:pPr>
            <a:r>
              <a:rPr lang="en-US" sz="2000" dirty="0" smtClean="0"/>
              <a:t>	var </a:t>
            </a:r>
            <a:r>
              <a:rPr lang="en-US" sz="2000" i="1" dirty="0" smtClean="0"/>
              <a:t>array-name</a:t>
            </a:r>
            <a:r>
              <a:rPr lang="en-US" sz="2000" dirty="0" smtClean="0"/>
              <a:t> = [</a:t>
            </a:r>
            <a:r>
              <a:rPr lang="en-US" sz="2000" i="1" dirty="0" smtClean="0"/>
              <a:t>item1</a:t>
            </a:r>
            <a:r>
              <a:rPr lang="en-US" sz="2000" dirty="0" smtClean="0"/>
              <a:t>, </a:t>
            </a:r>
            <a:r>
              <a:rPr lang="en-US" sz="2000" i="1" dirty="0" smtClean="0"/>
              <a:t>item2</a:t>
            </a:r>
            <a:r>
              <a:rPr lang="en-US" sz="2000" dirty="0" smtClean="0"/>
              <a:t>, ...];       </a:t>
            </a:r>
          </a:p>
          <a:p>
            <a:pPr>
              <a:buNone/>
            </a:pPr>
            <a:r>
              <a:rPr lang="en-US" sz="2000" dirty="0" smtClean="0"/>
              <a:t>e.g.</a:t>
            </a:r>
          </a:p>
          <a:p>
            <a:pPr>
              <a:buNone/>
            </a:pPr>
            <a:r>
              <a:rPr lang="en-US" sz="2000" dirty="0" smtClean="0"/>
              <a:t>	var cars = ["Saab", "Volvo", "BMW"];</a:t>
            </a:r>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smtClean="0"/>
              <a:t>Continued</a:t>
            </a:r>
            <a:endParaRPr lang="en-US" dirty="0"/>
          </a:p>
        </p:txBody>
      </p:sp>
      <p:sp>
        <p:nvSpPr>
          <p:cNvPr id="3" name="Content Placeholder 2"/>
          <p:cNvSpPr>
            <a:spLocks noGrp="1"/>
          </p:cNvSpPr>
          <p:nvPr>
            <p:ph idx="1"/>
          </p:nvPr>
        </p:nvSpPr>
        <p:spPr/>
        <p:txBody>
          <a:bodyPr/>
          <a:lstStyle/>
          <a:p>
            <a:r>
              <a:rPr lang="en-US" sz="2000" dirty="0" smtClean="0"/>
              <a:t>You refer to an array element by referring to the </a:t>
            </a:r>
            <a:r>
              <a:rPr lang="en-US" sz="2000" b="1" dirty="0" smtClean="0"/>
              <a:t>index number</a:t>
            </a:r>
            <a:r>
              <a:rPr lang="en-US" sz="2000" dirty="0" smtClean="0"/>
              <a:t>.</a:t>
            </a:r>
          </a:p>
          <a:p>
            <a:r>
              <a:rPr lang="en-US" sz="2000" dirty="0" smtClean="0"/>
              <a:t>This statement accesses the value of the first element in cars</a:t>
            </a:r>
          </a:p>
          <a:p>
            <a:r>
              <a:rPr lang="en-US" sz="2000" dirty="0" smtClean="0"/>
              <a:t>var name = cars[0];</a:t>
            </a:r>
          </a:p>
          <a:p>
            <a:endParaRPr lang="en-US" sz="2000" dirty="0" smtClean="0"/>
          </a:p>
          <a:p>
            <a:pPr>
              <a:buNone/>
            </a:pPr>
            <a:r>
              <a:rPr lang="en-US" sz="2000" dirty="0" smtClean="0"/>
              <a:t>E.g.</a:t>
            </a:r>
          </a:p>
          <a:p>
            <a:pPr>
              <a:buNone/>
            </a:pPr>
            <a:r>
              <a:rPr lang="en-US" sz="2000" dirty="0" smtClean="0"/>
              <a:t>	var cars = ["Saab", "Volvo", "BMW"];</a:t>
            </a:r>
            <a:br>
              <a:rPr lang="en-US" sz="2000" dirty="0" smtClean="0"/>
            </a:br>
            <a:r>
              <a:rPr lang="en-US" sz="2000" dirty="0" smtClean="0"/>
              <a:t>document.getElementById("demo").innerHTML = cars[0];</a:t>
            </a:r>
          </a:p>
          <a:p>
            <a:pPr>
              <a:buNone/>
            </a:pPr>
            <a:r>
              <a:rPr lang="en-US" sz="2000" dirty="0" smtClean="0"/>
              <a:t/>
            </a:r>
            <a:br>
              <a:rPr lang="en-US" sz="2000" dirty="0" smtClean="0"/>
            </a:br>
            <a:endParaRPr lang="en-US" sz="2000" dirty="0" smtClean="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smtClean="0"/>
              <a:t>Continued</a:t>
            </a:r>
            <a:endParaRPr lang="en-US" dirty="0"/>
          </a:p>
        </p:txBody>
      </p:sp>
      <p:sp>
        <p:nvSpPr>
          <p:cNvPr id="3" name="Content Placeholder 2"/>
          <p:cNvSpPr>
            <a:spLocks noGrp="1"/>
          </p:cNvSpPr>
          <p:nvPr>
            <p:ph idx="1"/>
          </p:nvPr>
        </p:nvSpPr>
        <p:spPr/>
        <p:txBody>
          <a:bodyPr/>
          <a:lstStyle/>
          <a:p>
            <a:r>
              <a:rPr lang="en-US" sz="2000" dirty="0" smtClean="0"/>
              <a:t>Arrays are a special type of objects. The </a:t>
            </a:r>
            <a:r>
              <a:rPr lang="en-US" sz="2000" b="1" dirty="0" smtClean="0"/>
              <a:t>typeof</a:t>
            </a:r>
            <a:r>
              <a:rPr lang="en-US" sz="2000" dirty="0" smtClean="0"/>
              <a:t> operator in JavaScript returns "object" for arrays.</a:t>
            </a:r>
          </a:p>
          <a:p>
            <a:r>
              <a:rPr lang="en-US" sz="2000" dirty="0" smtClean="0"/>
              <a:t>But, JavaScript arrays are best described as arrays.</a:t>
            </a:r>
          </a:p>
          <a:p>
            <a:r>
              <a:rPr lang="en-US" sz="2000" dirty="0" smtClean="0"/>
              <a:t>Arrays use </a:t>
            </a:r>
            <a:r>
              <a:rPr lang="en-US" sz="2000" b="1" dirty="0" smtClean="0"/>
              <a:t>numbers</a:t>
            </a:r>
            <a:r>
              <a:rPr lang="en-US" sz="2000" dirty="0" smtClean="0"/>
              <a:t> to access its "elements". In this example, </a:t>
            </a:r>
            <a:r>
              <a:rPr lang="en-US" sz="2000" b="1" dirty="0" smtClean="0"/>
              <a:t>person[0]</a:t>
            </a:r>
            <a:r>
              <a:rPr lang="en-US" sz="2000" dirty="0" smtClean="0"/>
              <a:t> returns John:</a:t>
            </a:r>
          </a:p>
          <a:p>
            <a:pPr>
              <a:buNone/>
            </a:pPr>
            <a:r>
              <a:rPr lang="en-US" sz="2000" dirty="0" smtClean="0"/>
              <a:t>e.g. </a:t>
            </a:r>
          </a:p>
          <a:p>
            <a:pPr>
              <a:buNone/>
            </a:pPr>
            <a:r>
              <a:rPr lang="en-US" sz="2000" dirty="0" smtClean="0"/>
              <a:t>	var person = ["John", "Doe", 46];</a:t>
            </a:r>
          </a:p>
          <a:p>
            <a:r>
              <a:rPr lang="en-US" sz="2000" dirty="0" smtClean="0"/>
              <a:t>Objects use </a:t>
            </a:r>
            <a:r>
              <a:rPr lang="en-US" sz="2000" b="1" dirty="0" smtClean="0"/>
              <a:t>names</a:t>
            </a:r>
            <a:r>
              <a:rPr lang="en-US" sz="2000" dirty="0" smtClean="0"/>
              <a:t> to access its "members". In this example, </a:t>
            </a:r>
            <a:r>
              <a:rPr lang="en-US" sz="2000" b="1" dirty="0" smtClean="0"/>
              <a:t>person.firstName</a:t>
            </a:r>
            <a:r>
              <a:rPr lang="en-US" sz="2000" dirty="0" smtClean="0"/>
              <a:t> returns John:</a:t>
            </a:r>
          </a:p>
          <a:p>
            <a:pPr>
              <a:buNone/>
            </a:pPr>
            <a:r>
              <a:rPr lang="en-US" sz="2000" dirty="0" smtClean="0"/>
              <a:t>e.g.</a:t>
            </a:r>
          </a:p>
          <a:p>
            <a:pPr>
              <a:buNone/>
            </a:pPr>
            <a:r>
              <a:rPr lang="en-US" sz="2000" dirty="0" smtClean="0"/>
              <a:t>	var person = {firstName:"John", lastName:"Doe", age:46};</a:t>
            </a:r>
          </a:p>
          <a:p>
            <a:pPr>
              <a:buNone/>
            </a:pPr>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Array</a:t>
            </a:r>
            <a:endParaRPr lang="en-US" dirty="0"/>
          </a:p>
        </p:txBody>
      </p:sp>
      <p:sp>
        <p:nvSpPr>
          <p:cNvPr id="3" name="Content Placeholder 2"/>
          <p:cNvSpPr>
            <a:spLocks noGrp="1"/>
          </p:cNvSpPr>
          <p:nvPr>
            <p:ph idx="1"/>
          </p:nvPr>
        </p:nvSpPr>
        <p:spPr/>
        <p:txBody>
          <a:bodyPr/>
          <a:lstStyle/>
          <a:p>
            <a:r>
              <a:rPr lang="en-US" sz="2000" b="1" dirty="0" smtClean="0"/>
              <a:t>toString()</a:t>
            </a:r>
            <a:r>
              <a:rPr lang="en-US" sz="2000" dirty="0" smtClean="0"/>
              <a:t> converts an array to a string of (comma separated) array values.</a:t>
            </a:r>
          </a:p>
          <a:p>
            <a:r>
              <a:rPr lang="en-US" sz="2000" b="1" dirty="0" smtClean="0"/>
              <a:t>join()</a:t>
            </a:r>
            <a:r>
              <a:rPr lang="en-US" sz="2000" dirty="0" smtClean="0"/>
              <a:t> method also joins all array elements into a string.</a:t>
            </a:r>
          </a:p>
          <a:p>
            <a:r>
              <a:rPr lang="en-US" sz="2000" b="1" dirty="0" smtClean="0"/>
              <a:t>pop()</a:t>
            </a:r>
            <a:r>
              <a:rPr lang="en-US" sz="2000" dirty="0" smtClean="0"/>
              <a:t> method removes the last element from an array.</a:t>
            </a:r>
          </a:p>
          <a:p>
            <a:r>
              <a:rPr lang="en-US" sz="2000" b="1" dirty="0" smtClean="0"/>
              <a:t>push()</a:t>
            </a:r>
            <a:r>
              <a:rPr lang="en-US" sz="2000" dirty="0" smtClean="0"/>
              <a:t> method adds a new element to an array (at the end).</a:t>
            </a:r>
          </a:p>
          <a:p>
            <a:r>
              <a:rPr lang="en-US" sz="2000" b="1" dirty="0" smtClean="0"/>
              <a:t>shift()</a:t>
            </a:r>
            <a:r>
              <a:rPr lang="en-US" sz="2000" dirty="0" smtClean="0"/>
              <a:t> method removes the first array element and "shifts" all other elements to a lower index.</a:t>
            </a:r>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https://www.w3schools.com/js/</a:t>
            </a:r>
            <a:endParaRPr lang="en-US" dirty="0" smtClean="0"/>
          </a:p>
          <a:p>
            <a:r>
              <a:rPr lang="en-US" dirty="0" smtClean="0">
                <a:hlinkClick r:id="rId3"/>
              </a:rPr>
              <a:t>https://www.codecademy.com/learn/javascript</a:t>
            </a:r>
            <a:endParaRPr lang="en-US" dirty="0" smtClean="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UI5B-OVW2: Overview of JSON, </a:t>
            </a:r>
            <a:r>
              <a:rPr lang="en-US" dirty="0" err="1" smtClean="0"/>
              <a:t>jQuery</a:t>
            </a:r>
            <a:r>
              <a:rPr lang="en-US" dirty="0" smtClean="0"/>
              <a:t> and CSS</a:t>
            </a:r>
            <a:endParaRP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UI5B-OVW2-01 : Introduction JSON</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JSON?</a:t>
            </a:r>
            <a:endParaRPr lang="en-US" dirty="0"/>
          </a:p>
        </p:txBody>
      </p:sp>
      <p:sp>
        <p:nvSpPr>
          <p:cNvPr id="3" name="Content Placeholder 2"/>
          <p:cNvSpPr>
            <a:spLocks noGrp="1"/>
          </p:cNvSpPr>
          <p:nvPr>
            <p:ph idx="1"/>
          </p:nvPr>
        </p:nvSpPr>
        <p:spPr/>
        <p:txBody>
          <a:bodyPr/>
          <a:lstStyle/>
          <a:p>
            <a:r>
              <a:rPr lang="en-US" sz="2000" dirty="0" smtClean="0"/>
              <a:t>JSON stands for </a:t>
            </a:r>
            <a:r>
              <a:rPr lang="en-US" sz="2000" b="1" dirty="0" smtClean="0"/>
              <a:t>J</a:t>
            </a:r>
            <a:r>
              <a:rPr lang="en-US" sz="2000" dirty="0" smtClean="0"/>
              <a:t>ava</a:t>
            </a:r>
            <a:r>
              <a:rPr lang="en-US" sz="2000" b="1" dirty="0" smtClean="0"/>
              <a:t>S</a:t>
            </a:r>
            <a:r>
              <a:rPr lang="en-US" sz="2000" dirty="0" smtClean="0"/>
              <a:t>cript </a:t>
            </a:r>
            <a:r>
              <a:rPr lang="en-US" sz="2000" b="1" dirty="0" smtClean="0"/>
              <a:t>O</a:t>
            </a:r>
            <a:r>
              <a:rPr lang="en-US" sz="2000" dirty="0" smtClean="0"/>
              <a:t>bject </a:t>
            </a:r>
            <a:r>
              <a:rPr lang="en-US" sz="2000" b="1" dirty="0" smtClean="0"/>
              <a:t>N</a:t>
            </a:r>
            <a:r>
              <a:rPr lang="en-US" sz="2000" dirty="0" smtClean="0"/>
              <a:t>otation</a:t>
            </a:r>
          </a:p>
          <a:p>
            <a:r>
              <a:rPr lang="en-US" sz="2000" dirty="0" smtClean="0"/>
              <a:t>JSON is lightweight data interchange format</a:t>
            </a:r>
          </a:p>
          <a:p>
            <a:r>
              <a:rPr lang="en-US" sz="2000" dirty="0" smtClean="0"/>
              <a:t>JSON is language independent </a:t>
            </a:r>
            <a:r>
              <a:rPr lang="en-US" sz="2000" b="1" dirty="0" smtClean="0"/>
              <a:t>*</a:t>
            </a:r>
            <a:endParaRPr lang="en-US" sz="2000" dirty="0" smtClean="0"/>
          </a:p>
          <a:p>
            <a:r>
              <a:rPr lang="en-US" sz="2000" dirty="0" smtClean="0"/>
              <a:t>JSON is "self-describing" and easy to understand</a:t>
            </a:r>
          </a:p>
          <a:p>
            <a:r>
              <a:rPr lang="en-US" sz="2000" dirty="0" smtClean="0"/>
              <a:t>JSON is a format for storing and transporting data.</a:t>
            </a:r>
          </a:p>
          <a:p>
            <a:r>
              <a:rPr lang="en-US" sz="2000" dirty="0" smtClean="0"/>
              <a:t>JSON is often used when data is sent from a server to a web page.</a:t>
            </a:r>
          </a:p>
          <a:p>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JSON</a:t>
            </a:r>
            <a:endParaRPr lang="en-US" dirty="0"/>
          </a:p>
        </p:txBody>
      </p:sp>
      <p:sp>
        <p:nvSpPr>
          <p:cNvPr id="3" name="Content Placeholder 2"/>
          <p:cNvSpPr>
            <a:spLocks noGrp="1"/>
          </p:cNvSpPr>
          <p:nvPr>
            <p:ph idx="1"/>
          </p:nvPr>
        </p:nvSpPr>
        <p:spPr/>
        <p:txBody>
          <a:bodyPr/>
          <a:lstStyle/>
          <a:p>
            <a:r>
              <a:rPr lang="en-US" sz="2000" dirty="0" smtClean="0"/>
              <a:t>This JSON syntax defines an employees object: an array of 3 employee records (objects)</a:t>
            </a:r>
          </a:p>
          <a:p>
            <a:r>
              <a:rPr lang="en-US" sz="2000" dirty="0" smtClean="0"/>
              <a:t>{</a:t>
            </a:r>
            <a:br>
              <a:rPr lang="en-US" sz="2000" dirty="0" smtClean="0"/>
            </a:br>
            <a:r>
              <a:rPr lang="en-US" sz="2000" dirty="0" smtClean="0"/>
              <a:t>"employees":[</a:t>
            </a:r>
            <a:br>
              <a:rPr lang="en-US" sz="2000" dirty="0" smtClean="0"/>
            </a:br>
            <a:r>
              <a:rPr lang="en-US" sz="2000" dirty="0" smtClean="0"/>
              <a:t>    {"firstName":"John", "lastName":"Doe"}, </a:t>
            </a:r>
            <a:br>
              <a:rPr lang="en-US" sz="2000" dirty="0" smtClean="0"/>
            </a:br>
            <a:r>
              <a:rPr lang="en-US" sz="2000" dirty="0" smtClean="0"/>
              <a:t>    {"firstName":"Anna", "lastName":"Smith"},</a:t>
            </a:r>
            <a:br>
              <a:rPr lang="en-US" sz="2000" dirty="0" smtClean="0"/>
            </a:br>
            <a:r>
              <a:rPr lang="en-US" sz="2000" dirty="0" smtClean="0"/>
              <a:t>    {"firstName":"Peter", "lastName":"Jones"}</a:t>
            </a:r>
            <a:br>
              <a:rPr lang="en-US" sz="2000" dirty="0" smtClean="0"/>
            </a:br>
            <a:r>
              <a:rPr lang="en-US" sz="2000" dirty="0" smtClean="0"/>
              <a:t>]</a:t>
            </a:r>
            <a:br>
              <a:rPr lang="en-US" sz="2000" dirty="0" smtClean="0"/>
            </a:br>
            <a:r>
              <a:rPr lang="en-US" sz="2000" dirty="0" smtClean="0"/>
              <a:t>}</a:t>
            </a:r>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syntax rules</a:t>
            </a:r>
            <a:endParaRPr lang="en-US" dirty="0"/>
          </a:p>
        </p:txBody>
      </p:sp>
      <p:sp>
        <p:nvSpPr>
          <p:cNvPr id="3" name="Content Placeholder 2"/>
          <p:cNvSpPr>
            <a:spLocks noGrp="1"/>
          </p:cNvSpPr>
          <p:nvPr>
            <p:ph idx="1"/>
          </p:nvPr>
        </p:nvSpPr>
        <p:spPr/>
        <p:txBody>
          <a:bodyPr/>
          <a:lstStyle/>
          <a:p>
            <a:r>
              <a:rPr lang="en-US" sz="2000" dirty="0" smtClean="0"/>
              <a:t>Data is in name/value pairs</a:t>
            </a:r>
          </a:p>
          <a:p>
            <a:r>
              <a:rPr lang="en-US" sz="2000" dirty="0" smtClean="0"/>
              <a:t>Data is separated by commas</a:t>
            </a:r>
          </a:p>
          <a:p>
            <a:r>
              <a:rPr lang="en-US" sz="2000" dirty="0" smtClean="0"/>
              <a:t>Curly braces hold objects</a:t>
            </a:r>
          </a:p>
          <a:p>
            <a:r>
              <a:rPr lang="en-US" sz="2000" dirty="0" smtClean="0"/>
              <a:t>Square brackets hold arrays</a:t>
            </a:r>
          </a:p>
          <a:p>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UI5B-OVW1-01 : Introduction HTML</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JSON Rules</a:t>
            </a:r>
            <a:endParaRPr lang="en-US" dirty="0"/>
          </a:p>
        </p:txBody>
      </p:sp>
      <p:sp>
        <p:nvSpPr>
          <p:cNvPr id="3" name="Content Placeholder 2"/>
          <p:cNvSpPr>
            <a:spLocks noGrp="1"/>
          </p:cNvSpPr>
          <p:nvPr>
            <p:ph idx="1"/>
          </p:nvPr>
        </p:nvSpPr>
        <p:spPr/>
        <p:txBody>
          <a:bodyPr/>
          <a:lstStyle/>
          <a:p>
            <a:r>
              <a:rPr lang="en-US" sz="2000" dirty="0" smtClean="0"/>
              <a:t>JSON data is written as name/value pairs, just like JavaScript object properties.</a:t>
            </a:r>
          </a:p>
          <a:p>
            <a:r>
              <a:rPr lang="en-US" sz="2000" dirty="0" smtClean="0"/>
              <a:t>A name/value pair consists of a field name (in double quotes), followed by a colon, followed by a value</a:t>
            </a:r>
          </a:p>
          <a:p>
            <a:pPr>
              <a:buNone/>
            </a:pPr>
            <a:r>
              <a:rPr lang="en-US" sz="2000" dirty="0" smtClean="0"/>
              <a:t>	e.g.</a:t>
            </a:r>
          </a:p>
          <a:p>
            <a:pPr>
              <a:buNone/>
            </a:pPr>
            <a:r>
              <a:rPr lang="en-US" sz="2000" dirty="0" smtClean="0"/>
              <a:t>	"firstName":"John“</a:t>
            </a:r>
          </a:p>
          <a:p>
            <a:r>
              <a:rPr lang="en-US" sz="2000" dirty="0" smtClean="0"/>
              <a:t>JSON objects are written inside curly braces.</a:t>
            </a:r>
          </a:p>
          <a:p>
            <a:r>
              <a:rPr lang="en-US" sz="2000" dirty="0" smtClean="0"/>
              <a:t>Just like in JavaScript, objects can contain multiple name/value pairs</a:t>
            </a:r>
          </a:p>
          <a:p>
            <a:endParaRPr lang="en-US" sz="2000" dirty="0" smtClean="0"/>
          </a:p>
          <a:p>
            <a:pPr>
              <a:buNone/>
            </a:pPr>
            <a:r>
              <a:rPr lang="en-US" sz="2000" dirty="0" smtClean="0"/>
              <a:t>	{"firstName":"John", "lastName":"Doe"}</a:t>
            </a:r>
          </a:p>
          <a:p>
            <a:pPr>
              <a:buNone/>
            </a:pPr>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JSON Rules</a:t>
            </a:r>
            <a:endParaRPr lang="en-US" dirty="0"/>
          </a:p>
        </p:txBody>
      </p:sp>
      <p:sp>
        <p:nvSpPr>
          <p:cNvPr id="3" name="Content Placeholder 2"/>
          <p:cNvSpPr>
            <a:spLocks noGrp="1"/>
          </p:cNvSpPr>
          <p:nvPr>
            <p:ph idx="1"/>
          </p:nvPr>
        </p:nvSpPr>
        <p:spPr/>
        <p:txBody>
          <a:bodyPr/>
          <a:lstStyle/>
          <a:p>
            <a:r>
              <a:rPr lang="en-US" sz="2000" dirty="0" smtClean="0"/>
              <a:t>JSON arrays are written inside square brackets.</a:t>
            </a:r>
          </a:p>
          <a:p>
            <a:r>
              <a:rPr lang="en-US" sz="2000" dirty="0" smtClean="0"/>
              <a:t>Just like in JavaScript, an array can contain objects</a:t>
            </a:r>
          </a:p>
          <a:p>
            <a:pPr>
              <a:buNone/>
            </a:pPr>
            <a:r>
              <a:rPr lang="en-US" sz="2000" dirty="0" smtClean="0"/>
              <a:t>	</a:t>
            </a:r>
          </a:p>
          <a:p>
            <a:pPr>
              <a:buNone/>
            </a:pPr>
            <a:r>
              <a:rPr lang="en-US" sz="2000" dirty="0" smtClean="0"/>
              <a:t>"employees":[</a:t>
            </a:r>
            <a:br>
              <a:rPr lang="en-US" sz="2000" dirty="0" smtClean="0"/>
            </a:br>
            <a:r>
              <a:rPr lang="en-US" sz="2000" dirty="0" smtClean="0"/>
              <a:t>    {"firstName":"John", "lastName":"Doe"}, </a:t>
            </a:r>
            <a:br>
              <a:rPr lang="en-US" sz="2000" dirty="0" smtClean="0"/>
            </a:br>
            <a:r>
              <a:rPr lang="en-US" sz="2000" dirty="0" smtClean="0"/>
              <a:t>    {"firstName":"Anna", "lastName":"Smith"}, </a:t>
            </a:r>
            <a:br>
              <a:rPr lang="en-US" sz="2000" dirty="0" smtClean="0"/>
            </a:br>
            <a:r>
              <a:rPr lang="en-US" sz="2000" dirty="0" smtClean="0"/>
              <a:t>    {"firstName":"Peter", "lastName":"Jones"}</a:t>
            </a:r>
            <a:br>
              <a:rPr lang="en-US" sz="2000" dirty="0" smtClean="0"/>
            </a:br>
            <a:r>
              <a:rPr lang="en-US" sz="2000" dirty="0" smtClean="0"/>
              <a:t>	]</a:t>
            </a:r>
          </a:p>
          <a:p>
            <a:r>
              <a:rPr lang="en-US" sz="2000" dirty="0" smtClean="0"/>
              <a:t>In the example above, the object "employees" is an array. It contains three objects.</a:t>
            </a:r>
          </a:p>
          <a:p>
            <a:r>
              <a:rPr lang="en-US" sz="2000" dirty="0" smtClean="0"/>
              <a:t>Each object is a record of a person (with a first name and a last name).</a:t>
            </a:r>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https://www.w3schools.com/js/js_json_syntax.asp</a:t>
            </a:r>
            <a:endParaRPr lang="en-US" dirty="0" smtClean="0"/>
          </a:p>
          <a:p>
            <a:r>
              <a:rPr lang="en-US" dirty="0" smtClean="0">
                <a:hlinkClick r:id="rId3"/>
              </a:rPr>
              <a:t>https://www.codecademy.com/courses/javascript-beginner-en-xTAfX/0/1</a:t>
            </a:r>
            <a:endParaRPr lang="en-US" dirty="0" smtClean="0"/>
          </a:p>
          <a:p>
            <a:endParaRPr lang="en-US"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UI5B-OVW2-02 : Introduction </a:t>
            </a:r>
            <a:r>
              <a:rPr lang="en-US" dirty="0" err="1" smtClean="0"/>
              <a:t>jQuery</a:t>
            </a:r>
            <a:endParaRP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t>
            </a:r>
            <a:r>
              <a:rPr lang="en-US" dirty="0" err="1" smtClean="0"/>
              <a:t>jQuery</a:t>
            </a:r>
            <a:r>
              <a:rPr lang="en-US" dirty="0" smtClean="0"/>
              <a:t>?</a:t>
            </a:r>
            <a:endParaRPr lang="en-US" dirty="0"/>
          </a:p>
        </p:txBody>
      </p:sp>
      <p:sp>
        <p:nvSpPr>
          <p:cNvPr id="5" name="Content Placeholder 4"/>
          <p:cNvSpPr>
            <a:spLocks noGrp="1"/>
          </p:cNvSpPr>
          <p:nvPr>
            <p:ph idx="1"/>
          </p:nvPr>
        </p:nvSpPr>
        <p:spPr/>
        <p:txBody>
          <a:bodyPr/>
          <a:lstStyle/>
          <a:p>
            <a:r>
              <a:rPr lang="en-US" sz="2000" dirty="0" smtClean="0"/>
              <a:t>The purpose of </a:t>
            </a:r>
            <a:r>
              <a:rPr lang="en-US" sz="2000" dirty="0" err="1" smtClean="0"/>
              <a:t>jQuery</a:t>
            </a:r>
            <a:r>
              <a:rPr lang="en-US" sz="2000" dirty="0" smtClean="0"/>
              <a:t> is to make it much easier to use JavaScript on your website.</a:t>
            </a:r>
          </a:p>
          <a:p>
            <a:endParaRPr lang="en-US" sz="2000" dirty="0" smtClean="0"/>
          </a:p>
          <a:p>
            <a:r>
              <a:rPr lang="en-US" sz="2000" dirty="0" smtClean="0"/>
              <a:t>Before you start studying </a:t>
            </a:r>
            <a:r>
              <a:rPr lang="en-US" sz="2000" dirty="0" err="1" smtClean="0"/>
              <a:t>jQuery</a:t>
            </a:r>
            <a:r>
              <a:rPr lang="en-US" sz="2000" dirty="0" smtClean="0"/>
              <a:t>, you should have a basic knowledge of:</a:t>
            </a:r>
          </a:p>
          <a:p>
            <a:pPr>
              <a:buNone/>
            </a:pPr>
            <a:r>
              <a:rPr lang="en-US" sz="2000" dirty="0" smtClean="0"/>
              <a:t>	HTML</a:t>
            </a:r>
          </a:p>
          <a:p>
            <a:pPr>
              <a:buNone/>
            </a:pPr>
            <a:r>
              <a:rPr lang="en-US" sz="2000" dirty="0" smtClean="0"/>
              <a:t>	CSS</a:t>
            </a:r>
          </a:p>
          <a:p>
            <a:pPr>
              <a:buNone/>
            </a:pPr>
            <a:r>
              <a:rPr lang="en-US" sz="2000" dirty="0" smtClean="0"/>
              <a:t>	JavaScript</a:t>
            </a:r>
          </a:p>
          <a:p>
            <a:endParaRPr lang="en-US" sz="2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jQuery</a:t>
            </a:r>
            <a:r>
              <a:rPr lang="en-US" dirty="0" smtClean="0"/>
              <a:t>?</a:t>
            </a:r>
            <a:endParaRPr lang="en-US" dirty="0"/>
          </a:p>
        </p:txBody>
      </p:sp>
      <p:sp>
        <p:nvSpPr>
          <p:cNvPr id="3" name="Content Placeholder 2"/>
          <p:cNvSpPr>
            <a:spLocks noGrp="1"/>
          </p:cNvSpPr>
          <p:nvPr>
            <p:ph idx="1"/>
          </p:nvPr>
        </p:nvSpPr>
        <p:spPr>
          <a:xfrm>
            <a:off x="0" y="1268760"/>
            <a:ext cx="9906000" cy="5040560"/>
          </a:xfrm>
        </p:spPr>
        <p:txBody>
          <a:bodyPr/>
          <a:lstStyle/>
          <a:p>
            <a:r>
              <a:rPr lang="en-US" sz="2000" dirty="0" err="1" smtClean="0"/>
              <a:t>jQuery</a:t>
            </a:r>
            <a:r>
              <a:rPr lang="en-US" sz="2000" dirty="0" smtClean="0"/>
              <a:t> is a lightweight, "write less, do more", JavaScript library.</a:t>
            </a:r>
          </a:p>
          <a:p>
            <a:r>
              <a:rPr lang="en-US" sz="2000" dirty="0" smtClean="0"/>
              <a:t>jQuery takes a lot of common tasks that require many lines of JavaScript code to accomplish, and wraps them into methods that you can call with a single line of code.</a:t>
            </a:r>
          </a:p>
          <a:p>
            <a:r>
              <a:rPr lang="en-US" sz="2000" dirty="0" err="1" smtClean="0"/>
              <a:t>jQuery</a:t>
            </a:r>
            <a:r>
              <a:rPr lang="en-US" sz="2000" dirty="0" smtClean="0"/>
              <a:t> also simplifies a lot of the complicated things from JavaScript, like AJAX calls and DOM manipulation.</a:t>
            </a:r>
          </a:p>
          <a:p>
            <a:r>
              <a:rPr lang="en-US" sz="2000" dirty="0" smtClean="0"/>
              <a:t>The </a:t>
            </a:r>
            <a:r>
              <a:rPr lang="en-US" sz="2000" dirty="0" err="1" smtClean="0"/>
              <a:t>jQuery</a:t>
            </a:r>
            <a:r>
              <a:rPr lang="en-US" sz="2000" dirty="0" smtClean="0"/>
              <a:t> library contains the following features:</a:t>
            </a:r>
          </a:p>
          <a:p>
            <a:r>
              <a:rPr lang="en-US" sz="2000" dirty="0" smtClean="0"/>
              <a:t>HTML/DOM manipulation</a:t>
            </a:r>
          </a:p>
          <a:p>
            <a:r>
              <a:rPr lang="en-US" sz="2000" dirty="0" smtClean="0"/>
              <a:t>CSS manipulation</a:t>
            </a:r>
          </a:p>
          <a:p>
            <a:r>
              <a:rPr lang="en-US" sz="2000" dirty="0" smtClean="0"/>
              <a:t>HTML event methods</a:t>
            </a:r>
          </a:p>
          <a:p>
            <a:r>
              <a:rPr lang="en-US" sz="2000" dirty="0" smtClean="0"/>
              <a:t>Effects and animations</a:t>
            </a:r>
          </a:p>
          <a:p>
            <a:r>
              <a:rPr lang="en-US" sz="2000" dirty="0" smtClean="0"/>
              <a:t>AJAX</a:t>
            </a:r>
          </a:p>
          <a:p>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jQuery</a:t>
            </a:r>
            <a:r>
              <a:rPr lang="en-US" dirty="0" smtClean="0"/>
              <a:t>?</a:t>
            </a:r>
            <a:endParaRPr lang="en-US" dirty="0"/>
          </a:p>
        </p:txBody>
      </p:sp>
      <p:sp>
        <p:nvSpPr>
          <p:cNvPr id="3" name="Content Placeholder 2"/>
          <p:cNvSpPr>
            <a:spLocks noGrp="1"/>
          </p:cNvSpPr>
          <p:nvPr>
            <p:ph idx="1"/>
          </p:nvPr>
        </p:nvSpPr>
        <p:spPr/>
        <p:txBody>
          <a:bodyPr/>
          <a:lstStyle/>
          <a:p>
            <a:r>
              <a:rPr lang="en-US" sz="2000" dirty="0" smtClean="0"/>
              <a:t>There are lots of other JavaScript frameworks out there, but </a:t>
            </a:r>
            <a:r>
              <a:rPr lang="en-US" sz="2000" dirty="0" err="1" smtClean="0"/>
              <a:t>jQuery</a:t>
            </a:r>
            <a:r>
              <a:rPr lang="en-US" sz="2000" dirty="0" smtClean="0"/>
              <a:t> seems to be the most popular, and also the most extendable.</a:t>
            </a:r>
          </a:p>
          <a:p>
            <a:r>
              <a:rPr lang="en-US" sz="2000" dirty="0" smtClean="0"/>
              <a:t>Many of the biggest companies on the Web use </a:t>
            </a:r>
            <a:r>
              <a:rPr lang="en-US" sz="2000" dirty="0" err="1" smtClean="0"/>
              <a:t>jQuery</a:t>
            </a:r>
            <a:r>
              <a:rPr lang="en-US" sz="2000" dirty="0" smtClean="0"/>
              <a:t>, such as:</a:t>
            </a:r>
          </a:p>
          <a:p>
            <a:pPr>
              <a:buNone/>
            </a:pPr>
            <a:r>
              <a:rPr lang="en-US" sz="2000" dirty="0" smtClean="0"/>
              <a:t>	Google</a:t>
            </a:r>
          </a:p>
          <a:p>
            <a:pPr>
              <a:buNone/>
            </a:pPr>
            <a:r>
              <a:rPr lang="en-US" sz="2000" dirty="0" smtClean="0"/>
              <a:t>	Microsoft</a:t>
            </a:r>
          </a:p>
          <a:p>
            <a:pPr>
              <a:buNone/>
            </a:pPr>
            <a:r>
              <a:rPr lang="en-US" sz="2000" dirty="0" smtClean="0"/>
              <a:t>	IBM</a:t>
            </a:r>
          </a:p>
          <a:p>
            <a:pPr>
              <a:buNone/>
            </a:pPr>
            <a:r>
              <a:rPr lang="en-US" sz="2000" dirty="0" smtClean="0"/>
              <a:t>	Netflix</a:t>
            </a:r>
          </a:p>
          <a:p>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Syntax</a:t>
            </a:r>
            <a:endParaRPr lang="en-US" dirty="0"/>
          </a:p>
        </p:txBody>
      </p:sp>
      <p:sp>
        <p:nvSpPr>
          <p:cNvPr id="3" name="Content Placeholder 2"/>
          <p:cNvSpPr>
            <a:spLocks noGrp="1"/>
          </p:cNvSpPr>
          <p:nvPr>
            <p:ph idx="1"/>
          </p:nvPr>
        </p:nvSpPr>
        <p:spPr/>
        <p:txBody>
          <a:bodyPr/>
          <a:lstStyle/>
          <a:p>
            <a:r>
              <a:rPr lang="en-US" sz="2000" dirty="0" smtClean="0"/>
              <a:t>The </a:t>
            </a:r>
            <a:r>
              <a:rPr lang="en-US" sz="2000" dirty="0" err="1" smtClean="0"/>
              <a:t>jQuery</a:t>
            </a:r>
            <a:r>
              <a:rPr lang="en-US" sz="2000" dirty="0" smtClean="0"/>
              <a:t> syntax is tailor-made for </a:t>
            </a:r>
            <a:r>
              <a:rPr lang="en-US" sz="2000" b="1" dirty="0" smtClean="0"/>
              <a:t>selecting</a:t>
            </a:r>
            <a:r>
              <a:rPr lang="en-US" sz="2000" dirty="0" smtClean="0"/>
              <a:t> HTML elements and performing some </a:t>
            </a:r>
            <a:r>
              <a:rPr lang="en-US" sz="2000" b="1" dirty="0" smtClean="0"/>
              <a:t>action</a:t>
            </a:r>
            <a:r>
              <a:rPr lang="en-US" sz="2000" dirty="0" smtClean="0"/>
              <a:t> on the element(s).</a:t>
            </a:r>
          </a:p>
          <a:p>
            <a:r>
              <a:rPr lang="en-US" sz="2000" dirty="0" smtClean="0"/>
              <a:t>Basic syntax is: </a:t>
            </a:r>
            <a:r>
              <a:rPr lang="en-US" sz="2000" b="1" dirty="0" smtClean="0"/>
              <a:t>$(</a:t>
            </a:r>
            <a:r>
              <a:rPr lang="en-US" sz="2000" b="1" i="1" dirty="0" smtClean="0"/>
              <a:t>selector</a:t>
            </a:r>
            <a:r>
              <a:rPr lang="en-US" sz="2000" b="1" dirty="0" smtClean="0"/>
              <a:t>).</a:t>
            </a:r>
            <a:r>
              <a:rPr lang="en-US" sz="2000" b="1" i="1" dirty="0" smtClean="0"/>
              <a:t>action</a:t>
            </a:r>
            <a:r>
              <a:rPr lang="en-US" sz="2000" b="1" dirty="0" smtClean="0"/>
              <a:t>()</a:t>
            </a:r>
            <a:endParaRPr lang="en-US" sz="2000" dirty="0" smtClean="0"/>
          </a:p>
          <a:p>
            <a:r>
              <a:rPr lang="en-US" sz="2000" dirty="0" smtClean="0"/>
              <a:t>A $ sign to define/access </a:t>
            </a:r>
            <a:r>
              <a:rPr lang="en-US" sz="2000" dirty="0" err="1" smtClean="0"/>
              <a:t>jQuery</a:t>
            </a:r>
            <a:endParaRPr lang="en-US" sz="2000" dirty="0" smtClean="0"/>
          </a:p>
          <a:p>
            <a:r>
              <a:rPr lang="en-US" sz="2000" dirty="0" smtClean="0"/>
              <a:t>A (</a:t>
            </a:r>
            <a:r>
              <a:rPr lang="en-US" sz="2000" i="1" dirty="0" smtClean="0"/>
              <a:t>selector</a:t>
            </a:r>
            <a:r>
              <a:rPr lang="en-US" sz="2000" dirty="0" smtClean="0"/>
              <a:t>) to "query (or find)" HTML elements</a:t>
            </a:r>
          </a:p>
          <a:p>
            <a:r>
              <a:rPr lang="en-US" sz="2000" dirty="0" smtClean="0"/>
              <a:t>A </a:t>
            </a:r>
            <a:r>
              <a:rPr lang="en-US" sz="2000" dirty="0" err="1" smtClean="0"/>
              <a:t>jQuery</a:t>
            </a:r>
            <a:r>
              <a:rPr lang="en-US" sz="2000" dirty="0" smtClean="0"/>
              <a:t> </a:t>
            </a:r>
            <a:r>
              <a:rPr lang="en-US" sz="2000" i="1" dirty="0" smtClean="0"/>
              <a:t>action</a:t>
            </a:r>
            <a:r>
              <a:rPr lang="en-US" sz="2000" dirty="0" smtClean="0"/>
              <a:t>() to be performed on the element(s)</a:t>
            </a:r>
          </a:p>
          <a:p>
            <a:r>
              <a:rPr lang="en-US" sz="2000" dirty="0" smtClean="0"/>
              <a:t>Examples:</a:t>
            </a:r>
          </a:p>
          <a:p>
            <a:r>
              <a:rPr lang="en-US" sz="2000" dirty="0" smtClean="0"/>
              <a:t>$(this).hide() - hides the current element.</a:t>
            </a:r>
          </a:p>
          <a:p>
            <a:r>
              <a:rPr lang="en-US" sz="2000" dirty="0" smtClean="0"/>
              <a:t>$("p").hide() - hides all &lt;p&gt; elements.</a:t>
            </a:r>
          </a:p>
          <a:p>
            <a:r>
              <a:rPr lang="en-US" sz="2000" dirty="0" smtClean="0"/>
              <a:t>$(".test").hide() - hides all elements with class="test".</a:t>
            </a:r>
          </a:p>
          <a:p>
            <a:r>
              <a:rPr lang="en-US" sz="2000" dirty="0" smtClean="0"/>
              <a:t>$("#test").hide() - hides the element with id="test".</a:t>
            </a:r>
          </a:p>
          <a:p>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Events?</a:t>
            </a:r>
            <a:endParaRPr lang="en-US" dirty="0"/>
          </a:p>
        </p:txBody>
      </p:sp>
      <p:sp>
        <p:nvSpPr>
          <p:cNvPr id="3" name="Content Placeholder 2"/>
          <p:cNvSpPr>
            <a:spLocks noGrp="1"/>
          </p:cNvSpPr>
          <p:nvPr>
            <p:ph idx="1"/>
          </p:nvPr>
        </p:nvSpPr>
        <p:spPr/>
        <p:txBody>
          <a:bodyPr/>
          <a:lstStyle/>
          <a:p>
            <a:r>
              <a:rPr lang="en-US" sz="2000" dirty="0" smtClean="0"/>
              <a:t>All the different visitor's actions that a web page can respond to are called events.</a:t>
            </a:r>
          </a:p>
          <a:p>
            <a:r>
              <a:rPr lang="en-US" sz="2000" dirty="0" smtClean="0"/>
              <a:t>An event represents the precise moment when something happens.</a:t>
            </a:r>
          </a:p>
          <a:p>
            <a:r>
              <a:rPr lang="en-US" sz="2000" dirty="0" smtClean="0"/>
              <a:t>Examples:</a:t>
            </a:r>
          </a:p>
          <a:p>
            <a:r>
              <a:rPr lang="en-US" sz="2000" dirty="0" smtClean="0"/>
              <a:t>moving a mouse over an element</a:t>
            </a:r>
          </a:p>
          <a:p>
            <a:r>
              <a:rPr lang="en-US" sz="2000" dirty="0" smtClean="0"/>
              <a:t>selecting a radio button</a:t>
            </a:r>
          </a:p>
          <a:p>
            <a:r>
              <a:rPr lang="en-US" sz="2000" dirty="0" smtClean="0"/>
              <a:t>clicking on an element</a:t>
            </a:r>
          </a:p>
          <a:p>
            <a:r>
              <a:rPr lang="en-US" sz="2000" dirty="0" smtClean="0"/>
              <a:t>The term </a:t>
            </a:r>
            <a:r>
              <a:rPr lang="en-US" sz="2000" b="1" dirty="0" smtClean="0"/>
              <a:t>"fires/fired"</a:t>
            </a:r>
            <a:r>
              <a:rPr lang="en-US" sz="2000" dirty="0" smtClean="0"/>
              <a:t> is often used with events. Example: "The </a:t>
            </a:r>
            <a:r>
              <a:rPr lang="en-US" sz="2000" dirty="0" err="1" smtClean="0"/>
              <a:t>keypress</a:t>
            </a:r>
            <a:r>
              <a:rPr lang="en-US" sz="2000" dirty="0" smtClean="0"/>
              <a:t> event is fired, the moment you press a key".</a:t>
            </a:r>
          </a:p>
          <a:p>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Events?</a:t>
            </a:r>
            <a:endParaRPr lang="en-US" dirty="0"/>
          </a:p>
        </p:txBody>
      </p:sp>
      <p:sp>
        <p:nvSpPr>
          <p:cNvPr id="4" name="Date Placeholder 3"/>
          <p:cNvSpPr>
            <a:spLocks noGrp="1"/>
          </p:cNvSpPr>
          <p:nvPr>
            <p:ph type="dt" sz="half" idx="2"/>
          </p:nvPr>
        </p:nvSpPr>
        <p:spPr/>
        <p:txBody>
          <a:bodyPr/>
          <a:lstStyle/>
          <a:p>
            <a:pPr>
              <a:defRPr/>
            </a:pP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0" y="1556792"/>
            <a:ext cx="9839329" cy="41044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HTML?</a:t>
            </a:r>
            <a:endParaRPr lang="en-US" sz="4000" dirty="0"/>
          </a:p>
        </p:txBody>
      </p:sp>
      <p:sp>
        <p:nvSpPr>
          <p:cNvPr id="5" name="Content Placeholder 4"/>
          <p:cNvSpPr>
            <a:spLocks noGrp="1"/>
          </p:cNvSpPr>
          <p:nvPr>
            <p:ph idx="1"/>
          </p:nvPr>
        </p:nvSpPr>
        <p:spPr/>
        <p:txBody>
          <a:bodyPr/>
          <a:lstStyle/>
          <a:p>
            <a:r>
              <a:rPr lang="en-US" sz="2000" dirty="0" smtClean="0"/>
              <a:t>HTML stands for Hyper Text Markup Language</a:t>
            </a:r>
          </a:p>
          <a:p>
            <a:r>
              <a:rPr lang="en-US" sz="2000" dirty="0" smtClean="0"/>
              <a:t>HTML describes the structure of Web pages using markup</a:t>
            </a:r>
          </a:p>
          <a:p>
            <a:r>
              <a:rPr lang="en-US" sz="2000" dirty="0" smtClean="0"/>
              <a:t>HTML elements are the building blocks of HTML pages</a:t>
            </a:r>
          </a:p>
          <a:p>
            <a:r>
              <a:rPr lang="en-US" sz="2000" dirty="0" smtClean="0"/>
              <a:t>HTML elements are represented by tags</a:t>
            </a:r>
          </a:p>
          <a:p>
            <a:r>
              <a:rPr lang="en-US" sz="2000" dirty="0" smtClean="0"/>
              <a:t>HTML tags label pieces of content such as "heading", "paragraph", "table", and so on</a:t>
            </a:r>
          </a:p>
          <a:p>
            <a:r>
              <a:rPr lang="en-US" sz="2000" dirty="0" smtClean="0"/>
              <a:t>Browsers do not display the HTML tags, but use them to render the content of the page</a:t>
            </a:r>
            <a:endParaRPr lang="en-US" sz="20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References</a:t>
            </a:r>
            <a:endParaRPr lang="en-US" dirty="0"/>
          </a:p>
        </p:txBody>
      </p:sp>
      <p:sp>
        <p:nvSpPr>
          <p:cNvPr id="3" name="Content Placeholder 2"/>
          <p:cNvSpPr>
            <a:spLocks noGrp="1"/>
          </p:cNvSpPr>
          <p:nvPr>
            <p:ph idx="1"/>
          </p:nvPr>
        </p:nvSpPr>
        <p:spPr/>
        <p:txBody>
          <a:bodyPr/>
          <a:lstStyle/>
          <a:p>
            <a:endParaRPr lang="en-US" dirty="0" smtClean="0">
              <a:hlinkClick r:id="rId2"/>
            </a:endParaRPr>
          </a:p>
          <a:p>
            <a:r>
              <a:rPr lang="en-US" dirty="0" smtClean="0">
                <a:hlinkClick r:id="rId2"/>
              </a:rPr>
              <a:t>https://www.codecademy.com/courses/javascript-beginner-en-xTAfX/0/1</a:t>
            </a:r>
            <a:endParaRPr lang="en-US" dirty="0" smtClean="0"/>
          </a:p>
          <a:p>
            <a:endParaRPr lang="en-US"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UI5B-OVW2-03 : Introduction CSS</a:t>
            </a:r>
            <a:endParaRPr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CSS?</a:t>
            </a:r>
            <a:endParaRPr lang="en-US" dirty="0"/>
          </a:p>
        </p:txBody>
      </p:sp>
      <p:sp>
        <p:nvSpPr>
          <p:cNvPr id="5" name="Content Placeholder 4"/>
          <p:cNvSpPr>
            <a:spLocks noGrp="1"/>
          </p:cNvSpPr>
          <p:nvPr>
            <p:ph idx="1"/>
          </p:nvPr>
        </p:nvSpPr>
        <p:spPr/>
        <p:txBody>
          <a:bodyPr/>
          <a:lstStyle/>
          <a:p>
            <a:r>
              <a:rPr lang="en-US" sz="2000" b="1" dirty="0" smtClean="0"/>
              <a:t>CSS</a:t>
            </a:r>
            <a:r>
              <a:rPr lang="en-US" sz="2000" dirty="0" smtClean="0"/>
              <a:t> stands for </a:t>
            </a:r>
            <a:r>
              <a:rPr lang="en-US" sz="2000" b="1" dirty="0" smtClean="0"/>
              <a:t>C</a:t>
            </a:r>
            <a:r>
              <a:rPr lang="en-US" sz="2000" dirty="0" smtClean="0"/>
              <a:t>ascading </a:t>
            </a:r>
            <a:r>
              <a:rPr lang="en-US" sz="2000" b="1" dirty="0" smtClean="0"/>
              <a:t>S</a:t>
            </a:r>
            <a:r>
              <a:rPr lang="en-US" sz="2000" dirty="0" smtClean="0"/>
              <a:t>tyle </a:t>
            </a:r>
            <a:r>
              <a:rPr lang="en-US" sz="2000" b="1" dirty="0" smtClean="0"/>
              <a:t>S</a:t>
            </a:r>
            <a:r>
              <a:rPr lang="en-US" sz="2000" dirty="0" smtClean="0"/>
              <a:t>heets</a:t>
            </a:r>
          </a:p>
          <a:p>
            <a:r>
              <a:rPr lang="en-US" sz="2000" dirty="0" smtClean="0"/>
              <a:t>CSS describes </a:t>
            </a:r>
            <a:r>
              <a:rPr lang="en-US" sz="2000" b="1" dirty="0" smtClean="0"/>
              <a:t>how HTML elements are to be displayed on screen, paper, or in other media</a:t>
            </a:r>
            <a:endParaRPr lang="en-US" sz="2000" dirty="0" smtClean="0"/>
          </a:p>
          <a:p>
            <a:r>
              <a:rPr lang="en-US" sz="2000" dirty="0" smtClean="0"/>
              <a:t>CSS </a:t>
            </a:r>
            <a:r>
              <a:rPr lang="en-US" sz="2000" b="1" dirty="0" smtClean="0"/>
              <a:t>saves a lot of work</a:t>
            </a:r>
            <a:r>
              <a:rPr lang="en-US" sz="2000" dirty="0" smtClean="0"/>
              <a:t>. It can control the layout of multiple web pages all at once</a:t>
            </a:r>
          </a:p>
          <a:p>
            <a:r>
              <a:rPr lang="en-US" sz="2000" dirty="0" smtClean="0"/>
              <a:t>External stylesheets are stored in </a:t>
            </a:r>
            <a:r>
              <a:rPr lang="en-US" sz="2000" b="1" dirty="0" smtClean="0"/>
              <a:t>CSS files</a:t>
            </a:r>
            <a:endParaRPr lang="en-US" sz="2000" dirty="0" smtClean="0"/>
          </a:p>
          <a:p>
            <a:pPr>
              <a:buNone/>
            </a:pPr>
            <a:r>
              <a:rPr lang="en-US" sz="2000" dirty="0" smtClean="0"/>
              <a:t/>
            </a:r>
            <a:br>
              <a:rPr lang="en-US" sz="2000" dirty="0" smtClean="0"/>
            </a:br>
            <a:endParaRPr lang="en-US" sz="20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CSS?</a:t>
            </a:r>
            <a:endParaRPr lang="en-US" dirty="0"/>
          </a:p>
        </p:txBody>
      </p:sp>
      <p:sp>
        <p:nvSpPr>
          <p:cNvPr id="3" name="Content Placeholder 2"/>
          <p:cNvSpPr>
            <a:spLocks noGrp="1"/>
          </p:cNvSpPr>
          <p:nvPr>
            <p:ph idx="1"/>
          </p:nvPr>
        </p:nvSpPr>
        <p:spPr/>
        <p:txBody>
          <a:bodyPr/>
          <a:lstStyle/>
          <a:p>
            <a:r>
              <a:rPr lang="en-US" sz="2000" dirty="0" smtClean="0"/>
              <a:t>CSS is used to define styles for your web pages, including the design, layout and variations in display for different devices and screen sizes. </a:t>
            </a:r>
          </a:p>
          <a:p>
            <a:r>
              <a:rPr lang="en-US" sz="2000" dirty="0" smtClean="0"/>
              <a:t>CSS Solved a Big Problem when development of large websites, where fonts and color information were added to every single page, became a long and expensive process to solve this CSS was developed</a:t>
            </a:r>
          </a:p>
          <a:p>
            <a:r>
              <a:rPr lang="en-US" sz="2000" dirty="0" smtClean="0"/>
              <a:t>CSS Saves a Lot of Work as the style definitions are normally saved in external .css files.</a:t>
            </a:r>
          </a:p>
          <a:p>
            <a:r>
              <a:rPr lang="en-US" sz="2000" dirty="0" smtClean="0"/>
              <a:t>With an external stylesheet file, you can change the look of an entire website by changing just one file!</a:t>
            </a:r>
          </a:p>
          <a:p>
            <a:pPr>
              <a:buNone/>
            </a:pPr>
            <a:r>
              <a:rPr lang="en-US" sz="2000" dirty="0" smtClean="0"/>
              <a:t/>
            </a:r>
            <a:br>
              <a:rPr lang="en-US" sz="2000" dirty="0" smtClean="0"/>
            </a:br>
            <a:endParaRPr lang="en-US" sz="2000" dirty="0" smtClean="0"/>
          </a:p>
          <a:p>
            <a:pPr>
              <a:buNone/>
            </a:pPr>
            <a:r>
              <a:rPr lang="en-US" sz="2000" dirty="0" smtClean="0"/>
              <a:t/>
            </a:r>
            <a:br>
              <a:rPr lang="en-US" sz="2000" dirty="0" smtClean="0"/>
            </a:br>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syntax</a:t>
            </a:r>
            <a:endParaRPr lang="en-US" dirty="0"/>
          </a:p>
        </p:txBody>
      </p:sp>
      <p:sp>
        <p:nvSpPr>
          <p:cNvPr id="3" name="Content Placeholder 2"/>
          <p:cNvSpPr>
            <a:spLocks noGrp="1"/>
          </p:cNvSpPr>
          <p:nvPr>
            <p:ph idx="1"/>
          </p:nvPr>
        </p:nvSpPr>
        <p:spPr/>
        <p:txBody>
          <a:bodyPr/>
          <a:lstStyle/>
          <a:p>
            <a:r>
              <a:rPr lang="en-US" sz="2000" dirty="0" smtClean="0"/>
              <a:t>The selector points to the HTML element you want to style.</a:t>
            </a:r>
          </a:p>
          <a:p>
            <a:r>
              <a:rPr lang="en-US" sz="2000" dirty="0" smtClean="0"/>
              <a:t>The declaration block contains one or more declarations separated by semicolons.</a:t>
            </a:r>
          </a:p>
          <a:p>
            <a:r>
              <a:rPr lang="en-US" sz="2000" dirty="0" smtClean="0"/>
              <a:t>Each declaration includes a CSS property name and a value, separated by a colon.</a:t>
            </a:r>
          </a:p>
          <a:p>
            <a:r>
              <a:rPr lang="en-US" sz="2000" dirty="0" smtClean="0"/>
              <a:t>A CSS declaration always ends with a semicolon, and declaration blocks are surrounded by curly braces.</a:t>
            </a:r>
          </a:p>
          <a:p>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CSS syntax</a:t>
            </a:r>
            <a:endParaRPr lang="en-US" dirty="0"/>
          </a:p>
        </p:txBody>
      </p:sp>
      <p:pic>
        <p:nvPicPr>
          <p:cNvPr id="5122" name="Picture 2"/>
          <p:cNvPicPr>
            <a:picLocks noGrp="1" noChangeAspect="1" noChangeArrowheads="1"/>
          </p:cNvPicPr>
          <p:nvPr>
            <p:ph idx="1"/>
          </p:nvPr>
        </p:nvPicPr>
        <p:blipFill>
          <a:blip r:embed="rId2" cstate="print"/>
          <a:stretch>
            <a:fillRect/>
          </a:stretch>
        </p:blipFill>
        <p:spPr bwMode="auto">
          <a:xfrm>
            <a:off x="2133600" y="2781300"/>
            <a:ext cx="5638800" cy="1295400"/>
          </a:xfrm>
          <a:prstGeom prst="rect">
            <a:avLst/>
          </a:prstGeom>
          <a:noFill/>
          <a:ln w="9525">
            <a:noFill/>
            <a:miter lim="800000"/>
            <a:headEnd/>
            <a:tailEnd/>
          </a:ln>
        </p:spPr>
      </p:pic>
      <p:sp>
        <p:nvSpPr>
          <p:cNvPr id="4" name="Date Placeholder 3"/>
          <p:cNvSpPr>
            <a:spLocks noGrp="1"/>
          </p:cNvSpPr>
          <p:nvPr>
            <p:ph type="dt" sz="half" idx="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CSS</a:t>
            </a:r>
            <a:endParaRPr lang="en-US" dirty="0"/>
          </a:p>
        </p:txBody>
      </p:sp>
      <p:pic>
        <p:nvPicPr>
          <p:cNvPr id="6146" name="Picture 2"/>
          <p:cNvPicPr>
            <a:picLocks noGrp="1" noChangeAspect="1" noChangeArrowheads="1"/>
          </p:cNvPicPr>
          <p:nvPr>
            <p:ph idx="1"/>
          </p:nvPr>
        </p:nvPicPr>
        <p:blipFill>
          <a:blip r:embed="rId2" cstate="print"/>
          <a:stretch>
            <a:fillRect/>
          </a:stretch>
        </p:blipFill>
        <p:spPr bwMode="auto">
          <a:xfrm>
            <a:off x="488505" y="1700808"/>
            <a:ext cx="4248471" cy="4124325"/>
          </a:xfrm>
          <a:prstGeom prst="rect">
            <a:avLst/>
          </a:prstGeom>
          <a:noFill/>
          <a:ln w="9525">
            <a:noFill/>
            <a:miter lim="800000"/>
            <a:headEnd/>
            <a:tailEnd/>
          </a:ln>
        </p:spPr>
      </p:pic>
      <p:sp>
        <p:nvSpPr>
          <p:cNvPr id="4" name="Date Placeholder 3"/>
          <p:cNvSpPr>
            <a:spLocks noGrp="1"/>
          </p:cNvSpPr>
          <p:nvPr>
            <p:ph type="dt" sz="half" idx="2"/>
          </p:nvPr>
        </p:nvSpPr>
        <p:spPr/>
        <p:txBody>
          <a:bodyPr/>
          <a:lstStyle/>
          <a:p>
            <a:pPr>
              <a:defRPr/>
            </a:pPr>
            <a:endParaRPr lang="en-US" dirty="0"/>
          </a:p>
        </p:txBody>
      </p:sp>
      <p:pic>
        <p:nvPicPr>
          <p:cNvPr id="6147" name="Picture 3"/>
          <p:cNvPicPr>
            <a:picLocks noChangeAspect="1" noChangeArrowheads="1"/>
          </p:cNvPicPr>
          <p:nvPr/>
        </p:nvPicPr>
        <p:blipFill>
          <a:blip r:embed="rId3" cstate="print"/>
          <a:srcRect/>
          <a:stretch>
            <a:fillRect/>
          </a:stretch>
        </p:blipFill>
        <p:spPr bwMode="auto">
          <a:xfrm>
            <a:off x="5385048" y="2060849"/>
            <a:ext cx="4356353" cy="3024335"/>
          </a:xfrm>
          <a:prstGeom prst="rect">
            <a:avLst/>
          </a:prstGeom>
          <a:noFill/>
          <a:ln w="9525">
            <a:noFill/>
            <a:miter lim="800000"/>
            <a:headEnd/>
            <a:tailEnd/>
          </a:ln>
        </p:spPr>
      </p:pic>
      <p:sp>
        <p:nvSpPr>
          <p:cNvPr id="7" name="TextBox 6"/>
          <p:cNvSpPr txBox="1"/>
          <p:nvPr/>
        </p:nvSpPr>
        <p:spPr>
          <a:xfrm>
            <a:off x="6105128" y="1628800"/>
            <a:ext cx="1728192" cy="369332"/>
          </a:xfrm>
          <a:prstGeom prst="rect">
            <a:avLst/>
          </a:prstGeom>
          <a:noFill/>
        </p:spPr>
        <p:txBody>
          <a:bodyPr wrap="square" rtlCol="0">
            <a:spAutoFit/>
          </a:bodyPr>
          <a:lstStyle/>
          <a:p>
            <a:r>
              <a:rPr lang="en-US" dirty="0" smtClean="0"/>
              <a:t>OUTPUT</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CSS</a:t>
            </a:r>
            <a:endParaRPr lang="en-US" dirty="0"/>
          </a:p>
        </p:txBody>
      </p:sp>
      <p:sp>
        <p:nvSpPr>
          <p:cNvPr id="3" name="Content Placeholder 2"/>
          <p:cNvSpPr>
            <a:spLocks noGrp="1"/>
          </p:cNvSpPr>
          <p:nvPr>
            <p:ph idx="1"/>
          </p:nvPr>
        </p:nvSpPr>
        <p:spPr>
          <a:xfrm>
            <a:off x="0" y="1340768"/>
            <a:ext cx="9906000" cy="4680000"/>
          </a:xfrm>
        </p:spPr>
        <p:txBody>
          <a:bodyPr/>
          <a:lstStyle/>
          <a:p>
            <a:r>
              <a:rPr lang="en-US" sz="2000" b="1" dirty="0" smtClean="0"/>
              <a:t>CSS saves time</a:t>
            </a:r>
            <a:r>
              <a:rPr lang="en-US" sz="2000" dirty="0" smtClean="0"/>
              <a:t> − You can write CSS once and then reuse same sheet in multiple HTML pages. You can define a style for each HTML element and apply it to as many Web pages as you want.</a:t>
            </a:r>
          </a:p>
          <a:p>
            <a:r>
              <a:rPr lang="en-US" sz="2000" b="1" dirty="0" smtClean="0"/>
              <a:t>Pages load faster</a:t>
            </a:r>
            <a:r>
              <a:rPr lang="en-US" sz="2000" dirty="0" smtClean="0"/>
              <a:t> − If you are using CSS, you do not need to write HTML tag attributes every time. Just write one CSS rule of a tag and apply it to all the occurrences of that tag. So less code means faster download times.</a:t>
            </a:r>
          </a:p>
          <a:p>
            <a:r>
              <a:rPr lang="en-US" sz="2000" b="1" dirty="0" smtClean="0"/>
              <a:t>Easy maintenance</a:t>
            </a:r>
            <a:r>
              <a:rPr lang="en-US" sz="2000" dirty="0" smtClean="0"/>
              <a:t> − To make a global change, simply change the style, and all elements in all the web pages will be updated automatically.</a:t>
            </a:r>
          </a:p>
          <a:p>
            <a:r>
              <a:rPr lang="en-US" sz="2000" b="1" dirty="0" smtClean="0"/>
              <a:t>Superior styles to HTML</a:t>
            </a:r>
            <a:r>
              <a:rPr lang="en-US" sz="2000" dirty="0" smtClean="0"/>
              <a:t> − CSS has a much wider array of attributes than HTML, so you can give a far better look to your HTML page in comparison to HTML attributes.</a:t>
            </a:r>
          </a:p>
          <a:p>
            <a:endParaRPr lang="en-US" sz="18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a:xfrm>
            <a:off x="0" y="1340768"/>
            <a:ext cx="9906000" cy="4680000"/>
          </a:xfrm>
        </p:spPr>
        <p:txBody>
          <a:bodyPr/>
          <a:lstStyle/>
          <a:p>
            <a:r>
              <a:rPr lang="en-US" sz="2000" b="1" dirty="0" smtClean="0"/>
              <a:t>Multiple Device Compatibility</a:t>
            </a:r>
            <a:r>
              <a:rPr lang="en-US" sz="2000" dirty="0" smtClean="0"/>
              <a:t> − Style sheets allow content to be optimized for more than one type of device. By using the same HTML document, different versions of a website can be presented for handheld devices such as PDAs and cell phones or for printing.</a:t>
            </a:r>
          </a:p>
          <a:p>
            <a:r>
              <a:rPr lang="en-US" sz="2000" b="1" dirty="0" smtClean="0"/>
              <a:t>Global web standards</a:t>
            </a:r>
            <a:r>
              <a:rPr lang="en-US" sz="2000" dirty="0" smtClean="0"/>
              <a:t> − Now HTML attributes are being deprecated and it is being recommended to use CSS. So its a good idea to start using CSS in all the HTML pages to make them compatible to future browsers.</a:t>
            </a:r>
          </a:p>
          <a:p>
            <a:r>
              <a:rPr lang="en-US" sz="2000" b="1" dirty="0" smtClean="0"/>
              <a:t>Offline Browsing</a:t>
            </a:r>
            <a:r>
              <a:rPr lang="en-US" sz="2000" dirty="0" smtClean="0"/>
              <a:t> − CSS can store web applications locally with the help of an offline catche. Using of this, we can view offline websites. The cache also ensures faster loading and better overall performance of the website.</a:t>
            </a:r>
          </a:p>
          <a:p>
            <a:endParaRPr lang="en-US" sz="18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Continued</a:t>
            </a:r>
            <a:endParaRPr lang="en-US" sz="3200" b="0" dirty="0"/>
          </a:p>
        </p:txBody>
      </p:sp>
      <p:sp>
        <p:nvSpPr>
          <p:cNvPr id="3" name="Content Placeholder 2"/>
          <p:cNvSpPr>
            <a:spLocks noGrp="1"/>
          </p:cNvSpPr>
          <p:nvPr>
            <p:ph idx="1"/>
          </p:nvPr>
        </p:nvSpPr>
        <p:spPr/>
        <p:txBody>
          <a:bodyPr/>
          <a:lstStyle/>
          <a:p>
            <a:r>
              <a:rPr lang="en-US" sz="2000" b="1" dirty="0" smtClean="0"/>
              <a:t>Platform Independence</a:t>
            </a:r>
            <a:r>
              <a:rPr lang="en-US" sz="2000" dirty="0" smtClean="0"/>
              <a:t> − The Script offer consistent platform independence and can support latest browsers as well.</a:t>
            </a:r>
          </a:p>
          <a:p>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dirty="0" smtClean="0"/>
              <a:t>Continued</a:t>
            </a:r>
            <a:endParaRPr lang="en-US" dirty="0"/>
          </a:p>
        </p:txBody>
      </p:sp>
      <p:sp>
        <p:nvSpPr>
          <p:cNvPr id="3" name="Content Placeholder 2"/>
          <p:cNvSpPr>
            <a:spLocks noGrp="1"/>
          </p:cNvSpPr>
          <p:nvPr>
            <p:ph idx="1"/>
          </p:nvPr>
        </p:nvSpPr>
        <p:spPr/>
        <p:txBody>
          <a:bodyPr/>
          <a:lstStyle/>
          <a:p>
            <a:r>
              <a:rPr lang="en-US" sz="2000" dirty="0" smtClean="0"/>
              <a:t>HTML tags are element names surrounded by angle brackets:</a:t>
            </a:r>
          </a:p>
          <a:p>
            <a:r>
              <a:rPr lang="en-US" sz="2000" dirty="0" smtClean="0"/>
              <a:t>&lt;tagname&gt;content goes here...&lt;/tagname&gt;</a:t>
            </a:r>
          </a:p>
          <a:p>
            <a:r>
              <a:rPr lang="en-US" sz="2000" dirty="0" smtClean="0"/>
              <a:t>HTML tags normally come </a:t>
            </a:r>
            <a:r>
              <a:rPr lang="en-US" sz="2000" b="1" dirty="0" smtClean="0"/>
              <a:t>in pairs</a:t>
            </a:r>
            <a:r>
              <a:rPr lang="en-US" sz="2000" dirty="0" smtClean="0"/>
              <a:t> like &lt;p&gt; and &lt;/p&gt;</a:t>
            </a:r>
          </a:p>
          <a:p>
            <a:r>
              <a:rPr lang="en-US" sz="2000" dirty="0" smtClean="0"/>
              <a:t>The first tag in a pair is the </a:t>
            </a:r>
            <a:r>
              <a:rPr lang="en-US" sz="2000" b="1" dirty="0" smtClean="0"/>
              <a:t>start tag,</a:t>
            </a:r>
            <a:r>
              <a:rPr lang="en-US" sz="2000" dirty="0" smtClean="0"/>
              <a:t> the second tag is the </a:t>
            </a:r>
            <a:r>
              <a:rPr lang="en-US" sz="2000" b="1" dirty="0" smtClean="0"/>
              <a:t>end tag</a:t>
            </a:r>
            <a:endParaRPr lang="en-US" sz="2000" dirty="0" smtClean="0"/>
          </a:p>
          <a:p>
            <a:r>
              <a:rPr lang="en-US" sz="2000" dirty="0" smtClean="0"/>
              <a:t>The end tag is written like the start tag, but with a </a:t>
            </a:r>
            <a:r>
              <a:rPr lang="en-US" sz="2000" b="1" dirty="0" smtClean="0"/>
              <a:t>forward slash</a:t>
            </a:r>
            <a:r>
              <a:rPr lang="en-US" sz="2000" dirty="0" smtClean="0"/>
              <a:t> inserted before the tag name</a:t>
            </a:r>
          </a:p>
          <a:p>
            <a:r>
              <a:rPr lang="en-US" sz="2000" b="1" dirty="0" smtClean="0"/>
              <a:t>Tip:</a:t>
            </a:r>
            <a:r>
              <a:rPr lang="en-US" sz="2000" dirty="0" smtClean="0"/>
              <a:t> The start tag is also called the </a:t>
            </a:r>
            <a:r>
              <a:rPr lang="en-US" sz="2000" b="1" dirty="0" smtClean="0"/>
              <a:t>opening tag</a:t>
            </a:r>
            <a:r>
              <a:rPr lang="en-US" sz="2000" dirty="0" smtClean="0"/>
              <a:t>, and the end tag the </a:t>
            </a:r>
            <a:r>
              <a:rPr lang="en-US" sz="2000" b="1" dirty="0" smtClean="0"/>
              <a:t>closing tag</a:t>
            </a:r>
            <a:r>
              <a:rPr lang="en-US" sz="2000" dirty="0" smtClean="0"/>
              <a:t>.</a:t>
            </a:r>
          </a:p>
          <a:p>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UI5B-FIORI: Introduction to </a:t>
            </a:r>
            <a:r>
              <a:rPr lang="en-US" dirty="0" err="1" smtClean="0"/>
              <a:t>Fiori</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UI5B-FIORI-01 : Overview of </a:t>
            </a:r>
            <a:r>
              <a:rPr lang="en-US" dirty="0" err="1" smtClean="0"/>
              <a:t>Fiori</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SAP Fiori ?</a:t>
            </a:r>
            <a:endParaRPr lang="en-US" dirty="0"/>
          </a:p>
        </p:txBody>
      </p:sp>
      <p:sp>
        <p:nvSpPr>
          <p:cNvPr id="5" name="Content Placeholder 4"/>
          <p:cNvSpPr>
            <a:spLocks noGrp="1"/>
          </p:cNvSpPr>
          <p:nvPr>
            <p:ph idx="1"/>
          </p:nvPr>
        </p:nvSpPr>
        <p:spPr/>
        <p:txBody>
          <a:bodyPr/>
          <a:lstStyle/>
          <a:p>
            <a:r>
              <a:rPr lang="en-US" sz="2000" dirty="0" smtClean="0"/>
              <a:t>SAP Fiori is a new user experience (UX) for SAP software and applications. It provides a set of applications that are used in regular business functions like work approvals, financial apps, calculation apps and various self-service apps.</a:t>
            </a:r>
          </a:p>
          <a:p>
            <a:r>
              <a:rPr lang="en-US" sz="2000" dirty="0" smtClean="0"/>
              <a:t>SAP Fiori provides 800+ role-based applications like HR, Manufacturing, finance, etc. When you open the SAP Fiori home page application, you will see a picture of the flowers. It is because Fiori means ‘flowers’ in Italian</a:t>
            </a:r>
          </a:p>
          <a:p>
            <a:r>
              <a:rPr lang="en-US" sz="2000" dirty="0" smtClean="0"/>
              <a:t>SAP Fiori provides all business roles in real time on compatible hand devices. It offers business roles on easy to use functions, simple with unmatched responsiveness on desktop, smart phones and Tablets.</a:t>
            </a:r>
            <a:endParaRPr lang="en-US" sz="20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b="0" dirty="0"/>
          </a:p>
        </p:txBody>
      </p:sp>
      <p:pic>
        <p:nvPicPr>
          <p:cNvPr id="7" name="Content Placeholder 6"/>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344488" y="3212976"/>
            <a:ext cx="2936776" cy="2180665"/>
          </a:xfrm>
          <a:prstGeom prst="rect">
            <a:avLst/>
          </a:prstGeom>
        </p:spPr>
      </p:pic>
      <p:sp>
        <p:nvSpPr>
          <p:cNvPr id="4" name="Date Placeholder 3"/>
          <p:cNvSpPr>
            <a:spLocks noGrp="1"/>
          </p:cNvSpPr>
          <p:nvPr>
            <p:ph type="dt" sz="half" idx="2"/>
          </p:nvPr>
        </p:nvSpPr>
        <p:spPr>
          <a:xfrm>
            <a:off x="773877" y="1357298"/>
            <a:ext cx="8358246" cy="571504"/>
          </a:xfrm>
        </p:spPr>
        <p:txBody>
          <a:bodyPr/>
          <a:lstStyle/>
          <a:p>
            <a:pPr marL="0" lvl="1" algn="r" eaLnBrk="0" hangingPunct="0">
              <a:lnSpc>
                <a:spcPct val="85000"/>
              </a:lnSpc>
              <a:defRPr/>
            </a:pPr>
            <a:r>
              <a:rPr lang="en-US" sz="2000" dirty="0" smtClean="0"/>
              <a:t>Established in 1972, SAP has been evolving at a rapid pace. Below is a timeline of SAP’s evolution of user interfaces to Fiori in recent years.</a:t>
            </a:r>
          </a:p>
        </p:txBody>
      </p:sp>
      <p:pic>
        <p:nvPicPr>
          <p:cNvPr id="8" name="Picture 7"/>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072679" y="3212976"/>
            <a:ext cx="2712985" cy="2389807"/>
          </a:xfrm>
          <a:prstGeom prst="rect">
            <a:avLst/>
          </a:prstGeom>
        </p:spPr>
      </p:pic>
      <p:pic>
        <p:nvPicPr>
          <p:cNvPr id="9" name="Picture 8"/>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4088904" y="3068960"/>
            <a:ext cx="3395267" cy="2592288"/>
          </a:xfrm>
          <a:prstGeom prst="rect">
            <a:avLst/>
          </a:prstGeom>
        </p:spPr>
      </p:pic>
      <p:pic>
        <p:nvPicPr>
          <p:cNvPr id="10" name="Picture 9"/>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6537176" y="2996952"/>
            <a:ext cx="3168703" cy="2448272"/>
          </a:xfrm>
          <a:prstGeom prst="rect">
            <a:avLst/>
          </a:prstGeom>
        </p:spPr>
      </p:pic>
      <p:pic>
        <p:nvPicPr>
          <p:cNvPr id="11" name="Picture 10"/>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8841432" y="3717032"/>
            <a:ext cx="850891" cy="1723883"/>
          </a:xfrm>
          <a:prstGeom prst="rect">
            <a:avLst/>
          </a:prstGeom>
        </p:spPr>
      </p:pic>
      <p:sp>
        <p:nvSpPr>
          <p:cNvPr id="13" name="TextBox 12"/>
          <p:cNvSpPr txBox="1"/>
          <p:nvPr/>
        </p:nvSpPr>
        <p:spPr>
          <a:xfrm>
            <a:off x="344488" y="2924944"/>
            <a:ext cx="1728192" cy="341632"/>
          </a:xfrm>
          <a:prstGeom prst="rect">
            <a:avLst/>
          </a:prstGeom>
          <a:noFill/>
        </p:spPr>
        <p:txBody>
          <a:bodyPr wrap="square" rtlCol="0">
            <a:spAutoFit/>
          </a:bodyPr>
          <a:lstStyle/>
          <a:p>
            <a:pPr>
              <a:lnSpc>
                <a:spcPct val="90000"/>
              </a:lnSpc>
              <a:spcBef>
                <a:spcPts val="672"/>
              </a:spcBef>
              <a:buClr>
                <a:schemeClr val="bg2"/>
              </a:buClr>
            </a:pPr>
            <a:r>
              <a:rPr lang="en-US" b="1" dirty="0" smtClean="0">
                <a:latin typeface="Arial" pitchFamily="34" charset="0"/>
                <a:cs typeface="Arial" pitchFamily="34" charset="0"/>
              </a:rPr>
              <a:t>1999 – R/3</a:t>
            </a:r>
          </a:p>
        </p:txBody>
      </p:sp>
      <p:sp>
        <p:nvSpPr>
          <p:cNvPr id="14" name="TextBox 13"/>
          <p:cNvSpPr txBox="1"/>
          <p:nvPr/>
        </p:nvSpPr>
        <p:spPr>
          <a:xfrm>
            <a:off x="2144688" y="2636913"/>
            <a:ext cx="1944216" cy="313932"/>
          </a:xfrm>
          <a:prstGeom prst="rect">
            <a:avLst/>
          </a:prstGeom>
          <a:noFill/>
        </p:spPr>
        <p:txBody>
          <a:bodyPr wrap="square" rtlCol="0">
            <a:spAutoFit/>
          </a:bodyPr>
          <a:lstStyle/>
          <a:p>
            <a:pPr>
              <a:lnSpc>
                <a:spcPct val="90000"/>
              </a:lnSpc>
              <a:spcBef>
                <a:spcPts val="672"/>
              </a:spcBef>
              <a:buClr>
                <a:schemeClr val="bg2"/>
              </a:buClr>
            </a:pPr>
            <a:r>
              <a:rPr lang="en-US" sz="1600" b="1" dirty="0" smtClean="0">
                <a:latin typeface="Arial" pitchFamily="34" charset="0"/>
                <a:cs typeface="Arial" pitchFamily="34" charset="0"/>
              </a:rPr>
              <a:t>2005 – ALV Grid</a:t>
            </a:r>
          </a:p>
        </p:txBody>
      </p:sp>
      <p:sp>
        <p:nvSpPr>
          <p:cNvPr id="15" name="TextBox 14"/>
          <p:cNvSpPr txBox="1"/>
          <p:nvPr/>
        </p:nvSpPr>
        <p:spPr>
          <a:xfrm>
            <a:off x="4088904" y="2420888"/>
            <a:ext cx="2088232" cy="313932"/>
          </a:xfrm>
          <a:prstGeom prst="rect">
            <a:avLst/>
          </a:prstGeom>
          <a:noFill/>
        </p:spPr>
        <p:txBody>
          <a:bodyPr wrap="square" rtlCol="0">
            <a:spAutoFit/>
          </a:bodyPr>
          <a:lstStyle/>
          <a:p>
            <a:pPr>
              <a:lnSpc>
                <a:spcPct val="90000"/>
              </a:lnSpc>
              <a:spcBef>
                <a:spcPts val="672"/>
              </a:spcBef>
              <a:buClr>
                <a:schemeClr val="bg2"/>
              </a:buClr>
            </a:pPr>
            <a:r>
              <a:rPr lang="en-US" sz="1600" b="1" dirty="0" smtClean="0">
                <a:latin typeface="Arial" pitchFamily="34" charset="0"/>
                <a:cs typeface="Arial" pitchFamily="34" charset="0"/>
              </a:rPr>
              <a:t>2010 – Web Dynpro</a:t>
            </a:r>
          </a:p>
        </p:txBody>
      </p:sp>
      <p:sp>
        <p:nvSpPr>
          <p:cNvPr id="16" name="TextBox 15"/>
          <p:cNvSpPr txBox="1"/>
          <p:nvPr/>
        </p:nvSpPr>
        <p:spPr>
          <a:xfrm>
            <a:off x="6969224" y="2276872"/>
            <a:ext cx="2520280" cy="313932"/>
          </a:xfrm>
          <a:prstGeom prst="rect">
            <a:avLst/>
          </a:prstGeom>
          <a:noFill/>
        </p:spPr>
        <p:txBody>
          <a:bodyPr wrap="square" rtlCol="0">
            <a:spAutoFit/>
          </a:bodyPr>
          <a:lstStyle/>
          <a:p>
            <a:pPr>
              <a:lnSpc>
                <a:spcPct val="90000"/>
              </a:lnSpc>
              <a:spcBef>
                <a:spcPts val="672"/>
              </a:spcBef>
              <a:buClr>
                <a:schemeClr val="bg2"/>
              </a:buClr>
            </a:pPr>
            <a:r>
              <a:rPr lang="en-US" sz="1600" b="1" dirty="0" smtClean="0">
                <a:latin typeface="Arial" pitchFamily="34" charset="0"/>
                <a:cs typeface="Arial" pitchFamily="34" charset="0"/>
              </a:rPr>
              <a:t>2014 – Fiori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Continued</a:t>
            </a:r>
            <a:endParaRPr lang="en-US" dirty="0"/>
          </a:p>
        </p:txBody>
      </p:sp>
      <p:pic>
        <p:nvPicPr>
          <p:cNvPr id="2050" name="Picture 2"/>
          <p:cNvPicPr>
            <a:picLocks noGrp="1" noChangeAspect="1" noChangeArrowheads="1"/>
          </p:cNvPicPr>
          <p:nvPr>
            <p:ph idx="1"/>
          </p:nvPr>
        </p:nvPicPr>
        <p:blipFill>
          <a:blip r:embed="rId2" cstate="print"/>
          <a:stretch>
            <a:fillRect/>
          </a:stretch>
        </p:blipFill>
        <p:spPr bwMode="auto">
          <a:xfrm>
            <a:off x="2157412" y="2828941"/>
            <a:ext cx="5591175" cy="2886075"/>
          </a:xfrm>
          <a:prstGeom prst="rect">
            <a:avLst/>
          </a:prstGeom>
          <a:noFill/>
          <a:ln w="9525">
            <a:noFill/>
            <a:miter lim="800000"/>
            <a:headEnd/>
            <a:tailEnd/>
          </a:ln>
        </p:spPr>
      </p:pic>
      <p:sp>
        <p:nvSpPr>
          <p:cNvPr id="4" name="Date Placeholder 3"/>
          <p:cNvSpPr>
            <a:spLocks noGrp="1"/>
          </p:cNvSpPr>
          <p:nvPr>
            <p:ph type="dt" sz="half" idx="2"/>
          </p:nvPr>
        </p:nvSpPr>
        <p:spPr/>
        <p:txBody>
          <a:bodyPr/>
          <a:lstStyle/>
          <a:p>
            <a:pPr>
              <a:defRPr/>
            </a:pP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523844" y="1142984"/>
            <a:ext cx="4824536" cy="11657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Continued</a:t>
            </a:r>
            <a:endParaRPr lang="en-US" dirty="0"/>
          </a:p>
        </p:txBody>
      </p:sp>
      <p:pic>
        <p:nvPicPr>
          <p:cNvPr id="1026" name="Picture 2"/>
          <p:cNvPicPr>
            <a:picLocks noGrp="1" noChangeAspect="1" noChangeArrowheads="1"/>
          </p:cNvPicPr>
          <p:nvPr>
            <p:ph idx="1"/>
          </p:nvPr>
        </p:nvPicPr>
        <p:blipFill>
          <a:blip r:embed="rId2" cstate="print"/>
          <a:stretch>
            <a:fillRect/>
          </a:stretch>
        </p:blipFill>
        <p:spPr bwMode="auto">
          <a:xfrm>
            <a:off x="152400" y="2055813"/>
            <a:ext cx="9601200" cy="3448050"/>
          </a:xfrm>
          <a:prstGeom prst="rect">
            <a:avLst/>
          </a:prstGeom>
          <a:noFill/>
          <a:ln w="9525">
            <a:noFill/>
            <a:miter lim="800000"/>
            <a:headEnd/>
            <a:tailEnd/>
          </a:ln>
        </p:spPr>
      </p:pic>
      <p:sp>
        <p:nvSpPr>
          <p:cNvPr id="4" name="Date Placeholder 3"/>
          <p:cNvSpPr>
            <a:spLocks noGrp="1"/>
          </p:cNvSpPr>
          <p:nvPr>
            <p:ph type="dt" sz="half" idx="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Fiori design principles</a:t>
            </a:r>
            <a:endParaRPr lang="en-US" dirty="0"/>
          </a:p>
        </p:txBody>
      </p:sp>
      <p:pic>
        <p:nvPicPr>
          <p:cNvPr id="3074" name="Picture 2"/>
          <p:cNvPicPr>
            <a:picLocks noGrp="1" noChangeAspect="1" noChangeArrowheads="1"/>
          </p:cNvPicPr>
          <p:nvPr>
            <p:ph idx="1"/>
          </p:nvPr>
        </p:nvPicPr>
        <p:blipFill>
          <a:blip r:embed="rId2" cstate="print"/>
          <a:stretch>
            <a:fillRect/>
          </a:stretch>
        </p:blipFill>
        <p:spPr bwMode="auto">
          <a:xfrm>
            <a:off x="238092" y="2114550"/>
            <a:ext cx="9239250" cy="2628900"/>
          </a:xfrm>
          <a:prstGeom prst="rect">
            <a:avLst/>
          </a:prstGeom>
          <a:noFill/>
          <a:ln w="9525">
            <a:noFill/>
            <a:miter lim="800000"/>
            <a:headEnd/>
            <a:tailEnd/>
          </a:ln>
        </p:spPr>
      </p:pic>
      <p:sp>
        <p:nvSpPr>
          <p:cNvPr id="4" name="Date Placeholder 3"/>
          <p:cNvSpPr>
            <a:spLocks noGrp="1"/>
          </p:cNvSpPr>
          <p:nvPr>
            <p:ph type="dt" sz="half" idx="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Continued</a:t>
            </a:r>
            <a:endParaRPr lang="en-US" sz="3200" b="0" dirty="0"/>
          </a:p>
        </p:txBody>
      </p:sp>
      <p:sp>
        <p:nvSpPr>
          <p:cNvPr id="3" name="Content Placeholder 2"/>
          <p:cNvSpPr>
            <a:spLocks noGrp="1"/>
          </p:cNvSpPr>
          <p:nvPr>
            <p:ph idx="1"/>
          </p:nvPr>
        </p:nvSpPr>
        <p:spPr/>
        <p:txBody>
          <a:bodyPr/>
          <a:lstStyle/>
          <a:p>
            <a:r>
              <a:rPr lang="en-US" sz="2000" b="1" dirty="0" smtClean="0"/>
              <a:t>Role-Based</a:t>
            </a:r>
            <a:r>
              <a:rPr lang="en-US" sz="2000" dirty="0" smtClean="0"/>
              <a:t> − SAP has decomposed various SAP transactions and changed them into beautiful user interactive applications that show only most relevant information to the users.</a:t>
            </a:r>
          </a:p>
          <a:p>
            <a:r>
              <a:rPr lang="en-US" sz="2000" b="1" dirty="0" smtClean="0"/>
              <a:t>ADAPTIVE</a:t>
            </a:r>
            <a:r>
              <a:rPr lang="en-US" sz="2000" dirty="0" smtClean="0"/>
              <a:t> − When SAP Fiori is combined with the power of SAP HANA, it provides an unmatched application response and query executions time and adapts to multiple use cases and devices.</a:t>
            </a:r>
          </a:p>
          <a:p>
            <a:r>
              <a:rPr lang="en-US" sz="2000" b="1" dirty="0" smtClean="0"/>
              <a:t>Simple</a:t>
            </a:r>
            <a:r>
              <a:rPr lang="en-US" sz="2000" dirty="0" smtClean="0"/>
              <a:t> − To make SAP Fiori simple to match the user demand, SAP has designed it as a </a:t>
            </a:r>
            <a:r>
              <a:rPr lang="en-US" sz="2000" b="1" dirty="0" smtClean="0"/>
              <a:t>1-1-3</a:t>
            </a:r>
            <a:r>
              <a:rPr lang="en-US" sz="2000" dirty="0" smtClean="0"/>
              <a:t> scenario. This means 1 user, 1 use case and 3 screens.</a:t>
            </a:r>
          </a:p>
          <a:p>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Continued</a:t>
            </a:r>
            <a:endParaRPr lang="en-US" sz="3200" b="0" dirty="0"/>
          </a:p>
        </p:txBody>
      </p:sp>
      <p:sp>
        <p:nvSpPr>
          <p:cNvPr id="3" name="Content Placeholder 2"/>
          <p:cNvSpPr>
            <a:spLocks noGrp="1"/>
          </p:cNvSpPr>
          <p:nvPr>
            <p:ph idx="1"/>
          </p:nvPr>
        </p:nvSpPr>
        <p:spPr/>
        <p:txBody>
          <a:bodyPr/>
          <a:lstStyle/>
          <a:p>
            <a:r>
              <a:rPr lang="en-US" sz="2000" b="1" dirty="0" smtClean="0"/>
              <a:t>Coherent</a:t>
            </a:r>
            <a:r>
              <a:rPr lang="en-US" sz="2000" dirty="0" smtClean="0"/>
              <a:t> − SAP has provided all the Fiori apps based on the same language and it does not matter on the deployment and platform.</a:t>
            </a:r>
          </a:p>
          <a:p>
            <a:endParaRPr lang="en-US" sz="2000" dirty="0" smtClean="0"/>
          </a:p>
          <a:p>
            <a:r>
              <a:rPr lang="en-US" sz="2000" b="1" dirty="0" smtClean="0"/>
              <a:t>Delightful</a:t>
            </a:r>
            <a:r>
              <a:rPr lang="en-US" sz="2000" dirty="0" smtClean="0"/>
              <a:t> − SAP Fiori was designed to work with </a:t>
            </a:r>
            <a:r>
              <a:rPr lang="en-US" sz="2000" b="1" dirty="0" smtClean="0"/>
              <a:t>ECC 6.0</a:t>
            </a:r>
            <a:r>
              <a:rPr lang="en-US" sz="2000" dirty="0" smtClean="0"/>
              <a:t> to make it easy for the users and to deploy on the existing SAP system.</a:t>
            </a:r>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Multi-Device Support</a:t>
            </a:r>
            <a:endParaRPr lang="en-US" dirty="0"/>
          </a:p>
        </p:txBody>
      </p:sp>
      <p:sp>
        <p:nvSpPr>
          <p:cNvPr id="3" name="Content Placeholder 2"/>
          <p:cNvSpPr>
            <a:spLocks noGrp="1"/>
          </p:cNvSpPr>
          <p:nvPr>
            <p:ph idx="1"/>
          </p:nvPr>
        </p:nvSpPr>
        <p:spPr/>
        <p:txBody>
          <a:bodyPr/>
          <a:lstStyle/>
          <a:p>
            <a:r>
              <a:rPr lang="en-US" sz="2000" dirty="0" smtClean="0"/>
              <a:t>How can we make sure that we deliver a great user experience with our Fiori apps?</a:t>
            </a:r>
          </a:p>
          <a:p>
            <a:pPr marL="273050" lvl="1" indent="-273050">
              <a:buClr>
                <a:schemeClr val="tx2"/>
              </a:buClr>
              <a:buFont typeface="Wingdings" pitchFamily="2" charset="2"/>
              <a:buChar char="§"/>
            </a:pPr>
            <a:endParaRPr lang="en-US" dirty="0" smtClean="0"/>
          </a:p>
          <a:p>
            <a:pPr marL="273050" lvl="1" indent="-273050">
              <a:buClr>
                <a:schemeClr val="tx2"/>
              </a:buClr>
              <a:buFont typeface="Wingdings" pitchFamily="2" charset="2"/>
              <a:buChar char="§"/>
            </a:pPr>
            <a:r>
              <a:rPr lang="en-US" b="1" dirty="0" smtClean="0"/>
              <a:t>Responsive Design</a:t>
            </a:r>
            <a:r>
              <a:rPr lang="en-US" dirty="0" smtClean="0"/>
              <a:t> - One of the most compelling factors of SAP Fiori is that our applications need to be developed, configured and maintained only once for all changes to become effective across all devices.</a:t>
            </a:r>
          </a:p>
          <a:p>
            <a:pPr marL="273050" lvl="1" indent="-273050">
              <a:buClr>
                <a:schemeClr val="tx2"/>
              </a:buClr>
              <a:buFont typeface="Wingdings" pitchFamily="2" charset="2"/>
              <a:buChar char="§"/>
            </a:pPr>
            <a:endParaRPr lang="en-US" dirty="0" smtClean="0"/>
          </a:p>
          <a:p>
            <a:pPr marL="273050" lvl="1" indent="-273050">
              <a:buClr>
                <a:schemeClr val="tx2"/>
              </a:buClr>
              <a:buFont typeface="Wingdings" pitchFamily="2" charset="2"/>
              <a:buChar char="§"/>
            </a:pPr>
            <a:r>
              <a:rPr lang="en-US" b="1" dirty="0" smtClean="0"/>
              <a:t>Adaptive Design</a:t>
            </a:r>
            <a:r>
              <a:rPr lang="en-US" dirty="0" smtClean="0"/>
              <a:t> - It may only be required to view a small subset of data on your tablet or Smartphone as compared to the desktop</a:t>
            </a:r>
          </a:p>
          <a:p>
            <a:pPr lvl="1"/>
            <a:endParaRPr lang="en-US" sz="1600" dirty="0" smtClean="0"/>
          </a:p>
          <a:p>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for HTML</a:t>
            </a:r>
            <a:endParaRPr lang="en-US" dirty="0"/>
          </a:p>
        </p:txBody>
      </p:sp>
      <p:sp>
        <p:nvSpPr>
          <p:cNvPr id="3" name="Content Placeholder 2"/>
          <p:cNvSpPr>
            <a:spLocks noGrp="1"/>
          </p:cNvSpPr>
          <p:nvPr>
            <p:ph idx="1"/>
          </p:nvPr>
        </p:nvSpPr>
        <p:spPr/>
        <p:txBody>
          <a:bodyPr/>
          <a:lstStyle/>
          <a:p>
            <a:r>
              <a:rPr lang="en-US" sz="2000" dirty="0" smtClean="0"/>
              <a:t>&lt;!DOCTYPE html&gt;</a:t>
            </a:r>
            <a:br>
              <a:rPr lang="en-US" sz="2000" dirty="0" smtClean="0"/>
            </a:br>
            <a:r>
              <a:rPr lang="en-US" sz="2000" dirty="0" smtClean="0"/>
              <a:t>&lt;html&gt;</a:t>
            </a:r>
            <a:br>
              <a:rPr lang="en-US" sz="2000" dirty="0" smtClean="0"/>
            </a:br>
            <a:r>
              <a:rPr lang="en-US" sz="2000" dirty="0" smtClean="0"/>
              <a:t>&lt;head&gt;</a:t>
            </a:r>
            <a:br>
              <a:rPr lang="en-US" sz="2000" dirty="0" smtClean="0"/>
            </a:br>
            <a:r>
              <a:rPr lang="en-US" sz="2000" dirty="0" smtClean="0"/>
              <a:t>&lt;title&gt;Page Title&lt;/title&gt;</a:t>
            </a:r>
            <a:br>
              <a:rPr lang="en-US" sz="2000" dirty="0" smtClean="0"/>
            </a:br>
            <a:r>
              <a:rPr lang="en-US" sz="2000" dirty="0" smtClean="0"/>
              <a:t>&lt;/head&gt;</a:t>
            </a:r>
            <a:br>
              <a:rPr lang="en-US" sz="2000" dirty="0" smtClean="0"/>
            </a:br>
            <a:r>
              <a:rPr lang="en-US" sz="2000" dirty="0" smtClean="0"/>
              <a:t>&lt;body&gt;</a:t>
            </a:r>
            <a:br>
              <a:rPr lang="en-US" sz="2000" dirty="0" smtClean="0"/>
            </a:br>
            <a:r>
              <a:rPr lang="en-US" sz="2000" dirty="0" smtClean="0"/>
              <a:t>&lt;h1&gt;My First Heading&lt;/h1&gt;</a:t>
            </a:r>
            <a:br>
              <a:rPr lang="en-US" sz="2000" dirty="0" smtClean="0"/>
            </a:br>
            <a:r>
              <a:rPr lang="en-US" sz="2000" dirty="0" smtClean="0"/>
              <a:t>&lt;p&gt;My first paragraph.&lt;/p&gt;</a:t>
            </a:r>
            <a:br>
              <a:rPr lang="en-US" sz="2000" dirty="0" smtClean="0"/>
            </a:br>
            <a:r>
              <a:rPr lang="en-US" sz="2000" dirty="0" smtClean="0"/>
              <a:t>&lt;/body&gt;</a:t>
            </a:r>
            <a:br>
              <a:rPr lang="en-US" sz="2000" dirty="0" smtClean="0"/>
            </a:br>
            <a:r>
              <a:rPr lang="en-US" sz="2000" dirty="0" smtClean="0"/>
              <a:t>&lt;/html&gt;</a:t>
            </a:r>
            <a:endParaRPr lang="en-US" sz="2000" dirty="0"/>
          </a:p>
        </p:txBody>
      </p:sp>
      <p:sp>
        <p:nvSpPr>
          <p:cNvPr id="4" name="Date Placeholder 3"/>
          <p:cNvSpPr>
            <a:spLocks noGrp="1"/>
          </p:cNvSpPr>
          <p:nvPr>
            <p:ph type="dt" sz="half" idx="2"/>
          </p:nvPr>
        </p:nvSpPr>
        <p:spPr/>
        <p:txBody>
          <a:bodyPr/>
          <a:lstStyle/>
          <a:p>
            <a:pPr>
              <a:defRPr/>
            </a:pP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5745088" y="2492896"/>
            <a:ext cx="3200400" cy="198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Responsive Design Concepts</a:t>
            </a:r>
            <a:endParaRPr lang="en-US" dirty="0"/>
          </a:p>
        </p:txBody>
      </p:sp>
      <p:sp>
        <p:nvSpPr>
          <p:cNvPr id="3" name="Content Placeholder 2"/>
          <p:cNvSpPr>
            <a:spLocks noGrp="1"/>
          </p:cNvSpPr>
          <p:nvPr>
            <p:ph idx="1"/>
          </p:nvPr>
        </p:nvSpPr>
        <p:spPr/>
        <p:txBody>
          <a:bodyPr/>
          <a:lstStyle/>
          <a:p>
            <a:r>
              <a:rPr lang="en-US" b="1" dirty="0" smtClean="0"/>
              <a:t>Content density:</a:t>
            </a:r>
            <a:r>
              <a:rPr lang="en-US" dirty="0" smtClean="0"/>
              <a:t> Compact content density mode is activated on desktop mode. On touch devices, the finger-friendly cozy mode is activated.</a:t>
            </a:r>
          </a:p>
          <a:p>
            <a:r>
              <a:rPr lang="en-US" b="1" dirty="0" smtClean="0"/>
              <a:t>Filters:</a:t>
            </a:r>
            <a:r>
              <a:rPr lang="en-US" dirty="0" smtClean="0"/>
              <a:t> On a desktop, the filter fields are fully displayed. On a tablet, the filter bar should be collapsed as default, so that users can work either with the filter dialog or with variants. </a:t>
            </a:r>
          </a:p>
          <a:p>
            <a:r>
              <a:rPr lang="en-US" b="1" dirty="0" smtClean="0"/>
              <a:t>Table settings:</a:t>
            </a:r>
            <a:r>
              <a:rPr lang="en-US" dirty="0" smtClean="0"/>
              <a:t> While the grid-based analytical table runs perfectly on desktop and tablet, this would not be an option on a Smartphone. Instead, it would need to be replaced by a responsive table.</a:t>
            </a:r>
            <a:endParaRPr lang="en-US"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Examples of Responsive Designs</a:t>
            </a:r>
            <a:endParaRPr lang="en-US" dirty="0"/>
          </a:p>
        </p:txBody>
      </p:sp>
      <p:sp>
        <p:nvSpPr>
          <p:cNvPr id="4" name="Date Placeholder 3"/>
          <p:cNvSpPr>
            <a:spLocks noGrp="1"/>
          </p:cNvSpPr>
          <p:nvPr>
            <p:ph type="dt" sz="half" idx="2"/>
          </p:nvPr>
        </p:nvSpPr>
        <p:spPr/>
        <p:txBody>
          <a:bodyPr/>
          <a:lstStyle/>
          <a:p>
            <a:pPr>
              <a:defRPr/>
            </a:pP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09530" y="2358067"/>
            <a:ext cx="3143272" cy="2113273"/>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3917149" y="2270484"/>
            <a:ext cx="3000396" cy="2288438"/>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7381892" y="1514471"/>
            <a:ext cx="2163030" cy="3800464"/>
          </a:xfrm>
          <a:prstGeom prst="rect">
            <a:avLst/>
          </a:prstGeom>
          <a:noFill/>
          <a:ln w="9525">
            <a:noFill/>
            <a:miter lim="800000"/>
            <a:headEnd/>
            <a:tailEnd/>
          </a:ln>
          <a:effectLst/>
        </p:spPr>
      </p:pic>
      <p:sp>
        <p:nvSpPr>
          <p:cNvPr id="8" name="TextBox 7"/>
          <p:cNvSpPr txBox="1"/>
          <p:nvPr/>
        </p:nvSpPr>
        <p:spPr>
          <a:xfrm>
            <a:off x="309530" y="1857364"/>
            <a:ext cx="3071834" cy="369332"/>
          </a:xfrm>
          <a:prstGeom prst="rect">
            <a:avLst/>
          </a:prstGeom>
          <a:noFill/>
        </p:spPr>
        <p:txBody>
          <a:bodyPr wrap="square" rtlCol="0">
            <a:spAutoFit/>
          </a:bodyPr>
          <a:lstStyle/>
          <a:p>
            <a:pPr algn="ctr"/>
            <a:r>
              <a:rPr lang="en-US" dirty="0" smtClean="0"/>
              <a:t>Desktop</a:t>
            </a:r>
            <a:endParaRPr lang="en-US" dirty="0"/>
          </a:p>
        </p:txBody>
      </p:sp>
      <p:sp>
        <p:nvSpPr>
          <p:cNvPr id="9" name="TextBox 8"/>
          <p:cNvSpPr txBox="1"/>
          <p:nvPr/>
        </p:nvSpPr>
        <p:spPr>
          <a:xfrm>
            <a:off x="3952868" y="1773784"/>
            <a:ext cx="2928958" cy="369332"/>
          </a:xfrm>
          <a:prstGeom prst="rect">
            <a:avLst/>
          </a:prstGeom>
          <a:noFill/>
        </p:spPr>
        <p:txBody>
          <a:bodyPr wrap="square" rtlCol="0">
            <a:spAutoFit/>
          </a:bodyPr>
          <a:lstStyle/>
          <a:p>
            <a:pPr algn="ctr"/>
            <a:r>
              <a:rPr lang="en-US" dirty="0" smtClean="0"/>
              <a:t>Tablet</a:t>
            </a:r>
            <a:endParaRPr lang="en-US" dirty="0"/>
          </a:p>
        </p:txBody>
      </p:sp>
      <p:sp>
        <p:nvSpPr>
          <p:cNvPr id="10" name="TextBox 9"/>
          <p:cNvSpPr txBox="1"/>
          <p:nvPr/>
        </p:nvSpPr>
        <p:spPr>
          <a:xfrm>
            <a:off x="7381892" y="1071546"/>
            <a:ext cx="2143140" cy="369332"/>
          </a:xfrm>
          <a:prstGeom prst="rect">
            <a:avLst/>
          </a:prstGeom>
          <a:noFill/>
        </p:spPr>
        <p:txBody>
          <a:bodyPr wrap="square" rtlCol="0">
            <a:spAutoFit/>
          </a:bodyPr>
          <a:lstStyle/>
          <a:p>
            <a:pPr algn="ctr"/>
            <a:r>
              <a:rPr lang="en-US" dirty="0" smtClean="0"/>
              <a:t>Mobile</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UI5B-FIORI-02 : Overview of </a:t>
            </a:r>
            <a:r>
              <a:rPr lang="en-US" dirty="0" err="1" smtClean="0"/>
              <a:t>Fiori</a:t>
            </a:r>
            <a:r>
              <a:rPr lang="en-US" dirty="0" smtClean="0"/>
              <a:t> </a:t>
            </a:r>
            <a:r>
              <a:rPr lang="en-US" dirty="0" err="1" smtClean="0"/>
              <a:t>Launchpad</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Fiori Launchpad</a:t>
            </a:r>
            <a:endParaRPr lang="en-US" dirty="0"/>
          </a:p>
        </p:txBody>
      </p:sp>
      <p:sp>
        <p:nvSpPr>
          <p:cNvPr id="3" name="Content Placeholder 2"/>
          <p:cNvSpPr>
            <a:spLocks noGrp="1"/>
          </p:cNvSpPr>
          <p:nvPr>
            <p:ph idx="1"/>
          </p:nvPr>
        </p:nvSpPr>
        <p:spPr/>
        <p:txBody>
          <a:bodyPr/>
          <a:lstStyle/>
          <a:p>
            <a:pPr>
              <a:buNone/>
            </a:pPr>
            <a:r>
              <a:rPr lang="en-US" sz="2000" dirty="0" smtClean="0"/>
              <a:t>KEY FACTS :</a:t>
            </a:r>
          </a:p>
          <a:p>
            <a:r>
              <a:rPr lang="en-US" sz="2000" dirty="0" smtClean="0"/>
              <a:t>Web-based entry point to use SAP Business applications across platforms and devices.</a:t>
            </a:r>
          </a:p>
          <a:p>
            <a:r>
              <a:rPr lang="en-US" sz="2000" dirty="0" smtClean="0"/>
              <a:t>Delivered as an out-of-the-box thinking to the I HTML client.</a:t>
            </a:r>
          </a:p>
          <a:p>
            <a:r>
              <a:rPr lang="en-US" sz="2000" dirty="0" smtClean="0"/>
              <a:t>High productivity for end users using features like theming, search integration, customization, etc.</a:t>
            </a:r>
          </a:p>
          <a:p>
            <a:r>
              <a:rPr lang="en-US" sz="2000" dirty="0" smtClean="0"/>
              <a:t>Offers single entry points for end users using multiple device types.</a:t>
            </a:r>
          </a:p>
          <a:p>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Continued</a:t>
            </a:r>
            <a:endParaRPr lang="en-US" sz="3200" b="0" dirty="0"/>
          </a:p>
        </p:txBody>
      </p:sp>
      <p:pic>
        <p:nvPicPr>
          <p:cNvPr id="4098" name="Picture 2"/>
          <p:cNvPicPr>
            <a:picLocks noGrp="1" noChangeAspect="1" noChangeArrowheads="1"/>
          </p:cNvPicPr>
          <p:nvPr>
            <p:ph idx="1"/>
          </p:nvPr>
        </p:nvPicPr>
        <p:blipFill>
          <a:blip r:embed="rId2" cstate="print"/>
          <a:stretch>
            <a:fillRect/>
          </a:stretch>
        </p:blipFill>
        <p:spPr bwMode="auto">
          <a:xfrm>
            <a:off x="2066925" y="2408238"/>
            <a:ext cx="5772150" cy="2743200"/>
          </a:xfrm>
          <a:prstGeom prst="rect">
            <a:avLst/>
          </a:prstGeom>
          <a:noFill/>
          <a:ln w="9525">
            <a:noFill/>
            <a:miter lim="800000"/>
            <a:headEnd/>
            <a:tailEnd/>
          </a:ln>
        </p:spPr>
      </p:pic>
      <p:sp>
        <p:nvSpPr>
          <p:cNvPr id="4" name="Date Placeholder 3"/>
          <p:cNvSpPr>
            <a:spLocks noGrp="1"/>
          </p:cNvSpPr>
          <p:nvPr>
            <p:ph type="dt" sz="half" idx="2"/>
          </p:nvPr>
        </p:nvSpPr>
        <p:spPr/>
        <p:txBody>
          <a:bodyPr/>
          <a:lstStyle/>
          <a:p>
            <a:pPr>
              <a:defRPr/>
            </a:pPr>
            <a:endParaRPr lang="en-US" dirty="0"/>
          </a:p>
        </p:txBody>
      </p:sp>
      <p:sp>
        <p:nvSpPr>
          <p:cNvPr id="6" name="TextBox 5"/>
          <p:cNvSpPr txBox="1"/>
          <p:nvPr/>
        </p:nvSpPr>
        <p:spPr>
          <a:xfrm>
            <a:off x="632520" y="1700808"/>
            <a:ext cx="2592288" cy="400110"/>
          </a:xfrm>
          <a:prstGeom prst="rect">
            <a:avLst/>
          </a:prstGeom>
          <a:noFill/>
        </p:spPr>
        <p:txBody>
          <a:bodyPr wrap="square" rtlCol="0">
            <a:spAutoFit/>
          </a:bodyPr>
          <a:lstStyle/>
          <a:p>
            <a:r>
              <a:rPr lang="en-US" sz="2000" dirty="0" smtClean="0"/>
              <a:t>Fiori LAUNCHPAD </a:t>
            </a:r>
            <a:endParaRPr lang="en-US" sz="20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Fiori Templates</a:t>
            </a:r>
            <a:endParaRPr lang="en-US" dirty="0"/>
          </a:p>
        </p:txBody>
      </p:sp>
      <p:sp>
        <p:nvSpPr>
          <p:cNvPr id="3" name="Content Placeholder 2"/>
          <p:cNvSpPr>
            <a:spLocks noGrp="1"/>
          </p:cNvSpPr>
          <p:nvPr>
            <p:ph idx="1"/>
          </p:nvPr>
        </p:nvSpPr>
        <p:spPr/>
        <p:txBody>
          <a:bodyPr/>
          <a:lstStyle/>
          <a:p>
            <a:r>
              <a:rPr lang="en-US" sz="2000" dirty="0" smtClean="0"/>
              <a:t>Worklist Template </a:t>
            </a:r>
            <a:r>
              <a:rPr lang="en-US" sz="2000" b="1" dirty="0" smtClean="0"/>
              <a:t>- </a:t>
            </a:r>
            <a:r>
              <a:rPr lang="en-US" sz="2000" dirty="0" smtClean="0"/>
              <a:t>A worklist displays a collection of items to be processed by the user and usually involves reviewing details of a list item and taking action.</a:t>
            </a:r>
          </a:p>
          <a:p>
            <a:endParaRPr lang="en-US" sz="2000" b="1" dirty="0" smtClean="0"/>
          </a:p>
          <a:p>
            <a:endParaRPr lang="en-US" sz="2000" b="1" dirty="0" smtClean="0"/>
          </a:p>
          <a:p>
            <a:endParaRPr lang="en-US" sz="2000" b="1" dirty="0" smtClean="0"/>
          </a:p>
          <a:p>
            <a:endParaRPr lang="en-US" sz="2000" b="1" dirty="0" smtClean="0"/>
          </a:p>
          <a:p>
            <a:endParaRPr lang="en-US" sz="2000" b="1" dirty="0" smtClean="0"/>
          </a:p>
        </p:txBody>
      </p:sp>
      <p:sp>
        <p:nvSpPr>
          <p:cNvPr id="4" name="Date Placeholder 3"/>
          <p:cNvSpPr>
            <a:spLocks noGrp="1"/>
          </p:cNvSpPr>
          <p:nvPr>
            <p:ph type="dt" sz="half" idx="2"/>
          </p:nvPr>
        </p:nvSpPr>
        <p:spPr/>
        <p:txBody>
          <a:bodyPr/>
          <a:lstStyle/>
          <a:p>
            <a:pPr>
              <a:defRPr/>
            </a:pP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1881166" y="2285992"/>
            <a:ext cx="6000750" cy="1485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Continued</a:t>
            </a:r>
            <a:endParaRPr lang="en-US" dirty="0"/>
          </a:p>
        </p:txBody>
      </p:sp>
      <p:sp>
        <p:nvSpPr>
          <p:cNvPr id="3" name="Content Placeholder 2"/>
          <p:cNvSpPr>
            <a:spLocks noGrp="1"/>
          </p:cNvSpPr>
          <p:nvPr>
            <p:ph idx="1"/>
          </p:nvPr>
        </p:nvSpPr>
        <p:spPr/>
        <p:txBody>
          <a:bodyPr/>
          <a:lstStyle/>
          <a:p>
            <a:r>
              <a:rPr lang="en-US" dirty="0" smtClean="0"/>
              <a:t>Master-Detail Template The split-screen layout is optimized for displaying and processing a list of items. On the left side of the screen, users can quickly scan and navigate through the list. On the right side, they then see the details of the selected item, and can trigger related actions or edit the data</a:t>
            </a:r>
          </a:p>
          <a:p>
            <a:endParaRPr lang="en-US" dirty="0"/>
          </a:p>
        </p:txBody>
      </p:sp>
      <p:sp>
        <p:nvSpPr>
          <p:cNvPr id="4" name="Date Placeholder 3"/>
          <p:cNvSpPr>
            <a:spLocks noGrp="1"/>
          </p:cNvSpPr>
          <p:nvPr>
            <p:ph type="dt" sz="half" idx="2"/>
          </p:nvPr>
        </p:nvSpPr>
        <p:spPr/>
        <p:txBody>
          <a:bodyPr/>
          <a:lstStyle/>
          <a:p>
            <a:pPr>
              <a:defRPr/>
            </a:pPr>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2238356" y="3500438"/>
            <a:ext cx="5257816" cy="25095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UI5B-UI5: Introduction to UI5</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cs typeface="Aharoni" pitchFamily="2" charset="-79"/>
              </a:rPr>
              <a:t>UI5B-UI5-01 : Overview of UI5 Architecture and Libraries</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a:t>
            </a:r>
            <a:endParaRPr lang="en-US" dirty="0"/>
          </a:p>
        </p:txBody>
      </p:sp>
      <p:sp>
        <p:nvSpPr>
          <p:cNvPr id="2" name="Content Placeholder 1"/>
          <p:cNvSpPr>
            <a:spLocks noGrp="1"/>
          </p:cNvSpPr>
          <p:nvPr>
            <p:ph idx="1"/>
          </p:nvPr>
        </p:nvSpPr>
        <p:spPr/>
        <p:txBody>
          <a:bodyPr>
            <a:normAutofit/>
          </a:bodyPr>
          <a:lstStyle/>
          <a:p>
            <a:pPr algn="just"/>
            <a:r>
              <a:rPr lang="en-US" sz="2000" dirty="0" smtClean="0"/>
              <a:t>SAPUI5 is a client-side HTML5 and JavaScript-based rendering library that is optimized for consumption of SAP data </a:t>
            </a:r>
          </a:p>
          <a:p>
            <a:pPr algn="just"/>
            <a:r>
              <a:rPr lang="en-US" sz="2000" dirty="0" smtClean="0"/>
              <a:t> Well-designed API, easy to consume and use </a:t>
            </a:r>
          </a:p>
          <a:p>
            <a:pPr algn="just"/>
            <a:r>
              <a:rPr lang="en-US" sz="2000" dirty="0" smtClean="0"/>
              <a:t> High performance as its based on client side rendering </a:t>
            </a:r>
          </a:p>
          <a:p>
            <a:pPr algn="just"/>
            <a:r>
              <a:rPr lang="en-US" sz="2000" dirty="0" smtClean="0"/>
              <a:t>Control extensibility</a:t>
            </a:r>
          </a:p>
          <a:p>
            <a:pPr algn="just"/>
            <a:r>
              <a:rPr lang="en-US" sz="2000" dirty="0" smtClean="0"/>
              <a:t>SAP product standard compliant </a:t>
            </a:r>
          </a:p>
          <a:p>
            <a:pPr algn="just"/>
            <a:r>
              <a:rPr lang="en-US" sz="2000" dirty="0" smtClean="0"/>
              <a:t> Powerful theming support based on CSS</a:t>
            </a:r>
          </a:p>
          <a:p>
            <a:pPr algn="just"/>
            <a:r>
              <a:rPr lang="en-US" sz="2000" dirty="0" smtClean="0"/>
              <a:t>Based on open standards like OpenAjax, JavaScript, CSS, HTML5, jQuery and so on </a:t>
            </a:r>
          </a:p>
          <a:p>
            <a:pPr>
              <a:buNone/>
            </a:pPr>
            <a:endParaRPr lang="en-US" sz="2000" dirty="0"/>
          </a:p>
        </p:txBody>
      </p:sp>
      <p:sp>
        <p:nvSpPr>
          <p:cNvPr id="4" name="Slide Number Placeholder 3"/>
          <p:cNvSpPr>
            <a:spLocks noGrp="1"/>
          </p:cNvSpPr>
          <p:nvPr>
            <p:ph type="sldNum" sz="quarter" idx="4"/>
          </p:nvPr>
        </p:nvSpPr>
        <p:spPr>
          <a:prstGeom prst="rect">
            <a:avLst/>
          </a:prstGeom>
        </p:spPr>
        <p:txBody>
          <a:bodyPr/>
          <a:lstStyle/>
          <a:p>
            <a:fld id="{EC504724-851F-4453-87DC-0ED6A091BED1}" type="slidenum">
              <a:rPr lang="en-US" smtClean="0"/>
              <a:pPr/>
              <a:t>69</a:t>
            </a:fld>
            <a:endParaRPr lang="en-US" dirty="0"/>
          </a:p>
        </p:txBody>
      </p:sp>
      <p:sp>
        <p:nvSpPr>
          <p:cNvPr id="3" name="Date Placeholder 2"/>
          <p:cNvSpPr>
            <a:spLocks noGrp="1"/>
          </p:cNvSpPr>
          <p:nvPr>
            <p:ph type="dt" sz="half" idx="2"/>
          </p:nvPr>
        </p:nvSpPr>
        <p:spPr>
          <a:prstGeom prst="rect">
            <a:avLst/>
          </a:prstGeom>
        </p:spPr>
        <p:txBody>
          <a:bodyPr/>
          <a:lstStyle/>
          <a:p>
            <a:fld id="{947C93D8-49B2-49FF-B945-0773702D073D}" type="datetime1">
              <a:rPr lang="en-US" smtClean="0"/>
              <a:pPr/>
              <a:t>3/8/2017</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smtClean="0"/>
              <a:t>Continued</a:t>
            </a:r>
            <a:endParaRPr lang="en-US" dirty="0"/>
          </a:p>
        </p:txBody>
      </p:sp>
      <p:sp>
        <p:nvSpPr>
          <p:cNvPr id="3" name="Content Placeholder 2"/>
          <p:cNvSpPr>
            <a:spLocks noGrp="1"/>
          </p:cNvSpPr>
          <p:nvPr>
            <p:ph idx="1"/>
          </p:nvPr>
        </p:nvSpPr>
        <p:spPr/>
        <p:txBody>
          <a:bodyPr/>
          <a:lstStyle/>
          <a:p>
            <a:r>
              <a:rPr lang="en-US" sz="2000" dirty="0" smtClean="0"/>
              <a:t>The &lt;!DOCTYPE html&gt; declaration defines this document to be HTML5</a:t>
            </a:r>
          </a:p>
          <a:p>
            <a:r>
              <a:rPr lang="en-US" sz="2000" dirty="0" smtClean="0"/>
              <a:t>The &lt;html&gt; element is the root element of an HTML page</a:t>
            </a:r>
          </a:p>
          <a:p>
            <a:r>
              <a:rPr lang="en-US" sz="2000" dirty="0" smtClean="0"/>
              <a:t>The &lt;head&gt; element contains meta information about the document</a:t>
            </a:r>
          </a:p>
          <a:p>
            <a:r>
              <a:rPr lang="en-US" sz="2000" dirty="0" smtClean="0"/>
              <a:t>The &lt;title&gt; element specifies a title for the document</a:t>
            </a:r>
          </a:p>
          <a:p>
            <a:r>
              <a:rPr lang="en-US" sz="2000" dirty="0" smtClean="0"/>
              <a:t>The &lt;body&gt; element contains the visible page content</a:t>
            </a:r>
          </a:p>
          <a:p>
            <a:r>
              <a:rPr lang="en-US" sz="2000" dirty="0" smtClean="0"/>
              <a:t>The &lt;h1&gt; element defines a large heading</a:t>
            </a:r>
          </a:p>
          <a:p>
            <a:r>
              <a:rPr lang="en-US" sz="2000" dirty="0" smtClean="0"/>
              <a:t>The &lt;p&gt; element defines a paragraph</a:t>
            </a:r>
          </a:p>
          <a:p>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UI Revolution &amp; Evolution</a:t>
            </a:r>
            <a:endParaRPr lang="en-US" dirty="0"/>
          </a:p>
        </p:txBody>
      </p:sp>
      <p:pic>
        <p:nvPicPr>
          <p:cNvPr id="1026" name="Picture 2"/>
          <p:cNvPicPr>
            <a:picLocks noGrp="1" noChangeAspect="1" noChangeArrowheads="1"/>
          </p:cNvPicPr>
          <p:nvPr>
            <p:ph idx="1"/>
          </p:nvPr>
        </p:nvPicPr>
        <p:blipFill>
          <a:blip r:embed="rId2" cstate="print"/>
          <a:stretch>
            <a:fillRect/>
          </a:stretch>
        </p:blipFill>
        <p:spPr bwMode="auto">
          <a:xfrm>
            <a:off x="884634" y="1439863"/>
            <a:ext cx="8136731" cy="4679950"/>
          </a:xfrm>
          <a:prstGeom prst="rect">
            <a:avLst/>
          </a:prstGeom>
          <a:noFill/>
          <a:ln w="9525">
            <a:noFill/>
            <a:miter lim="800000"/>
            <a:headEnd/>
            <a:tailEnd/>
          </a:ln>
        </p:spPr>
      </p:pic>
      <p:sp>
        <p:nvSpPr>
          <p:cNvPr id="4" name="Date Placeholder 3"/>
          <p:cNvSpPr>
            <a:spLocks noGrp="1"/>
          </p:cNvSpPr>
          <p:nvPr>
            <p:ph type="dt" sz="half" idx="2"/>
          </p:nvPr>
        </p:nvSpPr>
        <p:spPr/>
        <p:txBody>
          <a:bodyPr/>
          <a:lstStyle/>
          <a:p>
            <a:pPr>
              <a:defRPr/>
            </a:pPr>
            <a:endParaRPr lang="en-US" dirty="0"/>
          </a:p>
        </p:txBody>
      </p:sp>
      <p:sp>
        <p:nvSpPr>
          <p:cNvPr id="6" name="TextBox 5"/>
          <p:cNvSpPr txBox="1"/>
          <p:nvPr/>
        </p:nvSpPr>
        <p:spPr>
          <a:xfrm>
            <a:off x="560512" y="1124744"/>
            <a:ext cx="3528392" cy="400110"/>
          </a:xfrm>
          <a:prstGeom prst="rect">
            <a:avLst/>
          </a:prstGeom>
          <a:noFill/>
        </p:spPr>
        <p:txBody>
          <a:bodyPr wrap="square" rtlCol="0">
            <a:spAutoFit/>
          </a:bodyPr>
          <a:lstStyle/>
          <a:p>
            <a:r>
              <a:rPr lang="en-US" sz="2000" b="1" dirty="0" smtClean="0"/>
              <a:t>FROM  R/2 to R/3</a:t>
            </a:r>
            <a:endParaRPr lang="en-US" sz="2000" b="1"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SAP GUI to HTML5</a:t>
            </a:r>
            <a:endParaRPr lang="en-US" dirty="0"/>
          </a:p>
        </p:txBody>
      </p:sp>
      <p:pic>
        <p:nvPicPr>
          <p:cNvPr id="2050" name="Picture 2"/>
          <p:cNvPicPr>
            <a:picLocks noGrp="1" noChangeAspect="1" noChangeArrowheads="1"/>
          </p:cNvPicPr>
          <p:nvPr>
            <p:ph idx="1"/>
          </p:nvPr>
        </p:nvPicPr>
        <p:blipFill>
          <a:blip r:embed="rId2" cstate="print"/>
          <a:stretch>
            <a:fillRect/>
          </a:stretch>
        </p:blipFill>
        <p:spPr bwMode="auto">
          <a:xfrm>
            <a:off x="695325" y="1470025"/>
            <a:ext cx="8515350" cy="4619625"/>
          </a:xfrm>
          <a:prstGeom prst="rect">
            <a:avLst/>
          </a:prstGeom>
          <a:noFill/>
          <a:ln w="9525">
            <a:noFill/>
            <a:miter lim="800000"/>
            <a:headEnd/>
            <a:tailEnd/>
          </a:ln>
        </p:spPr>
      </p:pic>
      <p:sp>
        <p:nvSpPr>
          <p:cNvPr id="4" name="Date Placeholder 3"/>
          <p:cNvSpPr>
            <a:spLocks noGrp="1"/>
          </p:cNvSpPr>
          <p:nvPr>
            <p:ph type="dt" sz="half" idx="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UI5 : Architectural overview</a:t>
            </a:r>
            <a:endParaRPr lang="en-US" dirty="0"/>
          </a:p>
        </p:txBody>
      </p:sp>
      <p:pic>
        <p:nvPicPr>
          <p:cNvPr id="3075" name="Picture 3"/>
          <p:cNvPicPr>
            <a:picLocks noGrp="1" noChangeAspect="1" noChangeArrowheads="1"/>
          </p:cNvPicPr>
          <p:nvPr>
            <p:ph idx="1"/>
          </p:nvPr>
        </p:nvPicPr>
        <p:blipFill>
          <a:blip r:embed="rId2" cstate="print"/>
          <a:stretch>
            <a:fillRect/>
          </a:stretch>
        </p:blipFill>
        <p:spPr bwMode="auto">
          <a:xfrm>
            <a:off x="2052637" y="1550988"/>
            <a:ext cx="5800725" cy="4457700"/>
          </a:xfrm>
          <a:prstGeom prst="rect">
            <a:avLst/>
          </a:prstGeom>
          <a:noFill/>
          <a:ln w="9525">
            <a:noFill/>
            <a:miter lim="800000"/>
            <a:headEnd/>
            <a:tailEnd/>
          </a:ln>
        </p:spPr>
      </p:pic>
      <p:sp>
        <p:nvSpPr>
          <p:cNvPr id="4" name="Date Placeholder 3"/>
          <p:cNvSpPr>
            <a:spLocks noGrp="1"/>
          </p:cNvSpPr>
          <p:nvPr>
            <p:ph type="dt" sz="half" idx="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SAPUI5 Architecture Overview</a:t>
            </a:r>
            <a:endParaRPr lang="en-US" dirty="0"/>
          </a:p>
        </p:txBody>
      </p:sp>
      <p:sp>
        <p:nvSpPr>
          <p:cNvPr id="8" name="Content Placeholder 7"/>
          <p:cNvSpPr>
            <a:spLocks noGrp="1"/>
          </p:cNvSpPr>
          <p:nvPr>
            <p:ph idx="1"/>
          </p:nvPr>
        </p:nvSpPr>
        <p:spPr/>
        <p:txBody>
          <a:bodyPr/>
          <a:lstStyle/>
          <a:p>
            <a:endParaRPr lang="en-US" dirty="0"/>
          </a:p>
        </p:txBody>
      </p:sp>
      <p:sp>
        <p:nvSpPr>
          <p:cNvPr id="4" name="Slide Number Placeholder 3"/>
          <p:cNvSpPr>
            <a:spLocks noGrp="1"/>
          </p:cNvSpPr>
          <p:nvPr>
            <p:ph type="sldNum" sz="quarter" idx="4"/>
          </p:nvPr>
        </p:nvSpPr>
        <p:spPr>
          <a:prstGeom prst="rect">
            <a:avLst/>
          </a:prstGeom>
        </p:spPr>
        <p:txBody>
          <a:bodyPr/>
          <a:lstStyle/>
          <a:p>
            <a:fld id="{EC504724-851F-4453-87DC-0ED6A091BED1}" type="slidenum">
              <a:rPr lang="en-US" smtClean="0"/>
              <a:pPr/>
              <a:t>73</a:t>
            </a:fld>
            <a:endParaRPr lang="en-US" dirty="0"/>
          </a:p>
        </p:txBody>
      </p:sp>
      <p:sp>
        <p:nvSpPr>
          <p:cNvPr id="3" name="Date Placeholder 2"/>
          <p:cNvSpPr>
            <a:spLocks noGrp="1"/>
          </p:cNvSpPr>
          <p:nvPr>
            <p:ph type="dt" sz="half" idx="2"/>
          </p:nvPr>
        </p:nvSpPr>
        <p:spPr>
          <a:prstGeom prst="rect">
            <a:avLst/>
          </a:prstGeom>
        </p:spPr>
        <p:txBody>
          <a:bodyPr/>
          <a:lstStyle/>
          <a:p>
            <a:fld id="{947C93D8-49B2-49FF-B945-0773702D073D}" type="datetime1">
              <a:rPr lang="en-US" smtClean="0"/>
              <a:pPr/>
              <a:t>3/8/2017</a:t>
            </a:fld>
            <a:endParaRPr lang="en-US" dirty="0"/>
          </a:p>
        </p:txBody>
      </p:sp>
      <p:pic>
        <p:nvPicPr>
          <p:cNvPr id="7" name="Picture 2"/>
          <p:cNvPicPr>
            <a:picLocks noChangeAspect="1" noChangeArrowheads="1"/>
          </p:cNvPicPr>
          <p:nvPr/>
        </p:nvPicPr>
        <p:blipFill>
          <a:blip r:embed="rId2" cstate="print"/>
          <a:srcRect/>
          <a:stretch>
            <a:fillRect/>
          </a:stretch>
        </p:blipFill>
        <p:spPr bwMode="auto">
          <a:xfrm>
            <a:off x="247650" y="1484784"/>
            <a:ext cx="9414152" cy="43624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Advantages: SAPUI5</a:t>
            </a:r>
            <a:endParaRPr lang="en-US" dirty="0"/>
          </a:p>
        </p:txBody>
      </p:sp>
      <p:sp>
        <p:nvSpPr>
          <p:cNvPr id="2" name="Content Placeholder 1"/>
          <p:cNvSpPr>
            <a:spLocks noGrp="1"/>
          </p:cNvSpPr>
          <p:nvPr>
            <p:ph idx="1"/>
          </p:nvPr>
        </p:nvSpPr>
        <p:spPr/>
        <p:txBody>
          <a:bodyPr>
            <a:normAutofit/>
          </a:bodyPr>
          <a:lstStyle/>
          <a:p>
            <a:r>
              <a:rPr lang="en-US" sz="2000" dirty="0" smtClean="0"/>
              <a:t>SAPUI5 is device and Browser independent </a:t>
            </a:r>
          </a:p>
          <a:p>
            <a:r>
              <a:rPr lang="en-US" sz="2000" dirty="0" smtClean="0"/>
              <a:t>Support all open source technology, Can be integrated with external libraries like D3.js and so on</a:t>
            </a:r>
          </a:p>
          <a:p>
            <a:r>
              <a:rPr lang="en-US" sz="2000" dirty="0" smtClean="0"/>
              <a:t>Support Java, ABAP, HANA,NON SAP servers like Tomcat, Eclipse with UI5,</a:t>
            </a:r>
          </a:p>
          <a:p>
            <a:r>
              <a:rPr lang="en-US" sz="2000" dirty="0" smtClean="0"/>
              <a:t>Ability to customize and extend the controls</a:t>
            </a:r>
          </a:p>
          <a:p>
            <a:r>
              <a:rPr lang="en-US" sz="2000" dirty="0" smtClean="0"/>
              <a:t>Client side events</a:t>
            </a:r>
          </a:p>
          <a:p>
            <a:r>
              <a:rPr lang="en-US" sz="2000" dirty="0" smtClean="0"/>
              <a:t>Mobile support</a:t>
            </a:r>
          </a:p>
          <a:p>
            <a:r>
              <a:rPr lang="en-US" sz="2000" dirty="0" smtClean="0"/>
              <a:t>Support OData and json Models</a:t>
            </a:r>
          </a:p>
          <a:p>
            <a:r>
              <a:rPr lang="en-US" sz="2000" dirty="0" smtClean="0"/>
              <a:t>Details on</a:t>
            </a:r>
            <a:br>
              <a:rPr lang="en-US" sz="2000" dirty="0" smtClean="0"/>
            </a:br>
            <a:r>
              <a:rPr lang="en-US" sz="2000" dirty="0" smtClean="0"/>
              <a:t> </a:t>
            </a:r>
            <a:r>
              <a:rPr lang="en-US" sz="2000" dirty="0" smtClean="0">
                <a:hlinkClick r:id="rId2"/>
              </a:rPr>
              <a:t>http://scn.sap.com/docs/DOC-51934</a:t>
            </a:r>
            <a:endParaRPr lang="en-US" sz="2000" dirty="0" smtClean="0"/>
          </a:p>
        </p:txBody>
      </p:sp>
      <p:sp>
        <p:nvSpPr>
          <p:cNvPr id="4" name="Slide Number Placeholder 3"/>
          <p:cNvSpPr>
            <a:spLocks noGrp="1"/>
          </p:cNvSpPr>
          <p:nvPr>
            <p:ph type="sldNum" sz="quarter" idx="4"/>
          </p:nvPr>
        </p:nvSpPr>
        <p:spPr>
          <a:prstGeom prst="rect">
            <a:avLst/>
          </a:prstGeom>
        </p:spPr>
        <p:txBody>
          <a:bodyPr/>
          <a:lstStyle/>
          <a:p>
            <a:fld id="{EC504724-851F-4453-87DC-0ED6A091BED1}" type="slidenum">
              <a:rPr lang="en-US" smtClean="0"/>
              <a:pPr/>
              <a:t>74</a:t>
            </a:fld>
            <a:endParaRPr lang="en-US" dirty="0"/>
          </a:p>
        </p:txBody>
      </p:sp>
      <p:sp>
        <p:nvSpPr>
          <p:cNvPr id="3" name="Date Placeholder 2"/>
          <p:cNvSpPr>
            <a:spLocks noGrp="1"/>
          </p:cNvSpPr>
          <p:nvPr>
            <p:ph type="dt" sz="half" idx="2"/>
          </p:nvPr>
        </p:nvSpPr>
        <p:spPr>
          <a:prstGeom prst="rect">
            <a:avLst/>
          </a:prstGeom>
        </p:spPr>
        <p:txBody>
          <a:bodyPr/>
          <a:lstStyle/>
          <a:p>
            <a:fld id="{947C93D8-49B2-49FF-B945-0773702D073D}" type="datetime1">
              <a:rPr lang="en-US" smtClean="0"/>
              <a:pPr/>
              <a:t>3/8/2017</a:t>
            </a:fld>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 View Controller (MVC)</a:t>
            </a:r>
            <a:endParaRPr lang="en-US" dirty="0"/>
          </a:p>
        </p:txBody>
      </p:sp>
      <p:sp>
        <p:nvSpPr>
          <p:cNvPr id="3" name="Content Placeholder 2"/>
          <p:cNvSpPr>
            <a:spLocks noGrp="1"/>
          </p:cNvSpPr>
          <p:nvPr>
            <p:ph idx="1"/>
          </p:nvPr>
        </p:nvSpPr>
        <p:spPr/>
        <p:txBody>
          <a:bodyPr>
            <a:normAutofit/>
          </a:bodyPr>
          <a:lstStyle/>
          <a:p>
            <a:pPr marL="0" indent="0" algn="just">
              <a:buNone/>
            </a:pPr>
            <a:r>
              <a:rPr lang="en-US" sz="2000" dirty="0" smtClean="0"/>
              <a:t>In the Model View Controller concept, the representation of information is separated from the user's interaction:</a:t>
            </a:r>
          </a:p>
          <a:p>
            <a:pPr algn="just"/>
            <a:r>
              <a:rPr lang="en-US" sz="2000" dirty="0" smtClean="0"/>
              <a:t>The </a:t>
            </a:r>
            <a:r>
              <a:rPr lang="en-US" sz="2000" i="1" dirty="0" smtClean="0"/>
              <a:t>view</a:t>
            </a:r>
            <a:r>
              <a:rPr lang="en-US" sz="2000" dirty="0" smtClean="0"/>
              <a:t> is responsible for defining and rendering the UI. (By placing all UI controls in view)</a:t>
            </a:r>
          </a:p>
          <a:p>
            <a:pPr algn="just"/>
            <a:r>
              <a:rPr lang="en-US" sz="2000" dirty="0" smtClean="0"/>
              <a:t>The </a:t>
            </a:r>
            <a:r>
              <a:rPr lang="en-US" sz="2000" i="1" dirty="0" smtClean="0"/>
              <a:t>model</a:t>
            </a:r>
            <a:r>
              <a:rPr lang="en-US" sz="2000" dirty="0" smtClean="0"/>
              <a:t> manages the application data. </a:t>
            </a:r>
          </a:p>
          <a:p>
            <a:pPr algn="just"/>
            <a:r>
              <a:rPr lang="en-US" sz="2000" dirty="0" smtClean="0"/>
              <a:t>The </a:t>
            </a:r>
            <a:r>
              <a:rPr lang="en-US" sz="2000" i="1" dirty="0" smtClean="0"/>
              <a:t>controller</a:t>
            </a:r>
            <a:r>
              <a:rPr lang="en-US" sz="2000" dirty="0" smtClean="0"/>
              <a:t> reacts to view events and user interaction by modifying the view and model. (Events, Navigation &amp; UI Operations)</a:t>
            </a:r>
          </a:p>
          <a:p>
            <a:pPr lvl="1"/>
            <a:endParaRPr lang="en-US" sz="2400" dirty="0"/>
          </a:p>
        </p:txBody>
      </p:sp>
      <p:pic>
        <p:nvPicPr>
          <p:cNvPr id="7170" name="Picture 2"/>
          <p:cNvPicPr>
            <a:picLocks noChangeAspect="1" noChangeArrowheads="1"/>
          </p:cNvPicPr>
          <p:nvPr/>
        </p:nvPicPr>
        <p:blipFill>
          <a:blip r:embed="rId2" cstate="print"/>
          <a:srcRect/>
          <a:stretch>
            <a:fillRect/>
          </a:stretch>
        </p:blipFill>
        <p:spPr bwMode="auto">
          <a:xfrm>
            <a:off x="2792760" y="3933056"/>
            <a:ext cx="4210050" cy="23042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mtClean="0"/>
              <a:t>UI5</a:t>
            </a:r>
            <a:r>
              <a:rPr lang="en-US" dirty="0" smtClean="0"/>
              <a:t> Libraries</a:t>
            </a:r>
            <a:endParaRPr lang="en-US" dirty="0"/>
          </a:p>
        </p:txBody>
      </p:sp>
      <p:sp>
        <p:nvSpPr>
          <p:cNvPr id="5" name="Slide Number Placeholder 4"/>
          <p:cNvSpPr>
            <a:spLocks noGrp="1"/>
          </p:cNvSpPr>
          <p:nvPr>
            <p:ph type="sldNum" sz="quarter" idx="4"/>
          </p:nvPr>
        </p:nvSpPr>
        <p:spPr>
          <a:prstGeom prst="rect">
            <a:avLst/>
          </a:prstGeom>
        </p:spPr>
        <p:txBody>
          <a:bodyPr/>
          <a:lstStyle/>
          <a:p>
            <a:fld id="{EC504724-851F-4453-87DC-0ED6A091BED1}" type="slidenum">
              <a:rPr lang="en-US" smtClean="0"/>
              <a:pPr/>
              <a:t>76</a:t>
            </a:fld>
            <a:endParaRPr lang="en-US" dirty="0"/>
          </a:p>
        </p:txBody>
      </p:sp>
      <p:sp>
        <p:nvSpPr>
          <p:cNvPr id="4" name="Date Placeholder 3"/>
          <p:cNvSpPr>
            <a:spLocks noGrp="1"/>
          </p:cNvSpPr>
          <p:nvPr>
            <p:ph type="dt" sz="half" idx="2"/>
          </p:nvPr>
        </p:nvSpPr>
        <p:spPr>
          <a:prstGeom prst="rect">
            <a:avLst/>
          </a:prstGeom>
        </p:spPr>
        <p:txBody>
          <a:bodyPr/>
          <a:lstStyle/>
          <a:p>
            <a:fld id="{947C93D8-49B2-49FF-B945-0773702D073D}" type="datetime1">
              <a:rPr lang="en-US" smtClean="0"/>
              <a:pPr/>
              <a:t>3/8/2017</a:t>
            </a:fld>
            <a:endParaRPr lang="en-US" dirty="0"/>
          </a:p>
        </p:txBody>
      </p:sp>
      <p:pic>
        <p:nvPicPr>
          <p:cNvPr id="1028" name="Picture 4"/>
          <p:cNvPicPr>
            <a:picLocks noGrp="1" noChangeAspect="1" noChangeArrowheads="1"/>
          </p:cNvPicPr>
          <p:nvPr>
            <p:ph idx="1"/>
          </p:nvPr>
        </p:nvPicPr>
        <p:blipFill>
          <a:blip r:embed="rId2" cstate="print"/>
          <a:srcRect/>
          <a:stretch>
            <a:fillRect/>
          </a:stretch>
        </p:blipFill>
        <p:spPr bwMode="auto">
          <a:xfrm>
            <a:off x="1809887" y="1760538"/>
            <a:ext cx="6286227" cy="3336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Details Of Libraries</a:t>
            </a:r>
            <a:endParaRPr lang="en-US" dirty="0"/>
          </a:p>
        </p:txBody>
      </p:sp>
      <p:sp>
        <p:nvSpPr>
          <p:cNvPr id="6" name="Content Placeholder 5"/>
          <p:cNvSpPr>
            <a:spLocks noGrp="1"/>
          </p:cNvSpPr>
          <p:nvPr>
            <p:ph idx="1"/>
          </p:nvPr>
        </p:nvSpPr>
        <p:spPr/>
        <p:txBody>
          <a:bodyPr/>
          <a:lstStyle/>
          <a:p>
            <a:r>
              <a:rPr lang="en-US" sz="2000" b="1" dirty="0" err="1" smtClean="0"/>
              <a:t>sap.ui.core</a:t>
            </a:r>
            <a:r>
              <a:rPr lang="en-US" sz="2000" dirty="0" smtClean="0"/>
              <a:t> : This library contains the </a:t>
            </a:r>
            <a:r>
              <a:rPr lang="en-US" sz="2000" dirty="0" err="1" smtClean="0"/>
              <a:t>jQuery</a:t>
            </a:r>
            <a:r>
              <a:rPr lang="en-US" sz="2000" dirty="0" smtClean="0"/>
              <a:t> </a:t>
            </a:r>
            <a:r>
              <a:rPr lang="en-US" sz="2000" dirty="0" err="1" smtClean="0"/>
              <a:t>plugins</a:t>
            </a:r>
            <a:r>
              <a:rPr lang="en-US" sz="2000" dirty="0" smtClean="0"/>
              <a:t> (jQuery.sap.*), the core and all its components, base classes for controls, components and the Model-View-Controller (MVC) classes.</a:t>
            </a:r>
          </a:p>
          <a:p>
            <a:r>
              <a:rPr lang="en-US" sz="2000" b="1" dirty="0" err="1" smtClean="0"/>
              <a:t>sap.m</a:t>
            </a:r>
            <a:r>
              <a:rPr lang="en-US" sz="2000" dirty="0" smtClean="0"/>
              <a:t> : controls designed for mobile devices and tablets ,can also be used for desktop.</a:t>
            </a:r>
          </a:p>
          <a:p>
            <a:r>
              <a:rPr lang="en-US" sz="2000" b="1" dirty="0" err="1" smtClean="0"/>
              <a:t>sap.ui.layout</a:t>
            </a:r>
            <a:r>
              <a:rPr lang="en-US" sz="2000" dirty="0" smtClean="0"/>
              <a:t> : contains all layout controls can be combined with other libraries</a:t>
            </a:r>
          </a:p>
          <a:p>
            <a:r>
              <a:rPr lang="en-US" sz="2000" b="1" dirty="0" err="1" smtClean="0"/>
              <a:t>sap.ui.model</a:t>
            </a:r>
            <a:r>
              <a:rPr lang="en-US" sz="2000" b="1" dirty="0" smtClean="0"/>
              <a:t> </a:t>
            </a:r>
            <a:r>
              <a:rPr lang="en-US" sz="2000" dirty="0" smtClean="0"/>
              <a:t>: It is SAP UI5 Data binding API.</a:t>
            </a:r>
          </a:p>
          <a:p>
            <a:r>
              <a:rPr lang="en-US" sz="2000" b="1" dirty="0" err="1" smtClean="0"/>
              <a:t>sap.ui.table</a:t>
            </a:r>
            <a:r>
              <a:rPr lang="en-US" sz="2000" dirty="0" smtClean="0"/>
              <a:t> : It contains all the table controls</a:t>
            </a:r>
          </a:p>
          <a:p>
            <a:r>
              <a:rPr lang="en-US" sz="2000" b="1" dirty="0" err="1" smtClean="0"/>
              <a:t>sap.ui.view</a:t>
            </a:r>
            <a:r>
              <a:rPr lang="en-US" sz="2000" dirty="0" smtClean="0"/>
              <a:t> : Creates a view of the given type, name and with the given id.</a:t>
            </a:r>
          </a:p>
          <a:p>
            <a:endParaRPr lang="en-US" sz="2000" b="1" dirty="0" smtClean="0"/>
          </a:p>
          <a:p>
            <a:endParaRPr lang="en-US"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Hooks of the View</a:t>
            </a:r>
            <a:endParaRPr lang="en-US" dirty="0"/>
          </a:p>
        </p:txBody>
      </p:sp>
      <p:sp>
        <p:nvSpPr>
          <p:cNvPr id="3" name="Content Placeholder 2"/>
          <p:cNvSpPr>
            <a:spLocks noGrp="1"/>
          </p:cNvSpPr>
          <p:nvPr>
            <p:ph idx="1"/>
          </p:nvPr>
        </p:nvSpPr>
        <p:spPr>
          <a:xfrm>
            <a:off x="0" y="1340768"/>
            <a:ext cx="9906000" cy="4680000"/>
          </a:xfrm>
        </p:spPr>
        <p:txBody>
          <a:bodyPr>
            <a:noAutofit/>
          </a:bodyPr>
          <a:lstStyle/>
          <a:p>
            <a:r>
              <a:rPr lang="en-US" sz="2000" dirty="0" smtClean="0"/>
              <a:t>onInit(): Called when a view is instantiated and its controls (if available) have already been created; used to modify the view before it is displayed to bind event handlers and do other one-time initialization</a:t>
            </a:r>
          </a:p>
          <a:p>
            <a:r>
              <a:rPr lang="en-US" sz="2000" dirty="0" smtClean="0"/>
              <a:t>onExit(): Called when the view is destroyed; used to free resources and finalize activities</a:t>
            </a:r>
          </a:p>
          <a:p>
            <a:r>
              <a:rPr lang="en-US" sz="2000" dirty="0" smtClean="0"/>
              <a:t>onAfterRendering(): Called when the view has been rendered and, therefore, its HTML is part of the document; used to do post-rendering manipulations of the HTML. SAPUI5 controls get this hook after being rendered.</a:t>
            </a:r>
          </a:p>
          <a:p>
            <a:r>
              <a:rPr lang="en-US" sz="2000" dirty="0" smtClean="0"/>
              <a:t>onBeforeRendering(): Invoked before the controller view is re-rendered and </a:t>
            </a:r>
            <a:r>
              <a:rPr lang="en-US" sz="2000" b="1" dirty="0" smtClean="0"/>
              <a:t>not</a:t>
            </a:r>
            <a:r>
              <a:rPr lang="en-US" sz="2000" dirty="0" smtClean="0"/>
              <a:t> before the first rendering; use onInit() for invoking the hook before the first rendering</a:t>
            </a:r>
            <a:endParaRPr lang="en-US" sz="2000" dirty="0"/>
          </a:p>
        </p:txBody>
      </p:sp>
      <p:sp>
        <p:nvSpPr>
          <p:cNvPr id="5" name="Slide Number Placeholder 4"/>
          <p:cNvSpPr>
            <a:spLocks noGrp="1"/>
          </p:cNvSpPr>
          <p:nvPr>
            <p:ph type="sldNum" sz="quarter" idx="4"/>
          </p:nvPr>
        </p:nvSpPr>
        <p:spPr>
          <a:prstGeom prst="rect">
            <a:avLst/>
          </a:prstGeom>
        </p:spPr>
        <p:txBody>
          <a:bodyPr/>
          <a:lstStyle/>
          <a:p>
            <a:fld id="{EC504724-851F-4453-87DC-0ED6A091BED1}" type="slidenum">
              <a:rPr lang="en-US" smtClean="0"/>
              <a:pPr/>
              <a:t>78</a:t>
            </a:fld>
            <a:endParaRPr lang="en-US" dirty="0"/>
          </a:p>
        </p:txBody>
      </p:sp>
      <p:sp>
        <p:nvSpPr>
          <p:cNvPr id="4" name="Date Placeholder 3"/>
          <p:cNvSpPr>
            <a:spLocks noGrp="1"/>
          </p:cNvSpPr>
          <p:nvPr>
            <p:ph type="dt" sz="half" idx="2"/>
          </p:nvPr>
        </p:nvSpPr>
        <p:spPr>
          <a:prstGeom prst="rect">
            <a:avLst/>
          </a:prstGeom>
        </p:spPr>
        <p:txBody>
          <a:bodyPr/>
          <a:lstStyle/>
          <a:p>
            <a:fld id="{947C93D8-49B2-49FF-B945-0773702D073D}" type="datetime1">
              <a:rPr lang="en-US" smtClean="0"/>
              <a:pPr/>
              <a:t>3/8/2017</a:t>
            </a:fld>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Chrome developer Tools and debugging UI5 applications</a:t>
            </a:r>
            <a:endParaRPr lang="en-US" dirty="0"/>
          </a:p>
        </p:txBody>
      </p:sp>
      <p:sp>
        <p:nvSpPr>
          <p:cNvPr id="3" name="Content Placeholder 2"/>
          <p:cNvSpPr>
            <a:spLocks noGrp="1"/>
          </p:cNvSpPr>
          <p:nvPr>
            <p:ph idx="1"/>
          </p:nvPr>
        </p:nvSpPr>
        <p:spPr/>
        <p:txBody>
          <a:bodyPr/>
          <a:lstStyle/>
          <a:p>
            <a:r>
              <a:rPr lang="en-US" sz="2000" dirty="0" smtClean="0"/>
              <a:t>Elements section- Gives you the detail of the HTML DOM structure and CSS properties</a:t>
            </a:r>
          </a:p>
          <a:p>
            <a:r>
              <a:rPr lang="en-US" sz="2000" dirty="0" smtClean="0"/>
              <a:t>Networks- All the get and Post call the browser is making</a:t>
            </a:r>
          </a:p>
          <a:p>
            <a:r>
              <a:rPr lang="en-US" sz="2000" dirty="0" smtClean="0"/>
              <a:t>Sources- To see all the scripts</a:t>
            </a:r>
          </a:p>
          <a:p>
            <a:r>
              <a:rPr lang="en-US" sz="2000" dirty="0" smtClean="0"/>
              <a:t>Resources- Cookies and Local storage</a:t>
            </a:r>
          </a:p>
          <a:p>
            <a:r>
              <a:rPr lang="en-US" sz="2000" dirty="0" smtClean="0"/>
              <a:t>Console</a:t>
            </a:r>
          </a:p>
          <a:p>
            <a:endParaRPr lang="en-US" sz="2000" dirty="0" smtClean="0"/>
          </a:p>
          <a:p>
            <a:r>
              <a:rPr lang="en-US" sz="2000" dirty="0" smtClean="0"/>
              <a:t>Break points</a:t>
            </a:r>
          </a:p>
          <a:p>
            <a:r>
              <a:rPr lang="en-US" sz="2000" dirty="0" smtClean="0"/>
              <a:t>Use shortcut keys for debugging</a:t>
            </a:r>
          </a:p>
          <a:p>
            <a:endParaRPr lang="en-US" sz="2000" dirty="0"/>
          </a:p>
        </p:txBody>
      </p:sp>
      <p:sp>
        <p:nvSpPr>
          <p:cNvPr id="5" name="Slide Number Placeholder 4"/>
          <p:cNvSpPr>
            <a:spLocks noGrp="1"/>
          </p:cNvSpPr>
          <p:nvPr>
            <p:ph type="sldNum" sz="quarter" idx="4"/>
          </p:nvPr>
        </p:nvSpPr>
        <p:spPr>
          <a:prstGeom prst="rect">
            <a:avLst/>
          </a:prstGeom>
        </p:spPr>
        <p:txBody>
          <a:bodyPr/>
          <a:lstStyle/>
          <a:p>
            <a:fld id="{EC504724-851F-4453-87DC-0ED6A091BED1}" type="slidenum">
              <a:rPr lang="en-US" smtClean="0"/>
              <a:pPr/>
              <a:t>79</a:t>
            </a:fld>
            <a:endParaRPr lang="en-US" dirty="0"/>
          </a:p>
        </p:txBody>
      </p:sp>
      <p:sp>
        <p:nvSpPr>
          <p:cNvPr id="4" name="Date Placeholder 3"/>
          <p:cNvSpPr>
            <a:spLocks noGrp="1"/>
          </p:cNvSpPr>
          <p:nvPr>
            <p:ph type="dt" sz="half" idx="2"/>
          </p:nvPr>
        </p:nvSpPr>
        <p:spPr>
          <a:prstGeom prst="rect">
            <a:avLst/>
          </a:prstGeom>
        </p:spPr>
        <p:txBody>
          <a:bodyPr/>
          <a:lstStyle/>
          <a:p>
            <a:fld id="{947C93D8-49B2-49FF-B945-0773702D073D}" type="datetime1">
              <a:rPr lang="en-US" smtClean="0"/>
              <a:pPr/>
              <a:t>3/8/2017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smtClean="0"/>
              <a:t>Use of Browser</a:t>
            </a:r>
            <a:endParaRPr lang="en-US" dirty="0"/>
          </a:p>
        </p:txBody>
      </p:sp>
      <p:sp>
        <p:nvSpPr>
          <p:cNvPr id="3" name="Content Placeholder 2"/>
          <p:cNvSpPr>
            <a:spLocks noGrp="1"/>
          </p:cNvSpPr>
          <p:nvPr>
            <p:ph idx="1"/>
          </p:nvPr>
        </p:nvSpPr>
        <p:spPr/>
        <p:txBody>
          <a:bodyPr/>
          <a:lstStyle/>
          <a:p>
            <a:r>
              <a:rPr lang="en-US" sz="2000" dirty="0" smtClean="0"/>
              <a:t>The purpose of a web browser (Chrome, IE, Firefox, Safari) is to read HTML documents and display them.</a:t>
            </a:r>
          </a:p>
          <a:p>
            <a:r>
              <a:rPr lang="en-US" sz="2000" dirty="0" smtClean="0"/>
              <a:t>The browser does not display the HTML tags, but uses them to determine how to display the document</a:t>
            </a:r>
          </a:p>
          <a:p>
            <a:endParaRPr lang="en-US" sz="2000" dirty="0"/>
          </a:p>
        </p:txBody>
      </p:sp>
      <p:sp>
        <p:nvSpPr>
          <p:cNvPr id="4" name="Date Placeholder 3"/>
          <p:cNvSpPr>
            <a:spLocks noGrp="1"/>
          </p:cNvSpPr>
          <p:nvPr>
            <p:ph type="dt" sz="half" idx="2"/>
          </p:nvPr>
        </p:nvSpPr>
        <p:spPr/>
        <p:txBody>
          <a:bodyPr/>
          <a:lstStyle/>
          <a:p>
            <a:pPr>
              <a:defRPr/>
            </a:pP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1496617" y="3429000"/>
            <a:ext cx="4824536" cy="24928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UI5B-UI5-02 : Creating a Simple UI5 App - exercise</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Creating SAP UI5 application</a:t>
            </a:r>
            <a:endParaRPr lang="en-US" dirty="0"/>
          </a:p>
        </p:txBody>
      </p:sp>
      <p:sp>
        <p:nvSpPr>
          <p:cNvPr id="2" name="Content Placeholder 1"/>
          <p:cNvSpPr>
            <a:spLocks noGrp="1"/>
          </p:cNvSpPr>
          <p:nvPr>
            <p:ph idx="1"/>
          </p:nvPr>
        </p:nvSpPr>
        <p:spPr/>
        <p:txBody>
          <a:bodyPr/>
          <a:lstStyle/>
          <a:p>
            <a:pPr>
              <a:buFont typeface="Wingdings" pitchFamily="2" charset="2"/>
              <a:buChar char="ü"/>
            </a:pPr>
            <a:r>
              <a:rPr lang="en-US" sz="2000" dirty="0" smtClean="0"/>
              <a:t>Create a new project</a:t>
            </a:r>
            <a:br>
              <a:rPr lang="en-US" sz="2000" dirty="0" smtClean="0"/>
            </a:br>
            <a:endParaRPr lang="en-US" sz="2000" dirty="0"/>
          </a:p>
        </p:txBody>
      </p:sp>
      <p:sp>
        <p:nvSpPr>
          <p:cNvPr id="4" name="Slide Number Placeholder 3"/>
          <p:cNvSpPr>
            <a:spLocks noGrp="1"/>
          </p:cNvSpPr>
          <p:nvPr>
            <p:ph type="sldNum" sz="quarter" idx="4"/>
          </p:nvPr>
        </p:nvSpPr>
        <p:spPr>
          <a:prstGeom prst="rect">
            <a:avLst/>
          </a:prstGeom>
        </p:spPr>
        <p:txBody>
          <a:bodyPr/>
          <a:lstStyle/>
          <a:p>
            <a:fld id="{EC504724-851F-4453-87DC-0ED6A091BED1}" type="slidenum">
              <a:rPr lang="en-US" smtClean="0"/>
              <a:pPr/>
              <a:t>81</a:t>
            </a:fld>
            <a:endParaRPr lang="en-US" dirty="0"/>
          </a:p>
        </p:txBody>
      </p:sp>
      <p:sp>
        <p:nvSpPr>
          <p:cNvPr id="3" name="Date Placeholder 2"/>
          <p:cNvSpPr>
            <a:spLocks noGrp="1"/>
          </p:cNvSpPr>
          <p:nvPr>
            <p:ph type="dt" sz="half" idx="2"/>
          </p:nvPr>
        </p:nvSpPr>
        <p:spPr>
          <a:prstGeom prst="rect">
            <a:avLst/>
          </a:prstGeom>
        </p:spPr>
        <p:txBody>
          <a:bodyPr/>
          <a:lstStyle/>
          <a:p>
            <a:fld id="{947C93D8-49B2-49FF-B945-0773702D073D}" type="datetime1">
              <a:rPr lang="en-US" smtClean="0"/>
              <a:pPr/>
              <a:t>3/8/2017</a:t>
            </a:fld>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512840" y="1916832"/>
            <a:ext cx="5946279" cy="42829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Creating SAP UI5 application</a:t>
            </a:r>
            <a:endParaRPr lang="en-IN" dirty="0"/>
          </a:p>
        </p:txBody>
      </p:sp>
      <p:sp>
        <p:nvSpPr>
          <p:cNvPr id="5" name="Content Placeholder 4"/>
          <p:cNvSpPr>
            <a:spLocks noGrp="1"/>
          </p:cNvSpPr>
          <p:nvPr>
            <p:ph idx="1"/>
          </p:nvPr>
        </p:nvSpPr>
        <p:spPr/>
        <p:txBody>
          <a:bodyPr/>
          <a:lstStyle/>
          <a:p>
            <a:pPr>
              <a:buFont typeface="Wingdings" pitchFamily="2" charset="2"/>
              <a:buChar char="ü"/>
            </a:pPr>
            <a:r>
              <a:rPr lang="en-US" sz="2000" dirty="0" smtClean="0"/>
              <a:t>Select Application project from wizard</a:t>
            </a:r>
            <a:br>
              <a:rPr lang="en-US" sz="2000" dirty="0" smtClean="0"/>
            </a:br>
            <a:endParaRPr lang="en-US" sz="2000" dirty="0"/>
          </a:p>
        </p:txBody>
      </p:sp>
      <p:pic>
        <p:nvPicPr>
          <p:cNvPr id="3" name="Picture 2"/>
          <p:cNvPicPr>
            <a:picLocks noChangeAspect="1" noChangeArrowheads="1"/>
          </p:cNvPicPr>
          <p:nvPr/>
        </p:nvPicPr>
        <p:blipFill>
          <a:blip r:embed="rId2" cstate="print"/>
          <a:srcRect/>
          <a:stretch>
            <a:fillRect/>
          </a:stretch>
        </p:blipFill>
        <p:spPr bwMode="auto">
          <a:xfrm>
            <a:off x="848544" y="2420888"/>
            <a:ext cx="7276447" cy="3197721"/>
          </a:xfrm>
          <a:prstGeom prst="rect">
            <a:avLst/>
          </a:prstGeom>
          <a:noFill/>
          <a:ln w="9525">
            <a:noFill/>
            <a:miter lim="800000"/>
            <a:headEnd/>
            <a:tailEnd/>
          </a:ln>
        </p:spPr>
      </p:pic>
    </p:spTree>
    <p:extLst>
      <p:ext uri="{BB962C8B-B14F-4D97-AF65-F5344CB8AC3E}">
        <p14:creationId xmlns:p14="http://schemas.microsoft.com/office/powerpoint/2010/main" xmlns="" val="147663823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Creating SAP UI5 application</a:t>
            </a:r>
            <a:endParaRPr lang="en-IN" b="0" dirty="0"/>
          </a:p>
        </p:txBody>
      </p:sp>
      <p:sp>
        <p:nvSpPr>
          <p:cNvPr id="6" name="Content Placeholder 5"/>
          <p:cNvSpPr>
            <a:spLocks noGrp="1"/>
          </p:cNvSpPr>
          <p:nvPr>
            <p:ph idx="1"/>
          </p:nvPr>
        </p:nvSpPr>
        <p:spPr/>
        <p:txBody>
          <a:bodyPr/>
          <a:lstStyle/>
          <a:p>
            <a:pPr>
              <a:buFont typeface="Wingdings" pitchFamily="2" charset="2"/>
              <a:buChar char="ü"/>
            </a:pPr>
            <a:r>
              <a:rPr lang="en-US" sz="2000" dirty="0" smtClean="0"/>
              <a:t>Enter the Project name, Select Library to be used</a:t>
            </a:r>
            <a:br>
              <a:rPr lang="en-US" sz="2000" dirty="0" smtClean="0"/>
            </a:br>
            <a:endParaRPr lang="en-US" sz="2000" dirty="0"/>
          </a:p>
        </p:txBody>
      </p:sp>
      <p:pic>
        <p:nvPicPr>
          <p:cNvPr id="3" name="Picture 2"/>
          <p:cNvPicPr>
            <a:picLocks noChangeAspect="1" noChangeArrowheads="1"/>
          </p:cNvPicPr>
          <p:nvPr/>
        </p:nvPicPr>
        <p:blipFill>
          <a:blip r:embed="rId2" cstate="print"/>
          <a:srcRect/>
          <a:stretch>
            <a:fillRect/>
          </a:stretch>
        </p:blipFill>
        <p:spPr bwMode="auto">
          <a:xfrm>
            <a:off x="488504" y="2204864"/>
            <a:ext cx="8697416" cy="3562438"/>
          </a:xfrm>
          <a:prstGeom prst="rect">
            <a:avLst/>
          </a:prstGeom>
          <a:noFill/>
          <a:ln w="9525">
            <a:noFill/>
            <a:miter lim="800000"/>
            <a:headEnd/>
            <a:tailEnd/>
          </a:ln>
        </p:spPr>
      </p:pic>
    </p:spTree>
    <p:extLst>
      <p:ext uri="{BB962C8B-B14F-4D97-AF65-F5344CB8AC3E}">
        <p14:creationId xmlns:p14="http://schemas.microsoft.com/office/powerpoint/2010/main" xmlns="" val="108613447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Creating SAP UI5 application</a:t>
            </a:r>
            <a:endParaRPr lang="en-IN" b="0" dirty="0"/>
          </a:p>
        </p:txBody>
      </p:sp>
      <p:sp>
        <p:nvSpPr>
          <p:cNvPr id="5" name="Content Placeholder 4"/>
          <p:cNvSpPr>
            <a:spLocks noGrp="1"/>
          </p:cNvSpPr>
          <p:nvPr>
            <p:ph idx="1"/>
          </p:nvPr>
        </p:nvSpPr>
        <p:spPr/>
        <p:txBody>
          <a:bodyPr/>
          <a:lstStyle/>
          <a:p>
            <a:pPr>
              <a:buFont typeface="Wingdings" pitchFamily="2" charset="2"/>
              <a:buChar char="ü"/>
            </a:pPr>
            <a:r>
              <a:rPr lang="en-US" sz="2000" dirty="0" smtClean="0"/>
              <a:t>Give the name of Initial View and select the development paradigm</a:t>
            </a:r>
            <a:br>
              <a:rPr lang="en-US" sz="2000" dirty="0" smtClean="0"/>
            </a:br>
            <a:r>
              <a:rPr lang="en-US" sz="2000" dirty="0" smtClean="0"/>
              <a:t/>
            </a:r>
            <a:br>
              <a:rPr lang="en-US" sz="2000" dirty="0" smtClean="0"/>
            </a:br>
            <a:endParaRPr lang="en-US" sz="2000" dirty="0"/>
          </a:p>
        </p:txBody>
      </p:sp>
      <p:pic>
        <p:nvPicPr>
          <p:cNvPr id="4098" name="Picture 2"/>
          <p:cNvPicPr>
            <a:picLocks noChangeAspect="1" noChangeArrowheads="1"/>
          </p:cNvPicPr>
          <p:nvPr/>
        </p:nvPicPr>
        <p:blipFill>
          <a:blip r:embed="rId2" cstate="print"/>
          <a:srcRect/>
          <a:stretch>
            <a:fillRect/>
          </a:stretch>
        </p:blipFill>
        <p:spPr bwMode="auto">
          <a:xfrm>
            <a:off x="638519" y="2183020"/>
            <a:ext cx="7770865" cy="3334212"/>
          </a:xfrm>
          <a:prstGeom prst="rect">
            <a:avLst/>
          </a:prstGeom>
          <a:noFill/>
          <a:ln w="9525">
            <a:noFill/>
            <a:miter lim="800000"/>
            <a:headEnd/>
            <a:tailEnd/>
          </a:ln>
        </p:spPr>
      </p:pic>
    </p:spTree>
    <p:extLst>
      <p:ext uri="{BB962C8B-B14F-4D97-AF65-F5344CB8AC3E}">
        <p14:creationId xmlns:p14="http://schemas.microsoft.com/office/powerpoint/2010/main" xmlns="" val="113818141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Creating SAP UI5 application</a:t>
            </a:r>
            <a:endParaRPr lang="en-IN" b="0" dirty="0"/>
          </a:p>
        </p:txBody>
      </p:sp>
      <p:sp>
        <p:nvSpPr>
          <p:cNvPr id="5" name="Content Placeholder 4"/>
          <p:cNvSpPr>
            <a:spLocks noGrp="1"/>
          </p:cNvSpPr>
          <p:nvPr>
            <p:ph idx="1"/>
          </p:nvPr>
        </p:nvSpPr>
        <p:spPr/>
        <p:txBody>
          <a:bodyPr/>
          <a:lstStyle/>
          <a:p>
            <a:pPr>
              <a:buFont typeface="Wingdings" pitchFamily="2" charset="2"/>
              <a:buChar char="ü"/>
            </a:pPr>
            <a:r>
              <a:rPr lang="en-US" sz="2000" dirty="0" smtClean="0"/>
              <a:t>Project got created with Following structure</a:t>
            </a:r>
            <a:br>
              <a:rPr lang="en-US" sz="2000" dirty="0" smtClean="0"/>
            </a:br>
            <a:endParaRPr lang="en-US" sz="2000" dirty="0"/>
          </a:p>
        </p:txBody>
      </p:sp>
      <p:pic>
        <p:nvPicPr>
          <p:cNvPr id="5123" name="Picture 3"/>
          <p:cNvPicPr>
            <a:picLocks noChangeAspect="1" noChangeArrowheads="1"/>
          </p:cNvPicPr>
          <p:nvPr/>
        </p:nvPicPr>
        <p:blipFill>
          <a:blip r:embed="rId2" cstate="print"/>
          <a:srcRect/>
          <a:stretch>
            <a:fillRect/>
          </a:stretch>
        </p:blipFill>
        <p:spPr bwMode="auto">
          <a:xfrm>
            <a:off x="2072680" y="1916833"/>
            <a:ext cx="3849377" cy="4104456"/>
          </a:xfrm>
          <a:prstGeom prst="rect">
            <a:avLst/>
          </a:prstGeom>
          <a:noFill/>
          <a:ln w="9525">
            <a:noFill/>
            <a:miter lim="800000"/>
            <a:headEnd/>
            <a:tailEnd/>
          </a:ln>
        </p:spPr>
      </p:pic>
    </p:spTree>
    <p:extLst>
      <p:ext uri="{BB962C8B-B14F-4D97-AF65-F5344CB8AC3E}">
        <p14:creationId xmlns:p14="http://schemas.microsoft.com/office/powerpoint/2010/main" xmlns="" val="400233768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SAP UI5 Application Project Structure</a:t>
            </a:r>
            <a:endParaRPr lang="en-US" dirty="0"/>
          </a:p>
        </p:txBody>
      </p:sp>
      <p:sp>
        <p:nvSpPr>
          <p:cNvPr id="4" name="Content Placeholder 2"/>
          <p:cNvSpPr>
            <a:spLocks noGrp="1"/>
          </p:cNvSpPr>
          <p:nvPr>
            <p:ph idx="1"/>
          </p:nvPr>
        </p:nvSpPr>
        <p:spPr/>
        <p:txBody>
          <a:bodyPr>
            <a:normAutofit fontScale="85000" lnSpcReduction="20000"/>
          </a:bodyPr>
          <a:lstStyle/>
          <a:p>
            <a:pPr lvl="0"/>
            <a:r>
              <a:rPr lang="en-US" b="1" dirty="0" smtClean="0"/>
              <a:t>&lt;webapp_root_folder&gt;</a:t>
            </a:r>
            <a:endParaRPr lang="en-US" sz="4400" dirty="0" smtClean="0"/>
          </a:p>
          <a:p>
            <a:pPr lvl="1"/>
            <a:r>
              <a:rPr lang="en-US" dirty="0" smtClean="0"/>
              <a:t>Application.js</a:t>
            </a:r>
            <a:endParaRPr lang="en-US" sz="4000" dirty="0" smtClean="0"/>
          </a:p>
          <a:p>
            <a:pPr lvl="1"/>
            <a:r>
              <a:rPr lang="en-US" b="1" dirty="0" smtClean="0"/>
              <a:t>css</a:t>
            </a:r>
            <a:r>
              <a:rPr lang="en-US" dirty="0" smtClean="0"/>
              <a:t> … </a:t>
            </a:r>
            <a:r>
              <a:rPr lang="en-US" i="1" dirty="0" smtClean="0"/>
              <a:t>all CSS files go here (and potentially related images)</a:t>
            </a:r>
            <a:endParaRPr lang="en-US" sz="4000" dirty="0" smtClean="0"/>
          </a:p>
          <a:p>
            <a:pPr lvl="2"/>
            <a:r>
              <a:rPr lang="en-US" dirty="0" smtClean="0"/>
              <a:t>style.css … </a:t>
            </a:r>
            <a:r>
              <a:rPr lang="en-US" i="1" dirty="0" smtClean="0"/>
              <a:t>and potentially more stylesheets</a:t>
            </a:r>
            <a:endParaRPr lang="en-US" sz="3600" dirty="0" smtClean="0"/>
          </a:p>
          <a:p>
            <a:pPr lvl="1"/>
            <a:r>
              <a:rPr lang="en-US" b="1" dirty="0" smtClean="0"/>
              <a:t>ext</a:t>
            </a:r>
            <a:r>
              <a:rPr lang="en-US" dirty="0" smtClean="0"/>
              <a:t> … </a:t>
            </a:r>
            <a:r>
              <a:rPr lang="en-US" i="1" dirty="0" smtClean="0"/>
              <a:t>all reused third party java script goes here</a:t>
            </a:r>
            <a:endParaRPr lang="en-US" sz="4000" dirty="0" smtClean="0"/>
          </a:p>
          <a:p>
            <a:pPr lvl="1"/>
            <a:r>
              <a:rPr lang="en-US" b="1" dirty="0" smtClean="0"/>
              <a:t>i18n</a:t>
            </a:r>
            <a:r>
              <a:rPr lang="en-US" dirty="0" smtClean="0"/>
              <a:t> … </a:t>
            </a:r>
            <a:r>
              <a:rPr lang="en-US" i="1" dirty="0" smtClean="0"/>
              <a:t>all property files for localization go here</a:t>
            </a:r>
            <a:endParaRPr lang="en-US" sz="4000" dirty="0" smtClean="0"/>
          </a:p>
          <a:p>
            <a:pPr lvl="2"/>
            <a:r>
              <a:rPr lang="en-US" dirty="0" smtClean="0"/>
              <a:t>i18n.properties</a:t>
            </a:r>
            <a:endParaRPr lang="en-US" sz="3600" dirty="0" smtClean="0"/>
          </a:p>
          <a:p>
            <a:pPr lvl="2"/>
            <a:r>
              <a:rPr lang="en-US" dirty="0" smtClean="0"/>
              <a:t>i18n_de.properties</a:t>
            </a:r>
            <a:endParaRPr lang="en-US" sz="3600" dirty="0" smtClean="0"/>
          </a:p>
          <a:p>
            <a:pPr lvl="2"/>
            <a:r>
              <a:rPr lang="en-US" dirty="0" smtClean="0"/>
              <a:t>i18n_en.properties</a:t>
            </a:r>
            <a:endParaRPr lang="en-US" sz="3600" dirty="0" smtClean="0"/>
          </a:p>
          <a:p>
            <a:pPr lvl="2"/>
            <a:r>
              <a:rPr lang="en-US" dirty="0" smtClean="0"/>
              <a:t>…</a:t>
            </a:r>
            <a:endParaRPr lang="en-US" sz="3600" dirty="0" smtClean="0"/>
          </a:p>
          <a:p>
            <a:pPr lvl="1"/>
            <a:r>
              <a:rPr lang="en-US" b="1" dirty="0" smtClean="0"/>
              <a:t>model</a:t>
            </a:r>
            <a:endParaRPr lang="en-US" sz="4000" dirty="0" smtClean="0"/>
          </a:p>
          <a:p>
            <a:pPr lvl="1"/>
            <a:r>
              <a:rPr lang="en-US" b="1" dirty="0" smtClean="0"/>
              <a:t>util</a:t>
            </a:r>
            <a:r>
              <a:rPr lang="en-US" dirty="0" smtClean="0"/>
              <a:t> .. </a:t>
            </a:r>
            <a:r>
              <a:rPr lang="en-US" i="1" dirty="0" smtClean="0"/>
              <a:t>all helper classes go here</a:t>
            </a:r>
            <a:endParaRPr lang="en-US" sz="4000" dirty="0" smtClean="0"/>
          </a:p>
          <a:p>
            <a:pPr lvl="1"/>
            <a:r>
              <a:rPr lang="en-US" b="1" dirty="0" smtClean="0"/>
              <a:t>view</a:t>
            </a:r>
            <a:r>
              <a:rPr lang="en-US" dirty="0" smtClean="0"/>
              <a:t> .. </a:t>
            </a:r>
            <a:r>
              <a:rPr lang="en-US" i="1" dirty="0" smtClean="0"/>
              <a:t>all view  files go here; all file names shall start with an upper case letter</a:t>
            </a:r>
          </a:p>
          <a:p>
            <a:pPr lvl="1"/>
            <a:r>
              <a:rPr lang="en-US" sz="2100" b="1" dirty="0" smtClean="0"/>
              <a:t>Controller </a:t>
            </a:r>
            <a:r>
              <a:rPr lang="en-US" sz="2100" i="1" dirty="0" smtClean="0"/>
              <a:t>all the controller files go here.</a:t>
            </a:r>
          </a:p>
          <a:p>
            <a:pPr lvl="1"/>
            <a:r>
              <a:rPr lang="en-US" b="1" dirty="0" smtClean="0"/>
              <a:t>img</a:t>
            </a:r>
            <a:r>
              <a:rPr lang="en-US" dirty="0" smtClean="0"/>
              <a:t> … </a:t>
            </a:r>
            <a:r>
              <a:rPr lang="en-US" i="1" dirty="0" smtClean="0"/>
              <a:t>all image files go here (png, jpg, gif, …)</a:t>
            </a:r>
            <a:endParaRPr lang="en-US" sz="4000" dirty="0" smtClean="0"/>
          </a:p>
          <a:p>
            <a:pPr lvl="1"/>
            <a:r>
              <a:rPr lang="en-US" dirty="0" smtClean="0"/>
              <a:t>&lt;someNamespace&gt; </a:t>
            </a:r>
            <a:r>
              <a:rPr lang="en-US" i="1" dirty="0" smtClean="0"/>
              <a:t>all on-the-fly controls defined within the application go here</a:t>
            </a:r>
            <a:endParaRPr lang="en-US" sz="4000" dirty="0" smtClean="0"/>
          </a:p>
          <a:p>
            <a:pPr lvl="2"/>
            <a:r>
              <a:rPr lang="en-US" dirty="0" smtClean="0"/>
              <a:t>&lt;controlName&gt;.js</a:t>
            </a:r>
            <a:endParaRPr lang="en-US" sz="3600" dirty="0" smtClean="0"/>
          </a:p>
          <a:p>
            <a:pPr lvl="1"/>
            <a:r>
              <a:rPr lang="en-US" dirty="0" smtClean="0"/>
              <a:t>index.html</a:t>
            </a:r>
            <a:endParaRPr lang="en-US" sz="4000" dirty="0" smtClean="0"/>
          </a:p>
          <a:p>
            <a:pPr>
              <a:buNone/>
            </a:pP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Handling</a:t>
            </a:r>
            <a:endParaRPr lang="en-US" dirty="0"/>
          </a:p>
        </p:txBody>
      </p:sp>
      <p:sp>
        <p:nvSpPr>
          <p:cNvPr id="3" name="Content Placeholder 2"/>
          <p:cNvSpPr>
            <a:spLocks noGrp="1"/>
          </p:cNvSpPr>
          <p:nvPr>
            <p:ph idx="1"/>
          </p:nvPr>
        </p:nvSpPr>
        <p:spPr/>
        <p:txBody>
          <a:bodyPr>
            <a:normAutofit/>
          </a:bodyPr>
          <a:lstStyle/>
          <a:p>
            <a:r>
              <a:rPr lang="en-US" sz="2000" dirty="0" smtClean="0"/>
              <a:t>In SAPUI5, resources are handled in a client-side and a server-side part.</a:t>
            </a:r>
          </a:p>
          <a:p>
            <a:r>
              <a:rPr lang="en-US" sz="2000" b="1" dirty="0" smtClean="0"/>
              <a:t>Client-side Resource Handling</a:t>
            </a:r>
          </a:p>
          <a:p>
            <a:pPr lvl="1"/>
            <a:r>
              <a:rPr lang="en-US" dirty="0" smtClean="0"/>
              <a:t>Modularization of JavaScript files</a:t>
            </a:r>
          </a:p>
          <a:p>
            <a:pPr lvl="1"/>
            <a:r>
              <a:rPr lang="en-US" dirty="0" smtClean="0"/>
              <a:t>Localization of application texts with resource bundles</a:t>
            </a:r>
          </a:p>
          <a:p>
            <a:r>
              <a:rPr lang="en-US" sz="2000" b="1" dirty="0" smtClean="0"/>
              <a:t>Server-side Resource Handling</a:t>
            </a:r>
          </a:p>
          <a:p>
            <a:pPr lvl="1"/>
            <a:r>
              <a:rPr lang="en-US" dirty="0" smtClean="0"/>
              <a:t>For the Java server and the integration into Eclipse, SAPUI5 provides a resource handler to improve the interaction between client and server.It is also used to support modularized development of SAPUI5 applications and libraries. </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SAPUI5 Components</a:t>
            </a:r>
            <a:endParaRPr lang="en-US" dirty="0"/>
          </a:p>
        </p:txBody>
      </p:sp>
      <p:sp>
        <p:nvSpPr>
          <p:cNvPr id="3" name="Content Placeholder 2"/>
          <p:cNvSpPr>
            <a:spLocks noGrp="1"/>
          </p:cNvSpPr>
          <p:nvPr>
            <p:ph idx="1"/>
          </p:nvPr>
        </p:nvSpPr>
        <p:spPr/>
        <p:txBody>
          <a:bodyPr>
            <a:normAutofit/>
          </a:bodyPr>
          <a:lstStyle/>
          <a:p>
            <a:r>
              <a:rPr lang="en-US" sz="2000" dirty="0" smtClean="0"/>
              <a:t>Components are independent and reusable parts used in SAPUI5 applications.</a:t>
            </a:r>
          </a:p>
          <a:p>
            <a:r>
              <a:rPr lang="en-US" sz="2000" dirty="0" smtClean="0"/>
              <a:t>SAPUI5 provides the following two types of components:</a:t>
            </a:r>
          </a:p>
          <a:p>
            <a:pPr lvl="1"/>
            <a:r>
              <a:rPr lang="en-US" dirty="0" smtClean="0"/>
              <a:t>Faceless components (class: sap.ui.core.Component)</a:t>
            </a:r>
          </a:p>
          <a:p>
            <a:pPr lvl="2"/>
            <a:r>
              <a:rPr lang="en-US" sz="2000" dirty="0" smtClean="0"/>
              <a:t>Faceless components do </a:t>
            </a:r>
            <a:r>
              <a:rPr lang="en-US" sz="2000" b="1" dirty="0" smtClean="0"/>
              <a:t>not</a:t>
            </a:r>
            <a:r>
              <a:rPr lang="en-US" sz="2000" dirty="0" smtClean="0"/>
              <a:t> have a user interface and are used, for example, for a service that delivers data from a back-end system.</a:t>
            </a:r>
          </a:p>
          <a:p>
            <a:pPr lvl="1"/>
            <a:r>
              <a:rPr lang="en-US" dirty="0" smtClean="0"/>
              <a:t>UI components (class: sap.ui.core.UIComponent)</a:t>
            </a:r>
          </a:p>
          <a:p>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component</a:t>
            </a:r>
            <a:endParaRPr lang="en-US" dirty="0"/>
          </a:p>
        </p:txBody>
      </p:sp>
      <p:sp>
        <p:nvSpPr>
          <p:cNvPr id="3" name="Content Placeholder 2"/>
          <p:cNvSpPr>
            <a:spLocks noGrp="1"/>
          </p:cNvSpPr>
          <p:nvPr>
            <p:ph idx="1"/>
          </p:nvPr>
        </p:nvSpPr>
        <p:spPr/>
        <p:txBody>
          <a:bodyPr>
            <a:normAutofit/>
          </a:bodyPr>
          <a:lstStyle/>
          <a:p>
            <a:r>
              <a:rPr lang="en-US" sz="2000" dirty="0" smtClean="0"/>
              <a:t>A component is a folder. The folder name defines the component name and contains all optional and required resources.</a:t>
            </a:r>
          </a:p>
          <a:p>
            <a:pPr>
              <a:buNone/>
            </a:pPr>
            <a:endParaRPr lang="en-US" sz="2000" dirty="0" smtClean="0"/>
          </a:p>
          <a:p>
            <a:r>
              <a:rPr lang="en-US" sz="2000" dirty="0" smtClean="0"/>
              <a:t>component.js</a:t>
            </a:r>
          </a:p>
          <a:p>
            <a:pPr lvl="1"/>
            <a:r>
              <a:rPr lang="en-US" dirty="0" smtClean="0"/>
              <a:t>This is the component controller and provides the runtime metadata (properties, aggregation, events) and the component methods. The name parameter that is passed to the component constructor represents the package name under which you can find the component.</a:t>
            </a:r>
          </a:p>
          <a:p>
            <a:pPr lvl="1">
              <a:buNone/>
            </a:pPr>
            <a:endParaRPr lang="en-US" dirty="0" smtClean="0"/>
          </a:p>
          <a:p>
            <a:r>
              <a:rPr lang="en-US" sz="2000" dirty="0" smtClean="0"/>
              <a:t>component.json</a:t>
            </a:r>
          </a:p>
          <a:p>
            <a:pPr lvl="1"/>
            <a:r>
              <a:rPr lang="en-US" dirty="0" smtClean="0"/>
              <a:t>This is the component descriptor and contains the design-time metadata. The file is not loaded during runtime. The file is currently not used, but may be used in the future for design-time tools.</a:t>
            </a:r>
          </a:p>
          <a:p>
            <a:pPr lvl="1"/>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New Features in HTML5</a:t>
            </a:r>
            <a:endParaRPr lang="en-US" dirty="0"/>
          </a:p>
        </p:txBody>
      </p:sp>
      <p:sp>
        <p:nvSpPr>
          <p:cNvPr id="3" name="Content Placeholder 2"/>
          <p:cNvSpPr>
            <a:spLocks noGrp="1"/>
          </p:cNvSpPr>
          <p:nvPr>
            <p:ph idx="1"/>
          </p:nvPr>
        </p:nvSpPr>
        <p:spPr/>
        <p:txBody>
          <a:bodyPr/>
          <a:lstStyle/>
          <a:p>
            <a:r>
              <a:rPr lang="en-US" sz="2000" dirty="0" smtClean="0"/>
              <a:t>Multimedia Support</a:t>
            </a:r>
          </a:p>
          <a:p>
            <a:r>
              <a:rPr lang="en-US" sz="2000" dirty="0" smtClean="0"/>
              <a:t>New HMTL5 Input Element Types</a:t>
            </a:r>
          </a:p>
          <a:p>
            <a:r>
              <a:rPr lang="en-US" sz="2000" dirty="0" smtClean="0"/>
              <a:t>HTML5 Custom Data Attributes</a:t>
            </a:r>
          </a:p>
          <a:p>
            <a:r>
              <a:rPr lang="en-US" sz="2000" dirty="0" smtClean="0"/>
              <a:t>Editable Contents in HTML5 </a:t>
            </a:r>
          </a:p>
          <a:p>
            <a:r>
              <a:rPr lang="en-US" sz="2000" dirty="0" smtClean="0"/>
              <a:t>HTML5 Autofocus and Placeholder Attributes</a:t>
            </a:r>
          </a:p>
          <a:p>
            <a:r>
              <a:rPr lang="en-US" sz="2000" dirty="0" smtClean="0"/>
              <a:t>Required Field and Range Validators in HTML5</a:t>
            </a:r>
          </a:p>
          <a:p>
            <a:r>
              <a:rPr lang="en-US" sz="2000" dirty="0" smtClean="0"/>
              <a:t>Local Storage</a:t>
            </a:r>
          </a:p>
          <a:p>
            <a:r>
              <a:rPr lang="en-US" sz="2000" dirty="0" smtClean="0"/>
              <a:t>Pattern attribute for Regular Expressions</a:t>
            </a:r>
          </a:p>
          <a:p>
            <a:endParaRPr lang="en-US" sz="2000" dirty="0" smtClean="0"/>
          </a:p>
          <a:p>
            <a:endParaRPr lang="en-US" sz="2000" dirty="0" smtClean="0"/>
          </a:p>
          <a:p>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Fragments </a:t>
            </a:r>
            <a:endParaRPr lang="en-US" dirty="0"/>
          </a:p>
        </p:txBody>
      </p:sp>
      <p:sp>
        <p:nvSpPr>
          <p:cNvPr id="3" name="Content Placeholder 2"/>
          <p:cNvSpPr>
            <a:spLocks noGrp="1"/>
          </p:cNvSpPr>
          <p:nvPr>
            <p:ph idx="1"/>
          </p:nvPr>
        </p:nvSpPr>
        <p:spPr/>
        <p:txBody>
          <a:bodyPr>
            <a:normAutofit/>
          </a:bodyPr>
          <a:lstStyle/>
          <a:p>
            <a:pPr lvl="1" algn="just"/>
            <a:r>
              <a:rPr lang="en-US" dirty="0" smtClean="0"/>
              <a:t>Fragments is a technique used to split the codes into different files which will be dynamically called into a specified area in a UI5 page to get the final Output.</a:t>
            </a:r>
          </a:p>
          <a:p>
            <a:pPr lvl="1" algn="just"/>
            <a:r>
              <a:rPr lang="en-US" dirty="0" smtClean="0"/>
              <a:t> Fragments files are created with the extension &lt;fragmentname&gt;.fragment.xml. </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2864768" y="2852936"/>
            <a:ext cx="3240360" cy="27363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 example</a:t>
            </a:r>
            <a:endParaRPr lang="en-US" dirty="0"/>
          </a:p>
        </p:txBody>
      </p:sp>
      <p:pic>
        <p:nvPicPr>
          <p:cNvPr id="33794" name="Picture 2" descr="http://scn.sap.com/servlet/JiveServlet/showImage/102-55801-3-474020/1.png"/>
          <p:cNvPicPr>
            <a:picLocks noChangeAspect="1" noChangeArrowheads="1"/>
          </p:cNvPicPr>
          <p:nvPr/>
        </p:nvPicPr>
        <p:blipFill>
          <a:blip r:embed="rId2" cstate="print"/>
          <a:srcRect/>
          <a:stretch>
            <a:fillRect/>
          </a:stretch>
        </p:blipFill>
        <p:spPr bwMode="auto">
          <a:xfrm>
            <a:off x="2288704" y="1268760"/>
            <a:ext cx="4532402" cy="3581400"/>
          </a:xfrm>
          <a:prstGeom prst="rect">
            <a:avLst/>
          </a:prstGeom>
          <a:ln w="228600" cap="sq" cmpd="thickThin">
            <a:solidFill>
              <a:srgbClr val="000000"/>
            </a:solidFill>
            <a:prstDash val="solid"/>
            <a:miter lim="800000"/>
          </a:ln>
          <a:effectLst>
            <a:innerShdw blurRad="76200">
              <a:srgbClr val="000000"/>
            </a:innerShdw>
          </a:effectLst>
        </p:spPr>
      </p:pic>
      <p:pic>
        <p:nvPicPr>
          <p:cNvPr id="33799" name="Picture 7"/>
          <p:cNvPicPr>
            <a:picLocks noChangeAspect="1" noChangeArrowheads="1"/>
          </p:cNvPicPr>
          <p:nvPr/>
        </p:nvPicPr>
        <p:blipFill>
          <a:blip r:embed="rId3" cstate="print"/>
          <a:srcRect/>
          <a:stretch>
            <a:fillRect/>
          </a:stretch>
        </p:blipFill>
        <p:spPr bwMode="auto">
          <a:xfrm>
            <a:off x="1856656" y="5229200"/>
            <a:ext cx="5685631" cy="876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ectangle 8"/>
          <p:cNvSpPr/>
          <p:nvPr/>
        </p:nvSpPr>
        <p:spPr>
          <a:xfrm>
            <a:off x="1928664" y="5301208"/>
            <a:ext cx="503555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82550" y="5934671"/>
            <a:ext cx="9658350" cy="646331"/>
          </a:xfrm>
          <a:prstGeom prst="rect">
            <a:avLst/>
          </a:prstGeom>
          <a:noFill/>
        </p:spPr>
        <p:txBody>
          <a:bodyPr wrap="square" rtlCol="0">
            <a:spAutoFit/>
          </a:bodyPr>
          <a:lstStyle/>
          <a:p>
            <a:r>
              <a:rPr lang="en-US" dirty="0" smtClean="0">
                <a:solidFill>
                  <a:schemeClr val="bg1"/>
                </a:solidFill>
                <a:latin typeface="Segoe Print" pitchFamily="2" charset="0"/>
              </a:rPr>
              <a:t>Fragments are called dynamically in the parent view by using the syntax as shown in the above screenshot</a:t>
            </a:r>
            <a:endParaRPr lang="en-US" dirty="0">
              <a:solidFill>
                <a:schemeClr val="bg1"/>
              </a:solidFill>
              <a:latin typeface="Segoe Print" pitchFamily="2"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views</a:t>
            </a:r>
            <a:endParaRPr lang="en-US" dirty="0"/>
          </a:p>
        </p:txBody>
      </p:sp>
      <p:sp>
        <p:nvSpPr>
          <p:cNvPr id="3" name="Content Placeholder 2"/>
          <p:cNvSpPr>
            <a:spLocks noGrp="1"/>
          </p:cNvSpPr>
          <p:nvPr>
            <p:ph idx="1"/>
          </p:nvPr>
        </p:nvSpPr>
        <p:spPr/>
        <p:txBody>
          <a:bodyPr/>
          <a:lstStyle/>
          <a:p>
            <a:r>
              <a:rPr lang="en-US" sz="2000" dirty="0" smtClean="0"/>
              <a:t>XML Views</a:t>
            </a:r>
          </a:p>
          <a:p>
            <a:r>
              <a:rPr lang="en-US" sz="2000" dirty="0" smtClean="0"/>
              <a:t>Javascript View</a:t>
            </a:r>
          </a:p>
          <a:p>
            <a:r>
              <a:rPr lang="en-US" sz="2000" dirty="0" smtClean="0"/>
              <a:t>JSON View</a:t>
            </a:r>
          </a:p>
          <a:p>
            <a:r>
              <a:rPr lang="en-US" sz="2000" dirty="0" smtClean="0"/>
              <a:t>HTML View</a:t>
            </a:r>
          </a:p>
          <a:p>
            <a:endParaRPr lang="en-US" sz="2000" dirty="0" smtClean="0"/>
          </a:p>
          <a:p>
            <a:pPr>
              <a:buNone/>
            </a:pPr>
            <a:endParaRPr lang="en-US" sz="3000" b="1" dirty="0">
              <a:solidFill>
                <a:schemeClr val="tx2"/>
              </a:solidFill>
              <a:latin typeface="+mj-lt"/>
              <a:ea typeface="+mj-ea"/>
              <a:cs typeface="+mj-cs"/>
            </a:endParaRPr>
          </a:p>
        </p:txBody>
      </p:sp>
      <p:sp>
        <p:nvSpPr>
          <p:cNvPr id="5" name="Slide Number Placeholder 4"/>
          <p:cNvSpPr>
            <a:spLocks noGrp="1"/>
          </p:cNvSpPr>
          <p:nvPr>
            <p:ph type="sldNum" sz="quarter" idx="4"/>
          </p:nvPr>
        </p:nvSpPr>
        <p:spPr>
          <a:prstGeom prst="rect">
            <a:avLst/>
          </a:prstGeom>
        </p:spPr>
        <p:txBody>
          <a:bodyPr/>
          <a:lstStyle/>
          <a:p>
            <a:fld id="{EC504724-851F-4453-87DC-0ED6A091BED1}" type="slidenum">
              <a:rPr lang="en-US" smtClean="0"/>
              <a:pPr/>
              <a:t>92</a:t>
            </a:fld>
            <a:endParaRPr lang="en-US" dirty="0"/>
          </a:p>
        </p:txBody>
      </p:sp>
      <p:sp>
        <p:nvSpPr>
          <p:cNvPr id="4" name="Date Placeholder 3"/>
          <p:cNvSpPr>
            <a:spLocks noGrp="1"/>
          </p:cNvSpPr>
          <p:nvPr>
            <p:ph type="dt" sz="half" idx="2"/>
          </p:nvPr>
        </p:nvSpPr>
        <p:spPr>
          <a:prstGeom prst="rect">
            <a:avLst/>
          </a:prstGeom>
        </p:spPr>
        <p:txBody>
          <a:bodyPr/>
          <a:lstStyle/>
          <a:p>
            <a:fld id="{947C93D8-49B2-49FF-B945-0773702D073D}" type="datetime1">
              <a:rPr lang="en-US" smtClean="0"/>
              <a:pPr/>
              <a:t>3/8/2017</a:t>
            </a:fld>
            <a:endParaRPr lang="en-US" dirty="0"/>
          </a:p>
        </p:txBody>
      </p:sp>
      <p:sp>
        <p:nvSpPr>
          <p:cNvPr id="6" name="Title 1"/>
          <p:cNvSpPr txBox="1">
            <a:spLocks/>
          </p:cNvSpPr>
          <p:nvPr/>
        </p:nvSpPr>
        <p:spPr>
          <a:xfrm>
            <a:off x="0" y="3068960"/>
            <a:ext cx="9906000" cy="1143000"/>
          </a:xfrm>
          <a:prstGeom prst="rect">
            <a:avLst/>
          </a:prstGeom>
        </p:spPr>
        <p:txBody>
          <a:bodyPr anchor="ctr">
            <a:normAutofit/>
          </a:bodyPr>
          <a:lstStyle/>
          <a:p>
            <a:pPr marL="714375" marR="0" lvl="0" indent="-714375" algn="ctr" fontAlgn="base">
              <a:lnSpc>
                <a:spcPct val="90000"/>
              </a:lnSpc>
              <a:spcBef>
                <a:spcPct val="0"/>
              </a:spcBef>
              <a:spcAft>
                <a:spcPct val="0"/>
              </a:spcAft>
              <a:buClrTx/>
              <a:buSzTx/>
              <a:tabLst/>
              <a:defRPr/>
            </a:pPr>
            <a:r>
              <a:rPr lang="en-US" sz="3000" b="1" dirty="0" smtClean="0">
                <a:solidFill>
                  <a:schemeClr val="tx2"/>
                </a:solidFill>
                <a:latin typeface="+mj-lt"/>
                <a:ea typeface="+mj-ea"/>
                <a:cs typeface="+mj-cs"/>
              </a:rPr>
              <a:t>Types of models</a:t>
            </a:r>
            <a:endParaRPr lang="en-US" sz="3000" b="1" dirty="0">
              <a:solidFill>
                <a:schemeClr val="tx2"/>
              </a:solidFill>
              <a:latin typeface="+mj-lt"/>
              <a:ea typeface="+mj-ea"/>
              <a:cs typeface="+mj-cs"/>
            </a:endParaRPr>
          </a:p>
        </p:txBody>
      </p:sp>
      <p:sp>
        <p:nvSpPr>
          <p:cNvPr id="7" name="Content Placeholder 2"/>
          <p:cNvSpPr txBox="1">
            <a:spLocks/>
          </p:cNvSpPr>
          <p:nvPr/>
        </p:nvSpPr>
        <p:spPr>
          <a:xfrm>
            <a:off x="0" y="4077072"/>
            <a:ext cx="8122920" cy="18288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lang="en-US" sz="2000" dirty="0" smtClean="0"/>
              <a:t>OData Model</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lang="en-US" sz="2000" dirty="0" smtClean="0"/>
              <a:t>JSON Model</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lang="en-US" sz="2000" dirty="0" smtClean="0"/>
              <a:t>XML Model</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lang="en-US" sz="2000" dirty="0" smtClean="0"/>
              <a:t>Resource Model</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Bindings</a:t>
            </a:r>
            <a:endParaRPr lang="en-US" dirty="0"/>
          </a:p>
        </p:txBody>
      </p:sp>
      <p:sp>
        <p:nvSpPr>
          <p:cNvPr id="3" name="Content Placeholder 2"/>
          <p:cNvSpPr>
            <a:spLocks noGrp="1"/>
          </p:cNvSpPr>
          <p:nvPr>
            <p:ph idx="1"/>
          </p:nvPr>
        </p:nvSpPr>
        <p:spPr/>
        <p:txBody>
          <a:bodyPr/>
          <a:lstStyle/>
          <a:p>
            <a:r>
              <a:rPr lang="en-US" sz="2000" dirty="0" smtClean="0"/>
              <a:t>Property Binding</a:t>
            </a:r>
          </a:p>
          <a:p>
            <a:r>
              <a:rPr lang="en-US" sz="2000" dirty="0" smtClean="0"/>
              <a:t>Aggregation Binding</a:t>
            </a:r>
          </a:p>
          <a:p>
            <a:r>
              <a:rPr lang="en-US" sz="2000" dirty="0" smtClean="0"/>
              <a:t>Element Binding</a:t>
            </a:r>
          </a:p>
          <a:p>
            <a:endParaRPr lang="en-US" sz="2000" dirty="0"/>
          </a:p>
        </p:txBody>
      </p:sp>
      <p:sp>
        <p:nvSpPr>
          <p:cNvPr id="5" name="Slide Number Placeholder 4"/>
          <p:cNvSpPr>
            <a:spLocks noGrp="1"/>
          </p:cNvSpPr>
          <p:nvPr>
            <p:ph type="sldNum" sz="quarter" idx="4"/>
          </p:nvPr>
        </p:nvSpPr>
        <p:spPr>
          <a:prstGeom prst="rect">
            <a:avLst/>
          </a:prstGeom>
        </p:spPr>
        <p:txBody>
          <a:bodyPr/>
          <a:lstStyle/>
          <a:p>
            <a:fld id="{EC504724-851F-4453-87DC-0ED6A091BED1}" type="slidenum">
              <a:rPr lang="en-US" smtClean="0"/>
              <a:pPr/>
              <a:t>93</a:t>
            </a:fld>
            <a:endParaRPr lang="en-US" dirty="0"/>
          </a:p>
        </p:txBody>
      </p:sp>
      <p:sp>
        <p:nvSpPr>
          <p:cNvPr id="4" name="Date Placeholder 3"/>
          <p:cNvSpPr>
            <a:spLocks noGrp="1"/>
          </p:cNvSpPr>
          <p:nvPr>
            <p:ph type="dt" sz="half" idx="2"/>
          </p:nvPr>
        </p:nvSpPr>
        <p:spPr>
          <a:prstGeom prst="rect">
            <a:avLst/>
          </a:prstGeom>
        </p:spPr>
        <p:txBody>
          <a:bodyPr/>
          <a:lstStyle/>
          <a:p>
            <a:fld id="{947C93D8-49B2-49FF-B945-0773702D073D}" type="datetime1">
              <a:rPr lang="en-US" smtClean="0"/>
              <a:pPr/>
              <a:t>3/8/2017</a:t>
            </a:fld>
            <a:endParaRPr lang="en-US" dirty="0"/>
          </a:p>
        </p:txBody>
      </p:sp>
      <p:pic>
        <p:nvPicPr>
          <p:cNvPr id="11265" name="Picture 1"/>
          <p:cNvPicPr>
            <a:picLocks noChangeAspect="1" noChangeArrowheads="1"/>
          </p:cNvPicPr>
          <p:nvPr/>
        </p:nvPicPr>
        <p:blipFill>
          <a:blip r:embed="rId2" cstate="print"/>
          <a:srcRect/>
          <a:stretch>
            <a:fillRect/>
          </a:stretch>
        </p:blipFill>
        <p:spPr bwMode="auto">
          <a:xfrm>
            <a:off x="2476500" y="3442742"/>
            <a:ext cx="4540250" cy="16626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and Data Binding</a:t>
            </a:r>
            <a:endParaRPr lang="en-US" dirty="0"/>
          </a:p>
        </p:txBody>
      </p:sp>
      <p:sp>
        <p:nvSpPr>
          <p:cNvPr id="3" name="Content Placeholder 2"/>
          <p:cNvSpPr>
            <a:spLocks noGrp="1"/>
          </p:cNvSpPr>
          <p:nvPr>
            <p:ph idx="1"/>
          </p:nvPr>
        </p:nvSpPr>
        <p:spPr/>
        <p:txBody>
          <a:bodyPr>
            <a:normAutofit/>
          </a:bodyPr>
          <a:lstStyle/>
          <a:p>
            <a:r>
              <a:rPr lang="en-US" sz="2000" dirty="0" smtClean="0"/>
              <a:t>Data binding is used to bind two data sources or information sources together and to keep them in synch. </a:t>
            </a:r>
          </a:p>
          <a:p>
            <a:r>
              <a:rPr lang="en-US" sz="2000" dirty="0" smtClean="0"/>
              <a:t>Model instances hold the data and provide the methods required to set the data or to retrieve data from a server.</a:t>
            </a:r>
          </a:p>
          <a:p>
            <a:endParaRPr lang="en-US" sz="2000" dirty="0" smtClean="0"/>
          </a:p>
          <a:p>
            <a:r>
              <a:rPr lang="en-US" sz="2000" dirty="0" smtClean="0"/>
              <a:t>Types Of Bindings are</a:t>
            </a:r>
          </a:p>
          <a:p>
            <a:endParaRPr lang="en-US" sz="2000" dirty="0" smtClean="0"/>
          </a:p>
          <a:p>
            <a:pPr lvl="1"/>
            <a:r>
              <a:rPr lang="en-US" dirty="0" smtClean="0"/>
              <a:t>Property Binding</a:t>
            </a:r>
          </a:p>
          <a:p>
            <a:pPr lvl="1"/>
            <a:r>
              <a:rPr lang="en-US" dirty="0" smtClean="0"/>
              <a:t>Aggregation Binding</a:t>
            </a:r>
          </a:p>
          <a:p>
            <a:pPr lvl="1"/>
            <a:r>
              <a:rPr lang="en-US" dirty="0" smtClean="0"/>
              <a:t>Element Binding</a:t>
            </a:r>
          </a:p>
          <a:p>
            <a:endParaRPr lang="en-US" sz="2000" dirty="0"/>
          </a:p>
        </p:txBody>
      </p:sp>
      <p:sp>
        <p:nvSpPr>
          <p:cNvPr id="5" name="Slide Number Placeholder 4"/>
          <p:cNvSpPr>
            <a:spLocks noGrp="1"/>
          </p:cNvSpPr>
          <p:nvPr>
            <p:ph type="sldNum" sz="quarter" idx="4"/>
          </p:nvPr>
        </p:nvSpPr>
        <p:spPr>
          <a:prstGeom prst="rect">
            <a:avLst/>
          </a:prstGeom>
        </p:spPr>
        <p:txBody>
          <a:bodyPr/>
          <a:lstStyle/>
          <a:p>
            <a:fld id="{EC504724-851F-4453-87DC-0ED6A091BED1}" type="slidenum">
              <a:rPr lang="en-US" smtClean="0"/>
              <a:pPr/>
              <a:t>94</a:t>
            </a:fld>
            <a:endParaRPr lang="en-US" dirty="0"/>
          </a:p>
        </p:txBody>
      </p:sp>
      <p:sp>
        <p:nvSpPr>
          <p:cNvPr id="4" name="Date Placeholder 3"/>
          <p:cNvSpPr>
            <a:spLocks noGrp="1"/>
          </p:cNvSpPr>
          <p:nvPr>
            <p:ph type="dt" sz="half" idx="2"/>
          </p:nvPr>
        </p:nvSpPr>
        <p:spPr>
          <a:prstGeom prst="rect">
            <a:avLst/>
          </a:prstGeom>
        </p:spPr>
        <p:txBody>
          <a:bodyPr/>
          <a:lstStyle/>
          <a:p>
            <a:fld id="{947C93D8-49B2-49FF-B945-0773702D073D}" type="datetime1">
              <a:rPr lang="en-US" smtClean="0"/>
              <a:pPr/>
              <a:t>3/8/2017</a:t>
            </a:fld>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Property Binding</a:t>
            </a:r>
            <a:endParaRPr lang="en-US" dirty="0"/>
          </a:p>
        </p:txBody>
      </p:sp>
      <p:sp>
        <p:nvSpPr>
          <p:cNvPr id="3" name="Content Placeholder 2"/>
          <p:cNvSpPr>
            <a:spLocks noGrp="1"/>
          </p:cNvSpPr>
          <p:nvPr>
            <p:ph idx="1"/>
          </p:nvPr>
        </p:nvSpPr>
        <p:spPr/>
        <p:txBody>
          <a:bodyPr>
            <a:normAutofit/>
          </a:bodyPr>
          <a:lstStyle/>
          <a:p>
            <a:pPr fontAlgn="base"/>
            <a:r>
              <a:rPr lang="en-US" sz="2000" dirty="0" smtClean="0"/>
              <a:t>To define a property binding on a control, the following two options exist:</a:t>
            </a:r>
          </a:p>
          <a:p>
            <a:pPr marL="971550" lvl="1" indent="-514350" fontAlgn="base">
              <a:buFont typeface="+mj-lt"/>
              <a:buAutoNum type="arabicPeriod"/>
            </a:pPr>
            <a:r>
              <a:rPr lang="en-US" dirty="0" smtClean="0"/>
              <a:t>In the settings object in the constructor of a control</a:t>
            </a:r>
          </a:p>
          <a:p>
            <a:pPr marL="1371600" lvl="2" indent="-457200" fontAlgn="base">
              <a:buNone/>
            </a:pPr>
            <a:r>
              <a:rPr lang="en-US" sz="1900" dirty="0" smtClean="0">
                <a:solidFill>
                  <a:srgbClr val="FF0000"/>
                </a:solidFill>
              </a:rPr>
              <a:t>var oTextField = new sap.m.TextField(</a:t>
            </a:r>
          </a:p>
          <a:p>
            <a:pPr marL="1371600" lvl="2" indent="-457200" fontAlgn="base">
              <a:buNone/>
            </a:pPr>
            <a:r>
              <a:rPr lang="en-US" sz="1900" dirty="0" smtClean="0">
                <a:solidFill>
                  <a:srgbClr val="FF0000"/>
                </a:solidFill>
              </a:rPr>
              <a:t>{ </a:t>
            </a:r>
          </a:p>
          <a:p>
            <a:pPr marL="1371600" lvl="2" indent="-457200" fontAlgn="base">
              <a:buNone/>
            </a:pPr>
            <a:r>
              <a:rPr lang="en-US" sz="1900" dirty="0" smtClean="0">
                <a:solidFill>
                  <a:srgbClr val="FF0000"/>
                </a:solidFill>
              </a:rPr>
              <a:t>value: "{/company/name}“</a:t>
            </a:r>
          </a:p>
          <a:p>
            <a:pPr marL="1371600" lvl="2" indent="-457200" fontAlgn="base">
              <a:buNone/>
            </a:pPr>
            <a:r>
              <a:rPr lang="en-US" sz="1900" dirty="0" smtClean="0">
                <a:solidFill>
                  <a:srgbClr val="FF0000"/>
                </a:solidFill>
              </a:rPr>
              <a:t> });</a:t>
            </a:r>
          </a:p>
          <a:p>
            <a:pPr marL="971550" lvl="1" indent="-514350" fontAlgn="base">
              <a:buFont typeface="+mj-lt"/>
              <a:buAutoNum type="arabicPeriod"/>
            </a:pPr>
            <a:r>
              <a:rPr lang="en-US" dirty="0" smtClean="0"/>
              <a:t>Using the bindProperty method of a control</a:t>
            </a:r>
          </a:p>
          <a:p>
            <a:pPr lvl="2" fontAlgn="base">
              <a:buNone/>
            </a:pPr>
            <a:r>
              <a:rPr lang="en-US" sz="2200" dirty="0" smtClean="0">
                <a:solidFill>
                  <a:srgbClr val="FF0000"/>
                </a:solidFill>
              </a:rPr>
              <a:t>oTextField.bindProperty("value", "/company/name");</a:t>
            </a:r>
          </a:p>
          <a:p>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smtClean="0"/>
              <a:t>Aggregation Binding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You can define aggregation binding either in the settings object in the constructor or by calling the bindAggregation method.</a:t>
            </a:r>
          </a:p>
          <a:p>
            <a:endParaRPr lang="en-US" sz="1900" dirty="0" smtClean="0"/>
          </a:p>
          <a:p>
            <a:pPr lvl="1">
              <a:buFont typeface="Arial" pitchFamily="34" charset="0"/>
              <a:buChar char="•"/>
            </a:pPr>
            <a:r>
              <a:rPr lang="en-US" sz="2000" dirty="0" smtClean="0"/>
              <a:t>Binding through Settings object</a:t>
            </a:r>
          </a:p>
          <a:p>
            <a:pPr lvl="2">
              <a:buNone/>
            </a:pPr>
            <a:r>
              <a:rPr lang="en-US" sz="1600" dirty="0" smtClean="0">
                <a:solidFill>
                  <a:srgbClr val="FF0000"/>
                </a:solidFill>
              </a:rPr>
              <a:t>var oItemTemplate = new sap.ui.core.ListItem(</a:t>
            </a:r>
          </a:p>
          <a:p>
            <a:pPr lvl="2">
              <a:buNone/>
            </a:pPr>
            <a:r>
              <a:rPr lang="en-US" sz="1600" dirty="0" smtClean="0">
                <a:solidFill>
                  <a:srgbClr val="FF0000"/>
                </a:solidFill>
              </a:rPr>
              <a:t>{</a:t>
            </a:r>
          </a:p>
          <a:p>
            <a:pPr lvl="2">
              <a:buNone/>
            </a:pPr>
            <a:r>
              <a:rPr lang="en-US" sz="1600" dirty="0" smtClean="0">
                <a:solidFill>
                  <a:srgbClr val="FF0000"/>
                </a:solidFill>
              </a:rPr>
              <a:t>text:"{name}“</a:t>
            </a:r>
          </a:p>
          <a:p>
            <a:pPr lvl="2">
              <a:buNone/>
            </a:pPr>
            <a:r>
              <a:rPr lang="en-US" sz="1600" dirty="0" smtClean="0">
                <a:solidFill>
                  <a:srgbClr val="FF0000"/>
                </a:solidFill>
              </a:rPr>
              <a:t>}); </a:t>
            </a:r>
          </a:p>
          <a:p>
            <a:pPr lvl="2">
              <a:buNone/>
            </a:pPr>
            <a:r>
              <a:rPr lang="en-US" sz="1600" dirty="0" smtClean="0">
                <a:solidFill>
                  <a:srgbClr val="FF0000"/>
                </a:solidFill>
              </a:rPr>
              <a:t>var oComboBox = new sap.m.ComboBox(</a:t>
            </a:r>
          </a:p>
          <a:p>
            <a:pPr lvl="2">
              <a:buNone/>
            </a:pPr>
            <a:r>
              <a:rPr lang="en-US" sz="1600" dirty="0" smtClean="0">
                <a:solidFill>
                  <a:srgbClr val="FF0000"/>
                </a:solidFill>
              </a:rPr>
              <a:t>{ </a:t>
            </a:r>
          </a:p>
          <a:p>
            <a:pPr lvl="2">
              <a:buNone/>
            </a:pPr>
            <a:r>
              <a:rPr lang="en-US" sz="1600" dirty="0" smtClean="0">
                <a:solidFill>
                  <a:srgbClr val="FF0000"/>
                </a:solidFill>
              </a:rPr>
              <a:t>items: { path: "/company/contacts", template: oItemTemplate } </a:t>
            </a:r>
          </a:p>
          <a:p>
            <a:pPr lvl="2">
              <a:buNone/>
            </a:pPr>
            <a:r>
              <a:rPr lang="en-US" sz="1600" dirty="0" smtClean="0">
                <a:solidFill>
                  <a:srgbClr val="FF0000"/>
                </a:solidFill>
              </a:rPr>
              <a:t>});</a:t>
            </a:r>
          </a:p>
          <a:p>
            <a:pPr lvl="2">
              <a:buNone/>
            </a:pPr>
            <a:endParaRPr lang="en-US" sz="1600" dirty="0" smtClean="0"/>
          </a:p>
          <a:p>
            <a:pPr lvl="1">
              <a:buFont typeface="Arial" pitchFamily="34" charset="0"/>
              <a:buChar char="•"/>
            </a:pPr>
            <a:r>
              <a:rPr lang="en-US" sz="2000" dirty="0" smtClean="0"/>
              <a:t>Binding through bindAggregation method</a:t>
            </a:r>
          </a:p>
          <a:p>
            <a:pPr lvl="1">
              <a:buNone/>
            </a:pPr>
            <a:endParaRPr lang="en-US" sz="2000" dirty="0" smtClean="0"/>
          </a:p>
          <a:p>
            <a:pPr lvl="2">
              <a:buNone/>
            </a:pPr>
            <a:r>
              <a:rPr lang="en-US" sz="1800" dirty="0" smtClean="0">
                <a:solidFill>
                  <a:srgbClr val="FF0000"/>
                </a:solidFill>
              </a:rPr>
              <a:t>oComboBox.bindAggregation("items", "/company/contacts", new sap.ui.core.ListItem(</a:t>
            </a:r>
          </a:p>
          <a:p>
            <a:pPr lvl="2">
              <a:buNone/>
            </a:pPr>
            <a:r>
              <a:rPr lang="en-US" sz="1800" dirty="0" smtClean="0">
                <a:solidFill>
                  <a:srgbClr val="FF0000"/>
                </a:solidFill>
              </a:rPr>
              <a:t>{</a:t>
            </a:r>
          </a:p>
          <a:p>
            <a:pPr lvl="2">
              <a:buNone/>
            </a:pPr>
            <a:r>
              <a:rPr lang="en-US" sz="1800" dirty="0" smtClean="0">
                <a:solidFill>
                  <a:srgbClr val="FF0000"/>
                </a:solidFill>
              </a:rPr>
              <a:t>text:"{name}“</a:t>
            </a:r>
          </a:p>
          <a:p>
            <a:pPr lvl="2">
              <a:buNone/>
            </a:pPr>
            <a:r>
              <a:rPr lang="en-US" sz="1800" dirty="0" smtClean="0">
                <a:solidFill>
                  <a:srgbClr val="FF0000"/>
                </a:solidFill>
              </a:rPr>
              <a:t>}));</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Element Binding</a:t>
            </a:r>
            <a:endParaRPr lang="en-US" dirty="0"/>
          </a:p>
        </p:txBody>
      </p:sp>
      <p:sp>
        <p:nvSpPr>
          <p:cNvPr id="3" name="Content Placeholder 2"/>
          <p:cNvSpPr>
            <a:spLocks noGrp="1"/>
          </p:cNvSpPr>
          <p:nvPr>
            <p:ph idx="1"/>
          </p:nvPr>
        </p:nvSpPr>
        <p:spPr/>
        <p:txBody>
          <a:bodyPr>
            <a:normAutofit/>
          </a:bodyPr>
          <a:lstStyle/>
          <a:p>
            <a:r>
              <a:rPr lang="en-US" sz="2000" dirty="0" smtClean="0"/>
              <a:t>Binding an element allows to set the binding context of the element to the object referenced by the given binding path. </a:t>
            </a:r>
          </a:p>
          <a:p>
            <a:r>
              <a:rPr lang="en-US" sz="2000" dirty="0" smtClean="0"/>
              <a:t>To define an element binding, use the bindElement method on a control:</a:t>
            </a:r>
          </a:p>
          <a:p>
            <a:pPr lvl="2">
              <a:buNone/>
            </a:pPr>
            <a:endParaRPr lang="en-US" sz="1900" dirty="0" smtClean="0"/>
          </a:p>
        </p:txBody>
      </p:sp>
      <p:sp>
        <p:nvSpPr>
          <p:cNvPr id="4" name="Rectangle 3"/>
          <p:cNvSpPr/>
          <p:nvPr/>
        </p:nvSpPr>
        <p:spPr>
          <a:xfrm>
            <a:off x="165100" y="3276600"/>
            <a:ext cx="9575800" cy="1754326"/>
          </a:xfrm>
          <a:prstGeom prst="rect">
            <a:avLst/>
          </a:prstGeom>
        </p:spPr>
        <p:txBody>
          <a:bodyPr wrap="square">
            <a:spAutoFit/>
          </a:bodyPr>
          <a:lstStyle/>
          <a:p>
            <a:pPr lvl="2">
              <a:buNone/>
            </a:pPr>
            <a:r>
              <a:rPr lang="en-US" dirty="0" smtClean="0">
                <a:solidFill>
                  <a:srgbClr val="FF0000"/>
                </a:solidFill>
                <a:latin typeface="Segoe Print" pitchFamily="2" charset="0"/>
              </a:rPr>
              <a:t>var oLayout = new sap.ui.layout.VerticalLayout();</a:t>
            </a:r>
          </a:p>
          <a:p>
            <a:pPr lvl="2">
              <a:buNone/>
            </a:pPr>
            <a:r>
              <a:rPr lang="en-US" dirty="0" smtClean="0">
                <a:solidFill>
                  <a:srgbClr val="FF0000"/>
                </a:solidFill>
                <a:latin typeface="Segoe Print" pitchFamily="2" charset="0"/>
              </a:rPr>
              <a:t> oLayout.bindElement("/company"); </a:t>
            </a:r>
          </a:p>
          <a:p>
            <a:pPr lvl="2">
              <a:buNone/>
            </a:pPr>
            <a:r>
              <a:rPr lang="en-US" dirty="0" smtClean="0">
                <a:solidFill>
                  <a:srgbClr val="FF0000"/>
                </a:solidFill>
                <a:latin typeface="Segoe Print" pitchFamily="2" charset="0"/>
              </a:rPr>
              <a:t>oLayout.addContent( </a:t>
            </a:r>
          </a:p>
          <a:p>
            <a:pPr lvl="3"/>
            <a:r>
              <a:rPr lang="en-US" dirty="0" smtClean="0">
                <a:solidFill>
                  <a:srgbClr val="FF0000"/>
                </a:solidFill>
                <a:latin typeface="Segoe Print" pitchFamily="2" charset="0"/>
              </a:rPr>
              <a:t>new sap.m.Label({text: "Name:"}), </a:t>
            </a:r>
          </a:p>
          <a:p>
            <a:pPr lvl="3"/>
            <a:r>
              <a:rPr lang="en-US" dirty="0" smtClean="0">
                <a:solidFill>
                  <a:srgbClr val="FF0000"/>
                </a:solidFill>
                <a:latin typeface="Segoe Print" pitchFamily="2" charset="0"/>
              </a:rPr>
              <a:t>new sap.m.TextField({value: "{name}"})</a:t>
            </a:r>
          </a:p>
          <a:p>
            <a:pPr lvl="2">
              <a:buNone/>
            </a:pPr>
            <a:r>
              <a:rPr lang="en-US" dirty="0" smtClean="0">
                <a:solidFill>
                  <a:srgbClr val="FF0000"/>
                </a:solidFill>
                <a:latin typeface="Segoe Print" pitchFamily="2" charset="0"/>
              </a:rPr>
              <a:t>);</a:t>
            </a:r>
            <a:endParaRPr lang="en-US" dirty="0">
              <a:solidFill>
                <a:srgbClr val="FF0000"/>
              </a:solidFill>
              <a:latin typeface="Segoe Print" pitchFamily="2"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r>
              <a:rPr lang="en-IN" sz="3200" b="0" dirty="0" smtClean="0"/>
              <a:t>	</a:t>
            </a:r>
            <a:endParaRPr lang="en-IN" sz="3200" b="0" dirty="0"/>
          </a:p>
        </p:txBody>
      </p:sp>
      <p:sp>
        <p:nvSpPr>
          <p:cNvPr id="3" name="Content Placeholder 2"/>
          <p:cNvSpPr>
            <a:spLocks noGrp="1"/>
          </p:cNvSpPr>
          <p:nvPr>
            <p:ph idx="1"/>
          </p:nvPr>
        </p:nvSpPr>
        <p:spPr/>
        <p:txBody>
          <a:bodyPr>
            <a:noAutofit/>
          </a:bodyPr>
          <a:lstStyle/>
          <a:p>
            <a:r>
              <a:rPr lang="en-IN" sz="2000" dirty="0" smtClean="0"/>
              <a:t>SAP UI5 Demo kit-</a:t>
            </a:r>
            <a:br>
              <a:rPr lang="en-IN" sz="2000" dirty="0" smtClean="0"/>
            </a:br>
            <a:r>
              <a:rPr lang="en-IN" sz="2000" dirty="0" smtClean="0">
                <a:hlinkClick r:id="rId2"/>
              </a:rPr>
              <a:t>https://sapui5.hana.ondemand.com/sdk/#content/Controls/index.html</a:t>
            </a:r>
            <a:r>
              <a:rPr lang="en-IN" sz="2000" dirty="0" smtClean="0"/>
              <a:t/>
            </a:r>
            <a:br>
              <a:rPr lang="en-IN" sz="2000" dirty="0" smtClean="0"/>
            </a:br>
            <a:endParaRPr lang="en-IN" sz="2000" dirty="0" smtClean="0">
              <a:solidFill>
                <a:schemeClr val="accent4">
                  <a:lumMod val="75000"/>
                </a:schemeClr>
              </a:solidFill>
            </a:endParaRPr>
          </a:p>
          <a:p>
            <a:r>
              <a:rPr lang="en-IN" sz="2000" dirty="0" smtClean="0"/>
              <a:t>SCN Community page-</a:t>
            </a:r>
            <a:br>
              <a:rPr lang="en-IN" sz="2000" dirty="0" smtClean="0"/>
            </a:br>
            <a:r>
              <a:rPr lang="en-IN" sz="2000" dirty="0" smtClean="0">
                <a:hlinkClick r:id="rId3"/>
              </a:rPr>
              <a:t>http</a:t>
            </a:r>
            <a:r>
              <a:rPr lang="en-IN" sz="2000" dirty="0">
                <a:hlinkClick r:id="rId3"/>
              </a:rPr>
              <a:t>://</a:t>
            </a:r>
            <a:r>
              <a:rPr lang="en-IN" sz="2000" dirty="0" smtClean="0">
                <a:hlinkClick r:id="rId3"/>
              </a:rPr>
              <a:t>scn.sap.com/community/developer-center/front-end</a:t>
            </a:r>
            <a:r>
              <a:rPr lang="en-IN" sz="2000" dirty="0" smtClean="0"/>
              <a:t/>
            </a:r>
            <a:br>
              <a:rPr lang="en-IN" sz="2000" dirty="0" smtClean="0"/>
            </a:br>
            <a:endParaRPr lang="en-IN" sz="2000" dirty="0" smtClean="0">
              <a:hlinkClick r:id="rId2"/>
            </a:endParaRPr>
          </a:p>
          <a:p>
            <a:r>
              <a:rPr lang="en-IN" sz="2000" dirty="0" smtClean="0"/>
              <a:t>SAP UI5 testsuite</a:t>
            </a:r>
            <a:r>
              <a:rPr lang="en-IN" sz="2000" dirty="0"/>
              <a:t>-</a:t>
            </a:r>
            <a:br>
              <a:rPr lang="en-IN" sz="2000" dirty="0"/>
            </a:br>
            <a:r>
              <a:rPr lang="en-IN" sz="2000" dirty="0" smtClean="0">
                <a:hlinkClick r:id="rId4"/>
              </a:rPr>
              <a:t>https</a:t>
            </a:r>
            <a:r>
              <a:rPr lang="en-IN" sz="2000" dirty="0">
                <a:hlinkClick r:id="rId4"/>
              </a:rPr>
              <a:t>://</a:t>
            </a:r>
            <a:r>
              <a:rPr lang="en-IN" sz="2000" dirty="0" smtClean="0">
                <a:hlinkClick r:id="rId4"/>
              </a:rPr>
              <a:t>sapui5.hana.ondemand.com/sdk/test-resources/testsuite/testframe.html</a:t>
            </a:r>
            <a:r>
              <a:rPr lang="en-IN" sz="2000" dirty="0" smtClean="0"/>
              <a:t/>
            </a:r>
            <a:br>
              <a:rPr lang="en-IN" sz="2000" dirty="0" smtClean="0"/>
            </a:br>
            <a:endParaRPr lang="en-IN" sz="2000" dirty="0" smtClean="0">
              <a:hlinkClick r:id="rId3"/>
            </a:endParaRPr>
          </a:p>
          <a:p>
            <a:r>
              <a:rPr lang="en-IN" sz="2000" dirty="0" smtClean="0"/>
              <a:t>Creating SAP UI5 Project</a:t>
            </a:r>
            <a:br>
              <a:rPr lang="en-IN" sz="2000" dirty="0" smtClean="0"/>
            </a:br>
            <a:r>
              <a:rPr lang="en-IN" sz="2000" dirty="0" smtClean="0">
                <a:hlinkClick r:id="rId5"/>
              </a:rPr>
              <a:t>http://scn.sap.com/docs/DOC-37805</a:t>
            </a:r>
            <a:endParaRPr lang="en-IN" sz="2000" dirty="0" smtClean="0">
              <a:hlinkClick r:id="rId4"/>
            </a:endParaRPr>
          </a:p>
          <a:p>
            <a:pPr marL="0" indent="0">
              <a:buNone/>
            </a:pPr>
            <a:endParaRPr lang="en-IN" sz="2000" dirty="0" smtClean="0"/>
          </a:p>
        </p:txBody>
      </p:sp>
    </p:spTree>
    <p:extLst>
      <p:ext uri="{BB962C8B-B14F-4D97-AF65-F5344CB8AC3E}">
        <p14:creationId xmlns:p14="http://schemas.microsoft.com/office/powerpoint/2010/main" xmlns="" val="290944843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743200"/>
            <a:ext cx="6602253" cy="923330"/>
          </a:xfrm>
          <a:prstGeom prst="rect">
            <a:avLst/>
          </a:prstGeom>
          <a:noFill/>
        </p:spPr>
        <p:txBody>
          <a:bodyPr wrap="squar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Questions???</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4" name="Picture 2" descr="http://mannerofspeaking.files.wordpress.com/2010/08/question.jpg?w=640"/>
          <p:cNvPicPr>
            <a:picLocks noChangeAspect="1" noChangeArrowheads="1"/>
          </p:cNvPicPr>
          <p:nvPr/>
        </p:nvPicPr>
        <p:blipFill>
          <a:blip r:embed="rId2" cstate="print"/>
          <a:srcRect/>
          <a:stretch>
            <a:fillRect/>
          </a:stretch>
        </p:blipFill>
        <p:spPr bwMode="auto">
          <a:xfrm>
            <a:off x="5943600" y="1498598"/>
            <a:ext cx="3054350" cy="375920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RizCDI3sCkiGOfdTrEEhR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RizCDI3sCkiGOfdTrEEhRg"/>
</p:tagLst>
</file>

<file path=ppt/theme/theme1.xml><?xml version="1.0" encoding="utf-8"?>
<a:theme xmlns:a="http://schemas.openxmlformats.org/drawingml/2006/main" name="Capgemini ppt template">
  <a:themeElements>
    <a:clrScheme name="Capgemini Palette">
      <a:dk1>
        <a:srgbClr val="000000"/>
      </a:dk1>
      <a:lt1>
        <a:srgbClr val="FFFFFF"/>
      </a:lt1>
      <a:dk2>
        <a:srgbClr val="009BCC"/>
      </a:dk2>
      <a:lt2>
        <a:srgbClr val="FFFFFF"/>
      </a:lt2>
      <a:accent1>
        <a:srgbClr val="FFBC1D"/>
      </a:accent1>
      <a:accent2>
        <a:srgbClr val="E65A0F"/>
      </a:accent2>
      <a:accent3>
        <a:srgbClr val="C8C500"/>
      </a:accent3>
      <a:accent4>
        <a:srgbClr val="C42F36"/>
      </a:accent4>
      <a:accent5>
        <a:srgbClr val="B4DFEE"/>
      </a:accent5>
      <a:accent6>
        <a:srgbClr val="E65A0F"/>
      </a:accent6>
      <a:hlink>
        <a:srgbClr val="4D740F"/>
      </a:hlink>
      <a:folHlink>
        <a:srgbClr val="C42F36"/>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eption personnalisée">
  <a:themeElements>
    <a:clrScheme name="Capgemini Palette">
      <a:dk1>
        <a:srgbClr val="000000"/>
      </a:dk1>
      <a:lt1>
        <a:srgbClr val="FFFFFF"/>
      </a:lt1>
      <a:dk2>
        <a:srgbClr val="009BCC"/>
      </a:dk2>
      <a:lt2>
        <a:srgbClr val="FFFFFF"/>
      </a:lt2>
      <a:accent1>
        <a:srgbClr val="FFBC1D"/>
      </a:accent1>
      <a:accent2>
        <a:srgbClr val="E65A0F"/>
      </a:accent2>
      <a:accent3>
        <a:srgbClr val="C8C500"/>
      </a:accent3>
      <a:accent4>
        <a:srgbClr val="C42F36"/>
      </a:accent4>
      <a:accent5>
        <a:srgbClr val="B4DFEE"/>
      </a:accent5>
      <a:accent6>
        <a:srgbClr val="E65A0F"/>
      </a:accent6>
      <a:hlink>
        <a:srgbClr val="4D740F"/>
      </a:hlink>
      <a:folHlink>
        <a:srgbClr val="C42F36"/>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8599039-87CE-4670-8810-D0AB07FBA8F1}"/>
</file>

<file path=customXml/itemProps2.xml><?xml version="1.0" encoding="utf-8"?>
<ds:datastoreItem xmlns:ds="http://schemas.openxmlformats.org/officeDocument/2006/customXml" ds:itemID="{9C0FBCFB-082C-4461-BD33-FE40069C2298}"/>
</file>

<file path=customXml/itemProps3.xml><?xml version="1.0" encoding="utf-8"?>
<ds:datastoreItem xmlns:ds="http://schemas.openxmlformats.org/officeDocument/2006/customXml" ds:itemID="{3F9609B7-FA64-490E-A2B8-B80C9BDDF804}"/>
</file>

<file path=docProps/app.xml><?xml version="1.0" encoding="utf-8"?>
<Properties xmlns="http://schemas.openxmlformats.org/officeDocument/2006/extended-properties" xmlns:vt="http://schemas.openxmlformats.org/officeDocument/2006/docPropsVTypes">
  <Template>Capgemini ppt template</Template>
  <TotalTime>2514</TotalTime>
  <Words>2385</Words>
  <Application>Microsoft Office PowerPoint</Application>
  <PresentationFormat>A4 Paper (210x297 mm)</PresentationFormat>
  <Paragraphs>482</Paragraphs>
  <Slides>100</Slides>
  <Notes>2</Notes>
  <HiddenSlides>0</HiddenSlides>
  <MMClips>0</MMClips>
  <ScaleCrop>false</ScaleCrop>
  <HeadingPairs>
    <vt:vector size="4" baseType="variant">
      <vt:variant>
        <vt:lpstr>Theme</vt:lpstr>
      </vt:variant>
      <vt:variant>
        <vt:i4>2</vt:i4>
      </vt:variant>
      <vt:variant>
        <vt:lpstr>Slide Titles</vt:lpstr>
      </vt:variant>
      <vt:variant>
        <vt:i4>100</vt:i4>
      </vt:variant>
    </vt:vector>
  </HeadingPairs>
  <TitlesOfParts>
    <vt:vector size="102" baseType="lpstr">
      <vt:lpstr>Capgemini ppt template</vt:lpstr>
      <vt:lpstr>Conception personnalisée</vt:lpstr>
      <vt:lpstr>SAP UI5 – Beginner Level</vt:lpstr>
      <vt:lpstr>UI5B-OVW1-01 : Introduction HTML</vt:lpstr>
      <vt:lpstr>UI5B-OVW1-01 : Introduction HTML</vt:lpstr>
      <vt:lpstr>What is HTML?</vt:lpstr>
      <vt:lpstr>Continued</vt:lpstr>
      <vt:lpstr>Example for HTML</vt:lpstr>
      <vt:lpstr>Continued</vt:lpstr>
      <vt:lpstr>Use of Browser</vt:lpstr>
      <vt:lpstr>New Features in HTML5</vt:lpstr>
      <vt:lpstr>References</vt:lpstr>
      <vt:lpstr>UI5B-OVW1-02 : Introduction JavaScript</vt:lpstr>
      <vt:lpstr>What is JavaScript</vt:lpstr>
      <vt:lpstr>Continued</vt:lpstr>
      <vt:lpstr>Continued</vt:lpstr>
      <vt:lpstr>Example for JavaScript functions</vt:lpstr>
      <vt:lpstr>Example for JavaScript functions</vt:lpstr>
      <vt:lpstr>External JavaScript file</vt:lpstr>
      <vt:lpstr>Advantages of External JavaScript File</vt:lpstr>
      <vt:lpstr>Array</vt:lpstr>
      <vt:lpstr>Continued</vt:lpstr>
      <vt:lpstr>Continued</vt:lpstr>
      <vt:lpstr>Continued</vt:lpstr>
      <vt:lpstr>Methods of Array</vt:lpstr>
      <vt:lpstr>References</vt:lpstr>
      <vt:lpstr>UI5B-OVW2: Overview of JSON, jQuery and CSS</vt:lpstr>
      <vt:lpstr>UI5B-OVW2-01 : Introduction JSON</vt:lpstr>
      <vt:lpstr>What is JSON?</vt:lpstr>
      <vt:lpstr>Example of JSON</vt:lpstr>
      <vt:lpstr>JSON syntax rules</vt:lpstr>
      <vt:lpstr>JSON Rules</vt:lpstr>
      <vt:lpstr>JSON Rules</vt:lpstr>
      <vt:lpstr>References</vt:lpstr>
      <vt:lpstr>UI5B-OVW2-02 : Introduction jQuery</vt:lpstr>
      <vt:lpstr>What is jQuery?</vt:lpstr>
      <vt:lpstr>What is jQuery?</vt:lpstr>
      <vt:lpstr>Why jQuery?</vt:lpstr>
      <vt:lpstr>jQuery Syntax</vt:lpstr>
      <vt:lpstr>What are Events?</vt:lpstr>
      <vt:lpstr>What are Events?</vt:lpstr>
      <vt:lpstr>References</vt:lpstr>
      <vt:lpstr>UI5B-OVW2-03 : Introduction CSS</vt:lpstr>
      <vt:lpstr>What is CSS?</vt:lpstr>
      <vt:lpstr>Why use CSS?</vt:lpstr>
      <vt:lpstr>CSS syntax</vt:lpstr>
      <vt:lpstr>CSS syntax</vt:lpstr>
      <vt:lpstr>Example of CSS</vt:lpstr>
      <vt:lpstr>Advantages of CSS</vt:lpstr>
      <vt:lpstr>Continued</vt:lpstr>
      <vt:lpstr>Continued</vt:lpstr>
      <vt:lpstr>UI5B-FIORI: Introduction to Fiori</vt:lpstr>
      <vt:lpstr>UI5B-FIORI-01 : Overview of Fiori</vt:lpstr>
      <vt:lpstr>What is SAP Fiori ?</vt:lpstr>
      <vt:lpstr>Continued</vt:lpstr>
      <vt:lpstr>Continued</vt:lpstr>
      <vt:lpstr>Continued</vt:lpstr>
      <vt:lpstr>SAP Fiori design principles</vt:lpstr>
      <vt:lpstr>Continued</vt:lpstr>
      <vt:lpstr>Continued</vt:lpstr>
      <vt:lpstr>Multi-Device Support</vt:lpstr>
      <vt:lpstr>Responsive Design Concepts</vt:lpstr>
      <vt:lpstr>Examples of Responsive Designs</vt:lpstr>
      <vt:lpstr>UI5B-FIORI-02 : Overview of Fiori Launchpad</vt:lpstr>
      <vt:lpstr>SAP Fiori Launchpad</vt:lpstr>
      <vt:lpstr>Continued</vt:lpstr>
      <vt:lpstr>Fiori Templates</vt:lpstr>
      <vt:lpstr>Continued</vt:lpstr>
      <vt:lpstr>UI5B-UI5: Introduction to UI5</vt:lpstr>
      <vt:lpstr>UI5B-UI5-01 : Overview of UI5 Architecture and Libraries</vt:lpstr>
      <vt:lpstr>Introduction</vt:lpstr>
      <vt:lpstr>SAP UI Revolution &amp; Evolution</vt:lpstr>
      <vt:lpstr>From SAP GUI to HTML5</vt:lpstr>
      <vt:lpstr>SAP UI5 : Architectural overview</vt:lpstr>
      <vt:lpstr>SAPUI5 Architecture Overview</vt:lpstr>
      <vt:lpstr>Advantages: SAPUI5</vt:lpstr>
      <vt:lpstr>Model View Controller (MVC)</vt:lpstr>
      <vt:lpstr>UI5 Libraries</vt:lpstr>
      <vt:lpstr>Details Of Libraries</vt:lpstr>
      <vt:lpstr>Lifecycle Hooks of the View</vt:lpstr>
      <vt:lpstr>Chrome developer Tools and debugging UI5 applications</vt:lpstr>
      <vt:lpstr>UI5B-UI5-02 : Creating a Simple UI5 App - exercise</vt:lpstr>
      <vt:lpstr>Creating SAP UI5 application</vt:lpstr>
      <vt:lpstr>Creating SAP UI5 application</vt:lpstr>
      <vt:lpstr>Creating SAP UI5 application</vt:lpstr>
      <vt:lpstr>Creating SAP UI5 application</vt:lpstr>
      <vt:lpstr>Creating SAP UI5 application</vt:lpstr>
      <vt:lpstr>SAP UI5 Application Project Structure</vt:lpstr>
      <vt:lpstr>Resource Handling</vt:lpstr>
      <vt:lpstr>SAPUI5 Components</vt:lpstr>
      <vt:lpstr>Structure of a component</vt:lpstr>
      <vt:lpstr> Fragments </vt:lpstr>
      <vt:lpstr>Fragment example</vt:lpstr>
      <vt:lpstr>Types of views</vt:lpstr>
      <vt:lpstr>Types of Bindings</vt:lpstr>
      <vt:lpstr>Models and Data Binding</vt:lpstr>
      <vt:lpstr>Property Binding</vt:lpstr>
      <vt:lpstr>Aggregation Binding</vt:lpstr>
      <vt:lpstr>Element Binding</vt:lpstr>
      <vt:lpstr>Useful links </vt:lpstr>
      <vt:lpstr>Slide 99</vt:lpstr>
      <vt:lpstr>Slide 100</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NetWeaver Gateway</dc:title>
  <dc:subject>SAP NetWeaver Gateway</dc:subject>
  <dc:creator>Syam</dc:creator>
  <cp:keywords>SAP</cp:keywords>
  <cp:lastModifiedBy>pbavarva</cp:lastModifiedBy>
  <cp:revision>547</cp:revision>
  <dcterms:created xsi:type="dcterms:W3CDTF">2011-08-17T05:35:48Z</dcterms:created>
  <dcterms:modified xsi:type="dcterms:W3CDTF">2017-03-08T05:54:04Z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SAP Mobility CoE</vt:lpwstr>
  </property>
  <property fmtid="{D5CDD505-2E9C-101B-9397-08002B2CF9AE}" pid="3" name="Owner">
    <vt:lpwstr>Venkata Subramani Renduchintala</vt:lpwstr>
  </property>
  <property fmtid="{D5CDD505-2E9C-101B-9397-08002B2CF9AE}" pid="4" name="Mailstop">
    <vt:lpwstr>venkata.renduchintala@capgemini.com</vt:lpwstr>
  </property>
  <property fmtid="{D5CDD505-2E9C-101B-9397-08002B2CF9AE}" pid="5" name="Office">
    <vt:lpwstr>CG Bangalore 4B, 5th floor</vt:lpwstr>
  </property>
  <property fmtid="{D5CDD505-2E9C-101B-9397-08002B2CF9AE}" pid="6" name="Version">
    <vt:lpwstr>1.1</vt:lpwstr>
  </property>
  <property fmtid="{D5CDD505-2E9C-101B-9397-08002B2CF9AE}" pid="7" name="ContentTypeId">
    <vt:lpwstr>0x010100701F777920F58F449DFE723C8ECB983A</vt:lpwstr>
  </property>
</Properties>
</file>