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2.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3"/>
  </p:notesMasterIdLst>
  <p:handoutMasterIdLst>
    <p:handoutMasterId r:id="rId24"/>
  </p:handoutMasterIdLst>
  <p:sldIdLst>
    <p:sldId id="318" r:id="rId3"/>
    <p:sldId id="384" r:id="rId4"/>
    <p:sldId id="433" r:id="rId5"/>
    <p:sldId id="430" r:id="rId6"/>
    <p:sldId id="432" r:id="rId7"/>
    <p:sldId id="419" r:id="rId8"/>
    <p:sldId id="429" r:id="rId9"/>
    <p:sldId id="420" r:id="rId10"/>
    <p:sldId id="423" r:id="rId11"/>
    <p:sldId id="421" r:id="rId12"/>
    <p:sldId id="422" r:id="rId13"/>
    <p:sldId id="424" r:id="rId14"/>
    <p:sldId id="425" r:id="rId15"/>
    <p:sldId id="426" r:id="rId16"/>
    <p:sldId id="434" r:id="rId17"/>
    <p:sldId id="427" r:id="rId18"/>
    <p:sldId id="428" r:id="rId19"/>
    <p:sldId id="431" r:id="rId20"/>
    <p:sldId id="416" r:id="rId21"/>
    <p:sldId id="417"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72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2014 Capgemini. All rights reserved.</a:t>
            </a:r>
            <a:endParaRPr lang="en-US" sz="800" dirty="0" smtClean="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p14="http://schemas.microsoft.com/office/powerpoint/2010/main" xmlns=""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a:t>
            </a:r>
            <a:r>
              <a:rPr lang="en-US" dirty="0" err="1" smtClean="0"/>
              <a:t>Capgemini</a:t>
            </a:r>
            <a:r>
              <a:rPr lang="en-US" dirty="0" smtClean="0"/>
              <a:t>.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2014 </a:t>
            </a:r>
            <a:r>
              <a:rPr lang="en-US" dirty="0" err="1" smtClean="0"/>
              <a:t>Capgemini</a:t>
            </a:r>
            <a:r>
              <a:rPr lang="en-US" smtClean="0"/>
              <a:t>.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odata.org/odata-services/" TargetMode="External"/><Relationship Id="rId2" Type="http://schemas.openxmlformats.org/officeDocument/2006/relationships/hyperlink" Target="http://www.odata.org/documentation/odata-version-2-0/uri-conventions" TargetMode="External"/><Relationship Id="rId1" Type="http://schemas.openxmlformats.org/officeDocument/2006/relationships/slideLayout" Target="../slideLayouts/slideLayout4.xml"/><Relationship Id="rId4" Type="http://schemas.openxmlformats.org/officeDocument/2006/relationships/hyperlink" Target="https://sapui5.netweaver.ondemand.com/sd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rvices.odata.org/V3/Northwind/Northwind.svc/"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data.org/documentation/uri-conventions"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dirty="0" smtClean="0">
                <a:latin typeface="Aharoni" pitchFamily="2" charset="-79"/>
                <a:cs typeface="Aharoni" pitchFamily="2" charset="-79"/>
              </a:rPr>
              <a:t/>
            </a:r>
            <a:br>
              <a:rPr lang="en-US" dirty="0" smtClean="0">
                <a:latin typeface="Aharoni" pitchFamily="2" charset="-79"/>
                <a:cs typeface="Aharoni" pitchFamily="2" charset="-79"/>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endParaRPr lang="en-US" dirty="0"/>
          </a:p>
        </p:txBody>
      </p:sp>
      <p:sp>
        <p:nvSpPr>
          <p:cNvPr id="3" name="Content Placeholder 2"/>
          <p:cNvSpPr>
            <a:spLocks noGrp="1"/>
          </p:cNvSpPr>
          <p:nvPr>
            <p:ph idx="1"/>
          </p:nvPr>
        </p:nvSpPr>
        <p:spPr/>
        <p:txBody>
          <a:bodyPr>
            <a:normAutofit/>
          </a:bodyPr>
          <a:lstStyle/>
          <a:p>
            <a:r>
              <a:rPr lang="en-US" sz="2000" dirty="0" smtClean="0"/>
              <a:t>Write Support</a:t>
            </a:r>
          </a:p>
          <a:p>
            <a:r>
              <a:rPr lang="en-US" sz="2000" dirty="0" smtClean="0"/>
              <a:t>SAPUI5 supports the following operations and features for the </a:t>
            </a:r>
            <a:r>
              <a:rPr lang="en-US" sz="2000" dirty="0" err="1" smtClean="0"/>
              <a:t>OData</a:t>
            </a:r>
            <a:r>
              <a:rPr lang="en-US" sz="2000" dirty="0" smtClean="0"/>
              <a:t> model:</a:t>
            </a:r>
          </a:p>
          <a:p>
            <a:r>
              <a:rPr lang="en-US" sz="2000" dirty="0" err="1" smtClean="0"/>
              <a:t>Odata</a:t>
            </a:r>
            <a:r>
              <a:rPr lang="en-US" sz="2000" dirty="0" smtClean="0"/>
              <a:t> performs CRUD Operation</a:t>
            </a:r>
          </a:p>
          <a:p>
            <a:pPr>
              <a:buNone/>
            </a:pPr>
            <a:r>
              <a:rPr lang="en-US" sz="2000" dirty="0" smtClean="0"/>
              <a:t>         Create, Read, Update, Delete</a:t>
            </a:r>
          </a:p>
          <a:p>
            <a:r>
              <a:rPr lang="en-US" sz="2000" dirty="0" err="1" smtClean="0"/>
              <a:t>Odata</a:t>
            </a:r>
            <a:r>
              <a:rPr lang="en-US" sz="2000" dirty="0" smtClean="0"/>
              <a:t> provides query parameters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Request</a:t>
            </a:r>
            <a:endParaRPr lang="en-US" dirty="0"/>
          </a:p>
        </p:txBody>
      </p:sp>
      <p:sp>
        <p:nvSpPr>
          <p:cNvPr id="3" name="Content Placeholder 2"/>
          <p:cNvSpPr>
            <a:spLocks noGrp="1"/>
          </p:cNvSpPr>
          <p:nvPr>
            <p:ph idx="1"/>
          </p:nvPr>
        </p:nvSpPr>
        <p:spPr/>
        <p:txBody>
          <a:bodyPr>
            <a:normAutofit/>
          </a:bodyPr>
          <a:lstStyle/>
          <a:p>
            <a:r>
              <a:rPr lang="en-US" sz="2000" dirty="0" smtClean="0"/>
              <a:t>The create function triggers a POST request to an </a:t>
            </a:r>
            <a:r>
              <a:rPr lang="en-US" sz="2000" dirty="0" err="1" smtClean="0"/>
              <a:t>OData</a:t>
            </a:r>
            <a:r>
              <a:rPr lang="en-US" sz="2000" dirty="0" smtClean="0"/>
              <a:t> service which was specified during creation of the </a:t>
            </a:r>
            <a:r>
              <a:rPr lang="en-US" sz="2000" dirty="0" err="1" smtClean="0"/>
              <a:t>OData</a:t>
            </a:r>
            <a:r>
              <a:rPr lang="en-US" sz="2000" dirty="0" smtClean="0"/>
              <a:t> model</a:t>
            </a:r>
          </a:p>
          <a:p>
            <a:pPr lvl="2"/>
            <a:r>
              <a:rPr lang="en-US" sz="2000" dirty="0" err="1" smtClean="0"/>
              <a:t>var</a:t>
            </a:r>
            <a:r>
              <a:rPr lang="en-US" sz="2000" dirty="0" smtClean="0"/>
              <a:t> </a:t>
            </a:r>
            <a:r>
              <a:rPr lang="en-US" sz="2000" dirty="0" err="1" smtClean="0"/>
              <a:t>oEntry</a:t>
            </a:r>
            <a:r>
              <a:rPr lang="en-US" sz="2000" dirty="0" smtClean="0"/>
              <a:t> = {};</a:t>
            </a:r>
          </a:p>
          <a:p>
            <a:pPr lvl="2"/>
            <a:r>
              <a:rPr lang="en-US" sz="2000" dirty="0" smtClean="0"/>
              <a:t> </a:t>
            </a:r>
            <a:r>
              <a:rPr lang="en-US" sz="2000" dirty="0" err="1" smtClean="0"/>
              <a:t>oEntry.Name</a:t>
            </a:r>
            <a:r>
              <a:rPr lang="en-US" sz="2000" dirty="0" smtClean="0"/>
              <a:t> = "</a:t>
            </a:r>
            <a:r>
              <a:rPr lang="en-US" sz="2000" dirty="0" err="1" smtClean="0"/>
              <a:t>IPad</a:t>
            </a:r>
            <a:r>
              <a:rPr lang="en-US" sz="2000" dirty="0" smtClean="0"/>
              <a:t>"; </a:t>
            </a:r>
          </a:p>
          <a:p>
            <a:pPr lvl="2"/>
            <a:r>
              <a:rPr lang="en-US" sz="2000" dirty="0" err="1" smtClean="0"/>
              <a:t>oEntry.Price</a:t>
            </a:r>
            <a:r>
              <a:rPr lang="en-US" sz="2000" dirty="0" smtClean="0"/>
              <a:t> = "499$"; </a:t>
            </a:r>
            <a:r>
              <a:rPr lang="en-US" sz="2000" dirty="0" err="1" smtClean="0"/>
              <a:t>oModel.create</a:t>
            </a:r>
            <a:r>
              <a:rPr lang="en-US" sz="2000" dirty="0" smtClean="0"/>
              <a:t>('/Products', </a:t>
            </a:r>
            <a:r>
              <a:rPr lang="en-US" sz="2000" dirty="0" err="1" smtClean="0"/>
              <a:t>oEntry</a:t>
            </a:r>
            <a:r>
              <a:rPr lang="en-US" sz="2000" dirty="0" smtClean="0"/>
              <a:t>, null, function(){ </a:t>
            </a:r>
          </a:p>
          <a:p>
            <a:pPr lvl="2"/>
            <a:r>
              <a:rPr lang="en-US" sz="2000" dirty="0" smtClean="0"/>
              <a:t>alert("Create successful"); </a:t>
            </a:r>
          </a:p>
          <a:p>
            <a:pPr lvl="2"/>
            <a:r>
              <a:rPr lang="en-US" sz="2000" dirty="0" smtClean="0"/>
              <a:t>},function(){ </a:t>
            </a:r>
          </a:p>
          <a:p>
            <a:pPr lvl="2"/>
            <a:r>
              <a:rPr lang="en-US" sz="2000" dirty="0" smtClean="0"/>
              <a:t>alert("Create failed")</a:t>
            </a:r>
          </a:p>
          <a:p>
            <a:pPr lvl="2"/>
            <a:r>
              <a:rPr lang="en-US" sz="2000" dirty="0" smtClean="0"/>
              <a:t>;});</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Option ($filter)</a:t>
            </a:r>
            <a:endParaRPr lang="en-US" dirty="0"/>
          </a:p>
        </p:txBody>
      </p:sp>
      <p:graphicFrame>
        <p:nvGraphicFramePr>
          <p:cNvPr id="4" name="Content Placeholder 3"/>
          <p:cNvGraphicFramePr>
            <a:graphicFrameLocks noGrp="1"/>
          </p:cNvGraphicFramePr>
          <p:nvPr>
            <p:ph idx="1"/>
          </p:nvPr>
        </p:nvGraphicFramePr>
        <p:xfrm>
          <a:off x="676300" y="1235576"/>
          <a:ext cx="8553401" cy="4857720"/>
        </p:xfrm>
        <a:graphic>
          <a:graphicData uri="http://schemas.openxmlformats.org/drawingml/2006/table">
            <a:tbl>
              <a:tblPr firstRow="1">
                <a:tableStyleId>{3C2FFA5D-87B4-456A-9821-1D502468CF0F}</a:tableStyleId>
              </a:tblPr>
              <a:tblGrid>
                <a:gridCol w="2375945"/>
                <a:gridCol w="3326322"/>
                <a:gridCol w="2851134"/>
              </a:tblGrid>
              <a:tr h="195273">
                <a:tc>
                  <a:txBody>
                    <a:bodyPr/>
                    <a:lstStyle/>
                    <a:p>
                      <a:pPr algn="l"/>
                      <a:r>
                        <a:rPr lang="en-US" sz="1400" dirty="0"/>
                        <a:t>Operator</a:t>
                      </a:r>
                      <a:endParaRPr lang="en-US" sz="1400" dirty="0">
                        <a:solidFill>
                          <a:sysClr val="windowText" lastClr="000000"/>
                        </a:solidFill>
                      </a:endParaRPr>
                    </a:p>
                  </a:txBody>
                  <a:tcPr marL="0" marR="0" marT="0" marB="0" anchor="ctr"/>
                </a:tc>
                <a:tc>
                  <a:txBody>
                    <a:bodyPr/>
                    <a:lstStyle/>
                    <a:p>
                      <a:pPr algn="l"/>
                      <a:r>
                        <a:rPr lang="en-US" sz="1400" dirty="0"/>
                        <a:t>Description</a:t>
                      </a:r>
                      <a:endParaRPr lang="en-US" sz="1400" dirty="0">
                        <a:solidFill>
                          <a:sysClr val="windowText" lastClr="000000"/>
                        </a:solidFill>
                      </a:endParaRPr>
                    </a:p>
                  </a:txBody>
                  <a:tcPr marL="0" marR="0" marT="0" marB="0" anchor="ctr"/>
                </a:tc>
                <a:tc>
                  <a:txBody>
                    <a:bodyPr/>
                    <a:lstStyle/>
                    <a:p>
                      <a:pPr algn="l"/>
                      <a:r>
                        <a:rPr lang="en-US" sz="1400" dirty="0"/>
                        <a:t>Example</a:t>
                      </a:r>
                      <a:endParaRPr lang="en-US" sz="1400" dirty="0">
                        <a:solidFill>
                          <a:sysClr val="windowText" lastClr="000000"/>
                        </a:solidFill>
                      </a:endParaRPr>
                    </a:p>
                  </a:txBody>
                  <a:tcPr marL="0" marR="0" marT="0" marB="0" anchor="ctr"/>
                </a:tc>
              </a:tr>
              <a:tr h="167377">
                <a:tc gridSpan="3">
                  <a:txBody>
                    <a:bodyPr/>
                    <a:lstStyle/>
                    <a:p>
                      <a:r>
                        <a:rPr lang="en-US" sz="1200"/>
                        <a:t>Logical Operators</a:t>
                      </a:r>
                      <a:endParaRPr lang="en-US" sz="1200">
                        <a:solidFill>
                          <a:sysClr val="windowText" lastClr="000000"/>
                        </a:solidFill>
                      </a:endParaRPr>
                    </a:p>
                  </a:txBody>
                  <a:tcPr marL="0" marR="0" marT="0" marB="0" anchor="ctr"/>
                </a:tc>
                <a:tc hMerge="1">
                  <a:txBody>
                    <a:bodyPr/>
                    <a:lstStyle/>
                    <a:p>
                      <a:endParaRPr lang="en-US"/>
                    </a:p>
                  </a:txBody>
                  <a:tcPr/>
                </a:tc>
                <a:tc hMerge="1">
                  <a:txBody>
                    <a:bodyPr/>
                    <a:lstStyle/>
                    <a:p>
                      <a:endParaRPr lang="en-US"/>
                    </a:p>
                  </a:txBody>
                  <a:tcPr/>
                </a:tc>
              </a:tr>
              <a:tr h="340037">
                <a:tc>
                  <a:txBody>
                    <a:bodyPr/>
                    <a:lstStyle/>
                    <a:p>
                      <a:r>
                        <a:rPr lang="en-US" sz="1200" dirty="0" err="1"/>
                        <a:t>Eq</a:t>
                      </a:r>
                      <a:endParaRPr lang="en-US" sz="1200" dirty="0">
                        <a:solidFill>
                          <a:sysClr val="windowText" lastClr="000000"/>
                        </a:solidFill>
                      </a:endParaRPr>
                    </a:p>
                  </a:txBody>
                  <a:tcPr marL="0" marR="0" marT="0" marB="0" anchor="ctr"/>
                </a:tc>
                <a:tc>
                  <a:txBody>
                    <a:bodyPr/>
                    <a:lstStyle/>
                    <a:p>
                      <a:r>
                        <a:rPr lang="en-US" sz="1200" dirty="0"/>
                        <a:t>Equal</a:t>
                      </a:r>
                      <a:endParaRPr lang="en-US" sz="1200" dirty="0">
                        <a:solidFill>
                          <a:sysClr val="windowText" lastClr="000000"/>
                        </a:solidFill>
                      </a:endParaRPr>
                    </a:p>
                  </a:txBody>
                  <a:tcPr marL="0" marR="0" marT="0" marB="0" anchor="ctr"/>
                </a:tc>
                <a:tc>
                  <a:txBody>
                    <a:bodyPr/>
                    <a:lstStyle/>
                    <a:p>
                      <a:r>
                        <a:rPr lang="en-US" sz="1200" dirty="0"/>
                        <a:t>/Suppliers?$filter=Address/City </a:t>
                      </a:r>
                      <a:r>
                        <a:rPr lang="en-US" sz="1200" dirty="0" err="1"/>
                        <a:t>eq</a:t>
                      </a:r>
                      <a:r>
                        <a:rPr lang="en-US" sz="1200" dirty="0"/>
                        <a:t> ‘Redmond’</a:t>
                      </a:r>
                      <a:endParaRPr lang="en-US" sz="1200" dirty="0">
                        <a:solidFill>
                          <a:sysClr val="windowText" lastClr="000000"/>
                        </a:solidFill>
                      </a:endParaRPr>
                    </a:p>
                  </a:txBody>
                  <a:tcPr marL="0" marR="0" marT="0" marB="0" anchor="ctr"/>
                </a:tc>
              </a:tr>
              <a:tr h="340037">
                <a:tc>
                  <a:txBody>
                    <a:bodyPr/>
                    <a:lstStyle/>
                    <a:p>
                      <a:r>
                        <a:rPr lang="en-US" sz="1200" dirty="0"/>
                        <a:t>Ne</a:t>
                      </a:r>
                      <a:endParaRPr lang="en-US" sz="1200" dirty="0">
                        <a:solidFill>
                          <a:sysClr val="windowText" lastClr="000000"/>
                        </a:solidFill>
                      </a:endParaRPr>
                    </a:p>
                  </a:txBody>
                  <a:tcPr marL="0" marR="0" marT="0" marB="0" anchor="ctr"/>
                </a:tc>
                <a:tc>
                  <a:txBody>
                    <a:bodyPr/>
                    <a:lstStyle/>
                    <a:p>
                      <a:r>
                        <a:rPr lang="en-US" sz="1200" dirty="0"/>
                        <a:t>Not equal</a:t>
                      </a:r>
                      <a:endParaRPr lang="en-US" sz="1200" dirty="0">
                        <a:solidFill>
                          <a:sysClr val="windowText" lastClr="000000"/>
                        </a:solidFill>
                      </a:endParaRPr>
                    </a:p>
                  </a:txBody>
                  <a:tcPr marL="0" marR="0" marT="0" marB="0" anchor="ctr"/>
                </a:tc>
                <a:tc>
                  <a:txBody>
                    <a:bodyPr/>
                    <a:lstStyle/>
                    <a:p>
                      <a:r>
                        <a:rPr lang="en-US" sz="1200"/>
                        <a:t>/Suppliers?$filter=Address/City ne ‘London’</a:t>
                      </a:r>
                      <a:endParaRPr lang="en-US" sz="1200">
                        <a:solidFill>
                          <a:sysClr val="windowText" lastClr="000000"/>
                        </a:solidFill>
                      </a:endParaRPr>
                    </a:p>
                  </a:txBody>
                  <a:tcPr marL="0" marR="0" marT="0" marB="0" anchor="ctr"/>
                </a:tc>
              </a:tr>
              <a:tr h="226692">
                <a:tc>
                  <a:txBody>
                    <a:bodyPr/>
                    <a:lstStyle/>
                    <a:p>
                      <a:r>
                        <a:rPr lang="en-US" sz="1200" dirty="0" err="1"/>
                        <a:t>Gt</a:t>
                      </a:r>
                      <a:endParaRPr lang="en-US" sz="1200" dirty="0">
                        <a:solidFill>
                          <a:sysClr val="windowText" lastClr="000000"/>
                        </a:solidFill>
                      </a:endParaRPr>
                    </a:p>
                  </a:txBody>
                  <a:tcPr marL="0" marR="0" marT="0" marB="0" anchor="ctr"/>
                </a:tc>
                <a:tc>
                  <a:txBody>
                    <a:bodyPr/>
                    <a:lstStyle/>
                    <a:p>
                      <a:r>
                        <a:rPr lang="en-US" sz="1200" dirty="0"/>
                        <a:t>Greater than</a:t>
                      </a:r>
                      <a:endParaRPr lang="en-US" sz="1200" dirty="0">
                        <a:solidFill>
                          <a:sysClr val="windowText" lastClr="000000"/>
                        </a:solidFill>
                      </a:endParaRPr>
                    </a:p>
                  </a:txBody>
                  <a:tcPr marL="0" marR="0" marT="0" marB="0" anchor="ctr"/>
                </a:tc>
                <a:tc>
                  <a:txBody>
                    <a:bodyPr/>
                    <a:lstStyle/>
                    <a:p>
                      <a:r>
                        <a:rPr lang="en-US" sz="1200"/>
                        <a:t>/Products?$filter=Price gt 20</a:t>
                      </a:r>
                      <a:endParaRPr lang="en-US" sz="1200">
                        <a:solidFill>
                          <a:sysClr val="windowText" lastClr="000000"/>
                        </a:solidFill>
                      </a:endParaRPr>
                    </a:p>
                  </a:txBody>
                  <a:tcPr marL="0" marR="0" marT="0" marB="0" anchor="ctr"/>
                </a:tc>
              </a:tr>
              <a:tr h="226692">
                <a:tc>
                  <a:txBody>
                    <a:bodyPr/>
                    <a:lstStyle/>
                    <a:p>
                      <a:r>
                        <a:rPr lang="en-US" sz="1200"/>
                        <a:t>Ge</a:t>
                      </a:r>
                      <a:endParaRPr lang="en-US" sz="1200">
                        <a:solidFill>
                          <a:sysClr val="windowText" lastClr="000000"/>
                        </a:solidFill>
                      </a:endParaRPr>
                    </a:p>
                  </a:txBody>
                  <a:tcPr marL="0" marR="0" marT="0" marB="0" anchor="ctr"/>
                </a:tc>
                <a:tc>
                  <a:txBody>
                    <a:bodyPr/>
                    <a:lstStyle/>
                    <a:p>
                      <a:r>
                        <a:rPr lang="en-US" sz="1200"/>
                        <a:t>Greater than or equal</a:t>
                      </a:r>
                      <a:endParaRPr lang="en-US" sz="1200">
                        <a:solidFill>
                          <a:sysClr val="windowText" lastClr="000000"/>
                        </a:solidFill>
                      </a:endParaRPr>
                    </a:p>
                  </a:txBody>
                  <a:tcPr marL="0" marR="0" marT="0" marB="0" anchor="ctr"/>
                </a:tc>
                <a:tc>
                  <a:txBody>
                    <a:bodyPr/>
                    <a:lstStyle/>
                    <a:p>
                      <a:r>
                        <a:rPr lang="en-US" sz="1200"/>
                        <a:t>/Products?$filter=Price ge 10</a:t>
                      </a:r>
                      <a:endParaRPr lang="en-US" sz="1200">
                        <a:solidFill>
                          <a:sysClr val="windowText" lastClr="000000"/>
                        </a:solidFill>
                      </a:endParaRPr>
                    </a:p>
                  </a:txBody>
                  <a:tcPr marL="0" marR="0" marT="0" marB="0" anchor="ctr"/>
                </a:tc>
              </a:tr>
              <a:tr h="226692">
                <a:tc>
                  <a:txBody>
                    <a:bodyPr/>
                    <a:lstStyle/>
                    <a:p>
                      <a:r>
                        <a:rPr lang="en-US" sz="1200"/>
                        <a:t>Lt</a:t>
                      </a:r>
                      <a:endParaRPr lang="en-US" sz="1200">
                        <a:solidFill>
                          <a:sysClr val="windowText" lastClr="000000"/>
                        </a:solidFill>
                      </a:endParaRPr>
                    </a:p>
                  </a:txBody>
                  <a:tcPr marL="0" marR="0" marT="0" marB="0" anchor="ctr"/>
                </a:tc>
                <a:tc>
                  <a:txBody>
                    <a:bodyPr/>
                    <a:lstStyle/>
                    <a:p>
                      <a:r>
                        <a:rPr lang="en-US" sz="1200"/>
                        <a:t>Less than</a:t>
                      </a:r>
                      <a:endParaRPr lang="en-US" sz="1200">
                        <a:solidFill>
                          <a:sysClr val="windowText" lastClr="000000"/>
                        </a:solidFill>
                      </a:endParaRPr>
                    </a:p>
                  </a:txBody>
                  <a:tcPr marL="0" marR="0" marT="0" marB="0" anchor="ctr"/>
                </a:tc>
                <a:tc>
                  <a:txBody>
                    <a:bodyPr/>
                    <a:lstStyle/>
                    <a:p>
                      <a:r>
                        <a:rPr lang="en-US" sz="1200"/>
                        <a:t>/Products?$filter=Price lt 20</a:t>
                      </a:r>
                      <a:endParaRPr lang="en-US" sz="1200">
                        <a:solidFill>
                          <a:sysClr val="windowText" lastClr="000000"/>
                        </a:solidFill>
                      </a:endParaRPr>
                    </a:p>
                  </a:txBody>
                  <a:tcPr marL="0" marR="0" marT="0" marB="0" anchor="ctr"/>
                </a:tc>
              </a:tr>
              <a:tr h="226692">
                <a:tc>
                  <a:txBody>
                    <a:bodyPr/>
                    <a:lstStyle/>
                    <a:p>
                      <a:r>
                        <a:rPr lang="en-US" sz="1200"/>
                        <a:t>Le</a:t>
                      </a:r>
                      <a:endParaRPr lang="en-US" sz="1200">
                        <a:solidFill>
                          <a:sysClr val="windowText" lastClr="000000"/>
                        </a:solidFill>
                      </a:endParaRPr>
                    </a:p>
                  </a:txBody>
                  <a:tcPr marL="0" marR="0" marT="0" marB="0" anchor="ctr"/>
                </a:tc>
                <a:tc>
                  <a:txBody>
                    <a:bodyPr/>
                    <a:lstStyle/>
                    <a:p>
                      <a:r>
                        <a:rPr lang="en-US" sz="1200"/>
                        <a:t>Less than or equal</a:t>
                      </a:r>
                      <a:endParaRPr lang="en-US" sz="1200">
                        <a:solidFill>
                          <a:sysClr val="windowText" lastClr="000000"/>
                        </a:solidFill>
                      </a:endParaRPr>
                    </a:p>
                  </a:txBody>
                  <a:tcPr marL="0" marR="0" marT="0" marB="0" anchor="ctr"/>
                </a:tc>
                <a:tc>
                  <a:txBody>
                    <a:bodyPr/>
                    <a:lstStyle/>
                    <a:p>
                      <a:r>
                        <a:rPr lang="en-US" sz="1200"/>
                        <a:t>/Products?$filter=Price le 100</a:t>
                      </a:r>
                      <a:endParaRPr lang="en-US" sz="1200">
                        <a:solidFill>
                          <a:sysClr val="windowText" lastClr="000000"/>
                        </a:solidFill>
                      </a:endParaRPr>
                    </a:p>
                  </a:txBody>
                  <a:tcPr marL="0" marR="0" marT="0" marB="0" anchor="ctr"/>
                </a:tc>
              </a:tr>
              <a:tr h="340037">
                <a:tc>
                  <a:txBody>
                    <a:bodyPr/>
                    <a:lstStyle/>
                    <a:p>
                      <a:r>
                        <a:rPr lang="en-US" sz="1200" dirty="0"/>
                        <a:t>And</a:t>
                      </a:r>
                      <a:endParaRPr lang="en-US" sz="1200" dirty="0">
                        <a:solidFill>
                          <a:sysClr val="windowText" lastClr="000000"/>
                        </a:solidFill>
                      </a:endParaRPr>
                    </a:p>
                  </a:txBody>
                  <a:tcPr marL="0" marR="0" marT="0" marB="0" anchor="ctr"/>
                </a:tc>
                <a:tc>
                  <a:txBody>
                    <a:bodyPr/>
                    <a:lstStyle/>
                    <a:p>
                      <a:r>
                        <a:rPr lang="en-US" sz="1200" dirty="0"/>
                        <a:t>Logical and</a:t>
                      </a:r>
                      <a:endParaRPr lang="en-US" sz="1200" dirty="0">
                        <a:solidFill>
                          <a:sysClr val="windowText" lastClr="000000"/>
                        </a:solidFill>
                      </a:endParaRPr>
                    </a:p>
                  </a:txBody>
                  <a:tcPr marL="0" marR="0" marT="0" marB="0" anchor="ctr"/>
                </a:tc>
                <a:tc>
                  <a:txBody>
                    <a:bodyPr/>
                    <a:lstStyle/>
                    <a:p>
                      <a:r>
                        <a:rPr lang="en-US" sz="1200"/>
                        <a:t>/Products?$filter=Price le 200 and Price gt 3.5</a:t>
                      </a:r>
                      <a:endParaRPr lang="en-US" sz="1200">
                        <a:solidFill>
                          <a:sysClr val="windowText" lastClr="000000"/>
                        </a:solidFill>
                      </a:endParaRPr>
                    </a:p>
                  </a:txBody>
                  <a:tcPr marL="0" marR="0" marT="0" marB="0" anchor="ctr"/>
                </a:tc>
              </a:tr>
              <a:tr h="340037">
                <a:tc>
                  <a:txBody>
                    <a:bodyPr/>
                    <a:lstStyle/>
                    <a:p>
                      <a:r>
                        <a:rPr lang="en-US" sz="1200" dirty="0"/>
                        <a:t>Or</a:t>
                      </a:r>
                      <a:endParaRPr lang="en-US" sz="1200" dirty="0">
                        <a:solidFill>
                          <a:sysClr val="windowText" lastClr="000000"/>
                        </a:solidFill>
                      </a:endParaRPr>
                    </a:p>
                  </a:txBody>
                  <a:tcPr marL="0" marR="0" marT="0" marB="0" anchor="ctr"/>
                </a:tc>
                <a:tc>
                  <a:txBody>
                    <a:bodyPr/>
                    <a:lstStyle/>
                    <a:p>
                      <a:r>
                        <a:rPr lang="en-US" sz="1200" dirty="0"/>
                        <a:t>Logical or</a:t>
                      </a:r>
                      <a:endParaRPr lang="en-US" sz="1200" dirty="0">
                        <a:solidFill>
                          <a:sysClr val="windowText" lastClr="000000"/>
                        </a:solidFill>
                      </a:endParaRPr>
                    </a:p>
                  </a:txBody>
                  <a:tcPr marL="0" marR="0" marT="0" marB="0" anchor="ctr"/>
                </a:tc>
                <a:tc>
                  <a:txBody>
                    <a:bodyPr/>
                    <a:lstStyle/>
                    <a:p>
                      <a:r>
                        <a:rPr lang="en-US" sz="1200"/>
                        <a:t>/Products?$filter=Price le 3.5 or Price gt 200</a:t>
                      </a:r>
                      <a:endParaRPr lang="en-US" sz="1200">
                        <a:solidFill>
                          <a:sysClr val="windowText" lastClr="000000"/>
                        </a:solidFill>
                      </a:endParaRPr>
                    </a:p>
                  </a:txBody>
                  <a:tcPr marL="0" marR="0" marT="0" marB="0" anchor="ctr"/>
                </a:tc>
              </a:tr>
              <a:tr h="340037">
                <a:tc>
                  <a:txBody>
                    <a:bodyPr/>
                    <a:lstStyle/>
                    <a:p>
                      <a:r>
                        <a:rPr lang="en-US" sz="1200"/>
                        <a:t>Not</a:t>
                      </a:r>
                      <a:endParaRPr lang="en-US" sz="1200">
                        <a:solidFill>
                          <a:sysClr val="windowText" lastClr="000000"/>
                        </a:solidFill>
                      </a:endParaRPr>
                    </a:p>
                  </a:txBody>
                  <a:tcPr marL="0" marR="0" marT="0" marB="0" anchor="ctr"/>
                </a:tc>
                <a:tc>
                  <a:txBody>
                    <a:bodyPr/>
                    <a:lstStyle/>
                    <a:p>
                      <a:r>
                        <a:rPr lang="en-US" sz="1200"/>
                        <a:t>Logical negation</a:t>
                      </a:r>
                      <a:endParaRPr lang="en-US" sz="1200">
                        <a:solidFill>
                          <a:sysClr val="windowText" lastClr="000000"/>
                        </a:solidFill>
                      </a:endParaRPr>
                    </a:p>
                  </a:txBody>
                  <a:tcPr marL="0" marR="0" marT="0" marB="0" anchor="ctr"/>
                </a:tc>
                <a:tc>
                  <a:txBody>
                    <a:bodyPr/>
                    <a:lstStyle/>
                    <a:p>
                      <a:r>
                        <a:rPr lang="en-US" sz="1200"/>
                        <a:t>/Products?$filter=not endswith(Description,’milk’)</a:t>
                      </a:r>
                      <a:endParaRPr lang="en-US" sz="1200">
                        <a:solidFill>
                          <a:sysClr val="windowText" lastClr="000000"/>
                        </a:solidFill>
                      </a:endParaRPr>
                    </a:p>
                  </a:txBody>
                  <a:tcPr marL="0" marR="0" marT="0" marB="0" anchor="ctr"/>
                </a:tc>
              </a:tr>
              <a:tr h="167377">
                <a:tc gridSpan="3">
                  <a:txBody>
                    <a:bodyPr/>
                    <a:lstStyle/>
                    <a:p>
                      <a:r>
                        <a:rPr lang="en-US" sz="1200"/>
                        <a:t>Arithmetic Operators</a:t>
                      </a:r>
                      <a:endParaRPr lang="en-US" sz="1200">
                        <a:solidFill>
                          <a:sysClr val="windowText" lastClr="000000"/>
                        </a:solidFill>
                      </a:endParaRPr>
                    </a:p>
                  </a:txBody>
                  <a:tcPr marL="0" marR="0" marT="0" marB="0" anchor="ctr"/>
                </a:tc>
                <a:tc hMerge="1">
                  <a:txBody>
                    <a:bodyPr/>
                    <a:lstStyle/>
                    <a:p>
                      <a:endParaRPr lang="en-US"/>
                    </a:p>
                  </a:txBody>
                  <a:tcPr/>
                </a:tc>
                <a:tc hMerge="1">
                  <a:txBody>
                    <a:bodyPr/>
                    <a:lstStyle/>
                    <a:p>
                      <a:endParaRPr lang="en-US"/>
                    </a:p>
                  </a:txBody>
                  <a:tcPr/>
                </a:tc>
              </a:tr>
              <a:tr h="226692">
                <a:tc>
                  <a:txBody>
                    <a:bodyPr/>
                    <a:lstStyle/>
                    <a:p>
                      <a:r>
                        <a:rPr lang="en-US" sz="1200"/>
                        <a:t>Add</a:t>
                      </a:r>
                      <a:endParaRPr lang="en-US" sz="1200">
                        <a:solidFill>
                          <a:sysClr val="windowText" lastClr="000000"/>
                        </a:solidFill>
                      </a:endParaRPr>
                    </a:p>
                  </a:txBody>
                  <a:tcPr marL="0" marR="0" marT="0" marB="0" anchor="ctr"/>
                </a:tc>
                <a:tc>
                  <a:txBody>
                    <a:bodyPr/>
                    <a:lstStyle/>
                    <a:p>
                      <a:r>
                        <a:rPr lang="en-US" sz="1200" dirty="0"/>
                        <a:t>Addition</a:t>
                      </a:r>
                      <a:endParaRPr lang="en-US" sz="1200" dirty="0">
                        <a:solidFill>
                          <a:sysClr val="windowText" lastClr="000000"/>
                        </a:solidFill>
                      </a:endParaRPr>
                    </a:p>
                  </a:txBody>
                  <a:tcPr marL="0" marR="0" marT="0" marB="0" anchor="ctr"/>
                </a:tc>
                <a:tc>
                  <a:txBody>
                    <a:bodyPr/>
                    <a:lstStyle/>
                    <a:p>
                      <a:r>
                        <a:rPr lang="en-US" sz="1200"/>
                        <a:t>/Products?$filter=Price add 5 gt 10</a:t>
                      </a:r>
                      <a:endParaRPr lang="en-US" sz="1200">
                        <a:solidFill>
                          <a:sysClr val="windowText" lastClr="000000"/>
                        </a:solidFill>
                      </a:endParaRPr>
                    </a:p>
                  </a:txBody>
                  <a:tcPr marL="0" marR="0" marT="0" marB="0" anchor="ctr"/>
                </a:tc>
              </a:tr>
              <a:tr h="226692">
                <a:tc>
                  <a:txBody>
                    <a:bodyPr/>
                    <a:lstStyle/>
                    <a:p>
                      <a:r>
                        <a:rPr lang="en-US" sz="1200"/>
                        <a:t>Sub</a:t>
                      </a:r>
                      <a:endParaRPr lang="en-US" sz="1200">
                        <a:solidFill>
                          <a:sysClr val="windowText" lastClr="000000"/>
                        </a:solidFill>
                      </a:endParaRPr>
                    </a:p>
                  </a:txBody>
                  <a:tcPr marL="0" marR="0" marT="0" marB="0" anchor="ctr"/>
                </a:tc>
                <a:tc>
                  <a:txBody>
                    <a:bodyPr/>
                    <a:lstStyle/>
                    <a:p>
                      <a:r>
                        <a:rPr lang="en-US" sz="1200"/>
                        <a:t>Subtraction</a:t>
                      </a:r>
                      <a:endParaRPr lang="en-US" sz="1200">
                        <a:solidFill>
                          <a:sysClr val="windowText" lastClr="000000"/>
                        </a:solidFill>
                      </a:endParaRPr>
                    </a:p>
                  </a:txBody>
                  <a:tcPr marL="0" marR="0" marT="0" marB="0" anchor="ctr"/>
                </a:tc>
                <a:tc>
                  <a:txBody>
                    <a:bodyPr/>
                    <a:lstStyle/>
                    <a:p>
                      <a:r>
                        <a:rPr lang="en-US" sz="1200"/>
                        <a:t>/Products?$filter=Price sub 5 gt 10</a:t>
                      </a:r>
                      <a:endParaRPr lang="en-US" sz="1200">
                        <a:solidFill>
                          <a:sysClr val="windowText" lastClr="000000"/>
                        </a:solidFill>
                      </a:endParaRPr>
                    </a:p>
                  </a:txBody>
                  <a:tcPr marL="0" marR="0" marT="0" marB="0" anchor="ctr"/>
                </a:tc>
              </a:tr>
              <a:tr h="226692">
                <a:tc>
                  <a:txBody>
                    <a:bodyPr/>
                    <a:lstStyle/>
                    <a:p>
                      <a:r>
                        <a:rPr lang="en-US" sz="1200"/>
                        <a:t>Mul</a:t>
                      </a:r>
                      <a:endParaRPr lang="en-US" sz="1200">
                        <a:solidFill>
                          <a:sysClr val="windowText" lastClr="000000"/>
                        </a:solidFill>
                      </a:endParaRPr>
                    </a:p>
                  </a:txBody>
                  <a:tcPr marL="0" marR="0" marT="0" marB="0" anchor="ctr"/>
                </a:tc>
                <a:tc>
                  <a:txBody>
                    <a:bodyPr/>
                    <a:lstStyle/>
                    <a:p>
                      <a:r>
                        <a:rPr lang="en-US" sz="1200"/>
                        <a:t>Multiplication</a:t>
                      </a:r>
                      <a:endParaRPr lang="en-US" sz="1200">
                        <a:solidFill>
                          <a:sysClr val="windowText" lastClr="000000"/>
                        </a:solidFill>
                      </a:endParaRPr>
                    </a:p>
                  </a:txBody>
                  <a:tcPr marL="0" marR="0" marT="0" marB="0" anchor="ctr"/>
                </a:tc>
                <a:tc>
                  <a:txBody>
                    <a:bodyPr/>
                    <a:lstStyle/>
                    <a:p>
                      <a:r>
                        <a:rPr lang="en-US" sz="1200"/>
                        <a:t>/Products?$filter=Price mul 2 gt 2000</a:t>
                      </a:r>
                      <a:endParaRPr lang="en-US" sz="1200">
                        <a:solidFill>
                          <a:sysClr val="windowText" lastClr="000000"/>
                        </a:solidFill>
                      </a:endParaRPr>
                    </a:p>
                  </a:txBody>
                  <a:tcPr marL="0" marR="0" marT="0" marB="0" anchor="ctr"/>
                </a:tc>
              </a:tr>
              <a:tr h="226692">
                <a:tc>
                  <a:txBody>
                    <a:bodyPr/>
                    <a:lstStyle/>
                    <a:p>
                      <a:r>
                        <a:rPr lang="en-US" sz="1200"/>
                        <a:t>Div</a:t>
                      </a:r>
                      <a:endParaRPr lang="en-US" sz="1200">
                        <a:solidFill>
                          <a:sysClr val="windowText" lastClr="000000"/>
                        </a:solidFill>
                      </a:endParaRPr>
                    </a:p>
                  </a:txBody>
                  <a:tcPr marL="0" marR="0" marT="0" marB="0" anchor="ctr"/>
                </a:tc>
                <a:tc>
                  <a:txBody>
                    <a:bodyPr/>
                    <a:lstStyle/>
                    <a:p>
                      <a:r>
                        <a:rPr lang="en-US" sz="1200"/>
                        <a:t>Division</a:t>
                      </a:r>
                      <a:endParaRPr lang="en-US" sz="1200">
                        <a:solidFill>
                          <a:sysClr val="windowText" lastClr="000000"/>
                        </a:solidFill>
                      </a:endParaRPr>
                    </a:p>
                  </a:txBody>
                  <a:tcPr marL="0" marR="0" marT="0" marB="0" anchor="ctr"/>
                </a:tc>
                <a:tc>
                  <a:txBody>
                    <a:bodyPr/>
                    <a:lstStyle/>
                    <a:p>
                      <a:r>
                        <a:rPr lang="en-US" sz="1200"/>
                        <a:t>/Products?$filter=Price div 2 gt 4</a:t>
                      </a:r>
                      <a:endParaRPr lang="en-US" sz="1200">
                        <a:solidFill>
                          <a:sysClr val="windowText" lastClr="000000"/>
                        </a:solidFill>
                      </a:endParaRPr>
                    </a:p>
                  </a:txBody>
                  <a:tcPr marL="0" marR="0" marT="0" marB="0" anchor="ctr"/>
                </a:tc>
              </a:tr>
              <a:tr h="226692">
                <a:tc>
                  <a:txBody>
                    <a:bodyPr/>
                    <a:lstStyle/>
                    <a:p>
                      <a:r>
                        <a:rPr lang="en-US" sz="1200"/>
                        <a:t>Mod</a:t>
                      </a:r>
                      <a:endParaRPr lang="en-US" sz="1200">
                        <a:solidFill>
                          <a:sysClr val="windowText" lastClr="000000"/>
                        </a:solidFill>
                      </a:endParaRPr>
                    </a:p>
                  </a:txBody>
                  <a:tcPr marL="0" marR="0" marT="0" marB="0" anchor="ctr"/>
                </a:tc>
                <a:tc>
                  <a:txBody>
                    <a:bodyPr/>
                    <a:lstStyle/>
                    <a:p>
                      <a:r>
                        <a:rPr lang="en-US" sz="1200"/>
                        <a:t>Modulo</a:t>
                      </a:r>
                      <a:endParaRPr lang="en-US" sz="1200">
                        <a:solidFill>
                          <a:sysClr val="windowText" lastClr="000000"/>
                        </a:solidFill>
                      </a:endParaRPr>
                    </a:p>
                  </a:txBody>
                  <a:tcPr marL="0" marR="0" marT="0" marB="0" anchor="ctr"/>
                </a:tc>
                <a:tc>
                  <a:txBody>
                    <a:bodyPr/>
                    <a:lstStyle/>
                    <a:p>
                      <a:r>
                        <a:rPr lang="en-US" sz="1200" dirty="0"/>
                        <a:t>/Products?$filter=Price mod 2 </a:t>
                      </a:r>
                      <a:r>
                        <a:rPr lang="en-US" sz="1200" dirty="0" err="1"/>
                        <a:t>eq</a:t>
                      </a:r>
                      <a:r>
                        <a:rPr lang="en-US" sz="1200" dirty="0"/>
                        <a:t> 0</a:t>
                      </a:r>
                      <a:endParaRPr lang="en-US" sz="1200" dirty="0">
                        <a:solidFill>
                          <a:sysClr val="windowText" lastClr="000000"/>
                        </a:solidFill>
                      </a:endParaRPr>
                    </a:p>
                  </a:txBody>
                  <a:tcPr marL="0" marR="0" marT="0" marB="0" anchor="ctr"/>
                </a:tc>
              </a:tr>
              <a:tr h="167377">
                <a:tc gridSpan="3">
                  <a:txBody>
                    <a:bodyPr/>
                    <a:lstStyle/>
                    <a:p>
                      <a:r>
                        <a:rPr lang="en-US" sz="1200"/>
                        <a:t>Grouping Operators</a:t>
                      </a:r>
                      <a:endParaRPr lang="en-US" sz="1200">
                        <a:solidFill>
                          <a:sysClr val="windowText" lastClr="000000"/>
                        </a:solidFill>
                      </a:endParaRPr>
                    </a:p>
                  </a:txBody>
                  <a:tcPr marL="0" marR="0" marT="0" marB="0" anchor="ctr"/>
                </a:tc>
                <a:tc hMerge="1">
                  <a:txBody>
                    <a:bodyPr/>
                    <a:lstStyle/>
                    <a:p>
                      <a:endParaRPr lang="en-US"/>
                    </a:p>
                  </a:txBody>
                  <a:tcPr/>
                </a:tc>
                <a:tc hMerge="1">
                  <a:txBody>
                    <a:bodyPr/>
                    <a:lstStyle/>
                    <a:p>
                      <a:endParaRPr lang="en-US"/>
                    </a:p>
                  </a:txBody>
                  <a:tcPr/>
                </a:tc>
              </a:tr>
              <a:tr h="226692">
                <a:tc>
                  <a:txBody>
                    <a:bodyPr/>
                    <a:lstStyle/>
                    <a:p>
                      <a:r>
                        <a:rPr lang="en-US" sz="1200"/>
                        <a:t>( )</a:t>
                      </a:r>
                      <a:endParaRPr lang="en-US" sz="1200">
                        <a:solidFill>
                          <a:sysClr val="windowText" lastClr="000000"/>
                        </a:solidFill>
                      </a:endParaRPr>
                    </a:p>
                  </a:txBody>
                  <a:tcPr marL="0" marR="0" marT="0" marB="0" anchor="ctr"/>
                </a:tc>
                <a:tc>
                  <a:txBody>
                    <a:bodyPr/>
                    <a:lstStyle/>
                    <a:p>
                      <a:r>
                        <a:rPr lang="en-US" sz="1200" dirty="0"/>
                        <a:t>Precedence grouping</a:t>
                      </a:r>
                      <a:endParaRPr lang="en-US" sz="1200" dirty="0">
                        <a:solidFill>
                          <a:sysClr val="windowText" lastClr="000000"/>
                        </a:solidFill>
                      </a:endParaRPr>
                    </a:p>
                  </a:txBody>
                  <a:tcPr marL="0" marR="0" marT="0" marB="0" anchor="ctr"/>
                </a:tc>
                <a:tc>
                  <a:txBody>
                    <a:bodyPr/>
                    <a:lstStyle/>
                    <a:p>
                      <a:r>
                        <a:rPr lang="en-US" sz="1200" dirty="0"/>
                        <a:t>/Products?$filter=(Price sub 5) </a:t>
                      </a:r>
                      <a:r>
                        <a:rPr lang="en-US" sz="1200" dirty="0" err="1"/>
                        <a:t>gt</a:t>
                      </a:r>
                      <a:r>
                        <a:rPr lang="en-US" sz="1200" dirty="0"/>
                        <a:t> 10</a:t>
                      </a:r>
                      <a:endParaRPr lang="en-US" sz="1200" dirty="0">
                        <a:solidFill>
                          <a:sysClr val="windowText" lastClr="000000"/>
                        </a:solidFill>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Option ($format)</a:t>
            </a:r>
            <a:endParaRPr lang="en-US" dirty="0"/>
          </a:p>
        </p:txBody>
      </p:sp>
      <p:graphicFrame>
        <p:nvGraphicFramePr>
          <p:cNvPr id="4" name="Content Placeholder 3"/>
          <p:cNvGraphicFramePr>
            <a:graphicFrameLocks noGrp="1"/>
          </p:cNvGraphicFramePr>
          <p:nvPr>
            <p:ph idx="1"/>
          </p:nvPr>
        </p:nvGraphicFramePr>
        <p:xfrm>
          <a:off x="856176" y="1884406"/>
          <a:ext cx="8193648" cy="3089189"/>
        </p:xfrm>
        <a:graphic>
          <a:graphicData uri="http://schemas.openxmlformats.org/drawingml/2006/table">
            <a:tbl>
              <a:tblPr firstRow="1">
                <a:tableStyleId>{3C2FFA5D-87B4-456A-9821-1D502468CF0F}</a:tableStyleId>
              </a:tblPr>
              <a:tblGrid>
                <a:gridCol w="4096824"/>
                <a:gridCol w="4096824"/>
              </a:tblGrid>
              <a:tr h="343243">
                <a:tc>
                  <a:txBody>
                    <a:bodyPr/>
                    <a:lstStyle/>
                    <a:p>
                      <a:pPr algn="l"/>
                      <a:r>
                        <a:rPr lang="en-US" sz="2000" dirty="0"/>
                        <a:t>$format Value</a:t>
                      </a:r>
                    </a:p>
                  </a:txBody>
                  <a:tcPr marL="0" marR="0" marT="0" marB="0" anchor="ctr"/>
                </a:tc>
                <a:tc>
                  <a:txBody>
                    <a:bodyPr/>
                    <a:lstStyle/>
                    <a:p>
                      <a:pPr algn="l"/>
                      <a:r>
                        <a:rPr lang="en-US" sz="2000"/>
                        <a:t>Response Media Type</a:t>
                      </a:r>
                    </a:p>
                  </a:txBody>
                  <a:tcPr marL="0" marR="0" marT="0" marB="0" anchor="ctr"/>
                </a:tc>
              </a:tr>
              <a:tr h="343243">
                <a:tc>
                  <a:txBody>
                    <a:bodyPr/>
                    <a:lstStyle/>
                    <a:p>
                      <a:r>
                        <a:rPr lang="en-US" sz="2000" dirty="0"/>
                        <a:t>Atom</a:t>
                      </a:r>
                    </a:p>
                  </a:txBody>
                  <a:tcPr marL="0" marR="0" marT="0" marB="0" anchor="ctr"/>
                </a:tc>
                <a:tc>
                  <a:txBody>
                    <a:bodyPr/>
                    <a:lstStyle/>
                    <a:p>
                      <a:r>
                        <a:rPr lang="en-US" sz="2000" dirty="0"/>
                        <a:t>application/</a:t>
                      </a:r>
                      <a:r>
                        <a:rPr lang="en-US" sz="2000" dirty="0" err="1"/>
                        <a:t>atom+xml</a:t>
                      </a:r>
                      <a:endParaRPr lang="en-US" sz="2000" dirty="0"/>
                    </a:p>
                  </a:txBody>
                  <a:tcPr marL="0" marR="0" marT="0" marB="0" anchor="ctr"/>
                </a:tc>
              </a:tr>
              <a:tr h="343243">
                <a:tc>
                  <a:txBody>
                    <a:bodyPr/>
                    <a:lstStyle/>
                    <a:p>
                      <a:r>
                        <a:rPr lang="en-US" sz="2000" dirty="0"/>
                        <a:t>Xml</a:t>
                      </a:r>
                    </a:p>
                  </a:txBody>
                  <a:tcPr marL="0" marR="0" marT="0" marB="0" anchor="ctr"/>
                </a:tc>
                <a:tc>
                  <a:txBody>
                    <a:bodyPr/>
                    <a:lstStyle/>
                    <a:p>
                      <a:r>
                        <a:rPr lang="en-US" sz="2000" dirty="0"/>
                        <a:t>application/xml</a:t>
                      </a:r>
                    </a:p>
                  </a:txBody>
                  <a:tcPr marL="0" marR="0" marT="0" marB="0" anchor="ctr"/>
                </a:tc>
              </a:tr>
              <a:tr h="343243">
                <a:tc>
                  <a:txBody>
                    <a:bodyPr/>
                    <a:lstStyle/>
                    <a:p>
                      <a:r>
                        <a:rPr lang="en-US" sz="2000" dirty="0" err="1"/>
                        <a:t>Json</a:t>
                      </a:r>
                      <a:endParaRPr lang="en-US" sz="2000" dirty="0"/>
                    </a:p>
                  </a:txBody>
                  <a:tcPr marL="0" marR="0" marT="0" marB="0" anchor="ctr"/>
                </a:tc>
                <a:tc>
                  <a:txBody>
                    <a:bodyPr/>
                    <a:lstStyle/>
                    <a:p>
                      <a:r>
                        <a:rPr lang="en-US" sz="2000" dirty="0"/>
                        <a:t>application/</a:t>
                      </a:r>
                      <a:r>
                        <a:rPr lang="en-US" sz="2000" dirty="0" err="1"/>
                        <a:t>json</a:t>
                      </a:r>
                      <a:endParaRPr lang="en-US" sz="2000" dirty="0"/>
                    </a:p>
                  </a:txBody>
                  <a:tcPr marL="0" marR="0" marT="0" marB="0" anchor="ctr"/>
                </a:tc>
              </a:tr>
              <a:tr h="686487">
                <a:tc>
                  <a:txBody>
                    <a:bodyPr/>
                    <a:lstStyle/>
                    <a:p>
                      <a:r>
                        <a:rPr lang="en-US" sz="2000"/>
                        <a:t>Any other IANA-defined content type</a:t>
                      </a:r>
                    </a:p>
                  </a:txBody>
                  <a:tcPr marL="0" marR="0" marT="0" marB="0" anchor="ctr"/>
                </a:tc>
                <a:tc>
                  <a:txBody>
                    <a:bodyPr/>
                    <a:lstStyle/>
                    <a:p>
                      <a:r>
                        <a:rPr lang="en-US" sz="2000" dirty="0"/>
                        <a:t>Any IANA-defined content type</a:t>
                      </a:r>
                    </a:p>
                  </a:txBody>
                  <a:tcPr marL="0" marR="0" marT="0" marB="0" anchor="ctr"/>
                </a:tc>
              </a:tr>
              <a:tr h="1029730">
                <a:tc>
                  <a:txBody>
                    <a:bodyPr/>
                    <a:lstStyle/>
                    <a:p>
                      <a:r>
                        <a:rPr lang="en-US" sz="2000" dirty="0"/>
                        <a:t>A service-specific value indicating a format specific to the specific </a:t>
                      </a:r>
                      <a:r>
                        <a:rPr lang="en-US" sz="2000" dirty="0" err="1"/>
                        <a:t>OData</a:t>
                      </a:r>
                      <a:r>
                        <a:rPr lang="en-US" sz="2000" dirty="0"/>
                        <a:t> service</a:t>
                      </a:r>
                    </a:p>
                  </a:txBody>
                  <a:tcPr marL="0" marR="0" marT="0" marB="0" anchor="ctr"/>
                </a:tc>
                <a:tc>
                  <a:txBody>
                    <a:bodyPr/>
                    <a:lstStyle/>
                    <a:p>
                      <a:r>
                        <a:rPr lang="en-US" sz="2000" dirty="0"/>
                        <a:t>Any IANA-defined content type</a:t>
                      </a:r>
                    </a:p>
                  </a:txBody>
                  <a:tcPr marL="0" marR="0" marT="0" marB="0" anchor="ctr"/>
                </a:tc>
              </a:tr>
            </a:tbl>
          </a:graphicData>
        </a:graphic>
      </p:graphicFrame>
      <p:sp>
        <p:nvSpPr>
          <p:cNvPr id="5" name="Rectangle 4"/>
          <p:cNvSpPr/>
          <p:nvPr/>
        </p:nvSpPr>
        <p:spPr>
          <a:xfrm>
            <a:off x="247650" y="5715000"/>
            <a:ext cx="9328150" cy="369332"/>
          </a:xfrm>
          <a:prstGeom prst="rect">
            <a:avLst/>
          </a:prstGeom>
        </p:spPr>
        <p:txBody>
          <a:bodyPr wrap="square">
            <a:spAutoFit/>
          </a:bodyPr>
          <a:lstStyle/>
          <a:p>
            <a:r>
              <a:rPr lang="en-US" dirty="0" smtClean="0">
                <a:solidFill>
                  <a:schemeClr val="bg1"/>
                </a:solidFill>
              </a:rPr>
              <a:t>http://services.odata.org/OData/OData.svc/Products?$format=json</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Links</a:t>
            </a:r>
            <a:endParaRPr lang="en-US" dirty="0"/>
          </a:p>
        </p:txBody>
      </p:sp>
      <p:sp>
        <p:nvSpPr>
          <p:cNvPr id="3" name="Content Placeholder 2"/>
          <p:cNvSpPr>
            <a:spLocks noGrp="1"/>
          </p:cNvSpPr>
          <p:nvPr>
            <p:ph idx="1"/>
          </p:nvPr>
        </p:nvSpPr>
        <p:spPr/>
        <p:txBody>
          <a:bodyPr/>
          <a:lstStyle/>
          <a:p>
            <a:r>
              <a:rPr lang="en-US" sz="2000" dirty="0" smtClean="0">
                <a:hlinkClick r:id="rId2"/>
              </a:rPr>
              <a:t>http://www.odata.org/documentation/odata-version-2-0/uri-conventions</a:t>
            </a:r>
            <a:endParaRPr lang="en-US" sz="2000" dirty="0" smtClean="0"/>
          </a:p>
          <a:p>
            <a:r>
              <a:rPr lang="en-US" sz="2000" dirty="0" smtClean="0">
                <a:hlinkClick r:id="rId3"/>
              </a:rPr>
              <a:t>http://www.odata.org/odata-services/</a:t>
            </a:r>
            <a:endParaRPr lang="en-US" sz="2000" dirty="0" smtClean="0"/>
          </a:p>
          <a:p>
            <a:r>
              <a:rPr lang="en-US" sz="2000" dirty="0" smtClean="0">
                <a:hlinkClick r:id="rId4"/>
              </a:rPr>
              <a:t>https://sapui5.netweaver.ondemand.com/sdk/#docs/guide/91f11c116f4d1014b6dd926db0e91070.html</a:t>
            </a:r>
            <a:endParaRPr lang="en-US" sz="2000" dirty="0" smtClean="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UI5I-OData-02: </a:t>
            </a:r>
            <a:r>
              <a:rPr lang="en-US" dirty="0" smtClean="0"/>
              <a:t>HTTP Status codes and network issues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HTTP Status Codes and Network Issues</a:t>
            </a:r>
            <a:endParaRPr lang="en-US" dirty="0"/>
          </a:p>
        </p:txBody>
      </p:sp>
      <p:graphicFrame>
        <p:nvGraphicFramePr>
          <p:cNvPr id="7" name="Content Placeholder 6"/>
          <p:cNvGraphicFramePr>
            <a:graphicFrameLocks noGrp="1"/>
          </p:cNvGraphicFramePr>
          <p:nvPr>
            <p:ph idx="1"/>
          </p:nvPr>
        </p:nvGraphicFramePr>
        <p:xfrm>
          <a:off x="884548" y="1381975"/>
          <a:ext cx="8136904" cy="4094051"/>
        </p:xfrm>
        <a:graphic>
          <a:graphicData uri="http://schemas.openxmlformats.org/drawingml/2006/table">
            <a:tbl>
              <a:tblPr firstRow="1" bandRow="1">
                <a:tableStyleId>{5C22544A-7EE6-4342-B048-85BDC9FD1C3A}</a:tableStyleId>
              </a:tblPr>
              <a:tblGrid>
                <a:gridCol w="4176784"/>
                <a:gridCol w="3960120"/>
              </a:tblGrid>
              <a:tr h="333240">
                <a:tc>
                  <a:txBody>
                    <a:bodyPr/>
                    <a:lstStyle/>
                    <a:p>
                      <a:pPr algn="ctr"/>
                      <a:r>
                        <a:rPr lang="en-US" sz="1400" dirty="0" smtClean="0"/>
                        <a:t>ERROR CODES</a:t>
                      </a:r>
                      <a:endParaRPr lang="en-US" sz="1400" dirty="0"/>
                    </a:p>
                  </a:txBody>
                  <a:tcPr/>
                </a:tc>
                <a:tc>
                  <a:txBody>
                    <a:bodyPr/>
                    <a:lstStyle/>
                    <a:p>
                      <a:pPr algn="ctr"/>
                      <a:r>
                        <a:rPr lang="en-US" sz="1400" dirty="0" smtClean="0"/>
                        <a:t>DESCRIPTION</a:t>
                      </a:r>
                      <a:endParaRPr lang="en-US" sz="1400" dirty="0"/>
                    </a:p>
                  </a:txBody>
                  <a:tcPr/>
                </a:tc>
              </a:tr>
              <a:tr h="547818">
                <a:tc>
                  <a:txBody>
                    <a:bodyPr/>
                    <a:lstStyle/>
                    <a:p>
                      <a:r>
                        <a:rPr lang="en-US" sz="1400" b="0" i="0" kern="1200" dirty="0" smtClean="0">
                          <a:solidFill>
                            <a:schemeClr val="dk1"/>
                          </a:solidFill>
                          <a:latin typeface="+mn-lt"/>
                          <a:ea typeface="+mn-ea"/>
                          <a:cs typeface="+mn-cs"/>
                        </a:rPr>
                        <a:t>200 OK</a:t>
                      </a:r>
                      <a:endParaRPr lang="en-US" sz="1400" dirty="0"/>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The request is OK (this is the standard response for successful HTTP requests)</a:t>
                      </a:r>
                    </a:p>
                  </a:txBody>
                  <a:tcPr/>
                </a:tc>
              </a:tr>
              <a:tr h="547818">
                <a:tc>
                  <a:txBody>
                    <a:bodyPr/>
                    <a:lstStyle/>
                    <a:p>
                      <a:pPr marL="0" algn="l" defTabSz="914400" rtl="0" eaLnBrk="1" latinLnBrk="0" hangingPunct="1"/>
                      <a:r>
                        <a:rPr lang="en-US" sz="1400" b="0" i="0" kern="1200" dirty="0" smtClean="0">
                          <a:solidFill>
                            <a:schemeClr val="dk1"/>
                          </a:solidFill>
                          <a:latin typeface="+mn-lt"/>
                          <a:ea typeface="+mn-ea"/>
                          <a:cs typeface="+mn-cs"/>
                        </a:rPr>
                        <a:t>201 Created</a:t>
                      </a:r>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The request has been fulfilled, and a new resource is created </a:t>
                      </a:r>
                    </a:p>
                  </a:txBody>
                  <a:tcPr/>
                </a:tc>
              </a:tr>
              <a:tr h="782596">
                <a:tc>
                  <a:txBody>
                    <a:bodyPr/>
                    <a:lstStyle/>
                    <a:p>
                      <a:pPr marL="0" algn="l" defTabSz="914400" rtl="0" eaLnBrk="1" latinLnBrk="0" hangingPunct="1"/>
                      <a:r>
                        <a:rPr lang="en-US" sz="1400" b="0" i="0" kern="1200" dirty="0" smtClean="0">
                          <a:solidFill>
                            <a:schemeClr val="dk1"/>
                          </a:solidFill>
                          <a:latin typeface="+mn-lt"/>
                          <a:ea typeface="+mn-ea"/>
                          <a:cs typeface="+mn-cs"/>
                        </a:rPr>
                        <a:t>202 Accepted</a:t>
                      </a:r>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The request has been accepted for processing, but the processing has not been completed</a:t>
                      </a:r>
                    </a:p>
                  </a:txBody>
                  <a:tcPr/>
                </a:tc>
              </a:tr>
              <a:tr h="547818">
                <a:tc>
                  <a:txBody>
                    <a:bodyPr/>
                    <a:lstStyle/>
                    <a:p>
                      <a:pPr marL="0" algn="l" defTabSz="914400" rtl="0" eaLnBrk="1" latinLnBrk="0" hangingPunct="1"/>
                      <a:r>
                        <a:rPr lang="en-US" sz="1400" b="0" i="0" kern="1200" dirty="0" smtClean="0">
                          <a:solidFill>
                            <a:schemeClr val="dk1"/>
                          </a:solidFill>
                          <a:latin typeface="+mn-lt"/>
                          <a:ea typeface="+mn-ea"/>
                          <a:cs typeface="+mn-cs"/>
                        </a:rPr>
                        <a:t>400 Bad Request</a:t>
                      </a:r>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The request cannot be fulfilled due to bad syntax</a:t>
                      </a:r>
                    </a:p>
                  </a:txBody>
                  <a:tcPr/>
                </a:tc>
              </a:tr>
              <a:tr h="1017375">
                <a:tc>
                  <a:txBody>
                    <a:bodyPr/>
                    <a:lstStyle/>
                    <a:p>
                      <a:pPr marL="0" algn="l" defTabSz="914400" rtl="0" eaLnBrk="1" latinLnBrk="0" hangingPunct="1"/>
                      <a:r>
                        <a:rPr lang="en-US" sz="1400" b="0" i="0" kern="1200" dirty="0" smtClean="0">
                          <a:solidFill>
                            <a:schemeClr val="dk1"/>
                          </a:solidFill>
                          <a:latin typeface="+mn-lt"/>
                          <a:ea typeface="+mn-ea"/>
                          <a:cs typeface="+mn-cs"/>
                        </a:rPr>
                        <a:t>401 Unauthorized</a:t>
                      </a:r>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The request was a legal request, but the server is refusing to respond to it. For use when authentication is possible but has failed or not yet been provided</a:t>
                      </a:r>
                    </a:p>
                  </a:txBody>
                  <a:tcPr/>
                </a:tc>
              </a:tr>
              <a:tr h="317386">
                <a:tc>
                  <a:txBody>
                    <a:bodyPr/>
                    <a:lstStyle/>
                    <a:p>
                      <a:pPr marL="0" algn="l" defTabSz="914400" rtl="0" eaLnBrk="1" latinLnBrk="0" hangingPunct="1"/>
                      <a:r>
                        <a:rPr lang="en-US" sz="1400" b="0" i="0" kern="1200" dirty="0" smtClean="0">
                          <a:solidFill>
                            <a:schemeClr val="dk1"/>
                          </a:solidFill>
                          <a:latin typeface="+mn-lt"/>
                          <a:ea typeface="+mn-ea"/>
                          <a:cs typeface="+mn-cs"/>
                        </a:rPr>
                        <a:t>402 Payment Required</a:t>
                      </a:r>
                      <a:endParaRPr lang="en-US" sz="1400" b="0" i="0" kern="1200" dirty="0">
                        <a:solidFill>
                          <a:schemeClr val="dk1"/>
                        </a:solidFill>
                        <a:latin typeface="+mn-lt"/>
                        <a:ea typeface="+mn-ea"/>
                        <a:cs typeface="+mn-cs"/>
                      </a:endParaRPr>
                    </a:p>
                  </a:txBody>
                  <a:tcPr/>
                </a:tc>
                <a:tc>
                  <a:txBody>
                    <a:bodyPr/>
                    <a:lstStyle/>
                    <a:p>
                      <a:pPr marL="0" algn="l" defTabSz="914400" rtl="0" eaLnBrk="1" latinLnBrk="0" hangingPunct="1"/>
                      <a:r>
                        <a:rPr lang="en-US" sz="1400" b="0" i="0" kern="1200" dirty="0" smtClean="0">
                          <a:solidFill>
                            <a:schemeClr val="dk1"/>
                          </a:solidFill>
                          <a:latin typeface="+mn-lt"/>
                          <a:ea typeface="+mn-ea"/>
                          <a:cs typeface="+mn-cs"/>
                        </a:rPr>
                        <a:t>Reserved for future use</a:t>
                      </a:r>
                      <a:endParaRPr lang="en-US" sz="1400" b="0" i="0" kern="1200" dirty="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HTTP Status Codes and Network Issues</a:t>
            </a:r>
            <a:endParaRPr lang="en-US" dirty="0"/>
          </a:p>
        </p:txBody>
      </p:sp>
      <p:graphicFrame>
        <p:nvGraphicFramePr>
          <p:cNvPr id="5" name="Content Placeholder 4"/>
          <p:cNvGraphicFramePr>
            <a:graphicFrameLocks noGrp="1"/>
          </p:cNvGraphicFramePr>
          <p:nvPr>
            <p:ph idx="1"/>
          </p:nvPr>
        </p:nvGraphicFramePr>
        <p:xfrm>
          <a:off x="476614" y="1169484"/>
          <a:ext cx="8952772" cy="4519033"/>
        </p:xfrm>
        <a:graphic>
          <a:graphicData uri="http://schemas.openxmlformats.org/drawingml/2006/table">
            <a:tbl>
              <a:tblPr firstRow="1" bandRow="1">
                <a:tableStyleId>{5C22544A-7EE6-4342-B048-85BDC9FD1C3A}</a:tableStyleId>
              </a:tblPr>
              <a:tblGrid>
                <a:gridCol w="3486035"/>
                <a:gridCol w="5466737"/>
              </a:tblGrid>
              <a:tr h="512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ERROR CODES</a:t>
                      </a:r>
                    </a:p>
                    <a:p>
                      <a:endParaRPr lang="en-US" sz="1400" dirty="0"/>
                    </a:p>
                  </a:txBody>
                  <a:tcPr marL="121538" marR="12153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DESCRIPTION</a:t>
                      </a:r>
                    </a:p>
                    <a:p>
                      <a:endParaRPr lang="en-US" sz="1400" dirty="0"/>
                    </a:p>
                  </a:txBody>
                  <a:tcPr marL="121538" marR="121538"/>
                </a:tc>
              </a:tr>
              <a:tr h="463450">
                <a:tc>
                  <a:txBody>
                    <a:bodyPr/>
                    <a:lstStyle/>
                    <a:p>
                      <a:r>
                        <a:rPr lang="en-US" sz="1400" b="0" i="0" kern="1200" dirty="0" smtClean="0">
                          <a:solidFill>
                            <a:schemeClr val="dk1"/>
                          </a:solidFill>
                          <a:latin typeface="+mn-lt"/>
                          <a:ea typeface="+mn-ea"/>
                          <a:cs typeface="+mn-cs"/>
                        </a:rPr>
                        <a:t>403 Forbidden</a:t>
                      </a:r>
                      <a:endParaRPr lang="en-US" sz="1400" dirty="0"/>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request was a legal request, but the server is refusing to respond to it</a:t>
                      </a:r>
                    </a:p>
                  </a:txBody>
                  <a:tcPr marL="121538" marR="121538"/>
                </a:tc>
              </a:tr>
              <a:tr h="487703">
                <a:tc>
                  <a:txBody>
                    <a:bodyPr/>
                    <a:lstStyle/>
                    <a:p>
                      <a:pPr marL="0" algn="l" defTabSz="914400" rtl="0" eaLnBrk="1" latinLnBrk="0" hangingPunct="1"/>
                      <a:r>
                        <a:rPr lang="en-US" sz="1400" b="0" i="0" kern="1200" dirty="0" smtClean="0">
                          <a:solidFill>
                            <a:schemeClr val="dk1"/>
                          </a:solidFill>
                          <a:latin typeface="+mn-lt"/>
                          <a:ea typeface="+mn-ea"/>
                          <a:cs typeface="+mn-cs"/>
                        </a:rPr>
                        <a:t>404 Not Found</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requested page could not be found but may be available again in the future</a:t>
                      </a:r>
                    </a:p>
                  </a:txBody>
                  <a:tcPr marL="121538" marR="121538"/>
                </a:tc>
              </a:tr>
              <a:tr h="487703">
                <a:tc>
                  <a:txBody>
                    <a:bodyPr/>
                    <a:lstStyle/>
                    <a:p>
                      <a:pPr marL="0" algn="l" defTabSz="914400" rtl="0" eaLnBrk="1" latinLnBrk="0" hangingPunct="1"/>
                      <a:r>
                        <a:rPr lang="en-US" sz="1400" b="0" i="0" kern="1200" dirty="0" smtClean="0">
                          <a:solidFill>
                            <a:schemeClr val="dk1"/>
                          </a:solidFill>
                          <a:latin typeface="+mn-lt"/>
                          <a:ea typeface="+mn-ea"/>
                          <a:cs typeface="+mn-cs"/>
                        </a:rPr>
                        <a:t>500 Internal Server Error</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A generic error message, given when no more specific message is suitable</a:t>
                      </a:r>
                    </a:p>
                  </a:txBody>
                  <a:tcPr marL="121538" marR="121538"/>
                </a:tc>
              </a:tr>
              <a:tr h="660981">
                <a:tc>
                  <a:txBody>
                    <a:bodyPr/>
                    <a:lstStyle/>
                    <a:p>
                      <a:pPr marL="0" algn="l" defTabSz="914400" rtl="0" eaLnBrk="1" latinLnBrk="0" hangingPunct="1"/>
                      <a:r>
                        <a:rPr lang="en-US" sz="1400" b="0" i="0" kern="1200" dirty="0" smtClean="0">
                          <a:solidFill>
                            <a:schemeClr val="dk1"/>
                          </a:solidFill>
                          <a:latin typeface="+mn-lt"/>
                          <a:ea typeface="+mn-ea"/>
                          <a:cs typeface="+mn-cs"/>
                        </a:rPr>
                        <a:t>501 Not Implemented</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server either does not recognize the request method, or it lacks the ability to fulfill the request</a:t>
                      </a:r>
                    </a:p>
                  </a:txBody>
                  <a:tcPr marL="121538" marR="121538"/>
                </a:tc>
              </a:tr>
              <a:tr h="660981">
                <a:tc>
                  <a:txBody>
                    <a:bodyPr/>
                    <a:lstStyle/>
                    <a:p>
                      <a:pPr marL="0" algn="l" defTabSz="914400" rtl="0" eaLnBrk="1" latinLnBrk="0" hangingPunct="1"/>
                      <a:r>
                        <a:rPr lang="en-US" sz="1400" b="0" i="0" kern="1200" dirty="0" smtClean="0">
                          <a:solidFill>
                            <a:schemeClr val="dk1"/>
                          </a:solidFill>
                          <a:latin typeface="+mn-lt"/>
                          <a:ea typeface="+mn-ea"/>
                          <a:cs typeface="+mn-cs"/>
                        </a:rPr>
                        <a:t>502 Bad Gateway</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server was acting as a gateway or proxy and received an invalid response from the upstream server</a:t>
                      </a:r>
                    </a:p>
                  </a:txBody>
                  <a:tcPr marL="121538" marR="121538"/>
                </a:tc>
              </a:tr>
              <a:tr h="463450">
                <a:tc>
                  <a:txBody>
                    <a:bodyPr/>
                    <a:lstStyle/>
                    <a:p>
                      <a:pPr marL="0" algn="l" defTabSz="914400" rtl="0" eaLnBrk="1" latinLnBrk="0" hangingPunct="1"/>
                      <a:r>
                        <a:rPr lang="en-US" sz="1400" b="0" i="0" kern="1200" dirty="0" smtClean="0">
                          <a:solidFill>
                            <a:schemeClr val="dk1"/>
                          </a:solidFill>
                          <a:latin typeface="+mn-lt"/>
                          <a:ea typeface="+mn-ea"/>
                          <a:cs typeface="+mn-cs"/>
                        </a:rPr>
                        <a:t>503 Service Unavailable</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server is currently unavailable (overloaded or down)</a:t>
                      </a:r>
                    </a:p>
                  </a:txBody>
                  <a:tcPr marL="121538" marR="121538"/>
                </a:tc>
              </a:tr>
              <a:tr h="660981">
                <a:tc>
                  <a:txBody>
                    <a:bodyPr/>
                    <a:lstStyle/>
                    <a:p>
                      <a:pPr marL="0" algn="l" defTabSz="914400" rtl="0" eaLnBrk="1" latinLnBrk="0" hangingPunct="1"/>
                      <a:r>
                        <a:rPr lang="en-US" sz="1400" b="0" i="0" kern="1200" dirty="0" smtClean="0">
                          <a:solidFill>
                            <a:schemeClr val="dk1"/>
                          </a:solidFill>
                          <a:latin typeface="+mn-lt"/>
                          <a:ea typeface="+mn-ea"/>
                          <a:cs typeface="+mn-cs"/>
                        </a:rPr>
                        <a:t>504 Gateway Timeout</a:t>
                      </a:r>
                    </a:p>
                  </a:txBody>
                  <a:tcPr marL="121538" marR="121538"/>
                </a:tc>
                <a:tc>
                  <a:txBody>
                    <a:bodyPr/>
                    <a:lstStyle/>
                    <a:p>
                      <a:pPr marL="0" algn="l" defTabSz="914400" rtl="0" eaLnBrk="1" latinLnBrk="0" hangingPunct="1"/>
                      <a:r>
                        <a:rPr lang="en-US" sz="1400" b="0" i="0" kern="1200" dirty="0" smtClean="0">
                          <a:solidFill>
                            <a:schemeClr val="dk1"/>
                          </a:solidFill>
                          <a:latin typeface="+mn-lt"/>
                          <a:ea typeface="+mn-ea"/>
                          <a:cs typeface="+mn-cs"/>
                        </a:rPr>
                        <a:t>The server was acting as a gateway or proxy and did not receive a timely response from the upstream server</a:t>
                      </a:r>
                    </a:p>
                  </a:txBody>
                  <a:tcPr marL="121538" marR="121538"/>
                </a:tc>
              </a:tr>
            </a:tbl>
          </a:graphicData>
        </a:graphic>
      </p:graphicFrame>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a:t>
            </a:r>
            <a:r>
              <a:rPr lang="en-IN" sz="2000" dirty="0" err="1" smtClean="0"/>
              <a:t>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 xmlns:p14="http://schemas.microsoft.com/office/powerpoint/2010/main" val="2909448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solidFill>
            <a:schemeClr val="tx2">
              <a:lumMod val="75000"/>
            </a:schemeClr>
          </a:solid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SAP UI5  – Day 3</a:t>
            </a:r>
            <a:endParaRPr/>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UI5I-OData: </a:t>
            </a:r>
            <a:r>
              <a:rPr lang="en-US" dirty="0" err="1" smtClean="0"/>
              <a:t>OData</a:t>
            </a:r>
            <a:r>
              <a:rPr lang="en-US" dirty="0" smtClean="0"/>
              <a:t> Service Consumption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 :</a:t>
            </a:r>
            <a:endParaRPr lang="en-US" dirty="0"/>
          </a:p>
        </p:txBody>
      </p:sp>
      <p:sp>
        <p:nvSpPr>
          <p:cNvPr id="7" name="Content Placeholder 6"/>
          <p:cNvSpPr>
            <a:spLocks noGrp="1"/>
          </p:cNvSpPr>
          <p:nvPr>
            <p:ph idx="1"/>
          </p:nvPr>
        </p:nvSpPr>
        <p:spPr/>
        <p:txBody>
          <a:bodyPr/>
          <a:lstStyle/>
          <a:p>
            <a:pPr lvl="0"/>
            <a:r>
              <a:rPr lang="en-CA" sz="2000" dirty="0" smtClean="0">
                <a:solidFill>
                  <a:schemeClr val="dk1"/>
                </a:solidFill>
              </a:rPr>
              <a:t>Introduction to </a:t>
            </a:r>
            <a:r>
              <a:rPr lang="en-CA" sz="2000" dirty="0" err="1" smtClean="0">
                <a:solidFill>
                  <a:schemeClr val="dk1"/>
                </a:solidFill>
              </a:rPr>
              <a:t>oData</a:t>
            </a:r>
            <a:endParaRPr lang="en-US" sz="2000" dirty="0" smtClean="0">
              <a:solidFill>
                <a:schemeClr val="dk1"/>
              </a:solidFill>
            </a:endParaRPr>
          </a:p>
          <a:p>
            <a:pPr lvl="0"/>
            <a:r>
              <a:rPr lang="en-CA" sz="2000" dirty="0" smtClean="0">
                <a:solidFill>
                  <a:schemeClr val="dk1"/>
                </a:solidFill>
              </a:rPr>
              <a:t>Consumption of gateway services</a:t>
            </a:r>
            <a:endParaRPr lang="en-US" sz="2000" dirty="0" smtClean="0">
              <a:solidFill>
                <a:schemeClr val="dk1"/>
              </a:solidFill>
            </a:endParaRPr>
          </a:p>
          <a:p>
            <a:pPr lvl="0"/>
            <a:r>
              <a:rPr lang="en-CA" sz="2000" dirty="0" smtClean="0">
                <a:solidFill>
                  <a:schemeClr val="dk1"/>
                </a:solidFill>
              </a:rPr>
              <a:t>CRUD operations</a:t>
            </a:r>
            <a:endParaRPr lang="en-US" sz="2000" dirty="0" smtClean="0">
              <a:solidFill>
                <a:schemeClr val="dk1"/>
              </a:solidFill>
            </a:endParaRPr>
          </a:p>
          <a:p>
            <a:pPr marL="171450" indent="-171450" fontAlgn="b"/>
            <a:r>
              <a:rPr lang="en-US" sz="2000" dirty="0" smtClean="0"/>
              <a:t> Debugging the UI with integration to GW services</a:t>
            </a:r>
          </a:p>
          <a:p>
            <a:pPr marL="171450" indent="-171450" fontAlgn="b"/>
            <a:r>
              <a:rPr lang="en-US" sz="2000" dirty="0" smtClean="0"/>
              <a:t> Error handing</a:t>
            </a:r>
          </a:p>
          <a:p>
            <a:pPr marL="171450" indent="-171450" fontAlgn="b"/>
            <a:r>
              <a:rPr lang="en-US" sz="2000" dirty="0" smtClean="0"/>
              <a:t> HTTP status codes and Network Issue</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UI5I-OData-01 : Introduction to </a:t>
            </a:r>
            <a:r>
              <a:rPr lang="en-US" dirty="0" err="1" smtClean="0"/>
              <a:t>OData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OData</a:t>
            </a:r>
            <a:endParaRPr lang="en-US" dirty="0"/>
          </a:p>
        </p:txBody>
      </p:sp>
      <p:sp>
        <p:nvSpPr>
          <p:cNvPr id="3" name="Content Placeholder 2"/>
          <p:cNvSpPr>
            <a:spLocks noGrp="1"/>
          </p:cNvSpPr>
          <p:nvPr>
            <p:ph idx="1"/>
          </p:nvPr>
        </p:nvSpPr>
        <p:spPr/>
        <p:txBody>
          <a:bodyPr/>
          <a:lstStyle/>
          <a:p>
            <a:r>
              <a:rPr lang="en-US" sz="2000" dirty="0" smtClean="0"/>
              <a:t>The </a:t>
            </a:r>
            <a:r>
              <a:rPr lang="en-US" sz="2000" dirty="0" err="1" smtClean="0"/>
              <a:t>OData</a:t>
            </a:r>
            <a:r>
              <a:rPr lang="en-US" sz="2000" dirty="0" smtClean="0"/>
              <a:t> model is a server-side model: the dataset is only available on the server and the client only knows the currently visible rows and fields. Sorting and filtering is done on the server. The client has to send a request to the server to accomplish these tasks.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What is </a:t>
            </a:r>
            <a:r>
              <a:rPr lang="en-US" dirty="0" err="1" smtClean="0"/>
              <a:t>OData</a:t>
            </a:r>
            <a:r>
              <a:rPr lang="en-US" dirty="0" smtClean="0"/>
              <a:t> (Open Data) ?</a:t>
            </a:r>
            <a:endParaRPr lang="en-US" dirty="0"/>
          </a:p>
        </p:txBody>
      </p:sp>
      <p:sp>
        <p:nvSpPr>
          <p:cNvPr id="2" name="Content Placeholder 1"/>
          <p:cNvSpPr>
            <a:spLocks noGrp="1"/>
          </p:cNvSpPr>
          <p:nvPr>
            <p:ph idx="1"/>
          </p:nvPr>
        </p:nvSpPr>
        <p:spPr/>
        <p:txBody>
          <a:bodyPr>
            <a:noAutofit/>
          </a:bodyPr>
          <a:lstStyle/>
          <a:p>
            <a:r>
              <a:rPr lang="en-US" sz="2000" dirty="0" err="1" smtClean="0"/>
              <a:t>OData</a:t>
            </a:r>
            <a:r>
              <a:rPr lang="en-US" sz="2000" dirty="0" smtClean="0"/>
              <a:t> is a standardized protocol for creating and consuming data .</a:t>
            </a:r>
          </a:p>
          <a:p>
            <a:endParaRPr lang="en-US" sz="2000" dirty="0" smtClean="0"/>
          </a:p>
          <a:p>
            <a:r>
              <a:rPr lang="en-US" sz="2000" dirty="0" smtClean="0"/>
              <a:t>Operations on </a:t>
            </a:r>
            <a:r>
              <a:rPr lang="en-US" sz="2000" dirty="0" err="1" smtClean="0"/>
              <a:t>OData</a:t>
            </a:r>
            <a:endParaRPr lang="en-US" sz="2000" dirty="0" smtClean="0"/>
          </a:p>
          <a:p>
            <a:pPr lvl="1"/>
            <a:r>
              <a:rPr lang="en-US" dirty="0" smtClean="0"/>
              <a:t>C - Create entries</a:t>
            </a:r>
          </a:p>
          <a:p>
            <a:pPr lvl="1"/>
            <a:r>
              <a:rPr lang="en-US" dirty="0" smtClean="0"/>
              <a:t>R - Read entries</a:t>
            </a:r>
          </a:p>
          <a:p>
            <a:pPr lvl="1"/>
            <a:r>
              <a:rPr lang="en-US" dirty="0" smtClean="0"/>
              <a:t>U – Update entry</a:t>
            </a:r>
          </a:p>
          <a:p>
            <a:pPr lvl="1"/>
            <a:r>
              <a:rPr lang="en-US" dirty="0" smtClean="0"/>
              <a:t>D – Delete entry</a:t>
            </a:r>
          </a:p>
          <a:p>
            <a:pPr lvl="1"/>
            <a:endParaRPr lang="en-US" dirty="0" smtClean="0"/>
          </a:p>
          <a:p>
            <a:r>
              <a:rPr lang="en-US" sz="2000" dirty="0" smtClean="0"/>
              <a:t>The protocol was designed to provide standard CRUD access to a data source via a website.</a:t>
            </a:r>
          </a:p>
          <a:p>
            <a:endParaRPr lang="en-US" sz="2000" dirty="0" smtClean="0"/>
          </a:p>
          <a:p>
            <a:pPr marL="0" indent="0">
              <a:buNone/>
            </a:pPr>
            <a:r>
              <a:rPr lang="en-US" sz="2000" dirty="0" smtClean="0"/>
              <a:t>Sample </a:t>
            </a:r>
            <a:r>
              <a:rPr lang="en-US" sz="2000" dirty="0" err="1" smtClean="0"/>
              <a:t>OData</a:t>
            </a:r>
            <a:r>
              <a:rPr lang="en-US" sz="2000" dirty="0" smtClean="0"/>
              <a:t> Service :  </a:t>
            </a:r>
          </a:p>
          <a:p>
            <a:pPr marL="457200" lvl="1" indent="0">
              <a:buNone/>
            </a:pPr>
            <a:r>
              <a:rPr lang="en-US" dirty="0" smtClean="0">
                <a:solidFill>
                  <a:srgbClr val="FFFF00"/>
                </a:solidFill>
                <a:hlinkClick r:id="rId2"/>
              </a:rPr>
              <a:t>http://services.odata.org/V3/Northwind/Northwind.svc/</a:t>
            </a:r>
            <a:endParaRPr lang="en-US" dirty="0" smtClean="0">
              <a:solidFill>
                <a:srgbClr val="FFFF00"/>
              </a:solidFill>
            </a:endParaRPr>
          </a:p>
          <a:p>
            <a:pPr lvl="1"/>
            <a:endParaRPr lang="en-US" dirty="0" smtClean="0"/>
          </a:p>
          <a:p>
            <a:endParaRPr lang="en-US" sz="2000" dirty="0" smtClean="0"/>
          </a:p>
          <a:p>
            <a:endParaRPr lang="en-US" sz="2000" dirty="0"/>
          </a:p>
        </p:txBody>
      </p:sp>
      <p:pic>
        <p:nvPicPr>
          <p:cNvPr id="15364" name="Picture 4" descr="http://www.bondigeek.com/blog/wp-content/uploads/2010/04/OData.png"/>
          <p:cNvPicPr>
            <a:picLocks noChangeAspect="1" noChangeArrowheads="1"/>
          </p:cNvPicPr>
          <p:nvPr/>
        </p:nvPicPr>
        <p:blipFill>
          <a:blip r:embed="rId3" cstate="print"/>
          <a:srcRect/>
          <a:stretch>
            <a:fillRect/>
          </a:stretch>
        </p:blipFill>
        <p:spPr bwMode="auto">
          <a:xfrm>
            <a:off x="8089901" y="460138"/>
            <a:ext cx="1516856" cy="5304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endParaRPr lang="en-US" dirty="0"/>
          </a:p>
        </p:txBody>
      </p:sp>
      <p:sp>
        <p:nvSpPr>
          <p:cNvPr id="3" name="Content Placeholder 2"/>
          <p:cNvSpPr>
            <a:spLocks noGrp="1"/>
          </p:cNvSpPr>
          <p:nvPr>
            <p:ph idx="1"/>
          </p:nvPr>
        </p:nvSpPr>
        <p:spPr/>
        <p:txBody>
          <a:bodyPr/>
          <a:lstStyle/>
          <a:p>
            <a:r>
              <a:rPr lang="en-US" sz="2000" b="1" dirty="0" smtClean="0"/>
              <a:t>Procedure</a:t>
            </a:r>
            <a:endParaRPr lang="en-US" sz="2000" dirty="0" smtClean="0"/>
          </a:p>
          <a:p>
            <a:pPr lvl="1">
              <a:buNone/>
            </a:pPr>
            <a:r>
              <a:rPr lang="en-US" dirty="0" smtClean="0"/>
              <a:t>To create an </a:t>
            </a:r>
            <a:r>
              <a:rPr lang="en-US" dirty="0" err="1" smtClean="0"/>
              <a:t>OData</a:t>
            </a:r>
            <a:r>
              <a:rPr lang="en-US" dirty="0" smtClean="0"/>
              <a:t> model instance</a:t>
            </a:r>
          </a:p>
          <a:p>
            <a:pPr lvl="1">
              <a:buNone/>
            </a:pPr>
            <a:r>
              <a:rPr lang="nn-NO" dirty="0" smtClean="0"/>
              <a:t>var oModel = new sap.ui.model.odata.ODataModel("http://services.odata.org/Northwind/Northwind.svc/");</a:t>
            </a:r>
          </a:p>
          <a:p>
            <a:r>
              <a:rPr lang="nn-NO" sz="2000" dirty="0" smtClean="0"/>
              <a:t>oModel</a:t>
            </a:r>
            <a:r>
              <a:rPr lang="en-US" sz="2000" dirty="0" smtClean="0"/>
              <a:t>.read(</a:t>
            </a:r>
            <a:r>
              <a:rPr lang="en-US" sz="2000" dirty="0" err="1" smtClean="0"/>
              <a:t>requestURI</a:t>
            </a:r>
            <a:r>
              <a:rPr lang="en-US" sz="2000" dirty="0" smtClean="0"/>
              <a:t>, { </a:t>
            </a:r>
            <a:br>
              <a:rPr lang="en-US" sz="2000" dirty="0" smtClean="0"/>
            </a:br>
            <a:r>
              <a:rPr lang="en-US" sz="2000" dirty="0" smtClean="0"/>
              <a:t>                                success: function(</a:t>
            </a:r>
            <a:r>
              <a:rPr lang="en-US" sz="2000" dirty="0" err="1" smtClean="0"/>
              <a:t>oData</a:t>
            </a:r>
            <a:r>
              <a:rPr lang="en-US" sz="2000" dirty="0" smtClean="0"/>
              <a:t>) { </a:t>
            </a:r>
            <a:br>
              <a:rPr lang="en-US" sz="2000" dirty="0" smtClean="0"/>
            </a:br>
            <a:r>
              <a:rPr lang="en-US" sz="2000" dirty="0" smtClean="0"/>
              <a:t>                                        /*Code on Success*/                                 }, </a:t>
            </a:r>
            <a:br>
              <a:rPr lang="en-US" sz="2000" dirty="0" smtClean="0"/>
            </a:br>
            <a:r>
              <a:rPr lang="en-US" sz="2000" dirty="0" smtClean="0"/>
              <a:t>                                error: function(</a:t>
            </a:r>
            <a:r>
              <a:rPr lang="en-US" sz="2000" dirty="0" err="1" smtClean="0"/>
              <a:t>oEvent</a:t>
            </a:r>
            <a:r>
              <a:rPr lang="en-US" sz="2000" dirty="0" smtClean="0"/>
              <a:t>) { </a:t>
            </a:r>
            <a:br>
              <a:rPr lang="en-US" sz="2000" dirty="0" smtClean="0"/>
            </a:br>
            <a:r>
              <a:rPr lang="en-US" sz="2000" dirty="0" smtClean="0"/>
              <a:t>                                        /*Code on Error*/ </a:t>
            </a:r>
            <a:br>
              <a:rPr lang="en-US" sz="2000" dirty="0" smtClean="0"/>
            </a:br>
            <a:r>
              <a:rPr lang="en-US" sz="2000" dirty="0" smtClean="0"/>
              <a:t>                                }, </a:t>
            </a:r>
            <a:br>
              <a:rPr lang="en-US" sz="2000" dirty="0" smtClean="0"/>
            </a:br>
            <a:r>
              <a:rPr lang="en-US" sz="2000" dirty="0" smtClean="0"/>
              <a:t>                                filters: new </a:t>
            </a:r>
            <a:r>
              <a:rPr lang="en-US" sz="2000" dirty="0" err="1" smtClean="0"/>
              <a:t>sap.ui.model.Filter</a:t>
            </a:r>
            <a:r>
              <a:rPr lang="en-US" sz="2000" dirty="0" smtClean="0"/>
              <a:t>("Name", 							</a:t>
            </a:r>
            <a:r>
              <a:rPr lang="en-US" sz="2000" dirty="0" err="1" smtClean="0"/>
              <a:t>sap.ui.model.FilterOperator.Contains</a:t>
            </a:r>
            <a:r>
              <a:rPr lang="en-US" sz="2000" dirty="0" smtClean="0"/>
              <a:t>, "John") </a:t>
            </a:r>
          </a:p>
          <a:p>
            <a:pPr>
              <a:buNone/>
            </a:pPr>
            <a:r>
              <a:rPr lang="en-US" sz="2000" dirty="0" smtClean="0"/>
              <a:t>                     });</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URI Conventions</a:t>
            </a:r>
            <a:endParaRPr lang="en-US" dirty="0"/>
          </a:p>
        </p:txBody>
      </p:sp>
      <p:sp>
        <p:nvSpPr>
          <p:cNvPr id="3" name="Content Placeholder 2"/>
          <p:cNvSpPr>
            <a:spLocks noGrp="1"/>
          </p:cNvSpPr>
          <p:nvPr>
            <p:ph idx="1"/>
          </p:nvPr>
        </p:nvSpPr>
        <p:spPr/>
        <p:txBody>
          <a:bodyPr>
            <a:normAutofit/>
          </a:bodyPr>
          <a:lstStyle/>
          <a:p>
            <a:r>
              <a:rPr lang="en-US" sz="2000" dirty="0" smtClean="0"/>
              <a:t>A URI used by an </a:t>
            </a:r>
            <a:r>
              <a:rPr lang="en-US" sz="2000" dirty="0" err="1" smtClean="0"/>
              <a:t>OData</a:t>
            </a:r>
            <a:r>
              <a:rPr lang="en-US" sz="2000" dirty="0" smtClean="0"/>
              <a:t> service has up to three significant parts: the </a:t>
            </a:r>
            <a:r>
              <a:rPr lang="en-US" sz="2000" dirty="0" smtClean="0">
                <a:hlinkClick r:id="rId2"/>
              </a:rPr>
              <a:t>service root URI</a:t>
            </a:r>
            <a:r>
              <a:rPr lang="en-US" sz="2000" dirty="0" smtClean="0"/>
              <a:t>, </a:t>
            </a:r>
            <a:r>
              <a:rPr lang="en-US" sz="2000" dirty="0" smtClean="0">
                <a:hlinkClick r:id="rId2"/>
              </a:rPr>
              <a:t>resource path</a:t>
            </a:r>
            <a:r>
              <a:rPr lang="en-US" sz="2000" dirty="0" smtClean="0"/>
              <a:t> and </a:t>
            </a:r>
            <a:r>
              <a:rPr lang="en-US" sz="2000" dirty="0" smtClean="0">
                <a:hlinkClick r:id="rId2"/>
              </a:rPr>
              <a:t>query string options</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55700" y="2564904"/>
            <a:ext cx="7388225" cy="2952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733550" y="3284984"/>
            <a:ext cx="6149975" cy="145732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9BF1B4-72CF-47FA-B4D4-18AB1F8E8A44}"/>
</file>

<file path=customXml/itemProps2.xml><?xml version="1.0" encoding="utf-8"?>
<ds:datastoreItem xmlns:ds="http://schemas.openxmlformats.org/officeDocument/2006/customXml" ds:itemID="{4B2EE520-DF3F-4763-9F67-538C586AA0C1}"/>
</file>

<file path=customXml/itemProps3.xml><?xml version="1.0" encoding="utf-8"?>
<ds:datastoreItem xmlns:ds="http://schemas.openxmlformats.org/officeDocument/2006/customXml" ds:itemID="{B611EF56-C0FC-49A6-B17B-6D88C03096F4}"/>
</file>

<file path=docProps/app.xml><?xml version="1.0" encoding="utf-8"?>
<Properties xmlns="http://schemas.openxmlformats.org/officeDocument/2006/extended-properties" xmlns:vt="http://schemas.openxmlformats.org/officeDocument/2006/docPropsVTypes">
  <Template>Capgemini ppt template</Template>
  <TotalTime>2257</TotalTime>
  <Words>704</Words>
  <Application>Microsoft Office PowerPoint</Application>
  <PresentationFormat>A4 Paper (210x297 mm)</PresentationFormat>
  <Paragraphs>161</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Capgemini ppt template</vt:lpstr>
      <vt:lpstr>Conception personnalisée</vt:lpstr>
      <vt:lpstr>SAP UI5 – Intermediate Level  </vt:lpstr>
      <vt:lpstr>SAP UI5  – Day 3</vt:lpstr>
      <vt:lpstr>UI5I-OData: OData Service Consumption</vt:lpstr>
      <vt:lpstr>Agenda :</vt:lpstr>
      <vt:lpstr>UI5I-OData-01 : Introduction to OData</vt:lpstr>
      <vt:lpstr>Introduction to OData</vt:lpstr>
      <vt:lpstr>What is OData (Open Data) ?</vt:lpstr>
      <vt:lpstr>OData</vt:lpstr>
      <vt:lpstr>URI Conventions</vt:lpstr>
      <vt:lpstr>OData</vt:lpstr>
      <vt:lpstr>Create Request</vt:lpstr>
      <vt:lpstr>Query Option ($filter)</vt:lpstr>
      <vt:lpstr>Query Option ($format)</vt:lpstr>
      <vt:lpstr>Reference Links</vt:lpstr>
      <vt:lpstr>UI5I-OData-02: HTTP Status codes and network issues </vt:lpstr>
      <vt:lpstr>HTTP Status Codes and Network Issues</vt:lpstr>
      <vt:lpstr>HTTP Status Codes and Network Issues</vt:lpstr>
      <vt:lpstr>Useful links </vt:lpstr>
      <vt:lpstr>Slide 19</vt:lpstr>
      <vt:lpstr>Slide 20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493</cp:revision>
  <dcterms:created xsi:type="dcterms:W3CDTF">2011-08-17T05:35:48Z</dcterms:created>
  <dcterms:modified xsi:type="dcterms:W3CDTF">2017-03-08T06:25:46Z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