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40"/>
  </p:notesMasterIdLst>
  <p:handoutMasterIdLst>
    <p:handoutMasterId r:id="rId41"/>
  </p:handoutMasterIdLst>
  <p:sldIdLst>
    <p:sldId id="475" r:id="rId3"/>
    <p:sldId id="474" r:id="rId4"/>
    <p:sldId id="477" r:id="rId5"/>
    <p:sldId id="472" r:id="rId6"/>
    <p:sldId id="318" r:id="rId7"/>
    <p:sldId id="444" r:id="rId8"/>
    <p:sldId id="418" r:id="rId9"/>
    <p:sldId id="443" r:id="rId10"/>
    <p:sldId id="450" r:id="rId11"/>
    <p:sldId id="445" r:id="rId12"/>
    <p:sldId id="451" r:id="rId13"/>
    <p:sldId id="446" r:id="rId14"/>
    <p:sldId id="447" r:id="rId15"/>
    <p:sldId id="448" r:id="rId16"/>
    <p:sldId id="449" r:id="rId17"/>
    <p:sldId id="452" r:id="rId18"/>
    <p:sldId id="453" r:id="rId19"/>
    <p:sldId id="454" r:id="rId20"/>
    <p:sldId id="478" r:id="rId21"/>
    <p:sldId id="456" r:id="rId22"/>
    <p:sldId id="457" r:id="rId23"/>
    <p:sldId id="458" r:id="rId24"/>
    <p:sldId id="479" r:id="rId25"/>
    <p:sldId id="480" r:id="rId26"/>
    <p:sldId id="481" r:id="rId27"/>
    <p:sldId id="482" r:id="rId28"/>
    <p:sldId id="460" r:id="rId29"/>
    <p:sldId id="461" r:id="rId30"/>
    <p:sldId id="463" r:id="rId31"/>
    <p:sldId id="462" r:id="rId32"/>
    <p:sldId id="464" r:id="rId33"/>
    <p:sldId id="465" r:id="rId34"/>
    <p:sldId id="467" r:id="rId35"/>
    <p:sldId id="466" r:id="rId36"/>
    <p:sldId id="476" r:id="rId37"/>
    <p:sldId id="470" r:id="rId38"/>
    <p:sldId id="471"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72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73" d="100"/>
          <a:sy n="73" d="100"/>
        </p:scale>
        <p:origin x="-1128" y="-102"/>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smtClean="0"/>
              <a:t>© 2014 Capgemini. All rights reserved.</a:t>
            </a:r>
            <a:endParaRPr lang="en-US" sz="800" dirty="0" smtClean="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smtClean="0"/>
          </a:p>
        </p:txBody>
      </p:sp>
    </p:spTree>
    <p:extLst>
      <p:ext uri="{BB962C8B-B14F-4D97-AF65-F5344CB8AC3E}">
        <p14:creationId xmlns:p14="http://schemas.microsoft.com/office/powerpoint/2010/main" xmlns=""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smtClean="0"/>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smtClean="0"/>
              <a:t>Click to edit Master sub-title style</a:t>
            </a:r>
            <a:endParaRPr lang="en-US" noProof="0" dirty="0"/>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smtClean="0"/>
              <a:t>Click to edit Master title style</a:t>
            </a:r>
            <a:endParaRPr lang="en-US" noProof="0" dirty="0"/>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926484" y="1214422"/>
            <a:ext cx="1979516" cy="307777"/>
          </a:xfrm>
          <a:prstGeom prst="rect">
            <a:avLst/>
          </a:prstGeom>
          <a:noFill/>
        </p:spPr>
        <p:txBody>
          <a:bodyPr wrap="none" rtlCol="0">
            <a:spAutoFit/>
          </a:bodyPr>
          <a:lstStyle/>
          <a:p>
            <a:r>
              <a:rPr lang="en-US" sz="1400" b="1" dirty="0" smtClean="0">
                <a:solidFill>
                  <a:schemeClr val="accent2"/>
                </a:solidFill>
              </a:rPr>
              <a:t>For internal use only</a:t>
            </a:r>
            <a:endParaRPr lang="en-US" sz="1400" b="1" dirty="0">
              <a:solidFill>
                <a:schemeClr val="accen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smtClean="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smtClean="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smtClean="0"/>
              <a:t>Click to edit Master title style</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smtClean="0"/>
              <a:t>Click to edit title style</a:t>
            </a:r>
            <a:endParaRPr lang="en-US" noProof="0" dirty="0"/>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smtClean="0"/>
              <a:t>Click to edit Master sub-title style</a:t>
            </a:r>
            <a:endParaRPr lang="en-US" noProof="0"/>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smtClean="0"/>
              <a:t>Click to edit Master title style</a:t>
            </a:r>
            <a:endParaRPr lang="en-US" noProof="0" dirty="0"/>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smtClean="0"/>
              <a:t>Click to edit Master title style</a:t>
            </a:r>
            <a:endParaRPr lang="en-US" noProof="0" dirty="0"/>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smtClean="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smtClean="0"/>
              <a:t>Click to edit Master title style</a:t>
            </a:r>
            <a:endParaRPr lang="en-US" noProof="0"/>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smtClean="0"/>
              <a:t>Click to edit Master title style</a:t>
            </a:r>
            <a:endParaRPr lang="en-US" noProof="0"/>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smtClean="0"/>
              <a:t>Click to edit master title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smtClean="0"/>
              <a:t>More information</a:t>
            </a:r>
            <a:endParaRPr lang="en-US" noProof="0" dirty="0"/>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smtClean="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smtClean="0">
                <a:solidFill>
                  <a:schemeClr val="tx1"/>
                </a:solidFill>
              </a:rPr>
              <a:t>| Sector, Alliance, Offering</a:t>
            </a:r>
            <a:endParaRPr lang="en-US" altLang="en-US" sz="1000" noProof="0" dirty="0">
              <a:solidFill>
                <a:schemeClr val="tx1"/>
              </a:solidFill>
            </a:endParaRP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a:p>
            <a:pPr lvl="4"/>
            <a:r>
              <a:rPr lang="en-US" noProof="0" dirty="0" smtClean="0"/>
              <a:t>Text style level 5</a:t>
            </a:r>
            <a:endParaRPr lang="en-US" noProof="0" dirty="0"/>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cn.sap.com/community/developer-center/front-end" TargetMode="External"/><Relationship Id="rId2" Type="http://schemas.openxmlformats.org/officeDocument/2006/relationships/hyperlink" Target="https://sapui5.hana.ondemand.com/sdk/" TargetMode="External"/><Relationship Id="rId1" Type="http://schemas.openxmlformats.org/officeDocument/2006/relationships/slideLayout" Target="../slideLayouts/slideLayout4.xml"/><Relationship Id="rId5" Type="http://schemas.openxmlformats.org/officeDocument/2006/relationships/hyperlink" Target="http://scn.sap.com/docs/DOC-37805" TargetMode="External"/><Relationship Id="rId4" Type="http://schemas.openxmlformats.org/officeDocument/2006/relationships/hyperlink" Target="https://sapui5.hana.ondemand.com/sdk/test-resources/testsuite/testframe.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000" dirty="0" smtClean="0"/>
              <a:t>SAP UI5 – Intermediate Level</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control</a:t>
            </a:r>
            <a:endParaRPr lang="en-US" dirty="0"/>
          </a:p>
        </p:txBody>
      </p:sp>
      <p:sp>
        <p:nvSpPr>
          <p:cNvPr id="3" name="Content Placeholder 2"/>
          <p:cNvSpPr>
            <a:spLocks noGrp="1"/>
          </p:cNvSpPr>
          <p:nvPr>
            <p:ph idx="1"/>
          </p:nvPr>
        </p:nvSpPr>
        <p:spPr/>
        <p:txBody>
          <a:bodyPr/>
          <a:lstStyle/>
          <a:p>
            <a:r>
              <a:rPr lang="en-US" sz="2000" dirty="0" smtClean="0"/>
              <a:t>The complex control category contains controls that overall allow embedding other controls, are highly flexible regarding content display, and allow to mix various design aspects to gain rich user interfaces.</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424608" y="3140968"/>
            <a:ext cx="5616624" cy="2880320"/>
          </a:xfrm>
          <a:prstGeom prst="rect">
            <a:avLst/>
          </a:prstGeom>
          <a:noFill/>
          <a:ln w="9525">
            <a:noFill/>
            <a:miter lim="800000"/>
            <a:headEnd/>
            <a:tailEnd/>
          </a:ln>
        </p:spPr>
      </p:pic>
      <p:sp>
        <p:nvSpPr>
          <p:cNvPr id="6" name="Rectangle 5"/>
          <p:cNvSpPr/>
          <p:nvPr/>
        </p:nvSpPr>
        <p:spPr>
          <a:xfrm>
            <a:off x="1712640" y="3933056"/>
            <a:ext cx="1152128" cy="208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Complex control</a:t>
            </a:r>
            <a:endParaRPr lang="en-US" dirty="0"/>
          </a:p>
        </p:txBody>
      </p:sp>
      <p:pic>
        <p:nvPicPr>
          <p:cNvPr id="9" name="Content Placeholder 8"/>
          <p:cNvPicPr>
            <a:picLocks noGrp="1" noChangeAspect="1"/>
          </p:cNvPicPr>
          <p:nvPr>
            <p:ph idx="1"/>
          </p:nvPr>
        </p:nvPicPr>
        <p:blipFill rotWithShape="1">
          <a:blip r:embed="rId2" cstate="print"/>
          <a:stretch/>
        </p:blipFill>
        <p:spPr>
          <a:xfrm>
            <a:off x="920552" y="1268760"/>
            <a:ext cx="1797637" cy="4679950"/>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2"/>
          </p:nvPr>
        </p:nvSpPr>
        <p:spPr/>
        <p:txBody>
          <a:bodyPr/>
          <a:lstStyle/>
          <a:p>
            <a:pPr>
              <a:defRPr/>
            </a:pPr>
            <a:endParaRPr lang="en-US" dirty="0"/>
          </a:p>
        </p:txBody>
      </p:sp>
      <p:sp>
        <p:nvSpPr>
          <p:cNvPr id="11" name="TextBox 10"/>
          <p:cNvSpPr txBox="1"/>
          <p:nvPr/>
        </p:nvSpPr>
        <p:spPr>
          <a:xfrm>
            <a:off x="4016896" y="1196752"/>
            <a:ext cx="3219450" cy="369332"/>
          </a:xfrm>
          <a:prstGeom prst="rect">
            <a:avLst/>
          </a:prstGeom>
          <a:noFill/>
        </p:spPr>
        <p:txBody>
          <a:bodyPr wrap="square" rtlCol="0">
            <a:spAutoFit/>
          </a:bodyPr>
          <a:lstStyle/>
          <a:p>
            <a:r>
              <a:rPr lang="en-US" dirty="0" smtClean="0"/>
              <a:t>Bar chart </a:t>
            </a:r>
            <a:endParaRPr lang="en-US" dirty="0"/>
          </a:p>
        </p:txBody>
      </p:sp>
      <p:pic>
        <p:nvPicPr>
          <p:cNvPr id="12" name="Picture 11"/>
          <p:cNvPicPr>
            <a:picLocks noChangeAspect="1"/>
          </p:cNvPicPr>
          <p:nvPr/>
        </p:nvPicPr>
        <p:blipFill>
          <a:blip r:embed="rId3" cstate="print"/>
          <a:stretch>
            <a:fillRect/>
          </a:stretch>
        </p:blipFill>
        <p:spPr>
          <a:xfrm>
            <a:off x="3152800" y="1700808"/>
            <a:ext cx="2952502" cy="1634634"/>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6393160" y="1196752"/>
            <a:ext cx="3219450" cy="369332"/>
          </a:xfrm>
          <a:prstGeom prst="rect">
            <a:avLst/>
          </a:prstGeom>
          <a:noFill/>
        </p:spPr>
        <p:txBody>
          <a:bodyPr wrap="square" rtlCol="0">
            <a:spAutoFit/>
          </a:bodyPr>
          <a:lstStyle/>
          <a:p>
            <a:r>
              <a:rPr lang="en-US" dirty="0" smtClean="0"/>
              <a:t>Table</a:t>
            </a:r>
            <a:endParaRPr lang="en-US" dirty="0"/>
          </a:p>
        </p:txBody>
      </p:sp>
      <p:pic>
        <p:nvPicPr>
          <p:cNvPr id="14" name="Picture 13"/>
          <p:cNvPicPr>
            <a:picLocks noChangeAspect="1"/>
          </p:cNvPicPr>
          <p:nvPr/>
        </p:nvPicPr>
        <p:blipFill rotWithShape="1">
          <a:blip r:embed="rId4" cstate="print"/>
          <a:srcRect r="37896"/>
          <a:stretch/>
        </p:blipFill>
        <p:spPr>
          <a:xfrm>
            <a:off x="6321152" y="1700808"/>
            <a:ext cx="3366145" cy="16683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control</a:t>
            </a:r>
            <a:endParaRPr lang="en-US" dirty="0"/>
          </a:p>
        </p:txBody>
      </p:sp>
      <p:sp>
        <p:nvSpPr>
          <p:cNvPr id="3" name="Content Placeholder 2"/>
          <p:cNvSpPr>
            <a:spLocks noGrp="1"/>
          </p:cNvSpPr>
          <p:nvPr>
            <p:ph idx="1"/>
          </p:nvPr>
        </p:nvSpPr>
        <p:spPr/>
        <p:txBody>
          <a:bodyPr/>
          <a:lstStyle/>
          <a:p>
            <a:r>
              <a:rPr lang="en-US" sz="2000" dirty="0" smtClean="0"/>
              <a:t>There are two various flavors of dialog controls available. The Dialog control generally would be used with a generic approach where the </a:t>
            </a:r>
            <a:r>
              <a:rPr lang="en-US" sz="2000" dirty="0" err="1" smtClean="0"/>
              <a:t>MessageBox</a:t>
            </a:r>
            <a:r>
              <a:rPr lang="en-US" sz="2000" dirty="0" smtClean="0"/>
              <a:t> is kind of pre-configured since it already provides typical message types.</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136576" y="3501008"/>
            <a:ext cx="6067326" cy="2668712"/>
          </a:xfrm>
          <a:prstGeom prst="rect">
            <a:avLst/>
          </a:prstGeom>
          <a:noFill/>
          <a:ln w="9525">
            <a:noFill/>
            <a:miter lim="800000"/>
            <a:headEnd/>
            <a:tailEnd/>
          </a:ln>
        </p:spPr>
      </p:pic>
      <p:sp>
        <p:nvSpPr>
          <p:cNvPr id="6" name="Rectangle 5"/>
          <p:cNvSpPr/>
          <p:nvPr/>
        </p:nvSpPr>
        <p:spPr>
          <a:xfrm>
            <a:off x="1496616" y="4509120"/>
            <a:ext cx="936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 control</a:t>
            </a:r>
            <a:endParaRPr lang="en-US" dirty="0"/>
          </a:p>
        </p:txBody>
      </p:sp>
      <p:sp>
        <p:nvSpPr>
          <p:cNvPr id="3" name="Content Placeholder 2"/>
          <p:cNvSpPr>
            <a:spLocks noGrp="1"/>
          </p:cNvSpPr>
          <p:nvPr>
            <p:ph idx="1"/>
          </p:nvPr>
        </p:nvSpPr>
        <p:spPr/>
        <p:txBody>
          <a:bodyPr/>
          <a:lstStyle/>
          <a:p>
            <a:r>
              <a:rPr lang="en-US" sz="2000" dirty="0" smtClean="0"/>
              <a:t>The feature set that is </a:t>
            </a:r>
            <a:r>
              <a:rPr lang="en-US" sz="2000" dirty="0" err="1" smtClean="0"/>
              <a:t>availabe</a:t>
            </a:r>
            <a:r>
              <a:rPr lang="en-US" sz="2000" dirty="0" smtClean="0"/>
              <a:t> with the Layout controls varies from basically designing a screen area or a page by using a divider, to providing complex layouts such as </a:t>
            </a:r>
            <a:r>
              <a:rPr lang="en-US" sz="2000" dirty="0" err="1" smtClean="0"/>
              <a:t>MatrixLayout</a:t>
            </a:r>
            <a:r>
              <a:rPr lang="en-US" sz="2000" dirty="0" smtClean="0"/>
              <a:t> or </a:t>
            </a:r>
            <a:r>
              <a:rPr lang="en-US" sz="2000" dirty="0" err="1" smtClean="0"/>
              <a:t>AbsoluteLayout</a:t>
            </a:r>
            <a:r>
              <a:rPr lang="en-US" sz="2000" dirty="0" smtClean="0"/>
              <a:t>.</a:t>
            </a:r>
          </a:p>
          <a:p>
            <a:r>
              <a:rPr lang="en-US" sz="2000" dirty="0" smtClean="0"/>
              <a:t/>
            </a:r>
            <a:br>
              <a:rPr lang="en-US" sz="2000" dirty="0" smtClean="0"/>
            </a:b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496616" y="2780928"/>
            <a:ext cx="5421238" cy="3168352"/>
          </a:xfrm>
          <a:prstGeom prst="rect">
            <a:avLst/>
          </a:prstGeom>
          <a:noFill/>
          <a:ln w="9525">
            <a:noFill/>
            <a:miter lim="800000"/>
            <a:headEnd/>
            <a:tailEnd/>
          </a:ln>
        </p:spPr>
      </p:pic>
      <p:sp>
        <p:nvSpPr>
          <p:cNvPr id="6" name="Rectangle 5"/>
          <p:cNvSpPr/>
          <p:nvPr/>
        </p:nvSpPr>
        <p:spPr>
          <a:xfrm>
            <a:off x="1856656" y="4149080"/>
            <a:ext cx="86409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Ux3 control</a:t>
            </a:r>
            <a:endParaRPr lang="en-US" dirty="0"/>
          </a:p>
        </p:txBody>
      </p:sp>
      <p:sp>
        <p:nvSpPr>
          <p:cNvPr id="3" name="Content Placeholder 2"/>
          <p:cNvSpPr>
            <a:spLocks noGrp="1"/>
          </p:cNvSpPr>
          <p:nvPr>
            <p:ph idx="1"/>
          </p:nvPr>
        </p:nvSpPr>
        <p:spPr/>
        <p:txBody>
          <a:bodyPr/>
          <a:lstStyle/>
          <a:p>
            <a:r>
              <a:rPr lang="en-US" sz="2000" dirty="0" smtClean="0"/>
              <a:t>Here the new UX3 Patterns like Shell, </a:t>
            </a:r>
            <a:r>
              <a:rPr lang="en-US" sz="2000" dirty="0" err="1" smtClean="0"/>
              <a:t>ThingInspector</a:t>
            </a:r>
            <a:r>
              <a:rPr lang="en-US" sz="2000" dirty="0" smtClean="0"/>
              <a:t> or </a:t>
            </a:r>
            <a:r>
              <a:rPr lang="en-US" sz="2000" dirty="0" err="1" smtClean="0"/>
              <a:t>ExAct</a:t>
            </a:r>
            <a:r>
              <a:rPr lang="en-US" sz="2000" dirty="0" smtClean="0"/>
              <a:t> are described.</a:t>
            </a:r>
            <a:endParaRPr lang="en-US" sz="2000" dirty="0"/>
          </a:p>
        </p:txBody>
      </p:sp>
      <p:sp>
        <p:nvSpPr>
          <p:cNvPr id="4" name="Date Placeholder 3"/>
          <p:cNvSpPr>
            <a:spLocks noGrp="1"/>
          </p:cNvSpPr>
          <p:nvPr>
            <p:ph type="dt" sz="half" idx="2"/>
          </p:nvPr>
        </p:nvSpPr>
        <p:spPr/>
        <p:txBody>
          <a:bodyPr/>
          <a:lstStyle/>
          <a:p>
            <a:pPr>
              <a:defRPr/>
            </a:pP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856656" y="2564904"/>
            <a:ext cx="5778227" cy="3528392"/>
          </a:xfrm>
          <a:prstGeom prst="rect">
            <a:avLst/>
          </a:prstGeom>
          <a:noFill/>
          <a:ln w="9525">
            <a:noFill/>
            <a:miter lim="800000"/>
            <a:headEnd/>
            <a:tailEnd/>
          </a:ln>
        </p:spPr>
      </p:pic>
      <p:sp>
        <p:nvSpPr>
          <p:cNvPr id="6" name="Rectangle 5"/>
          <p:cNvSpPr/>
          <p:nvPr/>
        </p:nvSpPr>
        <p:spPr>
          <a:xfrm>
            <a:off x="2288704" y="4509120"/>
            <a:ext cx="936104"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Ux3 control</a:t>
            </a:r>
            <a:endParaRPr lang="en-US" dirty="0"/>
          </a:p>
        </p:txBody>
      </p:sp>
      <p:pic>
        <p:nvPicPr>
          <p:cNvPr id="5" name="Content Placeholder 4"/>
          <p:cNvPicPr>
            <a:picLocks noGrp="1" noChangeAspect="1"/>
          </p:cNvPicPr>
          <p:nvPr>
            <p:ph idx="1"/>
          </p:nvPr>
        </p:nvPicPr>
        <p:blipFill>
          <a:blip r:embed="rId2" cstate="print"/>
          <a:stretch>
            <a:fillRect/>
          </a:stretch>
        </p:blipFill>
        <p:spPr>
          <a:xfrm>
            <a:off x="920552" y="1484784"/>
            <a:ext cx="2914650" cy="4457700"/>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4953000" y="1196752"/>
            <a:ext cx="1334661" cy="369332"/>
          </a:xfrm>
          <a:prstGeom prst="rect">
            <a:avLst/>
          </a:prstGeom>
        </p:spPr>
        <p:txBody>
          <a:bodyPr wrap="none">
            <a:spAutoFit/>
          </a:bodyPr>
          <a:lstStyle/>
          <a:p>
            <a:r>
              <a:rPr lang="en-US" dirty="0" smtClean="0"/>
              <a:t>Quick View</a:t>
            </a:r>
            <a:endParaRPr lang="en-US" dirty="0"/>
          </a:p>
        </p:txBody>
      </p:sp>
      <p:pic>
        <p:nvPicPr>
          <p:cNvPr id="7" name="Picture 2"/>
          <p:cNvPicPr>
            <a:picLocks noChangeAspect="1" noChangeArrowheads="1"/>
          </p:cNvPicPr>
          <p:nvPr/>
        </p:nvPicPr>
        <p:blipFill rotWithShape="1">
          <a:blip r:embed="rId3" cstate="print"/>
          <a:srcRect l="26283" t="26938" r="51596" b="27604"/>
          <a:stretch/>
        </p:blipFill>
        <p:spPr bwMode="auto">
          <a:xfrm>
            <a:off x="4160912" y="1628800"/>
            <a:ext cx="2952328" cy="1711188"/>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4304928" y="3717032"/>
            <a:ext cx="2641600" cy="369332"/>
          </a:xfrm>
          <a:prstGeom prst="rect">
            <a:avLst/>
          </a:prstGeom>
        </p:spPr>
        <p:txBody>
          <a:bodyPr wrap="square">
            <a:spAutoFit/>
          </a:bodyPr>
          <a:lstStyle/>
          <a:p>
            <a:r>
              <a:rPr lang="en-US" dirty="0" smtClean="0"/>
              <a:t>Overlay Container</a:t>
            </a:r>
            <a:endParaRPr lang="en-US" dirty="0"/>
          </a:p>
        </p:txBody>
      </p:sp>
      <p:pic>
        <p:nvPicPr>
          <p:cNvPr id="9" name="Picture 8"/>
          <p:cNvPicPr>
            <a:picLocks noChangeAspect="1"/>
          </p:cNvPicPr>
          <p:nvPr/>
        </p:nvPicPr>
        <p:blipFill>
          <a:blip r:embed="rId4" cstate="print"/>
          <a:stretch>
            <a:fillRect/>
          </a:stretch>
        </p:blipFill>
        <p:spPr>
          <a:xfrm>
            <a:off x="4160912" y="4221088"/>
            <a:ext cx="3065090" cy="165618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sz="2000" dirty="0" smtClean="0"/>
              <a:t>There are various JavaScript and CSS libraries that you can use in combination for the application development. SAPUI5 can use these libraries in combination and they are called SAPUI5 control libraries.</a:t>
            </a:r>
          </a:p>
          <a:p>
            <a:r>
              <a:rPr lang="en-US" sz="2000" dirty="0" smtClean="0"/>
              <a:t>Common SAPUI5 control libraries −</a:t>
            </a:r>
          </a:p>
          <a:p>
            <a:pPr lvl="1"/>
            <a:r>
              <a:rPr lang="en-US" b="1" dirty="0" err="1" smtClean="0"/>
              <a:t>sap.ui.core</a:t>
            </a:r>
            <a:r>
              <a:rPr lang="en-US" b="1" dirty="0" smtClean="0"/>
              <a:t> : </a:t>
            </a:r>
            <a:r>
              <a:rPr lang="en-US" dirty="0" smtClean="0"/>
              <a:t>This library contains the jQuery </a:t>
            </a:r>
            <a:r>
              <a:rPr lang="en-US" dirty="0" err="1" smtClean="0"/>
              <a:t>plugins</a:t>
            </a:r>
            <a:r>
              <a:rPr lang="en-US" dirty="0" smtClean="0"/>
              <a:t> (jQuery.sap.*), the core and all its components, base classes for controls, components and the Model-View-Controller (MVC) classes.</a:t>
            </a:r>
          </a:p>
          <a:p>
            <a:pPr lvl="1"/>
            <a:r>
              <a:rPr lang="en-US" b="1" dirty="0" err="1" smtClean="0"/>
              <a:t>sap.m</a:t>
            </a:r>
            <a:r>
              <a:rPr lang="en-US" b="1" dirty="0" smtClean="0"/>
              <a:t> : </a:t>
            </a:r>
            <a:r>
              <a:rPr lang="en-US" dirty="0" smtClean="0"/>
              <a:t>controls designed for mobile devices and tablets ,can also be used for desktop.</a:t>
            </a:r>
          </a:p>
          <a:p>
            <a:pPr lvl="1"/>
            <a:r>
              <a:rPr lang="en-US" b="1" dirty="0" err="1" smtClean="0"/>
              <a:t>sap.ui.layout</a:t>
            </a:r>
            <a:r>
              <a:rPr lang="en-US" b="1" dirty="0" smtClean="0"/>
              <a:t> :</a:t>
            </a:r>
            <a:r>
              <a:rPr lang="en-US" dirty="0" smtClean="0"/>
              <a:t> contains all layout controls can be combined with other libraries</a:t>
            </a:r>
          </a:p>
          <a:p>
            <a:pPr lvl="1"/>
            <a:r>
              <a:rPr lang="en-US" b="1" dirty="0" err="1" smtClean="0"/>
              <a:t>sap.ui.model</a:t>
            </a:r>
            <a:r>
              <a:rPr lang="en-US" b="1" dirty="0" smtClean="0"/>
              <a:t> : </a:t>
            </a:r>
            <a:r>
              <a:rPr lang="en-US" dirty="0" smtClean="0"/>
              <a:t>It is SAP UI5 Data binding API.</a:t>
            </a:r>
          </a:p>
          <a:p>
            <a:pPr lvl="1"/>
            <a:r>
              <a:rPr lang="en-US" b="1" dirty="0" err="1" smtClean="0"/>
              <a:t>sap.ui.table</a:t>
            </a:r>
            <a:r>
              <a:rPr lang="en-US" b="1" dirty="0" smtClean="0"/>
              <a:t> : </a:t>
            </a:r>
            <a:r>
              <a:rPr lang="en-US" dirty="0" smtClean="0"/>
              <a:t>It contains all the table controls</a:t>
            </a:r>
          </a:p>
          <a:p>
            <a:pPr lvl="1"/>
            <a:r>
              <a:rPr lang="en-US" b="1" dirty="0" err="1" smtClean="0"/>
              <a:t>sap.ui.view</a:t>
            </a:r>
            <a:r>
              <a:rPr lang="en-US" b="1" dirty="0" smtClean="0"/>
              <a:t> : </a:t>
            </a:r>
            <a:r>
              <a:rPr lang="en-US" dirty="0" smtClean="0"/>
              <a:t>Creates a view of the given type, name and with the given id.</a:t>
            </a:r>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library Combinations</a:t>
            </a:r>
            <a:br>
              <a:rPr lang="en-US" dirty="0" smtClean="0"/>
            </a:br>
            <a:endParaRPr lang="en-US" dirty="0"/>
          </a:p>
        </p:txBody>
      </p:sp>
      <p:sp>
        <p:nvSpPr>
          <p:cNvPr id="3" name="Content Placeholder 2"/>
          <p:cNvSpPr>
            <a:spLocks noGrp="1"/>
          </p:cNvSpPr>
          <p:nvPr>
            <p:ph idx="1"/>
          </p:nvPr>
        </p:nvSpPr>
        <p:spPr/>
        <p:txBody>
          <a:bodyPr/>
          <a:lstStyle/>
          <a:p>
            <a:r>
              <a:rPr lang="en-US" sz="2000" dirty="0" smtClean="0"/>
              <a:t>You can use the control library </a:t>
            </a:r>
            <a:r>
              <a:rPr lang="en-US" sz="2000" dirty="0" err="1" smtClean="0"/>
              <a:t>sap.m</a:t>
            </a:r>
            <a:r>
              <a:rPr lang="en-US" sz="2000" dirty="0" smtClean="0"/>
              <a:t> with other control libraries - </a:t>
            </a:r>
            <a:r>
              <a:rPr lang="en-US" sz="2000" dirty="0" err="1" smtClean="0"/>
              <a:t>sap.ui.unified</a:t>
            </a:r>
            <a:r>
              <a:rPr lang="en-US" sz="2000" dirty="0" smtClean="0"/>
              <a:t>, sap.viz, </a:t>
            </a:r>
            <a:r>
              <a:rPr lang="en-US" sz="2000" dirty="0" err="1" smtClean="0"/>
              <a:t>sap.ui.layout</a:t>
            </a:r>
            <a:r>
              <a:rPr lang="en-US" sz="2000" dirty="0" smtClean="0"/>
              <a:t>, and </a:t>
            </a:r>
            <a:r>
              <a:rPr lang="en-US" sz="2000" dirty="0" err="1" smtClean="0"/>
              <a:t>sap.suite</a:t>
            </a:r>
            <a:r>
              <a:rPr lang="en-US" sz="2000" dirty="0" smtClean="0"/>
              <a:t>.</a:t>
            </a:r>
          </a:p>
          <a:p>
            <a:r>
              <a:rPr lang="en-US" sz="2000" dirty="0" smtClean="0"/>
              <a:t>You can combine control libraries – </a:t>
            </a:r>
            <a:r>
              <a:rPr lang="en-US" sz="2000" dirty="0" err="1" smtClean="0"/>
              <a:t>sap.m</a:t>
            </a:r>
            <a:r>
              <a:rPr lang="en-US" sz="2000" dirty="0" smtClean="0"/>
              <a:t>, </a:t>
            </a:r>
            <a:r>
              <a:rPr lang="en-US" sz="2000" dirty="0" err="1" smtClean="0"/>
              <a:t>sap.ui.table</a:t>
            </a:r>
            <a:r>
              <a:rPr lang="en-US" sz="2000" dirty="0" smtClean="0"/>
              <a:t>, sap.ui.ux3 and </a:t>
            </a:r>
            <a:r>
              <a:rPr lang="en-US" sz="2000" dirty="0" err="1" smtClean="0"/>
              <a:t>sap.ui.suite</a:t>
            </a:r>
            <a:r>
              <a:rPr lang="en-US" sz="2000" dirty="0" smtClean="0"/>
              <a:t> with each other.</a:t>
            </a:r>
          </a:p>
          <a:p>
            <a:r>
              <a:rPr lang="en-US" sz="2000" dirty="0" smtClean="0"/>
              <a:t>You can also combine control library </a:t>
            </a:r>
            <a:r>
              <a:rPr lang="en-US" sz="2000" dirty="0" err="1" smtClean="0"/>
              <a:t>sap.m</a:t>
            </a:r>
            <a:r>
              <a:rPr lang="en-US" sz="2000" dirty="0" smtClean="0"/>
              <a:t> and sap.ui.ux3 with other libraries like </a:t>
            </a:r>
            <a:r>
              <a:rPr lang="en-US" sz="2000" dirty="0" err="1" smtClean="0"/>
              <a:t>sap.ui.core</a:t>
            </a:r>
            <a:r>
              <a:rPr lang="en-US" sz="2000" dirty="0" smtClean="0"/>
              <a:t>, </a:t>
            </a:r>
            <a:r>
              <a:rPr lang="en-US" sz="2000" dirty="0" err="1" smtClean="0"/>
              <a:t>sap.ui.unified</a:t>
            </a:r>
            <a:r>
              <a:rPr lang="en-US" sz="2000" dirty="0" smtClean="0"/>
              <a:t>, </a:t>
            </a:r>
            <a:r>
              <a:rPr lang="en-US" sz="2000" dirty="0" err="1" smtClean="0"/>
              <a:t>sap.ui.layout</a:t>
            </a:r>
            <a:r>
              <a:rPr lang="en-US" sz="2000" dirty="0" smtClean="0"/>
              <a:t>, and </a:t>
            </a:r>
            <a:r>
              <a:rPr lang="en-US" sz="2000" dirty="0" err="1" smtClean="0"/>
              <a:t>sap.ui.table</a:t>
            </a:r>
            <a:r>
              <a:rPr lang="en-US" sz="2000" dirty="0" smtClean="0"/>
              <a:t>.</a:t>
            </a:r>
          </a:p>
          <a:p>
            <a:r>
              <a:rPr lang="en-US" sz="2000" dirty="0" smtClean="0"/>
              <a:t>You can combine sap.viz with all other libraries.</a:t>
            </a:r>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library Combinations</a:t>
            </a:r>
            <a:br>
              <a:rPr lang="en-US" dirty="0" smtClean="0"/>
            </a:b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6" name="Picture 2"/>
          <p:cNvPicPr>
            <a:picLocks noChangeAspect="1" noChangeArrowheads="1"/>
          </p:cNvPicPr>
          <p:nvPr/>
        </p:nvPicPr>
        <p:blipFill>
          <a:blip r:embed="rId2" cstate="print"/>
          <a:stretch>
            <a:fillRect/>
          </a:stretch>
        </p:blipFill>
        <p:spPr bwMode="auto">
          <a:xfrm>
            <a:off x="4466098" y="2132856"/>
            <a:ext cx="5251553" cy="2681101"/>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188349" y="2388016"/>
            <a:ext cx="4089400" cy="217078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UI5I-OVW-02 : Lifecycle hooks of View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SAP UI5 – </a:t>
            </a:r>
            <a:r>
              <a:rPr lang="en-US" dirty="0" smtClean="0"/>
              <a:t>Day 1</a:t>
            </a:r>
            <a:endParaRPr lang="en-US" dirty="0"/>
          </a:p>
        </p:txBody>
      </p:sp>
      <p:sp>
        <p:nvSpPr>
          <p:cNvPr id="2050" name="AutoShape 2" descr="Image result for capgemini logo png"/>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52255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en-US" dirty="0"/>
          </a:p>
        </p:txBody>
      </p:sp>
      <p:sp>
        <p:nvSpPr>
          <p:cNvPr id="3" name="Content Placeholder 2"/>
          <p:cNvSpPr>
            <a:spLocks noGrp="1"/>
          </p:cNvSpPr>
          <p:nvPr>
            <p:ph idx="1"/>
          </p:nvPr>
        </p:nvSpPr>
        <p:spPr/>
        <p:txBody>
          <a:bodyPr/>
          <a:lstStyle/>
          <a:p>
            <a:r>
              <a:rPr lang="en-US" sz="2000" dirty="0" err="1" smtClean="0"/>
              <a:t>onInit</a:t>
            </a:r>
            <a:r>
              <a:rPr lang="en-US" sz="2000" dirty="0" smtClean="0"/>
              <a:t>(): Called when a view is instantiated and its controls (if available) have already been created; used to modify the view before it is displayed to bind event handlers and do other one-time initialization</a:t>
            </a:r>
          </a:p>
          <a:p>
            <a:endParaRPr lang="en-US" sz="2000" dirty="0" smtClean="0"/>
          </a:p>
          <a:p>
            <a:r>
              <a:rPr lang="en-US" sz="2000" dirty="0" err="1" smtClean="0"/>
              <a:t>onExit</a:t>
            </a:r>
            <a:r>
              <a:rPr lang="en-US" sz="2000" dirty="0" smtClean="0"/>
              <a:t>(): Called when the view is destroyed; used to free resources and finalize activities</a:t>
            </a:r>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Lifecycle Hooks:</a:t>
            </a:r>
            <a:endParaRPr lang="en-US" dirty="0"/>
          </a:p>
        </p:txBody>
      </p:sp>
      <p:sp>
        <p:nvSpPr>
          <p:cNvPr id="3" name="Content Placeholder 2"/>
          <p:cNvSpPr>
            <a:spLocks noGrp="1"/>
          </p:cNvSpPr>
          <p:nvPr>
            <p:ph idx="1"/>
          </p:nvPr>
        </p:nvSpPr>
        <p:spPr/>
        <p:txBody>
          <a:bodyPr/>
          <a:lstStyle/>
          <a:p>
            <a:r>
              <a:rPr lang="en-US" sz="2000" dirty="0" err="1" smtClean="0"/>
              <a:t>onAfterRendering</a:t>
            </a:r>
            <a:r>
              <a:rPr lang="en-US" sz="2000" dirty="0" smtClean="0"/>
              <a:t>(): Called when the view has been rendered and, therefore, its HTML is part of the document; used to do post-rendering manipulations of the HTML. SAPUI5 controls get this hook after being rendered.</a:t>
            </a:r>
          </a:p>
          <a:p>
            <a:endParaRPr lang="en-US" sz="2000" dirty="0" smtClean="0"/>
          </a:p>
          <a:p>
            <a:r>
              <a:rPr lang="en-US" sz="2000" dirty="0" err="1" smtClean="0"/>
              <a:t>onBeforeRendering</a:t>
            </a:r>
            <a:r>
              <a:rPr lang="en-US" sz="2000" dirty="0" smtClean="0"/>
              <a:t>(): Invoked before the controller view is re-rendered and </a:t>
            </a:r>
            <a:r>
              <a:rPr lang="en-US" sz="2000" b="1" dirty="0" smtClean="0"/>
              <a:t>not</a:t>
            </a:r>
            <a:r>
              <a:rPr lang="en-US" sz="2000" dirty="0" smtClean="0"/>
              <a:t> before the first rendering; use </a:t>
            </a:r>
            <a:r>
              <a:rPr lang="en-US" sz="2000" dirty="0" err="1" smtClean="0"/>
              <a:t>onInit</a:t>
            </a:r>
            <a:r>
              <a:rPr lang="en-US" sz="2000" dirty="0" smtClean="0"/>
              <a:t>() for invoking the hook before the first rendering</a:t>
            </a:r>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188640"/>
            <a:ext cx="9906000" cy="1188000"/>
          </a:xfrm>
        </p:spPr>
        <p:txBody>
          <a:bodyPr/>
          <a:lstStyle/>
          <a:p>
            <a:r>
              <a:rPr lang="en-US" dirty="0" smtClean="0"/>
              <a:t>Chrome developer tools and debugging UI5 applications:</a:t>
            </a:r>
            <a:endParaRPr lang="en-US" dirty="0"/>
          </a:p>
        </p:txBody>
      </p:sp>
      <p:sp>
        <p:nvSpPr>
          <p:cNvPr id="3" name="Content Placeholder 2"/>
          <p:cNvSpPr>
            <a:spLocks noGrp="1"/>
          </p:cNvSpPr>
          <p:nvPr>
            <p:ph idx="1"/>
          </p:nvPr>
        </p:nvSpPr>
        <p:spPr/>
        <p:txBody>
          <a:bodyPr/>
          <a:lstStyle/>
          <a:p>
            <a:r>
              <a:rPr lang="en-US" sz="2000" dirty="0" smtClean="0"/>
              <a:t>Elements section- Gives you the detail of the HTML DOM structure and CSS properties</a:t>
            </a:r>
          </a:p>
          <a:p>
            <a:r>
              <a:rPr lang="en-US" sz="2000" dirty="0" smtClean="0"/>
              <a:t>Networks- All the get and Post call the browser is making</a:t>
            </a:r>
          </a:p>
          <a:p>
            <a:r>
              <a:rPr lang="en-US" sz="2000" dirty="0" smtClean="0"/>
              <a:t>Sources- To see all the scripts</a:t>
            </a:r>
          </a:p>
          <a:p>
            <a:r>
              <a:rPr lang="en-US" sz="2000" dirty="0" smtClean="0"/>
              <a:t>Resources- Cookies and Local storage</a:t>
            </a:r>
          </a:p>
          <a:p>
            <a:r>
              <a:rPr lang="en-US" sz="2000" dirty="0" smtClean="0"/>
              <a:t>Console</a:t>
            </a:r>
          </a:p>
          <a:p>
            <a:endParaRPr lang="en-US" sz="2000" dirty="0" smtClean="0"/>
          </a:p>
          <a:p>
            <a:r>
              <a:rPr lang="en-US" sz="2000" dirty="0" smtClean="0"/>
              <a:t>Break points</a:t>
            </a:r>
          </a:p>
          <a:p>
            <a:r>
              <a:rPr lang="en-US" sz="2000" dirty="0" smtClean="0"/>
              <a:t>Use shortcut keys for debugging</a:t>
            </a:r>
          </a:p>
          <a:p>
            <a:endParaRPr lang="en-US" sz="2000" dirty="0" smtClean="0"/>
          </a:p>
          <a:p>
            <a:endParaRPr lang="en-US" sz="20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UI5I-OVW-03 </a:t>
            </a:r>
            <a:r>
              <a:rPr lang="en-US" dirty="0" smtClean="0"/>
              <a:t>: Concept of Component.js file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Component.js</a:t>
            </a:r>
            <a:endParaRPr lang="en-US" dirty="0"/>
          </a:p>
        </p:txBody>
      </p:sp>
      <p:sp>
        <p:nvSpPr>
          <p:cNvPr id="3" name="Content Placeholder 2"/>
          <p:cNvSpPr>
            <a:spLocks noGrp="1"/>
          </p:cNvSpPr>
          <p:nvPr>
            <p:ph idx="1"/>
          </p:nvPr>
        </p:nvSpPr>
        <p:spPr/>
        <p:txBody>
          <a:bodyPr/>
          <a:lstStyle/>
          <a:p>
            <a:r>
              <a:rPr lang="en-US" dirty="0" smtClean="0"/>
              <a:t>The Component.js file is the component controller and provides the runtime metadata and the component methods.</a:t>
            </a:r>
          </a:p>
          <a:p>
            <a:r>
              <a:rPr lang="en-US" dirty="0" smtClean="0"/>
              <a:t>A component controller is defined with the asynchronous module definition (AMD) syntax. In the </a:t>
            </a:r>
            <a:r>
              <a:rPr lang="en-US" dirty="0" err="1" smtClean="0"/>
              <a:t>sap.ui.define</a:t>
            </a:r>
            <a:r>
              <a:rPr lang="en-US" dirty="0" smtClean="0"/>
              <a:t> statement; the required dependencies can be declared which can be used in the controller.</a:t>
            </a:r>
          </a:p>
          <a:p>
            <a:r>
              <a:rPr lang="en-US" dirty="0" smtClean="0"/>
              <a:t>To create an SAPUI5 component, you extend either the Component or </a:t>
            </a:r>
            <a:r>
              <a:rPr lang="en-US" dirty="0" err="1" smtClean="0"/>
              <a:t>UIComponent</a:t>
            </a:r>
            <a:r>
              <a:rPr lang="en-US" dirty="0" smtClean="0"/>
              <a:t> base class and pass the name of the module (namespace + .Component).</a:t>
            </a:r>
          </a:p>
          <a:p>
            <a:endParaRPr lang="en-US"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Component.js</a:t>
            </a:r>
            <a:endParaRPr lang="en-US" dirty="0"/>
          </a:p>
        </p:txBody>
      </p:sp>
      <p:pic>
        <p:nvPicPr>
          <p:cNvPr id="17410" name="Picture 2"/>
          <p:cNvPicPr>
            <a:picLocks noGrp="1" noChangeAspect="1" noChangeArrowheads="1"/>
          </p:cNvPicPr>
          <p:nvPr>
            <p:ph idx="1"/>
          </p:nvPr>
        </p:nvPicPr>
        <p:blipFill>
          <a:blip r:embed="rId2" cstate="print"/>
          <a:stretch>
            <a:fillRect/>
          </a:stretch>
        </p:blipFill>
        <p:spPr bwMode="auto">
          <a:xfrm>
            <a:off x="833438" y="1700808"/>
            <a:ext cx="8239125" cy="3456384"/>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UI5I-OVW-04 : Creating Simple UI5 Apps - exercise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endParaRPr lang="en-US" dirty="0"/>
          </a:p>
        </p:txBody>
      </p:sp>
      <p:pic>
        <p:nvPicPr>
          <p:cNvPr id="9218" name="Picture 2"/>
          <p:cNvPicPr>
            <a:picLocks noGrp="1" noChangeAspect="1" noChangeArrowheads="1"/>
          </p:cNvPicPr>
          <p:nvPr>
            <p:ph idx="1"/>
          </p:nvPr>
        </p:nvPicPr>
        <p:blipFill>
          <a:blip r:embed="rId2" cstate="print"/>
          <a:stretch>
            <a:fillRect/>
          </a:stretch>
        </p:blipFill>
        <p:spPr bwMode="auto">
          <a:xfrm>
            <a:off x="344180" y="1428576"/>
            <a:ext cx="9217641" cy="4000849"/>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 world </a:t>
            </a:r>
            <a:endParaRPr lang="en-US" dirty="0"/>
          </a:p>
        </p:txBody>
      </p:sp>
      <p:pic>
        <p:nvPicPr>
          <p:cNvPr id="10242" name="Picture 2"/>
          <p:cNvPicPr>
            <a:picLocks noGrp="1" noChangeAspect="1" noChangeArrowheads="1"/>
          </p:cNvPicPr>
          <p:nvPr>
            <p:ph idx="1"/>
          </p:nvPr>
        </p:nvPicPr>
        <p:blipFill>
          <a:blip r:embed="rId2" cstate="print"/>
          <a:stretch>
            <a:fillRect/>
          </a:stretch>
        </p:blipFill>
        <p:spPr bwMode="auto">
          <a:xfrm>
            <a:off x="316679" y="1825639"/>
            <a:ext cx="9272642" cy="3206723"/>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 world </a:t>
            </a:r>
            <a:endParaRPr lang="en-US" dirty="0"/>
          </a:p>
        </p:txBody>
      </p:sp>
      <p:pic>
        <p:nvPicPr>
          <p:cNvPr id="11266" name="Picture 2"/>
          <p:cNvPicPr>
            <a:picLocks noGrp="1" noChangeAspect="1" noChangeArrowheads="1"/>
          </p:cNvPicPr>
          <p:nvPr>
            <p:ph idx="1"/>
          </p:nvPr>
        </p:nvPicPr>
        <p:blipFill>
          <a:blip r:embed="rId2" cstate="print"/>
          <a:stretch>
            <a:fillRect/>
          </a:stretch>
        </p:blipFill>
        <p:spPr bwMode="auto">
          <a:xfrm>
            <a:off x="402312" y="1790281"/>
            <a:ext cx="9101376" cy="3277439"/>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UI5I-OVW: SAP UI5 Walkthrough</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 world </a:t>
            </a:r>
            <a:endParaRPr lang="en-US" dirty="0"/>
          </a:p>
        </p:txBody>
      </p:sp>
      <p:pic>
        <p:nvPicPr>
          <p:cNvPr id="12290" name="Picture 2"/>
          <p:cNvPicPr>
            <a:picLocks noGrp="1" noChangeAspect="1" noChangeArrowheads="1"/>
          </p:cNvPicPr>
          <p:nvPr>
            <p:ph idx="1"/>
          </p:nvPr>
        </p:nvPicPr>
        <p:blipFill>
          <a:blip r:embed="rId2" cstate="print"/>
          <a:stretch>
            <a:fillRect/>
          </a:stretch>
        </p:blipFill>
        <p:spPr bwMode="auto">
          <a:xfrm>
            <a:off x="1371314" y="1089025"/>
            <a:ext cx="7163372" cy="4679950"/>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Hello world </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488974" y="1578790"/>
            <a:ext cx="8928052" cy="370042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 world </a:t>
            </a:r>
            <a:endParaRPr lang="en-US" dirty="0"/>
          </a:p>
        </p:txBody>
      </p:sp>
      <p:pic>
        <p:nvPicPr>
          <p:cNvPr id="14338" name="Picture 2"/>
          <p:cNvPicPr>
            <a:picLocks noGrp="1" noChangeAspect="1" noChangeArrowheads="1"/>
          </p:cNvPicPr>
          <p:nvPr>
            <p:ph idx="1"/>
          </p:nvPr>
        </p:nvPicPr>
        <p:blipFill>
          <a:blip r:embed="rId2" cstate="print"/>
          <a:stretch>
            <a:fillRect/>
          </a:stretch>
        </p:blipFill>
        <p:spPr bwMode="auto">
          <a:xfrm>
            <a:off x="267867" y="1463021"/>
            <a:ext cx="9370267" cy="3931959"/>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3224808" y="2996952"/>
            <a:ext cx="1656184" cy="86409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Hello world </a:t>
            </a:r>
            <a:endParaRPr lang="en-US" dirty="0"/>
          </a:p>
        </p:txBody>
      </p:sp>
      <p:pic>
        <p:nvPicPr>
          <p:cNvPr id="15362" name="Picture 2"/>
          <p:cNvPicPr>
            <a:picLocks noGrp="1" noChangeAspect="1" noChangeArrowheads="1"/>
          </p:cNvPicPr>
          <p:nvPr>
            <p:ph idx="1"/>
          </p:nvPr>
        </p:nvPicPr>
        <p:blipFill>
          <a:blip r:embed="rId2" cstate="print"/>
          <a:stretch>
            <a:fillRect/>
          </a:stretch>
        </p:blipFill>
        <p:spPr bwMode="auto">
          <a:xfrm>
            <a:off x="1617843" y="1216329"/>
            <a:ext cx="6670314" cy="4425342"/>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6" name="Rectangle 5"/>
          <p:cNvSpPr/>
          <p:nvPr/>
        </p:nvSpPr>
        <p:spPr>
          <a:xfrm>
            <a:off x="3800872" y="4797152"/>
            <a:ext cx="4392488" cy="100811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Hello world </a:t>
            </a:r>
            <a:endParaRPr lang="en-US" dirty="0"/>
          </a:p>
        </p:txBody>
      </p:sp>
      <p:sp>
        <p:nvSpPr>
          <p:cNvPr id="4" name="Date Placeholder 3"/>
          <p:cNvSpPr>
            <a:spLocks noGrp="1"/>
          </p:cNvSpPr>
          <p:nvPr>
            <p:ph type="dt" sz="half" idx="2"/>
          </p:nvPr>
        </p:nvSpPr>
        <p:spPr/>
        <p:txBody>
          <a:bodyPr/>
          <a:lstStyle/>
          <a:p>
            <a:pPr>
              <a:defRPr/>
            </a:pP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29804" y="1952836"/>
            <a:ext cx="8446392" cy="2952328"/>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r>
              <a:rPr lang="en-IN" sz="3200" b="0" dirty="0" smtClean="0"/>
              <a:t>	</a:t>
            </a:r>
            <a:endParaRPr lang="en-IN" sz="3200" b="0" dirty="0"/>
          </a:p>
        </p:txBody>
      </p:sp>
      <p:sp>
        <p:nvSpPr>
          <p:cNvPr id="3" name="Content Placeholder 2"/>
          <p:cNvSpPr>
            <a:spLocks noGrp="1"/>
          </p:cNvSpPr>
          <p:nvPr>
            <p:ph idx="1"/>
          </p:nvPr>
        </p:nvSpPr>
        <p:spPr/>
        <p:txBody>
          <a:bodyPr>
            <a:noAutofit/>
          </a:bodyPr>
          <a:lstStyle/>
          <a:p>
            <a:r>
              <a:rPr lang="en-IN" sz="2000" dirty="0" smtClean="0"/>
              <a:t>SAP UI5 Demo kit-</a:t>
            </a:r>
            <a:br>
              <a:rPr lang="en-IN" sz="2000" dirty="0" smtClean="0"/>
            </a:br>
            <a:r>
              <a:rPr lang="en-IN" sz="2000" dirty="0" smtClean="0">
                <a:hlinkClick r:id="rId2"/>
              </a:rPr>
              <a:t>https://sapui5.hana.ondemand.com/sdk/#content/Controls/index.html</a:t>
            </a:r>
            <a:r>
              <a:rPr lang="en-IN" sz="2000" dirty="0" smtClean="0"/>
              <a:t/>
            </a:r>
            <a:br>
              <a:rPr lang="en-IN" sz="2000" dirty="0" smtClean="0"/>
            </a:br>
            <a:endParaRPr lang="en-IN" sz="2000" dirty="0" smtClean="0">
              <a:solidFill>
                <a:schemeClr val="accent4">
                  <a:lumMod val="75000"/>
                </a:schemeClr>
              </a:solidFill>
            </a:endParaRPr>
          </a:p>
          <a:p>
            <a:r>
              <a:rPr lang="en-IN" sz="2000" dirty="0" smtClean="0"/>
              <a:t>SCN Community page-</a:t>
            </a:r>
            <a:br>
              <a:rPr lang="en-IN" sz="2000" dirty="0" smtClean="0"/>
            </a:br>
            <a:r>
              <a:rPr lang="en-IN" sz="2000" dirty="0" smtClean="0">
                <a:hlinkClick r:id="rId3"/>
              </a:rPr>
              <a:t>http</a:t>
            </a:r>
            <a:r>
              <a:rPr lang="en-IN" sz="2000" dirty="0">
                <a:hlinkClick r:id="rId3"/>
              </a:rPr>
              <a:t>://</a:t>
            </a:r>
            <a:r>
              <a:rPr lang="en-IN" sz="2000" dirty="0" smtClean="0">
                <a:hlinkClick r:id="rId3"/>
              </a:rPr>
              <a:t>scn.sap.com/community/developer-center/front-end</a:t>
            </a:r>
            <a:r>
              <a:rPr lang="en-IN" sz="2000" dirty="0" smtClean="0"/>
              <a:t/>
            </a:r>
            <a:br>
              <a:rPr lang="en-IN" sz="2000" dirty="0" smtClean="0"/>
            </a:br>
            <a:endParaRPr lang="en-IN" sz="2000" dirty="0" smtClean="0">
              <a:hlinkClick r:id="rId2"/>
            </a:endParaRPr>
          </a:p>
          <a:p>
            <a:r>
              <a:rPr lang="en-IN" sz="2000" dirty="0" smtClean="0"/>
              <a:t>SAP UI5 </a:t>
            </a:r>
            <a:r>
              <a:rPr lang="en-IN" sz="2000" dirty="0" err="1" smtClean="0"/>
              <a:t>testsuite</a:t>
            </a:r>
            <a:r>
              <a:rPr lang="en-IN" sz="2000" dirty="0"/>
              <a:t>-</a:t>
            </a:r>
            <a:br>
              <a:rPr lang="en-IN" sz="2000" dirty="0"/>
            </a:br>
            <a:r>
              <a:rPr lang="en-IN" sz="2000" dirty="0" smtClean="0">
                <a:hlinkClick r:id="rId4"/>
              </a:rPr>
              <a:t>https</a:t>
            </a:r>
            <a:r>
              <a:rPr lang="en-IN" sz="2000" dirty="0">
                <a:hlinkClick r:id="rId4"/>
              </a:rPr>
              <a:t>://</a:t>
            </a:r>
            <a:r>
              <a:rPr lang="en-IN" sz="2000" dirty="0" smtClean="0">
                <a:hlinkClick r:id="rId4"/>
              </a:rPr>
              <a:t>sapui5.hana.ondemand.com/sdk/test-resources/testsuite/testframe.html</a:t>
            </a:r>
            <a:r>
              <a:rPr lang="en-IN" sz="2000" dirty="0" smtClean="0"/>
              <a:t/>
            </a:r>
            <a:br>
              <a:rPr lang="en-IN" sz="2000" dirty="0" smtClean="0"/>
            </a:br>
            <a:endParaRPr lang="en-IN" sz="2000" dirty="0" smtClean="0">
              <a:hlinkClick r:id="rId3"/>
            </a:endParaRPr>
          </a:p>
          <a:p>
            <a:r>
              <a:rPr lang="en-IN" sz="2000" dirty="0" smtClean="0"/>
              <a:t>Creating SAP UI5 Project</a:t>
            </a:r>
            <a:br>
              <a:rPr lang="en-IN" sz="2000" dirty="0" smtClean="0"/>
            </a:br>
            <a:r>
              <a:rPr lang="en-IN" sz="2000" dirty="0" smtClean="0">
                <a:hlinkClick r:id="rId5"/>
              </a:rPr>
              <a:t>http://scn.sap.com/docs/DOC-37805</a:t>
            </a:r>
            <a:endParaRPr lang="en-IN" sz="2000" dirty="0" smtClean="0">
              <a:hlinkClick r:id="rId4"/>
            </a:endParaRPr>
          </a:p>
          <a:p>
            <a:pPr marL="0" indent="0">
              <a:buNone/>
            </a:pPr>
            <a:endParaRPr lang="en-IN" sz="2000" dirty="0" smtClean="0"/>
          </a:p>
        </p:txBody>
      </p:sp>
    </p:spTree>
    <p:extLst>
      <p:ext uri="{BB962C8B-B14F-4D97-AF65-F5344CB8AC3E}">
        <p14:creationId xmlns:p14="http://schemas.microsoft.com/office/powerpoint/2010/main" xmlns="" val="2909448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743200"/>
            <a:ext cx="6602253"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2" descr="http://mannerofspeaking.files.wordpress.com/2010/08/question.jpg?w=640"/>
          <p:cNvPicPr>
            <a:picLocks noChangeAspect="1" noChangeArrowheads="1"/>
          </p:cNvPicPr>
          <p:nvPr/>
        </p:nvPicPr>
        <p:blipFill>
          <a:blip r:embed="rId2" cstate="print"/>
          <a:srcRect/>
          <a:stretch>
            <a:fillRect/>
          </a:stretch>
        </p:blipFill>
        <p:spPr bwMode="auto">
          <a:xfrm>
            <a:off x="5943600" y="1498598"/>
            <a:ext cx="3054350" cy="375920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descr="Image result for thank you slide"/>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8" name="Picture 4" descr="https://encrypted-tbn2.gstatic.com/images?q=tbn:ANd9GcSIZaCvEGKwEr_Vhn8La-WvQB9iHVYcx4LZ6mpZ530gVwAqT9SN"/>
          <p:cNvPicPr>
            <a:picLocks noChangeAspect="1" noChangeArrowheads="1"/>
          </p:cNvPicPr>
          <p:nvPr/>
        </p:nvPicPr>
        <p:blipFill>
          <a:blip r:embed="rId2" cstate="print"/>
          <a:srcRect/>
          <a:stretch>
            <a:fillRect/>
          </a:stretch>
        </p:blipFill>
        <p:spPr bwMode="auto">
          <a:xfrm>
            <a:off x="2559050" y="1295400"/>
            <a:ext cx="5173133" cy="3581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 </a:t>
            </a:r>
            <a:endParaRPr lang="en-US" dirty="0"/>
          </a:p>
        </p:txBody>
      </p:sp>
      <p:sp>
        <p:nvSpPr>
          <p:cNvPr id="7" name="Content Placeholder 6"/>
          <p:cNvSpPr>
            <a:spLocks noGrp="1"/>
          </p:cNvSpPr>
          <p:nvPr>
            <p:ph idx="1"/>
          </p:nvPr>
        </p:nvSpPr>
        <p:spPr/>
        <p:txBody>
          <a:bodyPr/>
          <a:lstStyle/>
          <a:p>
            <a:pPr lvl="0"/>
            <a:r>
              <a:rPr lang="en-CA" sz="2000" dirty="0" smtClean="0">
                <a:solidFill>
                  <a:schemeClr val="dk1"/>
                </a:solidFill>
              </a:rPr>
              <a:t>Controls and Libraries- UI </a:t>
            </a:r>
            <a:r>
              <a:rPr lang="en-CA" sz="2000" dirty="0" err="1" smtClean="0">
                <a:solidFill>
                  <a:schemeClr val="dk1"/>
                </a:solidFill>
              </a:rPr>
              <a:t>demokit</a:t>
            </a:r>
            <a:r>
              <a:rPr lang="en-CA" sz="2000" dirty="0" smtClean="0">
                <a:solidFill>
                  <a:schemeClr val="dk1"/>
                </a:solidFill>
              </a:rPr>
              <a:t> walkthrough in detail</a:t>
            </a:r>
          </a:p>
          <a:p>
            <a:r>
              <a:rPr lang="en-CA" sz="2000" dirty="0" smtClean="0">
                <a:solidFill>
                  <a:schemeClr val="dk1"/>
                </a:solidFill>
              </a:rPr>
              <a:t>Lifecycle Hooks- </a:t>
            </a:r>
            <a:r>
              <a:rPr lang="en-CA" sz="2000" dirty="0" err="1" smtClean="0">
                <a:solidFill>
                  <a:schemeClr val="dk1"/>
                </a:solidFill>
              </a:rPr>
              <a:t>onInit</a:t>
            </a:r>
            <a:r>
              <a:rPr lang="en-CA" sz="2000" dirty="0" smtClean="0">
                <a:solidFill>
                  <a:schemeClr val="dk1"/>
                </a:solidFill>
              </a:rPr>
              <a:t>, </a:t>
            </a:r>
            <a:r>
              <a:rPr lang="en-CA" sz="2000" dirty="0" err="1" smtClean="0">
                <a:solidFill>
                  <a:schemeClr val="dk1"/>
                </a:solidFill>
              </a:rPr>
              <a:t>onBefore</a:t>
            </a:r>
            <a:r>
              <a:rPr lang="en-CA" sz="2000" dirty="0" smtClean="0">
                <a:solidFill>
                  <a:schemeClr val="dk1"/>
                </a:solidFill>
              </a:rPr>
              <a:t> rendering, </a:t>
            </a:r>
            <a:r>
              <a:rPr lang="en-CA" sz="2000" dirty="0" err="1" smtClean="0">
                <a:solidFill>
                  <a:schemeClr val="dk1"/>
                </a:solidFill>
              </a:rPr>
              <a:t>onAfter</a:t>
            </a:r>
            <a:r>
              <a:rPr lang="en-CA" sz="2000" dirty="0" smtClean="0">
                <a:solidFill>
                  <a:schemeClr val="dk1"/>
                </a:solidFill>
              </a:rPr>
              <a:t> rendering, </a:t>
            </a:r>
            <a:r>
              <a:rPr lang="en-CA" sz="2000" dirty="0" err="1" smtClean="0">
                <a:solidFill>
                  <a:schemeClr val="dk1"/>
                </a:solidFill>
              </a:rPr>
              <a:t>onExit</a:t>
            </a:r>
            <a:endParaRPr lang="en-US" sz="2000" dirty="0" smtClean="0">
              <a:solidFill>
                <a:schemeClr val="dk1"/>
              </a:solidFill>
            </a:endParaRPr>
          </a:p>
          <a:p>
            <a:r>
              <a:rPr lang="en-CA" sz="2000" dirty="0" smtClean="0">
                <a:solidFill>
                  <a:schemeClr val="dk1"/>
                </a:solidFill>
              </a:rPr>
              <a:t>Chrome developer tool</a:t>
            </a:r>
          </a:p>
          <a:p>
            <a:pPr lvl="0"/>
            <a:r>
              <a:rPr lang="en-CA" sz="2000" dirty="0" smtClean="0">
                <a:solidFill>
                  <a:schemeClr val="dk1"/>
                </a:solidFill>
              </a:rPr>
              <a:t>Demo for creating a hello world project on UI5 on HCP </a:t>
            </a:r>
            <a:r>
              <a:rPr lang="en-CA" sz="2000" dirty="0" err="1" smtClean="0">
                <a:solidFill>
                  <a:schemeClr val="dk1"/>
                </a:solidFill>
              </a:rPr>
              <a:t>Webide</a:t>
            </a:r>
            <a:endParaRPr lang="en-CA" sz="2000" dirty="0" smtClean="0">
              <a:solidFill>
                <a:schemeClr val="dk1"/>
              </a:solidFill>
            </a:endParaRPr>
          </a:p>
          <a:p>
            <a:r>
              <a:rPr lang="en-CA" sz="2000" dirty="0" smtClean="0">
                <a:solidFill>
                  <a:schemeClr val="dk1"/>
                </a:solidFill>
              </a:rPr>
              <a:t>Component.js concept</a:t>
            </a:r>
          </a:p>
          <a:p>
            <a:pPr lvl="0"/>
            <a:endParaRPr lang="en-CA" sz="2000" dirty="0" smtClean="0">
              <a:solidFill>
                <a:schemeClr val="dk1"/>
              </a:solidFill>
            </a:endParaRPr>
          </a:p>
          <a:p>
            <a:pPr lvl="0"/>
            <a:endParaRPr lang="en-US" sz="2000" dirty="0" smtClean="0">
              <a:solidFill>
                <a:schemeClr val="dk1"/>
              </a:solidFill>
            </a:endParaRP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000" dirty="0" smtClean="0"/>
              <a:t>UI5I-OVW-01 : UI5 Controls and Libraries</a:t>
            </a:r>
            <a:r>
              <a:rPr lang="en-US" sz="4000" dirty="0" smtClean="0">
                <a:latin typeface="Aharoni" pitchFamily="2" charset="-79"/>
                <a:cs typeface="Aharoni" pitchFamily="2" charset="-79"/>
              </a:rPr>
              <a:t/>
            </a:r>
            <a:br>
              <a:rPr lang="en-US" sz="4000" dirty="0" smtClean="0">
                <a:latin typeface="Aharoni" pitchFamily="2" charset="-79"/>
                <a:cs typeface="Aharoni" pitchFamily="2" charset="-79"/>
              </a:rPr>
            </a:br>
            <a:r>
              <a:rPr lang="en-US" sz="4000" dirty="0" smtClean="0">
                <a:latin typeface="Aharoni" pitchFamily="2" charset="-79"/>
                <a:cs typeface="Aharoni" pitchFamily="2" charset="-79"/>
              </a:rPr>
              <a:t/>
            </a:r>
            <a:br>
              <a:rPr lang="en-US" sz="4000" dirty="0" smtClean="0">
                <a:latin typeface="Aharoni" pitchFamily="2" charset="-79"/>
                <a:cs typeface="Aharoni" pitchFamily="2" charset="-79"/>
              </a:rPr>
            </a:b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Controls &amp; Libraries</a:t>
            </a:r>
            <a:endParaRPr lang="en-US" dirty="0"/>
          </a:p>
        </p:txBody>
      </p:sp>
      <p:sp>
        <p:nvSpPr>
          <p:cNvPr id="7" name="Content Placeholder 6"/>
          <p:cNvSpPr>
            <a:spLocks noGrp="1"/>
          </p:cNvSpPr>
          <p:nvPr>
            <p:ph idx="1"/>
          </p:nvPr>
        </p:nvSpPr>
        <p:spPr/>
        <p:txBody>
          <a:bodyPr/>
          <a:lstStyle/>
          <a:p>
            <a:r>
              <a:rPr lang="en-US" sz="2000" dirty="0" smtClean="0"/>
              <a:t>There are different types of UI controls that you can use while developing UI5 applications. These controls allow you to add a button, table, images, layout, combo box, and various other controls in UI5 application.</a:t>
            </a:r>
          </a:p>
          <a:p>
            <a:r>
              <a:rPr lang="en-US" sz="2000" dirty="0" smtClean="0"/>
              <a:t>Common control types include −</a:t>
            </a:r>
          </a:p>
          <a:p>
            <a:pPr>
              <a:buNone/>
            </a:pPr>
            <a:r>
              <a:rPr lang="en-US" sz="2000" dirty="0" smtClean="0"/>
              <a:t>	Simple Controls</a:t>
            </a:r>
          </a:p>
          <a:p>
            <a:pPr>
              <a:buNone/>
            </a:pPr>
            <a:r>
              <a:rPr lang="en-US" sz="2000" dirty="0" smtClean="0"/>
              <a:t>	Complex Controls</a:t>
            </a:r>
          </a:p>
          <a:p>
            <a:pPr>
              <a:buNone/>
            </a:pPr>
            <a:r>
              <a:rPr lang="en-US" sz="2000" dirty="0" smtClean="0"/>
              <a:t>	UX3 Controls</a:t>
            </a:r>
          </a:p>
          <a:p>
            <a:pPr>
              <a:buNone/>
            </a:pPr>
            <a:r>
              <a:rPr lang="en-US" sz="2000" dirty="0" smtClean="0"/>
              <a:t>	Dialogs</a:t>
            </a:r>
          </a:p>
          <a:p>
            <a:pPr>
              <a:buNone/>
            </a:pPr>
            <a:r>
              <a:rPr lang="en-US" sz="2000" dirty="0" smtClean="0"/>
              <a:t>	Layout</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control</a:t>
            </a:r>
            <a:r>
              <a:rPr lang="en-US" b="0" dirty="0" smtClean="0"/>
              <a:t/>
            </a:r>
            <a:br>
              <a:rPr lang="en-US" b="0" dirty="0" smtClean="0"/>
            </a:br>
            <a:endParaRPr lang="en-US" dirty="0"/>
          </a:p>
        </p:txBody>
      </p:sp>
      <p:sp>
        <p:nvSpPr>
          <p:cNvPr id="5" name="Content Placeholder 4"/>
          <p:cNvSpPr>
            <a:spLocks noGrp="1"/>
          </p:cNvSpPr>
          <p:nvPr>
            <p:ph idx="1"/>
          </p:nvPr>
        </p:nvSpPr>
        <p:spPr/>
        <p:txBody>
          <a:bodyPr/>
          <a:lstStyle/>
          <a:p>
            <a:r>
              <a:rPr lang="en-US" sz="2000" dirty="0" smtClean="0"/>
              <a:t>Label, Button, Link, and </a:t>
            </a:r>
            <a:r>
              <a:rPr lang="en-US" sz="2000" dirty="0" err="1" smtClean="0"/>
              <a:t>TextView</a:t>
            </a:r>
            <a:r>
              <a:rPr lang="en-US" sz="2000" dirty="0" smtClean="0"/>
              <a:t> are basic controls since they are required and used for nearly any application design.</a:t>
            </a:r>
          </a:p>
          <a:p>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280592" y="2708920"/>
            <a:ext cx="6408712" cy="3080406"/>
          </a:xfrm>
          <a:prstGeom prst="rect">
            <a:avLst/>
          </a:prstGeom>
          <a:noFill/>
          <a:ln w="9525">
            <a:noFill/>
            <a:miter lim="800000"/>
            <a:headEnd/>
            <a:tailEnd/>
          </a:ln>
        </p:spPr>
      </p:pic>
      <p:sp>
        <p:nvSpPr>
          <p:cNvPr id="7" name="Oval 6"/>
          <p:cNvSpPr/>
          <p:nvPr/>
        </p:nvSpPr>
        <p:spPr>
          <a:xfrm>
            <a:off x="5313040" y="2996952"/>
            <a:ext cx="792088" cy="5040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8" name="Oval 7"/>
          <p:cNvSpPr/>
          <p:nvPr/>
        </p:nvSpPr>
        <p:spPr>
          <a:xfrm>
            <a:off x="1712640" y="4509120"/>
            <a:ext cx="720080"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Simple control</a:t>
            </a:r>
            <a:r>
              <a:rPr lang="en-US" b="0" dirty="0" smtClean="0"/>
              <a:t/>
            </a:r>
            <a:br>
              <a:rPr lang="en-US" b="0" dirty="0" smtClean="0"/>
            </a:b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647700" y="1508125"/>
            <a:ext cx="8610600" cy="4543425"/>
          </a:xfrm>
          <a:prstGeom prst="rect">
            <a:avLst/>
          </a:prstGeom>
          <a:noFill/>
          <a:ln w="9525">
            <a:noFill/>
            <a:miter lim="800000"/>
            <a:headEnd/>
            <a:tailEnd/>
          </a:ln>
        </p:spPr>
      </p:pic>
      <p:sp>
        <p:nvSpPr>
          <p:cNvPr id="4" name="Date Placeholder 3"/>
          <p:cNvSpPr>
            <a:spLocks noGrp="1"/>
          </p:cNvSpPr>
          <p:nvPr>
            <p:ph type="dt" sz="half" idx="2"/>
          </p:nvPr>
        </p:nvSpPr>
        <p:spPr/>
        <p:txBody>
          <a:bodyPr/>
          <a:lstStyle/>
          <a:p>
            <a:pPr>
              <a:defRPr/>
            </a:pPr>
            <a:endParaRPr lang="en-US" dirty="0"/>
          </a:p>
        </p:txBody>
      </p:sp>
      <p:sp>
        <p:nvSpPr>
          <p:cNvPr id="7" name="Rectangle 6"/>
          <p:cNvSpPr/>
          <p:nvPr/>
        </p:nvSpPr>
        <p:spPr>
          <a:xfrm>
            <a:off x="1352600" y="3933056"/>
            <a:ext cx="1944216"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Simple control</a:t>
            </a:r>
            <a:r>
              <a:rPr lang="en-US" b="0" dirty="0" smtClean="0"/>
              <a:t/>
            </a:r>
            <a:br>
              <a:rPr lang="en-US" b="0" dirty="0" smtClean="0"/>
            </a:br>
            <a:endParaRPr lang="en-US" dirty="0"/>
          </a:p>
        </p:txBody>
      </p:sp>
      <p:pic>
        <p:nvPicPr>
          <p:cNvPr id="5" name="Content Placeholder 4"/>
          <p:cNvPicPr>
            <a:picLocks noGrp="1" noChangeAspect="1"/>
          </p:cNvPicPr>
          <p:nvPr>
            <p:ph idx="1"/>
          </p:nvPr>
        </p:nvPicPr>
        <p:blipFill>
          <a:blip r:embed="rId2" cstate="print"/>
          <a:stretch>
            <a:fillRect/>
          </a:stretch>
        </p:blipFill>
        <p:spPr>
          <a:xfrm>
            <a:off x="776536" y="1772816"/>
            <a:ext cx="2647950" cy="4019550"/>
          </a:xfrm>
          <a:prstGeom prst="rect">
            <a:avLst/>
          </a:prstGeom>
          <a:ln>
            <a:noFill/>
          </a:ln>
          <a:effectLst>
            <a:outerShdw blurRad="292100" dist="139700" dir="2700000" algn="tl" rotWithShape="0">
              <a:srgbClr val="333333">
                <a:alpha val="65000"/>
              </a:srgbClr>
            </a:outerShdw>
          </a:effectLst>
        </p:spPr>
      </p:pic>
      <p:sp>
        <p:nvSpPr>
          <p:cNvPr id="4" name="Date Placeholder 3"/>
          <p:cNvSpPr>
            <a:spLocks noGrp="1"/>
          </p:cNvSpPr>
          <p:nvPr>
            <p:ph type="dt" sz="half" idx="2"/>
          </p:nvPr>
        </p:nvSpPr>
        <p:spPr/>
        <p:txBody>
          <a:bodyPr/>
          <a:lstStyle/>
          <a:p>
            <a:pPr>
              <a:defRPr/>
            </a:pPr>
            <a:endParaRPr lang="en-US" dirty="0"/>
          </a:p>
        </p:txBody>
      </p:sp>
      <p:sp>
        <p:nvSpPr>
          <p:cNvPr id="7" name="Rectangle 6"/>
          <p:cNvSpPr/>
          <p:nvPr/>
        </p:nvSpPr>
        <p:spPr>
          <a:xfrm>
            <a:off x="4448944" y="2276872"/>
            <a:ext cx="4147289" cy="369332"/>
          </a:xfrm>
          <a:prstGeom prst="rect">
            <a:avLst/>
          </a:prstGeom>
        </p:spPr>
        <p:txBody>
          <a:bodyPr wrap="none">
            <a:spAutoFit/>
          </a:bodyPr>
          <a:lstStyle/>
          <a:p>
            <a:r>
              <a:rPr lang="en-US" dirty="0"/>
              <a:t>Decorative Image With Company Logo</a:t>
            </a:r>
          </a:p>
        </p:txBody>
      </p:sp>
      <p:pic>
        <p:nvPicPr>
          <p:cNvPr id="8" name="Picture 3"/>
          <p:cNvPicPr>
            <a:picLocks noChangeAspect="1" noChangeArrowheads="1"/>
          </p:cNvPicPr>
          <p:nvPr/>
        </p:nvPicPr>
        <p:blipFill>
          <a:blip r:embed="rId3" cstate="print"/>
          <a:srcRect/>
          <a:stretch>
            <a:fillRect/>
          </a:stretch>
        </p:blipFill>
        <p:spPr bwMode="auto">
          <a:xfrm>
            <a:off x="4520952" y="2780928"/>
            <a:ext cx="3632200" cy="571500"/>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097016" y="3789040"/>
            <a:ext cx="966931" cy="369332"/>
          </a:xfrm>
          <a:prstGeom prst="rect">
            <a:avLst/>
          </a:prstGeom>
        </p:spPr>
        <p:txBody>
          <a:bodyPr wrap="none">
            <a:spAutoFit/>
          </a:bodyPr>
          <a:lstStyle/>
          <a:p>
            <a:r>
              <a:rPr lang="en-US" dirty="0" smtClean="0"/>
              <a:t>Buttons</a:t>
            </a:r>
            <a:endParaRPr lang="en-US" dirty="0"/>
          </a:p>
        </p:txBody>
      </p:sp>
      <p:pic>
        <p:nvPicPr>
          <p:cNvPr id="10" name="Picture 9"/>
          <p:cNvPicPr>
            <a:picLocks noChangeAspect="1"/>
          </p:cNvPicPr>
          <p:nvPr/>
        </p:nvPicPr>
        <p:blipFill>
          <a:blip r:embed="rId4" cstate="print"/>
          <a:stretch>
            <a:fillRect/>
          </a:stretch>
        </p:blipFill>
        <p:spPr>
          <a:xfrm>
            <a:off x="4520952" y="4365104"/>
            <a:ext cx="3415506" cy="504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560314-CA25-4DBA-9B5F-0CC980DF5019}"/>
</file>

<file path=customXml/itemProps2.xml><?xml version="1.0" encoding="utf-8"?>
<ds:datastoreItem xmlns:ds="http://schemas.openxmlformats.org/officeDocument/2006/customXml" ds:itemID="{5F582BA1-BABB-46CE-8C0C-809E9E4CE6DF}"/>
</file>

<file path=customXml/itemProps3.xml><?xml version="1.0" encoding="utf-8"?>
<ds:datastoreItem xmlns:ds="http://schemas.openxmlformats.org/officeDocument/2006/customXml" ds:itemID="{B28A5D5D-0E5B-4C40-98D2-49B10A778532}"/>
</file>

<file path=docProps/app.xml><?xml version="1.0" encoding="utf-8"?>
<Properties xmlns="http://schemas.openxmlformats.org/officeDocument/2006/extended-properties" xmlns:vt="http://schemas.openxmlformats.org/officeDocument/2006/docPropsVTypes">
  <Template>Capgemini ppt template</Template>
  <TotalTime>2136</TotalTime>
  <Words>711</Words>
  <Application>Microsoft Office PowerPoint</Application>
  <PresentationFormat>A4 Paper (210x297 mm)</PresentationFormat>
  <Paragraphs>96</Paragraphs>
  <Slides>37</Slides>
  <Notes>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Capgemini ppt template</vt:lpstr>
      <vt:lpstr>Conception personnalisée</vt:lpstr>
      <vt:lpstr>SAP UI5 – Intermediate Level</vt:lpstr>
      <vt:lpstr>SAP UI5 – Day 1</vt:lpstr>
      <vt:lpstr>UI5I-OVW: SAP UI5 Walkthrough</vt:lpstr>
      <vt:lpstr>Agenda </vt:lpstr>
      <vt:lpstr>UI5I-OVW-01 : UI5 Controls and Libraries  </vt:lpstr>
      <vt:lpstr>Controls &amp; Libraries</vt:lpstr>
      <vt:lpstr>Simple control </vt:lpstr>
      <vt:lpstr>Simple control </vt:lpstr>
      <vt:lpstr>Simple control </vt:lpstr>
      <vt:lpstr>Complex control</vt:lpstr>
      <vt:lpstr>Complex control</vt:lpstr>
      <vt:lpstr>Dialog control</vt:lpstr>
      <vt:lpstr>Layouts control</vt:lpstr>
      <vt:lpstr>Ux3 control</vt:lpstr>
      <vt:lpstr>Ux3 control</vt:lpstr>
      <vt:lpstr>Libraries</vt:lpstr>
      <vt:lpstr>Control library Combinations </vt:lpstr>
      <vt:lpstr>Control library Combinations </vt:lpstr>
      <vt:lpstr>UI5I-OVW-02 : Lifecycle hooks of View</vt:lpstr>
      <vt:lpstr>Lifecycle Hooks:</vt:lpstr>
      <vt:lpstr>Lifecycle Hooks:</vt:lpstr>
      <vt:lpstr>Chrome developer tools and debugging UI5 applications:</vt:lpstr>
      <vt:lpstr>UI5I-OVW-03 : Concept of Component.js file</vt:lpstr>
      <vt:lpstr>Component.js</vt:lpstr>
      <vt:lpstr>Component.js</vt:lpstr>
      <vt:lpstr>UI5I-OVW-04 : Creating Simple UI5 Apps - exercise</vt:lpstr>
      <vt:lpstr>Hello world </vt:lpstr>
      <vt:lpstr>Hello world </vt:lpstr>
      <vt:lpstr>Hello world </vt:lpstr>
      <vt:lpstr>Hello world </vt:lpstr>
      <vt:lpstr>Output of Hello world </vt:lpstr>
      <vt:lpstr>Hello world </vt:lpstr>
      <vt:lpstr>Hello world </vt:lpstr>
      <vt:lpstr>Output of Hello world </vt:lpstr>
      <vt:lpstr>Useful links </vt:lpstr>
      <vt:lpstr>Slide 36</vt:lpstr>
      <vt:lpstr>Slide 37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pbavarva</cp:lastModifiedBy>
  <cp:revision>490</cp:revision>
  <dcterms:created xsi:type="dcterms:W3CDTF">2011-08-17T05:35:48Z</dcterms:created>
  <dcterms:modified xsi:type="dcterms:W3CDTF">2017-03-08T06:25:52Z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0x010100701F777920F58F449DFE723C8ECB983A</vt:lpwstr>
  </property>
</Properties>
</file>