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3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36"/>
  </p:notesMasterIdLst>
  <p:handoutMasterIdLst>
    <p:handoutMasterId r:id="rId37"/>
  </p:handoutMasterIdLst>
  <p:sldIdLst>
    <p:sldId id="453" r:id="rId3"/>
    <p:sldId id="454" r:id="rId4"/>
    <p:sldId id="457" r:id="rId5"/>
    <p:sldId id="455" r:id="rId6"/>
    <p:sldId id="458" r:id="rId7"/>
    <p:sldId id="432" r:id="rId8"/>
    <p:sldId id="433" r:id="rId9"/>
    <p:sldId id="435" r:id="rId10"/>
    <p:sldId id="459" r:id="rId11"/>
    <p:sldId id="434" r:id="rId12"/>
    <p:sldId id="436" r:id="rId13"/>
    <p:sldId id="438" r:id="rId14"/>
    <p:sldId id="437" r:id="rId15"/>
    <p:sldId id="439" r:id="rId16"/>
    <p:sldId id="442" r:id="rId17"/>
    <p:sldId id="441" r:id="rId18"/>
    <p:sldId id="460" r:id="rId19"/>
    <p:sldId id="440" r:id="rId20"/>
    <p:sldId id="443" r:id="rId21"/>
    <p:sldId id="446" r:id="rId22"/>
    <p:sldId id="445" r:id="rId23"/>
    <p:sldId id="461" r:id="rId24"/>
    <p:sldId id="444" r:id="rId25"/>
    <p:sldId id="449" r:id="rId26"/>
    <p:sldId id="448" r:id="rId27"/>
    <p:sldId id="447" r:id="rId28"/>
    <p:sldId id="450" r:id="rId29"/>
    <p:sldId id="462" r:id="rId30"/>
    <p:sldId id="451" r:id="rId31"/>
    <p:sldId id="452" r:id="rId32"/>
    <p:sldId id="456" r:id="rId33"/>
    <p:sldId id="416" r:id="rId34"/>
    <p:sldId id="417" r:id="rId3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72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219" autoAdjust="0"/>
  </p:normalViewPr>
  <p:slideViewPr>
    <p:cSldViewPr>
      <p:cViewPr varScale="1">
        <p:scale>
          <a:sx n="73" d="100"/>
          <a:sy n="73" d="100"/>
        </p:scale>
        <p:origin x="-1128" y="-102"/>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dirty="0" smtClean="0"/>
              <a:t>© 2014 Capgemini. All rights reserved.</a:t>
            </a: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dirty="0" smtClean="0"/>
          </a:p>
        </p:txBody>
      </p:sp>
    </p:spTree>
    <p:extLst>
      <p:ext uri="{BB962C8B-B14F-4D97-AF65-F5344CB8AC3E}">
        <p14:creationId xmlns:p14="http://schemas.microsoft.com/office/powerpoint/2010/main" xmlns=""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dirty="0"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dirty="0"/>
          </a:p>
        </p:txBody>
      </p:sp>
    </p:spTree>
    <p:extLst>
      <p:ext uri="{BB962C8B-B14F-4D97-AF65-F5344CB8AC3E}">
        <p14:creationId xmlns:p14="http://schemas.microsoft.com/office/powerpoint/2010/main" xmlns=""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cn.sap.com/community/developer-center/front-end" TargetMode="External"/><Relationship Id="rId2" Type="http://schemas.openxmlformats.org/officeDocument/2006/relationships/hyperlink" Target="https://sapui5.hana.ondemand.com/sdk/" TargetMode="External"/><Relationship Id="rId1" Type="http://schemas.openxmlformats.org/officeDocument/2006/relationships/slideLayout" Target="../slideLayouts/slideLayout4.xml"/><Relationship Id="rId5" Type="http://schemas.openxmlformats.org/officeDocument/2006/relationships/hyperlink" Target="http://scn.sap.com/docs/DOC-37805" TargetMode="External"/><Relationship Id="rId4" Type="http://schemas.openxmlformats.org/officeDocument/2006/relationships/hyperlink" Target="https://sapui5.hana.ondemand.com/sdk/test-resources/testsuite/testframe.htm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000" dirty="0" smtClean="0"/>
              <a:t>SAP UI5 – Intermediate Level</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sz="2000" dirty="0" smtClean="0"/>
              <a:t>we create a model as container for the data on which your application operates.</a:t>
            </a:r>
          </a:p>
          <a:p>
            <a:endParaRPr lang="en-US" sz="2000" dirty="0" smtClean="0"/>
          </a:p>
          <a:p>
            <a:r>
              <a:rPr lang="en-US" sz="2000" dirty="0" smtClean="0"/>
              <a:t>The business data within a model can be defined using various formats:</a:t>
            </a:r>
          </a:p>
          <a:p>
            <a:pPr>
              <a:buNone/>
            </a:pPr>
            <a:r>
              <a:rPr lang="en-US" sz="2000" dirty="0" smtClean="0"/>
              <a:t>	</a:t>
            </a:r>
          </a:p>
          <a:p>
            <a:pPr>
              <a:buNone/>
            </a:pPr>
            <a:r>
              <a:rPr lang="en-US" sz="2000" dirty="0" smtClean="0"/>
              <a:t>	JavaScript Object Notation (JSON)</a:t>
            </a:r>
          </a:p>
          <a:p>
            <a:pPr>
              <a:buNone/>
            </a:pPr>
            <a:r>
              <a:rPr lang="en-US" sz="2000" dirty="0" smtClean="0"/>
              <a:t>	Extensible Markup Language (XML)</a:t>
            </a:r>
          </a:p>
          <a:p>
            <a:pPr>
              <a:buNone/>
            </a:pPr>
            <a:r>
              <a:rPr lang="en-US" sz="2000" dirty="0" smtClean="0"/>
              <a:t>	</a:t>
            </a:r>
            <a:r>
              <a:rPr lang="en-US" sz="2000" dirty="0" err="1" smtClean="0"/>
              <a:t>Odata</a:t>
            </a:r>
            <a:endParaRPr lang="en-US" sz="2000" dirty="0" smtClean="0"/>
          </a:p>
          <a:p>
            <a:pPr>
              <a:buNone/>
            </a:pPr>
            <a:r>
              <a:rPr lang="en-US" sz="2000" dirty="0" smtClean="0"/>
              <a:t>	Resource Models</a:t>
            </a:r>
            <a:br>
              <a:rPr lang="en-US" sz="2000" dirty="0" smtClean="0"/>
            </a:br>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Model</a:t>
            </a:r>
            <a:br>
              <a:rPr lang="en-US" dirty="0" smtClean="0"/>
            </a:br>
            <a:endParaRPr lang="en-US" dirty="0"/>
          </a:p>
        </p:txBody>
      </p:sp>
      <p:sp>
        <p:nvSpPr>
          <p:cNvPr id="3" name="Content Placeholder 2"/>
          <p:cNvSpPr>
            <a:spLocks noGrp="1"/>
          </p:cNvSpPr>
          <p:nvPr>
            <p:ph idx="1"/>
          </p:nvPr>
        </p:nvSpPr>
        <p:spPr/>
        <p:txBody>
          <a:bodyPr/>
          <a:lstStyle/>
          <a:p>
            <a:r>
              <a:rPr lang="en-US" sz="2000" dirty="0" smtClean="0"/>
              <a:t>JSON model is used to bind JavaScript objects to controls. This data model is a client-side model and is suggested for small data sets. It doesn’t provide any mechanism for </a:t>
            </a:r>
            <a:r>
              <a:rPr lang="en-US" sz="2000" dirty="0" err="1" smtClean="0"/>
              <a:t>serverside</a:t>
            </a:r>
            <a:r>
              <a:rPr lang="en-US" sz="2000" dirty="0" smtClean="0"/>
              <a:t> paging or loading.</a:t>
            </a:r>
          </a:p>
          <a:p>
            <a:r>
              <a:rPr lang="en-US" sz="2000" dirty="0" smtClean="0"/>
              <a:t>Key features include −</a:t>
            </a:r>
          </a:p>
          <a:p>
            <a:r>
              <a:rPr lang="en-US" sz="2000" dirty="0" smtClean="0"/>
              <a:t>JSON model for data binding supports data in JavaScript notation format.</a:t>
            </a:r>
          </a:p>
          <a:p>
            <a:r>
              <a:rPr lang="en-US" sz="2000" dirty="0" smtClean="0"/>
              <a:t>It supports two-way data binding.</a:t>
            </a:r>
          </a:p>
          <a:p>
            <a:r>
              <a:rPr lang="en-US" sz="2000" b="1" dirty="0" smtClean="0"/>
              <a:t>Creating a model instance −</a:t>
            </a:r>
            <a:endParaRPr lang="en-US" sz="2000" dirty="0" smtClean="0"/>
          </a:p>
          <a:p>
            <a:pPr>
              <a:buNone/>
            </a:pPr>
            <a:r>
              <a:rPr lang="en-US" sz="2000" dirty="0" smtClean="0"/>
              <a:t>	</a:t>
            </a:r>
          </a:p>
          <a:p>
            <a:pPr>
              <a:buNone/>
            </a:pPr>
            <a:r>
              <a:rPr lang="en-US" sz="2000" dirty="0" err="1" smtClean="0"/>
              <a:t>Var</a:t>
            </a:r>
            <a:r>
              <a:rPr lang="en-US" sz="2000" dirty="0" smtClean="0"/>
              <a:t> </a:t>
            </a:r>
            <a:r>
              <a:rPr lang="en-US" sz="2000" dirty="0" err="1" smtClean="0"/>
              <a:t>oModel</a:t>
            </a:r>
            <a:r>
              <a:rPr lang="en-US" sz="2000" dirty="0" smtClean="0"/>
              <a:t> = new </a:t>
            </a:r>
            <a:r>
              <a:rPr lang="en-US" sz="2000" dirty="0" err="1" smtClean="0"/>
              <a:t>sap.ui.model.json.JSONModel</a:t>
            </a:r>
            <a:r>
              <a:rPr lang="en-US" sz="2000" dirty="0" smtClean="0"/>
              <a:t>(</a:t>
            </a:r>
            <a:r>
              <a:rPr lang="en-US" sz="2000" dirty="0" err="1" smtClean="0"/>
              <a:t>dataUrlorData</a:t>
            </a:r>
            <a:r>
              <a:rPr lang="en-US" sz="2000" dirty="0" smtClean="0"/>
              <a:t>);</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Model</a:t>
            </a:r>
            <a:br>
              <a:rPr lang="en-US" dirty="0" smtClean="0"/>
            </a:br>
            <a:endParaRPr lang="en-US" dirty="0"/>
          </a:p>
        </p:txBody>
      </p:sp>
      <p:sp>
        <p:nvSpPr>
          <p:cNvPr id="3" name="Content Placeholder 2"/>
          <p:cNvSpPr>
            <a:spLocks noGrp="1"/>
          </p:cNvSpPr>
          <p:nvPr>
            <p:ph idx="1"/>
          </p:nvPr>
        </p:nvSpPr>
        <p:spPr/>
        <p:txBody>
          <a:bodyPr/>
          <a:lstStyle/>
          <a:p>
            <a:r>
              <a:rPr lang="en-US" sz="2000" dirty="0" smtClean="0"/>
              <a:t>XML model of data binding allows you to bind the controls to XML data. It is used for </a:t>
            </a:r>
            <a:r>
              <a:rPr lang="en-US" sz="2000" dirty="0" err="1" smtClean="0"/>
              <a:t>clientside</a:t>
            </a:r>
            <a:r>
              <a:rPr lang="en-US" sz="2000" dirty="0" smtClean="0"/>
              <a:t> objects and for small data sets. It doesn’t provide any mechanism for server-side paging or loading.</a:t>
            </a:r>
          </a:p>
          <a:p>
            <a:r>
              <a:rPr lang="en-US" sz="2000" dirty="0" smtClean="0"/>
              <a:t>Key features include −</a:t>
            </a:r>
          </a:p>
          <a:p>
            <a:r>
              <a:rPr lang="en-US" sz="2000" dirty="0" smtClean="0"/>
              <a:t>XML model of data binding supports XML data.</a:t>
            </a:r>
          </a:p>
          <a:p>
            <a:r>
              <a:rPr lang="en-US" sz="2000" dirty="0" smtClean="0"/>
              <a:t>It also supports two-way data binding.</a:t>
            </a:r>
          </a:p>
          <a:p>
            <a:r>
              <a:rPr lang="en-US" sz="2000" b="1" dirty="0" smtClean="0"/>
              <a:t>Creating a model instance −</a:t>
            </a:r>
            <a:endParaRPr lang="en-US" sz="2000" dirty="0" smtClean="0"/>
          </a:p>
          <a:p>
            <a:pPr>
              <a:buNone/>
            </a:pPr>
            <a:r>
              <a:rPr lang="en-US" sz="2000" dirty="0" smtClean="0"/>
              <a:t>	</a:t>
            </a:r>
          </a:p>
          <a:p>
            <a:pPr>
              <a:buNone/>
            </a:pPr>
            <a:r>
              <a:rPr lang="en-US" sz="2000" dirty="0" err="1" smtClean="0"/>
              <a:t>Var</a:t>
            </a:r>
            <a:r>
              <a:rPr lang="en-US" sz="2000" dirty="0" smtClean="0"/>
              <a:t> </a:t>
            </a:r>
            <a:r>
              <a:rPr lang="en-US" sz="2000" dirty="0" err="1" smtClean="0"/>
              <a:t>oModel</a:t>
            </a:r>
            <a:r>
              <a:rPr lang="en-US" sz="2000" dirty="0" smtClean="0"/>
              <a:t> = new </a:t>
            </a:r>
            <a:r>
              <a:rPr lang="en-US" sz="2000" dirty="0" err="1" smtClean="0"/>
              <a:t>sap.ui.model.xml.XMLModel</a:t>
            </a:r>
            <a:r>
              <a:rPr lang="en-US" sz="2000" dirty="0" smtClean="0"/>
              <a:t>(</a:t>
            </a:r>
            <a:r>
              <a:rPr lang="en-US" sz="2000" dirty="0" err="1" smtClean="0"/>
              <a:t>dataUrlorData</a:t>
            </a:r>
            <a:r>
              <a:rPr lang="en-US" sz="2000" dirty="0" smtClean="0"/>
              <a:t>);</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r>
              <a:rPr lang="en-US" dirty="0" smtClean="0"/>
              <a:t> Model</a:t>
            </a:r>
            <a:br>
              <a:rPr lang="en-US" dirty="0" smtClean="0"/>
            </a:br>
            <a:endParaRPr lang="en-US" dirty="0"/>
          </a:p>
        </p:txBody>
      </p:sp>
      <p:sp>
        <p:nvSpPr>
          <p:cNvPr id="3" name="Content Placeholder 2"/>
          <p:cNvSpPr>
            <a:spLocks noGrp="1"/>
          </p:cNvSpPr>
          <p:nvPr>
            <p:ph idx="1"/>
          </p:nvPr>
        </p:nvSpPr>
        <p:spPr/>
        <p:txBody>
          <a:bodyPr/>
          <a:lstStyle/>
          <a:p>
            <a:r>
              <a:rPr lang="en-US" sz="2000" dirty="0" err="1" smtClean="0"/>
              <a:t>OData</a:t>
            </a:r>
            <a:r>
              <a:rPr lang="en-US" sz="2000" dirty="0" smtClean="0"/>
              <a:t> model is a server-side model, so entire data is available at the server side. Client side can see only rows and fields and you can’t use sorting and filtering at the client side. There is a need to send this request to the server to complete these tasks.</a:t>
            </a:r>
          </a:p>
          <a:p>
            <a:r>
              <a:rPr lang="en-US" sz="2000" dirty="0" smtClean="0"/>
              <a:t>Data binding in </a:t>
            </a:r>
            <a:r>
              <a:rPr lang="en-US" sz="2000" dirty="0" err="1" smtClean="0"/>
              <a:t>OData</a:t>
            </a:r>
            <a:r>
              <a:rPr lang="en-US" sz="2000" dirty="0" smtClean="0"/>
              <a:t> model is one way but you can enable two-way binding using experimental write support.</a:t>
            </a:r>
          </a:p>
          <a:p>
            <a:r>
              <a:rPr lang="en-US" sz="2000" dirty="0" smtClean="0"/>
              <a:t>Key features include −</a:t>
            </a:r>
          </a:p>
          <a:p>
            <a:r>
              <a:rPr lang="en-US" sz="2000" dirty="0" err="1" smtClean="0"/>
              <a:t>OData</a:t>
            </a:r>
            <a:r>
              <a:rPr lang="en-US" sz="2000" dirty="0" smtClean="0"/>
              <a:t> model of data binding supports </a:t>
            </a:r>
            <a:r>
              <a:rPr lang="en-US" sz="2000" dirty="0" err="1" smtClean="0"/>
              <a:t>Odata</a:t>
            </a:r>
            <a:r>
              <a:rPr lang="en-US" sz="2000" dirty="0" smtClean="0"/>
              <a:t> compliant data.</a:t>
            </a:r>
          </a:p>
          <a:p>
            <a:r>
              <a:rPr lang="en-US" sz="2000" dirty="0" smtClean="0"/>
              <a:t>This data model allows you to create </a:t>
            </a:r>
            <a:r>
              <a:rPr lang="en-US" sz="2000" dirty="0" err="1" smtClean="0"/>
              <a:t>OData</a:t>
            </a:r>
            <a:r>
              <a:rPr lang="en-US" sz="2000" dirty="0" smtClean="0"/>
              <a:t> requests and handle responses.</a:t>
            </a:r>
          </a:p>
          <a:p>
            <a:r>
              <a:rPr lang="en-US" sz="2000" dirty="0" smtClean="0"/>
              <a:t>It supports experimental two-way binding.</a:t>
            </a:r>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OData</a:t>
            </a:r>
            <a:r>
              <a:rPr lang="en-US" dirty="0" smtClean="0"/>
              <a:t> Model</a:t>
            </a:r>
            <a:br>
              <a:rPr lang="en-US" dirty="0" smtClean="0"/>
            </a:br>
            <a:endParaRPr lang="en-US" dirty="0"/>
          </a:p>
        </p:txBody>
      </p:sp>
      <p:sp>
        <p:nvSpPr>
          <p:cNvPr id="3" name="Content Placeholder 2"/>
          <p:cNvSpPr>
            <a:spLocks noGrp="1"/>
          </p:cNvSpPr>
          <p:nvPr>
            <p:ph idx="1"/>
          </p:nvPr>
        </p:nvSpPr>
        <p:spPr/>
        <p:txBody>
          <a:bodyPr/>
          <a:lstStyle/>
          <a:p>
            <a:r>
              <a:rPr lang="en-US" b="1" dirty="0" smtClean="0"/>
              <a:t>Creating a model instance −</a:t>
            </a:r>
            <a:endParaRPr lang="en-US" dirty="0" smtClean="0"/>
          </a:p>
          <a:p>
            <a:pPr>
              <a:buNone/>
            </a:pPr>
            <a:endParaRPr lang="en-US" dirty="0" smtClean="0"/>
          </a:p>
          <a:p>
            <a:pPr>
              <a:buNone/>
            </a:pPr>
            <a:r>
              <a:rPr lang="en-US" dirty="0" smtClean="0"/>
              <a:t>	</a:t>
            </a:r>
            <a:r>
              <a:rPr lang="en-US" dirty="0" err="1" smtClean="0"/>
              <a:t>Var</a:t>
            </a:r>
            <a:r>
              <a:rPr lang="en-US" dirty="0" smtClean="0"/>
              <a:t> </a:t>
            </a:r>
            <a:r>
              <a:rPr lang="en-US" dirty="0" err="1" smtClean="0"/>
              <a:t>oModel</a:t>
            </a:r>
            <a:r>
              <a:rPr lang="en-US" dirty="0" smtClean="0"/>
              <a:t> = new </a:t>
            </a:r>
            <a:r>
              <a:rPr lang="en-US" dirty="0" err="1" smtClean="0"/>
              <a:t>sap.ui.model.odata.ODataModel</a:t>
            </a:r>
            <a:r>
              <a:rPr lang="en-US" dirty="0" smtClean="0"/>
              <a:t> (</a:t>
            </a:r>
            <a:r>
              <a:rPr lang="en-US" dirty="0" err="1" smtClean="0"/>
              <a:t>dataUrl</a:t>
            </a:r>
            <a:r>
              <a:rPr lang="en-US" dirty="0" smtClean="0"/>
              <a:t> [,</a:t>
            </a:r>
            <a:r>
              <a:rPr lang="en-US" dirty="0" err="1" smtClean="0"/>
              <a:t>useJSON</a:t>
            </a:r>
            <a:r>
              <a:rPr lang="en-US" dirty="0" smtClean="0"/>
              <a:t>, user, pass]);</a:t>
            </a:r>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Models</a:t>
            </a:r>
            <a:br>
              <a:rPr lang="en-US" dirty="0" smtClean="0"/>
            </a:br>
            <a:endParaRPr lang="en-US" dirty="0"/>
          </a:p>
        </p:txBody>
      </p:sp>
      <p:sp>
        <p:nvSpPr>
          <p:cNvPr id="3" name="Content Placeholder 2"/>
          <p:cNvSpPr>
            <a:spLocks noGrp="1"/>
          </p:cNvSpPr>
          <p:nvPr>
            <p:ph idx="1"/>
          </p:nvPr>
        </p:nvSpPr>
        <p:spPr/>
        <p:txBody>
          <a:bodyPr/>
          <a:lstStyle/>
          <a:p>
            <a:r>
              <a:rPr lang="en-US" sz="2000" dirty="0" smtClean="0"/>
              <a:t>Business applications also require language-specific (translatable) texts used as labels and descriptions on the user interface.</a:t>
            </a:r>
          </a:p>
          <a:p>
            <a:r>
              <a:rPr lang="en-US" sz="2000" dirty="0" smtClean="0"/>
              <a:t>The example we used at the start of this tutorial was overly simplistic as we stored language-specific text directly in a JSON model object. Generally speaking, unless language-specific text is derived directly from a back-end system, it is not considered good programming practice to place translatable texts directly into a model. So let's correct this situation by placing all translatable texts (such as field labels) into a resource bundle.</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Models</a:t>
            </a:r>
            <a:br>
              <a:rPr lang="en-US" dirty="0" smtClean="0"/>
            </a:b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1362075" y="2600325"/>
            <a:ext cx="7181850" cy="165735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UI5I-UI5-03 : SAP UI5 Application Best Practices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UI5 Application Best Practices </a:t>
            </a:r>
            <a:endParaRPr lang="en-US" dirty="0"/>
          </a:p>
        </p:txBody>
      </p:sp>
      <p:sp>
        <p:nvSpPr>
          <p:cNvPr id="3" name="Content Placeholder 2"/>
          <p:cNvSpPr>
            <a:spLocks noGrp="1"/>
          </p:cNvSpPr>
          <p:nvPr>
            <p:ph idx="1"/>
          </p:nvPr>
        </p:nvSpPr>
        <p:spPr/>
        <p:txBody>
          <a:bodyPr/>
          <a:lstStyle/>
          <a:p>
            <a:r>
              <a:rPr lang="en-US" sz="2000" dirty="0" smtClean="0"/>
              <a:t>Preparing</a:t>
            </a:r>
          </a:p>
          <a:p>
            <a:r>
              <a:rPr lang="en-US" sz="2000" dirty="0" smtClean="0"/>
              <a:t>Building</a:t>
            </a:r>
          </a:p>
          <a:p>
            <a:pPr lvl="1"/>
            <a:r>
              <a:rPr lang="en-US" dirty="0" smtClean="0"/>
              <a:t>Index</a:t>
            </a:r>
          </a:p>
          <a:p>
            <a:pPr lvl="1"/>
            <a:r>
              <a:rPr lang="en-US" dirty="0" smtClean="0"/>
              <a:t>Component</a:t>
            </a:r>
          </a:p>
          <a:p>
            <a:pPr lvl="1"/>
            <a:r>
              <a:rPr lang="en-US" dirty="0" smtClean="0"/>
              <a:t>Navigation and Routing</a:t>
            </a:r>
          </a:p>
          <a:p>
            <a:pPr lvl="1"/>
            <a:r>
              <a:rPr lang="en-US" dirty="0" smtClean="0"/>
              <a:t>Internationalization</a:t>
            </a:r>
          </a:p>
          <a:p>
            <a:pPr lvl="1"/>
            <a:r>
              <a:rPr lang="en-US" dirty="0" smtClean="0"/>
              <a:t>Device Model</a:t>
            </a:r>
          </a:p>
          <a:p>
            <a:pPr lvl="1"/>
            <a:r>
              <a:rPr lang="en-US" dirty="0" smtClean="0"/>
              <a:t>Custom Utilities</a:t>
            </a:r>
          </a:p>
          <a:p>
            <a:pPr lvl="1"/>
            <a:r>
              <a:rPr lang="en-US" dirty="0" smtClean="0"/>
              <a:t>Model View Controller</a:t>
            </a:r>
          </a:p>
          <a:p>
            <a:pPr lvl="1"/>
            <a:r>
              <a:rPr lang="en-US" dirty="0" smtClean="0"/>
              <a:t>Master View</a:t>
            </a:r>
          </a:p>
          <a:p>
            <a:pPr lvl="1"/>
            <a:r>
              <a:rPr lang="en-US" dirty="0" smtClean="0"/>
              <a:t>Detail View</a:t>
            </a:r>
          </a:p>
          <a:p>
            <a:pPr lvl="1"/>
            <a:r>
              <a:rPr lang="en-US" dirty="0" smtClean="0"/>
              <a:t>Detail XML Fragments</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SAP UI5 Application Best Practices </a:t>
            </a:r>
            <a:endParaRPr lang="en-US" dirty="0"/>
          </a:p>
        </p:txBody>
      </p:sp>
      <p:sp>
        <p:nvSpPr>
          <p:cNvPr id="3" name="Content Placeholder 2"/>
          <p:cNvSpPr>
            <a:spLocks noGrp="1"/>
          </p:cNvSpPr>
          <p:nvPr>
            <p:ph idx="1"/>
          </p:nvPr>
        </p:nvSpPr>
        <p:spPr/>
        <p:txBody>
          <a:bodyPr/>
          <a:lstStyle/>
          <a:p>
            <a:r>
              <a:rPr lang="en-US" sz="2000" dirty="0" smtClean="0"/>
              <a:t>Coding Issues to Avoid</a:t>
            </a:r>
          </a:p>
          <a:p>
            <a:pPr lvl="2">
              <a:buFont typeface="Arial" pitchFamily="34" charset="0"/>
              <a:buChar char="•"/>
            </a:pPr>
            <a:r>
              <a:rPr lang="en-US" sz="2000" dirty="0" smtClean="0"/>
              <a:t>JavaScript Code Issues</a:t>
            </a:r>
          </a:p>
          <a:p>
            <a:pPr lvl="2">
              <a:buFont typeface="Arial" pitchFamily="34" charset="0"/>
              <a:buChar char="•"/>
            </a:pPr>
            <a:r>
              <a:rPr lang="en-US" sz="2000" dirty="0" smtClean="0"/>
              <a:t>CSS Styling Issues</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SAP UI5 </a:t>
            </a:r>
            <a:r>
              <a:rPr lang="en-US" dirty="0" smtClean="0"/>
              <a:t>– Day 2</a:t>
            </a:r>
            <a:endParaRPr lang="en-US" dirty="0"/>
          </a:p>
        </p:txBody>
      </p:sp>
      <p:sp>
        <p:nvSpPr>
          <p:cNvPr id="2050" name="AutoShape 2" descr="Image result for capgemini logo png"/>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952255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SAP UI5 Application Best Practices </a:t>
            </a:r>
            <a:endParaRPr lang="en-US" dirty="0"/>
          </a:p>
        </p:txBody>
      </p:sp>
      <p:sp>
        <p:nvSpPr>
          <p:cNvPr id="3" name="Content Placeholder 2"/>
          <p:cNvSpPr>
            <a:spLocks noGrp="1"/>
          </p:cNvSpPr>
          <p:nvPr>
            <p:ph idx="1"/>
          </p:nvPr>
        </p:nvSpPr>
        <p:spPr/>
        <p:txBody>
          <a:bodyPr/>
          <a:lstStyle/>
          <a:p>
            <a:r>
              <a:rPr lang="en-US" sz="2000" dirty="0" smtClean="0"/>
              <a:t>JavaScript Coding Issues</a:t>
            </a:r>
          </a:p>
          <a:p>
            <a:pPr lvl="1"/>
            <a:r>
              <a:rPr lang="en-US" dirty="0" smtClean="0"/>
              <a:t>Don't use private and protected methods or properties of UI5</a:t>
            </a:r>
          </a:p>
          <a:p>
            <a:pPr lvl="1"/>
            <a:r>
              <a:rPr lang="en-US" dirty="0" smtClean="0"/>
              <a:t>Don't use deprecated APIs</a:t>
            </a:r>
          </a:p>
          <a:p>
            <a:pPr lvl="1"/>
            <a:r>
              <a:rPr lang="en-US" dirty="0" smtClean="0"/>
              <a:t>Don't override or add control methods</a:t>
            </a:r>
          </a:p>
          <a:p>
            <a:pPr lvl="1"/>
            <a:r>
              <a:rPr lang="en-US" dirty="0" smtClean="0"/>
              <a:t>Don't manipulate the DOM structure within controls</a:t>
            </a:r>
          </a:p>
          <a:p>
            <a:pPr lvl="1"/>
            <a:r>
              <a:rPr lang="sv-SE" dirty="0" smtClean="0"/>
              <a:t>Don't attach DOM event handlers</a:t>
            </a:r>
          </a:p>
          <a:p>
            <a:pPr lvl="1"/>
            <a:r>
              <a:rPr lang="en-US" dirty="0" smtClean="0"/>
              <a:t>Don't hard code or concatenate strings that need to be translatable</a:t>
            </a:r>
          </a:p>
          <a:p>
            <a:pPr lvl="1"/>
            <a:r>
              <a:rPr lang="en-US" dirty="0" smtClean="0"/>
              <a:t>Don’t use console.log()</a:t>
            </a:r>
          </a:p>
          <a:p>
            <a:pPr lvl="2"/>
            <a:r>
              <a:rPr lang="en-US" sz="2000" dirty="0" smtClean="0"/>
              <a:t>Use “jQuery.sap.log.info("some message");”</a:t>
            </a:r>
          </a:p>
          <a:p>
            <a:pPr lvl="2"/>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SAP UI5 Application Best Practices </a:t>
            </a:r>
            <a:endParaRPr lang="en-US" dirty="0"/>
          </a:p>
        </p:txBody>
      </p:sp>
      <p:sp>
        <p:nvSpPr>
          <p:cNvPr id="3" name="Content Placeholder 2"/>
          <p:cNvSpPr>
            <a:spLocks noGrp="1"/>
          </p:cNvSpPr>
          <p:nvPr>
            <p:ph idx="1"/>
          </p:nvPr>
        </p:nvSpPr>
        <p:spPr/>
        <p:txBody>
          <a:bodyPr/>
          <a:lstStyle/>
          <a:p>
            <a:r>
              <a:rPr lang="en-US" sz="2000" b="1" dirty="0" smtClean="0"/>
              <a:t>CSS Styling Issues</a:t>
            </a:r>
          </a:p>
          <a:p>
            <a:pPr lvl="1"/>
            <a:r>
              <a:rPr lang="en-US" dirty="0" smtClean="0"/>
              <a:t>Don't override control class styling directly</a:t>
            </a:r>
          </a:p>
          <a:p>
            <a:pPr lvl="1"/>
            <a:r>
              <a:rPr lang="en-US" dirty="0" smtClean="0"/>
              <a:t>Don't style DOM element names directly</a:t>
            </a:r>
          </a:p>
          <a:p>
            <a:pPr lvl="1"/>
            <a:r>
              <a:rPr lang="en-US" dirty="0" smtClean="0"/>
              <a:t>Don't use generated IDs in CSS selectors</a:t>
            </a:r>
          </a:p>
          <a:p>
            <a:pPr lvl="1"/>
            <a:r>
              <a:rPr lang="en-US" dirty="0" smtClean="0"/>
              <a:t>Don't use hard-coded colors, font sizes and images if the app should be </a:t>
            </a:r>
            <a:r>
              <a:rPr lang="en-US" dirty="0" err="1" smtClean="0"/>
              <a:t>themable</a:t>
            </a:r>
            <a:endParaRPr lang="en-US"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UI5I-UI5-04 : Formatter and Validations on UI</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a:t>
            </a:r>
            <a:br>
              <a:rPr lang="en-US" dirty="0" smtClean="0"/>
            </a:br>
            <a:endParaRPr lang="en-US" dirty="0"/>
          </a:p>
        </p:txBody>
      </p:sp>
      <p:sp>
        <p:nvSpPr>
          <p:cNvPr id="3" name="Content Placeholder 2"/>
          <p:cNvSpPr>
            <a:spLocks noGrp="1"/>
          </p:cNvSpPr>
          <p:nvPr>
            <p:ph idx="1"/>
          </p:nvPr>
        </p:nvSpPr>
        <p:spPr/>
        <p:txBody>
          <a:bodyPr/>
          <a:lstStyle/>
          <a:p>
            <a:r>
              <a:rPr lang="en-US" sz="2000" dirty="0" smtClean="0"/>
              <a:t>To modify the values at runtime sapui5 has provided formatter function concept.</a:t>
            </a:r>
          </a:p>
          <a:p>
            <a:r>
              <a:rPr lang="en-US" sz="2000" dirty="0" smtClean="0"/>
              <a:t>format the value before its display.</a:t>
            </a:r>
          </a:p>
          <a:p>
            <a:r>
              <a:rPr lang="en-US" sz="2000" dirty="0" smtClean="0"/>
              <a:t>Example:</a:t>
            </a:r>
          </a:p>
          <a:p>
            <a:endParaRPr lang="en-US" sz="2000" dirty="0" smtClean="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Formatter</a:t>
            </a:r>
            <a:br>
              <a:rPr lang="en-US" dirty="0" smtClean="0"/>
            </a:br>
            <a:endParaRPr lang="en-US" dirty="0"/>
          </a:p>
        </p:txBody>
      </p:sp>
      <p:sp>
        <p:nvSpPr>
          <p:cNvPr id="3" name="Content Placeholder 2"/>
          <p:cNvSpPr>
            <a:spLocks noGrp="1"/>
          </p:cNvSpPr>
          <p:nvPr>
            <p:ph idx="1"/>
          </p:nvPr>
        </p:nvSpPr>
        <p:spPr/>
        <p:txBody>
          <a:bodyPr/>
          <a:lstStyle/>
          <a:p>
            <a:r>
              <a:rPr lang="en-US" sz="2000" dirty="0" smtClean="0"/>
              <a:t>new </a:t>
            </a:r>
            <a:r>
              <a:rPr lang="en-US" sz="2000" dirty="0" err="1" smtClean="0"/>
              <a:t>sap.m.Input</a:t>
            </a:r>
            <a:r>
              <a:rPr lang="en-US" sz="2000" dirty="0" smtClean="0"/>
              <a:t>({</a:t>
            </a:r>
          </a:p>
          <a:p>
            <a:r>
              <a:rPr lang="en-US" sz="2000" dirty="0" smtClean="0"/>
              <a:t>    value: {</a:t>
            </a:r>
          </a:p>
          <a:p>
            <a:r>
              <a:rPr lang="en-US" sz="2000" dirty="0" smtClean="0"/>
              <a:t>        parts: [{</a:t>
            </a:r>
          </a:p>
          <a:p>
            <a:r>
              <a:rPr lang="en-US" sz="2000" dirty="0" smtClean="0"/>
              <a:t>            path: 'name'</a:t>
            </a:r>
          </a:p>
          <a:p>
            <a:r>
              <a:rPr lang="en-US" sz="2000" dirty="0" smtClean="0"/>
              <a:t>        }, {</a:t>
            </a:r>
          </a:p>
          <a:p>
            <a:r>
              <a:rPr lang="en-US" sz="2000" dirty="0" smtClean="0"/>
              <a:t>            path: 'surname'</a:t>
            </a:r>
          </a:p>
          <a:p>
            <a:r>
              <a:rPr lang="en-US" sz="2000" dirty="0" smtClean="0"/>
              <a:t>        }],</a:t>
            </a:r>
          </a:p>
          <a:p>
            <a:r>
              <a:rPr lang="en-US" sz="2000" dirty="0" smtClean="0"/>
              <a:t>        formatter: function(name, surname) {</a:t>
            </a:r>
          </a:p>
          <a:p>
            <a:r>
              <a:rPr lang="en-US" sz="2000" dirty="0" smtClean="0"/>
              <a:t>          </a:t>
            </a:r>
            <a:r>
              <a:rPr lang="en-US" sz="2000" dirty="0" err="1" smtClean="0"/>
              <a:t>var</a:t>
            </a:r>
            <a:r>
              <a:rPr lang="en-US" sz="2000" dirty="0" smtClean="0"/>
              <a:t> </a:t>
            </a:r>
            <a:r>
              <a:rPr lang="en-US" sz="2000" dirty="0" err="1" smtClean="0"/>
              <a:t>sFullname</a:t>
            </a:r>
            <a:r>
              <a:rPr lang="en-US" sz="2000" dirty="0" smtClean="0"/>
              <a:t> = name + ' ' + surname;</a:t>
            </a:r>
          </a:p>
          <a:p>
            <a:r>
              <a:rPr lang="en-US" sz="2000" dirty="0" smtClean="0"/>
              <a:t>            return </a:t>
            </a:r>
            <a:r>
              <a:rPr lang="en-US" sz="2000" dirty="0" err="1" smtClean="0"/>
              <a:t>sFullname</a:t>
            </a:r>
            <a:r>
              <a:rPr lang="en-US" sz="2000" dirty="0" smtClean="0"/>
              <a:t>;</a:t>
            </a:r>
          </a:p>
          <a:p>
            <a:r>
              <a:rPr lang="en-US" sz="2000" dirty="0" smtClean="0"/>
              <a:t>        },</a:t>
            </a:r>
          </a:p>
          <a:p>
            <a:r>
              <a:rPr lang="en-US" sz="2000" dirty="0" smtClean="0"/>
              <a:t>    }</a:t>
            </a:r>
          </a:p>
          <a:p>
            <a:r>
              <a:rPr lang="en-US" sz="2000" dirty="0" smtClean="0"/>
              <a: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smtClean="0"/>
              <a:t>You know those little red stars that we all know indicates a required field? Well we can do this in SAPUI5 as well.</a:t>
            </a:r>
          </a:p>
          <a:p>
            <a:r>
              <a:rPr lang="en-US" sz="2000" dirty="0" smtClean="0"/>
              <a:t>The trick is to remember that this is usually indicated in the label, not the control</a:t>
            </a:r>
          </a:p>
          <a:p>
            <a:r>
              <a:rPr lang="en-US" sz="2000" dirty="0" smtClean="0"/>
              <a:t>Example:</a:t>
            </a:r>
          </a:p>
          <a:p>
            <a:r>
              <a:rPr lang="en-US" sz="2000" dirty="0" smtClean="0"/>
              <a:t>Use the “required” property to indicate that a control is mandatory.</a:t>
            </a:r>
          </a:p>
          <a:p>
            <a:r>
              <a:rPr lang="en-US" sz="2000" dirty="0" err="1" smtClean="0"/>
              <a:t>tfdMineManager</a:t>
            </a:r>
            <a:r>
              <a:rPr lang="en-US" sz="2000" dirty="0" smtClean="0"/>
              <a:t> = new </a:t>
            </a:r>
            <a:r>
              <a:rPr lang="en-US" sz="2000" dirty="0" err="1" smtClean="0"/>
              <a:t>sap.ui.commons.TextField</a:t>
            </a:r>
            <a:r>
              <a:rPr lang="en-US" sz="2000" dirty="0" smtClean="0"/>
              <a:t>({</a:t>
            </a:r>
            <a:br>
              <a:rPr lang="en-US" sz="2000" dirty="0" smtClean="0"/>
            </a:br>
            <a:r>
              <a:rPr lang="en-US" sz="2000" dirty="0" smtClean="0"/>
              <a:t>      id : “</a:t>
            </a:r>
            <a:r>
              <a:rPr lang="en-US" sz="2000" dirty="0" err="1" smtClean="0"/>
              <a:t>tfdMineManagerID</a:t>
            </a:r>
            <a:r>
              <a:rPr lang="en-US" sz="2000" dirty="0" smtClean="0"/>
              <a:t>”,</a:t>
            </a:r>
            <a:br>
              <a:rPr lang="en-US" sz="2000" dirty="0" smtClean="0"/>
            </a:br>
            <a:r>
              <a:rPr lang="en-US" sz="2000" dirty="0" smtClean="0"/>
              <a:t>      required : true,</a:t>
            </a:r>
            <a:br>
              <a:rPr lang="en-US" sz="2000" dirty="0" smtClean="0"/>
            </a:br>
            <a:r>
              <a:rPr lang="en-US" sz="2000" dirty="0" smtClean="0"/>
              <a: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smtClean="0"/>
              <a:t>This is a common requirement, but you can replace the function with whatever your validation check should be.</a:t>
            </a:r>
          </a:p>
          <a:p>
            <a:r>
              <a:rPr lang="en-US" sz="2000" dirty="0" smtClean="0"/>
              <a:t>Example:</a:t>
            </a:r>
          </a:p>
          <a:p>
            <a:r>
              <a:rPr lang="en-US" sz="2000" dirty="0" err="1" smtClean="0"/>
              <a:t>var</a:t>
            </a:r>
            <a:r>
              <a:rPr lang="en-US" sz="2000" dirty="0" smtClean="0"/>
              <a:t> </a:t>
            </a:r>
            <a:r>
              <a:rPr lang="en-US" sz="2000" dirty="0" err="1" smtClean="0"/>
              <a:t>testPreCalibration</a:t>
            </a:r>
            <a:r>
              <a:rPr lang="en-US" sz="2000" dirty="0" smtClean="0"/>
              <a:t> = </a:t>
            </a:r>
            <a:r>
              <a:rPr lang="en-US" sz="2000" dirty="0" err="1" smtClean="0"/>
              <a:t>sap.ui.getCore</a:t>
            </a:r>
            <a:r>
              <a:rPr lang="en-US" sz="2000" dirty="0" smtClean="0"/>
              <a:t>().</a:t>
            </a:r>
            <a:r>
              <a:rPr lang="en-US" sz="2000" dirty="0" err="1" smtClean="0"/>
              <a:t>getControl</a:t>
            </a:r>
            <a:r>
              <a:rPr lang="en-US" sz="2000" dirty="0" smtClean="0"/>
              <a:t>(“</a:t>
            </a:r>
            <a:r>
              <a:rPr lang="en-US" sz="2000" dirty="0" err="1" smtClean="0"/>
              <a:t>PreCalibration</a:t>
            </a:r>
            <a:r>
              <a:rPr lang="en-US" sz="2000" dirty="0" smtClean="0"/>
              <a:t>”).</a:t>
            </a:r>
            <a:r>
              <a:rPr lang="en-US" sz="2000" dirty="0" err="1" smtClean="0"/>
              <a:t>getValue</a:t>
            </a:r>
            <a:r>
              <a:rPr lang="en-US" sz="2000" dirty="0" smtClean="0"/>
              <a:t>();</a:t>
            </a:r>
            <a:br>
              <a:rPr lang="en-US" sz="2000" dirty="0" smtClean="0"/>
            </a:br>
            <a:r>
              <a:rPr lang="en-US" sz="2000" dirty="0" smtClean="0"/>
              <a:t>if ( ! </a:t>
            </a:r>
            <a:r>
              <a:rPr lang="en-US" sz="2000" dirty="0" err="1" smtClean="0"/>
              <a:t>sap.ui.controller</a:t>
            </a:r>
            <a:r>
              <a:rPr lang="en-US" sz="2000" dirty="0" smtClean="0"/>
              <a:t>(&lt;my controller&gt;).</a:t>
            </a:r>
            <a:r>
              <a:rPr lang="en-US" sz="2000" dirty="0" err="1" smtClean="0"/>
              <a:t>isNumberFieldValid</a:t>
            </a:r>
            <a:r>
              <a:rPr lang="en-US" sz="2000" dirty="0" smtClean="0"/>
              <a:t>(</a:t>
            </a:r>
            <a:r>
              <a:rPr lang="en-US" sz="2000" dirty="0" err="1" smtClean="0"/>
              <a:t>testPreCalibration</a:t>
            </a:r>
            <a:r>
              <a:rPr lang="en-US" sz="2000" dirty="0" smtClean="0"/>
              <a:t>) ){</a:t>
            </a:r>
            <a:br>
              <a:rPr lang="en-US" sz="2000" dirty="0" smtClean="0"/>
            </a:br>
            <a:r>
              <a:rPr lang="en-US" sz="2000" dirty="0" smtClean="0"/>
              <a:t>      </a:t>
            </a:r>
            <a:r>
              <a:rPr lang="en-US" sz="2000" dirty="0" err="1" smtClean="0"/>
              <a:t>sap.ui.getCore</a:t>
            </a:r>
            <a:r>
              <a:rPr lang="en-US" sz="2000" dirty="0" smtClean="0"/>
              <a:t>().</a:t>
            </a:r>
            <a:r>
              <a:rPr lang="en-US" sz="2000" dirty="0" err="1" smtClean="0"/>
              <a:t>getControl</a:t>
            </a:r>
            <a:r>
              <a:rPr lang="en-US" sz="2000" dirty="0" smtClean="0"/>
              <a:t>(“</a:t>
            </a:r>
            <a:r>
              <a:rPr lang="en-US" sz="2000" dirty="0" err="1" smtClean="0"/>
              <a:t>PreCalibration</a:t>
            </a:r>
            <a:r>
              <a:rPr lang="en-US" sz="2000" dirty="0" smtClean="0"/>
              <a:t>”).</a:t>
            </a:r>
            <a:r>
              <a:rPr lang="en-US" sz="2000" dirty="0" err="1" smtClean="0"/>
              <a:t>setValueState</a:t>
            </a:r>
            <a:r>
              <a:rPr lang="en-US" sz="2000" dirty="0" smtClean="0"/>
              <a:t>(</a:t>
            </a:r>
            <a:r>
              <a:rPr lang="en-US" sz="2000" dirty="0" err="1" smtClean="0"/>
              <a:t>sap.ui.core.ValueState.Error</a:t>
            </a:r>
            <a:r>
              <a:rPr lang="en-US" sz="2000" dirty="0" smtClean="0"/>
              <a:t>);</a:t>
            </a:r>
            <a:br>
              <a:rPr lang="en-US" sz="2000" dirty="0" smtClean="0"/>
            </a:br>
            <a:r>
              <a:rPr lang="en-US" sz="2000" dirty="0" smtClean="0"/>
              <a:t>}</a:t>
            </a:r>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err="1" smtClean="0"/>
              <a:t>isNumberFieldValid</a:t>
            </a:r>
            <a:r>
              <a:rPr lang="en-US" sz="2000" dirty="0" smtClean="0"/>
              <a:t> : function(</a:t>
            </a:r>
            <a:r>
              <a:rPr lang="en-US" sz="2000" dirty="0" err="1" smtClean="0"/>
              <a:t>testNumber</a:t>
            </a:r>
            <a:r>
              <a:rPr lang="en-US" sz="2000" dirty="0" smtClean="0"/>
              <a:t>){</a:t>
            </a:r>
            <a:br>
              <a:rPr lang="en-US" sz="2000" dirty="0" smtClean="0"/>
            </a:br>
            <a:r>
              <a:rPr lang="en-US" sz="2000" dirty="0" smtClean="0"/>
              <a:t>      </a:t>
            </a:r>
            <a:r>
              <a:rPr lang="en-US" sz="2000" dirty="0" err="1" smtClean="0"/>
              <a:t>var</a:t>
            </a:r>
            <a:r>
              <a:rPr lang="en-US" sz="2000" dirty="0" smtClean="0"/>
              <a:t> </a:t>
            </a:r>
            <a:r>
              <a:rPr lang="en-US" sz="2000" dirty="0" err="1" smtClean="0"/>
              <a:t>noSpaces</a:t>
            </a:r>
            <a:r>
              <a:rPr lang="en-US" sz="2000" dirty="0" smtClean="0"/>
              <a:t> = </a:t>
            </a:r>
            <a:r>
              <a:rPr lang="en-US" sz="2000" dirty="0" err="1" smtClean="0"/>
              <a:t>testNumber.replace</a:t>
            </a:r>
            <a:r>
              <a:rPr lang="en-US" sz="2000" dirty="0" smtClean="0"/>
              <a:t>(/ +/, ”);  //Remove leading spaces</a:t>
            </a:r>
            <a:br>
              <a:rPr lang="en-US" sz="2000" dirty="0" smtClean="0"/>
            </a:br>
            <a:r>
              <a:rPr lang="en-US" sz="2000" dirty="0" smtClean="0"/>
              <a:t>      </a:t>
            </a:r>
            <a:r>
              <a:rPr lang="en-US" sz="2000" dirty="0" err="1" smtClean="0"/>
              <a:t>var</a:t>
            </a:r>
            <a:r>
              <a:rPr lang="en-US" sz="2000" dirty="0" smtClean="0"/>
              <a:t> </a:t>
            </a:r>
            <a:r>
              <a:rPr lang="en-US" sz="2000" dirty="0" err="1" smtClean="0"/>
              <a:t>isNum</a:t>
            </a:r>
            <a:r>
              <a:rPr lang="en-US" sz="2000" dirty="0" smtClean="0"/>
              <a:t> = /^\d+$/.test(</a:t>
            </a:r>
            <a:r>
              <a:rPr lang="en-US" sz="2000" dirty="0" err="1" smtClean="0"/>
              <a:t>noSpaces</a:t>
            </a:r>
            <a:r>
              <a:rPr lang="en-US" sz="2000" dirty="0" smtClean="0"/>
              <a:t>); // test for numbers only and return true or false</a:t>
            </a:r>
            <a:br>
              <a:rPr lang="en-US" sz="2000" dirty="0" smtClean="0"/>
            </a:br>
            <a:r>
              <a:rPr lang="en-US" sz="2000" dirty="0" smtClean="0"/>
              <a:t>      return </a:t>
            </a:r>
            <a:r>
              <a:rPr lang="en-US" sz="2000" dirty="0" err="1" smtClean="0"/>
              <a:t>isNum</a:t>
            </a:r>
            <a:r>
              <a:rPr lang="en-US" sz="2000" dirty="0" smtClean="0"/>
              <a:t>; </a:t>
            </a:r>
            <a:br>
              <a:rPr lang="en-US" sz="2000" dirty="0" smtClean="0"/>
            </a:br>
            <a:r>
              <a:rPr lang="en-US" sz="2000" dirty="0" smtClean="0"/>
              <a:t>};</a:t>
            </a:r>
          </a:p>
          <a:p>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472614" y="4572008"/>
            <a:ext cx="6960773" cy="72008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UI5I-UI5-05 : Introduction to Fragments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Fragments </a:t>
            </a:r>
            <a:endParaRPr lang="en-US" dirty="0"/>
          </a:p>
        </p:txBody>
      </p:sp>
      <p:sp>
        <p:nvSpPr>
          <p:cNvPr id="3" name="Content Placeholder 2"/>
          <p:cNvSpPr>
            <a:spLocks noGrp="1"/>
          </p:cNvSpPr>
          <p:nvPr>
            <p:ph idx="1"/>
          </p:nvPr>
        </p:nvSpPr>
        <p:spPr/>
        <p:txBody>
          <a:bodyPr/>
          <a:lstStyle/>
          <a:p>
            <a:pPr lvl="1" algn="just"/>
            <a:r>
              <a:rPr lang="en-US" dirty="0" smtClean="0"/>
              <a:t>Fragments is a technique used to split the codes into different files which will be dynamically called into a specified area in a UI5 page to get the final Output.</a:t>
            </a:r>
          </a:p>
          <a:p>
            <a:pPr lvl="1" algn="just"/>
            <a:r>
              <a:rPr lang="en-US" dirty="0" smtClean="0"/>
              <a:t> Fragments </a:t>
            </a:r>
            <a:r>
              <a:rPr lang="en-US" dirty="0" err="1" smtClean="0"/>
              <a:t>filesare</a:t>
            </a:r>
            <a:r>
              <a:rPr lang="en-US" dirty="0" smtClean="0"/>
              <a:t> created with the extension &lt;</a:t>
            </a:r>
            <a:r>
              <a:rPr lang="en-US" dirty="0" err="1" smtClean="0"/>
              <a:t>fragmentname</a:t>
            </a:r>
            <a:r>
              <a:rPr lang="en-US" dirty="0" smtClean="0"/>
              <a:t>&gt;.</a:t>
            </a:r>
            <a:r>
              <a:rPr lang="en-US" dirty="0" err="1" smtClean="0"/>
              <a:t>Fragment.Xml</a:t>
            </a:r>
            <a:r>
              <a:rPr lang="en-US" dirty="0" smtClean="0"/>
              <a:t>. </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1026" name="Picture 1" descr="image001"/>
          <p:cNvPicPr>
            <a:picLocks noChangeAspect="1" noChangeArrowheads="1"/>
          </p:cNvPicPr>
          <p:nvPr/>
        </p:nvPicPr>
        <p:blipFill>
          <a:blip r:embed="rId2" cstate="print"/>
          <a:srcRect/>
          <a:stretch>
            <a:fillRect/>
          </a:stretch>
        </p:blipFill>
        <p:spPr bwMode="auto">
          <a:xfrm>
            <a:off x="2504728" y="2996952"/>
            <a:ext cx="3511110" cy="302433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UI5I-UI5: UI Data Binding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Fragment example</a:t>
            </a:r>
            <a:endParaRPr lang="en-US" sz="3200" dirty="0"/>
          </a:p>
        </p:txBody>
      </p:sp>
      <p:sp>
        <p:nvSpPr>
          <p:cNvPr id="4" name="Date Placeholder 3"/>
          <p:cNvSpPr>
            <a:spLocks noGrp="1"/>
          </p:cNvSpPr>
          <p:nvPr>
            <p:ph type="dt" sz="half" idx="2"/>
          </p:nvPr>
        </p:nvSpPr>
        <p:spPr/>
        <p:txBody>
          <a:bodyPr/>
          <a:lstStyle/>
          <a:p>
            <a:pPr>
              <a:defRPr/>
            </a:pPr>
            <a:endParaRPr lang="en-US" dirty="0"/>
          </a:p>
        </p:txBody>
      </p:sp>
      <p:pic>
        <p:nvPicPr>
          <p:cNvPr id="5" name="Picture 2" descr="http://scn.sap.com/servlet/JiveServlet/showImage/102-55801-3-474020/1.png"/>
          <p:cNvPicPr>
            <a:picLocks noGrp="1" noChangeAspect="1" noChangeArrowheads="1"/>
          </p:cNvPicPr>
          <p:nvPr>
            <p:ph idx="1"/>
          </p:nvPr>
        </p:nvPicPr>
        <p:blipFill>
          <a:blip r:embed="rId2" cstate="print"/>
          <a:srcRect/>
          <a:stretch>
            <a:fillRect/>
          </a:stretch>
        </p:blipFill>
        <p:spPr bwMode="auto">
          <a:xfrm>
            <a:off x="2216696" y="1484784"/>
            <a:ext cx="5467071" cy="3456384"/>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7"/>
          <p:cNvPicPr>
            <a:picLocks noChangeAspect="1" noChangeArrowheads="1"/>
          </p:cNvPicPr>
          <p:nvPr/>
        </p:nvPicPr>
        <p:blipFill>
          <a:blip r:embed="rId3" cstate="print"/>
          <a:srcRect/>
          <a:stretch>
            <a:fillRect/>
          </a:stretch>
        </p:blipFill>
        <p:spPr bwMode="auto">
          <a:xfrm>
            <a:off x="2000672" y="5229200"/>
            <a:ext cx="5685631" cy="876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2144688" y="5301208"/>
            <a:ext cx="503555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r>
              <a:rPr lang="en-IN" sz="3200" b="0" dirty="0" smtClean="0"/>
              <a:t>	</a:t>
            </a:r>
            <a:endParaRPr lang="en-IN" sz="3200" b="0" dirty="0"/>
          </a:p>
        </p:txBody>
      </p:sp>
      <p:sp>
        <p:nvSpPr>
          <p:cNvPr id="3" name="Content Placeholder 2"/>
          <p:cNvSpPr>
            <a:spLocks noGrp="1"/>
          </p:cNvSpPr>
          <p:nvPr>
            <p:ph idx="1"/>
          </p:nvPr>
        </p:nvSpPr>
        <p:spPr/>
        <p:txBody>
          <a:bodyPr>
            <a:noAutofit/>
          </a:bodyPr>
          <a:lstStyle/>
          <a:p>
            <a:r>
              <a:rPr lang="en-IN" sz="2000" dirty="0" smtClean="0"/>
              <a:t>SAP UI5 Demo kit-</a:t>
            </a:r>
            <a:br>
              <a:rPr lang="en-IN" sz="2000" dirty="0" smtClean="0"/>
            </a:br>
            <a:r>
              <a:rPr lang="en-IN" sz="2000" dirty="0" smtClean="0">
                <a:hlinkClick r:id="rId2"/>
              </a:rPr>
              <a:t>https://sapui5.hana.ondemand.com/sdk/#content/Controls/index.html</a:t>
            </a:r>
            <a:r>
              <a:rPr lang="en-IN" sz="2000" dirty="0" smtClean="0"/>
              <a:t/>
            </a:r>
            <a:br>
              <a:rPr lang="en-IN" sz="2000" dirty="0" smtClean="0"/>
            </a:br>
            <a:endParaRPr lang="en-IN" sz="2000" dirty="0" smtClean="0">
              <a:solidFill>
                <a:schemeClr val="accent4">
                  <a:lumMod val="75000"/>
                </a:schemeClr>
              </a:solidFill>
            </a:endParaRPr>
          </a:p>
          <a:p>
            <a:r>
              <a:rPr lang="en-IN" sz="2000" dirty="0" smtClean="0"/>
              <a:t>SCN Community page-</a:t>
            </a:r>
            <a:br>
              <a:rPr lang="en-IN" sz="2000" dirty="0" smtClean="0"/>
            </a:br>
            <a:r>
              <a:rPr lang="en-IN" sz="2000" dirty="0" smtClean="0">
                <a:hlinkClick r:id="rId3"/>
              </a:rPr>
              <a:t>http</a:t>
            </a:r>
            <a:r>
              <a:rPr lang="en-IN" sz="2000" dirty="0">
                <a:hlinkClick r:id="rId3"/>
              </a:rPr>
              <a:t>://</a:t>
            </a:r>
            <a:r>
              <a:rPr lang="en-IN" sz="2000" dirty="0" smtClean="0">
                <a:hlinkClick r:id="rId3"/>
              </a:rPr>
              <a:t>scn.sap.com/community/developer-center/front-end</a:t>
            </a:r>
            <a:r>
              <a:rPr lang="en-IN" sz="2000" dirty="0" smtClean="0"/>
              <a:t/>
            </a:r>
            <a:br>
              <a:rPr lang="en-IN" sz="2000" dirty="0" smtClean="0"/>
            </a:br>
            <a:endParaRPr lang="en-IN" sz="2000" dirty="0" smtClean="0">
              <a:hlinkClick r:id="rId2"/>
            </a:endParaRPr>
          </a:p>
          <a:p>
            <a:r>
              <a:rPr lang="en-IN" sz="2000" dirty="0" smtClean="0"/>
              <a:t>SAP UI5 </a:t>
            </a:r>
            <a:r>
              <a:rPr lang="en-IN" sz="2000" dirty="0" err="1" smtClean="0"/>
              <a:t>testsuite</a:t>
            </a:r>
            <a:r>
              <a:rPr lang="en-IN" sz="2000" dirty="0"/>
              <a:t>-</a:t>
            </a:r>
            <a:br>
              <a:rPr lang="en-IN" sz="2000" dirty="0"/>
            </a:br>
            <a:r>
              <a:rPr lang="en-IN" sz="2000" dirty="0" smtClean="0">
                <a:hlinkClick r:id="rId4"/>
              </a:rPr>
              <a:t>https</a:t>
            </a:r>
            <a:r>
              <a:rPr lang="en-IN" sz="2000" dirty="0">
                <a:hlinkClick r:id="rId4"/>
              </a:rPr>
              <a:t>://</a:t>
            </a:r>
            <a:r>
              <a:rPr lang="en-IN" sz="2000" dirty="0" smtClean="0">
                <a:hlinkClick r:id="rId4"/>
              </a:rPr>
              <a:t>sapui5.hana.ondemand.com/sdk/test-resources/testsuite/testframe.html</a:t>
            </a:r>
            <a:r>
              <a:rPr lang="en-IN" sz="2000" dirty="0" smtClean="0"/>
              <a:t/>
            </a:r>
            <a:br>
              <a:rPr lang="en-IN" sz="2000" dirty="0" smtClean="0"/>
            </a:br>
            <a:endParaRPr lang="en-IN" sz="2000" dirty="0" smtClean="0">
              <a:hlinkClick r:id="rId3"/>
            </a:endParaRPr>
          </a:p>
          <a:p>
            <a:r>
              <a:rPr lang="en-IN" sz="2000" dirty="0" smtClean="0"/>
              <a:t>Creating SAP UI5 Project</a:t>
            </a:r>
            <a:br>
              <a:rPr lang="en-IN" sz="2000" dirty="0" smtClean="0"/>
            </a:br>
            <a:r>
              <a:rPr lang="en-IN" sz="2000" dirty="0" smtClean="0">
                <a:hlinkClick r:id="rId5"/>
              </a:rPr>
              <a:t>http://scn.sap.com/docs/DOC-37805</a:t>
            </a:r>
            <a:endParaRPr lang="en-IN" sz="2000" dirty="0" smtClean="0">
              <a:hlinkClick r:id="rId4"/>
            </a:endParaRPr>
          </a:p>
          <a:p>
            <a:pPr marL="0" indent="0">
              <a:buNone/>
            </a:pPr>
            <a:endParaRPr lang="en-IN" sz="2000" dirty="0" smtClean="0"/>
          </a:p>
        </p:txBody>
      </p:sp>
    </p:spTree>
    <p:extLst>
      <p:ext uri="{BB962C8B-B14F-4D97-AF65-F5344CB8AC3E}">
        <p14:creationId xmlns:p14="http://schemas.microsoft.com/office/powerpoint/2010/main" xmlns="" val="2909448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Content Placeholder 4"/>
          <p:cNvSpPr>
            <a:spLocks noGrp="1"/>
          </p:cNvSpPr>
          <p:nvPr>
            <p:ph idx="1"/>
          </p:nvPr>
        </p:nvSpPr>
        <p:spPr/>
        <p:txBody>
          <a:bodyPr/>
          <a:lstStyle/>
          <a:p>
            <a:r>
              <a:rPr lang="en-US" sz="2000" dirty="0" smtClean="0">
                <a:solidFill>
                  <a:schemeClr val="dk1"/>
                </a:solidFill>
              </a:rPr>
              <a:t>Data Binding Basic Concepts</a:t>
            </a:r>
          </a:p>
          <a:p>
            <a:pPr lvl="0"/>
            <a:r>
              <a:rPr lang="en-US" sz="2000" dirty="0" smtClean="0">
                <a:solidFill>
                  <a:schemeClr val="dk1"/>
                </a:solidFill>
              </a:rPr>
              <a:t>Types of Models</a:t>
            </a:r>
          </a:p>
          <a:p>
            <a:r>
              <a:rPr lang="en-US" sz="2000" dirty="0" smtClean="0">
                <a:solidFill>
                  <a:schemeClr val="dk1"/>
                </a:solidFill>
              </a:rPr>
              <a:t>Hands On Demonstration for data binding using various mock data to be created during the session</a:t>
            </a:r>
          </a:p>
          <a:p>
            <a:pPr lvl="0"/>
            <a:r>
              <a:rPr lang="en-US" sz="2000" dirty="0" smtClean="0">
                <a:solidFill>
                  <a:schemeClr val="dk1"/>
                </a:solidFill>
              </a:rPr>
              <a:t>Best Practices</a:t>
            </a:r>
          </a:p>
          <a:p>
            <a:pPr lvl="0"/>
            <a:r>
              <a:rPr lang="en-US" sz="2000" dirty="0" smtClean="0">
                <a:solidFill>
                  <a:schemeClr val="dk1"/>
                </a:solidFill>
              </a:rPr>
              <a:t>Formatter</a:t>
            </a:r>
          </a:p>
          <a:p>
            <a:r>
              <a:rPr lang="en-US" sz="2000" dirty="0" smtClean="0">
                <a:solidFill>
                  <a:schemeClr val="dk1"/>
                </a:solidFill>
              </a:rPr>
              <a:t>Validations- Introduction of </a:t>
            </a:r>
            <a:r>
              <a:rPr lang="en-US" sz="2000" dirty="0" err="1" smtClean="0">
                <a:solidFill>
                  <a:schemeClr val="dk1"/>
                </a:solidFill>
              </a:rPr>
              <a:t>Regex</a:t>
            </a:r>
            <a:endParaRPr lang="en-US" sz="2000" dirty="0" smtClean="0">
              <a:solidFill>
                <a:schemeClr val="dk1"/>
              </a:solidFill>
            </a:endParaRPr>
          </a:p>
          <a:p>
            <a:pPr lvl="0"/>
            <a:r>
              <a:rPr lang="en-US" sz="2000" dirty="0" smtClean="0">
                <a:solidFill>
                  <a:schemeClr val="dk1"/>
                </a:solidFill>
              </a:rPr>
              <a:t>Fragments</a:t>
            </a:r>
          </a:p>
          <a:p>
            <a:pPr lvl="0"/>
            <a:endParaRPr lang="en-US" sz="2000" dirty="0" smtClean="0">
              <a:solidFill>
                <a:schemeClr val="dk1"/>
              </a:solidFill>
            </a:endParaRP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UI5I-UI5-01 : Binding Concepts in UI5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Binding</a:t>
            </a:r>
            <a:endParaRPr lang="en-US" dirty="0"/>
          </a:p>
        </p:txBody>
      </p:sp>
      <p:sp>
        <p:nvSpPr>
          <p:cNvPr id="5" name="Content Placeholder 4"/>
          <p:cNvSpPr>
            <a:spLocks noGrp="1"/>
          </p:cNvSpPr>
          <p:nvPr>
            <p:ph idx="1"/>
          </p:nvPr>
        </p:nvSpPr>
        <p:spPr/>
        <p:txBody>
          <a:bodyPr/>
          <a:lstStyle/>
          <a:p>
            <a:r>
              <a:rPr lang="en-US" sz="2000" dirty="0" smtClean="0"/>
              <a:t>In SAP UI5, </a:t>
            </a:r>
            <a:r>
              <a:rPr lang="en-US" sz="2000" b="1" dirty="0" smtClean="0"/>
              <a:t>data binding concept</a:t>
            </a:r>
            <a:r>
              <a:rPr lang="en-US" sz="2000" dirty="0" smtClean="0"/>
              <a:t> is used to update the data automatically by binding the data with the controls that holds the application data. Using data binding, you can bind simple controls like text field, simple button to application data, and data is automatically updated when there is a new value.</a:t>
            </a:r>
          </a:p>
          <a:p>
            <a:endParaRPr lang="en-US" sz="2000" dirty="0" smtClean="0"/>
          </a:p>
          <a:p>
            <a:r>
              <a:rPr lang="en-US" sz="2000" dirty="0" smtClean="0"/>
              <a:t>Using two-way data binding, application data is updated when the value of bound control changes. The value can be changed via different methods, like user input, etc.</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sz="2000" dirty="0" smtClean="0"/>
              <a:t>SAPUI5 uses data binding to bind two data sources or information sources together to keep them in sync: All changes in one source are also reflected in the other one.</a:t>
            </a:r>
          </a:p>
          <a:p>
            <a:endParaRPr lang="en-US" sz="2000" dirty="0" smtClean="0"/>
          </a:p>
          <a:p>
            <a:r>
              <a:rPr lang="en-US" sz="2000" dirty="0" smtClean="0"/>
              <a:t>For data binding, you need a model and a binding instance: The model instance holds the data and provides methods to set the data or to retrieve the data from a server. It also provides a method for creating bindings to the data. When this method is called, a binding instance is created, which contains the binding information and provides an event, which is fired whenever the bound data changes. An element can listen to this event and update its visualization according to the new data.</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Binding</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547674" y="1516873"/>
            <a:ext cx="8810652" cy="3824255"/>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
        <p:nvSpPr>
          <p:cNvPr id="6" name="Rectangle 5"/>
          <p:cNvSpPr/>
          <p:nvPr/>
        </p:nvSpPr>
        <p:spPr>
          <a:xfrm>
            <a:off x="881034" y="3286124"/>
            <a:ext cx="1584176" cy="223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UI5I-UI5-02 : Types of UI Models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423D47-58BE-41FD-9113-50BC699644BB}"/>
</file>

<file path=customXml/itemProps2.xml><?xml version="1.0" encoding="utf-8"?>
<ds:datastoreItem xmlns:ds="http://schemas.openxmlformats.org/officeDocument/2006/customXml" ds:itemID="{4C67A448-24A0-40F4-8198-FE1A45D44CE2}"/>
</file>

<file path=customXml/itemProps3.xml><?xml version="1.0" encoding="utf-8"?>
<ds:datastoreItem xmlns:ds="http://schemas.openxmlformats.org/officeDocument/2006/customXml" ds:itemID="{DBB85A4C-3367-4E0B-999B-DEE19ED4E6F6}"/>
</file>

<file path=docProps/app.xml><?xml version="1.0" encoding="utf-8"?>
<Properties xmlns="http://schemas.openxmlformats.org/officeDocument/2006/extended-properties" xmlns:vt="http://schemas.openxmlformats.org/officeDocument/2006/docPropsVTypes">
  <Template>Capgemini ppt template</Template>
  <TotalTime>1686</TotalTime>
  <Words>730</Words>
  <Application>Microsoft Office PowerPoint</Application>
  <PresentationFormat>A4 Paper (210x297 mm)</PresentationFormat>
  <Paragraphs>140</Paragraphs>
  <Slides>33</Slides>
  <Notes>1</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Capgemini ppt template</vt:lpstr>
      <vt:lpstr>Conception personnalisée</vt:lpstr>
      <vt:lpstr>SAP UI5 – Intermediate Level</vt:lpstr>
      <vt:lpstr>SAP UI5 – Day 2</vt:lpstr>
      <vt:lpstr>UI5I-UI5: UI Data Binding</vt:lpstr>
      <vt:lpstr>Agenda </vt:lpstr>
      <vt:lpstr>UI5I-UI5-01 : Binding Concepts in UI5</vt:lpstr>
      <vt:lpstr>Data Binding</vt:lpstr>
      <vt:lpstr>Data Binding</vt:lpstr>
      <vt:lpstr>Data Binding</vt:lpstr>
      <vt:lpstr>UI5I-UI5-02 : Types of UI Models</vt:lpstr>
      <vt:lpstr>Model</vt:lpstr>
      <vt:lpstr>JSON Model </vt:lpstr>
      <vt:lpstr>XML Model </vt:lpstr>
      <vt:lpstr>OData Model </vt:lpstr>
      <vt:lpstr>OData Model </vt:lpstr>
      <vt:lpstr>Resource Models </vt:lpstr>
      <vt:lpstr>Resource Models </vt:lpstr>
      <vt:lpstr>UI5I-UI5-03 : SAP UI5 Application Best Practices </vt:lpstr>
      <vt:lpstr>SAP UI5 Application Best Practices </vt:lpstr>
      <vt:lpstr>SAP UI5 Application Best Practices </vt:lpstr>
      <vt:lpstr>SAP UI5 Application Best Practices </vt:lpstr>
      <vt:lpstr>SAP UI5 Application Best Practices </vt:lpstr>
      <vt:lpstr>UI5I-UI5-04 : Formatter and Validations on UI</vt:lpstr>
      <vt:lpstr>Formatter </vt:lpstr>
      <vt:lpstr>Formatter </vt:lpstr>
      <vt:lpstr>Validation</vt:lpstr>
      <vt:lpstr>Validation</vt:lpstr>
      <vt:lpstr>Validation</vt:lpstr>
      <vt:lpstr>UI5I-UI5-05 : Introduction to Fragments</vt:lpstr>
      <vt:lpstr> Fragments </vt:lpstr>
      <vt:lpstr>Fragment example</vt:lpstr>
      <vt:lpstr>Useful links </vt:lpstr>
      <vt:lpstr>Slide 32</vt:lpstr>
      <vt:lpstr>Slide 33</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pbavarva</cp:lastModifiedBy>
  <cp:revision>416</cp:revision>
  <dcterms:created xsi:type="dcterms:W3CDTF">2011-08-17T05:35:48Z</dcterms:created>
  <dcterms:modified xsi:type="dcterms:W3CDTF">2017-03-08T06:20:42Z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