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71" r:id="rId5"/>
  </p:sldMasterIdLst>
  <p:notesMasterIdLst>
    <p:notesMasterId r:id="rId28"/>
  </p:notesMasterIdLst>
  <p:handoutMasterIdLst>
    <p:handoutMasterId r:id="rId29"/>
  </p:handoutMasterIdLst>
  <p:sldIdLst>
    <p:sldId id="467" r:id="rId6"/>
    <p:sldId id="490" r:id="rId7"/>
    <p:sldId id="318" r:id="rId8"/>
    <p:sldId id="392" r:id="rId9"/>
    <p:sldId id="436" r:id="rId10"/>
    <p:sldId id="437" r:id="rId11"/>
    <p:sldId id="438" r:id="rId12"/>
    <p:sldId id="391" r:id="rId13"/>
    <p:sldId id="393" r:id="rId14"/>
    <p:sldId id="394" r:id="rId15"/>
    <p:sldId id="396" r:id="rId16"/>
    <p:sldId id="482" r:id="rId17"/>
    <p:sldId id="397" r:id="rId18"/>
    <p:sldId id="398" r:id="rId19"/>
    <p:sldId id="491" r:id="rId20"/>
    <p:sldId id="399" r:id="rId21"/>
    <p:sldId id="400" r:id="rId22"/>
    <p:sldId id="401" r:id="rId23"/>
    <p:sldId id="402" r:id="rId24"/>
    <p:sldId id="403" r:id="rId25"/>
    <p:sldId id="404" r:id="rId26"/>
    <p:sldId id="417" r:id="rId2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7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1219" autoAdjust="0"/>
  </p:normalViewPr>
  <p:slideViewPr>
    <p:cSldViewPr>
      <p:cViewPr varScale="1">
        <p:scale>
          <a:sx n="69" d="100"/>
          <a:sy n="69" d="100"/>
        </p:scale>
        <p:origin x="1040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394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l">
              <a:defRPr sz="1200"/>
            </a:lvl1pPr>
          </a:lstStyle>
          <a:p>
            <a:pPr algn="r"/>
            <a:endParaRPr lang="en-US" sz="14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1200"/>
            </a:lvl1pPr>
          </a:lstStyle>
          <a:p>
            <a:r>
              <a:rPr lang="en-US" sz="800" dirty="0" smtClean="0"/>
              <a:t>© 2014 Capgemini.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1200"/>
            </a:lvl1pPr>
          </a:lstStyle>
          <a:p>
            <a:fld id="{31BBAEFF-FCA4-4EA1-946D-1EE330CB54A8}" type="slidenum">
              <a:rPr lang="en-US" sz="800" b="1" smtClean="0"/>
              <a:pPr/>
              <a:t>‹#›</a:t>
            </a:fld>
            <a:endParaRPr lang="en-US" sz="800" b="1" dirty="0" smtClean="0"/>
          </a:p>
        </p:txBody>
      </p:sp>
    </p:spTree>
    <p:extLst>
      <p:ext uri="{BB962C8B-B14F-4D97-AF65-F5344CB8AC3E}">
        <p14:creationId xmlns:p14="http://schemas.microsoft.com/office/powerpoint/2010/main" val="223124726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>
              <a:defRPr sz="1400" b="1"/>
            </a:lvl1pPr>
          </a:lstStyle>
          <a:p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87360" y="571472"/>
            <a:ext cx="5283280" cy="365765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14290" y="4343400"/>
            <a:ext cx="6429420" cy="422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800"/>
            </a:lvl1pPr>
          </a:lstStyle>
          <a:p>
            <a:r>
              <a:rPr lang="en-US" dirty="0" smtClean="0"/>
              <a:t>© 2014 Capgemini. All rights reserved.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800" b="1"/>
            </a:lvl1pPr>
          </a:lstStyle>
          <a:p>
            <a:fld id="{CBC04D6F-FB7D-4867-9F14-E509182224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8636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7400" y="571500"/>
            <a:ext cx="52832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2014 Capgemini.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ppt_ExpertsMosaic_Color.jpg"/>
          <p:cNvPicPr>
            <a:picLocks noChangeAspect="1"/>
          </p:cNvPicPr>
          <p:nvPr userDrawn="1"/>
        </p:nvPicPr>
        <p:blipFill>
          <a:blip r:embed="rId3" cstate="print"/>
          <a:srcRect t="19317"/>
          <a:stretch>
            <a:fillRect/>
          </a:stretch>
        </p:blipFill>
        <p:spPr>
          <a:xfrm>
            <a:off x="0" y="1285860"/>
            <a:ext cx="9906000" cy="5572140"/>
          </a:xfrm>
          <a:prstGeom prst="rect">
            <a:avLst/>
          </a:prstGeom>
        </p:spPr>
      </p:pic>
      <p:sp>
        <p:nvSpPr>
          <p:cNvPr id="14" name="Freeform 30"/>
          <p:cNvSpPr>
            <a:spLocks/>
          </p:cNvSpPr>
          <p:nvPr userDrawn="1">
            <p:custDataLst>
              <p:tags r:id="rId1"/>
            </p:custDataLst>
          </p:nvPr>
        </p:nvSpPr>
        <p:spPr bwMode="white">
          <a:xfrm>
            <a:off x="-15875" y="1146175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pic>
        <p:nvPicPr>
          <p:cNvPr id="9" name="Picture 6" descr="OK_Capgemini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286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sub-title style</a:t>
            </a:r>
            <a:endParaRPr lang="en-US" noProof="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0" y="1240390"/>
            <a:ext cx="9906000" cy="1512887"/>
          </a:xfrm>
        </p:spPr>
        <p:txBody>
          <a:bodyPr lIns="324000" tIns="396000" rIns="36000" bIns="36000" anchor="t"/>
          <a:lstStyle>
            <a:lvl1pPr marL="0" indent="0" algn="l">
              <a:tabLst/>
              <a:defRPr sz="360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pic>
        <p:nvPicPr>
          <p:cNvPr id="8" name="Image 7" descr="Capgemini_Slogan_RGB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164480" y="373713"/>
            <a:ext cx="3482792" cy="360000"/>
          </a:xfrm>
          <a:prstGeom prst="rect">
            <a:avLst/>
          </a:prstGeom>
        </p:spPr>
      </p:pic>
      <p:sp>
        <p:nvSpPr>
          <p:cNvPr id="11" name="ZoneTexte 10"/>
          <p:cNvSpPr txBox="1"/>
          <p:nvPr userDrawn="1"/>
        </p:nvSpPr>
        <p:spPr>
          <a:xfrm>
            <a:off x="7926484" y="1214422"/>
            <a:ext cx="1979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/>
                </a:solidFill>
              </a:rPr>
              <a:t>For internal use only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0" y="903288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>
              <a:defRPr sz="3600" b="1" baseline="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7439025" y="5376350"/>
            <a:ext cx="24669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360000" bIns="0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1800" b="0" dirty="0">
                <a:solidFill>
                  <a:schemeClr val="bg1"/>
                </a:solidFill>
              </a:rPr>
              <a:t>www.capgemini.com</a:t>
            </a:r>
          </a:p>
        </p:txBody>
      </p:sp>
      <p:pic>
        <p:nvPicPr>
          <p:cNvPr id="7" name="Picture 9" descr="OK_Capgemini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4177" y="922006"/>
            <a:ext cx="4676775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6597650"/>
            <a:ext cx="9906000" cy="260241"/>
          </a:xfrm>
          <a:prstGeom prst="rect">
            <a:avLst/>
          </a:prstGeom>
        </p:spPr>
        <p:txBody>
          <a:bodyPr tIns="0" rIns="360000" bIns="180000" anchor="b">
            <a:spAutoFit/>
          </a:bodyPr>
          <a:lstStyle/>
          <a:p>
            <a:pPr marL="0" marR="0" indent="0" algn="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information contained in this presentation is proprietary and confidential. It is for Capgemini internal use only. Copyright ©2010 Capgemini. All rights reserved.</a:t>
            </a:r>
          </a:p>
        </p:txBody>
      </p:sp>
      <p:pic>
        <p:nvPicPr>
          <p:cNvPr id="9" name="Image 8" descr="Capgemini_Slogan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816371" y="4856253"/>
            <a:ext cx="3803912" cy="393193"/>
          </a:xfrm>
          <a:prstGeom prst="rect">
            <a:avLst/>
          </a:prstGeom>
          <a:noFill/>
          <a:ln w="25400" cap="sq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>
          <a:xfrm>
            <a:off x="0" y="903600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1" kern="1200" baseline="0" noProof="0" dirty="0" smtClean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7"/>
          <p:cNvSpPr>
            <a:spLocks noGrp="1"/>
          </p:cNvSpPr>
          <p:nvPr>
            <p:ph type="title" hasCustomPrompt="1"/>
          </p:nvPr>
        </p:nvSpPr>
        <p:spPr>
          <a:xfrm>
            <a:off x="0" y="4300728"/>
            <a:ext cx="9906000" cy="1143000"/>
          </a:xfrm>
          <a:prstGeom prst="rect">
            <a:avLst/>
          </a:prstGeom>
        </p:spPr>
        <p:txBody>
          <a:bodyPr lIns="360000" rIns="360000" anchor="t"/>
          <a:lstStyle>
            <a:lvl1pPr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en-US" sz="3600" b="1" kern="1200" baseline="0" noProof="0" dirty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title style</a:t>
            </a:r>
            <a:endParaRPr lang="en-US" noProof="0" dirty="0"/>
          </a:p>
        </p:txBody>
      </p:sp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blipFill dpi="0" rotWithShape="0">
            <a:blip r:embed="rId2" cstate="print"/>
            <a:srcRect/>
            <a:stretch>
              <a:fillRect r="-10000"/>
            </a:stretch>
          </a:blip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ppt_KeyWords_Bkgd_OK.jpg"/>
          <p:cNvPicPr>
            <a:picLocks noChangeAspect="1"/>
          </p:cNvPicPr>
          <p:nvPr userDrawn="1"/>
        </p:nvPicPr>
        <p:blipFill>
          <a:blip r:embed="rId3" cstate="print"/>
          <a:srcRect b="20413"/>
          <a:stretch>
            <a:fillRect/>
          </a:stretch>
        </p:blipFill>
        <p:spPr>
          <a:xfrm>
            <a:off x="0" y="1285860"/>
            <a:ext cx="9906000" cy="5572140"/>
          </a:xfrm>
          <a:prstGeom prst="rect">
            <a:avLst/>
          </a:prstGeom>
        </p:spPr>
      </p:pic>
      <p:sp>
        <p:nvSpPr>
          <p:cNvPr id="14" name="Freeform 30"/>
          <p:cNvSpPr>
            <a:spLocks/>
          </p:cNvSpPr>
          <p:nvPr userDrawn="1">
            <p:custDataLst>
              <p:tags r:id="rId1"/>
            </p:custDataLst>
          </p:nvPr>
        </p:nvSpPr>
        <p:spPr bwMode="white">
          <a:xfrm>
            <a:off x="-15875" y="1146175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pic>
        <p:nvPicPr>
          <p:cNvPr id="9" name="Picture 6" descr="OK_Capgemini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286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sub-title style</a:t>
            </a:r>
            <a:endParaRPr lang="en-US" noProof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0" y="1240390"/>
            <a:ext cx="9906000" cy="15128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39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lang="en-US" sz="3600" b="1" kern="1200" noProof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pic>
        <p:nvPicPr>
          <p:cNvPr id="10" name="Image 9" descr="Capgemini_Slogan_RGB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164480" y="373713"/>
            <a:ext cx="3482792" cy="3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</p:spPr>
        <p:txBody>
          <a:bodyPr tIns="180000" anchor="ctr" anchorCtr="0"/>
          <a:lstStyle>
            <a:lvl1pPr>
              <a:defRPr sz="3200" b="1" cap="small" baseline="0"/>
            </a:lvl1pPr>
          </a:lstStyle>
          <a:p>
            <a:r>
              <a:rPr lang="en-US" noProof="0" dirty="0" smtClean="0"/>
              <a:t>Click to edit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1628801"/>
            <a:ext cx="9906000" cy="4467200"/>
          </a:xfrm>
        </p:spPr>
        <p:txBody>
          <a:bodyPr/>
          <a:lstStyle>
            <a:lvl1pPr marL="265113" indent="-265113">
              <a:defRPr/>
            </a:lvl1pPr>
            <a:lvl2pPr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1439999"/>
            <a:ext cx="9906000" cy="4680000"/>
          </a:xfrm>
        </p:spPr>
        <p:txBody>
          <a:bodyPr/>
          <a:lstStyle>
            <a:lvl1pPr marL="273050" indent="-273050">
              <a:defRPr baseline="0">
                <a:solidFill>
                  <a:schemeClr val="tx1"/>
                </a:solidFill>
              </a:defRPr>
            </a:lvl1pPr>
            <a:lvl2pPr marL="531813" indent="-176213"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1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</a:defRPr>
            </a:lvl3pPr>
            <a:lvl4pPr marL="1160463" indent="-260350"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 marL="1433513" indent="-177800">
              <a:defRPr sz="1400" baseline="0"/>
            </a:lvl5pPr>
            <a:lvl6pPr>
              <a:buNone/>
              <a:defRPr/>
            </a:lvl6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Mas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252000" rIns="72000" bIns="36000" numCol="1" anchor="ctr" anchorCtr="0" compatLnSpc="1">
            <a:prstTxWarp prst="textNoShape">
              <a:avLst/>
            </a:prstTxWarp>
          </a:bodyPr>
          <a:lstStyle>
            <a:lvl1pPr marL="714375" indent="-714375"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000" b="1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2101755"/>
            <a:ext cx="9906000" cy="402440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>
            <a:lvl1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0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8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6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7163" indent="-266700" algn="l" defTabSz="636588" rtl="0" eaLnBrk="0" fontAlgn="base" hangingPunct="0">
              <a:spcBef>
                <a:spcPct val="20000"/>
              </a:spcBef>
              <a:spcAft>
                <a:spcPct val="0"/>
              </a:spcAft>
              <a:defRPr lang="en-US" sz="1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0" y="1440000"/>
            <a:ext cx="9906000" cy="557473"/>
          </a:xfrm>
        </p:spPr>
        <p:txBody>
          <a:bodyPr/>
          <a:lstStyle>
            <a:lvl1pPr marL="0" indent="0">
              <a:buNone/>
              <a:defRPr sz="24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1" name="Rectangle 17"/>
          <p:cNvSpPr>
            <a:spLocks noGrp="1" noChangeArrowheads="1"/>
          </p:cNvSpPr>
          <p:nvPr>
            <p:ph type="dt" sz="half" idx="10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80000" y="1440000"/>
            <a:ext cx="4680000" cy="4633200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040000" y="1440000"/>
            <a:ext cx="4680000" cy="4633200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3" name="Rectangle 17"/>
          <p:cNvSpPr>
            <a:spLocks noGrp="1" noChangeArrowheads="1"/>
          </p:cNvSpPr>
          <p:nvPr>
            <p:ph type="dt" sz="half" idx="11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04716" y="1440000"/>
            <a:ext cx="4667322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04716" y="2092987"/>
            <a:ext cx="4667322" cy="3951288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100615" y="1440000"/>
            <a:ext cx="4616592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100615" y="2092987"/>
            <a:ext cx="4616592" cy="3951288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4" name="Rectangle 19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dt" sz="half" idx="1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More information</a:t>
            </a:r>
            <a:endParaRPr lang="en-US" noProof="0" dirty="0"/>
          </a:p>
        </p:txBody>
      </p:sp>
      <p:pic>
        <p:nvPicPr>
          <p:cNvPr id="7" name="Picture 12" descr="OK_Capgemini"/>
          <p:cNvPicPr>
            <a:picLocks noChangeAspect="1" noChangeArrowheads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663" y="6381750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6"/>
          <p:cNvSpPr>
            <a:spLocks noChangeArrowheads="1"/>
          </p:cNvSpPr>
          <p:nvPr userDrawn="1"/>
        </p:nvSpPr>
        <p:spPr bwMode="auto">
          <a:xfrm>
            <a:off x="0" y="6286500"/>
            <a:ext cx="9907200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12" name="Freeform 23"/>
          <p:cNvSpPr>
            <a:spLocks/>
          </p:cNvSpPr>
          <p:nvPr/>
        </p:nvSpPr>
        <p:spPr bwMode="auto">
          <a:xfrm>
            <a:off x="0" y="0"/>
            <a:ext cx="3457575" cy="1235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405"/>
              </a:cxn>
              <a:cxn ang="0">
                <a:pos x="1048" y="0"/>
              </a:cxn>
              <a:cxn ang="0">
                <a:pos x="0" y="0"/>
              </a:cxn>
            </a:cxnLst>
            <a:rect l="0" t="0" r="r" b="b"/>
            <a:pathLst>
              <a:path w="1048" h="405">
                <a:moveTo>
                  <a:pt x="0" y="0"/>
                </a:moveTo>
                <a:cubicBezTo>
                  <a:pt x="1" y="405"/>
                  <a:pt x="1" y="405"/>
                  <a:pt x="1" y="405"/>
                </a:cubicBezTo>
                <a:cubicBezTo>
                  <a:pt x="32" y="191"/>
                  <a:pt x="804" y="1"/>
                  <a:pt x="1048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>
            <a:off x="8208299" y="6305550"/>
            <a:ext cx="1705646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6000" rIns="72000">
            <a:spAutoFit/>
          </a:bodyPr>
          <a:lstStyle/>
          <a:p>
            <a:pPr algn="r" eaLnBrk="0" hangingPunct="0">
              <a:spcBef>
                <a:spcPct val="10000"/>
              </a:spcBef>
              <a:defRPr/>
            </a:pPr>
            <a:r>
              <a:rPr lang="en-US" altLang="en-US" sz="1000" noProof="0" dirty="0" smtClean="0">
                <a:solidFill>
                  <a:schemeClr val="tx1"/>
                </a:solidFill>
              </a:rPr>
              <a:t>| Sector, Alliance, Offering</a:t>
            </a:r>
            <a:endParaRPr lang="en-US" altLang="en-US" sz="1000" noProof="0" dirty="0">
              <a:solidFill>
                <a:schemeClr val="tx1"/>
              </a:solidFill>
            </a:endParaRPr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906000" cy="11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252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8200354" y="6305550"/>
            <a:ext cx="1705646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6000" rIns="72000">
            <a:spAutoFit/>
          </a:bodyPr>
          <a:lstStyle/>
          <a:p>
            <a:pPr algn="r" eaLnBrk="0" hangingPunct="0">
              <a:spcBef>
                <a:spcPct val="10000"/>
              </a:spcBef>
              <a:defRPr/>
            </a:pPr>
            <a:r>
              <a:rPr lang="en-US" altLang="en-US" sz="1000" noProof="0" dirty="0" smtClean="0">
                <a:solidFill>
                  <a:schemeClr val="tx1"/>
                </a:solidFill>
              </a:rPr>
              <a:t>| Sector, Alliance, Offering</a:t>
            </a:r>
            <a:endParaRPr lang="en-US" altLang="en-US" sz="1000" noProof="0" dirty="0">
              <a:solidFill>
                <a:schemeClr val="tx1"/>
              </a:solidFill>
            </a:endParaRPr>
          </a:p>
        </p:txBody>
      </p:sp>
      <p:pic>
        <p:nvPicPr>
          <p:cNvPr id="21" name="Picture 12" descr="OK_Capgemini"/>
          <p:cNvPicPr>
            <a:picLocks noChangeAspect="1" noChangeArrowheads="1"/>
          </p:cNvPicPr>
          <p:nvPr/>
        </p:nvPicPr>
        <p:blipFill>
          <a:blip r:embed="rId1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720" y="6381750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2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-7943" y="6286500"/>
            <a:ext cx="9907200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25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grpSp>
        <p:nvGrpSpPr>
          <p:cNvPr id="26" name="Groupe 25"/>
          <p:cNvGrpSpPr/>
          <p:nvPr/>
        </p:nvGrpSpPr>
        <p:grpSpPr>
          <a:xfrm>
            <a:off x="-7943" y="0"/>
            <a:ext cx="3457575" cy="1235075"/>
            <a:chOff x="0" y="0"/>
            <a:chExt cx="3457575" cy="1235075"/>
          </a:xfrm>
        </p:grpSpPr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0" y="0"/>
              <a:ext cx="3457575" cy="1235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pic>
          <p:nvPicPr>
            <p:cNvPr id="28" name="Image 27" descr="CBE_Label_pptCorner.png"/>
            <p:cNvPicPr>
              <a:picLocks noChangeAspect="1"/>
            </p:cNvPicPr>
            <p:nvPr userDrawn="1"/>
          </p:nvPicPr>
          <p:blipFill>
            <a:blip r:embed="rId12" cstate="screen"/>
            <a:stretch>
              <a:fillRect/>
            </a:stretch>
          </p:blipFill>
          <p:spPr>
            <a:xfrm>
              <a:off x="160304" y="119554"/>
              <a:ext cx="524166" cy="522000"/>
            </a:xfrm>
            <a:prstGeom prst="rect">
              <a:avLst/>
            </a:prstGeom>
          </p:spPr>
        </p:pic>
      </p:grpSp>
      <p:sp>
        <p:nvSpPr>
          <p:cNvPr id="29" name="Espace réservé du texte 28"/>
          <p:cNvSpPr>
            <a:spLocks noGrp="1"/>
          </p:cNvSpPr>
          <p:nvPr>
            <p:ph type="body" idx="1"/>
          </p:nvPr>
        </p:nvSpPr>
        <p:spPr>
          <a:xfrm>
            <a:off x="0" y="1440000"/>
            <a:ext cx="9906000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70" r:id="rId7"/>
    <p:sldLayoutId id="2147483668" r:id="rId8"/>
    <p:sldLayoutId id="2147483649" r:id="rId9"/>
  </p:sldLayoutIdLst>
  <p:hf sldNum="0" hdr="0" ftr="0"/>
  <p:txStyles>
    <p:titleStyle>
      <a:lvl1pPr marL="714375" indent="-714375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US" sz="3000" b="1" kern="1200" noProof="0" dirty="0" smtClean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lang="fr-FR" sz="24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66688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lang="fr-FR" sz="20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177800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Font typeface="Courier New" pitchFamily="49" charset="0"/>
        <a:buChar char="o"/>
        <a:defRPr lang="fr-FR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176213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3"/>
        </a:buClr>
        <a:buFont typeface="Arial" pitchFamily="34" charset="0"/>
        <a:buChar char="–"/>
        <a:defRPr lang="fr-FR" sz="16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76213" algn="l" defTabSz="714375" rtl="0" eaLnBrk="1" fontAlgn="base" latinLnBrk="0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7" r:id="rId2"/>
    <p:sldLayoutId id="2147483678" r:id="rId3"/>
    <p:sldLayoutId id="2147483680" r:id="rId4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n.sap.com/docs/DOC-51934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z="4000" dirty="0" smtClean="0"/>
              <a:t>SAP UI5 – Beginner Level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View Controller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In the Model View Controller concept, the representation of information is separated from the user's interaction:</a:t>
            </a:r>
          </a:p>
          <a:p>
            <a:pPr algn="just"/>
            <a:r>
              <a:rPr lang="en-US" sz="2000" dirty="0" smtClean="0"/>
              <a:t>The </a:t>
            </a:r>
            <a:r>
              <a:rPr lang="en-US" sz="2000" i="1" dirty="0" smtClean="0"/>
              <a:t>view</a:t>
            </a:r>
            <a:r>
              <a:rPr lang="en-US" sz="2000" dirty="0" smtClean="0"/>
              <a:t> is responsible for defining and rendering the UI. (By placing all UI controls in view)</a:t>
            </a:r>
          </a:p>
          <a:p>
            <a:pPr algn="just"/>
            <a:r>
              <a:rPr lang="en-US" sz="2000" dirty="0" smtClean="0"/>
              <a:t>The </a:t>
            </a:r>
            <a:r>
              <a:rPr lang="en-US" sz="2000" i="1" dirty="0" smtClean="0"/>
              <a:t>model</a:t>
            </a:r>
            <a:r>
              <a:rPr lang="en-US" sz="2000" dirty="0" smtClean="0"/>
              <a:t> manages the application data. </a:t>
            </a:r>
          </a:p>
          <a:p>
            <a:pPr algn="just"/>
            <a:r>
              <a:rPr lang="en-US" sz="2000" dirty="0" smtClean="0"/>
              <a:t>The </a:t>
            </a:r>
            <a:r>
              <a:rPr lang="en-US" sz="2000" i="1" dirty="0" smtClean="0"/>
              <a:t>controller</a:t>
            </a:r>
            <a:r>
              <a:rPr lang="en-US" sz="2000" dirty="0" smtClean="0"/>
              <a:t> reacts to view events and user interaction by modifying the view and model. (Events, Navigation &amp; UI Operations)</a:t>
            </a:r>
          </a:p>
          <a:p>
            <a:pPr lvl="1"/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2760" y="3933056"/>
            <a:ext cx="421005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UI5</a:t>
            </a:r>
            <a:r>
              <a:rPr lang="en-US" dirty="0" smtClean="0"/>
              <a:t> Libraries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EC504724-851F-4453-87DC-0ED6A091BE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fld id="{947C93D8-49B2-49FF-B945-0773702D073D}" type="datetime1">
              <a:rPr lang="en-US" smtClean="0"/>
              <a:pPr/>
              <a:t>3/8/2021</a:t>
            </a:fld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887" y="1760538"/>
            <a:ext cx="6286227" cy="33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Libraries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 smtClean="0"/>
              <a:t>sap.ui.core</a:t>
            </a:r>
            <a:r>
              <a:rPr lang="en-US" sz="2000" dirty="0" smtClean="0"/>
              <a:t> : This library contains the </a:t>
            </a:r>
            <a:r>
              <a:rPr lang="en-US" sz="2000" dirty="0" err="1" smtClean="0"/>
              <a:t>jQuery</a:t>
            </a:r>
            <a:r>
              <a:rPr lang="en-US" sz="2000" dirty="0" smtClean="0"/>
              <a:t> </a:t>
            </a:r>
            <a:r>
              <a:rPr lang="en-US" sz="2000" dirty="0" err="1" smtClean="0"/>
              <a:t>plugins</a:t>
            </a:r>
            <a:r>
              <a:rPr lang="en-US" sz="2000" dirty="0" smtClean="0"/>
              <a:t> (jQuery.sap.*), the core and all its components, base classes for controls, components and the Model-View-Controller (MVC) classes.</a:t>
            </a:r>
          </a:p>
          <a:p>
            <a:r>
              <a:rPr lang="en-US" sz="2000" b="1" dirty="0" err="1" smtClean="0"/>
              <a:t>sap.m</a:t>
            </a:r>
            <a:r>
              <a:rPr lang="en-US" sz="2000" dirty="0" smtClean="0"/>
              <a:t> : controls designed for mobile devices and tablets ,can also be used for desktop.</a:t>
            </a:r>
          </a:p>
          <a:p>
            <a:r>
              <a:rPr lang="en-US" sz="2000" b="1" dirty="0" err="1" smtClean="0"/>
              <a:t>sap.ui.layout</a:t>
            </a:r>
            <a:r>
              <a:rPr lang="en-US" sz="2000" dirty="0" smtClean="0"/>
              <a:t> : contains all layout controls can be combined with other libraries</a:t>
            </a:r>
          </a:p>
          <a:p>
            <a:r>
              <a:rPr lang="en-US" sz="2000" b="1" dirty="0" err="1" smtClean="0"/>
              <a:t>sap.ui.model</a:t>
            </a:r>
            <a:r>
              <a:rPr lang="en-US" sz="2000" b="1" dirty="0" smtClean="0"/>
              <a:t> </a:t>
            </a:r>
            <a:r>
              <a:rPr lang="en-US" sz="2000" dirty="0" smtClean="0"/>
              <a:t>: It is SAP UI5 Data binding API.</a:t>
            </a:r>
          </a:p>
          <a:p>
            <a:r>
              <a:rPr lang="en-US" sz="2000" b="1" dirty="0" err="1" smtClean="0"/>
              <a:t>sap.ui.table</a:t>
            </a:r>
            <a:r>
              <a:rPr lang="en-US" sz="2000" dirty="0" smtClean="0"/>
              <a:t> : It contains all the table controls</a:t>
            </a:r>
          </a:p>
          <a:p>
            <a:r>
              <a:rPr lang="en-US" sz="2000" b="1" dirty="0" err="1" smtClean="0"/>
              <a:t>sap.ui.view</a:t>
            </a:r>
            <a:r>
              <a:rPr lang="en-US" sz="2000" dirty="0" smtClean="0"/>
              <a:t> : Creates a view of the given type, name and with the given id.</a:t>
            </a:r>
          </a:p>
          <a:p>
            <a:endParaRPr lang="en-US" sz="2000" b="1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Hooks of the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0768"/>
            <a:ext cx="9906000" cy="4680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onInit(): Called when a view is instantiated and its controls (if available) have already been created; used to modify the view before it is displayed to bind event handlers and do other one-time initialization</a:t>
            </a:r>
          </a:p>
          <a:p>
            <a:r>
              <a:rPr lang="en-US" sz="2000" dirty="0" smtClean="0"/>
              <a:t>onExit(): Called when the view is destroyed; used to free resources and finalize activities</a:t>
            </a:r>
          </a:p>
          <a:p>
            <a:r>
              <a:rPr lang="en-US" sz="2000" dirty="0" smtClean="0"/>
              <a:t>onAfterRendering(): Called when the view has been rendered and, therefore, its HTML is part of the document; used to do post-rendering manipulations of the HTML. SAPUI5 controls get this hook after being rendered.</a:t>
            </a:r>
          </a:p>
          <a:p>
            <a:r>
              <a:rPr lang="en-US" sz="2000" dirty="0" smtClean="0"/>
              <a:t>onBeforeRendering(): Invoked before the controller view is re-rendered and </a:t>
            </a:r>
            <a:r>
              <a:rPr lang="en-US" sz="2000" b="1" dirty="0" smtClean="0"/>
              <a:t>not</a:t>
            </a:r>
            <a:r>
              <a:rPr lang="en-US" sz="2000" dirty="0" smtClean="0"/>
              <a:t> before the first rendering; use onInit() for invoking the hook before the first rendering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EC504724-851F-4453-87DC-0ED6A091BE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fld id="{947C93D8-49B2-49FF-B945-0773702D073D}" type="datetime1">
              <a:rPr lang="en-US" smtClean="0"/>
              <a:pPr/>
              <a:t>3/8/2021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Chrome developer Tools and debugging UI5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Elements section- Gives you the detail of the HTML DOM structure and CSS properties</a:t>
            </a:r>
          </a:p>
          <a:p>
            <a:r>
              <a:rPr lang="en-US" sz="2000" dirty="0" smtClean="0"/>
              <a:t>Networks- All the get and Post call the browser is making</a:t>
            </a:r>
          </a:p>
          <a:p>
            <a:r>
              <a:rPr lang="en-US" sz="2000" dirty="0" smtClean="0"/>
              <a:t>Sources- To see all the scripts</a:t>
            </a:r>
          </a:p>
          <a:p>
            <a:r>
              <a:rPr lang="en-US" sz="2000" dirty="0" smtClean="0"/>
              <a:t>Resources- Cookies and Local storage</a:t>
            </a:r>
          </a:p>
          <a:p>
            <a:r>
              <a:rPr lang="en-US" sz="2000" dirty="0" smtClean="0"/>
              <a:t>Console</a:t>
            </a:r>
          </a:p>
          <a:p>
            <a:endParaRPr lang="en-US" sz="2000" dirty="0" smtClean="0"/>
          </a:p>
          <a:p>
            <a:r>
              <a:rPr lang="en-US" sz="2000" dirty="0" smtClean="0"/>
              <a:t>Break points</a:t>
            </a:r>
          </a:p>
          <a:p>
            <a:r>
              <a:rPr lang="en-US" sz="2000" dirty="0" smtClean="0"/>
              <a:t>Use shortcut keys for debugging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EC504724-851F-4453-87DC-0ED6A091BE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fld id="{947C93D8-49B2-49FF-B945-0773702D073D}" type="datetime1">
              <a:rPr lang="en-US" smtClean="0"/>
              <a:pPr/>
              <a:t>3/8/2021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UI5B-UI5-02 : Creating a Simple UI5 App - exercise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SAP UI5 application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Create a new project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EC504724-851F-4453-87DC-0ED6A091BE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fld id="{947C93D8-49B2-49FF-B945-0773702D073D}" type="datetime1">
              <a:rPr lang="en-US" smtClean="0"/>
              <a:pPr/>
              <a:t>3/8/2021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2840" y="1916832"/>
            <a:ext cx="5946279" cy="428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SAP UI5 application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Select Application project from wizard</a:t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544" y="2420888"/>
            <a:ext cx="7276447" cy="3197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66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SAP UI5 application</a:t>
            </a:r>
            <a:endParaRPr lang="en-IN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Enter the Project name, Select Library to be used</a:t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504" y="2204864"/>
            <a:ext cx="8697416" cy="356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613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SAP UI5 application</a:t>
            </a:r>
            <a:endParaRPr lang="en-IN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Give the name of Initial View and select the development paradigm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519" y="2183020"/>
            <a:ext cx="7770865" cy="333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818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UI5B-UI5: Introduction to UI5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SAP UI5 application</a:t>
            </a:r>
            <a:endParaRPr lang="en-IN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Project got created with Following structure</a:t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2680" y="1916833"/>
            <a:ext cx="3849377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233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SAP UI5 Application Project Structure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dirty="0" smtClean="0"/>
              <a:t>&lt;webapp_root_folder&gt;</a:t>
            </a:r>
            <a:endParaRPr lang="en-US" sz="4400" dirty="0" smtClean="0"/>
          </a:p>
          <a:p>
            <a:pPr lvl="1"/>
            <a:r>
              <a:rPr lang="en-US" dirty="0" smtClean="0"/>
              <a:t>Application.js</a:t>
            </a:r>
            <a:endParaRPr lang="en-US" sz="4000" dirty="0" smtClean="0"/>
          </a:p>
          <a:p>
            <a:pPr lvl="1"/>
            <a:r>
              <a:rPr lang="en-US" b="1" dirty="0" smtClean="0"/>
              <a:t>css</a:t>
            </a:r>
            <a:r>
              <a:rPr lang="en-US" dirty="0" smtClean="0"/>
              <a:t> … </a:t>
            </a:r>
            <a:r>
              <a:rPr lang="en-US" i="1" dirty="0" smtClean="0"/>
              <a:t>all CSS files go here (and potentially related images)</a:t>
            </a:r>
            <a:endParaRPr lang="en-US" sz="4000" dirty="0" smtClean="0"/>
          </a:p>
          <a:p>
            <a:pPr lvl="2"/>
            <a:r>
              <a:rPr lang="en-US" dirty="0" smtClean="0"/>
              <a:t>style.css … </a:t>
            </a:r>
            <a:r>
              <a:rPr lang="en-US" i="1" dirty="0" smtClean="0"/>
              <a:t>and potentially more stylesheets</a:t>
            </a:r>
            <a:endParaRPr lang="en-US" sz="3600" dirty="0" smtClean="0"/>
          </a:p>
          <a:p>
            <a:pPr lvl="1"/>
            <a:r>
              <a:rPr lang="en-US" b="1" dirty="0" smtClean="0"/>
              <a:t>ext</a:t>
            </a:r>
            <a:r>
              <a:rPr lang="en-US" dirty="0" smtClean="0"/>
              <a:t> … </a:t>
            </a:r>
            <a:r>
              <a:rPr lang="en-US" i="1" dirty="0" smtClean="0"/>
              <a:t>all reused third party java script goes here</a:t>
            </a:r>
            <a:endParaRPr lang="en-US" sz="4000" dirty="0" smtClean="0"/>
          </a:p>
          <a:p>
            <a:pPr lvl="1"/>
            <a:r>
              <a:rPr lang="en-US" b="1" dirty="0" smtClean="0"/>
              <a:t>i18n</a:t>
            </a:r>
            <a:r>
              <a:rPr lang="en-US" dirty="0" smtClean="0"/>
              <a:t> … </a:t>
            </a:r>
            <a:r>
              <a:rPr lang="en-US" i="1" dirty="0" smtClean="0"/>
              <a:t>all property files for localization go here</a:t>
            </a:r>
            <a:endParaRPr lang="en-US" sz="4000" dirty="0" smtClean="0"/>
          </a:p>
          <a:p>
            <a:pPr lvl="2"/>
            <a:r>
              <a:rPr lang="en-US" dirty="0" smtClean="0"/>
              <a:t>i18n.properties</a:t>
            </a:r>
            <a:endParaRPr lang="en-US" sz="3600" dirty="0" smtClean="0"/>
          </a:p>
          <a:p>
            <a:pPr lvl="2"/>
            <a:r>
              <a:rPr lang="en-US" dirty="0" smtClean="0"/>
              <a:t>i18n_de.properties</a:t>
            </a:r>
            <a:endParaRPr lang="en-US" sz="3600" dirty="0" smtClean="0"/>
          </a:p>
          <a:p>
            <a:pPr lvl="2"/>
            <a:r>
              <a:rPr lang="en-US" dirty="0" smtClean="0"/>
              <a:t>i18n_en.properties</a:t>
            </a:r>
            <a:endParaRPr lang="en-US" sz="3600" dirty="0" smtClean="0"/>
          </a:p>
          <a:p>
            <a:pPr lvl="2"/>
            <a:r>
              <a:rPr lang="en-US" dirty="0" smtClean="0"/>
              <a:t>…</a:t>
            </a:r>
            <a:endParaRPr lang="en-US" sz="3600" dirty="0" smtClean="0"/>
          </a:p>
          <a:p>
            <a:pPr lvl="1"/>
            <a:r>
              <a:rPr lang="en-US" b="1" dirty="0" smtClean="0"/>
              <a:t>model</a:t>
            </a:r>
            <a:endParaRPr lang="en-US" sz="4000" dirty="0" smtClean="0"/>
          </a:p>
          <a:p>
            <a:pPr lvl="1"/>
            <a:r>
              <a:rPr lang="en-US" b="1" dirty="0" smtClean="0"/>
              <a:t>util</a:t>
            </a:r>
            <a:r>
              <a:rPr lang="en-US" dirty="0" smtClean="0"/>
              <a:t> .. </a:t>
            </a:r>
            <a:r>
              <a:rPr lang="en-US" i="1" dirty="0" smtClean="0"/>
              <a:t>all helper classes go here</a:t>
            </a:r>
            <a:endParaRPr lang="en-US" sz="4000" dirty="0" smtClean="0"/>
          </a:p>
          <a:p>
            <a:pPr lvl="1"/>
            <a:r>
              <a:rPr lang="en-US" b="1" dirty="0" smtClean="0"/>
              <a:t>view</a:t>
            </a:r>
            <a:r>
              <a:rPr lang="en-US" dirty="0" smtClean="0"/>
              <a:t> .. </a:t>
            </a:r>
            <a:r>
              <a:rPr lang="en-US" i="1" dirty="0" smtClean="0"/>
              <a:t>all view  files go here; all file names shall start with an upper case letter</a:t>
            </a:r>
          </a:p>
          <a:p>
            <a:pPr lvl="1"/>
            <a:r>
              <a:rPr lang="en-US" sz="2100" b="1" dirty="0" smtClean="0"/>
              <a:t>Controller </a:t>
            </a:r>
            <a:r>
              <a:rPr lang="en-US" sz="2100" i="1" dirty="0" smtClean="0"/>
              <a:t>all the controller files go here.</a:t>
            </a:r>
          </a:p>
          <a:p>
            <a:pPr lvl="1"/>
            <a:r>
              <a:rPr lang="en-US" b="1" dirty="0" smtClean="0"/>
              <a:t>img</a:t>
            </a:r>
            <a:r>
              <a:rPr lang="en-US" dirty="0" smtClean="0"/>
              <a:t> … </a:t>
            </a:r>
            <a:r>
              <a:rPr lang="en-US" i="1" dirty="0" smtClean="0"/>
              <a:t>all image files go here (png, jpg, gif, …)</a:t>
            </a:r>
            <a:endParaRPr lang="en-US" sz="4000" dirty="0" smtClean="0"/>
          </a:p>
          <a:p>
            <a:pPr lvl="1"/>
            <a:r>
              <a:rPr lang="en-US" dirty="0" smtClean="0"/>
              <a:t>&lt;someNamespace&gt; </a:t>
            </a:r>
            <a:r>
              <a:rPr lang="en-US" i="1" dirty="0" smtClean="0"/>
              <a:t>all on-the-fly controls defined within the application go here</a:t>
            </a:r>
            <a:endParaRPr lang="en-US" sz="4000" dirty="0" smtClean="0"/>
          </a:p>
          <a:p>
            <a:pPr lvl="2"/>
            <a:r>
              <a:rPr lang="en-US" dirty="0" smtClean="0"/>
              <a:t>&lt;controlName&gt;.js</a:t>
            </a:r>
            <a:endParaRPr lang="en-US" sz="3600" dirty="0" smtClean="0"/>
          </a:p>
          <a:p>
            <a:pPr lvl="1"/>
            <a:r>
              <a:rPr lang="en-US" dirty="0" smtClean="0"/>
              <a:t>index.html</a:t>
            </a:r>
            <a:endParaRPr lang="en-US" sz="4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 descr="Image result for thank you slide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1748" name="Picture 4" descr="https://encrypted-tbn2.gstatic.com/images?q=tbn:ANd9GcSIZaCvEGKwEr_Vhn8La-WvQB9iHVYcx4LZ6mpZ530gVwAqT9S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9050" y="1295400"/>
            <a:ext cx="5173133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cs typeface="Aharoni" pitchFamily="2" charset="-79"/>
              </a:rPr>
              <a:t>UI5B-UI5-01 : Overview of UI5 Architecture and Libraries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SAPUI5 is a client-side HTML5 and JavaScript-based rendering library that is optimized for consumption of SAP data </a:t>
            </a:r>
          </a:p>
          <a:p>
            <a:pPr algn="just"/>
            <a:r>
              <a:rPr lang="en-US" sz="2000" dirty="0" smtClean="0"/>
              <a:t> Well-designed API, easy to consume and use </a:t>
            </a:r>
          </a:p>
          <a:p>
            <a:pPr algn="just"/>
            <a:r>
              <a:rPr lang="en-US" sz="2000" dirty="0" smtClean="0"/>
              <a:t> High performance as its based on client side rendering </a:t>
            </a:r>
          </a:p>
          <a:p>
            <a:pPr algn="just"/>
            <a:r>
              <a:rPr lang="en-US" sz="2000" dirty="0" smtClean="0"/>
              <a:t>Control extensibility</a:t>
            </a:r>
          </a:p>
          <a:p>
            <a:pPr algn="just"/>
            <a:r>
              <a:rPr lang="en-US" sz="2000" dirty="0" smtClean="0"/>
              <a:t>SAP product standard compliant </a:t>
            </a:r>
          </a:p>
          <a:p>
            <a:pPr algn="just"/>
            <a:r>
              <a:rPr lang="en-US" sz="2000" dirty="0" smtClean="0"/>
              <a:t> Powerful theming support based on CSS</a:t>
            </a:r>
          </a:p>
          <a:p>
            <a:pPr algn="just"/>
            <a:r>
              <a:rPr lang="en-US" sz="2000" dirty="0" smtClean="0"/>
              <a:t>Based on open standards like OpenAjax, JavaScript, CSS, HTML5, jQuery and so on 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EC504724-851F-4453-87DC-0ED6A091BE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fld id="{947C93D8-49B2-49FF-B945-0773702D073D}" type="datetime1">
              <a:rPr lang="en-US" smtClean="0"/>
              <a:pPr/>
              <a:t>3/8/2021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 UI Revolution &amp; Evolution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84634" y="1439863"/>
            <a:ext cx="8136731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512" y="1124744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FROM  R/2 to R/3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SAP GUI to HTML5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95325" y="1470025"/>
            <a:ext cx="851535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 UI5 : Architectural overview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052637" y="1550988"/>
            <a:ext cx="58007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SAPUI5 Architecture Overview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EC504724-851F-4453-87DC-0ED6A091BE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fld id="{947C93D8-49B2-49FF-B945-0773702D073D}" type="datetime1">
              <a:rPr lang="en-US" smtClean="0"/>
              <a:pPr/>
              <a:t>3/8/2021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1484784"/>
            <a:ext cx="9414152" cy="436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Advantages: SAPUI5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SAPUI5 is device and Browser independent </a:t>
            </a:r>
          </a:p>
          <a:p>
            <a:r>
              <a:rPr lang="en-US" sz="2000" dirty="0" smtClean="0"/>
              <a:t>Support all open source technology, Can be integrated with external libraries like D3.js and so on</a:t>
            </a:r>
          </a:p>
          <a:p>
            <a:r>
              <a:rPr lang="en-US" sz="2000" dirty="0" smtClean="0"/>
              <a:t>Support Java, ABAP, HANA,NON SAP servers like Tomcat, Eclipse with UI5,</a:t>
            </a:r>
          </a:p>
          <a:p>
            <a:r>
              <a:rPr lang="en-US" sz="2000" dirty="0" smtClean="0"/>
              <a:t>Ability to customize and extend the controls</a:t>
            </a:r>
          </a:p>
          <a:p>
            <a:r>
              <a:rPr lang="en-US" sz="2000" dirty="0" smtClean="0"/>
              <a:t>Client side events</a:t>
            </a:r>
          </a:p>
          <a:p>
            <a:r>
              <a:rPr lang="en-US" sz="2000" dirty="0" smtClean="0"/>
              <a:t>Mobile support</a:t>
            </a:r>
          </a:p>
          <a:p>
            <a:r>
              <a:rPr lang="en-US" sz="2000" dirty="0" smtClean="0"/>
              <a:t>Support OData and json Models</a:t>
            </a:r>
          </a:p>
          <a:p>
            <a:r>
              <a:rPr lang="en-US" sz="2000" dirty="0" smtClean="0"/>
              <a:t>Details on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smtClean="0">
                <a:hlinkClick r:id="rId2"/>
              </a:rPr>
              <a:t>http://scn.sap.com/docs/DOC-51934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EC504724-851F-4453-87DC-0ED6A091BE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fld id="{947C93D8-49B2-49FF-B945-0773702D073D}" type="datetime1">
              <a:rPr lang="en-US" smtClean="0"/>
              <a:pPr/>
              <a:t>3/8/2021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heme/theme1.xml><?xml version="1.0" encoding="utf-8"?>
<a:theme xmlns:a="http://schemas.openxmlformats.org/drawingml/2006/main" name="Capgemini ppt template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F777920F58F449DFE723C8ECB983A" ma:contentTypeVersion="10" ma:contentTypeDescription="Create a new document." ma:contentTypeScope="" ma:versionID="a34f216e8c15b786b813182c657c2c45">
  <xsd:schema xmlns:xsd="http://www.w3.org/2001/XMLSchema" xmlns:xs="http://www.w3.org/2001/XMLSchema" xmlns:p="http://schemas.microsoft.com/office/2006/metadata/properties" xmlns:ns2="872c2c8c-4a2d-4282-b3ae-965d5e263694" xmlns:ns3="35517446-20c8-4dbf-81a7-e8d1b5f96f52" targetNamespace="http://schemas.microsoft.com/office/2006/metadata/properties" ma:root="true" ma:fieldsID="35f86e32a74b6162c7d73e32434781eb" ns2:_="" ns3:_="">
    <xsd:import namespace="872c2c8c-4a2d-4282-b3ae-965d5e263694"/>
    <xsd:import namespace="35517446-20c8-4dbf-81a7-e8d1b5f96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c2c8c-4a2d-4282-b3ae-965d5e263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7446-20c8-4dbf-81a7-e8d1b5f96f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9609B7-FA64-490E-A2B8-B80C9BDDF80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C0FBCFB-082C-4461-BD33-FE40069C22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DE826F-0F22-4807-B491-F60AE84FBDF5}"/>
</file>

<file path=docProps/app.xml><?xml version="1.0" encoding="utf-8"?>
<Properties xmlns="http://schemas.openxmlformats.org/officeDocument/2006/extended-properties" xmlns:vt="http://schemas.openxmlformats.org/officeDocument/2006/docPropsVTypes">
  <Template>Capgemini ppt template</Template>
  <TotalTime>2518</TotalTime>
  <Words>758</Words>
  <Application>Microsoft Office PowerPoint</Application>
  <PresentationFormat>A4 Paper (210x297 mm)</PresentationFormat>
  <Paragraphs>98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Aharoni</vt:lpstr>
      <vt:lpstr>Arial</vt:lpstr>
      <vt:lpstr>Arial Narrow</vt:lpstr>
      <vt:lpstr>Courier New</vt:lpstr>
      <vt:lpstr>Wingdings</vt:lpstr>
      <vt:lpstr>Capgemini ppt template</vt:lpstr>
      <vt:lpstr>Conception personnalisée</vt:lpstr>
      <vt:lpstr>SAP UI5 – Beginner Level</vt:lpstr>
      <vt:lpstr>UI5B-UI5: Introduction to UI5</vt:lpstr>
      <vt:lpstr>UI5B-UI5-01 : Overview of UI5 Architecture and Libraries</vt:lpstr>
      <vt:lpstr>Introduction</vt:lpstr>
      <vt:lpstr>SAP UI Revolution &amp; Evolution</vt:lpstr>
      <vt:lpstr>From SAP GUI to HTML5</vt:lpstr>
      <vt:lpstr>SAP UI5 : Architectural overview</vt:lpstr>
      <vt:lpstr>SAPUI5 Architecture Overview</vt:lpstr>
      <vt:lpstr>Advantages: SAPUI5</vt:lpstr>
      <vt:lpstr>Model View Controller (MVC)</vt:lpstr>
      <vt:lpstr>UI5 Libraries</vt:lpstr>
      <vt:lpstr>Details Of Libraries</vt:lpstr>
      <vt:lpstr>Lifecycle Hooks of the View</vt:lpstr>
      <vt:lpstr>Chrome developer Tools and debugging UI5 applications</vt:lpstr>
      <vt:lpstr>UI5B-UI5-02 : Creating a Simple UI5 App - exercise</vt:lpstr>
      <vt:lpstr>Creating SAP UI5 application</vt:lpstr>
      <vt:lpstr>Creating SAP UI5 application</vt:lpstr>
      <vt:lpstr>Creating SAP UI5 application</vt:lpstr>
      <vt:lpstr>Creating SAP UI5 application</vt:lpstr>
      <vt:lpstr>Creating SAP UI5 application</vt:lpstr>
      <vt:lpstr>SAP UI5 Application Project Structure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NetWeaver Gateway</dc:title>
  <dc:subject>SAP NetWeaver Gateway</dc:subject>
  <dc:creator>Syam</dc:creator>
  <cp:keywords>SAP</cp:keywords>
  <cp:lastModifiedBy>Bhangale, Prasanna</cp:lastModifiedBy>
  <cp:revision>549</cp:revision>
  <dcterms:created xsi:type="dcterms:W3CDTF">2011-08-17T05:35:48Z</dcterms:created>
  <dcterms:modified xsi:type="dcterms:W3CDTF">2021-03-08T15:46:30Z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partment">
    <vt:lpwstr>SAP Mobility CoE</vt:lpwstr>
  </property>
  <property fmtid="{D5CDD505-2E9C-101B-9397-08002B2CF9AE}" pid="3" name="Owner">
    <vt:lpwstr>Venkata Subramani Renduchintala</vt:lpwstr>
  </property>
  <property fmtid="{D5CDD505-2E9C-101B-9397-08002B2CF9AE}" pid="4" name="Mailstop">
    <vt:lpwstr>venkata.renduchintala@capgemini.com</vt:lpwstr>
  </property>
  <property fmtid="{D5CDD505-2E9C-101B-9397-08002B2CF9AE}" pid="5" name="Office">
    <vt:lpwstr>CG Bangalore 4B, 5th floor</vt:lpwstr>
  </property>
  <property fmtid="{D5CDD505-2E9C-101B-9397-08002B2CF9AE}" pid="6" name="Version">
    <vt:lpwstr>1.1</vt:lpwstr>
  </property>
  <property fmtid="{D5CDD505-2E9C-101B-9397-08002B2CF9AE}" pid="7" name="ContentTypeId">
    <vt:lpwstr>0x010100701F777920F58F449DFE723C8ECB983A</vt:lpwstr>
  </property>
</Properties>
</file>