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6" r:id="rId4"/>
  </p:sldMasterIdLst>
  <p:notesMasterIdLst>
    <p:notesMasterId r:id="rId26"/>
  </p:notesMasterIdLst>
  <p:handoutMasterIdLst>
    <p:handoutMasterId r:id="rId27"/>
  </p:handoutMasterIdLst>
  <p:sldIdLst>
    <p:sldId id="367" r:id="rId5"/>
    <p:sldId id="368" r:id="rId6"/>
    <p:sldId id="395" r:id="rId7"/>
    <p:sldId id="369" r:id="rId8"/>
    <p:sldId id="370" r:id="rId9"/>
    <p:sldId id="393" r:id="rId10"/>
    <p:sldId id="392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3" r:id="rId23"/>
    <p:sldId id="394" r:id="rId24"/>
    <p:sldId id="382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">
          <p15:clr>
            <a:srgbClr val="A4A3A4"/>
          </p15:clr>
        </p15:guide>
        <p15:guide id="2" orient="horz" pos="4066">
          <p15:clr>
            <a:srgbClr val="A4A3A4"/>
          </p15:clr>
        </p15:guide>
        <p15:guide id="3" orient="horz" pos="2387">
          <p15:clr>
            <a:srgbClr val="A4A3A4"/>
          </p15:clr>
        </p15:guide>
        <p15:guide id="4" orient="horz" pos="4233">
          <p15:clr>
            <a:srgbClr val="A4A3A4"/>
          </p15:clr>
        </p15:guide>
        <p15:guide id="5" orient="horz" pos="801">
          <p15:clr>
            <a:srgbClr val="A4A3A4"/>
          </p15:clr>
        </p15:guide>
        <p15:guide id="6" orient="horz" pos="695">
          <p15:clr>
            <a:srgbClr val="A4A3A4"/>
          </p15:clr>
        </p15:guide>
        <p15:guide id="7" pos="2880">
          <p15:clr>
            <a:srgbClr val="A4A3A4"/>
          </p15:clr>
        </p15:guide>
        <p15:guide id="8" pos="288">
          <p15:clr>
            <a:srgbClr val="A4A3A4"/>
          </p15:clr>
        </p15:guide>
        <p15:guide id="9" pos="5490">
          <p15:clr>
            <a:srgbClr val="A4A3A4"/>
          </p15:clr>
        </p15:guide>
        <p15:guide id="10" pos="2824">
          <p15:clr>
            <a:srgbClr val="A4A3A4"/>
          </p15:clr>
        </p15:guide>
        <p15:guide id="11" pos="2936">
          <p15:clr>
            <a:srgbClr val="A4A3A4"/>
          </p15:clr>
        </p15:guide>
        <p15:guide id="12" pos="3593">
          <p15:clr>
            <a:srgbClr val="A4A3A4"/>
          </p15:clr>
        </p15:guide>
        <p15:guide id="13" pos="15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B4C"/>
    <a:srgbClr val="7F7F7F"/>
    <a:srgbClr val="666666"/>
    <a:srgbClr val="000000"/>
    <a:srgbClr val="FF0000"/>
    <a:srgbClr val="EDCAED"/>
    <a:srgbClr val="C85FC8"/>
    <a:srgbClr val="722772"/>
    <a:srgbClr val="869ECC"/>
    <a:srgbClr val="AAA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3" d="100"/>
          <a:sy n="63" d="100"/>
        </p:scale>
        <p:origin x="1380" y="48"/>
      </p:cViewPr>
      <p:guideLst>
        <p:guide orient="horz" pos="602"/>
        <p:guide orient="horz" pos="4066"/>
        <p:guide orient="horz" pos="2387"/>
        <p:guide orient="horz" pos="4233"/>
        <p:guide orient="horz" pos="801"/>
        <p:guide orient="horz" pos="695"/>
        <p:guide pos="2880"/>
        <p:guide pos="288"/>
        <p:guide pos="5490"/>
        <p:guide pos="2824"/>
        <p:guide pos="2936"/>
        <p:guide pos="3593"/>
        <p:guide pos="15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FA3CA-5725-4BA7-A851-72A62AC5A8EE}" type="datetimeFigureOut">
              <a:rPr lang="en-CA" smtClean="0"/>
              <a:pPr/>
              <a:t>2019-05-21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73CA4-7EF9-467F-99BD-6DDCB9451C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470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455613" y="4260146"/>
            <a:ext cx="8232775" cy="116280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Master Divider Slide Headline</a:t>
            </a:r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4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400" b="1">
                <a:solidFill>
                  <a:srgbClr val="359B4C"/>
                </a:solidFill>
              </a:defRPr>
            </a:lvl1pPr>
            <a:lvl2pPr marL="231775" indent="-231775">
              <a:spcBef>
                <a:spcPts val="624"/>
              </a:spcBef>
              <a:buFont typeface="Arial" pitchFamily="34" charset="0"/>
              <a:buChar char="•"/>
              <a:defRPr/>
            </a:lvl2pPr>
            <a:lvl3pPr marL="457200" indent="-231775">
              <a:buFont typeface="Arial" pitchFamily="34" charset="0"/>
              <a:buChar char="–"/>
              <a:defRPr/>
            </a:lvl3pPr>
            <a:lvl4pPr marL="688975" indent="-225425">
              <a:buFont typeface="Arial" pitchFamily="34" charset="0"/>
              <a:buChar char="•"/>
              <a:defRPr/>
            </a:lvl4pPr>
            <a:lvl5pPr marL="914400" indent="-225425">
              <a:buFont typeface="Arial" pitchFamily="34" charset="0"/>
              <a:buChar char="–"/>
              <a:tabLst/>
              <a:defRPr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57202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359B4C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4660900" y="1381125"/>
            <a:ext cx="4025898" cy="48244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None/>
              <a:defRPr sz="2000" b="1">
                <a:solidFill>
                  <a:srgbClr val="359B4C"/>
                </a:solidFill>
              </a:defRPr>
            </a:lvl1pPr>
            <a:lvl2pPr marL="231775" indent="-231775">
              <a:buFont typeface="Arial" pitchFamily="34" charset="0"/>
              <a:buChar char="•"/>
              <a:defRPr sz="2000"/>
            </a:lvl2pPr>
            <a:lvl3pPr marL="457200" indent="-231775">
              <a:buFont typeface="Arial" pitchFamily="34" charset="0"/>
              <a:buChar char="–"/>
              <a:defRPr sz="1800"/>
            </a:lvl3pPr>
            <a:lvl4pPr marL="688975" indent="-225425">
              <a:buFont typeface="Arial" pitchFamily="34" charset="0"/>
              <a:buChar char="•"/>
              <a:defRPr sz="1600"/>
            </a:lvl4pPr>
            <a:lvl5pPr marL="914400" indent="-225425">
              <a:buFont typeface="Arial" pitchFamily="34" charset="0"/>
              <a:buChar char="–"/>
              <a:tabLst/>
              <a:defRPr sz="1400"/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6666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005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29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994" y="1162050"/>
            <a:ext cx="8686006" cy="0"/>
          </a:xfrm>
          <a:prstGeom prst="line">
            <a:avLst/>
          </a:prstGeom>
          <a:ln w="12700">
            <a:solidFill>
              <a:srgbClr val="359B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0" y="6572250"/>
            <a:ext cx="2573227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144698" y="6562940"/>
            <a:ext cx="5364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5/21/2019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51" r:id="rId13"/>
    <p:sldLayoutId id="2147483652" r:id="rId14"/>
    <p:sldLayoutId id="2147483654" r:id="rId15"/>
    <p:sldLayoutId id="2147483655" r:id="rId16"/>
    <p:sldLayoutId id="2147483656" r:id="rId17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apui5.hana.ondemand.com/sdk/" TargetMode="External"/><Relationship Id="rId2" Type="http://schemas.openxmlformats.org/officeDocument/2006/relationships/hyperlink" Target="https://sapui5.hana.ondemand.com/sdk/explored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203982" y="2187526"/>
            <a:ext cx="8229600" cy="1730325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SAP </a:t>
            </a:r>
            <a:r>
              <a:rPr lang="en-US" sz="3600" b="1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WebIDE</a:t>
            </a:r>
            <a:endParaRPr lang="en-CA" sz="3600" b="1" dirty="0">
              <a:solidFill>
                <a:schemeClr val="accent2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227817" y="637968"/>
            <a:ext cx="8229600" cy="806079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Accessing Web IDE (Cont.,)</a:t>
            </a: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82" y="1935163"/>
            <a:ext cx="7770835" cy="43894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1018" y="1394153"/>
            <a:ext cx="840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Click on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webide</a:t>
            </a:r>
            <a:r>
              <a:rPr lang="en-US" dirty="0">
                <a:latin typeface="Arial" pitchFamily="34" charset="0"/>
                <a:cs typeface="Arial" pitchFamily="34" charset="0"/>
              </a:rPr>
              <a:t> Link </a:t>
            </a: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Accessing Web IDE (Cont.,)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12651" y="1381125"/>
            <a:ext cx="8228012" cy="48244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Click on Application URL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19" y="2018328"/>
            <a:ext cx="805047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464234"/>
            <a:ext cx="8229600" cy="805375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Accessing Web IDE (Cont.,)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66557"/>
            <a:ext cx="8229600" cy="485804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There is a welcome screen ,  development screen and preferences screen as shown below.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97" y="2182072"/>
            <a:ext cx="6962775" cy="4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422031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Demo 01: Consuming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OData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Service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/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this Demo,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participants will be able to consume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OData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service in SAP UI5 application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Time duration: 20 minutes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Deliverables used: SAP Web IDE, UI5Training_Module01_Sample01.docx</a:t>
            </a: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Activity 01 : Creating Login page application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2208628"/>
            <a:ext cx="8229600" cy="438912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this activity, participants will be able to create a login page consisting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User 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Password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and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Submit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button. An alert will be popped up when user clicks 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Submit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Time duration:20 minutes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Deliverables used: SAP Web IDE, UI5Training_Module01_Activity01.docx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32861" y="928468"/>
            <a:ext cx="8205261" cy="785553"/>
          </a:xfrm>
          <a:prstGeom prst="rect">
            <a:avLst/>
          </a:prstGeom>
        </p:spPr>
        <p:txBody>
          <a:bodyPr vert="horz" lIns="0" tIns="0" rIns="0" bIns="0" anchor="b" anchorCtr="0">
            <a:normAutofit fontScale="8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Demo 02: Creating application to consume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OData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service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32861" y="2152357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this demonstration, you will: Create a simple SAP UI5 application and consume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OData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service in it.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Time duration:20 minutes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Deliverables used : SAP Web IDE, UI5Training_Module01_Sample02.docx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43609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Activity 02: Display Employee Details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this Activity, you will: Create a SAP UI5 application using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Northwind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OData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to  display Employee Information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Time duration:20 minutes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Deliverables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used:SAP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Web IDE, UI5Training_Module01_Activity02.docx, UI5Training_Module01_Activity02_1.docx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32861" y="844063"/>
            <a:ext cx="8205261" cy="105921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Demo 03: Creating Destination and Creating a Master Detail Application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32861" y="24688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this demonstration, you will: Create a Destination and SAP Master Detail Application to display Categories.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Time duration:20 minutes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Deliverables used: SAP Web IDE,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Northwind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service, UI5Training_Module01_Sample03.docx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88387" y="1082093"/>
            <a:ext cx="8205261" cy="785553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Activity 03: Create an Application to display Orders using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Northwind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2222695"/>
            <a:ext cx="8229600" cy="438912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this Activity, you will: Use Destination to create a SAP Master Detail Application to display Orders.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Time duration:20 minutes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Deliverables used: SAP Web IDE,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Northwind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service, UI5Training_Module01_Activity03.docx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Knowledge Check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Which one the following is true about SAP Web IDE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lphaLcParenR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It is very time saving 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lphaLcParenR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Web IDE, you have readymade templates for development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lphaLcParenR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Improved developer productivity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lphaLcParenR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All of the above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lphaLcParenR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+mj-lt"/>
              <a:buAutoNum type="alphaLcParenR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Module Objectives</a:t>
            </a:r>
            <a:endParaRPr lang="en-CA" sz="36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At the end of this module, you will be able to understand</a:t>
            </a: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Features  of Web IDE</a:t>
            </a: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Creating Account in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Hana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trial</a:t>
            </a: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Accessing Web IDE</a:t>
            </a: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Consuming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OData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services using Web IDE</a:t>
            </a: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Creating Destinations in Web IDE</a:t>
            </a:r>
          </a:p>
          <a:p>
            <a:pPr marL="640080" marR="0" lvl="1" indent="-24688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Creating Master Detail Application using Web IDE</a:t>
            </a:r>
          </a:p>
          <a:p>
            <a:pPr marL="225425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Summary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457200" y="2124222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this module we learnt what is SAP Web IDE and its features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How to create a HANA account to access SAP Web IDE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How its possible to consume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OData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service in our application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Create a Destination and create a Master Detail Application using this Destination</a:t>
            </a: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Reference Materials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hlinkClick r:id="rId2"/>
              </a:rPr>
              <a:t>https://sapui5.hana.ondemand.com/sdk/explored.html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  <a:hlinkClick r:id="rId3"/>
              </a:rPr>
              <a:t>https://sapui5.hana.ondemand.com/sdk/</a:t>
            </a: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A1A1-EC04-42AB-ADDE-2E4F2A12D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help.hana.ondemand.com/SAP_RDE/loio8a097eb92aab4663bc5e9053b55d2322_LowRes.jpg">
            <a:extLst>
              <a:ext uri="{FF2B5EF4-FFF2-40B4-BE49-F238E27FC236}">
                <a16:creationId xmlns:a16="http://schemas.microsoft.com/office/drawing/2014/main" id="{B3BA8E6C-2FE6-45CD-8B12-7F31D5076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1343025"/>
            <a:ext cx="9144000" cy="51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4A0FAE9-DD8F-43EB-8778-061638A4FA80}"/>
              </a:ext>
            </a:extLst>
          </p:cNvPr>
          <p:cNvSpPr txBox="1">
            <a:spLocks/>
          </p:cNvSpPr>
          <p:nvPr/>
        </p:nvSpPr>
        <p:spPr>
          <a:xfrm>
            <a:off x="548640" y="815848"/>
            <a:ext cx="8229600" cy="73096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algn="ctr"/>
            <a:br>
              <a:rPr lang="en-US" sz="3600" dirty="0"/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diagram provides an architectural overview of the SAP Web IDE environment:</a:t>
            </a:r>
          </a:p>
          <a:p>
            <a:endParaRPr lang="en-CA" sz="3600" b="1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24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Agenda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Introduction to SAP Web IDE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Features of IDE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Creating HANA account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Accessing Web IDE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Demo and Activity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What is SAP Web IDE</a:t>
            </a:r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SAP Web IDE is an extensible development environment with a growing set of embedded tools covering the end-to-end development process. It lets you rapidly design, build, and deploy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Fiori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-like web applications based on SAPUI5.</a:t>
            </a: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Improved developer productivity through wizards, templates, and code editors.</a:t>
            </a: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Customize or build SAP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Fiori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applications.</a:t>
            </a: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Develop the apps once and run them on mobile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devices,Tab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or the desktop.</a:t>
            </a: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SAP Web IDE allows developers to collaborate with business experts and designers to fulfill end-users requirements and expectations more effectively.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4"/>
          <p:cNvSpPr txBox="1">
            <a:spLocks/>
          </p:cNvSpPr>
          <p:nvPr/>
        </p:nvSpPr>
        <p:spPr>
          <a:xfrm>
            <a:off x="457202" y="1381125"/>
            <a:ext cx="3845291" cy="482441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Web IDE is very time saving.</a:t>
            </a: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Web IDE, you have readymade templates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Fiori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like apps, with master and detail view. For extending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Fiori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app, we can directly import the service from gateway and start developing.</a:t>
            </a: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In web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, we just select the parameters from the drop down and we can place it in the desired places in the app page. The properties should exist in the service that's all.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659314" y="1381125"/>
            <a:ext cx="4025899" cy="4824414"/>
          </a:xfrm>
          <a:prstGeom prst="rect">
            <a:avLst/>
          </a:prstGeom>
        </p:spPr>
        <p:txBody>
          <a:bodyPr/>
          <a:lstStyle/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Whereas in eclipse we have to create manually the whole design.</a:t>
            </a:r>
          </a:p>
          <a:p>
            <a:pPr marL="274320" marR="0" lvl="0" indent="-27432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For starting with eclipse based application, we will have to do many installations like tomcat apache server, UI5 libraries add-on, eclipse that too many versions Juno,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Kepler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based on the system (32 bit or 64 bit).</a:t>
            </a:r>
          </a:p>
          <a:p>
            <a:pPr marL="274320" marR="0" lvl="0" indent="-27432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914400" y="0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Why Web IDE over Eclipse</a:t>
            </a:r>
            <a:endParaRPr kumimoji="0" lang="en-CA" sz="36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13258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Create HANA account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75582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Go to https://account.hanatrial.ondemand.com as shown and click on Log On</a:t>
            </a:r>
          </a:p>
          <a:p>
            <a:pPr marL="40005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3" y="2519265"/>
            <a:ext cx="7191309" cy="4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457200" y="422031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Create HANA account(Contd.,)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565031"/>
            <a:ext cx="8229600" cy="4759569"/>
          </a:xfrm>
          <a:prstGeom prst="rect">
            <a:avLst/>
          </a:prstGeom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Click on Register now and create an account in SAP HANA cloud platform.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2314466"/>
            <a:ext cx="7565475" cy="428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75846" y="132588"/>
            <a:ext cx="8229600" cy="1143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Accessing Web IDE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57200" y="1463040"/>
            <a:ext cx="8229600" cy="4861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Click on Subscriptions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58" y="1986271"/>
            <a:ext cx="6747273" cy="464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29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DEF614-910D-4CBA-8998-C8CD3321174E}"/>
</file>

<file path=customXml/itemProps2.xml><?xml version="1.0" encoding="utf-8"?>
<ds:datastoreItem xmlns:ds="http://schemas.openxmlformats.org/officeDocument/2006/customXml" ds:itemID="{B995D9C1-83BF-46F8-B574-A76395B6BFF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5A8D25F-EBDF-4FC0-9507-1EA66B36B5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811</Words>
  <Application>Microsoft Office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Constantia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2015-05-07T12:27:27Z</dcterms:created>
  <dcterms:modified xsi:type="dcterms:W3CDTF">2019-05-21T10:02:51Z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