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71" r:id="rId5"/>
  </p:sldMasterIdLst>
  <p:notesMasterIdLst>
    <p:notesMasterId r:id="rId13"/>
  </p:notesMasterIdLst>
  <p:handoutMasterIdLst>
    <p:handoutMasterId r:id="rId14"/>
  </p:handoutMasterIdLst>
  <p:sldIdLst>
    <p:sldId id="453" r:id="rId6"/>
    <p:sldId id="460" r:id="rId7"/>
    <p:sldId id="440" r:id="rId8"/>
    <p:sldId id="443" r:id="rId9"/>
    <p:sldId id="446" r:id="rId10"/>
    <p:sldId id="445" r:id="rId11"/>
    <p:sldId id="417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7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1219" autoAdjust="0"/>
  </p:normalViewPr>
  <p:slideViewPr>
    <p:cSldViewPr>
      <p:cViewPr varScale="1">
        <p:scale>
          <a:sx n="69" d="100"/>
          <a:sy n="69" d="100"/>
        </p:scale>
        <p:origin x="104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3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l">
              <a:defRPr sz="1200"/>
            </a:lvl1pPr>
          </a:lstStyle>
          <a:p>
            <a:pPr algn="r"/>
            <a:endParaRPr lang="en-US" sz="1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1200"/>
            </a:lvl1pPr>
          </a:lstStyle>
          <a:p>
            <a:r>
              <a:rPr lang="en-US" sz="800" dirty="0" smtClean="0"/>
              <a:t>© 2014 Capgemini. All rights reserved.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1200"/>
            </a:lvl1pPr>
          </a:lstStyle>
          <a:p>
            <a:fld id="{31BBAEFF-FCA4-4EA1-946D-1EE330CB54A8}" type="slidenum">
              <a:rPr lang="en-US" sz="800" b="1" smtClean="0"/>
              <a:pPr/>
              <a:t>‹#›</a:t>
            </a:fld>
            <a:endParaRPr lang="en-US" sz="800" b="1" dirty="0" smtClean="0"/>
          </a:p>
        </p:txBody>
      </p:sp>
    </p:spTree>
    <p:extLst>
      <p:ext uri="{BB962C8B-B14F-4D97-AF65-F5344CB8AC3E}">
        <p14:creationId xmlns:p14="http://schemas.microsoft.com/office/powerpoint/2010/main" val="223124726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858000" cy="457200"/>
          </a:xfrm>
          <a:prstGeom prst="rect">
            <a:avLst/>
          </a:prstGeom>
        </p:spPr>
        <p:txBody>
          <a:bodyPr vert="horz" lIns="72000" tIns="180000" rIns="288000" bIns="36000" rtlCol="0"/>
          <a:lstStyle>
            <a:lvl1pPr algn="r">
              <a:defRPr sz="1400" b="1"/>
            </a:lvl1pPr>
          </a:lstStyle>
          <a:p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87360" y="571472"/>
            <a:ext cx="5283280" cy="365765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14290" y="4343400"/>
            <a:ext cx="6429420" cy="422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180000" tIns="36000" rIns="72000" bIns="180000" rtlCol="0" anchor="b"/>
          <a:lstStyle>
            <a:lvl1pPr algn="l">
              <a:defRPr sz="800"/>
            </a:lvl1pPr>
          </a:lstStyle>
          <a:p>
            <a:r>
              <a:rPr lang="en-US" dirty="0" smtClean="0"/>
              <a:t>© 2014 Capgemini. All rights reserved.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36000" rIns="180000" bIns="180000" rtlCol="0" anchor="b"/>
          <a:lstStyle>
            <a:lvl1pPr algn="r">
              <a:defRPr sz="800" b="1"/>
            </a:lvl1pPr>
          </a:lstStyle>
          <a:p>
            <a:fld id="{CBC04D6F-FB7D-4867-9F14-E509182224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863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7400" y="571500"/>
            <a:ext cx="52832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 2014 Capgemini.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C04D6F-FB7D-4867-9F14-E509182224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ppt_ExpertsMosaic_Color.jpg"/>
          <p:cNvPicPr>
            <a:picLocks noChangeAspect="1"/>
          </p:cNvPicPr>
          <p:nvPr userDrawn="1"/>
        </p:nvPicPr>
        <p:blipFill>
          <a:blip r:embed="rId3" cstate="print"/>
          <a:srcRect t="19317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sub-title style</a:t>
            </a:r>
            <a:endParaRPr lang="en-US" noProof="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</p:spPr>
        <p:txBody>
          <a:bodyPr lIns="324000" tIns="396000" rIns="36000" bIns="36000" anchor="t"/>
          <a:lstStyle>
            <a:lvl1pPr marL="0" indent="0" algn="l">
              <a:tabLst/>
              <a:defRPr sz="360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8" name="Image 7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  <p:sp>
        <p:nvSpPr>
          <p:cNvPr id="11" name="ZoneTexte 10"/>
          <p:cNvSpPr txBox="1"/>
          <p:nvPr userDrawn="1"/>
        </p:nvSpPr>
        <p:spPr>
          <a:xfrm>
            <a:off x="7926484" y="1214422"/>
            <a:ext cx="1979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2"/>
                </a:solidFill>
              </a:rPr>
              <a:t>For internal use only</a:t>
            </a:r>
            <a:endParaRPr lang="en-US" sz="1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8" name="Titre 1"/>
          <p:cNvSpPr>
            <a:spLocks noGrp="1"/>
          </p:cNvSpPr>
          <p:nvPr>
            <p:ph type="title" hasCustomPrompt="1"/>
          </p:nvPr>
        </p:nvSpPr>
        <p:spPr>
          <a:xfrm>
            <a:off x="0" y="903288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>
              <a:defRPr sz="3600" b="1" baseline="0">
                <a:solidFill>
                  <a:schemeClr val="tx2"/>
                </a:solidFill>
                <a:latin typeface="Arial Narrow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7439025" y="5376350"/>
            <a:ext cx="24669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360000" bIns="0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sz="1800" b="0" dirty="0">
                <a:solidFill>
                  <a:schemeClr val="bg1"/>
                </a:solidFill>
              </a:rPr>
              <a:t>www.capgemini.com</a:t>
            </a:r>
          </a:p>
        </p:txBody>
      </p:sp>
      <p:pic>
        <p:nvPicPr>
          <p:cNvPr id="7" name="Picture 9" descr="OK_Capgemini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4177" y="922006"/>
            <a:ext cx="4676775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0" y="6597650"/>
            <a:ext cx="9906000" cy="260241"/>
          </a:xfrm>
          <a:prstGeom prst="rect">
            <a:avLst/>
          </a:prstGeom>
        </p:spPr>
        <p:txBody>
          <a:bodyPr tIns="0" rIns="360000" bIns="180000" anchor="b">
            <a:spAutoFit/>
          </a:bodyPr>
          <a:lstStyle/>
          <a:p>
            <a:pPr marL="0" marR="0" indent="0" algn="r" defTabSz="914400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information contained in this presentation is proprietary and confidential. It is for Capgemini internal use only. Copyright ©2010 Capgemini. All rights reserved.</a:t>
            </a:r>
          </a:p>
        </p:txBody>
      </p:sp>
      <p:pic>
        <p:nvPicPr>
          <p:cNvPr id="9" name="Image 8" descr="Capgemini_Slogan_Whit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816371" y="4856253"/>
            <a:ext cx="3803912" cy="393193"/>
          </a:xfrm>
          <a:prstGeom prst="rect">
            <a:avLst/>
          </a:prstGeom>
          <a:noFill/>
          <a:ln w="25400" cap="sq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-3810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0" y="903600"/>
            <a:ext cx="9906000" cy="1143000"/>
          </a:xfrm>
          <a:prstGeom prst="rect">
            <a:avLst/>
          </a:prstGeom>
        </p:spPr>
        <p:txBody>
          <a:bodyPr lIns="360000" rIns="36000" anchor="b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baseline="0" noProof="0" dirty="0" smtClean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7"/>
          <p:cNvSpPr>
            <a:spLocks noGrp="1"/>
          </p:cNvSpPr>
          <p:nvPr>
            <p:ph type="title" hasCustomPrompt="1"/>
          </p:nvPr>
        </p:nvSpPr>
        <p:spPr>
          <a:xfrm>
            <a:off x="0" y="4300728"/>
            <a:ext cx="9906000" cy="1143000"/>
          </a:xfrm>
          <a:prstGeom prst="rect">
            <a:avLst/>
          </a:prstGeom>
        </p:spPr>
        <p:txBody>
          <a:bodyPr lIns="360000" rIns="360000" anchor="t"/>
          <a:lstStyle>
            <a:lvl1pPr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None/>
              <a:defRPr lang="en-US" sz="3600" b="1" kern="1200" baseline="0" noProof="0" dirty="0">
                <a:solidFill>
                  <a:schemeClr val="tx2"/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Freeform 7"/>
          <p:cNvSpPr>
            <a:spLocks/>
          </p:cNvSpPr>
          <p:nvPr userDrawn="1"/>
        </p:nvSpPr>
        <p:spPr bwMode="auto">
          <a:xfrm>
            <a:off x="0" y="0"/>
            <a:ext cx="9929813" cy="6896100"/>
          </a:xfrm>
          <a:custGeom>
            <a:avLst/>
            <a:gdLst/>
            <a:ahLst/>
            <a:cxnLst>
              <a:cxn ang="0">
                <a:pos x="0" y="3797"/>
              </a:cxn>
              <a:cxn ang="0">
                <a:pos x="0" y="3252"/>
              </a:cxn>
              <a:cxn ang="0">
                <a:pos x="0" y="2159"/>
              </a:cxn>
              <a:cxn ang="0">
                <a:pos x="0" y="1611"/>
              </a:cxn>
              <a:cxn ang="0">
                <a:pos x="0" y="523"/>
              </a:cxn>
              <a:cxn ang="0">
                <a:pos x="0" y="387"/>
              </a:cxn>
              <a:cxn ang="0">
                <a:pos x="5760" y="9"/>
              </a:cxn>
              <a:cxn ang="0">
                <a:pos x="5760" y="312"/>
              </a:cxn>
              <a:cxn ang="0">
                <a:pos x="5760" y="377"/>
              </a:cxn>
              <a:cxn ang="0">
                <a:pos x="5760" y="786"/>
              </a:cxn>
              <a:cxn ang="0">
                <a:pos x="5760" y="1060"/>
              </a:cxn>
              <a:cxn ang="0">
                <a:pos x="5760" y="1262"/>
              </a:cxn>
              <a:cxn ang="0">
                <a:pos x="5758" y="1283"/>
              </a:cxn>
              <a:cxn ang="0">
                <a:pos x="5747" y="1301"/>
              </a:cxn>
              <a:cxn ang="0">
                <a:pos x="5719" y="1339"/>
              </a:cxn>
              <a:cxn ang="0">
                <a:pos x="5650" y="1406"/>
              </a:cxn>
              <a:cxn ang="0">
                <a:pos x="5597" y="1445"/>
              </a:cxn>
              <a:cxn ang="0">
                <a:pos x="5480" y="1515"/>
              </a:cxn>
              <a:cxn ang="0">
                <a:pos x="5295" y="1608"/>
              </a:cxn>
              <a:cxn ang="0">
                <a:pos x="5161" y="1663"/>
              </a:cxn>
              <a:cxn ang="0">
                <a:pos x="4893" y="1759"/>
              </a:cxn>
              <a:cxn ang="0">
                <a:pos x="4615" y="1845"/>
              </a:cxn>
              <a:cxn ang="0">
                <a:pos x="4188" y="1958"/>
              </a:cxn>
              <a:cxn ang="0">
                <a:pos x="3902" y="2027"/>
              </a:cxn>
              <a:cxn ang="0">
                <a:pos x="3614" y="2089"/>
              </a:cxn>
              <a:cxn ang="0">
                <a:pos x="2993" y="2192"/>
              </a:cxn>
              <a:cxn ang="0">
                <a:pos x="2444" y="2281"/>
              </a:cxn>
              <a:cxn ang="0">
                <a:pos x="2160" y="2348"/>
              </a:cxn>
              <a:cxn ang="0">
                <a:pos x="1880" y="2427"/>
              </a:cxn>
              <a:cxn ang="0">
                <a:pos x="1609" y="2517"/>
              </a:cxn>
              <a:cxn ang="0">
                <a:pos x="1410" y="2596"/>
              </a:cxn>
              <a:cxn ang="0">
                <a:pos x="1284" y="2655"/>
              </a:cxn>
              <a:cxn ang="0">
                <a:pos x="1102" y="2749"/>
              </a:cxn>
              <a:cxn ang="0">
                <a:pos x="931" y="2859"/>
              </a:cxn>
              <a:cxn ang="0">
                <a:pos x="822" y="2938"/>
              </a:cxn>
              <a:cxn ang="0">
                <a:pos x="672" y="3069"/>
              </a:cxn>
              <a:cxn ang="0">
                <a:pos x="531" y="3207"/>
              </a:cxn>
              <a:cxn ang="0">
                <a:pos x="447" y="3308"/>
              </a:cxn>
              <a:cxn ang="0">
                <a:pos x="329" y="3468"/>
              </a:cxn>
              <a:cxn ang="0">
                <a:pos x="227" y="3636"/>
              </a:cxn>
              <a:cxn ang="0">
                <a:pos x="167" y="3755"/>
              </a:cxn>
              <a:cxn ang="0">
                <a:pos x="92" y="3940"/>
              </a:cxn>
              <a:cxn ang="0">
                <a:pos x="35" y="4130"/>
              </a:cxn>
              <a:cxn ang="0">
                <a:pos x="7" y="4268"/>
              </a:cxn>
            </a:cxnLst>
            <a:rect l="0" t="0" r="r" b="b"/>
            <a:pathLst>
              <a:path w="5760" h="4339">
                <a:moveTo>
                  <a:pt x="0" y="4339"/>
                </a:moveTo>
                <a:lnTo>
                  <a:pt x="0" y="4339"/>
                </a:lnTo>
                <a:lnTo>
                  <a:pt x="0" y="3797"/>
                </a:lnTo>
                <a:lnTo>
                  <a:pt x="0" y="3797"/>
                </a:lnTo>
                <a:lnTo>
                  <a:pt x="0" y="3252"/>
                </a:lnTo>
                <a:lnTo>
                  <a:pt x="0" y="3252"/>
                </a:lnTo>
                <a:lnTo>
                  <a:pt x="0" y="2705"/>
                </a:lnTo>
                <a:lnTo>
                  <a:pt x="0" y="2705"/>
                </a:lnTo>
                <a:lnTo>
                  <a:pt x="0" y="2159"/>
                </a:lnTo>
                <a:lnTo>
                  <a:pt x="0" y="2159"/>
                </a:lnTo>
                <a:lnTo>
                  <a:pt x="0" y="1611"/>
                </a:lnTo>
                <a:lnTo>
                  <a:pt x="0" y="1611"/>
                </a:lnTo>
                <a:lnTo>
                  <a:pt x="0" y="1066"/>
                </a:lnTo>
                <a:lnTo>
                  <a:pt x="0" y="1066"/>
                </a:lnTo>
                <a:lnTo>
                  <a:pt x="0" y="523"/>
                </a:lnTo>
                <a:lnTo>
                  <a:pt x="0" y="523"/>
                </a:lnTo>
                <a:lnTo>
                  <a:pt x="0" y="387"/>
                </a:lnTo>
                <a:lnTo>
                  <a:pt x="0" y="387"/>
                </a:lnTo>
                <a:lnTo>
                  <a:pt x="0" y="0"/>
                </a:lnTo>
                <a:lnTo>
                  <a:pt x="155" y="9"/>
                </a:lnTo>
                <a:lnTo>
                  <a:pt x="5760" y="9"/>
                </a:lnTo>
                <a:lnTo>
                  <a:pt x="5760" y="310"/>
                </a:lnTo>
                <a:lnTo>
                  <a:pt x="5760" y="312"/>
                </a:lnTo>
                <a:lnTo>
                  <a:pt x="5760" y="312"/>
                </a:lnTo>
                <a:lnTo>
                  <a:pt x="5760" y="344"/>
                </a:lnTo>
                <a:lnTo>
                  <a:pt x="5760" y="377"/>
                </a:lnTo>
                <a:lnTo>
                  <a:pt x="5760" y="377"/>
                </a:lnTo>
                <a:lnTo>
                  <a:pt x="5760" y="512"/>
                </a:lnTo>
                <a:lnTo>
                  <a:pt x="5760" y="512"/>
                </a:lnTo>
                <a:lnTo>
                  <a:pt x="5760" y="786"/>
                </a:lnTo>
                <a:lnTo>
                  <a:pt x="5760" y="786"/>
                </a:lnTo>
                <a:lnTo>
                  <a:pt x="5760" y="1060"/>
                </a:lnTo>
                <a:lnTo>
                  <a:pt x="5760" y="1060"/>
                </a:lnTo>
                <a:lnTo>
                  <a:pt x="5760" y="1195"/>
                </a:lnTo>
                <a:lnTo>
                  <a:pt x="5760" y="1195"/>
                </a:lnTo>
                <a:lnTo>
                  <a:pt x="5760" y="1262"/>
                </a:lnTo>
                <a:lnTo>
                  <a:pt x="5760" y="1262"/>
                </a:lnTo>
                <a:lnTo>
                  <a:pt x="5758" y="1276"/>
                </a:lnTo>
                <a:lnTo>
                  <a:pt x="5758" y="1283"/>
                </a:lnTo>
                <a:lnTo>
                  <a:pt x="5755" y="1289"/>
                </a:lnTo>
                <a:lnTo>
                  <a:pt x="5755" y="1289"/>
                </a:lnTo>
                <a:lnTo>
                  <a:pt x="5747" y="1301"/>
                </a:lnTo>
                <a:lnTo>
                  <a:pt x="5740" y="1315"/>
                </a:lnTo>
                <a:lnTo>
                  <a:pt x="5740" y="1315"/>
                </a:lnTo>
                <a:lnTo>
                  <a:pt x="5719" y="1339"/>
                </a:lnTo>
                <a:lnTo>
                  <a:pt x="5699" y="1363"/>
                </a:lnTo>
                <a:lnTo>
                  <a:pt x="5674" y="1385"/>
                </a:lnTo>
                <a:lnTo>
                  <a:pt x="5650" y="1406"/>
                </a:lnTo>
                <a:lnTo>
                  <a:pt x="5650" y="1406"/>
                </a:lnTo>
                <a:lnTo>
                  <a:pt x="5624" y="1426"/>
                </a:lnTo>
                <a:lnTo>
                  <a:pt x="5597" y="1445"/>
                </a:lnTo>
                <a:lnTo>
                  <a:pt x="5541" y="1481"/>
                </a:lnTo>
                <a:lnTo>
                  <a:pt x="5541" y="1481"/>
                </a:lnTo>
                <a:lnTo>
                  <a:pt x="5480" y="1515"/>
                </a:lnTo>
                <a:lnTo>
                  <a:pt x="5419" y="1548"/>
                </a:lnTo>
                <a:lnTo>
                  <a:pt x="5356" y="1579"/>
                </a:lnTo>
                <a:lnTo>
                  <a:pt x="5295" y="1608"/>
                </a:lnTo>
                <a:lnTo>
                  <a:pt x="5295" y="1608"/>
                </a:lnTo>
                <a:lnTo>
                  <a:pt x="5229" y="1636"/>
                </a:lnTo>
                <a:lnTo>
                  <a:pt x="5161" y="1663"/>
                </a:lnTo>
                <a:lnTo>
                  <a:pt x="5096" y="1689"/>
                </a:lnTo>
                <a:lnTo>
                  <a:pt x="5028" y="1713"/>
                </a:lnTo>
                <a:lnTo>
                  <a:pt x="4893" y="1759"/>
                </a:lnTo>
                <a:lnTo>
                  <a:pt x="4756" y="1804"/>
                </a:lnTo>
                <a:lnTo>
                  <a:pt x="4756" y="1804"/>
                </a:lnTo>
                <a:lnTo>
                  <a:pt x="4615" y="1845"/>
                </a:lnTo>
                <a:lnTo>
                  <a:pt x="4472" y="1885"/>
                </a:lnTo>
                <a:lnTo>
                  <a:pt x="4332" y="1920"/>
                </a:lnTo>
                <a:lnTo>
                  <a:pt x="4188" y="1958"/>
                </a:lnTo>
                <a:lnTo>
                  <a:pt x="4188" y="1958"/>
                </a:lnTo>
                <a:lnTo>
                  <a:pt x="4046" y="1993"/>
                </a:lnTo>
                <a:lnTo>
                  <a:pt x="3902" y="2027"/>
                </a:lnTo>
                <a:lnTo>
                  <a:pt x="3758" y="2059"/>
                </a:lnTo>
                <a:lnTo>
                  <a:pt x="3614" y="2089"/>
                </a:lnTo>
                <a:lnTo>
                  <a:pt x="3614" y="2089"/>
                </a:lnTo>
                <a:lnTo>
                  <a:pt x="3511" y="2108"/>
                </a:lnTo>
                <a:lnTo>
                  <a:pt x="3363" y="2133"/>
                </a:lnTo>
                <a:lnTo>
                  <a:pt x="2993" y="2192"/>
                </a:lnTo>
                <a:lnTo>
                  <a:pt x="2641" y="2248"/>
                </a:lnTo>
                <a:lnTo>
                  <a:pt x="2515" y="2267"/>
                </a:lnTo>
                <a:lnTo>
                  <a:pt x="2444" y="2281"/>
                </a:lnTo>
                <a:lnTo>
                  <a:pt x="2444" y="2281"/>
                </a:lnTo>
                <a:lnTo>
                  <a:pt x="2302" y="2312"/>
                </a:lnTo>
                <a:lnTo>
                  <a:pt x="2160" y="2348"/>
                </a:lnTo>
                <a:lnTo>
                  <a:pt x="2018" y="2386"/>
                </a:lnTo>
                <a:lnTo>
                  <a:pt x="1880" y="2427"/>
                </a:lnTo>
                <a:lnTo>
                  <a:pt x="1880" y="2427"/>
                </a:lnTo>
                <a:lnTo>
                  <a:pt x="1742" y="2470"/>
                </a:lnTo>
                <a:lnTo>
                  <a:pt x="1677" y="2494"/>
                </a:lnTo>
                <a:lnTo>
                  <a:pt x="1609" y="2517"/>
                </a:lnTo>
                <a:lnTo>
                  <a:pt x="1541" y="2543"/>
                </a:lnTo>
                <a:lnTo>
                  <a:pt x="1475" y="2569"/>
                </a:lnTo>
                <a:lnTo>
                  <a:pt x="1410" y="2596"/>
                </a:lnTo>
                <a:lnTo>
                  <a:pt x="1346" y="2625"/>
                </a:lnTo>
                <a:lnTo>
                  <a:pt x="1346" y="2625"/>
                </a:lnTo>
                <a:lnTo>
                  <a:pt x="1284" y="2655"/>
                </a:lnTo>
                <a:lnTo>
                  <a:pt x="1222" y="2684"/>
                </a:lnTo>
                <a:lnTo>
                  <a:pt x="1162" y="2717"/>
                </a:lnTo>
                <a:lnTo>
                  <a:pt x="1102" y="2749"/>
                </a:lnTo>
                <a:lnTo>
                  <a:pt x="1043" y="2785"/>
                </a:lnTo>
                <a:lnTo>
                  <a:pt x="988" y="2821"/>
                </a:lnTo>
                <a:lnTo>
                  <a:pt x="931" y="2859"/>
                </a:lnTo>
                <a:lnTo>
                  <a:pt x="876" y="2899"/>
                </a:lnTo>
                <a:lnTo>
                  <a:pt x="876" y="2899"/>
                </a:lnTo>
                <a:lnTo>
                  <a:pt x="822" y="2938"/>
                </a:lnTo>
                <a:lnTo>
                  <a:pt x="771" y="2980"/>
                </a:lnTo>
                <a:lnTo>
                  <a:pt x="720" y="3023"/>
                </a:lnTo>
                <a:lnTo>
                  <a:pt x="672" y="3069"/>
                </a:lnTo>
                <a:lnTo>
                  <a:pt x="623" y="3113"/>
                </a:lnTo>
                <a:lnTo>
                  <a:pt x="576" y="3159"/>
                </a:lnTo>
                <a:lnTo>
                  <a:pt x="531" y="3207"/>
                </a:lnTo>
                <a:lnTo>
                  <a:pt x="487" y="3257"/>
                </a:lnTo>
                <a:lnTo>
                  <a:pt x="487" y="3257"/>
                </a:lnTo>
                <a:lnTo>
                  <a:pt x="447" y="3308"/>
                </a:lnTo>
                <a:lnTo>
                  <a:pt x="406" y="3360"/>
                </a:lnTo>
                <a:lnTo>
                  <a:pt x="366" y="3413"/>
                </a:lnTo>
                <a:lnTo>
                  <a:pt x="329" y="3468"/>
                </a:lnTo>
                <a:lnTo>
                  <a:pt x="292" y="3523"/>
                </a:lnTo>
                <a:lnTo>
                  <a:pt x="258" y="3579"/>
                </a:lnTo>
                <a:lnTo>
                  <a:pt x="227" y="3636"/>
                </a:lnTo>
                <a:lnTo>
                  <a:pt x="197" y="3694"/>
                </a:lnTo>
                <a:lnTo>
                  <a:pt x="197" y="3694"/>
                </a:lnTo>
                <a:lnTo>
                  <a:pt x="167" y="3755"/>
                </a:lnTo>
                <a:lnTo>
                  <a:pt x="140" y="3814"/>
                </a:lnTo>
                <a:lnTo>
                  <a:pt x="114" y="3876"/>
                </a:lnTo>
                <a:lnTo>
                  <a:pt x="92" y="3940"/>
                </a:lnTo>
                <a:lnTo>
                  <a:pt x="71" y="4003"/>
                </a:lnTo>
                <a:lnTo>
                  <a:pt x="53" y="4067"/>
                </a:lnTo>
                <a:lnTo>
                  <a:pt x="35" y="4130"/>
                </a:lnTo>
                <a:lnTo>
                  <a:pt x="20" y="4195"/>
                </a:lnTo>
                <a:lnTo>
                  <a:pt x="20" y="4195"/>
                </a:lnTo>
                <a:lnTo>
                  <a:pt x="7" y="4268"/>
                </a:lnTo>
                <a:lnTo>
                  <a:pt x="4" y="4303"/>
                </a:lnTo>
                <a:lnTo>
                  <a:pt x="0" y="4339"/>
                </a:lnTo>
                <a:close/>
              </a:path>
            </a:pathLst>
          </a:custGeom>
          <a:blipFill dpi="0" rotWithShape="0">
            <a:blip r:embed="rId2" cstate="print"/>
            <a:srcRect/>
            <a:stretch>
              <a:fillRect r="-10000"/>
            </a:stretch>
          </a:blip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ppt_KeyWords_Bkgd_OK.jpg"/>
          <p:cNvPicPr>
            <a:picLocks noChangeAspect="1"/>
          </p:cNvPicPr>
          <p:nvPr userDrawn="1"/>
        </p:nvPicPr>
        <p:blipFill>
          <a:blip r:embed="rId3" cstate="print"/>
          <a:srcRect b="20413"/>
          <a:stretch>
            <a:fillRect/>
          </a:stretch>
        </p:blipFill>
        <p:spPr>
          <a:xfrm>
            <a:off x="0" y="1285860"/>
            <a:ext cx="9906000" cy="5572140"/>
          </a:xfrm>
          <a:prstGeom prst="rect">
            <a:avLst/>
          </a:prstGeom>
        </p:spPr>
      </p:pic>
      <p:sp>
        <p:nvSpPr>
          <p:cNvPr id="14" name="Freeform 30"/>
          <p:cNvSpPr>
            <a:spLocks/>
          </p:cNvSpPr>
          <p:nvPr userDrawn="1">
            <p:custDataLst>
              <p:tags r:id="rId1"/>
            </p:custDataLst>
          </p:nvPr>
        </p:nvSpPr>
        <p:spPr bwMode="white">
          <a:xfrm>
            <a:off x="-15875" y="1146175"/>
            <a:ext cx="9921875" cy="5711825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gradFill flip="none" rotWithShape="1">
            <a:gsLst>
              <a:gs pos="0">
                <a:schemeClr val="tx2">
                  <a:alpha val="90000"/>
                </a:schemeClr>
              </a:gs>
              <a:gs pos="0">
                <a:schemeClr val="tx2">
                  <a:alpha val="90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2700000" scaled="0"/>
            <a:tileRect/>
          </a:gra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pic>
        <p:nvPicPr>
          <p:cNvPr id="9" name="Picture 6" descr="OK_Capgemini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8613" y="368300"/>
            <a:ext cx="21590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2801938"/>
            <a:ext cx="5293519" cy="792162"/>
          </a:xfrm>
        </p:spPr>
        <p:txBody>
          <a:bodyPr lIns="324000" tIns="180000" rIns="0"/>
          <a:lstStyle>
            <a:lvl1pPr marL="3175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r>
              <a:rPr lang="en-US" noProof="0" smtClean="0"/>
              <a:t>Click to edit Master sub-title style</a:t>
            </a:r>
            <a:endParaRPr lang="en-US" noProof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0" y="1240390"/>
            <a:ext cx="9906000" cy="1512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24000" tIns="39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lang="en-US" sz="3600" b="1" kern="1200" noProof="0" dirty="0">
                <a:solidFill>
                  <a:schemeClr val="tx2">
                    <a:lumMod val="20000"/>
                    <a:lumOff val="80000"/>
                  </a:schemeClr>
                </a:solidFill>
                <a:latin typeface="Arial Narrow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pic>
        <p:nvPicPr>
          <p:cNvPr id="10" name="Image 9" descr="Capgemini_Slogan_RGB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64480" y="373713"/>
            <a:ext cx="3482792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1224000"/>
            <a:ext cx="9906000" cy="1188000"/>
          </a:xfrm>
        </p:spPr>
        <p:txBody>
          <a:bodyPr tIns="180000" anchor="ctr" anchorCtr="0"/>
          <a:lstStyle>
            <a:lvl1pPr>
              <a:defRPr b="1" cap="small" baseline="0"/>
            </a:lvl1pPr>
          </a:lstStyle>
          <a:p>
            <a:r>
              <a:rPr lang="en-US" noProof="0" dirty="0" smtClean="0"/>
              <a:t>Click to edit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543175"/>
            <a:ext cx="9906000" cy="3552825"/>
          </a:xfrm>
        </p:spPr>
        <p:txBody>
          <a:bodyPr/>
          <a:lstStyle>
            <a:lvl1pPr marL="265113" indent="-265113">
              <a:defRPr/>
            </a:lvl1pPr>
            <a:lvl2pPr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2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1439999"/>
            <a:ext cx="9906000" cy="4680000"/>
          </a:xfrm>
        </p:spPr>
        <p:txBody>
          <a:bodyPr/>
          <a:lstStyle>
            <a:lvl1pPr marL="273050" indent="-273050">
              <a:defRPr baseline="0">
                <a:solidFill>
                  <a:schemeClr val="tx1"/>
                </a:solidFill>
              </a:defRPr>
            </a:lvl1pPr>
            <a:lvl2pPr marL="531813" indent="-176213">
              <a:defRPr>
                <a:solidFill>
                  <a:schemeClr val="tx1"/>
                </a:solidFill>
              </a:defRPr>
            </a:lvl2pPr>
            <a:lvl3pPr marL="804863" indent="-177800">
              <a:buClr>
                <a:schemeClr val="accent1"/>
              </a:buClr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3pPr>
            <a:lvl4pPr marL="1160463" indent="-260350"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 marL="1433513" indent="-177800">
              <a:defRPr sz="1400" baseline="0"/>
            </a:lvl5pPr>
            <a:lvl6pPr>
              <a:buNone/>
              <a:defRPr/>
            </a:lvl6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Master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>
            <a:lvl1pPr marL="714375" indent="-714375"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noProof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0" y="2101755"/>
            <a:ext cx="9906000" cy="402440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>
            <a:lvl1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20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8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14375" rtl="0" eaLnBrk="0" fontAlgn="base" hangingPunct="0">
              <a:spcBef>
                <a:spcPct val="20000"/>
              </a:spcBef>
              <a:spcAft>
                <a:spcPct val="0"/>
              </a:spcAft>
              <a:defRPr lang="fr-FR" sz="16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7163" indent="-266700" algn="l" defTabSz="636588" rtl="0" eaLnBrk="0" fontAlgn="base" hangingPunct="0">
              <a:spcBef>
                <a:spcPct val="20000"/>
              </a:spcBef>
              <a:spcAft>
                <a:spcPct val="0"/>
              </a:spcAft>
              <a:defRPr lang="en-US" sz="14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0" y="1440000"/>
            <a:ext cx="9906000" cy="557473"/>
          </a:xfrm>
        </p:spPr>
        <p:txBody>
          <a:bodyPr/>
          <a:lstStyle>
            <a:lvl1pPr marL="0" indent="0">
              <a:buNone/>
              <a:defRPr sz="24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1" name="Rectangle 17"/>
          <p:cNvSpPr>
            <a:spLocks noGrp="1" noChangeArrowheads="1"/>
          </p:cNvSpPr>
          <p:nvPr>
            <p:ph type="dt" sz="half" idx="10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80000" y="1440000"/>
            <a:ext cx="4680000" cy="4633200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040000" y="1440000"/>
            <a:ext cx="4680000" cy="4633200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3" name="Rectangle 17"/>
          <p:cNvSpPr>
            <a:spLocks noGrp="1" noChangeArrowheads="1"/>
          </p:cNvSpPr>
          <p:nvPr>
            <p:ph type="dt" sz="half" idx="11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04716" y="1440000"/>
            <a:ext cx="466732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04716" y="2092987"/>
            <a:ext cx="4667322" cy="3951288"/>
          </a:xfrm>
        </p:spPr>
        <p:txBody>
          <a:bodyPr lIns="72000" rIns="36000"/>
          <a:lstStyle>
            <a:lvl1pPr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00615" y="1440000"/>
            <a:ext cx="4616592" cy="639762"/>
          </a:xfrm>
        </p:spPr>
        <p:txBody>
          <a:bodyPr lIns="36000" rIns="36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00615" y="2092987"/>
            <a:ext cx="4616592" cy="3951288"/>
          </a:xfrm>
        </p:spPr>
        <p:txBody>
          <a:bodyPr lIns="72000" rIns="36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 baseline="0"/>
            </a:lvl4pPr>
            <a:lvl5pPr marL="1350963" indent="-1905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title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4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5" name="Rectangle 17"/>
          <p:cNvSpPr>
            <a:spLocks noGrp="1" noChangeArrowheads="1"/>
          </p:cNvSpPr>
          <p:nvPr>
            <p:ph type="dt" sz="half" idx="1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s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118800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 smtClean="0"/>
              <a:t>More information</a:t>
            </a:r>
            <a:endParaRPr lang="en-US" noProof="0" dirty="0"/>
          </a:p>
        </p:txBody>
      </p:sp>
      <p:pic>
        <p:nvPicPr>
          <p:cNvPr id="7" name="Picture 12" descr="OK_Capgemini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663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6"/>
          <p:cNvSpPr>
            <a:spLocks noChangeArrowheads="1"/>
          </p:cNvSpPr>
          <p:nvPr userDrawn="1"/>
        </p:nvSpPr>
        <p:spPr bwMode="auto">
          <a:xfrm>
            <a:off x="0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0" y="0"/>
            <a:ext cx="3457575" cy="1235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405"/>
              </a:cxn>
              <a:cxn ang="0">
                <a:pos x="1048" y="0"/>
              </a:cxn>
              <a:cxn ang="0">
                <a:pos x="0" y="0"/>
              </a:cxn>
            </a:cxnLst>
            <a:rect l="0" t="0" r="r" b="b"/>
            <a:pathLst>
              <a:path w="1048" h="405">
                <a:moveTo>
                  <a:pt x="0" y="0"/>
                </a:moveTo>
                <a:cubicBezTo>
                  <a:pt x="1" y="405"/>
                  <a:pt x="1" y="405"/>
                  <a:pt x="1" y="405"/>
                </a:cubicBezTo>
                <a:cubicBezTo>
                  <a:pt x="32" y="191"/>
                  <a:pt x="804" y="1"/>
                  <a:pt x="1048" y="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1" name="Rectangle 11"/>
          <p:cNvSpPr>
            <a:spLocks noChangeArrowheads="1"/>
          </p:cNvSpPr>
          <p:nvPr userDrawn="1"/>
        </p:nvSpPr>
        <p:spPr bwMode="auto">
          <a:xfrm>
            <a:off x="8208299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1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14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0" y="0"/>
            <a:ext cx="9906000" cy="11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252000" rIns="72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200354" y="6305550"/>
            <a:ext cx="1705646" cy="24622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hangingPunct="0">
              <a:spcBef>
                <a:spcPct val="10000"/>
              </a:spcBef>
              <a:defRPr/>
            </a:pPr>
            <a:r>
              <a:rPr lang="en-US" altLang="en-US" sz="1000" noProof="0" dirty="0" smtClean="0">
                <a:solidFill>
                  <a:schemeClr val="tx1"/>
                </a:solidFill>
              </a:rPr>
              <a:t>| Sector, Alliance, Offering</a:t>
            </a:r>
            <a:endParaRPr lang="en-US" altLang="en-US" sz="1000" noProof="0" dirty="0">
              <a:solidFill>
                <a:schemeClr val="tx1"/>
              </a:solidFill>
            </a:endParaRPr>
          </a:p>
        </p:txBody>
      </p:sp>
      <p:pic>
        <p:nvPicPr>
          <p:cNvPr id="21" name="Picture 12" descr="OK_Capgemini"/>
          <p:cNvPicPr>
            <a:picLocks noChangeAspect="1" noChangeArrowheads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720" y="6381750"/>
            <a:ext cx="15589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820" y="6554788"/>
            <a:ext cx="1265237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noProof="0" dirty="0"/>
          </a:p>
        </p:txBody>
      </p:sp>
      <p:sp>
        <p:nvSpPr>
          <p:cNvPr id="2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8000" y="6732000"/>
            <a:ext cx="252000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D48B0A8-A3BB-4090-A486-05597CC74740}" type="slidenum">
              <a:rPr lang="en-US" noProof="0"/>
              <a:pPr>
                <a:defRPr/>
              </a:pPr>
              <a:t>‹#›</a:t>
            </a:fld>
            <a:endParaRPr lang="en-US" noProof="0" dirty="0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-7943" y="6286500"/>
            <a:ext cx="9907200" cy="17463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tint val="22353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85000"/>
              </a:lnSpc>
              <a:defRPr/>
            </a:pPr>
            <a:endParaRPr lang="en-US" noProof="0" dirty="0"/>
          </a:p>
        </p:txBody>
      </p:sp>
      <p:sp>
        <p:nvSpPr>
          <p:cNvPr id="25" name="Rectangle 17"/>
          <p:cNvSpPr>
            <a:spLocks noGrp="1" noChangeArrowheads="1"/>
          </p:cNvSpPr>
          <p:nvPr>
            <p:ph type="dt" sz="half" idx="2"/>
          </p:nvPr>
        </p:nvSpPr>
        <p:spPr>
          <a:xfrm>
            <a:off x="6787908" y="6692904"/>
            <a:ext cx="2880000" cy="165100"/>
          </a:xfrm>
          <a:prstGeom prst="rect">
            <a:avLst/>
          </a:prstGeom>
          <a:ln/>
        </p:spPr>
        <p:txBody>
          <a:bodyPr/>
          <a:lstStyle>
            <a:lvl1pPr algn="r" eaLnBrk="0" hangingPunct="0">
              <a:lnSpc>
                <a:spcPct val="85000"/>
              </a:lnSpc>
              <a:defRPr sz="6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26" name="Groupe 25"/>
          <p:cNvGrpSpPr/>
          <p:nvPr/>
        </p:nvGrpSpPr>
        <p:grpSpPr>
          <a:xfrm>
            <a:off x="-7943" y="0"/>
            <a:ext cx="3457575" cy="1235075"/>
            <a:chOff x="0" y="0"/>
            <a:chExt cx="3457575" cy="1235075"/>
          </a:xfrm>
        </p:grpSpPr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0" y="0"/>
              <a:ext cx="3457575" cy="1235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05"/>
                </a:cxn>
                <a:cxn ang="0">
                  <a:pos x="1048" y="0"/>
                </a:cxn>
                <a:cxn ang="0">
                  <a:pos x="0" y="0"/>
                </a:cxn>
              </a:cxnLst>
              <a:rect l="0" t="0" r="r" b="b"/>
              <a:pathLst>
                <a:path w="1048" h="405">
                  <a:moveTo>
                    <a:pt x="0" y="0"/>
                  </a:moveTo>
                  <a:cubicBezTo>
                    <a:pt x="1" y="405"/>
                    <a:pt x="1" y="405"/>
                    <a:pt x="1" y="405"/>
                  </a:cubicBezTo>
                  <a:cubicBezTo>
                    <a:pt x="32" y="191"/>
                    <a:pt x="804" y="1"/>
                    <a:pt x="1048" y="0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algn="ctr" eaLnBrk="0" hangingPunct="0">
                <a:lnSpc>
                  <a:spcPct val="85000"/>
                </a:lnSpc>
                <a:defRPr/>
              </a:pPr>
              <a:endParaRPr lang="en-US" noProof="0" dirty="0"/>
            </a:p>
          </p:txBody>
        </p:sp>
        <p:pic>
          <p:nvPicPr>
            <p:cNvPr id="28" name="Image 27" descr="CBE_Label_pptCorner.png"/>
            <p:cNvPicPr>
              <a:picLocks noChangeAspect="1"/>
            </p:cNvPicPr>
            <p:nvPr userDrawn="1"/>
          </p:nvPicPr>
          <p:blipFill>
            <a:blip r:embed="rId12" cstate="screen"/>
            <a:stretch>
              <a:fillRect/>
            </a:stretch>
          </p:blipFill>
          <p:spPr>
            <a:xfrm>
              <a:off x="160304" y="119554"/>
              <a:ext cx="524166" cy="522000"/>
            </a:xfrm>
            <a:prstGeom prst="rect">
              <a:avLst/>
            </a:prstGeom>
          </p:spPr>
        </p:pic>
      </p:grpSp>
      <p:sp>
        <p:nvSpPr>
          <p:cNvPr id="29" name="Espace réservé du texte 28"/>
          <p:cNvSpPr>
            <a:spLocks noGrp="1"/>
          </p:cNvSpPr>
          <p:nvPr>
            <p:ph type="body" idx="1"/>
          </p:nvPr>
        </p:nvSpPr>
        <p:spPr>
          <a:xfrm>
            <a:off x="0" y="1440000"/>
            <a:ext cx="9906000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  <a:p>
            <a:pPr lvl="4"/>
            <a:r>
              <a:rPr lang="en-US" noProof="0" dirty="0" smtClean="0"/>
              <a:t>Text style level 5</a:t>
            </a:r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70" r:id="rId7"/>
    <p:sldLayoutId id="2147483668" r:id="rId8"/>
    <p:sldLayoutId id="2147483649" r:id="rId9"/>
  </p:sldLayoutIdLst>
  <p:hf sldNum="0" hdr="0" ftr="0"/>
  <p:txStyles>
    <p:titleStyle>
      <a:lvl1pPr marL="714375" indent="-714375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sz="3000" b="1" kern="1200" noProof="0" dirty="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lang="fr-FR" sz="24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66688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lang="fr-FR" sz="20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717550" indent="-177800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Font typeface="Courier New" pitchFamily="49" charset="0"/>
        <a:buChar char="o"/>
        <a:defRPr lang="fr-FR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176213" algn="l" defTabSz="714375" rtl="0" eaLnBrk="1" fontAlgn="base" latinLnBrk="0" hangingPunct="1">
        <a:spcBef>
          <a:spcPct val="20000"/>
        </a:spcBef>
        <a:spcAft>
          <a:spcPct val="0"/>
        </a:spcAft>
        <a:buClr>
          <a:schemeClr val="accent3"/>
        </a:buClr>
        <a:buFont typeface="Arial" pitchFamily="34" charset="0"/>
        <a:buChar char="–"/>
        <a:defRPr lang="fr-FR" sz="1600" kern="1200" baseline="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6213" algn="l" defTabSz="714375" rtl="0" eaLnBrk="1" fontAlgn="base" latinLnBrk="0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7" r:id="rId2"/>
    <p:sldLayoutId id="2147483678" r:id="rId3"/>
    <p:sldLayoutId id="2147483680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 smtClean="0"/>
              <a:t>SAP UI5 – Intermediate Level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UI5I-UI5-03 : SAP UI5 Application Best Practices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UI5 Application 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Preparing</a:t>
            </a:r>
          </a:p>
          <a:p>
            <a:r>
              <a:rPr lang="en-US" sz="2000" dirty="0" smtClean="0"/>
              <a:t>Building</a:t>
            </a:r>
          </a:p>
          <a:p>
            <a:pPr lvl="1"/>
            <a:r>
              <a:rPr lang="en-US" dirty="0" smtClean="0"/>
              <a:t>Index</a:t>
            </a:r>
          </a:p>
          <a:p>
            <a:pPr lvl="1"/>
            <a:r>
              <a:rPr lang="en-US" dirty="0" smtClean="0"/>
              <a:t>Component</a:t>
            </a:r>
          </a:p>
          <a:p>
            <a:pPr lvl="1"/>
            <a:r>
              <a:rPr lang="en-US" dirty="0" smtClean="0"/>
              <a:t>Navigation and Routing</a:t>
            </a:r>
          </a:p>
          <a:p>
            <a:pPr lvl="1"/>
            <a:r>
              <a:rPr lang="en-US" dirty="0" smtClean="0"/>
              <a:t>Internationalization</a:t>
            </a:r>
          </a:p>
          <a:p>
            <a:pPr lvl="1"/>
            <a:r>
              <a:rPr lang="en-US" dirty="0" smtClean="0"/>
              <a:t>Device Model</a:t>
            </a:r>
          </a:p>
          <a:p>
            <a:pPr lvl="1"/>
            <a:r>
              <a:rPr lang="en-US" dirty="0" smtClean="0"/>
              <a:t>Custom Utilities</a:t>
            </a:r>
          </a:p>
          <a:p>
            <a:pPr lvl="1"/>
            <a:r>
              <a:rPr lang="en-US" dirty="0" smtClean="0"/>
              <a:t>Model View Controller</a:t>
            </a:r>
          </a:p>
          <a:p>
            <a:pPr lvl="1"/>
            <a:r>
              <a:rPr lang="en-US" dirty="0" smtClean="0"/>
              <a:t>Master View</a:t>
            </a:r>
          </a:p>
          <a:p>
            <a:pPr lvl="1"/>
            <a:r>
              <a:rPr lang="en-US" dirty="0" smtClean="0"/>
              <a:t>Detail View</a:t>
            </a:r>
          </a:p>
          <a:p>
            <a:pPr lvl="1"/>
            <a:r>
              <a:rPr lang="en-US" dirty="0" smtClean="0"/>
              <a:t>Detail XML Fragments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UI5 Application 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Coding Issues to Avoid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JavaScript Code Issues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CSS Styling Issues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UI5 Application 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JavaScript Coding Issues</a:t>
            </a:r>
          </a:p>
          <a:p>
            <a:pPr lvl="1"/>
            <a:r>
              <a:rPr lang="en-US" dirty="0" smtClean="0"/>
              <a:t>Don't use private and protected methods or properties of UI5</a:t>
            </a:r>
          </a:p>
          <a:p>
            <a:pPr lvl="1"/>
            <a:r>
              <a:rPr lang="en-US" dirty="0" smtClean="0"/>
              <a:t>Don't use deprecated APIs</a:t>
            </a:r>
          </a:p>
          <a:p>
            <a:pPr lvl="1"/>
            <a:r>
              <a:rPr lang="en-US" dirty="0" smtClean="0"/>
              <a:t>Don't override or add control methods</a:t>
            </a:r>
          </a:p>
          <a:p>
            <a:pPr lvl="1"/>
            <a:r>
              <a:rPr lang="en-US" dirty="0" smtClean="0"/>
              <a:t>Don't manipulate the DOM structure within controls</a:t>
            </a:r>
          </a:p>
          <a:p>
            <a:pPr lvl="1"/>
            <a:r>
              <a:rPr lang="sv-SE" dirty="0" smtClean="0"/>
              <a:t>Don't attach DOM event handlers</a:t>
            </a:r>
          </a:p>
          <a:p>
            <a:pPr lvl="1"/>
            <a:r>
              <a:rPr lang="en-US" dirty="0" smtClean="0"/>
              <a:t>Don't hard code or concatenate strings that need to be translatable</a:t>
            </a:r>
          </a:p>
          <a:p>
            <a:pPr lvl="1"/>
            <a:r>
              <a:rPr lang="en-US" dirty="0" smtClean="0"/>
              <a:t>Don’t use console.log()</a:t>
            </a:r>
          </a:p>
          <a:p>
            <a:pPr lvl="2"/>
            <a:r>
              <a:rPr lang="en-US" sz="2000" dirty="0" smtClean="0"/>
              <a:t>Use “jQuery.sap.log.info("some message");”</a:t>
            </a:r>
          </a:p>
          <a:p>
            <a:pPr lvl="2"/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SAP UI5 Application Best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CSS Styling Issues</a:t>
            </a:r>
          </a:p>
          <a:p>
            <a:pPr lvl="1"/>
            <a:r>
              <a:rPr lang="en-US" dirty="0" smtClean="0"/>
              <a:t>Don't override control class styling directly</a:t>
            </a:r>
          </a:p>
          <a:p>
            <a:pPr lvl="1"/>
            <a:r>
              <a:rPr lang="en-US" dirty="0" smtClean="0"/>
              <a:t>Don't style DOM element names directly</a:t>
            </a:r>
          </a:p>
          <a:p>
            <a:pPr lvl="1"/>
            <a:r>
              <a:rPr lang="en-US" dirty="0" smtClean="0"/>
              <a:t>Don't use generated IDs in CSS selectors</a:t>
            </a:r>
          </a:p>
          <a:p>
            <a:pPr lvl="1"/>
            <a:r>
              <a:rPr lang="en-US" dirty="0" smtClean="0"/>
              <a:t>Don't use hard-coded colors, font sizes and images if the app should be </a:t>
            </a:r>
            <a:r>
              <a:rPr lang="en-US" dirty="0" err="1" smtClean="0"/>
              <a:t>themable</a:t>
            </a:r>
            <a:endParaRPr lang="en-US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Image result for thank you slide"/>
          <p:cNvSpPr>
            <a:spLocks noChangeAspect="1" noChangeArrowheads="1"/>
          </p:cNvSpPr>
          <p:nvPr/>
        </p:nvSpPr>
        <p:spPr bwMode="auto">
          <a:xfrm>
            <a:off x="168540" y="-144463"/>
            <a:ext cx="3302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1748" name="Picture 4" descr="https://encrypted-tbn2.gstatic.com/images?q=tbn:ANd9GcSIZaCvEGKwEr_Vhn8La-WvQB9iHVYcx4LZ6mpZ530gVwAqT9S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050" y="1295400"/>
            <a:ext cx="5173133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Capgemini ppt templat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Capgemini Palette">
      <a:dk1>
        <a:srgbClr val="000000"/>
      </a:dk1>
      <a:lt1>
        <a:srgbClr val="FFFFFF"/>
      </a:lt1>
      <a:dk2>
        <a:srgbClr val="009BCC"/>
      </a:dk2>
      <a:lt2>
        <a:srgbClr val="FFFFFF"/>
      </a:lt2>
      <a:accent1>
        <a:srgbClr val="FFBC1D"/>
      </a:accent1>
      <a:accent2>
        <a:srgbClr val="E65A0F"/>
      </a:accent2>
      <a:accent3>
        <a:srgbClr val="C8C500"/>
      </a:accent3>
      <a:accent4>
        <a:srgbClr val="C42F36"/>
      </a:accent4>
      <a:accent5>
        <a:srgbClr val="B4DFEE"/>
      </a:accent5>
      <a:accent6>
        <a:srgbClr val="E65A0F"/>
      </a:accent6>
      <a:hlink>
        <a:srgbClr val="4D740F"/>
      </a:hlink>
      <a:folHlink>
        <a:srgbClr val="C42F36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pgemini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B85A4C-3367-4E0B-999B-DEE19ED4E6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C67A448-24A0-40F4-8198-FE1A45D44C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4332B-CDB7-41E2-9C85-E6FD0B99A6C5}"/>
</file>

<file path=docProps/app.xml><?xml version="1.0" encoding="utf-8"?>
<Properties xmlns="http://schemas.openxmlformats.org/officeDocument/2006/extended-properties" xmlns:vt="http://schemas.openxmlformats.org/officeDocument/2006/docPropsVTypes">
  <Template>Capgemini ppt template</Template>
  <TotalTime>1686</TotalTime>
  <Words>167</Words>
  <Application>Microsoft Office PowerPoint</Application>
  <PresentationFormat>A4 Paper (210x297 mm)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Courier New</vt:lpstr>
      <vt:lpstr>Wingdings</vt:lpstr>
      <vt:lpstr>Capgemini ppt template</vt:lpstr>
      <vt:lpstr>Conception personnalisée</vt:lpstr>
      <vt:lpstr>SAP UI5 – Intermediate Level</vt:lpstr>
      <vt:lpstr>UI5I-UI5-03 : SAP UI5 Application Best Practices </vt:lpstr>
      <vt:lpstr>SAP UI5 Application Best Practices </vt:lpstr>
      <vt:lpstr>SAP UI5 Application Best Practices </vt:lpstr>
      <vt:lpstr>SAP UI5 Application Best Practices </vt:lpstr>
      <vt:lpstr>SAP UI5 Application Best Practices 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NetWeaver Gateway</dc:title>
  <dc:subject>SAP NetWeaver Gateway</dc:subject>
  <dc:creator>Syam</dc:creator>
  <cp:keywords>SAP</cp:keywords>
  <cp:lastModifiedBy>Bhangale, Prasanna</cp:lastModifiedBy>
  <cp:revision>417</cp:revision>
  <dcterms:created xsi:type="dcterms:W3CDTF">2011-08-17T05:35:48Z</dcterms:created>
  <dcterms:modified xsi:type="dcterms:W3CDTF">2021-03-08T16:11:11Z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SAP Mobility CoE</vt:lpwstr>
  </property>
  <property fmtid="{D5CDD505-2E9C-101B-9397-08002B2CF9AE}" pid="3" name="Owner">
    <vt:lpwstr>Venkata Subramani Renduchintala</vt:lpwstr>
  </property>
  <property fmtid="{D5CDD505-2E9C-101B-9397-08002B2CF9AE}" pid="4" name="Mailstop">
    <vt:lpwstr>venkata.renduchintala@capgemini.com</vt:lpwstr>
  </property>
  <property fmtid="{D5CDD505-2E9C-101B-9397-08002B2CF9AE}" pid="5" name="Office">
    <vt:lpwstr>CG Bangalore 4B, 5th floor</vt:lpwstr>
  </property>
  <property fmtid="{D5CDD505-2E9C-101B-9397-08002B2CF9AE}" pid="6" name="Version">
    <vt:lpwstr>1.1</vt:lpwstr>
  </property>
  <property fmtid="{D5CDD505-2E9C-101B-9397-08002B2CF9AE}" pid="7" name="ContentTypeId">
    <vt:lpwstr>0x010100701F777920F58F449DFE723C8ECB983A</vt:lpwstr>
  </property>
</Properties>
</file>