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1" r:id="rId5"/>
  </p:sldMasterIdLst>
  <p:notesMasterIdLst>
    <p:notesMasterId r:id="rId15"/>
  </p:notesMasterIdLst>
  <p:handoutMasterIdLst>
    <p:handoutMasterId r:id="rId16"/>
  </p:handoutMasterIdLst>
  <p:sldIdLst>
    <p:sldId id="467" r:id="rId6"/>
    <p:sldId id="411" r:id="rId7"/>
    <p:sldId id="412" r:id="rId8"/>
    <p:sldId id="413" r:id="rId9"/>
    <p:sldId id="414" r:id="rId10"/>
    <p:sldId id="415" r:id="rId11"/>
    <p:sldId id="471" r:id="rId12"/>
    <p:sldId id="416" r:id="rId13"/>
    <p:sldId id="417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1219" autoAdjust="0"/>
  </p:normalViewPr>
  <p:slideViewPr>
    <p:cSldViewPr>
      <p:cViewPr varScale="1">
        <p:scale>
          <a:sx n="69" d="100"/>
          <a:sy n="69" d="100"/>
        </p:scale>
        <p:origin x="104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9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2014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231247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360" y="571472"/>
            <a:ext cx="5283280" cy="36576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2014 Capgemini.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863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926484" y="1214422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025" y="5376350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7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1" y="4856253"/>
            <a:ext cx="3803912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 tIns="180000" anchor="ctr" anchorCtr="0"/>
          <a:lstStyle>
            <a:lvl1pPr>
              <a:defRPr sz="3200"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628801"/>
            <a:ext cx="9906000" cy="4467200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208299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00354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0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3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0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sldNum="0" hdr="0" ft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n.sap.com/community/developer-center/front-end" TargetMode="External"/><Relationship Id="rId2" Type="http://schemas.openxmlformats.org/officeDocument/2006/relationships/hyperlink" Target="https://sapui5.hana.ondemand.com/sdk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cn.sap.com/docs/DOC-37805" TargetMode="External"/><Relationship Id="rId4" Type="http://schemas.openxmlformats.org/officeDocument/2006/relationships/hyperlink" Target="https://sapui5.hana.ondemand.com/sdk/test-resources/testsuite/testfram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SAP UI5 – Beginner Level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Property Binding</a:t>
            </a:r>
          </a:p>
          <a:p>
            <a:r>
              <a:rPr lang="en-US" sz="2000" dirty="0" smtClean="0"/>
              <a:t>Aggregation Binding</a:t>
            </a:r>
          </a:p>
          <a:p>
            <a:r>
              <a:rPr lang="en-US" sz="2000" dirty="0" smtClean="0"/>
              <a:t>Element Binding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3442742"/>
            <a:ext cx="4540250" cy="166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binding is used to bind two data sources or information sources together and to keep them in synch. </a:t>
            </a:r>
          </a:p>
          <a:p>
            <a:r>
              <a:rPr lang="en-US" sz="2000" dirty="0" smtClean="0"/>
              <a:t>Model instances hold the data and provide the methods required to set the data or to retrieve data from a server.</a:t>
            </a:r>
          </a:p>
          <a:p>
            <a:endParaRPr lang="en-US" sz="2000" dirty="0" smtClean="0"/>
          </a:p>
          <a:p>
            <a:r>
              <a:rPr lang="en-US" sz="2000" dirty="0" smtClean="0"/>
              <a:t>Types Of Bindings are</a:t>
            </a:r>
          </a:p>
          <a:p>
            <a:endParaRPr lang="en-US" sz="2000" dirty="0" smtClean="0"/>
          </a:p>
          <a:p>
            <a:pPr lvl="1"/>
            <a:r>
              <a:rPr lang="en-US" dirty="0" smtClean="0"/>
              <a:t>Property Binding</a:t>
            </a:r>
          </a:p>
          <a:p>
            <a:pPr lvl="1"/>
            <a:r>
              <a:rPr lang="en-US" dirty="0" smtClean="0"/>
              <a:t>Aggregation Binding</a:t>
            </a:r>
          </a:p>
          <a:p>
            <a:pPr lvl="1"/>
            <a:r>
              <a:rPr lang="en-US" dirty="0" smtClean="0"/>
              <a:t>Element Binding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To define a property binding on a control, the following two options exist: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 smtClean="0"/>
              <a:t>In the settings object in the constructor of a control</a:t>
            </a:r>
          </a:p>
          <a:p>
            <a:pPr marL="1371600" lvl="2" indent="-457200" fontAlgn="base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var oTextField = new sap.m.TextField(</a:t>
            </a:r>
          </a:p>
          <a:p>
            <a:pPr marL="1371600" lvl="2" indent="-457200" fontAlgn="base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{ </a:t>
            </a:r>
          </a:p>
          <a:p>
            <a:pPr marL="1371600" lvl="2" indent="-457200" fontAlgn="base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value: "{/company/name}“</a:t>
            </a:r>
          </a:p>
          <a:p>
            <a:pPr marL="1371600" lvl="2" indent="-457200" fontAlgn="base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 });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 smtClean="0"/>
              <a:t>Using the bindProperty method of a control</a:t>
            </a:r>
          </a:p>
          <a:p>
            <a:pPr lvl="2" fontAlgn="base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oTextField.bindProperty("value", "/company/name");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Aggregation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define aggregation binding either in the settings object in the constructor or by calling the bindAggregation method.</a:t>
            </a:r>
          </a:p>
          <a:p>
            <a:endParaRPr lang="en-US" sz="19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Binding through Settings object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var oItemTemplate = new sap.ui.core.ListItem(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{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text:"{name}“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}); 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var oComboBox = new sap.m.ComboBox(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{ 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items: { path: "/company/contacts", template: oItemTemplate } 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});</a:t>
            </a:r>
          </a:p>
          <a:p>
            <a:pPr lvl="2">
              <a:buNone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Binding through bindAggregation method</a:t>
            </a:r>
          </a:p>
          <a:p>
            <a:pPr lvl="1">
              <a:buNone/>
            </a:pPr>
            <a:endParaRPr lang="en-US" sz="2000" dirty="0" smtClean="0"/>
          </a:p>
          <a:p>
            <a:pPr lvl="2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oComboBox.bindAggregation("items", "/company/contacts", new sap.ui.core.ListItem(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text:"{name}“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Binding an element allows to set the binding context of the element to the object referenced by the given binding path. </a:t>
            </a:r>
          </a:p>
          <a:p>
            <a:r>
              <a:rPr lang="en-US" sz="2000" dirty="0" smtClean="0"/>
              <a:t>To define an element binding, use the bindElement method on a control:</a:t>
            </a:r>
          </a:p>
          <a:p>
            <a:pPr lvl="2">
              <a:buNone/>
            </a:pPr>
            <a:endParaRPr lang="en-US" sz="19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5100" y="3276600"/>
            <a:ext cx="957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var oLayout = new sap.ui.layout.VerticalLayout();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 oLayout.bindElement("/company"); 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oLayout.addContent(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new sap.m.Label({text: "Name:"}),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new sap.m.TextField({value: "{name}"})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Segoe Print" pitchFamily="2" charset="0"/>
              </a:rPr>
              <a:t>);</a:t>
            </a:r>
            <a:endParaRPr lang="en-US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links</a:t>
            </a:r>
            <a:r>
              <a:rPr lang="en-IN" sz="3200" b="0" dirty="0" smtClean="0"/>
              <a:t>	</a:t>
            </a:r>
            <a:endParaRPr lang="en-IN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SAP UI5 Demo kit-</a:t>
            </a:r>
            <a:br>
              <a:rPr lang="en-IN" sz="2000" dirty="0" smtClean="0"/>
            </a:br>
            <a:r>
              <a:rPr lang="en-IN" sz="2000" dirty="0" smtClean="0">
                <a:hlinkClick r:id="rId2"/>
              </a:rPr>
              <a:t>https://sapui5.hana.ondemand.com/sdk/#content/Controls/index.html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2000" dirty="0" smtClean="0"/>
              <a:t>SCN Community page-</a:t>
            </a:r>
            <a:br>
              <a:rPr lang="en-IN" sz="2000" dirty="0" smtClean="0"/>
            </a:br>
            <a:r>
              <a:rPr lang="en-IN" sz="2000" dirty="0" smtClean="0">
                <a:hlinkClick r:id="rId3"/>
              </a:rPr>
              <a:t>http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scn.sap.com/community/developer-center/front-end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hlinkClick r:id="rId2"/>
            </a:endParaRPr>
          </a:p>
          <a:p>
            <a:r>
              <a:rPr lang="en-IN" sz="2000" dirty="0" smtClean="0"/>
              <a:t>SAP UI5 testsuite</a:t>
            </a:r>
            <a:r>
              <a:rPr lang="en-IN" sz="2000" dirty="0"/>
              <a:t>-</a:t>
            </a:r>
            <a:br>
              <a:rPr lang="en-IN" sz="2000" dirty="0"/>
            </a:br>
            <a:r>
              <a:rPr lang="en-IN" sz="2000" dirty="0" smtClean="0">
                <a:hlinkClick r:id="rId4"/>
              </a:rPr>
              <a:t>https</a:t>
            </a:r>
            <a:r>
              <a:rPr lang="en-IN" sz="2000" dirty="0">
                <a:hlinkClick r:id="rId4"/>
              </a:rPr>
              <a:t>://</a:t>
            </a:r>
            <a:r>
              <a:rPr lang="en-IN" sz="2000" dirty="0" smtClean="0">
                <a:hlinkClick r:id="rId4"/>
              </a:rPr>
              <a:t>sapui5.hana.ondemand.com/sdk/test-resources/testsuite/testframe.html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hlinkClick r:id="rId3"/>
            </a:endParaRPr>
          </a:p>
          <a:p>
            <a:r>
              <a:rPr lang="en-IN" sz="2000" dirty="0" smtClean="0"/>
              <a:t>Creating SAP UI5 Project</a:t>
            </a:r>
            <a:br>
              <a:rPr lang="en-IN" sz="2000" dirty="0" smtClean="0"/>
            </a:br>
            <a:r>
              <a:rPr lang="en-IN" sz="2000" dirty="0" smtClean="0">
                <a:hlinkClick r:id="rId5"/>
              </a:rPr>
              <a:t>http://scn.sap.com/docs/DOC-37805</a:t>
            </a:r>
            <a:endParaRPr lang="en-IN" sz="2000" dirty="0" smtClean="0">
              <a:hlinkClick r:id="rId4"/>
            </a:endParaRP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9094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43200"/>
            <a:ext cx="6602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Questions???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2" descr="http://mannerofspeaking.files.wordpress.com/2010/08/question.jpg?w=6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498598"/>
            <a:ext cx="3054350" cy="37592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Image result for thank you slide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1748" name="Picture 4" descr="https://encrypted-tbn2.gstatic.com/images?q=tbn:ANd9GcSIZaCvEGKwEr_Vhn8La-WvQB9iHVYcx4LZ6mpZ530gVwAqT9S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050" y="1295400"/>
            <a:ext cx="517313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9609B7-FA64-490E-A2B8-B80C9BDDF80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0FBCFB-082C-4461-BD33-FE40069C2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FAC19-64D1-4DA8-BD48-AD95C27375AE}"/>
</file>

<file path=docProps/app.xml><?xml version="1.0" encoding="utf-8"?>
<Properties xmlns="http://schemas.openxmlformats.org/officeDocument/2006/extended-properties" xmlns:vt="http://schemas.openxmlformats.org/officeDocument/2006/docPropsVTypes">
  <Template>Capgemini ppt template</Template>
  <TotalTime>2525</TotalTime>
  <Words>325</Words>
  <Application>Microsoft Office PowerPoint</Application>
  <PresentationFormat>A4 Paper (210x297 mm)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Courier New</vt:lpstr>
      <vt:lpstr>Segoe Print</vt:lpstr>
      <vt:lpstr>Wingdings</vt:lpstr>
      <vt:lpstr>Capgemini ppt template</vt:lpstr>
      <vt:lpstr>Conception personnalisée</vt:lpstr>
      <vt:lpstr>SAP UI5 – Beginner Level</vt:lpstr>
      <vt:lpstr>Types of Bindings</vt:lpstr>
      <vt:lpstr>Models and Data Binding</vt:lpstr>
      <vt:lpstr>Property Binding</vt:lpstr>
      <vt:lpstr>Aggregation Binding</vt:lpstr>
      <vt:lpstr>Element Binding</vt:lpstr>
      <vt:lpstr>Useful links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NetWeaver Gateway</dc:title>
  <dc:subject>SAP NetWeaver Gateway</dc:subject>
  <dc:creator>Syam</dc:creator>
  <cp:keywords>SAP</cp:keywords>
  <cp:lastModifiedBy>Bhangale, Prasanna</cp:lastModifiedBy>
  <cp:revision>550</cp:revision>
  <dcterms:created xsi:type="dcterms:W3CDTF">2011-08-17T05:35:48Z</dcterms:created>
  <dcterms:modified xsi:type="dcterms:W3CDTF">2021-03-08T16:04:48Z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SAP Mobility CoE</vt:lpwstr>
  </property>
  <property fmtid="{D5CDD505-2E9C-101B-9397-08002B2CF9AE}" pid="3" name="Owner">
    <vt:lpwstr>Venkata Subramani Renduchintala</vt:lpwstr>
  </property>
  <property fmtid="{D5CDD505-2E9C-101B-9397-08002B2CF9AE}" pid="4" name="Mailstop">
    <vt:lpwstr>venkata.renduchintala@capgemini.com</vt:lpwstr>
  </property>
  <property fmtid="{D5CDD505-2E9C-101B-9397-08002B2CF9AE}" pid="5" name="Office">
    <vt:lpwstr>CG Bangalore 4B, 5th floor</vt:lpwstr>
  </property>
  <property fmtid="{D5CDD505-2E9C-101B-9397-08002B2CF9AE}" pid="6" name="Version">
    <vt:lpwstr>1.1</vt:lpwstr>
  </property>
  <property fmtid="{D5CDD505-2E9C-101B-9397-08002B2CF9AE}" pid="7" name="ContentTypeId">
    <vt:lpwstr>0x010100701F777920F58F449DFE723C8ECB983A</vt:lpwstr>
  </property>
</Properties>
</file>