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ustom.xml" ContentType="application/vnd.openxmlformats-officedocument.custom-properties+xml"/>
  <Override PartName="/ppt/tags/tag2.xml" ContentType="application/vnd.openxmlformats-officedocument.presentationml.tags+xml"/>
  <Override PartName="/docProps/app.xml" ContentType="application/vnd.openxmlformats-officedocument.extended-properties+xml"/>
  <Override PartName="/ppt/tags/tag1.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1" r:id="rId2"/>
  </p:sldMasterIdLst>
  <p:notesMasterIdLst>
    <p:notesMasterId r:id="rId29"/>
  </p:notesMasterIdLst>
  <p:handoutMasterIdLst>
    <p:handoutMasterId r:id="rId30"/>
  </p:handoutMasterIdLst>
  <p:sldIdLst>
    <p:sldId id="318" r:id="rId3"/>
    <p:sldId id="384" r:id="rId4"/>
    <p:sldId id="410" r:id="rId5"/>
    <p:sldId id="407" r:id="rId6"/>
    <p:sldId id="409" r:id="rId7"/>
    <p:sldId id="385" r:id="rId8"/>
    <p:sldId id="386" r:id="rId9"/>
    <p:sldId id="387" r:id="rId10"/>
    <p:sldId id="388" r:id="rId11"/>
    <p:sldId id="389" r:id="rId12"/>
    <p:sldId id="390" r:id="rId13"/>
    <p:sldId id="408" r:id="rId14"/>
    <p:sldId id="391" r:id="rId15"/>
    <p:sldId id="392" r:id="rId16"/>
    <p:sldId id="393" r:id="rId17"/>
    <p:sldId id="394" r:id="rId18"/>
    <p:sldId id="395" r:id="rId19"/>
    <p:sldId id="396" r:id="rId20"/>
    <p:sldId id="397" r:id="rId21"/>
    <p:sldId id="398" r:id="rId22"/>
    <p:sldId id="399" r:id="rId23"/>
    <p:sldId id="411" r:id="rId24"/>
    <p:sldId id="405" r:id="rId25"/>
    <p:sldId id="406" r:id="rId26"/>
    <p:sldId id="403" r:id="rId27"/>
    <p:sldId id="404" r:id="rId28"/>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872C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1219" autoAdjust="0"/>
  </p:normalViewPr>
  <p:slideViewPr>
    <p:cSldViewPr>
      <p:cViewPr varScale="1">
        <p:scale>
          <a:sx n="73" d="100"/>
          <a:sy n="73" d="100"/>
        </p:scale>
        <p:origin x="-1128" y="-102"/>
      </p:cViewPr>
      <p:guideLst>
        <p:guide orient="horz" pos="2160"/>
        <p:guide pos="3120"/>
      </p:guideLst>
    </p:cSldViewPr>
  </p:slideViewPr>
  <p:outlineViewPr>
    <p:cViewPr>
      <p:scale>
        <a:sx n="33" d="100"/>
        <a:sy n="33" d="100"/>
      </p:scale>
      <p:origin x="0" y="3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l">
              <a:defRPr sz="1200"/>
            </a:lvl1pPr>
          </a:lstStyle>
          <a:p>
            <a:pPr algn="r"/>
            <a:endParaRPr lang="en-US" sz="1400" b="1"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180000" tIns="36000" rIns="72000" bIns="180000" rtlCol="0" anchor="b"/>
          <a:lstStyle>
            <a:lvl1pPr algn="l">
              <a:defRPr sz="1200"/>
            </a:lvl1pPr>
          </a:lstStyle>
          <a:p>
            <a:r>
              <a:rPr lang="en-US" sz="800" smtClean="0"/>
              <a:t>© 2014 Capgemini. All rights reserved.</a:t>
            </a:r>
            <a:endParaRPr lang="en-US" sz="800" dirty="0" smtClean="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72000" tIns="36000" rIns="180000" bIns="180000" rtlCol="0" anchor="b"/>
          <a:lstStyle>
            <a:lvl1pPr algn="r">
              <a:defRPr sz="1200"/>
            </a:lvl1pPr>
          </a:lstStyle>
          <a:p>
            <a:fld id="{31BBAEFF-FCA4-4EA1-946D-1EE330CB54A8}" type="slidenum">
              <a:rPr lang="en-US" sz="800" b="1" smtClean="0"/>
              <a:pPr/>
              <a:t>‹#›</a:t>
            </a:fld>
            <a:endParaRPr lang="en-US" sz="800" b="1" smtClean="0"/>
          </a:p>
        </p:txBody>
      </p:sp>
    </p:spTree>
    <p:extLst>
      <p:ext uri="{BB962C8B-B14F-4D97-AF65-F5344CB8AC3E}">
        <p14:creationId xmlns="" xmlns:p14="http://schemas.microsoft.com/office/powerpoint/2010/main" val="22312472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787360" y="571472"/>
            <a:ext cx="5283280" cy="3657656"/>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214290" y="4343400"/>
            <a:ext cx="6429420" cy="4229128"/>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180000" tIns="36000" rIns="72000" bIns="180000" rtlCol="0" anchor="b"/>
          <a:lstStyle>
            <a:lvl1pPr algn="l">
              <a:defRPr sz="800"/>
            </a:lvl1pPr>
          </a:lstStyle>
          <a:p>
            <a:r>
              <a:rPr lang="en-US" smtClean="0"/>
              <a:t>© 2014 Capgemini. All rights reserved.</a:t>
            </a:r>
            <a:endParaRPr lang="en-US"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72000" tIns="36000" rIns="180000" bIns="180000" rtlCol="0" anchor="b"/>
          <a:lstStyle>
            <a:lvl1pPr algn="r">
              <a:defRPr sz="800" b="1"/>
            </a:lvl1pPr>
          </a:lstStyle>
          <a:p>
            <a:fld id="{CBC04D6F-FB7D-4867-9F14-E50918222406}" type="slidenum">
              <a:rPr lang="en-US" smtClean="0"/>
              <a:pPr/>
              <a:t>‹#›</a:t>
            </a:fld>
            <a:endParaRPr lang="en-US"/>
          </a:p>
        </p:txBody>
      </p:sp>
    </p:spTree>
    <p:extLst>
      <p:ext uri="{BB962C8B-B14F-4D97-AF65-F5344CB8AC3E}">
        <p14:creationId xmlns="" xmlns:p14="http://schemas.microsoft.com/office/powerpoint/2010/main" val="11369863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0363" indent="0" algn="l" defTabSz="914400" rtl="0" eaLnBrk="1" latinLnBrk="0" hangingPunct="1">
      <a:defRPr sz="1200" kern="1200">
        <a:solidFill>
          <a:schemeClr val="tx1"/>
        </a:solidFill>
        <a:latin typeface="+mn-lt"/>
        <a:ea typeface="+mn-ea"/>
        <a:cs typeface="+mn-cs"/>
      </a:defRPr>
    </a:lvl3pPr>
    <a:lvl4pPr marL="541338" indent="0" algn="l" defTabSz="914400" rtl="0" eaLnBrk="1" latinLnBrk="0" hangingPunct="1">
      <a:defRPr sz="1200" kern="1200">
        <a:solidFill>
          <a:schemeClr val="tx1"/>
        </a:solidFill>
        <a:latin typeface="+mn-lt"/>
        <a:ea typeface="+mn-ea"/>
        <a:cs typeface="+mn-cs"/>
      </a:defRPr>
    </a:lvl4pPr>
    <a:lvl5pPr marL="722313"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People">
    <p:spTree>
      <p:nvGrpSpPr>
        <p:cNvPr id="1" name=""/>
        <p:cNvGrpSpPr/>
        <p:nvPr/>
      </p:nvGrpSpPr>
      <p:grpSpPr>
        <a:xfrm>
          <a:off x="0" y="0"/>
          <a:ext cx="0" cy="0"/>
          <a:chOff x="0" y="0"/>
          <a:chExt cx="0" cy="0"/>
        </a:xfrm>
      </p:grpSpPr>
      <p:pic>
        <p:nvPicPr>
          <p:cNvPr id="10" name="Image 9" descr="ppt_ExpertsMosaic_Color.jpg"/>
          <p:cNvPicPr>
            <a:picLocks noChangeAspect="1"/>
          </p:cNvPicPr>
          <p:nvPr userDrawn="1"/>
        </p:nvPicPr>
        <p:blipFill>
          <a:blip r:embed="rId3" cstate="print"/>
          <a:srcRect t="19317"/>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dirty="0" smtClean="0"/>
              <a:t>Click to edit Master sub-title style</a:t>
            </a:r>
            <a:endParaRPr lang="en-US" noProof="0" dirty="0"/>
          </a:p>
        </p:txBody>
      </p:sp>
      <p:sp>
        <p:nvSpPr>
          <p:cNvPr id="4098" name="Rectangle 2"/>
          <p:cNvSpPr>
            <a:spLocks noGrp="1" noChangeArrowheads="1"/>
          </p:cNvSpPr>
          <p:nvPr>
            <p:ph type="ctrTitle" hasCustomPrompt="1"/>
          </p:nvPr>
        </p:nvSpPr>
        <p:spPr bwMode="auto">
          <a:xfrm>
            <a:off x="0" y="1240390"/>
            <a:ext cx="9906000" cy="1512887"/>
          </a:xfrm>
        </p:spPr>
        <p:txBody>
          <a:bodyPr lIns="324000" tIns="396000" rIns="36000" bIns="36000" anchor="t"/>
          <a:lstStyle>
            <a:lvl1pPr marL="0" indent="0" algn="l">
              <a:tabLst/>
              <a:defRPr sz="3600">
                <a:solidFill>
                  <a:schemeClr val="tx2">
                    <a:lumMod val="20000"/>
                    <a:lumOff val="80000"/>
                  </a:schemeClr>
                </a:solidFill>
                <a:latin typeface="Arial Narrow" pitchFamily="34" charset="0"/>
              </a:defRPr>
            </a:lvl1pPr>
          </a:lstStyle>
          <a:p>
            <a:r>
              <a:rPr lang="en-US" noProof="0" dirty="0" smtClean="0"/>
              <a:t>Click to edit Master title style</a:t>
            </a:r>
            <a:endParaRPr lang="en-US" noProof="0" dirty="0"/>
          </a:p>
        </p:txBody>
      </p:sp>
      <p:pic>
        <p:nvPicPr>
          <p:cNvPr id="8" name="Image 7"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
        <p:nvSpPr>
          <p:cNvPr id="11" name="ZoneTexte 10"/>
          <p:cNvSpPr txBox="1"/>
          <p:nvPr userDrawn="1"/>
        </p:nvSpPr>
        <p:spPr>
          <a:xfrm>
            <a:off x="7926484" y="1214422"/>
            <a:ext cx="1979516" cy="307777"/>
          </a:xfrm>
          <a:prstGeom prst="rect">
            <a:avLst/>
          </a:prstGeom>
          <a:noFill/>
        </p:spPr>
        <p:txBody>
          <a:bodyPr wrap="none" rtlCol="0">
            <a:spAutoFit/>
          </a:bodyPr>
          <a:lstStyle/>
          <a:p>
            <a:r>
              <a:rPr lang="en-US" sz="1400" b="1" dirty="0" smtClean="0">
                <a:solidFill>
                  <a:schemeClr val="accent2"/>
                </a:solidFill>
              </a:rPr>
              <a:t>For internal use only</a:t>
            </a:r>
            <a:endParaRPr lang="en-US" sz="1400" b="1" dirty="0">
              <a:solidFill>
                <a:schemeClr val="accent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de section">
    <p:bg>
      <p:bgPr>
        <a:solidFill>
          <a:schemeClr val="tx2"/>
        </a:solid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8" name="Titre 1"/>
          <p:cNvSpPr>
            <a:spLocks noGrp="1"/>
          </p:cNvSpPr>
          <p:nvPr>
            <p:ph type="title" hasCustomPrompt="1"/>
          </p:nvPr>
        </p:nvSpPr>
        <p:spPr>
          <a:xfrm>
            <a:off x="0" y="903288"/>
            <a:ext cx="9906000" cy="1143000"/>
          </a:xfrm>
          <a:prstGeom prst="rect">
            <a:avLst/>
          </a:prstGeom>
        </p:spPr>
        <p:txBody>
          <a:bodyPr lIns="360000" rIns="36000" anchor="b"/>
          <a:lstStyle>
            <a:lvl1pPr algn="l">
              <a:defRPr sz="3600" b="1" baseline="0">
                <a:solidFill>
                  <a:schemeClr val="tx2"/>
                </a:solidFill>
                <a:latin typeface="Arial Narrow" pitchFamily="34" charset="0"/>
              </a:defRPr>
            </a:lvl1pPr>
          </a:lstStyle>
          <a:p>
            <a:r>
              <a:rPr lang="en-US" noProof="0" dirty="0" smtClean="0"/>
              <a:t>Click to edit Master title style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seul">
    <p:bg>
      <p:bgPr>
        <a:solidFill>
          <a:schemeClr val="tx2"/>
        </a:solidFill>
        <a:effectLst/>
      </p:bgPr>
    </p:bg>
    <p:spTree>
      <p:nvGrpSpPr>
        <p:cNvPr id="1" name=""/>
        <p:cNvGrpSpPr/>
        <p:nvPr/>
      </p:nvGrpSpPr>
      <p:grpSpPr>
        <a:xfrm>
          <a:off x="0" y="0"/>
          <a:ext cx="0" cy="0"/>
          <a:chOff x="0" y="0"/>
          <a:chExt cx="0" cy="0"/>
        </a:xfrm>
      </p:grpSpPr>
      <p:sp>
        <p:nvSpPr>
          <p:cNvPr id="10"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Rectangle 8"/>
          <p:cNvSpPr>
            <a:spLocks noChangeArrowheads="1"/>
          </p:cNvSpPr>
          <p:nvPr userDrawn="1"/>
        </p:nvSpPr>
        <p:spPr bwMode="auto">
          <a:xfrm>
            <a:off x="7439025" y="5376350"/>
            <a:ext cx="2466975" cy="276225"/>
          </a:xfrm>
          <a:prstGeom prst="rect">
            <a:avLst/>
          </a:prstGeom>
          <a:noFill/>
          <a:ln w="9525">
            <a:noFill/>
            <a:miter lim="800000"/>
            <a:headEnd/>
            <a:tailEnd/>
          </a:ln>
          <a:effectLst/>
        </p:spPr>
        <p:txBody>
          <a:bodyPr wrap="none" lIns="0" tIns="0" rIns="360000" bIns="0">
            <a:spAutoFit/>
          </a:bodyPr>
          <a:lstStyle/>
          <a:p>
            <a:pPr algn="r">
              <a:spcBef>
                <a:spcPct val="20000"/>
              </a:spcBef>
              <a:defRPr/>
            </a:pPr>
            <a:r>
              <a:rPr lang="en-US" sz="1800" b="0" dirty="0">
                <a:solidFill>
                  <a:schemeClr val="bg1"/>
                </a:solidFill>
              </a:rPr>
              <a:t>www.capgemini.com</a:t>
            </a:r>
          </a:p>
        </p:txBody>
      </p:sp>
      <p:pic>
        <p:nvPicPr>
          <p:cNvPr id="7" name="Picture 9" descr="OK_Capgemini"/>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1004177" y="922006"/>
            <a:ext cx="4676775" cy="1017587"/>
          </a:xfrm>
          <a:prstGeom prst="rect">
            <a:avLst/>
          </a:prstGeom>
          <a:noFill/>
          <a:ln w="9525">
            <a:noFill/>
            <a:miter lim="800000"/>
            <a:headEnd/>
            <a:tailEnd/>
          </a:ln>
        </p:spPr>
      </p:pic>
      <p:sp>
        <p:nvSpPr>
          <p:cNvPr id="8" name="Rectangle 7"/>
          <p:cNvSpPr/>
          <p:nvPr userDrawn="1"/>
        </p:nvSpPr>
        <p:spPr>
          <a:xfrm>
            <a:off x="0" y="6597650"/>
            <a:ext cx="9906000" cy="260241"/>
          </a:xfrm>
          <a:prstGeom prst="rect">
            <a:avLst/>
          </a:prstGeom>
        </p:spPr>
        <p:txBody>
          <a:bodyPr tIns="0" rIns="360000" bIns="180000" anchor="b">
            <a:spAutoFit/>
          </a:bodyPr>
          <a:lstStyle/>
          <a:p>
            <a:pPr marL="0" marR="0" indent="0" algn="r" defTabSz="914400" rtl="0" eaLnBrk="0" fontAlgn="auto" latinLnBrk="0" hangingPunct="0">
              <a:lnSpc>
                <a:spcPct val="85000"/>
              </a:lnSpc>
              <a:spcBef>
                <a:spcPts val="0"/>
              </a:spcBef>
              <a:spcAft>
                <a:spcPts val="0"/>
              </a:spcAft>
              <a:buClrTx/>
              <a:buSzTx/>
              <a:buFontTx/>
              <a:buNone/>
              <a:tabLst/>
              <a:defRPr/>
            </a:pPr>
            <a:r>
              <a:rPr lang="en-US" sz="600" kern="1200" dirty="0" smtClean="0">
                <a:solidFill>
                  <a:schemeClr val="bg1"/>
                </a:solidFill>
                <a:latin typeface="+mn-lt"/>
                <a:ea typeface="+mn-ea"/>
                <a:cs typeface="+mn-cs"/>
              </a:rPr>
              <a:t>The information contained in this presentation is proprietary and confidential. It is for Capgemini internal use only. Copyright ©2010 Capgemini. All rights reserved.</a:t>
            </a:r>
          </a:p>
        </p:txBody>
      </p:sp>
      <p:pic>
        <p:nvPicPr>
          <p:cNvPr id="9" name="Image 8" descr="Capgemini_Slogan_White.png"/>
          <p:cNvPicPr>
            <a:picLocks noChangeAspect="1"/>
          </p:cNvPicPr>
          <p:nvPr userDrawn="1"/>
        </p:nvPicPr>
        <p:blipFill>
          <a:blip r:embed="rId3" cstate="print"/>
          <a:stretch>
            <a:fillRect/>
          </a:stretch>
        </p:blipFill>
        <p:spPr>
          <a:xfrm>
            <a:off x="5816371" y="4856253"/>
            <a:ext cx="3803912" cy="393193"/>
          </a:xfrm>
          <a:prstGeom prst="rect">
            <a:avLst/>
          </a:prstGeom>
          <a:noFill/>
          <a:ln w="25400" cap="sq">
            <a:noFill/>
            <a:miter lim="800000"/>
          </a:ln>
          <a:effectLst>
            <a:outerShdw blurRad="63500" sx="102000" sy="102000" algn="ctr" rotWithShape="0">
              <a:prstClr val="black">
                <a:alpha val="40000"/>
              </a:prst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Titre 5"/>
          <p:cNvSpPr>
            <a:spLocks noGrp="1"/>
          </p:cNvSpPr>
          <p:nvPr>
            <p:ph type="title" hasCustomPrompt="1"/>
          </p:nvPr>
        </p:nvSpPr>
        <p:spPr>
          <a:xfrm>
            <a:off x="0" y="903600"/>
            <a:ext cx="9906000" cy="1143000"/>
          </a:xfrm>
          <a:prstGeom prst="rect">
            <a:avLst/>
          </a:prstGeom>
        </p:spPr>
        <p:txBody>
          <a:bodyPr lIns="360000" rIns="36000" anchor="b"/>
          <a:lstStyle>
            <a:lvl1pPr algn="l" defTabSz="914400" rtl="0" eaLnBrk="1" latinLnBrk="0" hangingPunct="1">
              <a:spcBef>
                <a:spcPct val="0"/>
              </a:spcBef>
              <a:buNone/>
              <a:defRPr lang="en-US" sz="3600" b="1" kern="1200" baseline="0" noProof="0" dirty="0" smtClean="0">
                <a:solidFill>
                  <a:schemeClr val="tx2"/>
                </a:solidFill>
                <a:latin typeface="Arial Narrow" pitchFamily="34" charset="0"/>
                <a:ea typeface="+mj-ea"/>
                <a:cs typeface="+mj-cs"/>
              </a:defRPr>
            </a:lvl1pPr>
          </a:lstStyle>
          <a:p>
            <a:r>
              <a:rPr lang="en-US" noProof="0" smtClean="0"/>
              <a:t>Click to edit Master title style</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B-People">
    <p:spTree>
      <p:nvGrpSpPr>
        <p:cNvPr id="1" name=""/>
        <p:cNvGrpSpPr/>
        <p:nvPr/>
      </p:nvGrpSpPr>
      <p:grpSpPr>
        <a:xfrm>
          <a:off x="0" y="0"/>
          <a:ext cx="0" cy="0"/>
          <a:chOff x="0" y="0"/>
          <a:chExt cx="0" cy="0"/>
        </a:xfrm>
      </p:grpSpPr>
      <p:sp>
        <p:nvSpPr>
          <p:cNvPr id="5" name="Espace réservé du titre 7"/>
          <p:cNvSpPr>
            <a:spLocks noGrp="1"/>
          </p:cNvSpPr>
          <p:nvPr>
            <p:ph type="title" hasCustomPrompt="1"/>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dirty="0" smtClean="0"/>
              <a:t>Click to edit title style</a:t>
            </a:r>
            <a:endParaRPr lang="en-US" noProof="0" dirty="0"/>
          </a:p>
        </p:txBody>
      </p:sp>
      <p:sp>
        <p:nvSpPr>
          <p:cNvPr id="3" name="Freeform 7"/>
          <p:cNvSpPr>
            <a:spLocks/>
          </p:cNvSpPr>
          <p:nvPr userDrawn="1"/>
        </p:nvSpPr>
        <p:spPr bwMode="auto">
          <a:xfrm>
            <a:off x="0"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KeyWords">
    <p:spTree>
      <p:nvGrpSpPr>
        <p:cNvPr id="1" name=""/>
        <p:cNvGrpSpPr/>
        <p:nvPr/>
      </p:nvGrpSpPr>
      <p:grpSpPr>
        <a:xfrm>
          <a:off x="0" y="0"/>
          <a:ext cx="0" cy="0"/>
          <a:chOff x="0" y="0"/>
          <a:chExt cx="0" cy="0"/>
        </a:xfrm>
      </p:grpSpPr>
      <p:pic>
        <p:nvPicPr>
          <p:cNvPr id="11" name="Image 10" descr="ppt_KeyWords_Bkgd_OK.jpg"/>
          <p:cNvPicPr>
            <a:picLocks noChangeAspect="1"/>
          </p:cNvPicPr>
          <p:nvPr userDrawn="1"/>
        </p:nvPicPr>
        <p:blipFill>
          <a:blip r:embed="rId3" cstate="print"/>
          <a:srcRect b="20413"/>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smtClean="0"/>
              <a:t>Click to edit Master sub-title style</a:t>
            </a:r>
            <a:endParaRPr lang="en-US" noProof="0"/>
          </a:p>
        </p:txBody>
      </p:sp>
      <p:sp>
        <p:nvSpPr>
          <p:cNvPr id="4098" name="Rectangle 2"/>
          <p:cNvSpPr>
            <a:spLocks noGrp="1" noChangeArrowheads="1"/>
          </p:cNvSpPr>
          <p:nvPr>
            <p:ph type="ctrTitle" hasCustomPrompt="1"/>
          </p:nvPr>
        </p:nvSpPr>
        <p:spPr bwMode="auto">
          <a:xfrm>
            <a:off x="0" y="1240390"/>
            <a:ext cx="9906000" cy="1512887"/>
          </a:xfrm>
          <a:noFill/>
          <a:ln w="9525">
            <a:noFill/>
            <a:miter lim="800000"/>
            <a:headEnd/>
            <a:tailEnd/>
          </a:ln>
        </p:spPr>
        <p:txBody>
          <a:bodyPr vert="horz" wrap="square" lIns="324000" tIns="396000" rIns="36000" bIns="36000" numCol="1" anchor="t" anchorCtr="0" compatLnSpc="1">
            <a:prstTxWarp prst="textNoShape">
              <a:avLst/>
            </a:prstTxWarp>
          </a:bodyPr>
          <a:lstStyle>
            <a:lvl1pPr marL="0" indent="0" algn="l" defTabSz="914400" rtl="0" eaLnBrk="0" fontAlgn="base" latinLnBrk="0" hangingPunct="0">
              <a:lnSpc>
                <a:spcPct val="90000"/>
              </a:lnSpc>
              <a:spcBef>
                <a:spcPct val="0"/>
              </a:spcBef>
              <a:spcAft>
                <a:spcPct val="0"/>
              </a:spcAft>
              <a:buNone/>
              <a:tabLst/>
              <a:defRPr lang="en-US" sz="3600" b="1" kern="1200" noProof="0" dirty="0">
                <a:solidFill>
                  <a:schemeClr val="tx2">
                    <a:lumMod val="20000"/>
                    <a:lumOff val="80000"/>
                  </a:schemeClr>
                </a:solidFill>
                <a:latin typeface="Arial Narrow" pitchFamily="34" charset="0"/>
                <a:ea typeface="+mj-ea"/>
                <a:cs typeface="+mj-cs"/>
              </a:defRPr>
            </a:lvl1pPr>
          </a:lstStyle>
          <a:p>
            <a:r>
              <a:rPr lang="en-US" noProof="0" dirty="0" smtClean="0"/>
              <a:t>Click to edit Master title style</a:t>
            </a:r>
            <a:endParaRPr lang="en-US" noProof="0" dirty="0"/>
          </a:p>
        </p:txBody>
      </p:sp>
      <p:pic>
        <p:nvPicPr>
          <p:cNvPr id="10" name="Image 9"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1224000"/>
            <a:ext cx="9906000" cy="1188000"/>
          </a:xfrm>
        </p:spPr>
        <p:txBody>
          <a:bodyPr tIns="180000" anchor="ctr" anchorCtr="0"/>
          <a:lstStyle>
            <a:lvl1pPr>
              <a:defRPr b="1" cap="small" baseline="0"/>
            </a:lvl1pPr>
          </a:lstStyle>
          <a:p>
            <a:r>
              <a:rPr lang="en-US" noProof="0" dirty="0" smtClean="0"/>
              <a:t>Click to edit title style</a:t>
            </a:r>
            <a:endParaRPr lang="en-US" noProof="0" dirty="0"/>
          </a:p>
        </p:txBody>
      </p:sp>
      <p:sp>
        <p:nvSpPr>
          <p:cNvPr id="3" name="Espace réservé du contenu 2"/>
          <p:cNvSpPr>
            <a:spLocks noGrp="1"/>
          </p:cNvSpPr>
          <p:nvPr>
            <p:ph idx="1" hasCustomPrompt="1"/>
          </p:nvPr>
        </p:nvSpPr>
        <p:spPr>
          <a:xfrm>
            <a:off x="0" y="2543175"/>
            <a:ext cx="9906000" cy="3552825"/>
          </a:xfrm>
        </p:spPr>
        <p:txBody>
          <a:bodyPr/>
          <a:lstStyle>
            <a:lvl1pPr marL="265113" indent="-265113">
              <a:defRPr/>
            </a:lvl1pPr>
            <a:lvl2pPr>
              <a:defRPr/>
            </a:lvl2pPr>
            <a:lvl3pPr>
              <a:buNone/>
              <a:defRPr/>
            </a:lvl3pPr>
            <a:lvl4pPr>
              <a:buNone/>
              <a:defRPr/>
            </a:lvl4pPr>
          </a:lstStyle>
          <a:p>
            <a:pPr lvl="0"/>
            <a:r>
              <a:rPr lang="en-US" noProof="0" dirty="0" smtClean="0"/>
              <a:t>Click to edit Master text style</a:t>
            </a:r>
          </a:p>
          <a:p>
            <a:pPr lvl="1"/>
            <a:r>
              <a:rPr lang="en-US" noProof="0" dirty="0" smtClean="0"/>
              <a:t>Text style level 2</a:t>
            </a:r>
          </a:p>
        </p:txBody>
      </p:sp>
      <p:sp>
        <p:nvSpPr>
          <p:cNvPr id="10"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1"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2"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Master Sli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a:solidFill>
                  <a:schemeClr val="tx2"/>
                </a:solidFill>
              </a:defRPr>
            </a:lvl1p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p>
        </p:txBody>
      </p:sp>
      <p:sp>
        <p:nvSpPr>
          <p:cNvPr id="7"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8"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9"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Master with subhead">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a:noFill/>
          <a:ln w="9525">
            <a:noFill/>
            <a:miter lim="800000"/>
            <a:headEnd/>
            <a:tailEnd/>
          </a:ln>
        </p:spPr>
        <p:txBody>
          <a:bodyPr vert="horz" wrap="square" lIns="72000" tIns="252000" rIns="72000" bIns="36000" numCol="1" anchor="ctr" anchorCtr="0" compatLnSpc="1">
            <a:prstTxWarp prst="textNoShape">
              <a:avLst/>
            </a:prstTxWarp>
          </a:bodyPr>
          <a:lstStyle>
            <a:lvl1pPr marL="714375" indent="-714375" algn="ctr" rtl="0" eaLnBrk="0" fontAlgn="base" hangingPunct="0">
              <a:spcBef>
                <a:spcPct val="0"/>
              </a:spcBef>
              <a:spcAft>
                <a:spcPct val="0"/>
              </a:spcAft>
              <a:defRPr lang="en-US" sz="3000" b="1" noProof="0" dirty="0" smtClean="0">
                <a:solidFill>
                  <a:schemeClr val="tx2"/>
                </a:solidFill>
                <a:latin typeface="+mj-lt"/>
                <a:ea typeface="+mj-ea"/>
                <a:cs typeface="+mj-cs"/>
              </a:defRPr>
            </a:lvl1p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0" y="2101755"/>
            <a:ext cx="9906000" cy="4024408"/>
          </a:xfrm>
          <a:noFill/>
          <a:ln w="9525">
            <a:noFill/>
            <a:miter lim="800000"/>
            <a:headEnd/>
            <a:tailEnd/>
          </a:ln>
        </p:spPr>
        <p:txBody>
          <a:bodyPr vert="horz" wrap="square" lIns="288000" tIns="36000" rIns="72000" bIns="36000" numCol="1" anchor="t" anchorCtr="0" compatLnSpc="1">
            <a:prstTxWarp prst="textNoShape">
              <a:avLst/>
            </a:prstTxWarp>
          </a:bodyPr>
          <a:lstStyle>
            <a:lvl1pPr algn="l" defTabSz="714375" rtl="0" eaLnBrk="0" fontAlgn="base" hangingPunct="0">
              <a:spcBef>
                <a:spcPct val="20000"/>
              </a:spcBef>
              <a:spcAft>
                <a:spcPct val="0"/>
              </a:spcAft>
              <a:defRPr lang="fr-FR" sz="2400" baseline="0" noProof="0" dirty="0" smtClean="0">
                <a:solidFill>
                  <a:schemeClr val="tx1"/>
                </a:solidFill>
                <a:latin typeface="+mn-lt"/>
                <a:ea typeface="+mn-ea"/>
                <a:cs typeface="+mn-cs"/>
              </a:defRPr>
            </a:lvl1pPr>
            <a:lvl2pPr algn="l" defTabSz="714375" rtl="0" eaLnBrk="0" fontAlgn="base" hangingPunct="0">
              <a:spcBef>
                <a:spcPct val="20000"/>
              </a:spcBef>
              <a:spcAft>
                <a:spcPct val="0"/>
              </a:spcAft>
              <a:defRPr lang="fr-FR" sz="2000" baseline="0" noProof="0" dirty="0" smtClean="0">
                <a:solidFill>
                  <a:schemeClr val="tx1"/>
                </a:solidFill>
                <a:latin typeface="+mn-lt"/>
                <a:ea typeface="+mn-ea"/>
                <a:cs typeface="+mn-cs"/>
              </a:defRPr>
            </a:lvl2pPr>
            <a:lvl3pPr algn="l" defTabSz="714375" rtl="0" eaLnBrk="0" fontAlgn="base" hangingPunct="0">
              <a:spcBef>
                <a:spcPct val="20000"/>
              </a:spcBef>
              <a:spcAft>
                <a:spcPct val="0"/>
              </a:spcAft>
              <a:defRPr lang="fr-FR" sz="1800" baseline="0" noProof="0" dirty="0" smtClean="0">
                <a:solidFill>
                  <a:schemeClr val="tx1"/>
                </a:solidFill>
                <a:latin typeface="+mn-lt"/>
                <a:ea typeface="+mn-ea"/>
                <a:cs typeface="+mn-cs"/>
              </a:defRPr>
            </a:lvl3pPr>
            <a:lvl4pPr algn="l" defTabSz="714375" rtl="0" eaLnBrk="0" fontAlgn="base" hangingPunct="0">
              <a:spcBef>
                <a:spcPct val="20000"/>
              </a:spcBef>
              <a:spcAft>
                <a:spcPct val="0"/>
              </a:spcAft>
              <a:defRPr lang="fr-FR" sz="1600" baseline="0" noProof="0" dirty="0" smtClean="0">
                <a:solidFill>
                  <a:schemeClr val="tx1"/>
                </a:solidFill>
                <a:latin typeface="+mn-lt"/>
                <a:ea typeface="+mn-ea"/>
                <a:cs typeface="+mn-cs"/>
              </a:defRPr>
            </a:lvl4pPr>
            <a:lvl5pPr marL="1427163" indent="-266700" algn="l" defTabSz="636588" rtl="0" eaLnBrk="0" fontAlgn="base" hangingPunct="0">
              <a:spcBef>
                <a:spcPct val="20000"/>
              </a:spcBef>
              <a:spcAft>
                <a:spcPct val="0"/>
              </a:spcAft>
              <a:defRPr lang="en-US" sz="1400" baseline="0" noProof="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endParaRPr lang="en-US" noProof="0" dirty="0"/>
          </a:p>
        </p:txBody>
      </p:sp>
      <p:sp>
        <p:nvSpPr>
          <p:cNvPr id="4" name="Espace réservé du texte 3"/>
          <p:cNvSpPr>
            <a:spLocks noGrp="1"/>
          </p:cNvSpPr>
          <p:nvPr>
            <p:ph type="body" sz="half" idx="2" hasCustomPrompt="1"/>
          </p:nvPr>
        </p:nvSpPr>
        <p:spPr>
          <a:xfrm>
            <a:off x="0" y="1440000"/>
            <a:ext cx="9906000" cy="557473"/>
          </a:xfrm>
        </p:spPr>
        <p:txBody>
          <a:bodyPr/>
          <a:lstStyle>
            <a:lvl1pPr marL="0" indent="0">
              <a:buNone/>
              <a:defRPr sz="2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smtClean="0"/>
              <a:t>Click to edit Master text style</a:t>
            </a:r>
          </a:p>
        </p:txBody>
      </p:sp>
      <p:sp>
        <p:nvSpPr>
          <p:cNvPr id="9"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0"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1" name="Rectangle 17"/>
          <p:cNvSpPr>
            <a:spLocks noGrp="1" noChangeArrowheads="1"/>
          </p:cNvSpPr>
          <p:nvPr>
            <p:ph type="dt" sz="half" idx="10"/>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lnSpc>
                <a:spcPct val="90000"/>
              </a:lnSpc>
              <a:defRPr/>
            </a:lvl1pPr>
          </a:lstStyle>
          <a:p>
            <a:r>
              <a:rPr lang="en-US" noProof="0" smtClean="0"/>
              <a:t>Click to edit Master title style</a:t>
            </a:r>
            <a:endParaRPr lang="en-US" noProof="0"/>
          </a:p>
        </p:txBody>
      </p:sp>
      <p:sp>
        <p:nvSpPr>
          <p:cNvPr id="4" name="Espace réservé du contenu 3"/>
          <p:cNvSpPr>
            <a:spLocks noGrp="1"/>
          </p:cNvSpPr>
          <p:nvPr>
            <p:ph sz="half" idx="2" hasCustomPrompt="1"/>
          </p:nvPr>
        </p:nvSpPr>
        <p:spPr>
          <a:xfrm>
            <a:off x="180000" y="1440000"/>
            <a:ext cx="4680000" cy="4633200"/>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4" hasCustomPrompt="1"/>
          </p:nvPr>
        </p:nvSpPr>
        <p:spPr>
          <a:xfrm>
            <a:off x="5040000" y="1440000"/>
            <a:ext cx="4680000" cy="4633200"/>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9" name="Rectangle 19"/>
          <p:cNvSpPr>
            <a:spLocks noGrp="1" noChangeArrowheads="1"/>
          </p:cNvSpPr>
          <p:nvPr>
            <p:ph type="sldNum" sz="quarter" idx="10"/>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3" name="Rectangle 17"/>
          <p:cNvSpPr>
            <a:spLocks noGrp="1" noChangeArrowheads="1"/>
          </p:cNvSpPr>
          <p:nvPr>
            <p:ph type="dt" sz="half" idx="11"/>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tents with heading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en-US" noProof="0" smtClean="0"/>
              <a:t>Click to edit Master title style</a:t>
            </a:r>
            <a:endParaRPr lang="en-US" noProof="0"/>
          </a:p>
        </p:txBody>
      </p:sp>
      <p:sp>
        <p:nvSpPr>
          <p:cNvPr id="3" name="Espace réservé du texte 2"/>
          <p:cNvSpPr>
            <a:spLocks noGrp="1"/>
          </p:cNvSpPr>
          <p:nvPr>
            <p:ph type="body" idx="1" hasCustomPrompt="1"/>
          </p:nvPr>
        </p:nvSpPr>
        <p:spPr>
          <a:xfrm>
            <a:off x="204716" y="1440000"/>
            <a:ext cx="4667322" cy="639762"/>
          </a:xfrm>
        </p:spPr>
        <p:txBody>
          <a:bodyPr lIns="36000" rIns="36000" anchor="ctr"/>
          <a:lstStyle>
            <a:lvl1pPr marL="0" indent="0" algn="ctr">
              <a:lnSpc>
                <a:spcPct val="90000"/>
              </a:lnSpc>
              <a:spcBef>
                <a:spcPts val="0"/>
              </a:spcBef>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Espace réservé du contenu 3"/>
          <p:cNvSpPr>
            <a:spLocks noGrp="1"/>
          </p:cNvSpPr>
          <p:nvPr>
            <p:ph sz="half" idx="2" hasCustomPrompt="1"/>
          </p:nvPr>
        </p:nvSpPr>
        <p:spPr>
          <a:xfrm>
            <a:off x="204716" y="2092987"/>
            <a:ext cx="4667322" cy="3951288"/>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Espace réservé du texte 4"/>
          <p:cNvSpPr>
            <a:spLocks noGrp="1"/>
          </p:cNvSpPr>
          <p:nvPr>
            <p:ph type="body" sz="quarter" idx="3" hasCustomPrompt="1"/>
          </p:nvPr>
        </p:nvSpPr>
        <p:spPr>
          <a:xfrm>
            <a:off x="5100615" y="1440000"/>
            <a:ext cx="4616592" cy="639762"/>
          </a:xfrm>
        </p:spPr>
        <p:txBody>
          <a:bodyPr lIns="36000" rIns="36000" anchor="ctr"/>
          <a:lstStyle>
            <a:lvl1pPr marL="0" indent="0" algn="ctr">
              <a:lnSpc>
                <a:spcPct val="90000"/>
              </a:lnSpc>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Espace réservé du contenu 5"/>
          <p:cNvSpPr>
            <a:spLocks noGrp="1"/>
          </p:cNvSpPr>
          <p:nvPr>
            <p:ph sz="quarter" idx="4" hasCustomPrompt="1"/>
          </p:nvPr>
        </p:nvSpPr>
        <p:spPr>
          <a:xfrm>
            <a:off x="5100615" y="2092987"/>
            <a:ext cx="4616592" cy="3951288"/>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3" name="Rectangle 18"/>
          <p:cNvSpPr>
            <a:spLocks noGrp="1" noChangeArrowheads="1"/>
          </p:cNvSpPr>
          <p:nvPr>
            <p:ph type="ftr" sz="quarter" idx="10"/>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4" name="Rectangle 19"/>
          <p:cNvSpPr>
            <a:spLocks noGrp="1" noChangeArrowheads="1"/>
          </p:cNvSpPr>
          <p:nvPr>
            <p:ph type="sldNum" sz="quarter" idx="11"/>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5" name="Rectangle 17"/>
          <p:cNvSpPr>
            <a:spLocks noGrp="1" noChangeArrowheads="1"/>
          </p:cNvSpPr>
          <p:nvPr>
            <p:ph type="dt" sz="half" idx="1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s Info">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baseline="0">
                <a:solidFill>
                  <a:schemeClr val="tx2"/>
                </a:solidFill>
              </a:defRPr>
            </a:lvl1pPr>
          </a:lstStyle>
          <a:p>
            <a:r>
              <a:rPr lang="en-US" noProof="0" dirty="0" smtClean="0"/>
              <a:t>More information</a:t>
            </a:r>
            <a:endParaRPr lang="en-US" noProof="0" dirty="0"/>
          </a:p>
        </p:txBody>
      </p:sp>
      <p:pic>
        <p:nvPicPr>
          <p:cNvPr id="7" name="Picture 12" descr="OK_Capgemini"/>
          <p:cNvPicPr>
            <a:picLocks noChangeAspect="1" noChangeArrowheads="1"/>
          </p:cNvPicPr>
          <p:nvPr userDrawn="1"/>
        </p:nvPicPr>
        <p:blipFill>
          <a:blip r:embed="rId2" cstate="screen">
            <a:clrChange>
              <a:clrFrom>
                <a:srgbClr val="FFFFFF"/>
              </a:clrFrom>
              <a:clrTo>
                <a:srgbClr val="FFFFFF">
                  <a:alpha val="0"/>
                </a:srgbClr>
              </a:clrTo>
            </a:clrChange>
          </a:blip>
          <a:srcRect/>
          <a:stretch>
            <a:fillRect/>
          </a:stretch>
        </p:blipFill>
        <p:spPr bwMode="auto">
          <a:xfrm>
            <a:off x="220663" y="6381750"/>
            <a:ext cx="1558925" cy="339725"/>
          </a:xfrm>
          <a:prstGeom prst="rect">
            <a:avLst/>
          </a:prstGeom>
          <a:noFill/>
          <a:ln w="9525">
            <a:noFill/>
            <a:miter lim="800000"/>
            <a:headEnd/>
            <a:tailEnd/>
          </a:ln>
        </p:spPr>
      </p:pic>
      <p:sp>
        <p:nvSpPr>
          <p:cNvPr id="10" name="Rectangle 26"/>
          <p:cNvSpPr>
            <a:spLocks noChangeArrowheads="1"/>
          </p:cNvSpPr>
          <p:nvPr userDrawn="1"/>
        </p:nvSpPr>
        <p:spPr bwMode="auto">
          <a:xfrm>
            <a:off x="0"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a:p>
        </p:txBody>
      </p:sp>
      <p:sp>
        <p:nvSpPr>
          <p:cNvPr id="12"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a:p>
        </p:txBody>
      </p:sp>
      <p:sp>
        <p:nvSpPr>
          <p:cNvPr id="21" name="Rectangle 11"/>
          <p:cNvSpPr>
            <a:spLocks noChangeArrowheads="1"/>
          </p:cNvSpPr>
          <p:nvPr userDrawn="1"/>
        </p:nvSpPr>
        <p:spPr bwMode="auto">
          <a:xfrm>
            <a:off x="8208299"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smtClean="0">
                <a:solidFill>
                  <a:schemeClr val="tx1"/>
                </a:solidFill>
              </a:rPr>
              <a:t>| Sector, Alliance, Offering</a:t>
            </a:r>
            <a:endParaRPr lang="en-US" altLang="en-US" sz="1000" noProof="0" dirty="0">
              <a:solidFill>
                <a:schemeClr val="tx1"/>
              </a:solidFill>
            </a:endParaRPr>
          </a:p>
        </p:txBody>
      </p:sp>
      <p:sp>
        <p:nvSpPr>
          <p:cNvPr id="11"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4"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2"/>
          <p:cNvSpPr>
            <a:spLocks noGrp="1" noChangeArrowheads="1"/>
          </p:cNvSpPr>
          <p:nvPr>
            <p:ph type="title"/>
          </p:nvPr>
        </p:nvSpPr>
        <p:spPr bwMode="black">
          <a:xfrm>
            <a:off x="0" y="0"/>
            <a:ext cx="9906000" cy="1188000"/>
          </a:xfrm>
          <a:prstGeom prst="rect">
            <a:avLst/>
          </a:prstGeom>
          <a:noFill/>
          <a:ln w="9525">
            <a:noFill/>
            <a:miter lim="800000"/>
            <a:headEnd/>
            <a:tailEnd/>
          </a:ln>
        </p:spPr>
        <p:txBody>
          <a:bodyPr vert="horz" wrap="square" lIns="72000" tIns="252000" rIns="72000" bIns="36000" numCol="1" anchor="ctr" anchorCtr="0" compatLnSpc="1">
            <a:prstTxWarp prst="textNoShape">
              <a:avLst/>
            </a:prstTxWarp>
          </a:bodyPr>
          <a:lstStyle/>
          <a:p>
            <a:pPr lvl="0"/>
            <a:r>
              <a:rPr lang="en-US" noProof="0" smtClean="0"/>
              <a:t>Click to edit Master title style</a:t>
            </a:r>
          </a:p>
        </p:txBody>
      </p:sp>
      <p:sp>
        <p:nvSpPr>
          <p:cNvPr id="20" name="Rectangle 11"/>
          <p:cNvSpPr>
            <a:spLocks noChangeArrowheads="1"/>
          </p:cNvSpPr>
          <p:nvPr/>
        </p:nvSpPr>
        <p:spPr bwMode="auto">
          <a:xfrm>
            <a:off x="8200354"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smtClean="0">
                <a:solidFill>
                  <a:schemeClr val="tx1"/>
                </a:solidFill>
              </a:rPr>
              <a:t>| Sector, Alliance, Offering</a:t>
            </a:r>
            <a:endParaRPr lang="en-US" altLang="en-US" sz="1000" noProof="0" dirty="0">
              <a:solidFill>
                <a:schemeClr val="tx1"/>
              </a:solidFill>
            </a:endParaRPr>
          </a:p>
        </p:txBody>
      </p:sp>
      <p:pic>
        <p:nvPicPr>
          <p:cNvPr id="21" name="Picture 12" descr="OK_Capgemini"/>
          <p:cNvPicPr>
            <a:picLocks noChangeAspect="1" noChangeArrowheads="1"/>
          </p:cNvPicPr>
          <p:nvPr/>
        </p:nvPicPr>
        <p:blipFill>
          <a:blip r:embed="rId11" cstate="screen">
            <a:clrChange>
              <a:clrFrom>
                <a:srgbClr val="FFFFFF"/>
              </a:clrFrom>
              <a:clrTo>
                <a:srgbClr val="FFFFFF">
                  <a:alpha val="0"/>
                </a:srgbClr>
              </a:clrTo>
            </a:clrChange>
          </a:blip>
          <a:srcRect/>
          <a:stretch>
            <a:fillRect/>
          </a:stretch>
        </p:blipFill>
        <p:spPr bwMode="auto">
          <a:xfrm>
            <a:off x="212720" y="6381750"/>
            <a:ext cx="1558925" cy="339725"/>
          </a:xfrm>
          <a:prstGeom prst="rect">
            <a:avLst/>
          </a:prstGeom>
          <a:noFill/>
          <a:ln w="9525">
            <a:noFill/>
            <a:miter lim="800000"/>
            <a:headEnd/>
            <a:tailEnd/>
          </a:ln>
        </p:spPr>
      </p:pic>
      <p:sp>
        <p:nvSpPr>
          <p:cNvPr id="22"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2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24" name="Rectangle 26"/>
          <p:cNvSpPr>
            <a:spLocks noChangeArrowheads="1"/>
          </p:cNvSpPr>
          <p:nvPr/>
        </p:nvSpPr>
        <p:spPr bwMode="auto">
          <a:xfrm>
            <a:off x="-7943"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a:p>
        </p:txBody>
      </p:sp>
      <p:sp>
        <p:nvSpPr>
          <p:cNvPr id="25"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grpSp>
        <p:nvGrpSpPr>
          <p:cNvPr id="26" name="Groupe 25"/>
          <p:cNvGrpSpPr/>
          <p:nvPr/>
        </p:nvGrpSpPr>
        <p:grpSpPr>
          <a:xfrm>
            <a:off x="-7943" y="0"/>
            <a:ext cx="3457575" cy="1235075"/>
            <a:chOff x="0" y="0"/>
            <a:chExt cx="3457575" cy="1235075"/>
          </a:xfrm>
        </p:grpSpPr>
        <p:sp>
          <p:nvSpPr>
            <p:cNvPr id="27"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a:p>
          </p:txBody>
        </p:sp>
        <p:pic>
          <p:nvPicPr>
            <p:cNvPr id="28" name="Image 27" descr="CBE_Label_pptCorner.png"/>
            <p:cNvPicPr>
              <a:picLocks noChangeAspect="1"/>
            </p:cNvPicPr>
            <p:nvPr userDrawn="1"/>
          </p:nvPicPr>
          <p:blipFill>
            <a:blip r:embed="rId12" cstate="screen"/>
            <a:stretch>
              <a:fillRect/>
            </a:stretch>
          </p:blipFill>
          <p:spPr>
            <a:xfrm>
              <a:off x="160304" y="119554"/>
              <a:ext cx="524166" cy="522000"/>
            </a:xfrm>
            <a:prstGeom prst="rect">
              <a:avLst/>
            </a:prstGeom>
          </p:spPr>
        </p:pic>
      </p:grpSp>
      <p:sp>
        <p:nvSpPr>
          <p:cNvPr id="29" name="Espace réservé du texte 28"/>
          <p:cNvSpPr>
            <a:spLocks noGrp="1"/>
          </p:cNvSpPr>
          <p:nvPr>
            <p:ph type="body" idx="1"/>
          </p:nvPr>
        </p:nvSpPr>
        <p:spPr>
          <a:xfrm>
            <a:off x="0" y="1440000"/>
            <a:ext cx="9906000" cy="4680000"/>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endParaRPr lang="en-US" noProof="0" dirty="0"/>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7" r:id="rId6"/>
    <p:sldLayoutId id="2147483670" r:id="rId7"/>
    <p:sldLayoutId id="2147483668" r:id="rId8"/>
    <p:sldLayoutId id="2147483649" r:id="rId9"/>
  </p:sldLayoutIdLst>
  <p:hf sldNum="0" hdr="0" ftr="0"/>
  <p:txStyles>
    <p:titleStyle>
      <a:lvl1pPr marL="714375" indent="-714375" algn="ctr" defTabSz="914400" rtl="0" eaLnBrk="1" fontAlgn="base" latinLnBrk="0" hangingPunct="1">
        <a:lnSpc>
          <a:spcPct val="90000"/>
        </a:lnSpc>
        <a:spcBef>
          <a:spcPct val="0"/>
        </a:spcBef>
        <a:spcAft>
          <a:spcPct val="0"/>
        </a:spcAft>
        <a:buNone/>
        <a:defRPr lang="en-US" sz="3000" b="1" kern="1200" noProof="0" dirty="0" smtClean="0">
          <a:solidFill>
            <a:schemeClr val="tx2"/>
          </a:solidFill>
          <a:latin typeface="+mj-lt"/>
          <a:ea typeface="+mj-ea"/>
          <a:cs typeface="+mj-cs"/>
        </a:defRPr>
      </a:lvl1pPr>
    </p:titleStyle>
    <p:bodyStyle>
      <a:lvl1pPr marL="269875" indent="-269875" algn="l" defTabSz="714375" rtl="0" eaLnBrk="1" fontAlgn="base" latinLnBrk="0" hangingPunct="1">
        <a:spcBef>
          <a:spcPct val="20000"/>
        </a:spcBef>
        <a:spcAft>
          <a:spcPct val="0"/>
        </a:spcAft>
        <a:buClr>
          <a:schemeClr val="tx2"/>
        </a:buClr>
        <a:buFont typeface="Wingdings" pitchFamily="2" charset="2"/>
        <a:buChar char="§"/>
        <a:defRPr lang="fr-FR" sz="2400" kern="1200" baseline="0" noProof="0" dirty="0" smtClean="0">
          <a:solidFill>
            <a:schemeClr val="tx1"/>
          </a:solidFill>
          <a:latin typeface="+mn-lt"/>
          <a:ea typeface="+mn-ea"/>
          <a:cs typeface="+mn-cs"/>
        </a:defRPr>
      </a:lvl1pPr>
      <a:lvl2pPr marL="539750" indent="-166688" algn="l" defTabSz="714375" rtl="0" eaLnBrk="1" fontAlgn="base" latinLnBrk="0" hangingPunct="1">
        <a:spcBef>
          <a:spcPct val="20000"/>
        </a:spcBef>
        <a:spcAft>
          <a:spcPct val="0"/>
        </a:spcAft>
        <a:buClr>
          <a:schemeClr val="accent2"/>
        </a:buClr>
        <a:buFont typeface="Arial" pitchFamily="34" charset="0"/>
        <a:buChar char="•"/>
        <a:defRPr lang="fr-FR" sz="2000" kern="1200" baseline="0" noProof="0" dirty="0" smtClean="0">
          <a:solidFill>
            <a:schemeClr val="tx1"/>
          </a:solidFill>
          <a:latin typeface="+mn-lt"/>
          <a:ea typeface="+mn-ea"/>
          <a:cs typeface="+mn-cs"/>
        </a:defRPr>
      </a:lvl2pPr>
      <a:lvl3pPr marL="717550" indent="-177800" algn="l" defTabSz="714375" rtl="0" eaLnBrk="1" fontAlgn="base" latinLnBrk="0" hangingPunct="1">
        <a:spcBef>
          <a:spcPct val="20000"/>
        </a:spcBef>
        <a:spcAft>
          <a:spcPct val="0"/>
        </a:spcAft>
        <a:buClr>
          <a:schemeClr val="accent1"/>
        </a:buClr>
        <a:buFont typeface="Courier New" pitchFamily="49" charset="0"/>
        <a:buChar char="o"/>
        <a:defRPr lang="fr-FR" sz="1800" kern="1200" noProof="0" dirty="0" smtClean="0">
          <a:solidFill>
            <a:schemeClr val="tx1"/>
          </a:solidFill>
          <a:latin typeface="+mn-lt"/>
          <a:ea typeface="+mn-ea"/>
          <a:cs typeface="+mn-cs"/>
        </a:defRPr>
      </a:lvl3pPr>
      <a:lvl4pPr marL="987425" indent="-176213" algn="l" defTabSz="714375" rtl="0" eaLnBrk="1" fontAlgn="base" latinLnBrk="0" hangingPunct="1">
        <a:spcBef>
          <a:spcPct val="20000"/>
        </a:spcBef>
        <a:spcAft>
          <a:spcPct val="0"/>
        </a:spcAft>
        <a:buClr>
          <a:schemeClr val="accent3"/>
        </a:buClr>
        <a:buFont typeface="Arial" pitchFamily="34" charset="0"/>
        <a:buChar char="–"/>
        <a:defRPr lang="fr-FR" sz="1600" kern="1200" baseline="0" noProof="0" dirty="0" smtClean="0">
          <a:solidFill>
            <a:schemeClr val="tx1"/>
          </a:solidFill>
          <a:latin typeface="+mn-lt"/>
          <a:ea typeface="+mn-ea"/>
          <a:cs typeface="+mn-cs"/>
        </a:defRPr>
      </a:lvl4pPr>
      <a:lvl5pPr marL="1257300" indent="-176213" algn="l" defTabSz="714375" rtl="0" eaLnBrk="1" fontAlgn="base" latinLnBrk="0" hangingPunct="1">
        <a:spcBef>
          <a:spcPct val="20000"/>
        </a:spcBef>
        <a:spcAft>
          <a:spcPct val="0"/>
        </a:spcAft>
        <a:buFont typeface="Arial" pitchFamily="34" charset="0"/>
        <a:buChar char="»"/>
        <a:defRPr lang="en-US" sz="1400" kern="1200" noProof="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7" r:id="rId2"/>
    <p:sldLayoutId id="2147483678" r:id="rId3"/>
    <p:sldLayoutId id="2147483680" r:id="rId4"/>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sz="4000" dirty="0" smtClean="0"/>
              <a:t>SAP UI5 – Intermediate Level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Configuration Parameters for Navigation</a:t>
            </a:r>
          </a:p>
        </p:txBody>
      </p:sp>
      <p:sp>
        <p:nvSpPr>
          <p:cNvPr id="3" name="Content Placeholder 2"/>
          <p:cNvSpPr>
            <a:spLocks noGrp="1"/>
          </p:cNvSpPr>
          <p:nvPr>
            <p:ph idx="1"/>
          </p:nvPr>
        </p:nvSpPr>
        <p:spPr>
          <a:xfrm>
            <a:off x="128464" y="1412776"/>
            <a:ext cx="9906000" cy="4680000"/>
          </a:xfrm>
        </p:spPr>
        <p:txBody>
          <a:bodyPr>
            <a:noAutofit/>
          </a:bodyPr>
          <a:lstStyle/>
          <a:p>
            <a:r>
              <a:rPr lang="en-US" sz="2000" dirty="0"/>
              <a:t>For route configuration, SAPUI5 </a:t>
            </a:r>
            <a:r>
              <a:rPr lang="en-US" sz="2000" dirty="0" smtClean="0"/>
              <a:t>provides </a:t>
            </a:r>
            <a:r>
              <a:rPr lang="en-US" sz="2000" dirty="0"/>
              <a:t>the parameters</a:t>
            </a:r>
            <a:r>
              <a:rPr lang="en-US" sz="2000" dirty="0" smtClean="0"/>
              <a:t>:</a:t>
            </a:r>
          </a:p>
          <a:p>
            <a:pPr lvl="1"/>
            <a:r>
              <a:rPr lang="en-US" dirty="0" smtClean="0"/>
              <a:t>Name</a:t>
            </a:r>
          </a:p>
          <a:p>
            <a:pPr lvl="2"/>
            <a:r>
              <a:rPr lang="en-US" sz="2000" dirty="0"/>
              <a:t>The route name parameter identifies the route and has to be unique within one router instance.</a:t>
            </a:r>
            <a:endParaRPr lang="en-US" sz="2000" dirty="0" smtClean="0"/>
          </a:p>
          <a:p>
            <a:pPr lvl="1"/>
            <a:r>
              <a:rPr lang="en-US" dirty="0" smtClean="0"/>
              <a:t>Pattern</a:t>
            </a:r>
          </a:p>
          <a:p>
            <a:pPr lvl="2"/>
            <a:r>
              <a:rPr lang="en-US" sz="2000" dirty="0"/>
              <a:t>The pattern parameter defines the string that is matched against the hash. Only the first route with a matching pattern triggers the callback.</a:t>
            </a:r>
            <a:endParaRPr lang="en-US" sz="2000" dirty="0" smtClean="0"/>
          </a:p>
          <a:p>
            <a:pPr lvl="1"/>
            <a:r>
              <a:rPr lang="en-US" dirty="0" smtClean="0"/>
              <a:t>View</a:t>
            </a:r>
          </a:p>
          <a:p>
            <a:pPr lvl="2"/>
            <a:r>
              <a:rPr lang="en-US" sz="2000" dirty="0"/>
              <a:t>The view parameter contains the name of the view that is created on the first time a route is matched. </a:t>
            </a:r>
            <a:endParaRPr lang="en-US" sz="2000" dirty="0" smtClean="0"/>
          </a:p>
          <a:p>
            <a:pPr lvl="1"/>
            <a:r>
              <a:rPr lang="en-US" dirty="0" smtClean="0"/>
              <a:t>viewType</a:t>
            </a:r>
          </a:p>
          <a:p>
            <a:pPr lvl="2"/>
            <a:r>
              <a:rPr lang="en-US" sz="2000" dirty="0"/>
              <a:t>The view type parameter defines the view type that is created.</a:t>
            </a:r>
            <a:endParaRPr lang="en-US" sz="2000" dirty="0" smtClean="0"/>
          </a:p>
          <a:p>
            <a:pPr lvl="1"/>
            <a:r>
              <a:rPr lang="en-US" dirty="0" smtClean="0"/>
              <a:t>viewPath</a:t>
            </a:r>
          </a:p>
          <a:p>
            <a:pPr lvl="2"/>
            <a:r>
              <a:rPr lang="en-US" sz="2000" dirty="0"/>
              <a:t>The view path parameter specifies a prefix that prepends the view</a:t>
            </a:r>
            <a:endParaRPr lang="en-US" sz="2000" dirty="0" smtClean="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10</a:t>
            </a:fld>
            <a:endParaRPr lang="en-US"/>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a:p>
        </p:txBody>
      </p:sp>
      <p:sp>
        <p:nvSpPr>
          <p:cNvPr id="7" name="Content Placeholder 2"/>
          <p:cNvSpPr txBox="1">
            <a:spLocks/>
          </p:cNvSpPr>
          <p:nvPr/>
        </p:nvSpPr>
        <p:spPr>
          <a:xfrm>
            <a:off x="1568450" y="4114800"/>
            <a:ext cx="8122920" cy="1828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310047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Configuration Parameters for Navigation</a:t>
            </a:r>
          </a:p>
        </p:txBody>
      </p:sp>
      <p:sp>
        <p:nvSpPr>
          <p:cNvPr id="3" name="Content Placeholder 2"/>
          <p:cNvSpPr>
            <a:spLocks noGrp="1"/>
          </p:cNvSpPr>
          <p:nvPr>
            <p:ph idx="1"/>
          </p:nvPr>
        </p:nvSpPr>
        <p:spPr/>
        <p:txBody>
          <a:bodyPr>
            <a:normAutofit/>
          </a:bodyPr>
          <a:lstStyle/>
          <a:p>
            <a:pPr lvl="1"/>
            <a:r>
              <a:rPr lang="en-US" dirty="0" smtClean="0"/>
              <a:t>targetParent</a:t>
            </a:r>
          </a:p>
          <a:p>
            <a:pPr lvl="2"/>
            <a:r>
              <a:rPr lang="en-US" sz="2000" dirty="0"/>
              <a:t>The target parent parameter defines the ID of the parent of </a:t>
            </a:r>
            <a:r>
              <a:rPr lang="en-US" sz="2000" dirty="0" smtClean="0"/>
              <a:t>the ‘targetControl’ parameter</a:t>
            </a:r>
            <a:endParaRPr lang="en-US" sz="2000" dirty="0"/>
          </a:p>
          <a:p>
            <a:pPr lvl="1"/>
            <a:r>
              <a:rPr lang="en-US" dirty="0" smtClean="0"/>
              <a:t>targetControl</a:t>
            </a:r>
          </a:p>
          <a:p>
            <a:pPr lvl="2"/>
            <a:r>
              <a:rPr lang="en-US" sz="2000" dirty="0"/>
              <a:t>Views are put into a container control, for example a shell control or a NavContainer for mobile applications, or into any other container.</a:t>
            </a:r>
          </a:p>
          <a:p>
            <a:pPr lvl="1"/>
            <a:r>
              <a:rPr lang="en-US" dirty="0" smtClean="0"/>
              <a:t>targetAggregation</a:t>
            </a:r>
          </a:p>
          <a:p>
            <a:pPr lvl="2"/>
            <a:r>
              <a:rPr lang="en-US" sz="2000" dirty="0"/>
              <a:t>The target application parameter contains the name of an aggregation of the target control that contains views. </a:t>
            </a:r>
          </a:p>
          <a:p>
            <a:pPr lvl="1"/>
            <a:r>
              <a:rPr lang="en-US" dirty="0" smtClean="0"/>
              <a:t>clearTarget</a:t>
            </a:r>
          </a:p>
          <a:p>
            <a:pPr lvl="2"/>
            <a:r>
              <a:rPr lang="en-US" sz="2000" dirty="0"/>
              <a:t>The clear target parameter defines a boolean that is used to specify if the aggregation should be cleared before adding the view to it</a:t>
            </a:r>
            <a:r>
              <a:rPr lang="en-US" sz="2000" dirty="0" smtClean="0"/>
              <a:t>.	</a:t>
            </a:r>
            <a:endParaRPr lang="en-US" sz="2000"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11</a:t>
            </a:fld>
            <a:endParaRPr lang="en-US"/>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a:p>
        </p:txBody>
      </p:sp>
    </p:spTree>
    <p:extLst>
      <p:ext uri="{BB962C8B-B14F-4D97-AF65-F5344CB8AC3E}">
        <p14:creationId xmlns="" xmlns:p14="http://schemas.microsoft.com/office/powerpoint/2010/main" val="254775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Parameters for Navigation</a:t>
            </a:r>
            <a:endParaRPr lang="en-US" dirty="0"/>
          </a:p>
        </p:txBody>
      </p:sp>
      <p:sp>
        <p:nvSpPr>
          <p:cNvPr id="3" name="Content Placeholder 2"/>
          <p:cNvSpPr>
            <a:spLocks noGrp="1"/>
          </p:cNvSpPr>
          <p:nvPr>
            <p:ph idx="1"/>
          </p:nvPr>
        </p:nvSpPr>
        <p:spPr/>
        <p:txBody>
          <a:bodyPr/>
          <a:lstStyle/>
          <a:p>
            <a:pPr lvl="1"/>
            <a:r>
              <a:rPr lang="en-US" dirty="0" err="1" smtClean="0"/>
              <a:t>Subroutes</a:t>
            </a:r>
            <a:endParaRPr lang="en-US" dirty="0" smtClean="0"/>
          </a:p>
          <a:p>
            <a:pPr lvl="2"/>
            <a:r>
              <a:rPr lang="en-US" sz="2000" dirty="0" smtClean="0"/>
              <a:t>The </a:t>
            </a:r>
            <a:r>
              <a:rPr lang="en-US" sz="2000" dirty="0" err="1" smtClean="0"/>
              <a:t>subroutes</a:t>
            </a:r>
            <a:r>
              <a:rPr lang="en-US" sz="2000" dirty="0" smtClean="0"/>
              <a:t> parameter contains an array of routes and can contain the complete route configuration. Routes that are added to </a:t>
            </a:r>
            <a:r>
              <a:rPr lang="en-US" sz="2000" dirty="0" err="1" smtClean="0"/>
              <a:t>subroutes</a:t>
            </a:r>
            <a:r>
              <a:rPr lang="en-US" sz="2000" dirty="0" smtClean="0"/>
              <a:t> may have </a:t>
            </a:r>
            <a:r>
              <a:rPr lang="en-US" sz="2000" dirty="0" err="1" smtClean="0"/>
              <a:t>subroutes</a:t>
            </a:r>
            <a:r>
              <a:rPr lang="en-US" sz="2000" dirty="0" smtClean="0"/>
              <a:t> themselves.</a:t>
            </a:r>
          </a:p>
          <a:p>
            <a:pPr lvl="1"/>
            <a:r>
              <a:rPr lang="en-US" dirty="0" smtClean="0"/>
              <a:t>Callback</a:t>
            </a:r>
          </a:p>
          <a:p>
            <a:pPr lvl="2"/>
            <a:r>
              <a:rPr lang="en-US" sz="2000" dirty="0" smtClean="0"/>
              <a:t>The callback parameter is an optional function that is executed after the route has matched.</a:t>
            </a:r>
          </a:p>
          <a:p>
            <a:endParaRPr lang="en-US"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Routing Configuration Syntax</a:t>
            </a:r>
            <a:endParaRPr lang="en-US" b="1"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13</a:t>
            </a:fld>
            <a:endParaRPr lang="en-US"/>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a:p>
        </p:txBody>
      </p:sp>
      <p:sp>
        <p:nvSpPr>
          <p:cNvPr id="7" name="Content Placeholder 2"/>
          <p:cNvSpPr txBox="1">
            <a:spLocks/>
          </p:cNvSpPr>
          <p:nvPr/>
        </p:nvSpPr>
        <p:spPr>
          <a:xfrm>
            <a:off x="1568450" y="4114800"/>
            <a:ext cx="8122920" cy="1828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p:cNvPicPr>
            <a:picLocks noChangeAspect="1"/>
          </p:cNvPicPr>
          <p:nvPr/>
        </p:nvPicPr>
        <p:blipFill>
          <a:blip r:embed="rId2" cstate="print"/>
          <a:stretch>
            <a:fillRect/>
          </a:stretch>
        </p:blipFill>
        <p:spPr>
          <a:xfrm>
            <a:off x="1784648" y="1484784"/>
            <a:ext cx="6336704" cy="42484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2762821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Routing in </a:t>
            </a:r>
            <a:r>
              <a:rPr lang="en-US" b="1" dirty="0" smtClean="0"/>
              <a:t>Component</a:t>
            </a:r>
            <a:endParaRPr lang="en-US" dirty="0"/>
          </a:p>
        </p:txBody>
      </p:sp>
      <p:sp>
        <p:nvSpPr>
          <p:cNvPr id="3" name="Content Placeholder 2"/>
          <p:cNvSpPr>
            <a:spLocks noGrp="1"/>
          </p:cNvSpPr>
          <p:nvPr>
            <p:ph idx="1"/>
          </p:nvPr>
        </p:nvSpPr>
        <p:spPr/>
        <p:txBody>
          <a:bodyPr/>
          <a:lstStyle/>
          <a:p>
            <a:r>
              <a:rPr lang="en-US" sz="2000" dirty="0"/>
              <a:t>Configuration</a:t>
            </a:r>
          </a:p>
          <a:p>
            <a:r>
              <a:rPr lang="en-US" sz="2000" dirty="0"/>
              <a:t>Initialization</a:t>
            </a:r>
          </a:p>
          <a:p>
            <a:r>
              <a:rPr lang="en-US" sz="2000" dirty="0"/>
              <a:t>Access</a:t>
            </a:r>
          </a:p>
          <a:p>
            <a:r>
              <a:rPr lang="en-US" sz="2000" dirty="0"/>
              <a:t>View ownership</a:t>
            </a:r>
          </a:p>
          <a:p>
            <a:pPr marL="0" indent="0">
              <a:buNone/>
            </a:pPr>
            <a:endParaRPr lang="en-US" sz="2000" dirty="0"/>
          </a:p>
        </p:txBody>
      </p:sp>
    </p:spTree>
    <p:extLst>
      <p:ext uri="{BB962C8B-B14F-4D97-AF65-F5344CB8AC3E}">
        <p14:creationId xmlns="" xmlns:p14="http://schemas.microsoft.com/office/powerpoint/2010/main" val="975779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Routing in Component</a:t>
            </a:r>
            <a:endParaRPr lang="en-US" dirty="0"/>
          </a:p>
        </p:txBody>
      </p:sp>
      <p:sp>
        <p:nvSpPr>
          <p:cNvPr id="3" name="Content Placeholder 2"/>
          <p:cNvSpPr>
            <a:spLocks noGrp="1"/>
          </p:cNvSpPr>
          <p:nvPr>
            <p:ph idx="1"/>
          </p:nvPr>
        </p:nvSpPr>
        <p:spPr/>
        <p:txBody>
          <a:bodyPr>
            <a:normAutofit/>
          </a:bodyPr>
          <a:lstStyle/>
          <a:p>
            <a:r>
              <a:rPr lang="en-US" sz="2000" b="1" dirty="0"/>
              <a:t>Configuration</a:t>
            </a:r>
          </a:p>
          <a:p>
            <a:pPr lvl="1"/>
            <a:r>
              <a:rPr lang="en-US" dirty="0"/>
              <a:t>To implement the navigation framework, configure and initialize the router. You can do this inside the component. First, define the routing metadata as follows</a:t>
            </a:r>
          </a:p>
          <a:p>
            <a:endParaRPr lang="en-US" sz="2000" dirty="0"/>
          </a:p>
        </p:txBody>
      </p:sp>
      <p:pic>
        <p:nvPicPr>
          <p:cNvPr id="4" name="Picture 3"/>
          <p:cNvPicPr>
            <a:picLocks noChangeAspect="1"/>
          </p:cNvPicPr>
          <p:nvPr/>
        </p:nvPicPr>
        <p:blipFill>
          <a:blip r:embed="rId2" cstate="print"/>
          <a:stretch>
            <a:fillRect/>
          </a:stretch>
        </p:blipFill>
        <p:spPr>
          <a:xfrm>
            <a:off x="1640632" y="2480632"/>
            <a:ext cx="6366669" cy="3684672"/>
          </a:xfrm>
          <a:prstGeom prst="rect">
            <a:avLst/>
          </a:prstGeom>
        </p:spPr>
      </p:pic>
    </p:spTree>
    <p:extLst>
      <p:ext uri="{BB962C8B-B14F-4D97-AF65-F5344CB8AC3E}">
        <p14:creationId xmlns="" xmlns:p14="http://schemas.microsoft.com/office/powerpoint/2010/main" val="1986367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Routing in Component</a:t>
            </a:r>
            <a:endParaRPr lang="en-US" dirty="0"/>
          </a:p>
        </p:txBody>
      </p:sp>
      <p:sp>
        <p:nvSpPr>
          <p:cNvPr id="3" name="Content Placeholder 2"/>
          <p:cNvSpPr>
            <a:spLocks noGrp="1"/>
          </p:cNvSpPr>
          <p:nvPr>
            <p:ph idx="1"/>
          </p:nvPr>
        </p:nvSpPr>
        <p:spPr/>
        <p:txBody>
          <a:bodyPr>
            <a:normAutofit/>
          </a:bodyPr>
          <a:lstStyle/>
          <a:p>
            <a:r>
              <a:rPr lang="en-US" sz="2000" b="1" dirty="0"/>
              <a:t>Initializing</a:t>
            </a:r>
          </a:p>
          <a:p>
            <a:pPr lvl="1"/>
            <a:r>
              <a:rPr lang="en-US" dirty="0"/>
              <a:t>The router now needs to be initialized by the component, for example in </a:t>
            </a:r>
            <a:r>
              <a:rPr lang="en-US" dirty="0" smtClean="0"/>
              <a:t>the ‘</a:t>
            </a:r>
            <a:r>
              <a:rPr lang="en-US" dirty="0" err="1" smtClean="0"/>
              <a:t>init</a:t>
            </a:r>
            <a:r>
              <a:rPr lang="en-US" dirty="0" smtClean="0"/>
              <a:t>’ function </a:t>
            </a:r>
            <a:endParaRPr lang="en-US" dirty="0"/>
          </a:p>
        </p:txBody>
      </p:sp>
      <p:pic>
        <p:nvPicPr>
          <p:cNvPr id="5" name="Picture 4"/>
          <p:cNvPicPr>
            <a:picLocks noChangeAspect="1"/>
          </p:cNvPicPr>
          <p:nvPr/>
        </p:nvPicPr>
        <p:blipFill>
          <a:blip r:embed="rId2" cstate="print"/>
          <a:stretch>
            <a:fillRect/>
          </a:stretch>
        </p:blipFill>
        <p:spPr>
          <a:xfrm>
            <a:off x="990600" y="2942828"/>
            <a:ext cx="7924800" cy="1638300"/>
          </a:xfrm>
          <a:prstGeom prst="rect">
            <a:avLst/>
          </a:prstGeom>
        </p:spPr>
      </p:pic>
    </p:spTree>
    <p:extLst>
      <p:ext uri="{BB962C8B-B14F-4D97-AF65-F5344CB8AC3E}">
        <p14:creationId xmlns="" xmlns:p14="http://schemas.microsoft.com/office/powerpoint/2010/main" val="262773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Routing in Component</a:t>
            </a:r>
            <a:endParaRPr lang="en-US" dirty="0"/>
          </a:p>
        </p:txBody>
      </p:sp>
      <p:sp>
        <p:nvSpPr>
          <p:cNvPr id="3" name="Content Placeholder 2"/>
          <p:cNvSpPr>
            <a:spLocks noGrp="1"/>
          </p:cNvSpPr>
          <p:nvPr>
            <p:ph idx="1"/>
          </p:nvPr>
        </p:nvSpPr>
        <p:spPr/>
        <p:txBody>
          <a:bodyPr>
            <a:normAutofit/>
          </a:bodyPr>
          <a:lstStyle/>
          <a:p>
            <a:r>
              <a:rPr lang="en-US" sz="2000" b="1" dirty="0"/>
              <a:t>Access</a:t>
            </a:r>
          </a:p>
          <a:p>
            <a:pPr lvl="1"/>
            <a:r>
              <a:rPr lang="en-US" dirty="0"/>
              <a:t>To access the router and to use its functions, use </a:t>
            </a:r>
            <a:r>
              <a:rPr lang="en-US" dirty="0" smtClean="0"/>
              <a:t>the </a:t>
            </a:r>
            <a:r>
              <a:rPr lang="en-US" dirty="0" err="1" smtClean="0"/>
              <a:t>getRouter</a:t>
            </a:r>
            <a:r>
              <a:rPr lang="en-US" dirty="0" smtClean="0"/>
              <a:t>() function or the static </a:t>
            </a:r>
            <a:r>
              <a:rPr lang="en-US" dirty="0" err="1" smtClean="0"/>
              <a:t>getRouterFOr</a:t>
            </a:r>
            <a:r>
              <a:rPr lang="en-US" dirty="0" smtClean="0"/>
              <a:t> function of </a:t>
            </a:r>
            <a:r>
              <a:rPr lang="en-US" dirty="0" err="1" smtClean="0"/>
              <a:t>th</a:t>
            </a:r>
            <a:r>
              <a:rPr lang="en-US" dirty="0" smtClean="0"/>
              <a:t> UI component.</a:t>
            </a:r>
            <a:endParaRPr lang="en-US" dirty="0"/>
          </a:p>
        </p:txBody>
      </p:sp>
      <p:sp>
        <p:nvSpPr>
          <p:cNvPr id="4" name="Rectangle 1"/>
          <p:cNvSpPr>
            <a:spLocks noChangeArrowheads="1"/>
          </p:cNvSpPr>
          <p:nvPr/>
        </p:nvSpPr>
        <p:spPr bwMode="auto">
          <a:xfrm>
            <a:off x="1" y="-314774"/>
            <a:ext cx="65" cy="62954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31740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cstate="print"/>
          <a:stretch>
            <a:fillRect/>
          </a:stretch>
        </p:blipFill>
        <p:spPr>
          <a:xfrm>
            <a:off x="1516856" y="3068960"/>
            <a:ext cx="6872288" cy="238125"/>
          </a:xfrm>
          <a:prstGeom prst="rect">
            <a:avLst/>
          </a:prstGeom>
        </p:spPr>
      </p:pic>
    </p:spTree>
    <p:extLst>
      <p:ext uri="{BB962C8B-B14F-4D97-AF65-F5344CB8AC3E}">
        <p14:creationId xmlns="" xmlns:p14="http://schemas.microsoft.com/office/powerpoint/2010/main" val="693001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Methods and Events for Navigation</a:t>
            </a:r>
          </a:p>
        </p:txBody>
      </p:sp>
      <p:sp>
        <p:nvSpPr>
          <p:cNvPr id="3" name="Content Placeholder 2"/>
          <p:cNvSpPr>
            <a:spLocks noGrp="1"/>
          </p:cNvSpPr>
          <p:nvPr>
            <p:ph idx="1"/>
          </p:nvPr>
        </p:nvSpPr>
        <p:spPr/>
        <p:txBody>
          <a:bodyPr>
            <a:normAutofit/>
          </a:bodyPr>
          <a:lstStyle/>
          <a:p>
            <a:r>
              <a:rPr lang="en-US" sz="2000" b="1" dirty="0" err="1" smtClean="0"/>
              <a:t>navTo</a:t>
            </a:r>
            <a:endParaRPr lang="en-US" sz="2000" b="1" dirty="0" smtClean="0"/>
          </a:p>
          <a:p>
            <a:pPr lvl="1"/>
            <a:r>
              <a:rPr lang="en-US" dirty="0" smtClean="0"/>
              <a:t>method </a:t>
            </a:r>
            <a:r>
              <a:rPr lang="en-US" dirty="0"/>
              <a:t>to navigate to the given route and fill the hash with the corresponding data. The listener callbacks of controllers listening to this route are provided with data. </a:t>
            </a:r>
            <a:endParaRPr lang="en-US" b="1" dirty="0" smtClean="0"/>
          </a:p>
        </p:txBody>
      </p:sp>
      <p:sp>
        <p:nvSpPr>
          <p:cNvPr id="4" name="Rectangle 1"/>
          <p:cNvSpPr>
            <a:spLocks noChangeArrowheads="1"/>
          </p:cNvSpPr>
          <p:nvPr/>
        </p:nvSpPr>
        <p:spPr bwMode="auto">
          <a:xfrm>
            <a:off x="1" y="-314774"/>
            <a:ext cx="65" cy="62954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31740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cstate="print"/>
          <a:stretch>
            <a:fillRect/>
          </a:stretch>
        </p:blipFill>
        <p:spPr>
          <a:xfrm>
            <a:off x="247650" y="3140968"/>
            <a:ext cx="9410700" cy="1143000"/>
          </a:xfrm>
          <a:prstGeom prst="rect">
            <a:avLst/>
          </a:prstGeom>
        </p:spPr>
      </p:pic>
    </p:spTree>
    <p:extLst>
      <p:ext uri="{BB962C8B-B14F-4D97-AF65-F5344CB8AC3E}">
        <p14:creationId xmlns="" xmlns:p14="http://schemas.microsoft.com/office/powerpoint/2010/main" val="3409396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Methods and Events for Navigation</a:t>
            </a:r>
          </a:p>
        </p:txBody>
      </p:sp>
      <p:sp>
        <p:nvSpPr>
          <p:cNvPr id="3" name="Content Placeholder 2"/>
          <p:cNvSpPr>
            <a:spLocks noGrp="1"/>
          </p:cNvSpPr>
          <p:nvPr>
            <p:ph idx="1"/>
          </p:nvPr>
        </p:nvSpPr>
        <p:spPr/>
        <p:txBody>
          <a:bodyPr>
            <a:normAutofit/>
          </a:bodyPr>
          <a:lstStyle/>
          <a:p>
            <a:r>
              <a:rPr lang="en-US" sz="2000" b="1" dirty="0" err="1" smtClean="0"/>
              <a:t>attachRouteMatched</a:t>
            </a:r>
            <a:endParaRPr lang="en-US" sz="2000" b="1" dirty="0" smtClean="0"/>
          </a:p>
          <a:p>
            <a:pPr lvl="1"/>
            <a:r>
              <a:rPr lang="en-US" dirty="0"/>
              <a:t>The route matched event is fired every time a changed hash matches a route or a pattern. If you want to only react to specific routes, check if the name parameter matches the route you want to listen to</a:t>
            </a:r>
            <a:r>
              <a:rPr lang="en-US" dirty="0" smtClean="0"/>
              <a:t>.</a:t>
            </a:r>
            <a:endParaRPr lang="en-US" b="1" dirty="0" smtClean="0"/>
          </a:p>
        </p:txBody>
      </p:sp>
      <p:sp>
        <p:nvSpPr>
          <p:cNvPr id="4" name="Rectangle 1"/>
          <p:cNvSpPr>
            <a:spLocks noChangeArrowheads="1"/>
          </p:cNvSpPr>
          <p:nvPr/>
        </p:nvSpPr>
        <p:spPr bwMode="auto">
          <a:xfrm>
            <a:off x="1" y="-314774"/>
            <a:ext cx="65" cy="62954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31740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cstate="print"/>
          <a:stretch>
            <a:fillRect/>
          </a:stretch>
        </p:blipFill>
        <p:spPr>
          <a:xfrm>
            <a:off x="1413669" y="3179483"/>
            <a:ext cx="7078663" cy="2409757"/>
          </a:xfrm>
          <a:prstGeom prst="rect">
            <a:avLst/>
          </a:prstGeom>
        </p:spPr>
      </p:pic>
    </p:spTree>
    <p:extLst>
      <p:ext uri="{BB962C8B-B14F-4D97-AF65-F5344CB8AC3E}">
        <p14:creationId xmlns="" xmlns:p14="http://schemas.microsoft.com/office/powerpoint/2010/main" val="2539384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cs typeface="Aharoni" pitchFamily="2" charset="-79"/>
              </a:rPr>
              <a:t>SAP UI5 – Day 4</a:t>
            </a:r>
            <a:endParaRPr lang="en-US" dirty="0"/>
          </a:p>
        </p:txBody>
      </p:sp>
      <p:sp>
        <p:nvSpPr>
          <p:cNvPr id="2050" name="AutoShape 2" descr="Image result for capgemini logo png"/>
          <p:cNvSpPr>
            <a:spLocks noChangeAspect="1" noChangeArrowheads="1"/>
          </p:cNvSpPr>
          <p:nvPr/>
        </p:nvSpPr>
        <p:spPr bwMode="auto">
          <a:xfrm>
            <a:off x="168540" y="-144463"/>
            <a:ext cx="3302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952255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Methods and Events for Navigation</a:t>
            </a:r>
          </a:p>
        </p:txBody>
      </p:sp>
      <p:sp>
        <p:nvSpPr>
          <p:cNvPr id="3" name="Content Placeholder 2"/>
          <p:cNvSpPr>
            <a:spLocks noGrp="1"/>
          </p:cNvSpPr>
          <p:nvPr>
            <p:ph idx="1"/>
          </p:nvPr>
        </p:nvSpPr>
        <p:spPr/>
        <p:txBody>
          <a:bodyPr>
            <a:normAutofit/>
          </a:bodyPr>
          <a:lstStyle/>
          <a:p>
            <a:r>
              <a:rPr lang="en-US" sz="2000" b="1" dirty="0" err="1" smtClean="0"/>
              <a:t>attachRoutePatternMatched</a:t>
            </a:r>
            <a:endParaRPr lang="en-US" sz="2000" b="1" dirty="0" smtClean="0"/>
          </a:p>
          <a:p>
            <a:pPr lvl="1"/>
            <a:r>
              <a:rPr lang="en-US" dirty="0"/>
              <a:t>This event is similar to route matched, but it only fires for the route that has a matching pattern, and not for its parent route. </a:t>
            </a:r>
            <a:endParaRPr lang="en-US" b="1" dirty="0" smtClean="0"/>
          </a:p>
          <a:p>
            <a:r>
              <a:rPr lang="en-US" sz="2000" b="1" dirty="0" err="1" smtClean="0"/>
              <a:t>viewCreated</a:t>
            </a:r>
            <a:endParaRPr lang="en-US" sz="2000" b="1" dirty="0" smtClean="0"/>
          </a:p>
          <a:p>
            <a:pPr lvl="1"/>
            <a:r>
              <a:rPr lang="en-US" dirty="0" smtClean="0"/>
              <a:t>This event </a:t>
            </a:r>
            <a:r>
              <a:rPr lang="en-US" dirty="0"/>
              <a:t>is fired every time a new view has been created by the navigation system.</a:t>
            </a:r>
          </a:p>
        </p:txBody>
      </p:sp>
      <p:sp>
        <p:nvSpPr>
          <p:cNvPr id="4" name="Rectangle 1"/>
          <p:cNvSpPr>
            <a:spLocks noChangeArrowheads="1"/>
          </p:cNvSpPr>
          <p:nvPr/>
        </p:nvSpPr>
        <p:spPr bwMode="auto">
          <a:xfrm>
            <a:off x="1" y="-314774"/>
            <a:ext cx="65" cy="62954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31740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218262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Methods and Events for Navigation</a:t>
            </a:r>
          </a:p>
        </p:txBody>
      </p:sp>
      <p:sp>
        <p:nvSpPr>
          <p:cNvPr id="3" name="Content Placeholder 2"/>
          <p:cNvSpPr>
            <a:spLocks noGrp="1"/>
          </p:cNvSpPr>
          <p:nvPr>
            <p:ph idx="1"/>
          </p:nvPr>
        </p:nvSpPr>
        <p:spPr/>
        <p:txBody>
          <a:bodyPr>
            <a:normAutofit/>
          </a:bodyPr>
          <a:lstStyle/>
          <a:p>
            <a:r>
              <a:rPr lang="en-US" sz="2000" b="1" dirty="0" err="1" smtClean="0"/>
              <a:t>attachRoutePatternMatched</a:t>
            </a:r>
            <a:endParaRPr lang="en-US" sz="2000" b="1" dirty="0" smtClean="0"/>
          </a:p>
          <a:p>
            <a:pPr lvl="1"/>
            <a:r>
              <a:rPr lang="en-US" dirty="0"/>
              <a:t>This event is similar to route matched, but it only fires for the route that has a matching pattern, and not for its parent route. </a:t>
            </a:r>
            <a:endParaRPr lang="en-US" b="1" dirty="0" smtClean="0"/>
          </a:p>
          <a:p>
            <a:r>
              <a:rPr lang="en-US" sz="2000" b="1" dirty="0" err="1" smtClean="0"/>
              <a:t>viewCreated</a:t>
            </a:r>
            <a:endParaRPr lang="en-US" sz="2000" b="1" dirty="0" smtClean="0"/>
          </a:p>
          <a:p>
            <a:pPr lvl="1"/>
            <a:r>
              <a:rPr lang="en-US" dirty="0" smtClean="0"/>
              <a:t>This event </a:t>
            </a:r>
            <a:r>
              <a:rPr lang="en-US" dirty="0"/>
              <a:t>is fired every time a new view has been created by the navigation system.</a:t>
            </a:r>
          </a:p>
        </p:txBody>
      </p:sp>
      <p:sp>
        <p:nvSpPr>
          <p:cNvPr id="4" name="Rectangle 1"/>
          <p:cNvSpPr>
            <a:spLocks noChangeArrowheads="1"/>
          </p:cNvSpPr>
          <p:nvPr/>
        </p:nvSpPr>
        <p:spPr bwMode="auto">
          <a:xfrm>
            <a:off x="1" y="-314774"/>
            <a:ext cx="65" cy="62954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31740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543006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UI5I-AC-02 </a:t>
            </a:r>
            <a:r>
              <a:rPr lang="en-US" dirty="0" smtClean="0"/>
              <a:t>: Control Extensions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extension</a:t>
            </a:r>
            <a:endParaRPr lang="en-US" dirty="0"/>
          </a:p>
        </p:txBody>
      </p:sp>
      <p:sp>
        <p:nvSpPr>
          <p:cNvPr id="3" name="Content Placeholder 2"/>
          <p:cNvSpPr>
            <a:spLocks noGrp="1"/>
          </p:cNvSpPr>
          <p:nvPr>
            <p:ph idx="1"/>
          </p:nvPr>
        </p:nvSpPr>
        <p:spPr/>
        <p:txBody>
          <a:bodyPr/>
          <a:lstStyle/>
          <a:p>
            <a:r>
              <a:rPr lang="en-US" sz="2000" dirty="0" smtClean="0"/>
              <a:t>Control Extension allows us to create or customize the controls.</a:t>
            </a:r>
            <a:endParaRPr lang="en-US" sz="2000" dirty="0"/>
          </a:p>
        </p:txBody>
      </p:sp>
      <p:sp>
        <p:nvSpPr>
          <p:cNvPr id="4" name="Date Placeholder 3"/>
          <p:cNvSpPr>
            <a:spLocks noGrp="1"/>
          </p:cNvSpPr>
          <p:nvPr>
            <p:ph type="dt" sz="half" idx="2"/>
          </p:nvPr>
        </p:nvSpPr>
        <p:spPr/>
        <p:txBody>
          <a:bodyPr/>
          <a:lstStyle/>
          <a:p>
            <a:pPr>
              <a:defRPr/>
            </a:pPr>
            <a:endParaRPr lang="en-US" dirty="0"/>
          </a:p>
        </p:txBody>
      </p:sp>
      <p:pic>
        <p:nvPicPr>
          <p:cNvPr id="5" name="Picture 4"/>
          <p:cNvPicPr/>
          <p:nvPr/>
        </p:nvPicPr>
        <p:blipFill>
          <a:blip r:embed="rId2" cstate="print"/>
          <a:srcRect/>
          <a:stretch>
            <a:fillRect/>
          </a:stretch>
        </p:blipFill>
        <p:spPr bwMode="auto">
          <a:xfrm>
            <a:off x="488504" y="2420888"/>
            <a:ext cx="2736304" cy="1584176"/>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3800872" y="2276872"/>
            <a:ext cx="5400600" cy="259228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extension</a:t>
            </a:r>
            <a:endParaRPr lang="en-US" dirty="0"/>
          </a:p>
        </p:txBody>
      </p:sp>
      <p:sp>
        <p:nvSpPr>
          <p:cNvPr id="4" name="Date Placeholder 3"/>
          <p:cNvSpPr>
            <a:spLocks noGrp="1"/>
          </p:cNvSpPr>
          <p:nvPr>
            <p:ph type="dt" sz="half" idx="2"/>
          </p:nvPr>
        </p:nvSpPr>
        <p:spPr/>
        <p:txBody>
          <a:bodyPr/>
          <a:lstStyle/>
          <a:p>
            <a:pPr>
              <a:defRPr/>
            </a:pPr>
            <a:endParaRPr lang="en-US" dirty="0"/>
          </a:p>
        </p:txBody>
      </p:sp>
      <p:pic>
        <p:nvPicPr>
          <p:cNvPr id="5" name="Content Placeholder 4"/>
          <p:cNvPicPr>
            <a:picLocks noGrp="1"/>
          </p:cNvPicPr>
          <p:nvPr>
            <p:ph idx="1"/>
          </p:nvPr>
        </p:nvPicPr>
        <p:blipFill>
          <a:blip r:embed="rId2" cstate="print"/>
          <a:srcRect/>
          <a:stretch>
            <a:fillRect/>
          </a:stretch>
        </p:blipFill>
        <p:spPr bwMode="auto">
          <a:xfrm>
            <a:off x="1280592" y="1844824"/>
            <a:ext cx="6996633" cy="352839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43200"/>
            <a:ext cx="6602253" cy="923330"/>
          </a:xfrm>
          <a:prstGeom prst="rect">
            <a:avLst/>
          </a:prstGeom>
          <a:noFill/>
        </p:spPr>
        <p:txBody>
          <a:bodyPr wrap="squar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Questions???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Picture 2" descr="http://mannerofspeaking.files.wordpress.com/2010/08/question.jpg?w=640"/>
          <p:cNvPicPr>
            <a:picLocks noChangeAspect="1" noChangeArrowheads="1"/>
          </p:cNvPicPr>
          <p:nvPr/>
        </p:nvPicPr>
        <p:blipFill>
          <a:blip r:embed="rId2" cstate="print"/>
          <a:srcRect/>
          <a:stretch>
            <a:fillRect/>
          </a:stretch>
        </p:blipFill>
        <p:spPr bwMode="auto">
          <a:xfrm>
            <a:off x="5943600" y="1498598"/>
            <a:ext cx="3054350" cy="37592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descr="Image result for thank you slide"/>
          <p:cNvSpPr>
            <a:spLocks noChangeAspect="1" noChangeArrowheads="1"/>
          </p:cNvSpPr>
          <p:nvPr/>
        </p:nvSpPr>
        <p:spPr bwMode="auto">
          <a:xfrm>
            <a:off x="168540" y="-144463"/>
            <a:ext cx="3302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48" name="Picture 4" descr="https://encrypted-tbn2.gstatic.com/images?q=tbn:ANd9GcSIZaCvEGKwEr_Vhn8La-WvQB9iHVYcx4LZ6mpZ530gVwAqT9SN"/>
          <p:cNvPicPr>
            <a:picLocks noChangeAspect="1" noChangeArrowheads="1"/>
          </p:cNvPicPr>
          <p:nvPr/>
        </p:nvPicPr>
        <p:blipFill>
          <a:blip r:embed="rId2" cstate="print"/>
          <a:srcRect/>
          <a:stretch>
            <a:fillRect/>
          </a:stretch>
        </p:blipFill>
        <p:spPr bwMode="auto">
          <a:xfrm>
            <a:off x="2559050" y="1295400"/>
            <a:ext cx="5173133" cy="3581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UI5I-AC: Advance UI5 Concepts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 :</a:t>
            </a:r>
            <a:endParaRPr lang="en-US" dirty="0"/>
          </a:p>
        </p:txBody>
      </p:sp>
      <p:sp>
        <p:nvSpPr>
          <p:cNvPr id="2" name="Subtitle 1"/>
          <p:cNvSpPr>
            <a:spLocks noGrp="1"/>
          </p:cNvSpPr>
          <p:nvPr>
            <p:ph idx="1"/>
          </p:nvPr>
        </p:nvSpPr>
        <p:spPr/>
        <p:txBody>
          <a:bodyPr/>
          <a:lstStyle/>
          <a:p>
            <a:pPr lvl="0"/>
            <a:r>
              <a:rPr lang="en-CA" sz="2000" dirty="0" smtClean="0">
                <a:solidFill>
                  <a:schemeClr val="dk1"/>
                </a:solidFill>
              </a:rPr>
              <a:t>Navigation and Routing Concepts</a:t>
            </a:r>
          </a:p>
          <a:p>
            <a:r>
              <a:rPr lang="en-US" sz="2000" dirty="0" smtClean="0"/>
              <a:t>Implementing routing in sample application</a:t>
            </a:r>
          </a:p>
          <a:p>
            <a:pPr marL="171450" indent="-171450" fontAlgn="b"/>
            <a:r>
              <a:rPr lang="en-US" sz="2000" dirty="0" smtClean="0"/>
              <a:t> Control extension</a:t>
            </a:r>
          </a:p>
          <a:p>
            <a:pPr marL="171450" indent="-171450" fontAlgn="b"/>
            <a:r>
              <a:rPr lang="en-US" sz="2000" dirty="0" smtClean="0"/>
              <a:t> Example of control extension</a:t>
            </a:r>
          </a:p>
          <a:p>
            <a:pPr lvl="0">
              <a:buNone/>
            </a:pPr>
            <a:endParaRPr lang="en-US" sz="2000" dirty="0" smtClean="0">
              <a:solidFill>
                <a:schemeClr val="dk1"/>
              </a:solidFill>
            </a:endParaRPr>
          </a:p>
          <a:p>
            <a:pPr>
              <a:buFont typeface="Arial" pitchFamily="34" charset="0"/>
              <a:buChar char="•"/>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UI5I-AC-01 : Routing and Navigation in UI5</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&amp; Routing</a:t>
            </a:r>
            <a:endParaRPr lang="en-US" dirty="0"/>
          </a:p>
        </p:txBody>
      </p:sp>
      <p:sp>
        <p:nvSpPr>
          <p:cNvPr id="3" name="Content Placeholder 2"/>
          <p:cNvSpPr>
            <a:spLocks noGrp="1"/>
          </p:cNvSpPr>
          <p:nvPr>
            <p:ph idx="1"/>
          </p:nvPr>
        </p:nvSpPr>
        <p:spPr/>
        <p:txBody>
          <a:bodyPr>
            <a:normAutofit/>
          </a:bodyPr>
          <a:lstStyle/>
          <a:p>
            <a:r>
              <a:rPr lang="en-US" sz="2000" dirty="0"/>
              <a:t>SAPUI5 uses a hash-based navigation that enables you to pass data from the hash to any view, and to adjust a current hash so that you can use it as a </a:t>
            </a:r>
            <a:r>
              <a:rPr lang="en-US" sz="2000" dirty="0" err="1"/>
              <a:t>bookmarkable</a:t>
            </a:r>
            <a:r>
              <a:rPr lang="en-US" sz="2000" dirty="0"/>
              <a:t> URL. Depending on the hash, you can also generate views automatically. And it enables the app users to use the browser history buttons for navigation</a:t>
            </a:r>
            <a:r>
              <a:rPr lang="en-US" sz="2000" dirty="0" smtClean="0"/>
              <a:t>.</a:t>
            </a:r>
          </a:p>
          <a:p>
            <a:r>
              <a:rPr lang="en-US" sz="2000" dirty="0"/>
              <a:t>Navigation is used for the following use cases</a:t>
            </a:r>
            <a:r>
              <a:rPr lang="en-US" sz="2000" dirty="0" smtClean="0"/>
              <a:t>:</a:t>
            </a:r>
          </a:p>
          <a:p>
            <a:pPr lvl="1"/>
            <a:r>
              <a:rPr lang="en-US" dirty="0" smtClean="0"/>
              <a:t>Browser </a:t>
            </a:r>
            <a:r>
              <a:rPr lang="en-US" dirty="0"/>
              <a:t>History </a:t>
            </a:r>
            <a:r>
              <a:rPr lang="en-US" dirty="0" smtClean="0"/>
              <a:t>Handling On </a:t>
            </a:r>
            <a:r>
              <a:rPr lang="en-US" dirty="0"/>
              <a:t>mobile devices you do not only have the browser back but also physical back buttons (android).</a:t>
            </a:r>
          </a:p>
          <a:p>
            <a:pPr lvl="1"/>
            <a:r>
              <a:rPr lang="en-US" dirty="0"/>
              <a:t>Bookmarks/Deep </a:t>
            </a:r>
            <a:r>
              <a:rPr lang="en-US" dirty="0" smtClean="0"/>
              <a:t>Links: bookmark/deep </a:t>
            </a:r>
            <a:r>
              <a:rPr lang="en-US" dirty="0"/>
              <a:t>link a page inside an app. This means we can start the app and resume the bookmarked state.</a:t>
            </a:r>
          </a:p>
          <a:p>
            <a:endParaRPr lang="en-US" sz="2000"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6</a:t>
            </a:fld>
            <a:endParaRPr lang="en-US"/>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a:p>
        </p:txBody>
      </p:sp>
      <p:sp>
        <p:nvSpPr>
          <p:cNvPr id="7" name="Content Placeholder 2"/>
          <p:cNvSpPr txBox="1">
            <a:spLocks/>
          </p:cNvSpPr>
          <p:nvPr/>
        </p:nvSpPr>
        <p:spPr>
          <a:xfrm>
            <a:off x="1568450" y="4114800"/>
            <a:ext cx="8122920" cy="1828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&amp; Routing</a:t>
            </a:r>
            <a:endParaRPr lang="en-US" dirty="0"/>
          </a:p>
        </p:txBody>
      </p:sp>
      <p:sp>
        <p:nvSpPr>
          <p:cNvPr id="3" name="Content Placeholder 2"/>
          <p:cNvSpPr>
            <a:spLocks noGrp="1"/>
          </p:cNvSpPr>
          <p:nvPr>
            <p:ph idx="1"/>
          </p:nvPr>
        </p:nvSpPr>
        <p:spPr/>
        <p:txBody>
          <a:bodyPr>
            <a:normAutofit/>
          </a:bodyPr>
          <a:lstStyle/>
          <a:p>
            <a:r>
              <a:rPr lang="en-US" sz="2000" dirty="0"/>
              <a:t>S</a:t>
            </a:r>
            <a:r>
              <a:rPr lang="en-US" sz="2000" dirty="0" smtClean="0"/>
              <a:t>APUI5 </a:t>
            </a:r>
            <a:r>
              <a:rPr lang="en-US" sz="2000" dirty="0"/>
              <a:t>enable navigation by changing the hash: The browser does not reload the page, instead there is a callback to which the app and especially the affected view can react. Therefore, a string (the hash) is used, which is parsed and matched against patterns which will then inform the handlers. SAPUI5 uses Crossroads.js for parsing the hash and the Hasher framework for manipulating the hash</a:t>
            </a:r>
            <a:r>
              <a:rPr lang="en-US" sz="2000" dirty="0" smtClean="0"/>
              <a:t>.</a:t>
            </a:r>
          </a:p>
          <a:p>
            <a:r>
              <a:rPr lang="en-US" sz="2000" dirty="0"/>
              <a:t>The following general rules apply:</a:t>
            </a:r>
          </a:p>
          <a:p>
            <a:pPr lvl="1"/>
            <a:r>
              <a:rPr lang="en-US" dirty="0"/>
              <a:t>The user can always navigate back to the previous page.</a:t>
            </a:r>
          </a:p>
          <a:p>
            <a:pPr lvl="1"/>
            <a:r>
              <a:rPr lang="en-US" dirty="0"/>
              <a:t>Each full page change creates an entry in the back chain (browser history).</a:t>
            </a:r>
          </a:p>
          <a:p>
            <a:pPr lvl="1"/>
            <a:r>
              <a:rPr lang="en-US" dirty="0"/>
              <a:t>The </a:t>
            </a:r>
            <a:r>
              <a:rPr lang="en-US" b="1" dirty="0"/>
              <a:t>Back</a:t>
            </a:r>
            <a:r>
              <a:rPr lang="en-US" dirty="0"/>
              <a:t> button in the upper left corner of an app has always the same functionality as browser back.</a:t>
            </a:r>
          </a:p>
          <a:p>
            <a:pPr lvl="1"/>
            <a:r>
              <a:rPr lang="en-US" dirty="0"/>
              <a:t>All pages can be bookmarked.</a:t>
            </a:r>
          </a:p>
          <a:p>
            <a:pPr lvl="1"/>
            <a:r>
              <a:rPr lang="en-US" dirty="0"/>
              <a:t>Dialogs and popovers can </a:t>
            </a:r>
            <a:r>
              <a:rPr lang="en-US" b="1" dirty="0"/>
              <a:t>not</a:t>
            </a:r>
            <a:r>
              <a:rPr lang="en-US" dirty="0"/>
              <a:t> be bookmarked.</a:t>
            </a:r>
          </a:p>
          <a:p>
            <a:endParaRPr lang="en-US" sz="2000"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7</a:t>
            </a:fld>
            <a:endParaRPr lang="en-US"/>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a:p>
        </p:txBody>
      </p:sp>
    </p:spTree>
    <p:extLst>
      <p:ext uri="{BB962C8B-B14F-4D97-AF65-F5344CB8AC3E}">
        <p14:creationId xmlns="" xmlns:p14="http://schemas.microsoft.com/office/powerpoint/2010/main" val="1388181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normAutofit/>
          </a:bodyPr>
          <a:lstStyle/>
          <a:p>
            <a:r>
              <a:rPr lang="en-US" sz="2000" dirty="0"/>
              <a:t>A route is used to notify your application that the hash has changed to a certain value. When a route matches the hash, it provides the data passed over the hash to a defined handler. The pattern of the route is matched against the hash. If the pattern matches your application will also get the parameters</a:t>
            </a:r>
            <a:r>
              <a:rPr lang="en-US" sz="2000" dirty="0" smtClean="0"/>
              <a:t>.</a:t>
            </a:r>
          </a:p>
          <a:p>
            <a:endParaRPr lang="en-US" sz="2000" dirty="0"/>
          </a:p>
          <a:p>
            <a:pPr marL="0" indent="0">
              <a:buNone/>
            </a:pPr>
            <a:endParaRPr lang="en-US" sz="2000"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8</a:t>
            </a:fld>
            <a:endParaRPr lang="en-US"/>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a:p>
        </p:txBody>
      </p:sp>
      <p:sp>
        <p:nvSpPr>
          <p:cNvPr id="7" name="Content Placeholder 2"/>
          <p:cNvSpPr txBox="1">
            <a:spLocks/>
          </p:cNvSpPr>
          <p:nvPr/>
        </p:nvSpPr>
        <p:spPr>
          <a:xfrm>
            <a:off x="1568450" y="4114800"/>
            <a:ext cx="8122920" cy="1828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4235016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Configuration Parameters for Navigation</a:t>
            </a:r>
          </a:p>
        </p:txBody>
      </p:sp>
      <p:sp>
        <p:nvSpPr>
          <p:cNvPr id="3" name="Content Placeholder 2"/>
          <p:cNvSpPr>
            <a:spLocks noGrp="1"/>
          </p:cNvSpPr>
          <p:nvPr>
            <p:ph idx="1"/>
          </p:nvPr>
        </p:nvSpPr>
        <p:spPr/>
        <p:txBody>
          <a:bodyPr>
            <a:normAutofit/>
          </a:bodyPr>
          <a:lstStyle/>
          <a:p>
            <a:r>
              <a:rPr lang="en-US" sz="2000" dirty="0"/>
              <a:t>For navigation, configuration parameters for the route and the router have to be provided.</a:t>
            </a:r>
          </a:p>
          <a:p>
            <a:r>
              <a:rPr lang="en-US" sz="2000" dirty="0"/>
              <a:t>The router supports the following three parameters:</a:t>
            </a:r>
          </a:p>
          <a:p>
            <a:pPr lvl="1"/>
            <a:r>
              <a:rPr lang="en-US" dirty="0"/>
              <a:t>routes</a:t>
            </a:r>
          </a:p>
          <a:p>
            <a:pPr lvl="2"/>
            <a:r>
              <a:rPr lang="en-US" sz="2000" dirty="0"/>
              <a:t>The routes parameter defines an array of route configurations.</a:t>
            </a:r>
          </a:p>
          <a:p>
            <a:pPr lvl="1"/>
            <a:r>
              <a:rPr lang="en-US" dirty="0"/>
              <a:t>config</a:t>
            </a:r>
          </a:p>
          <a:p>
            <a:pPr lvl="2"/>
            <a:r>
              <a:rPr lang="en-US" sz="2000" dirty="0"/>
              <a:t>The config parameter defines the default values for route configuration.</a:t>
            </a:r>
          </a:p>
          <a:p>
            <a:pPr lvl="1"/>
            <a:r>
              <a:rPr lang="en-US" dirty="0"/>
              <a:t>owner</a:t>
            </a:r>
          </a:p>
          <a:p>
            <a:pPr lvl="2"/>
            <a:r>
              <a:rPr lang="en-US" sz="2000" dirty="0"/>
              <a:t>The owner parameter defines the owner of all views that are created by the router. This is typically a </a:t>
            </a:r>
            <a:r>
              <a:rPr lang="en-US" sz="2000" dirty="0" smtClean="0"/>
              <a:t>UI Component</a:t>
            </a:r>
            <a:r>
              <a:rPr lang="en-US" sz="2000" dirty="0"/>
              <a:t>.</a:t>
            </a:r>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9</a:t>
            </a:fld>
            <a:endParaRPr lang="en-US"/>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a:p>
        </p:txBody>
      </p:sp>
      <p:sp>
        <p:nvSpPr>
          <p:cNvPr id="7" name="Content Placeholder 2"/>
          <p:cNvSpPr txBox="1">
            <a:spLocks/>
          </p:cNvSpPr>
          <p:nvPr/>
        </p:nvSpPr>
        <p:spPr>
          <a:xfrm>
            <a:off x="1568450" y="4114800"/>
            <a:ext cx="8122920" cy="1828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4023602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heme/theme1.xml><?xml version="1.0" encoding="utf-8"?>
<a:theme xmlns:a="http://schemas.openxmlformats.org/drawingml/2006/main" name="Capgemini ppt templat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eption personnalisé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748424-1570-4C33-8FCF-FD7B083FBE22}"/>
</file>

<file path=customXml/itemProps2.xml><?xml version="1.0" encoding="utf-8"?>
<ds:datastoreItem xmlns:ds="http://schemas.openxmlformats.org/officeDocument/2006/customXml" ds:itemID="{96B3596D-5FFE-45A0-88DF-06C93B04B0D1}"/>
</file>

<file path=customXml/itemProps3.xml><?xml version="1.0" encoding="utf-8"?>
<ds:datastoreItem xmlns:ds="http://schemas.openxmlformats.org/officeDocument/2006/customXml" ds:itemID="{DF572E88-4B16-4E4C-AF1B-DBD22869A069}"/>
</file>

<file path=docProps/app.xml><?xml version="1.0" encoding="utf-8"?>
<Properties xmlns="http://schemas.openxmlformats.org/officeDocument/2006/extended-properties" xmlns:vt="http://schemas.openxmlformats.org/officeDocument/2006/docPropsVTypes">
  <Template>Capgemini ppt template</Template>
  <TotalTime>2249</TotalTime>
  <Words>919</Words>
  <Application>Microsoft Office PowerPoint</Application>
  <PresentationFormat>A4 Paper (210x297 mm)</PresentationFormat>
  <Paragraphs>111</Paragraphs>
  <Slides>26</Slides>
  <Notes>1</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Capgemini ppt template</vt:lpstr>
      <vt:lpstr>Conception personnalisée</vt:lpstr>
      <vt:lpstr>SAP UI5 – Intermediate Level</vt:lpstr>
      <vt:lpstr>SAP UI5 – Day 4</vt:lpstr>
      <vt:lpstr>UI5I-AC: Advance UI5 Concepts</vt:lpstr>
      <vt:lpstr>Agenda :</vt:lpstr>
      <vt:lpstr>UI5I-AC-01 : Routing and Navigation in UI5</vt:lpstr>
      <vt:lpstr>Navigation &amp; Routing</vt:lpstr>
      <vt:lpstr>Navigation &amp; Routing</vt:lpstr>
      <vt:lpstr>Routing</vt:lpstr>
      <vt:lpstr>Configuration Parameters for Navigation</vt:lpstr>
      <vt:lpstr>Configuration Parameters for Navigation</vt:lpstr>
      <vt:lpstr>Configuration Parameters for Navigation</vt:lpstr>
      <vt:lpstr>Configuration Parameters for Navigation</vt:lpstr>
      <vt:lpstr>Routing Configuration Syntax</vt:lpstr>
      <vt:lpstr>Routing in Component</vt:lpstr>
      <vt:lpstr>Routing in Component</vt:lpstr>
      <vt:lpstr>Routing in Component</vt:lpstr>
      <vt:lpstr>Routing in Component</vt:lpstr>
      <vt:lpstr>Methods and Events for Navigation</vt:lpstr>
      <vt:lpstr>Methods and Events for Navigation</vt:lpstr>
      <vt:lpstr>Methods and Events for Navigation</vt:lpstr>
      <vt:lpstr>Methods and Events for Navigation</vt:lpstr>
      <vt:lpstr>UI5I-AC-02 : Control Extensions</vt:lpstr>
      <vt:lpstr>Control extension</vt:lpstr>
      <vt:lpstr>Control extension</vt:lpstr>
      <vt:lpstr>Slide 25</vt:lpstr>
      <vt:lpstr>Slide 26</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NetWeaver Gateway</dc:title>
  <dc:subject>SAP NetWeaver Gateway</dc:subject>
  <dc:creator>Syam</dc:creator>
  <cp:keywords>SAP</cp:keywords>
  <cp:lastModifiedBy>pbavarva</cp:lastModifiedBy>
  <cp:revision>499</cp:revision>
  <dcterms:created xsi:type="dcterms:W3CDTF">2011-08-17T05:35:48Z</dcterms:created>
  <dcterms:modified xsi:type="dcterms:W3CDTF">2017-03-08T06:25:30Z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SAP Mobility CoE</vt:lpwstr>
  </property>
  <property fmtid="{D5CDD505-2E9C-101B-9397-08002B2CF9AE}" pid="3" name="Owner">
    <vt:lpwstr>Venkata Subramani Renduchintala</vt:lpwstr>
  </property>
  <property fmtid="{D5CDD505-2E9C-101B-9397-08002B2CF9AE}" pid="4" name="Mailstop">
    <vt:lpwstr>venkata.renduchintala@capgemini.com</vt:lpwstr>
  </property>
  <property fmtid="{D5CDD505-2E9C-101B-9397-08002B2CF9AE}" pid="5" name="Office">
    <vt:lpwstr>CG Bangalore 4B, 5th floor</vt:lpwstr>
  </property>
  <property fmtid="{D5CDD505-2E9C-101B-9397-08002B2CF9AE}" pid="6" name="Version">
    <vt:lpwstr>1.1</vt:lpwstr>
  </property>
  <property fmtid="{D5CDD505-2E9C-101B-9397-08002B2CF9AE}" pid="7" name="ContentTypeId">
    <vt:lpwstr>0x010100701F777920F58F449DFE723C8ECB983A</vt:lpwstr>
  </property>
</Properties>
</file>