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8" r:id="rId4"/>
  </p:sldMasterIdLst>
  <p:notesMasterIdLst>
    <p:notesMasterId r:id="rId21"/>
  </p:notesMasterIdLst>
  <p:handoutMasterIdLst>
    <p:handoutMasterId r:id="rId22"/>
  </p:handoutMasterIdLst>
  <p:sldIdLst>
    <p:sldId id="256" r:id="rId5"/>
    <p:sldId id="257" r:id="rId6"/>
    <p:sldId id="258" r:id="rId7"/>
    <p:sldId id="259" r:id="rId8"/>
    <p:sldId id="260" r:id="rId9"/>
    <p:sldId id="262" r:id="rId10"/>
    <p:sldId id="263" r:id="rId11"/>
    <p:sldId id="265" r:id="rId12"/>
    <p:sldId id="266" r:id="rId13"/>
    <p:sldId id="267" r:id="rId14"/>
    <p:sldId id="268" r:id="rId15"/>
    <p:sldId id="285" r:id="rId16"/>
    <p:sldId id="273" r:id="rId17"/>
    <p:sldId id="274" r:id="rId18"/>
    <p:sldId id="275" r:id="rId19"/>
    <p:sldId id="276" r:id="rId20"/>
  </p:sldIdLst>
  <p:sldSz cx="9144000" cy="6858000" type="screen4x3"/>
  <p:notesSz cx="6858000" cy="9144000"/>
  <p:embeddedFontLst>
    <p:embeddedFont>
      <p:font typeface="Candara" panose="020E0502030303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ＭＳ Ｐゴシック" panose="020B0600070205080204" pitchFamily="34" charset="-128"/>
      <p:regular r:id="rId31"/>
    </p:embeddedFont>
    <p:embeddedFont>
      <p:font typeface="Arial Unicode MS" panose="020B0604020202020204" pitchFamily="34" charset="-128"/>
      <p:regular r:id="rId32"/>
    </p:embeddedFont>
    <p:embeddedFont>
      <p:font typeface="Verdana" panose="020B0604030504040204" pitchFamily="3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63">
          <p15:clr>
            <a:srgbClr val="A4A3A4"/>
          </p15:clr>
        </p15:guide>
        <p15:guide id="2" pos="12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8" autoAdjust="0"/>
    <p:restoredTop sz="36057" autoAdjust="0"/>
  </p:normalViewPr>
  <p:slideViewPr>
    <p:cSldViewPr snapToGrid="0" showGuides="1">
      <p:cViewPr varScale="1">
        <p:scale>
          <a:sx n="92" d="100"/>
          <a:sy n="92" d="100"/>
        </p:scale>
        <p:origin x="130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12" d="100"/>
          <a:sy n="112" d="100"/>
        </p:scale>
        <p:origin x="-582" y="3138"/>
      </p:cViewPr>
      <p:guideLst>
        <p:guide orient="horz" pos="2863"/>
        <p:guide pos="12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1" y="4235826"/>
            <a:ext cx="453938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279" y="61361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latin typeface="Arial" pitchFamily="34" charset="0"/>
                <a:cs typeface="Arial" pitchFamily="34" charset="0"/>
              </a:rPr>
              <a:t>Web</a:t>
            </a:r>
            <a:r>
              <a:rPr lang="en-US" sz="1200" b="0" baseline="0" dirty="0" smtClean="0">
                <a:latin typeface="Arial" pitchFamily="34" charset="0"/>
                <a:cs typeface="Arial" pitchFamily="34" charset="0"/>
              </a:rPr>
              <a:t> Basics – JavaScript </a:t>
            </a:r>
            <a:r>
              <a:rPr lang="en-US" sz="1200" b="0" dirty="0" smtClean="0">
                <a:latin typeface="Arial" pitchFamily="34" charset="0"/>
                <a:cs typeface="Arial" pitchFamily="34" charset="0"/>
              </a:rPr>
              <a:t>				Document Object Model		</a:t>
            </a:r>
            <a:endParaRPr lang="en-US" b="0" dirty="0">
              <a:latin typeface="Arial" pitchFamily="34" charset="0"/>
              <a:cs typeface="Arial" pitchFamily="34" charset="0"/>
            </a:endParaRPr>
          </a:p>
        </p:txBody>
      </p:sp>
      <p:sp>
        <p:nvSpPr>
          <p:cNvPr id="12" name="Rectangle 14"/>
          <p:cNvSpPr>
            <a:spLocks noChangeArrowheads="1"/>
          </p:cNvSpPr>
          <p:nvPr/>
        </p:nvSpPr>
        <p:spPr bwMode="auto">
          <a:xfrm>
            <a:off x="3832168" y="8365433"/>
            <a:ext cx="2762530" cy="249184"/>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		 Page 05-</a:t>
            </a:r>
            <a:fld id="{BD9FB300-F9DC-4669-88F4-967ABA23CC04}" type="slidenum">
              <a:rPr lang="en-US" sz="8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800" dirty="0" smtClean="0">
                <a:latin typeface="Arial" pitchFamily="34" charset="0"/>
                <a:cs typeface="Arial" pitchFamily="34" charset="0"/>
              </a:rPr>
              <a:t> </a:t>
            </a:r>
          </a:p>
          <a:p>
            <a:r>
              <a:rPr lang="en-US" sz="800" dirty="0" smtClean="0">
                <a:latin typeface="Arial" pitchFamily="34" charset="0"/>
                <a:cs typeface="Arial" pitchFamily="34" charset="0"/>
              </a:rPr>
              <a:t>  </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7238" y="1033463"/>
            <a:ext cx="4572000" cy="3429000"/>
          </a:xfrm>
        </p:spPr>
      </p:sp>
      <p:sp>
        <p:nvSpPr>
          <p:cNvPr id="3" name="Notes Placeholder 2"/>
          <p:cNvSpPr>
            <a:spLocks noGrp="1"/>
          </p:cNvSpPr>
          <p:nvPr>
            <p:ph type="body" idx="1"/>
          </p:nvPr>
        </p:nvSpPr>
        <p:spPr>
          <a:xfrm>
            <a:off x="2039938" y="4556460"/>
            <a:ext cx="4539380" cy="4114800"/>
          </a:xfrm>
        </p:spPr>
        <p:txBody>
          <a:bodyPr>
            <a:normAutofit/>
          </a:bodyPr>
          <a:lstStyle/>
          <a:p>
            <a:endParaRPr lang="en-US" dirty="0"/>
          </a:p>
        </p:txBody>
      </p:sp>
    </p:spTree>
    <p:extLst>
      <p:ext uri="{BB962C8B-B14F-4D97-AF65-F5344CB8AC3E}">
        <p14:creationId xmlns:p14="http://schemas.microsoft.com/office/powerpoint/2010/main" val="29083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70088" y="839788"/>
            <a:ext cx="4670425" cy="3503612"/>
          </a:xfrm>
          <a:ln/>
        </p:spPr>
      </p:sp>
      <p:graphicFrame>
        <p:nvGraphicFramePr>
          <p:cNvPr id="45182" name="Group 126"/>
          <p:cNvGraphicFramePr>
            <a:graphicFrameLocks noGrp="1"/>
          </p:cNvGraphicFramePr>
          <p:nvPr>
            <p:ph type="body" idx="1"/>
            <p:extLst>
              <p:ext uri="{D42A27DB-BD31-4B8C-83A1-F6EECF244321}">
                <p14:modId xmlns:p14="http://schemas.microsoft.com/office/powerpoint/2010/main" val="3840278505"/>
              </p:ext>
            </p:extLst>
          </p:nvPr>
        </p:nvGraphicFramePr>
        <p:xfrm>
          <a:off x="2057400" y="4626425"/>
          <a:ext cx="4260273" cy="3629978"/>
        </p:xfrm>
        <a:graphic>
          <a:graphicData uri="http://schemas.openxmlformats.org/drawingml/2006/table">
            <a:tbl>
              <a:tblPr/>
              <a:tblGrid>
                <a:gridCol w="1319696"/>
                <a:gridCol w="2940577"/>
              </a:tblGrid>
              <a:tr h="9144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functionOrExpr</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msecDelay</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funcarg1, ..., </a:t>
                      </a:r>
                      <a:r>
                        <a:rPr kumimoji="0" lang="en-US" sz="900" b="0" i="0" u="none" strike="noStrike" cap="none" normalizeH="0" baseline="0" dirty="0" err="1" smtClean="0">
                          <a:ln>
                            <a:noFill/>
                          </a:ln>
                          <a:solidFill>
                            <a:schemeClr val="tx1"/>
                          </a:solidFill>
                          <a:effectLst/>
                          <a:latin typeface="Arial" pitchFamily="34" charset="0"/>
                          <a:cs typeface="Arial" pitchFamily="34" charset="0"/>
                        </a:rPr>
                        <a:t>funcargn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a:t>
                      </a:r>
                      <a:r>
                        <a:rPr kumimoji="0" lang="en-US" sz="900" b="0" i="0" u="none" strike="noStrike" cap="none" normalizeH="0" baseline="0" dirty="0" smtClean="0">
                          <a:ln>
                            <a:noFill/>
                          </a:ln>
                          <a:solidFill>
                            <a:schemeClr val="tx1"/>
                          </a:solidFill>
                          <a:effectLst/>
                          <a:latin typeface="Arial" pitchFamily="34" charset="0"/>
                          <a:cs typeface="Arial" pitchFamily="34" charset="0"/>
                        </a:rPr>
                        <a:t> holds a statement or function from executing for the desired amount of time. The timeout value is in milliseconds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7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setInterval(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“functionOrExpr”,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msecDelay,language)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 method when your script needs to call a function or execute some expression repeatedly with a fixed time delay between calls to that function or expression. The </a:t>
                      </a:r>
                      <a:r>
                        <a:rPr kumimoji="0" lang="en-US" sz="900" b="0" i="0" u="none" strike="noStrike" cap="none" normalizeH="0" baseline="0" dirty="0" err="1" smtClean="0">
                          <a:ln>
                            <a:noFill/>
                          </a:ln>
                          <a:solidFill>
                            <a:schemeClr val="tx1"/>
                          </a:solidFill>
                          <a:effectLst/>
                          <a:latin typeface="Arial" pitchFamily="34" charset="0"/>
                          <a:cs typeface="Arial" pitchFamily="34" charset="0"/>
                        </a:rPr>
                        <a:t>timeinterval</a:t>
                      </a:r>
                      <a:r>
                        <a:rPr kumimoji="0" lang="en-US" sz="900" b="0" i="0" u="none" strike="noStrike" cap="none" normalizeH="0" baseline="0" dirty="0" smtClean="0">
                          <a:ln>
                            <a:noFill/>
                          </a:ln>
                          <a:solidFill>
                            <a:schemeClr val="tx1"/>
                          </a:solidFill>
                          <a:effectLst/>
                          <a:latin typeface="Arial" pitchFamily="34" charset="0"/>
                          <a:cs typeface="Arial" pitchFamily="34" charset="0"/>
                        </a:rPr>
                        <a:t> is in milliseconds. Optional Language </a:t>
                      </a:r>
                      <a:r>
                        <a:rPr kumimoji="0" lang="en-US" sz="900" b="0" i="0" u="none" strike="noStrike" cap="none" normalizeH="0" baseline="0" dirty="0" err="1" smtClean="0">
                          <a:ln>
                            <a:noFill/>
                          </a:ln>
                          <a:solidFill>
                            <a:schemeClr val="tx1"/>
                          </a:solidFill>
                          <a:effectLst/>
                          <a:latin typeface="Arial" pitchFamily="34" charset="0"/>
                          <a:cs typeface="Arial" pitchFamily="34" charset="0"/>
                        </a:rPr>
                        <a:t>i.e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Javascript,vbscript</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96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clearInterval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(intervalIDnumber)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this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to turn off an interval loop action started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The parameter is the ID number returned by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setInterval</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128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clearTimeout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(timeoutIDnumber)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Use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clearTimeout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in concert with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when you want your script to cancel a timer that is waiting to run its expression. The parameter for this method is the ID number that 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setTimeout</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method returns when the timer starts ticking.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1725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970088" y="839788"/>
            <a:ext cx="4670425" cy="3503612"/>
          </a:xfrm>
          <a:ln/>
        </p:spPr>
      </p:sp>
      <p:sp>
        <p:nvSpPr>
          <p:cNvPr id="48131" name="Notes Placeholder 2"/>
          <p:cNvSpPr>
            <a:spLocks noGrp="1"/>
          </p:cNvSpPr>
          <p:nvPr>
            <p:ph type="body" idx="1"/>
          </p:nvPr>
        </p:nvSpPr>
        <p:spPr>
          <a:xfrm>
            <a:off x="1968500" y="4545013"/>
            <a:ext cx="44958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Event Handlers</a:t>
            </a:r>
          </a:p>
          <a:p>
            <a:pPr algn="just" eaLnBrk="1" hangingPunct="1"/>
            <a:r>
              <a:rPr lang="en-US" dirty="0" smtClean="0"/>
              <a:t>Table 6.3 Window Object Event Handlers</a:t>
            </a:r>
          </a:p>
        </p:txBody>
      </p:sp>
      <p:graphicFrame>
        <p:nvGraphicFramePr>
          <p:cNvPr id="6" name="Group 157"/>
          <p:cNvGraphicFramePr>
            <a:graphicFrameLocks noGrp="1"/>
          </p:cNvGraphicFramePr>
          <p:nvPr>
            <p:extLst>
              <p:ext uri="{D42A27DB-BD31-4B8C-83A1-F6EECF244321}">
                <p14:modId xmlns:p14="http://schemas.microsoft.com/office/powerpoint/2010/main" val="54689116"/>
              </p:ext>
            </p:extLst>
          </p:nvPr>
        </p:nvGraphicFramePr>
        <p:xfrm>
          <a:off x="1981200" y="5038100"/>
          <a:ext cx="4526478" cy="1182189"/>
        </p:xfrm>
        <a:graphic>
          <a:graphicData uri="http://schemas.openxmlformats.org/drawingml/2006/table">
            <a:tbl>
              <a:tblPr/>
              <a:tblGrid>
                <a:gridCol w="933890"/>
                <a:gridCol w="3592588"/>
              </a:tblGrid>
              <a:tr h="3968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smtClean="0">
                          <a:ln>
                            <a:noFill/>
                          </a:ln>
                          <a:solidFill>
                            <a:schemeClr val="tx1"/>
                          </a:solidFill>
                          <a:effectLst/>
                          <a:latin typeface="Arial" pitchFamily="34" charset="0"/>
                          <a:cs typeface="Arial" pitchFamily="34" charset="0"/>
                        </a:rPr>
                        <a:t>Event Handler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smtClean="0">
                          <a:ln>
                            <a:noFill/>
                          </a:ln>
                          <a:solidFill>
                            <a:schemeClr val="tx1"/>
                          </a:solidFill>
                          <a:effectLst/>
                          <a:latin typeface="Arial" pitchFamily="34" charset="0"/>
                          <a:cs typeface="Arial" pitchFamily="34" charset="0"/>
                        </a:rPr>
                        <a:t>Description</a:t>
                      </a:r>
                      <a:endParaRPr kumimoji="0" lang="en-US" sz="900" b="0" i="0" u="none" strike="noStrike" cap="none" normalizeH="0" baseline="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55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onBlur</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onFocus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Fired when window or frame has been activated and deactivated respectively.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9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onLoad</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load event is sent to the current window at the end of the document loading 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5077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a:xfrm>
            <a:off x="1970088" y="839788"/>
            <a:ext cx="4670425" cy="3503612"/>
          </a:xfrm>
          <a:ln/>
        </p:spPr>
      </p:sp>
      <p:sp>
        <p:nvSpPr>
          <p:cNvPr id="51210" name="Rectangle 10"/>
          <p:cNvSpPr>
            <a:spLocks noGrp="1" noChangeArrowheads="1"/>
          </p:cNvSpPr>
          <p:nvPr>
            <p:ph type="body" idx="1"/>
          </p:nvPr>
        </p:nvSpPr>
        <p:spPr>
          <a:xfrm>
            <a:off x="2039550" y="4606290"/>
            <a:ext cx="4586881" cy="374433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795043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Rot="1" noChangeAspect="1" noChangeArrowheads="1" noTextEdit="1"/>
          </p:cNvSpPr>
          <p:nvPr>
            <p:ph type="sldImg"/>
          </p:nvPr>
        </p:nvSpPr>
        <p:spPr>
          <a:xfrm>
            <a:off x="1970088" y="839788"/>
            <a:ext cx="4670425" cy="3503612"/>
          </a:xfrm>
          <a:ln/>
        </p:spPr>
      </p:sp>
      <p:sp>
        <p:nvSpPr>
          <p:cNvPr id="52234" name="Rectangle 10"/>
          <p:cNvSpPr>
            <a:spLocks noGrp="1" noChangeArrowheads="1"/>
          </p:cNvSpPr>
          <p:nvPr>
            <p:ph type="body" idx="1"/>
          </p:nvPr>
        </p:nvSpPr>
        <p:spPr>
          <a:xfrm>
            <a:off x="2039550" y="4594860"/>
            <a:ext cx="4586881" cy="375576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44809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2552734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1841435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06563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70088" y="839788"/>
            <a:ext cx="4670425" cy="3503612"/>
          </a:xfrm>
          <a:ln/>
        </p:spPr>
      </p:sp>
    </p:spTree>
    <p:extLst>
      <p:ext uri="{BB962C8B-B14F-4D97-AF65-F5344CB8AC3E}">
        <p14:creationId xmlns:p14="http://schemas.microsoft.com/office/powerpoint/2010/main" val="69505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Rot="1" noChangeAspect="1" noChangeArrowheads="1" noTextEdit="1"/>
          </p:cNvSpPr>
          <p:nvPr>
            <p:ph type="sldImg"/>
          </p:nvPr>
        </p:nvSpPr>
        <p:spPr>
          <a:xfrm>
            <a:off x="1970088" y="839788"/>
            <a:ext cx="4670425" cy="3503612"/>
          </a:xfrm>
          <a:ln/>
        </p:spPr>
      </p:sp>
      <p:sp>
        <p:nvSpPr>
          <p:cNvPr id="33797" name="Rectangle 7"/>
          <p:cNvSpPr>
            <a:spLocks noGrp="1" noChangeArrowheads="1"/>
          </p:cNvSpPr>
          <p:nvPr>
            <p:ph type="body" idx="1"/>
          </p:nvPr>
        </p:nvSpPr>
        <p:spPr>
          <a:xfrm>
            <a:off x="1981200" y="4549140"/>
            <a:ext cx="4648200" cy="38344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dirty="0" smtClean="0"/>
              <a:t>The figure shows the complete JavaScript document object hierarchy as implemented in Netscape Navigator 4. Notice that the window object is the topmost object in the entire scheme. Everything you script in JavaScript is in the browser’s window, be it the window itself or a form element. Of all the objects shown in the figure, you are likely to work most with the ones that appear in </a:t>
            </a:r>
            <a:r>
              <a:rPr lang="en-US" b="1" dirty="0" smtClean="0"/>
              <a:t>boldface</a:t>
            </a:r>
            <a:r>
              <a:rPr lang="en-US" dirty="0" smtClean="0"/>
              <a:t>. Objects whose names appear in </a:t>
            </a:r>
            <a:r>
              <a:rPr lang="en-US" i="1" dirty="0" smtClean="0"/>
              <a:t>italics </a:t>
            </a:r>
            <a:r>
              <a:rPr lang="en-US" dirty="0" smtClean="0"/>
              <a:t>are synonyms for the window object, and are used only in some circumstances. Pay attention to the shading of the concentric rectangles. Every object in the same shaded area is at the same level relative to the window object. When a link from an object extends to the next darker shaded rectangle, that object contains all the objects in darker areas. There exists at most one of these links between levels. A window object contains a document object; a document object contains a form object; a form object contains many different kinds of form elements. Study this figure to establish a mental model for the scriptable elements of a Web page. After you script these objects a few times, the object hierarchy will become second nature to you — even if you do not remember every detail ( property, method, and event handler) of every object. At least you know where to look for information.</a:t>
            </a:r>
          </a:p>
        </p:txBody>
      </p:sp>
    </p:spTree>
    <p:extLst>
      <p:ext uri="{BB962C8B-B14F-4D97-AF65-F5344CB8AC3E}">
        <p14:creationId xmlns:p14="http://schemas.microsoft.com/office/powerpoint/2010/main" val="2732425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Rot="1" noChangeAspect="1" noChangeArrowheads="1" noTextEdit="1"/>
          </p:cNvSpPr>
          <p:nvPr>
            <p:ph type="sldImg"/>
          </p:nvPr>
        </p:nvSpPr>
        <p:spPr>
          <a:xfrm>
            <a:off x="1970088" y="839788"/>
            <a:ext cx="4670425" cy="3503612"/>
          </a:xfrm>
          <a:ln/>
        </p:spPr>
      </p:sp>
      <p:sp>
        <p:nvSpPr>
          <p:cNvPr id="34826" name="Rectangle 10"/>
          <p:cNvSpPr>
            <a:spLocks noGrp="1" noChangeArrowheads="1"/>
          </p:cNvSpPr>
          <p:nvPr>
            <p:ph type="body" idx="1"/>
          </p:nvPr>
        </p:nvSpPr>
        <p:spPr>
          <a:xfrm>
            <a:off x="1968500" y="4545013"/>
            <a:ext cx="4586881" cy="376719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dirty="0" smtClean="0"/>
              <a:t>Creating JavaScript Objects</a:t>
            </a:r>
          </a:p>
          <a:p>
            <a:pPr algn="just"/>
            <a:r>
              <a:rPr lang="en-US" dirty="0" smtClean="0"/>
              <a:t>Most of the objects that a browser creates for you are established when an HTML document loads into the browser. The same kind of HTML code you used to create links, anchors, and input elements tell a JavaScript-enhanced browser to create those objects in memory. The objects are there whether or not your scripts call them into action.</a:t>
            </a:r>
          </a:p>
          <a:p>
            <a:pPr algn="just"/>
            <a:endParaRPr lang="en-US" dirty="0" smtClean="0"/>
          </a:p>
          <a:p>
            <a:pPr algn="just"/>
            <a:r>
              <a:rPr lang="en-US" dirty="0" smtClean="0"/>
              <a:t>The only visible differences to the HTML code for defining those objects are one or more optional attributes specifically dedicated to JavaScript. By and large, these attributes specify the event you want the user interface element to react to and what JavaScript should do when the user takes that action. If you rely on the document’s HTML code to perform the object generation, you spend more time figuring out how to do things with those objects or have them do things for you. Bear in mind that objects are created in their load order, which is why you should put most, if not all, deferred function definitions in the document’s Head. If you create a multi-frame environment, a script in one frame cannot communicate with another frame’s objects until both frames load.</a:t>
            </a:r>
          </a:p>
        </p:txBody>
      </p:sp>
    </p:spTree>
    <p:extLst>
      <p:ext uri="{BB962C8B-B14F-4D97-AF65-F5344CB8AC3E}">
        <p14:creationId xmlns:p14="http://schemas.microsoft.com/office/powerpoint/2010/main" val="84115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1970088" y="839788"/>
            <a:ext cx="4670425" cy="3503612"/>
          </a:xfrm>
          <a:ln/>
        </p:spPr>
      </p:sp>
      <p:sp>
        <p:nvSpPr>
          <p:cNvPr id="35845" name="Rectangle 4"/>
          <p:cNvSpPr>
            <a:spLocks noGrp="1" noChangeArrowheads="1"/>
          </p:cNvSpPr>
          <p:nvPr>
            <p:ph type="body" idx="1"/>
          </p:nvPr>
        </p:nvSpPr>
        <p:spPr>
          <a:xfrm>
            <a:off x="1968500" y="4545013"/>
            <a:ext cx="4636770" cy="4179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Object Properties</a:t>
            </a:r>
          </a:p>
          <a:p>
            <a:pPr algn="just" eaLnBrk="1" hangingPunct="1"/>
            <a:r>
              <a:rPr lang="en-US" dirty="0" smtClean="0"/>
              <a:t>A property generally defines a particular, current setting of an object. The setting may reflect a visible attribute, such as a document’s background color. It may also contain information that is not so obvious, such as the form </a:t>
            </a:r>
            <a:r>
              <a:rPr lang="en-US" i="1" dirty="0" smtClean="0"/>
              <a:t>action </a:t>
            </a:r>
            <a:r>
              <a:rPr lang="en-US" dirty="0" smtClean="0"/>
              <a:t>and </a:t>
            </a:r>
            <a:r>
              <a:rPr lang="en-US" i="1" dirty="0" smtClean="0"/>
              <a:t>method </a:t>
            </a:r>
            <a:r>
              <a:rPr lang="en-US" dirty="0" smtClean="0"/>
              <a:t>when it is submitted.</a:t>
            </a:r>
          </a:p>
          <a:p>
            <a:pPr algn="just" eaLnBrk="1" hangingPunct="1"/>
            <a:r>
              <a:rPr lang="en-US" dirty="0" smtClean="0"/>
              <a:t>Document objects have most of their properties assigned by attribute settings of HTML tags that generate the objects. Thus, a property may be a string (for example, a name) or a number (for example, a size). A property can also be an array, such as an array of images contained by a document. If the HTML does not include all attributes, the browser usually provides default value for both attributes and corresponding JavaScript properties.</a:t>
            </a:r>
          </a:p>
          <a:p>
            <a:pPr algn="just" eaLnBrk="1" hangingPunct="1"/>
            <a:r>
              <a:rPr lang="en-US" dirty="0" smtClean="0"/>
              <a:t>When used in script statements, property names are case-sensitive. Therefore, if you see a property name listed as </a:t>
            </a:r>
            <a:r>
              <a:rPr lang="en-US" i="1" dirty="0" err="1" smtClean="0"/>
              <a:t>bgColor</a:t>
            </a:r>
            <a:r>
              <a:rPr lang="en-US" dirty="0" smtClean="0"/>
              <a:t>, you must use it in a script statement with that exact case usage. But when you set an initial value of a property by way of an HTML attribute, the attribute name ( like all of HTML) is not case-sensitive. Thus, </a:t>
            </a:r>
            <a:r>
              <a:rPr lang="en-US" b="1" dirty="0" smtClean="0"/>
              <a:t>&lt;BODY BGCOLOR=”white”&gt;</a:t>
            </a:r>
            <a:r>
              <a:rPr lang="en-US" dirty="0" smtClean="0"/>
              <a:t> and </a:t>
            </a:r>
            <a:r>
              <a:rPr lang="en-US" b="1" dirty="0" smtClean="0"/>
              <a:t>&lt;body </a:t>
            </a:r>
            <a:r>
              <a:rPr lang="en-US" b="1" dirty="0" err="1" smtClean="0"/>
              <a:t>bgcolor</a:t>
            </a:r>
            <a:r>
              <a:rPr lang="en-US" b="1" dirty="0" smtClean="0"/>
              <a:t>=”white”&gt;</a:t>
            </a:r>
            <a:r>
              <a:rPr lang="en-US" dirty="0" smtClean="0"/>
              <a:t> both set the same property value.</a:t>
            </a:r>
          </a:p>
          <a:p>
            <a:pPr algn="just">
              <a:lnSpc>
                <a:spcPct val="90000"/>
              </a:lnSpc>
            </a:pPr>
            <a:r>
              <a:rPr lang="en-US" u="sng" dirty="0"/>
              <a:t>Object Methods</a:t>
            </a:r>
            <a:endParaRPr lang="en-US" dirty="0"/>
          </a:p>
          <a:p>
            <a:pPr algn="just">
              <a:lnSpc>
                <a:spcPct val="90000"/>
              </a:lnSpc>
            </a:pPr>
            <a:r>
              <a:rPr lang="en-US" dirty="0"/>
              <a:t>An object’s method is a command that a script can give to that object. Some methods return values, but that is not a prerequisite for a method. Also, not every object has methods defined for it. In a majority of cases, invoking a method from a script causes some action to take place. It may be an obvious action, such as resizing a window, or something more subtle, such as processing a mouse click</a:t>
            </a:r>
            <a:r>
              <a:rPr lang="en-US" dirty="0">
                <a:latin typeface="Arial" pitchFamily="34" charset="0"/>
              </a:rPr>
              <a:t>.</a:t>
            </a:r>
          </a:p>
          <a:p>
            <a:pPr algn="just" eaLnBrk="1" hangingPunct="1"/>
            <a:endParaRPr lang="en-US" dirty="0" smtClean="0"/>
          </a:p>
        </p:txBody>
      </p:sp>
    </p:spTree>
    <p:extLst>
      <p:ext uri="{BB962C8B-B14F-4D97-AF65-F5344CB8AC3E}">
        <p14:creationId xmlns:p14="http://schemas.microsoft.com/office/powerpoint/2010/main" val="4067680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970088" y="839788"/>
            <a:ext cx="4670425" cy="3503612"/>
          </a:xfrm>
          <a:ln/>
        </p:spPr>
      </p:sp>
      <p:sp>
        <p:nvSpPr>
          <p:cNvPr id="37893" name="Rectangle 3"/>
          <p:cNvSpPr>
            <a:spLocks noGrp="1" noChangeArrowheads="1"/>
          </p:cNvSpPr>
          <p:nvPr>
            <p:ph type="body" idx="1"/>
          </p:nvPr>
        </p:nvSpPr>
        <p:spPr>
          <a:xfrm>
            <a:off x="1968500" y="4545013"/>
            <a:ext cx="4586881" cy="366432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en-US" u="sng" dirty="0" smtClean="0"/>
              <a:t>Object Event Handlers</a:t>
            </a:r>
            <a:endParaRPr lang="en-US" dirty="0" smtClean="0"/>
          </a:p>
          <a:p>
            <a:pPr algn="just" eaLnBrk="1" hangingPunct="1"/>
            <a:r>
              <a:rPr lang="en-US" dirty="0" smtClean="0"/>
              <a:t>Event handlers specify how an object reacts to an event, whether the event is triggered by a user action (for example, a button click) or a browser action (for example, the completion of a document load). Event Handlers can be specified as methods or they can be specified using attributes in tags.</a:t>
            </a:r>
            <a:endParaRPr lang="en-US" b="1" dirty="0" smtClean="0"/>
          </a:p>
        </p:txBody>
      </p:sp>
    </p:spTree>
    <p:extLst>
      <p:ext uri="{BB962C8B-B14F-4D97-AF65-F5344CB8AC3E}">
        <p14:creationId xmlns:p14="http://schemas.microsoft.com/office/powerpoint/2010/main" val="2931583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1970088" y="839788"/>
            <a:ext cx="4670425" cy="3503612"/>
          </a:xfrm>
          <a:ln/>
        </p:spPr>
      </p:sp>
      <p:sp>
        <p:nvSpPr>
          <p:cNvPr id="39941" name="Rectangle 4"/>
          <p:cNvSpPr>
            <a:spLocks noGrp="1" noChangeArrowheads="1"/>
          </p:cNvSpPr>
          <p:nvPr>
            <p:ph type="body" idx="1"/>
          </p:nvPr>
        </p:nvSpPr>
        <p:spPr>
          <a:xfrm>
            <a:off x="1968500" y="4545013"/>
            <a:ext cx="4659630" cy="39639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u="sng" dirty="0" smtClean="0"/>
              <a:t>About this Object</a:t>
            </a:r>
          </a:p>
          <a:p>
            <a:pPr algn="just" eaLnBrk="1" hangingPunct="1"/>
            <a:r>
              <a:rPr lang="en-US" dirty="0" smtClean="0"/>
              <a:t>The </a:t>
            </a:r>
            <a:r>
              <a:rPr lang="en-US" i="1" dirty="0" smtClean="0"/>
              <a:t>window</a:t>
            </a:r>
            <a:r>
              <a:rPr lang="en-US" dirty="0" smtClean="0"/>
              <a:t> object has the unique position of being at the top of the JavaScript object hierarchy. This exalted location gives it a number of properties and behaviors unlike any other object. Among the list of properties for the window object is one called </a:t>
            </a:r>
            <a:r>
              <a:rPr lang="en-US" i="1" dirty="0" smtClean="0"/>
              <a:t>self</a:t>
            </a:r>
            <a:r>
              <a:rPr lang="en-US" dirty="0" smtClean="0"/>
              <a:t>. This property is synonymous to  the window object itself. When you start your browser, it usually opens a window. That window is a valid window object, even if it is blank. This object is also the level at which a script asks the browser to display any of the three styles of the dialog boxes (a plain alert dialog box, an OK-Cancel confirmation dialog box, or a prompt for user text entry).</a:t>
            </a:r>
          </a:p>
          <a:p>
            <a:pPr algn="just" eaLnBrk="1" hangingPunct="1"/>
            <a:endParaRPr lang="en-US" dirty="0"/>
          </a:p>
          <a:p>
            <a:pPr fontAlgn="base"/>
            <a:r>
              <a:rPr lang="en-US" b="1" dirty="0" smtClean="0"/>
              <a:t>     </a:t>
            </a:r>
            <a:endParaRPr lang="en-US" dirty="0"/>
          </a:p>
          <a:p>
            <a:pPr algn="just" eaLnBrk="1" hangingPunct="1"/>
            <a:endParaRPr lang="en-US" dirty="0"/>
          </a:p>
          <a:p>
            <a:pPr algn="just" eaLnBrk="1" hangingPunct="1"/>
            <a:endParaRPr lang="en-US" dirty="0" smtClean="0"/>
          </a:p>
        </p:txBody>
      </p:sp>
      <p:graphicFrame>
        <p:nvGraphicFramePr>
          <p:cNvPr id="8" name="Table 7"/>
          <p:cNvGraphicFramePr>
            <a:graphicFrameLocks noGrp="1"/>
          </p:cNvGraphicFramePr>
          <p:nvPr>
            <p:extLst>
              <p:ext uri="{D42A27DB-BD31-4B8C-83A1-F6EECF244321}">
                <p14:modId xmlns:p14="http://schemas.microsoft.com/office/powerpoint/2010/main" val="474157183"/>
              </p:ext>
            </p:extLst>
          </p:nvPr>
        </p:nvGraphicFramePr>
        <p:xfrm>
          <a:off x="2116666" y="6231467"/>
          <a:ext cx="4207934" cy="1706880"/>
        </p:xfrm>
        <a:graphic>
          <a:graphicData uri="http://schemas.openxmlformats.org/drawingml/2006/table">
            <a:tbl>
              <a:tblPr firstRow="1" bandRow="1">
                <a:tableStyleId>{5940675A-B579-460E-94D1-54222C63F5DA}</a:tableStyleId>
              </a:tblPr>
              <a:tblGrid>
                <a:gridCol w="2103967"/>
                <a:gridCol w="2103967"/>
              </a:tblGrid>
              <a:tr h="133774">
                <a:tc>
                  <a:txBody>
                    <a:bodyPr/>
                    <a:lstStyle/>
                    <a:p>
                      <a:r>
                        <a:rPr lang="en-US" sz="800" dirty="0" smtClean="0">
                          <a:latin typeface="Arial" pitchFamily="34" charset="0"/>
                          <a:cs typeface="Arial" pitchFamily="34" charset="0"/>
                        </a:rPr>
                        <a:t>Property </a:t>
                      </a:r>
                      <a:endParaRPr lang="en-US" sz="800" dirty="0">
                        <a:latin typeface="Arial" pitchFamily="34" charset="0"/>
                        <a:cs typeface="Arial" pitchFamily="34" charset="0"/>
                      </a:endParaRPr>
                    </a:p>
                  </a:txBody>
                  <a:tcPr/>
                </a:tc>
                <a:tc>
                  <a:txBody>
                    <a:bodyPr/>
                    <a:lstStyle/>
                    <a:p>
                      <a:r>
                        <a:rPr lang="en-US" sz="800" dirty="0" smtClean="0">
                          <a:latin typeface="Arial" pitchFamily="34" charset="0"/>
                          <a:cs typeface="Arial" pitchFamily="34" charset="0"/>
                        </a:rPr>
                        <a:t>Description</a:t>
                      </a:r>
                      <a:endParaRPr lang="en-US" sz="800" dirty="0">
                        <a:latin typeface="Arial" pitchFamily="34" charset="0"/>
                        <a:cs typeface="Arial" pitchFamily="34" charset="0"/>
                      </a:endParaRPr>
                    </a:p>
                  </a:txBody>
                  <a:tcPr/>
                </a:tc>
              </a:tr>
              <a:tr h="150707">
                <a:tc>
                  <a:txBody>
                    <a:bodyPr/>
                    <a:lstStyle/>
                    <a:p>
                      <a:pPr marL="0" algn="l" defTabSz="914400" rtl="0" eaLnBrk="1" latinLnBrk="0" hangingPunct="1"/>
                      <a:r>
                        <a:rPr lang="en-US" sz="800" dirty="0" err="1" smtClean="0">
                          <a:latin typeface="Arial" pitchFamily="34" charset="0"/>
                          <a:cs typeface="Arial" pitchFamily="34" charset="0"/>
                        </a:rPr>
                        <a:t>defaultStatus</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err="1" smtClean="0">
                          <a:latin typeface="Arial" pitchFamily="34" charset="0"/>
                          <a:cs typeface="Arial" pitchFamily="34" charset="0"/>
                        </a:rPr>
                        <a:t>window.defaultStatus</a:t>
                      </a:r>
                      <a:r>
                        <a:rPr lang="en-US" sz="800" dirty="0" smtClean="0">
                          <a:latin typeface="Arial" pitchFamily="34" charset="0"/>
                          <a:cs typeface="Arial" pitchFamily="34" charset="0"/>
                        </a:rPr>
                        <a:t> property is normally an empty string, it sets or returns the default text which is in the </a:t>
                      </a:r>
                      <a:r>
                        <a:rPr lang="en-US" sz="800" dirty="0" err="1" smtClean="0">
                          <a:latin typeface="Arial" pitchFamily="34" charset="0"/>
                          <a:cs typeface="Arial" pitchFamily="34" charset="0"/>
                        </a:rPr>
                        <a:t>statusbar</a:t>
                      </a:r>
                      <a:r>
                        <a:rPr lang="en-US" sz="800" dirty="0" smtClean="0">
                          <a:latin typeface="Arial" pitchFamily="34" charset="0"/>
                          <a:cs typeface="Arial" pitchFamily="34" charset="0"/>
                        </a:rPr>
                        <a:t> of the window</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Status</a:t>
                      </a:r>
                      <a:endParaRPr lang="en-US" sz="800" kern="1200" dirty="0">
                        <a:solidFill>
                          <a:schemeClr val="tx1"/>
                        </a:solidFill>
                        <a:latin typeface="Arial" pitchFamily="34" charset="0"/>
                        <a:ea typeface="+mn-ea"/>
                        <a:cs typeface="Arial" pitchFamily="34" charset="0"/>
                      </a:endParaRPr>
                    </a:p>
                  </a:txBody>
                  <a:tcPr/>
                </a:tc>
                <a:tc>
                  <a:txBody>
                    <a:bodyPr/>
                    <a:lstStyle/>
                    <a:p>
                      <a:pPr marL="0" algn="l" defTabSz="914400" rtl="0" eaLnBrk="1" latinLnBrk="0" hangingPunct="1"/>
                      <a:r>
                        <a:rPr lang="en-US" sz="800" dirty="0" smtClean="0">
                          <a:latin typeface="Arial" pitchFamily="34" charset="0"/>
                          <a:cs typeface="Arial" pitchFamily="34" charset="0"/>
                        </a:rPr>
                        <a:t>This property sets a text value to be displayed in the status bar</a:t>
                      </a:r>
                      <a:endParaRPr lang="en-US" sz="800" kern="1200" dirty="0">
                        <a:solidFill>
                          <a:schemeClr val="tx1"/>
                        </a:solidFill>
                        <a:latin typeface="Arial" pitchFamily="34" charset="0"/>
                        <a:ea typeface="+mn-ea"/>
                        <a:cs typeface="Arial" pitchFamily="34" charset="0"/>
                      </a:endParaRPr>
                    </a:p>
                  </a:txBody>
                  <a:tcPr/>
                </a:tc>
              </a:tr>
              <a:tr h="150707">
                <a:tc>
                  <a:txBody>
                    <a:bodyPr/>
                    <a:lstStyle/>
                    <a:p>
                      <a:pPr marL="0" algn="l" defTabSz="914400" rtl="0" eaLnBrk="1" latinLnBrk="0" hangingPunct="1"/>
                      <a:r>
                        <a:rPr lang="en-US" sz="800" dirty="0" smtClean="0">
                          <a:latin typeface="Arial" pitchFamily="34" charset="0"/>
                          <a:cs typeface="Arial" pitchFamily="34" charset="0"/>
                        </a:rPr>
                        <a:t>closed</a:t>
                      </a:r>
                      <a:endParaRPr lang="en-US" sz="800" kern="1200" dirty="0">
                        <a:solidFill>
                          <a:schemeClr val="tx1"/>
                        </a:solidFill>
                        <a:latin typeface="Arial" pitchFamily="34" charset="0"/>
                        <a:ea typeface="+mn-ea"/>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smtClean="0">
                          <a:latin typeface="Arial" pitchFamily="34" charset="0"/>
                          <a:cs typeface="Arial" pitchFamily="34" charset="0"/>
                        </a:rPr>
                        <a:t>Returns a </a:t>
                      </a:r>
                      <a:r>
                        <a:rPr lang="en-US" sz="800" dirty="0" err="1" smtClean="0">
                          <a:latin typeface="Arial" pitchFamily="34" charset="0"/>
                          <a:cs typeface="Arial" pitchFamily="34" charset="0"/>
                        </a:rPr>
                        <a:t>boolean</a:t>
                      </a:r>
                      <a:r>
                        <a:rPr lang="en-US" sz="800" dirty="0" smtClean="0">
                          <a:latin typeface="Arial" pitchFamily="34" charset="0"/>
                          <a:cs typeface="Arial" pitchFamily="34" charset="0"/>
                        </a:rPr>
                        <a:t> value which indicated if the window has been closed or no</a:t>
                      </a:r>
                    </a:p>
                    <a:p>
                      <a:pPr marL="0" algn="l" defTabSz="914400" rtl="0" eaLnBrk="1" latinLnBrk="0" hangingPunct="1"/>
                      <a:endParaRPr lang="en-US" sz="800" kern="1200" dirty="0">
                        <a:solidFill>
                          <a:schemeClr val="tx1"/>
                        </a:solidFill>
                        <a:latin typeface="Arial" pitchFamily="34" charset="0"/>
                        <a:ea typeface="+mn-ea"/>
                        <a:cs typeface="Arial" pitchFamily="34" charset="0"/>
                      </a:endParaRPr>
                    </a:p>
                  </a:txBody>
                  <a:tcPr/>
                </a:tc>
              </a:tr>
            </a:tbl>
          </a:graphicData>
        </a:graphic>
      </p:graphicFrame>
    </p:spTree>
    <p:extLst>
      <p:ext uri="{BB962C8B-B14F-4D97-AF65-F5344CB8AC3E}">
        <p14:creationId xmlns:p14="http://schemas.microsoft.com/office/powerpoint/2010/main" val="3578946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70088" y="839788"/>
            <a:ext cx="4670425" cy="3503612"/>
          </a:xfrm>
          <a:ln/>
        </p:spPr>
      </p:sp>
      <p:graphicFrame>
        <p:nvGraphicFramePr>
          <p:cNvPr id="42045" name="Group 61"/>
          <p:cNvGraphicFramePr>
            <a:graphicFrameLocks noGrp="1"/>
          </p:cNvGraphicFramePr>
          <p:nvPr>
            <p:ph type="body" idx="1"/>
            <p:extLst>
              <p:ext uri="{D42A27DB-BD31-4B8C-83A1-F6EECF244321}">
                <p14:modId xmlns:p14="http://schemas.microsoft.com/office/powerpoint/2010/main" val="1392188151"/>
              </p:ext>
            </p:extLst>
          </p:nvPr>
        </p:nvGraphicFramePr>
        <p:xfrm>
          <a:off x="2062349" y="4628138"/>
          <a:ext cx="4419600" cy="2545080"/>
        </p:xfrm>
        <a:graphic>
          <a:graphicData uri="http://schemas.openxmlformats.org/drawingml/2006/table">
            <a:tbl>
              <a:tblPr/>
              <a:tblGrid>
                <a:gridCol w="1312863"/>
                <a:gridCol w="3106737"/>
              </a:tblGrid>
              <a:tr h="3349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Method</a:t>
                      </a:r>
                      <a:r>
                        <a:rPr kumimoji="0" lang="en-US" sz="1000" b="1" i="0" u="none" strike="noStrike" cap="none" normalizeH="0" baseline="0" dirty="0" smtClean="0">
                          <a:ln>
                            <a:noFill/>
                          </a:ln>
                          <a:solidFill>
                            <a:schemeClr val="tx1"/>
                          </a:solidFill>
                          <a:effectLst/>
                          <a:latin typeface="Arial" pitchFamily="34" charset="0"/>
                          <a:cs typeface="Arial" pitchFamily="34" charset="0"/>
                        </a:rPr>
                        <a:t>     </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Description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546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alert(message)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An alert dialog box is a modal window that presents a message to the user with a single OK button to dismiss the dialog box.</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2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confirm(message)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A confirm dialog box presents a message in a modal dialog box along with OK and Cancel buttons. Such a dialog box can be used to ask a question of the user, usually prior to a script performing actions that will not be undoable.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0803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Arial" pitchFamily="34" charset="0"/>
                          <a:cs typeface="Arial" pitchFamily="34" charset="0"/>
                        </a:rPr>
                        <a:t>prompt(message, defaultReply)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pitchFamily="34" charset="0"/>
                          <a:cs typeface="Arial" pitchFamily="34" charset="0"/>
                        </a:rPr>
                        <a:t>The third kind of dialog box that JavaScript can display includes a message from the script author, a field for user entry, and two buttons (OK and Cancel).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14706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68500" y="865188"/>
            <a:ext cx="4670425" cy="3503612"/>
          </a:xfrm>
          <a:ln/>
        </p:spPr>
      </p:sp>
      <p:graphicFrame>
        <p:nvGraphicFramePr>
          <p:cNvPr id="43079" name="Group 71"/>
          <p:cNvGraphicFramePr>
            <a:graphicFrameLocks noGrp="1"/>
          </p:cNvGraphicFramePr>
          <p:nvPr>
            <p:ph type="body" idx="1"/>
            <p:extLst>
              <p:ext uri="{D42A27DB-BD31-4B8C-83A1-F6EECF244321}">
                <p14:modId xmlns:p14="http://schemas.microsoft.com/office/powerpoint/2010/main" val="2869142394"/>
              </p:ext>
            </p:extLst>
          </p:nvPr>
        </p:nvGraphicFramePr>
        <p:xfrm>
          <a:off x="2057400" y="4616775"/>
          <a:ext cx="4379026" cy="3566161"/>
        </p:xfrm>
        <a:graphic>
          <a:graphicData uri="http://schemas.openxmlformats.org/drawingml/2006/table">
            <a:tbl>
              <a:tblPr/>
              <a:tblGrid>
                <a:gridCol w="1532659"/>
                <a:gridCol w="2846367"/>
              </a:tblGrid>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open(“URL”,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windowName</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provides a Web site designer with options for the way a new </a:t>
                      </a:r>
                      <a:r>
                        <a:rPr kumimoji="0" lang="en-US" sz="900" b="0" i="0" u="none" strike="noStrike" cap="none" normalizeH="0" baseline="0" dirty="0" err="1" smtClean="0">
                          <a:ln>
                            <a:noFill/>
                          </a:ln>
                          <a:solidFill>
                            <a:schemeClr val="tx1"/>
                          </a:solidFill>
                          <a:effectLst/>
                          <a:latin typeface="Arial" pitchFamily="34" charset="0"/>
                          <a:cs typeface="Arial" pitchFamily="34" charset="0"/>
                        </a:rPr>
                        <a:t>brwoser</a:t>
                      </a:r>
                      <a:r>
                        <a:rPr kumimoji="0" lang="en-US" sz="900" b="0" i="0" u="none" strike="noStrike" cap="none" normalizeH="0" baseline="0" dirty="0" smtClean="0">
                          <a:ln>
                            <a:noFill/>
                          </a:ln>
                          <a:solidFill>
                            <a:schemeClr val="tx1"/>
                          </a:solidFill>
                          <a:effectLst/>
                          <a:latin typeface="Arial" pitchFamily="34" charset="0"/>
                          <a:cs typeface="Arial" pitchFamily="34" charset="0"/>
                        </a:rPr>
                        <a:t> window should look on the user’s </a:t>
                      </a:r>
                      <a:r>
                        <a:rPr kumimoji="0" lang="en-US" sz="900" b="0" i="0" u="none" strike="noStrike" cap="none" normalizeH="0" baseline="0" dirty="0" err="1" smtClean="0">
                          <a:ln>
                            <a:noFill/>
                          </a:ln>
                          <a:solidFill>
                            <a:schemeClr val="tx1"/>
                          </a:solidFill>
                          <a:effectLst/>
                          <a:latin typeface="Arial" pitchFamily="34" charset="0"/>
                          <a:cs typeface="Arial" pitchFamily="34" charset="0"/>
                        </a:rPr>
                        <a:t>computerscreen</a:t>
                      </a:r>
                      <a:r>
                        <a:rPr kumimoji="0" lang="en-US" sz="900" b="0" i="0" u="none" strike="noStrike" cap="none" normalizeH="0" baseline="0" dirty="0" smtClean="0">
                          <a:ln>
                            <a:noFill/>
                          </a:ln>
                          <a:solidFill>
                            <a:schemeClr val="tx1"/>
                          </a:solidFill>
                          <a:effectLst/>
                          <a:latin typeface="Arial" pitchFamily="34" charset="0"/>
                          <a:cs typeface="Arial" pitchFamily="34" charset="0"/>
                        </a:rPr>
                        <a:t>. The optional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windowFeatures</a:t>
                      </a:r>
                      <a:r>
                        <a:rPr kumimoji="0" lang="en-US" sz="900" b="0" i="1"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smtClean="0">
                          <a:ln>
                            <a:noFill/>
                          </a:ln>
                          <a:solidFill>
                            <a:schemeClr val="tx1"/>
                          </a:solidFill>
                          <a:effectLst/>
                          <a:latin typeface="Arial" pitchFamily="34" charset="0"/>
                          <a:cs typeface="Arial" pitchFamily="34" charset="0"/>
                        </a:rPr>
                        <a:t>parameter is </a:t>
                      </a:r>
                      <a:r>
                        <a:rPr kumimoji="0" lang="en-US" sz="900" b="0" i="1" u="none" strike="noStrike" cap="none" normalizeH="0" baseline="0" dirty="0" smtClean="0">
                          <a:ln>
                            <a:noFill/>
                          </a:ln>
                          <a:solidFill>
                            <a:schemeClr val="tx1"/>
                          </a:solidFill>
                          <a:effectLst/>
                          <a:latin typeface="Arial" pitchFamily="34" charset="0"/>
                          <a:cs typeface="Arial" pitchFamily="34" charset="0"/>
                        </a:rPr>
                        <a:t>one strin</a:t>
                      </a:r>
                      <a:r>
                        <a:rPr kumimoji="0" lang="en-US" sz="900" b="0" i="0" u="none" strike="noStrike" cap="none" normalizeH="0" baseline="0" dirty="0" smtClean="0">
                          <a:ln>
                            <a:noFill/>
                          </a:ln>
                          <a:solidFill>
                            <a:schemeClr val="tx1"/>
                          </a:solidFill>
                          <a:effectLst/>
                          <a:latin typeface="Arial" pitchFamily="34" charset="0"/>
                          <a:cs typeface="Arial" pitchFamily="34" charset="0"/>
                        </a:rPr>
                        <a:t>g, that comprises a comma-separated list of assignment expressions. Boolean values for true can be either yes, 1, or just the feature name by itself; for false, use a value of no or 0. If you omit any Boolean attributes, they are rendered as false. Therefore, if you want to create a new window that shows only the toolbar and </a:t>
                      </a:r>
                      <a:r>
                        <a:rPr kumimoji="0" lang="en-US" sz="900" b="0" i="0" u="none" strike="noStrike" cap="none" normalizeH="0" baseline="0" dirty="0" err="1" smtClean="0">
                          <a:ln>
                            <a:noFill/>
                          </a:ln>
                          <a:solidFill>
                            <a:schemeClr val="tx1"/>
                          </a:solidFill>
                          <a:effectLst/>
                          <a:latin typeface="Arial" pitchFamily="34" charset="0"/>
                          <a:cs typeface="Arial" pitchFamily="34" charset="0"/>
                        </a:rPr>
                        <a:t>statusbar</a:t>
                      </a:r>
                      <a:r>
                        <a:rPr kumimoji="0" lang="en-US" sz="900" b="0" i="0" u="none" strike="noStrike" cap="none" normalizeH="0" baseline="0" dirty="0" smtClean="0">
                          <a:ln>
                            <a:noFill/>
                          </a:ln>
                          <a:solidFill>
                            <a:schemeClr val="tx1"/>
                          </a:solidFill>
                          <a:effectLst/>
                          <a:latin typeface="Arial" pitchFamily="34" charset="0"/>
                          <a:cs typeface="Arial" pitchFamily="34" charset="0"/>
                        </a:rPr>
                        <a:t> and is resizable, the method looks like this: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window.open</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1" u="none" strike="noStrike" cap="none" normalizeH="0" baseline="0" dirty="0" err="1" smtClean="0">
                          <a:ln>
                            <a:noFill/>
                          </a:ln>
                          <a:solidFill>
                            <a:schemeClr val="tx1"/>
                          </a:solidFill>
                          <a:effectLst/>
                          <a:latin typeface="Arial" pitchFamily="34" charset="0"/>
                          <a:cs typeface="Arial" pitchFamily="34" charset="0"/>
                        </a:rPr>
                        <a:t>newUR</a:t>
                      </a:r>
                      <a:r>
                        <a:rPr kumimoji="0" lang="en-US" sz="900" b="0" i="0" u="none" strike="noStrike" cap="none" normalizeH="0" baseline="0" dirty="0" err="1" smtClean="0">
                          <a:ln>
                            <a:noFill/>
                          </a:ln>
                          <a:solidFill>
                            <a:schemeClr val="tx1"/>
                          </a:solidFill>
                          <a:effectLst/>
                          <a:latin typeface="Arial" pitchFamily="34" charset="0"/>
                          <a:cs typeface="Arial" pitchFamily="34" charset="0"/>
                        </a:rPr>
                        <a:t>L</a:t>
                      </a:r>
                      <a:r>
                        <a:rPr kumimoji="0" lang="en-US" sz="900" b="0" i="0"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err="1" smtClean="0">
                          <a:ln>
                            <a:noFill/>
                          </a:ln>
                          <a:solidFill>
                            <a:schemeClr val="tx1"/>
                          </a:solidFill>
                          <a:effectLst/>
                          <a:latin typeface="Arial" pitchFamily="34" charset="0"/>
                          <a:cs typeface="Arial" pitchFamily="34" charset="0"/>
                        </a:rPr>
                        <a:t>NewWindow</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r>
                        <a:rPr kumimoji="0" lang="en-US" sz="900" b="0" i="0" u="none" strike="noStrike" cap="none" normalizeH="0" baseline="0" dirty="0" err="1" smtClean="0">
                          <a:ln>
                            <a:noFill/>
                          </a:ln>
                          <a:solidFill>
                            <a:schemeClr val="tx1"/>
                          </a:solidFill>
                          <a:effectLst/>
                          <a:latin typeface="Arial" pitchFamily="34" charset="0"/>
                          <a:cs typeface="Arial" pitchFamily="34" charset="0"/>
                        </a:rPr>
                        <a:t>toolbar,status,resizable</a:t>
                      </a:r>
                      <a:r>
                        <a:rPr kumimoji="0" lang="en-US" sz="900" b="0" i="0" u="none" strike="noStrike" cap="none" normalizeH="0" baseline="0" dirty="0" smtClean="0">
                          <a:ln>
                            <a:noFill/>
                          </a:ln>
                          <a:solidFill>
                            <a:schemeClr val="tx1"/>
                          </a:solidFill>
                          <a:effectLst/>
                          <a:latin typeface="Arial" pitchFamily="34" charset="0"/>
                          <a:cs typeface="Arial" pitchFamily="34"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close()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smtClean="0">
                          <a:ln>
                            <a:noFill/>
                          </a:ln>
                          <a:solidFill>
                            <a:schemeClr val="tx1"/>
                          </a:solidFill>
                          <a:effectLst/>
                          <a:latin typeface="Arial" pitchFamily="34" charset="0"/>
                          <a:cs typeface="Arial" pitchFamily="34" charset="0"/>
                        </a:rPr>
                        <a:t>The </a:t>
                      </a:r>
                      <a:r>
                        <a:rPr kumimoji="0" lang="en-US" sz="900" b="0" i="1" u="none" strike="noStrike" cap="none" normalizeH="0" baseline="0" dirty="0" err="1" smtClean="0">
                          <a:ln>
                            <a:noFill/>
                          </a:ln>
                          <a:solidFill>
                            <a:schemeClr val="tx1"/>
                          </a:solidFill>
                          <a:effectLst/>
                          <a:latin typeface="Arial" pitchFamily="34" charset="0"/>
                          <a:cs typeface="Arial" pitchFamily="34" charset="0"/>
                        </a:rPr>
                        <a:t>window.close</a:t>
                      </a:r>
                      <a:r>
                        <a:rPr kumimoji="0" lang="en-US" sz="900" b="0" i="1" u="none" strike="noStrike" cap="none" normalizeH="0" baseline="0" dirty="0" smtClean="0">
                          <a:ln>
                            <a:noFill/>
                          </a:ln>
                          <a:solidFill>
                            <a:schemeClr val="tx1"/>
                          </a:solidFill>
                          <a:effectLst/>
                          <a:latin typeface="Arial" pitchFamily="34" charset="0"/>
                          <a:cs typeface="Arial" pitchFamily="34" charset="0"/>
                        </a:rPr>
                        <a:t>()</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closes the browser window referenced by the window object.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scrollBy(deltaX,deltaY)</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scrollTo(x,y)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scrollBy</a:t>
                      </a:r>
                      <a:r>
                        <a:rPr kumimoji="0" lang="en-US" sz="900" b="0" i="0" u="none" strike="noStrike" cap="none" normalizeH="0" baseline="0" dirty="0" smtClean="0">
                          <a:ln>
                            <a:noFill/>
                          </a:ln>
                          <a:solidFill>
                            <a:schemeClr val="tx1"/>
                          </a:solidFill>
                          <a:effectLst/>
                          <a:latin typeface="Arial" pitchFamily="34" charset="0"/>
                          <a:cs typeface="Arial" pitchFamily="34" charset="0"/>
                        </a:rPr>
                        <a:t>(..) method scrolls the content by the specified number of pixels which is relative scroll. </a:t>
                      </a:r>
                      <a:r>
                        <a:rPr kumimoji="0" lang="en-US" sz="900" b="0" i="0" u="none" strike="noStrike" cap="none" normalizeH="0" baseline="0" dirty="0" err="1" smtClean="0">
                          <a:ln>
                            <a:noFill/>
                          </a:ln>
                          <a:solidFill>
                            <a:schemeClr val="tx1"/>
                          </a:solidFill>
                          <a:effectLst/>
                          <a:latin typeface="Arial" pitchFamily="34" charset="0"/>
                          <a:cs typeface="Arial" pitchFamily="34" charset="0"/>
                        </a:rPr>
                        <a:t>scrollTo</a:t>
                      </a:r>
                      <a:r>
                        <a:rPr kumimoji="0" lang="en-US" sz="900" b="0" i="0" u="none" strike="noStrike" cap="none" normalizeH="0" baseline="0" dirty="0" smtClean="0">
                          <a:ln>
                            <a:noFill/>
                          </a:ln>
                          <a:solidFill>
                            <a:schemeClr val="tx1"/>
                          </a:solidFill>
                          <a:effectLst/>
                          <a:latin typeface="Arial" pitchFamily="34" charset="0"/>
                          <a:cs typeface="Arial" pitchFamily="34" charset="0"/>
                        </a:rPr>
                        <a:t>(..) is an absolute scroll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76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moveBy(deltax,delta Y)</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chemeClr val="tx1"/>
                          </a:solidFill>
                          <a:effectLst/>
                          <a:latin typeface="Arial" pitchFamily="34" charset="0"/>
                          <a:cs typeface="Arial" pitchFamily="34" charset="0"/>
                        </a:rPr>
                        <a:t>moveTo(x,y)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dirty="0" err="1" smtClean="0">
                          <a:ln>
                            <a:noFill/>
                          </a:ln>
                          <a:solidFill>
                            <a:schemeClr val="tx1"/>
                          </a:solidFill>
                          <a:effectLst/>
                          <a:latin typeface="Arial" pitchFamily="34" charset="0"/>
                          <a:cs typeface="Arial" pitchFamily="34" charset="0"/>
                        </a:rPr>
                        <a:t>moveBy</a:t>
                      </a:r>
                      <a:r>
                        <a:rPr kumimoji="0" lang="en-US" sz="900" b="0" i="0" u="none" strike="noStrike" cap="none" normalizeH="0" baseline="0" dirty="0" smtClean="0">
                          <a:ln>
                            <a:noFill/>
                          </a:ln>
                          <a:solidFill>
                            <a:schemeClr val="tx1"/>
                          </a:solidFill>
                          <a:effectLst/>
                          <a:latin typeface="Arial" pitchFamily="34" charset="0"/>
                          <a:cs typeface="Arial" pitchFamily="34" charset="0"/>
                        </a:rPr>
                        <a:t>(..) moves the window relative to the current position. </a:t>
                      </a:r>
                      <a:r>
                        <a:rPr kumimoji="0" lang="en-US" sz="900" b="0" i="0" u="none" strike="noStrike" cap="none" normalizeH="0" baseline="0" dirty="0" err="1" smtClean="0">
                          <a:ln>
                            <a:noFill/>
                          </a:ln>
                          <a:solidFill>
                            <a:schemeClr val="tx1"/>
                          </a:solidFill>
                          <a:effectLst/>
                          <a:latin typeface="Arial" pitchFamily="34" charset="0"/>
                          <a:cs typeface="Arial" pitchFamily="34" charset="0"/>
                        </a:rPr>
                        <a:t>moveT</a:t>
                      </a:r>
                      <a:r>
                        <a:rPr kumimoji="0" lang="en-US" sz="900" b="0" i="0" u="none" strike="noStrike" cap="none" normalizeH="0" baseline="0" dirty="0" smtClean="0">
                          <a:ln>
                            <a:noFill/>
                          </a:ln>
                          <a:solidFill>
                            <a:schemeClr val="tx1"/>
                          </a:solidFill>
                          <a:effectLst/>
                          <a:latin typeface="Arial" pitchFamily="34" charset="0"/>
                          <a:cs typeface="Arial" pitchFamily="34" charset="0"/>
                        </a:rPr>
                        <a:t>(..) moves it to the specified coordinates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30452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54940870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3026005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116426786"/>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0698068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721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123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59574636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1903083031"/>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1"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905514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5"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19941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5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62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0869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334965159"/>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6">
            <a:extLst>
              <a:ext uri="{96DAC541-7B7A-43D3-8B79-37D633B846F1}">
                <asvg:svgBlip xmlns:asvg="http://schemas.microsoft.com/office/drawing/2016/SVG/main" xmlns=""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9635775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594477" cy="720725"/>
          </a:xfrm>
        </p:spPr>
        <p:txBody>
          <a:bodyPr>
            <a:normAutofit/>
          </a:bodyPr>
          <a:lstStyle/>
          <a:p>
            <a:r>
              <a:rPr lang="en-US" sz="2400" dirty="0">
                <a:solidFill>
                  <a:schemeClr val="accent2">
                    <a:lumMod val="75000"/>
                  </a:schemeClr>
                </a:solidFill>
                <a:ea typeface="ＭＳ Ｐゴシック" pitchFamily="34" charset="-128"/>
              </a:rPr>
              <a:t>Web </a:t>
            </a:r>
            <a:r>
              <a:rPr lang="en-US" sz="2400" dirty="0" smtClean="0">
                <a:solidFill>
                  <a:schemeClr val="accent2">
                    <a:lumMod val="75000"/>
                  </a:schemeClr>
                </a:solidFill>
                <a:ea typeface="ＭＳ Ｐゴシック" pitchFamily="34" charset="-128"/>
              </a:rPr>
              <a:t>Basics-JavaScript</a:t>
            </a:r>
            <a:endParaRPr lang="en-US" sz="2400" dirty="0">
              <a:solidFill>
                <a:schemeClr val="accent2">
                  <a:lumMod val="75000"/>
                </a:schemeClr>
              </a:solidFill>
              <a:ea typeface="ＭＳ Ｐゴシック" pitchFamily="34" charset="-128"/>
            </a:endParaRPr>
          </a:p>
        </p:txBody>
      </p:sp>
      <p:sp>
        <p:nvSpPr>
          <p:cNvPr id="2" name="Subtitle 1"/>
          <p:cNvSpPr>
            <a:spLocks noGrp="1"/>
          </p:cNvSpPr>
          <p:nvPr>
            <p:ph type="subTitle" idx="1"/>
          </p:nvPr>
        </p:nvSpPr>
        <p:spPr>
          <a:xfrm>
            <a:off x="305991" y="3932561"/>
            <a:ext cx="4843979" cy="639440"/>
          </a:xfrm>
        </p:spPr>
        <p:txBody>
          <a:bodyPr>
            <a:normAutofit/>
          </a:bodyPr>
          <a:lstStyle/>
          <a:p>
            <a:endParaRPr lang="fr-FR" sz="2000" dirty="0" smtClean="0"/>
          </a:p>
          <a:p>
            <a:r>
              <a:rPr lang="fr-FR" sz="2000" dirty="0" err="1" smtClean="0"/>
              <a:t>Lesson</a:t>
            </a:r>
            <a:r>
              <a:rPr lang="fr-FR" sz="2000" dirty="0" smtClean="0"/>
              <a:t> </a:t>
            </a:r>
            <a:r>
              <a:rPr lang="fr-FR" sz="2000" dirty="0"/>
              <a:t>5: Document Object Model</a:t>
            </a:r>
          </a:p>
          <a:p>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5.2: Window Object </a:t>
            </a:r>
            <a:br>
              <a:rPr lang="en-US" sz="1200" dirty="0" smtClean="0"/>
            </a:br>
            <a:r>
              <a:rPr lang="en-US" dirty="0" smtClean="0"/>
              <a:t>Window </a:t>
            </a:r>
            <a:r>
              <a:rPr lang="en-US" dirty="0"/>
              <a:t>Object Methods</a:t>
            </a:r>
          </a:p>
        </p:txBody>
      </p:sp>
      <p:sp>
        <p:nvSpPr>
          <p:cNvPr id="4" name="Content Placeholder 3"/>
          <p:cNvSpPr>
            <a:spLocks noGrp="1"/>
          </p:cNvSpPr>
          <p:nvPr>
            <p:ph idx="1"/>
          </p:nvPr>
        </p:nvSpPr>
        <p:spPr>
          <a:xfrm>
            <a:off x="221829" y="1174832"/>
            <a:ext cx="8671313" cy="4467431"/>
          </a:xfrm>
        </p:spPr>
        <p:txBody>
          <a:bodyPr/>
          <a:lstStyle/>
          <a:p>
            <a:pPr>
              <a:lnSpc>
                <a:spcPts val="5000"/>
              </a:lnSpc>
            </a:pPr>
            <a:r>
              <a:rPr lang="en-US" dirty="0" err="1">
                <a:cs typeface="Arial" pitchFamily="34" charset="0"/>
              </a:rPr>
              <a:t>setTimeOut</a:t>
            </a:r>
            <a:r>
              <a:rPr lang="en-US" dirty="0">
                <a:cs typeface="Arial" pitchFamily="34" charset="0"/>
              </a:rPr>
              <a:t>, </a:t>
            </a:r>
            <a:r>
              <a:rPr lang="en-US" dirty="0" err="1" smtClean="0">
                <a:cs typeface="Arial" pitchFamily="34" charset="0"/>
              </a:rPr>
              <a:t>clearTimeOut</a:t>
            </a:r>
            <a:endParaRPr lang="en-US" dirty="0" smtClean="0">
              <a:cs typeface="Arial" pitchFamily="34" charset="0"/>
            </a:endParaRPr>
          </a:p>
          <a:p>
            <a:pPr lvl="1">
              <a:lnSpc>
                <a:spcPts val="5000"/>
              </a:lnSpc>
              <a:buNone/>
            </a:pPr>
            <a:r>
              <a:rPr lang="en-US" dirty="0" smtClean="0"/>
              <a:t>		y =</a:t>
            </a:r>
            <a:r>
              <a:rPr lang="en-US" dirty="0" err="1" smtClean="0"/>
              <a:t>setTimeOut</a:t>
            </a:r>
            <a:r>
              <a:rPr lang="en-US" dirty="0" smtClean="0"/>
              <a:t>('scroll()','100</a:t>
            </a:r>
            <a:r>
              <a:rPr lang="en-US" dirty="0" smtClean="0"/>
              <a:t>')</a:t>
            </a:r>
          </a:p>
          <a:p>
            <a:pPr lvl="1">
              <a:lnSpc>
                <a:spcPts val="5000"/>
              </a:lnSpc>
              <a:buNone/>
            </a:pPr>
            <a:r>
              <a:rPr lang="en-US" dirty="0" smtClean="0"/>
              <a:t>		</a:t>
            </a:r>
            <a:r>
              <a:rPr lang="en-US" dirty="0" err="1" smtClean="0"/>
              <a:t>clearTimeOut</a:t>
            </a:r>
            <a:r>
              <a:rPr lang="en-US" dirty="0" smtClean="0"/>
              <a:t>(y)</a:t>
            </a:r>
          </a:p>
          <a:p>
            <a:pPr>
              <a:lnSpc>
                <a:spcPts val="5000"/>
              </a:lnSpc>
            </a:pPr>
            <a:r>
              <a:rPr lang="en-US" dirty="0" err="1" smtClean="0">
                <a:cs typeface="Arial" pitchFamily="34" charset="0"/>
              </a:rPr>
              <a:t>setInterval</a:t>
            </a:r>
            <a:r>
              <a:rPr lang="en-US" dirty="0">
                <a:cs typeface="Arial" pitchFamily="34" charset="0"/>
              </a:rPr>
              <a:t>, </a:t>
            </a:r>
            <a:r>
              <a:rPr lang="en-US" dirty="0" err="1">
                <a:cs typeface="Arial" pitchFamily="34" charset="0"/>
              </a:rPr>
              <a:t>clearInterval</a:t>
            </a:r>
            <a:endParaRPr lang="en-US" dirty="0">
              <a:cs typeface="Arial" pitchFamily="34" charset="0"/>
            </a:endParaRPr>
          </a:p>
          <a:p>
            <a:pPr lvl="1">
              <a:lnSpc>
                <a:spcPts val="5000"/>
              </a:lnSpc>
              <a:buNone/>
            </a:pPr>
            <a:r>
              <a:rPr lang="en-US" dirty="0" smtClean="0"/>
              <a:t>		y=</a:t>
            </a:r>
            <a:r>
              <a:rPr lang="en-US" dirty="0" err="1" smtClean="0"/>
              <a:t>setInterval</a:t>
            </a:r>
            <a:r>
              <a:rPr lang="en-US" dirty="0"/>
              <a:t>('scroll()','100')</a:t>
            </a:r>
          </a:p>
          <a:p>
            <a:pPr lvl="1">
              <a:lnSpc>
                <a:spcPts val="5000"/>
              </a:lnSpc>
              <a:buNone/>
            </a:pPr>
            <a:r>
              <a:rPr lang="en-US" smtClean="0"/>
              <a:t>		clearInterval</a:t>
            </a:r>
            <a:r>
              <a:rPr lang="en-US" dirty="0" smtClean="0"/>
              <a:t>(y</a:t>
            </a:r>
            <a:r>
              <a:rPr lang="en-US" dirty="0"/>
              <a:t>)</a:t>
            </a:r>
          </a:p>
          <a:p>
            <a:pPr>
              <a:buNone/>
            </a:pPr>
            <a:endParaRPr lang="en-US" dirty="0"/>
          </a:p>
          <a:p>
            <a:endParaRPr lang="en-US" dirty="0"/>
          </a:p>
        </p:txBody>
      </p:sp>
    </p:spTree>
    <p:extLst>
      <p:ext uri="{BB962C8B-B14F-4D97-AF65-F5344CB8AC3E}">
        <p14:creationId xmlns:p14="http://schemas.microsoft.com/office/powerpoint/2010/main" val="7313539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Event Handlers</a:t>
            </a:r>
          </a:p>
        </p:txBody>
      </p:sp>
      <p:sp>
        <p:nvSpPr>
          <p:cNvPr id="20482" name="Content Placeholder 2"/>
          <p:cNvSpPr>
            <a:spLocks noGrp="1"/>
          </p:cNvSpPr>
          <p:nvPr>
            <p:ph idx="1"/>
          </p:nvPr>
        </p:nvSpPr>
        <p:spPr/>
        <p:txBody>
          <a:bodyPr lIns="90488" tIns="44450" rIns="90488" bIns="44450"/>
          <a:lstStyle/>
          <a:p>
            <a:r>
              <a:rPr lang="en-US" dirty="0">
                <a:cs typeface="Arial" pitchFamily="34" charset="0"/>
              </a:rPr>
              <a:t>Event </a:t>
            </a:r>
            <a:r>
              <a:rPr lang="en-US" dirty="0" smtClean="0">
                <a:cs typeface="Arial" pitchFamily="34" charset="0"/>
              </a:rPr>
              <a:t>Handlers </a:t>
            </a:r>
            <a:r>
              <a:rPr lang="en-US" dirty="0">
                <a:cs typeface="Arial" pitchFamily="34" charset="0"/>
              </a:rPr>
              <a:t>for the Window Object</a:t>
            </a:r>
          </a:p>
          <a:p>
            <a:pPr lvl="1"/>
            <a:r>
              <a:rPr lang="en-US" dirty="0" err="1"/>
              <a:t>onBlur</a:t>
            </a:r>
            <a:endParaRPr lang="en-US" dirty="0"/>
          </a:p>
          <a:p>
            <a:pPr lvl="1"/>
            <a:r>
              <a:rPr lang="en-US" dirty="0" err="1"/>
              <a:t>onFocus</a:t>
            </a:r>
            <a:endParaRPr lang="en-US" dirty="0"/>
          </a:p>
          <a:p>
            <a:pPr lvl="1"/>
            <a:r>
              <a:rPr lang="en-US" dirty="0" err="1" smtClean="0"/>
              <a:t>onLoad</a:t>
            </a:r>
            <a:endParaRPr lang="en-US" dirty="0"/>
          </a:p>
          <a:p>
            <a:pPr marL="0" indent="0" eaLnBrk="1" hangingPunct="1">
              <a:buNone/>
            </a:pPr>
            <a:endParaRPr lang="en-US" dirty="0"/>
          </a:p>
        </p:txBody>
      </p:sp>
    </p:spTree>
    <p:extLst>
      <p:ext uri="{BB962C8B-B14F-4D97-AF65-F5344CB8AC3E}">
        <p14:creationId xmlns:p14="http://schemas.microsoft.com/office/powerpoint/2010/main" val="2680807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p:txBody>
          <a:bodyPr/>
          <a:lstStyle/>
          <a:p>
            <a:r>
              <a:rPr lang="en-US" dirty="0"/>
              <a:t>Window_object.html</a:t>
            </a:r>
          </a:p>
          <a:p>
            <a:r>
              <a:rPr lang="en-US" dirty="0"/>
              <a:t>setTimeOut_method.html</a:t>
            </a:r>
          </a:p>
          <a:p>
            <a:r>
              <a:rPr lang="en-US" dirty="0"/>
              <a:t>Window_ex.html</a:t>
            </a:r>
          </a:p>
          <a:p>
            <a:r>
              <a:rPr lang="en-US" dirty="0"/>
              <a:t>setInterval_method.html</a:t>
            </a:r>
          </a:p>
          <a:p>
            <a:pPr marL="0" indent="0">
              <a:buNone/>
            </a:pPr>
            <a:endParaRPr lang="en-US" dirty="0"/>
          </a:p>
        </p:txBody>
      </p:sp>
    </p:spTree>
    <p:extLst>
      <p:ext uri="{BB962C8B-B14F-4D97-AF65-F5344CB8AC3E}">
        <p14:creationId xmlns:p14="http://schemas.microsoft.com/office/powerpoint/2010/main" val="260827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5 : </a:t>
            </a:r>
          </a:p>
          <a:p>
            <a:pPr lvl="1"/>
            <a:r>
              <a:rPr lang="en-US" dirty="0"/>
              <a:t>Working with Document Object Model (DOM) </a:t>
            </a:r>
          </a:p>
        </p:txBody>
      </p:sp>
    </p:spTree>
    <p:extLst>
      <p:ext uri="{BB962C8B-B14F-4D97-AF65-F5344CB8AC3E}">
        <p14:creationId xmlns:p14="http://schemas.microsoft.com/office/powerpoint/2010/main" val="1863401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Document Object Model is a interface that allows programs and scripts to dynamically access and update content, structure and style of documents </a:t>
            </a:r>
          </a:p>
          <a:p>
            <a:r>
              <a:rPr lang="en-US" dirty="0"/>
              <a:t>Window object is the topmost object in the entire scheme. It has properties, methods and event handlers</a:t>
            </a:r>
          </a:p>
          <a:p>
            <a:r>
              <a:rPr lang="en-US" dirty="0"/>
              <a:t>The history object has an array of history items having details of the URL’s visited from within that window</a:t>
            </a:r>
          </a:p>
          <a:p>
            <a:r>
              <a:rPr lang="en-US" dirty="0"/>
              <a:t>The Location object contains information about the current URL </a:t>
            </a:r>
          </a:p>
          <a:p>
            <a:endParaRPr lang="en-US" dirty="0"/>
          </a:p>
          <a:p>
            <a:endParaRPr lang="en-US" dirty="0"/>
          </a:p>
        </p:txBody>
      </p:sp>
    </p:spTree>
    <p:extLst>
      <p:ext uri="{BB962C8B-B14F-4D97-AF65-F5344CB8AC3E}">
        <p14:creationId xmlns:p14="http://schemas.microsoft.com/office/powerpoint/2010/main" val="416293268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a:t>
            </a:r>
          </a:p>
        </p:txBody>
      </p:sp>
      <p:sp>
        <p:nvSpPr>
          <p:cNvPr id="5" name="Content Placeholder 4"/>
          <p:cNvSpPr>
            <a:spLocks noGrp="1"/>
          </p:cNvSpPr>
          <p:nvPr>
            <p:ph idx="1"/>
          </p:nvPr>
        </p:nvSpPr>
        <p:spPr/>
        <p:txBody>
          <a:bodyPr/>
          <a:lstStyle/>
          <a:p>
            <a:r>
              <a:rPr lang="en-US" dirty="0"/>
              <a:t>Question 1: Closed property returns ______ if the window object is closed either by a script or by the user.</a:t>
            </a:r>
          </a:p>
          <a:p>
            <a:pPr lvl="1"/>
            <a:r>
              <a:rPr lang="en-US" dirty="0"/>
              <a:t>Option 1: 1   </a:t>
            </a:r>
          </a:p>
          <a:p>
            <a:pPr lvl="1"/>
            <a:r>
              <a:rPr lang="en-US" dirty="0"/>
              <a:t>Option 2: True  </a:t>
            </a:r>
          </a:p>
          <a:p>
            <a:pPr lvl="1"/>
            <a:r>
              <a:rPr lang="en-US" dirty="0"/>
              <a:t>Option 3: 0</a:t>
            </a:r>
          </a:p>
          <a:p>
            <a:r>
              <a:rPr lang="en-US" dirty="0"/>
              <a:t>Question 2: An alert dialog box is a modal window that presents a message for users with a single OK button to dismiss it.</a:t>
            </a:r>
          </a:p>
          <a:p>
            <a:pPr lvl="1"/>
            <a:r>
              <a:rPr lang="en-US" dirty="0"/>
              <a:t>True / False </a:t>
            </a:r>
          </a:p>
          <a:p>
            <a:endParaRPr lang="en-US" dirty="0"/>
          </a:p>
        </p:txBody>
      </p:sp>
    </p:spTree>
    <p:extLst>
      <p:ext uri="{BB962C8B-B14F-4D97-AF65-F5344CB8AC3E}">
        <p14:creationId xmlns:p14="http://schemas.microsoft.com/office/powerpoint/2010/main" val="2237489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Review Questions (Contd..)</a:t>
            </a:r>
          </a:p>
        </p:txBody>
      </p:sp>
      <p:sp>
        <p:nvSpPr>
          <p:cNvPr id="5" name="Content Placeholder 4"/>
          <p:cNvSpPr>
            <a:spLocks noGrp="1"/>
          </p:cNvSpPr>
          <p:nvPr>
            <p:ph idx="1"/>
          </p:nvPr>
        </p:nvSpPr>
        <p:spPr/>
        <p:txBody>
          <a:bodyPr/>
          <a:lstStyle/>
          <a:p>
            <a:r>
              <a:rPr lang="en-US" dirty="0"/>
              <a:t>Question </a:t>
            </a:r>
            <a:r>
              <a:rPr lang="en-US" sz="1800" dirty="0"/>
              <a:t>4: The __________ and </a:t>
            </a:r>
            <a:r>
              <a:rPr lang="en-US" sz="1800" dirty="0" err="1"/>
              <a:t>appCodeName</a:t>
            </a:r>
            <a:r>
              <a:rPr lang="en-US" sz="1800" dirty="0"/>
              <a:t> properties are simply the official name and the internal code name for the browser application.</a:t>
            </a:r>
          </a:p>
          <a:p>
            <a:pPr lvl="1"/>
            <a:r>
              <a:rPr lang="en-US" dirty="0"/>
              <a:t>Option 1: </a:t>
            </a:r>
            <a:r>
              <a:rPr lang="en-US" dirty="0" err="1"/>
              <a:t>Appname</a:t>
            </a:r>
            <a:r>
              <a:rPr lang="en-US" dirty="0"/>
              <a:t> </a:t>
            </a:r>
          </a:p>
          <a:p>
            <a:pPr lvl="1"/>
            <a:r>
              <a:rPr lang="en-US" dirty="0"/>
              <a:t>Option 2: </a:t>
            </a:r>
            <a:r>
              <a:rPr lang="en-US" dirty="0" err="1"/>
              <a:t>appName</a:t>
            </a:r>
            <a:endParaRPr lang="en-US" dirty="0"/>
          </a:p>
          <a:p>
            <a:pPr lvl="1"/>
            <a:r>
              <a:rPr lang="en-US" dirty="0"/>
              <a:t>Option 3: </a:t>
            </a:r>
            <a:r>
              <a:rPr lang="en-US" dirty="0" err="1"/>
              <a:t>applname</a:t>
            </a:r>
            <a:endParaRPr lang="en-US" dirty="0"/>
          </a:p>
          <a:p>
            <a:endParaRPr lang="en-US" sz="1800" dirty="0"/>
          </a:p>
          <a:p>
            <a:r>
              <a:rPr lang="en-US" sz="1800" dirty="0"/>
              <a:t>Question 5: The _________ property supplies a string of the entire URL of the specified window object.</a:t>
            </a:r>
          </a:p>
          <a:p>
            <a:pPr lvl="1"/>
            <a:r>
              <a:rPr lang="en-US" dirty="0"/>
              <a:t>Option 1: </a:t>
            </a:r>
            <a:r>
              <a:rPr lang="en-US" dirty="0" err="1"/>
              <a:t>location.href</a:t>
            </a:r>
            <a:r>
              <a:rPr lang="en-US" dirty="0"/>
              <a:t> 	</a:t>
            </a:r>
          </a:p>
          <a:p>
            <a:pPr lvl="1"/>
            <a:r>
              <a:rPr lang="en-US" dirty="0"/>
              <a:t>Option 2: hostname </a:t>
            </a:r>
          </a:p>
          <a:p>
            <a:pPr lvl="1"/>
            <a:r>
              <a:rPr lang="en-US" dirty="0"/>
              <a:t>Option 3: hash </a:t>
            </a:r>
          </a:p>
          <a:p>
            <a:endParaRPr lang="en-US" sz="1800" dirty="0"/>
          </a:p>
          <a:p>
            <a:r>
              <a:rPr lang="en-US" sz="1800" dirty="0"/>
              <a:t>Question 6: The ____________ property describes both the hostname and port of a URL</a:t>
            </a:r>
            <a:r>
              <a:rPr lang="en-US" dirty="0"/>
              <a:t>. </a:t>
            </a:r>
          </a:p>
          <a:p>
            <a:endParaRPr lang="en-US" dirty="0"/>
          </a:p>
        </p:txBody>
      </p:sp>
    </p:spTree>
    <p:extLst>
      <p:ext uri="{BB962C8B-B14F-4D97-AF65-F5344CB8AC3E}">
        <p14:creationId xmlns:p14="http://schemas.microsoft.com/office/powerpoint/2010/main" val="2627679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Objectives</a:t>
            </a:r>
          </a:p>
        </p:txBody>
      </p:sp>
      <p:sp>
        <p:nvSpPr>
          <p:cNvPr id="284675" name="Rectangle 3"/>
          <p:cNvSpPr>
            <a:spLocks noGrp="1" noChangeArrowheads="1"/>
          </p:cNvSpPr>
          <p:nvPr>
            <p:ph idx="1"/>
          </p:nvPr>
        </p:nvSpPr>
        <p:spPr/>
        <p:txBody>
          <a:bodyPr lIns="90488" tIns="44450" rIns="90488" bIns="44450"/>
          <a:lstStyle/>
          <a:p>
            <a:r>
              <a:rPr lang="en-US" dirty="0">
                <a:cs typeface="Arial" pitchFamily="34" charset="0"/>
              </a:rPr>
              <a:t>After completing this module you will be able to</a:t>
            </a:r>
            <a:r>
              <a:rPr lang="en-US" dirty="0" smtClean="0">
                <a:cs typeface="Arial" pitchFamily="34" charset="0"/>
              </a:rPr>
              <a:t>:</a:t>
            </a:r>
          </a:p>
          <a:p>
            <a:endParaRPr lang="en-US" dirty="0">
              <a:cs typeface="Arial" pitchFamily="34" charset="0"/>
            </a:endParaRPr>
          </a:p>
          <a:p>
            <a:pPr lvl="1" eaLnBrk="1" hangingPunct="1"/>
            <a:r>
              <a:rPr lang="en-US" dirty="0"/>
              <a:t>Understand the JavaScript Object Model</a:t>
            </a:r>
          </a:p>
          <a:p>
            <a:pPr lvl="1" eaLnBrk="1" hangingPunct="1"/>
            <a:endParaRPr lang="en-US" dirty="0" smtClean="0">
              <a:ea typeface="Arial Unicode MS" pitchFamily="34" charset="-128"/>
            </a:endParaRPr>
          </a:p>
          <a:p>
            <a:pPr lvl="1" eaLnBrk="1" hangingPunct="1"/>
            <a:r>
              <a:rPr lang="en-US" dirty="0" smtClean="0">
                <a:ea typeface="Arial Unicode MS" pitchFamily="34" charset="-128"/>
              </a:rPr>
              <a:t>Understand  </a:t>
            </a:r>
            <a:r>
              <a:rPr lang="en-US" dirty="0">
                <a:ea typeface="Arial Unicode MS" pitchFamily="34" charset="-128"/>
              </a:rPr>
              <a:t>the </a:t>
            </a:r>
            <a:r>
              <a:rPr lang="en-US" i="1" dirty="0">
                <a:ea typeface="Arial Unicode MS" pitchFamily="34" charset="-128"/>
              </a:rPr>
              <a:t>Window </a:t>
            </a:r>
            <a:r>
              <a:rPr lang="en-US" dirty="0" smtClean="0">
                <a:ea typeface="Arial Unicode MS" pitchFamily="34" charset="-128"/>
              </a:rPr>
              <a:t>object</a:t>
            </a:r>
            <a:endParaRPr lang="en-US" dirty="0"/>
          </a:p>
          <a:p>
            <a:pPr lvl="1" eaLnBrk="1" hangingPunct="1"/>
            <a:endParaRPr lang="en-US" dirty="0">
              <a:ea typeface="Arial Unicode MS" pitchFamily="34" charset="-128"/>
            </a:endParaRPr>
          </a:p>
          <a:p>
            <a:pPr eaLnBrk="1" hangingPunct="1"/>
            <a:endParaRPr lang="en-US" sz="1600" dirty="0"/>
          </a:p>
          <a:p>
            <a:pPr lvl="1" eaLnBrk="1" hangingPunct="1">
              <a:buFont typeface="Arial" pitchFamily="34" charset="0"/>
              <a:buNone/>
            </a:pPr>
            <a:endParaRPr lang="en-US" sz="1800" dirty="0"/>
          </a:p>
        </p:txBody>
      </p:sp>
    </p:spTree>
    <p:extLst>
      <p:ext uri="{BB962C8B-B14F-4D97-AF65-F5344CB8AC3E}">
        <p14:creationId xmlns:p14="http://schemas.microsoft.com/office/powerpoint/2010/main" val="5588619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4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bldLvl="2"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 </a:t>
            </a:r>
            <a:r>
              <a:rPr lang="en-US" dirty="0"/>
              <a:t/>
            </a:r>
            <a:br>
              <a:rPr lang="en-US" dirty="0"/>
            </a:br>
            <a:r>
              <a:rPr lang="en-US" sz="3000" dirty="0"/>
              <a:t>JavaScript Document Object Model</a:t>
            </a:r>
          </a:p>
        </p:txBody>
      </p:sp>
      <p:sp>
        <p:nvSpPr>
          <p:cNvPr id="3" name="Content Placeholder 2"/>
          <p:cNvSpPr>
            <a:spLocks noGrp="1"/>
          </p:cNvSpPr>
          <p:nvPr>
            <p:ph idx="1"/>
          </p:nvPr>
        </p:nvSpPr>
        <p:spPr/>
        <p:txBody>
          <a:bodyPr/>
          <a:lstStyle/>
          <a:p>
            <a:endParaRPr lang="en-US"/>
          </a:p>
        </p:txBody>
      </p:sp>
      <p:sp>
        <p:nvSpPr>
          <p:cNvPr id="6148" name="Rectangle 3"/>
          <p:cNvSpPr>
            <a:spLocks noChangeArrowheads="1"/>
          </p:cNvSpPr>
          <p:nvPr/>
        </p:nvSpPr>
        <p:spPr bwMode="auto">
          <a:xfrm>
            <a:off x="2892425" y="24907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solidFill>
                <a:srgbClr val="000000"/>
              </a:solidFill>
              <a:latin typeface="Candara"/>
            </a:endParaRPr>
          </a:p>
        </p:txBody>
      </p:sp>
      <p:pic>
        <p:nvPicPr>
          <p:cNvPr id="61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346200"/>
            <a:ext cx="843915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749" name="Rectangle 5" descr="cross-tab-1"/>
          <p:cNvSpPr>
            <a:spLocks noChangeArrowheads="1"/>
          </p:cNvSpPr>
          <p:nvPr/>
        </p:nvSpPr>
        <p:spPr bwMode="auto">
          <a:xfrm>
            <a:off x="4149725" y="1447800"/>
            <a:ext cx="8445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0" name="Rectangle 6" descr="cross-tab-1"/>
          <p:cNvSpPr>
            <a:spLocks noChangeArrowheads="1"/>
          </p:cNvSpPr>
          <p:nvPr/>
        </p:nvSpPr>
        <p:spPr bwMode="auto">
          <a:xfrm>
            <a:off x="4079875" y="2362200"/>
            <a:ext cx="984250" cy="3048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1" name="Rectangle 7" descr="cross-tab-1"/>
          <p:cNvSpPr>
            <a:spLocks noChangeArrowheads="1"/>
          </p:cNvSpPr>
          <p:nvPr/>
        </p:nvSpPr>
        <p:spPr bwMode="auto">
          <a:xfrm>
            <a:off x="4079875" y="30480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2" name="Rectangle 8" descr="cross-tab-1"/>
          <p:cNvSpPr>
            <a:spLocks noChangeArrowheads="1"/>
          </p:cNvSpPr>
          <p:nvPr/>
        </p:nvSpPr>
        <p:spPr bwMode="auto">
          <a:xfrm>
            <a:off x="4079875" y="3733800"/>
            <a:ext cx="984250" cy="3810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3" name="Rectangle 9"/>
          <p:cNvSpPr>
            <a:spLocks noChangeArrowheads="1"/>
          </p:cNvSpPr>
          <p:nvPr/>
        </p:nvSpPr>
        <p:spPr bwMode="auto">
          <a:xfrm>
            <a:off x="422275" y="2209800"/>
            <a:ext cx="8299450" cy="3810000"/>
          </a:xfrm>
          <a:prstGeom prst="rect">
            <a:avLst/>
          </a:prstGeom>
          <a:noFill/>
          <a:ln w="952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4" name="Rectangle 10"/>
          <p:cNvSpPr>
            <a:spLocks noChangeArrowheads="1"/>
          </p:cNvSpPr>
          <p:nvPr/>
        </p:nvSpPr>
        <p:spPr bwMode="auto">
          <a:xfrm>
            <a:off x="561975" y="2895600"/>
            <a:ext cx="8020050" cy="2971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
        <p:nvSpPr>
          <p:cNvPr id="287755" name="Rectangle 11" descr="cross-tab-1"/>
          <p:cNvSpPr>
            <a:spLocks noChangeArrowheads="1"/>
          </p:cNvSpPr>
          <p:nvPr/>
        </p:nvSpPr>
        <p:spPr bwMode="auto">
          <a:xfrm>
            <a:off x="1687513" y="3657600"/>
            <a:ext cx="5768975" cy="2057400"/>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latin typeface="Candara"/>
            </a:endParaRPr>
          </a:p>
        </p:txBody>
      </p:sp>
    </p:spTree>
    <p:extLst>
      <p:ext uri="{BB962C8B-B14F-4D97-AF65-F5344CB8AC3E}">
        <p14:creationId xmlns:p14="http://schemas.microsoft.com/office/powerpoint/2010/main" val="271528567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5.1: JavaScript Document Object Model </a:t>
            </a:r>
            <a:r>
              <a:rPr lang="en-US" dirty="0"/>
              <a:t/>
            </a:r>
            <a:br>
              <a:rPr lang="en-US" dirty="0"/>
            </a:br>
            <a:r>
              <a:rPr lang="en-US" dirty="0"/>
              <a:t>JavaScript Document Object Model</a:t>
            </a:r>
          </a:p>
        </p:txBody>
      </p:sp>
      <p:sp>
        <p:nvSpPr>
          <p:cNvPr id="4" name="Content Placeholder 3"/>
          <p:cNvSpPr>
            <a:spLocks noGrp="1"/>
          </p:cNvSpPr>
          <p:nvPr>
            <p:ph idx="1"/>
          </p:nvPr>
        </p:nvSpPr>
        <p:spPr/>
        <p:txBody>
          <a:bodyPr/>
          <a:lstStyle/>
          <a:p>
            <a:endParaRPr lang="en-US"/>
          </a:p>
        </p:txBody>
      </p:sp>
      <p:grpSp>
        <p:nvGrpSpPr>
          <p:cNvPr id="2" name="Group 3"/>
          <p:cNvGrpSpPr>
            <a:grpSpLocks/>
          </p:cNvGrpSpPr>
          <p:nvPr/>
        </p:nvGrpSpPr>
        <p:grpSpPr bwMode="auto">
          <a:xfrm>
            <a:off x="211138" y="1371600"/>
            <a:ext cx="8580437" cy="4695930"/>
            <a:chOff x="384" y="672"/>
            <a:chExt cx="5088" cy="3333"/>
          </a:xfrm>
        </p:grpSpPr>
        <p:pic>
          <p:nvPicPr>
            <p:cNvPr id="7173" name="Picture 4" descr="frm-w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104"/>
              <a:ext cx="5088" cy="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672"/>
              <a:ext cx="374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752837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1200" dirty="0"/>
              <a:t>5.1: JavaScript Document Object Model</a:t>
            </a:r>
            <a:br>
              <a:rPr lang="en-US" sz="1200" dirty="0"/>
            </a:br>
            <a:r>
              <a:rPr lang="en-US" dirty="0"/>
              <a:t>Object Properties </a:t>
            </a:r>
          </a:p>
        </p:txBody>
      </p:sp>
      <p:sp>
        <p:nvSpPr>
          <p:cNvPr id="7" name="Content Placeholder 6"/>
          <p:cNvSpPr>
            <a:spLocks noGrp="1"/>
          </p:cNvSpPr>
          <p:nvPr>
            <p:ph idx="1"/>
          </p:nvPr>
        </p:nvSpPr>
        <p:spPr/>
        <p:txBody>
          <a:bodyPr/>
          <a:lstStyle/>
          <a:p>
            <a:r>
              <a:rPr lang="en-US" dirty="0"/>
              <a:t>Define a particular, current setting of an object</a:t>
            </a:r>
          </a:p>
          <a:p>
            <a:r>
              <a:rPr lang="en-US" dirty="0"/>
              <a:t>Property names are case-sensitive</a:t>
            </a:r>
          </a:p>
          <a:p>
            <a:r>
              <a:rPr lang="en-US" dirty="0"/>
              <a:t>Each property determines it’s own read-write status</a:t>
            </a:r>
          </a:p>
          <a:p>
            <a:r>
              <a:rPr lang="en-US" dirty="0"/>
              <a:t>Any property you set survives as long as the document remains loaded in the window</a:t>
            </a:r>
          </a:p>
          <a:p>
            <a:r>
              <a:rPr lang="en-US" dirty="0"/>
              <a:t>For example:</a:t>
            </a:r>
          </a:p>
          <a:p>
            <a:endParaRPr lang="en-US" dirty="0"/>
          </a:p>
        </p:txBody>
      </p:sp>
      <p:sp>
        <p:nvSpPr>
          <p:cNvPr id="8" name="Rectangle 7"/>
          <p:cNvSpPr/>
          <p:nvPr/>
        </p:nvSpPr>
        <p:spPr>
          <a:xfrm>
            <a:off x="704850" y="4080986"/>
            <a:ext cx="586740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fr-FR" dirty="0" err="1"/>
              <a:t>document.forms</a:t>
            </a:r>
            <a:r>
              <a:rPr lang="fr-FR" dirty="0"/>
              <a:t>[0].</a:t>
            </a:r>
            <a:r>
              <a:rPr lang="fr-FR" dirty="0" err="1"/>
              <a:t>phone.value</a:t>
            </a:r>
            <a:r>
              <a:rPr lang="fr-FR" dirty="0"/>
              <a:t> = “555-1212”</a:t>
            </a:r>
          </a:p>
          <a:p>
            <a:pPr>
              <a:buNone/>
            </a:pPr>
            <a:r>
              <a:rPr lang="fr-FR" dirty="0"/>
              <a:t>		</a:t>
            </a:r>
            <a:r>
              <a:rPr lang="fr-FR" dirty="0" err="1"/>
              <a:t>document.forms</a:t>
            </a:r>
            <a:r>
              <a:rPr lang="fr-FR" dirty="0"/>
              <a:t>[0].</a:t>
            </a:r>
            <a:r>
              <a:rPr lang="fr-FR" dirty="0" err="1"/>
              <a:t>phone.delimiter</a:t>
            </a:r>
            <a:r>
              <a:rPr lang="fr-FR" dirty="0"/>
              <a:t> = “-” </a:t>
            </a:r>
            <a:endParaRPr lang="en-US" dirty="0"/>
          </a:p>
        </p:txBody>
      </p:sp>
    </p:spTree>
    <p:extLst>
      <p:ext uri="{BB962C8B-B14F-4D97-AF65-F5344CB8AC3E}">
        <p14:creationId xmlns:p14="http://schemas.microsoft.com/office/powerpoint/2010/main" val="338427916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5.1: JavaScript Document Object Model</a:t>
            </a:r>
            <a:br>
              <a:rPr lang="en-US" sz="1200" dirty="0"/>
            </a:br>
            <a:r>
              <a:rPr lang="en-US" dirty="0"/>
              <a:t> Event Handlers</a:t>
            </a:r>
          </a:p>
        </p:txBody>
      </p:sp>
      <p:sp>
        <p:nvSpPr>
          <p:cNvPr id="4" name="Content Placeholder 3"/>
          <p:cNvSpPr>
            <a:spLocks noGrp="1"/>
          </p:cNvSpPr>
          <p:nvPr>
            <p:ph idx="1"/>
          </p:nvPr>
        </p:nvSpPr>
        <p:spPr/>
        <p:txBody>
          <a:bodyPr/>
          <a:lstStyle/>
          <a:p>
            <a:r>
              <a:rPr lang="en-US" dirty="0">
                <a:cs typeface="Arial" pitchFamily="34" charset="0"/>
              </a:rPr>
              <a:t>Specify how an object reacts to an event</a:t>
            </a:r>
          </a:p>
          <a:p>
            <a:pPr lvl="1"/>
            <a:r>
              <a:rPr lang="en-US" dirty="0"/>
              <a:t>Event can be triggered by a user action or a browser action.</a:t>
            </a:r>
          </a:p>
          <a:p>
            <a:r>
              <a:rPr lang="en-US" dirty="0"/>
              <a:t>There are two ways to map functions to </a:t>
            </a:r>
            <a:r>
              <a:rPr lang="en-US" dirty="0" smtClean="0"/>
              <a:t>events</a:t>
            </a:r>
          </a:p>
          <a:p>
            <a:endParaRPr lang="en-US" dirty="0"/>
          </a:p>
          <a:p>
            <a:pPr lvl="1"/>
            <a:r>
              <a:rPr lang="en-US" dirty="0">
                <a:cs typeface="Arial" pitchFamily="34" charset="0"/>
              </a:rPr>
              <a:t>Event handlers as methods</a:t>
            </a:r>
            <a:r>
              <a:rPr lang="en-US" dirty="0" smtClean="0">
                <a:cs typeface="Arial" pitchFamily="34" charset="0"/>
              </a:rPr>
              <a:t>:   </a:t>
            </a:r>
            <a:endParaRPr lang="en-US" dirty="0">
              <a:cs typeface="Arial" pitchFamily="34" charset="0"/>
            </a:endParaRPr>
          </a:p>
          <a:p>
            <a:pPr lvl="1">
              <a:buNone/>
            </a:pPr>
            <a:r>
              <a:rPr lang="en-US" dirty="0" smtClean="0"/>
              <a:t>       document.formName.button1.onclick=f1</a:t>
            </a:r>
            <a:r>
              <a:rPr lang="en-US" dirty="0"/>
              <a:t>()</a:t>
            </a:r>
          </a:p>
          <a:p>
            <a:pPr lvl="1">
              <a:buNone/>
            </a:pPr>
            <a:r>
              <a:rPr lang="en-US" dirty="0"/>
              <a:t>	</a:t>
            </a:r>
            <a:endParaRPr lang="en-US" sz="2000" dirty="0"/>
          </a:p>
          <a:p>
            <a:pPr lvl="1"/>
            <a:r>
              <a:rPr lang="en-US" dirty="0">
                <a:cs typeface="Arial" pitchFamily="34" charset="0"/>
              </a:rPr>
              <a:t>Event handlers as properties</a:t>
            </a:r>
            <a:r>
              <a:rPr lang="en-US" dirty="0" smtClean="0">
                <a:cs typeface="Arial" pitchFamily="34" charset="0"/>
              </a:rPr>
              <a:t>:</a:t>
            </a:r>
            <a:endParaRPr lang="en-US" dirty="0">
              <a:cs typeface="Arial" pitchFamily="34" charset="0"/>
            </a:endParaRPr>
          </a:p>
          <a:p>
            <a:pPr lvl="1">
              <a:buNone/>
            </a:pPr>
            <a:r>
              <a:rPr lang="en-US" dirty="0"/>
              <a:t>      </a:t>
            </a:r>
          </a:p>
          <a:p>
            <a:pPr lvl="1">
              <a:buNone/>
            </a:pPr>
            <a:r>
              <a:rPr lang="en-US" dirty="0" smtClean="0"/>
              <a:t>     &lt;</a:t>
            </a:r>
            <a:r>
              <a:rPr lang="en-US" dirty="0"/>
              <a:t>INPUT TYPE=”button” NAME=”button1” </a:t>
            </a:r>
            <a:r>
              <a:rPr lang="en-US" dirty="0" err="1"/>
              <a:t>onClick</a:t>
            </a:r>
            <a:r>
              <a:rPr lang="en-US" dirty="0"/>
              <a:t>=”f1()”&gt;</a:t>
            </a:r>
          </a:p>
        </p:txBody>
      </p:sp>
      <p:sp>
        <p:nvSpPr>
          <p:cNvPr id="10245" name="AutoShape 6"/>
          <p:cNvSpPr>
            <a:spLocks noChangeArrowheads="1"/>
          </p:cNvSpPr>
          <p:nvPr/>
        </p:nvSpPr>
        <p:spPr bwMode="auto">
          <a:xfrm>
            <a:off x="514350" y="2971798"/>
            <a:ext cx="5394960" cy="6400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
        <p:nvSpPr>
          <p:cNvPr id="10246" name="AutoShape 7"/>
          <p:cNvSpPr>
            <a:spLocks noChangeArrowheads="1"/>
          </p:cNvSpPr>
          <p:nvPr/>
        </p:nvSpPr>
        <p:spPr bwMode="auto">
          <a:xfrm>
            <a:off x="476250" y="3873501"/>
            <a:ext cx="5394960" cy="5080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chemeClr val="tx2"/>
              </a:solidFill>
              <a:latin typeface="Candara"/>
              <a:cs typeface="Arial" pitchFamily="34" charset="0"/>
            </a:endParaRPr>
          </a:p>
        </p:txBody>
      </p:sp>
    </p:spTree>
    <p:extLst>
      <p:ext uri="{BB962C8B-B14F-4D97-AF65-F5344CB8AC3E}">
        <p14:creationId xmlns:p14="http://schemas.microsoft.com/office/powerpoint/2010/main" val="2241872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a:t>
            </a:r>
            <a:br>
              <a:rPr lang="en-US" sz="1200" dirty="0"/>
            </a:br>
            <a:r>
              <a:rPr lang="en-US" dirty="0"/>
              <a:t>Working with Window Object</a:t>
            </a:r>
          </a:p>
        </p:txBody>
      </p:sp>
      <p:sp>
        <p:nvSpPr>
          <p:cNvPr id="3" name="Content Placeholder 2"/>
          <p:cNvSpPr>
            <a:spLocks noGrp="1"/>
          </p:cNvSpPr>
          <p:nvPr>
            <p:ph idx="1"/>
          </p:nvPr>
        </p:nvSpPr>
        <p:spPr/>
        <p:txBody>
          <a:bodyPr/>
          <a:lstStyle/>
          <a:p>
            <a:r>
              <a:rPr lang="en-US" dirty="0"/>
              <a:t>Window object:</a:t>
            </a:r>
          </a:p>
          <a:p>
            <a:pPr lvl="1"/>
            <a:r>
              <a:rPr lang="en-US" dirty="0"/>
              <a:t>Unique position at the top of the JavaScript object hierarchy </a:t>
            </a:r>
          </a:p>
          <a:p>
            <a:pPr lvl="1"/>
            <a:r>
              <a:rPr lang="en-US" dirty="0"/>
              <a:t>Can be omitted from object references since everything takes place in a window</a:t>
            </a:r>
          </a:p>
          <a:p>
            <a:r>
              <a:rPr lang="en-US" dirty="0"/>
              <a:t>The following two statements are the same</a:t>
            </a:r>
          </a:p>
          <a:p>
            <a:pPr lvl="1"/>
            <a:r>
              <a:rPr lang="en-US" dirty="0" err="1"/>
              <a:t>window.alert</a:t>
            </a:r>
            <a:r>
              <a:rPr lang="en-US" dirty="0"/>
              <a:t>(“Welcome to </a:t>
            </a:r>
            <a:r>
              <a:rPr lang="en-US" dirty="0" err="1"/>
              <a:t>Javascript</a:t>
            </a:r>
            <a:r>
              <a:rPr lang="en-US" dirty="0"/>
              <a:t> “) </a:t>
            </a:r>
          </a:p>
          <a:p>
            <a:pPr lvl="1"/>
            <a:r>
              <a:rPr lang="en-US" dirty="0"/>
              <a:t>alert(“Welcome to </a:t>
            </a:r>
            <a:r>
              <a:rPr lang="en-US" dirty="0" err="1"/>
              <a:t>Javascript</a:t>
            </a:r>
            <a:r>
              <a:rPr lang="en-US" dirty="0"/>
              <a:t> “)</a:t>
            </a:r>
          </a:p>
          <a:p>
            <a:endParaRPr lang="en-US" dirty="0"/>
          </a:p>
          <a:p>
            <a:r>
              <a:rPr lang="en-US" dirty="0" smtClean="0"/>
              <a:t>Properties</a:t>
            </a:r>
            <a:endParaRPr lang="en-US" dirty="0"/>
          </a:p>
          <a:p>
            <a:pPr lvl="1"/>
            <a:r>
              <a:rPr lang="en-US" dirty="0" err="1"/>
              <a:t>defaultStatus</a:t>
            </a:r>
            <a:endParaRPr lang="en-US" dirty="0"/>
          </a:p>
          <a:p>
            <a:pPr lvl="1"/>
            <a:r>
              <a:rPr lang="en-US" dirty="0"/>
              <a:t>status</a:t>
            </a:r>
          </a:p>
          <a:p>
            <a:pPr lvl="1"/>
            <a:r>
              <a:rPr lang="en-US" dirty="0"/>
              <a:t>closed </a:t>
            </a:r>
          </a:p>
          <a:p>
            <a:endParaRPr lang="en-US" dirty="0"/>
          </a:p>
          <a:p>
            <a:endParaRPr lang="en-US" dirty="0"/>
          </a:p>
        </p:txBody>
      </p:sp>
    </p:spTree>
    <p:extLst>
      <p:ext uri="{BB962C8B-B14F-4D97-AF65-F5344CB8AC3E}">
        <p14:creationId xmlns:p14="http://schemas.microsoft.com/office/powerpoint/2010/main" val="2721084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br>
              <a:rPr lang="en-US" sz="1200" dirty="0"/>
            </a:br>
            <a:r>
              <a:rPr lang="en-US" dirty="0"/>
              <a:t>Window Object Methods</a:t>
            </a:r>
          </a:p>
        </p:txBody>
      </p:sp>
      <p:sp>
        <p:nvSpPr>
          <p:cNvPr id="14340" name="Rectangle 3"/>
          <p:cNvSpPr>
            <a:spLocks noGrp="1" noChangeArrowheads="1"/>
          </p:cNvSpPr>
          <p:nvPr>
            <p:ph idx="1"/>
          </p:nvPr>
        </p:nvSpPr>
        <p:spPr>
          <a:xfrm>
            <a:off x="298516" y="1399516"/>
            <a:ext cx="8845484" cy="4643751"/>
          </a:xfrm>
        </p:spPr>
        <p:txBody>
          <a:bodyPr lIns="90488" tIns="44450" rIns="90488" bIns="44450">
            <a:noAutofit/>
          </a:bodyPr>
          <a:lstStyle/>
          <a:p>
            <a:pPr>
              <a:lnSpc>
                <a:spcPts val="5000"/>
              </a:lnSpc>
            </a:pPr>
            <a:r>
              <a:rPr lang="en-US" dirty="0">
                <a:cs typeface="Arial" pitchFamily="34" charset="0"/>
              </a:rPr>
              <a:t>alert(message)  </a:t>
            </a:r>
          </a:p>
          <a:p>
            <a:pPr marL="800100" lvl="1" indent="-342900" eaLnBrk="1" hangingPunct="1">
              <a:lnSpc>
                <a:spcPts val="5000"/>
              </a:lnSpc>
              <a:buFont typeface="Arial" pitchFamily="34" charset="0"/>
              <a:buNone/>
            </a:pPr>
            <a:r>
              <a:rPr lang="en-US" dirty="0" err="1"/>
              <a:t>window.alert</a:t>
            </a:r>
            <a:r>
              <a:rPr lang="en-US" dirty="0"/>
              <a:t>(“Display Message”)</a:t>
            </a:r>
          </a:p>
          <a:p>
            <a:pPr>
              <a:lnSpc>
                <a:spcPts val="5000"/>
              </a:lnSpc>
            </a:pPr>
            <a:r>
              <a:rPr lang="en-US" dirty="0">
                <a:cs typeface="Arial" pitchFamily="34" charset="0"/>
              </a:rPr>
              <a:t>confirm(message)  </a:t>
            </a:r>
          </a:p>
          <a:p>
            <a:pPr marL="800100" lvl="1" indent="-342900" eaLnBrk="1" hangingPunct="1">
              <a:lnSpc>
                <a:spcPts val="5000"/>
              </a:lnSpc>
              <a:buFont typeface="Arial" pitchFamily="34" charset="0"/>
              <a:buNone/>
            </a:pPr>
            <a:r>
              <a:rPr lang="en-US" dirty="0" err="1"/>
              <a:t>window.confirm</a:t>
            </a:r>
            <a:r>
              <a:rPr lang="en-US" dirty="0"/>
              <a:t>(“Exit Application ?”)</a:t>
            </a:r>
          </a:p>
          <a:p>
            <a:pPr marL="457200" indent="-457200" eaLnBrk="1" hangingPunct="1">
              <a:lnSpc>
                <a:spcPts val="5000"/>
              </a:lnSpc>
            </a:pPr>
            <a:r>
              <a:rPr lang="en-US" dirty="0"/>
              <a:t> </a:t>
            </a:r>
            <a:r>
              <a:rPr lang="en-US" dirty="0">
                <a:cs typeface="Arial" pitchFamily="34" charset="0"/>
              </a:rPr>
              <a:t>prompt(message,[</a:t>
            </a:r>
            <a:r>
              <a:rPr lang="en-US" dirty="0" err="1">
                <a:cs typeface="Arial" pitchFamily="34" charset="0"/>
              </a:rPr>
              <a:t>defaultReply</a:t>
            </a:r>
            <a:r>
              <a:rPr lang="en-US" dirty="0">
                <a:latin typeface="Candara"/>
                <a:cs typeface="Arial" pitchFamily="34" charset="0"/>
              </a:rPr>
              <a:t>]) </a:t>
            </a:r>
            <a:endParaRPr lang="en-US" dirty="0" smtClean="0">
              <a:latin typeface="Candara"/>
              <a:cs typeface="Arial" pitchFamily="34" charset="0"/>
            </a:endParaRPr>
          </a:p>
          <a:p>
            <a:pPr marL="800100" lvl="1" indent="-342900" eaLnBrk="1" hangingPunct="1">
              <a:lnSpc>
                <a:spcPts val="5000"/>
              </a:lnSpc>
              <a:buFont typeface="Arial" pitchFamily="34" charset="0"/>
              <a:buNone/>
            </a:pPr>
            <a:r>
              <a:rPr lang="en-US" dirty="0" err="1" smtClean="0"/>
              <a:t>var</a:t>
            </a:r>
            <a:r>
              <a:rPr lang="en-US" dirty="0" smtClean="0"/>
              <a:t> input=  </a:t>
            </a:r>
            <a:r>
              <a:rPr lang="en-US" dirty="0" err="1" smtClean="0"/>
              <a:t>window.prompt</a:t>
            </a:r>
            <a:r>
              <a:rPr lang="en-US" dirty="0" smtClean="0"/>
              <a:t>(“Enter value of X”)</a:t>
            </a:r>
            <a:endParaRPr lang="en-US" dirty="0"/>
          </a:p>
        </p:txBody>
      </p:sp>
      <p:pic>
        <p:nvPicPr>
          <p:cNvPr id="14341" name="Picture 4" descr="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8425" y="16002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5" descr="confir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3200400"/>
            <a:ext cx="178117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6" descr="promp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0914" y="4876800"/>
            <a:ext cx="333828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AutoShape 7"/>
          <p:cNvSpPr>
            <a:spLocks noChangeArrowheads="1"/>
          </p:cNvSpPr>
          <p:nvPr/>
        </p:nvSpPr>
        <p:spPr bwMode="auto">
          <a:xfrm>
            <a:off x="609600" y="2286000"/>
            <a:ext cx="3733800" cy="674914"/>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5" name="AutoShape 8"/>
          <p:cNvSpPr>
            <a:spLocks noChangeArrowheads="1"/>
          </p:cNvSpPr>
          <p:nvPr/>
        </p:nvSpPr>
        <p:spPr bwMode="auto">
          <a:xfrm>
            <a:off x="685800" y="3581400"/>
            <a:ext cx="4114800" cy="812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
        <p:nvSpPr>
          <p:cNvPr id="14346" name="AutoShape 9"/>
          <p:cNvSpPr>
            <a:spLocks noChangeArrowheads="1"/>
          </p:cNvSpPr>
          <p:nvPr/>
        </p:nvSpPr>
        <p:spPr bwMode="auto">
          <a:xfrm>
            <a:off x="188687" y="5050970"/>
            <a:ext cx="5312228" cy="1121229"/>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104193942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5.2: Window Object </a:t>
            </a:r>
            <a:r>
              <a:rPr lang="en-US" dirty="0"/>
              <a:t/>
            </a:r>
            <a:br>
              <a:rPr lang="en-US" dirty="0"/>
            </a:br>
            <a:r>
              <a:rPr lang="en-US" dirty="0"/>
              <a:t>Window Object Methods</a:t>
            </a:r>
          </a:p>
        </p:txBody>
      </p:sp>
      <p:sp>
        <p:nvSpPr>
          <p:cNvPr id="294915" name="Rectangle 3"/>
          <p:cNvSpPr>
            <a:spLocks noGrp="1" noChangeArrowheads="1"/>
          </p:cNvSpPr>
          <p:nvPr>
            <p:ph idx="1"/>
          </p:nvPr>
        </p:nvSpPr>
        <p:spPr>
          <a:xfrm>
            <a:off x="298516" y="1524000"/>
            <a:ext cx="8700341" cy="4614517"/>
          </a:xfrm>
        </p:spPr>
        <p:txBody>
          <a:bodyPr lIns="90488" tIns="44450" rIns="90488" bIns="44450"/>
          <a:lstStyle/>
          <a:p>
            <a:pPr>
              <a:lnSpc>
                <a:spcPts val="5000"/>
              </a:lnSpc>
            </a:pPr>
            <a:r>
              <a:rPr lang="en-US" dirty="0" smtClean="0">
                <a:cs typeface="Arial" pitchFamily="34" charset="0"/>
              </a:rPr>
              <a:t>open(“URL”, “</a:t>
            </a:r>
            <a:r>
              <a:rPr lang="en-US" dirty="0" err="1" smtClean="0">
                <a:cs typeface="Arial" pitchFamily="34" charset="0"/>
              </a:rPr>
              <a:t>windowName</a:t>
            </a:r>
            <a:r>
              <a:rPr lang="en-US" dirty="0" smtClean="0">
                <a:cs typeface="Arial" pitchFamily="34" charset="0"/>
              </a:rPr>
              <a:t>” [, “</a:t>
            </a:r>
            <a:r>
              <a:rPr lang="en-US" dirty="0" err="1" smtClean="0">
                <a:cs typeface="Arial" pitchFamily="34" charset="0"/>
              </a:rPr>
              <a:t>windowFeatures</a:t>
            </a:r>
            <a:r>
              <a:rPr lang="en-US" dirty="0" smtClean="0">
                <a:cs typeface="Arial" pitchFamily="34" charset="0"/>
              </a:rPr>
              <a:t>”])</a:t>
            </a:r>
          </a:p>
          <a:p>
            <a:pPr lvl="1">
              <a:lnSpc>
                <a:spcPts val="5000"/>
              </a:lnSpc>
              <a:buNone/>
            </a:pPr>
            <a:r>
              <a:rPr lang="en-US" sz="2200" dirty="0" err="1"/>
              <a:t>newwin</a:t>
            </a:r>
            <a:r>
              <a:rPr lang="en-US" sz="2200" dirty="0"/>
              <a:t>=</a:t>
            </a:r>
            <a:r>
              <a:rPr lang="en-US" sz="2200" dirty="0" err="1"/>
              <a:t>window.open</a:t>
            </a:r>
            <a:r>
              <a:rPr lang="en-US" sz="2200" dirty="0"/>
              <a:t>(“new/URL”,”</a:t>
            </a:r>
            <a:r>
              <a:rPr lang="en-US" sz="2200" dirty="0" err="1"/>
              <a:t>NewWindow</a:t>
            </a:r>
            <a:r>
              <a:rPr lang="en-US" sz="2200" dirty="0"/>
              <a:t>”, “</a:t>
            </a:r>
            <a:r>
              <a:rPr lang="en-US" sz="2200" dirty="0" err="1"/>
              <a:t>toolbar,status,resizable</a:t>
            </a:r>
            <a:r>
              <a:rPr lang="en-US" sz="2200" dirty="0"/>
              <a:t>”)</a:t>
            </a:r>
            <a:endParaRPr lang="en-US" sz="2200" dirty="0" smtClean="0"/>
          </a:p>
          <a:p>
            <a:pPr>
              <a:lnSpc>
                <a:spcPts val="5000"/>
              </a:lnSpc>
            </a:pPr>
            <a:r>
              <a:rPr lang="en-US" dirty="0" smtClean="0">
                <a:cs typeface="Arial" pitchFamily="34" charset="0"/>
              </a:rPr>
              <a:t>close</a:t>
            </a:r>
            <a:r>
              <a:rPr lang="en-US" dirty="0">
                <a:cs typeface="Arial" pitchFamily="34" charset="0"/>
              </a:rPr>
              <a:t>()</a:t>
            </a:r>
          </a:p>
          <a:p>
            <a:pPr>
              <a:lnSpc>
                <a:spcPts val="5000"/>
              </a:lnSpc>
            </a:pPr>
            <a:r>
              <a:rPr lang="en-US" dirty="0" err="1">
                <a:cs typeface="Arial" pitchFamily="34" charset="0"/>
              </a:rPr>
              <a:t>moveBy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moveTo</a:t>
            </a:r>
            <a:r>
              <a:rPr lang="en-US" dirty="0">
                <a:cs typeface="Arial" pitchFamily="34" charset="0"/>
              </a:rPr>
              <a:t>(</a:t>
            </a:r>
            <a:r>
              <a:rPr lang="en-US" dirty="0" err="1">
                <a:cs typeface="Arial" pitchFamily="34" charset="0"/>
              </a:rPr>
              <a:t>x,y</a:t>
            </a:r>
            <a:r>
              <a:rPr lang="en-US" dirty="0">
                <a:cs typeface="Arial" pitchFamily="34" charset="0"/>
              </a:rPr>
              <a:t>) </a:t>
            </a:r>
          </a:p>
          <a:p>
            <a:pPr>
              <a:lnSpc>
                <a:spcPts val="5000"/>
              </a:lnSpc>
            </a:pPr>
            <a:r>
              <a:rPr lang="en-US" dirty="0" err="1">
                <a:cs typeface="Arial" pitchFamily="34" charset="0"/>
              </a:rPr>
              <a:t>scrollBy</a:t>
            </a:r>
            <a:r>
              <a:rPr lang="en-US" dirty="0">
                <a:cs typeface="Arial" pitchFamily="34" charset="0"/>
              </a:rPr>
              <a:t>(</a:t>
            </a:r>
            <a:r>
              <a:rPr lang="en-US" dirty="0" err="1">
                <a:cs typeface="Arial" pitchFamily="34" charset="0"/>
              </a:rPr>
              <a:t>deltaX,deltaY</a:t>
            </a:r>
            <a:r>
              <a:rPr lang="en-US" dirty="0">
                <a:cs typeface="Arial" pitchFamily="34" charset="0"/>
              </a:rPr>
              <a:t>), </a:t>
            </a:r>
            <a:r>
              <a:rPr lang="en-US" dirty="0" err="1">
                <a:cs typeface="Arial" pitchFamily="34" charset="0"/>
              </a:rPr>
              <a:t>scrollTo</a:t>
            </a:r>
            <a:r>
              <a:rPr lang="en-US" dirty="0">
                <a:cs typeface="Arial" pitchFamily="34" charset="0"/>
              </a:rPr>
              <a:t>(</a:t>
            </a:r>
            <a:r>
              <a:rPr lang="en-US" dirty="0" err="1">
                <a:cs typeface="Arial" pitchFamily="34" charset="0"/>
              </a:rPr>
              <a:t>x,y</a:t>
            </a:r>
            <a:r>
              <a:rPr lang="en-US" dirty="0">
                <a:cs typeface="Arial" pitchFamily="34" charset="0"/>
              </a:rPr>
              <a:t>)</a:t>
            </a:r>
          </a:p>
        </p:txBody>
      </p:sp>
      <p:sp>
        <p:nvSpPr>
          <p:cNvPr id="15365" name="AutoShape 4"/>
          <p:cNvSpPr>
            <a:spLocks noChangeArrowheads="1"/>
          </p:cNvSpPr>
          <p:nvPr/>
        </p:nvSpPr>
        <p:spPr bwMode="auto">
          <a:xfrm flipV="1">
            <a:off x="368300" y="2426607"/>
            <a:ext cx="7498080" cy="109728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a:endParaRPr>
          </a:p>
        </p:txBody>
      </p:sp>
    </p:spTree>
    <p:extLst>
      <p:ext uri="{BB962C8B-B14F-4D97-AF65-F5344CB8AC3E}">
        <p14:creationId xmlns:p14="http://schemas.microsoft.com/office/powerpoint/2010/main" val="4014520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49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49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49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4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bldLvl="2"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38DD4EB1C1A84A89FFB469BA74ACC8" ma:contentTypeVersion="0" ma:contentTypeDescription="Create a new document." ma:contentTypeScope="" ma:versionID="688fff9d7b09e96d57fc93b2a77c450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7D40CD29-B886-4121-8CB8-4D578B6EBCD3}"/>
</file>

<file path=docProps/app.xml><?xml version="1.0" encoding="utf-8"?>
<Properties xmlns="http://schemas.openxmlformats.org/officeDocument/2006/extended-properties" xmlns:vt="http://schemas.openxmlformats.org/officeDocument/2006/docPropsVTypes">
  <Template/>
  <TotalTime>4039</TotalTime>
  <Words>2048</Words>
  <Application>Microsoft Office PowerPoint</Application>
  <PresentationFormat>On-screen Show (4:3)</PresentationFormat>
  <Paragraphs>168</Paragraphs>
  <Slides>16</Slides>
  <Notes>16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Candara</vt:lpstr>
      <vt:lpstr>Arial</vt:lpstr>
      <vt:lpstr>Wingdings</vt:lpstr>
      <vt:lpstr>Calibri</vt:lpstr>
      <vt:lpstr>ＭＳ Ｐゴシック</vt:lpstr>
      <vt:lpstr>Arial Unicode MS</vt:lpstr>
      <vt:lpstr>Verdana</vt:lpstr>
      <vt:lpstr>Section slides</vt:lpstr>
      <vt:lpstr>think-cell Slide</vt:lpstr>
      <vt:lpstr>Web Basics-JavaScript</vt:lpstr>
      <vt:lpstr>Lesson Objectives</vt:lpstr>
      <vt:lpstr>5.1: JavaScript Document Object Model  JavaScript Document Object Model</vt:lpstr>
      <vt:lpstr>5.1: JavaScript Document Object Model  JavaScript Document Object Model</vt:lpstr>
      <vt:lpstr>5.1: JavaScript Document Object Model Object Properties </vt:lpstr>
      <vt:lpstr>5.1: JavaScript Document Object Model  Event Handlers</vt:lpstr>
      <vt:lpstr>5.2: Window Object Working with Window Object</vt:lpstr>
      <vt:lpstr>5.2: Window Object  Window Object Methods</vt:lpstr>
      <vt:lpstr>5.2: Window Object  Window Object Methods</vt:lpstr>
      <vt:lpstr>5.2: Window Object  Window Object Methods</vt:lpstr>
      <vt:lpstr>5.2: Window Object  Window Object Event Handlers</vt:lpstr>
      <vt:lpstr>Demo</vt:lpstr>
      <vt:lpstr>Lab</vt:lpstr>
      <vt:lpstr>Summary</vt:lpstr>
      <vt:lpstr>Review Questions</vt:lpstr>
      <vt:lpstr>Review Questions (Contd..)</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223</cp:revision>
  <dcterms:created xsi:type="dcterms:W3CDTF">2012-05-18T02:59:15Z</dcterms:created>
  <dcterms:modified xsi:type="dcterms:W3CDTF">2018-04-22T15:56:52Z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0x010100A638DD4EB1C1A84A89FFB469BA74ACC8</vt:lpwstr>
  </property>
  <property fmtid="{D5CDD505-2E9C-101B-9397-08002B2CF9AE}" pid="4" name="_SourceUrl">
    <vt:lpwstr/>
  </property>
  <property fmtid="{D5CDD505-2E9C-101B-9397-08002B2CF9AE}" pid="5" name="Order">
    <vt:r8>40300</vt:r8>
  </property>
  <property fmtid="{D5CDD505-2E9C-101B-9397-08002B2CF9AE}" pid="6" name="xd_Signature">
    <vt:bool>false</vt:bool>
  </property>
  <property fmtid="{D5CDD505-2E9C-101B-9397-08002B2CF9AE}" pid="7" name="xd_ProgID">
    <vt:lpwstr/>
  </property>
  <property fmtid="{D5CDD505-2E9C-101B-9397-08002B2CF9AE}" pid="8" name="_ExtendedDescription">
    <vt:lpwstr/>
  </property>
  <property fmtid="{D5CDD505-2E9C-101B-9397-08002B2CF9AE}" pid="9" name="TriggerFlowInfo">
    <vt:lpwstr/>
  </property>
  <property fmtid="{D5CDD505-2E9C-101B-9397-08002B2CF9AE}" pid="10" name="_SharedFileIndex">
    <vt:lpwstr/>
  </property>
  <property fmtid="{D5CDD505-2E9C-101B-9397-08002B2CF9AE}" pid="11" name="ComplianceAssetId">
    <vt:lpwstr/>
  </property>
</Properties>
</file>