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70" r:id="rId9"/>
    <p:sldId id="269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ndara" panose="020E0502030303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6">
          <p15:clr>
            <a:srgbClr val="A4A3A4"/>
          </p15:clr>
        </p15:guide>
        <p15:guide id="2" pos="127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52575" autoAdjust="0"/>
  </p:normalViewPr>
  <p:slideViewPr>
    <p:cSldViewPr snapToGrid="0" showGuides="1">
      <p:cViewPr varScale="1">
        <p:scale>
          <a:sx n="92" d="100"/>
          <a:sy n="92" d="100"/>
        </p:scale>
        <p:origin x="1308" y="9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878" y="1842"/>
      </p:cViewPr>
      <p:guideLst>
        <p:guide orient="horz" pos="2866"/>
        <p:guide pos="12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28672-4337-41E0-A109-2BF6C0A0EED5}" type="datetimeFigureOut">
              <a:rPr lang="en-US" smtClean="0"/>
              <a:pPr/>
              <a:t>4/22/2018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175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39550" y="4235826"/>
            <a:ext cx="458688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678590" y="589552"/>
            <a:ext cx="0" cy="800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-1975" y="717181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41300" y="152400"/>
            <a:ext cx="650081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Web Basics - JavaScript			</a:t>
            </a:r>
            <a:r>
              <a:rPr lang="en-IN" sz="1000" b="0" baseline="0" dirty="0" smtClean="0"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n-IN" sz="1000" b="0" dirty="0" smtClean="0">
                <a:latin typeface="Arial" pitchFamily="34" charset="0"/>
                <a:cs typeface="Arial" pitchFamily="34" charset="0"/>
              </a:rPr>
              <a:t> Working With Document Object</a:t>
            </a:r>
            <a:r>
              <a:rPr lang="en-US" sz="1000" b="0" dirty="0" smtClean="0">
                <a:latin typeface="Arial" pitchFamily="34" charset="0"/>
                <a:cs typeface="Arial" pitchFamily="34" charset="0"/>
              </a:rPr>
              <a:t>		</a:t>
            </a:r>
            <a:endParaRPr lang="en-US" sz="1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879666" y="8366435"/>
            <a:ext cx="2762530" cy="22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446" tIns="46223" rIns="92446" bIns="46223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latin typeface="Arial" pitchFamily="34" charset="0"/>
                <a:cs typeface="Arial" pitchFamily="34" charset="0"/>
              </a:rPr>
              <a:t>		 Page 06-</a:t>
            </a:r>
            <a:fld id="{BD9FB300-F9DC-4669-88F4-967ABA23CC04}" type="slidenum">
              <a:rPr lang="en-US" sz="900" smtClean="0">
                <a:latin typeface="Arial" pitchFamily="34" charset="0"/>
                <a:cs typeface="Arial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9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Candar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27238" y="930275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027238" y="4544584"/>
            <a:ext cx="4586881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550" y="4538132"/>
            <a:ext cx="4586881" cy="38124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99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613275" cy="3654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i="1" dirty="0" smtClean="0">
                <a:latin typeface="Arial" pitchFamily="34" charset="0"/>
              </a:rPr>
              <a:t>Document object </a:t>
            </a:r>
            <a:r>
              <a:rPr lang="en-US" dirty="0" smtClean="0">
                <a:latin typeface="Arial" pitchFamily="34" charset="0"/>
              </a:rPr>
              <a:t>is part of the Window object. It is used to access all elements in a page. It provides access to the elements in an HTML page from within the script.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This includes the properties of every form, link and anchor (and, where applicable, any sub-elements), as well as global document properties such as background and foreground colors. 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81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3186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8174"/>
              </p:ext>
            </p:extLst>
          </p:nvPr>
        </p:nvGraphicFramePr>
        <p:xfrm>
          <a:off x="2110066" y="4617526"/>
          <a:ext cx="4414559" cy="204216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vlinkColor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fgColor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 and set the properties of document – activated link, visited link, background color, foreground color (text) and hyperlink color.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anchors[],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forms[],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links[]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These properties retrieve array of values respectively as present in the document object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Gets the title of the document which occurs between the TITLE tags.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3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930275"/>
            <a:ext cx="4572000" cy="3429000"/>
          </a:xfrm>
          <a:ln/>
        </p:spPr>
      </p:sp>
      <p:graphicFrame>
        <p:nvGraphicFramePr>
          <p:cNvPr id="4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5034"/>
              </p:ext>
            </p:extLst>
          </p:nvPr>
        </p:nvGraphicFramePr>
        <p:xfrm>
          <a:off x="2110066" y="4617526"/>
          <a:ext cx="4414559" cy="3444240"/>
        </p:xfrm>
        <a:graphic>
          <a:graphicData uri="http://schemas.openxmlformats.org/drawingml/2006/table">
            <a:tbl>
              <a:tblPr/>
              <a:tblGrid>
                <a:gridCol w="1098479"/>
                <a:gridCol w="3316080"/>
              </a:tblGrid>
              <a:tr h="19615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Property     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  <a:endParaRPr kumimoji="0" 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write(“string1”, …)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writeln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(“string1”, ..)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Both of these methods send text to a document for display in its window. The only difference between the two methods is that </a:t>
                      </a:r>
                      <a:r>
                        <a:rPr kumimoji="0" lang="en-US" sz="1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document.writeln</a:t>
                      </a:r>
                      <a:r>
                        <a:rPr kumimoji="0" lang="en-US" sz="1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appends a carriage return to the end of the string it sends to the document (you must still write a &lt;BR&gt; to insert a line break).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getElementById</a:t>
                      </a:r>
                      <a:r>
                        <a:rPr lang="en-US" sz="1000" dirty="0" smtClean="0">
                          <a:latin typeface="Arial" pitchFamily="34" charset="0"/>
                          <a:cs typeface="Arial" pitchFamily="34" charset="0"/>
                        </a:rPr>
                        <a:t>(“#para1”)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the element whose id has been passed. The text within this element can then be accessed using properties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innerHTML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or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innerText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latin typeface="Arial" pitchFamily="34" charset="0"/>
                          <a:cs typeface="Arial" pitchFamily="34" charset="0"/>
                        </a:rPr>
                        <a:t>getEle</a:t>
                      </a:r>
                      <a:r>
                        <a:rPr lang="en-US" sz="1000" baseline="0" dirty="0" err="1" smtClean="0">
                          <a:latin typeface="Arial" pitchFamily="34" charset="0"/>
                          <a:cs typeface="Arial" pitchFamily="34" charset="0"/>
                        </a:rPr>
                        <a:t>mentsByTagName</a:t>
                      </a:r>
                      <a:r>
                        <a:rPr lang="en-US" sz="1000" baseline="0" dirty="0" smtClean="0">
                          <a:latin typeface="Arial" pitchFamily="34" charset="0"/>
                          <a:cs typeface="Arial" pitchFamily="34" charset="0"/>
                        </a:rPr>
                        <a:t>(“p”)</a:t>
                      </a:r>
                      <a:endParaRPr lang="en-US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</a:t>
                      </a:r>
                      <a:r>
                        <a:rPr kumimoji="0" 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tagname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passed. Each element of this type of tag can then be accessed in an array like manner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getElementsByName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name passed. Same name to many elements is usually given for radio buttons.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4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getElementsByClass</a:t>
                      </a:r>
                      <a:r>
                        <a:rPr lang="en-US" sz="100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()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This method locates all the elements which match the class name passed.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5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44550"/>
            <a:ext cx="4670425" cy="3503613"/>
          </a:xfrm>
          <a:ln/>
        </p:spPr>
      </p:sp>
      <p:sp>
        <p:nvSpPr>
          <p:cNvPr id="460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553307"/>
            <a:ext cx="4586881" cy="3761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0008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711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039550" y="4605866"/>
            <a:ext cx="4586881" cy="374475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8354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27238" y="855663"/>
            <a:ext cx="4670425" cy="3503612"/>
          </a:xfrm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7238" y="4549775"/>
            <a:ext cx="4419600" cy="3963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en-US" u="sng" dirty="0" smtClean="0">
                <a:latin typeface="Arial" pitchFamily="34" charset="0"/>
              </a:rPr>
              <a:t>Summary</a:t>
            </a:r>
          </a:p>
          <a:p>
            <a:pPr algn="just" eaLnBrk="1" hangingPunct="1"/>
            <a:r>
              <a:rPr lang="en-US" dirty="0" smtClean="0">
                <a:latin typeface="Arial" pitchFamily="34" charset="0"/>
              </a:rPr>
              <a:t>In this chapter, you understood: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DOM structure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Document Object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>
                <a:latin typeface="Arial" pitchFamily="34" charset="0"/>
              </a:rPr>
              <a:t>   How to work with cookies   </a:t>
            </a:r>
          </a:p>
        </p:txBody>
      </p:sp>
    </p:spTree>
    <p:extLst>
      <p:ext uri="{BB962C8B-B14F-4D97-AF65-F5344CB8AC3E}">
        <p14:creationId xmlns:p14="http://schemas.microsoft.com/office/powerpoint/2010/main" val="2814209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2022475" y="685800"/>
            <a:ext cx="4572000" cy="3429000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5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xmlns="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3845575" y="0"/>
            <a:ext cx="5298425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5991" y="6101473"/>
            <a:ext cx="17145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3694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8567D75B-5423-48DB-8633-03391840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00601" y="1"/>
            <a:ext cx="4343399" cy="5902959"/>
          </a:xfrm>
          <a:prstGeom prst="rect">
            <a:avLst/>
          </a:prstGeom>
        </p:spPr>
      </p:pic>
      <p:sp>
        <p:nvSpPr>
          <p:cNvPr id="9" name="Picture Placeholder 17">
            <a:extLst>
              <a:ext uri="{FF2B5EF4-FFF2-40B4-BE49-F238E27FC236}">
                <a16:creationId xmlns:a16="http://schemas.microsoft.com/office/drawing/2014/main" xmlns="" id="{367AB1B6-26E9-4FAE-989E-AB1A5DFB1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3515" y="-1"/>
            <a:ext cx="4430485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smtClean="0"/>
              <a:t>Click icon to add picture</a:t>
            </a:r>
            <a:endParaRPr lang="pt-P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91" y="404813"/>
            <a:ext cx="8262453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225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3194" y="1430234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3194" y="3253616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3194" y="5076998"/>
            <a:ext cx="4258807" cy="136815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50"/>
              </a:lnSpc>
              <a:defRPr sz="1350">
                <a:solidFill>
                  <a:schemeClr val="tx1"/>
                </a:solidFill>
              </a:defRPr>
            </a:lvl1pPr>
            <a:lvl2pPr marL="173831" indent="-170260">
              <a:lnSpc>
                <a:spcPts val="1350"/>
              </a:lnSpc>
              <a:defRPr sz="1200">
                <a:solidFill>
                  <a:schemeClr val="tx1"/>
                </a:solidFill>
              </a:defRPr>
            </a:lvl2pPr>
            <a:lvl3pPr marL="347663" indent="-173831">
              <a:lnSpc>
                <a:spcPts val="1200"/>
              </a:lnSpc>
              <a:defRPr sz="1050">
                <a:solidFill>
                  <a:schemeClr val="tx1"/>
                </a:solidFill>
              </a:defRPr>
            </a:lvl3pPr>
            <a:lvl4pPr marL="511969" indent="-164306">
              <a:lnSpc>
                <a:spcPts val="1050"/>
              </a:lnSpc>
              <a:defRPr sz="9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pic>
        <p:nvPicPr>
          <p:cNvPr id="2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1619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6343642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315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44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BED4D731-14A5-4158-B245-8DDD87FF6D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80" b="21349"/>
          <a:stretch/>
        </p:blipFill>
        <p:spPr>
          <a:xfrm flipH="1">
            <a:off x="3676014" y="838200"/>
            <a:ext cx="5467986" cy="6019801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74078" y="2946391"/>
            <a:ext cx="3563932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2250"/>
              </a:lnSpc>
              <a:buNone/>
              <a:defRPr sz="1950">
                <a:solidFill>
                  <a:schemeClr val="bg1"/>
                </a:solidFill>
              </a:defRPr>
            </a:lvl1pPr>
            <a:lvl2pPr marL="342900" indent="0">
              <a:buNone/>
              <a:defRPr sz="4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xmlns="" id="{F75B031B-5C69-4C3C-AB8F-4121747DCE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22708"/>
          <a:stretch/>
        </p:blipFill>
        <p:spPr>
          <a:xfrm flipH="1">
            <a:off x="0" y="-1588"/>
            <a:ext cx="4991100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1847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05991" y="3068961"/>
            <a:ext cx="3725949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91" y="3932560"/>
            <a:ext cx="3725949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1872457683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77181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6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8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/>
              <a:t>Click to edit Master text style</a:t>
            </a:r>
          </a:p>
          <a:p>
            <a:pPr lvl="1"/>
            <a:r>
              <a:rPr lang="en-US" noProof="0" dirty="0"/>
              <a:t>Text style level 2</a:t>
            </a:r>
          </a:p>
          <a:p>
            <a:pPr lvl="2"/>
            <a:r>
              <a:rPr lang="en-US" noProof="0" dirty="0"/>
              <a:t>Text style level 3</a:t>
            </a:r>
          </a:p>
          <a:p>
            <a:pPr lvl="3"/>
            <a:r>
              <a:rPr lang="en-US" noProof="0" dirty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6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11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8702075" y="6555758"/>
            <a:ext cx="31771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/>
        </p:nvCxnSpPr>
        <p:spPr>
          <a:xfrm flipV="1">
            <a:off x="2462756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/>
        </p:nvSpPr>
        <p:spPr>
          <a:xfrm>
            <a:off x="305992" y="6555971"/>
            <a:ext cx="2121755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685800">
              <a:lnSpc>
                <a:spcPct val="85000"/>
              </a:lnSpc>
              <a:defRPr/>
            </a:pPr>
            <a:r>
              <a:rPr lang="en-US" sz="6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/>
        </p:nvSpPr>
        <p:spPr>
          <a:xfrm>
            <a:off x="2558534" y="6555758"/>
            <a:ext cx="1667765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6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688256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01" y="418452"/>
            <a:ext cx="8312649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2250"/>
              </a:lnSpc>
            </a:pPr>
            <a:r>
              <a:rPr lang="en-US" smtClean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01" y="1412876"/>
            <a:ext cx="8528209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rcRect l="81836" t="-4713" b="16530"/>
          <a:stretch/>
        </p:blipFill>
        <p:spPr>
          <a:xfrm>
            <a:off x="8660845" y="188640"/>
            <a:ext cx="318267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3" r:id="rId1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pt-PT" sz="20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ts val="1650"/>
        </a:lnSpc>
        <a:spcBef>
          <a:spcPts val="0"/>
        </a:spcBef>
        <a:spcAft>
          <a:spcPts val="45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5022" indent="-171450" algn="l" defTabSz="685800" rtl="0" eaLnBrk="1" latinLnBrk="0" hangingPunct="1">
        <a:lnSpc>
          <a:spcPts val="1350"/>
        </a:lnSpc>
        <a:spcBef>
          <a:spcPts val="0"/>
        </a:spcBef>
        <a:spcAft>
          <a:spcPts val="45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171450" algn="l" defTabSz="685800" rtl="0" eaLnBrk="1" latinLnBrk="0" hangingPunct="1">
        <a:lnSpc>
          <a:spcPts val="120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17922" indent="-175022" algn="l" defTabSz="685800" rtl="0" eaLnBrk="1" latinLnBrk="0" hangingPunct="1">
        <a:lnSpc>
          <a:spcPts val="1050"/>
        </a:lnSpc>
        <a:spcBef>
          <a:spcPts val="0"/>
        </a:spcBef>
        <a:spcAft>
          <a:spcPts val="45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629" y="2991323"/>
            <a:ext cx="5042386" cy="720725"/>
          </a:xfrm>
        </p:spPr>
        <p:txBody>
          <a:bodyPr/>
          <a:lstStyle/>
          <a:p>
            <a:r>
              <a:rPr lang="en-US" sz="2800" dirty="0"/>
              <a:t>Web Basics-JavaScript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5991" y="3932560"/>
            <a:ext cx="5249420" cy="1223963"/>
          </a:xfrm>
        </p:spPr>
        <p:txBody>
          <a:bodyPr>
            <a:normAutofit/>
          </a:bodyPr>
          <a:lstStyle/>
          <a:p>
            <a:r>
              <a:rPr lang="en-US" sz="1800" dirty="0"/>
              <a:t>Lesson 6: Working With Document Object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following topics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Document Object and its properties and  </a:t>
            </a:r>
            <a:r>
              <a:rPr lang="en-US" dirty="0" smtClean="0"/>
              <a:t>methods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2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Working With Document Object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Container </a:t>
            </a:r>
            <a:r>
              <a:rPr lang="en-US" dirty="0"/>
              <a:t>for all HTML HEAD and BODY objects associated within tags</a:t>
            </a:r>
          </a:p>
          <a:p>
            <a:pPr>
              <a:lnSpc>
                <a:spcPct val="100000"/>
              </a:lnSpc>
            </a:pPr>
            <a:r>
              <a:rPr lang="en-US" dirty="0"/>
              <a:t>Provides access to page elements from your script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includes form, link, anchor, as well as global Document  properties such as background and foreground colors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67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200" dirty="0"/>
              <a:t>6.1: Document Object</a:t>
            </a:r>
            <a:br>
              <a:rPr lang="fr-FR" sz="1200" dirty="0"/>
            </a:br>
            <a:r>
              <a:rPr lang="fr-FR" dirty="0"/>
              <a:t>Document Object </a:t>
            </a:r>
            <a:r>
              <a:rPr lang="fr-FR" dirty="0" err="1"/>
              <a:t>Properties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alinkColor</a:t>
            </a:r>
            <a:r>
              <a:rPr lang="en-US" dirty="0"/>
              <a:t>, </a:t>
            </a:r>
            <a:r>
              <a:rPr lang="en-US" dirty="0" err="1"/>
              <a:t>vlinkColor</a:t>
            </a:r>
            <a:r>
              <a:rPr lang="en-US" dirty="0"/>
              <a:t>, </a:t>
            </a:r>
            <a:r>
              <a:rPr lang="en-US" dirty="0" err="1"/>
              <a:t>bgColor</a:t>
            </a:r>
            <a:r>
              <a:rPr lang="en-US" dirty="0"/>
              <a:t>, </a:t>
            </a:r>
            <a:r>
              <a:rPr lang="en-US" dirty="0" err="1"/>
              <a:t>fgColor</a:t>
            </a:r>
            <a:r>
              <a:rPr lang="en-US" dirty="0"/>
              <a:t>, </a:t>
            </a:r>
            <a:r>
              <a:rPr lang="en-US" dirty="0" err="1"/>
              <a:t>linkColor</a:t>
            </a:r>
            <a:endParaRPr lang="en-US" dirty="0"/>
          </a:p>
          <a:p>
            <a:r>
              <a:rPr lang="en-US" dirty="0"/>
              <a:t>anchors[]</a:t>
            </a:r>
          </a:p>
          <a:p>
            <a:r>
              <a:rPr lang="en-US" dirty="0"/>
              <a:t>applets[]</a:t>
            </a:r>
          </a:p>
          <a:p>
            <a:r>
              <a:rPr lang="en-US" dirty="0"/>
              <a:t>forms[]</a:t>
            </a:r>
          </a:p>
          <a:p>
            <a:r>
              <a:rPr lang="en-US" dirty="0"/>
              <a:t>links[]</a:t>
            </a:r>
          </a:p>
          <a:p>
            <a:r>
              <a:rPr lang="en-US" dirty="0"/>
              <a:t>title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5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200" dirty="0"/>
              <a:t>6.1: Document Object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Document Object Methods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write(), </a:t>
            </a:r>
            <a:r>
              <a:rPr lang="en-US" dirty="0" err="1"/>
              <a:t>writeln</a:t>
            </a:r>
            <a:r>
              <a:rPr lang="en-US" dirty="0"/>
              <a:t>()</a:t>
            </a:r>
          </a:p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  <a:p>
            <a:r>
              <a:rPr lang="en-US" dirty="0" err="1"/>
              <a:t>getElementsByClassName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Link_Anchor_object.html</a:t>
            </a:r>
          </a:p>
          <a:p>
            <a:r>
              <a:rPr lang="en-US" dirty="0"/>
              <a:t>Meta_information.html</a:t>
            </a:r>
          </a:p>
          <a:p>
            <a:r>
              <a:rPr lang="en-US" dirty="0"/>
              <a:t>locate_element_by_id.html</a:t>
            </a:r>
          </a:p>
          <a:p>
            <a:r>
              <a:rPr lang="en-US" dirty="0"/>
              <a:t>locate_elements_by_tagname.html</a:t>
            </a:r>
          </a:p>
          <a:p>
            <a:r>
              <a:rPr lang="en-US" dirty="0"/>
              <a:t>locate_elements_by_name.html</a:t>
            </a:r>
          </a:p>
          <a:p>
            <a:r>
              <a:rPr lang="en-US" dirty="0"/>
              <a:t>locate_element_by_class_name.html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 7 : </a:t>
            </a:r>
          </a:p>
          <a:p>
            <a:r>
              <a:rPr lang="en-US" dirty="0"/>
              <a:t>Working with Document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5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JavaScript Document Object contains HTML elements contained in the &lt;head&gt; and &lt;body&gt; sections of a web page</a:t>
            </a:r>
          </a:p>
          <a:p>
            <a:pPr>
              <a:lnSpc>
                <a:spcPct val="100000"/>
              </a:lnSpc>
            </a:pPr>
            <a:r>
              <a:rPr lang="en-US" dirty="0"/>
              <a:t>All the anchors  are contained in  anchor array. </a:t>
            </a:r>
          </a:p>
          <a:p>
            <a:pPr>
              <a:lnSpc>
                <a:spcPct val="100000"/>
              </a:lnSpc>
            </a:pPr>
            <a:r>
              <a:rPr lang="en-US" dirty="0"/>
              <a:t>All the links are contained in link array</a:t>
            </a:r>
          </a:p>
          <a:p>
            <a:pPr>
              <a:lnSpc>
                <a:spcPct val="100000"/>
              </a:lnSpc>
            </a:pPr>
            <a:r>
              <a:rPr lang="en-US" dirty="0"/>
              <a:t>Cookies are small text files stored on the site visitor's computer by their browser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55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517" y="1049482"/>
            <a:ext cx="6767302" cy="50890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Question 1: The ________ is the container for all HTML HEAD and BODY objects.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 1: Document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 2: Object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Option 3: Container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Question 2: _____ property in document object retrieves an indexed array of anchors in a document.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heme/theme1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format [Read-Only]" id="{3F39FC77-78A4-42E0-8877-CB89A3A885F5}" vid="{863634A9-CC01-474D-9CF3-F3EB4EAFFF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38DD4EB1C1A84A89FFB469BA74ACC8" ma:contentTypeVersion="0" ma:contentTypeDescription="Create a new document." ma:contentTypeScope="" ma:versionID="688fff9d7b09e96d57fc93b2a77c450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F7D837-8871-479C-9DDE-5DFA2A5AC455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</TotalTime>
  <Words>551</Words>
  <Application>Microsoft Office PowerPoint</Application>
  <PresentationFormat>On-screen Show (4:3)</PresentationFormat>
  <Paragraphs>82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Candara</vt:lpstr>
      <vt:lpstr>Arial</vt:lpstr>
      <vt:lpstr>Wingdings</vt:lpstr>
      <vt:lpstr>Calibri</vt:lpstr>
      <vt:lpstr>Verdana</vt:lpstr>
      <vt:lpstr>Section slides</vt:lpstr>
      <vt:lpstr>think-cell Slide</vt:lpstr>
      <vt:lpstr>Web Basics-JavaScript</vt:lpstr>
      <vt:lpstr>Lesson Objectives</vt:lpstr>
      <vt:lpstr>6.1: Document Object Working With Document Object</vt:lpstr>
      <vt:lpstr>6.1: Document Object Document Object Properties</vt:lpstr>
      <vt:lpstr>6.1: Document Object Document Object Methods</vt:lpstr>
      <vt:lpstr>Demo</vt:lpstr>
      <vt:lpstr>Lab</vt:lpstr>
      <vt:lpstr>Summary</vt:lpstr>
      <vt:lpstr>Review Questions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Srivastava, Vaishali</cp:lastModifiedBy>
  <cp:revision>184</cp:revision>
  <dcterms:created xsi:type="dcterms:W3CDTF">2012-05-18T02:59:15Z</dcterms:created>
  <dcterms:modified xsi:type="dcterms:W3CDTF">2018-04-22T15:58:49Z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0x010100A638DD4EB1C1A84A89FFB469BA74ACC8</vt:lpwstr>
  </property>
  <property fmtid="{D5CDD505-2E9C-101B-9397-08002B2CF9AE}" pid="4" name="_SourceUrl">
    <vt:lpwstr/>
  </property>
  <property fmtid="{D5CDD505-2E9C-101B-9397-08002B2CF9AE}" pid="5" name="Order">
    <vt:r8>39700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</Properties>
</file>