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42">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36"/>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anose="020B0604020202020204" pitchFamily="34" charset="0"/>
                <a:cs typeface="Arial" panose="020B0604020202020204" pitchFamily="34" charset="0"/>
              </a:rPr>
              <a:t>Web Basics - JavaScript		</a:t>
            </a:r>
            <a:r>
              <a:rPr lang="en-IN" sz="1000" b="0" baseline="0" dirty="0" smtClean="0">
                <a:latin typeface="Arial" panose="020B0604020202020204" pitchFamily="34" charset="0"/>
                <a:cs typeface="Arial" panose="020B0604020202020204" pitchFamily="34" charset="0"/>
              </a:rPr>
              <a:t>                                         </a:t>
            </a:r>
            <a:r>
              <a:rPr lang="en-IN" sz="1000" b="0" dirty="0" smtClean="0">
                <a:latin typeface="Arial" panose="020B0604020202020204" pitchFamily="34" charset="0"/>
                <a:cs typeface="Arial" panose="020B0604020202020204" pitchFamily="34" charset="0"/>
              </a:rPr>
              <a:t>Working with Form Object</a:t>
            </a:r>
            <a:r>
              <a:rPr lang="en-US" sz="1000" b="0" dirty="0" smtClean="0">
                <a:latin typeface="Arial" panose="020B0604020202020204" pitchFamily="34" charset="0"/>
                <a:cs typeface="Arial" panose="020B0604020202020204" pitchFamily="34" charset="0"/>
              </a:rPr>
              <a:t>		</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879666" y="8662820"/>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extLst>
      <p:ext uri="{BB962C8B-B14F-4D97-AF65-F5344CB8AC3E}">
        <p14:creationId xmlns:p14="http://schemas.microsoft.com/office/powerpoint/2010/main" val="98153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gridCol w="3276600"/>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extLst>
      <p:ext uri="{BB962C8B-B14F-4D97-AF65-F5344CB8AC3E}">
        <p14:creationId xmlns:p14="http://schemas.microsoft.com/office/powerpoint/2010/main" val="74318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988"/>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1771736845"/>
              </p:ext>
            </p:extLst>
          </p:nvPr>
        </p:nvGraphicFramePr>
        <p:xfrm>
          <a:off x="2081150" y="4597726"/>
          <a:ext cx="4331525" cy="3729224"/>
        </p:xfrm>
        <a:graphic>
          <a:graphicData uri="http://schemas.openxmlformats.org/drawingml/2006/table">
            <a:tbl>
              <a:tblPr/>
              <a:tblGrid>
                <a:gridCol w="961524"/>
                <a:gridCol w="3370001"/>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onChange</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216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gridCol w="3309938"/>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extLst>
      <p:ext uri="{BB962C8B-B14F-4D97-AF65-F5344CB8AC3E}">
        <p14:creationId xmlns:p14="http://schemas.microsoft.com/office/powerpoint/2010/main" val="85676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smtClean="0">
                <a:latin typeface="Arial" pitchFamily="34" charset="0"/>
              </a:rPr>
              <a:t>Using ‘this’ keyword</a:t>
            </a:r>
          </a:p>
          <a:p>
            <a:r>
              <a:rPr lang="en-US" dirty="0" smtClean="0">
                <a:latin typeface="Arial" pitchFamily="34" charset="0"/>
              </a:rPr>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smtClean="0">
                <a:latin typeface="Arial" pitchFamily="34" charset="0"/>
              </a:rPr>
              <a:t>Consider the example given below:</a:t>
            </a:r>
          </a:p>
          <a:p>
            <a:endParaRPr lang="en-US" dirty="0" smtClean="0">
              <a:latin typeface="Arial" pitchFamily="34" charset="0"/>
            </a:endParaRPr>
          </a:p>
          <a:p>
            <a:r>
              <a:rPr lang="en-US" dirty="0" smtClean="0">
                <a:latin typeface="Arial" pitchFamily="34" charset="0"/>
              </a:rPr>
              <a:t>The ‘this’ keyword is used in the </a:t>
            </a:r>
            <a:r>
              <a:rPr lang="en-US" dirty="0" err="1" smtClean="0">
                <a:latin typeface="Arial" pitchFamily="34" charset="0"/>
              </a:rPr>
              <a:t>showColor</a:t>
            </a:r>
            <a:r>
              <a:rPr lang="en-US" dirty="0" smtClean="0">
                <a:latin typeface="Arial" pitchFamily="34" charset="0"/>
              </a:rPr>
              <a:t>() function of an object. In this context, this is equal to car, making this code functionality equivalent to the following code snippet</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In the above snippet both oCar1 and oCar2 refer to the same function. The function gives the output according to the object which called the function.</a:t>
            </a:r>
            <a:endParaRPr lang="en-US" dirty="0">
              <a:latin typeface="Arial" pitchFamily="34" charset="0"/>
            </a:endParaRP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oCar.color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Arial" pitchFamily="34" charset="0"/>
                <a:cs typeface="Arial" pitchFamily="34" charset="0"/>
              </a:rPr>
              <a:t>function </a:t>
            </a:r>
            <a:r>
              <a:rPr lang="en-US" sz="1000" dirty="0" err="1">
                <a:latin typeface="Arial" pitchFamily="34" charset="0"/>
                <a:cs typeface="Arial" pitchFamily="34" charset="0"/>
              </a:rPr>
              <a:t>showColor</a:t>
            </a:r>
            <a:r>
              <a:rPr lang="en-US" sz="1000" dirty="0">
                <a:latin typeface="Arial" pitchFamily="34" charset="0"/>
                <a:cs typeface="Arial" pitchFamily="34" charset="0"/>
              </a:rPr>
              <a:t>() {</a:t>
            </a:r>
          </a:p>
          <a:p>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a:t>
            </a:r>
          </a:p>
          <a:p>
            <a:r>
              <a:rPr lang="en-US" sz="1000" dirty="0">
                <a:latin typeface="Arial" pitchFamily="34" charset="0"/>
                <a:cs typeface="Arial" pitchFamily="34" charset="0"/>
              </a:rPr>
              <a:t>}</a:t>
            </a:r>
          </a:p>
          <a:p>
            <a:r>
              <a:rPr lang="en-US" sz="1000" dirty="0" err="1">
                <a:latin typeface="Arial" pitchFamily="34" charset="0"/>
                <a:cs typeface="Arial" pitchFamily="34" charset="0"/>
              </a:rPr>
              <a:t>var</a:t>
            </a:r>
            <a:r>
              <a:rPr lang="en-US" sz="1000" dirty="0">
                <a:latin typeface="Arial" pitchFamily="34" charset="0"/>
                <a:cs typeface="Arial" pitchFamily="34" charset="0"/>
              </a:rPr>
              <a:t> oCar1 = new Object;</a:t>
            </a:r>
            <a:br>
              <a:rPr lang="en-US" sz="1000" dirty="0">
                <a:latin typeface="Arial" pitchFamily="34" charset="0"/>
                <a:cs typeface="Arial" pitchFamily="34" charset="0"/>
              </a:rPr>
            </a:br>
            <a:r>
              <a:rPr lang="en-US" sz="1000" dirty="0">
                <a:latin typeface="Arial" pitchFamily="34" charset="0"/>
                <a:cs typeface="Arial" pitchFamily="34" charset="0"/>
              </a:rPr>
              <a:t>oCar1.color = “red”;</a:t>
            </a:r>
            <a:br>
              <a:rPr lang="en-US" sz="1000" dirty="0">
                <a:latin typeface="Arial" pitchFamily="34" charset="0"/>
                <a:cs typeface="Arial" pitchFamily="34" charset="0"/>
              </a:rPr>
            </a:br>
            <a:r>
              <a:rPr lang="en-US" sz="1000" dirty="0">
                <a:latin typeface="Arial" pitchFamily="34" charset="0"/>
                <a:cs typeface="Arial" pitchFamily="34" charset="0"/>
              </a:rPr>
              <a:t>oCar1.showColor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err="1">
                <a:latin typeface="Arial" pitchFamily="34" charset="0"/>
                <a:cs typeface="Arial" pitchFamily="34" charset="0"/>
              </a:rPr>
              <a:t>var</a:t>
            </a:r>
            <a:r>
              <a:rPr lang="en-US" sz="1000" dirty="0">
                <a:latin typeface="Arial" pitchFamily="34" charset="0"/>
                <a:cs typeface="Arial" pitchFamily="34" charset="0"/>
              </a:rPr>
              <a:t> oCar2 = new Object;</a:t>
            </a:r>
            <a:br>
              <a:rPr lang="en-US" sz="1000" dirty="0">
                <a:latin typeface="Arial" pitchFamily="34" charset="0"/>
                <a:cs typeface="Arial" pitchFamily="34" charset="0"/>
              </a:rPr>
            </a:br>
            <a:r>
              <a:rPr lang="en-US" sz="1000" dirty="0">
                <a:latin typeface="Arial" pitchFamily="34" charset="0"/>
                <a:cs typeface="Arial" pitchFamily="34" charset="0"/>
              </a:rPr>
              <a:t>oCar2.color = “blue”;</a:t>
            </a:r>
            <a:br>
              <a:rPr lang="en-US" sz="1000" dirty="0">
                <a:latin typeface="Arial" pitchFamily="34" charset="0"/>
                <a:cs typeface="Arial" pitchFamily="34" charset="0"/>
              </a:rPr>
            </a:br>
            <a:r>
              <a:rPr lang="en-US" sz="1000" dirty="0">
                <a:latin typeface="Arial" pitchFamily="34" charset="0"/>
                <a:cs typeface="Arial" pitchFamily="34" charset="0"/>
              </a:rPr>
              <a:t>oCar2.showColor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a:latin typeface="Arial" pitchFamily="34" charset="0"/>
                <a:cs typeface="Arial" pitchFamily="34" charset="0"/>
              </a:rPr>
              <a:t>oCar1.showColor(); //outputs “red”</a:t>
            </a:r>
            <a:br>
              <a:rPr lang="en-US" sz="1000" dirty="0">
                <a:latin typeface="Arial" pitchFamily="34" charset="0"/>
                <a:cs typeface="Arial" pitchFamily="34" charset="0"/>
              </a:rPr>
            </a:br>
            <a:r>
              <a:rPr lang="en-US" sz="1000" dirty="0">
                <a:latin typeface="Arial" pitchFamily="34" charset="0"/>
                <a:cs typeface="Arial" pitchFamily="34" charset="0"/>
              </a:rPr>
              <a:t>oCar2.showColor(); //outputs “blue”</a:t>
            </a:r>
          </a:p>
        </p:txBody>
      </p:sp>
    </p:spTree>
    <p:extLst>
      <p:ext uri="{BB962C8B-B14F-4D97-AF65-F5344CB8AC3E}">
        <p14:creationId xmlns:p14="http://schemas.microsoft.com/office/powerpoint/2010/main" val="253557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993900" y="839788"/>
            <a:ext cx="466883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extLst>
      <p:ext uri="{BB962C8B-B14F-4D97-AF65-F5344CB8AC3E}">
        <p14:creationId xmlns:p14="http://schemas.microsoft.com/office/powerpoint/2010/main" val="405740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993900" y="839788"/>
            <a:ext cx="466883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extLst>
      <p:ext uri="{BB962C8B-B14F-4D97-AF65-F5344CB8AC3E}">
        <p14:creationId xmlns:p14="http://schemas.microsoft.com/office/powerpoint/2010/main" val="3635746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smtClean="0"/>
              <a:t>Summary</a:t>
            </a:r>
          </a:p>
          <a:p>
            <a:r>
              <a:rPr lang="en-US" smtClean="0"/>
              <a:t>This module provided an understanding of: </a:t>
            </a:r>
          </a:p>
          <a:p>
            <a:r>
              <a:rPr lang="en-US" smtClean="0"/>
              <a:t>Form object and its components.</a:t>
            </a:r>
          </a:p>
          <a:p>
            <a:r>
              <a:rPr lang="en-US" smtClean="0"/>
              <a:t>How to create form objects.</a:t>
            </a:r>
          </a:p>
          <a:p>
            <a:r>
              <a:rPr lang="en-US" smtClean="0"/>
              <a:t>How to handle events.</a:t>
            </a:r>
          </a:p>
          <a:p>
            <a:r>
              <a:rPr lang="en-US" smtClean="0"/>
              <a:t>How to validate data.</a:t>
            </a:r>
          </a:p>
          <a:p>
            <a:r>
              <a:rPr lang="en-US" smtClean="0"/>
              <a:t>How to submit a form.</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461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993900" y="839788"/>
            <a:ext cx="466883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Tree>
    <p:extLst>
      <p:ext uri="{BB962C8B-B14F-4D97-AF65-F5344CB8AC3E}">
        <p14:creationId xmlns:p14="http://schemas.microsoft.com/office/powerpoint/2010/main" val="40786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extLst>
      <p:ext uri="{BB962C8B-B14F-4D97-AF65-F5344CB8AC3E}">
        <p14:creationId xmlns:p14="http://schemas.microsoft.com/office/powerpoint/2010/main" val="370225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latin typeface="Arial" pitchFamily="34" charset="0"/>
                <a:cs typeface="Arial" pitchFamily="34" charset="0"/>
              </a:rPr>
              <a:t>Working with Form Objects: Form Object Properties:</a:t>
            </a:r>
          </a:p>
          <a:p>
            <a:pPr algn="just"/>
            <a:r>
              <a:rPr lang="en-US" dirty="0">
                <a:latin typeface="Arial" pitchFamily="34" charset="0"/>
                <a:cs typeface="Arial" pitchFamily="34" charset="0"/>
              </a:rPr>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graphicFrame>
        <p:nvGraphicFramePr>
          <p:cNvPr id="270374" name="Group 38"/>
          <p:cNvGraphicFramePr>
            <a:graphicFrameLocks noGrp="1"/>
          </p:cNvGraphicFramePr>
          <p:nvPr>
            <p:extLst>
              <p:ext uri="{D42A27DB-BD31-4B8C-83A1-F6EECF244321}">
                <p14:modId xmlns:p14="http://schemas.microsoft.com/office/powerpoint/2010/main" val="2358747993"/>
              </p:ext>
            </p:extLst>
          </p:nvPr>
        </p:nvGraphicFramePr>
        <p:xfrm>
          <a:off x="2181225" y="5392972"/>
          <a:ext cx="4255201" cy="3200400"/>
        </p:xfrm>
        <a:graphic>
          <a:graphicData uri="http://schemas.openxmlformats.org/drawingml/2006/table">
            <a:tbl>
              <a:tblPr/>
              <a:tblGrid>
                <a:gridCol w="917788"/>
                <a:gridCol w="333741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72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848034221"/>
              </p:ext>
            </p:extLst>
          </p:nvPr>
        </p:nvGraphicFramePr>
        <p:xfrm>
          <a:off x="2016125" y="838200"/>
          <a:ext cx="4460875" cy="4713923"/>
        </p:xfrm>
        <a:graphic>
          <a:graphicData uri="http://schemas.openxmlformats.org/drawingml/2006/table">
            <a:tbl>
              <a:tblPr/>
              <a:tblGrid>
                <a:gridCol w="1035560"/>
                <a:gridCol w="3425315"/>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smtClean="0">
                          <a:ln>
                            <a:noFill/>
                          </a:ln>
                          <a:solidFill>
                            <a:schemeClr val="tx1"/>
                          </a:solidFill>
                          <a:effectLst/>
                          <a:latin typeface="Arial" pitchFamily="34" charset="0"/>
                          <a:cs typeface="Arial" pitchFamily="34" charset="0"/>
                        </a:rPr>
                        <a:t>i.e</a:t>
                      </a:r>
                      <a:r>
                        <a:rPr kumimoji="0" lang="en-US" sz="1000" b="0" i="0" u="none" strike="noStrike" cap="none" normalizeH="0" baseline="0" dirty="0" smtClean="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form.submit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extLst>
      <p:ext uri="{BB962C8B-B14F-4D97-AF65-F5344CB8AC3E}">
        <p14:creationId xmlns:p14="http://schemas.microsoft.com/office/powerpoint/2010/main" val="6156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93900" y="839788"/>
            <a:ext cx="466883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latin typeface="Arial" pitchFamily="34" charset="0"/>
                <a:cs typeface="Arial" pitchFamily="34" charset="0"/>
              </a:rPr>
              <a:t>Text-Related Objects:</a:t>
            </a:r>
            <a:r>
              <a:rPr lang="en-US" b="1" u="sng" dirty="0">
                <a:latin typeface="Arial" pitchFamily="34" charset="0"/>
                <a:cs typeface="Arial" pitchFamily="34" charset="0"/>
              </a:rPr>
              <a:t> </a:t>
            </a:r>
          </a:p>
          <a:p>
            <a:pPr algn="just"/>
            <a:r>
              <a:rPr lang="en-US" u="sng" dirty="0">
                <a:latin typeface="Arial" pitchFamily="34" charset="0"/>
                <a:cs typeface="Arial" pitchFamily="34" charset="0"/>
              </a:rPr>
              <a:t>Text Objects</a:t>
            </a:r>
            <a:r>
              <a:rPr lang="en-US" dirty="0">
                <a:latin typeface="Arial" pitchFamily="34" charset="0"/>
                <a:cs typeface="Arial" pitchFamily="34" charset="0"/>
              </a:rPr>
              <a:t> : The text object is the primary medium for capturing user-entered text.</a:t>
            </a:r>
          </a:p>
          <a:p>
            <a:pPr algn="just"/>
            <a:r>
              <a:rPr lang="en-US" u="sng" dirty="0">
                <a:latin typeface="Arial" pitchFamily="34" charset="0"/>
                <a:cs typeface="Arial" pitchFamily="34" charset="0"/>
              </a:rPr>
              <a:t>Password Object:</a:t>
            </a:r>
            <a:r>
              <a:rPr lang="en-US" b="1" u="sng" dirty="0">
                <a:latin typeface="Arial" pitchFamily="34" charset="0"/>
                <a:cs typeface="Arial" pitchFamily="34" charset="0"/>
              </a:rPr>
              <a:t> </a:t>
            </a:r>
            <a:r>
              <a:rPr lang="en-US" dirty="0">
                <a:latin typeface="Arial" pitchFamily="34" charset="0"/>
                <a:cs typeface="Arial" pitchFamily="34" charset="0"/>
              </a:rPr>
              <a:t>A password-style field looks like a text object, but when the user types something into the field, only asterisks or bullets (depending on your operating system) appears in the field.</a:t>
            </a:r>
          </a:p>
          <a:p>
            <a:pPr algn="just"/>
            <a:r>
              <a:rPr lang="en-US" u="sng" dirty="0" err="1">
                <a:latin typeface="Arial" pitchFamily="34" charset="0"/>
                <a:cs typeface="Arial" pitchFamily="34" charset="0"/>
              </a:rPr>
              <a:t>Textarea</a:t>
            </a:r>
            <a:r>
              <a:rPr lang="en-US" u="sng" dirty="0">
                <a:latin typeface="Arial" pitchFamily="34" charset="0"/>
                <a:cs typeface="Arial" pitchFamily="34" charset="0"/>
              </a:rPr>
              <a:t> Object:</a:t>
            </a:r>
            <a:r>
              <a:rPr lang="en-US" b="1" u="sng" dirty="0">
                <a:latin typeface="Arial" pitchFamily="34" charset="0"/>
                <a:cs typeface="Arial" pitchFamily="34" charset="0"/>
              </a:rPr>
              <a:t> </a:t>
            </a:r>
            <a:r>
              <a:rPr lang="en-US" dirty="0">
                <a:latin typeface="Arial" pitchFamily="34" charset="0"/>
                <a:cs typeface="Arial" pitchFamily="34" charset="0"/>
              </a:rPr>
              <a:t>A </a:t>
            </a:r>
            <a:r>
              <a:rPr lang="en-US" dirty="0" err="1">
                <a:latin typeface="Arial" pitchFamily="34" charset="0"/>
                <a:cs typeface="Arial" pitchFamily="34" charset="0"/>
              </a:rPr>
              <a:t>textarea</a:t>
            </a:r>
            <a:r>
              <a:rPr lang="en-US" dirty="0">
                <a:latin typeface="Arial" pitchFamily="34" charset="0"/>
                <a:cs typeface="Arial" pitchFamily="34" charset="0"/>
              </a:rPr>
              <a:t> object closely resembles a text object, except for attributes that define its physical appearance on the page.</a:t>
            </a:r>
          </a:p>
          <a:p>
            <a:pPr algn="just"/>
            <a:r>
              <a:rPr lang="en-US" dirty="0">
                <a:latin typeface="Arial" pitchFamily="34" charset="0"/>
                <a:cs typeface="Arial" pitchFamily="34" charset="0"/>
              </a:rPr>
              <a:t> </a:t>
            </a:r>
            <a:r>
              <a:rPr lang="en-US" u="sng" dirty="0">
                <a:latin typeface="Arial" pitchFamily="34" charset="0"/>
                <a:cs typeface="Arial" pitchFamily="34" charset="0"/>
              </a:rPr>
              <a:t>Hidden object:</a:t>
            </a:r>
            <a:r>
              <a:rPr lang="en-US" b="1" u="sng" dirty="0">
                <a:latin typeface="Arial" pitchFamily="34" charset="0"/>
                <a:cs typeface="Arial" pitchFamily="34" charset="0"/>
              </a:rPr>
              <a:t> </a:t>
            </a:r>
            <a:r>
              <a:rPr lang="en-US" dirty="0">
                <a:latin typeface="Arial" pitchFamily="34" charset="0"/>
                <a:cs typeface="Arial" pitchFamily="34" charset="0"/>
              </a:rPr>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87790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smtClean="0">
                <a:latin typeface="Arial" pitchFamily="34" charset="0"/>
                <a:cs typeface="Arial" pitchFamily="34" charset="0"/>
              </a:rPr>
              <a:t>The properties, methods and event handlers are same for text object, text area and Password. For hidden object the properties are same but no methods and event handlers are associated with this object.</a:t>
            </a:r>
          </a:p>
          <a:p>
            <a:pPr algn="just"/>
            <a:r>
              <a:rPr lang="en-US" dirty="0" smtClean="0">
                <a:latin typeface="Arial" pitchFamily="34" charset="0"/>
                <a:cs typeface="Arial" pitchFamily="34" charset="0"/>
              </a:rPr>
              <a:t>			</a:t>
            </a:r>
            <a:endParaRPr lang="en-US" dirty="0">
              <a:latin typeface="Arial" pitchFamily="34" charset="0"/>
              <a:cs typeface="Arial" pitchFamily="34" charset="0"/>
            </a:endParaRPr>
          </a:p>
        </p:txBody>
      </p:sp>
      <p:graphicFrame>
        <p:nvGraphicFramePr>
          <p:cNvPr id="272425" name="Group 41"/>
          <p:cNvGraphicFramePr>
            <a:graphicFrameLocks noGrp="1"/>
          </p:cNvGraphicFramePr>
          <p:nvPr>
            <p:extLst>
              <p:ext uri="{D42A27DB-BD31-4B8C-83A1-F6EECF244321}">
                <p14:modId xmlns:p14="http://schemas.microsoft.com/office/powerpoint/2010/main" val="2600763381"/>
              </p:ext>
            </p:extLst>
          </p:nvPr>
        </p:nvGraphicFramePr>
        <p:xfrm>
          <a:off x="2057400" y="5149275"/>
          <a:ext cx="4495800" cy="2027873"/>
        </p:xfrm>
        <a:graphic>
          <a:graphicData uri="http://schemas.openxmlformats.org/drawingml/2006/table">
            <a:tbl>
              <a:tblPr/>
              <a:tblGrid>
                <a:gridCol w="1004888"/>
                <a:gridCol w="3490912"/>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defaultValue</a:t>
                      </a:r>
                      <a:r>
                        <a:rPr kumimoji="0" lang="en-US" sz="1000" b="0" i="0" u="none" strike="noStrike" cap="none" normalizeH="0" baseline="0" dirty="0" smtClean="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117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gridCol w="3658804"/>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extLst>
      <p:ext uri="{BB962C8B-B14F-4D97-AF65-F5344CB8AC3E}">
        <p14:creationId xmlns:p14="http://schemas.microsoft.com/office/powerpoint/2010/main" val="111823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latin typeface="Arial" pitchFamily="34" charset="0"/>
              </a:rPr>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1670340915"/>
              </p:ext>
            </p:extLst>
          </p:nvPr>
        </p:nvGraphicFramePr>
        <p:xfrm>
          <a:off x="2086100" y="4814450"/>
          <a:ext cx="4343400" cy="2987040"/>
        </p:xfrm>
        <a:graphic>
          <a:graphicData uri="http://schemas.openxmlformats.org/drawingml/2006/table">
            <a:tbl>
              <a:tblPr/>
              <a:tblGrid>
                <a:gridCol w="990600"/>
                <a:gridCol w="3352800"/>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onClick</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801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latin typeface="Arial" pitchFamily="34" charset="0"/>
              </a:rPr>
              <a:t>Checkbox object:</a:t>
            </a:r>
          </a:p>
          <a:p>
            <a:pPr marL="190500" indent="-190500" algn="just"/>
            <a:endParaRPr lang="en-US" dirty="0">
              <a:latin typeface="Arial" pitchFamily="34" charset="0"/>
            </a:endParaRPr>
          </a:p>
        </p:txBody>
      </p:sp>
      <p:graphicFrame>
        <p:nvGraphicFramePr>
          <p:cNvPr id="276521" name="Group 41"/>
          <p:cNvGraphicFramePr>
            <a:graphicFrameLocks noGrp="1"/>
          </p:cNvGraphicFramePr>
          <p:nvPr>
            <p:extLst>
              <p:ext uri="{D42A27DB-BD31-4B8C-83A1-F6EECF244321}">
                <p14:modId xmlns:p14="http://schemas.microsoft.com/office/powerpoint/2010/main" val="3865369876"/>
              </p:ext>
            </p:extLst>
          </p:nvPr>
        </p:nvGraphicFramePr>
        <p:xfrm>
          <a:off x="2097975" y="4886013"/>
          <a:ext cx="4419600" cy="3173731"/>
        </p:xfrm>
        <a:graphic>
          <a:graphicData uri="http://schemas.openxmlformats.org/drawingml/2006/table">
            <a:tbl>
              <a:tblPr/>
              <a:tblGrid>
                <a:gridCol w="762000"/>
                <a:gridCol w="3657600"/>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defaultChecked</a:t>
                      </a:r>
                      <a:r>
                        <a:rPr kumimoji="0" lang="en-US" sz="1000" b="0" i="0" u="none" strike="noStrike" cap="none" normalizeH="0" baseline="0" dirty="0" smtClean="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89244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6485064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631293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482486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730834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37C2DC-26BD-45AD-83C4-C98C318C9D87}" type="datetime1">
              <a:rPr lang="en-US" smtClean="0"/>
              <a:t>4/22/2018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657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539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91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1831138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75684024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6332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020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1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4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46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9910923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404611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5991" y="3068961"/>
            <a:ext cx="5110835" cy="636765"/>
          </a:xfrm>
        </p:spPr>
        <p:txBody>
          <a:bodyPr/>
          <a:lstStyle/>
          <a:p>
            <a:r>
              <a:rPr lang="en-US" sz="2800" dirty="0"/>
              <a:t>Web Basics-JavaScript</a:t>
            </a:r>
          </a:p>
        </p:txBody>
      </p:sp>
      <p:sp>
        <p:nvSpPr>
          <p:cNvPr id="6" name="Subtitle 5"/>
          <p:cNvSpPr>
            <a:spLocks noGrp="1"/>
          </p:cNvSpPr>
          <p:nvPr>
            <p:ph type="subTitle" idx="1"/>
          </p:nvPr>
        </p:nvSpPr>
        <p:spPr>
          <a:xfrm>
            <a:off x="305991" y="3932561"/>
            <a:ext cx="3725949" cy="422871"/>
          </a:xfrm>
        </p:spPr>
        <p:txBody>
          <a:bodyPr/>
          <a:lstStyle/>
          <a:p>
            <a:r>
              <a:rPr lang="en-US" dirty="0"/>
              <a:t>Lesson 7: Working with Form Object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p:cNvSpPr>
          <p:nvPr>
            <p:ph type="title"/>
          </p:nvPr>
        </p:nvSpPr>
        <p:spPr/>
        <p:txBody>
          <a:bodyPr/>
          <a:lstStyle/>
          <a:p>
            <a:endParaRPr lang="en-US" dirty="0"/>
          </a:p>
        </p:txBody>
      </p:sp>
      <p:sp>
        <p:nvSpPr>
          <p:cNvPr id="296963"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537521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1058624213"/>
              </p:ext>
            </p:extLst>
          </p:nvPr>
        </p:nvGraphicFramePr>
        <p:xfrm>
          <a:off x="2813050" y="1371600"/>
          <a:ext cx="5978525" cy="3124200"/>
        </p:xfrm>
        <a:graphic>
          <a:graphicData uri="http://schemas.openxmlformats.org/drawingml/2006/table">
            <a:tbl>
              <a:tblPr/>
              <a:tblGrid>
                <a:gridCol w="1992313"/>
                <a:gridCol w="1993900"/>
                <a:gridCol w="1992312"/>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onChange</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selectedIndex</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onBlur</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4220199628"/>
              </p:ext>
            </p:extLst>
          </p:nvPr>
        </p:nvGraphicFramePr>
        <p:xfrm>
          <a:off x="2819400" y="4648200"/>
          <a:ext cx="3048000" cy="1678305"/>
        </p:xfrm>
        <a:graphic>
          <a:graphicData uri="http://schemas.openxmlformats.org/drawingml/2006/table">
            <a:tbl>
              <a:tblPr/>
              <a:tblGrid>
                <a:gridCol w="3048000"/>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Default 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2"/>
                          </a:solidFill>
                          <a:effectLst/>
                          <a:latin typeface="+mj-lt"/>
                        </a:rPr>
                        <a:t>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326005"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t>7.5: Select Objects</a:t>
            </a:r>
            <a:r>
              <a:rPr lang="en-US" sz="6000" dirty="0">
                <a:latin typeface="Candara"/>
              </a:rPr>
              <a:t/>
            </a:r>
            <a:br>
              <a:rPr lang="en-US" sz="6000" dirty="0">
                <a:latin typeface="Candara"/>
              </a:rPr>
            </a:br>
            <a:r>
              <a:rPr lang="en-US" dirty="0"/>
              <a:t>Select Object</a:t>
            </a:r>
          </a:p>
        </p:txBody>
      </p:sp>
    </p:spTree>
    <p:extLst>
      <p:ext uri="{BB962C8B-B14F-4D97-AF65-F5344CB8AC3E}">
        <p14:creationId xmlns:p14="http://schemas.microsoft.com/office/powerpoint/2010/main" val="13689663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endParaRPr lang="en-US" dirty="0"/>
          </a:p>
        </p:txBody>
      </p:sp>
      <p:sp>
        <p:nvSpPr>
          <p:cNvPr id="303107"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4121070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t>Using this keyword</a:t>
            </a:r>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4" name="Content Placeholder 13"/>
          <p:cNvSpPr>
            <a:spLocks noGrp="1"/>
          </p:cNvSpPr>
          <p:nvPr>
            <p:ph idx="1"/>
          </p:nvPr>
        </p:nvSpPr>
        <p:spPr>
          <a:xfrm>
            <a:off x="298517" y="1494766"/>
            <a:ext cx="5861651" cy="4643751"/>
          </a:xfrm>
        </p:spPr>
        <p:txBody>
          <a:bodyPr/>
          <a:lstStyle/>
          <a:p>
            <a:pPr>
              <a:lnSpc>
                <a:spcPct val="100000"/>
              </a:lnSpc>
            </a:pPr>
            <a:r>
              <a:rPr lang="en-US" dirty="0"/>
              <a:t>Form_Object.html</a:t>
            </a:r>
          </a:p>
          <a:p>
            <a:pPr>
              <a:lnSpc>
                <a:spcPct val="100000"/>
              </a:lnSpc>
            </a:pPr>
            <a:r>
              <a:rPr lang="en-US" dirty="0"/>
              <a:t>Select_option.html</a:t>
            </a:r>
          </a:p>
          <a:p>
            <a:pPr>
              <a:lnSpc>
                <a:spcPct val="100000"/>
              </a:lnSpc>
            </a:pPr>
            <a:r>
              <a:rPr lang="en-US" dirty="0"/>
              <a:t>Element_array.html</a:t>
            </a:r>
          </a:p>
          <a:p>
            <a:pPr>
              <a:lnSpc>
                <a:spcPct val="100000"/>
              </a:lnSpc>
            </a:pPr>
            <a:r>
              <a:rPr lang="en-US" dirty="0"/>
              <a:t>Enctype.html</a:t>
            </a:r>
          </a:p>
          <a:p>
            <a:pPr>
              <a:lnSpc>
                <a:spcPct val="100000"/>
              </a:lnSpc>
            </a:pPr>
            <a:r>
              <a:rPr lang="en-US" dirty="0" smtClean="0"/>
              <a:t>Hidden_value.html</a:t>
            </a:r>
            <a:endParaRPr lang="en-US" dirty="0"/>
          </a:p>
        </p:txBody>
      </p:sp>
    </p:spTree>
    <p:extLst>
      <p:ext uri="{BB962C8B-B14F-4D97-AF65-F5344CB8AC3E}">
        <p14:creationId xmlns:p14="http://schemas.microsoft.com/office/powerpoint/2010/main" val="2759029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8: </a:t>
            </a:r>
          </a:p>
          <a:p>
            <a:r>
              <a:rPr lang="en-US" dirty="0" smtClean="0"/>
              <a:t>Working with Form Object</a:t>
            </a:r>
          </a:p>
          <a:p>
            <a:pPr marL="0" indent="0">
              <a:buNone/>
            </a:pPr>
            <a:endParaRPr lang="en-US" dirty="0"/>
          </a:p>
        </p:txBody>
      </p:sp>
    </p:spTree>
    <p:extLst>
      <p:ext uri="{BB962C8B-B14F-4D97-AF65-F5344CB8AC3E}">
        <p14:creationId xmlns:p14="http://schemas.microsoft.com/office/powerpoint/2010/main" val="363535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4" name="Content Placeholder 3"/>
          <p:cNvSpPr>
            <a:spLocks noGrp="1"/>
          </p:cNvSpPr>
          <p:nvPr>
            <p:ph idx="1"/>
          </p:nvPr>
        </p:nvSpPr>
        <p:spPr>
          <a:xfrm>
            <a:off x="298517" y="1494766"/>
            <a:ext cx="6727926" cy="4643751"/>
          </a:xfrm>
        </p:spPr>
        <p:txBody>
          <a:bodyPr/>
          <a:lstStyle/>
          <a:p>
            <a:pPr>
              <a:lnSpc>
                <a:spcPct val="100000"/>
              </a:lnSpc>
            </a:pPr>
            <a:r>
              <a:rPr lang="en-US" dirty="0"/>
              <a:t>Form Object corresponds to an HTML input form constructed with the FORM tag</a:t>
            </a:r>
          </a:p>
          <a:p>
            <a:pPr>
              <a:lnSpc>
                <a:spcPct val="100000"/>
              </a:lnSpc>
            </a:pPr>
            <a:r>
              <a:rPr lang="en-US" dirty="0"/>
              <a:t>Forms have their own properties, objects, methods &amp; events</a:t>
            </a:r>
          </a:p>
          <a:p>
            <a:pPr>
              <a:lnSpc>
                <a:spcPct val="100000"/>
              </a:lnSpc>
            </a:pPr>
            <a:r>
              <a:rPr lang="en-US" dirty="0"/>
              <a:t>A form can be submitted by calling the JavaScript submit method or clicking the form submit button</a:t>
            </a:r>
          </a:p>
          <a:p>
            <a:pPr>
              <a:lnSpc>
                <a:spcPct val="100000"/>
              </a:lnSpc>
            </a:pPr>
            <a:r>
              <a:rPr lang="en-US" dirty="0"/>
              <a:t>JavaScript can do entry-level validation &amp; do it very easily</a:t>
            </a:r>
          </a:p>
          <a:p>
            <a:pPr marL="0" indent="0">
              <a:buNone/>
            </a:pPr>
            <a:endParaRPr lang="en-US" dirty="0"/>
          </a:p>
        </p:txBody>
      </p:sp>
    </p:spTree>
    <p:extLst>
      <p:ext uri="{BB962C8B-B14F-4D97-AF65-F5344CB8AC3E}">
        <p14:creationId xmlns:p14="http://schemas.microsoft.com/office/powerpoint/2010/main" val="88753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pPr>
              <a:lnSpc>
                <a:spcPct val="100000"/>
              </a:lnSpc>
            </a:pPr>
            <a:r>
              <a:rPr lang="en-US" sz="1800" dirty="0"/>
              <a:t>Question 1: A form’s _________ property is either the GET or POST values assigned to the METHOD attribute in a &lt;FORM&gt; definition. </a:t>
            </a:r>
          </a:p>
          <a:p>
            <a:pPr lvl="1">
              <a:lnSpc>
                <a:spcPct val="100000"/>
              </a:lnSpc>
            </a:pPr>
            <a:r>
              <a:rPr lang="en-US" dirty="0"/>
              <a:t>Option 1: Method </a:t>
            </a:r>
          </a:p>
          <a:p>
            <a:pPr lvl="1">
              <a:lnSpc>
                <a:spcPct val="100000"/>
              </a:lnSpc>
            </a:pPr>
            <a:r>
              <a:rPr lang="en-US" dirty="0"/>
              <a:t>Option 2: Class</a:t>
            </a:r>
          </a:p>
          <a:p>
            <a:pPr lvl="1">
              <a:lnSpc>
                <a:spcPct val="100000"/>
              </a:lnSpc>
            </a:pPr>
            <a:r>
              <a:rPr lang="en-US" dirty="0"/>
              <a:t>Option 3: Object</a:t>
            </a:r>
          </a:p>
          <a:p>
            <a:pPr>
              <a:lnSpc>
                <a:spcPct val="100000"/>
              </a:lnSpc>
            </a:pPr>
            <a:endParaRPr lang="en-US" sz="1800" dirty="0"/>
          </a:p>
          <a:p>
            <a:pPr>
              <a:lnSpc>
                <a:spcPct val="100000"/>
              </a:lnSpc>
            </a:pPr>
            <a:r>
              <a:rPr lang="en-US" sz="1800" dirty="0"/>
              <a:t>Question 2: The intention of the click() method is to enact, via a script, the physical act of clicking a radio button. </a:t>
            </a:r>
          </a:p>
          <a:p>
            <a:pPr lvl="1">
              <a:lnSpc>
                <a:spcPct val="100000"/>
              </a:lnSpc>
            </a:pPr>
            <a:r>
              <a:rPr lang="en-US" dirty="0"/>
              <a:t>True / False</a:t>
            </a:r>
          </a:p>
          <a:p>
            <a:pPr>
              <a:lnSpc>
                <a:spcPct val="100000"/>
              </a:lnSpc>
            </a:pPr>
            <a:endParaRPr lang="en-US" sz="1800" dirty="0"/>
          </a:p>
          <a:p>
            <a:pPr>
              <a:lnSpc>
                <a:spcPct val="100000"/>
              </a:lnSpc>
            </a:pPr>
            <a:r>
              <a:rPr lang="en-US" sz="1800" dirty="0"/>
              <a:t>Question 3: A button’s _________method should replicate, via scripting, the human action of clicking that button. </a:t>
            </a:r>
          </a:p>
          <a:p>
            <a:endParaRPr lang="en-US" dirty="0"/>
          </a:p>
          <a:p>
            <a:endParaRPr lang="en-US" dirty="0"/>
          </a:p>
        </p:txBody>
      </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Form Object Properties, Methods &amp; Event Handlers</a:t>
            </a:r>
          </a:p>
          <a:p>
            <a:pPr lvl="1"/>
            <a:r>
              <a:rPr lang="en-US" dirty="0"/>
              <a:t>Text-Related Objects</a:t>
            </a:r>
          </a:p>
          <a:p>
            <a:pPr lvl="1"/>
            <a:r>
              <a:rPr lang="en-US" dirty="0"/>
              <a:t>Button Objects</a:t>
            </a:r>
          </a:p>
          <a:p>
            <a:pPr lvl="1"/>
            <a:r>
              <a:rPr lang="en-US" dirty="0"/>
              <a:t>Check Box and Radio Objects</a:t>
            </a:r>
          </a:p>
          <a:p>
            <a:pPr lvl="1"/>
            <a:r>
              <a:rPr lang="en-US" dirty="0"/>
              <a:t>Select Objects</a:t>
            </a:r>
          </a:p>
          <a:p>
            <a:endParaRPr lang="en-US" dirty="0"/>
          </a:p>
          <a:p>
            <a:endParaRPr lang="en-US" dirty="0"/>
          </a:p>
        </p:txBody>
      </p:sp>
    </p:spTree>
    <p:extLst>
      <p:ext uri="{BB962C8B-B14F-4D97-AF65-F5344CB8AC3E}">
        <p14:creationId xmlns:p14="http://schemas.microsoft.com/office/powerpoint/2010/main" val="37599418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ext uri="{D42A27DB-BD31-4B8C-83A1-F6EECF244321}">
                <p14:modId xmlns:p14="http://schemas.microsoft.com/office/powerpoint/2010/main" val="907335016"/>
              </p:ext>
            </p:extLst>
          </p:nvPr>
        </p:nvGraphicFramePr>
        <p:xfrm>
          <a:off x="734786" y="1845128"/>
          <a:ext cx="6165850" cy="3705546"/>
        </p:xfrm>
        <a:graphic>
          <a:graphicData uri="http://schemas.openxmlformats.org/drawingml/2006/table">
            <a:tbl>
              <a:tblPr/>
              <a:tblGrid>
                <a:gridCol w="2055813"/>
                <a:gridCol w="2055812"/>
                <a:gridCol w="2054225"/>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elements[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submit()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onSubmit</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7.1: Form Object Properties, Methods and Event </a:t>
            </a:r>
            <a:r>
              <a:rPr lang="en-US" sz="1200" dirty="0" smtClean="0"/>
              <a:t/>
            </a:r>
            <a:br>
              <a:rPr lang="en-US" sz="1200" dirty="0" smtClean="0"/>
            </a:br>
            <a:r>
              <a:rPr lang="en-US" dirty="0" smtClean="0"/>
              <a:t>Handlers Form </a:t>
            </a:r>
            <a:r>
              <a:rPr lang="en-US" dirty="0"/>
              <a:t>Object</a:t>
            </a:r>
          </a:p>
        </p:txBody>
      </p:sp>
    </p:spTree>
    <p:extLst>
      <p:ext uri="{BB962C8B-B14F-4D97-AF65-F5344CB8AC3E}">
        <p14:creationId xmlns:p14="http://schemas.microsoft.com/office/powerpoint/2010/main" val="3002054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415221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t>7.2: Text-Related Objects</a:t>
            </a:r>
            <a:r>
              <a:rPr lang="en-US" dirty="0"/>
              <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r>
              <a:rPr lang="en-US" dirty="0"/>
              <a:t>Password</a:t>
            </a:r>
          </a:p>
          <a:p>
            <a:endParaRPr lang="en-US" dirty="0"/>
          </a:p>
          <a:p>
            <a:r>
              <a:rPr lang="en-US" dirty="0"/>
              <a:t>TextArea </a:t>
            </a:r>
          </a:p>
          <a:p>
            <a:endParaRPr lang="en-US" dirty="0"/>
          </a:p>
          <a:p>
            <a:r>
              <a:rPr lang="en-US" dirty="0"/>
              <a:t>Hidden Objects</a:t>
            </a:r>
          </a:p>
          <a:p>
            <a:endParaRPr lang="en-US" dirty="0"/>
          </a:p>
          <a:p>
            <a:pPr marL="0" indent="0">
              <a:buNone/>
            </a:pPr>
            <a:endParaRPr lang="en-US" dirty="0"/>
          </a:p>
        </p:txBody>
      </p:sp>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ext uri="{D42A27DB-BD31-4B8C-83A1-F6EECF244321}">
                <p14:modId xmlns:p14="http://schemas.microsoft.com/office/powerpoint/2010/main" val="772148729"/>
              </p:ext>
            </p:extLst>
          </p:nvPr>
        </p:nvGraphicFramePr>
        <p:xfrm>
          <a:off x="424543" y="1923142"/>
          <a:ext cx="8440738" cy="2670625"/>
        </p:xfrm>
        <a:graphic>
          <a:graphicData uri="http://schemas.openxmlformats.org/drawingml/2006/table">
            <a:tbl>
              <a:tblPr/>
              <a:tblGrid>
                <a:gridCol w="2814638"/>
                <a:gridCol w="2813050"/>
                <a:gridCol w="2813050"/>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defaultValue</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7.2: Text-Related Objects </a:t>
            </a:r>
            <a:r>
              <a:rPr lang="en-US" dirty="0">
                <a:latin typeface="Candara"/>
              </a:rPr>
              <a:t/>
            </a:r>
            <a:br>
              <a:rPr lang="en-US" dirty="0">
                <a:latin typeface="Candara"/>
              </a:rPr>
            </a:br>
            <a:r>
              <a:rPr lang="en-US" dirty="0"/>
              <a:t>Text-Related Objects (Contd..)</a:t>
            </a:r>
          </a:p>
        </p:txBody>
      </p:sp>
    </p:spTree>
    <p:extLst>
      <p:ext uri="{BB962C8B-B14F-4D97-AF65-F5344CB8AC3E}">
        <p14:creationId xmlns:p14="http://schemas.microsoft.com/office/powerpoint/2010/main" val="18194427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5" name="Rectangle 55"/>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749530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7.3: Button Objects</a:t>
            </a:r>
            <a:r>
              <a:rPr lang="en-US" sz="6000" dirty="0">
                <a:latin typeface="Candara"/>
              </a:rPr>
              <a:t/>
            </a:r>
            <a:br>
              <a:rPr lang="en-US" sz="6000" dirty="0">
                <a:latin typeface="Candara"/>
              </a:rPr>
            </a:br>
            <a:r>
              <a:rPr lang="en-US" dirty="0"/>
              <a:t>Button 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ext uri="{D42A27DB-BD31-4B8C-83A1-F6EECF244321}">
                <p14:modId xmlns:p14="http://schemas.microsoft.com/office/powerpoint/2010/main" val="297840465"/>
              </p:ext>
            </p:extLst>
          </p:nvPr>
        </p:nvGraphicFramePr>
        <p:xfrm>
          <a:off x="2474006" y="1472067"/>
          <a:ext cx="6002337" cy="1915161"/>
        </p:xfrm>
        <a:graphic>
          <a:graphicData uri="http://schemas.openxmlformats.org/drawingml/2006/table">
            <a:tbl>
              <a:tblPr/>
              <a:tblGrid>
                <a:gridCol w="1811337"/>
                <a:gridCol w="1981200"/>
                <a:gridCol w="2209800"/>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r>
                        <a:rPr kumimoji="0" lang="en-US" sz="1800" b="0" i="0" u="none" strike="noStrike" cap="none" normalizeH="0" baseline="0" dirty="0" err="1" smtClean="0">
                          <a:ln>
                            <a:noFill/>
                          </a:ln>
                          <a:solidFill>
                            <a:schemeClr val="tx1"/>
                          </a:solidFill>
                          <a:effectLst/>
                          <a:latin typeface="+mn-lt"/>
                          <a:cs typeface="Arial" pitchFamily="34" charset="0"/>
                        </a:rPr>
                        <a:t>OnClick</a:t>
                      </a: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7.4: Check Box and Radio Objects</a:t>
            </a:r>
            <a:r>
              <a:rPr lang="en-US" sz="6000" dirty="0">
                <a:latin typeface="Candara"/>
              </a:rPr>
              <a:t/>
            </a:r>
            <a:br>
              <a:rPr lang="en-US" sz="6000" dirty="0">
                <a:latin typeface="Candara"/>
              </a:rPr>
            </a:br>
            <a:r>
              <a:rPr lang="en-US" dirty="0"/>
              <a:t>Check 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ext uri="{D42A27DB-BD31-4B8C-83A1-F6EECF244321}">
                <p14:modId xmlns:p14="http://schemas.microsoft.com/office/powerpoint/2010/main" val="3171893762"/>
              </p:ext>
            </p:extLst>
          </p:nvPr>
        </p:nvGraphicFramePr>
        <p:xfrm>
          <a:off x="2438400" y="1524000"/>
          <a:ext cx="6300788" cy="3019428"/>
        </p:xfrm>
        <a:graphic>
          <a:graphicData uri="http://schemas.openxmlformats.org/drawingml/2006/table">
            <a:tbl>
              <a:tblPr/>
              <a:tblGrid>
                <a:gridCol w="2314575"/>
                <a:gridCol w="1495425"/>
                <a:gridCol w="2490788"/>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  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a:t>
                      </a:r>
                      <a:r>
                        <a:rPr kumimoji="0" lang="en-US" sz="1800" b="0" i="0" u="none" strike="noStrike" cap="none" normalizeH="0" baseline="0" dirty="0" err="1" smtClean="0">
                          <a:ln>
                            <a:noFill/>
                          </a:ln>
                          <a:solidFill>
                            <a:schemeClr val="tx1"/>
                          </a:solidFill>
                          <a:effectLst/>
                          <a:latin typeface="+mn-lt"/>
                        </a:rPr>
                        <a:t>OnClick</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defaultChecked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5645603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198E9E8-5CED-4E22-9B12-A82F80741FC3}"/>
</file>

<file path=docProps/app.xml><?xml version="1.0" encoding="utf-8"?>
<Properties xmlns="http://schemas.openxmlformats.org/officeDocument/2006/extended-properties" xmlns:vt="http://schemas.openxmlformats.org/officeDocument/2006/docPropsVTypes">
  <Template/>
  <TotalTime>3034</TotalTime>
  <Words>2191</Words>
  <Application>Microsoft Office PowerPoint</Application>
  <PresentationFormat>On-screen Show (4:3)</PresentationFormat>
  <Paragraphs>280</Paragraphs>
  <Slides>17</Slides>
  <Notes>17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Candara</vt:lpstr>
      <vt:lpstr>Arial</vt:lpstr>
      <vt:lpstr>Wingdings</vt:lpstr>
      <vt:lpstr>Calibri</vt:lpstr>
      <vt:lpstr>Verdana</vt:lpstr>
      <vt:lpstr>Times New Roman</vt:lpstr>
      <vt:lpstr>Section slides</vt:lpstr>
      <vt:lpstr>think-cell Slide</vt:lpstr>
      <vt:lpstr>Web Basics-JavaScript</vt:lpstr>
      <vt:lpstr>Lesson Objectives</vt:lpstr>
      <vt:lpstr>7.1: Form Object Properties, Methods and Event  Handlers Form Object</vt:lpstr>
      <vt:lpstr>PowerPoint Presentation</vt:lpstr>
      <vt:lpstr>7.2: Text-Related Objects Text-Related Objects</vt:lpstr>
      <vt:lpstr>7.2: Text-Related Objects  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179</cp:revision>
  <dcterms:created xsi:type="dcterms:W3CDTF">2012-05-18T02:59:15Z</dcterms:created>
  <dcterms:modified xsi:type="dcterms:W3CDTF">2018-04-22T16:01:13Z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39600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