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300" r:id="rId6"/>
    <p:sldId id="312" r:id="rId7"/>
    <p:sldId id="339" r:id="rId8"/>
    <p:sldId id="338"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01" r:id="rId34"/>
    <p:sldId id="304" r:id="rId35"/>
    <p:sldId id="337" r:id="rId36"/>
    <p:sldId id="303" r:id="rId37"/>
    <p:sldId id="302" r:id="rId38"/>
    <p:sldId id="306" r:id="rId39"/>
    <p:sldId id="308" r:id="rId40"/>
    <p:sldId id="309" r:id="rId41"/>
  </p:sldIdLst>
  <p:sldSz cx="9906000" cy="6858000" type="A4"/>
  <p:notesSz cx="9906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p:cViewPr varScale="1">
        <p:scale>
          <a:sx n="59" d="100"/>
          <a:sy n="59" d="100"/>
        </p:scale>
        <p:origin x="142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11813" y="0"/>
            <a:ext cx="4292600" cy="342900"/>
          </a:xfrm>
          <a:prstGeom prst="rect">
            <a:avLst/>
          </a:prstGeom>
        </p:spPr>
        <p:txBody>
          <a:bodyPr vert="horz" lIns="91440" tIns="45720" rIns="91440" bIns="45720" rtlCol="0"/>
          <a:lstStyle>
            <a:lvl1pPr algn="r">
              <a:defRPr sz="1200"/>
            </a:lvl1pPr>
          </a:lstStyle>
          <a:p>
            <a:fld id="{618DFDAD-7B88-483F-A28D-B5F143A85A2E}" type="datetimeFigureOut">
              <a:rPr lang="en-US" smtClean="0"/>
              <a:pPr/>
              <a:t>8/15/2024</a:t>
            </a:fld>
            <a:endParaRPr lang="en-US"/>
          </a:p>
        </p:txBody>
      </p:sp>
      <p:sp>
        <p:nvSpPr>
          <p:cNvPr id="4" name="Slide Image Placeholder 3"/>
          <p:cNvSpPr>
            <a:spLocks noGrp="1" noRot="1" noChangeAspect="1"/>
          </p:cNvSpPr>
          <p:nvPr>
            <p:ph type="sldImg" idx="2"/>
          </p:nvPr>
        </p:nvSpPr>
        <p:spPr>
          <a:xfrm>
            <a:off x="3095625" y="514350"/>
            <a:ext cx="371475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0600" y="3257550"/>
            <a:ext cx="79248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42926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11813" y="6513513"/>
            <a:ext cx="4292600" cy="342900"/>
          </a:xfrm>
          <a:prstGeom prst="rect">
            <a:avLst/>
          </a:prstGeom>
        </p:spPr>
        <p:txBody>
          <a:bodyPr vert="horz" lIns="91440" tIns="45720" rIns="91440" bIns="45720" rtlCol="0" anchor="b"/>
          <a:lstStyle>
            <a:lvl1pPr algn="r">
              <a:defRPr sz="1200"/>
            </a:lvl1pPr>
          </a:lstStyle>
          <a:p>
            <a:fld id="{C13E0E6A-7515-4307-977E-75F1EB5B927D}" type="slidenum">
              <a:rPr lang="en-US" smtClean="0"/>
              <a:pPr/>
              <a:t>‹#›</a:t>
            </a:fld>
            <a:endParaRPr lang="en-US"/>
          </a:p>
        </p:txBody>
      </p:sp>
    </p:spTree>
    <p:extLst>
      <p:ext uri="{BB962C8B-B14F-4D97-AF65-F5344CB8AC3E}">
        <p14:creationId xmlns:p14="http://schemas.microsoft.com/office/powerpoint/2010/main" val="355708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C24EE0-F523-42F8-A9EE-890B698E2B04}" type="slidenum">
              <a:rPr lang="en-US" smtClean="0"/>
              <a:pPr/>
              <a:t>14</a:t>
            </a:fld>
            <a:endParaRPr lang="en-US"/>
          </a:p>
        </p:txBody>
      </p:sp>
    </p:spTree>
    <p:extLst>
      <p:ext uri="{BB962C8B-B14F-4D97-AF65-F5344CB8AC3E}">
        <p14:creationId xmlns:p14="http://schemas.microsoft.com/office/powerpoint/2010/main" val="326279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1447799"/>
            <a:ext cx="9906000" cy="5410199"/>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0" y="6400876"/>
            <a:ext cx="9906000" cy="457123"/>
          </a:xfrm>
          <a:custGeom>
            <a:avLst/>
            <a:gdLst/>
            <a:ahLst/>
            <a:cxnLst/>
            <a:rect l="l" t="t" r="r" b="b"/>
            <a:pathLst>
              <a:path w="9906000" h="457123">
                <a:moveTo>
                  <a:pt x="9906000" y="0"/>
                </a:moveTo>
                <a:lnTo>
                  <a:pt x="0" y="0"/>
                </a:lnTo>
                <a:lnTo>
                  <a:pt x="0" y="457121"/>
                </a:lnTo>
                <a:lnTo>
                  <a:pt x="9906000" y="457121"/>
                </a:lnTo>
                <a:lnTo>
                  <a:pt x="9906000" y="0"/>
                </a:lnTo>
                <a:close/>
              </a:path>
            </a:pathLst>
          </a:custGeom>
          <a:solidFill>
            <a:srgbClr val="FFFFFF"/>
          </a:solidFill>
        </p:spPr>
        <p:txBody>
          <a:bodyPr wrap="square" lIns="0" tIns="0" rIns="0" bIns="0" rtlCol="0">
            <a:noAutofit/>
          </a:bodyPr>
          <a:lstStyle/>
          <a:p>
            <a:endParaRPr/>
          </a:p>
        </p:txBody>
      </p:sp>
      <p:sp>
        <p:nvSpPr>
          <p:cNvPr id="9" name="object 9"/>
          <p:cNvSpPr/>
          <p:nvPr/>
        </p:nvSpPr>
        <p:spPr>
          <a:xfrm>
            <a:off x="0" y="0"/>
            <a:ext cx="9906000" cy="276606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2052" y="0"/>
            <a:ext cx="9908016" cy="2683002"/>
          </a:xfrm>
          <a:custGeom>
            <a:avLst/>
            <a:gdLst/>
            <a:ahLst/>
            <a:cxnLst/>
            <a:rect l="l" t="t" r="r" b="b"/>
            <a:pathLst>
              <a:path w="9908016" h="2683002">
                <a:moveTo>
                  <a:pt x="1135976" y="2621142"/>
                </a:moveTo>
                <a:lnTo>
                  <a:pt x="1166689" y="2561535"/>
                </a:lnTo>
                <a:lnTo>
                  <a:pt x="1199928" y="2504255"/>
                </a:lnTo>
                <a:lnTo>
                  <a:pt x="1235716" y="2449375"/>
                </a:lnTo>
                <a:lnTo>
                  <a:pt x="1274076" y="2396972"/>
                </a:lnTo>
                <a:lnTo>
                  <a:pt x="1315032" y="2347118"/>
                </a:lnTo>
                <a:lnTo>
                  <a:pt x="1358607" y="2299890"/>
                </a:lnTo>
                <a:lnTo>
                  <a:pt x="1404824" y="2255361"/>
                </a:lnTo>
                <a:lnTo>
                  <a:pt x="1453707" y="2213606"/>
                </a:lnTo>
                <a:lnTo>
                  <a:pt x="1505278" y="2174700"/>
                </a:lnTo>
                <a:lnTo>
                  <a:pt x="1559562" y="2138717"/>
                </a:lnTo>
                <a:lnTo>
                  <a:pt x="1616581" y="2105732"/>
                </a:lnTo>
                <a:lnTo>
                  <a:pt x="1676359" y="2075819"/>
                </a:lnTo>
                <a:lnTo>
                  <a:pt x="1738919" y="2049053"/>
                </a:lnTo>
                <a:lnTo>
                  <a:pt x="1804284" y="2025509"/>
                </a:lnTo>
                <a:lnTo>
                  <a:pt x="1872478" y="2005260"/>
                </a:lnTo>
                <a:lnTo>
                  <a:pt x="1943524" y="1988383"/>
                </a:lnTo>
                <a:lnTo>
                  <a:pt x="2017445" y="1974951"/>
                </a:lnTo>
                <a:lnTo>
                  <a:pt x="2094265" y="1965038"/>
                </a:lnTo>
                <a:lnTo>
                  <a:pt x="2174006" y="1958721"/>
                </a:lnTo>
                <a:lnTo>
                  <a:pt x="8713490" y="1952878"/>
                </a:lnTo>
                <a:lnTo>
                  <a:pt x="8771856" y="1953424"/>
                </a:lnTo>
                <a:lnTo>
                  <a:pt x="8829782" y="1953321"/>
                </a:lnTo>
                <a:lnTo>
                  <a:pt x="8887365" y="1952128"/>
                </a:lnTo>
                <a:lnTo>
                  <a:pt x="8944703" y="1949407"/>
                </a:lnTo>
                <a:lnTo>
                  <a:pt x="9001890" y="1944717"/>
                </a:lnTo>
                <a:lnTo>
                  <a:pt x="9059023" y="1937618"/>
                </a:lnTo>
                <a:lnTo>
                  <a:pt x="9116198" y="1927672"/>
                </a:lnTo>
                <a:lnTo>
                  <a:pt x="9173513" y="1914437"/>
                </a:lnTo>
                <a:lnTo>
                  <a:pt x="9231062" y="1897475"/>
                </a:lnTo>
                <a:lnTo>
                  <a:pt x="9288943" y="1876345"/>
                </a:lnTo>
                <a:lnTo>
                  <a:pt x="9347252" y="1850608"/>
                </a:lnTo>
                <a:lnTo>
                  <a:pt x="9406084" y="1819824"/>
                </a:lnTo>
                <a:lnTo>
                  <a:pt x="9465537" y="1783553"/>
                </a:lnTo>
                <a:lnTo>
                  <a:pt x="9525707" y="1741356"/>
                </a:lnTo>
                <a:lnTo>
                  <a:pt x="9586689" y="1692792"/>
                </a:lnTo>
                <a:lnTo>
                  <a:pt x="9648580" y="1637423"/>
                </a:lnTo>
                <a:lnTo>
                  <a:pt x="9711477" y="1574807"/>
                </a:lnTo>
                <a:lnTo>
                  <a:pt x="9775476" y="1504506"/>
                </a:lnTo>
                <a:lnTo>
                  <a:pt x="9840672" y="1426079"/>
                </a:lnTo>
                <a:lnTo>
                  <a:pt x="9907163" y="1339088"/>
                </a:lnTo>
                <a:lnTo>
                  <a:pt x="9907469" y="1293651"/>
                </a:lnTo>
                <a:lnTo>
                  <a:pt x="9907704" y="1190544"/>
                </a:lnTo>
                <a:lnTo>
                  <a:pt x="9907873" y="1044020"/>
                </a:lnTo>
                <a:lnTo>
                  <a:pt x="9908016" y="774006"/>
                </a:lnTo>
                <a:lnTo>
                  <a:pt x="9907871" y="99026"/>
                </a:lnTo>
                <a:lnTo>
                  <a:pt x="9907671" y="0"/>
                </a:lnTo>
                <a:lnTo>
                  <a:pt x="2052" y="2539"/>
                </a:lnTo>
                <a:lnTo>
                  <a:pt x="2052" y="1971827"/>
                </a:lnTo>
                <a:lnTo>
                  <a:pt x="41422" y="1972307"/>
                </a:lnTo>
                <a:lnTo>
                  <a:pt x="86977" y="1974296"/>
                </a:lnTo>
                <a:lnTo>
                  <a:pt x="136221" y="1978137"/>
                </a:lnTo>
                <a:lnTo>
                  <a:pt x="188711" y="1984197"/>
                </a:lnTo>
                <a:lnTo>
                  <a:pt x="244002" y="1992844"/>
                </a:lnTo>
                <a:lnTo>
                  <a:pt x="301651" y="2004446"/>
                </a:lnTo>
                <a:lnTo>
                  <a:pt x="361213" y="2019370"/>
                </a:lnTo>
                <a:lnTo>
                  <a:pt x="422246" y="2037984"/>
                </a:lnTo>
                <a:lnTo>
                  <a:pt x="484305" y="2060655"/>
                </a:lnTo>
                <a:lnTo>
                  <a:pt x="546947" y="2087753"/>
                </a:lnTo>
                <a:lnTo>
                  <a:pt x="609727" y="2119643"/>
                </a:lnTo>
                <a:lnTo>
                  <a:pt x="672202" y="2156693"/>
                </a:lnTo>
                <a:lnTo>
                  <a:pt x="733928" y="2199272"/>
                </a:lnTo>
                <a:lnTo>
                  <a:pt x="794462" y="2247747"/>
                </a:lnTo>
                <a:lnTo>
                  <a:pt x="853359" y="2302486"/>
                </a:lnTo>
                <a:lnTo>
                  <a:pt x="910176" y="2363856"/>
                </a:lnTo>
                <a:lnTo>
                  <a:pt x="964469" y="2432224"/>
                </a:lnTo>
                <a:lnTo>
                  <a:pt x="1015794" y="2507960"/>
                </a:lnTo>
                <a:lnTo>
                  <a:pt x="1063707" y="2591430"/>
                </a:lnTo>
                <a:lnTo>
                  <a:pt x="1107765" y="2683002"/>
                </a:lnTo>
                <a:lnTo>
                  <a:pt x="1135976" y="2621142"/>
                </a:lnTo>
                <a:close/>
              </a:path>
            </a:pathLst>
          </a:custGeom>
          <a:solidFill>
            <a:srgbClr val="FFFFFF"/>
          </a:solidFill>
        </p:spPr>
        <p:txBody>
          <a:bodyPr wrap="square" lIns="0" tIns="0" rIns="0" bIns="0" rtlCol="0">
            <a:noAutofit/>
          </a:bodyPr>
          <a:lstStyle/>
          <a:p>
            <a:endParaRPr/>
          </a:p>
        </p:txBody>
      </p:sp>
      <p:sp>
        <p:nvSpPr>
          <p:cNvPr id="11" name="object 11"/>
          <p:cNvSpPr/>
          <p:nvPr/>
        </p:nvSpPr>
        <p:spPr>
          <a:xfrm>
            <a:off x="6565733" y="6516913"/>
            <a:ext cx="105717" cy="192145"/>
          </a:xfrm>
          <a:custGeom>
            <a:avLst/>
            <a:gdLst/>
            <a:ahLst/>
            <a:cxnLst/>
            <a:rect l="l" t="t" r="r" b="b"/>
            <a:pathLst>
              <a:path w="105717" h="192145">
                <a:moveTo>
                  <a:pt x="0" y="80217"/>
                </a:moveTo>
                <a:lnTo>
                  <a:pt x="0" y="174018"/>
                </a:lnTo>
                <a:lnTo>
                  <a:pt x="333" y="174970"/>
                </a:lnTo>
                <a:lnTo>
                  <a:pt x="6859" y="187437"/>
                </a:lnTo>
                <a:lnTo>
                  <a:pt x="18877" y="192145"/>
                </a:lnTo>
                <a:lnTo>
                  <a:pt x="26428" y="192145"/>
                </a:lnTo>
                <a:lnTo>
                  <a:pt x="30204" y="106411"/>
                </a:lnTo>
                <a:lnTo>
                  <a:pt x="30204" y="39877"/>
                </a:lnTo>
                <a:lnTo>
                  <a:pt x="33980" y="32621"/>
                </a:lnTo>
                <a:lnTo>
                  <a:pt x="41531" y="28999"/>
                </a:lnTo>
                <a:lnTo>
                  <a:pt x="64185" y="28999"/>
                </a:lnTo>
                <a:lnTo>
                  <a:pt x="64185" y="32621"/>
                </a:lnTo>
                <a:lnTo>
                  <a:pt x="71736" y="32621"/>
                </a:lnTo>
                <a:lnTo>
                  <a:pt x="68476" y="1377"/>
                </a:lnTo>
                <a:lnTo>
                  <a:pt x="52858" y="0"/>
                </a:lnTo>
                <a:lnTo>
                  <a:pt x="30204" y="0"/>
                </a:lnTo>
                <a:lnTo>
                  <a:pt x="22653" y="3621"/>
                </a:lnTo>
                <a:lnTo>
                  <a:pt x="18877" y="0"/>
                </a:lnTo>
                <a:lnTo>
                  <a:pt x="0" y="0"/>
                </a:lnTo>
                <a:lnTo>
                  <a:pt x="0" y="80217"/>
                </a:lnTo>
                <a:close/>
              </a:path>
              <a:path w="105717" h="192145">
                <a:moveTo>
                  <a:pt x="105717" y="90632"/>
                </a:moveTo>
                <a:lnTo>
                  <a:pt x="105717" y="36255"/>
                </a:lnTo>
                <a:lnTo>
                  <a:pt x="103072" y="29875"/>
                </a:lnTo>
                <a:lnTo>
                  <a:pt x="95688" y="18274"/>
                </a:lnTo>
                <a:lnTo>
                  <a:pt x="86838" y="10865"/>
                </a:lnTo>
                <a:lnTo>
                  <a:pt x="81028" y="5508"/>
                </a:lnTo>
                <a:lnTo>
                  <a:pt x="68476" y="1377"/>
                </a:lnTo>
                <a:lnTo>
                  <a:pt x="71736" y="32621"/>
                </a:lnTo>
                <a:lnTo>
                  <a:pt x="75511" y="39877"/>
                </a:lnTo>
                <a:lnTo>
                  <a:pt x="75511" y="94254"/>
                </a:lnTo>
                <a:lnTo>
                  <a:pt x="71736" y="101510"/>
                </a:lnTo>
                <a:lnTo>
                  <a:pt x="64185" y="105132"/>
                </a:lnTo>
                <a:lnTo>
                  <a:pt x="56634" y="105132"/>
                </a:lnTo>
                <a:lnTo>
                  <a:pt x="52833" y="105652"/>
                </a:lnTo>
                <a:lnTo>
                  <a:pt x="30204" y="108753"/>
                </a:lnTo>
                <a:lnTo>
                  <a:pt x="30204" y="106411"/>
                </a:lnTo>
                <a:lnTo>
                  <a:pt x="26428" y="192145"/>
                </a:lnTo>
                <a:lnTo>
                  <a:pt x="30204" y="188520"/>
                </a:lnTo>
                <a:lnTo>
                  <a:pt x="30204" y="137763"/>
                </a:lnTo>
                <a:lnTo>
                  <a:pt x="55287" y="137706"/>
                </a:lnTo>
                <a:lnTo>
                  <a:pt x="68414" y="135191"/>
                </a:lnTo>
                <a:lnTo>
                  <a:pt x="79288" y="130512"/>
                </a:lnTo>
                <a:lnTo>
                  <a:pt x="89443" y="125210"/>
                </a:lnTo>
                <a:lnTo>
                  <a:pt x="98767" y="115893"/>
                </a:lnTo>
                <a:lnTo>
                  <a:pt x="104050" y="104231"/>
                </a:lnTo>
                <a:lnTo>
                  <a:pt x="105717" y="90632"/>
                </a:lnTo>
                <a:close/>
              </a:path>
            </a:pathLst>
          </a:custGeom>
          <a:solidFill>
            <a:srgbClr val="008FC1"/>
          </a:solidFill>
        </p:spPr>
        <p:txBody>
          <a:bodyPr wrap="square" lIns="0" tIns="0" rIns="0" bIns="0" rtlCol="0">
            <a:noAutofit/>
          </a:bodyPr>
          <a:lstStyle/>
          <a:p>
            <a:endParaRPr/>
          </a:p>
        </p:txBody>
      </p:sp>
      <p:sp>
        <p:nvSpPr>
          <p:cNvPr id="12" name="object 12"/>
          <p:cNvSpPr/>
          <p:nvPr/>
        </p:nvSpPr>
        <p:spPr>
          <a:xfrm>
            <a:off x="6686552" y="6574912"/>
            <a:ext cx="105721" cy="134146"/>
          </a:xfrm>
          <a:custGeom>
            <a:avLst/>
            <a:gdLst/>
            <a:ahLst/>
            <a:cxnLst/>
            <a:rect l="l" t="t" r="r" b="b"/>
            <a:pathLst>
              <a:path w="105721" h="134146">
                <a:moveTo>
                  <a:pt x="90621" y="79764"/>
                </a:moveTo>
                <a:lnTo>
                  <a:pt x="101936" y="76138"/>
                </a:lnTo>
                <a:lnTo>
                  <a:pt x="105721" y="68887"/>
                </a:lnTo>
                <a:lnTo>
                  <a:pt x="105721" y="32633"/>
                </a:lnTo>
                <a:lnTo>
                  <a:pt x="101936" y="29011"/>
                </a:lnTo>
                <a:lnTo>
                  <a:pt x="100606" y="25512"/>
                </a:lnTo>
                <a:lnTo>
                  <a:pt x="93404" y="13492"/>
                </a:lnTo>
                <a:lnTo>
                  <a:pt x="83675" y="5615"/>
                </a:lnTo>
                <a:lnTo>
                  <a:pt x="71419" y="1308"/>
                </a:lnTo>
                <a:lnTo>
                  <a:pt x="56636" y="0"/>
                </a:lnTo>
                <a:lnTo>
                  <a:pt x="33979" y="0"/>
                </a:lnTo>
                <a:lnTo>
                  <a:pt x="30207" y="3634"/>
                </a:lnTo>
                <a:lnTo>
                  <a:pt x="30207" y="47133"/>
                </a:lnTo>
                <a:lnTo>
                  <a:pt x="30207" y="36255"/>
                </a:lnTo>
                <a:lnTo>
                  <a:pt x="33979" y="32633"/>
                </a:lnTo>
                <a:lnTo>
                  <a:pt x="41536" y="29011"/>
                </a:lnTo>
                <a:lnTo>
                  <a:pt x="60408" y="29011"/>
                </a:lnTo>
                <a:lnTo>
                  <a:pt x="71736" y="32633"/>
                </a:lnTo>
                <a:lnTo>
                  <a:pt x="75508" y="36255"/>
                </a:lnTo>
                <a:lnTo>
                  <a:pt x="75508" y="50755"/>
                </a:lnTo>
                <a:lnTo>
                  <a:pt x="31358" y="79764"/>
                </a:lnTo>
                <a:lnTo>
                  <a:pt x="90621" y="79764"/>
                </a:lnTo>
                <a:close/>
              </a:path>
              <a:path w="105721" h="134146">
                <a:moveTo>
                  <a:pt x="52864" y="105143"/>
                </a:moveTo>
                <a:lnTo>
                  <a:pt x="45308" y="105143"/>
                </a:lnTo>
                <a:lnTo>
                  <a:pt x="41536" y="101517"/>
                </a:lnTo>
                <a:lnTo>
                  <a:pt x="37751" y="101517"/>
                </a:lnTo>
                <a:lnTo>
                  <a:pt x="33979" y="97892"/>
                </a:lnTo>
                <a:lnTo>
                  <a:pt x="30207" y="94266"/>
                </a:lnTo>
                <a:lnTo>
                  <a:pt x="30207" y="79764"/>
                </a:lnTo>
                <a:lnTo>
                  <a:pt x="31358" y="79764"/>
                </a:lnTo>
                <a:lnTo>
                  <a:pt x="75508" y="50755"/>
                </a:lnTo>
                <a:lnTo>
                  <a:pt x="30207" y="50755"/>
                </a:lnTo>
                <a:lnTo>
                  <a:pt x="30207" y="3634"/>
                </a:lnTo>
                <a:lnTo>
                  <a:pt x="24307" y="5831"/>
                </a:lnTo>
                <a:lnTo>
                  <a:pt x="12879" y="12910"/>
                </a:lnTo>
                <a:lnTo>
                  <a:pt x="5371" y="22588"/>
                </a:lnTo>
                <a:lnTo>
                  <a:pt x="1254" y="35118"/>
                </a:lnTo>
                <a:lnTo>
                  <a:pt x="0" y="50755"/>
                </a:lnTo>
                <a:lnTo>
                  <a:pt x="0" y="101517"/>
                </a:lnTo>
                <a:lnTo>
                  <a:pt x="3775" y="108768"/>
                </a:lnTo>
                <a:lnTo>
                  <a:pt x="13860" y="121012"/>
                </a:lnTo>
                <a:lnTo>
                  <a:pt x="24748" y="127957"/>
                </a:lnTo>
                <a:lnTo>
                  <a:pt x="37933" y="132510"/>
                </a:lnTo>
                <a:lnTo>
                  <a:pt x="52864" y="134146"/>
                </a:lnTo>
                <a:lnTo>
                  <a:pt x="101936" y="134146"/>
                </a:lnTo>
                <a:lnTo>
                  <a:pt x="105721" y="130521"/>
                </a:lnTo>
                <a:lnTo>
                  <a:pt x="105721" y="119645"/>
                </a:lnTo>
                <a:lnTo>
                  <a:pt x="101936" y="108768"/>
                </a:lnTo>
                <a:lnTo>
                  <a:pt x="94392" y="105143"/>
                </a:lnTo>
                <a:lnTo>
                  <a:pt x="52864" y="105143"/>
                </a:lnTo>
                <a:close/>
              </a:path>
            </a:pathLst>
          </a:custGeom>
          <a:solidFill>
            <a:srgbClr val="008FC1"/>
          </a:solidFill>
        </p:spPr>
        <p:txBody>
          <a:bodyPr wrap="square" lIns="0" tIns="0" rIns="0" bIns="0" rtlCol="0">
            <a:noAutofit/>
          </a:bodyPr>
          <a:lstStyle/>
          <a:p>
            <a:endParaRPr/>
          </a:p>
        </p:txBody>
      </p:sp>
      <p:sp>
        <p:nvSpPr>
          <p:cNvPr id="13" name="object 13"/>
          <p:cNvSpPr/>
          <p:nvPr/>
        </p:nvSpPr>
        <p:spPr>
          <a:xfrm>
            <a:off x="6811145" y="6574912"/>
            <a:ext cx="105726" cy="134146"/>
          </a:xfrm>
          <a:custGeom>
            <a:avLst/>
            <a:gdLst/>
            <a:ahLst/>
            <a:cxnLst/>
            <a:rect l="l" t="t" r="r" b="b"/>
            <a:pathLst>
              <a:path w="105726" h="134146">
                <a:moveTo>
                  <a:pt x="60413" y="134146"/>
                </a:moveTo>
                <a:lnTo>
                  <a:pt x="64185" y="134146"/>
                </a:lnTo>
                <a:lnTo>
                  <a:pt x="67969" y="130521"/>
                </a:lnTo>
                <a:lnTo>
                  <a:pt x="75513" y="130521"/>
                </a:lnTo>
                <a:lnTo>
                  <a:pt x="80562" y="128233"/>
                </a:lnTo>
                <a:lnTo>
                  <a:pt x="91175" y="120479"/>
                </a:lnTo>
                <a:lnTo>
                  <a:pt x="99083" y="110082"/>
                </a:lnTo>
                <a:lnTo>
                  <a:pt x="104021" y="97549"/>
                </a:lnTo>
                <a:lnTo>
                  <a:pt x="105726" y="83389"/>
                </a:lnTo>
                <a:lnTo>
                  <a:pt x="105726" y="50755"/>
                </a:lnTo>
                <a:lnTo>
                  <a:pt x="105476" y="45798"/>
                </a:lnTo>
                <a:lnTo>
                  <a:pt x="102683" y="32655"/>
                </a:lnTo>
                <a:lnTo>
                  <a:pt x="98169" y="21755"/>
                </a:lnTo>
                <a:lnTo>
                  <a:pt x="91754" y="14369"/>
                </a:lnTo>
                <a:lnTo>
                  <a:pt x="81871" y="6387"/>
                </a:lnTo>
                <a:lnTo>
                  <a:pt x="70467" y="1597"/>
                </a:lnTo>
                <a:lnTo>
                  <a:pt x="56641" y="0"/>
                </a:lnTo>
                <a:lnTo>
                  <a:pt x="30212" y="0"/>
                </a:lnTo>
                <a:lnTo>
                  <a:pt x="25163" y="3118"/>
                </a:lnTo>
                <a:lnTo>
                  <a:pt x="14550" y="11652"/>
                </a:lnTo>
                <a:lnTo>
                  <a:pt x="6643" y="21663"/>
                </a:lnTo>
                <a:lnTo>
                  <a:pt x="1704" y="33405"/>
                </a:lnTo>
                <a:lnTo>
                  <a:pt x="0" y="47133"/>
                </a:lnTo>
                <a:lnTo>
                  <a:pt x="0" y="97892"/>
                </a:lnTo>
                <a:lnTo>
                  <a:pt x="3784" y="105143"/>
                </a:lnTo>
                <a:lnTo>
                  <a:pt x="10728" y="117229"/>
                </a:lnTo>
                <a:lnTo>
                  <a:pt x="20234" y="126399"/>
                </a:lnTo>
                <a:lnTo>
                  <a:pt x="31881" y="132152"/>
                </a:lnTo>
                <a:lnTo>
                  <a:pt x="45313" y="134146"/>
                </a:lnTo>
                <a:lnTo>
                  <a:pt x="48097" y="105124"/>
                </a:lnTo>
                <a:lnTo>
                  <a:pt x="35113" y="99875"/>
                </a:lnTo>
                <a:lnTo>
                  <a:pt x="30212" y="87015"/>
                </a:lnTo>
                <a:lnTo>
                  <a:pt x="30212" y="39889"/>
                </a:lnTo>
                <a:lnTo>
                  <a:pt x="33984" y="36255"/>
                </a:lnTo>
                <a:lnTo>
                  <a:pt x="33984" y="29011"/>
                </a:lnTo>
                <a:lnTo>
                  <a:pt x="64185" y="29011"/>
                </a:lnTo>
                <a:lnTo>
                  <a:pt x="71741" y="32633"/>
                </a:lnTo>
                <a:lnTo>
                  <a:pt x="75513" y="36255"/>
                </a:lnTo>
                <a:lnTo>
                  <a:pt x="75513" y="90640"/>
                </a:lnTo>
                <a:lnTo>
                  <a:pt x="71741" y="94266"/>
                </a:lnTo>
                <a:lnTo>
                  <a:pt x="71741" y="101517"/>
                </a:lnTo>
                <a:lnTo>
                  <a:pt x="64185" y="105143"/>
                </a:lnTo>
                <a:lnTo>
                  <a:pt x="60413" y="134146"/>
                </a:lnTo>
                <a:close/>
              </a:path>
              <a:path w="105726" h="134146">
                <a:moveTo>
                  <a:pt x="60413" y="134146"/>
                </a:moveTo>
                <a:lnTo>
                  <a:pt x="64185" y="105143"/>
                </a:lnTo>
                <a:lnTo>
                  <a:pt x="48097" y="105124"/>
                </a:lnTo>
                <a:lnTo>
                  <a:pt x="45313" y="134146"/>
                </a:lnTo>
                <a:lnTo>
                  <a:pt x="60413" y="134146"/>
                </a:lnTo>
                <a:close/>
              </a:path>
            </a:pathLst>
          </a:custGeom>
          <a:solidFill>
            <a:srgbClr val="008FC1"/>
          </a:solidFill>
        </p:spPr>
        <p:txBody>
          <a:bodyPr wrap="square" lIns="0" tIns="0" rIns="0" bIns="0" rtlCol="0">
            <a:noAutofit/>
          </a:bodyPr>
          <a:lstStyle/>
          <a:p>
            <a:endParaRPr/>
          </a:p>
        </p:txBody>
      </p:sp>
      <p:sp>
        <p:nvSpPr>
          <p:cNvPr id="14" name="object 14"/>
          <p:cNvSpPr/>
          <p:nvPr/>
        </p:nvSpPr>
        <p:spPr>
          <a:xfrm>
            <a:off x="6935744" y="6574912"/>
            <a:ext cx="101941" cy="177652"/>
          </a:xfrm>
          <a:custGeom>
            <a:avLst/>
            <a:gdLst/>
            <a:ahLst/>
            <a:cxnLst/>
            <a:rect l="l" t="t" r="r" b="b"/>
            <a:pathLst>
              <a:path w="101941" h="177652">
                <a:moveTo>
                  <a:pt x="0" y="0"/>
                </a:moveTo>
                <a:lnTo>
                  <a:pt x="28" y="160774"/>
                </a:lnTo>
                <a:lnTo>
                  <a:pt x="6941" y="174262"/>
                </a:lnTo>
                <a:lnTo>
                  <a:pt x="18871" y="177652"/>
                </a:lnTo>
                <a:lnTo>
                  <a:pt x="30200" y="177652"/>
                </a:lnTo>
                <a:lnTo>
                  <a:pt x="30200" y="29011"/>
                </a:lnTo>
                <a:lnTo>
                  <a:pt x="37756" y="25377"/>
                </a:lnTo>
                <a:lnTo>
                  <a:pt x="53860" y="25396"/>
                </a:lnTo>
                <a:lnTo>
                  <a:pt x="66839" y="30653"/>
                </a:lnTo>
                <a:lnTo>
                  <a:pt x="71741" y="43511"/>
                </a:lnTo>
                <a:lnTo>
                  <a:pt x="71741" y="87015"/>
                </a:lnTo>
                <a:lnTo>
                  <a:pt x="67956" y="90640"/>
                </a:lnTo>
                <a:lnTo>
                  <a:pt x="67956" y="97892"/>
                </a:lnTo>
                <a:lnTo>
                  <a:pt x="66752" y="126374"/>
                </a:lnTo>
                <a:lnTo>
                  <a:pt x="79285" y="123270"/>
                </a:lnTo>
                <a:lnTo>
                  <a:pt x="86307" y="117709"/>
                </a:lnTo>
                <a:lnTo>
                  <a:pt x="94992" y="108066"/>
                </a:lnTo>
                <a:lnTo>
                  <a:pt x="100204" y="96933"/>
                </a:lnTo>
                <a:lnTo>
                  <a:pt x="101941" y="83389"/>
                </a:lnTo>
                <a:lnTo>
                  <a:pt x="101941" y="39889"/>
                </a:lnTo>
                <a:lnTo>
                  <a:pt x="98169" y="32633"/>
                </a:lnTo>
                <a:lnTo>
                  <a:pt x="98169" y="25377"/>
                </a:lnTo>
                <a:lnTo>
                  <a:pt x="94385" y="18133"/>
                </a:lnTo>
                <a:lnTo>
                  <a:pt x="90613" y="14499"/>
                </a:lnTo>
                <a:lnTo>
                  <a:pt x="86841" y="10877"/>
                </a:lnTo>
                <a:lnTo>
                  <a:pt x="79285" y="7255"/>
                </a:lnTo>
                <a:lnTo>
                  <a:pt x="74605" y="2836"/>
                </a:lnTo>
                <a:lnTo>
                  <a:pt x="62985" y="354"/>
                </a:lnTo>
                <a:lnTo>
                  <a:pt x="45313" y="0"/>
                </a:lnTo>
                <a:lnTo>
                  <a:pt x="30200" y="0"/>
                </a:lnTo>
                <a:lnTo>
                  <a:pt x="22656" y="3634"/>
                </a:lnTo>
                <a:lnTo>
                  <a:pt x="18871" y="0"/>
                </a:lnTo>
                <a:lnTo>
                  <a:pt x="0" y="0"/>
                </a:lnTo>
                <a:close/>
              </a:path>
              <a:path w="101941" h="177652">
                <a:moveTo>
                  <a:pt x="49084" y="101517"/>
                </a:moveTo>
                <a:lnTo>
                  <a:pt x="30200" y="101517"/>
                </a:lnTo>
                <a:lnTo>
                  <a:pt x="30200" y="77028"/>
                </a:lnTo>
                <a:lnTo>
                  <a:pt x="30200" y="126896"/>
                </a:lnTo>
                <a:lnTo>
                  <a:pt x="53966" y="126895"/>
                </a:lnTo>
                <a:lnTo>
                  <a:pt x="66752" y="126374"/>
                </a:lnTo>
                <a:lnTo>
                  <a:pt x="67956" y="97892"/>
                </a:lnTo>
                <a:lnTo>
                  <a:pt x="60413" y="101517"/>
                </a:lnTo>
                <a:lnTo>
                  <a:pt x="49084" y="101517"/>
                </a:lnTo>
                <a:close/>
              </a:path>
            </a:pathLst>
          </a:custGeom>
          <a:solidFill>
            <a:srgbClr val="008FC1"/>
          </a:solidFill>
        </p:spPr>
        <p:txBody>
          <a:bodyPr wrap="square" lIns="0" tIns="0" rIns="0" bIns="0" rtlCol="0">
            <a:noAutofit/>
          </a:bodyPr>
          <a:lstStyle/>
          <a:p>
            <a:endParaRPr/>
          </a:p>
        </p:txBody>
      </p:sp>
      <p:sp>
        <p:nvSpPr>
          <p:cNvPr id="15" name="object 15"/>
          <p:cNvSpPr/>
          <p:nvPr/>
        </p:nvSpPr>
        <p:spPr>
          <a:xfrm>
            <a:off x="7056558" y="6516913"/>
            <a:ext cx="71741" cy="192145"/>
          </a:xfrm>
          <a:custGeom>
            <a:avLst/>
            <a:gdLst/>
            <a:ahLst/>
            <a:cxnLst/>
            <a:rect l="l" t="t" r="r" b="b"/>
            <a:pathLst>
              <a:path w="71741" h="192145">
                <a:moveTo>
                  <a:pt x="0" y="3621"/>
                </a:moveTo>
                <a:lnTo>
                  <a:pt x="0" y="155890"/>
                </a:lnTo>
                <a:lnTo>
                  <a:pt x="3784" y="163141"/>
                </a:lnTo>
                <a:lnTo>
                  <a:pt x="5112" y="166096"/>
                </a:lnTo>
                <a:lnTo>
                  <a:pt x="12316" y="177063"/>
                </a:lnTo>
                <a:lnTo>
                  <a:pt x="22048" y="185251"/>
                </a:lnTo>
                <a:lnTo>
                  <a:pt x="34305" y="190373"/>
                </a:lnTo>
                <a:lnTo>
                  <a:pt x="49084" y="192145"/>
                </a:lnTo>
                <a:lnTo>
                  <a:pt x="71741" y="192145"/>
                </a:lnTo>
                <a:lnTo>
                  <a:pt x="71741" y="174018"/>
                </a:lnTo>
                <a:lnTo>
                  <a:pt x="67969" y="166767"/>
                </a:lnTo>
                <a:lnTo>
                  <a:pt x="67079" y="165973"/>
                </a:lnTo>
                <a:lnTo>
                  <a:pt x="58048" y="161491"/>
                </a:lnTo>
                <a:lnTo>
                  <a:pt x="41541" y="159516"/>
                </a:lnTo>
                <a:lnTo>
                  <a:pt x="33984" y="159516"/>
                </a:lnTo>
                <a:lnTo>
                  <a:pt x="30212" y="152265"/>
                </a:lnTo>
                <a:lnTo>
                  <a:pt x="30212" y="18121"/>
                </a:lnTo>
                <a:lnTo>
                  <a:pt x="26441" y="14499"/>
                </a:lnTo>
                <a:lnTo>
                  <a:pt x="26337" y="12748"/>
                </a:lnTo>
                <a:lnTo>
                  <a:pt x="18637" y="2804"/>
                </a:lnTo>
                <a:lnTo>
                  <a:pt x="3784" y="0"/>
                </a:lnTo>
                <a:lnTo>
                  <a:pt x="0" y="0"/>
                </a:lnTo>
                <a:lnTo>
                  <a:pt x="0" y="3621"/>
                </a:lnTo>
                <a:close/>
              </a:path>
            </a:pathLst>
          </a:custGeom>
          <a:solidFill>
            <a:srgbClr val="008FC1"/>
          </a:solidFill>
        </p:spPr>
        <p:txBody>
          <a:bodyPr wrap="square" lIns="0" tIns="0" rIns="0" bIns="0" rtlCol="0">
            <a:noAutofit/>
          </a:bodyPr>
          <a:lstStyle/>
          <a:p>
            <a:endParaRPr/>
          </a:p>
        </p:txBody>
      </p:sp>
      <p:sp>
        <p:nvSpPr>
          <p:cNvPr id="16" name="object 16"/>
          <p:cNvSpPr/>
          <p:nvPr/>
        </p:nvSpPr>
        <p:spPr>
          <a:xfrm>
            <a:off x="7135856" y="6574912"/>
            <a:ext cx="105713" cy="134146"/>
          </a:xfrm>
          <a:custGeom>
            <a:avLst/>
            <a:gdLst/>
            <a:ahLst/>
            <a:cxnLst/>
            <a:rect l="l" t="t" r="r" b="b"/>
            <a:pathLst>
              <a:path w="105713" h="134146">
                <a:moveTo>
                  <a:pt x="90613" y="79764"/>
                </a:moveTo>
                <a:lnTo>
                  <a:pt x="101941" y="76138"/>
                </a:lnTo>
                <a:lnTo>
                  <a:pt x="105713" y="68887"/>
                </a:lnTo>
                <a:lnTo>
                  <a:pt x="105713" y="32633"/>
                </a:lnTo>
                <a:lnTo>
                  <a:pt x="101941" y="29011"/>
                </a:lnTo>
                <a:lnTo>
                  <a:pt x="100605" y="25501"/>
                </a:lnTo>
                <a:lnTo>
                  <a:pt x="93396" y="13487"/>
                </a:lnTo>
                <a:lnTo>
                  <a:pt x="83664" y="5613"/>
                </a:lnTo>
                <a:lnTo>
                  <a:pt x="71409" y="1308"/>
                </a:lnTo>
                <a:lnTo>
                  <a:pt x="56628" y="0"/>
                </a:lnTo>
                <a:lnTo>
                  <a:pt x="33972" y="0"/>
                </a:lnTo>
                <a:lnTo>
                  <a:pt x="30200" y="3634"/>
                </a:lnTo>
                <a:lnTo>
                  <a:pt x="30200" y="47133"/>
                </a:lnTo>
                <a:lnTo>
                  <a:pt x="30200" y="36255"/>
                </a:lnTo>
                <a:lnTo>
                  <a:pt x="33972" y="32633"/>
                </a:lnTo>
                <a:lnTo>
                  <a:pt x="41528" y="29011"/>
                </a:lnTo>
                <a:lnTo>
                  <a:pt x="60400" y="29011"/>
                </a:lnTo>
                <a:lnTo>
                  <a:pt x="71728" y="32633"/>
                </a:lnTo>
                <a:lnTo>
                  <a:pt x="75513" y="36255"/>
                </a:lnTo>
                <a:lnTo>
                  <a:pt x="75513" y="50755"/>
                </a:lnTo>
                <a:lnTo>
                  <a:pt x="31350" y="79764"/>
                </a:lnTo>
                <a:lnTo>
                  <a:pt x="90613" y="79764"/>
                </a:lnTo>
                <a:close/>
              </a:path>
              <a:path w="105713" h="134146">
                <a:moveTo>
                  <a:pt x="52856" y="105143"/>
                </a:moveTo>
                <a:lnTo>
                  <a:pt x="45300" y="105143"/>
                </a:lnTo>
                <a:lnTo>
                  <a:pt x="41528" y="101517"/>
                </a:lnTo>
                <a:lnTo>
                  <a:pt x="37756" y="101517"/>
                </a:lnTo>
                <a:lnTo>
                  <a:pt x="33972" y="97892"/>
                </a:lnTo>
                <a:lnTo>
                  <a:pt x="30200" y="94266"/>
                </a:lnTo>
                <a:lnTo>
                  <a:pt x="30200" y="79764"/>
                </a:lnTo>
                <a:lnTo>
                  <a:pt x="31350" y="79764"/>
                </a:lnTo>
                <a:lnTo>
                  <a:pt x="75513" y="50755"/>
                </a:lnTo>
                <a:lnTo>
                  <a:pt x="30200" y="50755"/>
                </a:lnTo>
                <a:lnTo>
                  <a:pt x="30200" y="3634"/>
                </a:lnTo>
                <a:lnTo>
                  <a:pt x="24304" y="5829"/>
                </a:lnTo>
                <a:lnTo>
                  <a:pt x="12875" y="12908"/>
                </a:lnTo>
                <a:lnTo>
                  <a:pt x="5368" y="22586"/>
                </a:lnTo>
                <a:lnTo>
                  <a:pt x="1253" y="35117"/>
                </a:lnTo>
                <a:lnTo>
                  <a:pt x="0" y="50755"/>
                </a:lnTo>
                <a:lnTo>
                  <a:pt x="0" y="101517"/>
                </a:lnTo>
                <a:lnTo>
                  <a:pt x="3771" y="108768"/>
                </a:lnTo>
                <a:lnTo>
                  <a:pt x="13857" y="121011"/>
                </a:lnTo>
                <a:lnTo>
                  <a:pt x="24743" y="127956"/>
                </a:lnTo>
                <a:lnTo>
                  <a:pt x="37926" y="132510"/>
                </a:lnTo>
                <a:lnTo>
                  <a:pt x="52856" y="134146"/>
                </a:lnTo>
                <a:lnTo>
                  <a:pt x="101941" y="134146"/>
                </a:lnTo>
                <a:lnTo>
                  <a:pt x="105713" y="130521"/>
                </a:lnTo>
                <a:lnTo>
                  <a:pt x="105713" y="119645"/>
                </a:lnTo>
                <a:lnTo>
                  <a:pt x="101941" y="108768"/>
                </a:lnTo>
                <a:lnTo>
                  <a:pt x="94385" y="105143"/>
                </a:lnTo>
                <a:lnTo>
                  <a:pt x="52856" y="105143"/>
                </a:lnTo>
                <a:close/>
              </a:path>
            </a:pathLst>
          </a:custGeom>
          <a:solidFill>
            <a:srgbClr val="008FC1"/>
          </a:solidFill>
        </p:spPr>
        <p:txBody>
          <a:bodyPr wrap="square" lIns="0" tIns="0" rIns="0" bIns="0" rtlCol="0">
            <a:noAutofit/>
          </a:bodyPr>
          <a:lstStyle/>
          <a:p>
            <a:endParaRPr/>
          </a:p>
        </p:txBody>
      </p:sp>
      <p:sp>
        <p:nvSpPr>
          <p:cNvPr id="17" name="object 17"/>
          <p:cNvSpPr/>
          <p:nvPr/>
        </p:nvSpPr>
        <p:spPr>
          <a:xfrm>
            <a:off x="7332183" y="6574912"/>
            <a:ext cx="181227" cy="134146"/>
          </a:xfrm>
          <a:custGeom>
            <a:avLst/>
            <a:gdLst/>
            <a:ahLst/>
            <a:cxnLst/>
            <a:rect l="l" t="t" r="r" b="b"/>
            <a:pathLst>
              <a:path w="181227" h="134146">
                <a:moveTo>
                  <a:pt x="181227" y="47133"/>
                </a:moveTo>
                <a:lnTo>
                  <a:pt x="180815" y="39928"/>
                </a:lnTo>
                <a:lnTo>
                  <a:pt x="177440" y="26296"/>
                </a:lnTo>
                <a:lnTo>
                  <a:pt x="171107" y="15231"/>
                </a:lnTo>
                <a:lnTo>
                  <a:pt x="162355" y="7255"/>
                </a:lnTo>
                <a:lnTo>
                  <a:pt x="162149" y="7060"/>
                </a:lnTo>
                <a:lnTo>
                  <a:pt x="153211" y="2092"/>
                </a:lnTo>
                <a:lnTo>
                  <a:pt x="140966" y="261"/>
                </a:lnTo>
                <a:lnTo>
                  <a:pt x="124598" y="0"/>
                </a:lnTo>
                <a:lnTo>
                  <a:pt x="114804" y="904"/>
                </a:lnTo>
                <a:lnTo>
                  <a:pt x="102709" y="4516"/>
                </a:lnTo>
                <a:lnTo>
                  <a:pt x="90613" y="10877"/>
                </a:lnTo>
                <a:lnTo>
                  <a:pt x="87965" y="8594"/>
                </a:lnTo>
                <a:lnTo>
                  <a:pt x="75830" y="2150"/>
                </a:lnTo>
                <a:lnTo>
                  <a:pt x="64185" y="0"/>
                </a:lnTo>
                <a:lnTo>
                  <a:pt x="33984" y="0"/>
                </a:lnTo>
                <a:lnTo>
                  <a:pt x="26428" y="3634"/>
                </a:lnTo>
                <a:lnTo>
                  <a:pt x="22656" y="0"/>
                </a:lnTo>
                <a:lnTo>
                  <a:pt x="0" y="0"/>
                </a:lnTo>
                <a:lnTo>
                  <a:pt x="0" y="112394"/>
                </a:lnTo>
                <a:lnTo>
                  <a:pt x="3771" y="116019"/>
                </a:lnTo>
                <a:lnTo>
                  <a:pt x="3771" y="119645"/>
                </a:lnTo>
                <a:lnTo>
                  <a:pt x="4439" y="121397"/>
                </a:lnTo>
                <a:lnTo>
                  <a:pt x="12911" y="131340"/>
                </a:lnTo>
                <a:lnTo>
                  <a:pt x="26428" y="134146"/>
                </a:lnTo>
                <a:lnTo>
                  <a:pt x="30200" y="134146"/>
                </a:lnTo>
                <a:lnTo>
                  <a:pt x="30200" y="39889"/>
                </a:lnTo>
                <a:lnTo>
                  <a:pt x="33984" y="36255"/>
                </a:lnTo>
                <a:lnTo>
                  <a:pt x="33984" y="32633"/>
                </a:lnTo>
                <a:lnTo>
                  <a:pt x="37756" y="32633"/>
                </a:lnTo>
                <a:lnTo>
                  <a:pt x="37756" y="29011"/>
                </a:lnTo>
                <a:lnTo>
                  <a:pt x="67956" y="29011"/>
                </a:lnTo>
                <a:lnTo>
                  <a:pt x="71741" y="32633"/>
                </a:lnTo>
                <a:lnTo>
                  <a:pt x="75513" y="36255"/>
                </a:lnTo>
                <a:lnTo>
                  <a:pt x="75513" y="116019"/>
                </a:lnTo>
                <a:lnTo>
                  <a:pt x="77099" y="119909"/>
                </a:lnTo>
                <a:lnTo>
                  <a:pt x="85463" y="130283"/>
                </a:lnTo>
                <a:lnTo>
                  <a:pt x="98169" y="134146"/>
                </a:lnTo>
                <a:lnTo>
                  <a:pt x="105713" y="134146"/>
                </a:lnTo>
                <a:lnTo>
                  <a:pt x="105713" y="39889"/>
                </a:lnTo>
                <a:lnTo>
                  <a:pt x="109498" y="36255"/>
                </a:lnTo>
                <a:lnTo>
                  <a:pt x="109498" y="32633"/>
                </a:lnTo>
                <a:lnTo>
                  <a:pt x="113270" y="29011"/>
                </a:lnTo>
                <a:lnTo>
                  <a:pt x="143470" y="29011"/>
                </a:lnTo>
                <a:lnTo>
                  <a:pt x="147254" y="32633"/>
                </a:lnTo>
                <a:lnTo>
                  <a:pt x="151026" y="39889"/>
                </a:lnTo>
                <a:lnTo>
                  <a:pt x="151026" y="116019"/>
                </a:lnTo>
                <a:lnTo>
                  <a:pt x="154798" y="119645"/>
                </a:lnTo>
                <a:lnTo>
                  <a:pt x="158583" y="130521"/>
                </a:lnTo>
                <a:lnTo>
                  <a:pt x="162355" y="134146"/>
                </a:lnTo>
                <a:lnTo>
                  <a:pt x="181227" y="134146"/>
                </a:lnTo>
                <a:lnTo>
                  <a:pt x="181227" y="47133"/>
                </a:lnTo>
                <a:close/>
              </a:path>
            </a:pathLst>
          </a:custGeom>
          <a:solidFill>
            <a:srgbClr val="008FC1"/>
          </a:solidFill>
        </p:spPr>
        <p:txBody>
          <a:bodyPr wrap="square" lIns="0" tIns="0" rIns="0" bIns="0" rtlCol="0">
            <a:noAutofit/>
          </a:bodyPr>
          <a:lstStyle/>
          <a:p>
            <a:endParaRPr/>
          </a:p>
        </p:txBody>
      </p:sp>
      <p:sp>
        <p:nvSpPr>
          <p:cNvPr id="18" name="object 18"/>
          <p:cNvSpPr/>
          <p:nvPr/>
        </p:nvSpPr>
        <p:spPr>
          <a:xfrm>
            <a:off x="7532294" y="6574912"/>
            <a:ext cx="105713" cy="134146"/>
          </a:xfrm>
          <a:custGeom>
            <a:avLst/>
            <a:gdLst/>
            <a:ahLst/>
            <a:cxnLst/>
            <a:rect l="l" t="t" r="r" b="b"/>
            <a:pathLst>
              <a:path w="105713" h="134146">
                <a:moveTo>
                  <a:pt x="30200" y="104808"/>
                </a:moveTo>
                <a:lnTo>
                  <a:pt x="30200" y="39889"/>
                </a:lnTo>
                <a:lnTo>
                  <a:pt x="37756" y="0"/>
                </a:lnTo>
                <a:lnTo>
                  <a:pt x="29012" y="2876"/>
                </a:lnTo>
                <a:lnTo>
                  <a:pt x="15955" y="9864"/>
                </a:lnTo>
                <a:lnTo>
                  <a:pt x="6929" y="18965"/>
                </a:lnTo>
                <a:lnTo>
                  <a:pt x="1692" y="30180"/>
                </a:lnTo>
                <a:lnTo>
                  <a:pt x="0" y="43511"/>
                </a:lnTo>
                <a:lnTo>
                  <a:pt x="0" y="130521"/>
                </a:lnTo>
                <a:lnTo>
                  <a:pt x="3771" y="130521"/>
                </a:lnTo>
                <a:lnTo>
                  <a:pt x="3771" y="134146"/>
                </a:lnTo>
                <a:lnTo>
                  <a:pt x="56628" y="134146"/>
                </a:lnTo>
                <a:lnTo>
                  <a:pt x="67472" y="101586"/>
                </a:lnTo>
                <a:lnTo>
                  <a:pt x="52856" y="105143"/>
                </a:lnTo>
                <a:lnTo>
                  <a:pt x="30200" y="105143"/>
                </a:lnTo>
                <a:lnTo>
                  <a:pt x="30200" y="104808"/>
                </a:lnTo>
                <a:close/>
              </a:path>
              <a:path w="105713" h="134146">
                <a:moveTo>
                  <a:pt x="49084" y="29011"/>
                </a:moveTo>
                <a:lnTo>
                  <a:pt x="75513" y="29011"/>
                </a:lnTo>
                <a:lnTo>
                  <a:pt x="75513" y="83389"/>
                </a:lnTo>
                <a:lnTo>
                  <a:pt x="74683" y="90917"/>
                </a:lnTo>
                <a:lnTo>
                  <a:pt x="67472" y="101586"/>
                </a:lnTo>
                <a:lnTo>
                  <a:pt x="56628" y="134146"/>
                </a:lnTo>
                <a:lnTo>
                  <a:pt x="58344" y="134089"/>
                </a:lnTo>
                <a:lnTo>
                  <a:pt x="70883" y="131575"/>
                </a:lnTo>
                <a:lnTo>
                  <a:pt x="83057" y="126896"/>
                </a:lnTo>
                <a:lnTo>
                  <a:pt x="86841" y="130521"/>
                </a:lnTo>
                <a:lnTo>
                  <a:pt x="90613" y="134146"/>
                </a:lnTo>
                <a:lnTo>
                  <a:pt x="105713" y="134146"/>
                </a:lnTo>
                <a:lnTo>
                  <a:pt x="105713" y="0"/>
                </a:lnTo>
                <a:lnTo>
                  <a:pt x="37756" y="0"/>
                </a:lnTo>
                <a:lnTo>
                  <a:pt x="30200" y="39889"/>
                </a:lnTo>
                <a:lnTo>
                  <a:pt x="33972" y="36255"/>
                </a:lnTo>
                <a:lnTo>
                  <a:pt x="33972" y="32633"/>
                </a:lnTo>
                <a:lnTo>
                  <a:pt x="41528" y="29011"/>
                </a:lnTo>
                <a:lnTo>
                  <a:pt x="49084" y="29011"/>
                </a:lnTo>
                <a:close/>
              </a:path>
            </a:pathLst>
          </a:custGeom>
          <a:solidFill>
            <a:srgbClr val="008FC1"/>
          </a:solidFill>
        </p:spPr>
        <p:txBody>
          <a:bodyPr wrap="square" lIns="0" tIns="0" rIns="0" bIns="0" rtlCol="0">
            <a:noAutofit/>
          </a:bodyPr>
          <a:lstStyle/>
          <a:p>
            <a:endParaRPr/>
          </a:p>
        </p:txBody>
      </p:sp>
      <p:sp>
        <p:nvSpPr>
          <p:cNvPr id="19" name="object 19"/>
          <p:cNvSpPr/>
          <p:nvPr/>
        </p:nvSpPr>
        <p:spPr>
          <a:xfrm>
            <a:off x="7656893" y="6516913"/>
            <a:ext cx="71728" cy="192145"/>
          </a:xfrm>
          <a:custGeom>
            <a:avLst/>
            <a:gdLst/>
            <a:ahLst/>
            <a:cxnLst/>
            <a:rect l="l" t="t" r="r" b="b"/>
            <a:pathLst>
              <a:path w="71728" h="192145">
                <a:moveTo>
                  <a:pt x="30748" y="83376"/>
                </a:moveTo>
                <a:lnTo>
                  <a:pt x="67956" y="83376"/>
                </a:lnTo>
                <a:lnTo>
                  <a:pt x="67956" y="76132"/>
                </a:lnTo>
                <a:lnTo>
                  <a:pt x="67463" y="70285"/>
                </a:lnTo>
                <a:lnTo>
                  <a:pt x="61544" y="60551"/>
                </a:lnTo>
                <a:lnTo>
                  <a:pt x="45300" y="54376"/>
                </a:lnTo>
                <a:lnTo>
                  <a:pt x="30200" y="54376"/>
                </a:lnTo>
                <a:lnTo>
                  <a:pt x="30200" y="14499"/>
                </a:lnTo>
                <a:lnTo>
                  <a:pt x="29534" y="12748"/>
                </a:lnTo>
                <a:lnTo>
                  <a:pt x="21065" y="2804"/>
                </a:lnTo>
                <a:lnTo>
                  <a:pt x="7543" y="0"/>
                </a:lnTo>
                <a:lnTo>
                  <a:pt x="0" y="0"/>
                </a:lnTo>
                <a:lnTo>
                  <a:pt x="0" y="155890"/>
                </a:lnTo>
                <a:lnTo>
                  <a:pt x="3771" y="159516"/>
                </a:lnTo>
                <a:lnTo>
                  <a:pt x="3771" y="163141"/>
                </a:lnTo>
                <a:lnTo>
                  <a:pt x="6512" y="168805"/>
                </a:lnTo>
                <a:lnTo>
                  <a:pt x="13915" y="178656"/>
                </a:lnTo>
                <a:lnTo>
                  <a:pt x="23940" y="185989"/>
                </a:lnTo>
                <a:lnTo>
                  <a:pt x="36838" y="190566"/>
                </a:lnTo>
                <a:lnTo>
                  <a:pt x="52856" y="192145"/>
                </a:lnTo>
                <a:lnTo>
                  <a:pt x="67956" y="192145"/>
                </a:lnTo>
                <a:lnTo>
                  <a:pt x="71728" y="188520"/>
                </a:lnTo>
                <a:lnTo>
                  <a:pt x="71728" y="174018"/>
                </a:lnTo>
                <a:lnTo>
                  <a:pt x="67956" y="170393"/>
                </a:lnTo>
                <a:lnTo>
                  <a:pt x="64185" y="166767"/>
                </a:lnTo>
                <a:lnTo>
                  <a:pt x="60400" y="163141"/>
                </a:lnTo>
                <a:lnTo>
                  <a:pt x="49072" y="163141"/>
                </a:lnTo>
                <a:lnTo>
                  <a:pt x="45300" y="159516"/>
                </a:lnTo>
                <a:lnTo>
                  <a:pt x="41528" y="159516"/>
                </a:lnTo>
                <a:lnTo>
                  <a:pt x="33972" y="155890"/>
                </a:lnTo>
                <a:lnTo>
                  <a:pt x="30200" y="152265"/>
                </a:lnTo>
                <a:lnTo>
                  <a:pt x="30200" y="83376"/>
                </a:lnTo>
                <a:lnTo>
                  <a:pt x="30748" y="83376"/>
                </a:lnTo>
                <a:close/>
              </a:path>
            </a:pathLst>
          </a:custGeom>
          <a:solidFill>
            <a:srgbClr val="008FC1"/>
          </a:solidFill>
        </p:spPr>
        <p:txBody>
          <a:bodyPr wrap="square" lIns="0" tIns="0" rIns="0" bIns="0" rtlCol="0">
            <a:noAutofit/>
          </a:bodyPr>
          <a:lstStyle/>
          <a:p>
            <a:endParaRPr/>
          </a:p>
        </p:txBody>
      </p:sp>
      <p:sp>
        <p:nvSpPr>
          <p:cNvPr id="20" name="object 20"/>
          <p:cNvSpPr/>
          <p:nvPr/>
        </p:nvSpPr>
        <p:spPr>
          <a:xfrm>
            <a:off x="7739950" y="6516913"/>
            <a:ext cx="71741" cy="192145"/>
          </a:xfrm>
          <a:custGeom>
            <a:avLst/>
            <a:gdLst/>
            <a:ahLst/>
            <a:cxnLst/>
            <a:rect l="l" t="t" r="r" b="b"/>
            <a:pathLst>
              <a:path w="71741" h="192145">
                <a:moveTo>
                  <a:pt x="71741" y="170393"/>
                </a:moveTo>
                <a:lnTo>
                  <a:pt x="67956" y="166767"/>
                </a:lnTo>
                <a:lnTo>
                  <a:pt x="64185" y="163141"/>
                </a:lnTo>
                <a:lnTo>
                  <a:pt x="49084" y="163141"/>
                </a:lnTo>
                <a:lnTo>
                  <a:pt x="45313" y="159516"/>
                </a:lnTo>
                <a:lnTo>
                  <a:pt x="41528" y="159516"/>
                </a:lnTo>
                <a:lnTo>
                  <a:pt x="33984" y="155890"/>
                </a:lnTo>
                <a:lnTo>
                  <a:pt x="33984" y="83376"/>
                </a:lnTo>
                <a:lnTo>
                  <a:pt x="67956" y="83376"/>
                </a:lnTo>
                <a:lnTo>
                  <a:pt x="67956" y="76132"/>
                </a:lnTo>
                <a:lnTo>
                  <a:pt x="67464" y="70292"/>
                </a:lnTo>
                <a:lnTo>
                  <a:pt x="61550" y="60553"/>
                </a:lnTo>
                <a:lnTo>
                  <a:pt x="45313" y="54376"/>
                </a:lnTo>
                <a:lnTo>
                  <a:pt x="33984" y="54376"/>
                </a:lnTo>
                <a:lnTo>
                  <a:pt x="33984" y="18121"/>
                </a:lnTo>
                <a:lnTo>
                  <a:pt x="30200" y="14499"/>
                </a:lnTo>
                <a:lnTo>
                  <a:pt x="26428" y="3621"/>
                </a:lnTo>
                <a:lnTo>
                  <a:pt x="18884" y="0"/>
                </a:lnTo>
                <a:lnTo>
                  <a:pt x="0" y="0"/>
                </a:lnTo>
                <a:lnTo>
                  <a:pt x="0" y="148639"/>
                </a:lnTo>
                <a:lnTo>
                  <a:pt x="3771" y="155890"/>
                </a:lnTo>
                <a:lnTo>
                  <a:pt x="3771" y="163141"/>
                </a:lnTo>
                <a:lnTo>
                  <a:pt x="7614" y="168805"/>
                </a:lnTo>
                <a:lnTo>
                  <a:pt x="16429" y="178656"/>
                </a:lnTo>
                <a:lnTo>
                  <a:pt x="26740" y="185989"/>
                </a:lnTo>
                <a:lnTo>
                  <a:pt x="38799" y="190566"/>
                </a:lnTo>
                <a:lnTo>
                  <a:pt x="52856" y="192145"/>
                </a:lnTo>
                <a:lnTo>
                  <a:pt x="71741" y="192145"/>
                </a:lnTo>
                <a:lnTo>
                  <a:pt x="71741" y="170393"/>
                </a:lnTo>
                <a:close/>
              </a:path>
            </a:pathLst>
          </a:custGeom>
          <a:solidFill>
            <a:srgbClr val="008FC1"/>
          </a:solidFill>
        </p:spPr>
        <p:txBody>
          <a:bodyPr wrap="square" lIns="0" tIns="0" rIns="0" bIns="0" rtlCol="0">
            <a:noAutofit/>
          </a:bodyPr>
          <a:lstStyle/>
          <a:p>
            <a:endParaRPr/>
          </a:p>
        </p:txBody>
      </p:sp>
      <p:sp>
        <p:nvSpPr>
          <p:cNvPr id="21" name="object 21"/>
          <p:cNvSpPr/>
          <p:nvPr/>
        </p:nvSpPr>
        <p:spPr>
          <a:xfrm>
            <a:off x="7823020" y="6574912"/>
            <a:ext cx="105700" cy="134146"/>
          </a:xfrm>
          <a:custGeom>
            <a:avLst/>
            <a:gdLst/>
            <a:ahLst/>
            <a:cxnLst/>
            <a:rect l="l" t="t" r="r" b="b"/>
            <a:pathLst>
              <a:path w="105700" h="134146">
                <a:moveTo>
                  <a:pt x="30136" y="47133"/>
                </a:moveTo>
                <a:lnTo>
                  <a:pt x="30136" y="36255"/>
                </a:lnTo>
                <a:lnTo>
                  <a:pt x="33959" y="32633"/>
                </a:lnTo>
                <a:lnTo>
                  <a:pt x="41477" y="29011"/>
                </a:lnTo>
                <a:lnTo>
                  <a:pt x="64159" y="29011"/>
                </a:lnTo>
                <a:lnTo>
                  <a:pt x="71677" y="32633"/>
                </a:lnTo>
                <a:lnTo>
                  <a:pt x="75500" y="36255"/>
                </a:lnTo>
                <a:lnTo>
                  <a:pt x="75500" y="50755"/>
                </a:lnTo>
                <a:lnTo>
                  <a:pt x="37558" y="79764"/>
                </a:lnTo>
                <a:lnTo>
                  <a:pt x="90664" y="79764"/>
                </a:lnTo>
                <a:lnTo>
                  <a:pt x="101878" y="76138"/>
                </a:lnTo>
                <a:lnTo>
                  <a:pt x="105700" y="68887"/>
                </a:lnTo>
                <a:lnTo>
                  <a:pt x="105700" y="32633"/>
                </a:lnTo>
                <a:lnTo>
                  <a:pt x="101878" y="29011"/>
                </a:lnTo>
                <a:lnTo>
                  <a:pt x="95002" y="15457"/>
                </a:lnTo>
                <a:lnTo>
                  <a:pt x="85522" y="6410"/>
                </a:lnTo>
                <a:lnTo>
                  <a:pt x="73892" y="1487"/>
                </a:lnTo>
                <a:lnTo>
                  <a:pt x="60464" y="0"/>
                </a:lnTo>
                <a:lnTo>
                  <a:pt x="33959" y="0"/>
                </a:lnTo>
                <a:lnTo>
                  <a:pt x="30136" y="3634"/>
                </a:lnTo>
                <a:lnTo>
                  <a:pt x="30136" y="47133"/>
                </a:lnTo>
                <a:close/>
              </a:path>
              <a:path w="105700" h="134146">
                <a:moveTo>
                  <a:pt x="56641" y="134146"/>
                </a:moveTo>
                <a:lnTo>
                  <a:pt x="105700" y="134146"/>
                </a:lnTo>
                <a:lnTo>
                  <a:pt x="105700" y="119645"/>
                </a:lnTo>
                <a:lnTo>
                  <a:pt x="101878" y="108768"/>
                </a:lnTo>
                <a:lnTo>
                  <a:pt x="94359" y="105143"/>
                </a:lnTo>
                <a:lnTo>
                  <a:pt x="45300" y="105143"/>
                </a:lnTo>
                <a:lnTo>
                  <a:pt x="41477" y="101517"/>
                </a:lnTo>
                <a:lnTo>
                  <a:pt x="37782" y="101517"/>
                </a:lnTo>
                <a:lnTo>
                  <a:pt x="33959" y="97892"/>
                </a:lnTo>
                <a:lnTo>
                  <a:pt x="30136" y="94266"/>
                </a:lnTo>
                <a:lnTo>
                  <a:pt x="30136" y="79764"/>
                </a:lnTo>
                <a:lnTo>
                  <a:pt x="37558" y="79764"/>
                </a:lnTo>
                <a:lnTo>
                  <a:pt x="75500" y="50755"/>
                </a:lnTo>
                <a:lnTo>
                  <a:pt x="30136" y="50755"/>
                </a:lnTo>
                <a:lnTo>
                  <a:pt x="30136" y="3634"/>
                </a:lnTo>
                <a:lnTo>
                  <a:pt x="25149" y="5814"/>
                </a:lnTo>
                <a:lnTo>
                  <a:pt x="14552" y="12893"/>
                </a:lnTo>
                <a:lnTo>
                  <a:pt x="6647" y="22573"/>
                </a:lnTo>
                <a:lnTo>
                  <a:pt x="1706" y="35108"/>
                </a:lnTo>
                <a:lnTo>
                  <a:pt x="0" y="50755"/>
                </a:lnTo>
                <a:lnTo>
                  <a:pt x="0" y="94266"/>
                </a:lnTo>
                <a:lnTo>
                  <a:pt x="3771" y="101517"/>
                </a:lnTo>
                <a:lnTo>
                  <a:pt x="3771" y="108768"/>
                </a:lnTo>
                <a:lnTo>
                  <a:pt x="8535" y="114376"/>
                </a:lnTo>
                <a:lnTo>
                  <a:pt x="17376" y="122363"/>
                </a:lnTo>
                <a:lnTo>
                  <a:pt x="28025" y="128614"/>
                </a:lnTo>
                <a:lnTo>
                  <a:pt x="40956" y="132689"/>
                </a:lnTo>
                <a:lnTo>
                  <a:pt x="56641" y="134146"/>
                </a:lnTo>
                <a:close/>
              </a:path>
            </a:pathLst>
          </a:custGeom>
          <a:solidFill>
            <a:srgbClr val="008FC1"/>
          </a:solidFill>
        </p:spPr>
        <p:txBody>
          <a:bodyPr wrap="square" lIns="0" tIns="0" rIns="0" bIns="0" rtlCol="0">
            <a:noAutofit/>
          </a:bodyPr>
          <a:lstStyle/>
          <a:p>
            <a:endParaRPr/>
          </a:p>
        </p:txBody>
      </p:sp>
      <p:sp>
        <p:nvSpPr>
          <p:cNvPr id="22" name="object 22"/>
          <p:cNvSpPr/>
          <p:nvPr/>
        </p:nvSpPr>
        <p:spPr>
          <a:xfrm>
            <a:off x="7947580" y="6574912"/>
            <a:ext cx="64223" cy="134146"/>
          </a:xfrm>
          <a:custGeom>
            <a:avLst/>
            <a:gdLst/>
            <a:ahLst/>
            <a:cxnLst/>
            <a:rect l="l" t="t" r="r" b="b"/>
            <a:pathLst>
              <a:path w="64223" h="134146">
                <a:moveTo>
                  <a:pt x="0" y="36089"/>
                </a:moveTo>
                <a:lnTo>
                  <a:pt x="0" y="119645"/>
                </a:lnTo>
                <a:lnTo>
                  <a:pt x="683" y="120873"/>
                </a:lnTo>
                <a:lnTo>
                  <a:pt x="9170" y="130066"/>
                </a:lnTo>
                <a:lnTo>
                  <a:pt x="22682" y="134146"/>
                </a:lnTo>
                <a:lnTo>
                  <a:pt x="26504" y="134146"/>
                </a:lnTo>
                <a:lnTo>
                  <a:pt x="30200" y="130521"/>
                </a:lnTo>
                <a:lnTo>
                  <a:pt x="30200" y="39889"/>
                </a:lnTo>
                <a:lnTo>
                  <a:pt x="34023" y="36255"/>
                </a:lnTo>
                <a:lnTo>
                  <a:pt x="34023" y="32633"/>
                </a:lnTo>
                <a:lnTo>
                  <a:pt x="37845" y="32633"/>
                </a:lnTo>
                <a:lnTo>
                  <a:pt x="41541" y="29011"/>
                </a:lnTo>
                <a:lnTo>
                  <a:pt x="50813" y="26197"/>
                </a:lnTo>
                <a:lnTo>
                  <a:pt x="61610" y="17099"/>
                </a:lnTo>
                <a:lnTo>
                  <a:pt x="64223" y="7255"/>
                </a:lnTo>
                <a:lnTo>
                  <a:pt x="64223"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23" name="object 23"/>
          <p:cNvSpPr/>
          <p:nvPr/>
        </p:nvSpPr>
        <p:spPr>
          <a:xfrm>
            <a:off x="7996639" y="6683681"/>
            <a:ext cx="41541" cy="47130"/>
          </a:xfrm>
          <a:custGeom>
            <a:avLst/>
            <a:gdLst/>
            <a:ahLst/>
            <a:cxnLst/>
            <a:rect l="l" t="t" r="r" b="b"/>
            <a:pathLst>
              <a:path w="41541" h="47130">
                <a:moveTo>
                  <a:pt x="18986" y="47130"/>
                </a:moveTo>
                <a:lnTo>
                  <a:pt x="22682" y="43505"/>
                </a:lnTo>
                <a:lnTo>
                  <a:pt x="26504" y="43505"/>
                </a:lnTo>
                <a:lnTo>
                  <a:pt x="30799" y="41593"/>
                </a:lnTo>
                <a:lnTo>
                  <a:pt x="39171" y="31596"/>
                </a:lnTo>
                <a:lnTo>
                  <a:pt x="41541" y="18127"/>
                </a:lnTo>
                <a:lnTo>
                  <a:pt x="41541" y="10876"/>
                </a:lnTo>
                <a:lnTo>
                  <a:pt x="37845" y="3625"/>
                </a:lnTo>
                <a:lnTo>
                  <a:pt x="30200" y="0"/>
                </a:lnTo>
                <a:lnTo>
                  <a:pt x="15163" y="0"/>
                </a:lnTo>
                <a:lnTo>
                  <a:pt x="11341" y="3625"/>
                </a:lnTo>
                <a:lnTo>
                  <a:pt x="11341" y="21753"/>
                </a:lnTo>
                <a:lnTo>
                  <a:pt x="7645" y="25377"/>
                </a:lnTo>
                <a:lnTo>
                  <a:pt x="0" y="29003"/>
                </a:lnTo>
                <a:lnTo>
                  <a:pt x="0" y="47130"/>
                </a:lnTo>
                <a:lnTo>
                  <a:pt x="18986" y="47130"/>
                </a:lnTo>
                <a:close/>
              </a:path>
            </a:pathLst>
          </a:custGeom>
          <a:solidFill>
            <a:srgbClr val="008FC1"/>
          </a:solidFill>
        </p:spPr>
        <p:txBody>
          <a:bodyPr wrap="square" lIns="0" tIns="0" rIns="0" bIns="0" rtlCol="0">
            <a:noAutofit/>
          </a:bodyPr>
          <a:lstStyle/>
          <a:p>
            <a:endParaRPr/>
          </a:p>
        </p:txBody>
      </p:sp>
      <p:sp>
        <p:nvSpPr>
          <p:cNvPr id="24" name="object 24"/>
          <p:cNvSpPr/>
          <p:nvPr/>
        </p:nvSpPr>
        <p:spPr>
          <a:xfrm>
            <a:off x="8948138" y="6574912"/>
            <a:ext cx="105764" cy="134146"/>
          </a:xfrm>
          <a:custGeom>
            <a:avLst/>
            <a:gdLst/>
            <a:ahLst/>
            <a:cxnLst/>
            <a:rect l="l" t="t" r="r" b="b"/>
            <a:pathLst>
              <a:path w="105764" h="134146">
                <a:moveTo>
                  <a:pt x="30200" y="54389"/>
                </a:moveTo>
                <a:lnTo>
                  <a:pt x="34023" y="39889"/>
                </a:lnTo>
                <a:lnTo>
                  <a:pt x="34023" y="32633"/>
                </a:lnTo>
                <a:lnTo>
                  <a:pt x="41541" y="29011"/>
                </a:lnTo>
                <a:lnTo>
                  <a:pt x="105764" y="29011"/>
                </a:lnTo>
                <a:lnTo>
                  <a:pt x="105764" y="10877"/>
                </a:lnTo>
                <a:lnTo>
                  <a:pt x="101941" y="3634"/>
                </a:lnTo>
                <a:lnTo>
                  <a:pt x="94423" y="0"/>
                </a:lnTo>
                <a:lnTo>
                  <a:pt x="34023" y="0"/>
                </a:lnTo>
                <a:lnTo>
                  <a:pt x="26377" y="3634"/>
                </a:lnTo>
                <a:lnTo>
                  <a:pt x="15872" y="10461"/>
                </a:lnTo>
                <a:lnTo>
                  <a:pt x="7530" y="19972"/>
                </a:lnTo>
                <a:lnTo>
                  <a:pt x="2001" y="32196"/>
                </a:lnTo>
                <a:lnTo>
                  <a:pt x="0" y="47133"/>
                </a:lnTo>
                <a:lnTo>
                  <a:pt x="0" y="90640"/>
                </a:lnTo>
                <a:lnTo>
                  <a:pt x="3822" y="97892"/>
                </a:lnTo>
                <a:lnTo>
                  <a:pt x="3822" y="105143"/>
                </a:lnTo>
                <a:lnTo>
                  <a:pt x="5714" y="108048"/>
                </a:lnTo>
                <a:lnTo>
                  <a:pt x="14664" y="119035"/>
                </a:lnTo>
                <a:lnTo>
                  <a:pt x="24865" y="127239"/>
                </a:lnTo>
                <a:lnTo>
                  <a:pt x="36326" y="132371"/>
                </a:lnTo>
                <a:lnTo>
                  <a:pt x="49059" y="134146"/>
                </a:lnTo>
                <a:lnTo>
                  <a:pt x="105764" y="134146"/>
                </a:lnTo>
                <a:lnTo>
                  <a:pt x="105754" y="122630"/>
                </a:lnTo>
                <a:lnTo>
                  <a:pt x="101722" y="111174"/>
                </a:lnTo>
                <a:lnTo>
                  <a:pt x="86905" y="105143"/>
                </a:lnTo>
                <a:lnTo>
                  <a:pt x="49059" y="105143"/>
                </a:lnTo>
                <a:lnTo>
                  <a:pt x="45364" y="101517"/>
                </a:lnTo>
                <a:lnTo>
                  <a:pt x="41541" y="101517"/>
                </a:lnTo>
                <a:lnTo>
                  <a:pt x="34023" y="97892"/>
                </a:lnTo>
                <a:lnTo>
                  <a:pt x="30200" y="90640"/>
                </a:lnTo>
                <a:lnTo>
                  <a:pt x="30200" y="54389"/>
                </a:lnTo>
                <a:close/>
              </a:path>
            </a:pathLst>
          </a:custGeom>
          <a:solidFill>
            <a:srgbClr val="008FC1"/>
          </a:solidFill>
        </p:spPr>
        <p:txBody>
          <a:bodyPr wrap="square" lIns="0" tIns="0" rIns="0" bIns="0" rtlCol="0">
            <a:noAutofit/>
          </a:bodyPr>
          <a:lstStyle/>
          <a:p>
            <a:endParaRPr/>
          </a:p>
        </p:txBody>
      </p:sp>
      <p:sp>
        <p:nvSpPr>
          <p:cNvPr id="25" name="object 25"/>
          <p:cNvSpPr/>
          <p:nvPr/>
        </p:nvSpPr>
        <p:spPr>
          <a:xfrm>
            <a:off x="9068939" y="6574912"/>
            <a:ext cx="105764" cy="134146"/>
          </a:xfrm>
          <a:custGeom>
            <a:avLst/>
            <a:gdLst/>
            <a:ahLst/>
            <a:cxnLst/>
            <a:rect l="l" t="t" r="r" b="b"/>
            <a:pathLst>
              <a:path w="105764" h="134146">
                <a:moveTo>
                  <a:pt x="30200" y="39889"/>
                </a:moveTo>
                <a:lnTo>
                  <a:pt x="30200" y="36255"/>
                </a:lnTo>
                <a:lnTo>
                  <a:pt x="34023" y="29011"/>
                </a:lnTo>
                <a:lnTo>
                  <a:pt x="64223" y="29011"/>
                </a:lnTo>
                <a:lnTo>
                  <a:pt x="71741" y="32633"/>
                </a:lnTo>
                <a:lnTo>
                  <a:pt x="75564" y="36255"/>
                </a:lnTo>
                <a:lnTo>
                  <a:pt x="75564" y="87015"/>
                </a:lnTo>
                <a:lnTo>
                  <a:pt x="71741" y="90640"/>
                </a:lnTo>
                <a:lnTo>
                  <a:pt x="71741" y="130521"/>
                </a:lnTo>
                <a:lnTo>
                  <a:pt x="79780" y="127274"/>
                </a:lnTo>
                <a:lnTo>
                  <a:pt x="91148" y="119449"/>
                </a:lnTo>
                <a:lnTo>
                  <a:pt x="99268" y="109223"/>
                </a:lnTo>
                <a:lnTo>
                  <a:pt x="104140" y="97052"/>
                </a:lnTo>
                <a:lnTo>
                  <a:pt x="105764" y="83389"/>
                </a:lnTo>
                <a:lnTo>
                  <a:pt x="105764" y="50755"/>
                </a:lnTo>
                <a:lnTo>
                  <a:pt x="105513" y="45807"/>
                </a:lnTo>
                <a:lnTo>
                  <a:pt x="102713" y="32659"/>
                </a:lnTo>
                <a:lnTo>
                  <a:pt x="98246" y="21755"/>
                </a:lnTo>
                <a:lnTo>
                  <a:pt x="89314" y="12478"/>
                </a:lnTo>
                <a:lnTo>
                  <a:pt x="78603" y="5546"/>
                </a:lnTo>
                <a:lnTo>
                  <a:pt x="66455" y="1386"/>
                </a:lnTo>
                <a:lnTo>
                  <a:pt x="52882" y="0"/>
                </a:lnTo>
                <a:lnTo>
                  <a:pt x="30200" y="0"/>
                </a:lnTo>
                <a:lnTo>
                  <a:pt x="24288" y="3114"/>
                </a:lnTo>
                <a:lnTo>
                  <a:pt x="30200" y="87015"/>
                </a:lnTo>
                <a:lnTo>
                  <a:pt x="30200" y="39889"/>
                </a:lnTo>
                <a:close/>
              </a:path>
              <a:path w="105764" h="134146">
                <a:moveTo>
                  <a:pt x="1250" y="33403"/>
                </a:moveTo>
                <a:lnTo>
                  <a:pt x="0" y="47133"/>
                </a:lnTo>
                <a:lnTo>
                  <a:pt x="0" y="97892"/>
                </a:lnTo>
                <a:lnTo>
                  <a:pt x="3822" y="105143"/>
                </a:lnTo>
                <a:lnTo>
                  <a:pt x="10766" y="117236"/>
                </a:lnTo>
                <a:lnTo>
                  <a:pt x="20283" y="126402"/>
                </a:lnTo>
                <a:lnTo>
                  <a:pt x="31940" y="132153"/>
                </a:lnTo>
                <a:lnTo>
                  <a:pt x="45364" y="134146"/>
                </a:lnTo>
                <a:lnTo>
                  <a:pt x="64223" y="134146"/>
                </a:lnTo>
                <a:lnTo>
                  <a:pt x="68046" y="130521"/>
                </a:lnTo>
                <a:lnTo>
                  <a:pt x="71741" y="130521"/>
                </a:lnTo>
                <a:lnTo>
                  <a:pt x="71741" y="94266"/>
                </a:lnTo>
                <a:lnTo>
                  <a:pt x="68046" y="101517"/>
                </a:lnTo>
                <a:lnTo>
                  <a:pt x="64223" y="105143"/>
                </a:lnTo>
                <a:lnTo>
                  <a:pt x="47779" y="105124"/>
                </a:lnTo>
                <a:lnTo>
                  <a:pt x="33749" y="99878"/>
                </a:lnTo>
                <a:lnTo>
                  <a:pt x="30200" y="87015"/>
                </a:lnTo>
                <a:lnTo>
                  <a:pt x="24288" y="3114"/>
                </a:lnTo>
                <a:lnTo>
                  <a:pt x="12858" y="11649"/>
                </a:lnTo>
                <a:lnTo>
                  <a:pt x="5357" y="21660"/>
                </a:lnTo>
                <a:lnTo>
                  <a:pt x="1250" y="33403"/>
                </a:lnTo>
                <a:close/>
              </a:path>
            </a:pathLst>
          </a:custGeom>
          <a:solidFill>
            <a:srgbClr val="008FC1"/>
          </a:solidFill>
        </p:spPr>
        <p:txBody>
          <a:bodyPr wrap="square" lIns="0" tIns="0" rIns="0" bIns="0" rtlCol="0">
            <a:noAutofit/>
          </a:bodyPr>
          <a:lstStyle/>
          <a:p>
            <a:endParaRPr/>
          </a:p>
        </p:txBody>
      </p:sp>
      <p:sp>
        <p:nvSpPr>
          <p:cNvPr id="26" name="object 26"/>
          <p:cNvSpPr/>
          <p:nvPr/>
        </p:nvSpPr>
        <p:spPr>
          <a:xfrm>
            <a:off x="9193563" y="6574912"/>
            <a:ext cx="105764" cy="134146"/>
          </a:xfrm>
          <a:custGeom>
            <a:avLst/>
            <a:gdLst/>
            <a:ahLst/>
            <a:cxnLst/>
            <a:rect l="l" t="t" r="r" b="b"/>
            <a:pathLst>
              <a:path w="105764" h="134146">
                <a:moveTo>
                  <a:pt x="30200" y="14499"/>
                </a:moveTo>
                <a:lnTo>
                  <a:pt x="26377" y="3634"/>
                </a:lnTo>
                <a:lnTo>
                  <a:pt x="18859" y="0"/>
                </a:lnTo>
                <a:lnTo>
                  <a:pt x="0" y="0"/>
                </a:lnTo>
                <a:lnTo>
                  <a:pt x="0" y="101517"/>
                </a:lnTo>
                <a:lnTo>
                  <a:pt x="5225" y="112338"/>
                </a:lnTo>
                <a:lnTo>
                  <a:pt x="13603" y="121879"/>
                </a:lnTo>
                <a:lnTo>
                  <a:pt x="24464" y="128694"/>
                </a:lnTo>
                <a:lnTo>
                  <a:pt x="37620" y="132783"/>
                </a:lnTo>
                <a:lnTo>
                  <a:pt x="52882" y="134146"/>
                </a:lnTo>
                <a:lnTo>
                  <a:pt x="55257" y="134091"/>
                </a:lnTo>
                <a:lnTo>
                  <a:pt x="68406" y="131582"/>
                </a:lnTo>
                <a:lnTo>
                  <a:pt x="79259" y="126896"/>
                </a:lnTo>
                <a:lnTo>
                  <a:pt x="83082" y="130521"/>
                </a:lnTo>
                <a:lnTo>
                  <a:pt x="90600" y="134146"/>
                </a:lnTo>
                <a:lnTo>
                  <a:pt x="101941" y="134146"/>
                </a:lnTo>
                <a:lnTo>
                  <a:pt x="101941" y="130521"/>
                </a:lnTo>
                <a:lnTo>
                  <a:pt x="105764" y="130521"/>
                </a:lnTo>
                <a:lnTo>
                  <a:pt x="105764" y="18133"/>
                </a:lnTo>
                <a:lnTo>
                  <a:pt x="103995" y="13179"/>
                </a:lnTo>
                <a:lnTo>
                  <a:pt x="94191" y="2690"/>
                </a:lnTo>
                <a:lnTo>
                  <a:pt x="83082" y="0"/>
                </a:lnTo>
                <a:lnTo>
                  <a:pt x="71741" y="0"/>
                </a:lnTo>
                <a:lnTo>
                  <a:pt x="71696" y="89881"/>
                </a:lnTo>
                <a:lnTo>
                  <a:pt x="67702" y="100114"/>
                </a:lnTo>
                <a:lnTo>
                  <a:pt x="49059" y="105143"/>
                </a:lnTo>
                <a:lnTo>
                  <a:pt x="44202" y="104841"/>
                </a:lnTo>
                <a:lnTo>
                  <a:pt x="33066" y="98348"/>
                </a:lnTo>
                <a:lnTo>
                  <a:pt x="30200" y="83389"/>
                </a:lnTo>
                <a:lnTo>
                  <a:pt x="30200" y="14499"/>
                </a:lnTo>
                <a:close/>
              </a:path>
            </a:pathLst>
          </a:custGeom>
          <a:solidFill>
            <a:srgbClr val="008FC1"/>
          </a:solidFill>
        </p:spPr>
        <p:txBody>
          <a:bodyPr wrap="square" lIns="0" tIns="0" rIns="0" bIns="0" rtlCol="0">
            <a:noAutofit/>
          </a:bodyPr>
          <a:lstStyle/>
          <a:p>
            <a:endParaRPr/>
          </a:p>
        </p:txBody>
      </p:sp>
      <p:sp>
        <p:nvSpPr>
          <p:cNvPr id="27" name="object 27"/>
          <p:cNvSpPr/>
          <p:nvPr/>
        </p:nvSpPr>
        <p:spPr>
          <a:xfrm>
            <a:off x="9314364" y="6574912"/>
            <a:ext cx="105764" cy="134146"/>
          </a:xfrm>
          <a:custGeom>
            <a:avLst/>
            <a:gdLst/>
            <a:ahLst/>
            <a:cxnLst/>
            <a:rect l="l" t="t" r="r" b="b"/>
            <a:pathLst>
              <a:path w="105764" h="134146">
                <a:moveTo>
                  <a:pt x="105764" y="29011"/>
                </a:moveTo>
                <a:lnTo>
                  <a:pt x="101941" y="21755"/>
                </a:lnTo>
                <a:lnTo>
                  <a:pt x="95512" y="14363"/>
                </a:lnTo>
                <a:lnTo>
                  <a:pt x="85623" y="6384"/>
                </a:lnTo>
                <a:lnTo>
                  <a:pt x="74218" y="1596"/>
                </a:lnTo>
                <a:lnTo>
                  <a:pt x="60400" y="0"/>
                </a:lnTo>
                <a:lnTo>
                  <a:pt x="34023" y="0"/>
                </a:lnTo>
                <a:lnTo>
                  <a:pt x="26504" y="3634"/>
                </a:lnTo>
                <a:lnTo>
                  <a:pt x="22682" y="0"/>
                </a:lnTo>
                <a:lnTo>
                  <a:pt x="0" y="0"/>
                </a:lnTo>
                <a:lnTo>
                  <a:pt x="0" y="112394"/>
                </a:lnTo>
                <a:lnTo>
                  <a:pt x="500" y="116888"/>
                </a:lnTo>
                <a:lnTo>
                  <a:pt x="6444" y="126917"/>
                </a:lnTo>
                <a:lnTo>
                  <a:pt x="22682" y="134146"/>
                </a:lnTo>
                <a:lnTo>
                  <a:pt x="30200" y="134146"/>
                </a:lnTo>
                <a:lnTo>
                  <a:pt x="30200" y="130521"/>
                </a:lnTo>
                <a:lnTo>
                  <a:pt x="34023" y="130521"/>
                </a:lnTo>
                <a:lnTo>
                  <a:pt x="34032" y="45905"/>
                </a:lnTo>
                <a:lnTo>
                  <a:pt x="38015" y="32404"/>
                </a:lnTo>
                <a:lnTo>
                  <a:pt x="52882" y="29011"/>
                </a:lnTo>
                <a:lnTo>
                  <a:pt x="67918" y="29011"/>
                </a:lnTo>
                <a:lnTo>
                  <a:pt x="75564" y="32633"/>
                </a:lnTo>
                <a:lnTo>
                  <a:pt x="75564" y="112394"/>
                </a:lnTo>
                <a:lnTo>
                  <a:pt x="79259" y="116019"/>
                </a:lnTo>
                <a:lnTo>
                  <a:pt x="79618" y="119927"/>
                </a:lnTo>
                <a:lnTo>
                  <a:pt x="86474" y="130288"/>
                </a:lnTo>
                <a:lnTo>
                  <a:pt x="101941" y="134146"/>
                </a:lnTo>
                <a:lnTo>
                  <a:pt x="105764" y="134146"/>
                </a:lnTo>
                <a:lnTo>
                  <a:pt x="105764" y="29011"/>
                </a:lnTo>
                <a:close/>
              </a:path>
            </a:pathLst>
          </a:custGeom>
          <a:solidFill>
            <a:srgbClr val="008FC1"/>
          </a:solidFill>
        </p:spPr>
        <p:txBody>
          <a:bodyPr wrap="square" lIns="0" tIns="0" rIns="0" bIns="0" rtlCol="0">
            <a:noAutofit/>
          </a:bodyPr>
          <a:lstStyle/>
          <a:p>
            <a:endParaRPr/>
          </a:p>
        </p:txBody>
      </p:sp>
      <p:sp>
        <p:nvSpPr>
          <p:cNvPr id="28" name="object 28"/>
          <p:cNvSpPr/>
          <p:nvPr/>
        </p:nvSpPr>
        <p:spPr>
          <a:xfrm>
            <a:off x="9438988" y="6516913"/>
            <a:ext cx="71741" cy="192145"/>
          </a:xfrm>
          <a:custGeom>
            <a:avLst/>
            <a:gdLst/>
            <a:ahLst/>
            <a:cxnLst/>
            <a:rect l="l" t="t" r="r" b="b"/>
            <a:pathLst>
              <a:path w="71741" h="192145">
                <a:moveTo>
                  <a:pt x="67918" y="79754"/>
                </a:moveTo>
                <a:lnTo>
                  <a:pt x="67918" y="76132"/>
                </a:lnTo>
                <a:lnTo>
                  <a:pt x="67428" y="70272"/>
                </a:lnTo>
                <a:lnTo>
                  <a:pt x="61527" y="60546"/>
                </a:lnTo>
                <a:lnTo>
                  <a:pt x="45236" y="54376"/>
                </a:lnTo>
                <a:lnTo>
                  <a:pt x="34023" y="54376"/>
                </a:lnTo>
                <a:lnTo>
                  <a:pt x="34023" y="18121"/>
                </a:lnTo>
                <a:lnTo>
                  <a:pt x="30200" y="14499"/>
                </a:lnTo>
                <a:lnTo>
                  <a:pt x="29517" y="12725"/>
                </a:lnTo>
                <a:lnTo>
                  <a:pt x="21029" y="2799"/>
                </a:lnTo>
                <a:lnTo>
                  <a:pt x="7518" y="0"/>
                </a:lnTo>
                <a:lnTo>
                  <a:pt x="0" y="0"/>
                </a:lnTo>
                <a:lnTo>
                  <a:pt x="0" y="148639"/>
                </a:lnTo>
                <a:lnTo>
                  <a:pt x="3822" y="155890"/>
                </a:lnTo>
                <a:lnTo>
                  <a:pt x="3822" y="163141"/>
                </a:lnTo>
                <a:lnTo>
                  <a:pt x="7621" y="168788"/>
                </a:lnTo>
                <a:lnTo>
                  <a:pt x="16406" y="178646"/>
                </a:lnTo>
                <a:lnTo>
                  <a:pt x="26719" y="185985"/>
                </a:lnTo>
                <a:lnTo>
                  <a:pt x="38799" y="190565"/>
                </a:lnTo>
                <a:lnTo>
                  <a:pt x="52882" y="192145"/>
                </a:lnTo>
                <a:lnTo>
                  <a:pt x="71741" y="192145"/>
                </a:lnTo>
                <a:lnTo>
                  <a:pt x="71741" y="174018"/>
                </a:lnTo>
                <a:lnTo>
                  <a:pt x="67918" y="170393"/>
                </a:lnTo>
                <a:lnTo>
                  <a:pt x="67918" y="166767"/>
                </a:lnTo>
                <a:lnTo>
                  <a:pt x="64223" y="163141"/>
                </a:lnTo>
                <a:lnTo>
                  <a:pt x="49059" y="163141"/>
                </a:lnTo>
                <a:lnTo>
                  <a:pt x="45236" y="159516"/>
                </a:lnTo>
                <a:lnTo>
                  <a:pt x="41541" y="159516"/>
                </a:lnTo>
                <a:lnTo>
                  <a:pt x="34023" y="155890"/>
                </a:lnTo>
                <a:lnTo>
                  <a:pt x="34023" y="83376"/>
                </a:lnTo>
                <a:lnTo>
                  <a:pt x="67918" y="83376"/>
                </a:lnTo>
                <a:lnTo>
                  <a:pt x="67918" y="79754"/>
                </a:lnTo>
                <a:close/>
              </a:path>
            </a:pathLst>
          </a:custGeom>
          <a:solidFill>
            <a:srgbClr val="008FC1"/>
          </a:solidFill>
        </p:spPr>
        <p:txBody>
          <a:bodyPr wrap="square" lIns="0" tIns="0" rIns="0" bIns="0" rtlCol="0">
            <a:noAutofit/>
          </a:bodyPr>
          <a:lstStyle/>
          <a:p>
            <a:endParaRPr/>
          </a:p>
        </p:txBody>
      </p:sp>
      <p:sp>
        <p:nvSpPr>
          <p:cNvPr id="29" name="object 29"/>
          <p:cNvSpPr/>
          <p:nvPr/>
        </p:nvSpPr>
        <p:spPr>
          <a:xfrm>
            <a:off x="9529589" y="6676430"/>
            <a:ext cx="30200" cy="32628"/>
          </a:xfrm>
          <a:custGeom>
            <a:avLst/>
            <a:gdLst/>
            <a:ahLst/>
            <a:cxnLst/>
            <a:rect l="l" t="t" r="r" b="b"/>
            <a:pathLst>
              <a:path w="30200" h="32628">
                <a:moveTo>
                  <a:pt x="30173" y="29029"/>
                </a:moveTo>
                <a:lnTo>
                  <a:pt x="30173" y="0"/>
                </a:lnTo>
                <a:lnTo>
                  <a:pt x="3822" y="0"/>
                </a:lnTo>
                <a:lnTo>
                  <a:pt x="0" y="3625"/>
                </a:lnTo>
                <a:lnTo>
                  <a:pt x="0" y="21753"/>
                </a:lnTo>
                <a:lnTo>
                  <a:pt x="3822" y="29004"/>
                </a:lnTo>
                <a:lnTo>
                  <a:pt x="7518" y="32628"/>
                </a:lnTo>
                <a:lnTo>
                  <a:pt x="26377" y="32628"/>
                </a:lnTo>
                <a:lnTo>
                  <a:pt x="30173" y="29029"/>
                </a:lnTo>
                <a:close/>
              </a:path>
            </a:pathLst>
          </a:custGeom>
          <a:solidFill>
            <a:srgbClr val="008FC1"/>
          </a:solidFill>
        </p:spPr>
        <p:txBody>
          <a:bodyPr wrap="square" lIns="0" tIns="0" rIns="0" bIns="0" rtlCol="0">
            <a:noAutofit/>
          </a:bodyPr>
          <a:lstStyle/>
          <a:p>
            <a:endParaRPr/>
          </a:p>
        </p:txBody>
      </p:sp>
      <p:sp>
        <p:nvSpPr>
          <p:cNvPr id="30" name="object 30"/>
          <p:cNvSpPr/>
          <p:nvPr/>
        </p:nvSpPr>
        <p:spPr>
          <a:xfrm>
            <a:off x="8204346" y="6574912"/>
            <a:ext cx="105764" cy="134146"/>
          </a:xfrm>
          <a:custGeom>
            <a:avLst/>
            <a:gdLst/>
            <a:ahLst/>
            <a:cxnLst/>
            <a:rect l="l" t="t" r="r" b="b"/>
            <a:pathLst>
              <a:path w="105764" h="134146">
                <a:moveTo>
                  <a:pt x="52882" y="105143"/>
                </a:moveTo>
                <a:lnTo>
                  <a:pt x="45364" y="105143"/>
                </a:lnTo>
                <a:lnTo>
                  <a:pt x="41541" y="101517"/>
                </a:lnTo>
                <a:lnTo>
                  <a:pt x="37718" y="101517"/>
                </a:lnTo>
                <a:lnTo>
                  <a:pt x="34023" y="97892"/>
                </a:lnTo>
                <a:lnTo>
                  <a:pt x="30200" y="94266"/>
                </a:lnTo>
                <a:lnTo>
                  <a:pt x="30200" y="79764"/>
                </a:lnTo>
                <a:lnTo>
                  <a:pt x="37622" y="79764"/>
                </a:lnTo>
                <a:lnTo>
                  <a:pt x="75564" y="50755"/>
                </a:lnTo>
                <a:lnTo>
                  <a:pt x="30200" y="50755"/>
                </a:lnTo>
                <a:lnTo>
                  <a:pt x="30200" y="3634"/>
                </a:lnTo>
                <a:lnTo>
                  <a:pt x="24298" y="5829"/>
                </a:lnTo>
                <a:lnTo>
                  <a:pt x="12863" y="12908"/>
                </a:lnTo>
                <a:lnTo>
                  <a:pt x="5360" y="22586"/>
                </a:lnTo>
                <a:lnTo>
                  <a:pt x="1250" y="35117"/>
                </a:lnTo>
                <a:lnTo>
                  <a:pt x="0" y="50755"/>
                </a:lnTo>
                <a:lnTo>
                  <a:pt x="0" y="101517"/>
                </a:lnTo>
                <a:lnTo>
                  <a:pt x="3822" y="108768"/>
                </a:lnTo>
                <a:lnTo>
                  <a:pt x="13869" y="121001"/>
                </a:lnTo>
                <a:lnTo>
                  <a:pt x="24747" y="127951"/>
                </a:lnTo>
                <a:lnTo>
                  <a:pt x="37934" y="132509"/>
                </a:lnTo>
                <a:lnTo>
                  <a:pt x="52882" y="134146"/>
                </a:lnTo>
                <a:lnTo>
                  <a:pt x="101941" y="134146"/>
                </a:lnTo>
                <a:lnTo>
                  <a:pt x="105764" y="130521"/>
                </a:lnTo>
                <a:lnTo>
                  <a:pt x="105764" y="119645"/>
                </a:lnTo>
                <a:lnTo>
                  <a:pt x="101941" y="108768"/>
                </a:lnTo>
                <a:lnTo>
                  <a:pt x="94423" y="105143"/>
                </a:lnTo>
                <a:lnTo>
                  <a:pt x="52882" y="105143"/>
                </a:lnTo>
                <a:close/>
              </a:path>
              <a:path w="105764" h="134146">
                <a:moveTo>
                  <a:pt x="30200" y="47133"/>
                </a:moveTo>
                <a:lnTo>
                  <a:pt x="30200" y="36255"/>
                </a:lnTo>
                <a:lnTo>
                  <a:pt x="34023" y="32633"/>
                </a:lnTo>
                <a:lnTo>
                  <a:pt x="41541" y="29011"/>
                </a:lnTo>
                <a:lnTo>
                  <a:pt x="60400" y="29011"/>
                </a:lnTo>
                <a:lnTo>
                  <a:pt x="71741" y="32633"/>
                </a:lnTo>
                <a:lnTo>
                  <a:pt x="75564" y="36255"/>
                </a:lnTo>
                <a:lnTo>
                  <a:pt x="75564" y="50755"/>
                </a:lnTo>
                <a:lnTo>
                  <a:pt x="37622" y="79764"/>
                </a:lnTo>
                <a:lnTo>
                  <a:pt x="90600" y="79764"/>
                </a:lnTo>
                <a:lnTo>
                  <a:pt x="101941" y="76138"/>
                </a:lnTo>
                <a:lnTo>
                  <a:pt x="105764" y="68887"/>
                </a:lnTo>
                <a:lnTo>
                  <a:pt x="105764" y="32633"/>
                </a:lnTo>
                <a:lnTo>
                  <a:pt x="101941" y="29011"/>
                </a:lnTo>
                <a:lnTo>
                  <a:pt x="94995" y="15387"/>
                </a:lnTo>
                <a:lnTo>
                  <a:pt x="85478" y="6382"/>
                </a:lnTo>
                <a:lnTo>
                  <a:pt x="73822" y="1481"/>
                </a:lnTo>
                <a:lnTo>
                  <a:pt x="60400" y="0"/>
                </a:lnTo>
                <a:lnTo>
                  <a:pt x="34023" y="0"/>
                </a:lnTo>
                <a:lnTo>
                  <a:pt x="30200" y="3634"/>
                </a:lnTo>
                <a:lnTo>
                  <a:pt x="30200" y="47133"/>
                </a:lnTo>
                <a:close/>
              </a:path>
            </a:pathLst>
          </a:custGeom>
          <a:solidFill>
            <a:srgbClr val="008FC1"/>
          </a:solidFill>
        </p:spPr>
        <p:txBody>
          <a:bodyPr wrap="square" lIns="0" tIns="0" rIns="0" bIns="0" rtlCol="0">
            <a:noAutofit/>
          </a:bodyPr>
          <a:lstStyle/>
          <a:p>
            <a:endParaRPr/>
          </a:p>
        </p:txBody>
      </p:sp>
      <p:sp>
        <p:nvSpPr>
          <p:cNvPr id="31" name="object 31"/>
          <p:cNvSpPr/>
          <p:nvPr/>
        </p:nvSpPr>
        <p:spPr>
          <a:xfrm>
            <a:off x="8328969" y="6574912"/>
            <a:ext cx="105637" cy="134146"/>
          </a:xfrm>
          <a:custGeom>
            <a:avLst/>
            <a:gdLst/>
            <a:ahLst/>
            <a:cxnLst/>
            <a:rect l="l" t="t" r="r" b="b"/>
            <a:pathLst>
              <a:path w="105637" h="134146">
                <a:moveTo>
                  <a:pt x="41541" y="47133"/>
                </a:moveTo>
                <a:lnTo>
                  <a:pt x="33895" y="47133"/>
                </a:lnTo>
                <a:lnTo>
                  <a:pt x="30200" y="43511"/>
                </a:lnTo>
                <a:lnTo>
                  <a:pt x="30200" y="36255"/>
                </a:lnTo>
                <a:lnTo>
                  <a:pt x="33895" y="32633"/>
                </a:lnTo>
                <a:lnTo>
                  <a:pt x="41541" y="29011"/>
                </a:lnTo>
                <a:lnTo>
                  <a:pt x="90600" y="29011"/>
                </a:lnTo>
                <a:lnTo>
                  <a:pt x="98118" y="25377"/>
                </a:lnTo>
                <a:lnTo>
                  <a:pt x="105637" y="18133"/>
                </a:lnTo>
                <a:lnTo>
                  <a:pt x="105637" y="0"/>
                </a:lnTo>
                <a:lnTo>
                  <a:pt x="33895" y="0"/>
                </a:lnTo>
                <a:lnTo>
                  <a:pt x="26377" y="3634"/>
                </a:lnTo>
                <a:lnTo>
                  <a:pt x="18632" y="8544"/>
                </a:lnTo>
                <a:lnTo>
                  <a:pt x="7933" y="18066"/>
                </a:lnTo>
                <a:lnTo>
                  <a:pt x="1896" y="28350"/>
                </a:lnTo>
                <a:lnTo>
                  <a:pt x="0" y="39889"/>
                </a:lnTo>
                <a:lnTo>
                  <a:pt x="591" y="45221"/>
                </a:lnTo>
                <a:lnTo>
                  <a:pt x="5043" y="56414"/>
                </a:lnTo>
                <a:lnTo>
                  <a:pt x="15036" y="68887"/>
                </a:lnTo>
                <a:lnTo>
                  <a:pt x="28368" y="74942"/>
                </a:lnTo>
                <a:lnTo>
                  <a:pt x="41541" y="79764"/>
                </a:lnTo>
                <a:lnTo>
                  <a:pt x="64223" y="79764"/>
                </a:lnTo>
                <a:lnTo>
                  <a:pt x="71741" y="83389"/>
                </a:lnTo>
                <a:lnTo>
                  <a:pt x="75436" y="87015"/>
                </a:lnTo>
                <a:lnTo>
                  <a:pt x="75436" y="90640"/>
                </a:lnTo>
                <a:lnTo>
                  <a:pt x="71741" y="94266"/>
                </a:lnTo>
                <a:lnTo>
                  <a:pt x="71741" y="101517"/>
                </a:lnTo>
                <a:lnTo>
                  <a:pt x="64223" y="105143"/>
                </a:lnTo>
                <a:lnTo>
                  <a:pt x="22682" y="105143"/>
                </a:lnTo>
                <a:lnTo>
                  <a:pt x="16245" y="105626"/>
                </a:lnTo>
                <a:lnTo>
                  <a:pt x="3091" y="112888"/>
                </a:lnTo>
                <a:lnTo>
                  <a:pt x="0" y="123270"/>
                </a:lnTo>
                <a:lnTo>
                  <a:pt x="0" y="134146"/>
                </a:lnTo>
                <a:lnTo>
                  <a:pt x="64223" y="134146"/>
                </a:lnTo>
                <a:lnTo>
                  <a:pt x="71741" y="130521"/>
                </a:lnTo>
                <a:lnTo>
                  <a:pt x="79259" y="126896"/>
                </a:lnTo>
                <a:lnTo>
                  <a:pt x="85801" y="123162"/>
                </a:lnTo>
                <a:lnTo>
                  <a:pt x="96161" y="113969"/>
                </a:lnTo>
                <a:lnTo>
                  <a:pt x="103103" y="102799"/>
                </a:lnTo>
                <a:lnTo>
                  <a:pt x="105637" y="90640"/>
                </a:lnTo>
                <a:lnTo>
                  <a:pt x="104602" y="85299"/>
                </a:lnTo>
                <a:lnTo>
                  <a:pt x="98926" y="74105"/>
                </a:lnTo>
                <a:lnTo>
                  <a:pt x="90600" y="61632"/>
                </a:lnTo>
                <a:lnTo>
                  <a:pt x="86998" y="59377"/>
                </a:lnTo>
                <a:lnTo>
                  <a:pt x="74599"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2" name="object 32"/>
          <p:cNvSpPr/>
          <p:nvPr/>
        </p:nvSpPr>
        <p:spPr>
          <a:xfrm>
            <a:off x="8453593" y="6574912"/>
            <a:ext cx="105637" cy="134146"/>
          </a:xfrm>
          <a:custGeom>
            <a:avLst/>
            <a:gdLst/>
            <a:ahLst/>
            <a:cxnLst/>
            <a:rect l="l" t="t" r="r" b="b"/>
            <a:pathLst>
              <a:path w="105637" h="134146">
                <a:moveTo>
                  <a:pt x="30200" y="78687"/>
                </a:moveTo>
                <a:lnTo>
                  <a:pt x="30200" y="14499"/>
                </a:lnTo>
                <a:lnTo>
                  <a:pt x="26377" y="3634"/>
                </a:lnTo>
                <a:lnTo>
                  <a:pt x="18859" y="0"/>
                </a:lnTo>
                <a:lnTo>
                  <a:pt x="0" y="0"/>
                </a:lnTo>
                <a:lnTo>
                  <a:pt x="0" y="101517"/>
                </a:lnTo>
                <a:lnTo>
                  <a:pt x="5175" y="112262"/>
                </a:lnTo>
                <a:lnTo>
                  <a:pt x="13545" y="121836"/>
                </a:lnTo>
                <a:lnTo>
                  <a:pt x="24396" y="128675"/>
                </a:lnTo>
                <a:lnTo>
                  <a:pt x="37531" y="132778"/>
                </a:lnTo>
                <a:lnTo>
                  <a:pt x="52754" y="134146"/>
                </a:lnTo>
                <a:lnTo>
                  <a:pt x="55266" y="134085"/>
                </a:lnTo>
                <a:lnTo>
                  <a:pt x="68401" y="131564"/>
                </a:lnTo>
                <a:lnTo>
                  <a:pt x="79259" y="126896"/>
                </a:lnTo>
                <a:lnTo>
                  <a:pt x="82955" y="130521"/>
                </a:lnTo>
                <a:lnTo>
                  <a:pt x="90600" y="134146"/>
                </a:lnTo>
                <a:lnTo>
                  <a:pt x="101941" y="134146"/>
                </a:lnTo>
                <a:lnTo>
                  <a:pt x="101941" y="130521"/>
                </a:lnTo>
                <a:lnTo>
                  <a:pt x="105637" y="130521"/>
                </a:lnTo>
                <a:lnTo>
                  <a:pt x="105637" y="18133"/>
                </a:lnTo>
                <a:lnTo>
                  <a:pt x="103909" y="13179"/>
                </a:lnTo>
                <a:lnTo>
                  <a:pt x="94157" y="2690"/>
                </a:lnTo>
                <a:lnTo>
                  <a:pt x="82955" y="0"/>
                </a:lnTo>
                <a:lnTo>
                  <a:pt x="75436" y="0"/>
                </a:lnTo>
                <a:lnTo>
                  <a:pt x="75436" y="87015"/>
                </a:lnTo>
                <a:lnTo>
                  <a:pt x="74830" y="91841"/>
                </a:lnTo>
                <a:lnTo>
                  <a:pt x="68047" y="100911"/>
                </a:lnTo>
                <a:lnTo>
                  <a:pt x="49059" y="105143"/>
                </a:lnTo>
                <a:lnTo>
                  <a:pt x="44167" y="104841"/>
                </a:lnTo>
                <a:lnTo>
                  <a:pt x="33024" y="98348"/>
                </a:lnTo>
                <a:lnTo>
                  <a:pt x="30200" y="83389"/>
                </a:lnTo>
                <a:lnTo>
                  <a:pt x="30200" y="78687"/>
                </a:lnTo>
                <a:close/>
              </a:path>
            </a:pathLst>
          </a:custGeom>
          <a:solidFill>
            <a:srgbClr val="008FC1"/>
          </a:solidFill>
        </p:spPr>
        <p:txBody>
          <a:bodyPr wrap="square" lIns="0" tIns="0" rIns="0" bIns="0" rtlCol="0">
            <a:noAutofit/>
          </a:bodyPr>
          <a:lstStyle/>
          <a:p>
            <a:endParaRPr/>
          </a:p>
        </p:txBody>
      </p:sp>
      <p:sp>
        <p:nvSpPr>
          <p:cNvPr id="33" name="object 33"/>
          <p:cNvSpPr/>
          <p:nvPr/>
        </p:nvSpPr>
        <p:spPr>
          <a:xfrm>
            <a:off x="8578090" y="6516913"/>
            <a:ext cx="71741" cy="192145"/>
          </a:xfrm>
          <a:custGeom>
            <a:avLst/>
            <a:gdLst/>
            <a:ahLst/>
            <a:cxnLst/>
            <a:rect l="l" t="t" r="r" b="b"/>
            <a:pathLst>
              <a:path w="71741" h="192145">
                <a:moveTo>
                  <a:pt x="0" y="58747"/>
                </a:moveTo>
                <a:lnTo>
                  <a:pt x="0" y="155890"/>
                </a:lnTo>
                <a:lnTo>
                  <a:pt x="3822" y="163141"/>
                </a:lnTo>
                <a:lnTo>
                  <a:pt x="5170" y="166145"/>
                </a:lnTo>
                <a:lnTo>
                  <a:pt x="12375" y="177092"/>
                </a:lnTo>
                <a:lnTo>
                  <a:pt x="22119" y="185264"/>
                </a:lnTo>
                <a:lnTo>
                  <a:pt x="34393" y="190377"/>
                </a:lnTo>
                <a:lnTo>
                  <a:pt x="49186" y="192145"/>
                </a:lnTo>
                <a:lnTo>
                  <a:pt x="71741" y="192145"/>
                </a:lnTo>
                <a:lnTo>
                  <a:pt x="71741" y="174018"/>
                </a:lnTo>
                <a:lnTo>
                  <a:pt x="68046" y="166767"/>
                </a:lnTo>
                <a:lnTo>
                  <a:pt x="67113" y="165946"/>
                </a:lnTo>
                <a:lnTo>
                  <a:pt x="58056" y="161481"/>
                </a:lnTo>
                <a:lnTo>
                  <a:pt x="41541" y="159516"/>
                </a:lnTo>
                <a:lnTo>
                  <a:pt x="34023" y="159516"/>
                </a:lnTo>
                <a:lnTo>
                  <a:pt x="30200" y="152265"/>
                </a:lnTo>
                <a:lnTo>
                  <a:pt x="30200" y="18121"/>
                </a:lnTo>
                <a:lnTo>
                  <a:pt x="26504" y="14499"/>
                </a:lnTo>
                <a:lnTo>
                  <a:pt x="25821" y="12725"/>
                </a:lnTo>
                <a:lnTo>
                  <a:pt x="17334" y="2799"/>
                </a:lnTo>
                <a:lnTo>
                  <a:pt x="3822" y="0"/>
                </a:lnTo>
                <a:lnTo>
                  <a:pt x="0" y="0"/>
                </a:lnTo>
                <a:lnTo>
                  <a:pt x="0" y="58747"/>
                </a:lnTo>
                <a:close/>
              </a:path>
            </a:pathLst>
          </a:custGeom>
          <a:solidFill>
            <a:srgbClr val="008FC1"/>
          </a:solidFill>
        </p:spPr>
        <p:txBody>
          <a:bodyPr wrap="square" lIns="0" tIns="0" rIns="0" bIns="0" rtlCol="0">
            <a:noAutofit/>
          </a:bodyPr>
          <a:lstStyle/>
          <a:p>
            <a:endParaRPr/>
          </a:p>
        </p:txBody>
      </p:sp>
      <p:sp>
        <p:nvSpPr>
          <p:cNvPr id="34" name="object 34"/>
          <p:cNvSpPr/>
          <p:nvPr/>
        </p:nvSpPr>
        <p:spPr>
          <a:xfrm>
            <a:off x="8661172" y="6516913"/>
            <a:ext cx="71741" cy="192145"/>
          </a:xfrm>
          <a:custGeom>
            <a:avLst/>
            <a:gdLst/>
            <a:ahLst/>
            <a:cxnLst/>
            <a:rect l="l" t="t" r="r" b="b"/>
            <a:pathLst>
              <a:path w="71741" h="192145">
                <a:moveTo>
                  <a:pt x="30200" y="14499"/>
                </a:moveTo>
                <a:lnTo>
                  <a:pt x="29536" y="12725"/>
                </a:lnTo>
                <a:lnTo>
                  <a:pt x="21074" y="2799"/>
                </a:lnTo>
                <a:lnTo>
                  <a:pt x="7518" y="0"/>
                </a:lnTo>
                <a:lnTo>
                  <a:pt x="0" y="0"/>
                </a:lnTo>
                <a:lnTo>
                  <a:pt x="0" y="155890"/>
                </a:lnTo>
                <a:lnTo>
                  <a:pt x="3822" y="159516"/>
                </a:lnTo>
                <a:lnTo>
                  <a:pt x="3822" y="163141"/>
                </a:lnTo>
                <a:lnTo>
                  <a:pt x="6548" y="168788"/>
                </a:lnTo>
                <a:lnTo>
                  <a:pt x="13949" y="178646"/>
                </a:lnTo>
                <a:lnTo>
                  <a:pt x="23980" y="185985"/>
                </a:lnTo>
                <a:lnTo>
                  <a:pt x="36879" y="190565"/>
                </a:lnTo>
                <a:lnTo>
                  <a:pt x="52882" y="192145"/>
                </a:lnTo>
                <a:lnTo>
                  <a:pt x="68046" y="192145"/>
                </a:lnTo>
                <a:lnTo>
                  <a:pt x="71741" y="188520"/>
                </a:lnTo>
                <a:lnTo>
                  <a:pt x="71741" y="174018"/>
                </a:lnTo>
                <a:lnTo>
                  <a:pt x="68046" y="170393"/>
                </a:lnTo>
                <a:lnTo>
                  <a:pt x="64223" y="166767"/>
                </a:lnTo>
                <a:lnTo>
                  <a:pt x="60400" y="163141"/>
                </a:lnTo>
                <a:lnTo>
                  <a:pt x="49059" y="163141"/>
                </a:lnTo>
                <a:lnTo>
                  <a:pt x="45364" y="159516"/>
                </a:lnTo>
                <a:lnTo>
                  <a:pt x="41541" y="159516"/>
                </a:lnTo>
                <a:lnTo>
                  <a:pt x="34023" y="155890"/>
                </a:lnTo>
                <a:lnTo>
                  <a:pt x="30200" y="152265"/>
                </a:lnTo>
                <a:lnTo>
                  <a:pt x="30200" y="83376"/>
                </a:lnTo>
                <a:lnTo>
                  <a:pt x="68046" y="83376"/>
                </a:lnTo>
                <a:lnTo>
                  <a:pt x="68046" y="76132"/>
                </a:lnTo>
                <a:lnTo>
                  <a:pt x="67544" y="70272"/>
                </a:lnTo>
                <a:lnTo>
                  <a:pt x="61600" y="60546"/>
                </a:lnTo>
                <a:lnTo>
                  <a:pt x="45364" y="54376"/>
                </a:lnTo>
                <a:lnTo>
                  <a:pt x="30200" y="54376"/>
                </a:lnTo>
                <a:lnTo>
                  <a:pt x="30200" y="14499"/>
                </a:lnTo>
                <a:close/>
              </a:path>
            </a:pathLst>
          </a:custGeom>
          <a:solidFill>
            <a:srgbClr val="008FC1"/>
          </a:solidFill>
        </p:spPr>
        <p:txBody>
          <a:bodyPr wrap="square" lIns="0" tIns="0" rIns="0" bIns="0" rtlCol="0">
            <a:noAutofit/>
          </a:bodyPr>
          <a:lstStyle/>
          <a:p>
            <a:endParaRPr/>
          </a:p>
        </p:txBody>
      </p:sp>
      <p:sp>
        <p:nvSpPr>
          <p:cNvPr id="35" name="object 35"/>
          <p:cNvSpPr/>
          <p:nvPr/>
        </p:nvSpPr>
        <p:spPr>
          <a:xfrm>
            <a:off x="8751773" y="6574912"/>
            <a:ext cx="105764" cy="134146"/>
          </a:xfrm>
          <a:custGeom>
            <a:avLst/>
            <a:gdLst/>
            <a:ahLst/>
            <a:cxnLst/>
            <a:rect l="l" t="t" r="r" b="b"/>
            <a:pathLst>
              <a:path w="105764" h="134146">
                <a:moveTo>
                  <a:pt x="41541" y="47133"/>
                </a:moveTo>
                <a:lnTo>
                  <a:pt x="34023" y="47133"/>
                </a:lnTo>
                <a:lnTo>
                  <a:pt x="30200" y="43511"/>
                </a:lnTo>
                <a:lnTo>
                  <a:pt x="30200" y="36255"/>
                </a:lnTo>
                <a:lnTo>
                  <a:pt x="34023" y="32633"/>
                </a:lnTo>
                <a:lnTo>
                  <a:pt x="41541" y="29011"/>
                </a:lnTo>
                <a:lnTo>
                  <a:pt x="90600" y="29011"/>
                </a:lnTo>
                <a:lnTo>
                  <a:pt x="98246" y="25377"/>
                </a:lnTo>
                <a:lnTo>
                  <a:pt x="105764" y="18133"/>
                </a:lnTo>
                <a:lnTo>
                  <a:pt x="105764" y="0"/>
                </a:lnTo>
                <a:lnTo>
                  <a:pt x="34023" y="0"/>
                </a:lnTo>
                <a:lnTo>
                  <a:pt x="26504" y="3634"/>
                </a:lnTo>
                <a:lnTo>
                  <a:pt x="18686" y="8590"/>
                </a:lnTo>
                <a:lnTo>
                  <a:pt x="7982" y="18099"/>
                </a:lnTo>
                <a:lnTo>
                  <a:pt x="1914" y="28368"/>
                </a:lnTo>
                <a:lnTo>
                  <a:pt x="0" y="39889"/>
                </a:lnTo>
                <a:lnTo>
                  <a:pt x="615" y="45258"/>
                </a:lnTo>
                <a:lnTo>
                  <a:pt x="5140" y="56436"/>
                </a:lnTo>
                <a:lnTo>
                  <a:pt x="15163" y="68887"/>
                </a:lnTo>
                <a:lnTo>
                  <a:pt x="28332" y="74922"/>
                </a:lnTo>
                <a:lnTo>
                  <a:pt x="41541" y="79764"/>
                </a:lnTo>
                <a:lnTo>
                  <a:pt x="64223" y="79764"/>
                </a:lnTo>
                <a:lnTo>
                  <a:pt x="71741" y="83389"/>
                </a:lnTo>
                <a:lnTo>
                  <a:pt x="75564" y="87015"/>
                </a:lnTo>
                <a:lnTo>
                  <a:pt x="75564" y="94266"/>
                </a:lnTo>
                <a:lnTo>
                  <a:pt x="71741" y="101517"/>
                </a:lnTo>
                <a:lnTo>
                  <a:pt x="64223" y="105143"/>
                </a:lnTo>
                <a:lnTo>
                  <a:pt x="22682" y="105143"/>
                </a:lnTo>
                <a:lnTo>
                  <a:pt x="16282" y="105626"/>
                </a:lnTo>
                <a:lnTo>
                  <a:pt x="3132" y="112888"/>
                </a:lnTo>
                <a:lnTo>
                  <a:pt x="0" y="123270"/>
                </a:lnTo>
                <a:lnTo>
                  <a:pt x="0" y="134146"/>
                </a:lnTo>
                <a:lnTo>
                  <a:pt x="64223" y="134146"/>
                </a:lnTo>
                <a:lnTo>
                  <a:pt x="71741" y="130521"/>
                </a:lnTo>
                <a:lnTo>
                  <a:pt x="79387" y="126896"/>
                </a:lnTo>
                <a:lnTo>
                  <a:pt x="85887" y="123162"/>
                </a:lnTo>
                <a:lnTo>
                  <a:pt x="96235" y="113969"/>
                </a:lnTo>
                <a:lnTo>
                  <a:pt x="103208" y="102799"/>
                </a:lnTo>
                <a:lnTo>
                  <a:pt x="105764" y="90640"/>
                </a:lnTo>
                <a:lnTo>
                  <a:pt x="104715" y="85262"/>
                </a:lnTo>
                <a:lnTo>
                  <a:pt x="99010" y="74084"/>
                </a:lnTo>
                <a:lnTo>
                  <a:pt x="90600" y="61632"/>
                </a:lnTo>
                <a:lnTo>
                  <a:pt x="87032" y="59377"/>
                </a:lnTo>
                <a:lnTo>
                  <a:pt x="74641" y="52912"/>
                </a:lnTo>
                <a:lnTo>
                  <a:pt x="64223" y="50755"/>
                </a:lnTo>
                <a:lnTo>
                  <a:pt x="41541" y="50755"/>
                </a:lnTo>
                <a:lnTo>
                  <a:pt x="41541" y="47133"/>
                </a:lnTo>
                <a:close/>
              </a:path>
            </a:pathLst>
          </a:custGeom>
          <a:solidFill>
            <a:srgbClr val="008FC1"/>
          </a:solidFill>
        </p:spPr>
        <p:txBody>
          <a:bodyPr wrap="square" lIns="0" tIns="0" rIns="0" bIns="0" rtlCol="0">
            <a:noAutofit/>
          </a:bodyPr>
          <a:lstStyle/>
          <a:p>
            <a:endParaRPr/>
          </a:p>
        </p:txBody>
      </p:sp>
      <p:sp>
        <p:nvSpPr>
          <p:cNvPr id="36" name="object 36"/>
          <p:cNvSpPr/>
          <p:nvPr/>
        </p:nvSpPr>
        <p:spPr>
          <a:xfrm>
            <a:off x="8132604" y="6574912"/>
            <a:ext cx="60400" cy="134146"/>
          </a:xfrm>
          <a:custGeom>
            <a:avLst/>
            <a:gdLst/>
            <a:ahLst/>
            <a:cxnLst/>
            <a:rect l="l" t="t" r="r" b="b"/>
            <a:pathLst>
              <a:path w="60400" h="134146">
                <a:moveTo>
                  <a:pt x="0" y="36089"/>
                </a:moveTo>
                <a:lnTo>
                  <a:pt x="0" y="119645"/>
                </a:lnTo>
                <a:lnTo>
                  <a:pt x="3822" y="126896"/>
                </a:lnTo>
                <a:lnTo>
                  <a:pt x="7518" y="134146"/>
                </a:lnTo>
                <a:lnTo>
                  <a:pt x="26377" y="134146"/>
                </a:lnTo>
                <a:lnTo>
                  <a:pt x="26377" y="130521"/>
                </a:lnTo>
                <a:lnTo>
                  <a:pt x="30200" y="130521"/>
                </a:lnTo>
                <a:lnTo>
                  <a:pt x="30200" y="36255"/>
                </a:lnTo>
                <a:lnTo>
                  <a:pt x="34023" y="32633"/>
                </a:lnTo>
                <a:lnTo>
                  <a:pt x="37718" y="29011"/>
                </a:lnTo>
                <a:lnTo>
                  <a:pt x="47038" y="26197"/>
                </a:lnTo>
                <a:lnTo>
                  <a:pt x="57825" y="17099"/>
                </a:lnTo>
                <a:lnTo>
                  <a:pt x="60400" y="7255"/>
                </a:lnTo>
                <a:lnTo>
                  <a:pt x="60400" y="0"/>
                </a:lnTo>
                <a:lnTo>
                  <a:pt x="30200" y="0"/>
                </a:lnTo>
                <a:lnTo>
                  <a:pt x="22682" y="3634"/>
                </a:lnTo>
                <a:lnTo>
                  <a:pt x="18859" y="0"/>
                </a:lnTo>
                <a:lnTo>
                  <a:pt x="0" y="0"/>
                </a:lnTo>
                <a:lnTo>
                  <a:pt x="0" y="36089"/>
                </a:lnTo>
                <a:close/>
              </a:path>
            </a:pathLst>
          </a:custGeom>
          <a:solidFill>
            <a:srgbClr val="008FC1"/>
          </a:solidFill>
        </p:spPr>
        <p:txBody>
          <a:bodyPr wrap="square" lIns="0" tIns="0" rIns="0" bIns="0" rtlCol="0">
            <a:noAutofit/>
          </a:bodyPr>
          <a:lstStyle/>
          <a:p>
            <a:endParaRPr/>
          </a:p>
        </p:txBody>
      </p:sp>
      <p:sp>
        <p:nvSpPr>
          <p:cNvPr id="37" name="object 37"/>
          <p:cNvSpPr/>
          <p:nvPr/>
        </p:nvSpPr>
        <p:spPr>
          <a:xfrm>
            <a:off x="716229" y="653034"/>
            <a:ext cx="3002788" cy="694689"/>
          </a:xfrm>
          <a:prstGeom prst="rect">
            <a:avLst/>
          </a:prstGeom>
          <a:blipFill>
            <a:blip r:embed="rId4" cstate="print"/>
            <a:stretch>
              <a:fillRect/>
            </a:stretch>
          </a:blipFill>
        </p:spPr>
        <p:txBody>
          <a:bodyPr wrap="square" lIns="0" tIns="0" rIns="0" bIns="0" rtlCol="0">
            <a:noAutofit/>
          </a:bodyPr>
          <a:lstStyle/>
          <a:p>
            <a:endParaRPr/>
          </a:p>
        </p:txBody>
      </p:sp>
      <p:sp>
        <p:nvSpPr>
          <p:cNvPr id="6" name="object 6"/>
          <p:cNvSpPr txBox="1"/>
          <p:nvPr/>
        </p:nvSpPr>
        <p:spPr>
          <a:xfrm>
            <a:off x="218643" y="4267200"/>
            <a:ext cx="621107" cy="519175"/>
          </a:xfrm>
          <a:prstGeom prst="rect">
            <a:avLst/>
          </a:prstGeom>
        </p:spPr>
        <p:txBody>
          <a:bodyPr wrap="square" lIns="0" tIns="0" rIns="0" bIns="0" rtlCol="0">
            <a:noAutofit/>
          </a:bodyPr>
          <a:lstStyle/>
          <a:p>
            <a:pPr marR="62812" algn="r">
              <a:lnSpc>
                <a:spcPts val="2030"/>
              </a:lnSpc>
              <a:spcBef>
                <a:spcPts val="101"/>
              </a:spcBef>
            </a:pPr>
            <a:r>
              <a:rPr sz="2850" spc="0" baseline="2874" dirty="0">
                <a:latin typeface="Calibri"/>
                <a:cs typeface="Calibri"/>
              </a:rPr>
              <a:t>D</a:t>
            </a:r>
            <a:r>
              <a:rPr sz="2850" spc="-34" baseline="2874" dirty="0">
                <a:latin typeface="Calibri"/>
                <a:cs typeface="Calibri"/>
              </a:rPr>
              <a:t>a</a:t>
            </a:r>
            <a:r>
              <a:rPr sz="2850" spc="0" baseline="2874" dirty="0">
                <a:latin typeface="Calibri"/>
                <a:cs typeface="Calibri"/>
              </a:rPr>
              <a:t>y</a:t>
            </a:r>
            <a:r>
              <a:rPr sz="2850" spc="-24" baseline="2874" dirty="0">
                <a:latin typeface="Calibri"/>
                <a:cs typeface="Calibri"/>
              </a:rPr>
              <a:t> </a:t>
            </a:r>
            <a:r>
              <a:rPr lang="en-US" sz="2850" baseline="2874" dirty="0">
                <a:latin typeface="Calibri"/>
                <a:cs typeface="Calibri"/>
              </a:rPr>
              <a:t>4</a:t>
            </a:r>
            <a:endParaRPr sz="1900" dirty="0">
              <a:latin typeface="Calibri"/>
              <a:cs typeface="Calibri"/>
            </a:endParaRPr>
          </a:p>
          <a:p>
            <a:pPr marR="12700" algn="r">
              <a:lnSpc>
                <a:spcPts val="1989"/>
              </a:lnSpc>
            </a:pPr>
            <a:endParaRPr sz="1900" dirty="0">
              <a:latin typeface="Calibri"/>
              <a:cs typeface="Calibri"/>
            </a:endParaRPr>
          </a:p>
        </p:txBody>
      </p:sp>
      <p:sp>
        <p:nvSpPr>
          <p:cNvPr id="4" name="object 4"/>
          <p:cNvSpPr txBox="1"/>
          <p:nvPr/>
        </p:nvSpPr>
        <p:spPr>
          <a:xfrm>
            <a:off x="1377648" y="4648200"/>
            <a:ext cx="1746552" cy="246380"/>
          </a:xfrm>
          <a:prstGeom prst="rect">
            <a:avLst/>
          </a:prstGeom>
        </p:spPr>
        <p:txBody>
          <a:bodyPr wrap="square" lIns="0" tIns="0" rIns="0" bIns="0" rtlCol="0">
            <a:noAutofit/>
          </a:bodyPr>
          <a:lstStyle/>
          <a:p>
            <a:pPr marL="12700">
              <a:lnSpc>
                <a:spcPts val="2030"/>
              </a:lnSpc>
              <a:spcBef>
                <a:spcPts val="101"/>
              </a:spcBef>
            </a:pPr>
            <a:r>
              <a:rPr lang="en-US" sz="2850" baseline="2874" dirty="0">
                <a:latin typeface="Calibri"/>
                <a:cs typeface="Calibri"/>
              </a:rPr>
              <a:t>March, 2020</a:t>
            </a:r>
            <a:endParaRPr sz="1900" dirty="0">
              <a:latin typeface="Calibri"/>
              <a:cs typeface="Calibri"/>
            </a:endParaRPr>
          </a:p>
        </p:txBody>
      </p:sp>
      <p:sp>
        <p:nvSpPr>
          <p:cNvPr id="3" name="object 3"/>
          <p:cNvSpPr txBox="1"/>
          <p:nvPr/>
        </p:nvSpPr>
        <p:spPr>
          <a:xfrm>
            <a:off x="218643" y="5033772"/>
            <a:ext cx="2222023" cy="266191"/>
          </a:xfrm>
          <a:prstGeom prst="rect">
            <a:avLst/>
          </a:prstGeom>
        </p:spPr>
        <p:txBody>
          <a:bodyPr wrap="square" lIns="0" tIns="0" rIns="0" bIns="0" rtlCol="0">
            <a:noAutofit/>
          </a:bodyPr>
          <a:lstStyle/>
          <a:p>
            <a:pPr marL="12700">
              <a:lnSpc>
                <a:spcPts val="2030"/>
              </a:lnSpc>
              <a:spcBef>
                <a:spcPts val="101"/>
              </a:spcBef>
            </a:pPr>
            <a:r>
              <a:rPr sz="2850" spc="-119" baseline="2874" dirty="0">
                <a:latin typeface="Calibri"/>
                <a:cs typeface="Calibri"/>
              </a:rPr>
              <a:t>T</a:t>
            </a:r>
            <a:r>
              <a:rPr sz="2850" spc="-34" baseline="2874" dirty="0">
                <a:latin typeface="Calibri"/>
                <a:cs typeface="Calibri"/>
              </a:rPr>
              <a:t>r</a:t>
            </a:r>
            <a:r>
              <a:rPr sz="2850" spc="0" baseline="2874" dirty="0">
                <a:latin typeface="Calibri"/>
                <a:cs typeface="Calibri"/>
              </a:rPr>
              <a:t>ainer:</a:t>
            </a:r>
            <a:r>
              <a:rPr sz="2850" spc="-35" baseline="2874" dirty="0">
                <a:latin typeface="Calibri"/>
                <a:cs typeface="Calibri"/>
              </a:rPr>
              <a:t> </a:t>
            </a:r>
            <a:r>
              <a:rPr lang="en-US" sz="2850" spc="4" baseline="2874" dirty="0">
                <a:latin typeface="Calibri"/>
                <a:cs typeface="Calibri"/>
              </a:rPr>
              <a:t>Gopal</a:t>
            </a:r>
            <a:endParaRPr sz="1900" dirty="0">
              <a:latin typeface="Calibri"/>
              <a:cs typeface="Calibri"/>
            </a:endParaRPr>
          </a:p>
        </p:txBody>
      </p:sp>
      <p:sp>
        <p:nvSpPr>
          <p:cNvPr id="2" name="object 2"/>
          <p:cNvSpPr txBox="1"/>
          <p:nvPr/>
        </p:nvSpPr>
        <p:spPr>
          <a:xfrm>
            <a:off x="1028191" y="5288280"/>
            <a:ext cx="2518939" cy="266191"/>
          </a:xfrm>
          <a:prstGeom prst="rect">
            <a:avLst/>
          </a:prstGeom>
        </p:spPr>
        <p:txBody>
          <a:bodyPr wrap="square" lIns="0" tIns="0" rIns="0" bIns="0" rtlCol="0">
            <a:noAutofit/>
          </a:bodyPr>
          <a:lstStyle/>
          <a:p>
            <a:pPr marL="12700">
              <a:lnSpc>
                <a:spcPts val="2030"/>
              </a:lnSpc>
              <a:spcBef>
                <a:spcPts val="101"/>
              </a:spcBef>
            </a:pPr>
            <a:r>
              <a:rPr lang="en-US" sz="2850" baseline="2874" dirty="0">
                <a:latin typeface="Calibri"/>
                <a:cs typeface="Calibri"/>
              </a:rPr>
              <a:t>Kirti</a:t>
            </a:r>
            <a:endParaRPr sz="1900" dirty="0">
              <a:latin typeface="Calibri"/>
              <a:cs typeface="Calibri"/>
            </a:endParaRPr>
          </a:p>
        </p:txBody>
      </p:sp>
      <p:sp>
        <p:nvSpPr>
          <p:cNvPr id="41" name="Rectangle 40"/>
          <p:cNvSpPr/>
          <p:nvPr/>
        </p:nvSpPr>
        <p:spPr>
          <a:xfrm>
            <a:off x="-148561" y="2571662"/>
            <a:ext cx="10206961" cy="2862322"/>
          </a:xfrm>
          <a:prstGeom prst="rect">
            <a:avLst/>
          </a:prstGeom>
          <a:noFill/>
        </p:spPr>
        <p:txBody>
          <a:bodyPr wrap="square" lIns="91440" tIns="45720" rIns="91440" bIns="45720">
            <a:spAutoFit/>
          </a:bodyPr>
          <a:lstStyle/>
          <a:p>
            <a:pPr algn="ctr"/>
            <a:r>
              <a:rPr lang="en-US" sz="6000" b="1" cap="none" spc="0" dirty="0">
                <a:ln w="10541" cmpd="sng">
                  <a:solidFill>
                    <a:schemeClr val="accent1">
                      <a:shade val="88000"/>
                      <a:satMod val="110000"/>
                    </a:schemeClr>
                  </a:solidFill>
                  <a:prstDash val="solid"/>
                </a:ln>
                <a:solidFill>
                  <a:schemeClr val="accent6">
                    <a:lumMod val="75000"/>
                  </a:schemeClr>
                </a:solidFill>
                <a:effectLst/>
              </a:rPr>
              <a:t>SAP Process Integration</a:t>
            </a:r>
          </a:p>
          <a:p>
            <a:pPr algn="ctr"/>
            <a:r>
              <a:rPr lang="en-US" sz="6000" b="1" cap="none" spc="0" dirty="0">
                <a:ln w="10541" cmpd="sng">
                  <a:solidFill>
                    <a:schemeClr val="accent1">
                      <a:shade val="88000"/>
                      <a:satMod val="110000"/>
                    </a:schemeClr>
                  </a:solidFill>
                  <a:prstDash val="solid"/>
                </a:ln>
                <a:solidFill>
                  <a:schemeClr val="accent6">
                    <a:lumMod val="75000"/>
                  </a:schemeClr>
                </a:solidFill>
                <a:effectLst/>
              </a:rPr>
              <a:t>(SAP PI)</a:t>
            </a:r>
          </a:p>
          <a:p>
            <a:pPr algn="ctr"/>
            <a:endParaRPr lang="en-US" sz="6000" b="1" cap="none" spc="0" dirty="0">
              <a:ln w="10541" cmpd="sng">
                <a:solidFill>
                  <a:schemeClr val="accent1">
                    <a:shade val="88000"/>
                    <a:satMod val="110000"/>
                  </a:schemeClr>
                </a:solidFill>
                <a:prstDash val="solid"/>
              </a:ln>
              <a:solidFill>
                <a:schemeClr val="accent6">
                  <a:lumMod val="75000"/>
                </a:schemeClr>
              </a:solidFill>
              <a:effectLst/>
            </a:endParaRPr>
          </a:p>
        </p:txBody>
      </p:sp>
      <p:sp>
        <p:nvSpPr>
          <p:cNvPr id="43" name="object 5"/>
          <p:cNvSpPr txBox="1"/>
          <p:nvPr/>
        </p:nvSpPr>
        <p:spPr>
          <a:xfrm>
            <a:off x="218642" y="4648200"/>
            <a:ext cx="1159005" cy="277367"/>
          </a:xfrm>
          <a:prstGeom prst="rect">
            <a:avLst/>
          </a:prstGeom>
        </p:spPr>
        <p:txBody>
          <a:bodyPr wrap="square" lIns="0" tIns="0" rIns="0" bIns="0" rtlCol="0">
            <a:noAutofit/>
          </a:bodyPr>
          <a:lstStyle/>
          <a:p>
            <a:pPr marL="12700">
              <a:lnSpc>
                <a:spcPts val="2165"/>
              </a:lnSpc>
              <a:spcBef>
                <a:spcPts val="108"/>
              </a:spcBef>
            </a:pPr>
            <a:r>
              <a:rPr lang="en-US" sz="2600" baseline="2874" dirty="0">
                <a:latin typeface="Calibri"/>
                <a:cs typeface="Calibri"/>
              </a:rPr>
              <a:t>16</a:t>
            </a:r>
            <a:r>
              <a:rPr lang="en-US" sz="2600" baseline="30000" dirty="0">
                <a:latin typeface="Calibri"/>
                <a:cs typeface="Calibri"/>
              </a:rPr>
              <a:t>th</a:t>
            </a:r>
            <a:r>
              <a:rPr lang="en-US" sz="2600" baseline="2874" dirty="0">
                <a:latin typeface="Calibri"/>
                <a:cs typeface="Calibri"/>
              </a:rPr>
              <a:t> – 20</a:t>
            </a:r>
            <a:r>
              <a:rPr lang="en-US" sz="2600" baseline="30000" dirty="0">
                <a:latin typeface="Calibri"/>
                <a:cs typeface="Calibri"/>
              </a:rPr>
              <a:t>th</a:t>
            </a:r>
            <a:r>
              <a:rPr lang="en-US" sz="2600" baseline="2874" dirty="0">
                <a:latin typeface="Calibri"/>
                <a:cs typeface="Calibri"/>
              </a:rPr>
              <a:t> </a:t>
            </a:r>
            <a:endParaRPr sz="2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pic>
        <p:nvPicPr>
          <p:cNvPr id="14" name="Picture 4" descr="File4.jpg"/>
          <p:cNvPicPr>
            <a:picLocks noChangeAspect="1" noChangeArrowheads="1"/>
          </p:cNvPicPr>
          <p:nvPr/>
        </p:nvPicPr>
        <p:blipFill>
          <a:blip r:embed="rId4" cstate="print"/>
          <a:srcRect/>
          <a:stretch>
            <a:fillRect/>
          </a:stretch>
        </p:blipFill>
        <p:spPr bwMode="auto">
          <a:xfrm>
            <a:off x="596899" y="1905000"/>
            <a:ext cx="8712200" cy="3581400"/>
          </a:xfrm>
          <a:prstGeom prst="rect">
            <a:avLst/>
          </a:prstGeom>
          <a:noFill/>
          <a:ln w="9525">
            <a:noFill/>
            <a:miter lim="800000"/>
            <a:headEnd/>
            <a:tailEnd/>
          </a:ln>
        </p:spPr>
      </p:pic>
      <p:sp>
        <p:nvSpPr>
          <p:cNvPr id="15" name="Rectangle 14"/>
          <p:cNvSpPr/>
          <p:nvPr/>
        </p:nvSpPr>
        <p:spPr>
          <a:xfrm>
            <a:off x="609600" y="228600"/>
            <a:ext cx="4374916" cy="707886"/>
          </a:xfrm>
          <a:prstGeom prst="rect">
            <a:avLst/>
          </a:prstGeom>
        </p:spPr>
        <p:txBody>
          <a:bodyPr wrap="none">
            <a:spAutoFit/>
          </a:bodyPr>
          <a:lstStyle/>
          <a:p>
            <a:pPr>
              <a:defRPr/>
            </a:pPr>
            <a:r>
              <a:rPr lang="en-US" sz="4000" b="1" dirty="0">
                <a:solidFill>
                  <a:schemeClr val="accent6"/>
                </a:solidFill>
                <a:latin typeface="Arial" panose="020B0604020202020204" pitchFamily="34" charset="0"/>
                <a:cs typeface="Arial" panose="020B0604020202020204" pitchFamily="34" charset="0"/>
              </a:rPr>
              <a:t>Message Monitor</a:t>
            </a:r>
          </a:p>
        </p:txBody>
      </p:sp>
    </p:spTree>
    <p:extLst>
      <p:ext uri="{BB962C8B-B14F-4D97-AF65-F5344CB8AC3E}">
        <p14:creationId xmlns:p14="http://schemas.microsoft.com/office/powerpoint/2010/main" val="2561598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7" name="Title 1"/>
          <p:cNvSpPr txBox="1">
            <a:spLocks/>
          </p:cNvSpPr>
          <p:nvPr/>
        </p:nvSpPr>
        <p:spPr>
          <a:xfrm>
            <a:off x="409575" y="381000"/>
            <a:ext cx="8734425"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600" b="1" dirty="0">
                <a:solidFill>
                  <a:schemeClr val="accent6"/>
                </a:solidFill>
                <a:latin typeface="Arial" panose="020B0604020202020204" pitchFamily="34" charset="0"/>
                <a:cs typeface="Arial" panose="020B0604020202020204" pitchFamily="34" charset="0"/>
              </a:rPr>
              <a:t>Message Status Overview </a:t>
            </a:r>
            <a:br>
              <a:rPr lang="en-US" sz="1600" dirty="0"/>
            </a:br>
            <a:r>
              <a:rPr lang="en-US" sz="1600" dirty="0"/>
              <a:t> </a:t>
            </a:r>
            <a:br>
              <a:rPr lang="en-US" sz="1600" dirty="0"/>
            </a:br>
            <a:br>
              <a:rPr lang="en-US" sz="1600" dirty="0"/>
            </a:br>
            <a:br>
              <a:rPr lang="en-US" sz="1600" dirty="0"/>
            </a:br>
            <a:r>
              <a:rPr lang="en-US" sz="1800" dirty="0">
                <a:latin typeface="Arial" panose="020B0604020202020204" pitchFamily="34" charset="0"/>
                <a:cs typeface="Arial" panose="020B0604020202020204" pitchFamily="34" charset="0"/>
              </a:rPr>
              <a:t>Message Status Overview will allow you to get a quick overview of the entire message flows sorted by interfaces and status.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Overview of Messages and their Statuses shows: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1. Error</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2. Scheduled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3. Success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4. Cancelled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Run the transaction for each component is the PI system every hour in the production system.  The transaction should be run once a day in the development and testing systems. (It vary depends upon the project requirements)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13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7" name="Title 1"/>
          <p:cNvSpPr txBox="1">
            <a:spLocks/>
          </p:cNvSpPr>
          <p:nvPr/>
        </p:nvSpPr>
        <p:spPr>
          <a:xfrm>
            <a:off x="409575" y="381000"/>
            <a:ext cx="8734425"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600" b="1" dirty="0">
                <a:solidFill>
                  <a:schemeClr val="accent6"/>
                </a:solidFill>
                <a:latin typeface="Arial" panose="020B0604020202020204" pitchFamily="34" charset="0"/>
                <a:cs typeface="Arial" panose="020B0604020202020204" pitchFamily="34" charset="0"/>
              </a:rPr>
              <a:t>Database</a:t>
            </a:r>
            <a:r>
              <a:rPr lang="en-US" sz="3600" dirty="0">
                <a:latin typeface="Times New Roman" pitchFamily="18" charset="0"/>
                <a:cs typeface="Times New Roman" pitchFamily="18" charset="0"/>
              </a:rPr>
              <a:t> </a:t>
            </a:r>
            <a:r>
              <a:rPr lang="en-US" sz="1600" dirty="0"/>
              <a:t> </a:t>
            </a:r>
            <a:br>
              <a:rPr lang="en-US" sz="1600" dirty="0"/>
            </a:br>
            <a:br>
              <a:rPr lang="en-US" sz="1600" dirty="0"/>
            </a:br>
            <a:br>
              <a:rPr lang="en-US" sz="1600" dirty="0"/>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
        <p:nvSpPr>
          <p:cNvPr id="14" name="Rectangle 2"/>
          <p:cNvSpPr>
            <a:spLocks noChangeArrowheads="1"/>
          </p:cNvSpPr>
          <p:nvPr/>
        </p:nvSpPr>
        <p:spPr bwMode="auto">
          <a:xfrm>
            <a:off x="533400" y="1417152"/>
            <a:ext cx="8001000" cy="2031325"/>
          </a:xfrm>
          <a:prstGeom prst="rect">
            <a:avLst/>
          </a:prstGeom>
          <a:noFill/>
          <a:ln w="9525">
            <a:noFill/>
            <a:miter lim="800000"/>
            <a:headEnd/>
            <a:tailEnd/>
          </a:ln>
        </p:spPr>
        <p:txBody>
          <a:bodyPr>
            <a:spAutoFit/>
          </a:bodyPr>
          <a:lstStyle/>
          <a:p>
            <a:pPr fontAlgn="base">
              <a:buFont typeface="Arial" charset="0"/>
              <a:buChar char="•"/>
            </a:pPr>
            <a:r>
              <a:rPr lang="en-US" b="0" dirty="0"/>
              <a:t> </a:t>
            </a:r>
            <a:r>
              <a:rPr lang="en-US" b="0" dirty="0">
                <a:latin typeface="Arial" panose="020B0604020202020204" pitchFamily="34" charset="0"/>
                <a:cs typeface="Arial" panose="020B0604020202020204" pitchFamily="34" charset="0"/>
              </a:rPr>
              <a:t>Set the time option to cover the last hour for the production system and last day for other systems and access the information by pressing display.</a:t>
            </a:r>
          </a:p>
          <a:p>
            <a:pPr fontAlgn="base">
              <a:buFont typeface="Arial" charset="0"/>
              <a:buChar char="•"/>
            </a:pPr>
            <a:r>
              <a:rPr lang="en-US" b="0" dirty="0">
                <a:latin typeface="Arial" panose="020B0604020202020204" pitchFamily="34" charset="0"/>
                <a:cs typeface="Arial" panose="020B0604020202020204" pitchFamily="34" charset="0"/>
              </a:rPr>
              <a:t> Analyze any errors or cancelled with errors and attempt to fix any problems.</a:t>
            </a:r>
          </a:p>
          <a:p>
            <a:pPr fontAlgn="base">
              <a:buFont typeface="Arial" charset="0"/>
              <a:buChar char="•"/>
            </a:pPr>
            <a:r>
              <a:rPr lang="en-US" b="0" dirty="0">
                <a:latin typeface="Arial" panose="020B0604020202020204" pitchFamily="34" charset="0"/>
                <a:cs typeface="Arial" panose="020B0604020202020204" pitchFamily="34" charset="0"/>
              </a:rPr>
              <a:t> Run the monitor regularly in the production system.  The transaction should be run once a day in the development and testing systems (It vary according to project requirements).</a:t>
            </a:r>
          </a:p>
          <a:p>
            <a:pPr fontAlgn="base"/>
            <a:r>
              <a:rPr lang="en-US" b="0" dirty="0"/>
              <a:t> </a:t>
            </a:r>
          </a:p>
        </p:txBody>
      </p:sp>
      <p:pic>
        <p:nvPicPr>
          <p:cNvPr id="15" name="Picture 2" descr="File5.jpg"/>
          <p:cNvPicPr>
            <a:picLocks noChangeAspect="1" noChangeArrowheads="1"/>
          </p:cNvPicPr>
          <p:nvPr/>
        </p:nvPicPr>
        <p:blipFill>
          <a:blip r:embed="rId4" cstate="print"/>
          <a:srcRect/>
          <a:stretch>
            <a:fillRect/>
          </a:stretch>
        </p:blipFill>
        <p:spPr bwMode="auto">
          <a:xfrm>
            <a:off x="547048" y="3241141"/>
            <a:ext cx="8686800" cy="3067050"/>
          </a:xfrm>
          <a:prstGeom prst="rect">
            <a:avLst/>
          </a:prstGeom>
          <a:noFill/>
          <a:ln w="9525">
            <a:noFill/>
            <a:miter lim="800000"/>
            <a:headEnd/>
            <a:tailEnd/>
          </a:ln>
        </p:spPr>
      </p:pic>
    </p:spTree>
    <p:extLst>
      <p:ext uri="{BB962C8B-B14F-4D97-AF65-F5344CB8AC3E}">
        <p14:creationId xmlns:p14="http://schemas.microsoft.com/office/powerpoint/2010/main" val="3478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4" name="Rectangle 3"/>
          <p:cNvSpPr>
            <a:spLocks noChangeArrowheads="1"/>
          </p:cNvSpPr>
          <p:nvPr/>
        </p:nvSpPr>
        <p:spPr bwMode="auto">
          <a:xfrm>
            <a:off x="609599" y="1377076"/>
            <a:ext cx="8686800" cy="4524315"/>
          </a:xfrm>
          <a:prstGeom prst="rect">
            <a:avLst/>
          </a:prstGeom>
          <a:noFill/>
          <a:ln w="9525">
            <a:noFill/>
            <a:miter lim="800000"/>
            <a:headEnd/>
            <a:tailEnd/>
          </a:ln>
        </p:spPr>
        <p:txBody>
          <a:bodyPr>
            <a:spAutoFit/>
          </a:bodyPr>
          <a:lstStyle/>
          <a:p>
            <a:pPr fontAlgn="base"/>
            <a:r>
              <a:rPr lang="en-US" b="0" dirty="0">
                <a:latin typeface="Arial" panose="020B0604020202020204" pitchFamily="34" charset="0"/>
                <a:cs typeface="Arial" panose="020B0604020202020204" pitchFamily="34" charset="0"/>
              </a:rPr>
              <a:t>The Adapter Engine’s Messaging System (MS) receives the message, processes it and forwards it to the receiver. While the MS processes the message, it passes several statuses:</a:t>
            </a:r>
          </a:p>
          <a:p>
            <a:pPr fontAlgn="base"/>
            <a:r>
              <a:rPr lang="en-US" b="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TO_BE_DELIVERED:</a:t>
            </a:r>
            <a:r>
              <a:rPr lang="en-US" b="0" dirty="0">
                <a:latin typeface="Arial" panose="020B0604020202020204" pitchFamily="34" charset="0"/>
                <a:cs typeface="Arial" panose="020B0604020202020204" pitchFamily="34" charset="0"/>
              </a:rPr>
              <a:t>  The state of message when it is initially handed over to the  Messaging System.</a:t>
            </a:r>
          </a:p>
          <a:p>
            <a:pPr fontAlgn="base"/>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DELIVERING:  </a:t>
            </a:r>
            <a:r>
              <a:rPr lang="en-US" b="0" dirty="0">
                <a:latin typeface="Arial" panose="020B0604020202020204" pitchFamily="34" charset="0"/>
                <a:cs typeface="Arial" panose="020B0604020202020204" pitchFamily="34" charset="0"/>
              </a:rPr>
              <a:t>The state of message when it has popped out of the MS queuing system and is in the process of being transmitted across the wire or  delivered to an application.</a:t>
            </a:r>
          </a:p>
          <a:p>
            <a:pPr fontAlgn="base"/>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DELIVERED: </a:t>
            </a:r>
            <a:r>
              <a:rPr lang="en-US" b="0" dirty="0">
                <a:latin typeface="Arial" panose="020B0604020202020204" pitchFamily="34" charset="0"/>
                <a:cs typeface="Arial" panose="020B0604020202020204" pitchFamily="34" charset="0"/>
              </a:rPr>
              <a:t>The state of message when it has successfully reached its intended recipient.</a:t>
            </a:r>
          </a:p>
          <a:p>
            <a:pPr fontAlgn="base"/>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SYSTEM ERROR: </a:t>
            </a:r>
            <a:r>
              <a:rPr lang="en-US" b="0" dirty="0">
                <a:latin typeface="Arial" panose="020B0604020202020204" pitchFamily="34" charset="0"/>
                <a:cs typeface="Arial" panose="020B0604020202020204" pitchFamily="34" charset="0"/>
              </a:rPr>
              <a:t>The state of issues with the messages that are flowing through the PI side that can be stuck for several reasons.</a:t>
            </a:r>
          </a:p>
          <a:p>
            <a:pPr fontAlgn="base"/>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HOLDING:</a:t>
            </a:r>
            <a:r>
              <a:rPr lang="en-US" b="0" dirty="0">
                <a:latin typeface="Arial" panose="020B0604020202020204" pitchFamily="34" charset="0"/>
                <a:cs typeface="Arial" panose="020B0604020202020204" pitchFamily="34" charset="0"/>
              </a:rPr>
              <a:t> The state of an EOIO message that cannot be delivered until its     predecessors have been delivered.</a:t>
            </a:r>
          </a:p>
          <a:p>
            <a:pPr fontAlgn="base"/>
            <a:r>
              <a:rPr lang="en-US" b="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WAITING:</a:t>
            </a:r>
            <a:r>
              <a:rPr lang="en-US" b="0" dirty="0">
                <a:latin typeface="Arial" panose="020B0604020202020204" pitchFamily="34" charset="0"/>
                <a:cs typeface="Arial" panose="020B0604020202020204" pitchFamily="34" charset="0"/>
              </a:rPr>
              <a:t> The state of a message that has been attempted to be sent at least   once, failed, and is currently waiting for another attempt.</a:t>
            </a:r>
          </a:p>
        </p:txBody>
      </p:sp>
      <p:sp>
        <p:nvSpPr>
          <p:cNvPr id="15" name="Title 1"/>
          <p:cNvSpPr txBox="1">
            <a:spLocks/>
          </p:cNvSpPr>
          <p:nvPr/>
        </p:nvSpPr>
        <p:spPr>
          <a:xfrm>
            <a:off x="409575" y="381000"/>
            <a:ext cx="8734425" cy="5334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3600" b="1" dirty="0">
                <a:solidFill>
                  <a:schemeClr val="accent6"/>
                </a:solidFill>
                <a:latin typeface="Arial" panose="020B0604020202020204" pitchFamily="34" charset="0"/>
                <a:cs typeface="Arial" panose="020B0604020202020204" pitchFamily="34" charset="0"/>
              </a:rPr>
              <a:t>Database</a:t>
            </a:r>
            <a:r>
              <a:rPr lang="en-US" sz="3600" dirty="0">
                <a:latin typeface="Times New Roman" pitchFamily="18" charset="0"/>
                <a:cs typeface="Times New Roman" pitchFamily="18" charset="0"/>
              </a:rPr>
              <a:t> </a:t>
            </a:r>
            <a:r>
              <a:rPr lang="en-US" sz="1600" dirty="0"/>
              <a:t> </a:t>
            </a:r>
            <a:br>
              <a:rPr lang="en-US" sz="1600" dirty="0"/>
            </a:br>
            <a:br>
              <a:rPr lang="en-US" sz="1600" dirty="0"/>
            </a:br>
            <a:br>
              <a:rPr lang="en-US" sz="1600" dirty="0"/>
            </a:b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75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0" y="649224"/>
            <a:ext cx="9906000" cy="833627"/>
          </a:xfrm>
          <a:prstGeom prst="rect">
            <a:avLst/>
          </a:prstGeom>
          <a:blipFill>
            <a:blip r:embed="rId4" cstate="print"/>
            <a:stretch>
              <a:fillRect/>
            </a:stretch>
          </a:blipFill>
        </p:spPr>
        <p:txBody>
          <a:bodyPr wrap="square" lIns="0" tIns="0" rIns="0" bIns="0" rtlCol="0">
            <a:noAutofit/>
          </a:bodyPr>
          <a:lstStyle/>
          <a:p>
            <a:endParaRPr/>
          </a:p>
        </p:txBody>
      </p:sp>
      <p:sp>
        <p:nvSpPr>
          <p:cNvPr id="16" name="object 16"/>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4" name="object 14"/>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3" name="object 13"/>
          <p:cNvSpPr txBox="1"/>
          <p:nvPr/>
        </p:nvSpPr>
        <p:spPr>
          <a:xfrm>
            <a:off x="284784" y="261222"/>
            <a:ext cx="8648414"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Communication Channel Monitor</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510327"/>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13</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8" name="Rectangle 2"/>
          <p:cNvSpPr>
            <a:spLocks noChangeArrowheads="1"/>
          </p:cNvSpPr>
          <p:nvPr/>
        </p:nvSpPr>
        <p:spPr bwMode="auto">
          <a:xfrm>
            <a:off x="401083" y="1570450"/>
            <a:ext cx="8991600" cy="1200329"/>
          </a:xfrm>
          <a:prstGeom prst="rect">
            <a:avLst/>
          </a:prstGeom>
          <a:noFill/>
          <a:ln w="9525">
            <a:noFill/>
            <a:miter lim="800000"/>
            <a:headEnd/>
            <a:tailEnd/>
          </a:ln>
        </p:spPr>
        <p:txBody>
          <a:bodyPr>
            <a:spAutoFit/>
          </a:bodyPr>
          <a:lstStyle/>
          <a:p>
            <a:pPr fontAlgn="base"/>
            <a:r>
              <a:rPr lang="en-US" b="0" dirty="0">
                <a:latin typeface="Arial" panose="020B0604020202020204" pitchFamily="34" charset="0"/>
                <a:cs typeface="Arial" panose="020B0604020202020204" pitchFamily="34" charset="0"/>
              </a:rPr>
              <a:t>Display the status of the communication channels and the corresponding adapters to get detailed and up-to-date runtime information about individual communication channels. Communication Channel Monitor could be accessed in one of the following ways</a:t>
            </a:r>
          </a:p>
        </p:txBody>
      </p:sp>
      <p:sp>
        <p:nvSpPr>
          <p:cNvPr id="19" name="Rectangle 18"/>
          <p:cNvSpPr/>
          <p:nvPr/>
        </p:nvSpPr>
        <p:spPr>
          <a:xfrm>
            <a:off x="401083" y="2891360"/>
            <a:ext cx="8229600" cy="3693319"/>
          </a:xfrm>
          <a:prstGeom prst="rect">
            <a:avLst/>
          </a:prstGeom>
        </p:spPr>
        <p:txBody>
          <a:bodyPr>
            <a:spAutoFit/>
          </a:bodyPr>
          <a:lstStyle/>
          <a:p>
            <a:pPr marL="342900" indent="-342900">
              <a:lnSpc>
                <a:spcPct val="100000"/>
              </a:lnSpc>
              <a:buFont typeface="+mj-lt"/>
              <a:buAutoNum type="arabicPeriod"/>
              <a:defRPr/>
            </a:pPr>
            <a:r>
              <a:rPr lang="en-US" b="0" dirty="0">
                <a:latin typeface="Arial" panose="020B0604020202020204" pitchFamily="34" charset="0"/>
                <a:cs typeface="Arial" panose="020B0604020202020204" pitchFamily="34" charset="0"/>
              </a:rPr>
              <a:t>Open a browser and go http://&lt;host&gt;:&lt;port&gt;/pimon to access the Process Integration tools. Then choose Monitoring &gt;&gt; Adapter Engine &gt;&gt; Communication Channel Monitor.</a:t>
            </a:r>
          </a:p>
          <a:p>
            <a:pPr marL="342900" indent="-342900" fontAlgn="base">
              <a:lnSpc>
                <a:spcPct val="100000"/>
              </a:lnSpc>
              <a:buFont typeface="+mj-lt"/>
              <a:buAutoNum type="arabicPeriod"/>
              <a:defRPr/>
            </a:pPr>
            <a:r>
              <a:rPr lang="en-US" b="0" dirty="0">
                <a:latin typeface="Arial" panose="020B0604020202020204" pitchFamily="34" charset="0"/>
                <a:cs typeface="Arial" panose="020B0604020202020204" pitchFamily="34" charset="0"/>
              </a:rPr>
              <a:t>Click on the Communication Channel Monitor.</a:t>
            </a:r>
          </a:p>
          <a:p>
            <a:pPr marL="342900" indent="-342900" fontAlgn="base">
              <a:lnSpc>
                <a:spcPct val="100000"/>
              </a:lnSpc>
              <a:buFont typeface="+mj-lt"/>
              <a:buAutoNum type="arabicPeriod"/>
              <a:defRPr/>
            </a:pPr>
            <a:r>
              <a:rPr lang="en-US" b="0" dirty="0">
                <a:latin typeface="Arial" panose="020B0604020202020204" pitchFamily="34" charset="0"/>
                <a:cs typeface="Arial" panose="020B0604020202020204" pitchFamily="34" charset="0"/>
              </a:rPr>
              <a:t>The components of the PI system should be analyzed regular basis in the production system.  The transaction should be run once a day in the development and testing systems.</a:t>
            </a:r>
          </a:p>
          <a:p>
            <a:pPr marL="342900" indent="-342900" fontAlgn="base">
              <a:lnSpc>
                <a:spcPct val="100000"/>
              </a:lnSpc>
              <a:buFont typeface="+mj-lt"/>
              <a:buAutoNum type="arabicPeriod"/>
              <a:defRPr/>
            </a:pPr>
            <a:endParaRPr lang="en-US" b="0" dirty="0">
              <a:latin typeface="Arial" panose="020B0604020202020204" pitchFamily="34" charset="0"/>
              <a:cs typeface="Arial" panose="020B0604020202020204" pitchFamily="34" charset="0"/>
            </a:endParaRPr>
          </a:p>
          <a:p>
            <a:pPr marL="342900" indent="-342900" fontAlgn="base">
              <a:lnSpc>
                <a:spcPct val="100000"/>
              </a:lnSpc>
              <a:defRPr/>
            </a:pPr>
            <a:r>
              <a:rPr lang="en-US" b="0" dirty="0">
                <a:latin typeface="Arial" panose="020B0604020202020204" pitchFamily="34" charset="0"/>
                <a:cs typeface="Arial" panose="020B0604020202020204" pitchFamily="34" charset="0"/>
              </a:rPr>
              <a:t>                   						Contd.</a:t>
            </a:r>
          </a:p>
          <a:p>
            <a:pPr>
              <a:lnSpc>
                <a:spcPct val="100000"/>
              </a:lnSpc>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9" name="object 9"/>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14</a:t>
            </a:r>
            <a:endParaRPr sz="800">
              <a:latin typeface="Arial"/>
              <a:cs typeface="Arial"/>
            </a:endParaRPr>
          </a:p>
        </p:txBody>
      </p:sp>
      <p:sp>
        <p:nvSpPr>
          <p:cNvPr id="5" name="object 5"/>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4" name="Picture 2" descr="File6.jpg"/>
          <p:cNvPicPr>
            <a:picLocks noChangeAspect="1" noChangeArrowheads="1"/>
          </p:cNvPicPr>
          <p:nvPr/>
        </p:nvPicPr>
        <p:blipFill>
          <a:blip r:embed="rId4" cstate="print"/>
          <a:srcRect/>
          <a:stretch>
            <a:fillRect/>
          </a:stretch>
        </p:blipFill>
        <p:spPr bwMode="auto">
          <a:xfrm>
            <a:off x="395333" y="1870853"/>
            <a:ext cx="9026525" cy="3276600"/>
          </a:xfrm>
          <a:prstGeom prst="rect">
            <a:avLst/>
          </a:prstGeom>
          <a:noFill/>
          <a:ln w="9525">
            <a:noFill/>
            <a:miter lim="800000"/>
            <a:headEnd/>
            <a:tailEnd/>
          </a:ln>
        </p:spPr>
      </p:pic>
      <p:sp>
        <p:nvSpPr>
          <p:cNvPr id="16" name="object 13"/>
          <p:cNvSpPr txBox="1"/>
          <p:nvPr/>
        </p:nvSpPr>
        <p:spPr>
          <a:xfrm>
            <a:off x="284784" y="261222"/>
            <a:ext cx="8648414"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Communication Channel Monitor</a:t>
            </a:r>
            <a:endParaRPr sz="36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Performance Monitor</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6" name="Rectangle 25"/>
          <p:cNvSpPr/>
          <p:nvPr/>
        </p:nvSpPr>
        <p:spPr>
          <a:xfrm>
            <a:off x="609600" y="1595437"/>
            <a:ext cx="8458200" cy="3139321"/>
          </a:xfrm>
          <a:prstGeom prst="rect">
            <a:avLst/>
          </a:prstGeom>
        </p:spPr>
        <p:txBody>
          <a:bodyPr>
            <a:spAutoFit/>
          </a:bodyPr>
          <a:lstStyle/>
          <a:p>
            <a:pPr fontAlgn="base">
              <a:defRPr/>
            </a:pPr>
            <a:r>
              <a:rPr lang="en-US" b="0" dirty="0">
                <a:latin typeface="Arial" panose="020B0604020202020204" pitchFamily="34" charset="0"/>
                <a:cs typeface="Arial" panose="020B0604020202020204" pitchFamily="34" charset="0"/>
              </a:rPr>
              <a:t>Monitor the performance of message processing on the Advanced Adapter Engine by inspecting the amount of processed data over various periods of time and the message processing time at individual adapter modules.</a:t>
            </a:r>
          </a:p>
          <a:p>
            <a:pPr fontAlgn="base">
              <a:defRPr/>
            </a:pPr>
            <a:r>
              <a:rPr lang="en-US" b="0" dirty="0">
                <a:latin typeface="Arial" panose="020B0604020202020204" pitchFamily="34" charset="0"/>
                <a:cs typeface="Arial" panose="020B0604020202020204" pitchFamily="34" charset="0"/>
              </a:rPr>
              <a:t>Performance Monitor could be accessed in one of the following ways:</a:t>
            </a:r>
          </a:p>
          <a:p>
            <a:pPr marL="342900" indent="-342900" fontAlgn="base">
              <a:buFont typeface="+mj-lt"/>
              <a:buAutoNum type="arabicPeriod"/>
              <a:defRPr/>
            </a:pPr>
            <a:r>
              <a:rPr lang="en-US" b="0" dirty="0">
                <a:latin typeface="Arial" panose="020B0604020202020204" pitchFamily="34" charset="0"/>
                <a:cs typeface="Arial" panose="020B0604020202020204" pitchFamily="34" charset="0"/>
              </a:rPr>
              <a:t>Open a browser and go to http://&lt;host&gt;:&lt;port&gt;/pimon to access the Process Integration tools. Then choose Monitoring &gt;&gt; Adapter Engine &gt;&gt; Performance Monitor.</a:t>
            </a:r>
          </a:p>
          <a:p>
            <a:pPr marL="342900" indent="-342900" fontAlgn="base">
              <a:buFont typeface="+mj-lt"/>
              <a:buAutoNum type="arabicPeriod"/>
              <a:defRPr/>
            </a:pPr>
            <a:r>
              <a:rPr lang="en-US" b="0" dirty="0">
                <a:latin typeface="Arial" panose="020B0604020202020204" pitchFamily="34" charset="0"/>
                <a:cs typeface="Arial" panose="020B0604020202020204" pitchFamily="34" charset="0"/>
              </a:rPr>
              <a:t>Click on the Performance Monitor</a:t>
            </a:r>
          </a:p>
          <a:p>
            <a:pPr marL="342900" indent="-342900" fontAlgn="base">
              <a:buFont typeface="+mj-lt"/>
              <a:buAutoNum type="arabicPeriod"/>
              <a:defRPr/>
            </a:pPr>
            <a:endParaRPr lang="en-US" b="0" dirty="0">
              <a:latin typeface="Arial" panose="020B0604020202020204" pitchFamily="34" charset="0"/>
              <a:cs typeface="Arial" panose="020B0604020202020204" pitchFamily="34" charset="0"/>
            </a:endParaRPr>
          </a:p>
          <a:p>
            <a:pPr marL="342900" indent="-342900" fontAlgn="base">
              <a:defRPr/>
            </a:pPr>
            <a:r>
              <a:rPr lang="en-US" b="0" dirty="0">
                <a:latin typeface="Arial" panose="020B0604020202020204" pitchFamily="34" charset="0"/>
                <a:cs typeface="Arial" panose="020B0604020202020204" pitchFamily="34" charset="0"/>
              </a:rPr>
              <a:t>                                                                                                                                                        </a:t>
            </a:r>
          </a:p>
          <a:p>
            <a:pPr fontAlgn="base">
              <a:defRPr/>
            </a:pPr>
            <a:r>
              <a:rPr lang="en-US" b="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Contd.</a:t>
            </a:r>
            <a:endParaRPr lang="en-US" b="0"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Java Proxy Run Time Monitor</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14"/>
          <p:cNvSpPr/>
          <p:nvPr/>
        </p:nvSpPr>
        <p:spPr>
          <a:xfrm>
            <a:off x="609600" y="1774839"/>
            <a:ext cx="8534400" cy="1754326"/>
          </a:xfrm>
          <a:prstGeom prst="rect">
            <a:avLst/>
          </a:prstGeom>
        </p:spPr>
        <p:txBody>
          <a:bodyPr>
            <a:spAutoFit/>
          </a:bodyPr>
          <a:lstStyle/>
          <a:p>
            <a:pPr>
              <a:defRPr/>
            </a:pPr>
            <a:r>
              <a:rPr lang="en-US" b="0" dirty="0">
                <a:latin typeface="Arial" panose="020B0604020202020204" pitchFamily="34" charset="0"/>
                <a:cs typeface="Arial" panose="020B0604020202020204" pitchFamily="34" charset="0"/>
              </a:rPr>
              <a:t>Monitor  the overall status of the Java Proxy Run time.</a:t>
            </a:r>
          </a:p>
          <a:p>
            <a:pPr>
              <a:defRPr/>
            </a:pPr>
            <a:r>
              <a:rPr lang="en-US" b="0" dirty="0">
                <a:latin typeface="Arial" panose="020B0604020202020204" pitchFamily="34" charset="0"/>
                <a:cs typeface="Arial" panose="020B0604020202020204" pitchFamily="34" charset="0"/>
              </a:rPr>
              <a:t>Java Proxy Run Time Monitor could be accessed in one of the following ways:</a:t>
            </a:r>
          </a:p>
          <a:p>
            <a:pPr marL="342900" indent="-342900">
              <a:buFont typeface="+mj-lt"/>
              <a:buAutoNum type="arabicPeriod"/>
              <a:defRPr/>
            </a:pPr>
            <a:r>
              <a:rPr lang="en-US" b="0" dirty="0">
                <a:latin typeface="Arial" panose="020B0604020202020204" pitchFamily="34" charset="0"/>
                <a:cs typeface="Arial" panose="020B0604020202020204" pitchFamily="34" charset="0"/>
              </a:rPr>
              <a:t>Open a browser and go to http://&lt;host&gt;:&lt;port&gt;/pimon to access the Process Integration tools. Then choose Monitoring &gt;&gt; Adapter Engine &gt;&gt; Java Proxy Run time Monitor.</a:t>
            </a:r>
          </a:p>
          <a:p>
            <a:pPr marL="342900" indent="-342900">
              <a:buFont typeface="+mj-lt"/>
              <a:buAutoNum type="arabicPeriod"/>
              <a:defRPr/>
            </a:pPr>
            <a:r>
              <a:rPr lang="en-US" b="0" dirty="0">
                <a:latin typeface="Arial" panose="020B0604020202020204" pitchFamily="34" charset="0"/>
                <a:cs typeface="Arial" panose="020B0604020202020204" pitchFamily="34" charset="0"/>
              </a:rPr>
              <a:t>Click on the Java Proxy Run time Monitor</a:t>
            </a:r>
          </a:p>
        </p:txBody>
      </p:sp>
    </p:spTree>
    <p:extLst>
      <p:ext uri="{BB962C8B-B14F-4D97-AF65-F5344CB8AC3E}">
        <p14:creationId xmlns:p14="http://schemas.microsoft.com/office/powerpoint/2010/main" val="12405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pic>
        <p:nvPicPr>
          <p:cNvPr id="16" name="Picture 2" descr="Java Proxy Runtime Monitor.jpg"/>
          <p:cNvPicPr>
            <a:picLocks noChangeAspect="1" noChangeArrowheads="1"/>
          </p:cNvPicPr>
          <p:nvPr/>
        </p:nvPicPr>
        <p:blipFill>
          <a:blip r:embed="rId4" cstate="print"/>
          <a:srcRect/>
          <a:stretch>
            <a:fillRect/>
          </a:stretch>
        </p:blipFill>
        <p:spPr bwMode="auto">
          <a:xfrm>
            <a:off x="482730" y="1968247"/>
            <a:ext cx="8991600" cy="3429000"/>
          </a:xfrm>
          <a:prstGeom prst="rect">
            <a:avLst/>
          </a:prstGeom>
          <a:noFill/>
          <a:ln w="9525">
            <a:noFill/>
            <a:miter lim="800000"/>
            <a:headEnd/>
            <a:tailEnd/>
          </a:ln>
        </p:spPr>
      </p:pic>
      <p:sp>
        <p:nvSpPr>
          <p:cNvPr id="15" name="object 21"/>
          <p:cNvSpPr txBox="1"/>
          <p:nvPr/>
        </p:nvSpPr>
        <p:spPr>
          <a:xfrm>
            <a:off x="304800" y="381000"/>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Java Proxy Run Time Monitor</a:t>
            </a:r>
            <a:endParaRPr sz="36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38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Cache Monitor</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Rectangle 15"/>
          <p:cNvSpPr/>
          <p:nvPr/>
        </p:nvSpPr>
        <p:spPr>
          <a:xfrm>
            <a:off x="609600" y="1809666"/>
            <a:ext cx="8077200" cy="2308324"/>
          </a:xfrm>
          <a:prstGeom prst="rect">
            <a:avLst/>
          </a:prstGeom>
        </p:spPr>
        <p:txBody>
          <a:bodyPr>
            <a:spAutoFit/>
          </a:bodyPr>
          <a:lstStyle/>
          <a:p>
            <a:pPr>
              <a:defRPr/>
            </a:pPr>
            <a:r>
              <a:rPr lang="en-US" b="0" dirty="0">
                <a:latin typeface="Arial" panose="020B0604020202020204" pitchFamily="34" charset="0"/>
                <a:cs typeface="Arial" panose="020B0604020202020204" pitchFamily="34" charset="0"/>
              </a:rPr>
              <a:t>Monitor cache objects in the SAP Net Weaver Process Integration run time caches of the Adapter Engine.</a:t>
            </a:r>
          </a:p>
          <a:p>
            <a:pPr>
              <a:defRPr/>
            </a:pPr>
            <a:r>
              <a:rPr lang="en-US" b="0" dirty="0">
                <a:latin typeface="Arial" panose="020B0604020202020204" pitchFamily="34" charset="0"/>
                <a:cs typeface="Arial" panose="020B0604020202020204" pitchFamily="34" charset="0"/>
              </a:rPr>
              <a:t>Cache Monitor could be accessed in one of the following ways:</a:t>
            </a:r>
          </a:p>
          <a:p>
            <a:pPr marL="342900" indent="-342900">
              <a:buFont typeface="+mj-lt"/>
              <a:buAutoNum type="arabicPeriod"/>
              <a:defRPr/>
            </a:pPr>
            <a:r>
              <a:rPr lang="en-US" b="0" dirty="0">
                <a:latin typeface="Arial" panose="020B0604020202020204" pitchFamily="34" charset="0"/>
                <a:cs typeface="Arial" panose="020B0604020202020204" pitchFamily="34" charset="0"/>
              </a:rPr>
              <a:t> Open a browser and go to http://&lt;host&gt;:&lt;port&gt;/pimon to access the Process Integration tools. Then choose Monitoring &gt;&gt; Adapter Engine &gt;&gt; Cache Monitor.</a:t>
            </a:r>
          </a:p>
          <a:p>
            <a:pPr marL="342900" indent="-342900">
              <a:buFont typeface="+mj-lt"/>
              <a:buAutoNum type="arabicPeriod"/>
              <a:defRPr/>
            </a:pPr>
            <a:r>
              <a:rPr lang="en-US" b="0" dirty="0">
                <a:latin typeface="Arial" panose="020B0604020202020204" pitchFamily="34" charset="0"/>
                <a:cs typeface="Arial" panose="020B0604020202020204" pitchFamily="34" charset="0"/>
              </a:rPr>
              <a:t>Click on the Cache Monitor</a:t>
            </a:r>
          </a:p>
          <a:p>
            <a:pPr>
              <a:defRPr/>
            </a:pPr>
            <a:r>
              <a:rPr lang="en-US" dirty="0"/>
              <a:t> </a:t>
            </a:r>
          </a:p>
        </p:txBody>
      </p:sp>
    </p:spTree>
    <p:extLst>
      <p:ext uri="{BB962C8B-B14F-4D97-AF65-F5344CB8AC3E}">
        <p14:creationId xmlns:p14="http://schemas.microsoft.com/office/powerpoint/2010/main" val="206230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0" name="object 20"/>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1" name="object 21"/>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3" name="object 23"/>
          <p:cNvSpPr/>
          <p:nvPr/>
        </p:nvSpPr>
        <p:spPr>
          <a:xfrm>
            <a:off x="0" y="0"/>
            <a:ext cx="9906000" cy="6353302"/>
          </a:xfrm>
          <a:prstGeom prst="rect">
            <a:avLst/>
          </a:prstGeom>
          <a:blipFill>
            <a:blip r:embed="rId4" cstate="print"/>
            <a:stretch>
              <a:fillRect/>
            </a:stretch>
          </a:blipFill>
        </p:spPr>
        <p:txBody>
          <a:bodyPr wrap="square" lIns="0" tIns="0" rIns="0" bIns="0" rtlCol="0">
            <a:noAutofit/>
          </a:bodyPr>
          <a:lstStyle/>
          <a:p>
            <a:endParaRPr dirty="0"/>
          </a:p>
        </p:txBody>
      </p:sp>
      <p:sp>
        <p:nvSpPr>
          <p:cNvPr id="24" name="object 24"/>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5" name="object 2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6" name="object 26"/>
          <p:cNvSpPr/>
          <p:nvPr/>
        </p:nvSpPr>
        <p:spPr>
          <a:xfrm>
            <a:off x="848436" y="1556727"/>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27" name="object 27"/>
          <p:cNvSpPr/>
          <p:nvPr/>
        </p:nvSpPr>
        <p:spPr>
          <a:xfrm>
            <a:off x="848436" y="1556727"/>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28" name="object 28"/>
          <p:cNvSpPr/>
          <p:nvPr/>
        </p:nvSpPr>
        <p:spPr>
          <a:xfrm>
            <a:off x="848436" y="2068156"/>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29" name="object 29"/>
          <p:cNvSpPr/>
          <p:nvPr/>
        </p:nvSpPr>
        <p:spPr>
          <a:xfrm>
            <a:off x="848436" y="2068156"/>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30" name="object 30"/>
          <p:cNvSpPr/>
          <p:nvPr/>
        </p:nvSpPr>
        <p:spPr>
          <a:xfrm>
            <a:off x="848436" y="2572219"/>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31" name="object 31"/>
          <p:cNvSpPr/>
          <p:nvPr/>
        </p:nvSpPr>
        <p:spPr>
          <a:xfrm>
            <a:off x="848436" y="2572219"/>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32" name="object 32"/>
          <p:cNvSpPr/>
          <p:nvPr/>
        </p:nvSpPr>
        <p:spPr>
          <a:xfrm>
            <a:off x="848436" y="3076282"/>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33" name="object 33"/>
          <p:cNvSpPr/>
          <p:nvPr/>
        </p:nvSpPr>
        <p:spPr>
          <a:xfrm>
            <a:off x="848436" y="3076282"/>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34" name="object 34"/>
          <p:cNvSpPr/>
          <p:nvPr/>
        </p:nvSpPr>
        <p:spPr>
          <a:xfrm>
            <a:off x="848436" y="3580345"/>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solidFill>
            <a:srgbClr val="007194"/>
          </a:solidFill>
        </p:spPr>
        <p:txBody>
          <a:bodyPr wrap="square" lIns="0" tIns="0" rIns="0" bIns="0" rtlCol="0">
            <a:noAutofit/>
          </a:bodyPr>
          <a:lstStyle/>
          <a:p>
            <a:endParaRPr/>
          </a:p>
        </p:txBody>
      </p:sp>
      <p:sp>
        <p:nvSpPr>
          <p:cNvPr id="35" name="object 35"/>
          <p:cNvSpPr/>
          <p:nvPr/>
        </p:nvSpPr>
        <p:spPr>
          <a:xfrm>
            <a:off x="848436" y="3580345"/>
            <a:ext cx="356184" cy="424726"/>
          </a:xfrm>
          <a:custGeom>
            <a:avLst/>
            <a:gdLst/>
            <a:ahLst/>
            <a:cxnLst/>
            <a:rect l="l" t="t" r="r" b="b"/>
            <a:pathLst>
              <a:path w="356184" h="424726">
                <a:moveTo>
                  <a:pt x="0" y="424726"/>
                </a:moveTo>
                <a:lnTo>
                  <a:pt x="356184" y="424726"/>
                </a:lnTo>
                <a:lnTo>
                  <a:pt x="356184" y="0"/>
                </a:lnTo>
                <a:lnTo>
                  <a:pt x="0" y="0"/>
                </a:lnTo>
                <a:lnTo>
                  <a:pt x="0" y="424726"/>
                </a:lnTo>
                <a:close/>
              </a:path>
            </a:pathLst>
          </a:custGeom>
          <a:ln w="9525">
            <a:solidFill>
              <a:srgbClr val="000000"/>
            </a:solidFill>
          </a:ln>
        </p:spPr>
        <p:txBody>
          <a:bodyPr wrap="square" lIns="0" tIns="0" rIns="0" bIns="0" rtlCol="0">
            <a:noAutofit/>
          </a:bodyPr>
          <a:lstStyle/>
          <a:p>
            <a:endParaRPr/>
          </a:p>
        </p:txBody>
      </p:sp>
      <p:sp>
        <p:nvSpPr>
          <p:cNvPr id="19" name="object 19"/>
          <p:cNvSpPr txBox="1"/>
          <p:nvPr/>
        </p:nvSpPr>
        <p:spPr>
          <a:xfrm>
            <a:off x="284784" y="261222"/>
            <a:ext cx="2075027" cy="482599"/>
          </a:xfrm>
          <a:prstGeom prst="rect">
            <a:avLst/>
          </a:prstGeom>
        </p:spPr>
        <p:txBody>
          <a:bodyPr wrap="square" lIns="0" tIns="0" rIns="0" bIns="0" rtlCol="0">
            <a:noAutofit/>
          </a:bodyPr>
          <a:lstStyle/>
          <a:p>
            <a:pPr marL="12700">
              <a:lnSpc>
                <a:spcPts val="3779"/>
              </a:lnSpc>
              <a:spcBef>
                <a:spcPts val="189"/>
              </a:spcBef>
            </a:pPr>
            <a:r>
              <a:rPr sz="3600" b="1" u="heavy" spc="0" dirty="0">
                <a:solidFill>
                  <a:srgbClr val="001F5F"/>
                </a:solidFill>
                <a:latin typeface="Arial"/>
                <a:cs typeface="Arial"/>
              </a:rPr>
              <a:t>Contents</a:t>
            </a:r>
            <a:endParaRPr sz="3600" dirty="0">
              <a:latin typeface="Arial"/>
              <a:cs typeface="Arial"/>
            </a:endParaRPr>
          </a:p>
        </p:txBody>
      </p:sp>
      <p:sp>
        <p:nvSpPr>
          <p:cNvPr id="18" name="object 18"/>
          <p:cNvSpPr txBox="1"/>
          <p:nvPr/>
        </p:nvSpPr>
        <p:spPr>
          <a:xfrm>
            <a:off x="1287526" y="1603914"/>
            <a:ext cx="4846061" cy="1849881"/>
          </a:xfrm>
          <a:prstGeom prst="rect">
            <a:avLst/>
          </a:prstGeom>
        </p:spPr>
        <p:txBody>
          <a:bodyPr wrap="square" lIns="0" tIns="0" rIns="0" bIns="0" rtlCol="0">
            <a:noAutofit/>
          </a:bodyPr>
          <a:lstStyle/>
          <a:p>
            <a:pPr marL="12700" marR="39873">
              <a:lnSpc>
                <a:spcPts val="2555"/>
              </a:lnSpc>
              <a:spcBef>
                <a:spcPts val="127"/>
              </a:spcBef>
            </a:pPr>
            <a:r>
              <a:rPr lang="en-US" sz="2400" spc="0" dirty="0">
                <a:latin typeface="Arial"/>
                <a:cs typeface="Arial"/>
              </a:rPr>
              <a:t>Monitoring in SAP PI</a:t>
            </a:r>
            <a:endParaRPr sz="2400" dirty="0">
              <a:latin typeface="Arial"/>
              <a:cs typeface="Arial"/>
            </a:endParaRPr>
          </a:p>
          <a:p>
            <a:pPr marL="12700" marR="39873">
              <a:lnSpc>
                <a:spcPct val="95825"/>
              </a:lnSpc>
              <a:spcBef>
                <a:spcPts val="1139"/>
              </a:spcBef>
            </a:pPr>
            <a:r>
              <a:rPr lang="en-US" sz="2400" spc="0" dirty="0">
                <a:latin typeface="Arial"/>
                <a:cs typeface="Arial"/>
              </a:rPr>
              <a:t>Alert Mechanism</a:t>
            </a:r>
            <a:endParaRPr lang="en-US" sz="2400" dirty="0">
              <a:latin typeface="Arial"/>
              <a:cs typeface="Arial"/>
            </a:endParaRPr>
          </a:p>
          <a:p>
            <a:pPr marL="12700" marR="39873">
              <a:lnSpc>
                <a:spcPct val="95825"/>
              </a:lnSpc>
              <a:spcBef>
                <a:spcPts val="1139"/>
              </a:spcBef>
            </a:pPr>
            <a:r>
              <a:rPr lang="en-US" sz="2400" spc="0" dirty="0">
                <a:latin typeface="Arial"/>
                <a:cs typeface="Arial"/>
              </a:rPr>
              <a:t>Types of Mapping in SAP PI</a:t>
            </a:r>
          </a:p>
          <a:p>
            <a:pPr marL="12700" marR="39873">
              <a:lnSpc>
                <a:spcPct val="95825"/>
              </a:lnSpc>
              <a:spcBef>
                <a:spcPts val="1139"/>
              </a:spcBef>
            </a:pPr>
            <a:r>
              <a:rPr lang="en-US" sz="2400" dirty="0">
                <a:latin typeface="Arial"/>
                <a:cs typeface="Arial"/>
              </a:rPr>
              <a:t>Node functions in SAP PI</a:t>
            </a:r>
            <a:endParaRPr sz="2400" dirty="0">
              <a:latin typeface="Arial"/>
              <a:cs typeface="Arial"/>
            </a:endParaRPr>
          </a:p>
        </p:txBody>
      </p:sp>
      <p:sp>
        <p:nvSpPr>
          <p:cNvPr id="17" name="object 17"/>
          <p:cNvSpPr txBox="1"/>
          <p:nvPr/>
        </p:nvSpPr>
        <p:spPr>
          <a:xfrm>
            <a:off x="6145733" y="2619406"/>
            <a:ext cx="1054709" cy="330200"/>
          </a:xfrm>
          <a:prstGeom prst="rect">
            <a:avLst/>
          </a:prstGeom>
        </p:spPr>
        <p:txBody>
          <a:bodyPr wrap="square" lIns="0" tIns="0" rIns="0" bIns="0" rtlCol="0">
            <a:noAutofit/>
          </a:bodyPr>
          <a:lstStyle/>
          <a:p>
            <a:pPr marL="12700">
              <a:lnSpc>
                <a:spcPts val="2555"/>
              </a:lnSpc>
              <a:spcBef>
                <a:spcPts val="127"/>
              </a:spcBef>
            </a:pPr>
            <a:endParaRPr sz="2400" dirty="0">
              <a:latin typeface="Arial"/>
              <a:cs typeface="Arial"/>
            </a:endParaRPr>
          </a:p>
        </p:txBody>
      </p:sp>
      <p:sp>
        <p:nvSpPr>
          <p:cNvPr id="15" name="object 15"/>
          <p:cNvSpPr txBox="1"/>
          <p:nvPr/>
        </p:nvSpPr>
        <p:spPr>
          <a:xfrm>
            <a:off x="1295400" y="3627786"/>
            <a:ext cx="7010400" cy="2239614"/>
          </a:xfrm>
          <a:prstGeom prst="rect">
            <a:avLst/>
          </a:prstGeom>
        </p:spPr>
        <p:txBody>
          <a:bodyPr wrap="square" lIns="0" tIns="0" rIns="0" bIns="0" rtlCol="0">
            <a:noAutofit/>
          </a:bodyPr>
          <a:lstStyle/>
          <a:p>
            <a:pPr marL="18491" marR="45720">
              <a:lnSpc>
                <a:spcPts val="2555"/>
              </a:lnSpc>
              <a:spcBef>
                <a:spcPts val="127"/>
              </a:spcBef>
            </a:pPr>
            <a:r>
              <a:rPr lang="en-US" sz="2400" spc="-9" dirty="0">
                <a:latin typeface="Arial"/>
                <a:cs typeface="Arial"/>
              </a:rPr>
              <a:t>User-defined functions</a:t>
            </a:r>
            <a:endParaRPr sz="2400" dirty="0">
              <a:latin typeface="Arial"/>
              <a:cs typeface="Arial"/>
            </a:endParaRPr>
          </a:p>
        </p:txBody>
      </p:sp>
      <p:sp>
        <p:nvSpPr>
          <p:cNvPr id="11" name="object 11"/>
          <p:cNvSpPr txBox="1"/>
          <p:nvPr/>
        </p:nvSpPr>
        <p:spPr>
          <a:xfrm>
            <a:off x="7414006" y="6484419"/>
            <a:ext cx="1978686"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a:t>
            </a:r>
            <a:r>
              <a:rPr sz="700" spc="0" dirty="0">
                <a:solidFill>
                  <a:srgbClr val="7E7E7E"/>
                </a:solidFill>
                <a:latin typeface="Arial"/>
                <a:cs typeface="Arial"/>
              </a:rPr>
              <a:t>6</a:t>
            </a:r>
            <a:r>
              <a:rPr sz="700" spc="4" dirty="0">
                <a:solidFill>
                  <a:srgbClr val="7E7E7E"/>
                </a:solidFill>
                <a:latin typeface="Arial"/>
                <a:cs typeface="Arial"/>
              </a:rPr>
              <a:t> 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a:t>
            </a:r>
            <a:r>
              <a:rPr sz="700" spc="-9" dirty="0">
                <a:solidFill>
                  <a:srgbClr val="7E7E7E"/>
                </a:solidFill>
                <a:latin typeface="Arial"/>
                <a:cs typeface="Arial"/>
              </a:rPr>
              <a:t> </a:t>
            </a:r>
            <a:r>
              <a:rPr sz="700" spc="0" dirty="0">
                <a:solidFill>
                  <a:srgbClr val="7E7E7E"/>
                </a:solidFill>
                <a:latin typeface="Arial"/>
                <a:cs typeface="Arial"/>
              </a:rPr>
              <a:t>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2</a:t>
            </a:r>
            <a:endParaRPr sz="800">
              <a:latin typeface="Arial"/>
              <a:cs typeface="Arial"/>
            </a:endParaRPr>
          </a:p>
        </p:txBody>
      </p:sp>
      <p:sp>
        <p:nvSpPr>
          <p:cNvPr id="6" name="object 6"/>
          <p:cNvSpPr txBox="1"/>
          <p:nvPr/>
        </p:nvSpPr>
        <p:spPr>
          <a:xfrm>
            <a:off x="848436" y="3580345"/>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5</a:t>
            </a:r>
            <a:endParaRPr sz="2400">
              <a:latin typeface="Arial"/>
              <a:cs typeface="Arial"/>
            </a:endParaRPr>
          </a:p>
        </p:txBody>
      </p:sp>
      <p:sp>
        <p:nvSpPr>
          <p:cNvPr id="5" name="object 5"/>
          <p:cNvSpPr txBox="1"/>
          <p:nvPr/>
        </p:nvSpPr>
        <p:spPr>
          <a:xfrm>
            <a:off x="848436" y="3076282"/>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4</a:t>
            </a:r>
            <a:endParaRPr sz="2400">
              <a:latin typeface="Arial"/>
              <a:cs typeface="Arial"/>
            </a:endParaRPr>
          </a:p>
        </p:txBody>
      </p:sp>
      <p:sp>
        <p:nvSpPr>
          <p:cNvPr id="4" name="object 4"/>
          <p:cNvSpPr txBox="1"/>
          <p:nvPr/>
        </p:nvSpPr>
        <p:spPr>
          <a:xfrm>
            <a:off x="848436" y="2572219"/>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3</a:t>
            </a:r>
            <a:endParaRPr sz="2400">
              <a:latin typeface="Arial"/>
              <a:cs typeface="Arial"/>
            </a:endParaRPr>
          </a:p>
        </p:txBody>
      </p:sp>
      <p:sp>
        <p:nvSpPr>
          <p:cNvPr id="3" name="object 3"/>
          <p:cNvSpPr txBox="1"/>
          <p:nvPr/>
        </p:nvSpPr>
        <p:spPr>
          <a:xfrm>
            <a:off x="848436" y="2068156"/>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2</a:t>
            </a:r>
            <a:endParaRPr sz="2400">
              <a:latin typeface="Arial"/>
              <a:cs typeface="Arial"/>
            </a:endParaRPr>
          </a:p>
        </p:txBody>
      </p:sp>
      <p:sp>
        <p:nvSpPr>
          <p:cNvPr id="2" name="object 2"/>
          <p:cNvSpPr txBox="1"/>
          <p:nvPr/>
        </p:nvSpPr>
        <p:spPr>
          <a:xfrm>
            <a:off x="848436" y="1556727"/>
            <a:ext cx="356184" cy="424726"/>
          </a:xfrm>
          <a:prstGeom prst="rect">
            <a:avLst/>
          </a:prstGeom>
        </p:spPr>
        <p:txBody>
          <a:bodyPr wrap="square" lIns="0" tIns="0" rIns="0" bIns="0" rtlCol="0">
            <a:noAutofit/>
          </a:bodyPr>
          <a:lstStyle/>
          <a:p>
            <a:pPr marL="91567">
              <a:lnSpc>
                <a:spcPct val="95825"/>
              </a:lnSpc>
              <a:spcBef>
                <a:spcPts val="165"/>
              </a:spcBef>
            </a:pPr>
            <a:r>
              <a:rPr sz="2400" spc="0" dirty="0">
                <a:latin typeface="Arial"/>
                <a:cs typeface="Arial"/>
              </a:rPr>
              <a:t>1</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Engine Status</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14"/>
          <p:cNvSpPr/>
          <p:nvPr/>
        </p:nvSpPr>
        <p:spPr>
          <a:xfrm>
            <a:off x="355729" y="1622551"/>
            <a:ext cx="8382000" cy="3268663"/>
          </a:xfrm>
          <a:prstGeom prst="rect">
            <a:avLst/>
          </a:prstGeom>
        </p:spPr>
        <p:txBody>
          <a:bodyPr>
            <a:spAutoFit/>
          </a:bodyPr>
          <a:lstStyle/>
          <a:p>
            <a:pPr>
              <a:defRPr/>
            </a:pPr>
            <a:r>
              <a:rPr lang="en-US" b="0" dirty="0">
                <a:latin typeface="Times New Roman" pitchFamily="18" charset="0"/>
                <a:cs typeface="Times New Roman" pitchFamily="18" charset="0"/>
              </a:rPr>
              <a:t>Retrieve information about the messaging system of an Advanced Adapter Engine including data about message status, database locks, queues, backlogs, event handlers.</a:t>
            </a:r>
          </a:p>
          <a:p>
            <a:pPr>
              <a:defRPr/>
            </a:pPr>
            <a:r>
              <a:rPr lang="en-US" b="0" dirty="0">
                <a:latin typeface="Times New Roman" pitchFamily="18" charset="0"/>
                <a:cs typeface="Times New Roman" pitchFamily="18" charset="0"/>
              </a:rPr>
              <a:t>Engine Status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Engine Status.</a:t>
            </a:r>
          </a:p>
          <a:p>
            <a:pPr marL="342900" indent="-342900">
              <a:buFont typeface="+mj-lt"/>
              <a:buAutoNum type="arabicPeriod"/>
              <a:defRPr/>
            </a:pPr>
            <a:r>
              <a:rPr lang="en-US" b="0" dirty="0">
                <a:latin typeface="Times New Roman" pitchFamily="18" charset="0"/>
                <a:cs typeface="Times New Roman" pitchFamily="18" charset="0"/>
              </a:rPr>
              <a:t>Click on the 							        Engine Status</a:t>
            </a:r>
          </a:p>
        </p:txBody>
      </p:sp>
      <p:pic>
        <p:nvPicPr>
          <p:cNvPr id="17" name="Picture 2" descr="Adapter Engine Status.jpg"/>
          <p:cNvPicPr>
            <a:picLocks noChangeAspect="1" noChangeArrowheads="1"/>
          </p:cNvPicPr>
          <p:nvPr/>
        </p:nvPicPr>
        <p:blipFill>
          <a:blip r:embed="rId4" cstate="print"/>
          <a:srcRect/>
          <a:stretch>
            <a:fillRect/>
          </a:stretch>
        </p:blipFill>
        <p:spPr bwMode="auto">
          <a:xfrm>
            <a:off x="2913734" y="3207818"/>
            <a:ext cx="6553200" cy="3015181"/>
          </a:xfrm>
          <a:prstGeom prst="rect">
            <a:avLst/>
          </a:prstGeom>
          <a:noFill/>
          <a:ln w="9525">
            <a:noFill/>
            <a:miter lim="800000"/>
            <a:headEnd/>
            <a:tailEnd/>
          </a:ln>
        </p:spPr>
      </p:pic>
    </p:spTree>
    <p:extLst>
      <p:ext uri="{BB962C8B-B14F-4D97-AF65-F5344CB8AC3E}">
        <p14:creationId xmlns:p14="http://schemas.microsoft.com/office/powerpoint/2010/main" val="552065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Times New Roman" pitchFamily="18" charset="0"/>
                <a:cs typeface="Times New Roman" pitchFamily="18" charset="0"/>
              </a:rPr>
              <a:t> </a:t>
            </a:r>
            <a:r>
              <a:rPr lang="en-US" sz="3600" b="1" dirty="0">
                <a:solidFill>
                  <a:schemeClr val="accent6"/>
                </a:solidFill>
                <a:latin typeface="Arial" pitchFamily="34" charset="0"/>
                <a:cs typeface="Arial" pitchFamily="34" charset="0"/>
              </a:rPr>
              <a:t>IDOC Monitor</a:t>
            </a:r>
            <a:endParaRPr sz="3600" b="1" dirty="0">
              <a:solidFill>
                <a:schemeClr val="accent6"/>
              </a:solidFill>
              <a:latin typeface="Arial" pitchFamily="34" charset="0"/>
              <a:cs typeface="Arial"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Rectangle 15"/>
          <p:cNvSpPr/>
          <p:nvPr/>
        </p:nvSpPr>
        <p:spPr>
          <a:xfrm>
            <a:off x="290471" y="1482851"/>
            <a:ext cx="8458200" cy="1631216"/>
          </a:xfrm>
          <a:prstGeom prst="rect">
            <a:avLst/>
          </a:prstGeom>
        </p:spPr>
        <p:txBody>
          <a:bodyPr>
            <a:spAutoFit/>
          </a:bodyPr>
          <a:lstStyle/>
          <a:p>
            <a:pPr fontAlgn="base">
              <a:defRPr/>
            </a:pPr>
            <a:r>
              <a:rPr lang="en-US" sz="1600" b="0" dirty="0">
                <a:latin typeface="Arial" panose="020B0604020202020204" pitchFamily="34" charset="0"/>
                <a:cs typeface="Arial" panose="020B0604020202020204" pitchFamily="34" charset="0"/>
              </a:rPr>
              <a:t>Monitor </a:t>
            </a:r>
            <a:r>
              <a:rPr lang="en-US" sz="1600" b="0" dirty="0" err="1">
                <a:latin typeface="Arial" panose="020B0604020202020204" pitchFamily="34" charset="0"/>
                <a:cs typeface="Arial" panose="020B0604020202020204" pitchFamily="34" charset="0"/>
              </a:rPr>
              <a:t>IDoc</a:t>
            </a:r>
            <a:r>
              <a:rPr lang="en-US" sz="1600" b="0" dirty="0">
                <a:latin typeface="Arial" panose="020B0604020202020204" pitchFamily="34" charset="0"/>
                <a:cs typeface="Arial" panose="020B0604020202020204" pitchFamily="34" charset="0"/>
              </a:rPr>
              <a:t> message traffic and meta data processed on the Advanced Adapter Engine.</a:t>
            </a:r>
          </a:p>
          <a:p>
            <a:pPr fontAlgn="base">
              <a:defRPr/>
            </a:pPr>
            <a:r>
              <a:rPr lang="en-US" sz="1600" b="0" dirty="0">
                <a:latin typeface="Arial" panose="020B0604020202020204" pitchFamily="34" charset="0"/>
                <a:cs typeface="Arial" panose="020B0604020202020204" pitchFamily="34" charset="0"/>
              </a:rPr>
              <a:t> IDOC Monitor could be accessed in one of the following ways:</a:t>
            </a:r>
          </a:p>
          <a:p>
            <a:pPr marL="342900" indent="-342900" fontAlgn="base">
              <a:buFont typeface="+mj-lt"/>
              <a:buAutoNum type="arabicPeriod"/>
              <a:defRPr/>
            </a:pPr>
            <a:r>
              <a:rPr lang="en-US" sz="1600" b="0" dirty="0">
                <a:latin typeface="Arial" panose="020B0604020202020204" pitchFamily="34" charset="0"/>
                <a:cs typeface="Arial" panose="020B0604020202020204" pitchFamily="34" charset="0"/>
              </a:rPr>
              <a:t>Open a browser and go to http://&lt;host&gt;:&lt;port&gt;/pimon to access the Process Integration tools. Then choose Monitoring &gt;&gt; Adapter Engine &gt;&gt; IDOC Monitor</a:t>
            </a:r>
          </a:p>
          <a:p>
            <a:pPr marL="342900" indent="-342900" fontAlgn="base">
              <a:buFont typeface="+mj-lt"/>
              <a:buAutoNum type="arabicPeriod"/>
              <a:defRPr/>
            </a:pPr>
            <a:r>
              <a:rPr lang="en-US" sz="1600" b="0" dirty="0">
                <a:latin typeface="Arial" panose="020B0604020202020204" pitchFamily="34" charset="0"/>
                <a:cs typeface="Arial" panose="020B0604020202020204" pitchFamily="34" charset="0"/>
              </a:rPr>
              <a:t>Click on the IDOC Monitor</a:t>
            </a:r>
          </a:p>
          <a:p>
            <a:pPr fontAlgn="base">
              <a:defRPr/>
            </a:pPr>
            <a:r>
              <a:rPr lang="en-US" b="0" dirty="0"/>
              <a:t> </a:t>
            </a:r>
          </a:p>
        </p:txBody>
      </p:sp>
      <p:pic>
        <p:nvPicPr>
          <p:cNvPr id="18" name="Picture 2" descr="File7.jpg"/>
          <p:cNvPicPr>
            <a:picLocks noChangeAspect="1" noChangeArrowheads="1"/>
          </p:cNvPicPr>
          <p:nvPr/>
        </p:nvPicPr>
        <p:blipFill>
          <a:blip r:embed="rId4" cstate="print"/>
          <a:srcRect/>
          <a:stretch>
            <a:fillRect/>
          </a:stretch>
        </p:blipFill>
        <p:spPr bwMode="auto">
          <a:xfrm>
            <a:off x="2514600" y="2920999"/>
            <a:ext cx="6680200" cy="3441701"/>
          </a:xfrm>
          <a:prstGeom prst="rect">
            <a:avLst/>
          </a:prstGeom>
          <a:noFill/>
          <a:ln w="9525">
            <a:noFill/>
            <a:miter lim="800000"/>
            <a:headEnd/>
            <a:tailEnd/>
          </a:ln>
        </p:spPr>
      </p:pic>
    </p:spTree>
    <p:extLst>
      <p:ext uri="{BB962C8B-B14F-4D97-AF65-F5344CB8AC3E}">
        <p14:creationId xmlns:p14="http://schemas.microsoft.com/office/powerpoint/2010/main" val="556922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Procedure</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Rectangle 2"/>
          <p:cNvSpPr>
            <a:spLocks noChangeArrowheads="1"/>
          </p:cNvSpPr>
          <p:nvPr/>
        </p:nvSpPr>
        <p:spPr bwMode="auto">
          <a:xfrm>
            <a:off x="685800" y="1447800"/>
            <a:ext cx="8229600" cy="3693319"/>
          </a:xfrm>
          <a:prstGeom prst="rect">
            <a:avLst/>
          </a:prstGeom>
          <a:noFill/>
          <a:ln w="9525">
            <a:noFill/>
            <a:miter lim="800000"/>
            <a:headEnd/>
            <a:tailEnd/>
          </a:ln>
        </p:spPr>
        <p:txBody>
          <a:bodyPr wrap="square">
            <a:spAutoFit/>
          </a:bodyPr>
          <a:lstStyle/>
          <a:p>
            <a:pPr fontAlgn="base"/>
            <a:r>
              <a:rPr lang="en-US" b="0" dirty="0"/>
              <a:t> </a:t>
            </a:r>
          </a:p>
          <a:p>
            <a:pPr fontAlgn="base">
              <a:lnSpc>
                <a:spcPct val="150000"/>
              </a:lnSpc>
              <a:buFont typeface="Arial" charset="0"/>
              <a:buChar char="•"/>
            </a:pPr>
            <a:r>
              <a:rPr lang="en-US" b="0" dirty="0">
                <a:latin typeface="Arial" panose="020B0604020202020204" pitchFamily="34" charset="0"/>
                <a:cs typeface="Arial" panose="020B0604020202020204" pitchFamily="34" charset="0"/>
              </a:rPr>
              <a:t>  Choose the Message Monitor  tab.</a:t>
            </a:r>
          </a:p>
          <a:p>
            <a:pPr fontAlgn="base">
              <a:lnSpc>
                <a:spcPct val="150000"/>
              </a:lnSpc>
              <a:buFont typeface="Arial" charset="0"/>
              <a:buChar char="•"/>
            </a:pPr>
            <a:r>
              <a:rPr lang="en-US" b="0" dirty="0">
                <a:latin typeface="Arial" panose="020B0604020202020204" pitchFamily="34" charset="0"/>
                <a:cs typeface="Arial" panose="020B0604020202020204" pitchFamily="34" charset="0"/>
              </a:rPr>
              <a:t>  Choose one of the following search modes:</a:t>
            </a:r>
          </a:p>
          <a:p>
            <a:pPr fontAlgn="base">
              <a:lnSpc>
                <a:spcPct val="150000"/>
              </a:lnSpc>
            </a:pPr>
            <a:r>
              <a:rPr lang="en-US" b="0" dirty="0">
                <a:latin typeface="Arial" panose="020B0604020202020204" pitchFamily="34" charset="0"/>
                <a:cs typeface="Arial" panose="020B0604020202020204" pitchFamily="34" charset="0"/>
              </a:rPr>
              <a:t>        &gt;&gt; To perform a quick search, simply select one of the options in the Show drop-down menu.</a:t>
            </a:r>
          </a:p>
          <a:p>
            <a:pPr fontAlgn="base">
              <a:lnSpc>
                <a:spcPct val="150000"/>
              </a:lnSpc>
            </a:pPr>
            <a:r>
              <a:rPr lang="en-US" b="0" dirty="0">
                <a:latin typeface="Arial" panose="020B0604020202020204" pitchFamily="34" charset="0"/>
                <a:cs typeface="Arial" panose="020B0604020202020204" pitchFamily="34" charset="0"/>
              </a:rPr>
              <a:t>        &gt;&gt; In basic search mode, you can enter the number of the </a:t>
            </a:r>
            <a:r>
              <a:rPr lang="en-US" b="0" dirty="0" err="1">
                <a:latin typeface="Arial" panose="020B0604020202020204" pitchFamily="34" charset="0"/>
                <a:cs typeface="Arial" panose="020B0604020202020204" pitchFamily="34" charset="0"/>
              </a:rPr>
              <a:t>IDoc</a:t>
            </a:r>
            <a:r>
              <a:rPr lang="en-US" b="0" dirty="0">
                <a:latin typeface="Arial" panose="020B0604020202020204" pitchFamily="34" charset="0"/>
                <a:cs typeface="Arial" panose="020B0604020202020204" pitchFamily="34" charset="0"/>
              </a:rPr>
              <a:t> message in the Find field, and specify the message direction and the time period.</a:t>
            </a:r>
          </a:p>
          <a:p>
            <a:pPr fontAlgn="base">
              <a:lnSpc>
                <a:spcPct val="150000"/>
              </a:lnSpc>
            </a:pPr>
            <a:r>
              <a:rPr lang="en-US" b="0" dirty="0">
                <a:latin typeface="Arial" panose="020B0604020202020204" pitchFamily="34" charset="0"/>
                <a:cs typeface="Arial" panose="020B0604020202020204" pitchFamily="34" charset="0"/>
              </a:rPr>
              <a:t>        &gt;&gt; In advanced search mode, you can enter parameters of the </a:t>
            </a:r>
            <a:r>
              <a:rPr lang="en-US" b="0" dirty="0" err="1">
                <a:latin typeface="Arial" panose="020B0604020202020204" pitchFamily="34" charset="0"/>
                <a:cs typeface="Arial" panose="020B0604020202020204" pitchFamily="34" charset="0"/>
              </a:rPr>
              <a:t>IDoc</a:t>
            </a:r>
            <a:r>
              <a:rPr lang="en-US" b="0" dirty="0">
                <a:latin typeface="Arial" panose="020B0604020202020204" pitchFamily="34" charset="0"/>
                <a:cs typeface="Arial" panose="020B0604020202020204" pitchFamily="34" charset="0"/>
              </a:rPr>
              <a:t> or XI message as well as the start and end of the search period.</a:t>
            </a:r>
          </a:p>
        </p:txBody>
      </p:sp>
    </p:spTree>
    <p:extLst>
      <p:ext uri="{BB962C8B-B14F-4D97-AF65-F5344CB8AC3E}">
        <p14:creationId xmlns:p14="http://schemas.microsoft.com/office/powerpoint/2010/main" val="1941404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CPA Cache History</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14"/>
          <p:cNvSpPr/>
          <p:nvPr/>
        </p:nvSpPr>
        <p:spPr>
          <a:xfrm>
            <a:off x="533400" y="1469876"/>
            <a:ext cx="8305800" cy="1754326"/>
          </a:xfrm>
          <a:prstGeom prst="rect">
            <a:avLst/>
          </a:prstGeom>
        </p:spPr>
        <p:txBody>
          <a:bodyPr>
            <a:spAutoFit/>
          </a:bodyPr>
          <a:lstStyle/>
          <a:p>
            <a:pPr>
              <a:defRPr/>
            </a:pPr>
            <a:r>
              <a:rPr lang="en-US" b="0" dirty="0">
                <a:latin typeface="Arial" panose="020B0604020202020204" pitchFamily="34" charset="0"/>
                <a:cs typeface="Arial" panose="020B0604020202020204" pitchFamily="34" charset="0"/>
              </a:rPr>
              <a:t>CPA Cache History could be accessed in one of the following ways:</a:t>
            </a:r>
          </a:p>
          <a:p>
            <a:pPr marL="342900" indent="-342900">
              <a:buFont typeface="+mj-lt"/>
              <a:buAutoNum type="arabicPeriod"/>
              <a:defRPr/>
            </a:pPr>
            <a:r>
              <a:rPr lang="en-US" b="0" dirty="0">
                <a:latin typeface="Arial" panose="020B0604020202020204" pitchFamily="34" charset="0"/>
                <a:cs typeface="Arial" panose="020B0604020202020204" pitchFamily="34"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b="0" dirty="0">
                <a:latin typeface="Arial" panose="020B0604020202020204" pitchFamily="34" charset="0"/>
                <a:cs typeface="Arial" panose="020B0604020202020204" pitchFamily="34" charset="0"/>
              </a:rPr>
              <a:t>Click on the CPA 						                         cache history</a:t>
            </a:r>
          </a:p>
        </p:txBody>
      </p:sp>
      <p:pic>
        <p:nvPicPr>
          <p:cNvPr id="16" name="Picture 2" descr="Cache History.jpg"/>
          <p:cNvPicPr>
            <a:picLocks noChangeAspect="1" noChangeArrowheads="1"/>
          </p:cNvPicPr>
          <p:nvPr/>
        </p:nvPicPr>
        <p:blipFill>
          <a:blip r:embed="rId4" cstate="print"/>
          <a:srcRect/>
          <a:stretch>
            <a:fillRect/>
          </a:stretch>
        </p:blipFill>
        <p:spPr bwMode="auto">
          <a:xfrm>
            <a:off x="2924937" y="2672692"/>
            <a:ext cx="6629400" cy="3617913"/>
          </a:xfrm>
          <a:prstGeom prst="rect">
            <a:avLst/>
          </a:prstGeom>
          <a:noFill/>
          <a:ln w="9525">
            <a:noFill/>
            <a:miter lim="800000"/>
            <a:headEnd/>
            <a:tailEnd/>
          </a:ln>
        </p:spPr>
      </p:pic>
    </p:spTree>
    <p:extLst>
      <p:ext uri="{BB962C8B-B14F-4D97-AF65-F5344CB8AC3E}">
        <p14:creationId xmlns:p14="http://schemas.microsoft.com/office/powerpoint/2010/main" val="388837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Channel Independent Log</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14"/>
          <p:cNvSpPr/>
          <p:nvPr/>
        </p:nvSpPr>
        <p:spPr>
          <a:xfrm>
            <a:off x="533400" y="1646516"/>
            <a:ext cx="8686800" cy="3416320"/>
          </a:xfrm>
          <a:prstGeom prst="rect">
            <a:avLst/>
          </a:prstGeom>
        </p:spPr>
        <p:txBody>
          <a:bodyPr>
            <a:spAutoFit/>
          </a:bodyPr>
          <a:lstStyle/>
          <a:p>
            <a:pPr>
              <a:lnSpc>
                <a:spcPct val="150000"/>
              </a:lnSpc>
              <a:defRPr/>
            </a:pPr>
            <a:r>
              <a:rPr lang="en-US" b="0" dirty="0">
                <a:latin typeface="Arial" panose="020B0604020202020204" pitchFamily="34" charset="0"/>
                <a:cs typeface="Arial" panose="020B0604020202020204" pitchFamily="34" charset="0"/>
              </a:rPr>
              <a:t>Display processing steps of adapters that cannot be assigned to a particular communication channel. Select an adapter to display information about all entries for processing for this adapter.</a:t>
            </a:r>
          </a:p>
          <a:p>
            <a:pPr>
              <a:lnSpc>
                <a:spcPct val="150000"/>
              </a:lnSpc>
              <a:defRPr/>
            </a:pPr>
            <a:r>
              <a:rPr lang="en-US" b="0" dirty="0">
                <a:latin typeface="Arial" panose="020B0604020202020204" pitchFamily="34" charset="0"/>
                <a:cs typeface="Arial" panose="020B0604020202020204" pitchFamily="34" charset="0"/>
              </a:rPr>
              <a:t>Channel Independent Log could be accessed in one of the following ways:</a:t>
            </a:r>
          </a:p>
          <a:p>
            <a:pPr marL="342900" indent="-342900">
              <a:lnSpc>
                <a:spcPct val="150000"/>
              </a:lnSpc>
              <a:buFont typeface="+mj-lt"/>
              <a:buAutoNum type="arabicPeriod"/>
              <a:defRPr/>
            </a:pPr>
            <a:r>
              <a:rPr lang="en-US" b="0" dirty="0">
                <a:latin typeface="Arial" panose="020B0604020202020204" pitchFamily="34" charset="0"/>
                <a:cs typeface="Arial" panose="020B0604020202020204" pitchFamily="34" charset="0"/>
              </a:rPr>
              <a:t>Open a browser and go to http://&lt;host&gt;:&lt;port&gt;/pimon to access the Process Integration tools.   Then choose Monitoring &gt;&gt; Adapter Engine &gt;&gt; Channel Independent Log</a:t>
            </a:r>
          </a:p>
          <a:p>
            <a:pPr marL="342900" indent="-342900">
              <a:lnSpc>
                <a:spcPct val="150000"/>
              </a:lnSpc>
              <a:buFont typeface="+mj-lt"/>
              <a:buAutoNum type="arabicPeriod"/>
              <a:defRPr/>
            </a:pPr>
            <a:r>
              <a:rPr lang="en-US" b="0" dirty="0">
                <a:latin typeface="Arial" panose="020B0604020202020204" pitchFamily="34" charset="0"/>
                <a:cs typeface="Arial" panose="020B0604020202020204" pitchFamily="34" charset="0"/>
              </a:rPr>
              <a:t>Click on the Channel Independent Log</a:t>
            </a:r>
          </a:p>
        </p:txBody>
      </p:sp>
    </p:spTree>
    <p:extLst>
      <p:ext uri="{BB962C8B-B14F-4D97-AF65-F5344CB8AC3E}">
        <p14:creationId xmlns:p14="http://schemas.microsoft.com/office/powerpoint/2010/main" val="3181948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Component based alerts</a:t>
            </a: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Rectangle 4"/>
          <p:cNvSpPr>
            <a:spLocks noChangeArrowheads="1"/>
          </p:cNvSpPr>
          <p:nvPr/>
        </p:nvSpPr>
        <p:spPr bwMode="auto">
          <a:xfrm>
            <a:off x="457200" y="1752600"/>
            <a:ext cx="8382000" cy="3416320"/>
          </a:xfrm>
          <a:prstGeom prst="rect">
            <a:avLst/>
          </a:prstGeom>
          <a:noFill/>
          <a:ln w="9525">
            <a:noFill/>
            <a:miter lim="800000"/>
            <a:headEnd/>
            <a:tailEnd/>
          </a:ln>
        </p:spPr>
        <p:txBody>
          <a:bodyPr>
            <a:spAutoFit/>
          </a:bodyPr>
          <a:lstStyle/>
          <a:p>
            <a:pPr fontAlgn="base">
              <a:lnSpc>
                <a:spcPct val="150000"/>
              </a:lnSpc>
            </a:pPr>
            <a:r>
              <a:rPr lang="en-US" b="0" dirty="0">
                <a:latin typeface="Arial" panose="020B0604020202020204" pitchFamily="34" charset="0"/>
                <a:cs typeface="Arial" panose="020B0604020202020204" pitchFamily="34" charset="0"/>
              </a:rPr>
              <a:t>Component-Based Message Alerting (CBMA) is the new way of sending alerts on SAP PI (either single or double stack) without the use of any additional components. CBMA is made of three components:</a:t>
            </a:r>
          </a:p>
          <a:p>
            <a:pPr fontAlgn="base">
              <a:lnSpc>
                <a:spcPct val="150000"/>
              </a:lnSpc>
            </a:pPr>
            <a:r>
              <a:rPr lang="en-US" b="0" dirty="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Central configuration for creating alerts</a:t>
            </a:r>
            <a:r>
              <a:rPr lang="en-US" b="0" dirty="0">
                <a:latin typeface="Arial" panose="020B0604020202020204" pitchFamily="34" charset="0"/>
                <a:cs typeface="Arial" panose="020B0604020202020204" pitchFamily="34" charset="0"/>
              </a:rPr>
              <a:t> - Alerts can be created in Integration Directory or in </a:t>
            </a:r>
            <a:r>
              <a:rPr lang="en-US" b="0" dirty="0" err="1">
                <a:latin typeface="Arial" panose="020B0604020202020204" pitchFamily="34" charset="0"/>
                <a:cs typeface="Arial" panose="020B0604020202020204" pitchFamily="34" charset="0"/>
              </a:rPr>
              <a:t>Netweaver</a:t>
            </a:r>
            <a:r>
              <a:rPr lang="en-US" b="0" dirty="0">
                <a:latin typeface="Arial" panose="020B0604020202020204" pitchFamily="34" charset="0"/>
                <a:cs typeface="Arial" panose="020B0604020202020204" pitchFamily="34" charset="0"/>
              </a:rPr>
              <a:t> Administrator</a:t>
            </a:r>
          </a:p>
          <a:p>
            <a:pPr fontAlgn="base">
              <a:lnSpc>
                <a:spcPct val="150000"/>
              </a:lnSpc>
            </a:pPr>
            <a:r>
              <a:rPr lang="en-US" b="0" dirty="0">
                <a:latin typeface="Arial" panose="020B0604020202020204" pitchFamily="34" charset="0"/>
                <a:cs typeface="Arial" panose="020B0604020202020204" pitchFamily="34" charset="0"/>
              </a:rPr>
              <a:t>b) </a:t>
            </a:r>
            <a:r>
              <a:rPr lang="en-US" dirty="0">
                <a:latin typeface="Arial" panose="020B0604020202020204" pitchFamily="34" charset="0"/>
                <a:cs typeface="Arial" panose="020B0604020202020204" pitchFamily="34" charset="0"/>
              </a:rPr>
              <a:t>Alert Engine</a:t>
            </a:r>
            <a:r>
              <a:rPr lang="en-US" b="0" dirty="0">
                <a:latin typeface="Arial" panose="020B0604020202020204" pitchFamily="34" charset="0"/>
                <a:cs typeface="Arial" panose="020B0604020202020204" pitchFamily="34" charset="0"/>
              </a:rPr>
              <a:t> - which is supposed to evaluate rules and create alerts</a:t>
            </a:r>
          </a:p>
          <a:p>
            <a:pPr fontAlgn="base">
              <a:lnSpc>
                <a:spcPct val="150000"/>
              </a:lnSpc>
            </a:pPr>
            <a:r>
              <a:rPr lang="en-US" b="0" dirty="0">
                <a:latin typeface="Arial" panose="020B0604020202020204" pitchFamily="34" charset="0"/>
                <a:cs typeface="Arial" panose="020B0604020202020204" pitchFamily="34" charset="0"/>
              </a:rPr>
              <a:t>c) </a:t>
            </a:r>
            <a:r>
              <a:rPr lang="en-US" dirty="0">
                <a:latin typeface="Arial" panose="020B0604020202020204" pitchFamily="34" charset="0"/>
                <a:cs typeface="Arial" panose="020B0604020202020204" pitchFamily="34" charset="0"/>
              </a:rPr>
              <a:t>Alert receivers (consumers)</a:t>
            </a:r>
            <a:r>
              <a:rPr lang="en-US" b="0" dirty="0">
                <a:latin typeface="Arial" panose="020B0604020202020204" pitchFamily="34" charset="0"/>
                <a:cs typeface="Arial" panose="020B0604020202020204" pitchFamily="34" charset="0"/>
              </a:rPr>
              <a:t> - components which can receive alerts from the Alert Engine</a:t>
            </a:r>
          </a:p>
        </p:txBody>
      </p:sp>
    </p:spTree>
    <p:extLst>
      <p:ext uri="{BB962C8B-B14F-4D97-AF65-F5344CB8AC3E}">
        <p14:creationId xmlns:p14="http://schemas.microsoft.com/office/powerpoint/2010/main" val="2307504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23" name="object 2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2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22" name="object 2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21" name="object 21"/>
          <p:cNvSpPr txBox="1"/>
          <p:nvPr/>
        </p:nvSpPr>
        <p:spPr>
          <a:xfrm>
            <a:off x="284784" y="261222"/>
            <a:ext cx="7867751" cy="482599"/>
          </a:xfrm>
          <a:prstGeom prst="rect">
            <a:avLst/>
          </a:prstGeom>
        </p:spPr>
        <p:txBody>
          <a:bodyPr wrap="square" lIns="0" tIns="0" rIns="0" bIns="0" rtlCol="0">
            <a:noAutofit/>
          </a:bodyPr>
          <a:lstStyle/>
          <a:p>
            <a:pPr marL="12700">
              <a:lnSpc>
                <a:spcPts val="3779"/>
              </a:lnSpc>
              <a:spcBef>
                <a:spcPts val="189"/>
              </a:spcBef>
            </a:pPr>
            <a:endParaRPr sz="3600" b="1" dirty="0">
              <a:solidFill>
                <a:schemeClr val="accent6"/>
              </a:solidFill>
              <a:latin typeface="Arial" panose="020B0604020202020204" pitchFamily="34" charset="0"/>
              <a:cs typeface="Arial" panose="020B0604020202020204" pitchFamily="34" charset="0"/>
            </a:endParaRPr>
          </a:p>
        </p:txBody>
      </p:sp>
      <p:sp>
        <p:nvSpPr>
          <p:cNvPr id="8" name="object 8"/>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7" name="object 7"/>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15</a:t>
            </a:r>
            <a:endParaRPr sz="800">
              <a:latin typeface="Arial"/>
              <a:cs typeface="Arial"/>
            </a:endParaRPr>
          </a:p>
        </p:txBody>
      </p:sp>
      <p:sp>
        <p:nvSpPr>
          <p:cNvPr id="6" name="object 6"/>
          <p:cNvSpPr txBox="1"/>
          <p:nvPr/>
        </p:nvSpPr>
        <p:spPr>
          <a:xfrm>
            <a:off x="1237488" y="504698"/>
            <a:ext cx="119786"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677667" y="504698"/>
            <a:ext cx="10835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4081271" y="504698"/>
            <a:ext cx="127558"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6063233" y="504698"/>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5" name="Rectangle 2"/>
          <p:cNvSpPr>
            <a:spLocks noChangeArrowheads="1"/>
          </p:cNvSpPr>
          <p:nvPr/>
        </p:nvSpPr>
        <p:spPr bwMode="auto">
          <a:xfrm>
            <a:off x="512723" y="1469876"/>
            <a:ext cx="4762842" cy="369332"/>
          </a:xfrm>
          <a:prstGeom prst="rect">
            <a:avLst/>
          </a:prstGeom>
          <a:noFill/>
          <a:ln w="9525">
            <a:noFill/>
            <a:miter lim="800000"/>
            <a:headEnd/>
            <a:tailEnd/>
          </a:ln>
        </p:spPr>
        <p:txBody>
          <a:bodyPr wrap="none">
            <a:spAutoFit/>
          </a:bodyPr>
          <a:lstStyle/>
          <a:p>
            <a:r>
              <a:rPr lang="en-US" dirty="0">
                <a:latin typeface="Arial" panose="020B0604020202020204" pitchFamily="34" charset="0"/>
                <a:cs typeface="Arial" panose="020B0604020202020204" pitchFamily="34" charset="0"/>
              </a:rPr>
              <a:t>Step 1 - Create alerts in Integration Directory</a:t>
            </a:r>
          </a:p>
        </p:txBody>
      </p:sp>
      <p:sp>
        <p:nvSpPr>
          <p:cNvPr id="17" name="Rectangle 4"/>
          <p:cNvSpPr>
            <a:spLocks noChangeArrowheads="1"/>
          </p:cNvSpPr>
          <p:nvPr/>
        </p:nvSpPr>
        <p:spPr bwMode="auto">
          <a:xfrm>
            <a:off x="1306480" y="1968493"/>
            <a:ext cx="7315200" cy="646331"/>
          </a:xfrm>
          <a:prstGeom prst="rect">
            <a:avLst/>
          </a:prstGeom>
          <a:noFill/>
          <a:ln w="9525">
            <a:noFill/>
            <a:miter lim="800000"/>
            <a:headEnd/>
            <a:tailEnd/>
          </a:ln>
        </p:spPr>
        <p:txBody>
          <a:bodyPr>
            <a:spAutoFit/>
          </a:bodyPr>
          <a:lstStyle/>
          <a:p>
            <a:r>
              <a:rPr lang="en-US" b="0" dirty="0">
                <a:latin typeface="Arial" panose="020B0604020202020204" pitchFamily="34" charset="0"/>
                <a:cs typeface="Arial" panose="020B0604020202020204" pitchFamily="34" charset="0"/>
              </a:rPr>
              <a:t>We need to specify a new alert rule and assign PI objects to that rule as shown in Figure below</a:t>
            </a:r>
            <a:endParaRPr lang="en-US" dirty="0">
              <a:latin typeface="Arial" panose="020B0604020202020204" pitchFamily="34" charset="0"/>
              <a:cs typeface="Arial" panose="020B0604020202020204" pitchFamily="34" charset="0"/>
            </a:endParaRPr>
          </a:p>
        </p:txBody>
      </p:sp>
      <p:pic>
        <p:nvPicPr>
          <p:cNvPr id="18" name="Picture 2" descr="content_0.png"/>
          <p:cNvPicPr>
            <a:picLocks noChangeAspect="1" noChangeArrowheads="1"/>
          </p:cNvPicPr>
          <p:nvPr/>
        </p:nvPicPr>
        <p:blipFill>
          <a:blip r:embed="rId4" cstate="print"/>
          <a:srcRect/>
          <a:stretch>
            <a:fillRect/>
          </a:stretch>
        </p:blipFill>
        <p:spPr bwMode="auto">
          <a:xfrm>
            <a:off x="3276600" y="2601906"/>
            <a:ext cx="4552950" cy="2914650"/>
          </a:xfrm>
          <a:prstGeom prst="rect">
            <a:avLst/>
          </a:prstGeom>
          <a:noFill/>
          <a:ln w="9525">
            <a:noFill/>
            <a:miter lim="800000"/>
            <a:headEnd/>
            <a:tailEnd/>
          </a:ln>
        </p:spPr>
      </p:pic>
      <p:sp>
        <p:nvSpPr>
          <p:cNvPr id="19" name="Rectangle 5"/>
          <p:cNvSpPr>
            <a:spLocks noChangeArrowheads="1"/>
          </p:cNvSpPr>
          <p:nvPr/>
        </p:nvSpPr>
        <p:spPr bwMode="auto">
          <a:xfrm>
            <a:off x="1358225" y="5417276"/>
            <a:ext cx="6781800" cy="646331"/>
          </a:xfrm>
          <a:prstGeom prst="rect">
            <a:avLst/>
          </a:prstGeom>
          <a:noFill/>
          <a:ln w="9525">
            <a:noFill/>
            <a:miter lim="800000"/>
            <a:headEnd/>
            <a:tailEnd/>
          </a:ln>
        </p:spPr>
        <p:txBody>
          <a:bodyPr>
            <a:spAutoFit/>
          </a:bodyPr>
          <a:lstStyle/>
          <a:p>
            <a:r>
              <a:rPr lang="en-US" b="0" dirty="0">
                <a:latin typeface="Arial" panose="020B0604020202020204" pitchFamily="34" charset="0"/>
                <a:cs typeface="Arial" panose="020B0604020202020204" pitchFamily="34" charset="0"/>
              </a:rPr>
              <a:t>Specify alert severity, if the alert rule is enabled (or disabled) and if the payload should be included in the alert message.</a:t>
            </a:r>
            <a:endParaRPr lang="en-US" dirty="0">
              <a:latin typeface="Arial" panose="020B0604020202020204" pitchFamily="34" charset="0"/>
              <a:cs typeface="Arial" panose="020B0604020202020204" pitchFamily="34" charset="0"/>
            </a:endParaRPr>
          </a:p>
        </p:txBody>
      </p:sp>
      <p:sp>
        <p:nvSpPr>
          <p:cNvPr id="20" name="object 21"/>
          <p:cNvSpPr txBox="1"/>
          <p:nvPr/>
        </p:nvSpPr>
        <p:spPr>
          <a:xfrm>
            <a:off x="437184" y="4136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Component based alerts</a:t>
            </a:r>
            <a:endParaRPr sz="36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481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2" name="object 12"/>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26</a:t>
            </a:r>
            <a:endParaRPr sz="800">
              <a:latin typeface="Arial"/>
              <a:cs typeface="Arial"/>
            </a:endParaRPr>
          </a:p>
        </p:txBody>
      </p:sp>
      <p:sp>
        <p:nvSpPr>
          <p:cNvPr id="5" name="object 5"/>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117744" y="381253"/>
            <a:ext cx="125272"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7" name="Rectangle 2"/>
          <p:cNvSpPr>
            <a:spLocks noChangeArrowheads="1"/>
          </p:cNvSpPr>
          <p:nvPr/>
        </p:nvSpPr>
        <p:spPr bwMode="auto">
          <a:xfrm>
            <a:off x="533400" y="1390083"/>
            <a:ext cx="8077200" cy="1200329"/>
          </a:xfrm>
          <a:prstGeom prst="rect">
            <a:avLst/>
          </a:prstGeom>
          <a:noFill/>
          <a:ln w="9525">
            <a:noFill/>
            <a:miter lim="800000"/>
            <a:headEnd/>
            <a:tailEnd/>
          </a:ln>
        </p:spPr>
        <p:txBody>
          <a:bodyPr>
            <a:spAutoFit/>
          </a:bodyPr>
          <a:lstStyle/>
          <a:p>
            <a:pPr fontAlgn="base"/>
            <a:r>
              <a:rPr lang="en-US" dirty="0">
                <a:latin typeface="Arial" panose="020B0604020202020204" pitchFamily="34" charset="0"/>
                <a:cs typeface="Arial" panose="020B0604020202020204" pitchFamily="34" charset="0"/>
              </a:rPr>
              <a:t>Step 2</a:t>
            </a:r>
            <a:r>
              <a:rPr lang="en-US" b="0" dirty="0">
                <a:latin typeface="Arial" panose="020B0604020202020204" pitchFamily="34" charset="0"/>
                <a:cs typeface="Arial" panose="020B0604020202020204" pitchFamily="34" charset="0"/>
              </a:rPr>
              <a:t>  -  Specify which types of alerts should be included in the alert rule like for example all alerts from a single adapter type (file or </a:t>
            </a:r>
            <a:r>
              <a:rPr lang="en-US" b="0" dirty="0" err="1">
                <a:latin typeface="Arial" panose="020B0604020202020204" pitchFamily="34" charset="0"/>
                <a:cs typeface="Arial" panose="020B0604020202020204" pitchFamily="34" charset="0"/>
              </a:rPr>
              <a:t>jdbc</a:t>
            </a:r>
            <a:r>
              <a:rPr lang="en-US" b="0" dirty="0">
                <a:latin typeface="Arial" panose="020B0604020202020204" pitchFamily="34" charset="0"/>
                <a:cs typeface="Arial" panose="020B0604020202020204" pitchFamily="34" charset="0"/>
              </a:rPr>
              <a:t>), etc. You also need to specify an alert receiver (consumer), which in this case will be an e-mail service. </a:t>
            </a:r>
          </a:p>
        </p:txBody>
      </p:sp>
      <p:pic>
        <p:nvPicPr>
          <p:cNvPr id="18" name="Picture 2" descr="content_1.png"/>
          <p:cNvPicPr>
            <a:picLocks noChangeAspect="1" noChangeArrowheads="1"/>
          </p:cNvPicPr>
          <p:nvPr/>
        </p:nvPicPr>
        <p:blipFill>
          <a:blip r:embed="rId4" cstate="print"/>
          <a:srcRect/>
          <a:stretch>
            <a:fillRect/>
          </a:stretch>
        </p:blipFill>
        <p:spPr bwMode="auto">
          <a:xfrm>
            <a:off x="1313303" y="2482850"/>
            <a:ext cx="6553200" cy="3810000"/>
          </a:xfrm>
          <a:prstGeom prst="rect">
            <a:avLst/>
          </a:prstGeom>
          <a:noFill/>
          <a:ln w="9525">
            <a:noFill/>
            <a:miter lim="800000"/>
            <a:headEnd/>
            <a:tailEnd/>
          </a:ln>
        </p:spPr>
      </p:pic>
      <p:sp>
        <p:nvSpPr>
          <p:cNvPr id="15" name="object 21"/>
          <p:cNvSpPr txBox="1"/>
          <p:nvPr/>
        </p:nvSpPr>
        <p:spPr>
          <a:xfrm>
            <a:off x="437184" y="4136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Component based alerts</a:t>
            </a:r>
            <a:endParaRPr sz="36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0" name="object 10"/>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9" name="object 9"/>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27</a:t>
            </a:r>
            <a:endParaRPr sz="800">
              <a:latin typeface="Arial"/>
              <a:cs typeface="Arial"/>
            </a:endParaRPr>
          </a:p>
        </p:txBody>
      </p:sp>
      <p:sp>
        <p:nvSpPr>
          <p:cNvPr id="8" name="object 8"/>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780080" y="381253"/>
            <a:ext cx="124815"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759299"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394807"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77611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Rectangle 2"/>
          <p:cNvSpPr>
            <a:spLocks noChangeArrowheads="1"/>
          </p:cNvSpPr>
          <p:nvPr/>
        </p:nvSpPr>
        <p:spPr bwMode="auto">
          <a:xfrm>
            <a:off x="382232" y="1391861"/>
            <a:ext cx="8534400" cy="923330"/>
          </a:xfrm>
          <a:prstGeom prst="rect">
            <a:avLst/>
          </a:prstGeom>
          <a:noFill/>
          <a:ln w="9525">
            <a:noFill/>
            <a:miter lim="800000"/>
            <a:headEnd/>
            <a:tailEnd/>
          </a:ln>
        </p:spPr>
        <p:txBody>
          <a:bodyPr>
            <a:spAutoFit/>
          </a:bodyPr>
          <a:lstStyle/>
          <a:p>
            <a:pPr fontAlgn="base"/>
            <a:r>
              <a:rPr lang="en-US">
                <a:latin typeface="Arial" panose="020B0604020202020204" pitchFamily="34" charset="0"/>
                <a:cs typeface="Arial" panose="020B0604020202020204" pitchFamily="34" charset="0"/>
              </a:rPr>
              <a:t>Step 3  -  </a:t>
            </a:r>
            <a:r>
              <a:rPr lang="en-US" b="0">
                <a:latin typeface="Arial" panose="020B0604020202020204" pitchFamily="34" charset="0"/>
                <a:cs typeface="Arial" panose="020B0604020202020204" pitchFamily="34" charset="0"/>
              </a:rPr>
              <a:t>Configure alert consumer for e-mail notifications. There is a new JavaMail Client Service which needs to be configured on the in order to be able to consume alert messages on the JAVA stack</a:t>
            </a:r>
          </a:p>
        </p:txBody>
      </p:sp>
      <p:pic>
        <p:nvPicPr>
          <p:cNvPr id="21" name="Picture 2" descr="component_based_alerts_5.png"/>
          <p:cNvPicPr>
            <a:picLocks noChangeAspect="1" noChangeArrowheads="1"/>
          </p:cNvPicPr>
          <p:nvPr/>
        </p:nvPicPr>
        <p:blipFill>
          <a:blip r:embed="rId4" cstate="print"/>
          <a:srcRect/>
          <a:stretch>
            <a:fillRect/>
          </a:stretch>
        </p:blipFill>
        <p:spPr bwMode="auto">
          <a:xfrm>
            <a:off x="1950623" y="2407150"/>
            <a:ext cx="5744452" cy="3657600"/>
          </a:xfrm>
          <a:prstGeom prst="rect">
            <a:avLst/>
          </a:prstGeom>
          <a:noFill/>
          <a:ln w="9525">
            <a:noFill/>
            <a:miter lim="800000"/>
            <a:headEnd/>
            <a:tailEnd/>
          </a:ln>
        </p:spPr>
      </p:pic>
      <p:sp>
        <p:nvSpPr>
          <p:cNvPr id="18" name="object 21"/>
          <p:cNvSpPr txBox="1"/>
          <p:nvPr/>
        </p:nvSpPr>
        <p:spPr>
          <a:xfrm>
            <a:off x="437184" y="4136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Component based alerts</a:t>
            </a:r>
            <a:endParaRPr sz="3600" b="1" dirty="0">
              <a:solidFill>
                <a:schemeClr val="accent6"/>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0" name="object 10"/>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9" name="object 9"/>
          <p:cNvSpPr txBox="1"/>
          <p:nvPr/>
        </p:nvSpPr>
        <p:spPr>
          <a:xfrm>
            <a:off x="9554337" y="6659537"/>
            <a:ext cx="153493" cy="127507"/>
          </a:xfrm>
          <a:prstGeom prst="rect">
            <a:avLst/>
          </a:prstGeom>
        </p:spPr>
        <p:txBody>
          <a:bodyPr wrap="square" lIns="0" tIns="0" rIns="0" bIns="0" rtlCol="0">
            <a:noAutofit/>
          </a:bodyPr>
          <a:lstStyle/>
          <a:p>
            <a:pPr marL="12700">
              <a:lnSpc>
                <a:spcPct val="95825"/>
              </a:lnSpc>
            </a:pPr>
            <a:r>
              <a:rPr sz="800" spc="-4" dirty="0">
                <a:solidFill>
                  <a:srgbClr val="7E7E7E"/>
                </a:solidFill>
                <a:latin typeface="Arial"/>
                <a:cs typeface="Arial"/>
              </a:rPr>
              <a:t>27</a:t>
            </a:r>
            <a:endParaRPr sz="800">
              <a:latin typeface="Arial"/>
              <a:cs typeface="Arial"/>
            </a:endParaRPr>
          </a:p>
        </p:txBody>
      </p:sp>
      <p:sp>
        <p:nvSpPr>
          <p:cNvPr id="8" name="object 8"/>
          <p:cNvSpPr txBox="1"/>
          <p:nvPr/>
        </p:nvSpPr>
        <p:spPr>
          <a:xfrm>
            <a:off x="1237488" y="381253"/>
            <a:ext cx="119786"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144572" y="381253"/>
            <a:ext cx="127101"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780080" y="381253"/>
            <a:ext cx="124815"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4759299"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5394807" y="381253"/>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577611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8" name="Rectangle 2"/>
          <p:cNvSpPr>
            <a:spLocks noChangeArrowheads="1"/>
          </p:cNvSpPr>
          <p:nvPr/>
        </p:nvSpPr>
        <p:spPr bwMode="auto">
          <a:xfrm>
            <a:off x="521017" y="1198714"/>
            <a:ext cx="8686800" cy="1200329"/>
          </a:xfrm>
          <a:prstGeom prst="rect">
            <a:avLst/>
          </a:prstGeom>
          <a:noFill/>
          <a:ln w="9525">
            <a:noFill/>
            <a:miter lim="800000"/>
            <a:headEnd/>
            <a:tailEnd/>
          </a:ln>
        </p:spPr>
        <p:txBody>
          <a:bodyPr>
            <a:spAutoFit/>
          </a:bodyPr>
          <a:lstStyle/>
          <a:p>
            <a:pPr fontAlgn="base"/>
            <a:r>
              <a:rPr lang="en-US" dirty="0">
                <a:latin typeface="Arial" panose="020B0604020202020204" pitchFamily="34" charset="0"/>
                <a:cs typeface="Arial" panose="020B0604020202020204" pitchFamily="34" charset="0"/>
              </a:rPr>
              <a:t>Step 4</a:t>
            </a:r>
            <a:r>
              <a:rPr lang="en-US" b="0" dirty="0">
                <a:latin typeface="Arial" panose="020B0604020202020204" pitchFamily="34" charset="0"/>
                <a:cs typeface="Arial" panose="020B0604020202020204" pitchFamily="34" charset="0"/>
              </a:rPr>
              <a:t>  - The last thing we need to do is to schedule a job that will be running and creating alert notifications from the generated alerts.</a:t>
            </a:r>
          </a:p>
          <a:p>
            <a:pPr fontAlgn="base"/>
            <a:r>
              <a:rPr lang="en-US" b="0" dirty="0">
                <a:latin typeface="Arial" panose="020B0604020202020204" pitchFamily="34" charset="0"/>
                <a:cs typeface="Arial" panose="020B0604020202020204" pitchFamily="34" charset="0"/>
              </a:rPr>
              <a:t>Open SAP </a:t>
            </a:r>
            <a:r>
              <a:rPr lang="en-US" b="0" dirty="0" err="1">
                <a:latin typeface="Arial" panose="020B0604020202020204" pitchFamily="34" charset="0"/>
                <a:cs typeface="Arial" panose="020B0604020202020204" pitchFamily="34" charset="0"/>
              </a:rPr>
              <a:t>Netweaver</a:t>
            </a:r>
            <a:r>
              <a:rPr lang="en-US" b="0" dirty="0">
                <a:latin typeface="Arial" panose="020B0604020202020204" pitchFamily="34" charset="0"/>
                <a:cs typeface="Arial" panose="020B0604020202020204" pitchFamily="34" charset="0"/>
              </a:rPr>
              <a:t> admin: </a:t>
            </a:r>
            <a:r>
              <a:rPr lang="en-US" dirty="0">
                <a:latin typeface="Arial" panose="020B0604020202020204" pitchFamily="34" charset="0"/>
                <a:cs typeface="Arial" panose="020B0604020202020204" pitchFamily="34" charset="0"/>
              </a:rPr>
              <a:t>Operations -&gt; Jobs -&gt; Java Scheduler -&gt; Job Definitions</a:t>
            </a:r>
            <a:endParaRPr lang="en-US" b="0" dirty="0">
              <a:latin typeface="Arial" panose="020B0604020202020204" pitchFamily="34" charset="0"/>
              <a:cs typeface="Arial" panose="020B0604020202020204" pitchFamily="34" charset="0"/>
            </a:endParaRPr>
          </a:p>
        </p:txBody>
      </p:sp>
      <p:pic>
        <p:nvPicPr>
          <p:cNvPr id="22" name="Picture 2" descr="component_based_alerts_2.png"/>
          <p:cNvPicPr>
            <a:picLocks noChangeAspect="1" noChangeArrowheads="1"/>
          </p:cNvPicPr>
          <p:nvPr/>
        </p:nvPicPr>
        <p:blipFill>
          <a:blip r:embed="rId4" cstate="print"/>
          <a:srcRect/>
          <a:stretch>
            <a:fillRect/>
          </a:stretch>
        </p:blipFill>
        <p:spPr bwMode="auto">
          <a:xfrm>
            <a:off x="987961" y="2464844"/>
            <a:ext cx="2827500" cy="2209800"/>
          </a:xfrm>
          <a:prstGeom prst="rect">
            <a:avLst/>
          </a:prstGeom>
          <a:noFill/>
          <a:ln w="9525">
            <a:noFill/>
            <a:miter lim="800000"/>
            <a:headEnd/>
            <a:tailEnd/>
          </a:ln>
        </p:spPr>
      </p:pic>
      <p:pic>
        <p:nvPicPr>
          <p:cNvPr id="23" name="Picture 8" descr="https://encrypted-tbn3.gstatic.com/images?q=tbn:ANd9GcTmM0Xkm7MNg7MqiiM9bcy0hPDlxnNnDnZUKR24rMiFU-G_ze5Bmg"/>
          <p:cNvPicPr>
            <a:picLocks noChangeAspect="1" noChangeArrowheads="1"/>
          </p:cNvPicPr>
          <p:nvPr/>
        </p:nvPicPr>
        <p:blipFill>
          <a:blip r:embed="rId5" cstate="print"/>
          <a:srcRect/>
          <a:stretch>
            <a:fillRect/>
          </a:stretch>
        </p:blipFill>
        <p:spPr bwMode="auto">
          <a:xfrm>
            <a:off x="3895800" y="3053097"/>
            <a:ext cx="990600" cy="847725"/>
          </a:xfrm>
          <a:prstGeom prst="rect">
            <a:avLst/>
          </a:prstGeom>
          <a:noFill/>
          <a:ln w="9525">
            <a:noFill/>
            <a:miter lim="800000"/>
            <a:headEnd/>
            <a:tailEnd/>
          </a:ln>
        </p:spPr>
      </p:pic>
      <p:pic>
        <p:nvPicPr>
          <p:cNvPr id="24" name="Picture 4" descr="component_based_alerts_3.png"/>
          <p:cNvPicPr>
            <a:picLocks noChangeAspect="1" noChangeArrowheads="1"/>
          </p:cNvPicPr>
          <p:nvPr/>
        </p:nvPicPr>
        <p:blipFill>
          <a:blip r:embed="rId6" cstate="print"/>
          <a:srcRect/>
          <a:stretch>
            <a:fillRect/>
          </a:stretch>
        </p:blipFill>
        <p:spPr bwMode="auto">
          <a:xfrm>
            <a:off x="5587943" y="2229015"/>
            <a:ext cx="2596134" cy="1961899"/>
          </a:xfrm>
          <a:prstGeom prst="rect">
            <a:avLst/>
          </a:prstGeom>
          <a:noFill/>
          <a:ln w="9525">
            <a:noFill/>
            <a:miter lim="800000"/>
            <a:headEnd/>
            <a:tailEnd/>
          </a:ln>
        </p:spPr>
      </p:pic>
      <p:pic>
        <p:nvPicPr>
          <p:cNvPr id="25" name="Picture 11" descr="D:\Users\mopathak\Downloads\images.png"/>
          <p:cNvPicPr>
            <a:picLocks noChangeAspect="1" noChangeArrowheads="1"/>
          </p:cNvPicPr>
          <p:nvPr/>
        </p:nvPicPr>
        <p:blipFill>
          <a:blip r:embed="rId7" cstate="print"/>
          <a:srcRect/>
          <a:stretch>
            <a:fillRect/>
          </a:stretch>
        </p:blipFill>
        <p:spPr bwMode="auto">
          <a:xfrm>
            <a:off x="6641303" y="4299933"/>
            <a:ext cx="597697" cy="495500"/>
          </a:xfrm>
          <a:prstGeom prst="rect">
            <a:avLst/>
          </a:prstGeom>
          <a:noFill/>
          <a:ln w="9525">
            <a:noFill/>
            <a:miter lim="800000"/>
            <a:headEnd/>
            <a:tailEnd/>
          </a:ln>
        </p:spPr>
      </p:pic>
      <p:pic>
        <p:nvPicPr>
          <p:cNvPr id="26" name="Picture 6" descr="component_based_alerts_4.png"/>
          <p:cNvPicPr>
            <a:picLocks noChangeAspect="1" noChangeArrowheads="1"/>
          </p:cNvPicPr>
          <p:nvPr/>
        </p:nvPicPr>
        <p:blipFill>
          <a:blip r:embed="rId8" cstate="print"/>
          <a:srcRect/>
          <a:stretch>
            <a:fillRect/>
          </a:stretch>
        </p:blipFill>
        <p:spPr bwMode="auto">
          <a:xfrm>
            <a:off x="5587943" y="4795433"/>
            <a:ext cx="2802447" cy="1790700"/>
          </a:xfrm>
          <a:prstGeom prst="rect">
            <a:avLst/>
          </a:prstGeom>
          <a:noFill/>
          <a:ln w="9525">
            <a:noFill/>
            <a:miter lim="800000"/>
            <a:headEnd/>
            <a:tailEnd/>
          </a:ln>
        </p:spPr>
      </p:pic>
      <p:sp>
        <p:nvSpPr>
          <p:cNvPr id="21" name="object 21"/>
          <p:cNvSpPr txBox="1"/>
          <p:nvPr/>
        </p:nvSpPr>
        <p:spPr>
          <a:xfrm>
            <a:off x="437184" y="413622"/>
            <a:ext cx="7867751"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Component based alerts</a:t>
            </a:r>
            <a:endParaRPr sz="3600" b="1"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96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533400"/>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2" y="457200"/>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72590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Runtime workbench in SAP PI</a:t>
            </a:r>
            <a:endParaRPr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Rectangle 4"/>
          <p:cNvSpPr>
            <a:spLocks noChangeArrowheads="1"/>
          </p:cNvSpPr>
          <p:nvPr/>
        </p:nvSpPr>
        <p:spPr bwMode="auto">
          <a:xfrm>
            <a:off x="685800" y="1320540"/>
            <a:ext cx="8153400" cy="4775459"/>
          </a:xfrm>
          <a:prstGeom prst="rect">
            <a:avLst/>
          </a:prstGeom>
          <a:noFill/>
          <a:ln w="12700">
            <a:noFill/>
            <a:miter lim="800000"/>
            <a:headEnd/>
            <a:tailEnd/>
          </a:ln>
        </p:spPr>
        <p:txBody>
          <a:bodyPr lIns="0" tIns="0" rIns="0" bIns="0"/>
          <a:lstStyle/>
          <a:p>
            <a:pPr fontAlgn="base">
              <a:lnSpc>
                <a:spcPct val="100000"/>
              </a:lnSpc>
              <a:spcAft>
                <a:spcPct val="0"/>
              </a:spcAft>
            </a:pPr>
            <a:r>
              <a:rPr lang="en-US" sz="2400" dirty="0">
                <a:latin typeface="Times New Roman" pitchFamily="18" charset="0"/>
                <a:cs typeface="Times New Roman" pitchFamily="18" charset="0"/>
              </a:rPr>
              <a:t>Central PI Monitoring offers the following options:</a:t>
            </a:r>
          </a:p>
          <a:p>
            <a:pPr fontAlgn="base">
              <a:lnSpc>
                <a:spcPct val="100000"/>
              </a:lnSpc>
              <a:spcAft>
                <a:spcPct val="0"/>
              </a:spcAft>
            </a:pPr>
            <a:endParaRPr lang="en-US" sz="2400" dirty="0">
              <a:latin typeface="Times New Roman" pitchFamily="18" charset="0"/>
              <a:cs typeface="Times New Roman" pitchFamily="18" charset="0"/>
            </a:endParaRP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Format of  PI Message</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Message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Communication Channel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Performance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Java Proxy Runtime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Cache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Engine Status</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IDOC Monitor</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CPA Cache History</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Channel Independent logs</a:t>
            </a:r>
          </a:p>
          <a:p>
            <a:pPr marL="457200" indent="-457200" fontAlgn="base">
              <a:lnSpc>
                <a:spcPct val="100000"/>
              </a:lnSpc>
              <a:spcAft>
                <a:spcPct val="0"/>
              </a:spcAft>
              <a:buFont typeface="+mj-lt"/>
              <a:buAutoNum type="arabicPeriod"/>
            </a:pPr>
            <a:r>
              <a:rPr lang="en-US" sz="2000" dirty="0">
                <a:latin typeface="Times New Roman" pitchFamily="18" charset="0"/>
                <a:cs typeface="Times New Roman" pitchFamily="18" charset="0"/>
              </a:rPr>
              <a:t>Component Based Alert</a:t>
            </a:r>
          </a:p>
          <a:p>
            <a:pPr marL="457200" indent="-457200" fontAlgn="base">
              <a:lnSpc>
                <a:spcPct val="100000"/>
              </a:lnSpc>
              <a:spcAft>
                <a:spcPct val="0"/>
              </a:spcAft>
              <a:buFont typeface="+mj-lt"/>
              <a:buAutoNum type="arabicPeriod"/>
            </a:pPr>
            <a:endParaRPr lang="en-US" sz="2000" dirty="0">
              <a:latin typeface="Times New Roman" pitchFamily="18" charset="0"/>
              <a:cs typeface="Times New Roman" pitchFamily="18" charset="0"/>
            </a:endParaRPr>
          </a:p>
          <a:p>
            <a:pPr marL="457200" indent="-457200" fontAlgn="base">
              <a:lnSpc>
                <a:spcPct val="100000"/>
              </a:lnSpc>
              <a:spcAft>
                <a:spcPct val="0"/>
              </a:spcAft>
              <a:buFont typeface="+mj-lt"/>
              <a:buAutoNum type="arabicPeriod"/>
            </a:pPr>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chemeClr val="accent6">
                    <a:lumMod val="75000"/>
                  </a:schemeClr>
                </a:solidFill>
                <a:latin typeface="Arial"/>
                <a:cs typeface="Arial"/>
              </a:rPr>
              <a:t>Types of Mapping in SAP PI</a:t>
            </a:r>
            <a:endParaRPr sz="3600" dirty="0">
              <a:solidFill>
                <a:schemeClr val="accent6">
                  <a:lumMod val="75000"/>
                </a:schemeClr>
              </a:solidFill>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spcBef>
                <a:spcPct val="20000"/>
              </a:spcBef>
              <a:defRPr/>
            </a:pPr>
            <a:r>
              <a:rPr lang="en-US" sz="2800" u="sng" dirty="0"/>
              <a:t>Graphical Mapping :</a:t>
            </a:r>
          </a:p>
          <a:p>
            <a:pPr algn="just">
              <a:defRPr/>
            </a:pPr>
            <a:r>
              <a:rPr lang="en-US" sz="2000" dirty="0"/>
              <a:t>Graphical mapping is a common approach followed for generating desired target structure. It involves simple drag-n-drop to correlate respective nodes (fields) from source and target structure.</a:t>
            </a:r>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pic>
        <p:nvPicPr>
          <p:cNvPr id="1026" name="Picture 2" descr="Image result for what is graphical mapping in sap pi"/>
          <p:cNvPicPr>
            <a:picLocks noChangeAspect="1" noChangeArrowheads="1"/>
          </p:cNvPicPr>
          <p:nvPr/>
        </p:nvPicPr>
        <p:blipFill>
          <a:blip r:embed="rId4" cstate="print"/>
          <a:srcRect/>
          <a:stretch>
            <a:fillRect/>
          </a:stretch>
        </p:blipFill>
        <p:spPr bwMode="auto">
          <a:xfrm>
            <a:off x="914400" y="3048000"/>
            <a:ext cx="8001000" cy="2667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Types of Mapping in SAP PI</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219200"/>
            <a:ext cx="8382000" cy="4800600"/>
          </a:xfrm>
          <a:prstGeom prst="rect">
            <a:avLst/>
          </a:prstGeom>
        </p:spPr>
        <p:txBody>
          <a:bodyPr/>
          <a:lstStyle/>
          <a:p>
            <a:pPr marL="457200" indent="-457200" algn="just">
              <a:spcBef>
                <a:spcPct val="20000"/>
              </a:spcBef>
              <a:defRPr/>
            </a:pPr>
            <a:r>
              <a:rPr lang="en-US" sz="3200" u="sng" dirty="0"/>
              <a:t>Java Mapping : </a:t>
            </a:r>
          </a:p>
          <a:p>
            <a:pPr marL="457200" indent="-457200" algn="just">
              <a:spcBef>
                <a:spcPct val="20000"/>
              </a:spcBef>
              <a:defRPr/>
            </a:pPr>
            <a:endParaRPr lang="en-US" sz="2000" u="sng" dirty="0"/>
          </a:p>
          <a:p>
            <a:pPr marL="457200" indent="-457200" algn="just">
              <a:buAutoNum type="arabicPeriod"/>
              <a:defRPr/>
            </a:pPr>
            <a:r>
              <a:rPr lang="en-US" sz="2000" dirty="0"/>
              <a:t>Java Mapping is used when the graphical mapping will not fit for your requirement</a:t>
            </a:r>
          </a:p>
          <a:p>
            <a:pPr marL="457200" indent="-457200" algn="just">
              <a:buAutoNum type="arabicPeriod"/>
              <a:defRPr/>
            </a:pPr>
            <a:r>
              <a:rPr lang="en-US" sz="2000" dirty="0"/>
              <a:t>JAVA mappings improves the performance and are preferred as they gets executed on J2EE engine directly.</a:t>
            </a:r>
          </a:p>
          <a:p>
            <a:pPr marL="457200" indent="-457200" algn="just">
              <a:buAutoNum type="arabicPeriod"/>
              <a:defRPr/>
            </a:pPr>
            <a:r>
              <a:rPr lang="en-US" sz="2000" dirty="0"/>
              <a:t>In case of graphical mapping, XI/PI converts the mapping program into executable Java code internally based on graphical design and executes it on J2EE making it comparatively less efficiency.</a:t>
            </a:r>
          </a:p>
          <a:p>
            <a:pPr marL="457200" indent="-457200" algn="just">
              <a:buAutoNum type="arabicPeriod"/>
              <a:defRPr/>
            </a:pPr>
            <a:r>
              <a:rPr lang="en-US" sz="2000" dirty="0"/>
              <a:t>Java mappings are more useful when performance of integration server is concerned during runtime.</a:t>
            </a:r>
          </a:p>
          <a:p>
            <a:pPr marL="457200" indent="-457200" algn="just">
              <a:buFontTx/>
              <a:buAutoNum type="arabicPeriod"/>
              <a:defRPr/>
            </a:pPr>
            <a:r>
              <a:rPr lang="en-US" sz="2000" dirty="0"/>
              <a:t>Java mappings are parsing programs that can be developed in NWDS (NetWeaverDeveloperStudio), import as .jar files and can be used in the mapping part of Enterprise Service Repository.</a:t>
            </a:r>
          </a:p>
          <a:p>
            <a:pPr marL="457200" indent="-457200" algn="just">
              <a:buAutoNum type="arabicPeriod"/>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marL="457200" indent="-457200" algn="just">
              <a:spcBef>
                <a:spcPct val="20000"/>
              </a:spcBef>
              <a:defRPr/>
            </a:pPr>
            <a:endParaRPr lang="en-US" sz="2000" dirty="0"/>
          </a:p>
          <a:p>
            <a:pPr marL="457200" indent="-457200" algn="just">
              <a:spcBef>
                <a:spcPct val="20000"/>
              </a:spcBef>
              <a:defRPr/>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Types of Mapping in SAP PI</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524000"/>
            <a:ext cx="8382000" cy="4495800"/>
          </a:xfrm>
          <a:prstGeom prst="rect">
            <a:avLst/>
          </a:prstGeom>
        </p:spPr>
        <p:txBody>
          <a:bodyPr/>
          <a:lstStyle/>
          <a:p>
            <a:pPr marL="457200" indent="-457200" algn="just">
              <a:spcBef>
                <a:spcPct val="20000"/>
              </a:spcBef>
              <a:buFont typeface="+mj-lt"/>
              <a:buAutoNum type="arabicPeriod"/>
              <a:defRPr/>
            </a:pPr>
            <a:r>
              <a:rPr lang="en-US" sz="3200" dirty="0"/>
              <a:t>Graphical Mapping</a:t>
            </a:r>
          </a:p>
          <a:p>
            <a:pPr marL="457200" indent="-457200" algn="just">
              <a:spcBef>
                <a:spcPct val="20000"/>
              </a:spcBef>
              <a:buFont typeface="+mj-lt"/>
              <a:buAutoNum type="arabicPeriod"/>
              <a:defRPr/>
            </a:pPr>
            <a:r>
              <a:rPr lang="en-US" sz="3200" dirty="0"/>
              <a:t>Java Mapping</a:t>
            </a:r>
          </a:p>
          <a:p>
            <a:pPr marL="457200" indent="-457200" algn="just">
              <a:spcBef>
                <a:spcPct val="20000"/>
              </a:spcBef>
              <a:buFont typeface="+mj-lt"/>
              <a:buAutoNum type="arabicPeriod"/>
              <a:defRPr/>
            </a:pPr>
            <a:r>
              <a:rPr lang="en-US" sz="3200" dirty="0"/>
              <a:t>XSLT Mapping</a:t>
            </a:r>
          </a:p>
          <a:p>
            <a:pPr marL="457200" indent="-457200" algn="just">
              <a:spcBef>
                <a:spcPct val="20000"/>
              </a:spcBef>
              <a:buFont typeface="+mj-lt"/>
              <a:buAutoNum type="arabicPeriod"/>
              <a:defRPr/>
            </a:pPr>
            <a:r>
              <a:rPr lang="en-US" sz="3200" dirty="0"/>
              <a:t>ABAP Mapping</a:t>
            </a:r>
          </a:p>
          <a:p>
            <a:pPr marL="457200" indent="-457200" algn="just">
              <a:spcBef>
                <a:spcPct val="20000"/>
              </a:spcBef>
              <a:buFont typeface="+mj-lt"/>
              <a:buAutoNum type="arabicPeriod"/>
              <a:defRPr/>
            </a:pPr>
            <a:endParaRPr lang="en-US" sz="2000" dirty="0"/>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Types of Mapping in SAP PI</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buFont typeface="+mj-lt"/>
              <a:buAutoNum type="arabicPeriod" startAt="6"/>
              <a:defRPr/>
            </a:pPr>
            <a:r>
              <a:rPr lang="en-US" sz="2000" dirty="0"/>
              <a:t>Java Mapping uses 2 types of parsers. i.e., DOM and SAX.</a:t>
            </a:r>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endParaRPr lang="en-US" sz="2000" dirty="0"/>
          </a:p>
          <a:p>
            <a:pPr marL="457200" indent="-457200" algn="just">
              <a:buFont typeface="+mj-lt"/>
              <a:buAutoNum type="arabicPeriod" startAt="6"/>
              <a:defRPr/>
            </a:pPr>
            <a:r>
              <a:rPr lang="en-US" sz="2000" dirty="0"/>
              <a:t>Help Link : https://blogs.sap.com/2015/09/18/develop-java-mapping-in-pi-74-java-only/</a:t>
            </a:r>
          </a:p>
          <a:p>
            <a:pPr marL="457200" indent="-457200" algn="just">
              <a:defRPr/>
            </a:pPr>
            <a:endParaRPr lang="en-US" sz="2000" dirty="0"/>
          </a:p>
          <a:p>
            <a:pPr marL="457200" indent="-457200" algn="just">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pic>
        <p:nvPicPr>
          <p:cNvPr id="17411" name="Picture 3"/>
          <p:cNvPicPr>
            <a:picLocks noChangeAspect="1" noChangeArrowheads="1"/>
          </p:cNvPicPr>
          <p:nvPr/>
        </p:nvPicPr>
        <p:blipFill>
          <a:blip r:embed="rId4" cstate="print"/>
          <a:srcRect/>
          <a:stretch>
            <a:fillRect/>
          </a:stretch>
        </p:blipFill>
        <p:spPr bwMode="auto">
          <a:xfrm>
            <a:off x="1219200" y="1905000"/>
            <a:ext cx="7010400" cy="2971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Types of Mapping in SAP PI</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buAutoNum type="arabicPeriod"/>
              <a:defRPr/>
            </a:pPr>
            <a:endParaRPr lang="en-US" sz="2000" dirty="0"/>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sp>
        <p:nvSpPr>
          <p:cNvPr id="22" name="Content Placeholder 2"/>
          <p:cNvSpPr txBox="1">
            <a:spLocks/>
          </p:cNvSpPr>
          <p:nvPr/>
        </p:nvSpPr>
        <p:spPr>
          <a:xfrm>
            <a:off x="609600" y="1219200"/>
            <a:ext cx="8382000" cy="4800600"/>
          </a:xfrm>
          <a:prstGeom prst="rect">
            <a:avLst/>
          </a:prstGeom>
        </p:spPr>
        <p:txBody>
          <a:bodyPr/>
          <a:lstStyle/>
          <a:p>
            <a:pPr marL="457200" indent="-457200" algn="just">
              <a:spcBef>
                <a:spcPct val="20000"/>
              </a:spcBef>
              <a:defRPr/>
            </a:pPr>
            <a:r>
              <a:rPr lang="en-US" sz="3200" u="sng" dirty="0"/>
              <a:t>XSLT Mapping : </a:t>
            </a:r>
          </a:p>
          <a:p>
            <a:pPr marL="457200" indent="-457200" algn="just">
              <a:spcBef>
                <a:spcPct val="20000"/>
              </a:spcBef>
              <a:defRPr/>
            </a:pPr>
            <a:endParaRPr lang="en-US" sz="2000" u="sng" dirty="0"/>
          </a:p>
          <a:p>
            <a:pPr marL="457200" indent="-457200" algn="just">
              <a:buAutoNum type="arabicPeriod"/>
              <a:defRPr/>
            </a:pPr>
            <a:r>
              <a:rPr lang="en-US" sz="2000" dirty="0"/>
              <a:t>XSLT Mappings are preferred to use when the graphical mappings cannot help in case of complex structures.</a:t>
            </a:r>
          </a:p>
          <a:p>
            <a:pPr marL="457200" indent="-457200" algn="just">
              <a:buAutoNum type="arabicPeriod"/>
              <a:defRPr/>
            </a:pPr>
            <a:r>
              <a:rPr lang="en-US" sz="2000" dirty="0"/>
              <a:t>When the choice is between Java And XSLT, XSLT is simpler than java mapping and easier. But, it has its drawbacks. We cannot use Java APIs and Classes in it. </a:t>
            </a:r>
          </a:p>
          <a:p>
            <a:pPr marL="457200" indent="-457200" algn="just">
              <a:buAutoNum type="arabicPeriod"/>
              <a:defRPr/>
            </a:pPr>
            <a:r>
              <a:rPr lang="en-US" sz="2000" dirty="0"/>
              <a:t>So, if you want to use some specific Java API's you will have to go for Java Mapping.</a:t>
            </a:r>
          </a:p>
          <a:p>
            <a:pPr marL="457200" indent="-457200" algn="just">
              <a:buAutoNum type="arabicPeriod"/>
              <a:defRPr/>
            </a:pPr>
            <a:r>
              <a:rPr lang="en-US" sz="2000" dirty="0"/>
              <a:t>XSLT mapping is not suggestible for large source xml data</a:t>
            </a:r>
          </a:p>
          <a:p>
            <a:pPr marL="457200" indent="-457200" algn="just">
              <a:buAutoNum type="arabicPeriod"/>
              <a:defRPr/>
            </a:pPr>
            <a:endParaRPr lang="en-US" sz="2000" dirty="0"/>
          </a:p>
          <a:p>
            <a:pPr marL="457200" indent="-457200" algn="just">
              <a:defRPr/>
            </a:pPr>
            <a:r>
              <a:rPr lang="en-US" sz="2000" dirty="0"/>
              <a:t>Help link for ABAP Mapping : </a:t>
            </a:r>
          </a:p>
          <a:p>
            <a:pPr marL="457200" indent="-457200" algn="just">
              <a:defRPr/>
            </a:pPr>
            <a:r>
              <a:rPr lang="en-US" sz="2000" dirty="0"/>
              <a:t>http://saptechnical.com/Tutorials/XI/ABAPMapping/page1.htm</a:t>
            </a:r>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marL="457200" indent="-457200" algn="just">
              <a:spcBef>
                <a:spcPct val="20000"/>
              </a:spcBef>
              <a:defRPr/>
            </a:pPr>
            <a:endParaRPr lang="en-US" sz="2000" dirty="0"/>
          </a:p>
          <a:p>
            <a:pPr marL="457200" indent="-457200" algn="just">
              <a:spcBef>
                <a:spcPct val="20000"/>
              </a:spcBef>
              <a:defRPr/>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Node functions in SAP PI</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buAutoNum type="arabicPeriod"/>
              <a:defRPr/>
            </a:pPr>
            <a:endParaRPr lang="en-US" sz="2000" dirty="0"/>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sp>
        <p:nvSpPr>
          <p:cNvPr id="23" name="Content Placeholder 2"/>
          <p:cNvSpPr txBox="1">
            <a:spLocks/>
          </p:cNvSpPr>
          <p:nvPr/>
        </p:nvSpPr>
        <p:spPr>
          <a:xfrm>
            <a:off x="609600" y="1371600"/>
            <a:ext cx="8382000" cy="4648200"/>
          </a:xfrm>
          <a:prstGeom prst="rect">
            <a:avLst/>
          </a:prstGeom>
        </p:spPr>
        <p:txBody>
          <a:bodyPr/>
          <a:lstStyle/>
          <a:p>
            <a:pPr marL="457200" indent="-457200" algn="just">
              <a:spcBef>
                <a:spcPct val="20000"/>
              </a:spcBef>
              <a:defRPr/>
            </a:pPr>
            <a:r>
              <a:rPr lang="en-US" sz="2400" dirty="0"/>
              <a:t>Different types of mapping functions available :</a:t>
            </a:r>
          </a:p>
          <a:p>
            <a:pPr marL="457200" indent="-457200" algn="just">
              <a:spcBef>
                <a:spcPct val="20000"/>
              </a:spcBef>
              <a:defRPr/>
            </a:pPr>
            <a:endParaRPr lang="en-US" sz="2000" dirty="0"/>
          </a:p>
          <a:p>
            <a:pPr marL="457200" indent="-457200" algn="just">
              <a:spcBef>
                <a:spcPct val="20000"/>
              </a:spcBef>
              <a:buFont typeface="+mj-lt"/>
              <a:buAutoNum type="arabicPeriod"/>
              <a:defRPr/>
            </a:pPr>
            <a:r>
              <a:rPr lang="en-US" sz="2000" dirty="0"/>
              <a:t>Arithmetic</a:t>
            </a:r>
          </a:p>
          <a:p>
            <a:pPr marL="457200" indent="-457200" algn="just">
              <a:spcBef>
                <a:spcPct val="20000"/>
              </a:spcBef>
              <a:buFont typeface="+mj-lt"/>
              <a:buAutoNum type="arabicPeriod"/>
              <a:defRPr/>
            </a:pPr>
            <a:r>
              <a:rPr lang="en-US" sz="2000" dirty="0"/>
              <a:t>Boolean</a:t>
            </a:r>
          </a:p>
          <a:p>
            <a:pPr marL="457200" indent="-457200" algn="just">
              <a:spcBef>
                <a:spcPct val="20000"/>
              </a:spcBef>
              <a:buFont typeface="+mj-lt"/>
              <a:buAutoNum type="arabicPeriod"/>
              <a:defRPr/>
            </a:pPr>
            <a:r>
              <a:rPr lang="en-US" sz="2000" dirty="0"/>
              <a:t>Text</a:t>
            </a:r>
          </a:p>
          <a:p>
            <a:pPr marL="457200" indent="-457200" algn="just">
              <a:spcBef>
                <a:spcPct val="20000"/>
              </a:spcBef>
              <a:buFont typeface="+mj-lt"/>
              <a:buAutoNum type="arabicPeriod"/>
              <a:defRPr/>
            </a:pPr>
            <a:r>
              <a:rPr lang="en-US" sz="2000" dirty="0"/>
              <a:t>Functions</a:t>
            </a:r>
          </a:p>
          <a:p>
            <a:pPr marL="457200" indent="-457200" algn="just">
              <a:spcBef>
                <a:spcPct val="20000"/>
              </a:spcBef>
              <a:buFont typeface="+mj-lt"/>
              <a:buAutoNum type="arabicPeriod"/>
              <a:defRPr/>
            </a:pPr>
            <a:r>
              <a:rPr lang="en-US" sz="2000" dirty="0"/>
              <a:t>Date</a:t>
            </a:r>
          </a:p>
          <a:p>
            <a:pPr marL="457200" indent="-457200" algn="just">
              <a:spcBef>
                <a:spcPct val="20000"/>
              </a:spcBef>
              <a:buFont typeface="+mj-lt"/>
              <a:buAutoNum type="arabicPeriod"/>
              <a:defRPr/>
            </a:pPr>
            <a:r>
              <a:rPr lang="en-US" sz="2000" dirty="0"/>
              <a:t>Constants</a:t>
            </a:r>
          </a:p>
          <a:p>
            <a:pPr marL="457200" indent="-457200" algn="just">
              <a:spcBef>
                <a:spcPct val="20000"/>
              </a:spcBef>
              <a:buFont typeface="+mj-lt"/>
              <a:buAutoNum type="arabicPeriod"/>
              <a:defRPr/>
            </a:pPr>
            <a:r>
              <a:rPr lang="en-US" sz="2000" dirty="0"/>
              <a:t>Node Functions</a:t>
            </a:r>
          </a:p>
          <a:p>
            <a:pPr marL="457200" indent="-457200" algn="just">
              <a:spcBef>
                <a:spcPct val="20000"/>
              </a:spcBef>
              <a:buFont typeface="+mj-lt"/>
              <a:buAutoNum type="arabicPeriod"/>
              <a:defRPr/>
            </a:pPr>
            <a:r>
              <a:rPr lang="en-US" sz="2000" dirty="0"/>
              <a:t>Statistics</a:t>
            </a:r>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marL="457200" indent="-457200" algn="just">
              <a:spcBef>
                <a:spcPct val="20000"/>
              </a:spcBef>
              <a:defRPr/>
            </a:pPr>
            <a:endParaRPr lang="en-US" sz="2000" dirty="0"/>
          </a:p>
          <a:p>
            <a:pPr marL="457200" indent="-457200" algn="just">
              <a:spcBef>
                <a:spcPct val="20000"/>
              </a:spcBef>
              <a:defRPr/>
            </a:pP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r>
              <a:rPr lang="en-US" sz="3600" b="1" u="heavy" spc="0" dirty="0">
                <a:solidFill>
                  <a:srgbClr val="E37D1A"/>
                </a:solidFill>
                <a:latin typeface="Arial"/>
                <a:cs typeface="Arial"/>
              </a:rPr>
              <a:t>User Defined Functions</a:t>
            </a: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buAutoNum type="arabicPeriod"/>
              <a:defRPr/>
            </a:pPr>
            <a:endParaRPr lang="en-US" sz="2000" dirty="0"/>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sp>
        <p:nvSpPr>
          <p:cNvPr id="21" name="Content Placeholder 2"/>
          <p:cNvSpPr txBox="1">
            <a:spLocks/>
          </p:cNvSpPr>
          <p:nvPr/>
        </p:nvSpPr>
        <p:spPr>
          <a:xfrm>
            <a:off x="762000" y="1371600"/>
            <a:ext cx="8382000" cy="4800600"/>
          </a:xfrm>
          <a:prstGeom prst="rect">
            <a:avLst/>
          </a:prstGeom>
        </p:spPr>
        <p:txBody>
          <a:bodyPr/>
          <a:lstStyle/>
          <a:p>
            <a:pPr marL="457200" indent="-457200" algn="just">
              <a:buFont typeface="+mj-lt"/>
              <a:buAutoNum type="arabicPeriod"/>
              <a:defRPr/>
            </a:pPr>
            <a:r>
              <a:rPr lang="en-US" sz="2000" dirty="0"/>
              <a:t>User defined functions(UDFs) are used in graphical mapping to fulfill the requirement in a easy manner using a small piece of Java code. </a:t>
            </a:r>
          </a:p>
          <a:p>
            <a:pPr marL="457200" indent="-457200" algn="just">
              <a:defRPr/>
            </a:pPr>
            <a:endParaRPr lang="en-US" sz="2000" dirty="0"/>
          </a:p>
          <a:p>
            <a:pPr marL="457200" indent="-457200" algn="just">
              <a:buFont typeface="+mj-lt"/>
              <a:buAutoNum type="arabicPeriod" startAt="2"/>
              <a:defRPr/>
            </a:pPr>
            <a:r>
              <a:rPr lang="en-US" sz="2000" dirty="0"/>
              <a:t>UDF's are of two types:</a:t>
            </a:r>
          </a:p>
          <a:p>
            <a:pPr marL="457200" indent="-457200" algn="just">
              <a:defRPr/>
            </a:pPr>
            <a:r>
              <a:rPr lang="en-US" sz="2000" dirty="0"/>
              <a:t>          a. </a:t>
            </a:r>
            <a:r>
              <a:rPr lang="en-US" sz="2000" u="sng" dirty="0"/>
              <a:t>Simple UDF </a:t>
            </a:r>
            <a:r>
              <a:rPr lang="en-US" sz="2000" dirty="0"/>
              <a:t>, which takes in one input and gives out one output.</a:t>
            </a:r>
          </a:p>
          <a:p>
            <a:pPr marL="457200" indent="-457200" algn="just">
              <a:defRPr/>
            </a:pPr>
            <a:r>
              <a:rPr lang="en-US" sz="2000" dirty="0"/>
              <a:t>          b. </a:t>
            </a:r>
            <a:r>
              <a:rPr lang="en-US" sz="2000" u="sng" dirty="0"/>
              <a:t>Advanced UDF,</a:t>
            </a:r>
            <a:r>
              <a:rPr lang="en-US" sz="2000" dirty="0"/>
              <a:t> where in u can access more than one fields and the result is passed on to Result List.</a:t>
            </a:r>
          </a:p>
          <a:p>
            <a:pPr marL="457200" indent="-457200" algn="just">
              <a:defRPr/>
            </a:pPr>
            <a:endParaRPr lang="en-US" sz="2000" dirty="0"/>
          </a:p>
          <a:p>
            <a:pPr marL="457200" indent="-457200" algn="just">
              <a:buFont typeface="+mj-lt"/>
              <a:buAutoNum type="arabicPeriod" startAt="3"/>
              <a:defRPr/>
            </a:pPr>
            <a:r>
              <a:rPr lang="en-US" sz="2000" dirty="0"/>
              <a:t>UDFs  will have two different execution types:</a:t>
            </a:r>
          </a:p>
          <a:p>
            <a:pPr marL="457200" indent="-457200" algn="just">
              <a:defRPr/>
            </a:pPr>
            <a:r>
              <a:rPr lang="en-US" sz="2000" dirty="0"/>
              <a:t>         a. All values of a context</a:t>
            </a:r>
          </a:p>
          <a:p>
            <a:pPr marL="457200" indent="-457200" algn="just">
              <a:defRPr/>
            </a:pPr>
            <a:r>
              <a:rPr lang="en-US" sz="2000" dirty="0"/>
              <a:t>         b. All values of a queue</a:t>
            </a:r>
          </a:p>
          <a:p>
            <a:pPr marL="457200" indent="-457200" algn="just">
              <a:defRPr/>
            </a:pPr>
            <a:endParaRPr lang="en-US" sz="2000" dirty="0"/>
          </a:p>
          <a:p>
            <a:pPr marL="457200" indent="-457200" algn="just">
              <a:defRPr/>
            </a:pPr>
            <a:r>
              <a:rPr lang="en-US" sz="2000" u="sng" dirty="0"/>
              <a:t>Help link : </a:t>
            </a:r>
          </a:p>
          <a:p>
            <a:pPr marL="457200" indent="-457200" algn="just">
              <a:defRPr/>
            </a:pPr>
            <a:r>
              <a:rPr lang="en-US" sz="2000" dirty="0"/>
              <a:t>https://wiki.scn.sap.com/wiki/pages/viewpage.action?pageId=79954137</a:t>
            </a:r>
          </a:p>
          <a:p>
            <a:pPr marL="457200" indent="-457200" algn="just">
              <a:defRPr/>
            </a:pPr>
            <a:r>
              <a:rPr lang="en-US" sz="2000" dirty="0"/>
              <a:t>         </a:t>
            </a:r>
          </a:p>
          <a:p>
            <a:pPr marL="457200" indent="-457200" algn="just">
              <a:buFont typeface="+mj-lt"/>
              <a:buAutoNum type="arabicPeriod" startAt="3"/>
              <a:defRPr/>
            </a:pPr>
            <a:endParaRPr lang="en-US" sz="2000" dirty="0"/>
          </a:p>
          <a:p>
            <a:pPr marL="457200" indent="-457200"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marL="457200" indent="-457200" algn="just">
              <a:spcBef>
                <a:spcPct val="20000"/>
              </a:spcBef>
              <a:defRPr/>
            </a:pPr>
            <a:endParaRPr lang="en-US" sz="2000" dirty="0"/>
          </a:p>
          <a:p>
            <a:pPr marL="457200" indent="-457200" algn="just">
              <a:spcBef>
                <a:spcPct val="20000"/>
              </a:spcBef>
              <a:defRPr/>
            </a:pPr>
            <a:endParaRPr 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8249616" cy="482599"/>
          </a:xfrm>
          <a:prstGeom prst="rect">
            <a:avLst/>
          </a:prstGeom>
        </p:spPr>
        <p:txBody>
          <a:bodyPr wrap="square" lIns="0" tIns="0" rIns="0" bIns="0" rtlCol="0">
            <a:noAutofit/>
          </a:bodyPr>
          <a:lstStyle/>
          <a:p>
            <a:pPr marL="12700">
              <a:lnSpc>
                <a:spcPts val="3779"/>
              </a:lnSpc>
              <a:spcBef>
                <a:spcPts val="189"/>
              </a:spcBef>
            </a:pPr>
            <a:endParaRPr sz="3600" dirty="0">
              <a:latin typeface="Arial"/>
              <a:cs typeface="Arial"/>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20" name="Content Placeholder 2"/>
          <p:cNvSpPr txBox="1">
            <a:spLocks/>
          </p:cNvSpPr>
          <p:nvPr/>
        </p:nvSpPr>
        <p:spPr>
          <a:xfrm>
            <a:off x="609600" y="1371600"/>
            <a:ext cx="8382000" cy="4648200"/>
          </a:xfrm>
          <a:prstGeom prst="rect">
            <a:avLst/>
          </a:prstGeom>
        </p:spPr>
        <p:txBody>
          <a:bodyPr/>
          <a:lstStyle/>
          <a:p>
            <a:pPr marL="457200" indent="-457200" algn="just">
              <a:buAutoNum type="arabicPeriod"/>
              <a:defRPr/>
            </a:pPr>
            <a:endParaRPr lang="en-US" sz="2000" dirty="0"/>
          </a:p>
          <a:p>
            <a:pPr marL="457200" indent="-457200" algn="just">
              <a:spcBef>
                <a:spcPct val="20000"/>
              </a:spcBef>
              <a:defRPr/>
            </a:pPr>
            <a:endParaRPr lang="en-US" sz="2000" u="sng" dirty="0"/>
          </a:p>
          <a:p>
            <a:pPr marL="457200" indent="-457200" algn="just">
              <a:spcBef>
                <a:spcPct val="20000"/>
              </a:spcBef>
              <a:defRPr/>
            </a:pPr>
            <a:endParaRPr lang="en-US" sz="2000" dirty="0"/>
          </a:p>
          <a:p>
            <a:pPr marL="457200" indent="-457200" algn="just">
              <a:spcBef>
                <a:spcPct val="20000"/>
              </a:spcBef>
              <a:defRPr/>
            </a:pPr>
            <a:endParaRPr lang="en-US" sz="2000" dirty="0"/>
          </a:p>
        </p:txBody>
      </p:sp>
      <p:sp>
        <p:nvSpPr>
          <p:cNvPr id="23" name="Content Placeholder 2"/>
          <p:cNvSpPr txBox="1">
            <a:spLocks/>
          </p:cNvSpPr>
          <p:nvPr/>
        </p:nvSpPr>
        <p:spPr>
          <a:xfrm>
            <a:off x="609600" y="1371600"/>
            <a:ext cx="8382000" cy="4648200"/>
          </a:xfrm>
          <a:prstGeom prst="rect">
            <a:avLst/>
          </a:prstGeom>
        </p:spPr>
        <p:txBody>
          <a:bodyPr/>
          <a:lstStyle/>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algn="just">
              <a:defRPr/>
            </a:pPr>
            <a:endParaRPr lang="en-US" sz="2000" dirty="0"/>
          </a:p>
          <a:p>
            <a:pPr marL="457200" indent="-457200" algn="just">
              <a:spcBef>
                <a:spcPct val="20000"/>
              </a:spcBef>
              <a:defRPr/>
            </a:pPr>
            <a:endParaRPr lang="en-US" sz="2000" dirty="0"/>
          </a:p>
          <a:p>
            <a:pPr marL="457200" indent="-457200" algn="just">
              <a:spcBef>
                <a:spcPct val="20000"/>
              </a:spcBef>
              <a:defRPr/>
            </a:pPr>
            <a:endParaRPr lang="en-US" sz="2000" dirty="0"/>
          </a:p>
        </p:txBody>
      </p:sp>
      <p:sp>
        <p:nvSpPr>
          <p:cNvPr id="21" name="Content Placeholder 2"/>
          <p:cNvSpPr txBox="1">
            <a:spLocks/>
          </p:cNvSpPr>
          <p:nvPr/>
        </p:nvSpPr>
        <p:spPr>
          <a:xfrm>
            <a:off x="533400" y="2514600"/>
            <a:ext cx="8382000" cy="1676400"/>
          </a:xfrm>
          <a:prstGeom prst="rect">
            <a:avLst/>
          </a:prstGeom>
        </p:spPr>
        <p:txBody>
          <a:bodyPr/>
          <a:lstStyle/>
          <a:p>
            <a:pPr marL="457200" indent="-457200" algn="ctr">
              <a:defRPr/>
            </a:pPr>
            <a:r>
              <a:rPr lang="en-US" sz="6000" dirty="0"/>
              <a:t>DEMO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72590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Format of PI Message</a:t>
            </a:r>
            <a:endParaRPr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Rectangle 4"/>
          <p:cNvSpPr>
            <a:spLocks noChangeArrowheads="1"/>
          </p:cNvSpPr>
          <p:nvPr/>
        </p:nvSpPr>
        <p:spPr bwMode="auto">
          <a:xfrm>
            <a:off x="838200" y="1219200"/>
            <a:ext cx="8153400" cy="914400"/>
          </a:xfrm>
          <a:prstGeom prst="rect">
            <a:avLst/>
          </a:prstGeom>
          <a:noFill/>
          <a:ln w="12700">
            <a:noFill/>
            <a:miter lim="800000"/>
            <a:headEnd/>
            <a:tailEnd/>
          </a:ln>
        </p:spPr>
        <p:txBody>
          <a:bodyPr lIns="0" tIns="0" rIns="0" bIns="0"/>
          <a:lstStyle/>
          <a:p>
            <a:pPr fontAlgn="base">
              <a:lnSpc>
                <a:spcPct val="100000"/>
              </a:lnSpc>
              <a:spcAft>
                <a:spcPct val="0"/>
              </a:spcAft>
            </a:pPr>
            <a:r>
              <a:rPr lang="en-US" sz="2000" dirty="0">
                <a:latin typeface="Times New Roman" pitchFamily="18" charset="0"/>
                <a:cs typeface="Times New Roman" pitchFamily="18" charset="0"/>
              </a:rPr>
              <a:t>In SAP PI, Runtime Workbench(RWB) can be accessed using the below URL:</a:t>
            </a:r>
          </a:p>
          <a:p>
            <a:pPr fontAlgn="base">
              <a:lnSpc>
                <a:spcPct val="100000"/>
              </a:lnSpc>
              <a:spcAft>
                <a:spcPct val="0"/>
              </a:spcAft>
            </a:pPr>
            <a:r>
              <a:rPr lang="en-US" sz="2000" u="sng" dirty="0">
                <a:latin typeface="Times New Roman" pitchFamily="18" charset="0"/>
                <a:cs typeface="Times New Roman" pitchFamily="18" charset="0"/>
              </a:rPr>
              <a:t>http://host:port/rwb</a:t>
            </a:r>
          </a:p>
          <a:p>
            <a:pPr fontAlgn="base">
              <a:lnSpc>
                <a:spcPct val="100000"/>
              </a:lnSpc>
              <a:spcAft>
                <a:spcPct val="0"/>
              </a:spcAft>
            </a:pPr>
            <a:endParaRPr lang="en-US" sz="2000" dirty="0">
              <a:latin typeface="Times New Roman" pitchFamily="18" charset="0"/>
              <a:cs typeface="Times New Roman" pitchFamily="18" charset="0"/>
            </a:endParaRPr>
          </a:p>
          <a:p>
            <a:pPr fontAlgn="base">
              <a:lnSpc>
                <a:spcPct val="100000"/>
              </a:lnSpc>
              <a:spcAft>
                <a:spcPct val="0"/>
              </a:spcAft>
            </a:pPr>
            <a:r>
              <a:rPr lang="en-US" sz="2000" dirty="0">
                <a:latin typeface="Times New Roman" pitchFamily="18" charset="0"/>
                <a:cs typeface="Times New Roman" pitchFamily="18" charset="0"/>
              </a:rPr>
              <a:t>Example of basic SOAP document over HTTP</a:t>
            </a:r>
          </a:p>
        </p:txBody>
      </p:sp>
      <p:graphicFrame>
        <p:nvGraphicFramePr>
          <p:cNvPr id="20" name="Object 3"/>
          <p:cNvGraphicFramePr>
            <a:graphicFrameLocks noChangeAspect="1"/>
          </p:cNvGraphicFramePr>
          <p:nvPr>
            <p:extLst>
              <p:ext uri="{D42A27DB-BD31-4B8C-83A1-F6EECF244321}">
                <p14:modId xmlns:p14="http://schemas.microsoft.com/office/powerpoint/2010/main" val="1950281731"/>
              </p:ext>
            </p:extLst>
          </p:nvPr>
        </p:nvGraphicFramePr>
        <p:xfrm>
          <a:off x="762000" y="2438400"/>
          <a:ext cx="8630683" cy="3671883"/>
        </p:xfrm>
        <a:graphic>
          <a:graphicData uri="http://schemas.openxmlformats.org/presentationml/2006/ole">
            <mc:AlternateContent xmlns:mc="http://schemas.openxmlformats.org/markup-compatibility/2006">
              <mc:Choice xmlns:v="urn:schemas-microsoft-com:vml" Requires="v">
                <p:oleObj name="Photo Editor Photo" r:id="rId4" imgW="7744906" imgH="4105848" progId="">
                  <p:embed/>
                </p:oleObj>
              </mc:Choice>
              <mc:Fallback>
                <p:oleObj name="Photo Editor Photo" r:id="rId4" imgW="7744906" imgH="4105848" progId="">
                  <p:embed/>
                  <p:pic>
                    <p:nvPicPr>
                      <p:cNvPr id="2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438400"/>
                        <a:ext cx="8630683" cy="36718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5" name="object 15"/>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4" name="object 14"/>
          <p:cNvSpPr txBox="1"/>
          <p:nvPr/>
        </p:nvSpPr>
        <p:spPr>
          <a:xfrm>
            <a:off x="284784" y="261222"/>
            <a:ext cx="7259016"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 Format of PI Message</a:t>
            </a:r>
            <a:endParaRPr sz="3600" b="1" dirty="0">
              <a:solidFill>
                <a:schemeClr val="accent6"/>
              </a:solidFill>
              <a:latin typeface="Arial" panose="020B0604020202020204" pitchFamily="34" charset="0"/>
              <a:cs typeface="Arial" panose="020B0604020202020204" pitchFamily="34" charset="0"/>
            </a:endParaRPr>
          </a:p>
        </p:txBody>
      </p:sp>
      <p:sp>
        <p:nvSpPr>
          <p:cNvPr id="13" name="object 13"/>
          <p:cNvSpPr txBox="1"/>
          <p:nvPr/>
        </p:nvSpPr>
        <p:spPr>
          <a:xfrm>
            <a:off x="834948" y="1216197"/>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1" name="object 11"/>
          <p:cNvSpPr txBox="1"/>
          <p:nvPr/>
        </p:nvSpPr>
        <p:spPr>
          <a:xfrm>
            <a:off x="834948" y="2582082"/>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10" name="object 10"/>
          <p:cNvSpPr txBox="1"/>
          <p:nvPr/>
        </p:nvSpPr>
        <p:spPr>
          <a:xfrm>
            <a:off x="834948" y="3521120"/>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9" name="object 9"/>
          <p:cNvSpPr txBox="1"/>
          <p:nvPr/>
        </p:nvSpPr>
        <p:spPr>
          <a:xfrm>
            <a:off x="834948" y="4459904"/>
            <a:ext cx="202946" cy="380491"/>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8" name="object 8"/>
          <p:cNvSpPr txBox="1"/>
          <p:nvPr/>
        </p:nvSpPr>
        <p:spPr>
          <a:xfrm>
            <a:off x="834948" y="5399018"/>
            <a:ext cx="202946" cy="380492"/>
          </a:xfrm>
          <a:prstGeom prst="rect">
            <a:avLst/>
          </a:prstGeom>
        </p:spPr>
        <p:txBody>
          <a:bodyPr wrap="square" lIns="0" tIns="0" rIns="0" bIns="0" rtlCol="0">
            <a:noAutofit/>
          </a:bodyPr>
          <a:lstStyle/>
          <a:p>
            <a:pPr marL="12700">
              <a:lnSpc>
                <a:spcPts val="2960"/>
              </a:lnSpc>
              <a:spcBef>
                <a:spcPts val="148"/>
              </a:spcBef>
            </a:pPr>
            <a:endParaRPr sz="2800" dirty="0">
              <a:latin typeface="Arial"/>
              <a:cs typeface="Arial"/>
            </a:endParaRPr>
          </a:p>
        </p:txBody>
      </p:sp>
      <p:sp>
        <p:nvSpPr>
          <p:cNvPr id="7"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6" name="object 6"/>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3</a:t>
            </a:r>
            <a:endParaRPr sz="800">
              <a:latin typeface="Arial"/>
              <a:cs typeface="Arial"/>
            </a:endParaRPr>
          </a:p>
        </p:txBody>
      </p:sp>
      <p:sp>
        <p:nvSpPr>
          <p:cNvPr id="5" name="object 5"/>
          <p:cNvSpPr txBox="1"/>
          <p:nvPr/>
        </p:nvSpPr>
        <p:spPr>
          <a:xfrm>
            <a:off x="1414881"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1923288"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2990392" y="504698"/>
            <a:ext cx="119786"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Rectangle 4"/>
          <p:cNvSpPr>
            <a:spLocks noChangeArrowheads="1"/>
          </p:cNvSpPr>
          <p:nvPr/>
        </p:nvSpPr>
        <p:spPr bwMode="auto">
          <a:xfrm>
            <a:off x="1143000" y="1320541"/>
            <a:ext cx="6019800" cy="381000"/>
          </a:xfrm>
          <a:prstGeom prst="rect">
            <a:avLst/>
          </a:prstGeom>
          <a:noFill/>
          <a:ln w="12700">
            <a:noFill/>
            <a:miter lim="800000"/>
            <a:headEnd/>
            <a:tailEnd/>
          </a:ln>
        </p:spPr>
        <p:txBody>
          <a:bodyPr lIns="0" tIns="0" rIns="0" bIns="0"/>
          <a:lstStyle/>
          <a:p>
            <a:pPr fontAlgn="base">
              <a:lnSpc>
                <a:spcPct val="100000"/>
              </a:lnSpc>
              <a:spcAft>
                <a:spcPct val="0"/>
              </a:spcAft>
            </a:pPr>
            <a:r>
              <a:rPr lang="en-US" sz="2000" dirty="0">
                <a:latin typeface="Times New Roman" pitchFamily="18" charset="0"/>
                <a:cs typeface="Times New Roman" pitchFamily="18" charset="0"/>
              </a:rPr>
              <a:t>Example of basic SOAP document over HTTP</a:t>
            </a:r>
          </a:p>
        </p:txBody>
      </p:sp>
      <p:graphicFrame>
        <p:nvGraphicFramePr>
          <p:cNvPr id="20" name="Object 3"/>
          <p:cNvGraphicFramePr>
            <a:graphicFrameLocks noChangeAspect="1"/>
          </p:cNvGraphicFramePr>
          <p:nvPr>
            <p:extLst>
              <p:ext uri="{D42A27DB-BD31-4B8C-83A1-F6EECF244321}">
                <p14:modId xmlns:p14="http://schemas.microsoft.com/office/powerpoint/2010/main" val="1950281731"/>
              </p:ext>
            </p:extLst>
          </p:nvPr>
        </p:nvGraphicFramePr>
        <p:xfrm>
          <a:off x="761999" y="1955227"/>
          <a:ext cx="8630683" cy="3824283"/>
        </p:xfrm>
        <a:graphic>
          <a:graphicData uri="http://schemas.openxmlformats.org/presentationml/2006/ole">
            <mc:AlternateContent xmlns:mc="http://schemas.openxmlformats.org/markup-compatibility/2006">
              <mc:Choice xmlns:v="urn:schemas-microsoft-com:vml" Requires="v">
                <p:oleObj name="Photo Editor Photo" r:id="rId4" imgW="7744906" imgH="4105848" progId="">
                  <p:embed/>
                </p:oleObj>
              </mc:Choice>
              <mc:Fallback>
                <p:oleObj name="Photo Editor Photo" r:id="rId4" imgW="7744906" imgH="4105848" progId="">
                  <p:embed/>
                  <p:pic>
                    <p:nvPicPr>
                      <p:cNvPr id="2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1955227"/>
                        <a:ext cx="8630683" cy="3824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28600" y="304800"/>
            <a:ext cx="9525000"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PI Message format: SOAP with attachments</a:t>
            </a:r>
            <a:endParaRPr sz="36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graphicFrame>
        <p:nvGraphicFramePr>
          <p:cNvPr id="14" name="Object 3"/>
          <p:cNvGraphicFramePr>
            <a:graphicFrameLocks noChangeAspect="1"/>
          </p:cNvGraphicFramePr>
          <p:nvPr>
            <p:extLst>
              <p:ext uri="{D42A27DB-BD31-4B8C-83A1-F6EECF244321}">
                <p14:modId xmlns:p14="http://schemas.microsoft.com/office/powerpoint/2010/main" val="2033574467"/>
              </p:ext>
            </p:extLst>
          </p:nvPr>
        </p:nvGraphicFramePr>
        <p:xfrm>
          <a:off x="1752600" y="1400960"/>
          <a:ext cx="5791200" cy="4316294"/>
        </p:xfrm>
        <a:graphic>
          <a:graphicData uri="http://schemas.openxmlformats.org/presentationml/2006/ole">
            <mc:AlternateContent xmlns:mc="http://schemas.openxmlformats.org/markup-compatibility/2006">
              <mc:Choice xmlns:v="urn:schemas-microsoft-com:vml" Requires="v">
                <p:oleObj name="Photo Editor Photo" r:id="rId4" imgW="5687219" imgH="5285714" progId="">
                  <p:embed/>
                </p:oleObj>
              </mc:Choice>
              <mc:Fallback>
                <p:oleObj name="Photo Editor Photo" r:id="rId4" imgW="5687219" imgH="5285714" progId="">
                  <p:embed/>
                  <p:pic>
                    <p:nvPicPr>
                      <p:cNvPr id="1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400960"/>
                        <a:ext cx="5791200" cy="4316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3" name="object 13"/>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11" name="object 11"/>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a:latin typeface="Arial"/>
              <a:cs typeface="Arial"/>
            </a:endParaRPr>
          </a:p>
        </p:txBody>
      </p:sp>
      <p:sp>
        <p:nvSpPr>
          <p:cNvPr id="10" name="object 10"/>
          <p:cNvSpPr txBox="1"/>
          <p:nvPr/>
        </p:nvSpPr>
        <p:spPr>
          <a:xfrm>
            <a:off x="9583293" y="6659537"/>
            <a:ext cx="97488" cy="127507"/>
          </a:xfrm>
          <a:prstGeom prst="rect">
            <a:avLst/>
          </a:prstGeom>
        </p:spPr>
        <p:txBody>
          <a:bodyPr wrap="square" lIns="0" tIns="0" rIns="0" bIns="0" rtlCol="0">
            <a:noAutofit/>
          </a:bodyPr>
          <a:lstStyle/>
          <a:p>
            <a:pPr marL="12700">
              <a:lnSpc>
                <a:spcPct val="95825"/>
              </a:lnSpc>
            </a:pPr>
            <a:r>
              <a:rPr sz="800" spc="0" dirty="0">
                <a:solidFill>
                  <a:srgbClr val="7E7E7E"/>
                </a:solidFill>
                <a:latin typeface="Arial"/>
                <a:cs typeface="Arial"/>
              </a:rPr>
              <a:t>6</a:t>
            </a:r>
            <a:endParaRPr sz="800">
              <a:latin typeface="Arial"/>
              <a:cs typeface="Arial"/>
            </a:endParaRPr>
          </a:p>
        </p:txBody>
      </p:sp>
      <p:sp>
        <p:nvSpPr>
          <p:cNvPr id="9" name="object 9"/>
          <p:cNvSpPr txBox="1"/>
          <p:nvPr/>
        </p:nvSpPr>
        <p:spPr>
          <a:xfrm>
            <a:off x="1262634" y="504698"/>
            <a:ext cx="127101"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1771040" y="504698"/>
            <a:ext cx="127101"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2838145" y="504698"/>
            <a:ext cx="119329"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3744772" y="504698"/>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5699760" y="504698"/>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6842759" y="504698"/>
            <a:ext cx="127101"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7909864" y="504698"/>
            <a:ext cx="119329"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9" name="object 8"/>
          <p:cNvSpPr txBox="1"/>
          <p:nvPr/>
        </p:nvSpPr>
        <p:spPr>
          <a:xfrm>
            <a:off x="228600" y="304800"/>
            <a:ext cx="8915400"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Viewing SOAP message parts within PI</a:t>
            </a:r>
            <a:endParaRPr sz="3600" b="1" dirty="0">
              <a:solidFill>
                <a:schemeClr val="accent6"/>
              </a:solidFill>
              <a:latin typeface="Arial" panose="020B0604020202020204" pitchFamily="34" charset="0"/>
              <a:cs typeface="Arial" panose="020B0604020202020204" pitchFamily="34" charset="0"/>
            </a:endParaRPr>
          </a:p>
        </p:txBody>
      </p:sp>
      <p:graphicFrame>
        <p:nvGraphicFramePr>
          <p:cNvPr id="18" name="Object 3"/>
          <p:cNvGraphicFramePr>
            <a:graphicFrameLocks noChangeAspect="1"/>
          </p:cNvGraphicFramePr>
          <p:nvPr>
            <p:extLst>
              <p:ext uri="{D42A27DB-BD31-4B8C-83A1-F6EECF244321}">
                <p14:modId xmlns:p14="http://schemas.microsoft.com/office/powerpoint/2010/main" val="275894081"/>
              </p:ext>
            </p:extLst>
          </p:nvPr>
        </p:nvGraphicFramePr>
        <p:xfrm>
          <a:off x="814530" y="1390270"/>
          <a:ext cx="2787366" cy="3503946"/>
        </p:xfrm>
        <a:graphic>
          <a:graphicData uri="http://schemas.openxmlformats.org/presentationml/2006/ole">
            <mc:AlternateContent xmlns:mc="http://schemas.openxmlformats.org/markup-compatibility/2006">
              <mc:Choice xmlns:v="urn:schemas-microsoft-com:vml" Requires="v">
                <p:oleObj name="Bitmap Image" r:id="rId4" imgW="2457143" imgH="3467584" progId="PBrush">
                  <p:embed/>
                </p:oleObj>
              </mc:Choice>
              <mc:Fallback>
                <p:oleObj name="Bitmap Image" r:id="rId4" imgW="2457143" imgH="3467584" progId="PBrush">
                  <p:embed/>
                  <p:pic>
                    <p:nvPicPr>
                      <p:cNvPr id="1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530" y="1390270"/>
                        <a:ext cx="2787366" cy="35039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4"/>
          <p:cNvSpPr>
            <a:spLocks noChangeArrowheads="1"/>
          </p:cNvSpPr>
          <p:nvPr/>
        </p:nvSpPr>
        <p:spPr bwMode="gray">
          <a:xfrm>
            <a:off x="4416425" y="1392998"/>
            <a:ext cx="4273550" cy="4648200"/>
          </a:xfrm>
          <a:prstGeom prst="rect">
            <a:avLst/>
          </a:prstGeom>
          <a:noFill/>
          <a:ln w="12700">
            <a:noFill/>
            <a:miter lim="800000"/>
            <a:headEnd/>
            <a:tailEnd/>
          </a:ln>
        </p:spPr>
        <p:txBody>
          <a:bodyPr lIns="180000" tIns="0" rIns="0" bIns="0"/>
          <a:lstStyle/>
          <a:p>
            <a:pPr marL="342900" indent="-342900" fontAlgn="base">
              <a:lnSpc>
                <a:spcPct val="100000"/>
              </a:lnSpc>
              <a:spcBef>
                <a:spcPct val="20000"/>
              </a:spcBef>
              <a:spcAft>
                <a:spcPts val="1000"/>
              </a:spcAft>
              <a:buSzPct val="100000"/>
              <a:buFontTx/>
              <a:buChar char="•"/>
            </a:pPr>
            <a:r>
              <a:rPr lang="en-US" sz="1600" b="0" dirty="0">
                <a:latin typeface="Arial" panose="020B0604020202020204" pitchFamily="34" charset="0"/>
                <a:cs typeface="Arial" panose="020B0604020202020204" pitchFamily="34" charset="0"/>
              </a:rPr>
              <a:t>The transaction for monitoring messages in </a:t>
            </a:r>
            <a:r>
              <a:rPr lang="en-US" sz="1600" dirty="0">
                <a:latin typeface="Arial" panose="020B0604020202020204" pitchFamily="34" charset="0"/>
                <a:cs typeface="Arial" panose="020B0604020202020204" pitchFamily="34" charset="0"/>
              </a:rPr>
              <a:t>ABAP system </a:t>
            </a:r>
            <a:r>
              <a:rPr lang="en-US" sz="1600" b="0" dirty="0">
                <a:latin typeface="Arial" panose="020B0604020202020204" pitchFamily="34" charset="0"/>
                <a:cs typeface="Arial" panose="020B0604020202020204" pitchFamily="34" charset="0"/>
              </a:rPr>
              <a:t>is SXMB_MONI (Monitor for processed XML messages).</a:t>
            </a:r>
          </a:p>
          <a:p>
            <a:pPr marL="342900" indent="-342900" fontAlgn="base">
              <a:lnSpc>
                <a:spcPct val="100000"/>
              </a:lnSpc>
              <a:spcBef>
                <a:spcPct val="20000"/>
              </a:spcBef>
              <a:spcAft>
                <a:spcPts val="1000"/>
              </a:spcAft>
              <a:buSzPct val="100000"/>
              <a:buFontTx/>
              <a:buChar char="•"/>
            </a:pPr>
            <a:r>
              <a:rPr lang="en-US" sz="1600" b="0" dirty="0">
                <a:latin typeface="Arial" panose="020B0604020202020204" pitchFamily="34" charset="0"/>
                <a:cs typeface="Arial" panose="020B0604020202020204" pitchFamily="34" charset="0"/>
              </a:rPr>
              <a:t>Each node represents a pipeline step</a:t>
            </a:r>
          </a:p>
          <a:p>
            <a:pPr marL="342900" indent="-342900" fontAlgn="base">
              <a:lnSpc>
                <a:spcPct val="100000"/>
              </a:lnSpc>
              <a:spcBef>
                <a:spcPct val="20000"/>
              </a:spcBef>
              <a:spcAft>
                <a:spcPts val="1000"/>
              </a:spcAft>
              <a:buSzPct val="100000"/>
              <a:buFontTx/>
              <a:buChar char="•"/>
            </a:pPr>
            <a:r>
              <a:rPr lang="en-US" sz="1600" b="0" dirty="0">
                <a:latin typeface="Arial" panose="020B0604020202020204" pitchFamily="34" charset="0"/>
                <a:cs typeface="Arial" panose="020B0604020202020204" pitchFamily="34" charset="0"/>
              </a:rPr>
              <a:t>The contents of the node corresponds to the state of the message after the pipeline step.</a:t>
            </a:r>
          </a:p>
          <a:p>
            <a:pPr marL="342900" indent="-342900" fontAlgn="base">
              <a:lnSpc>
                <a:spcPct val="100000"/>
              </a:lnSpc>
              <a:spcBef>
                <a:spcPct val="20000"/>
              </a:spcBef>
              <a:spcAft>
                <a:spcPts val="1000"/>
              </a:spcAft>
              <a:buSzPct val="100000"/>
              <a:buFontTx/>
              <a:buChar char="•"/>
            </a:pPr>
            <a:r>
              <a:rPr lang="en-US" sz="1600" b="0" dirty="0">
                <a:latin typeface="Arial" panose="020B0604020202020204" pitchFamily="34" charset="0"/>
                <a:cs typeface="Arial" panose="020B0604020202020204" pitchFamily="34" charset="0"/>
              </a:rPr>
              <a:t>Each message part can be viewed individually</a:t>
            </a:r>
          </a:p>
        </p:txBody>
      </p:sp>
      <p:pic>
        <p:nvPicPr>
          <p:cNvPr id="21" name="Picture 7"/>
          <p:cNvPicPr>
            <a:picLocks noChangeAspect="1" noChangeArrowheads="1"/>
          </p:cNvPicPr>
          <p:nvPr/>
        </p:nvPicPr>
        <p:blipFill>
          <a:blip r:embed="rId6" cstate="print"/>
          <a:srcRect/>
          <a:stretch>
            <a:fillRect/>
          </a:stretch>
        </p:blipFill>
        <p:spPr bwMode="auto">
          <a:xfrm>
            <a:off x="390525" y="5035378"/>
            <a:ext cx="8753475" cy="1285875"/>
          </a:xfrm>
          <a:prstGeom prst="rect">
            <a:avLst/>
          </a:prstGeom>
          <a:noFill/>
          <a:ln w="12700"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8" name="object 8"/>
          <p:cNvSpPr txBox="1"/>
          <p:nvPr/>
        </p:nvSpPr>
        <p:spPr>
          <a:xfrm>
            <a:off x="228600" y="304800"/>
            <a:ext cx="9525000" cy="482599"/>
          </a:xfrm>
          <a:prstGeom prst="rect">
            <a:avLst/>
          </a:prstGeom>
        </p:spPr>
        <p:txBody>
          <a:bodyPr wrap="square" lIns="0" tIns="0" rIns="0" bIns="0" rtlCol="0">
            <a:noAutofit/>
          </a:bodyPr>
          <a:lstStyle/>
          <a:p>
            <a:pPr marL="12700">
              <a:lnSpc>
                <a:spcPts val="3779"/>
              </a:lnSpc>
              <a:spcBef>
                <a:spcPts val="189"/>
              </a:spcBef>
            </a:pPr>
            <a:r>
              <a:rPr lang="en-US" sz="3600" b="1" dirty="0">
                <a:solidFill>
                  <a:schemeClr val="accent6"/>
                </a:solidFill>
                <a:latin typeface="Arial" panose="020B0604020202020204" pitchFamily="34" charset="0"/>
                <a:cs typeface="Arial" panose="020B0604020202020204" pitchFamily="34" charset="0"/>
              </a:rPr>
              <a:t>Message Monitor</a:t>
            </a:r>
            <a:endParaRPr sz="3600" b="1" dirty="0">
              <a:solidFill>
                <a:schemeClr val="accent6"/>
              </a:solidFill>
              <a:latin typeface="Arial" panose="020B0604020202020204" pitchFamily="34" charset="0"/>
              <a:cs typeface="Arial" panose="020B0604020202020204" pitchFamily="34" charset="0"/>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5" name="Rectangle 2"/>
          <p:cNvSpPr>
            <a:spLocks noChangeArrowheads="1"/>
          </p:cNvSpPr>
          <p:nvPr/>
        </p:nvSpPr>
        <p:spPr bwMode="auto">
          <a:xfrm>
            <a:off x="533400" y="1565681"/>
            <a:ext cx="8153400" cy="1200329"/>
          </a:xfrm>
          <a:prstGeom prst="rect">
            <a:avLst/>
          </a:prstGeom>
          <a:noFill/>
          <a:ln w="9525">
            <a:noFill/>
            <a:miter lim="800000"/>
            <a:headEnd/>
            <a:tailEnd/>
          </a:ln>
        </p:spPr>
        <p:txBody>
          <a:bodyPr>
            <a:spAutoFit/>
          </a:bodyPr>
          <a:lstStyle/>
          <a:p>
            <a:pPr>
              <a:buFont typeface="Arial" charset="0"/>
              <a:buChar char="•"/>
            </a:pPr>
            <a:r>
              <a:rPr lang="en-US" b="0" dirty="0">
                <a:latin typeface="Arial" panose="020B0604020202020204" pitchFamily="34" charset="0"/>
                <a:cs typeface="Arial" panose="020B0604020202020204" pitchFamily="34" charset="0"/>
              </a:rPr>
              <a:t> Display message processing including aggregated and detailed information about  status of messages, identify errors in message processing and perform problem isolation. Manage individual messages by, for example, resending individual message versions.</a:t>
            </a:r>
            <a:endParaRPr lang="en-US" dirty="0">
              <a:latin typeface="Arial" panose="020B0604020202020204" pitchFamily="34" charset="0"/>
              <a:cs typeface="Arial" panose="020B0604020202020204" pitchFamily="34" charset="0"/>
            </a:endParaRPr>
          </a:p>
        </p:txBody>
      </p:sp>
      <p:sp>
        <p:nvSpPr>
          <p:cNvPr id="17" name="Rectangle 3"/>
          <p:cNvSpPr>
            <a:spLocks noChangeArrowheads="1"/>
          </p:cNvSpPr>
          <p:nvPr/>
        </p:nvSpPr>
        <p:spPr bwMode="auto">
          <a:xfrm>
            <a:off x="520890" y="2724151"/>
            <a:ext cx="8394510" cy="3693319"/>
          </a:xfrm>
          <a:prstGeom prst="rect">
            <a:avLst/>
          </a:prstGeom>
          <a:noFill/>
          <a:ln w="9525">
            <a:noFill/>
            <a:miter lim="800000"/>
            <a:headEnd/>
            <a:tailEnd/>
          </a:ln>
        </p:spPr>
        <p:txBody>
          <a:bodyPr wrap="square">
            <a:spAutoFit/>
          </a:bodyPr>
          <a:lstStyle/>
          <a:p>
            <a:pPr fontAlgn="base">
              <a:buFont typeface="Arial" charset="0"/>
              <a:buChar char="•"/>
            </a:pPr>
            <a:r>
              <a:rPr lang="en-US" b="0" dirty="0">
                <a:latin typeface="Arial" panose="020B0604020202020204" pitchFamily="34" charset="0"/>
                <a:cs typeface="Arial" panose="020B0604020202020204" pitchFamily="34" charset="0"/>
              </a:rPr>
              <a:t> Open a browser and go to http://&lt;host&gt;:&lt;port&gt;/pimon  to access the Process   Integration tools. </a:t>
            </a:r>
          </a:p>
          <a:p>
            <a:pPr fontAlgn="base">
              <a:buFont typeface="Arial" charset="0"/>
              <a:buChar char="•"/>
            </a:pPr>
            <a:r>
              <a:rPr lang="en-US" b="0" dirty="0">
                <a:latin typeface="Arial" panose="020B0604020202020204" pitchFamily="34" charset="0"/>
                <a:cs typeface="Arial" panose="020B0604020202020204" pitchFamily="34" charset="0"/>
              </a:rPr>
              <a:t>Then choose Monitoring &gt;&gt; </a:t>
            </a:r>
            <a:r>
              <a:rPr lang="en-US" b="1" dirty="0">
                <a:latin typeface="Arial" panose="020B0604020202020204" pitchFamily="34" charset="0"/>
                <a:cs typeface="Arial" panose="020B0604020202020204" pitchFamily="34" charset="0"/>
              </a:rPr>
              <a:t>Adapter Engine &gt;&gt; Message Monitor </a:t>
            </a:r>
            <a:r>
              <a:rPr lang="en-US" b="0" dirty="0">
                <a:latin typeface="Arial" panose="020B0604020202020204" pitchFamily="34" charset="0"/>
                <a:cs typeface="Arial" panose="020B0604020202020204" pitchFamily="34" charset="0"/>
              </a:rPr>
              <a:t>for Adapter engine Monitoring</a:t>
            </a:r>
          </a:p>
          <a:p>
            <a:pPr fontAlgn="base">
              <a:buFont typeface="Arial" charset="0"/>
              <a:buChar char="•"/>
            </a:pPr>
            <a:r>
              <a:rPr lang="en-US" dirty="0">
                <a:latin typeface="Arial" panose="020B0604020202020204" pitchFamily="34" charset="0"/>
                <a:cs typeface="Arial" panose="020B0604020202020204" pitchFamily="34" charset="0"/>
              </a:rPr>
              <a:t>Choose Monitoring &gt;&gt; </a:t>
            </a:r>
            <a:r>
              <a:rPr lang="en-US" b="1" dirty="0">
                <a:latin typeface="Arial" panose="020B0604020202020204" pitchFamily="34" charset="0"/>
                <a:cs typeface="Arial" panose="020B0604020202020204" pitchFamily="34" charset="0"/>
              </a:rPr>
              <a:t>Integration Engine &gt;&gt; Message Monitor </a:t>
            </a:r>
            <a:r>
              <a:rPr lang="en-US" dirty="0">
                <a:latin typeface="Arial" panose="020B0604020202020204" pitchFamily="34" charset="0"/>
                <a:cs typeface="Arial" panose="020B0604020202020204" pitchFamily="34" charset="0"/>
              </a:rPr>
              <a:t>for Integration engine Monitoring</a:t>
            </a:r>
            <a:endParaRPr lang="en-US" b="0" dirty="0">
              <a:latin typeface="Arial" panose="020B0604020202020204" pitchFamily="34" charset="0"/>
              <a:cs typeface="Arial" panose="020B0604020202020204" pitchFamily="34" charset="0"/>
            </a:endParaRPr>
          </a:p>
          <a:p>
            <a:pPr fontAlgn="base">
              <a:buFont typeface="Arial" charset="0"/>
              <a:buChar char="•"/>
            </a:pPr>
            <a:r>
              <a:rPr lang="en-US" b="0" dirty="0">
                <a:latin typeface="Arial" panose="020B0604020202020204" pitchFamily="34" charset="0"/>
                <a:cs typeface="Arial" panose="020B0604020202020204" pitchFamily="34" charset="0"/>
              </a:rPr>
              <a:t> Click on the Message Monitor</a:t>
            </a:r>
          </a:p>
          <a:p>
            <a:pPr fontAlgn="base">
              <a:buFont typeface="Arial" charset="0"/>
              <a:buChar char="•"/>
            </a:pPr>
            <a:r>
              <a:rPr lang="en-US" b="0" dirty="0">
                <a:latin typeface="Arial" panose="020B0604020202020204" pitchFamily="34" charset="0"/>
                <a:cs typeface="Arial" panose="020B0604020202020204" pitchFamily="34" charset="0"/>
              </a:rPr>
              <a:t> In the message monitor, you can access the message overview or search for persisted or archived messages as described below.</a:t>
            </a:r>
          </a:p>
          <a:p>
            <a:pPr fontAlgn="base">
              <a:buFont typeface="Arial" charset="0"/>
              <a:buChar char="•"/>
            </a:pPr>
            <a:endParaRPr lang="en-US" b="0" dirty="0">
              <a:latin typeface="Arial" panose="020B0604020202020204" pitchFamily="34" charset="0"/>
              <a:cs typeface="Arial" panose="020B0604020202020204" pitchFamily="34" charset="0"/>
            </a:endParaRPr>
          </a:p>
          <a:p>
            <a:pPr fontAlgn="base"/>
            <a:r>
              <a:rPr lang="en-US" b="0" dirty="0">
                <a:latin typeface="Arial" panose="020B0604020202020204" pitchFamily="34" charset="0"/>
                <a:cs typeface="Arial" panose="020B0604020202020204" pitchFamily="34" charset="0"/>
              </a:rPr>
              <a:t>                                                                                                 </a:t>
            </a:r>
          </a:p>
          <a:p>
            <a:pPr fontAlgn="base"/>
            <a:endParaRPr lang="en-US" dirty="0">
              <a:latin typeface="Arial" panose="020B0604020202020204" pitchFamily="34" charset="0"/>
              <a:cs typeface="Arial" panose="020B0604020202020204" pitchFamily="34" charset="0"/>
            </a:endParaRPr>
          </a:p>
          <a:p>
            <a:pPr fontAlgn="base"/>
            <a:endParaRPr 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694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158965" y="6443179"/>
            <a:ext cx="1386205" cy="320687"/>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649224"/>
            <a:ext cx="9906000" cy="833627"/>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 y="677414"/>
            <a:ext cx="9905998" cy="724683"/>
          </a:xfrm>
          <a:custGeom>
            <a:avLst/>
            <a:gdLst/>
            <a:ahLst/>
            <a:cxnLst/>
            <a:rect l="l" t="t" r="r" b="b"/>
            <a:pathLst>
              <a:path w="9905998" h="724683">
                <a:moveTo>
                  <a:pt x="457935" y="611028"/>
                </a:moveTo>
                <a:lnTo>
                  <a:pt x="447560" y="591078"/>
                </a:lnTo>
                <a:lnTo>
                  <a:pt x="434874" y="569125"/>
                </a:lnTo>
                <a:lnTo>
                  <a:pt x="419746" y="545670"/>
                </a:lnTo>
                <a:lnTo>
                  <a:pt x="402044" y="521213"/>
                </a:lnTo>
                <a:lnTo>
                  <a:pt x="381638" y="496255"/>
                </a:lnTo>
                <a:lnTo>
                  <a:pt x="358396" y="471298"/>
                </a:lnTo>
                <a:lnTo>
                  <a:pt x="332187" y="446841"/>
                </a:lnTo>
                <a:lnTo>
                  <a:pt x="302882" y="423385"/>
                </a:lnTo>
                <a:lnTo>
                  <a:pt x="270347" y="401433"/>
                </a:lnTo>
                <a:lnTo>
                  <a:pt x="234453" y="381483"/>
                </a:lnTo>
                <a:lnTo>
                  <a:pt x="195068" y="364038"/>
                </a:lnTo>
                <a:lnTo>
                  <a:pt x="152061" y="349597"/>
                </a:lnTo>
                <a:lnTo>
                  <a:pt x="105302" y="338663"/>
                </a:lnTo>
                <a:lnTo>
                  <a:pt x="54658" y="331735"/>
                </a:lnTo>
                <a:lnTo>
                  <a:pt x="0" y="329314"/>
                </a:lnTo>
                <a:lnTo>
                  <a:pt x="0" y="396751"/>
                </a:lnTo>
                <a:lnTo>
                  <a:pt x="54658" y="399146"/>
                </a:lnTo>
                <a:lnTo>
                  <a:pt x="105302" y="406000"/>
                </a:lnTo>
                <a:lnTo>
                  <a:pt x="152061" y="416818"/>
                </a:lnTo>
                <a:lnTo>
                  <a:pt x="195068" y="431105"/>
                </a:lnTo>
                <a:lnTo>
                  <a:pt x="234453" y="448365"/>
                </a:lnTo>
                <a:lnTo>
                  <a:pt x="270347" y="468102"/>
                </a:lnTo>
                <a:lnTo>
                  <a:pt x="302882" y="489821"/>
                </a:lnTo>
                <a:lnTo>
                  <a:pt x="332187" y="513026"/>
                </a:lnTo>
                <a:lnTo>
                  <a:pt x="358396" y="537222"/>
                </a:lnTo>
                <a:lnTo>
                  <a:pt x="381638" y="561914"/>
                </a:lnTo>
                <a:lnTo>
                  <a:pt x="402044" y="586606"/>
                </a:lnTo>
                <a:lnTo>
                  <a:pt x="419746" y="610803"/>
                </a:lnTo>
                <a:lnTo>
                  <a:pt x="434874" y="634008"/>
                </a:lnTo>
                <a:lnTo>
                  <a:pt x="447560" y="655727"/>
                </a:lnTo>
                <a:lnTo>
                  <a:pt x="457935" y="675464"/>
                </a:lnTo>
                <a:lnTo>
                  <a:pt x="466130" y="692724"/>
                </a:lnTo>
                <a:lnTo>
                  <a:pt x="472275" y="707011"/>
                </a:lnTo>
                <a:lnTo>
                  <a:pt x="478943" y="724683"/>
                </a:lnTo>
                <a:lnTo>
                  <a:pt x="480512" y="724683"/>
                </a:lnTo>
                <a:lnTo>
                  <a:pt x="501569" y="675464"/>
                </a:lnTo>
                <a:lnTo>
                  <a:pt x="524717" y="634008"/>
                </a:lnTo>
                <a:lnTo>
                  <a:pt x="557701" y="586606"/>
                </a:lnTo>
                <a:lnTo>
                  <a:pt x="601590" y="537222"/>
                </a:lnTo>
                <a:lnTo>
                  <a:pt x="657449" y="489821"/>
                </a:lnTo>
                <a:lnTo>
                  <a:pt x="690202" y="468102"/>
                </a:lnTo>
                <a:lnTo>
                  <a:pt x="726347" y="448365"/>
                </a:lnTo>
                <a:lnTo>
                  <a:pt x="766020" y="431105"/>
                </a:lnTo>
                <a:lnTo>
                  <a:pt x="809352" y="416818"/>
                </a:lnTo>
                <a:lnTo>
                  <a:pt x="856478" y="406000"/>
                </a:lnTo>
                <a:lnTo>
                  <a:pt x="907531" y="399146"/>
                </a:lnTo>
                <a:lnTo>
                  <a:pt x="962645" y="396751"/>
                </a:lnTo>
                <a:lnTo>
                  <a:pt x="9419969" y="396751"/>
                </a:lnTo>
                <a:lnTo>
                  <a:pt x="9475087" y="394356"/>
                </a:lnTo>
                <a:lnTo>
                  <a:pt x="9526191" y="387502"/>
                </a:lnTo>
                <a:lnTo>
                  <a:pt x="9573409" y="376684"/>
                </a:lnTo>
                <a:lnTo>
                  <a:pt x="9616868" y="362397"/>
                </a:lnTo>
                <a:lnTo>
                  <a:pt x="9656698" y="345137"/>
                </a:lnTo>
                <a:lnTo>
                  <a:pt x="9693028" y="325400"/>
                </a:lnTo>
                <a:lnTo>
                  <a:pt x="9725985" y="303681"/>
                </a:lnTo>
                <a:lnTo>
                  <a:pt x="9755698" y="280476"/>
                </a:lnTo>
                <a:lnTo>
                  <a:pt x="9782295" y="256279"/>
                </a:lnTo>
                <a:lnTo>
                  <a:pt x="9805906" y="231587"/>
                </a:lnTo>
                <a:lnTo>
                  <a:pt x="9826658" y="206895"/>
                </a:lnTo>
                <a:lnTo>
                  <a:pt x="9844680" y="182699"/>
                </a:lnTo>
                <a:lnTo>
                  <a:pt x="9860101" y="159494"/>
                </a:lnTo>
                <a:lnTo>
                  <a:pt x="9873048" y="137775"/>
                </a:lnTo>
                <a:lnTo>
                  <a:pt x="9883651" y="118038"/>
                </a:lnTo>
                <a:lnTo>
                  <a:pt x="9892039" y="100778"/>
                </a:lnTo>
                <a:lnTo>
                  <a:pt x="9898338" y="86491"/>
                </a:lnTo>
                <a:lnTo>
                  <a:pt x="9905189" y="68819"/>
                </a:lnTo>
                <a:lnTo>
                  <a:pt x="9905998" y="66424"/>
                </a:lnTo>
                <a:lnTo>
                  <a:pt x="9905998" y="0"/>
                </a:lnTo>
                <a:lnTo>
                  <a:pt x="9905189" y="1382"/>
                </a:lnTo>
                <a:lnTo>
                  <a:pt x="9902679" y="8236"/>
                </a:lnTo>
                <a:lnTo>
                  <a:pt x="9898338" y="19054"/>
                </a:lnTo>
                <a:lnTo>
                  <a:pt x="9873048" y="70338"/>
                </a:lnTo>
                <a:lnTo>
                  <a:pt x="9844680" y="115262"/>
                </a:lnTo>
                <a:lnTo>
                  <a:pt x="9805906" y="164150"/>
                </a:lnTo>
                <a:lnTo>
                  <a:pt x="9755698" y="213039"/>
                </a:lnTo>
                <a:lnTo>
                  <a:pt x="9693028" y="257963"/>
                </a:lnTo>
                <a:lnTo>
                  <a:pt x="9656698" y="277700"/>
                </a:lnTo>
                <a:lnTo>
                  <a:pt x="9616868" y="294960"/>
                </a:lnTo>
                <a:lnTo>
                  <a:pt x="9573409" y="309247"/>
                </a:lnTo>
                <a:lnTo>
                  <a:pt x="9526191" y="320065"/>
                </a:lnTo>
                <a:lnTo>
                  <a:pt x="9475087" y="326919"/>
                </a:lnTo>
                <a:lnTo>
                  <a:pt x="9419969" y="329314"/>
                </a:lnTo>
                <a:lnTo>
                  <a:pt x="962645" y="329314"/>
                </a:lnTo>
                <a:lnTo>
                  <a:pt x="907531" y="331735"/>
                </a:lnTo>
                <a:lnTo>
                  <a:pt x="856478" y="338663"/>
                </a:lnTo>
                <a:lnTo>
                  <a:pt x="809352" y="349597"/>
                </a:lnTo>
                <a:lnTo>
                  <a:pt x="766020" y="364038"/>
                </a:lnTo>
                <a:lnTo>
                  <a:pt x="726347" y="381483"/>
                </a:lnTo>
                <a:lnTo>
                  <a:pt x="690202" y="401433"/>
                </a:lnTo>
                <a:lnTo>
                  <a:pt x="657449" y="423385"/>
                </a:lnTo>
                <a:lnTo>
                  <a:pt x="627956" y="446841"/>
                </a:lnTo>
                <a:lnTo>
                  <a:pt x="601590" y="471298"/>
                </a:lnTo>
                <a:lnTo>
                  <a:pt x="578216" y="496255"/>
                </a:lnTo>
                <a:lnTo>
                  <a:pt x="557701" y="521213"/>
                </a:lnTo>
                <a:lnTo>
                  <a:pt x="539913" y="545670"/>
                </a:lnTo>
                <a:lnTo>
                  <a:pt x="524717" y="569125"/>
                </a:lnTo>
                <a:lnTo>
                  <a:pt x="511980" y="591078"/>
                </a:lnTo>
                <a:lnTo>
                  <a:pt x="501569" y="611028"/>
                </a:lnTo>
                <a:lnTo>
                  <a:pt x="493350" y="628473"/>
                </a:lnTo>
                <a:lnTo>
                  <a:pt x="487190" y="642914"/>
                </a:lnTo>
                <a:lnTo>
                  <a:pt x="480512" y="660776"/>
                </a:lnTo>
                <a:lnTo>
                  <a:pt x="478943" y="660776"/>
                </a:lnTo>
                <a:lnTo>
                  <a:pt x="476503" y="653848"/>
                </a:lnTo>
                <a:lnTo>
                  <a:pt x="472275" y="642914"/>
                </a:lnTo>
                <a:lnTo>
                  <a:pt x="466130" y="628473"/>
                </a:lnTo>
                <a:lnTo>
                  <a:pt x="457935" y="611028"/>
                </a:lnTo>
                <a:close/>
              </a:path>
            </a:pathLst>
          </a:custGeom>
          <a:solidFill>
            <a:srgbClr val="0097C6"/>
          </a:solidFill>
        </p:spPr>
        <p:txBody>
          <a:bodyPr wrap="square" lIns="0" tIns="0" rIns="0" bIns="0" rtlCol="0">
            <a:noAutofit/>
          </a:bodyPr>
          <a:lstStyle/>
          <a:p>
            <a:endParaRPr/>
          </a:p>
        </p:txBody>
      </p:sp>
      <p:sp>
        <p:nvSpPr>
          <p:cNvPr id="10" name="object 10"/>
          <p:cNvSpPr/>
          <p:nvPr/>
        </p:nvSpPr>
        <p:spPr>
          <a:xfrm>
            <a:off x="0" y="6362700"/>
            <a:ext cx="9905999" cy="0"/>
          </a:xfrm>
          <a:custGeom>
            <a:avLst/>
            <a:gdLst/>
            <a:ahLst/>
            <a:cxnLst/>
            <a:rect l="l" t="t" r="r" b="b"/>
            <a:pathLst>
              <a:path w="9905999">
                <a:moveTo>
                  <a:pt x="9905999" y="0"/>
                </a:moveTo>
                <a:lnTo>
                  <a:pt x="0" y="0"/>
                </a:lnTo>
                <a:lnTo>
                  <a:pt x="9905999" y="1"/>
                </a:lnTo>
              </a:path>
            </a:pathLst>
          </a:custGeom>
          <a:ln w="9525">
            <a:solidFill>
              <a:srgbClr val="0097C6"/>
            </a:solidFill>
          </a:ln>
        </p:spPr>
        <p:txBody>
          <a:bodyPr wrap="square" lIns="0" tIns="0" rIns="0" bIns="0" rtlCol="0">
            <a:noAutofit/>
          </a:bodyPr>
          <a:lstStyle/>
          <a:p>
            <a:endParaRPr/>
          </a:p>
        </p:txBody>
      </p:sp>
      <p:sp>
        <p:nvSpPr>
          <p:cNvPr id="6" name="object 6"/>
          <p:cNvSpPr txBox="1"/>
          <p:nvPr/>
        </p:nvSpPr>
        <p:spPr>
          <a:xfrm>
            <a:off x="1414881" y="381253"/>
            <a:ext cx="127101"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2330653" y="381253"/>
            <a:ext cx="127101" cy="152400"/>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3397758" y="381253"/>
            <a:ext cx="116585"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301642" y="381253"/>
            <a:ext cx="127101" cy="152400"/>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0" y="6223000"/>
            <a:ext cx="9905999" cy="152400"/>
          </a:xfrm>
          <a:prstGeom prst="rect">
            <a:avLst/>
          </a:prstGeom>
        </p:spPr>
        <p:txBody>
          <a:bodyPr wrap="square" lIns="0" tIns="0" rIns="0" bIns="0" rtlCol="0">
            <a:noAutofit/>
          </a:bodyPr>
          <a:lstStyle/>
          <a:p>
            <a:pPr marL="25400">
              <a:lnSpc>
                <a:spcPts val="1000"/>
              </a:lnSpc>
            </a:pPr>
            <a:endParaRPr sz="1000"/>
          </a:p>
        </p:txBody>
      </p:sp>
      <p:sp>
        <p:nvSpPr>
          <p:cNvPr id="16" name="object 7"/>
          <p:cNvSpPr txBox="1"/>
          <p:nvPr/>
        </p:nvSpPr>
        <p:spPr>
          <a:xfrm>
            <a:off x="7388098" y="6484419"/>
            <a:ext cx="2004585" cy="113792"/>
          </a:xfrm>
          <a:prstGeom prst="rect">
            <a:avLst/>
          </a:prstGeom>
        </p:spPr>
        <p:txBody>
          <a:bodyPr wrap="square" lIns="0" tIns="0" rIns="0" bIns="0" rtlCol="0">
            <a:noAutofit/>
          </a:bodyPr>
          <a:lstStyle/>
          <a:p>
            <a:pPr marL="12700">
              <a:lnSpc>
                <a:spcPct val="95825"/>
              </a:lnSpc>
              <a:spcBef>
                <a:spcPts val="5"/>
              </a:spcBef>
            </a:pPr>
            <a:r>
              <a:rPr sz="700" spc="0" dirty="0">
                <a:solidFill>
                  <a:srgbClr val="7E7E7E"/>
                </a:solidFill>
                <a:latin typeface="Arial"/>
                <a:cs typeface="Arial"/>
              </a:rPr>
              <a:t>Co</a:t>
            </a:r>
            <a:r>
              <a:rPr sz="700" spc="-4" dirty="0">
                <a:solidFill>
                  <a:srgbClr val="7E7E7E"/>
                </a:solidFill>
                <a:latin typeface="Arial"/>
                <a:cs typeface="Arial"/>
              </a:rPr>
              <a:t>p</a:t>
            </a:r>
            <a:r>
              <a:rPr sz="700" spc="-25" dirty="0">
                <a:solidFill>
                  <a:srgbClr val="7E7E7E"/>
                </a:solidFill>
                <a:latin typeface="Arial"/>
                <a:cs typeface="Arial"/>
              </a:rPr>
              <a:t>y</a:t>
            </a:r>
            <a:r>
              <a:rPr sz="700" spc="-4" dirty="0">
                <a:solidFill>
                  <a:srgbClr val="7E7E7E"/>
                </a:solidFill>
                <a:latin typeface="Arial"/>
                <a:cs typeface="Arial"/>
              </a:rPr>
              <a:t>r</a:t>
            </a:r>
            <a:r>
              <a:rPr sz="700" spc="0" dirty="0">
                <a:solidFill>
                  <a:srgbClr val="7E7E7E"/>
                </a:solidFill>
                <a:latin typeface="Arial"/>
                <a:cs typeface="Arial"/>
              </a:rPr>
              <a:t>ig</a:t>
            </a:r>
            <a:r>
              <a:rPr sz="700" spc="-4" dirty="0">
                <a:solidFill>
                  <a:srgbClr val="7E7E7E"/>
                </a:solidFill>
                <a:latin typeface="Arial"/>
                <a:cs typeface="Arial"/>
              </a:rPr>
              <a:t>h</a:t>
            </a:r>
            <a:r>
              <a:rPr sz="700" spc="0" dirty="0">
                <a:solidFill>
                  <a:srgbClr val="7E7E7E"/>
                </a:solidFill>
                <a:latin typeface="Arial"/>
                <a:cs typeface="Arial"/>
              </a:rPr>
              <a:t>t</a:t>
            </a:r>
            <a:r>
              <a:rPr sz="700" spc="25" dirty="0">
                <a:solidFill>
                  <a:srgbClr val="7E7E7E"/>
                </a:solidFill>
                <a:latin typeface="Arial"/>
                <a:cs typeface="Arial"/>
              </a:rPr>
              <a:t> </a:t>
            </a:r>
            <a:r>
              <a:rPr sz="700" spc="0" dirty="0">
                <a:solidFill>
                  <a:srgbClr val="7E7E7E"/>
                </a:solidFill>
                <a:latin typeface="Arial"/>
                <a:cs typeface="Arial"/>
              </a:rPr>
              <a:t>©</a:t>
            </a:r>
            <a:r>
              <a:rPr sz="700" spc="-5" dirty="0">
                <a:solidFill>
                  <a:srgbClr val="7E7E7E"/>
                </a:solidFill>
                <a:latin typeface="Arial"/>
                <a:cs typeface="Arial"/>
              </a:rPr>
              <a:t> </a:t>
            </a:r>
            <a:r>
              <a:rPr sz="700" spc="0" dirty="0">
                <a:solidFill>
                  <a:srgbClr val="7E7E7E"/>
                </a:solidFill>
                <a:latin typeface="Arial"/>
                <a:cs typeface="Arial"/>
              </a:rPr>
              <a:t>C</a:t>
            </a:r>
            <a:r>
              <a:rPr sz="700" spc="-4" dirty="0">
                <a:solidFill>
                  <a:srgbClr val="7E7E7E"/>
                </a:solidFill>
                <a:latin typeface="Arial"/>
                <a:cs typeface="Arial"/>
              </a:rPr>
              <a:t>apge</a:t>
            </a:r>
            <a:r>
              <a:rPr sz="700" spc="9" dirty="0">
                <a:solidFill>
                  <a:srgbClr val="7E7E7E"/>
                </a:solidFill>
                <a:latin typeface="Arial"/>
                <a:cs typeface="Arial"/>
              </a:rPr>
              <a:t>m</a:t>
            </a:r>
            <a:r>
              <a:rPr sz="700" spc="0" dirty="0">
                <a:solidFill>
                  <a:srgbClr val="7E7E7E"/>
                </a:solidFill>
                <a:latin typeface="Arial"/>
                <a:cs typeface="Arial"/>
              </a:rPr>
              <a:t>ini</a:t>
            </a:r>
            <a:r>
              <a:rPr sz="700" spc="-23" dirty="0">
                <a:solidFill>
                  <a:srgbClr val="7E7E7E"/>
                </a:solidFill>
                <a:latin typeface="Arial"/>
                <a:cs typeface="Arial"/>
              </a:rPr>
              <a:t> </a:t>
            </a:r>
            <a:r>
              <a:rPr sz="700" spc="-4" dirty="0">
                <a:solidFill>
                  <a:srgbClr val="7E7E7E"/>
                </a:solidFill>
                <a:latin typeface="Arial"/>
                <a:cs typeface="Arial"/>
              </a:rPr>
              <a:t>2016</a:t>
            </a:r>
            <a:r>
              <a:rPr sz="700" spc="0" dirty="0">
                <a:solidFill>
                  <a:srgbClr val="7E7E7E"/>
                </a:solidFill>
                <a:latin typeface="Arial"/>
                <a:cs typeface="Arial"/>
              </a:rPr>
              <a:t>.</a:t>
            </a:r>
            <a:r>
              <a:rPr sz="700" spc="2" dirty="0">
                <a:solidFill>
                  <a:srgbClr val="7E7E7E"/>
                </a:solidFill>
                <a:latin typeface="Arial"/>
                <a:cs typeface="Arial"/>
              </a:rPr>
              <a:t> </a:t>
            </a:r>
            <a:r>
              <a:rPr sz="700" spc="4" dirty="0">
                <a:solidFill>
                  <a:srgbClr val="7E7E7E"/>
                </a:solidFill>
                <a:latin typeface="Arial"/>
                <a:cs typeface="Arial"/>
              </a:rPr>
              <a:t>A</a:t>
            </a:r>
            <a:r>
              <a:rPr sz="700" spc="0" dirty="0">
                <a:solidFill>
                  <a:srgbClr val="7E7E7E"/>
                </a:solidFill>
                <a:latin typeface="Arial"/>
                <a:cs typeface="Arial"/>
              </a:rPr>
              <a:t>ll</a:t>
            </a:r>
            <a:r>
              <a:rPr sz="700" spc="-17" dirty="0">
                <a:solidFill>
                  <a:srgbClr val="7E7E7E"/>
                </a:solidFill>
                <a:latin typeface="Arial"/>
                <a:cs typeface="Arial"/>
              </a:rPr>
              <a:t> </a:t>
            </a:r>
            <a:r>
              <a:rPr sz="700" spc="0" dirty="0">
                <a:solidFill>
                  <a:srgbClr val="7E7E7E"/>
                </a:solidFill>
                <a:latin typeface="Arial"/>
                <a:cs typeface="Arial"/>
              </a:rPr>
              <a:t>Ri</a:t>
            </a:r>
            <a:r>
              <a:rPr sz="700" spc="-4" dirty="0">
                <a:solidFill>
                  <a:srgbClr val="7E7E7E"/>
                </a:solidFill>
                <a:latin typeface="Arial"/>
                <a:cs typeface="Arial"/>
              </a:rPr>
              <a:t>gh</a:t>
            </a:r>
            <a:r>
              <a:rPr sz="700" spc="0" dirty="0">
                <a:solidFill>
                  <a:srgbClr val="7E7E7E"/>
                </a:solidFill>
                <a:latin typeface="Arial"/>
                <a:cs typeface="Arial"/>
              </a:rPr>
              <a:t>ts Res</a:t>
            </a:r>
            <a:r>
              <a:rPr sz="700" spc="-4" dirty="0">
                <a:solidFill>
                  <a:srgbClr val="7E7E7E"/>
                </a:solidFill>
                <a:latin typeface="Arial"/>
                <a:cs typeface="Arial"/>
              </a:rPr>
              <a:t>er</a:t>
            </a:r>
            <a:r>
              <a:rPr sz="700" spc="0" dirty="0">
                <a:solidFill>
                  <a:srgbClr val="7E7E7E"/>
                </a:solidFill>
                <a:latin typeface="Arial"/>
                <a:cs typeface="Arial"/>
              </a:rPr>
              <a:t>v</a:t>
            </a:r>
            <a:r>
              <a:rPr sz="700" spc="-4" dirty="0">
                <a:solidFill>
                  <a:srgbClr val="7E7E7E"/>
                </a:solidFill>
                <a:latin typeface="Arial"/>
                <a:cs typeface="Arial"/>
              </a:rPr>
              <a:t>e</a:t>
            </a:r>
            <a:r>
              <a:rPr sz="700" spc="0" dirty="0">
                <a:solidFill>
                  <a:srgbClr val="7E7E7E"/>
                </a:solidFill>
                <a:latin typeface="Arial"/>
                <a:cs typeface="Arial"/>
              </a:rPr>
              <a:t>d</a:t>
            </a:r>
            <a:endParaRPr sz="700" dirty="0">
              <a:latin typeface="Arial"/>
              <a:cs typeface="Arial"/>
            </a:endParaRPr>
          </a:p>
        </p:txBody>
      </p:sp>
      <p:sp>
        <p:nvSpPr>
          <p:cNvPr id="18" name="Title 1"/>
          <p:cNvSpPr txBox="1">
            <a:spLocks/>
          </p:cNvSpPr>
          <p:nvPr/>
        </p:nvSpPr>
        <p:spPr>
          <a:xfrm>
            <a:off x="381000" y="228600"/>
            <a:ext cx="8734425" cy="76199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sz="4000" b="1" dirty="0">
                <a:solidFill>
                  <a:schemeClr val="accent6"/>
                </a:solidFill>
                <a:latin typeface="Arial" panose="020B0604020202020204" pitchFamily="34" charset="0"/>
                <a:cs typeface="Arial" panose="020B0604020202020204" pitchFamily="34" charset="0"/>
              </a:rPr>
              <a:t>Message Monitor</a:t>
            </a:r>
          </a:p>
          <a:p>
            <a:pPr algn="l">
              <a:defRPr/>
            </a:pPr>
            <a:endParaRPr lang="en-US" sz="4000" dirty="0">
              <a:latin typeface="Arial" panose="020B0604020202020204" pitchFamily="34" charset="0"/>
              <a:cs typeface="Arial" panose="020B0604020202020204" pitchFamily="34" charset="0"/>
            </a:endParaRPr>
          </a:p>
        </p:txBody>
      </p:sp>
      <p:pic>
        <p:nvPicPr>
          <p:cNvPr id="19" name="Picture 2" descr="File3.jpg"/>
          <p:cNvPicPr>
            <a:picLocks noChangeAspect="1" noChangeArrowheads="1"/>
          </p:cNvPicPr>
          <p:nvPr/>
        </p:nvPicPr>
        <p:blipFill>
          <a:blip r:embed="rId4" cstate="print"/>
          <a:srcRect/>
          <a:stretch>
            <a:fillRect/>
          </a:stretch>
        </p:blipFill>
        <p:spPr bwMode="auto">
          <a:xfrm>
            <a:off x="457200" y="1600200"/>
            <a:ext cx="8382000" cy="3886200"/>
          </a:xfrm>
          <a:prstGeom prst="rect">
            <a:avLst/>
          </a:prstGeom>
          <a:noFill/>
          <a:ln w="9525">
            <a:noFill/>
            <a:miter lim="800000"/>
            <a:headEnd/>
            <a:tailEnd/>
          </a:ln>
        </p:spPr>
      </p:pic>
    </p:spTree>
    <p:extLst>
      <p:ext uri="{BB962C8B-B14F-4D97-AF65-F5344CB8AC3E}">
        <p14:creationId xmlns:p14="http://schemas.microsoft.com/office/powerpoint/2010/main" val="3111152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7" ma:contentTypeDescription="Create a new document." ma:contentTypeScope="" ma:versionID="81693aa511b53a1a769bbb8ff2c759e9">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a40b5a0b388f75177282be38e730ad5e"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Baviskar, Rajeshwari</DisplayName>
        <AccountId>244</AccountId>
        <AccountType/>
      </UserInfo>
      <UserInfo>
        <DisplayName>Vijay Bane, Sanjay</DisplayName>
        <AccountId>245</AccountId>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Props1.xml><?xml version="1.0" encoding="utf-8"?>
<ds:datastoreItem xmlns:ds="http://schemas.openxmlformats.org/officeDocument/2006/customXml" ds:itemID="{1BF29521-DB7F-4D12-8AD4-F23FDB3CC1BF}">
  <ds:schemaRefs>
    <ds:schemaRef ds:uri="http://schemas.microsoft.com/sharepoint/v3/contenttype/forms"/>
  </ds:schemaRefs>
</ds:datastoreItem>
</file>

<file path=customXml/itemProps2.xml><?xml version="1.0" encoding="utf-8"?>
<ds:datastoreItem xmlns:ds="http://schemas.openxmlformats.org/officeDocument/2006/customXml" ds:itemID="{72CB900E-95CE-4D84-B22C-F5C80EDEA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D00174-244C-4031-98A7-FFAC51DE7309}">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docProps/app.xml><?xml version="1.0" encoding="utf-8"?>
<Properties xmlns="http://schemas.openxmlformats.org/officeDocument/2006/extended-properties" xmlns:vt="http://schemas.openxmlformats.org/officeDocument/2006/docPropsVTypes">
  <Template>Concourse</Template>
  <TotalTime>1612</TotalTime>
  <Words>1720</Words>
  <Application>Microsoft Office PowerPoint</Application>
  <PresentationFormat>A4 Paper (210x297 mm)</PresentationFormat>
  <Paragraphs>316</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Badhai, Sanjay</dc:creator>
  <cp:lastModifiedBy>Pandey, Gopal</cp:lastModifiedBy>
  <cp:revision>378</cp:revision>
  <dcterms:modified xsi:type="dcterms:W3CDTF">2024-08-15T11:03:00Z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350900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