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1"/>
  </p:notesMasterIdLst>
  <p:sldIdLst>
    <p:sldId id="256" r:id="rId5"/>
    <p:sldId id="257" r:id="rId6"/>
    <p:sldId id="300" r:id="rId7"/>
    <p:sldId id="335" r:id="rId8"/>
    <p:sldId id="346" r:id="rId9"/>
    <p:sldId id="347" r:id="rId10"/>
    <p:sldId id="348" r:id="rId11"/>
    <p:sldId id="340" r:id="rId12"/>
    <p:sldId id="349" r:id="rId13"/>
    <p:sldId id="350" r:id="rId14"/>
    <p:sldId id="351" r:id="rId15"/>
    <p:sldId id="352" r:id="rId16"/>
    <p:sldId id="353" r:id="rId17"/>
    <p:sldId id="354" r:id="rId18"/>
    <p:sldId id="341" r:id="rId19"/>
    <p:sldId id="355" r:id="rId20"/>
    <p:sldId id="342" r:id="rId21"/>
    <p:sldId id="356" r:id="rId22"/>
    <p:sldId id="357" r:id="rId23"/>
    <p:sldId id="358" r:id="rId24"/>
    <p:sldId id="343" r:id="rId25"/>
    <p:sldId id="359" r:id="rId26"/>
    <p:sldId id="360" r:id="rId27"/>
    <p:sldId id="344" r:id="rId28"/>
    <p:sldId id="361" r:id="rId29"/>
    <p:sldId id="362" r:id="rId30"/>
    <p:sldId id="345" r:id="rId31"/>
    <p:sldId id="363" r:id="rId32"/>
    <p:sldId id="364" r:id="rId33"/>
    <p:sldId id="365" r:id="rId34"/>
    <p:sldId id="366" r:id="rId35"/>
    <p:sldId id="367" r:id="rId36"/>
    <p:sldId id="368" r:id="rId37"/>
    <p:sldId id="279" r:id="rId38"/>
    <p:sldId id="281" r:id="rId39"/>
    <p:sldId id="369" r:id="rId40"/>
    <p:sldId id="370" r:id="rId41"/>
    <p:sldId id="371" r:id="rId42"/>
    <p:sldId id="372" r:id="rId43"/>
    <p:sldId id="373" r:id="rId44"/>
    <p:sldId id="374" r:id="rId45"/>
    <p:sldId id="375" r:id="rId46"/>
    <p:sldId id="376" r:id="rId47"/>
    <p:sldId id="377" r:id="rId48"/>
    <p:sldId id="378" r:id="rId49"/>
    <p:sldId id="379" r:id="rId50"/>
    <p:sldId id="380" r:id="rId51"/>
    <p:sldId id="381" r:id="rId52"/>
    <p:sldId id="382" r:id="rId53"/>
    <p:sldId id="383" r:id="rId54"/>
    <p:sldId id="384" r:id="rId55"/>
    <p:sldId id="385" r:id="rId56"/>
    <p:sldId id="386" r:id="rId57"/>
    <p:sldId id="387" r:id="rId58"/>
    <p:sldId id="388" r:id="rId59"/>
    <p:sldId id="389" r:id="rId60"/>
    <p:sldId id="390" r:id="rId61"/>
    <p:sldId id="391" r:id="rId62"/>
    <p:sldId id="392" r:id="rId63"/>
    <p:sldId id="393" r:id="rId64"/>
    <p:sldId id="394" r:id="rId65"/>
    <p:sldId id="395" r:id="rId66"/>
    <p:sldId id="396" r:id="rId67"/>
    <p:sldId id="397" r:id="rId68"/>
    <p:sldId id="398" r:id="rId69"/>
    <p:sldId id="399" r:id="rId70"/>
  </p:sldIdLst>
  <p:sldSz cx="9906000" cy="6858000" type="A4"/>
  <p:notesSz cx="9906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83333" autoAdjust="0"/>
  </p:normalViewPr>
  <p:slideViewPr>
    <p:cSldViewPr>
      <p:cViewPr varScale="1">
        <p:scale>
          <a:sx n="56" d="100"/>
          <a:sy n="56" d="100"/>
        </p:scale>
        <p:origin x="1448"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926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11813" y="0"/>
            <a:ext cx="4292600" cy="344488"/>
          </a:xfrm>
          <a:prstGeom prst="rect">
            <a:avLst/>
          </a:prstGeom>
        </p:spPr>
        <p:txBody>
          <a:bodyPr vert="horz" lIns="91440" tIns="45720" rIns="91440" bIns="45720" rtlCol="0"/>
          <a:lstStyle>
            <a:lvl1pPr algn="r">
              <a:defRPr sz="1200"/>
            </a:lvl1pPr>
          </a:lstStyle>
          <a:p>
            <a:fld id="{FF8A155D-5389-44AA-9B01-B8840397B47A}" type="datetimeFigureOut">
              <a:rPr lang="en-US" smtClean="0"/>
              <a:pPr/>
              <a:t>8/15/2024</a:t>
            </a:fld>
            <a:endParaRPr lang="en-US"/>
          </a:p>
        </p:txBody>
      </p:sp>
      <p:sp>
        <p:nvSpPr>
          <p:cNvPr id="4" name="Slide Image Placeholder 3"/>
          <p:cNvSpPr>
            <a:spLocks noGrp="1" noRot="1" noChangeAspect="1"/>
          </p:cNvSpPr>
          <p:nvPr>
            <p:ph type="sldImg" idx="2"/>
          </p:nvPr>
        </p:nvSpPr>
        <p:spPr>
          <a:xfrm>
            <a:off x="3281363" y="857250"/>
            <a:ext cx="334327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0600" y="3300413"/>
            <a:ext cx="79248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42926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11813" y="6513513"/>
            <a:ext cx="4292600" cy="344487"/>
          </a:xfrm>
          <a:prstGeom prst="rect">
            <a:avLst/>
          </a:prstGeom>
        </p:spPr>
        <p:txBody>
          <a:bodyPr vert="horz" lIns="91440" tIns="45720" rIns="91440" bIns="45720" rtlCol="0" anchor="b"/>
          <a:lstStyle>
            <a:lvl1pPr algn="r">
              <a:defRPr sz="1200"/>
            </a:lvl1pPr>
          </a:lstStyle>
          <a:p>
            <a:fld id="{5905FF3D-F594-46B7-A3F9-E5118FE476A0}" type="slidenum">
              <a:rPr lang="en-US" smtClean="0"/>
              <a:pPr/>
              <a:t>‹#›</a:t>
            </a:fld>
            <a:endParaRPr lang="en-US"/>
          </a:p>
        </p:txBody>
      </p:sp>
    </p:spTree>
    <p:extLst>
      <p:ext uri="{BB962C8B-B14F-4D97-AF65-F5344CB8AC3E}">
        <p14:creationId xmlns:p14="http://schemas.microsoft.com/office/powerpoint/2010/main" val="294122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05FF3D-F594-46B7-A3F9-E5118FE476A0}" type="slidenum">
              <a:rPr lang="en-US" smtClean="0"/>
              <a:pPr/>
              <a:t>1</a:t>
            </a:fld>
            <a:endParaRPr lang="en-US"/>
          </a:p>
        </p:txBody>
      </p:sp>
    </p:spTree>
    <p:extLst>
      <p:ext uri="{BB962C8B-B14F-4D97-AF65-F5344CB8AC3E}">
        <p14:creationId xmlns:p14="http://schemas.microsoft.com/office/powerpoint/2010/main" val="192436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12</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13</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14</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16</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18</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defRPr/>
            </a:pPr>
            <a:r>
              <a:rPr lang="en-US" b="1" dirty="0"/>
              <a:t>SAP NetWeaver Process Integration (PI)</a:t>
            </a:r>
          </a:p>
          <a:p>
            <a:pPr marL="171450" indent="-171450" algn="just">
              <a:buFont typeface="Arial" panose="020B0604020202020204" pitchFamily="34" charset="0"/>
              <a:buChar char="•"/>
              <a:defRPr/>
            </a:pPr>
            <a:r>
              <a:rPr lang="en-US" dirty="0"/>
              <a:t>SAP platform for process integration using the interchange of XML messages</a:t>
            </a:r>
          </a:p>
          <a:p>
            <a:pPr marL="171450" indent="-171450" algn="just">
              <a:buFont typeface="Arial" panose="020B0604020202020204" pitchFamily="34" charset="0"/>
              <a:buChar char="•"/>
              <a:defRPr/>
            </a:pPr>
            <a:r>
              <a:rPr lang="en-US" dirty="0"/>
              <a:t>Former name: SAP NetWeaver Exchange Infrastructure (SAP NetWeaver XI)</a:t>
            </a:r>
          </a:p>
          <a:p>
            <a:pPr algn="just">
              <a:defRPr/>
            </a:pPr>
            <a:endParaRPr lang="en-US" b="1" dirty="0"/>
          </a:p>
          <a:p>
            <a:pPr algn="just">
              <a:defRPr/>
            </a:pPr>
            <a:r>
              <a:rPr lang="en-US" b="1" dirty="0"/>
              <a:t>Web </a:t>
            </a:r>
            <a:r>
              <a:rPr lang="en-US" b="1" dirty="0" err="1"/>
              <a:t>Dynpro</a:t>
            </a:r>
            <a:r>
              <a:rPr lang="en-US" b="1" dirty="0"/>
              <a:t> requires SLD for adaptive RFC calls</a:t>
            </a:r>
          </a:p>
          <a:p>
            <a:pPr marL="171450" indent="-171450" algn="just">
              <a:buFont typeface="Arial" panose="020B0604020202020204" pitchFamily="34" charset="0"/>
              <a:buChar char="•"/>
              <a:defRPr/>
            </a:pPr>
            <a:r>
              <a:rPr lang="en-US" dirty="0"/>
              <a:t>SLD stores back-end connection data centrally</a:t>
            </a:r>
          </a:p>
          <a:p>
            <a:pPr marL="171450" indent="-171450" algn="just">
              <a:buFont typeface="Arial" panose="020B0604020202020204" pitchFamily="34" charset="0"/>
              <a:buChar char="•"/>
              <a:defRPr/>
            </a:pPr>
            <a:r>
              <a:rPr lang="en-US" dirty="0"/>
              <a:t>Changes in landscape need only be reflected in SLD. For example, after move of a back-end system, infrastructure data has only to be updated in SLD, not in all applications communicating with this back-end system</a:t>
            </a:r>
          </a:p>
          <a:p>
            <a:pPr algn="just">
              <a:defRPr/>
            </a:pPr>
            <a:endParaRPr lang="en-US" b="1" dirty="0"/>
          </a:p>
          <a:p>
            <a:pPr algn="just">
              <a:defRPr/>
            </a:pPr>
            <a:r>
              <a:rPr lang="en-US" b="1" dirty="0"/>
              <a:t>SAP NetWeaver Development Infrastructure (NWDI) </a:t>
            </a:r>
            <a:r>
              <a:rPr lang="en-US" dirty="0"/>
              <a:t>provides the environment for all processes of Java-based development and Java-based software life-cycle management</a:t>
            </a:r>
          </a:p>
          <a:p>
            <a:pPr algn="just">
              <a:defRPr/>
            </a:pPr>
            <a:endParaRPr lang="en-US" b="1" dirty="0"/>
          </a:p>
          <a:p>
            <a:pPr algn="just">
              <a:defRPr/>
            </a:pPr>
            <a:r>
              <a:rPr lang="en-US" b="1" dirty="0"/>
              <a:t>SAP Solution Manager</a:t>
            </a:r>
          </a:p>
          <a:p>
            <a:pPr marL="171450" indent="-171450" algn="just">
              <a:buFont typeface="Arial" panose="020B0604020202020204" pitchFamily="34" charset="0"/>
              <a:buChar char="•"/>
              <a:defRPr/>
            </a:pPr>
            <a:r>
              <a:rPr lang="en-US" dirty="0"/>
              <a:t>Platform that provides integrated content, tools, and methodologies that one required to implement, support, operate and monitor enterprise solutions from SAP</a:t>
            </a:r>
          </a:p>
          <a:p>
            <a:pPr marL="171450" indent="-171450" algn="just">
              <a:buFont typeface="Arial" panose="020B0604020202020204" pitchFamily="34" charset="0"/>
              <a:buChar char="•"/>
              <a:defRPr/>
            </a:pPr>
            <a:r>
              <a:rPr lang="en-US" dirty="0"/>
              <a:t>Provides a data repository for system data on its own.</a:t>
            </a:r>
          </a:p>
          <a:p>
            <a:pPr marL="171450" indent="-171450" algn="just">
              <a:buFont typeface="Arial" panose="020B0604020202020204" pitchFamily="34" charset="0"/>
              <a:buChar char="•"/>
              <a:defRPr/>
            </a:pPr>
            <a:r>
              <a:rPr lang="en-US" b="0" dirty="0"/>
              <a:t>SAP Solution Manager can either:</a:t>
            </a:r>
          </a:p>
          <a:p>
            <a:pPr marL="628650" lvl="1" indent="-171450" algn="just">
              <a:buFont typeface="Wingdings" panose="05000000000000000000" pitchFamily="2" charset="2"/>
              <a:buChar char="Ø"/>
              <a:defRPr/>
            </a:pPr>
            <a:r>
              <a:rPr lang="en-US" b="0" dirty="0"/>
              <a:t>Use SLD as data repository for SAP Solution Manager</a:t>
            </a:r>
          </a:p>
          <a:p>
            <a:pPr marL="628650" lvl="1" indent="-171450" algn="just">
              <a:buFont typeface="Wingdings" panose="05000000000000000000" pitchFamily="2" charset="2"/>
              <a:buChar char="Ø"/>
              <a:defRPr/>
            </a:pPr>
            <a:r>
              <a:rPr lang="en-US" b="0" dirty="0"/>
              <a:t>Use it’s own data repository</a:t>
            </a:r>
          </a:p>
          <a:p>
            <a:pPr algn="just"/>
            <a:endParaRPr lang="en-US" dirty="0"/>
          </a:p>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19</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Information that is stored in SLD is important for further applications in the production landscape</a:t>
            </a:r>
          </a:p>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20</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22</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23</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25</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2</a:t>
            </a:fld>
            <a:endParaRPr lang="en-US"/>
          </a:p>
        </p:txBody>
      </p:sp>
    </p:spTree>
    <p:extLst>
      <p:ext uri="{BB962C8B-B14F-4D97-AF65-F5344CB8AC3E}">
        <p14:creationId xmlns:p14="http://schemas.microsoft.com/office/powerpoint/2010/main" val="4155216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26</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28</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29</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30</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31</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SLD Synchronization : http://help.sap.com/saphelp_nw73ehp1/helpdata/en/48/C46668095735B6E10000000A42189D/content.htm </a:t>
            </a:r>
          </a:p>
          <a:p>
            <a:endParaRPr lang="en-US" b="1" dirty="0"/>
          </a:p>
          <a:p>
            <a:r>
              <a:rPr lang="en-US" b="1" dirty="0"/>
              <a:t>Automatic forwarding of only certain SLD data</a:t>
            </a:r>
          </a:p>
          <a:p>
            <a:pPr marL="171450" indent="-171450">
              <a:buFont typeface="Arial" panose="020B0604020202020204" pitchFamily="34" charset="0"/>
              <a:buChar char="•"/>
            </a:pPr>
            <a:r>
              <a:rPr lang="en-US" dirty="0"/>
              <a:t>Automatically/regular sync </a:t>
            </a:r>
          </a:p>
          <a:p>
            <a:pPr marL="171450" indent="-171450">
              <a:buFont typeface="Arial" panose="020B0604020202020204" pitchFamily="34" charset="0"/>
              <a:buChar char="•"/>
            </a:pPr>
            <a:r>
              <a:rPr lang="en-US" dirty="0"/>
              <a:t>Data Supplier Bridge method :Only data received from SLD data suppliers, no manually entered data, no filtering!</a:t>
            </a:r>
          </a:p>
          <a:p>
            <a:pPr marL="171450" indent="-171450">
              <a:buFont typeface="Arial" panose="020B0604020202020204" pitchFamily="34" charset="0"/>
              <a:buChar char="•"/>
            </a:pPr>
            <a:r>
              <a:rPr lang="en-US" dirty="0"/>
              <a:t>Fully Automatic Sync method : All the CIM content are synchronized</a:t>
            </a:r>
          </a:p>
          <a:p>
            <a:endParaRPr lang="en-US" b="1" dirty="0"/>
          </a:p>
          <a:p>
            <a:r>
              <a:rPr lang="en-US" b="1" dirty="0"/>
              <a:t>Manual export/import</a:t>
            </a:r>
          </a:p>
          <a:p>
            <a:pPr marL="171450" indent="-171450">
              <a:buFont typeface="Arial" panose="020B0604020202020204" pitchFamily="34" charset="0"/>
              <a:buChar char="•"/>
            </a:pPr>
            <a:r>
              <a:rPr lang="en-US" dirty="0"/>
              <a:t>Manual/one time sync</a:t>
            </a:r>
          </a:p>
          <a:p>
            <a:pPr marL="171450" indent="-171450">
              <a:buFont typeface="Arial" panose="020B0604020202020204" pitchFamily="34" charset="0"/>
              <a:buChar char="•"/>
            </a:pPr>
            <a:r>
              <a:rPr lang="en-US" dirty="0"/>
              <a:t>All data can be synced (selective!)</a:t>
            </a:r>
          </a:p>
          <a:p>
            <a:pPr marL="171450" indent="-171450">
              <a:buFont typeface="Arial" panose="020B0604020202020204" pitchFamily="34" charset="0"/>
              <a:buChar char="•"/>
            </a:pPr>
            <a:r>
              <a:rPr lang="en-US" dirty="0"/>
              <a:t>Can result in high operation effort</a:t>
            </a:r>
          </a:p>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32</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33</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37</a:t>
            </a:fld>
            <a:endParaRPr lang="en-US"/>
          </a:p>
        </p:txBody>
      </p:sp>
    </p:spTree>
    <p:extLst>
      <p:ext uri="{BB962C8B-B14F-4D97-AF65-F5344CB8AC3E}">
        <p14:creationId xmlns:p14="http://schemas.microsoft.com/office/powerpoint/2010/main" val="4155216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38</a:t>
            </a:fld>
            <a:endParaRPr lang="en-US"/>
          </a:p>
        </p:txBody>
      </p:sp>
    </p:spTree>
    <p:extLst>
      <p:ext uri="{BB962C8B-B14F-4D97-AF65-F5344CB8AC3E}">
        <p14:creationId xmlns:p14="http://schemas.microsoft.com/office/powerpoint/2010/main" val="9072992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39</a:t>
            </a:fld>
            <a:endParaRPr lang="en-US"/>
          </a:p>
        </p:txBody>
      </p:sp>
    </p:spTree>
    <p:extLst>
      <p:ext uri="{BB962C8B-B14F-4D97-AF65-F5344CB8AC3E}">
        <p14:creationId xmlns:p14="http://schemas.microsoft.com/office/powerpoint/2010/main" val="2760525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4</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40</a:t>
            </a:fld>
            <a:endParaRPr lang="en-US"/>
          </a:p>
        </p:txBody>
      </p:sp>
    </p:spTree>
    <p:extLst>
      <p:ext uri="{BB962C8B-B14F-4D97-AF65-F5344CB8AC3E}">
        <p14:creationId xmlns:p14="http://schemas.microsoft.com/office/powerpoint/2010/main" val="3648870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41</a:t>
            </a:fld>
            <a:endParaRPr lang="en-US"/>
          </a:p>
        </p:txBody>
      </p:sp>
    </p:spTree>
    <p:extLst>
      <p:ext uri="{BB962C8B-B14F-4D97-AF65-F5344CB8AC3E}">
        <p14:creationId xmlns:p14="http://schemas.microsoft.com/office/powerpoint/2010/main" val="376794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42</a:t>
            </a:fld>
            <a:endParaRPr lang="en-US"/>
          </a:p>
        </p:txBody>
      </p:sp>
    </p:spTree>
    <p:extLst>
      <p:ext uri="{BB962C8B-B14F-4D97-AF65-F5344CB8AC3E}">
        <p14:creationId xmlns:p14="http://schemas.microsoft.com/office/powerpoint/2010/main" val="635861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43</a:t>
            </a:fld>
            <a:endParaRPr lang="en-US"/>
          </a:p>
        </p:txBody>
      </p:sp>
    </p:spTree>
    <p:extLst>
      <p:ext uri="{BB962C8B-B14F-4D97-AF65-F5344CB8AC3E}">
        <p14:creationId xmlns:p14="http://schemas.microsoft.com/office/powerpoint/2010/main" val="14257769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45</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46</a:t>
            </a:fld>
            <a:endParaRPr lang="en-US"/>
          </a:p>
        </p:txBody>
      </p:sp>
    </p:spTree>
    <p:extLst>
      <p:ext uri="{BB962C8B-B14F-4D97-AF65-F5344CB8AC3E}">
        <p14:creationId xmlns:p14="http://schemas.microsoft.com/office/powerpoint/2010/main" val="29474588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48</a:t>
            </a:fld>
            <a:endParaRPr lang="en-US"/>
          </a:p>
        </p:txBody>
      </p:sp>
    </p:spTree>
    <p:extLst>
      <p:ext uri="{BB962C8B-B14F-4D97-AF65-F5344CB8AC3E}">
        <p14:creationId xmlns:p14="http://schemas.microsoft.com/office/powerpoint/2010/main" val="18352373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50</a:t>
            </a:fld>
            <a:endParaRPr lang="en-US"/>
          </a:p>
        </p:txBody>
      </p:sp>
    </p:spTree>
    <p:extLst>
      <p:ext uri="{BB962C8B-B14F-4D97-AF65-F5344CB8AC3E}">
        <p14:creationId xmlns:p14="http://schemas.microsoft.com/office/powerpoint/2010/main" val="5553359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51</a:t>
            </a:fld>
            <a:endParaRPr lang="en-US"/>
          </a:p>
        </p:txBody>
      </p:sp>
    </p:spTree>
    <p:extLst>
      <p:ext uri="{BB962C8B-B14F-4D97-AF65-F5344CB8AC3E}">
        <p14:creationId xmlns:p14="http://schemas.microsoft.com/office/powerpoint/2010/main" val="10605795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52</a:t>
            </a:fld>
            <a:endParaRPr lang="en-US"/>
          </a:p>
        </p:txBody>
      </p:sp>
    </p:spTree>
    <p:extLst>
      <p:ext uri="{BB962C8B-B14F-4D97-AF65-F5344CB8AC3E}">
        <p14:creationId xmlns:p14="http://schemas.microsoft.com/office/powerpoint/2010/main" val="3398892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5</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53</a:t>
            </a:fld>
            <a:endParaRPr lang="en-US"/>
          </a:p>
        </p:txBody>
      </p:sp>
    </p:spTree>
    <p:extLst>
      <p:ext uri="{BB962C8B-B14F-4D97-AF65-F5344CB8AC3E}">
        <p14:creationId xmlns:p14="http://schemas.microsoft.com/office/powerpoint/2010/main" val="39207033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55</a:t>
            </a:fld>
            <a:endParaRPr lang="en-US"/>
          </a:p>
        </p:txBody>
      </p:sp>
    </p:spTree>
    <p:extLst>
      <p:ext uri="{BB962C8B-B14F-4D97-AF65-F5344CB8AC3E}">
        <p14:creationId xmlns:p14="http://schemas.microsoft.com/office/powerpoint/2010/main" val="24733932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56</a:t>
            </a:fld>
            <a:endParaRPr lang="en-US"/>
          </a:p>
        </p:txBody>
      </p:sp>
    </p:spTree>
    <p:extLst>
      <p:ext uri="{BB962C8B-B14F-4D97-AF65-F5344CB8AC3E}">
        <p14:creationId xmlns:p14="http://schemas.microsoft.com/office/powerpoint/2010/main" val="35388392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57</a:t>
            </a:fld>
            <a:endParaRPr lang="en-US"/>
          </a:p>
        </p:txBody>
      </p:sp>
    </p:spTree>
    <p:extLst>
      <p:ext uri="{BB962C8B-B14F-4D97-AF65-F5344CB8AC3E}">
        <p14:creationId xmlns:p14="http://schemas.microsoft.com/office/powerpoint/2010/main" val="23575858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58</a:t>
            </a:fld>
            <a:endParaRPr lang="en-US"/>
          </a:p>
        </p:txBody>
      </p:sp>
    </p:spTree>
    <p:extLst>
      <p:ext uri="{BB962C8B-B14F-4D97-AF65-F5344CB8AC3E}">
        <p14:creationId xmlns:p14="http://schemas.microsoft.com/office/powerpoint/2010/main" val="30250353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59</a:t>
            </a:fld>
            <a:endParaRPr lang="en-US"/>
          </a:p>
        </p:txBody>
      </p:sp>
    </p:spTree>
    <p:extLst>
      <p:ext uri="{BB962C8B-B14F-4D97-AF65-F5344CB8AC3E}">
        <p14:creationId xmlns:p14="http://schemas.microsoft.com/office/powerpoint/2010/main" val="2081298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60</a:t>
            </a:fld>
            <a:endParaRPr lang="en-US"/>
          </a:p>
        </p:txBody>
      </p:sp>
    </p:spTree>
    <p:extLst>
      <p:ext uri="{BB962C8B-B14F-4D97-AF65-F5344CB8AC3E}">
        <p14:creationId xmlns:p14="http://schemas.microsoft.com/office/powerpoint/2010/main" val="29812975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61</a:t>
            </a:fld>
            <a:endParaRPr lang="en-US"/>
          </a:p>
        </p:txBody>
      </p:sp>
    </p:spTree>
    <p:extLst>
      <p:ext uri="{BB962C8B-B14F-4D97-AF65-F5344CB8AC3E}">
        <p14:creationId xmlns:p14="http://schemas.microsoft.com/office/powerpoint/2010/main" val="19313857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62</a:t>
            </a:fld>
            <a:endParaRPr lang="en-US"/>
          </a:p>
        </p:txBody>
      </p:sp>
    </p:spTree>
    <p:extLst>
      <p:ext uri="{BB962C8B-B14F-4D97-AF65-F5344CB8AC3E}">
        <p14:creationId xmlns:p14="http://schemas.microsoft.com/office/powerpoint/2010/main" val="968610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6</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7</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9</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10</a:t>
            </a:fld>
            <a:endParaRPr lang="en-US"/>
          </a:p>
        </p:txBody>
      </p:sp>
    </p:spTree>
    <p:extLst>
      <p:ext uri="{BB962C8B-B14F-4D97-AF65-F5344CB8AC3E}">
        <p14:creationId xmlns:p14="http://schemas.microsoft.com/office/powerpoint/2010/main" val="3132784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05FF3D-F594-46B7-A3F9-E5118FE476A0}" type="slidenum">
              <a:rPr lang="en-US" smtClean="0"/>
              <a:pPr/>
              <a:t>11</a:t>
            </a:fld>
            <a:endParaRPr lang="en-US"/>
          </a:p>
        </p:txBody>
      </p:sp>
    </p:spTree>
    <p:extLst>
      <p:ext uri="{BB962C8B-B14F-4D97-AF65-F5344CB8AC3E}">
        <p14:creationId xmlns:p14="http://schemas.microsoft.com/office/powerpoint/2010/main" val="3132784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hyperlink" Target="file:///\\winbomfs\DATAGRP\SAP\CoE\04_Delivery\05_Training_&amp;_Library\SAP_Training\Training_Material\01_Training_Library\NW%20-%20NetWeaver\Current\XI1001%20-%20Development%20Basic\1_WIP\Integration_Directory.sim"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oleObject" Target="../embeddings/oleObject1.bin"/><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oleObject" Target="../embeddings/oleObject2.bin"/><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oleObject" Target="../embeddings/oleObject3.bin"/><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oleObject" Target="../embeddings/oleObject4.bin"/><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jpeg"/></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oleObject" Target="../embeddings/oleObject5.bin"/><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jpeg"/></Relationships>
</file>

<file path=ppt/slides/_rels/slide5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5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6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hyperlink" Target="file:///\\winbomfs\DATAGRP\SAP\CoE\04_Delivery\05_Training_&amp;_Library\SAP_Training\Training_Material\01_Training_Library\NW%20-%20NetWeaver\Current\XI1001%20-%20Development%20Basic\1_WIP\Integration_Directory.sim"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hyperlink" Target="file:///\\winbomfs\DATAGRP\SAP\CoE\04_Delivery\05_Training_&amp;_Library\SAP_Training\Training_Material\01_Training_Library\NW%20-%20NetWeaver\Current\XI1001%20-%20Development%20Basic\1_WIP\Integration_Repositary.si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1447799"/>
            <a:ext cx="9906000" cy="5410199"/>
          </a:xfrm>
          <a:prstGeom prst="rect">
            <a:avLst/>
          </a:prstGeom>
          <a:blipFill>
            <a:blip r:embed="rId3" cstate="print"/>
            <a:stretch>
              <a:fillRect/>
            </a:stretch>
          </a:blipFill>
        </p:spPr>
        <p:txBody>
          <a:bodyPr wrap="square" lIns="0" tIns="0" rIns="0" bIns="0" rtlCol="0">
            <a:noAutofit/>
          </a:bodyPr>
          <a:lstStyle/>
          <a:p>
            <a:endParaRPr/>
          </a:p>
        </p:txBody>
      </p:sp>
      <p:sp>
        <p:nvSpPr>
          <p:cNvPr id="8" name="object 8"/>
          <p:cNvSpPr/>
          <p:nvPr/>
        </p:nvSpPr>
        <p:spPr>
          <a:xfrm>
            <a:off x="0" y="6400876"/>
            <a:ext cx="9906000" cy="457123"/>
          </a:xfrm>
          <a:custGeom>
            <a:avLst/>
            <a:gdLst/>
            <a:ahLst/>
            <a:cxnLst/>
            <a:rect l="l" t="t" r="r" b="b"/>
            <a:pathLst>
              <a:path w="9906000" h="457123">
                <a:moveTo>
                  <a:pt x="9906000" y="0"/>
                </a:moveTo>
                <a:lnTo>
                  <a:pt x="0" y="0"/>
                </a:lnTo>
                <a:lnTo>
                  <a:pt x="0" y="457121"/>
                </a:lnTo>
                <a:lnTo>
                  <a:pt x="9906000" y="457121"/>
                </a:lnTo>
                <a:lnTo>
                  <a:pt x="9906000" y="0"/>
                </a:lnTo>
                <a:close/>
              </a:path>
            </a:pathLst>
          </a:custGeom>
          <a:solidFill>
            <a:srgbClr val="FFFFFF"/>
          </a:solidFill>
        </p:spPr>
        <p:txBody>
          <a:bodyPr wrap="square" lIns="0" tIns="0" rIns="0" bIns="0" rtlCol="0">
            <a:noAutofit/>
          </a:bodyPr>
          <a:lstStyle/>
          <a:p>
            <a:endParaRPr/>
          </a:p>
        </p:txBody>
      </p:sp>
      <p:sp>
        <p:nvSpPr>
          <p:cNvPr id="9" name="object 9"/>
          <p:cNvSpPr/>
          <p:nvPr/>
        </p:nvSpPr>
        <p:spPr>
          <a:xfrm>
            <a:off x="0" y="0"/>
            <a:ext cx="9906000" cy="2766060"/>
          </a:xfrm>
          <a:prstGeom prst="rect">
            <a:avLst/>
          </a:prstGeom>
          <a:blipFill>
            <a:blip r:embed="rId4" cstate="print"/>
            <a:stretch>
              <a:fillRect/>
            </a:stretch>
          </a:blipFill>
        </p:spPr>
        <p:txBody>
          <a:bodyPr wrap="square" lIns="0" tIns="0" rIns="0" bIns="0" rtlCol="0">
            <a:noAutofit/>
          </a:bodyPr>
          <a:lstStyle/>
          <a:p>
            <a:endParaRPr/>
          </a:p>
        </p:txBody>
      </p:sp>
      <p:sp>
        <p:nvSpPr>
          <p:cNvPr id="10" name="object 10"/>
          <p:cNvSpPr/>
          <p:nvPr/>
        </p:nvSpPr>
        <p:spPr>
          <a:xfrm>
            <a:off x="-2052" y="0"/>
            <a:ext cx="9908016" cy="2683002"/>
          </a:xfrm>
          <a:custGeom>
            <a:avLst/>
            <a:gdLst/>
            <a:ahLst/>
            <a:cxnLst/>
            <a:rect l="l" t="t" r="r" b="b"/>
            <a:pathLst>
              <a:path w="9908016" h="2683002">
                <a:moveTo>
                  <a:pt x="1135976" y="2621142"/>
                </a:moveTo>
                <a:lnTo>
                  <a:pt x="1166689" y="2561535"/>
                </a:lnTo>
                <a:lnTo>
                  <a:pt x="1199928" y="2504255"/>
                </a:lnTo>
                <a:lnTo>
                  <a:pt x="1235716" y="2449375"/>
                </a:lnTo>
                <a:lnTo>
                  <a:pt x="1274076" y="2396972"/>
                </a:lnTo>
                <a:lnTo>
                  <a:pt x="1315032" y="2347118"/>
                </a:lnTo>
                <a:lnTo>
                  <a:pt x="1358607" y="2299890"/>
                </a:lnTo>
                <a:lnTo>
                  <a:pt x="1404824" y="2255361"/>
                </a:lnTo>
                <a:lnTo>
                  <a:pt x="1453707" y="2213606"/>
                </a:lnTo>
                <a:lnTo>
                  <a:pt x="1505278" y="2174700"/>
                </a:lnTo>
                <a:lnTo>
                  <a:pt x="1559562" y="2138717"/>
                </a:lnTo>
                <a:lnTo>
                  <a:pt x="1616581" y="2105732"/>
                </a:lnTo>
                <a:lnTo>
                  <a:pt x="1676359" y="2075819"/>
                </a:lnTo>
                <a:lnTo>
                  <a:pt x="1738919" y="2049053"/>
                </a:lnTo>
                <a:lnTo>
                  <a:pt x="1804284" y="2025509"/>
                </a:lnTo>
                <a:lnTo>
                  <a:pt x="1872478" y="2005260"/>
                </a:lnTo>
                <a:lnTo>
                  <a:pt x="1943524" y="1988383"/>
                </a:lnTo>
                <a:lnTo>
                  <a:pt x="2017445" y="1974951"/>
                </a:lnTo>
                <a:lnTo>
                  <a:pt x="2094265" y="1965038"/>
                </a:lnTo>
                <a:lnTo>
                  <a:pt x="2174006" y="1958721"/>
                </a:lnTo>
                <a:lnTo>
                  <a:pt x="8713490" y="1952878"/>
                </a:lnTo>
                <a:lnTo>
                  <a:pt x="8771856" y="1953424"/>
                </a:lnTo>
                <a:lnTo>
                  <a:pt x="8829782" y="1953321"/>
                </a:lnTo>
                <a:lnTo>
                  <a:pt x="8887365" y="1952128"/>
                </a:lnTo>
                <a:lnTo>
                  <a:pt x="8944703" y="1949407"/>
                </a:lnTo>
                <a:lnTo>
                  <a:pt x="9001890" y="1944717"/>
                </a:lnTo>
                <a:lnTo>
                  <a:pt x="9059023" y="1937618"/>
                </a:lnTo>
                <a:lnTo>
                  <a:pt x="9116198" y="1927672"/>
                </a:lnTo>
                <a:lnTo>
                  <a:pt x="9173513" y="1914437"/>
                </a:lnTo>
                <a:lnTo>
                  <a:pt x="9231062" y="1897475"/>
                </a:lnTo>
                <a:lnTo>
                  <a:pt x="9288943" y="1876345"/>
                </a:lnTo>
                <a:lnTo>
                  <a:pt x="9347252" y="1850608"/>
                </a:lnTo>
                <a:lnTo>
                  <a:pt x="9406084" y="1819824"/>
                </a:lnTo>
                <a:lnTo>
                  <a:pt x="9465537" y="1783553"/>
                </a:lnTo>
                <a:lnTo>
                  <a:pt x="9525707" y="1741356"/>
                </a:lnTo>
                <a:lnTo>
                  <a:pt x="9586689" y="1692792"/>
                </a:lnTo>
                <a:lnTo>
                  <a:pt x="9648580" y="1637423"/>
                </a:lnTo>
                <a:lnTo>
                  <a:pt x="9711477" y="1574807"/>
                </a:lnTo>
                <a:lnTo>
                  <a:pt x="9775476" y="1504506"/>
                </a:lnTo>
                <a:lnTo>
                  <a:pt x="9840672" y="1426079"/>
                </a:lnTo>
                <a:lnTo>
                  <a:pt x="9907163" y="1339088"/>
                </a:lnTo>
                <a:lnTo>
                  <a:pt x="9907469" y="1293651"/>
                </a:lnTo>
                <a:lnTo>
                  <a:pt x="9907704" y="1190544"/>
                </a:lnTo>
                <a:lnTo>
                  <a:pt x="9907873" y="1044020"/>
                </a:lnTo>
                <a:lnTo>
                  <a:pt x="9908016" y="774006"/>
                </a:lnTo>
                <a:lnTo>
                  <a:pt x="9907871" y="99026"/>
                </a:lnTo>
                <a:lnTo>
                  <a:pt x="9907671" y="0"/>
                </a:lnTo>
                <a:lnTo>
                  <a:pt x="2052" y="2539"/>
                </a:lnTo>
                <a:lnTo>
                  <a:pt x="2052" y="1971827"/>
                </a:lnTo>
                <a:lnTo>
                  <a:pt x="41422" y="1972307"/>
                </a:lnTo>
                <a:lnTo>
                  <a:pt x="86977" y="1974296"/>
                </a:lnTo>
                <a:lnTo>
                  <a:pt x="136221" y="1978137"/>
                </a:lnTo>
                <a:lnTo>
                  <a:pt x="188711" y="1984197"/>
                </a:lnTo>
                <a:lnTo>
                  <a:pt x="244002" y="1992844"/>
                </a:lnTo>
                <a:lnTo>
                  <a:pt x="301651" y="2004446"/>
                </a:lnTo>
                <a:lnTo>
                  <a:pt x="361213" y="2019370"/>
                </a:lnTo>
                <a:lnTo>
                  <a:pt x="422246" y="2037984"/>
                </a:lnTo>
                <a:lnTo>
                  <a:pt x="484305" y="2060655"/>
                </a:lnTo>
                <a:lnTo>
                  <a:pt x="546947" y="2087753"/>
                </a:lnTo>
                <a:lnTo>
                  <a:pt x="609727" y="2119643"/>
                </a:lnTo>
                <a:lnTo>
                  <a:pt x="672202" y="2156693"/>
                </a:lnTo>
                <a:lnTo>
                  <a:pt x="733928" y="2199272"/>
                </a:lnTo>
                <a:lnTo>
                  <a:pt x="794462" y="2247747"/>
                </a:lnTo>
                <a:lnTo>
                  <a:pt x="853359" y="2302486"/>
                </a:lnTo>
                <a:lnTo>
                  <a:pt x="910176" y="2363856"/>
                </a:lnTo>
                <a:lnTo>
                  <a:pt x="964469" y="2432224"/>
                </a:lnTo>
                <a:lnTo>
                  <a:pt x="1015794" y="2507960"/>
                </a:lnTo>
                <a:lnTo>
                  <a:pt x="1063707" y="2591430"/>
                </a:lnTo>
                <a:lnTo>
                  <a:pt x="1107765" y="2683002"/>
                </a:lnTo>
                <a:lnTo>
                  <a:pt x="1135976" y="2621142"/>
                </a:lnTo>
                <a:close/>
              </a:path>
            </a:pathLst>
          </a:custGeom>
          <a:solidFill>
            <a:srgbClr val="FFFFFF"/>
          </a:solidFill>
        </p:spPr>
        <p:txBody>
          <a:bodyPr wrap="square" lIns="0" tIns="0" rIns="0" bIns="0" rtlCol="0">
            <a:noAutofit/>
          </a:bodyPr>
          <a:lstStyle/>
          <a:p>
            <a:endParaRPr/>
          </a:p>
        </p:txBody>
      </p:sp>
      <p:sp>
        <p:nvSpPr>
          <p:cNvPr id="11" name="object 11"/>
          <p:cNvSpPr/>
          <p:nvPr/>
        </p:nvSpPr>
        <p:spPr>
          <a:xfrm>
            <a:off x="6565733" y="6516913"/>
            <a:ext cx="105717" cy="192145"/>
          </a:xfrm>
          <a:custGeom>
            <a:avLst/>
            <a:gdLst/>
            <a:ahLst/>
            <a:cxnLst/>
            <a:rect l="l" t="t" r="r" b="b"/>
            <a:pathLst>
              <a:path w="105717" h="192145">
                <a:moveTo>
                  <a:pt x="0" y="80217"/>
                </a:moveTo>
                <a:lnTo>
                  <a:pt x="0" y="174018"/>
                </a:lnTo>
                <a:lnTo>
                  <a:pt x="333" y="174970"/>
                </a:lnTo>
                <a:lnTo>
                  <a:pt x="6859" y="187437"/>
                </a:lnTo>
                <a:lnTo>
                  <a:pt x="18877" y="192145"/>
                </a:lnTo>
                <a:lnTo>
                  <a:pt x="26428" y="192145"/>
                </a:lnTo>
                <a:lnTo>
                  <a:pt x="30204" y="106411"/>
                </a:lnTo>
                <a:lnTo>
                  <a:pt x="30204" y="39877"/>
                </a:lnTo>
                <a:lnTo>
                  <a:pt x="33980" y="32621"/>
                </a:lnTo>
                <a:lnTo>
                  <a:pt x="41531" y="28999"/>
                </a:lnTo>
                <a:lnTo>
                  <a:pt x="64185" y="28999"/>
                </a:lnTo>
                <a:lnTo>
                  <a:pt x="64185" y="32621"/>
                </a:lnTo>
                <a:lnTo>
                  <a:pt x="71736" y="32621"/>
                </a:lnTo>
                <a:lnTo>
                  <a:pt x="68476" y="1377"/>
                </a:lnTo>
                <a:lnTo>
                  <a:pt x="52858" y="0"/>
                </a:lnTo>
                <a:lnTo>
                  <a:pt x="30204" y="0"/>
                </a:lnTo>
                <a:lnTo>
                  <a:pt x="22653" y="3621"/>
                </a:lnTo>
                <a:lnTo>
                  <a:pt x="18877" y="0"/>
                </a:lnTo>
                <a:lnTo>
                  <a:pt x="0" y="0"/>
                </a:lnTo>
                <a:lnTo>
                  <a:pt x="0" y="80217"/>
                </a:lnTo>
                <a:close/>
              </a:path>
              <a:path w="105717" h="192145">
                <a:moveTo>
                  <a:pt x="105717" y="90632"/>
                </a:moveTo>
                <a:lnTo>
                  <a:pt x="105717" y="36255"/>
                </a:lnTo>
                <a:lnTo>
                  <a:pt x="103072" y="29875"/>
                </a:lnTo>
                <a:lnTo>
                  <a:pt x="95688" y="18274"/>
                </a:lnTo>
                <a:lnTo>
                  <a:pt x="86838" y="10865"/>
                </a:lnTo>
                <a:lnTo>
                  <a:pt x="81028" y="5508"/>
                </a:lnTo>
                <a:lnTo>
                  <a:pt x="68476" y="1377"/>
                </a:lnTo>
                <a:lnTo>
                  <a:pt x="71736" y="32621"/>
                </a:lnTo>
                <a:lnTo>
                  <a:pt x="75511" y="39877"/>
                </a:lnTo>
                <a:lnTo>
                  <a:pt x="75511" y="94254"/>
                </a:lnTo>
                <a:lnTo>
                  <a:pt x="71736" y="101510"/>
                </a:lnTo>
                <a:lnTo>
                  <a:pt x="64185" y="105132"/>
                </a:lnTo>
                <a:lnTo>
                  <a:pt x="56634" y="105132"/>
                </a:lnTo>
                <a:lnTo>
                  <a:pt x="52833" y="105652"/>
                </a:lnTo>
                <a:lnTo>
                  <a:pt x="30204" y="108753"/>
                </a:lnTo>
                <a:lnTo>
                  <a:pt x="30204" y="106411"/>
                </a:lnTo>
                <a:lnTo>
                  <a:pt x="26428" y="192145"/>
                </a:lnTo>
                <a:lnTo>
                  <a:pt x="30204" y="188520"/>
                </a:lnTo>
                <a:lnTo>
                  <a:pt x="30204" y="137763"/>
                </a:lnTo>
                <a:lnTo>
                  <a:pt x="55287" y="137706"/>
                </a:lnTo>
                <a:lnTo>
                  <a:pt x="68414" y="135191"/>
                </a:lnTo>
                <a:lnTo>
                  <a:pt x="79288" y="130512"/>
                </a:lnTo>
                <a:lnTo>
                  <a:pt x="89443" y="125210"/>
                </a:lnTo>
                <a:lnTo>
                  <a:pt x="98767" y="115893"/>
                </a:lnTo>
                <a:lnTo>
                  <a:pt x="104050" y="104231"/>
                </a:lnTo>
                <a:lnTo>
                  <a:pt x="105717" y="90632"/>
                </a:lnTo>
                <a:close/>
              </a:path>
            </a:pathLst>
          </a:custGeom>
          <a:solidFill>
            <a:srgbClr val="008FC1"/>
          </a:solidFill>
        </p:spPr>
        <p:txBody>
          <a:bodyPr wrap="square" lIns="0" tIns="0" rIns="0" bIns="0" rtlCol="0">
            <a:noAutofit/>
          </a:bodyPr>
          <a:lstStyle/>
          <a:p>
            <a:endParaRPr/>
          </a:p>
        </p:txBody>
      </p:sp>
      <p:sp>
        <p:nvSpPr>
          <p:cNvPr id="12" name="object 12"/>
          <p:cNvSpPr/>
          <p:nvPr/>
        </p:nvSpPr>
        <p:spPr>
          <a:xfrm>
            <a:off x="6686552" y="6574912"/>
            <a:ext cx="105721" cy="134146"/>
          </a:xfrm>
          <a:custGeom>
            <a:avLst/>
            <a:gdLst/>
            <a:ahLst/>
            <a:cxnLst/>
            <a:rect l="l" t="t" r="r" b="b"/>
            <a:pathLst>
              <a:path w="105721" h="134146">
                <a:moveTo>
                  <a:pt x="90621" y="79764"/>
                </a:moveTo>
                <a:lnTo>
                  <a:pt x="101936" y="76138"/>
                </a:lnTo>
                <a:lnTo>
                  <a:pt x="105721" y="68887"/>
                </a:lnTo>
                <a:lnTo>
                  <a:pt x="105721" y="32633"/>
                </a:lnTo>
                <a:lnTo>
                  <a:pt x="101936" y="29011"/>
                </a:lnTo>
                <a:lnTo>
                  <a:pt x="100606" y="25512"/>
                </a:lnTo>
                <a:lnTo>
                  <a:pt x="93404" y="13492"/>
                </a:lnTo>
                <a:lnTo>
                  <a:pt x="83675" y="5615"/>
                </a:lnTo>
                <a:lnTo>
                  <a:pt x="71419" y="1308"/>
                </a:lnTo>
                <a:lnTo>
                  <a:pt x="56636" y="0"/>
                </a:lnTo>
                <a:lnTo>
                  <a:pt x="33979" y="0"/>
                </a:lnTo>
                <a:lnTo>
                  <a:pt x="30207" y="3634"/>
                </a:lnTo>
                <a:lnTo>
                  <a:pt x="30207" y="47133"/>
                </a:lnTo>
                <a:lnTo>
                  <a:pt x="30207" y="36255"/>
                </a:lnTo>
                <a:lnTo>
                  <a:pt x="33979" y="32633"/>
                </a:lnTo>
                <a:lnTo>
                  <a:pt x="41536" y="29011"/>
                </a:lnTo>
                <a:lnTo>
                  <a:pt x="60408" y="29011"/>
                </a:lnTo>
                <a:lnTo>
                  <a:pt x="71736" y="32633"/>
                </a:lnTo>
                <a:lnTo>
                  <a:pt x="75508" y="36255"/>
                </a:lnTo>
                <a:lnTo>
                  <a:pt x="75508" y="50755"/>
                </a:lnTo>
                <a:lnTo>
                  <a:pt x="31358" y="79764"/>
                </a:lnTo>
                <a:lnTo>
                  <a:pt x="90621" y="79764"/>
                </a:lnTo>
                <a:close/>
              </a:path>
              <a:path w="105721" h="134146">
                <a:moveTo>
                  <a:pt x="52864" y="105143"/>
                </a:moveTo>
                <a:lnTo>
                  <a:pt x="45308" y="105143"/>
                </a:lnTo>
                <a:lnTo>
                  <a:pt x="41536" y="101517"/>
                </a:lnTo>
                <a:lnTo>
                  <a:pt x="37751" y="101517"/>
                </a:lnTo>
                <a:lnTo>
                  <a:pt x="33979" y="97892"/>
                </a:lnTo>
                <a:lnTo>
                  <a:pt x="30207" y="94266"/>
                </a:lnTo>
                <a:lnTo>
                  <a:pt x="30207" y="79764"/>
                </a:lnTo>
                <a:lnTo>
                  <a:pt x="31358" y="79764"/>
                </a:lnTo>
                <a:lnTo>
                  <a:pt x="75508" y="50755"/>
                </a:lnTo>
                <a:lnTo>
                  <a:pt x="30207" y="50755"/>
                </a:lnTo>
                <a:lnTo>
                  <a:pt x="30207" y="3634"/>
                </a:lnTo>
                <a:lnTo>
                  <a:pt x="24307" y="5831"/>
                </a:lnTo>
                <a:lnTo>
                  <a:pt x="12879" y="12910"/>
                </a:lnTo>
                <a:lnTo>
                  <a:pt x="5371" y="22588"/>
                </a:lnTo>
                <a:lnTo>
                  <a:pt x="1254" y="35118"/>
                </a:lnTo>
                <a:lnTo>
                  <a:pt x="0" y="50755"/>
                </a:lnTo>
                <a:lnTo>
                  <a:pt x="0" y="101517"/>
                </a:lnTo>
                <a:lnTo>
                  <a:pt x="3775" y="108768"/>
                </a:lnTo>
                <a:lnTo>
                  <a:pt x="13860" y="121012"/>
                </a:lnTo>
                <a:lnTo>
                  <a:pt x="24748" y="127957"/>
                </a:lnTo>
                <a:lnTo>
                  <a:pt x="37933" y="132510"/>
                </a:lnTo>
                <a:lnTo>
                  <a:pt x="52864" y="134146"/>
                </a:lnTo>
                <a:lnTo>
                  <a:pt x="101936" y="134146"/>
                </a:lnTo>
                <a:lnTo>
                  <a:pt x="105721" y="130521"/>
                </a:lnTo>
                <a:lnTo>
                  <a:pt x="105721" y="119645"/>
                </a:lnTo>
                <a:lnTo>
                  <a:pt x="101936" y="108768"/>
                </a:lnTo>
                <a:lnTo>
                  <a:pt x="94392" y="105143"/>
                </a:lnTo>
                <a:lnTo>
                  <a:pt x="52864" y="105143"/>
                </a:lnTo>
                <a:close/>
              </a:path>
            </a:pathLst>
          </a:custGeom>
          <a:solidFill>
            <a:srgbClr val="008FC1"/>
          </a:solidFill>
        </p:spPr>
        <p:txBody>
          <a:bodyPr wrap="square" lIns="0" tIns="0" rIns="0" bIns="0" rtlCol="0">
            <a:noAutofit/>
          </a:bodyPr>
          <a:lstStyle/>
          <a:p>
            <a:endParaRPr/>
          </a:p>
        </p:txBody>
      </p:sp>
      <p:sp>
        <p:nvSpPr>
          <p:cNvPr id="13" name="object 13"/>
          <p:cNvSpPr/>
          <p:nvPr/>
        </p:nvSpPr>
        <p:spPr>
          <a:xfrm>
            <a:off x="6811145" y="6574912"/>
            <a:ext cx="105726" cy="134146"/>
          </a:xfrm>
          <a:custGeom>
            <a:avLst/>
            <a:gdLst/>
            <a:ahLst/>
            <a:cxnLst/>
            <a:rect l="l" t="t" r="r" b="b"/>
            <a:pathLst>
              <a:path w="105726" h="134146">
                <a:moveTo>
                  <a:pt x="60413" y="134146"/>
                </a:moveTo>
                <a:lnTo>
                  <a:pt x="64185" y="134146"/>
                </a:lnTo>
                <a:lnTo>
                  <a:pt x="67969" y="130521"/>
                </a:lnTo>
                <a:lnTo>
                  <a:pt x="75513" y="130521"/>
                </a:lnTo>
                <a:lnTo>
                  <a:pt x="80562" y="128233"/>
                </a:lnTo>
                <a:lnTo>
                  <a:pt x="91175" y="120479"/>
                </a:lnTo>
                <a:lnTo>
                  <a:pt x="99083" y="110082"/>
                </a:lnTo>
                <a:lnTo>
                  <a:pt x="104021" y="97549"/>
                </a:lnTo>
                <a:lnTo>
                  <a:pt x="105726" y="83389"/>
                </a:lnTo>
                <a:lnTo>
                  <a:pt x="105726" y="50755"/>
                </a:lnTo>
                <a:lnTo>
                  <a:pt x="105476" y="45798"/>
                </a:lnTo>
                <a:lnTo>
                  <a:pt x="102683" y="32655"/>
                </a:lnTo>
                <a:lnTo>
                  <a:pt x="98169" y="21755"/>
                </a:lnTo>
                <a:lnTo>
                  <a:pt x="91754" y="14369"/>
                </a:lnTo>
                <a:lnTo>
                  <a:pt x="81871" y="6387"/>
                </a:lnTo>
                <a:lnTo>
                  <a:pt x="70467" y="1597"/>
                </a:lnTo>
                <a:lnTo>
                  <a:pt x="56641" y="0"/>
                </a:lnTo>
                <a:lnTo>
                  <a:pt x="30212" y="0"/>
                </a:lnTo>
                <a:lnTo>
                  <a:pt x="25163" y="3118"/>
                </a:lnTo>
                <a:lnTo>
                  <a:pt x="14550" y="11652"/>
                </a:lnTo>
                <a:lnTo>
                  <a:pt x="6643" y="21663"/>
                </a:lnTo>
                <a:lnTo>
                  <a:pt x="1704" y="33405"/>
                </a:lnTo>
                <a:lnTo>
                  <a:pt x="0" y="47133"/>
                </a:lnTo>
                <a:lnTo>
                  <a:pt x="0" y="97892"/>
                </a:lnTo>
                <a:lnTo>
                  <a:pt x="3784" y="105143"/>
                </a:lnTo>
                <a:lnTo>
                  <a:pt x="10728" y="117229"/>
                </a:lnTo>
                <a:lnTo>
                  <a:pt x="20234" y="126399"/>
                </a:lnTo>
                <a:lnTo>
                  <a:pt x="31881" y="132152"/>
                </a:lnTo>
                <a:lnTo>
                  <a:pt x="45313" y="134146"/>
                </a:lnTo>
                <a:lnTo>
                  <a:pt x="48097" y="105124"/>
                </a:lnTo>
                <a:lnTo>
                  <a:pt x="35113" y="99875"/>
                </a:lnTo>
                <a:lnTo>
                  <a:pt x="30212" y="87015"/>
                </a:lnTo>
                <a:lnTo>
                  <a:pt x="30212" y="39889"/>
                </a:lnTo>
                <a:lnTo>
                  <a:pt x="33984" y="36255"/>
                </a:lnTo>
                <a:lnTo>
                  <a:pt x="33984" y="29011"/>
                </a:lnTo>
                <a:lnTo>
                  <a:pt x="64185" y="29011"/>
                </a:lnTo>
                <a:lnTo>
                  <a:pt x="71741" y="32633"/>
                </a:lnTo>
                <a:lnTo>
                  <a:pt x="75513" y="36255"/>
                </a:lnTo>
                <a:lnTo>
                  <a:pt x="75513" y="90640"/>
                </a:lnTo>
                <a:lnTo>
                  <a:pt x="71741" y="94266"/>
                </a:lnTo>
                <a:lnTo>
                  <a:pt x="71741" y="101517"/>
                </a:lnTo>
                <a:lnTo>
                  <a:pt x="64185" y="105143"/>
                </a:lnTo>
                <a:lnTo>
                  <a:pt x="60413" y="134146"/>
                </a:lnTo>
                <a:close/>
              </a:path>
              <a:path w="105726" h="134146">
                <a:moveTo>
                  <a:pt x="60413" y="134146"/>
                </a:moveTo>
                <a:lnTo>
                  <a:pt x="64185" y="105143"/>
                </a:lnTo>
                <a:lnTo>
                  <a:pt x="48097" y="105124"/>
                </a:lnTo>
                <a:lnTo>
                  <a:pt x="45313" y="134146"/>
                </a:lnTo>
                <a:lnTo>
                  <a:pt x="60413" y="134146"/>
                </a:lnTo>
                <a:close/>
              </a:path>
            </a:pathLst>
          </a:custGeom>
          <a:solidFill>
            <a:srgbClr val="008FC1"/>
          </a:solidFill>
        </p:spPr>
        <p:txBody>
          <a:bodyPr wrap="square" lIns="0" tIns="0" rIns="0" bIns="0" rtlCol="0">
            <a:noAutofit/>
          </a:bodyPr>
          <a:lstStyle/>
          <a:p>
            <a:endParaRPr/>
          </a:p>
        </p:txBody>
      </p:sp>
      <p:sp>
        <p:nvSpPr>
          <p:cNvPr id="14" name="object 14"/>
          <p:cNvSpPr/>
          <p:nvPr/>
        </p:nvSpPr>
        <p:spPr>
          <a:xfrm>
            <a:off x="6935744" y="6574912"/>
            <a:ext cx="101941" cy="177652"/>
          </a:xfrm>
          <a:custGeom>
            <a:avLst/>
            <a:gdLst/>
            <a:ahLst/>
            <a:cxnLst/>
            <a:rect l="l" t="t" r="r" b="b"/>
            <a:pathLst>
              <a:path w="101941" h="177652">
                <a:moveTo>
                  <a:pt x="0" y="0"/>
                </a:moveTo>
                <a:lnTo>
                  <a:pt x="28" y="160774"/>
                </a:lnTo>
                <a:lnTo>
                  <a:pt x="6941" y="174262"/>
                </a:lnTo>
                <a:lnTo>
                  <a:pt x="18871" y="177652"/>
                </a:lnTo>
                <a:lnTo>
                  <a:pt x="30200" y="177652"/>
                </a:lnTo>
                <a:lnTo>
                  <a:pt x="30200" y="29011"/>
                </a:lnTo>
                <a:lnTo>
                  <a:pt x="37756" y="25377"/>
                </a:lnTo>
                <a:lnTo>
                  <a:pt x="53860" y="25396"/>
                </a:lnTo>
                <a:lnTo>
                  <a:pt x="66839" y="30653"/>
                </a:lnTo>
                <a:lnTo>
                  <a:pt x="71741" y="43511"/>
                </a:lnTo>
                <a:lnTo>
                  <a:pt x="71741" y="87015"/>
                </a:lnTo>
                <a:lnTo>
                  <a:pt x="67956" y="90640"/>
                </a:lnTo>
                <a:lnTo>
                  <a:pt x="67956" y="97892"/>
                </a:lnTo>
                <a:lnTo>
                  <a:pt x="66752" y="126374"/>
                </a:lnTo>
                <a:lnTo>
                  <a:pt x="79285" y="123270"/>
                </a:lnTo>
                <a:lnTo>
                  <a:pt x="86307" y="117709"/>
                </a:lnTo>
                <a:lnTo>
                  <a:pt x="94992" y="108066"/>
                </a:lnTo>
                <a:lnTo>
                  <a:pt x="100204" y="96933"/>
                </a:lnTo>
                <a:lnTo>
                  <a:pt x="101941" y="83389"/>
                </a:lnTo>
                <a:lnTo>
                  <a:pt x="101941" y="39889"/>
                </a:lnTo>
                <a:lnTo>
                  <a:pt x="98169" y="32633"/>
                </a:lnTo>
                <a:lnTo>
                  <a:pt x="98169" y="25377"/>
                </a:lnTo>
                <a:lnTo>
                  <a:pt x="94385" y="18133"/>
                </a:lnTo>
                <a:lnTo>
                  <a:pt x="90613" y="14499"/>
                </a:lnTo>
                <a:lnTo>
                  <a:pt x="86841" y="10877"/>
                </a:lnTo>
                <a:lnTo>
                  <a:pt x="79285" y="7255"/>
                </a:lnTo>
                <a:lnTo>
                  <a:pt x="74605" y="2836"/>
                </a:lnTo>
                <a:lnTo>
                  <a:pt x="62985" y="354"/>
                </a:lnTo>
                <a:lnTo>
                  <a:pt x="45313" y="0"/>
                </a:lnTo>
                <a:lnTo>
                  <a:pt x="30200" y="0"/>
                </a:lnTo>
                <a:lnTo>
                  <a:pt x="22656" y="3634"/>
                </a:lnTo>
                <a:lnTo>
                  <a:pt x="18871" y="0"/>
                </a:lnTo>
                <a:lnTo>
                  <a:pt x="0" y="0"/>
                </a:lnTo>
                <a:close/>
              </a:path>
              <a:path w="101941" h="177652">
                <a:moveTo>
                  <a:pt x="49084" y="101517"/>
                </a:moveTo>
                <a:lnTo>
                  <a:pt x="30200" y="101517"/>
                </a:lnTo>
                <a:lnTo>
                  <a:pt x="30200" y="77028"/>
                </a:lnTo>
                <a:lnTo>
                  <a:pt x="30200" y="126896"/>
                </a:lnTo>
                <a:lnTo>
                  <a:pt x="53966" y="126895"/>
                </a:lnTo>
                <a:lnTo>
                  <a:pt x="66752" y="126374"/>
                </a:lnTo>
                <a:lnTo>
                  <a:pt x="67956" y="97892"/>
                </a:lnTo>
                <a:lnTo>
                  <a:pt x="60413" y="101517"/>
                </a:lnTo>
                <a:lnTo>
                  <a:pt x="49084" y="101517"/>
                </a:lnTo>
                <a:close/>
              </a:path>
            </a:pathLst>
          </a:custGeom>
          <a:solidFill>
            <a:srgbClr val="008FC1"/>
          </a:solidFill>
        </p:spPr>
        <p:txBody>
          <a:bodyPr wrap="square" lIns="0" tIns="0" rIns="0" bIns="0" rtlCol="0">
            <a:noAutofit/>
          </a:bodyPr>
          <a:lstStyle/>
          <a:p>
            <a:endParaRPr/>
          </a:p>
        </p:txBody>
      </p:sp>
      <p:sp>
        <p:nvSpPr>
          <p:cNvPr id="15" name="object 15"/>
          <p:cNvSpPr/>
          <p:nvPr/>
        </p:nvSpPr>
        <p:spPr>
          <a:xfrm>
            <a:off x="7056558" y="6516913"/>
            <a:ext cx="71741" cy="192145"/>
          </a:xfrm>
          <a:custGeom>
            <a:avLst/>
            <a:gdLst/>
            <a:ahLst/>
            <a:cxnLst/>
            <a:rect l="l" t="t" r="r" b="b"/>
            <a:pathLst>
              <a:path w="71741" h="192145">
                <a:moveTo>
                  <a:pt x="0" y="3621"/>
                </a:moveTo>
                <a:lnTo>
                  <a:pt x="0" y="155890"/>
                </a:lnTo>
                <a:lnTo>
                  <a:pt x="3784" y="163141"/>
                </a:lnTo>
                <a:lnTo>
                  <a:pt x="5112" y="166096"/>
                </a:lnTo>
                <a:lnTo>
                  <a:pt x="12316" y="177063"/>
                </a:lnTo>
                <a:lnTo>
                  <a:pt x="22048" y="185251"/>
                </a:lnTo>
                <a:lnTo>
                  <a:pt x="34305" y="190373"/>
                </a:lnTo>
                <a:lnTo>
                  <a:pt x="49084" y="192145"/>
                </a:lnTo>
                <a:lnTo>
                  <a:pt x="71741" y="192145"/>
                </a:lnTo>
                <a:lnTo>
                  <a:pt x="71741" y="174018"/>
                </a:lnTo>
                <a:lnTo>
                  <a:pt x="67969" y="166767"/>
                </a:lnTo>
                <a:lnTo>
                  <a:pt x="67079" y="165973"/>
                </a:lnTo>
                <a:lnTo>
                  <a:pt x="58048" y="161491"/>
                </a:lnTo>
                <a:lnTo>
                  <a:pt x="41541" y="159516"/>
                </a:lnTo>
                <a:lnTo>
                  <a:pt x="33984" y="159516"/>
                </a:lnTo>
                <a:lnTo>
                  <a:pt x="30212" y="152265"/>
                </a:lnTo>
                <a:lnTo>
                  <a:pt x="30212" y="18121"/>
                </a:lnTo>
                <a:lnTo>
                  <a:pt x="26441" y="14499"/>
                </a:lnTo>
                <a:lnTo>
                  <a:pt x="26337" y="12748"/>
                </a:lnTo>
                <a:lnTo>
                  <a:pt x="18637" y="2804"/>
                </a:lnTo>
                <a:lnTo>
                  <a:pt x="3784" y="0"/>
                </a:lnTo>
                <a:lnTo>
                  <a:pt x="0" y="0"/>
                </a:lnTo>
                <a:lnTo>
                  <a:pt x="0" y="3621"/>
                </a:lnTo>
                <a:close/>
              </a:path>
            </a:pathLst>
          </a:custGeom>
          <a:solidFill>
            <a:srgbClr val="008FC1"/>
          </a:solidFill>
        </p:spPr>
        <p:txBody>
          <a:bodyPr wrap="square" lIns="0" tIns="0" rIns="0" bIns="0" rtlCol="0">
            <a:noAutofit/>
          </a:bodyPr>
          <a:lstStyle/>
          <a:p>
            <a:endParaRPr/>
          </a:p>
        </p:txBody>
      </p:sp>
      <p:sp>
        <p:nvSpPr>
          <p:cNvPr id="16" name="object 16"/>
          <p:cNvSpPr/>
          <p:nvPr/>
        </p:nvSpPr>
        <p:spPr>
          <a:xfrm>
            <a:off x="7135856" y="6574912"/>
            <a:ext cx="105713" cy="134146"/>
          </a:xfrm>
          <a:custGeom>
            <a:avLst/>
            <a:gdLst/>
            <a:ahLst/>
            <a:cxnLst/>
            <a:rect l="l" t="t" r="r" b="b"/>
            <a:pathLst>
              <a:path w="105713" h="134146">
                <a:moveTo>
                  <a:pt x="90613" y="79764"/>
                </a:moveTo>
                <a:lnTo>
                  <a:pt x="101941" y="76138"/>
                </a:lnTo>
                <a:lnTo>
                  <a:pt x="105713" y="68887"/>
                </a:lnTo>
                <a:lnTo>
                  <a:pt x="105713" y="32633"/>
                </a:lnTo>
                <a:lnTo>
                  <a:pt x="101941" y="29011"/>
                </a:lnTo>
                <a:lnTo>
                  <a:pt x="100605" y="25501"/>
                </a:lnTo>
                <a:lnTo>
                  <a:pt x="93396" y="13487"/>
                </a:lnTo>
                <a:lnTo>
                  <a:pt x="83664" y="5613"/>
                </a:lnTo>
                <a:lnTo>
                  <a:pt x="71409" y="1308"/>
                </a:lnTo>
                <a:lnTo>
                  <a:pt x="56628" y="0"/>
                </a:lnTo>
                <a:lnTo>
                  <a:pt x="33972" y="0"/>
                </a:lnTo>
                <a:lnTo>
                  <a:pt x="30200" y="3634"/>
                </a:lnTo>
                <a:lnTo>
                  <a:pt x="30200" y="47133"/>
                </a:lnTo>
                <a:lnTo>
                  <a:pt x="30200" y="36255"/>
                </a:lnTo>
                <a:lnTo>
                  <a:pt x="33972" y="32633"/>
                </a:lnTo>
                <a:lnTo>
                  <a:pt x="41528" y="29011"/>
                </a:lnTo>
                <a:lnTo>
                  <a:pt x="60400" y="29011"/>
                </a:lnTo>
                <a:lnTo>
                  <a:pt x="71728" y="32633"/>
                </a:lnTo>
                <a:lnTo>
                  <a:pt x="75513" y="36255"/>
                </a:lnTo>
                <a:lnTo>
                  <a:pt x="75513" y="50755"/>
                </a:lnTo>
                <a:lnTo>
                  <a:pt x="31350" y="79764"/>
                </a:lnTo>
                <a:lnTo>
                  <a:pt x="90613" y="79764"/>
                </a:lnTo>
                <a:close/>
              </a:path>
              <a:path w="105713" h="134146">
                <a:moveTo>
                  <a:pt x="52856" y="105143"/>
                </a:moveTo>
                <a:lnTo>
                  <a:pt x="45300" y="105143"/>
                </a:lnTo>
                <a:lnTo>
                  <a:pt x="41528" y="101517"/>
                </a:lnTo>
                <a:lnTo>
                  <a:pt x="37756" y="101517"/>
                </a:lnTo>
                <a:lnTo>
                  <a:pt x="33972" y="97892"/>
                </a:lnTo>
                <a:lnTo>
                  <a:pt x="30200" y="94266"/>
                </a:lnTo>
                <a:lnTo>
                  <a:pt x="30200" y="79764"/>
                </a:lnTo>
                <a:lnTo>
                  <a:pt x="31350" y="79764"/>
                </a:lnTo>
                <a:lnTo>
                  <a:pt x="75513" y="50755"/>
                </a:lnTo>
                <a:lnTo>
                  <a:pt x="30200" y="50755"/>
                </a:lnTo>
                <a:lnTo>
                  <a:pt x="30200" y="3634"/>
                </a:lnTo>
                <a:lnTo>
                  <a:pt x="24304" y="5829"/>
                </a:lnTo>
                <a:lnTo>
                  <a:pt x="12875" y="12908"/>
                </a:lnTo>
                <a:lnTo>
                  <a:pt x="5368" y="22586"/>
                </a:lnTo>
                <a:lnTo>
                  <a:pt x="1253" y="35117"/>
                </a:lnTo>
                <a:lnTo>
                  <a:pt x="0" y="50755"/>
                </a:lnTo>
                <a:lnTo>
                  <a:pt x="0" y="101517"/>
                </a:lnTo>
                <a:lnTo>
                  <a:pt x="3771" y="108768"/>
                </a:lnTo>
                <a:lnTo>
                  <a:pt x="13857" y="121011"/>
                </a:lnTo>
                <a:lnTo>
                  <a:pt x="24743" y="127956"/>
                </a:lnTo>
                <a:lnTo>
                  <a:pt x="37926" y="132510"/>
                </a:lnTo>
                <a:lnTo>
                  <a:pt x="52856" y="134146"/>
                </a:lnTo>
                <a:lnTo>
                  <a:pt x="101941" y="134146"/>
                </a:lnTo>
                <a:lnTo>
                  <a:pt x="105713" y="130521"/>
                </a:lnTo>
                <a:lnTo>
                  <a:pt x="105713" y="119645"/>
                </a:lnTo>
                <a:lnTo>
                  <a:pt x="101941" y="108768"/>
                </a:lnTo>
                <a:lnTo>
                  <a:pt x="94385" y="105143"/>
                </a:lnTo>
                <a:lnTo>
                  <a:pt x="52856" y="105143"/>
                </a:lnTo>
                <a:close/>
              </a:path>
            </a:pathLst>
          </a:custGeom>
          <a:solidFill>
            <a:srgbClr val="008FC1"/>
          </a:solidFill>
        </p:spPr>
        <p:txBody>
          <a:bodyPr wrap="square" lIns="0" tIns="0" rIns="0" bIns="0" rtlCol="0">
            <a:noAutofit/>
          </a:bodyPr>
          <a:lstStyle/>
          <a:p>
            <a:endParaRPr/>
          </a:p>
        </p:txBody>
      </p:sp>
      <p:sp>
        <p:nvSpPr>
          <p:cNvPr id="17" name="object 17"/>
          <p:cNvSpPr/>
          <p:nvPr/>
        </p:nvSpPr>
        <p:spPr>
          <a:xfrm>
            <a:off x="7332183" y="6574912"/>
            <a:ext cx="181227" cy="134146"/>
          </a:xfrm>
          <a:custGeom>
            <a:avLst/>
            <a:gdLst/>
            <a:ahLst/>
            <a:cxnLst/>
            <a:rect l="l" t="t" r="r" b="b"/>
            <a:pathLst>
              <a:path w="181227" h="134146">
                <a:moveTo>
                  <a:pt x="181227" y="47133"/>
                </a:moveTo>
                <a:lnTo>
                  <a:pt x="180815" y="39928"/>
                </a:lnTo>
                <a:lnTo>
                  <a:pt x="177440" y="26296"/>
                </a:lnTo>
                <a:lnTo>
                  <a:pt x="171107" y="15231"/>
                </a:lnTo>
                <a:lnTo>
                  <a:pt x="162355" y="7255"/>
                </a:lnTo>
                <a:lnTo>
                  <a:pt x="162149" y="7060"/>
                </a:lnTo>
                <a:lnTo>
                  <a:pt x="153211" y="2092"/>
                </a:lnTo>
                <a:lnTo>
                  <a:pt x="140966" y="261"/>
                </a:lnTo>
                <a:lnTo>
                  <a:pt x="124598" y="0"/>
                </a:lnTo>
                <a:lnTo>
                  <a:pt x="114804" y="904"/>
                </a:lnTo>
                <a:lnTo>
                  <a:pt x="102709" y="4516"/>
                </a:lnTo>
                <a:lnTo>
                  <a:pt x="90613" y="10877"/>
                </a:lnTo>
                <a:lnTo>
                  <a:pt x="87965" y="8594"/>
                </a:lnTo>
                <a:lnTo>
                  <a:pt x="75830" y="2150"/>
                </a:lnTo>
                <a:lnTo>
                  <a:pt x="64185" y="0"/>
                </a:lnTo>
                <a:lnTo>
                  <a:pt x="33984" y="0"/>
                </a:lnTo>
                <a:lnTo>
                  <a:pt x="26428" y="3634"/>
                </a:lnTo>
                <a:lnTo>
                  <a:pt x="22656" y="0"/>
                </a:lnTo>
                <a:lnTo>
                  <a:pt x="0" y="0"/>
                </a:lnTo>
                <a:lnTo>
                  <a:pt x="0" y="112394"/>
                </a:lnTo>
                <a:lnTo>
                  <a:pt x="3771" y="116019"/>
                </a:lnTo>
                <a:lnTo>
                  <a:pt x="3771" y="119645"/>
                </a:lnTo>
                <a:lnTo>
                  <a:pt x="4439" y="121397"/>
                </a:lnTo>
                <a:lnTo>
                  <a:pt x="12911" y="131340"/>
                </a:lnTo>
                <a:lnTo>
                  <a:pt x="26428" y="134146"/>
                </a:lnTo>
                <a:lnTo>
                  <a:pt x="30200" y="134146"/>
                </a:lnTo>
                <a:lnTo>
                  <a:pt x="30200" y="39889"/>
                </a:lnTo>
                <a:lnTo>
                  <a:pt x="33984" y="36255"/>
                </a:lnTo>
                <a:lnTo>
                  <a:pt x="33984" y="32633"/>
                </a:lnTo>
                <a:lnTo>
                  <a:pt x="37756" y="32633"/>
                </a:lnTo>
                <a:lnTo>
                  <a:pt x="37756" y="29011"/>
                </a:lnTo>
                <a:lnTo>
                  <a:pt x="67956" y="29011"/>
                </a:lnTo>
                <a:lnTo>
                  <a:pt x="71741" y="32633"/>
                </a:lnTo>
                <a:lnTo>
                  <a:pt x="75513" y="36255"/>
                </a:lnTo>
                <a:lnTo>
                  <a:pt x="75513" y="116019"/>
                </a:lnTo>
                <a:lnTo>
                  <a:pt x="77099" y="119909"/>
                </a:lnTo>
                <a:lnTo>
                  <a:pt x="85463" y="130283"/>
                </a:lnTo>
                <a:lnTo>
                  <a:pt x="98169" y="134146"/>
                </a:lnTo>
                <a:lnTo>
                  <a:pt x="105713" y="134146"/>
                </a:lnTo>
                <a:lnTo>
                  <a:pt x="105713" y="39889"/>
                </a:lnTo>
                <a:lnTo>
                  <a:pt x="109498" y="36255"/>
                </a:lnTo>
                <a:lnTo>
                  <a:pt x="109498" y="32633"/>
                </a:lnTo>
                <a:lnTo>
                  <a:pt x="113270" y="29011"/>
                </a:lnTo>
                <a:lnTo>
                  <a:pt x="143470" y="29011"/>
                </a:lnTo>
                <a:lnTo>
                  <a:pt x="147254" y="32633"/>
                </a:lnTo>
                <a:lnTo>
                  <a:pt x="151026" y="39889"/>
                </a:lnTo>
                <a:lnTo>
                  <a:pt x="151026" y="116019"/>
                </a:lnTo>
                <a:lnTo>
                  <a:pt x="154798" y="119645"/>
                </a:lnTo>
                <a:lnTo>
                  <a:pt x="158583" y="130521"/>
                </a:lnTo>
                <a:lnTo>
                  <a:pt x="162355" y="134146"/>
                </a:lnTo>
                <a:lnTo>
                  <a:pt x="181227" y="134146"/>
                </a:lnTo>
                <a:lnTo>
                  <a:pt x="181227" y="47133"/>
                </a:lnTo>
                <a:close/>
              </a:path>
            </a:pathLst>
          </a:custGeom>
          <a:solidFill>
            <a:srgbClr val="008FC1"/>
          </a:solidFill>
        </p:spPr>
        <p:txBody>
          <a:bodyPr wrap="square" lIns="0" tIns="0" rIns="0" bIns="0" rtlCol="0">
            <a:noAutofit/>
          </a:bodyPr>
          <a:lstStyle/>
          <a:p>
            <a:endParaRPr/>
          </a:p>
        </p:txBody>
      </p:sp>
      <p:sp>
        <p:nvSpPr>
          <p:cNvPr id="18" name="object 18"/>
          <p:cNvSpPr/>
          <p:nvPr/>
        </p:nvSpPr>
        <p:spPr>
          <a:xfrm>
            <a:off x="7532294" y="6574912"/>
            <a:ext cx="105713" cy="134146"/>
          </a:xfrm>
          <a:custGeom>
            <a:avLst/>
            <a:gdLst/>
            <a:ahLst/>
            <a:cxnLst/>
            <a:rect l="l" t="t" r="r" b="b"/>
            <a:pathLst>
              <a:path w="105713" h="134146">
                <a:moveTo>
                  <a:pt x="30200" y="104808"/>
                </a:moveTo>
                <a:lnTo>
                  <a:pt x="30200" y="39889"/>
                </a:lnTo>
                <a:lnTo>
                  <a:pt x="37756" y="0"/>
                </a:lnTo>
                <a:lnTo>
                  <a:pt x="29012" y="2876"/>
                </a:lnTo>
                <a:lnTo>
                  <a:pt x="15955" y="9864"/>
                </a:lnTo>
                <a:lnTo>
                  <a:pt x="6929" y="18965"/>
                </a:lnTo>
                <a:lnTo>
                  <a:pt x="1692" y="30180"/>
                </a:lnTo>
                <a:lnTo>
                  <a:pt x="0" y="43511"/>
                </a:lnTo>
                <a:lnTo>
                  <a:pt x="0" y="130521"/>
                </a:lnTo>
                <a:lnTo>
                  <a:pt x="3771" y="130521"/>
                </a:lnTo>
                <a:lnTo>
                  <a:pt x="3771" y="134146"/>
                </a:lnTo>
                <a:lnTo>
                  <a:pt x="56628" y="134146"/>
                </a:lnTo>
                <a:lnTo>
                  <a:pt x="67472" y="101586"/>
                </a:lnTo>
                <a:lnTo>
                  <a:pt x="52856" y="105143"/>
                </a:lnTo>
                <a:lnTo>
                  <a:pt x="30200" y="105143"/>
                </a:lnTo>
                <a:lnTo>
                  <a:pt x="30200" y="104808"/>
                </a:lnTo>
                <a:close/>
              </a:path>
              <a:path w="105713" h="134146">
                <a:moveTo>
                  <a:pt x="49084" y="29011"/>
                </a:moveTo>
                <a:lnTo>
                  <a:pt x="75513" y="29011"/>
                </a:lnTo>
                <a:lnTo>
                  <a:pt x="75513" y="83389"/>
                </a:lnTo>
                <a:lnTo>
                  <a:pt x="74683" y="90917"/>
                </a:lnTo>
                <a:lnTo>
                  <a:pt x="67472" y="101586"/>
                </a:lnTo>
                <a:lnTo>
                  <a:pt x="56628" y="134146"/>
                </a:lnTo>
                <a:lnTo>
                  <a:pt x="58344" y="134089"/>
                </a:lnTo>
                <a:lnTo>
                  <a:pt x="70883" y="131575"/>
                </a:lnTo>
                <a:lnTo>
                  <a:pt x="83057" y="126896"/>
                </a:lnTo>
                <a:lnTo>
                  <a:pt x="86841" y="130521"/>
                </a:lnTo>
                <a:lnTo>
                  <a:pt x="90613" y="134146"/>
                </a:lnTo>
                <a:lnTo>
                  <a:pt x="105713" y="134146"/>
                </a:lnTo>
                <a:lnTo>
                  <a:pt x="105713" y="0"/>
                </a:lnTo>
                <a:lnTo>
                  <a:pt x="37756" y="0"/>
                </a:lnTo>
                <a:lnTo>
                  <a:pt x="30200" y="39889"/>
                </a:lnTo>
                <a:lnTo>
                  <a:pt x="33972" y="36255"/>
                </a:lnTo>
                <a:lnTo>
                  <a:pt x="33972" y="32633"/>
                </a:lnTo>
                <a:lnTo>
                  <a:pt x="41528" y="29011"/>
                </a:lnTo>
                <a:lnTo>
                  <a:pt x="49084" y="29011"/>
                </a:lnTo>
                <a:close/>
              </a:path>
            </a:pathLst>
          </a:custGeom>
          <a:solidFill>
            <a:srgbClr val="008FC1"/>
          </a:solidFill>
        </p:spPr>
        <p:txBody>
          <a:bodyPr wrap="square" lIns="0" tIns="0" rIns="0" bIns="0" rtlCol="0">
            <a:noAutofit/>
          </a:bodyPr>
          <a:lstStyle/>
          <a:p>
            <a:endParaRPr/>
          </a:p>
        </p:txBody>
      </p:sp>
      <p:sp>
        <p:nvSpPr>
          <p:cNvPr id="19" name="object 19"/>
          <p:cNvSpPr/>
          <p:nvPr/>
        </p:nvSpPr>
        <p:spPr>
          <a:xfrm>
            <a:off x="7656893" y="6516913"/>
            <a:ext cx="71728" cy="192145"/>
          </a:xfrm>
          <a:custGeom>
            <a:avLst/>
            <a:gdLst/>
            <a:ahLst/>
            <a:cxnLst/>
            <a:rect l="l" t="t" r="r" b="b"/>
            <a:pathLst>
              <a:path w="71728" h="192145">
                <a:moveTo>
                  <a:pt x="30748" y="83376"/>
                </a:moveTo>
                <a:lnTo>
                  <a:pt x="67956" y="83376"/>
                </a:lnTo>
                <a:lnTo>
                  <a:pt x="67956" y="76132"/>
                </a:lnTo>
                <a:lnTo>
                  <a:pt x="67463" y="70285"/>
                </a:lnTo>
                <a:lnTo>
                  <a:pt x="61544" y="60551"/>
                </a:lnTo>
                <a:lnTo>
                  <a:pt x="45300" y="54376"/>
                </a:lnTo>
                <a:lnTo>
                  <a:pt x="30200" y="54376"/>
                </a:lnTo>
                <a:lnTo>
                  <a:pt x="30200" y="14499"/>
                </a:lnTo>
                <a:lnTo>
                  <a:pt x="29534" y="12748"/>
                </a:lnTo>
                <a:lnTo>
                  <a:pt x="21065" y="2804"/>
                </a:lnTo>
                <a:lnTo>
                  <a:pt x="7543" y="0"/>
                </a:lnTo>
                <a:lnTo>
                  <a:pt x="0" y="0"/>
                </a:lnTo>
                <a:lnTo>
                  <a:pt x="0" y="155890"/>
                </a:lnTo>
                <a:lnTo>
                  <a:pt x="3771" y="159516"/>
                </a:lnTo>
                <a:lnTo>
                  <a:pt x="3771" y="163141"/>
                </a:lnTo>
                <a:lnTo>
                  <a:pt x="6512" y="168805"/>
                </a:lnTo>
                <a:lnTo>
                  <a:pt x="13915" y="178656"/>
                </a:lnTo>
                <a:lnTo>
                  <a:pt x="23940" y="185989"/>
                </a:lnTo>
                <a:lnTo>
                  <a:pt x="36838" y="190566"/>
                </a:lnTo>
                <a:lnTo>
                  <a:pt x="52856" y="192145"/>
                </a:lnTo>
                <a:lnTo>
                  <a:pt x="67956" y="192145"/>
                </a:lnTo>
                <a:lnTo>
                  <a:pt x="71728" y="188520"/>
                </a:lnTo>
                <a:lnTo>
                  <a:pt x="71728" y="174018"/>
                </a:lnTo>
                <a:lnTo>
                  <a:pt x="67956" y="170393"/>
                </a:lnTo>
                <a:lnTo>
                  <a:pt x="64185" y="166767"/>
                </a:lnTo>
                <a:lnTo>
                  <a:pt x="60400" y="163141"/>
                </a:lnTo>
                <a:lnTo>
                  <a:pt x="49072" y="163141"/>
                </a:lnTo>
                <a:lnTo>
                  <a:pt x="45300" y="159516"/>
                </a:lnTo>
                <a:lnTo>
                  <a:pt x="41528" y="159516"/>
                </a:lnTo>
                <a:lnTo>
                  <a:pt x="33972" y="155890"/>
                </a:lnTo>
                <a:lnTo>
                  <a:pt x="30200" y="152265"/>
                </a:lnTo>
                <a:lnTo>
                  <a:pt x="30200" y="83376"/>
                </a:lnTo>
                <a:lnTo>
                  <a:pt x="30748" y="83376"/>
                </a:lnTo>
                <a:close/>
              </a:path>
            </a:pathLst>
          </a:custGeom>
          <a:solidFill>
            <a:srgbClr val="008FC1"/>
          </a:solidFill>
        </p:spPr>
        <p:txBody>
          <a:bodyPr wrap="square" lIns="0" tIns="0" rIns="0" bIns="0" rtlCol="0">
            <a:noAutofit/>
          </a:bodyPr>
          <a:lstStyle/>
          <a:p>
            <a:endParaRPr/>
          </a:p>
        </p:txBody>
      </p:sp>
      <p:sp>
        <p:nvSpPr>
          <p:cNvPr id="20" name="object 20"/>
          <p:cNvSpPr/>
          <p:nvPr/>
        </p:nvSpPr>
        <p:spPr>
          <a:xfrm>
            <a:off x="7739950" y="6516913"/>
            <a:ext cx="71741" cy="192145"/>
          </a:xfrm>
          <a:custGeom>
            <a:avLst/>
            <a:gdLst/>
            <a:ahLst/>
            <a:cxnLst/>
            <a:rect l="l" t="t" r="r" b="b"/>
            <a:pathLst>
              <a:path w="71741" h="192145">
                <a:moveTo>
                  <a:pt x="71741" y="170393"/>
                </a:moveTo>
                <a:lnTo>
                  <a:pt x="67956" y="166767"/>
                </a:lnTo>
                <a:lnTo>
                  <a:pt x="64185" y="163141"/>
                </a:lnTo>
                <a:lnTo>
                  <a:pt x="49084" y="163141"/>
                </a:lnTo>
                <a:lnTo>
                  <a:pt x="45313" y="159516"/>
                </a:lnTo>
                <a:lnTo>
                  <a:pt x="41528" y="159516"/>
                </a:lnTo>
                <a:lnTo>
                  <a:pt x="33984" y="155890"/>
                </a:lnTo>
                <a:lnTo>
                  <a:pt x="33984" y="83376"/>
                </a:lnTo>
                <a:lnTo>
                  <a:pt x="67956" y="83376"/>
                </a:lnTo>
                <a:lnTo>
                  <a:pt x="67956" y="76132"/>
                </a:lnTo>
                <a:lnTo>
                  <a:pt x="67464" y="70292"/>
                </a:lnTo>
                <a:lnTo>
                  <a:pt x="61550" y="60553"/>
                </a:lnTo>
                <a:lnTo>
                  <a:pt x="45313" y="54376"/>
                </a:lnTo>
                <a:lnTo>
                  <a:pt x="33984" y="54376"/>
                </a:lnTo>
                <a:lnTo>
                  <a:pt x="33984" y="18121"/>
                </a:lnTo>
                <a:lnTo>
                  <a:pt x="30200" y="14499"/>
                </a:lnTo>
                <a:lnTo>
                  <a:pt x="26428" y="3621"/>
                </a:lnTo>
                <a:lnTo>
                  <a:pt x="18884" y="0"/>
                </a:lnTo>
                <a:lnTo>
                  <a:pt x="0" y="0"/>
                </a:lnTo>
                <a:lnTo>
                  <a:pt x="0" y="148639"/>
                </a:lnTo>
                <a:lnTo>
                  <a:pt x="3771" y="155890"/>
                </a:lnTo>
                <a:lnTo>
                  <a:pt x="3771" y="163141"/>
                </a:lnTo>
                <a:lnTo>
                  <a:pt x="7614" y="168805"/>
                </a:lnTo>
                <a:lnTo>
                  <a:pt x="16429" y="178656"/>
                </a:lnTo>
                <a:lnTo>
                  <a:pt x="26740" y="185989"/>
                </a:lnTo>
                <a:lnTo>
                  <a:pt x="38799" y="190566"/>
                </a:lnTo>
                <a:lnTo>
                  <a:pt x="52856" y="192145"/>
                </a:lnTo>
                <a:lnTo>
                  <a:pt x="71741" y="192145"/>
                </a:lnTo>
                <a:lnTo>
                  <a:pt x="71741" y="170393"/>
                </a:lnTo>
                <a:close/>
              </a:path>
            </a:pathLst>
          </a:custGeom>
          <a:solidFill>
            <a:srgbClr val="008FC1"/>
          </a:solidFill>
        </p:spPr>
        <p:txBody>
          <a:bodyPr wrap="square" lIns="0" tIns="0" rIns="0" bIns="0" rtlCol="0">
            <a:noAutofit/>
          </a:bodyPr>
          <a:lstStyle/>
          <a:p>
            <a:endParaRPr/>
          </a:p>
        </p:txBody>
      </p:sp>
      <p:sp>
        <p:nvSpPr>
          <p:cNvPr id="21" name="object 21"/>
          <p:cNvSpPr/>
          <p:nvPr/>
        </p:nvSpPr>
        <p:spPr>
          <a:xfrm>
            <a:off x="7823020" y="6574912"/>
            <a:ext cx="105700" cy="134146"/>
          </a:xfrm>
          <a:custGeom>
            <a:avLst/>
            <a:gdLst/>
            <a:ahLst/>
            <a:cxnLst/>
            <a:rect l="l" t="t" r="r" b="b"/>
            <a:pathLst>
              <a:path w="105700" h="134146">
                <a:moveTo>
                  <a:pt x="30136" y="47133"/>
                </a:moveTo>
                <a:lnTo>
                  <a:pt x="30136" y="36255"/>
                </a:lnTo>
                <a:lnTo>
                  <a:pt x="33959" y="32633"/>
                </a:lnTo>
                <a:lnTo>
                  <a:pt x="41477" y="29011"/>
                </a:lnTo>
                <a:lnTo>
                  <a:pt x="64159" y="29011"/>
                </a:lnTo>
                <a:lnTo>
                  <a:pt x="71677" y="32633"/>
                </a:lnTo>
                <a:lnTo>
                  <a:pt x="75500" y="36255"/>
                </a:lnTo>
                <a:lnTo>
                  <a:pt x="75500" y="50755"/>
                </a:lnTo>
                <a:lnTo>
                  <a:pt x="37558" y="79764"/>
                </a:lnTo>
                <a:lnTo>
                  <a:pt x="90664" y="79764"/>
                </a:lnTo>
                <a:lnTo>
                  <a:pt x="101878" y="76138"/>
                </a:lnTo>
                <a:lnTo>
                  <a:pt x="105700" y="68887"/>
                </a:lnTo>
                <a:lnTo>
                  <a:pt x="105700" y="32633"/>
                </a:lnTo>
                <a:lnTo>
                  <a:pt x="101878" y="29011"/>
                </a:lnTo>
                <a:lnTo>
                  <a:pt x="95002" y="15457"/>
                </a:lnTo>
                <a:lnTo>
                  <a:pt x="85522" y="6410"/>
                </a:lnTo>
                <a:lnTo>
                  <a:pt x="73892" y="1487"/>
                </a:lnTo>
                <a:lnTo>
                  <a:pt x="60464" y="0"/>
                </a:lnTo>
                <a:lnTo>
                  <a:pt x="33959" y="0"/>
                </a:lnTo>
                <a:lnTo>
                  <a:pt x="30136" y="3634"/>
                </a:lnTo>
                <a:lnTo>
                  <a:pt x="30136" y="47133"/>
                </a:lnTo>
                <a:close/>
              </a:path>
              <a:path w="105700" h="134146">
                <a:moveTo>
                  <a:pt x="56641" y="134146"/>
                </a:moveTo>
                <a:lnTo>
                  <a:pt x="105700" y="134146"/>
                </a:lnTo>
                <a:lnTo>
                  <a:pt x="105700" y="119645"/>
                </a:lnTo>
                <a:lnTo>
                  <a:pt x="101878" y="108768"/>
                </a:lnTo>
                <a:lnTo>
                  <a:pt x="94359" y="105143"/>
                </a:lnTo>
                <a:lnTo>
                  <a:pt x="45300" y="105143"/>
                </a:lnTo>
                <a:lnTo>
                  <a:pt x="41477" y="101517"/>
                </a:lnTo>
                <a:lnTo>
                  <a:pt x="37782" y="101517"/>
                </a:lnTo>
                <a:lnTo>
                  <a:pt x="33959" y="97892"/>
                </a:lnTo>
                <a:lnTo>
                  <a:pt x="30136" y="94266"/>
                </a:lnTo>
                <a:lnTo>
                  <a:pt x="30136" y="79764"/>
                </a:lnTo>
                <a:lnTo>
                  <a:pt x="37558" y="79764"/>
                </a:lnTo>
                <a:lnTo>
                  <a:pt x="75500" y="50755"/>
                </a:lnTo>
                <a:lnTo>
                  <a:pt x="30136" y="50755"/>
                </a:lnTo>
                <a:lnTo>
                  <a:pt x="30136" y="3634"/>
                </a:lnTo>
                <a:lnTo>
                  <a:pt x="25149" y="5814"/>
                </a:lnTo>
                <a:lnTo>
                  <a:pt x="14552" y="12893"/>
                </a:lnTo>
                <a:lnTo>
                  <a:pt x="6647" y="22573"/>
                </a:lnTo>
                <a:lnTo>
                  <a:pt x="1706" y="35108"/>
                </a:lnTo>
                <a:lnTo>
                  <a:pt x="0" y="50755"/>
                </a:lnTo>
                <a:lnTo>
                  <a:pt x="0" y="94266"/>
                </a:lnTo>
                <a:lnTo>
                  <a:pt x="3771" y="101517"/>
                </a:lnTo>
                <a:lnTo>
                  <a:pt x="3771" y="108768"/>
                </a:lnTo>
                <a:lnTo>
                  <a:pt x="8535" y="114376"/>
                </a:lnTo>
                <a:lnTo>
                  <a:pt x="17376" y="122363"/>
                </a:lnTo>
                <a:lnTo>
                  <a:pt x="28025" y="128614"/>
                </a:lnTo>
                <a:lnTo>
                  <a:pt x="40956" y="132689"/>
                </a:lnTo>
                <a:lnTo>
                  <a:pt x="56641" y="134146"/>
                </a:lnTo>
                <a:close/>
              </a:path>
            </a:pathLst>
          </a:custGeom>
          <a:solidFill>
            <a:srgbClr val="008FC1"/>
          </a:solidFill>
        </p:spPr>
        <p:txBody>
          <a:bodyPr wrap="square" lIns="0" tIns="0" rIns="0" bIns="0" rtlCol="0">
            <a:noAutofit/>
          </a:bodyPr>
          <a:lstStyle/>
          <a:p>
            <a:endParaRPr/>
          </a:p>
        </p:txBody>
      </p:sp>
      <p:sp>
        <p:nvSpPr>
          <p:cNvPr id="22" name="object 22"/>
          <p:cNvSpPr/>
          <p:nvPr/>
        </p:nvSpPr>
        <p:spPr>
          <a:xfrm>
            <a:off x="7947580" y="6574912"/>
            <a:ext cx="64223" cy="134146"/>
          </a:xfrm>
          <a:custGeom>
            <a:avLst/>
            <a:gdLst/>
            <a:ahLst/>
            <a:cxnLst/>
            <a:rect l="l" t="t" r="r" b="b"/>
            <a:pathLst>
              <a:path w="64223" h="134146">
                <a:moveTo>
                  <a:pt x="0" y="36089"/>
                </a:moveTo>
                <a:lnTo>
                  <a:pt x="0" y="119645"/>
                </a:lnTo>
                <a:lnTo>
                  <a:pt x="683" y="120873"/>
                </a:lnTo>
                <a:lnTo>
                  <a:pt x="9170" y="130066"/>
                </a:lnTo>
                <a:lnTo>
                  <a:pt x="22682" y="134146"/>
                </a:lnTo>
                <a:lnTo>
                  <a:pt x="26504" y="134146"/>
                </a:lnTo>
                <a:lnTo>
                  <a:pt x="30200" y="130521"/>
                </a:lnTo>
                <a:lnTo>
                  <a:pt x="30200" y="39889"/>
                </a:lnTo>
                <a:lnTo>
                  <a:pt x="34023" y="36255"/>
                </a:lnTo>
                <a:lnTo>
                  <a:pt x="34023" y="32633"/>
                </a:lnTo>
                <a:lnTo>
                  <a:pt x="37845" y="32633"/>
                </a:lnTo>
                <a:lnTo>
                  <a:pt x="41541" y="29011"/>
                </a:lnTo>
                <a:lnTo>
                  <a:pt x="50813" y="26197"/>
                </a:lnTo>
                <a:lnTo>
                  <a:pt x="61610" y="17099"/>
                </a:lnTo>
                <a:lnTo>
                  <a:pt x="64223" y="7255"/>
                </a:lnTo>
                <a:lnTo>
                  <a:pt x="64223" y="0"/>
                </a:lnTo>
                <a:lnTo>
                  <a:pt x="30200" y="0"/>
                </a:lnTo>
                <a:lnTo>
                  <a:pt x="22682" y="3634"/>
                </a:lnTo>
                <a:lnTo>
                  <a:pt x="18859" y="0"/>
                </a:lnTo>
                <a:lnTo>
                  <a:pt x="0" y="0"/>
                </a:lnTo>
                <a:lnTo>
                  <a:pt x="0" y="36089"/>
                </a:lnTo>
                <a:close/>
              </a:path>
            </a:pathLst>
          </a:custGeom>
          <a:solidFill>
            <a:srgbClr val="008FC1"/>
          </a:solidFill>
        </p:spPr>
        <p:txBody>
          <a:bodyPr wrap="square" lIns="0" tIns="0" rIns="0" bIns="0" rtlCol="0">
            <a:noAutofit/>
          </a:bodyPr>
          <a:lstStyle/>
          <a:p>
            <a:endParaRPr/>
          </a:p>
        </p:txBody>
      </p:sp>
      <p:sp>
        <p:nvSpPr>
          <p:cNvPr id="23" name="object 23"/>
          <p:cNvSpPr/>
          <p:nvPr/>
        </p:nvSpPr>
        <p:spPr>
          <a:xfrm>
            <a:off x="7996639" y="6683681"/>
            <a:ext cx="41541" cy="47130"/>
          </a:xfrm>
          <a:custGeom>
            <a:avLst/>
            <a:gdLst/>
            <a:ahLst/>
            <a:cxnLst/>
            <a:rect l="l" t="t" r="r" b="b"/>
            <a:pathLst>
              <a:path w="41541" h="47130">
                <a:moveTo>
                  <a:pt x="18986" y="47130"/>
                </a:moveTo>
                <a:lnTo>
                  <a:pt x="22682" y="43505"/>
                </a:lnTo>
                <a:lnTo>
                  <a:pt x="26504" y="43505"/>
                </a:lnTo>
                <a:lnTo>
                  <a:pt x="30799" y="41593"/>
                </a:lnTo>
                <a:lnTo>
                  <a:pt x="39171" y="31596"/>
                </a:lnTo>
                <a:lnTo>
                  <a:pt x="41541" y="18127"/>
                </a:lnTo>
                <a:lnTo>
                  <a:pt x="41541" y="10876"/>
                </a:lnTo>
                <a:lnTo>
                  <a:pt x="37845" y="3625"/>
                </a:lnTo>
                <a:lnTo>
                  <a:pt x="30200" y="0"/>
                </a:lnTo>
                <a:lnTo>
                  <a:pt x="15163" y="0"/>
                </a:lnTo>
                <a:lnTo>
                  <a:pt x="11341" y="3625"/>
                </a:lnTo>
                <a:lnTo>
                  <a:pt x="11341" y="21753"/>
                </a:lnTo>
                <a:lnTo>
                  <a:pt x="7645" y="25377"/>
                </a:lnTo>
                <a:lnTo>
                  <a:pt x="0" y="29003"/>
                </a:lnTo>
                <a:lnTo>
                  <a:pt x="0" y="47130"/>
                </a:lnTo>
                <a:lnTo>
                  <a:pt x="18986" y="47130"/>
                </a:lnTo>
                <a:close/>
              </a:path>
            </a:pathLst>
          </a:custGeom>
          <a:solidFill>
            <a:srgbClr val="008FC1"/>
          </a:solidFill>
        </p:spPr>
        <p:txBody>
          <a:bodyPr wrap="square" lIns="0" tIns="0" rIns="0" bIns="0" rtlCol="0">
            <a:noAutofit/>
          </a:bodyPr>
          <a:lstStyle/>
          <a:p>
            <a:endParaRPr/>
          </a:p>
        </p:txBody>
      </p:sp>
      <p:sp>
        <p:nvSpPr>
          <p:cNvPr id="24" name="object 24"/>
          <p:cNvSpPr/>
          <p:nvPr/>
        </p:nvSpPr>
        <p:spPr>
          <a:xfrm>
            <a:off x="8948138" y="6574912"/>
            <a:ext cx="105764" cy="134146"/>
          </a:xfrm>
          <a:custGeom>
            <a:avLst/>
            <a:gdLst/>
            <a:ahLst/>
            <a:cxnLst/>
            <a:rect l="l" t="t" r="r" b="b"/>
            <a:pathLst>
              <a:path w="105764" h="134146">
                <a:moveTo>
                  <a:pt x="30200" y="54389"/>
                </a:moveTo>
                <a:lnTo>
                  <a:pt x="34023" y="39889"/>
                </a:lnTo>
                <a:lnTo>
                  <a:pt x="34023" y="32633"/>
                </a:lnTo>
                <a:lnTo>
                  <a:pt x="41541" y="29011"/>
                </a:lnTo>
                <a:lnTo>
                  <a:pt x="105764" y="29011"/>
                </a:lnTo>
                <a:lnTo>
                  <a:pt x="105764" y="10877"/>
                </a:lnTo>
                <a:lnTo>
                  <a:pt x="101941" y="3634"/>
                </a:lnTo>
                <a:lnTo>
                  <a:pt x="94423" y="0"/>
                </a:lnTo>
                <a:lnTo>
                  <a:pt x="34023" y="0"/>
                </a:lnTo>
                <a:lnTo>
                  <a:pt x="26377" y="3634"/>
                </a:lnTo>
                <a:lnTo>
                  <a:pt x="15872" y="10461"/>
                </a:lnTo>
                <a:lnTo>
                  <a:pt x="7530" y="19972"/>
                </a:lnTo>
                <a:lnTo>
                  <a:pt x="2001" y="32196"/>
                </a:lnTo>
                <a:lnTo>
                  <a:pt x="0" y="47133"/>
                </a:lnTo>
                <a:lnTo>
                  <a:pt x="0" y="90640"/>
                </a:lnTo>
                <a:lnTo>
                  <a:pt x="3822" y="97892"/>
                </a:lnTo>
                <a:lnTo>
                  <a:pt x="3822" y="105143"/>
                </a:lnTo>
                <a:lnTo>
                  <a:pt x="5714" y="108048"/>
                </a:lnTo>
                <a:lnTo>
                  <a:pt x="14664" y="119035"/>
                </a:lnTo>
                <a:lnTo>
                  <a:pt x="24865" y="127239"/>
                </a:lnTo>
                <a:lnTo>
                  <a:pt x="36326" y="132371"/>
                </a:lnTo>
                <a:lnTo>
                  <a:pt x="49059" y="134146"/>
                </a:lnTo>
                <a:lnTo>
                  <a:pt x="105764" y="134146"/>
                </a:lnTo>
                <a:lnTo>
                  <a:pt x="105754" y="122630"/>
                </a:lnTo>
                <a:lnTo>
                  <a:pt x="101722" y="111174"/>
                </a:lnTo>
                <a:lnTo>
                  <a:pt x="86905" y="105143"/>
                </a:lnTo>
                <a:lnTo>
                  <a:pt x="49059" y="105143"/>
                </a:lnTo>
                <a:lnTo>
                  <a:pt x="45364" y="101517"/>
                </a:lnTo>
                <a:lnTo>
                  <a:pt x="41541" y="101517"/>
                </a:lnTo>
                <a:lnTo>
                  <a:pt x="34023" y="97892"/>
                </a:lnTo>
                <a:lnTo>
                  <a:pt x="30200" y="90640"/>
                </a:lnTo>
                <a:lnTo>
                  <a:pt x="30200" y="54389"/>
                </a:lnTo>
                <a:close/>
              </a:path>
            </a:pathLst>
          </a:custGeom>
          <a:solidFill>
            <a:srgbClr val="008FC1"/>
          </a:solidFill>
        </p:spPr>
        <p:txBody>
          <a:bodyPr wrap="square" lIns="0" tIns="0" rIns="0" bIns="0" rtlCol="0">
            <a:noAutofit/>
          </a:bodyPr>
          <a:lstStyle/>
          <a:p>
            <a:endParaRPr/>
          </a:p>
        </p:txBody>
      </p:sp>
      <p:sp>
        <p:nvSpPr>
          <p:cNvPr id="25" name="object 25"/>
          <p:cNvSpPr/>
          <p:nvPr/>
        </p:nvSpPr>
        <p:spPr>
          <a:xfrm>
            <a:off x="9068939" y="6574912"/>
            <a:ext cx="105764" cy="134146"/>
          </a:xfrm>
          <a:custGeom>
            <a:avLst/>
            <a:gdLst/>
            <a:ahLst/>
            <a:cxnLst/>
            <a:rect l="l" t="t" r="r" b="b"/>
            <a:pathLst>
              <a:path w="105764" h="134146">
                <a:moveTo>
                  <a:pt x="30200" y="39889"/>
                </a:moveTo>
                <a:lnTo>
                  <a:pt x="30200" y="36255"/>
                </a:lnTo>
                <a:lnTo>
                  <a:pt x="34023" y="29011"/>
                </a:lnTo>
                <a:lnTo>
                  <a:pt x="64223" y="29011"/>
                </a:lnTo>
                <a:lnTo>
                  <a:pt x="71741" y="32633"/>
                </a:lnTo>
                <a:lnTo>
                  <a:pt x="75564" y="36255"/>
                </a:lnTo>
                <a:lnTo>
                  <a:pt x="75564" y="87015"/>
                </a:lnTo>
                <a:lnTo>
                  <a:pt x="71741" y="90640"/>
                </a:lnTo>
                <a:lnTo>
                  <a:pt x="71741" y="130521"/>
                </a:lnTo>
                <a:lnTo>
                  <a:pt x="79780" y="127274"/>
                </a:lnTo>
                <a:lnTo>
                  <a:pt x="91148" y="119449"/>
                </a:lnTo>
                <a:lnTo>
                  <a:pt x="99268" y="109223"/>
                </a:lnTo>
                <a:lnTo>
                  <a:pt x="104140" y="97052"/>
                </a:lnTo>
                <a:lnTo>
                  <a:pt x="105764" y="83389"/>
                </a:lnTo>
                <a:lnTo>
                  <a:pt x="105764" y="50755"/>
                </a:lnTo>
                <a:lnTo>
                  <a:pt x="105513" y="45807"/>
                </a:lnTo>
                <a:lnTo>
                  <a:pt x="102713" y="32659"/>
                </a:lnTo>
                <a:lnTo>
                  <a:pt x="98246" y="21755"/>
                </a:lnTo>
                <a:lnTo>
                  <a:pt x="89314" y="12478"/>
                </a:lnTo>
                <a:lnTo>
                  <a:pt x="78603" y="5546"/>
                </a:lnTo>
                <a:lnTo>
                  <a:pt x="66455" y="1386"/>
                </a:lnTo>
                <a:lnTo>
                  <a:pt x="52882" y="0"/>
                </a:lnTo>
                <a:lnTo>
                  <a:pt x="30200" y="0"/>
                </a:lnTo>
                <a:lnTo>
                  <a:pt x="24288" y="3114"/>
                </a:lnTo>
                <a:lnTo>
                  <a:pt x="30200" y="87015"/>
                </a:lnTo>
                <a:lnTo>
                  <a:pt x="30200" y="39889"/>
                </a:lnTo>
                <a:close/>
              </a:path>
              <a:path w="105764" h="134146">
                <a:moveTo>
                  <a:pt x="1250" y="33403"/>
                </a:moveTo>
                <a:lnTo>
                  <a:pt x="0" y="47133"/>
                </a:lnTo>
                <a:lnTo>
                  <a:pt x="0" y="97892"/>
                </a:lnTo>
                <a:lnTo>
                  <a:pt x="3822" y="105143"/>
                </a:lnTo>
                <a:lnTo>
                  <a:pt x="10766" y="117236"/>
                </a:lnTo>
                <a:lnTo>
                  <a:pt x="20283" y="126402"/>
                </a:lnTo>
                <a:lnTo>
                  <a:pt x="31940" y="132153"/>
                </a:lnTo>
                <a:lnTo>
                  <a:pt x="45364" y="134146"/>
                </a:lnTo>
                <a:lnTo>
                  <a:pt x="64223" y="134146"/>
                </a:lnTo>
                <a:lnTo>
                  <a:pt x="68046" y="130521"/>
                </a:lnTo>
                <a:lnTo>
                  <a:pt x="71741" y="130521"/>
                </a:lnTo>
                <a:lnTo>
                  <a:pt x="71741" y="94266"/>
                </a:lnTo>
                <a:lnTo>
                  <a:pt x="68046" y="101517"/>
                </a:lnTo>
                <a:lnTo>
                  <a:pt x="64223" y="105143"/>
                </a:lnTo>
                <a:lnTo>
                  <a:pt x="47779" y="105124"/>
                </a:lnTo>
                <a:lnTo>
                  <a:pt x="33749" y="99878"/>
                </a:lnTo>
                <a:lnTo>
                  <a:pt x="30200" y="87015"/>
                </a:lnTo>
                <a:lnTo>
                  <a:pt x="24288" y="3114"/>
                </a:lnTo>
                <a:lnTo>
                  <a:pt x="12858" y="11649"/>
                </a:lnTo>
                <a:lnTo>
                  <a:pt x="5357" y="21660"/>
                </a:lnTo>
                <a:lnTo>
                  <a:pt x="1250" y="33403"/>
                </a:lnTo>
                <a:close/>
              </a:path>
            </a:pathLst>
          </a:custGeom>
          <a:solidFill>
            <a:srgbClr val="008FC1"/>
          </a:solidFill>
        </p:spPr>
        <p:txBody>
          <a:bodyPr wrap="square" lIns="0" tIns="0" rIns="0" bIns="0" rtlCol="0">
            <a:noAutofit/>
          </a:bodyPr>
          <a:lstStyle/>
          <a:p>
            <a:endParaRPr/>
          </a:p>
        </p:txBody>
      </p:sp>
      <p:sp>
        <p:nvSpPr>
          <p:cNvPr id="26" name="object 26"/>
          <p:cNvSpPr/>
          <p:nvPr/>
        </p:nvSpPr>
        <p:spPr>
          <a:xfrm>
            <a:off x="9193563" y="6574912"/>
            <a:ext cx="105764" cy="134146"/>
          </a:xfrm>
          <a:custGeom>
            <a:avLst/>
            <a:gdLst/>
            <a:ahLst/>
            <a:cxnLst/>
            <a:rect l="l" t="t" r="r" b="b"/>
            <a:pathLst>
              <a:path w="105764" h="134146">
                <a:moveTo>
                  <a:pt x="30200" y="14499"/>
                </a:moveTo>
                <a:lnTo>
                  <a:pt x="26377" y="3634"/>
                </a:lnTo>
                <a:lnTo>
                  <a:pt x="18859" y="0"/>
                </a:lnTo>
                <a:lnTo>
                  <a:pt x="0" y="0"/>
                </a:lnTo>
                <a:lnTo>
                  <a:pt x="0" y="101517"/>
                </a:lnTo>
                <a:lnTo>
                  <a:pt x="5225" y="112338"/>
                </a:lnTo>
                <a:lnTo>
                  <a:pt x="13603" y="121879"/>
                </a:lnTo>
                <a:lnTo>
                  <a:pt x="24464" y="128694"/>
                </a:lnTo>
                <a:lnTo>
                  <a:pt x="37620" y="132783"/>
                </a:lnTo>
                <a:lnTo>
                  <a:pt x="52882" y="134146"/>
                </a:lnTo>
                <a:lnTo>
                  <a:pt x="55257" y="134091"/>
                </a:lnTo>
                <a:lnTo>
                  <a:pt x="68406" y="131582"/>
                </a:lnTo>
                <a:lnTo>
                  <a:pt x="79259" y="126896"/>
                </a:lnTo>
                <a:lnTo>
                  <a:pt x="83082" y="130521"/>
                </a:lnTo>
                <a:lnTo>
                  <a:pt x="90600" y="134146"/>
                </a:lnTo>
                <a:lnTo>
                  <a:pt x="101941" y="134146"/>
                </a:lnTo>
                <a:lnTo>
                  <a:pt x="101941" y="130521"/>
                </a:lnTo>
                <a:lnTo>
                  <a:pt x="105764" y="130521"/>
                </a:lnTo>
                <a:lnTo>
                  <a:pt x="105764" y="18133"/>
                </a:lnTo>
                <a:lnTo>
                  <a:pt x="103995" y="13179"/>
                </a:lnTo>
                <a:lnTo>
                  <a:pt x="94191" y="2690"/>
                </a:lnTo>
                <a:lnTo>
                  <a:pt x="83082" y="0"/>
                </a:lnTo>
                <a:lnTo>
                  <a:pt x="71741" y="0"/>
                </a:lnTo>
                <a:lnTo>
                  <a:pt x="71696" y="89881"/>
                </a:lnTo>
                <a:lnTo>
                  <a:pt x="67702" y="100114"/>
                </a:lnTo>
                <a:lnTo>
                  <a:pt x="49059" y="105143"/>
                </a:lnTo>
                <a:lnTo>
                  <a:pt x="44202" y="104841"/>
                </a:lnTo>
                <a:lnTo>
                  <a:pt x="33066" y="98348"/>
                </a:lnTo>
                <a:lnTo>
                  <a:pt x="30200" y="83389"/>
                </a:lnTo>
                <a:lnTo>
                  <a:pt x="30200" y="14499"/>
                </a:lnTo>
                <a:close/>
              </a:path>
            </a:pathLst>
          </a:custGeom>
          <a:solidFill>
            <a:srgbClr val="008FC1"/>
          </a:solidFill>
        </p:spPr>
        <p:txBody>
          <a:bodyPr wrap="square" lIns="0" tIns="0" rIns="0" bIns="0" rtlCol="0">
            <a:noAutofit/>
          </a:bodyPr>
          <a:lstStyle/>
          <a:p>
            <a:endParaRPr/>
          </a:p>
        </p:txBody>
      </p:sp>
      <p:sp>
        <p:nvSpPr>
          <p:cNvPr id="27" name="object 27"/>
          <p:cNvSpPr/>
          <p:nvPr/>
        </p:nvSpPr>
        <p:spPr>
          <a:xfrm>
            <a:off x="9314364" y="6574912"/>
            <a:ext cx="105764" cy="134146"/>
          </a:xfrm>
          <a:custGeom>
            <a:avLst/>
            <a:gdLst/>
            <a:ahLst/>
            <a:cxnLst/>
            <a:rect l="l" t="t" r="r" b="b"/>
            <a:pathLst>
              <a:path w="105764" h="134146">
                <a:moveTo>
                  <a:pt x="105764" y="29011"/>
                </a:moveTo>
                <a:lnTo>
                  <a:pt x="101941" y="21755"/>
                </a:lnTo>
                <a:lnTo>
                  <a:pt x="95512" y="14363"/>
                </a:lnTo>
                <a:lnTo>
                  <a:pt x="85623" y="6384"/>
                </a:lnTo>
                <a:lnTo>
                  <a:pt x="74218" y="1596"/>
                </a:lnTo>
                <a:lnTo>
                  <a:pt x="60400" y="0"/>
                </a:lnTo>
                <a:lnTo>
                  <a:pt x="34023" y="0"/>
                </a:lnTo>
                <a:lnTo>
                  <a:pt x="26504" y="3634"/>
                </a:lnTo>
                <a:lnTo>
                  <a:pt x="22682" y="0"/>
                </a:lnTo>
                <a:lnTo>
                  <a:pt x="0" y="0"/>
                </a:lnTo>
                <a:lnTo>
                  <a:pt x="0" y="112394"/>
                </a:lnTo>
                <a:lnTo>
                  <a:pt x="500" y="116888"/>
                </a:lnTo>
                <a:lnTo>
                  <a:pt x="6444" y="126917"/>
                </a:lnTo>
                <a:lnTo>
                  <a:pt x="22682" y="134146"/>
                </a:lnTo>
                <a:lnTo>
                  <a:pt x="30200" y="134146"/>
                </a:lnTo>
                <a:lnTo>
                  <a:pt x="30200" y="130521"/>
                </a:lnTo>
                <a:lnTo>
                  <a:pt x="34023" y="130521"/>
                </a:lnTo>
                <a:lnTo>
                  <a:pt x="34032" y="45905"/>
                </a:lnTo>
                <a:lnTo>
                  <a:pt x="38015" y="32404"/>
                </a:lnTo>
                <a:lnTo>
                  <a:pt x="52882" y="29011"/>
                </a:lnTo>
                <a:lnTo>
                  <a:pt x="67918" y="29011"/>
                </a:lnTo>
                <a:lnTo>
                  <a:pt x="75564" y="32633"/>
                </a:lnTo>
                <a:lnTo>
                  <a:pt x="75564" y="112394"/>
                </a:lnTo>
                <a:lnTo>
                  <a:pt x="79259" y="116019"/>
                </a:lnTo>
                <a:lnTo>
                  <a:pt x="79618" y="119927"/>
                </a:lnTo>
                <a:lnTo>
                  <a:pt x="86474" y="130288"/>
                </a:lnTo>
                <a:lnTo>
                  <a:pt x="101941" y="134146"/>
                </a:lnTo>
                <a:lnTo>
                  <a:pt x="105764" y="134146"/>
                </a:lnTo>
                <a:lnTo>
                  <a:pt x="105764" y="29011"/>
                </a:lnTo>
                <a:close/>
              </a:path>
            </a:pathLst>
          </a:custGeom>
          <a:solidFill>
            <a:srgbClr val="008FC1"/>
          </a:solidFill>
        </p:spPr>
        <p:txBody>
          <a:bodyPr wrap="square" lIns="0" tIns="0" rIns="0" bIns="0" rtlCol="0">
            <a:noAutofit/>
          </a:bodyPr>
          <a:lstStyle/>
          <a:p>
            <a:endParaRPr/>
          </a:p>
        </p:txBody>
      </p:sp>
      <p:sp>
        <p:nvSpPr>
          <p:cNvPr id="28" name="object 28"/>
          <p:cNvSpPr/>
          <p:nvPr/>
        </p:nvSpPr>
        <p:spPr>
          <a:xfrm>
            <a:off x="9438988" y="6516913"/>
            <a:ext cx="71741" cy="192145"/>
          </a:xfrm>
          <a:custGeom>
            <a:avLst/>
            <a:gdLst/>
            <a:ahLst/>
            <a:cxnLst/>
            <a:rect l="l" t="t" r="r" b="b"/>
            <a:pathLst>
              <a:path w="71741" h="192145">
                <a:moveTo>
                  <a:pt x="67918" y="79754"/>
                </a:moveTo>
                <a:lnTo>
                  <a:pt x="67918" y="76132"/>
                </a:lnTo>
                <a:lnTo>
                  <a:pt x="67428" y="70272"/>
                </a:lnTo>
                <a:lnTo>
                  <a:pt x="61527" y="60546"/>
                </a:lnTo>
                <a:lnTo>
                  <a:pt x="45236" y="54376"/>
                </a:lnTo>
                <a:lnTo>
                  <a:pt x="34023" y="54376"/>
                </a:lnTo>
                <a:lnTo>
                  <a:pt x="34023" y="18121"/>
                </a:lnTo>
                <a:lnTo>
                  <a:pt x="30200" y="14499"/>
                </a:lnTo>
                <a:lnTo>
                  <a:pt x="29517" y="12725"/>
                </a:lnTo>
                <a:lnTo>
                  <a:pt x="21029" y="2799"/>
                </a:lnTo>
                <a:lnTo>
                  <a:pt x="7518" y="0"/>
                </a:lnTo>
                <a:lnTo>
                  <a:pt x="0" y="0"/>
                </a:lnTo>
                <a:lnTo>
                  <a:pt x="0" y="148639"/>
                </a:lnTo>
                <a:lnTo>
                  <a:pt x="3822" y="155890"/>
                </a:lnTo>
                <a:lnTo>
                  <a:pt x="3822" y="163141"/>
                </a:lnTo>
                <a:lnTo>
                  <a:pt x="7621" y="168788"/>
                </a:lnTo>
                <a:lnTo>
                  <a:pt x="16406" y="178646"/>
                </a:lnTo>
                <a:lnTo>
                  <a:pt x="26719" y="185985"/>
                </a:lnTo>
                <a:lnTo>
                  <a:pt x="38799" y="190565"/>
                </a:lnTo>
                <a:lnTo>
                  <a:pt x="52882" y="192145"/>
                </a:lnTo>
                <a:lnTo>
                  <a:pt x="71741" y="192145"/>
                </a:lnTo>
                <a:lnTo>
                  <a:pt x="71741" y="174018"/>
                </a:lnTo>
                <a:lnTo>
                  <a:pt x="67918" y="170393"/>
                </a:lnTo>
                <a:lnTo>
                  <a:pt x="67918" y="166767"/>
                </a:lnTo>
                <a:lnTo>
                  <a:pt x="64223" y="163141"/>
                </a:lnTo>
                <a:lnTo>
                  <a:pt x="49059" y="163141"/>
                </a:lnTo>
                <a:lnTo>
                  <a:pt x="45236" y="159516"/>
                </a:lnTo>
                <a:lnTo>
                  <a:pt x="41541" y="159516"/>
                </a:lnTo>
                <a:lnTo>
                  <a:pt x="34023" y="155890"/>
                </a:lnTo>
                <a:lnTo>
                  <a:pt x="34023" y="83376"/>
                </a:lnTo>
                <a:lnTo>
                  <a:pt x="67918" y="83376"/>
                </a:lnTo>
                <a:lnTo>
                  <a:pt x="67918" y="79754"/>
                </a:lnTo>
                <a:close/>
              </a:path>
            </a:pathLst>
          </a:custGeom>
          <a:solidFill>
            <a:srgbClr val="008FC1"/>
          </a:solidFill>
        </p:spPr>
        <p:txBody>
          <a:bodyPr wrap="square" lIns="0" tIns="0" rIns="0" bIns="0" rtlCol="0">
            <a:noAutofit/>
          </a:bodyPr>
          <a:lstStyle/>
          <a:p>
            <a:endParaRPr/>
          </a:p>
        </p:txBody>
      </p:sp>
      <p:sp>
        <p:nvSpPr>
          <p:cNvPr id="29" name="object 29"/>
          <p:cNvSpPr/>
          <p:nvPr/>
        </p:nvSpPr>
        <p:spPr>
          <a:xfrm>
            <a:off x="9529589" y="6676430"/>
            <a:ext cx="30200" cy="32628"/>
          </a:xfrm>
          <a:custGeom>
            <a:avLst/>
            <a:gdLst/>
            <a:ahLst/>
            <a:cxnLst/>
            <a:rect l="l" t="t" r="r" b="b"/>
            <a:pathLst>
              <a:path w="30200" h="32628">
                <a:moveTo>
                  <a:pt x="30173" y="29029"/>
                </a:moveTo>
                <a:lnTo>
                  <a:pt x="30173" y="0"/>
                </a:lnTo>
                <a:lnTo>
                  <a:pt x="3822" y="0"/>
                </a:lnTo>
                <a:lnTo>
                  <a:pt x="0" y="3625"/>
                </a:lnTo>
                <a:lnTo>
                  <a:pt x="0" y="21753"/>
                </a:lnTo>
                <a:lnTo>
                  <a:pt x="3822" y="29004"/>
                </a:lnTo>
                <a:lnTo>
                  <a:pt x="7518" y="32628"/>
                </a:lnTo>
                <a:lnTo>
                  <a:pt x="26377" y="32628"/>
                </a:lnTo>
                <a:lnTo>
                  <a:pt x="30173" y="29029"/>
                </a:lnTo>
                <a:close/>
              </a:path>
            </a:pathLst>
          </a:custGeom>
          <a:solidFill>
            <a:srgbClr val="008FC1"/>
          </a:solidFill>
        </p:spPr>
        <p:txBody>
          <a:bodyPr wrap="square" lIns="0" tIns="0" rIns="0" bIns="0" rtlCol="0">
            <a:noAutofit/>
          </a:bodyPr>
          <a:lstStyle/>
          <a:p>
            <a:endParaRPr/>
          </a:p>
        </p:txBody>
      </p:sp>
      <p:sp>
        <p:nvSpPr>
          <p:cNvPr id="30" name="object 30"/>
          <p:cNvSpPr/>
          <p:nvPr/>
        </p:nvSpPr>
        <p:spPr>
          <a:xfrm>
            <a:off x="8204346" y="6574912"/>
            <a:ext cx="105764" cy="134146"/>
          </a:xfrm>
          <a:custGeom>
            <a:avLst/>
            <a:gdLst/>
            <a:ahLst/>
            <a:cxnLst/>
            <a:rect l="l" t="t" r="r" b="b"/>
            <a:pathLst>
              <a:path w="105764" h="134146">
                <a:moveTo>
                  <a:pt x="52882" y="105143"/>
                </a:moveTo>
                <a:lnTo>
                  <a:pt x="45364" y="105143"/>
                </a:lnTo>
                <a:lnTo>
                  <a:pt x="41541" y="101517"/>
                </a:lnTo>
                <a:lnTo>
                  <a:pt x="37718" y="101517"/>
                </a:lnTo>
                <a:lnTo>
                  <a:pt x="34023" y="97892"/>
                </a:lnTo>
                <a:lnTo>
                  <a:pt x="30200" y="94266"/>
                </a:lnTo>
                <a:lnTo>
                  <a:pt x="30200" y="79764"/>
                </a:lnTo>
                <a:lnTo>
                  <a:pt x="37622" y="79764"/>
                </a:lnTo>
                <a:lnTo>
                  <a:pt x="75564" y="50755"/>
                </a:lnTo>
                <a:lnTo>
                  <a:pt x="30200" y="50755"/>
                </a:lnTo>
                <a:lnTo>
                  <a:pt x="30200" y="3634"/>
                </a:lnTo>
                <a:lnTo>
                  <a:pt x="24298" y="5829"/>
                </a:lnTo>
                <a:lnTo>
                  <a:pt x="12863" y="12908"/>
                </a:lnTo>
                <a:lnTo>
                  <a:pt x="5360" y="22586"/>
                </a:lnTo>
                <a:lnTo>
                  <a:pt x="1250" y="35117"/>
                </a:lnTo>
                <a:lnTo>
                  <a:pt x="0" y="50755"/>
                </a:lnTo>
                <a:lnTo>
                  <a:pt x="0" y="101517"/>
                </a:lnTo>
                <a:lnTo>
                  <a:pt x="3822" y="108768"/>
                </a:lnTo>
                <a:lnTo>
                  <a:pt x="13869" y="121001"/>
                </a:lnTo>
                <a:lnTo>
                  <a:pt x="24747" y="127951"/>
                </a:lnTo>
                <a:lnTo>
                  <a:pt x="37934" y="132509"/>
                </a:lnTo>
                <a:lnTo>
                  <a:pt x="52882" y="134146"/>
                </a:lnTo>
                <a:lnTo>
                  <a:pt x="101941" y="134146"/>
                </a:lnTo>
                <a:lnTo>
                  <a:pt x="105764" y="130521"/>
                </a:lnTo>
                <a:lnTo>
                  <a:pt x="105764" y="119645"/>
                </a:lnTo>
                <a:lnTo>
                  <a:pt x="101941" y="108768"/>
                </a:lnTo>
                <a:lnTo>
                  <a:pt x="94423" y="105143"/>
                </a:lnTo>
                <a:lnTo>
                  <a:pt x="52882" y="105143"/>
                </a:lnTo>
                <a:close/>
              </a:path>
              <a:path w="105764" h="134146">
                <a:moveTo>
                  <a:pt x="30200" y="47133"/>
                </a:moveTo>
                <a:lnTo>
                  <a:pt x="30200" y="36255"/>
                </a:lnTo>
                <a:lnTo>
                  <a:pt x="34023" y="32633"/>
                </a:lnTo>
                <a:lnTo>
                  <a:pt x="41541" y="29011"/>
                </a:lnTo>
                <a:lnTo>
                  <a:pt x="60400" y="29011"/>
                </a:lnTo>
                <a:lnTo>
                  <a:pt x="71741" y="32633"/>
                </a:lnTo>
                <a:lnTo>
                  <a:pt x="75564" y="36255"/>
                </a:lnTo>
                <a:lnTo>
                  <a:pt x="75564" y="50755"/>
                </a:lnTo>
                <a:lnTo>
                  <a:pt x="37622" y="79764"/>
                </a:lnTo>
                <a:lnTo>
                  <a:pt x="90600" y="79764"/>
                </a:lnTo>
                <a:lnTo>
                  <a:pt x="101941" y="76138"/>
                </a:lnTo>
                <a:lnTo>
                  <a:pt x="105764" y="68887"/>
                </a:lnTo>
                <a:lnTo>
                  <a:pt x="105764" y="32633"/>
                </a:lnTo>
                <a:lnTo>
                  <a:pt x="101941" y="29011"/>
                </a:lnTo>
                <a:lnTo>
                  <a:pt x="94995" y="15387"/>
                </a:lnTo>
                <a:lnTo>
                  <a:pt x="85478" y="6382"/>
                </a:lnTo>
                <a:lnTo>
                  <a:pt x="73822" y="1481"/>
                </a:lnTo>
                <a:lnTo>
                  <a:pt x="60400" y="0"/>
                </a:lnTo>
                <a:lnTo>
                  <a:pt x="34023" y="0"/>
                </a:lnTo>
                <a:lnTo>
                  <a:pt x="30200" y="3634"/>
                </a:lnTo>
                <a:lnTo>
                  <a:pt x="30200" y="47133"/>
                </a:lnTo>
                <a:close/>
              </a:path>
            </a:pathLst>
          </a:custGeom>
          <a:solidFill>
            <a:srgbClr val="008FC1"/>
          </a:solidFill>
        </p:spPr>
        <p:txBody>
          <a:bodyPr wrap="square" lIns="0" tIns="0" rIns="0" bIns="0" rtlCol="0">
            <a:noAutofit/>
          </a:bodyPr>
          <a:lstStyle/>
          <a:p>
            <a:endParaRPr/>
          </a:p>
        </p:txBody>
      </p:sp>
      <p:sp>
        <p:nvSpPr>
          <p:cNvPr id="31" name="object 31"/>
          <p:cNvSpPr/>
          <p:nvPr/>
        </p:nvSpPr>
        <p:spPr>
          <a:xfrm>
            <a:off x="8328969" y="6574912"/>
            <a:ext cx="105637" cy="134146"/>
          </a:xfrm>
          <a:custGeom>
            <a:avLst/>
            <a:gdLst/>
            <a:ahLst/>
            <a:cxnLst/>
            <a:rect l="l" t="t" r="r" b="b"/>
            <a:pathLst>
              <a:path w="105637" h="134146">
                <a:moveTo>
                  <a:pt x="41541" y="47133"/>
                </a:moveTo>
                <a:lnTo>
                  <a:pt x="33895" y="47133"/>
                </a:lnTo>
                <a:lnTo>
                  <a:pt x="30200" y="43511"/>
                </a:lnTo>
                <a:lnTo>
                  <a:pt x="30200" y="36255"/>
                </a:lnTo>
                <a:lnTo>
                  <a:pt x="33895" y="32633"/>
                </a:lnTo>
                <a:lnTo>
                  <a:pt x="41541" y="29011"/>
                </a:lnTo>
                <a:lnTo>
                  <a:pt x="90600" y="29011"/>
                </a:lnTo>
                <a:lnTo>
                  <a:pt x="98118" y="25377"/>
                </a:lnTo>
                <a:lnTo>
                  <a:pt x="105637" y="18133"/>
                </a:lnTo>
                <a:lnTo>
                  <a:pt x="105637" y="0"/>
                </a:lnTo>
                <a:lnTo>
                  <a:pt x="33895" y="0"/>
                </a:lnTo>
                <a:lnTo>
                  <a:pt x="26377" y="3634"/>
                </a:lnTo>
                <a:lnTo>
                  <a:pt x="18632" y="8544"/>
                </a:lnTo>
                <a:lnTo>
                  <a:pt x="7933" y="18066"/>
                </a:lnTo>
                <a:lnTo>
                  <a:pt x="1896" y="28350"/>
                </a:lnTo>
                <a:lnTo>
                  <a:pt x="0" y="39889"/>
                </a:lnTo>
                <a:lnTo>
                  <a:pt x="591" y="45221"/>
                </a:lnTo>
                <a:lnTo>
                  <a:pt x="5043" y="56414"/>
                </a:lnTo>
                <a:lnTo>
                  <a:pt x="15036" y="68887"/>
                </a:lnTo>
                <a:lnTo>
                  <a:pt x="28368" y="74942"/>
                </a:lnTo>
                <a:lnTo>
                  <a:pt x="41541" y="79764"/>
                </a:lnTo>
                <a:lnTo>
                  <a:pt x="64223" y="79764"/>
                </a:lnTo>
                <a:lnTo>
                  <a:pt x="71741" y="83389"/>
                </a:lnTo>
                <a:lnTo>
                  <a:pt x="75436" y="87015"/>
                </a:lnTo>
                <a:lnTo>
                  <a:pt x="75436" y="90640"/>
                </a:lnTo>
                <a:lnTo>
                  <a:pt x="71741" y="94266"/>
                </a:lnTo>
                <a:lnTo>
                  <a:pt x="71741" y="101517"/>
                </a:lnTo>
                <a:lnTo>
                  <a:pt x="64223" y="105143"/>
                </a:lnTo>
                <a:lnTo>
                  <a:pt x="22682" y="105143"/>
                </a:lnTo>
                <a:lnTo>
                  <a:pt x="16245" y="105626"/>
                </a:lnTo>
                <a:lnTo>
                  <a:pt x="3091" y="112888"/>
                </a:lnTo>
                <a:lnTo>
                  <a:pt x="0" y="123270"/>
                </a:lnTo>
                <a:lnTo>
                  <a:pt x="0" y="134146"/>
                </a:lnTo>
                <a:lnTo>
                  <a:pt x="64223" y="134146"/>
                </a:lnTo>
                <a:lnTo>
                  <a:pt x="71741" y="130521"/>
                </a:lnTo>
                <a:lnTo>
                  <a:pt x="79259" y="126896"/>
                </a:lnTo>
                <a:lnTo>
                  <a:pt x="85801" y="123162"/>
                </a:lnTo>
                <a:lnTo>
                  <a:pt x="96161" y="113969"/>
                </a:lnTo>
                <a:lnTo>
                  <a:pt x="103103" y="102799"/>
                </a:lnTo>
                <a:lnTo>
                  <a:pt x="105637" y="90640"/>
                </a:lnTo>
                <a:lnTo>
                  <a:pt x="104602" y="85299"/>
                </a:lnTo>
                <a:lnTo>
                  <a:pt x="98926" y="74105"/>
                </a:lnTo>
                <a:lnTo>
                  <a:pt x="90600" y="61632"/>
                </a:lnTo>
                <a:lnTo>
                  <a:pt x="86998" y="59377"/>
                </a:lnTo>
                <a:lnTo>
                  <a:pt x="74599" y="52912"/>
                </a:lnTo>
                <a:lnTo>
                  <a:pt x="64223" y="50755"/>
                </a:lnTo>
                <a:lnTo>
                  <a:pt x="41541" y="50755"/>
                </a:lnTo>
                <a:lnTo>
                  <a:pt x="41541" y="47133"/>
                </a:lnTo>
                <a:close/>
              </a:path>
            </a:pathLst>
          </a:custGeom>
          <a:solidFill>
            <a:srgbClr val="008FC1"/>
          </a:solidFill>
        </p:spPr>
        <p:txBody>
          <a:bodyPr wrap="square" lIns="0" tIns="0" rIns="0" bIns="0" rtlCol="0">
            <a:noAutofit/>
          </a:bodyPr>
          <a:lstStyle/>
          <a:p>
            <a:endParaRPr/>
          </a:p>
        </p:txBody>
      </p:sp>
      <p:sp>
        <p:nvSpPr>
          <p:cNvPr id="32" name="object 32"/>
          <p:cNvSpPr/>
          <p:nvPr/>
        </p:nvSpPr>
        <p:spPr>
          <a:xfrm>
            <a:off x="8453593" y="6574912"/>
            <a:ext cx="105637" cy="134146"/>
          </a:xfrm>
          <a:custGeom>
            <a:avLst/>
            <a:gdLst/>
            <a:ahLst/>
            <a:cxnLst/>
            <a:rect l="l" t="t" r="r" b="b"/>
            <a:pathLst>
              <a:path w="105637" h="134146">
                <a:moveTo>
                  <a:pt x="30200" y="78687"/>
                </a:moveTo>
                <a:lnTo>
                  <a:pt x="30200" y="14499"/>
                </a:lnTo>
                <a:lnTo>
                  <a:pt x="26377" y="3634"/>
                </a:lnTo>
                <a:lnTo>
                  <a:pt x="18859" y="0"/>
                </a:lnTo>
                <a:lnTo>
                  <a:pt x="0" y="0"/>
                </a:lnTo>
                <a:lnTo>
                  <a:pt x="0" y="101517"/>
                </a:lnTo>
                <a:lnTo>
                  <a:pt x="5175" y="112262"/>
                </a:lnTo>
                <a:lnTo>
                  <a:pt x="13545" y="121836"/>
                </a:lnTo>
                <a:lnTo>
                  <a:pt x="24396" y="128675"/>
                </a:lnTo>
                <a:lnTo>
                  <a:pt x="37531" y="132778"/>
                </a:lnTo>
                <a:lnTo>
                  <a:pt x="52754" y="134146"/>
                </a:lnTo>
                <a:lnTo>
                  <a:pt x="55266" y="134085"/>
                </a:lnTo>
                <a:lnTo>
                  <a:pt x="68401" y="131564"/>
                </a:lnTo>
                <a:lnTo>
                  <a:pt x="79259" y="126896"/>
                </a:lnTo>
                <a:lnTo>
                  <a:pt x="82955" y="130521"/>
                </a:lnTo>
                <a:lnTo>
                  <a:pt x="90600" y="134146"/>
                </a:lnTo>
                <a:lnTo>
                  <a:pt x="101941" y="134146"/>
                </a:lnTo>
                <a:lnTo>
                  <a:pt x="101941" y="130521"/>
                </a:lnTo>
                <a:lnTo>
                  <a:pt x="105637" y="130521"/>
                </a:lnTo>
                <a:lnTo>
                  <a:pt x="105637" y="18133"/>
                </a:lnTo>
                <a:lnTo>
                  <a:pt x="103909" y="13179"/>
                </a:lnTo>
                <a:lnTo>
                  <a:pt x="94157" y="2690"/>
                </a:lnTo>
                <a:lnTo>
                  <a:pt x="82955" y="0"/>
                </a:lnTo>
                <a:lnTo>
                  <a:pt x="75436" y="0"/>
                </a:lnTo>
                <a:lnTo>
                  <a:pt x="75436" y="87015"/>
                </a:lnTo>
                <a:lnTo>
                  <a:pt x="74830" y="91841"/>
                </a:lnTo>
                <a:lnTo>
                  <a:pt x="68047" y="100911"/>
                </a:lnTo>
                <a:lnTo>
                  <a:pt x="49059" y="105143"/>
                </a:lnTo>
                <a:lnTo>
                  <a:pt x="44167" y="104841"/>
                </a:lnTo>
                <a:lnTo>
                  <a:pt x="33024" y="98348"/>
                </a:lnTo>
                <a:lnTo>
                  <a:pt x="30200" y="83389"/>
                </a:lnTo>
                <a:lnTo>
                  <a:pt x="30200" y="78687"/>
                </a:lnTo>
                <a:close/>
              </a:path>
            </a:pathLst>
          </a:custGeom>
          <a:solidFill>
            <a:srgbClr val="008FC1"/>
          </a:solidFill>
        </p:spPr>
        <p:txBody>
          <a:bodyPr wrap="square" lIns="0" tIns="0" rIns="0" bIns="0" rtlCol="0">
            <a:noAutofit/>
          </a:bodyPr>
          <a:lstStyle/>
          <a:p>
            <a:endParaRPr/>
          </a:p>
        </p:txBody>
      </p:sp>
      <p:sp>
        <p:nvSpPr>
          <p:cNvPr id="33" name="object 33"/>
          <p:cNvSpPr/>
          <p:nvPr/>
        </p:nvSpPr>
        <p:spPr>
          <a:xfrm>
            <a:off x="8578090" y="6516913"/>
            <a:ext cx="71741" cy="192145"/>
          </a:xfrm>
          <a:custGeom>
            <a:avLst/>
            <a:gdLst/>
            <a:ahLst/>
            <a:cxnLst/>
            <a:rect l="l" t="t" r="r" b="b"/>
            <a:pathLst>
              <a:path w="71741" h="192145">
                <a:moveTo>
                  <a:pt x="0" y="58747"/>
                </a:moveTo>
                <a:lnTo>
                  <a:pt x="0" y="155890"/>
                </a:lnTo>
                <a:lnTo>
                  <a:pt x="3822" y="163141"/>
                </a:lnTo>
                <a:lnTo>
                  <a:pt x="5170" y="166145"/>
                </a:lnTo>
                <a:lnTo>
                  <a:pt x="12375" y="177092"/>
                </a:lnTo>
                <a:lnTo>
                  <a:pt x="22119" y="185264"/>
                </a:lnTo>
                <a:lnTo>
                  <a:pt x="34393" y="190377"/>
                </a:lnTo>
                <a:lnTo>
                  <a:pt x="49186" y="192145"/>
                </a:lnTo>
                <a:lnTo>
                  <a:pt x="71741" y="192145"/>
                </a:lnTo>
                <a:lnTo>
                  <a:pt x="71741" y="174018"/>
                </a:lnTo>
                <a:lnTo>
                  <a:pt x="68046" y="166767"/>
                </a:lnTo>
                <a:lnTo>
                  <a:pt x="67113" y="165946"/>
                </a:lnTo>
                <a:lnTo>
                  <a:pt x="58056" y="161481"/>
                </a:lnTo>
                <a:lnTo>
                  <a:pt x="41541" y="159516"/>
                </a:lnTo>
                <a:lnTo>
                  <a:pt x="34023" y="159516"/>
                </a:lnTo>
                <a:lnTo>
                  <a:pt x="30200" y="152265"/>
                </a:lnTo>
                <a:lnTo>
                  <a:pt x="30200" y="18121"/>
                </a:lnTo>
                <a:lnTo>
                  <a:pt x="26504" y="14499"/>
                </a:lnTo>
                <a:lnTo>
                  <a:pt x="25821" y="12725"/>
                </a:lnTo>
                <a:lnTo>
                  <a:pt x="17334" y="2799"/>
                </a:lnTo>
                <a:lnTo>
                  <a:pt x="3822" y="0"/>
                </a:lnTo>
                <a:lnTo>
                  <a:pt x="0" y="0"/>
                </a:lnTo>
                <a:lnTo>
                  <a:pt x="0" y="58747"/>
                </a:lnTo>
                <a:close/>
              </a:path>
            </a:pathLst>
          </a:custGeom>
          <a:solidFill>
            <a:srgbClr val="008FC1"/>
          </a:solidFill>
        </p:spPr>
        <p:txBody>
          <a:bodyPr wrap="square" lIns="0" tIns="0" rIns="0" bIns="0" rtlCol="0">
            <a:noAutofit/>
          </a:bodyPr>
          <a:lstStyle/>
          <a:p>
            <a:endParaRPr/>
          </a:p>
        </p:txBody>
      </p:sp>
      <p:sp>
        <p:nvSpPr>
          <p:cNvPr id="34" name="object 34"/>
          <p:cNvSpPr/>
          <p:nvPr/>
        </p:nvSpPr>
        <p:spPr>
          <a:xfrm>
            <a:off x="8661172" y="6516913"/>
            <a:ext cx="71741" cy="192145"/>
          </a:xfrm>
          <a:custGeom>
            <a:avLst/>
            <a:gdLst/>
            <a:ahLst/>
            <a:cxnLst/>
            <a:rect l="l" t="t" r="r" b="b"/>
            <a:pathLst>
              <a:path w="71741" h="192145">
                <a:moveTo>
                  <a:pt x="30200" y="14499"/>
                </a:moveTo>
                <a:lnTo>
                  <a:pt x="29536" y="12725"/>
                </a:lnTo>
                <a:lnTo>
                  <a:pt x="21074" y="2799"/>
                </a:lnTo>
                <a:lnTo>
                  <a:pt x="7518" y="0"/>
                </a:lnTo>
                <a:lnTo>
                  <a:pt x="0" y="0"/>
                </a:lnTo>
                <a:lnTo>
                  <a:pt x="0" y="155890"/>
                </a:lnTo>
                <a:lnTo>
                  <a:pt x="3822" y="159516"/>
                </a:lnTo>
                <a:lnTo>
                  <a:pt x="3822" y="163141"/>
                </a:lnTo>
                <a:lnTo>
                  <a:pt x="6548" y="168788"/>
                </a:lnTo>
                <a:lnTo>
                  <a:pt x="13949" y="178646"/>
                </a:lnTo>
                <a:lnTo>
                  <a:pt x="23980" y="185985"/>
                </a:lnTo>
                <a:lnTo>
                  <a:pt x="36879" y="190565"/>
                </a:lnTo>
                <a:lnTo>
                  <a:pt x="52882" y="192145"/>
                </a:lnTo>
                <a:lnTo>
                  <a:pt x="68046" y="192145"/>
                </a:lnTo>
                <a:lnTo>
                  <a:pt x="71741" y="188520"/>
                </a:lnTo>
                <a:lnTo>
                  <a:pt x="71741" y="174018"/>
                </a:lnTo>
                <a:lnTo>
                  <a:pt x="68046" y="170393"/>
                </a:lnTo>
                <a:lnTo>
                  <a:pt x="64223" y="166767"/>
                </a:lnTo>
                <a:lnTo>
                  <a:pt x="60400" y="163141"/>
                </a:lnTo>
                <a:lnTo>
                  <a:pt x="49059" y="163141"/>
                </a:lnTo>
                <a:lnTo>
                  <a:pt x="45364" y="159516"/>
                </a:lnTo>
                <a:lnTo>
                  <a:pt x="41541" y="159516"/>
                </a:lnTo>
                <a:lnTo>
                  <a:pt x="34023" y="155890"/>
                </a:lnTo>
                <a:lnTo>
                  <a:pt x="30200" y="152265"/>
                </a:lnTo>
                <a:lnTo>
                  <a:pt x="30200" y="83376"/>
                </a:lnTo>
                <a:lnTo>
                  <a:pt x="68046" y="83376"/>
                </a:lnTo>
                <a:lnTo>
                  <a:pt x="68046" y="76132"/>
                </a:lnTo>
                <a:lnTo>
                  <a:pt x="67544" y="70272"/>
                </a:lnTo>
                <a:lnTo>
                  <a:pt x="61600" y="60546"/>
                </a:lnTo>
                <a:lnTo>
                  <a:pt x="45364" y="54376"/>
                </a:lnTo>
                <a:lnTo>
                  <a:pt x="30200" y="54376"/>
                </a:lnTo>
                <a:lnTo>
                  <a:pt x="30200" y="14499"/>
                </a:lnTo>
                <a:close/>
              </a:path>
            </a:pathLst>
          </a:custGeom>
          <a:solidFill>
            <a:srgbClr val="008FC1"/>
          </a:solidFill>
        </p:spPr>
        <p:txBody>
          <a:bodyPr wrap="square" lIns="0" tIns="0" rIns="0" bIns="0" rtlCol="0">
            <a:noAutofit/>
          </a:bodyPr>
          <a:lstStyle/>
          <a:p>
            <a:endParaRPr/>
          </a:p>
        </p:txBody>
      </p:sp>
      <p:sp>
        <p:nvSpPr>
          <p:cNvPr id="35" name="object 35"/>
          <p:cNvSpPr/>
          <p:nvPr/>
        </p:nvSpPr>
        <p:spPr>
          <a:xfrm>
            <a:off x="8751773" y="6574912"/>
            <a:ext cx="105764" cy="134146"/>
          </a:xfrm>
          <a:custGeom>
            <a:avLst/>
            <a:gdLst/>
            <a:ahLst/>
            <a:cxnLst/>
            <a:rect l="l" t="t" r="r" b="b"/>
            <a:pathLst>
              <a:path w="105764" h="134146">
                <a:moveTo>
                  <a:pt x="41541" y="47133"/>
                </a:moveTo>
                <a:lnTo>
                  <a:pt x="34023" y="47133"/>
                </a:lnTo>
                <a:lnTo>
                  <a:pt x="30200" y="43511"/>
                </a:lnTo>
                <a:lnTo>
                  <a:pt x="30200" y="36255"/>
                </a:lnTo>
                <a:lnTo>
                  <a:pt x="34023" y="32633"/>
                </a:lnTo>
                <a:lnTo>
                  <a:pt x="41541" y="29011"/>
                </a:lnTo>
                <a:lnTo>
                  <a:pt x="90600" y="29011"/>
                </a:lnTo>
                <a:lnTo>
                  <a:pt x="98246" y="25377"/>
                </a:lnTo>
                <a:lnTo>
                  <a:pt x="105764" y="18133"/>
                </a:lnTo>
                <a:lnTo>
                  <a:pt x="105764" y="0"/>
                </a:lnTo>
                <a:lnTo>
                  <a:pt x="34023" y="0"/>
                </a:lnTo>
                <a:lnTo>
                  <a:pt x="26504" y="3634"/>
                </a:lnTo>
                <a:lnTo>
                  <a:pt x="18686" y="8590"/>
                </a:lnTo>
                <a:lnTo>
                  <a:pt x="7982" y="18099"/>
                </a:lnTo>
                <a:lnTo>
                  <a:pt x="1914" y="28368"/>
                </a:lnTo>
                <a:lnTo>
                  <a:pt x="0" y="39889"/>
                </a:lnTo>
                <a:lnTo>
                  <a:pt x="615" y="45258"/>
                </a:lnTo>
                <a:lnTo>
                  <a:pt x="5140" y="56436"/>
                </a:lnTo>
                <a:lnTo>
                  <a:pt x="15163" y="68887"/>
                </a:lnTo>
                <a:lnTo>
                  <a:pt x="28332" y="74922"/>
                </a:lnTo>
                <a:lnTo>
                  <a:pt x="41541" y="79764"/>
                </a:lnTo>
                <a:lnTo>
                  <a:pt x="64223" y="79764"/>
                </a:lnTo>
                <a:lnTo>
                  <a:pt x="71741" y="83389"/>
                </a:lnTo>
                <a:lnTo>
                  <a:pt x="75564" y="87015"/>
                </a:lnTo>
                <a:lnTo>
                  <a:pt x="75564" y="94266"/>
                </a:lnTo>
                <a:lnTo>
                  <a:pt x="71741" y="101517"/>
                </a:lnTo>
                <a:lnTo>
                  <a:pt x="64223" y="105143"/>
                </a:lnTo>
                <a:lnTo>
                  <a:pt x="22682" y="105143"/>
                </a:lnTo>
                <a:lnTo>
                  <a:pt x="16282" y="105626"/>
                </a:lnTo>
                <a:lnTo>
                  <a:pt x="3132" y="112888"/>
                </a:lnTo>
                <a:lnTo>
                  <a:pt x="0" y="123270"/>
                </a:lnTo>
                <a:lnTo>
                  <a:pt x="0" y="134146"/>
                </a:lnTo>
                <a:lnTo>
                  <a:pt x="64223" y="134146"/>
                </a:lnTo>
                <a:lnTo>
                  <a:pt x="71741" y="130521"/>
                </a:lnTo>
                <a:lnTo>
                  <a:pt x="79387" y="126896"/>
                </a:lnTo>
                <a:lnTo>
                  <a:pt x="85887" y="123162"/>
                </a:lnTo>
                <a:lnTo>
                  <a:pt x="96235" y="113969"/>
                </a:lnTo>
                <a:lnTo>
                  <a:pt x="103208" y="102799"/>
                </a:lnTo>
                <a:lnTo>
                  <a:pt x="105764" y="90640"/>
                </a:lnTo>
                <a:lnTo>
                  <a:pt x="104715" y="85262"/>
                </a:lnTo>
                <a:lnTo>
                  <a:pt x="99010" y="74084"/>
                </a:lnTo>
                <a:lnTo>
                  <a:pt x="90600" y="61632"/>
                </a:lnTo>
                <a:lnTo>
                  <a:pt x="87032" y="59377"/>
                </a:lnTo>
                <a:lnTo>
                  <a:pt x="74641" y="52912"/>
                </a:lnTo>
                <a:lnTo>
                  <a:pt x="64223" y="50755"/>
                </a:lnTo>
                <a:lnTo>
                  <a:pt x="41541" y="50755"/>
                </a:lnTo>
                <a:lnTo>
                  <a:pt x="41541" y="47133"/>
                </a:lnTo>
                <a:close/>
              </a:path>
            </a:pathLst>
          </a:custGeom>
          <a:solidFill>
            <a:srgbClr val="008FC1"/>
          </a:solidFill>
        </p:spPr>
        <p:txBody>
          <a:bodyPr wrap="square" lIns="0" tIns="0" rIns="0" bIns="0" rtlCol="0">
            <a:noAutofit/>
          </a:bodyPr>
          <a:lstStyle/>
          <a:p>
            <a:endParaRPr/>
          </a:p>
        </p:txBody>
      </p:sp>
      <p:sp>
        <p:nvSpPr>
          <p:cNvPr id="36" name="object 36"/>
          <p:cNvSpPr/>
          <p:nvPr/>
        </p:nvSpPr>
        <p:spPr>
          <a:xfrm>
            <a:off x="8132604" y="6574912"/>
            <a:ext cx="60400" cy="134146"/>
          </a:xfrm>
          <a:custGeom>
            <a:avLst/>
            <a:gdLst/>
            <a:ahLst/>
            <a:cxnLst/>
            <a:rect l="l" t="t" r="r" b="b"/>
            <a:pathLst>
              <a:path w="60400" h="134146">
                <a:moveTo>
                  <a:pt x="0" y="36089"/>
                </a:moveTo>
                <a:lnTo>
                  <a:pt x="0" y="119645"/>
                </a:lnTo>
                <a:lnTo>
                  <a:pt x="3822" y="126896"/>
                </a:lnTo>
                <a:lnTo>
                  <a:pt x="7518" y="134146"/>
                </a:lnTo>
                <a:lnTo>
                  <a:pt x="26377" y="134146"/>
                </a:lnTo>
                <a:lnTo>
                  <a:pt x="26377" y="130521"/>
                </a:lnTo>
                <a:lnTo>
                  <a:pt x="30200" y="130521"/>
                </a:lnTo>
                <a:lnTo>
                  <a:pt x="30200" y="36255"/>
                </a:lnTo>
                <a:lnTo>
                  <a:pt x="34023" y="32633"/>
                </a:lnTo>
                <a:lnTo>
                  <a:pt x="37718" y="29011"/>
                </a:lnTo>
                <a:lnTo>
                  <a:pt x="47038" y="26197"/>
                </a:lnTo>
                <a:lnTo>
                  <a:pt x="57825" y="17099"/>
                </a:lnTo>
                <a:lnTo>
                  <a:pt x="60400" y="7255"/>
                </a:lnTo>
                <a:lnTo>
                  <a:pt x="60400" y="0"/>
                </a:lnTo>
                <a:lnTo>
                  <a:pt x="30200" y="0"/>
                </a:lnTo>
                <a:lnTo>
                  <a:pt x="22682" y="3634"/>
                </a:lnTo>
                <a:lnTo>
                  <a:pt x="18859" y="0"/>
                </a:lnTo>
                <a:lnTo>
                  <a:pt x="0" y="0"/>
                </a:lnTo>
                <a:lnTo>
                  <a:pt x="0" y="36089"/>
                </a:lnTo>
                <a:close/>
              </a:path>
            </a:pathLst>
          </a:custGeom>
          <a:solidFill>
            <a:srgbClr val="008FC1"/>
          </a:solidFill>
        </p:spPr>
        <p:txBody>
          <a:bodyPr wrap="square" lIns="0" tIns="0" rIns="0" bIns="0" rtlCol="0">
            <a:noAutofit/>
          </a:bodyPr>
          <a:lstStyle/>
          <a:p>
            <a:endParaRPr/>
          </a:p>
        </p:txBody>
      </p:sp>
      <p:sp>
        <p:nvSpPr>
          <p:cNvPr id="37" name="object 37"/>
          <p:cNvSpPr/>
          <p:nvPr/>
        </p:nvSpPr>
        <p:spPr>
          <a:xfrm>
            <a:off x="716229" y="653034"/>
            <a:ext cx="3002788" cy="694689"/>
          </a:xfrm>
          <a:prstGeom prst="rect">
            <a:avLst/>
          </a:prstGeom>
          <a:blipFill>
            <a:blip r:embed="rId5" cstate="print"/>
            <a:stretch>
              <a:fillRect/>
            </a:stretch>
          </a:blipFill>
        </p:spPr>
        <p:txBody>
          <a:bodyPr wrap="square" lIns="0" tIns="0" rIns="0" bIns="0" rtlCol="0">
            <a:noAutofit/>
          </a:bodyPr>
          <a:lstStyle/>
          <a:p>
            <a:endParaRPr/>
          </a:p>
        </p:txBody>
      </p:sp>
      <p:sp>
        <p:nvSpPr>
          <p:cNvPr id="6" name="object 6"/>
          <p:cNvSpPr txBox="1"/>
          <p:nvPr/>
        </p:nvSpPr>
        <p:spPr>
          <a:xfrm>
            <a:off x="218643" y="4527804"/>
            <a:ext cx="621107" cy="519175"/>
          </a:xfrm>
          <a:prstGeom prst="rect">
            <a:avLst/>
          </a:prstGeom>
        </p:spPr>
        <p:txBody>
          <a:bodyPr wrap="square" lIns="0" tIns="0" rIns="0" bIns="0" rtlCol="0">
            <a:noAutofit/>
          </a:bodyPr>
          <a:lstStyle/>
          <a:p>
            <a:pPr marR="62812" algn="r">
              <a:lnSpc>
                <a:spcPts val="2030"/>
              </a:lnSpc>
              <a:spcBef>
                <a:spcPts val="101"/>
              </a:spcBef>
            </a:pPr>
            <a:endParaRPr sz="1900" dirty="0">
              <a:latin typeface="Calibri"/>
              <a:cs typeface="Calibri"/>
            </a:endParaRPr>
          </a:p>
        </p:txBody>
      </p:sp>
      <p:sp>
        <p:nvSpPr>
          <p:cNvPr id="3" name="object 3"/>
          <p:cNvSpPr txBox="1"/>
          <p:nvPr/>
        </p:nvSpPr>
        <p:spPr>
          <a:xfrm>
            <a:off x="218643" y="5033772"/>
            <a:ext cx="2222023" cy="266191"/>
          </a:xfrm>
          <a:prstGeom prst="rect">
            <a:avLst/>
          </a:prstGeom>
        </p:spPr>
        <p:txBody>
          <a:bodyPr wrap="square" lIns="0" tIns="0" rIns="0" bIns="0" rtlCol="0">
            <a:noAutofit/>
          </a:bodyPr>
          <a:lstStyle/>
          <a:p>
            <a:pPr marL="12700">
              <a:lnSpc>
                <a:spcPts val="2030"/>
              </a:lnSpc>
              <a:spcBef>
                <a:spcPts val="101"/>
              </a:spcBef>
            </a:pPr>
            <a:r>
              <a:rPr sz="2850" spc="-119" baseline="2874" dirty="0">
                <a:latin typeface="Calibri"/>
                <a:cs typeface="Calibri"/>
              </a:rPr>
              <a:t>T</a:t>
            </a:r>
            <a:r>
              <a:rPr sz="2850" spc="-34" baseline="2874" dirty="0">
                <a:latin typeface="Calibri"/>
                <a:cs typeface="Calibri"/>
              </a:rPr>
              <a:t>r</a:t>
            </a:r>
            <a:r>
              <a:rPr sz="2850" spc="0" baseline="2874" dirty="0">
                <a:latin typeface="Calibri"/>
                <a:cs typeface="Calibri"/>
              </a:rPr>
              <a:t>ainer:</a:t>
            </a:r>
            <a:r>
              <a:rPr sz="2850" spc="-35" baseline="2874" dirty="0">
                <a:latin typeface="Calibri"/>
                <a:cs typeface="Calibri"/>
              </a:rPr>
              <a:t> </a:t>
            </a:r>
            <a:r>
              <a:rPr lang="en-US" sz="2850" spc="4" baseline="2874" dirty="0">
                <a:latin typeface="Calibri"/>
                <a:cs typeface="Calibri"/>
              </a:rPr>
              <a:t>Gopal</a:t>
            </a:r>
            <a:endParaRPr sz="1900" dirty="0">
              <a:latin typeface="Calibri"/>
              <a:cs typeface="Calibri"/>
            </a:endParaRPr>
          </a:p>
        </p:txBody>
      </p:sp>
      <p:sp>
        <p:nvSpPr>
          <p:cNvPr id="2" name="object 2"/>
          <p:cNvSpPr txBox="1"/>
          <p:nvPr/>
        </p:nvSpPr>
        <p:spPr>
          <a:xfrm>
            <a:off x="990600" y="5288280"/>
            <a:ext cx="2518939" cy="266191"/>
          </a:xfrm>
          <a:prstGeom prst="rect">
            <a:avLst/>
          </a:prstGeom>
        </p:spPr>
        <p:txBody>
          <a:bodyPr wrap="square" lIns="0" tIns="0" rIns="0" bIns="0" rtlCol="0">
            <a:noAutofit/>
          </a:bodyPr>
          <a:lstStyle/>
          <a:p>
            <a:pPr marL="12700">
              <a:lnSpc>
                <a:spcPts val="2030"/>
              </a:lnSpc>
              <a:spcBef>
                <a:spcPts val="101"/>
              </a:spcBef>
            </a:pPr>
            <a:r>
              <a:rPr lang="en-US" sz="2850" baseline="2874" dirty="0">
                <a:latin typeface="Calibri"/>
                <a:cs typeface="Calibri"/>
              </a:rPr>
              <a:t>Kirti</a:t>
            </a:r>
            <a:endParaRPr sz="1900" dirty="0">
              <a:latin typeface="Calibri"/>
              <a:cs typeface="Calibri"/>
            </a:endParaRPr>
          </a:p>
        </p:txBody>
      </p:sp>
      <p:sp>
        <p:nvSpPr>
          <p:cNvPr id="41" name="Rectangle 40"/>
          <p:cNvSpPr/>
          <p:nvPr/>
        </p:nvSpPr>
        <p:spPr>
          <a:xfrm>
            <a:off x="-259069" y="2209800"/>
            <a:ext cx="10206961" cy="2862322"/>
          </a:xfrm>
          <a:prstGeom prst="rect">
            <a:avLst/>
          </a:prstGeom>
          <a:noFill/>
        </p:spPr>
        <p:txBody>
          <a:bodyPr wrap="square" lIns="91440" tIns="45720" rIns="91440" bIns="45720">
            <a:spAutoFit/>
          </a:bodyPr>
          <a:lstStyle/>
          <a:p>
            <a:pPr algn="ctr"/>
            <a:r>
              <a:rPr lang="en-US" sz="6000" b="1" cap="none" spc="0" dirty="0">
                <a:ln w="10541" cmpd="sng">
                  <a:solidFill>
                    <a:schemeClr val="accent1">
                      <a:shade val="88000"/>
                      <a:satMod val="110000"/>
                    </a:schemeClr>
                  </a:solidFill>
                  <a:prstDash val="solid"/>
                </a:ln>
                <a:solidFill>
                  <a:schemeClr val="accent6">
                    <a:lumMod val="75000"/>
                  </a:schemeClr>
                </a:solidFill>
                <a:effectLst/>
              </a:rPr>
              <a:t>SAP Process Integration</a:t>
            </a:r>
          </a:p>
          <a:p>
            <a:pPr algn="ctr"/>
            <a:endParaRPr lang="en-US" sz="6000" b="1" cap="none" spc="0" dirty="0">
              <a:ln w="10541" cmpd="sng">
                <a:solidFill>
                  <a:schemeClr val="accent1">
                    <a:shade val="88000"/>
                    <a:satMod val="110000"/>
                  </a:schemeClr>
                </a:solidFill>
                <a:prstDash val="solid"/>
              </a:ln>
              <a:solidFill>
                <a:schemeClr val="accent6">
                  <a:lumMod val="75000"/>
                </a:schemeClr>
              </a:solidFill>
              <a:effectLst/>
            </a:endParaRPr>
          </a:p>
          <a:p>
            <a:pPr algn="ctr"/>
            <a:endParaRPr lang="en-US" sz="6000" b="1" cap="none" spc="0" dirty="0">
              <a:ln w="10541" cmpd="sng">
                <a:solidFill>
                  <a:schemeClr val="accent1">
                    <a:shade val="88000"/>
                    <a:satMod val="110000"/>
                  </a:schemeClr>
                </a:solidFill>
                <a:prstDash val="solid"/>
              </a:ln>
              <a:solidFill>
                <a:schemeClr val="accent6">
                  <a:lumMod val="75000"/>
                </a:schemeClr>
              </a:solidFill>
              <a:effectLst/>
            </a:endParaRPr>
          </a:p>
        </p:txBody>
      </p:sp>
      <p:sp>
        <p:nvSpPr>
          <p:cNvPr id="43" name="object 5"/>
          <p:cNvSpPr txBox="1"/>
          <p:nvPr/>
        </p:nvSpPr>
        <p:spPr>
          <a:xfrm>
            <a:off x="218643" y="4619500"/>
            <a:ext cx="2747110" cy="266191"/>
          </a:xfrm>
          <a:prstGeom prst="rect">
            <a:avLst/>
          </a:prstGeom>
        </p:spPr>
        <p:txBody>
          <a:bodyPr wrap="square" lIns="0" tIns="0" rIns="0" bIns="0" rtlCol="0">
            <a:noAutofit/>
          </a:bodyPr>
          <a:lstStyle/>
          <a:p>
            <a:pPr marL="12700">
              <a:lnSpc>
                <a:spcPts val="2165"/>
              </a:lnSpc>
              <a:spcBef>
                <a:spcPts val="108"/>
              </a:spcBef>
            </a:pPr>
            <a:r>
              <a:rPr lang="en-US" sz="2850" spc="4" baseline="2874" dirty="0">
                <a:latin typeface="Calibri"/>
                <a:cs typeface="Calibri"/>
              </a:rPr>
              <a:t>16</a:t>
            </a:r>
            <a:r>
              <a:rPr lang="en-US" sz="1875" spc="4" baseline="30000" dirty="0">
                <a:latin typeface="Calibri"/>
                <a:cs typeface="Calibri"/>
              </a:rPr>
              <a:t>th</a:t>
            </a:r>
            <a:r>
              <a:rPr lang="en-US" sz="1875" spc="0" dirty="0">
                <a:latin typeface="Calibri"/>
                <a:cs typeface="Calibri"/>
              </a:rPr>
              <a:t>  -  20</a:t>
            </a:r>
            <a:r>
              <a:rPr lang="en-US" sz="1875" baseline="30000" dirty="0">
                <a:latin typeface="Calibri"/>
                <a:cs typeface="Calibri"/>
              </a:rPr>
              <a:t>th</a:t>
            </a:r>
            <a:r>
              <a:rPr lang="en-US" sz="1875" spc="0" dirty="0">
                <a:latin typeface="Calibri"/>
                <a:cs typeface="Calibri"/>
              </a:rPr>
              <a:t> March, 2020</a:t>
            </a:r>
            <a:endParaRPr sz="1250" dirty="0">
              <a:latin typeface="Calibri"/>
              <a:cs typeface="Calibri"/>
            </a:endParaRPr>
          </a:p>
        </p:txBody>
      </p:sp>
      <p:sp>
        <p:nvSpPr>
          <p:cNvPr id="39" name="Text Box 9"/>
          <p:cNvSpPr txBox="1">
            <a:spLocks noChangeArrowheads="1"/>
          </p:cNvSpPr>
          <p:nvPr/>
        </p:nvSpPr>
        <p:spPr bwMode="auto">
          <a:xfrm>
            <a:off x="529196" y="3308854"/>
            <a:ext cx="8281987" cy="1354217"/>
          </a:xfrm>
          <a:prstGeom prst="rect">
            <a:avLst/>
          </a:prstGeom>
          <a:noFill/>
          <a:ln w="12700">
            <a:noFill/>
            <a:miter lim="800000"/>
            <a:headEnd/>
            <a:tailEnd/>
          </a:ln>
        </p:spPr>
        <p:txBody>
          <a:bodyPr>
            <a:spAutoFit/>
          </a:bodyPr>
          <a:lstStyle/>
          <a:p>
            <a:pPr algn="ctr"/>
            <a:r>
              <a:rPr lang="en-US" sz="5400" b="1" dirty="0">
                <a:ln w="10541" cmpd="sng">
                  <a:solidFill>
                    <a:schemeClr val="accent1">
                      <a:shade val="88000"/>
                      <a:satMod val="110000"/>
                    </a:schemeClr>
                  </a:solidFill>
                  <a:prstDash val="solid"/>
                </a:ln>
                <a:solidFill>
                  <a:schemeClr val="accent6">
                    <a:lumMod val="75000"/>
                  </a:schemeClr>
                </a:solidFill>
              </a:rPr>
              <a:t>System Landscape Directory</a:t>
            </a:r>
          </a:p>
          <a:p>
            <a:pPr algn="ctr"/>
            <a:endParaRPr lang="en-US" sz="2800" b="1" dirty="0">
              <a:solidFill>
                <a:srgbClr val="CC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a:lnSpc>
                <a:spcPts val="3570"/>
              </a:lnSpc>
              <a:spcBef>
                <a:spcPts val="178"/>
              </a:spcBef>
            </a:pPr>
            <a:r>
              <a:rPr lang="en-US" sz="3400" b="1" dirty="0">
                <a:solidFill>
                  <a:schemeClr val="accent6"/>
                </a:solidFill>
                <a:latin typeface="Arial" panose="020B0604020202020204" pitchFamily="34" charset="0"/>
                <a:cs typeface="Arial" panose="020B0604020202020204" pitchFamily="34" charset="0"/>
              </a:rPr>
              <a:t>SLD Content Type</a:t>
            </a: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Functioning of SLD</a:t>
            </a:r>
          </a:p>
        </p:txBody>
      </p:sp>
      <p:sp>
        <p:nvSpPr>
          <p:cNvPr id="16" name="Rectangle 15"/>
          <p:cNvSpPr/>
          <p:nvPr/>
        </p:nvSpPr>
        <p:spPr>
          <a:xfrm>
            <a:off x="609600" y="1905000"/>
            <a:ext cx="8610600" cy="3970318"/>
          </a:xfrm>
          <a:prstGeom prst="rect">
            <a:avLst/>
          </a:prstGeom>
        </p:spPr>
        <p:txBody>
          <a:bodyPr wrap="square">
            <a:spAutoFit/>
          </a:bodyPr>
          <a:lstStyle/>
          <a:p>
            <a:pPr lvl="1" algn="just"/>
            <a:r>
              <a:rPr lang="en-US" dirty="0">
                <a:latin typeface="Arial" pitchFamily="34" charset="0"/>
                <a:cs typeface="Arial" pitchFamily="34" charset="0"/>
              </a:rPr>
              <a:t>Importing/synchronizing PPMS data as XML file into Master Component Repository at the SAP site. </a:t>
            </a:r>
          </a:p>
          <a:p>
            <a:pPr lvl="1" algn="just"/>
            <a:endParaRPr lang="en-US" dirty="0">
              <a:latin typeface="Arial" pitchFamily="34" charset="0"/>
              <a:cs typeface="Arial" pitchFamily="34" charset="0"/>
            </a:endParaRPr>
          </a:p>
          <a:p>
            <a:pPr lvl="1" algn="just"/>
            <a:r>
              <a:rPr lang="en-US" dirty="0">
                <a:latin typeface="Arial" pitchFamily="34" charset="0"/>
                <a:cs typeface="Arial" pitchFamily="34" charset="0"/>
              </a:rPr>
              <a:t>The Master Component Repository contains the up-to-date information about all SAP products. This will be published on the Service Market Place and Customers can update their individual component information. They can also add additional information about the 3rd party products which are in operation into their individual component information.</a:t>
            </a:r>
          </a:p>
          <a:p>
            <a:pPr lvl="1" algn="just"/>
            <a:endParaRPr lang="en-US" dirty="0">
              <a:latin typeface="Arial" pitchFamily="34" charset="0"/>
              <a:cs typeface="Arial" pitchFamily="34" charset="0"/>
            </a:endParaRPr>
          </a:p>
          <a:p>
            <a:pPr lvl="1" algn="just"/>
            <a:r>
              <a:rPr lang="en-US" dirty="0">
                <a:latin typeface="Arial" pitchFamily="34" charset="0"/>
                <a:cs typeface="Arial" pitchFamily="34" charset="0"/>
              </a:rPr>
              <a:t>The Landscape description contains information about all installed products/components at the Customer site.</a:t>
            </a:r>
          </a:p>
          <a:p>
            <a:pPr lvl="1" algn="just"/>
            <a:endParaRPr lang="en-US" dirty="0">
              <a:latin typeface="Arial" pitchFamily="34" charset="0"/>
              <a:cs typeface="Arial" pitchFamily="34" charset="0"/>
            </a:endParaRPr>
          </a:p>
          <a:p>
            <a:pPr lvl="1" algn="just"/>
            <a:r>
              <a:rPr lang="en-US" dirty="0">
                <a:latin typeface="Arial" pitchFamily="34" charset="0"/>
                <a:cs typeface="Arial" pitchFamily="34" charset="0"/>
              </a:rPr>
              <a:t>Applications and Tools can use information from the SLD as the central information provider.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a:lnSpc>
                <a:spcPts val="3570"/>
              </a:lnSpc>
              <a:spcBef>
                <a:spcPts val="178"/>
              </a:spcBef>
            </a:pPr>
            <a:r>
              <a:rPr lang="en-US" sz="3400" b="1" dirty="0">
                <a:solidFill>
                  <a:schemeClr val="accent6"/>
                </a:solidFill>
                <a:latin typeface="Arial" panose="020B0604020202020204" pitchFamily="34" charset="0"/>
                <a:cs typeface="Arial" panose="020B0604020202020204" pitchFamily="34" charset="0"/>
              </a:rPr>
              <a:t>SLD Content Type</a:t>
            </a: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Products and Software Components</a:t>
            </a:r>
          </a:p>
        </p:txBody>
      </p:sp>
      <p:sp>
        <p:nvSpPr>
          <p:cNvPr id="16" name="Rectangle 15"/>
          <p:cNvSpPr/>
          <p:nvPr/>
        </p:nvSpPr>
        <p:spPr>
          <a:xfrm>
            <a:off x="609600" y="1905000"/>
            <a:ext cx="8610600" cy="4524315"/>
          </a:xfrm>
          <a:prstGeom prst="rect">
            <a:avLst/>
          </a:prstGeom>
        </p:spPr>
        <p:txBody>
          <a:bodyPr wrap="square">
            <a:spAutoFit/>
          </a:bodyPr>
          <a:lstStyle/>
          <a:p>
            <a:pPr algn="just">
              <a:lnSpc>
                <a:spcPct val="100000"/>
              </a:lnSpc>
            </a:pPr>
            <a:r>
              <a:rPr lang="en-US" dirty="0">
                <a:latin typeface="Arial" pitchFamily="34" charset="0"/>
                <a:cs typeface="Arial" pitchFamily="34" charset="0"/>
              </a:rPr>
              <a:t>The component information is based on Software </a:t>
            </a:r>
            <a:r>
              <a:rPr lang="en-US" b="1" dirty="0">
                <a:latin typeface="Arial" pitchFamily="34" charset="0"/>
                <a:cs typeface="Arial" pitchFamily="34" charset="0"/>
              </a:rPr>
              <a:t>Products</a:t>
            </a:r>
            <a:r>
              <a:rPr lang="en-US" dirty="0">
                <a:latin typeface="Arial" pitchFamily="34" charset="0"/>
                <a:cs typeface="Arial" pitchFamily="34" charset="0"/>
              </a:rPr>
              <a:t> and their versions, </a:t>
            </a:r>
            <a:r>
              <a:rPr lang="en-US" b="1" dirty="0">
                <a:latin typeface="Arial" pitchFamily="34" charset="0"/>
                <a:cs typeface="Arial" pitchFamily="34" charset="0"/>
              </a:rPr>
              <a:t>Software Component </a:t>
            </a:r>
            <a:r>
              <a:rPr lang="en-US" dirty="0">
                <a:latin typeface="Arial" pitchFamily="34" charset="0"/>
                <a:cs typeface="Arial" pitchFamily="34" charset="0"/>
              </a:rPr>
              <a:t>and their versions .</a:t>
            </a:r>
          </a:p>
          <a:p>
            <a:pPr algn="just">
              <a:lnSpc>
                <a:spcPct val="100000"/>
              </a:lnSpc>
            </a:pPr>
            <a:endParaRPr lang="en-US" dirty="0">
              <a:latin typeface="Arial" pitchFamily="34" charset="0"/>
              <a:cs typeface="Arial" pitchFamily="34" charset="0"/>
            </a:endParaRPr>
          </a:p>
          <a:p>
            <a:pPr algn="just">
              <a:lnSpc>
                <a:spcPct val="100000"/>
              </a:lnSpc>
            </a:pPr>
            <a:r>
              <a:rPr lang="en-US" dirty="0">
                <a:latin typeface="Arial" pitchFamily="34" charset="0"/>
                <a:cs typeface="Arial" pitchFamily="34" charset="0"/>
              </a:rPr>
              <a:t>The association between software product and its constituent components is described in the SLD by an association called a software feature.</a:t>
            </a:r>
          </a:p>
          <a:p>
            <a:pPr algn="just">
              <a:lnSpc>
                <a:spcPct val="100000"/>
              </a:lnSpc>
            </a:pPr>
            <a:endParaRPr lang="en-US" dirty="0">
              <a:latin typeface="Arial" pitchFamily="34" charset="0"/>
              <a:cs typeface="Arial" pitchFamily="34" charset="0"/>
            </a:endParaRPr>
          </a:p>
          <a:p>
            <a:pPr algn="just">
              <a:lnSpc>
                <a:spcPct val="100000"/>
              </a:lnSpc>
            </a:pPr>
            <a:r>
              <a:rPr lang="en-US" b="1" dirty="0">
                <a:latin typeface="Arial" pitchFamily="34" charset="0"/>
                <a:cs typeface="Arial" pitchFamily="34" charset="0"/>
              </a:rPr>
              <a:t>Software Component : </a:t>
            </a:r>
            <a:r>
              <a:rPr lang="en-US" dirty="0">
                <a:latin typeface="Arial" pitchFamily="34" charset="0"/>
                <a:cs typeface="Arial" pitchFamily="34" charset="0"/>
              </a:rPr>
              <a:t>It is unit of software delivery that has its own support package track.  (Ex: SAP_HR, SAP_BASIS etc.)</a:t>
            </a:r>
          </a:p>
          <a:p>
            <a:pPr algn="just">
              <a:lnSpc>
                <a:spcPct val="100000"/>
              </a:lnSpc>
            </a:pPr>
            <a:endParaRPr lang="en-US" dirty="0">
              <a:latin typeface="Arial" pitchFamily="34" charset="0"/>
              <a:cs typeface="Arial" pitchFamily="34" charset="0"/>
            </a:endParaRPr>
          </a:p>
          <a:p>
            <a:pPr algn="just">
              <a:lnSpc>
                <a:spcPct val="100000"/>
              </a:lnSpc>
            </a:pPr>
            <a:r>
              <a:rPr lang="en-US" b="1" dirty="0">
                <a:latin typeface="Arial" pitchFamily="34" charset="0"/>
                <a:cs typeface="Arial" pitchFamily="34" charset="0"/>
              </a:rPr>
              <a:t>Product : </a:t>
            </a:r>
            <a:r>
              <a:rPr lang="en-US" dirty="0">
                <a:latin typeface="Arial" pitchFamily="34" charset="0"/>
                <a:cs typeface="Arial" pitchFamily="34" charset="0"/>
              </a:rPr>
              <a:t>A software product comprises of one or more software components. (Ex: SAP R/3)</a:t>
            </a:r>
          </a:p>
          <a:p>
            <a:pPr algn="just">
              <a:lnSpc>
                <a:spcPct val="100000"/>
              </a:lnSpc>
            </a:pPr>
            <a:endParaRPr lang="en-US" dirty="0">
              <a:latin typeface="Arial" pitchFamily="34" charset="0"/>
              <a:cs typeface="Arial" pitchFamily="34" charset="0"/>
            </a:endParaRPr>
          </a:p>
          <a:p>
            <a:pPr algn="just">
              <a:lnSpc>
                <a:spcPct val="100000"/>
              </a:lnSpc>
            </a:pPr>
            <a:r>
              <a:rPr lang="en-US" b="1" dirty="0">
                <a:latin typeface="Arial" pitchFamily="34" charset="0"/>
                <a:cs typeface="Arial" pitchFamily="34" charset="0"/>
              </a:rPr>
              <a:t>Software Component Version : </a:t>
            </a:r>
            <a:r>
              <a:rPr lang="en-US" dirty="0">
                <a:latin typeface="Arial" pitchFamily="34" charset="0"/>
                <a:cs typeface="Arial" pitchFamily="34" charset="0"/>
              </a:rPr>
              <a:t>It represents a particular version of the SWC.</a:t>
            </a:r>
          </a:p>
          <a:p>
            <a:pPr algn="just">
              <a:lnSpc>
                <a:spcPct val="100000"/>
              </a:lnSpc>
            </a:pPr>
            <a:endParaRPr lang="en-US" dirty="0">
              <a:latin typeface="Arial" pitchFamily="34" charset="0"/>
              <a:cs typeface="Arial" pitchFamily="34" charset="0"/>
            </a:endParaRPr>
          </a:p>
          <a:p>
            <a:pPr algn="just">
              <a:lnSpc>
                <a:spcPct val="100000"/>
              </a:lnSpc>
            </a:pPr>
            <a:r>
              <a:rPr lang="en-US" b="1" dirty="0">
                <a:latin typeface="Arial" pitchFamily="34" charset="0"/>
                <a:cs typeface="Arial" pitchFamily="34" charset="0"/>
              </a:rPr>
              <a:t>Product Version : </a:t>
            </a:r>
            <a:r>
              <a:rPr lang="en-US" dirty="0">
                <a:latin typeface="Arial" pitchFamily="34" charset="0"/>
                <a:cs typeface="Arial" pitchFamily="34" charset="0"/>
              </a:rPr>
              <a:t>It represents a particular version of the product.  (Ex: SAP R/3 4.6c, 4.6d, 4.7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a:lnSpc>
                <a:spcPts val="3570"/>
              </a:lnSpc>
              <a:spcBef>
                <a:spcPts val="178"/>
              </a:spcBef>
            </a:pPr>
            <a:r>
              <a:rPr lang="en-US" sz="3400" b="1" dirty="0">
                <a:solidFill>
                  <a:schemeClr val="accent6"/>
                </a:solidFill>
                <a:latin typeface="Arial" panose="020B0604020202020204" pitchFamily="34" charset="0"/>
                <a:cs typeface="Arial" panose="020B0604020202020204" pitchFamily="34" charset="0"/>
              </a:rPr>
              <a:t>SLD Content Type</a:t>
            </a: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1430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Products and Software Components</a:t>
            </a:r>
          </a:p>
        </p:txBody>
      </p:sp>
      <p:sp>
        <p:nvSpPr>
          <p:cNvPr id="16" name="Rectangle 15"/>
          <p:cNvSpPr/>
          <p:nvPr/>
        </p:nvSpPr>
        <p:spPr>
          <a:xfrm>
            <a:off x="609600" y="1676401"/>
            <a:ext cx="8610600" cy="2876968"/>
          </a:xfrm>
          <a:prstGeom prst="rect">
            <a:avLst/>
          </a:prstGeom>
        </p:spPr>
        <p:txBody>
          <a:bodyPr wrap="square">
            <a:spAutoFit/>
          </a:bodyPr>
          <a:lstStyle/>
          <a:p>
            <a:pPr algn="just">
              <a:lnSpc>
                <a:spcPct val="100000"/>
              </a:lnSpc>
              <a:spcBef>
                <a:spcPts val="0"/>
              </a:spcBef>
              <a:spcAft>
                <a:spcPts val="0"/>
              </a:spcAft>
            </a:pPr>
            <a:r>
              <a:rPr lang="en-US" sz="1600" dirty="0">
                <a:latin typeface="Arial" pitchFamily="34" charset="0"/>
                <a:cs typeface="Arial" pitchFamily="34" charset="0"/>
              </a:rPr>
              <a:t>Each product version consists of multiple software features which are  implemented by various software components (versions).</a:t>
            </a:r>
          </a:p>
          <a:p>
            <a:pPr algn="just">
              <a:lnSpc>
                <a:spcPct val="100000"/>
              </a:lnSpc>
              <a:spcBef>
                <a:spcPts val="0"/>
              </a:spcBef>
              <a:spcAft>
                <a:spcPts val="0"/>
              </a:spcAft>
            </a:pPr>
            <a:endParaRPr lang="en-US" sz="1600" dirty="0">
              <a:latin typeface="Arial" pitchFamily="34" charset="0"/>
              <a:cs typeface="Arial" pitchFamily="34" charset="0"/>
            </a:endParaRPr>
          </a:p>
          <a:p>
            <a:pPr algn="just">
              <a:lnSpc>
                <a:spcPct val="100000"/>
              </a:lnSpc>
              <a:spcBef>
                <a:spcPts val="0"/>
              </a:spcBef>
              <a:spcAft>
                <a:spcPts val="0"/>
              </a:spcAft>
            </a:pPr>
            <a:r>
              <a:rPr lang="en-US" sz="1600" dirty="0">
                <a:latin typeface="Arial" pitchFamily="34" charset="0"/>
                <a:cs typeface="Arial" pitchFamily="34" charset="0"/>
              </a:rPr>
              <a:t>The internal PPMS (SAP Product and Production Management System) provides the data for SWC and software products for SAP products.</a:t>
            </a:r>
          </a:p>
          <a:p>
            <a:pPr algn="just">
              <a:lnSpc>
                <a:spcPct val="100000"/>
              </a:lnSpc>
              <a:spcBef>
                <a:spcPts val="0"/>
              </a:spcBef>
              <a:spcAft>
                <a:spcPts val="0"/>
              </a:spcAft>
            </a:pPr>
            <a:endParaRPr lang="en-US" sz="1600" dirty="0">
              <a:latin typeface="Arial" pitchFamily="34" charset="0"/>
              <a:cs typeface="Arial" pitchFamily="34" charset="0"/>
            </a:endParaRPr>
          </a:p>
          <a:p>
            <a:pPr algn="just">
              <a:lnSpc>
                <a:spcPct val="100000"/>
              </a:lnSpc>
              <a:spcBef>
                <a:spcPts val="0"/>
              </a:spcBef>
              <a:spcAft>
                <a:spcPts val="0"/>
              </a:spcAft>
            </a:pPr>
            <a:r>
              <a:rPr lang="en-US" sz="1600" dirty="0">
                <a:latin typeface="Arial" pitchFamily="34" charset="0"/>
                <a:cs typeface="Arial" pitchFamily="34" charset="0"/>
              </a:rPr>
              <a:t>SAP provides this master data for updating  the local component information. Using data import current data is added to SLD. </a:t>
            </a:r>
          </a:p>
          <a:p>
            <a:pPr algn="just">
              <a:lnSpc>
                <a:spcPct val="100000"/>
              </a:lnSpc>
              <a:spcBef>
                <a:spcPts val="0"/>
              </a:spcBef>
              <a:spcAft>
                <a:spcPts val="0"/>
              </a:spcAft>
            </a:pPr>
            <a:endParaRPr lang="en-US" sz="1600" dirty="0">
              <a:latin typeface="Arial" pitchFamily="34" charset="0"/>
              <a:cs typeface="Arial" pitchFamily="34" charset="0"/>
            </a:endParaRPr>
          </a:p>
          <a:p>
            <a:pPr algn="just">
              <a:lnSpc>
                <a:spcPct val="100000"/>
              </a:lnSpc>
              <a:spcBef>
                <a:spcPts val="0"/>
              </a:spcBef>
              <a:spcAft>
                <a:spcPts val="0"/>
              </a:spcAft>
            </a:pPr>
            <a:r>
              <a:rPr lang="en-US" sz="1600" dirty="0">
                <a:latin typeface="Arial" pitchFamily="34" charset="0"/>
                <a:cs typeface="Arial" pitchFamily="34" charset="0"/>
              </a:rPr>
              <a:t>Defining third party products and software components is easy in SLD, because of the wizards that guide you through the process</a:t>
            </a:r>
            <a:endParaRPr lang="en-US" dirty="0">
              <a:latin typeface="Arial" pitchFamily="34" charset="0"/>
              <a:cs typeface="Arial" pitchFamily="34" charset="0"/>
            </a:endParaRPr>
          </a:p>
        </p:txBody>
      </p:sp>
      <p:pic>
        <p:nvPicPr>
          <p:cNvPr id="3074" name="Picture 2"/>
          <p:cNvPicPr>
            <a:picLocks noChangeAspect="1" noChangeArrowheads="1"/>
          </p:cNvPicPr>
          <p:nvPr/>
        </p:nvPicPr>
        <p:blipFill>
          <a:blip r:embed="rId4" cstate="print"/>
          <a:srcRect/>
          <a:stretch>
            <a:fillRect/>
          </a:stretch>
        </p:blipFill>
        <p:spPr bwMode="auto">
          <a:xfrm>
            <a:off x="381000" y="4419600"/>
            <a:ext cx="9220200" cy="19145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a:lnSpc>
                <a:spcPts val="3570"/>
              </a:lnSpc>
              <a:spcBef>
                <a:spcPts val="178"/>
              </a:spcBef>
            </a:pPr>
            <a:r>
              <a:rPr lang="en-US" sz="3400" b="1" dirty="0">
                <a:solidFill>
                  <a:schemeClr val="accent6"/>
                </a:solidFill>
                <a:latin typeface="Arial" panose="020B0604020202020204" pitchFamily="34" charset="0"/>
                <a:cs typeface="Arial" panose="020B0604020202020204" pitchFamily="34" charset="0"/>
              </a:rPr>
              <a:t>SLD Content Type</a:t>
            </a: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1430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Technical Systems</a:t>
            </a:r>
          </a:p>
        </p:txBody>
      </p:sp>
      <p:sp>
        <p:nvSpPr>
          <p:cNvPr id="16" name="Rectangle 15"/>
          <p:cNvSpPr/>
          <p:nvPr/>
        </p:nvSpPr>
        <p:spPr>
          <a:xfrm>
            <a:off x="609600" y="1676400"/>
            <a:ext cx="3962400" cy="3970318"/>
          </a:xfrm>
          <a:prstGeom prst="rect">
            <a:avLst/>
          </a:prstGeom>
        </p:spPr>
        <p:txBody>
          <a:bodyPr wrap="square">
            <a:spAutoFit/>
          </a:bodyPr>
          <a:lstStyle/>
          <a:p>
            <a:pPr algn="just"/>
            <a:r>
              <a:rPr lang="en-US" b="1" dirty="0">
                <a:latin typeface="Arial" pitchFamily="34" charset="0"/>
                <a:cs typeface="Arial" pitchFamily="34" charset="0"/>
              </a:rPr>
              <a:t>Technical Systems </a:t>
            </a:r>
            <a:r>
              <a:rPr lang="en-US" dirty="0">
                <a:latin typeface="Arial" pitchFamily="34" charset="0"/>
                <a:cs typeface="Arial" pitchFamily="34" charset="0"/>
              </a:rPr>
              <a:t>are defined in the Systems catalog. Technical System corresponds to the physical details of the system in which the software is installed.</a:t>
            </a:r>
          </a:p>
          <a:p>
            <a:pPr algn="just"/>
            <a:endParaRPr lang="en-US" dirty="0">
              <a:latin typeface="Arial" pitchFamily="34" charset="0"/>
              <a:cs typeface="Arial" pitchFamily="34" charset="0"/>
            </a:endParaRPr>
          </a:p>
          <a:p>
            <a:pPr algn="just"/>
            <a:r>
              <a:rPr lang="en-US" dirty="0">
                <a:latin typeface="Arial" pitchFamily="34" charset="0"/>
                <a:cs typeface="Arial" pitchFamily="34" charset="0"/>
              </a:rPr>
              <a:t>Types of Technical System</a:t>
            </a:r>
          </a:p>
          <a:p>
            <a:pPr lvl="1" algn="just">
              <a:lnSpc>
                <a:spcPct val="100000"/>
              </a:lnSpc>
            </a:pPr>
            <a:r>
              <a:rPr lang="en-US" dirty="0">
                <a:latin typeface="Arial" pitchFamily="34" charset="0"/>
                <a:cs typeface="Arial" pitchFamily="34" charset="0"/>
              </a:rPr>
              <a:t>- Web AS ABAP</a:t>
            </a:r>
          </a:p>
          <a:p>
            <a:pPr lvl="1" algn="just">
              <a:lnSpc>
                <a:spcPct val="100000"/>
              </a:lnSpc>
            </a:pPr>
            <a:r>
              <a:rPr lang="en-US" dirty="0">
                <a:latin typeface="Arial" pitchFamily="34" charset="0"/>
                <a:cs typeface="Arial" pitchFamily="34" charset="0"/>
              </a:rPr>
              <a:t>- Web AS Java</a:t>
            </a:r>
          </a:p>
          <a:p>
            <a:pPr lvl="1" algn="just">
              <a:lnSpc>
                <a:spcPct val="100000"/>
              </a:lnSpc>
            </a:pPr>
            <a:r>
              <a:rPr lang="en-US" dirty="0">
                <a:latin typeface="Arial" pitchFamily="34" charset="0"/>
                <a:cs typeface="Arial" pitchFamily="34" charset="0"/>
              </a:rPr>
              <a:t>- Standalone Java</a:t>
            </a:r>
          </a:p>
          <a:p>
            <a:pPr lvl="1" algn="just">
              <a:lnSpc>
                <a:spcPct val="100000"/>
              </a:lnSpc>
            </a:pPr>
            <a:r>
              <a:rPr lang="en-US" dirty="0">
                <a:latin typeface="Arial" pitchFamily="34" charset="0"/>
                <a:cs typeface="Arial" pitchFamily="34" charset="0"/>
              </a:rPr>
              <a:t>- Third-Party </a:t>
            </a:r>
          </a:p>
          <a:p>
            <a:pPr lvl="1" algn="just">
              <a:lnSpc>
                <a:spcPct val="100000"/>
              </a:lnSpc>
            </a:pPr>
            <a:endParaRPr lang="en-US" dirty="0">
              <a:latin typeface="Arial" pitchFamily="34" charset="0"/>
              <a:cs typeface="Arial" pitchFamily="34" charset="0"/>
            </a:endParaRPr>
          </a:p>
          <a:p>
            <a:pPr algn="just"/>
            <a:r>
              <a:rPr lang="en-US" dirty="0">
                <a:latin typeface="Arial" pitchFamily="34" charset="0"/>
                <a:cs typeface="Arial" pitchFamily="34" charset="0"/>
              </a:rPr>
              <a:t>A Technical System may have multiple products installed on it.</a:t>
            </a:r>
          </a:p>
        </p:txBody>
      </p:sp>
      <p:pic>
        <p:nvPicPr>
          <p:cNvPr id="4098" name="Picture 2"/>
          <p:cNvPicPr>
            <a:picLocks noChangeAspect="1" noChangeArrowheads="1"/>
          </p:cNvPicPr>
          <p:nvPr/>
        </p:nvPicPr>
        <p:blipFill>
          <a:blip r:embed="rId4" cstate="print"/>
          <a:srcRect/>
          <a:stretch>
            <a:fillRect/>
          </a:stretch>
        </p:blipFill>
        <p:spPr bwMode="auto">
          <a:xfrm>
            <a:off x="4495800" y="1219200"/>
            <a:ext cx="5410200" cy="5029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a:lnSpc>
                <a:spcPts val="3570"/>
              </a:lnSpc>
              <a:spcBef>
                <a:spcPts val="178"/>
              </a:spcBef>
            </a:pPr>
            <a:r>
              <a:rPr lang="en-US" sz="3400" b="1" dirty="0">
                <a:solidFill>
                  <a:schemeClr val="accent6"/>
                </a:solidFill>
                <a:latin typeface="Arial" panose="020B0604020202020204" pitchFamily="34" charset="0"/>
                <a:cs typeface="Arial" panose="020B0604020202020204" pitchFamily="34" charset="0"/>
              </a:rPr>
              <a:t>SLD Content Type</a:t>
            </a: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1430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Business Systems</a:t>
            </a:r>
          </a:p>
        </p:txBody>
      </p:sp>
      <p:sp>
        <p:nvSpPr>
          <p:cNvPr id="16" name="Rectangle 15"/>
          <p:cNvSpPr/>
          <p:nvPr/>
        </p:nvSpPr>
        <p:spPr>
          <a:xfrm>
            <a:off x="609600" y="1676400"/>
            <a:ext cx="3962400" cy="4247317"/>
          </a:xfrm>
          <a:prstGeom prst="rect">
            <a:avLst/>
          </a:prstGeom>
        </p:spPr>
        <p:txBody>
          <a:bodyPr wrap="square">
            <a:spAutoFit/>
          </a:bodyPr>
          <a:lstStyle/>
          <a:p>
            <a:pPr algn="just"/>
            <a:r>
              <a:rPr lang="en-US" b="1" dirty="0">
                <a:latin typeface="Arial" pitchFamily="34" charset="0"/>
                <a:cs typeface="Arial" pitchFamily="34" charset="0"/>
              </a:rPr>
              <a:t>Business systems </a:t>
            </a:r>
            <a:r>
              <a:rPr lang="en-US" dirty="0">
                <a:latin typeface="Arial" pitchFamily="34" charset="0"/>
                <a:cs typeface="Arial" pitchFamily="34" charset="0"/>
              </a:rPr>
              <a:t>are logical senders / receivers that exchange messages by using SAP PI and these are entered in the System Landscape Directory.</a:t>
            </a:r>
          </a:p>
          <a:p>
            <a:pPr algn="just"/>
            <a:endParaRPr lang="en-US" dirty="0">
              <a:latin typeface="Arial" pitchFamily="34" charset="0"/>
              <a:cs typeface="Arial" pitchFamily="34" charset="0"/>
            </a:endParaRPr>
          </a:p>
          <a:p>
            <a:pPr algn="just"/>
            <a:r>
              <a:rPr lang="en-US" dirty="0">
                <a:latin typeface="Arial" pitchFamily="34" charset="0"/>
                <a:cs typeface="Arial" pitchFamily="34" charset="0"/>
              </a:rPr>
              <a:t>Technical Systems are the basis for defining Business systems. SLD defines the association between Technical and Business Systems.</a:t>
            </a:r>
          </a:p>
          <a:p>
            <a:pPr algn="just"/>
            <a:endParaRPr lang="en-US" dirty="0">
              <a:latin typeface="Arial" pitchFamily="34" charset="0"/>
              <a:cs typeface="Arial" pitchFamily="34" charset="0"/>
            </a:endParaRPr>
          </a:p>
          <a:p>
            <a:pPr algn="just"/>
            <a:r>
              <a:rPr lang="en-US" dirty="0">
                <a:latin typeface="Arial" pitchFamily="34" charset="0"/>
                <a:cs typeface="Arial" pitchFamily="34" charset="0"/>
              </a:rPr>
              <a:t>The association between the Technical and Business systems depend upon the type of the Technical System.</a:t>
            </a:r>
          </a:p>
        </p:txBody>
      </p:sp>
      <p:pic>
        <p:nvPicPr>
          <p:cNvPr id="5122" name="Picture 2"/>
          <p:cNvPicPr>
            <a:picLocks noChangeAspect="1" noChangeArrowheads="1"/>
          </p:cNvPicPr>
          <p:nvPr/>
        </p:nvPicPr>
        <p:blipFill>
          <a:blip r:embed="rId4" cstate="print"/>
          <a:srcRect/>
          <a:stretch>
            <a:fillRect/>
          </a:stretch>
        </p:blipFill>
        <p:spPr bwMode="auto">
          <a:xfrm>
            <a:off x="4800600" y="1447800"/>
            <a:ext cx="5105400" cy="4724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1050670"/>
            <a:ext cx="9906000" cy="5807329"/>
          </a:xfrm>
          <a:prstGeom prst="rect">
            <a:avLst/>
          </a:prstGeom>
          <a:blipFill>
            <a:blip r:embed="rId2" cstate="print"/>
            <a:stretch>
              <a:fillRect/>
            </a:stretch>
          </a:blipFill>
        </p:spPr>
        <p:txBody>
          <a:bodyPr wrap="square" lIns="0" tIns="0" rIns="0" bIns="0" rtlCol="0">
            <a:noAutofit/>
          </a:bodyPr>
          <a:lstStyle/>
          <a:p>
            <a:pPr algn="just">
              <a:lnSpc>
                <a:spcPct val="100000"/>
              </a:lnSpc>
              <a:spcBef>
                <a:spcPts val="0"/>
              </a:spcBef>
            </a:pPr>
            <a:endParaRPr lang="en-US" dirty="0"/>
          </a:p>
        </p:txBody>
      </p:sp>
      <p:sp>
        <p:nvSpPr>
          <p:cNvPr id="10" name="object 10"/>
          <p:cNvSpPr/>
          <p:nvPr/>
        </p:nvSpPr>
        <p:spPr>
          <a:xfrm>
            <a:off x="0" y="0"/>
            <a:ext cx="9906000" cy="2766060"/>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2052" y="0"/>
            <a:ext cx="9908016" cy="2683002"/>
          </a:xfrm>
          <a:custGeom>
            <a:avLst/>
            <a:gdLst/>
            <a:ahLst/>
            <a:cxnLst/>
            <a:rect l="l" t="t" r="r" b="b"/>
            <a:pathLst>
              <a:path w="9908016" h="2683002">
                <a:moveTo>
                  <a:pt x="1135976" y="2621142"/>
                </a:moveTo>
                <a:lnTo>
                  <a:pt x="1166689" y="2561535"/>
                </a:lnTo>
                <a:lnTo>
                  <a:pt x="1199928" y="2504255"/>
                </a:lnTo>
                <a:lnTo>
                  <a:pt x="1235716" y="2449375"/>
                </a:lnTo>
                <a:lnTo>
                  <a:pt x="1274076" y="2396972"/>
                </a:lnTo>
                <a:lnTo>
                  <a:pt x="1315032" y="2347118"/>
                </a:lnTo>
                <a:lnTo>
                  <a:pt x="1358607" y="2299890"/>
                </a:lnTo>
                <a:lnTo>
                  <a:pt x="1404824" y="2255361"/>
                </a:lnTo>
                <a:lnTo>
                  <a:pt x="1453707" y="2213606"/>
                </a:lnTo>
                <a:lnTo>
                  <a:pt x="1505278" y="2174700"/>
                </a:lnTo>
                <a:lnTo>
                  <a:pt x="1559562" y="2138717"/>
                </a:lnTo>
                <a:lnTo>
                  <a:pt x="1616581" y="2105732"/>
                </a:lnTo>
                <a:lnTo>
                  <a:pt x="1676359" y="2075819"/>
                </a:lnTo>
                <a:lnTo>
                  <a:pt x="1738919" y="2049053"/>
                </a:lnTo>
                <a:lnTo>
                  <a:pt x="1804284" y="2025509"/>
                </a:lnTo>
                <a:lnTo>
                  <a:pt x="1872478" y="2005260"/>
                </a:lnTo>
                <a:lnTo>
                  <a:pt x="1943524" y="1988383"/>
                </a:lnTo>
                <a:lnTo>
                  <a:pt x="2017445" y="1974951"/>
                </a:lnTo>
                <a:lnTo>
                  <a:pt x="2094265" y="1965038"/>
                </a:lnTo>
                <a:lnTo>
                  <a:pt x="2174006" y="1958721"/>
                </a:lnTo>
                <a:lnTo>
                  <a:pt x="8713490" y="1952878"/>
                </a:lnTo>
                <a:lnTo>
                  <a:pt x="8771856" y="1953424"/>
                </a:lnTo>
                <a:lnTo>
                  <a:pt x="8829782" y="1953321"/>
                </a:lnTo>
                <a:lnTo>
                  <a:pt x="8887365" y="1952128"/>
                </a:lnTo>
                <a:lnTo>
                  <a:pt x="8944703" y="1949407"/>
                </a:lnTo>
                <a:lnTo>
                  <a:pt x="9001890" y="1944717"/>
                </a:lnTo>
                <a:lnTo>
                  <a:pt x="9059023" y="1937618"/>
                </a:lnTo>
                <a:lnTo>
                  <a:pt x="9116198" y="1927672"/>
                </a:lnTo>
                <a:lnTo>
                  <a:pt x="9173513" y="1914437"/>
                </a:lnTo>
                <a:lnTo>
                  <a:pt x="9231062" y="1897475"/>
                </a:lnTo>
                <a:lnTo>
                  <a:pt x="9288943" y="1876345"/>
                </a:lnTo>
                <a:lnTo>
                  <a:pt x="9347252" y="1850608"/>
                </a:lnTo>
                <a:lnTo>
                  <a:pt x="9406084" y="1819824"/>
                </a:lnTo>
                <a:lnTo>
                  <a:pt x="9465537" y="1783553"/>
                </a:lnTo>
                <a:lnTo>
                  <a:pt x="9525707" y="1741356"/>
                </a:lnTo>
                <a:lnTo>
                  <a:pt x="9586689" y="1692792"/>
                </a:lnTo>
                <a:lnTo>
                  <a:pt x="9648580" y="1637423"/>
                </a:lnTo>
                <a:lnTo>
                  <a:pt x="9711477" y="1574807"/>
                </a:lnTo>
                <a:lnTo>
                  <a:pt x="9775476" y="1504506"/>
                </a:lnTo>
                <a:lnTo>
                  <a:pt x="9840672" y="1426079"/>
                </a:lnTo>
                <a:lnTo>
                  <a:pt x="9907163" y="1339088"/>
                </a:lnTo>
                <a:lnTo>
                  <a:pt x="9907469" y="1293651"/>
                </a:lnTo>
                <a:lnTo>
                  <a:pt x="9907704" y="1190544"/>
                </a:lnTo>
                <a:lnTo>
                  <a:pt x="9907873" y="1044020"/>
                </a:lnTo>
                <a:lnTo>
                  <a:pt x="9908016" y="774006"/>
                </a:lnTo>
                <a:lnTo>
                  <a:pt x="9907871" y="99026"/>
                </a:lnTo>
                <a:lnTo>
                  <a:pt x="9907671" y="0"/>
                </a:lnTo>
                <a:lnTo>
                  <a:pt x="2052" y="2539"/>
                </a:lnTo>
                <a:lnTo>
                  <a:pt x="2052" y="1971827"/>
                </a:lnTo>
                <a:lnTo>
                  <a:pt x="41422" y="1972307"/>
                </a:lnTo>
                <a:lnTo>
                  <a:pt x="86977" y="1974296"/>
                </a:lnTo>
                <a:lnTo>
                  <a:pt x="136221" y="1978137"/>
                </a:lnTo>
                <a:lnTo>
                  <a:pt x="188711" y="1984197"/>
                </a:lnTo>
                <a:lnTo>
                  <a:pt x="244002" y="1992844"/>
                </a:lnTo>
                <a:lnTo>
                  <a:pt x="301651" y="2004446"/>
                </a:lnTo>
                <a:lnTo>
                  <a:pt x="361213" y="2019370"/>
                </a:lnTo>
                <a:lnTo>
                  <a:pt x="422246" y="2037984"/>
                </a:lnTo>
                <a:lnTo>
                  <a:pt x="484305" y="2060655"/>
                </a:lnTo>
                <a:lnTo>
                  <a:pt x="546947" y="2087753"/>
                </a:lnTo>
                <a:lnTo>
                  <a:pt x="609727" y="2119643"/>
                </a:lnTo>
                <a:lnTo>
                  <a:pt x="672202" y="2156693"/>
                </a:lnTo>
                <a:lnTo>
                  <a:pt x="733928" y="2199272"/>
                </a:lnTo>
                <a:lnTo>
                  <a:pt x="794462" y="2247747"/>
                </a:lnTo>
                <a:lnTo>
                  <a:pt x="853359" y="2302486"/>
                </a:lnTo>
                <a:lnTo>
                  <a:pt x="910176" y="2363856"/>
                </a:lnTo>
                <a:lnTo>
                  <a:pt x="964469" y="2432224"/>
                </a:lnTo>
                <a:lnTo>
                  <a:pt x="1015794" y="2507960"/>
                </a:lnTo>
                <a:lnTo>
                  <a:pt x="1063707" y="2591430"/>
                </a:lnTo>
                <a:lnTo>
                  <a:pt x="1107765" y="2683002"/>
                </a:lnTo>
                <a:lnTo>
                  <a:pt x="1135976" y="2621142"/>
                </a:lnTo>
                <a:close/>
              </a:path>
            </a:pathLst>
          </a:custGeom>
          <a:solidFill>
            <a:srgbClr val="FFFFFF"/>
          </a:solidFill>
        </p:spPr>
        <p:txBody>
          <a:bodyPr wrap="square" lIns="0" tIns="0" rIns="0" bIns="0" rtlCol="0">
            <a:noAutofit/>
          </a:bodyPr>
          <a:lstStyle/>
          <a:p>
            <a:endParaRPr/>
          </a:p>
        </p:txBody>
      </p:sp>
      <p:sp>
        <p:nvSpPr>
          <p:cNvPr id="12" name="object 12"/>
          <p:cNvSpPr/>
          <p:nvPr/>
        </p:nvSpPr>
        <p:spPr>
          <a:xfrm>
            <a:off x="0" y="6400876"/>
            <a:ext cx="9906000" cy="457123"/>
          </a:xfrm>
          <a:custGeom>
            <a:avLst/>
            <a:gdLst/>
            <a:ahLst/>
            <a:cxnLst/>
            <a:rect l="l" t="t" r="r" b="b"/>
            <a:pathLst>
              <a:path w="9906000" h="457123">
                <a:moveTo>
                  <a:pt x="9906000" y="0"/>
                </a:moveTo>
                <a:lnTo>
                  <a:pt x="0" y="0"/>
                </a:lnTo>
                <a:lnTo>
                  <a:pt x="0" y="457121"/>
                </a:lnTo>
                <a:lnTo>
                  <a:pt x="9906000" y="457121"/>
                </a:lnTo>
                <a:lnTo>
                  <a:pt x="9906000" y="0"/>
                </a:lnTo>
                <a:close/>
              </a:path>
            </a:pathLst>
          </a:custGeom>
          <a:solidFill>
            <a:srgbClr val="FFFFFF"/>
          </a:solidFill>
        </p:spPr>
        <p:txBody>
          <a:bodyPr wrap="square" lIns="0" tIns="0" rIns="0" bIns="0" rtlCol="0">
            <a:noAutofit/>
          </a:bodyPr>
          <a:lstStyle/>
          <a:p>
            <a:endParaRPr/>
          </a:p>
        </p:txBody>
      </p:sp>
      <p:sp>
        <p:nvSpPr>
          <p:cNvPr id="13" name="object 13"/>
          <p:cNvSpPr/>
          <p:nvPr/>
        </p:nvSpPr>
        <p:spPr>
          <a:xfrm>
            <a:off x="716229" y="653034"/>
            <a:ext cx="3002788" cy="694689"/>
          </a:xfrm>
          <a:prstGeom prst="rect">
            <a:avLst/>
          </a:prstGeom>
          <a:blipFill>
            <a:blip r:embed="rId4" cstate="print"/>
            <a:stretch>
              <a:fillRect/>
            </a:stretch>
          </a:blipFill>
        </p:spPr>
        <p:txBody>
          <a:bodyPr wrap="square" lIns="0" tIns="0" rIns="0" bIns="0" rtlCol="0">
            <a:noAutofit/>
          </a:bodyPr>
          <a:lstStyle/>
          <a:p>
            <a:endParaRPr/>
          </a:p>
        </p:txBody>
      </p:sp>
      <p:sp>
        <p:nvSpPr>
          <p:cNvPr id="15" name="object 15"/>
          <p:cNvSpPr/>
          <p:nvPr/>
        </p:nvSpPr>
        <p:spPr>
          <a:xfrm>
            <a:off x="9261348" y="2708148"/>
            <a:ext cx="644651" cy="1011935"/>
          </a:xfrm>
          <a:prstGeom prst="rect">
            <a:avLst/>
          </a:prstGeom>
          <a:blipFill>
            <a:blip r:embed="rId5" cstate="print"/>
            <a:stretch>
              <a:fillRect/>
            </a:stretch>
          </a:blipFill>
        </p:spPr>
        <p:txBody>
          <a:bodyPr wrap="square" lIns="0" tIns="0" rIns="0" bIns="0" rtlCol="0">
            <a:noAutofit/>
          </a:bodyPr>
          <a:lstStyle/>
          <a:p>
            <a:endParaRPr/>
          </a:p>
        </p:txBody>
      </p:sp>
      <p:sp>
        <p:nvSpPr>
          <p:cNvPr id="17" name="object 17"/>
          <p:cNvSpPr/>
          <p:nvPr/>
        </p:nvSpPr>
        <p:spPr>
          <a:xfrm>
            <a:off x="9261348" y="3201924"/>
            <a:ext cx="644651" cy="1011936"/>
          </a:xfrm>
          <a:prstGeom prst="rect">
            <a:avLst/>
          </a:prstGeom>
          <a:blipFill>
            <a:blip r:embed="rId5" cstate="print"/>
            <a:stretch>
              <a:fillRect/>
            </a:stretch>
          </a:blipFill>
        </p:spPr>
        <p:txBody>
          <a:bodyPr wrap="square" lIns="0" tIns="0" rIns="0" bIns="0" rtlCol="0">
            <a:noAutofit/>
          </a:bodyPr>
          <a:lstStyle/>
          <a:p>
            <a:endParaRPr/>
          </a:p>
        </p:txBody>
      </p:sp>
      <p:sp>
        <p:nvSpPr>
          <p:cNvPr id="2" name="object 2"/>
          <p:cNvSpPr txBox="1"/>
          <p:nvPr/>
        </p:nvSpPr>
        <p:spPr>
          <a:xfrm>
            <a:off x="9774682" y="6659233"/>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11</a:t>
            </a:r>
            <a:endParaRPr sz="800">
              <a:latin typeface="Arial"/>
              <a:cs typeface="Arial"/>
            </a:endParaRPr>
          </a:p>
        </p:txBody>
      </p:sp>
      <p:sp>
        <p:nvSpPr>
          <p:cNvPr id="19"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14" name="TextBox 13"/>
          <p:cNvSpPr txBox="1"/>
          <p:nvPr/>
        </p:nvSpPr>
        <p:spPr>
          <a:xfrm>
            <a:off x="381000" y="2819400"/>
            <a:ext cx="9296400" cy="646331"/>
          </a:xfrm>
          <a:prstGeom prst="rect">
            <a:avLst/>
          </a:prstGeom>
          <a:noFill/>
        </p:spPr>
        <p:txBody>
          <a:bodyPr wrap="square" rtlCol="0">
            <a:spAutoFit/>
          </a:bodyPr>
          <a:lstStyle/>
          <a:p>
            <a:pPr lvl="1" algn="ctr"/>
            <a:r>
              <a:rPr lang="en-US" sz="3600" dirty="0">
                <a:solidFill>
                  <a:schemeClr val="bg1">
                    <a:lumMod val="95000"/>
                  </a:schemeClr>
                </a:solidFill>
                <a:latin typeface="Arial" pitchFamily="34" charset="0"/>
                <a:cs typeface="Arial" pitchFamily="34" charset="0"/>
              </a:rPr>
              <a:t>SLD Data Suppliers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a:lnSpc>
                <a:spcPts val="3570"/>
              </a:lnSpc>
              <a:spcBef>
                <a:spcPts val="178"/>
              </a:spcBef>
            </a:pPr>
            <a:r>
              <a:rPr lang="en-US" sz="3400" b="1" dirty="0">
                <a:solidFill>
                  <a:schemeClr val="accent6"/>
                </a:solidFill>
                <a:latin typeface="Arial" panose="020B0604020202020204" pitchFamily="34" charset="0"/>
                <a:cs typeface="Arial" panose="020B0604020202020204" pitchFamily="34" charset="0"/>
              </a:rPr>
              <a:t>SLD Data Suppliers</a:t>
            </a: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How does SLD gets Landscape Description?</a:t>
            </a:r>
          </a:p>
        </p:txBody>
      </p:sp>
      <p:sp>
        <p:nvSpPr>
          <p:cNvPr id="17" name="Rectangle 16"/>
          <p:cNvSpPr/>
          <p:nvPr/>
        </p:nvSpPr>
        <p:spPr>
          <a:xfrm>
            <a:off x="304800" y="1981200"/>
            <a:ext cx="6172200" cy="4247317"/>
          </a:xfrm>
          <a:prstGeom prst="rect">
            <a:avLst/>
          </a:prstGeom>
        </p:spPr>
        <p:txBody>
          <a:bodyPr wrap="square">
            <a:spAutoFit/>
          </a:bodyPr>
          <a:lstStyle/>
          <a:p>
            <a:pPr algn="just">
              <a:lnSpc>
                <a:spcPct val="100000"/>
              </a:lnSpc>
              <a:spcBef>
                <a:spcPts val="0"/>
              </a:spcBef>
            </a:pPr>
            <a:r>
              <a:rPr lang="en-US" dirty="0">
                <a:latin typeface="Arial" pitchFamily="34" charset="0"/>
                <a:cs typeface="Arial" pitchFamily="34" charset="0"/>
              </a:rPr>
              <a:t>SAP systems contains </a:t>
            </a:r>
            <a:r>
              <a:rPr lang="en-US" b="1" dirty="0">
                <a:latin typeface="Arial" pitchFamily="34" charset="0"/>
                <a:cs typeface="Arial" pitchFamily="34" charset="0"/>
              </a:rPr>
              <a:t>Data Suppliers </a:t>
            </a:r>
            <a:r>
              <a:rPr lang="en-US" dirty="0">
                <a:latin typeface="Arial" pitchFamily="34" charset="0"/>
                <a:cs typeface="Arial" pitchFamily="34" charset="0"/>
              </a:rPr>
              <a:t>that collect and send data to SLD.</a:t>
            </a:r>
          </a:p>
          <a:p>
            <a:pPr algn="just">
              <a:lnSpc>
                <a:spcPct val="100000"/>
              </a:lnSpc>
              <a:spcBef>
                <a:spcPts val="0"/>
              </a:spcBef>
            </a:pPr>
            <a:endParaRPr lang="en-US" dirty="0">
              <a:latin typeface="Arial" pitchFamily="34" charset="0"/>
              <a:cs typeface="Arial" pitchFamily="34" charset="0"/>
            </a:endParaRPr>
          </a:p>
          <a:p>
            <a:pPr algn="just">
              <a:lnSpc>
                <a:spcPct val="100000"/>
              </a:lnSpc>
              <a:spcBef>
                <a:spcPts val="0"/>
              </a:spcBef>
            </a:pPr>
            <a:r>
              <a:rPr lang="en-US" dirty="0">
                <a:latin typeface="Arial" pitchFamily="34" charset="0"/>
                <a:cs typeface="Arial" pitchFamily="34" charset="0"/>
              </a:rPr>
              <a:t>This must be configured per landscape element</a:t>
            </a:r>
          </a:p>
          <a:p>
            <a:pPr algn="just">
              <a:lnSpc>
                <a:spcPct val="100000"/>
              </a:lnSpc>
              <a:spcBef>
                <a:spcPts val="0"/>
              </a:spcBef>
            </a:pPr>
            <a:endParaRPr lang="en-US" dirty="0">
              <a:latin typeface="Arial" pitchFamily="34" charset="0"/>
              <a:cs typeface="Arial" pitchFamily="34" charset="0"/>
            </a:endParaRPr>
          </a:p>
          <a:p>
            <a:pPr algn="just">
              <a:lnSpc>
                <a:spcPct val="100000"/>
              </a:lnSpc>
              <a:spcBef>
                <a:spcPts val="0"/>
              </a:spcBef>
            </a:pPr>
            <a:r>
              <a:rPr lang="en-US" dirty="0">
                <a:latin typeface="Arial" pitchFamily="34" charset="0"/>
                <a:cs typeface="Arial" pitchFamily="34" charset="0"/>
              </a:rPr>
              <a:t>Once configured, it sends reliable and up to date data automatically. It can configured : </a:t>
            </a:r>
          </a:p>
          <a:p>
            <a:pPr lvl="1" algn="just">
              <a:lnSpc>
                <a:spcPct val="100000"/>
              </a:lnSpc>
              <a:spcBef>
                <a:spcPts val="0"/>
              </a:spcBef>
            </a:pPr>
            <a:r>
              <a:rPr lang="en-US" dirty="0">
                <a:latin typeface="Arial" pitchFamily="34" charset="0"/>
                <a:cs typeface="Arial" pitchFamily="34" charset="0"/>
              </a:rPr>
              <a:t>- At system startup</a:t>
            </a:r>
          </a:p>
          <a:p>
            <a:pPr lvl="1" algn="just">
              <a:lnSpc>
                <a:spcPct val="100000"/>
              </a:lnSpc>
              <a:spcBef>
                <a:spcPts val="0"/>
              </a:spcBef>
            </a:pPr>
            <a:r>
              <a:rPr lang="en-US" dirty="0">
                <a:latin typeface="Arial" pitchFamily="34" charset="0"/>
                <a:cs typeface="Arial" pitchFamily="34" charset="0"/>
              </a:rPr>
              <a:t>- Periodically (batch job)</a:t>
            </a:r>
          </a:p>
          <a:p>
            <a:pPr lvl="1" algn="just">
              <a:lnSpc>
                <a:spcPct val="100000"/>
              </a:lnSpc>
              <a:spcBef>
                <a:spcPts val="0"/>
              </a:spcBef>
            </a:pPr>
            <a:endParaRPr lang="en-US" dirty="0">
              <a:latin typeface="Arial" pitchFamily="34" charset="0"/>
              <a:cs typeface="Arial" pitchFamily="34" charset="0"/>
            </a:endParaRPr>
          </a:p>
          <a:p>
            <a:pPr algn="just">
              <a:lnSpc>
                <a:spcPct val="100000"/>
              </a:lnSpc>
              <a:spcBef>
                <a:spcPts val="0"/>
              </a:spcBef>
            </a:pPr>
            <a:r>
              <a:rPr lang="en-US" dirty="0">
                <a:latin typeface="Arial" pitchFamily="34" charset="0"/>
                <a:cs typeface="Arial" pitchFamily="34" charset="0"/>
              </a:rPr>
              <a:t>Data suppliers will be configured in end systems.</a:t>
            </a:r>
          </a:p>
          <a:p>
            <a:pPr lvl="1" algn="just">
              <a:lnSpc>
                <a:spcPct val="100000"/>
              </a:lnSpc>
              <a:spcBef>
                <a:spcPts val="0"/>
              </a:spcBef>
            </a:pPr>
            <a:r>
              <a:rPr lang="en-US" dirty="0">
                <a:latin typeface="Arial" pitchFamily="34" charset="0"/>
                <a:cs typeface="Arial" pitchFamily="34" charset="0"/>
              </a:rPr>
              <a:t>- ABAP system data (transaction RZ70)</a:t>
            </a:r>
          </a:p>
          <a:p>
            <a:pPr lvl="1" algn="just">
              <a:lnSpc>
                <a:spcPct val="100000"/>
              </a:lnSpc>
              <a:spcBef>
                <a:spcPts val="0"/>
              </a:spcBef>
            </a:pPr>
            <a:r>
              <a:rPr lang="en-US" dirty="0">
                <a:latin typeface="Arial" pitchFamily="34" charset="0"/>
                <a:cs typeface="Arial" pitchFamily="34" charset="0"/>
              </a:rPr>
              <a:t>- Java system data (SLD data supplier service)</a:t>
            </a:r>
          </a:p>
          <a:p>
            <a:pPr lvl="1" algn="just">
              <a:lnSpc>
                <a:spcPct val="100000"/>
              </a:lnSpc>
              <a:spcBef>
                <a:spcPts val="0"/>
              </a:spcBef>
            </a:pPr>
            <a:r>
              <a:rPr lang="en-US" dirty="0">
                <a:latin typeface="Arial" pitchFamily="34" charset="0"/>
                <a:cs typeface="Arial" pitchFamily="34" charset="0"/>
              </a:rPr>
              <a:t>- Host data (SAPOSCOL)</a:t>
            </a:r>
          </a:p>
          <a:p>
            <a:pPr lvl="1" algn="just">
              <a:lnSpc>
                <a:spcPct val="100000"/>
              </a:lnSpc>
              <a:spcBef>
                <a:spcPts val="0"/>
              </a:spcBef>
            </a:pPr>
            <a:r>
              <a:rPr lang="en-US" dirty="0">
                <a:latin typeface="Arial" pitchFamily="34" charset="0"/>
                <a:cs typeface="Arial" pitchFamily="34" charset="0"/>
              </a:rPr>
              <a:t>- Other system data (</a:t>
            </a:r>
            <a:r>
              <a:rPr lang="en-US" dirty="0" err="1">
                <a:latin typeface="Arial" pitchFamily="34" charset="0"/>
                <a:cs typeface="Arial" pitchFamily="34" charset="0"/>
              </a:rPr>
              <a:t>sldreg</a:t>
            </a:r>
            <a:r>
              <a:rPr lang="en-US" dirty="0">
                <a:latin typeface="Arial" pitchFamily="34" charset="0"/>
                <a:cs typeface="Arial" pitchFamily="34" charset="0"/>
              </a:rPr>
              <a:t>)</a:t>
            </a:r>
          </a:p>
        </p:txBody>
      </p:sp>
      <p:pic>
        <p:nvPicPr>
          <p:cNvPr id="6146" name="Picture 2"/>
          <p:cNvPicPr>
            <a:picLocks noChangeAspect="1" noChangeArrowheads="1"/>
          </p:cNvPicPr>
          <p:nvPr/>
        </p:nvPicPr>
        <p:blipFill>
          <a:blip r:embed="rId4" cstate="print"/>
          <a:srcRect/>
          <a:stretch>
            <a:fillRect/>
          </a:stretch>
        </p:blipFill>
        <p:spPr bwMode="auto">
          <a:xfrm>
            <a:off x="6553200" y="1752600"/>
            <a:ext cx="3352800" cy="44196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1050670"/>
            <a:ext cx="9906000" cy="5807329"/>
          </a:xfrm>
          <a:prstGeom prst="rect">
            <a:avLst/>
          </a:prstGeom>
          <a:blipFill>
            <a:blip r:embed="rId2" cstate="print"/>
            <a:stretch>
              <a:fillRect/>
            </a:stretch>
          </a:blipFill>
        </p:spPr>
        <p:txBody>
          <a:bodyPr wrap="square" lIns="0" tIns="0" rIns="0" bIns="0" rtlCol="0">
            <a:noAutofit/>
          </a:bodyPr>
          <a:lstStyle/>
          <a:p>
            <a:pPr algn="just">
              <a:lnSpc>
                <a:spcPct val="100000"/>
              </a:lnSpc>
              <a:spcBef>
                <a:spcPts val="0"/>
              </a:spcBef>
            </a:pPr>
            <a:endParaRPr lang="en-US" dirty="0"/>
          </a:p>
        </p:txBody>
      </p:sp>
      <p:sp>
        <p:nvSpPr>
          <p:cNvPr id="10" name="object 10"/>
          <p:cNvSpPr/>
          <p:nvPr/>
        </p:nvSpPr>
        <p:spPr>
          <a:xfrm>
            <a:off x="0" y="0"/>
            <a:ext cx="9906000" cy="2766060"/>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2052" y="0"/>
            <a:ext cx="9908016" cy="2683002"/>
          </a:xfrm>
          <a:custGeom>
            <a:avLst/>
            <a:gdLst/>
            <a:ahLst/>
            <a:cxnLst/>
            <a:rect l="l" t="t" r="r" b="b"/>
            <a:pathLst>
              <a:path w="9908016" h="2683002">
                <a:moveTo>
                  <a:pt x="1135976" y="2621142"/>
                </a:moveTo>
                <a:lnTo>
                  <a:pt x="1166689" y="2561535"/>
                </a:lnTo>
                <a:lnTo>
                  <a:pt x="1199928" y="2504255"/>
                </a:lnTo>
                <a:lnTo>
                  <a:pt x="1235716" y="2449375"/>
                </a:lnTo>
                <a:lnTo>
                  <a:pt x="1274076" y="2396972"/>
                </a:lnTo>
                <a:lnTo>
                  <a:pt x="1315032" y="2347118"/>
                </a:lnTo>
                <a:lnTo>
                  <a:pt x="1358607" y="2299890"/>
                </a:lnTo>
                <a:lnTo>
                  <a:pt x="1404824" y="2255361"/>
                </a:lnTo>
                <a:lnTo>
                  <a:pt x="1453707" y="2213606"/>
                </a:lnTo>
                <a:lnTo>
                  <a:pt x="1505278" y="2174700"/>
                </a:lnTo>
                <a:lnTo>
                  <a:pt x="1559562" y="2138717"/>
                </a:lnTo>
                <a:lnTo>
                  <a:pt x="1616581" y="2105732"/>
                </a:lnTo>
                <a:lnTo>
                  <a:pt x="1676359" y="2075819"/>
                </a:lnTo>
                <a:lnTo>
                  <a:pt x="1738919" y="2049053"/>
                </a:lnTo>
                <a:lnTo>
                  <a:pt x="1804284" y="2025509"/>
                </a:lnTo>
                <a:lnTo>
                  <a:pt x="1872478" y="2005260"/>
                </a:lnTo>
                <a:lnTo>
                  <a:pt x="1943524" y="1988383"/>
                </a:lnTo>
                <a:lnTo>
                  <a:pt x="2017445" y="1974951"/>
                </a:lnTo>
                <a:lnTo>
                  <a:pt x="2094265" y="1965038"/>
                </a:lnTo>
                <a:lnTo>
                  <a:pt x="2174006" y="1958721"/>
                </a:lnTo>
                <a:lnTo>
                  <a:pt x="8713490" y="1952878"/>
                </a:lnTo>
                <a:lnTo>
                  <a:pt x="8771856" y="1953424"/>
                </a:lnTo>
                <a:lnTo>
                  <a:pt x="8829782" y="1953321"/>
                </a:lnTo>
                <a:lnTo>
                  <a:pt x="8887365" y="1952128"/>
                </a:lnTo>
                <a:lnTo>
                  <a:pt x="8944703" y="1949407"/>
                </a:lnTo>
                <a:lnTo>
                  <a:pt x="9001890" y="1944717"/>
                </a:lnTo>
                <a:lnTo>
                  <a:pt x="9059023" y="1937618"/>
                </a:lnTo>
                <a:lnTo>
                  <a:pt x="9116198" y="1927672"/>
                </a:lnTo>
                <a:lnTo>
                  <a:pt x="9173513" y="1914437"/>
                </a:lnTo>
                <a:lnTo>
                  <a:pt x="9231062" y="1897475"/>
                </a:lnTo>
                <a:lnTo>
                  <a:pt x="9288943" y="1876345"/>
                </a:lnTo>
                <a:lnTo>
                  <a:pt x="9347252" y="1850608"/>
                </a:lnTo>
                <a:lnTo>
                  <a:pt x="9406084" y="1819824"/>
                </a:lnTo>
                <a:lnTo>
                  <a:pt x="9465537" y="1783553"/>
                </a:lnTo>
                <a:lnTo>
                  <a:pt x="9525707" y="1741356"/>
                </a:lnTo>
                <a:lnTo>
                  <a:pt x="9586689" y="1692792"/>
                </a:lnTo>
                <a:lnTo>
                  <a:pt x="9648580" y="1637423"/>
                </a:lnTo>
                <a:lnTo>
                  <a:pt x="9711477" y="1574807"/>
                </a:lnTo>
                <a:lnTo>
                  <a:pt x="9775476" y="1504506"/>
                </a:lnTo>
                <a:lnTo>
                  <a:pt x="9840672" y="1426079"/>
                </a:lnTo>
                <a:lnTo>
                  <a:pt x="9907163" y="1339088"/>
                </a:lnTo>
                <a:lnTo>
                  <a:pt x="9907469" y="1293651"/>
                </a:lnTo>
                <a:lnTo>
                  <a:pt x="9907704" y="1190544"/>
                </a:lnTo>
                <a:lnTo>
                  <a:pt x="9907873" y="1044020"/>
                </a:lnTo>
                <a:lnTo>
                  <a:pt x="9908016" y="774006"/>
                </a:lnTo>
                <a:lnTo>
                  <a:pt x="9907871" y="99026"/>
                </a:lnTo>
                <a:lnTo>
                  <a:pt x="9907671" y="0"/>
                </a:lnTo>
                <a:lnTo>
                  <a:pt x="2052" y="2539"/>
                </a:lnTo>
                <a:lnTo>
                  <a:pt x="2052" y="1971827"/>
                </a:lnTo>
                <a:lnTo>
                  <a:pt x="41422" y="1972307"/>
                </a:lnTo>
                <a:lnTo>
                  <a:pt x="86977" y="1974296"/>
                </a:lnTo>
                <a:lnTo>
                  <a:pt x="136221" y="1978137"/>
                </a:lnTo>
                <a:lnTo>
                  <a:pt x="188711" y="1984197"/>
                </a:lnTo>
                <a:lnTo>
                  <a:pt x="244002" y="1992844"/>
                </a:lnTo>
                <a:lnTo>
                  <a:pt x="301651" y="2004446"/>
                </a:lnTo>
                <a:lnTo>
                  <a:pt x="361213" y="2019370"/>
                </a:lnTo>
                <a:lnTo>
                  <a:pt x="422246" y="2037984"/>
                </a:lnTo>
                <a:lnTo>
                  <a:pt x="484305" y="2060655"/>
                </a:lnTo>
                <a:lnTo>
                  <a:pt x="546947" y="2087753"/>
                </a:lnTo>
                <a:lnTo>
                  <a:pt x="609727" y="2119643"/>
                </a:lnTo>
                <a:lnTo>
                  <a:pt x="672202" y="2156693"/>
                </a:lnTo>
                <a:lnTo>
                  <a:pt x="733928" y="2199272"/>
                </a:lnTo>
                <a:lnTo>
                  <a:pt x="794462" y="2247747"/>
                </a:lnTo>
                <a:lnTo>
                  <a:pt x="853359" y="2302486"/>
                </a:lnTo>
                <a:lnTo>
                  <a:pt x="910176" y="2363856"/>
                </a:lnTo>
                <a:lnTo>
                  <a:pt x="964469" y="2432224"/>
                </a:lnTo>
                <a:lnTo>
                  <a:pt x="1015794" y="2507960"/>
                </a:lnTo>
                <a:lnTo>
                  <a:pt x="1063707" y="2591430"/>
                </a:lnTo>
                <a:lnTo>
                  <a:pt x="1107765" y="2683002"/>
                </a:lnTo>
                <a:lnTo>
                  <a:pt x="1135976" y="2621142"/>
                </a:lnTo>
                <a:close/>
              </a:path>
            </a:pathLst>
          </a:custGeom>
          <a:solidFill>
            <a:srgbClr val="FFFFFF"/>
          </a:solidFill>
        </p:spPr>
        <p:txBody>
          <a:bodyPr wrap="square" lIns="0" tIns="0" rIns="0" bIns="0" rtlCol="0">
            <a:noAutofit/>
          </a:bodyPr>
          <a:lstStyle/>
          <a:p>
            <a:endParaRPr/>
          </a:p>
        </p:txBody>
      </p:sp>
      <p:sp>
        <p:nvSpPr>
          <p:cNvPr id="12" name="object 12"/>
          <p:cNvSpPr/>
          <p:nvPr/>
        </p:nvSpPr>
        <p:spPr>
          <a:xfrm>
            <a:off x="0" y="6400876"/>
            <a:ext cx="9906000" cy="457123"/>
          </a:xfrm>
          <a:custGeom>
            <a:avLst/>
            <a:gdLst/>
            <a:ahLst/>
            <a:cxnLst/>
            <a:rect l="l" t="t" r="r" b="b"/>
            <a:pathLst>
              <a:path w="9906000" h="457123">
                <a:moveTo>
                  <a:pt x="9906000" y="0"/>
                </a:moveTo>
                <a:lnTo>
                  <a:pt x="0" y="0"/>
                </a:lnTo>
                <a:lnTo>
                  <a:pt x="0" y="457121"/>
                </a:lnTo>
                <a:lnTo>
                  <a:pt x="9906000" y="457121"/>
                </a:lnTo>
                <a:lnTo>
                  <a:pt x="9906000" y="0"/>
                </a:lnTo>
                <a:close/>
              </a:path>
            </a:pathLst>
          </a:custGeom>
          <a:solidFill>
            <a:srgbClr val="FFFFFF"/>
          </a:solidFill>
        </p:spPr>
        <p:txBody>
          <a:bodyPr wrap="square" lIns="0" tIns="0" rIns="0" bIns="0" rtlCol="0">
            <a:noAutofit/>
          </a:bodyPr>
          <a:lstStyle/>
          <a:p>
            <a:endParaRPr/>
          </a:p>
        </p:txBody>
      </p:sp>
      <p:sp>
        <p:nvSpPr>
          <p:cNvPr id="13" name="object 13"/>
          <p:cNvSpPr/>
          <p:nvPr/>
        </p:nvSpPr>
        <p:spPr>
          <a:xfrm>
            <a:off x="716229" y="653034"/>
            <a:ext cx="3002788" cy="694689"/>
          </a:xfrm>
          <a:prstGeom prst="rect">
            <a:avLst/>
          </a:prstGeom>
          <a:blipFill>
            <a:blip r:embed="rId4" cstate="print"/>
            <a:stretch>
              <a:fillRect/>
            </a:stretch>
          </a:blipFill>
        </p:spPr>
        <p:txBody>
          <a:bodyPr wrap="square" lIns="0" tIns="0" rIns="0" bIns="0" rtlCol="0">
            <a:noAutofit/>
          </a:bodyPr>
          <a:lstStyle/>
          <a:p>
            <a:endParaRPr/>
          </a:p>
        </p:txBody>
      </p:sp>
      <p:sp>
        <p:nvSpPr>
          <p:cNvPr id="15" name="object 15"/>
          <p:cNvSpPr/>
          <p:nvPr/>
        </p:nvSpPr>
        <p:spPr>
          <a:xfrm>
            <a:off x="9261348" y="2708148"/>
            <a:ext cx="644651" cy="1011935"/>
          </a:xfrm>
          <a:prstGeom prst="rect">
            <a:avLst/>
          </a:prstGeom>
          <a:blipFill>
            <a:blip r:embed="rId5" cstate="print"/>
            <a:stretch>
              <a:fillRect/>
            </a:stretch>
          </a:blipFill>
        </p:spPr>
        <p:txBody>
          <a:bodyPr wrap="square" lIns="0" tIns="0" rIns="0" bIns="0" rtlCol="0">
            <a:noAutofit/>
          </a:bodyPr>
          <a:lstStyle/>
          <a:p>
            <a:endParaRPr/>
          </a:p>
        </p:txBody>
      </p:sp>
      <p:sp>
        <p:nvSpPr>
          <p:cNvPr id="17" name="object 17"/>
          <p:cNvSpPr/>
          <p:nvPr/>
        </p:nvSpPr>
        <p:spPr>
          <a:xfrm>
            <a:off x="9261348" y="3201924"/>
            <a:ext cx="644651" cy="1011936"/>
          </a:xfrm>
          <a:prstGeom prst="rect">
            <a:avLst/>
          </a:prstGeom>
          <a:blipFill>
            <a:blip r:embed="rId5" cstate="print"/>
            <a:stretch>
              <a:fillRect/>
            </a:stretch>
          </a:blipFill>
        </p:spPr>
        <p:txBody>
          <a:bodyPr wrap="square" lIns="0" tIns="0" rIns="0" bIns="0" rtlCol="0">
            <a:noAutofit/>
          </a:bodyPr>
          <a:lstStyle/>
          <a:p>
            <a:endParaRPr/>
          </a:p>
        </p:txBody>
      </p:sp>
      <p:sp>
        <p:nvSpPr>
          <p:cNvPr id="2" name="object 2"/>
          <p:cNvSpPr txBox="1"/>
          <p:nvPr/>
        </p:nvSpPr>
        <p:spPr>
          <a:xfrm>
            <a:off x="9774682" y="6659233"/>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11</a:t>
            </a:r>
            <a:endParaRPr sz="800">
              <a:latin typeface="Arial"/>
              <a:cs typeface="Arial"/>
            </a:endParaRPr>
          </a:p>
        </p:txBody>
      </p:sp>
      <p:sp>
        <p:nvSpPr>
          <p:cNvPr id="19"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14" name="TextBox 13"/>
          <p:cNvSpPr txBox="1"/>
          <p:nvPr/>
        </p:nvSpPr>
        <p:spPr>
          <a:xfrm>
            <a:off x="381000" y="2819400"/>
            <a:ext cx="9296400" cy="646331"/>
          </a:xfrm>
          <a:prstGeom prst="rect">
            <a:avLst/>
          </a:prstGeom>
          <a:noFill/>
        </p:spPr>
        <p:txBody>
          <a:bodyPr wrap="square" rtlCol="0">
            <a:spAutoFit/>
          </a:bodyPr>
          <a:lstStyle/>
          <a:p>
            <a:pPr lvl="1" algn="ctr"/>
            <a:r>
              <a:rPr lang="en-US" sz="3600" dirty="0">
                <a:solidFill>
                  <a:schemeClr val="bg1">
                    <a:lumMod val="95000"/>
                  </a:schemeClr>
                </a:solidFill>
                <a:latin typeface="Arial" pitchFamily="34" charset="0"/>
                <a:cs typeface="Arial" pitchFamily="34" charset="0"/>
              </a:rPr>
              <a:t>SLD Data Consumers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a:lnSpc>
                <a:spcPts val="3570"/>
              </a:lnSpc>
              <a:spcBef>
                <a:spcPts val="178"/>
              </a:spcBef>
            </a:pPr>
            <a:r>
              <a:rPr lang="en-US" sz="3400" b="1" dirty="0">
                <a:solidFill>
                  <a:schemeClr val="accent6"/>
                </a:solidFill>
                <a:latin typeface="Arial" panose="020B0604020202020204" pitchFamily="34" charset="0"/>
                <a:cs typeface="Arial" panose="020B0604020202020204" pitchFamily="34" charset="0"/>
              </a:rPr>
              <a:t>SLD Data Consumers</a:t>
            </a: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Overview</a:t>
            </a:r>
          </a:p>
        </p:txBody>
      </p:sp>
      <p:pic>
        <p:nvPicPr>
          <p:cNvPr id="7170" name="Picture 2"/>
          <p:cNvPicPr>
            <a:picLocks noChangeAspect="1" noChangeArrowheads="1"/>
          </p:cNvPicPr>
          <p:nvPr/>
        </p:nvPicPr>
        <p:blipFill>
          <a:blip r:embed="rId4" cstate="print"/>
          <a:srcRect/>
          <a:stretch>
            <a:fillRect/>
          </a:stretch>
        </p:blipFill>
        <p:spPr bwMode="auto">
          <a:xfrm>
            <a:off x="457200" y="2019300"/>
            <a:ext cx="8610600" cy="41529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a:lnSpc>
                <a:spcPts val="3570"/>
              </a:lnSpc>
              <a:spcBef>
                <a:spcPts val="178"/>
              </a:spcBef>
            </a:pPr>
            <a:r>
              <a:rPr lang="en-US" sz="3400" b="1" dirty="0">
                <a:solidFill>
                  <a:schemeClr val="accent6"/>
                </a:solidFill>
                <a:latin typeface="Arial" panose="020B0604020202020204" pitchFamily="34" charset="0"/>
                <a:cs typeface="Arial" panose="020B0604020202020204" pitchFamily="34" charset="0"/>
              </a:rPr>
              <a:t>SLD Data Consumers</a:t>
            </a: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5447645"/>
          </a:xfrm>
          <a:prstGeom prst="rect">
            <a:avLst/>
          </a:prstGeom>
        </p:spPr>
        <p:txBody>
          <a:bodyPr wrap="square">
            <a:spAutoFit/>
          </a:bodyPr>
          <a:lstStyle/>
          <a:p>
            <a:pPr algn="just"/>
            <a:r>
              <a:rPr lang="en-US" b="1" dirty="0">
                <a:latin typeface="Arial" pitchFamily="34" charset="0"/>
                <a:cs typeface="Arial" pitchFamily="34" charset="0"/>
              </a:rPr>
              <a:t>SAP NetWeaver PI</a:t>
            </a:r>
          </a:p>
          <a:p>
            <a:pPr algn="just"/>
            <a:endParaRPr lang="en-US" b="1" dirty="0">
              <a:latin typeface="Arial" pitchFamily="34" charset="0"/>
              <a:cs typeface="Arial" pitchFamily="34" charset="0"/>
            </a:endParaRPr>
          </a:p>
          <a:p>
            <a:pPr marL="731520" lvl="2" algn="just"/>
            <a:r>
              <a:rPr lang="en-US" dirty="0">
                <a:latin typeface="Arial" pitchFamily="34" charset="0"/>
                <a:cs typeface="Arial" pitchFamily="34" charset="0"/>
              </a:rPr>
              <a:t>Main use cases of SAP NetWeaver PI is for providing business system names and provides transports targets for content transports of PI</a:t>
            </a:r>
          </a:p>
          <a:p>
            <a:pPr marL="731520" lvl="2" algn="just"/>
            <a:endParaRPr lang="en-US" dirty="0">
              <a:latin typeface="Arial" pitchFamily="34" charset="0"/>
              <a:cs typeface="Arial" pitchFamily="34" charset="0"/>
            </a:endParaRPr>
          </a:p>
          <a:p>
            <a:pPr marL="731520" lvl="2" algn="just"/>
            <a:r>
              <a:rPr lang="en-US" dirty="0">
                <a:latin typeface="Arial" pitchFamily="34" charset="0"/>
                <a:cs typeface="Arial" pitchFamily="34" charset="0"/>
              </a:rPr>
              <a:t>Development and Design of interface in PI are derived from the contents of SLD</a:t>
            </a:r>
          </a:p>
          <a:p>
            <a:pPr marL="731520" lvl="2" algn="just"/>
            <a:endParaRPr lang="en-US" dirty="0">
              <a:latin typeface="Arial" pitchFamily="34" charset="0"/>
              <a:cs typeface="Arial" pitchFamily="34" charset="0"/>
            </a:endParaRPr>
          </a:p>
          <a:p>
            <a:pPr marL="731520" lvl="2" algn="just"/>
            <a:r>
              <a:rPr lang="en-US" dirty="0">
                <a:latin typeface="Arial" pitchFamily="34" charset="0"/>
                <a:cs typeface="Arial" pitchFamily="34" charset="0"/>
              </a:rPr>
              <a:t>SLD maps “business system name” to “technical system” so that PI can identify receiver of the message.</a:t>
            </a:r>
          </a:p>
          <a:p>
            <a:pPr lvl="1" algn="just">
              <a:lnSpc>
                <a:spcPct val="100000"/>
              </a:lnSpc>
              <a:spcBef>
                <a:spcPts val="0"/>
              </a:spcBef>
            </a:pPr>
            <a:endParaRPr lang="en-US" dirty="0">
              <a:latin typeface="Arial" pitchFamily="34" charset="0"/>
              <a:cs typeface="Arial" pitchFamily="34" charset="0"/>
            </a:endParaRPr>
          </a:p>
          <a:p>
            <a:pPr algn="just"/>
            <a:r>
              <a:rPr lang="en-US" b="1" dirty="0">
                <a:latin typeface="Arial" pitchFamily="34" charset="0"/>
                <a:cs typeface="Arial" pitchFamily="34" charset="0"/>
              </a:rPr>
              <a:t>Web </a:t>
            </a:r>
            <a:r>
              <a:rPr lang="en-US" b="1" dirty="0" err="1">
                <a:latin typeface="Arial" pitchFamily="34" charset="0"/>
                <a:cs typeface="Arial" pitchFamily="34" charset="0"/>
              </a:rPr>
              <a:t>Dynpro</a:t>
            </a:r>
            <a:endParaRPr lang="en-US" b="1" dirty="0">
              <a:latin typeface="Arial" pitchFamily="34" charset="0"/>
              <a:cs typeface="Arial" pitchFamily="34" charset="0"/>
            </a:endParaRPr>
          </a:p>
          <a:p>
            <a:pPr lvl="1" algn="just"/>
            <a:endParaRPr lang="en-US" b="1" dirty="0">
              <a:latin typeface="Arial" pitchFamily="34" charset="0"/>
              <a:cs typeface="Arial" pitchFamily="34" charset="0"/>
            </a:endParaRPr>
          </a:p>
          <a:p>
            <a:pPr lvl="2" algn="just"/>
            <a:r>
              <a:rPr lang="en-US" dirty="0" err="1">
                <a:latin typeface="Arial" pitchFamily="34" charset="0"/>
                <a:cs typeface="Arial" pitchFamily="34" charset="0"/>
              </a:rPr>
              <a:t>WebDynpro</a:t>
            </a:r>
            <a:r>
              <a:rPr lang="en-US" dirty="0">
                <a:latin typeface="Arial" pitchFamily="34" charset="0"/>
                <a:cs typeface="Arial" pitchFamily="34" charset="0"/>
              </a:rPr>
              <a:t> requires SLD for adaptive RFC calls.</a:t>
            </a:r>
          </a:p>
          <a:p>
            <a:pPr lvl="1" algn="just"/>
            <a:endParaRPr lang="en-US" dirty="0">
              <a:latin typeface="Arial" pitchFamily="34" charset="0"/>
              <a:cs typeface="Arial" pitchFamily="34" charset="0"/>
            </a:endParaRPr>
          </a:p>
          <a:p>
            <a:pPr algn="just"/>
            <a:r>
              <a:rPr lang="en-US" b="1" dirty="0">
                <a:latin typeface="Arial" pitchFamily="34" charset="0"/>
                <a:cs typeface="Arial" pitchFamily="34" charset="0"/>
              </a:rPr>
              <a:t>SAP Solution Manager</a:t>
            </a:r>
          </a:p>
          <a:p>
            <a:pPr lvl="2" algn="just"/>
            <a:r>
              <a:rPr lang="en-US" dirty="0">
                <a:latin typeface="Arial" pitchFamily="34" charset="0"/>
                <a:cs typeface="Arial" pitchFamily="34" charset="0"/>
              </a:rPr>
              <a:t>SLD provides solution manager with the details of the ABAP and Java system in the landscape.</a:t>
            </a:r>
          </a:p>
          <a:p>
            <a:endParaRPr lang="en-US" sz="2400" dirty="0">
              <a:solidFill>
                <a:schemeClr val="accent6">
                  <a:lumMod val="75000"/>
                </a:schemeClr>
              </a:solidFill>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20" name="object 20"/>
          <p:cNvSpPr/>
          <p:nvPr/>
        </p:nvSpPr>
        <p:spPr>
          <a:xfrm>
            <a:off x="0" y="649224"/>
            <a:ext cx="9906000" cy="833627"/>
          </a:xfrm>
          <a:prstGeom prst="rect">
            <a:avLst/>
          </a:prstGeom>
          <a:blipFill>
            <a:blip r:embed="rId4" cstate="print"/>
            <a:stretch>
              <a:fillRect/>
            </a:stretch>
          </a:blipFill>
        </p:spPr>
        <p:txBody>
          <a:bodyPr wrap="square" lIns="0" tIns="0" rIns="0" bIns="0" rtlCol="0">
            <a:noAutofit/>
          </a:bodyPr>
          <a:lstStyle/>
          <a:p>
            <a:endParaRPr/>
          </a:p>
        </p:txBody>
      </p:sp>
      <p:sp>
        <p:nvSpPr>
          <p:cNvPr id="21" name="object 21"/>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2" name="object 22"/>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3" name="object 23"/>
          <p:cNvSpPr/>
          <p:nvPr/>
        </p:nvSpPr>
        <p:spPr>
          <a:xfrm>
            <a:off x="0" y="0"/>
            <a:ext cx="9906000" cy="6353302"/>
          </a:xfrm>
          <a:prstGeom prst="rect">
            <a:avLst/>
          </a:prstGeom>
          <a:blipFill>
            <a:blip r:embed="rId5" cstate="print"/>
            <a:stretch>
              <a:fillRect/>
            </a:stretch>
          </a:blipFill>
        </p:spPr>
        <p:txBody>
          <a:bodyPr wrap="square" lIns="0" tIns="0" rIns="0" bIns="0" rtlCol="0">
            <a:noAutofit/>
          </a:bodyPr>
          <a:lstStyle/>
          <a:p>
            <a:endParaRPr dirty="0"/>
          </a:p>
        </p:txBody>
      </p:sp>
      <p:sp>
        <p:nvSpPr>
          <p:cNvPr id="24" name="object 24"/>
          <p:cNvSpPr/>
          <p:nvPr/>
        </p:nvSpPr>
        <p:spPr>
          <a:xfrm>
            <a:off x="609600" y="1100046"/>
            <a:ext cx="9906000" cy="833627"/>
          </a:xfrm>
          <a:prstGeom prst="rect">
            <a:avLst/>
          </a:prstGeom>
          <a:blipFill>
            <a:blip r:embed="rId4" cstate="print"/>
            <a:stretch>
              <a:fillRect/>
            </a:stretch>
          </a:blipFill>
        </p:spPr>
        <p:txBody>
          <a:bodyPr wrap="square" lIns="0" tIns="0" rIns="0" bIns="0" rtlCol="0">
            <a:noAutofit/>
          </a:bodyPr>
          <a:lstStyle/>
          <a:p>
            <a:r>
              <a:rPr lang="en-US" sz="3200" b="1" dirty="0"/>
              <a:t>Agenda</a:t>
            </a:r>
            <a:endParaRPr sz="3200" b="1" dirty="0"/>
          </a:p>
        </p:txBody>
      </p:sp>
      <p:sp>
        <p:nvSpPr>
          <p:cNvPr id="25" name="object 25"/>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32" name="object 32"/>
          <p:cNvSpPr/>
          <p:nvPr/>
        </p:nvSpPr>
        <p:spPr>
          <a:xfrm>
            <a:off x="838200" y="3581400"/>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r>
              <a:rPr lang="en-US" sz="2400" dirty="0">
                <a:latin typeface="Arial" pitchFamily="34" charset="0"/>
                <a:cs typeface="Arial" pitchFamily="34" charset="0"/>
              </a:rPr>
              <a:t> 4</a:t>
            </a:r>
            <a:endParaRPr sz="2400" dirty="0"/>
          </a:p>
        </p:txBody>
      </p:sp>
      <p:sp>
        <p:nvSpPr>
          <p:cNvPr id="34" name="object 34"/>
          <p:cNvSpPr/>
          <p:nvPr/>
        </p:nvSpPr>
        <p:spPr>
          <a:xfrm>
            <a:off x="838200" y="4191000"/>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r>
              <a:rPr lang="en-US" sz="2400" dirty="0">
                <a:latin typeface="Arial" pitchFamily="34" charset="0"/>
                <a:cs typeface="Arial" pitchFamily="34" charset="0"/>
              </a:rPr>
              <a:t> 5</a:t>
            </a:r>
            <a:endParaRPr sz="2400" dirty="0"/>
          </a:p>
        </p:txBody>
      </p:sp>
      <p:sp>
        <p:nvSpPr>
          <p:cNvPr id="19" name="object 19"/>
          <p:cNvSpPr txBox="1"/>
          <p:nvPr/>
        </p:nvSpPr>
        <p:spPr>
          <a:xfrm>
            <a:off x="284784" y="261222"/>
            <a:ext cx="2075027" cy="482599"/>
          </a:xfrm>
          <a:prstGeom prst="rect">
            <a:avLst/>
          </a:prstGeom>
        </p:spPr>
        <p:txBody>
          <a:bodyPr wrap="square" lIns="0" tIns="0" rIns="0" bIns="0" rtlCol="0">
            <a:noAutofit/>
          </a:bodyPr>
          <a:lstStyle/>
          <a:p>
            <a:pPr marL="12700">
              <a:lnSpc>
                <a:spcPts val="3779"/>
              </a:lnSpc>
              <a:spcBef>
                <a:spcPts val="189"/>
              </a:spcBef>
            </a:pPr>
            <a:endParaRPr sz="3600" dirty="0">
              <a:latin typeface="Arial"/>
              <a:cs typeface="Arial"/>
            </a:endParaRPr>
          </a:p>
        </p:txBody>
      </p:sp>
      <p:sp>
        <p:nvSpPr>
          <p:cNvPr id="17" name="object 17"/>
          <p:cNvSpPr txBox="1"/>
          <p:nvPr/>
        </p:nvSpPr>
        <p:spPr>
          <a:xfrm>
            <a:off x="6145733" y="2619406"/>
            <a:ext cx="1054709" cy="330200"/>
          </a:xfrm>
          <a:prstGeom prst="rect">
            <a:avLst/>
          </a:prstGeom>
        </p:spPr>
        <p:txBody>
          <a:bodyPr wrap="square" lIns="0" tIns="0" rIns="0" bIns="0" rtlCol="0">
            <a:noAutofit/>
          </a:bodyPr>
          <a:lstStyle/>
          <a:p>
            <a:pPr marL="12700">
              <a:lnSpc>
                <a:spcPts val="2555"/>
              </a:lnSpc>
              <a:spcBef>
                <a:spcPts val="127"/>
              </a:spcBef>
            </a:pPr>
            <a:endParaRPr sz="2400" dirty="0">
              <a:latin typeface="Arial"/>
              <a:cs typeface="Arial"/>
            </a:endParaRPr>
          </a:p>
        </p:txBody>
      </p:sp>
      <p:sp>
        <p:nvSpPr>
          <p:cNvPr id="11" name="object 11"/>
          <p:cNvSpPr txBox="1"/>
          <p:nvPr/>
        </p:nvSpPr>
        <p:spPr>
          <a:xfrm>
            <a:off x="7414006" y="6484419"/>
            <a:ext cx="1978686"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a:t>
            </a:r>
            <a:r>
              <a:rPr sz="700" spc="0" dirty="0">
                <a:solidFill>
                  <a:srgbClr val="7E7E7E"/>
                </a:solidFill>
                <a:latin typeface="Arial"/>
                <a:cs typeface="Arial"/>
              </a:rPr>
              <a:t>6</a:t>
            </a:r>
            <a:r>
              <a:rPr sz="700" spc="4" dirty="0">
                <a:solidFill>
                  <a:srgbClr val="7E7E7E"/>
                </a:solidFill>
                <a:latin typeface="Arial"/>
                <a:cs typeface="Arial"/>
              </a:rPr>
              <a:t> 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a:t>
            </a:r>
            <a:r>
              <a:rPr sz="700" spc="-9" dirty="0">
                <a:solidFill>
                  <a:srgbClr val="7E7E7E"/>
                </a:solidFill>
                <a:latin typeface="Arial"/>
                <a:cs typeface="Arial"/>
              </a:rPr>
              <a:t> </a:t>
            </a:r>
            <a:r>
              <a:rPr sz="700" spc="0" dirty="0">
                <a:solidFill>
                  <a:srgbClr val="7E7E7E"/>
                </a:solidFill>
                <a:latin typeface="Arial"/>
                <a:cs typeface="Arial"/>
              </a:rPr>
              <a:t>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10" name="object 10"/>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2</a:t>
            </a:r>
            <a:endParaRPr sz="800">
              <a:latin typeface="Arial"/>
              <a:cs typeface="Arial"/>
            </a:endParaRPr>
          </a:p>
        </p:txBody>
      </p:sp>
      <p:sp>
        <p:nvSpPr>
          <p:cNvPr id="44" name="Rectangle 4"/>
          <p:cNvSpPr txBox="1">
            <a:spLocks noChangeArrowheads="1"/>
          </p:cNvSpPr>
          <p:nvPr/>
        </p:nvSpPr>
        <p:spPr bwMode="gray">
          <a:xfrm>
            <a:off x="-15924" y="216265"/>
            <a:ext cx="8321724" cy="393335"/>
          </a:xfrm>
          <a:prstGeom prst="rect">
            <a:avLst/>
          </a:prstGeom>
          <a:noFill/>
        </p:spPr>
        <p:txBody>
          <a:bodyPr lIns="18000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accent6"/>
                </a:solidFill>
              </a:rPr>
              <a:t>System Landscape</a:t>
            </a:r>
            <a:r>
              <a:rPr lang="en-US" dirty="0">
                <a:solidFill>
                  <a:schemeClr val="accent6"/>
                </a:solidFill>
              </a:rPr>
              <a:t> </a:t>
            </a:r>
            <a:r>
              <a:rPr lang="en-US" b="1" dirty="0">
                <a:solidFill>
                  <a:schemeClr val="accent6"/>
                </a:solidFill>
              </a:rPr>
              <a:t>Directory</a:t>
            </a:r>
            <a:r>
              <a:rPr lang="en-US" dirty="0">
                <a:solidFill>
                  <a:schemeClr val="accent6"/>
                </a:solidFill>
              </a:rPr>
              <a:t> </a:t>
            </a:r>
            <a:endParaRPr lang="en-US" b="1" dirty="0">
              <a:solidFill>
                <a:schemeClr val="accent6"/>
              </a:solidFill>
            </a:endParaRPr>
          </a:p>
        </p:txBody>
      </p:sp>
      <p:sp>
        <p:nvSpPr>
          <p:cNvPr id="45" name="Text Box 14"/>
          <p:cNvSpPr txBox="1">
            <a:spLocks noChangeArrowheads="1"/>
          </p:cNvSpPr>
          <p:nvPr/>
        </p:nvSpPr>
        <p:spPr bwMode="auto">
          <a:xfrm>
            <a:off x="1248666" y="1977593"/>
            <a:ext cx="6218933" cy="7540526"/>
          </a:xfrm>
          <a:prstGeom prst="rect">
            <a:avLst/>
          </a:prstGeom>
          <a:noFill/>
          <a:ln w="12700">
            <a:noFill/>
            <a:miter lim="800000"/>
            <a:headEnd/>
            <a:tailEnd/>
          </a:ln>
        </p:spPr>
        <p:txBody>
          <a:bodyPr wrap="square">
            <a:spAutoFit/>
          </a:bodyPr>
          <a:lstStyle/>
          <a:p>
            <a:pPr fontAlgn="b">
              <a:spcAft>
                <a:spcPct val="100000"/>
              </a:spcAft>
            </a:pPr>
            <a:r>
              <a:rPr lang="en-US" b="1" dirty="0">
                <a:cs typeface="Arial" charset="0"/>
              </a:rPr>
              <a:t> Overview </a:t>
            </a:r>
          </a:p>
          <a:p>
            <a:pPr fontAlgn="b">
              <a:spcAft>
                <a:spcPct val="100000"/>
              </a:spcAft>
            </a:pPr>
            <a:r>
              <a:rPr lang="en-US" b="1" dirty="0">
                <a:cs typeface="Arial" charset="0"/>
              </a:rPr>
              <a:t> Content Type</a:t>
            </a:r>
          </a:p>
          <a:p>
            <a:pPr fontAlgn="b">
              <a:spcAft>
                <a:spcPct val="100000"/>
              </a:spcAft>
            </a:pPr>
            <a:r>
              <a:rPr lang="en-US" b="1" dirty="0">
                <a:cs typeface="Arial" charset="0"/>
              </a:rPr>
              <a:t>Data Suppliers</a:t>
            </a:r>
          </a:p>
          <a:p>
            <a:pPr fontAlgn="b">
              <a:spcAft>
                <a:spcPct val="100000"/>
              </a:spcAft>
            </a:pPr>
            <a:r>
              <a:rPr lang="en-US" b="1" dirty="0">
                <a:cs typeface="Arial" charset="0"/>
              </a:rPr>
              <a:t>Data Consumers</a:t>
            </a:r>
          </a:p>
          <a:p>
            <a:pPr fontAlgn="b">
              <a:spcAft>
                <a:spcPct val="100000"/>
              </a:spcAft>
            </a:pPr>
            <a:r>
              <a:rPr lang="en-US" b="1" dirty="0">
                <a:cs typeface="Arial" charset="0"/>
              </a:rPr>
              <a:t>SLD and Enterprise Service Repository</a:t>
            </a:r>
          </a:p>
          <a:p>
            <a:pPr fontAlgn="b">
              <a:spcAft>
                <a:spcPct val="100000"/>
              </a:spcAft>
            </a:pPr>
            <a:r>
              <a:rPr lang="en-US" b="1" dirty="0">
                <a:cs typeface="Arial" charset="0"/>
              </a:rPr>
              <a:t>SLD and Integration Directory</a:t>
            </a:r>
          </a:p>
          <a:p>
            <a:pPr fontAlgn="b">
              <a:spcAft>
                <a:spcPct val="100000"/>
              </a:spcAft>
            </a:pPr>
            <a:r>
              <a:rPr lang="en-US" b="1" dirty="0">
                <a:cs typeface="Arial" charset="0"/>
              </a:rPr>
              <a:t>Topology</a:t>
            </a:r>
          </a:p>
          <a:p>
            <a:pPr fontAlgn="b">
              <a:spcAft>
                <a:spcPct val="100000"/>
              </a:spcAft>
            </a:pPr>
            <a:endParaRPr lang="en-US" dirty="0">
              <a:cs typeface="Arial" charset="0"/>
            </a:endParaRPr>
          </a:p>
          <a:p>
            <a:pPr fontAlgn="b">
              <a:spcAft>
                <a:spcPct val="100000"/>
              </a:spcAft>
            </a:pPr>
            <a:r>
              <a:rPr lang="en-US" sz="1500" dirty="0">
                <a:cs typeface="Arial" charset="0"/>
              </a:rPr>
              <a:t>		</a:t>
            </a:r>
          </a:p>
          <a:p>
            <a:pPr fontAlgn="b">
              <a:spcAft>
                <a:spcPct val="100000"/>
              </a:spcAft>
            </a:pPr>
            <a:r>
              <a:rPr lang="en-US" sz="1500" dirty="0">
                <a:cs typeface="Arial" charset="0"/>
              </a:rPr>
              <a:t>		</a:t>
            </a:r>
          </a:p>
          <a:p>
            <a:pPr fontAlgn="b">
              <a:spcAft>
                <a:spcPct val="100000"/>
              </a:spcAft>
            </a:pPr>
            <a:r>
              <a:rPr lang="en-US" sz="1500" dirty="0">
                <a:cs typeface="Arial" charset="0"/>
              </a:rPr>
              <a:t>	</a:t>
            </a:r>
          </a:p>
          <a:p>
            <a:pPr fontAlgn="b">
              <a:spcAft>
                <a:spcPct val="100000"/>
              </a:spcAft>
            </a:pPr>
            <a:r>
              <a:rPr lang="en-US" sz="1500" dirty="0">
                <a:cs typeface="Arial" charset="0"/>
              </a:rPr>
              <a:t>	</a:t>
            </a:r>
          </a:p>
          <a:p>
            <a:pPr fontAlgn="b">
              <a:spcAft>
                <a:spcPct val="100000"/>
              </a:spcAft>
            </a:pPr>
            <a:r>
              <a:rPr lang="en-US" sz="1500" dirty="0">
                <a:solidFill>
                  <a:srgbClr val="B2B2B2"/>
                </a:solidFill>
                <a:cs typeface="Arial" charset="0"/>
              </a:rPr>
              <a:t>	</a:t>
            </a:r>
          </a:p>
          <a:p>
            <a:pPr fontAlgn="b">
              <a:spcAft>
                <a:spcPct val="100000"/>
              </a:spcAft>
            </a:pPr>
            <a:endParaRPr lang="en-US" sz="1500" dirty="0">
              <a:cs typeface="Arial" charset="0"/>
            </a:endParaRPr>
          </a:p>
          <a:p>
            <a:pPr fontAlgn="b">
              <a:spcAft>
                <a:spcPct val="100000"/>
              </a:spcAft>
            </a:pPr>
            <a:r>
              <a:rPr lang="en-US" sz="1600" dirty="0">
                <a:cs typeface="Arial" charset="0"/>
              </a:rPr>
              <a:t>  </a:t>
            </a:r>
            <a:endParaRPr lang="en-US" sz="1500" dirty="0">
              <a:cs typeface="Arial" charset="0"/>
            </a:endParaRPr>
          </a:p>
        </p:txBody>
      </p:sp>
      <p:sp>
        <p:nvSpPr>
          <p:cNvPr id="39" name="object 30"/>
          <p:cNvSpPr/>
          <p:nvPr/>
        </p:nvSpPr>
        <p:spPr>
          <a:xfrm>
            <a:off x="838200" y="2514600"/>
            <a:ext cx="381000" cy="424726"/>
          </a:xfrm>
          <a:custGeom>
            <a:avLst/>
            <a:gdLst/>
            <a:ahLst/>
            <a:cxnLst/>
            <a:rect l="l" t="t" r="r" b="b"/>
            <a:pathLst>
              <a:path w="356184" h="424726">
                <a:moveTo>
                  <a:pt x="0" y="424726"/>
                </a:moveTo>
                <a:lnTo>
                  <a:pt x="356184" y="424726"/>
                </a:lnTo>
                <a:lnTo>
                  <a:pt x="356184" y="0"/>
                </a:lnTo>
                <a:lnTo>
                  <a:pt x="0" y="0"/>
                </a:lnTo>
                <a:lnTo>
                  <a:pt x="0" y="424726"/>
                </a:lnTo>
                <a:close/>
              </a:path>
            </a:pathLst>
          </a:cu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r>
              <a:rPr lang="en-US" sz="2400" dirty="0">
                <a:latin typeface="Arial" pitchFamily="34" charset="0"/>
                <a:cs typeface="Arial" pitchFamily="34" charset="0"/>
              </a:rPr>
              <a:t> 2</a:t>
            </a:r>
            <a:endParaRPr sz="2400" dirty="0">
              <a:latin typeface="Arial" pitchFamily="34" charset="0"/>
              <a:cs typeface="Arial" pitchFamily="34" charset="0"/>
            </a:endParaRPr>
          </a:p>
        </p:txBody>
      </p:sp>
      <p:sp>
        <p:nvSpPr>
          <p:cNvPr id="40" name="object 30"/>
          <p:cNvSpPr/>
          <p:nvPr/>
        </p:nvSpPr>
        <p:spPr>
          <a:xfrm>
            <a:off x="838200" y="1981200"/>
            <a:ext cx="381000" cy="424726"/>
          </a:xfrm>
          <a:custGeom>
            <a:avLst/>
            <a:gdLst/>
            <a:ahLst/>
            <a:cxnLst/>
            <a:rect l="l" t="t" r="r" b="b"/>
            <a:pathLst>
              <a:path w="356184" h="424726">
                <a:moveTo>
                  <a:pt x="0" y="424726"/>
                </a:moveTo>
                <a:lnTo>
                  <a:pt x="356184" y="424726"/>
                </a:lnTo>
                <a:lnTo>
                  <a:pt x="356184" y="0"/>
                </a:lnTo>
                <a:lnTo>
                  <a:pt x="0" y="0"/>
                </a:lnTo>
                <a:lnTo>
                  <a:pt x="0" y="424726"/>
                </a:lnTo>
                <a:close/>
              </a:path>
            </a:pathLst>
          </a:cu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r>
              <a:rPr lang="en-US" sz="2400" dirty="0">
                <a:latin typeface="Arial" pitchFamily="34" charset="0"/>
                <a:cs typeface="Arial" pitchFamily="34" charset="0"/>
              </a:rPr>
              <a:t> 1</a:t>
            </a:r>
            <a:endParaRPr sz="2400" dirty="0">
              <a:latin typeface="Arial" pitchFamily="34" charset="0"/>
              <a:cs typeface="Arial" pitchFamily="34" charset="0"/>
            </a:endParaRPr>
          </a:p>
        </p:txBody>
      </p:sp>
      <p:sp>
        <p:nvSpPr>
          <p:cNvPr id="26" name="object 30"/>
          <p:cNvSpPr/>
          <p:nvPr/>
        </p:nvSpPr>
        <p:spPr>
          <a:xfrm>
            <a:off x="838200" y="3048000"/>
            <a:ext cx="381000" cy="424726"/>
          </a:xfrm>
          <a:custGeom>
            <a:avLst/>
            <a:gdLst/>
            <a:ahLst/>
            <a:cxnLst/>
            <a:rect l="l" t="t" r="r" b="b"/>
            <a:pathLst>
              <a:path w="356184" h="424726">
                <a:moveTo>
                  <a:pt x="0" y="424726"/>
                </a:moveTo>
                <a:lnTo>
                  <a:pt x="356184" y="424726"/>
                </a:lnTo>
                <a:lnTo>
                  <a:pt x="356184" y="0"/>
                </a:lnTo>
                <a:lnTo>
                  <a:pt x="0" y="0"/>
                </a:lnTo>
                <a:lnTo>
                  <a:pt x="0" y="424726"/>
                </a:lnTo>
                <a:close/>
              </a:path>
            </a:pathLst>
          </a:cu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r>
              <a:rPr lang="en-US" sz="2400" dirty="0">
                <a:latin typeface="Arial" pitchFamily="34" charset="0"/>
                <a:cs typeface="Arial" pitchFamily="34" charset="0"/>
              </a:rPr>
              <a:t> 3</a:t>
            </a:r>
            <a:endParaRPr sz="2400" dirty="0">
              <a:latin typeface="Arial" pitchFamily="34" charset="0"/>
              <a:cs typeface="Arial" pitchFamily="34" charset="0"/>
            </a:endParaRPr>
          </a:p>
        </p:txBody>
      </p:sp>
      <p:sp>
        <p:nvSpPr>
          <p:cNvPr id="28" name="object 34"/>
          <p:cNvSpPr/>
          <p:nvPr/>
        </p:nvSpPr>
        <p:spPr>
          <a:xfrm>
            <a:off x="838200" y="4724400"/>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r>
              <a:rPr lang="en-US" sz="2400" dirty="0">
                <a:latin typeface="Arial" pitchFamily="34" charset="0"/>
                <a:cs typeface="Arial" pitchFamily="34" charset="0"/>
              </a:rPr>
              <a:t> 6</a:t>
            </a:r>
            <a:endParaRPr sz="2400" dirty="0"/>
          </a:p>
        </p:txBody>
      </p:sp>
      <p:sp>
        <p:nvSpPr>
          <p:cNvPr id="29" name="object 34"/>
          <p:cNvSpPr/>
          <p:nvPr/>
        </p:nvSpPr>
        <p:spPr>
          <a:xfrm>
            <a:off x="838200" y="5257800"/>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solidFill>
            <a:schemeClr val="accent5">
              <a:lumMod val="75000"/>
            </a:schemeClr>
          </a:solidFill>
        </p:spPr>
        <p:style>
          <a:lnRef idx="2">
            <a:schemeClr val="dk1"/>
          </a:lnRef>
          <a:fillRef idx="1">
            <a:schemeClr val="lt1"/>
          </a:fillRef>
          <a:effectRef idx="0">
            <a:schemeClr val="dk1"/>
          </a:effectRef>
          <a:fontRef idx="minor">
            <a:schemeClr val="dk1"/>
          </a:fontRef>
        </p:style>
        <p:txBody>
          <a:bodyPr wrap="square" lIns="0" tIns="0" rIns="0" bIns="0" rtlCol="0">
            <a:noAutofit/>
          </a:bodyPr>
          <a:lstStyle/>
          <a:p>
            <a:r>
              <a:rPr lang="en-US" sz="2400" dirty="0">
                <a:latin typeface="Arial" pitchFamily="34" charset="0"/>
                <a:cs typeface="Arial" pitchFamily="34" charset="0"/>
              </a:rPr>
              <a:t> 7</a:t>
            </a: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a:lnSpc>
                <a:spcPts val="3570"/>
              </a:lnSpc>
              <a:spcBef>
                <a:spcPts val="178"/>
              </a:spcBef>
            </a:pPr>
            <a:r>
              <a:rPr lang="en-US" sz="3400" b="1" dirty="0">
                <a:solidFill>
                  <a:schemeClr val="accent6"/>
                </a:solidFill>
                <a:latin typeface="Arial" panose="020B0604020202020204" pitchFamily="34" charset="0"/>
                <a:cs typeface="Arial" panose="020B0604020202020204" pitchFamily="34" charset="0"/>
              </a:rPr>
              <a:t>SLD Data Consumers</a:t>
            </a: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3508653"/>
          </a:xfrm>
          <a:prstGeom prst="rect">
            <a:avLst/>
          </a:prstGeom>
        </p:spPr>
        <p:txBody>
          <a:bodyPr wrap="square">
            <a:spAutoFit/>
          </a:bodyPr>
          <a:lstStyle/>
          <a:p>
            <a:pPr algn="just">
              <a:lnSpc>
                <a:spcPct val="100000"/>
              </a:lnSpc>
            </a:pPr>
            <a:r>
              <a:rPr lang="en-US" b="1" dirty="0">
                <a:latin typeface="Arial" pitchFamily="34" charset="0"/>
                <a:cs typeface="Arial" pitchFamily="34" charset="0"/>
              </a:rPr>
              <a:t>SAP NetWeaver Development Infrastructure (NWDI) : </a:t>
            </a:r>
          </a:p>
          <a:p>
            <a:pPr lvl="1" algn="just"/>
            <a:r>
              <a:rPr lang="en-US" dirty="0">
                <a:latin typeface="Arial" pitchFamily="34" charset="0"/>
                <a:cs typeface="Arial" pitchFamily="34" charset="0"/>
              </a:rPr>
              <a:t>To develop Java code,  SLD provides :</a:t>
            </a:r>
          </a:p>
          <a:p>
            <a:pPr lvl="2" algn="just"/>
            <a:r>
              <a:rPr lang="en-US" dirty="0">
                <a:latin typeface="Arial" pitchFamily="34" charset="0"/>
                <a:cs typeface="Arial" pitchFamily="34" charset="0"/>
              </a:rPr>
              <a:t>- Definition for the software products and software component</a:t>
            </a:r>
          </a:p>
          <a:p>
            <a:pPr lvl="2" algn="just"/>
            <a:r>
              <a:rPr lang="en-US" dirty="0">
                <a:latin typeface="Arial" pitchFamily="34" charset="0"/>
                <a:cs typeface="Arial" pitchFamily="34" charset="0"/>
              </a:rPr>
              <a:t>- Naming service</a:t>
            </a:r>
          </a:p>
          <a:p>
            <a:pPr lvl="2" algn="just"/>
            <a:r>
              <a:rPr lang="en-US" dirty="0">
                <a:latin typeface="Arial" pitchFamily="34" charset="0"/>
                <a:cs typeface="Arial" pitchFamily="34" charset="0"/>
              </a:rPr>
              <a:t>- Storage of development configuration required for development</a:t>
            </a:r>
          </a:p>
          <a:p>
            <a:pPr lvl="1" algn="just">
              <a:lnSpc>
                <a:spcPct val="100000"/>
              </a:lnSpc>
              <a:spcBef>
                <a:spcPts val="0"/>
              </a:spcBef>
            </a:pPr>
            <a:endParaRPr lang="en-US" dirty="0">
              <a:latin typeface="Arial" pitchFamily="34" charset="0"/>
              <a:cs typeface="Arial" pitchFamily="34" charset="0"/>
            </a:endParaRPr>
          </a:p>
          <a:p>
            <a:pPr algn="just">
              <a:lnSpc>
                <a:spcPct val="100000"/>
              </a:lnSpc>
            </a:pPr>
            <a:r>
              <a:rPr lang="en-US" b="1" dirty="0">
                <a:latin typeface="Arial" pitchFamily="34" charset="0"/>
                <a:cs typeface="Arial" pitchFamily="34" charset="0"/>
              </a:rPr>
              <a:t>SAP NetWeaver Administrator</a:t>
            </a:r>
          </a:p>
          <a:p>
            <a:pPr lvl="2" algn="just"/>
            <a:r>
              <a:rPr lang="en-US" dirty="0">
                <a:latin typeface="Arial" pitchFamily="34" charset="0"/>
                <a:cs typeface="Arial" pitchFamily="34" charset="0"/>
              </a:rPr>
              <a:t>- Tool for administration and monitoring, which offers a central entry point        to whole SAP NetWeaver system landscape</a:t>
            </a:r>
          </a:p>
          <a:p>
            <a:pPr lvl="2" algn="just"/>
            <a:r>
              <a:rPr lang="en-US" dirty="0">
                <a:latin typeface="Arial" pitchFamily="34" charset="0"/>
                <a:cs typeface="Arial" pitchFamily="34" charset="0"/>
              </a:rPr>
              <a:t>- Requires SLD for remote monitoring functions</a:t>
            </a:r>
          </a:p>
          <a:p>
            <a:pPr lvl="2" algn="just"/>
            <a:r>
              <a:rPr lang="en-US" dirty="0">
                <a:latin typeface="Arial" pitchFamily="34" charset="0"/>
                <a:cs typeface="Arial" pitchFamily="34" charset="0"/>
              </a:rPr>
              <a:t>- During SLD downtime, central administration of systems is not possible</a:t>
            </a:r>
          </a:p>
          <a:p>
            <a:endParaRPr lang="en-US" sz="2400" dirty="0">
              <a:solidFill>
                <a:schemeClr val="accent6">
                  <a:lumMod val="75000"/>
                </a:schemeClr>
              </a:solidFill>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1050670"/>
            <a:ext cx="9906000" cy="5807329"/>
          </a:xfrm>
          <a:prstGeom prst="rect">
            <a:avLst/>
          </a:prstGeom>
          <a:blipFill>
            <a:blip r:embed="rId2" cstate="print"/>
            <a:stretch>
              <a:fillRect/>
            </a:stretch>
          </a:blipFill>
        </p:spPr>
        <p:txBody>
          <a:bodyPr wrap="square" lIns="0" tIns="0" rIns="0" bIns="0" rtlCol="0">
            <a:noAutofit/>
          </a:bodyPr>
          <a:lstStyle/>
          <a:p>
            <a:pPr algn="just">
              <a:lnSpc>
                <a:spcPct val="100000"/>
              </a:lnSpc>
              <a:spcBef>
                <a:spcPts val="0"/>
              </a:spcBef>
            </a:pPr>
            <a:endParaRPr lang="en-US" dirty="0"/>
          </a:p>
        </p:txBody>
      </p:sp>
      <p:sp>
        <p:nvSpPr>
          <p:cNvPr id="10" name="object 10"/>
          <p:cNvSpPr/>
          <p:nvPr/>
        </p:nvSpPr>
        <p:spPr>
          <a:xfrm>
            <a:off x="0" y="0"/>
            <a:ext cx="9906000" cy="2766060"/>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2052" y="0"/>
            <a:ext cx="9908016" cy="2683002"/>
          </a:xfrm>
          <a:custGeom>
            <a:avLst/>
            <a:gdLst/>
            <a:ahLst/>
            <a:cxnLst/>
            <a:rect l="l" t="t" r="r" b="b"/>
            <a:pathLst>
              <a:path w="9908016" h="2683002">
                <a:moveTo>
                  <a:pt x="1135976" y="2621142"/>
                </a:moveTo>
                <a:lnTo>
                  <a:pt x="1166689" y="2561535"/>
                </a:lnTo>
                <a:lnTo>
                  <a:pt x="1199928" y="2504255"/>
                </a:lnTo>
                <a:lnTo>
                  <a:pt x="1235716" y="2449375"/>
                </a:lnTo>
                <a:lnTo>
                  <a:pt x="1274076" y="2396972"/>
                </a:lnTo>
                <a:lnTo>
                  <a:pt x="1315032" y="2347118"/>
                </a:lnTo>
                <a:lnTo>
                  <a:pt x="1358607" y="2299890"/>
                </a:lnTo>
                <a:lnTo>
                  <a:pt x="1404824" y="2255361"/>
                </a:lnTo>
                <a:lnTo>
                  <a:pt x="1453707" y="2213606"/>
                </a:lnTo>
                <a:lnTo>
                  <a:pt x="1505278" y="2174700"/>
                </a:lnTo>
                <a:lnTo>
                  <a:pt x="1559562" y="2138717"/>
                </a:lnTo>
                <a:lnTo>
                  <a:pt x="1616581" y="2105732"/>
                </a:lnTo>
                <a:lnTo>
                  <a:pt x="1676359" y="2075819"/>
                </a:lnTo>
                <a:lnTo>
                  <a:pt x="1738919" y="2049053"/>
                </a:lnTo>
                <a:lnTo>
                  <a:pt x="1804284" y="2025509"/>
                </a:lnTo>
                <a:lnTo>
                  <a:pt x="1872478" y="2005260"/>
                </a:lnTo>
                <a:lnTo>
                  <a:pt x="1943524" y="1988383"/>
                </a:lnTo>
                <a:lnTo>
                  <a:pt x="2017445" y="1974951"/>
                </a:lnTo>
                <a:lnTo>
                  <a:pt x="2094265" y="1965038"/>
                </a:lnTo>
                <a:lnTo>
                  <a:pt x="2174006" y="1958721"/>
                </a:lnTo>
                <a:lnTo>
                  <a:pt x="8713490" y="1952878"/>
                </a:lnTo>
                <a:lnTo>
                  <a:pt x="8771856" y="1953424"/>
                </a:lnTo>
                <a:lnTo>
                  <a:pt x="8829782" y="1953321"/>
                </a:lnTo>
                <a:lnTo>
                  <a:pt x="8887365" y="1952128"/>
                </a:lnTo>
                <a:lnTo>
                  <a:pt x="8944703" y="1949407"/>
                </a:lnTo>
                <a:lnTo>
                  <a:pt x="9001890" y="1944717"/>
                </a:lnTo>
                <a:lnTo>
                  <a:pt x="9059023" y="1937618"/>
                </a:lnTo>
                <a:lnTo>
                  <a:pt x="9116198" y="1927672"/>
                </a:lnTo>
                <a:lnTo>
                  <a:pt x="9173513" y="1914437"/>
                </a:lnTo>
                <a:lnTo>
                  <a:pt x="9231062" y="1897475"/>
                </a:lnTo>
                <a:lnTo>
                  <a:pt x="9288943" y="1876345"/>
                </a:lnTo>
                <a:lnTo>
                  <a:pt x="9347252" y="1850608"/>
                </a:lnTo>
                <a:lnTo>
                  <a:pt x="9406084" y="1819824"/>
                </a:lnTo>
                <a:lnTo>
                  <a:pt x="9465537" y="1783553"/>
                </a:lnTo>
                <a:lnTo>
                  <a:pt x="9525707" y="1741356"/>
                </a:lnTo>
                <a:lnTo>
                  <a:pt x="9586689" y="1692792"/>
                </a:lnTo>
                <a:lnTo>
                  <a:pt x="9648580" y="1637423"/>
                </a:lnTo>
                <a:lnTo>
                  <a:pt x="9711477" y="1574807"/>
                </a:lnTo>
                <a:lnTo>
                  <a:pt x="9775476" y="1504506"/>
                </a:lnTo>
                <a:lnTo>
                  <a:pt x="9840672" y="1426079"/>
                </a:lnTo>
                <a:lnTo>
                  <a:pt x="9907163" y="1339088"/>
                </a:lnTo>
                <a:lnTo>
                  <a:pt x="9907469" y="1293651"/>
                </a:lnTo>
                <a:lnTo>
                  <a:pt x="9907704" y="1190544"/>
                </a:lnTo>
                <a:lnTo>
                  <a:pt x="9907873" y="1044020"/>
                </a:lnTo>
                <a:lnTo>
                  <a:pt x="9908016" y="774006"/>
                </a:lnTo>
                <a:lnTo>
                  <a:pt x="9907871" y="99026"/>
                </a:lnTo>
                <a:lnTo>
                  <a:pt x="9907671" y="0"/>
                </a:lnTo>
                <a:lnTo>
                  <a:pt x="2052" y="2539"/>
                </a:lnTo>
                <a:lnTo>
                  <a:pt x="2052" y="1971827"/>
                </a:lnTo>
                <a:lnTo>
                  <a:pt x="41422" y="1972307"/>
                </a:lnTo>
                <a:lnTo>
                  <a:pt x="86977" y="1974296"/>
                </a:lnTo>
                <a:lnTo>
                  <a:pt x="136221" y="1978137"/>
                </a:lnTo>
                <a:lnTo>
                  <a:pt x="188711" y="1984197"/>
                </a:lnTo>
                <a:lnTo>
                  <a:pt x="244002" y="1992844"/>
                </a:lnTo>
                <a:lnTo>
                  <a:pt x="301651" y="2004446"/>
                </a:lnTo>
                <a:lnTo>
                  <a:pt x="361213" y="2019370"/>
                </a:lnTo>
                <a:lnTo>
                  <a:pt x="422246" y="2037984"/>
                </a:lnTo>
                <a:lnTo>
                  <a:pt x="484305" y="2060655"/>
                </a:lnTo>
                <a:lnTo>
                  <a:pt x="546947" y="2087753"/>
                </a:lnTo>
                <a:lnTo>
                  <a:pt x="609727" y="2119643"/>
                </a:lnTo>
                <a:lnTo>
                  <a:pt x="672202" y="2156693"/>
                </a:lnTo>
                <a:lnTo>
                  <a:pt x="733928" y="2199272"/>
                </a:lnTo>
                <a:lnTo>
                  <a:pt x="794462" y="2247747"/>
                </a:lnTo>
                <a:lnTo>
                  <a:pt x="853359" y="2302486"/>
                </a:lnTo>
                <a:lnTo>
                  <a:pt x="910176" y="2363856"/>
                </a:lnTo>
                <a:lnTo>
                  <a:pt x="964469" y="2432224"/>
                </a:lnTo>
                <a:lnTo>
                  <a:pt x="1015794" y="2507960"/>
                </a:lnTo>
                <a:lnTo>
                  <a:pt x="1063707" y="2591430"/>
                </a:lnTo>
                <a:lnTo>
                  <a:pt x="1107765" y="2683002"/>
                </a:lnTo>
                <a:lnTo>
                  <a:pt x="1135976" y="2621142"/>
                </a:lnTo>
                <a:close/>
              </a:path>
            </a:pathLst>
          </a:custGeom>
          <a:solidFill>
            <a:srgbClr val="FFFFFF"/>
          </a:solidFill>
        </p:spPr>
        <p:txBody>
          <a:bodyPr wrap="square" lIns="0" tIns="0" rIns="0" bIns="0" rtlCol="0">
            <a:noAutofit/>
          </a:bodyPr>
          <a:lstStyle/>
          <a:p>
            <a:endParaRPr/>
          </a:p>
        </p:txBody>
      </p:sp>
      <p:sp>
        <p:nvSpPr>
          <p:cNvPr id="12" name="object 12"/>
          <p:cNvSpPr/>
          <p:nvPr/>
        </p:nvSpPr>
        <p:spPr>
          <a:xfrm>
            <a:off x="0" y="6400876"/>
            <a:ext cx="9906000" cy="457123"/>
          </a:xfrm>
          <a:custGeom>
            <a:avLst/>
            <a:gdLst/>
            <a:ahLst/>
            <a:cxnLst/>
            <a:rect l="l" t="t" r="r" b="b"/>
            <a:pathLst>
              <a:path w="9906000" h="457123">
                <a:moveTo>
                  <a:pt x="9906000" y="0"/>
                </a:moveTo>
                <a:lnTo>
                  <a:pt x="0" y="0"/>
                </a:lnTo>
                <a:lnTo>
                  <a:pt x="0" y="457121"/>
                </a:lnTo>
                <a:lnTo>
                  <a:pt x="9906000" y="457121"/>
                </a:lnTo>
                <a:lnTo>
                  <a:pt x="9906000" y="0"/>
                </a:lnTo>
                <a:close/>
              </a:path>
            </a:pathLst>
          </a:custGeom>
          <a:solidFill>
            <a:srgbClr val="FFFFFF"/>
          </a:solidFill>
        </p:spPr>
        <p:txBody>
          <a:bodyPr wrap="square" lIns="0" tIns="0" rIns="0" bIns="0" rtlCol="0">
            <a:noAutofit/>
          </a:bodyPr>
          <a:lstStyle/>
          <a:p>
            <a:endParaRPr/>
          </a:p>
        </p:txBody>
      </p:sp>
      <p:sp>
        <p:nvSpPr>
          <p:cNvPr id="13" name="object 13"/>
          <p:cNvSpPr/>
          <p:nvPr/>
        </p:nvSpPr>
        <p:spPr>
          <a:xfrm>
            <a:off x="716229" y="653034"/>
            <a:ext cx="3002788" cy="694689"/>
          </a:xfrm>
          <a:prstGeom prst="rect">
            <a:avLst/>
          </a:prstGeom>
          <a:blipFill>
            <a:blip r:embed="rId4" cstate="print"/>
            <a:stretch>
              <a:fillRect/>
            </a:stretch>
          </a:blipFill>
        </p:spPr>
        <p:txBody>
          <a:bodyPr wrap="square" lIns="0" tIns="0" rIns="0" bIns="0" rtlCol="0">
            <a:noAutofit/>
          </a:bodyPr>
          <a:lstStyle/>
          <a:p>
            <a:endParaRPr/>
          </a:p>
        </p:txBody>
      </p:sp>
      <p:sp>
        <p:nvSpPr>
          <p:cNvPr id="15" name="object 15"/>
          <p:cNvSpPr/>
          <p:nvPr/>
        </p:nvSpPr>
        <p:spPr>
          <a:xfrm>
            <a:off x="9261348" y="2708148"/>
            <a:ext cx="644651" cy="1011935"/>
          </a:xfrm>
          <a:prstGeom prst="rect">
            <a:avLst/>
          </a:prstGeom>
          <a:blipFill>
            <a:blip r:embed="rId5" cstate="print"/>
            <a:stretch>
              <a:fillRect/>
            </a:stretch>
          </a:blipFill>
        </p:spPr>
        <p:txBody>
          <a:bodyPr wrap="square" lIns="0" tIns="0" rIns="0" bIns="0" rtlCol="0">
            <a:noAutofit/>
          </a:bodyPr>
          <a:lstStyle/>
          <a:p>
            <a:endParaRPr/>
          </a:p>
        </p:txBody>
      </p:sp>
      <p:sp>
        <p:nvSpPr>
          <p:cNvPr id="17" name="object 17"/>
          <p:cNvSpPr/>
          <p:nvPr/>
        </p:nvSpPr>
        <p:spPr>
          <a:xfrm>
            <a:off x="9261348" y="3201924"/>
            <a:ext cx="644651" cy="1011936"/>
          </a:xfrm>
          <a:prstGeom prst="rect">
            <a:avLst/>
          </a:prstGeom>
          <a:blipFill>
            <a:blip r:embed="rId5" cstate="print"/>
            <a:stretch>
              <a:fillRect/>
            </a:stretch>
          </a:blipFill>
        </p:spPr>
        <p:txBody>
          <a:bodyPr wrap="square" lIns="0" tIns="0" rIns="0" bIns="0" rtlCol="0">
            <a:noAutofit/>
          </a:bodyPr>
          <a:lstStyle/>
          <a:p>
            <a:endParaRPr/>
          </a:p>
        </p:txBody>
      </p:sp>
      <p:sp>
        <p:nvSpPr>
          <p:cNvPr id="2" name="object 2"/>
          <p:cNvSpPr txBox="1"/>
          <p:nvPr/>
        </p:nvSpPr>
        <p:spPr>
          <a:xfrm>
            <a:off x="9774682" y="6659233"/>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11</a:t>
            </a:r>
            <a:endParaRPr sz="800">
              <a:latin typeface="Arial"/>
              <a:cs typeface="Arial"/>
            </a:endParaRPr>
          </a:p>
        </p:txBody>
      </p:sp>
      <p:sp>
        <p:nvSpPr>
          <p:cNvPr id="19"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14" name="TextBox 13"/>
          <p:cNvSpPr txBox="1"/>
          <p:nvPr/>
        </p:nvSpPr>
        <p:spPr>
          <a:xfrm>
            <a:off x="381000" y="2819400"/>
            <a:ext cx="9296400" cy="646331"/>
          </a:xfrm>
          <a:prstGeom prst="rect">
            <a:avLst/>
          </a:prstGeom>
          <a:noFill/>
        </p:spPr>
        <p:txBody>
          <a:bodyPr wrap="square" rtlCol="0">
            <a:spAutoFit/>
          </a:bodyPr>
          <a:lstStyle/>
          <a:p>
            <a:pPr lvl="1" algn="ctr"/>
            <a:r>
              <a:rPr lang="en-US" sz="3600" dirty="0">
                <a:solidFill>
                  <a:schemeClr val="bg1">
                    <a:lumMod val="95000"/>
                  </a:schemeClr>
                </a:solidFill>
                <a:latin typeface="Arial" pitchFamily="34" charset="0"/>
                <a:cs typeface="Arial" pitchFamily="34" charset="0"/>
              </a:rPr>
              <a:t>SLD and ESR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a:lnSpc>
                <a:spcPts val="3570"/>
              </a:lnSpc>
              <a:spcBef>
                <a:spcPts val="178"/>
              </a:spcBef>
            </a:pPr>
            <a:r>
              <a:rPr lang="en-US" sz="3400" b="1" dirty="0">
                <a:solidFill>
                  <a:schemeClr val="accent6"/>
                </a:solidFill>
                <a:latin typeface="Arial" panose="020B0604020202020204" pitchFamily="34" charset="0"/>
                <a:cs typeface="Arial" panose="020B0604020202020204" pitchFamily="34" charset="0"/>
              </a:rPr>
              <a:t>SLD and Enterprise Services Repository</a:t>
            </a: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447800"/>
            <a:ext cx="8686800" cy="4616648"/>
          </a:xfrm>
          <a:prstGeom prst="rect">
            <a:avLst/>
          </a:prstGeom>
        </p:spPr>
        <p:txBody>
          <a:bodyPr wrap="square">
            <a:spAutoFit/>
          </a:bodyPr>
          <a:lstStyle/>
          <a:p>
            <a:pPr lvl="1" algn="just"/>
            <a:endParaRPr lang="en-US" dirty="0">
              <a:latin typeface="Arial" pitchFamily="34" charset="0"/>
              <a:cs typeface="Arial" pitchFamily="34" charset="0"/>
            </a:endParaRPr>
          </a:p>
          <a:p>
            <a:pPr lvl="1" algn="just"/>
            <a:r>
              <a:rPr lang="en-US" dirty="0">
                <a:latin typeface="Arial" pitchFamily="34" charset="0"/>
                <a:cs typeface="Arial" pitchFamily="34" charset="0"/>
              </a:rPr>
              <a:t>All design/development work in the ESR (Enterprise Service Repository) is organized by SWC version. This makes us understand the interfaces logically belong to a SWC and to a particular version.</a:t>
            </a:r>
          </a:p>
          <a:p>
            <a:pPr lvl="1" algn="just"/>
            <a:endParaRPr lang="en-US" dirty="0">
              <a:latin typeface="Arial" pitchFamily="34" charset="0"/>
              <a:cs typeface="Arial" pitchFamily="34" charset="0"/>
            </a:endParaRPr>
          </a:p>
          <a:p>
            <a:pPr lvl="1" algn="just"/>
            <a:r>
              <a:rPr lang="en-US" dirty="0">
                <a:latin typeface="Arial" pitchFamily="34" charset="0"/>
                <a:cs typeface="Arial" pitchFamily="34" charset="0"/>
              </a:rPr>
              <a:t>Before development begins, the SWCVs’ must be imported from the SLD to the Enterprise Service Repository.</a:t>
            </a:r>
          </a:p>
          <a:p>
            <a:pPr lvl="1" algn="just"/>
            <a:endParaRPr lang="en-US" dirty="0">
              <a:latin typeface="Arial" pitchFamily="34" charset="0"/>
              <a:cs typeface="Arial" pitchFamily="34" charset="0"/>
            </a:endParaRPr>
          </a:p>
          <a:p>
            <a:pPr lvl="1" algn="just"/>
            <a:r>
              <a:rPr lang="en-US" dirty="0">
                <a:latin typeface="Arial" pitchFamily="34" charset="0"/>
                <a:cs typeface="Arial" pitchFamily="34" charset="0"/>
              </a:rPr>
              <a:t>As the Local Software component is not having any link with SLD or ID, it is used only for testing purpose. Wherever development of interfaces is concerned SWCV’s imported from the SLD only can be used.</a:t>
            </a:r>
          </a:p>
          <a:p>
            <a:pPr lvl="1" algn="just"/>
            <a:endParaRPr lang="en-US" dirty="0">
              <a:latin typeface="Arial" pitchFamily="34" charset="0"/>
              <a:cs typeface="Arial" pitchFamily="34" charset="0"/>
            </a:endParaRPr>
          </a:p>
          <a:p>
            <a:pPr lvl="1" algn="just"/>
            <a:r>
              <a:rPr lang="en-US" dirty="0">
                <a:latin typeface="Arial" pitchFamily="34" charset="0"/>
                <a:cs typeface="Arial" pitchFamily="34" charset="0"/>
              </a:rPr>
              <a:t>Additionally when we define integration scenarios in the ESR, the application components that we assign in the scenario editor are assigned from product versions in the SLD.</a:t>
            </a:r>
          </a:p>
          <a:p>
            <a:endParaRPr lang="en-US" sz="2400" dirty="0">
              <a:solidFill>
                <a:schemeClr val="accent6">
                  <a:lumMod val="75000"/>
                </a:schemeClr>
              </a:solidFill>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a:lnSpc>
                <a:spcPts val="3570"/>
              </a:lnSpc>
              <a:spcBef>
                <a:spcPts val="178"/>
              </a:spcBef>
            </a:pPr>
            <a:r>
              <a:rPr lang="en-US" sz="3400" b="1" dirty="0">
                <a:solidFill>
                  <a:schemeClr val="accent6"/>
                </a:solidFill>
                <a:latin typeface="Arial" panose="020B0604020202020204" pitchFamily="34" charset="0"/>
                <a:cs typeface="Arial" panose="020B0604020202020204" pitchFamily="34" charset="0"/>
              </a:rPr>
              <a:t>SLD and Enterprise Services Repository</a:t>
            </a: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447800"/>
            <a:ext cx="8686800" cy="923330"/>
          </a:xfrm>
          <a:prstGeom prst="rect">
            <a:avLst/>
          </a:prstGeom>
        </p:spPr>
        <p:txBody>
          <a:bodyPr wrap="square">
            <a:spAutoFit/>
          </a:bodyPr>
          <a:lstStyle/>
          <a:p>
            <a:pPr lvl="1" algn="just"/>
            <a:endParaRPr lang="en-US" dirty="0">
              <a:latin typeface="Arial" pitchFamily="34" charset="0"/>
              <a:cs typeface="Arial" pitchFamily="34" charset="0"/>
            </a:endParaRPr>
          </a:p>
          <a:p>
            <a:pPr lvl="1"/>
            <a:r>
              <a:rPr lang="en-US" dirty="0">
                <a:latin typeface="Arial" pitchFamily="34" charset="0"/>
                <a:cs typeface="Arial" pitchFamily="34" charset="0"/>
              </a:rPr>
              <a:t>Dependencies between SWCVs’ can be created in the SLD and these dependencies will automatically be reflected in ESR.</a:t>
            </a:r>
          </a:p>
        </p:txBody>
      </p:sp>
      <p:pic>
        <p:nvPicPr>
          <p:cNvPr id="8194" name="Picture 2"/>
          <p:cNvPicPr>
            <a:picLocks noChangeAspect="1" noChangeArrowheads="1"/>
          </p:cNvPicPr>
          <p:nvPr/>
        </p:nvPicPr>
        <p:blipFill>
          <a:blip r:embed="rId4" cstate="print"/>
          <a:srcRect/>
          <a:stretch>
            <a:fillRect/>
          </a:stretch>
        </p:blipFill>
        <p:spPr bwMode="auto">
          <a:xfrm>
            <a:off x="457200" y="2362200"/>
            <a:ext cx="8839200" cy="37338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1050670"/>
            <a:ext cx="9906000" cy="5807329"/>
          </a:xfrm>
          <a:prstGeom prst="rect">
            <a:avLst/>
          </a:prstGeom>
          <a:blipFill>
            <a:blip r:embed="rId2" cstate="print"/>
            <a:stretch>
              <a:fillRect/>
            </a:stretch>
          </a:blipFill>
        </p:spPr>
        <p:txBody>
          <a:bodyPr wrap="square" lIns="0" tIns="0" rIns="0" bIns="0" rtlCol="0">
            <a:noAutofit/>
          </a:bodyPr>
          <a:lstStyle/>
          <a:p>
            <a:pPr algn="just">
              <a:lnSpc>
                <a:spcPct val="100000"/>
              </a:lnSpc>
              <a:spcBef>
                <a:spcPts val="0"/>
              </a:spcBef>
            </a:pPr>
            <a:endParaRPr lang="en-US" dirty="0"/>
          </a:p>
        </p:txBody>
      </p:sp>
      <p:sp>
        <p:nvSpPr>
          <p:cNvPr id="10" name="object 10"/>
          <p:cNvSpPr/>
          <p:nvPr/>
        </p:nvSpPr>
        <p:spPr>
          <a:xfrm>
            <a:off x="0" y="0"/>
            <a:ext cx="9906000" cy="2766060"/>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2052" y="0"/>
            <a:ext cx="9908016" cy="2683002"/>
          </a:xfrm>
          <a:custGeom>
            <a:avLst/>
            <a:gdLst/>
            <a:ahLst/>
            <a:cxnLst/>
            <a:rect l="l" t="t" r="r" b="b"/>
            <a:pathLst>
              <a:path w="9908016" h="2683002">
                <a:moveTo>
                  <a:pt x="1135976" y="2621142"/>
                </a:moveTo>
                <a:lnTo>
                  <a:pt x="1166689" y="2561535"/>
                </a:lnTo>
                <a:lnTo>
                  <a:pt x="1199928" y="2504255"/>
                </a:lnTo>
                <a:lnTo>
                  <a:pt x="1235716" y="2449375"/>
                </a:lnTo>
                <a:lnTo>
                  <a:pt x="1274076" y="2396972"/>
                </a:lnTo>
                <a:lnTo>
                  <a:pt x="1315032" y="2347118"/>
                </a:lnTo>
                <a:lnTo>
                  <a:pt x="1358607" y="2299890"/>
                </a:lnTo>
                <a:lnTo>
                  <a:pt x="1404824" y="2255361"/>
                </a:lnTo>
                <a:lnTo>
                  <a:pt x="1453707" y="2213606"/>
                </a:lnTo>
                <a:lnTo>
                  <a:pt x="1505278" y="2174700"/>
                </a:lnTo>
                <a:lnTo>
                  <a:pt x="1559562" y="2138717"/>
                </a:lnTo>
                <a:lnTo>
                  <a:pt x="1616581" y="2105732"/>
                </a:lnTo>
                <a:lnTo>
                  <a:pt x="1676359" y="2075819"/>
                </a:lnTo>
                <a:lnTo>
                  <a:pt x="1738919" y="2049053"/>
                </a:lnTo>
                <a:lnTo>
                  <a:pt x="1804284" y="2025509"/>
                </a:lnTo>
                <a:lnTo>
                  <a:pt x="1872478" y="2005260"/>
                </a:lnTo>
                <a:lnTo>
                  <a:pt x="1943524" y="1988383"/>
                </a:lnTo>
                <a:lnTo>
                  <a:pt x="2017445" y="1974951"/>
                </a:lnTo>
                <a:lnTo>
                  <a:pt x="2094265" y="1965038"/>
                </a:lnTo>
                <a:lnTo>
                  <a:pt x="2174006" y="1958721"/>
                </a:lnTo>
                <a:lnTo>
                  <a:pt x="8713490" y="1952878"/>
                </a:lnTo>
                <a:lnTo>
                  <a:pt x="8771856" y="1953424"/>
                </a:lnTo>
                <a:lnTo>
                  <a:pt x="8829782" y="1953321"/>
                </a:lnTo>
                <a:lnTo>
                  <a:pt x="8887365" y="1952128"/>
                </a:lnTo>
                <a:lnTo>
                  <a:pt x="8944703" y="1949407"/>
                </a:lnTo>
                <a:lnTo>
                  <a:pt x="9001890" y="1944717"/>
                </a:lnTo>
                <a:lnTo>
                  <a:pt x="9059023" y="1937618"/>
                </a:lnTo>
                <a:lnTo>
                  <a:pt x="9116198" y="1927672"/>
                </a:lnTo>
                <a:lnTo>
                  <a:pt x="9173513" y="1914437"/>
                </a:lnTo>
                <a:lnTo>
                  <a:pt x="9231062" y="1897475"/>
                </a:lnTo>
                <a:lnTo>
                  <a:pt x="9288943" y="1876345"/>
                </a:lnTo>
                <a:lnTo>
                  <a:pt x="9347252" y="1850608"/>
                </a:lnTo>
                <a:lnTo>
                  <a:pt x="9406084" y="1819824"/>
                </a:lnTo>
                <a:lnTo>
                  <a:pt x="9465537" y="1783553"/>
                </a:lnTo>
                <a:lnTo>
                  <a:pt x="9525707" y="1741356"/>
                </a:lnTo>
                <a:lnTo>
                  <a:pt x="9586689" y="1692792"/>
                </a:lnTo>
                <a:lnTo>
                  <a:pt x="9648580" y="1637423"/>
                </a:lnTo>
                <a:lnTo>
                  <a:pt x="9711477" y="1574807"/>
                </a:lnTo>
                <a:lnTo>
                  <a:pt x="9775476" y="1504506"/>
                </a:lnTo>
                <a:lnTo>
                  <a:pt x="9840672" y="1426079"/>
                </a:lnTo>
                <a:lnTo>
                  <a:pt x="9907163" y="1339088"/>
                </a:lnTo>
                <a:lnTo>
                  <a:pt x="9907469" y="1293651"/>
                </a:lnTo>
                <a:lnTo>
                  <a:pt x="9907704" y="1190544"/>
                </a:lnTo>
                <a:lnTo>
                  <a:pt x="9907873" y="1044020"/>
                </a:lnTo>
                <a:lnTo>
                  <a:pt x="9908016" y="774006"/>
                </a:lnTo>
                <a:lnTo>
                  <a:pt x="9907871" y="99026"/>
                </a:lnTo>
                <a:lnTo>
                  <a:pt x="9907671" y="0"/>
                </a:lnTo>
                <a:lnTo>
                  <a:pt x="2052" y="2539"/>
                </a:lnTo>
                <a:lnTo>
                  <a:pt x="2052" y="1971827"/>
                </a:lnTo>
                <a:lnTo>
                  <a:pt x="41422" y="1972307"/>
                </a:lnTo>
                <a:lnTo>
                  <a:pt x="86977" y="1974296"/>
                </a:lnTo>
                <a:lnTo>
                  <a:pt x="136221" y="1978137"/>
                </a:lnTo>
                <a:lnTo>
                  <a:pt x="188711" y="1984197"/>
                </a:lnTo>
                <a:lnTo>
                  <a:pt x="244002" y="1992844"/>
                </a:lnTo>
                <a:lnTo>
                  <a:pt x="301651" y="2004446"/>
                </a:lnTo>
                <a:lnTo>
                  <a:pt x="361213" y="2019370"/>
                </a:lnTo>
                <a:lnTo>
                  <a:pt x="422246" y="2037984"/>
                </a:lnTo>
                <a:lnTo>
                  <a:pt x="484305" y="2060655"/>
                </a:lnTo>
                <a:lnTo>
                  <a:pt x="546947" y="2087753"/>
                </a:lnTo>
                <a:lnTo>
                  <a:pt x="609727" y="2119643"/>
                </a:lnTo>
                <a:lnTo>
                  <a:pt x="672202" y="2156693"/>
                </a:lnTo>
                <a:lnTo>
                  <a:pt x="733928" y="2199272"/>
                </a:lnTo>
                <a:lnTo>
                  <a:pt x="794462" y="2247747"/>
                </a:lnTo>
                <a:lnTo>
                  <a:pt x="853359" y="2302486"/>
                </a:lnTo>
                <a:lnTo>
                  <a:pt x="910176" y="2363856"/>
                </a:lnTo>
                <a:lnTo>
                  <a:pt x="964469" y="2432224"/>
                </a:lnTo>
                <a:lnTo>
                  <a:pt x="1015794" y="2507960"/>
                </a:lnTo>
                <a:lnTo>
                  <a:pt x="1063707" y="2591430"/>
                </a:lnTo>
                <a:lnTo>
                  <a:pt x="1107765" y="2683002"/>
                </a:lnTo>
                <a:lnTo>
                  <a:pt x="1135976" y="2621142"/>
                </a:lnTo>
                <a:close/>
              </a:path>
            </a:pathLst>
          </a:custGeom>
          <a:solidFill>
            <a:srgbClr val="FFFFFF"/>
          </a:solidFill>
        </p:spPr>
        <p:txBody>
          <a:bodyPr wrap="square" lIns="0" tIns="0" rIns="0" bIns="0" rtlCol="0">
            <a:noAutofit/>
          </a:bodyPr>
          <a:lstStyle/>
          <a:p>
            <a:endParaRPr/>
          </a:p>
        </p:txBody>
      </p:sp>
      <p:sp>
        <p:nvSpPr>
          <p:cNvPr id="12" name="object 12"/>
          <p:cNvSpPr/>
          <p:nvPr/>
        </p:nvSpPr>
        <p:spPr>
          <a:xfrm>
            <a:off x="0" y="6400876"/>
            <a:ext cx="9906000" cy="457123"/>
          </a:xfrm>
          <a:custGeom>
            <a:avLst/>
            <a:gdLst/>
            <a:ahLst/>
            <a:cxnLst/>
            <a:rect l="l" t="t" r="r" b="b"/>
            <a:pathLst>
              <a:path w="9906000" h="457123">
                <a:moveTo>
                  <a:pt x="9906000" y="0"/>
                </a:moveTo>
                <a:lnTo>
                  <a:pt x="0" y="0"/>
                </a:lnTo>
                <a:lnTo>
                  <a:pt x="0" y="457121"/>
                </a:lnTo>
                <a:lnTo>
                  <a:pt x="9906000" y="457121"/>
                </a:lnTo>
                <a:lnTo>
                  <a:pt x="9906000" y="0"/>
                </a:lnTo>
                <a:close/>
              </a:path>
            </a:pathLst>
          </a:custGeom>
          <a:solidFill>
            <a:srgbClr val="FFFFFF"/>
          </a:solidFill>
        </p:spPr>
        <p:txBody>
          <a:bodyPr wrap="square" lIns="0" tIns="0" rIns="0" bIns="0" rtlCol="0">
            <a:noAutofit/>
          </a:bodyPr>
          <a:lstStyle/>
          <a:p>
            <a:endParaRPr/>
          </a:p>
        </p:txBody>
      </p:sp>
      <p:sp>
        <p:nvSpPr>
          <p:cNvPr id="13" name="object 13"/>
          <p:cNvSpPr/>
          <p:nvPr/>
        </p:nvSpPr>
        <p:spPr>
          <a:xfrm>
            <a:off x="716229" y="653034"/>
            <a:ext cx="3002788" cy="694689"/>
          </a:xfrm>
          <a:prstGeom prst="rect">
            <a:avLst/>
          </a:prstGeom>
          <a:blipFill>
            <a:blip r:embed="rId4" cstate="print"/>
            <a:stretch>
              <a:fillRect/>
            </a:stretch>
          </a:blipFill>
        </p:spPr>
        <p:txBody>
          <a:bodyPr wrap="square" lIns="0" tIns="0" rIns="0" bIns="0" rtlCol="0">
            <a:noAutofit/>
          </a:bodyPr>
          <a:lstStyle/>
          <a:p>
            <a:endParaRPr/>
          </a:p>
        </p:txBody>
      </p:sp>
      <p:sp>
        <p:nvSpPr>
          <p:cNvPr id="15" name="object 15"/>
          <p:cNvSpPr/>
          <p:nvPr/>
        </p:nvSpPr>
        <p:spPr>
          <a:xfrm>
            <a:off x="9261348" y="2708148"/>
            <a:ext cx="644651" cy="1011935"/>
          </a:xfrm>
          <a:prstGeom prst="rect">
            <a:avLst/>
          </a:prstGeom>
          <a:blipFill>
            <a:blip r:embed="rId5" cstate="print"/>
            <a:stretch>
              <a:fillRect/>
            </a:stretch>
          </a:blipFill>
        </p:spPr>
        <p:txBody>
          <a:bodyPr wrap="square" lIns="0" tIns="0" rIns="0" bIns="0" rtlCol="0">
            <a:noAutofit/>
          </a:bodyPr>
          <a:lstStyle/>
          <a:p>
            <a:endParaRPr/>
          </a:p>
        </p:txBody>
      </p:sp>
      <p:sp>
        <p:nvSpPr>
          <p:cNvPr id="17" name="object 17"/>
          <p:cNvSpPr/>
          <p:nvPr/>
        </p:nvSpPr>
        <p:spPr>
          <a:xfrm>
            <a:off x="9261348" y="3201924"/>
            <a:ext cx="644651" cy="1011936"/>
          </a:xfrm>
          <a:prstGeom prst="rect">
            <a:avLst/>
          </a:prstGeom>
          <a:blipFill>
            <a:blip r:embed="rId5" cstate="print"/>
            <a:stretch>
              <a:fillRect/>
            </a:stretch>
          </a:blipFill>
        </p:spPr>
        <p:txBody>
          <a:bodyPr wrap="square" lIns="0" tIns="0" rIns="0" bIns="0" rtlCol="0">
            <a:noAutofit/>
          </a:bodyPr>
          <a:lstStyle/>
          <a:p>
            <a:endParaRPr/>
          </a:p>
        </p:txBody>
      </p:sp>
      <p:sp>
        <p:nvSpPr>
          <p:cNvPr id="2" name="object 2"/>
          <p:cNvSpPr txBox="1"/>
          <p:nvPr/>
        </p:nvSpPr>
        <p:spPr>
          <a:xfrm>
            <a:off x="9774682" y="6659233"/>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11</a:t>
            </a:r>
            <a:endParaRPr sz="800">
              <a:latin typeface="Arial"/>
              <a:cs typeface="Arial"/>
            </a:endParaRPr>
          </a:p>
        </p:txBody>
      </p:sp>
      <p:sp>
        <p:nvSpPr>
          <p:cNvPr id="19"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14" name="TextBox 13"/>
          <p:cNvSpPr txBox="1"/>
          <p:nvPr/>
        </p:nvSpPr>
        <p:spPr>
          <a:xfrm>
            <a:off x="381000" y="2819400"/>
            <a:ext cx="9296400" cy="646331"/>
          </a:xfrm>
          <a:prstGeom prst="rect">
            <a:avLst/>
          </a:prstGeom>
          <a:noFill/>
        </p:spPr>
        <p:txBody>
          <a:bodyPr wrap="square" rtlCol="0">
            <a:spAutoFit/>
          </a:bodyPr>
          <a:lstStyle/>
          <a:p>
            <a:pPr lvl="1" algn="ctr"/>
            <a:r>
              <a:rPr lang="en-US" sz="3600" dirty="0">
                <a:solidFill>
                  <a:schemeClr val="bg1">
                    <a:lumMod val="95000"/>
                  </a:schemeClr>
                </a:solidFill>
                <a:latin typeface="Arial" pitchFamily="34" charset="0"/>
                <a:cs typeface="Arial" pitchFamily="34" charset="0"/>
              </a:rPr>
              <a:t>SLD and ID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a:lnSpc>
                <a:spcPts val="3570"/>
              </a:lnSpc>
              <a:spcBef>
                <a:spcPts val="178"/>
              </a:spcBef>
            </a:pPr>
            <a:r>
              <a:rPr lang="en-US" sz="3400" b="1" dirty="0">
                <a:solidFill>
                  <a:schemeClr val="accent6"/>
                </a:solidFill>
                <a:latin typeface="Arial" panose="020B0604020202020204" pitchFamily="34" charset="0"/>
                <a:cs typeface="Arial" panose="020B0604020202020204" pitchFamily="34" charset="0"/>
              </a:rPr>
              <a:t>SLD and Integration Directory</a:t>
            </a: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447800"/>
            <a:ext cx="5105400" cy="4524315"/>
          </a:xfrm>
          <a:prstGeom prst="rect">
            <a:avLst/>
          </a:prstGeom>
        </p:spPr>
        <p:txBody>
          <a:bodyPr wrap="square">
            <a:spAutoFit/>
          </a:bodyPr>
          <a:lstStyle/>
          <a:p>
            <a:pPr algn="just"/>
            <a:endParaRPr lang="en-US" dirty="0">
              <a:latin typeface="Arial" pitchFamily="34" charset="0"/>
              <a:cs typeface="Arial" pitchFamily="34" charset="0"/>
            </a:endParaRPr>
          </a:p>
          <a:p>
            <a:pPr algn="just"/>
            <a:r>
              <a:rPr lang="en-US" dirty="0">
                <a:latin typeface="Arial" pitchFamily="34" charset="0"/>
                <a:cs typeface="Arial" pitchFamily="34" charset="0"/>
              </a:rPr>
              <a:t>A collaborative process is set up at configuration time for a specific system landscape. The configuration data is organized, structured, and saved in ID (Integration Directory) in form of </a:t>
            </a:r>
            <a:r>
              <a:rPr lang="en-US" b="1" dirty="0">
                <a:latin typeface="Arial" pitchFamily="34" charset="0"/>
                <a:cs typeface="Arial" pitchFamily="34" charset="0"/>
              </a:rPr>
              <a:t>configuration objects</a:t>
            </a:r>
            <a:r>
              <a:rPr lang="en-US" dirty="0">
                <a:latin typeface="Arial" pitchFamily="34" charset="0"/>
                <a:cs typeface="Arial" pitchFamily="34" charset="0"/>
              </a:rPr>
              <a:t>.</a:t>
            </a: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a:p>
            <a:pPr algn="just"/>
            <a:r>
              <a:rPr lang="en-US" dirty="0">
                <a:latin typeface="Arial" pitchFamily="34" charset="0"/>
                <a:cs typeface="Arial" pitchFamily="34" charset="0"/>
              </a:rPr>
              <a:t>A </a:t>
            </a:r>
            <a:r>
              <a:rPr lang="en-US" b="1" dirty="0">
                <a:latin typeface="Arial" pitchFamily="34" charset="0"/>
                <a:cs typeface="Arial" pitchFamily="34" charset="0"/>
              </a:rPr>
              <a:t>Service</a:t>
            </a:r>
            <a:r>
              <a:rPr lang="en-US" dirty="0">
                <a:latin typeface="Arial" pitchFamily="34" charset="0"/>
                <a:cs typeface="Arial" pitchFamily="34" charset="0"/>
              </a:rPr>
              <a:t> is used to address a sender or receiver of messages during the configuration time.</a:t>
            </a: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a:p>
            <a:pPr algn="just"/>
            <a:r>
              <a:rPr lang="en-US" dirty="0">
                <a:latin typeface="Arial" pitchFamily="34" charset="0"/>
                <a:cs typeface="Arial" pitchFamily="34" charset="0"/>
              </a:rPr>
              <a:t>It is possible to address a particular Business System as a service</a:t>
            </a:r>
            <a:r>
              <a:rPr lang="en-US" dirty="0"/>
              <a:t>.</a:t>
            </a:r>
          </a:p>
          <a:p>
            <a:endParaRPr lang="en-US" dirty="0">
              <a:solidFill>
                <a:schemeClr val="accent6">
                  <a:lumMod val="75000"/>
                </a:schemeClr>
              </a:solidFill>
              <a:latin typeface="Arial" pitchFamily="34" charset="0"/>
              <a:cs typeface="Arial" pitchFamily="34" charset="0"/>
            </a:endParaRPr>
          </a:p>
        </p:txBody>
      </p:sp>
      <p:pic>
        <p:nvPicPr>
          <p:cNvPr id="9218" name="Picture 2"/>
          <p:cNvPicPr>
            <a:picLocks noChangeAspect="1" noChangeArrowheads="1"/>
          </p:cNvPicPr>
          <p:nvPr/>
        </p:nvPicPr>
        <p:blipFill>
          <a:blip r:embed="rId4" cstate="print"/>
          <a:srcRect/>
          <a:stretch>
            <a:fillRect/>
          </a:stretch>
        </p:blipFill>
        <p:spPr bwMode="auto">
          <a:xfrm>
            <a:off x="5943600" y="1371600"/>
            <a:ext cx="3629025" cy="48006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a:lnSpc>
                <a:spcPts val="3570"/>
              </a:lnSpc>
              <a:spcBef>
                <a:spcPts val="178"/>
              </a:spcBef>
            </a:pPr>
            <a:r>
              <a:rPr lang="en-US" sz="3400" b="1" dirty="0">
                <a:solidFill>
                  <a:schemeClr val="accent6"/>
                </a:solidFill>
                <a:latin typeface="Arial" panose="020B0604020202020204" pitchFamily="34" charset="0"/>
                <a:cs typeface="Arial" panose="020B0604020202020204" pitchFamily="34" charset="0"/>
              </a:rPr>
              <a:t>SLD and Integration Directory</a:t>
            </a: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6" name="Rectangle 15"/>
          <p:cNvSpPr/>
          <p:nvPr/>
        </p:nvSpPr>
        <p:spPr>
          <a:xfrm>
            <a:off x="838200" y="1600200"/>
            <a:ext cx="8153400" cy="3675459"/>
          </a:xfrm>
          <a:prstGeom prst="rect">
            <a:avLst/>
          </a:prstGeom>
        </p:spPr>
        <p:txBody>
          <a:bodyPr wrap="square">
            <a:spAutoFit/>
          </a:bodyPr>
          <a:lstStyle/>
          <a:p>
            <a:pPr lvl="1" algn="just"/>
            <a:r>
              <a:rPr lang="en-US" dirty="0">
                <a:latin typeface="Arial" pitchFamily="34" charset="0"/>
                <a:cs typeface="Arial" pitchFamily="34" charset="0"/>
              </a:rPr>
              <a:t>A Business System (BS) is a logical system that represents (actual end application system which is participating in the integration) sender/receiver systems in SLD.</a:t>
            </a:r>
          </a:p>
          <a:p>
            <a:pPr lvl="1" algn="just"/>
            <a:endParaRPr lang="en-US" dirty="0">
              <a:latin typeface="Arial" pitchFamily="34" charset="0"/>
              <a:cs typeface="Arial" pitchFamily="34" charset="0"/>
            </a:endParaRPr>
          </a:p>
          <a:p>
            <a:pPr lvl="1" algn="just"/>
            <a:r>
              <a:rPr lang="en-US" dirty="0">
                <a:latin typeface="Arial" pitchFamily="34" charset="0"/>
                <a:cs typeface="Arial" pitchFamily="34" charset="0"/>
              </a:rPr>
              <a:t>A Business System (service) has information about the inbound/outbound interfaces and the SWC versions of the business system.</a:t>
            </a:r>
          </a:p>
          <a:p>
            <a:pPr lvl="1" algn="just"/>
            <a:endParaRPr lang="en-US" dirty="0">
              <a:latin typeface="Arial" pitchFamily="34" charset="0"/>
              <a:cs typeface="Arial" pitchFamily="34" charset="0"/>
            </a:endParaRPr>
          </a:p>
          <a:p>
            <a:pPr lvl="1" algn="just"/>
            <a:r>
              <a:rPr lang="en-US" dirty="0">
                <a:latin typeface="Arial" pitchFamily="34" charset="0"/>
                <a:cs typeface="Arial" pitchFamily="34" charset="0"/>
              </a:rPr>
              <a:t>Business system services are used when configuring internal company processes.</a:t>
            </a:r>
          </a:p>
          <a:p>
            <a:pPr lvl="1" algn="just"/>
            <a:endParaRPr lang="en-US" dirty="0">
              <a:latin typeface="Arial" pitchFamily="34" charset="0"/>
              <a:cs typeface="Arial" pitchFamily="34" charset="0"/>
            </a:endParaRPr>
          </a:p>
          <a:p>
            <a:pPr lvl="1" algn="just"/>
            <a:r>
              <a:rPr lang="en-US" dirty="0">
                <a:latin typeface="Arial" pitchFamily="34" charset="0"/>
                <a:cs typeface="Arial" pitchFamily="34" charset="0"/>
              </a:rPr>
              <a:t>Routing Relations in the ID point to the Business Systems (BS) that are maintained in the systems catalog in the SLD, and through appropriate association, to the technical systems.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1050670"/>
            <a:ext cx="9906000" cy="5807329"/>
          </a:xfrm>
          <a:prstGeom prst="rect">
            <a:avLst/>
          </a:prstGeom>
          <a:blipFill>
            <a:blip r:embed="rId2" cstate="print"/>
            <a:stretch>
              <a:fillRect/>
            </a:stretch>
          </a:blipFill>
        </p:spPr>
        <p:txBody>
          <a:bodyPr wrap="square" lIns="0" tIns="0" rIns="0" bIns="0" rtlCol="0">
            <a:noAutofit/>
          </a:bodyPr>
          <a:lstStyle/>
          <a:p>
            <a:pPr algn="just">
              <a:lnSpc>
                <a:spcPct val="100000"/>
              </a:lnSpc>
              <a:spcBef>
                <a:spcPts val="0"/>
              </a:spcBef>
            </a:pPr>
            <a:endParaRPr lang="en-US" dirty="0"/>
          </a:p>
        </p:txBody>
      </p:sp>
      <p:sp>
        <p:nvSpPr>
          <p:cNvPr id="10" name="object 10"/>
          <p:cNvSpPr/>
          <p:nvPr/>
        </p:nvSpPr>
        <p:spPr>
          <a:xfrm>
            <a:off x="0" y="0"/>
            <a:ext cx="9906000" cy="2766060"/>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2052" y="0"/>
            <a:ext cx="9908016" cy="2683002"/>
          </a:xfrm>
          <a:custGeom>
            <a:avLst/>
            <a:gdLst/>
            <a:ahLst/>
            <a:cxnLst/>
            <a:rect l="l" t="t" r="r" b="b"/>
            <a:pathLst>
              <a:path w="9908016" h="2683002">
                <a:moveTo>
                  <a:pt x="1135976" y="2621142"/>
                </a:moveTo>
                <a:lnTo>
                  <a:pt x="1166689" y="2561535"/>
                </a:lnTo>
                <a:lnTo>
                  <a:pt x="1199928" y="2504255"/>
                </a:lnTo>
                <a:lnTo>
                  <a:pt x="1235716" y="2449375"/>
                </a:lnTo>
                <a:lnTo>
                  <a:pt x="1274076" y="2396972"/>
                </a:lnTo>
                <a:lnTo>
                  <a:pt x="1315032" y="2347118"/>
                </a:lnTo>
                <a:lnTo>
                  <a:pt x="1358607" y="2299890"/>
                </a:lnTo>
                <a:lnTo>
                  <a:pt x="1404824" y="2255361"/>
                </a:lnTo>
                <a:lnTo>
                  <a:pt x="1453707" y="2213606"/>
                </a:lnTo>
                <a:lnTo>
                  <a:pt x="1505278" y="2174700"/>
                </a:lnTo>
                <a:lnTo>
                  <a:pt x="1559562" y="2138717"/>
                </a:lnTo>
                <a:lnTo>
                  <a:pt x="1616581" y="2105732"/>
                </a:lnTo>
                <a:lnTo>
                  <a:pt x="1676359" y="2075819"/>
                </a:lnTo>
                <a:lnTo>
                  <a:pt x="1738919" y="2049053"/>
                </a:lnTo>
                <a:lnTo>
                  <a:pt x="1804284" y="2025509"/>
                </a:lnTo>
                <a:lnTo>
                  <a:pt x="1872478" y="2005260"/>
                </a:lnTo>
                <a:lnTo>
                  <a:pt x="1943524" y="1988383"/>
                </a:lnTo>
                <a:lnTo>
                  <a:pt x="2017445" y="1974951"/>
                </a:lnTo>
                <a:lnTo>
                  <a:pt x="2094265" y="1965038"/>
                </a:lnTo>
                <a:lnTo>
                  <a:pt x="2174006" y="1958721"/>
                </a:lnTo>
                <a:lnTo>
                  <a:pt x="8713490" y="1952878"/>
                </a:lnTo>
                <a:lnTo>
                  <a:pt x="8771856" y="1953424"/>
                </a:lnTo>
                <a:lnTo>
                  <a:pt x="8829782" y="1953321"/>
                </a:lnTo>
                <a:lnTo>
                  <a:pt x="8887365" y="1952128"/>
                </a:lnTo>
                <a:lnTo>
                  <a:pt x="8944703" y="1949407"/>
                </a:lnTo>
                <a:lnTo>
                  <a:pt x="9001890" y="1944717"/>
                </a:lnTo>
                <a:lnTo>
                  <a:pt x="9059023" y="1937618"/>
                </a:lnTo>
                <a:lnTo>
                  <a:pt x="9116198" y="1927672"/>
                </a:lnTo>
                <a:lnTo>
                  <a:pt x="9173513" y="1914437"/>
                </a:lnTo>
                <a:lnTo>
                  <a:pt x="9231062" y="1897475"/>
                </a:lnTo>
                <a:lnTo>
                  <a:pt x="9288943" y="1876345"/>
                </a:lnTo>
                <a:lnTo>
                  <a:pt x="9347252" y="1850608"/>
                </a:lnTo>
                <a:lnTo>
                  <a:pt x="9406084" y="1819824"/>
                </a:lnTo>
                <a:lnTo>
                  <a:pt x="9465537" y="1783553"/>
                </a:lnTo>
                <a:lnTo>
                  <a:pt x="9525707" y="1741356"/>
                </a:lnTo>
                <a:lnTo>
                  <a:pt x="9586689" y="1692792"/>
                </a:lnTo>
                <a:lnTo>
                  <a:pt x="9648580" y="1637423"/>
                </a:lnTo>
                <a:lnTo>
                  <a:pt x="9711477" y="1574807"/>
                </a:lnTo>
                <a:lnTo>
                  <a:pt x="9775476" y="1504506"/>
                </a:lnTo>
                <a:lnTo>
                  <a:pt x="9840672" y="1426079"/>
                </a:lnTo>
                <a:lnTo>
                  <a:pt x="9907163" y="1339088"/>
                </a:lnTo>
                <a:lnTo>
                  <a:pt x="9907469" y="1293651"/>
                </a:lnTo>
                <a:lnTo>
                  <a:pt x="9907704" y="1190544"/>
                </a:lnTo>
                <a:lnTo>
                  <a:pt x="9907873" y="1044020"/>
                </a:lnTo>
                <a:lnTo>
                  <a:pt x="9908016" y="774006"/>
                </a:lnTo>
                <a:lnTo>
                  <a:pt x="9907871" y="99026"/>
                </a:lnTo>
                <a:lnTo>
                  <a:pt x="9907671" y="0"/>
                </a:lnTo>
                <a:lnTo>
                  <a:pt x="2052" y="2539"/>
                </a:lnTo>
                <a:lnTo>
                  <a:pt x="2052" y="1971827"/>
                </a:lnTo>
                <a:lnTo>
                  <a:pt x="41422" y="1972307"/>
                </a:lnTo>
                <a:lnTo>
                  <a:pt x="86977" y="1974296"/>
                </a:lnTo>
                <a:lnTo>
                  <a:pt x="136221" y="1978137"/>
                </a:lnTo>
                <a:lnTo>
                  <a:pt x="188711" y="1984197"/>
                </a:lnTo>
                <a:lnTo>
                  <a:pt x="244002" y="1992844"/>
                </a:lnTo>
                <a:lnTo>
                  <a:pt x="301651" y="2004446"/>
                </a:lnTo>
                <a:lnTo>
                  <a:pt x="361213" y="2019370"/>
                </a:lnTo>
                <a:lnTo>
                  <a:pt x="422246" y="2037984"/>
                </a:lnTo>
                <a:lnTo>
                  <a:pt x="484305" y="2060655"/>
                </a:lnTo>
                <a:lnTo>
                  <a:pt x="546947" y="2087753"/>
                </a:lnTo>
                <a:lnTo>
                  <a:pt x="609727" y="2119643"/>
                </a:lnTo>
                <a:lnTo>
                  <a:pt x="672202" y="2156693"/>
                </a:lnTo>
                <a:lnTo>
                  <a:pt x="733928" y="2199272"/>
                </a:lnTo>
                <a:lnTo>
                  <a:pt x="794462" y="2247747"/>
                </a:lnTo>
                <a:lnTo>
                  <a:pt x="853359" y="2302486"/>
                </a:lnTo>
                <a:lnTo>
                  <a:pt x="910176" y="2363856"/>
                </a:lnTo>
                <a:lnTo>
                  <a:pt x="964469" y="2432224"/>
                </a:lnTo>
                <a:lnTo>
                  <a:pt x="1015794" y="2507960"/>
                </a:lnTo>
                <a:lnTo>
                  <a:pt x="1063707" y="2591430"/>
                </a:lnTo>
                <a:lnTo>
                  <a:pt x="1107765" y="2683002"/>
                </a:lnTo>
                <a:lnTo>
                  <a:pt x="1135976" y="2621142"/>
                </a:lnTo>
                <a:close/>
              </a:path>
            </a:pathLst>
          </a:custGeom>
          <a:solidFill>
            <a:srgbClr val="FFFFFF"/>
          </a:solidFill>
        </p:spPr>
        <p:txBody>
          <a:bodyPr wrap="square" lIns="0" tIns="0" rIns="0" bIns="0" rtlCol="0">
            <a:noAutofit/>
          </a:bodyPr>
          <a:lstStyle/>
          <a:p>
            <a:endParaRPr/>
          </a:p>
        </p:txBody>
      </p:sp>
      <p:sp>
        <p:nvSpPr>
          <p:cNvPr id="12" name="object 12"/>
          <p:cNvSpPr/>
          <p:nvPr/>
        </p:nvSpPr>
        <p:spPr>
          <a:xfrm>
            <a:off x="0" y="6400876"/>
            <a:ext cx="9906000" cy="457123"/>
          </a:xfrm>
          <a:custGeom>
            <a:avLst/>
            <a:gdLst/>
            <a:ahLst/>
            <a:cxnLst/>
            <a:rect l="l" t="t" r="r" b="b"/>
            <a:pathLst>
              <a:path w="9906000" h="457123">
                <a:moveTo>
                  <a:pt x="9906000" y="0"/>
                </a:moveTo>
                <a:lnTo>
                  <a:pt x="0" y="0"/>
                </a:lnTo>
                <a:lnTo>
                  <a:pt x="0" y="457121"/>
                </a:lnTo>
                <a:lnTo>
                  <a:pt x="9906000" y="457121"/>
                </a:lnTo>
                <a:lnTo>
                  <a:pt x="9906000" y="0"/>
                </a:lnTo>
                <a:close/>
              </a:path>
            </a:pathLst>
          </a:custGeom>
          <a:solidFill>
            <a:srgbClr val="FFFFFF"/>
          </a:solidFill>
        </p:spPr>
        <p:txBody>
          <a:bodyPr wrap="square" lIns="0" tIns="0" rIns="0" bIns="0" rtlCol="0">
            <a:noAutofit/>
          </a:bodyPr>
          <a:lstStyle/>
          <a:p>
            <a:endParaRPr/>
          </a:p>
        </p:txBody>
      </p:sp>
      <p:sp>
        <p:nvSpPr>
          <p:cNvPr id="13" name="object 13"/>
          <p:cNvSpPr/>
          <p:nvPr/>
        </p:nvSpPr>
        <p:spPr>
          <a:xfrm>
            <a:off x="716229" y="653034"/>
            <a:ext cx="3002788" cy="694689"/>
          </a:xfrm>
          <a:prstGeom prst="rect">
            <a:avLst/>
          </a:prstGeom>
          <a:blipFill>
            <a:blip r:embed="rId4" cstate="print"/>
            <a:stretch>
              <a:fillRect/>
            </a:stretch>
          </a:blipFill>
        </p:spPr>
        <p:txBody>
          <a:bodyPr wrap="square" lIns="0" tIns="0" rIns="0" bIns="0" rtlCol="0">
            <a:noAutofit/>
          </a:bodyPr>
          <a:lstStyle/>
          <a:p>
            <a:endParaRPr/>
          </a:p>
        </p:txBody>
      </p:sp>
      <p:sp>
        <p:nvSpPr>
          <p:cNvPr id="15" name="object 15"/>
          <p:cNvSpPr/>
          <p:nvPr/>
        </p:nvSpPr>
        <p:spPr>
          <a:xfrm>
            <a:off x="9261348" y="2708148"/>
            <a:ext cx="644651" cy="1011935"/>
          </a:xfrm>
          <a:prstGeom prst="rect">
            <a:avLst/>
          </a:prstGeom>
          <a:blipFill>
            <a:blip r:embed="rId5" cstate="print"/>
            <a:stretch>
              <a:fillRect/>
            </a:stretch>
          </a:blipFill>
        </p:spPr>
        <p:txBody>
          <a:bodyPr wrap="square" lIns="0" tIns="0" rIns="0" bIns="0" rtlCol="0">
            <a:noAutofit/>
          </a:bodyPr>
          <a:lstStyle/>
          <a:p>
            <a:endParaRPr/>
          </a:p>
        </p:txBody>
      </p:sp>
      <p:sp>
        <p:nvSpPr>
          <p:cNvPr id="17" name="object 17"/>
          <p:cNvSpPr/>
          <p:nvPr/>
        </p:nvSpPr>
        <p:spPr>
          <a:xfrm>
            <a:off x="9261348" y="3201924"/>
            <a:ext cx="644651" cy="1011936"/>
          </a:xfrm>
          <a:prstGeom prst="rect">
            <a:avLst/>
          </a:prstGeom>
          <a:blipFill>
            <a:blip r:embed="rId5" cstate="print"/>
            <a:stretch>
              <a:fillRect/>
            </a:stretch>
          </a:blipFill>
        </p:spPr>
        <p:txBody>
          <a:bodyPr wrap="square" lIns="0" tIns="0" rIns="0" bIns="0" rtlCol="0">
            <a:noAutofit/>
          </a:bodyPr>
          <a:lstStyle/>
          <a:p>
            <a:endParaRPr/>
          </a:p>
        </p:txBody>
      </p:sp>
      <p:sp>
        <p:nvSpPr>
          <p:cNvPr id="2" name="object 2"/>
          <p:cNvSpPr txBox="1"/>
          <p:nvPr/>
        </p:nvSpPr>
        <p:spPr>
          <a:xfrm>
            <a:off x="9774682" y="6659233"/>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11</a:t>
            </a:r>
            <a:endParaRPr sz="800">
              <a:latin typeface="Arial"/>
              <a:cs typeface="Arial"/>
            </a:endParaRPr>
          </a:p>
        </p:txBody>
      </p:sp>
      <p:sp>
        <p:nvSpPr>
          <p:cNvPr id="19"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14" name="TextBox 13"/>
          <p:cNvSpPr txBox="1"/>
          <p:nvPr/>
        </p:nvSpPr>
        <p:spPr>
          <a:xfrm>
            <a:off x="381000" y="2819400"/>
            <a:ext cx="9296400" cy="646331"/>
          </a:xfrm>
          <a:prstGeom prst="rect">
            <a:avLst/>
          </a:prstGeom>
          <a:noFill/>
        </p:spPr>
        <p:txBody>
          <a:bodyPr wrap="square" rtlCol="0">
            <a:spAutoFit/>
          </a:bodyPr>
          <a:lstStyle/>
          <a:p>
            <a:pPr lvl="1" algn="ctr"/>
            <a:r>
              <a:rPr lang="en-US" sz="3600" dirty="0">
                <a:solidFill>
                  <a:schemeClr val="bg1">
                    <a:lumMod val="95000"/>
                  </a:schemeClr>
                </a:solidFill>
                <a:latin typeface="Arial" pitchFamily="34" charset="0"/>
                <a:cs typeface="Arial" pitchFamily="34" charset="0"/>
              </a:rPr>
              <a:t>Topology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a:lnSpc>
                <a:spcPts val="3570"/>
              </a:lnSpc>
              <a:spcBef>
                <a:spcPts val="178"/>
              </a:spcBef>
            </a:pPr>
            <a:r>
              <a:rPr lang="en-US" sz="3400" b="1" dirty="0">
                <a:solidFill>
                  <a:schemeClr val="accent6"/>
                </a:solidFill>
                <a:latin typeface="Arial" panose="020B0604020202020204" pitchFamily="34" charset="0"/>
                <a:cs typeface="Arial" panose="020B0604020202020204" pitchFamily="34" charset="0"/>
              </a:rPr>
              <a:t>Topology</a:t>
            </a: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Reasons to have Several SLD</a:t>
            </a:r>
          </a:p>
        </p:txBody>
      </p:sp>
      <p:sp>
        <p:nvSpPr>
          <p:cNvPr id="16" name="Rectangle 15"/>
          <p:cNvSpPr/>
          <p:nvPr/>
        </p:nvSpPr>
        <p:spPr>
          <a:xfrm>
            <a:off x="609600" y="1997838"/>
            <a:ext cx="8077200" cy="2862322"/>
          </a:xfrm>
          <a:prstGeom prst="rect">
            <a:avLst/>
          </a:prstGeom>
        </p:spPr>
        <p:txBody>
          <a:bodyPr wrap="square">
            <a:spAutoFit/>
          </a:bodyPr>
          <a:lstStyle/>
          <a:p>
            <a:r>
              <a:rPr lang="en-US" dirty="0"/>
              <a:t>The following are some of the reasons to have several SLDs:</a:t>
            </a:r>
          </a:p>
          <a:p>
            <a:endParaRPr lang="en-US" dirty="0"/>
          </a:p>
          <a:p>
            <a:pPr lvl="1">
              <a:buFontTx/>
              <a:buChar char="-"/>
            </a:pPr>
            <a:r>
              <a:rPr lang="en-US" dirty="0"/>
              <a:t> Isolated Production Environment.</a:t>
            </a:r>
          </a:p>
          <a:p>
            <a:pPr lvl="1">
              <a:buFontTx/>
              <a:buChar char="-"/>
            </a:pPr>
            <a:endParaRPr lang="en-US" dirty="0"/>
          </a:p>
          <a:p>
            <a:pPr lvl="1">
              <a:buFontTx/>
              <a:buChar char="-"/>
            </a:pPr>
            <a:r>
              <a:rPr lang="en-US" dirty="0"/>
              <a:t> Improve availability for applications relying on SLD data</a:t>
            </a:r>
          </a:p>
          <a:p>
            <a:pPr lvl="1">
              <a:buFontTx/>
              <a:buChar char="-"/>
            </a:pPr>
            <a:endParaRPr lang="en-US" dirty="0"/>
          </a:p>
          <a:p>
            <a:pPr lvl="1"/>
            <a:r>
              <a:rPr lang="en-US" dirty="0"/>
              <a:t>- Sandbox SLD to test content imports, CIM data updates, patches, …</a:t>
            </a:r>
          </a:p>
          <a:p>
            <a:pPr lvl="1"/>
            <a:endParaRPr lang="en-US" dirty="0"/>
          </a:p>
          <a:p>
            <a:pPr lvl="1"/>
            <a:r>
              <a:rPr lang="en-US" dirty="0"/>
              <a:t>- Different user groups with different views (such as distributed locations with local admin groups)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a:lnSpc>
                <a:spcPts val="3570"/>
              </a:lnSpc>
              <a:spcBef>
                <a:spcPts val="178"/>
              </a:spcBef>
            </a:pPr>
            <a:r>
              <a:rPr lang="en-US" sz="3400" b="1" dirty="0">
                <a:solidFill>
                  <a:schemeClr val="accent6"/>
                </a:solidFill>
                <a:latin typeface="Arial" panose="020B0604020202020204" pitchFamily="34" charset="0"/>
                <a:cs typeface="Arial" panose="020B0604020202020204" pitchFamily="34" charset="0"/>
              </a:rPr>
              <a:t>Topology</a:t>
            </a: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Central Organization</a:t>
            </a:r>
          </a:p>
        </p:txBody>
      </p:sp>
      <p:sp>
        <p:nvSpPr>
          <p:cNvPr id="16" name="Rectangle 15"/>
          <p:cNvSpPr/>
          <p:nvPr/>
        </p:nvSpPr>
        <p:spPr>
          <a:xfrm>
            <a:off x="609600" y="1997839"/>
            <a:ext cx="6172200" cy="3970318"/>
          </a:xfrm>
          <a:prstGeom prst="rect">
            <a:avLst/>
          </a:prstGeom>
        </p:spPr>
        <p:txBody>
          <a:bodyPr wrap="square">
            <a:spAutoFit/>
          </a:bodyPr>
          <a:lstStyle/>
          <a:p>
            <a:pPr lvl="1" algn="just"/>
            <a:r>
              <a:rPr lang="en-US" dirty="0">
                <a:latin typeface="Arial" pitchFamily="34" charset="0"/>
                <a:cs typeface="Arial" pitchFamily="34" charset="0"/>
              </a:rPr>
              <a:t>One single SLD for entire customer enterprise network</a:t>
            </a:r>
          </a:p>
          <a:p>
            <a:pPr lvl="1" algn="just"/>
            <a:endParaRPr lang="en-US" dirty="0">
              <a:latin typeface="Arial" pitchFamily="34" charset="0"/>
              <a:cs typeface="Arial" pitchFamily="34" charset="0"/>
            </a:endParaRPr>
          </a:p>
          <a:p>
            <a:pPr lvl="1" algn="just"/>
            <a:r>
              <a:rPr lang="en-US" b="1" dirty="0">
                <a:latin typeface="Arial" pitchFamily="34" charset="0"/>
                <a:cs typeface="Arial" pitchFamily="34" charset="0"/>
              </a:rPr>
              <a:t>Advantages</a:t>
            </a:r>
          </a:p>
          <a:p>
            <a:pPr lvl="1" algn="just"/>
            <a:endParaRPr lang="en-US" b="1" dirty="0">
              <a:latin typeface="Arial" pitchFamily="34" charset="0"/>
              <a:cs typeface="Arial" pitchFamily="34" charset="0"/>
            </a:endParaRPr>
          </a:p>
          <a:p>
            <a:pPr lvl="2" algn="just"/>
            <a:r>
              <a:rPr lang="en-US" dirty="0">
                <a:latin typeface="Arial" pitchFamily="34" charset="0"/>
                <a:cs typeface="Arial" pitchFamily="34" charset="0"/>
              </a:rPr>
              <a:t>Easy setup + low operation effort</a:t>
            </a:r>
          </a:p>
          <a:p>
            <a:pPr lvl="2" algn="just"/>
            <a:r>
              <a:rPr lang="en-US" dirty="0">
                <a:latin typeface="Arial" pitchFamily="34" charset="0"/>
                <a:cs typeface="Arial" pitchFamily="34" charset="0"/>
              </a:rPr>
              <a:t>No redundancy, consistent foundation</a:t>
            </a:r>
          </a:p>
          <a:p>
            <a:pPr lvl="2" algn="just"/>
            <a:endParaRPr lang="en-US" dirty="0">
              <a:latin typeface="Arial" pitchFamily="34" charset="0"/>
              <a:cs typeface="Arial" pitchFamily="34" charset="0"/>
            </a:endParaRPr>
          </a:p>
          <a:p>
            <a:pPr lvl="1" algn="just"/>
            <a:r>
              <a:rPr lang="en-US" b="1" dirty="0">
                <a:latin typeface="Arial" pitchFamily="34" charset="0"/>
                <a:cs typeface="Arial" pitchFamily="34" charset="0"/>
              </a:rPr>
              <a:t>Drawbacks</a:t>
            </a:r>
          </a:p>
          <a:p>
            <a:pPr lvl="1" algn="just"/>
            <a:endParaRPr lang="en-US" b="1" dirty="0">
              <a:latin typeface="Arial" pitchFamily="34" charset="0"/>
              <a:cs typeface="Arial" pitchFamily="34" charset="0"/>
            </a:endParaRPr>
          </a:p>
          <a:p>
            <a:pPr lvl="2" algn="just"/>
            <a:r>
              <a:rPr lang="en-US" dirty="0">
                <a:latin typeface="Arial" pitchFamily="34" charset="0"/>
                <a:cs typeface="Arial" pitchFamily="34" charset="0"/>
              </a:rPr>
              <a:t>High demand on SLD regarding availability and stability</a:t>
            </a:r>
          </a:p>
          <a:p>
            <a:pPr lvl="2" algn="just"/>
            <a:r>
              <a:rPr lang="en-US" dirty="0">
                <a:latin typeface="Arial" pitchFamily="34" charset="0"/>
                <a:cs typeface="Arial" pitchFamily="34" charset="0"/>
              </a:rPr>
              <a:t>Different user groups (Developers, Administrators, …) are working within the production SLD</a:t>
            </a:r>
          </a:p>
          <a:p>
            <a:pPr lvl="2" algn="just"/>
            <a:r>
              <a:rPr lang="en-US" dirty="0">
                <a:latin typeface="Arial" pitchFamily="34" charset="0"/>
                <a:cs typeface="Arial" pitchFamily="34" charset="0"/>
              </a:rPr>
              <a:t>Data of all systems visible/accessible</a:t>
            </a:r>
          </a:p>
        </p:txBody>
      </p:sp>
      <p:pic>
        <p:nvPicPr>
          <p:cNvPr id="10242" name="Picture 2"/>
          <p:cNvPicPr>
            <a:picLocks noChangeAspect="1" noChangeArrowheads="1"/>
          </p:cNvPicPr>
          <p:nvPr/>
        </p:nvPicPr>
        <p:blipFill>
          <a:blip r:embed="rId4" cstate="print"/>
          <a:srcRect/>
          <a:stretch>
            <a:fillRect/>
          </a:stretch>
        </p:blipFill>
        <p:spPr bwMode="auto">
          <a:xfrm>
            <a:off x="6915150" y="1524000"/>
            <a:ext cx="2990850" cy="4572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1050670"/>
            <a:ext cx="9906000" cy="5807329"/>
          </a:xfrm>
          <a:prstGeom prst="rect">
            <a:avLst/>
          </a:prstGeom>
          <a:blipFill>
            <a:blip r:embed="rId2" cstate="print"/>
            <a:stretch>
              <a:fillRect/>
            </a:stretch>
          </a:blipFill>
        </p:spPr>
        <p:txBody>
          <a:bodyPr wrap="square" lIns="0" tIns="0" rIns="0" bIns="0" rtlCol="0">
            <a:noAutofit/>
          </a:bodyPr>
          <a:lstStyle/>
          <a:p>
            <a:pPr algn="just">
              <a:lnSpc>
                <a:spcPct val="100000"/>
              </a:lnSpc>
              <a:spcBef>
                <a:spcPts val="0"/>
              </a:spcBef>
            </a:pPr>
            <a:endParaRPr lang="en-US" dirty="0"/>
          </a:p>
        </p:txBody>
      </p:sp>
      <p:sp>
        <p:nvSpPr>
          <p:cNvPr id="10" name="object 10"/>
          <p:cNvSpPr/>
          <p:nvPr/>
        </p:nvSpPr>
        <p:spPr>
          <a:xfrm>
            <a:off x="0" y="0"/>
            <a:ext cx="9906000" cy="2766060"/>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2052" y="0"/>
            <a:ext cx="9908016" cy="2683002"/>
          </a:xfrm>
          <a:custGeom>
            <a:avLst/>
            <a:gdLst/>
            <a:ahLst/>
            <a:cxnLst/>
            <a:rect l="l" t="t" r="r" b="b"/>
            <a:pathLst>
              <a:path w="9908016" h="2683002">
                <a:moveTo>
                  <a:pt x="1135976" y="2621142"/>
                </a:moveTo>
                <a:lnTo>
                  <a:pt x="1166689" y="2561535"/>
                </a:lnTo>
                <a:lnTo>
                  <a:pt x="1199928" y="2504255"/>
                </a:lnTo>
                <a:lnTo>
                  <a:pt x="1235716" y="2449375"/>
                </a:lnTo>
                <a:lnTo>
                  <a:pt x="1274076" y="2396972"/>
                </a:lnTo>
                <a:lnTo>
                  <a:pt x="1315032" y="2347118"/>
                </a:lnTo>
                <a:lnTo>
                  <a:pt x="1358607" y="2299890"/>
                </a:lnTo>
                <a:lnTo>
                  <a:pt x="1404824" y="2255361"/>
                </a:lnTo>
                <a:lnTo>
                  <a:pt x="1453707" y="2213606"/>
                </a:lnTo>
                <a:lnTo>
                  <a:pt x="1505278" y="2174700"/>
                </a:lnTo>
                <a:lnTo>
                  <a:pt x="1559562" y="2138717"/>
                </a:lnTo>
                <a:lnTo>
                  <a:pt x="1616581" y="2105732"/>
                </a:lnTo>
                <a:lnTo>
                  <a:pt x="1676359" y="2075819"/>
                </a:lnTo>
                <a:lnTo>
                  <a:pt x="1738919" y="2049053"/>
                </a:lnTo>
                <a:lnTo>
                  <a:pt x="1804284" y="2025509"/>
                </a:lnTo>
                <a:lnTo>
                  <a:pt x="1872478" y="2005260"/>
                </a:lnTo>
                <a:lnTo>
                  <a:pt x="1943524" y="1988383"/>
                </a:lnTo>
                <a:lnTo>
                  <a:pt x="2017445" y="1974951"/>
                </a:lnTo>
                <a:lnTo>
                  <a:pt x="2094265" y="1965038"/>
                </a:lnTo>
                <a:lnTo>
                  <a:pt x="2174006" y="1958721"/>
                </a:lnTo>
                <a:lnTo>
                  <a:pt x="8713490" y="1952878"/>
                </a:lnTo>
                <a:lnTo>
                  <a:pt x="8771856" y="1953424"/>
                </a:lnTo>
                <a:lnTo>
                  <a:pt x="8829782" y="1953321"/>
                </a:lnTo>
                <a:lnTo>
                  <a:pt x="8887365" y="1952128"/>
                </a:lnTo>
                <a:lnTo>
                  <a:pt x="8944703" y="1949407"/>
                </a:lnTo>
                <a:lnTo>
                  <a:pt x="9001890" y="1944717"/>
                </a:lnTo>
                <a:lnTo>
                  <a:pt x="9059023" y="1937618"/>
                </a:lnTo>
                <a:lnTo>
                  <a:pt x="9116198" y="1927672"/>
                </a:lnTo>
                <a:lnTo>
                  <a:pt x="9173513" y="1914437"/>
                </a:lnTo>
                <a:lnTo>
                  <a:pt x="9231062" y="1897475"/>
                </a:lnTo>
                <a:lnTo>
                  <a:pt x="9288943" y="1876345"/>
                </a:lnTo>
                <a:lnTo>
                  <a:pt x="9347252" y="1850608"/>
                </a:lnTo>
                <a:lnTo>
                  <a:pt x="9406084" y="1819824"/>
                </a:lnTo>
                <a:lnTo>
                  <a:pt x="9465537" y="1783553"/>
                </a:lnTo>
                <a:lnTo>
                  <a:pt x="9525707" y="1741356"/>
                </a:lnTo>
                <a:lnTo>
                  <a:pt x="9586689" y="1692792"/>
                </a:lnTo>
                <a:lnTo>
                  <a:pt x="9648580" y="1637423"/>
                </a:lnTo>
                <a:lnTo>
                  <a:pt x="9711477" y="1574807"/>
                </a:lnTo>
                <a:lnTo>
                  <a:pt x="9775476" y="1504506"/>
                </a:lnTo>
                <a:lnTo>
                  <a:pt x="9840672" y="1426079"/>
                </a:lnTo>
                <a:lnTo>
                  <a:pt x="9907163" y="1339088"/>
                </a:lnTo>
                <a:lnTo>
                  <a:pt x="9907469" y="1293651"/>
                </a:lnTo>
                <a:lnTo>
                  <a:pt x="9907704" y="1190544"/>
                </a:lnTo>
                <a:lnTo>
                  <a:pt x="9907873" y="1044020"/>
                </a:lnTo>
                <a:lnTo>
                  <a:pt x="9908016" y="774006"/>
                </a:lnTo>
                <a:lnTo>
                  <a:pt x="9907871" y="99026"/>
                </a:lnTo>
                <a:lnTo>
                  <a:pt x="9907671" y="0"/>
                </a:lnTo>
                <a:lnTo>
                  <a:pt x="2052" y="2539"/>
                </a:lnTo>
                <a:lnTo>
                  <a:pt x="2052" y="1971827"/>
                </a:lnTo>
                <a:lnTo>
                  <a:pt x="41422" y="1972307"/>
                </a:lnTo>
                <a:lnTo>
                  <a:pt x="86977" y="1974296"/>
                </a:lnTo>
                <a:lnTo>
                  <a:pt x="136221" y="1978137"/>
                </a:lnTo>
                <a:lnTo>
                  <a:pt x="188711" y="1984197"/>
                </a:lnTo>
                <a:lnTo>
                  <a:pt x="244002" y="1992844"/>
                </a:lnTo>
                <a:lnTo>
                  <a:pt x="301651" y="2004446"/>
                </a:lnTo>
                <a:lnTo>
                  <a:pt x="361213" y="2019370"/>
                </a:lnTo>
                <a:lnTo>
                  <a:pt x="422246" y="2037984"/>
                </a:lnTo>
                <a:lnTo>
                  <a:pt x="484305" y="2060655"/>
                </a:lnTo>
                <a:lnTo>
                  <a:pt x="546947" y="2087753"/>
                </a:lnTo>
                <a:lnTo>
                  <a:pt x="609727" y="2119643"/>
                </a:lnTo>
                <a:lnTo>
                  <a:pt x="672202" y="2156693"/>
                </a:lnTo>
                <a:lnTo>
                  <a:pt x="733928" y="2199272"/>
                </a:lnTo>
                <a:lnTo>
                  <a:pt x="794462" y="2247747"/>
                </a:lnTo>
                <a:lnTo>
                  <a:pt x="853359" y="2302486"/>
                </a:lnTo>
                <a:lnTo>
                  <a:pt x="910176" y="2363856"/>
                </a:lnTo>
                <a:lnTo>
                  <a:pt x="964469" y="2432224"/>
                </a:lnTo>
                <a:lnTo>
                  <a:pt x="1015794" y="2507960"/>
                </a:lnTo>
                <a:lnTo>
                  <a:pt x="1063707" y="2591430"/>
                </a:lnTo>
                <a:lnTo>
                  <a:pt x="1107765" y="2683002"/>
                </a:lnTo>
                <a:lnTo>
                  <a:pt x="1135976" y="2621142"/>
                </a:lnTo>
                <a:close/>
              </a:path>
            </a:pathLst>
          </a:custGeom>
          <a:solidFill>
            <a:srgbClr val="FFFFFF"/>
          </a:solidFill>
        </p:spPr>
        <p:txBody>
          <a:bodyPr wrap="square" lIns="0" tIns="0" rIns="0" bIns="0" rtlCol="0">
            <a:noAutofit/>
          </a:bodyPr>
          <a:lstStyle/>
          <a:p>
            <a:endParaRPr/>
          </a:p>
        </p:txBody>
      </p:sp>
      <p:sp>
        <p:nvSpPr>
          <p:cNvPr id="12" name="object 12"/>
          <p:cNvSpPr/>
          <p:nvPr/>
        </p:nvSpPr>
        <p:spPr>
          <a:xfrm>
            <a:off x="0" y="6400876"/>
            <a:ext cx="9906000" cy="457123"/>
          </a:xfrm>
          <a:custGeom>
            <a:avLst/>
            <a:gdLst/>
            <a:ahLst/>
            <a:cxnLst/>
            <a:rect l="l" t="t" r="r" b="b"/>
            <a:pathLst>
              <a:path w="9906000" h="457123">
                <a:moveTo>
                  <a:pt x="9906000" y="0"/>
                </a:moveTo>
                <a:lnTo>
                  <a:pt x="0" y="0"/>
                </a:lnTo>
                <a:lnTo>
                  <a:pt x="0" y="457121"/>
                </a:lnTo>
                <a:lnTo>
                  <a:pt x="9906000" y="457121"/>
                </a:lnTo>
                <a:lnTo>
                  <a:pt x="9906000" y="0"/>
                </a:lnTo>
                <a:close/>
              </a:path>
            </a:pathLst>
          </a:custGeom>
          <a:solidFill>
            <a:srgbClr val="FFFFFF"/>
          </a:solidFill>
        </p:spPr>
        <p:txBody>
          <a:bodyPr wrap="square" lIns="0" tIns="0" rIns="0" bIns="0" rtlCol="0">
            <a:noAutofit/>
          </a:bodyPr>
          <a:lstStyle/>
          <a:p>
            <a:endParaRPr/>
          </a:p>
        </p:txBody>
      </p:sp>
      <p:sp>
        <p:nvSpPr>
          <p:cNvPr id="13" name="object 13"/>
          <p:cNvSpPr/>
          <p:nvPr/>
        </p:nvSpPr>
        <p:spPr>
          <a:xfrm>
            <a:off x="716229" y="653034"/>
            <a:ext cx="3002788" cy="694689"/>
          </a:xfrm>
          <a:prstGeom prst="rect">
            <a:avLst/>
          </a:prstGeom>
          <a:blipFill>
            <a:blip r:embed="rId4" cstate="print"/>
            <a:stretch>
              <a:fillRect/>
            </a:stretch>
          </a:blipFill>
        </p:spPr>
        <p:txBody>
          <a:bodyPr wrap="square" lIns="0" tIns="0" rIns="0" bIns="0" rtlCol="0">
            <a:noAutofit/>
          </a:bodyPr>
          <a:lstStyle/>
          <a:p>
            <a:endParaRPr/>
          </a:p>
        </p:txBody>
      </p:sp>
      <p:sp>
        <p:nvSpPr>
          <p:cNvPr id="15" name="object 15"/>
          <p:cNvSpPr/>
          <p:nvPr/>
        </p:nvSpPr>
        <p:spPr>
          <a:xfrm>
            <a:off x="9261348" y="2708148"/>
            <a:ext cx="644651" cy="1011935"/>
          </a:xfrm>
          <a:prstGeom prst="rect">
            <a:avLst/>
          </a:prstGeom>
          <a:blipFill>
            <a:blip r:embed="rId5" cstate="print"/>
            <a:stretch>
              <a:fillRect/>
            </a:stretch>
          </a:blipFill>
        </p:spPr>
        <p:txBody>
          <a:bodyPr wrap="square" lIns="0" tIns="0" rIns="0" bIns="0" rtlCol="0">
            <a:noAutofit/>
          </a:bodyPr>
          <a:lstStyle/>
          <a:p>
            <a:endParaRPr/>
          </a:p>
        </p:txBody>
      </p:sp>
      <p:sp>
        <p:nvSpPr>
          <p:cNvPr id="17" name="object 17"/>
          <p:cNvSpPr/>
          <p:nvPr/>
        </p:nvSpPr>
        <p:spPr>
          <a:xfrm>
            <a:off x="9261348" y="3201924"/>
            <a:ext cx="644651" cy="1011936"/>
          </a:xfrm>
          <a:prstGeom prst="rect">
            <a:avLst/>
          </a:prstGeom>
          <a:blipFill>
            <a:blip r:embed="rId5" cstate="print"/>
            <a:stretch>
              <a:fillRect/>
            </a:stretch>
          </a:blipFill>
        </p:spPr>
        <p:txBody>
          <a:bodyPr wrap="square" lIns="0" tIns="0" rIns="0" bIns="0" rtlCol="0">
            <a:noAutofit/>
          </a:bodyPr>
          <a:lstStyle/>
          <a:p>
            <a:endParaRPr/>
          </a:p>
        </p:txBody>
      </p:sp>
      <p:sp>
        <p:nvSpPr>
          <p:cNvPr id="2" name="object 2"/>
          <p:cNvSpPr txBox="1"/>
          <p:nvPr/>
        </p:nvSpPr>
        <p:spPr>
          <a:xfrm>
            <a:off x="9774682" y="6659233"/>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11</a:t>
            </a:r>
            <a:endParaRPr sz="800">
              <a:latin typeface="Arial"/>
              <a:cs typeface="Arial"/>
            </a:endParaRPr>
          </a:p>
        </p:txBody>
      </p:sp>
      <p:sp>
        <p:nvSpPr>
          <p:cNvPr id="19"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14" name="TextBox 13"/>
          <p:cNvSpPr txBox="1"/>
          <p:nvPr/>
        </p:nvSpPr>
        <p:spPr>
          <a:xfrm>
            <a:off x="381000" y="2819400"/>
            <a:ext cx="9296400" cy="646331"/>
          </a:xfrm>
          <a:prstGeom prst="rect">
            <a:avLst/>
          </a:prstGeom>
          <a:noFill/>
        </p:spPr>
        <p:txBody>
          <a:bodyPr wrap="square" rtlCol="0">
            <a:spAutoFit/>
          </a:bodyPr>
          <a:lstStyle/>
          <a:p>
            <a:pPr lvl="1" algn="ctr"/>
            <a:r>
              <a:rPr lang="en-US" sz="3600" dirty="0">
                <a:solidFill>
                  <a:schemeClr val="bg1">
                    <a:lumMod val="95000"/>
                  </a:schemeClr>
                </a:solidFill>
                <a:latin typeface="Arial" pitchFamily="34" charset="0"/>
                <a:cs typeface="Arial" pitchFamily="34" charset="0"/>
              </a:rPr>
              <a:t>Overview</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a:lnSpc>
                <a:spcPts val="3570"/>
              </a:lnSpc>
              <a:spcBef>
                <a:spcPts val="178"/>
              </a:spcBef>
            </a:pPr>
            <a:r>
              <a:rPr lang="en-US" sz="3400" b="1" dirty="0">
                <a:solidFill>
                  <a:schemeClr val="accent6"/>
                </a:solidFill>
                <a:latin typeface="Arial" panose="020B0604020202020204" pitchFamily="34" charset="0"/>
                <a:cs typeface="Arial" panose="020B0604020202020204" pitchFamily="34" charset="0"/>
              </a:rPr>
              <a:t>Topology</a:t>
            </a: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Central Organization</a:t>
            </a:r>
          </a:p>
        </p:txBody>
      </p:sp>
      <p:sp>
        <p:nvSpPr>
          <p:cNvPr id="16" name="Rectangle 15"/>
          <p:cNvSpPr/>
          <p:nvPr/>
        </p:nvSpPr>
        <p:spPr>
          <a:xfrm>
            <a:off x="609600" y="1997839"/>
            <a:ext cx="4572000" cy="4247317"/>
          </a:xfrm>
          <a:prstGeom prst="rect">
            <a:avLst/>
          </a:prstGeom>
        </p:spPr>
        <p:txBody>
          <a:bodyPr wrap="square">
            <a:spAutoFit/>
          </a:bodyPr>
          <a:lstStyle/>
          <a:p>
            <a:pPr algn="just"/>
            <a:r>
              <a:rPr lang="en-US" b="1" dirty="0"/>
              <a:t>Business System Groups for Transport Targets</a:t>
            </a:r>
          </a:p>
          <a:p>
            <a:pPr lvl="1" algn="just">
              <a:lnSpc>
                <a:spcPct val="100000"/>
              </a:lnSpc>
              <a:spcBef>
                <a:spcPts val="0"/>
              </a:spcBef>
              <a:buFontTx/>
              <a:buChar char="-"/>
            </a:pPr>
            <a:r>
              <a:rPr lang="en-US" dirty="0"/>
              <a:t> When using a single SLD for your entire system landscape, define groups of business systems and transport targets so that you can map and manage each part of your system landscape independently.</a:t>
            </a:r>
          </a:p>
          <a:p>
            <a:pPr lvl="1" algn="just">
              <a:lnSpc>
                <a:spcPct val="100000"/>
              </a:lnSpc>
              <a:spcBef>
                <a:spcPts val="0"/>
              </a:spcBef>
              <a:buFontTx/>
              <a:buChar char="-"/>
            </a:pPr>
            <a:endParaRPr lang="en-US" dirty="0"/>
          </a:p>
          <a:p>
            <a:pPr lvl="1" algn="just">
              <a:lnSpc>
                <a:spcPct val="100000"/>
              </a:lnSpc>
              <a:spcBef>
                <a:spcPts val="0"/>
              </a:spcBef>
              <a:buFontTx/>
              <a:buChar char="-"/>
            </a:pPr>
            <a:r>
              <a:rPr lang="en-US" dirty="0"/>
              <a:t> Business system groups are used to distinguish between different parts of your system landscape.</a:t>
            </a:r>
          </a:p>
          <a:p>
            <a:pPr lvl="1" algn="just">
              <a:lnSpc>
                <a:spcPct val="100000"/>
              </a:lnSpc>
              <a:spcBef>
                <a:spcPts val="0"/>
              </a:spcBef>
              <a:buFontTx/>
              <a:buChar char="-"/>
            </a:pPr>
            <a:endParaRPr lang="en-US" dirty="0"/>
          </a:p>
          <a:p>
            <a:pPr lvl="1" algn="just">
              <a:lnSpc>
                <a:spcPct val="100000"/>
              </a:lnSpc>
              <a:spcBef>
                <a:spcPts val="0"/>
              </a:spcBef>
            </a:pPr>
            <a:r>
              <a:rPr lang="en-US" dirty="0"/>
              <a:t>- Transport targets can be used to map the names of the business systems in different business system groups to each other.</a:t>
            </a:r>
          </a:p>
        </p:txBody>
      </p:sp>
      <p:pic>
        <p:nvPicPr>
          <p:cNvPr id="11266" name="Picture 2"/>
          <p:cNvPicPr>
            <a:picLocks noChangeAspect="1" noChangeArrowheads="1"/>
          </p:cNvPicPr>
          <p:nvPr/>
        </p:nvPicPr>
        <p:blipFill>
          <a:blip r:embed="rId4" cstate="print"/>
          <a:srcRect/>
          <a:stretch>
            <a:fillRect/>
          </a:stretch>
        </p:blipFill>
        <p:spPr bwMode="auto">
          <a:xfrm>
            <a:off x="5334000" y="1295400"/>
            <a:ext cx="4381500" cy="4953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a:lnSpc>
                <a:spcPts val="3570"/>
              </a:lnSpc>
              <a:spcBef>
                <a:spcPts val="178"/>
              </a:spcBef>
            </a:pPr>
            <a:r>
              <a:rPr lang="en-US" sz="3400" b="1" dirty="0">
                <a:solidFill>
                  <a:schemeClr val="accent6"/>
                </a:solidFill>
                <a:latin typeface="Arial" panose="020B0604020202020204" pitchFamily="34" charset="0"/>
                <a:cs typeface="Arial" panose="020B0604020202020204" pitchFamily="34" charset="0"/>
              </a:rPr>
              <a:t>Topology</a:t>
            </a: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Distributed Organization</a:t>
            </a:r>
          </a:p>
        </p:txBody>
      </p:sp>
      <p:sp>
        <p:nvSpPr>
          <p:cNvPr id="16" name="Rectangle 15"/>
          <p:cNvSpPr/>
          <p:nvPr/>
        </p:nvSpPr>
        <p:spPr>
          <a:xfrm>
            <a:off x="609600" y="1997838"/>
            <a:ext cx="4267200" cy="3693319"/>
          </a:xfrm>
          <a:prstGeom prst="rect">
            <a:avLst/>
          </a:prstGeom>
        </p:spPr>
        <p:txBody>
          <a:bodyPr wrap="square">
            <a:spAutoFit/>
          </a:bodyPr>
          <a:lstStyle/>
          <a:p>
            <a:r>
              <a:rPr lang="en-US" dirty="0"/>
              <a:t>Several distributed SLDs</a:t>
            </a:r>
          </a:p>
          <a:p>
            <a:endParaRPr lang="en-US" dirty="0"/>
          </a:p>
          <a:p>
            <a:r>
              <a:rPr lang="en-US" b="1" dirty="0"/>
              <a:t>Advantages</a:t>
            </a:r>
          </a:p>
          <a:p>
            <a:endParaRPr lang="en-US" b="1" dirty="0"/>
          </a:p>
          <a:p>
            <a:pPr lvl="1"/>
            <a:r>
              <a:rPr lang="en-US" dirty="0"/>
              <a:t>- Availability improved</a:t>
            </a:r>
          </a:p>
          <a:p>
            <a:pPr lvl="1"/>
            <a:r>
              <a:rPr lang="en-US" dirty="0"/>
              <a:t>- Restricted views possible</a:t>
            </a:r>
          </a:p>
          <a:p>
            <a:pPr lvl="1"/>
            <a:r>
              <a:rPr lang="en-US" dirty="0"/>
              <a:t>- Environments can be isolated</a:t>
            </a:r>
          </a:p>
          <a:p>
            <a:pPr lvl="1"/>
            <a:endParaRPr lang="en-US" dirty="0"/>
          </a:p>
          <a:p>
            <a:r>
              <a:rPr lang="en-US" b="1" dirty="0"/>
              <a:t>Drawbacks</a:t>
            </a:r>
          </a:p>
          <a:p>
            <a:endParaRPr lang="en-US" b="1" dirty="0"/>
          </a:p>
          <a:p>
            <a:pPr lvl="1"/>
            <a:r>
              <a:rPr lang="en-US" dirty="0"/>
              <a:t>- Higher operation effort</a:t>
            </a:r>
          </a:p>
          <a:p>
            <a:pPr lvl="1"/>
            <a:r>
              <a:rPr lang="en-US" dirty="0"/>
              <a:t>- Several CIM model updates required</a:t>
            </a:r>
          </a:p>
          <a:p>
            <a:pPr lvl="1"/>
            <a:r>
              <a:rPr lang="en-US" dirty="0"/>
              <a:t>- Possible synchronization</a:t>
            </a:r>
          </a:p>
        </p:txBody>
      </p:sp>
      <p:pic>
        <p:nvPicPr>
          <p:cNvPr id="12290" name="Picture 2"/>
          <p:cNvPicPr>
            <a:picLocks noChangeAspect="1" noChangeArrowheads="1"/>
          </p:cNvPicPr>
          <p:nvPr/>
        </p:nvPicPr>
        <p:blipFill>
          <a:blip r:embed="rId4" cstate="print"/>
          <a:srcRect/>
          <a:stretch>
            <a:fillRect/>
          </a:stretch>
        </p:blipFill>
        <p:spPr bwMode="auto">
          <a:xfrm>
            <a:off x="4800600" y="1295400"/>
            <a:ext cx="5105400" cy="49530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a:lnSpc>
                <a:spcPts val="3570"/>
              </a:lnSpc>
              <a:spcBef>
                <a:spcPts val="178"/>
              </a:spcBef>
            </a:pPr>
            <a:r>
              <a:rPr lang="en-US" sz="3400" b="1" dirty="0">
                <a:solidFill>
                  <a:schemeClr val="accent6"/>
                </a:solidFill>
                <a:latin typeface="Arial" panose="020B0604020202020204" pitchFamily="34" charset="0"/>
                <a:cs typeface="Arial" panose="020B0604020202020204" pitchFamily="34" charset="0"/>
              </a:rPr>
              <a:t>Topology</a:t>
            </a: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Synchronization of Distributed SLDs</a:t>
            </a:r>
          </a:p>
        </p:txBody>
      </p:sp>
      <p:sp>
        <p:nvSpPr>
          <p:cNvPr id="16" name="Rectangle 15"/>
          <p:cNvSpPr/>
          <p:nvPr/>
        </p:nvSpPr>
        <p:spPr>
          <a:xfrm>
            <a:off x="609600" y="1997838"/>
            <a:ext cx="4267200" cy="3693319"/>
          </a:xfrm>
          <a:prstGeom prst="rect">
            <a:avLst/>
          </a:prstGeom>
        </p:spPr>
        <p:txBody>
          <a:bodyPr wrap="square">
            <a:spAutoFit/>
          </a:bodyPr>
          <a:lstStyle/>
          <a:p>
            <a:pPr algn="just"/>
            <a:r>
              <a:rPr lang="en-US" dirty="0"/>
              <a:t>If you have several SLDs, you might have to synchronize SLD data</a:t>
            </a:r>
          </a:p>
          <a:p>
            <a:pPr algn="just"/>
            <a:endParaRPr lang="en-US" dirty="0"/>
          </a:p>
          <a:p>
            <a:pPr algn="just"/>
            <a:r>
              <a:rPr lang="en-US" dirty="0"/>
              <a:t>Synchronization means interchange/ forwarding of SLD data</a:t>
            </a:r>
          </a:p>
          <a:p>
            <a:pPr algn="just"/>
            <a:endParaRPr lang="en-US" dirty="0"/>
          </a:p>
          <a:p>
            <a:pPr algn="just"/>
            <a:r>
              <a:rPr lang="en-US" dirty="0"/>
              <a:t>Synchronization can be done in two ways.</a:t>
            </a:r>
          </a:p>
          <a:p>
            <a:pPr algn="just"/>
            <a:endParaRPr lang="en-US" dirty="0"/>
          </a:p>
          <a:p>
            <a:pPr lvl="1" algn="just">
              <a:lnSpc>
                <a:spcPct val="100000"/>
              </a:lnSpc>
              <a:spcBef>
                <a:spcPts val="0"/>
              </a:spcBef>
              <a:buFontTx/>
              <a:buAutoNum type="arabicPeriod"/>
            </a:pPr>
            <a:r>
              <a:rPr lang="en-US" dirty="0"/>
              <a:t>Automatic forwarding of only certain SLD data</a:t>
            </a:r>
          </a:p>
          <a:p>
            <a:pPr lvl="1" algn="just">
              <a:lnSpc>
                <a:spcPct val="100000"/>
              </a:lnSpc>
              <a:spcBef>
                <a:spcPts val="0"/>
              </a:spcBef>
              <a:buFontTx/>
              <a:buAutoNum type="arabicPeriod"/>
            </a:pPr>
            <a:endParaRPr lang="en-US" dirty="0"/>
          </a:p>
          <a:p>
            <a:pPr lvl="1" algn="just">
              <a:lnSpc>
                <a:spcPct val="100000"/>
              </a:lnSpc>
              <a:spcBef>
                <a:spcPts val="0"/>
              </a:spcBef>
              <a:buFontTx/>
              <a:buAutoNum type="arabicPeriod"/>
            </a:pPr>
            <a:r>
              <a:rPr lang="en-US" dirty="0"/>
              <a:t>Manual export/import</a:t>
            </a:r>
          </a:p>
          <a:p>
            <a:endParaRPr lang="en-US" dirty="0"/>
          </a:p>
        </p:txBody>
      </p:sp>
      <p:pic>
        <p:nvPicPr>
          <p:cNvPr id="13314" name="Picture 2"/>
          <p:cNvPicPr>
            <a:picLocks noChangeAspect="1" noChangeArrowheads="1"/>
          </p:cNvPicPr>
          <p:nvPr/>
        </p:nvPicPr>
        <p:blipFill>
          <a:blip r:embed="rId4" cstate="print"/>
          <a:srcRect/>
          <a:stretch>
            <a:fillRect/>
          </a:stretch>
        </p:blipFill>
        <p:spPr bwMode="auto">
          <a:xfrm>
            <a:off x="5638800" y="1371600"/>
            <a:ext cx="4038600" cy="46482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a:lnSpc>
                <a:spcPts val="3570"/>
              </a:lnSpc>
              <a:spcBef>
                <a:spcPts val="178"/>
              </a:spcBef>
            </a:pPr>
            <a:r>
              <a:rPr lang="en-US" sz="3400" b="1" dirty="0">
                <a:solidFill>
                  <a:schemeClr val="accent6"/>
                </a:solidFill>
                <a:latin typeface="Arial" panose="020B0604020202020204" pitchFamily="34" charset="0"/>
                <a:cs typeface="Arial" panose="020B0604020202020204" pitchFamily="34" charset="0"/>
              </a:rPr>
              <a:t>Summary</a:t>
            </a: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6" name="Rectangle 15"/>
          <p:cNvSpPr/>
          <p:nvPr/>
        </p:nvSpPr>
        <p:spPr>
          <a:xfrm>
            <a:off x="609600" y="1371600"/>
            <a:ext cx="8915400" cy="3877985"/>
          </a:xfrm>
          <a:prstGeom prst="rect">
            <a:avLst/>
          </a:prstGeom>
        </p:spPr>
        <p:txBody>
          <a:bodyPr wrap="square">
            <a:spAutoFit/>
          </a:bodyPr>
          <a:lstStyle/>
          <a:p>
            <a:pPr algn="just">
              <a:lnSpc>
                <a:spcPct val="150000"/>
              </a:lnSpc>
            </a:pPr>
            <a:r>
              <a:rPr lang="en-US" sz="1600" dirty="0">
                <a:latin typeface="Arial" pitchFamily="34" charset="0"/>
                <a:cs typeface="Arial" pitchFamily="34" charset="0"/>
              </a:rPr>
              <a:t>SLD is the centralized information provider in your system landscape</a:t>
            </a:r>
          </a:p>
          <a:p>
            <a:pPr lvl="1" algn="just">
              <a:lnSpc>
                <a:spcPct val="150000"/>
              </a:lnSpc>
            </a:pPr>
            <a:r>
              <a:rPr lang="en-US" dirty="0">
                <a:latin typeface="Arial" pitchFamily="34" charset="0"/>
                <a:cs typeface="Arial" pitchFamily="34" charset="0"/>
              </a:rPr>
              <a:t>- SLD helps in reducing the redundancy of system landscape information.</a:t>
            </a:r>
          </a:p>
          <a:p>
            <a:pPr lvl="1" algn="just">
              <a:lnSpc>
                <a:spcPct val="150000"/>
              </a:lnSpc>
            </a:pPr>
            <a:r>
              <a:rPr lang="en-US" dirty="0">
                <a:latin typeface="Arial" pitchFamily="34" charset="0"/>
                <a:cs typeface="Arial" pitchFamily="34" charset="0"/>
              </a:rPr>
              <a:t>- SAP systems inside the landscape report data automatically to the SLD.</a:t>
            </a:r>
          </a:p>
          <a:p>
            <a:pPr algn="just">
              <a:lnSpc>
                <a:spcPct val="150000"/>
              </a:lnSpc>
            </a:pPr>
            <a:endParaRPr lang="en-US" sz="1600" dirty="0">
              <a:latin typeface="Arial" pitchFamily="34" charset="0"/>
              <a:cs typeface="Arial" pitchFamily="34" charset="0"/>
            </a:endParaRPr>
          </a:p>
          <a:p>
            <a:pPr algn="just">
              <a:lnSpc>
                <a:spcPct val="150000"/>
              </a:lnSpc>
            </a:pPr>
            <a:r>
              <a:rPr lang="en-US" sz="1600" dirty="0">
                <a:latin typeface="Arial" pitchFamily="34" charset="0"/>
                <a:cs typeface="Arial" pitchFamily="34" charset="0"/>
              </a:rPr>
              <a:t>SLD serves as the landscape data foundation for applications based on it.</a:t>
            </a:r>
          </a:p>
          <a:p>
            <a:pPr algn="just">
              <a:lnSpc>
                <a:spcPct val="150000"/>
              </a:lnSpc>
            </a:pPr>
            <a:endParaRPr lang="en-US" sz="1600" dirty="0">
              <a:latin typeface="Arial" pitchFamily="34" charset="0"/>
              <a:cs typeface="Arial" pitchFamily="34" charset="0"/>
            </a:endParaRPr>
          </a:p>
          <a:p>
            <a:pPr algn="just">
              <a:lnSpc>
                <a:spcPct val="150000"/>
              </a:lnSpc>
            </a:pPr>
            <a:r>
              <a:rPr lang="en-US" sz="1600" dirty="0">
                <a:latin typeface="Arial" pitchFamily="34" charset="0"/>
                <a:cs typeface="Arial" pitchFamily="34" charset="0"/>
              </a:rPr>
              <a:t>Based on your requirements, SAP offers different options for running SLD in your landscape</a:t>
            </a:r>
          </a:p>
          <a:p>
            <a:pPr lvl="1" algn="just">
              <a:lnSpc>
                <a:spcPct val="150000"/>
              </a:lnSpc>
            </a:pPr>
            <a:r>
              <a:rPr lang="en-US" dirty="0">
                <a:latin typeface="Arial" pitchFamily="34" charset="0"/>
                <a:cs typeface="Arial" pitchFamily="34" charset="0"/>
              </a:rPr>
              <a:t>- Plan the SLD landscape strategy well in advance.</a:t>
            </a:r>
          </a:p>
          <a:p>
            <a:pPr lvl="1" algn="just">
              <a:lnSpc>
                <a:spcPct val="150000"/>
              </a:lnSpc>
            </a:pPr>
            <a:r>
              <a:rPr lang="en-US" dirty="0">
                <a:latin typeface="Arial" pitchFamily="34" charset="0"/>
                <a:cs typeface="Arial" pitchFamily="34" charset="0"/>
              </a:rPr>
              <a:t>- Starting point: Planning Guide – SLD.</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9" name="object 19"/>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7" name="object 17"/>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6" name="object 16"/>
          <p:cNvSpPr txBox="1"/>
          <p:nvPr/>
        </p:nvSpPr>
        <p:spPr>
          <a:xfrm>
            <a:off x="284784" y="137778"/>
            <a:ext cx="676635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SAP Process Integration</a:t>
            </a:r>
            <a:endParaRPr sz="3600" b="1" dirty="0">
              <a:solidFill>
                <a:schemeClr val="accent6"/>
              </a:solidFill>
              <a:latin typeface="Arial" panose="020B0604020202020204" pitchFamily="34" charset="0"/>
              <a:cs typeface="Arial" panose="020B0604020202020204" pitchFamily="34" charset="0"/>
            </a:endParaRPr>
          </a:p>
        </p:txBody>
      </p:sp>
      <p:sp>
        <p:nvSpPr>
          <p:cNvPr id="9" name="object 9"/>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8" name="object 8"/>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24</a:t>
            </a:r>
            <a:endParaRPr sz="800">
              <a:latin typeface="Arial"/>
              <a:cs typeface="Arial"/>
            </a:endParaRPr>
          </a:p>
        </p:txBody>
      </p:sp>
      <p:sp>
        <p:nvSpPr>
          <p:cNvPr id="5" name="object 5"/>
          <p:cNvSpPr txBox="1"/>
          <p:nvPr/>
        </p:nvSpPr>
        <p:spPr>
          <a:xfrm>
            <a:off x="1237488" y="381253"/>
            <a:ext cx="11978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144572" y="381253"/>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5117744" y="381253"/>
            <a:ext cx="125272"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22" name="Arc 3"/>
          <p:cNvSpPr>
            <a:spLocks/>
          </p:cNvSpPr>
          <p:nvPr/>
        </p:nvSpPr>
        <p:spPr bwMode="auto">
          <a:xfrm rot="3392077">
            <a:off x="-1199649" y="1993797"/>
            <a:ext cx="4594225" cy="3125788"/>
          </a:xfrm>
          <a:custGeom>
            <a:avLst/>
            <a:gdLst>
              <a:gd name="T0" fmla="*/ 2147483647 w 21600"/>
              <a:gd name="T1" fmla="*/ 0 h 21698"/>
              <a:gd name="T2" fmla="*/ 2147483647 w 21600"/>
              <a:gd name="T3" fmla="*/ 2147483647 h 21698"/>
              <a:gd name="T4" fmla="*/ 0 w 21600"/>
              <a:gd name="T5" fmla="*/ 2147483647 h 21698"/>
              <a:gd name="T6" fmla="*/ 0 60000 65536"/>
              <a:gd name="T7" fmla="*/ 0 60000 65536"/>
              <a:gd name="T8" fmla="*/ 0 60000 65536"/>
              <a:gd name="T9" fmla="*/ 0 w 21600"/>
              <a:gd name="T10" fmla="*/ 0 h 21698"/>
              <a:gd name="T11" fmla="*/ 21600 w 21600"/>
              <a:gd name="T12" fmla="*/ 21698 h 21698"/>
            </a:gdLst>
            <a:ahLst/>
            <a:cxnLst>
              <a:cxn ang="T6">
                <a:pos x="T0" y="T1"/>
              </a:cxn>
              <a:cxn ang="T7">
                <a:pos x="T2" y="T3"/>
              </a:cxn>
              <a:cxn ang="T8">
                <a:pos x="T4" y="T5"/>
              </a:cxn>
            </a:cxnLst>
            <a:rect l="T9" t="T10" r="T11" b="T12"/>
            <a:pathLst>
              <a:path w="21600" h="21698" fill="none" extrusionOk="0">
                <a:moveTo>
                  <a:pt x="678" y="-1"/>
                </a:moveTo>
                <a:cubicBezTo>
                  <a:pt x="12337" y="365"/>
                  <a:pt x="21600" y="9923"/>
                  <a:pt x="21600" y="21589"/>
                </a:cubicBezTo>
                <a:cubicBezTo>
                  <a:pt x="21600" y="21625"/>
                  <a:pt x="21599" y="21661"/>
                  <a:pt x="21599" y="21697"/>
                </a:cubicBezTo>
              </a:path>
              <a:path w="21600" h="21698" stroke="0" extrusionOk="0">
                <a:moveTo>
                  <a:pt x="678" y="-1"/>
                </a:moveTo>
                <a:cubicBezTo>
                  <a:pt x="12337" y="365"/>
                  <a:pt x="21600" y="9923"/>
                  <a:pt x="21600" y="21589"/>
                </a:cubicBezTo>
                <a:cubicBezTo>
                  <a:pt x="21600" y="21625"/>
                  <a:pt x="21599" y="21661"/>
                  <a:pt x="21599" y="21697"/>
                </a:cubicBezTo>
                <a:lnTo>
                  <a:pt x="0" y="21589"/>
                </a:lnTo>
                <a:lnTo>
                  <a:pt x="678" y="-1"/>
                </a:lnTo>
                <a:close/>
              </a:path>
            </a:pathLst>
          </a:custGeom>
          <a:noFill/>
          <a:ln w="38100">
            <a:solidFill>
              <a:srgbClr val="CC0099"/>
            </a:solidFill>
            <a:round/>
            <a:headEnd/>
            <a:tailEnd/>
          </a:ln>
        </p:spPr>
        <p:txBody>
          <a:bodyPr wrap="none" anchor="ctr"/>
          <a:lstStyle/>
          <a:p>
            <a:endParaRPr lang="en-US"/>
          </a:p>
        </p:txBody>
      </p:sp>
      <p:sp>
        <p:nvSpPr>
          <p:cNvPr id="23" name="Oval 4"/>
          <p:cNvSpPr>
            <a:spLocks noChangeArrowheads="1"/>
          </p:cNvSpPr>
          <p:nvPr/>
        </p:nvSpPr>
        <p:spPr bwMode="auto">
          <a:xfrm>
            <a:off x="1297381" y="1460500"/>
            <a:ext cx="611188" cy="381000"/>
          </a:xfrm>
          <a:prstGeom prst="ellipse">
            <a:avLst/>
          </a:prstGeom>
          <a:solidFill>
            <a:srgbClr val="F2FFEB"/>
          </a:solidFill>
          <a:ln w="12700" algn="ctr">
            <a:solidFill>
              <a:schemeClr val="tx1"/>
            </a:solidFill>
            <a:round/>
            <a:headEnd/>
            <a:tailEnd/>
          </a:ln>
        </p:spPr>
        <p:txBody>
          <a:bodyPr wrap="none" anchor="ctr"/>
          <a:lstStyle/>
          <a:p>
            <a:pPr algn="ctr" eaLnBrk="0" hangingPunct="0"/>
            <a:r>
              <a:rPr lang="en-US" sz="2400" b="0">
                <a:latin typeface="Times New Roman" pitchFamily="18" charset="0"/>
              </a:rPr>
              <a:t>1</a:t>
            </a:r>
          </a:p>
        </p:txBody>
      </p:sp>
      <p:sp>
        <p:nvSpPr>
          <p:cNvPr id="24" name="Oval 6"/>
          <p:cNvSpPr>
            <a:spLocks noChangeArrowheads="1"/>
          </p:cNvSpPr>
          <p:nvPr/>
        </p:nvSpPr>
        <p:spPr bwMode="auto">
          <a:xfrm>
            <a:off x="1676400" y="2438400"/>
            <a:ext cx="611188" cy="381000"/>
          </a:xfrm>
          <a:prstGeom prst="ellipse">
            <a:avLst/>
          </a:prstGeom>
          <a:solidFill>
            <a:srgbClr val="F2FFEB"/>
          </a:solidFill>
          <a:ln w="12700">
            <a:solidFill>
              <a:schemeClr val="tx1"/>
            </a:solidFill>
            <a:round/>
            <a:headEnd/>
            <a:tailEnd/>
          </a:ln>
        </p:spPr>
        <p:txBody>
          <a:bodyPr wrap="none" anchor="ctr"/>
          <a:lstStyle/>
          <a:p>
            <a:pPr algn="ctr" eaLnBrk="0" hangingPunct="0"/>
            <a:r>
              <a:rPr lang="en-US" sz="2400" b="0" dirty="0">
                <a:latin typeface="Times New Roman" pitchFamily="18" charset="0"/>
              </a:rPr>
              <a:t>2</a:t>
            </a:r>
          </a:p>
        </p:txBody>
      </p:sp>
      <p:sp>
        <p:nvSpPr>
          <p:cNvPr id="25" name="Oval 8"/>
          <p:cNvSpPr>
            <a:spLocks noChangeArrowheads="1"/>
          </p:cNvSpPr>
          <p:nvPr/>
        </p:nvSpPr>
        <p:spPr bwMode="auto">
          <a:xfrm>
            <a:off x="1905000" y="3505200"/>
            <a:ext cx="611188" cy="381000"/>
          </a:xfrm>
          <a:prstGeom prst="ellipse">
            <a:avLst/>
          </a:prstGeom>
          <a:solidFill>
            <a:schemeClr val="accent1"/>
          </a:solidFill>
          <a:ln w="12700">
            <a:solidFill>
              <a:schemeClr val="tx1"/>
            </a:solidFill>
            <a:round/>
            <a:headEnd/>
            <a:tailEnd/>
          </a:ln>
        </p:spPr>
        <p:txBody>
          <a:bodyPr wrap="none" anchor="ctr"/>
          <a:lstStyle/>
          <a:p>
            <a:pPr algn="ctr" eaLnBrk="0" hangingPunct="0"/>
            <a:r>
              <a:rPr lang="en-US" sz="2400" b="0" dirty="0">
                <a:latin typeface="Times New Roman" pitchFamily="18" charset="0"/>
              </a:rPr>
              <a:t>3</a:t>
            </a:r>
          </a:p>
        </p:txBody>
      </p:sp>
      <p:sp>
        <p:nvSpPr>
          <p:cNvPr id="26" name="Oval 10"/>
          <p:cNvSpPr>
            <a:spLocks noChangeArrowheads="1"/>
          </p:cNvSpPr>
          <p:nvPr/>
        </p:nvSpPr>
        <p:spPr bwMode="auto">
          <a:xfrm>
            <a:off x="1828800" y="4572000"/>
            <a:ext cx="611188" cy="381000"/>
          </a:xfrm>
          <a:prstGeom prst="ellipse">
            <a:avLst/>
          </a:prstGeom>
          <a:solidFill>
            <a:srgbClr val="F2FFEB"/>
          </a:solidFill>
          <a:ln w="12700">
            <a:solidFill>
              <a:schemeClr val="tx1"/>
            </a:solidFill>
            <a:round/>
            <a:headEnd/>
            <a:tailEnd/>
          </a:ln>
        </p:spPr>
        <p:txBody>
          <a:bodyPr wrap="none" anchor="ctr"/>
          <a:lstStyle/>
          <a:p>
            <a:pPr algn="ctr" eaLnBrk="0" hangingPunct="0"/>
            <a:r>
              <a:rPr lang="en-US" sz="2400" b="0" dirty="0">
                <a:latin typeface="Times New Roman" pitchFamily="18" charset="0"/>
              </a:rPr>
              <a:t>4</a:t>
            </a:r>
          </a:p>
        </p:txBody>
      </p:sp>
      <p:sp>
        <p:nvSpPr>
          <p:cNvPr id="27" name="Oval 12"/>
          <p:cNvSpPr>
            <a:spLocks noChangeArrowheads="1"/>
          </p:cNvSpPr>
          <p:nvPr/>
        </p:nvSpPr>
        <p:spPr bwMode="auto">
          <a:xfrm>
            <a:off x="1370807" y="5600925"/>
            <a:ext cx="611187" cy="381000"/>
          </a:xfrm>
          <a:prstGeom prst="ellipse">
            <a:avLst/>
          </a:prstGeom>
          <a:solidFill>
            <a:srgbClr val="F2FFEB"/>
          </a:solidFill>
          <a:ln w="12700">
            <a:solidFill>
              <a:schemeClr val="tx1"/>
            </a:solidFill>
            <a:round/>
            <a:headEnd/>
            <a:tailEnd/>
          </a:ln>
        </p:spPr>
        <p:txBody>
          <a:bodyPr wrap="none" anchor="ctr"/>
          <a:lstStyle/>
          <a:p>
            <a:pPr algn="ctr" eaLnBrk="0" hangingPunct="0"/>
            <a:r>
              <a:rPr lang="en-US" sz="2400" b="0" dirty="0">
                <a:latin typeface="Times New Roman" pitchFamily="18" charset="0"/>
              </a:rPr>
              <a:t>5</a:t>
            </a:r>
          </a:p>
        </p:txBody>
      </p:sp>
      <p:sp>
        <p:nvSpPr>
          <p:cNvPr id="28" name="Text Box 5"/>
          <p:cNvSpPr txBox="1">
            <a:spLocks noChangeArrowheads="1"/>
          </p:cNvSpPr>
          <p:nvPr/>
        </p:nvSpPr>
        <p:spPr bwMode="auto">
          <a:xfrm>
            <a:off x="3048000" y="1295400"/>
            <a:ext cx="4419600" cy="579438"/>
          </a:xfrm>
          <a:prstGeom prst="rect">
            <a:avLst/>
          </a:prstGeom>
          <a:solidFill>
            <a:srgbClr val="F0F0F0"/>
          </a:solidFill>
          <a:ln w="12700">
            <a:noFill/>
            <a:miter lim="800000"/>
            <a:headEnd/>
            <a:tailEnd/>
          </a:ln>
        </p:spPr>
        <p:txBody>
          <a:bodyPr>
            <a:spAutoFit/>
          </a:bodyPr>
          <a:lstStyle/>
          <a:p>
            <a:pPr eaLnBrk="0" hangingPunct="0"/>
            <a:r>
              <a:rPr lang="en-US" sz="3200" b="0" dirty="0">
                <a:latin typeface="Times New Roman" pitchFamily="18" charset="0"/>
              </a:rPr>
              <a:t>Introduction</a:t>
            </a:r>
          </a:p>
        </p:txBody>
      </p:sp>
      <p:sp>
        <p:nvSpPr>
          <p:cNvPr id="29" name="Text Box 7"/>
          <p:cNvSpPr txBox="1">
            <a:spLocks noChangeArrowheads="1"/>
          </p:cNvSpPr>
          <p:nvPr/>
        </p:nvSpPr>
        <p:spPr bwMode="auto">
          <a:xfrm>
            <a:off x="3124200" y="2362200"/>
            <a:ext cx="4343400" cy="579438"/>
          </a:xfrm>
          <a:prstGeom prst="rect">
            <a:avLst/>
          </a:prstGeom>
          <a:solidFill>
            <a:srgbClr val="F0F0F0"/>
          </a:solidFill>
          <a:ln w="12700" algn="ctr">
            <a:noFill/>
            <a:miter lim="800000"/>
            <a:headEnd/>
            <a:tailEnd/>
          </a:ln>
        </p:spPr>
        <p:txBody>
          <a:bodyPr>
            <a:spAutoFit/>
          </a:bodyPr>
          <a:lstStyle/>
          <a:p>
            <a:pPr eaLnBrk="0" hangingPunct="0"/>
            <a:r>
              <a:rPr lang="en-US" sz="3200" b="0" dirty="0">
                <a:latin typeface="Times New Roman" pitchFamily="18" charset="0"/>
              </a:rPr>
              <a:t>Application Environment</a:t>
            </a:r>
          </a:p>
        </p:txBody>
      </p:sp>
      <p:sp>
        <p:nvSpPr>
          <p:cNvPr id="30" name="Text Box 9"/>
          <p:cNvSpPr txBox="1">
            <a:spLocks noChangeArrowheads="1"/>
          </p:cNvSpPr>
          <p:nvPr/>
        </p:nvSpPr>
        <p:spPr bwMode="auto">
          <a:xfrm>
            <a:off x="3124200" y="3429000"/>
            <a:ext cx="4343400" cy="579438"/>
          </a:xfrm>
          <a:prstGeom prst="rect">
            <a:avLst/>
          </a:prstGeom>
          <a:solidFill>
            <a:schemeClr val="accent1"/>
          </a:solidFill>
          <a:ln w="12700" algn="ctr">
            <a:noFill/>
            <a:miter lim="800000"/>
            <a:headEnd/>
            <a:tailEnd/>
          </a:ln>
        </p:spPr>
        <p:txBody>
          <a:bodyPr>
            <a:spAutoFit/>
          </a:bodyPr>
          <a:lstStyle/>
          <a:p>
            <a:pPr eaLnBrk="0" hangingPunct="0"/>
            <a:r>
              <a:rPr lang="en-US" sz="3200" b="0" dirty="0">
                <a:latin typeface="Times New Roman" pitchFamily="18" charset="0"/>
              </a:rPr>
              <a:t>Demonstration</a:t>
            </a:r>
          </a:p>
        </p:txBody>
      </p:sp>
      <p:sp>
        <p:nvSpPr>
          <p:cNvPr id="31" name="Text Box 11"/>
          <p:cNvSpPr txBox="1">
            <a:spLocks noChangeArrowheads="1"/>
          </p:cNvSpPr>
          <p:nvPr/>
        </p:nvSpPr>
        <p:spPr bwMode="auto">
          <a:xfrm>
            <a:off x="3124200" y="4449763"/>
            <a:ext cx="4343400" cy="579437"/>
          </a:xfrm>
          <a:prstGeom prst="rect">
            <a:avLst/>
          </a:prstGeom>
          <a:solidFill>
            <a:srgbClr val="F0F0F0"/>
          </a:solidFill>
          <a:ln w="12700" algn="ctr">
            <a:noFill/>
            <a:miter lim="800000"/>
            <a:headEnd/>
            <a:tailEnd/>
          </a:ln>
        </p:spPr>
        <p:txBody>
          <a:bodyPr>
            <a:spAutoFit/>
          </a:bodyPr>
          <a:lstStyle/>
          <a:p>
            <a:pPr eaLnBrk="0" hangingPunct="0"/>
            <a:r>
              <a:rPr lang="en-US" sz="3200" b="0">
                <a:latin typeface="Times New Roman" pitchFamily="18" charset="0"/>
              </a:rPr>
              <a:t>Hands On</a:t>
            </a:r>
          </a:p>
        </p:txBody>
      </p:sp>
      <p:sp>
        <p:nvSpPr>
          <p:cNvPr id="32" name="Text Box 13"/>
          <p:cNvSpPr txBox="1">
            <a:spLocks noChangeArrowheads="1"/>
          </p:cNvSpPr>
          <p:nvPr/>
        </p:nvSpPr>
        <p:spPr bwMode="auto">
          <a:xfrm>
            <a:off x="3124200" y="5592763"/>
            <a:ext cx="4343400" cy="579437"/>
          </a:xfrm>
          <a:prstGeom prst="rect">
            <a:avLst/>
          </a:prstGeom>
          <a:solidFill>
            <a:srgbClr val="F0F0F0"/>
          </a:solidFill>
          <a:ln w="12700" algn="ctr">
            <a:noFill/>
            <a:miter lim="800000"/>
            <a:headEnd/>
            <a:tailEnd/>
          </a:ln>
        </p:spPr>
        <p:txBody>
          <a:bodyPr>
            <a:spAutoFit/>
          </a:bodyPr>
          <a:lstStyle/>
          <a:p>
            <a:pPr eaLnBrk="0" hangingPunct="0"/>
            <a:r>
              <a:rPr lang="en-US" sz="3200" b="0" dirty="0" err="1">
                <a:latin typeface="Times New Roman" pitchFamily="18" charset="0"/>
              </a:rPr>
              <a:t>HelpMe</a:t>
            </a:r>
            <a:endParaRPr lang="en-US" sz="3200" b="0" dirty="0">
              <a:latin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4" name="object 14"/>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2" name="object 12"/>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1" name="object 11"/>
          <p:cNvSpPr txBox="1"/>
          <p:nvPr/>
        </p:nvSpPr>
        <p:spPr>
          <a:xfrm>
            <a:off x="284784" y="137778"/>
            <a:ext cx="847821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System Landscape Directory Demo</a:t>
            </a:r>
            <a:endParaRPr sz="3600" b="1" dirty="0">
              <a:solidFill>
                <a:schemeClr val="accent6"/>
              </a:solidFill>
              <a:latin typeface="Arial" panose="020B0604020202020204" pitchFamily="34" charset="0"/>
              <a:cs typeface="Arial" panose="020B0604020202020204" pitchFamily="34" charset="0"/>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6" name="object 6"/>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26</a:t>
            </a:r>
            <a:endParaRPr sz="800">
              <a:latin typeface="Arial"/>
              <a:cs typeface="Arial"/>
            </a:endParaRPr>
          </a:p>
        </p:txBody>
      </p:sp>
      <p:sp>
        <p:nvSpPr>
          <p:cNvPr id="5" name="object 5"/>
          <p:cNvSpPr txBox="1"/>
          <p:nvPr/>
        </p:nvSpPr>
        <p:spPr>
          <a:xfrm>
            <a:off x="1237488" y="381253"/>
            <a:ext cx="11978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144572" y="381253"/>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5117744" y="381253"/>
            <a:ext cx="125272"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7" name="AutoShape 3">
            <a:hlinkClick r:id="rId4" action="ppaction://program" highlightClick="1"/>
          </p:cNvPr>
          <p:cNvSpPr>
            <a:spLocks noChangeArrowheads="1"/>
          </p:cNvSpPr>
          <p:nvPr/>
        </p:nvSpPr>
        <p:spPr bwMode="auto">
          <a:xfrm>
            <a:off x="2843213" y="2959488"/>
            <a:ext cx="3246437" cy="648512"/>
          </a:xfrm>
          <a:prstGeom prst="actionButtonBlank">
            <a:avLst/>
          </a:prstGeom>
          <a:solidFill>
            <a:schemeClr val="bg2"/>
          </a:solidFill>
          <a:ln w="12700">
            <a:noFill/>
            <a:miter lim="800000"/>
            <a:headEnd/>
            <a:tailEnd/>
          </a:ln>
        </p:spPr>
        <p:txBody>
          <a:bodyPr lIns="90000" tIns="46800" rIns="90000" bIns="46800" anchor="ctr">
            <a:spAutoFit/>
          </a:bodyPr>
          <a:lstStyle/>
          <a:p>
            <a:pPr algn="ctr"/>
            <a:r>
              <a:rPr lang="en-US" sz="3600" dirty="0"/>
              <a:t>SLD Demo</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1447799"/>
            <a:ext cx="9906000" cy="5410199"/>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p:nvPr/>
        </p:nvSpPr>
        <p:spPr>
          <a:xfrm>
            <a:off x="0" y="6400876"/>
            <a:ext cx="9906000" cy="457123"/>
          </a:xfrm>
          <a:custGeom>
            <a:avLst/>
            <a:gdLst/>
            <a:ahLst/>
            <a:cxnLst/>
            <a:rect l="l" t="t" r="r" b="b"/>
            <a:pathLst>
              <a:path w="9906000" h="457123">
                <a:moveTo>
                  <a:pt x="9906000" y="0"/>
                </a:moveTo>
                <a:lnTo>
                  <a:pt x="0" y="0"/>
                </a:lnTo>
                <a:lnTo>
                  <a:pt x="0" y="457121"/>
                </a:lnTo>
                <a:lnTo>
                  <a:pt x="9906000" y="457121"/>
                </a:lnTo>
                <a:lnTo>
                  <a:pt x="9906000" y="0"/>
                </a:lnTo>
                <a:close/>
              </a:path>
            </a:pathLst>
          </a:custGeom>
          <a:solidFill>
            <a:srgbClr val="FFFFFF"/>
          </a:solidFill>
        </p:spPr>
        <p:txBody>
          <a:bodyPr wrap="square" lIns="0" tIns="0" rIns="0" bIns="0" rtlCol="0">
            <a:noAutofit/>
          </a:bodyPr>
          <a:lstStyle/>
          <a:p>
            <a:endParaRPr/>
          </a:p>
        </p:txBody>
      </p:sp>
      <p:sp>
        <p:nvSpPr>
          <p:cNvPr id="9" name="object 9"/>
          <p:cNvSpPr/>
          <p:nvPr/>
        </p:nvSpPr>
        <p:spPr>
          <a:xfrm>
            <a:off x="0" y="0"/>
            <a:ext cx="9906000" cy="276606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p:nvPr/>
        </p:nvSpPr>
        <p:spPr>
          <a:xfrm>
            <a:off x="-2052" y="0"/>
            <a:ext cx="9908016" cy="2683002"/>
          </a:xfrm>
          <a:custGeom>
            <a:avLst/>
            <a:gdLst/>
            <a:ahLst/>
            <a:cxnLst/>
            <a:rect l="l" t="t" r="r" b="b"/>
            <a:pathLst>
              <a:path w="9908016" h="2683002">
                <a:moveTo>
                  <a:pt x="1135976" y="2621142"/>
                </a:moveTo>
                <a:lnTo>
                  <a:pt x="1166689" y="2561535"/>
                </a:lnTo>
                <a:lnTo>
                  <a:pt x="1199928" y="2504255"/>
                </a:lnTo>
                <a:lnTo>
                  <a:pt x="1235716" y="2449375"/>
                </a:lnTo>
                <a:lnTo>
                  <a:pt x="1274076" y="2396972"/>
                </a:lnTo>
                <a:lnTo>
                  <a:pt x="1315032" y="2347118"/>
                </a:lnTo>
                <a:lnTo>
                  <a:pt x="1358607" y="2299890"/>
                </a:lnTo>
                <a:lnTo>
                  <a:pt x="1404824" y="2255361"/>
                </a:lnTo>
                <a:lnTo>
                  <a:pt x="1453707" y="2213606"/>
                </a:lnTo>
                <a:lnTo>
                  <a:pt x="1505278" y="2174700"/>
                </a:lnTo>
                <a:lnTo>
                  <a:pt x="1559562" y="2138717"/>
                </a:lnTo>
                <a:lnTo>
                  <a:pt x="1616581" y="2105732"/>
                </a:lnTo>
                <a:lnTo>
                  <a:pt x="1676359" y="2075819"/>
                </a:lnTo>
                <a:lnTo>
                  <a:pt x="1738919" y="2049053"/>
                </a:lnTo>
                <a:lnTo>
                  <a:pt x="1804284" y="2025509"/>
                </a:lnTo>
                <a:lnTo>
                  <a:pt x="1872478" y="2005260"/>
                </a:lnTo>
                <a:lnTo>
                  <a:pt x="1943524" y="1988383"/>
                </a:lnTo>
                <a:lnTo>
                  <a:pt x="2017445" y="1974951"/>
                </a:lnTo>
                <a:lnTo>
                  <a:pt x="2094265" y="1965038"/>
                </a:lnTo>
                <a:lnTo>
                  <a:pt x="2174006" y="1958721"/>
                </a:lnTo>
                <a:lnTo>
                  <a:pt x="8713490" y="1952878"/>
                </a:lnTo>
                <a:lnTo>
                  <a:pt x="8771856" y="1953424"/>
                </a:lnTo>
                <a:lnTo>
                  <a:pt x="8829782" y="1953321"/>
                </a:lnTo>
                <a:lnTo>
                  <a:pt x="8887365" y="1952128"/>
                </a:lnTo>
                <a:lnTo>
                  <a:pt x="8944703" y="1949407"/>
                </a:lnTo>
                <a:lnTo>
                  <a:pt x="9001890" y="1944717"/>
                </a:lnTo>
                <a:lnTo>
                  <a:pt x="9059023" y="1937618"/>
                </a:lnTo>
                <a:lnTo>
                  <a:pt x="9116198" y="1927672"/>
                </a:lnTo>
                <a:lnTo>
                  <a:pt x="9173513" y="1914437"/>
                </a:lnTo>
                <a:lnTo>
                  <a:pt x="9231062" y="1897475"/>
                </a:lnTo>
                <a:lnTo>
                  <a:pt x="9288943" y="1876345"/>
                </a:lnTo>
                <a:lnTo>
                  <a:pt x="9347252" y="1850608"/>
                </a:lnTo>
                <a:lnTo>
                  <a:pt x="9406084" y="1819824"/>
                </a:lnTo>
                <a:lnTo>
                  <a:pt x="9465537" y="1783553"/>
                </a:lnTo>
                <a:lnTo>
                  <a:pt x="9525707" y="1741356"/>
                </a:lnTo>
                <a:lnTo>
                  <a:pt x="9586689" y="1692792"/>
                </a:lnTo>
                <a:lnTo>
                  <a:pt x="9648580" y="1637423"/>
                </a:lnTo>
                <a:lnTo>
                  <a:pt x="9711477" y="1574807"/>
                </a:lnTo>
                <a:lnTo>
                  <a:pt x="9775476" y="1504506"/>
                </a:lnTo>
                <a:lnTo>
                  <a:pt x="9840672" y="1426079"/>
                </a:lnTo>
                <a:lnTo>
                  <a:pt x="9907163" y="1339088"/>
                </a:lnTo>
                <a:lnTo>
                  <a:pt x="9907469" y="1293651"/>
                </a:lnTo>
                <a:lnTo>
                  <a:pt x="9907704" y="1190544"/>
                </a:lnTo>
                <a:lnTo>
                  <a:pt x="9907873" y="1044020"/>
                </a:lnTo>
                <a:lnTo>
                  <a:pt x="9908016" y="774006"/>
                </a:lnTo>
                <a:lnTo>
                  <a:pt x="9907871" y="99026"/>
                </a:lnTo>
                <a:lnTo>
                  <a:pt x="9907671" y="0"/>
                </a:lnTo>
                <a:lnTo>
                  <a:pt x="2052" y="2539"/>
                </a:lnTo>
                <a:lnTo>
                  <a:pt x="2052" y="1971827"/>
                </a:lnTo>
                <a:lnTo>
                  <a:pt x="41422" y="1972307"/>
                </a:lnTo>
                <a:lnTo>
                  <a:pt x="86977" y="1974296"/>
                </a:lnTo>
                <a:lnTo>
                  <a:pt x="136221" y="1978137"/>
                </a:lnTo>
                <a:lnTo>
                  <a:pt x="188711" y="1984197"/>
                </a:lnTo>
                <a:lnTo>
                  <a:pt x="244002" y="1992844"/>
                </a:lnTo>
                <a:lnTo>
                  <a:pt x="301651" y="2004446"/>
                </a:lnTo>
                <a:lnTo>
                  <a:pt x="361213" y="2019370"/>
                </a:lnTo>
                <a:lnTo>
                  <a:pt x="422246" y="2037984"/>
                </a:lnTo>
                <a:lnTo>
                  <a:pt x="484305" y="2060655"/>
                </a:lnTo>
                <a:lnTo>
                  <a:pt x="546947" y="2087753"/>
                </a:lnTo>
                <a:lnTo>
                  <a:pt x="609727" y="2119643"/>
                </a:lnTo>
                <a:lnTo>
                  <a:pt x="672202" y="2156693"/>
                </a:lnTo>
                <a:lnTo>
                  <a:pt x="733928" y="2199272"/>
                </a:lnTo>
                <a:lnTo>
                  <a:pt x="794462" y="2247747"/>
                </a:lnTo>
                <a:lnTo>
                  <a:pt x="853359" y="2302486"/>
                </a:lnTo>
                <a:lnTo>
                  <a:pt x="910176" y="2363856"/>
                </a:lnTo>
                <a:lnTo>
                  <a:pt x="964469" y="2432224"/>
                </a:lnTo>
                <a:lnTo>
                  <a:pt x="1015794" y="2507960"/>
                </a:lnTo>
                <a:lnTo>
                  <a:pt x="1063707" y="2591430"/>
                </a:lnTo>
                <a:lnTo>
                  <a:pt x="1107765" y="2683002"/>
                </a:lnTo>
                <a:lnTo>
                  <a:pt x="1135976" y="2621142"/>
                </a:lnTo>
                <a:close/>
              </a:path>
            </a:pathLst>
          </a:custGeom>
          <a:solidFill>
            <a:srgbClr val="FFFFFF"/>
          </a:solidFill>
        </p:spPr>
        <p:txBody>
          <a:bodyPr wrap="square" lIns="0" tIns="0" rIns="0" bIns="0" rtlCol="0">
            <a:noAutofit/>
          </a:bodyPr>
          <a:lstStyle/>
          <a:p>
            <a:endParaRPr/>
          </a:p>
        </p:txBody>
      </p:sp>
      <p:sp>
        <p:nvSpPr>
          <p:cNvPr id="11" name="object 11"/>
          <p:cNvSpPr/>
          <p:nvPr/>
        </p:nvSpPr>
        <p:spPr>
          <a:xfrm>
            <a:off x="6565733" y="6516913"/>
            <a:ext cx="105717" cy="192145"/>
          </a:xfrm>
          <a:custGeom>
            <a:avLst/>
            <a:gdLst/>
            <a:ahLst/>
            <a:cxnLst/>
            <a:rect l="l" t="t" r="r" b="b"/>
            <a:pathLst>
              <a:path w="105717" h="192145">
                <a:moveTo>
                  <a:pt x="0" y="80217"/>
                </a:moveTo>
                <a:lnTo>
                  <a:pt x="0" y="174018"/>
                </a:lnTo>
                <a:lnTo>
                  <a:pt x="333" y="174970"/>
                </a:lnTo>
                <a:lnTo>
                  <a:pt x="6859" y="187437"/>
                </a:lnTo>
                <a:lnTo>
                  <a:pt x="18877" y="192145"/>
                </a:lnTo>
                <a:lnTo>
                  <a:pt x="26428" y="192145"/>
                </a:lnTo>
                <a:lnTo>
                  <a:pt x="30204" y="106411"/>
                </a:lnTo>
                <a:lnTo>
                  <a:pt x="30204" y="39877"/>
                </a:lnTo>
                <a:lnTo>
                  <a:pt x="33980" y="32621"/>
                </a:lnTo>
                <a:lnTo>
                  <a:pt x="41531" y="28999"/>
                </a:lnTo>
                <a:lnTo>
                  <a:pt x="64185" y="28999"/>
                </a:lnTo>
                <a:lnTo>
                  <a:pt x="64185" y="32621"/>
                </a:lnTo>
                <a:lnTo>
                  <a:pt x="71736" y="32621"/>
                </a:lnTo>
                <a:lnTo>
                  <a:pt x="68476" y="1377"/>
                </a:lnTo>
                <a:lnTo>
                  <a:pt x="52858" y="0"/>
                </a:lnTo>
                <a:lnTo>
                  <a:pt x="30204" y="0"/>
                </a:lnTo>
                <a:lnTo>
                  <a:pt x="22653" y="3621"/>
                </a:lnTo>
                <a:lnTo>
                  <a:pt x="18877" y="0"/>
                </a:lnTo>
                <a:lnTo>
                  <a:pt x="0" y="0"/>
                </a:lnTo>
                <a:lnTo>
                  <a:pt x="0" y="80217"/>
                </a:lnTo>
                <a:close/>
              </a:path>
              <a:path w="105717" h="192145">
                <a:moveTo>
                  <a:pt x="105717" y="90632"/>
                </a:moveTo>
                <a:lnTo>
                  <a:pt x="105717" y="36255"/>
                </a:lnTo>
                <a:lnTo>
                  <a:pt x="103072" y="29875"/>
                </a:lnTo>
                <a:lnTo>
                  <a:pt x="95688" y="18274"/>
                </a:lnTo>
                <a:lnTo>
                  <a:pt x="86838" y="10865"/>
                </a:lnTo>
                <a:lnTo>
                  <a:pt x="81028" y="5508"/>
                </a:lnTo>
                <a:lnTo>
                  <a:pt x="68476" y="1377"/>
                </a:lnTo>
                <a:lnTo>
                  <a:pt x="71736" y="32621"/>
                </a:lnTo>
                <a:lnTo>
                  <a:pt x="75511" y="39877"/>
                </a:lnTo>
                <a:lnTo>
                  <a:pt x="75511" y="94254"/>
                </a:lnTo>
                <a:lnTo>
                  <a:pt x="71736" y="101510"/>
                </a:lnTo>
                <a:lnTo>
                  <a:pt x="64185" y="105132"/>
                </a:lnTo>
                <a:lnTo>
                  <a:pt x="56634" y="105132"/>
                </a:lnTo>
                <a:lnTo>
                  <a:pt x="52833" y="105652"/>
                </a:lnTo>
                <a:lnTo>
                  <a:pt x="30204" y="108753"/>
                </a:lnTo>
                <a:lnTo>
                  <a:pt x="30204" y="106411"/>
                </a:lnTo>
                <a:lnTo>
                  <a:pt x="26428" y="192145"/>
                </a:lnTo>
                <a:lnTo>
                  <a:pt x="30204" y="188520"/>
                </a:lnTo>
                <a:lnTo>
                  <a:pt x="30204" y="137763"/>
                </a:lnTo>
                <a:lnTo>
                  <a:pt x="55287" y="137706"/>
                </a:lnTo>
                <a:lnTo>
                  <a:pt x="68414" y="135191"/>
                </a:lnTo>
                <a:lnTo>
                  <a:pt x="79288" y="130512"/>
                </a:lnTo>
                <a:lnTo>
                  <a:pt x="89443" y="125210"/>
                </a:lnTo>
                <a:lnTo>
                  <a:pt x="98767" y="115893"/>
                </a:lnTo>
                <a:lnTo>
                  <a:pt x="104050" y="104231"/>
                </a:lnTo>
                <a:lnTo>
                  <a:pt x="105717" y="90632"/>
                </a:lnTo>
                <a:close/>
              </a:path>
            </a:pathLst>
          </a:custGeom>
          <a:solidFill>
            <a:srgbClr val="008FC1"/>
          </a:solidFill>
        </p:spPr>
        <p:txBody>
          <a:bodyPr wrap="square" lIns="0" tIns="0" rIns="0" bIns="0" rtlCol="0">
            <a:noAutofit/>
          </a:bodyPr>
          <a:lstStyle/>
          <a:p>
            <a:endParaRPr/>
          </a:p>
        </p:txBody>
      </p:sp>
      <p:sp>
        <p:nvSpPr>
          <p:cNvPr id="12" name="object 12"/>
          <p:cNvSpPr/>
          <p:nvPr/>
        </p:nvSpPr>
        <p:spPr>
          <a:xfrm>
            <a:off x="6686552" y="6574912"/>
            <a:ext cx="105721" cy="134146"/>
          </a:xfrm>
          <a:custGeom>
            <a:avLst/>
            <a:gdLst/>
            <a:ahLst/>
            <a:cxnLst/>
            <a:rect l="l" t="t" r="r" b="b"/>
            <a:pathLst>
              <a:path w="105721" h="134146">
                <a:moveTo>
                  <a:pt x="90621" y="79764"/>
                </a:moveTo>
                <a:lnTo>
                  <a:pt x="101936" y="76138"/>
                </a:lnTo>
                <a:lnTo>
                  <a:pt x="105721" y="68887"/>
                </a:lnTo>
                <a:lnTo>
                  <a:pt x="105721" y="32633"/>
                </a:lnTo>
                <a:lnTo>
                  <a:pt x="101936" y="29011"/>
                </a:lnTo>
                <a:lnTo>
                  <a:pt x="100606" y="25512"/>
                </a:lnTo>
                <a:lnTo>
                  <a:pt x="93404" y="13492"/>
                </a:lnTo>
                <a:lnTo>
                  <a:pt x="83675" y="5615"/>
                </a:lnTo>
                <a:lnTo>
                  <a:pt x="71419" y="1308"/>
                </a:lnTo>
                <a:lnTo>
                  <a:pt x="56636" y="0"/>
                </a:lnTo>
                <a:lnTo>
                  <a:pt x="33979" y="0"/>
                </a:lnTo>
                <a:lnTo>
                  <a:pt x="30207" y="3634"/>
                </a:lnTo>
                <a:lnTo>
                  <a:pt x="30207" y="47133"/>
                </a:lnTo>
                <a:lnTo>
                  <a:pt x="30207" y="36255"/>
                </a:lnTo>
                <a:lnTo>
                  <a:pt x="33979" y="32633"/>
                </a:lnTo>
                <a:lnTo>
                  <a:pt x="41536" y="29011"/>
                </a:lnTo>
                <a:lnTo>
                  <a:pt x="60408" y="29011"/>
                </a:lnTo>
                <a:lnTo>
                  <a:pt x="71736" y="32633"/>
                </a:lnTo>
                <a:lnTo>
                  <a:pt x="75508" y="36255"/>
                </a:lnTo>
                <a:lnTo>
                  <a:pt x="75508" y="50755"/>
                </a:lnTo>
                <a:lnTo>
                  <a:pt x="31358" y="79764"/>
                </a:lnTo>
                <a:lnTo>
                  <a:pt x="90621" y="79764"/>
                </a:lnTo>
                <a:close/>
              </a:path>
              <a:path w="105721" h="134146">
                <a:moveTo>
                  <a:pt x="52864" y="105143"/>
                </a:moveTo>
                <a:lnTo>
                  <a:pt x="45308" y="105143"/>
                </a:lnTo>
                <a:lnTo>
                  <a:pt x="41536" y="101517"/>
                </a:lnTo>
                <a:lnTo>
                  <a:pt x="37751" y="101517"/>
                </a:lnTo>
                <a:lnTo>
                  <a:pt x="33979" y="97892"/>
                </a:lnTo>
                <a:lnTo>
                  <a:pt x="30207" y="94266"/>
                </a:lnTo>
                <a:lnTo>
                  <a:pt x="30207" y="79764"/>
                </a:lnTo>
                <a:lnTo>
                  <a:pt x="31358" y="79764"/>
                </a:lnTo>
                <a:lnTo>
                  <a:pt x="75508" y="50755"/>
                </a:lnTo>
                <a:lnTo>
                  <a:pt x="30207" y="50755"/>
                </a:lnTo>
                <a:lnTo>
                  <a:pt x="30207" y="3634"/>
                </a:lnTo>
                <a:lnTo>
                  <a:pt x="24307" y="5831"/>
                </a:lnTo>
                <a:lnTo>
                  <a:pt x="12879" y="12910"/>
                </a:lnTo>
                <a:lnTo>
                  <a:pt x="5371" y="22588"/>
                </a:lnTo>
                <a:lnTo>
                  <a:pt x="1254" y="35118"/>
                </a:lnTo>
                <a:lnTo>
                  <a:pt x="0" y="50755"/>
                </a:lnTo>
                <a:lnTo>
                  <a:pt x="0" y="101517"/>
                </a:lnTo>
                <a:lnTo>
                  <a:pt x="3775" y="108768"/>
                </a:lnTo>
                <a:lnTo>
                  <a:pt x="13860" y="121012"/>
                </a:lnTo>
                <a:lnTo>
                  <a:pt x="24748" y="127957"/>
                </a:lnTo>
                <a:lnTo>
                  <a:pt x="37933" y="132510"/>
                </a:lnTo>
                <a:lnTo>
                  <a:pt x="52864" y="134146"/>
                </a:lnTo>
                <a:lnTo>
                  <a:pt x="101936" y="134146"/>
                </a:lnTo>
                <a:lnTo>
                  <a:pt x="105721" y="130521"/>
                </a:lnTo>
                <a:lnTo>
                  <a:pt x="105721" y="119645"/>
                </a:lnTo>
                <a:lnTo>
                  <a:pt x="101936" y="108768"/>
                </a:lnTo>
                <a:lnTo>
                  <a:pt x="94392" y="105143"/>
                </a:lnTo>
                <a:lnTo>
                  <a:pt x="52864" y="105143"/>
                </a:lnTo>
                <a:close/>
              </a:path>
            </a:pathLst>
          </a:custGeom>
          <a:solidFill>
            <a:srgbClr val="008FC1"/>
          </a:solidFill>
        </p:spPr>
        <p:txBody>
          <a:bodyPr wrap="square" lIns="0" tIns="0" rIns="0" bIns="0" rtlCol="0">
            <a:noAutofit/>
          </a:bodyPr>
          <a:lstStyle/>
          <a:p>
            <a:endParaRPr/>
          </a:p>
        </p:txBody>
      </p:sp>
      <p:sp>
        <p:nvSpPr>
          <p:cNvPr id="13" name="object 13"/>
          <p:cNvSpPr/>
          <p:nvPr/>
        </p:nvSpPr>
        <p:spPr>
          <a:xfrm>
            <a:off x="6811145" y="6574912"/>
            <a:ext cx="105726" cy="134146"/>
          </a:xfrm>
          <a:custGeom>
            <a:avLst/>
            <a:gdLst/>
            <a:ahLst/>
            <a:cxnLst/>
            <a:rect l="l" t="t" r="r" b="b"/>
            <a:pathLst>
              <a:path w="105726" h="134146">
                <a:moveTo>
                  <a:pt x="60413" y="134146"/>
                </a:moveTo>
                <a:lnTo>
                  <a:pt x="64185" y="134146"/>
                </a:lnTo>
                <a:lnTo>
                  <a:pt x="67969" y="130521"/>
                </a:lnTo>
                <a:lnTo>
                  <a:pt x="75513" y="130521"/>
                </a:lnTo>
                <a:lnTo>
                  <a:pt x="80562" y="128233"/>
                </a:lnTo>
                <a:lnTo>
                  <a:pt x="91175" y="120479"/>
                </a:lnTo>
                <a:lnTo>
                  <a:pt x="99083" y="110082"/>
                </a:lnTo>
                <a:lnTo>
                  <a:pt x="104021" y="97549"/>
                </a:lnTo>
                <a:lnTo>
                  <a:pt x="105726" y="83389"/>
                </a:lnTo>
                <a:lnTo>
                  <a:pt x="105726" y="50755"/>
                </a:lnTo>
                <a:lnTo>
                  <a:pt x="105476" y="45798"/>
                </a:lnTo>
                <a:lnTo>
                  <a:pt x="102683" y="32655"/>
                </a:lnTo>
                <a:lnTo>
                  <a:pt x="98169" y="21755"/>
                </a:lnTo>
                <a:lnTo>
                  <a:pt x="91754" y="14369"/>
                </a:lnTo>
                <a:lnTo>
                  <a:pt x="81871" y="6387"/>
                </a:lnTo>
                <a:lnTo>
                  <a:pt x="70467" y="1597"/>
                </a:lnTo>
                <a:lnTo>
                  <a:pt x="56641" y="0"/>
                </a:lnTo>
                <a:lnTo>
                  <a:pt x="30212" y="0"/>
                </a:lnTo>
                <a:lnTo>
                  <a:pt x="25163" y="3118"/>
                </a:lnTo>
                <a:lnTo>
                  <a:pt x="14550" y="11652"/>
                </a:lnTo>
                <a:lnTo>
                  <a:pt x="6643" y="21663"/>
                </a:lnTo>
                <a:lnTo>
                  <a:pt x="1704" y="33405"/>
                </a:lnTo>
                <a:lnTo>
                  <a:pt x="0" y="47133"/>
                </a:lnTo>
                <a:lnTo>
                  <a:pt x="0" y="97892"/>
                </a:lnTo>
                <a:lnTo>
                  <a:pt x="3784" y="105143"/>
                </a:lnTo>
                <a:lnTo>
                  <a:pt x="10728" y="117229"/>
                </a:lnTo>
                <a:lnTo>
                  <a:pt x="20234" y="126399"/>
                </a:lnTo>
                <a:lnTo>
                  <a:pt x="31881" y="132152"/>
                </a:lnTo>
                <a:lnTo>
                  <a:pt x="45313" y="134146"/>
                </a:lnTo>
                <a:lnTo>
                  <a:pt x="48097" y="105124"/>
                </a:lnTo>
                <a:lnTo>
                  <a:pt x="35113" y="99875"/>
                </a:lnTo>
                <a:lnTo>
                  <a:pt x="30212" y="87015"/>
                </a:lnTo>
                <a:lnTo>
                  <a:pt x="30212" y="39889"/>
                </a:lnTo>
                <a:lnTo>
                  <a:pt x="33984" y="36255"/>
                </a:lnTo>
                <a:lnTo>
                  <a:pt x="33984" y="29011"/>
                </a:lnTo>
                <a:lnTo>
                  <a:pt x="64185" y="29011"/>
                </a:lnTo>
                <a:lnTo>
                  <a:pt x="71741" y="32633"/>
                </a:lnTo>
                <a:lnTo>
                  <a:pt x="75513" y="36255"/>
                </a:lnTo>
                <a:lnTo>
                  <a:pt x="75513" y="90640"/>
                </a:lnTo>
                <a:lnTo>
                  <a:pt x="71741" y="94266"/>
                </a:lnTo>
                <a:lnTo>
                  <a:pt x="71741" y="101517"/>
                </a:lnTo>
                <a:lnTo>
                  <a:pt x="64185" y="105143"/>
                </a:lnTo>
                <a:lnTo>
                  <a:pt x="60413" y="134146"/>
                </a:lnTo>
                <a:close/>
              </a:path>
              <a:path w="105726" h="134146">
                <a:moveTo>
                  <a:pt x="60413" y="134146"/>
                </a:moveTo>
                <a:lnTo>
                  <a:pt x="64185" y="105143"/>
                </a:lnTo>
                <a:lnTo>
                  <a:pt x="48097" y="105124"/>
                </a:lnTo>
                <a:lnTo>
                  <a:pt x="45313" y="134146"/>
                </a:lnTo>
                <a:lnTo>
                  <a:pt x="60413" y="134146"/>
                </a:lnTo>
                <a:close/>
              </a:path>
            </a:pathLst>
          </a:custGeom>
          <a:solidFill>
            <a:srgbClr val="008FC1"/>
          </a:solidFill>
        </p:spPr>
        <p:txBody>
          <a:bodyPr wrap="square" lIns="0" tIns="0" rIns="0" bIns="0" rtlCol="0">
            <a:noAutofit/>
          </a:bodyPr>
          <a:lstStyle/>
          <a:p>
            <a:endParaRPr/>
          </a:p>
        </p:txBody>
      </p:sp>
      <p:sp>
        <p:nvSpPr>
          <p:cNvPr id="14" name="object 14"/>
          <p:cNvSpPr/>
          <p:nvPr/>
        </p:nvSpPr>
        <p:spPr>
          <a:xfrm>
            <a:off x="6935744" y="6574912"/>
            <a:ext cx="101941" cy="177652"/>
          </a:xfrm>
          <a:custGeom>
            <a:avLst/>
            <a:gdLst/>
            <a:ahLst/>
            <a:cxnLst/>
            <a:rect l="l" t="t" r="r" b="b"/>
            <a:pathLst>
              <a:path w="101941" h="177652">
                <a:moveTo>
                  <a:pt x="0" y="0"/>
                </a:moveTo>
                <a:lnTo>
                  <a:pt x="28" y="160774"/>
                </a:lnTo>
                <a:lnTo>
                  <a:pt x="6941" y="174262"/>
                </a:lnTo>
                <a:lnTo>
                  <a:pt x="18871" y="177652"/>
                </a:lnTo>
                <a:lnTo>
                  <a:pt x="30200" y="177652"/>
                </a:lnTo>
                <a:lnTo>
                  <a:pt x="30200" y="29011"/>
                </a:lnTo>
                <a:lnTo>
                  <a:pt x="37756" y="25377"/>
                </a:lnTo>
                <a:lnTo>
                  <a:pt x="53860" y="25396"/>
                </a:lnTo>
                <a:lnTo>
                  <a:pt x="66839" y="30653"/>
                </a:lnTo>
                <a:lnTo>
                  <a:pt x="71741" y="43511"/>
                </a:lnTo>
                <a:lnTo>
                  <a:pt x="71741" y="87015"/>
                </a:lnTo>
                <a:lnTo>
                  <a:pt x="67956" y="90640"/>
                </a:lnTo>
                <a:lnTo>
                  <a:pt x="67956" y="97892"/>
                </a:lnTo>
                <a:lnTo>
                  <a:pt x="66752" y="126374"/>
                </a:lnTo>
                <a:lnTo>
                  <a:pt x="79285" y="123270"/>
                </a:lnTo>
                <a:lnTo>
                  <a:pt x="86307" y="117709"/>
                </a:lnTo>
                <a:lnTo>
                  <a:pt x="94992" y="108066"/>
                </a:lnTo>
                <a:lnTo>
                  <a:pt x="100204" y="96933"/>
                </a:lnTo>
                <a:lnTo>
                  <a:pt x="101941" y="83389"/>
                </a:lnTo>
                <a:lnTo>
                  <a:pt x="101941" y="39889"/>
                </a:lnTo>
                <a:lnTo>
                  <a:pt x="98169" y="32633"/>
                </a:lnTo>
                <a:lnTo>
                  <a:pt x="98169" y="25377"/>
                </a:lnTo>
                <a:lnTo>
                  <a:pt x="94385" y="18133"/>
                </a:lnTo>
                <a:lnTo>
                  <a:pt x="90613" y="14499"/>
                </a:lnTo>
                <a:lnTo>
                  <a:pt x="86841" y="10877"/>
                </a:lnTo>
                <a:lnTo>
                  <a:pt x="79285" y="7255"/>
                </a:lnTo>
                <a:lnTo>
                  <a:pt x="74605" y="2836"/>
                </a:lnTo>
                <a:lnTo>
                  <a:pt x="62985" y="354"/>
                </a:lnTo>
                <a:lnTo>
                  <a:pt x="45313" y="0"/>
                </a:lnTo>
                <a:lnTo>
                  <a:pt x="30200" y="0"/>
                </a:lnTo>
                <a:lnTo>
                  <a:pt x="22656" y="3634"/>
                </a:lnTo>
                <a:lnTo>
                  <a:pt x="18871" y="0"/>
                </a:lnTo>
                <a:lnTo>
                  <a:pt x="0" y="0"/>
                </a:lnTo>
                <a:close/>
              </a:path>
              <a:path w="101941" h="177652">
                <a:moveTo>
                  <a:pt x="49084" y="101517"/>
                </a:moveTo>
                <a:lnTo>
                  <a:pt x="30200" y="101517"/>
                </a:lnTo>
                <a:lnTo>
                  <a:pt x="30200" y="77028"/>
                </a:lnTo>
                <a:lnTo>
                  <a:pt x="30200" y="126896"/>
                </a:lnTo>
                <a:lnTo>
                  <a:pt x="53966" y="126895"/>
                </a:lnTo>
                <a:lnTo>
                  <a:pt x="66752" y="126374"/>
                </a:lnTo>
                <a:lnTo>
                  <a:pt x="67956" y="97892"/>
                </a:lnTo>
                <a:lnTo>
                  <a:pt x="60413" y="101517"/>
                </a:lnTo>
                <a:lnTo>
                  <a:pt x="49084" y="101517"/>
                </a:lnTo>
                <a:close/>
              </a:path>
            </a:pathLst>
          </a:custGeom>
          <a:solidFill>
            <a:srgbClr val="008FC1"/>
          </a:solidFill>
        </p:spPr>
        <p:txBody>
          <a:bodyPr wrap="square" lIns="0" tIns="0" rIns="0" bIns="0" rtlCol="0">
            <a:noAutofit/>
          </a:bodyPr>
          <a:lstStyle/>
          <a:p>
            <a:endParaRPr/>
          </a:p>
        </p:txBody>
      </p:sp>
      <p:sp>
        <p:nvSpPr>
          <p:cNvPr id="15" name="object 15"/>
          <p:cNvSpPr/>
          <p:nvPr/>
        </p:nvSpPr>
        <p:spPr>
          <a:xfrm>
            <a:off x="7056558" y="6516913"/>
            <a:ext cx="71741" cy="192145"/>
          </a:xfrm>
          <a:custGeom>
            <a:avLst/>
            <a:gdLst/>
            <a:ahLst/>
            <a:cxnLst/>
            <a:rect l="l" t="t" r="r" b="b"/>
            <a:pathLst>
              <a:path w="71741" h="192145">
                <a:moveTo>
                  <a:pt x="0" y="3621"/>
                </a:moveTo>
                <a:lnTo>
                  <a:pt x="0" y="155890"/>
                </a:lnTo>
                <a:lnTo>
                  <a:pt x="3784" y="163141"/>
                </a:lnTo>
                <a:lnTo>
                  <a:pt x="5112" y="166096"/>
                </a:lnTo>
                <a:lnTo>
                  <a:pt x="12316" y="177063"/>
                </a:lnTo>
                <a:lnTo>
                  <a:pt x="22048" y="185251"/>
                </a:lnTo>
                <a:lnTo>
                  <a:pt x="34305" y="190373"/>
                </a:lnTo>
                <a:lnTo>
                  <a:pt x="49084" y="192145"/>
                </a:lnTo>
                <a:lnTo>
                  <a:pt x="71741" y="192145"/>
                </a:lnTo>
                <a:lnTo>
                  <a:pt x="71741" y="174018"/>
                </a:lnTo>
                <a:lnTo>
                  <a:pt x="67969" y="166767"/>
                </a:lnTo>
                <a:lnTo>
                  <a:pt x="67079" y="165973"/>
                </a:lnTo>
                <a:lnTo>
                  <a:pt x="58048" y="161491"/>
                </a:lnTo>
                <a:lnTo>
                  <a:pt x="41541" y="159516"/>
                </a:lnTo>
                <a:lnTo>
                  <a:pt x="33984" y="159516"/>
                </a:lnTo>
                <a:lnTo>
                  <a:pt x="30212" y="152265"/>
                </a:lnTo>
                <a:lnTo>
                  <a:pt x="30212" y="18121"/>
                </a:lnTo>
                <a:lnTo>
                  <a:pt x="26441" y="14499"/>
                </a:lnTo>
                <a:lnTo>
                  <a:pt x="26337" y="12748"/>
                </a:lnTo>
                <a:lnTo>
                  <a:pt x="18637" y="2804"/>
                </a:lnTo>
                <a:lnTo>
                  <a:pt x="3784" y="0"/>
                </a:lnTo>
                <a:lnTo>
                  <a:pt x="0" y="0"/>
                </a:lnTo>
                <a:lnTo>
                  <a:pt x="0" y="3621"/>
                </a:lnTo>
                <a:close/>
              </a:path>
            </a:pathLst>
          </a:custGeom>
          <a:solidFill>
            <a:srgbClr val="008FC1"/>
          </a:solidFill>
        </p:spPr>
        <p:txBody>
          <a:bodyPr wrap="square" lIns="0" tIns="0" rIns="0" bIns="0" rtlCol="0">
            <a:noAutofit/>
          </a:bodyPr>
          <a:lstStyle/>
          <a:p>
            <a:endParaRPr/>
          </a:p>
        </p:txBody>
      </p:sp>
      <p:sp>
        <p:nvSpPr>
          <p:cNvPr id="16" name="object 16"/>
          <p:cNvSpPr/>
          <p:nvPr/>
        </p:nvSpPr>
        <p:spPr>
          <a:xfrm>
            <a:off x="7135856" y="6574912"/>
            <a:ext cx="105713" cy="134146"/>
          </a:xfrm>
          <a:custGeom>
            <a:avLst/>
            <a:gdLst/>
            <a:ahLst/>
            <a:cxnLst/>
            <a:rect l="l" t="t" r="r" b="b"/>
            <a:pathLst>
              <a:path w="105713" h="134146">
                <a:moveTo>
                  <a:pt x="90613" y="79764"/>
                </a:moveTo>
                <a:lnTo>
                  <a:pt x="101941" y="76138"/>
                </a:lnTo>
                <a:lnTo>
                  <a:pt x="105713" y="68887"/>
                </a:lnTo>
                <a:lnTo>
                  <a:pt x="105713" y="32633"/>
                </a:lnTo>
                <a:lnTo>
                  <a:pt x="101941" y="29011"/>
                </a:lnTo>
                <a:lnTo>
                  <a:pt x="100605" y="25501"/>
                </a:lnTo>
                <a:lnTo>
                  <a:pt x="93396" y="13487"/>
                </a:lnTo>
                <a:lnTo>
                  <a:pt x="83664" y="5613"/>
                </a:lnTo>
                <a:lnTo>
                  <a:pt x="71409" y="1308"/>
                </a:lnTo>
                <a:lnTo>
                  <a:pt x="56628" y="0"/>
                </a:lnTo>
                <a:lnTo>
                  <a:pt x="33972" y="0"/>
                </a:lnTo>
                <a:lnTo>
                  <a:pt x="30200" y="3634"/>
                </a:lnTo>
                <a:lnTo>
                  <a:pt x="30200" y="47133"/>
                </a:lnTo>
                <a:lnTo>
                  <a:pt x="30200" y="36255"/>
                </a:lnTo>
                <a:lnTo>
                  <a:pt x="33972" y="32633"/>
                </a:lnTo>
                <a:lnTo>
                  <a:pt x="41528" y="29011"/>
                </a:lnTo>
                <a:lnTo>
                  <a:pt x="60400" y="29011"/>
                </a:lnTo>
                <a:lnTo>
                  <a:pt x="71728" y="32633"/>
                </a:lnTo>
                <a:lnTo>
                  <a:pt x="75513" y="36255"/>
                </a:lnTo>
                <a:lnTo>
                  <a:pt x="75513" y="50755"/>
                </a:lnTo>
                <a:lnTo>
                  <a:pt x="31350" y="79764"/>
                </a:lnTo>
                <a:lnTo>
                  <a:pt x="90613" y="79764"/>
                </a:lnTo>
                <a:close/>
              </a:path>
              <a:path w="105713" h="134146">
                <a:moveTo>
                  <a:pt x="52856" y="105143"/>
                </a:moveTo>
                <a:lnTo>
                  <a:pt x="45300" y="105143"/>
                </a:lnTo>
                <a:lnTo>
                  <a:pt x="41528" y="101517"/>
                </a:lnTo>
                <a:lnTo>
                  <a:pt x="37756" y="101517"/>
                </a:lnTo>
                <a:lnTo>
                  <a:pt x="33972" y="97892"/>
                </a:lnTo>
                <a:lnTo>
                  <a:pt x="30200" y="94266"/>
                </a:lnTo>
                <a:lnTo>
                  <a:pt x="30200" y="79764"/>
                </a:lnTo>
                <a:lnTo>
                  <a:pt x="31350" y="79764"/>
                </a:lnTo>
                <a:lnTo>
                  <a:pt x="75513" y="50755"/>
                </a:lnTo>
                <a:lnTo>
                  <a:pt x="30200" y="50755"/>
                </a:lnTo>
                <a:lnTo>
                  <a:pt x="30200" y="3634"/>
                </a:lnTo>
                <a:lnTo>
                  <a:pt x="24304" y="5829"/>
                </a:lnTo>
                <a:lnTo>
                  <a:pt x="12875" y="12908"/>
                </a:lnTo>
                <a:lnTo>
                  <a:pt x="5368" y="22586"/>
                </a:lnTo>
                <a:lnTo>
                  <a:pt x="1253" y="35117"/>
                </a:lnTo>
                <a:lnTo>
                  <a:pt x="0" y="50755"/>
                </a:lnTo>
                <a:lnTo>
                  <a:pt x="0" y="101517"/>
                </a:lnTo>
                <a:lnTo>
                  <a:pt x="3771" y="108768"/>
                </a:lnTo>
                <a:lnTo>
                  <a:pt x="13857" y="121011"/>
                </a:lnTo>
                <a:lnTo>
                  <a:pt x="24743" y="127956"/>
                </a:lnTo>
                <a:lnTo>
                  <a:pt x="37926" y="132510"/>
                </a:lnTo>
                <a:lnTo>
                  <a:pt x="52856" y="134146"/>
                </a:lnTo>
                <a:lnTo>
                  <a:pt x="101941" y="134146"/>
                </a:lnTo>
                <a:lnTo>
                  <a:pt x="105713" y="130521"/>
                </a:lnTo>
                <a:lnTo>
                  <a:pt x="105713" y="119645"/>
                </a:lnTo>
                <a:lnTo>
                  <a:pt x="101941" y="108768"/>
                </a:lnTo>
                <a:lnTo>
                  <a:pt x="94385" y="105143"/>
                </a:lnTo>
                <a:lnTo>
                  <a:pt x="52856" y="105143"/>
                </a:lnTo>
                <a:close/>
              </a:path>
            </a:pathLst>
          </a:custGeom>
          <a:solidFill>
            <a:srgbClr val="008FC1"/>
          </a:solidFill>
        </p:spPr>
        <p:txBody>
          <a:bodyPr wrap="square" lIns="0" tIns="0" rIns="0" bIns="0" rtlCol="0">
            <a:noAutofit/>
          </a:bodyPr>
          <a:lstStyle/>
          <a:p>
            <a:endParaRPr/>
          </a:p>
        </p:txBody>
      </p:sp>
      <p:sp>
        <p:nvSpPr>
          <p:cNvPr id="17" name="object 17"/>
          <p:cNvSpPr/>
          <p:nvPr/>
        </p:nvSpPr>
        <p:spPr>
          <a:xfrm>
            <a:off x="7332183" y="6574912"/>
            <a:ext cx="181227" cy="134146"/>
          </a:xfrm>
          <a:custGeom>
            <a:avLst/>
            <a:gdLst/>
            <a:ahLst/>
            <a:cxnLst/>
            <a:rect l="l" t="t" r="r" b="b"/>
            <a:pathLst>
              <a:path w="181227" h="134146">
                <a:moveTo>
                  <a:pt x="181227" y="47133"/>
                </a:moveTo>
                <a:lnTo>
                  <a:pt x="180815" y="39928"/>
                </a:lnTo>
                <a:lnTo>
                  <a:pt x="177440" y="26296"/>
                </a:lnTo>
                <a:lnTo>
                  <a:pt x="171107" y="15231"/>
                </a:lnTo>
                <a:lnTo>
                  <a:pt x="162355" y="7255"/>
                </a:lnTo>
                <a:lnTo>
                  <a:pt x="162149" y="7060"/>
                </a:lnTo>
                <a:lnTo>
                  <a:pt x="153211" y="2092"/>
                </a:lnTo>
                <a:lnTo>
                  <a:pt x="140966" y="261"/>
                </a:lnTo>
                <a:lnTo>
                  <a:pt x="124598" y="0"/>
                </a:lnTo>
                <a:lnTo>
                  <a:pt x="114804" y="904"/>
                </a:lnTo>
                <a:lnTo>
                  <a:pt x="102709" y="4516"/>
                </a:lnTo>
                <a:lnTo>
                  <a:pt x="90613" y="10877"/>
                </a:lnTo>
                <a:lnTo>
                  <a:pt x="87965" y="8594"/>
                </a:lnTo>
                <a:lnTo>
                  <a:pt x="75830" y="2150"/>
                </a:lnTo>
                <a:lnTo>
                  <a:pt x="64185" y="0"/>
                </a:lnTo>
                <a:lnTo>
                  <a:pt x="33984" y="0"/>
                </a:lnTo>
                <a:lnTo>
                  <a:pt x="26428" y="3634"/>
                </a:lnTo>
                <a:lnTo>
                  <a:pt x="22656" y="0"/>
                </a:lnTo>
                <a:lnTo>
                  <a:pt x="0" y="0"/>
                </a:lnTo>
                <a:lnTo>
                  <a:pt x="0" y="112394"/>
                </a:lnTo>
                <a:lnTo>
                  <a:pt x="3771" y="116019"/>
                </a:lnTo>
                <a:lnTo>
                  <a:pt x="3771" y="119645"/>
                </a:lnTo>
                <a:lnTo>
                  <a:pt x="4439" y="121397"/>
                </a:lnTo>
                <a:lnTo>
                  <a:pt x="12911" y="131340"/>
                </a:lnTo>
                <a:lnTo>
                  <a:pt x="26428" y="134146"/>
                </a:lnTo>
                <a:lnTo>
                  <a:pt x="30200" y="134146"/>
                </a:lnTo>
                <a:lnTo>
                  <a:pt x="30200" y="39889"/>
                </a:lnTo>
                <a:lnTo>
                  <a:pt x="33984" y="36255"/>
                </a:lnTo>
                <a:lnTo>
                  <a:pt x="33984" y="32633"/>
                </a:lnTo>
                <a:lnTo>
                  <a:pt x="37756" y="32633"/>
                </a:lnTo>
                <a:lnTo>
                  <a:pt x="37756" y="29011"/>
                </a:lnTo>
                <a:lnTo>
                  <a:pt x="67956" y="29011"/>
                </a:lnTo>
                <a:lnTo>
                  <a:pt x="71741" y="32633"/>
                </a:lnTo>
                <a:lnTo>
                  <a:pt x="75513" y="36255"/>
                </a:lnTo>
                <a:lnTo>
                  <a:pt x="75513" y="116019"/>
                </a:lnTo>
                <a:lnTo>
                  <a:pt x="77099" y="119909"/>
                </a:lnTo>
                <a:lnTo>
                  <a:pt x="85463" y="130283"/>
                </a:lnTo>
                <a:lnTo>
                  <a:pt x="98169" y="134146"/>
                </a:lnTo>
                <a:lnTo>
                  <a:pt x="105713" y="134146"/>
                </a:lnTo>
                <a:lnTo>
                  <a:pt x="105713" y="39889"/>
                </a:lnTo>
                <a:lnTo>
                  <a:pt x="109498" y="36255"/>
                </a:lnTo>
                <a:lnTo>
                  <a:pt x="109498" y="32633"/>
                </a:lnTo>
                <a:lnTo>
                  <a:pt x="113270" y="29011"/>
                </a:lnTo>
                <a:lnTo>
                  <a:pt x="143470" y="29011"/>
                </a:lnTo>
                <a:lnTo>
                  <a:pt x="147254" y="32633"/>
                </a:lnTo>
                <a:lnTo>
                  <a:pt x="151026" y="39889"/>
                </a:lnTo>
                <a:lnTo>
                  <a:pt x="151026" y="116019"/>
                </a:lnTo>
                <a:lnTo>
                  <a:pt x="154798" y="119645"/>
                </a:lnTo>
                <a:lnTo>
                  <a:pt x="158583" y="130521"/>
                </a:lnTo>
                <a:lnTo>
                  <a:pt x="162355" y="134146"/>
                </a:lnTo>
                <a:lnTo>
                  <a:pt x="181227" y="134146"/>
                </a:lnTo>
                <a:lnTo>
                  <a:pt x="181227" y="47133"/>
                </a:lnTo>
                <a:close/>
              </a:path>
            </a:pathLst>
          </a:custGeom>
          <a:solidFill>
            <a:srgbClr val="008FC1"/>
          </a:solidFill>
        </p:spPr>
        <p:txBody>
          <a:bodyPr wrap="square" lIns="0" tIns="0" rIns="0" bIns="0" rtlCol="0">
            <a:noAutofit/>
          </a:bodyPr>
          <a:lstStyle/>
          <a:p>
            <a:endParaRPr/>
          </a:p>
        </p:txBody>
      </p:sp>
      <p:sp>
        <p:nvSpPr>
          <p:cNvPr id="18" name="object 18"/>
          <p:cNvSpPr/>
          <p:nvPr/>
        </p:nvSpPr>
        <p:spPr>
          <a:xfrm>
            <a:off x="7532294" y="6574912"/>
            <a:ext cx="105713" cy="134146"/>
          </a:xfrm>
          <a:custGeom>
            <a:avLst/>
            <a:gdLst/>
            <a:ahLst/>
            <a:cxnLst/>
            <a:rect l="l" t="t" r="r" b="b"/>
            <a:pathLst>
              <a:path w="105713" h="134146">
                <a:moveTo>
                  <a:pt x="30200" y="104808"/>
                </a:moveTo>
                <a:lnTo>
                  <a:pt x="30200" y="39889"/>
                </a:lnTo>
                <a:lnTo>
                  <a:pt x="37756" y="0"/>
                </a:lnTo>
                <a:lnTo>
                  <a:pt x="29012" y="2876"/>
                </a:lnTo>
                <a:lnTo>
                  <a:pt x="15955" y="9864"/>
                </a:lnTo>
                <a:lnTo>
                  <a:pt x="6929" y="18965"/>
                </a:lnTo>
                <a:lnTo>
                  <a:pt x="1692" y="30180"/>
                </a:lnTo>
                <a:lnTo>
                  <a:pt x="0" y="43511"/>
                </a:lnTo>
                <a:lnTo>
                  <a:pt x="0" y="130521"/>
                </a:lnTo>
                <a:lnTo>
                  <a:pt x="3771" y="130521"/>
                </a:lnTo>
                <a:lnTo>
                  <a:pt x="3771" y="134146"/>
                </a:lnTo>
                <a:lnTo>
                  <a:pt x="56628" y="134146"/>
                </a:lnTo>
                <a:lnTo>
                  <a:pt x="67472" y="101586"/>
                </a:lnTo>
                <a:lnTo>
                  <a:pt x="52856" y="105143"/>
                </a:lnTo>
                <a:lnTo>
                  <a:pt x="30200" y="105143"/>
                </a:lnTo>
                <a:lnTo>
                  <a:pt x="30200" y="104808"/>
                </a:lnTo>
                <a:close/>
              </a:path>
              <a:path w="105713" h="134146">
                <a:moveTo>
                  <a:pt x="49084" y="29011"/>
                </a:moveTo>
                <a:lnTo>
                  <a:pt x="75513" y="29011"/>
                </a:lnTo>
                <a:lnTo>
                  <a:pt x="75513" y="83389"/>
                </a:lnTo>
                <a:lnTo>
                  <a:pt x="74683" y="90917"/>
                </a:lnTo>
                <a:lnTo>
                  <a:pt x="67472" y="101586"/>
                </a:lnTo>
                <a:lnTo>
                  <a:pt x="56628" y="134146"/>
                </a:lnTo>
                <a:lnTo>
                  <a:pt x="58344" y="134089"/>
                </a:lnTo>
                <a:lnTo>
                  <a:pt x="70883" y="131575"/>
                </a:lnTo>
                <a:lnTo>
                  <a:pt x="83057" y="126896"/>
                </a:lnTo>
                <a:lnTo>
                  <a:pt x="86841" y="130521"/>
                </a:lnTo>
                <a:lnTo>
                  <a:pt x="90613" y="134146"/>
                </a:lnTo>
                <a:lnTo>
                  <a:pt x="105713" y="134146"/>
                </a:lnTo>
                <a:lnTo>
                  <a:pt x="105713" y="0"/>
                </a:lnTo>
                <a:lnTo>
                  <a:pt x="37756" y="0"/>
                </a:lnTo>
                <a:lnTo>
                  <a:pt x="30200" y="39889"/>
                </a:lnTo>
                <a:lnTo>
                  <a:pt x="33972" y="36255"/>
                </a:lnTo>
                <a:lnTo>
                  <a:pt x="33972" y="32633"/>
                </a:lnTo>
                <a:lnTo>
                  <a:pt x="41528" y="29011"/>
                </a:lnTo>
                <a:lnTo>
                  <a:pt x="49084" y="29011"/>
                </a:lnTo>
                <a:close/>
              </a:path>
            </a:pathLst>
          </a:custGeom>
          <a:solidFill>
            <a:srgbClr val="008FC1"/>
          </a:solidFill>
        </p:spPr>
        <p:txBody>
          <a:bodyPr wrap="square" lIns="0" tIns="0" rIns="0" bIns="0" rtlCol="0">
            <a:noAutofit/>
          </a:bodyPr>
          <a:lstStyle/>
          <a:p>
            <a:endParaRPr/>
          </a:p>
        </p:txBody>
      </p:sp>
      <p:sp>
        <p:nvSpPr>
          <p:cNvPr id="19" name="object 19"/>
          <p:cNvSpPr/>
          <p:nvPr/>
        </p:nvSpPr>
        <p:spPr>
          <a:xfrm>
            <a:off x="7656893" y="6516913"/>
            <a:ext cx="71728" cy="192145"/>
          </a:xfrm>
          <a:custGeom>
            <a:avLst/>
            <a:gdLst/>
            <a:ahLst/>
            <a:cxnLst/>
            <a:rect l="l" t="t" r="r" b="b"/>
            <a:pathLst>
              <a:path w="71728" h="192145">
                <a:moveTo>
                  <a:pt x="30748" y="83376"/>
                </a:moveTo>
                <a:lnTo>
                  <a:pt x="67956" y="83376"/>
                </a:lnTo>
                <a:lnTo>
                  <a:pt x="67956" y="76132"/>
                </a:lnTo>
                <a:lnTo>
                  <a:pt x="67463" y="70285"/>
                </a:lnTo>
                <a:lnTo>
                  <a:pt x="61544" y="60551"/>
                </a:lnTo>
                <a:lnTo>
                  <a:pt x="45300" y="54376"/>
                </a:lnTo>
                <a:lnTo>
                  <a:pt x="30200" y="54376"/>
                </a:lnTo>
                <a:lnTo>
                  <a:pt x="30200" y="14499"/>
                </a:lnTo>
                <a:lnTo>
                  <a:pt x="29534" y="12748"/>
                </a:lnTo>
                <a:lnTo>
                  <a:pt x="21065" y="2804"/>
                </a:lnTo>
                <a:lnTo>
                  <a:pt x="7543" y="0"/>
                </a:lnTo>
                <a:lnTo>
                  <a:pt x="0" y="0"/>
                </a:lnTo>
                <a:lnTo>
                  <a:pt x="0" y="155890"/>
                </a:lnTo>
                <a:lnTo>
                  <a:pt x="3771" y="159516"/>
                </a:lnTo>
                <a:lnTo>
                  <a:pt x="3771" y="163141"/>
                </a:lnTo>
                <a:lnTo>
                  <a:pt x="6512" y="168805"/>
                </a:lnTo>
                <a:lnTo>
                  <a:pt x="13915" y="178656"/>
                </a:lnTo>
                <a:lnTo>
                  <a:pt x="23940" y="185989"/>
                </a:lnTo>
                <a:lnTo>
                  <a:pt x="36838" y="190566"/>
                </a:lnTo>
                <a:lnTo>
                  <a:pt x="52856" y="192145"/>
                </a:lnTo>
                <a:lnTo>
                  <a:pt x="67956" y="192145"/>
                </a:lnTo>
                <a:lnTo>
                  <a:pt x="71728" y="188520"/>
                </a:lnTo>
                <a:lnTo>
                  <a:pt x="71728" y="174018"/>
                </a:lnTo>
                <a:lnTo>
                  <a:pt x="67956" y="170393"/>
                </a:lnTo>
                <a:lnTo>
                  <a:pt x="64185" y="166767"/>
                </a:lnTo>
                <a:lnTo>
                  <a:pt x="60400" y="163141"/>
                </a:lnTo>
                <a:lnTo>
                  <a:pt x="49072" y="163141"/>
                </a:lnTo>
                <a:lnTo>
                  <a:pt x="45300" y="159516"/>
                </a:lnTo>
                <a:lnTo>
                  <a:pt x="41528" y="159516"/>
                </a:lnTo>
                <a:lnTo>
                  <a:pt x="33972" y="155890"/>
                </a:lnTo>
                <a:lnTo>
                  <a:pt x="30200" y="152265"/>
                </a:lnTo>
                <a:lnTo>
                  <a:pt x="30200" y="83376"/>
                </a:lnTo>
                <a:lnTo>
                  <a:pt x="30748" y="83376"/>
                </a:lnTo>
                <a:close/>
              </a:path>
            </a:pathLst>
          </a:custGeom>
          <a:solidFill>
            <a:srgbClr val="008FC1"/>
          </a:solidFill>
        </p:spPr>
        <p:txBody>
          <a:bodyPr wrap="square" lIns="0" tIns="0" rIns="0" bIns="0" rtlCol="0">
            <a:noAutofit/>
          </a:bodyPr>
          <a:lstStyle/>
          <a:p>
            <a:endParaRPr/>
          </a:p>
        </p:txBody>
      </p:sp>
      <p:sp>
        <p:nvSpPr>
          <p:cNvPr id="20" name="object 20"/>
          <p:cNvSpPr/>
          <p:nvPr/>
        </p:nvSpPr>
        <p:spPr>
          <a:xfrm>
            <a:off x="7739950" y="6516913"/>
            <a:ext cx="71741" cy="192145"/>
          </a:xfrm>
          <a:custGeom>
            <a:avLst/>
            <a:gdLst/>
            <a:ahLst/>
            <a:cxnLst/>
            <a:rect l="l" t="t" r="r" b="b"/>
            <a:pathLst>
              <a:path w="71741" h="192145">
                <a:moveTo>
                  <a:pt x="71741" y="170393"/>
                </a:moveTo>
                <a:lnTo>
                  <a:pt x="67956" y="166767"/>
                </a:lnTo>
                <a:lnTo>
                  <a:pt x="64185" y="163141"/>
                </a:lnTo>
                <a:lnTo>
                  <a:pt x="49084" y="163141"/>
                </a:lnTo>
                <a:lnTo>
                  <a:pt x="45313" y="159516"/>
                </a:lnTo>
                <a:lnTo>
                  <a:pt x="41528" y="159516"/>
                </a:lnTo>
                <a:lnTo>
                  <a:pt x="33984" y="155890"/>
                </a:lnTo>
                <a:lnTo>
                  <a:pt x="33984" y="83376"/>
                </a:lnTo>
                <a:lnTo>
                  <a:pt x="67956" y="83376"/>
                </a:lnTo>
                <a:lnTo>
                  <a:pt x="67956" y="76132"/>
                </a:lnTo>
                <a:lnTo>
                  <a:pt x="67464" y="70292"/>
                </a:lnTo>
                <a:lnTo>
                  <a:pt x="61550" y="60553"/>
                </a:lnTo>
                <a:lnTo>
                  <a:pt x="45313" y="54376"/>
                </a:lnTo>
                <a:lnTo>
                  <a:pt x="33984" y="54376"/>
                </a:lnTo>
                <a:lnTo>
                  <a:pt x="33984" y="18121"/>
                </a:lnTo>
                <a:lnTo>
                  <a:pt x="30200" y="14499"/>
                </a:lnTo>
                <a:lnTo>
                  <a:pt x="26428" y="3621"/>
                </a:lnTo>
                <a:lnTo>
                  <a:pt x="18884" y="0"/>
                </a:lnTo>
                <a:lnTo>
                  <a:pt x="0" y="0"/>
                </a:lnTo>
                <a:lnTo>
                  <a:pt x="0" y="148639"/>
                </a:lnTo>
                <a:lnTo>
                  <a:pt x="3771" y="155890"/>
                </a:lnTo>
                <a:lnTo>
                  <a:pt x="3771" y="163141"/>
                </a:lnTo>
                <a:lnTo>
                  <a:pt x="7614" y="168805"/>
                </a:lnTo>
                <a:lnTo>
                  <a:pt x="16429" y="178656"/>
                </a:lnTo>
                <a:lnTo>
                  <a:pt x="26740" y="185989"/>
                </a:lnTo>
                <a:lnTo>
                  <a:pt x="38799" y="190566"/>
                </a:lnTo>
                <a:lnTo>
                  <a:pt x="52856" y="192145"/>
                </a:lnTo>
                <a:lnTo>
                  <a:pt x="71741" y="192145"/>
                </a:lnTo>
                <a:lnTo>
                  <a:pt x="71741" y="170393"/>
                </a:lnTo>
                <a:close/>
              </a:path>
            </a:pathLst>
          </a:custGeom>
          <a:solidFill>
            <a:srgbClr val="008FC1"/>
          </a:solidFill>
        </p:spPr>
        <p:txBody>
          <a:bodyPr wrap="square" lIns="0" tIns="0" rIns="0" bIns="0" rtlCol="0">
            <a:noAutofit/>
          </a:bodyPr>
          <a:lstStyle/>
          <a:p>
            <a:endParaRPr/>
          </a:p>
        </p:txBody>
      </p:sp>
      <p:sp>
        <p:nvSpPr>
          <p:cNvPr id="21" name="object 21"/>
          <p:cNvSpPr/>
          <p:nvPr/>
        </p:nvSpPr>
        <p:spPr>
          <a:xfrm>
            <a:off x="7823020" y="6574912"/>
            <a:ext cx="105700" cy="134146"/>
          </a:xfrm>
          <a:custGeom>
            <a:avLst/>
            <a:gdLst/>
            <a:ahLst/>
            <a:cxnLst/>
            <a:rect l="l" t="t" r="r" b="b"/>
            <a:pathLst>
              <a:path w="105700" h="134146">
                <a:moveTo>
                  <a:pt x="30136" y="47133"/>
                </a:moveTo>
                <a:lnTo>
                  <a:pt x="30136" y="36255"/>
                </a:lnTo>
                <a:lnTo>
                  <a:pt x="33959" y="32633"/>
                </a:lnTo>
                <a:lnTo>
                  <a:pt x="41477" y="29011"/>
                </a:lnTo>
                <a:lnTo>
                  <a:pt x="64159" y="29011"/>
                </a:lnTo>
                <a:lnTo>
                  <a:pt x="71677" y="32633"/>
                </a:lnTo>
                <a:lnTo>
                  <a:pt x="75500" y="36255"/>
                </a:lnTo>
                <a:lnTo>
                  <a:pt x="75500" y="50755"/>
                </a:lnTo>
                <a:lnTo>
                  <a:pt x="37558" y="79764"/>
                </a:lnTo>
                <a:lnTo>
                  <a:pt x="90664" y="79764"/>
                </a:lnTo>
                <a:lnTo>
                  <a:pt x="101878" y="76138"/>
                </a:lnTo>
                <a:lnTo>
                  <a:pt x="105700" y="68887"/>
                </a:lnTo>
                <a:lnTo>
                  <a:pt x="105700" y="32633"/>
                </a:lnTo>
                <a:lnTo>
                  <a:pt x="101878" y="29011"/>
                </a:lnTo>
                <a:lnTo>
                  <a:pt x="95002" y="15457"/>
                </a:lnTo>
                <a:lnTo>
                  <a:pt x="85522" y="6410"/>
                </a:lnTo>
                <a:lnTo>
                  <a:pt x="73892" y="1487"/>
                </a:lnTo>
                <a:lnTo>
                  <a:pt x="60464" y="0"/>
                </a:lnTo>
                <a:lnTo>
                  <a:pt x="33959" y="0"/>
                </a:lnTo>
                <a:lnTo>
                  <a:pt x="30136" y="3634"/>
                </a:lnTo>
                <a:lnTo>
                  <a:pt x="30136" y="47133"/>
                </a:lnTo>
                <a:close/>
              </a:path>
              <a:path w="105700" h="134146">
                <a:moveTo>
                  <a:pt x="56641" y="134146"/>
                </a:moveTo>
                <a:lnTo>
                  <a:pt x="105700" y="134146"/>
                </a:lnTo>
                <a:lnTo>
                  <a:pt x="105700" y="119645"/>
                </a:lnTo>
                <a:lnTo>
                  <a:pt x="101878" y="108768"/>
                </a:lnTo>
                <a:lnTo>
                  <a:pt x="94359" y="105143"/>
                </a:lnTo>
                <a:lnTo>
                  <a:pt x="45300" y="105143"/>
                </a:lnTo>
                <a:lnTo>
                  <a:pt x="41477" y="101517"/>
                </a:lnTo>
                <a:lnTo>
                  <a:pt x="37782" y="101517"/>
                </a:lnTo>
                <a:lnTo>
                  <a:pt x="33959" y="97892"/>
                </a:lnTo>
                <a:lnTo>
                  <a:pt x="30136" y="94266"/>
                </a:lnTo>
                <a:lnTo>
                  <a:pt x="30136" y="79764"/>
                </a:lnTo>
                <a:lnTo>
                  <a:pt x="37558" y="79764"/>
                </a:lnTo>
                <a:lnTo>
                  <a:pt x="75500" y="50755"/>
                </a:lnTo>
                <a:lnTo>
                  <a:pt x="30136" y="50755"/>
                </a:lnTo>
                <a:lnTo>
                  <a:pt x="30136" y="3634"/>
                </a:lnTo>
                <a:lnTo>
                  <a:pt x="25149" y="5814"/>
                </a:lnTo>
                <a:lnTo>
                  <a:pt x="14552" y="12893"/>
                </a:lnTo>
                <a:lnTo>
                  <a:pt x="6647" y="22573"/>
                </a:lnTo>
                <a:lnTo>
                  <a:pt x="1706" y="35108"/>
                </a:lnTo>
                <a:lnTo>
                  <a:pt x="0" y="50755"/>
                </a:lnTo>
                <a:lnTo>
                  <a:pt x="0" y="94266"/>
                </a:lnTo>
                <a:lnTo>
                  <a:pt x="3771" y="101517"/>
                </a:lnTo>
                <a:lnTo>
                  <a:pt x="3771" y="108768"/>
                </a:lnTo>
                <a:lnTo>
                  <a:pt x="8535" y="114376"/>
                </a:lnTo>
                <a:lnTo>
                  <a:pt x="17376" y="122363"/>
                </a:lnTo>
                <a:lnTo>
                  <a:pt x="28025" y="128614"/>
                </a:lnTo>
                <a:lnTo>
                  <a:pt x="40956" y="132689"/>
                </a:lnTo>
                <a:lnTo>
                  <a:pt x="56641" y="134146"/>
                </a:lnTo>
                <a:close/>
              </a:path>
            </a:pathLst>
          </a:custGeom>
          <a:solidFill>
            <a:srgbClr val="008FC1"/>
          </a:solidFill>
        </p:spPr>
        <p:txBody>
          <a:bodyPr wrap="square" lIns="0" tIns="0" rIns="0" bIns="0" rtlCol="0">
            <a:noAutofit/>
          </a:bodyPr>
          <a:lstStyle/>
          <a:p>
            <a:endParaRPr/>
          </a:p>
        </p:txBody>
      </p:sp>
      <p:sp>
        <p:nvSpPr>
          <p:cNvPr id="22" name="object 22"/>
          <p:cNvSpPr/>
          <p:nvPr/>
        </p:nvSpPr>
        <p:spPr>
          <a:xfrm>
            <a:off x="7947580" y="6574912"/>
            <a:ext cx="64223" cy="134146"/>
          </a:xfrm>
          <a:custGeom>
            <a:avLst/>
            <a:gdLst/>
            <a:ahLst/>
            <a:cxnLst/>
            <a:rect l="l" t="t" r="r" b="b"/>
            <a:pathLst>
              <a:path w="64223" h="134146">
                <a:moveTo>
                  <a:pt x="0" y="36089"/>
                </a:moveTo>
                <a:lnTo>
                  <a:pt x="0" y="119645"/>
                </a:lnTo>
                <a:lnTo>
                  <a:pt x="683" y="120873"/>
                </a:lnTo>
                <a:lnTo>
                  <a:pt x="9170" y="130066"/>
                </a:lnTo>
                <a:lnTo>
                  <a:pt x="22682" y="134146"/>
                </a:lnTo>
                <a:lnTo>
                  <a:pt x="26504" y="134146"/>
                </a:lnTo>
                <a:lnTo>
                  <a:pt x="30200" y="130521"/>
                </a:lnTo>
                <a:lnTo>
                  <a:pt x="30200" y="39889"/>
                </a:lnTo>
                <a:lnTo>
                  <a:pt x="34023" y="36255"/>
                </a:lnTo>
                <a:lnTo>
                  <a:pt x="34023" y="32633"/>
                </a:lnTo>
                <a:lnTo>
                  <a:pt x="37845" y="32633"/>
                </a:lnTo>
                <a:lnTo>
                  <a:pt x="41541" y="29011"/>
                </a:lnTo>
                <a:lnTo>
                  <a:pt x="50813" y="26197"/>
                </a:lnTo>
                <a:lnTo>
                  <a:pt x="61610" y="17099"/>
                </a:lnTo>
                <a:lnTo>
                  <a:pt x="64223" y="7255"/>
                </a:lnTo>
                <a:lnTo>
                  <a:pt x="64223" y="0"/>
                </a:lnTo>
                <a:lnTo>
                  <a:pt x="30200" y="0"/>
                </a:lnTo>
                <a:lnTo>
                  <a:pt x="22682" y="3634"/>
                </a:lnTo>
                <a:lnTo>
                  <a:pt x="18859" y="0"/>
                </a:lnTo>
                <a:lnTo>
                  <a:pt x="0" y="0"/>
                </a:lnTo>
                <a:lnTo>
                  <a:pt x="0" y="36089"/>
                </a:lnTo>
                <a:close/>
              </a:path>
            </a:pathLst>
          </a:custGeom>
          <a:solidFill>
            <a:srgbClr val="008FC1"/>
          </a:solidFill>
        </p:spPr>
        <p:txBody>
          <a:bodyPr wrap="square" lIns="0" tIns="0" rIns="0" bIns="0" rtlCol="0">
            <a:noAutofit/>
          </a:bodyPr>
          <a:lstStyle/>
          <a:p>
            <a:endParaRPr/>
          </a:p>
        </p:txBody>
      </p:sp>
      <p:sp>
        <p:nvSpPr>
          <p:cNvPr id="23" name="object 23"/>
          <p:cNvSpPr/>
          <p:nvPr/>
        </p:nvSpPr>
        <p:spPr>
          <a:xfrm>
            <a:off x="7996639" y="6683681"/>
            <a:ext cx="41541" cy="47130"/>
          </a:xfrm>
          <a:custGeom>
            <a:avLst/>
            <a:gdLst/>
            <a:ahLst/>
            <a:cxnLst/>
            <a:rect l="l" t="t" r="r" b="b"/>
            <a:pathLst>
              <a:path w="41541" h="47130">
                <a:moveTo>
                  <a:pt x="18986" y="47130"/>
                </a:moveTo>
                <a:lnTo>
                  <a:pt x="22682" y="43505"/>
                </a:lnTo>
                <a:lnTo>
                  <a:pt x="26504" y="43505"/>
                </a:lnTo>
                <a:lnTo>
                  <a:pt x="30799" y="41593"/>
                </a:lnTo>
                <a:lnTo>
                  <a:pt x="39171" y="31596"/>
                </a:lnTo>
                <a:lnTo>
                  <a:pt x="41541" y="18127"/>
                </a:lnTo>
                <a:lnTo>
                  <a:pt x="41541" y="10876"/>
                </a:lnTo>
                <a:lnTo>
                  <a:pt x="37845" y="3625"/>
                </a:lnTo>
                <a:lnTo>
                  <a:pt x="30200" y="0"/>
                </a:lnTo>
                <a:lnTo>
                  <a:pt x="15163" y="0"/>
                </a:lnTo>
                <a:lnTo>
                  <a:pt x="11341" y="3625"/>
                </a:lnTo>
                <a:lnTo>
                  <a:pt x="11341" y="21753"/>
                </a:lnTo>
                <a:lnTo>
                  <a:pt x="7645" y="25377"/>
                </a:lnTo>
                <a:lnTo>
                  <a:pt x="0" y="29003"/>
                </a:lnTo>
                <a:lnTo>
                  <a:pt x="0" y="47130"/>
                </a:lnTo>
                <a:lnTo>
                  <a:pt x="18986" y="47130"/>
                </a:lnTo>
                <a:close/>
              </a:path>
            </a:pathLst>
          </a:custGeom>
          <a:solidFill>
            <a:srgbClr val="008FC1"/>
          </a:solidFill>
        </p:spPr>
        <p:txBody>
          <a:bodyPr wrap="square" lIns="0" tIns="0" rIns="0" bIns="0" rtlCol="0">
            <a:noAutofit/>
          </a:bodyPr>
          <a:lstStyle/>
          <a:p>
            <a:endParaRPr/>
          </a:p>
        </p:txBody>
      </p:sp>
      <p:sp>
        <p:nvSpPr>
          <p:cNvPr id="24" name="object 24"/>
          <p:cNvSpPr/>
          <p:nvPr/>
        </p:nvSpPr>
        <p:spPr>
          <a:xfrm>
            <a:off x="8948138" y="6574912"/>
            <a:ext cx="105764" cy="134146"/>
          </a:xfrm>
          <a:custGeom>
            <a:avLst/>
            <a:gdLst/>
            <a:ahLst/>
            <a:cxnLst/>
            <a:rect l="l" t="t" r="r" b="b"/>
            <a:pathLst>
              <a:path w="105764" h="134146">
                <a:moveTo>
                  <a:pt x="30200" y="54389"/>
                </a:moveTo>
                <a:lnTo>
                  <a:pt x="34023" y="39889"/>
                </a:lnTo>
                <a:lnTo>
                  <a:pt x="34023" y="32633"/>
                </a:lnTo>
                <a:lnTo>
                  <a:pt x="41541" y="29011"/>
                </a:lnTo>
                <a:lnTo>
                  <a:pt x="105764" y="29011"/>
                </a:lnTo>
                <a:lnTo>
                  <a:pt x="105764" y="10877"/>
                </a:lnTo>
                <a:lnTo>
                  <a:pt x="101941" y="3634"/>
                </a:lnTo>
                <a:lnTo>
                  <a:pt x="94423" y="0"/>
                </a:lnTo>
                <a:lnTo>
                  <a:pt x="34023" y="0"/>
                </a:lnTo>
                <a:lnTo>
                  <a:pt x="26377" y="3634"/>
                </a:lnTo>
                <a:lnTo>
                  <a:pt x="15872" y="10461"/>
                </a:lnTo>
                <a:lnTo>
                  <a:pt x="7530" y="19972"/>
                </a:lnTo>
                <a:lnTo>
                  <a:pt x="2001" y="32196"/>
                </a:lnTo>
                <a:lnTo>
                  <a:pt x="0" y="47133"/>
                </a:lnTo>
                <a:lnTo>
                  <a:pt x="0" y="90640"/>
                </a:lnTo>
                <a:lnTo>
                  <a:pt x="3822" y="97892"/>
                </a:lnTo>
                <a:lnTo>
                  <a:pt x="3822" y="105143"/>
                </a:lnTo>
                <a:lnTo>
                  <a:pt x="5714" y="108048"/>
                </a:lnTo>
                <a:lnTo>
                  <a:pt x="14664" y="119035"/>
                </a:lnTo>
                <a:lnTo>
                  <a:pt x="24865" y="127239"/>
                </a:lnTo>
                <a:lnTo>
                  <a:pt x="36326" y="132371"/>
                </a:lnTo>
                <a:lnTo>
                  <a:pt x="49059" y="134146"/>
                </a:lnTo>
                <a:lnTo>
                  <a:pt x="105764" y="134146"/>
                </a:lnTo>
                <a:lnTo>
                  <a:pt x="105754" y="122630"/>
                </a:lnTo>
                <a:lnTo>
                  <a:pt x="101722" y="111174"/>
                </a:lnTo>
                <a:lnTo>
                  <a:pt x="86905" y="105143"/>
                </a:lnTo>
                <a:lnTo>
                  <a:pt x="49059" y="105143"/>
                </a:lnTo>
                <a:lnTo>
                  <a:pt x="45364" y="101517"/>
                </a:lnTo>
                <a:lnTo>
                  <a:pt x="41541" y="101517"/>
                </a:lnTo>
                <a:lnTo>
                  <a:pt x="34023" y="97892"/>
                </a:lnTo>
                <a:lnTo>
                  <a:pt x="30200" y="90640"/>
                </a:lnTo>
                <a:lnTo>
                  <a:pt x="30200" y="54389"/>
                </a:lnTo>
                <a:close/>
              </a:path>
            </a:pathLst>
          </a:custGeom>
          <a:solidFill>
            <a:srgbClr val="008FC1"/>
          </a:solidFill>
        </p:spPr>
        <p:txBody>
          <a:bodyPr wrap="square" lIns="0" tIns="0" rIns="0" bIns="0" rtlCol="0">
            <a:noAutofit/>
          </a:bodyPr>
          <a:lstStyle/>
          <a:p>
            <a:endParaRPr/>
          </a:p>
        </p:txBody>
      </p:sp>
      <p:sp>
        <p:nvSpPr>
          <p:cNvPr id="25" name="object 25"/>
          <p:cNvSpPr/>
          <p:nvPr/>
        </p:nvSpPr>
        <p:spPr>
          <a:xfrm>
            <a:off x="9068939" y="6574912"/>
            <a:ext cx="105764" cy="134146"/>
          </a:xfrm>
          <a:custGeom>
            <a:avLst/>
            <a:gdLst/>
            <a:ahLst/>
            <a:cxnLst/>
            <a:rect l="l" t="t" r="r" b="b"/>
            <a:pathLst>
              <a:path w="105764" h="134146">
                <a:moveTo>
                  <a:pt x="30200" y="39889"/>
                </a:moveTo>
                <a:lnTo>
                  <a:pt x="30200" y="36255"/>
                </a:lnTo>
                <a:lnTo>
                  <a:pt x="34023" y="29011"/>
                </a:lnTo>
                <a:lnTo>
                  <a:pt x="64223" y="29011"/>
                </a:lnTo>
                <a:lnTo>
                  <a:pt x="71741" y="32633"/>
                </a:lnTo>
                <a:lnTo>
                  <a:pt x="75564" y="36255"/>
                </a:lnTo>
                <a:lnTo>
                  <a:pt x="75564" y="87015"/>
                </a:lnTo>
                <a:lnTo>
                  <a:pt x="71741" y="90640"/>
                </a:lnTo>
                <a:lnTo>
                  <a:pt x="71741" y="130521"/>
                </a:lnTo>
                <a:lnTo>
                  <a:pt x="79780" y="127274"/>
                </a:lnTo>
                <a:lnTo>
                  <a:pt x="91148" y="119449"/>
                </a:lnTo>
                <a:lnTo>
                  <a:pt x="99268" y="109223"/>
                </a:lnTo>
                <a:lnTo>
                  <a:pt x="104140" y="97052"/>
                </a:lnTo>
                <a:lnTo>
                  <a:pt x="105764" y="83389"/>
                </a:lnTo>
                <a:lnTo>
                  <a:pt x="105764" y="50755"/>
                </a:lnTo>
                <a:lnTo>
                  <a:pt x="105513" y="45807"/>
                </a:lnTo>
                <a:lnTo>
                  <a:pt x="102713" y="32659"/>
                </a:lnTo>
                <a:lnTo>
                  <a:pt x="98246" y="21755"/>
                </a:lnTo>
                <a:lnTo>
                  <a:pt x="89314" y="12478"/>
                </a:lnTo>
                <a:lnTo>
                  <a:pt x="78603" y="5546"/>
                </a:lnTo>
                <a:lnTo>
                  <a:pt x="66455" y="1386"/>
                </a:lnTo>
                <a:lnTo>
                  <a:pt x="52882" y="0"/>
                </a:lnTo>
                <a:lnTo>
                  <a:pt x="30200" y="0"/>
                </a:lnTo>
                <a:lnTo>
                  <a:pt x="24288" y="3114"/>
                </a:lnTo>
                <a:lnTo>
                  <a:pt x="30200" y="87015"/>
                </a:lnTo>
                <a:lnTo>
                  <a:pt x="30200" y="39889"/>
                </a:lnTo>
                <a:close/>
              </a:path>
              <a:path w="105764" h="134146">
                <a:moveTo>
                  <a:pt x="1250" y="33403"/>
                </a:moveTo>
                <a:lnTo>
                  <a:pt x="0" y="47133"/>
                </a:lnTo>
                <a:lnTo>
                  <a:pt x="0" y="97892"/>
                </a:lnTo>
                <a:lnTo>
                  <a:pt x="3822" y="105143"/>
                </a:lnTo>
                <a:lnTo>
                  <a:pt x="10766" y="117236"/>
                </a:lnTo>
                <a:lnTo>
                  <a:pt x="20283" y="126402"/>
                </a:lnTo>
                <a:lnTo>
                  <a:pt x="31940" y="132153"/>
                </a:lnTo>
                <a:lnTo>
                  <a:pt x="45364" y="134146"/>
                </a:lnTo>
                <a:lnTo>
                  <a:pt x="64223" y="134146"/>
                </a:lnTo>
                <a:lnTo>
                  <a:pt x="68046" y="130521"/>
                </a:lnTo>
                <a:lnTo>
                  <a:pt x="71741" y="130521"/>
                </a:lnTo>
                <a:lnTo>
                  <a:pt x="71741" y="94266"/>
                </a:lnTo>
                <a:lnTo>
                  <a:pt x="68046" y="101517"/>
                </a:lnTo>
                <a:lnTo>
                  <a:pt x="64223" y="105143"/>
                </a:lnTo>
                <a:lnTo>
                  <a:pt x="47779" y="105124"/>
                </a:lnTo>
                <a:lnTo>
                  <a:pt x="33749" y="99878"/>
                </a:lnTo>
                <a:lnTo>
                  <a:pt x="30200" y="87015"/>
                </a:lnTo>
                <a:lnTo>
                  <a:pt x="24288" y="3114"/>
                </a:lnTo>
                <a:lnTo>
                  <a:pt x="12858" y="11649"/>
                </a:lnTo>
                <a:lnTo>
                  <a:pt x="5357" y="21660"/>
                </a:lnTo>
                <a:lnTo>
                  <a:pt x="1250" y="33403"/>
                </a:lnTo>
                <a:close/>
              </a:path>
            </a:pathLst>
          </a:custGeom>
          <a:solidFill>
            <a:srgbClr val="008FC1"/>
          </a:solidFill>
        </p:spPr>
        <p:txBody>
          <a:bodyPr wrap="square" lIns="0" tIns="0" rIns="0" bIns="0" rtlCol="0">
            <a:noAutofit/>
          </a:bodyPr>
          <a:lstStyle/>
          <a:p>
            <a:endParaRPr/>
          </a:p>
        </p:txBody>
      </p:sp>
      <p:sp>
        <p:nvSpPr>
          <p:cNvPr id="26" name="object 26"/>
          <p:cNvSpPr/>
          <p:nvPr/>
        </p:nvSpPr>
        <p:spPr>
          <a:xfrm>
            <a:off x="9193563" y="6574912"/>
            <a:ext cx="105764" cy="134146"/>
          </a:xfrm>
          <a:custGeom>
            <a:avLst/>
            <a:gdLst/>
            <a:ahLst/>
            <a:cxnLst/>
            <a:rect l="l" t="t" r="r" b="b"/>
            <a:pathLst>
              <a:path w="105764" h="134146">
                <a:moveTo>
                  <a:pt x="30200" y="14499"/>
                </a:moveTo>
                <a:lnTo>
                  <a:pt x="26377" y="3634"/>
                </a:lnTo>
                <a:lnTo>
                  <a:pt x="18859" y="0"/>
                </a:lnTo>
                <a:lnTo>
                  <a:pt x="0" y="0"/>
                </a:lnTo>
                <a:lnTo>
                  <a:pt x="0" y="101517"/>
                </a:lnTo>
                <a:lnTo>
                  <a:pt x="5225" y="112338"/>
                </a:lnTo>
                <a:lnTo>
                  <a:pt x="13603" y="121879"/>
                </a:lnTo>
                <a:lnTo>
                  <a:pt x="24464" y="128694"/>
                </a:lnTo>
                <a:lnTo>
                  <a:pt x="37620" y="132783"/>
                </a:lnTo>
                <a:lnTo>
                  <a:pt x="52882" y="134146"/>
                </a:lnTo>
                <a:lnTo>
                  <a:pt x="55257" y="134091"/>
                </a:lnTo>
                <a:lnTo>
                  <a:pt x="68406" y="131582"/>
                </a:lnTo>
                <a:lnTo>
                  <a:pt x="79259" y="126896"/>
                </a:lnTo>
                <a:lnTo>
                  <a:pt x="83082" y="130521"/>
                </a:lnTo>
                <a:lnTo>
                  <a:pt x="90600" y="134146"/>
                </a:lnTo>
                <a:lnTo>
                  <a:pt x="101941" y="134146"/>
                </a:lnTo>
                <a:lnTo>
                  <a:pt x="101941" y="130521"/>
                </a:lnTo>
                <a:lnTo>
                  <a:pt x="105764" y="130521"/>
                </a:lnTo>
                <a:lnTo>
                  <a:pt x="105764" y="18133"/>
                </a:lnTo>
                <a:lnTo>
                  <a:pt x="103995" y="13179"/>
                </a:lnTo>
                <a:lnTo>
                  <a:pt x="94191" y="2690"/>
                </a:lnTo>
                <a:lnTo>
                  <a:pt x="83082" y="0"/>
                </a:lnTo>
                <a:lnTo>
                  <a:pt x="71741" y="0"/>
                </a:lnTo>
                <a:lnTo>
                  <a:pt x="71696" y="89881"/>
                </a:lnTo>
                <a:lnTo>
                  <a:pt x="67702" y="100114"/>
                </a:lnTo>
                <a:lnTo>
                  <a:pt x="49059" y="105143"/>
                </a:lnTo>
                <a:lnTo>
                  <a:pt x="44202" y="104841"/>
                </a:lnTo>
                <a:lnTo>
                  <a:pt x="33066" y="98348"/>
                </a:lnTo>
                <a:lnTo>
                  <a:pt x="30200" y="83389"/>
                </a:lnTo>
                <a:lnTo>
                  <a:pt x="30200" y="14499"/>
                </a:lnTo>
                <a:close/>
              </a:path>
            </a:pathLst>
          </a:custGeom>
          <a:solidFill>
            <a:srgbClr val="008FC1"/>
          </a:solidFill>
        </p:spPr>
        <p:txBody>
          <a:bodyPr wrap="square" lIns="0" tIns="0" rIns="0" bIns="0" rtlCol="0">
            <a:noAutofit/>
          </a:bodyPr>
          <a:lstStyle/>
          <a:p>
            <a:endParaRPr/>
          </a:p>
        </p:txBody>
      </p:sp>
      <p:sp>
        <p:nvSpPr>
          <p:cNvPr id="27" name="object 27"/>
          <p:cNvSpPr/>
          <p:nvPr/>
        </p:nvSpPr>
        <p:spPr>
          <a:xfrm>
            <a:off x="9314364" y="6574912"/>
            <a:ext cx="105764" cy="134146"/>
          </a:xfrm>
          <a:custGeom>
            <a:avLst/>
            <a:gdLst/>
            <a:ahLst/>
            <a:cxnLst/>
            <a:rect l="l" t="t" r="r" b="b"/>
            <a:pathLst>
              <a:path w="105764" h="134146">
                <a:moveTo>
                  <a:pt x="105764" y="29011"/>
                </a:moveTo>
                <a:lnTo>
                  <a:pt x="101941" y="21755"/>
                </a:lnTo>
                <a:lnTo>
                  <a:pt x="95512" y="14363"/>
                </a:lnTo>
                <a:lnTo>
                  <a:pt x="85623" y="6384"/>
                </a:lnTo>
                <a:lnTo>
                  <a:pt x="74218" y="1596"/>
                </a:lnTo>
                <a:lnTo>
                  <a:pt x="60400" y="0"/>
                </a:lnTo>
                <a:lnTo>
                  <a:pt x="34023" y="0"/>
                </a:lnTo>
                <a:lnTo>
                  <a:pt x="26504" y="3634"/>
                </a:lnTo>
                <a:lnTo>
                  <a:pt x="22682" y="0"/>
                </a:lnTo>
                <a:lnTo>
                  <a:pt x="0" y="0"/>
                </a:lnTo>
                <a:lnTo>
                  <a:pt x="0" y="112394"/>
                </a:lnTo>
                <a:lnTo>
                  <a:pt x="500" y="116888"/>
                </a:lnTo>
                <a:lnTo>
                  <a:pt x="6444" y="126917"/>
                </a:lnTo>
                <a:lnTo>
                  <a:pt x="22682" y="134146"/>
                </a:lnTo>
                <a:lnTo>
                  <a:pt x="30200" y="134146"/>
                </a:lnTo>
                <a:lnTo>
                  <a:pt x="30200" y="130521"/>
                </a:lnTo>
                <a:lnTo>
                  <a:pt x="34023" y="130521"/>
                </a:lnTo>
                <a:lnTo>
                  <a:pt x="34032" y="45905"/>
                </a:lnTo>
                <a:lnTo>
                  <a:pt x="38015" y="32404"/>
                </a:lnTo>
                <a:lnTo>
                  <a:pt x="52882" y="29011"/>
                </a:lnTo>
                <a:lnTo>
                  <a:pt x="67918" y="29011"/>
                </a:lnTo>
                <a:lnTo>
                  <a:pt x="75564" y="32633"/>
                </a:lnTo>
                <a:lnTo>
                  <a:pt x="75564" y="112394"/>
                </a:lnTo>
                <a:lnTo>
                  <a:pt x="79259" y="116019"/>
                </a:lnTo>
                <a:lnTo>
                  <a:pt x="79618" y="119927"/>
                </a:lnTo>
                <a:lnTo>
                  <a:pt x="86474" y="130288"/>
                </a:lnTo>
                <a:lnTo>
                  <a:pt x="101941" y="134146"/>
                </a:lnTo>
                <a:lnTo>
                  <a:pt x="105764" y="134146"/>
                </a:lnTo>
                <a:lnTo>
                  <a:pt x="105764" y="29011"/>
                </a:lnTo>
                <a:close/>
              </a:path>
            </a:pathLst>
          </a:custGeom>
          <a:solidFill>
            <a:srgbClr val="008FC1"/>
          </a:solidFill>
        </p:spPr>
        <p:txBody>
          <a:bodyPr wrap="square" lIns="0" tIns="0" rIns="0" bIns="0" rtlCol="0">
            <a:noAutofit/>
          </a:bodyPr>
          <a:lstStyle/>
          <a:p>
            <a:endParaRPr/>
          </a:p>
        </p:txBody>
      </p:sp>
      <p:sp>
        <p:nvSpPr>
          <p:cNvPr id="28" name="object 28"/>
          <p:cNvSpPr/>
          <p:nvPr/>
        </p:nvSpPr>
        <p:spPr>
          <a:xfrm>
            <a:off x="9438988" y="6516913"/>
            <a:ext cx="71741" cy="192145"/>
          </a:xfrm>
          <a:custGeom>
            <a:avLst/>
            <a:gdLst/>
            <a:ahLst/>
            <a:cxnLst/>
            <a:rect l="l" t="t" r="r" b="b"/>
            <a:pathLst>
              <a:path w="71741" h="192145">
                <a:moveTo>
                  <a:pt x="67918" y="79754"/>
                </a:moveTo>
                <a:lnTo>
                  <a:pt x="67918" y="76132"/>
                </a:lnTo>
                <a:lnTo>
                  <a:pt x="67428" y="70272"/>
                </a:lnTo>
                <a:lnTo>
                  <a:pt x="61527" y="60546"/>
                </a:lnTo>
                <a:lnTo>
                  <a:pt x="45236" y="54376"/>
                </a:lnTo>
                <a:lnTo>
                  <a:pt x="34023" y="54376"/>
                </a:lnTo>
                <a:lnTo>
                  <a:pt x="34023" y="18121"/>
                </a:lnTo>
                <a:lnTo>
                  <a:pt x="30200" y="14499"/>
                </a:lnTo>
                <a:lnTo>
                  <a:pt x="29517" y="12725"/>
                </a:lnTo>
                <a:lnTo>
                  <a:pt x="21029" y="2799"/>
                </a:lnTo>
                <a:lnTo>
                  <a:pt x="7518" y="0"/>
                </a:lnTo>
                <a:lnTo>
                  <a:pt x="0" y="0"/>
                </a:lnTo>
                <a:lnTo>
                  <a:pt x="0" y="148639"/>
                </a:lnTo>
                <a:lnTo>
                  <a:pt x="3822" y="155890"/>
                </a:lnTo>
                <a:lnTo>
                  <a:pt x="3822" y="163141"/>
                </a:lnTo>
                <a:lnTo>
                  <a:pt x="7621" y="168788"/>
                </a:lnTo>
                <a:lnTo>
                  <a:pt x="16406" y="178646"/>
                </a:lnTo>
                <a:lnTo>
                  <a:pt x="26719" y="185985"/>
                </a:lnTo>
                <a:lnTo>
                  <a:pt x="38799" y="190565"/>
                </a:lnTo>
                <a:lnTo>
                  <a:pt x="52882" y="192145"/>
                </a:lnTo>
                <a:lnTo>
                  <a:pt x="71741" y="192145"/>
                </a:lnTo>
                <a:lnTo>
                  <a:pt x="71741" y="174018"/>
                </a:lnTo>
                <a:lnTo>
                  <a:pt x="67918" y="170393"/>
                </a:lnTo>
                <a:lnTo>
                  <a:pt x="67918" y="166767"/>
                </a:lnTo>
                <a:lnTo>
                  <a:pt x="64223" y="163141"/>
                </a:lnTo>
                <a:lnTo>
                  <a:pt x="49059" y="163141"/>
                </a:lnTo>
                <a:lnTo>
                  <a:pt x="45236" y="159516"/>
                </a:lnTo>
                <a:lnTo>
                  <a:pt x="41541" y="159516"/>
                </a:lnTo>
                <a:lnTo>
                  <a:pt x="34023" y="155890"/>
                </a:lnTo>
                <a:lnTo>
                  <a:pt x="34023" y="83376"/>
                </a:lnTo>
                <a:lnTo>
                  <a:pt x="67918" y="83376"/>
                </a:lnTo>
                <a:lnTo>
                  <a:pt x="67918" y="79754"/>
                </a:lnTo>
                <a:close/>
              </a:path>
            </a:pathLst>
          </a:custGeom>
          <a:solidFill>
            <a:srgbClr val="008FC1"/>
          </a:solidFill>
        </p:spPr>
        <p:txBody>
          <a:bodyPr wrap="square" lIns="0" tIns="0" rIns="0" bIns="0" rtlCol="0">
            <a:noAutofit/>
          </a:bodyPr>
          <a:lstStyle/>
          <a:p>
            <a:endParaRPr/>
          </a:p>
        </p:txBody>
      </p:sp>
      <p:sp>
        <p:nvSpPr>
          <p:cNvPr id="29" name="object 29"/>
          <p:cNvSpPr/>
          <p:nvPr/>
        </p:nvSpPr>
        <p:spPr>
          <a:xfrm>
            <a:off x="9529589" y="6676430"/>
            <a:ext cx="30200" cy="32628"/>
          </a:xfrm>
          <a:custGeom>
            <a:avLst/>
            <a:gdLst/>
            <a:ahLst/>
            <a:cxnLst/>
            <a:rect l="l" t="t" r="r" b="b"/>
            <a:pathLst>
              <a:path w="30200" h="32628">
                <a:moveTo>
                  <a:pt x="30173" y="29029"/>
                </a:moveTo>
                <a:lnTo>
                  <a:pt x="30173" y="0"/>
                </a:lnTo>
                <a:lnTo>
                  <a:pt x="3822" y="0"/>
                </a:lnTo>
                <a:lnTo>
                  <a:pt x="0" y="3625"/>
                </a:lnTo>
                <a:lnTo>
                  <a:pt x="0" y="21753"/>
                </a:lnTo>
                <a:lnTo>
                  <a:pt x="3822" y="29004"/>
                </a:lnTo>
                <a:lnTo>
                  <a:pt x="7518" y="32628"/>
                </a:lnTo>
                <a:lnTo>
                  <a:pt x="26377" y="32628"/>
                </a:lnTo>
                <a:lnTo>
                  <a:pt x="30173" y="29029"/>
                </a:lnTo>
                <a:close/>
              </a:path>
            </a:pathLst>
          </a:custGeom>
          <a:solidFill>
            <a:srgbClr val="008FC1"/>
          </a:solidFill>
        </p:spPr>
        <p:txBody>
          <a:bodyPr wrap="square" lIns="0" tIns="0" rIns="0" bIns="0" rtlCol="0">
            <a:noAutofit/>
          </a:bodyPr>
          <a:lstStyle/>
          <a:p>
            <a:endParaRPr/>
          </a:p>
        </p:txBody>
      </p:sp>
      <p:sp>
        <p:nvSpPr>
          <p:cNvPr id="30" name="object 30"/>
          <p:cNvSpPr/>
          <p:nvPr/>
        </p:nvSpPr>
        <p:spPr>
          <a:xfrm>
            <a:off x="8204346" y="6574912"/>
            <a:ext cx="105764" cy="134146"/>
          </a:xfrm>
          <a:custGeom>
            <a:avLst/>
            <a:gdLst/>
            <a:ahLst/>
            <a:cxnLst/>
            <a:rect l="l" t="t" r="r" b="b"/>
            <a:pathLst>
              <a:path w="105764" h="134146">
                <a:moveTo>
                  <a:pt x="52882" y="105143"/>
                </a:moveTo>
                <a:lnTo>
                  <a:pt x="45364" y="105143"/>
                </a:lnTo>
                <a:lnTo>
                  <a:pt x="41541" y="101517"/>
                </a:lnTo>
                <a:lnTo>
                  <a:pt x="37718" y="101517"/>
                </a:lnTo>
                <a:lnTo>
                  <a:pt x="34023" y="97892"/>
                </a:lnTo>
                <a:lnTo>
                  <a:pt x="30200" y="94266"/>
                </a:lnTo>
                <a:lnTo>
                  <a:pt x="30200" y="79764"/>
                </a:lnTo>
                <a:lnTo>
                  <a:pt x="37622" y="79764"/>
                </a:lnTo>
                <a:lnTo>
                  <a:pt x="75564" y="50755"/>
                </a:lnTo>
                <a:lnTo>
                  <a:pt x="30200" y="50755"/>
                </a:lnTo>
                <a:lnTo>
                  <a:pt x="30200" y="3634"/>
                </a:lnTo>
                <a:lnTo>
                  <a:pt x="24298" y="5829"/>
                </a:lnTo>
                <a:lnTo>
                  <a:pt x="12863" y="12908"/>
                </a:lnTo>
                <a:lnTo>
                  <a:pt x="5360" y="22586"/>
                </a:lnTo>
                <a:lnTo>
                  <a:pt x="1250" y="35117"/>
                </a:lnTo>
                <a:lnTo>
                  <a:pt x="0" y="50755"/>
                </a:lnTo>
                <a:lnTo>
                  <a:pt x="0" y="101517"/>
                </a:lnTo>
                <a:lnTo>
                  <a:pt x="3822" y="108768"/>
                </a:lnTo>
                <a:lnTo>
                  <a:pt x="13869" y="121001"/>
                </a:lnTo>
                <a:lnTo>
                  <a:pt x="24747" y="127951"/>
                </a:lnTo>
                <a:lnTo>
                  <a:pt x="37934" y="132509"/>
                </a:lnTo>
                <a:lnTo>
                  <a:pt x="52882" y="134146"/>
                </a:lnTo>
                <a:lnTo>
                  <a:pt x="101941" y="134146"/>
                </a:lnTo>
                <a:lnTo>
                  <a:pt x="105764" y="130521"/>
                </a:lnTo>
                <a:lnTo>
                  <a:pt x="105764" y="119645"/>
                </a:lnTo>
                <a:lnTo>
                  <a:pt x="101941" y="108768"/>
                </a:lnTo>
                <a:lnTo>
                  <a:pt x="94423" y="105143"/>
                </a:lnTo>
                <a:lnTo>
                  <a:pt x="52882" y="105143"/>
                </a:lnTo>
                <a:close/>
              </a:path>
              <a:path w="105764" h="134146">
                <a:moveTo>
                  <a:pt x="30200" y="47133"/>
                </a:moveTo>
                <a:lnTo>
                  <a:pt x="30200" y="36255"/>
                </a:lnTo>
                <a:lnTo>
                  <a:pt x="34023" y="32633"/>
                </a:lnTo>
                <a:lnTo>
                  <a:pt x="41541" y="29011"/>
                </a:lnTo>
                <a:lnTo>
                  <a:pt x="60400" y="29011"/>
                </a:lnTo>
                <a:lnTo>
                  <a:pt x="71741" y="32633"/>
                </a:lnTo>
                <a:lnTo>
                  <a:pt x="75564" y="36255"/>
                </a:lnTo>
                <a:lnTo>
                  <a:pt x="75564" y="50755"/>
                </a:lnTo>
                <a:lnTo>
                  <a:pt x="37622" y="79764"/>
                </a:lnTo>
                <a:lnTo>
                  <a:pt x="90600" y="79764"/>
                </a:lnTo>
                <a:lnTo>
                  <a:pt x="101941" y="76138"/>
                </a:lnTo>
                <a:lnTo>
                  <a:pt x="105764" y="68887"/>
                </a:lnTo>
                <a:lnTo>
                  <a:pt x="105764" y="32633"/>
                </a:lnTo>
                <a:lnTo>
                  <a:pt x="101941" y="29011"/>
                </a:lnTo>
                <a:lnTo>
                  <a:pt x="94995" y="15387"/>
                </a:lnTo>
                <a:lnTo>
                  <a:pt x="85478" y="6382"/>
                </a:lnTo>
                <a:lnTo>
                  <a:pt x="73822" y="1481"/>
                </a:lnTo>
                <a:lnTo>
                  <a:pt x="60400" y="0"/>
                </a:lnTo>
                <a:lnTo>
                  <a:pt x="34023" y="0"/>
                </a:lnTo>
                <a:lnTo>
                  <a:pt x="30200" y="3634"/>
                </a:lnTo>
                <a:lnTo>
                  <a:pt x="30200" y="47133"/>
                </a:lnTo>
                <a:close/>
              </a:path>
            </a:pathLst>
          </a:custGeom>
          <a:solidFill>
            <a:srgbClr val="008FC1"/>
          </a:solidFill>
        </p:spPr>
        <p:txBody>
          <a:bodyPr wrap="square" lIns="0" tIns="0" rIns="0" bIns="0" rtlCol="0">
            <a:noAutofit/>
          </a:bodyPr>
          <a:lstStyle/>
          <a:p>
            <a:endParaRPr/>
          </a:p>
        </p:txBody>
      </p:sp>
      <p:sp>
        <p:nvSpPr>
          <p:cNvPr id="31" name="object 31"/>
          <p:cNvSpPr/>
          <p:nvPr/>
        </p:nvSpPr>
        <p:spPr>
          <a:xfrm>
            <a:off x="8328969" y="6574912"/>
            <a:ext cx="105637" cy="134146"/>
          </a:xfrm>
          <a:custGeom>
            <a:avLst/>
            <a:gdLst/>
            <a:ahLst/>
            <a:cxnLst/>
            <a:rect l="l" t="t" r="r" b="b"/>
            <a:pathLst>
              <a:path w="105637" h="134146">
                <a:moveTo>
                  <a:pt x="41541" y="47133"/>
                </a:moveTo>
                <a:lnTo>
                  <a:pt x="33895" y="47133"/>
                </a:lnTo>
                <a:lnTo>
                  <a:pt x="30200" y="43511"/>
                </a:lnTo>
                <a:lnTo>
                  <a:pt x="30200" y="36255"/>
                </a:lnTo>
                <a:lnTo>
                  <a:pt x="33895" y="32633"/>
                </a:lnTo>
                <a:lnTo>
                  <a:pt x="41541" y="29011"/>
                </a:lnTo>
                <a:lnTo>
                  <a:pt x="90600" y="29011"/>
                </a:lnTo>
                <a:lnTo>
                  <a:pt x="98118" y="25377"/>
                </a:lnTo>
                <a:lnTo>
                  <a:pt x="105637" y="18133"/>
                </a:lnTo>
                <a:lnTo>
                  <a:pt x="105637" y="0"/>
                </a:lnTo>
                <a:lnTo>
                  <a:pt x="33895" y="0"/>
                </a:lnTo>
                <a:lnTo>
                  <a:pt x="26377" y="3634"/>
                </a:lnTo>
                <a:lnTo>
                  <a:pt x="18632" y="8544"/>
                </a:lnTo>
                <a:lnTo>
                  <a:pt x="7933" y="18066"/>
                </a:lnTo>
                <a:lnTo>
                  <a:pt x="1896" y="28350"/>
                </a:lnTo>
                <a:lnTo>
                  <a:pt x="0" y="39889"/>
                </a:lnTo>
                <a:lnTo>
                  <a:pt x="591" y="45221"/>
                </a:lnTo>
                <a:lnTo>
                  <a:pt x="5043" y="56414"/>
                </a:lnTo>
                <a:lnTo>
                  <a:pt x="15036" y="68887"/>
                </a:lnTo>
                <a:lnTo>
                  <a:pt x="28368" y="74942"/>
                </a:lnTo>
                <a:lnTo>
                  <a:pt x="41541" y="79764"/>
                </a:lnTo>
                <a:lnTo>
                  <a:pt x="64223" y="79764"/>
                </a:lnTo>
                <a:lnTo>
                  <a:pt x="71741" y="83389"/>
                </a:lnTo>
                <a:lnTo>
                  <a:pt x="75436" y="87015"/>
                </a:lnTo>
                <a:lnTo>
                  <a:pt x="75436" y="90640"/>
                </a:lnTo>
                <a:lnTo>
                  <a:pt x="71741" y="94266"/>
                </a:lnTo>
                <a:lnTo>
                  <a:pt x="71741" y="101517"/>
                </a:lnTo>
                <a:lnTo>
                  <a:pt x="64223" y="105143"/>
                </a:lnTo>
                <a:lnTo>
                  <a:pt x="22682" y="105143"/>
                </a:lnTo>
                <a:lnTo>
                  <a:pt x="16245" y="105626"/>
                </a:lnTo>
                <a:lnTo>
                  <a:pt x="3091" y="112888"/>
                </a:lnTo>
                <a:lnTo>
                  <a:pt x="0" y="123270"/>
                </a:lnTo>
                <a:lnTo>
                  <a:pt x="0" y="134146"/>
                </a:lnTo>
                <a:lnTo>
                  <a:pt x="64223" y="134146"/>
                </a:lnTo>
                <a:lnTo>
                  <a:pt x="71741" y="130521"/>
                </a:lnTo>
                <a:lnTo>
                  <a:pt x="79259" y="126896"/>
                </a:lnTo>
                <a:lnTo>
                  <a:pt x="85801" y="123162"/>
                </a:lnTo>
                <a:lnTo>
                  <a:pt x="96161" y="113969"/>
                </a:lnTo>
                <a:lnTo>
                  <a:pt x="103103" y="102799"/>
                </a:lnTo>
                <a:lnTo>
                  <a:pt x="105637" y="90640"/>
                </a:lnTo>
                <a:lnTo>
                  <a:pt x="104602" y="85299"/>
                </a:lnTo>
                <a:lnTo>
                  <a:pt x="98926" y="74105"/>
                </a:lnTo>
                <a:lnTo>
                  <a:pt x="90600" y="61632"/>
                </a:lnTo>
                <a:lnTo>
                  <a:pt x="86998" y="59377"/>
                </a:lnTo>
                <a:lnTo>
                  <a:pt x="74599" y="52912"/>
                </a:lnTo>
                <a:lnTo>
                  <a:pt x="64223" y="50755"/>
                </a:lnTo>
                <a:lnTo>
                  <a:pt x="41541" y="50755"/>
                </a:lnTo>
                <a:lnTo>
                  <a:pt x="41541" y="47133"/>
                </a:lnTo>
                <a:close/>
              </a:path>
            </a:pathLst>
          </a:custGeom>
          <a:solidFill>
            <a:srgbClr val="008FC1"/>
          </a:solidFill>
        </p:spPr>
        <p:txBody>
          <a:bodyPr wrap="square" lIns="0" tIns="0" rIns="0" bIns="0" rtlCol="0">
            <a:noAutofit/>
          </a:bodyPr>
          <a:lstStyle/>
          <a:p>
            <a:endParaRPr/>
          </a:p>
        </p:txBody>
      </p:sp>
      <p:sp>
        <p:nvSpPr>
          <p:cNvPr id="32" name="object 32"/>
          <p:cNvSpPr/>
          <p:nvPr/>
        </p:nvSpPr>
        <p:spPr>
          <a:xfrm>
            <a:off x="8453593" y="6574912"/>
            <a:ext cx="105637" cy="134146"/>
          </a:xfrm>
          <a:custGeom>
            <a:avLst/>
            <a:gdLst/>
            <a:ahLst/>
            <a:cxnLst/>
            <a:rect l="l" t="t" r="r" b="b"/>
            <a:pathLst>
              <a:path w="105637" h="134146">
                <a:moveTo>
                  <a:pt x="30200" y="78687"/>
                </a:moveTo>
                <a:lnTo>
                  <a:pt x="30200" y="14499"/>
                </a:lnTo>
                <a:lnTo>
                  <a:pt x="26377" y="3634"/>
                </a:lnTo>
                <a:lnTo>
                  <a:pt x="18859" y="0"/>
                </a:lnTo>
                <a:lnTo>
                  <a:pt x="0" y="0"/>
                </a:lnTo>
                <a:lnTo>
                  <a:pt x="0" y="101517"/>
                </a:lnTo>
                <a:lnTo>
                  <a:pt x="5175" y="112262"/>
                </a:lnTo>
                <a:lnTo>
                  <a:pt x="13545" y="121836"/>
                </a:lnTo>
                <a:lnTo>
                  <a:pt x="24396" y="128675"/>
                </a:lnTo>
                <a:lnTo>
                  <a:pt x="37531" y="132778"/>
                </a:lnTo>
                <a:lnTo>
                  <a:pt x="52754" y="134146"/>
                </a:lnTo>
                <a:lnTo>
                  <a:pt x="55266" y="134085"/>
                </a:lnTo>
                <a:lnTo>
                  <a:pt x="68401" y="131564"/>
                </a:lnTo>
                <a:lnTo>
                  <a:pt x="79259" y="126896"/>
                </a:lnTo>
                <a:lnTo>
                  <a:pt x="82955" y="130521"/>
                </a:lnTo>
                <a:lnTo>
                  <a:pt x="90600" y="134146"/>
                </a:lnTo>
                <a:lnTo>
                  <a:pt x="101941" y="134146"/>
                </a:lnTo>
                <a:lnTo>
                  <a:pt x="101941" y="130521"/>
                </a:lnTo>
                <a:lnTo>
                  <a:pt x="105637" y="130521"/>
                </a:lnTo>
                <a:lnTo>
                  <a:pt x="105637" y="18133"/>
                </a:lnTo>
                <a:lnTo>
                  <a:pt x="103909" y="13179"/>
                </a:lnTo>
                <a:lnTo>
                  <a:pt x="94157" y="2690"/>
                </a:lnTo>
                <a:lnTo>
                  <a:pt x="82955" y="0"/>
                </a:lnTo>
                <a:lnTo>
                  <a:pt x="75436" y="0"/>
                </a:lnTo>
                <a:lnTo>
                  <a:pt x="75436" y="87015"/>
                </a:lnTo>
                <a:lnTo>
                  <a:pt x="74830" y="91841"/>
                </a:lnTo>
                <a:lnTo>
                  <a:pt x="68047" y="100911"/>
                </a:lnTo>
                <a:lnTo>
                  <a:pt x="49059" y="105143"/>
                </a:lnTo>
                <a:lnTo>
                  <a:pt x="44167" y="104841"/>
                </a:lnTo>
                <a:lnTo>
                  <a:pt x="33024" y="98348"/>
                </a:lnTo>
                <a:lnTo>
                  <a:pt x="30200" y="83389"/>
                </a:lnTo>
                <a:lnTo>
                  <a:pt x="30200" y="78687"/>
                </a:lnTo>
                <a:close/>
              </a:path>
            </a:pathLst>
          </a:custGeom>
          <a:solidFill>
            <a:srgbClr val="008FC1"/>
          </a:solidFill>
        </p:spPr>
        <p:txBody>
          <a:bodyPr wrap="square" lIns="0" tIns="0" rIns="0" bIns="0" rtlCol="0">
            <a:noAutofit/>
          </a:bodyPr>
          <a:lstStyle/>
          <a:p>
            <a:endParaRPr/>
          </a:p>
        </p:txBody>
      </p:sp>
      <p:sp>
        <p:nvSpPr>
          <p:cNvPr id="33" name="object 33"/>
          <p:cNvSpPr/>
          <p:nvPr/>
        </p:nvSpPr>
        <p:spPr>
          <a:xfrm>
            <a:off x="8578090" y="6516913"/>
            <a:ext cx="71741" cy="192145"/>
          </a:xfrm>
          <a:custGeom>
            <a:avLst/>
            <a:gdLst/>
            <a:ahLst/>
            <a:cxnLst/>
            <a:rect l="l" t="t" r="r" b="b"/>
            <a:pathLst>
              <a:path w="71741" h="192145">
                <a:moveTo>
                  <a:pt x="0" y="58747"/>
                </a:moveTo>
                <a:lnTo>
                  <a:pt x="0" y="155890"/>
                </a:lnTo>
                <a:lnTo>
                  <a:pt x="3822" y="163141"/>
                </a:lnTo>
                <a:lnTo>
                  <a:pt x="5170" y="166145"/>
                </a:lnTo>
                <a:lnTo>
                  <a:pt x="12375" y="177092"/>
                </a:lnTo>
                <a:lnTo>
                  <a:pt x="22119" y="185264"/>
                </a:lnTo>
                <a:lnTo>
                  <a:pt x="34393" y="190377"/>
                </a:lnTo>
                <a:lnTo>
                  <a:pt x="49186" y="192145"/>
                </a:lnTo>
                <a:lnTo>
                  <a:pt x="71741" y="192145"/>
                </a:lnTo>
                <a:lnTo>
                  <a:pt x="71741" y="174018"/>
                </a:lnTo>
                <a:lnTo>
                  <a:pt x="68046" y="166767"/>
                </a:lnTo>
                <a:lnTo>
                  <a:pt x="67113" y="165946"/>
                </a:lnTo>
                <a:lnTo>
                  <a:pt x="58056" y="161481"/>
                </a:lnTo>
                <a:lnTo>
                  <a:pt x="41541" y="159516"/>
                </a:lnTo>
                <a:lnTo>
                  <a:pt x="34023" y="159516"/>
                </a:lnTo>
                <a:lnTo>
                  <a:pt x="30200" y="152265"/>
                </a:lnTo>
                <a:lnTo>
                  <a:pt x="30200" y="18121"/>
                </a:lnTo>
                <a:lnTo>
                  <a:pt x="26504" y="14499"/>
                </a:lnTo>
                <a:lnTo>
                  <a:pt x="25821" y="12725"/>
                </a:lnTo>
                <a:lnTo>
                  <a:pt x="17334" y="2799"/>
                </a:lnTo>
                <a:lnTo>
                  <a:pt x="3822" y="0"/>
                </a:lnTo>
                <a:lnTo>
                  <a:pt x="0" y="0"/>
                </a:lnTo>
                <a:lnTo>
                  <a:pt x="0" y="58747"/>
                </a:lnTo>
                <a:close/>
              </a:path>
            </a:pathLst>
          </a:custGeom>
          <a:solidFill>
            <a:srgbClr val="008FC1"/>
          </a:solidFill>
        </p:spPr>
        <p:txBody>
          <a:bodyPr wrap="square" lIns="0" tIns="0" rIns="0" bIns="0" rtlCol="0">
            <a:noAutofit/>
          </a:bodyPr>
          <a:lstStyle/>
          <a:p>
            <a:endParaRPr/>
          </a:p>
        </p:txBody>
      </p:sp>
      <p:sp>
        <p:nvSpPr>
          <p:cNvPr id="34" name="object 34"/>
          <p:cNvSpPr/>
          <p:nvPr/>
        </p:nvSpPr>
        <p:spPr>
          <a:xfrm>
            <a:off x="8661172" y="6516913"/>
            <a:ext cx="71741" cy="192145"/>
          </a:xfrm>
          <a:custGeom>
            <a:avLst/>
            <a:gdLst/>
            <a:ahLst/>
            <a:cxnLst/>
            <a:rect l="l" t="t" r="r" b="b"/>
            <a:pathLst>
              <a:path w="71741" h="192145">
                <a:moveTo>
                  <a:pt x="30200" y="14499"/>
                </a:moveTo>
                <a:lnTo>
                  <a:pt x="29536" y="12725"/>
                </a:lnTo>
                <a:lnTo>
                  <a:pt x="21074" y="2799"/>
                </a:lnTo>
                <a:lnTo>
                  <a:pt x="7518" y="0"/>
                </a:lnTo>
                <a:lnTo>
                  <a:pt x="0" y="0"/>
                </a:lnTo>
                <a:lnTo>
                  <a:pt x="0" y="155890"/>
                </a:lnTo>
                <a:lnTo>
                  <a:pt x="3822" y="159516"/>
                </a:lnTo>
                <a:lnTo>
                  <a:pt x="3822" y="163141"/>
                </a:lnTo>
                <a:lnTo>
                  <a:pt x="6548" y="168788"/>
                </a:lnTo>
                <a:lnTo>
                  <a:pt x="13949" y="178646"/>
                </a:lnTo>
                <a:lnTo>
                  <a:pt x="23980" y="185985"/>
                </a:lnTo>
                <a:lnTo>
                  <a:pt x="36879" y="190565"/>
                </a:lnTo>
                <a:lnTo>
                  <a:pt x="52882" y="192145"/>
                </a:lnTo>
                <a:lnTo>
                  <a:pt x="68046" y="192145"/>
                </a:lnTo>
                <a:lnTo>
                  <a:pt x="71741" y="188520"/>
                </a:lnTo>
                <a:lnTo>
                  <a:pt x="71741" y="174018"/>
                </a:lnTo>
                <a:lnTo>
                  <a:pt x="68046" y="170393"/>
                </a:lnTo>
                <a:lnTo>
                  <a:pt x="64223" y="166767"/>
                </a:lnTo>
                <a:lnTo>
                  <a:pt x="60400" y="163141"/>
                </a:lnTo>
                <a:lnTo>
                  <a:pt x="49059" y="163141"/>
                </a:lnTo>
                <a:lnTo>
                  <a:pt x="45364" y="159516"/>
                </a:lnTo>
                <a:lnTo>
                  <a:pt x="41541" y="159516"/>
                </a:lnTo>
                <a:lnTo>
                  <a:pt x="34023" y="155890"/>
                </a:lnTo>
                <a:lnTo>
                  <a:pt x="30200" y="152265"/>
                </a:lnTo>
                <a:lnTo>
                  <a:pt x="30200" y="83376"/>
                </a:lnTo>
                <a:lnTo>
                  <a:pt x="68046" y="83376"/>
                </a:lnTo>
                <a:lnTo>
                  <a:pt x="68046" y="76132"/>
                </a:lnTo>
                <a:lnTo>
                  <a:pt x="67544" y="70272"/>
                </a:lnTo>
                <a:lnTo>
                  <a:pt x="61600" y="60546"/>
                </a:lnTo>
                <a:lnTo>
                  <a:pt x="45364" y="54376"/>
                </a:lnTo>
                <a:lnTo>
                  <a:pt x="30200" y="54376"/>
                </a:lnTo>
                <a:lnTo>
                  <a:pt x="30200" y="14499"/>
                </a:lnTo>
                <a:close/>
              </a:path>
            </a:pathLst>
          </a:custGeom>
          <a:solidFill>
            <a:srgbClr val="008FC1"/>
          </a:solidFill>
        </p:spPr>
        <p:txBody>
          <a:bodyPr wrap="square" lIns="0" tIns="0" rIns="0" bIns="0" rtlCol="0">
            <a:noAutofit/>
          </a:bodyPr>
          <a:lstStyle/>
          <a:p>
            <a:endParaRPr/>
          </a:p>
        </p:txBody>
      </p:sp>
      <p:sp>
        <p:nvSpPr>
          <p:cNvPr id="35" name="object 35"/>
          <p:cNvSpPr/>
          <p:nvPr/>
        </p:nvSpPr>
        <p:spPr>
          <a:xfrm>
            <a:off x="8751773" y="6574912"/>
            <a:ext cx="105764" cy="134146"/>
          </a:xfrm>
          <a:custGeom>
            <a:avLst/>
            <a:gdLst/>
            <a:ahLst/>
            <a:cxnLst/>
            <a:rect l="l" t="t" r="r" b="b"/>
            <a:pathLst>
              <a:path w="105764" h="134146">
                <a:moveTo>
                  <a:pt x="41541" y="47133"/>
                </a:moveTo>
                <a:lnTo>
                  <a:pt x="34023" y="47133"/>
                </a:lnTo>
                <a:lnTo>
                  <a:pt x="30200" y="43511"/>
                </a:lnTo>
                <a:lnTo>
                  <a:pt x="30200" y="36255"/>
                </a:lnTo>
                <a:lnTo>
                  <a:pt x="34023" y="32633"/>
                </a:lnTo>
                <a:lnTo>
                  <a:pt x="41541" y="29011"/>
                </a:lnTo>
                <a:lnTo>
                  <a:pt x="90600" y="29011"/>
                </a:lnTo>
                <a:lnTo>
                  <a:pt x="98246" y="25377"/>
                </a:lnTo>
                <a:lnTo>
                  <a:pt x="105764" y="18133"/>
                </a:lnTo>
                <a:lnTo>
                  <a:pt x="105764" y="0"/>
                </a:lnTo>
                <a:lnTo>
                  <a:pt x="34023" y="0"/>
                </a:lnTo>
                <a:lnTo>
                  <a:pt x="26504" y="3634"/>
                </a:lnTo>
                <a:lnTo>
                  <a:pt x="18686" y="8590"/>
                </a:lnTo>
                <a:lnTo>
                  <a:pt x="7982" y="18099"/>
                </a:lnTo>
                <a:lnTo>
                  <a:pt x="1914" y="28368"/>
                </a:lnTo>
                <a:lnTo>
                  <a:pt x="0" y="39889"/>
                </a:lnTo>
                <a:lnTo>
                  <a:pt x="615" y="45258"/>
                </a:lnTo>
                <a:lnTo>
                  <a:pt x="5140" y="56436"/>
                </a:lnTo>
                <a:lnTo>
                  <a:pt x="15163" y="68887"/>
                </a:lnTo>
                <a:lnTo>
                  <a:pt x="28332" y="74922"/>
                </a:lnTo>
                <a:lnTo>
                  <a:pt x="41541" y="79764"/>
                </a:lnTo>
                <a:lnTo>
                  <a:pt x="64223" y="79764"/>
                </a:lnTo>
                <a:lnTo>
                  <a:pt x="71741" y="83389"/>
                </a:lnTo>
                <a:lnTo>
                  <a:pt x="75564" y="87015"/>
                </a:lnTo>
                <a:lnTo>
                  <a:pt x="75564" y="94266"/>
                </a:lnTo>
                <a:lnTo>
                  <a:pt x="71741" y="101517"/>
                </a:lnTo>
                <a:lnTo>
                  <a:pt x="64223" y="105143"/>
                </a:lnTo>
                <a:lnTo>
                  <a:pt x="22682" y="105143"/>
                </a:lnTo>
                <a:lnTo>
                  <a:pt x="16282" y="105626"/>
                </a:lnTo>
                <a:lnTo>
                  <a:pt x="3132" y="112888"/>
                </a:lnTo>
                <a:lnTo>
                  <a:pt x="0" y="123270"/>
                </a:lnTo>
                <a:lnTo>
                  <a:pt x="0" y="134146"/>
                </a:lnTo>
                <a:lnTo>
                  <a:pt x="64223" y="134146"/>
                </a:lnTo>
                <a:lnTo>
                  <a:pt x="71741" y="130521"/>
                </a:lnTo>
                <a:lnTo>
                  <a:pt x="79387" y="126896"/>
                </a:lnTo>
                <a:lnTo>
                  <a:pt x="85887" y="123162"/>
                </a:lnTo>
                <a:lnTo>
                  <a:pt x="96235" y="113969"/>
                </a:lnTo>
                <a:lnTo>
                  <a:pt x="103208" y="102799"/>
                </a:lnTo>
                <a:lnTo>
                  <a:pt x="105764" y="90640"/>
                </a:lnTo>
                <a:lnTo>
                  <a:pt x="104715" y="85262"/>
                </a:lnTo>
                <a:lnTo>
                  <a:pt x="99010" y="74084"/>
                </a:lnTo>
                <a:lnTo>
                  <a:pt x="90600" y="61632"/>
                </a:lnTo>
                <a:lnTo>
                  <a:pt x="87032" y="59377"/>
                </a:lnTo>
                <a:lnTo>
                  <a:pt x="74641" y="52912"/>
                </a:lnTo>
                <a:lnTo>
                  <a:pt x="64223" y="50755"/>
                </a:lnTo>
                <a:lnTo>
                  <a:pt x="41541" y="50755"/>
                </a:lnTo>
                <a:lnTo>
                  <a:pt x="41541" y="47133"/>
                </a:lnTo>
                <a:close/>
              </a:path>
            </a:pathLst>
          </a:custGeom>
          <a:solidFill>
            <a:srgbClr val="008FC1"/>
          </a:solidFill>
        </p:spPr>
        <p:txBody>
          <a:bodyPr wrap="square" lIns="0" tIns="0" rIns="0" bIns="0" rtlCol="0">
            <a:noAutofit/>
          </a:bodyPr>
          <a:lstStyle/>
          <a:p>
            <a:endParaRPr/>
          </a:p>
        </p:txBody>
      </p:sp>
      <p:sp>
        <p:nvSpPr>
          <p:cNvPr id="36" name="object 36"/>
          <p:cNvSpPr/>
          <p:nvPr/>
        </p:nvSpPr>
        <p:spPr>
          <a:xfrm>
            <a:off x="8132604" y="6574912"/>
            <a:ext cx="60400" cy="134146"/>
          </a:xfrm>
          <a:custGeom>
            <a:avLst/>
            <a:gdLst/>
            <a:ahLst/>
            <a:cxnLst/>
            <a:rect l="l" t="t" r="r" b="b"/>
            <a:pathLst>
              <a:path w="60400" h="134146">
                <a:moveTo>
                  <a:pt x="0" y="36089"/>
                </a:moveTo>
                <a:lnTo>
                  <a:pt x="0" y="119645"/>
                </a:lnTo>
                <a:lnTo>
                  <a:pt x="3822" y="126896"/>
                </a:lnTo>
                <a:lnTo>
                  <a:pt x="7518" y="134146"/>
                </a:lnTo>
                <a:lnTo>
                  <a:pt x="26377" y="134146"/>
                </a:lnTo>
                <a:lnTo>
                  <a:pt x="26377" y="130521"/>
                </a:lnTo>
                <a:lnTo>
                  <a:pt x="30200" y="130521"/>
                </a:lnTo>
                <a:lnTo>
                  <a:pt x="30200" y="36255"/>
                </a:lnTo>
                <a:lnTo>
                  <a:pt x="34023" y="32633"/>
                </a:lnTo>
                <a:lnTo>
                  <a:pt x="37718" y="29011"/>
                </a:lnTo>
                <a:lnTo>
                  <a:pt x="47038" y="26197"/>
                </a:lnTo>
                <a:lnTo>
                  <a:pt x="57825" y="17099"/>
                </a:lnTo>
                <a:lnTo>
                  <a:pt x="60400" y="7255"/>
                </a:lnTo>
                <a:lnTo>
                  <a:pt x="60400" y="0"/>
                </a:lnTo>
                <a:lnTo>
                  <a:pt x="30200" y="0"/>
                </a:lnTo>
                <a:lnTo>
                  <a:pt x="22682" y="3634"/>
                </a:lnTo>
                <a:lnTo>
                  <a:pt x="18859" y="0"/>
                </a:lnTo>
                <a:lnTo>
                  <a:pt x="0" y="0"/>
                </a:lnTo>
                <a:lnTo>
                  <a:pt x="0" y="36089"/>
                </a:lnTo>
                <a:close/>
              </a:path>
            </a:pathLst>
          </a:custGeom>
          <a:solidFill>
            <a:srgbClr val="008FC1"/>
          </a:solidFill>
        </p:spPr>
        <p:txBody>
          <a:bodyPr wrap="square" lIns="0" tIns="0" rIns="0" bIns="0" rtlCol="0">
            <a:noAutofit/>
          </a:bodyPr>
          <a:lstStyle/>
          <a:p>
            <a:endParaRPr/>
          </a:p>
        </p:txBody>
      </p:sp>
      <p:sp>
        <p:nvSpPr>
          <p:cNvPr id="37" name="object 37"/>
          <p:cNvSpPr/>
          <p:nvPr/>
        </p:nvSpPr>
        <p:spPr>
          <a:xfrm>
            <a:off x="716229" y="653034"/>
            <a:ext cx="3002788" cy="694689"/>
          </a:xfrm>
          <a:prstGeom prst="rect">
            <a:avLst/>
          </a:prstGeom>
          <a:blipFill>
            <a:blip r:embed="rId4" cstate="print"/>
            <a:stretch>
              <a:fillRect/>
            </a:stretch>
          </a:blipFill>
        </p:spPr>
        <p:txBody>
          <a:bodyPr wrap="square" lIns="0" tIns="0" rIns="0" bIns="0" rtlCol="0">
            <a:noAutofit/>
          </a:bodyPr>
          <a:lstStyle/>
          <a:p>
            <a:endParaRPr/>
          </a:p>
        </p:txBody>
      </p:sp>
      <p:sp>
        <p:nvSpPr>
          <p:cNvPr id="6" name="object 6"/>
          <p:cNvSpPr txBox="1"/>
          <p:nvPr/>
        </p:nvSpPr>
        <p:spPr>
          <a:xfrm>
            <a:off x="218643" y="3886200"/>
            <a:ext cx="621107" cy="519175"/>
          </a:xfrm>
          <a:prstGeom prst="rect">
            <a:avLst/>
          </a:prstGeom>
        </p:spPr>
        <p:txBody>
          <a:bodyPr wrap="square" lIns="0" tIns="0" rIns="0" bIns="0" rtlCol="0">
            <a:noAutofit/>
          </a:bodyPr>
          <a:lstStyle/>
          <a:p>
            <a:pPr marR="62812" algn="r">
              <a:lnSpc>
                <a:spcPts val="2030"/>
              </a:lnSpc>
              <a:spcBef>
                <a:spcPts val="101"/>
              </a:spcBef>
            </a:pPr>
            <a:r>
              <a:rPr sz="2850" b="1" spc="0" baseline="2874" dirty="0">
                <a:latin typeface="Calibri"/>
                <a:cs typeface="Calibri"/>
              </a:rPr>
              <a:t>D</a:t>
            </a:r>
            <a:r>
              <a:rPr sz="2850" b="1" spc="-34" baseline="2874" dirty="0">
                <a:latin typeface="Calibri"/>
                <a:cs typeface="Calibri"/>
              </a:rPr>
              <a:t>a</a:t>
            </a:r>
            <a:r>
              <a:rPr sz="2850" b="1" spc="0" baseline="2874" dirty="0">
                <a:latin typeface="Calibri"/>
                <a:cs typeface="Calibri"/>
              </a:rPr>
              <a:t>y</a:t>
            </a:r>
            <a:r>
              <a:rPr lang="en-US" sz="2850" b="1" spc="-24" baseline="2874" dirty="0">
                <a:latin typeface="Calibri"/>
                <a:cs typeface="Calibri"/>
              </a:rPr>
              <a:t> 2</a:t>
            </a:r>
            <a:endParaRPr sz="1900" b="1" dirty="0">
              <a:latin typeface="Calibri"/>
              <a:cs typeface="Calibri"/>
            </a:endParaRPr>
          </a:p>
        </p:txBody>
      </p:sp>
      <p:sp>
        <p:nvSpPr>
          <p:cNvPr id="3" name="object 3"/>
          <p:cNvSpPr txBox="1"/>
          <p:nvPr/>
        </p:nvSpPr>
        <p:spPr>
          <a:xfrm>
            <a:off x="218643" y="5033772"/>
            <a:ext cx="2222023" cy="266191"/>
          </a:xfrm>
          <a:prstGeom prst="rect">
            <a:avLst/>
          </a:prstGeom>
        </p:spPr>
        <p:txBody>
          <a:bodyPr wrap="square" lIns="0" tIns="0" rIns="0" bIns="0" rtlCol="0">
            <a:noAutofit/>
          </a:bodyPr>
          <a:lstStyle/>
          <a:p>
            <a:pPr marL="12700">
              <a:lnSpc>
                <a:spcPts val="2030"/>
              </a:lnSpc>
              <a:spcBef>
                <a:spcPts val="101"/>
              </a:spcBef>
            </a:pPr>
            <a:r>
              <a:rPr sz="2850" spc="-119" baseline="2874" dirty="0">
                <a:latin typeface="Calibri"/>
                <a:cs typeface="Calibri"/>
              </a:rPr>
              <a:t>T</a:t>
            </a:r>
            <a:r>
              <a:rPr sz="2850" spc="-34" baseline="2874" dirty="0">
                <a:latin typeface="Calibri"/>
                <a:cs typeface="Calibri"/>
              </a:rPr>
              <a:t>r</a:t>
            </a:r>
            <a:r>
              <a:rPr sz="2850" spc="0" baseline="2874" dirty="0">
                <a:latin typeface="Calibri"/>
                <a:cs typeface="Calibri"/>
              </a:rPr>
              <a:t>ainer:</a:t>
            </a:r>
            <a:r>
              <a:rPr sz="2850" spc="-35" baseline="2874" dirty="0">
                <a:latin typeface="Calibri"/>
                <a:cs typeface="Calibri"/>
              </a:rPr>
              <a:t> </a:t>
            </a:r>
            <a:r>
              <a:rPr lang="en-US" sz="2850" spc="4" baseline="2874" dirty="0">
                <a:latin typeface="Calibri"/>
                <a:cs typeface="Calibri"/>
              </a:rPr>
              <a:t>Gopal</a:t>
            </a:r>
            <a:endParaRPr sz="1900" dirty="0">
              <a:latin typeface="Calibri"/>
              <a:cs typeface="Calibri"/>
            </a:endParaRPr>
          </a:p>
        </p:txBody>
      </p:sp>
      <p:sp>
        <p:nvSpPr>
          <p:cNvPr id="2" name="object 2"/>
          <p:cNvSpPr txBox="1"/>
          <p:nvPr/>
        </p:nvSpPr>
        <p:spPr>
          <a:xfrm>
            <a:off x="1028191" y="5288280"/>
            <a:ext cx="2518939" cy="266191"/>
          </a:xfrm>
          <a:prstGeom prst="rect">
            <a:avLst/>
          </a:prstGeom>
        </p:spPr>
        <p:txBody>
          <a:bodyPr wrap="square" lIns="0" tIns="0" rIns="0" bIns="0" rtlCol="0">
            <a:noAutofit/>
          </a:bodyPr>
          <a:lstStyle/>
          <a:p>
            <a:pPr marL="12700">
              <a:lnSpc>
                <a:spcPts val="2030"/>
              </a:lnSpc>
              <a:spcBef>
                <a:spcPts val="101"/>
              </a:spcBef>
            </a:pPr>
            <a:r>
              <a:rPr lang="en-US" sz="2850" baseline="2874" dirty="0">
                <a:latin typeface="Calibri"/>
                <a:cs typeface="Calibri"/>
              </a:rPr>
              <a:t>Kirti</a:t>
            </a:r>
            <a:endParaRPr sz="1900" dirty="0">
              <a:latin typeface="Calibri"/>
              <a:cs typeface="Calibri"/>
            </a:endParaRPr>
          </a:p>
        </p:txBody>
      </p:sp>
      <p:sp>
        <p:nvSpPr>
          <p:cNvPr id="41" name="Rectangle 40"/>
          <p:cNvSpPr/>
          <p:nvPr/>
        </p:nvSpPr>
        <p:spPr>
          <a:xfrm>
            <a:off x="-259069" y="2209800"/>
            <a:ext cx="10206961" cy="2862322"/>
          </a:xfrm>
          <a:prstGeom prst="rect">
            <a:avLst/>
          </a:prstGeom>
          <a:noFill/>
        </p:spPr>
        <p:txBody>
          <a:bodyPr wrap="square" lIns="91440" tIns="45720" rIns="91440" bIns="45720">
            <a:spAutoFit/>
          </a:bodyPr>
          <a:lstStyle/>
          <a:p>
            <a:pPr algn="ctr"/>
            <a:r>
              <a:rPr lang="en-US" sz="6000" b="1" cap="none" spc="0" dirty="0">
                <a:ln w="10541" cmpd="sng">
                  <a:solidFill>
                    <a:schemeClr val="accent1">
                      <a:shade val="88000"/>
                      <a:satMod val="110000"/>
                    </a:schemeClr>
                  </a:solidFill>
                  <a:prstDash val="solid"/>
                </a:ln>
                <a:solidFill>
                  <a:schemeClr val="accent6">
                    <a:lumMod val="75000"/>
                  </a:schemeClr>
                </a:solidFill>
                <a:effectLst/>
              </a:rPr>
              <a:t>SAP Process Integration</a:t>
            </a:r>
          </a:p>
          <a:p>
            <a:pPr algn="ctr"/>
            <a:endParaRPr lang="en-US" sz="6000" b="1" cap="none" spc="0" dirty="0">
              <a:ln w="10541" cmpd="sng">
                <a:solidFill>
                  <a:schemeClr val="accent1">
                    <a:shade val="88000"/>
                    <a:satMod val="110000"/>
                  </a:schemeClr>
                </a:solidFill>
                <a:prstDash val="solid"/>
              </a:ln>
              <a:solidFill>
                <a:schemeClr val="accent6">
                  <a:lumMod val="75000"/>
                </a:schemeClr>
              </a:solidFill>
              <a:effectLst/>
            </a:endParaRPr>
          </a:p>
          <a:p>
            <a:pPr algn="ctr"/>
            <a:endParaRPr lang="en-US" sz="6000" b="1" cap="none" spc="0" dirty="0">
              <a:ln w="10541" cmpd="sng">
                <a:solidFill>
                  <a:schemeClr val="accent1">
                    <a:shade val="88000"/>
                    <a:satMod val="110000"/>
                  </a:schemeClr>
                </a:solidFill>
                <a:prstDash val="solid"/>
              </a:ln>
              <a:solidFill>
                <a:schemeClr val="accent6">
                  <a:lumMod val="75000"/>
                </a:schemeClr>
              </a:solidFill>
              <a:effectLst/>
            </a:endParaRPr>
          </a:p>
        </p:txBody>
      </p:sp>
      <p:sp>
        <p:nvSpPr>
          <p:cNvPr id="43" name="object 5"/>
          <p:cNvSpPr txBox="1"/>
          <p:nvPr/>
        </p:nvSpPr>
        <p:spPr>
          <a:xfrm>
            <a:off x="218642" y="4572000"/>
            <a:ext cx="2600757" cy="245614"/>
          </a:xfrm>
          <a:prstGeom prst="rect">
            <a:avLst/>
          </a:prstGeom>
        </p:spPr>
        <p:txBody>
          <a:bodyPr wrap="square" lIns="0" tIns="0" rIns="0" bIns="0" rtlCol="0">
            <a:noAutofit/>
          </a:bodyPr>
          <a:lstStyle/>
          <a:p>
            <a:pPr marL="12700">
              <a:lnSpc>
                <a:spcPts val="2165"/>
              </a:lnSpc>
              <a:spcBef>
                <a:spcPts val="108"/>
              </a:spcBef>
            </a:pPr>
            <a:r>
              <a:rPr lang="en-US" sz="2850" baseline="2874" dirty="0">
                <a:latin typeface="Calibri"/>
                <a:cs typeface="Calibri"/>
              </a:rPr>
              <a:t>16</a:t>
            </a:r>
            <a:r>
              <a:rPr lang="en-US" sz="2850" baseline="30000" dirty="0">
                <a:latin typeface="Calibri"/>
                <a:cs typeface="Calibri"/>
              </a:rPr>
              <a:t>th</a:t>
            </a:r>
            <a:r>
              <a:rPr lang="en-US" sz="2850" baseline="2874" dirty="0">
                <a:latin typeface="Calibri"/>
                <a:cs typeface="Calibri"/>
              </a:rPr>
              <a:t> – 20</a:t>
            </a:r>
            <a:r>
              <a:rPr lang="en-US" sz="2850" baseline="30000" dirty="0">
                <a:latin typeface="Calibri"/>
                <a:cs typeface="Calibri"/>
              </a:rPr>
              <a:t>th</a:t>
            </a:r>
            <a:r>
              <a:rPr lang="en-US" sz="2850" baseline="2874" dirty="0">
                <a:latin typeface="Calibri"/>
                <a:cs typeface="Calibri"/>
              </a:rPr>
              <a:t> March 2020</a:t>
            </a:r>
            <a:endParaRPr sz="1250" dirty="0">
              <a:latin typeface="Calibri"/>
              <a:cs typeface="Calibri"/>
            </a:endParaRPr>
          </a:p>
        </p:txBody>
      </p:sp>
      <p:sp>
        <p:nvSpPr>
          <p:cNvPr id="39" name="Text Box 9"/>
          <p:cNvSpPr txBox="1">
            <a:spLocks noChangeArrowheads="1"/>
          </p:cNvSpPr>
          <p:nvPr/>
        </p:nvSpPr>
        <p:spPr bwMode="auto">
          <a:xfrm>
            <a:off x="522668" y="3186640"/>
            <a:ext cx="8281987" cy="1077218"/>
          </a:xfrm>
          <a:prstGeom prst="rect">
            <a:avLst/>
          </a:prstGeom>
          <a:noFill/>
          <a:ln w="12700">
            <a:noFill/>
            <a:miter lim="800000"/>
            <a:headEnd/>
            <a:tailEnd/>
          </a:ln>
        </p:spPr>
        <p:txBody>
          <a:bodyPr>
            <a:spAutoFit/>
          </a:bodyPr>
          <a:lstStyle/>
          <a:p>
            <a:pPr algn="ctr"/>
            <a:r>
              <a:rPr lang="en-US" sz="3600" b="1" dirty="0">
                <a:ln w="10541" cmpd="sng">
                  <a:solidFill>
                    <a:schemeClr val="accent1">
                      <a:shade val="88000"/>
                      <a:satMod val="110000"/>
                    </a:schemeClr>
                  </a:solidFill>
                  <a:prstDash val="solid"/>
                </a:ln>
                <a:solidFill>
                  <a:schemeClr val="accent6">
                    <a:lumMod val="75000"/>
                  </a:schemeClr>
                </a:solidFill>
                <a:latin typeface="Arial" panose="020B0604020202020204" pitchFamily="34" charset="0"/>
                <a:cs typeface="Arial" panose="020B0604020202020204" pitchFamily="34" charset="0"/>
              </a:rPr>
              <a:t>Enterprise Service Repository</a:t>
            </a:r>
          </a:p>
          <a:p>
            <a:pPr algn="ctr"/>
            <a:endParaRPr lang="en-US" sz="2800" b="1" dirty="0">
              <a:solidFill>
                <a:srgbClr val="CC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20" name="object 20"/>
          <p:cNvSpPr/>
          <p:nvPr/>
        </p:nvSpPr>
        <p:spPr>
          <a:xfrm>
            <a:off x="0" y="649224"/>
            <a:ext cx="9906000" cy="833627"/>
          </a:xfrm>
          <a:prstGeom prst="rect">
            <a:avLst/>
          </a:prstGeom>
          <a:blipFill>
            <a:blip r:embed="rId4" cstate="print"/>
            <a:stretch>
              <a:fillRect/>
            </a:stretch>
          </a:blipFill>
        </p:spPr>
        <p:txBody>
          <a:bodyPr wrap="square" lIns="0" tIns="0" rIns="0" bIns="0" rtlCol="0">
            <a:noAutofit/>
          </a:bodyPr>
          <a:lstStyle/>
          <a:p>
            <a:endParaRPr/>
          </a:p>
        </p:txBody>
      </p:sp>
      <p:sp>
        <p:nvSpPr>
          <p:cNvPr id="21" name="object 21"/>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2" name="object 22"/>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3" name="object 23"/>
          <p:cNvSpPr/>
          <p:nvPr/>
        </p:nvSpPr>
        <p:spPr>
          <a:xfrm>
            <a:off x="-2326" y="0"/>
            <a:ext cx="9906000" cy="6353302"/>
          </a:xfrm>
          <a:prstGeom prst="rect">
            <a:avLst/>
          </a:prstGeom>
          <a:blipFill>
            <a:blip r:embed="rId5" cstate="print"/>
            <a:stretch>
              <a:fillRect/>
            </a:stretch>
          </a:blipFill>
        </p:spPr>
        <p:txBody>
          <a:bodyPr wrap="square" lIns="0" tIns="0" rIns="0" bIns="0" rtlCol="0">
            <a:noAutofit/>
          </a:bodyPr>
          <a:lstStyle/>
          <a:p>
            <a:endParaRPr/>
          </a:p>
        </p:txBody>
      </p:sp>
      <p:sp>
        <p:nvSpPr>
          <p:cNvPr id="24" name="object 24"/>
          <p:cNvSpPr/>
          <p:nvPr/>
        </p:nvSpPr>
        <p:spPr>
          <a:xfrm>
            <a:off x="-15924" y="582261"/>
            <a:ext cx="9906000" cy="833627"/>
          </a:xfrm>
          <a:prstGeom prst="rect">
            <a:avLst/>
          </a:prstGeom>
          <a:blipFill>
            <a:blip r:embed="rId4" cstate="print"/>
            <a:stretch>
              <a:fillRect/>
            </a:stretch>
          </a:blipFill>
        </p:spPr>
        <p:txBody>
          <a:bodyPr wrap="square" lIns="0" tIns="0" rIns="0" bIns="0" rtlCol="0">
            <a:noAutofit/>
          </a:bodyPr>
          <a:lstStyle/>
          <a:p>
            <a:endParaRPr sz="3200" b="1" dirty="0"/>
          </a:p>
        </p:txBody>
      </p:sp>
      <p:sp>
        <p:nvSpPr>
          <p:cNvPr id="25" name="object 25"/>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6" name="object 26"/>
          <p:cNvSpPr/>
          <p:nvPr/>
        </p:nvSpPr>
        <p:spPr>
          <a:xfrm>
            <a:off x="876822" y="1938372"/>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solidFill>
            <a:srgbClr val="007194"/>
          </a:solidFill>
        </p:spPr>
        <p:txBody>
          <a:bodyPr wrap="square" lIns="0" tIns="0" rIns="0" bIns="0" rtlCol="0">
            <a:noAutofit/>
          </a:bodyPr>
          <a:lstStyle/>
          <a:p>
            <a:endParaRPr/>
          </a:p>
        </p:txBody>
      </p:sp>
      <p:sp>
        <p:nvSpPr>
          <p:cNvPr id="27" name="object 27"/>
          <p:cNvSpPr/>
          <p:nvPr/>
        </p:nvSpPr>
        <p:spPr>
          <a:xfrm>
            <a:off x="876822" y="1938372"/>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ln w="9525">
            <a:solidFill>
              <a:srgbClr val="000000"/>
            </a:solidFill>
          </a:ln>
        </p:spPr>
        <p:txBody>
          <a:bodyPr wrap="square" lIns="0" tIns="0" rIns="0" bIns="0" rtlCol="0">
            <a:noAutofit/>
          </a:bodyPr>
          <a:lstStyle/>
          <a:p>
            <a:endParaRPr/>
          </a:p>
        </p:txBody>
      </p:sp>
      <p:sp>
        <p:nvSpPr>
          <p:cNvPr id="28" name="object 28"/>
          <p:cNvSpPr/>
          <p:nvPr/>
        </p:nvSpPr>
        <p:spPr>
          <a:xfrm>
            <a:off x="864097" y="2476670"/>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solidFill>
            <a:srgbClr val="007194"/>
          </a:solidFill>
        </p:spPr>
        <p:txBody>
          <a:bodyPr wrap="square" lIns="0" tIns="0" rIns="0" bIns="0" rtlCol="0">
            <a:noAutofit/>
          </a:bodyPr>
          <a:lstStyle/>
          <a:p>
            <a:endParaRPr/>
          </a:p>
        </p:txBody>
      </p:sp>
      <p:sp>
        <p:nvSpPr>
          <p:cNvPr id="29" name="object 29"/>
          <p:cNvSpPr/>
          <p:nvPr/>
        </p:nvSpPr>
        <p:spPr>
          <a:xfrm>
            <a:off x="862034" y="2467272"/>
            <a:ext cx="356184" cy="421361"/>
          </a:xfrm>
          <a:custGeom>
            <a:avLst/>
            <a:gdLst/>
            <a:ahLst/>
            <a:cxnLst/>
            <a:rect l="l" t="t" r="r" b="b"/>
            <a:pathLst>
              <a:path w="356184" h="424726">
                <a:moveTo>
                  <a:pt x="0" y="424726"/>
                </a:moveTo>
                <a:lnTo>
                  <a:pt x="356184" y="424726"/>
                </a:lnTo>
                <a:lnTo>
                  <a:pt x="356184" y="0"/>
                </a:lnTo>
                <a:lnTo>
                  <a:pt x="0" y="0"/>
                </a:lnTo>
                <a:lnTo>
                  <a:pt x="0" y="424726"/>
                </a:lnTo>
                <a:close/>
              </a:path>
            </a:pathLst>
          </a:custGeom>
          <a:ln w="9525">
            <a:solidFill>
              <a:srgbClr val="000000"/>
            </a:solidFill>
          </a:ln>
        </p:spPr>
        <p:txBody>
          <a:bodyPr wrap="square" lIns="0" tIns="0" rIns="0" bIns="0" rtlCol="0">
            <a:noAutofit/>
          </a:bodyPr>
          <a:lstStyle/>
          <a:p>
            <a:endParaRPr/>
          </a:p>
        </p:txBody>
      </p:sp>
      <p:sp>
        <p:nvSpPr>
          <p:cNvPr id="30" name="object 30"/>
          <p:cNvSpPr/>
          <p:nvPr/>
        </p:nvSpPr>
        <p:spPr>
          <a:xfrm>
            <a:off x="832877" y="3023114"/>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solidFill>
            <a:srgbClr val="007194"/>
          </a:solidFill>
        </p:spPr>
        <p:txBody>
          <a:bodyPr wrap="square" lIns="0" tIns="0" rIns="0" bIns="0" rtlCol="0">
            <a:noAutofit/>
          </a:bodyPr>
          <a:lstStyle/>
          <a:p>
            <a:endParaRPr/>
          </a:p>
        </p:txBody>
      </p:sp>
      <p:sp>
        <p:nvSpPr>
          <p:cNvPr id="31" name="object 31"/>
          <p:cNvSpPr/>
          <p:nvPr/>
        </p:nvSpPr>
        <p:spPr>
          <a:xfrm>
            <a:off x="835711" y="3034485"/>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ln w="9525">
            <a:solidFill>
              <a:srgbClr val="000000"/>
            </a:solidFill>
          </a:ln>
        </p:spPr>
        <p:txBody>
          <a:bodyPr wrap="square" lIns="0" tIns="0" rIns="0" bIns="0" rtlCol="0">
            <a:noAutofit/>
          </a:bodyPr>
          <a:lstStyle/>
          <a:p>
            <a:endParaRPr/>
          </a:p>
        </p:txBody>
      </p:sp>
      <p:sp>
        <p:nvSpPr>
          <p:cNvPr id="32" name="object 32"/>
          <p:cNvSpPr/>
          <p:nvPr/>
        </p:nvSpPr>
        <p:spPr>
          <a:xfrm>
            <a:off x="848436" y="3543217"/>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solidFill>
            <a:srgbClr val="007194"/>
          </a:solidFill>
        </p:spPr>
        <p:txBody>
          <a:bodyPr wrap="square" lIns="0" tIns="0" rIns="0" bIns="0" rtlCol="0">
            <a:noAutofit/>
          </a:bodyPr>
          <a:lstStyle/>
          <a:p>
            <a:endParaRPr/>
          </a:p>
        </p:txBody>
      </p:sp>
      <p:sp>
        <p:nvSpPr>
          <p:cNvPr id="33" name="object 33"/>
          <p:cNvSpPr/>
          <p:nvPr/>
        </p:nvSpPr>
        <p:spPr>
          <a:xfrm>
            <a:off x="839119" y="3543217"/>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ln w="9525">
            <a:solidFill>
              <a:srgbClr val="000000"/>
            </a:solidFill>
          </a:ln>
        </p:spPr>
        <p:txBody>
          <a:bodyPr wrap="square" lIns="0" tIns="0" rIns="0" bIns="0" rtlCol="0">
            <a:noAutofit/>
          </a:bodyPr>
          <a:lstStyle/>
          <a:p>
            <a:endParaRPr/>
          </a:p>
        </p:txBody>
      </p:sp>
      <p:sp>
        <p:nvSpPr>
          <p:cNvPr id="19" name="object 19"/>
          <p:cNvSpPr txBox="1"/>
          <p:nvPr/>
        </p:nvSpPr>
        <p:spPr>
          <a:xfrm>
            <a:off x="284784" y="261222"/>
            <a:ext cx="2075027" cy="482599"/>
          </a:xfrm>
          <a:prstGeom prst="rect">
            <a:avLst/>
          </a:prstGeom>
        </p:spPr>
        <p:txBody>
          <a:bodyPr wrap="square" lIns="0" tIns="0" rIns="0" bIns="0" rtlCol="0">
            <a:noAutofit/>
          </a:bodyPr>
          <a:lstStyle/>
          <a:p>
            <a:pPr marL="12700">
              <a:lnSpc>
                <a:spcPts val="3779"/>
              </a:lnSpc>
              <a:spcBef>
                <a:spcPts val="189"/>
              </a:spcBef>
            </a:pPr>
            <a:endParaRPr sz="3600" dirty="0">
              <a:latin typeface="Arial"/>
              <a:cs typeface="Arial"/>
            </a:endParaRPr>
          </a:p>
        </p:txBody>
      </p:sp>
      <p:sp>
        <p:nvSpPr>
          <p:cNvPr id="17" name="object 17"/>
          <p:cNvSpPr txBox="1"/>
          <p:nvPr/>
        </p:nvSpPr>
        <p:spPr>
          <a:xfrm>
            <a:off x="6145733" y="2619406"/>
            <a:ext cx="1054709" cy="330200"/>
          </a:xfrm>
          <a:prstGeom prst="rect">
            <a:avLst/>
          </a:prstGeom>
        </p:spPr>
        <p:txBody>
          <a:bodyPr wrap="square" lIns="0" tIns="0" rIns="0" bIns="0" rtlCol="0">
            <a:noAutofit/>
          </a:bodyPr>
          <a:lstStyle/>
          <a:p>
            <a:pPr marL="12700">
              <a:lnSpc>
                <a:spcPts val="2555"/>
              </a:lnSpc>
              <a:spcBef>
                <a:spcPts val="127"/>
              </a:spcBef>
            </a:pPr>
            <a:endParaRPr sz="2400" dirty="0">
              <a:latin typeface="Arial"/>
              <a:cs typeface="Arial"/>
            </a:endParaRPr>
          </a:p>
        </p:txBody>
      </p:sp>
      <p:sp>
        <p:nvSpPr>
          <p:cNvPr id="11" name="object 11"/>
          <p:cNvSpPr txBox="1"/>
          <p:nvPr/>
        </p:nvSpPr>
        <p:spPr>
          <a:xfrm>
            <a:off x="7414006" y="6484419"/>
            <a:ext cx="1978686"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a:t>
            </a:r>
            <a:r>
              <a:rPr sz="700" spc="0" dirty="0">
                <a:solidFill>
                  <a:srgbClr val="7E7E7E"/>
                </a:solidFill>
                <a:latin typeface="Arial"/>
                <a:cs typeface="Arial"/>
              </a:rPr>
              <a:t>6</a:t>
            </a:r>
            <a:r>
              <a:rPr sz="700" spc="4" dirty="0">
                <a:solidFill>
                  <a:srgbClr val="7E7E7E"/>
                </a:solidFill>
                <a:latin typeface="Arial"/>
                <a:cs typeface="Arial"/>
              </a:rPr>
              <a:t> 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a:t>
            </a:r>
            <a:r>
              <a:rPr sz="700" spc="-9" dirty="0">
                <a:solidFill>
                  <a:srgbClr val="7E7E7E"/>
                </a:solidFill>
                <a:latin typeface="Arial"/>
                <a:cs typeface="Arial"/>
              </a:rPr>
              <a:t> </a:t>
            </a:r>
            <a:r>
              <a:rPr sz="700" spc="0" dirty="0">
                <a:solidFill>
                  <a:srgbClr val="7E7E7E"/>
                </a:solidFill>
                <a:latin typeface="Arial"/>
                <a:cs typeface="Arial"/>
              </a:rPr>
              <a:t>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10" name="object 10"/>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2</a:t>
            </a:r>
            <a:endParaRPr sz="800">
              <a:latin typeface="Arial"/>
              <a:cs typeface="Arial"/>
            </a:endParaRPr>
          </a:p>
        </p:txBody>
      </p:sp>
      <p:sp>
        <p:nvSpPr>
          <p:cNvPr id="5" name="object 5"/>
          <p:cNvSpPr txBox="1"/>
          <p:nvPr/>
        </p:nvSpPr>
        <p:spPr>
          <a:xfrm>
            <a:off x="832732" y="3535635"/>
            <a:ext cx="356184" cy="484935"/>
          </a:xfrm>
          <a:prstGeom prst="rect">
            <a:avLst/>
          </a:prstGeom>
        </p:spPr>
        <p:txBody>
          <a:bodyPr wrap="square" lIns="0" tIns="0" rIns="0" bIns="0" rtlCol="0">
            <a:noAutofit/>
          </a:bodyPr>
          <a:lstStyle/>
          <a:p>
            <a:pPr marL="91567">
              <a:lnSpc>
                <a:spcPct val="95825"/>
              </a:lnSpc>
              <a:spcBef>
                <a:spcPts val="165"/>
              </a:spcBef>
            </a:pPr>
            <a:r>
              <a:rPr sz="2400" spc="0" dirty="0">
                <a:latin typeface="Arial"/>
                <a:cs typeface="Arial"/>
              </a:rPr>
              <a:t>4</a:t>
            </a:r>
            <a:endParaRPr sz="2400" dirty="0">
              <a:latin typeface="Arial"/>
              <a:cs typeface="Arial"/>
            </a:endParaRPr>
          </a:p>
        </p:txBody>
      </p:sp>
      <p:sp>
        <p:nvSpPr>
          <p:cNvPr id="4" name="object 4"/>
          <p:cNvSpPr txBox="1"/>
          <p:nvPr/>
        </p:nvSpPr>
        <p:spPr>
          <a:xfrm>
            <a:off x="809912" y="3063491"/>
            <a:ext cx="356184" cy="424726"/>
          </a:xfrm>
          <a:prstGeom prst="rect">
            <a:avLst/>
          </a:prstGeom>
        </p:spPr>
        <p:txBody>
          <a:bodyPr wrap="square" lIns="0" tIns="0" rIns="0" bIns="0" rtlCol="0">
            <a:noAutofit/>
          </a:bodyPr>
          <a:lstStyle/>
          <a:p>
            <a:pPr marL="91567">
              <a:lnSpc>
                <a:spcPct val="95825"/>
              </a:lnSpc>
              <a:spcBef>
                <a:spcPts val="165"/>
              </a:spcBef>
            </a:pPr>
            <a:r>
              <a:rPr sz="2400" spc="0" dirty="0">
                <a:latin typeface="Arial"/>
                <a:cs typeface="Arial"/>
              </a:rPr>
              <a:t>3</a:t>
            </a:r>
            <a:endParaRPr sz="2400" dirty="0">
              <a:latin typeface="Arial"/>
              <a:cs typeface="Arial"/>
            </a:endParaRPr>
          </a:p>
        </p:txBody>
      </p:sp>
      <p:sp>
        <p:nvSpPr>
          <p:cNvPr id="3" name="object 3"/>
          <p:cNvSpPr txBox="1"/>
          <p:nvPr/>
        </p:nvSpPr>
        <p:spPr>
          <a:xfrm>
            <a:off x="848436" y="2504253"/>
            <a:ext cx="356184" cy="424726"/>
          </a:xfrm>
          <a:prstGeom prst="rect">
            <a:avLst/>
          </a:prstGeom>
        </p:spPr>
        <p:txBody>
          <a:bodyPr wrap="square" lIns="0" tIns="0" rIns="0" bIns="0" rtlCol="0">
            <a:noAutofit/>
          </a:bodyPr>
          <a:lstStyle/>
          <a:p>
            <a:pPr marL="91567">
              <a:lnSpc>
                <a:spcPct val="95825"/>
              </a:lnSpc>
              <a:spcBef>
                <a:spcPts val="165"/>
              </a:spcBef>
            </a:pPr>
            <a:r>
              <a:rPr sz="2400" spc="0" dirty="0">
                <a:latin typeface="Arial"/>
                <a:cs typeface="Arial"/>
              </a:rPr>
              <a:t>2</a:t>
            </a:r>
            <a:endParaRPr sz="2400" dirty="0">
              <a:latin typeface="Arial"/>
              <a:cs typeface="Arial"/>
            </a:endParaRPr>
          </a:p>
        </p:txBody>
      </p:sp>
      <p:sp>
        <p:nvSpPr>
          <p:cNvPr id="2" name="object 2"/>
          <p:cNvSpPr txBox="1"/>
          <p:nvPr/>
        </p:nvSpPr>
        <p:spPr>
          <a:xfrm>
            <a:off x="876822" y="1978749"/>
            <a:ext cx="356184" cy="424726"/>
          </a:xfrm>
          <a:prstGeom prst="rect">
            <a:avLst/>
          </a:prstGeom>
        </p:spPr>
        <p:txBody>
          <a:bodyPr wrap="square" lIns="0" tIns="0" rIns="0" bIns="0" rtlCol="0">
            <a:noAutofit/>
          </a:bodyPr>
          <a:lstStyle/>
          <a:p>
            <a:pPr marL="91567">
              <a:lnSpc>
                <a:spcPct val="95825"/>
              </a:lnSpc>
              <a:spcBef>
                <a:spcPts val="165"/>
              </a:spcBef>
            </a:pPr>
            <a:r>
              <a:rPr sz="2400" spc="0" dirty="0">
                <a:latin typeface="Arial"/>
                <a:cs typeface="Arial"/>
              </a:rPr>
              <a:t>1</a:t>
            </a:r>
            <a:endParaRPr sz="2400" dirty="0">
              <a:latin typeface="Arial"/>
              <a:cs typeface="Arial"/>
            </a:endParaRPr>
          </a:p>
        </p:txBody>
      </p:sp>
      <p:sp>
        <p:nvSpPr>
          <p:cNvPr id="44" name="Rectangle 4"/>
          <p:cNvSpPr txBox="1">
            <a:spLocks noChangeArrowheads="1"/>
          </p:cNvSpPr>
          <p:nvPr/>
        </p:nvSpPr>
        <p:spPr bwMode="gray">
          <a:xfrm>
            <a:off x="-15924" y="216265"/>
            <a:ext cx="8245524" cy="342497"/>
          </a:xfrm>
          <a:prstGeom prst="rect">
            <a:avLst/>
          </a:prstGeom>
          <a:noFill/>
        </p:spPr>
        <p:txBody>
          <a:bodyPr lIns="180000"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de-DE" sz="3600" b="1" dirty="0">
                <a:solidFill>
                  <a:schemeClr val="accent6"/>
                </a:solidFill>
                <a:latin typeface="Arial" panose="020B0604020202020204" pitchFamily="34" charset="0"/>
                <a:cs typeface="Arial" panose="020B0604020202020204" pitchFamily="34" charset="0"/>
              </a:rPr>
              <a:t>Enterprise Service Repository</a:t>
            </a:r>
            <a:endParaRPr lang="en-US" sz="3600" b="1" dirty="0">
              <a:solidFill>
                <a:schemeClr val="accent6"/>
              </a:solidFill>
              <a:latin typeface="Arial" panose="020B0604020202020204" pitchFamily="34" charset="0"/>
              <a:cs typeface="Arial" panose="020B0604020202020204" pitchFamily="34" charset="0"/>
            </a:endParaRPr>
          </a:p>
        </p:txBody>
      </p:sp>
      <p:sp>
        <p:nvSpPr>
          <p:cNvPr id="45" name="Text Box 14"/>
          <p:cNvSpPr txBox="1">
            <a:spLocks noChangeArrowheads="1"/>
          </p:cNvSpPr>
          <p:nvPr/>
        </p:nvSpPr>
        <p:spPr bwMode="auto">
          <a:xfrm>
            <a:off x="1248667" y="1977593"/>
            <a:ext cx="5496636" cy="6432530"/>
          </a:xfrm>
          <a:prstGeom prst="rect">
            <a:avLst/>
          </a:prstGeom>
          <a:noFill/>
          <a:ln w="12700">
            <a:noFill/>
            <a:miter lim="800000"/>
            <a:headEnd/>
            <a:tailEnd/>
          </a:ln>
        </p:spPr>
        <p:txBody>
          <a:bodyPr wrap="square">
            <a:spAutoFit/>
          </a:bodyPr>
          <a:lstStyle/>
          <a:p>
            <a:pPr fontAlgn="b">
              <a:spcAft>
                <a:spcPct val="100000"/>
              </a:spcAft>
            </a:pPr>
            <a:r>
              <a:rPr lang="en-US" b="1" dirty="0">
                <a:cs typeface="Arial" charset="0"/>
              </a:rPr>
              <a:t>     </a:t>
            </a:r>
            <a:r>
              <a:rPr lang="en-US" b="1" dirty="0">
                <a:latin typeface="Arial" panose="020B0604020202020204" pitchFamily="34" charset="0"/>
                <a:cs typeface="Arial" panose="020B0604020202020204" pitchFamily="34" charset="0"/>
              </a:rPr>
              <a:t>Overview and Concepts</a:t>
            </a:r>
          </a:p>
          <a:p>
            <a:pPr fontAlgn="b">
              <a:spcAft>
                <a:spcPct val="100000"/>
              </a:spcAft>
            </a:pPr>
            <a:r>
              <a:rPr lang="en-US" b="1" dirty="0">
                <a:latin typeface="Arial" panose="020B0604020202020204" pitchFamily="34" charset="0"/>
                <a:cs typeface="Arial" panose="020B0604020202020204" pitchFamily="34" charset="0"/>
              </a:rPr>
              <a:t>    Software components and namespaces</a:t>
            </a:r>
          </a:p>
          <a:p>
            <a:pPr fontAlgn="b">
              <a:spcAft>
                <a:spcPct val="100000"/>
              </a:spcAft>
            </a:pPr>
            <a:r>
              <a:rPr lang="en-US" b="1" dirty="0">
                <a:cs typeface="Arial" charset="0"/>
              </a:rPr>
              <a:t>     Interface Objects </a:t>
            </a:r>
          </a:p>
          <a:p>
            <a:pPr fontAlgn="b">
              <a:spcAft>
                <a:spcPct val="100000"/>
              </a:spcAft>
            </a:pPr>
            <a:r>
              <a:rPr lang="en-US" b="1" dirty="0">
                <a:cs typeface="Arial" charset="0"/>
              </a:rPr>
              <a:t>     Mapping Objects </a:t>
            </a:r>
          </a:p>
          <a:p>
            <a:pPr fontAlgn="b">
              <a:spcAft>
                <a:spcPct val="100000"/>
              </a:spcAft>
            </a:pPr>
            <a:r>
              <a:rPr lang="en-US" b="1" dirty="0">
                <a:cs typeface="Arial" charset="0"/>
              </a:rPr>
              <a:t>       </a:t>
            </a:r>
          </a:p>
          <a:p>
            <a:pPr fontAlgn="b">
              <a:spcAft>
                <a:spcPct val="100000"/>
              </a:spcAft>
            </a:pPr>
            <a:r>
              <a:rPr lang="en-US" dirty="0">
                <a:cs typeface="Arial" charset="0"/>
              </a:rPr>
              <a:t>      </a:t>
            </a:r>
          </a:p>
          <a:p>
            <a:pPr fontAlgn="b">
              <a:spcAft>
                <a:spcPct val="100000"/>
              </a:spcAft>
            </a:pPr>
            <a:r>
              <a:rPr lang="en-US" sz="1500" dirty="0">
                <a:cs typeface="Arial" charset="0"/>
              </a:rPr>
              <a:t>		</a:t>
            </a:r>
          </a:p>
          <a:p>
            <a:pPr fontAlgn="b">
              <a:spcAft>
                <a:spcPct val="100000"/>
              </a:spcAft>
            </a:pPr>
            <a:r>
              <a:rPr lang="en-US" sz="1500" dirty="0">
                <a:cs typeface="Arial" charset="0"/>
              </a:rPr>
              <a:t>		</a:t>
            </a:r>
          </a:p>
          <a:p>
            <a:pPr fontAlgn="b">
              <a:spcAft>
                <a:spcPct val="100000"/>
              </a:spcAft>
            </a:pPr>
            <a:r>
              <a:rPr lang="en-US" sz="1500" dirty="0">
                <a:cs typeface="Arial" charset="0"/>
              </a:rPr>
              <a:t>	</a:t>
            </a:r>
          </a:p>
          <a:p>
            <a:pPr fontAlgn="b">
              <a:spcAft>
                <a:spcPct val="100000"/>
              </a:spcAft>
            </a:pPr>
            <a:r>
              <a:rPr lang="en-US" sz="1500" dirty="0">
                <a:cs typeface="Arial" charset="0"/>
              </a:rPr>
              <a:t>	</a:t>
            </a:r>
          </a:p>
          <a:p>
            <a:pPr fontAlgn="b">
              <a:spcAft>
                <a:spcPct val="100000"/>
              </a:spcAft>
            </a:pPr>
            <a:r>
              <a:rPr lang="en-US" sz="1500" dirty="0">
                <a:solidFill>
                  <a:srgbClr val="B2B2B2"/>
                </a:solidFill>
                <a:cs typeface="Arial" charset="0"/>
              </a:rPr>
              <a:t>	</a:t>
            </a:r>
          </a:p>
          <a:p>
            <a:pPr fontAlgn="b">
              <a:spcAft>
                <a:spcPct val="100000"/>
              </a:spcAft>
            </a:pPr>
            <a:endParaRPr lang="en-US" sz="1500" dirty="0">
              <a:cs typeface="Arial" charset="0"/>
            </a:endParaRPr>
          </a:p>
          <a:p>
            <a:pPr fontAlgn="b">
              <a:spcAft>
                <a:spcPct val="100000"/>
              </a:spcAft>
            </a:pPr>
            <a:r>
              <a:rPr lang="en-US" sz="1600" dirty="0">
                <a:cs typeface="Arial" charset="0"/>
              </a:rPr>
              <a:t>  </a:t>
            </a:r>
            <a:endParaRPr lang="en-US" sz="1500" dirty="0">
              <a:cs typeface="Arial" charset="0"/>
            </a:endParaRPr>
          </a:p>
        </p:txBody>
      </p:sp>
      <p:sp>
        <p:nvSpPr>
          <p:cNvPr id="36" name="Rectangle 54"/>
          <p:cNvSpPr>
            <a:spLocks noChangeArrowheads="1"/>
          </p:cNvSpPr>
          <p:nvPr/>
        </p:nvSpPr>
        <p:spPr bwMode="gray">
          <a:xfrm>
            <a:off x="609600" y="1186598"/>
            <a:ext cx="8247062" cy="608115"/>
          </a:xfrm>
          <a:prstGeom prst="rect">
            <a:avLst/>
          </a:prstGeom>
          <a:noFill/>
          <a:ln w="12700">
            <a:noFill/>
            <a:miter lim="800000"/>
            <a:headEnd/>
            <a:tailEnd/>
          </a:ln>
        </p:spPr>
        <p:txBody>
          <a:bodyPr lIns="136525" tIns="136525" rIns="136525" bIns="136525">
            <a:spAutoFit/>
          </a:bodyPr>
          <a:lstStyle/>
          <a:p>
            <a:pPr eaLnBrk="0" hangingPunct="0">
              <a:lnSpc>
                <a:spcPct val="90000"/>
              </a:lnSpc>
            </a:pPr>
            <a:r>
              <a:rPr lang="de-DE" altLang="de-DE" sz="2400" b="1" dirty="0">
                <a:latin typeface="Arial" panose="020B0604020202020204" pitchFamily="34" charset="0"/>
                <a:cs typeface="Arial" panose="020B0604020202020204" pitchFamily="34" charset="0"/>
              </a:rPr>
              <a:t>Agenda</a:t>
            </a:r>
            <a:endParaRPr lang="en-GB" sz="2400" b="1" dirty="0">
              <a:latin typeface="Arial" panose="020B0604020202020204" pitchFamily="34" charset="0"/>
              <a:cs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p:nvPr/>
        </p:nvSpPr>
        <p:spPr>
          <a:xfrm>
            <a:off x="0" y="649224"/>
            <a:ext cx="9906000" cy="833627"/>
          </a:xfrm>
          <a:prstGeom prst="rect">
            <a:avLst/>
          </a:prstGeom>
          <a:blipFill>
            <a:blip r:embed="rId4" cstate="print"/>
            <a:stretch>
              <a:fillRect/>
            </a:stretch>
          </a:blipFill>
        </p:spPr>
        <p:txBody>
          <a:bodyPr wrap="square" lIns="0" tIns="0" rIns="0" bIns="0" rtlCol="0">
            <a:noAutofit/>
          </a:bodyPr>
          <a:lstStyle/>
          <a:p>
            <a:endParaRPr/>
          </a:p>
        </p:txBody>
      </p:sp>
      <p:sp>
        <p:nvSpPr>
          <p:cNvPr id="17" name="object 17"/>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5" name="object 15"/>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4" name="object 14"/>
          <p:cNvSpPr txBox="1"/>
          <p:nvPr/>
        </p:nvSpPr>
        <p:spPr>
          <a:xfrm>
            <a:off x="284783" y="261222"/>
            <a:ext cx="9395997" cy="482599"/>
          </a:xfrm>
          <a:prstGeom prst="rect">
            <a:avLst/>
          </a:prstGeom>
        </p:spPr>
        <p:txBody>
          <a:bodyPr wrap="square" lIns="0" tIns="0" rIns="0" bIns="0" rtlCol="0">
            <a:noAutofit/>
          </a:bodyPr>
          <a:lstStyle/>
          <a:p>
            <a:pPr marL="12700">
              <a:lnSpc>
                <a:spcPts val="3779"/>
              </a:lnSpc>
              <a:spcBef>
                <a:spcPts val="189"/>
              </a:spcBef>
            </a:pPr>
            <a:r>
              <a:rPr lang="en-US" sz="3200" b="1" dirty="0">
                <a:solidFill>
                  <a:schemeClr val="accent6"/>
                </a:solidFill>
                <a:latin typeface="Arial" panose="020B0604020202020204" pitchFamily="34" charset="0"/>
                <a:cs typeface="Arial" panose="020B0604020202020204" pitchFamily="34" charset="0"/>
              </a:rPr>
              <a:t>Business Process in a distributed landscape</a:t>
            </a:r>
            <a:endParaRPr sz="3200" b="1" dirty="0">
              <a:solidFill>
                <a:schemeClr val="accent6"/>
              </a:solidFill>
              <a:latin typeface="Arial" panose="020B0604020202020204" pitchFamily="34" charset="0"/>
              <a:cs typeface="Arial" panose="020B0604020202020204" pitchFamily="34" charset="0"/>
            </a:endParaRPr>
          </a:p>
        </p:txBody>
      </p:sp>
      <p:sp>
        <p:nvSpPr>
          <p:cNvPr id="13" name="object 13"/>
          <p:cNvSpPr txBox="1"/>
          <p:nvPr/>
        </p:nvSpPr>
        <p:spPr>
          <a:xfrm>
            <a:off x="834948" y="1216197"/>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1" name="object 11"/>
          <p:cNvSpPr txBox="1"/>
          <p:nvPr/>
        </p:nvSpPr>
        <p:spPr>
          <a:xfrm>
            <a:off x="834948" y="2582082"/>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0" name="object 10"/>
          <p:cNvSpPr txBox="1"/>
          <p:nvPr/>
        </p:nvSpPr>
        <p:spPr>
          <a:xfrm>
            <a:off x="834948" y="3521120"/>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9" name="object 9"/>
          <p:cNvSpPr txBox="1"/>
          <p:nvPr/>
        </p:nvSpPr>
        <p:spPr>
          <a:xfrm>
            <a:off x="834948" y="4459904"/>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8" name="object 8"/>
          <p:cNvSpPr txBox="1"/>
          <p:nvPr/>
        </p:nvSpPr>
        <p:spPr>
          <a:xfrm>
            <a:off x="834948" y="5399018"/>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6" name="object 6"/>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3</a:t>
            </a:r>
            <a:endParaRPr sz="800">
              <a:latin typeface="Arial"/>
              <a:cs typeface="Arial"/>
            </a:endParaRPr>
          </a:p>
        </p:txBody>
      </p:sp>
      <p:sp>
        <p:nvSpPr>
          <p:cNvPr id="5" name="object 5"/>
          <p:cNvSpPr txBox="1"/>
          <p:nvPr/>
        </p:nvSpPr>
        <p:spPr>
          <a:xfrm>
            <a:off x="1414881"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923288"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990392" y="504698"/>
            <a:ext cx="1197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graphicFrame>
        <p:nvGraphicFramePr>
          <p:cNvPr id="24" name="Object 7"/>
          <p:cNvGraphicFramePr>
            <a:graphicFrameLocks noChangeAspect="1"/>
          </p:cNvGraphicFramePr>
          <p:nvPr>
            <p:extLst>
              <p:ext uri="{D42A27DB-BD31-4B8C-83A1-F6EECF244321}">
                <p14:modId xmlns:p14="http://schemas.microsoft.com/office/powerpoint/2010/main" val="2020438835"/>
              </p:ext>
            </p:extLst>
          </p:nvPr>
        </p:nvGraphicFramePr>
        <p:xfrm>
          <a:off x="1075425" y="1340901"/>
          <a:ext cx="6773175" cy="3789546"/>
        </p:xfrm>
        <a:graphic>
          <a:graphicData uri="http://schemas.openxmlformats.org/presentationml/2006/ole">
            <mc:AlternateContent xmlns:mc="http://schemas.openxmlformats.org/markup-compatibility/2006">
              <mc:Choice xmlns:v="urn:schemas-microsoft-com:vml" Requires="v">
                <p:oleObj name="Photo Editor Photo" r:id="rId5" imgW="7744906" imgH="4944165" progId="">
                  <p:embed/>
                </p:oleObj>
              </mc:Choice>
              <mc:Fallback>
                <p:oleObj name="Photo Editor Photo" r:id="rId5" imgW="7744906" imgH="4944165" progId="">
                  <p:embed/>
                  <p:pic>
                    <p:nvPicPr>
                      <p:cNvPr id="24"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425" y="1340901"/>
                        <a:ext cx="6773175" cy="37895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8"/>
          <p:cNvSpPr>
            <a:spLocks noChangeArrowheads="1"/>
          </p:cNvSpPr>
          <p:nvPr/>
        </p:nvSpPr>
        <p:spPr bwMode="gray">
          <a:xfrm>
            <a:off x="961891" y="5605748"/>
            <a:ext cx="6886709" cy="601753"/>
          </a:xfrm>
          <a:prstGeom prst="rect">
            <a:avLst/>
          </a:prstGeom>
          <a:solidFill>
            <a:schemeClr val="bg1">
              <a:lumMod val="85000"/>
            </a:schemeClr>
          </a:solidFill>
          <a:ln w="12700">
            <a:noFill/>
            <a:miter lim="800000"/>
            <a:headEnd/>
            <a:tailEnd/>
          </a:ln>
        </p:spPr>
        <p:txBody>
          <a:bodyPr lIns="180000" tIns="0" rIns="0" bIns="0"/>
          <a:lstStyle/>
          <a:p>
            <a:pPr>
              <a:spcBef>
                <a:spcPct val="20000"/>
              </a:spcBef>
              <a:buSzPct val="100000"/>
            </a:pPr>
            <a:r>
              <a:rPr lang="en-US" dirty="0">
                <a:latin typeface="Arial" panose="020B0604020202020204" pitchFamily="34" charset="0"/>
                <a:cs typeface="Arial" panose="020B0604020202020204" pitchFamily="34" charset="0"/>
              </a:rPr>
              <a:t>Note: </a:t>
            </a:r>
            <a:r>
              <a:rPr lang="en-US" b="0" dirty="0">
                <a:latin typeface="Arial" panose="020B0604020202020204" pitchFamily="34" charset="0"/>
                <a:cs typeface="Arial" panose="020B0604020202020204" pitchFamily="34" charset="0"/>
              </a:rPr>
              <a:t>Before starting an PI Integration project, a component view of the business process requirements must be established</a:t>
            </a:r>
            <a:r>
              <a:rPr lang="en-US" b="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0" y="649224"/>
            <a:ext cx="9906000" cy="833627"/>
          </a:xfrm>
          <a:prstGeom prst="rect">
            <a:avLst/>
          </a:prstGeom>
          <a:blipFill>
            <a:blip r:embed="rId4"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169201" y="85796"/>
            <a:ext cx="9677399" cy="482599"/>
          </a:xfrm>
          <a:prstGeom prst="rect">
            <a:avLst/>
          </a:prstGeom>
        </p:spPr>
        <p:txBody>
          <a:bodyPr wrap="square" lIns="0" tIns="0" rIns="0" bIns="0" rtlCol="0">
            <a:noAutofit/>
          </a:bodyPr>
          <a:lstStyle/>
          <a:p>
            <a:pPr marL="12700">
              <a:lnSpc>
                <a:spcPts val="3779"/>
              </a:lnSpc>
              <a:spcBef>
                <a:spcPts val="189"/>
              </a:spcBef>
            </a:pPr>
            <a:r>
              <a:rPr lang="en-US" sz="3200" b="1" dirty="0">
                <a:solidFill>
                  <a:schemeClr val="accent6"/>
                </a:solidFill>
                <a:latin typeface="Arial" panose="020B0604020202020204" pitchFamily="34" charset="0"/>
                <a:cs typeface="Arial" panose="020B0604020202020204" pitchFamily="34" charset="0"/>
              </a:rPr>
              <a:t>External interfaces in a distributed landscape</a:t>
            </a:r>
            <a:endParaRPr sz="32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1414881" y="381253"/>
            <a:ext cx="127101"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330653" y="381253"/>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3352800" y="381253"/>
            <a:ext cx="116585"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301642" y="381253"/>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5"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graphicFrame>
        <p:nvGraphicFramePr>
          <p:cNvPr id="16" name="Object 4"/>
          <p:cNvGraphicFramePr>
            <a:graphicFrameLocks noChangeAspect="1"/>
          </p:cNvGraphicFramePr>
          <p:nvPr>
            <p:extLst>
              <p:ext uri="{D42A27DB-BD31-4B8C-83A1-F6EECF244321}">
                <p14:modId xmlns:p14="http://schemas.microsoft.com/office/powerpoint/2010/main" val="2568500559"/>
              </p:ext>
            </p:extLst>
          </p:nvPr>
        </p:nvGraphicFramePr>
        <p:xfrm>
          <a:off x="979069" y="1139594"/>
          <a:ext cx="5714144" cy="3752640"/>
        </p:xfrm>
        <a:graphic>
          <a:graphicData uri="http://schemas.openxmlformats.org/presentationml/2006/ole">
            <mc:AlternateContent xmlns:mc="http://schemas.openxmlformats.org/markup-compatibility/2006">
              <mc:Choice xmlns:v="urn:schemas-microsoft-com:vml" Requires="v">
                <p:oleObj name="Bitmap Image" r:id="rId5" imgW="7744906" imgH="5087060" progId="PBrush">
                  <p:embed/>
                </p:oleObj>
              </mc:Choice>
              <mc:Fallback>
                <p:oleObj name="Bitmap Image" r:id="rId5" imgW="7744906" imgH="5087060" progId="PBrush">
                  <p:embed/>
                  <p:pic>
                    <p:nvPicPr>
                      <p:cNvPr id="1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9069" y="1139594"/>
                        <a:ext cx="5714144" cy="3752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8"/>
          <p:cNvSpPr>
            <a:spLocks noChangeArrowheads="1"/>
          </p:cNvSpPr>
          <p:nvPr/>
        </p:nvSpPr>
        <p:spPr bwMode="gray">
          <a:xfrm>
            <a:off x="979068" y="5047747"/>
            <a:ext cx="6183731" cy="1236371"/>
          </a:xfrm>
          <a:prstGeom prst="rect">
            <a:avLst/>
          </a:prstGeom>
          <a:solidFill>
            <a:schemeClr val="bg1">
              <a:lumMod val="75000"/>
            </a:schemeClr>
          </a:solidFill>
          <a:ln w="12700">
            <a:noFill/>
            <a:miter lim="800000"/>
            <a:headEnd/>
            <a:tailEnd/>
          </a:ln>
        </p:spPr>
        <p:txBody>
          <a:bodyPr lIns="180000" tIns="0" rIns="0" bIns="0"/>
          <a:lstStyle/>
          <a:p>
            <a:pPr>
              <a:spcBef>
                <a:spcPct val="20000"/>
              </a:spcBef>
              <a:buSzPct val="100000"/>
            </a:pPr>
            <a:r>
              <a:rPr lang="en-US" dirty="0">
                <a:latin typeface="Arial" panose="020B0604020202020204" pitchFamily="34" charset="0"/>
                <a:cs typeface="Arial" panose="020B0604020202020204" pitchFamily="34" charset="0"/>
              </a:rPr>
              <a:t>PI Integration is interface-driven. </a:t>
            </a:r>
          </a:p>
          <a:p>
            <a:pPr>
              <a:spcBef>
                <a:spcPct val="20000"/>
              </a:spcBef>
              <a:buSzPct val="100000"/>
            </a:pPr>
            <a:r>
              <a:rPr lang="en-US" dirty="0">
                <a:latin typeface="Arial" panose="020B0604020202020204" pitchFamily="34" charset="0"/>
                <a:cs typeface="Arial" panose="020B0604020202020204" pitchFamily="34" charset="0"/>
              </a:rPr>
              <a:t>An interface represents:</a:t>
            </a:r>
          </a:p>
          <a:p>
            <a:pPr marL="285750" indent="-285750">
              <a:spcBef>
                <a:spcPct val="20000"/>
              </a:spcBef>
              <a:buSzPct val="100000"/>
              <a:buFont typeface="Arial" panose="020B0604020202020204" pitchFamily="34" charset="0"/>
              <a:buChar char="•"/>
            </a:pPr>
            <a:r>
              <a:rPr lang="de-DE" b="0" dirty="0">
                <a:latin typeface="Arial" panose="020B0604020202020204" pitchFamily="34" charset="0"/>
                <a:cs typeface="Arial" panose="020B0604020202020204" pitchFamily="34" charset="0"/>
              </a:rPr>
              <a:t>The transfer of data between two components</a:t>
            </a:r>
          </a:p>
          <a:p>
            <a:pPr marL="285750" indent="-285750">
              <a:spcBef>
                <a:spcPct val="20000"/>
              </a:spcBef>
              <a:buSzPct val="100000"/>
              <a:buFont typeface="Arial" panose="020B0604020202020204" pitchFamily="34" charset="0"/>
              <a:buChar char="•"/>
            </a:pPr>
            <a:r>
              <a:rPr lang="de-DE" b="0" dirty="0">
                <a:latin typeface="Arial" panose="020B0604020202020204" pitchFamily="34" charset="0"/>
                <a:cs typeface="Arial" panose="020B0604020202020204" pitchFamily="34" charset="0"/>
              </a:rPr>
              <a:t>Synchronous or asynchronous message exchange</a:t>
            </a:r>
            <a:endParaRPr lang="en-US" b="0" dirty="0">
              <a:latin typeface="Arial" panose="020B0604020202020204" pitchFamily="34" charset="0"/>
              <a:cs typeface="Arial" panose="020B0604020202020204" pitchFamily="34" charset="0"/>
            </a:endParaRPr>
          </a:p>
          <a:p>
            <a:pPr marL="342900" indent="-342900">
              <a:spcBef>
                <a:spcPct val="20000"/>
              </a:spcBef>
              <a:buSzPct val="100000"/>
              <a:buFontTx/>
              <a:buChar char="-"/>
            </a:pP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lvl="1">
              <a:lnSpc>
                <a:spcPts val="3570"/>
              </a:lnSpc>
              <a:spcBef>
                <a:spcPts val="600"/>
              </a:spcBef>
            </a:pPr>
            <a:r>
              <a:rPr lang="en-US" sz="3000" b="1" dirty="0">
                <a:solidFill>
                  <a:schemeClr val="accent6"/>
                </a:solidFill>
                <a:latin typeface="Arial" panose="020B0604020202020204" pitchFamily="34" charset="0"/>
                <a:cs typeface="Arial" panose="020B0604020202020204" pitchFamily="34" charset="0"/>
              </a:rPr>
              <a:t>Overview</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6" name="Rectangle 15"/>
          <p:cNvSpPr/>
          <p:nvPr/>
        </p:nvSpPr>
        <p:spPr>
          <a:xfrm>
            <a:off x="304800" y="1447800"/>
            <a:ext cx="9220200" cy="4108817"/>
          </a:xfrm>
          <a:prstGeom prst="rect">
            <a:avLst/>
          </a:prstGeom>
        </p:spPr>
        <p:txBody>
          <a:bodyPr wrap="square">
            <a:spAutoFit/>
          </a:bodyPr>
          <a:lstStyle/>
          <a:p>
            <a:pPr lvl="1" algn="just">
              <a:lnSpc>
                <a:spcPct val="150000"/>
              </a:lnSpc>
            </a:pPr>
            <a:r>
              <a:rPr lang="en-US" dirty="0">
                <a:latin typeface="Arial" pitchFamily="34" charset="0"/>
                <a:cs typeface="Arial" pitchFamily="34" charset="0"/>
              </a:rPr>
              <a:t>SLD is the central repository of information about the software and hardware systems in the data center (</a:t>
            </a:r>
            <a:r>
              <a:rPr lang="en-US" sz="1200" dirty="0">
                <a:latin typeface="Arial" pitchFamily="34" charset="0"/>
                <a:cs typeface="Arial" pitchFamily="34" charset="0"/>
              </a:rPr>
              <a:t>customer landscape</a:t>
            </a:r>
            <a:r>
              <a:rPr lang="en-US" dirty="0">
                <a:latin typeface="Arial" pitchFamily="34" charset="0"/>
                <a:cs typeface="Arial" pitchFamily="34" charset="0"/>
              </a:rPr>
              <a:t>) expressed in a standard schema called the CIM (Common Information Model).</a:t>
            </a:r>
          </a:p>
          <a:p>
            <a:pPr lvl="1" algn="just">
              <a:lnSpc>
                <a:spcPct val="150000"/>
              </a:lnSpc>
            </a:pPr>
            <a:endParaRPr lang="en-US" dirty="0">
              <a:latin typeface="Arial" pitchFamily="34" charset="0"/>
              <a:cs typeface="Arial" pitchFamily="34" charset="0"/>
            </a:endParaRPr>
          </a:p>
          <a:p>
            <a:pPr lvl="1" algn="just">
              <a:lnSpc>
                <a:spcPct val="150000"/>
              </a:lnSpc>
            </a:pPr>
            <a:r>
              <a:rPr lang="en-US" dirty="0">
                <a:latin typeface="Arial" pitchFamily="34" charset="0"/>
                <a:cs typeface="Arial" pitchFamily="34" charset="0"/>
              </a:rPr>
              <a:t>CIM was developed by Distributed Management Task Force or DMTF (an industry consortium whose goal is to allow IT systems management in distributed environments using web standards) to model hardware and software elements in order to describe management information by using object oriented modeling approach. </a:t>
            </a:r>
          </a:p>
          <a:p>
            <a:pPr lvl="1"/>
            <a:endParaRPr lang="en-US" dirty="0">
              <a:latin typeface="Arial" pitchFamily="34" charset="0"/>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4" name="object 14"/>
          <p:cNvSpPr/>
          <p:nvPr/>
        </p:nvSpPr>
        <p:spPr>
          <a:xfrm>
            <a:off x="0" y="649224"/>
            <a:ext cx="9906000" cy="833627"/>
          </a:xfrm>
          <a:prstGeom prst="rect">
            <a:avLst/>
          </a:prstGeom>
          <a:blipFill>
            <a:blip r:embed="rId4" cstate="print"/>
            <a:stretch>
              <a:fillRect/>
            </a:stretch>
          </a:blipFill>
        </p:spPr>
        <p:txBody>
          <a:bodyPr wrap="square" lIns="0" tIns="0" rIns="0" bIns="0" rtlCol="0">
            <a:noAutofit/>
          </a:bodyPr>
          <a:lstStyle/>
          <a:p>
            <a:endParaRPr/>
          </a:p>
        </p:txBody>
      </p:sp>
      <p:sp>
        <p:nvSpPr>
          <p:cNvPr id="15" name="object 15"/>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3" name="object 13"/>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1" name="object 11"/>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10" name="object 10"/>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6</a:t>
            </a:r>
            <a:endParaRPr sz="800">
              <a:latin typeface="Arial"/>
              <a:cs typeface="Arial"/>
            </a:endParaRPr>
          </a:p>
        </p:txBody>
      </p:sp>
      <p:sp>
        <p:nvSpPr>
          <p:cNvPr id="9" name="object 9"/>
          <p:cNvSpPr txBox="1"/>
          <p:nvPr/>
        </p:nvSpPr>
        <p:spPr>
          <a:xfrm>
            <a:off x="1262634" y="504698"/>
            <a:ext cx="127101" cy="152400"/>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1771040" y="504698"/>
            <a:ext cx="127101" cy="152400"/>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2838145" y="504698"/>
            <a:ext cx="119329"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3744772" y="504698"/>
            <a:ext cx="127101"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5699760"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6842759"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7909864" y="504698"/>
            <a:ext cx="119329"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9" name="object 8"/>
          <p:cNvSpPr txBox="1"/>
          <p:nvPr/>
        </p:nvSpPr>
        <p:spPr>
          <a:xfrm>
            <a:off x="228599" y="304800"/>
            <a:ext cx="9354693" cy="482599"/>
          </a:xfrm>
          <a:prstGeom prst="rect">
            <a:avLst/>
          </a:prstGeom>
        </p:spPr>
        <p:txBody>
          <a:bodyPr wrap="square" lIns="0" tIns="0" rIns="0" bIns="0" rtlCol="0">
            <a:noAutofit/>
          </a:bodyPr>
          <a:lstStyle/>
          <a:p>
            <a:pPr marL="12700">
              <a:lnSpc>
                <a:spcPts val="3779"/>
              </a:lnSpc>
              <a:spcBef>
                <a:spcPts val="189"/>
              </a:spcBef>
            </a:pPr>
            <a:r>
              <a:rPr lang="en-US" sz="3200" b="1" dirty="0">
                <a:solidFill>
                  <a:schemeClr val="accent6"/>
                </a:solidFill>
                <a:latin typeface="Arial" panose="020B0604020202020204" pitchFamily="34" charset="0"/>
                <a:cs typeface="Arial" panose="020B0604020202020204" pitchFamily="34" charset="0"/>
              </a:rPr>
              <a:t>Software Components, interfaces and mappings</a:t>
            </a:r>
            <a:endParaRPr sz="3200" b="1" dirty="0">
              <a:solidFill>
                <a:schemeClr val="accent6"/>
              </a:solidFill>
              <a:latin typeface="Arial" panose="020B0604020202020204" pitchFamily="34" charset="0"/>
              <a:cs typeface="Arial" panose="020B0604020202020204" pitchFamily="34" charset="0"/>
            </a:endParaRPr>
          </a:p>
        </p:txBody>
      </p:sp>
      <p:graphicFrame>
        <p:nvGraphicFramePr>
          <p:cNvPr id="21" name="Object 4"/>
          <p:cNvGraphicFramePr>
            <a:graphicFrameLocks noChangeAspect="1"/>
          </p:cNvGraphicFramePr>
          <p:nvPr>
            <p:extLst>
              <p:ext uri="{D42A27DB-BD31-4B8C-83A1-F6EECF244321}">
                <p14:modId xmlns:p14="http://schemas.microsoft.com/office/powerpoint/2010/main" val="2297079862"/>
              </p:ext>
            </p:extLst>
          </p:nvPr>
        </p:nvGraphicFramePr>
        <p:xfrm>
          <a:off x="1066800" y="1486020"/>
          <a:ext cx="6767848" cy="4106798"/>
        </p:xfrm>
        <a:graphic>
          <a:graphicData uri="http://schemas.openxmlformats.org/presentationml/2006/ole">
            <mc:AlternateContent xmlns:mc="http://schemas.openxmlformats.org/markup-compatibility/2006">
              <mc:Choice xmlns:v="urn:schemas-microsoft-com:vml" Requires="v">
                <p:oleObj name="Bitmap Image" r:id="rId5" imgW="7744906" imgH="4439270" progId="PBrush">
                  <p:embed/>
                </p:oleObj>
              </mc:Choice>
              <mc:Fallback>
                <p:oleObj name="Bitmap Image" r:id="rId5" imgW="7744906" imgH="4439270" progId="PBrush">
                  <p:embed/>
                  <p:pic>
                    <p:nvPicPr>
                      <p:cNvPr id="2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1486020"/>
                        <a:ext cx="6767848" cy="41067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bject 52"/>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28" name="object 28"/>
          <p:cNvSpPr/>
          <p:nvPr/>
        </p:nvSpPr>
        <p:spPr>
          <a:xfrm>
            <a:off x="0" y="469076"/>
            <a:ext cx="9906000" cy="833627"/>
          </a:xfrm>
          <a:prstGeom prst="rect">
            <a:avLst/>
          </a:prstGeom>
          <a:blipFill>
            <a:blip r:embed="rId4" cstate="print"/>
            <a:stretch>
              <a:fillRect/>
            </a:stretch>
          </a:blipFill>
        </p:spPr>
        <p:txBody>
          <a:bodyPr wrap="square" lIns="0" tIns="0" rIns="0" bIns="0" rtlCol="0">
            <a:noAutofit/>
          </a:bodyPr>
          <a:lstStyle/>
          <a:p>
            <a:endParaRPr/>
          </a:p>
        </p:txBody>
      </p:sp>
      <p:sp>
        <p:nvSpPr>
          <p:cNvPr id="29" name="object 29"/>
          <p:cNvSpPr/>
          <p:nvPr/>
        </p:nvSpPr>
        <p:spPr>
          <a:xfrm>
            <a:off x="1" y="528521"/>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32" name="object 32"/>
          <p:cNvSpPr/>
          <p:nvPr/>
        </p:nvSpPr>
        <p:spPr>
          <a:xfrm>
            <a:off x="8545068" y="1638300"/>
            <a:ext cx="522731" cy="352044"/>
          </a:xfrm>
          <a:prstGeom prst="rect">
            <a:avLst/>
          </a:prstGeom>
          <a:blipFill>
            <a:blip r:embed="rId5" cstate="print"/>
            <a:stretch>
              <a:fillRect/>
            </a:stretch>
          </a:blipFill>
        </p:spPr>
        <p:txBody>
          <a:bodyPr wrap="square" lIns="0" tIns="0" rIns="0" bIns="0" rtlCol="0">
            <a:noAutofit/>
          </a:bodyPr>
          <a:lstStyle/>
          <a:p>
            <a:endParaRPr/>
          </a:p>
        </p:txBody>
      </p:sp>
      <p:sp>
        <p:nvSpPr>
          <p:cNvPr id="35" name="object 35"/>
          <p:cNvSpPr/>
          <p:nvPr/>
        </p:nvSpPr>
        <p:spPr>
          <a:xfrm>
            <a:off x="3494913" y="1738502"/>
            <a:ext cx="1752600" cy="1066800"/>
          </a:xfrm>
          <a:custGeom>
            <a:avLst/>
            <a:gdLst/>
            <a:ahLst/>
            <a:cxnLst/>
            <a:rect l="l" t="t" r="r" b="b"/>
            <a:pathLst>
              <a:path w="1752600" h="1066800">
                <a:moveTo>
                  <a:pt x="1219200" y="800100"/>
                </a:moveTo>
                <a:lnTo>
                  <a:pt x="1219200" y="1066800"/>
                </a:lnTo>
                <a:lnTo>
                  <a:pt x="1752600" y="533400"/>
                </a:lnTo>
                <a:lnTo>
                  <a:pt x="1219200" y="0"/>
                </a:lnTo>
                <a:lnTo>
                  <a:pt x="1219200" y="266700"/>
                </a:lnTo>
                <a:lnTo>
                  <a:pt x="0" y="266700"/>
                </a:lnTo>
                <a:lnTo>
                  <a:pt x="0" y="800100"/>
                </a:lnTo>
                <a:lnTo>
                  <a:pt x="1219200" y="800100"/>
                </a:lnTo>
                <a:close/>
              </a:path>
            </a:pathLst>
          </a:custGeom>
          <a:solidFill>
            <a:srgbClr val="FFFFFF"/>
          </a:solidFill>
        </p:spPr>
        <p:txBody>
          <a:bodyPr wrap="square" lIns="0" tIns="0" rIns="0" bIns="0" rtlCol="0">
            <a:noAutofit/>
          </a:bodyPr>
          <a:lstStyle/>
          <a:p>
            <a:endParaRPr/>
          </a:p>
        </p:txBody>
      </p:sp>
      <p:sp>
        <p:nvSpPr>
          <p:cNvPr id="37" name="object 37"/>
          <p:cNvSpPr/>
          <p:nvPr/>
        </p:nvSpPr>
        <p:spPr>
          <a:xfrm>
            <a:off x="2504313" y="5167503"/>
            <a:ext cx="1752600" cy="1066761"/>
          </a:xfrm>
          <a:custGeom>
            <a:avLst/>
            <a:gdLst/>
            <a:ahLst/>
            <a:cxnLst/>
            <a:rect l="l" t="t" r="r" b="b"/>
            <a:pathLst>
              <a:path w="1752600" h="1066761">
                <a:moveTo>
                  <a:pt x="1219200" y="800061"/>
                </a:moveTo>
                <a:lnTo>
                  <a:pt x="1219200" y="1066761"/>
                </a:lnTo>
                <a:lnTo>
                  <a:pt x="1752600" y="533361"/>
                </a:lnTo>
                <a:lnTo>
                  <a:pt x="1219200" y="0"/>
                </a:lnTo>
                <a:lnTo>
                  <a:pt x="1219200" y="266700"/>
                </a:lnTo>
                <a:lnTo>
                  <a:pt x="0" y="266700"/>
                </a:lnTo>
                <a:lnTo>
                  <a:pt x="0" y="800061"/>
                </a:lnTo>
                <a:lnTo>
                  <a:pt x="1219200" y="800061"/>
                </a:lnTo>
                <a:close/>
              </a:path>
            </a:pathLst>
          </a:custGeom>
          <a:solidFill>
            <a:srgbClr val="FFFFFF"/>
          </a:solidFill>
        </p:spPr>
        <p:txBody>
          <a:bodyPr wrap="square" lIns="0" tIns="0" rIns="0" bIns="0" rtlCol="0">
            <a:noAutofit/>
          </a:bodyPr>
          <a:lstStyle/>
          <a:p>
            <a:endParaRPr/>
          </a:p>
        </p:txBody>
      </p:sp>
      <p:sp>
        <p:nvSpPr>
          <p:cNvPr id="45" name="object 45"/>
          <p:cNvSpPr/>
          <p:nvPr/>
        </p:nvSpPr>
        <p:spPr>
          <a:xfrm>
            <a:off x="5933313" y="1814702"/>
            <a:ext cx="2362200" cy="762000"/>
          </a:xfrm>
          <a:custGeom>
            <a:avLst/>
            <a:gdLst/>
            <a:ahLst/>
            <a:cxnLst/>
            <a:rect l="l" t="t" r="r" b="b"/>
            <a:pathLst>
              <a:path w="2362200" h="762000">
                <a:moveTo>
                  <a:pt x="0" y="762000"/>
                </a:moveTo>
                <a:lnTo>
                  <a:pt x="2362200" y="762000"/>
                </a:lnTo>
                <a:lnTo>
                  <a:pt x="2362200" y="0"/>
                </a:lnTo>
                <a:lnTo>
                  <a:pt x="0" y="0"/>
                </a:lnTo>
                <a:lnTo>
                  <a:pt x="0" y="762000"/>
                </a:lnTo>
                <a:close/>
              </a:path>
            </a:pathLst>
          </a:custGeom>
          <a:ln w="25400">
            <a:solidFill>
              <a:srgbClr val="FFFFFF"/>
            </a:solidFill>
          </a:ln>
        </p:spPr>
        <p:txBody>
          <a:bodyPr wrap="square" lIns="0" tIns="0" rIns="0" bIns="0" rtlCol="0">
            <a:noAutofit/>
          </a:bodyPr>
          <a:lstStyle/>
          <a:p>
            <a:endParaRPr/>
          </a:p>
        </p:txBody>
      </p:sp>
      <p:sp>
        <p:nvSpPr>
          <p:cNvPr id="49" name="object 49"/>
          <p:cNvSpPr/>
          <p:nvPr/>
        </p:nvSpPr>
        <p:spPr>
          <a:xfrm>
            <a:off x="3494913" y="2881503"/>
            <a:ext cx="1752600" cy="1066800"/>
          </a:xfrm>
          <a:custGeom>
            <a:avLst/>
            <a:gdLst/>
            <a:ahLst/>
            <a:cxnLst/>
            <a:rect l="l" t="t" r="r" b="b"/>
            <a:pathLst>
              <a:path w="1752600" h="1066800">
                <a:moveTo>
                  <a:pt x="1219200" y="800100"/>
                </a:moveTo>
                <a:lnTo>
                  <a:pt x="1219200" y="1066800"/>
                </a:lnTo>
                <a:lnTo>
                  <a:pt x="1752600" y="533400"/>
                </a:lnTo>
                <a:lnTo>
                  <a:pt x="1219200" y="0"/>
                </a:lnTo>
                <a:lnTo>
                  <a:pt x="1219200" y="266700"/>
                </a:lnTo>
                <a:lnTo>
                  <a:pt x="0" y="266700"/>
                </a:lnTo>
                <a:lnTo>
                  <a:pt x="0" y="800100"/>
                </a:lnTo>
                <a:lnTo>
                  <a:pt x="1219200" y="800100"/>
                </a:lnTo>
                <a:close/>
              </a:path>
            </a:pathLst>
          </a:custGeom>
          <a:solidFill>
            <a:srgbClr val="FFFFFF"/>
          </a:solidFill>
        </p:spPr>
        <p:txBody>
          <a:bodyPr wrap="square" lIns="0" tIns="0" rIns="0" bIns="0" rtlCol="0">
            <a:noAutofit/>
          </a:bodyPr>
          <a:lstStyle/>
          <a:p>
            <a:endParaRPr/>
          </a:p>
        </p:txBody>
      </p:sp>
      <p:sp>
        <p:nvSpPr>
          <p:cNvPr id="27" name="object 27"/>
          <p:cNvSpPr/>
          <p:nvPr/>
        </p:nvSpPr>
        <p:spPr>
          <a:xfrm>
            <a:off x="1" y="6391891"/>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6" name="object 26"/>
          <p:cNvSpPr txBox="1"/>
          <p:nvPr/>
        </p:nvSpPr>
        <p:spPr>
          <a:xfrm>
            <a:off x="284784" y="261222"/>
            <a:ext cx="756381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Enterprise Service Repository</a:t>
            </a:r>
            <a:endParaRPr sz="3600" b="1" dirty="0">
              <a:solidFill>
                <a:schemeClr val="accent6"/>
              </a:solidFill>
              <a:latin typeface="Arial" panose="020B0604020202020204" pitchFamily="34" charset="0"/>
              <a:cs typeface="Arial" panose="020B0604020202020204" pitchFamily="34" charset="0"/>
            </a:endParaRPr>
          </a:p>
        </p:txBody>
      </p:sp>
      <p:sp>
        <p:nvSpPr>
          <p:cNvPr id="19" name="object 19"/>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18" name="object 18"/>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7</a:t>
            </a:r>
            <a:endParaRPr sz="800">
              <a:latin typeface="Arial"/>
              <a:cs typeface="Arial"/>
            </a:endParaRPr>
          </a:p>
        </p:txBody>
      </p:sp>
      <p:sp>
        <p:nvSpPr>
          <p:cNvPr id="14" name="object 14"/>
          <p:cNvSpPr txBox="1"/>
          <p:nvPr/>
        </p:nvSpPr>
        <p:spPr>
          <a:xfrm>
            <a:off x="1132763" y="5243664"/>
            <a:ext cx="1600200" cy="914400"/>
          </a:xfrm>
          <a:prstGeom prst="rect">
            <a:avLst/>
          </a:prstGeom>
        </p:spPr>
        <p:txBody>
          <a:bodyPr wrap="square" lIns="0" tIns="0" rIns="0" bIns="0" rtlCol="0">
            <a:noAutofit/>
          </a:bodyPr>
          <a:lstStyle/>
          <a:p>
            <a:pPr>
              <a:lnSpc>
                <a:spcPts val="1400"/>
              </a:lnSpc>
              <a:spcBef>
                <a:spcPts val="16"/>
              </a:spcBef>
            </a:pPr>
            <a:endParaRPr sz="1400"/>
          </a:p>
          <a:p>
            <a:pPr marL="175997" marR="177139" algn="ctr">
              <a:lnSpc>
                <a:spcPct val="101725"/>
              </a:lnSpc>
            </a:pPr>
            <a:r>
              <a:rPr sz="1800" spc="0" dirty="0">
                <a:solidFill>
                  <a:srgbClr val="FFFFFF"/>
                </a:solidFill>
                <a:latin typeface="Calibri"/>
                <a:cs typeface="Calibri"/>
              </a:rPr>
              <a:t>non-SAP</a:t>
            </a:r>
            <a:r>
              <a:rPr sz="1800" spc="-4" dirty="0">
                <a:solidFill>
                  <a:srgbClr val="FFFFFF"/>
                </a:solidFill>
                <a:latin typeface="Calibri"/>
                <a:cs typeface="Calibri"/>
              </a:rPr>
              <a:t> </a:t>
            </a:r>
            <a:r>
              <a:rPr sz="1800" spc="0" dirty="0">
                <a:solidFill>
                  <a:srgbClr val="FFFFFF"/>
                </a:solidFill>
                <a:latin typeface="Calibri"/>
                <a:cs typeface="Calibri"/>
              </a:rPr>
              <a:t>O</a:t>
            </a:r>
            <a:r>
              <a:rPr sz="1800" spc="-4" dirty="0">
                <a:solidFill>
                  <a:srgbClr val="FFFFFF"/>
                </a:solidFill>
                <a:latin typeface="Calibri"/>
                <a:cs typeface="Calibri"/>
              </a:rPr>
              <a:t>n</a:t>
            </a:r>
            <a:r>
              <a:rPr sz="1800" spc="0" dirty="0">
                <a:solidFill>
                  <a:srgbClr val="FFFFFF"/>
                </a:solidFill>
                <a:latin typeface="Calibri"/>
                <a:cs typeface="Calibri"/>
              </a:rPr>
              <a:t>-</a:t>
            </a:r>
            <a:endParaRPr sz="1800">
              <a:latin typeface="Calibri"/>
              <a:cs typeface="Calibri"/>
            </a:endParaRPr>
          </a:p>
          <a:p>
            <a:pPr marL="393141" marR="395600" algn="ctr">
              <a:lnSpc>
                <a:spcPts val="2160"/>
              </a:lnSpc>
              <a:spcBef>
                <a:spcPts val="108"/>
              </a:spcBef>
            </a:pPr>
            <a:r>
              <a:rPr sz="2700" spc="0" baseline="1517" dirty="0">
                <a:solidFill>
                  <a:srgbClr val="FFFFFF"/>
                </a:solidFill>
                <a:latin typeface="Calibri"/>
                <a:cs typeface="Calibri"/>
              </a:rPr>
              <a:t>premise</a:t>
            </a:r>
            <a:endParaRPr sz="1800">
              <a:latin typeface="Calibri"/>
              <a:cs typeface="Calibri"/>
            </a:endParaRPr>
          </a:p>
        </p:txBody>
      </p:sp>
      <p:sp>
        <p:nvSpPr>
          <p:cNvPr id="13" name="object 13"/>
          <p:cNvSpPr txBox="1"/>
          <p:nvPr/>
        </p:nvSpPr>
        <p:spPr>
          <a:xfrm>
            <a:off x="5933313" y="4100703"/>
            <a:ext cx="2362200" cy="838200"/>
          </a:xfrm>
          <a:prstGeom prst="rect">
            <a:avLst/>
          </a:prstGeom>
        </p:spPr>
        <p:txBody>
          <a:bodyPr wrap="square" lIns="0" tIns="0" rIns="0" bIns="0" rtlCol="0">
            <a:noAutofit/>
          </a:bodyPr>
          <a:lstStyle/>
          <a:p>
            <a:pPr>
              <a:lnSpc>
                <a:spcPts val="1100"/>
              </a:lnSpc>
            </a:pPr>
            <a:endParaRPr sz="1100"/>
          </a:p>
          <a:p>
            <a:pPr marL="398017" marR="183303" indent="-170687">
              <a:lnSpc>
                <a:spcPts val="2160"/>
              </a:lnSpc>
              <a:spcBef>
                <a:spcPts val="108"/>
              </a:spcBef>
            </a:pPr>
            <a:r>
              <a:rPr sz="1800" spc="0" dirty="0">
                <a:solidFill>
                  <a:srgbClr val="FFFFFF"/>
                </a:solidFill>
                <a:latin typeface="Calibri"/>
                <a:cs typeface="Calibri"/>
              </a:rPr>
              <a:t>SAP or</a:t>
            </a:r>
            <a:r>
              <a:rPr sz="1800" spc="-4" dirty="0">
                <a:solidFill>
                  <a:srgbClr val="FFFFFF"/>
                </a:solidFill>
                <a:latin typeface="Calibri"/>
                <a:cs typeface="Calibri"/>
              </a:rPr>
              <a:t> </a:t>
            </a:r>
            <a:r>
              <a:rPr sz="1800" spc="0" dirty="0">
                <a:solidFill>
                  <a:srgbClr val="FFFFFF"/>
                </a:solidFill>
                <a:latin typeface="Calibri"/>
                <a:cs typeface="Calibri"/>
              </a:rPr>
              <a:t>3rd</a:t>
            </a:r>
            <a:r>
              <a:rPr sz="1800" spc="9" dirty="0">
                <a:solidFill>
                  <a:srgbClr val="FFFFFF"/>
                </a:solidFill>
                <a:latin typeface="Calibri"/>
                <a:cs typeface="Calibri"/>
              </a:rPr>
              <a:t> </a:t>
            </a:r>
            <a:r>
              <a:rPr sz="1800" spc="0" dirty="0">
                <a:solidFill>
                  <a:srgbClr val="FFFFFF"/>
                </a:solidFill>
                <a:latin typeface="Calibri"/>
                <a:cs typeface="Calibri"/>
              </a:rPr>
              <a:t>party On- premise</a:t>
            </a:r>
            <a:r>
              <a:rPr sz="1800" spc="4" dirty="0">
                <a:solidFill>
                  <a:srgbClr val="FFFFFF"/>
                </a:solidFill>
                <a:latin typeface="Calibri"/>
                <a:cs typeface="Calibri"/>
              </a:rPr>
              <a:t> </a:t>
            </a:r>
            <a:r>
              <a:rPr sz="1800" spc="0" dirty="0">
                <a:solidFill>
                  <a:srgbClr val="FFFFFF"/>
                </a:solidFill>
                <a:latin typeface="Calibri"/>
                <a:cs typeface="Calibri"/>
              </a:rPr>
              <a:t>Sy</a:t>
            </a:r>
            <a:r>
              <a:rPr sz="1800" spc="4" dirty="0">
                <a:solidFill>
                  <a:srgbClr val="FFFFFF"/>
                </a:solidFill>
                <a:latin typeface="Calibri"/>
                <a:cs typeface="Calibri"/>
              </a:rPr>
              <a:t>s</a:t>
            </a:r>
            <a:r>
              <a:rPr sz="1800" spc="0" dirty="0">
                <a:solidFill>
                  <a:srgbClr val="FFFFFF"/>
                </a:solidFill>
                <a:latin typeface="Calibri"/>
                <a:cs typeface="Calibri"/>
              </a:rPr>
              <a:t>tems</a:t>
            </a:r>
            <a:endParaRPr sz="1800">
              <a:latin typeface="Calibri"/>
              <a:cs typeface="Calibri"/>
            </a:endParaRPr>
          </a:p>
        </p:txBody>
      </p:sp>
      <p:sp>
        <p:nvSpPr>
          <p:cNvPr id="12" name="object 12"/>
          <p:cNvSpPr txBox="1"/>
          <p:nvPr/>
        </p:nvSpPr>
        <p:spPr>
          <a:xfrm>
            <a:off x="1132763" y="4100703"/>
            <a:ext cx="1600200" cy="914400"/>
          </a:xfrm>
          <a:prstGeom prst="rect">
            <a:avLst/>
          </a:prstGeom>
        </p:spPr>
        <p:txBody>
          <a:bodyPr wrap="square" lIns="0" tIns="0" rIns="0" bIns="0" rtlCol="0">
            <a:noAutofit/>
          </a:bodyPr>
          <a:lstStyle/>
          <a:p>
            <a:pPr>
              <a:lnSpc>
                <a:spcPts val="1400"/>
              </a:lnSpc>
            </a:pPr>
            <a:endParaRPr sz="1400"/>
          </a:p>
          <a:p>
            <a:pPr marL="422986" marR="383587" indent="3047">
              <a:lnSpc>
                <a:spcPts val="2160"/>
              </a:lnSpc>
              <a:spcBef>
                <a:spcPts val="108"/>
              </a:spcBef>
            </a:pPr>
            <a:r>
              <a:rPr sz="1800" spc="0" dirty="0">
                <a:solidFill>
                  <a:srgbClr val="FFFFFF"/>
                </a:solidFill>
                <a:latin typeface="Calibri"/>
                <a:cs typeface="Calibri"/>
              </a:rPr>
              <a:t>SAP </a:t>
            </a:r>
            <a:r>
              <a:rPr sz="1800" spc="-4" dirty="0">
                <a:solidFill>
                  <a:srgbClr val="FFFFFF"/>
                </a:solidFill>
                <a:latin typeface="Calibri"/>
                <a:cs typeface="Calibri"/>
              </a:rPr>
              <a:t>O</a:t>
            </a:r>
            <a:r>
              <a:rPr sz="1800" spc="4" dirty="0">
                <a:solidFill>
                  <a:srgbClr val="FFFFFF"/>
                </a:solidFill>
                <a:latin typeface="Calibri"/>
                <a:cs typeface="Calibri"/>
              </a:rPr>
              <a:t>n</a:t>
            </a:r>
            <a:r>
              <a:rPr sz="1800" spc="0" dirty="0">
                <a:solidFill>
                  <a:srgbClr val="FFFFFF"/>
                </a:solidFill>
                <a:latin typeface="Calibri"/>
                <a:cs typeface="Calibri"/>
              </a:rPr>
              <a:t>- premise</a:t>
            </a:r>
            <a:endParaRPr sz="1800">
              <a:latin typeface="Calibri"/>
              <a:cs typeface="Calibri"/>
            </a:endParaRPr>
          </a:p>
        </p:txBody>
      </p:sp>
      <p:sp>
        <p:nvSpPr>
          <p:cNvPr id="11" name="object 11"/>
          <p:cNvSpPr txBox="1"/>
          <p:nvPr/>
        </p:nvSpPr>
        <p:spPr>
          <a:xfrm>
            <a:off x="5933313" y="2957703"/>
            <a:ext cx="2362200" cy="838200"/>
          </a:xfrm>
          <a:prstGeom prst="rect">
            <a:avLst/>
          </a:prstGeom>
        </p:spPr>
        <p:txBody>
          <a:bodyPr wrap="square" lIns="0" tIns="0" rIns="0" bIns="0" rtlCol="0">
            <a:noAutofit/>
          </a:bodyPr>
          <a:lstStyle/>
          <a:p>
            <a:pPr>
              <a:lnSpc>
                <a:spcPts val="1000"/>
              </a:lnSpc>
              <a:spcBef>
                <a:spcPts val="97"/>
              </a:spcBef>
            </a:pPr>
            <a:endParaRPr sz="1000"/>
          </a:p>
          <a:p>
            <a:pPr marL="804926" marR="183303" indent="-577596">
              <a:lnSpc>
                <a:spcPts val="2160"/>
              </a:lnSpc>
              <a:spcBef>
                <a:spcPts val="108"/>
              </a:spcBef>
            </a:pPr>
            <a:r>
              <a:rPr sz="1800" spc="0" dirty="0">
                <a:solidFill>
                  <a:srgbClr val="FFFFFF"/>
                </a:solidFill>
                <a:latin typeface="Calibri"/>
                <a:cs typeface="Calibri"/>
              </a:rPr>
              <a:t>SAP or</a:t>
            </a:r>
            <a:r>
              <a:rPr sz="1800" spc="-4" dirty="0">
                <a:solidFill>
                  <a:srgbClr val="FFFFFF"/>
                </a:solidFill>
                <a:latin typeface="Calibri"/>
                <a:cs typeface="Calibri"/>
              </a:rPr>
              <a:t> </a:t>
            </a:r>
            <a:r>
              <a:rPr sz="1800" spc="0" dirty="0">
                <a:solidFill>
                  <a:srgbClr val="FFFFFF"/>
                </a:solidFill>
                <a:latin typeface="Calibri"/>
                <a:cs typeface="Calibri"/>
              </a:rPr>
              <a:t>3rd</a:t>
            </a:r>
            <a:r>
              <a:rPr sz="1800" spc="9" dirty="0">
                <a:solidFill>
                  <a:srgbClr val="FFFFFF"/>
                </a:solidFill>
                <a:latin typeface="Calibri"/>
                <a:cs typeface="Calibri"/>
              </a:rPr>
              <a:t> </a:t>
            </a:r>
            <a:r>
              <a:rPr sz="1800" spc="0" dirty="0">
                <a:solidFill>
                  <a:srgbClr val="FFFFFF"/>
                </a:solidFill>
                <a:latin typeface="Calibri"/>
                <a:cs typeface="Calibri"/>
              </a:rPr>
              <a:t>party On- premise</a:t>
            </a:r>
            <a:endParaRPr sz="1800">
              <a:latin typeface="Calibri"/>
              <a:cs typeface="Calibri"/>
            </a:endParaRPr>
          </a:p>
        </p:txBody>
      </p:sp>
      <p:sp>
        <p:nvSpPr>
          <p:cNvPr id="10" name="object 10"/>
          <p:cNvSpPr txBox="1"/>
          <p:nvPr/>
        </p:nvSpPr>
        <p:spPr>
          <a:xfrm>
            <a:off x="1132763" y="2957703"/>
            <a:ext cx="1600200" cy="914400"/>
          </a:xfrm>
          <a:prstGeom prst="rect">
            <a:avLst/>
          </a:prstGeom>
        </p:spPr>
        <p:txBody>
          <a:bodyPr wrap="square" lIns="0" tIns="0" rIns="0" bIns="0" rtlCol="0">
            <a:noAutofit/>
          </a:bodyPr>
          <a:lstStyle/>
          <a:p>
            <a:pPr>
              <a:lnSpc>
                <a:spcPts val="1000"/>
              </a:lnSpc>
            </a:pPr>
            <a:endParaRPr sz="1000"/>
          </a:p>
          <a:p>
            <a:pPr marL="99847">
              <a:lnSpc>
                <a:spcPct val="101725"/>
              </a:lnSpc>
              <a:spcBef>
                <a:spcPts val="1491"/>
              </a:spcBef>
            </a:pPr>
            <a:r>
              <a:rPr sz="1800" spc="0" dirty="0">
                <a:solidFill>
                  <a:srgbClr val="FFFFFF"/>
                </a:solidFill>
                <a:latin typeface="Calibri"/>
                <a:cs typeface="Calibri"/>
              </a:rPr>
              <a:t>No</a:t>
            </a:r>
            <a:r>
              <a:rPr sz="1800" spc="4" dirty="0">
                <a:solidFill>
                  <a:srgbClr val="FFFFFF"/>
                </a:solidFill>
                <a:latin typeface="Calibri"/>
                <a:cs typeface="Calibri"/>
              </a:rPr>
              <a:t>n</a:t>
            </a:r>
            <a:r>
              <a:rPr sz="1800" spc="0" dirty="0">
                <a:solidFill>
                  <a:srgbClr val="FFFFFF"/>
                </a:solidFill>
                <a:latin typeface="Calibri"/>
                <a:cs typeface="Calibri"/>
              </a:rPr>
              <a:t>-SAP C</a:t>
            </a:r>
            <a:r>
              <a:rPr sz="1800" spc="-4" dirty="0">
                <a:solidFill>
                  <a:srgbClr val="FFFFFF"/>
                </a:solidFill>
                <a:latin typeface="Calibri"/>
                <a:cs typeface="Calibri"/>
              </a:rPr>
              <a:t>l</a:t>
            </a:r>
            <a:r>
              <a:rPr sz="1800" spc="0" dirty="0">
                <a:solidFill>
                  <a:srgbClr val="FFFFFF"/>
                </a:solidFill>
                <a:latin typeface="Calibri"/>
                <a:cs typeface="Calibri"/>
              </a:rPr>
              <a:t>oud</a:t>
            </a:r>
            <a:endParaRPr sz="1800">
              <a:latin typeface="Calibri"/>
              <a:cs typeface="Calibri"/>
            </a:endParaRPr>
          </a:p>
        </p:txBody>
      </p:sp>
      <p:sp>
        <p:nvSpPr>
          <p:cNvPr id="9" name="object 9"/>
          <p:cNvSpPr txBox="1"/>
          <p:nvPr/>
        </p:nvSpPr>
        <p:spPr>
          <a:xfrm>
            <a:off x="5933313" y="1814702"/>
            <a:ext cx="2362200" cy="762000"/>
          </a:xfrm>
          <a:prstGeom prst="rect">
            <a:avLst/>
          </a:prstGeom>
        </p:spPr>
        <p:txBody>
          <a:bodyPr wrap="square" lIns="0" tIns="0" rIns="0" bIns="0" rtlCol="0">
            <a:noAutofit/>
          </a:bodyPr>
          <a:lstStyle/>
          <a:p>
            <a:pPr marL="131217" marR="129537" algn="ctr">
              <a:lnSpc>
                <a:spcPts val="2197"/>
              </a:lnSpc>
            </a:pPr>
            <a:r>
              <a:rPr sz="1800" spc="0" dirty="0">
                <a:solidFill>
                  <a:srgbClr val="FFFFFF"/>
                </a:solidFill>
                <a:latin typeface="Calibri"/>
                <a:cs typeface="Calibri"/>
              </a:rPr>
              <a:t>SAP or</a:t>
            </a:r>
            <a:r>
              <a:rPr sz="1800" spc="-4" dirty="0">
                <a:solidFill>
                  <a:srgbClr val="FFFFFF"/>
                </a:solidFill>
                <a:latin typeface="Calibri"/>
                <a:cs typeface="Calibri"/>
              </a:rPr>
              <a:t> </a:t>
            </a:r>
            <a:r>
              <a:rPr sz="1800" spc="0" dirty="0">
                <a:solidFill>
                  <a:srgbClr val="FFFFFF"/>
                </a:solidFill>
                <a:latin typeface="Calibri"/>
                <a:cs typeface="Calibri"/>
              </a:rPr>
              <a:t>3</a:t>
            </a:r>
            <a:r>
              <a:rPr sz="1800" spc="0" baseline="25031" dirty="0">
                <a:solidFill>
                  <a:srgbClr val="FFFFFF"/>
                </a:solidFill>
                <a:latin typeface="Calibri"/>
                <a:cs typeface="Calibri"/>
              </a:rPr>
              <a:t>rd</a:t>
            </a:r>
            <a:r>
              <a:rPr sz="1800" spc="129" baseline="25031" dirty="0">
                <a:solidFill>
                  <a:srgbClr val="FFFFFF"/>
                </a:solidFill>
                <a:latin typeface="Calibri"/>
                <a:cs typeface="Calibri"/>
              </a:rPr>
              <a:t> </a:t>
            </a:r>
            <a:r>
              <a:rPr sz="1800" spc="0" dirty="0">
                <a:solidFill>
                  <a:srgbClr val="FFFFFF"/>
                </a:solidFill>
                <a:latin typeface="Calibri"/>
                <a:cs typeface="Calibri"/>
              </a:rPr>
              <a:t>party C</a:t>
            </a:r>
            <a:r>
              <a:rPr sz="1800" spc="-4" dirty="0">
                <a:solidFill>
                  <a:srgbClr val="FFFFFF"/>
                </a:solidFill>
                <a:latin typeface="Calibri"/>
                <a:cs typeface="Calibri"/>
              </a:rPr>
              <a:t>l</a:t>
            </a:r>
            <a:r>
              <a:rPr sz="1800" spc="0" dirty="0">
                <a:solidFill>
                  <a:srgbClr val="FFFFFF"/>
                </a:solidFill>
                <a:latin typeface="Calibri"/>
                <a:cs typeface="Calibri"/>
              </a:rPr>
              <a:t>oud</a:t>
            </a:r>
            <a:endParaRPr sz="1800" dirty="0">
              <a:latin typeface="Calibri"/>
              <a:cs typeface="Calibri"/>
            </a:endParaRPr>
          </a:p>
          <a:p>
            <a:pPr marL="770508" marR="771114" algn="ctr">
              <a:lnSpc>
                <a:spcPts val="2160"/>
              </a:lnSpc>
              <a:spcBef>
                <a:spcPts val="108"/>
              </a:spcBef>
            </a:pPr>
            <a:r>
              <a:rPr sz="2700" spc="0" baseline="1517" dirty="0">
                <a:solidFill>
                  <a:srgbClr val="FFFFFF"/>
                </a:solidFill>
                <a:latin typeface="Calibri"/>
                <a:cs typeface="Calibri"/>
              </a:rPr>
              <a:t>Sy</a:t>
            </a:r>
            <a:r>
              <a:rPr sz="2700" spc="4" baseline="1517" dirty="0">
                <a:solidFill>
                  <a:srgbClr val="FFFFFF"/>
                </a:solidFill>
                <a:latin typeface="Calibri"/>
                <a:cs typeface="Calibri"/>
              </a:rPr>
              <a:t>s</a:t>
            </a:r>
            <a:r>
              <a:rPr sz="2700" spc="0" baseline="1517" dirty="0">
                <a:solidFill>
                  <a:srgbClr val="FFFFFF"/>
                </a:solidFill>
                <a:latin typeface="Calibri"/>
                <a:cs typeface="Calibri"/>
              </a:rPr>
              <a:t>tems</a:t>
            </a:r>
            <a:endParaRPr sz="1800" dirty="0">
              <a:latin typeface="Calibri"/>
              <a:cs typeface="Calibri"/>
            </a:endParaRPr>
          </a:p>
        </p:txBody>
      </p:sp>
      <p:sp>
        <p:nvSpPr>
          <p:cNvPr id="7" name="object 7"/>
          <p:cNvSpPr txBox="1"/>
          <p:nvPr/>
        </p:nvSpPr>
        <p:spPr>
          <a:xfrm>
            <a:off x="1541983" y="504698"/>
            <a:ext cx="127101"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2227783" y="504698"/>
            <a:ext cx="127101"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964789"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3879646"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946751" y="504698"/>
            <a:ext cx="11887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30" name="Content Placeholder 2"/>
          <p:cNvSpPr txBox="1">
            <a:spLocks/>
          </p:cNvSpPr>
          <p:nvPr/>
        </p:nvSpPr>
        <p:spPr>
          <a:xfrm>
            <a:off x="866011" y="1225345"/>
            <a:ext cx="7010403" cy="490991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a:latin typeface="Arial" panose="020B0604020202020204" pitchFamily="34" charset="0"/>
                <a:cs typeface="Arial" panose="020B0604020202020204" pitchFamily="34" charset="0"/>
              </a:rPr>
              <a:t>Definition:</a:t>
            </a:r>
          </a:p>
          <a:p>
            <a:pPr>
              <a:buClr>
                <a:schemeClr val="tx1"/>
              </a:buClr>
            </a:pPr>
            <a:r>
              <a:rPr lang="en-US" sz="1800" dirty="0">
                <a:latin typeface="Arial" panose="020B0604020202020204" pitchFamily="34" charset="0"/>
                <a:cs typeface="Arial" panose="020B0604020202020204" pitchFamily="34" charset="0"/>
              </a:rPr>
              <a:t>The ES Repository provides a central modeling and design environment for creating and managing enterprise services. It provides  An integrated modeling environment where you define high level models such as the Process Component models, Integration Scenario models, and so on.</a:t>
            </a:r>
          </a:p>
          <a:p>
            <a:pPr>
              <a:buClr>
                <a:schemeClr val="tx1"/>
              </a:buClr>
            </a:pPr>
            <a:r>
              <a:rPr lang="en-US" sz="1800" dirty="0">
                <a:latin typeface="Arial" panose="020B0604020202020204" pitchFamily="34" charset="0"/>
                <a:cs typeface="Arial" panose="020B0604020202020204" pitchFamily="34" charset="0"/>
              </a:rPr>
              <a:t> End-to-end support for defining SOA artifacts such as service interface, data type, message type, and so on. It also supports the reuse of artifacts.</a:t>
            </a:r>
          </a:p>
          <a:p>
            <a:pPr>
              <a:buClr>
                <a:schemeClr val="tx1"/>
              </a:buClr>
            </a:pPr>
            <a:r>
              <a:rPr lang="en-US" sz="1800" dirty="0">
                <a:latin typeface="Arial" panose="020B0604020202020204" pitchFamily="34" charset="0"/>
                <a:cs typeface="Arial" panose="020B0604020202020204" pitchFamily="34" charset="0"/>
              </a:rPr>
              <a:t>You access the ES Repository using the ES Builder. It helps to define and manage objects in the ES Repository. </a:t>
            </a:r>
          </a:p>
          <a:p>
            <a:pPr>
              <a:buClr>
                <a:schemeClr val="tx1"/>
              </a:buClr>
            </a:pPr>
            <a:r>
              <a:rPr lang="en-US" sz="1800" dirty="0">
                <a:latin typeface="Arial" panose="020B0604020202020204" pitchFamily="34" charset="0"/>
                <a:cs typeface="Arial" panose="020B0604020202020204" pitchFamily="34" charset="0"/>
              </a:rPr>
              <a:t>You can organize content in the ES Repository into software components versions, namespaces, and folders. Organizing content eases navigation, helps to reuse objects, and group similar objects.</a:t>
            </a:r>
          </a:p>
          <a:p>
            <a:pPr>
              <a:buClr>
                <a:schemeClr val="tx1"/>
              </a:buClr>
            </a:pPr>
            <a:endParaRPr lang="en-US" sz="1800" dirty="0">
              <a:latin typeface="Arial" panose="020B0604020202020204" pitchFamily="34" charset="0"/>
              <a:cs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9"/>
          <p:cNvSpPr/>
          <p:nvPr/>
        </p:nvSpPr>
        <p:spPr>
          <a:xfrm>
            <a:off x="1" y="528521"/>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6287283"/>
            <a:ext cx="1447800" cy="430427"/>
          </a:xfrm>
          <a:prstGeom prst="rect">
            <a:avLst/>
          </a:prstGeom>
        </p:spPr>
      </p:pic>
      <p:sp>
        <p:nvSpPr>
          <p:cNvPr id="9" name="object 11"/>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8" name="Content Placeholder 2"/>
          <p:cNvSpPr txBox="1">
            <a:spLocks/>
          </p:cNvSpPr>
          <p:nvPr/>
        </p:nvSpPr>
        <p:spPr>
          <a:xfrm>
            <a:off x="1600200" y="1253204"/>
            <a:ext cx="6347714" cy="568075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tx1"/>
              </a:buClr>
              <a:buFont typeface="Arial" pitchFamily="34" charset="0"/>
              <a:buNone/>
            </a:pPr>
            <a:r>
              <a:rPr lang="en-US" sz="2000" b="1" dirty="0">
                <a:latin typeface="Arial" panose="020B0604020202020204" pitchFamily="34" charset="0"/>
                <a:cs typeface="Arial" panose="020B0604020202020204" pitchFamily="34" charset="0"/>
              </a:rPr>
              <a:t>There are two modeling environments in the Enterprise Services Repository: </a:t>
            </a:r>
            <a:r>
              <a:rPr lang="en-US" sz="2000" dirty="0">
                <a:latin typeface="Times New Roman" panose="02020603050405020304" pitchFamily="18" charset="0"/>
                <a:cs typeface="Times New Roman" panose="02020603050405020304" pitchFamily="18" charset="0"/>
              </a:rPr>
              <a:t> </a:t>
            </a:r>
          </a:p>
          <a:p>
            <a:pPr marL="0" indent="0">
              <a:buClr>
                <a:schemeClr val="tx1"/>
              </a:buClr>
              <a:buFont typeface="Arial" pitchFamily="34" charset="0"/>
              <a:buNone/>
            </a:pPr>
            <a:endParaRPr lang="en-US" sz="2000" dirty="0">
              <a:latin typeface="Times New Roman" panose="02020603050405020304" pitchFamily="18" charset="0"/>
              <a:cs typeface="Times New Roman" panose="02020603050405020304" pitchFamily="18" charset="0"/>
            </a:endParaRPr>
          </a:p>
          <a:p>
            <a:pPr>
              <a:buClr>
                <a:schemeClr val="tx1"/>
              </a:buClr>
            </a:pPr>
            <a:r>
              <a:rPr lang="en-US" sz="2000" dirty="0">
                <a:latin typeface="Times New Roman" panose="02020603050405020304" pitchFamily="18" charset="0"/>
                <a:cs typeface="Times New Roman" panose="02020603050405020304" pitchFamily="18" charset="0"/>
              </a:rPr>
              <a:t>      </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Process Components Architecture Models </a:t>
            </a:r>
          </a:p>
          <a:p>
            <a:pPr marL="0" indent="0">
              <a:buFont typeface="Arial" pitchFamily="34" charset="0"/>
              <a:buNone/>
            </a:pPr>
            <a:r>
              <a:rPr lang="en-US" sz="1800" dirty="0">
                <a:latin typeface="Arial" panose="020B0604020202020204" pitchFamily="34" charset="0"/>
                <a:cs typeface="Arial" panose="020B0604020202020204" pitchFamily="34" charset="0"/>
              </a:rPr>
              <a:t> SAP works with this environment to create models for applications in the SAP Business Suite. These models are shipped to customers. You can create your own models in the ES Repository.</a:t>
            </a:r>
          </a:p>
          <a:p>
            <a:pPr marL="0" indent="0">
              <a:buFont typeface="Arial" pitchFamily="34" charset="0"/>
              <a:buNone/>
            </a:pPr>
            <a:endParaRPr lang="en-US" sz="1800" dirty="0">
              <a:latin typeface="Arial" panose="020B0604020202020204" pitchFamily="34" charset="0"/>
              <a:cs typeface="Arial" panose="020B0604020202020204" pitchFamily="34" charset="0"/>
            </a:endParaRPr>
          </a:p>
          <a:p>
            <a:pPr>
              <a:buClr>
                <a:schemeClr val="tx1"/>
              </a:buClr>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Process Integration Scenarios </a:t>
            </a:r>
          </a:p>
          <a:p>
            <a:pPr marL="0" indent="0">
              <a:buFont typeface="Arial" pitchFamily="34" charset="0"/>
              <a:buNone/>
            </a:pPr>
            <a:r>
              <a:rPr lang="en-US" sz="1800" dirty="0">
                <a:latin typeface="Arial" panose="020B0604020202020204" pitchFamily="34" charset="0"/>
                <a:cs typeface="Arial" panose="020B0604020202020204" pitchFamily="34" charset="0"/>
              </a:rPr>
              <a:t>This modeling environment in the ES Repository was part of previous SAP </a:t>
            </a:r>
            <a:r>
              <a:rPr lang="en-US" sz="1800" dirty="0" err="1">
                <a:latin typeface="Arial" panose="020B0604020202020204" pitchFamily="34" charset="0"/>
                <a:cs typeface="Arial" panose="020B0604020202020204" pitchFamily="34" charset="0"/>
              </a:rPr>
              <a:t>NetWeaver</a:t>
            </a:r>
            <a:r>
              <a:rPr lang="en-US" sz="1800" dirty="0">
                <a:latin typeface="Arial" panose="020B0604020202020204" pitchFamily="34" charset="0"/>
                <a:cs typeface="Arial" panose="020B0604020202020204" pitchFamily="34" charset="0"/>
              </a:rPr>
              <a:t> PI releases and continues to be supported in the latest release. It concentrates on the modeling of the exchange of messages between application components.</a:t>
            </a:r>
          </a:p>
          <a:p>
            <a:pPr marL="0" indent="0">
              <a:buFont typeface="Arial" pitchFamily="34" charset="0"/>
              <a:buNone/>
            </a:pPr>
            <a:endParaRPr lang="en-US" dirty="0"/>
          </a:p>
        </p:txBody>
      </p:sp>
    </p:spTree>
    <p:extLst>
      <p:ext uri="{BB962C8B-B14F-4D97-AF65-F5344CB8AC3E}">
        <p14:creationId xmlns:p14="http://schemas.microsoft.com/office/powerpoint/2010/main" val="2754596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9"/>
          <p:cNvSpPr/>
          <p:nvPr/>
        </p:nvSpPr>
        <p:spPr>
          <a:xfrm>
            <a:off x="1" y="528521"/>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3" name="Rectangle 2"/>
          <p:cNvSpPr/>
          <p:nvPr/>
        </p:nvSpPr>
        <p:spPr>
          <a:xfrm>
            <a:off x="533400" y="205355"/>
            <a:ext cx="6229462" cy="646331"/>
          </a:xfrm>
          <a:prstGeom prst="rect">
            <a:avLst/>
          </a:prstGeom>
        </p:spPr>
        <p:txBody>
          <a:bodyPr wrap="none">
            <a:spAutoFit/>
          </a:bodyPr>
          <a:lstStyle/>
          <a:p>
            <a:r>
              <a:rPr lang="en-US" sz="3600" b="1" dirty="0">
                <a:solidFill>
                  <a:schemeClr val="accent6"/>
                </a:solidFill>
                <a:latin typeface="Arial" panose="020B0604020202020204" pitchFamily="34" charset="0"/>
                <a:cs typeface="Arial" panose="020B0604020202020204" pitchFamily="34" charset="0"/>
              </a:rPr>
              <a:t>ES REPOSITORY OBJECTS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288" y="6313390"/>
            <a:ext cx="1362223" cy="404985"/>
          </a:xfrm>
          <a:prstGeom prst="rect">
            <a:avLst/>
          </a:prstGeom>
        </p:spPr>
      </p:pic>
      <p:sp>
        <p:nvSpPr>
          <p:cNvPr id="7" name="object 11"/>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pic>
        <p:nvPicPr>
          <p:cNvPr id="8" name="Picture 2"/>
          <p:cNvPicPr>
            <a:picLocks noChangeAspect="1" noChangeArrowheads="1"/>
          </p:cNvPicPr>
          <p:nvPr/>
        </p:nvPicPr>
        <p:blipFill>
          <a:blip r:embed="rId4" cstate="print"/>
          <a:srcRect/>
          <a:stretch>
            <a:fillRect/>
          </a:stretch>
        </p:blipFill>
        <p:spPr bwMode="auto">
          <a:xfrm>
            <a:off x="928047" y="1066294"/>
            <a:ext cx="3369545" cy="2552700"/>
          </a:xfrm>
          <a:prstGeom prst="rect">
            <a:avLst/>
          </a:prstGeom>
          <a:noFill/>
          <a:ln w="9525">
            <a:noFill/>
            <a:miter lim="800000"/>
            <a:headEnd/>
            <a:tailEnd/>
          </a:ln>
        </p:spPr>
      </p:pic>
      <p:pic>
        <p:nvPicPr>
          <p:cNvPr id="9" name="Picture 3"/>
          <p:cNvPicPr>
            <a:picLocks noChangeAspect="1" noChangeArrowheads="1"/>
          </p:cNvPicPr>
          <p:nvPr/>
        </p:nvPicPr>
        <p:blipFill>
          <a:blip r:embed="rId5" cstate="print"/>
          <a:srcRect/>
          <a:stretch>
            <a:fillRect/>
          </a:stretch>
        </p:blipFill>
        <p:spPr bwMode="auto">
          <a:xfrm>
            <a:off x="4953000" y="1046359"/>
            <a:ext cx="3613355" cy="2305050"/>
          </a:xfrm>
          <a:prstGeom prst="rect">
            <a:avLst/>
          </a:prstGeom>
          <a:noFill/>
          <a:ln w="9525">
            <a:noFill/>
            <a:miter lim="800000"/>
            <a:headEnd/>
            <a:tailEnd/>
          </a:ln>
        </p:spPr>
      </p:pic>
      <p:pic>
        <p:nvPicPr>
          <p:cNvPr id="10" name="Picture 1"/>
          <p:cNvPicPr>
            <a:picLocks noChangeAspect="1" noChangeArrowheads="1"/>
          </p:cNvPicPr>
          <p:nvPr/>
        </p:nvPicPr>
        <p:blipFill>
          <a:blip r:embed="rId6" cstate="print"/>
          <a:srcRect/>
          <a:stretch>
            <a:fillRect/>
          </a:stretch>
        </p:blipFill>
        <p:spPr bwMode="auto">
          <a:xfrm>
            <a:off x="875967" y="3947600"/>
            <a:ext cx="3421625" cy="2247900"/>
          </a:xfrm>
          <a:prstGeom prst="rect">
            <a:avLst/>
          </a:prstGeom>
          <a:noFill/>
          <a:ln w="9525">
            <a:noFill/>
            <a:miter lim="800000"/>
            <a:headEnd/>
            <a:tailEnd/>
          </a:ln>
        </p:spPr>
      </p:pic>
      <p:pic>
        <p:nvPicPr>
          <p:cNvPr id="11" name="Picture 4"/>
          <p:cNvPicPr>
            <a:picLocks noChangeAspect="1" noChangeArrowheads="1"/>
          </p:cNvPicPr>
          <p:nvPr/>
        </p:nvPicPr>
        <p:blipFill>
          <a:blip r:embed="rId7" cstate="print"/>
          <a:srcRect/>
          <a:stretch>
            <a:fillRect/>
          </a:stretch>
        </p:blipFill>
        <p:spPr bwMode="auto">
          <a:xfrm>
            <a:off x="4931391" y="3984696"/>
            <a:ext cx="3020962" cy="2299672"/>
          </a:xfrm>
          <a:prstGeom prst="rect">
            <a:avLst/>
          </a:prstGeom>
          <a:noFill/>
          <a:ln w="9525">
            <a:noFill/>
            <a:miter lim="800000"/>
            <a:headEnd/>
            <a:tailEnd/>
          </a:ln>
        </p:spPr>
      </p:pic>
    </p:spTree>
    <p:extLst>
      <p:ext uri="{BB962C8B-B14F-4D97-AF65-F5344CB8AC3E}">
        <p14:creationId xmlns:p14="http://schemas.microsoft.com/office/powerpoint/2010/main" val="2157522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0" y="1324101"/>
            <a:ext cx="9906000" cy="5533898"/>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p:nvPr/>
        </p:nvSpPr>
        <p:spPr>
          <a:xfrm>
            <a:off x="0" y="6400876"/>
            <a:ext cx="9906000" cy="457123"/>
          </a:xfrm>
          <a:custGeom>
            <a:avLst/>
            <a:gdLst/>
            <a:ahLst/>
            <a:cxnLst/>
            <a:rect l="l" t="t" r="r" b="b"/>
            <a:pathLst>
              <a:path w="9906000" h="457123">
                <a:moveTo>
                  <a:pt x="9906000" y="0"/>
                </a:moveTo>
                <a:lnTo>
                  <a:pt x="0" y="0"/>
                </a:lnTo>
                <a:lnTo>
                  <a:pt x="0" y="457121"/>
                </a:lnTo>
                <a:lnTo>
                  <a:pt x="9906000" y="457121"/>
                </a:lnTo>
                <a:lnTo>
                  <a:pt x="9906000" y="0"/>
                </a:lnTo>
                <a:close/>
              </a:path>
            </a:pathLst>
          </a:custGeom>
          <a:solidFill>
            <a:srgbClr val="FFFFFF"/>
          </a:solidFill>
        </p:spPr>
        <p:txBody>
          <a:bodyPr wrap="square" lIns="0" tIns="0" rIns="0" bIns="0" rtlCol="0">
            <a:noAutofit/>
          </a:bodyPr>
          <a:lstStyle/>
          <a:p>
            <a:endParaRPr/>
          </a:p>
        </p:txBody>
      </p:sp>
      <p:sp>
        <p:nvSpPr>
          <p:cNvPr id="16" name="object 16"/>
          <p:cNvSpPr/>
          <p:nvPr/>
        </p:nvSpPr>
        <p:spPr>
          <a:xfrm>
            <a:off x="6565733" y="6516913"/>
            <a:ext cx="105717" cy="192145"/>
          </a:xfrm>
          <a:custGeom>
            <a:avLst/>
            <a:gdLst/>
            <a:ahLst/>
            <a:cxnLst/>
            <a:rect l="l" t="t" r="r" b="b"/>
            <a:pathLst>
              <a:path w="105717" h="192145">
                <a:moveTo>
                  <a:pt x="0" y="80217"/>
                </a:moveTo>
                <a:lnTo>
                  <a:pt x="0" y="174018"/>
                </a:lnTo>
                <a:lnTo>
                  <a:pt x="333" y="174970"/>
                </a:lnTo>
                <a:lnTo>
                  <a:pt x="6859" y="187437"/>
                </a:lnTo>
                <a:lnTo>
                  <a:pt x="18877" y="192145"/>
                </a:lnTo>
                <a:lnTo>
                  <a:pt x="26428" y="192145"/>
                </a:lnTo>
                <a:lnTo>
                  <a:pt x="30204" y="106411"/>
                </a:lnTo>
                <a:lnTo>
                  <a:pt x="30204" y="39877"/>
                </a:lnTo>
                <a:lnTo>
                  <a:pt x="33980" y="32621"/>
                </a:lnTo>
                <a:lnTo>
                  <a:pt x="41531" y="28999"/>
                </a:lnTo>
                <a:lnTo>
                  <a:pt x="64185" y="28999"/>
                </a:lnTo>
                <a:lnTo>
                  <a:pt x="64185" y="32621"/>
                </a:lnTo>
                <a:lnTo>
                  <a:pt x="71736" y="32621"/>
                </a:lnTo>
                <a:lnTo>
                  <a:pt x="68476" y="1377"/>
                </a:lnTo>
                <a:lnTo>
                  <a:pt x="52858" y="0"/>
                </a:lnTo>
                <a:lnTo>
                  <a:pt x="30204" y="0"/>
                </a:lnTo>
                <a:lnTo>
                  <a:pt x="22653" y="3621"/>
                </a:lnTo>
                <a:lnTo>
                  <a:pt x="18877" y="0"/>
                </a:lnTo>
                <a:lnTo>
                  <a:pt x="0" y="0"/>
                </a:lnTo>
                <a:lnTo>
                  <a:pt x="0" y="80217"/>
                </a:lnTo>
                <a:close/>
              </a:path>
              <a:path w="105717" h="192145">
                <a:moveTo>
                  <a:pt x="105717" y="90632"/>
                </a:moveTo>
                <a:lnTo>
                  <a:pt x="105717" y="36255"/>
                </a:lnTo>
                <a:lnTo>
                  <a:pt x="103072" y="29875"/>
                </a:lnTo>
                <a:lnTo>
                  <a:pt x="95688" y="18274"/>
                </a:lnTo>
                <a:lnTo>
                  <a:pt x="86838" y="10865"/>
                </a:lnTo>
                <a:lnTo>
                  <a:pt x="81028" y="5508"/>
                </a:lnTo>
                <a:lnTo>
                  <a:pt x="68476" y="1377"/>
                </a:lnTo>
                <a:lnTo>
                  <a:pt x="71736" y="32621"/>
                </a:lnTo>
                <a:lnTo>
                  <a:pt x="75511" y="39877"/>
                </a:lnTo>
                <a:lnTo>
                  <a:pt x="75511" y="94254"/>
                </a:lnTo>
                <a:lnTo>
                  <a:pt x="71736" y="101510"/>
                </a:lnTo>
                <a:lnTo>
                  <a:pt x="64185" y="105132"/>
                </a:lnTo>
                <a:lnTo>
                  <a:pt x="56634" y="105132"/>
                </a:lnTo>
                <a:lnTo>
                  <a:pt x="52833" y="105652"/>
                </a:lnTo>
                <a:lnTo>
                  <a:pt x="30204" y="108753"/>
                </a:lnTo>
                <a:lnTo>
                  <a:pt x="30204" y="106411"/>
                </a:lnTo>
                <a:lnTo>
                  <a:pt x="26428" y="192145"/>
                </a:lnTo>
                <a:lnTo>
                  <a:pt x="30204" y="188520"/>
                </a:lnTo>
                <a:lnTo>
                  <a:pt x="30204" y="137763"/>
                </a:lnTo>
                <a:lnTo>
                  <a:pt x="55287" y="137706"/>
                </a:lnTo>
                <a:lnTo>
                  <a:pt x="68414" y="135191"/>
                </a:lnTo>
                <a:lnTo>
                  <a:pt x="79288" y="130512"/>
                </a:lnTo>
                <a:lnTo>
                  <a:pt x="89443" y="125210"/>
                </a:lnTo>
                <a:lnTo>
                  <a:pt x="98767" y="115893"/>
                </a:lnTo>
                <a:lnTo>
                  <a:pt x="104050" y="104231"/>
                </a:lnTo>
                <a:lnTo>
                  <a:pt x="105717" y="90632"/>
                </a:lnTo>
                <a:close/>
              </a:path>
            </a:pathLst>
          </a:custGeom>
          <a:solidFill>
            <a:srgbClr val="008FC1"/>
          </a:solidFill>
        </p:spPr>
        <p:txBody>
          <a:bodyPr wrap="square" lIns="0" tIns="0" rIns="0" bIns="0" rtlCol="0">
            <a:noAutofit/>
          </a:bodyPr>
          <a:lstStyle/>
          <a:p>
            <a:endParaRPr/>
          </a:p>
        </p:txBody>
      </p:sp>
      <p:sp>
        <p:nvSpPr>
          <p:cNvPr id="17" name="object 17"/>
          <p:cNvSpPr/>
          <p:nvPr/>
        </p:nvSpPr>
        <p:spPr>
          <a:xfrm>
            <a:off x="6686552" y="6574912"/>
            <a:ext cx="105721" cy="134146"/>
          </a:xfrm>
          <a:custGeom>
            <a:avLst/>
            <a:gdLst/>
            <a:ahLst/>
            <a:cxnLst/>
            <a:rect l="l" t="t" r="r" b="b"/>
            <a:pathLst>
              <a:path w="105721" h="134146">
                <a:moveTo>
                  <a:pt x="90621" y="79764"/>
                </a:moveTo>
                <a:lnTo>
                  <a:pt x="101936" y="76138"/>
                </a:lnTo>
                <a:lnTo>
                  <a:pt x="105721" y="68887"/>
                </a:lnTo>
                <a:lnTo>
                  <a:pt x="105721" y="32633"/>
                </a:lnTo>
                <a:lnTo>
                  <a:pt x="101936" y="29011"/>
                </a:lnTo>
                <a:lnTo>
                  <a:pt x="100606" y="25512"/>
                </a:lnTo>
                <a:lnTo>
                  <a:pt x="93404" y="13492"/>
                </a:lnTo>
                <a:lnTo>
                  <a:pt x="83675" y="5615"/>
                </a:lnTo>
                <a:lnTo>
                  <a:pt x="71419" y="1308"/>
                </a:lnTo>
                <a:lnTo>
                  <a:pt x="56636" y="0"/>
                </a:lnTo>
                <a:lnTo>
                  <a:pt x="33979" y="0"/>
                </a:lnTo>
                <a:lnTo>
                  <a:pt x="30207" y="3634"/>
                </a:lnTo>
                <a:lnTo>
                  <a:pt x="30207" y="47133"/>
                </a:lnTo>
                <a:lnTo>
                  <a:pt x="30207" y="36255"/>
                </a:lnTo>
                <a:lnTo>
                  <a:pt x="33979" y="32633"/>
                </a:lnTo>
                <a:lnTo>
                  <a:pt x="41536" y="29011"/>
                </a:lnTo>
                <a:lnTo>
                  <a:pt x="60408" y="29011"/>
                </a:lnTo>
                <a:lnTo>
                  <a:pt x="71736" y="32633"/>
                </a:lnTo>
                <a:lnTo>
                  <a:pt x="75508" y="36255"/>
                </a:lnTo>
                <a:lnTo>
                  <a:pt x="75508" y="50755"/>
                </a:lnTo>
                <a:lnTo>
                  <a:pt x="31358" y="79764"/>
                </a:lnTo>
                <a:lnTo>
                  <a:pt x="90621" y="79764"/>
                </a:lnTo>
                <a:close/>
              </a:path>
              <a:path w="105721" h="134146">
                <a:moveTo>
                  <a:pt x="52864" y="105143"/>
                </a:moveTo>
                <a:lnTo>
                  <a:pt x="45308" y="105143"/>
                </a:lnTo>
                <a:lnTo>
                  <a:pt x="41536" y="101517"/>
                </a:lnTo>
                <a:lnTo>
                  <a:pt x="37751" y="101517"/>
                </a:lnTo>
                <a:lnTo>
                  <a:pt x="33979" y="97892"/>
                </a:lnTo>
                <a:lnTo>
                  <a:pt x="30207" y="94266"/>
                </a:lnTo>
                <a:lnTo>
                  <a:pt x="30207" y="79764"/>
                </a:lnTo>
                <a:lnTo>
                  <a:pt x="31358" y="79764"/>
                </a:lnTo>
                <a:lnTo>
                  <a:pt x="75508" y="50755"/>
                </a:lnTo>
                <a:lnTo>
                  <a:pt x="30207" y="50755"/>
                </a:lnTo>
                <a:lnTo>
                  <a:pt x="30207" y="3634"/>
                </a:lnTo>
                <a:lnTo>
                  <a:pt x="24307" y="5831"/>
                </a:lnTo>
                <a:lnTo>
                  <a:pt x="12879" y="12910"/>
                </a:lnTo>
                <a:lnTo>
                  <a:pt x="5371" y="22588"/>
                </a:lnTo>
                <a:lnTo>
                  <a:pt x="1254" y="35118"/>
                </a:lnTo>
                <a:lnTo>
                  <a:pt x="0" y="50755"/>
                </a:lnTo>
                <a:lnTo>
                  <a:pt x="0" y="101517"/>
                </a:lnTo>
                <a:lnTo>
                  <a:pt x="3775" y="108768"/>
                </a:lnTo>
                <a:lnTo>
                  <a:pt x="13860" y="121012"/>
                </a:lnTo>
                <a:lnTo>
                  <a:pt x="24748" y="127957"/>
                </a:lnTo>
                <a:lnTo>
                  <a:pt x="37933" y="132510"/>
                </a:lnTo>
                <a:lnTo>
                  <a:pt x="52864" y="134146"/>
                </a:lnTo>
                <a:lnTo>
                  <a:pt x="101936" y="134146"/>
                </a:lnTo>
                <a:lnTo>
                  <a:pt x="105721" y="130521"/>
                </a:lnTo>
                <a:lnTo>
                  <a:pt x="105721" y="119645"/>
                </a:lnTo>
                <a:lnTo>
                  <a:pt x="101936" y="108768"/>
                </a:lnTo>
                <a:lnTo>
                  <a:pt x="94392" y="105143"/>
                </a:lnTo>
                <a:lnTo>
                  <a:pt x="52864" y="105143"/>
                </a:lnTo>
                <a:close/>
              </a:path>
            </a:pathLst>
          </a:custGeom>
          <a:solidFill>
            <a:srgbClr val="008FC1"/>
          </a:solidFill>
        </p:spPr>
        <p:txBody>
          <a:bodyPr wrap="square" lIns="0" tIns="0" rIns="0" bIns="0" rtlCol="0">
            <a:noAutofit/>
          </a:bodyPr>
          <a:lstStyle/>
          <a:p>
            <a:endParaRPr/>
          </a:p>
        </p:txBody>
      </p:sp>
      <p:sp>
        <p:nvSpPr>
          <p:cNvPr id="18" name="object 18"/>
          <p:cNvSpPr/>
          <p:nvPr/>
        </p:nvSpPr>
        <p:spPr>
          <a:xfrm>
            <a:off x="6811145" y="6574912"/>
            <a:ext cx="105726" cy="134146"/>
          </a:xfrm>
          <a:custGeom>
            <a:avLst/>
            <a:gdLst/>
            <a:ahLst/>
            <a:cxnLst/>
            <a:rect l="l" t="t" r="r" b="b"/>
            <a:pathLst>
              <a:path w="105726" h="134146">
                <a:moveTo>
                  <a:pt x="60413" y="134146"/>
                </a:moveTo>
                <a:lnTo>
                  <a:pt x="64185" y="134146"/>
                </a:lnTo>
                <a:lnTo>
                  <a:pt x="67969" y="130521"/>
                </a:lnTo>
                <a:lnTo>
                  <a:pt x="75513" y="130521"/>
                </a:lnTo>
                <a:lnTo>
                  <a:pt x="80562" y="128233"/>
                </a:lnTo>
                <a:lnTo>
                  <a:pt x="91175" y="120479"/>
                </a:lnTo>
                <a:lnTo>
                  <a:pt x="99083" y="110082"/>
                </a:lnTo>
                <a:lnTo>
                  <a:pt x="104021" y="97549"/>
                </a:lnTo>
                <a:lnTo>
                  <a:pt x="105726" y="83389"/>
                </a:lnTo>
                <a:lnTo>
                  <a:pt x="105726" y="50755"/>
                </a:lnTo>
                <a:lnTo>
                  <a:pt x="105476" y="45798"/>
                </a:lnTo>
                <a:lnTo>
                  <a:pt x="102683" y="32655"/>
                </a:lnTo>
                <a:lnTo>
                  <a:pt x="98169" y="21755"/>
                </a:lnTo>
                <a:lnTo>
                  <a:pt x="91754" y="14369"/>
                </a:lnTo>
                <a:lnTo>
                  <a:pt x="81871" y="6387"/>
                </a:lnTo>
                <a:lnTo>
                  <a:pt x="70467" y="1597"/>
                </a:lnTo>
                <a:lnTo>
                  <a:pt x="56641" y="0"/>
                </a:lnTo>
                <a:lnTo>
                  <a:pt x="30212" y="0"/>
                </a:lnTo>
                <a:lnTo>
                  <a:pt x="25163" y="3118"/>
                </a:lnTo>
                <a:lnTo>
                  <a:pt x="14550" y="11652"/>
                </a:lnTo>
                <a:lnTo>
                  <a:pt x="6643" y="21663"/>
                </a:lnTo>
                <a:lnTo>
                  <a:pt x="1704" y="33405"/>
                </a:lnTo>
                <a:lnTo>
                  <a:pt x="0" y="47133"/>
                </a:lnTo>
                <a:lnTo>
                  <a:pt x="0" y="97892"/>
                </a:lnTo>
                <a:lnTo>
                  <a:pt x="3784" y="105143"/>
                </a:lnTo>
                <a:lnTo>
                  <a:pt x="10728" y="117229"/>
                </a:lnTo>
                <a:lnTo>
                  <a:pt x="20234" y="126399"/>
                </a:lnTo>
                <a:lnTo>
                  <a:pt x="31881" y="132152"/>
                </a:lnTo>
                <a:lnTo>
                  <a:pt x="45313" y="134146"/>
                </a:lnTo>
                <a:lnTo>
                  <a:pt x="48097" y="105124"/>
                </a:lnTo>
                <a:lnTo>
                  <a:pt x="35113" y="99875"/>
                </a:lnTo>
                <a:lnTo>
                  <a:pt x="30212" y="87015"/>
                </a:lnTo>
                <a:lnTo>
                  <a:pt x="30212" y="39889"/>
                </a:lnTo>
                <a:lnTo>
                  <a:pt x="33984" y="36255"/>
                </a:lnTo>
                <a:lnTo>
                  <a:pt x="33984" y="29011"/>
                </a:lnTo>
                <a:lnTo>
                  <a:pt x="64185" y="29011"/>
                </a:lnTo>
                <a:lnTo>
                  <a:pt x="71741" y="32633"/>
                </a:lnTo>
                <a:lnTo>
                  <a:pt x="75513" y="36255"/>
                </a:lnTo>
                <a:lnTo>
                  <a:pt x="75513" y="90640"/>
                </a:lnTo>
                <a:lnTo>
                  <a:pt x="71741" y="94266"/>
                </a:lnTo>
                <a:lnTo>
                  <a:pt x="71741" y="101517"/>
                </a:lnTo>
                <a:lnTo>
                  <a:pt x="64185" y="105143"/>
                </a:lnTo>
                <a:lnTo>
                  <a:pt x="60413" y="134146"/>
                </a:lnTo>
                <a:close/>
              </a:path>
              <a:path w="105726" h="134146">
                <a:moveTo>
                  <a:pt x="60413" y="134146"/>
                </a:moveTo>
                <a:lnTo>
                  <a:pt x="64185" y="105143"/>
                </a:lnTo>
                <a:lnTo>
                  <a:pt x="48097" y="105124"/>
                </a:lnTo>
                <a:lnTo>
                  <a:pt x="45313" y="134146"/>
                </a:lnTo>
                <a:lnTo>
                  <a:pt x="60413" y="134146"/>
                </a:lnTo>
                <a:close/>
              </a:path>
            </a:pathLst>
          </a:custGeom>
          <a:solidFill>
            <a:srgbClr val="008FC1"/>
          </a:solidFill>
        </p:spPr>
        <p:txBody>
          <a:bodyPr wrap="square" lIns="0" tIns="0" rIns="0" bIns="0" rtlCol="0">
            <a:noAutofit/>
          </a:bodyPr>
          <a:lstStyle/>
          <a:p>
            <a:endParaRPr/>
          </a:p>
        </p:txBody>
      </p:sp>
      <p:sp>
        <p:nvSpPr>
          <p:cNvPr id="19" name="object 19"/>
          <p:cNvSpPr/>
          <p:nvPr/>
        </p:nvSpPr>
        <p:spPr>
          <a:xfrm>
            <a:off x="6935744" y="6574912"/>
            <a:ext cx="101941" cy="177652"/>
          </a:xfrm>
          <a:custGeom>
            <a:avLst/>
            <a:gdLst/>
            <a:ahLst/>
            <a:cxnLst/>
            <a:rect l="l" t="t" r="r" b="b"/>
            <a:pathLst>
              <a:path w="101941" h="177652">
                <a:moveTo>
                  <a:pt x="0" y="0"/>
                </a:moveTo>
                <a:lnTo>
                  <a:pt x="28" y="160774"/>
                </a:lnTo>
                <a:lnTo>
                  <a:pt x="6941" y="174262"/>
                </a:lnTo>
                <a:lnTo>
                  <a:pt x="18871" y="177652"/>
                </a:lnTo>
                <a:lnTo>
                  <a:pt x="30200" y="177652"/>
                </a:lnTo>
                <a:lnTo>
                  <a:pt x="30200" y="29011"/>
                </a:lnTo>
                <a:lnTo>
                  <a:pt x="37756" y="25377"/>
                </a:lnTo>
                <a:lnTo>
                  <a:pt x="53860" y="25396"/>
                </a:lnTo>
                <a:lnTo>
                  <a:pt x="66839" y="30653"/>
                </a:lnTo>
                <a:lnTo>
                  <a:pt x="71741" y="43511"/>
                </a:lnTo>
                <a:lnTo>
                  <a:pt x="71741" y="87015"/>
                </a:lnTo>
                <a:lnTo>
                  <a:pt x="67956" y="90640"/>
                </a:lnTo>
                <a:lnTo>
                  <a:pt x="67956" y="97892"/>
                </a:lnTo>
                <a:lnTo>
                  <a:pt x="66752" y="126374"/>
                </a:lnTo>
                <a:lnTo>
                  <a:pt x="79285" y="123270"/>
                </a:lnTo>
                <a:lnTo>
                  <a:pt x="86307" y="117709"/>
                </a:lnTo>
                <a:lnTo>
                  <a:pt x="94992" y="108066"/>
                </a:lnTo>
                <a:lnTo>
                  <a:pt x="100204" y="96933"/>
                </a:lnTo>
                <a:lnTo>
                  <a:pt x="101941" y="83389"/>
                </a:lnTo>
                <a:lnTo>
                  <a:pt x="101941" y="39889"/>
                </a:lnTo>
                <a:lnTo>
                  <a:pt x="98169" y="32633"/>
                </a:lnTo>
                <a:lnTo>
                  <a:pt x="98169" y="25377"/>
                </a:lnTo>
                <a:lnTo>
                  <a:pt x="94385" y="18133"/>
                </a:lnTo>
                <a:lnTo>
                  <a:pt x="90613" y="14499"/>
                </a:lnTo>
                <a:lnTo>
                  <a:pt x="86841" y="10877"/>
                </a:lnTo>
                <a:lnTo>
                  <a:pt x="79285" y="7255"/>
                </a:lnTo>
                <a:lnTo>
                  <a:pt x="74605" y="2836"/>
                </a:lnTo>
                <a:lnTo>
                  <a:pt x="62985" y="354"/>
                </a:lnTo>
                <a:lnTo>
                  <a:pt x="45313" y="0"/>
                </a:lnTo>
                <a:lnTo>
                  <a:pt x="30200" y="0"/>
                </a:lnTo>
                <a:lnTo>
                  <a:pt x="22656" y="3634"/>
                </a:lnTo>
                <a:lnTo>
                  <a:pt x="18871" y="0"/>
                </a:lnTo>
                <a:lnTo>
                  <a:pt x="0" y="0"/>
                </a:lnTo>
                <a:close/>
              </a:path>
              <a:path w="101941" h="177652">
                <a:moveTo>
                  <a:pt x="49084" y="101517"/>
                </a:moveTo>
                <a:lnTo>
                  <a:pt x="30200" y="101517"/>
                </a:lnTo>
                <a:lnTo>
                  <a:pt x="30200" y="77028"/>
                </a:lnTo>
                <a:lnTo>
                  <a:pt x="30200" y="126896"/>
                </a:lnTo>
                <a:lnTo>
                  <a:pt x="53966" y="126895"/>
                </a:lnTo>
                <a:lnTo>
                  <a:pt x="66752" y="126374"/>
                </a:lnTo>
                <a:lnTo>
                  <a:pt x="67956" y="97892"/>
                </a:lnTo>
                <a:lnTo>
                  <a:pt x="60413" y="101517"/>
                </a:lnTo>
                <a:lnTo>
                  <a:pt x="49084" y="101517"/>
                </a:lnTo>
                <a:close/>
              </a:path>
            </a:pathLst>
          </a:custGeom>
          <a:solidFill>
            <a:srgbClr val="008FC1"/>
          </a:solidFill>
        </p:spPr>
        <p:txBody>
          <a:bodyPr wrap="square" lIns="0" tIns="0" rIns="0" bIns="0" rtlCol="0">
            <a:noAutofit/>
          </a:bodyPr>
          <a:lstStyle/>
          <a:p>
            <a:endParaRPr/>
          </a:p>
        </p:txBody>
      </p:sp>
      <p:sp>
        <p:nvSpPr>
          <p:cNvPr id="20" name="object 20"/>
          <p:cNvSpPr/>
          <p:nvPr/>
        </p:nvSpPr>
        <p:spPr>
          <a:xfrm>
            <a:off x="7056558" y="6516913"/>
            <a:ext cx="71741" cy="192145"/>
          </a:xfrm>
          <a:custGeom>
            <a:avLst/>
            <a:gdLst/>
            <a:ahLst/>
            <a:cxnLst/>
            <a:rect l="l" t="t" r="r" b="b"/>
            <a:pathLst>
              <a:path w="71741" h="192145">
                <a:moveTo>
                  <a:pt x="0" y="3621"/>
                </a:moveTo>
                <a:lnTo>
                  <a:pt x="0" y="155890"/>
                </a:lnTo>
                <a:lnTo>
                  <a:pt x="3784" y="163141"/>
                </a:lnTo>
                <a:lnTo>
                  <a:pt x="5112" y="166096"/>
                </a:lnTo>
                <a:lnTo>
                  <a:pt x="12316" y="177063"/>
                </a:lnTo>
                <a:lnTo>
                  <a:pt x="22048" y="185251"/>
                </a:lnTo>
                <a:lnTo>
                  <a:pt x="34305" y="190373"/>
                </a:lnTo>
                <a:lnTo>
                  <a:pt x="49084" y="192145"/>
                </a:lnTo>
                <a:lnTo>
                  <a:pt x="71741" y="192145"/>
                </a:lnTo>
                <a:lnTo>
                  <a:pt x="71741" y="174018"/>
                </a:lnTo>
                <a:lnTo>
                  <a:pt x="67969" y="166767"/>
                </a:lnTo>
                <a:lnTo>
                  <a:pt x="67079" y="165973"/>
                </a:lnTo>
                <a:lnTo>
                  <a:pt x="58048" y="161491"/>
                </a:lnTo>
                <a:lnTo>
                  <a:pt x="41541" y="159516"/>
                </a:lnTo>
                <a:lnTo>
                  <a:pt x="33984" y="159516"/>
                </a:lnTo>
                <a:lnTo>
                  <a:pt x="30212" y="152265"/>
                </a:lnTo>
                <a:lnTo>
                  <a:pt x="30212" y="18121"/>
                </a:lnTo>
                <a:lnTo>
                  <a:pt x="26441" y="14499"/>
                </a:lnTo>
                <a:lnTo>
                  <a:pt x="26337" y="12748"/>
                </a:lnTo>
                <a:lnTo>
                  <a:pt x="18637" y="2804"/>
                </a:lnTo>
                <a:lnTo>
                  <a:pt x="3784" y="0"/>
                </a:lnTo>
                <a:lnTo>
                  <a:pt x="0" y="0"/>
                </a:lnTo>
                <a:lnTo>
                  <a:pt x="0" y="3621"/>
                </a:lnTo>
                <a:close/>
              </a:path>
            </a:pathLst>
          </a:custGeom>
          <a:solidFill>
            <a:srgbClr val="008FC1"/>
          </a:solidFill>
        </p:spPr>
        <p:txBody>
          <a:bodyPr wrap="square" lIns="0" tIns="0" rIns="0" bIns="0" rtlCol="0">
            <a:noAutofit/>
          </a:bodyPr>
          <a:lstStyle/>
          <a:p>
            <a:endParaRPr/>
          </a:p>
        </p:txBody>
      </p:sp>
      <p:sp>
        <p:nvSpPr>
          <p:cNvPr id="21" name="object 21"/>
          <p:cNvSpPr/>
          <p:nvPr/>
        </p:nvSpPr>
        <p:spPr>
          <a:xfrm>
            <a:off x="7135856" y="6574912"/>
            <a:ext cx="105713" cy="134146"/>
          </a:xfrm>
          <a:custGeom>
            <a:avLst/>
            <a:gdLst/>
            <a:ahLst/>
            <a:cxnLst/>
            <a:rect l="l" t="t" r="r" b="b"/>
            <a:pathLst>
              <a:path w="105713" h="134146">
                <a:moveTo>
                  <a:pt x="90613" y="79764"/>
                </a:moveTo>
                <a:lnTo>
                  <a:pt x="101941" y="76138"/>
                </a:lnTo>
                <a:lnTo>
                  <a:pt x="105713" y="68887"/>
                </a:lnTo>
                <a:lnTo>
                  <a:pt x="105713" y="32633"/>
                </a:lnTo>
                <a:lnTo>
                  <a:pt x="101941" y="29011"/>
                </a:lnTo>
                <a:lnTo>
                  <a:pt x="100605" y="25501"/>
                </a:lnTo>
                <a:lnTo>
                  <a:pt x="93396" y="13487"/>
                </a:lnTo>
                <a:lnTo>
                  <a:pt x="83664" y="5613"/>
                </a:lnTo>
                <a:lnTo>
                  <a:pt x="71409" y="1308"/>
                </a:lnTo>
                <a:lnTo>
                  <a:pt x="56628" y="0"/>
                </a:lnTo>
                <a:lnTo>
                  <a:pt x="33972" y="0"/>
                </a:lnTo>
                <a:lnTo>
                  <a:pt x="30200" y="3634"/>
                </a:lnTo>
                <a:lnTo>
                  <a:pt x="30200" y="47133"/>
                </a:lnTo>
                <a:lnTo>
                  <a:pt x="30200" y="36255"/>
                </a:lnTo>
                <a:lnTo>
                  <a:pt x="33972" y="32633"/>
                </a:lnTo>
                <a:lnTo>
                  <a:pt x="41528" y="29011"/>
                </a:lnTo>
                <a:lnTo>
                  <a:pt x="60400" y="29011"/>
                </a:lnTo>
                <a:lnTo>
                  <a:pt x="71728" y="32633"/>
                </a:lnTo>
                <a:lnTo>
                  <a:pt x="75513" y="36255"/>
                </a:lnTo>
                <a:lnTo>
                  <a:pt x="75513" y="50755"/>
                </a:lnTo>
                <a:lnTo>
                  <a:pt x="31350" y="79764"/>
                </a:lnTo>
                <a:lnTo>
                  <a:pt x="90613" y="79764"/>
                </a:lnTo>
                <a:close/>
              </a:path>
              <a:path w="105713" h="134146">
                <a:moveTo>
                  <a:pt x="52856" y="105143"/>
                </a:moveTo>
                <a:lnTo>
                  <a:pt x="45300" y="105143"/>
                </a:lnTo>
                <a:lnTo>
                  <a:pt x="41528" y="101517"/>
                </a:lnTo>
                <a:lnTo>
                  <a:pt x="37756" y="101517"/>
                </a:lnTo>
                <a:lnTo>
                  <a:pt x="33972" y="97892"/>
                </a:lnTo>
                <a:lnTo>
                  <a:pt x="30200" y="94266"/>
                </a:lnTo>
                <a:lnTo>
                  <a:pt x="30200" y="79764"/>
                </a:lnTo>
                <a:lnTo>
                  <a:pt x="31350" y="79764"/>
                </a:lnTo>
                <a:lnTo>
                  <a:pt x="75513" y="50755"/>
                </a:lnTo>
                <a:lnTo>
                  <a:pt x="30200" y="50755"/>
                </a:lnTo>
                <a:lnTo>
                  <a:pt x="30200" y="3634"/>
                </a:lnTo>
                <a:lnTo>
                  <a:pt x="24304" y="5829"/>
                </a:lnTo>
                <a:lnTo>
                  <a:pt x="12875" y="12908"/>
                </a:lnTo>
                <a:lnTo>
                  <a:pt x="5368" y="22586"/>
                </a:lnTo>
                <a:lnTo>
                  <a:pt x="1253" y="35117"/>
                </a:lnTo>
                <a:lnTo>
                  <a:pt x="0" y="50755"/>
                </a:lnTo>
                <a:lnTo>
                  <a:pt x="0" y="101517"/>
                </a:lnTo>
                <a:lnTo>
                  <a:pt x="3771" y="108768"/>
                </a:lnTo>
                <a:lnTo>
                  <a:pt x="13857" y="121011"/>
                </a:lnTo>
                <a:lnTo>
                  <a:pt x="24743" y="127956"/>
                </a:lnTo>
                <a:lnTo>
                  <a:pt x="37926" y="132510"/>
                </a:lnTo>
                <a:lnTo>
                  <a:pt x="52856" y="134146"/>
                </a:lnTo>
                <a:lnTo>
                  <a:pt x="101941" y="134146"/>
                </a:lnTo>
                <a:lnTo>
                  <a:pt x="105713" y="130521"/>
                </a:lnTo>
                <a:lnTo>
                  <a:pt x="105713" y="119645"/>
                </a:lnTo>
                <a:lnTo>
                  <a:pt x="101941" y="108768"/>
                </a:lnTo>
                <a:lnTo>
                  <a:pt x="94385" y="105143"/>
                </a:lnTo>
                <a:lnTo>
                  <a:pt x="52856" y="105143"/>
                </a:lnTo>
                <a:close/>
              </a:path>
            </a:pathLst>
          </a:custGeom>
          <a:solidFill>
            <a:srgbClr val="008FC1"/>
          </a:solidFill>
        </p:spPr>
        <p:txBody>
          <a:bodyPr wrap="square" lIns="0" tIns="0" rIns="0" bIns="0" rtlCol="0">
            <a:noAutofit/>
          </a:bodyPr>
          <a:lstStyle/>
          <a:p>
            <a:endParaRPr/>
          </a:p>
        </p:txBody>
      </p:sp>
      <p:sp>
        <p:nvSpPr>
          <p:cNvPr id="22" name="object 22"/>
          <p:cNvSpPr/>
          <p:nvPr/>
        </p:nvSpPr>
        <p:spPr>
          <a:xfrm>
            <a:off x="7332183" y="6574912"/>
            <a:ext cx="181227" cy="134146"/>
          </a:xfrm>
          <a:custGeom>
            <a:avLst/>
            <a:gdLst/>
            <a:ahLst/>
            <a:cxnLst/>
            <a:rect l="l" t="t" r="r" b="b"/>
            <a:pathLst>
              <a:path w="181227" h="134146">
                <a:moveTo>
                  <a:pt x="181227" y="47133"/>
                </a:moveTo>
                <a:lnTo>
                  <a:pt x="180815" y="39928"/>
                </a:lnTo>
                <a:lnTo>
                  <a:pt x="177440" y="26296"/>
                </a:lnTo>
                <a:lnTo>
                  <a:pt x="171107" y="15231"/>
                </a:lnTo>
                <a:lnTo>
                  <a:pt x="162355" y="7255"/>
                </a:lnTo>
                <a:lnTo>
                  <a:pt x="162149" y="7060"/>
                </a:lnTo>
                <a:lnTo>
                  <a:pt x="153211" y="2092"/>
                </a:lnTo>
                <a:lnTo>
                  <a:pt x="140966" y="261"/>
                </a:lnTo>
                <a:lnTo>
                  <a:pt x="124598" y="0"/>
                </a:lnTo>
                <a:lnTo>
                  <a:pt x="114804" y="904"/>
                </a:lnTo>
                <a:lnTo>
                  <a:pt x="102709" y="4516"/>
                </a:lnTo>
                <a:lnTo>
                  <a:pt x="90613" y="10877"/>
                </a:lnTo>
                <a:lnTo>
                  <a:pt x="87965" y="8594"/>
                </a:lnTo>
                <a:lnTo>
                  <a:pt x="75830" y="2150"/>
                </a:lnTo>
                <a:lnTo>
                  <a:pt x="64185" y="0"/>
                </a:lnTo>
                <a:lnTo>
                  <a:pt x="33984" y="0"/>
                </a:lnTo>
                <a:lnTo>
                  <a:pt x="26428" y="3634"/>
                </a:lnTo>
                <a:lnTo>
                  <a:pt x="22656" y="0"/>
                </a:lnTo>
                <a:lnTo>
                  <a:pt x="0" y="0"/>
                </a:lnTo>
                <a:lnTo>
                  <a:pt x="0" y="112394"/>
                </a:lnTo>
                <a:lnTo>
                  <a:pt x="3771" y="116019"/>
                </a:lnTo>
                <a:lnTo>
                  <a:pt x="3771" y="119645"/>
                </a:lnTo>
                <a:lnTo>
                  <a:pt x="4439" y="121397"/>
                </a:lnTo>
                <a:lnTo>
                  <a:pt x="12911" y="131340"/>
                </a:lnTo>
                <a:lnTo>
                  <a:pt x="26428" y="134146"/>
                </a:lnTo>
                <a:lnTo>
                  <a:pt x="30200" y="134146"/>
                </a:lnTo>
                <a:lnTo>
                  <a:pt x="30200" y="39889"/>
                </a:lnTo>
                <a:lnTo>
                  <a:pt x="33984" y="36255"/>
                </a:lnTo>
                <a:lnTo>
                  <a:pt x="33984" y="32633"/>
                </a:lnTo>
                <a:lnTo>
                  <a:pt x="37756" y="32633"/>
                </a:lnTo>
                <a:lnTo>
                  <a:pt x="37756" y="29011"/>
                </a:lnTo>
                <a:lnTo>
                  <a:pt x="67956" y="29011"/>
                </a:lnTo>
                <a:lnTo>
                  <a:pt x="71741" y="32633"/>
                </a:lnTo>
                <a:lnTo>
                  <a:pt x="75513" y="36255"/>
                </a:lnTo>
                <a:lnTo>
                  <a:pt x="75513" y="116019"/>
                </a:lnTo>
                <a:lnTo>
                  <a:pt x="77099" y="119909"/>
                </a:lnTo>
                <a:lnTo>
                  <a:pt x="85463" y="130283"/>
                </a:lnTo>
                <a:lnTo>
                  <a:pt x="98169" y="134146"/>
                </a:lnTo>
                <a:lnTo>
                  <a:pt x="105713" y="134146"/>
                </a:lnTo>
                <a:lnTo>
                  <a:pt x="105713" y="39889"/>
                </a:lnTo>
                <a:lnTo>
                  <a:pt x="109498" y="36255"/>
                </a:lnTo>
                <a:lnTo>
                  <a:pt x="109498" y="32633"/>
                </a:lnTo>
                <a:lnTo>
                  <a:pt x="113270" y="29011"/>
                </a:lnTo>
                <a:lnTo>
                  <a:pt x="143470" y="29011"/>
                </a:lnTo>
                <a:lnTo>
                  <a:pt x="147254" y="32633"/>
                </a:lnTo>
                <a:lnTo>
                  <a:pt x="151026" y="39889"/>
                </a:lnTo>
                <a:lnTo>
                  <a:pt x="151026" y="116019"/>
                </a:lnTo>
                <a:lnTo>
                  <a:pt x="154798" y="119645"/>
                </a:lnTo>
                <a:lnTo>
                  <a:pt x="158583" y="130521"/>
                </a:lnTo>
                <a:lnTo>
                  <a:pt x="162355" y="134146"/>
                </a:lnTo>
                <a:lnTo>
                  <a:pt x="181227" y="134146"/>
                </a:lnTo>
                <a:lnTo>
                  <a:pt x="181227" y="47133"/>
                </a:lnTo>
                <a:close/>
              </a:path>
            </a:pathLst>
          </a:custGeom>
          <a:solidFill>
            <a:srgbClr val="008FC1"/>
          </a:solidFill>
        </p:spPr>
        <p:txBody>
          <a:bodyPr wrap="square" lIns="0" tIns="0" rIns="0" bIns="0" rtlCol="0">
            <a:noAutofit/>
          </a:bodyPr>
          <a:lstStyle/>
          <a:p>
            <a:endParaRPr/>
          </a:p>
        </p:txBody>
      </p:sp>
      <p:sp>
        <p:nvSpPr>
          <p:cNvPr id="23" name="object 23"/>
          <p:cNvSpPr/>
          <p:nvPr/>
        </p:nvSpPr>
        <p:spPr>
          <a:xfrm>
            <a:off x="7532294" y="6574912"/>
            <a:ext cx="105713" cy="134146"/>
          </a:xfrm>
          <a:custGeom>
            <a:avLst/>
            <a:gdLst/>
            <a:ahLst/>
            <a:cxnLst/>
            <a:rect l="l" t="t" r="r" b="b"/>
            <a:pathLst>
              <a:path w="105713" h="134146">
                <a:moveTo>
                  <a:pt x="30200" y="104808"/>
                </a:moveTo>
                <a:lnTo>
                  <a:pt x="30200" y="39889"/>
                </a:lnTo>
                <a:lnTo>
                  <a:pt x="37756" y="0"/>
                </a:lnTo>
                <a:lnTo>
                  <a:pt x="29012" y="2876"/>
                </a:lnTo>
                <a:lnTo>
                  <a:pt x="15955" y="9864"/>
                </a:lnTo>
                <a:lnTo>
                  <a:pt x="6929" y="18965"/>
                </a:lnTo>
                <a:lnTo>
                  <a:pt x="1692" y="30180"/>
                </a:lnTo>
                <a:lnTo>
                  <a:pt x="0" y="43511"/>
                </a:lnTo>
                <a:lnTo>
                  <a:pt x="0" y="130521"/>
                </a:lnTo>
                <a:lnTo>
                  <a:pt x="3771" y="130521"/>
                </a:lnTo>
                <a:lnTo>
                  <a:pt x="3771" y="134146"/>
                </a:lnTo>
                <a:lnTo>
                  <a:pt x="56628" y="134146"/>
                </a:lnTo>
                <a:lnTo>
                  <a:pt x="67472" y="101586"/>
                </a:lnTo>
                <a:lnTo>
                  <a:pt x="52856" y="105143"/>
                </a:lnTo>
                <a:lnTo>
                  <a:pt x="30200" y="105143"/>
                </a:lnTo>
                <a:lnTo>
                  <a:pt x="30200" y="104808"/>
                </a:lnTo>
                <a:close/>
              </a:path>
              <a:path w="105713" h="134146">
                <a:moveTo>
                  <a:pt x="49084" y="29011"/>
                </a:moveTo>
                <a:lnTo>
                  <a:pt x="75513" y="29011"/>
                </a:lnTo>
                <a:lnTo>
                  <a:pt x="75513" y="83389"/>
                </a:lnTo>
                <a:lnTo>
                  <a:pt x="74683" y="90917"/>
                </a:lnTo>
                <a:lnTo>
                  <a:pt x="67472" y="101586"/>
                </a:lnTo>
                <a:lnTo>
                  <a:pt x="56628" y="134146"/>
                </a:lnTo>
                <a:lnTo>
                  <a:pt x="58344" y="134089"/>
                </a:lnTo>
                <a:lnTo>
                  <a:pt x="70883" y="131575"/>
                </a:lnTo>
                <a:lnTo>
                  <a:pt x="83057" y="126896"/>
                </a:lnTo>
                <a:lnTo>
                  <a:pt x="86841" y="130521"/>
                </a:lnTo>
                <a:lnTo>
                  <a:pt x="90613" y="134146"/>
                </a:lnTo>
                <a:lnTo>
                  <a:pt x="105713" y="134146"/>
                </a:lnTo>
                <a:lnTo>
                  <a:pt x="105713" y="0"/>
                </a:lnTo>
                <a:lnTo>
                  <a:pt x="37756" y="0"/>
                </a:lnTo>
                <a:lnTo>
                  <a:pt x="30200" y="39889"/>
                </a:lnTo>
                <a:lnTo>
                  <a:pt x="33972" y="36255"/>
                </a:lnTo>
                <a:lnTo>
                  <a:pt x="33972" y="32633"/>
                </a:lnTo>
                <a:lnTo>
                  <a:pt x="41528" y="29011"/>
                </a:lnTo>
                <a:lnTo>
                  <a:pt x="49084" y="29011"/>
                </a:lnTo>
                <a:close/>
              </a:path>
            </a:pathLst>
          </a:custGeom>
          <a:solidFill>
            <a:srgbClr val="008FC1"/>
          </a:solidFill>
        </p:spPr>
        <p:txBody>
          <a:bodyPr wrap="square" lIns="0" tIns="0" rIns="0" bIns="0" rtlCol="0">
            <a:noAutofit/>
          </a:bodyPr>
          <a:lstStyle/>
          <a:p>
            <a:endParaRPr/>
          </a:p>
        </p:txBody>
      </p:sp>
      <p:sp>
        <p:nvSpPr>
          <p:cNvPr id="24" name="object 24"/>
          <p:cNvSpPr/>
          <p:nvPr/>
        </p:nvSpPr>
        <p:spPr>
          <a:xfrm>
            <a:off x="7656893" y="6516913"/>
            <a:ext cx="71728" cy="192145"/>
          </a:xfrm>
          <a:custGeom>
            <a:avLst/>
            <a:gdLst/>
            <a:ahLst/>
            <a:cxnLst/>
            <a:rect l="l" t="t" r="r" b="b"/>
            <a:pathLst>
              <a:path w="71728" h="192145">
                <a:moveTo>
                  <a:pt x="30748" y="83376"/>
                </a:moveTo>
                <a:lnTo>
                  <a:pt x="67956" y="83376"/>
                </a:lnTo>
                <a:lnTo>
                  <a:pt x="67956" y="76132"/>
                </a:lnTo>
                <a:lnTo>
                  <a:pt x="67463" y="70285"/>
                </a:lnTo>
                <a:lnTo>
                  <a:pt x="61544" y="60551"/>
                </a:lnTo>
                <a:lnTo>
                  <a:pt x="45300" y="54376"/>
                </a:lnTo>
                <a:lnTo>
                  <a:pt x="30200" y="54376"/>
                </a:lnTo>
                <a:lnTo>
                  <a:pt x="30200" y="14499"/>
                </a:lnTo>
                <a:lnTo>
                  <a:pt x="29534" y="12748"/>
                </a:lnTo>
                <a:lnTo>
                  <a:pt x="21065" y="2804"/>
                </a:lnTo>
                <a:lnTo>
                  <a:pt x="7543" y="0"/>
                </a:lnTo>
                <a:lnTo>
                  <a:pt x="0" y="0"/>
                </a:lnTo>
                <a:lnTo>
                  <a:pt x="0" y="155890"/>
                </a:lnTo>
                <a:lnTo>
                  <a:pt x="3771" y="159516"/>
                </a:lnTo>
                <a:lnTo>
                  <a:pt x="3771" y="163141"/>
                </a:lnTo>
                <a:lnTo>
                  <a:pt x="6512" y="168805"/>
                </a:lnTo>
                <a:lnTo>
                  <a:pt x="13915" y="178656"/>
                </a:lnTo>
                <a:lnTo>
                  <a:pt x="23940" y="185989"/>
                </a:lnTo>
                <a:lnTo>
                  <a:pt x="36838" y="190566"/>
                </a:lnTo>
                <a:lnTo>
                  <a:pt x="52856" y="192145"/>
                </a:lnTo>
                <a:lnTo>
                  <a:pt x="67956" y="192145"/>
                </a:lnTo>
                <a:lnTo>
                  <a:pt x="71728" y="188520"/>
                </a:lnTo>
                <a:lnTo>
                  <a:pt x="71728" y="174018"/>
                </a:lnTo>
                <a:lnTo>
                  <a:pt x="67956" y="170393"/>
                </a:lnTo>
                <a:lnTo>
                  <a:pt x="64185" y="166767"/>
                </a:lnTo>
                <a:lnTo>
                  <a:pt x="60400" y="163141"/>
                </a:lnTo>
                <a:lnTo>
                  <a:pt x="49072" y="163141"/>
                </a:lnTo>
                <a:lnTo>
                  <a:pt x="45300" y="159516"/>
                </a:lnTo>
                <a:lnTo>
                  <a:pt x="41528" y="159516"/>
                </a:lnTo>
                <a:lnTo>
                  <a:pt x="33972" y="155890"/>
                </a:lnTo>
                <a:lnTo>
                  <a:pt x="30200" y="152265"/>
                </a:lnTo>
                <a:lnTo>
                  <a:pt x="30200" y="83376"/>
                </a:lnTo>
                <a:lnTo>
                  <a:pt x="30748" y="83376"/>
                </a:lnTo>
                <a:close/>
              </a:path>
            </a:pathLst>
          </a:custGeom>
          <a:solidFill>
            <a:srgbClr val="008FC1"/>
          </a:solidFill>
        </p:spPr>
        <p:txBody>
          <a:bodyPr wrap="square" lIns="0" tIns="0" rIns="0" bIns="0" rtlCol="0">
            <a:noAutofit/>
          </a:bodyPr>
          <a:lstStyle/>
          <a:p>
            <a:endParaRPr/>
          </a:p>
        </p:txBody>
      </p:sp>
      <p:sp>
        <p:nvSpPr>
          <p:cNvPr id="25" name="object 25"/>
          <p:cNvSpPr/>
          <p:nvPr/>
        </p:nvSpPr>
        <p:spPr>
          <a:xfrm>
            <a:off x="7739950" y="6516913"/>
            <a:ext cx="71741" cy="192145"/>
          </a:xfrm>
          <a:custGeom>
            <a:avLst/>
            <a:gdLst/>
            <a:ahLst/>
            <a:cxnLst/>
            <a:rect l="l" t="t" r="r" b="b"/>
            <a:pathLst>
              <a:path w="71741" h="192145">
                <a:moveTo>
                  <a:pt x="71741" y="170393"/>
                </a:moveTo>
                <a:lnTo>
                  <a:pt x="67956" y="166767"/>
                </a:lnTo>
                <a:lnTo>
                  <a:pt x="64185" y="163141"/>
                </a:lnTo>
                <a:lnTo>
                  <a:pt x="49084" y="163141"/>
                </a:lnTo>
                <a:lnTo>
                  <a:pt x="45313" y="159516"/>
                </a:lnTo>
                <a:lnTo>
                  <a:pt x="41528" y="159516"/>
                </a:lnTo>
                <a:lnTo>
                  <a:pt x="33984" y="155890"/>
                </a:lnTo>
                <a:lnTo>
                  <a:pt x="33984" y="83376"/>
                </a:lnTo>
                <a:lnTo>
                  <a:pt x="67956" y="83376"/>
                </a:lnTo>
                <a:lnTo>
                  <a:pt x="67956" y="76132"/>
                </a:lnTo>
                <a:lnTo>
                  <a:pt x="67464" y="70292"/>
                </a:lnTo>
                <a:lnTo>
                  <a:pt x="61550" y="60553"/>
                </a:lnTo>
                <a:lnTo>
                  <a:pt x="45313" y="54376"/>
                </a:lnTo>
                <a:lnTo>
                  <a:pt x="33984" y="54376"/>
                </a:lnTo>
                <a:lnTo>
                  <a:pt x="33984" y="18121"/>
                </a:lnTo>
                <a:lnTo>
                  <a:pt x="30200" y="14499"/>
                </a:lnTo>
                <a:lnTo>
                  <a:pt x="26428" y="3621"/>
                </a:lnTo>
                <a:lnTo>
                  <a:pt x="18884" y="0"/>
                </a:lnTo>
                <a:lnTo>
                  <a:pt x="0" y="0"/>
                </a:lnTo>
                <a:lnTo>
                  <a:pt x="0" y="148639"/>
                </a:lnTo>
                <a:lnTo>
                  <a:pt x="3771" y="155890"/>
                </a:lnTo>
                <a:lnTo>
                  <a:pt x="3771" y="163141"/>
                </a:lnTo>
                <a:lnTo>
                  <a:pt x="7614" y="168805"/>
                </a:lnTo>
                <a:lnTo>
                  <a:pt x="16429" y="178656"/>
                </a:lnTo>
                <a:lnTo>
                  <a:pt x="26740" y="185989"/>
                </a:lnTo>
                <a:lnTo>
                  <a:pt x="38799" y="190566"/>
                </a:lnTo>
                <a:lnTo>
                  <a:pt x="52856" y="192145"/>
                </a:lnTo>
                <a:lnTo>
                  <a:pt x="71741" y="192145"/>
                </a:lnTo>
                <a:lnTo>
                  <a:pt x="71741" y="170393"/>
                </a:lnTo>
                <a:close/>
              </a:path>
            </a:pathLst>
          </a:custGeom>
          <a:solidFill>
            <a:srgbClr val="008FC1"/>
          </a:solidFill>
        </p:spPr>
        <p:txBody>
          <a:bodyPr wrap="square" lIns="0" tIns="0" rIns="0" bIns="0" rtlCol="0">
            <a:noAutofit/>
          </a:bodyPr>
          <a:lstStyle/>
          <a:p>
            <a:endParaRPr/>
          </a:p>
        </p:txBody>
      </p:sp>
      <p:sp>
        <p:nvSpPr>
          <p:cNvPr id="26" name="object 26"/>
          <p:cNvSpPr/>
          <p:nvPr/>
        </p:nvSpPr>
        <p:spPr>
          <a:xfrm>
            <a:off x="7823020" y="6574912"/>
            <a:ext cx="105700" cy="134146"/>
          </a:xfrm>
          <a:custGeom>
            <a:avLst/>
            <a:gdLst/>
            <a:ahLst/>
            <a:cxnLst/>
            <a:rect l="l" t="t" r="r" b="b"/>
            <a:pathLst>
              <a:path w="105700" h="134146">
                <a:moveTo>
                  <a:pt x="30136" y="47133"/>
                </a:moveTo>
                <a:lnTo>
                  <a:pt x="30136" y="36255"/>
                </a:lnTo>
                <a:lnTo>
                  <a:pt x="33959" y="32633"/>
                </a:lnTo>
                <a:lnTo>
                  <a:pt x="41477" y="29011"/>
                </a:lnTo>
                <a:lnTo>
                  <a:pt x="64159" y="29011"/>
                </a:lnTo>
                <a:lnTo>
                  <a:pt x="71677" y="32633"/>
                </a:lnTo>
                <a:lnTo>
                  <a:pt x="75500" y="36255"/>
                </a:lnTo>
                <a:lnTo>
                  <a:pt x="75500" y="50755"/>
                </a:lnTo>
                <a:lnTo>
                  <a:pt x="37558" y="79764"/>
                </a:lnTo>
                <a:lnTo>
                  <a:pt x="90664" y="79764"/>
                </a:lnTo>
                <a:lnTo>
                  <a:pt x="101878" y="76138"/>
                </a:lnTo>
                <a:lnTo>
                  <a:pt x="105700" y="68887"/>
                </a:lnTo>
                <a:lnTo>
                  <a:pt x="105700" y="32633"/>
                </a:lnTo>
                <a:lnTo>
                  <a:pt x="101878" y="29011"/>
                </a:lnTo>
                <a:lnTo>
                  <a:pt x="95002" y="15457"/>
                </a:lnTo>
                <a:lnTo>
                  <a:pt x="85522" y="6410"/>
                </a:lnTo>
                <a:lnTo>
                  <a:pt x="73892" y="1487"/>
                </a:lnTo>
                <a:lnTo>
                  <a:pt x="60464" y="0"/>
                </a:lnTo>
                <a:lnTo>
                  <a:pt x="33959" y="0"/>
                </a:lnTo>
                <a:lnTo>
                  <a:pt x="30136" y="3634"/>
                </a:lnTo>
                <a:lnTo>
                  <a:pt x="30136" y="47133"/>
                </a:lnTo>
                <a:close/>
              </a:path>
              <a:path w="105700" h="134146">
                <a:moveTo>
                  <a:pt x="56641" y="134146"/>
                </a:moveTo>
                <a:lnTo>
                  <a:pt x="105700" y="134146"/>
                </a:lnTo>
                <a:lnTo>
                  <a:pt x="105700" y="119645"/>
                </a:lnTo>
                <a:lnTo>
                  <a:pt x="101878" y="108768"/>
                </a:lnTo>
                <a:lnTo>
                  <a:pt x="94359" y="105143"/>
                </a:lnTo>
                <a:lnTo>
                  <a:pt x="45300" y="105143"/>
                </a:lnTo>
                <a:lnTo>
                  <a:pt x="41477" y="101517"/>
                </a:lnTo>
                <a:lnTo>
                  <a:pt x="37782" y="101517"/>
                </a:lnTo>
                <a:lnTo>
                  <a:pt x="33959" y="97892"/>
                </a:lnTo>
                <a:lnTo>
                  <a:pt x="30136" y="94266"/>
                </a:lnTo>
                <a:lnTo>
                  <a:pt x="30136" y="79764"/>
                </a:lnTo>
                <a:lnTo>
                  <a:pt x="37558" y="79764"/>
                </a:lnTo>
                <a:lnTo>
                  <a:pt x="75500" y="50755"/>
                </a:lnTo>
                <a:lnTo>
                  <a:pt x="30136" y="50755"/>
                </a:lnTo>
                <a:lnTo>
                  <a:pt x="30136" y="3634"/>
                </a:lnTo>
                <a:lnTo>
                  <a:pt x="25149" y="5814"/>
                </a:lnTo>
                <a:lnTo>
                  <a:pt x="14552" y="12893"/>
                </a:lnTo>
                <a:lnTo>
                  <a:pt x="6647" y="22573"/>
                </a:lnTo>
                <a:lnTo>
                  <a:pt x="1706" y="35108"/>
                </a:lnTo>
                <a:lnTo>
                  <a:pt x="0" y="50755"/>
                </a:lnTo>
                <a:lnTo>
                  <a:pt x="0" y="94266"/>
                </a:lnTo>
                <a:lnTo>
                  <a:pt x="3771" y="101517"/>
                </a:lnTo>
                <a:lnTo>
                  <a:pt x="3771" y="108768"/>
                </a:lnTo>
                <a:lnTo>
                  <a:pt x="8535" y="114376"/>
                </a:lnTo>
                <a:lnTo>
                  <a:pt x="17376" y="122363"/>
                </a:lnTo>
                <a:lnTo>
                  <a:pt x="28025" y="128614"/>
                </a:lnTo>
                <a:lnTo>
                  <a:pt x="40956" y="132689"/>
                </a:lnTo>
                <a:lnTo>
                  <a:pt x="56641" y="134146"/>
                </a:lnTo>
                <a:close/>
              </a:path>
            </a:pathLst>
          </a:custGeom>
          <a:solidFill>
            <a:srgbClr val="008FC1"/>
          </a:solidFill>
        </p:spPr>
        <p:txBody>
          <a:bodyPr wrap="square" lIns="0" tIns="0" rIns="0" bIns="0" rtlCol="0">
            <a:noAutofit/>
          </a:bodyPr>
          <a:lstStyle/>
          <a:p>
            <a:endParaRPr/>
          </a:p>
        </p:txBody>
      </p:sp>
      <p:sp>
        <p:nvSpPr>
          <p:cNvPr id="27" name="object 27"/>
          <p:cNvSpPr/>
          <p:nvPr/>
        </p:nvSpPr>
        <p:spPr>
          <a:xfrm>
            <a:off x="7947580" y="6574912"/>
            <a:ext cx="64223" cy="134146"/>
          </a:xfrm>
          <a:custGeom>
            <a:avLst/>
            <a:gdLst/>
            <a:ahLst/>
            <a:cxnLst/>
            <a:rect l="l" t="t" r="r" b="b"/>
            <a:pathLst>
              <a:path w="64223" h="134146">
                <a:moveTo>
                  <a:pt x="0" y="36089"/>
                </a:moveTo>
                <a:lnTo>
                  <a:pt x="0" y="119645"/>
                </a:lnTo>
                <a:lnTo>
                  <a:pt x="683" y="120873"/>
                </a:lnTo>
                <a:lnTo>
                  <a:pt x="9170" y="130066"/>
                </a:lnTo>
                <a:lnTo>
                  <a:pt x="22682" y="134146"/>
                </a:lnTo>
                <a:lnTo>
                  <a:pt x="26504" y="134146"/>
                </a:lnTo>
                <a:lnTo>
                  <a:pt x="30200" y="130521"/>
                </a:lnTo>
                <a:lnTo>
                  <a:pt x="30200" y="39889"/>
                </a:lnTo>
                <a:lnTo>
                  <a:pt x="34023" y="36255"/>
                </a:lnTo>
                <a:lnTo>
                  <a:pt x="34023" y="32633"/>
                </a:lnTo>
                <a:lnTo>
                  <a:pt x="37845" y="32633"/>
                </a:lnTo>
                <a:lnTo>
                  <a:pt x="41541" y="29011"/>
                </a:lnTo>
                <a:lnTo>
                  <a:pt x="50813" y="26197"/>
                </a:lnTo>
                <a:lnTo>
                  <a:pt x="61610" y="17099"/>
                </a:lnTo>
                <a:lnTo>
                  <a:pt x="64223" y="7255"/>
                </a:lnTo>
                <a:lnTo>
                  <a:pt x="64223" y="0"/>
                </a:lnTo>
                <a:lnTo>
                  <a:pt x="30200" y="0"/>
                </a:lnTo>
                <a:lnTo>
                  <a:pt x="22682" y="3634"/>
                </a:lnTo>
                <a:lnTo>
                  <a:pt x="18859" y="0"/>
                </a:lnTo>
                <a:lnTo>
                  <a:pt x="0" y="0"/>
                </a:lnTo>
                <a:lnTo>
                  <a:pt x="0" y="36089"/>
                </a:lnTo>
                <a:close/>
              </a:path>
            </a:pathLst>
          </a:custGeom>
          <a:solidFill>
            <a:srgbClr val="008FC1"/>
          </a:solidFill>
        </p:spPr>
        <p:txBody>
          <a:bodyPr wrap="square" lIns="0" tIns="0" rIns="0" bIns="0" rtlCol="0">
            <a:noAutofit/>
          </a:bodyPr>
          <a:lstStyle/>
          <a:p>
            <a:endParaRPr/>
          </a:p>
        </p:txBody>
      </p:sp>
      <p:sp>
        <p:nvSpPr>
          <p:cNvPr id="28" name="object 28"/>
          <p:cNvSpPr/>
          <p:nvPr/>
        </p:nvSpPr>
        <p:spPr>
          <a:xfrm>
            <a:off x="7996639" y="6683681"/>
            <a:ext cx="41541" cy="47130"/>
          </a:xfrm>
          <a:custGeom>
            <a:avLst/>
            <a:gdLst/>
            <a:ahLst/>
            <a:cxnLst/>
            <a:rect l="l" t="t" r="r" b="b"/>
            <a:pathLst>
              <a:path w="41541" h="47130">
                <a:moveTo>
                  <a:pt x="18986" y="47130"/>
                </a:moveTo>
                <a:lnTo>
                  <a:pt x="22682" y="43505"/>
                </a:lnTo>
                <a:lnTo>
                  <a:pt x="26504" y="43505"/>
                </a:lnTo>
                <a:lnTo>
                  <a:pt x="30799" y="41593"/>
                </a:lnTo>
                <a:lnTo>
                  <a:pt x="39171" y="31596"/>
                </a:lnTo>
                <a:lnTo>
                  <a:pt x="41541" y="18127"/>
                </a:lnTo>
                <a:lnTo>
                  <a:pt x="41541" y="10876"/>
                </a:lnTo>
                <a:lnTo>
                  <a:pt x="37845" y="3625"/>
                </a:lnTo>
                <a:lnTo>
                  <a:pt x="30200" y="0"/>
                </a:lnTo>
                <a:lnTo>
                  <a:pt x="15163" y="0"/>
                </a:lnTo>
                <a:lnTo>
                  <a:pt x="11341" y="3625"/>
                </a:lnTo>
                <a:lnTo>
                  <a:pt x="11341" y="21753"/>
                </a:lnTo>
                <a:lnTo>
                  <a:pt x="7645" y="25377"/>
                </a:lnTo>
                <a:lnTo>
                  <a:pt x="0" y="29003"/>
                </a:lnTo>
                <a:lnTo>
                  <a:pt x="0" y="47130"/>
                </a:lnTo>
                <a:lnTo>
                  <a:pt x="18986" y="47130"/>
                </a:lnTo>
                <a:close/>
              </a:path>
            </a:pathLst>
          </a:custGeom>
          <a:solidFill>
            <a:srgbClr val="008FC1"/>
          </a:solidFill>
        </p:spPr>
        <p:txBody>
          <a:bodyPr wrap="square" lIns="0" tIns="0" rIns="0" bIns="0" rtlCol="0">
            <a:noAutofit/>
          </a:bodyPr>
          <a:lstStyle/>
          <a:p>
            <a:endParaRPr/>
          </a:p>
        </p:txBody>
      </p:sp>
      <p:sp>
        <p:nvSpPr>
          <p:cNvPr id="29" name="object 29"/>
          <p:cNvSpPr/>
          <p:nvPr/>
        </p:nvSpPr>
        <p:spPr>
          <a:xfrm>
            <a:off x="8948138" y="6574912"/>
            <a:ext cx="105764" cy="134146"/>
          </a:xfrm>
          <a:custGeom>
            <a:avLst/>
            <a:gdLst/>
            <a:ahLst/>
            <a:cxnLst/>
            <a:rect l="l" t="t" r="r" b="b"/>
            <a:pathLst>
              <a:path w="105764" h="134146">
                <a:moveTo>
                  <a:pt x="30200" y="54389"/>
                </a:moveTo>
                <a:lnTo>
                  <a:pt x="34023" y="39889"/>
                </a:lnTo>
                <a:lnTo>
                  <a:pt x="34023" y="32633"/>
                </a:lnTo>
                <a:lnTo>
                  <a:pt x="41541" y="29011"/>
                </a:lnTo>
                <a:lnTo>
                  <a:pt x="105764" y="29011"/>
                </a:lnTo>
                <a:lnTo>
                  <a:pt x="105764" y="10877"/>
                </a:lnTo>
                <a:lnTo>
                  <a:pt x="101941" y="3634"/>
                </a:lnTo>
                <a:lnTo>
                  <a:pt x="94423" y="0"/>
                </a:lnTo>
                <a:lnTo>
                  <a:pt x="34023" y="0"/>
                </a:lnTo>
                <a:lnTo>
                  <a:pt x="26377" y="3634"/>
                </a:lnTo>
                <a:lnTo>
                  <a:pt x="15872" y="10461"/>
                </a:lnTo>
                <a:lnTo>
                  <a:pt x="7530" y="19972"/>
                </a:lnTo>
                <a:lnTo>
                  <a:pt x="2001" y="32196"/>
                </a:lnTo>
                <a:lnTo>
                  <a:pt x="0" y="47133"/>
                </a:lnTo>
                <a:lnTo>
                  <a:pt x="0" y="90640"/>
                </a:lnTo>
                <a:lnTo>
                  <a:pt x="3822" y="97892"/>
                </a:lnTo>
                <a:lnTo>
                  <a:pt x="3822" y="105143"/>
                </a:lnTo>
                <a:lnTo>
                  <a:pt x="5714" y="108048"/>
                </a:lnTo>
                <a:lnTo>
                  <a:pt x="14664" y="119035"/>
                </a:lnTo>
                <a:lnTo>
                  <a:pt x="24865" y="127239"/>
                </a:lnTo>
                <a:lnTo>
                  <a:pt x="36326" y="132371"/>
                </a:lnTo>
                <a:lnTo>
                  <a:pt x="49059" y="134146"/>
                </a:lnTo>
                <a:lnTo>
                  <a:pt x="105764" y="134146"/>
                </a:lnTo>
                <a:lnTo>
                  <a:pt x="105754" y="122630"/>
                </a:lnTo>
                <a:lnTo>
                  <a:pt x="101722" y="111174"/>
                </a:lnTo>
                <a:lnTo>
                  <a:pt x="86905" y="105143"/>
                </a:lnTo>
                <a:lnTo>
                  <a:pt x="49059" y="105143"/>
                </a:lnTo>
                <a:lnTo>
                  <a:pt x="45364" y="101517"/>
                </a:lnTo>
                <a:lnTo>
                  <a:pt x="41541" y="101517"/>
                </a:lnTo>
                <a:lnTo>
                  <a:pt x="34023" y="97892"/>
                </a:lnTo>
                <a:lnTo>
                  <a:pt x="30200" y="90640"/>
                </a:lnTo>
                <a:lnTo>
                  <a:pt x="30200" y="54389"/>
                </a:lnTo>
                <a:close/>
              </a:path>
            </a:pathLst>
          </a:custGeom>
          <a:solidFill>
            <a:srgbClr val="008FC1"/>
          </a:solidFill>
        </p:spPr>
        <p:txBody>
          <a:bodyPr wrap="square" lIns="0" tIns="0" rIns="0" bIns="0" rtlCol="0">
            <a:noAutofit/>
          </a:bodyPr>
          <a:lstStyle/>
          <a:p>
            <a:endParaRPr/>
          </a:p>
        </p:txBody>
      </p:sp>
      <p:sp>
        <p:nvSpPr>
          <p:cNvPr id="30" name="object 30"/>
          <p:cNvSpPr/>
          <p:nvPr/>
        </p:nvSpPr>
        <p:spPr>
          <a:xfrm>
            <a:off x="9068939" y="6574912"/>
            <a:ext cx="105764" cy="134146"/>
          </a:xfrm>
          <a:custGeom>
            <a:avLst/>
            <a:gdLst/>
            <a:ahLst/>
            <a:cxnLst/>
            <a:rect l="l" t="t" r="r" b="b"/>
            <a:pathLst>
              <a:path w="105764" h="134146">
                <a:moveTo>
                  <a:pt x="30200" y="39889"/>
                </a:moveTo>
                <a:lnTo>
                  <a:pt x="30200" y="36255"/>
                </a:lnTo>
                <a:lnTo>
                  <a:pt x="34023" y="29011"/>
                </a:lnTo>
                <a:lnTo>
                  <a:pt x="64223" y="29011"/>
                </a:lnTo>
                <a:lnTo>
                  <a:pt x="71741" y="32633"/>
                </a:lnTo>
                <a:lnTo>
                  <a:pt x="75564" y="36255"/>
                </a:lnTo>
                <a:lnTo>
                  <a:pt x="75564" y="87015"/>
                </a:lnTo>
                <a:lnTo>
                  <a:pt x="71741" y="90640"/>
                </a:lnTo>
                <a:lnTo>
                  <a:pt x="71741" y="130521"/>
                </a:lnTo>
                <a:lnTo>
                  <a:pt x="79780" y="127274"/>
                </a:lnTo>
                <a:lnTo>
                  <a:pt x="91148" y="119449"/>
                </a:lnTo>
                <a:lnTo>
                  <a:pt x="99268" y="109223"/>
                </a:lnTo>
                <a:lnTo>
                  <a:pt x="104140" y="97052"/>
                </a:lnTo>
                <a:lnTo>
                  <a:pt x="105764" y="83389"/>
                </a:lnTo>
                <a:lnTo>
                  <a:pt x="105764" y="50755"/>
                </a:lnTo>
                <a:lnTo>
                  <a:pt x="105513" y="45807"/>
                </a:lnTo>
                <a:lnTo>
                  <a:pt x="102713" y="32659"/>
                </a:lnTo>
                <a:lnTo>
                  <a:pt x="98246" y="21755"/>
                </a:lnTo>
                <a:lnTo>
                  <a:pt x="89314" y="12478"/>
                </a:lnTo>
                <a:lnTo>
                  <a:pt x="78603" y="5546"/>
                </a:lnTo>
                <a:lnTo>
                  <a:pt x="66455" y="1386"/>
                </a:lnTo>
                <a:lnTo>
                  <a:pt x="52882" y="0"/>
                </a:lnTo>
                <a:lnTo>
                  <a:pt x="30200" y="0"/>
                </a:lnTo>
                <a:lnTo>
                  <a:pt x="24288" y="3114"/>
                </a:lnTo>
                <a:lnTo>
                  <a:pt x="30200" y="87015"/>
                </a:lnTo>
                <a:lnTo>
                  <a:pt x="30200" y="39889"/>
                </a:lnTo>
                <a:close/>
              </a:path>
              <a:path w="105764" h="134146">
                <a:moveTo>
                  <a:pt x="1250" y="33403"/>
                </a:moveTo>
                <a:lnTo>
                  <a:pt x="0" y="47133"/>
                </a:lnTo>
                <a:lnTo>
                  <a:pt x="0" y="97892"/>
                </a:lnTo>
                <a:lnTo>
                  <a:pt x="3822" y="105143"/>
                </a:lnTo>
                <a:lnTo>
                  <a:pt x="10766" y="117236"/>
                </a:lnTo>
                <a:lnTo>
                  <a:pt x="20283" y="126402"/>
                </a:lnTo>
                <a:lnTo>
                  <a:pt x="31940" y="132153"/>
                </a:lnTo>
                <a:lnTo>
                  <a:pt x="45364" y="134146"/>
                </a:lnTo>
                <a:lnTo>
                  <a:pt x="64223" y="134146"/>
                </a:lnTo>
                <a:lnTo>
                  <a:pt x="68046" y="130521"/>
                </a:lnTo>
                <a:lnTo>
                  <a:pt x="71741" y="130521"/>
                </a:lnTo>
                <a:lnTo>
                  <a:pt x="71741" y="94266"/>
                </a:lnTo>
                <a:lnTo>
                  <a:pt x="68046" y="101517"/>
                </a:lnTo>
                <a:lnTo>
                  <a:pt x="64223" y="105143"/>
                </a:lnTo>
                <a:lnTo>
                  <a:pt x="47779" y="105124"/>
                </a:lnTo>
                <a:lnTo>
                  <a:pt x="33749" y="99878"/>
                </a:lnTo>
                <a:lnTo>
                  <a:pt x="30200" y="87015"/>
                </a:lnTo>
                <a:lnTo>
                  <a:pt x="24288" y="3114"/>
                </a:lnTo>
                <a:lnTo>
                  <a:pt x="12858" y="11649"/>
                </a:lnTo>
                <a:lnTo>
                  <a:pt x="5357" y="21660"/>
                </a:lnTo>
                <a:lnTo>
                  <a:pt x="1250" y="33403"/>
                </a:lnTo>
                <a:close/>
              </a:path>
            </a:pathLst>
          </a:custGeom>
          <a:solidFill>
            <a:srgbClr val="008FC1"/>
          </a:solidFill>
        </p:spPr>
        <p:txBody>
          <a:bodyPr wrap="square" lIns="0" tIns="0" rIns="0" bIns="0" rtlCol="0">
            <a:noAutofit/>
          </a:bodyPr>
          <a:lstStyle/>
          <a:p>
            <a:endParaRPr/>
          </a:p>
        </p:txBody>
      </p:sp>
      <p:sp>
        <p:nvSpPr>
          <p:cNvPr id="31" name="object 31"/>
          <p:cNvSpPr/>
          <p:nvPr/>
        </p:nvSpPr>
        <p:spPr>
          <a:xfrm>
            <a:off x="9193563" y="6574912"/>
            <a:ext cx="105764" cy="134146"/>
          </a:xfrm>
          <a:custGeom>
            <a:avLst/>
            <a:gdLst/>
            <a:ahLst/>
            <a:cxnLst/>
            <a:rect l="l" t="t" r="r" b="b"/>
            <a:pathLst>
              <a:path w="105764" h="134146">
                <a:moveTo>
                  <a:pt x="30200" y="14499"/>
                </a:moveTo>
                <a:lnTo>
                  <a:pt x="26377" y="3634"/>
                </a:lnTo>
                <a:lnTo>
                  <a:pt x="18859" y="0"/>
                </a:lnTo>
                <a:lnTo>
                  <a:pt x="0" y="0"/>
                </a:lnTo>
                <a:lnTo>
                  <a:pt x="0" y="101517"/>
                </a:lnTo>
                <a:lnTo>
                  <a:pt x="5225" y="112338"/>
                </a:lnTo>
                <a:lnTo>
                  <a:pt x="13603" y="121879"/>
                </a:lnTo>
                <a:lnTo>
                  <a:pt x="24464" y="128694"/>
                </a:lnTo>
                <a:lnTo>
                  <a:pt x="37620" y="132783"/>
                </a:lnTo>
                <a:lnTo>
                  <a:pt x="52882" y="134146"/>
                </a:lnTo>
                <a:lnTo>
                  <a:pt x="55257" y="134091"/>
                </a:lnTo>
                <a:lnTo>
                  <a:pt x="68406" y="131582"/>
                </a:lnTo>
                <a:lnTo>
                  <a:pt x="79259" y="126896"/>
                </a:lnTo>
                <a:lnTo>
                  <a:pt x="83082" y="130521"/>
                </a:lnTo>
                <a:lnTo>
                  <a:pt x="90600" y="134146"/>
                </a:lnTo>
                <a:lnTo>
                  <a:pt x="101941" y="134146"/>
                </a:lnTo>
                <a:lnTo>
                  <a:pt x="101941" y="130521"/>
                </a:lnTo>
                <a:lnTo>
                  <a:pt x="105764" y="130521"/>
                </a:lnTo>
                <a:lnTo>
                  <a:pt x="105764" y="18133"/>
                </a:lnTo>
                <a:lnTo>
                  <a:pt x="103995" y="13179"/>
                </a:lnTo>
                <a:lnTo>
                  <a:pt x="94191" y="2690"/>
                </a:lnTo>
                <a:lnTo>
                  <a:pt x="83082" y="0"/>
                </a:lnTo>
                <a:lnTo>
                  <a:pt x="71741" y="0"/>
                </a:lnTo>
                <a:lnTo>
                  <a:pt x="71696" y="89881"/>
                </a:lnTo>
                <a:lnTo>
                  <a:pt x="67702" y="100114"/>
                </a:lnTo>
                <a:lnTo>
                  <a:pt x="49059" y="105143"/>
                </a:lnTo>
                <a:lnTo>
                  <a:pt x="44202" y="104841"/>
                </a:lnTo>
                <a:lnTo>
                  <a:pt x="33066" y="98348"/>
                </a:lnTo>
                <a:lnTo>
                  <a:pt x="30200" y="83389"/>
                </a:lnTo>
                <a:lnTo>
                  <a:pt x="30200" y="14499"/>
                </a:lnTo>
                <a:close/>
              </a:path>
            </a:pathLst>
          </a:custGeom>
          <a:solidFill>
            <a:srgbClr val="008FC1"/>
          </a:solidFill>
        </p:spPr>
        <p:txBody>
          <a:bodyPr wrap="square" lIns="0" tIns="0" rIns="0" bIns="0" rtlCol="0">
            <a:noAutofit/>
          </a:bodyPr>
          <a:lstStyle/>
          <a:p>
            <a:endParaRPr/>
          </a:p>
        </p:txBody>
      </p:sp>
      <p:sp>
        <p:nvSpPr>
          <p:cNvPr id="32" name="object 32"/>
          <p:cNvSpPr/>
          <p:nvPr/>
        </p:nvSpPr>
        <p:spPr>
          <a:xfrm>
            <a:off x="9314364" y="6574912"/>
            <a:ext cx="105764" cy="134146"/>
          </a:xfrm>
          <a:custGeom>
            <a:avLst/>
            <a:gdLst/>
            <a:ahLst/>
            <a:cxnLst/>
            <a:rect l="l" t="t" r="r" b="b"/>
            <a:pathLst>
              <a:path w="105764" h="134146">
                <a:moveTo>
                  <a:pt x="105764" y="29011"/>
                </a:moveTo>
                <a:lnTo>
                  <a:pt x="101941" y="21755"/>
                </a:lnTo>
                <a:lnTo>
                  <a:pt x="95512" y="14363"/>
                </a:lnTo>
                <a:lnTo>
                  <a:pt x="85623" y="6384"/>
                </a:lnTo>
                <a:lnTo>
                  <a:pt x="74218" y="1596"/>
                </a:lnTo>
                <a:lnTo>
                  <a:pt x="60400" y="0"/>
                </a:lnTo>
                <a:lnTo>
                  <a:pt x="34023" y="0"/>
                </a:lnTo>
                <a:lnTo>
                  <a:pt x="26504" y="3634"/>
                </a:lnTo>
                <a:lnTo>
                  <a:pt x="22682" y="0"/>
                </a:lnTo>
                <a:lnTo>
                  <a:pt x="0" y="0"/>
                </a:lnTo>
                <a:lnTo>
                  <a:pt x="0" y="112394"/>
                </a:lnTo>
                <a:lnTo>
                  <a:pt x="500" y="116888"/>
                </a:lnTo>
                <a:lnTo>
                  <a:pt x="6444" y="126917"/>
                </a:lnTo>
                <a:lnTo>
                  <a:pt x="22682" y="134146"/>
                </a:lnTo>
                <a:lnTo>
                  <a:pt x="30200" y="134146"/>
                </a:lnTo>
                <a:lnTo>
                  <a:pt x="30200" y="130521"/>
                </a:lnTo>
                <a:lnTo>
                  <a:pt x="34023" y="130521"/>
                </a:lnTo>
                <a:lnTo>
                  <a:pt x="34032" y="45905"/>
                </a:lnTo>
                <a:lnTo>
                  <a:pt x="38015" y="32404"/>
                </a:lnTo>
                <a:lnTo>
                  <a:pt x="52882" y="29011"/>
                </a:lnTo>
                <a:lnTo>
                  <a:pt x="67918" y="29011"/>
                </a:lnTo>
                <a:lnTo>
                  <a:pt x="75564" y="32633"/>
                </a:lnTo>
                <a:lnTo>
                  <a:pt x="75564" y="112394"/>
                </a:lnTo>
                <a:lnTo>
                  <a:pt x="79259" y="116019"/>
                </a:lnTo>
                <a:lnTo>
                  <a:pt x="79618" y="119927"/>
                </a:lnTo>
                <a:lnTo>
                  <a:pt x="86474" y="130288"/>
                </a:lnTo>
                <a:lnTo>
                  <a:pt x="101941" y="134146"/>
                </a:lnTo>
                <a:lnTo>
                  <a:pt x="105764" y="134146"/>
                </a:lnTo>
                <a:lnTo>
                  <a:pt x="105764" y="29011"/>
                </a:lnTo>
                <a:close/>
              </a:path>
            </a:pathLst>
          </a:custGeom>
          <a:solidFill>
            <a:srgbClr val="008FC1"/>
          </a:solidFill>
        </p:spPr>
        <p:txBody>
          <a:bodyPr wrap="square" lIns="0" tIns="0" rIns="0" bIns="0" rtlCol="0">
            <a:noAutofit/>
          </a:bodyPr>
          <a:lstStyle/>
          <a:p>
            <a:endParaRPr/>
          </a:p>
        </p:txBody>
      </p:sp>
      <p:sp>
        <p:nvSpPr>
          <p:cNvPr id="33" name="object 33"/>
          <p:cNvSpPr/>
          <p:nvPr/>
        </p:nvSpPr>
        <p:spPr>
          <a:xfrm>
            <a:off x="9438988" y="6516913"/>
            <a:ext cx="71741" cy="192145"/>
          </a:xfrm>
          <a:custGeom>
            <a:avLst/>
            <a:gdLst/>
            <a:ahLst/>
            <a:cxnLst/>
            <a:rect l="l" t="t" r="r" b="b"/>
            <a:pathLst>
              <a:path w="71741" h="192145">
                <a:moveTo>
                  <a:pt x="67918" y="79754"/>
                </a:moveTo>
                <a:lnTo>
                  <a:pt x="67918" y="76132"/>
                </a:lnTo>
                <a:lnTo>
                  <a:pt x="67428" y="70272"/>
                </a:lnTo>
                <a:lnTo>
                  <a:pt x="61527" y="60546"/>
                </a:lnTo>
                <a:lnTo>
                  <a:pt x="45236" y="54376"/>
                </a:lnTo>
                <a:lnTo>
                  <a:pt x="34023" y="54376"/>
                </a:lnTo>
                <a:lnTo>
                  <a:pt x="34023" y="18121"/>
                </a:lnTo>
                <a:lnTo>
                  <a:pt x="30200" y="14499"/>
                </a:lnTo>
                <a:lnTo>
                  <a:pt x="29517" y="12725"/>
                </a:lnTo>
                <a:lnTo>
                  <a:pt x="21029" y="2799"/>
                </a:lnTo>
                <a:lnTo>
                  <a:pt x="7518" y="0"/>
                </a:lnTo>
                <a:lnTo>
                  <a:pt x="0" y="0"/>
                </a:lnTo>
                <a:lnTo>
                  <a:pt x="0" y="148639"/>
                </a:lnTo>
                <a:lnTo>
                  <a:pt x="3822" y="155890"/>
                </a:lnTo>
                <a:lnTo>
                  <a:pt x="3822" y="163141"/>
                </a:lnTo>
                <a:lnTo>
                  <a:pt x="7621" y="168788"/>
                </a:lnTo>
                <a:lnTo>
                  <a:pt x="16406" y="178646"/>
                </a:lnTo>
                <a:lnTo>
                  <a:pt x="26719" y="185985"/>
                </a:lnTo>
                <a:lnTo>
                  <a:pt x="38799" y="190565"/>
                </a:lnTo>
                <a:lnTo>
                  <a:pt x="52882" y="192145"/>
                </a:lnTo>
                <a:lnTo>
                  <a:pt x="71741" y="192145"/>
                </a:lnTo>
                <a:lnTo>
                  <a:pt x="71741" y="174018"/>
                </a:lnTo>
                <a:lnTo>
                  <a:pt x="67918" y="170393"/>
                </a:lnTo>
                <a:lnTo>
                  <a:pt x="67918" y="166767"/>
                </a:lnTo>
                <a:lnTo>
                  <a:pt x="64223" y="163141"/>
                </a:lnTo>
                <a:lnTo>
                  <a:pt x="49059" y="163141"/>
                </a:lnTo>
                <a:lnTo>
                  <a:pt x="45236" y="159516"/>
                </a:lnTo>
                <a:lnTo>
                  <a:pt x="41541" y="159516"/>
                </a:lnTo>
                <a:lnTo>
                  <a:pt x="34023" y="155890"/>
                </a:lnTo>
                <a:lnTo>
                  <a:pt x="34023" y="83376"/>
                </a:lnTo>
                <a:lnTo>
                  <a:pt x="67918" y="83376"/>
                </a:lnTo>
                <a:lnTo>
                  <a:pt x="67918" y="79754"/>
                </a:lnTo>
                <a:close/>
              </a:path>
            </a:pathLst>
          </a:custGeom>
          <a:solidFill>
            <a:srgbClr val="008FC1"/>
          </a:solidFill>
        </p:spPr>
        <p:txBody>
          <a:bodyPr wrap="square" lIns="0" tIns="0" rIns="0" bIns="0" rtlCol="0">
            <a:noAutofit/>
          </a:bodyPr>
          <a:lstStyle/>
          <a:p>
            <a:endParaRPr/>
          </a:p>
        </p:txBody>
      </p:sp>
      <p:sp>
        <p:nvSpPr>
          <p:cNvPr id="34" name="object 34"/>
          <p:cNvSpPr/>
          <p:nvPr/>
        </p:nvSpPr>
        <p:spPr>
          <a:xfrm>
            <a:off x="9529589" y="6676430"/>
            <a:ext cx="30200" cy="32628"/>
          </a:xfrm>
          <a:custGeom>
            <a:avLst/>
            <a:gdLst/>
            <a:ahLst/>
            <a:cxnLst/>
            <a:rect l="l" t="t" r="r" b="b"/>
            <a:pathLst>
              <a:path w="30200" h="32628">
                <a:moveTo>
                  <a:pt x="30173" y="29029"/>
                </a:moveTo>
                <a:lnTo>
                  <a:pt x="30173" y="0"/>
                </a:lnTo>
                <a:lnTo>
                  <a:pt x="3822" y="0"/>
                </a:lnTo>
                <a:lnTo>
                  <a:pt x="0" y="3625"/>
                </a:lnTo>
                <a:lnTo>
                  <a:pt x="0" y="21753"/>
                </a:lnTo>
                <a:lnTo>
                  <a:pt x="3822" y="29004"/>
                </a:lnTo>
                <a:lnTo>
                  <a:pt x="7518" y="32628"/>
                </a:lnTo>
                <a:lnTo>
                  <a:pt x="26377" y="32628"/>
                </a:lnTo>
                <a:lnTo>
                  <a:pt x="30173" y="29029"/>
                </a:lnTo>
                <a:close/>
              </a:path>
            </a:pathLst>
          </a:custGeom>
          <a:solidFill>
            <a:srgbClr val="008FC1"/>
          </a:solidFill>
        </p:spPr>
        <p:txBody>
          <a:bodyPr wrap="square" lIns="0" tIns="0" rIns="0" bIns="0" rtlCol="0">
            <a:noAutofit/>
          </a:bodyPr>
          <a:lstStyle/>
          <a:p>
            <a:endParaRPr/>
          </a:p>
        </p:txBody>
      </p:sp>
      <p:sp>
        <p:nvSpPr>
          <p:cNvPr id="35" name="object 35"/>
          <p:cNvSpPr/>
          <p:nvPr/>
        </p:nvSpPr>
        <p:spPr>
          <a:xfrm>
            <a:off x="8204346" y="6574912"/>
            <a:ext cx="105764" cy="134146"/>
          </a:xfrm>
          <a:custGeom>
            <a:avLst/>
            <a:gdLst/>
            <a:ahLst/>
            <a:cxnLst/>
            <a:rect l="l" t="t" r="r" b="b"/>
            <a:pathLst>
              <a:path w="105764" h="134146">
                <a:moveTo>
                  <a:pt x="52882" y="105143"/>
                </a:moveTo>
                <a:lnTo>
                  <a:pt x="45364" y="105143"/>
                </a:lnTo>
                <a:lnTo>
                  <a:pt x="41541" y="101517"/>
                </a:lnTo>
                <a:lnTo>
                  <a:pt x="37718" y="101517"/>
                </a:lnTo>
                <a:lnTo>
                  <a:pt x="34023" y="97892"/>
                </a:lnTo>
                <a:lnTo>
                  <a:pt x="30200" y="94266"/>
                </a:lnTo>
                <a:lnTo>
                  <a:pt x="30200" y="79764"/>
                </a:lnTo>
                <a:lnTo>
                  <a:pt x="37622" y="79764"/>
                </a:lnTo>
                <a:lnTo>
                  <a:pt x="75564" y="50755"/>
                </a:lnTo>
                <a:lnTo>
                  <a:pt x="30200" y="50755"/>
                </a:lnTo>
                <a:lnTo>
                  <a:pt x="30200" y="3634"/>
                </a:lnTo>
                <a:lnTo>
                  <a:pt x="24298" y="5829"/>
                </a:lnTo>
                <a:lnTo>
                  <a:pt x="12863" y="12908"/>
                </a:lnTo>
                <a:lnTo>
                  <a:pt x="5360" y="22586"/>
                </a:lnTo>
                <a:lnTo>
                  <a:pt x="1250" y="35117"/>
                </a:lnTo>
                <a:lnTo>
                  <a:pt x="0" y="50755"/>
                </a:lnTo>
                <a:lnTo>
                  <a:pt x="0" y="101517"/>
                </a:lnTo>
                <a:lnTo>
                  <a:pt x="3822" y="108768"/>
                </a:lnTo>
                <a:lnTo>
                  <a:pt x="13869" y="121001"/>
                </a:lnTo>
                <a:lnTo>
                  <a:pt x="24747" y="127951"/>
                </a:lnTo>
                <a:lnTo>
                  <a:pt x="37934" y="132509"/>
                </a:lnTo>
                <a:lnTo>
                  <a:pt x="52882" y="134146"/>
                </a:lnTo>
                <a:lnTo>
                  <a:pt x="101941" y="134146"/>
                </a:lnTo>
                <a:lnTo>
                  <a:pt x="105764" y="130521"/>
                </a:lnTo>
                <a:lnTo>
                  <a:pt x="105764" y="119645"/>
                </a:lnTo>
                <a:lnTo>
                  <a:pt x="101941" y="108768"/>
                </a:lnTo>
                <a:lnTo>
                  <a:pt x="94423" y="105143"/>
                </a:lnTo>
                <a:lnTo>
                  <a:pt x="52882" y="105143"/>
                </a:lnTo>
                <a:close/>
              </a:path>
              <a:path w="105764" h="134146">
                <a:moveTo>
                  <a:pt x="30200" y="47133"/>
                </a:moveTo>
                <a:lnTo>
                  <a:pt x="30200" y="36255"/>
                </a:lnTo>
                <a:lnTo>
                  <a:pt x="34023" y="32633"/>
                </a:lnTo>
                <a:lnTo>
                  <a:pt x="41541" y="29011"/>
                </a:lnTo>
                <a:lnTo>
                  <a:pt x="60400" y="29011"/>
                </a:lnTo>
                <a:lnTo>
                  <a:pt x="71741" y="32633"/>
                </a:lnTo>
                <a:lnTo>
                  <a:pt x="75564" y="36255"/>
                </a:lnTo>
                <a:lnTo>
                  <a:pt x="75564" y="50755"/>
                </a:lnTo>
                <a:lnTo>
                  <a:pt x="37622" y="79764"/>
                </a:lnTo>
                <a:lnTo>
                  <a:pt x="90600" y="79764"/>
                </a:lnTo>
                <a:lnTo>
                  <a:pt x="101941" y="76138"/>
                </a:lnTo>
                <a:lnTo>
                  <a:pt x="105764" y="68887"/>
                </a:lnTo>
                <a:lnTo>
                  <a:pt x="105764" y="32633"/>
                </a:lnTo>
                <a:lnTo>
                  <a:pt x="101941" y="29011"/>
                </a:lnTo>
                <a:lnTo>
                  <a:pt x="94995" y="15387"/>
                </a:lnTo>
                <a:lnTo>
                  <a:pt x="85478" y="6382"/>
                </a:lnTo>
                <a:lnTo>
                  <a:pt x="73822" y="1481"/>
                </a:lnTo>
                <a:lnTo>
                  <a:pt x="60400" y="0"/>
                </a:lnTo>
                <a:lnTo>
                  <a:pt x="34023" y="0"/>
                </a:lnTo>
                <a:lnTo>
                  <a:pt x="30200" y="3634"/>
                </a:lnTo>
                <a:lnTo>
                  <a:pt x="30200" y="47133"/>
                </a:lnTo>
                <a:close/>
              </a:path>
            </a:pathLst>
          </a:custGeom>
          <a:solidFill>
            <a:srgbClr val="008FC1"/>
          </a:solidFill>
        </p:spPr>
        <p:txBody>
          <a:bodyPr wrap="square" lIns="0" tIns="0" rIns="0" bIns="0" rtlCol="0">
            <a:noAutofit/>
          </a:bodyPr>
          <a:lstStyle/>
          <a:p>
            <a:endParaRPr/>
          </a:p>
        </p:txBody>
      </p:sp>
      <p:sp>
        <p:nvSpPr>
          <p:cNvPr id="36" name="object 36"/>
          <p:cNvSpPr/>
          <p:nvPr/>
        </p:nvSpPr>
        <p:spPr>
          <a:xfrm>
            <a:off x="8328969" y="6574912"/>
            <a:ext cx="105637" cy="134146"/>
          </a:xfrm>
          <a:custGeom>
            <a:avLst/>
            <a:gdLst/>
            <a:ahLst/>
            <a:cxnLst/>
            <a:rect l="l" t="t" r="r" b="b"/>
            <a:pathLst>
              <a:path w="105637" h="134146">
                <a:moveTo>
                  <a:pt x="41541" y="47133"/>
                </a:moveTo>
                <a:lnTo>
                  <a:pt x="33895" y="47133"/>
                </a:lnTo>
                <a:lnTo>
                  <a:pt x="30200" y="43511"/>
                </a:lnTo>
                <a:lnTo>
                  <a:pt x="30200" y="36255"/>
                </a:lnTo>
                <a:lnTo>
                  <a:pt x="33895" y="32633"/>
                </a:lnTo>
                <a:lnTo>
                  <a:pt x="41541" y="29011"/>
                </a:lnTo>
                <a:lnTo>
                  <a:pt x="90600" y="29011"/>
                </a:lnTo>
                <a:lnTo>
                  <a:pt x="98118" y="25377"/>
                </a:lnTo>
                <a:lnTo>
                  <a:pt x="105637" y="18133"/>
                </a:lnTo>
                <a:lnTo>
                  <a:pt x="105637" y="0"/>
                </a:lnTo>
                <a:lnTo>
                  <a:pt x="33895" y="0"/>
                </a:lnTo>
                <a:lnTo>
                  <a:pt x="26377" y="3634"/>
                </a:lnTo>
                <a:lnTo>
                  <a:pt x="18632" y="8544"/>
                </a:lnTo>
                <a:lnTo>
                  <a:pt x="7933" y="18066"/>
                </a:lnTo>
                <a:lnTo>
                  <a:pt x="1896" y="28350"/>
                </a:lnTo>
                <a:lnTo>
                  <a:pt x="0" y="39889"/>
                </a:lnTo>
                <a:lnTo>
                  <a:pt x="591" y="45221"/>
                </a:lnTo>
                <a:lnTo>
                  <a:pt x="5043" y="56414"/>
                </a:lnTo>
                <a:lnTo>
                  <a:pt x="15036" y="68887"/>
                </a:lnTo>
                <a:lnTo>
                  <a:pt x="28368" y="74942"/>
                </a:lnTo>
                <a:lnTo>
                  <a:pt x="41541" y="79764"/>
                </a:lnTo>
                <a:lnTo>
                  <a:pt x="64223" y="79764"/>
                </a:lnTo>
                <a:lnTo>
                  <a:pt x="71741" y="83389"/>
                </a:lnTo>
                <a:lnTo>
                  <a:pt x="75436" y="87015"/>
                </a:lnTo>
                <a:lnTo>
                  <a:pt x="75436" y="90640"/>
                </a:lnTo>
                <a:lnTo>
                  <a:pt x="71741" y="94266"/>
                </a:lnTo>
                <a:lnTo>
                  <a:pt x="71741" y="101517"/>
                </a:lnTo>
                <a:lnTo>
                  <a:pt x="64223" y="105143"/>
                </a:lnTo>
                <a:lnTo>
                  <a:pt x="22682" y="105143"/>
                </a:lnTo>
                <a:lnTo>
                  <a:pt x="16245" y="105626"/>
                </a:lnTo>
                <a:lnTo>
                  <a:pt x="3091" y="112888"/>
                </a:lnTo>
                <a:lnTo>
                  <a:pt x="0" y="123270"/>
                </a:lnTo>
                <a:lnTo>
                  <a:pt x="0" y="134146"/>
                </a:lnTo>
                <a:lnTo>
                  <a:pt x="64223" y="134146"/>
                </a:lnTo>
                <a:lnTo>
                  <a:pt x="71741" y="130521"/>
                </a:lnTo>
                <a:lnTo>
                  <a:pt x="79259" y="126896"/>
                </a:lnTo>
                <a:lnTo>
                  <a:pt x="85801" y="123162"/>
                </a:lnTo>
                <a:lnTo>
                  <a:pt x="96161" y="113969"/>
                </a:lnTo>
                <a:lnTo>
                  <a:pt x="103103" y="102799"/>
                </a:lnTo>
                <a:lnTo>
                  <a:pt x="105637" y="90640"/>
                </a:lnTo>
                <a:lnTo>
                  <a:pt x="104602" y="85299"/>
                </a:lnTo>
                <a:lnTo>
                  <a:pt x="98926" y="74105"/>
                </a:lnTo>
                <a:lnTo>
                  <a:pt x="90600" y="61632"/>
                </a:lnTo>
                <a:lnTo>
                  <a:pt x="86998" y="59377"/>
                </a:lnTo>
                <a:lnTo>
                  <a:pt x="74599" y="52912"/>
                </a:lnTo>
                <a:lnTo>
                  <a:pt x="64223" y="50755"/>
                </a:lnTo>
                <a:lnTo>
                  <a:pt x="41541" y="50755"/>
                </a:lnTo>
                <a:lnTo>
                  <a:pt x="41541" y="47133"/>
                </a:lnTo>
                <a:close/>
              </a:path>
            </a:pathLst>
          </a:custGeom>
          <a:solidFill>
            <a:srgbClr val="008FC1"/>
          </a:solidFill>
        </p:spPr>
        <p:txBody>
          <a:bodyPr wrap="square" lIns="0" tIns="0" rIns="0" bIns="0" rtlCol="0">
            <a:noAutofit/>
          </a:bodyPr>
          <a:lstStyle/>
          <a:p>
            <a:endParaRPr/>
          </a:p>
        </p:txBody>
      </p:sp>
      <p:sp>
        <p:nvSpPr>
          <p:cNvPr id="37" name="object 37"/>
          <p:cNvSpPr/>
          <p:nvPr/>
        </p:nvSpPr>
        <p:spPr>
          <a:xfrm>
            <a:off x="8453593" y="6574912"/>
            <a:ext cx="105637" cy="134146"/>
          </a:xfrm>
          <a:custGeom>
            <a:avLst/>
            <a:gdLst/>
            <a:ahLst/>
            <a:cxnLst/>
            <a:rect l="l" t="t" r="r" b="b"/>
            <a:pathLst>
              <a:path w="105637" h="134146">
                <a:moveTo>
                  <a:pt x="30200" y="78687"/>
                </a:moveTo>
                <a:lnTo>
                  <a:pt x="30200" y="14499"/>
                </a:lnTo>
                <a:lnTo>
                  <a:pt x="26377" y="3634"/>
                </a:lnTo>
                <a:lnTo>
                  <a:pt x="18859" y="0"/>
                </a:lnTo>
                <a:lnTo>
                  <a:pt x="0" y="0"/>
                </a:lnTo>
                <a:lnTo>
                  <a:pt x="0" y="101517"/>
                </a:lnTo>
                <a:lnTo>
                  <a:pt x="5175" y="112262"/>
                </a:lnTo>
                <a:lnTo>
                  <a:pt x="13545" y="121836"/>
                </a:lnTo>
                <a:lnTo>
                  <a:pt x="24396" y="128675"/>
                </a:lnTo>
                <a:lnTo>
                  <a:pt x="37531" y="132778"/>
                </a:lnTo>
                <a:lnTo>
                  <a:pt x="52754" y="134146"/>
                </a:lnTo>
                <a:lnTo>
                  <a:pt x="55266" y="134085"/>
                </a:lnTo>
                <a:lnTo>
                  <a:pt x="68401" y="131564"/>
                </a:lnTo>
                <a:lnTo>
                  <a:pt x="79259" y="126896"/>
                </a:lnTo>
                <a:lnTo>
                  <a:pt x="82955" y="130521"/>
                </a:lnTo>
                <a:lnTo>
                  <a:pt x="90600" y="134146"/>
                </a:lnTo>
                <a:lnTo>
                  <a:pt x="101941" y="134146"/>
                </a:lnTo>
                <a:lnTo>
                  <a:pt x="101941" y="130521"/>
                </a:lnTo>
                <a:lnTo>
                  <a:pt x="105637" y="130521"/>
                </a:lnTo>
                <a:lnTo>
                  <a:pt x="105637" y="18133"/>
                </a:lnTo>
                <a:lnTo>
                  <a:pt x="103909" y="13179"/>
                </a:lnTo>
                <a:lnTo>
                  <a:pt x="94157" y="2690"/>
                </a:lnTo>
                <a:lnTo>
                  <a:pt x="82955" y="0"/>
                </a:lnTo>
                <a:lnTo>
                  <a:pt x="75436" y="0"/>
                </a:lnTo>
                <a:lnTo>
                  <a:pt x="75436" y="87015"/>
                </a:lnTo>
                <a:lnTo>
                  <a:pt x="74830" y="91841"/>
                </a:lnTo>
                <a:lnTo>
                  <a:pt x="68047" y="100911"/>
                </a:lnTo>
                <a:lnTo>
                  <a:pt x="49059" y="105143"/>
                </a:lnTo>
                <a:lnTo>
                  <a:pt x="44167" y="104841"/>
                </a:lnTo>
                <a:lnTo>
                  <a:pt x="33024" y="98348"/>
                </a:lnTo>
                <a:lnTo>
                  <a:pt x="30200" y="83389"/>
                </a:lnTo>
                <a:lnTo>
                  <a:pt x="30200" y="78687"/>
                </a:lnTo>
                <a:close/>
              </a:path>
            </a:pathLst>
          </a:custGeom>
          <a:solidFill>
            <a:srgbClr val="008FC1"/>
          </a:solidFill>
        </p:spPr>
        <p:txBody>
          <a:bodyPr wrap="square" lIns="0" tIns="0" rIns="0" bIns="0" rtlCol="0">
            <a:noAutofit/>
          </a:bodyPr>
          <a:lstStyle/>
          <a:p>
            <a:endParaRPr/>
          </a:p>
        </p:txBody>
      </p:sp>
      <p:sp>
        <p:nvSpPr>
          <p:cNvPr id="38" name="object 38"/>
          <p:cNvSpPr/>
          <p:nvPr/>
        </p:nvSpPr>
        <p:spPr>
          <a:xfrm>
            <a:off x="8578090" y="6516913"/>
            <a:ext cx="71741" cy="192145"/>
          </a:xfrm>
          <a:custGeom>
            <a:avLst/>
            <a:gdLst/>
            <a:ahLst/>
            <a:cxnLst/>
            <a:rect l="l" t="t" r="r" b="b"/>
            <a:pathLst>
              <a:path w="71741" h="192145">
                <a:moveTo>
                  <a:pt x="0" y="58747"/>
                </a:moveTo>
                <a:lnTo>
                  <a:pt x="0" y="155890"/>
                </a:lnTo>
                <a:lnTo>
                  <a:pt x="3822" y="163141"/>
                </a:lnTo>
                <a:lnTo>
                  <a:pt x="5170" y="166145"/>
                </a:lnTo>
                <a:lnTo>
                  <a:pt x="12375" y="177092"/>
                </a:lnTo>
                <a:lnTo>
                  <a:pt x="22119" y="185264"/>
                </a:lnTo>
                <a:lnTo>
                  <a:pt x="34393" y="190377"/>
                </a:lnTo>
                <a:lnTo>
                  <a:pt x="49186" y="192145"/>
                </a:lnTo>
                <a:lnTo>
                  <a:pt x="71741" y="192145"/>
                </a:lnTo>
                <a:lnTo>
                  <a:pt x="71741" y="174018"/>
                </a:lnTo>
                <a:lnTo>
                  <a:pt x="68046" y="166767"/>
                </a:lnTo>
                <a:lnTo>
                  <a:pt x="67113" y="165946"/>
                </a:lnTo>
                <a:lnTo>
                  <a:pt x="58056" y="161481"/>
                </a:lnTo>
                <a:lnTo>
                  <a:pt x="41541" y="159516"/>
                </a:lnTo>
                <a:lnTo>
                  <a:pt x="34023" y="159516"/>
                </a:lnTo>
                <a:lnTo>
                  <a:pt x="30200" y="152265"/>
                </a:lnTo>
                <a:lnTo>
                  <a:pt x="30200" y="18121"/>
                </a:lnTo>
                <a:lnTo>
                  <a:pt x="26504" y="14499"/>
                </a:lnTo>
                <a:lnTo>
                  <a:pt x="25821" y="12725"/>
                </a:lnTo>
                <a:lnTo>
                  <a:pt x="17334" y="2799"/>
                </a:lnTo>
                <a:lnTo>
                  <a:pt x="3822" y="0"/>
                </a:lnTo>
                <a:lnTo>
                  <a:pt x="0" y="0"/>
                </a:lnTo>
                <a:lnTo>
                  <a:pt x="0" y="58747"/>
                </a:lnTo>
                <a:close/>
              </a:path>
            </a:pathLst>
          </a:custGeom>
          <a:solidFill>
            <a:srgbClr val="008FC1"/>
          </a:solidFill>
        </p:spPr>
        <p:txBody>
          <a:bodyPr wrap="square" lIns="0" tIns="0" rIns="0" bIns="0" rtlCol="0">
            <a:noAutofit/>
          </a:bodyPr>
          <a:lstStyle/>
          <a:p>
            <a:endParaRPr/>
          </a:p>
        </p:txBody>
      </p:sp>
      <p:sp>
        <p:nvSpPr>
          <p:cNvPr id="39" name="object 39"/>
          <p:cNvSpPr/>
          <p:nvPr/>
        </p:nvSpPr>
        <p:spPr>
          <a:xfrm>
            <a:off x="8661172" y="6516913"/>
            <a:ext cx="71741" cy="192145"/>
          </a:xfrm>
          <a:custGeom>
            <a:avLst/>
            <a:gdLst/>
            <a:ahLst/>
            <a:cxnLst/>
            <a:rect l="l" t="t" r="r" b="b"/>
            <a:pathLst>
              <a:path w="71741" h="192145">
                <a:moveTo>
                  <a:pt x="30200" y="14499"/>
                </a:moveTo>
                <a:lnTo>
                  <a:pt x="29536" y="12725"/>
                </a:lnTo>
                <a:lnTo>
                  <a:pt x="21074" y="2799"/>
                </a:lnTo>
                <a:lnTo>
                  <a:pt x="7518" y="0"/>
                </a:lnTo>
                <a:lnTo>
                  <a:pt x="0" y="0"/>
                </a:lnTo>
                <a:lnTo>
                  <a:pt x="0" y="155890"/>
                </a:lnTo>
                <a:lnTo>
                  <a:pt x="3822" y="159516"/>
                </a:lnTo>
                <a:lnTo>
                  <a:pt x="3822" y="163141"/>
                </a:lnTo>
                <a:lnTo>
                  <a:pt x="6548" y="168788"/>
                </a:lnTo>
                <a:lnTo>
                  <a:pt x="13949" y="178646"/>
                </a:lnTo>
                <a:lnTo>
                  <a:pt x="23980" y="185985"/>
                </a:lnTo>
                <a:lnTo>
                  <a:pt x="36879" y="190565"/>
                </a:lnTo>
                <a:lnTo>
                  <a:pt x="52882" y="192145"/>
                </a:lnTo>
                <a:lnTo>
                  <a:pt x="68046" y="192145"/>
                </a:lnTo>
                <a:lnTo>
                  <a:pt x="71741" y="188520"/>
                </a:lnTo>
                <a:lnTo>
                  <a:pt x="71741" y="174018"/>
                </a:lnTo>
                <a:lnTo>
                  <a:pt x="68046" y="170393"/>
                </a:lnTo>
                <a:lnTo>
                  <a:pt x="64223" y="166767"/>
                </a:lnTo>
                <a:lnTo>
                  <a:pt x="60400" y="163141"/>
                </a:lnTo>
                <a:lnTo>
                  <a:pt x="49059" y="163141"/>
                </a:lnTo>
                <a:lnTo>
                  <a:pt x="45364" y="159516"/>
                </a:lnTo>
                <a:lnTo>
                  <a:pt x="41541" y="159516"/>
                </a:lnTo>
                <a:lnTo>
                  <a:pt x="34023" y="155890"/>
                </a:lnTo>
                <a:lnTo>
                  <a:pt x="30200" y="152265"/>
                </a:lnTo>
                <a:lnTo>
                  <a:pt x="30200" y="83376"/>
                </a:lnTo>
                <a:lnTo>
                  <a:pt x="68046" y="83376"/>
                </a:lnTo>
                <a:lnTo>
                  <a:pt x="68046" y="76132"/>
                </a:lnTo>
                <a:lnTo>
                  <a:pt x="67544" y="70272"/>
                </a:lnTo>
                <a:lnTo>
                  <a:pt x="61600" y="60546"/>
                </a:lnTo>
                <a:lnTo>
                  <a:pt x="45364" y="54376"/>
                </a:lnTo>
                <a:lnTo>
                  <a:pt x="30200" y="54376"/>
                </a:lnTo>
                <a:lnTo>
                  <a:pt x="30200" y="14499"/>
                </a:lnTo>
                <a:close/>
              </a:path>
            </a:pathLst>
          </a:custGeom>
          <a:solidFill>
            <a:srgbClr val="008FC1"/>
          </a:solidFill>
        </p:spPr>
        <p:txBody>
          <a:bodyPr wrap="square" lIns="0" tIns="0" rIns="0" bIns="0" rtlCol="0">
            <a:noAutofit/>
          </a:bodyPr>
          <a:lstStyle/>
          <a:p>
            <a:endParaRPr/>
          </a:p>
        </p:txBody>
      </p:sp>
      <p:sp>
        <p:nvSpPr>
          <p:cNvPr id="40" name="object 40"/>
          <p:cNvSpPr/>
          <p:nvPr/>
        </p:nvSpPr>
        <p:spPr>
          <a:xfrm>
            <a:off x="8751773" y="6574912"/>
            <a:ext cx="105764" cy="134146"/>
          </a:xfrm>
          <a:custGeom>
            <a:avLst/>
            <a:gdLst/>
            <a:ahLst/>
            <a:cxnLst/>
            <a:rect l="l" t="t" r="r" b="b"/>
            <a:pathLst>
              <a:path w="105764" h="134146">
                <a:moveTo>
                  <a:pt x="41541" y="47133"/>
                </a:moveTo>
                <a:lnTo>
                  <a:pt x="34023" y="47133"/>
                </a:lnTo>
                <a:lnTo>
                  <a:pt x="30200" y="43511"/>
                </a:lnTo>
                <a:lnTo>
                  <a:pt x="30200" y="36255"/>
                </a:lnTo>
                <a:lnTo>
                  <a:pt x="34023" y="32633"/>
                </a:lnTo>
                <a:lnTo>
                  <a:pt x="41541" y="29011"/>
                </a:lnTo>
                <a:lnTo>
                  <a:pt x="90600" y="29011"/>
                </a:lnTo>
                <a:lnTo>
                  <a:pt x="98246" y="25377"/>
                </a:lnTo>
                <a:lnTo>
                  <a:pt x="105764" y="18133"/>
                </a:lnTo>
                <a:lnTo>
                  <a:pt x="105764" y="0"/>
                </a:lnTo>
                <a:lnTo>
                  <a:pt x="34023" y="0"/>
                </a:lnTo>
                <a:lnTo>
                  <a:pt x="26504" y="3634"/>
                </a:lnTo>
                <a:lnTo>
                  <a:pt x="18686" y="8590"/>
                </a:lnTo>
                <a:lnTo>
                  <a:pt x="7982" y="18099"/>
                </a:lnTo>
                <a:lnTo>
                  <a:pt x="1914" y="28368"/>
                </a:lnTo>
                <a:lnTo>
                  <a:pt x="0" y="39889"/>
                </a:lnTo>
                <a:lnTo>
                  <a:pt x="615" y="45258"/>
                </a:lnTo>
                <a:lnTo>
                  <a:pt x="5140" y="56436"/>
                </a:lnTo>
                <a:lnTo>
                  <a:pt x="15163" y="68887"/>
                </a:lnTo>
                <a:lnTo>
                  <a:pt x="28332" y="74922"/>
                </a:lnTo>
                <a:lnTo>
                  <a:pt x="41541" y="79764"/>
                </a:lnTo>
                <a:lnTo>
                  <a:pt x="64223" y="79764"/>
                </a:lnTo>
                <a:lnTo>
                  <a:pt x="71741" y="83389"/>
                </a:lnTo>
                <a:lnTo>
                  <a:pt x="75564" y="87015"/>
                </a:lnTo>
                <a:lnTo>
                  <a:pt x="75564" y="94266"/>
                </a:lnTo>
                <a:lnTo>
                  <a:pt x="71741" y="101517"/>
                </a:lnTo>
                <a:lnTo>
                  <a:pt x="64223" y="105143"/>
                </a:lnTo>
                <a:lnTo>
                  <a:pt x="22682" y="105143"/>
                </a:lnTo>
                <a:lnTo>
                  <a:pt x="16282" y="105626"/>
                </a:lnTo>
                <a:lnTo>
                  <a:pt x="3132" y="112888"/>
                </a:lnTo>
                <a:lnTo>
                  <a:pt x="0" y="123270"/>
                </a:lnTo>
                <a:lnTo>
                  <a:pt x="0" y="134146"/>
                </a:lnTo>
                <a:lnTo>
                  <a:pt x="64223" y="134146"/>
                </a:lnTo>
                <a:lnTo>
                  <a:pt x="71741" y="130521"/>
                </a:lnTo>
                <a:lnTo>
                  <a:pt x="79387" y="126896"/>
                </a:lnTo>
                <a:lnTo>
                  <a:pt x="85887" y="123162"/>
                </a:lnTo>
                <a:lnTo>
                  <a:pt x="96235" y="113969"/>
                </a:lnTo>
                <a:lnTo>
                  <a:pt x="103208" y="102799"/>
                </a:lnTo>
                <a:lnTo>
                  <a:pt x="105764" y="90640"/>
                </a:lnTo>
                <a:lnTo>
                  <a:pt x="104715" y="85262"/>
                </a:lnTo>
                <a:lnTo>
                  <a:pt x="99010" y="74084"/>
                </a:lnTo>
                <a:lnTo>
                  <a:pt x="90600" y="61632"/>
                </a:lnTo>
                <a:lnTo>
                  <a:pt x="87032" y="59377"/>
                </a:lnTo>
                <a:lnTo>
                  <a:pt x="74641" y="52912"/>
                </a:lnTo>
                <a:lnTo>
                  <a:pt x="64223" y="50755"/>
                </a:lnTo>
                <a:lnTo>
                  <a:pt x="41541" y="50755"/>
                </a:lnTo>
                <a:lnTo>
                  <a:pt x="41541" y="47133"/>
                </a:lnTo>
                <a:close/>
              </a:path>
            </a:pathLst>
          </a:custGeom>
          <a:solidFill>
            <a:srgbClr val="008FC1"/>
          </a:solidFill>
        </p:spPr>
        <p:txBody>
          <a:bodyPr wrap="square" lIns="0" tIns="0" rIns="0" bIns="0" rtlCol="0">
            <a:noAutofit/>
          </a:bodyPr>
          <a:lstStyle/>
          <a:p>
            <a:endParaRPr/>
          </a:p>
        </p:txBody>
      </p:sp>
      <p:sp>
        <p:nvSpPr>
          <p:cNvPr id="41" name="object 41"/>
          <p:cNvSpPr/>
          <p:nvPr/>
        </p:nvSpPr>
        <p:spPr>
          <a:xfrm>
            <a:off x="8132604" y="6574912"/>
            <a:ext cx="60400" cy="134146"/>
          </a:xfrm>
          <a:custGeom>
            <a:avLst/>
            <a:gdLst/>
            <a:ahLst/>
            <a:cxnLst/>
            <a:rect l="l" t="t" r="r" b="b"/>
            <a:pathLst>
              <a:path w="60400" h="134146">
                <a:moveTo>
                  <a:pt x="0" y="36089"/>
                </a:moveTo>
                <a:lnTo>
                  <a:pt x="0" y="119645"/>
                </a:lnTo>
                <a:lnTo>
                  <a:pt x="3822" y="126896"/>
                </a:lnTo>
                <a:lnTo>
                  <a:pt x="7518" y="134146"/>
                </a:lnTo>
                <a:lnTo>
                  <a:pt x="26377" y="134146"/>
                </a:lnTo>
                <a:lnTo>
                  <a:pt x="26377" y="130521"/>
                </a:lnTo>
                <a:lnTo>
                  <a:pt x="30200" y="130521"/>
                </a:lnTo>
                <a:lnTo>
                  <a:pt x="30200" y="36255"/>
                </a:lnTo>
                <a:lnTo>
                  <a:pt x="34023" y="32633"/>
                </a:lnTo>
                <a:lnTo>
                  <a:pt x="37718" y="29011"/>
                </a:lnTo>
                <a:lnTo>
                  <a:pt x="47038" y="26197"/>
                </a:lnTo>
                <a:lnTo>
                  <a:pt x="57825" y="17099"/>
                </a:lnTo>
                <a:lnTo>
                  <a:pt x="60400" y="7255"/>
                </a:lnTo>
                <a:lnTo>
                  <a:pt x="60400" y="0"/>
                </a:lnTo>
                <a:lnTo>
                  <a:pt x="30200" y="0"/>
                </a:lnTo>
                <a:lnTo>
                  <a:pt x="22682" y="3634"/>
                </a:lnTo>
                <a:lnTo>
                  <a:pt x="18859" y="0"/>
                </a:lnTo>
                <a:lnTo>
                  <a:pt x="0" y="0"/>
                </a:lnTo>
                <a:lnTo>
                  <a:pt x="0" y="36089"/>
                </a:lnTo>
                <a:close/>
              </a:path>
            </a:pathLst>
          </a:custGeom>
          <a:solidFill>
            <a:srgbClr val="008FC1"/>
          </a:solidFill>
        </p:spPr>
        <p:txBody>
          <a:bodyPr wrap="square" lIns="0" tIns="0" rIns="0" bIns="0" rtlCol="0">
            <a:noAutofit/>
          </a:bodyPr>
          <a:lstStyle/>
          <a:p>
            <a:endParaRPr/>
          </a:p>
        </p:txBody>
      </p:sp>
      <p:sp>
        <p:nvSpPr>
          <p:cNvPr id="42" name="object 42"/>
          <p:cNvSpPr/>
          <p:nvPr/>
        </p:nvSpPr>
        <p:spPr>
          <a:xfrm>
            <a:off x="716229" y="653034"/>
            <a:ext cx="3002788" cy="694689"/>
          </a:xfrm>
          <a:prstGeom prst="rect">
            <a:avLst/>
          </a:prstGeom>
          <a:blipFill>
            <a:blip r:embed="rId3" cstate="print"/>
            <a:stretch>
              <a:fillRect/>
            </a:stretch>
          </a:blipFill>
        </p:spPr>
        <p:txBody>
          <a:bodyPr wrap="square" lIns="0" tIns="0" rIns="0" bIns="0" rtlCol="0">
            <a:noAutofit/>
          </a:bodyPr>
          <a:lstStyle/>
          <a:p>
            <a:endParaRPr/>
          </a:p>
        </p:txBody>
      </p:sp>
      <p:sp>
        <p:nvSpPr>
          <p:cNvPr id="43" name="object 43"/>
          <p:cNvSpPr/>
          <p:nvPr/>
        </p:nvSpPr>
        <p:spPr>
          <a:xfrm>
            <a:off x="-5557" y="544829"/>
            <a:ext cx="9906000" cy="6669785"/>
          </a:xfrm>
          <a:prstGeom prst="rect">
            <a:avLst/>
          </a:prstGeom>
          <a:blipFill>
            <a:blip r:embed="rId4" cstate="print"/>
            <a:stretch>
              <a:fillRect/>
            </a:stretch>
          </a:blipFill>
        </p:spPr>
        <p:txBody>
          <a:bodyPr wrap="square" lIns="0" tIns="0" rIns="0" bIns="0" rtlCol="0">
            <a:noAutofit/>
          </a:bodyPr>
          <a:lstStyle/>
          <a:p>
            <a:endParaRPr/>
          </a:p>
        </p:txBody>
      </p:sp>
      <p:sp>
        <p:nvSpPr>
          <p:cNvPr id="44" name="object 44"/>
          <p:cNvSpPr/>
          <p:nvPr/>
        </p:nvSpPr>
        <p:spPr>
          <a:xfrm>
            <a:off x="236537" y="217424"/>
            <a:ext cx="9421812" cy="6423088"/>
          </a:xfrm>
          <a:custGeom>
            <a:avLst/>
            <a:gdLst/>
            <a:ahLst/>
            <a:cxnLst/>
            <a:rect l="l" t="t" r="r" b="b"/>
            <a:pathLst>
              <a:path w="9421812" h="6423088">
                <a:moveTo>
                  <a:pt x="7404" y="6411976"/>
                </a:moveTo>
                <a:lnTo>
                  <a:pt x="7404" y="9144"/>
                </a:lnTo>
                <a:lnTo>
                  <a:pt x="11112" y="0"/>
                </a:lnTo>
                <a:lnTo>
                  <a:pt x="4978" y="0"/>
                </a:lnTo>
                <a:lnTo>
                  <a:pt x="0" y="5079"/>
                </a:lnTo>
                <a:lnTo>
                  <a:pt x="0" y="6418110"/>
                </a:lnTo>
                <a:lnTo>
                  <a:pt x="4978" y="6423088"/>
                </a:lnTo>
                <a:lnTo>
                  <a:pt x="9421812" y="6423088"/>
                </a:lnTo>
                <a:lnTo>
                  <a:pt x="9421812" y="6415671"/>
                </a:lnTo>
                <a:lnTo>
                  <a:pt x="9067" y="6415671"/>
                </a:lnTo>
                <a:lnTo>
                  <a:pt x="7404" y="6411976"/>
                </a:lnTo>
                <a:close/>
              </a:path>
            </a:pathLst>
          </a:custGeom>
          <a:solidFill>
            <a:srgbClr val="004B62"/>
          </a:solidFill>
        </p:spPr>
        <p:txBody>
          <a:bodyPr wrap="square" lIns="0" tIns="0" rIns="0" bIns="0" rtlCol="0">
            <a:noAutofit/>
          </a:bodyPr>
          <a:lstStyle/>
          <a:p>
            <a:endParaRPr/>
          </a:p>
        </p:txBody>
      </p:sp>
      <p:sp>
        <p:nvSpPr>
          <p:cNvPr id="45" name="object 45"/>
          <p:cNvSpPr/>
          <p:nvPr/>
        </p:nvSpPr>
        <p:spPr>
          <a:xfrm>
            <a:off x="251358" y="232282"/>
            <a:ext cx="9403308" cy="6393408"/>
          </a:xfrm>
          <a:custGeom>
            <a:avLst/>
            <a:gdLst/>
            <a:ahLst/>
            <a:cxnLst/>
            <a:rect l="l" t="t" r="r" b="b"/>
            <a:pathLst>
              <a:path w="9403308" h="6393408">
                <a:moveTo>
                  <a:pt x="0" y="6393408"/>
                </a:moveTo>
                <a:lnTo>
                  <a:pt x="7404" y="6386004"/>
                </a:lnTo>
                <a:lnTo>
                  <a:pt x="7404" y="7366"/>
                </a:lnTo>
                <a:lnTo>
                  <a:pt x="9395815" y="7366"/>
                </a:lnTo>
                <a:lnTo>
                  <a:pt x="9395815" y="6386004"/>
                </a:lnTo>
                <a:lnTo>
                  <a:pt x="7404" y="6386004"/>
                </a:lnTo>
                <a:lnTo>
                  <a:pt x="9403308" y="6393408"/>
                </a:lnTo>
                <a:lnTo>
                  <a:pt x="9403308" y="0"/>
                </a:lnTo>
                <a:lnTo>
                  <a:pt x="0" y="0"/>
                </a:lnTo>
                <a:lnTo>
                  <a:pt x="0" y="6393408"/>
                </a:lnTo>
                <a:close/>
              </a:path>
            </a:pathLst>
          </a:custGeom>
          <a:solidFill>
            <a:srgbClr val="004B62"/>
          </a:solidFill>
        </p:spPr>
        <p:txBody>
          <a:bodyPr wrap="square" lIns="0" tIns="0" rIns="0" bIns="0" rtlCol="0">
            <a:noAutofit/>
          </a:bodyPr>
          <a:lstStyle/>
          <a:p>
            <a:endParaRPr/>
          </a:p>
        </p:txBody>
      </p:sp>
      <p:sp>
        <p:nvSpPr>
          <p:cNvPr id="47" name="object 47"/>
          <p:cNvSpPr/>
          <p:nvPr/>
        </p:nvSpPr>
        <p:spPr>
          <a:xfrm>
            <a:off x="-4" y="228600"/>
            <a:ext cx="9906004" cy="680085"/>
          </a:xfrm>
          <a:custGeom>
            <a:avLst/>
            <a:gdLst/>
            <a:ahLst/>
            <a:cxnLst/>
            <a:rect l="l" t="t" r="r" b="b"/>
            <a:pathLst>
              <a:path w="9906004" h="680085">
                <a:moveTo>
                  <a:pt x="1241289" y="652191"/>
                </a:moveTo>
                <a:lnTo>
                  <a:pt x="1255689" y="598354"/>
                </a:lnTo>
                <a:lnTo>
                  <a:pt x="1283385" y="547701"/>
                </a:lnTo>
                <a:lnTo>
                  <a:pt x="1323224" y="500932"/>
                </a:lnTo>
                <a:lnTo>
                  <a:pt x="1374054" y="458748"/>
                </a:lnTo>
                <a:lnTo>
                  <a:pt x="1434722" y="421849"/>
                </a:lnTo>
                <a:lnTo>
                  <a:pt x="1504076" y="390935"/>
                </a:lnTo>
                <a:lnTo>
                  <a:pt x="1541650" y="377941"/>
                </a:lnTo>
                <a:lnTo>
                  <a:pt x="1580963" y="366706"/>
                </a:lnTo>
                <a:lnTo>
                  <a:pt x="1621872" y="357318"/>
                </a:lnTo>
                <a:lnTo>
                  <a:pt x="1664232" y="349863"/>
                </a:lnTo>
                <a:lnTo>
                  <a:pt x="1707899" y="344430"/>
                </a:lnTo>
                <a:lnTo>
                  <a:pt x="1752729" y="341106"/>
                </a:lnTo>
                <a:lnTo>
                  <a:pt x="1798578" y="339978"/>
                </a:lnTo>
                <a:lnTo>
                  <a:pt x="9346823" y="339978"/>
                </a:lnTo>
                <a:lnTo>
                  <a:pt x="9392689" y="338852"/>
                </a:lnTo>
                <a:lnTo>
                  <a:pt x="9437534" y="335531"/>
                </a:lnTo>
                <a:lnTo>
                  <a:pt x="9481212" y="330102"/>
                </a:lnTo>
                <a:lnTo>
                  <a:pt x="9523581" y="322653"/>
                </a:lnTo>
                <a:lnTo>
                  <a:pt x="9564497" y="313271"/>
                </a:lnTo>
                <a:lnTo>
                  <a:pt x="9603815" y="302043"/>
                </a:lnTo>
                <a:lnTo>
                  <a:pt x="9641392" y="289058"/>
                </a:lnTo>
                <a:lnTo>
                  <a:pt x="9677084" y="274402"/>
                </a:lnTo>
                <a:lnTo>
                  <a:pt x="9742237" y="240426"/>
                </a:lnTo>
                <a:lnTo>
                  <a:pt x="9798125" y="200816"/>
                </a:lnTo>
                <a:lnTo>
                  <a:pt x="9843596" y="156269"/>
                </a:lnTo>
                <a:lnTo>
                  <a:pt x="9877500" y="107485"/>
                </a:lnTo>
                <a:lnTo>
                  <a:pt x="9898686" y="55162"/>
                </a:lnTo>
                <a:lnTo>
                  <a:pt x="9906004" y="0"/>
                </a:lnTo>
                <a:lnTo>
                  <a:pt x="4" y="0"/>
                </a:lnTo>
                <a:lnTo>
                  <a:pt x="1853" y="27892"/>
                </a:lnTo>
                <a:lnTo>
                  <a:pt x="16250" y="81722"/>
                </a:lnTo>
                <a:lnTo>
                  <a:pt x="43942" y="132363"/>
                </a:lnTo>
                <a:lnTo>
                  <a:pt x="83776" y="179116"/>
                </a:lnTo>
                <a:lnTo>
                  <a:pt x="134601" y="221282"/>
                </a:lnTo>
                <a:lnTo>
                  <a:pt x="195267" y="258162"/>
                </a:lnTo>
                <a:lnTo>
                  <a:pt x="264622" y="289058"/>
                </a:lnTo>
                <a:lnTo>
                  <a:pt x="302199" y="302043"/>
                </a:lnTo>
                <a:lnTo>
                  <a:pt x="341515" y="313271"/>
                </a:lnTo>
                <a:lnTo>
                  <a:pt x="382429" y="322653"/>
                </a:lnTo>
                <a:lnTo>
                  <a:pt x="424795" y="330102"/>
                </a:lnTo>
                <a:lnTo>
                  <a:pt x="468471" y="335531"/>
                </a:lnTo>
                <a:lnTo>
                  <a:pt x="513311" y="338852"/>
                </a:lnTo>
                <a:lnTo>
                  <a:pt x="559172" y="339978"/>
                </a:lnTo>
                <a:lnTo>
                  <a:pt x="680267" y="339978"/>
                </a:lnTo>
                <a:lnTo>
                  <a:pt x="726128" y="341106"/>
                </a:lnTo>
                <a:lnTo>
                  <a:pt x="770968" y="344430"/>
                </a:lnTo>
                <a:lnTo>
                  <a:pt x="814643" y="349863"/>
                </a:lnTo>
                <a:lnTo>
                  <a:pt x="857009" y="357318"/>
                </a:lnTo>
                <a:lnTo>
                  <a:pt x="897923" y="366706"/>
                </a:lnTo>
                <a:lnTo>
                  <a:pt x="937239" y="377941"/>
                </a:lnTo>
                <a:lnTo>
                  <a:pt x="974815" y="390935"/>
                </a:lnTo>
                <a:lnTo>
                  <a:pt x="1010507" y="405600"/>
                </a:lnTo>
                <a:lnTo>
                  <a:pt x="1044170" y="421849"/>
                </a:lnTo>
                <a:lnTo>
                  <a:pt x="1075660" y="439594"/>
                </a:lnTo>
                <a:lnTo>
                  <a:pt x="1104835" y="458748"/>
                </a:lnTo>
                <a:lnTo>
                  <a:pt x="1131549" y="479223"/>
                </a:lnTo>
                <a:lnTo>
                  <a:pt x="1155660" y="500932"/>
                </a:lnTo>
                <a:lnTo>
                  <a:pt x="1177023" y="523787"/>
                </a:lnTo>
                <a:lnTo>
                  <a:pt x="1195493" y="547701"/>
                </a:lnTo>
                <a:lnTo>
                  <a:pt x="1210929" y="572586"/>
                </a:lnTo>
                <a:lnTo>
                  <a:pt x="1223184" y="598354"/>
                </a:lnTo>
                <a:lnTo>
                  <a:pt x="1232116" y="624918"/>
                </a:lnTo>
                <a:lnTo>
                  <a:pt x="1237581" y="652191"/>
                </a:lnTo>
                <a:lnTo>
                  <a:pt x="1239435" y="680085"/>
                </a:lnTo>
                <a:lnTo>
                  <a:pt x="1241289" y="652191"/>
                </a:lnTo>
                <a:close/>
              </a:path>
            </a:pathLst>
          </a:custGeom>
          <a:solidFill>
            <a:srgbClr val="FFFFFF"/>
          </a:solidFill>
        </p:spPr>
        <p:txBody>
          <a:bodyPr wrap="square" lIns="0" tIns="0" rIns="0" bIns="0" rtlCol="0">
            <a:noAutofit/>
          </a:bodyPr>
          <a:lstStyle/>
          <a:p>
            <a:endParaRPr/>
          </a:p>
        </p:txBody>
      </p:sp>
      <p:sp>
        <p:nvSpPr>
          <p:cNvPr id="48" name="object 48"/>
          <p:cNvSpPr/>
          <p:nvPr/>
        </p:nvSpPr>
        <p:spPr>
          <a:xfrm>
            <a:off x="-4" y="228600"/>
            <a:ext cx="9906004" cy="680085"/>
          </a:xfrm>
          <a:custGeom>
            <a:avLst/>
            <a:gdLst/>
            <a:ahLst/>
            <a:cxnLst/>
            <a:rect l="l" t="t" r="r" b="b"/>
            <a:pathLst>
              <a:path w="9906004" h="680085">
                <a:moveTo>
                  <a:pt x="1241289" y="652191"/>
                </a:moveTo>
                <a:lnTo>
                  <a:pt x="1255689" y="598354"/>
                </a:lnTo>
                <a:lnTo>
                  <a:pt x="1283385" y="547701"/>
                </a:lnTo>
                <a:lnTo>
                  <a:pt x="1323224" y="500932"/>
                </a:lnTo>
                <a:lnTo>
                  <a:pt x="1374054" y="458748"/>
                </a:lnTo>
                <a:lnTo>
                  <a:pt x="1434722" y="421849"/>
                </a:lnTo>
                <a:lnTo>
                  <a:pt x="1504076" y="390935"/>
                </a:lnTo>
                <a:lnTo>
                  <a:pt x="1541650" y="377941"/>
                </a:lnTo>
                <a:lnTo>
                  <a:pt x="1580963" y="366706"/>
                </a:lnTo>
                <a:lnTo>
                  <a:pt x="1621872" y="357318"/>
                </a:lnTo>
                <a:lnTo>
                  <a:pt x="1664232" y="349863"/>
                </a:lnTo>
                <a:lnTo>
                  <a:pt x="1707899" y="344430"/>
                </a:lnTo>
                <a:lnTo>
                  <a:pt x="1752729" y="341106"/>
                </a:lnTo>
                <a:lnTo>
                  <a:pt x="1798578" y="339978"/>
                </a:lnTo>
                <a:lnTo>
                  <a:pt x="9346823" y="339978"/>
                </a:lnTo>
                <a:lnTo>
                  <a:pt x="9392689" y="338852"/>
                </a:lnTo>
                <a:lnTo>
                  <a:pt x="9437534" y="335531"/>
                </a:lnTo>
                <a:lnTo>
                  <a:pt x="9481212" y="330102"/>
                </a:lnTo>
                <a:lnTo>
                  <a:pt x="9523581" y="322653"/>
                </a:lnTo>
                <a:lnTo>
                  <a:pt x="9564497" y="313271"/>
                </a:lnTo>
                <a:lnTo>
                  <a:pt x="9603815" y="302043"/>
                </a:lnTo>
                <a:lnTo>
                  <a:pt x="9641392" y="289058"/>
                </a:lnTo>
                <a:lnTo>
                  <a:pt x="9677084" y="274402"/>
                </a:lnTo>
                <a:lnTo>
                  <a:pt x="9710747" y="258162"/>
                </a:lnTo>
                <a:lnTo>
                  <a:pt x="9742237" y="240426"/>
                </a:lnTo>
                <a:lnTo>
                  <a:pt x="9771411" y="221282"/>
                </a:lnTo>
                <a:lnTo>
                  <a:pt x="9798125" y="200816"/>
                </a:lnTo>
                <a:lnTo>
                  <a:pt x="9822234" y="179116"/>
                </a:lnTo>
                <a:lnTo>
                  <a:pt x="9843596" y="156269"/>
                </a:lnTo>
                <a:lnTo>
                  <a:pt x="9862066" y="132363"/>
                </a:lnTo>
                <a:lnTo>
                  <a:pt x="9877500" y="107485"/>
                </a:lnTo>
                <a:lnTo>
                  <a:pt x="9889755" y="81722"/>
                </a:lnTo>
                <a:lnTo>
                  <a:pt x="9898686" y="55162"/>
                </a:lnTo>
                <a:lnTo>
                  <a:pt x="9904150" y="27892"/>
                </a:lnTo>
                <a:lnTo>
                  <a:pt x="9906004" y="0"/>
                </a:lnTo>
              </a:path>
              <a:path w="9906004" h="680085">
                <a:moveTo>
                  <a:pt x="680267" y="339978"/>
                </a:moveTo>
                <a:lnTo>
                  <a:pt x="726128" y="341106"/>
                </a:lnTo>
                <a:lnTo>
                  <a:pt x="770968" y="344430"/>
                </a:lnTo>
                <a:lnTo>
                  <a:pt x="814643" y="349863"/>
                </a:lnTo>
                <a:lnTo>
                  <a:pt x="857009" y="357318"/>
                </a:lnTo>
                <a:lnTo>
                  <a:pt x="897923" y="366706"/>
                </a:lnTo>
                <a:lnTo>
                  <a:pt x="937239" y="377941"/>
                </a:lnTo>
                <a:lnTo>
                  <a:pt x="974815" y="390935"/>
                </a:lnTo>
                <a:lnTo>
                  <a:pt x="1010507" y="405600"/>
                </a:lnTo>
                <a:lnTo>
                  <a:pt x="1044170" y="421849"/>
                </a:lnTo>
                <a:lnTo>
                  <a:pt x="1075660" y="439594"/>
                </a:lnTo>
                <a:lnTo>
                  <a:pt x="1104835" y="458748"/>
                </a:lnTo>
                <a:lnTo>
                  <a:pt x="1131549" y="479223"/>
                </a:lnTo>
                <a:lnTo>
                  <a:pt x="1155660" y="500932"/>
                </a:lnTo>
                <a:lnTo>
                  <a:pt x="1177023" y="523787"/>
                </a:lnTo>
                <a:lnTo>
                  <a:pt x="1195493" y="547701"/>
                </a:lnTo>
                <a:lnTo>
                  <a:pt x="1210929" y="572586"/>
                </a:lnTo>
                <a:lnTo>
                  <a:pt x="1223184" y="598354"/>
                </a:lnTo>
                <a:lnTo>
                  <a:pt x="1232116" y="624918"/>
                </a:lnTo>
                <a:lnTo>
                  <a:pt x="1237581" y="652191"/>
                </a:lnTo>
                <a:lnTo>
                  <a:pt x="1239435" y="680085"/>
                </a:lnTo>
                <a:lnTo>
                  <a:pt x="1241289" y="652191"/>
                </a:lnTo>
              </a:path>
              <a:path w="9906004" h="680085">
                <a:moveTo>
                  <a:pt x="4" y="63"/>
                </a:moveTo>
                <a:lnTo>
                  <a:pt x="1853" y="27892"/>
                </a:lnTo>
                <a:lnTo>
                  <a:pt x="7318" y="55162"/>
                </a:lnTo>
                <a:lnTo>
                  <a:pt x="16250" y="81722"/>
                </a:lnTo>
                <a:lnTo>
                  <a:pt x="28506" y="107485"/>
                </a:lnTo>
                <a:lnTo>
                  <a:pt x="43942" y="132363"/>
                </a:lnTo>
                <a:lnTo>
                  <a:pt x="62413" y="156269"/>
                </a:lnTo>
                <a:lnTo>
                  <a:pt x="83776" y="179116"/>
                </a:lnTo>
                <a:lnTo>
                  <a:pt x="107886" y="200816"/>
                </a:lnTo>
                <a:lnTo>
                  <a:pt x="134601" y="221282"/>
                </a:lnTo>
                <a:lnTo>
                  <a:pt x="163776" y="240426"/>
                </a:lnTo>
                <a:lnTo>
                  <a:pt x="195267" y="258162"/>
                </a:lnTo>
                <a:lnTo>
                  <a:pt x="228931" y="274402"/>
                </a:lnTo>
                <a:lnTo>
                  <a:pt x="264622" y="289058"/>
                </a:lnTo>
                <a:lnTo>
                  <a:pt x="302199" y="302043"/>
                </a:lnTo>
                <a:lnTo>
                  <a:pt x="341515" y="313271"/>
                </a:lnTo>
                <a:lnTo>
                  <a:pt x="382429" y="322653"/>
                </a:lnTo>
                <a:lnTo>
                  <a:pt x="424795" y="330102"/>
                </a:lnTo>
                <a:lnTo>
                  <a:pt x="468471" y="335531"/>
                </a:lnTo>
                <a:lnTo>
                  <a:pt x="513311" y="338852"/>
                </a:lnTo>
                <a:lnTo>
                  <a:pt x="559172" y="339978"/>
                </a:lnTo>
                <a:lnTo>
                  <a:pt x="680267" y="339978"/>
                </a:lnTo>
              </a:path>
            </a:pathLst>
          </a:custGeom>
          <a:ln w="60325">
            <a:solidFill>
              <a:srgbClr val="0097C6"/>
            </a:solidFill>
          </a:ln>
        </p:spPr>
        <p:txBody>
          <a:bodyPr wrap="square" lIns="0" tIns="0" rIns="0" bIns="0" rtlCol="0">
            <a:noAutofit/>
          </a:bodyPr>
          <a:lstStyle/>
          <a:p>
            <a:endParaRPr/>
          </a:p>
        </p:txBody>
      </p:sp>
      <p:sp>
        <p:nvSpPr>
          <p:cNvPr id="49" name="object 49"/>
          <p:cNvSpPr/>
          <p:nvPr/>
        </p:nvSpPr>
        <p:spPr>
          <a:xfrm>
            <a:off x="0" y="6858000"/>
            <a:ext cx="0" cy="0"/>
          </a:xfrm>
          <a:custGeom>
            <a:avLst/>
            <a:gdLst/>
            <a:ahLst/>
            <a:cxnLst/>
            <a:rect l="l" t="t" r="r" b="b"/>
            <a:pathLst>
              <a:path>
                <a:moveTo>
                  <a:pt x="0" y="0"/>
                </a:moveTo>
                <a:lnTo>
                  <a:pt x="0" y="0"/>
                </a:lnTo>
              </a:path>
            </a:pathLst>
          </a:custGeom>
          <a:ln w="1270">
            <a:solidFill>
              <a:srgbClr val="004B62"/>
            </a:solidFill>
          </a:ln>
        </p:spPr>
        <p:txBody>
          <a:bodyPr wrap="square" lIns="0" tIns="0" rIns="0" bIns="0" rtlCol="0">
            <a:noAutofit/>
          </a:bodyPr>
          <a:lstStyle/>
          <a:p>
            <a:endParaRPr/>
          </a:p>
        </p:txBody>
      </p:sp>
      <p:sp>
        <p:nvSpPr>
          <p:cNvPr id="50" name="object 50"/>
          <p:cNvSpPr/>
          <p:nvPr/>
        </p:nvSpPr>
        <p:spPr>
          <a:xfrm>
            <a:off x="7874769" y="6363309"/>
            <a:ext cx="1816100" cy="554405"/>
          </a:xfrm>
          <a:prstGeom prst="rect">
            <a:avLst/>
          </a:prstGeom>
          <a:blipFill>
            <a:blip r:embed="rId5" cstate="print"/>
            <a:stretch>
              <a:fillRect/>
            </a:stretch>
          </a:blipFill>
        </p:spPr>
        <p:txBody>
          <a:bodyPr wrap="square" lIns="0" tIns="0" rIns="0" bIns="0" rtlCol="0">
            <a:noAutofit/>
          </a:bodyPr>
          <a:lstStyle/>
          <a:p>
            <a:endParaRPr/>
          </a:p>
        </p:txBody>
      </p:sp>
      <p:sp>
        <p:nvSpPr>
          <p:cNvPr id="11" name="object 11"/>
          <p:cNvSpPr txBox="1"/>
          <p:nvPr/>
        </p:nvSpPr>
        <p:spPr>
          <a:xfrm>
            <a:off x="629208" y="189706"/>
            <a:ext cx="6884202" cy="432307"/>
          </a:xfrm>
          <a:prstGeom prst="rect">
            <a:avLst/>
          </a:prstGeom>
        </p:spPr>
        <p:txBody>
          <a:bodyPr wrap="square" lIns="0" tIns="0" rIns="0" bIns="0" rtlCol="0">
            <a:noAutofit/>
          </a:bodyPr>
          <a:lstStyle/>
          <a:p>
            <a:pPr marL="12700">
              <a:lnSpc>
                <a:spcPts val="3375"/>
              </a:lnSpc>
              <a:spcBef>
                <a:spcPts val="168"/>
              </a:spcBef>
            </a:pPr>
            <a:r>
              <a:rPr lang="de-DE" sz="3600" b="1" dirty="0">
                <a:solidFill>
                  <a:schemeClr val="accent6"/>
                </a:solidFill>
                <a:latin typeface="Arial" panose="020B0604020202020204" pitchFamily="34" charset="0"/>
                <a:cs typeface="Arial" panose="020B0604020202020204" pitchFamily="34" charset="0"/>
              </a:rPr>
              <a:t>Enterprise Service Repository</a:t>
            </a:r>
            <a:endParaRPr sz="3600" b="1" dirty="0">
              <a:solidFill>
                <a:schemeClr val="accent6"/>
              </a:solidFill>
              <a:latin typeface="Arial" panose="020B0604020202020204" pitchFamily="34" charset="0"/>
              <a:cs typeface="Arial" panose="020B0604020202020204" pitchFamily="34" charset="0"/>
            </a:endParaRPr>
          </a:p>
        </p:txBody>
      </p:sp>
      <p:sp>
        <p:nvSpPr>
          <p:cNvPr id="10" name="object 10"/>
          <p:cNvSpPr txBox="1"/>
          <p:nvPr/>
        </p:nvSpPr>
        <p:spPr>
          <a:xfrm>
            <a:off x="1143001" y="3052315"/>
            <a:ext cx="7925938" cy="532891"/>
          </a:xfrm>
          <a:prstGeom prst="rect">
            <a:avLst/>
          </a:prstGeom>
        </p:spPr>
        <p:txBody>
          <a:bodyPr wrap="square" lIns="0" tIns="0" rIns="0" bIns="0" rtlCol="0">
            <a:noAutofit/>
          </a:bodyPr>
          <a:lstStyle/>
          <a:p>
            <a:pPr fontAlgn="b">
              <a:spcAft>
                <a:spcPct val="100000"/>
              </a:spcAft>
            </a:pPr>
            <a:r>
              <a:rPr lang="en-US" sz="3200" b="1" dirty="0">
                <a:latin typeface="Arial" panose="020B0604020202020204" pitchFamily="34" charset="0"/>
                <a:cs typeface="Arial" panose="020B0604020202020204" pitchFamily="34" charset="0"/>
              </a:rPr>
              <a:t>Software components and namespaces</a:t>
            </a:r>
          </a:p>
        </p:txBody>
      </p:sp>
      <p:sp>
        <p:nvSpPr>
          <p:cNvPr id="9" name="object 9"/>
          <p:cNvSpPr txBox="1"/>
          <p:nvPr/>
        </p:nvSpPr>
        <p:spPr>
          <a:xfrm>
            <a:off x="1500891" y="392429"/>
            <a:ext cx="110272" cy="152400"/>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2108405" y="392429"/>
            <a:ext cx="110678" cy="152400"/>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2761899" y="392429"/>
            <a:ext cx="113120"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3800735" y="392429"/>
            <a:ext cx="109865"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4747203" y="392429"/>
            <a:ext cx="105389"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819907" y="3336544"/>
            <a:ext cx="131440"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359638" y="3336544"/>
            <a:ext cx="114185"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5799393" y="3336544"/>
            <a:ext cx="141082"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0" y="649224"/>
            <a:ext cx="9906000" cy="833627"/>
          </a:xfrm>
          <a:prstGeom prst="rect">
            <a:avLst/>
          </a:prstGeom>
          <a:blipFill>
            <a:blip r:embed="rId4"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151151"/>
            <a:ext cx="8935416" cy="456692"/>
          </a:xfrm>
          <a:prstGeom prst="rect">
            <a:avLst/>
          </a:prstGeom>
        </p:spPr>
        <p:txBody>
          <a:bodyPr wrap="square" lIns="0" tIns="0" rIns="0" bIns="0" rtlCol="0">
            <a:noAutofit/>
          </a:bodyPr>
          <a:lstStyle/>
          <a:p>
            <a:pPr marL="12700">
              <a:lnSpc>
                <a:spcPts val="3570"/>
              </a:lnSpc>
              <a:spcBef>
                <a:spcPts val="178"/>
              </a:spcBef>
            </a:pPr>
            <a:r>
              <a:rPr lang="en-US" sz="3600" b="1" dirty="0">
                <a:solidFill>
                  <a:schemeClr val="accent6"/>
                </a:solidFill>
                <a:latin typeface="Arial" panose="020B0604020202020204" pitchFamily="34" charset="0"/>
                <a:cs typeface="Arial" panose="020B0604020202020204" pitchFamily="34" charset="0"/>
              </a:rPr>
              <a:t>Software component version</a:t>
            </a: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6" name="Rectangle 9"/>
          <p:cNvSpPr>
            <a:spLocks noChangeArrowheads="1"/>
          </p:cNvSpPr>
          <p:nvPr/>
        </p:nvSpPr>
        <p:spPr bwMode="gray">
          <a:xfrm>
            <a:off x="533400" y="1232659"/>
            <a:ext cx="7997825" cy="1539875"/>
          </a:xfrm>
          <a:prstGeom prst="rect">
            <a:avLst/>
          </a:prstGeom>
          <a:noFill/>
          <a:ln w="12700">
            <a:noFill/>
            <a:miter lim="800000"/>
            <a:headEnd/>
            <a:tailEnd/>
          </a:ln>
        </p:spPr>
        <p:txBody>
          <a:bodyPr lIns="180000" tIns="0" rIns="0" bIns="0"/>
          <a:lstStyle/>
          <a:p>
            <a:pPr marL="285750" indent="-285750">
              <a:spcBef>
                <a:spcPct val="20000"/>
              </a:spcBef>
              <a:buSzPct val="100000"/>
              <a:buFont typeface="Wingdings" panose="05000000000000000000" pitchFamily="2" charset="2"/>
              <a:buChar char="§"/>
            </a:pPr>
            <a:r>
              <a:rPr lang="en-US" sz="1800" b="0" dirty="0">
                <a:latin typeface="Arial" panose="020B0604020202020204" pitchFamily="34" charset="0"/>
                <a:cs typeface="Arial" panose="020B0604020202020204" pitchFamily="34" charset="0"/>
              </a:rPr>
              <a:t>Primary container for all Enterprise Service Repository objects</a:t>
            </a:r>
          </a:p>
          <a:p>
            <a:pPr marL="742950" lvl="1" indent="-285750">
              <a:spcBef>
                <a:spcPct val="20000"/>
              </a:spcBef>
              <a:buSzPct val="100000"/>
              <a:buFont typeface="Arial" panose="020B0604020202020204" pitchFamily="34" charset="0"/>
              <a:buChar char="•"/>
            </a:pPr>
            <a:r>
              <a:rPr lang="de-DE" sz="1800" b="0" dirty="0">
                <a:latin typeface="Arial" panose="020B0604020202020204" pitchFamily="34" charset="0"/>
                <a:cs typeface="Arial" panose="020B0604020202020204" pitchFamily="34" charset="0"/>
              </a:rPr>
              <a:t>Imported directly from the SLD</a:t>
            </a:r>
          </a:p>
          <a:p>
            <a:pPr marL="742950" lvl="1" indent="-285750">
              <a:spcBef>
                <a:spcPct val="20000"/>
              </a:spcBef>
              <a:buSzPct val="100000"/>
              <a:buFont typeface="Arial" panose="020B0604020202020204" pitchFamily="34" charset="0"/>
              <a:buChar char="•"/>
            </a:pPr>
            <a:r>
              <a:rPr lang="de-DE" sz="1800" b="0" dirty="0">
                <a:latin typeface="Arial" panose="020B0604020202020204" pitchFamily="34" charset="0"/>
                <a:cs typeface="Arial" panose="020B0604020202020204" pitchFamily="34" charset="0"/>
              </a:rPr>
              <a:t>Usage dependencies from SLD are reflected in the Repository (‘Basis objects‘)</a:t>
            </a:r>
          </a:p>
          <a:p>
            <a:pPr marL="342900" indent="-342900">
              <a:spcBef>
                <a:spcPct val="20000"/>
              </a:spcBef>
              <a:buSzPct val="100000"/>
              <a:buFontTx/>
              <a:buChar char="-"/>
            </a:pPr>
            <a:endParaRPr lang="en-US" sz="2000" dirty="0"/>
          </a:p>
        </p:txBody>
      </p:sp>
      <p:pic>
        <p:nvPicPr>
          <p:cNvPr id="17" name="Picture 10"/>
          <p:cNvPicPr>
            <a:picLocks noChangeAspect="1" noChangeArrowheads="1"/>
          </p:cNvPicPr>
          <p:nvPr/>
        </p:nvPicPr>
        <p:blipFill>
          <a:blip r:embed="rId5" cstate="print"/>
          <a:srcRect l="14107" t="19855" r="31876" b="61456"/>
          <a:stretch>
            <a:fillRect/>
          </a:stretch>
        </p:blipFill>
        <p:spPr bwMode="auto">
          <a:xfrm>
            <a:off x="1310436" y="2695201"/>
            <a:ext cx="6189663" cy="1700011"/>
          </a:xfrm>
          <a:prstGeom prst="rect">
            <a:avLst/>
          </a:prstGeom>
          <a:noFill/>
          <a:ln w="12700">
            <a:noFill/>
            <a:miter lim="800000"/>
            <a:headEnd/>
            <a:tailEnd/>
          </a:ln>
        </p:spPr>
      </p:pic>
      <p:sp>
        <p:nvSpPr>
          <p:cNvPr id="18" name="Rectangle 6"/>
          <p:cNvSpPr>
            <a:spLocks noChangeArrowheads="1"/>
          </p:cNvSpPr>
          <p:nvPr/>
        </p:nvSpPr>
        <p:spPr bwMode="gray">
          <a:xfrm>
            <a:off x="631824" y="4714875"/>
            <a:ext cx="8642350" cy="1577975"/>
          </a:xfrm>
          <a:prstGeom prst="rect">
            <a:avLst/>
          </a:prstGeom>
          <a:noFill/>
          <a:ln w="12700">
            <a:noFill/>
            <a:miter lim="800000"/>
            <a:headEnd/>
            <a:tailEnd/>
          </a:ln>
        </p:spPr>
        <p:txBody>
          <a:bodyPr lIns="180000" tIns="0" rIns="0" bIns="0"/>
          <a:lstStyle/>
          <a:p>
            <a:pPr marL="285750" indent="-285750">
              <a:spcBef>
                <a:spcPct val="20000"/>
              </a:spcBef>
              <a:buSzPct val="100000"/>
              <a:buFont typeface="Wingdings" panose="05000000000000000000" pitchFamily="2" charset="2"/>
              <a:buChar char="§"/>
            </a:pPr>
            <a:r>
              <a:rPr lang="de-DE" sz="1800" b="0" dirty="0">
                <a:latin typeface="Arial" panose="020B0604020202020204" pitchFamily="34" charset="0"/>
                <a:cs typeface="Arial" panose="020B0604020202020204" pitchFamily="34" charset="0"/>
              </a:rPr>
              <a:t>For each software component version, the following can be assigned:</a:t>
            </a:r>
          </a:p>
          <a:p>
            <a:pPr marL="742950" lvl="1" indent="-285750">
              <a:spcBef>
                <a:spcPct val="20000"/>
              </a:spcBef>
              <a:buSzPct val="100000"/>
              <a:buFont typeface="Arial" panose="020B0604020202020204" pitchFamily="34" charset="0"/>
              <a:buChar char="•"/>
            </a:pPr>
            <a:r>
              <a:rPr lang="de-DE" sz="1800" b="0" dirty="0">
                <a:latin typeface="Arial" panose="020B0604020202020204" pitchFamily="34" charset="0"/>
                <a:cs typeface="Arial" panose="020B0604020202020204" pitchFamily="34" charset="0"/>
              </a:rPr>
              <a:t>A connection to an existing SAP system for the import of IDoc/RFC interfaces</a:t>
            </a:r>
          </a:p>
          <a:p>
            <a:pPr marL="742950" lvl="1" indent="-285750">
              <a:spcBef>
                <a:spcPct val="20000"/>
              </a:spcBef>
              <a:buSzPct val="100000"/>
              <a:buFont typeface="Arial" panose="020B0604020202020204" pitchFamily="34" charset="0"/>
              <a:buChar char="•"/>
            </a:pPr>
            <a:r>
              <a:rPr lang="de-DE" sz="1800" b="0" dirty="0">
                <a:latin typeface="Arial" panose="020B0604020202020204" pitchFamily="34" charset="0"/>
                <a:cs typeface="Arial" panose="020B0604020202020204" pitchFamily="34" charset="0"/>
              </a:rPr>
              <a:t>One or more namespaces</a:t>
            </a:r>
            <a:endParaRPr lang="en-US" sz="1800" b="0" dirty="0">
              <a:latin typeface="Arial" panose="020B0604020202020204" pitchFamily="34" charset="0"/>
              <a:cs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0" y="649224"/>
            <a:ext cx="9906000" cy="833627"/>
          </a:xfrm>
          <a:prstGeom prst="rect">
            <a:avLst/>
          </a:prstGeom>
          <a:blipFill>
            <a:blip r:embed="rId4" cstate="print"/>
            <a:stretch>
              <a:fillRect/>
            </a:stretch>
          </a:blipFill>
        </p:spPr>
        <p:txBody>
          <a:bodyPr wrap="square" lIns="0" tIns="0" rIns="0" bIns="0" rtlCol="0">
            <a:noAutofit/>
          </a:bodyPr>
          <a:lstStyle/>
          <a:p>
            <a:endParaRPr/>
          </a:p>
        </p:txBody>
      </p:sp>
      <p:sp>
        <p:nvSpPr>
          <p:cNvPr id="13" name="object 13"/>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1" name="object 11"/>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9" name="object 9"/>
          <p:cNvSpPr txBox="1"/>
          <p:nvPr/>
        </p:nvSpPr>
        <p:spPr>
          <a:xfrm>
            <a:off x="284784" y="137778"/>
            <a:ext cx="657321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Namespaces</a:t>
            </a:r>
            <a:endParaRPr sz="3600" b="1" dirty="0">
              <a:solidFill>
                <a:schemeClr val="accent6"/>
              </a:solidFill>
              <a:latin typeface="Arial" panose="020B0604020202020204" pitchFamily="34" charset="0"/>
              <a:cs typeface="Arial" panose="020B0604020202020204" pitchFamily="34" charset="0"/>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6" name="object 6"/>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10</a:t>
            </a:r>
            <a:endParaRPr sz="800">
              <a:latin typeface="Arial"/>
              <a:cs typeface="Arial"/>
            </a:endParaRPr>
          </a:p>
        </p:txBody>
      </p:sp>
      <p:sp>
        <p:nvSpPr>
          <p:cNvPr id="5" name="object 5"/>
          <p:cNvSpPr txBox="1"/>
          <p:nvPr/>
        </p:nvSpPr>
        <p:spPr>
          <a:xfrm>
            <a:off x="1237488" y="381253"/>
            <a:ext cx="11978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677667" y="381253"/>
            <a:ext cx="108356"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081271" y="381253"/>
            <a:ext cx="128905"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7" name="Rectangle 7"/>
          <p:cNvSpPr>
            <a:spLocks noChangeArrowheads="1"/>
          </p:cNvSpPr>
          <p:nvPr/>
        </p:nvSpPr>
        <p:spPr bwMode="gray">
          <a:xfrm>
            <a:off x="603060" y="1509495"/>
            <a:ext cx="7270258" cy="976055"/>
          </a:xfrm>
          <a:prstGeom prst="rect">
            <a:avLst/>
          </a:prstGeom>
          <a:noFill/>
          <a:ln w="12700">
            <a:noFill/>
            <a:miter lim="800000"/>
            <a:headEnd/>
            <a:tailEnd/>
          </a:ln>
        </p:spPr>
        <p:txBody>
          <a:bodyPr lIns="180000" tIns="0" rIns="0" bIns="0"/>
          <a:lstStyle/>
          <a:p>
            <a:pPr marL="285750" indent="-285750">
              <a:spcBef>
                <a:spcPct val="20000"/>
              </a:spcBef>
              <a:buSzPct val="100000"/>
              <a:buFont typeface="Wingdings" panose="05000000000000000000" pitchFamily="2" charset="2"/>
              <a:buChar char="§"/>
            </a:pPr>
            <a:r>
              <a:rPr lang="en-US" sz="1800" b="0" dirty="0">
                <a:latin typeface="Arial" panose="020B0604020202020204" pitchFamily="34" charset="0"/>
                <a:cs typeface="Arial" panose="020B0604020202020204" pitchFamily="34" charset="0"/>
              </a:rPr>
              <a:t>(Globally) unique identifier for related Enterprise Service Repository objects</a:t>
            </a:r>
          </a:p>
          <a:p>
            <a:pPr marL="800100" lvl="1" indent="-342900">
              <a:spcBef>
                <a:spcPct val="20000"/>
              </a:spcBef>
              <a:buSzPct val="100000"/>
              <a:buFont typeface="Arial" panose="020B0604020202020204" pitchFamily="34" charset="0"/>
              <a:buChar char="•"/>
            </a:pPr>
            <a:r>
              <a:rPr lang="de-DE" sz="1800" b="0" dirty="0">
                <a:latin typeface="Arial" panose="020B0604020202020204" pitchFamily="34" charset="0"/>
                <a:cs typeface="Arial" panose="020B0604020202020204" pitchFamily="34" charset="0"/>
              </a:rPr>
              <a:t>Usually vendor-based</a:t>
            </a:r>
          </a:p>
        </p:txBody>
      </p:sp>
      <p:graphicFrame>
        <p:nvGraphicFramePr>
          <p:cNvPr id="18" name="Object 9"/>
          <p:cNvGraphicFramePr>
            <a:graphicFrameLocks noChangeAspect="1"/>
          </p:cNvGraphicFramePr>
          <p:nvPr>
            <p:extLst>
              <p:ext uri="{D42A27DB-BD31-4B8C-83A1-F6EECF244321}">
                <p14:modId xmlns:p14="http://schemas.microsoft.com/office/powerpoint/2010/main" val="161911260"/>
              </p:ext>
            </p:extLst>
          </p:nvPr>
        </p:nvGraphicFramePr>
        <p:xfrm>
          <a:off x="1504758" y="2628321"/>
          <a:ext cx="5153025" cy="1190625"/>
        </p:xfrm>
        <a:graphic>
          <a:graphicData uri="http://schemas.openxmlformats.org/presentationml/2006/ole">
            <mc:AlternateContent xmlns:mc="http://schemas.openxmlformats.org/markup-compatibility/2006">
              <mc:Choice xmlns:v="urn:schemas-microsoft-com:vml" Requires="v">
                <p:oleObj name="Bitmap Image" r:id="rId5" imgW="5152381" imgH="1190476" progId="PBrush">
                  <p:embed/>
                </p:oleObj>
              </mc:Choice>
              <mc:Fallback>
                <p:oleObj name="Bitmap Image" r:id="rId5" imgW="5152381" imgH="1190476" progId="PBrush">
                  <p:embed/>
                  <p:pic>
                    <p:nvPicPr>
                      <p:cNvPr id="18"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4758" y="2628321"/>
                        <a:ext cx="5153025" cy="11906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Rectangle 5"/>
          <p:cNvSpPr>
            <a:spLocks noChangeArrowheads="1"/>
          </p:cNvSpPr>
          <p:nvPr/>
        </p:nvSpPr>
        <p:spPr bwMode="gray">
          <a:xfrm>
            <a:off x="603060" y="4022746"/>
            <a:ext cx="7250806" cy="1998215"/>
          </a:xfrm>
          <a:prstGeom prst="rect">
            <a:avLst/>
          </a:prstGeom>
          <a:noFill/>
          <a:ln w="12700">
            <a:noFill/>
            <a:miter lim="800000"/>
            <a:headEnd/>
            <a:tailEnd/>
          </a:ln>
        </p:spPr>
        <p:txBody>
          <a:bodyPr lIns="180000" tIns="0" rIns="0" bIns="0"/>
          <a:lstStyle/>
          <a:p>
            <a:pPr marL="800100" lvl="1" indent="-342900">
              <a:spcBef>
                <a:spcPct val="20000"/>
              </a:spcBef>
              <a:buSzPct val="100000"/>
              <a:buFont typeface="Arial" panose="020B0604020202020204" pitchFamily="34" charset="0"/>
              <a:buChar char="•"/>
            </a:pPr>
            <a:r>
              <a:rPr lang="de-DE" sz="1800" b="0" dirty="0">
                <a:latin typeface="Arial" panose="020B0604020202020204" pitchFamily="34" charset="0"/>
                <a:cs typeface="Arial" panose="020B0604020202020204" pitchFamily="34" charset="0"/>
              </a:rPr>
              <a:t>Same concept as XML namespaces</a:t>
            </a:r>
          </a:p>
          <a:p>
            <a:pPr marL="800100" lvl="1" indent="-342900">
              <a:spcBef>
                <a:spcPct val="20000"/>
              </a:spcBef>
              <a:buSzPct val="100000"/>
              <a:buFont typeface="Arial" panose="020B0604020202020204" pitchFamily="34" charset="0"/>
              <a:buChar char="•"/>
            </a:pPr>
            <a:r>
              <a:rPr lang="de-DE" sz="1800" b="0" dirty="0">
                <a:latin typeface="Arial" panose="020B0604020202020204" pitchFamily="34" charset="0"/>
                <a:cs typeface="Arial" panose="020B0604020202020204" pitchFamily="34" charset="0"/>
              </a:rPr>
              <a:t>Several namespaces can be assigned to the same SWCV</a:t>
            </a:r>
          </a:p>
          <a:p>
            <a:pPr marL="800100" lvl="1" indent="-342900">
              <a:spcBef>
                <a:spcPct val="20000"/>
              </a:spcBef>
              <a:buSzPct val="100000"/>
              <a:buFont typeface="Arial" panose="020B0604020202020204" pitchFamily="34" charset="0"/>
              <a:buChar char="•"/>
            </a:pPr>
            <a:r>
              <a:rPr lang="de-DE" sz="1800" b="0" dirty="0">
                <a:latin typeface="Arial" panose="020B0604020202020204" pitchFamily="34" charset="0"/>
                <a:cs typeface="Arial" panose="020B0604020202020204" pitchFamily="34" charset="0"/>
              </a:rPr>
              <a:t>Naming convention:</a:t>
            </a:r>
          </a:p>
          <a:p>
            <a:pPr marL="1143000" lvl="2" indent="-228600">
              <a:spcBef>
                <a:spcPct val="20000"/>
              </a:spcBef>
              <a:buSzPct val="100000"/>
              <a:buFontTx/>
              <a:buChar char="•"/>
            </a:pPr>
            <a:r>
              <a:rPr lang="de-DE" sz="1800" b="0" dirty="0">
                <a:latin typeface="Arial" panose="020B0604020202020204" pitchFamily="34" charset="0"/>
                <a:cs typeface="Arial" panose="020B0604020202020204" pitchFamily="34" charset="0"/>
              </a:rPr>
              <a:t>URL 		</a:t>
            </a:r>
            <a:r>
              <a:rPr lang="de-DE" sz="1800" b="0" dirty="0">
                <a:solidFill>
                  <a:srgbClr val="CC0000"/>
                </a:solidFill>
                <a:latin typeface="Arial" panose="020B0604020202020204" pitchFamily="34" charset="0"/>
                <a:cs typeface="Arial" panose="020B0604020202020204" pitchFamily="34" charset="0"/>
              </a:rPr>
              <a:t>http://sap.com/xi/demo</a:t>
            </a:r>
          </a:p>
          <a:p>
            <a:pPr marL="1143000" lvl="2" indent="-228600">
              <a:spcBef>
                <a:spcPct val="20000"/>
              </a:spcBef>
              <a:buSzPct val="100000"/>
              <a:buFontTx/>
              <a:buChar char="•"/>
            </a:pPr>
            <a:r>
              <a:rPr lang="de-DE" sz="1800" b="0" dirty="0">
                <a:latin typeface="Arial" panose="020B0604020202020204" pitchFamily="34" charset="0"/>
                <a:cs typeface="Arial" panose="020B0604020202020204" pitchFamily="34" charset="0"/>
              </a:rPr>
              <a:t>URN		</a:t>
            </a:r>
            <a:r>
              <a:rPr lang="de-DE" sz="1800" b="0" dirty="0">
                <a:solidFill>
                  <a:srgbClr val="CC0000"/>
                </a:solidFill>
                <a:latin typeface="Arial" panose="020B0604020202020204" pitchFamily="34" charset="0"/>
                <a:cs typeface="Arial" panose="020B0604020202020204" pitchFamily="34" charset="0"/>
              </a:rPr>
              <a:t>urn:sap-com:xi:demo</a:t>
            </a:r>
          </a:p>
          <a:p>
            <a:pPr marL="742950" lvl="1" indent="-285750">
              <a:spcBef>
                <a:spcPct val="20000"/>
              </a:spcBef>
              <a:buSzPct val="100000"/>
              <a:buFont typeface="Arial" panose="020B0604020202020204" pitchFamily="34" charset="0"/>
              <a:buChar char="•"/>
            </a:pPr>
            <a:r>
              <a:rPr lang="de-DE" sz="1800" b="0" dirty="0">
                <a:latin typeface="Arial" panose="020B0604020202020204" pitchFamily="34" charset="0"/>
                <a:cs typeface="Arial" panose="020B0604020202020204" pitchFamily="34" charset="0"/>
              </a:rPr>
              <a:t>(URL without protocol assignment)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1050670"/>
            <a:ext cx="9906000" cy="5807329"/>
          </a:xfrm>
          <a:prstGeom prst="rect">
            <a:avLst/>
          </a:prstGeom>
          <a:blipFill>
            <a:blip r:embed="rId2" cstate="print"/>
            <a:stretch>
              <a:fillRect/>
            </a:stretch>
          </a:blipFill>
        </p:spPr>
        <p:txBody>
          <a:bodyPr wrap="square" lIns="0" tIns="0" rIns="0" bIns="0" rtlCol="0">
            <a:noAutofit/>
          </a:bodyPr>
          <a:lstStyle/>
          <a:p>
            <a:r>
              <a:rPr lang="en-US" dirty="0"/>
              <a:t>C</a:t>
            </a:r>
          </a:p>
          <a:p>
            <a:endParaRPr lang="en-US" dirty="0"/>
          </a:p>
          <a:p>
            <a:endParaRPr lang="en-US" dirty="0"/>
          </a:p>
          <a:p>
            <a:endParaRPr lang="en-US" dirty="0"/>
          </a:p>
          <a:p>
            <a:endParaRPr lang="en-US" dirty="0"/>
          </a:p>
          <a:p>
            <a:endParaRPr lang="en-US" dirty="0"/>
          </a:p>
          <a:p>
            <a:endParaRPr lang="en-US" dirty="0"/>
          </a:p>
          <a:p>
            <a:pPr marL="285750" indent="-285750" fontAlgn="b">
              <a:spcAft>
                <a:spcPct val="100000"/>
              </a:spcAft>
            </a:pPr>
            <a:r>
              <a:rPr lang="en-US" sz="3600" b="1" dirty="0">
                <a:latin typeface="Arial" panose="020B0604020202020204" pitchFamily="34" charset="0"/>
                <a:cs typeface="Arial" panose="020B0604020202020204" pitchFamily="34" charset="0"/>
              </a:rPr>
              <a:t>                     </a:t>
            </a:r>
            <a:r>
              <a:rPr lang="en-US" sz="3600" b="1" dirty="0">
                <a:solidFill>
                  <a:schemeClr val="bg1"/>
                </a:solidFill>
                <a:latin typeface="Arial" panose="020B0604020202020204" pitchFamily="34" charset="0"/>
                <a:cs typeface="Arial" panose="020B0604020202020204" pitchFamily="34" charset="0"/>
              </a:rPr>
              <a:t>Interface objects</a:t>
            </a:r>
          </a:p>
        </p:txBody>
      </p:sp>
      <p:sp>
        <p:nvSpPr>
          <p:cNvPr id="10" name="object 10"/>
          <p:cNvSpPr/>
          <p:nvPr/>
        </p:nvSpPr>
        <p:spPr>
          <a:xfrm>
            <a:off x="0" y="0"/>
            <a:ext cx="9906000" cy="2766060"/>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2052" y="0"/>
            <a:ext cx="9908016" cy="1371600"/>
          </a:xfrm>
          <a:custGeom>
            <a:avLst/>
            <a:gdLst/>
            <a:ahLst/>
            <a:cxnLst/>
            <a:rect l="l" t="t" r="r" b="b"/>
            <a:pathLst>
              <a:path w="9908016" h="2683002">
                <a:moveTo>
                  <a:pt x="1135976" y="2621142"/>
                </a:moveTo>
                <a:lnTo>
                  <a:pt x="1166689" y="2561535"/>
                </a:lnTo>
                <a:lnTo>
                  <a:pt x="1199928" y="2504255"/>
                </a:lnTo>
                <a:lnTo>
                  <a:pt x="1235716" y="2449375"/>
                </a:lnTo>
                <a:lnTo>
                  <a:pt x="1274076" y="2396972"/>
                </a:lnTo>
                <a:lnTo>
                  <a:pt x="1315032" y="2347118"/>
                </a:lnTo>
                <a:lnTo>
                  <a:pt x="1358607" y="2299890"/>
                </a:lnTo>
                <a:lnTo>
                  <a:pt x="1404824" y="2255361"/>
                </a:lnTo>
                <a:lnTo>
                  <a:pt x="1453707" y="2213606"/>
                </a:lnTo>
                <a:lnTo>
                  <a:pt x="1505278" y="2174700"/>
                </a:lnTo>
                <a:lnTo>
                  <a:pt x="1559562" y="2138717"/>
                </a:lnTo>
                <a:lnTo>
                  <a:pt x="1616581" y="2105732"/>
                </a:lnTo>
                <a:lnTo>
                  <a:pt x="1676359" y="2075819"/>
                </a:lnTo>
                <a:lnTo>
                  <a:pt x="1738919" y="2049053"/>
                </a:lnTo>
                <a:lnTo>
                  <a:pt x="1804284" y="2025509"/>
                </a:lnTo>
                <a:lnTo>
                  <a:pt x="1872478" y="2005260"/>
                </a:lnTo>
                <a:lnTo>
                  <a:pt x="1943524" y="1988383"/>
                </a:lnTo>
                <a:lnTo>
                  <a:pt x="2017445" y="1974951"/>
                </a:lnTo>
                <a:lnTo>
                  <a:pt x="2094265" y="1965038"/>
                </a:lnTo>
                <a:lnTo>
                  <a:pt x="2174006" y="1958721"/>
                </a:lnTo>
                <a:lnTo>
                  <a:pt x="8713490" y="1952878"/>
                </a:lnTo>
                <a:lnTo>
                  <a:pt x="8771856" y="1953424"/>
                </a:lnTo>
                <a:lnTo>
                  <a:pt x="8829782" y="1953321"/>
                </a:lnTo>
                <a:lnTo>
                  <a:pt x="8887365" y="1952128"/>
                </a:lnTo>
                <a:lnTo>
                  <a:pt x="8944703" y="1949407"/>
                </a:lnTo>
                <a:lnTo>
                  <a:pt x="9001890" y="1944717"/>
                </a:lnTo>
                <a:lnTo>
                  <a:pt x="9059023" y="1937618"/>
                </a:lnTo>
                <a:lnTo>
                  <a:pt x="9116198" y="1927672"/>
                </a:lnTo>
                <a:lnTo>
                  <a:pt x="9173513" y="1914437"/>
                </a:lnTo>
                <a:lnTo>
                  <a:pt x="9231062" y="1897475"/>
                </a:lnTo>
                <a:lnTo>
                  <a:pt x="9288943" y="1876345"/>
                </a:lnTo>
                <a:lnTo>
                  <a:pt x="9347252" y="1850608"/>
                </a:lnTo>
                <a:lnTo>
                  <a:pt x="9406084" y="1819824"/>
                </a:lnTo>
                <a:lnTo>
                  <a:pt x="9465537" y="1783553"/>
                </a:lnTo>
                <a:lnTo>
                  <a:pt x="9525707" y="1741356"/>
                </a:lnTo>
                <a:lnTo>
                  <a:pt x="9586689" y="1692792"/>
                </a:lnTo>
                <a:lnTo>
                  <a:pt x="9648580" y="1637423"/>
                </a:lnTo>
                <a:lnTo>
                  <a:pt x="9711477" y="1574807"/>
                </a:lnTo>
                <a:lnTo>
                  <a:pt x="9775476" y="1504506"/>
                </a:lnTo>
                <a:lnTo>
                  <a:pt x="9840672" y="1426079"/>
                </a:lnTo>
                <a:lnTo>
                  <a:pt x="9907163" y="1339088"/>
                </a:lnTo>
                <a:lnTo>
                  <a:pt x="9907469" y="1293651"/>
                </a:lnTo>
                <a:lnTo>
                  <a:pt x="9907704" y="1190544"/>
                </a:lnTo>
                <a:lnTo>
                  <a:pt x="9907873" y="1044020"/>
                </a:lnTo>
                <a:lnTo>
                  <a:pt x="9908016" y="774006"/>
                </a:lnTo>
                <a:lnTo>
                  <a:pt x="9907871" y="99026"/>
                </a:lnTo>
                <a:lnTo>
                  <a:pt x="9907671" y="0"/>
                </a:lnTo>
                <a:lnTo>
                  <a:pt x="2052" y="2539"/>
                </a:lnTo>
                <a:lnTo>
                  <a:pt x="2052" y="1971827"/>
                </a:lnTo>
                <a:lnTo>
                  <a:pt x="41422" y="1972307"/>
                </a:lnTo>
                <a:lnTo>
                  <a:pt x="86977" y="1974296"/>
                </a:lnTo>
                <a:lnTo>
                  <a:pt x="136221" y="1978137"/>
                </a:lnTo>
                <a:lnTo>
                  <a:pt x="188711" y="1984197"/>
                </a:lnTo>
                <a:lnTo>
                  <a:pt x="244002" y="1992844"/>
                </a:lnTo>
                <a:lnTo>
                  <a:pt x="301651" y="2004446"/>
                </a:lnTo>
                <a:lnTo>
                  <a:pt x="361213" y="2019370"/>
                </a:lnTo>
                <a:lnTo>
                  <a:pt x="422246" y="2037984"/>
                </a:lnTo>
                <a:lnTo>
                  <a:pt x="484305" y="2060655"/>
                </a:lnTo>
                <a:lnTo>
                  <a:pt x="546947" y="2087753"/>
                </a:lnTo>
                <a:lnTo>
                  <a:pt x="609727" y="2119643"/>
                </a:lnTo>
                <a:lnTo>
                  <a:pt x="672202" y="2156693"/>
                </a:lnTo>
                <a:lnTo>
                  <a:pt x="733928" y="2199272"/>
                </a:lnTo>
                <a:lnTo>
                  <a:pt x="794462" y="2247747"/>
                </a:lnTo>
                <a:lnTo>
                  <a:pt x="853359" y="2302486"/>
                </a:lnTo>
                <a:lnTo>
                  <a:pt x="910176" y="2363856"/>
                </a:lnTo>
                <a:lnTo>
                  <a:pt x="964469" y="2432224"/>
                </a:lnTo>
                <a:lnTo>
                  <a:pt x="1015794" y="2507960"/>
                </a:lnTo>
                <a:lnTo>
                  <a:pt x="1063707" y="2591430"/>
                </a:lnTo>
                <a:lnTo>
                  <a:pt x="1107765" y="2683002"/>
                </a:lnTo>
                <a:lnTo>
                  <a:pt x="1135976" y="2621142"/>
                </a:lnTo>
                <a:close/>
              </a:path>
            </a:pathLst>
          </a:custGeom>
          <a:solidFill>
            <a:srgbClr val="FFFFFF"/>
          </a:solidFill>
        </p:spPr>
        <p:txBody>
          <a:bodyPr wrap="square" lIns="0" tIns="0" rIns="0" bIns="0" rtlCol="0">
            <a:noAutofit/>
          </a:bodyPr>
          <a:lstStyle/>
          <a:p>
            <a:endParaRPr dirty="0"/>
          </a:p>
        </p:txBody>
      </p:sp>
      <p:sp>
        <p:nvSpPr>
          <p:cNvPr id="12" name="object 12"/>
          <p:cNvSpPr/>
          <p:nvPr/>
        </p:nvSpPr>
        <p:spPr>
          <a:xfrm>
            <a:off x="0" y="6400876"/>
            <a:ext cx="9906000" cy="457123"/>
          </a:xfrm>
          <a:custGeom>
            <a:avLst/>
            <a:gdLst/>
            <a:ahLst/>
            <a:cxnLst/>
            <a:rect l="l" t="t" r="r" b="b"/>
            <a:pathLst>
              <a:path w="9906000" h="457123">
                <a:moveTo>
                  <a:pt x="9906000" y="0"/>
                </a:moveTo>
                <a:lnTo>
                  <a:pt x="0" y="0"/>
                </a:lnTo>
                <a:lnTo>
                  <a:pt x="0" y="457121"/>
                </a:lnTo>
                <a:lnTo>
                  <a:pt x="9906000" y="457121"/>
                </a:lnTo>
                <a:lnTo>
                  <a:pt x="9906000" y="0"/>
                </a:lnTo>
                <a:close/>
              </a:path>
            </a:pathLst>
          </a:custGeom>
          <a:solidFill>
            <a:srgbClr val="FFFFFF"/>
          </a:solidFill>
        </p:spPr>
        <p:txBody>
          <a:bodyPr wrap="square" lIns="0" tIns="0" rIns="0" bIns="0" rtlCol="0">
            <a:noAutofit/>
          </a:bodyPr>
          <a:lstStyle/>
          <a:p>
            <a:endParaRPr/>
          </a:p>
        </p:txBody>
      </p:sp>
      <p:sp>
        <p:nvSpPr>
          <p:cNvPr id="13" name="object 13"/>
          <p:cNvSpPr/>
          <p:nvPr/>
        </p:nvSpPr>
        <p:spPr>
          <a:xfrm>
            <a:off x="0" y="6158761"/>
            <a:ext cx="3002788" cy="694689"/>
          </a:xfrm>
          <a:prstGeom prst="rect">
            <a:avLst/>
          </a:prstGeom>
          <a:blipFill>
            <a:blip r:embed="rId4" cstate="print"/>
            <a:stretch>
              <a:fillRect/>
            </a:stretch>
          </a:blipFill>
        </p:spPr>
        <p:txBody>
          <a:bodyPr wrap="square" lIns="0" tIns="0" rIns="0" bIns="0" rtlCol="0">
            <a:noAutofit/>
          </a:bodyPr>
          <a:lstStyle/>
          <a:p>
            <a:endParaRPr/>
          </a:p>
        </p:txBody>
      </p:sp>
      <p:sp>
        <p:nvSpPr>
          <p:cNvPr id="15" name="object 15"/>
          <p:cNvSpPr/>
          <p:nvPr/>
        </p:nvSpPr>
        <p:spPr>
          <a:xfrm>
            <a:off x="9261348" y="2708148"/>
            <a:ext cx="644651" cy="1011935"/>
          </a:xfrm>
          <a:prstGeom prst="rect">
            <a:avLst/>
          </a:prstGeom>
          <a:blipFill>
            <a:blip r:embed="rId5" cstate="print"/>
            <a:stretch>
              <a:fillRect/>
            </a:stretch>
          </a:blipFill>
        </p:spPr>
        <p:txBody>
          <a:bodyPr wrap="square" lIns="0" tIns="0" rIns="0" bIns="0" rtlCol="0">
            <a:noAutofit/>
          </a:bodyPr>
          <a:lstStyle/>
          <a:p>
            <a:endParaRPr/>
          </a:p>
        </p:txBody>
      </p:sp>
      <p:sp>
        <p:nvSpPr>
          <p:cNvPr id="17" name="object 17"/>
          <p:cNvSpPr/>
          <p:nvPr/>
        </p:nvSpPr>
        <p:spPr>
          <a:xfrm>
            <a:off x="9261348" y="3201924"/>
            <a:ext cx="644651" cy="1011936"/>
          </a:xfrm>
          <a:prstGeom prst="rect">
            <a:avLst/>
          </a:prstGeom>
          <a:blipFill>
            <a:blip r:embed="rId5" cstate="print"/>
            <a:stretch>
              <a:fillRect/>
            </a:stretch>
          </a:blipFill>
        </p:spPr>
        <p:txBody>
          <a:bodyPr wrap="square" lIns="0" tIns="0" rIns="0" bIns="0" rtlCol="0">
            <a:noAutofit/>
          </a:bodyPr>
          <a:lstStyle/>
          <a:p>
            <a:endParaRPr/>
          </a:p>
        </p:txBody>
      </p:sp>
      <p:sp>
        <p:nvSpPr>
          <p:cNvPr id="2" name="object 2"/>
          <p:cNvSpPr txBox="1"/>
          <p:nvPr/>
        </p:nvSpPr>
        <p:spPr>
          <a:xfrm>
            <a:off x="9774682" y="6659233"/>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11</a:t>
            </a:r>
            <a:endParaRPr sz="800">
              <a:latin typeface="Arial"/>
              <a:cs typeface="Arial"/>
            </a:endParaRPr>
          </a:p>
        </p:txBody>
      </p:sp>
      <p:sp>
        <p:nvSpPr>
          <p:cNvPr id="19"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14" name="Rectangle 6"/>
          <p:cNvSpPr txBox="1">
            <a:spLocks noChangeArrowheads="1"/>
          </p:cNvSpPr>
          <p:nvPr/>
        </p:nvSpPr>
        <p:spPr bwMode="gray">
          <a:xfrm>
            <a:off x="409575" y="304800"/>
            <a:ext cx="7743825" cy="533400"/>
          </a:xfrm>
          <a:prstGeom prst="rect">
            <a:avLst/>
          </a:prstGeom>
          <a:noFill/>
        </p:spPr>
        <p:txBody>
          <a:bodyPr lIns="18000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de-DE" sz="3600" b="1">
                <a:solidFill>
                  <a:schemeClr val="accent6"/>
                </a:solidFill>
                <a:latin typeface="Arial" panose="020B0604020202020204" pitchFamily="34" charset="0"/>
                <a:cs typeface="Arial" panose="020B0604020202020204" pitchFamily="34" charset="0"/>
              </a:rPr>
              <a:t>Enterprise Service Repository</a:t>
            </a:r>
            <a:endParaRPr lang="de-DE" sz="3600" b="1" dirty="0">
              <a:solidFill>
                <a:schemeClr val="accent6"/>
              </a:solidFill>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p:nvPr/>
        </p:nvSpPr>
        <p:spPr>
          <a:xfrm>
            <a:off x="0" y="649224"/>
            <a:ext cx="9906000" cy="833627"/>
          </a:xfrm>
          <a:prstGeom prst="rect">
            <a:avLst/>
          </a:prstGeom>
          <a:blipFill>
            <a:blip r:embed="rId4" cstate="print"/>
            <a:stretch>
              <a:fillRect/>
            </a:stretch>
          </a:blipFill>
        </p:spPr>
        <p:txBody>
          <a:bodyPr wrap="square" lIns="0" tIns="0" rIns="0" bIns="0" rtlCol="0">
            <a:noAutofit/>
          </a:bodyPr>
          <a:lstStyle/>
          <a:p>
            <a:endParaRPr/>
          </a:p>
        </p:txBody>
      </p:sp>
      <p:sp>
        <p:nvSpPr>
          <p:cNvPr id="18" name="object 18"/>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6" name="object 16"/>
          <p:cNvSpPr txBox="1"/>
          <p:nvPr/>
        </p:nvSpPr>
        <p:spPr>
          <a:xfrm>
            <a:off x="158965" y="263398"/>
            <a:ext cx="9395371"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Interface Objects: Data type</a:t>
            </a:r>
            <a:endParaRPr sz="3600" b="1" dirty="0">
              <a:solidFill>
                <a:schemeClr val="accent6"/>
              </a:solidFill>
              <a:latin typeface="Arial" panose="020B0604020202020204" pitchFamily="34" charset="0"/>
              <a:cs typeface="Arial" panose="020B0604020202020204" pitchFamily="34" charset="0"/>
            </a:endParaRPr>
          </a:p>
        </p:txBody>
      </p:sp>
      <p:sp>
        <p:nvSpPr>
          <p:cNvPr id="10" name="object 10"/>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9" name="object 9"/>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12</a:t>
            </a:r>
            <a:endParaRPr sz="800">
              <a:latin typeface="Arial"/>
              <a:cs typeface="Arial"/>
            </a:endParaRPr>
          </a:p>
        </p:txBody>
      </p:sp>
      <p:sp>
        <p:nvSpPr>
          <p:cNvPr id="8" name="object 8"/>
          <p:cNvSpPr txBox="1"/>
          <p:nvPr/>
        </p:nvSpPr>
        <p:spPr>
          <a:xfrm>
            <a:off x="1237488" y="504698"/>
            <a:ext cx="119786" cy="152400"/>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2677667" y="504698"/>
            <a:ext cx="108356"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4081271" y="504698"/>
            <a:ext cx="127558"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6063233"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8271422" y="6078220"/>
            <a:ext cx="163457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0" y="6165697"/>
            <a:ext cx="4490592"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5262310" y="6165697"/>
            <a:ext cx="1705417" cy="152400"/>
          </a:xfrm>
          <a:prstGeom prst="rect">
            <a:avLst/>
          </a:prstGeom>
        </p:spPr>
        <p:txBody>
          <a:bodyPr wrap="square" lIns="0" tIns="0" rIns="0" bIns="0" rtlCol="0">
            <a:noAutofit/>
          </a:bodyPr>
          <a:lstStyle/>
          <a:p>
            <a:pPr marL="25400">
              <a:lnSpc>
                <a:spcPts val="1000"/>
              </a:lnSpc>
            </a:pPr>
            <a:endParaRPr sz="1000"/>
          </a:p>
        </p:txBody>
      </p:sp>
      <p:sp>
        <p:nvSpPr>
          <p:cNvPr id="19" name="Rectangle 3"/>
          <p:cNvSpPr txBox="1">
            <a:spLocks noChangeArrowheads="1"/>
          </p:cNvSpPr>
          <p:nvPr/>
        </p:nvSpPr>
        <p:spPr>
          <a:xfrm>
            <a:off x="860425" y="1079500"/>
            <a:ext cx="7467600" cy="2239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buFont typeface="Wingdings" panose="05000000000000000000" pitchFamily="2" charset="2"/>
              <a:buChar char="§"/>
            </a:pPr>
            <a:r>
              <a:rPr lang="en-US" sz="1800" b="1" dirty="0">
                <a:latin typeface="Arial" panose="020B0604020202020204" pitchFamily="34" charset="0"/>
                <a:cs typeface="Arial" panose="020B0604020202020204" pitchFamily="34" charset="0"/>
              </a:rPr>
              <a:t>Data types are the most basic entity to define the structure of XML elements</a:t>
            </a:r>
          </a:p>
          <a:p>
            <a:pPr lvl="1">
              <a:buClr>
                <a:schemeClr val="tx1"/>
              </a:buClr>
              <a:buFont typeface="Arial" panose="020B0604020202020204" pitchFamily="34" charset="0"/>
              <a:buChar char="•"/>
            </a:pPr>
            <a:r>
              <a:rPr lang="de-DE" sz="1900" dirty="0">
                <a:latin typeface="Arial" panose="020B0604020202020204" pitchFamily="34" charset="0"/>
                <a:cs typeface="Arial" panose="020B0604020202020204" pitchFamily="34" charset="0"/>
              </a:rPr>
              <a:t>Equivalent to XML Schema (XSD)</a:t>
            </a:r>
          </a:p>
          <a:p>
            <a:pPr lvl="1">
              <a:buClr>
                <a:schemeClr val="tx1"/>
              </a:buClr>
              <a:buFont typeface="Arial" panose="020B0604020202020204" pitchFamily="34" charset="0"/>
              <a:buChar char="•"/>
            </a:pPr>
            <a:r>
              <a:rPr lang="de-DE" sz="1900" dirty="0">
                <a:latin typeface="Arial" panose="020B0604020202020204" pitchFamily="34" charset="0"/>
                <a:cs typeface="Arial" panose="020B0604020202020204" pitchFamily="34" charset="0"/>
              </a:rPr>
              <a:t>Data type editor provides all XSD basic data types.</a:t>
            </a:r>
          </a:p>
          <a:p>
            <a:pPr lvl="1">
              <a:buClr>
                <a:schemeClr val="tx1"/>
              </a:buClr>
              <a:buFont typeface="Arial" panose="020B0604020202020204" pitchFamily="34" charset="0"/>
              <a:buChar char="•"/>
            </a:pPr>
            <a:r>
              <a:rPr lang="de-DE" sz="1900" dirty="0">
                <a:latin typeface="Arial" panose="020B0604020202020204" pitchFamily="34" charset="0"/>
                <a:cs typeface="Arial" panose="020B0604020202020204" pitchFamily="34" charset="0"/>
              </a:rPr>
              <a:t>Nesting of data types possible</a:t>
            </a:r>
          </a:p>
          <a:p>
            <a:pPr lvl="1">
              <a:buClr>
                <a:schemeClr val="tx1"/>
              </a:buClr>
              <a:buFont typeface="Arial" panose="020B0604020202020204" pitchFamily="34" charset="0"/>
              <a:buChar char="•"/>
            </a:pPr>
            <a:r>
              <a:rPr lang="de-DE" sz="1900" dirty="0">
                <a:latin typeface="Arial" panose="020B0604020202020204" pitchFamily="34" charset="0"/>
                <a:cs typeface="Arial" panose="020B0604020202020204" pitchFamily="34" charset="0"/>
              </a:rPr>
              <a:t>Export of data type in XSD format possible</a:t>
            </a:r>
          </a:p>
          <a:p>
            <a:pPr lvl="1"/>
            <a:endParaRPr lang="de-DE" sz="1900" dirty="0">
              <a:latin typeface="Arial" panose="020B0604020202020204" pitchFamily="34" charset="0"/>
              <a:cs typeface="Arial" panose="020B0604020202020204" pitchFamily="34" charset="0"/>
            </a:endParaRPr>
          </a:p>
          <a:p>
            <a:pPr>
              <a:buFontTx/>
              <a:buChar char="-"/>
            </a:pPr>
            <a:endParaRPr lang="en-US" sz="2000" dirty="0"/>
          </a:p>
          <a:p>
            <a:pPr>
              <a:buFontTx/>
              <a:buChar char="-"/>
            </a:pPr>
            <a:endParaRPr lang="en-US" sz="2000" dirty="0"/>
          </a:p>
        </p:txBody>
      </p:sp>
      <p:graphicFrame>
        <p:nvGraphicFramePr>
          <p:cNvPr id="23" name="Object 7"/>
          <p:cNvGraphicFramePr>
            <a:graphicFrameLocks noChangeAspect="1"/>
          </p:cNvGraphicFramePr>
          <p:nvPr>
            <p:extLst>
              <p:ext uri="{D42A27DB-BD31-4B8C-83A1-F6EECF244321}">
                <p14:modId xmlns:p14="http://schemas.microsoft.com/office/powerpoint/2010/main" val="1724537175"/>
              </p:ext>
            </p:extLst>
          </p:nvPr>
        </p:nvGraphicFramePr>
        <p:xfrm>
          <a:off x="1547445" y="3236761"/>
          <a:ext cx="5452481" cy="3081336"/>
        </p:xfrm>
        <a:graphic>
          <a:graphicData uri="http://schemas.openxmlformats.org/presentationml/2006/ole">
            <mc:AlternateContent xmlns:mc="http://schemas.openxmlformats.org/markup-compatibility/2006">
              <mc:Choice xmlns:v="urn:schemas-microsoft-com:vml" Requires="v">
                <p:oleObj name="Bitmap Image" r:id="rId5" imgW="4610744" imgH="2924583" progId="PBrush">
                  <p:embed/>
                </p:oleObj>
              </mc:Choice>
              <mc:Fallback>
                <p:oleObj name="Bitmap Image" r:id="rId5" imgW="4610744" imgH="2924583" progId="PBrush">
                  <p:embed/>
                  <p:pic>
                    <p:nvPicPr>
                      <p:cNvPr id="2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445" y="3236761"/>
                        <a:ext cx="5452481" cy="3081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5" name="object 15"/>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4" name="object 14"/>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3" name="object 13"/>
          <p:cNvSpPr txBox="1"/>
          <p:nvPr/>
        </p:nvSpPr>
        <p:spPr>
          <a:xfrm>
            <a:off x="344000" y="97001"/>
            <a:ext cx="942304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Interface Objects: Message type</a:t>
            </a:r>
            <a:endParaRPr sz="3600" b="1" dirty="0">
              <a:solidFill>
                <a:schemeClr val="accent6"/>
              </a:solidFill>
              <a:latin typeface="Arial" panose="020B0604020202020204" pitchFamily="34" charset="0"/>
              <a:cs typeface="Arial" panose="020B0604020202020204" pitchFamily="34" charset="0"/>
            </a:endParaRPr>
          </a:p>
        </p:txBody>
      </p:sp>
      <p:sp>
        <p:nvSpPr>
          <p:cNvPr id="8" name="object 8"/>
          <p:cNvSpPr txBox="1"/>
          <p:nvPr/>
        </p:nvSpPr>
        <p:spPr>
          <a:xfrm>
            <a:off x="7388098" y="6510327"/>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7" name="object 7"/>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13</a:t>
            </a:r>
            <a:endParaRPr sz="800">
              <a:latin typeface="Arial"/>
              <a:cs typeface="Arial"/>
            </a:endParaRPr>
          </a:p>
        </p:txBody>
      </p:sp>
      <p:sp>
        <p:nvSpPr>
          <p:cNvPr id="6" name="object 6"/>
          <p:cNvSpPr txBox="1"/>
          <p:nvPr/>
        </p:nvSpPr>
        <p:spPr>
          <a:xfrm>
            <a:off x="1237488" y="504698"/>
            <a:ext cx="119786"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677667" y="504698"/>
            <a:ext cx="10835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4081271" y="504698"/>
            <a:ext cx="127558"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6063233" y="504698"/>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9" name="Rectangle 5"/>
          <p:cNvSpPr txBox="1">
            <a:spLocks noChangeArrowheads="1"/>
          </p:cNvSpPr>
          <p:nvPr/>
        </p:nvSpPr>
        <p:spPr bwMode="gray">
          <a:xfrm>
            <a:off x="523987" y="1247775"/>
            <a:ext cx="7286625" cy="1887537"/>
          </a:xfrm>
          <a:prstGeom prst="rect">
            <a:avLst/>
          </a:prstGeom>
          <a:noFill/>
        </p:spPr>
        <p:txBody>
          <a:bodyPr lIns="18000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sz="2000" dirty="0">
                <a:latin typeface="Arial" panose="020B0604020202020204" pitchFamily="34" charset="0"/>
                <a:cs typeface="Arial" panose="020B0604020202020204" pitchFamily="34" charset="0"/>
              </a:rPr>
              <a:t>The Message type corresponds to the root of the XML message</a:t>
            </a:r>
          </a:p>
          <a:p>
            <a:pPr lvl="1">
              <a:buFont typeface="Arial" panose="020B0604020202020204" pitchFamily="34" charset="0"/>
              <a:buChar char="•"/>
            </a:pPr>
            <a:r>
              <a:rPr lang="de-DE" sz="1800" dirty="0">
                <a:latin typeface="Arial" panose="020B0604020202020204" pitchFamily="34" charset="0"/>
                <a:cs typeface="Arial" panose="020B0604020202020204" pitchFamily="34" charset="0"/>
              </a:rPr>
              <a:t>Name and namespace must match exactly the root of XML Business documents</a:t>
            </a:r>
          </a:p>
          <a:p>
            <a:pPr lvl="1">
              <a:buFont typeface="Arial" panose="020B0604020202020204" pitchFamily="34" charset="0"/>
              <a:buChar char="•"/>
            </a:pPr>
            <a:r>
              <a:rPr lang="de-DE" sz="1800" dirty="0">
                <a:latin typeface="Arial" panose="020B0604020202020204" pitchFamily="34" charset="0"/>
                <a:cs typeface="Arial" panose="020B0604020202020204" pitchFamily="34" charset="0"/>
              </a:rPr>
              <a:t>The Message type references one single data type</a:t>
            </a:r>
          </a:p>
          <a:p>
            <a:pPr lvl="1">
              <a:buFont typeface="Arial" panose="020B0604020202020204" pitchFamily="34" charset="0"/>
              <a:buChar char="•"/>
            </a:pPr>
            <a:r>
              <a:rPr lang="de-DE" sz="1800" dirty="0">
                <a:latin typeface="Arial" panose="020B0604020202020204" pitchFamily="34" charset="0"/>
                <a:cs typeface="Arial" panose="020B0604020202020204" pitchFamily="34" charset="0"/>
              </a:rPr>
              <a:t>XSD representation available for export</a:t>
            </a:r>
          </a:p>
          <a:p>
            <a:endParaRPr lang="en-US" sz="2000" dirty="0"/>
          </a:p>
        </p:txBody>
      </p:sp>
      <p:graphicFrame>
        <p:nvGraphicFramePr>
          <p:cNvPr id="20" name="Object 6"/>
          <p:cNvGraphicFramePr>
            <a:graphicFrameLocks noChangeAspect="1"/>
          </p:cNvGraphicFramePr>
          <p:nvPr>
            <p:extLst>
              <p:ext uri="{D42A27DB-BD31-4B8C-83A1-F6EECF244321}">
                <p14:modId xmlns:p14="http://schemas.microsoft.com/office/powerpoint/2010/main" val="2369538480"/>
              </p:ext>
            </p:extLst>
          </p:nvPr>
        </p:nvGraphicFramePr>
        <p:xfrm>
          <a:off x="1567542" y="3200964"/>
          <a:ext cx="5027457" cy="2739150"/>
        </p:xfrm>
        <a:graphic>
          <a:graphicData uri="http://schemas.openxmlformats.org/presentationml/2006/ole">
            <mc:AlternateContent xmlns:mc="http://schemas.openxmlformats.org/markup-compatibility/2006">
              <mc:Choice xmlns:v="urn:schemas-microsoft-com:vml" Requires="v">
                <p:oleObj name="Bitmap Image" r:id="rId4" imgW="5525271" imgH="3010320" progId="PBrush">
                  <p:embed/>
                </p:oleObj>
              </mc:Choice>
              <mc:Fallback>
                <p:oleObj name="Bitmap Image" r:id="rId4" imgW="5525271" imgH="3010320" progId="PBrush">
                  <p:embed/>
                  <p:pic>
                    <p:nvPicPr>
                      <p:cNvPr id="2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7542" y="3200964"/>
                        <a:ext cx="5027457" cy="273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lvl="1">
              <a:lnSpc>
                <a:spcPts val="3570"/>
              </a:lnSpc>
              <a:spcBef>
                <a:spcPts val="600"/>
              </a:spcBef>
            </a:pPr>
            <a:r>
              <a:rPr lang="en-US" sz="3000" b="1" dirty="0">
                <a:solidFill>
                  <a:schemeClr val="accent6"/>
                </a:solidFill>
                <a:latin typeface="Arial" panose="020B0604020202020204" pitchFamily="34" charset="0"/>
                <a:cs typeface="Arial" panose="020B0604020202020204" pitchFamily="34" charset="0"/>
              </a:rPr>
              <a:t>Overview</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Challenges addressed by SLD</a:t>
            </a:r>
          </a:p>
        </p:txBody>
      </p:sp>
      <p:pic>
        <p:nvPicPr>
          <p:cNvPr id="1026" name="Picture 2"/>
          <p:cNvPicPr>
            <a:picLocks noChangeAspect="1" noChangeArrowheads="1"/>
          </p:cNvPicPr>
          <p:nvPr/>
        </p:nvPicPr>
        <p:blipFill>
          <a:blip r:embed="rId4" cstate="print"/>
          <a:srcRect/>
          <a:stretch>
            <a:fillRect/>
          </a:stretch>
        </p:blipFill>
        <p:spPr bwMode="auto">
          <a:xfrm>
            <a:off x="381000" y="1981200"/>
            <a:ext cx="9296400" cy="40386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p:nvPr/>
        </p:nvSpPr>
        <p:spPr>
          <a:xfrm>
            <a:off x="0" y="649224"/>
            <a:ext cx="9906000" cy="833627"/>
          </a:xfrm>
          <a:prstGeom prst="rect">
            <a:avLst/>
          </a:prstGeom>
          <a:blipFill>
            <a:blip r:embed="rId4" cstate="print"/>
            <a:stretch>
              <a:fillRect/>
            </a:stretch>
          </a:blipFill>
        </p:spPr>
        <p:txBody>
          <a:bodyPr wrap="square" lIns="0" tIns="0" rIns="0" bIns="0" rtlCol="0">
            <a:noAutofit/>
          </a:bodyPr>
          <a:lstStyle/>
          <a:p>
            <a:endParaRPr/>
          </a:p>
        </p:txBody>
      </p:sp>
      <p:sp>
        <p:nvSpPr>
          <p:cNvPr id="11" name="object 11"/>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9" name="object 9"/>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261222"/>
            <a:ext cx="942304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Interface Objects: Service Interface</a:t>
            </a:r>
            <a:endParaRPr sz="3600" b="1" dirty="0">
              <a:solidFill>
                <a:schemeClr val="accent6"/>
              </a:solidFill>
              <a:latin typeface="Arial" panose="020B0604020202020204" pitchFamily="34" charset="0"/>
              <a:cs typeface="Arial" panose="020B0604020202020204" pitchFamily="34" charset="0"/>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6" name="object 6"/>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14</a:t>
            </a:r>
            <a:endParaRPr sz="800">
              <a:latin typeface="Arial"/>
              <a:cs typeface="Arial"/>
            </a:endParaRPr>
          </a:p>
        </p:txBody>
      </p:sp>
      <p:sp>
        <p:nvSpPr>
          <p:cNvPr id="5" name="object 5"/>
          <p:cNvSpPr txBox="1"/>
          <p:nvPr/>
        </p:nvSpPr>
        <p:spPr>
          <a:xfrm>
            <a:off x="1237488" y="504698"/>
            <a:ext cx="11978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677667" y="504698"/>
            <a:ext cx="108356"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081271" y="504698"/>
            <a:ext cx="127558"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7" name="Rectangle 5"/>
          <p:cNvSpPr txBox="1">
            <a:spLocks noChangeArrowheads="1"/>
          </p:cNvSpPr>
          <p:nvPr/>
        </p:nvSpPr>
        <p:spPr bwMode="gray">
          <a:xfrm>
            <a:off x="457200" y="1165375"/>
            <a:ext cx="8760270" cy="5177900"/>
          </a:xfrm>
          <a:prstGeom prst="rect">
            <a:avLst/>
          </a:prstGeom>
          <a:noFill/>
        </p:spPr>
        <p:txBody>
          <a:bodyPr lIns="18000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800" dirty="0">
                <a:latin typeface="Arial" panose="020B0604020202020204" pitchFamily="34" charset="0"/>
                <a:cs typeface="Arial" panose="020B0604020202020204" pitchFamily="34" charset="0"/>
              </a:rPr>
              <a:t>The Service Interface is the highest-level representation of XML metadata.</a:t>
            </a:r>
          </a:p>
          <a:p>
            <a:pPr lvl="1">
              <a:buFont typeface="Arial" panose="020B0604020202020204" pitchFamily="34" charset="0"/>
              <a:buChar char="•"/>
            </a:pPr>
            <a:r>
              <a:rPr lang="de-DE" sz="1800" dirty="0">
                <a:latin typeface="Arial" panose="020B0604020202020204" pitchFamily="34" charset="0"/>
                <a:cs typeface="Arial" panose="020B0604020202020204" pitchFamily="34" charset="0"/>
              </a:rPr>
              <a:t>Inbound or outbound (respective to the application), or abstract.</a:t>
            </a:r>
          </a:p>
          <a:p>
            <a:pPr lvl="1">
              <a:buFont typeface="Arial" panose="020B0604020202020204" pitchFamily="34" charset="0"/>
              <a:buChar char="•"/>
            </a:pPr>
            <a:r>
              <a:rPr lang="de-DE" sz="1800" dirty="0">
                <a:latin typeface="Arial" panose="020B0604020202020204" pitchFamily="34" charset="0"/>
                <a:cs typeface="Arial" panose="020B0604020202020204" pitchFamily="34" charset="0"/>
              </a:rPr>
              <a:t>Synchronous or asynchronous</a:t>
            </a:r>
          </a:p>
          <a:p>
            <a:pPr lvl="2"/>
            <a:r>
              <a:rPr lang="de-DE" sz="1800" dirty="0">
                <a:latin typeface="Arial" panose="020B0604020202020204" pitchFamily="34" charset="0"/>
                <a:cs typeface="Arial" panose="020B0604020202020204" pitchFamily="34" charset="0"/>
              </a:rPr>
              <a:t>Asynchronous refers to one message type</a:t>
            </a:r>
          </a:p>
          <a:p>
            <a:pPr lvl="2"/>
            <a:r>
              <a:rPr lang="de-DE" sz="1800" dirty="0">
                <a:latin typeface="Arial" panose="020B0604020202020204" pitchFamily="34" charset="0"/>
                <a:cs typeface="Arial" panose="020B0604020202020204" pitchFamily="34" charset="0"/>
              </a:rPr>
              <a:t>Synchronous refers to two message types (request and response)</a:t>
            </a:r>
          </a:p>
          <a:p>
            <a:pPr lvl="1">
              <a:buFont typeface="Arial" panose="020B0604020202020204" pitchFamily="34" charset="0"/>
              <a:buChar char="•"/>
            </a:pPr>
            <a:r>
              <a:rPr lang="de-DE" sz="1800" dirty="0">
                <a:latin typeface="Arial" panose="020B0604020202020204" pitchFamily="34" charset="0"/>
                <a:cs typeface="Arial" panose="020B0604020202020204" pitchFamily="34" charset="0"/>
              </a:rPr>
              <a:t>References fault message types for exception handling</a:t>
            </a:r>
          </a:p>
          <a:p>
            <a:pPr lvl="1">
              <a:buFont typeface="Arial" panose="020B0604020202020204" pitchFamily="34" charset="0"/>
              <a:buChar char="•"/>
            </a:pPr>
            <a:r>
              <a:rPr lang="de-DE" sz="1800" dirty="0">
                <a:latin typeface="Arial" panose="020B0604020202020204" pitchFamily="34" charset="0"/>
                <a:cs typeface="Arial" panose="020B0604020202020204" pitchFamily="34" charset="0"/>
              </a:rPr>
              <a:t>WSDL representation available for export</a:t>
            </a:r>
          </a:p>
          <a:p>
            <a:pPr lvl="1">
              <a:buFont typeface="Arial" panose="020B0604020202020204" pitchFamily="34" charset="0"/>
              <a:buChar char="•"/>
            </a:pPr>
            <a:r>
              <a:rPr lang="de-DE" sz="1800" dirty="0">
                <a:latin typeface="Arial" panose="020B0604020202020204" pitchFamily="34" charset="0"/>
                <a:cs typeface="Arial" panose="020B0604020202020204" pitchFamily="34" charset="0"/>
              </a:rPr>
              <a:t>Starting point for proxy generation (ABAP and Java)</a:t>
            </a:r>
          </a:p>
          <a:p>
            <a:pPr lvl="1">
              <a:buFont typeface="Arial" panose="020B0604020202020204" pitchFamily="34" charset="0"/>
              <a:buChar char="•"/>
            </a:pPr>
            <a:r>
              <a:rPr lang="de-DE" sz="1800" dirty="0">
                <a:latin typeface="Arial" panose="020B0604020202020204" pitchFamily="34" charset="0"/>
                <a:cs typeface="Arial" panose="020B0604020202020204" pitchFamily="34" charset="0"/>
              </a:rPr>
              <a:t>Context objects can be assigned</a:t>
            </a:r>
          </a:p>
          <a:p>
            <a:pPr lvl="1">
              <a:buFont typeface="Arial" panose="020B0604020202020204" pitchFamily="34" charset="0"/>
              <a:buChar char="•"/>
            </a:pPr>
            <a:r>
              <a:rPr lang="en-US" sz="1800" dirty="0">
                <a:latin typeface="Arial" panose="020B0604020202020204" pitchFamily="34" charset="0"/>
                <a:cs typeface="Arial" panose="020B0604020202020204" pitchFamily="34" charset="0"/>
              </a:rPr>
              <a:t>Constructed with message types, data types, RFC or </a:t>
            </a:r>
            <a:r>
              <a:rPr lang="en-US" sz="1800" dirty="0" err="1">
                <a:latin typeface="Arial" panose="020B0604020202020204" pitchFamily="34" charset="0"/>
                <a:cs typeface="Arial" panose="020B0604020202020204" pitchFamily="34" charset="0"/>
              </a:rPr>
              <a:t>IDoc</a:t>
            </a:r>
            <a:r>
              <a:rPr lang="en-US" sz="1800" dirty="0">
                <a:latin typeface="Arial" panose="020B0604020202020204" pitchFamily="34" charset="0"/>
                <a:cs typeface="Arial" panose="020B0604020202020204" pitchFamily="34" charset="0"/>
              </a:rPr>
              <a:t> metadata and </a:t>
            </a:r>
          </a:p>
          <a:p>
            <a:pPr lvl="1">
              <a:buFont typeface="Arial" panose="020B0604020202020204" pitchFamily="34" charset="0"/>
              <a:buChar char="•"/>
            </a:pPr>
            <a:r>
              <a:rPr lang="en-US" sz="1800" dirty="0">
                <a:latin typeface="Arial" panose="020B0604020202020204" pitchFamily="34" charset="0"/>
                <a:cs typeface="Arial" panose="020B0604020202020204" pitchFamily="34" charset="0"/>
              </a:rPr>
              <a:t> external definitions.</a:t>
            </a:r>
          </a:p>
          <a:p>
            <a:pPr lvl="1">
              <a:buFont typeface="Arial" panose="020B0604020202020204" pitchFamily="34" charset="0"/>
              <a:buChar char="•"/>
            </a:pPr>
            <a:r>
              <a:rPr lang="en-US" sz="1800" dirty="0">
                <a:latin typeface="Arial" panose="020B0604020202020204" pitchFamily="34" charset="0"/>
                <a:cs typeface="Arial" panose="020B0604020202020204" pitchFamily="34" charset="0"/>
              </a:rPr>
              <a:t>Describes single or multiple operations to be implemented.</a:t>
            </a:r>
          </a:p>
          <a:p>
            <a:pPr lvl="1">
              <a:buFont typeface="Arial" panose="020B0604020202020204" pitchFamily="34" charset="0"/>
              <a:buChar char="•"/>
            </a:pPr>
            <a:r>
              <a:rPr lang="en-US" sz="1800" dirty="0">
                <a:latin typeface="Arial" panose="020B0604020202020204" pitchFamily="34" charset="0"/>
                <a:cs typeface="Arial" panose="020B0604020202020204" pitchFamily="34" charset="0"/>
              </a:rPr>
              <a:t>Types of Interface Patterns are stateless, stateless (XI 3.0-compatible), </a:t>
            </a:r>
          </a:p>
          <a:p>
            <a:pPr lvl="1">
              <a:buFont typeface="Arial" panose="020B0604020202020204" pitchFamily="34" charset="0"/>
              <a:buChar char="•"/>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stateful</a:t>
            </a:r>
            <a:r>
              <a:rPr lang="en-US" sz="1800" dirty="0">
                <a:latin typeface="Arial" panose="020B0604020202020204" pitchFamily="34" charset="0"/>
                <a:cs typeface="Arial" panose="020B0604020202020204" pitchFamily="34" charset="0"/>
              </a:rPr>
              <a:t> and  </a:t>
            </a:r>
            <a:r>
              <a:rPr lang="en-US" sz="1800" dirty="0" err="1">
                <a:latin typeface="Arial" panose="020B0604020202020204" pitchFamily="34" charset="0"/>
                <a:cs typeface="Arial" panose="020B0604020202020204" pitchFamily="34" charset="0"/>
              </a:rPr>
              <a:t>tu&amp;c</a:t>
            </a:r>
            <a:r>
              <a:rPr lang="en-US" sz="1800" dirty="0">
                <a:latin typeface="Arial" panose="020B0604020202020204" pitchFamily="34" charset="0"/>
                <a:cs typeface="Arial" panose="020B0604020202020204" pitchFamily="34" charset="0"/>
              </a:rPr>
              <a:t>/c.</a:t>
            </a:r>
          </a:p>
          <a:p>
            <a:pPr lvl="1">
              <a:buFont typeface="Arial" panose="020B0604020202020204" pitchFamily="34" charset="0"/>
              <a:buChar char="•"/>
            </a:pPr>
            <a:r>
              <a:rPr lang="en-US" sz="1800" dirty="0">
                <a:latin typeface="Arial" panose="020B0604020202020204" pitchFamily="34" charset="0"/>
                <a:cs typeface="Arial" panose="020B0604020202020204" pitchFamily="34" charset="0"/>
              </a:rPr>
              <a:t>Operation patterns depend on the interface pattern </a:t>
            </a:r>
            <a:r>
              <a:rPr lang="en-US" sz="1800" dirty="0" err="1">
                <a:latin typeface="Arial" panose="020B0604020202020204" pitchFamily="34" charset="0"/>
                <a:cs typeface="Arial" panose="020B0604020202020204" pitchFamily="34" charset="0"/>
              </a:rPr>
              <a:t>eg</a:t>
            </a:r>
            <a:r>
              <a:rPr lang="en-US" sz="1800" dirty="0">
                <a:latin typeface="Arial" panose="020B0604020202020204" pitchFamily="34" charset="0"/>
                <a:cs typeface="Arial" panose="020B0604020202020204" pitchFamily="34" charset="0"/>
              </a:rPr>
              <a:t>. Normal, confirm </a:t>
            </a:r>
            <a:r>
              <a:rPr lang="en-US" sz="1800" dirty="0" err="1">
                <a:latin typeface="Arial" panose="020B0604020202020204" pitchFamily="34" charset="0"/>
                <a:cs typeface="Arial" panose="020B0604020202020204" pitchFamily="34" charset="0"/>
              </a:rPr>
              <a:t>etc</a:t>
            </a:r>
            <a:endParaRPr lang="de-DE" sz="1800" dirty="0">
              <a:latin typeface="Arial" panose="020B0604020202020204" pitchFamily="34" charset="0"/>
              <a:cs typeface="Arial" panose="020B0604020202020204" pitchFamily="34" charset="0"/>
            </a:endParaRP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23" name="object 23"/>
          <p:cNvSpPr/>
          <p:nvPr/>
        </p:nvSpPr>
        <p:spPr>
          <a:xfrm>
            <a:off x="0" y="647866"/>
            <a:ext cx="9906000" cy="833627"/>
          </a:xfrm>
          <a:prstGeom prst="rect">
            <a:avLst/>
          </a:prstGeom>
          <a:blipFill>
            <a:blip r:embed="rId4" cstate="print"/>
            <a:stretch>
              <a:fillRect/>
            </a:stretch>
          </a:blipFill>
        </p:spPr>
        <p:txBody>
          <a:bodyPr wrap="square" lIns="0" tIns="0" rIns="0" bIns="0" rtlCol="0">
            <a:noAutofit/>
          </a:bodyPr>
          <a:lstStyle/>
          <a:p>
            <a:endParaRPr/>
          </a:p>
        </p:txBody>
      </p:sp>
      <p:sp>
        <p:nvSpPr>
          <p:cNvPr id="24" name="object 24"/>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2" name="object 22"/>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1" name="object 21"/>
          <p:cNvSpPr txBox="1"/>
          <p:nvPr/>
        </p:nvSpPr>
        <p:spPr>
          <a:xfrm>
            <a:off x="284784" y="261222"/>
            <a:ext cx="885921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Service Interface : UI Layout</a:t>
            </a:r>
            <a:endParaRPr sz="3600" b="1" dirty="0">
              <a:solidFill>
                <a:schemeClr val="accent6"/>
              </a:solidFill>
              <a:latin typeface="Arial" panose="020B0604020202020204" pitchFamily="34" charset="0"/>
              <a:cs typeface="Arial" panose="020B0604020202020204" pitchFamily="34" charset="0"/>
            </a:endParaRPr>
          </a:p>
        </p:txBody>
      </p:sp>
      <p:sp>
        <p:nvSpPr>
          <p:cNvPr id="8" name="object 8"/>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7" name="object 7"/>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15</a:t>
            </a:r>
            <a:endParaRPr sz="800">
              <a:latin typeface="Arial"/>
              <a:cs typeface="Arial"/>
            </a:endParaRPr>
          </a:p>
        </p:txBody>
      </p:sp>
      <p:sp>
        <p:nvSpPr>
          <p:cNvPr id="6" name="object 6"/>
          <p:cNvSpPr txBox="1"/>
          <p:nvPr/>
        </p:nvSpPr>
        <p:spPr>
          <a:xfrm>
            <a:off x="1237488" y="504698"/>
            <a:ext cx="119786"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677667" y="504698"/>
            <a:ext cx="10835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4081271" y="504698"/>
            <a:ext cx="127558"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6063233" y="504698"/>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pic>
        <p:nvPicPr>
          <p:cNvPr id="17" name="Picture 4"/>
          <p:cNvPicPr>
            <a:picLocks noChangeAspect="1" noChangeArrowheads="1"/>
          </p:cNvPicPr>
          <p:nvPr/>
        </p:nvPicPr>
        <p:blipFill>
          <a:blip r:embed="rId5" cstate="print"/>
          <a:stretch>
            <a:fillRect/>
          </a:stretch>
        </p:blipFill>
        <p:spPr>
          <a:xfrm>
            <a:off x="609600" y="1490203"/>
            <a:ext cx="7772400" cy="4653401"/>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8" name="object 18"/>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6" name="object 16"/>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0" name="object 10"/>
          <p:cNvSpPr txBox="1"/>
          <p:nvPr/>
        </p:nvSpPr>
        <p:spPr>
          <a:xfrm>
            <a:off x="72815" y="180570"/>
            <a:ext cx="9269553"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Service Interface : Interface Pattern</a:t>
            </a:r>
            <a:endParaRPr sz="3600" b="1" dirty="0">
              <a:solidFill>
                <a:schemeClr val="accent6"/>
              </a:solidFill>
              <a:latin typeface="Arial" panose="020B0604020202020204" pitchFamily="34" charset="0"/>
              <a:cs typeface="Arial" panose="020B0604020202020204" pitchFamily="34" charset="0"/>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6" name="object 6"/>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16</a:t>
            </a:r>
            <a:endParaRPr sz="800">
              <a:latin typeface="Arial"/>
              <a:cs typeface="Arial"/>
            </a:endParaRPr>
          </a:p>
        </p:txBody>
      </p:sp>
      <p:sp>
        <p:nvSpPr>
          <p:cNvPr id="5" name="object 5"/>
          <p:cNvSpPr txBox="1"/>
          <p:nvPr/>
        </p:nvSpPr>
        <p:spPr>
          <a:xfrm>
            <a:off x="1237488" y="381253"/>
            <a:ext cx="11978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677667" y="381253"/>
            <a:ext cx="108356"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081271" y="381253"/>
            <a:ext cx="127558"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26" name="Text Box 7"/>
          <p:cNvSpPr txBox="1">
            <a:spLocks noChangeArrowheads="1"/>
          </p:cNvSpPr>
          <p:nvPr/>
        </p:nvSpPr>
        <p:spPr bwMode="auto">
          <a:xfrm>
            <a:off x="545205" y="1506052"/>
            <a:ext cx="7920910" cy="648512"/>
          </a:xfrm>
          <a:prstGeom prst="rect">
            <a:avLst/>
          </a:prstGeom>
          <a:noFill/>
          <a:ln w="12700" algn="ctr">
            <a:noFill/>
            <a:miter lim="800000"/>
            <a:headEnd/>
            <a:tailEnd/>
          </a:ln>
        </p:spPr>
        <p:txBody>
          <a:bodyPr wrap="square" lIns="90000" tIns="46800" rIns="90000" bIns="46800">
            <a:spAutoFit/>
          </a:bodyPr>
          <a:lstStyle/>
          <a:p>
            <a:pPr>
              <a:spcBef>
                <a:spcPct val="50000"/>
              </a:spcBef>
            </a:pPr>
            <a:r>
              <a:rPr lang="en-US" b="0" dirty="0">
                <a:latin typeface="Arial" panose="020B0604020202020204" pitchFamily="34" charset="0"/>
                <a:cs typeface="Arial" panose="020B0604020202020204" pitchFamily="34" charset="0"/>
              </a:rPr>
              <a:t>Interface pattern describes the type of communication that is to be executed in the message.</a:t>
            </a:r>
          </a:p>
        </p:txBody>
      </p:sp>
      <p:sp>
        <p:nvSpPr>
          <p:cNvPr id="27" name="Text Box 8"/>
          <p:cNvSpPr txBox="1">
            <a:spLocks noChangeArrowheads="1"/>
          </p:cNvSpPr>
          <p:nvPr/>
        </p:nvSpPr>
        <p:spPr bwMode="auto">
          <a:xfrm>
            <a:off x="898167" y="2352269"/>
            <a:ext cx="7567948" cy="3557000"/>
          </a:xfrm>
          <a:prstGeom prst="rect">
            <a:avLst/>
          </a:prstGeom>
          <a:noFill/>
          <a:ln w="12700" algn="ctr">
            <a:noFill/>
            <a:miter lim="800000"/>
            <a:headEnd/>
            <a:tailEnd/>
          </a:ln>
        </p:spPr>
        <p:txBody>
          <a:bodyPr wrap="square" lIns="90000" tIns="46800" rIns="90000" bIns="46800">
            <a:spAutoFit/>
          </a:bodyPr>
          <a:lstStyle/>
          <a:p>
            <a:pPr marL="285750" indent="-285750">
              <a:spcBef>
                <a:spcPct val="50000"/>
              </a:spcBef>
              <a:buFont typeface="Arial" panose="020B0604020202020204" pitchFamily="34" charset="0"/>
              <a:buChar char="•"/>
            </a:pPr>
            <a:r>
              <a:rPr lang="en-US" sz="1800" b="1" dirty="0">
                <a:latin typeface="Arial" panose="020B0604020202020204" pitchFamily="34" charset="0"/>
                <a:cs typeface="Arial" panose="020B0604020202020204" pitchFamily="34" charset="0"/>
              </a:rPr>
              <a:t>Stateless</a:t>
            </a:r>
            <a:r>
              <a:rPr lang="en-US" sz="1800" dirty="0">
                <a:latin typeface="Arial" panose="020B0604020202020204" pitchFamily="34" charset="0"/>
                <a:cs typeface="Arial" panose="020B0604020202020204" pitchFamily="34" charset="0"/>
              </a:rPr>
              <a:t> : </a:t>
            </a:r>
            <a:r>
              <a:rPr lang="en-US" sz="1800" b="0" dirty="0">
                <a:latin typeface="Arial" panose="020B0604020202020204" pitchFamily="34" charset="0"/>
                <a:cs typeface="Arial" panose="020B0604020202020204" pitchFamily="34" charset="0"/>
              </a:rPr>
              <a:t>Messaging runtime does not support saving the status of message once message exchange has been executed successfully.</a:t>
            </a:r>
          </a:p>
          <a:p>
            <a:pPr marL="285750" indent="-285750">
              <a:spcBef>
                <a:spcPct val="50000"/>
              </a:spcBef>
              <a:buFont typeface="Arial" panose="020B0604020202020204" pitchFamily="34" charset="0"/>
              <a:buChar char="•"/>
            </a:pPr>
            <a:r>
              <a:rPr lang="en-US" sz="1800" b="1" dirty="0" err="1">
                <a:latin typeface="Arial" panose="020B0604020202020204" pitchFamily="34" charset="0"/>
                <a:cs typeface="Arial" panose="020B0604020202020204" pitchFamily="34" charset="0"/>
              </a:rPr>
              <a:t>Stateful</a:t>
            </a:r>
            <a:r>
              <a:rPr 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 </a:t>
            </a:r>
            <a:r>
              <a:rPr lang="en-US" sz="1800" b="0" dirty="0">
                <a:latin typeface="Arial" panose="020B0604020202020204" pitchFamily="34" charset="0"/>
                <a:cs typeface="Arial" panose="020B0604020202020204" pitchFamily="34" charset="0"/>
              </a:rPr>
              <a:t>Messaging runtime  supports saving the status of message once message exchange has been executed successfully.</a:t>
            </a:r>
          </a:p>
          <a:p>
            <a:pPr marL="285750" indent="-285750">
              <a:spcBef>
                <a:spcPct val="50000"/>
              </a:spcBef>
              <a:buFont typeface="Arial" panose="020B0604020202020204" pitchFamily="34" charset="0"/>
              <a:buChar char="•"/>
            </a:pPr>
            <a:r>
              <a:rPr lang="en-US" sz="1800" b="1" dirty="0">
                <a:latin typeface="Arial" panose="020B0604020202020204" pitchFamily="34" charset="0"/>
                <a:cs typeface="Arial" panose="020B0604020202020204" pitchFamily="34" charset="0"/>
              </a:rPr>
              <a:t>TU&amp;C/C</a:t>
            </a:r>
            <a:r>
              <a:rPr lang="en-US" sz="1800" dirty="0">
                <a:latin typeface="Arial" panose="020B0604020202020204" pitchFamily="34" charset="0"/>
                <a:cs typeface="Arial" panose="020B0604020202020204" pitchFamily="34" charset="0"/>
              </a:rPr>
              <a:t>  : </a:t>
            </a:r>
            <a:r>
              <a:rPr lang="en-US" sz="1800" b="0" dirty="0">
                <a:latin typeface="Arial" panose="020B0604020202020204" pitchFamily="34" charset="0"/>
                <a:cs typeface="Arial" panose="020B0604020202020204" pitchFamily="34" charset="0"/>
              </a:rPr>
              <a:t>Tentative Update and Confirm/Compensate provides reliable means of providing synchronous call updates in a transactional context.</a:t>
            </a:r>
          </a:p>
          <a:p>
            <a:pPr marL="285750" indent="-285750">
              <a:spcBef>
                <a:spcPct val="50000"/>
              </a:spcBef>
              <a:buFont typeface="Arial" panose="020B0604020202020204" pitchFamily="34" charset="0"/>
              <a:buChar char="•"/>
            </a:pPr>
            <a:r>
              <a:rPr lang="en-US" sz="1800" b="1" dirty="0">
                <a:latin typeface="Arial" panose="020B0604020202020204" pitchFamily="34" charset="0"/>
                <a:cs typeface="Arial" panose="020B0604020202020204" pitchFamily="34" charset="0"/>
              </a:rPr>
              <a:t>Operations</a:t>
            </a:r>
            <a:r>
              <a:rPr lang="en-US" sz="1800" dirty="0">
                <a:latin typeface="Arial" panose="020B0604020202020204" pitchFamily="34" charset="0"/>
                <a:cs typeface="Arial" panose="020B0604020202020204" pitchFamily="34" charset="0"/>
              </a:rPr>
              <a:t>: </a:t>
            </a:r>
            <a:r>
              <a:rPr lang="en-US" sz="1800" b="0" dirty="0">
                <a:latin typeface="Arial" panose="020B0604020202020204" pitchFamily="34" charset="0"/>
                <a:cs typeface="Arial" panose="020B0604020202020204" pitchFamily="34" charset="0"/>
              </a:rPr>
              <a:t>Single or multiple operations can be specified.</a:t>
            </a:r>
          </a:p>
          <a:p>
            <a:pPr marL="285750" indent="-285750">
              <a:spcBef>
                <a:spcPct val="50000"/>
              </a:spcBef>
              <a:buFont typeface="Arial" panose="020B0604020202020204" pitchFamily="34" charset="0"/>
              <a:buChar char="•"/>
            </a:pPr>
            <a:r>
              <a:rPr lang="en-US" sz="1800" b="1" dirty="0">
                <a:latin typeface="Arial" panose="020B0604020202020204" pitchFamily="34" charset="0"/>
                <a:cs typeface="Arial" panose="020B0604020202020204" pitchFamily="34" charset="0"/>
              </a:rPr>
              <a:t>Operation Pattern</a:t>
            </a:r>
            <a:r>
              <a:rPr lang="en-US" sz="1800" dirty="0">
                <a:latin typeface="Arial" panose="020B0604020202020204" pitchFamily="34" charset="0"/>
                <a:cs typeface="Arial" panose="020B0604020202020204" pitchFamily="34" charset="0"/>
              </a:rPr>
              <a:t>: </a:t>
            </a:r>
            <a:r>
              <a:rPr lang="en-US" sz="1800" b="0" dirty="0">
                <a:latin typeface="Arial" panose="020B0604020202020204" pitchFamily="34" charset="0"/>
                <a:cs typeface="Arial" panose="020B0604020202020204" pitchFamily="34" charset="0"/>
              </a:rPr>
              <a:t>Depends on the interface pattern.</a:t>
            </a:r>
          </a:p>
          <a:p>
            <a:pPr marL="285750" indent="-285750">
              <a:spcBef>
                <a:spcPct val="50000"/>
              </a:spcBef>
              <a:buFont typeface="Arial" panose="020B0604020202020204" pitchFamily="34" charset="0"/>
              <a:buChar char="•"/>
            </a:pPr>
            <a:r>
              <a:rPr lang="en-US" sz="1800" b="1" dirty="0">
                <a:latin typeface="Arial" panose="020B0604020202020204" pitchFamily="34" charset="0"/>
                <a:cs typeface="Arial" panose="020B0604020202020204" pitchFamily="34" charset="0"/>
              </a:rPr>
              <a:t>Mode</a:t>
            </a:r>
            <a:r>
              <a:rPr lang="en-US" sz="1800" dirty="0">
                <a:latin typeface="Arial" panose="020B0604020202020204" pitchFamily="34" charset="0"/>
                <a:cs typeface="Arial" panose="020B0604020202020204" pitchFamily="34" charset="0"/>
              </a:rPr>
              <a:t>:</a:t>
            </a:r>
            <a:r>
              <a:rPr lang="en-US" sz="1800" b="0" dirty="0">
                <a:latin typeface="Arial" panose="020B0604020202020204" pitchFamily="34" charset="0"/>
                <a:cs typeface="Arial" panose="020B0604020202020204" pitchFamily="34" charset="0"/>
              </a:rPr>
              <a:t> Asynchronous/Synchronous.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8" name="object 18"/>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6" name="object 16"/>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0" name="object 10"/>
          <p:cNvSpPr txBox="1"/>
          <p:nvPr/>
        </p:nvSpPr>
        <p:spPr>
          <a:xfrm>
            <a:off x="284783" y="137778"/>
            <a:ext cx="9269553"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Interface Pattern and Operations Pattern</a:t>
            </a:r>
            <a:endParaRPr sz="3600" b="1" dirty="0">
              <a:solidFill>
                <a:schemeClr val="accent6"/>
              </a:solidFill>
              <a:latin typeface="Arial" panose="020B0604020202020204" pitchFamily="34" charset="0"/>
              <a:cs typeface="Arial" panose="020B0604020202020204" pitchFamily="34" charset="0"/>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6" name="object 6"/>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16</a:t>
            </a:r>
            <a:endParaRPr sz="800">
              <a:latin typeface="Arial"/>
              <a:cs typeface="Arial"/>
            </a:endParaRPr>
          </a:p>
        </p:txBody>
      </p:sp>
      <p:sp>
        <p:nvSpPr>
          <p:cNvPr id="5" name="object 5"/>
          <p:cNvSpPr txBox="1"/>
          <p:nvPr/>
        </p:nvSpPr>
        <p:spPr>
          <a:xfrm>
            <a:off x="1237488" y="381253"/>
            <a:ext cx="11978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677667" y="381253"/>
            <a:ext cx="108356"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081271" y="381253"/>
            <a:ext cx="127558"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7" name="Text Box 5"/>
          <p:cNvSpPr txBox="1">
            <a:spLocks noChangeArrowheads="1"/>
          </p:cNvSpPr>
          <p:nvPr/>
        </p:nvSpPr>
        <p:spPr bwMode="auto">
          <a:xfrm>
            <a:off x="519447" y="1216618"/>
            <a:ext cx="8839200" cy="402291"/>
          </a:xfrm>
          <a:prstGeom prst="rect">
            <a:avLst/>
          </a:prstGeom>
          <a:noFill/>
          <a:ln w="12700" algn="ctr">
            <a:noFill/>
            <a:miter lim="800000"/>
            <a:headEnd/>
            <a:tailEnd/>
          </a:ln>
        </p:spPr>
        <p:txBody>
          <a:bodyPr lIns="90000" tIns="46800" rIns="90000" bIns="46800">
            <a:spAutoFit/>
          </a:bodyPr>
          <a:lstStyle/>
          <a:p>
            <a:pPr algn="just">
              <a:spcBef>
                <a:spcPct val="50000"/>
              </a:spcBef>
            </a:pPr>
            <a:r>
              <a:rPr lang="en-US" sz="2000" b="0" dirty="0">
                <a:latin typeface="Arial" panose="020B0604020202020204" pitchFamily="34" charset="0"/>
                <a:cs typeface="Arial" panose="020B0604020202020204" pitchFamily="34" charset="0"/>
              </a:rPr>
              <a:t>Each interface pattern has specific operation patterns and modes.</a:t>
            </a:r>
          </a:p>
        </p:txBody>
      </p:sp>
      <p:pic>
        <p:nvPicPr>
          <p:cNvPr id="20" name="Picture 6"/>
          <p:cNvPicPr>
            <a:picLocks noChangeAspect="1" noChangeArrowheads="1"/>
          </p:cNvPicPr>
          <p:nvPr/>
        </p:nvPicPr>
        <p:blipFill>
          <a:blip r:embed="rId4" cstate="print"/>
          <a:srcRect/>
          <a:stretch>
            <a:fillRect/>
          </a:stretch>
        </p:blipFill>
        <p:spPr bwMode="auto">
          <a:xfrm>
            <a:off x="875951" y="1736318"/>
            <a:ext cx="7401060" cy="4517363"/>
          </a:xfrm>
          <a:prstGeom prst="rect">
            <a:avLst/>
          </a:prstGeom>
          <a:noFill/>
          <a:ln w="12700" algn="ctr">
            <a:noFill/>
            <a:miter lim="800000"/>
            <a:headEnd/>
            <a:tailEnd/>
          </a:ln>
        </p:spPr>
      </p:pic>
    </p:spTree>
    <p:extLst>
      <p:ext uri="{BB962C8B-B14F-4D97-AF65-F5344CB8AC3E}">
        <p14:creationId xmlns:p14="http://schemas.microsoft.com/office/powerpoint/2010/main" val="28053008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9036" y="780645"/>
            <a:ext cx="9906000" cy="5807329"/>
          </a:xfrm>
          <a:prstGeom prst="rect">
            <a:avLst/>
          </a:prstGeom>
          <a:blipFill>
            <a:blip r:embed="rId2" cstate="print"/>
            <a:stretch>
              <a:fillRect/>
            </a:stretch>
          </a:blipFill>
        </p:spPr>
        <p:txBody>
          <a:bodyPr wrap="square" lIns="0" tIns="0" rIns="0" bIns="0" rtlCol="0">
            <a:noAutofit/>
          </a:bodyPr>
          <a:lstStyle/>
          <a:p>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p>
        </p:txBody>
      </p:sp>
      <p:sp>
        <p:nvSpPr>
          <p:cNvPr id="12" name="object 12"/>
          <p:cNvSpPr/>
          <p:nvPr/>
        </p:nvSpPr>
        <p:spPr>
          <a:xfrm>
            <a:off x="-2052" y="-39263"/>
            <a:ext cx="9906000" cy="2969683"/>
          </a:xfrm>
          <a:prstGeom prst="rect">
            <a:avLst/>
          </a:prstGeom>
          <a:blipFill>
            <a:blip r:embed="rId3" cstate="print"/>
            <a:stretch>
              <a:fillRect/>
            </a:stretch>
          </a:blipFill>
        </p:spPr>
        <p:txBody>
          <a:bodyPr wrap="square" lIns="0" tIns="0" rIns="0" bIns="0" rtlCol="0">
            <a:noAutofit/>
          </a:bodyPr>
          <a:lstStyle/>
          <a:p>
            <a:endParaRPr/>
          </a:p>
        </p:txBody>
      </p:sp>
      <p:sp>
        <p:nvSpPr>
          <p:cNvPr id="13" name="object 13"/>
          <p:cNvSpPr/>
          <p:nvPr/>
        </p:nvSpPr>
        <p:spPr>
          <a:xfrm>
            <a:off x="-2052" y="0"/>
            <a:ext cx="9908016" cy="1143000"/>
          </a:xfrm>
          <a:custGeom>
            <a:avLst/>
            <a:gdLst/>
            <a:ahLst/>
            <a:cxnLst/>
            <a:rect l="l" t="t" r="r" b="b"/>
            <a:pathLst>
              <a:path w="9908016" h="2683002">
                <a:moveTo>
                  <a:pt x="1135976" y="2621142"/>
                </a:moveTo>
                <a:lnTo>
                  <a:pt x="1166689" y="2561535"/>
                </a:lnTo>
                <a:lnTo>
                  <a:pt x="1199928" y="2504255"/>
                </a:lnTo>
                <a:lnTo>
                  <a:pt x="1235716" y="2449375"/>
                </a:lnTo>
                <a:lnTo>
                  <a:pt x="1274076" y="2396972"/>
                </a:lnTo>
                <a:lnTo>
                  <a:pt x="1315032" y="2347118"/>
                </a:lnTo>
                <a:lnTo>
                  <a:pt x="1358607" y="2299890"/>
                </a:lnTo>
                <a:lnTo>
                  <a:pt x="1404824" y="2255361"/>
                </a:lnTo>
                <a:lnTo>
                  <a:pt x="1453707" y="2213606"/>
                </a:lnTo>
                <a:lnTo>
                  <a:pt x="1505278" y="2174700"/>
                </a:lnTo>
                <a:lnTo>
                  <a:pt x="1559562" y="2138717"/>
                </a:lnTo>
                <a:lnTo>
                  <a:pt x="1616581" y="2105732"/>
                </a:lnTo>
                <a:lnTo>
                  <a:pt x="1676359" y="2075819"/>
                </a:lnTo>
                <a:lnTo>
                  <a:pt x="1738919" y="2049053"/>
                </a:lnTo>
                <a:lnTo>
                  <a:pt x="1804284" y="2025509"/>
                </a:lnTo>
                <a:lnTo>
                  <a:pt x="1872478" y="2005260"/>
                </a:lnTo>
                <a:lnTo>
                  <a:pt x="1943524" y="1988383"/>
                </a:lnTo>
                <a:lnTo>
                  <a:pt x="2017445" y="1974951"/>
                </a:lnTo>
                <a:lnTo>
                  <a:pt x="2094265" y="1965038"/>
                </a:lnTo>
                <a:lnTo>
                  <a:pt x="2174006" y="1958721"/>
                </a:lnTo>
                <a:lnTo>
                  <a:pt x="8713490" y="1952878"/>
                </a:lnTo>
                <a:lnTo>
                  <a:pt x="8771856" y="1953424"/>
                </a:lnTo>
                <a:lnTo>
                  <a:pt x="8829782" y="1953321"/>
                </a:lnTo>
                <a:lnTo>
                  <a:pt x="8887365" y="1952128"/>
                </a:lnTo>
                <a:lnTo>
                  <a:pt x="8944703" y="1949407"/>
                </a:lnTo>
                <a:lnTo>
                  <a:pt x="9001890" y="1944717"/>
                </a:lnTo>
                <a:lnTo>
                  <a:pt x="9059023" y="1937618"/>
                </a:lnTo>
                <a:lnTo>
                  <a:pt x="9116198" y="1927672"/>
                </a:lnTo>
                <a:lnTo>
                  <a:pt x="9173513" y="1914437"/>
                </a:lnTo>
                <a:lnTo>
                  <a:pt x="9231062" y="1897475"/>
                </a:lnTo>
                <a:lnTo>
                  <a:pt x="9288943" y="1876345"/>
                </a:lnTo>
                <a:lnTo>
                  <a:pt x="9347252" y="1850608"/>
                </a:lnTo>
                <a:lnTo>
                  <a:pt x="9406084" y="1819824"/>
                </a:lnTo>
                <a:lnTo>
                  <a:pt x="9465537" y="1783553"/>
                </a:lnTo>
                <a:lnTo>
                  <a:pt x="9525707" y="1741356"/>
                </a:lnTo>
                <a:lnTo>
                  <a:pt x="9586689" y="1692792"/>
                </a:lnTo>
                <a:lnTo>
                  <a:pt x="9648580" y="1637423"/>
                </a:lnTo>
                <a:lnTo>
                  <a:pt x="9711477" y="1574807"/>
                </a:lnTo>
                <a:lnTo>
                  <a:pt x="9775476" y="1504506"/>
                </a:lnTo>
                <a:lnTo>
                  <a:pt x="9840672" y="1426079"/>
                </a:lnTo>
                <a:lnTo>
                  <a:pt x="9907163" y="1339088"/>
                </a:lnTo>
                <a:lnTo>
                  <a:pt x="9907469" y="1293651"/>
                </a:lnTo>
                <a:lnTo>
                  <a:pt x="9907704" y="1190544"/>
                </a:lnTo>
                <a:lnTo>
                  <a:pt x="9907873" y="1044020"/>
                </a:lnTo>
                <a:lnTo>
                  <a:pt x="9908016" y="774006"/>
                </a:lnTo>
                <a:lnTo>
                  <a:pt x="9907871" y="99026"/>
                </a:lnTo>
                <a:lnTo>
                  <a:pt x="9907671" y="0"/>
                </a:lnTo>
                <a:lnTo>
                  <a:pt x="2052" y="2539"/>
                </a:lnTo>
                <a:lnTo>
                  <a:pt x="2052" y="1971827"/>
                </a:lnTo>
                <a:lnTo>
                  <a:pt x="41422" y="1972307"/>
                </a:lnTo>
                <a:lnTo>
                  <a:pt x="86977" y="1974296"/>
                </a:lnTo>
                <a:lnTo>
                  <a:pt x="136221" y="1978137"/>
                </a:lnTo>
                <a:lnTo>
                  <a:pt x="188711" y="1984197"/>
                </a:lnTo>
                <a:lnTo>
                  <a:pt x="244002" y="1992844"/>
                </a:lnTo>
                <a:lnTo>
                  <a:pt x="301651" y="2004446"/>
                </a:lnTo>
                <a:lnTo>
                  <a:pt x="361213" y="2019370"/>
                </a:lnTo>
                <a:lnTo>
                  <a:pt x="422246" y="2037984"/>
                </a:lnTo>
                <a:lnTo>
                  <a:pt x="484305" y="2060655"/>
                </a:lnTo>
                <a:lnTo>
                  <a:pt x="546947" y="2087753"/>
                </a:lnTo>
                <a:lnTo>
                  <a:pt x="609727" y="2119643"/>
                </a:lnTo>
                <a:lnTo>
                  <a:pt x="672202" y="2156693"/>
                </a:lnTo>
                <a:lnTo>
                  <a:pt x="733928" y="2199272"/>
                </a:lnTo>
                <a:lnTo>
                  <a:pt x="794462" y="2247747"/>
                </a:lnTo>
                <a:lnTo>
                  <a:pt x="853359" y="2302486"/>
                </a:lnTo>
                <a:lnTo>
                  <a:pt x="910176" y="2363856"/>
                </a:lnTo>
                <a:lnTo>
                  <a:pt x="964469" y="2432224"/>
                </a:lnTo>
                <a:lnTo>
                  <a:pt x="1015794" y="2507960"/>
                </a:lnTo>
                <a:lnTo>
                  <a:pt x="1063707" y="2591430"/>
                </a:lnTo>
                <a:lnTo>
                  <a:pt x="1107765" y="2683002"/>
                </a:lnTo>
                <a:lnTo>
                  <a:pt x="1135976" y="2621142"/>
                </a:lnTo>
                <a:close/>
              </a:path>
            </a:pathLst>
          </a:custGeom>
          <a:solidFill>
            <a:srgbClr val="FFFFFF"/>
          </a:solidFill>
        </p:spPr>
        <p:txBody>
          <a:bodyPr wrap="square" lIns="0" tIns="0" rIns="0" bIns="0" rtlCol="0">
            <a:noAutofit/>
          </a:bodyPr>
          <a:lstStyle/>
          <a:p>
            <a:endParaRPr/>
          </a:p>
        </p:txBody>
      </p:sp>
      <p:sp>
        <p:nvSpPr>
          <p:cNvPr id="14" name="object 14"/>
          <p:cNvSpPr/>
          <p:nvPr/>
        </p:nvSpPr>
        <p:spPr>
          <a:xfrm>
            <a:off x="0" y="6400876"/>
            <a:ext cx="9906000" cy="457123"/>
          </a:xfrm>
          <a:custGeom>
            <a:avLst/>
            <a:gdLst/>
            <a:ahLst/>
            <a:cxnLst/>
            <a:rect l="l" t="t" r="r" b="b"/>
            <a:pathLst>
              <a:path w="9906000" h="457123">
                <a:moveTo>
                  <a:pt x="9906000" y="0"/>
                </a:moveTo>
                <a:lnTo>
                  <a:pt x="0" y="0"/>
                </a:lnTo>
                <a:lnTo>
                  <a:pt x="0" y="457121"/>
                </a:lnTo>
                <a:lnTo>
                  <a:pt x="9906000" y="457121"/>
                </a:lnTo>
                <a:lnTo>
                  <a:pt x="9906000" y="0"/>
                </a:lnTo>
                <a:close/>
              </a:path>
            </a:pathLst>
          </a:custGeom>
          <a:solidFill>
            <a:srgbClr val="FFFFFF"/>
          </a:solidFill>
        </p:spPr>
        <p:txBody>
          <a:bodyPr wrap="square" lIns="0" tIns="0" rIns="0" bIns="0" rtlCol="0">
            <a:noAutofit/>
          </a:bodyPr>
          <a:lstStyle/>
          <a:p>
            <a:endParaRPr/>
          </a:p>
        </p:txBody>
      </p:sp>
      <p:sp>
        <p:nvSpPr>
          <p:cNvPr id="15" name="object 15"/>
          <p:cNvSpPr/>
          <p:nvPr/>
        </p:nvSpPr>
        <p:spPr>
          <a:xfrm>
            <a:off x="12448" y="6068542"/>
            <a:ext cx="3002788" cy="694689"/>
          </a:xfrm>
          <a:prstGeom prst="rect">
            <a:avLst/>
          </a:prstGeom>
          <a:blipFill>
            <a:blip r:embed="rId4" cstate="print"/>
            <a:stretch>
              <a:fillRect/>
            </a:stretch>
          </a:blipFill>
        </p:spPr>
        <p:txBody>
          <a:bodyPr wrap="square" lIns="0" tIns="0" rIns="0" bIns="0" rtlCol="0">
            <a:noAutofit/>
          </a:bodyPr>
          <a:lstStyle/>
          <a:p>
            <a:endParaRPr/>
          </a:p>
        </p:txBody>
      </p:sp>
      <p:sp>
        <p:nvSpPr>
          <p:cNvPr id="17" name="object 17"/>
          <p:cNvSpPr/>
          <p:nvPr/>
        </p:nvSpPr>
        <p:spPr>
          <a:xfrm>
            <a:off x="9261348" y="2708148"/>
            <a:ext cx="644651" cy="1011935"/>
          </a:xfrm>
          <a:prstGeom prst="rect">
            <a:avLst/>
          </a:prstGeom>
          <a:blipFill>
            <a:blip r:embed="rId5" cstate="print"/>
            <a:stretch>
              <a:fillRect/>
            </a:stretch>
          </a:blipFill>
        </p:spPr>
        <p:txBody>
          <a:bodyPr wrap="square" lIns="0" tIns="0" rIns="0" bIns="0" rtlCol="0">
            <a:noAutofit/>
          </a:bodyPr>
          <a:lstStyle/>
          <a:p>
            <a:endParaRPr/>
          </a:p>
        </p:txBody>
      </p:sp>
      <p:sp>
        <p:nvSpPr>
          <p:cNvPr id="23" name="object 23"/>
          <p:cNvSpPr/>
          <p:nvPr/>
        </p:nvSpPr>
        <p:spPr>
          <a:xfrm>
            <a:off x="9261348" y="3201924"/>
            <a:ext cx="644651" cy="1011936"/>
          </a:xfrm>
          <a:prstGeom prst="rect">
            <a:avLst/>
          </a:prstGeom>
          <a:blipFill>
            <a:blip r:embed="rId5" cstate="print"/>
            <a:stretch>
              <a:fillRect/>
            </a:stretch>
          </a:blipFill>
        </p:spPr>
        <p:txBody>
          <a:bodyPr wrap="square" lIns="0" tIns="0" rIns="0" bIns="0" rtlCol="0">
            <a:noAutofit/>
          </a:bodyPr>
          <a:lstStyle/>
          <a:p>
            <a:endParaRPr/>
          </a:p>
        </p:txBody>
      </p:sp>
      <p:sp>
        <p:nvSpPr>
          <p:cNvPr id="10" name="object 10"/>
          <p:cNvSpPr txBox="1"/>
          <p:nvPr/>
        </p:nvSpPr>
        <p:spPr>
          <a:xfrm>
            <a:off x="3646424" y="2916037"/>
            <a:ext cx="5980739" cy="482904"/>
          </a:xfrm>
          <a:prstGeom prst="rect">
            <a:avLst/>
          </a:prstGeom>
        </p:spPr>
        <p:txBody>
          <a:bodyPr wrap="square" lIns="0" tIns="0" rIns="0" bIns="0" rtlCol="0">
            <a:noAutofit/>
          </a:bodyPr>
          <a:lstStyle/>
          <a:p>
            <a:pPr marL="12700">
              <a:lnSpc>
                <a:spcPts val="3779"/>
              </a:lnSpc>
              <a:spcBef>
                <a:spcPts val="189"/>
              </a:spcBef>
            </a:pPr>
            <a:endParaRPr sz="3600" dirty="0">
              <a:latin typeface="Arial"/>
              <a:cs typeface="Arial"/>
            </a:endParaRPr>
          </a:p>
        </p:txBody>
      </p:sp>
      <p:sp>
        <p:nvSpPr>
          <p:cNvPr id="3" name="object 3"/>
          <p:cNvSpPr txBox="1"/>
          <p:nvPr/>
        </p:nvSpPr>
        <p:spPr>
          <a:xfrm>
            <a:off x="7269860"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2" name="object 2"/>
          <p:cNvSpPr txBox="1"/>
          <p:nvPr/>
        </p:nvSpPr>
        <p:spPr>
          <a:xfrm>
            <a:off x="9774682" y="6659233"/>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17</a:t>
            </a:r>
            <a:endParaRPr sz="800">
              <a:latin typeface="Arial"/>
              <a:cs typeface="Arial"/>
            </a:endParaRPr>
          </a:p>
        </p:txBody>
      </p:sp>
      <p:sp>
        <p:nvSpPr>
          <p:cNvPr id="16" name="Rectangle 6"/>
          <p:cNvSpPr txBox="1">
            <a:spLocks noChangeArrowheads="1"/>
          </p:cNvSpPr>
          <p:nvPr/>
        </p:nvSpPr>
        <p:spPr bwMode="gray">
          <a:xfrm>
            <a:off x="409574" y="304800"/>
            <a:ext cx="7896225" cy="533400"/>
          </a:xfrm>
          <a:prstGeom prst="rect">
            <a:avLst/>
          </a:prstGeom>
          <a:noFill/>
        </p:spPr>
        <p:txBody>
          <a:bodyPr lIns="18000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de-DE" sz="3600" b="1">
                <a:solidFill>
                  <a:schemeClr val="accent6"/>
                </a:solidFill>
                <a:latin typeface="Arial" panose="020B0604020202020204" pitchFamily="34" charset="0"/>
                <a:cs typeface="Arial" panose="020B0604020202020204" pitchFamily="34" charset="0"/>
              </a:rPr>
              <a:t>Enterprise Service Repository</a:t>
            </a:r>
            <a:endParaRPr lang="de-DE" sz="3600" b="1" dirty="0">
              <a:solidFill>
                <a:schemeClr val="accent6"/>
              </a:solidFill>
              <a:latin typeface="Arial" panose="020B0604020202020204" pitchFamily="34" charset="0"/>
              <a:cs typeface="Arial" panose="020B0604020202020204" pitchFamily="34" charset="0"/>
            </a:endParaRPr>
          </a:p>
        </p:txBody>
      </p:sp>
      <p:sp>
        <p:nvSpPr>
          <p:cNvPr id="18" name="Text Box 51"/>
          <p:cNvSpPr txBox="1">
            <a:spLocks noChangeArrowheads="1"/>
          </p:cNvSpPr>
          <p:nvPr/>
        </p:nvSpPr>
        <p:spPr bwMode="auto">
          <a:xfrm>
            <a:off x="441893" y="1962908"/>
            <a:ext cx="8281987" cy="6186309"/>
          </a:xfrm>
          <a:prstGeom prst="rect">
            <a:avLst/>
          </a:prstGeom>
          <a:noFill/>
          <a:ln w="12700">
            <a:noFill/>
            <a:miter lim="800000"/>
            <a:headEnd/>
            <a:tailEnd/>
          </a:ln>
        </p:spPr>
        <p:txBody>
          <a:bodyPr>
            <a:spAutoFit/>
          </a:bodyPr>
          <a:lstStyle/>
          <a:p>
            <a:pPr marL="285750" indent="-285750" algn="ctr" fontAlgn="b">
              <a:spcAft>
                <a:spcPct val="100000"/>
              </a:spcAft>
            </a:pPr>
            <a:r>
              <a:rPr lang="en-US" sz="3600" b="1" dirty="0">
                <a:solidFill>
                  <a:schemeClr val="bg1"/>
                </a:solidFill>
                <a:latin typeface="Arial" panose="020B0604020202020204" pitchFamily="34" charset="0"/>
                <a:cs typeface="Arial" panose="020B0604020202020204" pitchFamily="34" charset="0"/>
              </a:rPr>
              <a:t>Mapping objects</a:t>
            </a:r>
          </a:p>
          <a:p>
            <a:pPr algn="ctr" fontAlgn="b">
              <a:spcAft>
                <a:spcPct val="100000"/>
              </a:spcAft>
            </a:pPr>
            <a:r>
              <a:rPr lang="en-US" sz="3600" b="1" dirty="0">
                <a:solidFill>
                  <a:schemeClr val="bg1"/>
                </a:solidFill>
                <a:latin typeface="Arial" panose="020B0604020202020204" pitchFamily="34" charset="0"/>
                <a:cs typeface="Arial" panose="020B0604020202020204" pitchFamily="34" charset="0"/>
              </a:rPr>
              <a:t>	</a:t>
            </a:r>
          </a:p>
          <a:p>
            <a:pPr algn="ctr" fontAlgn="b">
              <a:spcAft>
                <a:spcPct val="100000"/>
              </a:spcAft>
            </a:pPr>
            <a:r>
              <a:rPr lang="en-US" sz="3600" b="1" dirty="0">
                <a:solidFill>
                  <a:schemeClr val="bg1"/>
                </a:solidFill>
                <a:latin typeface="Arial" panose="020B0604020202020204" pitchFamily="34" charset="0"/>
                <a:cs typeface="Arial" panose="020B0604020202020204" pitchFamily="34" charset="0"/>
              </a:rPr>
              <a:t>	</a:t>
            </a:r>
          </a:p>
          <a:p>
            <a:pPr algn="ctr" fontAlgn="b">
              <a:spcAft>
                <a:spcPct val="100000"/>
              </a:spcAft>
            </a:pPr>
            <a:r>
              <a:rPr lang="en-US" sz="3600" b="1" dirty="0">
                <a:solidFill>
                  <a:schemeClr val="bg1"/>
                </a:solidFill>
                <a:latin typeface="Arial" panose="020B0604020202020204" pitchFamily="34" charset="0"/>
                <a:cs typeface="Arial" panose="020B0604020202020204" pitchFamily="34" charset="0"/>
              </a:rPr>
              <a:t>	</a:t>
            </a:r>
          </a:p>
          <a:p>
            <a:pPr algn="ctr" fontAlgn="b">
              <a:spcAft>
                <a:spcPct val="100000"/>
              </a:spcAft>
            </a:pPr>
            <a:endParaRPr lang="en-US" sz="3600" b="1" dirty="0">
              <a:solidFill>
                <a:schemeClr val="bg1"/>
              </a:solidFill>
              <a:latin typeface="Arial" panose="020B0604020202020204" pitchFamily="34" charset="0"/>
              <a:cs typeface="Arial" panose="020B0604020202020204" pitchFamily="34" charset="0"/>
            </a:endParaRPr>
          </a:p>
          <a:p>
            <a:pPr algn="ctr" fontAlgn="b">
              <a:spcAft>
                <a:spcPct val="100000"/>
              </a:spcAft>
            </a:pPr>
            <a:endParaRPr lang="en-US" sz="36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5" name="object 15"/>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3" name="object 13"/>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2" name="object 12"/>
          <p:cNvSpPr txBox="1"/>
          <p:nvPr/>
        </p:nvSpPr>
        <p:spPr>
          <a:xfrm>
            <a:off x="546416" y="123787"/>
            <a:ext cx="8655177"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Mapping concepts</a:t>
            </a:r>
            <a:endParaRPr sz="3600" b="1" dirty="0">
              <a:solidFill>
                <a:schemeClr val="accent6"/>
              </a:solidFill>
              <a:latin typeface="Arial" panose="020B0604020202020204" pitchFamily="34" charset="0"/>
              <a:cs typeface="Arial" panose="020B0604020202020204" pitchFamily="34" charset="0"/>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6" name="object 6"/>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18</a:t>
            </a:r>
            <a:endParaRPr sz="800">
              <a:latin typeface="Arial"/>
              <a:cs typeface="Arial"/>
            </a:endParaRPr>
          </a:p>
        </p:txBody>
      </p:sp>
      <p:sp>
        <p:nvSpPr>
          <p:cNvPr id="5" name="object 5"/>
          <p:cNvSpPr txBox="1"/>
          <p:nvPr/>
        </p:nvSpPr>
        <p:spPr>
          <a:xfrm>
            <a:off x="1237488" y="381253"/>
            <a:ext cx="11978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144572" y="381253"/>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5117744" y="381253"/>
            <a:ext cx="125272"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24" name="Rectangle 8"/>
          <p:cNvSpPr txBox="1">
            <a:spLocks noChangeArrowheads="1"/>
          </p:cNvSpPr>
          <p:nvPr/>
        </p:nvSpPr>
        <p:spPr bwMode="gray">
          <a:xfrm>
            <a:off x="352425" y="1403350"/>
            <a:ext cx="8534400" cy="1155700"/>
          </a:xfrm>
          <a:prstGeom prst="rect">
            <a:avLst/>
          </a:prstGeom>
          <a:noFill/>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36562">
              <a:buFont typeface="Wingdings" panose="05000000000000000000" pitchFamily="2" charset="2"/>
              <a:buChar char="§"/>
            </a:pPr>
            <a:r>
              <a:rPr lang="en-US" sz="2400" dirty="0">
                <a:latin typeface="Arial" panose="020B0604020202020204" pitchFamily="34" charset="0"/>
                <a:cs typeface="Arial" panose="020B0604020202020204" pitchFamily="34" charset="0"/>
              </a:rPr>
              <a:t>Mapping</a:t>
            </a:r>
          </a:p>
          <a:p>
            <a:pPr marL="857250" lvl="1">
              <a:buFont typeface="Arial" panose="020B0604020202020204" pitchFamily="34" charset="0"/>
              <a:buChar char="•"/>
            </a:pPr>
            <a:r>
              <a:rPr lang="en-US" sz="1800" dirty="0">
                <a:latin typeface="Arial" panose="020B0604020202020204" pitchFamily="34" charset="0"/>
                <a:cs typeface="Arial" panose="020B0604020202020204" pitchFamily="34" charset="0"/>
              </a:rPr>
              <a:t>Transformation from one message structure to another</a:t>
            </a:r>
          </a:p>
          <a:p>
            <a:pPr marL="857250" lvl="1">
              <a:buFont typeface="Arial" panose="020B0604020202020204" pitchFamily="34" charset="0"/>
              <a:buChar char="•"/>
            </a:pPr>
            <a:r>
              <a:rPr lang="en-US" sz="1800" dirty="0">
                <a:latin typeface="Arial" panose="020B0604020202020204" pitchFamily="34" charset="0"/>
                <a:cs typeface="Arial" panose="020B0604020202020204" pitchFamily="34" charset="0"/>
              </a:rPr>
              <a:t>Transformation rules defined by mapping program</a:t>
            </a:r>
          </a:p>
        </p:txBody>
      </p:sp>
      <p:grpSp>
        <p:nvGrpSpPr>
          <p:cNvPr id="10" name="Group 4"/>
          <p:cNvGrpSpPr>
            <a:grpSpLocks/>
          </p:cNvGrpSpPr>
          <p:nvPr/>
        </p:nvGrpSpPr>
        <p:grpSpPr bwMode="auto">
          <a:xfrm>
            <a:off x="380999" y="3048000"/>
            <a:ext cx="8505825" cy="2605825"/>
            <a:chOff x="240" y="432"/>
            <a:chExt cx="5280" cy="1210"/>
          </a:xfrm>
        </p:grpSpPr>
        <p:sp>
          <p:nvSpPr>
            <p:cNvPr id="26" name="Rectangle 5"/>
            <p:cNvSpPr>
              <a:spLocks noChangeArrowheads="1"/>
            </p:cNvSpPr>
            <p:nvPr/>
          </p:nvSpPr>
          <p:spPr bwMode="auto">
            <a:xfrm>
              <a:off x="240" y="432"/>
              <a:ext cx="1968" cy="1210"/>
            </a:xfrm>
            <a:prstGeom prst="rect">
              <a:avLst/>
            </a:prstGeom>
            <a:noFill/>
            <a:ln w="12700">
              <a:noFill/>
              <a:miter lim="800000"/>
              <a:headEnd/>
              <a:tailEnd/>
            </a:ln>
          </p:spPr>
          <p:txBody>
            <a:bodyPr>
              <a:spAutoFit/>
            </a:bodyPr>
            <a:lstStyle/>
            <a:p>
              <a:pPr>
                <a:buClr>
                  <a:srgbClr val="F48B00"/>
                </a:buClr>
                <a:buFont typeface="Wingdings" pitchFamily="2" charset="2"/>
                <a:buNone/>
              </a:pPr>
              <a:r>
                <a:rPr lang="en-US" sz="1000" dirty="0">
                  <a:solidFill>
                    <a:srgbClr val="0000FF"/>
                  </a:solidFill>
                </a:rPr>
                <a:t>&lt;</a:t>
              </a:r>
              <a:r>
                <a:rPr lang="de-DE" sz="1000" dirty="0">
                  <a:solidFill>
                    <a:srgbClr val="800000"/>
                  </a:solidFill>
                </a:rPr>
                <a:t>hh:</a:t>
              </a:r>
              <a:r>
                <a:rPr lang="en-US" sz="1000" dirty="0">
                  <a:solidFill>
                    <a:srgbClr val="800000"/>
                  </a:solidFill>
                </a:rPr>
                <a:t>book-flight</a:t>
              </a:r>
              <a:r>
                <a:rPr lang="de-DE" sz="1000" dirty="0">
                  <a:solidFill>
                    <a:srgbClr val="800000"/>
                  </a:solidFill>
                </a:rPr>
                <a:t> </a:t>
              </a:r>
              <a:r>
                <a:rPr lang="de-DE" sz="1000" dirty="0">
                  <a:solidFill>
                    <a:srgbClr val="FF0000"/>
                  </a:solidFill>
                </a:rPr>
                <a:t>xmlns:hh</a:t>
              </a:r>
              <a:r>
                <a:rPr lang="de-DE" sz="1000" dirty="0">
                  <a:solidFill>
                    <a:srgbClr val="0000FF"/>
                  </a:solidFill>
                </a:rPr>
                <a:t>="</a:t>
              </a:r>
              <a:r>
                <a:rPr lang="de-DE" sz="1000" dirty="0">
                  <a:solidFill>
                    <a:srgbClr val="000000"/>
                  </a:solidFill>
                </a:rPr>
                <a:t>...</a:t>
              </a:r>
              <a:r>
                <a:rPr lang="de-DE" sz="1000" dirty="0">
                  <a:solidFill>
                    <a:srgbClr val="0000FF"/>
                  </a:solidFill>
                </a:rPr>
                <a:t>"</a:t>
              </a:r>
              <a:r>
                <a:rPr lang="en-US" sz="1000" dirty="0">
                  <a:solidFill>
                    <a:srgbClr val="0000FF"/>
                  </a:solidFill>
                </a:rPr>
                <a:t>&gt;</a:t>
              </a:r>
              <a:endParaRPr lang="de-DE" sz="1000" dirty="0">
                <a:solidFill>
                  <a:srgbClr val="000000"/>
                </a:solidFill>
              </a:endParaRPr>
            </a:p>
            <a:p>
              <a:pPr marL="195263" lvl="1" indent="-4763">
                <a:buClr>
                  <a:srgbClr val="F48B00"/>
                </a:buClr>
                <a:buFont typeface="Wingdings" pitchFamily="2" charset="2"/>
                <a:buNone/>
              </a:pPr>
              <a:r>
                <a:rPr lang="en-US" sz="1000" dirty="0">
                  <a:solidFill>
                    <a:srgbClr val="0000FF"/>
                  </a:solidFill>
                </a:rPr>
                <a:t>&lt;</a:t>
              </a:r>
              <a:r>
                <a:rPr lang="en-US" sz="1000" dirty="0" err="1">
                  <a:solidFill>
                    <a:srgbClr val="800000"/>
                  </a:solidFill>
                </a:rPr>
                <a:t>hh:customer</a:t>
              </a:r>
              <a:r>
                <a:rPr lang="en-US" sz="1000" dirty="0">
                  <a:solidFill>
                    <a:srgbClr val="0000FF"/>
                  </a:solidFill>
                </a:rPr>
                <a:t>&gt;</a:t>
              </a:r>
              <a:endParaRPr lang="en-US" sz="1000" dirty="0">
                <a:solidFill>
                  <a:srgbClr val="000000"/>
                </a:solidFill>
              </a:endParaRPr>
            </a:p>
            <a:p>
              <a:pPr marL="385763" lvl="2">
                <a:buClr>
                  <a:srgbClr val="F48B00"/>
                </a:buClr>
                <a:buFont typeface="Wingdings" pitchFamily="2" charset="2"/>
                <a:buNone/>
              </a:pPr>
              <a:r>
                <a:rPr lang="en-US" sz="1000" dirty="0">
                  <a:solidFill>
                    <a:srgbClr val="0000FF"/>
                  </a:solidFill>
                </a:rPr>
                <a:t>&lt;</a:t>
              </a:r>
              <a:r>
                <a:rPr lang="en-US" sz="1000" dirty="0" err="1">
                  <a:solidFill>
                    <a:srgbClr val="800000"/>
                  </a:solidFill>
                </a:rPr>
                <a:t>hh:first-name</a:t>
              </a:r>
              <a:r>
                <a:rPr lang="en-US" sz="1000" dirty="0">
                  <a:solidFill>
                    <a:srgbClr val="0000FF"/>
                  </a:solidFill>
                </a:rPr>
                <a:t>&gt;</a:t>
              </a:r>
              <a:r>
                <a:rPr lang="en-US" sz="1000" dirty="0" err="1">
                  <a:solidFill>
                    <a:srgbClr val="000000"/>
                  </a:solidFill>
                </a:rPr>
                <a:t>Micheal</a:t>
              </a:r>
              <a:r>
                <a:rPr lang="en-US" sz="1000" dirty="0">
                  <a:solidFill>
                    <a:srgbClr val="0000FF"/>
                  </a:solidFill>
                </a:rPr>
                <a:t>&lt;/</a:t>
              </a:r>
              <a:r>
                <a:rPr lang="en-US" sz="1000" dirty="0" err="1">
                  <a:solidFill>
                    <a:srgbClr val="800000"/>
                  </a:solidFill>
                </a:rPr>
                <a:t>hh:first-name</a:t>
              </a:r>
              <a:r>
                <a:rPr lang="en-US" sz="1000" dirty="0">
                  <a:solidFill>
                    <a:srgbClr val="0000FF"/>
                  </a:solidFill>
                </a:rPr>
                <a:t>&gt;</a:t>
              </a:r>
              <a:endParaRPr lang="en-US" sz="1000" dirty="0">
                <a:solidFill>
                  <a:srgbClr val="000000"/>
                </a:solidFill>
              </a:endParaRPr>
            </a:p>
            <a:p>
              <a:pPr marL="385763" lvl="2">
                <a:buClr>
                  <a:srgbClr val="F48B00"/>
                </a:buClr>
                <a:buFont typeface="Wingdings" pitchFamily="2" charset="2"/>
                <a:buNone/>
              </a:pPr>
              <a:r>
                <a:rPr lang="en-US" sz="1000" dirty="0">
                  <a:solidFill>
                    <a:srgbClr val="0000FF"/>
                  </a:solidFill>
                </a:rPr>
                <a:t>&lt;</a:t>
              </a:r>
              <a:r>
                <a:rPr lang="en-US" sz="1000" dirty="0" err="1">
                  <a:solidFill>
                    <a:srgbClr val="800000"/>
                  </a:solidFill>
                </a:rPr>
                <a:t>hh:surname</a:t>
              </a:r>
              <a:r>
                <a:rPr lang="en-US" sz="1000" dirty="0">
                  <a:solidFill>
                    <a:srgbClr val="0000FF"/>
                  </a:solidFill>
                </a:rPr>
                <a:t>&gt;</a:t>
              </a:r>
              <a:r>
                <a:rPr lang="en-US" sz="1000" dirty="0">
                  <a:solidFill>
                    <a:srgbClr val="000000"/>
                  </a:solidFill>
                </a:rPr>
                <a:t>Moore</a:t>
              </a:r>
              <a:r>
                <a:rPr lang="en-US" sz="1000" dirty="0">
                  <a:solidFill>
                    <a:srgbClr val="0000FF"/>
                  </a:solidFill>
                </a:rPr>
                <a:t>&lt;/</a:t>
              </a:r>
              <a:r>
                <a:rPr lang="en-US" sz="1000" dirty="0" err="1">
                  <a:solidFill>
                    <a:srgbClr val="800000"/>
                  </a:solidFill>
                </a:rPr>
                <a:t>hh:surname</a:t>
              </a:r>
              <a:r>
                <a:rPr lang="en-US" sz="1000" dirty="0">
                  <a:solidFill>
                    <a:srgbClr val="0000FF"/>
                  </a:solidFill>
                </a:rPr>
                <a:t>&gt;</a:t>
              </a:r>
              <a:endParaRPr lang="en-US" sz="1000" dirty="0">
                <a:solidFill>
                  <a:srgbClr val="000000"/>
                </a:solidFill>
              </a:endParaRPr>
            </a:p>
            <a:p>
              <a:pPr marL="195263" lvl="1" indent="-4763">
                <a:buClr>
                  <a:srgbClr val="F48B00"/>
                </a:buClr>
                <a:buFont typeface="Wingdings" pitchFamily="2" charset="2"/>
                <a:buNone/>
              </a:pPr>
              <a:r>
                <a:rPr lang="en-US" sz="1000" dirty="0">
                  <a:solidFill>
                    <a:srgbClr val="0000FF"/>
                  </a:solidFill>
                </a:rPr>
                <a:t>&lt;/</a:t>
              </a:r>
              <a:r>
                <a:rPr lang="en-US" sz="1000" dirty="0" err="1">
                  <a:solidFill>
                    <a:srgbClr val="800000"/>
                  </a:solidFill>
                </a:rPr>
                <a:t>hh:customer</a:t>
              </a:r>
              <a:r>
                <a:rPr lang="en-US" sz="1000" dirty="0">
                  <a:solidFill>
                    <a:srgbClr val="0000FF"/>
                  </a:solidFill>
                </a:rPr>
                <a:t>&gt;</a:t>
              </a:r>
              <a:endParaRPr lang="en-US" sz="1000" dirty="0">
                <a:solidFill>
                  <a:srgbClr val="000000"/>
                </a:solidFill>
              </a:endParaRPr>
            </a:p>
            <a:p>
              <a:pPr marL="195263" lvl="1" indent="-4763">
                <a:buClr>
                  <a:srgbClr val="F48B00"/>
                </a:buClr>
                <a:buFont typeface="Wingdings" pitchFamily="2" charset="2"/>
                <a:buNone/>
              </a:pPr>
              <a:r>
                <a:rPr lang="en-US" sz="1000" dirty="0">
                  <a:solidFill>
                    <a:srgbClr val="0000FF"/>
                  </a:solidFill>
                </a:rPr>
                <a:t>&lt;</a:t>
              </a:r>
              <a:r>
                <a:rPr lang="en-US" sz="1000" dirty="0" err="1">
                  <a:solidFill>
                    <a:srgbClr val="800000"/>
                  </a:solidFill>
                </a:rPr>
                <a:t>hh:booking-data</a:t>
              </a:r>
              <a:r>
                <a:rPr lang="en-US" sz="1000" dirty="0">
                  <a:solidFill>
                    <a:srgbClr val="0000FF"/>
                  </a:solidFill>
                </a:rPr>
                <a:t>&gt;</a:t>
              </a:r>
              <a:endParaRPr lang="en-US" sz="1000" dirty="0">
                <a:solidFill>
                  <a:srgbClr val="000000"/>
                </a:solidFill>
              </a:endParaRPr>
            </a:p>
            <a:p>
              <a:pPr marL="385763" lvl="2">
                <a:buClr>
                  <a:srgbClr val="F48B00"/>
                </a:buClr>
                <a:buFont typeface="Wingdings" pitchFamily="2" charset="2"/>
                <a:buNone/>
              </a:pPr>
              <a:r>
                <a:rPr lang="en-US" sz="1000" dirty="0">
                  <a:solidFill>
                    <a:srgbClr val="0000FF"/>
                  </a:solidFill>
                </a:rPr>
                <a:t>&lt;</a:t>
              </a:r>
              <a:r>
                <a:rPr lang="en-US" sz="1000" dirty="0" err="1">
                  <a:solidFill>
                    <a:srgbClr val="800000"/>
                  </a:solidFill>
                </a:rPr>
                <a:t>hh:airline</a:t>
              </a:r>
              <a:r>
                <a:rPr lang="en-US" sz="1000" dirty="0">
                  <a:solidFill>
                    <a:srgbClr val="0000FF"/>
                  </a:solidFill>
                </a:rPr>
                <a:t>&gt;</a:t>
              </a:r>
              <a:r>
                <a:rPr lang="en-US" sz="1000" dirty="0">
                  <a:solidFill>
                    <a:srgbClr val="000000"/>
                  </a:solidFill>
                </a:rPr>
                <a:t>Airline Kingdom</a:t>
              </a:r>
              <a:r>
                <a:rPr lang="en-US" sz="1000" dirty="0">
                  <a:solidFill>
                    <a:srgbClr val="0000FF"/>
                  </a:solidFill>
                </a:rPr>
                <a:t>&lt;/</a:t>
              </a:r>
              <a:r>
                <a:rPr lang="en-US" sz="1000" dirty="0" err="1">
                  <a:solidFill>
                    <a:srgbClr val="800000"/>
                  </a:solidFill>
                </a:rPr>
                <a:t>hh:airline</a:t>
              </a:r>
              <a:r>
                <a:rPr lang="en-US" sz="1000" dirty="0">
                  <a:solidFill>
                    <a:srgbClr val="0000FF"/>
                  </a:solidFill>
                </a:rPr>
                <a:t>&gt;</a:t>
              </a:r>
              <a:endParaRPr lang="en-US" sz="1000" dirty="0">
                <a:solidFill>
                  <a:srgbClr val="000000"/>
                </a:solidFill>
              </a:endParaRPr>
            </a:p>
            <a:p>
              <a:pPr marL="385763" lvl="2">
                <a:buClr>
                  <a:srgbClr val="F48B00"/>
                </a:buClr>
                <a:buFont typeface="Wingdings" pitchFamily="2" charset="2"/>
                <a:buNone/>
              </a:pPr>
              <a:r>
                <a:rPr lang="en-US" sz="1000" dirty="0">
                  <a:solidFill>
                    <a:srgbClr val="0000FF"/>
                  </a:solidFill>
                </a:rPr>
                <a:t>&lt;</a:t>
              </a:r>
              <a:r>
                <a:rPr lang="en-US" sz="1000" dirty="0" err="1">
                  <a:solidFill>
                    <a:srgbClr val="800000"/>
                  </a:solidFill>
                </a:rPr>
                <a:t>hh:connection</a:t>
              </a:r>
              <a:r>
                <a:rPr lang="en-US" sz="1000" dirty="0">
                  <a:solidFill>
                    <a:srgbClr val="0000FF"/>
                  </a:solidFill>
                </a:rPr>
                <a:t>&gt;</a:t>
              </a:r>
              <a:r>
                <a:rPr lang="en-US" sz="1000" dirty="0">
                  <a:solidFill>
                    <a:srgbClr val="000000"/>
                  </a:solidFill>
                </a:rPr>
                <a:t>AK087</a:t>
              </a:r>
              <a:r>
                <a:rPr lang="en-US" sz="1000" dirty="0">
                  <a:solidFill>
                    <a:srgbClr val="0000FF"/>
                  </a:solidFill>
                </a:rPr>
                <a:t>&lt;/</a:t>
              </a:r>
              <a:r>
                <a:rPr lang="en-US" sz="1000" dirty="0" err="1">
                  <a:solidFill>
                    <a:srgbClr val="800000"/>
                  </a:solidFill>
                </a:rPr>
                <a:t>hh:connection</a:t>
              </a:r>
              <a:r>
                <a:rPr lang="en-US" sz="1000" dirty="0">
                  <a:solidFill>
                    <a:srgbClr val="0000FF"/>
                  </a:solidFill>
                </a:rPr>
                <a:t>&gt;</a:t>
              </a:r>
              <a:endParaRPr lang="en-US" sz="1000" dirty="0">
                <a:solidFill>
                  <a:srgbClr val="000000"/>
                </a:solidFill>
              </a:endParaRPr>
            </a:p>
            <a:p>
              <a:pPr marL="385763" lvl="2">
                <a:buClr>
                  <a:srgbClr val="F48B00"/>
                </a:buClr>
                <a:buFont typeface="Wingdings" pitchFamily="2" charset="2"/>
                <a:buNone/>
              </a:pPr>
              <a:r>
                <a:rPr lang="en-US" sz="1000" dirty="0">
                  <a:solidFill>
                    <a:srgbClr val="0000FF"/>
                  </a:solidFill>
                </a:rPr>
                <a:t>&lt;</a:t>
              </a:r>
              <a:r>
                <a:rPr lang="en-US" sz="1000" dirty="0" err="1">
                  <a:solidFill>
                    <a:srgbClr val="800000"/>
                  </a:solidFill>
                </a:rPr>
                <a:t>hh:date</a:t>
              </a:r>
              <a:r>
                <a:rPr lang="en-US" sz="1000" dirty="0">
                  <a:solidFill>
                    <a:srgbClr val="0000FF"/>
                  </a:solidFill>
                </a:rPr>
                <a:t>&gt;</a:t>
              </a:r>
              <a:r>
                <a:rPr lang="en-US" sz="1000" dirty="0">
                  <a:solidFill>
                    <a:srgbClr val="000000"/>
                  </a:solidFill>
                </a:rPr>
                <a:t>2001-11-22</a:t>
              </a:r>
              <a:r>
                <a:rPr lang="en-US" sz="1000" dirty="0">
                  <a:solidFill>
                    <a:srgbClr val="0000FF"/>
                  </a:solidFill>
                </a:rPr>
                <a:t>&lt;/</a:t>
              </a:r>
              <a:r>
                <a:rPr lang="en-US" sz="1000" dirty="0" err="1">
                  <a:solidFill>
                    <a:srgbClr val="800000"/>
                  </a:solidFill>
                </a:rPr>
                <a:t>hh:date</a:t>
              </a:r>
              <a:r>
                <a:rPr lang="en-US" sz="1000" dirty="0">
                  <a:solidFill>
                    <a:srgbClr val="0000FF"/>
                  </a:solidFill>
                </a:rPr>
                <a:t>&gt;</a:t>
              </a:r>
              <a:endParaRPr lang="en-US" sz="1000" dirty="0">
                <a:solidFill>
                  <a:srgbClr val="000000"/>
                </a:solidFill>
              </a:endParaRPr>
            </a:p>
            <a:p>
              <a:pPr marL="385763" lvl="2">
                <a:buClr>
                  <a:srgbClr val="F48B00"/>
                </a:buClr>
                <a:buFont typeface="Wingdings" pitchFamily="2" charset="2"/>
                <a:buNone/>
              </a:pPr>
              <a:r>
                <a:rPr lang="en-US" sz="1000" dirty="0">
                  <a:solidFill>
                    <a:srgbClr val="0000FF"/>
                  </a:solidFill>
                </a:rPr>
                <a:t>&lt;</a:t>
              </a:r>
              <a:r>
                <a:rPr lang="en-US" sz="1000" dirty="0" err="1">
                  <a:solidFill>
                    <a:srgbClr val="800000"/>
                  </a:solidFill>
                </a:rPr>
                <a:t>hh:class</a:t>
              </a:r>
              <a:r>
                <a:rPr lang="en-US" sz="1000" dirty="0">
                  <a:solidFill>
                    <a:srgbClr val="0000FF"/>
                  </a:solidFill>
                </a:rPr>
                <a:t>&gt;</a:t>
              </a:r>
              <a:r>
                <a:rPr lang="en-US" sz="1000" dirty="0">
                  <a:solidFill>
                    <a:srgbClr val="000000"/>
                  </a:solidFill>
                </a:rPr>
                <a:t>business</a:t>
              </a:r>
              <a:r>
                <a:rPr lang="en-US" sz="1000" dirty="0">
                  <a:solidFill>
                    <a:srgbClr val="0000FF"/>
                  </a:solidFill>
                </a:rPr>
                <a:t>&lt;/</a:t>
              </a:r>
              <a:r>
                <a:rPr lang="en-US" sz="1000" dirty="0" err="1">
                  <a:solidFill>
                    <a:srgbClr val="800000"/>
                  </a:solidFill>
                </a:rPr>
                <a:t>hh:class</a:t>
              </a:r>
              <a:r>
                <a:rPr lang="en-US" sz="1000" dirty="0">
                  <a:solidFill>
                    <a:srgbClr val="0000FF"/>
                  </a:solidFill>
                </a:rPr>
                <a:t>&gt;</a:t>
              </a:r>
              <a:endParaRPr lang="en-US" sz="1000" dirty="0">
                <a:solidFill>
                  <a:srgbClr val="000000"/>
                </a:solidFill>
              </a:endParaRPr>
            </a:p>
            <a:p>
              <a:pPr marL="195263" lvl="1" indent="-4763">
                <a:buClr>
                  <a:srgbClr val="F48B00"/>
                </a:buClr>
                <a:buFont typeface="Wingdings" pitchFamily="2" charset="2"/>
                <a:buNone/>
              </a:pPr>
              <a:r>
                <a:rPr lang="en-US" sz="1000" dirty="0">
                  <a:solidFill>
                    <a:srgbClr val="0000FF"/>
                  </a:solidFill>
                </a:rPr>
                <a:t>&lt;/</a:t>
              </a:r>
              <a:r>
                <a:rPr lang="en-US" sz="1000" dirty="0" err="1">
                  <a:solidFill>
                    <a:srgbClr val="800000"/>
                  </a:solidFill>
                </a:rPr>
                <a:t>hh:booking-data</a:t>
              </a:r>
              <a:r>
                <a:rPr lang="en-US" sz="1000" dirty="0">
                  <a:solidFill>
                    <a:srgbClr val="0000FF"/>
                  </a:solidFill>
                </a:rPr>
                <a:t>&gt;</a:t>
              </a:r>
              <a:endParaRPr lang="en-US" sz="1000" dirty="0">
                <a:solidFill>
                  <a:srgbClr val="000000"/>
                </a:solidFill>
              </a:endParaRPr>
            </a:p>
            <a:p>
              <a:pPr>
                <a:buClr>
                  <a:srgbClr val="F48B00"/>
                </a:buClr>
                <a:buFont typeface="Wingdings" pitchFamily="2" charset="2"/>
                <a:buNone/>
              </a:pPr>
              <a:r>
                <a:rPr lang="en-US" sz="1000" dirty="0">
                  <a:solidFill>
                    <a:srgbClr val="0000FF"/>
                  </a:solidFill>
                </a:rPr>
                <a:t>&lt;/</a:t>
              </a:r>
              <a:r>
                <a:rPr lang="en-US" sz="1000" dirty="0" err="1">
                  <a:solidFill>
                    <a:srgbClr val="800000"/>
                  </a:solidFill>
                </a:rPr>
                <a:t>hh:book-flight</a:t>
              </a:r>
              <a:r>
                <a:rPr lang="en-US" sz="1000" dirty="0">
                  <a:solidFill>
                    <a:srgbClr val="0000FF"/>
                  </a:solidFill>
                </a:rPr>
                <a:t>&gt;</a:t>
              </a:r>
            </a:p>
          </p:txBody>
        </p:sp>
        <p:sp>
          <p:nvSpPr>
            <p:cNvPr id="27" name="Rectangle 6"/>
            <p:cNvSpPr>
              <a:spLocks noChangeArrowheads="1"/>
            </p:cNvSpPr>
            <p:nvPr/>
          </p:nvSpPr>
          <p:spPr bwMode="auto">
            <a:xfrm>
              <a:off x="3312" y="624"/>
              <a:ext cx="2208" cy="730"/>
            </a:xfrm>
            <a:prstGeom prst="rect">
              <a:avLst/>
            </a:prstGeom>
            <a:noFill/>
            <a:ln w="12700">
              <a:noFill/>
              <a:miter lim="800000"/>
              <a:headEnd/>
              <a:tailEnd/>
            </a:ln>
          </p:spPr>
          <p:txBody>
            <a:bodyPr>
              <a:spAutoFit/>
            </a:bodyPr>
            <a:lstStyle/>
            <a:p>
              <a:pPr>
                <a:buClr>
                  <a:srgbClr val="F48B00"/>
                </a:buClr>
                <a:buFont typeface="Wingdings" pitchFamily="2" charset="2"/>
                <a:buNone/>
              </a:pPr>
              <a:r>
                <a:rPr lang="en-US" sz="1000">
                  <a:solidFill>
                    <a:srgbClr val="0000FF"/>
                  </a:solidFill>
                </a:rPr>
                <a:t>&lt;</a:t>
              </a:r>
              <a:r>
                <a:rPr lang="de-DE" sz="1000">
                  <a:solidFill>
                    <a:srgbClr val="800000"/>
                  </a:solidFill>
                </a:rPr>
                <a:t>ak:</a:t>
              </a:r>
              <a:r>
                <a:rPr lang="en-US" sz="1000">
                  <a:solidFill>
                    <a:srgbClr val="800000"/>
                  </a:solidFill>
                </a:rPr>
                <a:t>BookFlight</a:t>
              </a:r>
              <a:r>
                <a:rPr lang="de-DE" sz="1000">
                  <a:solidFill>
                    <a:srgbClr val="800000"/>
                  </a:solidFill>
                </a:rPr>
                <a:t> </a:t>
              </a:r>
              <a:r>
                <a:rPr lang="de-DE" sz="1000">
                  <a:solidFill>
                    <a:srgbClr val="FF0000"/>
                  </a:solidFill>
                </a:rPr>
                <a:t>xmlns:ak</a:t>
              </a:r>
              <a:r>
                <a:rPr lang="de-DE" sz="1000">
                  <a:solidFill>
                    <a:srgbClr val="0000FF"/>
                  </a:solidFill>
                </a:rPr>
                <a:t>="</a:t>
              </a:r>
              <a:r>
                <a:rPr lang="de-DE" sz="1000">
                  <a:solidFill>
                    <a:srgbClr val="000000"/>
                  </a:solidFill>
                </a:rPr>
                <a:t>...</a:t>
              </a:r>
              <a:r>
                <a:rPr lang="de-DE" sz="1000">
                  <a:solidFill>
                    <a:srgbClr val="0000FF"/>
                  </a:solidFill>
                </a:rPr>
                <a:t>"</a:t>
              </a:r>
              <a:r>
                <a:rPr lang="en-US" sz="1000">
                  <a:solidFill>
                    <a:srgbClr val="0000FF"/>
                  </a:solidFill>
                </a:rPr>
                <a:t>&gt;</a:t>
              </a:r>
              <a:endParaRPr lang="en-US" sz="1000">
                <a:solidFill>
                  <a:srgbClr val="000000"/>
                </a:solidFill>
              </a:endParaRPr>
            </a:p>
            <a:p>
              <a:pPr marL="190500" lvl="1" indent="4763">
                <a:buClr>
                  <a:srgbClr val="F48B00"/>
                </a:buClr>
                <a:buFont typeface="Wingdings" pitchFamily="2" charset="2"/>
                <a:buNone/>
              </a:pPr>
              <a:r>
                <a:rPr lang="en-US" sz="1000">
                  <a:solidFill>
                    <a:srgbClr val="0000FF"/>
                  </a:solidFill>
                </a:rPr>
                <a:t>&lt;</a:t>
              </a:r>
              <a:r>
                <a:rPr lang="de-DE" sz="1000">
                  <a:solidFill>
                    <a:srgbClr val="800000"/>
                  </a:solidFill>
                </a:rPr>
                <a:t>ak:</a:t>
              </a:r>
              <a:r>
                <a:rPr lang="en-US" sz="1000">
                  <a:solidFill>
                    <a:srgbClr val="800000"/>
                  </a:solidFill>
                </a:rPr>
                <a:t>Date</a:t>
              </a:r>
              <a:r>
                <a:rPr lang="en-US" sz="1000">
                  <a:solidFill>
                    <a:srgbClr val="0000FF"/>
                  </a:solidFill>
                </a:rPr>
                <a:t>&gt;</a:t>
              </a:r>
              <a:r>
                <a:rPr lang="en-US" sz="1000">
                  <a:solidFill>
                    <a:srgbClr val="000000"/>
                  </a:solidFill>
                </a:rPr>
                <a:t>22.11.2001</a:t>
              </a:r>
              <a:r>
                <a:rPr lang="en-US" sz="1000">
                  <a:solidFill>
                    <a:srgbClr val="0000FF"/>
                  </a:solidFill>
                </a:rPr>
                <a:t>&lt;/</a:t>
              </a:r>
              <a:r>
                <a:rPr lang="de-DE" sz="1000">
                  <a:solidFill>
                    <a:srgbClr val="800000"/>
                  </a:solidFill>
                </a:rPr>
                <a:t>ak:</a:t>
              </a:r>
              <a:r>
                <a:rPr lang="en-US" sz="1000">
                  <a:solidFill>
                    <a:srgbClr val="800000"/>
                  </a:solidFill>
                </a:rPr>
                <a:t>Date</a:t>
              </a:r>
              <a:r>
                <a:rPr lang="en-US" sz="1000">
                  <a:solidFill>
                    <a:srgbClr val="0000FF"/>
                  </a:solidFill>
                </a:rPr>
                <a:t>&gt;</a:t>
              </a:r>
              <a:endParaRPr lang="en-US" sz="1000">
                <a:solidFill>
                  <a:srgbClr val="000000"/>
                </a:solidFill>
              </a:endParaRPr>
            </a:p>
            <a:p>
              <a:pPr marL="190500" lvl="1" indent="4763">
                <a:buClr>
                  <a:srgbClr val="F48B00"/>
                </a:buClr>
                <a:buFont typeface="Wingdings" pitchFamily="2" charset="2"/>
                <a:buNone/>
              </a:pPr>
              <a:r>
                <a:rPr lang="en-US" sz="1000">
                  <a:solidFill>
                    <a:srgbClr val="0000FF"/>
                  </a:solidFill>
                </a:rPr>
                <a:t>&lt;</a:t>
              </a:r>
              <a:r>
                <a:rPr lang="de-DE" sz="1000">
                  <a:solidFill>
                    <a:srgbClr val="800000"/>
                  </a:solidFill>
                </a:rPr>
                <a:t>ak:</a:t>
              </a:r>
              <a:r>
                <a:rPr lang="en-US" sz="1000">
                  <a:solidFill>
                    <a:srgbClr val="800000"/>
                  </a:solidFill>
                </a:rPr>
                <a:t>Flight</a:t>
              </a:r>
              <a:r>
                <a:rPr lang="en-US" sz="1000">
                  <a:solidFill>
                    <a:srgbClr val="0000FF"/>
                  </a:solidFill>
                </a:rPr>
                <a:t>&gt;</a:t>
              </a:r>
              <a:r>
                <a:rPr lang="en-US" sz="1000">
                  <a:solidFill>
                    <a:srgbClr val="000000"/>
                  </a:solidFill>
                </a:rPr>
                <a:t>087</a:t>
              </a:r>
              <a:r>
                <a:rPr lang="en-US" sz="1000">
                  <a:solidFill>
                    <a:srgbClr val="0000FF"/>
                  </a:solidFill>
                </a:rPr>
                <a:t>&lt;/</a:t>
              </a:r>
              <a:r>
                <a:rPr lang="de-DE" sz="1000">
                  <a:solidFill>
                    <a:srgbClr val="800000"/>
                  </a:solidFill>
                </a:rPr>
                <a:t>ak:</a:t>
              </a:r>
              <a:r>
                <a:rPr lang="en-US" sz="1000">
                  <a:solidFill>
                    <a:srgbClr val="800000"/>
                  </a:solidFill>
                </a:rPr>
                <a:t>Flight</a:t>
              </a:r>
              <a:r>
                <a:rPr lang="en-US" sz="1000">
                  <a:solidFill>
                    <a:srgbClr val="0000FF"/>
                  </a:solidFill>
                </a:rPr>
                <a:t>&gt;</a:t>
              </a:r>
              <a:endParaRPr lang="en-US" sz="1000">
                <a:solidFill>
                  <a:srgbClr val="000000"/>
                </a:solidFill>
              </a:endParaRPr>
            </a:p>
            <a:p>
              <a:pPr marL="190500" lvl="1" indent="4763">
                <a:buClr>
                  <a:srgbClr val="F48B00"/>
                </a:buClr>
                <a:buFont typeface="Wingdings" pitchFamily="2" charset="2"/>
                <a:buNone/>
              </a:pPr>
              <a:r>
                <a:rPr lang="en-US" sz="1000">
                  <a:solidFill>
                    <a:srgbClr val="0000FF"/>
                  </a:solidFill>
                </a:rPr>
                <a:t>&lt;</a:t>
              </a:r>
              <a:r>
                <a:rPr lang="de-DE" sz="1000">
                  <a:solidFill>
                    <a:srgbClr val="800000"/>
                  </a:solidFill>
                </a:rPr>
                <a:t>ak:</a:t>
              </a:r>
              <a:r>
                <a:rPr lang="en-US" sz="1000">
                  <a:solidFill>
                    <a:srgbClr val="800000"/>
                  </a:solidFill>
                </a:rPr>
                <a:t>Passenger</a:t>
              </a:r>
              <a:r>
                <a:rPr lang="en-US" sz="1000">
                  <a:solidFill>
                    <a:srgbClr val="0000FF"/>
                  </a:solidFill>
                </a:rPr>
                <a:t>&gt;</a:t>
              </a:r>
              <a:r>
                <a:rPr lang="en-US" sz="1000">
                  <a:solidFill>
                    <a:srgbClr val="000000"/>
                  </a:solidFill>
                </a:rPr>
                <a:t>Micheal Moore</a:t>
              </a:r>
              <a:r>
                <a:rPr lang="en-US" sz="1000">
                  <a:solidFill>
                    <a:srgbClr val="0000FF"/>
                  </a:solidFill>
                </a:rPr>
                <a:t>&lt;/</a:t>
              </a:r>
              <a:r>
                <a:rPr lang="de-DE" sz="1000">
                  <a:solidFill>
                    <a:srgbClr val="800000"/>
                  </a:solidFill>
                </a:rPr>
                <a:t>ak:</a:t>
              </a:r>
              <a:r>
                <a:rPr lang="en-US" sz="1000">
                  <a:solidFill>
                    <a:srgbClr val="800000"/>
                  </a:solidFill>
                </a:rPr>
                <a:t>Passenger</a:t>
              </a:r>
              <a:r>
                <a:rPr lang="en-US" sz="1000">
                  <a:solidFill>
                    <a:srgbClr val="0000FF"/>
                  </a:solidFill>
                </a:rPr>
                <a:t>&gt;</a:t>
              </a:r>
              <a:endParaRPr lang="en-US" sz="1000">
                <a:solidFill>
                  <a:srgbClr val="000000"/>
                </a:solidFill>
              </a:endParaRPr>
            </a:p>
            <a:p>
              <a:pPr marL="190500" lvl="1" indent="4763">
                <a:buClr>
                  <a:srgbClr val="F48B00"/>
                </a:buClr>
                <a:buFont typeface="Wingdings" pitchFamily="2" charset="2"/>
                <a:buNone/>
              </a:pPr>
              <a:r>
                <a:rPr lang="en-US" sz="1000">
                  <a:solidFill>
                    <a:srgbClr val="0000FF"/>
                  </a:solidFill>
                </a:rPr>
                <a:t>&lt;</a:t>
              </a:r>
              <a:r>
                <a:rPr lang="de-DE" sz="1000">
                  <a:solidFill>
                    <a:srgbClr val="800000"/>
                  </a:solidFill>
                </a:rPr>
                <a:t>ak:</a:t>
              </a:r>
              <a:r>
                <a:rPr lang="en-US" sz="1000">
                  <a:solidFill>
                    <a:srgbClr val="800000"/>
                  </a:solidFill>
                </a:rPr>
                <a:t>Class</a:t>
              </a:r>
              <a:r>
                <a:rPr lang="en-US" sz="1000">
                  <a:solidFill>
                    <a:srgbClr val="0000FF"/>
                  </a:solidFill>
                </a:rPr>
                <a:t>&gt;</a:t>
              </a:r>
              <a:r>
                <a:rPr lang="en-US" sz="1000">
                  <a:solidFill>
                    <a:srgbClr val="000000"/>
                  </a:solidFill>
                </a:rPr>
                <a:t>2</a:t>
              </a:r>
              <a:r>
                <a:rPr lang="en-US" sz="1000">
                  <a:solidFill>
                    <a:srgbClr val="0000FF"/>
                  </a:solidFill>
                </a:rPr>
                <a:t>&lt;/</a:t>
              </a:r>
              <a:r>
                <a:rPr lang="de-DE" sz="1000">
                  <a:solidFill>
                    <a:srgbClr val="800000"/>
                  </a:solidFill>
                </a:rPr>
                <a:t>ak:</a:t>
              </a:r>
              <a:r>
                <a:rPr lang="en-US" sz="1000">
                  <a:solidFill>
                    <a:srgbClr val="800000"/>
                  </a:solidFill>
                </a:rPr>
                <a:t>Class</a:t>
              </a:r>
              <a:r>
                <a:rPr lang="en-US" sz="1000">
                  <a:solidFill>
                    <a:srgbClr val="0000FF"/>
                  </a:solidFill>
                </a:rPr>
                <a:t>&gt;</a:t>
              </a:r>
              <a:endParaRPr lang="en-US" sz="1000">
                <a:solidFill>
                  <a:srgbClr val="000000"/>
                </a:solidFill>
              </a:endParaRPr>
            </a:p>
            <a:p>
              <a:pPr marL="190500" lvl="1" indent="4763">
                <a:buClr>
                  <a:srgbClr val="F48B00"/>
                </a:buClr>
                <a:buFont typeface="Wingdings" pitchFamily="2" charset="2"/>
                <a:buNone/>
              </a:pPr>
              <a:r>
                <a:rPr lang="en-US" sz="1000">
                  <a:solidFill>
                    <a:srgbClr val="0000FF"/>
                  </a:solidFill>
                </a:rPr>
                <a:t>&lt;</a:t>
              </a:r>
              <a:r>
                <a:rPr lang="de-DE" sz="1000">
                  <a:solidFill>
                    <a:srgbClr val="800000"/>
                  </a:solidFill>
                </a:rPr>
                <a:t>ak:</a:t>
              </a:r>
              <a:r>
                <a:rPr lang="en-US" sz="1000">
                  <a:solidFill>
                    <a:srgbClr val="800000"/>
                  </a:solidFill>
                </a:rPr>
                <a:t>Agency</a:t>
              </a:r>
              <a:r>
                <a:rPr lang="en-US" sz="1000">
                  <a:solidFill>
                    <a:srgbClr val="0000FF"/>
                  </a:solidFill>
                </a:rPr>
                <a:t>&gt;</a:t>
              </a:r>
              <a:r>
                <a:rPr lang="en-US" sz="1000">
                  <a:solidFill>
                    <a:srgbClr val="000000"/>
                  </a:solidFill>
                </a:rPr>
                <a:t>Happy</a:t>
              </a:r>
              <a:r>
                <a:rPr lang="de-DE" sz="1000">
                  <a:solidFill>
                    <a:srgbClr val="000000"/>
                  </a:solidFill>
                </a:rPr>
                <a:t> </a:t>
              </a:r>
              <a:r>
                <a:rPr lang="en-US" sz="1000">
                  <a:solidFill>
                    <a:srgbClr val="000000"/>
                  </a:solidFill>
                </a:rPr>
                <a:t>Holiday</a:t>
              </a:r>
              <a:r>
                <a:rPr lang="en-US" sz="1000">
                  <a:solidFill>
                    <a:srgbClr val="0000FF"/>
                  </a:solidFill>
                </a:rPr>
                <a:t>&lt;/</a:t>
              </a:r>
              <a:r>
                <a:rPr lang="de-DE" sz="1000">
                  <a:solidFill>
                    <a:srgbClr val="800000"/>
                  </a:solidFill>
                </a:rPr>
                <a:t>ak:</a:t>
              </a:r>
              <a:r>
                <a:rPr lang="en-US" sz="1000">
                  <a:solidFill>
                    <a:srgbClr val="800000"/>
                  </a:solidFill>
                </a:rPr>
                <a:t>Agency</a:t>
              </a:r>
              <a:r>
                <a:rPr lang="en-US" sz="1000">
                  <a:solidFill>
                    <a:srgbClr val="0000FF"/>
                  </a:solidFill>
                </a:rPr>
                <a:t>&gt;</a:t>
              </a:r>
              <a:endParaRPr lang="en-US" sz="1000">
                <a:solidFill>
                  <a:srgbClr val="000000"/>
                </a:solidFill>
              </a:endParaRPr>
            </a:p>
            <a:p>
              <a:pPr>
                <a:buClr>
                  <a:srgbClr val="F48B00"/>
                </a:buClr>
                <a:buFont typeface="Wingdings" pitchFamily="2" charset="2"/>
                <a:buNone/>
              </a:pPr>
              <a:r>
                <a:rPr lang="en-US" sz="1000">
                  <a:solidFill>
                    <a:srgbClr val="0000FF"/>
                  </a:solidFill>
                </a:rPr>
                <a:t>&lt;/</a:t>
              </a:r>
              <a:r>
                <a:rPr lang="de-DE" sz="1000">
                  <a:solidFill>
                    <a:srgbClr val="800000"/>
                  </a:solidFill>
                </a:rPr>
                <a:t>ak:</a:t>
              </a:r>
              <a:r>
                <a:rPr lang="en-US" sz="1000">
                  <a:solidFill>
                    <a:srgbClr val="800000"/>
                  </a:solidFill>
                </a:rPr>
                <a:t>BookFlight</a:t>
              </a:r>
              <a:r>
                <a:rPr lang="en-US" sz="1000">
                  <a:solidFill>
                    <a:srgbClr val="0000FF"/>
                  </a:solidFill>
                </a:rPr>
                <a:t>&gt;</a:t>
              </a:r>
            </a:p>
          </p:txBody>
        </p:sp>
      </p:grpSp>
      <p:grpSp>
        <p:nvGrpSpPr>
          <p:cNvPr id="11" name="Group 9"/>
          <p:cNvGrpSpPr>
            <a:grpSpLocks/>
          </p:cNvGrpSpPr>
          <p:nvPr/>
        </p:nvGrpSpPr>
        <p:grpSpPr bwMode="auto">
          <a:xfrm>
            <a:off x="3352800" y="2971800"/>
            <a:ext cx="1981200" cy="2057400"/>
            <a:chOff x="2112" y="1872"/>
            <a:chExt cx="1248" cy="1296"/>
          </a:xfrm>
        </p:grpSpPr>
        <p:sp>
          <p:nvSpPr>
            <p:cNvPr id="29" name="AutoShape 10"/>
            <p:cNvSpPr>
              <a:spLocks/>
            </p:cNvSpPr>
            <p:nvPr/>
          </p:nvSpPr>
          <p:spPr bwMode="auto">
            <a:xfrm>
              <a:off x="2112" y="1872"/>
              <a:ext cx="104" cy="1296"/>
            </a:xfrm>
            <a:prstGeom prst="rightBrace">
              <a:avLst>
                <a:gd name="adj1" fmla="val 103846"/>
                <a:gd name="adj2" fmla="val 50000"/>
              </a:avLst>
            </a:prstGeom>
            <a:noFill/>
            <a:ln w="12700">
              <a:solidFill>
                <a:schemeClr val="hlink"/>
              </a:solidFill>
              <a:round/>
              <a:headEnd/>
              <a:tailEnd/>
            </a:ln>
          </p:spPr>
          <p:txBody>
            <a:bodyPr wrap="none" anchor="ctr"/>
            <a:lstStyle/>
            <a:p>
              <a:endParaRPr lang="en-US"/>
            </a:p>
          </p:txBody>
        </p:sp>
        <p:sp>
          <p:nvSpPr>
            <p:cNvPr id="30" name="AutoShape 11"/>
            <p:cNvSpPr>
              <a:spLocks/>
            </p:cNvSpPr>
            <p:nvPr/>
          </p:nvSpPr>
          <p:spPr bwMode="auto">
            <a:xfrm>
              <a:off x="3256" y="2160"/>
              <a:ext cx="104" cy="720"/>
            </a:xfrm>
            <a:prstGeom prst="leftBrace">
              <a:avLst>
                <a:gd name="adj1" fmla="val 57692"/>
                <a:gd name="adj2" fmla="val 50000"/>
              </a:avLst>
            </a:prstGeom>
            <a:noFill/>
            <a:ln w="12700">
              <a:solidFill>
                <a:schemeClr val="hlink"/>
              </a:solidFill>
              <a:round/>
              <a:headEnd/>
              <a:tailEnd/>
            </a:ln>
          </p:spPr>
          <p:txBody>
            <a:bodyPr wrap="none" anchor="ctr"/>
            <a:lstStyle/>
            <a:p>
              <a:endParaRPr lang="en-US"/>
            </a:p>
          </p:txBody>
        </p:sp>
      </p:grpSp>
      <p:sp>
        <p:nvSpPr>
          <p:cNvPr id="33" name="Text Box 16"/>
          <p:cNvSpPr txBox="1">
            <a:spLocks noChangeArrowheads="1"/>
          </p:cNvSpPr>
          <p:nvPr/>
        </p:nvSpPr>
        <p:spPr bwMode="auto">
          <a:xfrm>
            <a:off x="3857133" y="2971800"/>
            <a:ext cx="1143000" cy="523875"/>
          </a:xfrm>
          <a:prstGeom prst="rect">
            <a:avLst/>
          </a:prstGeom>
          <a:noFill/>
          <a:ln w="12700">
            <a:noFill/>
            <a:miter lim="800000"/>
            <a:headEnd/>
            <a:tailEnd/>
          </a:ln>
        </p:spPr>
        <p:txBody>
          <a:bodyPr>
            <a:spAutoFit/>
          </a:bodyPr>
          <a:lstStyle/>
          <a:p>
            <a:pPr algn="ctr">
              <a:buClr>
                <a:srgbClr val="F48B00"/>
              </a:buClr>
              <a:buFont typeface="Wingdings" pitchFamily="2" charset="2"/>
              <a:buNone/>
            </a:pPr>
            <a:r>
              <a:rPr lang="en-US" sz="1400" b="0" dirty="0">
                <a:latin typeface="Times New Roman" panose="02020603050405020304" pitchFamily="18" charset="0"/>
                <a:cs typeface="Times New Roman" panose="02020603050405020304" pitchFamily="18" charset="0"/>
              </a:rPr>
              <a:t>Value </a:t>
            </a:r>
            <a:r>
              <a:rPr lang="de-DE" sz="1400" b="0" dirty="0">
                <a:latin typeface="Times New Roman" panose="02020603050405020304" pitchFamily="18" charset="0"/>
                <a:cs typeface="Times New Roman" panose="02020603050405020304" pitchFamily="18" charset="0"/>
              </a:rPr>
              <a:t>M</a:t>
            </a:r>
            <a:r>
              <a:rPr lang="en-US" sz="1400" b="0" dirty="0" err="1">
                <a:latin typeface="Times New Roman" panose="02020603050405020304" pitchFamily="18" charset="0"/>
                <a:cs typeface="Times New Roman" panose="02020603050405020304" pitchFamily="18" charset="0"/>
              </a:rPr>
              <a:t>apping</a:t>
            </a:r>
            <a:endParaRPr lang="en-US" sz="1400" b="0" dirty="0">
              <a:latin typeface="Times New Roman" panose="02020603050405020304" pitchFamily="18" charset="0"/>
              <a:cs typeface="Times New Roman" panose="02020603050405020304" pitchFamily="18" charset="0"/>
            </a:endParaRPr>
          </a:p>
        </p:txBody>
      </p:sp>
      <p:sp>
        <p:nvSpPr>
          <p:cNvPr id="34" name="Line 17"/>
          <p:cNvSpPr>
            <a:spLocks noChangeShapeType="1"/>
          </p:cNvSpPr>
          <p:nvPr/>
        </p:nvSpPr>
        <p:spPr bwMode="auto">
          <a:xfrm>
            <a:off x="4619133" y="3505200"/>
            <a:ext cx="981075" cy="736600"/>
          </a:xfrm>
          <a:prstGeom prst="line">
            <a:avLst/>
          </a:prstGeom>
          <a:noFill/>
          <a:ln w="25400">
            <a:solidFill>
              <a:srgbClr val="00FFFF"/>
            </a:solidFill>
            <a:round/>
            <a:headEnd/>
            <a:tailEnd type="triangle" w="med" len="med"/>
          </a:ln>
        </p:spPr>
        <p:txBody>
          <a:bodyPr wrap="none" anchor="ctr"/>
          <a:lstStyle/>
          <a:p>
            <a:endParaRPr lang="en-US"/>
          </a:p>
        </p:txBody>
      </p:sp>
      <p:sp>
        <p:nvSpPr>
          <p:cNvPr id="35" name="Rectangle 15"/>
          <p:cNvSpPr>
            <a:spLocks noChangeArrowheads="1"/>
          </p:cNvSpPr>
          <p:nvPr/>
        </p:nvSpPr>
        <p:spPr bwMode="auto">
          <a:xfrm>
            <a:off x="5625608" y="4140200"/>
            <a:ext cx="1482725" cy="187325"/>
          </a:xfrm>
          <a:prstGeom prst="rect">
            <a:avLst/>
          </a:prstGeom>
          <a:noFill/>
          <a:ln w="28575">
            <a:solidFill>
              <a:srgbClr val="00FFFF"/>
            </a:solidFill>
            <a:miter lim="800000"/>
            <a:headEnd/>
            <a:tailEnd/>
          </a:ln>
        </p:spPr>
        <p:txBody>
          <a:bodyPr wrap="none" anchor="ctr"/>
          <a:lstStyle/>
          <a:p>
            <a:endParaRPr lang="en-US"/>
          </a:p>
        </p:txBody>
      </p:sp>
      <p:sp>
        <p:nvSpPr>
          <p:cNvPr id="36" name="Line 18"/>
          <p:cNvSpPr>
            <a:spLocks noChangeShapeType="1"/>
          </p:cNvSpPr>
          <p:nvPr/>
        </p:nvSpPr>
        <p:spPr bwMode="auto">
          <a:xfrm flipH="1">
            <a:off x="2849071" y="3429000"/>
            <a:ext cx="1312863" cy="1219200"/>
          </a:xfrm>
          <a:prstGeom prst="line">
            <a:avLst/>
          </a:prstGeom>
          <a:noFill/>
          <a:ln w="25400">
            <a:solidFill>
              <a:srgbClr val="00FFFF"/>
            </a:solidFill>
            <a:round/>
            <a:headEnd/>
            <a:tailEnd type="triangle" w="med" len="med"/>
          </a:ln>
        </p:spPr>
        <p:txBody>
          <a:bodyPr wrap="none" anchor="ctr"/>
          <a:lstStyle/>
          <a:p>
            <a:endParaRPr lang="en-US"/>
          </a:p>
        </p:txBody>
      </p:sp>
      <p:sp>
        <p:nvSpPr>
          <p:cNvPr id="37" name="Rectangle 14"/>
          <p:cNvSpPr>
            <a:spLocks noChangeArrowheads="1"/>
          </p:cNvSpPr>
          <p:nvPr/>
        </p:nvSpPr>
        <p:spPr bwMode="auto">
          <a:xfrm>
            <a:off x="913908" y="4491038"/>
            <a:ext cx="1905000" cy="160338"/>
          </a:xfrm>
          <a:prstGeom prst="rect">
            <a:avLst/>
          </a:prstGeom>
          <a:noFill/>
          <a:ln w="28575">
            <a:solidFill>
              <a:srgbClr val="00FFFF"/>
            </a:solidFill>
            <a:miter lim="800000"/>
            <a:headEnd/>
            <a:tailEnd/>
          </a:ln>
        </p:spPr>
        <p:txBody>
          <a:bodyPr wrap="none" anchor="ctr"/>
          <a:lstStyle/>
          <a:p>
            <a:endParaRPr lang="en-US"/>
          </a:p>
        </p:txBody>
      </p:sp>
      <p:sp>
        <p:nvSpPr>
          <p:cNvPr id="39" name="AutoShape 12"/>
          <p:cNvSpPr>
            <a:spLocks noChangeArrowheads="1"/>
          </p:cNvSpPr>
          <p:nvPr/>
        </p:nvSpPr>
        <p:spPr bwMode="auto">
          <a:xfrm>
            <a:off x="3517900" y="3677029"/>
            <a:ext cx="1651000" cy="762000"/>
          </a:xfrm>
          <a:prstGeom prst="leftRightArrow">
            <a:avLst>
              <a:gd name="adj1" fmla="val 50000"/>
              <a:gd name="adj2" fmla="val 43333"/>
            </a:avLst>
          </a:prstGeom>
          <a:noFill/>
          <a:ln w="12700">
            <a:solidFill>
              <a:schemeClr val="hlink"/>
            </a:solidFill>
            <a:miter lim="800000"/>
            <a:headEnd/>
            <a:tailEnd/>
          </a:ln>
        </p:spPr>
        <p:txBody>
          <a:bodyPr wrap="none" anchor="ctr"/>
          <a:lstStyle/>
          <a:p>
            <a:pPr algn="ctr">
              <a:buClr>
                <a:srgbClr val="F48B00"/>
              </a:buClr>
              <a:buFont typeface="Wingdings" pitchFamily="2" charset="2"/>
              <a:buNone/>
            </a:pPr>
            <a:endParaRPr lang="en-US" sz="1400" b="0" dirty="0"/>
          </a:p>
        </p:txBody>
      </p:sp>
      <p:sp>
        <p:nvSpPr>
          <p:cNvPr id="8" name="Left-Right Arrow 7"/>
          <p:cNvSpPr/>
          <p:nvPr/>
        </p:nvSpPr>
        <p:spPr>
          <a:xfrm>
            <a:off x="3533769" y="3745659"/>
            <a:ext cx="1725116" cy="69337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err="1"/>
              <a:t>piStructure</a:t>
            </a:r>
            <a:r>
              <a:rPr lang="en-US" dirty="0"/>
              <a:t> Mapping</a:t>
            </a:r>
          </a:p>
          <a:p>
            <a:pPr algn="ctr"/>
            <a:r>
              <a:rPr lang="en-US" dirty="0" err="1"/>
              <a:t>ng</a:t>
            </a:r>
            <a:endParaRPr lang="en-US" dirty="0"/>
          </a:p>
          <a:p>
            <a:pPr algn="ctr"/>
            <a:endParaRPr lang="en-US" b="1" dirty="0"/>
          </a:p>
        </p:txBody>
      </p:sp>
      <p:sp>
        <p:nvSpPr>
          <p:cNvPr id="9" name="TextBox 8"/>
          <p:cNvSpPr txBox="1"/>
          <p:nvPr/>
        </p:nvSpPr>
        <p:spPr>
          <a:xfrm>
            <a:off x="3629068" y="3902273"/>
            <a:ext cx="1556067" cy="307777"/>
          </a:xfrm>
          <a:prstGeom prst="rect">
            <a:avLst/>
          </a:prstGeom>
          <a:noFill/>
        </p:spPr>
        <p:txBody>
          <a:bodyPr wrap="none" rtlCol="0">
            <a:spAutoFit/>
          </a:bodyPr>
          <a:lstStyle/>
          <a:p>
            <a:r>
              <a:rPr lang="en-US" sz="1400" dirty="0"/>
              <a:t>Structure Mapping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26" name="object 26"/>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4" name="object 24"/>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3" name="object 23"/>
          <p:cNvSpPr txBox="1"/>
          <p:nvPr/>
        </p:nvSpPr>
        <p:spPr>
          <a:xfrm>
            <a:off x="284784" y="137778"/>
            <a:ext cx="893541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Mapping Objects in SAP </a:t>
            </a:r>
            <a:r>
              <a:rPr lang="en-US" sz="3600" b="1" dirty="0" err="1">
                <a:solidFill>
                  <a:schemeClr val="accent6"/>
                </a:solidFill>
                <a:latin typeface="Arial" panose="020B0604020202020204" pitchFamily="34" charset="0"/>
                <a:cs typeface="Arial" panose="020B0604020202020204" pitchFamily="34" charset="0"/>
              </a:rPr>
              <a:t>NetWeaver</a:t>
            </a:r>
            <a:r>
              <a:rPr lang="en-US" sz="3600" b="1" dirty="0">
                <a:solidFill>
                  <a:schemeClr val="accent6"/>
                </a:solidFill>
                <a:latin typeface="Arial" panose="020B0604020202020204" pitchFamily="34" charset="0"/>
                <a:cs typeface="Arial" panose="020B0604020202020204" pitchFamily="34" charset="0"/>
              </a:rPr>
              <a:t> PI</a:t>
            </a:r>
            <a:endParaRPr sz="3600" b="1" dirty="0">
              <a:solidFill>
                <a:schemeClr val="accent6"/>
              </a:solidFill>
              <a:latin typeface="Arial" panose="020B0604020202020204" pitchFamily="34" charset="0"/>
              <a:cs typeface="Arial" panose="020B0604020202020204" pitchFamily="34" charset="0"/>
            </a:endParaRPr>
          </a:p>
        </p:txBody>
      </p:sp>
      <p:sp>
        <p:nvSpPr>
          <p:cNvPr id="20" name="object 20"/>
          <p:cNvSpPr txBox="1"/>
          <p:nvPr/>
        </p:nvSpPr>
        <p:spPr>
          <a:xfrm>
            <a:off x="1030020" y="1332484"/>
            <a:ext cx="3461992" cy="1077340"/>
          </a:xfrm>
          <a:prstGeom prst="rect">
            <a:avLst/>
          </a:prstGeom>
        </p:spPr>
        <p:txBody>
          <a:bodyPr wrap="square" lIns="0" tIns="0" rIns="0" bIns="0" rtlCol="0">
            <a:noAutofit/>
          </a:bodyPr>
          <a:lstStyle/>
          <a:p>
            <a:pPr marL="77342" marR="92939" algn="ctr">
              <a:lnSpc>
                <a:spcPts val="1935"/>
              </a:lnSpc>
              <a:spcBef>
                <a:spcPts val="96"/>
              </a:spcBef>
            </a:pPr>
            <a:r>
              <a:rPr sz="2700" i="1" spc="0" baseline="3034" dirty="0">
                <a:solidFill>
                  <a:srgbClr val="FFFFFF"/>
                </a:solidFill>
                <a:latin typeface="Calibri"/>
                <a:cs typeface="Calibri"/>
              </a:rPr>
              <a:t>SAP C</a:t>
            </a:r>
            <a:r>
              <a:rPr sz="2700" i="1" spc="-9" baseline="3034" dirty="0">
                <a:solidFill>
                  <a:srgbClr val="FFFFFF"/>
                </a:solidFill>
                <a:latin typeface="Calibri"/>
                <a:cs typeface="Calibri"/>
              </a:rPr>
              <a:t>l</a:t>
            </a:r>
            <a:r>
              <a:rPr sz="2700" i="1" spc="0" baseline="3034" dirty="0">
                <a:solidFill>
                  <a:srgbClr val="FFFFFF"/>
                </a:solidFill>
                <a:latin typeface="Calibri"/>
                <a:cs typeface="Calibri"/>
              </a:rPr>
              <a:t>oud</a:t>
            </a:r>
            <a:r>
              <a:rPr sz="2700" i="1" spc="9" baseline="3034" dirty="0">
                <a:solidFill>
                  <a:srgbClr val="FFFFFF"/>
                </a:solidFill>
                <a:latin typeface="Calibri"/>
                <a:cs typeface="Calibri"/>
              </a:rPr>
              <a:t> </a:t>
            </a:r>
            <a:r>
              <a:rPr sz="2700" i="1" spc="0" baseline="3034" dirty="0">
                <a:solidFill>
                  <a:srgbClr val="FFFFFF"/>
                </a:solidFill>
                <a:latin typeface="Calibri"/>
                <a:cs typeface="Calibri"/>
              </a:rPr>
              <a:t>for Cu</a:t>
            </a:r>
            <a:r>
              <a:rPr sz="2700" i="1" spc="-9" baseline="3034" dirty="0">
                <a:solidFill>
                  <a:srgbClr val="FFFFFF"/>
                </a:solidFill>
                <a:latin typeface="Calibri"/>
                <a:cs typeface="Calibri"/>
              </a:rPr>
              <a:t>s</a:t>
            </a:r>
            <a:r>
              <a:rPr sz="2700" i="1" spc="0" baseline="3034" dirty="0">
                <a:solidFill>
                  <a:srgbClr val="FFFFFF"/>
                </a:solidFill>
                <a:latin typeface="Calibri"/>
                <a:cs typeface="Calibri"/>
              </a:rPr>
              <a:t>tomer</a:t>
            </a:r>
            <a:r>
              <a:rPr sz="2700" i="1" spc="9" baseline="3034" dirty="0">
                <a:solidFill>
                  <a:srgbClr val="FFFFFF"/>
                </a:solidFill>
                <a:latin typeface="Calibri"/>
                <a:cs typeface="Calibri"/>
              </a:rPr>
              <a:t> </a:t>
            </a:r>
            <a:r>
              <a:rPr sz="2700" i="1" spc="0" baseline="3034" dirty="0">
                <a:solidFill>
                  <a:srgbClr val="FFFFFF"/>
                </a:solidFill>
                <a:latin typeface="Calibri"/>
                <a:cs typeface="Calibri"/>
              </a:rPr>
              <a:t>helps a</a:t>
            </a:r>
            <a:r>
              <a:rPr sz="2700" i="1" spc="-4" baseline="3034" dirty="0">
                <a:solidFill>
                  <a:srgbClr val="FFFFFF"/>
                </a:solidFill>
                <a:latin typeface="Calibri"/>
                <a:cs typeface="Calibri"/>
              </a:rPr>
              <a:t>li</a:t>
            </a:r>
            <a:r>
              <a:rPr sz="2700" i="1" spc="0" baseline="3034" dirty="0">
                <a:solidFill>
                  <a:srgbClr val="FFFFFF"/>
                </a:solidFill>
                <a:latin typeface="Calibri"/>
                <a:cs typeface="Calibri"/>
              </a:rPr>
              <a:t>gn</a:t>
            </a:r>
            <a:endParaRPr sz="1800" dirty="0">
              <a:latin typeface="Calibri"/>
              <a:cs typeface="Calibri"/>
            </a:endParaRPr>
          </a:p>
          <a:p>
            <a:pPr algn="ctr">
              <a:lnSpc>
                <a:spcPts val="2160"/>
              </a:lnSpc>
              <a:spcBef>
                <a:spcPts val="11"/>
              </a:spcBef>
            </a:pPr>
            <a:r>
              <a:rPr sz="2700" i="1" spc="0" baseline="1517" dirty="0">
                <a:solidFill>
                  <a:srgbClr val="FFFFFF"/>
                </a:solidFill>
                <a:latin typeface="Calibri"/>
                <a:cs typeface="Calibri"/>
              </a:rPr>
              <a:t>an</a:t>
            </a:r>
            <a:r>
              <a:rPr sz="2700" i="1" spc="9" baseline="1517" dirty="0">
                <a:solidFill>
                  <a:srgbClr val="FFFFFF"/>
                </a:solidFill>
                <a:latin typeface="Calibri"/>
                <a:cs typeface="Calibri"/>
              </a:rPr>
              <a:t> </a:t>
            </a:r>
            <a:r>
              <a:rPr sz="2700" i="1" spc="0" baseline="1517" dirty="0">
                <a:solidFill>
                  <a:srgbClr val="FFFFFF"/>
                </a:solidFill>
                <a:latin typeface="Calibri"/>
                <a:cs typeface="Calibri"/>
              </a:rPr>
              <a:t>or</a:t>
            </a:r>
            <a:r>
              <a:rPr sz="2700" i="1" spc="-4" baseline="1517" dirty="0">
                <a:solidFill>
                  <a:srgbClr val="FFFFFF"/>
                </a:solidFill>
                <a:latin typeface="Calibri"/>
                <a:cs typeface="Calibri"/>
              </a:rPr>
              <a:t>g</a:t>
            </a:r>
            <a:r>
              <a:rPr sz="2700" i="1" spc="0" baseline="1517" dirty="0">
                <a:solidFill>
                  <a:srgbClr val="FFFFFF"/>
                </a:solidFill>
                <a:latin typeface="Calibri"/>
                <a:cs typeface="Calibri"/>
              </a:rPr>
              <a:t>an</a:t>
            </a:r>
            <a:r>
              <a:rPr sz="2700" i="1" spc="-9" baseline="1517" dirty="0">
                <a:solidFill>
                  <a:srgbClr val="FFFFFF"/>
                </a:solidFill>
                <a:latin typeface="Calibri"/>
                <a:cs typeface="Calibri"/>
              </a:rPr>
              <a:t>i</a:t>
            </a:r>
            <a:r>
              <a:rPr sz="2700" i="1" spc="0" baseline="1517" dirty="0">
                <a:solidFill>
                  <a:srgbClr val="FFFFFF"/>
                </a:solidFill>
                <a:latin typeface="Calibri"/>
                <a:cs typeface="Calibri"/>
              </a:rPr>
              <a:t>za</a:t>
            </a:r>
            <a:r>
              <a:rPr sz="2700" i="1" spc="-4" baseline="1517" dirty="0">
                <a:solidFill>
                  <a:srgbClr val="FFFFFF"/>
                </a:solidFill>
                <a:latin typeface="Calibri"/>
                <a:cs typeface="Calibri"/>
              </a:rPr>
              <a:t>ti</a:t>
            </a:r>
            <a:r>
              <a:rPr sz="2700" i="1" spc="0" baseline="1517" dirty="0">
                <a:solidFill>
                  <a:srgbClr val="FFFFFF"/>
                </a:solidFill>
                <a:latin typeface="Calibri"/>
                <a:cs typeface="Calibri"/>
              </a:rPr>
              <a:t>on</a:t>
            </a:r>
            <a:r>
              <a:rPr sz="2700" i="1" spc="24" baseline="1517" dirty="0">
                <a:solidFill>
                  <a:srgbClr val="FFFFFF"/>
                </a:solidFill>
                <a:latin typeface="Calibri"/>
                <a:cs typeface="Calibri"/>
              </a:rPr>
              <a:t> </a:t>
            </a:r>
            <a:r>
              <a:rPr sz="2700" i="1" spc="0" baseline="1517" dirty="0">
                <a:solidFill>
                  <a:srgbClr val="FFFFFF"/>
                </a:solidFill>
                <a:latin typeface="Calibri"/>
                <a:cs typeface="Calibri"/>
              </a:rPr>
              <a:t>a</a:t>
            </a:r>
            <a:r>
              <a:rPr sz="2700" i="1" spc="-4" baseline="1517" dirty="0">
                <a:solidFill>
                  <a:srgbClr val="FFFFFF"/>
                </a:solidFill>
                <a:latin typeface="Calibri"/>
                <a:cs typeface="Calibri"/>
              </a:rPr>
              <a:t>r</a:t>
            </a:r>
            <a:r>
              <a:rPr sz="2700" i="1" spc="0" baseline="1517" dirty="0">
                <a:solidFill>
                  <a:srgbClr val="FFFFFF"/>
                </a:solidFill>
                <a:latin typeface="Calibri"/>
                <a:cs typeface="Calibri"/>
              </a:rPr>
              <a:t>ound</a:t>
            </a:r>
            <a:r>
              <a:rPr sz="2700" i="1" spc="9" baseline="1517" dirty="0">
                <a:solidFill>
                  <a:srgbClr val="FFFFFF"/>
                </a:solidFill>
                <a:latin typeface="Calibri"/>
                <a:cs typeface="Calibri"/>
              </a:rPr>
              <a:t> </a:t>
            </a:r>
            <a:r>
              <a:rPr sz="2700" i="1" spc="-4" baseline="1517" dirty="0">
                <a:solidFill>
                  <a:srgbClr val="FFFFFF"/>
                </a:solidFill>
                <a:latin typeface="Calibri"/>
                <a:cs typeface="Calibri"/>
              </a:rPr>
              <a:t>i</a:t>
            </a:r>
            <a:r>
              <a:rPr sz="2700" i="1" spc="0" baseline="1517" dirty="0">
                <a:solidFill>
                  <a:srgbClr val="FFFFFF"/>
                </a:solidFill>
                <a:latin typeface="Calibri"/>
                <a:cs typeface="Calibri"/>
              </a:rPr>
              <a:t>ts c</a:t>
            </a:r>
            <a:r>
              <a:rPr sz="2700" i="1" spc="-4" baseline="1517" dirty="0">
                <a:solidFill>
                  <a:srgbClr val="FFFFFF"/>
                </a:solidFill>
                <a:latin typeface="Calibri"/>
                <a:cs typeface="Calibri"/>
              </a:rPr>
              <a:t>u</a:t>
            </a:r>
            <a:r>
              <a:rPr sz="2700" i="1" spc="0" baseline="1517" dirty="0">
                <a:solidFill>
                  <a:srgbClr val="FFFFFF"/>
                </a:solidFill>
                <a:latin typeface="Calibri"/>
                <a:cs typeface="Calibri"/>
              </a:rPr>
              <a:t>s</a:t>
            </a:r>
            <a:r>
              <a:rPr sz="2700" i="1" spc="-4" baseline="1517" dirty="0">
                <a:solidFill>
                  <a:srgbClr val="FFFFFF"/>
                </a:solidFill>
                <a:latin typeface="Calibri"/>
                <a:cs typeface="Calibri"/>
              </a:rPr>
              <a:t>t</a:t>
            </a:r>
            <a:r>
              <a:rPr sz="2700" i="1" spc="0" baseline="1517" dirty="0">
                <a:solidFill>
                  <a:srgbClr val="FFFFFF"/>
                </a:solidFill>
                <a:latin typeface="Calibri"/>
                <a:cs typeface="Calibri"/>
              </a:rPr>
              <a:t>om</a:t>
            </a:r>
            <a:r>
              <a:rPr sz="2700" i="1" spc="9" baseline="1517" dirty="0">
                <a:solidFill>
                  <a:srgbClr val="FFFFFF"/>
                </a:solidFill>
                <a:latin typeface="Calibri"/>
                <a:cs typeface="Calibri"/>
              </a:rPr>
              <a:t>e</a:t>
            </a:r>
            <a:r>
              <a:rPr sz="2700" i="1" spc="0" baseline="1517" dirty="0">
                <a:solidFill>
                  <a:srgbClr val="FFFFFF"/>
                </a:solidFill>
                <a:latin typeface="Calibri"/>
                <a:cs typeface="Calibri"/>
              </a:rPr>
              <a:t>r.</a:t>
            </a:r>
            <a:endParaRPr sz="1800" dirty="0">
              <a:latin typeface="Calibri"/>
              <a:cs typeface="Calibri"/>
            </a:endParaRPr>
          </a:p>
          <a:p>
            <a:pPr marL="78844" marR="94978" algn="ctr">
              <a:lnSpc>
                <a:spcPts val="2165"/>
              </a:lnSpc>
              <a:spcBef>
                <a:spcPts val="0"/>
              </a:spcBef>
            </a:pPr>
            <a:r>
              <a:rPr sz="2700" i="1" spc="0" baseline="1517" dirty="0">
                <a:solidFill>
                  <a:srgbClr val="FFFFFF"/>
                </a:solidFill>
                <a:latin typeface="Calibri"/>
                <a:cs typeface="Calibri"/>
              </a:rPr>
              <a:t>It p</a:t>
            </a:r>
            <a:r>
              <a:rPr sz="2700" i="1" spc="-9" baseline="1517" dirty="0">
                <a:solidFill>
                  <a:srgbClr val="FFFFFF"/>
                </a:solidFill>
                <a:latin typeface="Calibri"/>
                <a:cs typeface="Calibri"/>
              </a:rPr>
              <a:t>r</a:t>
            </a:r>
            <a:r>
              <a:rPr sz="2700" i="1" spc="0" baseline="1517" dirty="0">
                <a:solidFill>
                  <a:srgbClr val="FFFFFF"/>
                </a:solidFill>
                <a:latin typeface="Calibri"/>
                <a:cs typeface="Calibri"/>
              </a:rPr>
              <a:t>ov</a:t>
            </a:r>
            <a:r>
              <a:rPr sz="2700" i="1" spc="-4" baseline="1517" dirty="0">
                <a:solidFill>
                  <a:srgbClr val="FFFFFF"/>
                </a:solidFill>
                <a:latin typeface="Calibri"/>
                <a:cs typeface="Calibri"/>
              </a:rPr>
              <a:t>i</a:t>
            </a:r>
            <a:r>
              <a:rPr sz="2700" i="1" spc="0" baseline="1517" dirty="0">
                <a:solidFill>
                  <a:srgbClr val="FFFFFF"/>
                </a:solidFill>
                <a:latin typeface="Calibri"/>
                <a:cs typeface="Calibri"/>
              </a:rPr>
              <a:t>des</a:t>
            </a:r>
            <a:r>
              <a:rPr sz="2700" i="1" spc="4" baseline="1517" dirty="0">
                <a:solidFill>
                  <a:srgbClr val="FFFFFF"/>
                </a:solidFill>
                <a:latin typeface="Calibri"/>
                <a:cs typeface="Calibri"/>
              </a:rPr>
              <a:t> </a:t>
            </a:r>
            <a:r>
              <a:rPr sz="2700" i="1" spc="0" baseline="1517" dirty="0">
                <a:solidFill>
                  <a:srgbClr val="FFFFFF"/>
                </a:solidFill>
                <a:latin typeface="Calibri"/>
                <a:cs typeface="Calibri"/>
              </a:rPr>
              <a:t>s</a:t>
            </a:r>
            <a:r>
              <a:rPr sz="2700" i="1" spc="-4" baseline="1517" dirty="0">
                <a:solidFill>
                  <a:srgbClr val="FFFFFF"/>
                </a:solidFill>
                <a:latin typeface="Calibri"/>
                <a:cs typeface="Calibri"/>
              </a:rPr>
              <a:t>ol</a:t>
            </a:r>
            <a:r>
              <a:rPr sz="2700" i="1" spc="0" baseline="1517" dirty="0">
                <a:solidFill>
                  <a:srgbClr val="FFFFFF"/>
                </a:solidFill>
                <a:latin typeface="Calibri"/>
                <a:cs typeface="Calibri"/>
              </a:rPr>
              <a:t>u</a:t>
            </a:r>
            <a:r>
              <a:rPr sz="2700" i="1" spc="-4" baseline="1517" dirty="0">
                <a:solidFill>
                  <a:srgbClr val="FFFFFF"/>
                </a:solidFill>
                <a:latin typeface="Calibri"/>
                <a:cs typeface="Calibri"/>
              </a:rPr>
              <a:t>ti</a:t>
            </a:r>
            <a:r>
              <a:rPr sz="2700" i="1" spc="0" baseline="1517" dirty="0">
                <a:solidFill>
                  <a:srgbClr val="FFFFFF"/>
                </a:solidFill>
                <a:latin typeface="Calibri"/>
                <a:cs typeface="Calibri"/>
              </a:rPr>
              <a:t>ons</a:t>
            </a:r>
            <a:r>
              <a:rPr sz="2700" i="1" spc="14" baseline="1517" dirty="0">
                <a:solidFill>
                  <a:srgbClr val="FFFFFF"/>
                </a:solidFill>
                <a:latin typeface="Calibri"/>
                <a:cs typeface="Calibri"/>
              </a:rPr>
              <a:t> </a:t>
            </a:r>
            <a:r>
              <a:rPr sz="2700" i="1" spc="0" baseline="1517" dirty="0">
                <a:solidFill>
                  <a:srgbClr val="FFFFFF"/>
                </a:solidFill>
                <a:latin typeface="Calibri"/>
                <a:cs typeface="Calibri"/>
              </a:rPr>
              <a:t>for ma</a:t>
            </a:r>
            <a:r>
              <a:rPr sz="2700" i="1" spc="-9" baseline="1517" dirty="0">
                <a:solidFill>
                  <a:srgbClr val="FFFFFF"/>
                </a:solidFill>
                <a:latin typeface="Calibri"/>
                <a:cs typeface="Calibri"/>
              </a:rPr>
              <a:t>r</a:t>
            </a:r>
            <a:r>
              <a:rPr sz="2700" i="1" spc="0" baseline="1517" dirty="0">
                <a:solidFill>
                  <a:srgbClr val="FFFFFF"/>
                </a:solidFill>
                <a:latin typeface="Calibri"/>
                <a:cs typeface="Calibri"/>
              </a:rPr>
              <a:t>ke</a:t>
            </a:r>
            <a:r>
              <a:rPr sz="2700" i="1" spc="-4" baseline="1517" dirty="0">
                <a:solidFill>
                  <a:srgbClr val="FFFFFF"/>
                </a:solidFill>
                <a:latin typeface="Calibri"/>
                <a:cs typeface="Calibri"/>
              </a:rPr>
              <a:t>ti</a:t>
            </a:r>
            <a:r>
              <a:rPr sz="2700" i="1" spc="0" baseline="1517" dirty="0">
                <a:solidFill>
                  <a:srgbClr val="FFFFFF"/>
                </a:solidFill>
                <a:latin typeface="Calibri"/>
                <a:cs typeface="Calibri"/>
              </a:rPr>
              <a:t>ng,</a:t>
            </a:r>
            <a:endParaRPr sz="1800" dirty="0">
              <a:latin typeface="Calibri"/>
              <a:cs typeface="Calibri"/>
            </a:endParaRPr>
          </a:p>
          <a:p>
            <a:pPr marL="118490" marR="136383" algn="ctr">
              <a:lnSpc>
                <a:spcPts val="2160"/>
              </a:lnSpc>
            </a:pPr>
            <a:r>
              <a:rPr sz="2700" i="1" spc="0" baseline="1517" dirty="0">
                <a:solidFill>
                  <a:srgbClr val="FFFFFF"/>
                </a:solidFill>
                <a:latin typeface="Calibri"/>
                <a:cs typeface="Calibri"/>
              </a:rPr>
              <a:t>s</a:t>
            </a:r>
            <a:r>
              <a:rPr sz="2700" i="1" spc="-4" baseline="1517" dirty="0">
                <a:solidFill>
                  <a:srgbClr val="FFFFFF"/>
                </a:solidFill>
                <a:latin typeface="Calibri"/>
                <a:cs typeface="Calibri"/>
              </a:rPr>
              <a:t>al</a:t>
            </a:r>
            <a:r>
              <a:rPr sz="2700" i="1" spc="0" baseline="1517" dirty="0">
                <a:solidFill>
                  <a:srgbClr val="FFFFFF"/>
                </a:solidFill>
                <a:latin typeface="Calibri"/>
                <a:cs typeface="Calibri"/>
              </a:rPr>
              <a:t>es</a:t>
            </a:r>
            <a:r>
              <a:rPr sz="2700" i="1" spc="9" baseline="1517" dirty="0">
                <a:solidFill>
                  <a:srgbClr val="FFFFFF"/>
                </a:solidFill>
                <a:latin typeface="Calibri"/>
                <a:cs typeface="Calibri"/>
              </a:rPr>
              <a:t> </a:t>
            </a:r>
            <a:r>
              <a:rPr sz="2700" i="1" spc="0" baseline="1517" dirty="0">
                <a:solidFill>
                  <a:srgbClr val="FFFFFF"/>
                </a:solidFill>
                <a:latin typeface="Calibri"/>
                <a:cs typeface="Calibri"/>
              </a:rPr>
              <a:t>and</a:t>
            </a:r>
            <a:r>
              <a:rPr sz="2700" i="1" spc="4" baseline="1517" dirty="0">
                <a:solidFill>
                  <a:srgbClr val="FFFFFF"/>
                </a:solidFill>
                <a:latin typeface="Calibri"/>
                <a:cs typeface="Calibri"/>
              </a:rPr>
              <a:t> </a:t>
            </a:r>
            <a:r>
              <a:rPr sz="2700" i="1" spc="0" baseline="1517" dirty="0">
                <a:solidFill>
                  <a:srgbClr val="FFFFFF"/>
                </a:solidFill>
                <a:latin typeface="Calibri"/>
                <a:cs typeface="Calibri"/>
              </a:rPr>
              <a:t>c</a:t>
            </a:r>
            <a:r>
              <a:rPr sz="2700" i="1" spc="-4" baseline="1517" dirty="0">
                <a:solidFill>
                  <a:srgbClr val="FFFFFF"/>
                </a:solidFill>
                <a:latin typeface="Calibri"/>
                <a:cs typeface="Calibri"/>
              </a:rPr>
              <a:t>u</a:t>
            </a:r>
            <a:r>
              <a:rPr sz="2700" i="1" spc="0" baseline="1517" dirty="0">
                <a:solidFill>
                  <a:srgbClr val="FFFFFF"/>
                </a:solidFill>
                <a:latin typeface="Calibri"/>
                <a:cs typeface="Calibri"/>
              </a:rPr>
              <a:t>s</a:t>
            </a:r>
            <a:r>
              <a:rPr sz="2700" i="1" spc="-4" baseline="1517" dirty="0">
                <a:solidFill>
                  <a:srgbClr val="FFFFFF"/>
                </a:solidFill>
                <a:latin typeface="Calibri"/>
                <a:cs typeface="Calibri"/>
              </a:rPr>
              <a:t>t</a:t>
            </a:r>
            <a:r>
              <a:rPr sz="2700" i="1" spc="0" baseline="1517" dirty="0">
                <a:solidFill>
                  <a:srgbClr val="FFFFFF"/>
                </a:solidFill>
                <a:latin typeface="Calibri"/>
                <a:cs typeface="Calibri"/>
              </a:rPr>
              <a:t>om</a:t>
            </a:r>
            <a:r>
              <a:rPr sz="2700" i="1" spc="9" baseline="1517" dirty="0">
                <a:solidFill>
                  <a:srgbClr val="FFFFFF"/>
                </a:solidFill>
                <a:latin typeface="Calibri"/>
                <a:cs typeface="Calibri"/>
              </a:rPr>
              <a:t>e</a:t>
            </a:r>
            <a:r>
              <a:rPr sz="2700" i="1" spc="0" baseline="1517" dirty="0">
                <a:solidFill>
                  <a:srgbClr val="FFFFFF"/>
                </a:solidFill>
                <a:latin typeface="Calibri"/>
                <a:cs typeface="Calibri"/>
              </a:rPr>
              <a:t>r</a:t>
            </a:r>
            <a:r>
              <a:rPr sz="2700" i="1" spc="4" baseline="1517" dirty="0">
                <a:solidFill>
                  <a:srgbClr val="FFFFFF"/>
                </a:solidFill>
                <a:latin typeface="Calibri"/>
                <a:cs typeface="Calibri"/>
              </a:rPr>
              <a:t> </a:t>
            </a:r>
            <a:r>
              <a:rPr sz="2700" i="1" spc="0" baseline="1517" dirty="0">
                <a:solidFill>
                  <a:srgbClr val="FFFFFF"/>
                </a:solidFill>
                <a:latin typeface="Calibri"/>
                <a:cs typeface="Calibri"/>
              </a:rPr>
              <a:t>se</a:t>
            </a:r>
            <a:r>
              <a:rPr sz="2700" i="1" spc="-4" baseline="1517" dirty="0">
                <a:solidFill>
                  <a:srgbClr val="FFFFFF"/>
                </a:solidFill>
                <a:latin typeface="Calibri"/>
                <a:cs typeface="Calibri"/>
              </a:rPr>
              <a:t>r</a:t>
            </a:r>
            <a:r>
              <a:rPr sz="2700" i="1" spc="0" baseline="1517" dirty="0">
                <a:solidFill>
                  <a:srgbClr val="FFFFFF"/>
                </a:solidFill>
                <a:latin typeface="Calibri"/>
                <a:cs typeface="Calibri"/>
              </a:rPr>
              <a:t>vi</a:t>
            </a:r>
            <a:r>
              <a:rPr sz="2700" i="1" spc="-9" baseline="1517" dirty="0">
                <a:solidFill>
                  <a:srgbClr val="FFFFFF"/>
                </a:solidFill>
                <a:latin typeface="Calibri"/>
                <a:cs typeface="Calibri"/>
              </a:rPr>
              <a:t>c</a:t>
            </a:r>
            <a:r>
              <a:rPr sz="2700" i="1" spc="0" baseline="1517" dirty="0">
                <a:solidFill>
                  <a:srgbClr val="FFFFFF"/>
                </a:solidFill>
                <a:latin typeface="Calibri"/>
                <a:cs typeface="Calibri"/>
              </a:rPr>
              <a:t>e</a:t>
            </a:r>
            <a:r>
              <a:rPr sz="2700" i="1" spc="14" baseline="1517" dirty="0">
                <a:solidFill>
                  <a:srgbClr val="FFFFFF"/>
                </a:solidFill>
                <a:latin typeface="Calibri"/>
                <a:cs typeface="Calibri"/>
              </a:rPr>
              <a:t> </a:t>
            </a:r>
            <a:r>
              <a:rPr sz="2700" i="1" spc="0" baseline="1517" dirty="0">
                <a:solidFill>
                  <a:srgbClr val="FFFFFF"/>
                </a:solidFill>
                <a:latin typeface="Calibri"/>
                <a:cs typeface="Calibri"/>
              </a:rPr>
              <a:t>teams.</a:t>
            </a:r>
            <a:endParaRPr sz="1800" dirty="0">
              <a:latin typeface="Calibri"/>
              <a:cs typeface="Calibri"/>
            </a:endParaRPr>
          </a:p>
        </p:txBody>
      </p:sp>
      <p:sp>
        <p:nvSpPr>
          <p:cNvPr id="9" name="object 9"/>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8" name="object 8"/>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19</a:t>
            </a:r>
            <a:endParaRPr sz="800">
              <a:latin typeface="Arial"/>
              <a:cs typeface="Arial"/>
            </a:endParaRPr>
          </a:p>
        </p:txBody>
      </p:sp>
      <p:sp>
        <p:nvSpPr>
          <p:cNvPr id="7" name="object 7"/>
          <p:cNvSpPr txBox="1"/>
          <p:nvPr/>
        </p:nvSpPr>
        <p:spPr>
          <a:xfrm>
            <a:off x="1237488" y="381253"/>
            <a:ext cx="119786"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2144572" y="381253"/>
            <a:ext cx="127101"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5117744" y="381253"/>
            <a:ext cx="125272"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5499799" y="1552194"/>
            <a:ext cx="5215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5878114" y="1552194"/>
            <a:ext cx="51718"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pic>
        <p:nvPicPr>
          <p:cNvPr id="17" name="Picture 2"/>
          <p:cNvPicPr>
            <a:picLocks noChangeAspect="1" noChangeArrowheads="1"/>
          </p:cNvPicPr>
          <p:nvPr/>
        </p:nvPicPr>
        <p:blipFill>
          <a:blip r:embed="rId4" cstate="print"/>
          <a:srcRect/>
          <a:stretch>
            <a:fillRect/>
          </a:stretch>
        </p:blipFill>
        <p:spPr bwMode="auto">
          <a:xfrm>
            <a:off x="1030020" y="1332484"/>
            <a:ext cx="7197213" cy="424246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26" name="object 26"/>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4" name="object 24"/>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3" name="object 23"/>
          <p:cNvSpPr txBox="1"/>
          <p:nvPr/>
        </p:nvSpPr>
        <p:spPr>
          <a:xfrm>
            <a:off x="284784" y="137778"/>
            <a:ext cx="893541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Mapping concepts</a:t>
            </a:r>
            <a:endParaRPr sz="3600" b="1" dirty="0">
              <a:solidFill>
                <a:schemeClr val="accent6"/>
              </a:solidFill>
              <a:latin typeface="Arial" panose="020B0604020202020204" pitchFamily="34" charset="0"/>
              <a:cs typeface="Arial" panose="020B0604020202020204" pitchFamily="34" charset="0"/>
            </a:endParaRPr>
          </a:p>
        </p:txBody>
      </p:sp>
      <p:sp>
        <p:nvSpPr>
          <p:cNvPr id="20" name="object 20"/>
          <p:cNvSpPr txBox="1"/>
          <p:nvPr/>
        </p:nvSpPr>
        <p:spPr>
          <a:xfrm>
            <a:off x="1030020" y="1332484"/>
            <a:ext cx="3461992" cy="1077340"/>
          </a:xfrm>
          <a:prstGeom prst="rect">
            <a:avLst/>
          </a:prstGeom>
        </p:spPr>
        <p:txBody>
          <a:bodyPr wrap="square" lIns="0" tIns="0" rIns="0" bIns="0" rtlCol="0">
            <a:noAutofit/>
          </a:bodyPr>
          <a:lstStyle/>
          <a:p>
            <a:pPr marL="77342" marR="92939" algn="ctr">
              <a:lnSpc>
                <a:spcPts val="1935"/>
              </a:lnSpc>
              <a:spcBef>
                <a:spcPts val="96"/>
              </a:spcBef>
            </a:pPr>
            <a:r>
              <a:rPr sz="2700" i="1" spc="0" baseline="3034" dirty="0">
                <a:solidFill>
                  <a:srgbClr val="FFFFFF"/>
                </a:solidFill>
                <a:latin typeface="Calibri"/>
                <a:cs typeface="Calibri"/>
              </a:rPr>
              <a:t>SAP C</a:t>
            </a:r>
            <a:r>
              <a:rPr sz="2700" i="1" spc="-9" baseline="3034" dirty="0">
                <a:solidFill>
                  <a:srgbClr val="FFFFFF"/>
                </a:solidFill>
                <a:latin typeface="Calibri"/>
                <a:cs typeface="Calibri"/>
              </a:rPr>
              <a:t>l</a:t>
            </a:r>
            <a:r>
              <a:rPr sz="2700" i="1" spc="0" baseline="3034" dirty="0">
                <a:solidFill>
                  <a:srgbClr val="FFFFFF"/>
                </a:solidFill>
                <a:latin typeface="Calibri"/>
                <a:cs typeface="Calibri"/>
              </a:rPr>
              <a:t>oud</a:t>
            </a:r>
            <a:r>
              <a:rPr sz="2700" i="1" spc="9" baseline="3034" dirty="0">
                <a:solidFill>
                  <a:srgbClr val="FFFFFF"/>
                </a:solidFill>
                <a:latin typeface="Calibri"/>
                <a:cs typeface="Calibri"/>
              </a:rPr>
              <a:t> </a:t>
            </a:r>
            <a:r>
              <a:rPr sz="2700" i="1" spc="0" baseline="3034" dirty="0">
                <a:solidFill>
                  <a:srgbClr val="FFFFFF"/>
                </a:solidFill>
                <a:latin typeface="Calibri"/>
                <a:cs typeface="Calibri"/>
              </a:rPr>
              <a:t>for Cu</a:t>
            </a:r>
            <a:r>
              <a:rPr sz="2700" i="1" spc="-9" baseline="3034" dirty="0">
                <a:solidFill>
                  <a:srgbClr val="FFFFFF"/>
                </a:solidFill>
                <a:latin typeface="Calibri"/>
                <a:cs typeface="Calibri"/>
              </a:rPr>
              <a:t>s</a:t>
            </a:r>
            <a:r>
              <a:rPr sz="2700" i="1" spc="0" baseline="3034" dirty="0">
                <a:solidFill>
                  <a:srgbClr val="FFFFFF"/>
                </a:solidFill>
                <a:latin typeface="Calibri"/>
                <a:cs typeface="Calibri"/>
              </a:rPr>
              <a:t>tomer</a:t>
            </a:r>
            <a:r>
              <a:rPr sz="2700" i="1" spc="9" baseline="3034" dirty="0">
                <a:solidFill>
                  <a:srgbClr val="FFFFFF"/>
                </a:solidFill>
                <a:latin typeface="Calibri"/>
                <a:cs typeface="Calibri"/>
              </a:rPr>
              <a:t> </a:t>
            </a:r>
            <a:r>
              <a:rPr sz="2700" i="1" spc="0" baseline="3034" dirty="0">
                <a:solidFill>
                  <a:srgbClr val="FFFFFF"/>
                </a:solidFill>
                <a:latin typeface="Calibri"/>
                <a:cs typeface="Calibri"/>
              </a:rPr>
              <a:t>helps a</a:t>
            </a:r>
            <a:r>
              <a:rPr sz="2700" i="1" spc="-4" baseline="3034" dirty="0">
                <a:solidFill>
                  <a:srgbClr val="FFFFFF"/>
                </a:solidFill>
                <a:latin typeface="Calibri"/>
                <a:cs typeface="Calibri"/>
              </a:rPr>
              <a:t>li</a:t>
            </a:r>
            <a:r>
              <a:rPr sz="2700" i="1" spc="0" baseline="3034" dirty="0">
                <a:solidFill>
                  <a:srgbClr val="FFFFFF"/>
                </a:solidFill>
                <a:latin typeface="Calibri"/>
                <a:cs typeface="Calibri"/>
              </a:rPr>
              <a:t>gn</a:t>
            </a:r>
            <a:endParaRPr sz="1800" dirty="0">
              <a:latin typeface="Calibri"/>
              <a:cs typeface="Calibri"/>
            </a:endParaRPr>
          </a:p>
          <a:p>
            <a:pPr algn="ctr">
              <a:lnSpc>
                <a:spcPts val="2160"/>
              </a:lnSpc>
              <a:spcBef>
                <a:spcPts val="11"/>
              </a:spcBef>
            </a:pPr>
            <a:r>
              <a:rPr sz="2700" i="1" spc="0" baseline="1517" dirty="0">
                <a:solidFill>
                  <a:srgbClr val="FFFFFF"/>
                </a:solidFill>
                <a:latin typeface="Calibri"/>
                <a:cs typeface="Calibri"/>
              </a:rPr>
              <a:t>an</a:t>
            </a:r>
            <a:r>
              <a:rPr sz="2700" i="1" spc="9" baseline="1517" dirty="0">
                <a:solidFill>
                  <a:srgbClr val="FFFFFF"/>
                </a:solidFill>
                <a:latin typeface="Calibri"/>
                <a:cs typeface="Calibri"/>
              </a:rPr>
              <a:t> </a:t>
            </a:r>
            <a:r>
              <a:rPr sz="2700" i="1" spc="0" baseline="1517" dirty="0">
                <a:solidFill>
                  <a:srgbClr val="FFFFFF"/>
                </a:solidFill>
                <a:latin typeface="Calibri"/>
                <a:cs typeface="Calibri"/>
              </a:rPr>
              <a:t>or</a:t>
            </a:r>
            <a:r>
              <a:rPr sz="2700" i="1" spc="-4" baseline="1517" dirty="0">
                <a:solidFill>
                  <a:srgbClr val="FFFFFF"/>
                </a:solidFill>
                <a:latin typeface="Calibri"/>
                <a:cs typeface="Calibri"/>
              </a:rPr>
              <a:t>g</a:t>
            </a:r>
            <a:r>
              <a:rPr sz="2700" i="1" spc="0" baseline="1517" dirty="0">
                <a:solidFill>
                  <a:srgbClr val="FFFFFF"/>
                </a:solidFill>
                <a:latin typeface="Calibri"/>
                <a:cs typeface="Calibri"/>
              </a:rPr>
              <a:t>an</a:t>
            </a:r>
            <a:r>
              <a:rPr sz="2700" i="1" spc="-9" baseline="1517" dirty="0">
                <a:solidFill>
                  <a:srgbClr val="FFFFFF"/>
                </a:solidFill>
                <a:latin typeface="Calibri"/>
                <a:cs typeface="Calibri"/>
              </a:rPr>
              <a:t>i</a:t>
            </a:r>
            <a:r>
              <a:rPr sz="2700" i="1" spc="0" baseline="1517" dirty="0">
                <a:solidFill>
                  <a:srgbClr val="FFFFFF"/>
                </a:solidFill>
                <a:latin typeface="Calibri"/>
                <a:cs typeface="Calibri"/>
              </a:rPr>
              <a:t>za</a:t>
            </a:r>
            <a:r>
              <a:rPr sz="2700" i="1" spc="-4" baseline="1517" dirty="0">
                <a:solidFill>
                  <a:srgbClr val="FFFFFF"/>
                </a:solidFill>
                <a:latin typeface="Calibri"/>
                <a:cs typeface="Calibri"/>
              </a:rPr>
              <a:t>ti</a:t>
            </a:r>
            <a:r>
              <a:rPr sz="2700" i="1" spc="0" baseline="1517" dirty="0">
                <a:solidFill>
                  <a:srgbClr val="FFFFFF"/>
                </a:solidFill>
                <a:latin typeface="Calibri"/>
                <a:cs typeface="Calibri"/>
              </a:rPr>
              <a:t>on</a:t>
            </a:r>
            <a:r>
              <a:rPr sz="2700" i="1" spc="24" baseline="1517" dirty="0">
                <a:solidFill>
                  <a:srgbClr val="FFFFFF"/>
                </a:solidFill>
                <a:latin typeface="Calibri"/>
                <a:cs typeface="Calibri"/>
              </a:rPr>
              <a:t> </a:t>
            </a:r>
            <a:r>
              <a:rPr sz="2700" i="1" spc="0" baseline="1517" dirty="0">
                <a:solidFill>
                  <a:srgbClr val="FFFFFF"/>
                </a:solidFill>
                <a:latin typeface="Calibri"/>
                <a:cs typeface="Calibri"/>
              </a:rPr>
              <a:t>a</a:t>
            </a:r>
            <a:r>
              <a:rPr sz="2700" i="1" spc="-4" baseline="1517" dirty="0">
                <a:solidFill>
                  <a:srgbClr val="FFFFFF"/>
                </a:solidFill>
                <a:latin typeface="Calibri"/>
                <a:cs typeface="Calibri"/>
              </a:rPr>
              <a:t>r</a:t>
            </a:r>
            <a:r>
              <a:rPr sz="2700" i="1" spc="0" baseline="1517" dirty="0">
                <a:solidFill>
                  <a:srgbClr val="FFFFFF"/>
                </a:solidFill>
                <a:latin typeface="Calibri"/>
                <a:cs typeface="Calibri"/>
              </a:rPr>
              <a:t>ound</a:t>
            </a:r>
            <a:r>
              <a:rPr sz="2700" i="1" spc="9" baseline="1517" dirty="0">
                <a:solidFill>
                  <a:srgbClr val="FFFFFF"/>
                </a:solidFill>
                <a:latin typeface="Calibri"/>
                <a:cs typeface="Calibri"/>
              </a:rPr>
              <a:t> </a:t>
            </a:r>
            <a:r>
              <a:rPr sz="2700" i="1" spc="-4" baseline="1517" dirty="0">
                <a:solidFill>
                  <a:srgbClr val="FFFFFF"/>
                </a:solidFill>
                <a:latin typeface="Calibri"/>
                <a:cs typeface="Calibri"/>
              </a:rPr>
              <a:t>i</a:t>
            </a:r>
            <a:r>
              <a:rPr sz="2700" i="1" spc="0" baseline="1517" dirty="0">
                <a:solidFill>
                  <a:srgbClr val="FFFFFF"/>
                </a:solidFill>
                <a:latin typeface="Calibri"/>
                <a:cs typeface="Calibri"/>
              </a:rPr>
              <a:t>ts c</a:t>
            </a:r>
            <a:r>
              <a:rPr sz="2700" i="1" spc="-4" baseline="1517" dirty="0">
                <a:solidFill>
                  <a:srgbClr val="FFFFFF"/>
                </a:solidFill>
                <a:latin typeface="Calibri"/>
                <a:cs typeface="Calibri"/>
              </a:rPr>
              <a:t>u</a:t>
            </a:r>
            <a:r>
              <a:rPr sz="2700" i="1" spc="0" baseline="1517" dirty="0">
                <a:solidFill>
                  <a:srgbClr val="FFFFFF"/>
                </a:solidFill>
                <a:latin typeface="Calibri"/>
                <a:cs typeface="Calibri"/>
              </a:rPr>
              <a:t>s</a:t>
            </a:r>
            <a:r>
              <a:rPr sz="2700" i="1" spc="-4" baseline="1517" dirty="0">
                <a:solidFill>
                  <a:srgbClr val="FFFFFF"/>
                </a:solidFill>
                <a:latin typeface="Calibri"/>
                <a:cs typeface="Calibri"/>
              </a:rPr>
              <a:t>t</a:t>
            </a:r>
            <a:r>
              <a:rPr sz="2700" i="1" spc="0" baseline="1517" dirty="0">
                <a:solidFill>
                  <a:srgbClr val="FFFFFF"/>
                </a:solidFill>
                <a:latin typeface="Calibri"/>
                <a:cs typeface="Calibri"/>
              </a:rPr>
              <a:t>om</a:t>
            </a:r>
            <a:r>
              <a:rPr sz="2700" i="1" spc="9" baseline="1517" dirty="0">
                <a:solidFill>
                  <a:srgbClr val="FFFFFF"/>
                </a:solidFill>
                <a:latin typeface="Calibri"/>
                <a:cs typeface="Calibri"/>
              </a:rPr>
              <a:t>e</a:t>
            </a:r>
            <a:r>
              <a:rPr sz="2700" i="1" spc="0" baseline="1517" dirty="0">
                <a:solidFill>
                  <a:srgbClr val="FFFFFF"/>
                </a:solidFill>
                <a:latin typeface="Calibri"/>
                <a:cs typeface="Calibri"/>
              </a:rPr>
              <a:t>r.</a:t>
            </a:r>
            <a:endParaRPr sz="1800" dirty="0">
              <a:latin typeface="Calibri"/>
              <a:cs typeface="Calibri"/>
            </a:endParaRPr>
          </a:p>
          <a:p>
            <a:pPr marL="78844" marR="94978" algn="ctr">
              <a:lnSpc>
                <a:spcPts val="2165"/>
              </a:lnSpc>
              <a:spcBef>
                <a:spcPts val="0"/>
              </a:spcBef>
            </a:pPr>
            <a:r>
              <a:rPr sz="2700" i="1" spc="0" baseline="1517" dirty="0">
                <a:solidFill>
                  <a:srgbClr val="FFFFFF"/>
                </a:solidFill>
                <a:latin typeface="Calibri"/>
                <a:cs typeface="Calibri"/>
              </a:rPr>
              <a:t>It p</a:t>
            </a:r>
            <a:r>
              <a:rPr sz="2700" i="1" spc="-9" baseline="1517" dirty="0">
                <a:solidFill>
                  <a:srgbClr val="FFFFFF"/>
                </a:solidFill>
                <a:latin typeface="Calibri"/>
                <a:cs typeface="Calibri"/>
              </a:rPr>
              <a:t>r</a:t>
            </a:r>
            <a:r>
              <a:rPr sz="2700" i="1" spc="0" baseline="1517" dirty="0">
                <a:solidFill>
                  <a:srgbClr val="FFFFFF"/>
                </a:solidFill>
                <a:latin typeface="Calibri"/>
                <a:cs typeface="Calibri"/>
              </a:rPr>
              <a:t>ov</a:t>
            </a:r>
            <a:r>
              <a:rPr sz="2700" i="1" spc="-4" baseline="1517" dirty="0">
                <a:solidFill>
                  <a:srgbClr val="FFFFFF"/>
                </a:solidFill>
                <a:latin typeface="Calibri"/>
                <a:cs typeface="Calibri"/>
              </a:rPr>
              <a:t>i</a:t>
            </a:r>
            <a:r>
              <a:rPr sz="2700" i="1" spc="0" baseline="1517" dirty="0">
                <a:solidFill>
                  <a:srgbClr val="FFFFFF"/>
                </a:solidFill>
                <a:latin typeface="Calibri"/>
                <a:cs typeface="Calibri"/>
              </a:rPr>
              <a:t>des</a:t>
            </a:r>
            <a:r>
              <a:rPr sz="2700" i="1" spc="4" baseline="1517" dirty="0">
                <a:solidFill>
                  <a:srgbClr val="FFFFFF"/>
                </a:solidFill>
                <a:latin typeface="Calibri"/>
                <a:cs typeface="Calibri"/>
              </a:rPr>
              <a:t> </a:t>
            </a:r>
            <a:r>
              <a:rPr sz="2700" i="1" spc="0" baseline="1517" dirty="0">
                <a:solidFill>
                  <a:srgbClr val="FFFFFF"/>
                </a:solidFill>
                <a:latin typeface="Calibri"/>
                <a:cs typeface="Calibri"/>
              </a:rPr>
              <a:t>s</a:t>
            </a:r>
            <a:r>
              <a:rPr sz="2700" i="1" spc="-4" baseline="1517" dirty="0">
                <a:solidFill>
                  <a:srgbClr val="FFFFFF"/>
                </a:solidFill>
                <a:latin typeface="Calibri"/>
                <a:cs typeface="Calibri"/>
              </a:rPr>
              <a:t>ol</a:t>
            </a:r>
            <a:r>
              <a:rPr sz="2700" i="1" spc="0" baseline="1517" dirty="0">
                <a:solidFill>
                  <a:srgbClr val="FFFFFF"/>
                </a:solidFill>
                <a:latin typeface="Calibri"/>
                <a:cs typeface="Calibri"/>
              </a:rPr>
              <a:t>u</a:t>
            </a:r>
            <a:r>
              <a:rPr sz="2700" i="1" spc="-4" baseline="1517" dirty="0">
                <a:solidFill>
                  <a:srgbClr val="FFFFFF"/>
                </a:solidFill>
                <a:latin typeface="Calibri"/>
                <a:cs typeface="Calibri"/>
              </a:rPr>
              <a:t>ti</a:t>
            </a:r>
            <a:r>
              <a:rPr sz="2700" i="1" spc="0" baseline="1517" dirty="0">
                <a:solidFill>
                  <a:srgbClr val="FFFFFF"/>
                </a:solidFill>
                <a:latin typeface="Calibri"/>
                <a:cs typeface="Calibri"/>
              </a:rPr>
              <a:t>ons</a:t>
            </a:r>
            <a:r>
              <a:rPr sz="2700" i="1" spc="14" baseline="1517" dirty="0">
                <a:solidFill>
                  <a:srgbClr val="FFFFFF"/>
                </a:solidFill>
                <a:latin typeface="Calibri"/>
                <a:cs typeface="Calibri"/>
              </a:rPr>
              <a:t> </a:t>
            </a:r>
            <a:r>
              <a:rPr sz="2700" i="1" spc="0" baseline="1517" dirty="0">
                <a:solidFill>
                  <a:srgbClr val="FFFFFF"/>
                </a:solidFill>
                <a:latin typeface="Calibri"/>
                <a:cs typeface="Calibri"/>
              </a:rPr>
              <a:t>for ma</a:t>
            </a:r>
            <a:r>
              <a:rPr sz="2700" i="1" spc="-9" baseline="1517" dirty="0">
                <a:solidFill>
                  <a:srgbClr val="FFFFFF"/>
                </a:solidFill>
                <a:latin typeface="Calibri"/>
                <a:cs typeface="Calibri"/>
              </a:rPr>
              <a:t>r</a:t>
            </a:r>
            <a:r>
              <a:rPr sz="2700" i="1" spc="0" baseline="1517" dirty="0">
                <a:solidFill>
                  <a:srgbClr val="FFFFFF"/>
                </a:solidFill>
                <a:latin typeface="Calibri"/>
                <a:cs typeface="Calibri"/>
              </a:rPr>
              <a:t>ke</a:t>
            </a:r>
            <a:r>
              <a:rPr sz="2700" i="1" spc="-4" baseline="1517" dirty="0">
                <a:solidFill>
                  <a:srgbClr val="FFFFFF"/>
                </a:solidFill>
                <a:latin typeface="Calibri"/>
                <a:cs typeface="Calibri"/>
              </a:rPr>
              <a:t>ti</a:t>
            </a:r>
            <a:r>
              <a:rPr sz="2700" i="1" spc="0" baseline="1517" dirty="0">
                <a:solidFill>
                  <a:srgbClr val="FFFFFF"/>
                </a:solidFill>
                <a:latin typeface="Calibri"/>
                <a:cs typeface="Calibri"/>
              </a:rPr>
              <a:t>ng,</a:t>
            </a:r>
            <a:endParaRPr sz="1800" dirty="0">
              <a:latin typeface="Calibri"/>
              <a:cs typeface="Calibri"/>
            </a:endParaRPr>
          </a:p>
          <a:p>
            <a:pPr marL="118490" marR="136383" algn="ctr">
              <a:lnSpc>
                <a:spcPts val="2160"/>
              </a:lnSpc>
            </a:pPr>
            <a:r>
              <a:rPr sz="2700" i="1" spc="0" baseline="1517" dirty="0">
                <a:solidFill>
                  <a:srgbClr val="FFFFFF"/>
                </a:solidFill>
                <a:latin typeface="Calibri"/>
                <a:cs typeface="Calibri"/>
              </a:rPr>
              <a:t>s</a:t>
            </a:r>
            <a:r>
              <a:rPr sz="2700" i="1" spc="-4" baseline="1517" dirty="0">
                <a:solidFill>
                  <a:srgbClr val="FFFFFF"/>
                </a:solidFill>
                <a:latin typeface="Calibri"/>
                <a:cs typeface="Calibri"/>
              </a:rPr>
              <a:t>al</a:t>
            </a:r>
            <a:r>
              <a:rPr sz="2700" i="1" spc="0" baseline="1517" dirty="0">
                <a:solidFill>
                  <a:srgbClr val="FFFFFF"/>
                </a:solidFill>
                <a:latin typeface="Calibri"/>
                <a:cs typeface="Calibri"/>
              </a:rPr>
              <a:t>es</a:t>
            </a:r>
            <a:r>
              <a:rPr sz="2700" i="1" spc="9" baseline="1517" dirty="0">
                <a:solidFill>
                  <a:srgbClr val="FFFFFF"/>
                </a:solidFill>
                <a:latin typeface="Calibri"/>
                <a:cs typeface="Calibri"/>
              </a:rPr>
              <a:t> </a:t>
            </a:r>
            <a:r>
              <a:rPr sz="2700" i="1" spc="0" baseline="1517" dirty="0">
                <a:solidFill>
                  <a:srgbClr val="FFFFFF"/>
                </a:solidFill>
                <a:latin typeface="Calibri"/>
                <a:cs typeface="Calibri"/>
              </a:rPr>
              <a:t>and</a:t>
            </a:r>
            <a:r>
              <a:rPr sz="2700" i="1" spc="4" baseline="1517" dirty="0">
                <a:solidFill>
                  <a:srgbClr val="FFFFFF"/>
                </a:solidFill>
                <a:latin typeface="Calibri"/>
                <a:cs typeface="Calibri"/>
              </a:rPr>
              <a:t> </a:t>
            </a:r>
            <a:r>
              <a:rPr sz="2700" i="1" spc="0" baseline="1517" dirty="0">
                <a:solidFill>
                  <a:srgbClr val="FFFFFF"/>
                </a:solidFill>
                <a:latin typeface="Calibri"/>
                <a:cs typeface="Calibri"/>
              </a:rPr>
              <a:t>c</a:t>
            </a:r>
            <a:r>
              <a:rPr sz="2700" i="1" spc="-4" baseline="1517" dirty="0">
                <a:solidFill>
                  <a:srgbClr val="FFFFFF"/>
                </a:solidFill>
                <a:latin typeface="Calibri"/>
                <a:cs typeface="Calibri"/>
              </a:rPr>
              <a:t>u</a:t>
            </a:r>
            <a:r>
              <a:rPr sz="2700" i="1" spc="0" baseline="1517" dirty="0">
                <a:solidFill>
                  <a:srgbClr val="FFFFFF"/>
                </a:solidFill>
                <a:latin typeface="Calibri"/>
                <a:cs typeface="Calibri"/>
              </a:rPr>
              <a:t>s</a:t>
            </a:r>
            <a:r>
              <a:rPr sz="2700" i="1" spc="-4" baseline="1517" dirty="0">
                <a:solidFill>
                  <a:srgbClr val="FFFFFF"/>
                </a:solidFill>
                <a:latin typeface="Calibri"/>
                <a:cs typeface="Calibri"/>
              </a:rPr>
              <a:t>t</a:t>
            </a:r>
            <a:r>
              <a:rPr sz="2700" i="1" spc="0" baseline="1517" dirty="0">
                <a:solidFill>
                  <a:srgbClr val="FFFFFF"/>
                </a:solidFill>
                <a:latin typeface="Calibri"/>
                <a:cs typeface="Calibri"/>
              </a:rPr>
              <a:t>om</a:t>
            </a:r>
            <a:r>
              <a:rPr sz="2700" i="1" spc="9" baseline="1517" dirty="0">
                <a:solidFill>
                  <a:srgbClr val="FFFFFF"/>
                </a:solidFill>
                <a:latin typeface="Calibri"/>
                <a:cs typeface="Calibri"/>
              </a:rPr>
              <a:t>e</a:t>
            </a:r>
            <a:r>
              <a:rPr sz="2700" i="1" spc="0" baseline="1517" dirty="0">
                <a:solidFill>
                  <a:srgbClr val="FFFFFF"/>
                </a:solidFill>
                <a:latin typeface="Calibri"/>
                <a:cs typeface="Calibri"/>
              </a:rPr>
              <a:t>r</a:t>
            </a:r>
            <a:r>
              <a:rPr sz="2700" i="1" spc="4" baseline="1517" dirty="0">
                <a:solidFill>
                  <a:srgbClr val="FFFFFF"/>
                </a:solidFill>
                <a:latin typeface="Calibri"/>
                <a:cs typeface="Calibri"/>
              </a:rPr>
              <a:t> </a:t>
            </a:r>
            <a:r>
              <a:rPr sz="2700" i="1" spc="0" baseline="1517" dirty="0">
                <a:solidFill>
                  <a:srgbClr val="FFFFFF"/>
                </a:solidFill>
                <a:latin typeface="Calibri"/>
                <a:cs typeface="Calibri"/>
              </a:rPr>
              <a:t>se</a:t>
            </a:r>
            <a:r>
              <a:rPr sz="2700" i="1" spc="-4" baseline="1517" dirty="0">
                <a:solidFill>
                  <a:srgbClr val="FFFFFF"/>
                </a:solidFill>
                <a:latin typeface="Calibri"/>
                <a:cs typeface="Calibri"/>
              </a:rPr>
              <a:t>r</a:t>
            </a:r>
            <a:r>
              <a:rPr sz="2700" i="1" spc="0" baseline="1517" dirty="0">
                <a:solidFill>
                  <a:srgbClr val="FFFFFF"/>
                </a:solidFill>
                <a:latin typeface="Calibri"/>
                <a:cs typeface="Calibri"/>
              </a:rPr>
              <a:t>vi</a:t>
            </a:r>
            <a:r>
              <a:rPr sz="2700" i="1" spc="-9" baseline="1517" dirty="0">
                <a:solidFill>
                  <a:srgbClr val="FFFFFF"/>
                </a:solidFill>
                <a:latin typeface="Calibri"/>
                <a:cs typeface="Calibri"/>
              </a:rPr>
              <a:t>c</a:t>
            </a:r>
            <a:r>
              <a:rPr sz="2700" i="1" spc="0" baseline="1517" dirty="0">
                <a:solidFill>
                  <a:srgbClr val="FFFFFF"/>
                </a:solidFill>
                <a:latin typeface="Calibri"/>
                <a:cs typeface="Calibri"/>
              </a:rPr>
              <a:t>e</a:t>
            </a:r>
            <a:r>
              <a:rPr sz="2700" i="1" spc="14" baseline="1517" dirty="0">
                <a:solidFill>
                  <a:srgbClr val="FFFFFF"/>
                </a:solidFill>
                <a:latin typeface="Calibri"/>
                <a:cs typeface="Calibri"/>
              </a:rPr>
              <a:t> </a:t>
            </a:r>
            <a:r>
              <a:rPr sz="2700" i="1" spc="0" baseline="1517" dirty="0">
                <a:solidFill>
                  <a:srgbClr val="FFFFFF"/>
                </a:solidFill>
                <a:latin typeface="Calibri"/>
                <a:cs typeface="Calibri"/>
              </a:rPr>
              <a:t>teams.</a:t>
            </a:r>
            <a:endParaRPr sz="1800" dirty="0">
              <a:latin typeface="Calibri"/>
              <a:cs typeface="Calibri"/>
            </a:endParaRPr>
          </a:p>
        </p:txBody>
      </p:sp>
      <p:sp>
        <p:nvSpPr>
          <p:cNvPr id="9" name="object 9"/>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8" name="object 8"/>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19</a:t>
            </a:r>
            <a:endParaRPr sz="800">
              <a:latin typeface="Arial"/>
              <a:cs typeface="Arial"/>
            </a:endParaRPr>
          </a:p>
        </p:txBody>
      </p:sp>
      <p:sp>
        <p:nvSpPr>
          <p:cNvPr id="7" name="object 7"/>
          <p:cNvSpPr txBox="1"/>
          <p:nvPr/>
        </p:nvSpPr>
        <p:spPr>
          <a:xfrm>
            <a:off x="1237488" y="381253"/>
            <a:ext cx="119786"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2144572" y="381253"/>
            <a:ext cx="127101"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5117744" y="381253"/>
            <a:ext cx="125272"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5499799" y="1552194"/>
            <a:ext cx="5215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5878114" y="1552194"/>
            <a:ext cx="51718"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pic>
        <p:nvPicPr>
          <p:cNvPr id="16" name="Picture 5"/>
          <p:cNvPicPr>
            <a:picLocks noChangeAspect="1" noChangeArrowheads="1"/>
          </p:cNvPicPr>
          <p:nvPr/>
        </p:nvPicPr>
        <p:blipFill>
          <a:blip r:embed="rId4" cstate="print"/>
          <a:srcRect/>
          <a:stretch>
            <a:fillRect/>
          </a:stretch>
        </p:blipFill>
        <p:spPr bwMode="auto">
          <a:xfrm>
            <a:off x="824846" y="1480112"/>
            <a:ext cx="7589428" cy="3421626"/>
          </a:xfrm>
          <a:prstGeom prst="rect">
            <a:avLst/>
          </a:prstGeom>
          <a:noFill/>
          <a:ln w="9525">
            <a:noFill/>
            <a:miter lim="800000"/>
            <a:headEnd/>
            <a:tailEnd/>
          </a:ln>
        </p:spPr>
      </p:pic>
    </p:spTree>
    <p:extLst>
      <p:ext uri="{BB962C8B-B14F-4D97-AF65-F5344CB8AC3E}">
        <p14:creationId xmlns:p14="http://schemas.microsoft.com/office/powerpoint/2010/main" val="32284441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26" name="object 26"/>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4" name="object 24"/>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3" name="object 23"/>
          <p:cNvSpPr txBox="1"/>
          <p:nvPr/>
        </p:nvSpPr>
        <p:spPr>
          <a:xfrm>
            <a:off x="284784" y="137778"/>
            <a:ext cx="893541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Mapping concepts</a:t>
            </a:r>
            <a:endParaRPr sz="3600" b="1" dirty="0">
              <a:solidFill>
                <a:schemeClr val="accent6"/>
              </a:solidFill>
              <a:latin typeface="Arial" panose="020B0604020202020204" pitchFamily="34" charset="0"/>
              <a:cs typeface="Arial" panose="020B0604020202020204" pitchFamily="34" charset="0"/>
            </a:endParaRPr>
          </a:p>
        </p:txBody>
      </p:sp>
      <p:sp>
        <p:nvSpPr>
          <p:cNvPr id="20" name="object 20"/>
          <p:cNvSpPr txBox="1"/>
          <p:nvPr/>
        </p:nvSpPr>
        <p:spPr>
          <a:xfrm>
            <a:off x="1030020" y="1332484"/>
            <a:ext cx="3461992" cy="1077340"/>
          </a:xfrm>
          <a:prstGeom prst="rect">
            <a:avLst/>
          </a:prstGeom>
        </p:spPr>
        <p:txBody>
          <a:bodyPr wrap="square" lIns="0" tIns="0" rIns="0" bIns="0" rtlCol="0">
            <a:noAutofit/>
          </a:bodyPr>
          <a:lstStyle/>
          <a:p>
            <a:pPr marL="77342" marR="92939" algn="ctr">
              <a:lnSpc>
                <a:spcPts val="1935"/>
              </a:lnSpc>
              <a:spcBef>
                <a:spcPts val="96"/>
              </a:spcBef>
            </a:pPr>
            <a:r>
              <a:rPr sz="2700" i="1" spc="0" baseline="3034" dirty="0">
                <a:solidFill>
                  <a:srgbClr val="FFFFFF"/>
                </a:solidFill>
                <a:latin typeface="Calibri"/>
                <a:cs typeface="Calibri"/>
              </a:rPr>
              <a:t>SAP C</a:t>
            </a:r>
            <a:r>
              <a:rPr sz="2700" i="1" spc="-9" baseline="3034" dirty="0">
                <a:solidFill>
                  <a:srgbClr val="FFFFFF"/>
                </a:solidFill>
                <a:latin typeface="Calibri"/>
                <a:cs typeface="Calibri"/>
              </a:rPr>
              <a:t>l</a:t>
            </a:r>
            <a:r>
              <a:rPr sz="2700" i="1" spc="0" baseline="3034" dirty="0">
                <a:solidFill>
                  <a:srgbClr val="FFFFFF"/>
                </a:solidFill>
                <a:latin typeface="Calibri"/>
                <a:cs typeface="Calibri"/>
              </a:rPr>
              <a:t>oud</a:t>
            </a:r>
            <a:r>
              <a:rPr sz="2700" i="1" spc="9" baseline="3034" dirty="0">
                <a:solidFill>
                  <a:srgbClr val="FFFFFF"/>
                </a:solidFill>
                <a:latin typeface="Calibri"/>
                <a:cs typeface="Calibri"/>
              </a:rPr>
              <a:t> </a:t>
            </a:r>
            <a:r>
              <a:rPr sz="2700" i="1" spc="0" baseline="3034" dirty="0">
                <a:solidFill>
                  <a:srgbClr val="FFFFFF"/>
                </a:solidFill>
                <a:latin typeface="Calibri"/>
                <a:cs typeface="Calibri"/>
              </a:rPr>
              <a:t>for Cu</a:t>
            </a:r>
            <a:r>
              <a:rPr sz="2700" i="1" spc="-9" baseline="3034" dirty="0">
                <a:solidFill>
                  <a:srgbClr val="FFFFFF"/>
                </a:solidFill>
                <a:latin typeface="Calibri"/>
                <a:cs typeface="Calibri"/>
              </a:rPr>
              <a:t>s</a:t>
            </a:r>
            <a:r>
              <a:rPr sz="2700" i="1" spc="0" baseline="3034" dirty="0">
                <a:solidFill>
                  <a:srgbClr val="FFFFFF"/>
                </a:solidFill>
                <a:latin typeface="Calibri"/>
                <a:cs typeface="Calibri"/>
              </a:rPr>
              <a:t>tomer</a:t>
            </a:r>
            <a:r>
              <a:rPr sz="2700" i="1" spc="9" baseline="3034" dirty="0">
                <a:solidFill>
                  <a:srgbClr val="FFFFFF"/>
                </a:solidFill>
                <a:latin typeface="Calibri"/>
                <a:cs typeface="Calibri"/>
              </a:rPr>
              <a:t> </a:t>
            </a:r>
            <a:r>
              <a:rPr sz="2700" i="1" spc="0" baseline="3034" dirty="0">
                <a:solidFill>
                  <a:srgbClr val="FFFFFF"/>
                </a:solidFill>
                <a:latin typeface="Calibri"/>
                <a:cs typeface="Calibri"/>
              </a:rPr>
              <a:t>helps a</a:t>
            </a:r>
            <a:r>
              <a:rPr sz="2700" i="1" spc="-4" baseline="3034" dirty="0">
                <a:solidFill>
                  <a:srgbClr val="FFFFFF"/>
                </a:solidFill>
                <a:latin typeface="Calibri"/>
                <a:cs typeface="Calibri"/>
              </a:rPr>
              <a:t>li</a:t>
            </a:r>
            <a:r>
              <a:rPr sz="2700" i="1" spc="0" baseline="3034" dirty="0">
                <a:solidFill>
                  <a:srgbClr val="FFFFFF"/>
                </a:solidFill>
                <a:latin typeface="Calibri"/>
                <a:cs typeface="Calibri"/>
              </a:rPr>
              <a:t>gn</a:t>
            </a:r>
            <a:endParaRPr sz="1800" dirty="0">
              <a:latin typeface="Calibri"/>
              <a:cs typeface="Calibri"/>
            </a:endParaRPr>
          </a:p>
          <a:p>
            <a:pPr algn="ctr">
              <a:lnSpc>
                <a:spcPts val="2160"/>
              </a:lnSpc>
              <a:spcBef>
                <a:spcPts val="11"/>
              </a:spcBef>
            </a:pPr>
            <a:r>
              <a:rPr sz="2700" i="1" spc="0" baseline="1517" dirty="0">
                <a:solidFill>
                  <a:srgbClr val="FFFFFF"/>
                </a:solidFill>
                <a:latin typeface="Calibri"/>
                <a:cs typeface="Calibri"/>
              </a:rPr>
              <a:t>an</a:t>
            </a:r>
            <a:r>
              <a:rPr sz="2700" i="1" spc="9" baseline="1517" dirty="0">
                <a:solidFill>
                  <a:srgbClr val="FFFFFF"/>
                </a:solidFill>
                <a:latin typeface="Calibri"/>
                <a:cs typeface="Calibri"/>
              </a:rPr>
              <a:t> </a:t>
            </a:r>
            <a:r>
              <a:rPr sz="2700" i="1" spc="0" baseline="1517" dirty="0">
                <a:solidFill>
                  <a:srgbClr val="FFFFFF"/>
                </a:solidFill>
                <a:latin typeface="Calibri"/>
                <a:cs typeface="Calibri"/>
              </a:rPr>
              <a:t>or</a:t>
            </a:r>
            <a:r>
              <a:rPr sz="2700" i="1" spc="-4" baseline="1517" dirty="0">
                <a:solidFill>
                  <a:srgbClr val="FFFFFF"/>
                </a:solidFill>
                <a:latin typeface="Calibri"/>
                <a:cs typeface="Calibri"/>
              </a:rPr>
              <a:t>g</a:t>
            </a:r>
            <a:r>
              <a:rPr sz="2700" i="1" spc="0" baseline="1517" dirty="0">
                <a:solidFill>
                  <a:srgbClr val="FFFFFF"/>
                </a:solidFill>
                <a:latin typeface="Calibri"/>
                <a:cs typeface="Calibri"/>
              </a:rPr>
              <a:t>an</a:t>
            </a:r>
            <a:r>
              <a:rPr sz="2700" i="1" spc="-9" baseline="1517" dirty="0">
                <a:solidFill>
                  <a:srgbClr val="FFFFFF"/>
                </a:solidFill>
                <a:latin typeface="Calibri"/>
                <a:cs typeface="Calibri"/>
              </a:rPr>
              <a:t>i</a:t>
            </a:r>
            <a:r>
              <a:rPr sz="2700" i="1" spc="0" baseline="1517" dirty="0">
                <a:solidFill>
                  <a:srgbClr val="FFFFFF"/>
                </a:solidFill>
                <a:latin typeface="Calibri"/>
                <a:cs typeface="Calibri"/>
              </a:rPr>
              <a:t>za</a:t>
            </a:r>
            <a:r>
              <a:rPr sz="2700" i="1" spc="-4" baseline="1517" dirty="0">
                <a:solidFill>
                  <a:srgbClr val="FFFFFF"/>
                </a:solidFill>
                <a:latin typeface="Calibri"/>
                <a:cs typeface="Calibri"/>
              </a:rPr>
              <a:t>ti</a:t>
            </a:r>
            <a:r>
              <a:rPr sz="2700" i="1" spc="0" baseline="1517" dirty="0">
                <a:solidFill>
                  <a:srgbClr val="FFFFFF"/>
                </a:solidFill>
                <a:latin typeface="Calibri"/>
                <a:cs typeface="Calibri"/>
              </a:rPr>
              <a:t>on</a:t>
            </a:r>
            <a:r>
              <a:rPr sz="2700" i="1" spc="24" baseline="1517" dirty="0">
                <a:solidFill>
                  <a:srgbClr val="FFFFFF"/>
                </a:solidFill>
                <a:latin typeface="Calibri"/>
                <a:cs typeface="Calibri"/>
              </a:rPr>
              <a:t> </a:t>
            </a:r>
            <a:r>
              <a:rPr sz="2700" i="1" spc="0" baseline="1517" dirty="0">
                <a:solidFill>
                  <a:srgbClr val="FFFFFF"/>
                </a:solidFill>
                <a:latin typeface="Calibri"/>
                <a:cs typeface="Calibri"/>
              </a:rPr>
              <a:t>a</a:t>
            </a:r>
            <a:r>
              <a:rPr sz="2700" i="1" spc="-4" baseline="1517" dirty="0">
                <a:solidFill>
                  <a:srgbClr val="FFFFFF"/>
                </a:solidFill>
                <a:latin typeface="Calibri"/>
                <a:cs typeface="Calibri"/>
              </a:rPr>
              <a:t>r</a:t>
            </a:r>
            <a:r>
              <a:rPr sz="2700" i="1" spc="0" baseline="1517" dirty="0">
                <a:solidFill>
                  <a:srgbClr val="FFFFFF"/>
                </a:solidFill>
                <a:latin typeface="Calibri"/>
                <a:cs typeface="Calibri"/>
              </a:rPr>
              <a:t>ound</a:t>
            </a:r>
            <a:r>
              <a:rPr sz="2700" i="1" spc="9" baseline="1517" dirty="0">
                <a:solidFill>
                  <a:srgbClr val="FFFFFF"/>
                </a:solidFill>
                <a:latin typeface="Calibri"/>
                <a:cs typeface="Calibri"/>
              </a:rPr>
              <a:t> </a:t>
            </a:r>
            <a:r>
              <a:rPr sz="2700" i="1" spc="-4" baseline="1517" dirty="0">
                <a:solidFill>
                  <a:srgbClr val="FFFFFF"/>
                </a:solidFill>
                <a:latin typeface="Calibri"/>
                <a:cs typeface="Calibri"/>
              </a:rPr>
              <a:t>i</a:t>
            </a:r>
            <a:r>
              <a:rPr sz="2700" i="1" spc="0" baseline="1517" dirty="0">
                <a:solidFill>
                  <a:srgbClr val="FFFFFF"/>
                </a:solidFill>
                <a:latin typeface="Calibri"/>
                <a:cs typeface="Calibri"/>
              </a:rPr>
              <a:t>ts c</a:t>
            </a:r>
            <a:r>
              <a:rPr sz="2700" i="1" spc="-4" baseline="1517" dirty="0">
                <a:solidFill>
                  <a:srgbClr val="FFFFFF"/>
                </a:solidFill>
                <a:latin typeface="Calibri"/>
                <a:cs typeface="Calibri"/>
              </a:rPr>
              <a:t>u</a:t>
            </a:r>
            <a:r>
              <a:rPr sz="2700" i="1" spc="0" baseline="1517" dirty="0">
                <a:solidFill>
                  <a:srgbClr val="FFFFFF"/>
                </a:solidFill>
                <a:latin typeface="Calibri"/>
                <a:cs typeface="Calibri"/>
              </a:rPr>
              <a:t>s</a:t>
            </a:r>
            <a:r>
              <a:rPr sz="2700" i="1" spc="-4" baseline="1517" dirty="0">
                <a:solidFill>
                  <a:srgbClr val="FFFFFF"/>
                </a:solidFill>
                <a:latin typeface="Calibri"/>
                <a:cs typeface="Calibri"/>
              </a:rPr>
              <a:t>t</a:t>
            </a:r>
            <a:r>
              <a:rPr sz="2700" i="1" spc="0" baseline="1517" dirty="0">
                <a:solidFill>
                  <a:srgbClr val="FFFFFF"/>
                </a:solidFill>
                <a:latin typeface="Calibri"/>
                <a:cs typeface="Calibri"/>
              </a:rPr>
              <a:t>om</a:t>
            </a:r>
            <a:r>
              <a:rPr sz="2700" i="1" spc="9" baseline="1517" dirty="0">
                <a:solidFill>
                  <a:srgbClr val="FFFFFF"/>
                </a:solidFill>
                <a:latin typeface="Calibri"/>
                <a:cs typeface="Calibri"/>
              </a:rPr>
              <a:t>e</a:t>
            </a:r>
            <a:r>
              <a:rPr sz="2700" i="1" spc="0" baseline="1517" dirty="0">
                <a:solidFill>
                  <a:srgbClr val="FFFFFF"/>
                </a:solidFill>
                <a:latin typeface="Calibri"/>
                <a:cs typeface="Calibri"/>
              </a:rPr>
              <a:t>r.</a:t>
            </a:r>
            <a:endParaRPr sz="1800" dirty="0">
              <a:latin typeface="Calibri"/>
              <a:cs typeface="Calibri"/>
            </a:endParaRPr>
          </a:p>
          <a:p>
            <a:pPr marL="78844" marR="94978" algn="ctr">
              <a:lnSpc>
                <a:spcPts val="2165"/>
              </a:lnSpc>
              <a:spcBef>
                <a:spcPts val="0"/>
              </a:spcBef>
            </a:pPr>
            <a:r>
              <a:rPr sz="2700" i="1" spc="0" baseline="1517" dirty="0">
                <a:solidFill>
                  <a:srgbClr val="FFFFFF"/>
                </a:solidFill>
                <a:latin typeface="Calibri"/>
                <a:cs typeface="Calibri"/>
              </a:rPr>
              <a:t>It p</a:t>
            </a:r>
            <a:r>
              <a:rPr sz="2700" i="1" spc="-9" baseline="1517" dirty="0">
                <a:solidFill>
                  <a:srgbClr val="FFFFFF"/>
                </a:solidFill>
                <a:latin typeface="Calibri"/>
                <a:cs typeface="Calibri"/>
              </a:rPr>
              <a:t>r</a:t>
            </a:r>
            <a:r>
              <a:rPr sz="2700" i="1" spc="0" baseline="1517" dirty="0">
                <a:solidFill>
                  <a:srgbClr val="FFFFFF"/>
                </a:solidFill>
                <a:latin typeface="Calibri"/>
                <a:cs typeface="Calibri"/>
              </a:rPr>
              <a:t>ov</a:t>
            </a:r>
            <a:r>
              <a:rPr sz="2700" i="1" spc="-4" baseline="1517" dirty="0">
                <a:solidFill>
                  <a:srgbClr val="FFFFFF"/>
                </a:solidFill>
                <a:latin typeface="Calibri"/>
                <a:cs typeface="Calibri"/>
              </a:rPr>
              <a:t>i</a:t>
            </a:r>
            <a:r>
              <a:rPr sz="2700" i="1" spc="0" baseline="1517" dirty="0">
                <a:solidFill>
                  <a:srgbClr val="FFFFFF"/>
                </a:solidFill>
                <a:latin typeface="Calibri"/>
                <a:cs typeface="Calibri"/>
              </a:rPr>
              <a:t>des</a:t>
            </a:r>
            <a:r>
              <a:rPr sz="2700" i="1" spc="4" baseline="1517" dirty="0">
                <a:solidFill>
                  <a:srgbClr val="FFFFFF"/>
                </a:solidFill>
                <a:latin typeface="Calibri"/>
                <a:cs typeface="Calibri"/>
              </a:rPr>
              <a:t> </a:t>
            </a:r>
            <a:r>
              <a:rPr sz="2700" i="1" spc="0" baseline="1517" dirty="0">
                <a:solidFill>
                  <a:srgbClr val="FFFFFF"/>
                </a:solidFill>
                <a:latin typeface="Calibri"/>
                <a:cs typeface="Calibri"/>
              </a:rPr>
              <a:t>s</a:t>
            </a:r>
            <a:r>
              <a:rPr sz="2700" i="1" spc="-4" baseline="1517" dirty="0">
                <a:solidFill>
                  <a:srgbClr val="FFFFFF"/>
                </a:solidFill>
                <a:latin typeface="Calibri"/>
                <a:cs typeface="Calibri"/>
              </a:rPr>
              <a:t>ol</a:t>
            </a:r>
            <a:r>
              <a:rPr sz="2700" i="1" spc="0" baseline="1517" dirty="0">
                <a:solidFill>
                  <a:srgbClr val="FFFFFF"/>
                </a:solidFill>
                <a:latin typeface="Calibri"/>
                <a:cs typeface="Calibri"/>
              </a:rPr>
              <a:t>u</a:t>
            </a:r>
            <a:r>
              <a:rPr sz="2700" i="1" spc="-4" baseline="1517" dirty="0">
                <a:solidFill>
                  <a:srgbClr val="FFFFFF"/>
                </a:solidFill>
                <a:latin typeface="Calibri"/>
                <a:cs typeface="Calibri"/>
              </a:rPr>
              <a:t>ti</a:t>
            </a:r>
            <a:r>
              <a:rPr sz="2700" i="1" spc="0" baseline="1517" dirty="0">
                <a:solidFill>
                  <a:srgbClr val="FFFFFF"/>
                </a:solidFill>
                <a:latin typeface="Calibri"/>
                <a:cs typeface="Calibri"/>
              </a:rPr>
              <a:t>ons</a:t>
            </a:r>
            <a:r>
              <a:rPr sz="2700" i="1" spc="14" baseline="1517" dirty="0">
                <a:solidFill>
                  <a:srgbClr val="FFFFFF"/>
                </a:solidFill>
                <a:latin typeface="Calibri"/>
                <a:cs typeface="Calibri"/>
              </a:rPr>
              <a:t> </a:t>
            </a:r>
            <a:r>
              <a:rPr sz="2700" i="1" spc="0" baseline="1517" dirty="0">
                <a:solidFill>
                  <a:srgbClr val="FFFFFF"/>
                </a:solidFill>
                <a:latin typeface="Calibri"/>
                <a:cs typeface="Calibri"/>
              </a:rPr>
              <a:t>for ma</a:t>
            </a:r>
            <a:r>
              <a:rPr sz="2700" i="1" spc="-9" baseline="1517" dirty="0">
                <a:solidFill>
                  <a:srgbClr val="FFFFFF"/>
                </a:solidFill>
                <a:latin typeface="Calibri"/>
                <a:cs typeface="Calibri"/>
              </a:rPr>
              <a:t>r</a:t>
            </a:r>
            <a:r>
              <a:rPr sz="2700" i="1" spc="0" baseline="1517" dirty="0">
                <a:solidFill>
                  <a:srgbClr val="FFFFFF"/>
                </a:solidFill>
                <a:latin typeface="Calibri"/>
                <a:cs typeface="Calibri"/>
              </a:rPr>
              <a:t>ke</a:t>
            </a:r>
            <a:r>
              <a:rPr sz="2700" i="1" spc="-4" baseline="1517" dirty="0">
                <a:solidFill>
                  <a:srgbClr val="FFFFFF"/>
                </a:solidFill>
                <a:latin typeface="Calibri"/>
                <a:cs typeface="Calibri"/>
              </a:rPr>
              <a:t>ti</a:t>
            </a:r>
            <a:r>
              <a:rPr sz="2700" i="1" spc="0" baseline="1517" dirty="0">
                <a:solidFill>
                  <a:srgbClr val="FFFFFF"/>
                </a:solidFill>
                <a:latin typeface="Calibri"/>
                <a:cs typeface="Calibri"/>
              </a:rPr>
              <a:t>ng,</a:t>
            </a:r>
            <a:endParaRPr sz="1800" dirty="0">
              <a:latin typeface="Calibri"/>
              <a:cs typeface="Calibri"/>
            </a:endParaRPr>
          </a:p>
          <a:p>
            <a:pPr marL="118490" marR="136383" algn="ctr">
              <a:lnSpc>
                <a:spcPts val="2160"/>
              </a:lnSpc>
            </a:pPr>
            <a:r>
              <a:rPr sz="2700" i="1" spc="0" baseline="1517" dirty="0">
                <a:solidFill>
                  <a:srgbClr val="FFFFFF"/>
                </a:solidFill>
                <a:latin typeface="Calibri"/>
                <a:cs typeface="Calibri"/>
              </a:rPr>
              <a:t>s</a:t>
            </a:r>
            <a:r>
              <a:rPr sz="2700" i="1" spc="-4" baseline="1517" dirty="0">
                <a:solidFill>
                  <a:srgbClr val="FFFFFF"/>
                </a:solidFill>
                <a:latin typeface="Calibri"/>
                <a:cs typeface="Calibri"/>
              </a:rPr>
              <a:t>al</a:t>
            </a:r>
            <a:r>
              <a:rPr sz="2700" i="1" spc="0" baseline="1517" dirty="0">
                <a:solidFill>
                  <a:srgbClr val="FFFFFF"/>
                </a:solidFill>
                <a:latin typeface="Calibri"/>
                <a:cs typeface="Calibri"/>
              </a:rPr>
              <a:t>es</a:t>
            </a:r>
            <a:r>
              <a:rPr sz="2700" i="1" spc="9" baseline="1517" dirty="0">
                <a:solidFill>
                  <a:srgbClr val="FFFFFF"/>
                </a:solidFill>
                <a:latin typeface="Calibri"/>
                <a:cs typeface="Calibri"/>
              </a:rPr>
              <a:t> </a:t>
            </a:r>
            <a:r>
              <a:rPr sz="2700" i="1" spc="0" baseline="1517" dirty="0">
                <a:solidFill>
                  <a:srgbClr val="FFFFFF"/>
                </a:solidFill>
                <a:latin typeface="Calibri"/>
                <a:cs typeface="Calibri"/>
              </a:rPr>
              <a:t>and</a:t>
            </a:r>
            <a:r>
              <a:rPr sz="2700" i="1" spc="4" baseline="1517" dirty="0">
                <a:solidFill>
                  <a:srgbClr val="FFFFFF"/>
                </a:solidFill>
                <a:latin typeface="Calibri"/>
                <a:cs typeface="Calibri"/>
              </a:rPr>
              <a:t> </a:t>
            </a:r>
            <a:r>
              <a:rPr sz="2700" i="1" spc="0" baseline="1517" dirty="0">
                <a:solidFill>
                  <a:srgbClr val="FFFFFF"/>
                </a:solidFill>
                <a:latin typeface="Calibri"/>
                <a:cs typeface="Calibri"/>
              </a:rPr>
              <a:t>c</a:t>
            </a:r>
            <a:r>
              <a:rPr sz="2700" i="1" spc="-4" baseline="1517" dirty="0">
                <a:solidFill>
                  <a:srgbClr val="FFFFFF"/>
                </a:solidFill>
                <a:latin typeface="Calibri"/>
                <a:cs typeface="Calibri"/>
              </a:rPr>
              <a:t>u</a:t>
            </a:r>
            <a:r>
              <a:rPr sz="2700" i="1" spc="0" baseline="1517" dirty="0">
                <a:solidFill>
                  <a:srgbClr val="FFFFFF"/>
                </a:solidFill>
                <a:latin typeface="Calibri"/>
                <a:cs typeface="Calibri"/>
              </a:rPr>
              <a:t>s</a:t>
            </a:r>
            <a:r>
              <a:rPr sz="2700" i="1" spc="-4" baseline="1517" dirty="0">
                <a:solidFill>
                  <a:srgbClr val="FFFFFF"/>
                </a:solidFill>
                <a:latin typeface="Calibri"/>
                <a:cs typeface="Calibri"/>
              </a:rPr>
              <a:t>t</a:t>
            </a:r>
            <a:r>
              <a:rPr sz="2700" i="1" spc="0" baseline="1517" dirty="0">
                <a:solidFill>
                  <a:srgbClr val="FFFFFF"/>
                </a:solidFill>
                <a:latin typeface="Calibri"/>
                <a:cs typeface="Calibri"/>
              </a:rPr>
              <a:t>om</a:t>
            </a:r>
            <a:r>
              <a:rPr sz="2700" i="1" spc="9" baseline="1517" dirty="0">
                <a:solidFill>
                  <a:srgbClr val="FFFFFF"/>
                </a:solidFill>
                <a:latin typeface="Calibri"/>
                <a:cs typeface="Calibri"/>
              </a:rPr>
              <a:t>e</a:t>
            </a:r>
            <a:r>
              <a:rPr sz="2700" i="1" spc="0" baseline="1517" dirty="0">
                <a:solidFill>
                  <a:srgbClr val="FFFFFF"/>
                </a:solidFill>
                <a:latin typeface="Calibri"/>
                <a:cs typeface="Calibri"/>
              </a:rPr>
              <a:t>r</a:t>
            </a:r>
            <a:r>
              <a:rPr sz="2700" i="1" spc="4" baseline="1517" dirty="0">
                <a:solidFill>
                  <a:srgbClr val="FFFFFF"/>
                </a:solidFill>
                <a:latin typeface="Calibri"/>
                <a:cs typeface="Calibri"/>
              </a:rPr>
              <a:t> </a:t>
            </a:r>
            <a:r>
              <a:rPr sz="2700" i="1" spc="0" baseline="1517" dirty="0">
                <a:solidFill>
                  <a:srgbClr val="FFFFFF"/>
                </a:solidFill>
                <a:latin typeface="Calibri"/>
                <a:cs typeface="Calibri"/>
              </a:rPr>
              <a:t>se</a:t>
            </a:r>
            <a:r>
              <a:rPr sz="2700" i="1" spc="-4" baseline="1517" dirty="0">
                <a:solidFill>
                  <a:srgbClr val="FFFFFF"/>
                </a:solidFill>
                <a:latin typeface="Calibri"/>
                <a:cs typeface="Calibri"/>
              </a:rPr>
              <a:t>r</a:t>
            </a:r>
            <a:r>
              <a:rPr sz="2700" i="1" spc="0" baseline="1517" dirty="0">
                <a:solidFill>
                  <a:srgbClr val="FFFFFF"/>
                </a:solidFill>
                <a:latin typeface="Calibri"/>
                <a:cs typeface="Calibri"/>
              </a:rPr>
              <a:t>vi</a:t>
            </a:r>
            <a:r>
              <a:rPr sz="2700" i="1" spc="-9" baseline="1517" dirty="0">
                <a:solidFill>
                  <a:srgbClr val="FFFFFF"/>
                </a:solidFill>
                <a:latin typeface="Calibri"/>
                <a:cs typeface="Calibri"/>
              </a:rPr>
              <a:t>c</a:t>
            </a:r>
            <a:r>
              <a:rPr sz="2700" i="1" spc="0" baseline="1517" dirty="0">
                <a:solidFill>
                  <a:srgbClr val="FFFFFF"/>
                </a:solidFill>
                <a:latin typeface="Calibri"/>
                <a:cs typeface="Calibri"/>
              </a:rPr>
              <a:t>e</a:t>
            </a:r>
            <a:r>
              <a:rPr sz="2700" i="1" spc="14" baseline="1517" dirty="0">
                <a:solidFill>
                  <a:srgbClr val="FFFFFF"/>
                </a:solidFill>
                <a:latin typeface="Calibri"/>
                <a:cs typeface="Calibri"/>
              </a:rPr>
              <a:t> </a:t>
            </a:r>
            <a:r>
              <a:rPr sz="2700" i="1" spc="0" baseline="1517" dirty="0">
                <a:solidFill>
                  <a:srgbClr val="FFFFFF"/>
                </a:solidFill>
                <a:latin typeface="Calibri"/>
                <a:cs typeface="Calibri"/>
              </a:rPr>
              <a:t>teams.</a:t>
            </a:r>
            <a:endParaRPr sz="1800" dirty="0">
              <a:latin typeface="Calibri"/>
              <a:cs typeface="Calibri"/>
            </a:endParaRPr>
          </a:p>
        </p:txBody>
      </p:sp>
      <p:sp>
        <p:nvSpPr>
          <p:cNvPr id="9" name="object 9"/>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8" name="object 8"/>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19</a:t>
            </a:r>
            <a:endParaRPr sz="800">
              <a:latin typeface="Arial"/>
              <a:cs typeface="Arial"/>
            </a:endParaRPr>
          </a:p>
        </p:txBody>
      </p:sp>
      <p:sp>
        <p:nvSpPr>
          <p:cNvPr id="7" name="object 7"/>
          <p:cNvSpPr txBox="1"/>
          <p:nvPr/>
        </p:nvSpPr>
        <p:spPr>
          <a:xfrm>
            <a:off x="1237488" y="381253"/>
            <a:ext cx="119786"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2144572" y="381253"/>
            <a:ext cx="127101"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5117744" y="381253"/>
            <a:ext cx="125272"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5499799" y="1552194"/>
            <a:ext cx="5215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5878114" y="1552194"/>
            <a:ext cx="51718"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pic>
        <p:nvPicPr>
          <p:cNvPr id="17" name="Picture 2"/>
          <p:cNvPicPr>
            <a:picLocks noChangeAspect="1" noChangeArrowheads="1"/>
          </p:cNvPicPr>
          <p:nvPr/>
        </p:nvPicPr>
        <p:blipFill>
          <a:blip r:embed="rId4" cstate="print"/>
          <a:srcRect/>
          <a:stretch>
            <a:fillRect/>
          </a:stretch>
        </p:blipFill>
        <p:spPr bwMode="auto">
          <a:xfrm>
            <a:off x="852067" y="1688672"/>
            <a:ext cx="7787149" cy="3347885"/>
          </a:xfrm>
          <a:prstGeom prst="rect">
            <a:avLst/>
          </a:prstGeom>
          <a:noFill/>
          <a:ln w="9525">
            <a:noFill/>
            <a:miter lim="800000"/>
            <a:headEnd/>
            <a:tailEnd/>
          </a:ln>
        </p:spPr>
      </p:pic>
    </p:spTree>
    <p:extLst>
      <p:ext uri="{BB962C8B-B14F-4D97-AF65-F5344CB8AC3E}">
        <p14:creationId xmlns:p14="http://schemas.microsoft.com/office/powerpoint/2010/main" val="7098210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26" name="object 26"/>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4" name="object 24"/>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3" name="object 23"/>
          <p:cNvSpPr txBox="1"/>
          <p:nvPr/>
        </p:nvSpPr>
        <p:spPr>
          <a:xfrm>
            <a:off x="284784" y="137778"/>
            <a:ext cx="893541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Mapping concepts</a:t>
            </a:r>
            <a:endParaRPr sz="3600" b="1" dirty="0">
              <a:solidFill>
                <a:schemeClr val="accent6"/>
              </a:solidFill>
              <a:latin typeface="Arial" panose="020B0604020202020204" pitchFamily="34" charset="0"/>
              <a:cs typeface="Arial" panose="020B0604020202020204" pitchFamily="34" charset="0"/>
            </a:endParaRPr>
          </a:p>
        </p:txBody>
      </p:sp>
      <p:sp>
        <p:nvSpPr>
          <p:cNvPr id="20" name="object 20"/>
          <p:cNvSpPr txBox="1"/>
          <p:nvPr/>
        </p:nvSpPr>
        <p:spPr>
          <a:xfrm>
            <a:off x="1030020" y="1332484"/>
            <a:ext cx="3461992" cy="1077340"/>
          </a:xfrm>
          <a:prstGeom prst="rect">
            <a:avLst/>
          </a:prstGeom>
        </p:spPr>
        <p:txBody>
          <a:bodyPr wrap="square" lIns="0" tIns="0" rIns="0" bIns="0" rtlCol="0">
            <a:noAutofit/>
          </a:bodyPr>
          <a:lstStyle/>
          <a:p>
            <a:pPr marL="77342" marR="92939" algn="ctr">
              <a:lnSpc>
                <a:spcPts val="1935"/>
              </a:lnSpc>
              <a:spcBef>
                <a:spcPts val="96"/>
              </a:spcBef>
            </a:pPr>
            <a:r>
              <a:rPr sz="2700" i="1" spc="0" baseline="3034" dirty="0">
                <a:solidFill>
                  <a:srgbClr val="FFFFFF"/>
                </a:solidFill>
                <a:latin typeface="Calibri"/>
                <a:cs typeface="Calibri"/>
              </a:rPr>
              <a:t>SAP C</a:t>
            </a:r>
            <a:r>
              <a:rPr sz="2700" i="1" spc="-9" baseline="3034" dirty="0">
                <a:solidFill>
                  <a:srgbClr val="FFFFFF"/>
                </a:solidFill>
                <a:latin typeface="Calibri"/>
                <a:cs typeface="Calibri"/>
              </a:rPr>
              <a:t>l</a:t>
            </a:r>
            <a:r>
              <a:rPr sz="2700" i="1" spc="0" baseline="3034" dirty="0">
                <a:solidFill>
                  <a:srgbClr val="FFFFFF"/>
                </a:solidFill>
                <a:latin typeface="Calibri"/>
                <a:cs typeface="Calibri"/>
              </a:rPr>
              <a:t>oud</a:t>
            </a:r>
            <a:r>
              <a:rPr sz="2700" i="1" spc="9" baseline="3034" dirty="0">
                <a:solidFill>
                  <a:srgbClr val="FFFFFF"/>
                </a:solidFill>
                <a:latin typeface="Calibri"/>
                <a:cs typeface="Calibri"/>
              </a:rPr>
              <a:t> </a:t>
            </a:r>
            <a:r>
              <a:rPr sz="2700" i="1" spc="0" baseline="3034" dirty="0">
                <a:solidFill>
                  <a:srgbClr val="FFFFFF"/>
                </a:solidFill>
                <a:latin typeface="Calibri"/>
                <a:cs typeface="Calibri"/>
              </a:rPr>
              <a:t>for Cu</a:t>
            </a:r>
            <a:r>
              <a:rPr sz="2700" i="1" spc="-9" baseline="3034" dirty="0">
                <a:solidFill>
                  <a:srgbClr val="FFFFFF"/>
                </a:solidFill>
                <a:latin typeface="Calibri"/>
                <a:cs typeface="Calibri"/>
              </a:rPr>
              <a:t>s</a:t>
            </a:r>
            <a:r>
              <a:rPr sz="2700" i="1" spc="0" baseline="3034" dirty="0">
                <a:solidFill>
                  <a:srgbClr val="FFFFFF"/>
                </a:solidFill>
                <a:latin typeface="Calibri"/>
                <a:cs typeface="Calibri"/>
              </a:rPr>
              <a:t>tomer</a:t>
            </a:r>
            <a:r>
              <a:rPr sz="2700" i="1" spc="9" baseline="3034" dirty="0">
                <a:solidFill>
                  <a:srgbClr val="FFFFFF"/>
                </a:solidFill>
                <a:latin typeface="Calibri"/>
                <a:cs typeface="Calibri"/>
              </a:rPr>
              <a:t> </a:t>
            </a:r>
            <a:r>
              <a:rPr sz="2700" i="1" spc="0" baseline="3034" dirty="0">
                <a:solidFill>
                  <a:srgbClr val="FFFFFF"/>
                </a:solidFill>
                <a:latin typeface="Calibri"/>
                <a:cs typeface="Calibri"/>
              </a:rPr>
              <a:t>helps a</a:t>
            </a:r>
            <a:r>
              <a:rPr sz="2700" i="1" spc="-4" baseline="3034" dirty="0">
                <a:solidFill>
                  <a:srgbClr val="FFFFFF"/>
                </a:solidFill>
                <a:latin typeface="Calibri"/>
                <a:cs typeface="Calibri"/>
              </a:rPr>
              <a:t>li</a:t>
            </a:r>
            <a:r>
              <a:rPr sz="2700" i="1" spc="0" baseline="3034" dirty="0">
                <a:solidFill>
                  <a:srgbClr val="FFFFFF"/>
                </a:solidFill>
                <a:latin typeface="Calibri"/>
                <a:cs typeface="Calibri"/>
              </a:rPr>
              <a:t>gn</a:t>
            </a:r>
            <a:endParaRPr sz="1800" dirty="0">
              <a:latin typeface="Calibri"/>
              <a:cs typeface="Calibri"/>
            </a:endParaRPr>
          </a:p>
          <a:p>
            <a:pPr algn="ctr">
              <a:lnSpc>
                <a:spcPts val="2160"/>
              </a:lnSpc>
              <a:spcBef>
                <a:spcPts val="11"/>
              </a:spcBef>
            </a:pPr>
            <a:r>
              <a:rPr sz="2700" i="1" spc="0" baseline="1517" dirty="0">
                <a:solidFill>
                  <a:srgbClr val="FFFFFF"/>
                </a:solidFill>
                <a:latin typeface="Calibri"/>
                <a:cs typeface="Calibri"/>
              </a:rPr>
              <a:t>an</a:t>
            </a:r>
            <a:r>
              <a:rPr sz="2700" i="1" spc="9" baseline="1517" dirty="0">
                <a:solidFill>
                  <a:srgbClr val="FFFFFF"/>
                </a:solidFill>
                <a:latin typeface="Calibri"/>
                <a:cs typeface="Calibri"/>
              </a:rPr>
              <a:t> </a:t>
            </a:r>
            <a:r>
              <a:rPr sz="2700" i="1" spc="0" baseline="1517" dirty="0">
                <a:solidFill>
                  <a:srgbClr val="FFFFFF"/>
                </a:solidFill>
                <a:latin typeface="Calibri"/>
                <a:cs typeface="Calibri"/>
              </a:rPr>
              <a:t>or</a:t>
            </a:r>
            <a:r>
              <a:rPr sz="2700" i="1" spc="-4" baseline="1517" dirty="0">
                <a:solidFill>
                  <a:srgbClr val="FFFFFF"/>
                </a:solidFill>
                <a:latin typeface="Calibri"/>
                <a:cs typeface="Calibri"/>
              </a:rPr>
              <a:t>g</a:t>
            </a:r>
            <a:r>
              <a:rPr sz="2700" i="1" spc="0" baseline="1517" dirty="0">
                <a:solidFill>
                  <a:srgbClr val="FFFFFF"/>
                </a:solidFill>
                <a:latin typeface="Calibri"/>
                <a:cs typeface="Calibri"/>
              </a:rPr>
              <a:t>an</a:t>
            </a:r>
            <a:r>
              <a:rPr sz="2700" i="1" spc="-9" baseline="1517" dirty="0">
                <a:solidFill>
                  <a:srgbClr val="FFFFFF"/>
                </a:solidFill>
                <a:latin typeface="Calibri"/>
                <a:cs typeface="Calibri"/>
              </a:rPr>
              <a:t>i</a:t>
            </a:r>
            <a:r>
              <a:rPr sz="2700" i="1" spc="0" baseline="1517" dirty="0">
                <a:solidFill>
                  <a:srgbClr val="FFFFFF"/>
                </a:solidFill>
                <a:latin typeface="Calibri"/>
                <a:cs typeface="Calibri"/>
              </a:rPr>
              <a:t>za</a:t>
            </a:r>
            <a:r>
              <a:rPr sz="2700" i="1" spc="-4" baseline="1517" dirty="0">
                <a:solidFill>
                  <a:srgbClr val="FFFFFF"/>
                </a:solidFill>
                <a:latin typeface="Calibri"/>
                <a:cs typeface="Calibri"/>
              </a:rPr>
              <a:t>ti</a:t>
            </a:r>
            <a:r>
              <a:rPr sz="2700" i="1" spc="0" baseline="1517" dirty="0">
                <a:solidFill>
                  <a:srgbClr val="FFFFFF"/>
                </a:solidFill>
                <a:latin typeface="Calibri"/>
                <a:cs typeface="Calibri"/>
              </a:rPr>
              <a:t>on</a:t>
            </a:r>
            <a:r>
              <a:rPr sz="2700" i="1" spc="24" baseline="1517" dirty="0">
                <a:solidFill>
                  <a:srgbClr val="FFFFFF"/>
                </a:solidFill>
                <a:latin typeface="Calibri"/>
                <a:cs typeface="Calibri"/>
              </a:rPr>
              <a:t> </a:t>
            </a:r>
            <a:r>
              <a:rPr sz="2700" i="1" spc="0" baseline="1517" dirty="0">
                <a:solidFill>
                  <a:srgbClr val="FFFFFF"/>
                </a:solidFill>
                <a:latin typeface="Calibri"/>
                <a:cs typeface="Calibri"/>
              </a:rPr>
              <a:t>a</a:t>
            </a:r>
            <a:r>
              <a:rPr sz="2700" i="1" spc="-4" baseline="1517" dirty="0">
                <a:solidFill>
                  <a:srgbClr val="FFFFFF"/>
                </a:solidFill>
                <a:latin typeface="Calibri"/>
                <a:cs typeface="Calibri"/>
              </a:rPr>
              <a:t>r</a:t>
            </a:r>
            <a:r>
              <a:rPr sz="2700" i="1" spc="0" baseline="1517" dirty="0">
                <a:solidFill>
                  <a:srgbClr val="FFFFFF"/>
                </a:solidFill>
                <a:latin typeface="Calibri"/>
                <a:cs typeface="Calibri"/>
              </a:rPr>
              <a:t>ound</a:t>
            </a:r>
            <a:r>
              <a:rPr sz="2700" i="1" spc="9" baseline="1517" dirty="0">
                <a:solidFill>
                  <a:srgbClr val="FFFFFF"/>
                </a:solidFill>
                <a:latin typeface="Calibri"/>
                <a:cs typeface="Calibri"/>
              </a:rPr>
              <a:t> </a:t>
            </a:r>
            <a:r>
              <a:rPr sz="2700" i="1" spc="-4" baseline="1517" dirty="0">
                <a:solidFill>
                  <a:srgbClr val="FFFFFF"/>
                </a:solidFill>
                <a:latin typeface="Calibri"/>
                <a:cs typeface="Calibri"/>
              </a:rPr>
              <a:t>i</a:t>
            </a:r>
            <a:r>
              <a:rPr sz="2700" i="1" spc="0" baseline="1517" dirty="0">
                <a:solidFill>
                  <a:srgbClr val="FFFFFF"/>
                </a:solidFill>
                <a:latin typeface="Calibri"/>
                <a:cs typeface="Calibri"/>
              </a:rPr>
              <a:t>ts c</a:t>
            </a:r>
            <a:r>
              <a:rPr sz="2700" i="1" spc="-4" baseline="1517" dirty="0">
                <a:solidFill>
                  <a:srgbClr val="FFFFFF"/>
                </a:solidFill>
                <a:latin typeface="Calibri"/>
                <a:cs typeface="Calibri"/>
              </a:rPr>
              <a:t>u</a:t>
            </a:r>
            <a:r>
              <a:rPr sz="2700" i="1" spc="0" baseline="1517" dirty="0">
                <a:solidFill>
                  <a:srgbClr val="FFFFFF"/>
                </a:solidFill>
                <a:latin typeface="Calibri"/>
                <a:cs typeface="Calibri"/>
              </a:rPr>
              <a:t>s</a:t>
            </a:r>
            <a:r>
              <a:rPr sz="2700" i="1" spc="-4" baseline="1517" dirty="0">
                <a:solidFill>
                  <a:srgbClr val="FFFFFF"/>
                </a:solidFill>
                <a:latin typeface="Calibri"/>
                <a:cs typeface="Calibri"/>
              </a:rPr>
              <a:t>t</a:t>
            </a:r>
            <a:r>
              <a:rPr sz="2700" i="1" spc="0" baseline="1517" dirty="0">
                <a:solidFill>
                  <a:srgbClr val="FFFFFF"/>
                </a:solidFill>
                <a:latin typeface="Calibri"/>
                <a:cs typeface="Calibri"/>
              </a:rPr>
              <a:t>om</a:t>
            </a:r>
            <a:r>
              <a:rPr sz="2700" i="1" spc="9" baseline="1517" dirty="0">
                <a:solidFill>
                  <a:srgbClr val="FFFFFF"/>
                </a:solidFill>
                <a:latin typeface="Calibri"/>
                <a:cs typeface="Calibri"/>
              </a:rPr>
              <a:t>e</a:t>
            </a:r>
            <a:r>
              <a:rPr sz="2700" i="1" spc="0" baseline="1517" dirty="0">
                <a:solidFill>
                  <a:srgbClr val="FFFFFF"/>
                </a:solidFill>
                <a:latin typeface="Calibri"/>
                <a:cs typeface="Calibri"/>
              </a:rPr>
              <a:t>r.</a:t>
            </a:r>
            <a:endParaRPr sz="1800" dirty="0">
              <a:latin typeface="Calibri"/>
              <a:cs typeface="Calibri"/>
            </a:endParaRPr>
          </a:p>
          <a:p>
            <a:pPr marL="78844" marR="94978" algn="ctr">
              <a:lnSpc>
                <a:spcPts val="2165"/>
              </a:lnSpc>
              <a:spcBef>
                <a:spcPts val="0"/>
              </a:spcBef>
            </a:pPr>
            <a:r>
              <a:rPr sz="2700" i="1" spc="0" baseline="1517" dirty="0">
                <a:solidFill>
                  <a:srgbClr val="FFFFFF"/>
                </a:solidFill>
                <a:latin typeface="Calibri"/>
                <a:cs typeface="Calibri"/>
              </a:rPr>
              <a:t>It p</a:t>
            </a:r>
            <a:r>
              <a:rPr sz="2700" i="1" spc="-9" baseline="1517" dirty="0">
                <a:solidFill>
                  <a:srgbClr val="FFFFFF"/>
                </a:solidFill>
                <a:latin typeface="Calibri"/>
                <a:cs typeface="Calibri"/>
              </a:rPr>
              <a:t>r</a:t>
            </a:r>
            <a:r>
              <a:rPr sz="2700" i="1" spc="0" baseline="1517" dirty="0">
                <a:solidFill>
                  <a:srgbClr val="FFFFFF"/>
                </a:solidFill>
                <a:latin typeface="Calibri"/>
                <a:cs typeface="Calibri"/>
              </a:rPr>
              <a:t>ov</a:t>
            </a:r>
            <a:r>
              <a:rPr sz="2700" i="1" spc="-4" baseline="1517" dirty="0">
                <a:solidFill>
                  <a:srgbClr val="FFFFFF"/>
                </a:solidFill>
                <a:latin typeface="Calibri"/>
                <a:cs typeface="Calibri"/>
              </a:rPr>
              <a:t>i</a:t>
            </a:r>
            <a:r>
              <a:rPr sz="2700" i="1" spc="0" baseline="1517" dirty="0">
                <a:solidFill>
                  <a:srgbClr val="FFFFFF"/>
                </a:solidFill>
                <a:latin typeface="Calibri"/>
                <a:cs typeface="Calibri"/>
              </a:rPr>
              <a:t>des</a:t>
            </a:r>
            <a:r>
              <a:rPr sz="2700" i="1" spc="4" baseline="1517" dirty="0">
                <a:solidFill>
                  <a:srgbClr val="FFFFFF"/>
                </a:solidFill>
                <a:latin typeface="Calibri"/>
                <a:cs typeface="Calibri"/>
              </a:rPr>
              <a:t> </a:t>
            </a:r>
            <a:r>
              <a:rPr sz="2700" i="1" spc="0" baseline="1517" dirty="0">
                <a:solidFill>
                  <a:srgbClr val="FFFFFF"/>
                </a:solidFill>
                <a:latin typeface="Calibri"/>
                <a:cs typeface="Calibri"/>
              </a:rPr>
              <a:t>s</a:t>
            </a:r>
            <a:r>
              <a:rPr sz="2700" i="1" spc="-4" baseline="1517" dirty="0">
                <a:solidFill>
                  <a:srgbClr val="FFFFFF"/>
                </a:solidFill>
                <a:latin typeface="Calibri"/>
                <a:cs typeface="Calibri"/>
              </a:rPr>
              <a:t>ol</a:t>
            </a:r>
            <a:r>
              <a:rPr sz="2700" i="1" spc="0" baseline="1517" dirty="0">
                <a:solidFill>
                  <a:srgbClr val="FFFFFF"/>
                </a:solidFill>
                <a:latin typeface="Calibri"/>
                <a:cs typeface="Calibri"/>
              </a:rPr>
              <a:t>u</a:t>
            </a:r>
            <a:r>
              <a:rPr sz="2700" i="1" spc="-4" baseline="1517" dirty="0">
                <a:solidFill>
                  <a:srgbClr val="FFFFFF"/>
                </a:solidFill>
                <a:latin typeface="Calibri"/>
                <a:cs typeface="Calibri"/>
              </a:rPr>
              <a:t>ti</a:t>
            </a:r>
            <a:r>
              <a:rPr sz="2700" i="1" spc="0" baseline="1517" dirty="0">
                <a:solidFill>
                  <a:srgbClr val="FFFFFF"/>
                </a:solidFill>
                <a:latin typeface="Calibri"/>
                <a:cs typeface="Calibri"/>
              </a:rPr>
              <a:t>ons</a:t>
            </a:r>
            <a:r>
              <a:rPr sz="2700" i="1" spc="14" baseline="1517" dirty="0">
                <a:solidFill>
                  <a:srgbClr val="FFFFFF"/>
                </a:solidFill>
                <a:latin typeface="Calibri"/>
                <a:cs typeface="Calibri"/>
              </a:rPr>
              <a:t> </a:t>
            </a:r>
            <a:r>
              <a:rPr sz="2700" i="1" spc="0" baseline="1517" dirty="0">
                <a:solidFill>
                  <a:srgbClr val="FFFFFF"/>
                </a:solidFill>
                <a:latin typeface="Calibri"/>
                <a:cs typeface="Calibri"/>
              </a:rPr>
              <a:t>for ma</a:t>
            </a:r>
            <a:r>
              <a:rPr sz="2700" i="1" spc="-9" baseline="1517" dirty="0">
                <a:solidFill>
                  <a:srgbClr val="FFFFFF"/>
                </a:solidFill>
                <a:latin typeface="Calibri"/>
                <a:cs typeface="Calibri"/>
              </a:rPr>
              <a:t>r</a:t>
            </a:r>
            <a:r>
              <a:rPr sz="2700" i="1" spc="0" baseline="1517" dirty="0">
                <a:solidFill>
                  <a:srgbClr val="FFFFFF"/>
                </a:solidFill>
                <a:latin typeface="Calibri"/>
                <a:cs typeface="Calibri"/>
              </a:rPr>
              <a:t>ke</a:t>
            </a:r>
            <a:r>
              <a:rPr sz="2700" i="1" spc="-4" baseline="1517" dirty="0">
                <a:solidFill>
                  <a:srgbClr val="FFFFFF"/>
                </a:solidFill>
                <a:latin typeface="Calibri"/>
                <a:cs typeface="Calibri"/>
              </a:rPr>
              <a:t>ti</a:t>
            </a:r>
            <a:r>
              <a:rPr sz="2700" i="1" spc="0" baseline="1517" dirty="0">
                <a:solidFill>
                  <a:srgbClr val="FFFFFF"/>
                </a:solidFill>
                <a:latin typeface="Calibri"/>
                <a:cs typeface="Calibri"/>
              </a:rPr>
              <a:t>ng,</a:t>
            </a:r>
            <a:endParaRPr sz="1800" dirty="0">
              <a:latin typeface="Calibri"/>
              <a:cs typeface="Calibri"/>
            </a:endParaRPr>
          </a:p>
          <a:p>
            <a:pPr marL="118490" marR="136383" algn="ctr">
              <a:lnSpc>
                <a:spcPts val="2160"/>
              </a:lnSpc>
            </a:pPr>
            <a:r>
              <a:rPr sz="2700" i="1" spc="0" baseline="1517" dirty="0">
                <a:solidFill>
                  <a:srgbClr val="FFFFFF"/>
                </a:solidFill>
                <a:latin typeface="Calibri"/>
                <a:cs typeface="Calibri"/>
              </a:rPr>
              <a:t>s</a:t>
            </a:r>
            <a:r>
              <a:rPr sz="2700" i="1" spc="-4" baseline="1517" dirty="0">
                <a:solidFill>
                  <a:srgbClr val="FFFFFF"/>
                </a:solidFill>
                <a:latin typeface="Calibri"/>
                <a:cs typeface="Calibri"/>
              </a:rPr>
              <a:t>al</a:t>
            </a:r>
            <a:r>
              <a:rPr sz="2700" i="1" spc="0" baseline="1517" dirty="0">
                <a:solidFill>
                  <a:srgbClr val="FFFFFF"/>
                </a:solidFill>
                <a:latin typeface="Calibri"/>
                <a:cs typeface="Calibri"/>
              </a:rPr>
              <a:t>es</a:t>
            </a:r>
            <a:r>
              <a:rPr sz="2700" i="1" spc="9" baseline="1517" dirty="0">
                <a:solidFill>
                  <a:srgbClr val="FFFFFF"/>
                </a:solidFill>
                <a:latin typeface="Calibri"/>
                <a:cs typeface="Calibri"/>
              </a:rPr>
              <a:t> </a:t>
            </a:r>
            <a:r>
              <a:rPr sz="2700" i="1" spc="0" baseline="1517" dirty="0">
                <a:solidFill>
                  <a:srgbClr val="FFFFFF"/>
                </a:solidFill>
                <a:latin typeface="Calibri"/>
                <a:cs typeface="Calibri"/>
              </a:rPr>
              <a:t>and</a:t>
            </a:r>
            <a:r>
              <a:rPr sz="2700" i="1" spc="4" baseline="1517" dirty="0">
                <a:solidFill>
                  <a:srgbClr val="FFFFFF"/>
                </a:solidFill>
                <a:latin typeface="Calibri"/>
                <a:cs typeface="Calibri"/>
              </a:rPr>
              <a:t> </a:t>
            </a:r>
            <a:r>
              <a:rPr sz="2700" i="1" spc="0" baseline="1517" dirty="0">
                <a:solidFill>
                  <a:srgbClr val="FFFFFF"/>
                </a:solidFill>
                <a:latin typeface="Calibri"/>
                <a:cs typeface="Calibri"/>
              </a:rPr>
              <a:t>c</a:t>
            </a:r>
            <a:r>
              <a:rPr sz="2700" i="1" spc="-4" baseline="1517" dirty="0">
                <a:solidFill>
                  <a:srgbClr val="FFFFFF"/>
                </a:solidFill>
                <a:latin typeface="Calibri"/>
                <a:cs typeface="Calibri"/>
              </a:rPr>
              <a:t>u</a:t>
            </a:r>
            <a:r>
              <a:rPr sz="2700" i="1" spc="0" baseline="1517" dirty="0">
                <a:solidFill>
                  <a:srgbClr val="FFFFFF"/>
                </a:solidFill>
                <a:latin typeface="Calibri"/>
                <a:cs typeface="Calibri"/>
              </a:rPr>
              <a:t>s</a:t>
            </a:r>
            <a:r>
              <a:rPr sz="2700" i="1" spc="-4" baseline="1517" dirty="0">
                <a:solidFill>
                  <a:srgbClr val="FFFFFF"/>
                </a:solidFill>
                <a:latin typeface="Calibri"/>
                <a:cs typeface="Calibri"/>
              </a:rPr>
              <a:t>t</a:t>
            </a:r>
            <a:r>
              <a:rPr sz="2700" i="1" spc="0" baseline="1517" dirty="0">
                <a:solidFill>
                  <a:srgbClr val="FFFFFF"/>
                </a:solidFill>
                <a:latin typeface="Calibri"/>
                <a:cs typeface="Calibri"/>
              </a:rPr>
              <a:t>om</a:t>
            </a:r>
            <a:r>
              <a:rPr sz="2700" i="1" spc="9" baseline="1517" dirty="0">
                <a:solidFill>
                  <a:srgbClr val="FFFFFF"/>
                </a:solidFill>
                <a:latin typeface="Calibri"/>
                <a:cs typeface="Calibri"/>
              </a:rPr>
              <a:t>e</a:t>
            </a:r>
            <a:r>
              <a:rPr sz="2700" i="1" spc="0" baseline="1517" dirty="0">
                <a:solidFill>
                  <a:srgbClr val="FFFFFF"/>
                </a:solidFill>
                <a:latin typeface="Calibri"/>
                <a:cs typeface="Calibri"/>
              </a:rPr>
              <a:t>r</a:t>
            </a:r>
            <a:r>
              <a:rPr sz="2700" i="1" spc="4" baseline="1517" dirty="0">
                <a:solidFill>
                  <a:srgbClr val="FFFFFF"/>
                </a:solidFill>
                <a:latin typeface="Calibri"/>
                <a:cs typeface="Calibri"/>
              </a:rPr>
              <a:t> </a:t>
            </a:r>
            <a:r>
              <a:rPr sz="2700" i="1" spc="0" baseline="1517" dirty="0">
                <a:solidFill>
                  <a:srgbClr val="FFFFFF"/>
                </a:solidFill>
                <a:latin typeface="Calibri"/>
                <a:cs typeface="Calibri"/>
              </a:rPr>
              <a:t>se</a:t>
            </a:r>
            <a:r>
              <a:rPr sz="2700" i="1" spc="-4" baseline="1517" dirty="0">
                <a:solidFill>
                  <a:srgbClr val="FFFFFF"/>
                </a:solidFill>
                <a:latin typeface="Calibri"/>
                <a:cs typeface="Calibri"/>
              </a:rPr>
              <a:t>r</a:t>
            </a:r>
            <a:r>
              <a:rPr sz="2700" i="1" spc="0" baseline="1517" dirty="0">
                <a:solidFill>
                  <a:srgbClr val="FFFFFF"/>
                </a:solidFill>
                <a:latin typeface="Calibri"/>
                <a:cs typeface="Calibri"/>
              </a:rPr>
              <a:t>vi</a:t>
            </a:r>
            <a:r>
              <a:rPr sz="2700" i="1" spc="-9" baseline="1517" dirty="0">
                <a:solidFill>
                  <a:srgbClr val="FFFFFF"/>
                </a:solidFill>
                <a:latin typeface="Calibri"/>
                <a:cs typeface="Calibri"/>
              </a:rPr>
              <a:t>c</a:t>
            </a:r>
            <a:r>
              <a:rPr sz="2700" i="1" spc="0" baseline="1517" dirty="0">
                <a:solidFill>
                  <a:srgbClr val="FFFFFF"/>
                </a:solidFill>
                <a:latin typeface="Calibri"/>
                <a:cs typeface="Calibri"/>
              </a:rPr>
              <a:t>e</a:t>
            </a:r>
            <a:r>
              <a:rPr sz="2700" i="1" spc="14" baseline="1517" dirty="0">
                <a:solidFill>
                  <a:srgbClr val="FFFFFF"/>
                </a:solidFill>
                <a:latin typeface="Calibri"/>
                <a:cs typeface="Calibri"/>
              </a:rPr>
              <a:t> </a:t>
            </a:r>
            <a:r>
              <a:rPr sz="2700" i="1" spc="0" baseline="1517" dirty="0">
                <a:solidFill>
                  <a:srgbClr val="FFFFFF"/>
                </a:solidFill>
                <a:latin typeface="Calibri"/>
                <a:cs typeface="Calibri"/>
              </a:rPr>
              <a:t>teams.</a:t>
            </a:r>
            <a:endParaRPr sz="1800" dirty="0">
              <a:latin typeface="Calibri"/>
              <a:cs typeface="Calibri"/>
            </a:endParaRPr>
          </a:p>
        </p:txBody>
      </p:sp>
      <p:sp>
        <p:nvSpPr>
          <p:cNvPr id="9" name="object 9"/>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8" name="object 8"/>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19</a:t>
            </a:r>
            <a:endParaRPr sz="800">
              <a:latin typeface="Arial"/>
              <a:cs typeface="Arial"/>
            </a:endParaRPr>
          </a:p>
        </p:txBody>
      </p:sp>
      <p:sp>
        <p:nvSpPr>
          <p:cNvPr id="7" name="object 7"/>
          <p:cNvSpPr txBox="1"/>
          <p:nvPr/>
        </p:nvSpPr>
        <p:spPr>
          <a:xfrm>
            <a:off x="1237488" y="381253"/>
            <a:ext cx="119786"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2144572" y="381253"/>
            <a:ext cx="127101"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5117744" y="381253"/>
            <a:ext cx="125272"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5499799" y="1552194"/>
            <a:ext cx="5215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5878114" y="1552194"/>
            <a:ext cx="51718"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6" name="Rectangle 3"/>
          <p:cNvSpPr txBox="1">
            <a:spLocks noChangeArrowheads="1"/>
          </p:cNvSpPr>
          <p:nvPr/>
        </p:nvSpPr>
        <p:spPr bwMode="auto">
          <a:xfrm>
            <a:off x="370089" y="1300764"/>
            <a:ext cx="8586788" cy="4700791"/>
          </a:xfrm>
          <a:prstGeom prst="rect">
            <a:avLst/>
          </a:prstGeom>
          <a:noFill/>
          <a:ln w="12700">
            <a:noFill/>
            <a:miter lim="800000"/>
            <a:headEnd/>
            <a:tailEnd/>
          </a:ln>
          <a:effectLst/>
        </p:spPr>
        <p:txBody>
          <a:bodyPr lIns="0" tIns="0" rIns="0" bIns="0"/>
          <a:lstStyle/>
          <a:p>
            <a:pPr marL="342900" indent="-342900">
              <a:spcBef>
                <a:spcPct val="20000"/>
              </a:spcBef>
              <a:buSzPct val="100000"/>
              <a:buFont typeface="Wingdings" panose="05000000000000000000" pitchFamily="2" charset="2"/>
              <a:buChar char="§"/>
              <a:defRPr/>
            </a:pPr>
            <a:r>
              <a:rPr lang="en-US" sz="1800" b="0" kern="0" dirty="0">
                <a:latin typeface="Arial" panose="020B0604020202020204" pitchFamily="34" charset="0"/>
                <a:cs typeface="Arial" panose="020B0604020202020204" pitchFamily="34" charset="0"/>
              </a:rPr>
              <a:t>At design time, the mapping is defined in the Enterprise Services Repository in terms of operation mappings. </a:t>
            </a:r>
          </a:p>
          <a:p>
            <a:pPr marL="342900" indent="-342900">
              <a:spcBef>
                <a:spcPct val="20000"/>
              </a:spcBef>
              <a:buSzPct val="100000"/>
              <a:buFont typeface="Wingdings" panose="05000000000000000000" pitchFamily="2" charset="2"/>
              <a:buChar char="§"/>
              <a:defRPr/>
            </a:pPr>
            <a:r>
              <a:rPr lang="en-US" sz="1800" b="0" kern="0" dirty="0">
                <a:latin typeface="Arial" panose="020B0604020202020204" pitchFamily="34" charset="0"/>
                <a:cs typeface="Arial" panose="020B0604020202020204" pitchFamily="34" charset="0"/>
              </a:rPr>
              <a:t>Operation mappings connect two (or more) service interfaces with one another.</a:t>
            </a:r>
          </a:p>
          <a:p>
            <a:pPr marL="342900" indent="-342900">
              <a:spcBef>
                <a:spcPct val="20000"/>
              </a:spcBef>
              <a:buSzPct val="100000"/>
              <a:buFont typeface="Wingdings" panose="05000000000000000000" pitchFamily="2" charset="2"/>
              <a:buChar char="§"/>
              <a:defRPr/>
            </a:pPr>
            <a:r>
              <a:rPr lang="en-US" sz="1800" b="0" kern="0" dirty="0">
                <a:latin typeface="Arial" panose="020B0604020202020204" pitchFamily="34" charset="0"/>
                <a:cs typeface="Arial" panose="020B0604020202020204" pitchFamily="34" charset="0"/>
              </a:rPr>
              <a:t>Mapping programs used to map other mapping objects (mapping programs) to implement the mapping between the message types. Message types can be realized in the following different ways:</a:t>
            </a:r>
          </a:p>
          <a:p>
            <a:pPr marL="800100" lvl="1" indent="-342900">
              <a:spcBef>
                <a:spcPct val="20000"/>
              </a:spcBef>
              <a:buSzPct val="100000"/>
              <a:buFont typeface="Arial" panose="020B0604020202020204" pitchFamily="34" charset="0"/>
              <a:buChar char="•"/>
              <a:defRPr/>
            </a:pPr>
            <a:r>
              <a:rPr lang="en-US" sz="1800" kern="0" dirty="0">
                <a:latin typeface="Arial" panose="020B0604020202020204" pitchFamily="34" charset="0"/>
                <a:cs typeface="Arial" panose="020B0604020202020204" pitchFamily="34" charset="0"/>
              </a:rPr>
              <a:t>Message mappings </a:t>
            </a:r>
            <a:r>
              <a:rPr lang="en-US" sz="1800" b="0" kern="0" dirty="0">
                <a:latin typeface="Arial" panose="020B0604020202020204" pitchFamily="34" charset="0"/>
                <a:cs typeface="Arial" panose="020B0604020202020204" pitchFamily="34" charset="0"/>
              </a:rPr>
              <a:t>are created graphically using the mapping editor in the Integration Builder.</a:t>
            </a:r>
          </a:p>
          <a:p>
            <a:pPr marL="800100" lvl="1" indent="-342900">
              <a:spcBef>
                <a:spcPct val="20000"/>
              </a:spcBef>
              <a:buSzPct val="100000"/>
              <a:buFont typeface="Arial" panose="020B0604020202020204" pitchFamily="34" charset="0"/>
              <a:buChar char="•"/>
              <a:defRPr/>
            </a:pPr>
            <a:r>
              <a:rPr lang="en-US" sz="1800" kern="0" dirty="0">
                <a:latin typeface="Arial" panose="020B0604020202020204" pitchFamily="34" charset="0"/>
                <a:cs typeface="Arial" panose="020B0604020202020204" pitchFamily="34" charset="0"/>
              </a:rPr>
              <a:t>Java mappings </a:t>
            </a:r>
            <a:r>
              <a:rPr lang="en-US" sz="1800" b="0" kern="0" dirty="0">
                <a:latin typeface="Arial" panose="020B0604020202020204" pitchFamily="34" charset="0"/>
                <a:cs typeface="Arial" panose="020B0604020202020204" pitchFamily="34" charset="0"/>
              </a:rPr>
              <a:t>are created externally and then imported.</a:t>
            </a:r>
          </a:p>
          <a:p>
            <a:pPr marL="800100" lvl="1" indent="-342900">
              <a:spcBef>
                <a:spcPct val="20000"/>
              </a:spcBef>
              <a:buSzPct val="100000"/>
              <a:buFont typeface="Arial" panose="020B0604020202020204" pitchFamily="34" charset="0"/>
              <a:buChar char="•"/>
              <a:defRPr/>
            </a:pPr>
            <a:r>
              <a:rPr lang="en-US" sz="1800" kern="0" dirty="0">
                <a:latin typeface="Arial" panose="020B0604020202020204" pitchFamily="34" charset="0"/>
                <a:cs typeface="Arial" panose="020B0604020202020204" pitchFamily="34" charset="0"/>
              </a:rPr>
              <a:t>XSL transformations </a:t>
            </a:r>
            <a:r>
              <a:rPr lang="en-US" sz="1800" b="0" kern="0" dirty="0">
                <a:latin typeface="Arial" panose="020B0604020202020204" pitchFamily="34" charset="0"/>
                <a:cs typeface="Arial" panose="020B0604020202020204" pitchFamily="34" charset="0"/>
              </a:rPr>
              <a:t>are created externally and then imported.</a:t>
            </a:r>
          </a:p>
          <a:p>
            <a:pPr marL="800100" lvl="1" indent="-342900">
              <a:spcBef>
                <a:spcPct val="20000"/>
              </a:spcBef>
              <a:buSzPct val="100000"/>
              <a:buFont typeface="Arial" panose="020B0604020202020204" pitchFamily="34" charset="0"/>
              <a:buChar char="•"/>
              <a:defRPr/>
            </a:pPr>
            <a:r>
              <a:rPr lang="en-US" sz="1800" kern="0" dirty="0">
                <a:latin typeface="Arial" panose="020B0604020202020204" pitchFamily="34" charset="0"/>
                <a:cs typeface="Arial" panose="020B0604020202020204" pitchFamily="34" charset="0"/>
              </a:rPr>
              <a:t>ABAP mappings </a:t>
            </a:r>
            <a:r>
              <a:rPr lang="en-US" sz="1800" b="0" kern="0" dirty="0">
                <a:latin typeface="Arial" panose="020B0604020202020204" pitchFamily="34" charset="0"/>
                <a:cs typeface="Arial" panose="020B0604020202020204" pitchFamily="34" charset="0"/>
              </a:rPr>
              <a:t>classes are created and referenced on the Integration Server (in the ABAP stack).</a:t>
            </a:r>
          </a:p>
        </p:txBody>
      </p:sp>
    </p:spTree>
    <p:extLst>
      <p:ext uri="{BB962C8B-B14F-4D97-AF65-F5344CB8AC3E}">
        <p14:creationId xmlns:p14="http://schemas.microsoft.com/office/powerpoint/2010/main" val="3804600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lvl="1">
              <a:lnSpc>
                <a:spcPts val="3570"/>
              </a:lnSpc>
              <a:spcBef>
                <a:spcPts val="600"/>
              </a:spcBef>
            </a:pPr>
            <a:r>
              <a:rPr lang="en-US" sz="3000" b="1" dirty="0">
                <a:solidFill>
                  <a:schemeClr val="accent6"/>
                </a:solidFill>
                <a:latin typeface="Arial" panose="020B0604020202020204" pitchFamily="34" charset="0"/>
                <a:cs typeface="Arial" panose="020B0604020202020204" pitchFamily="34" charset="0"/>
              </a:rPr>
              <a:t>Overview</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The Three Dimensions</a:t>
            </a:r>
          </a:p>
        </p:txBody>
      </p:sp>
      <p:sp>
        <p:nvSpPr>
          <p:cNvPr id="16" name="Rectangle 15"/>
          <p:cNvSpPr/>
          <p:nvPr/>
        </p:nvSpPr>
        <p:spPr>
          <a:xfrm>
            <a:off x="685800" y="2136338"/>
            <a:ext cx="4267200" cy="4524315"/>
          </a:xfrm>
          <a:prstGeom prst="rect">
            <a:avLst/>
          </a:prstGeom>
        </p:spPr>
        <p:txBody>
          <a:bodyPr wrap="square">
            <a:spAutoFit/>
          </a:bodyPr>
          <a:lstStyle/>
          <a:p>
            <a:pPr algn="just"/>
            <a:r>
              <a:rPr lang="en-US" dirty="0">
                <a:latin typeface="Arial" pitchFamily="34" charset="0"/>
                <a:cs typeface="Arial" pitchFamily="34" charset="0"/>
              </a:rPr>
              <a:t>System Landscapes have three dimensions:</a:t>
            </a:r>
          </a:p>
          <a:p>
            <a:pPr algn="just"/>
            <a:endParaRPr lang="en-US" dirty="0">
              <a:latin typeface="Arial" pitchFamily="34" charset="0"/>
              <a:cs typeface="Arial" pitchFamily="34" charset="0"/>
            </a:endParaRPr>
          </a:p>
          <a:p>
            <a:pPr marL="568325" lvl="1" indent="-342900" algn="just">
              <a:buFont typeface="+mj-lt"/>
              <a:buAutoNum type="arabicPeriod"/>
            </a:pPr>
            <a:r>
              <a:rPr lang="en-US" b="1" dirty="0">
                <a:latin typeface="Arial" pitchFamily="34" charset="0"/>
                <a:cs typeface="Arial" pitchFamily="34" charset="0"/>
              </a:rPr>
              <a:t>Solution Dimension </a:t>
            </a:r>
            <a:r>
              <a:rPr lang="en-US" dirty="0">
                <a:latin typeface="Arial" pitchFamily="34" charset="0"/>
                <a:cs typeface="Arial" pitchFamily="34" charset="0"/>
              </a:rPr>
              <a:t>– what software processes are installed</a:t>
            </a:r>
          </a:p>
          <a:p>
            <a:pPr marL="568325" lvl="1" indent="-342900" algn="just">
              <a:buFont typeface="+mj-lt"/>
              <a:buAutoNum type="arabicPeriod"/>
            </a:pPr>
            <a:endParaRPr lang="en-US" dirty="0">
              <a:latin typeface="Arial" pitchFamily="34" charset="0"/>
              <a:cs typeface="Arial" pitchFamily="34" charset="0"/>
            </a:endParaRPr>
          </a:p>
          <a:p>
            <a:pPr marL="568325" lvl="1" indent="-342900" algn="just">
              <a:buFont typeface="+mj-lt"/>
              <a:buAutoNum type="arabicPeriod"/>
            </a:pPr>
            <a:r>
              <a:rPr lang="en-US" b="1" dirty="0">
                <a:latin typeface="Arial" pitchFamily="34" charset="0"/>
                <a:cs typeface="Arial" pitchFamily="34" charset="0"/>
              </a:rPr>
              <a:t>Transport Dimension </a:t>
            </a:r>
            <a:r>
              <a:rPr lang="en-US" dirty="0">
                <a:latin typeface="Arial" pitchFamily="34" charset="0"/>
                <a:cs typeface="Arial" pitchFamily="34" charset="0"/>
              </a:rPr>
              <a:t>– DEV, QA,  PROD</a:t>
            </a:r>
          </a:p>
          <a:p>
            <a:pPr marL="568325" lvl="1" indent="-342900" algn="just">
              <a:buFont typeface="+mj-lt"/>
              <a:buAutoNum type="arabicPeriod"/>
            </a:pPr>
            <a:endParaRPr lang="en-US" dirty="0">
              <a:latin typeface="Arial" pitchFamily="34" charset="0"/>
              <a:cs typeface="Arial" pitchFamily="34" charset="0"/>
            </a:endParaRPr>
          </a:p>
          <a:p>
            <a:pPr marL="568325" lvl="1" indent="-342900" algn="just">
              <a:buFont typeface="+mj-lt"/>
              <a:buAutoNum type="arabicPeriod"/>
            </a:pPr>
            <a:r>
              <a:rPr lang="en-US" b="1" dirty="0">
                <a:latin typeface="Arial" pitchFamily="34" charset="0"/>
                <a:cs typeface="Arial" pitchFamily="34" charset="0"/>
              </a:rPr>
              <a:t>Technical Dimension </a:t>
            </a:r>
            <a:r>
              <a:rPr lang="en-US" dirty="0">
                <a:latin typeface="Arial" pitchFamily="34" charset="0"/>
                <a:cs typeface="Arial" pitchFamily="34" charset="0"/>
              </a:rPr>
              <a:t>– what products are installed on which hosts on particular networks</a:t>
            </a:r>
          </a:p>
          <a:p>
            <a:pPr algn="just"/>
            <a:r>
              <a:rPr lang="en-US" dirty="0">
                <a:latin typeface="Arial" pitchFamily="34" charset="0"/>
                <a:cs typeface="Arial" pitchFamily="34" charset="0"/>
              </a:rPr>
              <a:t>The SLD should capture all three dimensions of the System Landscape</a:t>
            </a: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p:txBody>
      </p:sp>
      <p:pic>
        <p:nvPicPr>
          <p:cNvPr id="2050" name="Picture 2"/>
          <p:cNvPicPr>
            <a:picLocks noChangeAspect="1" noChangeArrowheads="1"/>
          </p:cNvPicPr>
          <p:nvPr/>
        </p:nvPicPr>
        <p:blipFill>
          <a:blip r:embed="rId4" cstate="print"/>
          <a:srcRect/>
          <a:stretch>
            <a:fillRect/>
          </a:stretch>
        </p:blipFill>
        <p:spPr bwMode="auto">
          <a:xfrm>
            <a:off x="5638800" y="1828800"/>
            <a:ext cx="4267200" cy="365760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26" name="object 26"/>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4" name="object 24"/>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3" name="object 23"/>
          <p:cNvSpPr txBox="1"/>
          <p:nvPr/>
        </p:nvSpPr>
        <p:spPr>
          <a:xfrm>
            <a:off x="284784" y="137778"/>
            <a:ext cx="893541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Mapping Objects: Message mapping</a:t>
            </a:r>
            <a:endParaRPr sz="3600" b="1" dirty="0">
              <a:solidFill>
                <a:schemeClr val="accent6"/>
              </a:solidFill>
              <a:latin typeface="Arial" panose="020B0604020202020204" pitchFamily="34" charset="0"/>
              <a:cs typeface="Arial" panose="020B0604020202020204" pitchFamily="34" charset="0"/>
            </a:endParaRPr>
          </a:p>
        </p:txBody>
      </p:sp>
      <p:sp>
        <p:nvSpPr>
          <p:cNvPr id="20" name="object 20"/>
          <p:cNvSpPr txBox="1"/>
          <p:nvPr/>
        </p:nvSpPr>
        <p:spPr>
          <a:xfrm>
            <a:off x="1030020" y="1332484"/>
            <a:ext cx="3461992" cy="1077340"/>
          </a:xfrm>
          <a:prstGeom prst="rect">
            <a:avLst/>
          </a:prstGeom>
        </p:spPr>
        <p:txBody>
          <a:bodyPr wrap="square" lIns="0" tIns="0" rIns="0" bIns="0" rtlCol="0">
            <a:noAutofit/>
          </a:bodyPr>
          <a:lstStyle/>
          <a:p>
            <a:pPr marL="77342" marR="92939" algn="ctr">
              <a:lnSpc>
                <a:spcPts val="1935"/>
              </a:lnSpc>
              <a:spcBef>
                <a:spcPts val="96"/>
              </a:spcBef>
            </a:pPr>
            <a:r>
              <a:rPr sz="2700" i="1" spc="0" baseline="3034" dirty="0">
                <a:solidFill>
                  <a:srgbClr val="FFFFFF"/>
                </a:solidFill>
                <a:latin typeface="Calibri"/>
                <a:cs typeface="Calibri"/>
              </a:rPr>
              <a:t>SAP C</a:t>
            </a:r>
            <a:r>
              <a:rPr sz="2700" i="1" spc="-9" baseline="3034" dirty="0">
                <a:solidFill>
                  <a:srgbClr val="FFFFFF"/>
                </a:solidFill>
                <a:latin typeface="Calibri"/>
                <a:cs typeface="Calibri"/>
              </a:rPr>
              <a:t>l</a:t>
            </a:r>
            <a:r>
              <a:rPr sz="2700" i="1" spc="0" baseline="3034" dirty="0">
                <a:solidFill>
                  <a:srgbClr val="FFFFFF"/>
                </a:solidFill>
                <a:latin typeface="Calibri"/>
                <a:cs typeface="Calibri"/>
              </a:rPr>
              <a:t>oud</a:t>
            </a:r>
            <a:r>
              <a:rPr sz="2700" i="1" spc="9" baseline="3034" dirty="0">
                <a:solidFill>
                  <a:srgbClr val="FFFFFF"/>
                </a:solidFill>
                <a:latin typeface="Calibri"/>
                <a:cs typeface="Calibri"/>
              </a:rPr>
              <a:t> </a:t>
            </a:r>
            <a:r>
              <a:rPr sz="2700" i="1" spc="0" baseline="3034" dirty="0">
                <a:solidFill>
                  <a:srgbClr val="FFFFFF"/>
                </a:solidFill>
                <a:latin typeface="Calibri"/>
                <a:cs typeface="Calibri"/>
              </a:rPr>
              <a:t>for Cu</a:t>
            </a:r>
            <a:r>
              <a:rPr sz="2700" i="1" spc="-9" baseline="3034" dirty="0">
                <a:solidFill>
                  <a:srgbClr val="FFFFFF"/>
                </a:solidFill>
                <a:latin typeface="Calibri"/>
                <a:cs typeface="Calibri"/>
              </a:rPr>
              <a:t>s</a:t>
            </a:r>
            <a:r>
              <a:rPr sz="2700" i="1" spc="0" baseline="3034" dirty="0">
                <a:solidFill>
                  <a:srgbClr val="FFFFFF"/>
                </a:solidFill>
                <a:latin typeface="Calibri"/>
                <a:cs typeface="Calibri"/>
              </a:rPr>
              <a:t>tomer</a:t>
            </a:r>
            <a:r>
              <a:rPr sz="2700" i="1" spc="9" baseline="3034" dirty="0">
                <a:solidFill>
                  <a:srgbClr val="FFFFFF"/>
                </a:solidFill>
                <a:latin typeface="Calibri"/>
                <a:cs typeface="Calibri"/>
              </a:rPr>
              <a:t> </a:t>
            </a:r>
            <a:r>
              <a:rPr sz="2700" i="1" spc="0" baseline="3034" dirty="0">
                <a:solidFill>
                  <a:srgbClr val="FFFFFF"/>
                </a:solidFill>
                <a:latin typeface="Calibri"/>
                <a:cs typeface="Calibri"/>
              </a:rPr>
              <a:t>helps a</a:t>
            </a:r>
            <a:r>
              <a:rPr sz="2700" i="1" spc="-4" baseline="3034" dirty="0">
                <a:solidFill>
                  <a:srgbClr val="FFFFFF"/>
                </a:solidFill>
                <a:latin typeface="Calibri"/>
                <a:cs typeface="Calibri"/>
              </a:rPr>
              <a:t>li</a:t>
            </a:r>
            <a:r>
              <a:rPr sz="2700" i="1" spc="0" baseline="3034" dirty="0">
                <a:solidFill>
                  <a:srgbClr val="FFFFFF"/>
                </a:solidFill>
                <a:latin typeface="Calibri"/>
                <a:cs typeface="Calibri"/>
              </a:rPr>
              <a:t>gn</a:t>
            </a:r>
            <a:endParaRPr sz="1800" dirty="0">
              <a:latin typeface="Calibri"/>
              <a:cs typeface="Calibri"/>
            </a:endParaRPr>
          </a:p>
          <a:p>
            <a:pPr algn="ctr">
              <a:lnSpc>
                <a:spcPts val="2160"/>
              </a:lnSpc>
              <a:spcBef>
                <a:spcPts val="11"/>
              </a:spcBef>
            </a:pPr>
            <a:r>
              <a:rPr sz="2700" i="1" spc="0" baseline="1517" dirty="0">
                <a:solidFill>
                  <a:srgbClr val="FFFFFF"/>
                </a:solidFill>
                <a:latin typeface="Calibri"/>
                <a:cs typeface="Calibri"/>
              </a:rPr>
              <a:t>an</a:t>
            </a:r>
            <a:r>
              <a:rPr sz="2700" i="1" spc="9" baseline="1517" dirty="0">
                <a:solidFill>
                  <a:srgbClr val="FFFFFF"/>
                </a:solidFill>
                <a:latin typeface="Calibri"/>
                <a:cs typeface="Calibri"/>
              </a:rPr>
              <a:t> </a:t>
            </a:r>
            <a:r>
              <a:rPr sz="2700" i="1" spc="0" baseline="1517" dirty="0">
                <a:solidFill>
                  <a:srgbClr val="FFFFFF"/>
                </a:solidFill>
                <a:latin typeface="Calibri"/>
                <a:cs typeface="Calibri"/>
              </a:rPr>
              <a:t>or</a:t>
            </a:r>
            <a:r>
              <a:rPr sz="2700" i="1" spc="-4" baseline="1517" dirty="0">
                <a:solidFill>
                  <a:srgbClr val="FFFFFF"/>
                </a:solidFill>
                <a:latin typeface="Calibri"/>
                <a:cs typeface="Calibri"/>
              </a:rPr>
              <a:t>g</a:t>
            </a:r>
            <a:r>
              <a:rPr sz="2700" i="1" spc="0" baseline="1517" dirty="0">
                <a:solidFill>
                  <a:srgbClr val="FFFFFF"/>
                </a:solidFill>
                <a:latin typeface="Calibri"/>
                <a:cs typeface="Calibri"/>
              </a:rPr>
              <a:t>an</a:t>
            </a:r>
            <a:r>
              <a:rPr sz="2700" i="1" spc="-9" baseline="1517" dirty="0">
                <a:solidFill>
                  <a:srgbClr val="FFFFFF"/>
                </a:solidFill>
                <a:latin typeface="Calibri"/>
                <a:cs typeface="Calibri"/>
              </a:rPr>
              <a:t>i</a:t>
            </a:r>
            <a:r>
              <a:rPr sz="2700" i="1" spc="0" baseline="1517" dirty="0">
                <a:solidFill>
                  <a:srgbClr val="FFFFFF"/>
                </a:solidFill>
                <a:latin typeface="Calibri"/>
                <a:cs typeface="Calibri"/>
              </a:rPr>
              <a:t>za</a:t>
            </a:r>
            <a:r>
              <a:rPr sz="2700" i="1" spc="-4" baseline="1517" dirty="0">
                <a:solidFill>
                  <a:srgbClr val="FFFFFF"/>
                </a:solidFill>
                <a:latin typeface="Calibri"/>
                <a:cs typeface="Calibri"/>
              </a:rPr>
              <a:t>ti</a:t>
            </a:r>
            <a:r>
              <a:rPr sz="2700" i="1" spc="0" baseline="1517" dirty="0">
                <a:solidFill>
                  <a:srgbClr val="FFFFFF"/>
                </a:solidFill>
                <a:latin typeface="Calibri"/>
                <a:cs typeface="Calibri"/>
              </a:rPr>
              <a:t>on</a:t>
            </a:r>
            <a:r>
              <a:rPr sz="2700" i="1" spc="24" baseline="1517" dirty="0">
                <a:solidFill>
                  <a:srgbClr val="FFFFFF"/>
                </a:solidFill>
                <a:latin typeface="Calibri"/>
                <a:cs typeface="Calibri"/>
              </a:rPr>
              <a:t> </a:t>
            </a:r>
            <a:r>
              <a:rPr sz="2700" i="1" spc="0" baseline="1517" dirty="0">
                <a:solidFill>
                  <a:srgbClr val="FFFFFF"/>
                </a:solidFill>
                <a:latin typeface="Calibri"/>
                <a:cs typeface="Calibri"/>
              </a:rPr>
              <a:t>a</a:t>
            </a:r>
            <a:r>
              <a:rPr sz="2700" i="1" spc="-4" baseline="1517" dirty="0">
                <a:solidFill>
                  <a:srgbClr val="FFFFFF"/>
                </a:solidFill>
                <a:latin typeface="Calibri"/>
                <a:cs typeface="Calibri"/>
              </a:rPr>
              <a:t>r</a:t>
            </a:r>
            <a:r>
              <a:rPr sz="2700" i="1" spc="0" baseline="1517" dirty="0">
                <a:solidFill>
                  <a:srgbClr val="FFFFFF"/>
                </a:solidFill>
                <a:latin typeface="Calibri"/>
                <a:cs typeface="Calibri"/>
              </a:rPr>
              <a:t>ound</a:t>
            </a:r>
            <a:r>
              <a:rPr sz="2700" i="1" spc="9" baseline="1517" dirty="0">
                <a:solidFill>
                  <a:srgbClr val="FFFFFF"/>
                </a:solidFill>
                <a:latin typeface="Calibri"/>
                <a:cs typeface="Calibri"/>
              </a:rPr>
              <a:t> </a:t>
            </a:r>
            <a:r>
              <a:rPr sz="2700" i="1" spc="-4" baseline="1517" dirty="0">
                <a:solidFill>
                  <a:srgbClr val="FFFFFF"/>
                </a:solidFill>
                <a:latin typeface="Calibri"/>
                <a:cs typeface="Calibri"/>
              </a:rPr>
              <a:t>i</a:t>
            </a:r>
            <a:r>
              <a:rPr sz="2700" i="1" spc="0" baseline="1517" dirty="0">
                <a:solidFill>
                  <a:srgbClr val="FFFFFF"/>
                </a:solidFill>
                <a:latin typeface="Calibri"/>
                <a:cs typeface="Calibri"/>
              </a:rPr>
              <a:t>ts c</a:t>
            </a:r>
            <a:r>
              <a:rPr sz="2700" i="1" spc="-4" baseline="1517" dirty="0">
                <a:solidFill>
                  <a:srgbClr val="FFFFFF"/>
                </a:solidFill>
                <a:latin typeface="Calibri"/>
                <a:cs typeface="Calibri"/>
              </a:rPr>
              <a:t>u</a:t>
            </a:r>
            <a:r>
              <a:rPr sz="2700" i="1" spc="0" baseline="1517" dirty="0">
                <a:solidFill>
                  <a:srgbClr val="FFFFFF"/>
                </a:solidFill>
                <a:latin typeface="Calibri"/>
                <a:cs typeface="Calibri"/>
              </a:rPr>
              <a:t>s</a:t>
            </a:r>
            <a:r>
              <a:rPr sz="2700" i="1" spc="-4" baseline="1517" dirty="0">
                <a:solidFill>
                  <a:srgbClr val="FFFFFF"/>
                </a:solidFill>
                <a:latin typeface="Calibri"/>
                <a:cs typeface="Calibri"/>
              </a:rPr>
              <a:t>t</a:t>
            </a:r>
            <a:r>
              <a:rPr sz="2700" i="1" spc="0" baseline="1517" dirty="0">
                <a:solidFill>
                  <a:srgbClr val="FFFFFF"/>
                </a:solidFill>
                <a:latin typeface="Calibri"/>
                <a:cs typeface="Calibri"/>
              </a:rPr>
              <a:t>om</a:t>
            </a:r>
            <a:r>
              <a:rPr sz="2700" i="1" spc="9" baseline="1517" dirty="0">
                <a:solidFill>
                  <a:srgbClr val="FFFFFF"/>
                </a:solidFill>
                <a:latin typeface="Calibri"/>
                <a:cs typeface="Calibri"/>
              </a:rPr>
              <a:t>e</a:t>
            </a:r>
            <a:r>
              <a:rPr sz="2700" i="1" spc="0" baseline="1517" dirty="0">
                <a:solidFill>
                  <a:srgbClr val="FFFFFF"/>
                </a:solidFill>
                <a:latin typeface="Calibri"/>
                <a:cs typeface="Calibri"/>
              </a:rPr>
              <a:t>r.</a:t>
            </a:r>
            <a:endParaRPr sz="1800" dirty="0">
              <a:latin typeface="Calibri"/>
              <a:cs typeface="Calibri"/>
            </a:endParaRPr>
          </a:p>
          <a:p>
            <a:pPr marL="78844" marR="94978" algn="ctr">
              <a:lnSpc>
                <a:spcPts val="2165"/>
              </a:lnSpc>
              <a:spcBef>
                <a:spcPts val="0"/>
              </a:spcBef>
            </a:pPr>
            <a:r>
              <a:rPr sz="2700" i="1" spc="0" baseline="1517" dirty="0">
                <a:solidFill>
                  <a:srgbClr val="FFFFFF"/>
                </a:solidFill>
                <a:latin typeface="Calibri"/>
                <a:cs typeface="Calibri"/>
              </a:rPr>
              <a:t>It p</a:t>
            </a:r>
            <a:r>
              <a:rPr sz="2700" i="1" spc="-9" baseline="1517" dirty="0">
                <a:solidFill>
                  <a:srgbClr val="FFFFFF"/>
                </a:solidFill>
                <a:latin typeface="Calibri"/>
                <a:cs typeface="Calibri"/>
              </a:rPr>
              <a:t>r</a:t>
            </a:r>
            <a:r>
              <a:rPr sz="2700" i="1" spc="0" baseline="1517" dirty="0">
                <a:solidFill>
                  <a:srgbClr val="FFFFFF"/>
                </a:solidFill>
                <a:latin typeface="Calibri"/>
                <a:cs typeface="Calibri"/>
              </a:rPr>
              <a:t>ov</a:t>
            </a:r>
            <a:r>
              <a:rPr sz="2700" i="1" spc="-4" baseline="1517" dirty="0">
                <a:solidFill>
                  <a:srgbClr val="FFFFFF"/>
                </a:solidFill>
                <a:latin typeface="Calibri"/>
                <a:cs typeface="Calibri"/>
              </a:rPr>
              <a:t>i</a:t>
            </a:r>
            <a:r>
              <a:rPr sz="2700" i="1" spc="0" baseline="1517" dirty="0">
                <a:solidFill>
                  <a:srgbClr val="FFFFFF"/>
                </a:solidFill>
                <a:latin typeface="Calibri"/>
                <a:cs typeface="Calibri"/>
              </a:rPr>
              <a:t>des</a:t>
            </a:r>
            <a:r>
              <a:rPr sz="2700" i="1" spc="4" baseline="1517" dirty="0">
                <a:solidFill>
                  <a:srgbClr val="FFFFFF"/>
                </a:solidFill>
                <a:latin typeface="Calibri"/>
                <a:cs typeface="Calibri"/>
              </a:rPr>
              <a:t> </a:t>
            </a:r>
            <a:r>
              <a:rPr sz="2700" i="1" spc="0" baseline="1517" dirty="0">
                <a:solidFill>
                  <a:srgbClr val="FFFFFF"/>
                </a:solidFill>
                <a:latin typeface="Calibri"/>
                <a:cs typeface="Calibri"/>
              </a:rPr>
              <a:t>s</a:t>
            </a:r>
            <a:r>
              <a:rPr sz="2700" i="1" spc="-4" baseline="1517" dirty="0">
                <a:solidFill>
                  <a:srgbClr val="FFFFFF"/>
                </a:solidFill>
                <a:latin typeface="Calibri"/>
                <a:cs typeface="Calibri"/>
              </a:rPr>
              <a:t>ol</a:t>
            </a:r>
            <a:r>
              <a:rPr sz="2700" i="1" spc="0" baseline="1517" dirty="0">
                <a:solidFill>
                  <a:srgbClr val="FFFFFF"/>
                </a:solidFill>
                <a:latin typeface="Calibri"/>
                <a:cs typeface="Calibri"/>
              </a:rPr>
              <a:t>u</a:t>
            </a:r>
            <a:r>
              <a:rPr sz="2700" i="1" spc="-4" baseline="1517" dirty="0">
                <a:solidFill>
                  <a:srgbClr val="FFFFFF"/>
                </a:solidFill>
                <a:latin typeface="Calibri"/>
                <a:cs typeface="Calibri"/>
              </a:rPr>
              <a:t>ti</a:t>
            </a:r>
            <a:r>
              <a:rPr sz="2700" i="1" spc="0" baseline="1517" dirty="0">
                <a:solidFill>
                  <a:srgbClr val="FFFFFF"/>
                </a:solidFill>
                <a:latin typeface="Calibri"/>
                <a:cs typeface="Calibri"/>
              </a:rPr>
              <a:t>ons</a:t>
            </a:r>
            <a:r>
              <a:rPr sz="2700" i="1" spc="14" baseline="1517" dirty="0">
                <a:solidFill>
                  <a:srgbClr val="FFFFFF"/>
                </a:solidFill>
                <a:latin typeface="Calibri"/>
                <a:cs typeface="Calibri"/>
              </a:rPr>
              <a:t> </a:t>
            </a:r>
            <a:r>
              <a:rPr sz="2700" i="1" spc="0" baseline="1517" dirty="0">
                <a:solidFill>
                  <a:srgbClr val="FFFFFF"/>
                </a:solidFill>
                <a:latin typeface="Calibri"/>
                <a:cs typeface="Calibri"/>
              </a:rPr>
              <a:t>for ma</a:t>
            </a:r>
            <a:r>
              <a:rPr sz="2700" i="1" spc="-9" baseline="1517" dirty="0">
                <a:solidFill>
                  <a:srgbClr val="FFFFFF"/>
                </a:solidFill>
                <a:latin typeface="Calibri"/>
                <a:cs typeface="Calibri"/>
              </a:rPr>
              <a:t>r</a:t>
            </a:r>
            <a:r>
              <a:rPr sz="2700" i="1" spc="0" baseline="1517" dirty="0">
                <a:solidFill>
                  <a:srgbClr val="FFFFFF"/>
                </a:solidFill>
                <a:latin typeface="Calibri"/>
                <a:cs typeface="Calibri"/>
              </a:rPr>
              <a:t>ke</a:t>
            </a:r>
            <a:r>
              <a:rPr sz="2700" i="1" spc="-4" baseline="1517" dirty="0">
                <a:solidFill>
                  <a:srgbClr val="FFFFFF"/>
                </a:solidFill>
                <a:latin typeface="Calibri"/>
                <a:cs typeface="Calibri"/>
              </a:rPr>
              <a:t>ti</a:t>
            </a:r>
            <a:r>
              <a:rPr sz="2700" i="1" spc="0" baseline="1517" dirty="0">
                <a:solidFill>
                  <a:srgbClr val="FFFFFF"/>
                </a:solidFill>
                <a:latin typeface="Calibri"/>
                <a:cs typeface="Calibri"/>
              </a:rPr>
              <a:t>ng,</a:t>
            </a:r>
            <a:endParaRPr sz="1800" dirty="0">
              <a:latin typeface="Calibri"/>
              <a:cs typeface="Calibri"/>
            </a:endParaRPr>
          </a:p>
          <a:p>
            <a:pPr marL="118490" marR="136383" algn="ctr">
              <a:lnSpc>
                <a:spcPts val="2160"/>
              </a:lnSpc>
            </a:pPr>
            <a:r>
              <a:rPr sz="2700" i="1" spc="0" baseline="1517" dirty="0">
                <a:solidFill>
                  <a:srgbClr val="FFFFFF"/>
                </a:solidFill>
                <a:latin typeface="Calibri"/>
                <a:cs typeface="Calibri"/>
              </a:rPr>
              <a:t>s</a:t>
            </a:r>
            <a:r>
              <a:rPr sz="2700" i="1" spc="-4" baseline="1517" dirty="0">
                <a:solidFill>
                  <a:srgbClr val="FFFFFF"/>
                </a:solidFill>
                <a:latin typeface="Calibri"/>
                <a:cs typeface="Calibri"/>
              </a:rPr>
              <a:t>al</a:t>
            </a:r>
            <a:r>
              <a:rPr sz="2700" i="1" spc="0" baseline="1517" dirty="0">
                <a:solidFill>
                  <a:srgbClr val="FFFFFF"/>
                </a:solidFill>
                <a:latin typeface="Calibri"/>
                <a:cs typeface="Calibri"/>
              </a:rPr>
              <a:t>es</a:t>
            </a:r>
            <a:r>
              <a:rPr sz="2700" i="1" spc="9" baseline="1517" dirty="0">
                <a:solidFill>
                  <a:srgbClr val="FFFFFF"/>
                </a:solidFill>
                <a:latin typeface="Calibri"/>
                <a:cs typeface="Calibri"/>
              </a:rPr>
              <a:t> </a:t>
            </a:r>
            <a:r>
              <a:rPr sz="2700" i="1" spc="0" baseline="1517" dirty="0">
                <a:solidFill>
                  <a:srgbClr val="FFFFFF"/>
                </a:solidFill>
                <a:latin typeface="Calibri"/>
                <a:cs typeface="Calibri"/>
              </a:rPr>
              <a:t>and</a:t>
            </a:r>
            <a:r>
              <a:rPr sz="2700" i="1" spc="4" baseline="1517" dirty="0">
                <a:solidFill>
                  <a:srgbClr val="FFFFFF"/>
                </a:solidFill>
                <a:latin typeface="Calibri"/>
                <a:cs typeface="Calibri"/>
              </a:rPr>
              <a:t> </a:t>
            </a:r>
            <a:r>
              <a:rPr sz="2700" i="1" spc="0" baseline="1517" dirty="0">
                <a:solidFill>
                  <a:srgbClr val="FFFFFF"/>
                </a:solidFill>
                <a:latin typeface="Calibri"/>
                <a:cs typeface="Calibri"/>
              </a:rPr>
              <a:t>c</a:t>
            </a:r>
            <a:r>
              <a:rPr sz="2700" i="1" spc="-4" baseline="1517" dirty="0">
                <a:solidFill>
                  <a:srgbClr val="FFFFFF"/>
                </a:solidFill>
                <a:latin typeface="Calibri"/>
                <a:cs typeface="Calibri"/>
              </a:rPr>
              <a:t>u</a:t>
            </a:r>
            <a:r>
              <a:rPr sz="2700" i="1" spc="0" baseline="1517" dirty="0">
                <a:solidFill>
                  <a:srgbClr val="FFFFFF"/>
                </a:solidFill>
                <a:latin typeface="Calibri"/>
                <a:cs typeface="Calibri"/>
              </a:rPr>
              <a:t>s</a:t>
            </a:r>
            <a:r>
              <a:rPr sz="2700" i="1" spc="-4" baseline="1517" dirty="0">
                <a:solidFill>
                  <a:srgbClr val="FFFFFF"/>
                </a:solidFill>
                <a:latin typeface="Calibri"/>
                <a:cs typeface="Calibri"/>
              </a:rPr>
              <a:t>t</a:t>
            </a:r>
            <a:r>
              <a:rPr sz="2700" i="1" spc="0" baseline="1517" dirty="0">
                <a:solidFill>
                  <a:srgbClr val="FFFFFF"/>
                </a:solidFill>
                <a:latin typeface="Calibri"/>
                <a:cs typeface="Calibri"/>
              </a:rPr>
              <a:t>om</a:t>
            </a:r>
            <a:r>
              <a:rPr sz="2700" i="1" spc="9" baseline="1517" dirty="0">
                <a:solidFill>
                  <a:srgbClr val="FFFFFF"/>
                </a:solidFill>
                <a:latin typeface="Calibri"/>
                <a:cs typeface="Calibri"/>
              </a:rPr>
              <a:t>e</a:t>
            </a:r>
            <a:r>
              <a:rPr sz="2700" i="1" spc="0" baseline="1517" dirty="0">
                <a:solidFill>
                  <a:srgbClr val="FFFFFF"/>
                </a:solidFill>
                <a:latin typeface="Calibri"/>
                <a:cs typeface="Calibri"/>
              </a:rPr>
              <a:t>r</a:t>
            </a:r>
            <a:r>
              <a:rPr sz="2700" i="1" spc="4" baseline="1517" dirty="0">
                <a:solidFill>
                  <a:srgbClr val="FFFFFF"/>
                </a:solidFill>
                <a:latin typeface="Calibri"/>
                <a:cs typeface="Calibri"/>
              </a:rPr>
              <a:t> </a:t>
            </a:r>
            <a:r>
              <a:rPr sz="2700" i="1" spc="0" baseline="1517" dirty="0">
                <a:solidFill>
                  <a:srgbClr val="FFFFFF"/>
                </a:solidFill>
                <a:latin typeface="Calibri"/>
                <a:cs typeface="Calibri"/>
              </a:rPr>
              <a:t>se</a:t>
            </a:r>
            <a:r>
              <a:rPr sz="2700" i="1" spc="-4" baseline="1517" dirty="0">
                <a:solidFill>
                  <a:srgbClr val="FFFFFF"/>
                </a:solidFill>
                <a:latin typeface="Calibri"/>
                <a:cs typeface="Calibri"/>
              </a:rPr>
              <a:t>r</a:t>
            </a:r>
            <a:r>
              <a:rPr sz="2700" i="1" spc="0" baseline="1517" dirty="0">
                <a:solidFill>
                  <a:srgbClr val="FFFFFF"/>
                </a:solidFill>
                <a:latin typeface="Calibri"/>
                <a:cs typeface="Calibri"/>
              </a:rPr>
              <a:t>vi</a:t>
            </a:r>
            <a:r>
              <a:rPr sz="2700" i="1" spc="-9" baseline="1517" dirty="0">
                <a:solidFill>
                  <a:srgbClr val="FFFFFF"/>
                </a:solidFill>
                <a:latin typeface="Calibri"/>
                <a:cs typeface="Calibri"/>
              </a:rPr>
              <a:t>c</a:t>
            </a:r>
            <a:r>
              <a:rPr sz="2700" i="1" spc="0" baseline="1517" dirty="0">
                <a:solidFill>
                  <a:srgbClr val="FFFFFF"/>
                </a:solidFill>
                <a:latin typeface="Calibri"/>
                <a:cs typeface="Calibri"/>
              </a:rPr>
              <a:t>e</a:t>
            </a:r>
            <a:r>
              <a:rPr sz="2700" i="1" spc="14" baseline="1517" dirty="0">
                <a:solidFill>
                  <a:srgbClr val="FFFFFF"/>
                </a:solidFill>
                <a:latin typeface="Calibri"/>
                <a:cs typeface="Calibri"/>
              </a:rPr>
              <a:t> </a:t>
            </a:r>
            <a:r>
              <a:rPr sz="2700" i="1" spc="0" baseline="1517" dirty="0">
                <a:solidFill>
                  <a:srgbClr val="FFFFFF"/>
                </a:solidFill>
                <a:latin typeface="Calibri"/>
                <a:cs typeface="Calibri"/>
              </a:rPr>
              <a:t>teams.</a:t>
            </a:r>
            <a:endParaRPr sz="1800" dirty="0">
              <a:latin typeface="Calibri"/>
              <a:cs typeface="Calibri"/>
            </a:endParaRPr>
          </a:p>
        </p:txBody>
      </p:sp>
      <p:sp>
        <p:nvSpPr>
          <p:cNvPr id="9" name="object 9"/>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8" name="object 8"/>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19</a:t>
            </a:r>
            <a:endParaRPr sz="800">
              <a:latin typeface="Arial"/>
              <a:cs typeface="Arial"/>
            </a:endParaRPr>
          </a:p>
        </p:txBody>
      </p:sp>
      <p:sp>
        <p:nvSpPr>
          <p:cNvPr id="7" name="object 7"/>
          <p:cNvSpPr txBox="1"/>
          <p:nvPr/>
        </p:nvSpPr>
        <p:spPr>
          <a:xfrm>
            <a:off x="1237488" y="381253"/>
            <a:ext cx="119786"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2144572" y="381253"/>
            <a:ext cx="127101"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5117744" y="381253"/>
            <a:ext cx="125272"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5499799" y="1552194"/>
            <a:ext cx="5215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5878114" y="1552194"/>
            <a:ext cx="51718"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7" name="Rectangle 5"/>
          <p:cNvSpPr txBox="1">
            <a:spLocks noChangeArrowheads="1"/>
          </p:cNvSpPr>
          <p:nvPr/>
        </p:nvSpPr>
        <p:spPr bwMode="gray">
          <a:xfrm>
            <a:off x="701674" y="1740147"/>
            <a:ext cx="7800975" cy="3981450"/>
          </a:xfrm>
          <a:prstGeom prst="rect">
            <a:avLst/>
          </a:prstGeom>
          <a:noFill/>
        </p:spPr>
        <p:txBody>
          <a:bodyPr lIns="18000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latin typeface="Arial" panose="020B0604020202020204" pitchFamily="34" charset="0"/>
                <a:cs typeface="Arial" panose="020B0604020202020204" pitchFamily="34" charset="0"/>
              </a:rPr>
              <a:t>Graphical mapping tool</a:t>
            </a:r>
          </a:p>
          <a:p>
            <a:r>
              <a:rPr lang="en-US" sz="1800" dirty="0">
                <a:latin typeface="Arial" panose="020B0604020202020204" pitchFamily="34" charset="0"/>
                <a:cs typeface="Arial" panose="020B0604020202020204" pitchFamily="34" charset="0"/>
              </a:rPr>
              <a:t>Graphically define mapping rules between source and target message types</a:t>
            </a:r>
          </a:p>
          <a:p>
            <a:r>
              <a:rPr lang="en-US" sz="1800" dirty="0">
                <a:latin typeface="Arial" panose="020B0604020202020204" pitchFamily="34" charset="0"/>
                <a:cs typeface="Arial" panose="020B0604020202020204" pitchFamily="34" charset="0"/>
              </a:rPr>
              <a:t>Queue-based model allows for handling of extremely large documents</a:t>
            </a:r>
          </a:p>
          <a:p>
            <a:r>
              <a:rPr lang="en-US" sz="1800" dirty="0">
                <a:latin typeface="Arial" panose="020B0604020202020204" pitchFamily="34" charset="0"/>
                <a:cs typeface="Arial" panose="020B0604020202020204" pitchFamily="34" charset="0"/>
              </a:rPr>
              <a:t>Drag-and-drop</a:t>
            </a:r>
          </a:p>
          <a:p>
            <a:r>
              <a:rPr lang="en-US" sz="1800" dirty="0">
                <a:latin typeface="Arial" panose="020B0604020202020204" pitchFamily="34" charset="0"/>
                <a:cs typeface="Arial" panose="020B0604020202020204" pitchFamily="34" charset="0"/>
              </a:rPr>
              <a:t>Generates internal Java code</a:t>
            </a:r>
          </a:p>
          <a:p>
            <a:r>
              <a:rPr lang="en-US" sz="1800" dirty="0">
                <a:latin typeface="Arial" panose="020B0604020202020204" pitchFamily="34" charset="0"/>
                <a:cs typeface="Arial" panose="020B0604020202020204" pitchFamily="34" charset="0"/>
              </a:rPr>
              <a:t>Built-in and user-defined functions (in Java)</a:t>
            </a:r>
          </a:p>
          <a:p>
            <a:r>
              <a:rPr lang="en-US" sz="1800" dirty="0">
                <a:latin typeface="Arial" panose="020B0604020202020204" pitchFamily="34" charset="0"/>
                <a:cs typeface="Arial" panose="020B0604020202020204" pitchFamily="34" charset="0"/>
              </a:rPr>
              <a:t>Integrated testing tool</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46738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26" name="object 26"/>
          <p:cNvSpPr/>
          <p:nvPr/>
        </p:nvSpPr>
        <p:spPr>
          <a:xfrm>
            <a:off x="-26158" y="44310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4" name="object 24"/>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3" name="object 23"/>
          <p:cNvSpPr txBox="1"/>
          <p:nvPr/>
        </p:nvSpPr>
        <p:spPr>
          <a:xfrm>
            <a:off x="284784" y="137778"/>
            <a:ext cx="8935416" cy="482599"/>
          </a:xfrm>
          <a:prstGeom prst="rect">
            <a:avLst/>
          </a:prstGeom>
        </p:spPr>
        <p:txBody>
          <a:bodyPr wrap="square" lIns="0" tIns="0" rIns="0" bIns="0" rtlCol="0">
            <a:noAutofit/>
          </a:bodyPr>
          <a:lstStyle/>
          <a:p>
            <a:r>
              <a:rPr lang="en-US" sz="3600" b="1" dirty="0">
                <a:solidFill>
                  <a:schemeClr val="accent6"/>
                </a:solidFill>
                <a:latin typeface="Arial" panose="020B0604020202020204" pitchFamily="34" charset="0"/>
                <a:cs typeface="Arial" panose="020B0604020202020204" pitchFamily="34" charset="0"/>
              </a:rPr>
              <a:t>Message Mapping: Mapping Editor</a:t>
            </a:r>
          </a:p>
        </p:txBody>
      </p:sp>
      <p:sp>
        <p:nvSpPr>
          <p:cNvPr id="20" name="object 20"/>
          <p:cNvSpPr txBox="1"/>
          <p:nvPr/>
        </p:nvSpPr>
        <p:spPr>
          <a:xfrm>
            <a:off x="1030020" y="1332484"/>
            <a:ext cx="3461992" cy="1077340"/>
          </a:xfrm>
          <a:prstGeom prst="rect">
            <a:avLst/>
          </a:prstGeom>
        </p:spPr>
        <p:txBody>
          <a:bodyPr wrap="square" lIns="0" tIns="0" rIns="0" bIns="0" rtlCol="0">
            <a:noAutofit/>
          </a:bodyPr>
          <a:lstStyle/>
          <a:p>
            <a:pPr marL="77342" marR="92939" algn="ctr">
              <a:lnSpc>
                <a:spcPts val="1935"/>
              </a:lnSpc>
              <a:spcBef>
                <a:spcPts val="96"/>
              </a:spcBef>
            </a:pPr>
            <a:r>
              <a:rPr sz="2700" i="1" spc="0" baseline="3034" dirty="0">
                <a:solidFill>
                  <a:srgbClr val="FFFFFF"/>
                </a:solidFill>
                <a:latin typeface="Calibri"/>
                <a:cs typeface="Calibri"/>
              </a:rPr>
              <a:t>SAP C</a:t>
            </a:r>
            <a:r>
              <a:rPr sz="2700" i="1" spc="-9" baseline="3034" dirty="0">
                <a:solidFill>
                  <a:srgbClr val="FFFFFF"/>
                </a:solidFill>
                <a:latin typeface="Calibri"/>
                <a:cs typeface="Calibri"/>
              </a:rPr>
              <a:t>l</a:t>
            </a:r>
            <a:r>
              <a:rPr sz="2700" i="1" spc="0" baseline="3034" dirty="0">
                <a:solidFill>
                  <a:srgbClr val="FFFFFF"/>
                </a:solidFill>
                <a:latin typeface="Calibri"/>
                <a:cs typeface="Calibri"/>
              </a:rPr>
              <a:t>oud</a:t>
            </a:r>
            <a:r>
              <a:rPr sz="2700" i="1" spc="9" baseline="3034" dirty="0">
                <a:solidFill>
                  <a:srgbClr val="FFFFFF"/>
                </a:solidFill>
                <a:latin typeface="Calibri"/>
                <a:cs typeface="Calibri"/>
              </a:rPr>
              <a:t> </a:t>
            </a:r>
            <a:r>
              <a:rPr sz="2700" i="1" spc="0" baseline="3034" dirty="0">
                <a:solidFill>
                  <a:srgbClr val="FFFFFF"/>
                </a:solidFill>
                <a:latin typeface="Calibri"/>
                <a:cs typeface="Calibri"/>
              </a:rPr>
              <a:t>for Cu</a:t>
            </a:r>
            <a:r>
              <a:rPr sz="2700" i="1" spc="-9" baseline="3034" dirty="0">
                <a:solidFill>
                  <a:srgbClr val="FFFFFF"/>
                </a:solidFill>
                <a:latin typeface="Calibri"/>
                <a:cs typeface="Calibri"/>
              </a:rPr>
              <a:t>s</a:t>
            </a:r>
            <a:r>
              <a:rPr sz="2700" i="1" spc="0" baseline="3034" dirty="0">
                <a:solidFill>
                  <a:srgbClr val="FFFFFF"/>
                </a:solidFill>
                <a:latin typeface="Calibri"/>
                <a:cs typeface="Calibri"/>
              </a:rPr>
              <a:t>tomer</a:t>
            </a:r>
            <a:r>
              <a:rPr sz="2700" i="1" spc="9" baseline="3034" dirty="0">
                <a:solidFill>
                  <a:srgbClr val="FFFFFF"/>
                </a:solidFill>
                <a:latin typeface="Calibri"/>
                <a:cs typeface="Calibri"/>
              </a:rPr>
              <a:t> </a:t>
            </a:r>
            <a:r>
              <a:rPr sz="2700" i="1" spc="0" baseline="3034" dirty="0">
                <a:solidFill>
                  <a:srgbClr val="FFFFFF"/>
                </a:solidFill>
                <a:latin typeface="Calibri"/>
                <a:cs typeface="Calibri"/>
              </a:rPr>
              <a:t>helps a</a:t>
            </a:r>
            <a:r>
              <a:rPr sz="2700" i="1" spc="-4" baseline="3034" dirty="0">
                <a:solidFill>
                  <a:srgbClr val="FFFFFF"/>
                </a:solidFill>
                <a:latin typeface="Calibri"/>
                <a:cs typeface="Calibri"/>
              </a:rPr>
              <a:t>li</a:t>
            </a:r>
            <a:r>
              <a:rPr sz="2700" i="1" spc="0" baseline="3034" dirty="0">
                <a:solidFill>
                  <a:srgbClr val="FFFFFF"/>
                </a:solidFill>
                <a:latin typeface="Calibri"/>
                <a:cs typeface="Calibri"/>
              </a:rPr>
              <a:t>gn</a:t>
            </a:r>
            <a:endParaRPr sz="1800" dirty="0">
              <a:latin typeface="Calibri"/>
              <a:cs typeface="Calibri"/>
            </a:endParaRPr>
          </a:p>
          <a:p>
            <a:pPr algn="ctr">
              <a:lnSpc>
                <a:spcPts val="2160"/>
              </a:lnSpc>
              <a:spcBef>
                <a:spcPts val="11"/>
              </a:spcBef>
            </a:pPr>
            <a:r>
              <a:rPr sz="2700" i="1" spc="0" baseline="1517" dirty="0">
                <a:solidFill>
                  <a:srgbClr val="FFFFFF"/>
                </a:solidFill>
                <a:latin typeface="Calibri"/>
                <a:cs typeface="Calibri"/>
              </a:rPr>
              <a:t>an</a:t>
            </a:r>
            <a:r>
              <a:rPr sz="2700" i="1" spc="9" baseline="1517" dirty="0">
                <a:solidFill>
                  <a:srgbClr val="FFFFFF"/>
                </a:solidFill>
                <a:latin typeface="Calibri"/>
                <a:cs typeface="Calibri"/>
              </a:rPr>
              <a:t> </a:t>
            </a:r>
            <a:r>
              <a:rPr sz="2700" i="1" spc="0" baseline="1517" dirty="0">
                <a:solidFill>
                  <a:srgbClr val="FFFFFF"/>
                </a:solidFill>
                <a:latin typeface="Calibri"/>
                <a:cs typeface="Calibri"/>
              </a:rPr>
              <a:t>or</a:t>
            </a:r>
            <a:r>
              <a:rPr sz="2700" i="1" spc="-4" baseline="1517" dirty="0">
                <a:solidFill>
                  <a:srgbClr val="FFFFFF"/>
                </a:solidFill>
                <a:latin typeface="Calibri"/>
                <a:cs typeface="Calibri"/>
              </a:rPr>
              <a:t>g</a:t>
            </a:r>
            <a:r>
              <a:rPr sz="2700" i="1" spc="0" baseline="1517" dirty="0">
                <a:solidFill>
                  <a:srgbClr val="FFFFFF"/>
                </a:solidFill>
                <a:latin typeface="Calibri"/>
                <a:cs typeface="Calibri"/>
              </a:rPr>
              <a:t>an</a:t>
            </a:r>
            <a:r>
              <a:rPr sz="2700" i="1" spc="-9" baseline="1517" dirty="0">
                <a:solidFill>
                  <a:srgbClr val="FFFFFF"/>
                </a:solidFill>
                <a:latin typeface="Calibri"/>
                <a:cs typeface="Calibri"/>
              </a:rPr>
              <a:t>i</a:t>
            </a:r>
            <a:r>
              <a:rPr sz="2700" i="1" spc="0" baseline="1517" dirty="0">
                <a:solidFill>
                  <a:srgbClr val="FFFFFF"/>
                </a:solidFill>
                <a:latin typeface="Calibri"/>
                <a:cs typeface="Calibri"/>
              </a:rPr>
              <a:t>za</a:t>
            </a:r>
            <a:r>
              <a:rPr sz="2700" i="1" spc="-4" baseline="1517" dirty="0">
                <a:solidFill>
                  <a:srgbClr val="FFFFFF"/>
                </a:solidFill>
                <a:latin typeface="Calibri"/>
                <a:cs typeface="Calibri"/>
              </a:rPr>
              <a:t>ti</a:t>
            </a:r>
            <a:r>
              <a:rPr sz="2700" i="1" spc="0" baseline="1517" dirty="0">
                <a:solidFill>
                  <a:srgbClr val="FFFFFF"/>
                </a:solidFill>
                <a:latin typeface="Calibri"/>
                <a:cs typeface="Calibri"/>
              </a:rPr>
              <a:t>on</a:t>
            </a:r>
            <a:r>
              <a:rPr sz="2700" i="1" spc="24" baseline="1517" dirty="0">
                <a:solidFill>
                  <a:srgbClr val="FFFFFF"/>
                </a:solidFill>
                <a:latin typeface="Calibri"/>
                <a:cs typeface="Calibri"/>
              </a:rPr>
              <a:t> </a:t>
            </a:r>
            <a:r>
              <a:rPr sz="2700" i="1" spc="0" baseline="1517" dirty="0">
                <a:solidFill>
                  <a:srgbClr val="FFFFFF"/>
                </a:solidFill>
                <a:latin typeface="Calibri"/>
                <a:cs typeface="Calibri"/>
              </a:rPr>
              <a:t>a</a:t>
            </a:r>
            <a:r>
              <a:rPr sz="2700" i="1" spc="-4" baseline="1517" dirty="0">
                <a:solidFill>
                  <a:srgbClr val="FFFFFF"/>
                </a:solidFill>
                <a:latin typeface="Calibri"/>
                <a:cs typeface="Calibri"/>
              </a:rPr>
              <a:t>r</a:t>
            </a:r>
            <a:r>
              <a:rPr sz="2700" i="1" spc="0" baseline="1517" dirty="0">
                <a:solidFill>
                  <a:srgbClr val="FFFFFF"/>
                </a:solidFill>
                <a:latin typeface="Calibri"/>
                <a:cs typeface="Calibri"/>
              </a:rPr>
              <a:t>ound</a:t>
            </a:r>
            <a:r>
              <a:rPr sz="2700" i="1" spc="9" baseline="1517" dirty="0">
                <a:solidFill>
                  <a:srgbClr val="FFFFFF"/>
                </a:solidFill>
                <a:latin typeface="Calibri"/>
                <a:cs typeface="Calibri"/>
              </a:rPr>
              <a:t> </a:t>
            </a:r>
            <a:r>
              <a:rPr sz="2700" i="1" spc="-4" baseline="1517" dirty="0">
                <a:solidFill>
                  <a:srgbClr val="FFFFFF"/>
                </a:solidFill>
                <a:latin typeface="Calibri"/>
                <a:cs typeface="Calibri"/>
              </a:rPr>
              <a:t>i</a:t>
            </a:r>
            <a:r>
              <a:rPr sz="2700" i="1" spc="0" baseline="1517" dirty="0">
                <a:solidFill>
                  <a:srgbClr val="FFFFFF"/>
                </a:solidFill>
                <a:latin typeface="Calibri"/>
                <a:cs typeface="Calibri"/>
              </a:rPr>
              <a:t>ts c</a:t>
            </a:r>
            <a:r>
              <a:rPr sz="2700" i="1" spc="-4" baseline="1517" dirty="0">
                <a:solidFill>
                  <a:srgbClr val="FFFFFF"/>
                </a:solidFill>
                <a:latin typeface="Calibri"/>
                <a:cs typeface="Calibri"/>
              </a:rPr>
              <a:t>u</a:t>
            </a:r>
            <a:r>
              <a:rPr sz="2700" i="1" spc="0" baseline="1517" dirty="0">
                <a:solidFill>
                  <a:srgbClr val="FFFFFF"/>
                </a:solidFill>
                <a:latin typeface="Calibri"/>
                <a:cs typeface="Calibri"/>
              </a:rPr>
              <a:t>s</a:t>
            </a:r>
            <a:r>
              <a:rPr sz="2700" i="1" spc="-4" baseline="1517" dirty="0">
                <a:solidFill>
                  <a:srgbClr val="FFFFFF"/>
                </a:solidFill>
                <a:latin typeface="Calibri"/>
                <a:cs typeface="Calibri"/>
              </a:rPr>
              <a:t>t</a:t>
            </a:r>
            <a:r>
              <a:rPr sz="2700" i="1" spc="0" baseline="1517" dirty="0">
                <a:solidFill>
                  <a:srgbClr val="FFFFFF"/>
                </a:solidFill>
                <a:latin typeface="Calibri"/>
                <a:cs typeface="Calibri"/>
              </a:rPr>
              <a:t>om</a:t>
            </a:r>
            <a:r>
              <a:rPr sz="2700" i="1" spc="9" baseline="1517" dirty="0">
                <a:solidFill>
                  <a:srgbClr val="FFFFFF"/>
                </a:solidFill>
                <a:latin typeface="Calibri"/>
                <a:cs typeface="Calibri"/>
              </a:rPr>
              <a:t>e</a:t>
            </a:r>
            <a:r>
              <a:rPr sz="2700" i="1" spc="0" baseline="1517" dirty="0">
                <a:solidFill>
                  <a:srgbClr val="FFFFFF"/>
                </a:solidFill>
                <a:latin typeface="Calibri"/>
                <a:cs typeface="Calibri"/>
              </a:rPr>
              <a:t>r.</a:t>
            </a:r>
            <a:endParaRPr sz="1800" dirty="0">
              <a:latin typeface="Calibri"/>
              <a:cs typeface="Calibri"/>
            </a:endParaRPr>
          </a:p>
          <a:p>
            <a:pPr marL="78844" marR="94978" algn="ctr">
              <a:lnSpc>
                <a:spcPts val="2165"/>
              </a:lnSpc>
              <a:spcBef>
                <a:spcPts val="0"/>
              </a:spcBef>
            </a:pPr>
            <a:r>
              <a:rPr sz="2700" i="1" spc="0" baseline="1517" dirty="0">
                <a:solidFill>
                  <a:srgbClr val="FFFFFF"/>
                </a:solidFill>
                <a:latin typeface="Calibri"/>
                <a:cs typeface="Calibri"/>
              </a:rPr>
              <a:t>It p</a:t>
            </a:r>
            <a:r>
              <a:rPr sz="2700" i="1" spc="-9" baseline="1517" dirty="0">
                <a:solidFill>
                  <a:srgbClr val="FFFFFF"/>
                </a:solidFill>
                <a:latin typeface="Calibri"/>
                <a:cs typeface="Calibri"/>
              </a:rPr>
              <a:t>r</a:t>
            </a:r>
            <a:r>
              <a:rPr sz="2700" i="1" spc="0" baseline="1517" dirty="0">
                <a:solidFill>
                  <a:srgbClr val="FFFFFF"/>
                </a:solidFill>
                <a:latin typeface="Calibri"/>
                <a:cs typeface="Calibri"/>
              </a:rPr>
              <a:t>ov</a:t>
            </a:r>
            <a:r>
              <a:rPr sz="2700" i="1" spc="-4" baseline="1517" dirty="0">
                <a:solidFill>
                  <a:srgbClr val="FFFFFF"/>
                </a:solidFill>
                <a:latin typeface="Calibri"/>
                <a:cs typeface="Calibri"/>
              </a:rPr>
              <a:t>i</a:t>
            </a:r>
            <a:r>
              <a:rPr sz="2700" i="1" spc="0" baseline="1517" dirty="0">
                <a:solidFill>
                  <a:srgbClr val="FFFFFF"/>
                </a:solidFill>
                <a:latin typeface="Calibri"/>
                <a:cs typeface="Calibri"/>
              </a:rPr>
              <a:t>des</a:t>
            </a:r>
            <a:r>
              <a:rPr sz="2700" i="1" spc="4" baseline="1517" dirty="0">
                <a:solidFill>
                  <a:srgbClr val="FFFFFF"/>
                </a:solidFill>
                <a:latin typeface="Calibri"/>
                <a:cs typeface="Calibri"/>
              </a:rPr>
              <a:t> </a:t>
            </a:r>
            <a:r>
              <a:rPr sz="2700" i="1" spc="0" baseline="1517" dirty="0">
                <a:solidFill>
                  <a:srgbClr val="FFFFFF"/>
                </a:solidFill>
                <a:latin typeface="Calibri"/>
                <a:cs typeface="Calibri"/>
              </a:rPr>
              <a:t>s</a:t>
            </a:r>
            <a:r>
              <a:rPr sz="2700" i="1" spc="-4" baseline="1517" dirty="0">
                <a:solidFill>
                  <a:srgbClr val="FFFFFF"/>
                </a:solidFill>
                <a:latin typeface="Calibri"/>
                <a:cs typeface="Calibri"/>
              </a:rPr>
              <a:t>ol</a:t>
            </a:r>
            <a:r>
              <a:rPr sz="2700" i="1" spc="0" baseline="1517" dirty="0">
                <a:solidFill>
                  <a:srgbClr val="FFFFFF"/>
                </a:solidFill>
                <a:latin typeface="Calibri"/>
                <a:cs typeface="Calibri"/>
              </a:rPr>
              <a:t>u</a:t>
            </a:r>
            <a:r>
              <a:rPr sz="2700" i="1" spc="-4" baseline="1517" dirty="0">
                <a:solidFill>
                  <a:srgbClr val="FFFFFF"/>
                </a:solidFill>
                <a:latin typeface="Calibri"/>
                <a:cs typeface="Calibri"/>
              </a:rPr>
              <a:t>ti</a:t>
            </a:r>
            <a:r>
              <a:rPr sz="2700" i="1" spc="0" baseline="1517" dirty="0">
                <a:solidFill>
                  <a:srgbClr val="FFFFFF"/>
                </a:solidFill>
                <a:latin typeface="Calibri"/>
                <a:cs typeface="Calibri"/>
              </a:rPr>
              <a:t>ons</a:t>
            </a:r>
            <a:r>
              <a:rPr sz="2700" i="1" spc="14" baseline="1517" dirty="0">
                <a:solidFill>
                  <a:srgbClr val="FFFFFF"/>
                </a:solidFill>
                <a:latin typeface="Calibri"/>
                <a:cs typeface="Calibri"/>
              </a:rPr>
              <a:t> </a:t>
            </a:r>
            <a:r>
              <a:rPr sz="2700" i="1" spc="0" baseline="1517" dirty="0">
                <a:solidFill>
                  <a:srgbClr val="FFFFFF"/>
                </a:solidFill>
                <a:latin typeface="Calibri"/>
                <a:cs typeface="Calibri"/>
              </a:rPr>
              <a:t>for ma</a:t>
            </a:r>
            <a:r>
              <a:rPr sz="2700" i="1" spc="-9" baseline="1517" dirty="0">
                <a:solidFill>
                  <a:srgbClr val="FFFFFF"/>
                </a:solidFill>
                <a:latin typeface="Calibri"/>
                <a:cs typeface="Calibri"/>
              </a:rPr>
              <a:t>r</a:t>
            </a:r>
            <a:r>
              <a:rPr sz="2700" i="1" spc="0" baseline="1517" dirty="0">
                <a:solidFill>
                  <a:srgbClr val="FFFFFF"/>
                </a:solidFill>
                <a:latin typeface="Calibri"/>
                <a:cs typeface="Calibri"/>
              </a:rPr>
              <a:t>ke</a:t>
            </a:r>
            <a:r>
              <a:rPr sz="2700" i="1" spc="-4" baseline="1517" dirty="0">
                <a:solidFill>
                  <a:srgbClr val="FFFFFF"/>
                </a:solidFill>
                <a:latin typeface="Calibri"/>
                <a:cs typeface="Calibri"/>
              </a:rPr>
              <a:t>ti</a:t>
            </a:r>
            <a:r>
              <a:rPr sz="2700" i="1" spc="0" baseline="1517" dirty="0">
                <a:solidFill>
                  <a:srgbClr val="FFFFFF"/>
                </a:solidFill>
                <a:latin typeface="Calibri"/>
                <a:cs typeface="Calibri"/>
              </a:rPr>
              <a:t>ng,</a:t>
            </a:r>
            <a:endParaRPr sz="1800" dirty="0">
              <a:latin typeface="Calibri"/>
              <a:cs typeface="Calibri"/>
            </a:endParaRPr>
          </a:p>
          <a:p>
            <a:pPr marL="118490" marR="136383" algn="ctr">
              <a:lnSpc>
                <a:spcPts val="2160"/>
              </a:lnSpc>
            </a:pPr>
            <a:r>
              <a:rPr sz="2700" i="1" spc="0" baseline="1517" dirty="0">
                <a:solidFill>
                  <a:srgbClr val="FFFFFF"/>
                </a:solidFill>
                <a:latin typeface="Calibri"/>
                <a:cs typeface="Calibri"/>
              </a:rPr>
              <a:t>s</a:t>
            </a:r>
            <a:r>
              <a:rPr sz="2700" i="1" spc="-4" baseline="1517" dirty="0">
                <a:solidFill>
                  <a:srgbClr val="FFFFFF"/>
                </a:solidFill>
                <a:latin typeface="Calibri"/>
                <a:cs typeface="Calibri"/>
              </a:rPr>
              <a:t>al</a:t>
            </a:r>
            <a:r>
              <a:rPr sz="2700" i="1" spc="0" baseline="1517" dirty="0">
                <a:solidFill>
                  <a:srgbClr val="FFFFFF"/>
                </a:solidFill>
                <a:latin typeface="Calibri"/>
                <a:cs typeface="Calibri"/>
              </a:rPr>
              <a:t>es</a:t>
            </a:r>
            <a:r>
              <a:rPr sz="2700" i="1" spc="9" baseline="1517" dirty="0">
                <a:solidFill>
                  <a:srgbClr val="FFFFFF"/>
                </a:solidFill>
                <a:latin typeface="Calibri"/>
                <a:cs typeface="Calibri"/>
              </a:rPr>
              <a:t> </a:t>
            </a:r>
            <a:r>
              <a:rPr sz="2700" i="1" spc="0" baseline="1517" dirty="0">
                <a:solidFill>
                  <a:srgbClr val="FFFFFF"/>
                </a:solidFill>
                <a:latin typeface="Calibri"/>
                <a:cs typeface="Calibri"/>
              </a:rPr>
              <a:t>and</a:t>
            </a:r>
            <a:r>
              <a:rPr sz="2700" i="1" spc="4" baseline="1517" dirty="0">
                <a:solidFill>
                  <a:srgbClr val="FFFFFF"/>
                </a:solidFill>
                <a:latin typeface="Calibri"/>
                <a:cs typeface="Calibri"/>
              </a:rPr>
              <a:t> </a:t>
            </a:r>
            <a:r>
              <a:rPr sz="2700" i="1" spc="0" baseline="1517" dirty="0">
                <a:solidFill>
                  <a:srgbClr val="FFFFFF"/>
                </a:solidFill>
                <a:latin typeface="Calibri"/>
                <a:cs typeface="Calibri"/>
              </a:rPr>
              <a:t>c</a:t>
            </a:r>
            <a:r>
              <a:rPr sz="2700" i="1" spc="-4" baseline="1517" dirty="0">
                <a:solidFill>
                  <a:srgbClr val="FFFFFF"/>
                </a:solidFill>
                <a:latin typeface="Calibri"/>
                <a:cs typeface="Calibri"/>
              </a:rPr>
              <a:t>u</a:t>
            </a:r>
            <a:r>
              <a:rPr sz="2700" i="1" spc="0" baseline="1517" dirty="0">
                <a:solidFill>
                  <a:srgbClr val="FFFFFF"/>
                </a:solidFill>
                <a:latin typeface="Calibri"/>
                <a:cs typeface="Calibri"/>
              </a:rPr>
              <a:t>s</a:t>
            </a:r>
            <a:r>
              <a:rPr sz="2700" i="1" spc="-4" baseline="1517" dirty="0">
                <a:solidFill>
                  <a:srgbClr val="FFFFFF"/>
                </a:solidFill>
                <a:latin typeface="Calibri"/>
                <a:cs typeface="Calibri"/>
              </a:rPr>
              <a:t>t</a:t>
            </a:r>
            <a:r>
              <a:rPr sz="2700" i="1" spc="0" baseline="1517" dirty="0">
                <a:solidFill>
                  <a:srgbClr val="FFFFFF"/>
                </a:solidFill>
                <a:latin typeface="Calibri"/>
                <a:cs typeface="Calibri"/>
              </a:rPr>
              <a:t>om</a:t>
            </a:r>
            <a:r>
              <a:rPr sz="2700" i="1" spc="9" baseline="1517" dirty="0">
                <a:solidFill>
                  <a:srgbClr val="FFFFFF"/>
                </a:solidFill>
                <a:latin typeface="Calibri"/>
                <a:cs typeface="Calibri"/>
              </a:rPr>
              <a:t>e</a:t>
            </a:r>
            <a:r>
              <a:rPr sz="2700" i="1" spc="0" baseline="1517" dirty="0">
                <a:solidFill>
                  <a:srgbClr val="FFFFFF"/>
                </a:solidFill>
                <a:latin typeface="Calibri"/>
                <a:cs typeface="Calibri"/>
              </a:rPr>
              <a:t>r</a:t>
            </a:r>
            <a:r>
              <a:rPr sz="2700" i="1" spc="4" baseline="1517" dirty="0">
                <a:solidFill>
                  <a:srgbClr val="FFFFFF"/>
                </a:solidFill>
                <a:latin typeface="Calibri"/>
                <a:cs typeface="Calibri"/>
              </a:rPr>
              <a:t> </a:t>
            </a:r>
            <a:r>
              <a:rPr sz="2700" i="1" spc="0" baseline="1517" dirty="0">
                <a:solidFill>
                  <a:srgbClr val="FFFFFF"/>
                </a:solidFill>
                <a:latin typeface="Calibri"/>
                <a:cs typeface="Calibri"/>
              </a:rPr>
              <a:t>se</a:t>
            </a:r>
            <a:r>
              <a:rPr sz="2700" i="1" spc="-4" baseline="1517" dirty="0">
                <a:solidFill>
                  <a:srgbClr val="FFFFFF"/>
                </a:solidFill>
                <a:latin typeface="Calibri"/>
                <a:cs typeface="Calibri"/>
              </a:rPr>
              <a:t>r</a:t>
            </a:r>
            <a:r>
              <a:rPr sz="2700" i="1" spc="0" baseline="1517" dirty="0">
                <a:solidFill>
                  <a:srgbClr val="FFFFFF"/>
                </a:solidFill>
                <a:latin typeface="Calibri"/>
                <a:cs typeface="Calibri"/>
              </a:rPr>
              <a:t>vi</a:t>
            </a:r>
            <a:r>
              <a:rPr sz="2700" i="1" spc="-9" baseline="1517" dirty="0">
                <a:solidFill>
                  <a:srgbClr val="FFFFFF"/>
                </a:solidFill>
                <a:latin typeface="Calibri"/>
                <a:cs typeface="Calibri"/>
              </a:rPr>
              <a:t>c</a:t>
            </a:r>
            <a:r>
              <a:rPr sz="2700" i="1" spc="0" baseline="1517" dirty="0">
                <a:solidFill>
                  <a:srgbClr val="FFFFFF"/>
                </a:solidFill>
                <a:latin typeface="Calibri"/>
                <a:cs typeface="Calibri"/>
              </a:rPr>
              <a:t>e</a:t>
            </a:r>
            <a:r>
              <a:rPr sz="2700" i="1" spc="14" baseline="1517" dirty="0">
                <a:solidFill>
                  <a:srgbClr val="FFFFFF"/>
                </a:solidFill>
                <a:latin typeface="Calibri"/>
                <a:cs typeface="Calibri"/>
              </a:rPr>
              <a:t> </a:t>
            </a:r>
            <a:r>
              <a:rPr sz="2700" i="1" spc="0" baseline="1517" dirty="0">
                <a:solidFill>
                  <a:srgbClr val="FFFFFF"/>
                </a:solidFill>
                <a:latin typeface="Calibri"/>
                <a:cs typeface="Calibri"/>
              </a:rPr>
              <a:t>teams.</a:t>
            </a:r>
            <a:endParaRPr sz="1800" dirty="0">
              <a:latin typeface="Calibri"/>
              <a:cs typeface="Calibri"/>
            </a:endParaRPr>
          </a:p>
        </p:txBody>
      </p:sp>
      <p:sp>
        <p:nvSpPr>
          <p:cNvPr id="9" name="object 9"/>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8" name="object 8"/>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19</a:t>
            </a:r>
            <a:endParaRPr sz="800">
              <a:latin typeface="Arial"/>
              <a:cs typeface="Arial"/>
            </a:endParaRPr>
          </a:p>
        </p:txBody>
      </p:sp>
      <p:sp>
        <p:nvSpPr>
          <p:cNvPr id="7" name="object 7"/>
          <p:cNvSpPr txBox="1"/>
          <p:nvPr/>
        </p:nvSpPr>
        <p:spPr>
          <a:xfrm>
            <a:off x="1237488" y="381253"/>
            <a:ext cx="119786"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2144572" y="381253"/>
            <a:ext cx="127101"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5117744" y="381253"/>
            <a:ext cx="125272"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5499799" y="1552194"/>
            <a:ext cx="5215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5878114" y="1552194"/>
            <a:ext cx="51718"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grpSp>
        <p:nvGrpSpPr>
          <p:cNvPr id="10" name="Group 17"/>
          <p:cNvGrpSpPr>
            <a:grpSpLocks/>
          </p:cNvGrpSpPr>
          <p:nvPr/>
        </p:nvGrpSpPr>
        <p:grpSpPr bwMode="auto">
          <a:xfrm>
            <a:off x="179437" y="822860"/>
            <a:ext cx="8839200" cy="5539839"/>
            <a:chOff x="96" y="288"/>
            <a:chExt cx="5568" cy="3823"/>
          </a:xfrm>
        </p:grpSpPr>
        <p:pic>
          <p:nvPicPr>
            <p:cNvPr id="18" name="Picture 2"/>
            <p:cNvPicPr>
              <a:picLocks noChangeAspect="1" noChangeArrowheads="1"/>
            </p:cNvPicPr>
            <p:nvPr/>
          </p:nvPicPr>
          <p:blipFill>
            <a:blip r:embed="rId4" cstate="print"/>
            <a:srcRect/>
            <a:stretch>
              <a:fillRect/>
            </a:stretch>
          </p:blipFill>
          <p:spPr bwMode="auto">
            <a:xfrm>
              <a:off x="816" y="897"/>
              <a:ext cx="4080" cy="2796"/>
            </a:xfrm>
            <a:prstGeom prst="rect">
              <a:avLst/>
            </a:prstGeom>
            <a:noFill/>
            <a:ln w="12700" algn="ctr">
              <a:noFill/>
              <a:miter lim="800000"/>
              <a:headEnd/>
              <a:tailEnd/>
            </a:ln>
          </p:spPr>
        </p:pic>
        <p:grpSp>
          <p:nvGrpSpPr>
            <p:cNvPr id="11" name="Group 14"/>
            <p:cNvGrpSpPr>
              <a:grpSpLocks/>
            </p:cNvGrpSpPr>
            <p:nvPr/>
          </p:nvGrpSpPr>
          <p:grpSpPr bwMode="auto">
            <a:xfrm>
              <a:off x="96" y="288"/>
              <a:ext cx="5568" cy="3823"/>
              <a:chOff x="96" y="288"/>
              <a:chExt cx="5568" cy="3823"/>
            </a:xfrm>
          </p:grpSpPr>
          <p:sp>
            <p:nvSpPr>
              <p:cNvPr id="21" name="AutoShape 5"/>
              <p:cNvSpPr>
                <a:spLocks noChangeArrowheads="1"/>
              </p:cNvSpPr>
              <p:nvPr/>
            </p:nvSpPr>
            <p:spPr bwMode="auto">
              <a:xfrm>
                <a:off x="2448" y="3792"/>
                <a:ext cx="912" cy="288"/>
              </a:xfrm>
              <a:prstGeom prst="wedgeRoundRectCallout">
                <a:avLst>
                  <a:gd name="adj1" fmla="val -99343"/>
                  <a:gd name="adj2" fmla="val -196528"/>
                  <a:gd name="adj3" fmla="val 16667"/>
                </a:avLst>
              </a:prstGeom>
              <a:noFill/>
              <a:ln w="25400" algn="ctr">
                <a:solidFill>
                  <a:srgbClr val="FF0000"/>
                </a:solidFill>
                <a:miter lim="800000"/>
                <a:headEnd/>
                <a:tailEnd/>
              </a:ln>
            </p:spPr>
            <p:txBody>
              <a:bodyPr lIns="90000" tIns="46800" rIns="90000" bIns="46800" anchor="ctr"/>
              <a:lstStyle/>
              <a:p>
                <a:endParaRPr lang="en-US"/>
              </a:p>
            </p:txBody>
          </p:sp>
          <p:sp>
            <p:nvSpPr>
              <p:cNvPr id="22" name="Rectangle 6"/>
              <p:cNvSpPr>
                <a:spLocks noChangeArrowheads="1"/>
              </p:cNvSpPr>
              <p:nvPr/>
            </p:nvSpPr>
            <p:spPr bwMode="auto">
              <a:xfrm>
                <a:off x="2544" y="3791"/>
                <a:ext cx="672" cy="320"/>
              </a:xfrm>
              <a:prstGeom prst="rect">
                <a:avLst/>
              </a:prstGeom>
              <a:noFill/>
              <a:ln w="25400" algn="ctr">
                <a:noFill/>
                <a:miter lim="800000"/>
                <a:headEnd/>
                <a:tailEnd/>
              </a:ln>
            </p:spPr>
            <p:txBody>
              <a:bodyPr lIns="90000" tIns="46800" rIns="90000" bIns="46800">
                <a:spAutoFit/>
              </a:bodyPr>
              <a:lstStyle/>
              <a:p>
                <a:r>
                  <a:rPr lang="en-US" sz="1200" dirty="0"/>
                  <a:t>Data Flow Editor</a:t>
                </a:r>
              </a:p>
            </p:txBody>
          </p:sp>
          <p:sp>
            <p:nvSpPr>
              <p:cNvPr id="25" name="AutoShape 7"/>
              <p:cNvSpPr>
                <a:spLocks noChangeArrowheads="1"/>
              </p:cNvSpPr>
              <p:nvPr/>
            </p:nvSpPr>
            <p:spPr bwMode="auto">
              <a:xfrm>
                <a:off x="5040" y="2256"/>
                <a:ext cx="624" cy="336"/>
              </a:xfrm>
              <a:prstGeom prst="wedgeRoundRectCallout">
                <a:avLst>
                  <a:gd name="adj1" fmla="val -85579"/>
                  <a:gd name="adj2" fmla="val 125000"/>
                  <a:gd name="adj3" fmla="val 16667"/>
                </a:avLst>
              </a:prstGeom>
              <a:noFill/>
              <a:ln w="25400" algn="ctr">
                <a:solidFill>
                  <a:srgbClr val="FF0000"/>
                </a:solidFill>
                <a:miter lim="800000"/>
                <a:headEnd/>
                <a:tailEnd/>
              </a:ln>
            </p:spPr>
            <p:txBody>
              <a:bodyPr lIns="90000" tIns="46800" rIns="90000" bIns="46800" anchor="ctr"/>
              <a:lstStyle/>
              <a:p>
                <a:r>
                  <a:rPr lang="en-US" sz="1200"/>
                  <a:t>Target Structure</a:t>
                </a:r>
              </a:p>
            </p:txBody>
          </p:sp>
          <p:sp>
            <p:nvSpPr>
              <p:cNvPr id="27" name="AutoShape 8"/>
              <p:cNvSpPr>
                <a:spLocks noChangeArrowheads="1"/>
              </p:cNvSpPr>
              <p:nvPr/>
            </p:nvSpPr>
            <p:spPr bwMode="auto">
              <a:xfrm>
                <a:off x="96" y="1296"/>
                <a:ext cx="576" cy="432"/>
              </a:xfrm>
              <a:prstGeom prst="wedgeRoundRectCallout">
                <a:avLst>
                  <a:gd name="adj1" fmla="val 85245"/>
                  <a:gd name="adj2" fmla="val 96528"/>
                  <a:gd name="adj3" fmla="val 16667"/>
                </a:avLst>
              </a:prstGeom>
              <a:noFill/>
              <a:ln w="25400" algn="ctr">
                <a:solidFill>
                  <a:srgbClr val="FF0000"/>
                </a:solidFill>
                <a:miter lim="800000"/>
                <a:headEnd/>
                <a:tailEnd/>
              </a:ln>
            </p:spPr>
            <p:txBody>
              <a:bodyPr lIns="90000" tIns="46800" rIns="90000" bIns="46800" anchor="ctr"/>
              <a:lstStyle/>
              <a:p>
                <a:r>
                  <a:rPr lang="en-US" sz="1200"/>
                  <a:t>Object Tool Bar</a:t>
                </a:r>
              </a:p>
            </p:txBody>
          </p:sp>
          <p:sp>
            <p:nvSpPr>
              <p:cNvPr id="28" name="AutoShape 9"/>
              <p:cNvSpPr>
                <a:spLocks noChangeArrowheads="1"/>
              </p:cNvSpPr>
              <p:nvPr/>
            </p:nvSpPr>
            <p:spPr bwMode="auto">
              <a:xfrm>
                <a:off x="240" y="3744"/>
                <a:ext cx="1056" cy="240"/>
              </a:xfrm>
              <a:prstGeom prst="wedgeRoundRectCallout">
                <a:avLst>
                  <a:gd name="adj1" fmla="val 50000"/>
                  <a:gd name="adj2" fmla="val -110417"/>
                  <a:gd name="adj3" fmla="val 16667"/>
                </a:avLst>
              </a:prstGeom>
              <a:noFill/>
              <a:ln w="25400" algn="ctr">
                <a:solidFill>
                  <a:srgbClr val="FF0000"/>
                </a:solidFill>
                <a:miter lim="800000"/>
                <a:headEnd/>
                <a:tailEnd/>
              </a:ln>
            </p:spPr>
            <p:txBody>
              <a:bodyPr lIns="90000" tIns="46800" rIns="90000" bIns="46800" anchor="ctr"/>
              <a:lstStyle/>
              <a:p>
                <a:r>
                  <a:rPr lang="en-US" sz="1200"/>
                  <a:t>Standard Function list</a:t>
                </a:r>
              </a:p>
            </p:txBody>
          </p:sp>
          <p:grpSp>
            <p:nvGrpSpPr>
              <p:cNvPr id="12" name="Group 20"/>
              <p:cNvGrpSpPr>
                <a:grpSpLocks/>
              </p:cNvGrpSpPr>
              <p:nvPr/>
            </p:nvGrpSpPr>
            <p:grpSpPr bwMode="auto">
              <a:xfrm>
                <a:off x="2064" y="2592"/>
                <a:ext cx="1968" cy="288"/>
                <a:chOff x="2016" y="2496"/>
                <a:chExt cx="2160" cy="288"/>
              </a:xfrm>
            </p:grpSpPr>
            <p:sp>
              <p:nvSpPr>
                <p:cNvPr id="35" name="Oval 11"/>
                <p:cNvSpPr>
                  <a:spLocks noChangeArrowheads="1"/>
                </p:cNvSpPr>
                <p:nvPr/>
              </p:nvSpPr>
              <p:spPr bwMode="auto">
                <a:xfrm>
                  <a:off x="2016" y="2496"/>
                  <a:ext cx="2160" cy="288"/>
                </a:xfrm>
                <a:prstGeom prst="ellipse">
                  <a:avLst/>
                </a:prstGeom>
                <a:noFill/>
                <a:ln w="25400" algn="ctr">
                  <a:solidFill>
                    <a:srgbClr val="FF0000"/>
                  </a:solidFill>
                  <a:round/>
                  <a:headEnd/>
                  <a:tailEnd/>
                </a:ln>
              </p:spPr>
              <p:txBody>
                <a:bodyPr wrap="none" lIns="90000" tIns="46800" rIns="90000" bIns="46800" anchor="ctr">
                  <a:spAutoFit/>
                </a:bodyPr>
                <a:lstStyle/>
                <a:p>
                  <a:endParaRPr lang="en-US"/>
                </a:p>
              </p:txBody>
            </p:sp>
            <p:sp>
              <p:nvSpPr>
                <p:cNvPr id="36" name="Text Box 12"/>
                <p:cNvSpPr txBox="1">
                  <a:spLocks noChangeArrowheads="1"/>
                </p:cNvSpPr>
                <p:nvPr/>
              </p:nvSpPr>
              <p:spPr bwMode="auto">
                <a:xfrm>
                  <a:off x="2304" y="2544"/>
                  <a:ext cx="1584" cy="210"/>
                </a:xfrm>
                <a:prstGeom prst="rect">
                  <a:avLst/>
                </a:prstGeom>
                <a:noFill/>
                <a:ln w="25400" algn="ctr">
                  <a:solidFill>
                    <a:schemeClr val="bg1"/>
                  </a:solidFill>
                  <a:miter lim="800000"/>
                  <a:headEnd/>
                  <a:tailEnd/>
                </a:ln>
              </p:spPr>
              <p:txBody>
                <a:bodyPr lIns="90000" tIns="46800" rIns="90000" bIns="46800">
                  <a:spAutoFit/>
                </a:bodyPr>
                <a:lstStyle/>
                <a:p>
                  <a:pPr>
                    <a:spcBef>
                      <a:spcPct val="50000"/>
                    </a:spcBef>
                  </a:pPr>
                  <a:r>
                    <a:rPr lang="en-US" sz="1200" dirty="0"/>
                    <a:t>Structure Overview</a:t>
                  </a:r>
                </a:p>
              </p:txBody>
            </p:sp>
          </p:grpSp>
          <p:sp>
            <p:nvSpPr>
              <p:cNvPr id="31" name="AutoShape 13"/>
              <p:cNvSpPr>
                <a:spLocks noChangeArrowheads="1"/>
              </p:cNvSpPr>
              <p:nvPr/>
            </p:nvSpPr>
            <p:spPr bwMode="auto">
              <a:xfrm>
                <a:off x="192" y="2352"/>
                <a:ext cx="624" cy="432"/>
              </a:xfrm>
              <a:prstGeom prst="wedgeRoundRectCallout">
                <a:avLst>
                  <a:gd name="adj1" fmla="val 96472"/>
                  <a:gd name="adj2" fmla="val 42593"/>
                  <a:gd name="adj3" fmla="val 16667"/>
                </a:avLst>
              </a:prstGeom>
              <a:noFill/>
              <a:ln w="25400" algn="ctr">
                <a:solidFill>
                  <a:srgbClr val="FF0000"/>
                </a:solidFill>
                <a:miter lim="800000"/>
                <a:headEnd/>
                <a:tailEnd/>
              </a:ln>
            </p:spPr>
            <p:txBody>
              <a:bodyPr lIns="90000" tIns="46800" rIns="90000" bIns="46800" anchor="ctr"/>
              <a:lstStyle/>
              <a:p>
                <a:r>
                  <a:rPr lang="en-US" sz="1200"/>
                  <a:t>Source Structure</a:t>
                </a:r>
              </a:p>
            </p:txBody>
          </p:sp>
          <p:sp>
            <p:nvSpPr>
              <p:cNvPr id="32" name="AutoShape 14"/>
              <p:cNvSpPr>
                <a:spLocks noChangeArrowheads="1"/>
              </p:cNvSpPr>
              <p:nvPr/>
            </p:nvSpPr>
            <p:spPr bwMode="auto">
              <a:xfrm>
                <a:off x="3792" y="288"/>
                <a:ext cx="1776" cy="432"/>
              </a:xfrm>
              <a:prstGeom prst="wedgeRoundRectCallout">
                <a:avLst>
                  <a:gd name="adj1" fmla="val -174380"/>
                  <a:gd name="adj2" fmla="val 309722"/>
                  <a:gd name="adj3" fmla="val 16667"/>
                </a:avLst>
              </a:prstGeom>
              <a:noFill/>
              <a:ln w="25400" algn="ctr">
                <a:solidFill>
                  <a:srgbClr val="FF0000"/>
                </a:solidFill>
                <a:miter lim="800000"/>
                <a:headEnd/>
                <a:tailEnd/>
              </a:ln>
            </p:spPr>
            <p:txBody>
              <a:bodyPr lIns="90000" tIns="46800" rIns="90000" bIns="46800" anchor="ctr"/>
              <a:lstStyle/>
              <a:p>
                <a:endParaRPr lang="en-US"/>
              </a:p>
            </p:txBody>
          </p:sp>
          <p:sp>
            <p:nvSpPr>
              <p:cNvPr id="33" name="Text Box 15"/>
              <p:cNvSpPr txBox="1">
                <a:spLocks noChangeArrowheads="1"/>
              </p:cNvSpPr>
              <p:nvPr/>
            </p:nvSpPr>
            <p:spPr bwMode="auto">
              <a:xfrm>
                <a:off x="3984" y="288"/>
                <a:ext cx="1392" cy="448"/>
              </a:xfrm>
              <a:prstGeom prst="rect">
                <a:avLst/>
              </a:prstGeom>
              <a:noFill/>
              <a:ln w="25400" algn="ctr">
                <a:noFill/>
                <a:miter lim="800000"/>
                <a:headEnd/>
                <a:tailEnd/>
              </a:ln>
            </p:spPr>
            <p:txBody>
              <a:bodyPr lIns="90000" tIns="46800" rIns="90000" bIns="46800">
                <a:spAutoFit/>
              </a:bodyPr>
              <a:lstStyle/>
              <a:p>
                <a:pPr>
                  <a:spcBef>
                    <a:spcPct val="50000"/>
                  </a:spcBef>
                </a:pPr>
                <a:r>
                  <a:rPr lang="en-US" sz="1200" dirty="0"/>
                  <a:t>Define parameters for parameterized  message mapping</a:t>
                </a:r>
              </a:p>
            </p:txBody>
          </p:sp>
          <p:sp>
            <p:nvSpPr>
              <p:cNvPr id="34" name="AutoShape 16"/>
              <p:cNvSpPr>
                <a:spLocks noChangeArrowheads="1"/>
              </p:cNvSpPr>
              <p:nvPr/>
            </p:nvSpPr>
            <p:spPr bwMode="auto">
              <a:xfrm>
                <a:off x="4992" y="1440"/>
                <a:ext cx="624" cy="384"/>
              </a:xfrm>
              <a:prstGeom prst="wedgeRoundRectCallout">
                <a:avLst>
                  <a:gd name="adj1" fmla="val -493111"/>
                  <a:gd name="adj2" fmla="val 55991"/>
                  <a:gd name="adj3" fmla="val 16667"/>
                </a:avLst>
              </a:prstGeom>
              <a:noFill/>
              <a:ln w="25400" algn="ctr">
                <a:solidFill>
                  <a:srgbClr val="FF0000"/>
                </a:solidFill>
                <a:miter lim="800000"/>
                <a:headEnd/>
                <a:tailEnd/>
              </a:ln>
            </p:spPr>
            <p:txBody>
              <a:bodyPr lIns="90000" tIns="46800" rIns="90000" bIns="46800" anchor="ctr"/>
              <a:lstStyle/>
              <a:p>
                <a:r>
                  <a:rPr lang="en-US" sz="1200"/>
                  <a:t>Define function Libraries</a:t>
                </a:r>
              </a:p>
            </p:txBody>
          </p:sp>
        </p:grpSp>
      </p:grpSp>
    </p:spTree>
    <p:extLst>
      <p:ext uri="{BB962C8B-B14F-4D97-AF65-F5344CB8AC3E}">
        <p14:creationId xmlns:p14="http://schemas.microsoft.com/office/powerpoint/2010/main" val="37823408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4" name="object 14"/>
          <p:cNvSpPr/>
          <p:nvPr/>
        </p:nvSpPr>
        <p:spPr>
          <a:xfrm>
            <a:off x="0" y="649224"/>
            <a:ext cx="9906000" cy="833627"/>
          </a:xfrm>
          <a:prstGeom prst="rect">
            <a:avLst/>
          </a:prstGeom>
          <a:blipFill>
            <a:blip r:embed="rId4" cstate="print"/>
            <a:stretch>
              <a:fillRect/>
            </a:stretch>
          </a:blipFill>
        </p:spPr>
        <p:txBody>
          <a:bodyPr wrap="square" lIns="0" tIns="0" rIns="0" bIns="0" rtlCol="0">
            <a:noAutofit/>
          </a:bodyPr>
          <a:lstStyle/>
          <a:p>
            <a:endParaRPr/>
          </a:p>
        </p:txBody>
      </p:sp>
      <p:sp>
        <p:nvSpPr>
          <p:cNvPr id="15" name="object 15"/>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3" name="object 13"/>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2" name="object 12"/>
          <p:cNvSpPr txBox="1"/>
          <p:nvPr/>
        </p:nvSpPr>
        <p:spPr>
          <a:xfrm>
            <a:off x="284784" y="137778"/>
            <a:ext cx="942304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Main Function Area of the Mapping Editor:</a:t>
            </a:r>
            <a:endParaRPr sz="3600" b="1" dirty="0">
              <a:solidFill>
                <a:schemeClr val="accent6"/>
              </a:solidFill>
              <a:latin typeface="Arial" panose="020B0604020202020204" pitchFamily="34" charset="0"/>
              <a:cs typeface="Arial" panose="020B0604020202020204" pitchFamily="34" charset="0"/>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6" name="object 6"/>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21</a:t>
            </a:r>
            <a:endParaRPr sz="800">
              <a:latin typeface="Arial"/>
              <a:cs typeface="Arial"/>
            </a:endParaRPr>
          </a:p>
        </p:txBody>
      </p:sp>
      <p:sp>
        <p:nvSpPr>
          <p:cNvPr id="5" name="object 5"/>
          <p:cNvSpPr txBox="1"/>
          <p:nvPr/>
        </p:nvSpPr>
        <p:spPr>
          <a:xfrm>
            <a:off x="1237488" y="381253"/>
            <a:ext cx="11978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144572" y="381253"/>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5117744" y="381253"/>
            <a:ext cx="125272"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6" name="Text Box 6"/>
          <p:cNvSpPr txBox="1">
            <a:spLocks noChangeArrowheads="1"/>
          </p:cNvSpPr>
          <p:nvPr/>
        </p:nvSpPr>
        <p:spPr bwMode="auto">
          <a:xfrm>
            <a:off x="519448" y="1738313"/>
            <a:ext cx="8001000" cy="3557000"/>
          </a:xfrm>
          <a:prstGeom prst="rect">
            <a:avLst/>
          </a:prstGeom>
          <a:noFill/>
          <a:ln w="12700" algn="ctr">
            <a:noFill/>
            <a:miter lim="800000"/>
            <a:headEnd/>
            <a:tailEnd/>
          </a:ln>
        </p:spPr>
        <p:txBody>
          <a:bodyPr lIns="90000" tIns="46800" rIns="90000" bIns="46800">
            <a:spAutoFit/>
          </a:bodyPr>
          <a:lstStyle/>
          <a:p>
            <a:pPr marL="285750" indent="-285750">
              <a:spcBef>
                <a:spcPct val="50000"/>
              </a:spcBef>
              <a:buFont typeface="Arial" panose="020B0604020202020204" pitchFamily="34" charset="0"/>
              <a:buChar char="•"/>
            </a:pPr>
            <a:r>
              <a:rPr lang="en-US" b="1" dirty="0">
                <a:latin typeface="Arial" panose="020B0604020202020204" pitchFamily="34" charset="0"/>
                <a:cs typeface="Arial" panose="020B0604020202020204" pitchFamily="34" charset="0"/>
              </a:rPr>
              <a:t>Signature</a:t>
            </a:r>
            <a:r>
              <a:rPr lang="en-US" dirty="0">
                <a:latin typeface="Arial" panose="020B0604020202020204" pitchFamily="34" charset="0"/>
                <a:cs typeface="Arial" panose="020B0604020202020204" pitchFamily="34" charset="0"/>
              </a:rPr>
              <a:t>: </a:t>
            </a:r>
            <a:r>
              <a:rPr lang="en-US" b="0" dirty="0">
                <a:latin typeface="Arial" panose="020B0604020202020204" pitchFamily="34" charset="0"/>
                <a:cs typeface="Arial" panose="020B0604020202020204" pitchFamily="34" charset="0"/>
              </a:rPr>
              <a:t>To define parameters for parameterized mapping.</a:t>
            </a:r>
          </a:p>
          <a:p>
            <a:pPr marL="285750" indent="-285750">
              <a:spcBef>
                <a:spcPct val="50000"/>
              </a:spcBef>
              <a:buFont typeface="Arial" panose="020B0604020202020204" pitchFamily="34" charset="0"/>
              <a:buChar char="•"/>
            </a:pPr>
            <a:r>
              <a:rPr lang="en-US"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r>
              <a:rPr lang="en-US" b="0" dirty="0">
                <a:latin typeface="Arial" panose="020B0604020202020204" pitchFamily="34" charset="0"/>
                <a:cs typeface="Arial" panose="020B0604020202020204" pitchFamily="34" charset="0"/>
              </a:rPr>
              <a:t> To create Function library so that UDF’s are globally available.</a:t>
            </a:r>
          </a:p>
          <a:p>
            <a:pPr marL="285750" indent="-285750">
              <a:spcBef>
                <a:spcPct val="50000"/>
              </a:spcBef>
              <a:buFont typeface="Arial" panose="020B0604020202020204" pitchFamily="34" charset="0"/>
              <a:buChar char="•"/>
            </a:pPr>
            <a:r>
              <a:rPr lang="en-US" b="1" dirty="0">
                <a:latin typeface="Arial" panose="020B0604020202020204" pitchFamily="34" charset="0"/>
                <a:cs typeface="Arial" panose="020B0604020202020204" pitchFamily="34" charset="0"/>
              </a:rPr>
              <a:t>Object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Toolbar</a:t>
            </a:r>
            <a:r>
              <a:rPr lang="en-US" dirty="0">
                <a:latin typeface="Arial" panose="020B0604020202020204" pitchFamily="34" charset="0"/>
                <a:cs typeface="Arial" panose="020B0604020202020204" pitchFamily="34" charset="0"/>
              </a:rPr>
              <a:t> :</a:t>
            </a:r>
            <a:r>
              <a:rPr lang="en-US" b="0" dirty="0">
                <a:latin typeface="Arial" panose="020B0604020202020204" pitchFamily="34" charset="0"/>
                <a:cs typeface="Arial" panose="020B0604020202020204" pitchFamily="34" charset="0"/>
              </a:rPr>
              <a:t>The functions in the Object Toolbar relate to the entire mapping.  For example, you can save your </a:t>
            </a:r>
            <a:r>
              <a:rPr lang="en-US" dirty="0">
                <a:latin typeface="Arial" panose="020B0604020202020204" pitchFamily="34" charset="0"/>
                <a:cs typeface="Arial" panose="020B0604020202020204" pitchFamily="34" charset="0"/>
              </a:rPr>
              <a:t>mapping</a:t>
            </a:r>
            <a:r>
              <a:rPr lang="en-US" b="0" dirty="0">
                <a:latin typeface="Arial" panose="020B0604020202020204" pitchFamily="34" charset="0"/>
                <a:cs typeface="Arial" panose="020B0604020202020204" pitchFamily="34" charset="0"/>
              </a:rPr>
              <a:t> or automatically assign fields with the same name to each other.</a:t>
            </a:r>
            <a:endParaRPr lang="en-US" dirty="0">
              <a:latin typeface="Arial" panose="020B0604020202020204" pitchFamily="34" charset="0"/>
              <a:cs typeface="Arial" panose="020B0604020202020204" pitchFamily="34" charset="0"/>
            </a:endParaRPr>
          </a:p>
          <a:p>
            <a:pPr marL="285750" indent="-285750">
              <a:spcBef>
                <a:spcPct val="50000"/>
              </a:spcBef>
              <a:buFont typeface="Arial" panose="020B0604020202020204" pitchFamily="34" charset="0"/>
              <a:buChar char="•"/>
            </a:pPr>
            <a:r>
              <a:rPr lang="en-US" b="1" dirty="0">
                <a:latin typeface="Arial" panose="020B0604020202020204" pitchFamily="34" charset="0"/>
                <a:cs typeface="Arial" panose="020B0604020202020204" pitchFamily="34" charset="0"/>
              </a:rPr>
              <a:t>Structure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Overview</a:t>
            </a:r>
            <a:r>
              <a:rPr lang="en-US" dirty="0">
                <a:latin typeface="Arial" panose="020B0604020202020204" pitchFamily="34" charset="0"/>
                <a:cs typeface="Arial" panose="020B0604020202020204" pitchFamily="34" charset="0"/>
              </a:rPr>
              <a:t>:</a:t>
            </a:r>
            <a:r>
              <a:rPr lang="en-US" b="0" dirty="0">
                <a:latin typeface="Arial" panose="020B0604020202020204" pitchFamily="34" charset="0"/>
                <a:cs typeface="Arial" panose="020B0604020202020204" pitchFamily="34" charset="0"/>
              </a:rPr>
              <a:t> Import an XML or XSD file for both the source structure and the target structure.</a:t>
            </a:r>
          </a:p>
          <a:p>
            <a:pPr marL="285750" indent="-285750">
              <a:spcBef>
                <a:spcPct val="50000"/>
              </a:spcBef>
              <a:buFont typeface="Arial" panose="020B0604020202020204" pitchFamily="34" charset="0"/>
              <a:buChar char="•"/>
            </a:pPr>
            <a:r>
              <a:rPr lang="en-US" b="1" dirty="0">
                <a:latin typeface="Arial" panose="020B0604020202020204" pitchFamily="34" charset="0"/>
                <a:cs typeface="Arial" panose="020B0604020202020204" pitchFamily="34" charset="0"/>
              </a:rPr>
              <a:t>Data-Flow</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Editor</a:t>
            </a:r>
            <a:r>
              <a:rPr lang="en-US" dirty="0">
                <a:latin typeface="Arial" panose="020B0604020202020204" pitchFamily="34" charset="0"/>
                <a:cs typeface="Arial" panose="020B0604020202020204" pitchFamily="34" charset="0"/>
              </a:rPr>
              <a:t>:</a:t>
            </a:r>
            <a:r>
              <a:rPr lang="en-US" b="0" dirty="0">
                <a:latin typeface="Arial" panose="020B0604020202020204" pitchFamily="34" charset="0"/>
                <a:cs typeface="Arial" panose="020B0604020202020204" pitchFamily="34" charset="0"/>
              </a:rPr>
              <a:t> Describe the flow of data from one or more source fields.</a:t>
            </a:r>
          </a:p>
          <a:p>
            <a:pPr>
              <a:spcBef>
                <a:spcPct val="50000"/>
              </a:spcBef>
              <a:buFont typeface="Wingdings" pitchFamily="2" charset="2"/>
              <a:buChar char="§"/>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5" name="object 15"/>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4" name="object 14"/>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3" name="object 13"/>
          <p:cNvSpPr txBox="1"/>
          <p:nvPr/>
        </p:nvSpPr>
        <p:spPr>
          <a:xfrm>
            <a:off x="284784" y="137778"/>
            <a:ext cx="832581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Mapping Objects: Operation Mapping</a:t>
            </a:r>
            <a:endParaRPr sz="3600" b="1" dirty="0">
              <a:solidFill>
                <a:schemeClr val="accent6"/>
              </a:solidFill>
              <a:latin typeface="Arial" panose="020B0604020202020204" pitchFamily="34" charset="0"/>
              <a:cs typeface="Arial" panose="020B0604020202020204" pitchFamily="34" charset="0"/>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6" name="object 6"/>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23</a:t>
            </a:r>
            <a:endParaRPr sz="800">
              <a:latin typeface="Arial"/>
              <a:cs typeface="Arial"/>
            </a:endParaRPr>
          </a:p>
        </p:txBody>
      </p:sp>
      <p:sp>
        <p:nvSpPr>
          <p:cNvPr id="5" name="object 5"/>
          <p:cNvSpPr txBox="1"/>
          <p:nvPr/>
        </p:nvSpPr>
        <p:spPr>
          <a:xfrm>
            <a:off x="1237488" y="381253"/>
            <a:ext cx="11978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144572" y="381253"/>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5117744" y="381253"/>
            <a:ext cx="125272"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7" name="Text Box 13"/>
          <p:cNvSpPr txBox="1">
            <a:spLocks noChangeArrowheads="1"/>
          </p:cNvSpPr>
          <p:nvPr/>
        </p:nvSpPr>
        <p:spPr bwMode="auto">
          <a:xfrm>
            <a:off x="647700" y="1336090"/>
            <a:ext cx="7696200" cy="1008610"/>
          </a:xfrm>
          <a:prstGeom prst="rect">
            <a:avLst/>
          </a:prstGeom>
          <a:noFill/>
          <a:ln w="12700" algn="ctr">
            <a:noFill/>
            <a:miter lim="800000"/>
            <a:headEnd/>
            <a:tailEnd/>
          </a:ln>
        </p:spPr>
        <p:txBody>
          <a:bodyPr lIns="90000" tIns="46800" rIns="90000" bIns="46800">
            <a:spAutoFit/>
          </a:bodyPr>
          <a:lstStyle/>
          <a:p>
            <a:pPr marL="285750" indent="-285750">
              <a:lnSpc>
                <a:spcPct val="70000"/>
              </a:lnSpc>
              <a:spcBef>
                <a:spcPct val="50000"/>
              </a:spcBef>
              <a:buFont typeface="Arial" panose="020B0604020202020204" pitchFamily="34" charset="0"/>
              <a:buChar char="•"/>
            </a:pPr>
            <a:r>
              <a:rPr lang="en-US" sz="1800" b="0" dirty="0">
                <a:latin typeface="Arial" panose="020B0604020202020204" pitchFamily="34" charset="0"/>
                <a:cs typeface="Arial" panose="020B0604020202020204" pitchFamily="34" charset="0"/>
              </a:rPr>
              <a:t>Perform several </a:t>
            </a:r>
            <a:r>
              <a:rPr lang="en-US" sz="1800" dirty="0">
                <a:latin typeface="Arial" panose="020B0604020202020204" pitchFamily="34" charset="0"/>
                <a:cs typeface="Arial" panose="020B0604020202020204" pitchFamily="34" charset="0"/>
              </a:rPr>
              <a:t>mapping</a:t>
            </a:r>
            <a:r>
              <a:rPr lang="en-US" sz="1800" b="0" dirty="0">
                <a:latin typeface="Arial" panose="020B0604020202020204" pitchFamily="34" charset="0"/>
                <a:cs typeface="Arial" panose="020B0604020202020204" pitchFamily="34" charset="0"/>
              </a:rPr>
              <a:t> programs for the transformation of a request or response </a:t>
            </a:r>
            <a:r>
              <a:rPr lang="en-US" sz="1800" dirty="0">
                <a:latin typeface="Arial" panose="020B0604020202020204" pitchFamily="34" charset="0"/>
                <a:cs typeface="Arial" panose="020B0604020202020204" pitchFamily="34" charset="0"/>
              </a:rPr>
              <a:t>message. </a:t>
            </a:r>
          </a:p>
          <a:p>
            <a:pPr marL="285750" indent="-285750">
              <a:lnSpc>
                <a:spcPct val="70000"/>
              </a:lnSpc>
              <a:spcBef>
                <a:spcPct val="50000"/>
              </a:spcBef>
              <a:buFont typeface="Arial" panose="020B0604020202020204" pitchFamily="34" charset="0"/>
              <a:buChar char="•"/>
            </a:pPr>
            <a:r>
              <a:rPr lang="en-US" sz="1800" b="0" dirty="0">
                <a:latin typeface="Arial" panose="020B0604020202020204" pitchFamily="34" charset="0"/>
                <a:cs typeface="Arial" panose="020B0604020202020204" pitchFamily="34" charset="0"/>
              </a:rPr>
              <a:t>For synchronous service interfaces, a request and response mapping can be provided.</a:t>
            </a:r>
          </a:p>
        </p:txBody>
      </p:sp>
      <p:grpSp>
        <p:nvGrpSpPr>
          <p:cNvPr id="8" name="Group 3"/>
          <p:cNvGrpSpPr>
            <a:grpSpLocks/>
          </p:cNvGrpSpPr>
          <p:nvPr/>
        </p:nvGrpSpPr>
        <p:grpSpPr bwMode="auto">
          <a:xfrm>
            <a:off x="296157" y="2434385"/>
            <a:ext cx="8686800" cy="3429000"/>
            <a:chOff x="192" y="2016"/>
            <a:chExt cx="5472" cy="2160"/>
          </a:xfrm>
        </p:grpSpPr>
        <p:pic>
          <p:nvPicPr>
            <p:cNvPr id="21" name="Picture 4"/>
            <p:cNvPicPr>
              <a:picLocks noChangeAspect="1" noChangeArrowheads="1"/>
            </p:cNvPicPr>
            <p:nvPr/>
          </p:nvPicPr>
          <p:blipFill>
            <a:blip r:embed="rId4" cstate="print"/>
            <a:srcRect/>
            <a:stretch>
              <a:fillRect/>
            </a:stretch>
          </p:blipFill>
          <p:spPr bwMode="auto">
            <a:xfrm>
              <a:off x="1200" y="2016"/>
              <a:ext cx="3552" cy="1954"/>
            </a:xfrm>
            <a:prstGeom prst="rect">
              <a:avLst/>
            </a:prstGeom>
            <a:noFill/>
            <a:ln w="12700" algn="ctr">
              <a:noFill/>
              <a:miter lim="800000"/>
              <a:headEnd/>
              <a:tailEnd/>
            </a:ln>
          </p:spPr>
        </p:pic>
        <p:grpSp>
          <p:nvGrpSpPr>
            <p:cNvPr id="9" name="Group 5"/>
            <p:cNvGrpSpPr>
              <a:grpSpLocks/>
            </p:cNvGrpSpPr>
            <p:nvPr/>
          </p:nvGrpSpPr>
          <p:grpSpPr bwMode="auto">
            <a:xfrm>
              <a:off x="192" y="2728"/>
              <a:ext cx="5472" cy="1448"/>
              <a:chOff x="192" y="2728"/>
              <a:chExt cx="5472" cy="1448"/>
            </a:xfrm>
          </p:grpSpPr>
          <p:sp>
            <p:nvSpPr>
              <p:cNvPr id="23" name="AutoShape 6"/>
              <p:cNvSpPr>
                <a:spLocks noChangeArrowheads="1"/>
              </p:cNvSpPr>
              <p:nvPr/>
            </p:nvSpPr>
            <p:spPr bwMode="auto">
              <a:xfrm>
                <a:off x="192" y="2728"/>
                <a:ext cx="816" cy="480"/>
              </a:xfrm>
              <a:prstGeom prst="wedgeRoundRectCallout">
                <a:avLst>
                  <a:gd name="adj1" fmla="val 161153"/>
                  <a:gd name="adj2" fmla="val 41250"/>
                  <a:gd name="adj3" fmla="val 16667"/>
                </a:avLst>
              </a:prstGeom>
              <a:noFill/>
              <a:ln w="25400" algn="ctr">
                <a:solidFill>
                  <a:srgbClr val="FF0000"/>
                </a:solidFill>
                <a:miter lim="800000"/>
                <a:headEnd/>
                <a:tailEnd/>
              </a:ln>
            </p:spPr>
            <p:txBody>
              <a:bodyPr lIns="90000" tIns="46800" rIns="90000" bIns="46800" anchor="ctr"/>
              <a:lstStyle/>
              <a:p>
                <a:pPr>
                  <a:lnSpc>
                    <a:spcPct val="80000"/>
                  </a:lnSpc>
                </a:pPr>
                <a:r>
                  <a:rPr lang="en-US" sz="1200"/>
                  <a:t>Define parameter in parameter messages mapping</a:t>
                </a:r>
                <a:r>
                  <a:rPr lang="en-US"/>
                  <a:t>  </a:t>
                </a:r>
              </a:p>
            </p:txBody>
          </p:sp>
          <p:sp>
            <p:nvSpPr>
              <p:cNvPr id="24" name="AutoShape 7"/>
              <p:cNvSpPr>
                <a:spLocks noChangeArrowheads="1"/>
              </p:cNvSpPr>
              <p:nvPr/>
            </p:nvSpPr>
            <p:spPr bwMode="auto">
              <a:xfrm>
                <a:off x="4944" y="2728"/>
                <a:ext cx="720" cy="624"/>
              </a:xfrm>
              <a:prstGeom prst="wedgeRoundRectCallout">
                <a:avLst>
                  <a:gd name="adj1" fmla="val -201667"/>
                  <a:gd name="adj2" fmla="val 60579"/>
                  <a:gd name="adj3" fmla="val 16667"/>
                </a:avLst>
              </a:prstGeom>
              <a:noFill/>
              <a:ln w="25400" algn="ctr">
                <a:solidFill>
                  <a:srgbClr val="FF0000"/>
                </a:solidFill>
                <a:miter lim="800000"/>
                <a:headEnd/>
                <a:tailEnd/>
              </a:ln>
            </p:spPr>
            <p:txBody>
              <a:bodyPr lIns="90000" tIns="46800" rIns="90000" bIns="46800" anchor="ctr"/>
              <a:lstStyle/>
              <a:p>
                <a:pPr>
                  <a:lnSpc>
                    <a:spcPct val="80000"/>
                  </a:lnSpc>
                </a:pPr>
                <a:r>
                  <a:rPr lang="en-US" sz="1200"/>
                  <a:t>Bind parameter in parameter messages mapping</a:t>
                </a:r>
                <a:r>
                  <a:rPr lang="en-US"/>
                  <a:t>  </a:t>
                </a:r>
              </a:p>
            </p:txBody>
          </p:sp>
          <p:sp>
            <p:nvSpPr>
              <p:cNvPr id="25" name="Rectangle 8"/>
              <p:cNvSpPr>
                <a:spLocks noChangeArrowheads="1"/>
              </p:cNvSpPr>
              <p:nvPr/>
            </p:nvSpPr>
            <p:spPr bwMode="auto">
              <a:xfrm>
                <a:off x="2352" y="3936"/>
                <a:ext cx="1008" cy="240"/>
              </a:xfrm>
              <a:prstGeom prst="rect">
                <a:avLst/>
              </a:prstGeom>
              <a:noFill/>
              <a:ln w="25400" algn="ctr">
                <a:solidFill>
                  <a:srgbClr val="FF0000"/>
                </a:solidFill>
                <a:miter lim="800000"/>
                <a:headEnd/>
                <a:tailEnd/>
              </a:ln>
            </p:spPr>
            <p:txBody>
              <a:bodyPr lIns="90000" tIns="46800" rIns="90000" bIns="46800" anchor="ctr">
                <a:spAutoFit/>
              </a:bodyPr>
              <a:lstStyle/>
              <a:p>
                <a:endParaRPr lang="en-US"/>
              </a:p>
            </p:txBody>
          </p:sp>
          <p:sp>
            <p:nvSpPr>
              <p:cNvPr id="26" name="Line 9"/>
              <p:cNvSpPr>
                <a:spLocks noChangeShapeType="1"/>
              </p:cNvSpPr>
              <p:nvPr/>
            </p:nvSpPr>
            <p:spPr bwMode="auto">
              <a:xfrm flipH="1" flipV="1">
                <a:off x="2544" y="3264"/>
                <a:ext cx="192" cy="672"/>
              </a:xfrm>
              <a:prstGeom prst="line">
                <a:avLst/>
              </a:prstGeom>
              <a:noFill/>
              <a:ln w="25400">
                <a:solidFill>
                  <a:srgbClr val="FF0000"/>
                </a:solidFill>
                <a:round/>
                <a:headEnd/>
                <a:tailEnd type="triangle" w="med" len="med"/>
              </a:ln>
            </p:spPr>
            <p:txBody>
              <a:bodyPr lIns="90000" tIns="46800" rIns="90000" bIns="46800" anchor="ctr">
                <a:spAutoFit/>
              </a:bodyPr>
              <a:lstStyle/>
              <a:p>
                <a:endParaRPr lang="en-US"/>
              </a:p>
            </p:txBody>
          </p:sp>
          <p:sp>
            <p:nvSpPr>
              <p:cNvPr id="27" name="Line 10"/>
              <p:cNvSpPr>
                <a:spLocks noChangeShapeType="1"/>
              </p:cNvSpPr>
              <p:nvPr/>
            </p:nvSpPr>
            <p:spPr bwMode="auto">
              <a:xfrm flipV="1">
                <a:off x="2928" y="3264"/>
                <a:ext cx="288" cy="728"/>
              </a:xfrm>
              <a:prstGeom prst="line">
                <a:avLst/>
              </a:prstGeom>
              <a:noFill/>
              <a:ln w="25400">
                <a:solidFill>
                  <a:srgbClr val="FF0000"/>
                </a:solidFill>
                <a:round/>
                <a:headEnd/>
                <a:tailEnd type="triangle" w="med" len="med"/>
              </a:ln>
            </p:spPr>
            <p:txBody>
              <a:bodyPr lIns="90000" tIns="46800" rIns="90000" bIns="46800" anchor="ctr">
                <a:spAutoFit/>
              </a:bodyPr>
              <a:lstStyle/>
              <a:p>
                <a:endParaRPr lang="en-US"/>
              </a:p>
            </p:txBody>
          </p:sp>
          <p:sp>
            <p:nvSpPr>
              <p:cNvPr id="28" name="Line 11"/>
              <p:cNvSpPr>
                <a:spLocks noChangeShapeType="1"/>
              </p:cNvSpPr>
              <p:nvPr/>
            </p:nvSpPr>
            <p:spPr bwMode="auto">
              <a:xfrm flipV="1">
                <a:off x="3120" y="3264"/>
                <a:ext cx="864" cy="728"/>
              </a:xfrm>
              <a:prstGeom prst="line">
                <a:avLst/>
              </a:prstGeom>
              <a:noFill/>
              <a:ln w="25400">
                <a:solidFill>
                  <a:srgbClr val="FF0000"/>
                </a:solidFill>
                <a:round/>
                <a:headEnd/>
                <a:tailEnd type="triangle" w="med" len="med"/>
              </a:ln>
            </p:spPr>
            <p:txBody>
              <a:bodyPr lIns="90000" tIns="46800" rIns="90000" bIns="46800" anchor="ctr">
                <a:spAutoFit/>
              </a:bodyPr>
              <a:lstStyle/>
              <a:p>
                <a:endParaRPr lang="en-US"/>
              </a:p>
            </p:txBody>
          </p:sp>
          <p:sp>
            <p:nvSpPr>
              <p:cNvPr id="29" name="Text Box 12"/>
              <p:cNvSpPr txBox="1">
                <a:spLocks noChangeArrowheads="1"/>
              </p:cNvSpPr>
              <p:nvPr/>
            </p:nvSpPr>
            <p:spPr bwMode="auto">
              <a:xfrm>
                <a:off x="2448" y="3984"/>
                <a:ext cx="864" cy="181"/>
              </a:xfrm>
              <a:prstGeom prst="rect">
                <a:avLst/>
              </a:prstGeom>
              <a:solidFill>
                <a:srgbClr val="FF0000">
                  <a:alpha val="0"/>
                </a:srgbClr>
              </a:solidFill>
              <a:ln w="12700" algn="ctr">
                <a:solidFill>
                  <a:schemeClr val="bg1"/>
                </a:solidFill>
                <a:miter lim="800000"/>
                <a:headEnd/>
                <a:tailEnd/>
              </a:ln>
            </p:spPr>
            <p:txBody>
              <a:bodyPr lIns="90000" tIns="46800" rIns="90000" bIns="46800">
                <a:spAutoFit/>
              </a:bodyPr>
              <a:lstStyle/>
              <a:p>
                <a:pPr>
                  <a:spcBef>
                    <a:spcPct val="50000"/>
                  </a:spcBef>
                </a:pPr>
                <a:r>
                  <a:rPr lang="en-US" sz="1200"/>
                  <a:t>Basic Setting</a:t>
                </a:r>
              </a:p>
            </p:txBody>
          </p:sp>
        </p:gr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5" name="object 15"/>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4" name="object 14"/>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3" name="object 13"/>
          <p:cNvSpPr txBox="1"/>
          <p:nvPr/>
        </p:nvSpPr>
        <p:spPr>
          <a:xfrm>
            <a:off x="284784" y="137778"/>
            <a:ext cx="832581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Mapping objects: imported archives</a:t>
            </a:r>
            <a:endParaRPr sz="3600" b="1" dirty="0">
              <a:solidFill>
                <a:schemeClr val="accent6"/>
              </a:solidFill>
              <a:latin typeface="Arial" panose="020B0604020202020204" pitchFamily="34" charset="0"/>
              <a:cs typeface="Arial" panose="020B0604020202020204" pitchFamily="34" charset="0"/>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6" name="object 6"/>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23</a:t>
            </a:r>
            <a:endParaRPr sz="800">
              <a:latin typeface="Arial"/>
              <a:cs typeface="Arial"/>
            </a:endParaRPr>
          </a:p>
        </p:txBody>
      </p:sp>
      <p:sp>
        <p:nvSpPr>
          <p:cNvPr id="5" name="object 5"/>
          <p:cNvSpPr txBox="1"/>
          <p:nvPr/>
        </p:nvSpPr>
        <p:spPr>
          <a:xfrm>
            <a:off x="1237488" y="381253"/>
            <a:ext cx="11978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144572" y="381253"/>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5117744" y="381253"/>
            <a:ext cx="125272"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30" name="Rectangle 3"/>
          <p:cNvSpPr txBox="1">
            <a:spLocks noChangeArrowheads="1"/>
          </p:cNvSpPr>
          <p:nvPr/>
        </p:nvSpPr>
        <p:spPr>
          <a:xfrm>
            <a:off x="615414" y="1387185"/>
            <a:ext cx="7800975" cy="4941887"/>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800" dirty="0">
                <a:latin typeface="Arial" panose="020B0604020202020204" pitchFamily="34" charset="0"/>
                <a:cs typeface="Arial" panose="020B0604020202020204" pitchFamily="34" charset="0"/>
              </a:rPr>
              <a:t>The object type ‘imported archive’ is for importing externally defined programs into the Enterprise Service Repository:</a:t>
            </a:r>
          </a:p>
          <a:p>
            <a:pPr lvl="1">
              <a:buFont typeface="Arial" panose="020B0604020202020204" pitchFamily="34" charset="0"/>
              <a:buChar char="•"/>
            </a:pPr>
            <a:r>
              <a:rPr lang="en-US" sz="1800" dirty="0">
                <a:latin typeface="Arial" panose="020B0604020202020204" pitchFamily="34" charset="0"/>
                <a:cs typeface="Arial" panose="020B0604020202020204" pitchFamily="34" charset="0"/>
              </a:rPr>
              <a:t>XSLT </a:t>
            </a:r>
            <a:r>
              <a:rPr lang="en-US" sz="1800" dirty="0" err="1">
                <a:latin typeface="Arial" panose="020B0604020202020204" pitchFamily="34" charset="0"/>
                <a:cs typeface="Arial" panose="020B0604020202020204" pitchFamily="34" charset="0"/>
              </a:rPr>
              <a:t>stylesheets</a:t>
            </a:r>
            <a:endParaRPr lang="en-US" sz="18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1800" dirty="0">
                <a:latin typeface="Arial" panose="020B0604020202020204" pitchFamily="34" charset="0"/>
                <a:cs typeface="Arial" panose="020B0604020202020204" pitchFamily="34" charset="0"/>
              </a:rPr>
              <a:t>Java mappings</a:t>
            </a:r>
          </a:p>
          <a:p>
            <a:pPr lvl="1">
              <a:buFont typeface="Arial" panose="020B0604020202020204" pitchFamily="34" charset="0"/>
              <a:buChar char="•"/>
            </a:pPr>
            <a:r>
              <a:rPr lang="en-US" sz="1800" dirty="0">
                <a:latin typeface="Arial" panose="020B0604020202020204" pitchFamily="34" charset="0"/>
                <a:cs typeface="Arial" panose="020B0604020202020204" pitchFamily="34" charset="0"/>
              </a:rPr>
              <a:t>Java extensions to XSLT mappings</a:t>
            </a:r>
          </a:p>
          <a:p>
            <a:pPr lvl="1">
              <a:buFont typeface="Arial" panose="020B0604020202020204" pitchFamily="34" charset="0"/>
              <a:buChar char="•"/>
            </a:pPr>
            <a:r>
              <a:rPr lang="en-US" sz="1800" dirty="0">
                <a:latin typeface="Arial" panose="020B0604020202020204" pitchFamily="34" charset="0"/>
                <a:cs typeface="Arial" panose="020B0604020202020204" pitchFamily="34" charset="0"/>
              </a:rPr>
              <a:t>Java classes to be imported in a user-defined function for message mapping</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All files to be imported must be archived (ZIP or JAR format)</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The archive is uploaded from user workstation. </a:t>
            </a:r>
          </a:p>
          <a:p>
            <a:pPr>
              <a:buFont typeface="Wingdings" panose="05000000000000000000" pitchFamily="2" charset="2"/>
              <a:buChar char="§"/>
            </a:pPr>
            <a:r>
              <a:rPr lang="en-US" sz="1800" dirty="0">
                <a:latin typeface="Arial" panose="020B0604020202020204" pitchFamily="34" charset="0"/>
                <a:cs typeface="Arial" panose="020B0604020202020204" pitchFamily="34" charset="0"/>
              </a:rPr>
              <a:t>Enterprise Service Repository can serve as central maintenance location for imported objects</a:t>
            </a:r>
          </a:p>
          <a:p>
            <a:pPr lvl="1">
              <a:buFont typeface="Arial" panose="020B0604020202020204" pitchFamily="34" charset="0"/>
              <a:buChar char="•"/>
            </a:pPr>
            <a:r>
              <a:rPr lang="en-US" sz="1800" dirty="0">
                <a:latin typeface="Arial" panose="020B0604020202020204" pitchFamily="34" charset="0"/>
                <a:cs typeface="Arial" panose="020B0604020202020204" pitchFamily="34" charset="0"/>
              </a:rPr>
              <a:t>XSLT and text files can be edited directly from IR.</a:t>
            </a:r>
          </a:p>
          <a:p>
            <a:pPr lvl="1">
              <a:buFont typeface="Arial" panose="020B0604020202020204" pitchFamily="34" charset="0"/>
              <a:buChar char="•"/>
            </a:pPr>
            <a:r>
              <a:rPr lang="en-US" sz="1800" dirty="0">
                <a:latin typeface="Arial" panose="020B0604020202020204" pitchFamily="34" charset="0"/>
                <a:cs typeface="Arial" panose="020B0604020202020204" pitchFamily="34" charset="0"/>
              </a:rPr>
              <a:t>Java CLASS files must be edited and recompiled locally, then re-imported.</a:t>
            </a:r>
          </a:p>
        </p:txBody>
      </p:sp>
    </p:spTree>
    <p:extLst>
      <p:ext uri="{BB962C8B-B14F-4D97-AF65-F5344CB8AC3E}">
        <p14:creationId xmlns:p14="http://schemas.microsoft.com/office/powerpoint/2010/main" val="29261342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4" name="object 14"/>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2" name="object 12"/>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1" name="object 11"/>
          <p:cNvSpPr txBox="1"/>
          <p:nvPr/>
        </p:nvSpPr>
        <p:spPr>
          <a:xfrm>
            <a:off x="284784" y="137778"/>
            <a:ext cx="6766356" cy="482599"/>
          </a:xfrm>
          <a:prstGeom prst="rect">
            <a:avLst/>
          </a:prstGeom>
        </p:spPr>
        <p:txBody>
          <a:bodyPr wrap="square" lIns="0" tIns="0" rIns="0" bIns="0" rtlCol="0">
            <a:noAutofit/>
          </a:bodyPr>
          <a:lstStyle/>
          <a:p>
            <a:pPr marL="12700">
              <a:lnSpc>
                <a:spcPts val="3779"/>
              </a:lnSpc>
              <a:spcBef>
                <a:spcPts val="189"/>
              </a:spcBef>
            </a:pPr>
            <a:endParaRPr sz="3600" b="1" dirty="0">
              <a:solidFill>
                <a:schemeClr val="accent6"/>
              </a:solidFill>
              <a:latin typeface="Arial" panose="020B0604020202020204" pitchFamily="34" charset="0"/>
              <a:cs typeface="Arial" panose="020B0604020202020204" pitchFamily="34" charset="0"/>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6" name="object 6"/>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26</a:t>
            </a:r>
            <a:endParaRPr sz="800">
              <a:latin typeface="Arial"/>
              <a:cs typeface="Arial"/>
            </a:endParaRPr>
          </a:p>
        </p:txBody>
      </p:sp>
      <p:sp>
        <p:nvSpPr>
          <p:cNvPr id="5" name="object 5"/>
          <p:cNvSpPr txBox="1"/>
          <p:nvPr/>
        </p:nvSpPr>
        <p:spPr>
          <a:xfrm>
            <a:off x="1237488" y="381253"/>
            <a:ext cx="11978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144572" y="381253"/>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5117744" y="381253"/>
            <a:ext cx="125272"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7" name="AutoShape 3">
            <a:hlinkClick r:id="rId4" action="ppaction://program" highlightClick="1"/>
          </p:cNvPr>
          <p:cNvSpPr>
            <a:spLocks noChangeArrowheads="1"/>
          </p:cNvSpPr>
          <p:nvPr/>
        </p:nvSpPr>
        <p:spPr bwMode="auto">
          <a:xfrm>
            <a:off x="2971800" y="2900990"/>
            <a:ext cx="3246437" cy="648512"/>
          </a:xfrm>
          <a:prstGeom prst="actionButtonBlank">
            <a:avLst/>
          </a:prstGeom>
          <a:solidFill>
            <a:schemeClr val="bg2"/>
          </a:solidFill>
          <a:ln w="12700">
            <a:noFill/>
            <a:miter lim="800000"/>
            <a:headEnd/>
            <a:tailEnd/>
          </a:ln>
        </p:spPr>
        <p:txBody>
          <a:bodyPr lIns="90000" tIns="46800" rIns="90000" bIns="46800" anchor="ctr">
            <a:spAutoFit/>
          </a:bodyPr>
          <a:lstStyle/>
          <a:p>
            <a:pPr algn="ctr"/>
            <a:r>
              <a:rPr lang="en-US" sz="3600" b="1" dirty="0">
                <a:latin typeface="Arial" panose="020B0604020202020204" pitchFamily="34" charset="0"/>
                <a:cs typeface="Arial" panose="020B0604020202020204" pitchFamily="34" charset="0"/>
              </a:rPr>
              <a:t>Thank You</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4" name="object 14"/>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2" name="object 12"/>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1" name="object 11"/>
          <p:cNvSpPr txBox="1"/>
          <p:nvPr/>
        </p:nvSpPr>
        <p:spPr>
          <a:xfrm>
            <a:off x="284784" y="137778"/>
            <a:ext cx="6766356" cy="482599"/>
          </a:xfrm>
          <a:prstGeom prst="rect">
            <a:avLst/>
          </a:prstGeom>
        </p:spPr>
        <p:txBody>
          <a:bodyPr wrap="square" lIns="0" tIns="0" rIns="0" bIns="0" rtlCol="0">
            <a:noAutofit/>
          </a:bodyPr>
          <a:lstStyle/>
          <a:p>
            <a:pPr marL="12700">
              <a:lnSpc>
                <a:spcPts val="3779"/>
              </a:lnSpc>
              <a:spcBef>
                <a:spcPts val="189"/>
              </a:spcBef>
            </a:pPr>
            <a:endParaRPr sz="3600" b="1" dirty="0">
              <a:solidFill>
                <a:schemeClr val="accent6"/>
              </a:solidFill>
              <a:latin typeface="Arial" panose="020B0604020202020204" pitchFamily="34" charset="0"/>
              <a:cs typeface="Arial" panose="020B0604020202020204" pitchFamily="34" charset="0"/>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6" name="object 6"/>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26</a:t>
            </a:r>
            <a:endParaRPr sz="800">
              <a:latin typeface="Arial"/>
              <a:cs typeface="Arial"/>
            </a:endParaRPr>
          </a:p>
        </p:txBody>
      </p:sp>
      <p:sp>
        <p:nvSpPr>
          <p:cNvPr id="5" name="object 5"/>
          <p:cNvSpPr txBox="1"/>
          <p:nvPr/>
        </p:nvSpPr>
        <p:spPr>
          <a:xfrm>
            <a:off x="1237488" y="381253"/>
            <a:ext cx="11978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144572" y="381253"/>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5117744" y="381253"/>
            <a:ext cx="125272"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5" name="Rectangle 2"/>
          <p:cNvSpPr txBox="1">
            <a:spLocks noChangeArrowheads="1"/>
          </p:cNvSpPr>
          <p:nvPr/>
        </p:nvSpPr>
        <p:spPr>
          <a:xfrm>
            <a:off x="158965" y="284716"/>
            <a:ext cx="8527835" cy="77702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a:solidFill>
                  <a:schemeClr val="accent6"/>
                </a:solidFill>
                <a:latin typeface="Arial" panose="020B0604020202020204" pitchFamily="34" charset="0"/>
                <a:cs typeface="Arial" panose="020B0604020202020204" pitchFamily="34" charset="0"/>
              </a:rPr>
              <a:t>Enterprise Service Repository Demo</a:t>
            </a:r>
            <a:endParaRPr lang="en-US" sz="3600" b="1" dirty="0">
              <a:solidFill>
                <a:schemeClr val="accent6"/>
              </a:solidFill>
              <a:latin typeface="Arial" panose="020B0604020202020204" pitchFamily="34" charset="0"/>
              <a:cs typeface="Arial" panose="020B0604020202020204" pitchFamily="34" charset="0"/>
            </a:endParaRPr>
          </a:p>
        </p:txBody>
      </p:sp>
      <p:sp>
        <p:nvSpPr>
          <p:cNvPr id="18" name="AutoShape 3">
            <a:hlinkClick r:id="rId4" action="ppaction://program" highlightClick="1"/>
          </p:cNvPr>
          <p:cNvSpPr>
            <a:spLocks noChangeArrowheads="1"/>
          </p:cNvSpPr>
          <p:nvPr/>
        </p:nvSpPr>
        <p:spPr bwMode="auto">
          <a:xfrm>
            <a:off x="2675788" y="3011003"/>
            <a:ext cx="3246437" cy="648512"/>
          </a:xfrm>
          <a:prstGeom prst="actionButtonBlank">
            <a:avLst/>
          </a:prstGeom>
          <a:solidFill>
            <a:schemeClr val="bg1"/>
          </a:solidFill>
          <a:ln w="12700">
            <a:noFill/>
            <a:miter lim="800000"/>
            <a:headEnd/>
            <a:tailEnd/>
          </a:ln>
        </p:spPr>
        <p:txBody>
          <a:bodyPr lIns="90000" tIns="46800" rIns="90000" bIns="46800" anchor="ctr">
            <a:spAutoFit/>
          </a:bodyPr>
          <a:lstStyle/>
          <a:p>
            <a:pPr algn="ctr"/>
            <a:r>
              <a:rPr lang="en-US" sz="3600" b="1" dirty="0">
                <a:latin typeface="Arial" panose="020B0604020202020204" pitchFamily="34" charset="0"/>
                <a:cs typeface="Arial" panose="020B0604020202020204" pitchFamily="34" charset="0"/>
              </a:rPr>
              <a:t>ESR Demo</a:t>
            </a:r>
          </a:p>
        </p:txBody>
      </p:sp>
    </p:spTree>
    <p:extLst>
      <p:ext uri="{BB962C8B-B14F-4D97-AF65-F5344CB8AC3E}">
        <p14:creationId xmlns:p14="http://schemas.microsoft.com/office/powerpoint/2010/main" val="2513113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lvl="1">
              <a:lnSpc>
                <a:spcPts val="3570"/>
              </a:lnSpc>
              <a:spcBef>
                <a:spcPts val="600"/>
              </a:spcBef>
            </a:pPr>
            <a:r>
              <a:rPr lang="en-US" sz="3000" b="1" dirty="0">
                <a:solidFill>
                  <a:schemeClr val="accent6"/>
                </a:solidFill>
                <a:latin typeface="Arial" panose="020B0604020202020204" pitchFamily="34" charset="0"/>
                <a:cs typeface="Arial" panose="020B0604020202020204" pitchFamily="34" charset="0"/>
              </a:rPr>
              <a:t>Overview</a:t>
            </a:r>
          </a:p>
          <a:p>
            <a:pPr marL="12700">
              <a:lnSpc>
                <a:spcPts val="3570"/>
              </a:lnSpc>
              <a:spcBef>
                <a:spcPts val="178"/>
              </a:spcBef>
            </a:pP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SLD Initial Page</a:t>
            </a:r>
          </a:p>
        </p:txBody>
      </p:sp>
      <p:pic>
        <p:nvPicPr>
          <p:cNvPr id="17" name="Picture 16"/>
          <p:cNvPicPr>
            <a:picLocks noChangeAspect="1"/>
          </p:cNvPicPr>
          <p:nvPr/>
        </p:nvPicPr>
        <p:blipFill>
          <a:blip r:embed="rId4" cstate="print"/>
          <a:stretch>
            <a:fillRect/>
          </a:stretch>
        </p:blipFill>
        <p:spPr>
          <a:xfrm>
            <a:off x="228600" y="1905000"/>
            <a:ext cx="9448800" cy="4267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1050670"/>
            <a:ext cx="9906000" cy="5807329"/>
          </a:xfrm>
          <a:prstGeom prst="rect">
            <a:avLst/>
          </a:prstGeom>
          <a:blipFill>
            <a:blip r:embed="rId2" cstate="print"/>
            <a:stretch>
              <a:fillRect/>
            </a:stretch>
          </a:blipFill>
        </p:spPr>
        <p:txBody>
          <a:bodyPr wrap="square" lIns="0" tIns="0" rIns="0" bIns="0" rtlCol="0">
            <a:noAutofit/>
          </a:bodyPr>
          <a:lstStyle/>
          <a:p>
            <a:pPr algn="just">
              <a:lnSpc>
                <a:spcPct val="100000"/>
              </a:lnSpc>
              <a:spcBef>
                <a:spcPts val="0"/>
              </a:spcBef>
            </a:pPr>
            <a:endParaRPr lang="en-US" dirty="0"/>
          </a:p>
        </p:txBody>
      </p:sp>
      <p:sp>
        <p:nvSpPr>
          <p:cNvPr id="10" name="object 10"/>
          <p:cNvSpPr/>
          <p:nvPr/>
        </p:nvSpPr>
        <p:spPr>
          <a:xfrm>
            <a:off x="0" y="0"/>
            <a:ext cx="9906000" cy="2766060"/>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2052" y="0"/>
            <a:ext cx="9908016" cy="2683002"/>
          </a:xfrm>
          <a:custGeom>
            <a:avLst/>
            <a:gdLst/>
            <a:ahLst/>
            <a:cxnLst/>
            <a:rect l="l" t="t" r="r" b="b"/>
            <a:pathLst>
              <a:path w="9908016" h="2683002">
                <a:moveTo>
                  <a:pt x="1135976" y="2621142"/>
                </a:moveTo>
                <a:lnTo>
                  <a:pt x="1166689" y="2561535"/>
                </a:lnTo>
                <a:lnTo>
                  <a:pt x="1199928" y="2504255"/>
                </a:lnTo>
                <a:lnTo>
                  <a:pt x="1235716" y="2449375"/>
                </a:lnTo>
                <a:lnTo>
                  <a:pt x="1274076" y="2396972"/>
                </a:lnTo>
                <a:lnTo>
                  <a:pt x="1315032" y="2347118"/>
                </a:lnTo>
                <a:lnTo>
                  <a:pt x="1358607" y="2299890"/>
                </a:lnTo>
                <a:lnTo>
                  <a:pt x="1404824" y="2255361"/>
                </a:lnTo>
                <a:lnTo>
                  <a:pt x="1453707" y="2213606"/>
                </a:lnTo>
                <a:lnTo>
                  <a:pt x="1505278" y="2174700"/>
                </a:lnTo>
                <a:lnTo>
                  <a:pt x="1559562" y="2138717"/>
                </a:lnTo>
                <a:lnTo>
                  <a:pt x="1616581" y="2105732"/>
                </a:lnTo>
                <a:lnTo>
                  <a:pt x="1676359" y="2075819"/>
                </a:lnTo>
                <a:lnTo>
                  <a:pt x="1738919" y="2049053"/>
                </a:lnTo>
                <a:lnTo>
                  <a:pt x="1804284" y="2025509"/>
                </a:lnTo>
                <a:lnTo>
                  <a:pt x="1872478" y="2005260"/>
                </a:lnTo>
                <a:lnTo>
                  <a:pt x="1943524" y="1988383"/>
                </a:lnTo>
                <a:lnTo>
                  <a:pt x="2017445" y="1974951"/>
                </a:lnTo>
                <a:lnTo>
                  <a:pt x="2094265" y="1965038"/>
                </a:lnTo>
                <a:lnTo>
                  <a:pt x="2174006" y="1958721"/>
                </a:lnTo>
                <a:lnTo>
                  <a:pt x="8713490" y="1952878"/>
                </a:lnTo>
                <a:lnTo>
                  <a:pt x="8771856" y="1953424"/>
                </a:lnTo>
                <a:lnTo>
                  <a:pt x="8829782" y="1953321"/>
                </a:lnTo>
                <a:lnTo>
                  <a:pt x="8887365" y="1952128"/>
                </a:lnTo>
                <a:lnTo>
                  <a:pt x="8944703" y="1949407"/>
                </a:lnTo>
                <a:lnTo>
                  <a:pt x="9001890" y="1944717"/>
                </a:lnTo>
                <a:lnTo>
                  <a:pt x="9059023" y="1937618"/>
                </a:lnTo>
                <a:lnTo>
                  <a:pt x="9116198" y="1927672"/>
                </a:lnTo>
                <a:lnTo>
                  <a:pt x="9173513" y="1914437"/>
                </a:lnTo>
                <a:lnTo>
                  <a:pt x="9231062" y="1897475"/>
                </a:lnTo>
                <a:lnTo>
                  <a:pt x="9288943" y="1876345"/>
                </a:lnTo>
                <a:lnTo>
                  <a:pt x="9347252" y="1850608"/>
                </a:lnTo>
                <a:lnTo>
                  <a:pt x="9406084" y="1819824"/>
                </a:lnTo>
                <a:lnTo>
                  <a:pt x="9465537" y="1783553"/>
                </a:lnTo>
                <a:lnTo>
                  <a:pt x="9525707" y="1741356"/>
                </a:lnTo>
                <a:lnTo>
                  <a:pt x="9586689" y="1692792"/>
                </a:lnTo>
                <a:lnTo>
                  <a:pt x="9648580" y="1637423"/>
                </a:lnTo>
                <a:lnTo>
                  <a:pt x="9711477" y="1574807"/>
                </a:lnTo>
                <a:lnTo>
                  <a:pt x="9775476" y="1504506"/>
                </a:lnTo>
                <a:lnTo>
                  <a:pt x="9840672" y="1426079"/>
                </a:lnTo>
                <a:lnTo>
                  <a:pt x="9907163" y="1339088"/>
                </a:lnTo>
                <a:lnTo>
                  <a:pt x="9907469" y="1293651"/>
                </a:lnTo>
                <a:lnTo>
                  <a:pt x="9907704" y="1190544"/>
                </a:lnTo>
                <a:lnTo>
                  <a:pt x="9907873" y="1044020"/>
                </a:lnTo>
                <a:lnTo>
                  <a:pt x="9908016" y="774006"/>
                </a:lnTo>
                <a:lnTo>
                  <a:pt x="9907871" y="99026"/>
                </a:lnTo>
                <a:lnTo>
                  <a:pt x="9907671" y="0"/>
                </a:lnTo>
                <a:lnTo>
                  <a:pt x="2052" y="2539"/>
                </a:lnTo>
                <a:lnTo>
                  <a:pt x="2052" y="1971827"/>
                </a:lnTo>
                <a:lnTo>
                  <a:pt x="41422" y="1972307"/>
                </a:lnTo>
                <a:lnTo>
                  <a:pt x="86977" y="1974296"/>
                </a:lnTo>
                <a:lnTo>
                  <a:pt x="136221" y="1978137"/>
                </a:lnTo>
                <a:lnTo>
                  <a:pt x="188711" y="1984197"/>
                </a:lnTo>
                <a:lnTo>
                  <a:pt x="244002" y="1992844"/>
                </a:lnTo>
                <a:lnTo>
                  <a:pt x="301651" y="2004446"/>
                </a:lnTo>
                <a:lnTo>
                  <a:pt x="361213" y="2019370"/>
                </a:lnTo>
                <a:lnTo>
                  <a:pt x="422246" y="2037984"/>
                </a:lnTo>
                <a:lnTo>
                  <a:pt x="484305" y="2060655"/>
                </a:lnTo>
                <a:lnTo>
                  <a:pt x="546947" y="2087753"/>
                </a:lnTo>
                <a:lnTo>
                  <a:pt x="609727" y="2119643"/>
                </a:lnTo>
                <a:lnTo>
                  <a:pt x="672202" y="2156693"/>
                </a:lnTo>
                <a:lnTo>
                  <a:pt x="733928" y="2199272"/>
                </a:lnTo>
                <a:lnTo>
                  <a:pt x="794462" y="2247747"/>
                </a:lnTo>
                <a:lnTo>
                  <a:pt x="853359" y="2302486"/>
                </a:lnTo>
                <a:lnTo>
                  <a:pt x="910176" y="2363856"/>
                </a:lnTo>
                <a:lnTo>
                  <a:pt x="964469" y="2432224"/>
                </a:lnTo>
                <a:lnTo>
                  <a:pt x="1015794" y="2507960"/>
                </a:lnTo>
                <a:lnTo>
                  <a:pt x="1063707" y="2591430"/>
                </a:lnTo>
                <a:lnTo>
                  <a:pt x="1107765" y="2683002"/>
                </a:lnTo>
                <a:lnTo>
                  <a:pt x="1135976" y="2621142"/>
                </a:lnTo>
                <a:close/>
              </a:path>
            </a:pathLst>
          </a:custGeom>
          <a:solidFill>
            <a:srgbClr val="FFFFFF"/>
          </a:solidFill>
        </p:spPr>
        <p:txBody>
          <a:bodyPr wrap="square" lIns="0" tIns="0" rIns="0" bIns="0" rtlCol="0">
            <a:noAutofit/>
          </a:bodyPr>
          <a:lstStyle/>
          <a:p>
            <a:endParaRPr/>
          </a:p>
        </p:txBody>
      </p:sp>
      <p:sp>
        <p:nvSpPr>
          <p:cNvPr id="12" name="object 12"/>
          <p:cNvSpPr/>
          <p:nvPr/>
        </p:nvSpPr>
        <p:spPr>
          <a:xfrm>
            <a:off x="0" y="6400876"/>
            <a:ext cx="9906000" cy="457123"/>
          </a:xfrm>
          <a:custGeom>
            <a:avLst/>
            <a:gdLst/>
            <a:ahLst/>
            <a:cxnLst/>
            <a:rect l="l" t="t" r="r" b="b"/>
            <a:pathLst>
              <a:path w="9906000" h="457123">
                <a:moveTo>
                  <a:pt x="9906000" y="0"/>
                </a:moveTo>
                <a:lnTo>
                  <a:pt x="0" y="0"/>
                </a:lnTo>
                <a:lnTo>
                  <a:pt x="0" y="457121"/>
                </a:lnTo>
                <a:lnTo>
                  <a:pt x="9906000" y="457121"/>
                </a:lnTo>
                <a:lnTo>
                  <a:pt x="9906000" y="0"/>
                </a:lnTo>
                <a:close/>
              </a:path>
            </a:pathLst>
          </a:custGeom>
          <a:solidFill>
            <a:srgbClr val="FFFFFF"/>
          </a:solidFill>
        </p:spPr>
        <p:txBody>
          <a:bodyPr wrap="square" lIns="0" tIns="0" rIns="0" bIns="0" rtlCol="0">
            <a:noAutofit/>
          </a:bodyPr>
          <a:lstStyle/>
          <a:p>
            <a:endParaRPr/>
          </a:p>
        </p:txBody>
      </p:sp>
      <p:sp>
        <p:nvSpPr>
          <p:cNvPr id="13" name="object 13"/>
          <p:cNvSpPr/>
          <p:nvPr/>
        </p:nvSpPr>
        <p:spPr>
          <a:xfrm>
            <a:off x="716229" y="653034"/>
            <a:ext cx="3002788" cy="694689"/>
          </a:xfrm>
          <a:prstGeom prst="rect">
            <a:avLst/>
          </a:prstGeom>
          <a:blipFill>
            <a:blip r:embed="rId4" cstate="print"/>
            <a:stretch>
              <a:fillRect/>
            </a:stretch>
          </a:blipFill>
        </p:spPr>
        <p:txBody>
          <a:bodyPr wrap="square" lIns="0" tIns="0" rIns="0" bIns="0" rtlCol="0">
            <a:noAutofit/>
          </a:bodyPr>
          <a:lstStyle/>
          <a:p>
            <a:endParaRPr/>
          </a:p>
        </p:txBody>
      </p:sp>
      <p:sp>
        <p:nvSpPr>
          <p:cNvPr id="15" name="object 15"/>
          <p:cNvSpPr/>
          <p:nvPr/>
        </p:nvSpPr>
        <p:spPr>
          <a:xfrm>
            <a:off x="9261348" y="2708148"/>
            <a:ext cx="644651" cy="1011935"/>
          </a:xfrm>
          <a:prstGeom prst="rect">
            <a:avLst/>
          </a:prstGeom>
          <a:blipFill>
            <a:blip r:embed="rId5" cstate="print"/>
            <a:stretch>
              <a:fillRect/>
            </a:stretch>
          </a:blipFill>
        </p:spPr>
        <p:txBody>
          <a:bodyPr wrap="square" lIns="0" tIns="0" rIns="0" bIns="0" rtlCol="0">
            <a:noAutofit/>
          </a:bodyPr>
          <a:lstStyle/>
          <a:p>
            <a:endParaRPr/>
          </a:p>
        </p:txBody>
      </p:sp>
      <p:sp>
        <p:nvSpPr>
          <p:cNvPr id="17" name="object 17"/>
          <p:cNvSpPr/>
          <p:nvPr/>
        </p:nvSpPr>
        <p:spPr>
          <a:xfrm>
            <a:off x="9261348" y="3201924"/>
            <a:ext cx="644651" cy="1011936"/>
          </a:xfrm>
          <a:prstGeom prst="rect">
            <a:avLst/>
          </a:prstGeom>
          <a:blipFill>
            <a:blip r:embed="rId5" cstate="print"/>
            <a:stretch>
              <a:fillRect/>
            </a:stretch>
          </a:blipFill>
        </p:spPr>
        <p:txBody>
          <a:bodyPr wrap="square" lIns="0" tIns="0" rIns="0" bIns="0" rtlCol="0">
            <a:noAutofit/>
          </a:bodyPr>
          <a:lstStyle/>
          <a:p>
            <a:endParaRPr/>
          </a:p>
        </p:txBody>
      </p:sp>
      <p:sp>
        <p:nvSpPr>
          <p:cNvPr id="2" name="object 2"/>
          <p:cNvSpPr txBox="1"/>
          <p:nvPr/>
        </p:nvSpPr>
        <p:spPr>
          <a:xfrm>
            <a:off x="9774682" y="6659233"/>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11</a:t>
            </a:r>
            <a:endParaRPr sz="800">
              <a:latin typeface="Arial"/>
              <a:cs typeface="Arial"/>
            </a:endParaRPr>
          </a:p>
        </p:txBody>
      </p:sp>
      <p:sp>
        <p:nvSpPr>
          <p:cNvPr id="19"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14" name="TextBox 13"/>
          <p:cNvSpPr txBox="1"/>
          <p:nvPr/>
        </p:nvSpPr>
        <p:spPr>
          <a:xfrm>
            <a:off x="381000" y="2819400"/>
            <a:ext cx="9296400" cy="646331"/>
          </a:xfrm>
          <a:prstGeom prst="rect">
            <a:avLst/>
          </a:prstGeom>
          <a:noFill/>
        </p:spPr>
        <p:txBody>
          <a:bodyPr wrap="square" rtlCol="0">
            <a:spAutoFit/>
          </a:bodyPr>
          <a:lstStyle/>
          <a:p>
            <a:pPr lvl="1" algn="ctr"/>
            <a:r>
              <a:rPr lang="en-US" sz="3600" dirty="0">
                <a:solidFill>
                  <a:schemeClr val="bg1">
                    <a:lumMod val="95000"/>
                  </a:schemeClr>
                </a:solidFill>
                <a:latin typeface="Arial" pitchFamily="34" charset="0"/>
                <a:cs typeface="Arial" pitchFamily="34" charset="0"/>
              </a:rPr>
              <a:t>SLD Content Type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84784" y="381000"/>
            <a:ext cx="9240216" cy="838199"/>
          </a:xfrm>
          <a:prstGeom prst="rect">
            <a:avLst/>
          </a:prstGeom>
        </p:spPr>
        <p:txBody>
          <a:bodyPr wrap="square" lIns="0" tIns="0" rIns="0" bIns="0" rtlCol="0">
            <a:noAutofit/>
          </a:bodyPr>
          <a:lstStyle/>
          <a:p>
            <a:pPr marL="12700">
              <a:lnSpc>
                <a:spcPts val="3570"/>
              </a:lnSpc>
              <a:spcBef>
                <a:spcPts val="178"/>
              </a:spcBef>
            </a:pPr>
            <a:r>
              <a:rPr lang="en-US" sz="3400" b="1" dirty="0">
                <a:solidFill>
                  <a:schemeClr val="accent6"/>
                </a:solidFill>
                <a:latin typeface="Arial" panose="020B0604020202020204" pitchFamily="34" charset="0"/>
                <a:cs typeface="Arial" panose="020B0604020202020204" pitchFamily="34" charset="0"/>
              </a:rPr>
              <a:t>SLD Content Type</a:t>
            </a:r>
            <a:endParaRPr sz="34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5" name="object 5"/>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9</a:t>
            </a:r>
            <a:endParaRPr sz="800">
              <a:latin typeface="Arial"/>
              <a:cs typeface="Arial"/>
            </a:endParaRPr>
          </a:p>
        </p:txBody>
      </p:sp>
      <p:sp>
        <p:nvSpPr>
          <p:cNvPr id="4" name="object 4"/>
          <p:cNvSpPr txBox="1"/>
          <p:nvPr/>
        </p:nvSpPr>
        <p:spPr>
          <a:xfrm>
            <a:off x="1184221" y="373634"/>
            <a:ext cx="112567"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516913" y="373634"/>
            <a:ext cx="1224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4" name="Rectangle 13"/>
          <p:cNvSpPr/>
          <p:nvPr/>
        </p:nvSpPr>
        <p:spPr>
          <a:xfrm>
            <a:off x="609600" y="609600"/>
            <a:ext cx="8325816" cy="701731"/>
          </a:xfrm>
          <a:prstGeom prst="rect">
            <a:avLst/>
          </a:prstGeom>
        </p:spPr>
        <p:txBody>
          <a:bodyPr wrap="square">
            <a:spAutoFit/>
          </a:bodyPr>
          <a:lstStyle/>
          <a:p>
            <a:pPr lvl="1" algn="just"/>
            <a:endParaRPr lang="en-US" b="1" dirty="0">
              <a:latin typeface="Arial" pitchFamily="34" charset="0"/>
              <a:cs typeface="Arial" pitchFamily="34" charset="0"/>
            </a:endParaRPr>
          </a:p>
          <a:p>
            <a:pPr lvl="1">
              <a:spcBef>
                <a:spcPct val="20000"/>
              </a:spcBef>
              <a:spcAft>
                <a:spcPct val="5000"/>
              </a:spcAft>
              <a:buClr>
                <a:schemeClr val="tx1"/>
              </a:buClr>
              <a:buFont typeface="Wingdings" pitchFamily="2" charset="2"/>
              <a:buNone/>
            </a:pPr>
            <a:endParaRPr lang="en-US" dirty="0">
              <a:latin typeface="Arial" pitchFamily="34" charset="0"/>
              <a:cs typeface="Arial" pitchFamily="34" charset="0"/>
            </a:endParaRPr>
          </a:p>
        </p:txBody>
      </p:sp>
      <p:sp>
        <p:nvSpPr>
          <p:cNvPr id="15" name="Rectangle 14"/>
          <p:cNvSpPr/>
          <p:nvPr/>
        </p:nvSpPr>
        <p:spPr>
          <a:xfrm>
            <a:off x="457200" y="1371600"/>
            <a:ext cx="8686800" cy="461665"/>
          </a:xfrm>
          <a:prstGeom prst="rect">
            <a:avLst/>
          </a:prstGeom>
        </p:spPr>
        <p:txBody>
          <a:bodyPr wrap="square">
            <a:spAutoFit/>
          </a:bodyPr>
          <a:lstStyle/>
          <a:p>
            <a:r>
              <a:rPr lang="en-US" sz="2400" dirty="0">
                <a:solidFill>
                  <a:schemeClr val="accent6">
                    <a:lumMod val="75000"/>
                  </a:schemeClr>
                </a:solidFill>
                <a:latin typeface="Arial" pitchFamily="34" charset="0"/>
                <a:cs typeface="Arial" pitchFamily="34" charset="0"/>
              </a:rPr>
              <a:t>Catalogs</a:t>
            </a:r>
          </a:p>
        </p:txBody>
      </p:sp>
      <p:sp>
        <p:nvSpPr>
          <p:cNvPr id="16" name="Rectangle 15"/>
          <p:cNvSpPr/>
          <p:nvPr/>
        </p:nvSpPr>
        <p:spPr>
          <a:xfrm>
            <a:off x="609600" y="1905000"/>
            <a:ext cx="8610600" cy="4247317"/>
          </a:xfrm>
          <a:prstGeom prst="rect">
            <a:avLst/>
          </a:prstGeom>
        </p:spPr>
        <p:txBody>
          <a:bodyPr wrap="square">
            <a:spAutoFit/>
          </a:bodyPr>
          <a:lstStyle/>
          <a:p>
            <a:pPr lvl="1" algn="just"/>
            <a:r>
              <a:rPr lang="en-US" dirty="0">
                <a:latin typeface="Arial" pitchFamily="34" charset="0"/>
                <a:cs typeface="Arial" pitchFamily="34" charset="0"/>
              </a:rPr>
              <a:t>The two main areas of SLD are the </a:t>
            </a:r>
            <a:r>
              <a:rPr lang="en-US" b="1" dirty="0">
                <a:latin typeface="Arial" pitchFamily="34" charset="0"/>
                <a:cs typeface="Arial" pitchFamily="34" charset="0"/>
              </a:rPr>
              <a:t>Software Catalog </a:t>
            </a:r>
            <a:r>
              <a:rPr lang="en-US" dirty="0">
                <a:latin typeface="Arial" pitchFamily="34" charset="0"/>
                <a:cs typeface="Arial" pitchFamily="34" charset="0"/>
              </a:rPr>
              <a:t>and the </a:t>
            </a:r>
            <a:r>
              <a:rPr lang="en-US" b="1" dirty="0">
                <a:latin typeface="Arial" pitchFamily="34" charset="0"/>
                <a:cs typeface="Arial" pitchFamily="34" charset="0"/>
              </a:rPr>
              <a:t>Landscape Description</a:t>
            </a:r>
            <a:r>
              <a:rPr lang="en-US" dirty="0">
                <a:latin typeface="Arial" pitchFamily="34" charset="0"/>
                <a:cs typeface="Arial" pitchFamily="34" charset="0"/>
              </a:rPr>
              <a:t>.</a:t>
            </a:r>
          </a:p>
          <a:p>
            <a:pPr lvl="1" algn="just"/>
            <a:endParaRPr lang="en-US" dirty="0">
              <a:latin typeface="Arial" pitchFamily="34" charset="0"/>
              <a:cs typeface="Arial" pitchFamily="34" charset="0"/>
            </a:endParaRPr>
          </a:p>
          <a:p>
            <a:pPr lvl="1" algn="just"/>
            <a:endParaRPr lang="en-US" dirty="0">
              <a:latin typeface="Arial" pitchFamily="34" charset="0"/>
              <a:cs typeface="Arial" pitchFamily="34" charset="0"/>
            </a:endParaRPr>
          </a:p>
          <a:p>
            <a:pPr lvl="1" algn="just"/>
            <a:r>
              <a:rPr lang="en-US" dirty="0">
                <a:latin typeface="Arial" pitchFamily="34" charset="0"/>
                <a:cs typeface="Arial" pitchFamily="34" charset="0"/>
              </a:rPr>
              <a:t>The </a:t>
            </a:r>
            <a:r>
              <a:rPr lang="en-US" b="1" dirty="0">
                <a:latin typeface="Arial" pitchFamily="34" charset="0"/>
                <a:cs typeface="Arial" pitchFamily="34" charset="0"/>
              </a:rPr>
              <a:t>Software Catalog</a:t>
            </a:r>
            <a:r>
              <a:rPr lang="en-US" dirty="0">
                <a:latin typeface="Arial" pitchFamily="34" charset="0"/>
                <a:cs typeface="Arial" pitchFamily="34" charset="0"/>
              </a:rPr>
              <a:t> describes the installed products and their constituent components. The software catalog is delivered with content about all SAP products. Customers and Partners can extend this catalog with information about software from other vendors. It describes the component information, possible combinations and dependencies.</a:t>
            </a:r>
          </a:p>
          <a:p>
            <a:pPr lvl="1" algn="just"/>
            <a:endParaRPr lang="en-US" dirty="0">
              <a:latin typeface="Arial" pitchFamily="34" charset="0"/>
              <a:cs typeface="Arial" pitchFamily="34" charset="0"/>
            </a:endParaRPr>
          </a:p>
          <a:p>
            <a:pPr lvl="1" algn="just"/>
            <a:endParaRPr lang="en-US" dirty="0">
              <a:latin typeface="Arial" pitchFamily="34" charset="0"/>
              <a:cs typeface="Arial" pitchFamily="34" charset="0"/>
            </a:endParaRPr>
          </a:p>
          <a:p>
            <a:pPr lvl="1" algn="just"/>
            <a:r>
              <a:rPr lang="en-US" dirty="0">
                <a:latin typeface="Arial" pitchFamily="34" charset="0"/>
                <a:cs typeface="Arial" pitchFamily="34" charset="0"/>
              </a:rPr>
              <a:t>The </a:t>
            </a:r>
            <a:r>
              <a:rPr lang="en-US" b="1" dirty="0">
                <a:latin typeface="Arial" pitchFamily="34" charset="0"/>
                <a:cs typeface="Arial" pitchFamily="34" charset="0"/>
              </a:rPr>
              <a:t>Landscape Description </a:t>
            </a:r>
            <a:r>
              <a:rPr lang="en-US" dirty="0">
                <a:latin typeface="Arial" pitchFamily="34" charset="0"/>
                <a:cs typeface="Arial" pitchFamily="34" charset="0"/>
              </a:rPr>
              <a:t>describes the systems in the data center from two perspectives: a logical view (business systems) and a physical view (technical systems). It describes the concrete implementation of the customer landscape.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892d93e1-f394-447a-89d4-a77303aa605e">
      <UserInfo>
        <DisplayName>Baviskar, Rajeshwari</DisplayName>
        <AccountId>244</AccountId>
        <AccountType/>
      </UserInfo>
      <UserInfo>
        <DisplayName>Vijay Bane, Sanjay</DisplayName>
        <AccountId>245</AccountId>
        <AccountType/>
      </UserInfo>
    </SharedWithUsers>
    <MediaLengthInSeconds xmlns="cd6156e9-227f-4c5d-869b-e260890bbe46" xsi:nil="true"/>
    <lcf76f155ced4ddcb4097134ff3c332f xmlns="cd6156e9-227f-4c5d-869b-e260890bbe46">
      <Terms xmlns="http://schemas.microsoft.com/office/infopath/2007/PartnerControls"/>
    </lcf76f155ced4ddcb4097134ff3c332f>
    <TaxCatchAll xmlns="892d93e1-f394-447a-89d4-a77303aa605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879D68279BD8848B2E6E25BDBF8C2D3" ma:contentTypeVersion="17" ma:contentTypeDescription="Create a new document." ma:contentTypeScope="" ma:versionID="81693aa511b53a1a769bbb8ff2c759e9">
  <xsd:schema xmlns:xsd="http://www.w3.org/2001/XMLSchema" xmlns:xs="http://www.w3.org/2001/XMLSchema" xmlns:p="http://schemas.microsoft.com/office/2006/metadata/properties" xmlns:ns2="892d93e1-f394-447a-89d4-a77303aa605e" xmlns:ns3="cd6156e9-227f-4c5d-869b-e260890bbe46" targetNamespace="http://schemas.microsoft.com/office/2006/metadata/properties" ma:root="true" ma:fieldsID="a40b5a0b388f75177282be38e730ad5e" ns2:_="" ns3:_="">
    <xsd:import namespace="892d93e1-f394-447a-89d4-a77303aa605e"/>
    <xsd:import namespace="cd6156e9-227f-4c5d-869b-e260890bbe4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lcf76f155ced4ddcb4097134ff3c332f" minOccurs="0"/>
                <xsd:element ref="ns2:TaxCatchAll" minOccurs="0"/>
                <xsd:element ref="ns3:MediaServiceObjectDetectorVersions" minOccurs="0"/>
                <xsd:element ref="ns3:MediaServiceOCR"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2d93e1-f394-447a-89d4-a77303aa60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0dc4df07-b85f-4eb6-bf17-4b81d0193c7a}" ma:internalName="TaxCatchAll" ma:showField="CatchAllData" ma:web="892d93e1-f394-447a-89d4-a77303aa605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d6156e9-227f-4c5d-869b-e260890bbe4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378C6E-EBEA-4741-84C0-C7B4D5FCFA93}">
  <ds:schemaRefs>
    <ds:schemaRef ds:uri="http://schemas.microsoft.com/sharepoint/v3/contenttype/forms"/>
  </ds:schemaRefs>
</ds:datastoreItem>
</file>

<file path=customXml/itemProps2.xml><?xml version="1.0" encoding="utf-8"?>
<ds:datastoreItem xmlns:ds="http://schemas.openxmlformats.org/officeDocument/2006/customXml" ds:itemID="{DFA33C32-3790-40BA-93C1-51D5051D954F}">
  <ds:schemaRefs>
    <ds:schemaRef ds:uri="http://schemas.microsoft.com/office/2006/metadata/properties"/>
    <ds:schemaRef ds:uri="http://schemas.microsoft.com/office/infopath/2007/PartnerControls"/>
    <ds:schemaRef ds:uri="892d93e1-f394-447a-89d4-a77303aa605e"/>
    <ds:schemaRef ds:uri="cd6156e9-227f-4c5d-869b-e260890bbe46"/>
  </ds:schemaRefs>
</ds:datastoreItem>
</file>

<file path=customXml/itemProps3.xml><?xml version="1.0" encoding="utf-8"?>
<ds:datastoreItem xmlns:ds="http://schemas.openxmlformats.org/officeDocument/2006/customXml" ds:itemID="{0EC86CC0-1F3A-4B34-8A42-239E975119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2d93e1-f394-447a-89d4-a77303aa605e"/>
    <ds:schemaRef ds:uri="cd6156e9-227f-4c5d-869b-e260890bbe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2222</TotalTime>
  <Words>4071</Words>
  <Application>Microsoft Office PowerPoint</Application>
  <PresentationFormat>A4 Paper (210x297 mm)</PresentationFormat>
  <Paragraphs>712</Paragraphs>
  <Slides>66</Slides>
  <Notes>48</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rao, Bhavana</dc:creator>
  <cp:lastModifiedBy>Pandey, Gopal</cp:lastModifiedBy>
  <cp:revision>168</cp:revision>
  <dcterms:modified xsi:type="dcterms:W3CDTF">2024-08-15T11:03:08Z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0x0101002879D68279BD8848B2E6E25BDBF8C2D3</vt:lpwstr>
  </property>
  <property fmtid="{D5CDD505-2E9C-101B-9397-08002B2CF9AE}" pid="3" name="Order">
    <vt:r8>350800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ExtendedDescription">
    <vt:lpwstr/>
  </property>
  <property fmtid="{D5CDD505-2E9C-101B-9397-08002B2CF9AE}" pid="8" name="TriggerFlowInfo">
    <vt:lpwstr/>
  </property>
</Properties>
</file>