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57" r:id="rId6"/>
    <p:sldId id="300" r:id="rId7"/>
    <p:sldId id="258" r:id="rId8"/>
    <p:sldId id="298" r:id="rId9"/>
    <p:sldId id="339" r:id="rId10"/>
    <p:sldId id="301" r:id="rId11"/>
    <p:sldId id="302" r:id="rId12"/>
    <p:sldId id="303" r:id="rId13"/>
    <p:sldId id="266" r:id="rId14"/>
    <p:sldId id="264" r:id="rId15"/>
    <p:sldId id="299" r:id="rId16"/>
    <p:sldId id="305" r:id="rId17"/>
    <p:sldId id="304" r:id="rId18"/>
    <p:sldId id="306" r:id="rId19"/>
    <p:sldId id="307" r:id="rId20"/>
    <p:sldId id="308" r:id="rId21"/>
    <p:sldId id="309" r:id="rId22"/>
    <p:sldId id="310" r:id="rId23"/>
    <p:sldId id="311" r:id="rId24"/>
    <p:sldId id="312" r:id="rId25"/>
    <p:sldId id="313" r:id="rId26"/>
    <p:sldId id="314" r:id="rId27"/>
    <p:sldId id="315" r:id="rId28"/>
    <p:sldId id="317" r:id="rId29"/>
    <p:sldId id="318" r:id="rId30"/>
    <p:sldId id="319" r:id="rId31"/>
    <p:sldId id="320" r:id="rId32"/>
    <p:sldId id="321" r:id="rId33"/>
    <p:sldId id="322" r:id="rId34"/>
    <p:sldId id="323" r:id="rId35"/>
    <p:sldId id="325" r:id="rId36"/>
    <p:sldId id="324" r:id="rId37"/>
    <p:sldId id="326" r:id="rId38"/>
    <p:sldId id="327" r:id="rId39"/>
    <p:sldId id="328" r:id="rId40"/>
    <p:sldId id="329" r:id="rId41"/>
    <p:sldId id="331" r:id="rId42"/>
    <p:sldId id="332" r:id="rId43"/>
    <p:sldId id="333" r:id="rId44"/>
    <p:sldId id="334" r:id="rId45"/>
    <p:sldId id="336" r:id="rId46"/>
    <p:sldId id="335" r:id="rId47"/>
    <p:sldId id="337" r:id="rId48"/>
    <p:sldId id="338" r:id="rId49"/>
    <p:sldId id="297" r:id="rId50"/>
    <p:sldId id="279" r:id="rId51"/>
    <p:sldId id="281" r:id="rId52"/>
    <p:sldId id="341" r:id="rId53"/>
    <p:sldId id="342" r:id="rId54"/>
    <p:sldId id="343" r:id="rId55"/>
    <p:sldId id="344" r:id="rId56"/>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8889" autoAdjust="0"/>
  </p:normalViewPr>
  <p:slideViewPr>
    <p:cSldViewPr>
      <p:cViewPr varScale="1">
        <p:scale>
          <a:sx n="56" d="100"/>
          <a:sy n="56" d="100"/>
        </p:scale>
        <p:origin x="144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FF8A155D-5389-44AA-9B01-B8840397B47A}" type="datetimeFigureOut">
              <a:rPr lang="en-US" smtClean="0"/>
              <a:pPr/>
              <a:t>8/15/2024</a:t>
            </a:fld>
            <a:endParaRPr lang="en-US"/>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5905FF3D-F594-46B7-A3F9-E5118FE476A0}" type="slidenum">
              <a:rPr lang="en-US" smtClean="0"/>
              <a:pPr/>
              <a:t>‹#›</a:t>
            </a:fld>
            <a:endParaRPr lang="en-US"/>
          </a:p>
        </p:txBody>
      </p:sp>
    </p:spTree>
    <p:extLst>
      <p:ext uri="{BB962C8B-B14F-4D97-AF65-F5344CB8AC3E}">
        <p14:creationId xmlns:p14="http://schemas.microsoft.com/office/powerpoint/2010/main" val="294122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a:t>
            </a:fld>
            <a:endParaRPr lang="en-US"/>
          </a:p>
        </p:txBody>
      </p:sp>
    </p:spTree>
    <p:extLst>
      <p:ext uri="{BB962C8B-B14F-4D97-AF65-F5344CB8AC3E}">
        <p14:creationId xmlns:p14="http://schemas.microsoft.com/office/powerpoint/2010/main" val="4155216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17</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18</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21</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24</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27</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28</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30</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31</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34</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Since AEX is based on AS Java alone, it is easier to install and maintain as it needs less memory and data storage. Therefore, AEX is a cost-saving option compared to a full installation of SAP </a:t>
            </a:r>
            <a:r>
              <a:rPr lang="en-US" dirty="0" err="1"/>
              <a:t>NetWeaver</a:t>
            </a:r>
            <a:r>
              <a:rPr lang="en-US" dirty="0"/>
              <a:t> PI.</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37</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38</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40</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41</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44</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7</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SAP </a:t>
            </a:r>
            <a:r>
              <a:rPr lang="en-US" dirty="0" err="1"/>
              <a:t>NetWeaver</a:t>
            </a:r>
            <a:r>
              <a:rPr lang="en-US" dirty="0"/>
              <a:t> Process Orchestration bundles the SAP </a:t>
            </a:r>
            <a:r>
              <a:rPr lang="en-US" dirty="0" err="1"/>
              <a:t>NetWeaver</a:t>
            </a:r>
            <a:r>
              <a:rPr lang="en-US" dirty="0"/>
              <a:t> Business Process Management (SAP </a:t>
            </a:r>
            <a:r>
              <a:rPr lang="en-US" dirty="0" err="1"/>
              <a:t>NetWeaver</a:t>
            </a:r>
            <a:r>
              <a:rPr lang="en-US" dirty="0"/>
              <a:t> BPM), SAP </a:t>
            </a:r>
            <a:r>
              <a:rPr lang="en-US" dirty="0" err="1"/>
              <a:t>NetWeaver</a:t>
            </a:r>
            <a:r>
              <a:rPr lang="en-US" dirty="0"/>
              <a:t> Business Rules Management (SAP </a:t>
            </a:r>
            <a:r>
              <a:rPr lang="en-US" dirty="0" err="1"/>
              <a:t>NetWeaver</a:t>
            </a:r>
            <a:r>
              <a:rPr lang="en-US" dirty="0"/>
              <a:t> BRM), and SAP </a:t>
            </a:r>
            <a:r>
              <a:rPr lang="en-US" dirty="0" err="1"/>
              <a:t>NetWeaver</a:t>
            </a:r>
            <a:r>
              <a:rPr lang="en-US" dirty="0"/>
              <a:t> Process Integration (SAP </a:t>
            </a:r>
            <a:r>
              <a:rPr lang="en-US" dirty="0" err="1"/>
              <a:t>NetWeaver</a:t>
            </a:r>
            <a:r>
              <a:rPr lang="en-US" dirty="0"/>
              <a:t> PI) in a single, integrated solution.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8</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9</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11</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Times New Roman" pitchFamily="18" charset="0"/>
                <a:ea typeface="+mn-ea"/>
                <a:cs typeface="+mn-cs"/>
              </a:rPr>
              <a:t>The integration flow is a graphical model that consists of endpoints (systems, interfaces and channels) and flow steps (activities that enable integration). When you create an integration flow, a corresponding integrated configuration is created in the Integration Directory.</a:t>
            </a:r>
            <a:endParaRPr lang="en-GB"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14</a:t>
            </a:fld>
            <a:endParaRPr lang="en-US"/>
          </a:p>
        </p:txBody>
      </p:sp>
    </p:spTree>
    <p:extLst>
      <p:ext uri="{BB962C8B-B14F-4D97-AF65-F5344CB8AC3E}">
        <p14:creationId xmlns:p14="http://schemas.microsoft.com/office/powerpoint/2010/main" val="313278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file:///\\winbomfs\DATAGRP\SAP\CoE\04_Delivery\05_Training_&amp;_Library\SAP_Training\Training_Material\01_Training_Library\NW%20-%20NetWeaver\Current\XI1001%20-%20Development%20Basic\1_WIP\Integration_Directory.si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1757759"/>
            <a:ext cx="9906000" cy="5410199"/>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565733" y="6516913"/>
            <a:ext cx="105717" cy="192145"/>
          </a:xfrm>
          <a:custGeom>
            <a:avLst/>
            <a:gdLst/>
            <a:ahLst/>
            <a:cxnLst/>
            <a:rect l="l" t="t" r="r" b="b"/>
            <a:pathLst>
              <a:path w="105717" h="192145">
                <a:moveTo>
                  <a:pt x="0" y="80217"/>
                </a:moveTo>
                <a:lnTo>
                  <a:pt x="0" y="174018"/>
                </a:lnTo>
                <a:lnTo>
                  <a:pt x="333" y="174970"/>
                </a:lnTo>
                <a:lnTo>
                  <a:pt x="6859" y="187437"/>
                </a:lnTo>
                <a:lnTo>
                  <a:pt x="18877" y="192145"/>
                </a:lnTo>
                <a:lnTo>
                  <a:pt x="26428" y="192145"/>
                </a:lnTo>
                <a:lnTo>
                  <a:pt x="30204" y="106411"/>
                </a:lnTo>
                <a:lnTo>
                  <a:pt x="30204" y="39877"/>
                </a:lnTo>
                <a:lnTo>
                  <a:pt x="33980" y="32621"/>
                </a:lnTo>
                <a:lnTo>
                  <a:pt x="41531" y="28999"/>
                </a:lnTo>
                <a:lnTo>
                  <a:pt x="64185" y="28999"/>
                </a:lnTo>
                <a:lnTo>
                  <a:pt x="64185" y="32621"/>
                </a:lnTo>
                <a:lnTo>
                  <a:pt x="71736" y="32621"/>
                </a:lnTo>
                <a:lnTo>
                  <a:pt x="68476" y="1377"/>
                </a:lnTo>
                <a:lnTo>
                  <a:pt x="52858" y="0"/>
                </a:lnTo>
                <a:lnTo>
                  <a:pt x="30204" y="0"/>
                </a:lnTo>
                <a:lnTo>
                  <a:pt x="22653" y="3621"/>
                </a:lnTo>
                <a:lnTo>
                  <a:pt x="18877" y="0"/>
                </a:lnTo>
                <a:lnTo>
                  <a:pt x="0" y="0"/>
                </a:lnTo>
                <a:lnTo>
                  <a:pt x="0" y="80217"/>
                </a:lnTo>
                <a:close/>
              </a:path>
              <a:path w="105717" h="192145">
                <a:moveTo>
                  <a:pt x="105717" y="90632"/>
                </a:moveTo>
                <a:lnTo>
                  <a:pt x="105717" y="36255"/>
                </a:lnTo>
                <a:lnTo>
                  <a:pt x="103072" y="29875"/>
                </a:lnTo>
                <a:lnTo>
                  <a:pt x="95688" y="18274"/>
                </a:lnTo>
                <a:lnTo>
                  <a:pt x="86838" y="10865"/>
                </a:lnTo>
                <a:lnTo>
                  <a:pt x="81028" y="5508"/>
                </a:lnTo>
                <a:lnTo>
                  <a:pt x="68476" y="1377"/>
                </a:lnTo>
                <a:lnTo>
                  <a:pt x="71736" y="32621"/>
                </a:lnTo>
                <a:lnTo>
                  <a:pt x="75511" y="39877"/>
                </a:lnTo>
                <a:lnTo>
                  <a:pt x="75511" y="94254"/>
                </a:lnTo>
                <a:lnTo>
                  <a:pt x="71736" y="101510"/>
                </a:lnTo>
                <a:lnTo>
                  <a:pt x="64185" y="105132"/>
                </a:lnTo>
                <a:lnTo>
                  <a:pt x="56634" y="105132"/>
                </a:lnTo>
                <a:lnTo>
                  <a:pt x="52833" y="105652"/>
                </a:lnTo>
                <a:lnTo>
                  <a:pt x="30204" y="108753"/>
                </a:lnTo>
                <a:lnTo>
                  <a:pt x="30204" y="106411"/>
                </a:lnTo>
                <a:lnTo>
                  <a:pt x="26428" y="192145"/>
                </a:lnTo>
                <a:lnTo>
                  <a:pt x="30204" y="188520"/>
                </a:lnTo>
                <a:lnTo>
                  <a:pt x="30204" y="137763"/>
                </a:lnTo>
                <a:lnTo>
                  <a:pt x="55287" y="137706"/>
                </a:lnTo>
                <a:lnTo>
                  <a:pt x="68414" y="135191"/>
                </a:lnTo>
                <a:lnTo>
                  <a:pt x="79288" y="130512"/>
                </a:lnTo>
                <a:lnTo>
                  <a:pt x="89443" y="125210"/>
                </a:lnTo>
                <a:lnTo>
                  <a:pt x="98767" y="115893"/>
                </a:lnTo>
                <a:lnTo>
                  <a:pt x="104050" y="104231"/>
                </a:lnTo>
                <a:lnTo>
                  <a:pt x="105717" y="90632"/>
                </a:lnTo>
                <a:close/>
              </a:path>
            </a:pathLst>
          </a:custGeom>
          <a:solidFill>
            <a:srgbClr val="008FC1"/>
          </a:solidFill>
        </p:spPr>
        <p:txBody>
          <a:bodyPr wrap="square" lIns="0" tIns="0" rIns="0" bIns="0" rtlCol="0">
            <a:noAutofit/>
          </a:bodyPr>
          <a:lstStyle/>
          <a:p>
            <a:endParaRPr/>
          </a:p>
        </p:txBody>
      </p:sp>
      <p:sp>
        <p:nvSpPr>
          <p:cNvPr id="12" name="object 12"/>
          <p:cNvSpPr/>
          <p:nvPr/>
        </p:nvSpPr>
        <p:spPr>
          <a:xfrm>
            <a:off x="6686552" y="6574912"/>
            <a:ext cx="105721" cy="134146"/>
          </a:xfrm>
          <a:custGeom>
            <a:avLst/>
            <a:gdLst/>
            <a:ahLst/>
            <a:cxnLst/>
            <a:rect l="l" t="t" r="r" b="b"/>
            <a:pathLst>
              <a:path w="105721" h="134146">
                <a:moveTo>
                  <a:pt x="90621" y="79764"/>
                </a:moveTo>
                <a:lnTo>
                  <a:pt x="101936" y="76138"/>
                </a:lnTo>
                <a:lnTo>
                  <a:pt x="105721" y="68887"/>
                </a:lnTo>
                <a:lnTo>
                  <a:pt x="105721" y="32633"/>
                </a:lnTo>
                <a:lnTo>
                  <a:pt x="101936" y="29011"/>
                </a:lnTo>
                <a:lnTo>
                  <a:pt x="100606" y="25512"/>
                </a:lnTo>
                <a:lnTo>
                  <a:pt x="93404" y="13492"/>
                </a:lnTo>
                <a:lnTo>
                  <a:pt x="83675" y="5615"/>
                </a:lnTo>
                <a:lnTo>
                  <a:pt x="71419" y="1308"/>
                </a:lnTo>
                <a:lnTo>
                  <a:pt x="56636" y="0"/>
                </a:lnTo>
                <a:lnTo>
                  <a:pt x="33979" y="0"/>
                </a:lnTo>
                <a:lnTo>
                  <a:pt x="30207" y="3634"/>
                </a:lnTo>
                <a:lnTo>
                  <a:pt x="30207" y="47133"/>
                </a:lnTo>
                <a:lnTo>
                  <a:pt x="30207" y="36255"/>
                </a:lnTo>
                <a:lnTo>
                  <a:pt x="33979" y="32633"/>
                </a:lnTo>
                <a:lnTo>
                  <a:pt x="41536" y="29011"/>
                </a:lnTo>
                <a:lnTo>
                  <a:pt x="60408" y="29011"/>
                </a:lnTo>
                <a:lnTo>
                  <a:pt x="71736" y="32633"/>
                </a:lnTo>
                <a:lnTo>
                  <a:pt x="75508" y="36255"/>
                </a:lnTo>
                <a:lnTo>
                  <a:pt x="75508" y="50755"/>
                </a:lnTo>
                <a:lnTo>
                  <a:pt x="31358" y="79764"/>
                </a:lnTo>
                <a:lnTo>
                  <a:pt x="90621" y="79764"/>
                </a:lnTo>
                <a:close/>
              </a:path>
              <a:path w="105721" h="134146">
                <a:moveTo>
                  <a:pt x="52864" y="105143"/>
                </a:moveTo>
                <a:lnTo>
                  <a:pt x="45308" y="105143"/>
                </a:lnTo>
                <a:lnTo>
                  <a:pt x="41536" y="101517"/>
                </a:lnTo>
                <a:lnTo>
                  <a:pt x="37751" y="101517"/>
                </a:lnTo>
                <a:lnTo>
                  <a:pt x="33979" y="97892"/>
                </a:lnTo>
                <a:lnTo>
                  <a:pt x="30207" y="94266"/>
                </a:lnTo>
                <a:lnTo>
                  <a:pt x="30207" y="79764"/>
                </a:lnTo>
                <a:lnTo>
                  <a:pt x="31358" y="79764"/>
                </a:lnTo>
                <a:lnTo>
                  <a:pt x="75508" y="50755"/>
                </a:lnTo>
                <a:lnTo>
                  <a:pt x="30207" y="50755"/>
                </a:lnTo>
                <a:lnTo>
                  <a:pt x="30207" y="3634"/>
                </a:lnTo>
                <a:lnTo>
                  <a:pt x="24307" y="5831"/>
                </a:lnTo>
                <a:lnTo>
                  <a:pt x="12879" y="12910"/>
                </a:lnTo>
                <a:lnTo>
                  <a:pt x="5371" y="22588"/>
                </a:lnTo>
                <a:lnTo>
                  <a:pt x="1254" y="35118"/>
                </a:lnTo>
                <a:lnTo>
                  <a:pt x="0" y="50755"/>
                </a:lnTo>
                <a:lnTo>
                  <a:pt x="0" y="101517"/>
                </a:lnTo>
                <a:lnTo>
                  <a:pt x="3775" y="108768"/>
                </a:lnTo>
                <a:lnTo>
                  <a:pt x="13860" y="121012"/>
                </a:lnTo>
                <a:lnTo>
                  <a:pt x="24748" y="127957"/>
                </a:lnTo>
                <a:lnTo>
                  <a:pt x="37933" y="132510"/>
                </a:lnTo>
                <a:lnTo>
                  <a:pt x="52864" y="134146"/>
                </a:lnTo>
                <a:lnTo>
                  <a:pt x="101936" y="134146"/>
                </a:lnTo>
                <a:lnTo>
                  <a:pt x="105721" y="130521"/>
                </a:lnTo>
                <a:lnTo>
                  <a:pt x="105721" y="119645"/>
                </a:lnTo>
                <a:lnTo>
                  <a:pt x="101936" y="108768"/>
                </a:lnTo>
                <a:lnTo>
                  <a:pt x="94392" y="105143"/>
                </a:lnTo>
                <a:lnTo>
                  <a:pt x="52864" y="105143"/>
                </a:lnTo>
                <a:close/>
              </a:path>
            </a:pathLst>
          </a:custGeom>
          <a:solidFill>
            <a:srgbClr val="008FC1"/>
          </a:solidFill>
        </p:spPr>
        <p:txBody>
          <a:bodyPr wrap="square" lIns="0" tIns="0" rIns="0" bIns="0" rtlCol="0">
            <a:noAutofit/>
          </a:bodyPr>
          <a:lstStyle/>
          <a:p>
            <a:endParaRPr/>
          </a:p>
        </p:txBody>
      </p:sp>
      <p:sp>
        <p:nvSpPr>
          <p:cNvPr id="13" name="object 13"/>
          <p:cNvSpPr/>
          <p:nvPr/>
        </p:nvSpPr>
        <p:spPr>
          <a:xfrm>
            <a:off x="6811145" y="6574912"/>
            <a:ext cx="105726" cy="134146"/>
          </a:xfrm>
          <a:custGeom>
            <a:avLst/>
            <a:gdLst/>
            <a:ahLst/>
            <a:cxnLst/>
            <a:rect l="l" t="t" r="r" b="b"/>
            <a:pathLst>
              <a:path w="105726" h="134146">
                <a:moveTo>
                  <a:pt x="60413" y="134146"/>
                </a:moveTo>
                <a:lnTo>
                  <a:pt x="64185" y="134146"/>
                </a:lnTo>
                <a:lnTo>
                  <a:pt x="67969" y="130521"/>
                </a:lnTo>
                <a:lnTo>
                  <a:pt x="75513" y="130521"/>
                </a:lnTo>
                <a:lnTo>
                  <a:pt x="80562" y="128233"/>
                </a:lnTo>
                <a:lnTo>
                  <a:pt x="91175" y="120479"/>
                </a:lnTo>
                <a:lnTo>
                  <a:pt x="99083" y="110082"/>
                </a:lnTo>
                <a:lnTo>
                  <a:pt x="104021" y="97549"/>
                </a:lnTo>
                <a:lnTo>
                  <a:pt x="105726" y="83389"/>
                </a:lnTo>
                <a:lnTo>
                  <a:pt x="105726" y="50755"/>
                </a:lnTo>
                <a:lnTo>
                  <a:pt x="105476" y="45798"/>
                </a:lnTo>
                <a:lnTo>
                  <a:pt x="102683" y="32655"/>
                </a:lnTo>
                <a:lnTo>
                  <a:pt x="98169" y="21755"/>
                </a:lnTo>
                <a:lnTo>
                  <a:pt x="91754" y="14369"/>
                </a:lnTo>
                <a:lnTo>
                  <a:pt x="81871" y="6387"/>
                </a:lnTo>
                <a:lnTo>
                  <a:pt x="70467" y="1597"/>
                </a:lnTo>
                <a:lnTo>
                  <a:pt x="56641" y="0"/>
                </a:lnTo>
                <a:lnTo>
                  <a:pt x="30212" y="0"/>
                </a:lnTo>
                <a:lnTo>
                  <a:pt x="25163" y="3118"/>
                </a:lnTo>
                <a:lnTo>
                  <a:pt x="14550" y="11652"/>
                </a:lnTo>
                <a:lnTo>
                  <a:pt x="6643" y="21663"/>
                </a:lnTo>
                <a:lnTo>
                  <a:pt x="1704" y="33405"/>
                </a:lnTo>
                <a:lnTo>
                  <a:pt x="0" y="47133"/>
                </a:lnTo>
                <a:lnTo>
                  <a:pt x="0" y="97892"/>
                </a:lnTo>
                <a:lnTo>
                  <a:pt x="3784" y="105143"/>
                </a:lnTo>
                <a:lnTo>
                  <a:pt x="10728" y="117229"/>
                </a:lnTo>
                <a:lnTo>
                  <a:pt x="20234" y="126399"/>
                </a:lnTo>
                <a:lnTo>
                  <a:pt x="31881" y="132152"/>
                </a:lnTo>
                <a:lnTo>
                  <a:pt x="45313" y="134146"/>
                </a:lnTo>
                <a:lnTo>
                  <a:pt x="48097" y="105124"/>
                </a:lnTo>
                <a:lnTo>
                  <a:pt x="35113" y="99875"/>
                </a:lnTo>
                <a:lnTo>
                  <a:pt x="30212" y="87015"/>
                </a:lnTo>
                <a:lnTo>
                  <a:pt x="30212" y="39889"/>
                </a:lnTo>
                <a:lnTo>
                  <a:pt x="33984" y="36255"/>
                </a:lnTo>
                <a:lnTo>
                  <a:pt x="33984" y="29011"/>
                </a:lnTo>
                <a:lnTo>
                  <a:pt x="64185" y="29011"/>
                </a:lnTo>
                <a:lnTo>
                  <a:pt x="71741" y="32633"/>
                </a:lnTo>
                <a:lnTo>
                  <a:pt x="75513" y="36255"/>
                </a:lnTo>
                <a:lnTo>
                  <a:pt x="75513" y="90640"/>
                </a:lnTo>
                <a:lnTo>
                  <a:pt x="71741" y="94266"/>
                </a:lnTo>
                <a:lnTo>
                  <a:pt x="71741" y="101517"/>
                </a:lnTo>
                <a:lnTo>
                  <a:pt x="64185" y="105143"/>
                </a:lnTo>
                <a:lnTo>
                  <a:pt x="60413" y="134146"/>
                </a:lnTo>
                <a:close/>
              </a:path>
              <a:path w="105726" h="134146">
                <a:moveTo>
                  <a:pt x="60413" y="134146"/>
                </a:moveTo>
                <a:lnTo>
                  <a:pt x="64185" y="105143"/>
                </a:lnTo>
                <a:lnTo>
                  <a:pt x="48097" y="105124"/>
                </a:lnTo>
                <a:lnTo>
                  <a:pt x="45313" y="134146"/>
                </a:lnTo>
                <a:lnTo>
                  <a:pt x="60413" y="134146"/>
                </a:lnTo>
                <a:close/>
              </a:path>
            </a:pathLst>
          </a:custGeom>
          <a:solidFill>
            <a:srgbClr val="008FC1"/>
          </a:solidFill>
        </p:spPr>
        <p:txBody>
          <a:bodyPr wrap="square" lIns="0" tIns="0" rIns="0" bIns="0" rtlCol="0">
            <a:noAutofit/>
          </a:bodyPr>
          <a:lstStyle/>
          <a:p>
            <a:endParaRPr/>
          </a:p>
        </p:txBody>
      </p:sp>
      <p:sp>
        <p:nvSpPr>
          <p:cNvPr id="14" name="object 14"/>
          <p:cNvSpPr/>
          <p:nvPr/>
        </p:nvSpPr>
        <p:spPr>
          <a:xfrm>
            <a:off x="6935744" y="6574912"/>
            <a:ext cx="101941" cy="177652"/>
          </a:xfrm>
          <a:custGeom>
            <a:avLst/>
            <a:gdLst/>
            <a:ahLst/>
            <a:cxnLst/>
            <a:rect l="l" t="t" r="r" b="b"/>
            <a:pathLst>
              <a:path w="101941" h="177652">
                <a:moveTo>
                  <a:pt x="0" y="0"/>
                </a:moveTo>
                <a:lnTo>
                  <a:pt x="28" y="160774"/>
                </a:lnTo>
                <a:lnTo>
                  <a:pt x="6941" y="174262"/>
                </a:lnTo>
                <a:lnTo>
                  <a:pt x="18871" y="177652"/>
                </a:lnTo>
                <a:lnTo>
                  <a:pt x="30200" y="177652"/>
                </a:lnTo>
                <a:lnTo>
                  <a:pt x="30200" y="29011"/>
                </a:lnTo>
                <a:lnTo>
                  <a:pt x="37756" y="25377"/>
                </a:lnTo>
                <a:lnTo>
                  <a:pt x="53860" y="25396"/>
                </a:lnTo>
                <a:lnTo>
                  <a:pt x="66839" y="30653"/>
                </a:lnTo>
                <a:lnTo>
                  <a:pt x="71741" y="43511"/>
                </a:lnTo>
                <a:lnTo>
                  <a:pt x="71741" y="87015"/>
                </a:lnTo>
                <a:lnTo>
                  <a:pt x="67956" y="90640"/>
                </a:lnTo>
                <a:lnTo>
                  <a:pt x="67956" y="97892"/>
                </a:lnTo>
                <a:lnTo>
                  <a:pt x="66752" y="126374"/>
                </a:lnTo>
                <a:lnTo>
                  <a:pt x="79285" y="123270"/>
                </a:lnTo>
                <a:lnTo>
                  <a:pt x="86307" y="117709"/>
                </a:lnTo>
                <a:lnTo>
                  <a:pt x="94992" y="108066"/>
                </a:lnTo>
                <a:lnTo>
                  <a:pt x="100204" y="96933"/>
                </a:lnTo>
                <a:lnTo>
                  <a:pt x="101941" y="83389"/>
                </a:lnTo>
                <a:lnTo>
                  <a:pt x="101941" y="39889"/>
                </a:lnTo>
                <a:lnTo>
                  <a:pt x="98169" y="32633"/>
                </a:lnTo>
                <a:lnTo>
                  <a:pt x="98169" y="25377"/>
                </a:lnTo>
                <a:lnTo>
                  <a:pt x="94385" y="18133"/>
                </a:lnTo>
                <a:lnTo>
                  <a:pt x="90613" y="14499"/>
                </a:lnTo>
                <a:lnTo>
                  <a:pt x="86841" y="10877"/>
                </a:lnTo>
                <a:lnTo>
                  <a:pt x="79285" y="7255"/>
                </a:lnTo>
                <a:lnTo>
                  <a:pt x="74605" y="2836"/>
                </a:lnTo>
                <a:lnTo>
                  <a:pt x="62985" y="354"/>
                </a:lnTo>
                <a:lnTo>
                  <a:pt x="45313" y="0"/>
                </a:lnTo>
                <a:lnTo>
                  <a:pt x="30200" y="0"/>
                </a:lnTo>
                <a:lnTo>
                  <a:pt x="22656" y="3634"/>
                </a:lnTo>
                <a:lnTo>
                  <a:pt x="18871" y="0"/>
                </a:lnTo>
                <a:lnTo>
                  <a:pt x="0" y="0"/>
                </a:lnTo>
                <a:close/>
              </a:path>
              <a:path w="101941" h="177652">
                <a:moveTo>
                  <a:pt x="49084" y="101517"/>
                </a:moveTo>
                <a:lnTo>
                  <a:pt x="30200" y="101517"/>
                </a:lnTo>
                <a:lnTo>
                  <a:pt x="30200" y="77028"/>
                </a:lnTo>
                <a:lnTo>
                  <a:pt x="30200" y="126896"/>
                </a:lnTo>
                <a:lnTo>
                  <a:pt x="53966" y="126895"/>
                </a:lnTo>
                <a:lnTo>
                  <a:pt x="66752" y="126374"/>
                </a:lnTo>
                <a:lnTo>
                  <a:pt x="67956" y="97892"/>
                </a:lnTo>
                <a:lnTo>
                  <a:pt x="60413" y="101517"/>
                </a:lnTo>
                <a:lnTo>
                  <a:pt x="49084" y="101517"/>
                </a:lnTo>
                <a:close/>
              </a:path>
            </a:pathLst>
          </a:custGeom>
          <a:solidFill>
            <a:srgbClr val="008FC1"/>
          </a:solidFill>
        </p:spPr>
        <p:txBody>
          <a:bodyPr wrap="square" lIns="0" tIns="0" rIns="0" bIns="0" rtlCol="0">
            <a:noAutofit/>
          </a:bodyPr>
          <a:lstStyle/>
          <a:p>
            <a:endParaRPr/>
          </a:p>
        </p:txBody>
      </p:sp>
      <p:sp>
        <p:nvSpPr>
          <p:cNvPr id="15" name="object 15"/>
          <p:cNvSpPr/>
          <p:nvPr/>
        </p:nvSpPr>
        <p:spPr>
          <a:xfrm>
            <a:off x="7056558" y="6516913"/>
            <a:ext cx="71741" cy="192145"/>
          </a:xfrm>
          <a:custGeom>
            <a:avLst/>
            <a:gdLst/>
            <a:ahLst/>
            <a:cxnLst/>
            <a:rect l="l" t="t" r="r" b="b"/>
            <a:pathLst>
              <a:path w="71741" h="192145">
                <a:moveTo>
                  <a:pt x="0" y="3621"/>
                </a:moveTo>
                <a:lnTo>
                  <a:pt x="0" y="155890"/>
                </a:lnTo>
                <a:lnTo>
                  <a:pt x="3784" y="163141"/>
                </a:lnTo>
                <a:lnTo>
                  <a:pt x="5112" y="166096"/>
                </a:lnTo>
                <a:lnTo>
                  <a:pt x="12316" y="177063"/>
                </a:lnTo>
                <a:lnTo>
                  <a:pt x="22048" y="185251"/>
                </a:lnTo>
                <a:lnTo>
                  <a:pt x="34305" y="190373"/>
                </a:lnTo>
                <a:lnTo>
                  <a:pt x="49084" y="192145"/>
                </a:lnTo>
                <a:lnTo>
                  <a:pt x="71741" y="192145"/>
                </a:lnTo>
                <a:lnTo>
                  <a:pt x="71741" y="174018"/>
                </a:lnTo>
                <a:lnTo>
                  <a:pt x="67969" y="166767"/>
                </a:lnTo>
                <a:lnTo>
                  <a:pt x="67079" y="165973"/>
                </a:lnTo>
                <a:lnTo>
                  <a:pt x="58048" y="161491"/>
                </a:lnTo>
                <a:lnTo>
                  <a:pt x="41541" y="159516"/>
                </a:lnTo>
                <a:lnTo>
                  <a:pt x="33984" y="159516"/>
                </a:lnTo>
                <a:lnTo>
                  <a:pt x="30212" y="152265"/>
                </a:lnTo>
                <a:lnTo>
                  <a:pt x="30212" y="18121"/>
                </a:lnTo>
                <a:lnTo>
                  <a:pt x="26441" y="14499"/>
                </a:lnTo>
                <a:lnTo>
                  <a:pt x="26337" y="12748"/>
                </a:lnTo>
                <a:lnTo>
                  <a:pt x="18637" y="2804"/>
                </a:lnTo>
                <a:lnTo>
                  <a:pt x="3784" y="0"/>
                </a:lnTo>
                <a:lnTo>
                  <a:pt x="0" y="0"/>
                </a:lnTo>
                <a:lnTo>
                  <a:pt x="0" y="3621"/>
                </a:lnTo>
                <a:close/>
              </a:path>
            </a:pathLst>
          </a:custGeom>
          <a:solidFill>
            <a:srgbClr val="008FC1"/>
          </a:solidFill>
        </p:spPr>
        <p:txBody>
          <a:bodyPr wrap="square" lIns="0" tIns="0" rIns="0" bIns="0" rtlCol="0">
            <a:noAutofit/>
          </a:bodyPr>
          <a:lstStyle/>
          <a:p>
            <a:endParaRPr/>
          </a:p>
        </p:txBody>
      </p:sp>
      <p:sp>
        <p:nvSpPr>
          <p:cNvPr id="16" name="object 16"/>
          <p:cNvSpPr/>
          <p:nvPr/>
        </p:nvSpPr>
        <p:spPr>
          <a:xfrm>
            <a:off x="7135856" y="6574912"/>
            <a:ext cx="105713" cy="134146"/>
          </a:xfrm>
          <a:custGeom>
            <a:avLst/>
            <a:gdLst/>
            <a:ahLst/>
            <a:cxnLst/>
            <a:rect l="l" t="t" r="r" b="b"/>
            <a:pathLst>
              <a:path w="105713" h="134146">
                <a:moveTo>
                  <a:pt x="90613" y="79764"/>
                </a:moveTo>
                <a:lnTo>
                  <a:pt x="101941" y="76138"/>
                </a:lnTo>
                <a:lnTo>
                  <a:pt x="105713" y="68887"/>
                </a:lnTo>
                <a:lnTo>
                  <a:pt x="105713" y="32633"/>
                </a:lnTo>
                <a:lnTo>
                  <a:pt x="101941" y="29011"/>
                </a:lnTo>
                <a:lnTo>
                  <a:pt x="100605" y="25501"/>
                </a:lnTo>
                <a:lnTo>
                  <a:pt x="93396" y="13487"/>
                </a:lnTo>
                <a:lnTo>
                  <a:pt x="83664" y="5613"/>
                </a:lnTo>
                <a:lnTo>
                  <a:pt x="71409" y="1308"/>
                </a:lnTo>
                <a:lnTo>
                  <a:pt x="56628" y="0"/>
                </a:lnTo>
                <a:lnTo>
                  <a:pt x="33972" y="0"/>
                </a:lnTo>
                <a:lnTo>
                  <a:pt x="30200" y="3634"/>
                </a:lnTo>
                <a:lnTo>
                  <a:pt x="30200" y="47133"/>
                </a:lnTo>
                <a:lnTo>
                  <a:pt x="30200" y="36255"/>
                </a:lnTo>
                <a:lnTo>
                  <a:pt x="33972" y="32633"/>
                </a:lnTo>
                <a:lnTo>
                  <a:pt x="41528" y="29011"/>
                </a:lnTo>
                <a:lnTo>
                  <a:pt x="60400" y="29011"/>
                </a:lnTo>
                <a:lnTo>
                  <a:pt x="71728" y="32633"/>
                </a:lnTo>
                <a:lnTo>
                  <a:pt x="75513" y="36255"/>
                </a:lnTo>
                <a:lnTo>
                  <a:pt x="75513" y="50755"/>
                </a:lnTo>
                <a:lnTo>
                  <a:pt x="31350" y="79764"/>
                </a:lnTo>
                <a:lnTo>
                  <a:pt x="90613" y="79764"/>
                </a:lnTo>
                <a:close/>
              </a:path>
              <a:path w="105713" h="134146">
                <a:moveTo>
                  <a:pt x="52856" y="105143"/>
                </a:moveTo>
                <a:lnTo>
                  <a:pt x="45300" y="105143"/>
                </a:lnTo>
                <a:lnTo>
                  <a:pt x="41528" y="101517"/>
                </a:lnTo>
                <a:lnTo>
                  <a:pt x="37756" y="101517"/>
                </a:lnTo>
                <a:lnTo>
                  <a:pt x="33972" y="97892"/>
                </a:lnTo>
                <a:lnTo>
                  <a:pt x="30200" y="94266"/>
                </a:lnTo>
                <a:lnTo>
                  <a:pt x="30200" y="79764"/>
                </a:lnTo>
                <a:lnTo>
                  <a:pt x="31350" y="79764"/>
                </a:lnTo>
                <a:lnTo>
                  <a:pt x="75513" y="50755"/>
                </a:lnTo>
                <a:lnTo>
                  <a:pt x="30200" y="50755"/>
                </a:lnTo>
                <a:lnTo>
                  <a:pt x="30200" y="3634"/>
                </a:lnTo>
                <a:lnTo>
                  <a:pt x="24304" y="5829"/>
                </a:lnTo>
                <a:lnTo>
                  <a:pt x="12875" y="12908"/>
                </a:lnTo>
                <a:lnTo>
                  <a:pt x="5368" y="22586"/>
                </a:lnTo>
                <a:lnTo>
                  <a:pt x="1253" y="35117"/>
                </a:lnTo>
                <a:lnTo>
                  <a:pt x="0" y="50755"/>
                </a:lnTo>
                <a:lnTo>
                  <a:pt x="0" y="101517"/>
                </a:lnTo>
                <a:lnTo>
                  <a:pt x="3771" y="108768"/>
                </a:lnTo>
                <a:lnTo>
                  <a:pt x="13857" y="121011"/>
                </a:lnTo>
                <a:lnTo>
                  <a:pt x="24743" y="127956"/>
                </a:lnTo>
                <a:lnTo>
                  <a:pt x="37926" y="132510"/>
                </a:lnTo>
                <a:lnTo>
                  <a:pt x="52856" y="134146"/>
                </a:lnTo>
                <a:lnTo>
                  <a:pt x="101941" y="134146"/>
                </a:lnTo>
                <a:lnTo>
                  <a:pt x="105713" y="130521"/>
                </a:lnTo>
                <a:lnTo>
                  <a:pt x="105713" y="119645"/>
                </a:lnTo>
                <a:lnTo>
                  <a:pt x="101941" y="108768"/>
                </a:lnTo>
                <a:lnTo>
                  <a:pt x="94385" y="105143"/>
                </a:lnTo>
                <a:lnTo>
                  <a:pt x="52856" y="105143"/>
                </a:lnTo>
                <a:close/>
              </a:path>
            </a:pathLst>
          </a:custGeom>
          <a:solidFill>
            <a:srgbClr val="008FC1"/>
          </a:solidFill>
        </p:spPr>
        <p:txBody>
          <a:bodyPr wrap="square" lIns="0" tIns="0" rIns="0" bIns="0" rtlCol="0">
            <a:noAutofit/>
          </a:bodyPr>
          <a:lstStyle/>
          <a:p>
            <a:endParaRPr/>
          </a:p>
        </p:txBody>
      </p:sp>
      <p:sp>
        <p:nvSpPr>
          <p:cNvPr id="17" name="object 17"/>
          <p:cNvSpPr/>
          <p:nvPr/>
        </p:nvSpPr>
        <p:spPr>
          <a:xfrm>
            <a:off x="7332183" y="6574912"/>
            <a:ext cx="181227" cy="134146"/>
          </a:xfrm>
          <a:custGeom>
            <a:avLst/>
            <a:gdLst/>
            <a:ahLst/>
            <a:cxnLst/>
            <a:rect l="l" t="t" r="r" b="b"/>
            <a:pathLst>
              <a:path w="181227" h="134146">
                <a:moveTo>
                  <a:pt x="181227" y="47133"/>
                </a:moveTo>
                <a:lnTo>
                  <a:pt x="180815" y="39928"/>
                </a:lnTo>
                <a:lnTo>
                  <a:pt x="177440" y="26296"/>
                </a:lnTo>
                <a:lnTo>
                  <a:pt x="171107" y="15231"/>
                </a:lnTo>
                <a:lnTo>
                  <a:pt x="162355" y="7255"/>
                </a:lnTo>
                <a:lnTo>
                  <a:pt x="162149" y="7060"/>
                </a:lnTo>
                <a:lnTo>
                  <a:pt x="153211" y="2092"/>
                </a:lnTo>
                <a:lnTo>
                  <a:pt x="140966" y="261"/>
                </a:lnTo>
                <a:lnTo>
                  <a:pt x="124598" y="0"/>
                </a:lnTo>
                <a:lnTo>
                  <a:pt x="114804" y="904"/>
                </a:lnTo>
                <a:lnTo>
                  <a:pt x="102709" y="4516"/>
                </a:lnTo>
                <a:lnTo>
                  <a:pt x="90613" y="10877"/>
                </a:lnTo>
                <a:lnTo>
                  <a:pt x="87965" y="8594"/>
                </a:lnTo>
                <a:lnTo>
                  <a:pt x="75830" y="2150"/>
                </a:lnTo>
                <a:lnTo>
                  <a:pt x="64185" y="0"/>
                </a:lnTo>
                <a:lnTo>
                  <a:pt x="33984" y="0"/>
                </a:lnTo>
                <a:lnTo>
                  <a:pt x="26428" y="3634"/>
                </a:lnTo>
                <a:lnTo>
                  <a:pt x="22656" y="0"/>
                </a:lnTo>
                <a:lnTo>
                  <a:pt x="0" y="0"/>
                </a:lnTo>
                <a:lnTo>
                  <a:pt x="0" y="112394"/>
                </a:lnTo>
                <a:lnTo>
                  <a:pt x="3771" y="116019"/>
                </a:lnTo>
                <a:lnTo>
                  <a:pt x="3771" y="119645"/>
                </a:lnTo>
                <a:lnTo>
                  <a:pt x="4439" y="121397"/>
                </a:lnTo>
                <a:lnTo>
                  <a:pt x="12911" y="131340"/>
                </a:lnTo>
                <a:lnTo>
                  <a:pt x="26428" y="134146"/>
                </a:lnTo>
                <a:lnTo>
                  <a:pt x="30200" y="134146"/>
                </a:lnTo>
                <a:lnTo>
                  <a:pt x="30200" y="39889"/>
                </a:lnTo>
                <a:lnTo>
                  <a:pt x="33984" y="36255"/>
                </a:lnTo>
                <a:lnTo>
                  <a:pt x="33984" y="32633"/>
                </a:lnTo>
                <a:lnTo>
                  <a:pt x="37756" y="32633"/>
                </a:lnTo>
                <a:lnTo>
                  <a:pt x="37756" y="29011"/>
                </a:lnTo>
                <a:lnTo>
                  <a:pt x="67956" y="29011"/>
                </a:lnTo>
                <a:lnTo>
                  <a:pt x="71741" y="32633"/>
                </a:lnTo>
                <a:lnTo>
                  <a:pt x="75513" y="36255"/>
                </a:lnTo>
                <a:lnTo>
                  <a:pt x="75513" y="116019"/>
                </a:lnTo>
                <a:lnTo>
                  <a:pt x="77099" y="119909"/>
                </a:lnTo>
                <a:lnTo>
                  <a:pt x="85463" y="130283"/>
                </a:lnTo>
                <a:lnTo>
                  <a:pt x="98169" y="134146"/>
                </a:lnTo>
                <a:lnTo>
                  <a:pt x="105713" y="134146"/>
                </a:lnTo>
                <a:lnTo>
                  <a:pt x="105713" y="39889"/>
                </a:lnTo>
                <a:lnTo>
                  <a:pt x="109498" y="36255"/>
                </a:lnTo>
                <a:lnTo>
                  <a:pt x="109498" y="32633"/>
                </a:lnTo>
                <a:lnTo>
                  <a:pt x="113270" y="29011"/>
                </a:lnTo>
                <a:lnTo>
                  <a:pt x="143470" y="29011"/>
                </a:lnTo>
                <a:lnTo>
                  <a:pt x="147254" y="32633"/>
                </a:lnTo>
                <a:lnTo>
                  <a:pt x="151026" y="39889"/>
                </a:lnTo>
                <a:lnTo>
                  <a:pt x="151026" y="116019"/>
                </a:lnTo>
                <a:lnTo>
                  <a:pt x="154798" y="119645"/>
                </a:lnTo>
                <a:lnTo>
                  <a:pt x="158583" y="130521"/>
                </a:lnTo>
                <a:lnTo>
                  <a:pt x="162355" y="134146"/>
                </a:lnTo>
                <a:lnTo>
                  <a:pt x="181227" y="134146"/>
                </a:lnTo>
                <a:lnTo>
                  <a:pt x="181227" y="47133"/>
                </a:lnTo>
                <a:close/>
              </a:path>
            </a:pathLst>
          </a:custGeom>
          <a:solidFill>
            <a:srgbClr val="008FC1"/>
          </a:solidFill>
        </p:spPr>
        <p:txBody>
          <a:bodyPr wrap="square" lIns="0" tIns="0" rIns="0" bIns="0" rtlCol="0">
            <a:noAutofit/>
          </a:bodyPr>
          <a:lstStyle/>
          <a:p>
            <a:endParaRPr/>
          </a:p>
        </p:txBody>
      </p:sp>
      <p:sp>
        <p:nvSpPr>
          <p:cNvPr id="18" name="object 18"/>
          <p:cNvSpPr/>
          <p:nvPr/>
        </p:nvSpPr>
        <p:spPr>
          <a:xfrm>
            <a:off x="7532294" y="6574912"/>
            <a:ext cx="105713" cy="134146"/>
          </a:xfrm>
          <a:custGeom>
            <a:avLst/>
            <a:gdLst/>
            <a:ahLst/>
            <a:cxnLst/>
            <a:rect l="l" t="t" r="r" b="b"/>
            <a:pathLst>
              <a:path w="105713" h="134146">
                <a:moveTo>
                  <a:pt x="30200" y="104808"/>
                </a:moveTo>
                <a:lnTo>
                  <a:pt x="30200" y="39889"/>
                </a:lnTo>
                <a:lnTo>
                  <a:pt x="37756" y="0"/>
                </a:lnTo>
                <a:lnTo>
                  <a:pt x="29012" y="2876"/>
                </a:lnTo>
                <a:lnTo>
                  <a:pt x="15955" y="9864"/>
                </a:lnTo>
                <a:lnTo>
                  <a:pt x="6929" y="18965"/>
                </a:lnTo>
                <a:lnTo>
                  <a:pt x="1692" y="30180"/>
                </a:lnTo>
                <a:lnTo>
                  <a:pt x="0" y="43511"/>
                </a:lnTo>
                <a:lnTo>
                  <a:pt x="0" y="130521"/>
                </a:lnTo>
                <a:lnTo>
                  <a:pt x="3771" y="130521"/>
                </a:lnTo>
                <a:lnTo>
                  <a:pt x="3771" y="134146"/>
                </a:lnTo>
                <a:lnTo>
                  <a:pt x="56628" y="134146"/>
                </a:lnTo>
                <a:lnTo>
                  <a:pt x="67472" y="101586"/>
                </a:lnTo>
                <a:lnTo>
                  <a:pt x="52856" y="105143"/>
                </a:lnTo>
                <a:lnTo>
                  <a:pt x="30200" y="105143"/>
                </a:lnTo>
                <a:lnTo>
                  <a:pt x="30200" y="104808"/>
                </a:lnTo>
                <a:close/>
              </a:path>
              <a:path w="105713" h="134146">
                <a:moveTo>
                  <a:pt x="49084" y="29011"/>
                </a:moveTo>
                <a:lnTo>
                  <a:pt x="75513" y="29011"/>
                </a:lnTo>
                <a:lnTo>
                  <a:pt x="75513" y="83389"/>
                </a:lnTo>
                <a:lnTo>
                  <a:pt x="74683" y="90917"/>
                </a:lnTo>
                <a:lnTo>
                  <a:pt x="67472" y="101586"/>
                </a:lnTo>
                <a:lnTo>
                  <a:pt x="56628" y="134146"/>
                </a:lnTo>
                <a:lnTo>
                  <a:pt x="58344" y="134089"/>
                </a:lnTo>
                <a:lnTo>
                  <a:pt x="70883" y="131575"/>
                </a:lnTo>
                <a:lnTo>
                  <a:pt x="83057" y="126896"/>
                </a:lnTo>
                <a:lnTo>
                  <a:pt x="86841" y="130521"/>
                </a:lnTo>
                <a:lnTo>
                  <a:pt x="90613" y="134146"/>
                </a:lnTo>
                <a:lnTo>
                  <a:pt x="105713" y="134146"/>
                </a:lnTo>
                <a:lnTo>
                  <a:pt x="105713" y="0"/>
                </a:lnTo>
                <a:lnTo>
                  <a:pt x="37756" y="0"/>
                </a:lnTo>
                <a:lnTo>
                  <a:pt x="30200" y="39889"/>
                </a:lnTo>
                <a:lnTo>
                  <a:pt x="33972" y="36255"/>
                </a:lnTo>
                <a:lnTo>
                  <a:pt x="33972" y="32633"/>
                </a:lnTo>
                <a:lnTo>
                  <a:pt x="41528" y="29011"/>
                </a:lnTo>
                <a:lnTo>
                  <a:pt x="49084" y="29011"/>
                </a:lnTo>
                <a:close/>
              </a:path>
            </a:pathLst>
          </a:custGeom>
          <a:solidFill>
            <a:srgbClr val="008FC1"/>
          </a:solidFill>
        </p:spPr>
        <p:txBody>
          <a:bodyPr wrap="square" lIns="0" tIns="0" rIns="0" bIns="0" rtlCol="0">
            <a:noAutofit/>
          </a:bodyPr>
          <a:lstStyle/>
          <a:p>
            <a:endParaRPr/>
          </a:p>
        </p:txBody>
      </p:sp>
      <p:sp>
        <p:nvSpPr>
          <p:cNvPr id="19" name="object 19"/>
          <p:cNvSpPr/>
          <p:nvPr/>
        </p:nvSpPr>
        <p:spPr>
          <a:xfrm>
            <a:off x="7656893" y="6516913"/>
            <a:ext cx="71728" cy="192145"/>
          </a:xfrm>
          <a:custGeom>
            <a:avLst/>
            <a:gdLst/>
            <a:ahLst/>
            <a:cxnLst/>
            <a:rect l="l" t="t" r="r" b="b"/>
            <a:pathLst>
              <a:path w="71728" h="192145">
                <a:moveTo>
                  <a:pt x="30748" y="83376"/>
                </a:moveTo>
                <a:lnTo>
                  <a:pt x="67956" y="83376"/>
                </a:lnTo>
                <a:lnTo>
                  <a:pt x="67956" y="76132"/>
                </a:lnTo>
                <a:lnTo>
                  <a:pt x="67463" y="70285"/>
                </a:lnTo>
                <a:lnTo>
                  <a:pt x="61544" y="60551"/>
                </a:lnTo>
                <a:lnTo>
                  <a:pt x="45300" y="54376"/>
                </a:lnTo>
                <a:lnTo>
                  <a:pt x="30200" y="54376"/>
                </a:lnTo>
                <a:lnTo>
                  <a:pt x="30200" y="14499"/>
                </a:lnTo>
                <a:lnTo>
                  <a:pt x="29534" y="12748"/>
                </a:lnTo>
                <a:lnTo>
                  <a:pt x="21065" y="2804"/>
                </a:lnTo>
                <a:lnTo>
                  <a:pt x="7543" y="0"/>
                </a:lnTo>
                <a:lnTo>
                  <a:pt x="0" y="0"/>
                </a:lnTo>
                <a:lnTo>
                  <a:pt x="0" y="155890"/>
                </a:lnTo>
                <a:lnTo>
                  <a:pt x="3771" y="159516"/>
                </a:lnTo>
                <a:lnTo>
                  <a:pt x="3771" y="163141"/>
                </a:lnTo>
                <a:lnTo>
                  <a:pt x="6512" y="168805"/>
                </a:lnTo>
                <a:lnTo>
                  <a:pt x="13915" y="178656"/>
                </a:lnTo>
                <a:lnTo>
                  <a:pt x="23940" y="185989"/>
                </a:lnTo>
                <a:lnTo>
                  <a:pt x="36838" y="190566"/>
                </a:lnTo>
                <a:lnTo>
                  <a:pt x="52856" y="192145"/>
                </a:lnTo>
                <a:lnTo>
                  <a:pt x="67956" y="192145"/>
                </a:lnTo>
                <a:lnTo>
                  <a:pt x="71728" y="188520"/>
                </a:lnTo>
                <a:lnTo>
                  <a:pt x="71728" y="174018"/>
                </a:lnTo>
                <a:lnTo>
                  <a:pt x="67956" y="170393"/>
                </a:lnTo>
                <a:lnTo>
                  <a:pt x="64185" y="166767"/>
                </a:lnTo>
                <a:lnTo>
                  <a:pt x="60400" y="163141"/>
                </a:lnTo>
                <a:lnTo>
                  <a:pt x="49072" y="163141"/>
                </a:lnTo>
                <a:lnTo>
                  <a:pt x="45300" y="159516"/>
                </a:lnTo>
                <a:lnTo>
                  <a:pt x="41528" y="159516"/>
                </a:lnTo>
                <a:lnTo>
                  <a:pt x="33972" y="155890"/>
                </a:lnTo>
                <a:lnTo>
                  <a:pt x="30200" y="152265"/>
                </a:lnTo>
                <a:lnTo>
                  <a:pt x="30200" y="83376"/>
                </a:lnTo>
                <a:lnTo>
                  <a:pt x="30748" y="83376"/>
                </a:lnTo>
                <a:close/>
              </a:path>
            </a:pathLst>
          </a:custGeom>
          <a:solidFill>
            <a:srgbClr val="008FC1"/>
          </a:solidFill>
        </p:spPr>
        <p:txBody>
          <a:bodyPr wrap="square" lIns="0" tIns="0" rIns="0" bIns="0" rtlCol="0">
            <a:noAutofit/>
          </a:bodyPr>
          <a:lstStyle/>
          <a:p>
            <a:endParaRPr/>
          </a:p>
        </p:txBody>
      </p:sp>
      <p:sp>
        <p:nvSpPr>
          <p:cNvPr id="20" name="object 20"/>
          <p:cNvSpPr/>
          <p:nvPr/>
        </p:nvSpPr>
        <p:spPr>
          <a:xfrm>
            <a:off x="7739950" y="6516913"/>
            <a:ext cx="71741" cy="192145"/>
          </a:xfrm>
          <a:custGeom>
            <a:avLst/>
            <a:gdLst/>
            <a:ahLst/>
            <a:cxnLst/>
            <a:rect l="l" t="t" r="r" b="b"/>
            <a:pathLst>
              <a:path w="71741" h="192145">
                <a:moveTo>
                  <a:pt x="71741" y="170393"/>
                </a:moveTo>
                <a:lnTo>
                  <a:pt x="67956" y="166767"/>
                </a:lnTo>
                <a:lnTo>
                  <a:pt x="64185" y="163141"/>
                </a:lnTo>
                <a:lnTo>
                  <a:pt x="49084" y="163141"/>
                </a:lnTo>
                <a:lnTo>
                  <a:pt x="45313" y="159516"/>
                </a:lnTo>
                <a:lnTo>
                  <a:pt x="41528" y="159516"/>
                </a:lnTo>
                <a:lnTo>
                  <a:pt x="33984" y="155890"/>
                </a:lnTo>
                <a:lnTo>
                  <a:pt x="33984" y="83376"/>
                </a:lnTo>
                <a:lnTo>
                  <a:pt x="67956" y="83376"/>
                </a:lnTo>
                <a:lnTo>
                  <a:pt x="67956" y="76132"/>
                </a:lnTo>
                <a:lnTo>
                  <a:pt x="67464" y="70292"/>
                </a:lnTo>
                <a:lnTo>
                  <a:pt x="61550" y="60553"/>
                </a:lnTo>
                <a:lnTo>
                  <a:pt x="45313" y="54376"/>
                </a:lnTo>
                <a:lnTo>
                  <a:pt x="33984" y="54376"/>
                </a:lnTo>
                <a:lnTo>
                  <a:pt x="33984" y="18121"/>
                </a:lnTo>
                <a:lnTo>
                  <a:pt x="30200" y="14499"/>
                </a:lnTo>
                <a:lnTo>
                  <a:pt x="26428" y="3621"/>
                </a:lnTo>
                <a:lnTo>
                  <a:pt x="18884" y="0"/>
                </a:lnTo>
                <a:lnTo>
                  <a:pt x="0" y="0"/>
                </a:lnTo>
                <a:lnTo>
                  <a:pt x="0" y="148639"/>
                </a:lnTo>
                <a:lnTo>
                  <a:pt x="3771" y="155890"/>
                </a:lnTo>
                <a:lnTo>
                  <a:pt x="3771" y="163141"/>
                </a:lnTo>
                <a:lnTo>
                  <a:pt x="7614" y="168805"/>
                </a:lnTo>
                <a:lnTo>
                  <a:pt x="16429" y="178656"/>
                </a:lnTo>
                <a:lnTo>
                  <a:pt x="26740" y="185989"/>
                </a:lnTo>
                <a:lnTo>
                  <a:pt x="38799" y="190566"/>
                </a:lnTo>
                <a:lnTo>
                  <a:pt x="52856" y="192145"/>
                </a:lnTo>
                <a:lnTo>
                  <a:pt x="71741" y="192145"/>
                </a:lnTo>
                <a:lnTo>
                  <a:pt x="71741" y="170393"/>
                </a:lnTo>
                <a:close/>
              </a:path>
            </a:pathLst>
          </a:custGeom>
          <a:solidFill>
            <a:srgbClr val="008FC1"/>
          </a:solidFill>
        </p:spPr>
        <p:txBody>
          <a:bodyPr wrap="square" lIns="0" tIns="0" rIns="0" bIns="0" rtlCol="0">
            <a:noAutofit/>
          </a:bodyPr>
          <a:lstStyle/>
          <a:p>
            <a:endParaRPr/>
          </a:p>
        </p:txBody>
      </p:sp>
      <p:sp>
        <p:nvSpPr>
          <p:cNvPr id="21" name="object 21"/>
          <p:cNvSpPr/>
          <p:nvPr/>
        </p:nvSpPr>
        <p:spPr>
          <a:xfrm>
            <a:off x="7823020" y="6574912"/>
            <a:ext cx="105700" cy="134146"/>
          </a:xfrm>
          <a:custGeom>
            <a:avLst/>
            <a:gdLst/>
            <a:ahLst/>
            <a:cxnLst/>
            <a:rect l="l" t="t" r="r" b="b"/>
            <a:pathLst>
              <a:path w="105700" h="134146">
                <a:moveTo>
                  <a:pt x="30136" y="47133"/>
                </a:moveTo>
                <a:lnTo>
                  <a:pt x="30136" y="36255"/>
                </a:lnTo>
                <a:lnTo>
                  <a:pt x="33959" y="32633"/>
                </a:lnTo>
                <a:lnTo>
                  <a:pt x="41477" y="29011"/>
                </a:lnTo>
                <a:lnTo>
                  <a:pt x="64159" y="29011"/>
                </a:lnTo>
                <a:lnTo>
                  <a:pt x="71677" y="32633"/>
                </a:lnTo>
                <a:lnTo>
                  <a:pt x="75500" y="36255"/>
                </a:lnTo>
                <a:lnTo>
                  <a:pt x="75500" y="50755"/>
                </a:lnTo>
                <a:lnTo>
                  <a:pt x="37558" y="79764"/>
                </a:lnTo>
                <a:lnTo>
                  <a:pt x="90664" y="79764"/>
                </a:lnTo>
                <a:lnTo>
                  <a:pt x="101878" y="76138"/>
                </a:lnTo>
                <a:lnTo>
                  <a:pt x="105700" y="68887"/>
                </a:lnTo>
                <a:lnTo>
                  <a:pt x="105700" y="32633"/>
                </a:lnTo>
                <a:lnTo>
                  <a:pt x="101878" y="29011"/>
                </a:lnTo>
                <a:lnTo>
                  <a:pt x="95002" y="15457"/>
                </a:lnTo>
                <a:lnTo>
                  <a:pt x="85522" y="6410"/>
                </a:lnTo>
                <a:lnTo>
                  <a:pt x="73892" y="1487"/>
                </a:lnTo>
                <a:lnTo>
                  <a:pt x="60464" y="0"/>
                </a:lnTo>
                <a:lnTo>
                  <a:pt x="33959" y="0"/>
                </a:lnTo>
                <a:lnTo>
                  <a:pt x="30136" y="3634"/>
                </a:lnTo>
                <a:lnTo>
                  <a:pt x="30136" y="47133"/>
                </a:lnTo>
                <a:close/>
              </a:path>
              <a:path w="105700" h="134146">
                <a:moveTo>
                  <a:pt x="56641" y="134146"/>
                </a:moveTo>
                <a:lnTo>
                  <a:pt x="105700" y="134146"/>
                </a:lnTo>
                <a:lnTo>
                  <a:pt x="105700" y="119645"/>
                </a:lnTo>
                <a:lnTo>
                  <a:pt x="101878" y="108768"/>
                </a:lnTo>
                <a:lnTo>
                  <a:pt x="94359" y="105143"/>
                </a:lnTo>
                <a:lnTo>
                  <a:pt x="45300" y="105143"/>
                </a:lnTo>
                <a:lnTo>
                  <a:pt x="41477" y="101517"/>
                </a:lnTo>
                <a:lnTo>
                  <a:pt x="37782" y="101517"/>
                </a:lnTo>
                <a:lnTo>
                  <a:pt x="33959" y="97892"/>
                </a:lnTo>
                <a:lnTo>
                  <a:pt x="30136" y="94266"/>
                </a:lnTo>
                <a:lnTo>
                  <a:pt x="30136" y="79764"/>
                </a:lnTo>
                <a:lnTo>
                  <a:pt x="37558" y="79764"/>
                </a:lnTo>
                <a:lnTo>
                  <a:pt x="75500" y="50755"/>
                </a:lnTo>
                <a:lnTo>
                  <a:pt x="30136" y="50755"/>
                </a:lnTo>
                <a:lnTo>
                  <a:pt x="30136" y="3634"/>
                </a:lnTo>
                <a:lnTo>
                  <a:pt x="25149" y="5814"/>
                </a:lnTo>
                <a:lnTo>
                  <a:pt x="14552" y="12893"/>
                </a:lnTo>
                <a:lnTo>
                  <a:pt x="6647" y="22573"/>
                </a:lnTo>
                <a:lnTo>
                  <a:pt x="1706" y="35108"/>
                </a:lnTo>
                <a:lnTo>
                  <a:pt x="0" y="50755"/>
                </a:lnTo>
                <a:lnTo>
                  <a:pt x="0" y="94266"/>
                </a:lnTo>
                <a:lnTo>
                  <a:pt x="3771" y="101517"/>
                </a:lnTo>
                <a:lnTo>
                  <a:pt x="3771" y="108768"/>
                </a:lnTo>
                <a:lnTo>
                  <a:pt x="8535" y="114376"/>
                </a:lnTo>
                <a:lnTo>
                  <a:pt x="17376" y="122363"/>
                </a:lnTo>
                <a:lnTo>
                  <a:pt x="28025" y="128614"/>
                </a:lnTo>
                <a:lnTo>
                  <a:pt x="40956" y="132689"/>
                </a:lnTo>
                <a:lnTo>
                  <a:pt x="56641" y="134146"/>
                </a:lnTo>
                <a:close/>
              </a:path>
            </a:pathLst>
          </a:custGeom>
          <a:solidFill>
            <a:srgbClr val="008FC1"/>
          </a:solidFill>
        </p:spPr>
        <p:txBody>
          <a:bodyPr wrap="square" lIns="0" tIns="0" rIns="0" bIns="0" rtlCol="0">
            <a:noAutofit/>
          </a:bodyPr>
          <a:lstStyle/>
          <a:p>
            <a:endParaRPr/>
          </a:p>
        </p:txBody>
      </p:sp>
      <p:sp>
        <p:nvSpPr>
          <p:cNvPr id="22" name="object 22"/>
          <p:cNvSpPr/>
          <p:nvPr/>
        </p:nvSpPr>
        <p:spPr>
          <a:xfrm>
            <a:off x="7947580" y="6574912"/>
            <a:ext cx="64223" cy="134146"/>
          </a:xfrm>
          <a:custGeom>
            <a:avLst/>
            <a:gdLst/>
            <a:ahLst/>
            <a:cxnLst/>
            <a:rect l="l" t="t" r="r" b="b"/>
            <a:pathLst>
              <a:path w="64223" h="134146">
                <a:moveTo>
                  <a:pt x="0" y="36089"/>
                </a:moveTo>
                <a:lnTo>
                  <a:pt x="0" y="119645"/>
                </a:lnTo>
                <a:lnTo>
                  <a:pt x="683" y="120873"/>
                </a:lnTo>
                <a:lnTo>
                  <a:pt x="9170" y="130066"/>
                </a:lnTo>
                <a:lnTo>
                  <a:pt x="22682" y="134146"/>
                </a:lnTo>
                <a:lnTo>
                  <a:pt x="26504" y="134146"/>
                </a:lnTo>
                <a:lnTo>
                  <a:pt x="30200" y="130521"/>
                </a:lnTo>
                <a:lnTo>
                  <a:pt x="30200" y="39889"/>
                </a:lnTo>
                <a:lnTo>
                  <a:pt x="34023" y="36255"/>
                </a:lnTo>
                <a:lnTo>
                  <a:pt x="34023" y="32633"/>
                </a:lnTo>
                <a:lnTo>
                  <a:pt x="37845" y="32633"/>
                </a:lnTo>
                <a:lnTo>
                  <a:pt x="41541" y="29011"/>
                </a:lnTo>
                <a:lnTo>
                  <a:pt x="50813" y="26197"/>
                </a:lnTo>
                <a:lnTo>
                  <a:pt x="61610" y="17099"/>
                </a:lnTo>
                <a:lnTo>
                  <a:pt x="64223" y="7255"/>
                </a:lnTo>
                <a:lnTo>
                  <a:pt x="64223"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23" name="object 23"/>
          <p:cNvSpPr/>
          <p:nvPr/>
        </p:nvSpPr>
        <p:spPr>
          <a:xfrm>
            <a:off x="7996639" y="6683681"/>
            <a:ext cx="41541" cy="47130"/>
          </a:xfrm>
          <a:custGeom>
            <a:avLst/>
            <a:gdLst/>
            <a:ahLst/>
            <a:cxnLst/>
            <a:rect l="l" t="t" r="r" b="b"/>
            <a:pathLst>
              <a:path w="41541" h="47130">
                <a:moveTo>
                  <a:pt x="18986" y="47130"/>
                </a:moveTo>
                <a:lnTo>
                  <a:pt x="22682" y="43505"/>
                </a:lnTo>
                <a:lnTo>
                  <a:pt x="26504" y="43505"/>
                </a:lnTo>
                <a:lnTo>
                  <a:pt x="30799" y="41593"/>
                </a:lnTo>
                <a:lnTo>
                  <a:pt x="39171" y="31596"/>
                </a:lnTo>
                <a:lnTo>
                  <a:pt x="41541" y="18127"/>
                </a:lnTo>
                <a:lnTo>
                  <a:pt x="41541" y="10876"/>
                </a:lnTo>
                <a:lnTo>
                  <a:pt x="37845" y="3625"/>
                </a:lnTo>
                <a:lnTo>
                  <a:pt x="30200" y="0"/>
                </a:lnTo>
                <a:lnTo>
                  <a:pt x="15163" y="0"/>
                </a:lnTo>
                <a:lnTo>
                  <a:pt x="11341" y="3625"/>
                </a:lnTo>
                <a:lnTo>
                  <a:pt x="11341" y="21753"/>
                </a:lnTo>
                <a:lnTo>
                  <a:pt x="7645" y="25377"/>
                </a:lnTo>
                <a:lnTo>
                  <a:pt x="0" y="29003"/>
                </a:lnTo>
                <a:lnTo>
                  <a:pt x="0" y="47130"/>
                </a:lnTo>
                <a:lnTo>
                  <a:pt x="18986" y="47130"/>
                </a:lnTo>
                <a:close/>
              </a:path>
            </a:pathLst>
          </a:custGeom>
          <a:solidFill>
            <a:srgbClr val="008FC1"/>
          </a:solidFill>
        </p:spPr>
        <p:txBody>
          <a:bodyPr wrap="square" lIns="0" tIns="0" rIns="0" bIns="0" rtlCol="0">
            <a:noAutofit/>
          </a:bodyPr>
          <a:lstStyle/>
          <a:p>
            <a:endParaRPr/>
          </a:p>
        </p:txBody>
      </p:sp>
      <p:sp>
        <p:nvSpPr>
          <p:cNvPr id="24" name="object 24"/>
          <p:cNvSpPr/>
          <p:nvPr/>
        </p:nvSpPr>
        <p:spPr>
          <a:xfrm>
            <a:off x="8948138" y="6574912"/>
            <a:ext cx="105764" cy="134146"/>
          </a:xfrm>
          <a:custGeom>
            <a:avLst/>
            <a:gdLst/>
            <a:ahLst/>
            <a:cxnLst/>
            <a:rect l="l" t="t" r="r" b="b"/>
            <a:pathLst>
              <a:path w="105764" h="134146">
                <a:moveTo>
                  <a:pt x="30200" y="54389"/>
                </a:moveTo>
                <a:lnTo>
                  <a:pt x="34023" y="39889"/>
                </a:lnTo>
                <a:lnTo>
                  <a:pt x="34023" y="32633"/>
                </a:lnTo>
                <a:lnTo>
                  <a:pt x="41541" y="29011"/>
                </a:lnTo>
                <a:lnTo>
                  <a:pt x="105764" y="29011"/>
                </a:lnTo>
                <a:lnTo>
                  <a:pt x="105764" y="10877"/>
                </a:lnTo>
                <a:lnTo>
                  <a:pt x="101941" y="3634"/>
                </a:lnTo>
                <a:lnTo>
                  <a:pt x="94423" y="0"/>
                </a:lnTo>
                <a:lnTo>
                  <a:pt x="34023" y="0"/>
                </a:lnTo>
                <a:lnTo>
                  <a:pt x="26377" y="3634"/>
                </a:lnTo>
                <a:lnTo>
                  <a:pt x="15872" y="10461"/>
                </a:lnTo>
                <a:lnTo>
                  <a:pt x="7530" y="19972"/>
                </a:lnTo>
                <a:lnTo>
                  <a:pt x="2001" y="32196"/>
                </a:lnTo>
                <a:lnTo>
                  <a:pt x="0" y="47133"/>
                </a:lnTo>
                <a:lnTo>
                  <a:pt x="0" y="90640"/>
                </a:lnTo>
                <a:lnTo>
                  <a:pt x="3822" y="97892"/>
                </a:lnTo>
                <a:lnTo>
                  <a:pt x="3822" y="105143"/>
                </a:lnTo>
                <a:lnTo>
                  <a:pt x="5714" y="108048"/>
                </a:lnTo>
                <a:lnTo>
                  <a:pt x="14664" y="119035"/>
                </a:lnTo>
                <a:lnTo>
                  <a:pt x="24865" y="127239"/>
                </a:lnTo>
                <a:lnTo>
                  <a:pt x="36326" y="132371"/>
                </a:lnTo>
                <a:lnTo>
                  <a:pt x="49059" y="134146"/>
                </a:lnTo>
                <a:lnTo>
                  <a:pt x="105764" y="134146"/>
                </a:lnTo>
                <a:lnTo>
                  <a:pt x="105754" y="122630"/>
                </a:lnTo>
                <a:lnTo>
                  <a:pt x="101722" y="111174"/>
                </a:lnTo>
                <a:lnTo>
                  <a:pt x="86905" y="105143"/>
                </a:lnTo>
                <a:lnTo>
                  <a:pt x="49059" y="105143"/>
                </a:lnTo>
                <a:lnTo>
                  <a:pt x="45364" y="101517"/>
                </a:lnTo>
                <a:lnTo>
                  <a:pt x="41541" y="101517"/>
                </a:lnTo>
                <a:lnTo>
                  <a:pt x="34023" y="97892"/>
                </a:lnTo>
                <a:lnTo>
                  <a:pt x="30200" y="90640"/>
                </a:lnTo>
                <a:lnTo>
                  <a:pt x="30200" y="54389"/>
                </a:lnTo>
                <a:close/>
              </a:path>
            </a:pathLst>
          </a:custGeom>
          <a:solidFill>
            <a:srgbClr val="008FC1"/>
          </a:solidFill>
        </p:spPr>
        <p:txBody>
          <a:bodyPr wrap="square" lIns="0" tIns="0" rIns="0" bIns="0" rtlCol="0">
            <a:noAutofit/>
          </a:bodyPr>
          <a:lstStyle/>
          <a:p>
            <a:endParaRPr/>
          </a:p>
        </p:txBody>
      </p:sp>
      <p:sp>
        <p:nvSpPr>
          <p:cNvPr id="25" name="object 25"/>
          <p:cNvSpPr/>
          <p:nvPr/>
        </p:nvSpPr>
        <p:spPr>
          <a:xfrm>
            <a:off x="9068939" y="6574912"/>
            <a:ext cx="105764" cy="134146"/>
          </a:xfrm>
          <a:custGeom>
            <a:avLst/>
            <a:gdLst/>
            <a:ahLst/>
            <a:cxnLst/>
            <a:rect l="l" t="t" r="r" b="b"/>
            <a:pathLst>
              <a:path w="105764" h="134146">
                <a:moveTo>
                  <a:pt x="30200" y="39889"/>
                </a:moveTo>
                <a:lnTo>
                  <a:pt x="30200" y="36255"/>
                </a:lnTo>
                <a:lnTo>
                  <a:pt x="34023" y="29011"/>
                </a:lnTo>
                <a:lnTo>
                  <a:pt x="64223" y="29011"/>
                </a:lnTo>
                <a:lnTo>
                  <a:pt x="71741" y="32633"/>
                </a:lnTo>
                <a:lnTo>
                  <a:pt x="75564" y="36255"/>
                </a:lnTo>
                <a:lnTo>
                  <a:pt x="75564" y="87015"/>
                </a:lnTo>
                <a:lnTo>
                  <a:pt x="71741" y="90640"/>
                </a:lnTo>
                <a:lnTo>
                  <a:pt x="71741" y="130521"/>
                </a:lnTo>
                <a:lnTo>
                  <a:pt x="79780" y="127274"/>
                </a:lnTo>
                <a:lnTo>
                  <a:pt x="91148" y="119449"/>
                </a:lnTo>
                <a:lnTo>
                  <a:pt x="99268" y="109223"/>
                </a:lnTo>
                <a:lnTo>
                  <a:pt x="104140" y="97052"/>
                </a:lnTo>
                <a:lnTo>
                  <a:pt x="105764" y="83389"/>
                </a:lnTo>
                <a:lnTo>
                  <a:pt x="105764" y="50755"/>
                </a:lnTo>
                <a:lnTo>
                  <a:pt x="105513" y="45807"/>
                </a:lnTo>
                <a:lnTo>
                  <a:pt x="102713" y="32659"/>
                </a:lnTo>
                <a:lnTo>
                  <a:pt x="98246" y="21755"/>
                </a:lnTo>
                <a:lnTo>
                  <a:pt x="89314" y="12478"/>
                </a:lnTo>
                <a:lnTo>
                  <a:pt x="78603" y="5546"/>
                </a:lnTo>
                <a:lnTo>
                  <a:pt x="66455" y="1386"/>
                </a:lnTo>
                <a:lnTo>
                  <a:pt x="52882" y="0"/>
                </a:lnTo>
                <a:lnTo>
                  <a:pt x="30200" y="0"/>
                </a:lnTo>
                <a:lnTo>
                  <a:pt x="24288" y="3114"/>
                </a:lnTo>
                <a:lnTo>
                  <a:pt x="30200" y="87015"/>
                </a:lnTo>
                <a:lnTo>
                  <a:pt x="30200" y="39889"/>
                </a:lnTo>
                <a:close/>
              </a:path>
              <a:path w="105764" h="134146">
                <a:moveTo>
                  <a:pt x="1250" y="33403"/>
                </a:moveTo>
                <a:lnTo>
                  <a:pt x="0" y="47133"/>
                </a:lnTo>
                <a:lnTo>
                  <a:pt x="0" y="97892"/>
                </a:lnTo>
                <a:lnTo>
                  <a:pt x="3822" y="105143"/>
                </a:lnTo>
                <a:lnTo>
                  <a:pt x="10766" y="117236"/>
                </a:lnTo>
                <a:lnTo>
                  <a:pt x="20283" y="126402"/>
                </a:lnTo>
                <a:lnTo>
                  <a:pt x="31940" y="132153"/>
                </a:lnTo>
                <a:lnTo>
                  <a:pt x="45364" y="134146"/>
                </a:lnTo>
                <a:lnTo>
                  <a:pt x="64223" y="134146"/>
                </a:lnTo>
                <a:lnTo>
                  <a:pt x="68046" y="130521"/>
                </a:lnTo>
                <a:lnTo>
                  <a:pt x="71741" y="130521"/>
                </a:lnTo>
                <a:lnTo>
                  <a:pt x="71741" y="94266"/>
                </a:lnTo>
                <a:lnTo>
                  <a:pt x="68046" y="101517"/>
                </a:lnTo>
                <a:lnTo>
                  <a:pt x="64223" y="105143"/>
                </a:lnTo>
                <a:lnTo>
                  <a:pt x="47779" y="105124"/>
                </a:lnTo>
                <a:lnTo>
                  <a:pt x="33749" y="99878"/>
                </a:lnTo>
                <a:lnTo>
                  <a:pt x="30200" y="87015"/>
                </a:lnTo>
                <a:lnTo>
                  <a:pt x="24288" y="3114"/>
                </a:lnTo>
                <a:lnTo>
                  <a:pt x="12858" y="11649"/>
                </a:lnTo>
                <a:lnTo>
                  <a:pt x="5357" y="21660"/>
                </a:lnTo>
                <a:lnTo>
                  <a:pt x="1250" y="33403"/>
                </a:lnTo>
                <a:close/>
              </a:path>
            </a:pathLst>
          </a:custGeom>
          <a:solidFill>
            <a:srgbClr val="008FC1"/>
          </a:solidFill>
        </p:spPr>
        <p:txBody>
          <a:bodyPr wrap="square" lIns="0" tIns="0" rIns="0" bIns="0" rtlCol="0">
            <a:noAutofit/>
          </a:bodyPr>
          <a:lstStyle/>
          <a:p>
            <a:endParaRPr/>
          </a:p>
        </p:txBody>
      </p:sp>
      <p:sp>
        <p:nvSpPr>
          <p:cNvPr id="26" name="object 26"/>
          <p:cNvSpPr/>
          <p:nvPr/>
        </p:nvSpPr>
        <p:spPr>
          <a:xfrm>
            <a:off x="9193563" y="6574912"/>
            <a:ext cx="105764" cy="134146"/>
          </a:xfrm>
          <a:custGeom>
            <a:avLst/>
            <a:gdLst/>
            <a:ahLst/>
            <a:cxnLst/>
            <a:rect l="l" t="t" r="r" b="b"/>
            <a:pathLst>
              <a:path w="105764" h="134146">
                <a:moveTo>
                  <a:pt x="30200" y="14499"/>
                </a:moveTo>
                <a:lnTo>
                  <a:pt x="26377" y="3634"/>
                </a:lnTo>
                <a:lnTo>
                  <a:pt x="18859" y="0"/>
                </a:lnTo>
                <a:lnTo>
                  <a:pt x="0" y="0"/>
                </a:lnTo>
                <a:lnTo>
                  <a:pt x="0" y="101517"/>
                </a:lnTo>
                <a:lnTo>
                  <a:pt x="5225" y="112338"/>
                </a:lnTo>
                <a:lnTo>
                  <a:pt x="13603" y="121879"/>
                </a:lnTo>
                <a:lnTo>
                  <a:pt x="24464" y="128694"/>
                </a:lnTo>
                <a:lnTo>
                  <a:pt x="37620" y="132783"/>
                </a:lnTo>
                <a:lnTo>
                  <a:pt x="52882" y="134146"/>
                </a:lnTo>
                <a:lnTo>
                  <a:pt x="55257" y="134091"/>
                </a:lnTo>
                <a:lnTo>
                  <a:pt x="68406" y="131582"/>
                </a:lnTo>
                <a:lnTo>
                  <a:pt x="79259" y="126896"/>
                </a:lnTo>
                <a:lnTo>
                  <a:pt x="83082" y="130521"/>
                </a:lnTo>
                <a:lnTo>
                  <a:pt x="90600" y="134146"/>
                </a:lnTo>
                <a:lnTo>
                  <a:pt x="101941" y="134146"/>
                </a:lnTo>
                <a:lnTo>
                  <a:pt x="101941" y="130521"/>
                </a:lnTo>
                <a:lnTo>
                  <a:pt x="105764" y="130521"/>
                </a:lnTo>
                <a:lnTo>
                  <a:pt x="105764" y="18133"/>
                </a:lnTo>
                <a:lnTo>
                  <a:pt x="103995" y="13179"/>
                </a:lnTo>
                <a:lnTo>
                  <a:pt x="94191" y="2690"/>
                </a:lnTo>
                <a:lnTo>
                  <a:pt x="83082" y="0"/>
                </a:lnTo>
                <a:lnTo>
                  <a:pt x="71741" y="0"/>
                </a:lnTo>
                <a:lnTo>
                  <a:pt x="71696" y="89881"/>
                </a:lnTo>
                <a:lnTo>
                  <a:pt x="67702" y="100114"/>
                </a:lnTo>
                <a:lnTo>
                  <a:pt x="49059" y="105143"/>
                </a:lnTo>
                <a:lnTo>
                  <a:pt x="44202" y="104841"/>
                </a:lnTo>
                <a:lnTo>
                  <a:pt x="33066" y="98348"/>
                </a:lnTo>
                <a:lnTo>
                  <a:pt x="30200" y="83389"/>
                </a:lnTo>
                <a:lnTo>
                  <a:pt x="30200" y="14499"/>
                </a:lnTo>
                <a:close/>
              </a:path>
            </a:pathLst>
          </a:custGeom>
          <a:solidFill>
            <a:srgbClr val="008FC1"/>
          </a:solidFill>
        </p:spPr>
        <p:txBody>
          <a:bodyPr wrap="square" lIns="0" tIns="0" rIns="0" bIns="0" rtlCol="0">
            <a:noAutofit/>
          </a:bodyPr>
          <a:lstStyle/>
          <a:p>
            <a:endParaRPr/>
          </a:p>
        </p:txBody>
      </p:sp>
      <p:sp>
        <p:nvSpPr>
          <p:cNvPr id="27" name="object 27"/>
          <p:cNvSpPr/>
          <p:nvPr/>
        </p:nvSpPr>
        <p:spPr>
          <a:xfrm>
            <a:off x="9314364" y="6574912"/>
            <a:ext cx="105764" cy="134146"/>
          </a:xfrm>
          <a:custGeom>
            <a:avLst/>
            <a:gdLst/>
            <a:ahLst/>
            <a:cxnLst/>
            <a:rect l="l" t="t" r="r" b="b"/>
            <a:pathLst>
              <a:path w="105764" h="134146">
                <a:moveTo>
                  <a:pt x="105764" y="29011"/>
                </a:moveTo>
                <a:lnTo>
                  <a:pt x="101941" y="21755"/>
                </a:lnTo>
                <a:lnTo>
                  <a:pt x="95512" y="14363"/>
                </a:lnTo>
                <a:lnTo>
                  <a:pt x="85623" y="6384"/>
                </a:lnTo>
                <a:lnTo>
                  <a:pt x="74218" y="1596"/>
                </a:lnTo>
                <a:lnTo>
                  <a:pt x="60400" y="0"/>
                </a:lnTo>
                <a:lnTo>
                  <a:pt x="34023" y="0"/>
                </a:lnTo>
                <a:lnTo>
                  <a:pt x="26504" y="3634"/>
                </a:lnTo>
                <a:lnTo>
                  <a:pt x="22682" y="0"/>
                </a:lnTo>
                <a:lnTo>
                  <a:pt x="0" y="0"/>
                </a:lnTo>
                <a:lnTo>
                  <a:pt x="0" y="112394"/>
                </a:lnTo>
                <a:lnTo>
                  <a:pt x="500" y="116888"/>
                </a:lnTo>
                <a:lnTo>
                  <a:pt x="6444" y="126917"/>
                </a:lnTo>
                <a:lnTo>
                  <a:pt x="22682" y="134146"/>
                </a:lnTo>
                <a:lnTo>
                  <a:pt x="30200" y="134146"/>
                </a:lnTo>
                <a:lnTo>
                  <a:pt x="30200" y="130521"/>
                </a:lnTo>
                <a:lnTo>
                  <a:pt x="34023" y="130521"/>
                </a:lnTo>
                <a:lnTo>
                  <a:pt x="34032" y="45905"/>
                </a:lnTo>
                <a:lnTo>
                  <a:pt x="38015" y="32404"/>
                </a:lnTo>
                <a:lnTo>
                  <a:pt x="52882" y="29011"/>
                </a:lnTo>
                <a:lnTo>
                  <a:pt x="67918" y="29011"/>
                </a:lnTo>
                <a:lnTo>
                  <a:pt x="75564" y="32633"/>
                </a:lnTo>
                <a:lnTo>
                  <a:pt x="75564" y="112394"/>
                </a:lnTo>
                <a:lnTo>
                  <a:pt x="79259" y="116019"/>
                </a:lnTo>
                <a:lnTo>
                  <a:pt x="79618" y="119927"/>
                </a:lnTo>
                <a:lnTo>
                  <a:pt x="86474" y="130288"/>
                </a:lnTo>
                <a:lnTo>
                  <a:pt x="101941" y="134146"/>
                </a:lnTo>
                <a:lnTo>
                  <a:pt x="105764" y="134146"/>
                </a:lnTo>
                <a:lnTo>
                  <a:pt x="105764" y="29011"/>
                </a:lnTo>
                <a:close/>
              </a:path>
            </a:pathLst>
          </a:custGeom>
          <a:solidFill>
            <a:srgbClr val="008FC1"/>
          </a:solidFill>
        </p:spPr>
        <p:txBody>
          <a:bodyPr wrap="square" lIns="0" tIns="0" rIns="0" bIns="0" rtlCol="0">
            <a:noAutofit/>
          </a:bodyPr>
          <a:lstStyle/>
          <a:p>
            <a:endParaRPr/>
          </a:p>
        </p:txBody>
      </p:sp>
      <p:sp>
        <p:nvSpPr>
          <p:cNvPr id="28" name="object 28"/>
          <p:cNvSpPr/>
          <p:nvPr/>
        </p:nvSpPr>
        <p:spPr>
          <a:xfrm>
            <a:off x="9438988" y="6516913"/>
            <a:ext cx="71741" cy="192145"/>
          </a:xfrm>
          <a:custGeom>
            <a:avLst/>
            <a:gdLst/>
            <a:ahLst/>
            <a:cxnLst/>
            <a:rect l="l" t="t" r="r" b="b"/>
            <a:pathLst>
              <a:path w="71741" h="192145">
                <a:moveTo>
                  <a:pt x="67918" y="79754"/>
                </a:moveTo>
                <a:lnTo>
                  <a:pt x="67918" y="76132"/>
                </a:lnTo>
                <a:lnTo>
                  <a:pt x="67428" y="70272"/>
                </a:lnTo>
                <a:lnTo>
                  <a:pt x="61527" y="60546"/>
                </a:lnTo>
                <a:lnTo>
                  <a:pt x="45236" y="54376"/>
                </a:lnTo>
                <a:lnTo>
                  <a:pt x="34023" y="54376"/>
                </a:lnTo>
                <a:lnTo>
                  <a:pt x="34023" y="18121"/>
                </a:lnTo>
                <a:lnTo>
                  <a:pt x="30200" y="14499"/>
                </a:lnTo>
                <a:lnTo>
                  <a:pt x="29517" y="12725"/>
                </a:lnTo>
                <a:lnTo>
                  <a:pt x="21029" y="2799"/>
                </a:lnTo>
                <a:lnTo>
                  <a:pt x="7518" y="0"/>
                </a:lnTo>
                <a:lnTo>
                  <a:pt x="0" y="0"/>
                </a:lnTo>
                <a:lnTo>
                  <a:pt x="0" y="148639"/>
                </a:lnTo>
                <a:lnTo>
                  <a:pt x="3822" y="155890"/>
                </a:lnTo>
                <a:lnTo>
                  <a:pt x="3822" y="163141"/>
                </a:lnTo>
                <a:lnTo>
                  <a:pt x="7621" y="168788"/>
                </a:lnTo>
                <a:lnTo>
                  <a:pt x="16406" y="178646"/>
                </a:lnTo>
                <a:lnTo>
                  <a:pt x="26719" y="185985"/>
                </a:lnTo>
                <a:lnTo>
                  <a:pt x="38799" y="190565"/>
                </a:lnTo>
                <a:lnTo>
                  <a:pt x="52882" y="192145"/>
                </a:lnTo>
                <a:lnTo>
                  <a:pt x="71741" y="192145"/>
                </a:lnTo>
                <a:lnTo>
                  <a:pt x="71741" y="174018"/>
                </a:lnTo>
                <a:lnTo>
                  <a:pt x="67918" y="170393"/>
                </a:lnTo>
                <a:lnTo>
                  <a:pt x="67918" y="166767"/>
                </a:lnTo>
                <a:lnTo>
                  <a:pt x="64223" y="163141"/>
                </a:lnTo>
                <a:lnTo>
                  <a:pt x="49059" y="163141"/>
                </a:lnTo>
                <a:lnTo>
                  <a:pt x="45236" y="159516"/>
                </a:lnTo>
                <a:lnTo>
                  <a:pt x="41541" y="159516"/>
                </a:lnTo>
                <a:lnTo>
                  <a:pt x="34023" y="155890"/>
                </a:lnTo>
                <a:lnTo>
                  <a:pt x="34023" y="83376"/>
                </a:lnTo>
                <a:lnTo>
                  <a:pt x="67918" y="83376"/>
                </a:lnTo>
                <a:lnTo>
                  <a:pt x="67918" y="79754"/>
                </a:lnTo>
                <a:close/>
              </a:path>
            </a:pathLst>
          </a:custGeom>
          <a:solidFill>
            <a:srgbClr val="008FC1"/>
          </a:solidFill>
        </p:spPr>
        <p:txBody>
          <a:bodyPr wrap="square" lIns="0" tIns="0" rIns="0" bIns="0" rtlCol="0">
            <a:noAutofit/>
          </a:bodyPr>
          <a:lstStyle/>
          <a:p>
            <a:endParaRPr/>
          </a:p>
        </p:txBody>
      </p:sp>
      <p:sp>
        <p:nvSpPr>
          <p:cNvPr id="29" name="object 29"/>
          <p:cNvSpPr/>
          <p:nvPr/>
        </p:nvSpPr>
        <p:spPr>
          <a:xfrm>
            <a:off x="9529589" y="6676430"/>
            <a:ext cx="30200" cy="32628"/>
          </a:xfrm>
          <a:custGeom>
            <a:avLst/>
            <a:gdLst/>
            <a:ahLst/>
            <a:cxnLst/>
            <a:rect l="l" t="t" r="r" b="b"/>
            <a:pathLst>
              <a:path w="30200" h="32628">
                <a:moveTo>
                  <a:pt x="30173" y="29029"/>
                </a:moveTo>
                <a:lnTo>
                  <a:pt x="30173" y="0"/>
                </a:lnTo>
                <a:lnTo>
                  <a:pt x="3822" y="0"/>
                </a:lnTo>
                <a:lnTo>
                  <a:pt x="0" y="3625"/>
                </a:lnTo>
                <a:lnTo>
                  <a:pt x="0" y="21753"/>
                </a:lnTo>
                <a:lnTo>
                  <a:pt x="3822" y="29004"/>
                </a:lnTo>
                <a:lnTo>
                  <a:pt x="7518" y="32628"/>
                </a:lnTo>
                <a:lnTo>
                  <a:pt x="26377" y="32628"/>
                </a:lnTo>
                <a:lnTo>
                  <a:pt x="30173" y="29029"/>
                </a:lnTo>
                <a:close/>
              </a:path>
            </a:pathLst>
          </a:custGeom>
          <a:solidFill>
            <a:srgbClr val="008FC1"/>
          </a:solidFill>
        </p:spPr>
        <p:txBody>
          <a:bodyPr wrap="square" lIns="0" tIns="0" rIns="0" bIns="0" rtlCol="0">
            <a:noAutofit/>
          </a:bodyPr>
          <a:lstStyle/>
          <a:p>
            <a:endParaRPr/>
          </a:p>
        </p:txBody>
      </p:sp>
      <p:sp>
        <p:nvSpPr>
          <p:cNvPr id="30" name="object 30"/>
          <p:cNvSpPr/>
          <p:nvPr/>
        </p:nvSpPr>
        <p:spPr>
          <a:xfrm>
            <a:off x="8204346" y="6574912"/>
            <a:ext cx="105764" cy="134146"/>
          </a:xfrm>
          <a:custGeom>
            <a:avLst/>
            <a:gdLst/>
            <a:ahLst/>
            <a:cxnLst/>
            <a:rect l="l" t="t" r="r" b="b"/>
            <a:pathLst>
              <a:path w="105764" h="134146">
                <a:moveTo>
                  <a:pt x="52882" y="105143"/>
                </a:moveTo>
                <a:lnTo>
                  <a:pt x="45364" y="105143"/>
                </a:lnTo>
                <a:lnTo>
                  <a:pt x="41541" y="101517"/>
                </a:lnTo>
                <a:lnTo>
                  <a:pt x="37718" y="101517"/>
                </a:lnTo>
                <a:lnTo>
                  <a:pt x="34023" y="97892"/>
                </a:lnTo>
                <a:lnTo>
                  <a:pt x="30200" y="94266"/>
                </a:lnTo>
                <a:lnTo>
                  <a:pt x="30200" y="79764"/>
                </a:lnTo>
                <a:lnTo>
                  <a:pt x="37622" y="79764"/>
                </a:lnTo>
                <a:lnTo>
                  <a:pt x="75564" y="50755"/>
                </a:lnTo>
                <a:lnTo>
                  <a:pt x="30200" y="50755"/>
                </a:lnTo>
                <a:lnTo>
                  <a:pt x="30200" y="3634"/>
                </a:lnTo>
                <a:lnTo>
                  <a:pt x="24298" y="5829"/>
                </a:lnTo>
                <a:lnTo>
                  <a:pt x="12863" y="12908"/>
                </a:lnTo>
                <a:lnTo>
                  <a:pt x="5360" y="22586"/>
                </a:lnTo>
                <a:lnTo>
                  <a:pt x="1250" y="35117"/>
                </a:lnTo>
                <a:lnTo>
                  <a:pt x="0" y="50755"/>
                </a:lnTo>
                <a:lnTo>
                  <a:pt x="0" y="101517"/>
                </a:lnTo>
                <a:lnTo>
                  <a:pt x="3822" y="108768"/>
                </a:lnTo>
                <a:lnTo>
                  <a:pt x="13869" y="121001"/>
                </a:lnTo>
                <a:lnTo>
                  <a:pt x="24747" y="127951"/>
                </a:lnTo>
                <a:lnTo>
                  <a:pt x="37934" y="132509"/>
                </a:lnTo>
                <a:lnTo>
                  <a:pt x="52882" y="134146"/>
                </a:lnTo>
                <a:lnTo>
                  <a:pt x="101941" y="134146"/>
                </a:lnTo>
                <a:lnTo>
                  <a:pt x="105764" y="130521"/>
                </a:lnTo>
                <a:lnTo>
                  <a:pt x="105764" y="119645"/>
                </a:lnTo>
                <a:lnTo>
                  <a:pt x="101941" y="108768"/>
                </a:lnTo>
                <a:lnTo>
                  <a:pt x="94423" y="105143"/>
                </a:lnTo>
                <a:lnTo>
                  <a:pt x="52882" y="105143"/>
                </a:lnTo>
                <a:close/>
              </a:path>
              <a:path w="105764" h="134146">
                <a:moveTo>
                  <a:pt x="30200" y="47133"/>
                </a:moveTo>
                <a:lnTo>
                  <a:pt x="30200" y="36255"/>
                </a:lnTo>
                <a:lnTo>
                  <a:pt x="34023" y="32633"/>
                </a:lnTo>
                <a:lnTo>
                  <a:pt x="41541" y="29011"/>
                </a:lnTo>
                <a:lnTo>
                  <a:pt x="60400" y="29011"/>
                </a:lnTo>
                <a:lnTo>
                  <a:pt x="71741" y="32633"/>
                </a:lnTo>
                <a:lnTo>
                  <a:pt x="75564" y="36255"/>
                </a:lnTo>
                <a:lnTo>
                  <a:pt x="75564" y="50755"/>
                </a:lnTo>
                <a:lnTo>
                  <a:pt x="37622" y="79764"/>
                </a:lnTo>
                <a:lnTo>
                  <a:pt x="90600" y="79764"/>
                </a:lnTo>
                <a:lnTo>
                  <a:pt x="101941" y="76138"/>
                </a:lnTo>
                <a:lnTo>
                  <a:pt x="105764" y="68887"/>
                </a:lnTo>
                <a:lnTo>
                  <a:pt x="105764" y="32633"/>
                </a:lnTo>
                <a:lnTo>
                  <a:pt x="101941" y="29011"/>
                </a:lnTo>
                <a:lnTo>
                  <a:pt x="94995" y="15387"/>
                </a:lnTo>
                <a:lnTo>
                  <a:pt x="85478" y="6382"/>
                </a:lnTo>
                <a:lnTo>
                  <a:pt x="73822" y="1481"/>
                </a:lnTo>
                <a:lnTo>
                  <a:pt x="60400" y="0"/>
                </a:lnTo>
                <a:lnTo>
                  <a:pt x="34023" y="0"/>
                </a:lnTo>
                <a:lnTo>
                  <a:pt x="30200" y="3634"/>
                </a:lnTo>
                <a:lnTo>
                  <a:pt x="30200" y="47133"/>
                </a:lnTo>
                <a:close/>
              </a:path>
            </a:pathLst>
          </a:custGeom>
          <a:solidFill>
            <a:srgbClr val="008FC1"/>
          </a:solidFill>
        </p:spPr>
        <p:txBody>
          <a:bodyPr wrap="square" lIns="0" tIns="0" rIns="0" bIns="0" rtlCol="0">
            <a:noAutofit/>
          </a:bodyPr>
          <a:lstStyle/>
          <a:p>
            <a:endParaRPr/>
          </a:p>
        </p:txBody>
      </p:sp>
      <p:sp>
        <p:nvSpPr>
          <p:cNvPr id="31" name="object 31"/>
          <p:cNvSpPr/>
          <p:nvPr/>
        </p:nvSpPr>
        <p:spPr>
          <a:xfrm>
            <a:off x="8328969" y="6574912"/>
            <a:ext cx="105637" cy="134146"/>
          </a:xfrm>
          <a:custGeom>
            <a:avLst/>
            <a:gdLst/>
            <a:ahLst/>
            <a:cxnLst/>
            <a:rect l="l" t="t" r="r" b="b"/>
            <a:pathLst>
              <a:path w="105637" h="134146">
                <a:moveTo>
                  <a:pt x="41541" y="47133"/>
                </a:moveTo>
                <a:lnTo>
                  <a:pt x="33895" y="47133"/>
                </a:lnTo>
                <a:lnTo>
                  <a:pt x="30200" y="43511"/>
                </a:lnTo>
                <a:lnTo>
                  <a:pt x="30200" y="36255"/>
                </a:lnTo>
                <a:lnTo>
                  <a:pt x="33895" y="32633"/>
                </a:lnTo>
                <a:lnTo>
                  <a:pt x="41541" y="29011"/>
                </a:lnTo>
                <a:lnTo>
                  <a:pt x="90600" y="29011"/>
                </a:lnTo>
                <a:lnTo>
                  <a:pt x="98118" y="25377"/>
                </a:lnTo>
                <a:lnTo>
                  <a:pt x="105637" y="18133"/>
                </a:lnTo>
                <a:lnTo>
                  <a:pt x="105637" y="0"/>
                </a:lnTo>
                <a:lnTo>
                  <a:pt x="33895" y="0"/>
                </a:lnTo>
                <a:lnTo>
                  <a:pt x="26377" y="3634"/>
                </a:lnTo>
                <a:lnTo>
                  <a:pt x="18632" y="8544"/>
                </a:lnTo>
                <a:lnTo>
                  <a:pt x="7933" y="18066"/>
                </a:lnTo>
                <a:lnTo>
                  <a:pt x="1896" y="28350"/>
                </a:lnTo>
                <a:lnTo>
                  <a:pt x="0" y="39889"/>
                </a:lnTo>
                <a:lnTo>
                  <a:pt x="591" y="45221"/>
                </a:lnTo>
                <a:lnTo>
                  <a:pt x="5043" y="56414"/>
                </a:lnTo>
                <a:lnTo>
                  <a:pt x="15036" y="68887"/>
                </a:lnTo>
                <a:lnTo>
                  <a:pt x="28368" y="74942"/>
                </a:lnTo>
                <a:lnTo>
                  <a:pt x="41541" y="79764"/>
                </a:lnTo>
                <a:lnTo>
                  <a:pt x="64223" y="79764"/>
                </a:lnTo>
                <a:lnTo>
                  <a:pt x="71741" y="83389"/>
                </a:lnTo>
                <a:lnTo>
                  <a:pt x="75436" y="87015"/>
                </a:lnTo>
                <a:lnTo>
                  <a:pt x="75436" y="90640"/>
                </a:lnTo>
                <a:lnTo>
                  <a:pt x="71741" y="94266"/>
                </a:lnTo>
                <a:lnTo>
                  <a:pt x="71741" y="101517"/>
                </a:lnTo>
                <a:lnTo>
                  <a:pt x="64223" y="105143"/>
                </a:lnTo>
                <a:lnTo>
                  <a:pt x="22682" y="105143"/>
                </a:lnTo>
                <a:lnTo>
                  <a:pt x="16245" y="105626"/>
                </a:lnTo>
                <a:lnTo>
                  <a:pt x="3091" y="112888"/>
                </a:lnTo>
                <a:lnTo>
                  <a:pt x="0" y="123270"/>
                </a:lnTo>
                <a:lnTo>
                  <a:pt x="0" y="134146"/>
                </a:lnTo>
                <a:lnTo>
                  <a:pt x="64223" y="134146"/>
                </a:lnTo>
                <a:lnTo>
                  <a:pt x="71741" y="130521"/>
                </a:lnTo>
                <a:lnTo>
                  <a:pt x="79259" y="126896"/>
                </a:lnTo>
                <a:lnTo>
                  <a:pt x="85801" y="123162"/>
                </a:lnTo>
                <a:lnTo>
                  <a:pt x="96161" y="113969"/>
                </a:lnTo>
                <a:lnTo>
                  <a:pt x="103103" y="102799"/>
                </a:lnTo>
                <a:lnTo>
                  <a:pt x="105637" y="90640"/>
                </a:lnTo>
                <a:lnTo>
                  <a:pt x="104602" y="85299"/>
                </a:lnTo>
                <a:lnTo>
                  <a:pt x="98926" y="74105"/>
                </a:lnTo>
                <a:lnTo>
                  <a:pt x="90600" y="61632"/>
                </a:lnTo>
                <a:lnTo>
                  <a:pt x="86998" y="59377"/>
                </a:lnTo>
                <a:lnTo>
                  <a:pt x="74599"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2" name="object 32"/>
          <p:cNvSpPr/>
          <p:nvPr/>
        </p:nvSpPr>
        <p:spPr>
          <a:xfrm>
            <a:off x="8453593" y="6574912"/>
            <a:ext cx="105637" cy="134146"/>
          </a:xfrm>
          <a:custGeom>
            <a:avLst/>
            <a:gdLst/>
            <a:ahLst/>
            <a:cxnLst/>
            <a:rect l="l" t="t" r="r" b="b"/>
            <a:pathLst>
              <a:path w="105637" h="134146">
                <a:moveTo>
                  <a:pt x="30200" y="78687"/>
                </a:moveTo>
                <a:lnTo>
                  <a:pt x="30200" y="14499"/>
                </a:lnTo>
                <a:lnTo>
                  <a:pt x="26377" y="3634"/>
                </a:lnTo>
                <a:lnTo>
                  <a:pt x="18859" y="0"/>
                </a:lnTo>
                <a:lnTo>
                  <a:pt x="0" y="0"/>
                </a:lnTo>
                <a:lnTo>
                  <a:pt x="0" y="101517"/>
                </a:lnTo>
                <a:lnTo>
                  <a:pt x="5175" y="112262"/>
                </a:lnTo>
                <a:lnTo>
                  <a:pt x="13545" y="121836"/>
                </a:lnTo>
                <a:lnTo>
                  <a:pt x="24396" y="128675"/>
                </a:lnTo>
                <a:lnTo>
                  <a:pt x="37531" y="132778"/>
                </a:lnTo>
                <a:lnTo>
                  <a:pt x="52754" y="134146"/>
                </a:lnTo>
                <a:lnTo>
                  <a:pt x="55266" y="134085"/>
                </a:lnTo>
                <a:lnTo>
                  <a:pt x="68401" y="131564"/>
                </a:lnTo>
                <a:lnTo>
                  <a:pt x="79259" y="126896"/>
                </a:lnTo>
                <a:lnTo>
                  <a:pt x="82955" y="130521"/>
                </a:lnTo>
                <a:lnTo>
                  <a:pt x="90600" y="134146"/>
                </a:lnTo>
                <a:lnTo>
                  <a:pt x="101941" y="134146"/>
                </a:lnTo>
                <a:lnTo>
                  <a:pt x="101941" y="130521"/>
                </a:lnTo>
                <a:lnTo>
                  <a:pt x="105637" y="130521"/>
                </a:lnTo>
                <a:lnTo>
                  <a:pt x="105637" y="18133"/>
                </a:lnTo>
                <a:lnTo>
                  <a:pt x="103909" y="13179"/>
                </a:lnTo>
                <a:lnTo>
                  <a:pt x="94157" y="2690"/>
                </a:lnTo>
                <a:lnTo>
                  <a:pt x="82955" y="0"/>
                </a:lnTo>
                <a:lnTo>
                  <a:pt x="75436" y="0"/>
                </a:lnTo>
                <a:lnTo>
                  <a:pt x="75436" y="87015"/>
                </a:lnTo>
                <a:lnTo>
                  <a:pt x="74830" y="91841"/>
                </a:lnTo>
                <a:lnTo>
                  <a:pt x="68047" y="100911"/>
                </a:lnTo>
                <a:lnTo>
                  <a:pt x="49059" y="105143"/>
                </a:lnTo>
                <a:lnTo>
                  <a:pt x="44167" y="104841"/>
                </a:lnTo>
                <a:lnTo>
                  <a:pt x="33024" y="98348"/>
                </a:lnTo>
                <a:lnTo>
                  <a:pt x="30200" y="83389"/>
                </a:lnTo>
                <a:lnTo>
                  <a:pt x="30200" y="78687"/>
                </a:lnTo>
                <a:close/>
              </a:path>
            </a:pathLst>
          </a:custGeom>
          <a:solidFill>
            <a:srgbClr val="008FC1"/>
          </a:solidFill>
        </p:spPr>
        <p:txBody>
          <a:bodyPr wrap="square" lIns="0" tIns="0" rIns="0" bIns="0" rtlCol="0">
            <a:noAutofit/>
          </a:bodyPr>
          <a:lstStyle/>
          <a:p>
            <a:endParaRPr/>
          </a:p>
        </p:txBody>
      </p:sp>
      <p:sp>
        <p:nvSpPr>
          <p:cNvPr id="33" name="object 33"/>
          <p:cNvSpPr/>
          <p:nvPr/>
        </p:nvSpPr>
        <p:spPr>
          <a:xfrm>
            <a:off x="8578090" y="6516913"/>
            <a:ext cx="71741" cy="192145"/>
          </a:xfrm>
          <a:custGeom>
            <a:avLst/>
            <a:gdLst/>
            <a:ahLst/>
            <a:cxnLst/>
            <a:rect l="l" t="t" r="r" b="b"/>
            <a:pathLst>
              <a:path w="71741" h="192145">
                <a:moveTo>
                  <a:pt x="0" y="58747"/>
                </a:moveTo>
                <a:lnTo>
                  <a:pt x="0" y="155890"/>
                </a:lnTo>
                <a:lnTo>
                  <a:pt x="3822" y="163141"/>
                </a:lnTo>
                <a:lnTo>
                  <a:pt x="5170" y="166145"/>
                </a:lnTo>
                <a:lnTo>
                  <a:pt x="12375" y="177092"/>
                </a:lnTo>
                <a:lnTo>
                  <a:pt x="22119" y="185264"/>
                </a:lnTo>
                <a:lnTo>
                  <a:pt x="34393" y="190377"/>
                </a:lnTo>
                <a:lnTo>
                  <a:pt x="49186" y="192145"/>
                </a:lnTo>
                <a:lnTo>
                  <a:pt x="71741" y="192145"/>
                </a:lnTo>
                <a:lnTo>
                  <a:pt x="71741" y="174018"/>
                </a:lnTo>
                <a:lnTo>
                  <a:pt x="68046" y="166767"/>
                </a:lnTo>
                <a:lnTo>
                  <a:pt x="67113" y="165946"/>
                </a:lnTo>
                <a:lnTo>
                  <a:pt x="58056" y="161481"/>
                </a:lnTo>
                <a:lnTo>
                  <a:pt x="41541" y="159516"/>
                </a:lnTo>
                <a:lnTo>
                  <a:pt x="34023" y="159516"/>
                </a:lnTo>
                <a:lnTo>
                  <a:pt x="30200" y="152265"/>
                </a:lnTo>
                <a:lnTo>
                  <a:pt x="30200" y="18121"/>
                </a:lnTo>
                <a:lnTo>
                  <a:pt x="26504" y="14499"/>
                </a:lnTo>
                <a:lnTo>
                  <a:pt x="25821" y="12725"/>
                </a:lnTo>
                <a:lnTo>
                  <a:pt x="17334" y="2799"/>
                </a:lnTo>
                <a:lnTo>
                  <a:pt x="3822" y="0"/>
                </a:lnTo>
                <a:lnTo>
                  <a:pt x="0" y="0"/>
                </a:lnTo>
                <a:lnTo>
                  <a:pt x="0" y="58747"/>
                </a:lnTo>
                <a:close/>
              </a:path>
            </a:pathLst>
          </a:custGeom>
          <a:solidFill>
            <a:srgbClr val="008FC1"/>
          </a:solidFill>
        </p:spPr>
        <p:txBody>
          <a:bodyPr wrap="square" lIns="0" tIns="0" rIns="0" bIns="0" rtlCol="0">
            <a:noAutofit/>
          </a:bodyPr>
          <a:lstStyle/>
          <a:p>
            <a:endParaRPr/>
          </a:p>
        </p:txBody>
      </p:sp>
      <p:sp>
        <p:nvSpPr>
          <p:cNvPr id="34" name="object 34"/>
          <p:cNvSpPr/>
          <p:nvPr/>
        </p:nvSpPr>
        <p:spPr>
          <a:xfrm>
            <a:off x="8661172" y="6516913"/>
            <a:ext cx="71741" cy="192145"/>
          </a:xfrm>
          <a:custGeom>
            <a:avLst/>
            <a:gdLst/>
            <a:ahLst/>
            <a:cxnLst/>
            <a:rect l="l" t="t" r="r" b="b"/>
            <a:pathLst>
              <a:path w="71741" h="192145">
                <a:moveTo>
                  <a:pt x="30200" y="14499"/>
                </a:moveTo>
                <a:lnTo>
                  <a:pt x="29536" y="12725"/>
                </a:lnTo>
                <a:lnTo>
                  <a:pt x="21074" y="2799"/>
                </a:lnTo>
                <a:lnTo>
                  <a:pt x="7518" y="0"/>
                </a:lnTo>
                <a:lnTo>
                  <a:pt x="0" y="0"/>
                </a:lnTo>
                <a:lnTo>
                  <a:pt x="0" y="155890"/>
                </a:lnTo>
                <a:lnTo>
                  <a:pt x="3822" y="159516"/>
                </a:lnTo>
                <a:lnTo>
                  <a:pt x="3822" y="163141"/>
                </a:lnTo>
                <a:lnTo>
                  <a:pt x="6548" y="168788"/>
                </a:lnTo>
                <a:lnTo>
                  <a:pt x="13949" y="178646"/>
                </a:lnTo>
                <a:lnTo>
                  <a:pt x="23980" y="185985"/>
                </a:lnTo>
                <a:lnTo>
                  <a:pt x="36879" y="190565"/>
                </a:lnTo>
                <a:lnTo>
                  <a:pt x="52882" y="192145"/>
                </a:lnTo>
                <a:lnTo>
                  <a:pt x="68046" y="192145"/>
                </a:lnTo>
                <a:lnTo>
                  <a:pt x="71741" y="188520"/>
                </a:lnTo>
                <a:lnTo>
                  <a:pt x="71741" y="174018"/>
                </a:lnTo>
                <a:lnTo>
                  <a:pt x="68046" y="170393"/>
                </a:lnTo>
                <a:lnTo>
                  <a:pt x="64223" y="166767"/>
                </a:lnTo>
                <a:lnTo>
                  <a:pt x="60400" y="163141"/>
                </a:lnTo>
                <a:lnTo>
                  <a:pt x="49059" y="163141"/>
                </a:lnTo>
                <a:lnTo>
                  <a:pt x="45364" y="159516"/>
                </a:lnTo>
                <a:lnTo>
                  <a:pt x="41541" y="159516"/>
                </a:lnTo>
                <a:lnTo>
                  <a:pt x="34023" y="155890"/>
                </a:lnTo>
                <a:lnTo>
                  <a:pt x="30200" y="152265"/>
                </a:lnTo>
                <a:lnTo>
                  <a:pt x="30200" y="83376"/>
                </a:lnTo>
                <a:lnTo>
                  <a:pt x="68046" y="83376"/>
                </a:lnTo>
                <a:lnTo>
                  <a:pt x="68046" y="76132"/>
                </a:lnTo>
                <a:lnTo>
                  <a:pt x="67544" y="70272"/>
                </a:lnTo>
                <a:lnTo>
                  <a:pt x="61600" y="60546"/>
                </a:lnTo>
                <a:lnTo>
                  <a:pt x="45364" y="54376"/>
                </a:lnTo>
                <a:lnTo>
                  <a:pt x="30200" y="54376"/>
                </a:lnTo>
                <a:lnTo>
                  <a:pt x="30200" y="14499"/>
                </a:lnTo>
                <a:close/>
              </a:path>
            </a:pathLst>
          </a:custGeom>
          <a:solidFill>
            <a:srgbClr val="008FC1"/>
          </a:solidFill>
        </p:spPr>
        <p:txBody>
          <a:bodyPr wrap="square" lIns="0" tIns="0" rIns="0" bIns="0" rtlCol="0">
            <a:noAutofit/>
          </a:bodyPr>
          <a:lstStyle/>
          <a:p>
            <a:endParaRPr/>
          </a:p>
        </p:txBody>
      </p:sp>
      <p:sp>
        <p:nvSpPr>
          <p:cNvPr id="35" name="object 35"/>
          <p:cNvSpPr/>
          <p:nvPr/>
        </p:nvSpPr>
        <p:spPr>
          <a:xfrm>
            <a:off x="8751773" y="6574912"/>
            <a:ext cx="105764" cy="134146"/>
          </a:xfrm>
          <a:custGeom>
            <a:avLst/>
            <a:gdLst/>
            <a:ahLst/>
            <a:cxnLst/>
            <a:rect l="l" t="t" r="r" b="b"/>
            <a:pathLst>
              <a:path w="105764" h="134146">
                <a:moveTo>
                  <a:pt x="41541" y="47133"/>
                </a:moveTo>
                <a:lnTo>
                  <a:pt x="34023" y="47133"/>
                </a:lnTo>
                <a:lnTo>
                  <a:pt x="30200" y="43511"/>
                </a:lnTo>
                <a:lnTo>
                  <a:pt x="30200" y="36255"/>
                </a:lnTo>
                <a:lnTo>
                  <a:pt x="34023" y="32633"/>
                </a:lnTo>
                <a:lnTo>
                  <a:pt x="41541" y="29011"/>
                </a:lnTo>
                <a:lnTo>
                  <a:pt x="90600" y="29011"/>
                </a:lnTo>
                <a:lnTo>
                  <a:pt x="98246" y="25377"/>
                </a:lnTo>
                <a:lnTo>
                  <a:pt x="105764" y="18133"/>
                </a:lnTo>
                <a:lnTo>
                  <a:pt x="105764" y="0"/>
                </a:lnTo>
                <a:lnTo>
                  <a:pt x="34023" y="0"/>
                </a:lnTo>
                <a:lnTo>
                  <a:pt x="26504" y="3634"/>
                </a:lnTo>
                <a:lnTo>
                  <a:pt x="18686" y="8590"/>
                </a:lnTo>
                <a:lnTo>
                  <a:pt x="7982" y="18099"/>
                </a:lnTo>
                <a:lnTo>
                  <a:pt x="1914" y="28368"/>
                </a:lnTo>
                <a:lnTo>
                  <a:pt x="0" y="39889"/>
                </a:lnTo>
                <a:lnTo>
                  <a:pt x="615" y="45258"/>
                </a:lnTo>
                <a:lnTo>
                  <a:pt x="5140" y="56436"/>
                </a:lnTo>
                <a:lnTo>
                  <a:pt x="15163" y="68887"/>
                </a:lnTo>
                <a:lnTo>
                  <a:pt x="28332" y="74922"/>
                </a:lnTo>
                <a:lnTo>
                  <a:pt x="41541" y="79764"/>
                </a:lnTo>
                <a:lnTo>
                  <a:pt x="64223" y="79764"/>
                </a:lnTo>
                <a:lnTo>
                  <a:pt x="71741" y="83389"/>
                </a:lnTo>
                <a:lnTo>
                  <a:pt x="75564" y="87015"/>
                </a:lnTo>
                <a:lnTo>
                  <a:pt x="75564" y="94266"/>
                </a:lnTo>
                <a:lnTo>
                  <a:pt x="71741" y="101517"/>
                </a:lnTo>
                <a:lnTo>
                  <a:pt x="64223" y="105143"/>
                </a:lnTo>
                <a:lnTo>
                  <a:pt x="22682" y="105143"/>
                </a:lnTo>
                <a:lnTo>
                  <a:pt x="16282" y="105626"/>
                </a:lnTo>
                <a:lnTo>
                  <a:pt x="3132" y="112888"/>
                </a:lnTo>
                <a:lnTo>
                  <a:pt x="0" y="123270"/>
                </a:lnTo>
                <a:lnTo>
                  <a:pt x="0" y="134146"/>
                </a:lnTo>
                <a:lnTo>
                  <a:pt x="64223" y="134146"/>
                </a:lnTo>
                <a:lnTo>
                  <a:pt x="71741" y="130521"/>
                </a:lnTo>
                <a:lnTo>
                  <a:pt x="79387" y="126896"/>
                </a:lnTo>
                <a:lnTo>
                  <a:pt x="85887" y="123162"/>
                </a:lnTo>
                <a:lnTo>
                  <a:pt x="96235" y="113969"/>
                </a:lnTo>
                <a:lnTo>
                  <a:pt x="103208" y="102799"/>
                </a:lnTo>
                <a:lnTo>
                  <a:pt x="105764" y="90640"/>
                </a:lnTo>
                <a:lnTo>
                  <a:pt x="104715" y="85262"/>
                </a:lnTo>
                <a:lnTo>
                  <a:pt x="99010" y="74084"/>
                </a:lnTo>
                <a:lnTo>
                  <a:pt x="90600" y="61632"/>
                </a:lnTo>
                <a:lnTo>
                  <a:pt x="87032" y="59377"/>
                </a:lnTo>
                <a:lnTo>
                  <a:pt x="74641"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6" name="object 36"/>
          <p:cNvSpPr/>
          <p:nvPr/>
        </p:nvSpPr>
        <p:spPr>
          <a:xfrm>
            <a:off x="8132604" y="6574912"/>
            <a:ext cx="60400" cy="134146"/>
          </a:xfrm>
          <a:custGeom>
            <a:avLst/>
            <a:gdLst/>
            <a:ahLst/>
            <a:cxnLst/>
            <a:rect l="l" t="t" r="r" b="b"/>
            <a:pathLst>
              <a:path w="60400" h="134146">
                <a:moveTo>
                  <a:pt x="0" y="36089"/>
                </a:moveTo>
                <a:lnTo>
                  <a:pt x="0" y="119645"/>
                </a:lnTo>
                <a:lnTo>
                  <a:pt x="3822" y="126896"/>
                </a:lnTo>
                <a:lnTo>
                  <a:pt x="7518" y="134146"/>
                </a:lnTo>
                <a:lnTo>
                  <a:pt x="26377" y="134146"/>
                </a:lnTo>
                <a:lnTo>
                  <a:pt x="26377" y="130521"/>
                </a:lnTo>
                <a:lnTo>
                  <a:pt x="30200" y="130521"/>
                </a:lnTo>
                <a:lnTo>
                  <a:pt x="30200" y="36255"/>
                </a:lnTo>
                <a:lnTo>
                  <a:pt x="34023" y="32633"/>
                </a:lnTo>
                <a:lnTo>
                  <a:pt x="37718" y="29011"/>
                </a:lnTo>
                <a:lnTo>
                  <a:pt x="47038" y="26197"/>
                </a:lnTo>
                <a:lnTo>
                  <a:pt x="57825" y="17099"/>
                </a:lnTo>
                <a:lnTo>
                  <a:pt x="60400" y="7255"/>
                </a:lnTo>
                <a:lnTo>
                  <a:pt x="60400"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37" name="object 37"/>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txBox="1"/>
          <p:nvPr/>
        </p:nvSpPr>
        <p:spPr>
          <a:xfrm>
            <a:off x="1219200" y="4724400"/>
            <a:ext cx="1746552" cy="246380"/>
          </a:xfrm>
          <a:prstGeom prst="rect">
            <a:avLst/>
          </a:prstGeom>
        </p:spPr>
        <p:txBody>
          <a:bodyPr wrap="square" lIns="0" tIns="0" rIns="0" bIns="0" rtlCol="0">
            <a:noAutofit/>
          </a:bodyPr>
          <a:lstStyle/>
          <a:p>
            <a:pPr marL="12700">
              <a:lnSpc>
                <a:spcPts val="2030"/>
              </a:lnSpc>
              <a:spcBef>
                <a:spcPts val="101"/>
              </a:spcBef>
            </a:pPr>
            <a:r>
              <a:rPr lang="en-US" sz="2800" baseline="2874" dirty="0">
                <a:latin typeface="Calibri"/>
                <a:cs typeface="Calibri"/>
              </a:rPr>
              <a:t>    March, 2020</a:t>
            </a:r>
            <a:endParaRPr sz="2800" dirty="0">
              <a:latin typeface="Calibri"/>
              <a:cs typeface="Calibri"/>
            </a:endParaRPr>
          </a:p>
        </p:txBody>
      </p:sp>
      <p:sp>
        <p:nvSpPr>
          <p:cNvPr id="3" name="object 3"/>
          <p:cNvSpPr txBox="1"/>
          <p:nvPr/>
        </p:nvSpPr>
        <p:spPr>
          <a:xfrm>
            <a:off x="218643" y="5033772"/>
            <a:ext cx="2222023" cy="266191"/>
          </a:xfrm>
          <a:prstGeom prst="rect">
            <a:avLst/>
          </a:prstGeom>
        </p:spPr>
        <p:txBody>
          <a:bodyPr wrap="square" lIns="0" tIns="0" rIns="0" bIns="0" rtlCol="0">
            <a:noAutofit/>
          </a:bodyPr>
          <a:lstStyle/>
          <a:p>
            <a:pPr marL="12700">
              <a:lnSpc>
                <a:spcPts val="2030"/>
              </a:lnSpc>
              <a:spcBef>
                <a:spcPts val="101"/>
              </a:spcBef>
            </a:pPr>
            <a:r>
              <a:rPr sz="2850" spc="-119" baseline="2874" dirty="0">
                <a:latin typeface="Calibri"/>
                <a:cs typeface="Calibri"/>
              </a:rPr>
              <a:t>T</a:t>
            </a:r>
            <a:r>
              <a:rPr sz="2850" spc="-34" baseline="2874" dirty="0">
                <a:latin typeface="Calibri"/>
                <a:cs typeface="Calibri"/>
              </a:rPr>
              <a:t>r</a:t>
            </a:r>
            <a:r>
              <a:rPr sz="2850" spc="0" baseline="2874" dirty="0">
                <a:latin typeface="Calibri"/>
                <a:cs typeface="Calibri"/>
              </a:rPr>
              <a:t>ainer:</a:t>
            </a:r>
            <a:r>
              <a:rPr sz="2850" spc="-35" baseline="2874" dirty="0">
                <a:latin typeface="Calibri"/>
                <a:cs typeface="Calibri"/>
              </a:rPr>
              <a:t> </a:t>
            </a:r>
            <a:r>
              <a:rPr lang="en-US" sz="2850" spc="4" baseline="2874" dirty="0">
                <a:latin typeface="Calibri"/>
                <a:cs typeface="Calibri"/>
              </a:rPr>
              <a:t>Gopal</a:t>
            </a:r>
            <a:endParaRPr sz="1900" dirty="0">
              <a:latin typeface="Calibri"/>
              <a:cs typeface="Calibri"/>
            </a:endParaRPr>
          </a:p>
        </p:txBody>
      </p:sp>
      <p:sp>
        <p:nvSpPr>
          <p:cNvPr id="2" name="object 2"/>
          <p:cNvSpPr txBox="1"/>
          <p:nvPr/>
        </p:nvSpPr>
        <p:spPr>
          <a:xfrm>
            <a:off x="1028191" y="5288280"/>
            <a:ext cx="2518939" cy="266191"/>
          </a:xfrm>
          <a:prstGeom prst="rect">
            <a:avLst/>
          </a:prstGeom>
        </p:spPr>
        <p:txBody>
          <a:bodyPr wrap="square" lIns="0" tIns="0" rIns="0" bIns="0" rtlCol="0">
            <a:noAutofit/>
          </a:bodyPr>
          <a:lstStyle/>
          <a:p>
            <a:pPr marL="12700">
              <a:lnSpc>
                <a:spcPts val="2030"/>
              </a:lnSpc>
              <a:spcBef>
                <a:spcPts val="101"/>
              </a:spcBef>
            </a:pPr>
            <a:r>
              <a:rPr lang="en-US" sz="2850" baseline="2874" dirty="0">
                <a:latin typeface="Calibri"/>
                <a:cs typeface="Calibri"/>
              </a:rPr>
              <a:t>Kirti</a:t>
            </a:r>
            <a:endParaRPr sz="1900" dirty="0">
              <a:latin typeface="Calibri"/>
              <a:cs typeface="Calibri"/>
            </a:endParaRPr>
          </a:p>
        </p:txBody>
      </p:sp>
      <p:sp>
        <p:nvSpPr>
          <p:cNvPr id="41" name="Rectangle 40"/>
          <p:cNvSpPr/>
          <p:nvPr/>
        </p:nvSpPr>
        <p:spPr>
          <a:xfrm>
            <a:off x="-152400" y="2267208"/>
            <a:ext cx="10206961" cy="2862322"/>
          </a:xfrm>
          <a:prstGeom prst="rect">
            <a:avLst/>
          </a:prstGeom>
          <a:noFill/>
        </p:spPr>
        <p:txBody>
          <a:bodyPr wrap="square" lIns="91440" tIns="45720" rIns="91440" bIns="45720">
            <a:spAutoFit/>
          </a:bodyPr>
          <a:lstStyle/>
          <a:p>
            <a:pPr algn="ctr"/>
            <a:r>
              <a:rPr lang="en-US" sz="6000" b="1" cap="none" spc="0" dirty="0">
                <a:ln w="10541" cmpd="sng">
                  <a:solidFill>
                    <a:schemeClr val="accent1">
                      <a:shade val="88000"/>
                      <a:satMod val="110000"/>
                    </a:schemeClr>
                  </a:solidFill>
                  <a:prstDash val="solid"/>
                </a:ln>
                <a:solidFill>
                  <a:schemeClr val="accent6">
                    <a:lumMod val="75000"/>
                  </a:schemeClr>
                </a:solidFill>
                <a:effectLst/>
              </a:rPr>
              <a:t>SAP Process Integration</a:t>
            </a: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p:txBody>
      </p:sp>
      <p:sp>
        <p:nvSpPr>
          <p:cNvPr id="43" name="object 5"/>
          <p:cNvSpPr txBox="1"/>
          <p:nvPr/>
        </p:nvSpPr>
        <p:spPr>
          <a:xfrm>
            <a:off x="218642" y="4724400"/>
            <a:ext cx="1305357" cy="279907"/>
          </a:xfrm>
          <a:prstGeom prst="rect">
            <a:avLst/>
          </a:prstGeom>
        </p:spPr>
        <p:txBody>
          <a:bodyPr wrap="square" lIns="0" tIns="0" rIns="0" bIns="0" rtlCol="0">
            <a:noAutofit/>
          </a:bodyPr>
          <a:lstStyle/>
          <a:p>
            <a:pPr marL="12700">
              <a:lnSpc>
                <a:spcPts val="2165"/>
              </a:lnSpc>
              <a:spcBef>
                <a:spcPts val="108"/>
              </a:spcBef>
            </a:pPr>
            <a:r>
              <a:rPr lang="en-US" sz="2850" baseline="2874" dirty="0">
                <a:latin typeface="Calibri"/>
                <a:cs typeface="Calibri"/>
              </a:rPr>
              <a:t>16</a:t>
            </a:r>
            <a:r>
              <a:rPr lang="en-US" sz="2850" baseline="30000" dirty="0">
                <a:latin typeface="Calibri"/>
                <a:cs typeface="Calibri"/>
              </a:rPr>
              <a:t>th</a:t>
            </a:r>
            <a:r>
              <a:rPr lang="en-US" sz="2850" baseline="2874" dirty="0">
                <a:latin typeface="Calibri"/>
                <a:cs typeface="Calibri"/>
              </a:rPr>
              <a:t> – 20</a:t>
            </a:r>
            <a:r>
              <a:rPr lang="en-US" sz="2850" baseline="30000" dirty="0">
                <a:latin typeface="Calibri"/>
                <a:cs typeface="Calibri"/>
              </a:rPr>
              <a:t>th</a:t>
            </a:r>
            <a:r>
              <a:rPr lang="en-US" sz="2850" baseline="2874" dirty="0">
                <a:latin typeface="Calibri"/>
                <a:cs typeface="Calibri"/>
              </a:rPr>
              <a:t> </a:t>
            </a:r>
            <a:endParaRPr sz="1250" dirty="0">
              <a:latin typeface="Calibri"/>
              <a:cs typeface="Calibri"/>
            </a:endParaRPr>
          </a:p>
        </p:txBody>
      </p:sp>
      <p:sp>
        <p:nvSpPr>
          <p:cNvPr id="39" name="Text Box 9"/>
          <p:cNvSpPr txBox="1">
            <a:spLocks noChangeArrowheads="1"/>
          </p:cNvSpPr>
          <p:nvPr/>
        </p:nvSpPr>
        <p:spPr bwMode="auto">
          <a:xfrm>
            <a:off x="529196" y="3308854"/>
            <a:ext cx="8281987" cy="1354217"/>
          </a:xfrm>
          <a:prstGeom prst="rect">
            <a:avLst/>
          </a:prstGeom>
          <a:noFill/>
          <a:ln w="12700">
            <a:noFill/>
            <a:miter lim="800000"/>
            <a:headEnd/>
            <a:tailEnd/>
          </a:ln>
        </p:spPr>
        <p:txBody>
          <a:bodyPr>
            <a:spAutoFit/>
          </a:bodyPr>
          <a:lstStyle/>
          <a:p>
            <a:pPr algn="ctr"/>
            <a:r>
              <a:rPr lang="en-US" sz="5400" b="1" dirty="0">
                <a:ln w="10541" cmpd="sng">
                  <a:solidFill>
                    <a:schemeClr val="accent1">
                      <a:shade val="88000"/>
                      <a:satMod val="110000"/>
                    </a:schemeClr>
                  </a:solidFill>
                  <a:prstDash val="solid"/>
                </a:ln>
                <a:solidFill>
                  <a:schemeClr val="accent6">
                    <a:lumMod val="75000"/>
                  </a:schemeClr>
                </a:solidFill>
              </a:rPr>
              <a:t>Integration Directory</a:t>
            </a:r>
          </a:p>
          <a:p>
            <a:pPr algn="ctr"/>
            <a:endParaRPr lang="en-US" sz="2800" b="1" dirty="0">
              <a:solidFill>
                <a:srgbClr val="CC0000"/>
              </a:solidFill>
            </a:endParaRPr>
          </a:p>
        </p:txBody>
      </p:sp>
      <p:sp>
        <p:nvSpPr>
          <p:cNvPr id="40" name="object 5">
            <a:extLst>
              <a:ext uri="{FF2B5EF4-FFF2-40B4-BE49-F238E27FC236}">
                <a16:creationId xmlns:a16="http://schemas.microsoft.com/office/drawing/2014/main" id="{8C95C3E1-93F4-465B-8EFC-66C7AB63A324}"/>
              </a:ext>
            </a:extLst>
          </p:cNvPr>
          <p:cNvSpPr txBox="1"/>
          <p:nvPr/>
        </p:nvSpPr>
        <p:spPr>
          <a:xfrm>
            <a:off x="228600" y="4321125"/>
            <a:ext cx="866217" cy="250875"/>
          </a:xfrm>
          <a:prstGeom prst="rect">
            <a:avLst/>
          </a:prstGeom>
        </p:spPr>
        <p:txBody>
          <a:bodyPr wrap="square" lIns="0" tIns="0" rIns="0" bIns="0" rtlCol="0">
            <a:noAutofit/>
          </a:bodyPr>
          <a:lstStyle/>
          <a:p>
            <a:pPr marL="12700">
              <a:lnSpc>
                <a:spcPts val="2165"/>
              </a:lnSpc>
              <a:spcBef>
                <a:spcPts val="108"/>
              </a:spcBef>
            </a:pPr>
            <a:r>
              <a:rPr lang="en-US" sz="2850" b="1" baseline="2874" dirty="0">
                <a:latin typeface="Calibri"/>
                <a:cs typeface="Calibri"/>
              </a:rPr>
              <a:t>Day 3</a:t>
            </a:r>
            <a:endParaRPr sz="1250" b="1"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1754326"/>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Types of Integration Scenario configurations and its availability in Dual and Single Stacks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151150"/>
            <a:ext cx="8935416" cy="1068049"/>
          </a:xfrm>
          <a:prstGeom prst="rect">
            <a:avLst/>
          </a:prstGeom>
        </p:spPr>
        <p:txBody>
          <a:bodyPr wrap="square" lIns="0" tIns="0" rIns="0" bIns="0" rtlCol="0">
            <a:noAutofit/>
          </a:bodyPr>
          <a:lstStyle/>
          <a:p>
            <a:pPr marL="12700" lvl="1">
              <a:lnSpc>
                <a:spcPts val="3570"/>
              </a:lnSpc>
              <a:spcBef>
                <a:spcPts val="600"/>
              </a:spcBef>
            </a:pPr>
            <a:r>
              <a:rPr lang="en-US" sz="2500" b="1" dirty="0">
                <a:solidFill>
                  <a:schemeClr val="accent6"/>
                </a:solidFill>
                <a:latin typeface="Arial" panose="020B0604020202020204" pitchFamily="34" charset="0"/>
                <a:cs typeface="Arial" panose="020B0604020202020204" pitchFamily="34" charset="0"/>
              </a:rPr>
              <a:t>Types of Integration Scenario configurations and its availability in Dual and Single Stacks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284784" y="1100157"/>
            <a:ext cx="8325816" cy="992579"/>
          </a:xfrm>
          <a:prstGeom prst="rect">
            <a:avLst/>
          </a:prstGeom>
        </p:spPr>
        <p:txBody>
          <a:bodyPr wrap="square">
            <a:spAutoFit/>
          </a:bodyPr>
          <a:lstStyle/>
          <a:p>
            <a:pPr marL="822960" lvl="1">
              <a:spcBef>
                <a:spcPct val="20000"/>
              </a:spcBef>
              <a:spcAft>
                <a:spcPct val="5000"/>
              </a:spcAft>
              <a:buClr>
                <a:schemeClr val="tx1"/>
              </a:buClr>
            </a:pPr>
            <a:r>
              <a:rPr lang="en-US" dirty="0">
                <a:latin typeface="Arial" pitchFamily="34" charset="0"/>
                <a:cs typeface="Arial" pitchFamily="34" charset="0"/>
              </a:rPr>
              <a:t>Below are the different types of integration scenarios that can be created in Integration Directory.</a:t>
            </a:r>
          </a:p>
          <a:p>
            <a:pPr lvl="1">
              <a:spcBef>
                <a:spcPct val="20000"/>
              </a:spcBef>
              <a:spcAft>
                <a:spcPct val="5000"/>
              </a:spcAft>
              <a:buClr>
                <a:schemeClr val="tx1"/>
              </a:buClr>
              <a:buFont typeface="Wingdings" pitchFamily="2" charset="2"/>
              <a:buNone/>
            </a:pPr>
            <a:endParaRPr lang="en-US" dirty="0">
              <a:cs typeface="Arial" charset="0"/>
            </a:endParaRPr>
          </a:p>
        </p:txBody>
      </p:sp>
      <p:pic>
        <p:nvPicPr>
          <p:cNvPr id="17409" name="Picture 1"/>
          <p:cNvPicPr>
            <a:picLocks noChangeAspect="1" noChangeArrowheads="1"/>
          </p:cNvPicPr>
          <p:nvPr/>
        </p:nvPicPr>
        <p:blipFill>
          <a:blip r:embed="rId5" cstate="print"/>
          <a:srcRect/>
          <a:stretch>
            <a:fillRect/>
          </a:stretch>
        </p:blipFill>
        <p:spPr bwMode="auto">
          <a:xfrm>
            <a:off x="990600" y="1828800"/>
            <a:ext cx="7912720" cy="2286000"/>
          </a:xfrm>
          <a:prstGeom prst="rect">
            <a:avLst/>
          </a:prstGeom>
          <a:noFill/>
          <a:ln w="9525">
            <a:noFill/>
            <a:miter lim="800000"/>
            <a:headEnd/>
            <a:tailEnd/>
          </a:ln>
        </p:spPr>
      </p:pic>
      <p:sp>
        <p:nvSpPr>
          <p:cNvPr id="16" name="Rectangle 15"/>
          <p:cNvSpPr/>
          <p:nvPr/>
        </p:nvSpPr>
        <p:spPr>
          <a:xfrm>
            <a:off x="533400" y="4343400"/>
            <a:ext cx="8915400" cy="1200329"/>
          </a:xfrm>
          <a:prstGeom prst="rect">
            <a:avLst/>
          </a:prstGeom>
        </p:spPr>
        <p:txBody>
          <a:bodyPr wrap="square">
            <a:spAutoFit/>
          </a:bodyPr>
          <a:lstStyle/>
          <a:p>
            <a:pPr marL="822960" lvl="1" algn="just">
              <a:spcAft>
                <a:spcPts val="1200"/>
              </a:spcAft>
            </a:pPr>
            <a:r>
              <a:rPr lang="en-US" b="1" dirty="0">
                <a:latin typeface="Arial" pitchFamily="34" charset="0"/>
                <a:cs typeface="Arial" pitchFamily="34" charset="0"/>
              </a:rPr>
              <a:t>Classical configurations: </a:t>
            </a:r>
            <a:r>
              <a:rPr lang="en-US" dirty="0">
                <a:latin typeface="Arial" pitchFamily="34" charset="0"/>
                <a:cs typeface="Arial" pitchFamily="34" charset="0"/>
              </a:rPr>
              <a:t>Integration Scenarios can be constructed by defining Communication Channels and all the pipeline steps (Sender Agreement, Receiver Determination, Interface Determination and Receiver Agreement) utilizing both </a:t>
            </a:r>
            <a:r>
              <a:rPr lang="en-US" b="1" dirty="0">
                <a:latin typeface="Arial" pitchFamily="34" charset="0"/>
                <a:cs typeface="Arial" pitchFamily="34" charset="0"/>
              </a:rPr>
              <a:t>IE</a:t>
            </a:r>
            <a:r>
              <a:rPr lang="en-US" dirty="0">
                <a:latin typeface="Arial" pitchFamily="34" charset="0"/>
                <a:cs typeface="Arial" pitchFamily="34" charset="0"/>
              </a:rPr>
              <a:t> and </a:t>
            </a:r>
            <a:r>
              <a:rPr lang="en-US" b="1" dirty="0">
                <a:latin typeface="Arial" pitchFamily="34" charset="0"/>
                <a:cs typeface="Arial" pitchFamily="34" charset="0"/>
              </a:rPr>
              <a:t>AAE</a:t>
            </a:r>
            <a:r>
              <a:rPr lang="en-US" dirty="0">
                <a:latin typeface="Arial" pitchFamily="34" charset="0"/>
                <a:cs typeface="Arial" pitchFamily="34" charset="0"/>
              </a:rPr>
              <a:t> capabilities.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151150"/>
            <a:ext cx="8935416" cy="1068049"/>
          </a:xfrm>
          <a:prstGeom prst="rect">
            <a:avLst/>
          </a:prstGeom>
        </p:spPr>
        <p:txBody>
          <a:bodyPr wrap="square" lIns="0" tIns="0" rIns="0" bIns="0" rtlCol="0">
            <a:noAutofit/>
          </a:bodyPr>
          <a:lstStyle/>
          <a:p>
            <a:pPr marL="12700" lvl="1">
              <a:lnSpc>
                <a:spcPts val="3570"/>
              </a:lnSpc>
              <a:spcBef>
                <a:spcPts val="600"/>
              </a:spcBef>
            </a:pPr>
            <a:r>
              <a:rPr lang="en-US" sz="2500" b="1" dirty="0">
                <a:solidFill>
                  <a:schemeClr val="accent6"/>
                </a:solidFill>
                <a:latin typeface="Arial" panose="020B0604020202020204" pitchFamily="34" charset="0"/>
                <a:cs typeface="Arial" panose="020B0604020202020204" pitchFamily="34" charset="0"/>
              </a:rPr>
              <a:t>Types of Integration Scenario configurations and its availability in Dual and Single Stacks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284784" y="1100157"/>
            <a:ext cx="8325816" cy="4856714"/>
          </a:xfrm>
          <a:prstGeom prst="rect">
            <a:avLst/>
          </a:prstGeom>
        </p:spPr>
        <p:txBody>
          <a:bodyPr wrap="square">
            <a:spAutoFit/>
          </a:bodyPr>
          <a:lstStyle/>
          <a:p>
            <a:pPr lvl="1" algn="just"/>
            <a:endParaRPr lang="en-US" b="1" dirty="0">
              <a:latin typeface="Arial" pitchFamily="34" charset="0"/>
              <a:cs typeface="Arial" pitchFamily="34" charset="0"/>
            </a:endParaRPr>
          </a:p>
          <a:p>
            <a:pPr lvl="1" algn="just"/>
            <a:r>
              <a:rPr lang="en-US" b="1" dirty="0">
                <a:latin typeface="Arial" pitchFamily="34" charset="0"/>
                <a:cs typeface="Arial" pitchFamily="34" charset="0"/>
              </a:rPr>
              <a:t>Integrated Configurations: </a:t>
            </a:r>
            <a:r>
              <a:rPr lang="en-US" dirty="0">
                <a:latin typeface="Arial" pitchFamily="34" charset="0"/>
                <a:cs typeface="Arial" pitchFamily="34" charset="0"/>
              </a:rPr>
              <a:t>Through </a:t>
            </a:r>
            <a:r>
              <a:rPr lang="en-US" b="1" dirty="0">
                <a:latin typeface="Arial" pitchFamily="34" charset="0"/>
                <a:cs typeface="Arial" pitchFamily="34" charset="0"/>
              </a:rPr>
              <a:t>ICO</a:t>
            </a:r>
            <a:r>
              <a:rPr lang="en-US" dirty="0">
                <a:latin typeface="Arial" pitchFamily="34" charset="0"/>
                <a:cs typeface="Arial" pitchFamily="34" charset="0"/>
              </a:rPr>
              <a:t>, Integration Scenarios can be constructed by configuring Collaboration profiles and agreements. </a:t>
            </a:r>
            <a:r>
              <a:rPr lang="en-US" b="1" dirty="0">
                <a:latin typeface="Arial" pitchFamily="34" charset="0"/>
                <a:cs typeface="Arial" pitchFamily="34" charset="0"/>
              </a:rPr>
              <a:t>ICO</a:t>
            </a:r>
            <a:r>
              <a:rPr lang="en-US" dirty="0">
                <a:latin typeface="Arial" pitchFamily="34" charset="0"/>
                <a:cs typeface="Arial" pitchFamily="34" charset="0"/>
              </a:rPr>
              <a:t> processes messages locally on the </a:t>
            </a:r>
            <a:r>
              <a:rPr lang="en-US" b="1" dirty="0">
                <a:latin typeface="Arial" pitchFamily="34" charset="0"/>
                <a:cs typeface="Arial" pitchFamily="34" charset="0"/>
              </a:rPr>
              <a:t>AAE</a:t>
            </a:r>
            <a:r>
              <a:rPr lang="en-US" dirty="0">
                <a:latin typeface="Arial" pitchFamily="34" charset="0"/>
                <a:cs typeface="Arial" pitchFamily="34" charset="0"/>
              </a:rPr>
              <a:t>. It bypasses the </a:t>
            </a:r>
            <a:r>
              <a:rPr lang="en-US" b="1" dirty="0">
                <a:latin typeface="Arial" pitchFamily="34" charset="0"/>
                <a:cs typeface="Arial" pitchFamily="34" charset="0"/>
              </a:rPr>
              <a:t>IE</a:t>
            </a:r>
            <a:r>
              <a:rPr lang="en-US" dirty="0">
                <a:latin typeface="Arial" pitchFamily="34" charset="0"/>
                <a:cs typeface="Arial" pitchFamily="34" charset="0"/>
              </a:rPr>
              <a:t> in case of Dual Stack installation.</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Integration Flows: </a:t>
            </a:r>
            <a:r>
              <a:rPr lang="en-US" dirty="0">
                <a:latin typeface="Arial" pitchFamily="34" charset="0"/>
                <a:cs typeface="Arial" pitchFamily="34" charset="0"/>
              </a:rPr>
              <a:t>Through </a:t>
            </a:r>
            <a:r>
              <a:rPr lang="en-US" b="1" dirty="0">
                <a:latin typeface="Arial" pitchFamily="34" charset="0"/>
                <a:cs typeface="Arial" pitchFamily="34" charset="0"/>
              </a:rPr>
              <a:t>IFlows</a:t>
            </a:r>
            <a:r>
              <a:rPr lang="en-US" dirty="0">
                <a:latin typeface="Arial" pitchFamily="34" charset="0"/>
                <a:cs typeface="Arial" pitchFamily="34" charset="0"/>
              </a:rPr>
              <a:t>, Integration Scenarios can be constructed by using the Business Process Modeling Notation (BPMN) in NWDS and deployed in ID (Java Swing application). An ICO will be constructed automatically and will get assigned to the Integration Flow object in ID.</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Direct Connections: </a:t>
            </a:r>
            <a:r>
              <a:rPr lang="en-US" dirty="0">
                <a:latin typeface="Arial" pitchFamily="34" charset="0"/>
                <a:cs typeface="Arial" pitchFamily="34" charset="0"/>
              </a:rPr>
              <a:t>Through Direct Connection, two systems use the web service runtime to communicate with each other directly without using a central Integration Server or the AAE. The configuration steps are minimal in the ID for Direct Connection configuration.</a:t>
            </a: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1200329"/>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Configuration Tasks and Tools</a:t>
            </a:r>
          </a:p>
          <a:p>
            <a:pPr lvl="1" algn="ctr"/>
            <a:endParaRPr lang="en-US" sz="3600" dirty="0">
              <a:solidFill>
                <a:schemeClr val="bg1">
                  <a:lumMod val="95000"/>
                </a:schemeClr>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89354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Integration Directory Objects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50178" name="Picture 2"/>
          <p:cNvPicPr>
            <a:picLocks noChangeAspect="1" noChangeArrowheads="1"/>
          </p:cNvPicPr>
          <p:nvPr/>
        </p:nvPicPr>
        <p:blipFill>
          <a:blip r:embed="rId4" cstate="print"/>
          <a:srcRect/>
          <a:stretch>
            <a:fillRect/>
          </a:stretch>
        </p:blipFill>
        <p:spPr bwMode="auto">
          <a:xfrm>
            <a:off x="0" y="1375317"/>
            <a:ext cx="9677399" cy="464448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04800"/>
            <a:ext cx="8935416" cy="9143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Configuration Tasks and Tools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524000"/>
            <a:ext cx="8686800" cy="3970318"/>
          </a:xfrm>
          <a:prstGeom prst="rect">
            <a:avLst/>
          </a:prstGeom>
        </p:spPr>
        <p:txBody>
          <a:bodyPr wrap="square">
            <a:spAutoFit/>
          </a:bodyPr>
          <a:lstStyle/>
          <a:p>
            <a:pPr lvl="1" algn="just"/>
            <a:r>
              <a:rPr lang="en-US" dirty="0">
                <a:latin typeface="Arial" pitchFamily="34" charset="0"/>
                <a:cs typeface="Arial" pitchFamily="34" charset="0"/>
              </a:rPr>
              <a:t>Following tasks should be performed at configuration time</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Determining the system landscape </a:t>
            </a:r>
            <a:r>
              <a:rPr lang="en-US" dirty="0">
                <a:latin typeface="Arial" pitchFamily="34" charset="0"/>
                <a:cs typeface="Arial" pitchFamily="34" charset="0"/>
              </a:rPr>
              <a:t>- Identify systems which are involved in  integration scenario. Define the relevant systems in the System Landscape Directory (SLD).</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Determining how the messages are exchanged between the systems </a:t>
            </a:r>
            <a:r>
              <a:rPr lang="en-US" dirty="0">
                <a:latin typeface="Arial" pitchFamily="34" charset="0"/>
                <a:cs typeface="Arial" pitchFamily="34" charset="0"/>
              </a:rPr>
              <a:t>- Specifying how messages should be exchanged between the systems in accordance with the interface objects specified at design time.</a:t>
            </a:r>
          </a:p>
          <a:p>
            <a:pPr lvl="1" algn="just"/>
            <a:r>
              <a:rPr lang="en-US" dirty="0">
                <a:latin typeface="Arial" pitchFamily="34" charset="0"/>
                <a:cs typeface="Arial" pitchFamily="34" charset="0"/>
              </a:rPr>
              <a:t>To perform this task, following objects needs to be defined in Integration Directory:</a:t>
            </a:r>
          </a:p>
          <a:p>
            <a:pPr marL="968375" lvl="2" indent="-285750" algn="just"/>
            <a:r>
              <a:rPr lang="en-US" dirty="0">
                <a:latin typeface="Arial" pitchFamily="34" charset="0"/>
                <a:cs typeface="Arial" pitchFamily="34" charset="0"/>
              </a:rPr>
              <a:t>Collaboration Profiles</a:t>
            </a:r>
          </a:p>
          <a:p>
            <a:pPr marL="968375" lvl="2" indent="-285750" algn="just"/>
            <a:r>
              <a:rPr lang="en-US" dirty="0">
                <a:latin typeface="Arial" pitchFamily="34" charset="0"/>
                <a:cs typeface="Arial" pitchFamily="34" charset="0"/>
              </a:rPr>
              <a:t>Collaboration Agreements</a:t>
            </a:r>
          </a:p>
          <a:p>
            <a:pPr marL="968375" lvl="2" indent="-285750" algn="just"/>
            <a:r>
              <a:rPr lang="en-US" dirty="0">
                <a:latin typeface="Arial" pitchFamily="34" charset="0"/>
                <a:cs typeface="Arial" pitchFamily="34" charset="0"/>
              </a:rPr>
              <a:t>Routing and Mapping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04800"/>
            <a:ext cx="8935416" cy="9143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Configuration Tasks and Tools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524000"/>
            <a:ext cx="8686800" cy="3508653"/>
          </a:xfrm>
          <a:prstGeom prst="rect">
            <a:avLst/>
          </a:prstGeom>
        </p:spPr>
        <p:txBody>
          <a:bodyPr wrap="square">
            <a:spAutoFit/>
          </a:bodyPr>
          <a:lstStyle/>
          <a:p>
            <a:pPr algn="just"/>
            <a:r>
              <a:rPr lang="en-US" sz="2400" b="1" dirty="0">
                <a:solidFill>
                  <a:schemeClr val="accent6">
                    <a:lumMod val="75000"/>
                  </a:schemeClr>
                </a:solidFill>
                <a:latin typeface="Arial" pitchFamily="34" charset="0"/>
                <a:cs typeface="Arial" pitchFamily="34" charset="0"/>
              </a:rPr>
              <a:t>Collaboration Profiles</a:t>
            </a:r>
            <a:r>
              <a:rPr lang="en-US" sz="2400" dirty="0">
                <a:solidFill>
                  <a:schemeClr val="accent6">
                    <a:lumMod val="75000"/>
                  </a:schemeClr>
                </a:solidFill>
                <a:latin typeface="Arial" pitchFamily="34" charset="0"/>
                <a:cs typeface="Arial" pitchFamily="34" charset="0"/>
              </a:rPr>
              <a:t>:</a:t>
            </a:r>
          </a:p>
          <a:p>
            <a:pPr algn="just"/>
            <a:endParaRPr lang="en-US" dirty="0">
              <a:latin typeface="Arial" pitchFamily="34" charset="0"/>
              <a:cs typeface="Arial" pitchFamily="34" charset="0"/>
            </a:endParaRPr>
          </a:p>
          <a:p>
            <a:pPr marL="574675" lvl="1" indent="-342900" algn="just">
              <a:buFont typeface="+mj-lt"/>
              <a:buAutoNum type="alphaLcParenR"/>
            </a:pPr>
            <a:r>
              <a:rPr lang="en-US" b="1" dirty="0">
                <a:latin typeface="Arial" pitchFamily="34" charset="0"/>
                <a:cs typeface="Arial" pitchFamily="34" charset="0"/>
              </a:rPr>
              <a:t>Communication Party </a:t>
            </a:r>
            <a:r>
              <a:rPr lang="en-US" dirty="0">
                <a:latin typeface="Arial" pitchFamily="34" charset="0"/>
                <a:cs typeface="Arial" pitchFamily="34" charset="0"/>
              </a:rPr>
              <a:t>- Represents a company unit which involves in message exchange.</a:t>
            </a:r>
          </a:p>
          <a:p>
            <a:pPr marL="574675" lvl="1" indent="-342900" algn="just">
              <a:buFont typeface="+mj-lt"/>
              <a:buAutoNum type="alphaLcParenR"/>
            </a:pPr>
            <a:endParaRPr lang="en-US" dirty="0">
              <a:latin typeface="Arial" pitchFamily="34" charset="0"/>
              <a:cs typeface="Arial" pitchFamily="34" charset="0"/>
            </a:endParaRPr>
          </a:p>
          <a:p>
            <a:pPr marL="574675" lvl="1" indent="-342900" algn="just">
              <a:buFont typeface="+mj-lt"/>
              <a:buAutoNum type="alphaLcParenR"/>
            </a:pPr>
            <a:r>
              <a:rPr lang="en-US" b="1" dirty="0">
                <a:latin typeface="Arial" pitchFamily="34" charset="0"/>
                <a:cs typeface="Arial" pitchFamily="34" charset="0"/>
              </a:rPr>
              <a:t>Communication Component </a:t>
            </a:r>
            <a:r>
              <a:rPr lang="en-US" dirty="0">
                <a:latin typeface="Arial" pitchFamily="34" charset="0"/>
                <a:cs typeface="Arial" pitchFamily="34" charset="0"/>
              </a:rPr>
              <a:t>- Represents an entity that is used as a sender or receiver of messages (Business System or </a:t>
            </a:r>
            <a:r>
              <a:rPr lang="en-US">
                <a:latin typeface="Arial" pitchFamily="34" charset="0"/>
                <a:cs typeface="Arial" pitchFamily="34" charset="0"/>
              </a:rPr>
              <a:t>Business Component).</a:t>
            </a:r>
            <a:endParaRPr lang="en-US" dirty="0">
              <a:latin typeface="Arial" pitchFamily="34" charset="0"/>
              <a:cs typeface="Arial" pitchFamily="34" charset="0"/>
            </a:endParaRPr>
          </a:p>
          <a:p>
            <a:pPr marL="574675" lvl="1" indent="-342900" algn="just">
              <a:buFont typeface="+mj-lt"/>
              <a:buAutoNum type="alphaLcParenR"/>
            </a:pPr>
            <a:endParaRPr lang="en-US" dirty="0">
              <a:latin typeface="Arial" pitchFamily="34" charset="0"/>
              <a:cs typeface="Arial" pitchFamily="34" charset="0"/>
            </a:endParaRPr>
          </a:p>
          <a:p>
            <a:pPr marL="574675" lvl="1" indent="-342900" algn="just">
              <a:buFont typeface="+mj-lt"/>
              <a:buAutoNum type="alphaLcParenR"/>
            </a:pPr>
            <a:r>
              <a:rPr lang="en-US" b="1" dirty="0">
                <a:latin typeface="Arial" pitchFamily="34" charset="0"/>
                <a:cs typeface="Arial" pitchFamily="34" charset="0"/>
              </a:rPr>
              <a:t>Communication Channel </a:t>
            </a:r>
            <a:r>
              <a:rPr lang="en-US" dirty="0">
                <a:latin typeface="Arial" pitchFamily="34" charset="0"/>
                <a:cs typeface="Arial" pitchFamily="34" charset="0"/>
              </a:rPr>
              <a:t>- Defines the rules on how to handle messages during inbound or outbound processing. A Communication Channel is used to define the type of the adapter and its configuration (connectivity) during inbound or outbound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04800"/>
            <a:ext cx="8935416" cy="9143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Configuration Tasks and Tools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524000"/>
            <a:ext cx="8686800" cy="4247317"/>
          </a:xfrm>
          <a:prstGeom prst="rect">
            <a:avLst/>
          </a:prstGeom>
        </p:spPr>
        <p:txBody>
          <a:bodyPr wrap="square">
            <a:spAutoFit/>
          </a:bodyPr>
          <a:lstStyle/>
          <a:p>
            <a:pPr algn="just"/>
            <a:r>
              <a:rPr lang="en-US" b="1" dirty="0">
                <a:solidFill>
                  <a:schemeClr val="accent6">
                    <a:lumMod val="75000"/>
                  </a:schemeClr>
                </a:solidFill>
                <a:latin typeface="Arial" pitchFamily="34" charset="0"/>
                <a:cs typeface="Arial" pitchFamily="34" charset="0"/>
              </a:rPr>
              <a:t>Collaboration Agreements</a:t>
            </a:r>
          </a:p>
          <a:p>
            <a:pPr algn="just"/>
            <a:endParaRPr lang="en-US" b="1" dirty="0">
              <a:latin typeface="Arial" pitchFamily="34" charset="0"/>
              <a:cs typeface="Arial" pitchFamily="34" charset="0"/>
            </a:endParaRPr>
          </a:p>
          <a:p>
            <a:pPr algn="just"/>
            <a:endParaRPr lang="en-US" dirty="0">
              <a:latin typeface="Arial" pitchFamily="34" charset="0"/>
              <a:cs typeface="Arial" pitchFamily="34" charset="0"/>
            </a:endParaRPr>
          </a:p>
          <a:p>
            <a:pPr marL="342900" indent="-342900" algn="just">
              <a:buFont typeface="+mj-lt"/>
              <a:buAutoNum type="alphaLcParenR"/>
            </a:pPr>
            <a:r>
              <a:rPr lang="en-US" b="1" dirty="0">
                <a:latin typeface="Arial" pitchFamily="34" charset="0"/>
                <a:cs typeface="Arial" pitchFamily="34" charset="0"/>
              </a:rPr>
              <a:t>Inbound Processing </a:t>
            </a:r>
            <a:r>
              <a:rPr lang="en-US" dirty="0">
                <a:latin typeface="Arial" pitchFamily="34" charset="0"/>
                <a:cs typeface="Arial" pitchFamily="34" charset="0"/>
              </a:rPr>
              <a:t>– Inbound processing defines how the incoming message has to be transformed technically to XML message structure that the PI runtime can understand. It contains sender partner details and also includes security-relevant features (Certificate paths etc.,).</a:t>
            </a:r>
          </a:p>
          <a:p>
            <a:pPr marL="342900" indent="-342900" algn="just">
              <a:buFont typeface="+mj-lt"/>
              <a:buAutoNum type="alphaLcParenR"/>
            </a:pPr>
            <a:endParaRPr lang="en-US" dirty="0">
              <a:latin typeface="Arial" pitchFamily="34" charset="0"/>
              <a:cs typeface="Arial" pitchFamily="34" charset="0"/>
            </a:endParaRPr>
          </a:p>
          <a:p>
            <a:pPr marL="342900" indent="-342900" algn="just">
              <a:buFont typeface="+mj-lt"/>
              <a:buAutoNum type="alphaLcParenR"/>
            </a:pPr>
            <a:endParaRPr lang="en-US" dirty="0">
              <a:latin typeface="Arial" pitchFamily="34" charset="0"/>
              <a:cs typeface="Arial" pitchFamily="34" charset="0"/>
            </a:endParaRPr>
          </a:p>
          <a:p>
            <a:pPr marL="342900" indent="-342900" algn="just">
              <a:buFont typeface="+mj-lt"/>
              <a:buAutoNum type="alphaLcParenR"/>
            </a:pPr>
            <a:endParaRPr lang="en-US" dirty="0">
              <a:latin typeface="Arial" pitchFamily="34" charset="0"/>
              <a:cs typeface="Arial" pitchFamily="34" charset="0"/>
            </a:endParaRPr>
          </a:p>
          <a:p>
            <a:pPr marL="342900" indent="-342900" algn="just">
              <a:buFont typeface="+mj-lt"/>
              <a:buAutoNum type="alphaLcParenR"/>
            </a:pPr>
            <a:r>
              <a:rPr lang="en-US" b="1" dirty="0">
                <a:latin typeface="Arial" pitchFamily="34" charset="0"/>
                <a:cs typeface="Arial" pitchFamily="34" charset="0"/>
              </a:rPr>
              <a:t>Outbound processing </a:t>
            </a:r>
            <a:r>
              <a:rPr lang="en-US" dirty="0">
                <a:latin typeface="Arial" pitchFamily="34" charset="0"/>
                <a:cs typeface="Arial" pitchFamily="34" charset="0"/>
              </a:rPr>
              <a:t>- Defines how the incoming message has to be transformed technically with respect to a specific receiver. Outbound processing implies a technical transformation step. Conversion from XML message structure to the message structure that the runtime environment can follow the protocol to transmit the message, which receiver system can handle.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04800"/>
            <a:ext cx="8935416" cy="9143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Configuration Tasks and Tools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524000"/>
            <a:ext cx="8686800" cy="2031325"/>
          </a:xfrm>
          <a:prstGeom prst="rect">
            <a:avLst/>
          </a:prstGeom>
        </p:spPr>
        <p:txBody>
          <a:bodyPr wrap="square">
            <a:spAutoFit/>
          </a:bodyPr>
          <a:lstStyle/>
          <a:p>
            <a:r>
              <a:rPr lang="en-US" b="1" dirty="0">
                <a:solidFill>
                  <a:schemeClr val="accent6">
                    <a:lumMod val="75000"/>
                  </a:schemeClr>
                </a:solidFill>
                <a:latin typeface="Arial" pitchFamily="34" charset="0"/>
                <a:cs typeface="Arial" pitchFamily="34" charset="0"/>
              </a:rPr>
              <a:t>Routing and Mapping</a:t>
            </a:r>
          </a:p>
          <a:p>
            <a:endParaRPr lang="en-US" b="1" dirty="0">
              <a:latin typeface="Arial" pitchFamily="34" charset="0"/>
              <a:cs typeface="Arial" pitchFamily="34" charset="0"/>
            </a:endParaRPr>
          </a:p>
          <a:p>
            <a:pPr marL="342900" indent="-342900" algn="just">
              <a:buFont typeface="+mj-lt"/>
              <a:buAutoNum type="alphaLcParenR"/>
            </a:pPr>
            <a:r>
              <a:rPr lang="en-US" b="1" dirty="0">
                <a:latin typeface="Arial" pitchFamily="34" charset="0"/>
                <a:cs typeface="Arial" pitchFamily="34" charset="0"/>
              </a:rPr>
              <a:t>Routing</a:t>
            </a:r>
            <a:r>
              <a:rPr lang="en-US" dirty="0">
                <a:latin typeface="Arial" pitchFamily="34" charset="0"/>
                <a:cs typeface="Arial" pitchFamily="34" charset="0"/>
              </a:rPr>
              <a:t> - Defines to which receivers the incoming message is to be sent to. The configuration of routing might also include routing conditions.</a:t>
            </a:r>
          </a:p>
          <a:p>
            <a:pPr marL="342900" indent="-342900" algn="just">
              <a:buFont typeface="+mj-lt"/>
              <a:buAutoNum type="alphaLcParenR"/>
            </a:pPr>
            <a:endParaRPr lang="en-US" dirty="0">
              <a:latin typeface="Arial" pitchFamily="34" charset="0"/>
              <a:cs typeface="Arial" pitchFamily="34" charset="0"/>
            </a:endParaRPr>
          </a:p>
          <a:p>
            <a:pPr marL="342900" indent="-342900" algn="just">
              <a:buFont typeface="+mj-lt"/>
              <a:buAutoNum type="alphaLcParenR"/>
            </a:pPr>
            <a:r>
              <a:rPr lang="en-US" b="1" dirty="0">
                <a:latin typeface="Arial" pitchFamily="34" charset="0"/>
                <a:cs typeface="Arial" pitchFamily="34" charset="0"/>
              </a:rPr>
              <a:t>Mapping</a:t>
            </a:r>
            <a:r>
              <a:rPr lang="en-US" dirty="0">
                <a:latin typeface="Arial" pitchFamily="34" charset="0"/>
                <a:cs typeface="Arial" pitchFamily="34" charset="0"/>
              </a:rPr>
              <a:t> - Defines how the business data of message is to be converted to receiver message structure and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04800"/>
            <a:ext cx="8935416" cy="9143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Configuration Tasks and Tools</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0" y="10668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524000"/>
            <a:ext cx="8686800" cy="369332"/>
          </a:xfrm>
          <a:prstGeom prst="rect">
            <a:avLst/>
          </a:prstGeom>
        </p:spPr>
        <p:txBody>
          <a:bodyPr wrap="square">
            <a:spAutoFit/>
          </a:bodyPr>
          <a:lstStyle/>
          <a:p>
            <a:endParaRPr lang="en-US" dirty="0">
              <a:latin typeface="Arial" pitchFamily="34" charset="0"/>
              <a:cs typeface="Arial" pitchFamily="34" charset="0"/>
            </a:endParaRPr>
          </a:p>
        </p:txBody>
      </p:sp>
      <p:pic>
        <p:nvPicPr>
          <p:cNvPr id="51202" name="Picture 2"/>
          <p:cNvPicPr>
            <a:picLocks noChangeAspect="1" noChangeArrowheads="1"/>
          </p:cNvPicPr>
          <p:nvPr/>
        </p:nvPicPr>
        <p:blipFill>
          <a:blip r:embed="rId4" cstate="print"/>
          <a:srcRect/>
          <a:stretch>
            <a:fillRect/>
          </a:stretch>
        </p:blipFill>
        <p:spPr bwMode="auto">
          <a:xfrm>
            <a:off x="228600" y="1371600"/>
            <a:ext cx="9372600" cy="4724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0" y="0"/>
            <a:ext cx="9906000" cy="6353302"/>
          </a:xfrm>
          <a:prstGeom prst="rect">
            <a:avLst/>
          </a:prstGeom>
          <a:blipFill>
            <a:blip r:embed="rId5" cstate="print"/>
            <a:stretch>
              <a:fillRect/>
            </a:stretch>
          </a:blipFill>
        </p:spPr>
        <p:txBody>
          <a:bodyPr wrap="square" lIns="0" tIns="0" rIns="0" bIns="0" rtlCol="0">
            <a:noAutofit/>
          </a:bodyPr>
          <a:lstStyle/>
          <a:p>
            <a:endParaRPr/>
          </a:p>
        </p:txBody>
      </p:sp>
      <p:sp>
        <p:nvSpPr>
          <p:cNvPr id="24" name="object 24"/>
          <p:cNvSpPr/>
          <p:nvPr/>
        </p:nvSpPr>
        <p:spPr>
          <a:xfrm>
            <a:off x="609600" y="1100046"/>
            <a:ext cx="9906000" cy="833627"/>
          </a:xfrm>
          <a:prstGeom prst="rect">
            <a:avLst/>
          </a:prstGeom>
          <a:blipFill>
            <a:blip r:embed="rId4" cstate="print"/>
            <a:stretch>
              <a:fillRect/>
            </a:stretch>
          </a:blipFill>
        </p:spPr>
        <p:txBody>
          <a:bodyPr wrap="square" lIns="0" tIns="0" rIns="0" bIns="0" rtlCol="0">
            <a:noAutofit/>
          </a:bodyPr>
          <a:lstStyle/>
          <a:p>
            <a:r>
              <a:rPr lang="en-US" sz="3200" b="1" dirty="0"/>
              <a:t>Agenda</a:t>
            </a:r>
            <a:endParaRPr sz="3200" b="1" dirty="0"/>
          </a:p>
        </p:txBody>
      </p:sp>
      <p:sp>
        <p:nvSpPr>
          <p:cNvPr id="25" name="object 2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30" name="object 30"/>
          <p:cNvSpPr/>
          <p:nvPr/>
        </p:nvSpPr>
        <p:spPr>
          <a:xfrm>
            <a:off x="838200" y="32004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3</a:t>
            </a:r>
            <a:endParaRPr sz="2400" dirty="0">
              <a:latin typeface="Arial" pitchFamily="34" charset="0"/>
              <a:cs typeface="Arial" pitchFamily="34" charset="0"/>
            </a:endParaRPr>
          </a:p>
        </p:txBody>
      </p:sp>
      <p:sp>
        <p:nvSpPr>
          <p:cNvPr id="32" name="object 32"/>
          <p:cNvSpPr/>
          <p:nvPr/>
        </p:nvSpPr>
        <p:spPr>
          <a:xfrm>
            <a:off x="838200" y="38862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4</a:t>
            </a:r>
            <a:endParaRPr sz="2400" dirty="0"/>
          </a:p>
        </p:txBody>
      </p:sp>
      <p:sp>
        <p:nvSpPr>
          <p:cNvPr id="34" name="object 34"/>
          <p:cNvSpPr/>
          <p:nvPr/>
        </p:nvSpPr>
        <p:spPr>
          <a:xfrm>
            <a:off x="838200" y="44958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5</a:t>
            </a:r>
          </a:p>
          <a:p>
            <a:endParaRPr sz="2400" dirty="0"/>
          </a:p>
        </p:txBody>
      </p:sp>
      <p:sp>
        <p:nvSpPr>
          <p:cNvPr id="19" name="object 19"/>
          <p:cNvSpPr txBox="1"/>
          <p:nvPr/>
        </p:nvSpPr>
        <p:spPr>
          <a:xfrm>
            <a:off x="284784" y="261222"/>
            <a:ext cx="2075027" cy="482599"/>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17" name="object 17"/>
          <p:cNvSpPr txBox="1"/>
          <p:nvPr/>
        </p:nvSpPr>
        <p:spPr>
          <a:xfrm>
            <a:off x="6145733" y="2619406"/>
            <a:ext cx="1054709" cy="330200"/>
          </a:xfrm>
          <a:prstGeom prst="rect">
            <a:avLst/>
          </a:prstGeom>
        </p:spPr>
        <p:txBody>
          <a:bodyPr wrap="square" lIns="0" tIns="0" rIns="0" bIns="0" rtlCol="0">
            <a:noAutofit/>
          </a:bodyPr>
          <a:lstStyle/>
          <a:p>
            <a:pPr marL="12700">
              <a:lnSpc>
                <a:spcPts val="2555"/>
              </a:lnSpc>
              <a:spcBef>
                <a:spcPts val="127"/>
              </a:spcBef>
            </a:pPr>
            <a:endParaRPr sz="2400" dirty="0">
              <a:latin typeface="Arial"/>
              <a:cs typeface="Arial"/>
            </a:endParaRPr>
          </a:p>
        </p:txBody>
      </p:sp>
      <p:sp>
        <p:nvSpPr>
          <p:cNvPr id="11" name="object 11"/>
          <p:cNvSpPr txBox="1"/>
          <p:nvPr/>
        </p:nvSpPr>
        <p:spPr>
          <a:xfrm>
            <a:off x="7414006" y="6484419"/>
            <a:ext cx="1978686"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a:t>
            </a:r>
            <a:r>
              <a:rPr sz="700" spc="0" dirty="0">
                <a:solidFill>
                  <a:srgbClr val="7E7E7E"/>
                </a:solidFill>
                <a:latin typeface="Arial"/>
                <a:cs typeface="Arial"/>
              </a:rPr>
              <a:t>6</a:t>
            </a:r>
            <a:r>
              <a:rPr sz="700" spc="4" dirty="0">
                <a:solidFill>
                  <a:srgbClr val="7E7E7E"/>
                </a:solidFill>
                <a:latin typeface="Arial"/>
                <a:cs typeface="Arial"/>
              </a:rPr>
              <a:t> 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a:t>
            </a:r>
            <a:r>
              <a:rPr sz="700" spc="-9" dirty="0">
                <a:solidFill>
                  <a:srgbClr val="7E7E7E"/>
                </a:solidFill>
                <a:latin typeface="Arial"/>
                <a:cs typeface="Arial"/>
              </a:rPr>
              <a:t> </a:t>
            </a:r>
            <a:r>
              <a:rPr sz="700" spc="0" dirty="0">
                <a:solidFill>
                  <a:srgbClr val="7E7E7E"/>
                </a:solidFill>
                <a:latin typeface="Arial"/>
                <a:cs typeface="Arial"/>
              </a:rPr>
              <a:t>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2</a:t>
            </a:r>
            <a:endParaRPr sz="800">
              <a:latin typeface="Arial"/>
              <a:cs typeface="Arial"/>
            </a:endParaRPr>
          </a:p>
        </p:txBody>
      </p:sp>
      <p:sp>
        <p:nvSpPr>
          <p:cNvPr id="44" name="Rectangle 4"/>
          <p:cNvSpPr txBox="1">
            <a:spLocks noChangeArrowheads="1"/>
          </p:cNvSpPr>
          <p:nvPr/>
        </p:nvSpPr>
        <p:spPr bwMode="gray">
          <a:xfrm>
            <a:off x="-15924" y="216265"/>
            <a:ext cx="6416724" cy="393335"/>
          </a:xfrm>
          <a:prstGeom prst="rect">
            <a:avLst/>
          </a:prstGeom>
          <a:noFill/>
        </p:spPr>
        <p:txBody>
          <a:bodyPr lIns="18000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accent6"/>
                </a:solidFill>
              </a:rPr>
              <a:t>Integration</a:t>
            </a:r>
            <a:r>
              <a:rPr lang="en-US" dirty="0">
                <a:solidFill>
                  <a:schemeClr val="accent6"/>
                </a:solidFill>
              </a:rPr>
              <a:t> </a:t>
            </a:r>
            <a:r>
              <a:rPr lang="en-US" b="1" dirty="0">
                <a:solidFill>
                  <a:schemeClr val="accent6"/>
                </a:solidFill>
              </a:rPr>
              <a:t>Directory</a:t>
            </a:r>
            <a:r>
              <a:rPr lang="en-US" dirty="0">
                <a:solidFill>
                  <a:schemeClr val="accent6"/>
                </a:solidFill>
              </a:rPr>
              <a:t> </a:t>
            </a:r>
            <a:endParaRPr lang="en-US" b="1" dirty="0">
              <a:solidFill>
                <a:schemeClr val="accent6"/>
              </a:solidFill>
            </a:endParaRPr>
          </a:p>
        </p:txBody>
      </p:sp>
      <p:sp>
        <p:nvSpPr>
          <p:cNvPr id="45" name="Text Box 14"/>
          <p:cNvSpPr txBox="1">
            <a:spLocks noChangeArrowheads="1"/>
          </p:cNvSpPr>
          <p:nvPr/>
        </p:nvSpPr>
        <p:spPr bwMode="auto">
          <a:xfrm>
            <a:off x="1248666" y="1977593"/>
            <a:ext cx="6218933" cy="7925246"/>
          </a:xfrm>
          <a:prstGeom prst="rect">
            <a:avLst/>
          </a:prstGeom>
          <a:noFill/>
          <a:ln w="12700">
            <a:noFill/>
            <a:miter lim="800000"/>
            <a:headEnd/>
            <a:tailEnd/>
          </a:ln>
        </p:spPr>
        <p:txBody>
          <a:bodyPr wrap="square">
            <a:spAutoFit/>
          </a:bodyPr>
          <a:lstStyle/>
          <a:p>
            <a:pPr fontAlgn="b">
              <a:spcAft>
                <a:spcPct val="100000"/>
              </a:spcAft>
            </a:pPr>
            <a:r>
              <a:rPr lang="en-US" b="1" dirty="0">
                <a:cs typeface="Arial" charset="0"/>
              </a:rPr>
              <a:t> Overview on Integration Directory </a:t>
            </a:r>
          </a:p>
          <a:p>
            <a:pPr fontAlgn="b">
              <a:spcAft>
                <a:spcPct val="100000"/>
              </a:spcAft>
            </a:pPr>
            <a:r>
              <a:rPr lang="en-US" b="1" dirty="0">
                <a:cs typeface="Arial" charset="0"/>
              </a:rPr>
              <a:t> Key differences in Dual Stack and Single Stack</a:t>
            </a:r>
          </a:p>
          <a:p>
            <a:pPr fontAlgn="b">
              <a:spcAft>
                <a:spcPct val="100000"/>
              </a:spcAft>
            </a:pPr>
            <a:r>
              <a:rPr lang="en-US" b="1" dirty="0">
                <a:cs typeface="Arial" charset="0"/>
              </a:rPr>
              <a:t>Types of Integration Scenario Configurations in Dual and Single stacks </a:t>
            </a:r>
          </a:p>
          <a:p>
            <a:pPr fontAlgn="b">
              <a:spcAft>
                <a:spcPct val="100000"/>
              </a:spcAft>
            </a:pPr>
            <a:r>
              <a:rPr lang="en-US" b="1" dirty="0">
                <a:cs typeface="Arial" charset="0"/>
              </a:rPr>
              <a:t>Configuration Tasks and Tools</a:t>
            </a:r>
          </a:p>
          <a:p>
            <a:pPr fontAlgn="b">
              <a:spcAft>
                <a:spcPts val="600"/>
              </a:spcAft>
            </a:pPr>
            <a:r>
              <a:rPr lang="en-US" b="1" dirty="0">
                <a:cs typeface="Arial" charset="0"/>
              </a:rPr>
              <a:t>Integration Scenarios </a:t>
            </a:r>
          </a:p>
          <a:p>
            <a:pPr lvl="1" fontAlgn="b">
              <a:spcAft>
                <a:spcPts val="600"/>
              </a:spcAft>
            </a:pPr>
            <a:r>
              <a:rPr lang="en-US" b="1" dirty="0">
                <a:cs typeface="Arial" charset="0"/>
              </a:rPr>
              <a:t>-Classical Configurations</a:t>
            </a:r>
          </a:p>
          <a:p>
            <a:pPr lvl="1" fontAlgn="b">
              <a:spcAft>
                <a:spcPts val="600"/>
              </a:spcAft>
            </a:pPr>
            <a:r>
              <a:rPr lang="en-US" b="1" dirty="0">
                <a:cs typeface="Arial" charset="0"/>
              </a:rPr>
              <a:t>-Integrated Configurations (ICO)</a:t>
            </a:r>
          </a:p>
          <a:p>
            <a:pPr lvl="1" fontAlgn="b">
              <a:spcAft>
                <a:spcPts val="600"/>
              </a:spcAft>
            </a:pPr>
            <a:r>
              <a:rPr lang="en-US" b="1" dirty="0">
                <a:cs typeface="Arial" charset="0"/>
              </a:rPr>
              <a:t>-Integration Flows (IFlows)</a:t>
            </a:r>
          </a:p>
          <a:p>
            <a:pPr lvl="1" fontAlgn="b">
              <a:spcAft>
                <a:spcPts val="600"/>
              </a:spcAft>
            </a:pPr>
            <a:endParaRPr lang="en-US" b="1" dirty="0">
              <a:cs typeface="Arial" charset="0"/>
            </a:endParaRPr>
          </a:p>
          <a:p>
            <a:pPr fontAlgn="b">
              <a:spcAft>
                <a:spcPct val="100000"/>
              </a:spcAft>
            </a:pPr>
            <a:endParaRPr lang="en-US" dirty="0">
              <a:cs typeface="Arial" charset="0"/>
            </a:endParaRP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solidFill>
                  <a:srgbClr val="B2B2B2"/>
                </a:solidFill>
                <a:cs typeface="Arial" charset="0"/>
              </a:rPr>
              <a:t>	</a:t>
            </a:r>
          </a:p>
          <a:p>
            <a:pPr fontAlgn="b">
              <a:spcAft>
                <a:spcPct val="100000"/>
              </a:spcAft>
            </a:pPr>
            <a:endParaRPr lang="en-US" sz="1500" dirty="0">
              <a:cs typeface="Arial" charset="0"/>
            </a:endParaRPr>
          </a:p>
          <a:p>
            <a:pPr fontAlgn="b">
              <a:spcAft>
                <a:spcPct val="100000"/>
              </a:spcAft>
            </a:pPr>
            <a:r>
              <a:rPr lang="en-US" sz="1600" dirty="0">
                <a:cs typeface="Arial" charset="0"/>
              </a:rPr>
              <a:t>  </a:t>
            </a:r>
            <a:endParaRPr lang="en-US" sz="1500" dirty="0">
              <a:cs typeface="Arial" charset="0"/>
            </a:endParaRPr>
          </a:p>
        </p:txBody>
      </p:sp>
      <p:sp>
        <p:nvSpPr>
          <p:cNvPr id="39" name="object 30"/>
          <p:cNvSpPr/>
          <p:nvPr/>
        </p:nvSpPr>
        <p:spPr>
          <a:xfrm>
            <a:off x="838200" y="25146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2</a:t>
            </a:r>
            <a:endParaRPr sz="2400" dirty="0">
              <a:latin typeface="Arial" pitchFamily="34" charset="0"/>
              <a:cs typeface="Arial" pitchFamily="34" charset="0"/>
            </a:endParaRPr>
          </a:p>
        </p:txBody>
      </p:sp>
      <p:sp>
        <p:nvSpPr>
          <p:cNvPr id="40" name="object 30"/>
          <p:cNvSpPr/>
          <p:nvPr/>
        </p:nvSpPr>
        <p:spPr>
          <a:xfrm>
            <a:off x="838200" y="19812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1</a:t>
            </a:r>
            <a:endParaRPr sz="2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95600"/>
            <a:ext cx="9296400" cy="1200329"/>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Integrated Configurations</a:t>
            </a:r>
          </a:p>
          <a:p>
            <a:pPr lvl="1" algn="ctr"/>
            <a:endParaRPr lang="en-US" sz="3600" dirty="0">
              <a:solidFill>
                <a:schemeClr val="bg1">
                  <a:lumMod val="95000"/>
                </a:schemeClr>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122718"/>
          </a:xfrm>
          <a:prstGeom prst="rect">
            <a:avLst/>
          </a:prstGeom>
        </p:spPr>
        <p:txBody>
          <a:bodyPr wrap="square">
            <a:spAutoFit/>
          </a:bodyPr>
          <a:lstStyle/>
          <a:p>
            <a:r>
              <a:rPr lang="en-US" sz="2400" b="1" dirty="0">
                <a:solidFill>
                  <a:schemeClr val="accent6">
                    <a:lumMod val="75000"/>
                  </a:schemeClr>
                </a:solidFill>
                <a:latin typeface="Arial" pitchFamily="34" charset="0"/>
                <a:cs typeface="Arial" pitchFamily="34" charset="0"/>
              </a:rPr>
              <a:t>Configuration Scenario</a:t>
            </a:r>
          </a:p>
          <a:p>
            <a:endParaRPr lang="en-US" b="1" dirty="0">
              <a:solidFill>
                <a:schemeClr val="accent6">
                  <a:lumMod val="75000"/>
                </a:schemeClr>
              </a:solidFill>
              <a:latin typeface="Arial" pitchFamily="34" charset="0"/>
              <a:cs typeface="Arial" pitchFamily="34" charset="0"/>
            </a:endParaRPr>
          </a:p>
          <a:p>
            <a:pPr lvl="1" algn="just"/>
            <a:r>
              <a:rPr lang="en-US" dirty="0">
                <a:latin typeface="Arial" pitchFamily="34" charset="0"/>
                <a:cs typeface="Arial" pitchFamily="34" charset="0"/>
              </a:rPr>
              <a:t>Using Configuration Scenario, configuration objects can be grouped to structure the content of Integration Directory. It groups the configuration objects (Collaboration Profiles, Collaboration Agreements, Routing Rules and Mapping) relevant to one or more related integration scenarios.</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Once a configuration scenario is created in </a:t>
            </a:r>
            <a:r>
              <a:rPr lang="en-US" b="1" dirty="0">
                <a:latin typeface="Arial" pitchFamily="34" charset="0"/>
                <a:cs typeface="Arial" pitchFamily="34" charset="0"/>
              </a:rPr>
              <a:t>ID</a:t>
            </a:r>
            <a:r>
              <a:rPr lang="en-US" dirty="0">
                <a:latin typeface="Arial" pitchFamily="34" charset="0"/>
                <a:cs typeface="Arial" pitchFamily="34" charset="0"/>
              </a:rPr>
              <a:t>, Process Model created in the </a:t>
            </a:r>
            <a:r>
              <a:rPr lang="en-US" b="1" dirty="0">
                <a:latin typeface="Arial" pitchFamily="34" charset="0"/>
                <a:cs typeface="Arial" pitchFamily="34" charset="0"/>
              </a:rPr>
              <a:t>ESR</a:t>
            </a:r>
            <a:r>
              <a:rPr lang="en-US" dirty="0">
                <a:latin typeface="Arial" pitchFamily="34" charset="0"/>
                <a:cs typeface="Arial" pitchFamily="34" charset="0"/>
              </a:rPr>
              <a:t> can be used to build a configuration template.</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All configuration objects that are assigned to a Configuration Scenario can be transported together and activated for runtime. While transporting the individual configuration objects, the configuration scenario also needs to be transported.</a:t>
            </a:r>
          </a:p>
          <a:p>
            <a:endParaRPr lang="en-US"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9144000" cy="369332"/>
          </a:xfrm>
          <a:prstGeom prst="rect">
            <a:avLst/>
          </a:prstGeom>
        </p:spPr>
        <p:txBody>
          <a:bodyPr wrap="square">
            <a:spAutoFit/>
          </a:bodyPr>
          <a:lstStyle/>
          <a:p>
            <a:r>
              <a:rPr lang="en-US" dirty="0">
                <a:latin typeface="Arial" pitchFamily="34" charset="0"/>
                <a:cs typeface="Arial" pitchFamily="34" charset="0"/>
              </a:rPr>
              <a:t>The Configuration Scenario provides below tabs for better understanding of the objects</a:t>
            </a:r>
          </a:p>
        </p:txBody>
      </p:sp>
      <p:pic>
        <p:nvPicPr>
          <p:cNvPr id="1027" name="Picture 3"/>
          <p:cNvPicPr>
            <a:picLocks noChangeAspect="1" noChangeArrowheads="1"/>
          </p:cNvPicPr>
          <p:nvPr/>
        </p:nvPicPr>
        <p:blipFill>
          <a:blip r:embed="rId4" cstate="print"/>
          <a:srcRect/>
          <a:stretch>
            <a:fillRect/>
          </a:stretch>
        </p:blipFill>
        <p:spPr bwMode="auto">
          <a:xfrm>
            <a:off x="457200" y="1828800"/>
            <a:ext cx="8915400" cy="4267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Profiles - Communication Party</a:t>
            </a:r>
          </a:p>
        </p:txBody>
      </p:sp>
      <p:sp>
        <p:nvSpPr>
          <p:cNvPr id="16" name="Rectangle 15"/>
          <p:cNvSpPr/>
          <p:nvPr/>
        </p:nvSpPr>
        <p:spPr>
          <a:xfrm>
            <a:off x="304800" y="1828800"/>
            <a:ext cx="9220200" cy="3970318"/>
          </a:xfrm>
          <a:prstGeom prst="rect">
            <a:avLst/>
          </a:prstGeom>
        </p:spPr>
        <p:txBody>
          <a:bodyPr wrap="square">
            <a:spAutoFit/>
          </a:bodyPr>
          <a:lstStyle/>
          <a:p>
            <a:pPr lvl="1" algn="just"/>
            <a:r>
              <a:rPr lang="en-US" dirty="0">
                <a:latin typeface="Arial" pitchFamily="34" charset="0"/>
                <a:cs typeface="Arial" pitchFamily="34" charset="0"/>
              </a:rPr>
              <a:t>The optional object Party facilitates the B2B functions of PI. It represents a larger-unit like a company which is involved in a cross-system process. </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 party groups communication components together that belong to the corresponding company or organization.</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 Communication party can be assigned one or more communication components that act as the sender or receiver of the messages.</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Party contains the following information:</a:t>
            </a:r>
          </a:p>
          <a:p>
            <a:pPr lvl="2" algn="just"/>
            <a:r>
              <a:rPr lang="en-US" dirty="0">
                <a:latin typeface="Arial" pitchFamily="34" charset="0"/>
                <a:cs typeface="Arial" pitchFamily="34" charset="0"/>
              </a:rPr>
              <a:t>Name and description (It is always recommended to provide a meaningful name to the party )</a:t>
            </a:r>
          </a:p>
          <a:p>
            <a:pPr lvl="2" algn="just"/>
            <a:r>
              <a:rPr lang="en-US" dirty="0">
                <a:latin typeface="Arial" pitchFamily="34" charset="0"/>
                <a:cs typeface="Arial" pitchFamily="34" charset="0"/>
              </a:rPr>
              <a:t>Additional Identifiers (DUNS, DUNS+4, GLN)</a:t>
            </a:r>
          </a:p>
          <a:p>
            <a:pPr lvl="2" algn="just"/>
            <a:r>
              <a:rPr lang="en-US" dirty="0">
                <a:latin typeface="Arial" pitchFamily="34" charset="0"/>
                <a:cs typeface="Arial" pitchFamily="34" charset="0"/>
              </a:rPr>
              <a:t>Assigned Business System and Services.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9144000" cy="3139321"/>
          </a:xfrm>
          <a:prstGeom prst="rect">
            <a:avLst/>
          </a:prstGeom>
        </p:spPr>
        <p:txBody>
          <a:bodyPr wrap="square">
            <a:spAutoFit/>
          </a:bodyPr>
          <a:lstStyle/>
          <a:p>
            <a:pPr lvl="1" algn="just"/>
            <a:r>
              <a:rPr lang="en-US" dirty="0">
                <a:latin typeface="Arial" pitchFamily="34" charset="0"/>
                <a:cs typeface="Arial" pitchFamily="34" charset="0"/>
              </a:rPr>
              <a:t>The name that is given to the party may not match any valid external names provided for the party. So, to use additional identifiers, you can also specify alternative identifier. Alternative Identifiers have the following properties:	</a:t>
            </a:r>
          </a:p>
          <a:p>
            <a:pPr lvl="2" algn="just"/>
            <a:endParaRPr lang="en-US" i="1" dirty="0">
              <a:latin typeface="Arial" pitchFamily="34" charset="0"/>
              <a:cs typeface="Arial" pitchFamily="34" charset="0"/>
            </a:endParaRPr>
          </a:p>
          <a:p>
            <a:pPr lvl="2" algn="just"/>
            <a:r>
              <a:rPr lang="en-US" i="1" dirty="0">
                <a:latin typeface="Arial" pitchFamily="34" charset="0"/>
                <a:cs typeface="Arial" pitchFamily="34" charset="0"/>
              </a:rPr>
              <a:t>Agency</a:t>
            </a:r>
            <a:r>
              <a:rPr lang="en-US" dirty="0">
                <a:latin typeface="Arial" pitchFamily="34" charset="0"/>
                <a:cs typeface="Arial" pitchFamily="34" charset="0"/>
              </a:rPr>
              <a:t>: An abbreviation for the agency</a:t>
            </a:r>
          </a:p>
          <a:p>
            <a:pPr lvl="2" algn="just"/>
            <a:endParaRPr lang="en-US" i="1" dirty="0">
              <a:latin typeface="Arial" pitchFamily="34" charset="0"/>
              <a:cs typeface="Arial" pitchFamily="34" charset="0"/>
            </a:endParaRPr>
          </a:p>
          <a:p>
            <a:pPr lvl="2" algn="just"/>
            <a:r>
              <a:rPr lang="en-US" i="1" dirty="0">
                <a:latin typeface="Arial" pitchFamily="34" charset="0"/>
                <a:cs typeface="Arial" pitchFamily="34" charset="0"/>
              </a:rPr>
              <a:t>Schema</a:t>
            </a:r>
            <a:r>
              <a:rPr lang="en-US" dirty="0">
                <a:latin typeface="Arial" pitchFamily="34" charset="0"/>
                <a:cs typeface="Arial" pitchFamily="34" charset="0"/>
              </a:rPr>
              <a:t>: An Identification Scheme</a:t>
            </a:r>
          </a:p>
          <a:p>
            <a:pPr lvl="2" algn="just"/>
            <a:endParaRPr lang="en-US" i="1" dirty="0">
              <a:latin typeface="Arial" pitchFamily="34" charset="0"/>
              <a:cs typeface="Arial" pitchFamily="34" charset="0"/>
            </a:endParaRPr>
          </a:p>
          <a:p>
            <a:pPr lvl="2" algn="just"/>
            <a:r>
              <a:rPr lang="en-US" i="1" dirty="0">
                <a:latin typeface="Arial" pitchFamily="34" charset="0"/>
                <a:cs typeface="Arial" pitchFamily="34" charset="0"/>
              </a:rPr>
              <a:t>Value</a:t>
            </a:r>
            <a:r>
              <a:rPr lang="en-US" dirty="0">
                <a:latin typeface="Arial" pitchFamily="34" charset="0"/>
                <a:cs typeface="Arial" pitchFamily="34" charset="0"/>
              </a:rPr>
              <a:t>: This value is unique identifier for communication party within the specified scheme (for example the DUNS number)</a:t>
            </a:r>
          </a:p>
          <a:p>
            <a:endParaRPr lang="en-US"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Profiles - Business Component</a:t>
            </a:r>
          </a:p>
        </p:txBody>
      </p:sp>
      <p:sp>
        <p:nvSpPr>
          <p:cNvPr id="16" name="Rectangle 15"/>
          <p:cNvSpPr/>
          <p:nvPr/>
        </p:nvSpPr>
        <p:spPr>
          <a:xfrm>
            <a:off x="304800" y="1981200"/>
            <a:ext cx="9220200" cy="3416320"/>
          </a:xfrm>
          <a:prstGeom prst="rect">
            <a:avLst/>
          </a:prstGeom>
        </p:spPr>
        <p:txBody>
          <a:bodyPr wrap="square">
            <a:spAutoFit/>
          </a:bodyPr>
          <a:lstStyle/>
          <a:p>
            <a:pPr lvl="1" algn="just"/>
            <a:r>
              <a:rPr lang="en-US" b="1" dirty="0">
                <a:latin typeface="Arial" pitchFamily="34" charset="0"/>
                <a:cs typeface="Arial" pitchFamily="34" charset="0"/>
              </a:rPr>
              <a:t>Business Component </a:t>
            </a:r>
            <a:r>
              <a:rPr lang="en-US" dirty="0">
                <a:latin typeface="Arial" pitchFamily="34" charset="0"/>
                <a:cs typeface="Arial" pitchFamily="34" charset="0"/>
              </a:rPr>
              <a:t>defines those entities that interact with each other based on the exchange of XML messages.</a:t>
            </a:r>
          </a:p>
          <a:p>
            <a:pPr lvl="1" algn="just"/>
            <a:r>
              <a:rPr lang="en-US" dirty="0">
                <a:latin typeface="Arial" pitchFamily="34" charset="0"/>
                <a:cs typeface="Arial" pitchFamily="34" charset="0"/>
              </a:rPr>
              <a:t> </a:t>
            </a:r>
          </a:p>
          <a:p>
            <a:pPr lvl="1" algn="just"/>
            <a:r>
              <a:rPr lang="en-US" dirty="0">
                <a:latin typeface="Arial" pitchFamily="34" charset="0"/>
                <a:cs typeface="Arial" pitchFamily="34" charset="0"/>
              </a:rPr>
              <a:t>Business Component (</a:t>
            </a:r>
            <a:r>
              <a:rPr lang="en-US" b="1" i="1" dirty="0">
                <a:latin typeface="Arial" pitchFamily="34" charset="0"/>
                <a:cs typeface="Arial" pitchFamily="34" charset="0"/>
              </a:rPr>
              <a:t>Communication Component</a:t>
            </a:r>
            <a:r>
              <a:rPr lang="en-US" dirty="0">
                <a:latin typeface="Arial" pitchFamily="34" charset="0"/>
                <a:cs typeface="Arial" pitchFamily="34" charset="0"/>
              </a:rPr>
              <a:t>) is the representation of the systems or applications at configuration time.</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 Business Component is an abstract unit that is used as the sender and receiver of messages.</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Business Components can be used in the cross-company process, for instance, if the parties involved have only published their interfaces and not their SLD, or it is only partly known.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Profiles - Business System</a:t>
            </a:r>
          </a:p>
        </p:txBody>
      </p:sp>
      <p:sp>
        <p:nvSpPr>
          <p:cNvPr id="16" name="Rectangle 15"/>
          <p:cNvSpPr/>
          <p:nvPr/>
        </p:nvSpPr>
        <p:spPr>
          <a:xfrm>
            <a:off x="304800" y="1981200"/>
            <a:ext cx="9220200" cy="3970318"/>
          </a:xfrm>
          <a:prstGeom prst="rect">
            <a:avLst/>
          </a:prstGeom>
        </p:spPr>
        <p:txBody>
          <a:bodyPr wrap="square">
            <a:spAutoFit/>
          </a:bodyPr>
          <a:lstStyle/>
          <a:p>
            <a:pPr lvl="1"/>
            <a:r>
              <a:rPr lang="en-US" dirty="0">
                <a:latin typeface="Arial" pitchFamily="34" charset="0"/>
                <a:cs typeface="Arial" pitchFamily="34" charset="0"/>
              </a:rPr>
              <a:t>A </a:t>
            </a:r>
            <a:r>
              <a:rPr lang="en-US" b="1" dirty="0">
                <a:latin typeface="Arial" pitchFamily="34" charset="0"/>
                <a:cs typeface="Arial" pitchFamily="34" charset="0"/>
              </a:rPr>
              <a:t>Business System </a:t>
            </a:r>
            <a:r>
              <a:rPr lang="en-US" dirty="0">
                <a:latin typeface="Arial" pitchFamily="34" charset="0"/>
                <a:cs typeface="Arial" pitchFamily="34" charset="0"/>
              </a:rPr>
              <a:t>is the actual application system in SLD.</a:t>
            </a:r>
          </a:p>
          <a:p>
            <a:pPr lvl="1"/>
            <a:endParaRPr lang="en-US" dirty="0">
              <a:latin typeface="Arial" pitchFamily="34" charset="0"/>
              <a:cs typeface="Arial" pitchFamily="34" charset="0"/>
            </a:endParaRPr>
          </a:p>
          <a:p>
            <a:pPr lvl="1"/>
            <a:r>
              <a:rPr lang="en-US" dirty="0">
                <a:latin typeface="Arial" pitchFamily="34" charset="0"/>
                <a:cs typeface="Arial" pitchFamily="34" charset="0"/>
              </a:rPr>
              <a:t>A Business System (</a:t>
            </a:r>
            <a:r>
              <a:rPr lang="en-US" b="1" i="1" dirty="0">
                <a:latin typeface="Arial" pitchFamily="34" charset="0"/>
                <a:cs typeface="Arial" pitchFamily="34" charset="0"/>
              </a:rPr>
              <a:t>Communication Component</a:t>
            </a:r>
            <a:r>
              <a:rPr lang="en-US" dirty="0">
                <a:latin typeface="Arial" pitchFamily="34" charset="0"/>
                <a:cs typeface="Arial" pitchFamily="34" charset="0"/>
              </a:rPr>
              <a:t>) contains details of the inbound interface and outbound interfaces and the SWCVs of the business system.</a:t>
            </a:r>
          </a:p>
          <a:p>
            <a:pPr lvl="1"/>
            <a:r>
              <a:rPr lang="en-US" dirty="0">
                <a:latin typeface="Arial" pitchFamily="34" charset="0"/>
                <a:cs typeface="Arial" pitchFamily="34" charset="0"/>
              </a:rPr>
              <a:t>The Business Systems are created in SLD and therefore cannot be edited in anyway in the Integration Directory.</a:t>
            </a:r>
          </a:p>
          <a:p>
            <a:pPr lvl="1"/>
            <a:endParaRPr lang="en-US" dirty="0">
              <a:latin typeface="Arial" pitchFamily="34" charset="0"/>
              <a:cs typeface="Arial" pitchFamily="34" charset="0"/>
            </a:endParaRPr>
          </a:p>
          <a:p>
            <a:pPr lvl="1"/>
            <a:r>
              <a:rPr lang="en-US" b="1" dirty="0">
                <a:latin typeface="Arial" pitchFamily="34" charset="0"/>
                <a:cs typeface="Arial" pitchFamily="34" charset="0"/>
              </a:rPr>
              <a:t>Sender/Receiver Tab</a:t>
            </a:r>
            <a:r>
              <a:rPr lang="en-US" dirty="0">
                <a:latin typeface="Arial" pitchFamily="34" charset="0"/>
                <a:cs typeface="Arial" pitchFamily="34" charset="0"/>
              </a:rPr>
              <a:t>: Contains information about the Outbound/Inbound Interfaces and the Communication Channels assigned to the Business System.</a:t>
            </a:r>
          </a:p>
          <a:p>
            <a:pPr lvl="1"/>
            <a:endParaRPr lang="en-US" dirty="0">
              <a:latin typeface="Arial" pitchFamily="34" charset="0"/>
              <a:cs typeface="Arial" pitchFamily="34" charset="0"/>
            </a:endParaRPr>
          </a:p>
          <a:p>
            <a:pPr lvl="1"/>
            <a:r>
              <a:rPr lang="en-US" b="1" dirty="0">
                <a:latin typeface="Arial" pitchFamily="34" charset="0"/>
                <a:cs typeface="Arial" pitchFamily="34" charset="0"/>
              </a:rPr>
              <a:t>IDOC Partner Tab</a:t>
            </a:r>
            <a:r>
              <a:rPr lang="en-US" dirty="0">
                <a:latin typeface="Arial" pitchFamily="34" charset="0"/>
                <a:cs typeface="Arial" pitchFamily="34" charset="0"/>
              </a:rPr>
              <a:t>: This tab page provides details of all parties defined in the Integration Directory whose business system has an identification scheme. This information is useful incase if the business system communicates with the Integration Server using the IDOC adapter.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6" name="Rectangle 15"/>
          <p:cNvSpPr/>
          <p:nvPr/>
        </p:nvSpPr>
        <p:spPr>
          <a:xfrm>
            <a:off x="304800" y="1524000"/>
            <a:ext cx="9220200" cy="1754326"/>
          </a:xfrm>
          <a:prstGeom prst="rect">
            <a:avLst/>
          </a:prstGeom>
        </p:spPr>
        <p:txBody>
          <a:bodyPr wrap="square">
            <a:spAutoFit/>
          </a:bodyPr>
          <a:lstStyle/>
          <a:p>
            <a:pPr lvl="1"/>
            <a:r>
              <a:rPr lang="en-US" b="1" dirty="0">
                <a:latin typeface="Arial" pitchFamily="34" charset="0"/>
                <a:cs typeface="Arial" pitchFamily="34" charset="0"/>
              </a:rPr>
              <a:t>Other Attributes Tab</a:t>
            </a:r>
            <a:r>
              <a:rPr lang="en-US" dirty="0">
                <a:latin typeface="Arial" pitchFamily="34" charset="0"/>
                <a:cs typeface="Arial" pitchFamily="34" charset="0"/>
              </a:rPr>
              <a:t>: This tab page Shows if the business system is registered as a  third-party system or as a SAP system.</a:t>
            </a:r>
          </a:p>
          <a:p>
            <a:pPr lvl="1"/>
            <a:endParaRPr lang="en-US" dirty="0">
              <a:latin typeface="Arial" pitchFamily="34" charset="0"/>
              <a:cs typeface="Arial" pitchFamily="34" charset="0"/>
            </a:endParaRPr>
          </a:p>
          <a:p>
            <a:pPr lvl="1"/>
            <a:r>
              <a:rPr lang="en-US" b="1" dirty="0">
                <a:latin typeface="Arial" pitchFamily="34" charset="0"/>
                <a:cs typeface="Arial" pitchFamily="34" charset="0"/>
              </a:rPr>
              <a:t>Logon Data for Cache Notifications Tab</a:t>
            </a:r>
            <a:r>
              <a:rPr lang="en-US" dirty="0">
                <a:latin typeface="Arial" pitchFamily="34" charset="0"/>
                <a:cs typeface="Arial" pitchFamily="34" charset="0"/>
              </a:rPr>
              <a:t>: This tab page shows whether a business system can communicate using the Web service runtime.</a:t>
            </a:r>
          </a:p>
          <a:p>
            <a:pPr>
              <a:lnSpc>
                <a:spcPct val="100000"/>
              </a:lnSpc>
              <a:spcBef>
                <a:spcPts val="0"/>
              </a:spcBef>
            </a:pPr>
            <a:endParaRPr lang="en-US"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Profiles - Communication Channel</a:t>
            </a:r>
          </a:p>
        </p:txBody>
      </p:sp>
      <p:sp>
        <p:nvSpPr>
          <p:cNvPr id="16" name="Rectangle 15"/>
          <p:cNvSpPr/>
          <p:nvPr/>
        </p:nvSpPr>
        <p:spPr>
          <a:xfrm>
            <a:off x="304800" y="1828800"/>
            <a:ext cx="9220200" cy="3970318"/>
          </a:xfrm>
          <a:prstGeom prst="rect">
            <a:avLst/>
          </a:prstGeom>
        </p:spPr>
        <p:txBody>
          <a:bodyPr wrap="square">
            <a:spAutoFit/>
          </a:bodyPr>
          <a:lstStyle/>
          <a:p>
            <a:endParaRPr lang="en-US" dirty="0">
              <a:latin typeface="Arial" pitchFamily="34" charset="0"/>
              <a:cs typeface="Arial" pitchFamily="34" charset="0"/>
            </a:endParaRPr>
          </a:p>
          <a:p>
            <a:pPr lvl="1"/>
            <a:r>
              <a:rPr lang="en-US" dirty="0">
                <a:latin typeface="Arial" pitchFamily="34" charset="0"/>
                <a:cs typeface="Arial" pitchFamily="34" charset="0"/>
              </a:rPr>
              <a:t>A </a:t>
            </a:r>
            <a:r>
              <a:rPr lang="en-US" b="1" dirty="0">
                <a:latin typeface="Arial" pitchFamily="34" charset="0"/>
                <a:cs typeface="Arial" pitchFamily="34" charset="0"/>
              </a:rPr>
              <a:t>communication channel </a:t>
            </a:r>
            <a:r>
              <a:rPr lang="en-US" dirty="0">
                <a:latin typeface="Arial" pitchFamily="34" charset="0"/>
                <a:cs typeface="Arial" pitchFamily="34" charset="0"/>
              </a:rPr>
              <a:t>consists of information about the message protocol, transport protocol, URL, logon data and adapter specific configuration.</a:t>
            </a:r>
          </a:p>
          <a:p>
            <a:pPr lvl="1"/>
            <a:r>
              <a:rPr lang="en-US" dirty="0">
                <a:latin typeface="Arial" pitchFamily="34" charset="0"/>
                <a:cs typeface="Arial" pitchFamily="34" charset="0"/>
              </a:rPr>
              <a:t>The adapters are configured in the communication Channel.</a:t>
            </a:r>
          </a:p>
          <a:p>
            <a:pPr lvl="1"/>
            <a:endParaRPr lang="en-US" dirty="0">
              <a:latin typeface="Arial" pitchFamily="34" charset="0"/>
              <a:cs typeface="Arial" pitchFamily="34" charset="0"/>
            </a:endParaRPr>
          </a:p>
          <a:p>
            <a:pPr lvl="1"/>
            <a:r>
              <a:rPr lang="en-US" b="1" dirty="0">
                <a:latin typeface="Arial" pitchFamily="34" charset="0"/>
                <a:cs typeface="Arial" pitchFamily="34" charset="0"/>
              </a:rPr>
              <a:t>Sender Channel </a:t>
            </a:r>
            <a:r>
              <a:rPr lang="en-US" dirty="0">
                <a:latin typeface="Arial" pitchFamily="34" charset="0"/>
                <a:cs typeface="Arial" pitchFamily="34" charset="0"/>
              </a:rPr>
              <a:t>- Defines how an adapter should transform a message such that it is in the acceptable format during inbound processing by the Integration Engine . A sender channel contains the configuration details for a sender adapter.</a:t>
            </a:r>
          </a:p>
          <a:p>
            <a:pPr lvl="1"/>
            <a:endParaRPr lang="en-US" dirty="0">
              <a:latin typeface="Arial" pitchFamily="34" charset="0"/>
              <a:cs typeface="Arial" pitchFamily="34" charset="0"/>
            </a:endParaRPr>
          </a:p>
          <a:p>
            <a:pPr lvl="1"/>
            <a:r>
              <a:rPr lang="en-US" b="1" dirty="0">
                <a:latin typeface="Arial" pitchFamily="34" charset="0"/>
                <a:cs typeface="Arial" pitchFamily="34" charset="0"/>
              </a:rPr>
              <a:t>Receiver Channel </a:t>
            </a:r>
            <a:r>
              <a:rPr lang="en-US" dirty="0">
                <a:latin typeface="Arial" pitchFamily="34" charset="0"/>
                <a:cs typeface="Arial" pitchFamily="34" charset="0"/>
              </a:rPr>
              <a:t>- Defines how the message should be transformed so that the message can be processed during the outbound processing by the receiver . A receiver channel contains the configuration details for a receiver adapter.</a:t>
            </a:r>
          </a:p>
          <a:p>
            <a:pPr lvl="2"/>
            <a:r>
              <a:rPr lang="en-US" dirty="0">
                <a:latin typeface="Arial" pitchFamily="34" charset="0"/>
                <a:cs typeface="Arial" pitchFamily="34" charset="0"/>
              </a:rPr>
              <a:t>A communication channel is always required to be assigned to a communication component or communication party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52226" name="Picture 2"/>
          <p:cNvPicPr>
            <a:picLocks noChangeAspect="1" noChangeArrowheads="1"/>
          </p:cNvPicPr>
          <p:nvPr/>
        </p:nvPicPr>
        <p:blipFill>
          <a:blip r:embed="rId4" cstate="print"/>
          <a:srcRect/>
          <a:stretch>
            <a:fillRect/>
          </a:stretch>
        </p:blipFill>
        <p:spPr bwMode="auto">
          <a:xfrm>
            <a:off x="304800" y="1447800"/>
            <a:ext cx="9601200" cy="4648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Overview on Integration Directory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Routing and Mapping - Receiver Determination</a:t>
            </a:r>
          </a:p>
        </p:txBody>
      </p:sp>
      <p:sp>
        <p:nvSpPr>
          <p:cNvPr id="16" name="Rectangle 15"/>
          <p:cNvSpPr/>
          <p:nvPr/>
        </p:nvSpPr>
        <p:spPr>
          <a:xfrm>
            <a:off x="304800" y="1981200"/>
            <a:ext cx="9220200" cy="2862322"/>
          </a:xfrm>
          <a:prstGeom prst="rect">
            <a:avLst/>
          </a:prstGeom>
        </p:spPr>
        <p:txBody>
          <a:bodyPr wrap="square">
            <a:spAutoFit/>
          </a:bodyPr>
          <a:lstStyle/>
          <a:p>
            <a:pPr lvl="1"/>
            <a:r>
              <a:rPr lang="en-US" dirty="0">
                <a:latin typeface="Arial" pitchFamily="34" charset="0"/>
                <a:cs typeface="Arial" pitchFamily="34" charset="0"/>
              </a:rPr>
              <a:t>A Receiver Determination is used to identify the receiver or receivers of a message. </a:t>
            </a:r>
          </a:p>
          <a:p>
            <a:pPr lvl="1"/>
            <a:r>
              <a:rPr lang="en-US" dirty="0">
                <a:latin typeface="Arial" pitchFamily="34" charset="0"/>
                <a:cs typeface="Arial" pitchFamily="34" charset="0"/>
              </a:rPr>
              <a:t>Conditions can be specified to route messages to particular receivers.</a:t>
            </a:r>
          </a:p>
          <a:p>
            <a:pPr lvl="1"/>
            <a:endParaRPr lang="en-US" dirty="0">
              <a:latin typeface="Arial" pitchFamily="34" charset="0"/>
              <a:cs typeface="Arial" pitchFamily="34" charset="0"/>
            </a:endParaRPr>
          </a:p>
          <a:p>
            <a:pPr lvl="1"/>
            <a:r>
              <a:rPr lang="en-US" dirty="0">
                <a:latin typeface="Arial" pitchFamily="34" charset="0"/>
                <a:cs typeface="Arial" pitchFamily="34" charset="0"/>
              </a:rPr>
              <a:t>Content-based receiver determination is possible (via XPATH/Context Objects).</a:t>
            </a:r>
          </a:p>
          <a:p>
            <a:pPr lvl="1"/>
            <a:r>
              <a:rPr lang="en-US" dirty="0">
                <a:latin typeface="Arial" pitchFamily="34" charset="0"/>
                <a:cs typeface="Arial" pitchFamily="34" charset="0"/>
              </a:rPr>
              <a:t>Receiver should be an existing component (with or without party).</a:t>
            </a:r>
          </a:p>
          <a:p>
            <a:pPr lvl="1"/>
            <a:endParaRPr lang="en-US" dirty="0">
              <a:latin typeface="Arial" pitchFamily="34" charset="0"/>
              <a:cs typeface="Arial" pitchFamily="34" charset="0"/>
            </a:endParaRPr>
          </a:p>
          <a:p>
            <a:pPr lvl="1"/>
            <a:r>
              <a:rPr lang="en-US" dirty="0">
                <a:latin typeface="Arial" pitchFamily="34" charset="0"/>
                <a:cs typeface="Arial" pitchFamily="34" charset="0"/>
              </a:rPr>
              <a:t>The receiver of a message can be determined dynamically at runtime using mapping by using the content from the message payload. Such a receiver determination is called Extended Receiver Determination.</a:t>
            </a:r>
          </a:p>
          <a:p>
            <a:pPr lvl="1"/>
            <a:endParaRPr lang="en-US"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228600" y="1447800"/>
            <a:ext cx="9448800" cy="487203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Routing and Mapping - Interface Determination</a:t>
            </a:r>
          </a:p>
        </p:txBody>
      </p:sp>
      <p:sp>
        <p:nvSpPr>
          <p:cNvPr id="16" name="Rectangle 15"/>
          <p:cNvSpPr/>
          <p:nvPr/>
        </p:nvSpPr>
        <p:spPr>
          <a:xfrm>
            <a:off x="304800" y="1981200"/>
            <a:ext cx="9220200" cy="2585323"/>
          </a:xfrm>
          <a:prstGeom prst="rect">
            <a:avLst/>
          </a:prstGeom>
        </p:spPr>
        <p:txBody>
          <a:bodyPr wrap="square">
            <a:spAutoFit/>
          </a:bodyPr>
          <a:lstStyle/>
          <a:p>
            <a:pPr lvl="1"/>
            <a:r>
              <a:rPr lang="en-US" dirty="0">
                <a:latin typeface="Arial" pitchFamily="34" charset="0"/>
                <a:cs typeface="Arial" pitchFamily="34" charset="0"/>
              </a:rPr>
              <a:t>An Interface Determination helps to specify the inbound interface of a specified receiver to which the message has to be sent and also to define what mapping is to be used to transform the message.</a:t>
            </a:r>
          </a:p>
          <a:p>
            <a:pPr lvl="1"/>
            <a:endParaRPr lang="en-US" dirty="0">
              <a:latin typeface="Arial" pitchFamily="34" charset="0"/>
              <a:cs typeface="Arial" pitchFamily="34" charset="0"/>
            </a:endParaRPr>
          </a:p>
          <a:p>
            <a:pPr lvl="1"/>
            <a:r>
              <a:rPr lang="en-US" dirty="0">
                <a:latin typeface="Arial" pitchFamily="34" charset="0"/>
                <a:cs typeface="Arial" pitchFamily="34" charset="0"/>
              </a:rPr>
              <a:t>Certain conditions under which the message is to be sent to the specified interface can be mentioned.</a:t>
            </a:r>
          </a:p>
          <a:p>
            <a:pPr lvl="1"/>
            <a:endParaRPr lang="en-US" dirty="0">
              <a:latin typeface="Arial" pitchFamily="34" charset="0"/>
              <a:cs typeface="Arial" pitchFamily="34" charset="0"/>
            </a:endParaRPr>
          </a:p>
          <a:p>
            <a:pPr lvl="1"/>
            <a:r>
              <a:rPr lang="en-US" dirty="0">
                <a:latin typeface="Arial" pitchFamily="34" charset="0"/>
                <a:cs typeface="Arial" pitchFamily="34" charset="0"/>
              </a:rPr>
              <a:t>Interface Determination can be used to configure a mapping-based message split.</a:t>
            </a:r>
          </a:p>
          <a:p>
            <a:pPr lvl="1"/>
            <a:endParaRPr lang="en-US"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4" cstate="print"/>
          <a:srcRect/>
          <a:stretch>
            <a:fillRect/>
          </a:stretch>
        </p:blipFill>
        <p:spPr bwMode="auto">
          <a:xfrm>
            <a:off x="228600" y="1447801"/>
            <a:ext cx="9372599" cy="4800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Agreements - Sender Agreement</a:t>
            </a:r>
          </a:p>
        </p:txBody>
      </p:sp>
      <p:sp>
        <p:nvSpPr>
          <p:cNvPr id="16" name="Rectangle 15"/>
          <p:cNvSpPr/>
          <p:nvPr/>
        </p:nvSpPr>
        <p:spPr>
          <a:xfrm>
            <a:off x="304800" y="1981200"/>
            <a:ext cx="9220200" cy="4524315"/>
          </a:xfrm>
          <a:prstGeom prst="rect">
            <a:avLst/>
          </a:prstGeom>
        </p:spPr>
        <p:txBody>
          <a:bodyPr wrap="square">
            <a:spAutoFit/>
          </a:bodyPr>
          <a:lstStyle/>
          <a:p>
            <a:pPr lvl="1"/>
            <a:r>
              <a:rPr lang="en-US" dirty="0">
                <a:latin typeface="Arial" pitchFamily="34" charset="0"/>
                <a:cs typeface="Arial" pitchFamily="34" charset="0"/>
              </a:rPr>
              <a:t>Specify a binding between an interface and a Communication Channel</a:t>
            </a:r>
          </a:p>
          <a:p>
            <a:pPr lvl="1"/>
            <a:r>
              <a:rPr lang="en-US" dirty="0">
                <a:latin typeface="Arial" pitchFamily="34" charset="0"/>
                <a:cs typeface="Arial" pitchFamily="34" charset="0"/>
              </a:rPr>
              <a:t>Contain additional security settings, such as certificate path, principal propagation properties etc.,</a:t>
            </a:r>
          </a:p>
          <a:p>
            <a:pPr lvl="1"/>
            <a:endParaRPr lang="en-US" dirty="0">
              <a:latin typeface="Arial" pitchFamily="34" charset="0"/>
              <a:cs typeface="Arial" pitchFamily="34" charset="0"/>
            </a:endParaRPr>
          </a:p>
          <a:p>
            <a:pPr lvl="1"/>
            <a:r>
              <a:rPr lang="en-US" dirty="0">
                <a:latin typeface="Arial" pitchFamily="34" charset="0"/>
                <a:cs typeface="Arial" pitchFamily="34" charset="0"/>
              </a:rPr>
              <a:t>On the Integration Server, the Sender Agreement is used for inbound processing, the receiver agreement for outbound processing.</a:t>
            </a:r>
          </a:p>
          <a:p>
            <a:pPr lvl="1"/>
            <a:endParaRPr lang="en-US" dirty="0">
              <a:latin typeface="Arial" pitchFamily="34" charset="0"/>
              <a:cs typeface="Arial" pitchFamily="34" charset="0"/>
            </a:endParaRPr>
          </a:p>
          <a:p>
            <a:pPr lvl="1"/>
            <a:r>
              <a:rPr lang="en-US" dirty="0">
                <a:latin typeface="Arial" pitchFamily="34" charset="0"/>
                <a:cs typeface="Arial" pitchFamily="34" charset="0"/>
              </a:rPr>
              <a:t>In inbound processing, one can use security settings to identify the signature of an inbound message, to authorize the sender of a message and to check the integrity of the data.</a:t>
            </a:r>
          </a:p>
          <a:p>
            <a:pPr lvl="1"/>
            <a:endParaRPr lang="en-US" dirty="0">
              <a:latin typeface="Arial" pitchFamily="34" charset="0"/>
              <a:cs typeface="Arial" pitchFamily="34" charset="0"/>
            </a:endParaRPr>
          </a:p>
          <a:p>
            <a:pPr lvl="1"/>
            <a:r>
              <a:rPr lang="en-US" dirty="0">
                <a:latin typeface="Arial" pitchFamily="34" charset="0"/>
                <a:cs typeface="Arial" pitchFamily="34" charset="0"/>
              </a:rPr>
              <a:t>Sender Agreement can be configured to validate the payload. Validation can be done against the sender adapter or Integration Engine.</a:t>
            </a:r>
          </a:p>
          <a:p>
            <a:pPr lvl="1"/>
            <a:endParaRPr lang="en-US" dirty="0">
              <a:latin typeface="Arial" pitchFamily="34" charset="0"/>
              <a:cs typeface="Arial" pitchFamily="34" charset="0"/>
            </a:endParaRPr>
          </a:p>
          <a:p>
            <a:pPr lvl="1"/>
            <a:r>
              <a:rPr lang="en-US" dirty="0">
                <a:latin typeface="Arial" pitchFamily="34" charset="0"/>
                <a:cs typeface="Arial" pitchFamily="34" charset="0"/>
              </a:rPr>
              <a:t>Sender Agreement is not required for client proxy communication.</a:t>
            </a:r>
          </a:p>
          <a:p>
            <a:pPr lvl="1"/>
            <a:endParaRPr lang="en-US"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4098" name="Picture 2"/>
          <p:cNvPicPr>
            <a:picLocks noChangeAspect="1" noChangeArrowheads="1"/>
          </p:cNvPicPr>
          <p:nvPr/>
        </p:nvPicPr>
        <p:blipFill>
          <a:blip r:embed="rId4" cstate="print"/>
          <a:srcRect/>
          <a:stretch>
            <a:fillRect/>
          </a:stretch>
        </p:blipFill>
        <p:spPr bwMode="auto">
          <a:xfrm>
            <a:off x="228600" y="1447800"/>
            <a:ext cx="9296400" cy="4800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Collaboration Agreements - Receiver Agreement</a:t>
            </a:r>
          </a:p>
        </p:txBody>
      </p:sp>
      <p:sp>
        <p:nvSpPr>
          <p:cNvPr id="16" name="Rectangle 15"/>
          <p:cNvSpPr/>
          <p:nvPr/>
        </p:nvSpPr>
        <p:spPr>
          <a:xfrm>
            <a:off x="304800" y="1981200"/>
            <a:ext cx="9220200" cy="3970318"/>
          </a:xfrm>
          <a:prstGeom prst="rect">
            <a:avLst/>
          </a:prstGeom>
        </p:spPr>
        <p:txBody>
          <a:bodyPr wrap="square">
            <a:spAutoFit/>
          </a:bodyPr>
          <a:lstStyle/>
          <a:p>
            <a:pPr lvl="1"/>
            <a:r>
              <a:rPr lang="en-US" dirty="0">
                <a:latin typeface="Arial" pitchFamily="34" charset="0"/>
                <a:cs typeface="Arial" pitchFamily="34" charset="0"/>
              </a:rPr>
              <a:t>Receiver Agreement is used to define the outbound processing of a message.</a:t>
            </a:r>
          </a:p>
          <a:p>
            <a:pPr lvl="1"/>
            <a:r>
              <a:rPr lang="en-US" dirty="0">
                <a:latin typeface="Arial" pitchFamily="34" charset="0"/>
                <a:cs typeface="Arial" pitchFamily="34" charset="0"/>
              </a:rPr>
              <a:t>To guarantee the execution of the outbound processing correctly ,specify a receiver agreement.</a:t>
            </a:r>
          </a:p>
          <a:p>
            <a:pPr lvl="1"/>
            <a:endParaRPr lang="en-US" dirty="0">
              <a:latin typeface="Arial" pitchFamily="34" charset="0"/>
              <a:cs typeface="Arial" pitchFamily="34" charset="0"/>
            </a:endParaRPr>
          </a:p>
          <a:p>
            <a:pPr lvl="1"/>
            <a:r>
              <a:rPr lang="en-US" dirty="0">
                <a:latin typeface="Arial" pitchFamily="34" charset="0"/>
                <a:cs typeface="Arial" pitchFamily="34" charset="0"/>
              </a:rPr>
              <a:t>Receiver Agreement can be configured to validate the payload.</a:t>
            </a:r>
          </a:p>
          <a:p>
            <a:pPr lvl="1"/>
            <a:endParaRPr lang="en-US" dirty="0">
              <a:latin typeface="Arial" pitchFamily="34" charset="0"/>
              <a:cs typeface="Arial" pitchFamily="34" charset="0"/>
            </a:endParaRPr>
          </a:p>
          <a:p>
            <a:pPr lvl="1"/>
            <a:r>
              <a:rPr lang="en-US" dirty="0">
                <a:latin typeface="Arial" pitchFamily="34" charset="0"/>
                <a:cs typeface="Arial" pitchFamily="34" charset="0"/>
              </a:rPr>
              <a:t>The Receiver Agreement assigned to communication channel with XI adapter, SOAP, CIDX,WS or Mail can be used to specify further adapter-specific attributes.</a:t>
            </a:r>
          </a:p>
          <a:p>
            <a:pPr lvl="1"/>
            <a:endParaRPr lang="en-US" dirty="0">
              <a:latin typeface="Arial" pitchFamily="34" charset="0"/>
              <a:cs typeface="Arial" pitchFamily="34" charset="0"/>
            </a:endParaRPr>
          </a:p>
          <a:p>
            <a:pPr lvl="1"/>
            <a:r>
              <a:rPr lang="en-US" dirty="0">
                <a:latin typeface="Arial" pitchFamily="34" charset="0"/>
                <a:cs typeface="Arial" pitchFamily="34" charset="0"/>
              </a:rPr>
              <a:t>For scenarios where communication is based on web service runtime or proxy runtime, the service provider automatically sends statistical information about all service consumers that calls it. It is activated for integration scenarios where there is an Integration Server between service consumers and providers. </a:t>
            </a:r>
          </a:p>
          <a:p>
            <a:pPr lvl="1"/>
            <a:endParaRPr lang="en-US" dirty="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28600"/>
            <a:ext cx="9240216" cy="990599"/>
          </a:xfrm>
          <a:prstGeom prst="rect">
            <a:avLst/>
          </a:prstGeom>
        </p:spPr>
        <p:txBody>
          <a:bodyPr wrap="square" lIns="0" tIns="0" rIns="0" bIns="0" rtlCol="0">
            <a:noAutofit/>
          </a:bodyPr>
          <a:lstStyle/>
          <a:p>
            <a:pPr marL="12700" lvl="1">
              <a:lnSpc>
                <a:spcPts val="3570"/>
              </a:lnSpc>
              <a:spcBef>
                <a:spcPts val="600"/>
              </a:spcBef>
            </a:pPr>
            <a:r>
              <a:rPr lang="en-US" sz="3600" b="1" dirty="0">
                <a:solidFill>
                  <a:schemeClr val="accent6"/>
                </a:solidFill>
                <a:latin typeface="Arial" panose="020B0604020202020204" pitchFamily="34" charset="0"/>
                <a:cs typeface="Arial" panose="020B0604020202020204" pitchFamily="34" charset="0"/>
              </a:rPr>
              <a:t>Classical Configurations (Dual Stack only)</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5122" name="Picture 2"/>
          <p:cNvPicPr>
            <a:picLocks noChangeAspect="1" noChangeArrowheads="1"/>
          </p:cNvPicPr>
          <p:nvPr/>
        </p:nvPicPr>
        <p:blipFill>
          <a:blip r:embed="rId4" cstate="print"/>
          <a:srcRect/>
          <a:stretch>
            <a:fillRect/>
          </a:stretch>
        </p:blipFill>
        <p:spPr bwMode="auto">
          <a:xfrm>
            <a:off x="304800" y="1524000"/>
            <a:ext cx="9296400" cy="4495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Integrated Configurations (Single and Dual Stack)</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Integrated Configuration</a:t>
            </a:r>
          </a:p>
        </p:txBody>
      </p:sp>
      <p:sp>
        <p:nvSpPr>
          <p:cNvPr id="16" name="Rectangle 15"/>
          <p:cNvSpPr/>
          <p:nvPr/>
        </p:nvSpPr>
        <p:spPr>
          <a:xfrm>
            <a:off x="304800" y="1981200"/>
            <a:ext cx="9220200" cy="4524315"/>
          </a:xfrm>
          <a:prstGeom prst="rect">
            <a:avLst/>
          </a:prstGeom>
        </p:spPr>
        <p:txBody>
          <a:bodyPr wrap="square">
            <a:spAutoFit/>
          </a:bodyPr>
          <a:lstStyle/>
          <a:p>
            <a:pPr lvl="1"/>
            <a:r>
              <a:rPr lang="en-US" dirty="0">
                <a:latin typeface="Arial" pitchFamily="34" charset="0"/>
                <a:cs typeface="Arial" pitchFamily="34" charset="0"/>
              </a:rPr>
              <a:t>Starting from </a:t>
            </a:r>
            <a:r>
              <a:rPr lang="en-US" b="1" dirty="0">
                <a:latin typeface="Arial" pitchFamily="34" charset="0"/>
                <a:cs typeface="Arial" pitchFamily="34" charset="0"/>
              </a:rPr>
              <a:t>PI 7.1</a:t>
            </a:r>
            <a:r>
              <a:rPr lang="en-US" dirty="0">
                <a:latin typeface="Arial" pitchFamily="34" charset="0"/>
                <a:cs typeface="Arial" pitchFamily="34" charset="0"/>
              </a:rPr>
              <a:t>, Sender and Receiver systems can  communicate directly using </a:t>
            </a:r>
            <a:r>
              <a:rPr lang="en-US" b="1" dirty="0">
                <a:latin typeface="Arial" pitchFamily="34" charset="0"/>
                <a:cs typeface="Arial" pitchFamily="34" charset="0"/>
              </a:rPr>
              <a:t>AAE</a:t>
            </a:r>
            <a:r>
              <a:rPr lang="en-US" dirty="0">
                <a:latin typeface="Arial" pitchFamily="34" charset="0"/>
                <a:cs typeface="Arial" pitchFamily="34" charset="0"/>
              </a:rPr>
              <a:t> thus bypassing the need for </a:t>
            </a:r>
            <a:r>
              <a:rPr lang="en-US" b="1" dirty="0">
                <a:latin typeface="Arial" pitchFamily="34" charset="0"/>
                <a:cs typeface="Arial" pitchFamily="34" charset="0"/>
              </a:rPr>
              <a:t>IE</a:t>
            </a:r>
            <a:r>
              <a:rPr lang="en-US" dirty="0">
                <a:latin typeface="Arial" pitchFamily="34" charset="0"/>
                <a:cs typeface="Arial" pitchFamily="34" charset="0"/>
              </a:rPr>
              <a:t>.</a:t>
            </a:r>
          </a:p>
          <a:p>
            <a:pPr lvl="1"/>
            <a:endParaRPr lang="en-US" dirty="0">
              <a:latin typeface="Arial" pitchFamily="34" charset="0"/>
              <a:cs typeface="Arial" pitchFamily="34" charset="0"/>
            </a:endParaRPr>
          </a:p>
          <a:p>
            <a:pPr lvl="1"/>
            <a:r>
              <a:rPr lang="en-US" dirty="0">
                <a:latin typeface="Arial" pitchFamily="34" charset="0"/>
                <a:cs typeface="Arial" pitchFamily="34" charset="0"/>
              </a:rPr>
              <a:t>The central configuration ID object that is to be created for these kind of scenarios is, the Integrated Configuration (ICO).</a:t>
            </a:r>
          </a:p>
          <a:p>
            <a:pPr lvl="1"/>
            <a:endParaRPr lang="en-US" dirty="0">
              <a:latin typeface="Arial" pitchFamily="34" charset="0"/>
              <a:cs typeface="Arial" pitchFamily="34" charset="0"/>
            </a:endParaRPr>
          </a:p>
          <a:p>
            <a:pPr lvl="1"/>
            <a:r>
              <a:rPr lang="en-US" dirty="0">
                <a:latin typeface="Arial" pitchFamily="34" charset="0"/>
                <a:cs typeface="Arial" pitchFamily="34" charset="0"/>
              </a:rPr>
              <a:t>The integration scenario created through ICO, processes the messages locally in </a:t>
            </a:r>
            <a:r>
              <a:rPr lang="en-US" b="1" dirty="0">
                <a:latin typeface="Arial" pitchFamily="34" charset="0"/>
                <a:cs typeface="Arial" pitchFamily="34" charset="0"/>
              </a:rPr>
              <a:t>AAE</a:t>
            </a:r>
            <a:r>
              <a:rPr lang="en-US" dirty="0">
                <a:latin typeface="Arial" pitchFamily="34" charset="0"/>
                <a:cs typeface="Arial" pitchFamily="34" charset="0"/>
              </a:rPr>
              <a:t>. Thus, allows message processed completely in Java Stack.</a:t>
            </a:r>
          </a:p>
          <a:p>
            <a:pPr lvl="1"/>
            <a:endParaRPr lang="en-US" dirty="0">
              <a:latin typeface="Arial" pitchFamily="34" charset="0"/>
              <a:cs typeface="Arial" pitchFamily="34" charset="0"/>
            </a:endParaRPr>
          </a:p>
          <a:p>
            <a:pPr lvl="1"/>
            <a:r>
              <a:rPr lang="en-US" dirty="0">
                <a:latin typeface="Arial" pitchFamily="34" charset="0"/>
                <a:cs typeface="Arial" pitchFamily="34" charset="0"/>
              </a:rPr>
              <a:t>Along with regular message processing steps, almost all the features available in Classical configurations like Technical Routing, Extended Receiver Determination, Message Splits, Header Mapping can be achieved through ICO.</a:t>
            </a:r>
          </a:p>
          <a:p>
            <a:pPr lvl="1"/>
            <a:endParaRPr lang="en-US" dirty="0">
              <a:latin typeface="Arial" pitchFamily="34" charset="0"/>
              <a:cs typeface="Arial" pitchFamily="34" charset="0"/>
            </a:endParaRPr>
          </a:p>
          <a:p>
            <a:pPr lvl="1"/>
            <a:r>
              <a:rPr lang="en-US" dirty="0">
                <a:latin typeface="Arial" pitchFamily="34" charset="0"/>
                <a:cs typeface="Arial" pitchFamily="34" charset="0"/>
              </a:rPr>
              <a:t>Supports all adapters available in Java stack (including IDOC_AAE and HTTP_AAE).</a:t>
            </a:r>
          </a:p>
          <a:p>
            <a:pPr lvl="1"/>
            <a:endParaRPr lang="en-US" dirty="0">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Integrated Configurations (Single and Dual Stack)</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Integrated Configuration</a:t>
            </a:r>
          </a:p>
        </p:txBody>
      </p:sp>
      <p:sp>
        <p:nvSpPr>
          <p:cNvPr id="16" name="Rectangle 15"/>
          <p:cNvSpPr/>
          <p:nvPr/>
        </p:nvSpPr>
        <p:spPr>
          <a:xfrm>
            <a:off x="304800" y="1981200"/>
            <a:ext cx="9220200" cy="1754326"/>
          </a:xfrm>
          <a:prstGeom prst="rect">
            <a:avLst/>
          </a:prstGeom>
        </p:spPr>
        <p:txBody>
          <a:bodyPr wrap="square">
            <a:spAutoFit/>
          </a:bodyPr>
          <a:lstStyle/>
          <a:p>
            <a:pPr lvl="1"/>
            <a:r>
              <a:rPr lang="en-US" dirty="0">
                <a:latin typeface="Arial" pitchFamily="34" charset="0"/>
                <a:cs typeface="Arial" pitchFamily="34" charset="0"/>
              </a:rPr>
              <a:t>Since ICO doesn’t process the messages in ABAP stack (Integration Engine), below are few limitations while building the integration scenarios using ICO.</a:t>
            </a:r>
          </a:p>
          <a:p>
            <a:pPr lvl="2"/>
            <a:r>
              <a:rPr lang="en-US" dirty="0">
                <a:latin typeface="Arial" pitchFamily="34" charset="0"/>
                <a:cs typeface="Arial" pitchFamily="34" charset="0"/>
              </a:rPr>
              <a:t>ccBPM is not supported</a:t>
            </a:r>
          </a:p>
          <a:p>
            <a:pPr lvl="2"/>
            <a:r>
              <a:rPr lang="en-US" dirty="0">
                <a:latin typeface="Arial" pitchFamily="34" charset="0"/>
                <a:cs typeface="Arial" pitchFamily="34" charset="0"/>
              </a:rPr>
              <a:t>ABAP Mapping is not supported</a:t>
            </a:r>
          </a:p>
          <a:p>
            <a:pPr lvl="2"/>
            <a:r>
              <a:rPr lang="en-US" dirty="0">
                <a:latin typeface="Arial" pitchFamily="34" charset="0"/>
                <a:cs typeface="Arial" pitchFamily="34" charset="0"/>
              </a:rPr>
              <a:t>WS-RM adapter is not supported</a:t>
            </a:r>
          </a:p>
          <a:p>
            <a:pPr lvl="1"/>
            <a:endParaRPr lang="en-US" dirty="0">
              <a:latin typeface="Arial" pitchFamily="34" charset="0"/>
              <a:cs typeface="Arial" pitchFamily="34" charset="0"/>
            </a:endParaRPr>
          </a:p>
        </p:txBody>
      </p:sp>
      <p:pic>
        <p:nvPicPr>
          <p:cNvPr id="53250" name="Picture 2"/>
          <p:cNvPicPr>
            <a:picLocks noChangeAspect="1" noChangeArrowheads="1"/>
          </p:cNvPicPr>
          <p:nvPr/>
        </p:nvPicPr>
        <p:blipFill>
          <a:blip r:embed="rId4" cstate="print"/>
          <a:srcRect/>
          <a:stretch>
            <a:fillRect/>
          </a:stretch>
        </p:blipFill>
        <p:spPr bwMode="auto">
          <a:xfrm>
            <a:off x="152400" y="3429000"/>
            <a:ext cx="9448800" cy="2743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554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Overview on Integration Directory</a:t>
            </a: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2" name="object 12"/>
          <p:cNvSpPr txBox="1"/>
          <p:nvPr/>
        </p:nvSpPr>
        <p:spPr>
          <a:xfrm>
            <a:off x="228600" y="1265195"/>
            <a:ext cx="8915400" cy="4297405"/>
          </a:xfrm>
          <a:prstGeom prst="rect">
            <a:avLst/>
          </a:prstGeom>
        </p:spPr>
        <p:txBody>
          <a:bodyPr wrap="square" lIns="0" tIns="0" rIns="0" bIns="0" rtlCol="0">
            <a:noAutofit/>
          </a:bodyPr>
          <a:lstStyle/>
          <a:p>
            <a:pPr algn="just">
              <a:buFont typeface="Arial" pitchFamily="34" charset="0"/>
              <a:buChar char="•"/>
            </a:pPr>
            <a:endParaRPr lang="en-US"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Integration Directory </a:t>
            </a:r>
            <a:r>
              <a:rPr lang="en-US" dirty="0">
                <a:latin typeface="Arial" panose="020B0604020202020204" pitchFamily="34" charset="0"/>
                <a:cs typeface="Arial" panose="020B0604020202020204" pitchFamily="34" charset="0"/>
              </a:rPr>
              <a:t>(ID) is used to configure the integration scenarios at    Configuration time by using the integration objects created at design time in the ESR and Business Systems created in </a:t>
            </a:r>
            <a:r>
              <a:rPr lang="en-US" b="1" dirty="0">
                <a:latin typeface="Arial" panose="020B0604020202020204" pitchFamily="34" charset="0"/>
                <a:cs typeface="Arial" panose="020B0604020202020204" pitchFamily="34" charset="0"/>
              </a:rPr>
              <a:t>SLD</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Connectivity between heterogeneous applications (A2A) and business systems (B2B) can be achieved through </a:t>
            </a:r>
            <a:r>
              <a:rPr lang="en-US" b="1" dirty="0">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a:t>
            </a:r>
          </a:p>
          <a:p>
            <a:pPr algn="just">
              <a:buFont typeface="Arial" pitchFamily="34" charset="0"/>
              <a:buChar char="•"/>
            </a:pPr>
            <a:endParaRPr lang="en-US"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 is initially delivered without content. The Customer must add content that corresponds to the concrete landscape of the customer solution. The </a:t>
            </a:r>
            <a:r>
              <a:rPr lang="en-US" b="1" dirty="0">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 content can be partially derived from the content of the </a:t>
            </a:r>
            <a:r>
              <a:rPr lang="en-US" b="1" dirty="0">
                <a:latin typeface="Arial" panose="020B0604020202020204" pitchFamily="34" charset="0"/>
                <a:cs typeface="Arial" panose="020B0604020202020204" pitchFamily="34" charset="0"/>
              </a:rPr>
              <a:t>ESR</a:t>
            </a:r>
            <a:r>
              <a:rPr lang="en-US" dirty="0">
                <a:latin typeface="Arial" panose="020B0604020202020204" pitchFamily="34" charset="0"/>
                <a:cs typeface="Arial" panose="020B0604020202020204" pitchFamily="34" charset="0"/>
              </a:rPr>
              <a:t>. For instance, Process Models in the </a:t>
            </a:r>
            <a:r>
              <a:rPr lang="en-US" b="1" dirty="0">
                <a:latin typeface="Arial" panose="020B0604020202020204" pitchFamily="34" charset="0"/>
                <a:cs typeface="Arial" panose="020B0604020202020204" pitchFamily="34" charset="0"/>
              </a:rPr>
              <a:t>ESR</a:t>
            </a:r>
            <a:r>
              <a:rPr lang="en-US" dirty="0">
                <a:latin typeface="Arial" panose="020B0604020202020204" pitchFamily="34" charset="0"/>
                <a:cs typeface="Arial" panose="020B0604020202020204" pitchFamily="34" charset="0"/>
              </a:rPr>
              <a:t> are the basis for the Process Integration Scenario in the </a:t>
            </a:r>
            <a:r>
              <a:rPr lang="en-US" b="1" dirty="0">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a:t>
            </a:r>
          </a:p>
          <a:p>
            <a:pPr fontAlgn="b">
              <a:lnSpc>
                <a:spcPct val="120000"/>
              </a:lnSpc>
              <a:spcAft>
                <a:spcPct val="150000"/>
              </a:spcAft>
            </a:pPr>
            <a:endParaRPr lang="en-US" dirty="0">
              <a:latin typeface="Arial" panose="020B0604020202020204" pitchFamily="34" charset="0"/>
              <a:cs typeface="Arial" panose="020B0604020202020204" pitchFamily="34" charset="0"/>
            </a:endParaRPr>
          </a:p>
          <a:p>
            <a:pPr marL="12700" marR="48635">
              <a:lnSpc>
                <a:spcPts val="2960"/>
              </a:lnSpc>
              <a:spcBef>
                <a:spcPts val="148"/>
              </a:spcBef>
            </a:pPr>
            <a:endParaRPr lang="en-US" sz="2000" dirty="0"/>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Integrated Configurations (Single and Dual Stack)</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Integrated Configuration</a:t>
            </a:r>
          </a:p>
        </p:txBody>
      </p:sp>
      <p:sp>
        <p:nvSpPr>
          <p:cNvPr id="16" name="Rectangle 15"/>
          <p:cNvSpPr/>
          <p:nvPr/>
        </p:nvSpPr>
        <p:spPr>
          <a:xfrm>
            <a:off x="304800" y="1981200"/>
            <a:ext cx="9220200" cy="1477328"/>
          </a:xfrm>
          <a:prstGeom prst="rect">
            <a:avLst/>
          </a:prstGeom>
        </p:spPr>
        <p:txBody>
          <a:bodyPr wrap="square">
            <a:spAutoFit/>
          </a:bodyPr>
          <a:lstStyle/>
          <a:p>
            <a:pPr lvl="2"/>
            <a:r>
              <a:rPr lang="en-US" dirty="0">
                <a:latin typeface="Arial" pitchFamily="34" charset="0"/>
                <a:cs typeface="Arial" pitchFamily="34" charset="0"/>
              </a:rPr>
              <a:t>New Directory object, which includes multiple configuration objects into one. Hence called “Integrated” configuration object. Needs Inbound Processing, Receiver, Mapping and Outbound Processing tabs configured in the same ICO object. </a:t>
            </a:r>
          </a:p>
          <a:p>
            <a:pPr lvl="1"/>
            <a:endParaRPr lang="en-US" dirty="0">
              <a:latin typeface="Arial" pitchFamily="34" charset="0"/>
              <a:cs typeface="Arial" pitchFamily="34" charset="0"/>
            </a:endParaRPr>
          </a:p>
        </p:txBody>
      </p:sp>
      <p:pic>
        <p:nvPicPr>
          <p:cNvPr id="54274" name="Picture 2"/>
          <p:cNvPicPr>
            <a:picLocks noChangeAspect="1" noChangeArrowheads="1"/>
          </p:cNvPicPr>
          <p:nvPr/>
        </p:nvPicPr>
        <p:blipFill>
          <a:blip r:embed="rId4" cstate="print"/>
          <a:srcRect/>
          <a:stretch>
            <a:fillRect/>
          </a:stretch>
        </p:blipFill>
        <p:spPr bwMode="auto">
          <a:xfrm>
            <a:off x="457200" y="3200400"/>
            <a:ext cx="8991600" cy="2971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Integrated Configurations (Single and Dual Stack)</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Integrated Configuration</a:t>
            </a:r>
          </a:p>
        </p:txBody>
      </p:sp>
      <p:sp>
        <p:nvSpPr>
          <p:cNvPr id="16" name="Rectangle 15"/>
          <p:cNvSpPr/>
          <p:nvPr/>
        </p:nvSpPr>
        <p:spPr>
          <a:xfrm>
            <a:off x="304800" y="1981200"/>
            <a:ext cx="9220200" cy="4247317"/>
          </a:xfrm>
          <a:prstGeom prst="rect">
            <a:avLst/>
          </a:prstGeom>
        </p:spPr>
        <p:txBody>
          <a:bodyPr wrap="square">
            <a:spAutoFit/>
          </a:bodyPr>
          <a:lstStyle/>
          <a:p>
            <a:pPr>
              <a:lnSpc>
                <a:spcPct val="100000"/>
              </a:lnSpc>
            </a:pPr>
            <a:r>
              <a:rPr lang="en-US" b="1" dirty="0">
                <a:latin typeface="Arial" pitchFamily="34" charset="0"/>
                <a:cs typeface="Arial" pitchFamily="34" charset="0"/>
              </a:rPr>
              <a:t>ICO</a:t>
            </a:r>
            <a:r>
              <a:rPr lang="en-US" dirty="0">
                <a:latin typeface="Arial" pitchFamily="34" charset="0"/>
                <a:cs typeface="Arial" pitchFamily="34" charset="0"/>
              </a:rPr>
              <a:t> can be created both in Dual and Single Stack installation options of PI.</a:t>
            </a:r>
          </a:p>
          <a:p>
            <a:pPr>
              <a:lnSpc>
                <a:spcPct val="100000"/>
              </a:lnSpc>
            </a:pPr>
            <a:r>
              <a:rPr lang="en-US" dirty="0">
                <a:latin typeface="Arial" pitchFamily="34" charset="0"/>
                <a:cs typeface="Arial" pitchFamily="34" charset="0"/>
              </a:rPr>
              <a:t>Integrated Configuration is a single configuration time object created for a scenario containing  all the configuration tasks.  </a:t>
            </a:r>
          </a:p>
          <a:p>
            <a:pPr>
              <a:lnSpc>
                <a:spcPct val="100000"/>
              </a:lnSpc>
            </a:pPr>
            <a:endParaRPr lang="en-US" dirty="0">
              <a:latin typeface="Arial" pitchFamily="34" charset="0"/>
              <a:cs typeface="Arial" pitchFamily="34" charset="0"/>
            </a:endParaRPr>
          </a:p>
          <a:p>
            <a:pPr>
              <a:lnSpc>
                <a:spcPct val="100000"/>
              </a:lnSpc>
            </a:pPr>
            <a:r>
              <a:rPr lang="en-US" b="1" dirty="0">
                <a:latin typeface="Arial" pitchFamily="34" charset="0"/>
                <a:cs typeface="Arial" pitchFamily="34" charset="0"/>
              </a:rPr>
              <a:t>ICO</a:t>
            </a:r>
            <a:r>
              <a:rPr lang="en-US" dirty="0">
                <a:latin typeface="Arial" pitchFamily="34" charset="0"/>
                <a:cs typeface="Arial" pitchFamily="34" charset="0"/>
              </a:rPr>
              <a:t> completely runs on Java Stack leveraging </a:t>
            </a:r>
            <a:r>
              <a:rPr lang="en-US" b="1" dirty="0">
                <a:latin typeface="Arial" pitchFamily="34" charset="0"/>
                <a:cs typeface="Arial" pitchFamily="34" charset="0"/>
              </a:rPr>
              <a:t>AAE</a:t>
            </a:r>
            <a:r>
              <a:rPr lang="en-US" dirty="0">
                <a:latin typeface="Arial" pitchFamily="34" charset="0"/>
                <a:cs typeface="Arial" pitchFamily="34" charset="0"/>
              </a:rPr>
              <a:t> capabilities. The </a:t>
            </a:r>
            <a:r>
              <a:rPr lang="en-US" b="1" dirty="0">
                <a:latin typeface="Arial" pitchFamily="34" charset="0"/>
                <a:cs typeface="Arial" pitchFamily="34" charset="0"/>
              </a:rPr>
              <a:t>ICO</a:t>
            </a:r>
            <a:r>
              <a:rPr lang="en-US" dirty="0">
                <a:latin typeface="Arial" pitchFamily="34" charset="0"/>
                <a:cs typeface="Arial" pitchFamily="34" charset="0"/>
              </a:rPr>
              <a:t> is transferred as one single object to the </a:t>
            </a:r>
            <a:r>
              <a:rPr lang="en-US" b="1" dirty="0">
                <a:latin typeface="Arial" pitchFamily="34" charset="0"/>
                <a:cs typeface="Arial" pitchFamily="34" charset="0"/>
              </a:rPr>
              <a:t>AAE</a:t>
            </a:r>
            <a:r>
              <a:rPr lang="en-US" dirty="0">
                <a:latin typeface="Arial" pitchFamily="34" charset="0"/>
                <a:cs typeface="Arial" pitchFamily="34" charset="0"/>
              </a:rPr>
              <a:t>.</a:t>
            </a:r>
          </a:p>
          <a:p>
            <a:pPr>
              <a:lnSpc>
                <a:spcPct val="100000"/>
              </a:lnSpc>
            </a:pPr>
            <a:endParaRPr lang="en-US" dirty="0">
              <a:latin typeface="Arial" pitchFamily="34" charset="0"/>
              <a:cs typeface="Arial" pitchFamily="34" charset="0"/>
            </a:endParaRPr>
          </a:p>
          <a:p>
            <a:pPr>
              <a:lnSpc>
                <a:spcPct val="100000"/>
              </a:lnSpc>
            </a:pPr>
            <a:r>
              <a:rPr lang="en-US" b="1" dirty="0">
                <a:latin typeface="Arial" pitchFamily="34" charset="0"/>
                <a:cs typeface="Arial" pitchFamily="34" charset="0"/>
              </a:rPr>
              <a:t>ICO</a:t>
            </a:r>
            <a:r>
              <a:rPr lang="en-US" dirty="0">
                <a:latin typeface="Arial" pitchFamily="34" charset="0"/>
                <a:cs typeface="Arial" pitchFamily="34" charset="0"/>
              </a:rPr>
              <a:t> transferred to the </a:t>
            </a:r>
            <a:r>
              <a:rPr lang="en-US" b="1" dirty="0">
                <a:latin typeface="Arial" pitchFamily="34" charset="0"/>
                <a:cs typeface="Arial" pitchFamily="34" charset="0"/>
              </a:rPr>
              <a:t>CPA</a:t>
            </a:r>
            <a:r>
              <a:rPr lang="en-US" dirty="0">
                <a:latin typeface="Arial" pitchFamily="34" charset="0"/>
                <a:cs typeface="Arial" pitchFamily="34" charset="0"/>
              </a:rPr>
              <a:t> cache of the individual AAE with a reference  to the mapping maintained in interface determination.</a:t>
            </a:r>
          </a:p>
          <a:p>
            <a:pPr>
              <a:lnSpc>
                <a:spcPct val="100000"/>
              </a:lnSpc>
            </a:pPr>
            <a:endParaRPr lang="en-US" dirty="0">
              <a:latin typeface="Arial" pitchFamily="34" charset="0"/>
              <a:cs typeface="Arial" pitchFamily="34" charset="0"/>
            </a:endParaRPr>
          </a:p>
          <a:p>
            <a:pPr>
              <a:lnSpc>
                <a:spcPct val="100000"/>
              </a:lnSpc>
            </a:pPr>
            <a:r>
              <a:rPr lang="en-US" dirty="0">
                <a:latin typeface="Arial" pitchFamily="34" charset="0"/>
                <a:cs typeface="Arial" pitchFamily="34" charset="0"/>
              </a:rPr>
              <a:t>For each operation in interface determination a separate entry is created in CPA.</a:t>
            </a:r>
          </a:p>
          <a:p>
            <a:pPr>
              <a:lnSpc>
                <a:spcPct val="100000"/>
              </a:lnSpc>
            </a:pPr>
            <a:endParaRPr lang="en-US" dirty="0">
              <a:latin typeface="Arial" pitchFamily="34" charset="0"/>
              <a:cs typeface="Arial" pitchFamily="34" charset="0"/>
            </a:endParaRPr>
          </a:p>
          <a:p>
            <a:pPr>
              <a:lnSpc>
                <a:spcPct val="100000"/>
              </a:lnSpc>
            </a:pPr>
            <a:r>
              <a:rPr lang="en-US" dirty="0">
                <a:latin typeface="Arial" pitchFamily="34" charset="0"/>
                <a:cs typeface="Arial" pitchFamily="34" charset="0"/>
              </a:rPr>
              <a:t>In PI 7.31, advanced features like Extended Receiver Determination, Parameterized Mapping, Message Splits, Staging and Logging etc., are introduced in </a:t>
            </a:r>
            <a:r>
              <a:rPr lang="en-US" b="1" dirty="0">
                <a:latin typeface="Arial" pitchFamily="34" charset="0"/>
                <a:cs typeface="Arial" pitchFamily="34" charset="0"/>
              </a:rPr>
              <a:t>ICO</a:t>
            </a:r>
            <a:r>
              <a:rPr lang="en-US" dirty="0">
                <a:latin typeface="Arial" pitchFamily="34" charset="0"/>
                <a:cs typeface="Arial" pitchFamily="34" charset="0"/>
              </a:rPr>
              <a:t>.</a:t>
            </a:r>
          </a:p>
          <a:p>
            <a:pPr lvl="1"/>
            <a:endParaRPr lang="en-US" dirty="0">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Integrated Configurations (Single and Dual Stack)</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6146" name="Picture 2"/>
          <p:cNvPicPr>
            <a:picLocks noChangeAspect="1" noChangeArrowheads="1"/>
          </p:cNvPicPr>
          <p:nvPr/>
        </p:nvPicPr>
        <p:blipFill>
          <a:blip r:embed="rId4" cstate="print"/>
          <a:srcRect/>
          <a:stretch>
            <a:fillRect/>
          </a:stretch>
        </p:blipFill>
        <p:spPr bwMode="auto">
          <a:xfrm>
            <a:off x="304800" y="1447800"/>
            <a:ext cx="9144000" cy="4724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Integration Flow (Single Stack only - AEX)</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Integration Flow</a:t>
            </a:r>
          </a:p>
        </p:txBody>
      </p:sp>
      <p:sp>
        <p:nvSpPr>
          <p:cNvPr id="16" name="Rectangle 15"/>
          <p:cNvSpPr/>
          <p:nvPr/>
        </p:nvSpPr>
        <p:spPr>
          <a:xfrm>
            <a:off x="304800" y="1981200"/>
            <a:ext cx="9220200" cy="4524315"/>
          </a:xfrm>
          <a:prstGeom prst="rect">
            <a:avLst/>
          </a:prstGeom>
        </p:spPr>
        <p:txBody>
          <a:bodyPr wrap="square">
            <a:spAutoFit/>
          </a:bodyPr>
          <a:lstStyle/>
          <a:p>
            <a:pPr lvl="1"/>
            <a:r>
              <a:rPr lang="en-US" dirty="0">
                <a:latin typeface="Arial" pitchFamily="34" charset="0"/>
                <a:cs typeface="Arial" pitchFamily="34" charset="0"/>
              </a:rPr>
              <a:t>From PI/PO 7.31, SAP has introduced Integration Flow (</a:t>
            </a:r>
            <a:r>
              <a:rPr lang="en-US" dirty="0" err="1">
                <a:latin typeface="Arial" pitchFamily="34" charset="0"/>
                <a:cs typeface="Arial" pitchFamily="34" charset="0"/>
              </a:rPr>
              <a:t>IFlow</a:t>
            </a:r>
            <a:r>
              <a:rPr lang="en-US" dirty="0">
                <a:latin typeface="Arial" pitchFamily="34" charset="0"/>
                <a:cs typeface="Arial" pitchFamily="34" charset="0"/>
              </a:rPr>
              <a:t>), to configure the integration scenarios using the NWDS (Eclipse based tool).</a:t>
            </a:r>
          </a:p>
          <a:p>
            <a:pPr lvl="1"/>
            <a:endParaRPr lang="en-US" dirty="0">
              <a:latin typeface="Arial" pitchFamily="34" charset="0"/>
              <a:cs typeface="Arial" pitchFamily="34" charset="0"/>
            </a:endParaRPr>
          </a:p>
          <a:p>
            <a:pPr lvl="1"/>
            <a:r>
              <a:rPr lang="en-US" dirty="0" err="1">
                <a:latin typeface="Arial" pitchFamily="34" charset="0"/>
                <a:cs typeface="Arial" pitchFamily="34" charset="0"/>
              </a:rPr>
              <a:t>IFlow</a:t>
            </a:r>
            <a:r>
              <a:rPr lang="en-US" dirty="0">
                <a:latin typeface="Arial" pitchFamily="34" charset="0"/>
                <a:cs typeface="Arial" pitchFamily="34" charset="0"/>
              </a:rPr>
              <a:t> is a BPMN-based model that is executable on the service bus of SAP </a:t>
            </a:r>
            <a:r>
              <a:rPr lang="en-US" dirty="0" err="1">
                <a:latin typeface="Arial" pitchFamily="34" charset="0"/>
                <a:cs typeface="Arial" pitchFamily="34" charset="0"/>
              </a:rPr>
              <a:t>NetWeaver</a:t>
            </a:r>
            <a:r>
              <a:rPr lang="en-US" dirty="0">
                <a:latin typeface="Arial" pitchFamily="34" charset="0"/>
                <a:cs typeface="Arial" pitchFamily="34" charset="0"/>
              </a:rPr>
              <a:t> PI. </a:t>
            </a:r>
            <a:r>
              <a:rPr lang="en-US" dirty="0" err="1">
                <a:latin typeface="Arial" pitchFamily="34" charset="0"/>
                <a:cs typeface="Arial" pitchFamily="34" charset="0"/>
              </a:rPr>
              <a:t>IFlow</a:t>
            </a:r>
            <a:r>
              <a:rPr lang="en-US" dirty="0">
                <a:latin typeface="Arial" pitchFamily="34" charset="0"/>
                <a:cs typeface="Arial" pitchFamily="34" charset="0"/>
              </a:rPr>
              <a:t> created in NWDS can be deployable on the Integration Directory (Swing application) as an Integration Flow. When deployed, an ICO will be created and assigned to the Integration Flow in the ‘Integration Directory’.</a:t>
            </a:r>
          </a:p>
          <a:p>
            <a:pPr lvl="1"/>
            <a:endParaRPr lang="en-US" dirty="0">
              <a:latin typeface="Arial" pitchFamily="34" charset="0"/>
              <a:cs typeface="Arial" pitchFamily="34" charset="0"/>
            </a:endParaRPr>
          </a:p>
          <a:p>
            <a:pPr lvl="1"/>
            <a:r>
              <a:rPr lang="en-US" dirty="0">
                <a:latin typeface="Arial" pitchFamily="34" charset="0"/>
                <a:cs typeface="Arial" pitchFamily="34" charset="0"/>
              </a:rPr>
              <a:t>The integration scenario created through </a:t>
            </a:r>
            <a:r>
              <a:rPr lang="en-US" dirty="0" err="1">
                <a:latin typeface="Arial" pitchFamily="34" charset="0"/>
                <a:cs typeface="Arial" pitchFamily="34" charset="0"/>
              </a:rPr>
              <a:t>IFlow</a:t>
            </a:r>
            <a:r>
              <a:rPr lang="en-US" dirty="0">
                <a:latin typeface="Arial" pitchFamily="34" charset="0"/>
                <a:cs typeface="Arial" pitchFamily="34" charset="0"/>
              </a:rPr>
              <a:t>, processes the messages locally in Advanced Adapter Engine. Thus, allows message processed completely in Java Stack.</a:t>
            </a:r>
          </a:p>
          <a:p>
            <a:pPr lvl="1"/>
            <a:endParaRPr lang="en-US" dirty="0">
              <a:latin typeface="Arial" pitchFamily="34" charset="0"/>
              <a:cs typeface="Arial" pitchFamily="34" charset="0"/>
            </a:endParaRPr>
          </a:p>
          <a:p>
            <a:pPr lvl="1"/>
            <a:r>
              <a:rPr lang="en-US" dirty="0">
                <a:latin typeface="Arial" pitchFamily="34" charset="0"/>
                <a:cs typeface="Arial" pitchFamily="34" charset="0"/>
              </a:rPr>
              <a:t>Along with regular message processing steps, almost all the features available in Classical configurations like Technical Routing, Extended Receiver Determination, Message Splits, Header Mapping can be achieved through </a:t>
            </a:r>
            <a:r>
              <a:rPr lang="en-US" dirty="0" err="1">
                <a:latin typeface="Arial" pitchFamily="34" charset="0"/>
                <a:cs typeface="Arial" pitchFamily="34" charset="0"/>
              </a:rPr>
              <a:t>IFlow</a:t>
            </a:r>
            <a:r>
              <a:rPr lang="en-US" dirty="0">
                <a:latin typeface="Arial" pitchFamily="34" charset="0"/>
                <a:cs typeface="Arial" pitchFamily="34" charset="0"/>
              </a:rPr>
              <a:t>.</a:t>
            </a:r>
          </a:p>
          <a:p>
            <a:pPr lvl="1"/>
            <a:endParaRPr lang="en-US" dirty="0">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Integration Flow (Single Stack only - AEX)</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Integration Flow</a:t>
            </a:r>
          </a:p>
        </p:txBody>
      </p:sp>
      <p:sp>
        <p:nvSpPr>
          <p:cNvPr id="16" name="Rectangle 15"/>
          <p:cNvSpPr/>
          <p:nvPr/>
        </p:nvSpPr>
        <p:spPr>
          <a:xfrm>
            <a:off x="304800" y="1981200"/>
            <a:ext cx="9220200" cy="4247317"/>
          </a:xfrm>
          <a:prstGeom prst="rect">
            <a:avLst/>
          </a:prstGeom>
        </p:spPr>
        <p:txBody>
          <a:bodyPr wrap="square">
            <a:spAutoFit/>
          </a:bodyPr>
          <a:lstStyle/>
          <a:p>
            <a:pPr lvl="1"/>
            <a:r>
              <a:rPr lang="en-US" dirty="0">
                <a:latin typeface="Arial" pitchFamily="34" charset="0"/>
                <a:cs typeface="Arial" pitchFamily="34" charset="0"/>
              </a:rPr>
              <a:t>Supports all adapters available in Java stack (including IDOC_AAE and HTTP_AAE).</a:t>
            </a:r>
          </a:p>
          <a:p>
            <a:pPr lvl="1"/>
            <a:endParaRPr lang="en-US" dirty="0">
              <a:latin typeface="Arial" pitchFamily="34" charset="0"/>
              <a:cs typeface="Arial" pitchFamily="34" charset="0"/>
            </a:endParaRPr>
          </a:p>
          <a:p>
            <a:pPr lvl="1"/>
            <a:r>
              <a:rPr lang="en-US" dirty="0">
                <a:latin typeface="Arial" pitchFamily="34" charset="0"/>
                <a:cs typeface="Arial" pitchFamily="34" charset="0"/>
              </a:rPr>
              <a:t>Since ICO will be created when an </a:t>
            </a:r>
            <a:r>
              <a:rPr lang="en-US" dirty="0" err="1">
                <a:latin typeface="Arial" pitchFamily="34" charset="0"/>
                <a:cs typeface="Arial" pitchFamily="34" charset="0"/>
              </a:rPr>
              <a:t>IFlow</a:t>
            </a:r>
            <a:r>
              <a:rPr lang="en-US" dirty="0">
                <a:latin typeface="Arial" pitchFamily="34" charset="0"/>
                <a:cs typeface="Arial" pitchFamily="34" charset="0"/>
              </a:rPr>
              <a:t> is deployed in ID, as ICO, </a:t>
            </a:r>
            <a:r>
              <a:rPr lang="en-US" dirty="0" err="1">
                <a:latin typeface="Arial" pitchFamily="34" charset="0"/>
                <a:cs typeface="Arial" pitchFamily="34" charset="0"/>
              </a:rPr>
              <a:t>IFlow</a:t>
            </a:r>
            <a:r>
              <a:rPr lang="en-US" dirty="0">
                <a:latin typeface="Arial" pitchFamily="34" charset="0"/>
                <a:cs typeface="Arial" pitchFamily="34" charset="0"/>
              </a:rPr>
              <a:t> doesn’t process the messages in ABAP stack (Integration Engine), below are few limitations while building the integration scenarios using ICO.</a:t>
            </a:r>
          </a:p>
          <a:p>
            <a:pPr lvl="2"/>
            <a:r>
              <a:rPr lang="en-US" dirty="0">
                <a:latin typeface="Arial" pitchFamily="34" charset="0"/>
                <a:cs typeface="Arial" pitchFamily="34" charset="0"/>
              </a:rPr>
              <a:t>ccBPM is not supported</a:t>
            </a:r>
          </a:p>
          <a:p>
            <a:pPr lvl="2"/>
            <a:r>
              <a:rPr lang="en-US" dirty="0">
                <a:latin typeface="Arial" pitchFamily="34" charset="0"/>
                <a:cs typeface="Arial" pitchFamily="34" charset="0"/>
              </a:rPr>
              <a:t>ABAP Mapping is not supported</a:t>
            </a:r>
          </a:p>
          <a:p>
            <a:pPr lvl="2"/>
            <a:r>
              <a:rPr lang="en-US" dirty="0">
                <a:latin typeface="Arial" pitchFamily="34" charset="0"/>
                <a:cs typeface="Arial" pitchFamily="34" charset="0"/>
              </a:rPr>
              <a:t>WS-RM adapter is not supported</a:t>
            </a:r>
          </a:p>
          <a:p>
            <a:pPr lvl="2"/>
            <a:endParaRPr lang="en-US" dirty="0">
              <a:latin typeface="Arial" pitchFamily="34" charset="0"/>
              <a:cs typeface="Arial" pitchFamily="34" charset="0"/>
            </a:endParaRPr>
          </a:p>
          <a:p>
            <a:pPr lvl="1"/>
            <a:r>
              <a:rPr lang="en-US" dirty="0" err="1">
                <a:latin typeface="Arial" pitchFamily="34" charset="0"/>
                <a:cs typeface="Arial" pitchFamily="34" charset="0"/>
              </a:rPr>
              <a:t>iFlow</a:t>
            </a:r>
            <a:r>
              <a:rPr lang="en-US" dirty="0">
                <a:latin typeface="Arial" pitchFamily="34" charset="0"/>
                <a:cs typeface="Arial" pitchFamily="34" charset="0"/>
              </a:rPr>
              <a:t> is based on BPMN, which is also used by </a:t>
            </a:r>
            <a:r>
              <a:rPr lang="en-US" dirty="0" err="1">
                <a:latin typeface="Arial" pitchFamily="34" charset="0"/>
                <a:cs typeface="Arial" pitchFamily="34" charset="0"/>
              </a:rPr>
              <a:t>NetWeaver</a:t>
            </a:r>
            <a:r>
              <a:rPr lang="en-US" dirty="0">
                <a:latin typeface="Arial" pitchFamily="34" charset="0"/>
                <a:cs typeface="Arial" pitchFamily="34" charset="0"/>
              </a:rPr>
              <a:t> BPM. With 7.3.1 (PO), PI, BPM and BRM are combined as a single product call Process Orchestration and can be installed in the same SID (this applies only to AEX).  All the development and configuration tools for all the components are now available in Eclipse (NWDS).</a:t>
            </a:r>
          </a:p>
          <a:p>
            <a:pPr lvl="1"/>
            <a:endParaRPr lang="en-US" dirty="0">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Integration Flow (Single Stack only - AEX)</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pic>
        <p:nvPicPr>
          <p:cNvPr id="55298" name="Picture 2"/>
          <p:cNvPicPr>
            <a:picLocks noChangeAspect="1" noChangeArrowheads="1"/>
          </p:cNvPicPr>
          <p:nvPr/>
        </p:nvPicPr>
        <p:blipFill>
          <a:blip r:embed="rId4" cstate="print"/>
          <a:srcRect/>
          <a:stretch>
            <a:fillRect/>
          </a:stretch>
        </p:blipFill>
        <p:spPr bwMode="auto">
          <a:xfrm>
            <a:off x="304800" y="1447800"/>
            <a:ext cx="9220200" cy="4572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22175" y="979411"/>
            <a:ext cx="9906000" cy="5807329"/>
          </a:xfrm>
          <a:prstGeom prst="rect">
            <a:avLst/>
          </a:prstGeom>
          <a:blipFill>
            <a:blip r:embed="rId2" cstate="print"/>
            <a:stretch>
              <a:fillRect/>
            </a:stretch>
          </a:blipFill>
        </p:spPr>
        <p:txBody>
          <a:bodyPr wrap="square" lIns="0" tIns="0" rIns="0" bIns="0" rtlCol="0">
            <a:noAutofit/>
          </a:bodyPr>
          <a:lstStyle/>
          <a:p>
            <a:r>
              <a:rPr lang="en-US" dirty="0">
                <a:latin typeface="Arial" panose="020B0604020202020204" pitchFamily="34" charset="0"/>
                <a:cs typeface="Arial" panose="020B0604020202020204" pitchFamily="34" charset="0"/>
              </a:rPr>
              <a:t>Routing Rules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sz="2800" b="1" dirty="0">
                <a:solidFill>
                  <a:schemeClr val="bg1"/>
                </a:solidFill>
                <a:latin typeface="Arial" panose="020B0604020202020204" pitchFamily="34" charset="0"/>
                <a:cs typeface="Arial" panose="020B0604020202020204" pitchFamily="34" charset="0"/>
              </a:rPr>
              <a:t>Collaboration Agreements</a:t>
            </a:r>
            <a:endParaRPr lang="en-US" sz="3200" b="1" dirty="0">
              <a:solidFill>
                <a:schemeClr val="bg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2" name="object 12"/>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4" name="object 14"/>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23" name="object 23"/>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10" name="object 10"/>
          <p:cNvSpPr txBox="1"/>
          <p:nvPr/>
        </p:nvSpPr>
        <p:spPr>
          <a:xfrm>
            <a:off x="3646424" y="2916037"/>
            <a:ext cx="5980739" cy="482904"/>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3" name="object 3"/>
          <p:cNvSpPr txBox="1"/>
          <p:nvPr/>
        </p:nvSpPr>
        <p:spPr>
          <a:xfrm>
            <a:off x="7269860"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17</a:t>
            </a:r>
            <a:endParaRPr sz="800">
              <a:latin typeface="Arial"/>
              <a:cs typeface="Arial"/>
            </a:endParaRPr>
          </a:p>
        </p:txBody>
      </p:sp>
    </p:spTree>
    <p:extLst>
      <p:ext uri="{BB962C8B-B14F-4D97-AF65-F5344CB8AC3E}">
        <p14:creationId xmlns:p14="http://schemas.microsoft.com/office/powerpoint/2010/main" val="802758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7" name="object 17"/>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6" name="object 16"/>
          <p:cNvSpPr txBox="1"/>
          <p:nvPr/>
        </p:nvSpPr>
        <p:spPr>
          <a:xfrm>
            <a:off x="284784" y="137778"/>
            <a:ext cx="676635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SAP Process Integration</a:t>
            </a:r>
            <a:endParaRPr sz="3600" b="1" dirty="0">
              <a:solidFill>
                <a:schemeClr val="accent6"/>
              </a:solidFill>
              <a:latin typeface="Arial" panose="020B0604020202020204" pitchFamily="34" charset="0"/>
              <a:cs typeface="Arial" panose="020B0604020202020204" pitchFamily="34" charset="0"/>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24</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2" name="Arc 3"/>
          <p:cNvSpPr>
            <a:spLocks/>
          </p:cNvSpPr>
          <p:nvPr/>
        </p:nvSpPr>
        <p:spPr bwMode="auto">
          <a:xfrm rot="3392077">
            <a:off x="-1199649" y="1993797"/>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p:spPr>
        <p:txBody>
          <a:bodyPr wrap="none" anchor="ctr"/>
          <a:lstStyle/>
          <a:p>
            <a:endParaRPr lang="en-US"/>
          </a:p>
        </p:txBody>
      </p:sp>
      <p:sp>
        <p:nvSpPr>
          <p:cNvPr id="23" name="Oval 4"/>
          <p:cNvSpPr>
            <a:spLocks noChangeArrowheads="1"/>
          </p:cNvSpPr>
          <p:nvPr/>
        </p:nvSpPr>
        <p:spPr bwMode="auto">
          <a:xfrm>
            <a:off x="1297381" y="14605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b="0">
                <a:latin typeface="Times New Roman" pitchFamily="18" charset="0"/>
              </a:rPr>
              <a:t>1</a:t>
            </a:r>
          </a:p>
        </p:txBody>
      </p:sp>
      <p:sp>
        <p:nvSpPr>
          <p:cNvPr id="24"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2</a:t>
            </a:r>
          </a:p>
        </p:txBody>
      </p:sp>
      <p:sp>
        <p:nvSpPr>
          <p:cNvPr id="25"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b="0" dirty="0">
                <a:latin typeface="Times New Roman" pitchFamily="18" charset="0"/>
              </a:rPr>
              <a:t>3</a:t>
            </a:r>
          </a:p>
        </p:txBody>
      </p:sp>
      <p:sp>
        <p:nvSpPr>
          <p:cNvPr id="26"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4</a:t>
            </a:r>
          </a:p>
        </p:txBody>
      </p:sp>
      <p:sp>
        <p:nvSpPr>
          <p:cNvPr id="27" name="Oval 12"/>
          <p:cNvSpPr>
            <a:spLocks noChangeArrowheads="1"/>
          </p:cNvSpPr>
          <p:nvPr/>
        </p:nvSpPr>
        <p:spPr bwMode="auto">
          <a:xfrm>
            <a:off x="1370807" y="5600925"/>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5</a:t>
            </a:r>
          </a:p>
        </p:txBody>
      </p:sp>
      <p:sp>
        <p:nvSpPr>
          <p:cNvPr id="28"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b="0" dirty="0">
                <a:latin typeface="Times New Roman" pitchFamily="18" charset="0"/>
              </a:rPr>
              <a:t>Introduction</a:t>
            </a:r>
          </a:p>
        </p:txBody>
      </p:sp>
      <p:sp>
        <p:nvSpPr>
          <p:cNvPr id="29"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b="0" dirty="0">
                <a:latin typeface="Times New Roman" pitchFamily="18" charset="0"/>
              </a:rPr>
              <a:t>Application Environment</a:t>
            </a:r>
          </a:p>
        </p:txBody>
      </p:sp>
      <p:sp>
        <p:nvSpPr>
          <p:cNvPr id="30" name="Text Box 9"/>
          <p:cNvSpPr txBox="1">
            <a:spLocks noChangeArrowheads="1"/>
          </p:cNvSpPr>
          <p:nvPr/>
        </p:nvSpPr>
        <p:spPr bwMode="auto">
          <a:xfrm>
            <a:off x="3124200" y="3429000"/>
            <a:ext cx="4343400" cy="579438"/>
          </a:xfrm>
          <a:prstGeom prst="rect">
            <a:avLst/>
          </a:prstGeom>
          <a:solidFill>
            <a:schemeClr val="accent1"/>
          </a:solidFill>
          <a:ln w="12700" algn="ctr">
            <a:noFill/>
            <a:miter lim="800000"/>
            <a:headEnd/>
            <a:tailEnd/>
          </a:ln>
        </p:spPr>
        <p:txBody>
          <a:bodyPr>
            <a:spAutoFit/>
          </a:bodyPr>
          <a:lstStyle/>
          <a:p>
            <a:pPr eaLnBrk="0" hangingPunct="0"/>
            <a:r>
              <a:rPr lang="en-US" sz="3200" b="0" dirty="0">
                <a:latin typeface="Times New Roman" pitchFamily="18" charset="0"/>
              </a:rPr>
              <a:t>Demonstration</a:t>
            </a:r>
          </a:p>
        </p:txBody>
      </p:sp>
      <p:sp>
        <p:nvSpPr>
          <p:cNvPr id="31"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Hands On</a:t>
            </a:r>
          </a:p>
        </p:txBody>
      </p:sp>
      <p:sp>
        <p:nvSpPr>
          <p:cNvPr id="32"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dirty="0" err="1">
                <a:latin typeface="Times New Roman" pitchFamily="18" charset="0"/>
              </a:rPr>
              <a:t>HelpMe</a:t>
            </a:r>
            <a:endParaRPr lang="en-US" sz="3200" b="0" dirty="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2" name="object 1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284784" y="137778"/>
            <a:ext cx="676635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Integration Directory Demo</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AutoShape 3">
            <a:hlinkClick r:id="rId4" action="ppaction://program" highlightClick="1"/>
          </p:cNvPr>
          <p:cNvSpPr>
            <a:spLocks noChangeArrowheads="1"/>
          </p:cNvSpPr>
          <p:nvPr/>
        </p:nvSpPr>
        <p:spPr bwMode="auto">
          <a:xfrm>
            <a:off x="2843213" y="2924175"/>
            <a:ext cx="3246437" cy="719138"/>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dirty="0"/>
              <a:t>ID Demo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834947" y="741132"/>
            <a:ext cx="5591506" cy="809498"/>
          </a:xfrm>
          <a:prstGeom prst="rect">
            <a:avLst/>
          </a:prstGeom>
        </p:spPr>
        <p:txBody>
          <a:bodyPr wrap="square" lIns="0" tIns="0" rIns="0" bIns="0" rtlCol="0">
            <a:noAutofit/>
          </a:bodyPr>
          <a:lstStyle/>
          <a:p>
            <a:pPr marL="25400">
              <a:lnSpc>
                <a:spcPts val="1000"/>
              </a:lnSpc>
            </a:pPr>
            <a:r>
              <a:rPr lang="en-US" sz="3600" b="1" dirty="0">
                <a:solidFill>
                  <a:schemeClr val="accent6"/>
                </a:solidFill>
                <a:latin typeface="Arial" panose="020B0604020202020204" pitchFamily="34" charset="0"/>
                <a:cs typeface="Arial" panose="020B0604020202020204" pitchFamily="34" charset="0"/>
              </a:rPr>
              <a:t> SAP PI Pipeline Steps</a:t>
            </a:r>
            <a:endParaRPr sz="3600" b="1" dirty="0">
              <a:solidFill>
                <a:schemeClr val="accent6"/>
              </a:solidFill>
              <a:latin typeface="Arial" panose="020B0604020202020204" pitchFamily="34" charset="0"/>
              <a:cs typeface="Arial" panose="020B0604020202020204" pitchFamily="34" charset="0"/>
            </a:endParaRPr>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1622552"/>
            <a:ext cx="7543799" cy="43163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554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Overview on Integration Directory</a:t>
            </a: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2" name="object 12"/>
          <p:cNvSpPr txBox="1"/>
          <p:nvPr/>
        </p:nvSpPr>
        <p:spPr>
          <a:xfrm>
            <a:off x="228600" y="1265195"/>
            <a:ext cx="8915400" cy="4602205"/>
          </a:xfrm>
          <a:prstGeom prst="rect">
            <a:avLst/>
          </a:prstGeom>
        </p:spPr>
        <p:txBody>
          <a:bodyPr wrap="square" lIns="0" tIns="0" rIns="0" bIns="0" rtlCol="0">
            <a:noAutofit/>
          </a:bodyPr>
          <a:lstStyle/>
          <a:p>
            <a:pPr algn="just">
              <a:buFont typeface="Arial" pitchFamily="34" charset="0"/>
              <a:buChar char="•"/>
            </a:pPr>
            <a:endParaRPr lang="en-US" dirty="0">
              <a:latin typeface="Arial" pitchFamily="34" charset="0"/>
              <a:cs typeface="Arial" pitchFamily="34" charset="0"/>
            </a:endParaRPr>
          </a:p>
          <a:p>
            <a:pPr lvl="1" algn="just"/>
            <a:r>
              <a:rPr lang="en-US" b="1" dirty="0">
                <a:latin typeface="Arial" pitchFamily="34" charset="0"/>
                <a:cs typeface="Arial" pitchFamily="34" charset="0"/>
              </a:rPr>
              <a:t>J2EE</a:t>
            </a:r>
            <a:r>
              <a:rPr lang="en-US" dirty="0">
                <a:latin typeface="Arial" pitchFamily="34" charset="0"/>
                <a:cs typeface="Arial" pitchFamily="34" charset="0"/>
              </a:rPr>
              <a:t> based adapters can be configured centrally in the </a:t>
            </a:r>
            <a:r>
              <a:rPr lang="en-US" b="1" dirty="0">
                <a:latin typeface="Arial" pitchFamily="34" charset="0"/>
                <a:cs typeface="Arial" pitchFamily="34" charset="0"/>
              </a:rPr>
              <a:t>ID</a:t>
            </a:r>
            <a:r>
              <a:rPr lang="en-US" dirty="0">
                <a:latin typeface="Arial" pitchFamily="34" charset="0"/>
                <a:cs typeface="Arial" pitchFamily="34" charset="0"/>
              </a:rPr>
              <a:t>. </a:t>
            </a:r>
            <a:r>
              <a:rPr lang="en-US" b="1" dirty="0">
                <a:latin typeface="Arial" pitchFamily="34" charset="0"/>
                <a:cs typeface="Arial" pitchFamily="34" charset="0"/>
              </a:rPr>
              <a:t>AAE</a:t>
            </a:r>
            <a:r>
              <a:rPr lang="en-US" dirty="0">
                <a:latin typeface="Arial" pitchFamily="34" charset="0"/>
                <a:cs typeface="Arial" pitchFamily="34" charset="0"/>
              </a:rPr>
              <a:t> provides the set of adapters which gets used in configuring the integration scenarios to connect heterogeneous systems (like file, database, SAP ECC etc.,) in the integration landscape of the organization.</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AAE</a:t>
            </a:r>
            <a:r>
              <a:rPr lang="en-US" dirty="0">
                <a:latin typeface="Arial" pitchFamily="34" charset="0"/>
                <a:cs typeface="Arial" pitchFamily="34" charset="0"/>
              </a:rPr>
              <a:t> processes messages locally without the involvement of the </a:t>
            </a:r>
            <a:r>
              <a:rPr lang="en-US" b="1" dirty="0">
                <a:latin typeface="Arial" pitchFamily="34" charset="0"/>
                <a:cs typeface="Arial" pitchFamily="34" charset="0"/>
              </a:rPr>
              <a:t>IE</a:t>
            </a:r>
            <a:r>
              <a:rPr lang="en-US" dirty="0">
                <a:latin typeface="Arial" pitchFamily="34" charset="0"/>
                <a:cs typeface="Arial" pitchFamily="34" charset="0"/>
              </a:rPr>
              <a:t>. </a:t>
            </a:r>
            <a:r>
              <a:rPr lang="en-US" b="1" dirty="0">
                <a:latin typeface="Arial" pitchFamily="34" charset="0"/>
                <a:cs typeface="Arial" pitchFamily="34" charset="0"/>
              </a:rPr>
              <a:t>AAE</a:t>
            </a:r>
            <a:r>
              <a:rPr lang="en-US" dirty="0">
                <a:latin typeface="Arial" pitchFamily="34" charset="0"/>
                <a:cs typeface="Arial" pitchFamily="34" charset="0"/>
              </a:rPr>
              <a:t> ensures a considerably higher performance. Integrated Configuration Objects(</a:t>
            </a:r>
            <a:r>
              <a:rPr lang="en-US" b="1" dirty="0">
                <a:latin typeface="Arial" pitchFamily="34" charset="0"/>
                <a:cs typeface="Arial" pitchFamily="34" charset="0"/>
              </a:rPr>
              <a:t>ICO</a:t>
            </a:r>
            <a:r>
              <a:rPr lang="en-US" dirty="0">
                <a:latin typeface="Arial" pitchFamily="34" charset="0"/>
                <a:cs typeface="Arial" pitchFamily="34" charset="0"/>
              </a:rPr>
              <a:t>) uses this capability to develop the interfaces using </a:t>
            </a:r>
            <a:r>
              <a:rPr lang="en-US" b="1" dirty="0">
                <a:latin typeface="Arial" pitchFamily="34" charset="0"/>
                <a:cs typeface="Arial" pitchFamily="34" charset="0"/>
              </a:rPr>
              <a:t>AAE</a:t>
            </a:r>
            <a:r>
              <a:rPr lang="en-US" dirty="0">
                <a:latin typeface="Arial" pitchFamily="34" charset="0"/>
                <a:cs typeface="Arial" pitchFamily="34" charset="0"/>
              </a:rPr>
              <a:t>. How ever, processing of the messages locally on the AAE provides 95% of the mediation capabilities the combination (</a:t>
            </a:r>
            <a:r>
              <a:rPr lang="en-US" b="1" dirty="0">
                <a:latin typeface="Arial" pitchFamily="34" charset="0"/>
                <a:cs typeface="Arial" pitchFamily="34" charset="0"/>
              </a:rPr>
              <a:t>IS</a:t>
            </a:r>
            <a:r>
              <a:rPr lang="en-US" dirty="0">
                <a:latin typeface="Arial" pitchFamily="34" charset="0"/>
                <a:cs typeface="Arial" pitchFamily="34" charset="0"/>
              </a:rPr>
              <a:t> and </a:t>
            </a:r>
            <a:r>
              <a:rPr lang="en-US" b="1" dirty="0">
                <a:latin typeface="Arial" pitchFamily="34" charset="0"/>
                <a:cs typeface="Arial" pitchFamily="34" charset="0"/>
              </a:rPr>
              <a:t>AAE</a:t>
            </a:r>
            <a:r>
              <a:rPr lang="en-US" dirty="0">
                <a:latin typeface="Arial" pitchFamily="34" charset="0"/>
                <a:cs typeface="Arial" pitchFamily="34" charset="0"/>
              </a:rPr>
              <a:t>) provides.</a:t>
            </a:r>
          </a:p>
          <a:p>
            <a:pPr lvl="1" algn="just"/>
            <a:endParaRPr lang="en-US" dirty="0">
              <a:latin typeface="Arial" pitchFamily="34" charset="0"/>
              <a:cs typeface="Arial" pitchFamily="34" charset="0"/>
            </a:endParaRP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In Single Stack installation Advanced Adapter Engine Extended (</a:t>
            </a:r>
            <a:r>
              <a:rPr lang="en-US" b="1" dirty="0">
                <a:latin typeface="Arial" pitchFamily="34" charset="0"/>
                <a:cs typeface="Arial" pitchFamily="34" charset="0"/>
              </a:rPr>
              <a:t>AEX</a:t>
            </a:r>
            <a:r>
              <a:rPr lang="en-US" dirty="0">
                <a:latin typeface="Arial" pitchFamily="34" charset="0"/>
                <a:cs typeface="Arial" pitchFamily="34" charset="0"/>
              </a:rPr>
              <a:t>) provides the connectivity capabilities of the </a:t>
            </a:r>
            <a:r>
              <a:rPr lang="en-US" b="1" dirty="0">
                <a:latin typeface="Arial" pitchFamily="34" charset="0"/>
                <a:cs typeface="Arial" pitchFamily="34" charset="0"/>
              </a:rPr>
              <a:t>AAE</a:t>
            </a:r>
            <a:r>
              <a:rPr lang="en-US" dirty="0">
                <a:latin typeface="Arial" pitchFamily="34" charset="0"/>
                <a:cs typeface="Arial" pitchFamily="34" charset="0"/>
              </a:rPr>
              <a:t> as well as the design and configuration tools (</a:t>
            </a:r>
            <a:r>
              <a:rPr lang="en-US" b="1" dirty="0">
                <a:latin typeface="Arial" pitchFamily="34" charset="0"/>
                <a:cs typeface="Arial" pitchFamily="34" charset="0"/>
              </a:rPr>
              <a:t>ESR</a:t>
            </a:r>
            <a:r>
              <a:rPr lang="en-US" dirty="0">
                <a:latin typeface="Arial" pitchFamily="34" charset="0"/>
                <a:cs typeface="Arial" pitchFamily="34" charset="0"/>
              </a:rPr>
              <a:t> and the </a:t>
            </a:r>
            <a:r>
              <a:rPr lang="en-US" b="1" dirty="0">
                <a:latin typeface="Arial" pitchFamily="34" charset="0"/>
                <a:cs typeface="Arial" pitchFamily="34" charset="0"/>
              </a:rPr>
              <a:t>ID</a:t>
            </a:r>
            <a:r>
              <a:rPr lang="en-US" dirty="0">
                <a:latin typeface="Arial" pitchFamily="34" charset="0"/>
                <a:cs typeface="Arial" pitchFamily="34" charset="0"/>
              </a:rPr>
              <a:t>) to set up scenarios based on the AAE.(See Notes)</a:t>
            </a:r>
          </a:p>
          <a:p>
            <a:pPr fontAlgn="b">
              <a:lnSpc>
                <a:spcPct val="120000"/>
              </a:lnSpc>
              <a:spcAft>
                <a:spcPct val="150000"/>
              </a:spcAft>
            </a:pPr>
            <a:endParaRPr lang="en-US" dirty="0">
              <a:latin typeface="Arial" pitchFamily="34" charset="0"/>
              <a:cs typeface="Arial" pitchFamily="34" charset="0"/>
            </a:endParaRPr>
          </a:p>
          <a:p>
            <a:pPr marL="12700" marR="48635">
              <a:lnSpc>
                <a:spcPts val="2960"/>
              </a:lnSpc>
              <a:spcBef>
                <a:spcPts val="148"/>
              </a:spcBef>
            </a:pPr>
            <a:endParaRPr lang="en-US" sz="2000" dirty="0"/>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dirty="0"/>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381000" y="411667"/>
            <a:ext cx="506328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a:cs typeface="Arial"/>
              </a:rPr>
              <a:t>SAP PI Pipeline Steps</a:t>
            </a:r>
            <a:endParaRPr sz="3600" b="1" dirty="0">
              <a:solidFill>
                <a:schemeClr val="accent6"/>
              </a:solidFill>
              <a:latin typeface="Arial"/>
              <a:cs typeface="Arial"/>
            </a:endParaRPr>
          </a:p>
        </p:txBody>
      </p:sp>
      <p:sp>
        <p:nvSpPr>
          <p:cNvPr id="6" name="object 6"/>
          <p:cNvSpPr txBox="1"/>
          <p:nvPr/>
        </p:nvSpPr>
        <p:spPr>
          <a:xfrm>
            <a:off x="1414881" y="200339"/>
            <a:ext cx="4380835" cy="333314"/>
          </a:xfrm>
          <a:prstGeom prst="rect">
            <a:avLst/>
          </a:prstGeom>
        </p:spPr>
        <p:txBody>
          <a:bodyPr wrap="square" lIns="0" tIns="0" rIns="0" bIns="0" rtlCol="0">
            <a:noAutofit/>
          </a:bodyPr>
          <a:lstStyle/>
          <a:p>
            <a:pPr marL="25400">
              <a:lnSpc>
                <a:spcPts val="1000"/>
              </a:lnSpc>
            </a:pPr>
            <a:endParaRPr sz="1000" dirty="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object 16"/>
          <p:cNvSpPr/>
          <p:nvPr/>
        </p:nvSpPr>
        <p:spPr>
          <a:xfrm>
            <a:off x="29570" y="708170"/>
            <a:ext cx="9906000" cy="833627"/>
          </a:xfrm>
          <a:prstGeom prst="rect">
            <a:avLst/>
          </a:prstGeom>
          <a:blipFill>
            <a:blip r:embed="rId3" cstate="print"/>
            <a:stretch>
              <a:fillRect/>
            </a:stretch>
          </a:blipFill>
        </p:spPr>
        <p:txBody>
          <a:bodyPr wrap="square" lIns="0" tIns="0" rIns="0" bIns="0" rtlCol="0">
            <a:noAutofit/>
          </a:bodyPr>
          <a:lstStyle/>
          <a:p>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1402097"/>
            <a:ext cx="7086600" cy="480820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6</a:t>
            </a:r>
            <a:endParaRPr sz="800">
              <a:latin typeface="Arial"/>
              <a:cs typeface="Arial"/>
            </a:endParaRPr>
          </a:p>
        </p:txBody>
      </p:sp>
      <p:sp>
        <p:nvSpPr>
          <p:cNvPr id="9" name="object 9"/>
          <p:cNvSpPr txBox="1"/>
          <p:nvPr/>
        </p:nvSpPr>
        <p:spPr>
          <a:xfrm>
            <a:off x="1262634" y="504698"/>
            <a:ext cx="127101"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771040" y="504698"/>
            <a:ext cx="127101"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838145" y="504698"/>
            <a:ext cx="119329"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744772" y="504698"/>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699760"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842759"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909864" y="504698"/>
            <a:ext cx="11932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object 8"/>
          <p:cNvSpPr txBox="1"/>
          <p:nvPr/>
        </p:nvSpPr>
        <p:spPr>
          <a:xfrm>
            <a:off x="228600" y="304800"/>
            <a:ext cx="5867400" cy="482599"/>
          </a:xfrm>
          <a:prstGeom prst="rect">
            <a:avLst/>
          </a:prstGeom>
        </p:spPr>
        <p:txBody>
          <a:bodyPr wrap="square" lIns="0" tIns="0" rIns="0" bIns="0" rtlCol="0">
            <a:noAutofit/>
          </a:bodyPr>
          <a:lstStyle/>
          <a:p>
            <a:pPr marL="12700">
              <a:lnSpc>
                <a:spcPts val="3779"/>
              </a:lnSpc>
              <a:spcBef>
                <a:spcPts val="189"/>
              </a:spcBef>
            </a:pPr>
            <a:r>
              <a:rPr lang="en-US" sz="3600" b="1" dirty="0">
                <a:solidFill>
                  <a:srgbClr val="E37D1A"/>
                </a:solidFill>
                <a:latin typeface="Arial"/>
                <a:cs typeface="Arial"/>
              </a:rPr>
              <a:t>SAP PI Pipeline Steps</a:t>
            </a:r>
            <a:endParaRPr sz="3600" dirty="0">
              <a:latin typeface="Arial"/>
              <a:cs typeface="Arial"/>
            </a:endParaRPr>
          </a:p>
        </p:txBody>
      </p:sp>
      <p:sp>
        <p:nvSpPr>
          <p:cNvPr id="12" name="Rectangle 11"/>
          <p:cNvSpPr/>
          <p:nvPr/>
        </p:nvSpPr>
        <p:spPr>
          <a:xfrm>
            <a:off x="990600" y="1152230"/>
            <a:ext cx="7467600" cy="4832092"/>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PIPELINE Steps:</a:t>
            </a:r>
          </a:p>
          <a:p>
            <a:endParaRPr lang="en-US" dirty="0"/>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Receiver Identification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To determine which systems should participate in an exchange with the incoming message.</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Interface Determination</a:t>
            </a:r>
            <a:r>
              <a:rPr lang="en-US" dirty="0">
                <a:latin typeface="Arial" panose="020B0604020202020204" pitchFamily="34" charset="0"/>
                <a:cs typeface="Arial" panose="020B0604020202020204" pitchFamily="34" charset="0"/>
              </a:rPr>
              <a:t>: For each receiver system determine which interface should receive a message.</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Message Branch</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If multiple receivers are found, XI instantiate a new message for each receiver</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Request Message Mapping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Call the mapping program to transform the message structure to the receiver format.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Outbound Binding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Bind a specific destination and protocol to the message.</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Call Adapter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Send the transformed message to the adapter or proxy.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6</a:t>
            </a:r>
            <a:endParaRPr sz="800">
              <a:latin typeface="Arial"/>
              <a:cs typeface="Arial"/>
            </a:endParaRPr>
          </a:p>
        </p:txBody>
      </p:sp>
      <p:sp>
        <p:nvSpPr>
          <p:cNvPr id="9" name="object 9"/>
          <p:cNvSpPr txBox="1"/>
          <p:nvPr/>
        </p:nvSpPr>
        <p:spPr>
          <a:xfrm>
            <a:off x="1262634" y="504698"/>
            <a:ext cx="127101"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771040" y="504698"/>
            <a:ext cx="127101"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838145" y="504698"/>
            <a:ext cx="119329"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744772" y="504698"/>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699760"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842759"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909864" y="504698"/>
            <a:ext cx="11932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object 8"/>
          <p:cNvSpPr txBox="1"/>
          <p:nvPr/>
        </p:nvSpPr>
        <p:spPr>
          <a:xfrm>
            <a:off x="228600" y="304800"/>
            <a:ext cx="5867400" cy="482599"/>
          </a:xfrm>
          <a:prstGeom prst="rect">
            <a:avLst/>
          </a:prstGeom>
        </p:spPr>
        <p:txBody>
          <a:bodyPr wrap="square" lIns="0" tIns="0" rIns="0" bIns="0" rtlCol="0">
            <a:noAutofit/>
          </a:bodyPr>
          <a:lstStyle/>
          <a:p>
            <a:pPr marL="12700">
              <a:lnSpc>
                <a:spcPts val="3779"/>
              </a:lnSpc>
              <a:spcBef>
                <a:spcPts val="189"/>
              </a:spcBef>
            </a:pPr>
            <a:r>
              <a:rPr lang="en-US" sz="3600" b="1" dirty="0">
                <a:solidFill>
                  <a:srgbClr val="E37D1A"/>
                </a:solidFill>
                <a:latin typeface="Arial"/>
                <a:cs typeface="Arial"/>
              </a:rPr>
              <a:t>SAP PI Pipeline Steps</a:t>
            </a:r>
            <a:endParaRPr sz="3600" dirty="0">
              <a:latin typeface="Arial"/>
              <a:cs typeface="Arial"/>
            </a:endParaRPr>
          </a:p>
        </p:txBody>
      </p:sp>
      <p:sp>
        <p:nvSpPr>
          <p:cNvPr id="16" name="TextBox 15"/>
          <p:cNvSpPr txBox="1"/>
          <p:nvPr/>
        </p:nvSpPr>
        <p:spPr>
          <a:xfrm>
            <a:off x="3744772" y="3429000"/>
            <a:ext cx="2240293" cy="584775"/>
          </a:xfrm>
          <a:prstGeom prst="rect">
            <a:avLst/>
          </a:prstGeom>
          <a:noFill/>
        </p:spPr>
        <p:txBody>
          <a:bodyPr wrap="none" rtlCol="0">
            <a:spAutoFit/>
          </a:bodyPr>
          <a:lstStyle/>
          <a:p>
            <a:r>
              <a:rPr lang="en-US" sz="32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64393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1200329"/>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Key differences in Dual Stack and Single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554416" cy="482599"/>
          </a:xfrm>
          <a:prstGeom prst="rect">
            <a:avLst/>
          </a:prstGeom>
        </p:spPr>
        <p:txBody>
          <a:bodyPr wrap="square" lIns="0" tIns="0" rIns="0" bIns="0" rtlCol="0">
            <a:noAutofit/>
          </a:bodyPr>
          <a:lstStyle/>
          <a:p>
            <a:pPr marL="12700">
              <a:lnSpc>
                <a:spcPts val="3779"/>
              </a:lnSpc>
              <a:spcBef>
                <a:spcPts val="189"/>
              </a:spcBef>
            </a:pPr>
            <a:r>
              <a:rPr lang="en-US" sz="3000" b="1" dirty="0">
                <a:solidFill>
                  <a:schemeClr val="accent6"/>
                </a:solidFill>
                <a:latin typeface="Arial" panose="020B0604020202020204" pitchFamily="34" charset="0"/>
                <a:cs typeface="Arial" panose="020B0604020202020204" pitchFamily="34" charset="0"/>
              </a:rPr>
              <a:t>Architecture (Dual Stack and AEX)</a:t>
            </a:r>
          </a:p>
          <a:p>
            <a:pPr marL="12700">
              <a:lnSpc>
                <a:spcPts val="3779"/>
              </a:lnSpc>
              <a:spcBef>
                <a:spcPts val="189"/>
              </a:spcBef>
            </a:pPr>
            <a:endParaRPr lang="en-US"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2" name="object 12"/>
          <p:cNvSpPr txBox="1"/>
          <p:nvPr/>
        </p:nvSpPr>
        <p:spPr>
          <a:xfrm>
            <a:off x="228600" y="1265195"/>
            <a:ext cx="8915400" cy="4602205"/>
          </a:xfrm>
          <a:prstGeom prst="rect">
            <a:avLst/>
          </a:prstGeom>
        </p:spPr>
        <p:txBody>
          <a:bodyPr wrap="square" lIns="0" tIns="0" rIns="0" bIns="0" rtlCol="0">
            <a:noAutofit/>
          </a:bodyPr>
          <a:lstStyle/>
          <a:p>
            <a:pPr fontAlgn="b">
              <a:lnSpc>
                <a:spcPct val="120000"/>
              </a:lnSpc>
              <a:spcAft>
                <a:spcPct val="150000"/>
              </a:spcAft>
            </a:pPr>
            <a:endParaRPr lang="en-US" dirty="0">
              <a:latin typeface="Arial" panose="020B0604020202020204" pitchFamily="34" charset="0"/>
              <a:cs typeface="Arial" panose="020B0604020202020204" pitchFamily="34" charset="0"/>
            </a:endParaRPr>
          </a:p>
          <a:p>
            <a:pPr marL="12700" marR="48635">
              <a:lnSpc>
                <a:spcPts val="2960"/>
              </a:lnSpc>
              <a:spcBef>
                <a:spcPts val="148"/>
              </a:spcBef>
            </a:pPr>
            <a:endParaRPr lang="en-US" sz="2000" dirty="0"/>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48132" name="Picture 4"/>
          <p:cNvPicPr>
            <a:picLocks noChangeAspect="1" noChangeArrowheads="1"/>
          </p:cNvPicPr>
          <p:nvPr/>
        </p:nvPicPr>
        <p:blipFill>
          <a:blip r:embed="rId5" cstate="print"/>
          <a:srcRect/>
          <a:stretch>
            <a:fillRect/>
          </a:stretch>
        </p:blipFill>
        <p:spPr bwMode="auto">
          <a:xfrm>
            <a:off x="228600" y="1371600"/>
            <a:ext cx="9372600" cy="457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554416" cy="482599"/>
          </a:xfrm>
          <a:prstGeom prst="rect">
            <a:avLst/>
          </a:prstGeom>
        </p:spPr>
        <p:txBody>
          <a:bodyPr wrap="square" lIns="0" tIns="0" rIns="0" bIns="0" rtlCol="0">
            <a:noAutofit/>
          </a:bodyPr>
          <a:lstStyle/>
          <a:p>
            <a:pPr marL="12700">
              <a:lnSpc>
                <a:spcPts val="3779"/>
              </a:lnSpc>
              <a:spcBef>
                <a:spcPts val="189"/>
              </a:spcBef>
            </a:pPr>
            <a:r>
              <a:rPr lang="en-US" sz="3000" b="1" dirty="0">
                <a:solidFill>
                  <a:schemeClr val="accent6"/>
                </a:solidFill>
                <a:latin typeface="Arial" panose="020B0604020202020204" pitchFamily="34" charset="0"/>
                <a:cs typeface="Arial" panose="020B0604020202020204" pitchFamily="34" charset="0"/>
              </a:rPr>
              <a:t>Architecture (SAP PO)</a:t>
            </a:r>
          </a:p>
          <a:p>
            <a:pPr marL="12700">
              <a:lnSpc>
                <a:spcPts val="3779"/>
              </a:lnSpc>
              <a:spcBef>
                <a:spcPts val="189"/>
              </a:spcBef>
            </a:pPr>
            <a:endParaRPr lang="en-US"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2" name="object 12"/>
          <p:cNvSpPr txBox="1"/>
          <p:nvPr/>
        </p:nvSpPr>
        <p:spPr>
          <a:xfrm>
            <a:off x="228600" y="1265195"/>
            <a:ext cx="8915400" cy="4602205"/>
          </a:xfrm>
          <a:prstGeom prst="rect">
            <a:avLst/>
          </a:prstGeom>
        </p:spPr>
        <p:txBody>
          <a:bodyPr wrap="square" lIns="0" tIns="0" rIns="0" bIns="0" rtlCol="0">
            <a:noAutofit/>
          </a:bodyPr>
          <a:lstStyle/>
          <a:p>
            <a:pPr fontAlgn="b">
              <a:lnSpc>
                <a:spcPct val="120000"/>
              </a:lnSpc>
              <a:spcAft>
                <a:spcPct val="150000"/>
              </a:spcAft>
            </a:pPr>
            <a:endParaRPr lang="en-US" dirty="0">
              <a:latin typeface="Arial" panose="020B0604020202020204" pitchFamily="34" charset="0"/>
              <a:cs typeface="Arial" panose="020B0604020202020204" pitchFamily="34" charset="0"/>
            </a:endParaRPr>
          </a:p>
          <a:p>
            <a:pPr marL="12700" marR="48635">
              <a:lnSpc>
                <a:spcPts val="2960"/>
              </a:lnSpc>
              <a:spcBef>
                <a:spcPts val="148"/>
              </a:spcBef>
            </a:pPr>
            <a:endParaRPr lang="en-US" sz="2000" dirty="0"/>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49155" name="Picture 3"/>
          <p:cNvPicPr>
            <a:picLocks noChangeAspect="1" noChangeArrowheads="1"/>
          </p:cNvPicPr>
          <p:nvPr/>
        </p:nvPicPr>
        <p:blipFill>
          <a:blip r:embed="rId5" cstate="print"/>
          <a:srcRect/>
          <a:stretch>
            <a:fillRect/>
          </a:stretch>
        </p:blipFill>
        <p:spPr bwMode="auto">
          <a:xfrm>
            <a:off x="228599" y="1371600"/>
            <a:ext cx="9448801" cy="48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554416" cy="482599"/>
          </a:xfrm>
          <a:prstGeom prst="rect">
            <a:avLst/>
          </a:prstGeom>
        </p:spPr>
        <p:txBody>
          <a:bodyPr wrap="square" lIns="0" tIns="0" rIns="0" bIns="0" rtlCol="0">
            <a:noAutofit/>
          </a:bodyPr>
          <a:lstStyle/>
          <a:p>
            <a:pPr marL="12700">
              <a:lnSpc>
                <a:spcPts val="3779"/>
              </a:lnSpc>
              <a:spcBef>
                <a:spcPts val="189"/>
              </a:spcBef>
            </a:pPr>
            <a:r>
              <a:rPr lang="en-US" sz="3000" b="1" dirty="0">
                <a:solidFill>
                  <a:schemeClr val="accent6"/>
                </a:solidFill>
                <a:latin typeface="Arial" panose="020B0604020202020204" pitchFamily="34" charset="0"/>
                <a:cs typeface="Arial" panose="020B0604020202020204" pitchFamily="34" charset="0"/>
              </a:rPr>
              <a:t>Key differences in Dual Stack and Single Stack</a:t>
            </a:r>
          </a:p>
          <a:p>
            <a:pPr marL="12700">
              <a:lnSpc>
                <a:spcPts val="3779"/>
              </a:lnSpc>
              <a:spcBef>
                <a:spcPts val="189"/>
              </a:spcBef>
            </a:pPr>
            <a:endParaRPr lang="en-US"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2" name="object 12"/>
          <p:cNvSpPr txBox="1"/>
          <p:nvPr/>
        </p:nvSpPr>
        <p:spPr>
          <a:xfrm>
            <a:off x="228600" y="1265195"/>
            <a:ext cx="8915400" cy="4602205"/>
          </a:xfrm>
          <a:prstGeom prst="rect">
            <a:avLst/>
          </a:prstGeom>
        </p:spPr>
        <p:txBody>
          <a:bodyPr wrap="square" lIns="0" tIns="0" rIns="0" bIns="0" rtlCol="0">
            <a:noAutofit/>
          </a:bodyPr>
          <a:lstStyle/>
          <a:p>
            <a:pPr fontAlgn="b">
              <a:lnSpc>
                <a:spcPct val="120000"/>
              </a:lnSpc>
              <a:spcAft>
                <a:spcPct val="150000"/>
              </a:spcAft>
            </a:pPr>
            <a:endParaRPr lang="en-US" dirty="0">
              <a:latin typeface="Arial" panose="020B0604020202020204" pitchFamily="34" charset="0"/>
              <a:cs typeface="Arial" panose="020B0604020202020204" pitchFamily="34" charset="0"/>
            </a:endParaRPr>
          </a:p>
          <a:p>
            <a:pPr marL="12700" marR="48635">
              <a:lnSpc>
                <a:spcPts val="2960"/>
              </a:lnSpc>
              <a:spcBef>
                <a:spcPts val="148"/>
              </a:spcBef>
            </a:pPr>
            <a:endParaRPr lang="en-US" sz="2000" dirty="0"/>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48131" name="Picture 3"/>
          <p:cNvPicPr>
            <a:picLocks noChangeAspect="1" noChangeArrowheads="1"/>
          </p:cNvPicPr>
          <p:nvPr/>
        </p:nvPicPr>
        <p:blipFill>
          <a:blip r:embed="rId5" cstate="print"/>
          <a:srcRect/>
          <a:stretch>
            <a:fillRect/>
          </a:stretch>
        </p:blipFill>
        <p:spPr bwMode="auto">
          <a:xfrm>
            <a:off x="381000" y="1447800"/>
            <a:ext cx="9296400" cy="4800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Baviskar, Rajeshwari</DisplayName>
        <AccountId>244</AccountId>
        <AccountType/>
      </UserInfo>
      <UserInfo>
        <DisplayName>Vijay Bane, Sanjay</DisplayName>
        <AccountId>245</AccountId>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7" ma:contentTypeDescription="Create a new document." ma:contentTypeScope="" ma:versionID="81693aa511b53a1a769bbb8ff2c759e9">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a40b5a0b388f75177282be38e730ad5e"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CFEEAE-6544-4313-9C44-0B93C6857B2B}">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customXml/itemProps2.xml><?xml version="1.0" encoding="utf-8"?>
<ds:datastoreItem xmlns:ds="http://schemas.openxmlformats.org/officeDocument/2006/customXml" ds:itemID="{DCA86231-1637-4472-AB81-6349AA01BA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7F1970-D37A-4FE0-BAB9-340788EDDA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1189</TotalTime>
  <Words>3493</Words>
  <Application>Microsoft Office PowerPoint</Application>
  <PresentationFormat>A4 Paper (210x297 mm)</PresentationFormat>
  <Paragraphs>444</Paragraphs>
  <Slides>52</Slides>
  <Notes>39</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Bhavana</dc:creator>
  <cp:lastModifiedBy>Pandey, Gopal</cp:lastModifiedBy>
  <cp:revision>135</cp:revision>
  <dcterms:modified xsi:type="dcterms:W3CDTF">2024-08-15T11:02:48Z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350700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