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sldIdLst>
    <p:sldId id="257" r:id="rId2"/>
    <p:sldId id="258" r:id="rId3"/>
    <p:sldId id="264" r:id="rId4"/>
    <p:sldId id="265" r:id="rId5"/>
    <p:sldId id="266" r:id="rId6"/>
    <p:sldId id="269" r:id="rId7"/>
    <p:sldId id="270" r:id="rId8"/>
    <p:sldId id="271" r:id="rId9"/>
    <p:sldId id="272" r:id="rId10"/>
    <p:sldId id="275" r:id="rId11"/>
    <p:sldId id="280" r:id="rId12"/>
    <p:sldId id="281"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1812"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9735C67-D5B0-4F64-B1CE-B4F8FFD80F60}" type="datetimeFigureOut">
              <a:rPr lang="en-US"/>
              <a:pPr>
                <a:defRPr/>
              </a:pPr>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823B969-542F-4FBF-8429-39E35B17862E}" type="slidenum">
              <a:rPr lang="en-US"/>
              <a:pPr>
                <a:defRPr/>
              </a:pPr>
              <a:t>‹#›</a:t>
            </a:fld>
            <a:endParaRPr lang="en-US"/>
          </a:p>
        </p:txBody>
      </p:sp>
    </p:spTree>
    <p:extLst>
      <p:ext uri="{BB962C8B-B14F-4D97-AF65-F5344CB8AC3E}">
        <p14:creationId xmlns:p14="http://schemas.microsoft.com/office/powerpoint/2010/main" val="3608430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BB8931-EAE1-42C3-8669-C6F113D0F5B1}" type="slidenum">
              <a:rPr lang="en-US" sz="1100" smtClean="0">
                <a:latin typeface="Arial" charset="0"/>
              </a:rPr>
              <a:pPr fontAlgn="base">
                <a:spcBef>
                  <a:spcPct val="0"/>
                </a:spcBef>
                <a:spcAft>
                  <a:spcPct val="0"/>
                </a:spcAft>
                <a:defRPr/>
              </a:pPr>
              <a:t>1</a:t>
            </a:fld>
            <a:endParaRPr lang="en-US" sz="1100" smtClean="0">
              <a:latin typeface="Arial" charset="0"/>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757415-D1E4-412E-B18D-A7B9F46A3644}" type="slidenum">
              <a:rPr lang="en-US" sz="1100" smtClean="0">
                <a:latin typeface="Arial" charset="0"/>
              </a:rPr>
              <a:pPr fontAlgn="base">
                <a:spcBef>
                  <a:spcPct val="0"/>
                </a:spcBef>
                <a:spcAft>
                  <a:spcPct val="0"/>
                </a:spcAft>
                <a:defRPr/>
              </a:pPr>
              <a:t>10</a:t>
            </a:fld>
            <a:endParaRPr lang="en-US" sz="1100" smtClean="0">
              <a:latin typeface="Arial" charset="0"/>
            </a:endParaRP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PI Adapter Engine is based can be deployed as Central (Default), De-central or J2SE Local adapter Engine. </a:t>
            </a:r>
          </a:p>
          <a:p>
            <a:pPr eaLnBrk="1" hangingPunct="1">
              <a:spcBef>
                <a:spcPct val="0"/>
              </a:spcBef>
              <a:buFontTx/>
              <a:buChar char="•"/>
            </a:pPr>
            <a:r>
              <a:rPr lang="en-US" smtClean="0">
                <a:latin typeface="Arial" charset="0"/>
              </a:rPr>
              <a:t>The PI Adapter Engine is based on Java Connector Architecture of J2EE which part of SAP Web AS. </a:t>
            </a:r>
          </a:p>
          <a:p>
            <a:pPr eaLnBrk="1" hangingPunct="1">
              <a:spcBef>
                <a:spcPct val="0"/>
              </a:spcBef>
              <a:buFontTx/>
              <a:buChar char="•"/>
            </a:pPr>
            <a:r>
              <a:rPr lang="en-US" smtClean="0">
                <a:latin typeface="Arial" charset="0"/>
              </a:rPr>
              <a:t>PI provides central configuration and monitoring of all adapters deployed on Central and de-centrally (close to the backend system) engines. </a:t>
            </a:r>
          </a:p>
          <a:p>
            <a:pPr eaLnBrk="1" hangingPunct="1">
              <a:spcBef>
                <a:spcPct val="0"/>
              </a:spcBef>
              <a:buFontTx/>
              <a:buChar char="•"/>
            </a:pPr>
            <a:r>
              <a:rPr lang="en-US" smtClean="0">
                <a:latin typeface="Arial" charset="0"/>
              </a:rPr>
              <a:t>The Adapter Engine includes its own security, message processing, and message queuing functionality. The inbound message to PI is converted from the native format to PI message format (XML based on SAP SOAP Format). Similarly the outbound message from PI to application systems is converted from PI format to native format supported by the application system. </a:t>
            </a:r>
          </a:p>
          <a:p>
            <a:pPr eaLnBrk="1" hangingPunct="1">
              <a:spcBef>
                <a:spcPct val="0"/>
              </a:spcBef>
            </a:pPr>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D73DBB-ACD3-4F7A-A561-2B358CE81D17}" type="slidenum">
              <a:rPr lang="en-US" sz="1100" smtClean="0">
                <a:latin typeface="Arial" charset="0"/>
              </a:rPr>
              <a:pPr fontAlgn="base">
                <a:spcBef>
                  <a:spcPct val="0"/>
                </a:spcBef>
                <a:spcAft>
                  <a:spcPct val="0"/>
                </a:spcAft>
                <a:defRPr/>
              </a:pPr>
              <a:t>11</a:t>
            </a:fld>
            <a:endParaRPr lang="en-US" sz="1100" smtClean="0">
              <a:latin typeface="Arial" charset="0"/>
            </a:endParaRPr>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rPr>
              <a:t>Benefits</a:t>
            </a:r>
          </a:p>
          <a:p>
            <a:pPr lvl="2" eaLnBrk="1" hangingPunct="1">
              <a:spcBef>
                <a:spcPct val="0"/>
              </a:spcBef>
              <a:buFontTx/>
              <a:buChar char="•"/>
            </a:pPr>
            <a:r>
              <a:rPr lang="en-US" smtClean="0">
                <a:latin typeface="Arial" charset="0"/>
              </a:rPr>
              <a:t>Out-of-the-box integration of SAP solutions</a:t>
            </a:r>
          </a:p>
          <a:p>
            <a:pPr lvl="2" eaLnBrk="1" hangingPunct="1">
              <a:spcBef>
                <a:spcPct val="0"/>
              </a:spcBef>
              <a:buFontTx/>
              <a:buChar char="•"/>
            </a:pPr>
            <a:r>
              <a:rPr lang="en-US" smtClean="0">
                <a:latin typeface="Arial" charset="0"/>
              </a:rPr>
              <a:t>Simplified upgrade of SAP Solutions</a:t>
            </a:r>
          </a:p>
          <a:p>
            <a:pPr lvl="2" eaLnBrk="1" hangingPunct="1">
              <a:spcBef>
                <a:spcPct val="0"/>
              </a:spcBef>
              <a:buFontTx/>
              <a:buChar char="•"/>
            </a:pPr>
            <a:r>
              <a:rPr lang="en-US" smtClean="0">
                <a:latin typeface="Arial" charset="0"/>
              </a:rPr>
              <a:t>Versioning and modification management of integration meta-data</a:t>
            </a:r>
          </a:p>
          <a:p>
            <a:pPr eaLnBrk="1" hangingPunct="1">
              <a:spcBef>
                <a:spcPct val="0"/>
              </a:spcBef>
              <a:buFontTx/>
              <a:buChar char="•"/>
            </a:pPr>
            <a:r>
              <a:rPr lang="en-US" smtClean="0">
                <a:latin typeface="Arial" charset="0"/>
              </a:rPr>
              <a:t>SAP provides content for mySAP solutions in files that are imported into the PI.</a:t>
            </a:r>
          </a:p>
          <a:p>
            <a:pPr eaLnBrk="1" hangingPunct="1">
              <a:spcBef>
                <a:spcPct val="0"/>
              </a:spcBef>
            </a:pPr>
            <a:endParaRPr lang="en-US" smtClean="0">
              <a:latin typeface="Arial" charset="0"/>
            </a:endParaRPr>
          </a:p>
          <a:p>
            <a:pPr eaLnBrk="1" hangingPunct="1">
              <a:spcBef>
                <a:spcPct val="0"/>
              </a:spcBef>
            </a:pPr>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CDBF9B-CA15-4A1D-BD2A-24A130A45A9C}" type="slidenum">
              <a:rPr lang="en-US" sz="1100" smtClean="0">
                <a:latin typeface="Arial" charset="0"/>
              </a:rPr>
              <a:pPr fontAlgn="base">
                <a:spcBef>
                  <a:spcPct val="0"/>
                </a:spcBef>
                <a:spcAft>
                  <a:spcPct val="0"/>
                </a:spcAft>
                <a:defRPr/>
              </a:pPr>
              <a:t>12</a:t>
            </a:fld>
            <a:endParaRPr lang="en-US" sz="1100" smtClean="0">
              <a:latin typeface="Arial" charset="0"/>
            </a:endParaRPr>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rPr>
              <a:t>Benefits</a:t>
            </a:r>
          </a:p>
          <a:p>
            <a:pPr lvl="2" eaLnBrk="1" hangingPunct="1">
              <a:spcBef>
                <a:spcPct val="0"/>
              </a:spcBef>
              <a:buFontTx/>
              <a:buChar char="•"/>
            </a:pPr>
            <a:r>
              <a:rPr lang="en-US" smtClean="0">
                <a:latin typeface="Arial" charset="0"/>
              </a:rPr>
              <a:t> Leverage existing investments</a:t>
            </a:r>
          </a:p>
          <a:p>
            <a:pPr lvl="2" eaLnBrk="1" hangingPunct="1">
              <a:spcBef>
                <a:spcPct val="0"/>
              </a:spcBef>
              <a:buFontTx/>
              <a:buChar char="•"/>
            </a:pPr>
            <a:r>
              <a:rPr lang="en-US" smtClean="0">
                <a:latin typeface="Arial" charset="0"/>
              </a:rPr>
              <a:t>Arrive at new integration landscape in an evolutionary manner</a:t>
            </a:r>
          </a:p>
          <a:p>
            <a:pPr lvl="2" eaLnBrk="1" hangingPunct="1">
              <a:spcBef>
                <a:spcPct val="0"/>
              </a:spcBef>
              <a:buFontTx/>
              <a:buChar char="•"/>
            </a:pPr>
            <a:r>
              <a:rPr lang="en-US" smtClean="0">
                <a:latin typeface="Arial" charset="0"/>
              </a:rPr>
              <a:t>Allow easy and non-disruptive addition of new services and processes</a:t>
            </a:r>
          </a:p>
          <a:p>
            <a:pPr eaLnBrk="1" hangingPunct="1">
              <a:spcBef>
                <a:spcPct val="0"/>
              </a:spcBef>
              <a:buFontTx/>
              <a:buChar char="•"/>
            </a:pPr>
            <a:r>
              <a:rPr lang="en-US" smtClean="0">
                <a:latin typeface="Arial" charset="0"/>
              </a:rPr>
              <a:t>PI is open and flexible; it uses web standards such as Web Services Description Language (WSDL), XML Schema Definition Language (XSD), and SOAP messaging for describing objects and communicating with other systems.</a:t>
            </a:r>
          </a:p>
          <a:p>
            <a:pPr eaLnBrk="1" hangingPunct="1">
              <a:spcBef>
                <a:spcPct val="0"/>
              </a:spcBef>
            </a:pPr>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AAC08E-A2F4-4C36-96BE-4322DAD3DCB3}" type="slidenum">
              <a:rPr lang="en-US" sz="1100" smtClean="0">
                <a:latin typeface="Arial" charset="0"/>
              </a:rPr>
              <a:pPr fontAlgn="base">
                <a:spcBef>
                  <a:spcPct val="0"/>
                </a:spcBef>
                <a:spcAft>
                  <a:spcPct val="0"/>
                </a:spcAft>
                <a:defRPr/>
              </a:pPr>
              <a:t>2</a:t>
            </a:fld>
            <a:endParaRPr lang="en-US" sz="1100" smtClean="0">
              <a:latin typeface="Arial" charset="0"/>
            </a:endParaRPr>
          </a:p>
        </p:txBody>
      </p:sp>
      <p:sp>
        <p:nvSpPr>
          <p:cNvPr id="16387" name="Rectangle 2"/>
          <p:cNvSpPr>
            <a:spLocks noGrp="1" noRot="1" noChangeAspect="1" noChangeArrowheads="1" noTextEdit="1"/>
          </p:cNvSpPr>
          <p:nvPr>
            <p:ph type="sldImg"/>
          </p:nvPr>
        </p:nvSpPr>
        <p:spPr bwMode="auto">
          <a:xfrm>
            <a:off x="1154113" y="692150"/>
            <a:ext cx="4554537" cy="3416300"/>
          </a:xfrm>
          <a:noFill/>
          <a:ln>
            <a:solidFill>
              <a:srgbClr val="000000"/>
            </a:solidFill>
            <a:miter lim="800000"/>
            <a:headEnd/>
            <a:tailEnd/>
          </a:ln>
        </p:spPr>
      </p:sp>
      <p:sp>
        <p:nvSpPr>
          <p:cNvPr id="1638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GB"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992CF1-7A5A-4251-8678-A9B285121F21}" type="slidenum">
              <a:rPr lang="en-US" sz="1100" smtClean="0">
                <a:latin typeface="Arial" charset="0"/>
              </a:rPr>
              <a:pPr fontAlgn="base">
                <a:spcBef>
                  <a:spcPct val="0"/>
                </a:spcBef>
                <a:spcAft>
                  <a:spcPct val="0"/>
                </a:spcAft>
                <a:defRPr/>
              </a:pPr>
              <a:t>3</a:t>
            </a:fld>
            <a:endParaRPr lang="en-US" sz="1100" smtClean="0">
              <a:latin typeface="Arial" charset="0"/>
            </a:endParaRPr>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Today, integration complexity abounds. Many components in customer system landscapes are directly connected 1:1, with all integration capabilities hardwired into the application components and individual mapping programs.</a:t>
            </a:r>
          </a:p>
          <a:p>
            <a:pPr eaLnBrk="1" hangingPunct="1">
              <a:spcBef>
                <a:spcPct val="0"/>
              </a:spcBef>
              <a:buFontTx/>
              <a:buChar char="•"/>
            </a:pPr>
            <a:r>
              <a:rPr lang="en-US" smtClean="0">
                <a:latin typeface="Arial" charset="0"/>
              </a:rPr>
              <a:t>Imagine a common complex IT landscape at a customer site. This sort of ”spider web” is the epitome of today’s application integration challenge. What you see is a wildly grown integration landscape with different application systems and multiple individual connections between different interfaces. Connecting these applications does not only lead to a high complexity in managing and maintaining – there is also a lot of cost associated with it.</a:t>
            </a:r>
          </a:p>
          <a:p>
            <a:pPr eaLnBrk="1" hangingPunct="1">
              <a:spcBef>
                <a:spcPct val="0"/>
              </a:spcBef>
              <a:buFontTx/>
              <a:buChar char="•"/>
            </a:pPr>
            <a:r>
              <a:rPr lang="en-US" smtClean="0">
                <a:latin typeface="Arial" charset="0"/>
              </a:rPr>
              <a:t>These systems have been integrated over time using whatever integration technology or middleware was available. The integration knowledge is hidden within the different applications or within the used middleware tools and the interface descriptions.</a:t>
            </a:r>
          </a:p>
          <a:p>
            <a:pPr eaLnBrk="1" hangingPunct="1">
              <a:spcBef>
                <a:spcPct val="0"/>
              </a:spcBef>
              <a:buFontTx/>
              <a:buChar char="•"/>
            </a:pPr>
            <a:r>
              <a:rPr lang="en-US" smtClean="0">
                <a:latin typeface="Arial" charset="0"/>
              </a:rPr>
              <a:t>The overall key concept of the SAP Process integration (PI) is to drive integrated business processes across heterogeneous and highly dynamic IT landscapes in a more manageable and cost effective way.</a:t>
            </a:r>
          </a:p>
          <a:p>
            <a:pPr eaLnBrk="1" hangingPunct="1">
              <a:spcBef>
                <a:spcPct val="0"/>
              </a:spcBef>
            </a:pPr>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42415B-3ECF-4638-A8C1-CB6B4EFE043D}" type="slidenum">
              <a:rPr lang="en-US" sz="1100" smtClean="0">
                <a:latin typeface="Arial" charset="0"/>
              </a:rPr>
              <a:pPr fontAlgn="base">
                <a:spcBef>
                  <a:spcPct val="0"/>
                </a:spcBef>
                <a:spcAft>
                  <a:spcPct val="0"/>
                </a:spcAft>
                <a:defRPr/>
              </a:pPr>
              <a:t>4</a:t>
            </a:fld>
            <a:endParaRPr lang="en-US" sz="1100" smtClean="0">
              <a:latin typeface="Arial" charset="0"/>
            </a:endParaRPr>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SAP PI provides a technical infrastructure for XML-based message exchange to enable the integration of SAP systems with each other on the one hand, and SAP and non-SAP systems on the other. </a:t>
            </a:r>
          </a:p>
          <a:p>
            <a:pPr eaLnBrk="1" hangingPunct="1">
              <a:spcBef>
                <a:spcPct val="0"/>
              </a:spcBef>
              <a:buFontTx/>
              <a:buChar char="•"/>
            </a:pPr>
            <a:r>
              <a:rPr lang="en-US" smtClean="0">
                <a:latin typeface="Arial" charset="0"/>
              </a:rPr>
              <a:t>PI also enables B2B integration using business standards like RosettaNet, CIDX, PIDX etc. </a:t>
            </a:r>
          </a:p>
          <a:p>
            <a:pPr eaLnBrk="1" hangingPunct="1">
              <a:spcBef>
                <a:spcPct val="0"/>
              </a:spcBef>
              <a:buFontTx/>
              <a:buChar char="•"/>
            </a:pPr>
            <a:r>
              <a:rPr lang="en-US" smtClean="0">
                <a:latin typeface="Arial" charset="0"/>
              </a:rPr>
              <a:t>PI could co-exist with the existing EAI solutions that are existing in the client’s landscape.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87E944-34C5-47AC-838C-4BE3CD6E19B5}" type="slidenum">
              <a:rPr lang="en-US" sz="1100" smtClean="0">
                <a:latin typeface="Arial" charset="0"/>
              </a:rPr>
              <a:pPr fontAlgn="base">
                <a:spcBef>
                  <a:spcPct val="0"/>
                </a:spcBef>
                <a:spcAft>
                  <a:spcPct val="0"/>
                </a:spcAft>
                <a:defRPr/>
              </a:pPr>
              <a:t>5</a:t>
            </a:fld>
            <a:endParaRPr lang="en-US" sz="1100" smtClean="0">
              <a:latin typeface="Arial"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9388" indent="-179388" eaLnBrk="1" hangingPunct="1">
              <a:spcBef>
                <a:spcPct val="0"/>
              </a:spcBef>
              <a:buFontTx/>
              <a:buChar char="•"/>
            </a:pPr>
            <a:r>
              <a:rPr lang="en-US" sz="900" smtClean="0">
                <a:latin typeface="Arial" charset="0"/>
              </a:rPr>
              <a:t>The PI is not a single component, but rather a collection of components that work together flexibly to implement integration scenarios.</a:t>
            </a:r>
          </a:p>
          <a:p>
            <a:pPr marL="179388" indent="-179388" eaLnBrk="1" hangingPunct="1">
              <a:spcBef>
                <a:spcPct val="0"/>
              </a:spcBef>
              <a:buFontTx/>
              <a:buChar char="•"/>
            </a:pPr>
            <a:r>
              <a:rPr lang="en-US" sz="900" smtClean="0">
                <a:latin typeface="Arial" charset="0"/>
              </a:rPr>
              <a:t>The architecture includes components to be used at design time, components to be used at configuration time, and components to be used at runtime.</a:t>
            </a:r>
          </a:p>
          <a:p>
            <a:pPr marL="179388" indent="-179388" eaLnBrk="1" hangingPunct="1">
              <a:spcBef>
                <a:spcPct val="0"/>
              </a:spcBef>
              <a:buFontTx/>
              <a:buChar char="•"/>
            </a:pPr>
            <a:r>
              <a:rPr lang="en-US" sz="900" smtClean="0">
                <a:latin typeface="Arial" charset="0"/>
              </a:rPr>
              <a:t>PI components include:</a:t>
            </a:r>
          </a:p>
          <a:p>
            <a:pPr marL="1044575" lvl="2" indent="-179388" eaLnBrk="1" hangingPunct="1">
              <a:spcBef>
                <a:spcPct val="0"/>
              </a:spcBef>
              <a:buFont typeface="Wingdings" pitchFamily="2" charset="2"/>
              <a:buChar char="Ø"/>
            </a:pPr>
            <a:r>
              <a:rPr lang="en-US" sz="900" smtClean="0">
                <a:latin typeface="Arial" charset="0"/>
              </a:rPr>
              <a:t>The System Landscape Directory: a central repository of information about software and systems in the data center.</a:t>
            </a:r>
          </a:p>
          <a:p>
            <a:pPr marL="1044575" lvl="2" indent="-179388" eaLnBrk="1" hangingPunct="1">
              <a:spcBef>
                <a:spcPct val="0"/>
              </a:spcBef>
              <a:buFont typeface="Wingdings" pitchFamily="2" charset="2"/>
              <a:buChar char="Ø"/>
            </a:pPr>
            <a:r>
              <a:rPr lang="en-US" sz="900" smtClean="0">
                <a:latin typeface="Arial" charset="0"/>
              </a:rPr>
              <a:t>The Integration Builder: A client-server framework for accessing and editing two stores of </a:t>
            </a:r>
            <a:r>
              <a:rPr lang="en-US" sz="900" i="1" smtClean="0">
                <a:latin typeface="Arial" charset="0"/>
              </a:rPr>
              <a:t>Shared Collaboration Knowledge</a:t>
            </a:r>
            <a:r>
              <a:rPr lang="en-US" sz="900" smtClean="0">
                <a:latin typeface="Arial" charset="0"/>
              </a:rPr>
              <a:t>:</a:t>
            </a:r>
          </a:p>
          <a:p>
            <a:pPr marL="1909763" lvl="4" indent="-179388" eaLnBrk="1" hangingPunct="1">
              <a:spcBef>
                <a:spcPct val="0"/>
              </a:spcBef>
              <a:buFontTx/>
              <a:buChar char="•"/>
            </a:pPr>
            <a:r>
              <a:rPr lang="en-US" sz="900" smtClean="0">
                <a:latin typeface="Arial" charset="0"/>
              </a:rPr>
              <a:t>The Integration Repository: For the design and development of Interface, Process, and Mapping objects that are used to implement Integration Scenarios.</a:t>
            </a:r>
          </a:p>
          <a:p>
            <a:pPr marL="1909763" lvl="4" indent="-179388" eaLnBrk="1" hangingPunct="1">
              <a:spcBef>
                <a:spcPct val="0"/>
              </a:spcBef>
              <a:buFontTx/>
              <a:buChar char="•"/>
            </a:pPr>
            <a:r>
              <a:rPr lang="en-US" sz="900" smtClean="0">
                <a:latin typeface="Arial" charset="0"/>
              </a:rPr>
              <a:t>The Integration Directory: For configuring scenarios from the Integration Repository in the concrete customer landscape.</a:t>
            </a:r>
          </a:p>
          <a:p>
            <a:pPr marL="1044575" lvl="2" indent="-179388" eaLnBrk="1" hangingPunct="1">
              <a:spcBef>
                <a:spcPct val="0"/>
              </a:spcBef>
              <a:buFontTx/>
              <a:buChar char="•"/>
            </a:pPr>
            <a:r>
              <a:rPr lang="en-US" sz="900" smtClean="0">
                <a:latin typeface="Arial" charset="0"/>
              </a:rPr>
              <a:t>The Integration Server: The central processing engine of the PI. All messages, whether SAP or non-SAP, A2A or B2B, regardless of backend technology or vendor, are processed in a consistent way.</a:t>
            </a:r>
          </a:p>
          <a:p>
            <a:pPr marL="1044575" lvl="2" indent="-179388" eaLnBrk="1" hangingPunct="1">
              <a:spcBef>
                <a:spcPct val="0"/>
              </a:spcBef>
              <a:buFontTx/>
              <a:buChar char="•"/>
            </a:pPr>
            <a:r>
              <a:rPr lang="en-US" sz="900" smtClean="0">
                <a:latin typeface="Arial" charset="0"/>
              </a:rPr>
              <a:t>Central Monitoring: To give a comprehensive and focused view of all components and processes at runtime.</a:t>
            </a:r>
          </a:p>
          <a:p>
            <a:pPr marL="1044575" lvl="2" indent="-179388" eaLnBrk="1" hangingPunct="1">
              <a:spcBef>
                <a:spcPct val="0"/>
              </a:spcBef>
              <a:buFontTx/>
              <a:buChar char="•"/>
            </a:pPr>
            <a:r>
              <a:rPr lang="en-US" sz="900" smtClean="0">
                <a:latin typeface="Arial" charset="0"/>
              </a:rPr>
              <a:t>The Adapter Engine: A Java Connector Architecture (JCA) compliant adapter engine for connecting backend systems to the PI.</a:t>
            </a:r>
          </a:p>
          <a:p>
            <a:pPr marL="179388" indent="-179388" eaLnBrk="1" hangingPunct="1">
              <a:spcBef>
                <a:spcPct val="0"/>
              </a:spcBef>
            </a:pPr>
            <a:endParaRPr lang="en-US" sz="90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4D17F9-818A-4142-B5D8-8975E1D53374}" type="slidenum">
              <a:rPr lang="en-US" sz="1100" smtClean="0">
                <a:latin typeface="Arial" charset="0"/>
              </a:rPr>
              <a:pPr fontAlgn="base">
                <a:spcBef>
                  <a:spcPct val="0"/>
                </a:spcBef>
                <a:spcAft>
                  <a:spcPct val="0"/>
                </a:spcAft>
                <a:defRPr/>
              </a:pPr>
              <a:t>6</a:t>
            </a:fld>
            <a:endParaRPr lang="en-US" sz="1100" smtClean="0">
              <a:latin typeface="Arial" charset="0"/>
            </a:endParaRPr>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By separating design time activities from configuration time activities, SAP can ship content for the Integration Repository, which each customer can implement for their specific landscape in the Integration Directory. As far as possible the goal is to reduce the problem of developing interfaces to the simpler task of configuring interfaces.</a:t>
            </a:r>
          </a:p>
          <a:p>
            <a:pPr eaLnBrk="1" hangingPunct="1">
              <a:spcBef>
                <a:spcPct val="0"/>
              </a:spcBef>
              <a:buFontTx/>
              <a:buChar char="•"/>
            </a:pPr>
            <a:r>
              <a:rPr lang="en-US" smtClean="0">
                <a:latin typeface="Arial" charset="0"/>
              </a:rPr>
              <a:t>At runtime, the Integration Engine is based on the solid architecture of the SAP Web Application Server, leveraging the power, scalability, and manageability of the platform.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97B9F0-5AEF-472E-8810-379C7D3D834F}" type="slidenum">
              <a:rPr lang="en-US" sz="1100" smtClean="0">
                <a:latin typeface="Arial" charset="0"/>
              </a:rPr>
              <a:pPr fontAlgn="base">
                <a:spcBef>
                  <a:spcPct val="0"/>
                </a:spcBef>
                <a:spcAft>
                  <a:spcPct val="0"/>
                </a:spcAft>
                <a:defRPr/>
              </a:pPr>
              <a:t>7</a:t>
            </a:fld>
            <a:endParaRPr lang="en-US" sz="1100" smtClean="0">
              <a:latin typeface="Arial" charset="0"/>
            </a:endParaRPr>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The PI supports Synchronous and Asynchronous delivery; in PI terms, these are described with a </a:t>
            </a:r>
            <a:r>
              <a:rPr lang="en-US" i="1" smtClean="0">
                <a:latin typeface="Arial" charset="0"/>
              </a:rPr>
              <a:t>Quality of Service (QoS) </a:t>
            </a:r>
            <a:r>
              <a:rPr lang="en-US" smtClean="0">
                <a:latin typeface="Arial" charset="0"/>
              </a:rPr>
              <a:t>descriptor. The PI supports QoS Best Effort (BE), Exactly-once (EO), and Exactly-once-in-order (EOIO). These are equivalent to RFC types Synchronous RFC (sRFC), Transactional RFC (tRFC), and Queued RFC (qRFC), respectively. The PI is used to exchange XML messages in an implementation of the SOAP protocol. The SAP implementation of SOAP includes messages sent as attachments to the SOAP document.</a:t>
            </a:r>
          </a:p>
          <a:p>
            <a:pPr eaLnBrk="1" hangingPunct="1">
              <a:spcBef>
                <a:spcPct val="0"/>
              </a:spcBef>
            </a:pPr>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89707C-1DC4-4B96-9F5B-5B3DCC1F7493}" type="slidenum">
              <a:rPr lang="en-US" sz="1100" smtClean="0">
                <a:latin typeface="Arial" charset="0"/>
              </a:rPr>
              <a:pPr fontAlgn="base">
                <a:spcBef>
                  <a:spcPct val="0"/>
                </a:spcBef>
                <a:spcAft>
                  <a:spcPct val="0"/>
                </a:spcAft>
                <a:defRPr/>
              </a:pPr>
              <a:t>8</a:t>
            </a:fld>
            <a:endParaRPr lang="en-US" sz="1100" smtClean="0">
              <a:latin typeface="Arial"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SAP provides the design content for mySAP solutions; other SAP interfaces, such as Remote-enabled Function Modules or IDOCs, are imported into the Integration Repository. The customer can add the collaboration knowledge of the non-SAP systems that are participating in an integration scenario.</a:t>
            </a:r>
          </a:p>
          <a:p>
            <a:pPr eaLnBrk="1" hangingPunct="1">
              <a:spcBef>
                <a:spcPct val="0"/>
              </a:spcBef>
              <a:buFontTx/>
              <a:buChar char="•"/>
            </a:pPr>
            <a:r>
              <a:rPr lang="en-US" smtClean="0">
                <a:latin typeface="Arial" charset="0"/>
              </a:rPr>
              <a:t>The Integration Builder provides the editors for each object type in the Integration Repository.</a:t>
            </a:r>
          </a:p>
          <a:p>
            <a:pPr eaLnBrk="1" hangingPunct="1">
              <a:spcBef>
                <a:spcPct val="0"/>
              </a:spcBef>
              <a:buFontTx/>
              <a:buChar char="•"/>
            </a:pPr>
            <a:r>
              <a:rPr lang="en-US" smtClean="0">
                <a:latin typeface="Arial" charset="0"/>
              </a:rPr>
              <a:t>All PI objects are described using web standards: Web Services Description Language (WSDL) for interfaces, XML Schema Definition Language (XSD) for messages and data types, XPath for “slicing and dicing” data in XML documents, and Business Process Execution Language (BPEL) for Integration Processes (Business Processes).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DCEC23-965E-44FF-9362-7B6519C60444}" type="slidenum">
              <a:rPr lang="en-US" sz="1100" smtClean="0">
                <a:latin typeface="Arial" charset="0"/>
              </a:rPr>
              <a:pPr fontAlgn="base">
                <a:spcBef>
                  <a:spcPct val="0"/>
                </a:spcBef>
                <a:spcAft>
                  <a:spcPct val="0"/>
                </a:spcAft>
                <a:defRPr/>
              </a:pPr>
              <a:t>9</a:t>
            </a:fld>
            <a:endParaRPr lang="en-US" sz="1100" smtClean="0">
              <a:latin typeface="Arial" charset="0"/>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Once Integration content has been created in the Integration Repository, scenarios are configured in the Integration Directory. In the directory we specify the actual systems that will be exchanging messages, and configure the details of the message exchange (security, transport protocol, etc.)</a:t>
            </a:r>
          </a:p>
          <a:p>
            <a:pPr eaLnBrk="1" hangingPunct="1">
              <a:spcBef>
                <a:spcPct val="0"/>
              </a:spcBef>
            </a:pPr>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1188" y="304800"/>
            <a:ext cx="2182812" cy="5734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304800"/>
            <a:ext cx="6399213" cy="5734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205740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685800" y="2057400"/>
            <a:ext cx="7800975" cy="398145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1027" name="Rectangle 3"/>
          <p:cNvSpPr>
            <a:spLocks noChangeArrowheads="1"/>
          </p:cNvSpPr>
          <p:nvPr/>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eaLnBrk="0" hangingPunct="0">
              <a:lnSpc>
                <a:spcPct val="90000"/>
              </a:lnSpc>
              <a:buSzPct val="120000"/>
              <a:buFont typeface="Symbol" pitchFamily="18" charset="2"/>
              <a:buChar char="ã"/>
              <a:defRPr/>
            </a:pPr>
            <a:r>
              <a:rPr lang="en-US" sz="1000"/>
              <a:t>India SAP CoE, Slide </a:t>
            </a:r>
            <a:fld id="{73797A53-602B-4265-BBF5-C27194F39490}" type="slidenum">
              <a:rPr lang="en-US" sz="1000"/>
              <a:pPr marL="95250" indent="-95250" defTabSz="762000" eaLnBrk="0" hangingPunct="0">
                <a:lnSpc>
                  <a:spcPct val="90000"/>
                </a:lnSpc>
                <a:buSzPct val="120000"/>
                <a:buFont typeface="Symbol" pitchFamily="18" charset="2"/>
                <a:buChar char="ã"/>
                <a:defRPr/>
              </a:pPr>
              <a:t>‹#›</a:t>
            </a:fld>
            <a:endParaRPr lang="en-US" sz="1000"/>
          </a:p>
        </p:txBody>
      </p:sp>
      <p:sp>
        <p:nvSpPr>
          <p:cNvPr id="1028" name="Freeform 4"/>
          <p:cNvSpPr>
            <a:spLocks/>
          </p:cNvSpPr>
          <p:nvPr/>
        </p:nvSpPr>
        <p:spPr bwMode="auto">
          <a:xfrm>
            <a:off x="0" y="0"/>
            <a:ext cx="6483350" cy="276225"/>
          </a:xfrm>
          <a:custGeom>
            <a:avLst/>
            <a:gdLst>
              <a:gd name="T0" fmla="*/ 0 w 4084"/>
              <a:gd name="T1" fmla="*/ 0 h 174"/>
              <a:gd name="T2" fmla="*/ 6481763 w 4084"/>
              <a:gd name="T3" fmla="*/ 0 h 174"/>
              <a:gd name="T4" fmla="*/ 6481763 w 4084"/>
              <a:gd name="T5" fmla="*/ 274638 h 174"/>
              <a:gd name="T6" fmla="*/ 0 w 4084"/>
              <a:gd name="T7" fmla="*/ 274638 h 174"/>
              <a:gd name="T8" fmla="*/ 0 w 4084"/>
              <a:gd name="T9" fmla="*/ 0 h 1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4101" name="Rectangle 5"/>
          <p:cNvSpPr>
            <a:spLocks noGrp="1" noChangeArrowheads="1"/>
          </p:cNvSpPr>
          <p:nvPr>
            <p:ph type="title"/>
          </p:nvPr>
        </p:nvSpPr>
        <p:spPr bwMode="auto">
          <a:xfrm>
            <a:off x="409575" y="304800"/>
            <a:ext cx="8734425" cy="5334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en-US" smtClean="0"/>
              <a:t>SAP Basics Class</a:t>
            </a:r>
          </a:p>
        </p:txBody>
      </p:sp>
      <p:pic>
        <p:nvPicPr>
          <p:cNvPr id="1030" name="Picture 6" descr="Capgemini"/>
          <p:cNvPicPr>
            <a:picLocks noChangeAspect="1" noChangeArrowheads="1"/>
          </p:cNvPicPr>
          <p:nvPr/>
        </p:nvPicPr>
        <p:blipFill>
          <a:blip r:embed="rId13"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1524000"/>
            <a:ext cx="3352800" cy="533400"/>
          </a:xfrm>
        </p:spPr>
        <p:txBody>
          <a:bodyPr/>
          <a:lstStyle/>
          <a:p>
            <a:pPr eaLnBrk="1" hangingPunct="1">
              <a:defRPr/>
            </a:pPr>
            <a:r>
              <a:rPr lang="en-US" dirty="0" smtClean="0"/>
              <a:t>PI Overview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t>Adapter Architecture</a:t>
            </a:r>
          </a:p>
        </p:txBody>
      </p:sp>
      <p:pic>
        <p:nvPicPr>
          <p:cNvPr id="11267" name="Picture 3"/>
          <p:cNvPicPr>
            <a:picLocks noGrp="1" noChangeAspect="1" noChangeArrowheads="1"/>
          </p:cNvPicPr>
          <p:nvPr>
            <p:ph idx="1"/>
          </p:nvPr>
        </p:nvPicPr>
        <p:blipFill>
          <a:blip r:embed="rId3" cstate="print"/>
          <a:srcRect/>
          <a:stretch>
            <a:fillRect/>
          </a:stretch>
        </p:blipFill>
        <p:spPr>
          <a:xfrm>
            <a:off x="304800" y="1676400"/>
            <a:ext cx="8458200" cy="4572000"/>
          </a:xfrm>
        </p:spPr>
      </p:pic>
      <p:sp>
        <p:nvSpPr>
          <p:cNvPr id="11268" name="Text Box 4"/>
          <p:cNvSpPr txBox="1">
            <a:spLocks noChangeArrowheads="1"/>
          </p:cNvSpPr>
          <p:nvPr/>
        </p:nvSpPr>
        <p:spPr bwMode="auto">
          <a:xfrm>
            <a:off x="381000" y="64611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smtClean="0"/>
              <a:t>Integration Content by SAP</a:t>
            </a:r>
          </a:p>
        </p:txBody>
      </p:sp>
      <p:pic>
        <p:nvPicPr>
          <p:cNvPr id="12291" name="Picture 3"/>
          <p:cNvPicPr>
            <a:picLocks noGrp="1" noChangeAspect="1" noChangeArrowheads="1"/>
          </p:cNvPicPr>
          <p:nvPr>
            <p:ph sz="half" idx="1"/>
          </p:nvPr>
        </p:nvPicPr>
        <p:blipFill>
          <a:blip r:embed="rId3" cstate="print"/>
          <a:srcRect/>
          <a:stretch>
            <a:fillRect/>
          </a:stretch>
        </p:blipFill>
        <p:spPr>
          <a:xfrm>
            <a:off x="685800" y="2144713"/>
            <a:ext cx="2795588" cy="3875087"/>
          </a:xfrm>
        </p:spPr>
      </p:pic>
      <p:sp>
        <p:nvSpPr>
          <p:cNvPr id="27652" name="Rectangle 4"/>
          <p:cNvSpPr>
            <a:spLocks noGrp="1" noChangeArrowheads="1"/>
          </p:cNvSpPr>
          <p:nvPr>
            <p:ph sz="half" idx="2"/>
          </p:nvPr>
        </p:nvSpPr>
        <p:spPr>
          <a:xfrm>
            <a:off x="3810000" y="1905000"/>
            <a:ext cx="5100638" cy="4419600"/>
          </a:xfrm>
        </p:spPr>
        <p:txBody>
          <a:bodyPr/>
          <a:lstStyle/>
          <a:p>
            <a:pPr eaLnBrk="1" hangingPunct="1">
              <a:defRPr/>
            </a:pPr>
            <a:r>
              <a:rPr lang="en-US" sz="1800" smtClean="0"/>
              <a:t>Integration content for integrating mySAP solutions like SRM,  SCM etc</a:t>
            </a:r>
          </a:p>
          <a:p>
            <a:pPr eaLnBrk="1" hangingPunct="1">
              <a:defRPr/>
            </a:pPr>
            <a:r>
              <a:rPr lang="en-US" sz="1800" smtClean="0"/>
              <a:t>Integration content for B2B scenarios using standards like RosettaNet, CIDX, PIDX etc</a:t>
            </a:r>
          </a:p>
          <a:p>
            <a:pPr eaLnBrk="1" hangingPunct="1">
              <a:defRPr/>
            </a:pPr>
            <a:endParaRPr lang="en-US" sz="1800" smtClean="0"/>
          </a:p>
          <a:p>
            <a:pPr eaLnBrk="1" hangingPunct="1">
              <a:defRPr/>
            </a:pPr>
            <a:r>
              <a:rPr lang="en-US" sz="1800" smtClean="0"/>
              <a:t>This provides for out-of-box integration of SAP solutions. There would be some customization required based on the customer requirements</a:t>
            </a:r>
          </a:p>
          <a:p>
            <a:pPr eaLnBrk="1" hangingPunct="1">
              <a:defRPr/>
            </a:pPr>
            <a:r>
              <a:rPr lang="en-US" sz="1800" smtClean="0"/>
              <a:t>SAP takes care of change management of this content (as new versions of solutions are released)</a:t>
            </a:r>
          </a:p>
          <a:p>
            <a:pPr eaLnBrk="1" hangingPunct="1">
              <a:defRPr/>
            </a:pPr>
            <a:r>
              <a:rPr lang="en-US" sz="1800" smtClean="0"/>
              <a:t>Going forward more content would be available from SAP and other Business partners</a:t>
            </a:r>
          </a:p>
          <a:p>
            <a:pPr eaLnBrk="1" hangingPunct="1">
              <a:defRPr/>
            </a:pPr>
            <a:endParaRPr lang="en-US" sz="1800" smtClean="0"/>
          </a:p>
        </p:txBody>
      </p:sp>
      <p:sp>
        <p:nvSpPr>
          <p:cNvPr id="12293" name="Text Box 5"/>
          <p:cNvSpPr txBox="1">
            <a:spLocks noChangeArrowheads="1"/>
          </p:cNvSpPr>
          <p:nvPr/>
        </p:nvSpPr>
        <p:spPr bwMode="auto">
          <a:xfrm>
            <a:off x="457200" y="63849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Openness and Interoperability</a:t>
            </a:r>
          </a:p>
        </p:txBody>
      </p:sp>
      <p:sp>
        <p:nvSpPr>
          <p:cNvPr id="28675" name="Rectangle 3"/>
          <p:cNvSpPr>
            <a:spLocks noGrp="1" noChangeArrowheads="1"/>
          </p:cNvSpPr>
          <p:nvPr>
            <p:ph sz="half" idx="1"/>
          </p:nvPr>
        </p:nvSpPr>
        <p:spPr>
          <a:xfrm>
            <a:off x="457200" y="1676400"/>
            <a:ext cx="4953000" cy="4113213"/>
          </a:xfrm>
        </p:spPr>
        <p:txBody>
          <a:bodyPr/>
          <a:lstStyle/>
          <a:p>
            <a:pPr eaLnBrk="1" hangingPunct="1">
              <a:defRPr/>
            </a:pPr>
            <a:r>
              <a:rPr lang="en-US" sz="1800" smtClean="0"/>
              <a:t>PI is built ground-up using open standards like XML, SOAP and Java. </a:t>
            </a:r>
          </a:p>
          <a:p>
            <a:pPr eaLnBrk="1" hangingPunct="1">
              <a:defRPr/>
            </a:pPr>
            <a:r>
              <a:rPr lang="en-US" sz="1800" smtClean="0"/>
              <a:t>PI provides interoperability with other integration products using Web Services and Java Messaging Service (JMS)</a:t>
            </a:r>
          </a:p>
          <a:p>
            <a:pPr eaLnBrk="1" hangingPunct="1">
              <a:defRPr/>
            </a:pPr>
            <a:r>
              <a:rPr lang="en-US" sz="1800" smtClean="0"/>
              <a:t>PI provides flexibility for customers and partners to develop their own J2EE based Adapters (custom as per their requirement) using the Adapter Development Kit provided by SAP. </a:t>
            </a:r>
          </a:p>
          <a:p>
            <a:pPr eaLnBrk="1" hangingPunct="1">
              <a:defRPr/>
            </a:pPr>
            <a:r>
              <a:rPr lang="en-US" sz="1800" smtClean="0"/>
              <a:t>PI provides flexibility to define the transformation logic (mappings) using Graphical Mapping, Java, XSLT or ABAP</a:t>
            </a:r>
          </a:p>
          <a:p>
            <a:pPr eaLnBrk="1" hangingPunct="1">
              <a:defRPr/>
            </a:pPr>
            <a:r>
              <a:rPr lang="en-US" sz="1800" smtClean="0"/>
              <a:t>PI allows for importing Java libraries defined externally and re-using them in the mappings</a:t>
            </a:r>
          </a:p>
        </p:txBody>
      </p:sp>
      <p:pic>
        <p:nvPicPr>
          <p:cNvPr id="13316" name="Picture 4"/>
          <p:cNvPicPr>
            <a:picLocks noGrp="1" noChangeAspect="1" noChangeArrowheads="1"/>
          </p:cNvPicPr>
          <p:nvPr>
            <p:ph sz="half" idx="2"/>
          </p:nvPr>
        </p:nvPicPr>
        <p:blipFill>
          <a:blip r:embed="rId3" cstate="print"/>
          <a:srcRect/>
          <a:stretch>
            <a:fillRect/>
          </a:stretch>
        </p:blipFill>
        <p:spPr>
          <a:xfrm>
            <a:off x="5338763" y="1905000"/>
            <a:ext cx="3424237" cy="3733800"/>
          </a:xfrm>
        </p:spPr>
      </p:pic>
      <p:sp>
        <p:nvSpPr>
          <p:cNvPr id="13317" name="Text Box 5"/>
          <p:cNvSpPr txBox="1">
            <a:spLocks noChangeArrowheads="1"/>
          </p:cNvSpPr>
          <p:nvPr/>
        </p:nvSpPr>
        <p:spPr bwMode="auto">
          <a:xfrm>
            <a:off x="6477000" y="6172200"/>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GB" dirty="0" smtClean="0"/>
              <a:t>Middleware Technology</a:t>
            </a:r>
            <a:endParaRPr lang="en-US" dirty="0" smtClean="0"/>
          </a:p>
        </p:txBody>
      </p:sp>
      <p:sp>
        <p:nvSpPr>
          <p:cNvPr id="3075" name="Text Box 4"/>
          <p:cNvSpPr txBox="1">
            <a:spLocks noChangeArrowheads="1"/>
          </p:cNvSpPr>
          <p:nvPr/>
        </p:nvSpPr>
        <p:spPr bwMode="auto">
          <a:xfrm>
            <a:off x="5561013" y="6218238"/>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
        <p:nvSpPr>
          <p:cNvPr id="5125" name="Rectangle 34"/>
          <p:cNvSpPr>
            <a:spLocks noChangeArrowheads="1"/>
          </p:cNvSpPr>
          <p:nvPr/>
        </p:nvSpPr>
        <p:spPr bwMode="auto">
          <a:xfrm>
            <a:off x="360363" y="1447800"/>
            <a:ext cx="7793037" cy="4995863"/>
          </a:xfrm>
          <a:prstGeom prst="rect">
            <a:avLst/>
          </a:prstGeom>
          <a:noFill/>
          <a:ln>
            <a:noFill/>
          </a:ln>
          <a:extLst/>
        </p:spPr>
        <p:txBody>
          <a:bodyPr lIns="90488" tIns="44450" rIns="90488" bIns="44450"/>
          <a:lstStyle/>
          <a:p>
            <a:pPr fontAlgn="auto">
              <a:spcBef>
                <a:spcPts val="0"/>
              </a:spcBef>
              <a:spcAft>
                <a:spcPts val="0"/>
              </a:spcAft>
              <a:defRPr/>
            </a:pPr>
            <a:endParaRPr lang="en-US" sz="2000" dirty="0">
              <a:latin typeface="+mn-lt"/>
              <a:cs typeface="+mn-cs"/>
            </a:endParaRPr>
          </a:p>
          <a:p>
            <a:pPr marL="342900" indent="-342900" fontAlgn="auto">
              <a:spcBef>
                <a:spcPts val="0"/>
              </a:spcBef>
              <a:spcAft>
                <a:spcPts val="0"/>
              </a:spcAft>
              <a:buFont typeface="Arial" pitchFamily="34" charset="0"/>
              <a:buChar char="•"/>
              <a:defRPr/>
            </a:pPr>
            <a:r>
              <a:rPr lang="en-US" sz="2000" dirty="0">
                <a:latin typeface="+mn-lt"/>
                <a:cs typeface="+mn-cs"/>
              </a:rPr>
              <a:t>Middleware sits "in the middle" between application Software/Application that may be working on different operating system.</a:t>
            </a:r>
          </a:p>
          <a:p>
            <a:pPr marL="342900" indent="-342900" fontAlgn="auto">
              <a:spcBef>
                <a:spcPts val="0"/>
              </a:spcBef>
              <a:spcAft>
                <a:spcPts val="0"/>
              </a:spcAft>
              <a:buFont typeface="Arial" pitchFamily="34" charset="0"/>
              <a:buChar char="•"/>
              <a:defRPr/>
            </a:pPr>
            <a:endParaRPr lang="en-US" sz="2000" dirty="0">
              <a:latin typeface="+mn-lt"/>
              <a:cs typeface="+mn-cs"/>
            </a:endParaRPr>
          </a:p>
          <a:p>
            <a:pPr marL="342900" indent="-342900" fontAlgn="auto">
              <a:spcBef>
                <a:spcPts val="0"/>
              </a:spcBef>
              <a:spcAft>
                <a:spcPts val="0"/>
              </a:spcAft>
              <a:buFont typeface="Arial" pitchFamily="34" charset="0"/>
              <a:buChar char="•"/>
              <a:defRPr/>
            </a:pPr>
            <a:r>
              <a:rPr lang="en-US" sz="2000" dirty="0">
                <a:latin typeface="+mn-lt"/>
                <a:cs typeface="+mn-cs"/>
              </a:rPr>
              <a:t>It is based on XML, SOAP and Web services and Service Oriented Architecture.</a:t>
            </a:r>
          </a:p>
          <a:p>
            <a:pPr marL="342900" indent="-342900" fontAlgn="auto">
              <a:spcBef>
                <a:spcPts val="0"/>
              </a:spcBef>
              <a:spcAft>
                <a:spcPts val="0"/>
              </a:spcAft>
              <a:buFont typeface="Arial" pitchFamily="34" charset="0"/>
              <a:buChar char="•"/>
              <a:defRPr/>
            </a:pPr>
            <a:endParaRPr lang="en-US" sz="2000" dirty="0">
              <a:latin typeface="+mn-lt"/>
              <a:cs typeface="+mn-cs"/>
            </a:endParaRPr>
          </a:p>
          <a:p>
            <a:pPr marL="342900" indent="-342900" fontAlgn="auto">
              <a:spcBef>
                <a:spcPts val="0"/>
              </a:spcBef>
              <a:spcAft>
                <a:spcPts val="0"/>
              </a:spcAft>
              <a:buFont typeface="Arial" pitchFamily="34" charset="0"/>
              <a:buChar char="•"/>
              <a:defRPr/>
            </a:pPr>
            <a:r>
              <a:rPr lang="en-US" sz="2000" dirty="0">
                <a:latin typeface="+mn-lt"/>
                <a:cs typeface="+mn-cs"/>
              </a:rPr>
              <a:t>It makes the maintenance of Integration between systems easier for any Large organization, being a single point to monitor all issues.</a:t>
            </a:r>
          </a:p>
          <a:p>
            <a:pPr marL="342900" indent="-342900" fontAlgn="auto">
              <a:spcBef>
                <a:spcPts val="0"/>
              </a:spcBef>
              <a:spcAft>
                <a:spcPts val="0"/>
              </a:spcAft>
              <a:buFont typeface="Arial" pitchFamily="34" charset="0"/>
              <a:buChar char="•"/>
              <a:defRPr/>
            </a:pPr>
            <a:endParaRPr lang="en-US" sz="2000" dirty="0">
              <a:latin typeface="+mn-lt"/>
              <a:cs typeface="+mn-cs"/>
            </a:endParaRPr>
          </a:p>
          <a:p>
            <a:pPr marL="342900" indent="-342900" fontAlgn="auto">
              <a:spcBef>
                <a:spcPts val="0"/>
              </a:spcBef>
              <a:spcAft>
                <a:spcPts val="0"/>
              </a:spcAft>
              <a:buFont typeface="Arial" pitchFamily="34" charset="0"/>
              <a:buChar char="•"/>
              <a:defRPr/>
            </a:pPr>
            <a:r>
              <a:rPr lang="en-US" sz="2000" dirty="0">
                <a:latin typeface="+mn-lt"/>
                <a:cs typeface="+mn-cs"/>
              </a:rPr>
              <a:t>Middleware Providers – IBM, Oracle, SAP, TIBCO, </a:t>
            </a:r>
            <a:r>
              <a:rPr lang="en-US" sz="2000" dirty="0" err="1">
                <a:latin typeface="+mn-lt"/>
                <a:cs typeface="+mn-cs"/>
              </a:rPr>
              <a:t>Informatica</a:t>
            </a:r>
            <a:r>
              <a:rPr lang="en-US" sz="2000" dirty="0">
                <a:latin typeface="+mn-lt"/>
                <a:cs typeface="+mn-cs"/>
              </a:rPr>
              <a:t>, </a:t>
            </a:r>
            <a:r>
              <a:rPr lang="en-US" sz="2000" dirty="0" err="1">
                <a:latin typeface="+mn-lt"/>
                <a:cs typeface="+mn-cs"/>
              </a:rPr>
              <a:t>webmethods</a:t>
            </a:r>
            <a:r>
              <a:rPr lang="en-US" sz="2000" dirty="0">
                <a:latin typeface="+mn-lt"/>
                <a:cs typeface="+mn-cs"/>
              </a:rPr>
              <a:t>.</a:t>
            </a:r>
          </a:p>
          <a:p>
            <a:pPr eaLnBrk="0" hangingPunct="0">
              <a:lnSpc>
                <a:spcPct val="90000"/>
              </a:lnSpc>
              <a:spcBef>
                <a:spcPct val="20000"/>
              </a:spcBef>
              <a:buClr>
                <a:schemeClr val="tx1"/>
              </a:buClr>
              <a:defRPr/>
            </a:pPr>
            <a:endParaRPr lang="en-US" sz="2000" b="1" dirty="0">
              <a:latin typeface="Arial" pitchFamily="34" charset="0"/>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dirty="0" smtClean="0"/>
              <a:t>Old Integration Landscapes</a:t>
            </a:r>
          </a:p>
        </p:txBody>
      </p:sp>
      <p:sp>
        <p:nvSpPr>
          <p:cNvPr id="11269" name="Rectangle 9"/>
          <p:cNvSpPr>
            <a:spLocks noGrp="1" noChangeArrowheads="1"/>
          </p:cNvSpPr>
          <p:nvPr>
            <p:ph idx="1"/>
          </p:nvPr>
        </p:nvSpPr>
        <p:spPr>
          <a:xfrm>
            <a:off x="633413" y="5411788"/>
            <a:ext cx="8043862" cy="1217612"/>
          </a:xfrm>
        </p:spPr>
        <p:txBody>
          <a:bodyPr/>
          <a:lstStyle/>
          <a:p>
            <a:pPr eaLnBrk="1" hangingPunct="1">
              <a:defRPr/>
            </a:pPr>
            <a:r>
              <a:rPr lang="en-US" sz="1600" dirty="0" smtClean="0"/>
              <a:t>Many point to point integrations custom built over time using proprietary technologies</a:t>
            </a:r>
          </a:p>
          <a:p>
            <a:pPr eaLnBrk="1" hangingPunct="1">
              <a:defRPr/>
            </a:pPr>
            <a:r>
              <a:rPr lang="en-US" sz="1600" dirty="0" smtClean="0"/>
              <a:t>Different tools and technologies used for A2A, B2B integrations and BPM</a:t>
            </a:r>
          </a:p>
          <a:p>
            <a:pPr eaLnBrk="1" hangingPunct="1">
              <a:defRPr/>
            </a:pPr>
            <a:r>
              <a:rPr lang="en-US" sz="1600" dirty="0" smtClean="0"/>
              <a:t>Maintenance and administration of these landscapes</a:t>
            </a:r>
          </a:p>
          <a:p>
            <a:pPr eaLnBrk="1" hangingPunct="1">
              <a:defRPr/>
            </a:pPr>
            <a:endParaRPr lang="en-US" sz="1400" dirty="0" smtClean="0"/>
          </a:p>
        </p:txBody>
      </p:sp>
      <p:sp>
        <p:nvSpPr>
          <p:cNvPr id="4100" name="Text Box 5"/>
          <p:cNvSpPr txBox="1">
            <a:spLocks noChangeArrowheads="1"/>
          </p:cNvSpPr>
          <p:nvPr/>
        </p:nvSpPr>
        <p:spPr bwMode="auto">
          <a:xfrm>
            <a:off x="7670800" y="4419600"/>
            <a:ext cx="1473200" cy="400050"/>
          </a:xfrm>
          <a:prstGeom prst="rect">
            <a:avLst/>
          </a:prstGeom>
          <a:noFill/>
          <a:ln w="9525">
            <a:noFill/>
            <a:miter lim="800000"/>
            <a:headEnd/>
            <a:tailEnd/>
          </a:ln>
        </p:spPr>
        <p:txBody>
          <a:bodyPr>
            <a:spAutoFit/>
          </a:bodyPr>
          <a:lstStyle/>
          <a:p>
            <a:pPr>
              <a:spcBef>
                <a:spcPct val="50000"/>
              </a:spcBef>
            </a:pPr>
            <a:r>
              <a:rPr lang="en-GB" sz="1000" i="1"/>
              <a:t>Image source: SAP AG.</a:t>
            </a:r>
          </a:p>
        </p:txBody>
      </p:sp>
      <p:pic>
        <p:nvPicPr>
          <p:cNvPr id="4101" name="Picture 7" descr="Picture1"/>
          <p:cNvPicPr>
            <a:picLocks noChangeAspect="1" noChangeArrowheads="1"/>
          </p:cNvPicPr>
          <p:nvPr/>
        </p:nvPicPr>
        <p:blipFill>
          <a:blip r:embed="rId3" cstate="print"/>
          <a:srcRect b="5885"/>
          <a:stretch>
            <a:fillRect/>
          </a:stretch>
        </p:blipFill>
        <p:spPr bwMode="auto">
          <a:xfrm>
            <a:off x="882650" y="1670050"/>
            <a:ext cx="6784975" cy="351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mtClean="0"/>
              <a:t>Integration using PI</a:t>
            </a:r>
          </a:p>
        </p:txBody>
      </p:sp>
      <p:sp>
        <p:nvSpPr>
          <p:cNvPr id="12293" name="Rectangle 7"/>
          <p:cNvSpPr>
            <a:spLocks noGrp="1" noChangeArrowheads="1"/>
          </p:cNvSpPr>
          <p:nvPr>
            <p:ph idx="1"/>
          </p:nvPr>
        </p:nvSpPr>
        <p:spPr>
          <a:xfrm>
            <a:off x="561975" y="5334000"/>
            <a:ext cx="8301038" cy="1447800"/>
          </a:xfrm>
        </p:spPr>
        <p:txBody>
          <a:bodyPr/>
          <a:lstStyle/>
          <a:p>
            <a:pPr eaLnBrk="1" hangingPunct="1">
              <a:lnSpc>
                <a:spcPct val="80000"/>
              </a:lnSpc>
              <a:defRPr/>
            </a:pPr>
            <a:r>
              <a:rPr lang="en-US" sz="1600" dirty="0" smtClean="0"/>
              <a:t>For integrating both SAP and non-SAP applications</a:t>
            </a:r>
            <a:endParaRPr lang="en-US" sz="1400" dirty="0" smtClean="0"/>
          </a:p>
          <a:p>
            <a:pPr eaLnBrk="1" hangingPunct="1">
              <a:lnSpc>
                <a:spcPct val="110000"/>
              </a:lnSpc>
              <a:defRPr/>
            </a:pPr>
            <a:r>
              <a:rPr lang="en-US" sz="1600" dirty="0" smtClean="0"/>
              <a:t>For both internal (A2A) and external (B2B) process integration</a:t>
            </a:r>
          </a:p>
          <a:p>
            <a:pPr eaLnBrk="1" hangingPunct="1">
              <a:lnSpc>
                <a:spcPct val="110000"/>
              </a:lnSpc>
              <a:defRPr/>
            </a:pPr>
            <a:r>
              <a:rPr lang="en-US" sz="1600" dirty="0" smtClean="0"/>
              <a:t>Central configuration, monitoring and error handling</a:t>
            </a:r>
          </a:p>
          <a:p>
            <a:pPr eaLnBrk="1" hangingPunct="1">
              <a:lnSpc>
                <a:spcPct val="80000"/>
              </a:lnSpc>
              <a:defRPr/>
            </a:pPr>
            <a:endParaRPr lang="en-US" sz="700" dirty="0" smtClean="0"/>
          </a:p>
        </p:txBody>
      </p:sp>
      <p:sp>
        <p:nvSpPr>
          <p:cNvPr id="5124" name="Text Box 5"/>
          <p:cNvSpPr txBox="1">
            <a:spLocks noChangeArrowheads="1"/>
          </p:cNvSpPr>
          <p:nvPr/>
        </p:nvSpPr>
        <p:spPr bwMode="auto">
          <a:xfrm>
            <a:off x="215900" y="4479925"/>
            <a:ext cx="1050925" cy="930275"/>
          </a:xfrm>
          <a:prstGeom prst="rect">
            <a:avLst/>
          </a:prstGeom>
          <a:noFill/>
          <a:ln w="9525">
            <a:noFill/>
            <a:miter lim="800000"/>
            <a:headEnd/>
            <a:tailEnd/>
          </a:ln>
        </p:spPr>
        <p:txBody>
          <a:bodyPr/>
          <a:lstStyle/>
          <a:p>
            <a:pPr>
              <a:spcBef>
                <a:spcPct val="50000"/>
              </a:spcBef>
            </a:pPr>
            <a:r>
              <a:rPr lang="en-GB" sz="1000" i="1"/>
              <a:t>Image source: SAP AG.</a:t>
            </a:r>
          </a:p>
        </p:txBody>
      </p:sp>
      <p:pic>
        <p:nvPicPr>
          <p:cNvPr id="5125" name="Picture 6" descr="Picture2"/>
          <p:cNvPicPr>
            <a:picLocks noChangeAspect="1" noChangeArrowheads="1"/>
          </p:cNvPicPr>
          <p:nvPr/>
        </p:nvPicPr>
        <p:blipFill>
          <a:blip r:embed="rId3" cstate="print"/>
          <a:srcRect/>
          <a:stretch>
            <a:fillRect/>
          </a:stretch>
        </p:blipFill>
        <p:spPr bwMode="auto">
          <a:xfrm>
            <a:off x="1266825" y="1600200"/>
            <a:ext cx="6521450" cy="3684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mtClean="0"/>
              <a:t>PI Component Overview</a:t>
            </a:r>
          </a:p>
        </p:txBody>
      </p:sp>
      <p:pic>
        <p:nvPicPr>
          <p:cNvPr id="6147" name="Picture 3"/>
          <p:cNvPicPr>
            <a:picLocks noGrp="1" noChangeAspect="1" noChangeArrowheads="1"/>
          </p:cNvPicPr>
          <p:nvPr>
            <p:ph idx="1"/>
          </p:nvPr>
        </p:nvPicPr>
        <p:blipFill>
          <a:blip r:embed="rId3" cstate="print"/>
          <a:srcRect/>
          <a:stretch>
            <a:fillRect/>
          </a:stretch>
        </p:blipFill>
        <p:spPr>
          <a:xfrm>
            <a:off x="1133475" y="2057400"/>
            <a:ext cx="6905625" cy="3981450"/>
          </a:xfrm>
        </p:spPr>
      </p:pic>
      <p:sp>
        <p:nvSpPr>
          <p:cNvPr id="6148" name="Text Box 4"/>
          <p:cNvSpPr txBox="1">
            <a:spLocks noChangeArrowheads="1"/>
          </p:cNvSpPr>
          <p:nvPr/>
        </p:nvSpPr>
        <p:spPr bwMode="auto">
          <a:xfrm>
            <a:off x="381000" y="64611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685800"/>
            <a:ext cx="6096000" cy="609600"/>
          </a:xfrm>
        </p:spPr>
        <p:txBody>
          <a:bodyPr/>
          <a:lstStyle/>
          <a:p>
            <a:pPr eaLnBrk="1" hangingPunct="1">
              <a:defRPr/>
            </a:pPr>
            <a:r>
              <a:rPr lang="en-US" dirty="0" smtClean="0"/>
              <a:t>Design - Configure - Execute</a:t>
            </a:r>
          </a:p>
        </p:txBody>
      </p:sp>
      <p:sp>
        <p:nvSpPr>
          <p:cNvPr id="16387" name="Rectangle 3"/>
          <p:cNvSpPr>
            <a:spLocks noGrp="1" noChangeArrowheads="1"/>
          </p:cNvSpPr>
          <p:nvPr>
            <p:ph sz="half" idx="1"/>
          </p:nvPr>
        </p:nvSpPr>
        <p:spPr>
          <a:xfrm>
            <a:off x="609600" y="1676400"/>
            <a:ext cx="4267200" cy="4800600"/>
          </a:xfrm>
        </p:spPr>
        <p:txBody>
          <a:bodyPr/>
          <a:lstStyle/>
          <a:p>
            <a:pPr eaLnBrk="1" hangingPunct="1">
              <a:lnSpc>
                <a:spcPct val="90000"/>
              </a:lnSpc>
              <a:buFontTx/>
              <a:buNone/>
              <a:defRPr/>
            </a:pPr>
            <a:r>
              <a:rPr lang="en-US" sz="1600" dirty="0" smtClean="0"/>
              <a:t>Integration/Enterprise Service  Repository</a:t>
            </a:r>
          </a:p>
          <a:p>
            <a:pPr eaLnBrk="1" hangingPunct="1">
              <a:lnSpc>
                <a:spcPct val="90000"/>
              </a:lnSpc>
              <a:defRPr/>
            </a:pPr>
            <a:r>
              <a:rPr lang="en-US" sz="1600" dirty="0" smtClean="0"/>
              <a:t>Used for design and development of interfaces</a:t>
            </a:r>
          </a:p>
          <a:p>
            <a:pPr eaLnBrk="1" hangingPunct="1">
              <a:lnSpc>
                <a:spcPct val="90000"/>
              </a:lnSpc>
              <a:defRPr/>
            </a:pPr>
            <a:r>
              <a:rPr lang="en-US" sz="1600" dirty="0" smtClean="0"/>
              <a:t>SAP delivers integration content for out-of-box integration of SAP applications (like SRM, CRM </a:t>
            </a:r>
            <a:r>
              <a:rPr lang="en-US" sz="1600" dirty="0" err="1" smtClean="0"/>
              <a:t>etc</a:t>
            </a:r>
            <a:r>
              <a:rPr lang="en-US" sz="1600" dirty="0" smtClean="0"/>
              <a:t>) </a:t>
            </a:r>
          </a:p>
          <a:p>
            <a:pPr eaLnBrk="1" hangingPunct="1">
              <a:lnSpc>
                <a:spcPct val="90000"/>
              </a:lnSpc>
              <a:buFontTx/>
              <a:buNone/>
              <a:defRPr/>
            </a:pPr>
            <a:endParaRPr lang="en-US" sz="1600" dirty="0" smtClean="0"/>
          </a:p>
          <a:p>
            <a:pPr eaLnBrk="1" hangingPunct="1">
              <a:lnSpc>
                <a:spcPct val="90000"/>
              </a:lnSpc>
              <a:buFontTx/>
              <a:buNone/>
              <a:defRPr/>
            </a:pPr>
            <a:r>
              <a:rPr lang="en-US" sz="1600" dirty="0" smtClean="0"/>
              <a:t>Integration Directory</a:t>
            </a:r>
          </a:p>
          <a:p>
            <a:pPr eaLnBrk="1" hangingPunct="1">
              <a:lnSpc>
                <a:spcPct val="90000"/>
              </a:lnSpc>
              <a:defRPr/>
            </a:pPr>
            <a:r>
              <a:rPr lang="en-US" sz="1600" dirty="0" smtClean="0"/>
              <a:t>Use for configuring the scenarios using the interfaces defined in Integration repository</a:t>
            </a:r>
          </a:p>
          <a:p>
            <a:pPr eaLnBrk="1" hangingPunct="1">
              <a:lnSpc>
                <a:spcPct val="90000"/>
              </a:lnSpc>
              <a:defRPr/>
            </a:pPr>
            <a:r>
              <a:rPr lang="en-US" sz="1600" dirty="0" smtClean="0"/>
              <a:t>Configuration based on actual customer landscape</a:t>
            </a:r>
          </a:p>
          <a:p>
            <a:pPr eaLnBrk="1" hangingPunct="1">
              <a:lnSpc>
                <a:spcPct val="90000"/>
              </a:lnSpc>
              <a:buFontTx/>
              <a:buNone/>
              <a:defRPr/>
            </a:pPr>
            <a:endParaRPr lang="en-US" sz="1600" dirty="0" smtClean="0"/>
          </a:p>
          <a:p>
            <a:pPr eaLnBrk="1" hangingPunct="1">
              <a:lnSpc>
                <a:spcPct val="90000"/>
              </a:lnSpc>
              <a:buFontTx/>
              <a:buNone/>
              <a:defRPr/>
            </a:pPr>
            <a:r>
              <a:rPr lang="en-US" sz="1600" dirty="0" smtClean="0"/>
              <a:t>Integration Engine</a:t>
            </a:r>
          </a:p>
          <a:p>
            <a:pPr eaLnBrk="1" hangingPunct="1">
              <a:lnSpc>
                <a:spcPct val="90000"/>
              </a:lnSpc>
              <a:defRPr/>
            </a:pPr>
            <a:r>
              <a:rPr lang="en-US" sz="1600" dirty="0" smtClean="0"/>
              <a:t>Provides the runtime for the interfaces designed and configured. </a:t>
            </a:r>
          </a:p>
          <a:p>
            <a:pPr eaLnBrk="1" hangingPunct="1">
              <a:lnSpc>
                <a:spcPct val="90000"/>
              </a:lnSpc>
              <a:defRPr/>
            </a:pPr>
            <a:r>
              <a:rPr lang="en-US" sz="1600" dirty="0" smtClean="0"/>
              <a:t>Common monitoring tools are provided as part of PI</a:t>
            </a:r>
          </a:p>
          <a:p>
            <a:pPr eaLnBrk="1" hangingPunct="1">
              <a:lnSpc>
                <a:spcPct val="90000"/>
              </a:lnSpc>
              <a:buFontTx/>
              <a:buNone/>
              <a:defRPr/>
            </a:pPr>
            <a:endParaRPr lang="en-US" sz="1600" dirty="0" smtClean="0"/>
          </a:p>
        </p:txBody>
      </p:sp>
      <p:pic>
        <p:nvPicPr>
          <p:cNvPr id="7172" name="Picture 4"/>
          <p:cNvPicPr>
            <a:picLocks noGrp="1" noChangeAspect="1" noChangeArrowheads="1"/>
          </p:cNvPicPr>
          <p:nvPr>
            <p:ph sz="half" idx="2"/>
          </p:nvPr>
        </p:nvPicPr>
        <p:blipFill>
          <a:blip r:embed="rId3" cstate="print"/>
          <a:srcRect/>
          <a:stretch>
            <a:fillRect/>
          </a:stretch>
        </p:blipFill>
        <p:spPr>
          <a:xfrm>
            <a:off x="5149850" y="2362200"/>
            <a:ext cx="2849563" cy="3371850"/>
          </a:xfrm>
        </p:spPr>
      </p:pic>
      <p:sp>
        <p:nvSpPr>
          <p:cNvPr id="7173" name="Text Box 5"/>
          <p:cNvSpPr txBox="1">
            <a:spLocks noChangeArrowheads="1"/>
          </p:cNvSpPr>
          <p:nvPr/>
        </p:nvSpPr>
        <p:spPr bwMode="auto">
          <a:xfrm>
            <a:off x="6019800" y="6324600"/>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09575" y="762000"/>
            <a:ext cx="8734425" cy="457200"/>
          </a:xfrm>
        </p:spPr>
        <p:txBody>
          <a:bodyPr/>
          <a:lstStyle/>
          <a:p>
            <a:pPr eaLnBrk="1" hangingPunct="1">
              <a:defRPr/>
            </a:pPr>
            <a:r>
              <a:rPr lang="en-US" dirty="0" smtClean="0"/>
              <a:t>PI Interfaces</a:t>
            </a:r>
          </a:p>
        </p:txBody>
      </p:sp>
      <p:sp>
        <p:nvSpPr>
          <p:cNvPr id="17411" name="Rectangle 3"/>
          <p:cNvSpPr>
            <a:spLocks noGrp="1" noChangeArrowheads="1"/>
          </p:cNvSpPr>
          <p:nvPr>
            <p:ph sz="half" idx="1"/>
          </p:nvPr>
        </p:nvSpPr>
        <p:spPr>
          <a:xfrm>
            <a:off x="609600" y="1676400"/>
            <a:ext cx="4495800" cy="4659313"/>
          </a:xfrm>
        </p:spPr>
        <p:txBody>
          <a:bodyPr/>
          <a:lstStyle/>
          <a:p>
            <a:pPr eaLnBrk="1" hangingPunct="1">
              <a:lnSpc>
                <a:spcPct val="110000"/>
              </a:lnSpc>
              <a:defRPr/>
            </a:pPr>
            <a:r>
              <a:rPr lang="en-US" sz="1600" smtClean="0"/>
              <a:t>Message in PI (Interfaces) are based on XML format. These can be exported or imported to/from WSDL files. </a:t>
            </a:r>
          </a:p>
          <a:p>
            <a:pPr eaLnBrk="1" hangingPunct="1">
              <a:lnSpc>
                <a:spcPct val="110000"/>
              </a:lnSpc>
              <a:defRPr/>
            </a:pPr>
            <a:r>
              <a:rPr lang="en-US" sz="1600" smtClean="0"/>
              <a:t>These XML messages are transported (between PI components) based on HTTP or HTTPS protocol</a:t>
            </a:r>
          </a:p>
          <a:p>
            <a:pPr lvl="1" eaLnBrk="1" hangingPunct="1">
              <a:lnSpc>
                <a:spcPct val="110000"/>
              </a:lnSpc>
              <a:buFontTx/>
              <a:buChar char="•"/>
              <a:defRPr/>
            </a:pPr>
            <a:r>
              <a:rPr lang="en-US" sz="1600" smtClean="0"/>
              <a:t>SAP uses a custom message format “SOAP Messages with Attachments” </a:t>
            </a:r>
          </a:p>
          <a:p>
            <a:pPr lvl="1" eaLnBrk="1" hangingPunct="1">
              <a:lnSpc>
                <a:spcPct val="110000"/>
              </a:lnSpc>
              <a:buFontTx/>
              <a:buChar char="•"/>
              <a:defRPr/>
            </a:pPr>
            <a:endParaRPr lang="en-US" sz="1600" smtClean="0"/>
          </a:p>
          <a:p>
            <a:pPr eaLnBrk="1" hangingPunct="1">
              <a:lnSpc>
                <a:spcPct val="110000"/>
              </a:lnSpc>
              <a:defRPr/>
            </a:pPr>
            <a:r>
              <a:rPr lang="en-US" sz="1600" smtClean="0"/>
              <a:t>PI supports 3 types of message delivery (also know as quality of service, QOS)</a:t>
            </a:r>
          </a:p>
          <a:p>
            <a:pPr lvl="1" eaLnBrk="1" hangingPunct="1">
              <a:lnSpc>
                <a:spcPct val="110000"/>
              </a:lnSpc>
              <a:buFontTx/>
              <a:buChar char="•"/>
              <a:defRPr/>
            </a:pPr>
            <a:r>
              <a:rPr lang="en-US" sz="1600" smtClean="0"/>
              <a:t>Best Effort (Synchronous)</a:t>
            </a:r>
          </a:p>
          <a:p>
            <a:pPr lvl="1" eaLnBrk="1" hangingPunct="1">
              <a:lnSpc>
                <a:spcPct val="110000"/>
              </a:lnSpc>
              <a:buFontTx/>
              <a:buChar char="•"/>
              <a:defRPr/>
            </a:pPr>
            <a:r>
              <a:rPr lang="en-US" sz="1600" smtClean="0"/>
              <a:t>Exactly Once (Asynchronous)</a:t>
            </a:r>
          </a:p>
          <a:p>
            <a:pPr lvl="1" eaLnBrk="1" hangingPunct="1">
              <a:lnSpc>
                <a:spcPct val="110000"/>
              </a:lnSpc>
              <a:buFontTx/>
              <a:buChar char="•"/>
              <a:defRPr/>
            </a:pPr>
            <a:r>
              <a:rPr lang="en-US" sz="1600" smtClean="0"/>
              <a:t>Exactly Once in Order (Asynchronous)</a:t>
            </a:r>
          </a:p>
          <a:p>
            <a:pPr lvl="1" eaLnBrk="1" hangingPunct="1">
              <a:lnSpc>
                <a:spcPct val="80000"/>
              </a:lnSpc>
              <a:buFontTx/>
              <a:buChar char="•"/>
              <a:defRPr/>
            </a:pPr>
            <a:endParaRPr lang="en-US" sz="1600" smtClean="0"/>
          </a:p>
          <a:p>
            <a:pPr lvl="1" eaLnBrk="1" hangingPunct="1">
              <a:lnSpc>
                <a:spcPct val="80000"/>
              </a:lnSpc>
              <a:buFontTx/>
              <a:buNone/>
              <a:defRPr/>
            </a:pPr>
            <a:endParaRPr lang="en-US" sz="1600" smtClean="0"/>
          </a:p>
        </p:txBody>
      </p:sp>
      <p:pic>
        <p:nvPicPr>
          <p:cNvPr id="8196" name="Picture 4"/>
          <p:cNvPicPr>
            <a:picLocks noGrp="1" noChangeAspect="1" noChangeArrowheads="1"/>
          </p:cNvPicPr>
          <p:nvPr>
            <p:ph sz="half" idx="2"/>
          </p:nvPr>
        </p:nvPicPr>
        <p:blipFill>
          <a:blip r:embed="rId3" cstate="print"/>
          <a:srcRect/>
          <a:stretch>
            <a:fillRect/>
          </a:stretch>
        </p:blipFill>
        <p:spPr>
          <a:xfrm>
            <a:off x="5221288" y="2576513"/>
            <a:ext cx="2708275" cy="2943225"/>
          </a:xfrm>
        </p:spPr>
      </p:pic>
      <p:sp>
        <p:nvSpPr>
          <p:cNvPr id="8197" name="Text Box 5"/>
          <p:cNvSpPr txBox="1">
            <a:spLocks noChangeArrowheads="1"/>
          </p:cNvSpPr>
          <p:nvPr/>
        </p:nvSpPr>
        <p:spPr bwMode="auto">
          <a:xfrm>
            <a:off x="457200" y="63849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dirty="0" smtClean="0"/>
              <a:t>Design</a:t>
            </a:r>
          </a:p>
        </p:txBody>
      </p:sp>
      <p:pic>
        <p:nvPicPr>
          <p:cNvPr id="9219" name="Picture 3"/>
          <p:cNvPicPr>
            <a:picLocks noGrp="1" noChangeAspect="1" noChangeArrowheads="1"/>
          </p:cNvPicPr>
          <p:nvPr>
            <p:ph sz="half" idx="1"/>
          </p:nvPr>
        </p:nvPicPr>
        <p:blipFill>
          <a:blip r:embed="rId3" cstate="print"/>
          <a:srcRect/>
          <a:stretch>
            <a:fillRect/>
          </a:stretch>
        </p:blipFill>
        <p:spPr>
          <a:xfrm>
            <a:off x="685800" y="2108200"/>
            <a:ext cx="3824288" cy="3879850"/>
          </a:xfrm>
        </p:spPr>
      </p:pic>
      <p:sp>
        <p:nvSpPr>
          <p:cNvPr id="18436" name="Rectangle 4"/>
          <p:cNvSpPr>
            <a:spLocks noGrp="1" noChangeArrowheads="1"/>
          </p:cNvSpPr>
          <p:nvPr>
            <p:ph sz="half" idx="2"/>
          </p:nvPr>
        </p:nvSpPr>
        <p:spPr>
          <a:xfrm>
            <a:off x="4964113" y="1677988"/>
            <a:ext cx="3946525" cy="4113212"/>
          </a:xfrm>
        </p:spPr>
        <p:txBody>
          <a:bodyPr/>
          <a:lstStyle/>
          <a:p>
            <a:pPr eaLnBrk="1" hangingPunct="1">
              <a:lnSpc>
                <a:spcPct val="130000"/>
              </a:lnSpc>
              <a:defRPr/>
            </a:pPr>
            <a:r>
              <a:rPr lang="en-US" sz="1600" smtClean="0"/>
              <a:t>Integration Repository is used for the design and development of integration scenarios. </a:t>
            </a:r>
          </a:p>
          <a:p>
            <a:pPr eaLnBrk="1" hangingPunct="1">
              <a:lnSpc>
                <a:spcPct val="130000"/>
              </a:lnSpc>
              <a:defRPr/>
            </a:pPr>
            <a:r>
              <a:rPr lang="en-US" sz="1600" smtClean="0"/>
              <a:t>Business content can be imported from SAP for mySAP solution integrations and B2B integrations</a:t>
            </a:r>
          </a:p>
          <a:p>
            <a:pPr eaLnBrk="1" hangingPunct="1">
              <a:lnSpc>
                <a:spcPct val="130000"/>
              </a:lnSpc>
              <a:defRPr/>
            </a:pPr>
            <a:r>
              <a:rPr lang="en-US" sz="1600" smtClean="0"/>
              <a:t>All the definitions use open technologies like BPEL, WSDL, XSD etc. These can be exported or imported to other tools.</a:t>
            </a:r>
          </a:p>
          <a:p>
            <a:pPr eaLnBrk="1" hangingPunct="1">
              <a:lnSpc>
                <a:spcPct val="130000"/>
              </a:lnSpc>
              <a:defRPr/>
            </a:pPr>
            <a:r>
              <a:rPr lang="en-US" sz="1600" smtClean="0"/>
              <a:t>Java based graphical tools deployed using Java Web Start</a:t>
            </a:r>
          </a:p>
          <a:p>
            <a:pPr eaLnBrk="1" hangingPunct="1">
              <a:buFontTx/>
              <a:buNone/>
              <a:defRPr/>
            </a:pPr>
            <a:endParaRPr lang="en-US" sz="2000" smtClean="0"/>
          </a:p>
        </p:txBody>
      </p:sp>
      <p:sp>
        <p:nvSpPr>
          <p:cNvPr id="9221" name="Text Box 5"/>
          <p:cNvSpPr txBox="1">
            <a:spLocks noChangeArrowheads="1"/>
          </p:cNvSpPr>
          <p:nvPr/>
        </p:nvSpPr>
        <p:spPr bwMode="auto">
          <a:xfrm>
            <a:off x="381000" y="64611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t>Configuration</a:t>
            </a:r>
          </a:p>
        </p:txBody>
      </p:sp>
      <p:pic>
        <p:nvPicPr>
          <p:cNvPr id="10243" name="Picture 3"/>
          <p:cNvPicPr>
            <a:picLocks noGrp="1" noChangeAspect="1" noChangeArrowheads="1"/>
          </p:cNvPicPr>
          <p:nvPr>
            <p:ph sz="half" idx="1"/>
          </p:nvPr>
        </p:nvPicPr>
        <p:blipFill>
          <a:blip r:embed="rId3" cstate="print"/>
          <a:srcRect/>
          <a:stretch>
            <a:fillRect/>
          </a:stretch>
        </p:blipFill>
        <p:spPr>
          <a:xfrm>
            <a:off x="777875" y="2057400"/>
            <a:ext cx="3640138" cy="3981450"/>
          </a:xfrm>
        </p:spPr>
      </p:pic>
      <p:sp>
        <p:nvSpPr>
          <p:cNvPr id="19460" name="Rectangle 4"/>
          <p:cNvSpPr>
            <a:spLocks noGrp="1" noChangeArrowheads="1"/>
          </p:cNvSpPr>
          <p:nvPr>
            <p:ph sz="half" idx="2"/>
          </p:nvPr>
        </p:nvSpPr>
        <p:spPr>
          <a:xfrm>
            <a:off x="4953000" y="1676400"/>
            <a:ext cx="3946525" cy="4800600"/>
          </a:xfrm>
        </p:spPr>
        <p:txBody>
          <a:bodyPr/>
          <a:lstStyle/>
          <a:p>
            <a:pPr eaLnBrk="1" hangingPunct="1">
              <a:lnSpc>
                <a:spcPct val="110000"/>
              </a:lnSpc>
              <a:defRPr/>
            </a:pPr>
            <a:r>
              <a:rPr lang="en-US" sz="1600" smtClean="0"/>
              <a:t>Integration Directory is used to adapt integration content defined in Integration Repository to specific scenarios</a:t>
            </a:r>
          </a:p>
          <a:p>
            <a:pPr eaLnBrk="1" hangingPunct="1">
              <a:lnSpc>
                <a:spcPct val="110000"/>
              </a:lnSpc>
              <a:defRPr/>
            </a:pPr>
            <a:r>
              <a:rPr lang="en-US" sz="1600" smtClean="0"/>
              <a:t>Provides central configuration for B2B processes, BPM and Adapters</a:t>
            </a:r>
          </a:p>
          <a:p>
            <a:pPr eaLnBrk="1" hangingPunct="1">
              <a:lnSpc>
                <a:spcPct val="110000"/>
              </a:lnSpc>
              <a:defRPr/>
            </a:pPr>
            <a:r>
              <a:rPr lang="en-US" sz="1600" smtClean="0"/>
              <a:t>The changes activated in Directory update the runtime cache of the integration and adapter engines</a:t>
            </a:r>
          </a:p>
          <a:p>
            <a:pPr eaLnBrk="1" hangingPunct="1">
              <a:lnSpc>
                <a:spcPct val="110000"/>
              </a:lnSpc>
              <a:defRPr/>
            </a:pPr>
            <a:r>
              <a:rPr lang="en-US" sz="1600" smtClean="0"/>
              <a:t>Typically configuration of the scenarios would be centrally controlled by a small team for all the interfaces across the integration landscape</a:t>
            </a:r>
          </a:p>
          <a:p>
            <a:pPr eaLnBrk="1" hangingPunct="1">
              <a:lnSpc>
                <a:spcPct val="110000"/>
              </a:lnSpc>
              <a:defRPr/>
            </a:pPr>
            <a:r>
              <a:rPr lang="en-US" sz="1600" smtClean="0"/>
              <a:t>Java based graphical tools deployed using Java Web Start</a:t>
            </a:r>
          </a:p>
          <a:p>
            <a:pPr eaLnBrk="1" hangingPunct="1">
              <a:lnSpc>
                <a:spcPct val="110000"/>
              </a:lnSpc>
              <a:defRPr/>
            </a:pPr>
            <a:endParaRPr lang="en-US" sz="1600" smtClean="0"/>
          </a:p>
          <a:p>
            <a:pPr eaLnBrk="1" hangingPunct="1">
              <a:lnSpc>
                <a:spcPct val="110000"/>
              </a:lnSpc>
              <a:defRPr/>
            </a:pPr>
            <a:endParaRPr lang="en-US" sz="1600" smtClean="0"/>
          </a:p>
        </p:txBody>
      </p:sp>
      <p:sp>
        <p:nvSpPr>
          <p:cNvPr id="10245" name="Text Box 5"/>
          <p:cNvSpPr txBox="1">
            <a:spLocks noChangeArrowheads="1"/>
          </p:cNvSpPr>
          <p:nvPr/>
        </p:nvSpPr>
        <p:spPr bwMode="auto">
          <a:xfrm>
            <a:off x="381000" y="64611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G">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I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Template>
  <TotalTime>34</TotalTime>
  <Words>1717</Words>
  <Application>Microsoft Office PowerPoint</Application>
  <PresentationFormat>On-screen Show (4:3)</PresentationFormat>
  <Paragraphs>126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CG</vt:lpstr>
      <vt:lpstr>PI Overview</vt:lpstr>
      <vt:lpstr>Middleware Technology</vt:lpstr>
      <vt:lpstr>Old Integration Landscapes</vt:lpstr>
      <vt:lpstr>Integration using PI</vt:lpstr>
      <vt:lpstr>PI Component Overview</vt:lpstr>
      <vt:lpstr>Design - Configure - Execute</vt:lpstr>
      <vt:lpstr>PI Interfaces</vt:lpstr>
      <vt:lpstr>Design</vt:lpstr>
      <vt:lpstr>Configuration</vt:lpstr>
      <vt:lpstr>Adapter Architecture</vt:lpstr>
      <vt:lpstr>Integration Content by SAP</vt:lpstr>
      <vt:lpstr>Openness and Interoperability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 Overview</dc:title>
  <dc:creator>Abhay</dc:creator>
  <cp:lastModifiedBy>Rahul More</cp:lastModifiedBy>
  <cp:revision>5</cp:revision>
  <dcterms:created xsi:type="dcterms:W3CDTF">2012-12-09T14:26:03Z</dcterms:created>
  <dcterms:modified xsi:type="dcterms:W3CDTF">2017-06-07T16:35:44Z</dcterms:modified>
</cp:coreProperties>
</file>