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83" r:id="rId18"/>
    <p:sldId id="284" r:id="rId19"/>
    <p:sldId id="273" r:id="rId20"/>
    <p:sldId id="274" r:id="rId21"/>
    <p:sldId id="275" r:id="rId22"/>
    <p:sldId id="276" r:id="rId23"/>
    <p:sldId id="277" r:id="rId24"/>
    <p:sldId id="286" r:id="rId25"/>
    <p:sldId id="278" r:id="rId26"/>
    <p:sldId id="285" r:id="rId27"/>
    <p:sldId id="280" r:id="rId28"/>
    <p:sldId id="281" r:id="rId29"/>
  </p:sldIdLst>
  <p:sldSz cx="9144000" cy="6858000" type="screen4x3"/>
  <p:notesSz cx="6664325" cy="9831388"/>
  <p:defaultTextStyle>
    <a:defPPr>
      <a:defRPr lang="en-GB"/>
    </a:defPPr>
    <a:lvl1pPr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1pPr>
    <a:lvl2pPr marL="742950" indent="-285750"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2pPr>
    <a:lvl3pPr marL="1143000" indent="-228600"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3pPr>
    <a:lvl4pPr marL="1600200" indent="-228600"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4pPr>
    <a:lvl5pPr marL="2057400" indent="-228600" algn="l" defTabSz="457200" rtl="0" fontAlgn="base">
      <a:spcBef>
        <a:spcPct val="0"/>
      </a:spcBef>
      <a:spcAft>
        <a:spcPct val="0"/>
      </a:spcAft>
      <a:buClr>
        <a:srgbClr val="000000"/>
      </a:buClr>
      <a:buSzPct val="100000"/>
      <a:buFont typeface="Times New Roman" pitchFamily="18" charset="0"/>
      <a:defRPr sz="1600" b="1" kern="1200">
        <a:solidFill>
          <a:schemeClr val="bg1"/>
        </a:solidFill>
        <a:latin typeface="Arial" charset="0"/>
        <a:ea typeface="Droid Sans Fallback" charset="0"/>
        <a:cs typeface="Droid Sans Fallback" charset="0"/>
      </a:defRPr>
    </a:lvl5pPr>
    <a:lvl6pPr marL="2286000" algn="l" defTabSz="914400" rtl="0" eaLnBrk="1" latinLnBrk="0" hangingPunct="1">
      <a:defRPr sz="1600" b="1" kern="1200">
        <a:solidFill>
          <a:schemeClr val="bg1"/>
        </a:solidFill>
        <a:latin typeface="Arial" charset="0"/>
        <a:ea typeface="Droid Sans Fallback" charset="0"/>
        <a:cs typeface="Droid Sans Fallback" charset="0"/>
      </a:defRPr>
    </a:lvl6pPr>
    <a:lvl7pPr marL="2743200" algn="l" defTabSz="914400" rtl="0" eaLnBrk="1" latinLnBrk="0" hangingPunct="1">
      <a:defRPr sz="1600" b="1" kern="1200">
        <a:solidFill>
          <a:schemeClr val="bg1"/>
        </a:solidFill>
        <a:latin typeface="Arial" charset="0"/>
        <a:ea typeface="Droid Sans Fallback" charset="0"/>
        <a:cs typeface="Droid Sans Fallback" charset="0"/>
      </a:defRPr>
    </a:lvl7pPr>
    <a:lvl8pPr marL="3200400" algn="l" defTabSz="914400" rtl="0" eaLnBrk="1" latinLnBrk="0" hangingPunct="1">
      <a:defRPr sz="1600" b="1" kern="1200">
        <a:solidFill>
          <a:schemeClr val="bg1"/>
        </a:solidFill>
        <a:latin typeface="Arial" charset="0"/>
        <a:ea typeface="Droid Sans Fallback" charset="0"/>
        <a:cs typeface="Droid Sans Fallback" charset="0"/>
      </a:defRPr>
    </a:lvl8pPr>
    <a:lvl9pPr marL="3657600" algn="l" defTabSz="914400" rtl="0" eaLnBrk="1" latinLnBrk="0" hangingPunct="1">
      <a:defRPr sz="1600" b="1" kern="1200">
        <a:solidFill>
          <a:schemeClr val="bg1"/>
        </a:solidFill>
        <a:latin typeface="Arial" charset="0"/>
        <a:ea typeface="Droid Sans Fallback" charset="0"/>
        <a:cs typeface="Droid Sans Fallback"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2" d="100"/>
          <a:sy n="72" d="100"/>
        </p:scale>
        <p:origin x="-1762" y="-33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AutoShape 1"/>
          <p:cNvSpPr>
            <a:spLocks noChangeArrowheads="1"/>
          </p:cNvSpPr>
          <p:nvPr/>
        </p:nvSpPr>
        <p:spPr bwMode="auto">
          <a:xfrm>
            <a:off x="0" y="0"/>
            <a:ext cx="6664325" cy="9831388"/>
          </a:xfrm>
          <a:prstGeom prst="roundRect">
            <a:avLst>
              <a:gd name="adj" fmla="val 23"/>
            </a:avLst>
          </a:prstGeom>
          <a:solidFill>
            <a:srgbClr val="FFFFFF"/>
          </a:solidFill>
          <a:ln w="9360">
            <a:noFill/>
            <a:miter lim="800000"/>
            <a:headEnd/>
            <a:tailEnd/>
          </a:ln>
        </p:spPr>
        <p:txBody>
          <a:bodyPr wrap="none" anchor="ctr"/>
          <a:lstStyle/>
          <a:p>
            <a:pPr>
              <a:defRPr/>
            </a:pPr>
            <a:endParaRPr lang="en-US"/>
          </a:p>
        </p:txBody>
      </p:sp>
      <p:sp>
        <p:nvSpPr>
          <p:cNvPr id="30723" name="AutoShape 2"/>
          <p:cNvSpPr>
            <a:spLocks noChangeArrowheads="1"/>
          </p:cNvSpPr>
          <p:nvPr/>
        </p:nvSpPr>
        <p:spPr bwMode="auto">
          <a:xfrm>
            <a:off x="0" y="0"/>
            <a:ext cx="6664325" cy="9831388"/>
          </a:xfrm>
          <a:prstGeom prst="roundRect">
            <a:avLst>
              <a:gd name="adj" fmla="val 23"/>
            </a:avLst>
          </a:prstGeom>
          <a:solidFill>
            <a:srgbClr val="FFFFFF"/>
          </a:solidFill>
          <a:ln w="9525">
            <a:noFill/>
            <a:round/>
            <a:headEnd/>
            <a:tailEnd/>
          </a:ln>
        </p:spPr>
        <p:txBody>
          <a:bodyPr wrap="none" anchor="ctr"/>
          <a:lstStyle/>
          <a:p>
            <a:pPr>
              <a:defRPr/>
            </a:pPr>
            <a:endParaRPr lang="en-US"/>
          </a:p>
        </p:txBody>
      </p:sp>
      <p:sp>
        <p:nvSpPr>
          <p:cNvPr id="30724" name="Rectangle 3"/>
          <p:cNvSpPr>
            <a:spLocks noGrp="1" noChangeArrowheads="1"/>
          </p:cNvSpPr>
          <p:nvPr>
            <p:ph type="sldImg"/>
          </p:nvPr>
        </p:nvSpPr>
        <p:spPr bwMode="auto">
          <a:xfrm>
            <a:off x="215900" y="327025"/>
            <a:ext cx="6224588" cy="4667250"/>
          </a:xfrm>
          <a:prstGeom prst="rect">
            <a:avLst/>
          </a:prstGeom>
          <a:noFill/>
          <a:ln w="9360">
            <a:solidFill>
              <a:srgbClr val="000000"/>
            </a:solidFill>
            <a:miter lim="800000"/>
            <a:headEnd/>
            <a:tailEnd/>
          </a:ln>
        </p:spPr>
      </p:sp>
      <p:sp>
        <p:nvSpPr>
          <p:cNvPr id="2052" name="Rectangle 4"/>
          <p:cNvSpPr>
            <a:spLocks noGrp="1" noChangeArrowheads="1"/>
          </p:cNvSpPr>
          <p:nvPr>
            <p:ph type="body"/>
          </p:nvPr>
        </p:nvSpPr>
        <p:spPr bwMode="auto">
          <a:xfrm>
            <a:off x="519113" y="5326063"/>
            <a:ext cx="5548312" cy="3905250"/>
          </a:xfrm>
          <a:prstGeom prst="rect">
            <a:avLst/>
          </a:prstGeom>
          <a:noFill/>
          <a:ln w="9525">
            <a:noFill/>
            <a:round/>
            <a:headEnd/>
            <a:tailEnd/>
          </a:ln>
          <a:effectLst/>
        </p:spPr>
        <p:txBody>
          <a:bodyPr vert="horz" wrap="square" lIns="90720" tIns="44640" rIns="90720" bIns="44640" numCol="1" anchor="t" anchorCtr="0" compatLnSpc="1">
            <a:prstTxWarp prst="textNoShape">
              <a:avLst/>
            </a:prstTxWarp>
          </a:bodyPr>
          <a:lstStyle/>
          <a:p>
            <a:pPr lvl="0"/>
            <a:endParaRPr lang="en-US" noProof="0" smtClean="0"/>
          </a:p>
        </p:txBody>
      </p:sp>
      <p:sp>
        <p:nvSpPr>
          <p:cNvPr id="30726" name="Rectangle 5"/>
          <p:cNvSpPr>
            <a:spLocks noChangeArrowheads="1"/>
          </p:cNvSpPr>
          <p:nvPr/>
        </p:nvSpPr>
        <p:spPr bwMode="auto">
          <a:xfrm>
            <a:off x="1588" y="9559925"/>
            <a:ext cx="6537325" cy="241300"/>
          </a:xfrm>
          <a:prstGeom prst="rect">
            <a:avLst/>
          </a:prstGeom>
          <a:noFill/>
          <a:ln w="9525">
            <a:noFill/>
            <a:round/>
            <a:headEnd/>
            <a:tailEnd/>
          </a:ln>
        </p:spPr>
        <p:txBody>
          <a:bodyPr lIns="90720" tIns="44640" rIns="90720" bIns="4464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1000" b="0">
                <a:solidFill>
                  <a:srgbClr val="000000"/>
                </a:solidFill>
              </a:rPr>
              <a:t> </a:t>
            </a:r>
            <a:fld id="{AEC72A2E-D4E8-4A72-9C14-04EA5B08CD2B}" type="slidenum">
              <a:rPr lang="en-US" sz="1000" b="0">
                <a:solidFill>
                  <a:srgbClr val="000000"/>
                </a:solidFill>
              </a:rPr>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US" sz="1000" b="0">
              <a:solidFill>
                <a:srgbClr val="000000"/>
              </a:solidFill>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ChangeArrowheads="1" noTextEdit="1"/>
          </p:cNvSpPr>
          <p:nvPr>
            <p:ph type="sldImg"/>
          </p:nvPr>
        </p:nvSpPr>
        <p:spPr>
          <a:xfrm>
            <a:off x="884238" y="744538"/>
            <a:ext cx="4899025" cy="3673475"/>
          </a:xfrm>
          <a:solidFill>
            <a:srgbClr val="FFFFFF"/>
          </a:solidFill>
          <a:ln/>
        </p:spPr>
      </p:sp>
      <p:sp>
        <p:nvSpPr>
          <p:cNvPr id="31747" name="Rectangle 2"/>
          <p:cNvSpPr>
            <a:spLocks noChangeArrowheads="1"/>
          </p:cNvSpPr>
          <p:nvPr>
            <p:ph type="body" idx="1"/>
          </p:nvPr>
        </p:nvSpPr>
        <p:spPr>
          <a:xfrm>
            <a:off x="889000" y="4672013"/>
            <a:ext cx="4884738" cy="4424362"/>
          </a:xfrm>
          <a:noFill/>
          <a:ln/>
        </p:spPr>
        <p:txBody>
          <a:bodyPr wrap="none" anchor="ctr"/>
          <a:lstStyle/>
          <a:p>
            <a:pPr marL="169863" indent="-168275">
              <a:lnSpc>
                <a:spcPct val="85000"/>
              </a:lnSpc>
              <a:spcBef>
                <a:spcPts val="200"/>
              </a:spcBef>
              <a:spcAft>
                <a:spcPts val="688"/>
              </a:spcAft>
              <a:buClrTx/>
              <a:buFontTx/>
              <a:buNone/>
              <a:tabLst>
                <a:tab pos="169863" algn="l"/>
                <a:tab pos="627063" algn="l"/>
                <a:tab pos="1084263" algn="l"/>
                <a:tab pos="1541463" algn="l"/>
                <a:tab pos="1998663" algn="l"/>
                <a:tab pos="2455863" algn="l"/>
                <a:tab pos="2913063" algn="l"/>
                <a:tab pos="3370263" algn="l"/>
                <a:tab pos="3827463" algn="l"/>
                <a:tab pos="4284663" algn="l"/>
                <a:tab pos="4741863" algn="l"/>
                <a:tab pos="5199063" algn="l"/>
                <a:tab pos="5656263" algn="l"/>
                <a:tab pos="6113463" algn="l"/>
                <a:tab pos="6570663" algn="l"/>
                <a:tab pos="7027863" algn="l"/>
                <a:tab pos="7485063" algn="l"/>
                <a:tab pos="7942263" algn="l"/>
                <a:tab pos="8399463" algn="l"/>
                <a:tab pos="8856663" algn="l"/>
                <a:tab pos="9313863" algn="l"/>
              </a:tabLst>
            </a:pPr>
            <a:endParaRPr lang="en-US" sz="1100" smtClean="0">
              <a:latin typeface="Arial" charset="0"/>
              <a:ea typeface="Droid Sans Fallback" charset="0"/>
              <a:cs typeface="Droid Sans Fallback"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ChangeArrowheads="1" noTextEdit="1"/>
          </p:cNvSpPr>
          <p:nvPr>
            <p:ph type="sldImg"/>
          </p:nvPr>
        </p:nvSpPr>
        <p:spPr>
          <a:xfrm>
            <a:off x="215900" y="327025"/>
            <a:ext cx="6227763" cy="4670425"/>
          </a:xfrm>
          <a:solidFill>
            <a:srgbClr val="FFFFFF"/>
          </a:solidFill>
          <a:ln/>
        </p:spPr>
      </p:sp>
      <p:sp>
        <p:nvSpPr>
          <p:cNvPr id="40963"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ChangeArrowheads="1" noTextEdit="1"/>
          </p:cNvSpPr>
          <p:nvPr>
            <p:ph type="sldImg"/>
          </p:nvPr>
        </p:nvSpPr>
        <p:spPr>
          <a:xfrm>
            <a:off x="215900" y="327025"/>
            <a:ext cx="6227763" cy="4670425"/>
          </a:xfrm>
          <a:solidFill>
            <a:srgbClr val="FFFFFF"/>
          </a:solidFill>
          <a:ln/>
        </p:spPr>
      </p:sp>
      <p:sp>
        <p:nvSpPr>
          <p:cNvPr id="41987"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ChangeArrowheads="1" noTextEdit="1"/>
          </p:cNvSpPr>
          <p:nvPr>
            <p:ph type="sldImg"/>
          </p:nvPr>
        </p:nvSpPr>
        <p:spPr>
          <a:xfrm>
            <a:off x="215900" y="327025"/>
            <a:ext cx="6227763" cy="4670425"/>
          </a:xfrm>
          <a:solidFill>
            <a:srgbClr val="FFFFFF"/>
          </a:solidFill>
          <a:ln/>
        </p:spPr>
      </p:sp>
      <p:sp>
        <p:nvSpPr>
          <p:cNvPr id="43011"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ChangeArrowheads="1" noTextEdit="1"/>
          </p:cNvSpPr>
          <p:nvPr>
            <p:ph type="sldImg"/>
          </p:nvPr>
        </p:nvSpPr>
        <p:spPr>
          <a:xfrm>
            <a:off x="436563" y="490538"/>
            <a:ext cx="5791200" cy="4343400"/>
          </a:xfrm>
          <a:solidFill>
            <a:srgbClr val="FFFFFF"/>
          </a:solidFill>
          <a:ln/>
        </p:spPr>
      </p:sp>
      <p:sp>
        <p:nvSpPr>
          <p:cNvPr id="44035" name="Rectangle 2"/>
          <p:cNvSpPr>
            <a:spLocks noChangeArrowheads="1"/>
          </p:cNvSpPr>
          <p:nvPr>
            <p:ph type="body" idx="1"/>
          </p:nvPr>
        </p:nvSpPr>
        <p:spPr>
          <a:xfrm>
            <a:off x="665163" y="5245100"/>
            <a:ext cx="5332412" cy="3849688"/>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ChangeArrowheads="1" noTextEdit="1"/>
          </p:cNvSpPr>
          <p:nvPr>
            <p:ph type="sldImg"/>
          </p:nvPr>
        </p:nvSpPr>
        <p:spPr>
          <a:xfrm>
            <a:off x="215900" y="327025"/>
            <a:ext cx="6227763" cy="4670425"/>
          </a:xfrm>
          <a:solidFill>
            <a:srgbClr val="FFFFFF"/>
          </a:solidFill>
          <a:ln/>
        </p:spPr>
      </p:sp>
      <p:sp>
        <p:nvSpPr>
          <p:cNvPr id="4505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ChangeArrowheads="1" noTextEdit="1"/>
          </p:cNvSpPr>
          <p:nvPr>
            <p:ph type="sldImg"/>
          </p:nvPr>
        </p:nvSpPr>
        <p:spPr>
          <a:xfrm>
            <a:off x="215900" y="327025"/>
            <a:ext cx="6227763" cy="4670425"/>
          </a:xfrm>
          <a:solidFill>
            <a:srgbClr val="FFFFFF"/>
          </a:solidFill>
          <a:ln/>
        </p:spPr>
      </p:sp>
      <p:sp>
        <p:nvSpPr>
          <p:cNvPr id="46083"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ChangeArrowheads="1" noTextEdit="1"/>
          </p:cNvSpPr>
          <p:nvPr>
            <p:ph type="sldImg"/>
          </p:nvPr>
        </p:nvSpPr>
        <p:spPr>
          <a:xfrm>
            <a:off x="215900" y="327025"/>
            <a:ext cx="6227763" cy="4670425"/>
          </a:xfrm>
          <a:solidFill>
            <a:srgbClr val="FFFFFF"/>
          </a:solidFill>
          <a:ln/>
        </p:spPr>
      </p:sp>
      <p:sp>
        <p:nvSpPr>
          <p:cNvPr id="47107"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ChangeArrowheads="1" noTextEdit="1"/>
          </p:cNvSpPr>
          <p:nvPr>
            <p:ph type="sldImg"/>
          </p:nvPr>
        </p:nvSpPr>
        <p:spPr>
          <a:xfrm>
            <a:off x="219075" y="328613"/>
            <a:ext cx="6224588" cy="4668837"/>
          </a:xfrm>
          <a:solidFill>
            <a:srgbClr val="FFFFFF"/>
          </a:solidFill>
          <a:ln/>
        </p:spPr>
      </p:sp>
      <p:sp>
        <p:nvSpPr>
          <p:cNvPr id="48131" name="Rectangle 2"/>
          <p:cNvSpPr>
            <a:spLocks noChangeArrowheads="1"/>
          </p:cNvSpPr>
          <p:nvPr>
            <p:ph type="body" idx="1"/>
          </p:nvPr>
        </p:nvSpPr>
        <p:spPr>
          <a:xfrm>
            <a:off x="519113" y="5327650"/>
            <a:ext cx="5551487" cy="391001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ChangeArrowheads="1" noTextEdit="1"/>
          </p:cNvSpPr>
          <p:nvPr>
            <p:ph type="sldImg"/>
          </p:nvPr>
        </p:nvSpPr>
        <p:spPr>
          <a:xfrm>
            <a:off x="215900" y="327025"/>
            <a:ext cx="6227763" cy="4670425"/>
          </a:xfrm>
          <a:solidFill>
            <a:srgbClr val="FFFFFF"/>
          </a:solidFill>
          <a:ln/>
        </p:spPr>
      </p:sp>
      <p:sp>
        <p:nvSpPr>
          <p:cNvPr id="49155"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ChangeArrowheads="1" noTextEdit="1"/>
          </p:cNvSpPr>
          <p:nvPr>
            <p:ph type="sldImg"/>
          </p:nvPr>
        </p:nvSpPr>
        <p:spPr>
          <a:xfrm>
            <a:off x="215900" y="327025"/>
            <a:ext cx="6227763" cy="4670425"/>
          </a:xfrm>
          <a:solidFill>
            <a:srgbClr val="FFFFFF"/>
          </a:solidFill>
          <a:ln/>
        </p:spPr>
      </p:sp>
      <p:sp>
        <p:nvSpPr>
          <p:cNvPr id="5017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1"/>
          <p:cNvSpPr>
            <a:spLocks noChangeArrowheads="1" noTextEdit="1"/>
          </p:cNvSpPr>
          <p:nvPr>
            <p:ph type="sldImg"/>
          </p:nvPr>
        </p:nvSpPr>
        <p:spPr>
          <a:xfrm>
            <a:off x="219075" y="328613"/>
            <a:ext cx="6224588" cy="4668837"/>
          </a:xfrm>
          <a:solidFill>
            <a:srgbClr val="FFFFFF"/>
          </a:solidFill>
          <a:ln/>
        </p:spPr>
      </p:sp>
      <p:sp>
        <p:nvSpPr>
          <p:cNvPr id="32771" name="Rectangle 2"/>
          <p:cNvSpPr>
            <a:spLocks noChangeArrowheads="1"/>
          </p:cNvSpPr>
          <p:nvPr>
            <p:ph type="body" idx="1"/>
          </p:nvPr>
        </p:nvSpPr>
        <p:spPr>
          <a:xfrm>
            <a:off x="519113" y="5327650"/>
            <a:ext cx="5551487" cy="391001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ChangeArrowheads="1" noTextEdit="1"/>
          </p:cNvSpPr>
          <p:nvPr>
            <p:ph type="sldImg"/>
          </p:nvPr>
        </p:nvSpPr>
        <p:spPr>
          <a:xfrm>
            <a:off x="436563" y="492125"/>
            <a:ext cx="5789612" cy="4341813"/>
          </a:xfrm>
          <a:solidFill>
            <a:srgbClr val="FFFFFF"/>
          </a:solidFill>
          <a:ln/>
        </p:spPr>
      </p:sp>
      <p:sp>
        <p:nvSpPr>
          <p:cNvPr id="51203" name="Text Box 2"/>
          <p:cNvSpPr>
            <a:spLocks noChangeArrowheads="1"/>
          </p:cNvSpPr>
          <p:nvPr>
            <p:ph type="body" idx="1"/>
          </p:nvPr>
        </p:nvSpPr>
        <p:spPr>
          <a:xfrm>
            <a:off x="519113" y="5327650"/>
            <a:ext cx="5549900" cy="3905250"/>
          </a:xfrm>
          <a:noFill/>
          <a:ln/>
        </p:spPr>
        <p:txBody>
          <a:bodyPr/>
          <a:lstStyle/>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smtClean="0">
                <a:latin typeface="Arial" charset="0"/>
                <a:ea typeface="Droid Sans Fallback" charset="0"/>
                <a:cs typeface="Droid Sans Fallback" charset="0"/>
              </a:rPr>
              <a:t>IDoc-Adapter: only receiver communication channel is used</a:t>
            </a:r>
          </a:p>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smtClean="0">
                <a:latin typeface="Arial" charset="0"/>
                <a:ea typeface="Droid Sans Fallback" charset="0"/>
                <a:cs typeface="Droid Sans Fallback" charset="0"/>
              </a:rPr>
              <a:t>Type IDoc</a:t>
            </a:r>
          </a:p>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smtClean="0">
                <a:latin typeface="Arial" charset="0"/>
                <a:ea typeface="Droid Sans Fallback" charset="0"/>
                <a:cs typeface="Droid Sans Fallback" charset="0"/>
              </a:rPr>
              <a:t>Exception for „normal IDoc-Processing“: report“IDX_SELECT_IDOCTYP_WITHOUT_IS“</a:t>
            </a:r>
          </a:p>
          <a:p>
            <a:pPr marL="168275" indent="-168275">
              <a:spcBef>
                <a:spcPct val="0"/>
              </a:spcBef>
              <a:spcAft>
                <a:spcPts val="750"/>
              </a:spcAft>
              <a:buFont typeface="Wingdings" pitchFamily="2" charset="2"/>
              <a:buChar char=""/>
              <a:tabLst>
                <a:tab pos="168275" algn="l"/>
                <a:tab pos="625475" algn="l"/>
                <a:tab pos="1082675" algn="l"/>
                <a:tab pos="1539875" algn="l"/>
                <a:tab pos="1997075" algn="l"/>
                <a:tab pos="2454275" algn="l"/>
                <a:tab pos="2911475" algn="l"/>
                <a:tab pos="3368675" algn="l"/>
                <a:tab pos="3825875" algn="l"/>
                <a:tab pos="4283075" algn="l"/>
                <a:tab pos="4740275" algn="l"/>
                <a:tab pos="5197475" algn="l"/>
                <a:tab pos="5654675" algn="l"/>
                <a:tab pos="6111875" algn="l"/>
                <a:tab pos="6569075" algn="l"/>
                <a:tab pos="7026275" algn="l"/>
                <a:tab pos="7483475" algn="l"/>
                <a:tab pos="7940675" algn="l"/>
                <a:tab pos="8397875" algn="l"/>
                <a:tab pos="8855075" algn="l"/>
                <a:tab pos="9312275" algn="l"/>
              </a:tabLst>
            </a:pPr>
            <a:r>
              <a:rPr lang="de-DE" smtClean="0">
                <a:latin typeface="Arial" charset="0"/>
                <a:ea typeface="Droid Sans Fallback" charset="0"/>
                <a:cs typeface="Droid Sans Fallback" charset="0"/>
              </a:rPr>
              <a:t>Module Processor not used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ChangeArrowheads="1" noTextEdit="1"/>
          </p:cNvSpPr>
          <p:nvPr>
            <p:ph type="sldImg"/>
          </p:nvPr>
        </p:nvSpPr>
        <p:spPr>
          <a:xfrm>
            <a:off x="215900" y="327025"/>
            <a:ext cx="6227763" cy="4670425"/>
          </a:xfrm>
          <a:solidFill>
            <a:srgbClr val="FFFFFF"/>
          </a:solidFill>
          <a:ln/>
        </p:spPr>
      </p:sp>
      <p:sp>
        <p:nvSpPr>
          <p:cNvPr id="52227"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ChangeArrowheads="1" noTextEdit="1"/>
          </p:cNvSpPr>
          <p:nvPr>
            <p:ph type="sldImg"/>
          </p:nvPr>
        </p:nvSpPr>
        <p:spPr>
          <a:xfrm>
            <a:off x="215900" y="327025"/>
            <a:ext cx="6227763" cy="4670425"/>
          </a:xfrm>
          <a:solidFill>
            <a:srgbClr val="FFFFFF"/>
          </a:solidFill>
          <a:ln/>
        </p:spPr>
      </p:sp>
      <p:sp>
        <p:nvSpPr>
          <p:cNvPr id="53251"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ChangeArrowheads="1" noTextEdit="1"/>
          </p:cNvSpPr>
          <p:nvPr>
            <p:ph type="sldImg"/>
          </p:nvPr>
        </p:nvSpPr>
        <p:spPr>
          <a:xfrm>
            <a:off x="219075" y="328613"/>
            <a:ext cx="6224588" cy="4668837"/>
          </a:xfrm>
          <a:solidFill>
            <a:srgbClr val="FFFFFF"/>
          </a:solidFill>
          <a:ln/>
        </p:spPr>
      </p:sp>
      <p:sp>
        <p:nvSpPr>
          <p:cNvPr id="54275" name="Rectangle 2"/>
          <p:cNvSpPr>
            <a:spLocks noChangeArrowheads="1"/>
          </p:cNvSpPr>
          <p:nvPr>
            <p:ph type="body" idx="1"/>
          </p:nvPr>
        </p:nvSpPr>
        <p:spPr>
          <a:xfrm>
            <a:off x="519113" y="5327650"/>
            <a:ext cx="5551487" cy="3910013"/>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ChangeArrowheads="1" noTextEdit="1"/>
          </p:cNvSpPr>
          <p:nvPr>
            <p:ph type="sldImg"/>
          </p:nvPr>
        </p:nvSpPr>
        <p:spPr>
          <a:xfrm>
            <a:off x="215900" y="327025"/>
            <a:ext cx="6227763" cy="4670425"/>
          </a:xfrm>
          <a:solidFill>
            <a:srgbClr val="FFFFFF"/>
          </a:solidFill>
          <a:ln/>
        </p:spPr>
      </p:sp>
      <p:sp>
        <p:nvSpPr>
          <p:cNvPr id="5529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ChangeArrowheads="1" noTextEdit="1"/>
          </p:cNvSpPr>
          <p:nvPr>
            <p:ph type="sldImg"/>
          </p:nvPr>
        </p:nvSpPr>
        <p:spPr>
          <a:xfrm>
            <a:off x="215900" y="327025"/>
            <a:ext cx="6227763" cy="4670425"/>
          </a:xfrm>
          <a:solidFill>
            <a:srgbClr val="FFFFFF"/>
          </a:solidFill>
          <a:ln/>
        </p:spPr>
      </p:sp>
      <p:sp>
        <p:nvSpPr>
          <p:cNvPr id="33795"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1"/>
          <p:cNvSpPr>
            <a:spLocks noChangeArrowheads="1" noTextEdit="1"/>
          </p:cNvSpPr>
          <p:nvPr>
            <p:ph type="sldImg"/>
          </p:nvPr>
        </p:nvSpPr>
        <p:spPr>
          <a:xfrm>
            <a:off x="215900" y="327025"/>
            <a:ext cx="6227763" cy="4670425"/>
          </a:xfrm>
          <a:solidFill>
            <a:srgbClr val="FFFFFF"/>
          </a:solidFill>
          <a:ln/>
        </p:spPr>
      </p:sp>
      <p:sp>
        <p:nvSpPr>
          <p:cNvPr id="3481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ChangeArrowheads="1" noTextEdit="1"/>
          </p:cNvSpPr>
          <p:nvPr>
            <p:ph type="sldImg"/>
          </p:nvPr>
        </p:nvSpPr>
        <p:spPr>
          <a:xfrm>
            <a:off x="215900" y="327025"/>
            <a:ext cx="6227763" cy="4670425"/>
          </a:xfrm>
          <a:solidFill>
            <a:srgbClr val="FFFFFF"/>
          </a:solidFill>
          <a:ln/>
        </p:spPr>
      </p:sp>
      <p:sp>
        <p:nvSpPr>
          <p:cNvPr id="35843"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ChangeArrowheads="1" noTextEdit="1"/>
          </p:cNvSpPr>
          <p:nvPr>
            <p:ph type="sldImg"/>
          </p:nvPr>
        </p:nvSpPr>
        <p:spPr>
          <a:xfrm>
            <a:off x="215900" y="327025"/>
            <a:ext cx="6227763" cy="4670425"/>
          </a:xfrm>
          <a:solidFill>
            <a:srgbClr val="FFFFFF"/>
          </a:solidFill>
          <a:ln/>
        </p:spPr>
      </p:sp>
      <p:sp>
        <p:nvSpPr>
          <p:cNvPr id="36867"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ChangeArrowheads="1" noTextEdit="1"/>
          </p:cNvSpPr>
          <p:nvPr>
            <p:ph type="sldImg"/>
          </p:nvPr>
        </p:nvSpPr>
        <p:spPr>
          <a:xfrm>
            <a:off x="215900" y="327025"/>
            <a:ext cx="6227763" cy="4670425"/>
          </a:xfrm>
          <a:solidFill>
            <a:srgbClr val="FFFFFF"/>
          </a:solidFill>
          <a:ln/>
        </p:spPr>
      </p:sp>
      <p:sp>
        <p:nvSpPr>
          <p:cNvPr id="37891"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ChangeArrowheads="1" noTextEdit="1"/>
          </p:cNvSpPr>
          <p:nvPr>
            <p:ph type="sldImg"/>
          </p:nvPr>
        </p:nvSpPr>
        <p:spPr>
          <a:xfrm>
            <a:off x="215900" y="327025"/>
            <a:ext cx="6227763" cy="4670425"/>
          </a:xfrm>
          <a:solidFill>
            <a:srgbClr val="FFFFFF"/>
          </a:solidFill>
          <a:ln/>
        </p:spPr>
      </p:sp>
      <p:sp>
        <p:nvSpPr>
          <p:cNvPr id="38915"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ChangeArrowheads="1" noTextEdit="1"/>
          </p:cNvSpPr>
          <p:nvPr>
            <p:ph type="sldImg"/>
          </p:nvPr>
        </p:nvSpPr>
        <p:spPr>
          <a:xfrm>
            <a:off x="215900" y="327025"/>
            <a:ext cx="6227763" cy="4670425"/>
          </a:xfrm>
          <a:solidFill>
            <a:srgbClr val="FFFFFF"/>
          </a:solidFill>
          <a:ln/>
        </p:spPr>
      </p:sp>
      <p:sp>
        <p:nvSpPr>
          <p:cNvPr id="39939" name="Rectangle 2"/>
          <p:cNvSpPr>
            <a:spLocks noChangeArrowheads="1"/>
          </p:cNvSpPr>
          <p:nvPr>
            <p:ph type="body" idx="1"/>
          </p:nvPr>
        </p:nvSpPr>
        <p:spPr>
          <a:xfrm>
            <a:off x="519113" y="5326063"/>
            <a:ext cx="5551487" cy="3908425"/>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304800"/>
            <a:ext cx="2182812" cy="5730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09575" y="304800"/>
            <a:ext cx="6396038" cy="5730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057400"/>
            <a:ext cx="3822700" cy="397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2057400"/>
            <a:ext cx="3822700" cy="397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685800" y="2057400"/>
            <a:ext cx="7797800" cy="397827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Rectangle 2"/>
          <p:cNvSpPr>
            <a:spLocks noChangeArrowheads="1"/>
          </p:cNvSpPr>
          <p:nvPr/>
        </p:nvSpPr>
        <p:spPr bwMode="auto">
          <a:xfrm>
            <a:off x="630238" y="6708775"/>
            <a:ext cx="4410075" cy="136525"/>
          </a:xfrm>
          <a:prstGeom prst="rect">
            <a:avLst/>
          </a:prstGeom>
          <a:noFill/>
          <a:ln w="9525">
            <a:noFill/>
            <a:round/>
            <a:headEnd/>
            <a:tailEnd/>
          </a:ln>
        </p:spPr>
        <p:txBody>
          <a:bodyPr lIns="0" tIns="0" rIns="0" bIns="0" anchor="ctr">
            <a:spAutoFit/>
          </a:bodyPr>
          <a:lstStyle/>
          <a:p>
            <a:pPr marL="92075" indent="-92075">
              <a:lnSpc>
                <a:spcPct val="90000"/>
              </a:lnSpc>
              <a:buSzPct val="120000"/>
              <a:buFont typeface="Symbol" pitchFamily="18" charset="2"/>
              <a:buChar char=""/>
              <a:tabLst>
                <a:tab pos="92075" algn="l"/>
                <a:tab pos="549275" algn="l"/>
                <a:tab pos="1006475" algn="l"/>
                <a:tab pos="1463675" algn="l"/>
                <a:tab pos="1920875" algn="l"/>
                <a:tab pos="2378075" algn="l"/>
                <a:tab pos="2835275" algn="l"/>
                <a:tab pos="3292475" algn="l"/>
                <a:tab pos="3749675" algn="l"/>
                <a:tab pos="4206875" algn="l"/>
                <a:tab pos="4664075" algn="l"/>
                <a:tab pos="5121275" algn="l"/>
                <a:tab pos="5578475" algn="l"/>
                <a:tab pos="6035675" algn="l"/>
                <a:tab pos="6492875" algn="l"/>
                <a:tab pos="6950075" algn="l"/>
                <a:tab pos="7407275" algn="l"/>
                <a:tab pos="7864475" algn="l"/>
                <a:tab pos="8321675" algn="l"/>
                <a:tab pos="8778875" algn="l"/>
                <a:tab pos="9236075" algn="l"/>
              </a:tabLst>
              <a:defRPr/>
            </a:pPr>
            <a:r>
              <a:rPr lang="en-US" sz="1000" b="0">
                <a:solidFill>
                  <a:srgbClr val="000000"/>
                </a:solidFill>
              </a:rPr>
              <a:t>India SAP CoE, Slide </a:t>
            </a:r>
            <a:fld id="{C4BF51CF-6C46-474F-8821-BD5F0504C783}" type="slidenum">
              <a:rPr lang="en-US" sz="1000" b="0">
                <a:solidFill>
                  <a:srgbClr val="000000"/>
                </a:solidFill>
              </a:rPr>
              <a:pPr marL="92075" indent="-92075">
                <a:lnSpc>
                  <a:spcPct val="90000"/>
                </a:lnSpc>
                <a:buSzPct val="120000"/>
                <a:buFont typeface="Symbol" pitchFamily="18" charset="2"/>
                <a:buChar char=""/>
                <a:tabLst>
                  <a:tab pos="92075" algn="l"/>
                  <a:tab pos="549275" algn="l"/>
                  <a:tab pos="1006475" algn="l"/>
                  <a:tab pos="1463675" algn="l"/>
                  <a:tab pos="1920875" algn="l"/>
                  <a:tab pos="2378075" algn="l"/>
                  <a:tab pos="2835275" algn="l"/>
                  <a:tab pos="3292475" algn="l"/>
                  <a:tab pos="3749675" algn="l"/>
                  <a:tab pos="4206875" algn="l"/>
                  <a:tab pos="4664075" algn="l"/>
                  <a:tab pos="5121275" algn="l"/>
                  <a:tab pos="5578475" algn="l"/>
                  <a:tab pos="6035675" algn="l"/>
                  <a:tab pos="6492875" algn="l"/>
                  <a:tab pos="6950075" algn="l"/>
                  <a:tab pos="7407275" algn="l"/>
                  <a:tab pos="7864475" algn="l"/>
                  <a:tab pos="8321675" algn="l"/>
                  <a:tab pos="8778875" algn="l"/>
                  <a:tab pos="9236075" algn="l"/>
                </a:tabLst>
                <a:defRPr/>
              </a:pPr>
              <a:t>‹#›</a:t>
            </a:fld>
            <a:endParaRPr lang="en-US" sz="1000" b="0">
              <a:solidFill>
                <a:srgbClr val="000000"/>
              </a:solidFill>
            </a:endParaRPr>
          </a:p>
        </p:txBody>
      </p:sp>
      <p:sp>
        <p:nvSpPr>
          <p:cNvPr id="1028" name="Freeform 3"/>
          <p:cNvSpPr>
            <a:spLocks noChangeArrowheads="1"/>
          </p:cNvSpPr>
          <p:nvPr/>
        </p:nvSpPr>
        <p:spPr bwMode="auto">
          <a:xfrm>
            <a:off x="0" y="0"/>
            <a:ext cx="6483350" cy="276225"/>
          </a:xfrm>
          <a:custGeom>
            <a:avLst/>
            <a:gdLst>
              <a:gd name="T0" fmla="*/ 0 w 4084"/>
              <a:gd name="T1" fmla="*/ 0 h 174"/>
              <a:gd name="T2" fmla="*/ 6481763 w 4084"/>
              <a:gd name="T3" fmla="*/ 0 h 174"/>
              <a:gd name="T4" fmla="*/ 6481763 w 4084"/>
              <a:gd name="T5" fmla="*/ 274638 h 174"/>
              <a:gd name="T6" fmla="*/ 0 w 4084"/>
              <a:gd name="T7" fmla="*/ 274638 h 174"/>
              <a:gd name="T8" fmla="*/ 0 w 4084"/>
              <a:gd name="T9" fmla="*/ 0 h 174"/>
              <a:gd name="T10" fmla="*/ 0 60000 65536"/>
              <a:gd name="T11" fmla="*/ 0 60000 65536"/>
              <a:gd name="T12" fmla="*/ 0 60000 65536"/>
              <a:gd name="T13" fmla="*/ 0 60000 65536"/>
              <a:gd name="T14" fmla="*/ 0 60000 65536"/>
              <a:gd name="T15" fmla="*/ 0 w 4084"/>
              <a:gd name="T16" fmla="*/ 0 h 174"/>
              <a:gd name="T17" fmla="*/ 4084 w 4084"/>
              <a:gd name="T18" fmla="*/ 174 h 174"/>
            </a:gdLst>
            <a:ahLst/>
            <a:cxnLst>
              <a:cxn ang="T10">
                <a:pos x="T0" y="T1"/>
              </a:cxn>
              <a:cxn ang="T11">
                <a:pos x="T2" y="T3"/>
              </a:cxn>
              <a:cxn ang="T12">
                <a:pos x="T4" y="T5"/>
              </a:cxn>
              <a:cxn ang="T13">
                <a:pos x="T6" y="T7"/>
              </a:cxn>
              <a:cxn ang="T14">
                <a:pos x="T8" y="T9"/>
              </a:cxn>
            </a:cxnLst>
            <a:rect l="T15" t="T16" r="T17" b="T18"/>
            <a:pathLst>
              <a:path w="4084" h="174">
                <a:moveTo>
                  <a:pt x="0" y="0"/>
                </a:moveTo>
                <a:lnTo>
                  <a:pt x="4083" y="0"/>
                </a:lnTo>
                <a:lnTo>
                  <a:pt x="4083" y="173"/>
                </a:lnTo>
                <a:lnTo>
                  <a:pt x="0" y="173"/>
                </a:lnTo>
                <a:lnTo>
                  <a:pt x="0" y="0"/>
                </a:lnTo>
              </a:path>
            </a:pathLst>
          </a:custGeom>
          <a:solidFill>
            <a:srgbClr val="0019D1"/>
          </a:solidFill>
          <a:ln w="9525">
            <a:noFill/>
            <a:round/>
            <a:headEnd/>
            <a:tailEnd/>
          </a:ln>
        </p:spPr>
        <p:txBody>
          <a:bodyPr wrap="none" anchor="ctr"/>
          <a:lstStyle/>
          <a:p>
            <a:pPr>
              <a:defRPr/>
            </a:pPr>
            <a:endParaRPr lang="en-US"/>
          </a:p>
        </p:txBody>
      </p:sp>
      <p:sp>
        <p:nvSpPr>
          <p:cNvPr id="1029" name="Rectangle 4"/>
          <p:cNvSpPr>
            <a:spLocks noGrp="1" noChangeArrowheads="1"/>
          </p:cNvSpPr>
          <p:nvPr>
            <p:ph type="title"/>
          </p:nvPr>
        </p:nvSpPr>
        <p:spPr bwMode="auto">
          <a:xfrm>
            <a:off x="409575" y="304800"/>
            <a:ext cx="8731250" cy="5302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title text format</a:t>
            </a:r>
          </a:p>
        </p:txBody>
      </p:sp>
      <p:pic>
        <p:nvPicPr>
          <p:cNvPr id="1030" name="Picture 5"/>
          <p:cNvPicPr>
            <a:picLocks noChangeAspect="1" noChangeArrowheads="1"/>
          </p:cNvPicPr>
          <p:nvPr/>
        </p:nvPicPr>
        <p:blipFill>
          <a:blip r:embed="rId13" cstate="print"/>
          <a:srcRect/>
          <a:stretch>
            <a:fillRect/>
          </a:stretch>
        </p:blipFill>
        <p:spPr bwMode="auto">
          <a:xfrm>
            <a:off x="7162800" y="6324600"/>
            <a:ext cx="1697038" cy="381000"/>
          </a:xfrm>
          <a:prstGeom prst="rect">
            <a:avLst/>
          </a:prstGeom>
          <a:noFill/>
          <a:ln w="9525">
            <a:noFill/>
            <a:round/>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Arial" charset="0"/>
          <a:ea typeface="Droid Sans Fallback" charset="0"/>
          <a:cs typeface="Droid Sans Fallback" charset="0"/>
        </a:defRPr>
      </a:lvl2pPr>
      <a:lvl3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Arial" charset="0"/>
          <a:ea typeface="Droid Sans Fallback" charset="0"/>
          <a:cs typeface="Droid Sans Fallback" charset="0"/>
        </a:defRPr>
      </a:lvl3pPr>
      <a:lvl4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Arial" charset="0"/>
          <a:ea typeface="Droid Sans Fallback" charset="0"/>
          <a:cs typeface="Droid Sans Fallback" charset="0"/>
        </a:defRPr>
      </a:lvl4pPr>
      <a:lvl5pPr algn="l" defTabSz="457200" rtl="0" eaLnBrk="0" fontAlgn="base" hangingPunct="0">
        <a:spcBef>
          <a:spcPct val="0"/>
        </a:spcBef>
        <a:spcAft>
          <a:spcPct val="0"/>
        </a:spcAft>
        <a:buClr>
          <a:srgbClr val="000000"/>
        </a:buClr>
        <a:buSzPct val="100000"/>
        <a:buFont typeface="Times New Roman" pitchFamily="18" charset="0"/>
        <a:defRPr sz="3200" b="1">
          <a:solidFill>
            <a:srgbClr val="000000"/>
          </a:solidFill>
          <a:latin typeface="Arial" charset="0"/>
          <a:ea typeface="Droid Sans Fallback" charset="0"/>
          <a:cs typeface="Droid Sans Fallback"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3200" b="1">
          <a:solidFill>
            <a:srgbClr val="000000"/>
          </a:solidFill>
          <a:latin typeface="Arial" charset="0"/>
          <a:ea typeface="Droid Sans Fallback" charset="0"/>
          <a:cs typeface="Droid Sans Fallback"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3200" b="1">
          <a:solidFill>
            <a:srgbClr val="000000"/>
          </a:solidFill>
          <a:latin typeface="Arial" charset="0"/>
          <a:ea typeface="Droid Sans Fallback" charset="0"/>
          <a:cs typeface="Droid Sans Fallback"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3200" b="1">
          <a:solidFill>
            <a:srgbClr val="000000"/>
          </a:solidFill>
          <a:latin typeface="Arial" charset="0"/>
          <a:ea typeface="Droid Sans Fallback" charset="0"/>
          <a:cs typeface="Droid Sans Fallback"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3200" b="1">
          <a:solidFill>
            <a:srgbClr val="000000"/>
          </a:solidFill>
          <a:latin typeface="Arial" charset="0"/>
          <a:ea typeface="Droid Sans Fallback" charset="0"/>
          <a:cs typeface="Droid Sans Fallback" charset="0"/>
        </a:defRPr>
      </a:lvl9pPr>
    </p:titleStyle>
    <p:bodyStyle>
      <a:lvl1pPr marL="342900" indent="-342900" algn="l" defTabSz="457200" rtl="0" eaLnBrk="0" fontAlgn="base" hangingPunct="0">
        <a:spcBef>
          <a:spcPts val="700"/>
        </a:spcBef>
        <a:spcAft>
          <a:spcPct val="0"/>
        </a:spcAft>
        <a:buClr>
          <a:srgbClr val="000000"/>
        </a:buClr>
        <a:buSzPct val="100000"/>
        <a:buFont typeface="Times New Roman" pitchFamily="18" charset="0"/>
        <a:defRPr sz="2800" b="1">
          <a:solidFill>
            <a:srgbClr val="000000"/>
          </a:solidFill>
          <a:latin typeface="+mn-lt"/>
          <a:ea typeface="+mn-ea"/>
          <a:cs typeface="+mn-cs"/>
        </a:defRPr>
      </a:lvl1pPr>
      <a:lvl2pPr marL="742950" indent="-285750" algn="l" defTabSz="457200" rtl="0" eaLnBrk="0" fontAlgn="base" hangingPunct="0">
        <a:spcBef>
          <a:spcPts val="600"/>
        </a:spcBef>
        <a:spcAft>
          <a:spcPct val="0"/>
        </a:spcAft>
        <a:buClr>
          <a:srgbClr val="000000"/>
        </a:buClr>
        <a:buSzPct val="100000"/>
        <a:buFont typeface="Times New Roman" pitchFamily="18" charset="0"/>
        <a:defRPr sz="2400" b="1">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itchFamily="18" charset="0"/>
        <a:defRPr sz="2000" b="1">
          <a:solidFill>
            <a:srgbClr val="000000"/>
          </a:solidFill>
          <a:latin typeface="+mn-lt"/>
          <a:ea typeface="+mn-ea"/>
          <a:cs typeface="+mn-cs"/>
        </a:defRPr>
      </a:lvl3pPr>
      <a:lvl4pPr marL="1600200" indent="-228600" algn="l" defTabSz="457200" rtl="0" eaLnBrk="0" fontAlgn="base" hangingPunct="0">
        <a:spcBef>
          <a:spcPts val="450"/>
        </a:spcBef>
        <a:spcAft>
          <a:spcPct val="0"/>
        </a:spcAft>
        <a:buClr>
          <a:srgbClr val="000000"/>
        </a:buClr>
        <a:buSzPct val="100000"/>
        <a:buFont typeface="Times New Roman" pitchFamily="18" charset="0"/>
        <a:defRPr b="1">
          <a:solidFill>
            <a:srgbClr val="000000"/>
          </a:solidFill>
          <a:latin typeface="+mn-lt"/>
          <a:ea typeface="+mn-ea"/>
          <a:cs typeface="+mn-cs"/>
        </a:defRPr>
      </a:lvl4pPr>
      <a:lvl5pPr marL="2057400" indent="-228600" algn="l" defTabSz="457200" rtl="0" eaLnBrk="0" fontAlgn="base" hangingPunct="0">
        <a:spcBef>
          <a:spcPts val="450"/>
        </a:spcBef>
        <a:spcAft>
          <a:spcPct val="0"/>
        </a:spcAft>
        <a:buClr>
          <a:srgbClr val="000000"/>
        </a:buClr>
        <a:buSzPct val="100000"/>
        <a:buFont typeface="Times New Roman" pitchFamily="18" charset="0"/>
        <a:defRPr b="1">
          <a:solidFill>
            <a:srgbClr val="000000"/>
          </a:solidFill>
          <a:latin typeface="+mn-lt"/>
          <a:ea typeface="+mn-ea"/>
          <a:cs typeface="+mn-cs"/>
        </a:defRPr>
      </a:lvl5pPr>
      <a:lvl6pPr marL="2514600" indent="-228600" algn="l" defTabSz="457200" rtl="0" eaLnBrk="0" fontAlgn="base" hangingPunct="0">
        <a:spcBef>
          <a:spcPts val="450"/>
        </a:spcBef>
        <a:spcAft>
          <a:spcPct val="0"/>
        </a:spcAft>
        <a:buClr>
          <a:srgbClr val="000000"/>
        </a:buClr>
        <a:buSzPct val="100000"/>
        <a:buFont typeface="Times New Roman" pitchFamily="16" charset="0"/>
        <a:defRPr b="1">
          <a:solidFill>
            <a:srgbClr val="000000"/>
          </a:solidFill>
          <a:latin typeface="+mn-lt"/>
          <a:ea typeface="+mn-ea"/>
          <a:cs typeface="+mn-cs"/>
        </a:defRPr>
      </a:lvl6pPr>
      <a:lvl7pPr marL="2971800" indent="-228600" algn="l" defTabSz="457200" rtl="0" eaLnBrk="0" fontAlgn="base" hangingPunct="0">
        <a:spcBef>
          <a:spcPts val="450"/>
        </a:spcBef>
        <a:spcAft>
          <a:spcPct val="0"/>
        </a:spcAft>
        <a:buClr>
          <a:srgbClr val="000000"/>
        </a:buClr>
        <a:buSzPct val="100000"/>
        <a:buFont typeface="Times New Roman" pitchFamily="16" charset="0"/>
        <a:defRPr b="1">
          <a:solidFill>
            <a:srgbClr val="000000"/>
          </a:solidFill>
          <a:latin typeface="+mn-lt"/>
          <a:ea typeface="+mn-ea"/>
          <a:cs typeface="+mn-cs"/>
        </a:defRPr>
      </a:lvl7pPr>
      <a:lvl8pPr marL="3429000" indent="-228600" algn="l" defTabSz="457200" rtl="0" eaLnBrk="0" fontAlgn="base" hangingPunct="0">
        <a:spcBef>
          <a:spcPts val="450"/>
        </a:spcBef>
        <a:spcAft>
          <a:spcPct val="0"/>
        </a:spcAft>
        <a:buClr>
          <a:srgbClr val="000000"/>
        </a:buClr>
        <a:buSzPct val="100000"/>
        <a:buFont typeface="Times New Roman" pitchFamily="16" charset="0"/>
        <a:defRPr b="1">
          <a:solidFill>
            <a:srgbClr val="000000"/>
          </a:solidFill>
          <a:latin typeface="+mn-lt"/>
          <a:ea typeface="+mn-ea"/>
          <a:cs typeface="+mn-cs"/>
        </a:defRPr>
      </a:lvl8pPr>
      <a:lvl9pPr marL="3886200" indent="-228600" algn="l" defTabSz="457200" rtl="0" eaLnBrk="0" fontAlgn="base" hangingPunct="0">
        <a:spcBef>
          <a:spcPts val="450"/>
        </a:spcBef>
        <a:spcAft>
          <a:spcPct val="0"/>
        </a:spcAft>
        <a:buClr>
          <a:srgbClr val="000000"/>
        </a:buClr>
        <a:buSzPct val="100000"/>
        <a:buFont typeface="Times New Roman" pitchFamily="16" charset="0"/>
        <a:defRPr b="1">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409575" y="304800"/>
            <a:ext cx="8734425" cy="974725"/>
          </a:xfrm>
          <a:prstGeom prst="rect">
            <a:avLst/>
          </a:prstGeom>
          <a:noFill/>
          <a:ln w="9525">
            <a:noFill/>
            <a:round/>
            <a:headEnd/>
            <a:tailEnd/>
          </a:ln>
          <a:effectLst/>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0">
                <a:solidFill>
                  <a:srgbClr val="3333CC"/>
                </a:solidFill>
                <a:effectLst>
                  <a:outerShdw blurRad="38100" dist="38100" dir="2700000" algn="tl">
                    <a:srgbClr val="C0C0C0"/>
                  </a:outerShdw>
                </a:effectLst>
                <a:ea typeface="+mn-ea"/>
                <a:cs typeface="+mn-cs"/>
              </a:rPr>
              <a:t>SAP Process Integration</a:t>
            </a:r>
            <a:br>
              <a:rPr lang="en-US" sz="3200" b="0">
                <a:solidFill>
                  <a:srgbClr val="3333CC"/>
                </a:solidFill>
                <a:effectLst>
                  <a:outerShdw blurRad="38100" dist="38100" dir="2700000" algn="tl">
                    <a:srgbClr val="C0C0C0"/>
                  </a:outerShdw>
                </a:effectLst>
                <a:ea typeface="+mn-ea"/>
                <a:cs typeface="+mn-cs"/>
              </a:rPr>
            </a:br>
            <a:endParaRPr lang="en-US" sz="3200" b="0">
              <a:solidFill>
                <a:srgbClr val="3333CC"/>
              </a:solidFill>
              <a:effectLst>
                <a:outerShdw blurRad="38100" dist="38100" dir="2700000" algn="tl">
                  <a:srgbClr val="C0C0C0"/>
                </a:outerShdw>
              </a:effectLst>
              <a:ea typeface="+mn-ea"/>
              <a:cs typeface="+mn-cs"/>
            </a:endParaRPr>
          </a:p>
        </p:txBody>
      </p:sp>
      <p:sp>
        <p:nvSpPr>
          <p:cNvPr id="2051" name="Oval 2"/>
          <p:cNvSpPr>
            <a:spLocks noChangeArrowheads="1"/>
          </p:cNvSpPr>
          <p:nvPr/>
        </p:nvSpPr>
        <p:spPr bwMode="auto">
          <a:xfrm>
            <a:off x="6021388" y="877888"/>
            <a:ext cx="206375" cy="304800"/>
          </a:xfrm>
          <a:prstGeom prst="ellipse">
            <a:avLst/>
          </a:prstGeom>
          <a:solidFill>
            <a:srgbClr val="00CC99"/>
          </a:solidFill>
          <a:ln w="12600">
            <a:solidFill>
              <a:srgbClr val="000000"/>
            </a:solidFill>
            <a:miter lim="800000"/>
            <a:headEnd/>
            <a:tailEnd/>
          </a:ln>
        </p:spPr>
        <p:txBody>
          <a:bodyPr wrap="none" lIns="90000" tIns="46800" rIns="90000" bIns="46800" anchor="ct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400" b="0">
                <a:solidFill>
                  <a:srgbClr val="000000"/>
                </a:solidFill>
                <a:latin typeface="Times New Roman" pitchFamily="18" charset="0"/>
              </a:rPr>
              <a:t>2</a:t>
            </a:r>
          </a:p>
        </p:txBody>
      </p:sp>
      <p:sp>
        <p:nvSpPr>
          <p:cNvPr id="2052" name="Text Box 3"/>
          <p:cNvSpPr txBox="1">
            <a:spLocks noChangeArrowheads="1"/>
          </p:cNvSpPr>
          <p:nvPr/>
        </p:nvSpPr>
        <p:spPr bwMode="auto">
          <a:xfrm>
            <a:off x="6300788" y="830263"/>
            <a:ext cx="2808287" cy="368300"/>
          </a:xfrm>
          <a:prstGeom prst="rect">
            <a:avLst/>
          </a:prstGeom>
          <a:solidFill>
            <a:srgbClr val="CCCCFF"/>
          </a:solidFill>
          <a:ln w="9525">
            <a:noFill/>
            <a:round/>
            <a:headEnd/>
            <a:tailEnd/>
          </a:ln>
        </p:spPr>
        <p:txBody>
          <a:bodyPr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a:solidFill>
                  <a:srgbClr val="000000"/>
                </a:solidFill>
                <a:latin typeface="Times New Roman" pitchFamily="18" charset="0"/>
              </a:rPr>
              <a:t>Application Environment</a:t>
            </a:r>
          </a:p>
        </p:txBody>
      </p:sp>
      <p:sp>
        <p:nvSpPr>
          <p:cNvPr id="2053" name="Line 4"/>
          <p:cNvSpPr>
            <a:spLocks noChangeShapeType="1"/>
          </p:cNvSpPr>
          <p:nvPr/>
        </p:nvSpPr>
        <p:spPr bwMode="auto">
          <a:xfrm>
            <a:off x="0" y="1382713"/>
            <a:ext cx="8085138" cy="1587"/>
          </a:xfrm>
          <a:prstGeom prst="line">
            <a:avLst/>
          </a:prstGeom>
          <a:noFill/>
          <a:ln w="19080">
            <a:solidFill>
              <a:srgbClr val="00CC99"/>
            </a:solidFill>
            <a:miter lim="800000"/>
            <a:headEnd/>
            <a:tailEnd/>
          </a:ln>
        </p:spPr>
        <p:txBody>
          <a:bodyPr/>
          <a:lstStyle/>
          <a:p>
            <a:endParaRPr lang="en-US"/>
          </a:p>
        </p:txBody>
      </p:sp>
      <p:sp>
        <p:nvSpPr>
          <p:cNvPr id="2054" name="Rectangle 5"/>
          <p:cNvSpPr>
            <a:spLocks noChangeArrowheads="1"/>
          </p:cNvSpPr>
          <p:nvPr/>
        </p:nvSpPr>
        <p:spPr bwMode="auto">
          <a:xfrm>
            <a:off x="0" y="1387475"/>
            <a:ext cx="600075" cy="4852988"/>
          </a:xfrm>
          <a:prstGeom prst="rect">
            <a:avLst/>
          </a:prstGeom>
          <a:solidFill>
            <a:srgbClr val="CCCCFF"/>
          </a:solidFill>
          <a:ln w="9525">
            <a:noFill/>
            <a:round/>
            <a:headEnd/>
            <a:tailEnd/>
          </a:ln>
        </p:spPr>
        <p:txBody>
          <a:bodyPr wrap="none" anchor="ctr"/>
          <a:lstStyle/>
          <a:p>
            <a:endParaRPr lang="en-US"/>
          </a:p>
        </p:txBody>
      </p:sp>
      <p:sp>
        <p:nvSpPr>
          <p:cNvPr id="2055" name="Line 6"/>
          <p:cNvSpPr>
            <a:spLocks noChangeShapeType="1"/>
          </p:cNvSpPr>
          <p:nvPr/>
        </p:nvSpPr>
        <p:spPr bwMode="auto">
          <a:xfrm>
            <a:off x="608013" y="1397000"/>
            <a:ext cx="8504237" cy="1588"/>
          </a:xfrm>
          <a:prstGeom prst="line">
            <a:avLst/>
          </a:prstGeom>
          <a:noFill/>
          <a:ln w="19080">
            <a:solidFill>
              <a:srgbClr val="808080"/>
            </a:solidFill>
            <a:miter lim="800000"/>
            <a:headEnd/>
            <a:tailEnd/>
          </a:ln>
        </p:spPr>
        <p:txBody>
          <a:bodyPr/>
          <a:lstStyle/>
          <a:p>
            <a:endParaRPr lang="en-US"/>
          </a:p>
        </p:txBody>
      </p:sp>
      <p:sp>
        <p:nvSpPr>
          <p:cNvPr id="2056" name="Rectangle 7"/>
          <p:cNvSpPr>
            <a:spLocks noChangeArrowheads="1"/>
          </p:cNvSpPr>
          <p:nvPr/>
        </p:nvSpPr>
        <p:spPr bwMode="auto">
          <a:xfrm>
            <a:off x="8029575" y="1268413"/>
            <a:ext cx="220663" cy="220662"/>
          </a:xfrm>
          <a:prstGeom prst="rect">
            <a:avLst/>
          </a:prstGeom>
          <a:solidFill>
            <a:srgbClr val="00CC99"/>
          </a:solidFill>
          <a:ln w="9525">
            <a:noFill/>
            <a:round/>
            <a:headEnd/>
            <a:tailEnd/>
          </a:ln>
        </p:spPr>
        <p:txBody>
          <a:bodyPr wrap="none" anchor="ctr"/>
          <a:lstStyle/>
          <a:p>
            <a:endParaRPr lang="en-US"/>
          </a:p>
        </p:txBody>
      </p:sp>
      <p:sp>
        <p:nvSpPr>
          <p:cNvPr id="2057" name="Text Box 8"/>
          <p:cNvSpPr txBox="1">
            <a:spLocks noChangeArrowheads="1"/>
          </p:cNvSpPr>
          <p:nvPr/>
        </p:nvSpPr>
        <p:spPr bwMode="auto">
          <a:xfrm>
            <a:off x="862013" y="3168650"/>
            <a:ext cx="8281987" cy="947738"/>
          </a:xfrm>
          <a:prstGeom prst="rect">
            <a:avLst/>
          </a:prstGeom>
          <a:noFill/>
          <a:ln w="9525">
            <a:noFill/>
            <a:round/>
            <a:headEnd/>
            <a:tailEnd/>
          </a:ln>
        </p:spPr>
        <p:txBody>
          <a:bodyPr lIns="90000" tIns="46800" rIns="90000" bIns="46800">
            <a:spAutoFit/>
          </a:bodyPr>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dirty="0">
                <a:solidFill>
                  <a:srgbClr val="CC0000"/>
                </a:solidFill>
              </a:rPr>
              <a:t>Adapter Framework</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2800" b="0" dirty="0">
              <a:solidFill>
                <a:srgbClr val="CC0000"/>
              </a:solidFill>
            </a:endParaRPr>
          </a:p>
        </p:txBody>
      </p:sp>
      <p:sp>
        <p:nvSpPr>
          <p:cNvPr id="2058" name="Line 9"/>
          <p:cNvSpPr>
            <a:spLocks noChangeShapeType="1"/>
          </p:cNvSpPr>
          <p:nvPr/>
        </p:nvSpPr>
        <p:spPr bwMode="auto">
          <a:xfrm>
            <a:off x="639763" y="6230938"/>
            <a:ext cx="8504237" cy="1587"/>
          </a:xfrm>
          <a:prstGeom prst="line">
            <a:avLst/>
          </a:prstGeom>
          <a:noFill/>
          <a:ln w="19080">
            <a:solidFill>
              <a:srgbClr val="808080"/>
            </a:solidFill>
            <a:miter lim="800000"/>
            <a:headEnd/>
            <a:tailEnd/>
          </a:ln>
        </p:spPr>
        <p:txBody>
          <a:bodyPr/>
          <a:lstStyle/>
          <a:p>
            <a:endParaRPr lang="en-US"/>
          </a:p>
        </p:txBody>
      </p:sp>
      <p:sp>
        <p:nvSpPr>
          <p:cNvPr id="2059" name="Line 10"/>
          <p:cNvSpPr>
            <a:spLocks noChangeShapeType="1"/>
          </p:cNvSpPr>
          <p:nvPr/>
        </p:nvSpPr>
        <p:spPr bwMode="auto">
          <a:xfrm>
            <a:off x="0" y="6243638"/>
            <a:ext cx="7954963" cy="1587"/>
          </a:xfrm>
          <a:prstGeom prst="line">
            <a:avLst/>
          </a:prstGeom>
          <a:noFill/>
          <a:ln w="19080">
            <a:solidFill>
              <a:srgbClr val="00CC99"/>
            </a:solidFill>
            <a:miter lim="800000"/>
            <a:headEnd/>
            <a:tailEnd/>
          </a:ln>
        </p:spPr>
        <p:txBody>
          <a:bodyPr/>
          <a:lstStyle/>
          <a:p>
            <a:endParaRPr lang="en-US"/>
          </a:p>
        </p:txBody>
      </p:sp>
      <p:sp>
        <p:nvSpPr>
          <p:cNvPr id="2060" name="Rectangle 11"/>
          <p:cNvSpPr>
            <a:spLocks noChangeArrowheads="1"/>
          </p:cNvSpPr>
          <p:nvPr/>
        </p:nvSpPr>
        <p:spPr bwMode="auto">
          <a:xfrm>
            <a:off x="7977188" y="6092825"/>
            <a:ext cx="220662" cy="220663"/>
          </a:xfrm>
          <a:prstGeom prst="rect">
            <a:avLst/>
          </a:prstGeom>
          <a:solidFill>
            <a:srgbClr val="00CC99"/>
          </a:solidFill>
          <a:ln w="9525">
            <a:noFill/>
            <a:round/>
            <a:headEnd/>
            <a:tailEnd/>
          </a:ln>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09575" y="304800"/>
            <a:ext cx="8734425" cy="533400"/>
          </a:xfrm>
          <a:prstGeom prst="rect">
            <a:avLst/>
          </a:prstGeom>
          <a:noFill/>
          <a:ln w="9525">
            <a:noFill/>
            <a:round/>
            <a:headEnd/>
            <a:tailEnd/>
          </a:ln>
          <a:effectLst/>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0">
                <a:solidFill>
                  <a:srgbClr val="000000"/>
                </a:solidFill>
                <a:effectLst>
                  <a:outerShdw blurRad="38100" dist="38100" dir="2700000" algn="tl">
                    <a:srgbClr val="C0C0C0"/>
                  </a:outerShdw>
                </a:effectLst>
                <a:ea typeface="+mn-ea"/>
                <a:cs typeface="+mn-cs"/>
              </a:rPr>
              <a:t>SAP NW PI 7.1 Landscape</a:t>
            </a:r>
          </a:p>
        </p:txBody>
      </p:sp>
      <p:pic>
        <p:nvPicPr>
          <p:cNvPr id="11267" name="Picture 2"/>
          <p:cNvPicPr>
            <a:picLocks noChangeAspect="1" noChangeArrowheads="1"/>
          </p:cNvPicPr>
          <p:nvPr/>
        </p:nvPicPr>
        <p:blipFill>
          <a:blip r:embed="rId3" cstate="print"/>
          <a:srcRect/>
          <a:stretch>
            <a:fillRect/>
          </a:stretch>
        </p:blipFill>
        <p:spPr bwMode="auto">
          <a:xfrm>
            <a:off x="176213" y="871538"/>
            <a:ext cx="8763000" cy="532606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54000" y="331788"/>
            <a:ext cx="8540750" cy="903287"/>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a:solidFill>
                  <a:srgbClr val="000000"/>
                </a:solidFill>
              </a:rPr>
              <a:t>Full integration of Adapter Engine in SAP PI landscape</a:t>
            </a:r>
          </a:p>
        </p:txBody>
      </p:sp>
      <p:sp>
        <p:nvSpPr>
          <p:cNvPr id="12291" name="Text Box 2"/>
          <p:cNvSpPr txBox="1">
            <a:spLocks noChangeArrowheads="1"/>
          </p:cNvSpPr>
          <p:nvPr/>
        </p:nvSpPr>
        <p:spPr bwMode="auto">
          <a:xfrm>
            <a:off x="474663" y="1639888"/>
            <a:ext cx="8178800" cy="3783012"/>
          </a:xfrm>
          <a:prstGeom prst="rect">
            <a:avLst/>
          </a:prstGeom>
          <a:noFill/>
          <a:ln w="9525">
            <a:noFill/>
            <a:round/>
            <a:headEnd/>
            <a:tailEnd/>
          </a:ln>
        </p:spPr>
        <p:txBody>
          <a:bodyPr lIns="0" tIns="0" rIns="0" bIns="0"/>
          <a:lstStyle/>
          <a:p>
            <a:pPr marL="379413" indent="-377825">
              <a:spcBef>
                <a:spcPts val="500"/>
              </a:spcBef>
              <a:buClrTx/>
              <a:buFontTx/>
              <a:buNone/>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endParaRPr lang="de-DE" sz="2000" b="0">
              <a:solidFill>
                <a:srgbClr val="000000"/>
              </a:solidFill>
            </a:endParaRPr>
          </a:p>
          <a:p>
            <a:pPr marL="379413" indent="-377825">
              <a:spcBef>
                <a:spcPts val="500"/>
              </a:spcBef>
              <a:buFont typeface="Arial" charset="0"/>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de-DE" sz="2000" b="0">
                <a:solidFill>
                  <a:srgbClr val="000000"/>
                </a:solidFill>
              </a:rPr>
              <a:t>Adapter Engine fully integrated with the SAP XI landscape</a:t>
            </a:r>
          </a:p>
          <a:p>
            <a:pPr marL="995363" lvl="2" indent="-303213">
              <a:spcBef>
                <a:spcPts val="500"/>
              </a:spcBef>
              <a:buClrTx/>
              <a:buFontTx/>
              <a:buNone/>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endParaRPr lang="en-US" sz="2000" b="0">
              <a:solidFill>
                <a:srgbClr val="000000"/>
              </a:solidFill>
            </a:endParaRPr>
          </a:p>
          <a:p>
            <a:pPr marL="995363" lvl="2" indent="-303213">
              <a:spcBef>
                <a:spcPts val="450"/>
              </a:spcBef>
              <a:buFont typeface="Wingdings" pitchFamily="2"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1800" b="0">
                <a:solidFill>
                  <a:srgbClr val="000000"/>
                </a:solidFill>
              </a:rPr>
              <a:t>Central configuration of connections to application systems (through appropriate adapters) in Integration Directory</a:t>
            </a:r>
          </a:p>
          <a:p>
            <a:pPr marL="995363" lvl="2" indent="-303213">
              <a:spcBef>
                <a:spcPts val="450"/>
              </a:spcBef>
              <a:buFont typeface="Wingdings" pitchFamily="2"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de-DE" sz="1800" b="0">
                <a:solidFill>
                  <a:srgbClr val="000000"/>
                </a:solidFill>
              </a:rPr>
              <a:t>Reuse of Integration Directory</a:t>
            </a:r>
            <a:r>
              <a:rPr lang="en-US" sz="1800" b="0">
                <a:solidFill>
                  <a:srgbClr val="000000"/>
                </a:solidFill>
              </a:rPr>
              <a:t>’</a:t>
            </a:r>
            <a:r>
              <a:rPr lang="de-DE" sz="1800" b="0">
                <a:solidFill>
                  <a:srgbClr val="000000"/>
                </a:solidFill>
              </a:rPr>
              <a:t>s existing versioning and transport capabilities</a:t>
            </a:r>
          </a:p>
          <a:p>
            <a:pPr marL="995363" lvl="2" indent="-303213">
              <a:spcBef>
                <a:spcPts val="450"/>
              </a:spcBef>
              <a:buFont typeface="Wingdings" pitchFamily="2" charset="2"/>
              <a:buChar char=""/>
              <a:tabLst>
                <a:tab pos="379413" algn="l"/>
                <a:tab pos="836613" algn="l"/>
                <a:tab pos="1293813" algn="l"/>
                <a:tab pos="1751013" algn="l"/>
                <a:tab pos="2208213" algn="l"/>
                <a:tab pos="2665413" algn="l"/>
                <a:tab pos="3122613" algn="l"/>
                <a:tab pos="3579813" algn="l"/>
                <a:tab pos="4037013" algn="l"/>
                <a:tab pos="4494213" algn="l"/>
                <a:tab pos="4951413" algn="l"/>
                <a:tab pos="5408613" algn="l"/>
                <a:tab pos="5865813" algn="l"/>
                <a:tab pos="6323013" algn="l"/>
                <a:tab pos="6780213" algn="l"/>
                <a:tab pos="7237413" algn="l"/>
                <a:tab pos="7694613" algn="l"/>
                <a:tab pos="8151813" algn="l"/>
                <a:tab pos="8609013" algn="l"/>
                <a:tab pos="9066213" algn="l"/>
                <a:tab pos="9523413" algn="l"/>
              </a:tabLst>
            </a:pPr>
            <a:r>
              <a:rPr lang="en-US" sz="1800" b="0">
                <a:solidFill>
                  <a:srgbClr val="000000"/>
                </a:solidFill>
              </a:rPr>
              <a:t>Central administration and monitoring over adapters, Integration Server, Integration Engine through Runtime Workbench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603250" y="374650"/>
            <a:ext cx="8540750" cy="4572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000" b="0">
                <a:solidFill>
                  <a:srgbClr val="000000"/>
                </a:solidFill>
              </a:rPr>
              <a:t> Central and Decentral Adapter Engine</a:t>
            </a:r>
          </a:p>
        </p:txBody>
      </p:sp>
      <p:sp>
        <p:nvSpPr>
          <p:cNvPr id="13315" name="Text Box 2"/>
          <p:cNvSpPr txBox="1">
            <a:spLocks noChangeArrowheads="1"/>
          </p:cNvSpPr>
          <p:nvPr/>
        </p:nvSpPr>
        <p:spPr bwMode="auto">
          <a:xfrm>
            <a:off x="603250" y="914400"/>
            <a:ext cx="8178800" cy="5538788"/>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Engine is open for adapter</a:t>
            </a:r>
            <a:r>
              <a:rPr lang="en-GB" sz="2000" b="0">
                <a:solidFill>
                  <a:srgbClr val="000000"/>
                </a:solidFill>
              </a:rPr>
              <a:t> development by partners and customers</a:t>
            </a:r>
          </a:p>
          <a:p>
            <a:pPr marL="995363" lvl="2" indent="-303213">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GB" sz="2000" b="0">
              <a:solidFill>
                <a:srgbClr val="000000"/>
              </a:solidFill>
            </a:endParaRP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GB" sz="1800" b="0">
                <a:solidFill>
                  <a:srgbClr val="000000"/>
                </a:solidFill>
              </a:rPr>
              <a:t>JCA based adapter development as ‘state-of-the-art’ </a:t>
            </a:r>
            <a:r>
              <a:rPr lang="en-US" sz="1800" b="0">
                <a:solidFill>
                  <a:srgbClr val="000000"/>
                </a:solidFill>
              </a:rPr>
              <a:t>Java </a:t>
            </a:r>
            <a:r>
              <a:rPr lang="en-GB" sz="1800" b="0">
                <a:solidFill>
                  <a:srgbClr val="000000"/>
                </a:solidFill>
              </a:rPr>
              <a:t>technology</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Additional services for configuration, monitoring, security etc.</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SAP XI Adapter Framework (as PCK), Adapter Framework Interface Specification, JCA sample adapter (incl. source code) available via SAP Integration and Certification Center</a:t>
            </a:r>
          </a:p>
          <a:p>
            <a:pPr marL="995363" lvl="2" indent="-303213">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1800" b="0">
              <a:solidFill>
                <a:srgbClr val="000000"/>
              </a:solidFill>
            </a:endParaRP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The Adapter Engine can be deployed centrally as part of Integration Server, or as optional decentral Adapter Engine on its own SAP J2EE Server</a:t>
            </a:r>
          </a:p>
          <a:p>
            <a:pPr marL="995363" lvl="2" indent="-303213">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GB" sz="2000" b="0">
              <a:solidFill>
                <a:srgbClr val="000000"/>
              </a:solidFill>
            </a:endParaRP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GB" sz="1800" b="0">
                <a:solidFill>
                  <a:srgbClr val="000000"/>
                </a:solidFill>
              </a:rPr>
              <a:t>Use of decentral Adapter Engine e. g. to be close to business system</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SAP PI Adapter Partner System</a:t>
            </a:r>
          </a:p>
        </p:txBody>
      </p:sp>
      <p:sp>
        <p:nvSpPr>
          <p:cNvPr id="14339" name="Text Box 2"/>
          <p:cNvSpPr txBox="1">
            <a:spLocks noChangeArrowheads="1"/>
          </p:cNvSpPr>
          <p:nvPr/>
        </p:nvSpPr>
        <p:spPr bwMode="auto">
          <a:xfrm>
            <a:off x="588963" y="1089025"/>
            <a:ext cx="8283575" cy="5068888"/>
          </a:xfrm>
          <a:prstGeom prst="rect">
            <a:avLst/>
          </a:prstGeom>
          <a:noFill/>
          <a:ln w="9525">
            <a:noFill/>
            <a:round/>
            <a:headEnd/>
            <a:tailEnd/>
          </a:ln>
        </p:spPr>
        <p:txBody>
          <a:bodyPr lIns="0" tIns="0" rIns="0" bIns="0"/>
          <a:lstStyle/>
          <a:p>
            <a:pPr marL="339725" indent="-339725">
              <a:lnSpc>
                <a:spcPct val="90000"/>
              </a:lnSpc>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a:solidFill>
                  <a:srgbClr val="000000"/>
                </a:solidFill>
              </a:rPr>
              <a:t>SAP relies on a system of partners to provide adapters for other applications and certain industry standards</a:t>
            </a:r>
          </a:p>
          <a:p>
            <a:pPr marL="339725" indent="-339725">
              <a:lnSpc>
                <a:spcPct val="90000"/>
              </a:lnSpc>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a:solidFill>
                  <a:srgbClr val="000000"/>
                </a:solidFill>
              </a:rPr>
              <a:t>Adapter Reseller Agreement</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iWay Software</a:t>
            </a:r>
          </a:p>
          <a:p>
            <a:pPr marL="1139825" lvl="2" indent="-22542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UCCnet </a:t>
            </a:r>
          </a:p>
          <a:p>
            <a:pPr marL="1139825" lvl="2" indent="-22542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Swift Adapters</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SEEBURGER AG</a:t>
            </a:r>
          </a:p>
          <a:p>
            <a:pPr marL="1139825" lvl="2" indent="-22542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EDI Adapters like AS2 etc</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 WebMethods</a:t>
            </a:r>
          </a:p>
          <a:p>
            <a:pPr marL="1139825" lvl="2" indent="-22542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Applications (Oracle, Siebel, PeopleSoft, Baan, …)</a:t>
            </a:r>
          </a:p>
          <a:p>
            <a:pPr marL="339725" indent="-339725">
              <a:lnSpc>
                <a:spcPct val="90000"/>
              </a:lnSpc>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a:solidFill>
                  <a:srgbClr val="000000"/>
                </a:solidFill>
              </a:rPr>
              <a:t>Partner adapters are sold and delivered through SAP</a:t>
            </a:r>
          </a:p>
          <a:p>
            <a:pPr marL="339725" indent="-339725">
              <a:lnSpc>
                <a:spcPct val="90000"/>
              </a:lnSpc>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2000" b="0">
                <a:solidFill>
                  <a:srgbClr val="000000"/>
                </a:solidFill>
              </a:rPr>
              <a:t>Technical Support</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SAP provides 1</a:t>
            </a:r>
            <a:r>
              <a:rPr lang="en-US" sz="1800" b="0" baseline="30000">
                <a:solidFill>
                  <a:srgbClr val="000000"/>
                </a:solidFill>
              </a:rPr>
              <a:t>st</a:t>
            </a:r>
            <a:r>
              <a:rPr lang="en-US" sz="1800" b="0">
                <a:solidFill>
                  <a:srgbClr val="000000"/>
                </a:solidFill>
              </a:rPr>
              <a:t> level support </a:t>
            </a:r>
          </a:p>
          <a:p>
            <a:pPr marL="739775" lvl="1" indent="-282575">
              <a:lnSpc>
                <a:spcPct val="90000"/>
              </a:lnSpc>
              <a:spcBef>
                <a:spcPts val="45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pPr>
            <a:r>
              <a:rPr lang="en-US" sz="1800" b="0">
                <a:solidFill>
                  <a:srgbClr val="000000"/>
                </a:solidFill>
              </a:rPr>
              <a:t>Partners provide </a:t>
            </a:r>
            <a:r>
              <a:rPr lang="de-DE" sz="1800" b="0">
                <a:solidFill>
                  <a:srgbClr val="000000"/>
                </a:solidFill>
              </a:rPr>
              <a:t>2nd and 3rd level support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152400" y="3352800"/>
            <a:ext cx="914400" cy="1524000"/>
            <a:chOff x="96" y="2112"/>
            <a:chExt cx="576" cy="960"/>
          </a:xfrm>
        </p:grpSpPr>
        <p:sp>
          <p:nvSpPr>
            <p:cNvPr id="15424" name="Rectangle 3"/>
            <p:cNvSpPr>
              <a:spLocks noChangeArrowheads="1"/>
            </p:cNvSpPr>
            <p:nvPr/>
          </p:nvSpPr>
          <p:spPr bwMode="auto">
            <a:xfrm>
              <a:off x="96" y="2112"/>
              <a:ext cx="576" cy="960"/>
            </a:xfrm>
            <a:prstGeom prst="rect">
              <a:avLst/>
            </a:prstGeom>
            <a:solidFill>
              <a:srgbClr val="C0CFE2"/>
            </a:solidFill>
            <a:ln w="12700">
              <a:solidFill>
                <a:srgbClr val="466A97"/>
              </a:solidFill>
              <a:miter lim="800000"/>
              <a:headEnd/>
              <a:tailEnd/>
            </a:ln>
          </p:spPr>
          <p:txBody>
            <a:bodyPr wrap="none"/>
            <a:lstStyle/>
            <a:p>
              <a:pPr algn="ctr"/>
              <a:r>
                <a:rPr lang="de-DE" sz="1400"/>
                <a:t>Plain</a:t>
              </a:r>
              <a:endParaRPr lang="en-US" sz="1400"/>
            </a:p>
            <a:p>
              <a:pPr algn="ctr"/>
              <a:r>
                <a:rPr lang="en-US" sz="1400"/>
                <a:t>J2SE</a:t>
              </a:r>
              <a:br>
                <a:rPr lang="en-US" sz="1400"/>
              </a:br>
              <a:r>
                <a:rPr lang="en-US" sz="1400"/>
                <a:t>Adapter </a:t>
              </a:r>
              <a:br>
                <a:rPr lang="en-US" sz="1400"/>
              </a:br>
              <a:r>
                <a:rPr lang="en-US" sz="1400"/>
                <a:t>Engine</a:t>
              </a:r>
            </a:p>
          </p:txBody>
        </p:sp>
        <p:sp>
          <p:nvSpPr>
            <p:cNvPr id="15425" name="Rectangle 4"/>
            <p:cNvSpPr>
              <a:spLocks noChangeArrowheads="1"/>
            </p:cNvSpPr>
            <p:nvPr/>
          </p:nvSpPr>
          <p:spPr bwMode="auto">
            <a:xfrm>
              <a:off x="168" y="2844"/>
              <a:ext cx="432" cy="192"/>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a:t>
              </a:r>
            </a:p>
          </p:txBody>
        </p:sp>
      </p:grpSp>
      <p:sp>
        <p:nvSpPr>
          <p:cNvPr id="15363" name="Line 5"/>
          <p:cNvSpPr>
            <a:spLocks noChangeShapeType="1"/>
          </p:cNvSpPr>
          <p:nvPr/>
        </p:nvSpPr>
        <p:spPr bwMode="auto">
          <a:xfrm>
            <a:off x="5257800" y="2971800"/>
            <a:ext cx="0" cy="381000"/>
          </a:xfrm>
          <a:prstGeom prst="line">
            <a:avLst/>
          </a:prstGeom>
          <a:noFill/>
          <a:ln w="19050">
            <a:solidFill>
              <a:schemeClr val="accent2"/>
            </a:solidFill>
            <a:round/>
            <a:headEnd type="none" w="med" len="lg"/>
            <a:tailEnd type="none" w="med" len="lg"/>
          </a:ln>
        </p:spPr>
        <p:txBody>
          <a:bodyPr/>
          <a:lstStyle/>
          <a:p>
            <a:endParaRPr lang="en-US"/>
          </a:p>
        </p:txBody>
      </p:sp>
      <p:sp>
        <p:nvSpPr>
          <p:cNvPr id="70" name="Rectangle 6"/>
          <p:cNvSpPr txBox="1">
            <a:spLocks noChangeArrowheads="1"/>
          </p:cNvSpPr>
          <p:nvPr/>
        </p:nvSpPr>
        <p:spPr>
          <a:xfrm>
            <a:off x="409575" y="304800"/>
            <a:ext cx="8734425" cy="533400"/>
          </a:xfrm>
          <a:prstGeom prst="rect">
            <a:avLst/>
          </a:prstGeom>
        </p:spPr>
        <p:txBody>
          <a:bodyPr/>
          <a:lstStyle/>
          <a:p>
            <a:pPr eaLnBrk="0" hangingPunct="0">
              <a:buFont typeface="Times New Roman" pitchFamily="16" charset="0"/>
              <a:buNone/>
              <a:defRPr/>
            </a:pPr>
            <a:r>
              <a:rPr lang="en-US" sz="3200" kern="0" dirty="0">
                <a:solidFill>
                  <a:srgbClr val="000000"/>
                </a:solidFill>
                <a:latin typeface="+mj-lt"/>
                <a:ea typeface="+mj-ea"/>
                <a:cs typeface="+mj-cs"/>
              </a:rPr>
              <a:t> SAP PI Architecture</a:t>
            </a:r>
          </a:p>
        </p:txBody>
      </p:sp>
      <p:sp>
        <p:nvSpPr>
          <p:cNvPr id="15365" name="AutoShape 7"/>
          <p:cNvSpPr>
            <a:spLocks noChangeArrowheads="1"/>
          </p:cNvSpPr>
          <p:nvPr/>
        </p:nvSpPr>
        <p:spPr bwMode="auto">
          <a:xfrm>
            <a:off x="152400" y="838200"/>
            <a:ext cx="7620000" cy="457200"/>
          </a:xfrm>
          <a:prstGeom prst="roundRect">
            <a:avLst>
              <a:gd name="adj" fmla="val 16667"/>
            </a:avLst>
          </a:prstGeom>
          <a:solidFill>
            <a:srgbClr val="7D9DC3"/>
          </a:solidFill>
          <a:ln w="38100" cmpd="dbl">
            <a:noFill/>
            <a:round/>
            <a:headEnd/>
            <a:tailEnd/>
          </a:ln>
          <a:effectLst>
            <a:outerShdw dist="53882" dir="2700000" algn="ctr" rotWithShape="0">
              <a:srgbClr val="808080"/>
            </a:outerShdw>
          </a:effectLst>
        </p:spPr>
        <p:txBody>
          <a:bodyPr wrap="none" anchor="ctr"/>
          <a:lstStyle/>
          <a:p>
            <a:pPr algn="ctr">
              <a:defRPr/>
            </a:pPr>
            <a:r>
              <a:rPr lang="en-US"/>
              <a:t>Integration Repository / Integration Directory / System Landscape Directory</a:t>
            </a:r>
          </a:p>
        </p:txBody>
      </p:sp>
      <p:sp>
        <p:nvSpPr>
          <p:cNvPr id="15366" name="Rectangle 8"/>
          <p:cNvSpPr>
            <a:spLocks noChangeArrowheads="1"/>
          </p:cNvSpPr>
          <p:nvPr/>
        </p:nvSpPr>
        <p:spPr bwMode="auto">
          <a:xfrm>
            <a:off x="1338263" y="1828800"/>
            <a:ext cx="3276600" cy="3124200"/>
          </a:xfrm>
          <a:prstGeom prst="rect">
            <a:avLst/>
          </a:prstGeom>
          <a:solidFill>
            <a:srgbClr val="7D9DC3"/>
          </a:solidFill>
          <a:ln w="38100" cmpd="dbl">
            <a:noFill/>
            <a:miter lim="800000"/>
            <a:headEnd/>
            <a:tailEnd/>
          </a:ln>
          <a:effectLst>
            <a:outerShdw dist="53882" dir="2700000" algn="ctr" rotWithShape="0">
              <a:srgbClr val="808080"/>
            </a:outerShdw>
          </a:effectLst>
        </p:spPr>
        <p:txBody>
          <a:bodyPr wrap="none"/>
          <a:lstStyle/>
          <a:p>
            <a:pPr algn="ctr">
              <a:defRPr/>
            </a:pPr>
            <a:r>
              <a:rPr lang="en-US"/>
              <a:t>Integration Server</a:t>
            </a:r>
          </a:p>
        </p:txBody>
      </p:sp>
      <p:sp>
        <p:nvSpPr>
          <p:cNvPr id="15367" name="Rectangle 9"/>
          <p:cNvSpPr>
            <a:spLocks noChangeArrowheads="1"/>
          </p:cNvSpPr>
          <p:nvPr/>
        </p:nvSpPr>
        <p:spPr bwMode="auto">
          <a:xfrm>
            <a:off x="1260475" y="5443538"/>
            <a:ext cx="914400" cy="838200"/>
          </a:xfrm>
          <a:prstGeom prst="rect">
            <a:avLst/>
          </a:prstGeom>
          <a:solidFill>
            <a:srgbClr val="466A97"/>
          </a:solidFill>
          <a:ln w="12700">
            <a:solidFill>
              <a:schemeClr val="hlink"/>
            </a:solidFill>
            <a:miter lim="800000"/>
            <a:headEnd/>
            <a:tailEnd/>
          </a:ln>
          <a:effectLst>
            <a:outerShdw dist="35921" dir="2700000" algn="ctr" rotWithShape="0">
              <a:schemeClr val="bg2"/>
            </a:outerShdw>
          </a:effectLst>
        </p:spPr>
        <p:txBody>
          <a:bodyPr wrap="none" anchor="ctr"/>
          <a:lstStyle/>
          <a:p>
            <a:pPr algn="ctr">
              <a:defRPr/>
            </a:pPr>
            <a:r>
              <a:rPr lang="en-US"/>
              <a:t>SAP</a:t>
            </a:r>
            <a:br>
              <a:rPr lang="en-US"/>
            </a:br>
            <a:r>
              <a:rPr lang="en-US"/>
              <a:t>System</a:t>
            </a:r>
          </a:p>
        </p:txBody>
      </p:sp>
      <p:sp>
        <p:nvSpPr>
          <p:cNvPr id="15368" name="Rectangle 10"/>
          <p:cNvSpPr>
            <a:spLocks noChangeArrowheads="1"/>
          </p:cNvSpPr>
          <p:nvPr/>
        </p:nvSpPr>
        <p:spPr bwMode="auto">
          <a:xfrm rot="5400000">
            <a:off x="1338263" y="4267200"/>
            <a:ext cx="7620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IDoc</a:t>
            </a:r>
            <a:br>
              <a:rPr lang="en-US" sz="1200" b="0">
                <a:solidFill>
                  <a:schemeClr val="tx1"/>
                </a:solidFill>
              </a:rPr>
            </a:br>
            <a:r>
              <a:rPr lang="en-US" sz="1200" b="0">
                <a:solidFill>
                  <a:schemeClr val="tx1"/>
                </a:solidFill>
              </a:rPr>
              <a:t>Adapter</a:t>
            </a:r>
          </a:p>
        </p:txBody>
      </p:sp>
      <p:sp>
        <p:nvSpPr>
          <p:cNvPr id="15369" name="Rectangle 11"/>
          <p:cNvSpPr>
            <a:spLocks noChangeArrowheads="1"/>
          </p:cNvSpPr>
          <p:nvPr/>
        </p:nvSpPr>
        <p:spPr bwMode="auto">
          <a:xfrm>
            <a:off x="2100263" y="22860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Business Process Engine</a:t>
            </a:r>
          </a:p>
        </p:txBody>
      </p:sp>
      <p:sp>
        <p:nvSpPr>
          <p:cNvPr id="15370" name="Rectangle 12"/>
          <p:cNvSpPr>
            <a:spLocks noChangeArrowheads="1"/>
          </p:cNvSpPr>
          <p:nvPr/>
        </p:nvSpPr>
        <p:spPr bwMode="auto">
          <a:xfrm>
            <a:off x="2100263" y="28194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Integration Engine</a:t>
            </a:r>
          </a:p>
        </p:txBody>
      </p:sp>
      <p:sp>
        <p:nvSpPr>
          <p:cNvPr id="15371" name="Rectangle 13"/>
          <p:cNvSpPr>
            <a:spLocks noChangeArrowheads="1"/>
          </p:cNvSpPr>
          <p:nvPr/>
        </p:nvSpPr>
        <p:spPr bwMode="auto">
          <a:xfrm>
            <a:off x="2100263" y="3352800"/>
            <a:ext cx="2438400" cy="1524000"/>
          </a:xfrm>
          <a:prstGeom prst="rect">
            <a:avLst/>
          </a:prstGeom>
          <a:solidFill>
            <a:srgbClr val="C0CFE2"/>
          </a:solidFill>
          <a:ln w="12700">
            <a:solidFill>
              <a:srgbClr val="466A97"/>
            </a:solidFill>
            <a:miter lim="800000"/>
            <a:headEnd/>
            <a:tailEnd/>
          </a:ln>
        </p:spPr>
        <p:txBody>
          <a:bodyPr wrap="none"/>
          <a:lstStyle/>
          <a:p>
            <a:r>
              <a:rPr lang="en-US" sz="1400"/>
              <a:t>Central </a:t>
            </a:r>
            <a:br>
              <a:rPr lang="en-US" sz="1400"/>
            </a:br>
            <a:r>
              <a:rPr lang="en-US" sz="1400"/>
              <a:t>Adapter Engine</a:t>
            </a:r>
            <a:br>
              <a:rPr lang="en-US" sz="1400"/>
            </a:br>
            <a:endParaRPr lang="en-US" sz="1400"/>
          </a:p>
        </p:txBody>
      </p:sp>
      <p:sp>
        <p:nvSpPr>
          <p:cNvPr id="15372" name="Rectangle 14"/>
          <p:cNvSpPr>
            <a:spLocks noChangeArrowheads="1"/>
          </p:cNvSpPr>
          <p:nvPr/>
        </p:nvSpPr>
        <p:spPr bwMode="auto">
          <a:xfrm>
            <a:off x="2209800" y="3886200"/>
            <a:ext cx="1490663"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Framework</a:t>
            </a:r>
            <a:endParaRPr lang="en-US" sz="1200" b="0">
              <a:solidFill>
                <a:schemeClr val="tx1"/>
              </a:solidFill>
            </a:endParaRP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15373" name="Rectangle 15"/>
          <p:cNvSpPr>
            <a:spLocks noChangeArrowheads="1"/>
          </p:cNvSpPr>
          <p:nvPr/>
        </p:nvSpPr>
        <p:spPr bwMode="auto">
          <a:xfrm rot="5400000">
            <a:off x="3660775" y="4075113"/>
            <a:ext cx="990600" cy="457200"/>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15374" name="Line 16"/>
          <p:cNvSpPr>
            <a:spLocks noChangeShapeType="1"/>
          </p:cNvSpPr>
          <p:nvPr/>
        </p:nvSpPr>
        <p:spPr bwMode="auto">
          <a:xfrm rot="10800000">
            <a:off x="3700463" y="4471988"/>
            <a:ext cx="304800" cy="0"/>
          </a:xfrm>
          <a:prstGeom prst="line">
            <a:avLst/>
          </a:prstGeom>
          <a:noFill/>
          <a:ln w="12700">
            <a:solidFill>
              <a:schemeClr val="tx1"/>
            </a:solidFill>
            <a:round/>
            <a:headEnd/>
            <a:tailEnd/>
          </a:ln>
        </p:spPr>
        <p:txBody>
          <a:bodyPr wrap="none"/>
          <a:lstStyle/>
          <a:p>
            <a:endParaRPr lang="en-US"/>
          </a:p>
        </p:txBody>
      </p:sp>
      <p:sp>
        <p:nvSpPr>
          <p:cNvPr id="15375" name="AutoShape 17"/>
          <p:cNvSpPr>
            <a:spLocks noChangeArrowheads="1"/>
          </p:cNvSpPr>
          <p:nvPr/>
        </p:nvSpPr>
        <p:spPr bwMode="auto">
          <a:xfrm rot="-5400000">
            <a:off x="3785394" y="4423569"/>
            <a:ext cx="104775" cy="96837"/>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76" name="Line 18"/>
          <p:cNvSpPr>
            <a:spLocks noChangeShapeType="1"/>
          </p:cNvSpPr>
          <p:nvPr/>
        </p:nvSpPr>
        <p:spPr bwMode="auto">
          <a:xfrm rot="-5400000">
            <a:off x="3181350" y="3238500"/>
            <a:ext cx="228600" cy="0"/>
          </a:xfrm>
          <a:prstGeom prst="line">
            <a:avLst/>
          </a:prstGeom>
          <a:noFill/>
          <a:ln w="12700">
            <a:solidFill>
              <a:schemeClr val="tx1"/>
            </a:solidFill>
            <a:round/>
            <a:headEnd/>
            <a:tailEnd/>
          </a:ln>
        </p:spPr>
        <p:txBody>
          <a:bodyPr wrap="none"/>
          <a:lstStyle/>
          <a:p>
            <a:endParaRPr lang="en-US"/>
          </a:p>
        </p:txBody>
      </p:sp>
      <p:sp>
        <p:nvSpPr>
          <p:cNvPr id="15377" name="AutoShape 19"/>
          <p:cNvSpPr>
            <a:spLocks noChangeArrowheads="1"/>
          </p:cNvSpPr>
          <p:nvPr/>
        </p:nvSpPr>
        <p:spPr bwMode="auto">
          <a:xfrm>
            <a:off x="3243263" y="32004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78" name="Line 20"/>
          <p:cNvSpPr>
            <a:spLocks noChangeShapeType="1"/>
          </p:cNvSpPr>
          <p:nvPr/>
        </p:nvSpPr>
        <p:spPr bwMode="auto">
          <a:xfrm rot="-5400000">
            <a:off x="3181350" y="2705100"/>
            <a:ext cx="228600" cy="0"/>
          </a:xfrm>
          <a:prstGeom prst="line">
            <a:avLst/>
          </a:prstGeom>
          <a:noFill/>
          <a:ln w="12700">
            <a:solidFill>
              <a:schemeClr val="tx1"/>
            </a:solidFill>
            <a:round/>
            <a:headEnd/>
            <a:tailEnd/>
          </a:ln>
        </p:spPr>
        <p:txBody>
          <a:bodyPr wrap="none"/>
          <a:lstStyle/>
          <a:p>
            <a:endParaRPr lang="en-US"/>
          </a:p>
        </p:txBody>
      </p:sp>
      <p:sp>
        <p:nvSpPr>
          <p:cNvPr id="15379" name="AutoShape 21"/>
          <p:cNvSpPr>
            <a:spLocks noChangeArrowheads="1"/>
          </p:cNvSpPr>
          <p:nvPr/>
        </p:nvSpPr>
        <p:spPr bwMode="auto">
          <a:xfrm>
            <a:off x="3243263" y="26670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80" name="Rectangle 22"/>
          <p:cNvSpPr>
            <a:spLocks noChangeArrowheads="1"/>
          </p:cNvSpPr>
          <p:nvPr/>
        </p:nvSpPr>
        <p:spPr bwMode="auto">
          <a:xfrm>
            <a:off x="4724400" y="3352800"/>
            <a:ext cx="2057400" cy="1524000"/>
          </a:xfrm>
          <a:prstGeom prst="rect">
            <a:avLst/>
          </a:prstGeom>
          <a:solidFill>
            <a:srgbClr val="C0CFE2"/>
          </a:solidFill>
          <a:ln w="12700">
            <a:solidFill>
              <a:srgbClr val="466A97"/>
            </a:solidFill>
            <a:miter lim="800000"/>
            <a:headEnd/>
            <a:tailEnd/>
          </a:ln>
        </p:spPr>
        <p:txBody>
          <a:bodyPr wrap="none"/>
          <a:lstStyle/>
          <a:p>
            <a:r>
              <a:rPr lang="en-US" sz="1400"/>
              <a:t>Optional Decentral </a:t>
            </a:r>
            <a:br>
              <a:rPr lang="en-US" sz="1400"/>
            </a:br>
            <a:r>
              <a:rPr lang="en-US" sz="1400"/>
              <a:t>Adapter Engine</a:t>
            </a:r>
            <a:br>
              <a:rPr lang="en-US" sz="1400"/>
            </a:br>
            <a:endParaRPr lang="en-US" sz="1400"/>
          </a:p>
        </p:txBody>
      </p:sp>
      <p:sp>
        <p:nvSpPr>
          <p:cNvPr id="15381" name="Rectangle 23"/>
          <p:cNvSpPr>
            <a:spLocks noChangeArrowheads="1"/>
          </p:cNvSpPr>
          <p:nvPr/>
        </p:nvSpPr>
        <p:spPr bwMode="auto">
          <a:xfrm>
            <a:off x="4810125" y="3886200"/>
            <a:ext cx="1265238"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FW</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grpSp>
        <p:nvGrpSpPr>
          <p:cNvPr id="15382" name="Group 24"/>
          <p:cNvGrpSpPr>
            <a:grpSpLocks/>
          </p:cNvGrpSpPr>
          <p:nvPr/>
        </p:nvGrpSpPr>
        <p:grpSpPr bwMode="auto">
          <a:xfrm rot="5400000">
            <a:off x="6073775" y="4156075"/>
            <a:ext cx="838200" cy="450850"/>
            <a:chOff x="2832" y="3552"/>
            <a:chExt cx="672" cy="336"/>
          </a:xfrm>
        </p:grpSpPr>
        <p:sp>
          <p:nvSpPr>
            <p:cNvPr id="15422" name="Rectangle 25"/>
            <p:cNvSpPr>
              <a:spLocks noChangeArrowheads="1"/>
            </p:cNvSpPr>
            <p:nvPr/>
          </p:nvSpPr>
          <p:spPr bwMode="auto">
            <a:xfrm>
              <a:off x="2880" y="3600"/>
              <a:ext cx="624" cy="288"/>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15423" name="Rectangle 26"/>
            <p:cNvSpPr>
              <a:spLocks noChangeArrowheads="1"/>
            </p:cNvSpPr>
            <p:nvPr/>
          </p:nvSpPr>
          <p:spPr bwMode="auto">
            <a:xfrm>
              <a:off x="2832" y="3552"/>
              <a:ext cx="624" cy="288"/>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grpSp>
      <p:sp>
        <p:nvSpPr>
          <p:cNvPr id="15383" name="Line 27"/>
          <p:cNvSpPr>
            <a:spLocks noChangeShapeType="1"/>
          </p:cNvSpPr>
          <p:nvPr/>
        </p:nvSpPr>
        <p:spPr bwMode="auto">
          <a:xfrm rot="10800000">
            <a:off x="6075363" y="4471988"/>
            <a:ext cx="257175" cy="0"/>
          </a:xfrm>
          <a:prstGeom prst="line">
            <a:avLst/>
          </a:prstGeom>
          <a:noFill/>
          <a:ln w="12700">
            <a:solidFill>
              <a:schemeClr val="tx1"/>
            </a:solidFill>
            <a:round/>
            <a:headEnd/>
            <a:tailEnd/>
          </a:ln>
        </p:spPr>
        <p:txBody>
          <a:bodyPr wrap="none"/>
          <a:lstStyle/>
          <a:p>
            <a:endParaRPr lang="en-US"/>
          </a:p>
        </p:txBody>
      </p:sp>
      <p:sp>
        <p:nvSpPr>
          <p:cNvPr id="15384" name="AutoShape 28"/>
          <p:cNvSpPr>
            <a:spLocks noChangeArrowheads="1"/>
          </p:cNvSpPr>
          <p:nvPr/>
        </p:nvSpPr>
        <p:spPr bwMode="auto">
          <a:xfrm rot="-5400000">
            <a:off x="6138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85" name="Rectangle 29"/>
          <p:cNvSpPr>
            <a:spLocks noChangeArrowheads="1"/>
          </p:cNvSpPr>
          <p:nvPr/>
        </p:nvSpPr>
        <p:spPr bwMode="auto">
          <a:xfrm>
            <a:off x="7010400" y="3048000"/>
            <a:ext cx="2057400" cy="1828800"/>
          </a:xfrm>
          <a:prstGeom prst="rect">
            <a:avLst/>
          </a:prstGeom>
          <a:solidFill>
            <a:srgbClr val="C0CFE2"/>
          </a:solidFill>
          <a:ln w="76200">
            <a:solidFill>
              <a:srgbClr val="FF0066"/>
            </a:solidFill>
            <a:miter lim="800000"/>
            <a:headEnd/>
            <a:tailEnd/>
          </a:ln>
        </p:spPr>
        <p:txBody>
          <a:bodyPr wrap="none"/>
          <a:lstStyle/>
          <a:p>
            <a:r>
              <a:rPr lang="en-US" sz="1400"/>
              <a:t>Partner Connectivity</a:t>
            </a:r>
            <a:br>
              <a:rPr lang="en-US" sz="1400"/>
            </a:br>
            <a:r>
              <a:rPr lang="en-US" sz="1400"/>
              <a:t>Kit</a:t>
            </a:r>
          </a:p>
        </p:txBody>
      </p:sp>
      <p:sp>
        <p:nvSpPr>
          <p:cNvPr id="15386" name="Rectangle 30"/>
          <p:cNvSpPr>
            <a:spLocks noChangeArrowheads="1"/>
          </p:cNvSpPr>
          <p:nvPr/>
        </p:nvSpPr>
        <p:spPr bwMode="auto">
          <a:xfrm>
            <a:off x="7081838" y="3886200"/>
            <a:ext cx="1279525"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FW</a:t>
            </a:r>
            <a:endParaRPr lang="en-US" sz="1200" b="0">
              <a:solidFill>
                <a:schemeClr val="tx1"/>
              </a:solidFill>
            </a:endParaRP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15387" name="Rectangle 31"/>
          <p:cNvSpPr>
            <a:spLocks noChangeArrowheads="1"/>
          </p:cNvSpPr>
          <p:nvPr/>
        </p:nvSpPr>
        <p:spPr bwMode="auto">
          <a:xfrm rot="5400000">
            <a:off x="8354219" y="4217194"/>
            <a:ext cx="777875" cy="385763"/>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15388" name="Line 32"/>
          <p:cNvSpPr>
            <a:spLocks noChangeShapeType="1"/>
          </p:cNvSpPr>
          <p:nvPr/>
        </p:nvSpPr>
        <p:spPr bwMode="auto">
          <a:xfrm rot="10800000">
            <a:off x="8361363" y="4471988"/>
            <a:ext cx="257175" cy="0"/>
          </a:xfrm>
          <a:prstGeom prst="line">
            <a:avLst/>
          </a:prstGeom>
          <a:noFill/>
          <a:ln w="12700">
            <a:solidFill>
              <a:schemeClr val="tx1"/>
            </a:solidFill>
            <a:round/>
            <a:headEnd/>
            <a:tailEnd/>
          </a:ln>
        </p:spPr>
        <p:txBody>
          <a:bodyPr wrap="none"/>
          <a:lstStyle/>
          <a:p>
            <a:endParaRPr lang="en-US"/>
          </a:p>
        </p:txBody>
      </p:sp>
      <p:sp>
        <p:nvSpPr>
          <p:cNvPr id="15389" name="AutoShape 33"/>
          <p:cNvSpPr>
            <a:spLocks noChangeArrowheads="1"/>
          </p:cNvSpPr>
          <p:nvPr/>
        </p:nvSpPr>
        <p:spPr bwMode="auto">
          <a:xfrm rot="-5400000">
            <a:off x="8424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15390" name="Freeform 34"/>
          <p:cNvSpPr>
            <a:spLocks/>
          </p:cNvSpPr>
          <p:nvPr/>
        </p:nvSpPr>
        <p:spPr bwMode="auto">
          <a:xfrm>
            <a:off x="6934200" y="2057400"/>
            <a:ext cx="2081213" cy="4383088"/>
          </a:xfrm>
          <a:custGeom>
            <a:avLst/>
            <a:gdLst>
              <a:gd name="T0" fmla="*/ 0 w 1536"/>
              <a:gd name="T1" fmla="*/ 2147483647 h 1152"/>
              <a:gd name="T2" fmla="*/ 0 w 1536"/>
              <a:gd name="T3" fmla="*/ 0 h 1152"/>
              <a:gd name="T4" fmla="*/ 2147483647 w 1536"/>
              <a:gd name="T5" fmla="*/ 0 h 1152"/>
              <a:gd name="T6" fmla="*/ 0 60000 65536"/>
              <a:gd name="T7" fmla="*/ 0 60000 65536"/>
              <a:gd name="T8" fmla="*/ 0 60000 65536"/>
              <a:gd name="T9" fmla="*/ 0 w 1536"/>
              <a:gd name="T10" fmla="*/ 0 h 1152"/>
              <a:gd name="T11" fmla="*/ 1536 w 1536"/>
              <a:gd name="T12" fmla="*/ 1152 h 1152"/>
            </a:gdLst>
            <a:ahLst/>
            <a:cxnLst>
              <a:cxn ang="T6">
                <a:pos x="T0" y="T1"/>
              </a:cxn>
              <a:cxn ang="T7">
                <a:pos x="T2" y="T3"/>
              </a:cxn>
              <a:cxn ang="T8">
                <a:pos x="T4" y="T5"/>
              </a:cxn>
            </a:cxnLst>
            <a:rect l="T9" t="T10" r="T11" b="T12"/>
            <a:pathLst>
              <a:path w="1536" h="1152">
                <a:moveTo>
                  <a:pt x="0" y="1152"/>
                </a:moveTo>
                <a:lnTo>
                  <a:pt x="0" y="0"/>
                </a:lnTo>
                <a:lnTo>
                  <a:pt x="1536" y="0"/>
                </a:lnTo>
              </a:path>
            </a:pathLst>
          </a:custGeom>
          <a:noFill/>
          <a:ln w="19050" cap="flat" cmpd="sng">
            <a:solidFill>
              <a:schemeClr val="tx1"/>
            </a:solidFill>
            <a:prstDash val="dash"/>
            <a:round/>
            <a:headEnd type="none" w="med" len="med"/>
            <a:tailEnd type="none" w="med" len="med"/>
          </a:ln>
        </p:spPr>
        <p:txBody>
          <a:bodyPr/>
          <a:lstStyle/>
          <a:p>
            <a:endParaRPr lang="en-US"/>
          </a:p>
        </p:txBody>
      </p:sp>
      <p:sp>
        <p:nvSpPr>
          <p:cNvPr id="15391" name="Line 35"/>
          <p:cNvSpPr>
            <a:spLocks noChangeShapeType="1"/>
          </p:cNvSpPr>
          <p:nvPr/>
        </p:nvSpPr>
        <p:spPr bwMode="auto">
          <a:xfrm>
            <a:off x="5715000" y="1295400"/>
            <a:ext cx="0" cy="2057400"/>
          </a:xfrm>
          <a:prstGeom prst="line">
            <a:avLst/>
          </a:prstGeom>
          <a:noFill/>
          <a:ln w="19050">
            <a:solidFill>
              <a:schemeClr val="accent2"/>
            </a:solidFill>
            <a:round/>
            <a:headEnd type="none" w="med" len="lg"/>
            <a:tailEnd type="triangle" w="med" len="lg"/>
          </a:ln>
        </p:spPr>
        <p:txBody>
          <a:bodyPr/>
          <a:lstStyle/>
          <a:p>
            <a:endParaRPr lang="en-US"/>
          </a:p>
        </p:txBody>
      </p:sp>
      <p:sp>
        <p:nvSpPr>
          <p:cNvPr id="15392" name="Line 36"/>
          <p:cNvSpPr>
            <a:spLocks noChangeShapeType="1"/>
          </p:cNvSpPr>
          <p:nvPr/>
        </p:nvSpPr>
        <p:spPr bwMode="auto">
          <a:xfrm>
            <a:off x="1719263" y="2971800"/>
            <a:ext cx="0" cy="1143000"/>
          </a:xfrm>
          <a:prstGeom prst="line">
            <a:avLst/>
          </a:prstGeom>
          <a:noFill/>
          <a:ln w="19050">
            <a:solidFill>
              <a:schemeClr val="accent2"/>
            </a:solidFill>
            <a:round/>
            <a:headEnd type="none" w="med" len="lg"/>
            <a:tailEnd type="none" w="med" len="lg"/>
          </a:ln>
        </p:spPr>
        <p:txBody>
          <a:bodyPr/>
          <a:lstStyle/>
          <a:p>
            <a:endParaRPr lang="en-US"/>
          </a:p>
        </p:txBody>
      </p:sp>
      <p:sp>
        <p:nvSpPr>
          <p:cNvPr id="15393" name="Line 37"/>
          <p:cNvSpPr>
            <a:spLocks noChangeShapeType="1"/>
          </p:cNvSpPr>
          <p:nvPr/>
        </p:nvSpPr>
        <p:spPr bwMode="auto">
          <a:xfrm>
            <a:off x="2971800" y="1295400"/>
            <a:ext cx="0" cy="533400"/>
          </a:xfrm>
          <a:prstGeom prst="line">
            <a:avLst/>
          </a:prstGeom>
          <a:noFill/>
          <a:ln w="19050">
            <a:solidFill>
              <a:schemeClr val="accent2"/>
            </a:solidFill>
            <a:round/>
            <a:headEnd type="none" w="med" len="lg"/>
            <a:tailEnd type="triangle" w="med" len="lg"/>
          </a:ln>
        </p:spPr>
        <p:txBody>
          <a:bodyPr/>
          <a:lstStyle/>
          <a:p>
            <a:endParaRPr lang="en-US"/>
          </a:p>
        </p:txBody>
      </p:sp>
      <p:cxnSp>
        <p:nvCxnSpPr>
          <p:cNvPr id="15394" name="AutoShape 38"/>
          <p:cNvCxnSpPr>
            <a:cxnSpLocks noChangeShapeType="1"/>
            <a:stCxn id="15370" idx="3"/>
            <a:endCxn id="15385" idx="0"/>
          </p:cNvCxnSpPr>
          <p:nvPr/>
        </p:nvCxnSpPr>
        <p:spPr bwMode="auto">
          <a:xfrm>
            <a:off x="4538663" y="2971800"/>
            <a:ext cx="3500437" cy="38100"/>
          </a:xfrm>
          <a:prstGeom prst="bentConnector2">
            <a:avLst/>
          </a:prstGeom>
          <a:noFill/>
          <a:ln w="19050">
            <a:solidFill>
              <a:schemeClr val="accent2"/>
            </a:solidFill>
            <a:miter lim="800000"/>
            <a:headEnd type="none" w="med" len="lg"/>
            <a:tailEnd type="none" w="med" len="lg"/>
          </a:ln>
        </p:spPr>
      </p:cxnSp>
      <p:sp>
        <p:nvSpPr>
          <p:cNvPr id="15395" name="AutoShape 39"/>
          <p:cNvSpPr>
            <a:spLocks noChangeArrowheads="1"/>
          </p:cNvSpPr>
          <p:nvPr/>
        </p:nvSpPr>
        <p:spPr bwMode="auto">
          <a:xfrm>
            <a:off x="5181600" y="2895600"/>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15396" name="AutoShape 40"/>
          <p:cNvCxnSpPr>
            <a:cxnSpLocks noChangeShapeType="1"/>
            <a:stCxn id="15370" idx="1"/>
            <a:endCxn id="15424" idx="0"/>
          </p:cNvCxnSpPr>
          <p:nvPr/>
        </p:nvCxnSpPr>
        <p:spPr bwMode="auto">
          <a:xfrm rot="10800000" flipV="1">
            <a:off x="609600" y="2971800"/>
            <a:ext cx="1490663" cy="381000"/>
          </a:xfrm>
          <a:prstGeom prst="bentConnector2">
            <a:avLst/>
          </a:prstGeom>
          <a:noFill/>
          <a:ln w="19050">
            <a:solidFill>
              <a:schemeClr val="accent2"/>
            </a:solidFill>
            <a:miter lim="800000"/>
            <a:headEnd type="none" w="med" len="lg"/>
            <a:tailEnd type="none" w="med" len="lg"/>
          </a:ln>
        </p:spPr>
      </p:cxnSp>
      <p:sp>
        <p:nvSpPr>
          <p:cNvPr id="15397" name="AutoShape 41"/>
          <p:cNvSpPr>
            <a:spLocks noChangeArrowheads="1"/>
          </p:cNvSpPr>
          <p:nvPr/>
        </p:nvSpPr>
        <p:spPr bwMode="auto">
          <a:xfrm>
            <a:off x="1643063" y="2895600"/>
            <a:ext cx="144462"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15398" name="Rectangle 42"/>
          <p:cNvSpPr>
            <a:spLocks noChangeArrowheads="1"/>
          </p:cNvSpPr>
          <p:nvPr/>
        </p:nvSpPr>
        <p:spPr bwMode="auto">
          <a:xfrm>
            <a:off x="152400" y="5445125"/>
            <a:ext cx="914400" cy="838200"/>
          </a:xfrm>
          <a:prstGeom prst="rect">
            <a:avLst/>
          </a:prstGeom>
          <a:solidFill>
            <a:srgbClr val="FFC041"/>
          </a:solidFill>
          <a:ln w="12700">
            <a:solidFill>
              <a:schemeClr val="folHlink"/>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a:t>
            </a:r>
            <a:br>
              <a:rPr lang="en-US" sz="1400">
                <a:solidFill>
                  <a:schemeClr val="tx2"/>
                </a:solidFill>
              </a:rPr>
            </a:br>
            <a:r>
              <a:rPr lang="en-US" sz="1400">
                <a:solidFill>
                  <a:schemeClr val="tx2"/>
                </a:solidFill>
              </a:rPr>
              <a:t>DB</a:t>
            </a:r>
            <a:br>
              <a:rPr lang="en-US" sz="1400">
                <a:solidFill>
                  <a:schemeClr val="tx2"/>
                </a:solidFill>
              </a:rPr>
            </a:br>
            <a:r>
              <a:rPr lang="en-US" sz="1400">
                <a:solidFill>
                  <a:schemeClr val="tx2"/>
                </a:solidFill>
              </a:rPr>
              <a:t>JMS</a:t>
            </a:r>
          </a:p>
        </p:txBody>
      </p:sp>
      <p:cxnSp>
        <p:nvCxnSpPr>
          <p:cNvPr id="15399" name="AutoShape 43"/>
          <p:cNvCxnSpPr>
            <a:cxnSpLocks noChangeShapeType="1"/>
            <a:stCxn id="15423" idx="3"/>
          </p:cNvCxnSpPr>
          <p:nvPr/>
        </p:nvCxnSpPr>
        <p:spPr bwMode="auto">
          <a:xfrm rot="5400000">
            <a:off x="5813426" y="4852987"/>
            <a:ext cx="823912" cy="595313"/>
          </a:xfrm>
          <a:prstGeom prst="bentConnector3">
            <a:avLst>
              <a:gd name="adj1" fmla="val 49903"/>
            </a:avLst>
          </a:prstGeom>
          <a:noFill/>
          <a:ln w="19050">
            <a:solidFill>
              <a:schemeClr val="accent2"/>
            </a:solidFill>
            <a:miter lim="800000"/>
            <a:headEnd type="none" w="med" len="lg"/>
            <a:tailEnd type="none" w="med" len="lg"/>
          </a:ln>
        </p:spPr>
      </p:cxnSp>
      <p:sp>
        <p:nvSpPr>
          <p:cNvPr id="15400" name="Rectangle 44"/>
          <p:cNvSpPr>
            <a:spLocks noChangeArrowheads="1"/>
          </p:cNvSpPr>
          <p:nvPr/>
        </p:nvSpPr>
        <p:spPr bwMode="auto">
          <a:xfrm rot="5400000">
            <a:off x="8419306" y="4156870"/>
            <a:ext cx="777875" cy="385762"/>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15401" name="AutoShape 45"/>
          <p:cNvCxnSpPr>
            <a:cxnSpLocks noChangeShapeType="1"/>
            <a:stCxn id="15400" idx="3"/>
          </p:cNvCxnSpPr>
          <p:nvPr/>
        </p:nvCxnSpPr>
        <p:spPr bwMode="auto">
          <a:xfrm rot="5400000">
            <a:off x="8070851" y="4824412"/>
            <a:ext cx="823912" cy="652463"/>
          </a:xfrm>
          <a:prstGeom prst="bentConnector3">
            <a:avLst>
              <a:gd name="adj1" fmla="val 49903"/>
            </a:avLst>
          </a:prstGeom>
          <a:noFill/>
          <a:ln w="19050">
            <a:solidFill>
              <a:schemeClr val="accent2"/>
            </a:solidFill>
            <a:miter lim="800000"/>
            <a:headEnd type="none" w="med" len="lg"/>
            <a:tailEnd type="none" w="med" len="lg"/>
          </a:ln>
        </p:spPr>
      </p:cxnSp>
      <p:sp>
        <p:nvSpPr>
          <p:cNvPr id="15402" name="Rectangle 46"/>
          <p:cNvSpPr>
            <a:spLocks noChangeArrowheads="1"/>
          </p:cNvSpPr>
          <p:nvPr/>
        </p:nvSpPr>
        <p:spPr bwMode="auto">
          <a:xfrm rot="5400000">
            <a:off x="3736975" y="3998913"/>
            <a:ext cx="9906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15403" name="AutoShape 47"/>
          <p:cNvCxnSpPr>
            <a:cxnSpLocks noChangeShapeType="1"/>
            <a:stCxn id="15402" idx="3"/>
            <a:endCxn id="15417" idx="0"/>
          </p:cNvCxnSpPr>
          <p:nvPr/>
        </p:nvCxnSpPr>
        <p:spPr bwMode="auto">
          <a:xfrm>
            <a:off x="4232275" y="4722813"/>
            <a:ext cx="4763" cy="712787"/>
          </a:xfrm>
          <a:prstGeom prst="straightConnector1">
            <a:avLst/>
          </a:prstGeom>
          <a:noFill/>
          <a:ln w="19050">
            <a:solidFill>
              <a:schemeClr val="accent2"/>
            </a:solidFill>
            <a:round/>
            <a:headEnd type="none" w="med" len="lg"/>
            <a:tailEnd type="none" w="med" len="lg"/>
          </a:ln>
        </p:spPr>
      </p:cxnSp>
      <p:sp>
        <p:nvSpPr>
          <p:cNvPr id="15404" name="AutoShape 48"/>
          <p:cNvSpPr>
            <a:spLocks noChangeArrowheads="1"/>
          </p:cNvSpPr>
          <p:nvPr/>
        </p:nvSpPr>
        <p:spPr bwMode="auto">
          <a:xfrm>
            <a:off x="4175125" y="51482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15405" name="AutoShape 49"/>
          <p:cNvCxnSpPr>
            <a:cxnSpLocks noChangeShapeType="1"/>
            <a:stCxn id="15368" idx="3"/>
            <a:endCxn id="15367" idx="0"/>
          </p:cNvCxnSpPr>
          <p:nvPr/>
        </p:nvCxnSpPr>
        <p:spPr bwMode="auto">
          <a:xfrm flipH="1">
            <a:off x="1717675" y="4876800"/>
            <a:ext cx="1588" cy="566738"/>
          </a:xfrm>
          <a:prstGeom prst="straightConnector1">
            <a:avLst/>
          </a:prstGeom>
          <a:noFill/>
          <a:ln w="19050">
            <a:solidFill>
              <a:schemeClr val="accent2"/>
            </a:solidFill>
            <a:round/>
            <a:headEnd type="none" w="med" len="lg"/>
            <a:tailEnd type="none" w="med" len="lg"/>
          </a:ln>
        </p:spPr>
      </p:cxnSp>
      <p:cxnSp>
        <p:nvCxnSpPr>
          <p:cNvPr id="15406" name="AutoShape 50"/>
          <p:cNvCxnSpPr>
            <a:cxnSpLocks noChangeShapeType="1"/>
            <a:stCxn id="15425" idx="2"/>
            <a:endCxn id="15398" idx="0"/>
          </p:cNvCxnSpPr>
          <p:nvPr/>
        </p:nvCxnSpPr>
        <p:spPr bwMode="auto">
          <a:xfrm>
            <a:off x="609600" y="4819650"/>
            <a:ext cx="0" cy="625475"/>
          </a:xfrm>
          <a:prstGeom prst="straightConnector1">
            <a:avLst/>
          </a:prstGeom>
          <a:noFill/>
          <a:ln w="19050">
            <a:solidFill>
              <a:schemeClr val="accent2"/>
            </a:solidFill>
            <a:round/>
            <a:headEnd type="none" w="med" len="lg"/>
            <a:tailEnd type="none" w="med" len="lg"/>
          </a:ln>
        </p:spPr>
      </p:cxnSp>
      <p:sp>
        <p:nvSpPr>
          <p:cNvPr id="15407" name="AutoShape 51"/>
          <p:cNvSpPr>
            <a:spLocks noChangeArrowheads="1"/>
          </p:cNvSpPr>
          <p:nvPr/>
        </p:nvSpPr>
        <p:spPr bwMode="auto">
          <a:xfrm>
            <a:off x="165258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pPr algn="ctr"/>
            <a:endParaRPr lang="en-US"/>
          </a:p>
        </p:txBody>
      </p:sp>
      <p:sp>
        <p:nvSpPr>
          <p:cNvPr id="15408" name="AutoShape 52"/>
          <p:cNvSpPr>
            <a:spLocks noChangeArrowheads="1"/>
          </p:cNvSpPr>
          <p:nvPr/>
        </p:nvSpPr>
        <p:spPr bwMode="auto">
          <a:xfrm>
            <a:off x="54133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15409" name="AutoShape 53"/>
          <p:cNvSpPr>
            <a:spLocks noChangeArrowheads="1"/>
          </p:cNvSpPr>
          <p:nvPr/>
        </p:nvSpPr>
        <p:spPr bwMode="auto">
          <a:xfrm>
            <a:off x="6153150" y="5083175"/>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15410" name="AutoShape 54"/>
          <p:cNvSpPr>
            <a:spLocks noChangeArrowheads="1"/>
          </p:cNvSpPr>
          <p:nvPr/>
        </p:nvSpPr>
        <p:spPr bwMode="auto">
          <a:xfrm>
            <a:off x="8439150" y="50847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15411" name="Rectangle 55"/>
          <p:cNvSpPr>
            <a:spLocks noChangeArrowheads="1"/>
          </p:cNvSpPr>
          <p:nvPr/>
        </p:nvSpPr>
        <p:spPr bwMode="auto">
          <a:xfrm>
            <a:off x="7543800" y="3352800"/>
            <a:ext cx="1447800" cy="457200"/>
          </a:xfrm>
          <a:prstGeom prst="rect">
            <a:avLst/>
          </a:prstGeom>
          <a:solidFill>
            <a:schemeClr val="bg1"/>
          </a:solidFill>
          <a:ln w="12700">
            <a:solidFill>
              <a:srgbClr val="466A97"/>
            </a:solidFill>
            <a:miter lim="800000"/>
            <a:headEnd/>
            <a:tailEnd/>
          </a:ln>
        </p:spPr>
        <p:txBody>
          <a:bodyPr wrap="none" anchor="ctr"/>
          <a:lstStyle/>
          <a:p>
            <a:pPr algn="ctr"/>
            <a:r>
              <a:rPr lang="de-DE" sz="1200" b="0">
                <a:solidFill>
                  <a:schemeClr val="tx1"/>
                </a:solidFill>
              </a:rPr>
              <a:t>PCK Configuration</a:t>
            </a:r>
          </a:p>
          <a:p>
            <a:pPr algn="ctr"/>
            <a:r>
              <a:rPr lang="de-DE" sz="1200" b="0">
                <a:solidFill>
                  <a:schemeClr val="tx1"/>
                </a:solidFill>
              </a:rPr>
              <a:t>and Monitoring</a:t>
            </a:r>
            <a:endParaRPr lang="en-US" sz="1200" b="0">
              <a:solidFill>
                <a:schemeClr val="tx1"/>
              </a:solidFill>
            </a:endParaRPr>
          </a:p>
        </p:txBody>
      </p:sp>
      <p:sp>
        <p:nvSpPr>
          <p:cNvPr id="15412" name="Rectangle 56"/>
          <p:cNvSpPr>
            <a:spLocks noChangeArrowheads="1"/>
          </p:cNvSpPr>
          <p:nvPr/>
        </p:nvSpPr>
        <p:spPr bwMode="auto">
          <a:xfrm>
            <a:off x="5180013"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15413" name="Rectangle 57"/>
          <p:cNvSpPr>
            <a:spLocks noChangeArrowheads="1"/>
          </p:cNvSpPr>
          <p:nvPr/>
        </p:nvSpPr>
        <p:spPr bwMode="auto">
          <a:xfrm>
            <a:off x="5275263"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15414" name="Rectangle 58"/>
          <p:cNvSpPr>
            <a:spLocks noChangeArrowheads="1"/>
          </p:cNvSpPr>
          <p:nvPr/>
        </p:nvSpPr>
        <p:spPr bwMode="auto">
          <a:xfrm>
            <a:off x="5370513"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15415" name="Rectangle 59"/>
          <p:cNvSpPr>
            <a:spLocks noChangeArrowheads="1"/>
          </p:cNvSpPr>
          <p:nvPr/>
        </p:nvSpPr>
        <p:spPr bwMode="auto">
          <a:xfrm>
            <a:off x="3322638"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15416" name="Rectangle 60"/>
          <p:cNvSpPr>
            <a:spLocks noChangeArrowheads="1"/>
          </p:cNvSpPr>
          <p:nvPr/>
        </p:nvSpPr>
        <p:spPr bwMode="auto">
          <a:xfrm>
            <a:off x="3417888"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15417" name="Rectangle 61"/>
          <p:cNvSpPr>
            <a:spLocks noChangeArrowheads="1"/>
          </p:cNvSpPr>
          <p:nvPr/>
        </p:nvSpPr>
        <p:spPr bwMode="auto">
          <a:xfrm>
            <a:off x="35131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15418" name="Rectangle 62"/>
          <p:cNvSpPr>
            <a:spLocks noChangeArrowheads="1"/>
          </p:cNvSpPr>
          <p:nvPr/>
        </p:nvSpPr>
        <p:spPr bwMode="auto">
          <a:xfrm>
            <a:off x="7342188" y="5588000"/>
            <a:ext cx="1447800" cy="838200"/>
          </a:xfrm>
          <a:prstGeom prst="rect">
            <a:avLst/>
          </a:prstGeom>
          <a:solidFill>
            <a:srgbClr val="466A97"/>
          </a:solidFill>
          <a:ln w="12700" algn="ctr">
            <a:solidFill>
              <a:schemeClr val="hlink"/>
            </a:solidFill>
            <a:miter lim="800000"/>
            <a:headEnd/>
            <a:tailEnd/>
          </a:ln>
          <a:effectLst>
            <a:outerShdw dist="35921" dir="2700000" algn="ctr" rotWithShape="0">
              <a:schemeClr val="bg2"/>
            </a:outerShdw>
          </a:effectLst>
        </p:spPr>
        <p:txBody>
          <a:bodyPr wrap="none" anchor="ctr"/>
          <a:lstStyle/>
          <a:p>
            <a:pPr algn="ctr">
              <a:defRPr/>
            </a:pPr>
            <a:endParaRPr lang="en-US"/>
          </a:p>
        </p:txBody>
      </p:sp>
      <p:sp>
        <p:nvSpPr>
          <p:cNvPr id="15419" name="Rectangle 63"/>
          <p:cNvSpPr>
            <a:spLocks noChangeArrowheads="1"/>
          </p:cNvSpPr>
          <p:nvPr/>
        </p:nvSpPr>
        <p:spPr bwMode="auto">
          <a:xfrm>
            <a:off x="74374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SAP System</a:t>
            </a:r>
          </a:p>
        </p:txBody>
      </p:sp>
      <p:sp>
        <p:nvSpPr>
          <p:cNvPr id="15420" name="Text Box 64"/>
          <p:cNvSpPr txBox="1">
            <a:spLocks noChangeArrowheads="1"/>
          </p:cNvSpPr>
          <p:nvPr/>
        </p:nvSpPr>
        <p:spPr bwMode="auto">
          <a:xfrm>
            <a:off x="107950" y="1477963"/>
            <a:ext cx="1900238" cy="457200"/>
          </a:xfrm>
          <a:prstGeom prst="rect">
            <a:avLst/>
          </a:prstGeom>
          <a:solidFill>
            <a:schemeClr val="accent1"/>
          </a:solidFill>
          <a:ln w="12700">
            <a:noFill/>
            <a:miter lim="800000"/>
            <a:headEnd/>
            <a:tailEnd/>
          </a:ln>
        </p:spPr>
        <p:txBody>
          <a:bodyPr lIns="90000" tIns="46800" rIns="90000" bIns="46800">
            <a:spAutoFit/>
          </a:bodyPr>
          <a:lstStyle/>
          <a:p>
            <a:r>
              <a:rPr lang="en-US" sz="1200">
                <a:solidFill>
                  <a:schemeClr val="tx1"/>
                </a:solidFill>
              </a:rPr>
              <a:t>Content (e. g. Mapping, Adapter Metadata)</a:t>
            </a:r>
          </a:p>
        </p:txBody>
      </p:sp>
      <p:sp>
        <p:nvSpPr>
          <p:cNvPr id="15421" name="Line 65"/>
          <p:cNvSpPr>
            <a:spLocks noChangeShapeType="1"/>
          </p:cNvSpPr>
          <p:nvPr/>
        </p:nvSpPr>
        <p:spPr bwMode="auto">
          <a:xfrm flipV="1">
            <a:off x="1042988" y="1154113"/>
            <a:ext cx="0" cy="431800"/>
          </a:xfrm>
          <a:prstGeom prst="line">
            <a:avLst/>
          </a:prstGeom>
          <a:noFill/>
          <a:ln w="50800">
            <a:solidFill>
              <a:schemeClr val="accent1"/>
            </a:solidFill>
            <a:round/>
            <a:headEnd/>
            <a:tailEnd type="triangle" w="med" len="med"/>
          </a:ln>
        </p:spPr>
        <p:txBody>
          <a:bodyPr lIns="90000" tIns="46800" rIns="90000" bIns="46800" anchor="ctr">
            <a:spAutoFit/>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SAP Partner Connectivity Kit Overview (1)</a:t>
            </a:r>
          </a:p>
        </p:txBody>
      </p:sp>
      <p:sp>
        <p:nvSpPr>
          <p:cNvPr id="16387" name="Text Box 2"/>
          <p:cNvSpPr txBox="1">
            <a:spLocks noChangeArrowheads="1"/>
          </p:cNvSpPr>
          <p:nvPr/>
        </p:nvSpPr>
        <p:spPr bwMode="auto">
          <a:xfrm>
            <a:off x="633413" y="1247775"/>
            <a:ext cx="8178800" cy="4479925"/>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SAP Partner Connectivity Kit (PCK) is based on Adapter Framework</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PCK‘s objective is to enable XML document exchange between SAP PI and business partner not using SAP PI</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cs typeface="Times New Roman" pitchFamily="18" charset="0"/>
              </a:rPr>
              <a:t>Communication between SAP PI and PCK is via SAP PI messaging protocol</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cs typeface="Times New Roman" pitchFamily="18" charset="0"/>
              </a:rPr>
              <a:t>PCK provides connectivity options to access:</a:t>
            </a:r>
          </a:p>
          <a:p>
            <a:pPr marL="993775"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SAP Adapters</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File / FTP</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JDBC (Database)</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JMS (MQSeries, SonicMQ, …)</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1800" b="0">
                <a:solidFill>
                  <a:srgbClr val="000000"/>
                </a:solidFill>
              </a:rPr>
              <a:t>SOAP</a:t>
            </a:r>
          </a:p>
          <a:p>
            <a:pPr marL="1376363" lvl="3" indent="-266700">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1800" b="0">
                <a:solidFill>
                  <a:srgbClr val="000000"/>
                </a:solidFill>
              </a:rPr>
              <a:t>RFC</a:t>
            </a:r>
          </a:p>
          <a:p>
            <a:pPr marL="1376363" lvl="3" indent="-266700">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de-DE" sz="1800" b="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SAP Partner Connectivity Kit Overview (2)</a:t>
            </a:r>
          </a:p>
        </p:txBody>
      </p:sp>
      <p:sp>
        <p:nvSpPr>
          <p:cNvPr id="17411" name="Text Box 2"/>
          <p:cNvSpPr txBox="1">
            <a:spLocks noChangeArrowheads="1"/>
          </p:cNvSpPr>
          <p:nvPr/>
        </p:nvSpPr>
        <p:spPr bwMode="auto">
          <a:xfrm>
            <a:off x="646113" y="1581150"/>
            <a:ext cx="8178800" cy="3622675"/>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PCK is deployed on stand-alone SAP J2EE Engine (part of SAP Web AS) within business partner’s landscape</a:t>
            </a:r>
          </a:p>
          <a:p>
            <a:pPr marL="377825" indent="-377825">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de-DE" sz="2000" b="0">
              <a:solidFill>
                <a:srgbClr val="000000"/>
              </a:solidFill>
            </a:endParaRP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Configuration, administration, monitoring done locally on PCK itself without need for an Integration Directory</a:t>
            </a:r>
          </a:p>
          <a:p>
            <a:pPr marL="993775"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Configuration UI provides “same look and feel“ as configuration UI of Adapter Engine</a:t>
            </a:r>
          </a:p>
          <a:p>
            <a:pPr marL="377825" indent="-377825">
              <a:spcBef>
                <a:spcPts val="7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de-DE" sz="2000" b="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1"/>
          <p:cNvGrpSpPr>
            <a:grpSpLocks/>
          </p:cNvGrpSpPr>
          <p:nvPr/>
        </p:nvGrpSpPr>
        <p:grpSpPr bwMode="auto">
          <a:xfrm>
            <a:off x="685800" y="1695450"/>
            <a:ext cx="7797800" cy="3978275"/>
            <a:chOff x="432" y="1068"/>
            <a:chExt cx="4912" cy="2506"/>
          </a:xfrm>
        </p:grpSpPr>
        <p:pic>
          <p:nvPicPr>
            <p:cNvPr id="18440" name="Picture 2"/>
            <p:cNvPicPr>
              <a:picLocks noChangeAspect="1" noChangeArrowheads="1"/>
            </p:cNvPicPr>
            <p:nvPr/>
          </p:nvPicPr>
          <p:blipFill>
            <a:blip r:embed="rId2" cstate="print"/>
            <a:srcRect/>
            <a:stretch>
              <a:fillRect/>
            </a:stretch>
          </p:blipFill>
          <p:spPr bwMode="auto">
            <a:xfrm>
              <a:off x="432" y="1068"/>
              <a:ext cx="4912" cy="2506"/>
            </a:xfrm>
            <a:prstGeom prst="rect">
              <a:avLst/>
            </a:prstGeom>
            <a:noFill/>
            <a:ln w="9525">
              <a:noFill/>
              <a:round/>
              <a:headEnd/>
              <a:tailEnd/>
            </a:ln>
          </p:spPr>
        </p:pic>
        <p:sp>
          <p:nvSpPr>
            <p:cNvPr id="18441" name="Text Box 3"/>
            <p:cNvSpPr txBox="1">
              <a:spLocks noChangeArrowheads="1"/>
            </p:cNvSpPr>
            <p:nvPr/>
          </p:nvSpPr>
          <p:spPr bwMode="auto">
            <a:xfrm>
              <a:off x="432" y="1068"/>
              <a:ext cx="4912" cy="2506"/>
            </a:xfrm>
            <a:prstGeom prst="rect">
              <a:avLst/>
            </a:prstGeom>
            <a:noFill/>
            <a:ln w="9525">
              <a:noFill/>
              <a:round/>
              <a:headEnd/>
              <a:tailEnd/>
            </a:ln>
          </p:spPr>
          <p:txBody>
            <a:bodyPr wrap="none" anchor="ctr"/>
            <a:lstStyle/>
            <a:p>
              <a:endParaRPr lang="en-US"/>
            </a:p>
          </p:txBody>
        </p:sp>
      </p:grpSp>
      <p:sp>
        <p:nvSpPr>
          <p:cNvPr id="18435" name="Text Box 4"/>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Adapter Configuration</a:t>
            </a:r>
          </a:p>
        </p:txBody>
      </p:sp>
      <p:sp>
        <p:nvSpPr>
          <p:cNvPr id="18436" name="Rectangle 5"/>
          <p:cNvSpPr>
            <a:spLocks noChangeArrowheads="1"/>
          </p:cNvSpPr>
          <p:nvPr/>
        </p:nvSpPr>
        <p:spPr bwMode="auto">
          <a:xfrm>
            <a:off x="1382713" y="2408238"/>
            <a:ext cx="7491412" cy="1101725"/>
          </a:xfrm>
          <a:prstGeom prst="rect">
            <a:avLst/>
          </a:prstGeom>
          <a:noFill/>
          <a:ln w="76320">
            <a:solidFill>
              <a:srgbClr val="FF0066"/>
            </a:solidFill>
            <a:miter lim="800000"/>
            <a:headEnd/>
            <a:tailEnd/>
          </a:ln>
        </p:spPr>
        <p:txBody>
          <a:bodyPr wrap="none" anchor="ctr"/>
          <a:lstStyle/>
          <a:p>
            <a:endParaRPr lang="en-US"/>
          </a:p>
        </p:txBody>
      </p:sp>
      <p:sp>
        <p:nvSpPr>
          <p:cNvPr id="18437" name="Rectangle 6"/>
          <p:cNvSpPr>
            <a:spLocks noChangeArrowheads="1"/>
          </p:cNvSpPr>
          <p:nvPr/>
        </p:nvSpPr>
        <p:spPr bwMode="auto">
          <a:xfrm>
            <a:off x="1379538" y="3500438"/>
            <a:ext cx="7491412" cy="2454275"/>
          </a:xfrm>
          <a:prstGeom prst="rect">
            <a:avLst/>
          </a:prstGeom>
          <a:noFill/>
          <a:ln w="76320">
            <a:solidFill>
              <a:srgbClr val="FF0066"/>
            </a:solidFill>
            <a:miter lim="800000"/>
            <a:headEnd/>
            <a:tailEnd/>
          </a:ln>
        </p:spPr>
        <p:txBody>
          <a:bodyPr wrap="none" anchor="ctr"/>
          <a:lstStyle/>
          <a:p>
            <a:endParaRPr lang="en-US"/>
          </a:p>
        </p:txBody>
      </p:sp>
      <p:sp>
        <p:nvSpPr>
          <p:cNvPr id="18438" name="AutoShape 7"/>
          <p:cNvSpPr>
            <a:spLocks noChangeArrowheads="1"/>
          </p:cNvSpPr>
          <p:nvPr/>
        </p:nvSpPr>
        <p:spPr bwMode="auto">
          <a:xfrm>
            <a:off x="5892800" y="1262063"/>
            <a:ext cx="3005138" cy="796925"/>
          </a:xfrm>
          <a:prstGeom prst="wedgeRoundRectCallout">
            <a:avLst>
              <a:gd name="adj1" fmla="val -69861"/>
              <a:gd name="adj2" fmla="val 148606"/>
              <a:gd name="adj3" fmla="val 16667"/>
            </a:avLst>
          </a:prstGeom>
          <a:solidFill>
            <a:srgbClr val="EAEAEA"/>
          </a:solidFill>
          <a:ln w="12600">
            <a:solidFill>
              <a:srgbClr val="000000"/>
            </a:solidFill>
            <a:miter lim="800000"/>
            <a:headEnd/>
            <a:tailEnd/>
          </a:ln>
        </p:spPr>
        <p:txBody>
          <a:bodyPr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2000" b="0">
                <a:solidFill>
                  <a:srgbClr val="000000"/>
                </a:solidFill>
              </a:rPr>
              <a:t>Adapter independent parameters</a:t>
            </a:r>
          </a:p>
        </p:txBody>
      </p:sp>
      <p:sp>
        <p:nvSpPr>
          <p:cNvPr id="18439" name="AutoShape 8"/>
          <p:cNvSpPr>
            <a:spLocks noChangeArrowheads="1"/>
          </p:cNvSpPr>
          <p:nvPr/>
        </p:nvSpPr>
        <p:spPr bwMode="auto">
          <a:xfrm>
            <a:off x="5951538" y="3797300"/>
            <a:ext cx="3005137" cy="796925"/>
          </a:xfrm>
          <a:prstGeom prst="wedgeRoundRectCallout">
            <a:avLst>
              <a:gd name="adj1" fmla="val -62625"/>
              <a:gd name="adj2" fmla="val 106773"/>
              <a:gd name="adj3" fmla="val 16667"/>
            </a:avLst>
          </a:prstGeom>
          <a:solidFill>
            <a:srgbClr val="EAEAEA"/>
          </a:solidFill>
          <a:ln w="12600">
            <a:solidFill>
              <a:srgbClr val="000000"/>
            </a:solidFill>
            <a:miter lim="800000"/>
            <a:headEnd/>
            <a:tailEnd/>
          </a:ln>
        </p:spPr>
        <p:txBody>
          <a:bodyPr lIns="90000" tIns="46800" rIns="90000" bIns="46800"/>
          <a:lstStyle/>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2000" b="0">
                <a:solidFill>
                  <a:srgbClr val="000000"/>
                </a:solidFill>
              </a:rPr>
              <a:t>Adapter specific parameters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6"/>
          <p:cNvSpPr>
            <a:spLocks noGrp="1"/>
          </p:cNvSpPr>
          <p:nvPr>
            <p:ph type="title"/>
          </p:nvPr>
        </p:nvSpPr>
        <p:spPr/>
        <p:txBody>
          <a:bodyPr/>
          <a:lstStyle/>
          <a:p>
            <a:r>
              <a:rPr lang="en-US" b="0" smtClean="0"/>
              <a:t>Quality of Service(QoS)</a:t>
            </a:r>
          </a:p>
        </p:txBody>
      </p:sp>
      <p:sp>
        <p:nvSpPr>
          <p:cNvPr id="19459" name="Content Placeholder 7"/>
          <p:cNvSpPr>
            <a:spLocks noGrp="1"/>
          </p:cNvSpPr>
          <p:nvPr>
            <p:ph idx="1"/>
          </p:nvPr>
        </p:nvSpPr>
        <p:spPr>
          <a:xfrm>
            <a:off x="685800" y="990600"/>
            <a:ext cx="7797800" cy="5045075"/>
          </a:xfrm>
        </p:spPr>
        <p:txBody>
          <a:bodyPr/>
          <a:lstStyle/>
          <a:p>
            <a:r>
              <a:rPr lang="en-US" sz="1600" smtClean="0"/>
              <a:t>	</a:t>
            </a:r>
            <a:r>
              <a:rPr lang="en-US" sz="1700" b="0" smtClean="0"/>
              <a:t>The sender of a message uses the attribute Quality of Service (QoS) to determine how a message is delivered. The following types of quality of service are supported:</a:t>
            </a:r>
          </a:p>
          <a:p>
            <a:r>
              <a:rPr lang="en-US" sz="1700" b="0" smtClean="0"/>
              <a:t>●    BE (Best Effort): The message is sent synchronously. The sender waits for   a response before it continues processing. </a:t>
            </a:r>
          </a:p>
          <a:p>
            <a:r>
              <a:rPr lang="en-US" sz="1700" b="0" smtClean="0"/>
              <a:t>●    EO (Exactly Once): The message is sent asynchronously. The sender does not wait for a response. The Integration Engine and the Adapter Engine guarantee that the message is sent and processed exactly once. </a:t>
            </a:r>
          </a:p>
          <a:p>
            <a:r>
              <a:rPr lang="en-US" sz="1700" b="0" smtClean="0"/>
              <a:t>●    EOIO (Exactly Once In Order): Messages are delivered with the same queue names (supplied by the application) in the same sequence that they were sent from the sender system. Message processing is asynchronous in this case.</a:t>
            </a:r>
          </a:p>
          <a:p>
            <a:r>
              <a:rPr lang="en-US" sz="1700" b="0" smtClean="0"/>
              <a:t>	In the case of quality of service BE an error occurs if more than one receiver is determined for a message. In the case of delivery types EO and EOIO, the message is copied correspondingly and sent to the individual receivers.</a:t>
            </a:r>
          </a:p>
          <a:p>
            <a:pPr>
              <a:buFont typeface="Arial" charset="0"/>
              <a:buChar char="•"/>
            </a:pPr>
            <a:r>
              <a:rPr lang="en-US" sz="1700" b="0" smtClean="0"/>
              <a:t>Synchronous Message Processing (BE)</a:t>
            </a:r>
          </a:p>
          <a:p>
            <a:pPr>
              <a:buFont typeface="Arial" charset="0"/>
              <a:buChar char="•"/>
            </a:pPr>
            <a:r>
              <a:rPr lang="en-US" sz="1700" b="0" smtClean="0"/>
              <a:t>Asynchronous Message Processing (EO, EOIO)</a:t>
            </a:r>
          </a:p>
          <a:p>
            <a:endParaRPr lang="en-US" sz="16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ChangeArrowheads="1"/>
          </p:cNvSpPr>
          <p:nvPr/>
        </p:nvSpPr>
        <p:spPr bwMode="auto">
          <a:xfrm>
            <a:off x="692150" y="2578100"/>
            <a:ext cx="6505575" cy="468313"/>
          </a:xfrm>
          <a:prstGeom prst="rect">
            <a:avLst/>
          </a:prstGeom>
          <a:solidFill>
            <a:srgbClr val="DDDDDD">
              <a:alpha val="50195"/>
            </a:srgbClr>
          </a:solidFill>
          <a:ln w="9525">
            <a:noFill/>
            <a:round/>
            <a:headEnd/>
            <a:tailEnd/>
          </a:ln>
        </p:spPr>
        <p:txBody>
          <a:bodyPr wrap="none" anchor="ctr"/>
          <a:lstStyle/>
          <a:p>
            <a:endParaRPr lang="en-US"/>
          </a:p>
        </p:txBody>
      </p:sp>
      <p:sp>
        <p:nvSpPr>
          <p:cNvPr id="20483" name="Rectangle 2"/>
          <p:cNvSpPr>
            <a:spLocks noChangeArrowheads="1"/>
          </p:cNvSpPr>
          <p:nvPr/>
        </p:nvSpPr>
        <p:spPr bwMode="auto">
          <a:xfrm>
            <a:off x="627063" y="733425"/>
            <a:ext cx="8247062" cy="519113"/>
          </a:xfrm>
          <a:prstGeom prst="rect">
            <a:avLst/>
          </a:prstGeom>
          <a:noFill/>
          <a:ln w="9525">
            <a:noFill/>
            <a:round/>
            <a:headEnd/>
            <a:tailEnd/>
          </a:ln>
        </p:spPr>
        <p:txBody>
          <a:bodyPr lIns="136440" tIns="136440" rIns="136440" bIns="136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1800" b="0">
                <a:solidFill>
                  <a:srgbClr val="00CC99"/>
                </a:solidFill>
              </a:rPr>
              <a:t>Agenda</a:t>
            </a:r>
          </a:p>
        </p:txBody>
      </p:sp>
      <p:sp>
        <p:nvSpPr>
          <p:cNvPr id="20484" name="Text Box 3"/>
          <p:cNvSpPr txBox="1">
            <a:spLocks noChangeArrowheads="1"/>
          </p:cNvSpPr>
          <p:nvPr/>
        </p:nvSpPr>
        <p:spPr bwMode="auto">
          <a:xfrm>
            <a:off x="409575" y="304800"/>
            <a:ext cx="7481888" cy="533400"/>
          </a:xfrm>
          <a:prstGeom prst="rect">
            <a:avLst/>
          </a:prstGeom>
          <a:noFill/>
          <a:ln w="9525">
            <a:noFill/>
            <a:round/>
            <a:headEnd/>
            <a:tailEnd/>
          </a:ln>
        </p:spPr>
        <p:txBody>
          <a:bodyPr lIns="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PI Adapter Framework</a:t>
            </a:r>
          </a:p>
        </p:txBody>
      </p:sp>
      <p:sp>
        <p:nvSpPr>
          <p:cNvPr id="20485" name="Line 4"/>
          <p:cNvSpPr>
            <a:spLocks noChangeShapeType="1"/>
          </p:cNvSpPr>
          <p:nvPr/>
        </p:nvSpPr>
        <p:spPr bwMode="auto">
          <a:xfrm>
            <a:off x="0" y="1382713"/>
            <a:ext cx="8085138" cy="1587"/>
          </a:xfrm>
          <a:prstGeom prst="line">
            <a:avLst/>
          </a:prstGeom>
          <a:noFill/>
          <a:ln w="19080">
            <a:solidFill>
              <a:srgbClr val="00CC99"/>
            </a:solidFill>
            <a:miter lim="800000"/>
            <a:headEnd/>
            <a:tailEnd/>
          </a:ln>
        </p:spPr>
        <p:txBody>
          <a:bodyPr/>
          <a:lstStyle/>
          <a:p>
            <a:endParaRPr lang="en-US"/>
          </a:p>
        </p:txBody>
      </p:sp>
      <p:sp>
        <p:nvSpPr>
          <p:cNvPr id="20486" name="Rectangle 5"/>
          <p:cNvSpPr>
            <a:spLocks noChangeArrowheads="1"/>
          </p:cNvSpPr>
          <p:nvPr/>
        </p:nvSpPr>
        <p:spPr bwMode="auto">
          <a:xfrm>
            <a:off x="0" y="1387475"/>
            <a:ext cx="600075" cy="4852988"/>
          </a:xfrm>
          <a:prstGeom prst="rect">
            <a:avLst/>
          </a:prstGeom>
          <a:solidFill>
            <a:srgbClr val="CCCCFF"/>
          </a:solidFill>
          <a:ln w="9525">
            <a:noFill/>
            <a:round/>
            <a:headEnd/>
            <a:tailEnd/>
          </a:ln>
        </p:spPr>
        <p:txBody>
          <a:bodyPr wrap="none" anchor="ctr"/>
          <a:lstStyle/>
          <a:p>
            <a:endParaRPr lang="en-US"/>
          </a:p>
        </p:txBody>
      </p:sp>
      <p:sp>
        <p:nvSpPr>
          <p:cNvPr id="20487" name="Line 6"/>
          <p:cNvSpPr>
            <a:spLocks noChangeShapeType="1"/>
          </p:cNvSpPr>
          <p:nvPr/>
        </p:nvSpPr>
        <p:spPr bwMode="auto">
          <a:xfrm>
            <a:off x="608013" y="1397000"/>
            <a:ext cx="8504237" cy="1588"/>
          </a:xfrm>
          <a:prstGeom prst="line">
            <a:avLst/>
          </a:prstGeom>
          <a:noFill/>
          <a:ln w="19080">
            <a:solidFill>
              <a:srgbClr val="808080"/>
            </a:solidFill>
            <a:miter lim="800000"/>
            <a:headEnd/>
            <a:tailEnd/>
          </a:ln>
        </p:spPr>
        <p:txBody>
          <a:bodyPr/>
          <a:lstStyle/>
          <a:p>
            <a:endParaRPr lang="en-US"/>
          </a:p>
        </p:txBody>
      </p:sp>
      <p:sp>
        <p:nvSpPr>
          <p:cNvPr id="20488" name="Rectangle 7"/>
          <p:cNvSpPr>
            <a:spLocks noChangeArrowheads="1"/>
          </p:cNvSpPr>
          <p:nvPr/>
        </p:nvSpPr>
        <p:spPr bwMode="auto">
          <a:xfrm>
            <a:off x="8029575" y="1292225"/>
            <a:ext cx="220663" cy="220663"/>
          </a:xfrm>
          <a:prstGeom prst="rect">
            <a:avLst/>
          </a:prstGeom>
          <a:solidFill>
            <a:srgbClr val="00CC99"/>
          </a:solidFill>
          <a:ln w="9525">
            <a:noFill/>
            <a:round/>
            <a:headEnd/>
            <a:tailEnd/>
          </a:ln>
        </p:spPr>
        <p:txBody>
          <a:bodyPr wrap="none" anchor="ctr"/>
          <a:lstStyle/>
          <a:p>
            <a:endParaRPr lang="en-US"/>
          </a:p>
        </p:txBody>
      </p:sp>
      <p:grpSp>
        <p:nvGrpSpPr>
          <p:cNvPr id="20489" name="Group 8"/>
          <p:cNvGrpSpPr>
            <a:grpSpLocks/>
          </p:cNvGrpSpPr>
          <p:nvPr/>
        </p:nvGrpSpPr>
        <p:grpSpPr bwMode="auto">
          <a:xfrm>
            <a:off x="0" y="2124075"/>
            <a:ext cx="828675" cy="107950"/>
            <a:chOff x="0" y="1338"/>
            <a:chExt cx="522" cy="68"/>
          </a:xfrm>
        </p:grpSpPr>
        <p:sp>
          <p:nvSpPr>
            <p:cNvPr id="20505" name="Line 9"/>
            <p:cNvSpPr>
              <a:spLocks noChangeShapeType="1"/>
            </p:cNvSpPr>
            <p:nvPr/>
          </p:nvSpPr>
          <p:spPr bwMode="auto">
            <a:xfrm>
              <a:off x="0" y="1360"/>
              <a:ext cx="448" cy="0"/>
            </a:xfrm>
            <a:prstGeom prst="line">
              <a:avLst/>
            </a:prstGeom>
            <a:noFill/>
            <a:ln w="12600">
              <a:solidFill>
                <a:srgbClr val="CCCCFF"/>
              </a:solidFill>
              <a:miter lim="800000"/>
              <a:headEnd/>
              <a:tailEnd/>
            </a:ln>
          </p:spPr>
          <p:txBody>
            <a:bodyPr/>
            <a:lstStyle/>
            <a:p>
              <a:endParaRPr lang="en-US"/>
            </a:p>
          </p:txBody>
        </p:sp>
        <p:sp>
          <p:nvSpPr>
            <p:cNvPr id="20506" name="Rectangle 10"/>
            <p:cNvSpPr>
              <a:spLocks noChangeArrowheads="1"/>
            </p:cNvSpPr>
            <p:nvPr/>
          </p:nvSpPr>
          <p:spPr bwMode="auto">
            <a:xfrm rot="-5400000">
              <a:off x="466" y="1338"/>
              <a:ext cx="55" cy="55"/>
            </a:xfrm>
            <a:prstGeom prst="rect">
              <a:avLst/>
            </a:prstGeom>
            <a:solidFill>
              <a:srgbClr val="00CC99"/>
            </a:solidFill>
            <a:ln w="9525">
              <a:noFill/>
              <a:round/>
              <a:headEnd/>
              <a:tailEnd/>
            </a:ln>
          </p:spPr>
          <p:txBody>
            <a:bodyPr wrap="none" anchor="ctr"/>
            <a:lstStyle/>
            <a:p>
              <a:endParaRPr lang="en-US"/>
            </a:p>
          </p:txBody>
        </p:sp>
        <p:sp>
          <p:nvSpPr>
            <p:cNvPr id="20507" name="Line 11"/>
            <p:cNvSpPr>
              <a:spLocks noChangeShapeType="1"/>
            </p:cNvSpPr>
            <p:nvPr/>
          </p:nvSpPr>
          <p:spPr bwMode="auto">
            <a:xfrm>
              <a:off x="0" y="1358"/>
              <a:ext cx="382" cy="0"/>
            </a:xfrm>
            <a:prstGeom prst="line">
              <a:avLst/>
            </a:prstGeom>
            <a:noFill/>
            <a:ln w="12600">
              <a:solidFill>
                <a:srgbClr val="CCCCCC"/>
              </a:solidFill>
              <a:miter lim="800000"/>
              <a:headEnd/>
              <a:tailEnd/>
            </a:ln>
          </p:spPr>
          <p:txBody>
            <a:bodyPr/>
            <a:lstStyle/>
            <a:p>
              <a:endParaRPr lang="en-US"/>
            </a:p>
          </p:txBody>
        </p:sp>
        <p:sp>
          <p:nvSpPr>
            <p:cNvPr id="20508" name="Line 12"/>
            <p:cNvSpPr>
              <a:spLocks noChangeShapeType="1"/>
            </p:cNvSpPr>
            <p:nvPr/>
          </p:nvSpPr>
          <p:spPr bwMode="auto">
            <a:xfrm>
              <a:off x="466" y="1407"/>
              <a:ext cx="56" cy="0"/>
            </a:xfrm>
            <a:prstGeom prst="line">
              <a:avLst/>
            </a:prstGeom>
            <a:noFill/>
            <a:ln w="12600">
              <a:solidFill>
                <a:srgbClr val="808080"/>
              </a:solidFill>
              <a:miter lim="800000"/>
              <a:headEnd/>
              <a:tailEnd/>
            </a:ln>
          </p:spPr>
          <p:txBody>
            <a:bodyPr/>
            <a:lstStyle/>
            <a:p>
              <a:endParaRPr lang="en-US"/>
            </a:p>
          </p:txBody>
        </p:sp>
      </p:grpSp>
      <p:sp>
        <p:nvSpPr>
          <p:cNvPr id="20490" name="Text Box 13"/>
          <p:cNvSpPr txBox="1">
            <a:spLocks noChangeArrowheads="1"/>
          </p:cNvSpPr>
          <p:nvPr/>
        </p:nvSpPr>
        <p:spPr bwMode="auto">
          <a:xfrm>
            <a:off x="862013" y="1993900"/>
            <a:ext cx="8281987" cy="2259013"/>
          </a:xfrm>
          <a:prstGeom prst="rect">
            <a:avLst/>
          </a:prstGeom>
          <a:noFill/>
          <a:ln w="9525">
            <a:noFill/>
            <a:round/>
            <a:headEnd/>
            <a:tailEnd/>
          </a:ln>
        </p:spPr>
        <p:txBody>
          <a:bodyPr lIns="90000" tIns="46800" rIns="90000" bIns="46800">
            <a:spAutoFit/>
          </a:bodyPr>
          <a:lstStyle/>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SAP PI Adapter Framework Overview</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Technical adapters in detail</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Summary</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500" b="0">
              <a:solidFill>
                <a:srgbClr val="000000"/>
              </a:solidFill>
              <a:cs typeface="Arial" charset="0"/>
            </a:endParaRPr>
          </a:p>
        </p:txBody>
      </p:sp>
      <p:grpSp>
        <p:nvGrpSpPr>
          <p:cNvPr id="20491" name="Group 14"/>
          <p:cNvGrpSpPr>
            <a:grpSpLocks/>
          </p:cNvGrpSpPr>
          <p:nvPr/>
        </p:nvGrpSpPr>
        <p:grpSpPr bwMode="auto">
          <a:xfrm>
            <a:off x="0" y="2738438"/>
            <a:ext cx="828675" cy="107950"/>
            <a:chOff x="0" y="1725"/>
            <a:chExt cx="522" cy="68"/>
          </a:xfrm>
        </p:grpSpPr>
        <p:sp>
          <p:nvSpPr>
            <p:cNvPr id="20501" name="Line 15"/>
            <p:cNvSpPr>
              <a:spLocks noChangeShapeType="1"/>
            </p:cNvSpPr>
            <p:nvPr/>
          </p:nvSpPr>
          <p:spPr bwMode="auto">
            <a:xfrm>
              <a:off x="0" y="1747"/>
              <a:ext cx="448" cy="0"/>
            </a:xfrm>
            <a:prstGeom prst="line">
              <a:avLst/>
            </a:prstGeom>
            <a:noFill/>
            <a:ln w="12600">
              <a:solidFill>
                <a:srgbClr val="CCCCFF"/>
              </a:solidFill>
              <a:miter lim="800000"/>
              <a:headEnd/>
              <a:tailEnd/>
            </a:ln>
          </p:spPr>
          <p:txBody>
            <a:bodyPr/>
            <a:lstStyle/>
            <a:p>
              <a:endParaRPr lang="en-US"/>
            </a:p>
          </p:txBody>
        </p:sp>
        <p:sp>
          <p:nvSpPr>
            <p:cNvPr id="20502" name="Rectangle 16"/>
            <p:cNvSpPr>
              <a:spLocks noChangeArrowheads="1"/>
            </p:cNvSpPr>
            <p:nvPr/>
          </p:nvSpPr>
          <p:spPr bwMode="auto">
            <a:xfrm rot="-5400000">
              <a:off x="466" y="1725"/>
              <a:ext cx="55" cy="55"/>
            </a:xfrm>
            <a:prstGeom prst="rect">
              <a:avLst/>
            </a:prstGeom>
            <a:solidFill>
              <a:srgbClr val="00CC99"/>
            </a:solidFill>
            <a:ln w="9525">
              <a:noFill/>
              <a:round/>
              <a:headEnd/>
              <a:tailEnd/>
            </a:ln>
          </p:spPr>
          <p:txBody>
            <a:bodyPr wrap="none" anchor="ctr"/>
            <a:lstStyle/>
            <a:p>
              <a:endParaRPr lang="en-US"/>
            </a:p>
          </p:txBody>
        </p:sp>
        <p:sp>
          <p:nvSpPr>
            <p:cNvPr id="20503" name="Line 17"/>
            <p:cNvSpPr>
              <a:spLocks noChangeShapeType="1"/>
            </p:cNvSpPr>
            <p:nvPr/>
          </p:nvSpPr>
          <p:spPr bwMode="auto">
            <a:xfrm>
              <a:off x="0" y="1745"/>
              <a:ext cx="382" cy="0"/>
            </a:xfrm>
            <a:prstGeom prst="line">
              <a:avLst/>
            </a:prstGeom>
            <a:noFill/>
            <a:ln w="12600">
              <a:solidFill>
                <a:srgbClr val="CCCCCC"/>
              </a:solidFill>
              <a:miter lim="800000"/>
              <a:headEnd/>
              <a:tailEnd/>
            </a:ln>
          </p:spPr>
          <p:txBody>
            <a:bodyPr/>
            <a:lstStyle/>
            <a:p>
              <a:endParaRPr lang="en-US"/>
            </a:p>
          </p:txBody>
        </p:sp>
        <p:sp>
          <p:nvSpPr>
            <p:cNvPr id="20504" name="Line 18"/>
            <p:cNvSpPr>
              <a:spLocks noChangeShapeType="1"/>
            </p:cNvSpPr>
            <p:nvPr/>
          </p:nvSpPr>
          <p:spPr bwMode="auto">
            <a:xfrm>
              <a:off x="466" y="1794"/>
              <a:ext cx="56" cy="0"/>
            </a:xfrm>
            <a:prstGeom prst="line">
              <a:avLst/>
            </a:prstGeom>
            <a:noFill/>
            <a:ln w="12600">
              <a:solidFill>
                <a:srgbClr val="808080"/>
              </a:solidFill>
              <a:miter lim="800000"/>
              <a:headEnd/>
              <a:tailEnd/>
            </a:ln>
          </p:spPr>
          <p:txBody>
            <a:bodyPr/>
            <a:lstStyle/>
            <a:p>
              <a:endParaRPr lang="en-US"/>
            </a:p>
          </p:txBody>
        </p:sp>
      </p:grpSp>
      <p:grpSp>
        <p:nvGrpSpPr>
          <p:cNvPr id="20492" name="Group 19"/>
          <p:cNvGrpSpPr>
            <a:grpSpLocks/>
          </p:cNvGrpSpPr>
          <p:nvPr/>
        </p:nvGrpSpPr>
        <p:grpSpPr bwMode="auto">
          <a:xfrm>
            <a:off x="0" y="3359150"/>
            <a:ext cx="828675" cy="107950"/>
            <a:chOff x="0" y="2116"/>
            <a:chExt cx="522" cy="68"/>
          </a:xfrm>
        </p:grpSpPr>
        <p:sp>
          <p:nvSpPr>
            <p:cNvPr id="20497" name="Line 20"/>
            <p:cNvSpPr>
              <a:spLocks noChangeShapeType="1"/>
            </p:cNvSpPr>
            <p:nvPr/>
          </p:nvSpPr>
          <p:spPr bwMode="auto">
            <a:xfrm>
              <a:off x="0" y="2138"/>
              <a:ext cx="448" cy="0"/>
            </a:xfrm>
            <a:prstGeom prst="line">
              <a:avLst/>
            </a:prstGeom>
            <a:noFill/>
            <a:ln w="12600">
              <a:solidFill>
                <a:srgbClr val="CCCCFF"/>
              </a:solidFill>
              <a:miter lim="800000"/>
              <a:headEnd/>
              <a:tailEnd/>
            </a:ln>
          </p:spPr>
          <p:txBody>
            <a:bodyPr/>
            <a:lstStyle/>
            <a:p>
              <a:endParaRPr lang="en-US"/>
            </a:p>
          </p:txBody>
        </p:sp>
        <p:sp>
          <p:nvSpPr>
            <p:cNvPr id="20498" name="Rectangle 21"/>
            <p:cNvSpPr>
              <a:spLocks noChangeArrowheads="1"/>
            </p:cNvSpPr>
            <p:nvPr/>
          </p:nvSpPr>
          <p:spPr bwMode="auto">
            <a:xfrm rot="-5400000">
              <a:off x="466" y="2116"/>
              <a:ext cx="55" cy="55"/>
            </a:xfrm>
            <a:prstGeom prst="rect">
              <a:avLst/>
            </a:prstGeom>
            <a:solidFill>
              <a:srgbClr val="00CC99"/>
            </a:solidFill>
            <a:ln w="9525">
              <a:noFill/>
              <a:round/>
              <a:headEnd/>
              <a:tailEnd/>
            </a:ln>
          </p:spPr>
          <p:txBody>
            <a:bodyPr wrap="none" anchor="ctr"/>
            <a:lstStyle/>
            <a:p>
              <a:endParaRPr lang="en-US"/>
            </a:p>
          </p:txBody>
        </p:sp>
        <p:sp>
          <p:nvSpPr>
            <p:cNvPr id="20499" name="Line 22"/>
            <p:cNvSpPr>
              <a:spLocks noChangeShapeType="1"/>
            </p:cNvSpPr>
            <p:nvPr/>
          </p:nvSpPr>
          <p:spPr bwMode="auto">
            <a:xfrm>
              <a:off x="0" y="2136"/>
              <a:ext cx="382" cy="0"/>
            </a:xfrm>
            <a:prstGeom prst="line">
              <a:avLst/>
            </a:prstGeom>
            <a:noFill/>
            <a:ln w="12600">
              <a:solidFill>
                <a:srgbClr val="CCCCCC"/>
              </a:solidFill>
              <a:miter lim="800000"/>
              <a:headEnd/>
              <a:tailEnd/>
            </a:ln>
          </p:spPr>
          <p:txBody>
            <a:bodyPr/>
            <a:lstStyle/>
            <a:p>
              <a:endParaRPr lang="en-US"/>
            </a:p>
          </p:txBody>
        </p:sp>
        <p:sp>
          <p:nvSpPr>
            <p:cNvPr id="20500" name="Line 23"/>
            <p:cNvSpPr>
              <a:spLocks noChangeShapeType="1"/>
            </p:cNvSpPr>
            <p:nvPr/>
          </p:nvSpPr>
          <p:spPr bwMode="auto">
            <a:xfrm>
              <a:off x="466" y="2185"/>
              <a:ext cx="56" cy="0"/>
            </a:xfrm>
            <a:prstGeom prst="line">
              <a:avLst/>
            </a:prstGeom>
            <a:noFill/>
            <a:ln w="12600">
              <a:solidFill>
                <a:srgbClr val="808080"/>
              </a:solidFill>
              <a:miter lim="800000"/>
              <a:headEnd/>
              <a:tailEnd/>
            </a:ln>
          </p:spPr>
          <p:txBody>
            <a:bodyPr/>
            <a:lstStyle/>
            <a:p>
              <a:endParaRPr lang="en-US"/>
            </a:p>
          </p:txBody>
        </p:sp>
      </p:grpSp>
      <p:pic>
        <p:nvPicPr>
          <p:cNvPr id="20493" name="Picture 24"/>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round/>
            <a:headEnd/>
            <a:tailEnd/>
          </a:ln>
        </p:spPr>
      </p:pic>
      <p:sp>
        <p:nvSpPr>
          <p:cNvPr id="20494" name="Line 25"/>
          <p:cNvSpPr>
            <a:spLocks noChangeShapeType="1"/>
          </p:cNvSpPr>
          <p:nvPr/>
        </p:nvSpPr>
        <p:spPr bwMode="auto">
          <a:xfrm>
            <a:off x="639763" y="6230938"/>
            <a:ext cx="8504237" cy="1587"/>
          </a:xfrm>
          <a:prstGeom prst="line">
            <a:avLst/>
          </a:prstGeom>
          <a:noFill/>
          <a:ln w="19080">
            <a:solidFill>
              <a:srgbClr val="808080"/>
            </a:solidFill>
            <a:miter lim="800000"/>
            <a:headEnd/>
            <a:tailEnd/>
          </a:ln>
        </p:spPr>
        <p:txBody>
          <a:bodyPr/>
          <a:lstStyle/>
          <a:p>
            <a:endParaRPr lang="en-US"/>
          </a:p>
        </p:txBody>
      </p:sp>
      <p:sp>
        <p:nvSpPr>
          <p:cNvPr id="20495" name="Line 26"/>
          <p:cNvSpPr>
            <a:spLocks noChangeShapeType="1"/>
          </p:cNvSpPr>
          <p:nvPr/>
        </p:nvSpPr>
        <p:spPr bwMode="auto">
          <a:xfrm>
            <a:off x="0" y="6243638"/>
            <a:ext cx="7954963" cy="1587"/>
          </a:xfrm>
          <a:prstGeom prst="line">
            <a:avLst/>
          </a:prstGeom>
          <a:noFill/>
          <a:ln w="19080">
            <a:solidFill>
              <a:srgbClr val="00CC99"/>
            </a:solidFill>
            <a:miter lim="800000"/>
            <a:headEnd/>
            <a:tailEnd/>
          </a:ln>
        </p:spPr>
        <p:txBody>
          <a:bodyPr/>
          <a:lstStyle/>
          <a:p>
            <a:endParaRPr lang="en-US"/>
          </a:p>
        </p:txBody>
      </p:sp>
      <p:sp>
        <p:nvSpPr>
          <p:cNvPr id="20496" name="Rectangle 27"/>
          <p:cNvSpPr>
            <a:spLocks noChangeArrowheads="1"/>
          </p:cNvSpPr>
          <p:nvPr/>
        </p:nvSpPr>
        <p:spPr bwMode="auto">
          <a:xfrm>
            <a:off x="7977188" y="6102350"/>
            <a:ext cx="220662" cy="220663"/>
          </a:xfrm>
          <a:prstGeom prst="rect">
            <a:avLst/>
          </a:prstGeom>
          <a:solidFill>
            <a:srgbClr val="00CC99"/>
          </a:solidFill>
          <a:ln w="9525">
            <a:noFill/>
            <a:round/>
            <a:headEnd/>
            <a:tailEnd/>
          </a:ln>
        </p:spPr>
        <p:txBody>
          <a:bodyPr wrap="none" anchor="ctr"/>
          <a:lstStyle/>
          <a:p>
            <a:endParaRPr lang="en-US"/>
          </a:p>
        </p:txBody>
      </p:sp>
    </p:spTree>
  </p:cSld>
  <p:clrMapOvr>
    <a:masterClrMapping/>
  </p:clrMapOvr>
  <p:transition advTm="10240"/>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ChangeArrowheads="1"/>
          </p:cNvSpPr>
          <p:nvPr/>
        </p:nvSpPr>
        <p:spPr bwMode="auto">
          <a:xfrm>
            <a:off x="692150" y="1963738"/>
            <a:ext cx="6505575" cy="468312"/>
          </a:xfrm>
          <a:prstGeom prst="rect">
            <a:avLst/>
          </a:prstGeom>
          <a:solidFill>
            <a:srgbClr val="DDDDDD">
              <a:alpha val="50195"/>
            </a:srgbClr>
          </a:solidFill>
          <a:ln w="9525">
            <a:noFill/>
            <a:round/>
            <a:headEnd/>
            <a:tailEnd/>
          </a:ln>
        </p:spPr>
        <p:txBody>
          <a:bodyPr wrap="none" anchor="ctr"/>
          <a:lstStyle/>
          <a:p>
            <a:endParaRPr lang="en-US"/>
          </a:p>
        </p:txBody>
      </p:sp>
      <p:sp>
        <p:nvSpPr>
          <p:cNvPr id="3075" name="Rectangle 2"/>
          <p:cNvSpPr>
            <a:spLocks noChangeArrowheads="1"/>
          </p:cNvSpPr>
          <p:nvPr/>
        </p:nvSpPr>
        <p:spPr bwMode="auto">
          <a:xfrm>
            <a:off x="627063" y="733425"/>
            <a:ext cx="8247062" cy="519113"/>
          </a:xfrm>
          <a:prstGeom prst="rect">
            <a:avLst/>
          </a:prstGeom>
          <a:noFill/>
          <a:ln w="9525">
            <a:noFill/>
            <a:round/>
            <a:headEnd/>
            <a:tailEnd/>
          </a:ln>
        </p:spPr>
        <p:txBody>
          <a:bodyPr lIns="136440" tIns="136440" rIns="136440" bIns="136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1800" b="0">
                <a:solidFill>
                  <a:srgbClr val="00CC99"/>
                </a:solidFill>
              </a:rPr>
              <a:t>Agenda</a:t>
            </a:r>
          </a:p>
        </p:txBody>
      </p:sp>
      <p:sp>
        <p:nvSpPr>
          <p:cNvPr id="3076" name="Text Box 3"/>
          <p:cNvSpPr txBox="1">
            <a:spLocks noChangeArrowheads="1"/>
          </p:cNvSpPr>
          <p:nvPr/>
        </p:nvSpPr>
        <p:spPr bwMode="auto">
          <a:xfrm>
            <a:off x="409575" y="304800"/>
            <a:ext cx="7481888"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PI Adapter Framework</a:t>
            </a:r>
          </a:p>
        </p:txBody>
      </p:sp>
      <p:sp>
        <p:nvSpPr>
          <p:cNvPr id="3077" name="Line 4"/>
          <p:cNvSpPr>
            <a:spLocks noChangeShapeType="1"/>
          </p:cNvSpPr>
          <p:nvPr/>
        </p:nvSpPr>
        <p:spPr bwMode="auto">
          <a:xfrm>
            <a:off x="0" y="1382713"/>
            <a:ext cx="8085138" cy="1587"/>
          </a:xfrm>
          <a:prstGeom prst="line">
            <a:avLst/>
          </a:prstGeom>
          <a:noFill/>
          <a:ln w="19080">
            <a:solidFill>
              <a:srgbClr val="00CC99"/>
            </a:solidFill>
            <a:miter lim="800000"/>
            <a:headEnd/>
            <a:tailEnd/>
          </a:ln>
        </p:spPr>
        <p:txBody>
          <a:bodyPr/>
          <a:lstStyle/>
          <a:p>
            <a:endParaRPr lang="en-US"/>
          </a:p>
        </p:txBody>
      </p:sp>
      <p:sp>
        <p:nvSpPr>
          <p:cNvPr id="3078" name="Rectangle 5"/>
          <p:cNvSpPr>
            <a:spLocks noChangeArrowheads="1"/>
          </p:cNvSpPr>
          <p:nvPr/>
        </p:nvSpPr>
        <p:spPr bwMode="auto">
          <a:xfrm>
            <a:off x="0" y="1387475"/>
            <a:ext cx="600075" cy="4852988"/>
          </a:xfrm>
          <a:prstGeom prst="rect">
            <a:avLst/>
          </a:prstGeom>
          <a:solidFill>
            <a:srgbClr val="CCCCFF"/>
          </a:solidFill>
          <a:ln w="9525">
            <a:noFill/>
            <a:round/>
            <a:headEnd/>
            <a:tailEnd/>
          </a:ln>
        </p:spPr>
        <p:txBody>
          <a:bodyPr wrap="none" anchor="ctr"/>
          <a:lstStyle/>
          <a:p>
            <a:endParaRPr lang="en-US"/>
          </a:p>
        </p:txBody>
      </p:sp>
      <p:sp>
        <p:nvSpPr>
          <p:cNvPr id="3079" name="Line 6"/>
          <p:cNvSpPr>
            <a:spLocks noChangeShapeType="1"/>
          </p:cNvSpPr>
          <p:nvPr/>
        </p:nvSpPr>
        <p:spPr bwMode="auto">
          <a:xfrm>
            <a:off x="608013" y="1397000"/>
            <a:ext cx="8504237" cy="1588"/>
          </a:xfrm>
          <a:prstGeom prst="line">
            <a:avLst/>
          </a:prstGeom>
          <a:noFill/>
          <a:ln w="19080">
            <a:solidFill>
              <a:srgbClr val="808080"/>
            </a:solidFill>
            <a:miter lim="800000"/>
            <a:headEnd/>
            <a:tailEnd/>
          </a:ln>
        </p:spPr>
        <p:txBody>
          <a:bodyPr/>
          <a:lstStyle/>
          <a:p>
            <a:endParaRPr lang="en-US"/>
          </a:p>
        </p:txBody>
      </p:sp>
      <p:sp>
        <p:nvSpPr>
          <p:cNvPr id="3080" name="Rectangle 7"/>
          <p:cNvSpPr>
            <a:spLocks noChangeArrowheads="1"/>
          </p:cNvSpPr>
          <p:nvPr/>
        </p:nvSpPr>
        <p:spPr bwMode="auto">
          <a:xfrm>
            <a:off x="8029575" y="1292225"/>
            <a:ext cx="220663" cy="220663"/>
          </a:xfrm>
          <a:prstGeom prst="rect">
            <a:avLst/>
          </a:prstGeom>
          <a:solidFill>
            <a:srgbClr val="00CC99"/>
          </a:solidFill>
          <a:ln w="9525">
            <a:noFill/>
            <a:round/>
            <a:headEnd/>
            <a:tailEnd/>
          </a:ln>
        </p:spPr>
        <p:txBody>
          <a:bodyPr wrap="none" anchor="ctr"/>
          <a:lstStyle/>
          <a:p>
            <a:endParaRPr lang="en-US"/>
          </a:p>
        </p:txBody>
      </p:sp>
      <p:grpSp>
        <p:nvGrpSpPr>
          <p:cNvPr id="3081" name="Group 8"/>
          <p:cNvGrpSpPr>
            <a:grpSpLocks/>
          </p:cNvGrpSpPr>
          <p:nvPr/>
        </p:nvGrpSpPr>
        <p:grpSpPr bwMode="auto">
          <a:xfrm>
            <a:off x="0" y="2166938"/>
            <a:ext cx="828675" cy="107950"/>
            <a:chOff x="0" y="1365"/>
            <a:chExt cx="522" cy="68"/>
          </a:xfrm>
        </p:grpSpPr>
        <p:sp>
          <p:nvSpPr>
            <p:cNvPr id="3097" name="Line 9"/>
            <p:cNvSpPr>
              <a:spLocks noChangeShapeType="1"/>
            </p:cNvSpPr>
            <p:nvPr/>
          </p:nvSpPr>
          <p:spPr bwMode="auto">
            <a:xfrm>
              <a:off x="0" y="1387"/>
              <a:ext cx="448" cy="0"/>
            </a:xfrm>
            <a:prstGeom prst="line">
              <a:avLst/>
            </a:prstGeom>
            <a:noFill/>
            <a:ln w="12600">
              <a:solidFill>
                <a:srgbClr val="CCCCFF"/>
              </a:solidFill>
              <a:miter lim="800000"/>
              <a:headEnd/>
              <a:tailEnd/>
            </a:ln>
          </p:spPr>
          <p:txBody>
            <a:bodyPr/>
            <a:lstStyle/>
            <a:p>
              <a:endParaRPr lang="en-US"/>
            </a:p>
          </p:txBody>
        </p:sp>
        <p:sp>
          <p:nvSpPr>
            <p:cNvPr id="3098" name="Rectangle 10"/>
            <p:cNvSpPr>
              <a:spLocks noChangeArrowheads="1"/>
            </p:cNvSpPr>
            <p:nvPr/>
          </p:nvSpPr>
          <p:spPr bwMode="auto">
            <a:xfrm rot="-5400000">
              <a:off x="466" y="1365"/>
              <a:ext cx="55" cy="55"/>
            </a:xfrm>
            <a:prstGeom prst="rect">
              <a:avLst/>
            </a:prstGeom>
            <a:solidFill>
              <a:srgbClr val="00CC99"/>
            </a:solidFill>
            <a:ln w="9525">
              <a:noFill/>
              <a:round/>
              <a:headEnd/>
              <a:tailEnd/>
            </a:ln>
          </p:spPr>
          <p:txBody>
            <a:bodyPr wrap="none" anchor="ctr"/>
            <a:lstStyle/>
            <a:p>
              <a:endParaRPr lang="en-US"/>
            </a:p>
          </p:txBody>
        </p:sp>
        <p:sp>
          <p:nvSpPr>
            <p:cNvPr id="3099" name="Line 11"/>
            <p:cNvSpPr>
              <a:spLocks noChangeShapeType="1"/>
            </p:cNvSpPr>
            <p:nvPr/>
          </p:nvSpPr>
          <p:spPr bwMode="auto">
            <a:xfrm>
              <a:off x="0" y="1385"/>
              <a:ext cx="382" cy="0"/>
            </a:xfrm>
            <a:prstGeom prst="line">
              <a:avLst/>
            </a:prstGeom>
            <a:noFill/>
            <a:ln w="12600">
              <a:solidFill>
                <a:srgbClr val="CCCCCC"/>
              </a:solidFill>
              <a:miter lim="800000"/>
              <a:headEnd/>
              <a:tailEnd/>
            </a:ln>
          </p:spPr>
          <p:txBody>
            <a:bodyPr/>
            <a:lstStyle/>
            <a:p>
              <a:endParaRPr lang="en-US"/>
            </a:p>
          </p:txBody>
        </p:sp>
        <p:sp>
          <p:nvSpPr>
            <p:cNvPr id="3100" name="Line 12"/>
            <p:cNvSpPr>
              <a:spLocks noChangeShapeType="1"/>
            </p:cNvSpPr>
            <p:nvPr/>
          </p:nvSpPr>
          <p:spPr bwMode="auto">
            <a:xfrm>
              <a:off x="466" y="1434"/>
              <a:ext cx="56" cy="0"/>
            </a:xfrm>
            <a:prstGeom prst="line">
              <a:avLst/>
            </a:prstGeom>
            <a:noFill/>
            <a:ln w="12600">
              <a:solidFill>
                <a:srgbClr val="808080"/>
              </a:solidFill>
              <a:miter lim="800000"/>
              <a:headEnd/>
              <a:tailEnd/>
            </a:ln>
          </p:spPr>
          <p:txBody>
            <a:bodyPr/>
            <a:lstStyle/>
            <a:p>
              <a:endParaRPr lang="en-US"/>
            </a:p>
          </p:txBody>
        </p:sp>
      </p:grpSp>
      <p:sp>
        <p:nvSpPr>
          <p:cNvPr id="3082" name="Text Box 13"/>
          <p:cNvSpPr txBox="1">
            <a:spLocks noChangeArrowheads="1"/>
          </p:cNvSpPr>
          <p:nvPr/>
        </p:nvSpPr>
        <p:spPr bwMode="auto">
          <a:xfrm>
            <a:off x="862013" y="1993900"/>
            <a:ext cx="7658100" cy="2732088"/>
          </a:xfrm>
          <a:prstGeom prst="rect">
            <a:avLst/>
          </a:prstGeom>
          <a:noFill/>
          <a:ln w="9525">
            <a:noFill/>
            <a:round/>
            <a:headEnd/>
            <a:tailEnd/>
          </a:ln>
        </p:spPr>
        <p:txBody>
          <a:bodyPr lIns="90000" tIns="46800" rIns="90000" bIns="46800">
            <a:spAutoFit/>
          </a:bodyPr>
          <a:lstStyle/>
          <a:p>
            <a:pPr>
              <a:lnSpc>
                <a:spcPct val="120000"/>
              </a:lnSpc>
              <a:spcAft>
                <a:spcPts val="337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a:solidFill>
                  <a:srgbClr val="000000"/>
                </a:solidFill>
                <a:cs typeface="Arial" charset="0"/>
              </a:rPr>
              <a:t>SAP PI Adapter Framework Overview</a:t>
            </a:r>
          </a:p>
          <a:p>
            <a:pPr>
              <a:lnSpc>
                <a:spcPct val="120000"/>
              </a:lnSpc>
              <a:spcAft>
                <a:spcPts val="337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a:solidFill>
                  <a:srgbClr val="000000"/>
                </a:solidFill>
                <a:cs typeface="Arial" charset="0"/>
              </a:rPr>
              <a:t>Technical adapters in detail</a:t>
            </a:r>
          </a:p>
          <a:p>
            <a:pPr>
              <a:lnSpc>
                <a:spcPct val="120000"/>
              </a:lnSpc>
              <a:spcAft>
                <a:spcPts val="337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b="0">
                <a:solidFill>
                  <a:srgbClr val="000000"/>
                </a:solidFill>
                <a:cs typeface="Arial" charset="0"/>
              </a:rPr>
              <a:t>Summary</a:t>
            </a:r>
          </a:p>
          <a:p>
            <a:pPr>
              <a:lnSpc>
                <a:spcPct val="120000"/>
              </a:lnSpc>
              <a:spcAft>
                <a:spcPts val="3375"/>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800" b="0">
              <a:solidFill>
                <a:srgbClr val="000000"/>
              </a:solidFill>
              <a:cs typeface="Arial" charset="0"/>
            </a:endParaRPr>
          </a:p>
        </p:txBody>
      </p:sp>
      <p:grpSp>
        <p:nvGrpSpPr>
          <p:cNvPr id="3083" name="Group 14"/>
          <p:cNvGrpSpPr>
            <a:grpSpLocks/>
          </p:cNvGrpSpPr>
          <p:nvPr/>
        </p:nvGrpSpPr>
        <p:grpSpPr bwMode="auto">
          <a:xfrm>
            <a:off x="0" y="2881313"/>
            <a:ext cx="828675" cy="107950"/>
            <a:chOff x="0" y="1815"/>
            <a:chExt cx="522" cy="68"/>
          </a:xfrm>
        </p:grpSpPr>
        <p:sp>
          <p:nvSpPr>
            <p:cNvPr id="3093" name="Line 15"/>
            <p:cNvSpPr>
              <a:spLocks noChangeShapeType="1"/>
            </p:cNvSpPr>
            <p:nvPr/>
          </p:nvSpPr>
          <p:spPr bwMode="auto">
            <a:xfrm>
              <a:off x="0" y="1837"/>
              <a:ext cx="448" cy="0"/>
            </a:xfrm>
            <a:prstGeom prst="line">
              <a:avLst/>
            </a:prstGeom>
            <a:noFill/>
            <a:ln w="12600">
              <a:solidFill>
                <a:srgbClr val="CCCCFF"/>
              </a:solidFill>
              <a:miter lim="800000"/>
              <a:headEnd/>
              <a:tailEnd/>
            </a:ln>
          </p:spPr>
          <p:txBody>
            <a:bodyPr/>
            <a:lstStyle/>
            <a:p>
              <a:endParaRPr lang="en-US"/>
            </a:p>
          </p:txBody>
        </p:sp>
        <p:sp>
          <p:nvSpPr>
            <p:cNvPr id="3094" name="Rectangle 16"/>
            <p:cNvSpPr>
              <a:spLocks noChangeArrowheads="1"/>
            </p:cNvSpPr>
            <p:nvPr/>
          </p:nvSpPr>
          <p:spPr bwMode="auto">
            <a:xfrm rot="-5400000">
              <a:off x="466" y="1815"/>
              <a:ext cx="55" cy="55"/>
            </a:xfrm>
            <a:prstGeom prst="rect">
              <a:avLst/>
            </a:prstGeom>
            <a:solidFill>
              <a:srgbClr val="00CC99"/>
            </a:solidFill>
            <a:ln w="9525">
              <a:noFill/>
              <a:round/>
              <a:headEnd/>
              <a:tailEnd/>
            </a:ln>
          </p:spPr>
          <p:txBody>
            <a:bodyPr wrap="none" anchor="ctr"/>
            <a:lstStyle/>
            <a:p>
              <a:endParaRPr lang="en-US"/>
            </a:p>
          </p:txBody>
        </p:sp>
        <p:sp>
          <p:nvSpPr>
            <p:cNvPr id="3095" name="Line 17"/>
            <p:cNvSpPr>
              <a:spLocks noChangeShapeType="1"/>
            </p:cNvSpPr>
            <p:nvPr/>
          </p:nvSpPr>
          <p:spPr bwMode="auto">
            <a:xfrm>
              <a:off x="0" y="1835"/>
              <a:ext cx="382" cy="0"/>
            </a:xfrm>
            <a:prstGeom prst="line">
              <a:avLst/>
            </a:prstGeom>
            <a:noFill/>
            <a:ln w="12600">
              <a:solidFill>
                <a:srgbClr val="CCCCCC"/>
              </a:solidFill>
              <a:miter lim="800000"/>
              <a:headEnd/>
              <a:tailEnd/>
            </a:ln>
          </p:spPr>
          <p:txBody>
            <a:bodyPr/>
            <a:lstStyle/>
            <a:p>
              <a:endParaRPr lang="en-US"/>
            </a:p>
          </p:txBody>
        </p:sp>
        <p:sp>
          <p:nvSpPr>
            <p:cNvPr id="3096" name="Line 18"/>
            <p:cNvSpPr>
              <a:spLocks noChangeShapeType="1"/>
            </p:cNvSpPr>
            <p:nvPr/>
          </p:nvSpPr>
          <p:spPr bwMode="auto">
            <a:xfrm>
              <a:off x="466" y="1884"/>
              <a:ext cx="56" cy="0"/>
            </a:xfrm>
            <a:prstGeom prst="line">
              <a:avLst/>
            </a:prstGeom>
            <a:noFill/>
            <a:ln w="12600">
              <a:solidFill>
                <a:srgbClr val="808080"/>
              </a:solidFill>
              <a:miter lim="800000"/>
              <a:headEnd/>
              <a:tailEnd/>
            </a:ln>
          </p:spPr>
          <p:txBody>
            <a:bodyPr/>
            <a:lstStyle/>
            <a:p>
              <a:endParaRPr lang="en-US"/>
            </a:p>
          </p:txBody>
        </p:sp>
      </p:grpSp>
      <p:grpSp>
        <p:nvGrpSpPr>
          <p:cNvPr id="3084" name="Group 19"/>
          <p:cNvGrpSpPr>
            <a:grpSpLocks/>
          </p:cNvGrpSpPr>
          <p:nvPr/>
        </p:nvGrpSpPr>
        <p:grpSpPr bwMode="auto">
          <a:xfrm>
            <a:off x="0" y="3636963"/>
            <a:ext cx="828675" cy="107950"/>
            <a:chOff x="0" y="2291"/>
            <a:chExt cx="522" cy="68"/>
          </a:xfrm>
        </p:grpSpPr>
        <p:sp>
          <p:nvSpPr>
            <p:cNvPr id="3089" name="Line 20"/>
            <p:cNvSpPr>
              <a:spLocks noChangeShapeType="1"/>
            </p:cNvSpPr>
            <p:nvPr/>
          </p:nvSpPr>
          <p:spPr bwMode="auto">
            <a:xfrm>
              <a:off x="0" y="2313"/>
              <a:ext cx="448" cy="0"/>
            </a:xfrm>
            <a:prstGeom prst="line">
              <a:avLst/>
            </a:prstGeom>
            <a:noFill/>
            <a:ln w="12600">
              <a:solidFill>
                <a:srgbClr val="CCCCFF"/>
              </a:solidFill>
              <a:miter lim="800000"/>
              <a:headEnd/>
              <a:tailEnd/>
            </a:ln>
          </p:spPr>
          <p:txBody>
            <a:bodyPr/>
            <a:lstStyle/>
            <a:p>
              <a:endParaRPr lang="en-US"/>
            </a:p>
          </p:txBody>
        </p:sp>
        <p:sp>
          <p:nvSpPr>
            <p:cNvPr id="3090" name="Rectangle 21"/>
            <p:cNvSpPr>
              <a:spLocks noChangeArrowheads="1"/>
            </p:cNvSpPr>
            <p:nvPr/>
          </p:nvSpPr>
          <p:spPr bwMode="auto">
            <a:xfrm rot="-5400000">
              <a:off x="466" y="2291"/>
              <a:ext cx="55" cy="55"/>
            </a:xfrm>
            <a:prstGeom prst="rect">
              <a:avLst/>
            </a:prstGeom>
            <a:solidFill>
              <a:srgbClr val="00CC99"/>
            </a:solidFill>
            <a:ln w="9525">
              <a:noFill/>
              <a:round/>
              <a:headEnd/>
              <a:tailEnd/>
            </a:ln>
          </p:spPr>
          <p:txBody>
            <a:bodyPr wrap="none" anchor="ctr"/>
            <a:lstStyle/>
            <a:p>
              <a:endParaRPr lang="en-US"/>
            </a:p>
          </p:txBody>
        </p:sp>
        <p:sp>
          <p:nvSpPr>
            <p:cNvPr id="3091" name="Line 22"/>
            <p:cNvSpPr>
              <a:spLocks noChangeShapeType="1"/>
            </p:cNvSpPr>
            <p:nvPr/>
          </p:nvSpPr>
          <p:spPr bwMode="auto">
            <a:xfrm>
              <a:off x="0" y="2311"/>
              <a:ext cx="382" cy="0"/>
            </a:xfrm>
            <a:prstGeom prst="line">
              <a:avLst/>
            </a:prstGeom>
            <a:noFill/>
            <a:ln w="12600">
              <a:solidFill>
                <a:srgbClr val="CCCCCC"/>
              </a:solidFill>
              <a:miter lim="800000"/>
              <a:headEnd/>
              <a:tailEnd/>
            </a:ln>
          </p:spPr>
          <p:txBody>
            <a:bodyPr/>
            <a:lstStyle/>
            <a:p>
              <a:endParaRPr lang="en-US"/>
            </a:p>
          </p:txBody>
        </p:sp>
        <p:sp>
          <p:nvSpPr>
            <p:cNvPr id="3092" name="Line 23"/>
            <p:cNvSpPr>
              <a:spLocks noChangeShapeType="1"/>
            </p:cNvSpPr>
            <p:nvPr/>
          </p:nvSpPr>
          <p:spPr bwMode="auto">
            <a:xfrm>
              <a:off x="466" y="2360"/>
              <a:ext cx="56" cy="0"/>
            </a:xfrm>
            <a:prstGeom prst="line">
              <a:avLst/>
            </a:prstGeom>
            <a:noFill/>
            <a:ln w="12600">
              <a:solidFill>
                <a:srgbClr val="808080"/>
              </a:solidFill>
              <a:miter lim="800000"/>
              <a:headEnd/>
              <a:tailEnd/>
            </a:ln>
          </p:spPr>
          <p:txBody>
            <a:bodyPr/>
            <a:lstStyle/>
            <a:p>
              <a:endParaRPr lang="en-US"/>
            </a:p>
          </p:txBody>
        </p:sp>
      </p:grpSp>
      <p:pic>
        <p:nvPicPr>
          <p:cNvPr id="3085" name="Picture 24"/>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round/>
            <a:headEnd/>
            <a:tailEnd/>
          </a:ln>
        </p:spPr>
      </p:pic>
      <p:sp>
        <p:nvSpPr>
          <p:cNvPr id="3086" name="Line 25"/>
          <p:cNvSpPr>
            <a:spLocks noChangeShapeType="1"/>
          </p:cNvSpPr>
          <p:nvPr/>
        </p:nvSpPr>
        <p:spPr bwMode="auto">
          <a:xfrm>
            <a:off x="639763" y="6230938"/>
            <a:ext cx="8504237" cy="1587"/>
          </a:xfrm>
          <a:prstGeom prst="line">
            <a:avLst/>
          </a:prstGeom>
          <a:noFill/>
          <a:ln w="19080">
            <a:solidFill>
              <a:srgbClr val="808080"/>
            </a:solidFill>
            <a:miter lim="800000"/>
            <a:headEnd/>
            <a:tailEnd/>
          </a:ln>
        </p:spPr>
        <p:txBody>
          <a:bodyPr/>
          <a:lstStyle/>
          <a:p>
            <a:endParaRPr lang="en-US"/>
          </a:p>
        </p:txBody>
      </p:sp>
      <p:sp>
        <p:nvSpPr>
          <p:cNvPr id="3087" name="Line 26"/>
          <p:cNvSpPr>
            <a:spLocks noChangeShapeType="1"/>
          </p:cNvSpPr>
          <p:nvPr/>
        </p:nvSpPr>
        <p:spPr bwMode="auto">
          <a:xfrm>
            <a:off x="0" y="6243638"/>
            <a:ext cx="7954963" cy="1587"/>
          </a:xfrm>
          <a:prstGeom prst="line">
            <a:avLst/>
          </a:prstGeom>
          <a:noFill/>
          <a:ln w="19080">
            <a:solidFill>
              <a:srgbClr val="00CC99"/>
            </a:solidFill>
            <a:miter lim="800000"/>
            <a:headEnd/>
            <a:tailEnd/>
          </a:ln>
        </p:spPr>
        <p:txBody>
          <a:bodyPr/>
          <a:lstStyle/>
          <a:p>
            <a:endParaRPr lang="en-US"/>
          </a:p>
        </p:txBody>
      </p:sp>
      <p:sp>
        <p:nvSpPr>
          <p:cNvPr id="3088" name="Rectangle 27"/>
          <p:cNvSpPr>
            <a:spLocks noChangeArrowheads="1"/>
          </p:cNvSpPr>
          <p:nvPr/>
        </p:nvSpPr>
        <p:spPr bwMode="auto">
          <a:xfrm>
            <a:off x="7977188" y="6102350"/>
            <a:ext cx="220662" cy="220663"/>
          </a:xfrm>
          <a:prstGeom prst="rect">
            <a:avLst/>
          </a:prstGeom>
          <a:solidFill>
            <a:srgbClr val="00CC99"/>
          </a:solidFill>
          <a:ln w="9525">
            <a:noFill/>
            <a:round/>
            <a:headEnd/>
            <a:tailEnd/>
          </a:ln>
        </p:spPr>
        <p:txBody>
          <a:bodyPr wrap="none" anchor="ctr"/>
          <a:lstStyle/>
          <a:p>
            <a:endParaRPr lang="en-US"/>
          </a:p>
        </p:txBody>
      </p:sp>
    </p:spTree>
  </p:cSld>
  <p:clrMapOvr>
    <a:masterClrMapping/>
  </p:clrMapOvr>
  <p:transition advTm="10240"/>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Technical adapters in detail</a:t>
            </a:r>
          </a:p>
        </p:txBody>
      </p:sp>
      <p:sp>
        <p:nvSpPr>
          <p:cNvPr id="21507" name="Text Box 2"/>
          <p:cNvSpPr txBox="1">
            <a:spLocks noChangeArrowheads="1"/>
          </p:cNvSpPr>
          <p:nvPr/>
        </p:nvSpPr>
        <p:spPr bwMode="auto">
          <a:xfrm>
            <a:off x="546100" y="914400"/>
            <a:ext cx="8337550" cy="5538788"/>
          </a:xfrm>
          <a:prstGeom prst="rect">
            <a:avLst/>
          </a:prstGeom>
          <a:noFill/>
          <a:ln w="9525">
            <a:noFill/>
            <a:round/>
            <a:headEnd/>
            <a:tailEnd/>
          </a:ln>
        </p:spPr>
        <p:txBody>
          <a:bodyPr lIns="0" tIns="0" rIns="0" bIns="0"/>
          <a:lstStyle/>
          <a:p>
            <a:pPr marL="381000" indent="-377825">
              <a:lnSpc>
                <a:spcPct val="90000"/>
              </a:lnSpc>
              <a:spcBef>
                <a:spcPts val="50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endParaRPr lang="en-US" sz="2000" b="0">
              <a:solidFill>
                <a:srgbClr val="000000"/>
              </a:solidFill>
            </a:endParaRPr>
          </a:p>
          <a:p>
            <a:pPr marL="381000" indent="-377825">
              <a:lnSpc>
                <a:spcPct val="90000"/>
              </a:lnSpc>
              <a:spcBef>
                <a:spcPts val="50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2000" b="0">
                <a:solidFill>
                  <a:srgbClr val="000000"/>
                </a:solidFill>
              </a:rPr>
              <a:t>This section will give an overview of the functionality and usage of each technical adapter delivered with PI</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RFC</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IDoc</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File</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JDBC</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JMS</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Plain HTTP</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SMTP</a:t>
            </a:r>
          </a:p>
          <a:p>
            <a:pPr marL="530225" lvl="1" indent="-339725">
              <a:lnSpc>
                <a:spcPct val="90000"/>
              </a:lnSpc>
              <a:spcBef>
                <a:spcPts val="450"/>
              </a:spcBef>
              <a:buFont typeface="Arial" charset="0"/>
              <a:buChar char="–"/>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r>
              <a:rPr lang="en-US" sz="1800" b="0">
                <a:solidFill>
                  <a:srgbClr val="000000"/>
                </a:solidFill>
              </a:rPr>
              <a:t>SOAP</a:t>
            </a:r>
          </a:p>
          <a:p>
            <a:pPr marL="381000" indent="-377825">
              <a:lnSpc>
                <a:spcPct val="90000"/>
              </a:lnSpc>
              <a:spcBef>
                <a:spcPts val="500"/>
              </a:spcBef>
              <a:buClrTx/>
              <a:buFontTx/>
              <a:buNone/>
              <a:tabLst>
                <a:tab pos="381000" algn="l"/>
                <a:tab pos="838200" algn="l"/>
                <a:tab pos="1295400" algn="l"/>
                <a:tab pos="1752600" algn="l"/>
                <a:tab pos="2209800" algn="l"/>
                <a:tab pos="2667000" algn="l"/>
                <a:tab pos="3124200" algn="l"/>
                <a:tab pos="3581400" algn="l"/>
                <a:tab pos="4038600" algn="l"/>
                <a:tab pos="4495800" algn="l"/>
                <a:tab pos="4953000" algn="l"/>
                <a:tab pos="5410200" algn="l"/>
                <a:tab pos="5867400" algn="l"/>
                <a:tab pos="6324600" algn="l"/>
                <a:tab pos="6781800" algn="l"/>
                <a:tab pos="7239000" algn="l"/>
                <a:tab pos="7696200" algn="l"/>
                <a:tab pos="8153400" algn="l"/>
                <a:tab pos="8610600" algn="l"/>
                <a:tab pos="9067800" algn="l"/>
                <a:tab pos="9525000" algn="l"/>
              </a:tabLst>
            </a:pPr>
            <a:endParaRPr lang="en-US" sz="1800" b="0">
              <a:solidFill>
                <a:srgbClr val="000000"/>
              </a:solidFill>
            </a:endParaRP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RFC Adapter</a:t>
            </a:r>
          </a:p>
        </p:txBody>
      </p:sp>
      <p:grpSp>
        <p:nvGrpSpPr>
          <p:cNvPr id="22531" name="Group 2"/>
          <p:cNvGrpSpPr>
            <a:grpSpLocks/>
          </p:cNvGrpSpPr>
          <p:nvPr/>
        </p:nvGrpSpPr>
        <p:grpSpPr bwMode="auto">
          <a:xfrm>
            <a:off x="687388" y="842963"/>
            <a:ext cx="7954962" cy="5451475"/>
            <a:chOff x="433" y="531"/>
            <a:chExt cx="5011" cy="3434"/>
          </a:xfrm>
        </p:grpSpPr>
        <p:pic>
          <p:nvPicPr>
            <p:cNvPr id="22532" name="Picture 3"/>
            <p:cNvPicPr>
              <a:picLocks noChangeAspect="1" noChangeArrowheads="1"/>
            </p:cNvPicPr>
            <p:nvPr/>
          </p:nvPicPr>
          <p:blipFill>
            <a:blip r:embed="rId3" cstate="print"/>
            <a:srcRect/>
            <a:stretch>
              <a:fillRect/>
            </a:stretch>
          </p:blipFill>
          <p:spPr bwMode="auto">
            <a:xfrm>
              <a:off x="433" y="531"/>
              <a:ext cx="5011" cy="3434"/>
            </a:xfrm>
            <a:prstGeom prst="rect">
              <a:avLst/>
            </a:prstGeom>
            <a:noFill/>
            <a:ln w="9525">
              <a:noFill/>
              <a:round/>
              <a:headEnd/>
              <a:tailEnd/>
            </a:ln>
          </p:spPr>
        </p:pic>
        <p:sp>
          <p:nvSpPr>
            <p:cNvPr id="22533" name="Text Box 4"/>
            <p:cNvSpPr txBox="1">
              <a:spLocks noChangeArrowheads="1"/>
            </p:cNvSpPr>
            <p:nvPr/>
          </p:nvSpPr>
          <p:spPr bwMode="auto">
            <a:xfrm>
              <a:off x="433" y="531"/>
              <a:ext cx="5011" cy="3434"/>
            </a:xfrm>
            <a:prstGeom prst="rect">
              <a:avLst/>
            </a:prstGeom>
            <a:noFill/>
            <a:ln w="9525">
              <a:noFill/>
              <a:round/>
              <a:headEnd/>
              <a:tailEnd/>
            </a:ln>
          </p:spPr>
          <p:txBody>
            <a:bodyPr wrap="none" anchor="ctr"/>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IDoc-Adapter</a:t>
            </a:r>
          </a:p>
        </p:txBody>
      </p:sp>
      <p:grpSp>
        <p:nvGrpSpPr>
          <p:cNvPr id="23555" name="Group 2"/>
          <p:cNvGrpSpPr>
            <a:grpSpLocks/>
          </p:cNvGrpSpPr>
          <p:nvPr/>
        </p:nvGrpSpPr>
        <p:grpSpPr bwMode="auto">
          <a:xfrm>
            <a:off x="684213" y="896938"/>
            <a:ext cx="8074025" cy="5287962"/>
            <a:chOff x="431" y="565"/>
            <a:chExt cx="5086" cy="3331"/>
          </a:xfrm>
        </p:grpSpPr>
        <p:pic>
          <p:nvPicPr>
            <p:cNvPr id="23556" name="Picture 3"/>
            <p:cNvPicPr>
              <a:picLocks noChangeAspect="1" noChangeArrowheads="1"/>
            </p:cNvPicPr>
            <p:nvPr/>
          </p:nvPicPr>
          <p:blipFill>
            <a:blip r:embed="rId3" cstate="print"/>
            <a:srcRect/>
            <a:stretch>
              <a:fillRect/>
            </a:stretch>
          </p:blipFill>
          <p:spPr bwMode="auto">
            <a:xfrm>
              <a:off x="431" y="565"/>
              <a:ext cx="5086" cy="3331"/>
            </a:xfrm>
            <a:prstGeom prst="rect">
              <a:avLst/>
            </a:prstGeom>
            <a:noFill/>
            <a:ln w="9525">
              <a:noFill/>
              <a:round/>
              <a:headEnd/>
              <a:tailEnd/>
            </a:ln>
          </p:spPr>
        </p:pic>
        <p:sp>
          <p:nvSpPr>
            <p:cNvPr id="23557" name="Text Box 4"/>
            <p:cNvSpPr txBox="1">
              <a:spLocks noChangeArrowheads="1"/>
            </p:cNvSpPr>
            <p:nvPr/>
          </p:nvSpPr>
          <p:spPr bwMode="auto">
            <a:xfrm>
              <a:off x="431" y="565"/>
              <a:ext cx="5086" cy="3331"/>
            </a:xfrm>
            <a:prstGeom prst="rect">
              <a:avLst/>
            </a:prstGeom>
            <a:noFill/>
            <a:ln w="9525">
              <a:noFill/>
              <a:round/>
              <a:headEnd/>
              <a:tailEnd/>
            </a:ln>
          </p:spPr>
          <p:txBody>
            <a:bodyPr wrap="none" anchor="ctr"/>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File Adapter</a:t>
            </a:r>
          </a:p>
        </p:txBody>
      </p:sp>
      <p:grpSp>
        <p:nvGrpSpPr>
          <p:cNvPr id="24579" name="Group 2"/>
          <p:cNvGrpSpPr>
            <a:grpSpLocks/>
          </p:cNvGrpSpPr>
          <p:nvPr/>
        </p:nvGrpSpPr>
        <p:grpSpPr bwMode="auto">
          <a:xfrm>
            <a:off x="457200" y="868363"/>
            <a:ext cx="8281988" cy="5386387"/>
            <a:chOff x="288" y="547"/>
            <a:chExt cx="5217" cy="3393"/>
          </a:xfrm>
        </p:grpSpPr>
        <p:pic>
          <p:nvPicPr>
            <p:cNvPr id="24580" name="Picture 3"/>
            <p:cNvPicPr>
              <a:picLocks noChangeAspect="1" noChangeArrowheads="1"/>
            </p:cNvPicPr>
            <p:nvPr/>
          </p:nvPicPr>
          <p:blipFill>
            <a:blip r:embed="rId3" cstate="print"/>
            <a:srcRect/>
            <a:stretch>
              <a:fillRect/>
            </a:stretch>
          </p:blipFill>
          <p:spPr bwMode="auto">
            <a:xfrm>
              <a:off x="288" y="547"/>
              <a:ext cx="5217" cy="3393"/>
            </a:xfrm>
            <a:prstGeom prst="rect">
              <a:avLst/>
            </a:prstGeom>
            <a:noFill/>
            <a:ln w="9525">
              <a:noFill/>
              <a:round/>
              <a:headEnd/>
              <a:tailEnd/>
            </a:ln>
          </p:spPr>
        </p:pic>
        <p:sp>
          <p:nvSpPr>
            <p:cNvPr id="24581" name="Text Box 4"/>
            <p:cNvSpPr txBox="1">
              <a:spLocks noChangeArrowheads="1"/>
            </p:cNvSpPr>
            <p:nvPr/>
          </p:nvSpPr>
          <p:spPr bwMode="auto">
            <a:xfrm>
              <a:off x="288" y="547"/>
              <a:ext cx="5217" cy="3393"/>
            </a:xfrm>
            <a:prstGeom prst="rect">
              <a:avLst/>
            </a:prstGeom>
            <a:noFill/>
            <a:ln w="9525">
              <a:noFill/>
              <a:round/>
              <a:headEnd/>
              <a:tailEnd/>
            </a:ln>
          </p:spPr>
          <p:txBody>
            <a:bodyPr wrap="none" anchor="ctr"/>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152400" y="304800"/>
            <a:ext cx="3733800" cy="584200"/>
          </a:xfrm>
          <a:prstGeom prst="rect">
            <a:avLst/>
          </a:prstGeom>
          <a:noFill/>
          <a:ln w="9525">
            <a:noFill/>
            <a:miter lim="800000"/>
            <a:headEnd/>
            <a:tailEnd/>
          </a:ln>
        </p:spPr>
        <p:txBody>
          <a:bodyPr>
            <a:spAutoFit/>
          </a:bodyPr>
          <a:lstStyle/>
          <a:p>
            <a:r>
              <a:rPr lang="en-US" sz="3200" b="0">
                <a:solidFill>
                  <a:schemeClr val="tx1"/>
                </a:solidFill>
              </a:rPr>
              <a:t>SOAP Adapter</a:t>
            </a:r>
          </a:p>
        </p:txBody>
      </p:sp>
      <p:pic>
        <p:nvPicPr>
          <p:cNvPr id="25603" name="Picture 3"/>
          <p:cNvPicPr>
            <a:picLocks noChangeAspect="1" noChangeArrowheads="1"/>
          </p:cNvPicPr>
          <p:nvPr/>
        </p:nvPicPr>
        <p:blipFill>
          <a:blip r:embed="rId2" cstate="print"/>
          <a:srcRect/>
          <a:stretch>
            <a:fillRect/>
          </a:stretch>
        </p:blipFill>
        <p:spPr bwMode="auto">
          <a:xfrm>
            <a:off x="685800" y="914400"/>
            <a:ext cx="8001000" cy="5181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JDBC Adapter</a:t>
            </a:r>
          </a:p>
        </p:txBody>
      </p:sp>
      <p:grpSp>
        <p:nvGrpSpPr>
          <p:cNvPr id="26627" name="Group 2"/>
          <p:cNvGrpSpPr>
            <a:grpSpLocks/>
          </p:cNvGrpSpPr>
          <p:nvPr/>
        </p:nvGrpSpPr>
        <p:grpSpPr bwMode="auto">
          <a:xfrm>
            <a:off x="603250" y="914400"/>
            <a:ext cx="8175625" cy="5270500"/>
            <a:chOff x="380" y="576"/>
            <a:chExt cx="5150" cy="3320"/>
          </a:xfrm>
        </p:grpSpPr>
        <p:pic>
          <p:nvPicPr>
            <p:cNvPr id="26628" name="Picture 3"/>
            <p:cNvPicPr>
              <a:picLocks noChangeAspect="1" noChangeArrowheads="1"/>
            </p:cNvPicPr>
            <p:nvPr/>
          </p:nvPicPr>
          <p:blipFill>
            <a:blip r:embed="rId3" cstate="print"/>
            <a:srcRect/>
            <a:stretch>
              <a:fillRect/>
            </a:stretch>
          </p:blipFill>
          <p:spPr bwMode="auto">
            <a:xfrm>
              <a:off x="380" y="576"/>
              <a:ext cx="5150" cy="3320"/>
            </a:xfrm>
            <a:prstGeom prst="rect">
              <a:avLst/>
            </a:prstGeom>
            <a:noFill/>
            <a:ln w="9525">
              <a:noFill/>
              <a:round/>
              <a:headEnd/>
              <a:tailEnd/>
            </a:ln>
          </p:spPr>
        </p:pic>
        <p:sp>
          <p:nvSpPr>
            <p:cNvPr id="26629" name="Text Box 4"/>
            <p:cNvSpPr txBox="1">
              <a:spLocks noChangeArrowheads="1"/>
            </p:cNvSpPr>
            <p:nvPr/>
          </p:nvSpPr>
          <p:spPr bwMode="auto">
            <a:xfrm>
              <a:off x="380" y="576"/>
              <a:ext cx="5150" cy="3320"/>
            </a:xfrm>
            <a:prstGeom prst="rect">
              <a:avLst/>
            </a:prstGeom>
            <a:noFill/>
            <a:ln w="9525">
              <a:noFill/>
              <a:round/>
              <a:headEnd/>
              <a:tailEnd/>
            </a:ln>
          </p:spPr>
          <p:txBody>
            <a:bodyPr wrap="none" anchor="ctr"/>
            <a:lstStyle/>
            <a:p>
              <a:endParaRPr lang="en-US"/>
            </a:p>
          </p:txBody>
        </p:sp>
      </p:gr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JMS Adapter</a:t>
            </a:r>
          </a:p>
        </p:txBody>
      </p:sp>
      <p:grpSp>
        <p:nvGrpSpPr>
          <p:cNvPr id="27651" name="Group 2"/>
          <p:cNvGrpSpPr>
            <a:grpSpLocks/>
          </p:cNvGrpSpPr>
          <p:nvPr/>
        </p:nvGrpSpPr>
        <p:grpSpPr bwMode="auto">
          <a:xfrm>
            <a:off x="528638" y="939800"/>
            <a:ext cx="8131175" cy="5313363"/>
            <a:chOff x="333" y="592"/>
            <a:chExt cx="5122" cy="3347"/>
          </a:xfrm>
        </p:grpSpPr>
        <p:pic>
          <p:nvPicPr>
            <p:cNvPr id="27652" name="Picture 3"/>
            <p:cNvPicPr>
              <a:picLocks noChangeAspect="1" noChangeArrowheads="1"/>
            </p:cNvPicPr>
            <p:nvPr/>
          </p:nvPicPr>
          <p:blipFill>
            <a:blip r:embed="rId2" cstate="print"/>
            <a:srcRect/>
            <a:stretch>
              <a:fillRect/>
            </a:stretch>
          </p:blipFill>
          <p:spPr bwMode="auto">
            <a:xfrm>
              <a:off x="333" y="592"/>
              <a:ext cx="5122" cy="3347"/>
            </a:xfrm>
            <a:prstGeom prst="rect">
              <a:avLst/>
            </a:prstGeom>
            <a:noFill/>
            <a:ln w="9525">
              <a:noFill/>
              <a:round/>
              <a:headEnd/>
              <a:tailEnd/>
            </a:ln>
          </p:spPr>
        </p:pic>
        <p:sp>
          <p:nvSpPr>
            <p:cNvPr id="27653" name="Text Box 4"/>
            <p:cNvSpPr txBox="1">
              <a:spLocks noChangeArrowheads="1"/>
            </p:cNvSpPr>
            <p:nvPr/>
          </p:nvSpPr>
          <p:spPr bwMode="auto">
            <a:xfrm>
              <a:off x="333" y="592"/>
              <a:ext cx="5122" cy="3347"/>
            </a:xfrm>
            <a:prstGeom prst="rect">
              <a:avLst/>
            </a:prstGeom>
            <a:noFill/>
            <a:ln w="9525">
              <a:noFill/>
              <a:round/>
              <a:headEnd/>
              <a:tailEnd/>
            </a:ln>
          </p:spPr>
          <p:txBody>
            <a:bodyPr wrap="none" anchor="ctr"/>
            <a:lstStyle/>
            <a:p>
              <a:endParaRPr 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692150" y="3163888"/>
            <a:ext cx="6505575" cy="468312"/>
          </a:xfrm>
          <a:prstGeom prst="rect">
            <a:avLst/>
          </a:prstGeom>
          <a:solidFill>
            <a:srgbClr val="DDDDDD">
              <a:alpha val="50195"/>
            </a:srgbClr>
          </a:solidFill>
          <a:ln w="9525">
            <a:noFill/>
            <a:round/>
            <a:headEnd/>
            <a:tailEnd/>
          </a:ln>
        </p:spPr>
        <p:txBody>
          <a:bodyPr wrap="none" anchor="ctr"/>
          <a:lstStyle/>
          <a:p>
            <a:endParaRPr lang="en-US"/>
          </a:p>
        </p:txBody>
      </p:sp>
      <p:sp>
        <p:nvSpPr>
          <p:cNvPr id="28675" name="Rectangle 2"/>
          <p:cNvSpPr>
            <a:spLocks noChangeArrowheads="1"/>
          </p:cNvSpPr>
          <p:nvPr/>
        </p:nvSpPr>
        <p:spPr bwMode="auto">
          <a:xfrm>
            <a:off x="627063" y="733425"/>
            <a:ext cx="8247062" cy="519113"/>
          </a:xfrm>
          <a:prstGeom prst="rect">
            <a:avLst/>
          </a:prstGeom>
          <a:noFill/>
          <a:ln w="9525">
            <a:noFill/>
            <a:round/>
            <a:headEnd/>
            <a:tailEnd/>
          </a:ln>
        </p:spPr>
        <p:txBody>
          <a:bodyPr lIns="136440" tIns="136440" rIns="136440" bIns="136440">
            <a:spAutoFit/>
          </a:bodyPr>
          <a:lstStyle/>
          <a:p>
            <a:pPr>
              <a:lnSpc>
                <a:spcPct val="90000"/>
              </a:lnSpc>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de-DE" sz="1800" b="0">
                <a:solidFill>
                  <a:srgbClr val="00CC99"/>
                </a:solidFill>
              </a:rPr>
              <a:t>Agenda</a:t>
            </a:r>
          </a:p>
        </p:txBody>
      </p:sp>
      <p:sp>
        <p:nvSpPr>
          <p:cNvPr id="28676" name="Text Box 3"/>
          <p:cNvSpPr txBox="1">
            <a:spLocks noChangeArrowheads="1"/>
          </p:cNvSpPr>
          <p:nvPr/>
        </p:nvSpPr>
        <p:spPr bwMode="auto">
          <a:xfrm>
            <a:off x="409575" y="304800"/>
            <a:ext cx="7481888" cy="533400"/>
          </a:xfrm>
          <a:prstGeom prst="rect">
            <a:avLst/>
          </a:prstGeom>
          <a:noFill/>
          <a:ln w="9525">
            <a:noFill/>
            <a:round/>
            <a:headEnd/>
            <a:tailEnd/>
          </a:ln>
        </p:spPr>
        <p:txBody>
          <a:bodyPr lIns="0" tIns="0" rIns="0" bIns="0" anchor="ct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PI Adapter Framework</a:t>
            </a:r>
          </a:p>
        </p:txBody>
      </p:sp>
      <p:sp>
        <p:nvSpPr>
          <p:cNvPr id="28677" name="Line 4"/>
          <p:cNvSpPr>
            <a:spLocks noChangeShapeType="1"/>
          </p:cNvSpPr>
          <p:nvPr/>
        </p:nvSpPr>
        <p:spPr bwMode="auto">
          <a:xfrm>
            <a:off x="0" y="1382713"/>
            <a:ext cx="8085138" cy="1587"/>
          </a:xfrm>
          <a:prstGeom prst="line">
            <a:avLst/>
          </a:prstGeom>
          <a:noFill/>
          <a:ln w="19080">
            <a:solidFill>
              <a:srgbClr val="00CC99"/>
            </a:solidFill>
            <a:miter lim="800000"/>
            <a:headEnd/>
            <a:tailEnd/>
          </a:ln>
        </p:spPr>
        <p:txBody>
          <a:bodyPr/>
          <a:lstStyle/>
          <a:p>
            <a:endParaRPr lang="en-US"/>
          </a:p>
        </p:txBody>
      </p:sp>
      <p:sp>
        <p:nvSpPr>
          <p:cNvPr id="28678" name="Rectangle 5"/>
          <p:cNvSpPr>
            <a:spLocks noChangeArrowheads="1"/>
          </p:cNvSpPr>
          <p:nvPr/>
        </p:nvSpPr>
        <p:spPr bwMode="auto">
          <a:xfrm>
            <a:off x="0" y="1387475"/>
            <a:ext cx="600075" cy="4852988"/>
          </a:xfrm>
          <a:prstGeom prst="rect">
            <a:avLst/>
          </a:prstGeom>
          <a:solidFill>
            <a:srgbClr val="CCCCFF"/>
          </a:solidFill>
          <a:ln w="9525">
            <a:noFill/>
            <a:round/>
            <a:headEnd/>
            <a:tailEnd/>
          </a:ln>
        </p:spPr>
        <p:txBody>
          <a:bodyPr wrap="none" anchor="ctr"/>
          <a:lstStyle/>
          <a:p>
            <a:endParaRPr lang="en-US"/>
          </a:p>
        </p:txBody>
      </p:sp>
      <p:sp>
        <p:nvSpPr>
          <p:cNvPr id="28679" name="Line 6"/>
          <p:cNvSpPr>
            <a:spLocks noChangeShapeType="1"/>
          </p:cNvSpPr>
          <p:nvPr/>
        </p:nvSpPr>
        <p:spPr bwMode="auto">
          <a:xfrm>
            <a:off x="608013" y="1397000"/>
            <a:ext cx="8504237" cy="1588"/>
          </a:xfrm>
          <a:prstGeom prst="line">
            <a:avLst/>
          </a:prstGeom>
          <a:noFill/>
          <a:ln w="19080">
            <a:solidFill>
              <a:srgbClr val="808080"/>
            </a:solidFill>
            <a:miter lim="800000"/>
            <a:headEnd/>
            <a:tailEnd/>
          </a:ln>
        </p:spPr>
        <p:txBody>
          <a:bodyPr/>
          <a:lstStyle/>
          <a:p>
            <a:endParaRPr lang="en-US"/>
          </a:p>
        </p:txBody>
      </p:sp>
      <p:sp>
        <p:nvSpPr>
          <p:cNvPr id="28680" name="Rectangle 7"/>
          <p:cNvSpPr>
            <a:spLocks noChangeArrowheads="1"/>
          </p:cNvSpPr>
          <p:nvPr/>
        </p:nvSpPr>
        <p:spPr bwMode="auto">
          <a:xfrm>
            <a:off x="8029575" y="1292225"/>
            <a:ext cx="220663" cy="220663"/>
          </a:xfrm>
          <a:prstGeom prst="rect">
            <a:avLst/>
          </a:prstGeom>
          <a:solidFill>
            <a:srgbClr val="00CC99"/>
          </a:solidFill>
          <a:ln w="9525">
            <a:noFill/>
            <a:round/>
            <a:headEnd/>
            <a:tailEnd/>
          </a:ln>
        </p:spPr>
        <p:txBody>
          <a:bodyPr wrap="none" anchor="ctr"/>
          <a:lstStyle/>
          <a:p>
            <a:endParaRPr lang="en-US"/>
          </a:p>
        </p:txBody>
      </p:sp>
      <p:grpSp>
        <p:nvGrpSpPr>
          <p:cNvPr id="28681" name="Group 8"/>
          <p:cNvGrpSpPr>
            <a:grpSpLocks/>
          </p:cNvGrpSpPr>
          <p:nvPr/>
        </p:nvGrpSpPr>
        <p:grpSpPr bwMode="auto">
          <a:xfrm>
            <a:off x="0" y="2124075"/>
            <a:ext cx="828675" cy="107950"/>
            <a:chOff x="0" y="1338"/>
            <a:chExt cx="522" cy="68"/>
          </a:xfrm>
        </p:grpSpPr>
        <p:sp>
          <p:nvSpPr>
            <p:cNvPr id="28697" name="Line 9"/>
            <p:cNvSpPr>
              <a:spLocks noChangeShapeType="1"/>
            </p:cNvSpPr>
            <p:nvPr/>
          </p:nvSpPr>
          <p:spPr bwMode="auto">
            <a:xfrm>
              <a:off x="0" y="1360"/>
              <a:ext cx="448" cy="0"/>
            </a:xfrm>
            <a:prstGeom prst="line">
              <a:avLst/>
            </a:prstGeom>
            <a:noFill/>
            <a:ln w="12600">
              <a:solidFill>
                <a:srgbClr val="CCCCFF"/>
              </a:solidFill>
              <a:miter lim="800000"/>
              <a:headEnd/>
              <a:tailEnd/>
            </a:ln>
          </p:spPr>
          <p:txBody>
            <a:bodyPr/>
            <a:lstStyle/>
            <a:p>
              <a:endParaRPr lang="en-US"/>
            </a:p>
          </p:txBody>
        </p:sp>
        <p:sp>
          <p:nvSpPr>
            <p:cNvPr id="28698" name="Rectangle 10"/>
            <p:cNvSpPr>
              <a:spLocks noChangeArrowheads="1"/>
            </p:cNvSpPr>
            <p:nvPr/>
          </p:nvSpPr>
          <p:spPr bwMode="auto">
            <a:xfrm rot="-5400000">
              <a:off x="466" y="1338"/>
              <a:ext cx="55" cy="55"/>
            </a:xfrm>
            <a:prstGeom prst="rect">
              <a:avLst/>
            </a:prstGeom>
            <a:solidFill>
              <a:srgbClr val="00CC99"/>
            </a:solidFill>
            <a:ln w="9525">
              <a:noFill/>
              <a:round/>
              <a:headEnd/>
              <a:tailEnd/>
            </a:ln>
          </p:spPr>
          <p:txBody>
            <a:bodyPr wrap="none" anchor="ctr"/>
            <a:lstStyle/>
            <a:p>
              <a:endParaRPr lang="en-US"/>
            </a:p>
          </p:txBody>
        </p:sp>
        <p:sp>
          <p:nvSpPr>
            <p:cNvPr id="28699" name="Line 11"/>
            <p:cNvSpPr>
              <a:spLocks noChangeShapeType="1"/>
            </p:cNvSpPr>
            <p:nvPr/>
          </p:nvSpPr>
          <p:spPr bwMode="auto">
            <a:xfrm>
              <a:off x="0" y="1358"/>
              <a:ext cx="382" cy="0"/>
            </a:xfrm>
            <a:prstGeom prst="line">
              <a:avLst/>
            </a:prstGeom>
            <a:noFill/>
            <a:ln w="12600">
              <a:solidFill>
                <a:srgbClr val="CCCCCC"/>
              </a:solidFill>
              <a:miter lim="800000"/>
              <a:headEnd/>
              <a:tailEnd/>
            </a:ln>
          </p:spPr>
          <p:txBody>
            <a:bodyPr/>
            <a:lstStyle/>
            <a:p>
              <a:endParaRPr lang="en-US"/>
            </a:p>
          </p:txBody>
        </p:sp>
        <p:sp>
          <p:nvSpPr>
            <p:cNvPr id="28700" name="Line 12"/>
            <p:cNvSpPr>
              <a:spLocks noChangeShapeType="1"/>
            </p:cNvSpPr>
            <p:nvPr/>
          </p:nvSpPr>
          <p:spPr bwMode="auto">
            <a:xfrm>
              <a:off x="466" y="1407"/>
              <a:ext cx="56" cy="0"/>
            </a:xfrm>
            <a:prstGeom prst="line">
              <a:avLst/>
            </a:prstGeom>
            <a:noFill/>
            <a:ln w="12600">
              <a:solidFill>
                <a:srgbClr val="808080"/>
              </a:solidFill>
              <a:miter lim="800000"/>
              <a:headEnd/>
              <a:tailEnd/>
            </a:ln>
          </p:spPr>
          <p:txBody>
            <a:bodyPr/>
            <a:lstStyle/>
            <a:p>
              <a:endParaRPr lang="en-US"/>
            </a:p>
          </p:txBody>
        </p:sp>
      </p:grpSp>
      <p:sp>
        <p:nvSpPr>
          <p:cNvPr id="28682" name="Text Box 13"/>
          <p:cNvSpPr txBox="1">
            <a:spLocks noChangeArrowheads="1"/>
          </p:cNvSpPr>
          <p:nvPr/>
        </p:nvSpPr>
        <p:spPr bwMode="auto">
          <a:xfrm>
            <a:off x="862013" y="1993900"/>
            <a:ext cx="8281987" cy="2259013"/>
          </a:xfrm>
          <a:prstGeom prst="rect">
            <a:avLst/>
          </a:prstGeom>
          <a:noFill/>
          <a:ln w="9525">
            <a:noFill/>
            <a:round/>
            <a:headEnd/>
            <a:tailEnd/>
          </a:ln>
        </p:spPr>
        <p:txBody>
          <a:bodyPr lIns="90000" tIns="46800" rIns="90000" bIns="46800">
            <a:spAutoFit/>
          </a:bodyPr>
          <a:lstStyle/>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SAP PI Adapter Framework Overview</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Technical adapters in detail</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500" b="0">
                <a:solidFill>
                  <a:srgbClr val="000000"/>
                </a:solidFill>
                <a:cs typeface="Arial" charset="0"/>
              </a:rPr>
              <a:t>Summary</a:t>
            </a:r>
          </a:p>
          <a:p>
            <a:pPr>
              <a:lnSpc>
                <a:spcPct val="120000"/>
              </a:lnSpc>
              <a:spcAft>
                <a:spcPts val="2813"/>
              </a:spcAft>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sz="1500" b="0">
              <a:solidFill>
                <a:srgbClr val="000000"/>
              </a:solidFill>
              <a:cs typeface="Arial" charset="0"/>
            </a:endParaRPr>
          </a:p>
        </p:txBody>
      </p:sp>
      <p:grpSp>
        <p:nvGrpSpPr>
          <p:cNvPr id="28683" name="Group 14"/>
          <p:cNvGrpSpPr>
            <a:grpSpLocks/>
          </p:cNvGrpSpPr>
          <p:nvPr/>
        </p:nvGrpSpPr>
        <p:grpSpPr bwMode="auto">
          <a:xfrm>
            <a:off x="0" y="2738438"/>
            <a:ext cx="828675" cy="107950"/>
            <a:chOff x="0" y="1725"/>
            <a:chExt cx="522" cy="68"/>
          </a:xfrm>
        </p:grpSpPr>
        <p:sp>
          <p:nvSpPr>
            <p:cNvPr id="28693" name="Line 15"/>
            <p:cNvSpPr>
              <a:spLocks noChangeShapeType="1"/>
            </p:cNvSpPr>
            <p:nvPr/>
          </p:nvSpPr>
          <p:spPr bwMode="auto">
            <a:xfrm>
              <a:off x="0" y="1747"/>
              <a:ext cx="448" cy="0"/>
            </a:xfrm>
            <a:prstGeom prst="line">
              <a:avLst/>
            </a:prstGeom>
            <a:noFill/>
            <a:ln w="12600">
              <a:solidFill>
                <a:srgbClr val="CCCCFF"/>
              </a:solidFill>
              <a:miter lim="800000"/>
              <a:headEnd/>
              <a:tailEnd/>
            </a:ln>
          </p:spPr>
          <p:txBody>
            <a:bodyPr/>
            <a:lstStyle/>
            <a:p>
              <a:endParaRPr lang="en-US"/>
            </a:p>
          </p:txBody>
        </p:sp>
        <p:sp>
          <p:nvSpPr>
            <p:cNvPr id="28694" name="Rectangle 16"/>
            <p:cNvSpPr>
              <a:spLocks noChangeArrowheads="1"/>
            </p:cNvSpPr>
            <p:nvPr/>
          </p:nvSpPr>
          <p:spPr bwMode="auto">
            <a:xfrm rot="-5400000">
              <a:off x="466" y="1725"/>
              <a:ext cx="55" cy="55"/>
            </a:xfrm>
            <a:prstGeom prst="rect">
              <a:avLst/>
            </a:prstGeom>
            <a:solidFill>
              <a:srgbClr val="00CC99"/>
            </a:solidFill>
            <a:ln w="9525">
              <a:noFill/>
              <a:round/>
              <a:headEnd/>
              <a:tailEnd/>
            </a:ln>
          </p:spPr>
          <p:txBody>
            <a:bodyPr wrap="none" anchor="ctr"/>
            <a:lstStyle/>
            <a:p>
              <a:endParaRPr lang="en-US"/>
            </a:p>
          </p:txBody>
        </p:sp>
        <p:sp>
          <p:nvSpPr>
            <p:cNvPr id="28695" name="Line 17"/>
            <p:cNvSpPr>
              <a:spLocks noChangeShapeType="1"/>
            </p:cNvSpPr>
            <p:nvPr/>
          </p:nvSpPr>
          <p:spPr bwMode="auto">
            <a:xfrm>
              <a:off x="0" y="1745"/>
              <a:ext cx="382" cy="0"/>
            </a:xfrm>
            <a:prstGeom prst="line">
              <a:avLst/>
            </a:prstGeom>
            <a:noFill/>
            <a:ln w="12600">
              <a:solidFill>
                <a:srgbClr val="CCCCCC"/>
              </a:solidFill>
              <a:miter lim="800000"/>
              <a:headEnd/>
              <a:tailEnd/>
            </a:ln>
          </p:spPr>
          <p:txBody>
            <a:bodyPr/>
            <a:lstStyle/>
            <a:p>
              <a:endParaRPr lang="en-US"/>
            </a:p>
          </p:txBody>
        </p:sp>
        <p:sp>
          <p:nvSpPr>
            <p:cNvPr id="28696" name="Line 18"/>
            <p:cNvSpPr>
              <a:spLocks noChangeShapeType="1"/>
            </p:cNvSpPr>
            <p:nvPr/>
          </p:nvSpPr>
          <p:spPr bwMode="auto">
            <a:xfrm>
              <a:off x="466" y="1794"/>
              <a:ext cx="56" cy="0"/>
            </a:xfrm>
            <a:prstGeom prst="line">
              <a:avLst/>
            </a:prstGeom>
            <a:noFill/>
            <a:ln w="12600">
              <a:solidFill>
                <a:srgbClr val="808080"/>
              </a:solidFill>
              <a:miter lim="800000"/>
              <a:headEnd/>
              <a:tailEnd/>
            </a:ln>
          </p:spPr>
          <p:txBody>
            <a:bodyPr/>
            <a:lstStyle/>
            <a:p>
              <a:endParaRPr lang="en-US"/>
            </a:p>
          </p:txBody>
        </p:sp>
      </p:grpSp>
      <p:grpSp>
        <p:nvGrpSpPr>
          <p:cNvPr id="28684" name="Group 19"/>
          <p:cNvGrpSpPr>
            <a:grpSpLocks/>
          </p:cNvGrpSpPr>
          <p:nvPr/>
        </p:nvGrpSpPr>
        <p:grpSpPr bwMode="auto">
          <a:xfrm>
            <a:off x="0" y="3359150"/>
            <a:ext cx="828675" cy="107950"/>
            <a:chOff x="0" y="2116"/>
            <a:chExt cx="522" cy="68"/>
          </a:xfrm>
        </p:grpSpPr>
        <p:sp>
          <p:nvSpPr>
            <p:cNvPr id="28689" name="Line 20"/>
            <p:cNvSpPr>
              <a:spLocks noChangeShapeType="1"/>
            </p:cNvSpPr>
            <p:nvPr/>
          </p:nvSpPr>
          <p:spPr bwMode="auto">
            <a:xfrm>
              <a:off x="0" y="2138"/>
              <a:ext cx="448" cy="0"/>
            </a:xfrm>
            <a:prstGeom prst="line">
              <a:avLst/>
            </a:prstGeom>
            <a:noFill/>
            <a:ln w="12600">
              <a:solidFill>
                <a:srgbClr val="CCCCFF"/>
              </a:solidFill>
              <a:miter lim="800000"/>
              <a:headEnd/>
              <a:tailEnd/>
            </a:ln>
          </p:spPr>
          <p:txBody>
            <a:bodyPr/>
            <a:lstStyle/>
            <a:p>
              <a:endParaRPr lang="en-US"/>
            </a:p>
          </p:txBody>
        </p:sp>
        <p:sp>
          <p:nvSpPr>
            <p:cNvPr id="28690" name="Rectangle 21"/>
            <p:cNvSpPr>
              <a:spLocks noChangeArrowheads="1"/>
            </p:cNvSpPr>
            <p:nvPr/>
          </p:nvSpPr>
          <p:spPr bwMode="auto">
            <a:xfrm rot="-5400000">
              <a:off x="466" y="2116"/>
              <a:ext cx="55" cy="55"/>
            </a:xfrm>
            <a:prstGeom prst="rect">
              <a:avLst/>
            </a:prstGeom>
            <a:solidFill>
              <a:srgbClr val="00CC99"/>
            </a:solidFill>
            <a:ln w="9525">
              <a:noFill/>
              <a:round/>
              <a:headEnd/>
              <a:tailEnd/>
            </a:ln>
          </p:spPr>
          <p:txBody>
            <a:bodyPr wrap="none" anchor="ctr"/>
            <a:lstStyle/>
            <a:p>
              <a:endParaRPr lang="en-US"/>
            </a:p>
          </p:txBody>
        </p:sp>
        <p:sp>
          <p:nvSpPr>
            <p:cNvPr id="28691" name="Line 22"/>
            <p:cNvSpPr>
              <a:spLocks noChangeShapeType="1"/>
            </p:cNvSpPr>
            <p:nvPr/>
          </p:nvSpPr>
          <p:spPr bwMode="auto">
            <a:xfrm>
              <a:off x="0" y="2136"/>
              <a:ext cx="382" cy="0"/>
            </a:xfrm>
            <a:prstGeom prst="line">
              <a:avLst/>
            </a:prstGeom>
            <a:noFill/>
            <a:ln w="12600">
              <a:solidFill>
                <a:srgbClr val="CCCCCC"/>
              </a:solidFill>
              <a:miter lim="800000"/>
              <a:headEnd/>
              <a:tailEnd/>
            </a:ln>
          </p:spPr>
          <p:txBody>
            <a:bodyPr/>
            <a:lstStyle/>
            <a:p>
              <a:endParaRPr lang="en-US"/>
            </a:p>
          </p:txBody>
        </p:sp>
        <p:sp>
          <p:nvSpPr>
            <p:cNvPr id="28692" name="Line 23"/>
            <p:cNvSpPr>
              <a:spLocks noChangeShapeType="1"/>
            </p:cNvSpPr>
            <p:nvPr/>
          </p:nvSpPr>
          <p:spPr bwMode="auto">
            <a:xfrm>
              <a:off x="466" y="2185"/>
              <a:ext cx="56" cy="0"/>
            </a:xfrm>
            <a:prstGeom prst="line">
              <a:avLst/>
            </a:prstGeom>
            <a:noFill/>
            <a:ln w="12600">
              <a:solidFill>
                <a:srgbClr val="808080"/>
              </a:solidFill>
              <a:miter lim="800000"/>
              <a:headEnd/>
              <a:tailEnd/>
            </a:ln>
          </p:spPr>
          <p:txBody>
            <a:bodyPr/>
            <a:lstStyle/>
            <a:p>
              <a:endParaRPr lang="en-US"/>
            </a:p>
          </p:txBody>
        </p:sp>
      </p:grpSp>
      <p:pic>
        <p:nvPicPr>
          <p:cNvPr id="28685" name="Picture 24"/>
          <p:cNvPicPr>
            <a:picLocks noChangeAspect="1" noChangeArrowheads="1"/>
          </p:cNvPicPr>
          <p:nvPr/>
        </p:nvPicPr>
        <p:blipFill>
          <a:blip r:embed="rId3" cstate="print"/>
          <a:srcRect/>
          <a:stretch>
            <a:fillRect/>
          </a:stretch>
        </p:blipFill>
        <p:spPr bwMode="auto">
          <a:xfrm>
            <a:off x="7974013" y="0"/>
            <a:ext cx="1169987" cy="582613"/>
          </a:xfrm>
          <a:prstGeom prst="rect">
            <a:avLst/>
          </a:prstGeom>
          <a:noFill/>
          <a:ln w="9525">
            <a:noFill/>
            <a:round/>
            <a:headEnd/>
            <a:tailEnd/>
          </a:ln>
        </p:spPr>
      </p:pic>
      <p:sp>
        <p:nvSpPr>
          <p:cNvPr id="28686" name="Line 25"/>
          <p:cNvSpPr>
            <a:spLocks noChangeShapeType="1"/>
          </p:cNvSpPr>
          <p:nvPr/>
        </p:nvSpPr>
        <p:spPr bwMode="auto">
          <a:xfrm>
            <a:off x="639763" y="6230938"/>
            <a:ext cx="8504237" cy="1587"/>
          </a:xfrm>
          <a:prstGeom prst="line">
            <a:avLst/>
          </a:prstGeom>
          <a:noFill/>
          <a:ln w="19080">
            <a:solidFill>
              <a:srgbClr val="808080"/>
            </a:solidFill>
            <a:miter lim="800000"/>
            <a:headEnd/>
            <a:tailEnd/>
          </a:ln>
        </p:spPr>
        <p:txBody>
          <a:bodyPr/>
          <a:lstStyle/>
          <a:p>
            <a:endParaRPr lang="en-US"/>
          </a:p>
        </p:txBody>
      </p:sp>
      <p:sp>
        <p:nvSpPr>
          <p:cNvPr id="28687" name="Line 26"/>
          <p:cNvSpPr>
            <a:spLocks noChangeShapeType="1"/>
          </p:cNvSpPr>
          <p:nvPr/>
        </p:nvSpPr>
        <p:spPr bwMode="auto">
          <a:xfrm>
            <a:off x="0" y="6243638"/>
            <a:ext cx="7954963" cy="1587"/>
          </a:xfrm>
          <a:prstGeom prst="line">
            <a:avLst/>
          </a:prstGeom>
          <a:noFill/>
          <a:ln w="19080">
            <a:solidFill>
              <a:srgbClr val="00CC99"/>
            </a:solidFill>
            <a:miter lim="800000"/>
            <a:headEnd/>
            <a:tailEnd/>
          </a:ln>
        </p:spPr>
        <p:txBody>
          <a:bodyPr/>
          <a:lstStyle/>
          <a:p>
            <a:endParaRPr lang="en-US"/>
          </a:p>
        </p:txBody>
      </p:sp>
      <p:sp>
        <p:nvSpPr>
          <p:cNvPr id="28688" name="Rectangle 27"/>
          <p:cNvSpPr>
            <a:spLocks noChangeArrowheads="1"/>
          </p:cNvSpPr>
          <p:nvPr/>
        </p:nvSpPr>
        <p:spPr bwMode="auto">
          <a:xfrm>
            <a:off x="7977188" y="6102350"/>
            <a:ext cx="220662" cy="220663"/>
          </a:xfrm>
          <a:prstGeom prst="rect">
            <a:avLst/>
          </a:prstGeom>
          <a:solidFill>
            <a:srgbClr val="00CC99"/>
          </a:solidFill>
          <a:ln w="9525">
            <a:noFill/>
            <a:round/>
            <a:headEnd/>
            <a:tailEnd/>
          </a:ln>
        </p:spPr>
        <p:txBody>
          <a:bodyPr wrap="none" anchor="ctr"/>
          <a:lstStyle/>
          <a:p>
            <a:endParaRPr lang="en-US"/>
          </a:p>
        </p:txBody>
      </p:sp>
    </p:spTree>
  </p:cSld>
  <p:clrMapOvr>
    <a:masterClrMapping/>
  </p:clrMapOvr>
  <p:transition advTm="10240"/>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Summary</a:t>
            </a:r>
          </a:p>
        </p:txBody>
      </p:sp>
      <p:sp>
        <p:nvSpPr>
          <p:cNvPr id="29699" name="Text Box 2"/>
          <p:cNvSpPr txBox="1">
            <a:spLocks noChangeArrowheads="1"/>
          </p:cNvSpPr>
          <p:nvPr/>
        </p:nvSpPr>
        <p:spPr bwMode="auto">
          <a:xfrm>
            <a:off x="517525" y="914400"/>
            <a:ext cx="8324850" cy="5538788"/>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Framework runs on J2EE Stack of SAP Web AS</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Framework is platform for Adapter Engine and PCK </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Framework provides an extensible platform for developing and running adapters in SAP PI environment</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Adapter Engine utilizes central configuration, monitoring, administration</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cs typeface="Times New Roman" pitchFamily="18" charset="0"/>
              </a:rPr>
              <a:t>Dual connectivity strategy</a:t>
            </a:r>
          </a:p>
          <a:p>
            <a:pPr marL="993775"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cs typeface="Times New Roman" pitchFamily="18" charset="0"/>
              </a:rPr>
              <a:t>Adapter Framework for comprehensive integration of adapters</a:t>
            </a:r>
          </a:p>
          <a:p>
            <a:pPr marL="993775"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cs typeface="Times New Roman" pitchFamily="18" charset="0"/>
              </a:rPr>
              <a:t>Interoperability via open standards to interop. with EAI providers</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SAP NetWeaver Certification for adapters based on Adapter Framework available</a:t>
            </a: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Adapter mappings, metadata stored in Integration Repository</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152400" y="3352800"/>
            <a:ext cx="914400" cy="1524000"/>
            <a:chOff x="96" y="2112"/>
            <a:chExt cx="576" cy="960"/>
          </a:xfrm>
        </p:grpSpPr>
        <p:sp>
          <p:nvSpPr>
            <p:cNvPr id="4160" name="Rectangle 3"/>
            <p:cNvSpPr>
              <a:spLocks noChangeArrowheads="1"/>
            </p:cNvSpPr>
            <p:nvPr/>
          </p:nvSpPr>
          <p:spPr bwMode="auto">
            <a:xfrm>
              <a:off x="96" y="2112"/>
              <a:ext cx="576" cy="960"/>
            </a:xfrm>
            <a:prstGeom prst="rect">
              <a:avLst/>
            </a:prstGeom>
            <a:solidFill>
              <a:srgbClr val="C0CFE2"/>
            </a:solidFill>
            <a:ln w="12700">
              <a:solidFill>
                <a:srgbClr val="466A97"/>
              </a:solidFill>
              <a:miter lim="800000"/>
              <a:headEnd/>
              <a:tailEnd/>
            </a:ln>
          </p:spPr>
          <p:txBody>
            <a:bodyPr wrap="none"/>
            <a:lstStyle/>
            <a:p>
              <a:pPr algn="ctr"/>
              <a:r>
                <a:rPr lang="de-DE" sz="1400"/>
                <a:t>Plain</a:t>
              </a:r>
              <a:endParaRPr lang="en-US" sz="1400"/>
            </a:p>
            <a:p>
              <a:pPr algn="ctr"/>
              <a:r>
                <a:rPr lang="en-US" sz="1400"/>
                <a:t>J2SE</a:t>
              </a:r>
              <a:br>
                <a:rPr lang="en-US" sz="1400"/>
              </a:br>
              <a:r>
                <a:rPr lang="en-US" sz="1400"/>
                <a:t>Adapter </a:t>
              </a:r>
              <a:br>
                <a:rPr lang="en-US" sz="1400"/>
              </a:br>
              <a:r>
                <a:rPr lang="en-US" sz="1400"/>
                <a:t>Engine</a:t>
              </a:r>
            </a:p>
          </p:txBody>
        </p:sp>
        <p:sp>
          <p:nvSpPr>
            <p:cNvPr id="4161" name="Rectangle 4"/>
            <p:cNvSpPr>
              <a:spLocks noChangeArrowheads="1"/>
            </p:cNvSpPr>
            <p:nvPr/>
          </p:nvSpPr>
          <p:spPr bwMode="auto">
            <a:xfrm>
              <a:off x="168" y="2844"/>
              <a:ext cx="432" cy="192"/>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a:t>
              </a:r>
            </a:p>
          </p:txBody>
        </p:sp>
      </p:grpSp>
      <p:sp>
        <p:nvSpPr>
          <p:cNvPr id="4099" name="Line 5"/>
          <p:cNvSpPr>
            <a:spLocks noChangeShapeType="1"/>
          </p:cNvSpPr>
          <p:nvPr/>
        </p:nvSpPr>
        <p:spPr bwMode="auto">
          <a:xfrm>
            <a:off x="5257800" y="2971800"/>
            <a:ext cx="0" cy="381000"/>
          </a:xfrm>
          <a:prstGeom prst="line">
            <a:avLst/>
          </a:prstGeom>
          <a:noFill/>
          <a:ln w="19050">
            <a:solidFill>
              <a:schemeClr val="accent2"/>
            </a:solidFill>
            <a:round/>
            <a:headEnd type="none" w="med" len="lg"/>
            <a:tailEnd type="none" w="med" len="lg"/>
          </a:ln>
        </p:spPr>
        <p:txBody>
          <a:bodyPr/>
          <a:lstStyle/>
          <a:p>
            <a:endParaRPr lang="en-US"/>
          </a:p>
        </p:txBody>
      </p:sp>
      <p:sp>
        <p:nvSpPr>
          <p:cNvPr id="70" name="Rectangle 6"/>
          <p:cNvSpPr txBox="1">
            <a:spLocks noChangeArrowheads="1"/>
          </p:cNvSpPr>
          <p:nvPr/>
        </p:nvSpPr>
        <p:spPr>
          <a:xfrm>
            <a:off x="409575" y="304800"/>
            <a:ext cx="8734425" cy="533400"/>
          </a:xfrm>
          <a:prstGeom prst="rect">
            <a:avLst/>
          </a:prstGeom>
        </p:spPr>
        <p:txBody>
          <a:bodyPr/>
          <a:lstStyle/>
          <a:p>
            <a:pPr eaLnBrk="0" hangingPunct="0">
              <a:buFont typeface="Times New Roman" pitchFamily="16" charset="0"/>
              <a:buNone/>
              <a:defRPr/>
            </a:pPr>
            <a:r>
              <a:rPr lang="en-US" sz="3200" kern="0" dirty="0">
                <a:solidFill>
                  <a:srgbClr val="000000"/>
                </a:solidFill>
                <a:latin typeface="+mj-lt"/>
                <a:ea typeface="+mj-ea"/>
                <a:cs typeface="+mj-cs"/>
              </a:rPr>
              <a:t> SAP PI Architecture</a:t>
            </a:r>
          </a:p>
        </p:txBody>
      </p:sp>
      <p:sp>
        <p:nvSpPr>
          <p:cNvPr id="4101" name="AutoShape 7"/>
          <p:cNvSpPr>
            <a:spLocks noChangeArrowheads="1"/>
          </p:cNvSpPr>
          <p:nvPr/>
        </p:nvSpPr>
        <p:spPr bwMode="auto">
          <a:xfrm>
            <a:off x="152400" y="838200"/>
            <a:ext cx="7620000" cy="457200"/>
          </a:xfrm>
          <a:prstGeom prst="roundRect">
            <a:avLst>
              <a:gd name="adj" fmla="val 16667"/>
            </a:avLst>
          </a:prstGeom>
          <a:solidFill>
            <a:srgbClr val="7D9DC3"/>
          </a:solidFill>
          <a:ln w="38100" cmpd="dbl">
            <a:noFill/>
            <a:round/>
            <a:headEnd/>
            <a:tailEnd/>
          </a:ln>
          <a:effectLst>
            <a:outerShdw dist="53882" dir="2700000" algn="ctr" rotWithShape="0">
              <a:srgbClr val="808080"/>
            </a:outerShdw>
          </a:effectLst>
        </p:spPr>
        <p:txBody>
          <a:bodyPr wrap="none" anchor="ctr"/>
          <a:lstStyle/>
          <a:p>
            <a:pPr algn="ctr">
              <a:defRPr/>
            </a:pPr>
            <a:r>
              <a:rPr lang="en-US"/>
              <a:t>Integration Repository / Integration Directory / System Landscape Directory</a:t>
            </a:r>
          </a:p>
        </p:txBody>
      </p:sp>
      <p:sp>
        <p:nvSpPr>
          <p:cNvPr id="4102" name="Rectangle 8"/>
          <p:cNvSpPr>
            <a:spLocks noChangeArrowheads="1"/>
          </p:cNvSpPr>
          <p:nvPr/>
        </p:nvSpPr>
        <p:spPr bwMode="auto">
          <a:xfrm>
            <a:off x="1338263" y="1828800"/>
            <a:ext cx="3276600" cy="3124200"/>
          </a:xfrm>
          <a:prstGeom prst="rect">
            <a:avLst/>
          </a:prstGeom>
          <a:solidFill>
            <a:srgbClr val="7D9DC3"/>
          </a:solidFill>
          <a:ln w="38100" cmpd="dbl">
            <a:noFill/>
            <a:miter lim="800000"/>
            <a:headEnd/>
            <a:tailEnd/>
          </a:ln>
          <a:effectLst>
            <a:outerShdw dist="53882" dir="2700000" algn="ctr" rotWithShape="0">
              <a:srgbClr val="808080"/>
            </a:outerShdw>
          </a:effectLst>
        </p:spPr>
        <p:txBody>
          <a:bodyPr wrap="none"/>
          <a:lstStyle/>
          <a:p>
            <a:pPr algn="ctr">
              <a:defRPr/>
            </a:pPr>
            <a:r>
              <a:rPr lang="en-US"/>
              <a:t>Integration Server</a:t>
            </a:r>
          </a:p>
        </p:txBody>
      </p:sp>
      <p:sp>
        <p:nvSpPr>
          <p:cNvPr id="4103" name="Rectangle 9"/>
          <p:cNvSpPr>
            <a:spLocks noChangeArrowheads="1"/>
          </p:cNvSpPr>
          <p:nvPr/>
        </p:nvSpPr>
        <p:spPr bwMode="auto">
          <a:xfrm>
            <a:off x="1260475" y="5443538"/>
            <a:ext cx="914400" cy="838200"/>
          </a:xfrm>
          <a:prstGeom prst="rect">
            <a:avLst/>
          </a:prstGeom>
          <a:solidFill>
            <a:srgbClr val="466A97"/>
          </a:solidFill>
          <a:ln w="12700">
            <a:solidFill>
              <a:schemeClr val="hlink"/>
            </a:solidFill>
            <a:miter lim="800000"/>
            <a:headEnd/>
            <a:tailEnd/>
          </a:ln>
          <a:effectLst>
            <a:outerShdw dist="35921" dir="2700000" algn="ctr" rotWithShape="0">
              <a:schemeClr val="bg2"/>
            </a:outerShdw>
          </a:effectLst>
        </p:spPr>
        <p:txBody>
          <a:bodyPr wrap="none" anchor="ctr"/>
          <a:lstStyle/>
          <a:p>
            <a:pPr algn="ctr">
              <a:defRPr/>
            </a:pPr>
            <a:r>
              <a:rPr lang="en-US"/>
              <a:t>SAP</a:t>
            </a:r>
            <a:br>
              <a:rPr lang="en-US"/>
            </a:br>
            <a:r>
              <a:rPr lang="en-US"/>
              <a:t>System</a:t>
            </a:r>
          </a:p>
        </p:txBody>
      </p:sp>
      <p:sp>
        <p:nvSpPr>
          <p:cNvPr id="4104" name="Rectangle 10"/>
          <p:cNvSpPr>
            <a:spLocks noChangeArrowheads="1"/>
          </p:cNvSpPr>
          <p:nvPr/>
        </p:nvSpPr>
        <p:spPr bwMode="auto">
          <a:xfrm rot="5400000">
            <a:off x="1338263" y="4267200"/>
            <a:ext cx="7620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IDoc</a:t>
            </a:r>
            <a:br>
              <a:rPr lang="en-US" sz="1200" b="0">
                <a:solidFill>
                  <a:schemeClr val="tx1"/>
                </a:solidFill>
              </a:rPr>
            </a:br>
            <a:r>
              <a:rPr lang="en-US" sz="1200" b="0">
                <a:solidFill>
                  <a:schemeClr val="tx1"/>
                </a:solidFill>
              </a:rPr>
              <a:t>Adapter</a:t>
            </a:r>
          </a:p>
        </p:txBody>
      </p:sp>
      <p:sp>
        <p:nvSpPr>
          <p:cNvPr id="4105" name="Rectangle 11"/>
          <p:cNvSpPr>
            <a:spLocks noChangeArrowheads="1"/>
          </p:cNvSpPr>
          <p:nvPr/>
        </p:nvSpPr>
        <p:spPr bwMode="auto">
          <a:xfrm>
            <a:off x="2100263" y="22860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Business Process Engine</a:t>
            </a:r>
          </a:p>
        </p:txBody>
      </p:sp>
      <p:sp>
        <p:nvSpPr>
          <p:cNvPr id="4106" name="Rectangle 12"/>
          <p:cNvSpPr>
            <a:spLocks noChangeArrowheads="1"/>
          </p:cNvSpPr>
          <p:nvPr/>
        </p:nvSpPr>
        <p:spPr bwMode="auto">
          <a:xfrm>
            <a:off x="2100263" y="28194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Integration Engine</a:t>
            </a:r>
          </a:p>
        </p:txBody>
      </p:sp>
      <p:sp>
        <p:nvSpPr>
          <p:cNvPr id="4107" name="Rectangle 13"/>
          <p:cNvSpPr>
            <a:spLocks noChangeArrowheads="1"/>
          </p:cNvSpPr>
          <p:nvPr/>
        </p:nvSpPr>
        <p:spPr bwMode="auto">
          <a:xfrm>
            <a:off x="2100263" y="3352800"/>
            <a:ext cx="2438400" cy="1524000"/>
          </a:xfrm>
          <a:prstGeom prst="rect">
            <a:avLst/>
          </a:prstGeom>
          <a:solidFill>
            <a:srgbClr val="C0CFE2"/>
          </a:solidFill>
          <a:ln w="12700">
            <a:solidFill>
              <a:srgbClr val="466A97"/>
            </a:solidFill>
            <a:miter lim="800000"/>
            <a:headEnd/>
            <a:tailEnd/>
          </a:ln>
        </p:spPr>
        <p:txBody>
          <a:bodyPr wrap="none"/>
          <a:lstStyle/>
          <a:p>
            <a:r>
              <a:rPr lang="en-US" sz="1400"/>
              <a:t>Central </a:t>
            </a:r>
            <a:br>
              <a:rPr lang="en-US" sz="1400"/>
            </a:br>
            <a:r>
              <a:rPr lang="en-US" sz="1400"/>
              <a:t>Adapter Engine</a:t>
            </a:r>
            <a:br>
              <a:rPr lang="en-US" sz="1400"/>
            </a:br>
            <a:endParaRPr lang="en-US" sz="1400"/>
          </a:p>
        </p:txBody>
      </p:sp>
      <p:sp>
        <p:nvSpPr>
          <p:cNvPr id="4108" name="Rectangle 14"/>
          <p:cNvSpPr>
            <a:spLocks noChangeArrowheads="1"/>
          </p:cNvSpPr>
          <p:nvPr/>
        </p:nvSpPr>
        <p:spPr bwMode="auto">
          <a:xfrm>
            <a:off x="2209800" y="3886200"/>
            <a:ext cx="1490663"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Framework</a:t>
            </a:r>
            <a:endParaRPr lang="en-US" sz="1200" b="0">
              <a:solidFill>
                <a:schemeClr val="tx1"/>
              </a:solidFill>
            </a:endParaRP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4109" name="Rectangle 15"/>
          <p:cNvSpPr>
            <a:spLocks noChangeArrowheads="1"/>
          </p:cNvSpPr>
          <p:nvPr/>
        </p:nvSpPr>
        <p:spPr bwMode="auto">
          <a:xfrm rot="5400000">
            <a:off x="3660775" y="4075113"/>
            <a:ext cx="990600" cy="457200"/>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4110" name="Line 16"/>
          <p:cNvSpPr>
            <a:spLocks noChangeShapeType="1"/>
          </p:cNvSpPr>
          <p:nvPr/>
        </p:nvSpPr>
        <p:spPr bwMode="auto">
          <a:xfrm rot="10800000">
            <a:off x="3700463" y="4471988"/>
            <a:ext cx="304800" cy="0"/>
          </a:xfrm>
          <a:prstGeom prst="line">
            <a:avLst/>
          </a:prstGeom>
          <a:noFill/>
          <a:ln w="12700">
            <a:solidFill>
              <a:schemeClr val="tx1"/>
            </a:solidFill>
            <a:round/>
            <a:headEnd/>
            <a:tailEnd/>
          </a:ln>
        </p:spPr>
        <p:txBody>
          <a:bodyPr wrap="none"/>
          <a:lstStyle/>
          <a:p>
            <a:endParaRPr lang="en-US"/>
          </a:p>
        </p:txBody>
      </p:sp>
      <p:sp>
        <p:nvSpPr>
          <p:cNvPr id="4111" name="AutoShape 17"/>
          <p:cNvSpPr>
            <a:spLocks noChangeArrowheads="1"/>
          </p:cNvSpPr>
          <p:nvPr/>
        </p:nvSpPr>
        <p:spPr bwMode="auto">
          <a:xfrm rot="-5400000">
            <a:off x="3785394" y="4423569"/>
            <a:ext cx="104775" cy="96837"/>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12" name="Line 18"/>
          <p:cNvSpPr>
            <a:spLocks noChangeShapeType="1"/>
          </p:cNvSpPr>
          <p:nvPr/>
        </p:nvSpPr>
        <p:spPr bwMode="auto">
          <a:xfrm rot="-5400000">
            <a:off x="3181350" y="3238500"/>
            <a:ext cx="228600" cy="0"/>
          </a:xfrm>
          <a:prstGeom prst="line">
            <a:avLst/>
          </a:prstGeom>
          <a:noFill/>
          <a:ln w="12700">
            <a:solidFill>
              <a:schemeClr val="tx1"/>
            </a:solidFill>
            <a:round/>
            <a:headEnd/>
            <a:tailEnd/>
          </a:ln>
        </p:spPr>
        <p:txBody>
          <a:bodyPr wrap="none"/>
          <a:lstStyle/>
          <a:p>
            <a:endParaRPr lang="en-US"/>
          </a:p>
        </p:txBody>
      </p:sp>
      <p:sp>
        <p:nvSpPr>
          <p:cNvPr id="4113" name="AutoShape 19"/>
          <p:cNvSpPr>
            <a:spLocks noChangeArrowheads="1"/>
          </p:cNvSpPr>
          <p:nvPr/>
        </p:nvSpPr>
        <p:spPr bwMode="auto">
          <a:xfrm>
            <a:off x="3243263" y="32004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14" name="Line 20"/>
          <p:cNvSpPr>
            <a:spLocks noChangeShapeType="1"/>
          </p:cNvSpPr>
          <p:nvPr/>
        </p:nvSpPr>
        <p:spPr bwMode="auto">
          <a:xfrm rot="-5400000">
            <a:off x="3181350" y="2705100"/>
            <a:ext cx="228600" cy="0"/>
          </a:xfrm>
          <a:prstGeom prst="line">
            <a:avLst/>
          </a:prstGeom>
          <a:noFill/>
          <a:ln w="12700">
            <a:solidFill>
              <a:schemeClr val="tx1"/>
            </a:solidFill>
            <a:round/>
            <a:headEnd/>
            <a:tailEnd/>
          </a:ln>
        </p:spPr>
        <p:txBody>
          <a:bodyPr wrap="none"/>
          <a:lstStyle/>
          <a:p>
            <a:endParaRPr lang="en-US"/>
          </a:p>
        </p:txBody>
      </p:sp>
      <p:sp>
        <p:nvSpPr>
          <p:cNvPr id="4115" name="AutoShape 21"/>
          <p:cNvSpPr>
            <a:spLocks noChangeArrowheads="1"/>
          </p:cNvSpPr>
          <p:nvPr/>
        </p:nvSpPr>
        <p:spPr bwMode="auto">
          <a:xfrm>
            <a:off x="3243263" y="26670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16" name="Rectangle 22"/>
          <p:cNvSpPr>
            <a:spLocks noChangeArrowheads="1"/>
          </p:cNvSpPr>
          <p:nvPr/>
        </p:nvSpPr>
        <p:spPr bwMode="auto">
          <a:xfrm>
            <a:off x="4724400" y="3352800"/>
            <a:ext cx="2057400" cy="1524000"/>
          </a:xfrm>
          <a:prstGeom prst="rect">
            <a:avLst/>
          </a:prstGeom>
          <a:solidFill>
            <a:srgbClr val="C0CFE2"/>
          </a:solidFill>
          <a:ln w="12700">
            <a:solidFill>
              <a:srgbClr val="466A97"/>
            </a:solidFill>
            <a:miter lim="800000"/>
            <a:headEnd/>
            <a:tailEnd/>
          </a:ln>
        </p:spPr>
        <p:txBody>
          <a:bodyPr wrap="none"/>
          <a:lstStyle/>
          <a:p>
            <a:r>
              <a:rPr lang="en-US" sz="1400"/>
              <a:t>Optional Decentral </a:t>
            </a:r>
            <a:br>
              <a:rPr lang="en-US" sz="1400"/>
            </a:br>
            <a:r>
              <a:rPr lang="en-US" sz="1400"/>
              <a:t>Adapter Engine</a:t>
            </a:r>
            <a:br>
              <a:rPr lang="en-US" sz="1400"/>
            </a:br>
            <a:endParaRPr lang="en-US" sz="1400"/>
          </a:p>
        </p:txBody>
      </p:sp>
      <p:sp>
        <p:nvSpPr>
          <p:cNvPr id="4117" name="Rectangle 23"/>
          <p:cNvSpPr>
            <a:spLocks noChangeArrowheads="1"/>
          </p:cNvSpPr>
          <p:nvPr/>
        </p:nvSpPr>
        <p:spPr bwMode="auto">
          <a:xfrm>
            <a:off x="4810125" y="3886200"/>
            <a:ext cx="1265238"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FW</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grpSp>
        <p:nvGrpSpPr>
          <p:cNvPr id="4118" name="Group 24"/>
          <p:cNvGrpSpPr>
            <a:grpSpLocks/>
          </p:cNvGrpSpPr>
          <p:nvPr/>
        </p:nvGrpSpPr>
        <p:grpSpPr bwMode="auto">
          <a:xfrm rot="5400000">
            <a:off x="6073775" y="4156075"/>
            <a:ext cx="838200" cy="450850"/>
            <a:chOff x="2832" y="3552"/>
            <a:chExt cx="672" cy="336"/>
          </a:xfrm>
        </p:grpSpPr>
        <p:sp>
          <p:nvSpPr>
            <p:cNvPr id="4158" name="Rectangle 25"/>
            <p:cNvSpPr>
              <a:spLocks noChangeArrowheads="1"/>
            </p:cNvSpPr>
            <p:nvPr/>
          </p:nvSpPr>
          <p:spPr bwMode="auto">
            <a:xfrm>
              <a:off x="2880" y="3600"/>
              <a:ext cx="624" cy="288"/>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4159" name="Rectangle 26"/>
            <p:cNvSpPr>
              <a:spLocks noChangeArrowheads="1"/>
            </p:cNvSpPr>
            <p:nvPr/>
          </p:nvSpPr>
          <p:spPr bwMode="auto">
            <a:xfrm>
              <a:off x="2832" y="3552"/>
              <a:ext cx="624" cy="288"/>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grpSp>
      <p:sp>
        <p:nvSpPr>
          <p:cNvPr id="4119" name="Line 27"/>
          <p:cNvSpPr>
            <a:spLocks noChangeShapeType="1"/>
          </p:cNvSpPr>
          <p:nvPr/>
        </p:nvSpPr>
        <p:spPr bwMode="auto">
          <a:xfrm rot="10800000">
            <a:off x="6075363" y="4471988"/>
            <a:ext cx="257175" cy="0"/>
          </a:xfrm>
          <a:prstGeom prst="line">
            <a:avLst/>
          </a:prstGeom>
          <a:noFill/>
          <a:ln w="12700">
            <a:solidFill>
              <a:schemeClr val="tx1"/>
            </a:solidFill>
            <a:round/>
            <a:headEnd/>
            <a:tailEnd/>
          </a:ln>
        </p:spPr>
        <p:txBody>
          <a:bodyPr wrap="none"/>
          <a:lstStyle/>
          <a:p>
            <a:endParaRPr lang="en-US"/>
          </a:p>
        </p:txBody>
      </p:sp>
      <p:sp>
        <p:nvSpPr>
          <p:cNvPr id="4120" name="AutoShape 28"/>
          <p:cNvSpPr>
            <a:spLocks noChangeArrowheads="1"/>
          </p:cNvSpPr>
          <p:nvPr/>
        </p:nvSpPr>
        <p:spPr bwMode="auto">
          <a:xfrm rot="-5400000">
            <a:off x="6138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21" name="Rectangle 29"/>
          <p:cNvSpPr>
            <a:spLocks noChangeArrowheads="1"/>
          </p:cNvSpPr>
          <p:nvPr/>
        </p:nvSpPr>
        <p:spPr bwMode="auto">
          <a:xfrm>
            <a:off x="7010400" y="3048000"/>
            <a:ext cx="2057400" cy="1828800"/>
          </a:xfrm>
          <a:prstGeom prst="rect">
            <a:avLst/>
          </a:prstGeom>
          <a:solidFill>
            <a:srgbClr val="C0CFE2"/>
          </a:solidFill>
          <a:ln w="12700">
            <a:solidFill>
              <a:srgbClr val="466A97"/>
            </a:solidFill>
            <a:miter lim="800000"/>
            <a:headEnd/>
            <a:tailEnd/>
          </a:ln>
        </p:spPr>
        <p:txBody>
          <a:bodyPr wrap="none"/>
          <a:lstStyle/>
          <a:p>
            <a:r>
              <a:rPr lang="en-US" sz="1400"/>
              <a:t>Partner Connectivity</a:t>
            </a:r>
            <a:br>
              <a:rPr lang="en-US" sz="1400"/>
            </a:br>
            <a:r>
              <a:rPr lang="en-US" sz="1400"/>
              <a:t>Kit</a:t>
            </a:r>
          </a:p>
        </p:txBody>
      </p:sp>
      <p:sp>
        <p:nvSpPr>
          <p:cNvPr id="4122" name="Rectangle 30"/>
          <p:cNvSpPr>
            <a:spLocks noChangeArrowheads="1"/>
          </p:cNvSpPr>
          <p:nvPr/>
        </p:nvSpPr>
        <p:spPr bwMode="auto">
          <a:xfrm>
            <a:off x="7081838" y="3886200"/>
            <a:ext cx="1279525" cy="914400"/>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 FW</a:t>
            </a:r>
            <a:endParaRPr lang="en-US" sz="1200" b="0">
              <a:solidFill>
                <a:schemeClr val="tx1"/>
              </a:solidFill>
            </a:endParaRP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4123" name="Rectangle 31"/>
          <p:cNvSpPr>
            <a:spLocks noChangeArrowheads="1"/>
          </p:cNvSpPr>
          <p:nvPr/>
        </p:nvSpPr>
        <p:spPr bwMode="auto">
          <a:xfrm rot="5400000">
            <a:off x="8354219" y="4217194"/>
            <a:ext cx="777875" cy="385763"/>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4124" name="Line 32"/>
          <p:cNvSpPr>
            <a:spLocks noChangeShapeType="1"/>
          </p:cNvSpPr>
          <p:nvPr/>
        </p:nvSpPr>
        <p:spPr bwMode="auto">
          <a:xfrm rot="10800000">
            <a:off x="8361363" y="4471988"/>
            <a:ext cx="257175" cy="0"/>
          </a:xfrm>
          <a:prstGeom prst="line">
            <a:avLst/>
          </a:prstGeom>
          <a:noFill/>
          <a:ln w="12700">
            <a:solidFill>
              <a:schemeClr val="tx1"/>
            </a:solidFill>
            <a:round/>
            <a:headEnd/>
            <a:tailEnd/>
          </a:ln>
        </p:spPr>
        <p:txBody>
          <a:bodyPr wrap="none"/>
          <a:lstStyle/>
          <a:p>
            <a:endParaRPr lang="en-US"/>
          </a:p>
        </p:txBody>
      </p:sp>
      <p:sp>
        <p:nvSpPr>
          <p:cNvPr id="4125" name="AutoShape 33"/>
          <p:cNvSpPr>
            <a:spLocks noChangeArrowheads="1"/>
          </p:cNvSpPr>
          <p:nvPr/>
        </p:nvSpPr>
        <p:spPr bwMode="auto">
          <a:xfrm rot="-5400000">
            <a:off x="8424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4126" name="Freeform 34"/>
          <p:cNvSpPr>
            <a:spLocks/>
          </p:cNvSpPr>
          <p:nvPr/>
        </p:nvSpPr>
        <p:spPr bwMode="auto">
          <a:xfrm>
            <a:off x="6934200" y="2057400"/>
            <a:ext cx="2081213" cy="4383088"/>
          </a:xfrm>
          <a:custGeom>
            <a:avLst/>
            <a:gdLst>
              <a:gd name="T0" fmla="*/ 0 w 1536"/>
              <a:gd name="T1" fmla="*/ 2147483647 h 1152"/>
              <a:gd name="T2" fmla="*/ 0 w 1536"/>
              <a:gd name="T3" fmla="*/ 0 h 1152"/>
              <a:gd name="T4" fmla="*/ 2147483647 w 1536"/>
              <a:gd name="T5" fmla="*/ 0 h 1152"/>
              <a:gd name="T6" fmla="*/ 0 60000 65536"/>
              <a:gd name="T7" fmla="*/ 0 60000 65536"/>
              <a:gd name="T8" fmla="*/ 0 60000 65536"/>
              <a:gd name="T9" fmla="*/ 0 w 1536"/>
              <a:gd name="T10" fmla="*/ 0 h 1152"/>
              <a:gd name="T11" fmla="*/ 1536 w 1536"/>
              <a:gd name="T12" fmla="*/ 1152 h 1152"/>
            </a:gdLst>
            <a:ahLst/>
            <a:cxnLst>
              <a:cxn ang="T6">
                <a:pos x="T0" y="T1"/>
              </a:cxn>
              <a:cxn ang="T7">
                <a:pos x="T2" y="T3"/>
              </a:cxn>
              <a:cxn ang="T8">
                <a:pos x="T4" y="T5"/>
              </a:cxn>
            </a:cxnLst>
            <a:rect l="T9" t="T10" r="T11" b="T12"/>
            <a:pathLst>
              <a:path w="1536" h="1152">
                <a:moveTo>
                  <a:pt x="0" y="1152"/>
                </a:moveTo>
                <a:lnTo>
                  <a:pt x="0" y="0"/>
                </a:lnTo>
                <a:lnTo>
                  <a:pt x="1536" y="0"/>
                </a:lnTo>
              </a:path>
            </a:pathLst>
          </a:custGeom>
          <a:noFill/>
          <a:ln w="19050" cap="flat" cmpd="sng">
            <a:solidFill>
              <a:schemeClr val="tx1"/>
            </a:solidFill>
            <a:prstDash val="dash"/>
            <a:round/>
            <a:headEnd type="none" w="med" len="med"/>
            <a:tailEnd type="none" w="med" len="med"/>
          </a:ln>
        </p:spPr>
        <p:txBody>
          <a:bodyPr/>
          <a:lstStyle/>
          <a:p>
            <a:endParaRPr lang="en-US"/>
          </a:p>
        </p:txBody>
      </p:sp>
      <p:sp>
        <p:nvSpPr>
          <p:cNvPr id="4127" name="Line 35"/>
          <p:cNvSpPr>
            <a:spLocks noChangeShapeType="1"/>
          </p:cNvSpPr>
          <p:nvPr/>
        </p:nvSpPr>
        <p:spPr bwMode="auto">
          <a:xfrm>
            <a:off x="5715000" y="1295400"/>
            <a:ext cx="0" cy="2057400"/>
          </a:xfrm>
          <a:prstGeom prst="line">
            <a:avLst/>
          </a:prstGeom>
          <a:noFill/>
          <a:ln w="19050">
            <a:solidFill>
              <a:schemeClr val="accent2"/>
            </a:solidFill>
            <a:round/>
            <a:headEnd type="none" w="med" len="lg"/>
            <a:tailEnd type="triangle" w="med" len="lg"/>
          </a:ln>
        </p:spPr>
        <p:txBody>
          <a:bodyPr/>
          <a:lstStyle/>
          <a:p>
            <a:endParaRPr lang="en-US"/>
          </a:p>
        </p:txBody>
      </p:sp>
      <p:sp>
        <p:nvSpPr>
          <p:cNvPr id="4128" name="Line 36"/>
          <p:cNvSpPr>
            <a:spLocks noChangeShapeType="1"/>
          </p:cNvSpPr>
          <p:nvPr/>
        </p:nvSpPr>
        <p:spPr bwMode="auto">
          <a:xfrm>
            <a:off x="1719263" y="2971800"/>
            <a:ext cx="0" cy="1143000"/>
          </a:xfrm>
          <a:prstGeom prst="line">
            <a:avLst/>
          </a:prstGeom>
          <a:noFill/>
          <a:ln w="19050">
            <a:solidFill>
              <a:schemeClr val="accent2"/>
            </a:solidFill>
            <a:round/>
            <a:headEnd type="none" w="med" len="lg"/>
            <a:tailEnd type="none" w="med" len="lg"/>
          </a:ln>
        </p:spPr>
        <p:txBody>
          <a:bodyPr/>
          <a:lstStyle/>
          <a:p>
            <a:endParaRPr lang="en-US"/>
          </a:p>
        </p:txBody>
      </p:sp>
      <p:sp>
        <p:nvSpPr>
          <p:cNvPr id="4129" name="Line 37"/>
          <p:cNvSpPr>
            <a:spLocks noChangeShapeType="1"/>
          </p:cNvSpPr>
          <p:nvPr/>
        </p:nvSpPr>
        <p:spPr bwMode="auto">
          <a:xfrm>
            <a:off x="2971800" y="1295400"/>
            <a:ext cx="0" cy="533400"/>
          </a:xfrm>
          <a:prstGeom prst="line">
            <a:avLst/>
          </a:prstGeom>
          <a:noFill/>
          <a:ln w="19050">
            <a:solidFill>
              <a:schemeClr val="accent2"/>
            </a:solidFill>
            <a:round/>
            <a:headEnd type="none" w="med" len="lg"/>
            <a:tailEnd type="triangle" w="med" len="lg"/>
          </a:ln>
        </p:spPr>
        <p:txBody>
          <a:bodyPr/>
          <a:lstStyle/>
          <a:p>
            <a:endParaRPr lang="en-US"/>
          </a:p>
        </p:txBody>
      </p:sp>
      <p:cxnSp>
        <p:nvCxnSpPr>
          <p:cNvPr id="4130" name="AutoShape 38"/>
          <p:cNvCxnSpPr>
            <a:cxnSpLocks noChangeShapeType="1"/>
            <a:stCxn id="4106" idx="3"/>
            <a:endCxn id="4121" idx="0"/>
          </p:cNvCxnSpPr>
          <p:nvPr/>
        </p:nvCxnSpPr>
        <p:spPr bwMode="auto">
          <a:xfrm>
            <a:off x="4538663" y="2971800"/>
            <a:ext cx="3500437" cy="76200"/>
          </a:xfrm>
          <a:prstGeom prst="bentConnector2">
            <a:avLst/>
          </a:prstGeom>
          <a:noFill/>
          <a:ln w="19050">
            <a:solidFill>
              <a:schemeClr val="accent2"/>
            </a:solidFill>
            <a:miter lim="800000"/>
            <a:headEnd type="none" w="med" len="lg"/>
            <a:tailEnd type="none" w="med" len="lg"/>
          </a:ln>
        </p:spPr>
      </p:cxnSp>
      <p:sp>
        <p:nvSpPr>
          <p:cNvPr id="4131" name="AutoShape 39"/>
          <p:cNvSpPr>
            <a:spLocks noChangeArrowheads="1"/>
          </p:cNvSpPr>
          <p:nvPr/>
        </p:nvSpPr>
        <p:spPr bwMode="auto">
          <a:xfrm>
            <a:off x="5181600" y="2895600"/>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4132" name="AutoShape 40"/>
          <p:cNvCxnSpPr>
            <a:cxnSpLocks noChangeShapeType="1"/>
            <a:stCxn id="4106" idx="1"/>
            <a:endCxn id="4160" idx="0"/>
          </p:cNvCxnSpPr>
          <p:nvPr/>
        </p:nvCxnSpPr>
        <p:spPr bwMode="auto">
          <a:xfrm rot="10800000" flipV="1">
            <a:off x="609600" y="2971800"/>
            <a:ext cx="1490663" cy="381000"/>
          </a:xfrm>
          <a:prstGeom prst="bentConnector2">
            <a:avLst/>
          </a:prstGeom>
          <a:noFill/>
          <a:ln w="19050">
            <a:solidFill>
              <a:schemeClr val="accent2"/>
            </a:solidFill>
            <a:miter lim="800000"/>
            <a:headEnd type="none" w="med" len="lg"/>
            <a:tailEnd type="none" w="med" len="lg"/>
          </a:ln>
        </p:spPr>
      </p:cxnSp>
      <p:sp>
        <p:nvSpPr>
          <p:cNvPr id="4133" name="AutoShape 41"/>
          <p:cNvSpPr>
            <a:spLocks noChangeArrowheads="1"/>
          </p:cNvSpPr>
          <p:nvPr/>
        </p:nvSpPr>
        <p:spPr bwMode="auto">
          <a:xfrm>
            <a:off x="1643063" y="2895600"/>
            <a:ext cx="144462"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4134" name="Rectangle 43"/>
          <p:cNvSpPr>
            <a:spLocks noChangeArrowheads="1"/>
          </p:cNvSpPr>
          <p:nvPr/>
        </p:nvSpPr>
        <p:spPr bwMode="auto">
          <a:xfrm>
            <a:off x="152400" y="5445125"/>
            <a:ext cx="914400" cy="838200"/>
          </a:xfrm>
          <a:prstGeom prst="rect">
            <a:avLst/>
          </a:prstGeom>
          <a:solidFill>
            <a:srgbClr val="FFC041"/>
          </a:solidFill>
          <a:ln w="12700">
            <a:solidFill>
              <a:schemeClr val="folHlink"/>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a:t>
            </a:r>
            <a:br>
              <a:rPr lang="en-US" sz="1400">
                <a:solidFill>
                  <a:schemeClr val="tx2"/>
                </a:solidFill>
              </a:rPr>
            </a:br>
            <a:r>
              <a:rPr lang="en-US" sz="1400">
                <a:solidFill>
                  <a:schemeClr val="tx2"/>
                </a:solidFill>
              </a:rPr>
              <a:t>DB</a:t>
            </a:r>
            <a:br>
              <a:rPr lang="en-US" sz="1400">
                <a:solidFill>
                  <a:schemeClr val="tx2"/>
                </a:solidFill>
              </a:rPr>
            </a:br>
            <a:r>
              <a:rPr lang="en-US" sz="1400">
                <a:solidFill>
                  <a:schemeClr val="tx2"/>
                </a:solidFill>
              </a:rPr>
              <a:t>JMS</a:t>
            </a:r>
          </a:p>
        </p:txBody>
      </p:sp>
      <p:cxnSp>
        <p:nvCxnSpPr>
          <p:cNvPr id="4135" name="AutoShape 46"/>
          <p:cNvCxnSpPr>
            <a:cxnSpLocks noChangeShapeType="1"/>
            <a:stCxn id="4159" idx="3"/>
          </p:cNvCxnSpPr>
          <p:nvPr/>
        </p:nvCxnSpPr>
        <p:spPr bwMode="auto">
          <a:xfrm rot="5400000">
            <a:off x="5813426" y="4852987"/>
            <a:ext cx="823912" cy="595313"/>
          </a:xfrm>
          <a:prstGeom prst="bentConnector3">
            <a:avLst>
              <a:gd name="adj1" fmla="val 49903"/>
            </a:avLst>
          </a:prstGeom>
          <a:noFill/>
          <a:ln w="19050">
            <a:solidFill>
              <a:schemeClr val="accent2"/>
            </a:solidFill>
            <a:miter lim="800000"/>
            <a:headEnd type="none" w="med" len="lg"/>
            <a:tailEnd type="none" w="med" len="lg"/>
          </a:ln>
        </p:spPr>
      </p:cxnSp>
      <p:sp>
        <p:nvSpPr>
          <p:cNvPr id="4136" name="Rectangle 47"/>
          <p:cNvSpPr>
            <a:spLocks noChangeArrowheads="1"/>
          </p:cNvSpPr>
          <p:nvPr/>
        </p:nvSpPr>
        <p:spPr bwMode="auto">
          <a:xfrm rot="5400000">
            <a:off x="8419306" y="4156870"/>
            <a:ext cx="777875" cy="385762"/>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4137" name="AutoShape 48"/>
          <p:cNvCxnSpPr>
            <a:cxnSpLocks noChangeShapeType="1"/>
            <a:stCxn id="4136" idx="3"/>
          </p:cNvCxnSpPr>
          <p:nvPr/>
        </p:nvCxnSpPr>
        <p:spPr bwMode="auto">
          <a:xfrm rot="5400000">
            <a:off x="8070851" y="4824412"/>
            <a:ext cx="823912" cy="652463"/>
          </a:xfrm>
          <a:prstGeom prst="bentConnector3">
            <a:avLst>
              <a:gd name="adj1" fmla="val 49903"/>
            </a:avLst>
          </a:prstGeom>
          <a:noFill/>
          <a:ln w="19050">
            <a:solidFill>
              <a:schemeClr val="accent2"/>
            </a:solidFill>
            <a:miter lim="800000"/>
            <a:headEnd type="none" w="med" len="lg"/>
            <a:tailEnd type="none" w="med" len="lg"/>
          </a:ln>
        </p:spPr>
      </p:cxnSp>
      <p:sp>
        <p:nvSpPr>
          <p:cNvPr id="4138" name="Rectangle 49"/>
          <p:cNvSpPr>
            <a:spLocks noChangeArrowheads="1"/>
          </p:cNvSpPr>
          <p:nvPr/>
        </p:nvSpPr>
        <p:spPr bwMode="auto">
          <a:xfrm rot="5400000">
            <a:off x="3736975" y="3998913"/>
            <a:ext cx="9906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4139" name="AutoShape 50"/>
          <p:cNvCxnSpPr>
            <a:cxnSpLocks noChangeShapeType="1"/>
            <a:stCxn id="4138" idx="3"/>
            <a:endCxn id="4153" idx="0"/>
          </p:cNvCxnSpPr>
          <p:nvPr/>
        </p:nvCxnSpPr>
        <p:spPr bwMode="auto">
          <a:xfrm>
            <a:off x="4232275" y="4722813"/>
            <a:ext cx="4763" cy="712787"/>
          </a:xfrm>
          <a:prstGeom prst="straightConnector1">
            <a:avLst/>
          </a:prstGeom>
          <a:noFill/>
          <a:ln w="19050">
            <a:solidFill>
              <a:schemeClr val="accent2"/>
            </a:solidFill>
            <a:round/>
            <a:headEnd type="none" w="med" len="lg"/>
            <a:tailEnd type="none" w="med" len="lg"/>
          </a:ln>
        </p:spPr>
      </p:cxnSp>
      <p:sp>
        <p:nvSpPr>
          <p:cNvPr id="4140" name="AutoShape 51"/>
          <p:cNvSpPr>
            <a:spLocks noChangeArrowheads="1"/>
          </p:cNvSpPr>
          <p:nvPr/>
        </p:nvSpPr>
        <p:spPr bwMode="auto">
          <a:xfrm>
            <a:off x="4175125" y="51482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4141" name="AutoShape 52"/>
          <p:cNvCxnSpPr>
            <a:cxnSpLocks noChangeShapeType="1"/>
            <a:stCxn id="4104" idx="3"/>
            <a:endCxn id="4103" idx="0"/>
          </p:cNvCxnSpPr>
          <p:nvPr/>
        </p:nvCxnSpPr>
        <p:spPr bwMode="auto">
          <a:xfrm flipH="1">
            <a:off x="1717675" y="4876800"/>
            <a:ext cx="1588" cy="566738"/>
          </a:xfrm>
          <a:prstGeom prst="straightConnector1">
            <a:avLst/>
          </a:prstGeom>
          <a:noFill/>
          <a:ln w="19050">
            <a:solidFill>
              <a:schemeClr val="accent2"/>
            </a:solidFill>
            <a:round/>
            <a:headEnd type="none" w="med" len="lg"/>
            <a:tailEnd type="none" w="med" len="lg"/>
          </a:ln>
        </p:spPr>
      </p:cxnSp>
      <p:cxnSp>
        <p:nvCxnSpPr>
          <p:cNvPr id="4142" name="AutoShape 53"/>
          <p:cNvCxnSpPr>
            <a:cxnSpLocks noChangeShapeType="1"/>
            <a:stCxn id="4161" idx="2"/>
            <a:endCxn id="4134" idx="0"/>
          </p:cNvCxnSpPr>
          <p:nvPr/>
        </p:nvCxnSpPr>
        <p:spPr bwMode="auto">
          <a:xfrm>
            <a:off x="609600" y="4819650"/>
            <a:ext cx="0" cy="625475"/>
          </a:xfrm>
          <a:prstGeom prst="straightConnector1">
            <a:avLst/>
          </a:prstGeom>
          <a:noFill/>
          <a:ln w="19050">
            <a:solidFill>
              <a:schemeClr val="accent2"/>
            </a:solidFill>
            <a:round/>
            <a:headEnd type="none" w="med" len="lg"/>
            <a:tailEnd type="none" w="med" len="lg"/>
          </a:ln>
        </p:spPr>
      </p:cxnSp>
      <p:sp>
        <p:nvSpPr>
          <p:cNvPr id="4143" name="AutoShape 54"/>
          <p:cNvSpPr>
            <a:spLocks noChangeArrowheads="1"/>
          </p:cNvSpPr>
          <p:nvPr/>
        </p:nvSpPr>
        <p:spPr bwMode="auto">
          <a:xfrm>
            <a:off x="165258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pPr algn="ctr"/>
            <a:endParaRPr lang="en-US"/>
          </a:p>
        </p:txBody>
      </p:sp>
      <p:sp>
        <p:nvSpPr>
          <p:cNvPr id="4144" name="AutoShape 55"/>
          <p:cNvSpPr>
            <a:spLocks noChangeArrowheads="1"/>
          </p:cNvSpPr>
          <p:nvPr/>
        </p:nvSpPr>
        <p:spPr bwMode="auto">
          <a:xfrm>
            <a:off x="54133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4145" name="AutoShape 56"/>
          <p:cNvSpPr>
            <a:spLocks noChangeArrowheads="1"/>
          </p:cNvSpPr>
          <p:nvPr/>
        </p:nvSpPr>
        <p:spPr bwMode="auto">
          <a:xfrm>
            <a:off x="6153150" y="5083175"/>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4146" name="AutoShape 57"/>
          <p:cNvSpPr>
            <a:spLocks noChangeArrowheads="1"/>
          </p:cNvSpPr>
          <p:nvPr/>
        </p:nvSpPr>
        <p:spPr bwMode="auto">
          <a:xfrm>
            <a:off x="8439150" y="50847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4147" name="Rectangle 58"/>
          <p:cNvSpPr>
            <a:spLocks noChangeArrowheads="1"/>
          </p:cNvSpPr>
          <p:nvPr/>
        </p:nvSpPr>
        <p:spPr bwMode="auto">
          <a:xfrm>
            <a:off x="7543800" y="3352800"/>
            <a:ext cx="1447800" cy="457200"/>
          </a:xfrm>
          <a:prstGeom prst="rect">
            <a:avLst/>
          </a:prstGeom>
          <a:solidFill>
            <a:schemeClr val="bg1"/>
          </a:solidFill>
          <a:ln w="12700">
            <a:solidFill>
              <a:srgbClr val="466A97"/>
            </a:solidFill>
            <a:miter lim="800000"/>
            <a:headEnd/>
            <a:tailEnd/>
          </a:ln>
        </p:spPr>
        <p:txBody>
          <a:bodyPr wrap="none" anchor="ctr"/>
          <a:lstStyle/>
          <a:p>
            <a:pPr algn="ctr"/>
            <a:r>
              <a:rPr lang="de-DE" sz="1200" b="0">
                <a:solidFill>
                  <a:schemeClr val="tx1"/>
                </a:solidFill>
              </a:rPr>
              <a:t>PCK Configuration</a:t>
            </a:r>
          </a:p>
          <a:p>
            <a:pPr algn="ctr"/>
            <a:r>
              <a:rPr lang="de-DE" sz="1200" b="0">
                <a:solidFill>
                  <a:schemeClr val="tx1"/>
                </a:solidFill>
              </a:rPr>
              <a:t>and Monitoring</a:t>
            </a:r>
            <a:endParaRPr lang="en-US" sz="1200" b="0">
              <a:solidFill>
                <a:schemeClr val="tx1"/>
              </a:solidFill>
            </a:endParaRPr>
          </a:p>
        </p:txBody>
      </p:sp>
      <p:sp>
        <p:nvSpPr>
          <p:cNvPr id="4148" name="Rectangle 61"/>
          <p:cNvSpPr>
            <a:spLocks noChangeArrowheads="1"/>
          </p:cNvSpPr>
          <p:nvPr/>
        </p:nvSpPr>
        <p:spPr bwMode="auto">
          <a:xfrm>
            <a:off x="5180013"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4149" name="Rectangle 62"/>
          <p:cNvSpPr>
            <a:spLocks noChangeArrowheads="1"/>
          </p:cNvSpPr>
          <p:nvPr/>
        </p:nvSpPr>
        <p:spPr bwMode="auto">
          <a:xfrm>
            <a:off x="5275263"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4150" name="Rectangle 63"/>
          <p:cNvSpPr>
            <a:spLocks noChangeArrowheads="1"/>
          </p:cNvSpPr>
          <p:nvPr/>
        </p:nvSpPr>
        <p:spPr bwMode="auto">
          <a:xfrm>
            <a:off x="5370513"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4151" name="Rectangle 66"/>
          <p:cNvSpPr>
            <a:spLocks noChangeArrowheads="1"/>
          </p:cNvSpPr>
          <p:nvPr/>
        </p:nvSpPr>
        <p:spPr bwMode="auto">
          <a:xfrm>
            <a:off x="3322638"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4152" name="Rectangle 67"/>
          <p:cNvSpPr>
            <a:spLocks noChangeArrowheads="1"/>
          </p:cNvSpPr>
          <p:nvPr/>
        </p:nvSpPr>
        <p:spPr bwMode="auto">
          <a:xfrm>
            <a:off x="3417888"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4153" name="Rectangle 68"/>
          <p:cNvSpPr>
            <a:spLocks noChangeArrowheads="1"/>
          </p:cNvSpPr>
          <p:nvPr/>
        </p:nvSpPr>
        <p:spPr bwMode="auto">
          <a:xfrm>
            <a:off x="35131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4154" name="Rectangle 69"/>
          <p:cNvSpPr>
            <a:spLocks noChangeArrowheads="1"/>
          </p:cNvSpPr>
          <p:nvPr/>
        </p:nvSpPr>
        <p:spPr bwMode="auto">
          <a:xfrm>
            <a:off x="7342188" y="5588000"/>
            <a:ext cx="1447800" cy="838200"/>
          </a:xfrm>
          <a:prstGeom prst="rect">
            <a:avLst/>
          </a:prstGeom>
          <a:solidFill>
            <a:srgbClr val="466A97"/>
          </a:solidFill>
          <a:ln w="12700" algn="ctr">
            <a:solidFill>
              <a:schemeClr val="hlink"/>
            </a:solidFill>
            <a:miter lim="800000"/>
            <a:headEnd/>
            <a:tailEnd/>
          </a:ln>
          <a:effectLst>
            <a:outerShdw dist="35921" dir="2700000" algn="ctr" rotWithShape="0">
              <a:schemeClr val="bg2"/>
            </a:outerShdw>
          </a:effectLst>
        </p:spPr>
        <p:txBody>
          <a:bodyPr wrap="none" anchor="ctr"/>
          <a:lstStyle/>
          <a:p>
            <a:pPr algn="ctr">
              <a:defRPr/>
            </a:pPr>
            <a:endParaRPr lang="en-US"/>
          </a:p>
        </p:txBody>
      </p:sp>
      <p:sp>
        <p:nvSpPr>
          <p:cNvPr id="4155" name="Rectangle 70"/>
          <p:cNvSpPr>
            <a:spLocks noChangeArrowheads="1"/>
          </p:cNvSpPr>
          <p:nvPr/>
        </p:nvSpPr>
        <p:spPr bwMode="auto">
          <a:xfrm>
            <a:off x="74374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SAP System</a:t>
            </a:r>
          </a:p>
        </p:txBody>
      </p:sp>
      <p:sp>
        <p:nvSpPr>
          <p:cNvPr id="4156" name="Text Box 71"/>
          <p:cNvSpPr txBox="1">
            <a:spLocks noChangeArrowheads="1"/>
          </p:cNvSpPr>
          <p:nvPr/>
        </p:nvSpPr>
        <p:spPr bwMode="auto">
          <a:xfrm>
            <a:off x="107950" y="1477963"/>
            <a:ext cx="1900238" cy="457200"/>
          </a:xfrm>
          <a:prstGeom prst="rect">
            <a:avLst/>
          </a:prstGeom>
          <a:solidFill>
            <a:schemeClr val="accent1"/>
          </a:solidFill>
          <a:ln w="12700">
            <a:noFill/>
            <a:miter lim="800000"/>
            <a:headEnd/>
            <a:tailEnd/>
          </a:ln>
        </p:spPr>
        <p:txBody>
          <a:bodyPr lIns="90000" tIns="46800" rIns="90000" bIns="46800">
            <a:spAutoFit/>
          </a:bodyPr>
          <a:lstStyle/>
          <a:p>
            <a:r>
              <a:rPr lang="en-US" sz="1200">
                <a:solidFill>
                  <a:schemeClr val="tx1"/>
                </a:solidFill>
              </a:rPr>
              <a:t>Content (e. g. Mapping, Adapter Metadata)</a:t>
            </a:r>
          </a:p>
        </p:txBody>
      </p:sp>
      <p:sp>
        <p:nvSpPr>
          <p:cNvPr id="4157" name="Line 72"/>
          <p:cNvSpPr>
            <a:spLocks noChangeShapeType="1"/>
          </p:cNvSpPr>
          <p:nvPr/>
        </p:nvSpPr>
        <p:spPr bwMode="auto">
          <a:xfrm flipV="1">
            <a:off x="1042988" y="1154113"/>
            <a:ext cx="0" cy="431800"/>
          </a:xfrm>
          <a:prstGeom prst="line">
            <a:avLst/>
          </a:prstGeom>
          <a:noFill/>
          <a:ln w="50800">
            <a:solidFill>
              <a:schemeClr val="accent1"/>
            </a:solidFill>
            <a:round/>
            <a:headEnd/>
            <a:tailEnd type="triangle" w="med" len="med"/>
          </a:ln>
        </p:spPr>
        <p:txBody>
          <a:bodyPr lIns="90000" tIns="46800" rIns="90000" bIns="46800" anchor="ctr">
            <a:spAutoFit/>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52400" y="3352800"/>
            <a:ext cx="914400" cy="1524000"/>
            <a:chOff x="96" y="2112"/>
            <a:chExt cx="576" cy="960"/>
          </a:xfrm>
        </p:grpSpPr>
        <p:sp>
          <p:nvSpPr>
            <p:cNvPr id="5184" name="Rectangle 3"/>
            <p:cNvSpPr>
              <a:spLocks noChangeArrowheads="1"/>
            </p:cNvSpPr>
            <p:nvPr/>
          </p:nvSpPr>
          <p:spPr bwMode="auto">
            <a:xfrm>
              <a:off x="96" y="2112"/>
              <a:ext cx="576" cy="960"/>
            </a:xfrm>
            <a:prstGeom prst="rect">
              <a:avLst/>
            </a:prstGeom>
            <a:solidFill>
              <a:srgbClr val="C0CFE2"/>
            </a:solidFill>
            <a:ln w="12700">
              <a:solidFill>
                <a:srgbClr val="466A97"/>
              </a:solidFill>
              <a:miter lim="800000"/>
              <a:headEnd/>
              <a:tailEnd/>
            </a:ln>
          </p:spPr>
          <p:txBody>
            <a:bodyPr wrap="none"/>
            <a:lstStyle/>
            <a:p>
              <a:pPr algn="ctr"/>
              <a:r>
                <a:rPr lang="de-DE" sz="1400"/>
                <a:t>Plain</a:t>
              </a:r>
              <a:endParaRPr lang="en-US" sz="1400"/>
            </a:p>
            <a:p>
              <a:pPr algn="ctr"/>
              <a:r>
                <a:rPr lang="en-US" sz="1400"/>
                <a:t>J2SE</a:t>
              </a:r>
              <a:br>
                <a:rPr lang="en-US" sz="1400"/>
              </a:br>
              <a:r>
                <a:rPr lang="en-US" sz="1400"/>
                <a:t>Adapter </a:t>
              </a:r>
              <a:br>
                <a:rPr lang="en-US" sz="1400"/>
              </a:br>
              <a:r>
                <a:rPr lang="en-US" sz="1400"/>
                <a:t>Engine</a:t>
              </a:r>
            </a:p>
          </p:txBody>
        </p:sp>
        <p:sp>
          <p:nvSpPr>
            <p:cNvPr id="5185" name="Rectangle 4"/>
            <p:cNvSpPr>
              <a:spLocks noChangeArrowheads="1"/>
            </p:cNvSpPr>
            <p:nvPr/>
          </p:nvSpPr>
          <p:spPr bwMode="auto">
            <a:xfrm>
              <a:off x="168" y="2844"/>
              <a:ext cx="432" cy="192"/>
            </a:xfrm>
            <a:prstGeom prst="rect">
              <a:avLst/>
            </a:prstGeom>
            <a:solidFill>
              <a:schemeClr val="bg1"/>
            </a:solidFill>
            <a:ln w="12700">
              <a:solidFill>
                <a:srgbClr val="466A97"/>
              </a:solidFill>
              <a:miter lim="800000"/>
              <a:headEnd/>
              <a:tailEnd/>
            </a:ln>
          </p:spPr>
          <p:txBody>
            <a:bodyPr wrap="none" anchor="ctr"/>
            <a:lstStyle/>
            <a:p>
              <a:pPr algn="ctr"/>
              <a:r>
                <a:rPr lang="en-US" sz="1200">
                  <a:solidFill>
                    <a:schemeClr val="tx1"/>
                  </a:solidFill>
                </a:rPr>
                <a:t>Adapter</a:t>
              </a:r>
            </a:p>
          </p:txBody>
        </p:sp>
      </p:grpSp>
      <p:sp>
        <p:nvSpPr>
          <p:cNvPr id="5123" name="Line 5"/>
          <p:cNvSpPr>
            <a:spLocks noChangeShapeType="1"/>
          </p:cNvSpPr>
          <p:nvPr/>
        </p:nvSpPr>
        <p:spPr bwMode="auto">
          <a:xfrm>
            <a:off x="5257800" y="2971800"/>
            <a:ext cx="0" cy="381000"/>
          </a:xfrm>
          <a:prstGeom prst="line">
            <a:avLst/>
          </a:prstGeom>
          <a:noFill/>
          <a:ln w="19050">
            <a:solidFill>
              <a:schemeClr val="accent2"/>
            </a:solidFill>
            <a:round/>
            <a:headEnd type="none" w="med" len="lg"/>
            <a:tailEnd type="none" w="med" len="lg"/>
          </a:ln>
        </p:spPr>
        <p:txBody>
          <a:bodyPr/>
          <a:lstStyle/>
          <a:p>
            <a:endParaRPr lang="en-US"/>
          </a:p>
        </p:txBody>
      </p:sp>
      <p:sp>
        <p:nvSpPr>
          <p:cNvPr id="70" name="Rectangle 6"/>
          <p:cNvSpPr txBox="1">
            <a:spLocks noChangeArrowheads="1"/>
          </p:cNvSpPr>
          <p:nvPr/>
        </p:nvSpPr>
        <p:spPr>
          <a:xfrm>
            <a:off x="409575" y="304800"/>
            <a:ext cx="8734425" cy="533400"/>
          </a:xfrm>
          <a:prstGeom prst="rect">
            <a:avLst/>
          </a:prstGeom>
        </p:spPr>
        <p:txBody>
          <a:bodyPr/>
          <a:lstStyle/>
          <a:p>
            <a:pPr eaLnBrk="0" hangingPunct="0">
              <a:buFont typeface="Times New Roman" pitchFamily="16" charset="0"/>
              <a:buNone/>
              <a:defRPr/>
            </a:pPr>
            <a:r>
              <a:rPr lang="en-US" sz="3200" kern="0" dirty="0">
                <a:solidFill>
                  <a:srgbClr val="000000"/>
                </a:solidFill>
                <a:latin typeface="+mj-lt"/>
                <a:ea typeface="+mj-ea"/>
                <a:cs typeface="+mj-cs"/>
              </a:rPr>
              <a:t> SAP PI Architecture</a:t>
            </a:r>
          </a:p>
        </p:txBody>
      </p:sp>
      <p:sp>
        <p:nvSpPr>
          <p:cNvPr id="5125" name="AutoShape 7"/>
          <p:cNvSpPr>
            <a:spLocks noChangeArrowheads="1"/>
          </p:cNvSpPr>
          <p:nvPr/>
        </p:nvSpPr>
        <p:spPr bwMode="auto">
          <a:xfrm>
            <a:off x="152400" y="838200"/>
            <a:ext cx="7620000" cy="457200"/>
          </a:xfrm>
          <a:prstGeom prst="roundRect">
            <a:avLst>
              <a:gd name="adj" fmla="val 16667"/>
            </a:avLst>
          </a:prstGeom>
          <a:solidFill>
            <a:srgbClr val="7D9DC3"/>
          </a:solidFill>
          <a:ln w="38100" cmpd="dbl">
            <a:noFill/>
            <a:round/>
            <a:headEnd/>
            <a:tailEnd/>
          </a:ln>
          <a:effectLst>
            <a:outerShdw dist="53882" dir="2700000" algn="ctr" rotWithShape="0">
              <a:srgbClr val="808080"/>
            </a:outerShdw>
          </a:effectLst>
        </p:spPr>
        <p:txBody>
          <a:bodyPr wrap="none" anchor="ctr"/>
          <a:lstStyle/>
          <a:p>
            <a:pPr algn="ctr">
              <a:defRPr/>
            </a:pPr>
            <a:r>
              <a:rPr lang="en-US"/>
              <a:t>Integration Repository / Integration Directory / System Landscape Directory</a:t>
            </a:r>
          </a:p>
        </p:txBody>
      </p:sp>
      <p:sp>
        <p:nvSpPr>
          <p:cNvPr id="5126" name="Rectangle 8"/>
          <p:cNvSpPr>
            <a:spLocks noChangeArrowheads="1"/>
          </p:cNvSpPr>
          <p:nvPr/>
        </p:nvSpPr>
        <p:spPr bwMode="auto">
          <a:xfrm>
            <a:off x="1338263" y="1828800"/>
            <a:ext cx="3276600" cy="3124200"/>
          </a:xfrm>
          <a:prstGeom prst="rect">
            <a:avLst/>
          </a:prstGeom>
          <a:solidFill>
            <a:srgbClr val="7D9DC3"/>
          </a:solidFill>
          <a:ln w="38100" cmpd="dbl">
            <a:noFill/>
            <a:miter lim="800000"/>
            <a:headEnd/>
            <a:tailEnd/>
          </a:ln>
          <a:effectLst>
            <a:outerShdw dist="53882" dir="2700000" algn="ctr" rotWithShape="0">
              <a:srgbClr val="808080"/>
            </a:outerShdw>
          </a:effectLst>
        </p:spPr>
        <p:txBody>
          <a:bodyPr wrap="none"/>
          <a:lstStyle/>
          <a:p>
            <a:pPr algn="ctr">
              <a:defRPr/>
            </a:pPr>
            <a:r>
              <a:rPr lang="en-US"/>
              <a:t>Integration Server</a:t>
            </a:r>
          </a:p>
        </p:txBody>
      </p:sp>
      <p:sp>
        <p:nvSpPr>
          <p:cNvPr id="5127" name="Rectangle 9"/>
          <p:cNvSpPr>
            <a:spLocks noChangeArrowheads="1"/>
          </p:cNvSpPr>
          <p:nvPr/>
        </p:nvSpPr>
        <p:spPr bwMode="auto">
          <a:xfrm>
            <a:off x="1260475" y="5443538"/>
            <a:ext cx="914400" cy="838200"/>
          </a:xfrm>
          <a:prstGeom prst="rect">
            <a:avLst/>
          </a:prstGeom>
          <a:solidFill>
            <a:srgbClr val="466A97"/>
          </a:solidFill>
          <a:ln w="12700">
            <a:solidFill>
              <a:schemeClr val="hlink"/>
            </a:solidFill>
            <a:miter lim="800000"/>
            <a:headEnd/>
            <a:tailEnd/>
          </a:ln>
          <a:effectLst>
            <a:outerShdw dist="35921" dir="2700000" algn="ctr" rotWithShape="0">
              <a:schemeClr val="bg2"/>
            </a:outerShdw>
          </a:effectLst>
        </p:spPr>
        <p:txBody>
          <a:bodyPr wrap="none" anchor="ctr"/>
          <a:lstStyle/>
          <a:p>
            <a:pPr algn="ctr">
              <a:defRPr/>
            </a:pPr>
            <a:r>
              <a:rPr lang="en-US"/>
              <a:t>SAP</a:t>
            </a:r>
            <a:br>
              <a:rPr lang="en-US"/>
            </a:br>
            <a:r>
              <a:rPr lang="en-US"/>
              <a:t>System</a:t>
            </a:r>
          </a:p>
        </p:txBody>
      </p:sp>
      <p:sp>
        <p:nvSpPr>
          <p:cNvPr id="5128" name="Rectangle 10"/>
          <p:cNvSpPr>
            <a:spLocks noChangeArrowheads="1"/>
          </p:cNvSpPr>
          <p:nvPr/>
        </p:nvSpPr>
        <p:spPr bwMode="auto">
          <a:xfrm rot="5400000">
            <a:off x="1338263" y="4267200"/>
            <a:ext cx="7620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IDoc</a:t>
            </a:r>
            <a:br>
              <a:rPr lang="en-US" sz="1200" b="0">
                <a:solidFill>
                  <a:schemeClr val="tx1"/>
                </a:solidFill>
              </a:rPr>
            </a:br>
            <a:r>
              <a:rPr lang="en-US" sz="1200" b="0">
                <a:solidFill>
                  <a:schemeClr val="tx1"/>
                </a:solidFill>
              </a:rPr>
              <a:t>Adapter</a:t>
            </a:r>
          </a:p>
        </p:txBody>
      </p:sp>
      <p:sp>
        <p:nvSpPr>
          <p:cNvPr id="5129" name="Rectangle 11"/>
          <p:cNvSpPr>
            <a:spLocks noChangeArrowheads="1"/>
          </p:cNvSpPr>
          <p:nvPr/>
        </p:nvSpPr>
        <p:spPr bwMode="auto">
          <a:xfrm>
            <a:off x="2100263" y="22860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Business Process Engine</a:t>
            </a:r>
          </a:p>
        </p:txBody>
      </p:sp>
      <p:sp>
        <p:nvSpPr>
          <p:cNvPr id="5130" name="Rectangle 12"/>
          <p:cNvSpPr>
            <a:spLocks noChangeArrowheads="1"/>
          </p:cNvSpPr>
          <p:nvPr/>
        </p:nvSpPr>
        <p:spPr bwMode="auto">
          <a:xfrm>
            <a:off x="2100263" y="2819400"/>
            <a:ext cx="2438400" cy="304800"/>
          </a:xfrm>
          <a:prstGeom prst="rect">
            <a:avLst/>
          </a:prstGeom>
          <a:solidFill>
            <a:srgbClr val="C0CFE2"/>
          </a:solidFill>
          <a:ln w="12700">
            <a:solidFill>
              <a:srgbClr val="466A97"/>
            </a:solidFill>
            <a:miter lim="800000"/>
            <a:headEnd/>
            <a:tailEnd/>
          </a:ln>
        </p:spPr>
        <p:txBody>
          <a:bodyPr wrap="none" anchor="ctr"/>
          <a:lstStyle/>
          <a:p>
            <a:pPr algn="ctr"/>
            <a:r>
              <a:rPr lang="en-US" sz="1400"/>
              <a:t>Integration Engine</a:t>
            </a:r>
          </a:p>
        </p:txBody>
      </p:sp>
      <p:sp>
        <p:nvSpPr>
          <p:cNvPr id="5131" name="Rectangle 13"/>
          <p:cNvSpPr>
            <a:spLocks noChangeArrowheads="1"/>
          </p:cNvSpPr>
          <p:nvPr/>
        </p:nvSpPr>
        <p:spPr bwMode="auto">
          <a:xfrm>
            <a:off x="2100263" y="3352800"/>
            <a:ext cx="2438400" cy="1524000"/>
          </a:xfrm>
          <a:prstGeom prst="rect">
            <a:avLst/>
          </a:prstGeom>
          <a:solidFill>
            <a:srgbClr val="C0CFE2"/>
          </a:solidFill>
          <a:ln w="12700">
            <a:solidFill>
              <a:srgbClr val="466A97"/>
            </a:solidFill>
            <a:miter lim="800000"/>
            <a:headEnd/>
            <a:tailEnd/>
          </a:ln>
        </p:spPr>
        <p:txBody>
          <a:bodyPr wrap="none"/>
          <a:lstStyle/>
          <a:p>
            <a:r>
              <a:rPr lang="en-US" sz="1400"/>
              <a:t>Central </a:t>
            </a:r>
            <a:br>
              <a:rPr lang="en-US" sz="1400"/>
            </a:br>
            <a:r>
              <a:rPr lang="en-US" sz="1400"/>
              <a:t>Adapter Engine</a:t>
            </a:r>
            <a:br>
              <a:rPr lang="en-US" sz="1400"/>
            </a:br>
            <a:endParaRPr lang="en-US" sz="1400"/>
          </a:p>
        </p:txBody>
      </p:sp>
      <p:sp>
        <p:nvSpPr>
          <p:cNvPr id="5132" name="Rectangle 14"/>
          <p:cNvSpPr>
            <a:spLocks noChangeArrowheads="1"/>
          </p:cNvSpPr>
          <p:nvPr/>
        </p:nvSpPr>
        <p:spPr bwMode="auto">
          <a:xfrm>
            <a:off x="2209800" y="3886200"/>
            <a:ext cx="1490663" cy="914400"/>
          </a:xfrm>
          <a:prstGeom prst="rect">
            <a:avLst/>
          </a:prstGeom>
          <a:solidFill>
            <a:schemeClr val="bg1"/>
          </a:solidFill>
          <a:ln w="76200" algn="ctr">
            <a:solidFill>
              <a:srgbClr val="FF0066"/>
            </a:solidFill>
            <a:miter lim="800000"/>
            <a:headEnd/>
            <a:tailEnd/>
          </a:ln>
        </p:spPr>
        <p:txBody>
          <a:bodyPr wrap="none" anchor="ctr"/>
          <a:lstStyle/>
          <a:p>
            <a:pPr algn="ctr"/>
            <a:r>
              <a:rPr lang="en-US" sz="1200" b="0">
                <a:solidFill>
                  <a:schemeClr val="tx1"/>
                </a:solidFill>
              </a:rPr>
              <a:t>Adapter Framework</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5133" name="Rectangle 15"/>
          <p:cNvSpPr>
            <a:spLocks noChangeArrowheads="1"/>
          </p:cNvSpPr>
          <p:nvPr/>
        </p:nvSpPr>
        <p:spPr bwMode="auto">
          <a:xfrm rot="5400000">
            <a:off x="3660775" y="4075113"/>
            <a:ext cx="990600" cy="457200"/>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5134" name="Line 16"/>
          <p:cNvSpPr>
            <a:spLocks noChangeShapeType="1"/>
          </p:cNvSpPr>
          <p:nvPr/>
        </p:nvSpPr>
        <p:spPr bwMode="auto">
          <a:xfrm rot="10800000">
            <a:off x="3700463" y="4471988"/>
            <a:ext cx="304800" cy="0"/>
          </a:xfrm>
          <a:prstGeom prst="line">
            <a:avLst/>
          </a:prstGeom>
          <a:noFill/>
          <a:ln w="12700">
            <a:solidFill>
              <a:schemeClr val="tx1"/>
            </a:solidFill>
            <a:round/>
            <a:headEnd/>
            <a:tailEnd/>
          </a:ln>
        </p:spPr>
        <p:txBody>
          <a:bodyPr wrap="none"/>
          <a:lstStyle/>
          <a:p>
            <a:endParaRPr lang="en-US"/>
          </a:p>
        </p:txBody>
      </p:sp>
      <p:sp>
        <p:nvSpPr>
          <p:cNvPr id="5135" name="AutoShape 17"/>
          <p:cNvSpPr>
            <a:spLocks noChangeArrowheads="1"/>
          </p:cNvSpPr>
          <p:nvPr/>
        </p:nvSpPr>
        <p:spPr bwMode="auto">
          <a:xfrm rot="-5400000">
            <a:off x="3785394" y="4423569"/>
            <a:ext cx="104775" cy="96837"/>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36" name="Line 18"/>
          <p:cNvSpPr>
            <a:spLocks noChangeShapeType="1"/>
          </p:cNvSpPr>
          <p:nvPr/>
        </p:nvSpPr>
        <p:spPr bwMode="auto">
          <a:xfrm rot="-5400000">
            <a:off x="3181350" y="3238500"/>
            <a:ext cx="228600" cy="0"/>
          </a:xfrm>
          <a:prstGeom prst="line">
            <a:avLst/>
          </a:prstGeom>
          <a:noFill/>
          <a:ln w="12700">
            <a:solidFill>
              <a:schemeClr val="tx1"/>
            </a:solidFill>
            <a:round/>
            <a:headEnd/>
            <a:tailEnd/>
          </a:ln>
        </p:spPr>
        <p:txBody>
          <a:bodyPr wrap="none"/>
          <a:lstStyle/>
          <a:p>
            <a:endParaRPr lang="en-US"/>
          </a:p>
        </p:txBody>
      </p:sp>
      <p:sp>
        <p:nvSpPr>
          <p:cNvPr id="5137" name="AutoShape 19"/>
          <p:cNvSpPr>
            <a:spLocks noChangeArrowheads="1"/>
          </p:cNvSpPr>
          <p:nvPr/>
        </p:nvSpPr>
        <p:spPr bwMode="auto">
          <a:xfrm>
            <a:off x="3243263" y="32004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38" name="Line 20"/>
          <p:cNvSpPr>
            <a:spLocks noChangeShapeType="1"/>
          </p:cNvSpPr>
          <p:nvPr/>
        </p:nvSpPr>
        <p:spPr bwMode="auto">
          <a:xfrm rot="-5400000">
            <a:off x="3181350" y="2705100"/>
            <a:ext cx="228600" cy="0"/>
          </a:xfrm>
          <a:prstGeom prst="line">
            <a:avLst/>
          </a:prstGeom>
          <a:noFill/>
          <a:ln w="12700">
            <a:solidFill>
              <a:schemeClr val="tx1"/>
            </a:solidFill>
            <a:round/>
            <a:headEnd/>
            <a:tailEnd/>
          </a:ln>
        </p:spPr>
        <p:txBody>
          <a:bodyPr wrap="none"/>
          <a:lstStyle/>
          <a:p>
            <a:endParaRPr lang="en-US"/>
          </a:p>
        </p:txBody>
      </p:sp>
      <p:sp>
        <p:nvSpPr>
          <p:cNvPr id="5139" name="AutoShape 21"/>
          <p:cNvSpPr>
            <a:spLocks noChangeArrowheads="1"/>
          </p:cNvSpPr>
          <p:nvPr/>
        </p:nvSpPr>
        <p:spPr bwMode="auto">
          <a:xfrm>
            <a:off x="3243263" y="2667000"/>
            <a:ext cx="104775" cy="96838"/>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40" name="Rectangle 22"/>
          <p:cNvSpPr>
            <a:spLocks noChangeArrowheads="1"/>
          </p:cNvSpPr>
          <p:nvPr/>
        </p:nvSpPr>
        <p:spPr bwMode="auto">
          <a:xfrm>
            <a:off x="4724400" y="3352800"/>
            <a:ext cx="2057400" cy="1524000"/>
          </a:xfrm>
          <a:prstGeom prst="rect">
            <a:avLst/>
          </a:prstGeom>
          <a:solidFill>
            <a:srgbClr val="C0CFE2"/>
          </a:solidFill>
          <a:ln w="12700">
            <a:solidFill>
              <a:srgbClr val="466A97"/>
            </a:solidFill>
            <a:miter lim="800000"/>
            <a:headEnd/>
            <a:tailEnd/>
          </a:ln>
        </p:spPr>
        <p:txBody>
          <a:bodyPr wrap="none"/>
          <a:lstStyle/>
          <a:p>
            <a:r>
              <a:rPr lang="en-US" sz="1400"/>
              <a:t>Optional Decentral </a:t>
            </a:r>
            <a:br>
              <a:rPr lang="en-US" sz="1400"/>
            </a:br>
            <a:r>
              <a:rPr lang="en-US" sz="1400"/>
              <a:t>Adapter Engine</a:t>
            </a:r>
            <a:br>
              <a:rPr lang="en-US" sz="1400"/>
            </a:br>
            <a:endParaRPr lang="en-US" sz="1400"/>
          </a:p>
        </p:txBody>
      </p:sp>
      <p:sp>
        <p:nvSpPr>
          <p:cNvPr id="5141" name="Rectangle 23"/>
          <p:cNvSpPr>
            <a:spLocks noChangeArrowheads="1"/>
          </p:cNvSpPr>
          <p:nvPr/>
        </p:nvSpPr>
        <p:spPr bwMode="auto">
          <a:xfrm>
            <a:off x="4810125" y="3886200"/>
            <a:ext cx="1265238" cy="914400"/>
          </a:xfrm>
          <a:prstGeom prst="rect">
            <a:avLst/>
          </a:prstGeom>
          <a:solidFill>
            <a:schemeClr val="bg1"/>
          </a:solidFill>
          <a:ln w="76200" algn="ctr">
            <a:solidFill>
              <a:srgbClr val="FF0066"/>
            </a:solidFill>
            <a:miter lim="800000"/>
            <a:headEnd/>
            <a:tailEnd/>
          </a:ln>
        </p:spPr>
        <p:txBody>
          <a:bodyPr wrap="none" anchor="ctr"/>
          <a:lstStyle/>
          <a:p>
            <a:pPr algn="ctr"/>
            <a:r>
              <a:rPr lang="en-US" sz="1200" b="0">
                <a:solidFill>
                  <a:schemeClr val="tx1"/>
                </a:solidFill>
              </a:rPr>
              <a:t>Adapter FW</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grpSp>
        <p:nvGrpSpPr>
          <p:cNvPr id="5142" name="Group 24"/>
          <p:cNvGrpSpPr>
            <a:grpSpLocks/>
          </p:cNvGrpSpPr>
          <p:nvPr/>
        </p:nvGrpSpPr>
        <p:grpSpPr bwMode="auto">
          <a:xfrm rot="5400000">
            <a:off x="6073775" y="4156075"/>
            <a:ext cx="838200" cy="450850"/>
            <a:chOff x="2832" y="3552"/>
            <a:chExt cx="672" cy="336"/>
          </a:xfrm>
        </p:grpSpPr>
        <p:sp>
          <p:nvSpPr>
            <p:cNvPr id="5182" name="Rectangle 25"/>
            <p:cNvSpPr>
              <a:spLocks noChangeArrowheads="1"/>
            </p:cNvSpPr>
            <p:nvPr/>
          </p:nvSpPr>
          <p:spPr bwMode="auto">
            <a:xfrm>
              <a:off x="2880" y="3600"/>
              <a:ext cx="624" cy="288"/>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5183" name="Rectangle 26"/>
            <p:cNvSpPr>
              <a:spLocks noChangeArrowheads="1"/>
            </p:cNvSpPr>
            <p:nvPr/>
          </p:nvSpPr>
          <p:spPr bwMode="auto">
            <a:xfrm>
              <a:off x="2832" y="3552"/>
              <a:ext cx="624" cy="288"/>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grpSp>
      <p:sp>
        <p:nvSpPr>
          <p:cNvPr id="5143" name="Line 27"/>
          <p:cNvSpPr>
            <a:spLocks noChangeShapeType="1"/>
          </p:cNvSpPr>
          <p:nvPr/>
        </p:nvSpPr>
        <p:spPr bwMode="auto">
          <a:xfrm rot="10800000">
            <a:off x="6075363" y="4471988"/>
            <a:ext cx="257175" cy="0"/>
          </a:xfrm>
          <a:prstGeom prst="line">
            <a:avLst/>
          </a:prstGeom>
          <a:noFill/>
          <a:ln w="12700">
            <a:solidFill>
              <a:schemeClr val="tx1"/>
            </a:solidFill>
            <a:round/>
            <a:headEnd/>
            <a:tailEnd/>
          </a:ln>
        </p:spPr>
        <p:txBody>
          <a:bodyPr wrap="none"/>
          <a:lstStyle/>
          <a:p>
            <a:endParaRPr lang="en-US"/>
          </a:p>
        </p:txBody>
      </p:sp>
      <p:sp>
        <p:nvSpPr>
          <p:cNvPr id="5144" name="AutoShape 28"/>
          <p:cNvSpPr>
            <a:spLocks noChangeArrowheads="1"/>
          </p:cNvSpPr>
          <p:nvPr/>
        </p:nvSpPr>
        <p:spPr bwMode="auto">
          <a:xfrm rot="-5400000">
            <a:off x="6138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45" name="Rectangle 29"/>
          <p:cNvSpPr>
            <a:spLocks noChangeArrowheads="1"/>
          </p:cNvSpPr>
          <p:nvPr/>
        </p:nvSpPr>
        <p:spPr bwMode="auto">
          <a:xfrm>
            <a:off x="7010400" y="3048000"/>
            <a:ext cx="2057400" cy="1828800"/>
          </a:xfrm>
          <a:prstGeom prst="rect">
            <a:avLst/>
          </a:prstGeom>
          <a:solidFill>
            <a:srgbClr val="C0CFE2"/>
          </a:solidFill>
          <a:ln w="12700">
            <a:solidFill>
              <a:srgbClr val="466A97"/>
            </a:solidFill>
            <a:miter lim="800000"/>
            <a:headEnd/>
            <a:tailEnd/>
          </a:ln>
        </p:spPr>
        <p:txBody>
          <a:bodyPr wrap="none"/>
          <a:lstStyle/>
          <a:p>
            <a:r>
              <a:rPr lang="en-US" sz="1400"/>
              <a:t>Partner Connectivity</a:t>
            </a:r>
            <a:br>
              <a:rPr lang="en-US" sz="1400"/>
            </a:br>
            <a:r>
              <a:rPr lang="en-US" sz="1400"/>
              <a:t>Kit</a:t>
            </a:r>
          </a:p>
        </p:txBody>
      </p:sp>
      <p:sp>
        <p:nvSpPr>
          <p:cNvPr id="5146" name="Rectangle 30"/>
          <p:cNvSpPr>
            <a:spLocks noChangeArrowheads="1"/>
          </p:cNvSpPr>
          <p:nvPr/>
        </p:nvSpPr>
        <p:spPr bwMode="auto">
          <a:xfrm>
            <a:off x="7081838" y="3886200"/>
            <a:ext cx="1279525" cy="914400"/>
          </a:xfrm>
          <a:prstGeom prst="rect">
            <a:avLst/>
          </a:prstGeom>
          <a:solidFill>
            <a:schemeClr val="bg1"/>
          </a:solidFill>
          <a:ln w="76200" algn="ctr">
            <a:solidFill>
              <a:srgbClr val="FF0066"/>
            </a:solidFill>
            <a:miter lim="800000"/>
            <a:headEnd/>
            <a:tailEnd/>
          </a:ln>
        </p:spPr>
        <p:txBody>
          <a:bodyPr wrap="none" anchor="ctr"/>
          <a:lstStyle/>
          <a:p>
            <a:pPr algn="ctr"/>
            <a:r>
              <a:rPr lang="en-US" sz="1200" b="0">
                <a:solidFill>
                  <a:schemeClr val="tx1"/>
                </a:solidFill>
              </a:rPr>
              <a:t>Adapter FW</a:t>
            </a:r>
          </a:p>
          <a:p>
            <a:pPr algn="ctr"/>
            <a:r>
              <a:rPr lang="en-US" sz="1200" b="0">
                <a:solidFill>
                  <a:schemeClr val="tx1"/>
                </a:solidFill>
              </a:rPr>
              <a:t>Messaging</a:t>
            </a:r>
            <a:br>
              <a:rPr lang="en-US" sz="1200" b="0">
                <a:solidFill>
                  <a:schemeClr val="tx1"/>
                </a:solidFill>
              </a:rPr>
            </a:br>
            <a:r>
              <a:rPr lang="en-US" sz="1200" b="0">
                <a:solidFill>
                  <a:schemeClr val="tx1"/>
                </a:solidFill>
              </a:rPr>
              <a:t>Queuing</a:t>
            </a:r>
            <a:br>
              <a:rPr lang="en-US" sz="1200" b="0">
                <a:solidFill>
                  <a:schemeClr val="tx1"/>
                </a:solidFill>
              </a:rPr>
            </a:br>
            <a:r>
              <a:rPr lang="en-US" sz="1200" b="0">
                <a:solidFill>
                  <a:schemeClr val="tx1"/>
                </a:solidFill>
              </a:rPr>
              <a:t>Security Handling</a:t>
            </a:r>
          </a:p>
        </p:txBody>
      </p:sp>
      <p:sp>
        <p:nvSpPr>
          <p:cNvPr id="5147" name="Rectangle 31"/>
          <p:cNvSpPr>
            <a:spLocks noChangeArrowheads="1"/>
          </p:cNvSpPr>
          <p:nvPr/>
        </p:nvSpPr>
        <p:spPr bwMode="auto">
          <a:xfrm rot="5400000">
            <a:off x="8354219" y="4217194"/>
            <a:ext cx="777875" cy="385763"/>
          </a:xfrm>
          <a:prstGeom prst="rect">
            <a:avLst/>
          </a:prstGeom>
          <a:solidFill>
            <a:schemeClr val="bg1"/>
          </a:solidFill>
          <a:ln w="12700">
            <a:solidFill>
              <a:srgbClr val="466A97"/>
            </a:solidFill>
            <a:miter lim="800000"/>
            <a:headEnd/>
            <a:tailEnd/>
          </a:ln>
        </p:spPr>
        <p:txBody>
          <a:bodyPr rot="10800000" vert="eaVert" wrap="none" anchor="ctr"/>
          <a:lstStyle/>
          <a:p>
            <a:pPr algn="ctr"/>
            <a:endParaRPr lang="en-US" sz="1200" b="0">
              <a:solidFill>
                <a:schemeClr val="tx1"/>
              </a:solidFill>
            </a:endParaRPr>
          </a:p>
        </p:txBody>
      </p:sp>
      <p:sp>
        <p:nvSpPr>
          <p:cNvPr id="5148" name="Line 32"/>
          <p:cNvSpPr>
            <a:spLocks noChangeShapeType="1"/>
          </p:cNvSpPr>
          <p:nvPr/>
        </p:nvSpPr>
        <p:spPr bwMode="auto">
          <a:xfrm rot="10800000">
            <a:off x="8361363" y="4471988"/>
            <a:ext cx="257175" cy="0"/>
          </a:xfrm>
          <a:prstGeom prst="line">
            <a:avLst/>
          </a:prstGeom>
          <a:noFill/>
          <a:ln w="12700">
            <a:solidFill>
              <a:schemeClr val="tx1"/>
            </a:solidFill>
            <a:round/>
            <a:headEnd/>
            <a:tailEnd/>
          </a:ln>
        </p:spPr>
        <p:txBody>
          <a:bodyPr wrap="none"/>
          <a:lstStyle/>
          <a:p>
            <a:endParaRPr lang="en-US"/>
          </a:p>
        </p:txBody>
      </p:sp>
      <p:sp>
        <p:nvSpPr>
          <p:cNvPr id="5149" name="AutoShape 33"/>
          <p:cNvSpPr>
            <a:spLocks noChangeArrowheads="1"/>
          </p:cNvSpPr>
          <p:nvPr/>
        </p:nvSpPr>
        <p:spPr bwMode="auto">
          <a:xfrm rot="-5400000">
            <a:off x="8424069" y="4431506"/>
            <a:ext cx="104775" cy="80963"/>
          </a:xfrm>
          <a:prstGeom prst="flowChartConnector">
            <a:avLst/>
          </a:prstGeom>
          <a:solidFill>
            <a:schemeClr val="bg2"/>
          </a:solidFill>
          <a:ln w="19050">
            <a:solidFill>
              <a:schemeClr val="accent2"/>
            </a:solidFill>
            <a:round/>
            <a:headEnd type="none" w="med" len="lg"/>
            <a:tailEnd type="none" w="med" len="lg"/>
          </a:ln>
        </p:spPr>
        <p:txBody>
          <a:bodyPr wrap="none" anchor="ctr"/>
          <a:lstStyle/>
          <a:p>
            <a:endParaRPr lang="en-US"/>
          </a:p>
        </p:txBody>
      </p:sp>
      <p:sp>
        <p:nvSpPr>
          <p:cNvPr id="5150" name="Freeform 34"/>
          <p:cNvSpPr>
            <a:spLocks/>
          </p:cNvSpPr>
          <p:nvPr/>
        </p:nvSpPr>
        <p:spPr bwMode="auto">
          <a:xfrm>
            <a:off x="6934200" y="2057400"/>
            <a:ext cx="2081213" cy="4383088"/>
          </a:xfrm>
          <a:custGeom>
            <a:avLst/>
            <a:gdLst>
              <a:gd name="T0" fmla="*/ 0 w 1536"/>
              <a:gd name="T1" fmla="*/ 2147483647 h 1152"/>
              <a:gd name="T2" fmla="*/ 0 w 1536"/>
              <a:gd name="T3" fmla="*/ 0 h 1152"/>
              <a:gd name="T4" fmla="*/ 2147483647 w 1536"/>
              <a:gd name="T5" fmla="*/ 0 h 1152"/>
              <a:gd name="T6" fmla="*/ 0 60000 65536"/>
              <a:gd name="T7" fmla="*/ 0 60000 65536"/>
              <a:gd name="T8" fmla="*/ 0 60000 65536"/>
              <a:gd name="T9" fmla="*/ 0 w 1536"/>
              <a:gd name="T10" fmla="*/ 0 h 1152"/>
              <a:gd name="T11" fmla="*/ 1536 w 1536"/>
              <a:gd name="T12" fmla="*/ 1152 h 1152"/>
            </a:gdLst>
            <a:ahLst/>
            <a:cxnLst>
              <a:cxn ang="T6">
                <a:pos x="T0" y="T1"/>
              </a:cxn>
              <a:cxn ang="T7">
                <a:pos x="T2" y="T3"/>
              </a:cxn>
              <a:cxn ang="T8">
                <a:pos x="T4" y="T5"/>
              </a:cxn>
            </a:cxnLst>
            <a:rect l="T9" t="T10" r="T11" b="T12"/>
            <a:pathLst>
              <a:path w="1536" h="1152">
                <a:moveTo>
                  <a:pt x="0" y="1152"/>
                </a:moveTo>
                <a:lnTo>
                  <a:pt x="0" y="0"/>
                </a:lnTo>
                <a:lnTo>
                  <a:pt x="1536" y="0"/>
                </a:lnTo>
              </a:path>
            </a:pathLst>
          </a:custGeom>
          <a:noFill/>
          <a:ln w="19050" cap="flat" cmpd="sng">
            <a:solidFill>
              <a:schemeClr val="tx1"/>
            </a:solidFill>
            <a:prstDash val="dash"/>
            <a:round/>
            <a:headEnd type="none" w="med" len="med"/>
            <a:tailEnd type="none" w="med" len="med"/>
          </a:ln>
        </p:spPr>
        <p:txBody>
          <a:bodyPr/>
          <a:lstStyle/>
          <a:p>
            <a:endParaRPr lang="en-US"/>
          </a:p>
        </p:txBody>
      </p:sp>
      <p:sp>
        <p:nvSpPr>
          <p:cNvPr id="5151" name="Line 35"/>
          <p:cNvSpPr>
            <a:spLocks noChangeShapeType="1"/>
          </p:cNvSpPr>
          <p:nvPr/>
        </p:nvSpPr>
        <p:spPr bwMode="auto">
          <a:xfrm>
            <a:off x="5715000" y="1295400"/>
            <a:ext cx="0" cy="2057400"/>
          </a:xfrm>
          <a:prstGeom prst="line">
            <a:avLst/>
          </a:prstGeom>
          <a:noFill/>
          <a:ln w="19050">
            <a:solidFill>
              <a:schemeClr val="accent2"/>
            </a:solidFill>
            <a:round/>
            <a:headEnd type="none" w="med" len="lg"/>
            <a:tailEnd type="triangle" w="med" len="lg"/>
          </a:ln>
        </p:spPr>
        <p:txBody>
          <a:bodyPr/>
          <a:lstStyle/>
          <a:p>
            <a:endParaRPr lang="en-US"/>
          </a:p>
        </p:txBody>
      </p:sp>
      <p:sp>
        <p:nvSpPr>
          <p:cNvPr id="5152" name="Line 36"/>
          <p:cNvSpPr>
            <a:spLocks noChangeShapeType="1"/>
          </p:cNvSpPr>
          <p:nvPr/>
        </p:nvSpPr>
        <p:spPr bwMode="auto">
          <a:xfrm>
            <a:off x="1719263" y="2971800"/>
            <a:ext cx="0" cy="1143000"/>
          </a:xfrm>
          <a:prstGeom prst="line">
            <a:avLst/>
          </a:prstGeom>
          <a:noFill/>
          <a:ln w="19050">
            <a:solidFill>
              <a:schemeClr val="accent2"/>
            </a:solidFill>
            <a:round/>
            <a:headEnd type="none" w="med" len="lg"/>
            <a:tailEnd type="none" w="med" len="lg"/>
          </a:ln>
        </p:spPr>
        <p:txBody>
          <a:bodyPr/>
          <a:lstStyle/>
          <a:p>
            <a:endParaRPr lang="en-US"/>
          </a:p>
        </p:txBody>
      </p:sp>
      <p:sp>
        <p:nvSpPr>
          <p:cNvPr id="5153" name="Line 37"/>
          <p:cNvSpPr>
            <a:spLocks noChangeShapeType="1"/>
          </p:cNvSpPr>
          <p:nvPr/>
        </p:nvSpPr>
        <p:spPr bwMode="auto">
          <a:xfrm>
            <a:off x="2971800" y="1295400"/>
            <a:ext cx="0" cy="533400"/>
          </a:xfrm>
          <a:prstGeom prst="line">
            <a:avLst/>
          </a:prstGeom>
          <a:noFill/>
          <a:ln w="19050">
            <a:solidFill>
              <a:schemeClr val="accent2"/>
            </a:solidFill>
            <a:round/>
            <a:headEnd type="none" w="med" len="lg"/>
            <a:tailEnd type="triangle" w="med" len="lg"/>
          </a:ln>
        </p:spPr>
        <p:txBody>
          <a:bodyPr/>
          <a:lstStyle/>
          <a:p>
            <a:endParaRPr lang="en-US"/>
          </a:p>
        </p:txBody>
      </p:sp>
      <p:cxnSp>
        <p:nvCxnSpPr>
          <p:cNvPr id="5154" name="AutoShape 38"/>
          <p:cNvCxnSpPr>
            <a:cxnSpLocks noChangeShapeType="1"/>
            <a:stCxn id="5130" idx="3"/>
            <a:endCxn id="5145" idx="0"/>
          </p:cNvCxnSpPr>
          <p:nvPr/>
        </p:nvCxnSpPr>
        <p:spPr bwMode="auto">
          <a:xfrm>
            <a:off x="4538663" y="2971800"/>
            <a:ext cx="3500437" cy="76200"/>
          </a:xfrm>
          <a:prstGeom prst="bentConnector2">
            <a:avLst/>
          </a:prstGeom>
          <a:noFill/>
          <a:ln w="19050">
            <a:solidFill>
              <a:schemeClr val="accent2"/>
            </a:solidFill>
            <a:miter lim="800000"/>
            <a:headEnd type="none" w="med" len="lg"/>
            <a:tailEnd type="none" w="med" len="lg"/>
          </a:ln>
        </p:spPr>
      </p:cxnSp>
      <p:sp>
        <p:nvSpPr>
          <p:cNvPr id="5155" name="AutoShape 39"/>
          <p:cNvSpPr>
            <a:spLocks noChangeArrowheads="1"/>
          </p:cNvSpPr>
          <p:nvPr/>
        </p:nvSpPr>
        <p:spPr bwMode="auto">
          <a:xfrm>
            <a:off x="5181600" y="2895600"/>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5156" name="AutoShape 40"/>
          <p:cNvCxnSpPr>
            <a:cxnSpLocks noChangeShapeType="1"/>
            <a:stCxn id="5130" idx="1"/>
            <a:endCxn id="5184" idx="0"/>
          </p:cNvCxnSpPr>
          <p:nvPr/>
        </p:nvCxnSpPr>
        <p:spPr bwMode="auto">
          <a:xfrm rot="10800000" flipV="1">
            <a:off x="609600" y="2971800"/>
            <a:ext cx="1490663" cy="381000"/>
          </a:xfrm>
          <a:prstGeom prst="bentConnector2">
            <a:avLst/>
          </a:prstGeom>
          <a:noFill/>
          <a:ln w="19050">
            <a:solidFill>
              <a:schemeClr val="accent2"/>
            </a:solidFill>
            <a:miter lim="800000"/>
            <a:headEnd type="none" w="med" len="lg"/>
            <a:tailEnd type="none" w="med" len="lg"/>
          </a:ln>
        </p:spPr>
      </p:cxnSp>
      <p:sp>
        <p:nvSpPr>
          <p:cNvPr id="5157" name="AutoShape 41"/>
          <p:cNvSpPr>
            <a:spLocks noChangeArrowheads="1"/>
          </p:cNvSpPr>
          <p:nvPr/>
        </p:nvSpPr>
        <p:spPr bwMode="auto">
          <a:xfrm>
            <a:off x="1643063" y="2895600"/>
            <a:ext cx="144462"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5158" name="Rectangle 42"/>
          <p:cNvSpPr>
            <a:spLocks noChangeArrowheads="1"/>
          </p:cNvSpPr>
          <p:nvPr/>
        </p:nvSpPr>
        <p:spPr bwMode="auto">
          <a:xfrm>
            <a:off x="152400" y="5445125"/>
            <a:ext cx="914400" cy="838200"/>
          </a:xfrm>
          <a:prstGeom prst="rect">
            <a:avLst/>
          </a:prstGeom>
          <a:solidFill>
            <a:srgbClr val="FFC041"/>
          </a:solidFill>
          <a:ln w="12700">
            <a:solidFill>
              <a:schemeClr val="folHlink"/>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a:t>
            </a:r>
            <a:br>
              <a:rPr lang="en-US" sz="1400">
                <a:solidFill>
                  <a:schemeClr val="tx2"/>
                </a:solidFill>
              </a:rPr>
            </a:br>
            <a:r>
              <a:rPr lang="en-US" sz="1400">
                <a:solidFill>
                  <a:schemeClr val="tx2"/>
                </a:solidFill>
              </a:rPr>
              <a:t>DB</a:t>
            </a:r>
            <a:br>
              <a:rPr lang="en-US" sz="1400">
                <a:solidFill>
                  <a:schemeClr val="tx2"/>
                </a:solidFill>
              </a:rPr>
            </a:br>
            <a:r>
              <a:rPr lang="en-US" sz="1400">
                <a:solidFill>
                  <a:schemeClr val="tx2"/>
                </a:solidFill>
              </a:rPr>
              <a:t>JMS</a:t>
            </a:r>
          </a:p>
        </p:txBody>
      </p:sp>
      <p:cxnSp>
        <p:nvCxnSpPr>
          <p:cNvPr id="5159" name="AutoShape 43"/>
          <p:cNvCxnSpPr>
            <a:cxnSpLocks noChangeShapeType="1"/>
            <a:stCxn id="5183" idx="3"/>
          </p:cNvCxnSpPr>
          <p:nvPr/>
        </p:nvCxnSpPr>
        <p:spPr bwMode="auto">
          <a:xfrm rot="5400000">
            <a:off x="5813426" y="4852987"/>
            <a:ext cx="823912" cy="595313"/>
          </a:xfrm>
          <a:prstGeom prst="bentConnector3">
            <a:avLst>
              <a:gd name="adj1" fmla="val 49903"/>
            </a:avLst>
          </a:prstGeom>
          <a:noFill/>
          <a:ln w="19050">
            <a:solidFill>
              <a:schemeClr val="accent2"/>
            </a:solidFill>
            <a:miter lim="800000"/>
            <a:headEnd type="none" w="med" len="lg"/>
            <a:tailEnd type="none" w="med" len="lg"/>
          </a:ln>
        </p:spPr>
      </p:cxnSp>
      <p:sp>
        <p:nvSpPr>
          <p:cNvPr id="5160" name="Rectangle 44"/>
          <p:cNvSpPr>
            <a:spLocks noChangeArrowheads="1"/>
          </p:cNvSpPr>
          <p:nvPr/>
        </p:nvSpPr>
        <p:spPr bwMode="auto">
          <a:xfrm rot="5400000">
            <a:off x="8419306" y="4156870"/>
            <a:ext cx="777875" cy="385762"/>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5161" name="AutoShape 45"/>
          <p:cNvCxnSpPr>
            <a:cxnSpLocks noChangeShapeType="1"/>
            <a:stCxn id="5160" idx="3"/>
          </p:cNvCxnSpPr>
          <p:nvPr/>
        </p:nvCxnSpPr>
        <p:spPr bwMode="auto">
          <a:xfrm rot="5400000">
            <a:off x="8070851" y="4824412"/>
            <a:ext cx="823912" cy="652463"/>
          </a:xfrm>
          <a:prstGeom prst="bentConnector3">
            <a:avLst>
              <a:gd name="adj1" fmla="val 49903"/>
            </a:avLst>
          </a:prstGeom>
          <a:noFill/>
          <a:ln w="19050">
            <a:solidFill>
              <a:schemeClr val="accent2"/>
            </a:solidFill>
            <a:miter lim="800000"/>
            <a:headEnd type="none" w="med" len="lg"/>
            <a:tailEnd type="none" w="med" len="lg"/>
          </a:ln>
        </p:spPr>
      </p:cxnSp>
      <p:sp>
        <p:nvSpPr>
          <p:cNvPr id="5162" name="Rectangle 46"/>
          <p:cNvSpPr>
            <a:spLocks noChangeArrowheads="1"/>
          </p:cNvSpPr>
          <p:nvPr/>
        </p:nvSpPr>
        <p:spPr bwMode="auto">
          <a:xfrm rot="5400000">
            <a:off x="3736975" y="3998913"/>
            <a:ext cx="990600" cy="457200"/>
          </a:xfrm>
          <a:prstGeom prst="rect">
            <a:avLst/>
          </a:prstGeom>
          <a:solidFill>
            <a:schemeClr val="bg1"/>
          </a:solidFill>
          <a:ln w="12700">
            <a:solidFill>
              <a:srgbClr val="466A97"/>
            </a:solidFill>
            <a:miter lim="800000"/>
            <a:headEnd/>
            <a:tailEnd/>
          </a:ln>
        </p:spPr>
        <p:txBody>
          <a:bodyPr wrap="none" anchor="ctr"/>
          <a:lstStyle/>
          <a:p>
            <a:pPr algn="ctr"/>
            <a:r>
              <a:rPr lang="en-US" sz="1200" b="0">
                <a:solidFill>
                  <a:schemeClr val="tx1"/>
                </a:solidFill>
              </a:rPr>
              <a:t>Resource</a:t>
            </a:r>
            <a:br>
              <a:rPr lang="en-US" sz="1200" b="0">
                <a:solidFill>
                  <a:schemeClr val="tx1"/>
                </a:solidFill>
              </a:rPr>
            </a:br>
            <a:r>
              <a:rPr lang="en-US" sz="1200" b="0">
                <a:solidFill>
                  <a:schemeClr val="tx1"/>
                </a:solidFill>
              </a:rPr>
              <a:t>Adapter</a:t>
            </a:r>
          </a:p>
        </p:txBody>
      </p:sp>
      <p:cxnSp>
        <p:nvCxnSpPr>
          <p:cNvPr id="5163" name="AutoShape 47"/>
          <p:cNvCxnSpPr>
            <a:cxnSpLocks noChangeShapeType="1"/>
            <a:stCxn id="5162" idx="3"/>
            <a:endCxn id="5177" idx="0"/>
          </p:cNvCxnSpPr>
          <p:nvPr/>
        </p:nvCxnSpPr>
        <p:spPr bwMode="auto">
          <a:xfrm>
            <a:off x="4232275" y="4722813"/>
            <a:ext cx="4763" cy="712787"/>
          </a:xfrm>
          <a:prstGeom prst="straightConnector1">
            <a:avLst/>
          </a:prstGeom>
          <a:noFill/>
          <a:ln w="19050">
            <a:solidFill>
              <a:schemeClr val="accent2"/>
            </a:solidFill>
            <a:round/>
            <a:headEnd type="none" w="med" len="lg"/>
            <a:tailEnd type="none" w="med" len="lg"/>
          </a:ln>
        </p:spPr>
      </p:cxnSp>
      <p:sp>
        <p:nvSpPr>
          <p:cNvPr id="5164" name="AutoShape 48"/>
          <p:cNvSpPr>
            <a:spLocks noChangeArrowheads="1"/>
          </p:cNvSpPr>
          <p:nvPr/>
        </p:nvSpPr>
        <p:spPr bwMode="auto">
          <a:xfrm>
            <a:off x="4175125" y="51482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cxnSp>
        <p:nvCxnSpPr>
          <p:cNvPr id="5165" name="AutoShape 49"/>
          <p:cNvCxnSpPr>
            <a:cxnSpLocks noChangeShapeType="1"/>
            <a:stCxn id="5128" idx="3"/>
            <a:endCxn id="5127" idx="0"/>
          </p:cNvCxnSpPr>
          <p:nvPr/>
        </p:nvCxnSpPr>
        <p:spPr bwMode="auto">
          <a:xfrm flipH="1">
            <a:off x="1717675" y="4876800"/>
            <a:ext cx="1588" cy="566738"/>
          </a:xfrm>
          <a:prstGeom prst="straightConnector1">
            <a:avLst/>
          </a:prstGeom>
          <a:noFill/>
          <a:ln w="19050">
            <a:solidFill>
              <a:schemeClr val="accent2"/>
            </a:solidFill>
            <a:round/>
            <a:headEnd type="none" w="med" len="lg"/>
            <a:tailEnd type="none" w="med" len="lg"/>
          </a:ln>
        </p:spPr>
      </p:cxnSp>
      <p:cxnSp>
        <p:nvCxnSpPr>
          <p:cNvPr id="5166" name="AutoShape 50"/>
          <p:cNvCxnSpPr>
            <a:cxnSpLocks noChangeShapeType="1"/>
            <a:stCxn id="5185" idx="2"/>
            <a:endCxn id="5158" idx="0"/>
          </p:cNvCxnSpPr>
          <p:nvPr/>
        </p:nvCxnSpPr>
        <p:spPr bwMode="auto">
          <a:xfrm>
            <a:off x="609600" y="4819650"/>
            <a:ext cx="0" cy="625475"/>
          </a:xfrm>
          <a:prstGeom prst="straightConnector1">
            <a:avLst/>
          </a:prstGeom>
          <a:noFill/>
          <a:ln w="19050">
            <a:solidFill>
              <a:schemeClr val="accent2"/>
            </a:solidFill>
            <a:round/>
            <a:headEnd type="none" w="med" len="lg"/>
            <a:tailEnd type="none" w="med" len="lg"/>
          </a:ln>
        </p:spPr>
      </p:cxnSp>
      <p:sp>
        <p:nvSpPr>
          <p:cNvPr id="5167" name="AutoShape 51"/>
          <p:cNvSpPr>
            <a:spLocks noChangeArrowheads="1"/>
          </p:cNvSpPr>
          <p:nvPr/>
        </p:nvSpPr>
        <p:spPr bwMode="auto">
          <a:xfrm>
            <a:off x="165258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pPr algn="ctr"/>
            <a:endParaRPr lang="en-US"/>
          </a:p>
        </p:txBody>
      </p:sp>
      <p:sp>
        <p:nvSpPr>
          <p:cNvPr id="5168" name="AutoShape 52"/>
          <p:cNvSpPr>
            <a:spLocks noChangeArrowheads="1"/>
          </p:cNvSpPr>
          <p:nvPr/>
        </p:nvSpPr>
        <p:spPr bwMode="auto">
          <a:xfrm>
            <a:off x="541338" y="5129213"/>
            <a:ext cx="144462"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5169" name="AutoShape 53"/>
          <p:cNvSpPr>
            <a:spLocks noChangeArrowheads="1"/>
          </p:cNvSpPr>
          <p:nvPr/>
        </p:nvSpPr>
        <p:spPr bwMode="auto">
          <a:xfrm>
            <a:off x="6153150" y="5083175"/>
            <a:ext cx="144463" cy="144463"/>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5170" name="AutoShape 54"/>
          <p:cNvSpPr>
            <a:spLocks noChangeArrowheads="1"/>
          </p:cNvSpPr>
          <p:nvPr/>
        </p:nvSpPr>
        <p:spPr bwMode="auto">
          <a:xfrm>
            <a:off x="8439150" y="5084763"/>
            <a:ext cx="144463" cy="144462"/>
          </a:xfrm>
          <a:prstGeom prst="flowChartConnector">
            <a:avLst/>
          </a:prstGeom>
          <a:solidFill>
            <a:schemeClr val="bg2"/>
          </a:solidFill>
          <a:ln w="28575">
            <a:solidFill>
              <a:schemeClr val="accent2"/>
            </a:solidFill>
            <a:round/>
            <a:headEnd type="none" w="med" len="lg"/>
            <a:tailEnd type="none" w="med" len="lg"/>
          </a:ln>
        </p:spPr>
        <p:txBody>
          <a:bodyPr wrap="none" anchor="ctr"/>
          <a:lstStyle/>
          <a:p>
            <a:endParaRPr lang="en-US"/>
          </a:p>
        </p:txBody>
      </p:sp>
      <p:sp>
        <p:nvSpPr>
          <p:cNvPr id="5171" name="Rectangle 55"/>
          <p:cNvSpPr>
            <a:spLocks noChangeArrowheads="1"/>
          </p:cNvSpPr>
          <p:nvPr/>
        </p:nvSpPr>
        <p:spPr bwMode="auto">
          <a:xfrm>
            <a:off x="7543800" y="3352800"/>
            <a:ext cx="1447800" cy="457200"/>
          </a:xfrm>
          <a:prstGeom prst="rect">
            <a:avLst/>
          </a:prstGeom>
          <a:solidFill>
            <a:schemeClr val="bg1"/>
          </a:solidFill>
          <a:ln w="12700">
            <a:solidFill>
              <a:srgbClr val="466A97"/>
            </a:solidFill>
            <a:miter lim="800000"/>
            <a:headEnd/>
            <a:tailEnd/>
          </a:ln>
        </p:spPr>
        <p:txBody>
          <a:bodyPr wrap="none" anchor="ctr"/>
          <a:lstStyle/>
          <a:p>
            <a:pPr algn="ctr"/>
            <a:r>
              <a:rPr lang="de-DE" sz="1200" b="0">
                <a:solidFill>
                  <a:schemeClr val="tx1"/>
                </a:solidFill>
              </a:rPr>
              <a:t>PCK Configuration</a:t>
            </a:r>
          </a:p>
          <a:p>
            <a:pPr algn="ctr"/>
            <a:r>
              <a:rPr lang="de-DE" sz="1200" b="0">
                <a:solidFill>
                  <a:schemeClr val="tx1"/>
                </a:solidFill>
              </a:rPr>
              <a:t>and Monitoring</a:t>
            </a:r>
            <a:endParaRPr lang="en-US" sz="1200" b="0">
              <a:solidFill>
                <a:schemeClr val="tx1"/>
              </a:solidFill>
            </a:endParaRPr>
          </a:p>
        </p:txBody>
      </p:sp>
      <p:sp>
        <p:nvSpPr>
          <p:cNvPr id="5172" name="Rectangle 56"/>
          <p:cNvSpPr>
            <a:spLocks noChangeArrowheads="1"/>
          </p:cNvSpPr>
          <p:nvPr/>
        </p:nvSpPr>
        <p:spPr bwMode="auto">
          <a:xfrm>
            <a:off x="5180013"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5173" name="Rectangle 57"/>
          <p:cNvSpPr>
            <a:spLocks noChangeArrowheads="1"/>
          </p:cNvSpPr>
          <p:nvPr/>
        </p:nvSpPr>
        <p:spPr bwMode="auto">
          <a:xfrm>
            <a:off x="5275263"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5174" name="Rectangle 58"/>
          <p:cNvSpPr>
            <a:spLocks noChangeArrowheads="1"/>
          </p:cNvSpPr>
          <p:nvPr/>
        </p:nvSpPr>
        <p:spPr bwMode="auto">
          <a:xfrm>
            <a:off x="5370513"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5175" name="Rectangle 59"/>
          <p:cNvSpPr>
            <a:spLocks noChangeArrowheads="1"/>
          </p:cNvSpPr>
          <p:nvPr/>
        </p:nvSpPr>
        <p:spPr bwMode="auto">
          <a:xfrm>
            <a:off x="3322638" y="5740400"/>
            <a:ext cx="1447800" cy="838200"/>
          </a:xfrm>
          <a:prstGeom prst="rect">
            <a:avLst/>
          </a:prstGeom>
          <a:solidFill>
            <a:srgbClr val="FFD073"/>
          </a:solidFill>
          <a:ln w="12700" algn="ctr">
            <a:solidFill>
              <a:schemeClr val="folHlink"/>
            </a:solidFill>
            <a:miter lim="800000"/>
            <a:headEnd/>
            <a:tailEnd/>
          </a:ln>
          <a:effectLst>
            <a:outerShdw dist="35921" dir="2700000" algn="ctr" rotWithShape="0">
              <a:schemeClr val="bg2"/>
            </a:outerShdw>
          </a:effectLst>
        </p:spPr>
        <p:txBody>
          <a:bodyPr wrap="none" anchor="ctr"/>
          <a:lstStyle/>
          <a:p>
            <a:pPr algn="ctr">
              <a:defRPr/>
            </a:pPr>
            <a:endParaRPr lang="en-US" sz="1400">
              <a:solidFill>
                <a:schemeClr val="tx2"/>
              </a:solidFill>
            </a:endParaRPr>
          </a:p>
        </p:txBody>
      </p:sp>
      <p:sp>
        <p:nvSpPr>
          <p:cNvPr id="5176" name="Rectangle 60"/>
          <p:cNvSpPr>
            <a:spLocks noChangeArrowheads="1"/>
          </p:cNvSpPr>
          <p:nvPr/>
        </p:nvSpPr>
        <p:spPr bwMode="auto">
          <a:xfrm>
            <a:off x="3417888" y="5588000"/>
            <a:ext cx="1447800" cy="838200"/>
          </a:xfrm>
          <a:prstGeom prst="rect">
            <a:avLst/>
          </a:prstGeom>
          <a:solidFill>
            <a:srgbClr val="C6E4CD"/>
          </a:solidFill>
          <a:ln w="12700" algn="ctr">
            <a:solidFill>
              <a:schemeClr val="accent2"/>
            </a:solidFill>
            <a:miter lim="800000"/>
            <a:headEnd/>
            <a:tailEnd/>
          </a:ln>
          <a:effectLst>
            <a:outerShdw dist="35921" dir="2700000" algn="ctr" rotWithShape="0">
              <a:schemeClr val="bg2"/>
            </a:outerShdw>
          </a:effectLst>
        </p:spPr>
        <p:txBody>
          <a:bodyPr wrap="none" anchor="ctr"/>
          <a:lstStyle/>
          <a:p>
            <a:pPr algn="ctr">
              <a:defRPr/>
            </a:pPr>
            <a:endParaRPr lang="en-US" sz="1400">
              <a:solidFill>
                <a:srgbClr val="006600"/>
              </a:solidFill>
            </a:endParaRPr>
          </a:p>
        </p:txBody>
      </p:sp>
      <p:sp>
        <p:nvSpPr>
          <p:cNvPr id="5177" name="Rectangle 61"/>
          <p:cNvSpPr>
            <a:spLocks noChangeArrowheads="1"/>
          </p:cNvSpPr>
          <p:nvPr/>
        </p:nvSpPr>
        <p:spPr bwMode="auto">
          <a:xfrm>
            <a:off x="35131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Marketplace </a:t>
            </a:r>
          </a:p>
          <a:p>
            <a:pPr algn="ctr">
              <a:defRPr/>
            </a:pPr>
            <a:r>
              <a:rPr lang="en-US" sz="1400">
                <a:solidFill>
                  <a:schemeClr val="tx2"/>
                </a:solidFill>
              </a:rPr>
              <a:t>3</a:t>
            </a:r>
            <a:r>
              <a:rPr lang="en-US" sz="1400" baseline="30000">
                <a:solidFill>
                  <a:schemeClr val="tx2"/>
                </a:solidFill>
              </a:rPr>
              <a:t>rd</a:t>
            </a:r>
            <a:r>
              <a:rPr lang="en-US" sz="1400">
                <a:solidFill>
                  <a:schemeClr val="tx2"/>
                </a:solidFill>
              </a:rPr>
              <a:t> Party Sys.</a:t>
            </a:r>
          </a:p>
        </p:txBody>
      </p:sp>
      <p:sp>
        <p:nvSpPr>
          <p:cNvPr id="5178" name="Rectangle 62"/>
          <p:cNvSpPr>
            <a:spLocks noChangeArrowheads="1"/>
          </p:cNvSpPr>
          <p:nvPr/>
        </p:nvSpPr>
        <p:spPr bwMode="auto">
          <a:xfrm>
            <a:off x="7342188" y="5588000"/>
            <a:ext cx="1447800" cy="838200"/>
          </a:xfrm>
          <a:prstGeom prst="rect">
            <a:avLst/>
          </a:prstGeom>
          <a:solidFill>
            <a:srgbClr val="466A97"/>
          </a:solidFill>
          <a:ln w="12700" algn="ctr">
            <a:solidFill>
              <a:schemeClr val="hlink"/>
            </a:solidFill>
            <a:miter lim="800000"/>
            <a:headEnd/>
            <a:tailEnd/>
          </a:ln>
          <a:effectLst>
            <a:outerShdw dist="35921" dir="2700000" algn="ctr" rotWithShape="0">
              <a:schemeClr val="bg2"/>
            </a:outerShdw>
          </a:effectLst>
        </p:spPr>
        <p:txBody>
          <a:bodyPr wrap="none" anchor="ctr"/>
          <a:lstStyle/>
          <a:p>
            <a:pPr algn="ctr">
              <a:defRPr/>
            </a:pPr>
            <a:endParaRPr lang="en-US"/>
          </a:p>
        </p:txBody>
      </p:sp>
      <p:sp>
        <p:nvSpPr>
          <p:cNvPr id="5179" name="Rectangle 63"/>
          <p:cNvSpPr>
            <a:spLocks noChangeArrowheads="1"/>
          </p:cNvSpPr>
          <p:nvPr/>
        </p:nvSpPr>
        <p:spPr bwMode="auto">
          <a:xfrm>
            <a:off x="7437438" y="5435600"/>
            <a:ext cx="1447800" cy="838200"/>
          </a:xfrm>
          <a:prstGeom prst="rect">
            <a:avLst/>
          </a:prstGeom>
          <a:solidFill>
            <a:srgbClr val="FFEAAF"/>
          </a:solidFill>
          <a:ln w="12700">
            <a:solidFill>
              <a:schemeClr val="accent2"/>
            </a:solidFill>
            <a:miter lim="800000"/>
            <a:headEnd/>
            <a:tailEnd/>
          </a:ln>
          <a:effectLst>
            <a:outerShdw dist="35921" dir="2700000" algn="ctr" rotWithShape="0">
              <a:schemeClr val="bg2"/>
            </a:outerShdw>
          </a:effectLst>
        </p:spPr>
        <p:txBody>
          <a:bodyPr wrap="none" anchor="ctr"/>
          <a:lstStyle/>
          <a:p>
            <a:pPr algn="ctr">
              <a:defRPr/>
            </a:pPr>
            <a:r>
              <a:rPr lang="en-US" sz="1400">
                <a:solidFill>
                  <a:schemeClr val="tx2"/>
                </a:solidFill>
              </a:rPr>
              <a:t>File/DB/JMS</a:t>
            </a:r>
          </a:p>
          <a:p>
            <a:pPr algn="ctr">
              <a:defRPr/>
            </a:pPr>
            <a:r>
              <a:rPr lang="en-US" sz="1400">
                <a:solidFill>
                  <a:schemeClr val="tx2"/>
                </a:solidFill>
              </a:rPr>
              <a:t>SAP System</a:t>
            </a:r>
          </a:p>
        </p:txBody>
      </p:sp>
      <p:sp>
        <p:nvSpPr>
          <p:cNvPr id="5180" name="Text Box 64"/>
          <p:cNvSpPr txBox="1">
            <a:spLocks noChangeArrowheads="1"/>
          </p:cNvSpPr>
          <p:nvPr/>
        </p:nvSpPr>
        <p:spPr bwMode="auto">
          <a:xfrm>
            <a:off x="107950" y="1477963"/>
            <a:ext cx="1900238" cy="457200"/>
          </a:xfrm>
          <a:prstGeom prst="rect">
            <a:avLst/>
          </a:prstGeom>
          <a:solidFill>
            <a:schemeClr val="accent1"/>
          </a:solidFill>
          <a:ln w="12700">
            <a:noFill/>
            <a:miter lim="800000"/>
            <a:headEnd/>
            <a:tailEnd/>
          </a:ln>
        </p:spPr>
        <p:txBody>
          <a:bodyPr lIns="90000" tIns="46800" rIns="90000" bIns="46800">
            <a:spAutoFit/>
          </a:bodyPr>
          <a:lstStyle/>
          <a:p>
            <a:r>
              <a:rPr lang="en-US" sz="1200">
                <a:solidFill>
                  <a:schemeClr val="tx1"/>
                </a:solidFill>
              </a:rPr>
              <a:t>Content (e. g. Mapping, Adapter Metadata)</a:t>
            </a:r>
          </a:p>
        </p:txBody>
      </p:sp>
      <p:sp>
        <p:nvSpPr>
          <p:cNvPr id="5181" name="Line 65"/>
          <p:cNvSpPr>
            <a:spLocks noChangeShapeType="1"/>
          </p:cNvSpPr>
          <p:nvPr/>
        </p:nvSpPr>
        <p:spPr bwMode="auto">
          <a:xfrm flipV="1">
            <a:off x="1042988" y="1154113"/>
            <a:ext cx="0" cy="431800"/>
          </a:xfrm>
          <a:prstGeom prst="line">
            <a:avLst/>
          </a:prstGeom>
          <a:noFill/>
          <a:ln w="50800">
            <a:solidFill>
              <a:schemeClr val="accent1"/>
            </a:solidFill>
            <a:round/>
            <a:headEnd/>
            <a:tailEnd type="triangle" w="med" len="med"/>
          </a:ln>
        </p:spPr>
        <p:txBody>
          <a:bodyPr lIns="90000" tIns="46800" rIns="90000" bIns="46800" anchor="ctr">
            <a:spAutoFit/>
          </a:bodyPr>
          <a:lstStyle/>
          <a:p>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a:solidFill>
                  <a:srgbClr val="000000"/>
                </a:solidFill>
              </a:rPr>
              <a:t> Adapter Framework based on SAP J2EE Engine</a:t>
            </a:r>
          </a:p>
        </p:txBody>
      </p:sp>
      <p:sp>
        <p:nvSpPr>
          <p:cNvPr id="6147" name="Text Box 2"/>
          <p:cNvSpPr txBox="1">
            <a:spLocks noChangeArrowheads="1"/>
          </p:cNvSpPr>
          <p:nvPr/>
        </p:nvSpPr>
        <p:spPr bwMode="auto">
          <a:xfrm>
            <a:off x="431800" y="1044575"/>
            <a:ext cx="8337550" cy="5105400"/>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cs typeface="Times New Roman" pitchFamily="18" charset="0"/>
              </a:rPr>
              <a:t>Adapter Framework </a:t>
            </a:r>
            <a:r>
              <a:rPr lang="en-US" sz="2000" b="0">
                <a:solidFill>
                  <a:srgbClr val="000000"/>
                </a:solidFill>
              </a:rPr>
              <a:t>provides common functionality for Adapter Engine and SAP Partner Connectivity Kit</a:t>
            </a:r>
          </a:p>
          <a:p>
            <a:pPr marL="995363" lvl="2" indent="-303213">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2000" b="0">
              <a:solidFill>
                <a:srgbClr val="000000"/>
              </a:solidFill>
              <a:cs typeface="Times New Roman" pitchFamily="18" charset="0"/>
            </a:endParaRP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Adapter Framework is </a:t>
            </a:r>
            <a:r>
              <a:rPr lang="en-US" sz="2000" b="0">
                <a:solidFill>
                  <a:srgbClr val="000000"/>
                </a:solidFill>
              </a:rPr>
              <a:t>based on SAP J2EE Engine as part of SAP Web AS</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1800" b="0">
                <a:solidFill>
                  <a:srgbClr val="000000"/>
                </a:solidFill>
              </a:rPr>
              <a:t>Adapter Framework </a:t>
            </a:r>
            <a:r>
              <a:rPr lang="en-US" sz="1800" b="0">
                <a:solidFill>
                  <a:srgbClr val="000000"/>
                </a:solidFill>
              </a:rPr>
              <a:t>inherits properties and features such as scalability, clustering, high availability, thread management, etc.</a:t>
            </a:r>
          </a:p>
          <a:p>
            <a:pPr marL="995363" lvl="2" indent="-303213">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1800" b="0">
              <a:solidFill>
                <a:srgbClr val="000000"/>
              </a:solidFill>
            </a:endParaRPr>
          </a:p>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Adapter Framework </a:t>
            </a:r>
            <a:r>
              <a:rPr lang="en-US" sz="2000" b="0">
                <a:solidFill>
                  <a:srgbClr val="000000"/>
                </a:solidFill>
              </a:rPr>
              <a:t>provides its own queuing and logging services</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1800" b="0">
                <a:solidFill>
                  <a:srgbClr val="000000"/>
                </a:solidFill>
              </a:rPr>
              <a:t>Temporary stand-alone operation without connection to an Integration Server is possible, while still providing e. g. guaranteed exactly once messaging to and from connected application system.</a:t>
            </a:r>
          </a:p>
          <a:p>
            <a:pPr marL="995363" lvl="2" indent="-303213">
              <a:spcBef>
                <a:spcPts val="45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1800" b="0">
                <a:solidFill>
                  <a:srgbClr val="000000"/>
                </a:solidFill>
              </a:rPr>
              <a:t>Additionally Adapter Framework </a:t>
            </a:r>
            <a:r>
              <a:rPr lang="en-US" sz="1800" b="0">
                <a:solidFill>
                  <a:srgbClr val="000000"/>
                </a:solidFill>
              </a:rPr>
              <a:t>provides comprehensive integration for central configuration, administration, monitoring of deployed adapters. </a:t>
            </a:r>
          </a:p>
          <a:p>
            <a:pPr marL="995363" lvl="2" indent="-303213">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1800" b="0">
              <a:solidFill>
                <a:srgbClr val="000000"/>
              </a:solidFill>
            </a:endParaRPr>
          </a:p>
          <a:p>
            <a:pPr marL="995363" lvl="2" indent="-303213">
              <a:spcBef>
                <a:spcPts val="45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1800" b="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 JCA enabled Adapter Framework</a:t>
            </a:r>
          </a:p>
        </p:txBody>
      </p:sp>
      <p:sp>
        <p:nvSpPr>
          <p:cNvPr id="7171" name="Text Box 2"/>
          <p:cNvSpPr txBox="1">
            <a:spLocks noChangeArrowheads="1"/>
          </p:cNvSpPr>
          <p:nvPr/>
        </p:nvSpPr>
        <p:spPr bwMode="auto">
          <a:xfrm>
            <a:off x="560388" y="1277938"/>
            <a:ext cx="8323262" cy="5175250"/>
          </a:xfrm>
          <a:prstGeom prst="rect">
            <a:avLst/>
          </a:prstGeom>
          <a:noFill/>
          <a:ln w="9525">
            <a:noFill/>
            <a:round/>
            <a:headEnd/>
            <a:tailEnd/>
          </a:ln>
        </p:spPr>
        <p:txBody>
          <a:bodyPr lIns="0" tIns="0" rIns="0" bIns="0"/>
          <a:lstStyle/>
          <a:p>
            <a:pPr marL="377825" indent="-377825">
              <a:spcBef>
                <a:spcPts val="500"/>
              </a:spcBef>
              <a:buFont typeface="Arial" charset="0"/>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Adapter Framework supports</a:t>
            </a:r>
            <a:r>
              <a:rPr lang="en-US" sz="2000" b="0">
                <a:solidFill>
                  <a:srgbClr val="000000"/>
                </a:solidFill>
              </a:rPr>
              <a:t> J2EE Connector Architecture (JCA)</a:t>
            </a:r>
          </a:p>
          <a:p>
            <a:pPr marL="995363" lvl="2" indent="-303213">
              <a:spcBef>
                <a:spcPts val="500"/>
              </a:spcBef>
              <a:buClrTx/>
              <a:buFontTx/>
              <a:buNone/>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endParaRPr lang="en-US" sz="2000" b="0">
              <a:solidFill>
                <a:srgbClr val="000000"/>
              </a:solidFill>
            </a:endParaRPr>
          </a:p>
          <a:p>
            <a:pPr marL="995363"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JCA is standard architecture for connecting the J2EE platform to Enterprise Information Systems (EIS), e. g. ERP, DBMS, etc.</a:t>
            </a:r>
          </a:p>
          <a:p>
            <a:pPr marL="995363"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en-US" sz="2000" b="0">
                <a:solidFill>
                  <a:srgbClr val="000000"/>
                </a:solidFill>
              </a:rPr>
              <a:t>A Resource Adapter plugs into an application server, providing connectivity between the EIS and a Java application</a:t>
            </a:r>
          </a:p>
          <a:p>
            <a:pPr marL="995363"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JCA enabled Adapter Framework provides defined interfaces to which both our adapters and 3rd party adapters can conform</a:t>
            </a:r>
          </a:p>
          <a:p>
            <a:pPr marL="995363" lvl="2" indent="-303213">
              <a:spcBef>
                <a:spcPts val="500"/>
              </a:spcBef>
              <a:buFont typeface="Wingdings" pitchFamily="2" charset="2"/>
              <a:buChar char=""/>
              <a:tabLst>
                <a:tab pos="377825" algn="l"/>
                <a:tab pos="835025" algn="l"/>
                <a:tab pos="1292225" algn="l"/>
                <a:tab pos="1749425" algn="l"/>
                <a:tab pos="2206625" algn="l"/>
                <a:tab pos="2663825" algn="l"/>
                <a:tab pos="3121025" algn="l"/>
                <a:tab pos="3578225" algn="l"/>
                <a:tab pos="4035425" algn="l"/>
                <a:tab pos="4492625" algn="l"/>
                <a:tab pos="4949825" algn="l"/>
                <a:tab pos="5407025" algn="l"/>
                <a:tab pos="5864225" algn="l"/>
                <a:tab pos="6321425" algn="l"/>
                <a:tab pos="6778625" algn="l"/>
                <a:tab pos="7235825" algn="l"/>
                <a:tab pos="7693025" algn="l"/>
                <a:tab pos="8150225" algn="l"/>
                <a:tab pos="8607425" algn="l"/>
                <a:tab pos="9064625" algn="l"/>
                <a:tab pos="9521825" algn="l"/>
              </a:tabLst>
            </a:pPr>
            <a:r>
              <a:rPr lang="de-DE" sz="2000" b="0">
                <a:solidFill>
                  <a:srgbClr val="000000"/>
                </a:solidFill>
              </a:rPr>
              <a:t>JCA is a widely accepted standard that 3rd party adapter providers are familiar with</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b="0">
                <a:solidFill>
                  <a:srgbClr val="000000"/>
                </a:solidFill>
              </a:rPr>
              <a:t>Adapter Engine</a:t>
            </a:r>
          </a:p>
        </p:txBody>
      </p:sp>
      <p:sp>
        <p:nvSpPr>
          <p:cNvPr id="9218" name="Text Box 2"/>
          <p:cNvSpPr txBox="1">
            <a:spLocks noChangeArrowheads="1"/>
          </p:cNvSpPr>
          <p:nvPr/>
        </p:nvSpPr>
        <p:spPr bwMode="auto">
          <a:xfrm>
            <a:off x="685800" y="1160463"/>
            <a:ext cx="7800975" cy="5087937"/>
          </a:xfrm>
          <a:prstGeom prst="rect">
            <a:avLst/>
          </a:prstGeom>
          <a:noFill/>
          <a:ln w="9525">
            <a:noFill/>
            <a:round/>
            <a:headEnd/>
            <a:tailEnd/>
          </a:ln>
          <a:effectLst/>
        </p:spPr>
        <p:txBody>
          <a:bodyPr lIns="0" tIns="0" rIns="0" bIns="0"/>
          <a:lstStyle/>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b="0" dirty="0">
                <a:solidFill>
                  <a:srgbClr val="000000"/>
                </a:solidFill>
              </a:rPr>
              <a:t>The Adapter Framework is the basis of the Adapter Engine.</a:t>
            </a: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ndParaRP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b="0" dirty="0">
                <a:solidFill>
                  <a:srgbClr val="000000"/>
                </a:solidFill>
              </a:rPr>
              <a:t>Adapter Engine is used to connect the Integration Engine to SAP systems and other systems. Various adapters are used in the Adapter Engine to convert XML- and HTTP-based messages to the specific protocol and format required by these systems. </a:t>
            </a:r>
          </a:p>
          <a:p>
            <a:pPr marL="339725" indent="-339725">
              <a:spcBef>
                <a:spcPts val="500"/>
              </a:spcBef>
              <a:buFont typeface="Times New Roman" pitchFamily="16" charset="0"/>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ndParaRP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b="0" dirty="0">
                <a:solidFill>
                  <a:srgbClr val="000000"/>
                </a:solidFill>
              </a:rPr>
              <a:t>Runtime components that use adapters to connect external systems and R/3 systems to the Integration Server by means of RFC calls. </a:t>
            </a: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ndParaRP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000" b="0" dirty="0">
                <a:solidFill>
                  <a:srgbClr val="000000"/>
                </a:solidFill>
              </a:rPr>
              <a:t>An Adapter is used to communicate  to Legacy  or SAP system  with Web AS version &lt;6.20, A direct system connection using proxies and without adapters is supported for SAP systems that are based on SAP Web Application Server 6.20 or higher.</a:t>
            </a:r>
          </a:p>
          <a:p>
            <a:pPr marL="339725" indent="-339725">
              <a:spcBef>
                <a:spcPts val="500"/>
              </a:spcBef>
              <a:buFont typeface="Arial"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ffectLst>
                <a:outerShdw blurRad="38100" dist="38100" dir="2700000" algn="tl">
                  <a:srgbClr val="C0C0C0"/>
                </a:outerShdw>
              </a:effectLst>
              <a:ea typeface="+mn-ea"/>
              <a:cs typeface="+mn-cs"/>
            </a:endParaRPr>
          </a:p>
          <a:p>
            <a:pPr marL="339725" indent="-339725">
              <a:spcBef>
                <a:spcPts val="500"/>
              </a:spcBef>
              <a:buClrTx/>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ffectLst>
                <a:outerShdw blurRad="38100" dist="38100" dir="2700000" algn="tl">
                  <a:srgbClr val="C0C0C0"/>
                </a:outerShdw>
              </a:effectLst>
              <a:ea typeface="+mn-ea"/>
              <a:cs typeface="+mn-cs"/>
            </a:endParaRPr>
          </a:p>
          <a:p>
            <a:pPr marL="339725" indent="-339725">
              <a:spcBef>
                <a:spcPts val="500"/>
              </a:spcBef>
              <a:buClrTx/>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ffectLst>
                <a:outerShdw blurRad="38100" dist="38100" dir="2700000" algn="tl">
                  <a:srgbClr val="C0C0C0"/>
                </a:outerShdw>
              </a:effectLst>
              <a:ea typeface="+mn-ea"/>
              <a:cs typeface="+mn-cs"/>
            </a:endParaRPr>
          </a:p>
          <a:p>
            <a:pPr marL="339725" indent="-339725">
              <a:spcBef>
                <a:spcPts val="500"/>
              </a:spcBef>
              <a:buClrTx/>
              <a:buFontTx/>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000" b="0" dirty="0">
              <a:solidFill>
                <a:srgbClr val="000000"/>
              </a:solidFill>
              <a:effectLst>
                <a:outerShdw blurRad="38100" dist="38100" dir="2700000" algn="tl">
                  <a:srgbClr val="C0C0C0"/>
                </a:outerShdw>
              </a:effectLst>
              <a:ea typeface="+mn-ea"/>
              <a:cs typeface="+mn-cs"/>
            </a:endParaRPr>
          </a:p>
        </p:txBody>
      </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09575" y="304800"/>
            <a:ext cx="8734425" cy="533400"/>
          </a:xfrm>
          <a:prstGeom prst="rect">
            <a:avLst/>
          </a:prstGeom>
          <a:noFill/>
          <a:ln w="9525">
            <a:noFill/>
            <a:round/>
            <a:headEnd/>
            <a:tailEnd/>
          </a:ln>
          <a:effectLst/>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b="0">
                <a:solidFill>
                  <a:srgbClr val="000000"/>
                </a:solidFill>
                <a:effectLst>
                  <a:outerShdw blurRad="38100" dist="38100" dir="2700000" algn="tl">
                    <a:srgbClr val="C0C0C0"/>
                  </a:outerShdw>
                </a:effectLst>
                <a:ea typeface="+mn-ea"/>
                <a:cs typeface="+mn-cs"/>
              </a:rPr>
              <a:t>Advanced Adapter Engine in SAP PI7.1</a:t>
            </a:r>
          </a:p>
        </p:txBody>
      </p:sp>
      <p:grpSp>
        <p:nvGrpSpPr>
          <p:cNvPr id="9219" name="Group 2"/>
          <p:cNvGrpSpPr>
            <a:grpSpLocks/>
          </p:cNvGrpSpPr>
          <p:nvPr/>
        </p:nvGrpSpPr>
        <p:grpSpPr bwMode="auto">
          <a:xfrm>
            <a:off x="769938" y="1277938"/>
            <a:ext cx="7718425" cy="4930775"/>
            <a:chOff x="485" y="805"/>
            <a:chExt cx="4862" cy="3106"/>
          </a:xfrm>
        </p:grpSpPr>
        <p:pic>
          <p:nvPicPr>
            <p:cNvPr id="9220" name="Picture 3"/>
            <p:cNvPicPr>
              <a:picLocks noChangeAspect="1" noChangeArrowheads="1"/>
            </p:cNvPicPr>
            <p:nvPr/>
          </p:nvPicPr>
          <p:blipFill>
            <a:blip r:embed="rId3" cstate="print"/>
            <a:srcRect/>
            <a:stretch>
              <a:fillRect/>
            </a:stretch>
          </p:blipFill>
          <p:spPr bwMode="auto">
            <a:xfrm>
              <a:off x="485" y="805"/>
              <a:ext cx="4862" cy="3106"/>
            </a:xfrm>
            <a:prstGeom prst="rect">
              <a:avLst/>
            </a:prstGeom>
            <a:noFill/>
            <a:ln w="9525">
              <a:noFill/>
              <a:round/>
              <a:headEnd/>
              <a:tailEnd/>
            </a:ln>
          </p:spPr>
        </p:pic>
        <p:sp>
          <p:nvSpPr>
            <p:cNvPr id="9221" name="Text Box 4"/>
            <p:cNvSpPr txBox="1">
              <a:spLocks noChangeArrowheads="1"/>
            </p:cNvSpPr>
            <p:nvPr/>
          </p:nvSpPr>
          <p:spPr bwMode="auto">
            <a:xfrm>
              <a:off x="485" y="805"/>
              <a:ext cx="4862" cy="3106"/>
            </a:xfrm>
            <a:prstGeom prst="rect">
              <a:avLst/>
            </a:prstGeom>
            <a:noFill/>
            <a:ln w="9525">
              <a:noFill/>
              <a:round/>
              <a:headEnd/>
              <a:tailEnd/>
            </a:ln>
          </p:spPr>
          <p:txBody>
            <a:bodyPr wrap="none" anchor="ctr"/>
            <a:lstStyle/>
            <a:p>
              <a:endParaRPr lang="en-US"/>
            </a:p>
          </p:txBody>
        </p:sp>
      </p:grpSp>
    </p:spTree>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409575" y="304800"/>
            <a:ext cx="8734425" cy="533400"/>
          </a:xfrm>
          <a:prstGeom prst="rect">
            <a:avLst/>
          </a:prstGeom>
          <a:noFill/>
          <a:ln w="9525">
            <a:noFill/>
            <a:round/>
            <a:headEnd/>
            <a:tailEnd/>
          </a:ln>
        </p:spPr>
        <p:txBody>
          <a:bodyPr lIns="0" tIns="0" rIns="0" bIns="0"/>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b="0">
                <a:solidFill>
                  <a:srgbClr val="000000"/>
                </a:solidFill>
              </a:rPr>
              <a:t> SAP PI7.1 Features</a:t>
            </a:r>
          </a:p>
        </p:txBody>
      </p:sp>
      <p:sp>
        <p:nvSpPr>
          <p:cNvPr id="10243" name="Text Box 2"/>
          <p:cNvSpPr txBox="1">
            <a:spLocks noChangeArrowheads="1"/>
          </p:cNvSpPr>
          <p:nvPr/>
        </p:nvSpPr>
        <p:spPr bwMode="auto">
          <a:xfrm>
            <a:off x="574675" y="1089025"/>
            <a:ext cx="8178800" cy="5030788"/>
          </a:xfrm>
          <a:prstGeom prst="rect">
            <a:avLst/>
          </a:prstGeom>
          <a:noFill/>
          <a:ln w="9525">
            <a:noFill/>
            <a:round/>
            <a:headEnd/>
            <a:tailEnd/>
          </a:ln>
        </p:spPr>
        <p:txBody>
          <a:bodyPr lIns="0" tIns="0" rIns="0" bIns="0"/>
          <a:lstStyle/>
          <a:p>
            <a:pPr marL="2187575" indent="-2185988">
              <a:spcBef>
                <a:spcPts val="500"/>
              </a:spcBef>
              <a:buClrTx/>
              <a:buFontTx/>
              <a:buNone/>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endParaRPr lang="en-US" sz="2000" b="0">
              <a:solidFill>
                <a:srgbClr val="000000"/>
              </a:solidFill>
            </a:endParaRP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With Advanced Adapter Engine (AAE), messages can be sent asynchronously as well as synchronously.</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ccBPM is not supported as this is a service provided by ABAP stack</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ABAP Mapping is not supported</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SAP PI 7.1 supports adapter to adapter messaging thus bypassing the ABAP stack of Integration server altogether. This is known to improve performance by a factor of 10.</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de-DE" sz="2000" b="0">
                <a:solidFill>
                  <a:srgbClr val="000000"/>
                </a:solidFill>
              </a:rPr>
              <a:t>High Volume Support  and increases message processing speed, throughput by reducing latencies and resource consumption(both memory and processing time)</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en-US" sz="2000" b="0">
                <a:solidFill>
                  <a:srgbClr val="000000"/>
                </a:solidFill>
              </a:rPr>
              <a:t>The AAE is available centrally and non-centrally.</a:t>
            </a:r>
          </a:p>
          <a:p>
            <a:pPr marL="993775" lvl="2" indent="-303213">
              <a:spcBef>
                <a:spcPts val="450"/>
              </a:spcBef>
              <a:buFont typeface="Wingdings" pitchFamily="2" charset="2"/>
              <a:buChar char=""/>
              <a:tabLst>
                <a:tab pos="2187575" algn="l"/>
                <a:tab pos="2644775" algn="l"/>
                <a:tab pos="3101975" algn="l"/>
                <a:tab pos="3559175" algn="l"/>
                <a:tab pos="4016375" algn="l"/>
                <a:tab pos="4473575" algn="l"/>
                <a:tab pos="4930775" algn="l"/>
                <a:tab pos="5387975" algn="l"/>
                <a:tab pos="5845175" algn="l"/>
                <a:tab pos="6302375" algn="l"/>
                <a:tab pos="6759575" algn="l"/>
                <a:tab pos="7216775" algn="l"/>
                <a:tab pos="7673975" algn="l"/>
                <a:tab pos="8131175" algn="l"/>
                <a:tab pos="8588375" algn="l"/>
                <a:tab pos="9045575" algn="l"/>
                <a:tab pos="9502775" algn="l"/>
                <a:tab pos="9959975" algn="l"/>
                <a:tab pos="10417175" algn="l"/>
                <a:tab pos="10874375" algn="l"/>
                <a:tab pos="11331575" algn="l"/>
              </a:tabLst>
            </a:pPr>
            <a:r>
              <a:rPr lang="fi-FI" sz="2000" b="0">
                <a:solidFill>
                  <a:srgbClr val="000000"/>
                </a:solidFill>
              </a:rPr>
              <a:t>Runs on Java EE 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Droid Sans Fallback"/>
        <a:cs typeface="Droid Sans Fallback"/>
      </a:majorFont>
      <a:minorFont>
        <a:latin typeface="Arial"/>
        <a:ea typeface="Droid Sans Fallback"/>
        <a:cs typeface="Droid Sans Fallback"/>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600" b="1"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7100</TotalTime>
  <Words>1131</Words>
  <Application>Microsoft Office PowerPoint</Application>
  <PresentationFormat>On-screen Show (4:3)</PresentationFormat>
  <Paragraphs>247</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Droid Sans Fallback</vt:lpstr>
      <vt:lpstr>Times New Roman</vt:lpstr>
      <vt:lpstr>Symbol</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Quality of Service(QoS)</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SEEBURGER EDI Adapters and iWay UCCnet Adapter for SAP XI 2.0  Internal ONLY</dc:title>
  <dc:creator>George Yu</dc:creator>
  <cp:lastModifiedBy>kmysores</cp:lastModifiedBy>
  <cp:revision>383</cp:revision>
  <cp:lastPrinted>1601-01-01T00:00:00Z</cp:lastPrinted>
  <dcterms:created xsi:type="dcterms:W3CDTF">2003-07-09T13:34:39Z</dcterms:created>
  <dcterms:modified xsi:type="dcterms:W3CDTF">2015-12-21T09:12:51Z</dcterms:modified>
</cp:coreProperties>
</file>