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6" r:id="rId2"/>
    <p:sldId id="349" r:id="rId3"/>
    <p:sldId id="350" r:id="rId4"/>
    <p:sldId id="367" r:id="rId5"/>
    <p:sldId id="355" r:id="rId6"/>
    <p:sldId id="356" r:id="rId7"/>
    <p:sldId id="368" r:id="rId8"/>
    <p:sldId id="363" r:id="rId9"/>
    <p:sldId id="359" r:id="rId10"/>
    <p:sldId id="366" r:id="rId11"/>
    <p:sldId id="361" r:id="rId12"/>
    <p:sldId id="369"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47" autoAdjust="0"/>
  </p:normalViewPr>
  <p:slideViewPr>
    <p:cSldViewPr>
      <p:cViewPr varScale="1">
        <p:scale>
          <a:sx n="88" d="100"/>
          <a:sy n="88" d="100"/>
        </p:scale>
        <p:origin x="-1282" y="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F9564CF-3D2F-4B21-8D8D-2186B27DD931}" type="datetimeFigureOut">
              <a:rPr lang="en-US"/>
              <a:pPr>
                <a:defRPr/>
              </a:pPr>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4B16491-EFC3-42B8-98E0-95F4B2FA8E7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E779D4-BC7A-455B-ADA1-85F56F05DCB3}"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3238" y="304800"/>
            <a:ext cx="2233612"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304800"/>
            <a:ext cx="654843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96215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24388" y="1962150"/>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24388" y="4029075"/>
            <a:ext cx="3824287" cy="191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9344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47700" y="1962150"/>
            <a:ext cx="3824288"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8" y="1962150"/>
            <a:ext cx="3824287" cy="3981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304800"/>
            <a:ext cx="893445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7700" y="196215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4388" y="196215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bwMode="auto">
          <a:xfrm>
            <a:off x="647700" y="196215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31747" name="Rectangle 3"/>
          <p:cNvSpPr>
            <a:spLocks noChangeArrowheads="1"/>
          </p:cNvSpPr>
          <p:nvPr/>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a:t>India SAP CoE, Slide </a:t>
            </a:r>
            <a:fld id="{83C1D8E4-BBF4-4732-A475-1FFB891B452E}" type="slidenum">
              <a:rPr lang="en-US" sz="1000"/>
              <a:pPr marL="95250" indent="-95250" defTabSz="762000" eaLnBrk="0" hangingPunct="0">
                <a:lnSpc>
                  <a:spcPct val="90000"/>
                </a:lnSpc>
                <a:buSzPct val="120000"/>
                <a:buFont typeface="Symbol" pitchFamily="18" charset="2"/>
                <a:buChar char="ã"/>
                <a:defRPr/>
              </a:pPr>
              <a:t>‹#›</a:t>
            </a:fld>
            <a:endParaRPr lang="en-US" sz="1000"/>
          </a:p>
        </p:txBody>
      </p:sp>
      <p:sp>
        <p:nvSpPr>
          <p:cNvPr id="31748" name="Freeform 4"/>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31749" name="Rectangle 5"/>
          <p:cNvSpPr>
            <a:spLocks noGrp="1" noChangeArrowheads="1"/>
          </p:cNvSpPr>
          <p:nvPr>
            <p:ph type="title"/>
          </p:nvPr>
        </p:nvSpPr>
        <p:spPr bwMode="auto">
          <a:xfrm>
            <a:off x="152400" y="304800"/>
            <a:ext cx="8934450" cy="6858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1030" name="Picture 6" descr="Capgemini"/>
          <p:cNvPicPr>
            <a:picLocks noChangeAspect="1" noChangeArrowheads="1"/>
          </p:cNvPicPr>
          <p:nvPr/>
        </p:nvPicPr>
        <p:blipFill>
          <a:blip r:embed="rId16"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4000" b="1">
          <a:solidFill>
            <a:schemeClr val="tx2"/>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sz="40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3600" y="1600200"/>
            <a:ext cx="4648200" cy="1877437"/>
          </a:xfrm>
          <a:prstGeom prst="rect">
            <a:avLst/>
          </a:prstGeom>
          <a:noFill/>
        </p:spPr>
        <p:txBody>
          <a:bodyPr>
            <a:spAutoFit/>
          </a:bodyPr>
          <a:lstStyle/>
          <a:p>
            <a:pPr algn="ctr">
              <a:defRPr/>
            </a:pP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Proxy</a:t>
            </a: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3962367" cy="1015663"/>
          </a:xfrm>
          <a:prstGeom prst="rect">
            <a:avLst/>
          </a:prstGeom>
          <a:noFill/>
        </p:spPr>
        <p:txBody>
          <a:bodyPr wrap="none">
            <a:spAutoFit/>
          </a:bodyPr>
          <a:lstStyle/>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4339" name="TextBox 2"/>
          <p:cNvSpPr txBox="1">
            <a:spLocks noChangeArrowheads="1"/>
          </p:cNvSpPr>
          <p:nvPr/>
        </p:nvSpPr>
        <p:spPr bwMode="auto">
          <a:xfrm>
            <a:off x="457200" y="685800"/>
            <a:ext cx="7924800" cy="5416550"/>
          </a:xfrm>
          <a:prstGeom prst="rect">
            <a:avLst/>
          </a:prstGeom>
          <a:noFill/>
          <a:ln w="9525">
            <a:noFill/>
            <a:miter lim="800000"/>
            <a:headEnd/>
            <a:tailEnd/>
          </a:ln>
        </p:spPr>
        <p:txBody>
          <a:bodyPr>
            <a:spAutoFit/>
          </a:bodyPr>
          <a:lstStyle/>
          <a:p>
            <a:pPr>
              <a:defRPr/>
            </a:pPr>
            <a:r>
              <a:rPr lang="en-US" sz="2400" b="1" dirty="0"/>
              <a:t>Steps required for developing ABAP Proxies in single stack :</a:t>
            </a:r>
          </a:p>
          <a:p>
            <a:pPr>
              <a:defRPr/>
            </a:pPr>
            <a:endParaRPr lang="en-US" sz="2000" b="1" dirty="0"/>
          </a:p>
          <a:p>
            <a:pPr marL="342900" indent="-342900">
              <a:buFont typeface="+mj-lt"/>
              <a:buAutoNum type="arabicPeriod"/>
              <a:defRPr/>
            </a:pPr>
            <a:r>
              <a:rPr lang="en-US" sz="1600" dirty="0"/>
              <a:t>Create a source data type and a target data type.</a:t>
            </a:r>
          </a:p>
          <a:p>
            <a:pPr marL="342900" indent="-342900">
              <a:buFont typeface="+mj-lt"/>
              <a:buAutoNum type="arabicPeriod"/>
              <a:defRPr/>
            </a:pPr>
            <a:r>
              <a:rPr lang="en-US" sz="1600" dirty="0"/>
              <a:t>Create Message types for the source and target data types.</a:t>
            </a:r>
          </a:p>
          <a:p>
            <a:pPr marL="342900" indent="-342900">
              <a:buFont typeface="+mj-lt"/>
              <a:buAutoNum type="arabicPeriod"/>
              <a:defRPr/>
            </a:pPr>
            <a:r>
              <a:rPr lang="en-US" sz="1600" dirty="0"/>
              <a:t>Create Message Interfaces includes Inbound Message interface and Outbound Message interface.</a:t>
            </a:r>
          </a:p>
          <a:p>
            <a:pPr marL="342900" indent="-342900">
              <a:buFont typeface="+mj-lt"/>
              <a:buAutoNum type="arabicPeriod"/>
              <a:defRPr/>
            </a:pPr>
            <a:r>
              <a:rPr lang="en-US" sz="1600" dirty="0"/>
              <a:t>Create message mapping between the source and target message types.</a:t>
            </a:r>
          </a:p>
          <a:p>
            <a:pPr marL="342900" indent="-342900">
              <a:buFont typeface="+mj-lt"/>
              <a:buAutoNum type="arabicPeriod"/>
              <a:defRPr/>
            </a:pPr>
            <a:r>
              <a:rPr lang="en-US" sz="1600" dirty="0"/>
              <a:t>Create Interface mapping.</a:t>
            </a:r>
          </a:p>
          <a:p>
            <a:pPr marL="342900" indent="-342900">
              <a:buFont typeface="+mj-lt"/>
              <a:buAutoNum type="arabicPeriod"/>
              <a:defRPr/>
            </a:pPr>
            <a:r>
              <a:rPr lang="en-US" sz="1600" dirty="0"/>
              <a:t>Create ABAP proxies using the transaction SPROXY in the application system.</a:t>
            </a:r>
          </a:p>
          <a:p>
            <a:pPr>
              <a:defRPr/>
            </a:pPr>
            <a:endParaRPr lang="en-US" sz="1600" dirty="0"/>
          </a:p>
          <a:p>
            <a:pPr>
              <a:defRPr/>
            </a:pPr>
            <a:r>
              <a:rPr lang="en-US" b="1" dirty="0"/>
              <a:t>Creating ABAP Proxies in Application system: </a:t>
            </a:r>
          </a:p>
          <a:p>
            <a:pPr>
              <a:defRPr/>
            </a:pPr>
            <a:endParaRPr lang="en-US" sz="1600" dirty="0"/>
          </a:p>
          <a:p>
            <a:pPr>
              <a:defRPr/>
            </a:pPr>
            <a:r>
              <a:rPr lang="en-US" sz="1600" dirty="0"/>
              <a:t>Go to SPROXY transaction in R/3 system.</a:t>
            </a:r>
          </a:p>
          <a:p>
            <a:pPr>
              <a:defRPr/>
            </a:pPr>
            <a:endParaRPr lang="en-US" sz="1600" dirty="0"/>
          </a:p>
          <a:p>
            <a:pPr>
              <a:defRPr/>
            </a:pPr>
            <a:r>
              <a:rPr lang="en-US" sz="1600" dirty="0"/>
              <a:t>Here we can see all the Integration Repository objects. Select the outbound interface for which we want to create the proxy. Right click on the interface and select create option.</a:t>
            </a:r>
          </a:p>
          <a:p>
            <a:pPr>
              <a:defRPr/>
            </a:pPr>
            <a:endParaRPr lang="en-US" sz="1600" dirty="0"/>
          </a:p>
          <a:p>
            <a:pPr>
              <a:defRPr/>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3962367" cy="1015663"/>
          </a:xfrm>
          <a:prstGeom prst="rect">
            <a:avLst/>
          </a:prstGeom>
          <a:noFill/>
        </p:spPr>
        <p:txBody>
          <a:bodyPr wrap="none">
            <a:spAutoFit/>
          </a:bodyPr>
          <a:lstStyle/>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2291" name="TextBox 3"/>
          <p:cNvSpPr txBox="1">
            <a:spLocks noChangeArrowheads="1"/>
          </p:cNvSpPr>
          <p:nvPr/>
        </p:nvSpPr>
        <p:spPr bwMode="auto">
          <a:xfrm>
            <a:off x="228600" y="457200"/>
            <a:ext cx="7643813" cy="4186238"/>
          </a:xfrm>
          <a:prstGeom prst="rect">
            <a:avLst/>
          </a:prstGeom>
          <a:noFill/>
          <a:ln w="9525">
            <a:noFill/>
            <a:miter lim="800000"/>
            <a:headEnd/>
            <a:tailEnd/>
          </a:ln>
        </p:spPr>
        <p:txBody>
          <a:bodyPr>
            <a:spAutoFit/>
          </a:bodyPr>
          <a:lstStyle/>
          <a:p>
            <a:r>
              <a:rPr lang="en-US" sz="2800" b="1"/>
              <a:t>Objects that need to be developed in ID :</a:t>
            </a:r>
          </a:p>
          <a:p>
            <a:endParaRPr lang="en-US"/>
          </a:p>
          <a:p>
            <a:pPr>
              <a:buFont typeface="Arial" charset="0"/>
              <a:buChar char="•"/>
            </a:pPr>
            <a:r>
              <a:rPr lang="en-US" sz="1400"/>
              <a:t>Create sender and receiver communication component </a:t>
            </a:r>
          </a:p>
          <a:p>
            <a:pPr>
              <a:buFont typeface="Arial" charset="0"/>
              <a:buChar char="•"/>
            </a:pPr>
            <a:r>
              <a:rPr lang="en-US" sz="1400"/>
              <a:t>Create sender and receiver communication channels</a:t>
            </a:r>
          </a:p>
          <a:p>
            <a:pPr>
              <a:buFont typeface="Arial" charset="0"/>
              <a:buChar char="•"/>
            </a:pPr>
            <a:r>
              <a:rPr lang="en-US" sz="1400"/>
              <a:t>Create Integrated Configuration.</a:t>
            </a:r>
          </a:p>
          <a:p>
            <a:endParaRPr lang="en-US" sz="1400"/>
          </a:p>
          <a:p>
            <a:r>
              <a:rPr lang="en-US" sz="1400"/>
              <a:t>In sender communication channel we should select Adapter type is SOAP Adapter</a:t>
            </a:r>
          </a:p>
          <a:p>
            <a:endParaRPr lang="en-US" sz="1400"/>
          </a:p>
          <a:p>
            <a:r>
              <a:rPr lang="en-US" sz="1400"/>
              <a:t>Transport Protocol : HTTP</a:t>
            </a:r>
          </a:p>
          <a:p>
            <a:r>
              <a:rPr lang="en-US" sz="1400"/>
              <a:t>Message Protocol  : XI3.0</a:t>
            </a:r>
          </a:p>
          <a:p>
            <a:endParaRPr lang="en-US"/>
          </a:p>
          <a:p>
            <a:endParaRPr lang="en-US"/>
          </a:p>
          <a:p>
            <a:endParaRPr lang="en-US"/>
          </a:p>
          <a:p>
            <a:endParaRPr lang="en-US"/>
          </a:p>
          <a:p>
            <a:endParaRPr lang="en-US"/>
          </a:p>
          <a:p>
            <a:endParaRPr lang="en-US"/>
          </a:p>
        </p:txBody>
      </p:sp>
      <p:pic>
        <p:nvPicPr>
          <p:cNvPr id="12292" name="Picture 2"/>
          <p:cNvPicPr>
            <a:picLocks noChangeAspect="1" noChangeArrowheads="1"/>
          </p:cNvPicPr>
          <p:nvPr/>
        </p:nvPicPr>
        <p:blipFill>
          <a:blip r:embed="rId3" cstate="print"/>
          <a:srcRect/>
          <a:stretch>
            <a:fillRect/>
          </a:stretch>
        </p:blipFill>
        <p:spPr bwMode="auto">
          <a:xfrm>
            <a:off x="228600" y="3124200"/>
            <a:ext cx="7096125"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1905000"/>
            <a:ext cx="8934450" cy="685800"/>
          </a:xfrm>
        </p:spPr>
        <p:txBody>
          <a:bodyPr/>
          <a:lstStyle/>
          <a:p>
            <a:pPr>
              <a:defRPr/>
            </a:pPr>
            <a:r>
              <a:rPr lang="en-US" dirty="0" smtClean="0"/>
              <a:t>Thanks You</a:t>
            </a:r>
            <a:endParaRPr lang="en-US" dirty="0"/>
          </a:p>
        </p:txBody>
      </p:sp>
      <p:sp>
        <p:nvSpPr>
          <p:cNvPr id="3" name="Content Placeholder 2"/>
          <p:cNvSpPr>
            <a:spLocks noGrp="1"/>
          </p:cNvSpPr>
          <p:nvPr>
            <p:ph idx="1"/>
          </p:nvPr>
        </p:nvSpPr>
        <p:spPr>
          <a:xfrm>
            <a:off x="1981200" y="3200400"/>
            <a:ext cx="4191000" cy="704850"/>
          </a:xfrm>
        </p:spPr>
        <p:txBody>
          <a:bodyPr/>
          <a:lstStyle/>
          <a:p>
            <a:pPr>
              <a:buFontTx/>
              <a:buNone/>
              <a:defRPr/>
            </a:pPr>
            <a:r>
              <a:rPr lang="en-US" dirty="0" smtClean="0"/>
              <a:t>QUESTION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4550" y="1219200"/>
            <a:ext cx="2185988" cy="646113"/>
          </a:xfrm>
          <a:prstGeom prst="rect">
            <a:avLst/>
          </a:prstGeom>
          <a:noFill/>
        </p:spPr>
        <p:txBody>
          <a:bodyPr wrap="none">
            <a:spAutoFit/>
          </a:bodyPr>
          <a:lstStyle/>
          <a:p>
            <a:pPr algn="ctr">
              <a:defRPr/>
            </a:pPr>
            <a:r>
              <a:rPr lang="en-US" sz="3600" b="1" dirty="0">
                <a:solidFill>
                  <a:schemeClr val="tx2"/>
                </a:solidFill>
                <a:effectLst>
                  <a:outerShdw blurRad="38100" dist="38100" dir="2700000" algn="tl">
                    <a:srgbClr val="C0C0C0"/>
                  </a:outerShdw>
                </a:effectLst>
                <a:latin typeface="+mj-lt"/>
                <a:ea typeface="+mj-ea"/>
                <a:cs typeface="+mj-cs"/>
              </a:rPr>
              <a:t>AGENDA</a:t>
            </a:r>
          </a:p>
        </p:txBody>
      </p:sp>
      <p:sp>
        <p:nvSpPr>
          <p:cNvPr id="3075" name="TextBox 2"/>
          <p:cNvSpPr txBox="1">
            <a:spLocks noChangeArrowheads="1"/>
          </p:cNvSpPr>
          <p:nvPr/>
        </p:nvSpPr>
        <p:spPr bwMode="auto">
          <a:xfrm>
            <a:off x="1143000" y="2362200"/>
            <a:ext cx="5638800" cy="2246313"/>
          </a:xfrm>
          <a:prstGeom prst="rect">
            <a:avLst/>
          </a:prstGeom>
          <a:noFill/>
          <a:ln w="9525">
            <a:noFill/>
            <a:miter lim="800000"/>
            <a:headEnd/>
            <a:tailEnd/>
          </a:ln>
        </p:spPr>
        <p:txBody>
          <a:bodyPr>
            <a:spAutoFit/>
          </a:bodyPr>
          <a:lstStyle/>
          <a:p>
            <a:pPr marL="342900" indent="-342900" eaLnBrk="0" hangingPunct="0">
              <a:spcBef>
                <a:spcPct val="20000"/>
              </a:spcBef>
              <a:buSzPct val="100000"/>
              <a:buFont typeface="Arial" pitchFamily="34" charset="0"/>
              <a:buChar char="•"/>
              <a:defRPr/>
            </a:pPr>
            <a:r>
              <a:rPr lang="en-US" sz="2000" dirty="0">
                <a:latin typeface="+mn-lt"/>
                <a:cs typeface="Arial" pitchFamily="34" charset="0"/>
              </a:rPr>
              <a:t>Why Proxy’s ?</a:t>
            </a:r>
          </a:p>
          <a:p>
            <a:pPr marL="342900" indent="-342900" eaLnBrk="0" hangingPunct="0">
              <a:spcBef>
                <a:spcPct val="20000"/>
              </a:spcBef>
              <a:buSzPct val="100000"/>
              <a:buFont typeface="Arial" pitchFamily="34" charset="0"/>
              <a:buChar char="•"/>
              <a:defRPr/>
            </a:pPr>
            <a:endParaRPr lang="en-US" sz="2000" dirty="0">
              <a:latin typeface="+mn-lt"/>
              <a:cs typeface="Arial" pitchFamily="34" charset="0"/>
            </a:endParaRPr>
          </a:p>
          <a:p>
            <a:pPr marL="342900" indent="-342900" eaLnBrk="0" hangingPunct="0">
              <a:spcBef>
                <a:spcPct val="20000"/>
              </a:spcBef>
              <a:buSzPct val="100000"/>
              <a:buFont typeface="Arial" pitchFamily="34" charset="0"/>
              <a:buChar char="•"/>
              <a:defRPr/>
            </a:pPr>
            <a:r>
              <a:rPr lang="en-US" sz="2000" dirty="0">
                <a:latin typeface="+mn-lt"/>
                <a:cs typeface="Arial" pitchFamily="34" charset="0"/>
              </a:rPr>
              <a:t>What is the use of proxy’s ?</a:t>
            </a:r>
          </a:p>
          <a:p>
            <a:pPr marL="342900" indent="-342900" eaLnBrk="0" hangingPunct="0">
              <a:spcBef>
                <a:spcPct val="20000"/>
              </a:spcBef>
              <a:buSzPct val="100000"/>
              <a:buFont typeface="Arial" pitchFamily="34" charset="0"/>
              <a:buChar char="•"/>
              <a:defRPr/>
            </a:pPr>
            <a:endParaRPr lang="en-US" sz="2000" dirty="0">
              <a:latin typeface="+mn-lt"/>
              <a:cs typeface="Arial" pitchFamily="34" charset="0"/>
            </a:endParaRPr>
          </a:p>
          <a:p>
            <a:pPr marL="342900" indent="-342900" eaLnBrk="0" hangingPunct="0">
              <a:spcBef>
                <a:spcPct val="20000"/>
              </a:spcBef>
              <a:buSzPct val="100000"/>
              <a:buFont typeface="Arial" pitchFamily="34" charset="0"/>
              <a:buChar char="•"/>
              <a:defRPr/>
            </a:pPr>
            <a:r>
              <a:rPr lang="en-US" sz="2000" dirty="0">
                <a:latin typeface="+mn-lt"/>
                <a:cs typeface="Arial" pitchFamily="34" charset="0"/>
              </a:rPr>
              <a:t>How it can be created and used ?</a:t>
            </a:r>
          </a:p>
          <a:p>
            <a:pPr marL="342900" indent="-342900" eaLnBrk="0" hangingPunct="0">
              <a:spcBef>
                <a:spcPct val="20000"/>
              </a:spcBef>
              <a:buSzPct val="100000"/>
              <a:buFont typeface="Arial" pitchFamily="34" charset="0"/>
              <a:buChar char="•"/>
              <a:defRPr/>
            </a:pPr>
            <a:endParaRPr lang="en-US" sz="2000" dirty="0">
              <a:latin typeface="+mn-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ChangeArrowheads="1"/>
          </p:cNvSpPr>
          <p:nvPr/>
        </p:nvSpPr>
        <p:spPr bwMode="auto">
          <a:xfrm>
            <a:off x="609600" y="1143000"/>
            <a:ext cx="2994025" cy="584200"/>
          </a:xfrm>
          <a:prstGeom prst="rect">
            <a:avLst/>
          </a:prstGeom>
          <a:noFill/>
          <a:ln w="9525">
            <a:noFill/>
            <a:miter lim="800000"/>
            <a:headEnd/>
            <a:tailEnd/>
          </a:ln>
        </p:spPr>
        <p:txBody>
          <a:bodyPr wrap="none">
            <a:spAutoFit/>
          </a:bodyPr>
          <a:lstStyle/>
          <a:p>
            <a:r>
              <a:rPr lang="en-US" sz="3200" b="1"/>
              <a:t>Why Proxy’s ?</a:t>
            </a:r>
          </a:p>
        </p:txBody>
      </p:sp>
      <p:sp>
        <p:nvSpPr>
          <p:cNvPr id="11" name="TextBox 10"/>
          <p:cNvSpPr txBox="1"/>
          <p:nvPr/>
        </p:nvSpPr>
        <p:spPr>
          <a:xfrm>
            <a:off x="609600" y="2438400"/>
            <a:ext cx="7696200" cy="1938338"/>
          </a:xfrm>
          <a:prstGeom prst="rect">
            <a:avLst/>
          </a:prstGeom>
          <a:noFill/>
        </p:spPr>
        <p:txBody>
          <a:bodyPr>
            <a:spAutoFit/>
          </a:bodyPr>
          <a:lstStyle/>
          <a:p>
            <a:pPr>
              <a:defRPr/>
            </a:pPr>
            <a:r>
              <a:rPr lang="en-US" sz="2000" dirty="0">
                <a:latin typeface="Arial" pitchFamily="34" charset="0"/>
                <a:cs typeface="Arial" pitchFamily="34" charset="0"/>
              </a:rPr>
              <a:t>We can integrate SAP system with PI with below three different adapters:</a:t>
            </a:r>
          </a:p>
          <a:p>
            <a:pPr>
              <a:defRPr/>
            </a:pPr>
            <a:endParaRPr lang="en-US" sz="2000" dirty="0">
              <a:latin typeface="Arial" pitchFamily="34" charset="0"/>
              <a:cs typeface="Arial" pitchFamily="34" charset="0"/>
            </a:endParaRPr>
          </a:p>
          <a:p>
            <a:pPr marL="342900" indent="-342900">
              <a:buFontTx/>
              <a:buAutoNum type="arabicParenR"/>
              <a:defRPr/>
            </a:pPr>
            <a:r>
              <a:rPr lang="en-US" sz="2000" dirty="0">
                <a:latin typeface="Arial" pitchFamily="34" charset="0"/>
                <a:cs typeface="Arial" pitchFamily="34" charset="0"/>
              </a:rPr>
              <a:t>RFC</a:t>
            </a:r>
          </a:p>
          <a:p>
            <a:pPr marL="342900" indent="-342900">
              <a:buFontTx/>
              <a:buAutoNum type="arabicParenR"/>
              <a:defRPr/>
            </a:pPr>
            <a:r>
              <a:rPr lang="en-US" sz="2000" dirty="0">
                <a:latin typeface="Arial" pitchFamily="34" charset="0"/>
                <a:cs typeface="Arial" pitchFamily="34" charset="0"/>
              </a:rPr>
              <a:t>IDoc</a:t>
            </a:r>
          </a:p>
          <a:p>
            <a:pPr marL="342900" indent="-342900">
              <a:buFontTx/>
              <a:buAutoNum type="arabicParenR"/>
              <a:defRPr/>
            </a:pPr>
            <a:r>
              <a:rPr lang="en-US" sz="2000" b="1" dirty="0">
                <a:latin typeface="Arial" pitchFamily="34" charset="0"/>
                <a:cs typeface="Arial" pitchFamily="34" charset="0"/>
              </a:rPr>
              <a:t>Proxy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887135"/>
            <a:ext cx="7848600" cy="5693866"/>
          </a:xfrm>
          <a:prstGeom prst="rect">
            <a:avLst/>
          </a:prstGeom>
          <a:noFill/>
        </p:spPr>
        <p:txBody>
          <a:bodyPr>
            <a:spAutoFit/>
          </a:bodyPr>
          <a:lstStyle/>
          <a:p>
            <a:pPr>
              <a:defRPr/>
            </a:pPr>
            <a:r>
              <a:rPr lang="en-US" sz="3200" b="1" dirty="0"/>
              <a:t>Advantages of ABAP Proxies:</a:t>
            </a:r>
          </a:p>
          <a:p>
            <a:pPr>
              <a:defRPr/>
            </a:pPr>
            <a:endParaRPr lang="en-US" sz="1400" dirty="0"/>
          </a:p>
          <a:p>
            <a:pPr>
              <a:defRPr/>
            </a:pPr>
            <a:endParaRPr lang="en-US" sz="1400" dirty="0"/>
          </a:p>
          <a:p>
            <a:pPr marL="342900" indent="-342900">
              <a:buFont typeface="+mj-lt"/>
              <a:buAutoNum type="arabicPeriod"/>
              <a:defRPr/>
            </a:pPr>
            <a:r>
              <a:rPr lang="en-US" dirty="0"/>
              <a:t>Proxy communication always by passes the Adapter Engine and will directly interact with the application system and Integration engine. So it will give us better performance.</a:t>
            </a:r>
          </a:p>
          <a:p>
            <a:pPr marL="342900" indent="-342900">
              <a:buFont typeface="+mj-lt"/>
              <a:buAutoNum type="arabicPeriod"/>
              <a:defRPr/>
            </a:pPr>
            <a:endParaRPr lang="en-US" dirty="0"/>
          </a:p>
          <a:p>
            <a:pPr marL="342900" indent="-342900">
              <a:buFont typeface="+mj-lt"/>
              <a:buAutoNum type="arabicPeriod"/>
              <a:defRPr/>
            </a:pPr>
            <a:r>
              <a:rPr lang="en-US" dirty="0"/>
              <a:t>Proxies communicate with the XI server by means of native SOAP calls over HTTP.</a:t>
            </a:r>
          </a:p>
          <a:p>
            <a:pPr marL="342900" indent="-342900">
              <a:buFont typeface="+mj-lt"/>
              <a:buAutoNum type="arabicPeriod"/>
              <a:defRPr/>
            </a:pPr>
            <a:endParaRPr lang="en-US" dirty="0"/>
          </a:p>
          <a:p>
            <a:pPr marL="342900" indent="-342900">
              <a:buFont typeface="+mj-lt"/>
              <a:buAutoNum type="arabicPeriod"/>
              <a:defRPr/>
            </a:pPr>
            <a:r>
              <a:rPr lang="en-US" dirty="0"/>
              <a:t>Easy to handle messages with ABAP programming.</a:t>
            </a:r>
          </a:p>
          <a:p>
            <a:pPr marL="342900" indent="-342900">
              <a:buFont typeface="+mj-lt"/>
              <a:buAutoNum type="arabicPeriod"/>
              <a:defRPr/>
            </a:pPr>
            <a:endParaRPr lang="en-US" dirty="0"/>
          </a:p>
          <a:p>
            <a:pPr marL="342900" indent="-342900">
              <a:buFont typeface="+mj-lt"/>
              <a:buAutoNum type="arabicPeriod"/>
              <a:defRPr/>
            </a:pPr>
            <a:r>
              <a:rPr lang="en-US" dirty="0"/>
              <a:t>Proxy is good for large volumes of data. we can catch and persist the errors ( both system &amp; application fault ) which was generated by Proxy setting.  </a:t>
            </a:r>
          </a:p>
          <a:p>
            <a:pPr>
              <a:defRPr/>
            </a:pPr>
            <a:endParaRPr lang="en-US" sz="1400" dirty="0"/>
          </a:p>
          <a:p>
            <a:pPr>
              <a:defRPr/>
            </a:pPr>
            <a:r>
              <a:rPr lang="en-US" sz="1400" dirty="0"/>
              <a:t> </a:t>
            </a:r>
            <a:endParaRPr lang="en-US" sz="1400" b="1" dirty="0"/>
          </a:p>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010245"/>
            <a:ext cx="8382000" cy="5847755"/>
          </a:xfrm>
          <a:prstGeom prst="rect">
            <a:avLst/>
          </a:prstGeom>
          <a:noFill/>
        </p:spPr>
        <p:txBody>
          <a:bodyPr>
            <a:spAutoFit/>
          </a:bodyPr>
          <a:lstStyle/>
          <a:p>
            <a:pPr>
              <a:defRPr/>
            </a:pPr>
            <a:r>
              <a:rPr lang="en-US" sz="3200" b="1" dirty="0"/>
              <a:t>There are 2 types of proxies available.</a:t>
            </a:r>
          </a:p>
          <a:p>
            <a:pPr>
              <a:defRPr/>
            </a:pPr>
            <a:endParaRPr lang="en-US" sz="1400" dirty="0"/>
          </a:p>
          <a:p>
            <a:pPr>
              <a:defRPr/>
            </a:pPr>
            <a:endParaRPr lang="en-US" sz="1400" dirty="0"/>
          </a:p>
          <a:p>
            <a:pPr>
              <a:lnSpc>
                <a:spcPct val="150000"/>
              </a:lnSpc>
              <a:defRPr/>
            </a:pPr>
            <a:r>
              <a:rPr lang="en-US" sz="1400" b="1" dirty="0"/>
              <a:t>1. Java Proxies</a:t>
            </a:r>
          </a:p>
          <a:p>
            <a:pPr>
              <a:lnSpc>
                <a:spcPct val="150000"/>
              </a:lnSpc>
              <a:defRPr/>
            </a:pPr>
            <a:r>
              <a:rPr lang="en-US" sz="1400" b="1" dirty="0"/>
              <a:t>2. ABAP Proxies.</a:t>
            </a:r>
          </a:p>
          <a:p>
            <a:pPr>
              <a:defRPr/>
            </a:pPr>
            <a:endParaRPr lang="en-US" sz="1400" dirty="0"/>
          </a:p>
          <a:p>
            <a:pPr>
              <a:defRPr/>
            </a:pPr>
            <a:endParaRPr lang="en-US" sz="1400" dirty="0"/>
          </a:p>
          <a:p>
            <a:pPr marL="342900" indent="-342900" algn="just">
              <a:buFontTx/>
              <a:buAutoNum type="arabicPeriod"/>
              <a:defRPr/>
            </a:pPr>
            <a:r>
              <a:rPr lang="en-US" sz="1600" b="1" dirty="0"/>
              <a:t>Java Proxies: -</a:t>
            </a:r>
            <a:r>
              <a:rPr lang="en-US" sz="1600" dirty="0"/>
              <a:t> Java proxies are used when JAVA applications needs to send or receive messages with other applications. JAVA proxies are generated from the WSDL description  of the interface in the Integration Repository, and the result is a .jar file containing generated java classes corresponding to the integration objects. </a:t>
            </a:r>
          </a:p>
          <a:p>
            <a:pPr marL="342900" indent="-342900" algn="just">
              <a:defRPr/>
            </a:pPr>
            <a:endParaRPr lang="en-US" sz="1600" dirty="0"/>
          </a:p>
          <a:p>
            <a:pPr algn="just">
              <a:defRPr/>
            </a:pPr>
            <a:r>
              <a:rPr lang="en-US" sz="1600" b="1" dirty="0"/>
              <a:t>2.     ABAP Proxies</a:t>
            </a:r>
            <a:r>
              <a:rPr lang="en-US" sz="1600" dirty="0"/>
              <a:t>: - ABAP proxies are used when ABAP applications needs to send or </a:t>
            </a:r>
          </a:p>
          <a:p>
            <a:pPr lvl="1" algn="just">
              <a:defRPr/>
            </a:pPr>
            <a:r>
              <a:rPr lang="en-US" sz="1600" dirty="0"/>
              <a:t>receive messages. ABAP proxies are generated on the Application server with transaction SPROXY, based on the WSDL representation of the message interface.</a:t>
            </a:r>
          </a:p>
          <a:p>
            <a:pPr>
              <a:defRPr/>
            </a:pPr>
            <a:endParaRPr lang="en-US" sz="1400" dirty="0"/>
          </a:p>
          <a:p>
            <a:pPr>
              <a:defRPr/>
            </a:pPr>
            <a:endParaRPr lang="en-US" sz="1400" dirty="0"/>
          </a:p>
          <a:p>
            <a:pPr>
              <a:defRPr/>
            </a:pPr>
            <a:endParaRPr lang="en-US" sz="1400" dirty="0"/>
          </a:p>
          <a:p>
            <a:pPr>
              <a:defRPr/>
            </a:pPr>
            <a:r>
              <a:rPr lang="en-US" sz="1400" dirty="0"/>
              <a:t> </a:t>
            </a:r>
            <a:endParaRPr lang="en-US" sz="1400" b="1" dirty="0"/>
          </a:p>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14400"/>
            <a:ext cx="8305800" cy="4031873"/>
          </a:xfrm>
          <a:prstGeom prst="rect">
            <a:avLst/>
          </a:prstGeom>
          <a:noFill/>
        </p:spPr>
        <p:txBody>
          <a:bodyPr>
            <a:spAutoFit/>
          </a:bodyPr>
          <a:lstStyle/>
          <a:p>
            <a:pPr>
              <a:defRPr/>
            </a:pPr>
            <a:r>
              <a:rPr lang="en-US" sz="2800" b="1" dirty="0"/>
              <a:t>There are two type of ABAP proxy’s</a:t>
            </a:r>
          </a:p>
          <a:p>
            <a:pPr>
              <a:defRPr/>
            </a:pPr>
            <a:endParaRPr lang="en-US" sz="1400" dirty="0"/>
          </a:p>
          <a:p>
            <a:pPr marL="742950" indent="-742950">
              <a:lnSpc>
                <a:spcPct val="150000"/>
              </a:lnSpc>
              <a:buFont typeface="+mj-lt"/>
              <a:buAutoNum type="arabicPeriod"/>
              <a:defRPr/>
            </a:pPr>
            <a:r>
              <a:rPr lang="en-US" sz="1600" dirty="0"/>
              <a:t>Client proxy/Outbound proxy</a:t>
            </a:r>
          </a:p>
          <a:p>
            <a:pPr marL="742950" indent="-742950">
              <a:lnSpc>
                <a:spcPct val="150000"/>
              </a:lnSpc>
              <a:buFont typeface="+mj-lt"/>
              <a:buAutoNum type="arabicPeriod"/>
              <a:defRPr/>
            </a:pPr>
            <a:r>
              <a:rPr lang="en-US" sz="1600" dirty="0"/>
              <a:t>Server proxy/Inbound proxy</a:t>
            </a:r>
          </a:p>
          <a:p>
            <a:pPr marL="742950" indent="-742950">
              <a:buFontTx/>
              <a:buAutoNum type="arabicParenR"/>
              <a:defRPr/>
            </a:pPr>
            <a:endParaRPr lang="en-US" sz="1600" dirty="0"/>
          </a:p>
          <a:p>
            <a:pPr marL="742950" indent="-742950">
              <a:buFontTx/>
              <a:buAutoNum type="arabicParenR"/>
              <a:defRPr/>
            </a:pPr>
            <a:endParaRPr lang="en-US" sz="1600" dirty="0"/>
          </a:p>
          <a:p>
            <a:pPr marL="742950" indent="-742950">
              <a:defRPr/>
            </a:pPr>
            <a:r>
              <a:rPr lang="en-US" sz="1600" b="1" dirty="0"/>
              <a:t>Client proxy/Outbound proxy : </a:t>
            </a:r>
          </a:p>
          <a:p>
            <a:pPr marL="742950" indent="-742950">
              <a:defRPr/>
            </a:pPr>
            <a:endParaRPr lang="en-US" sz="1600" b="1" dirty="0"/>
          </a:p>
          <a:p>
            <a:pPr marL="742950" indent="-742950">
              <a:defRPr/>
            </a:pPr>
            <a:endParaRPr lang="en-US" sz="1400" dirty="0"/>
          </a:p>
          <a:p>
            <a:pPr marL="742950" indent="-742950">
              <a:defRPr/>
            </a:pPr>
            <a:endParaRPr lang="en-US" sz="1400" b="1" dirty="0"/>
          </a:p>
          <a:p>
            <a:pPr marL="742950" indent="-742950">
              <a:defRPr/>
            </a:pPr>
            <a:endParaRPr lang="en-US" sz="1400" b="1" dirty="0"/>
          </a:p>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7171" name="Picture 2"/>
          <p:cNvPicPr>
            <a:picLocks noChangeAspect="1" noChangeArrowheads="1"/>
          </p:cNvPicPr>
          <p:nvPr/>
        </p:nvPicPr>
        <p:blipFill>
          <a:blip r:embed="rId2" cstate="print"/>
          <a:srcRect/>
          <a:stretch>
            <a:fillRect/>
          </a:stretch>
        </p:blipFill>
        <p:spPr bwMode="auto">
          <a:xfrm>
            <a:off x="762000" y="3352800"/>
            <a:ext cx="64770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762000"/>
            <a:ext cx="8305800" cy="1063433"/>
          </a:xfrm>
          <a:prstGeom prst="rect">
            <a:avLst/>
          </a:prstGeom>
          <a:noFill/>
        </p:spPr>
        <p:txBody>
          <a:bodyPr>
            <a:spAutoFit/>
          </a:bodyPr>
          <a:lstStyle/>
          <a:p>
            <a:pPr marL="742950" indent="-742950">
              <a:lnSpc>
                <a:spcPct val="150000"/>
              </a:lnSpc>
              <a:defRPr/>
            </a:pPr>
            <a:r>
              <a:rPr lang="en-US" b="1" dirty="0"/>
              <a:t>Server proxy/Inbound proxy</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8195" name="Picture 2"/>
          <p:cNvPicPr>
            <a:picLocks noChangeAspect="1" noChangeArrowheads="1"/>
          </p:cNvPicPr>
          <p:nvPr/>
        </p:nvPicPr>
        <p:blipFill>
          <a:blip r:embed="rId2" cstate="print"/>
          <a:srcRect/>
          <a:stretch>
            <a:fillRect/>
          </a:stretch>
        </p:blipFill>
        <p:spPr bwMode="auto">
          <a:xfrm>
            <a:off x="838200" y="2362200"/>
            <a:ext cx="6743700" cy="2695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3962367" cy="1015663"/>
          </a:xfrm>
          <a:prstGeom prst="rect">
            <a:avLst/>
          </a:prstGeom>
          <a:noFill/>
        </p:spPr>
        <p:txBody>
          <a:bodyPr wrap="none">
            <a:spAutoFit/>
          </a:bodyPr>
          <a:lstStyle/>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267" name="TextBox 2"/>
          <p:cNvSpPr txBox="1">
            <a:spLocks noChangeArrowheads="1"/>
          </p:cNvSpPr>
          <p:nvPr/>
        </p:nvSpPr>
        <p:spPr bwMode="auto">
          <a:xfrm>
            <a:off x="381000" y="914400"/>
            <a:ext cx="7924800" cy="4954588"/>
          </a:xfrm>
          <a:prstGeom prst="rect">
            <a:avLst/>
          </a:prstGeom>
          <a:noFill/>
          <a:ln w="9525">
            <a:noFill/>
            <a:miter lim="800000"/>
            <a:headEnd/>
            <a:tailEnd/>
          </a:ln>
        </p:spPr>
        <p:txBody>
          <a:bodyPr>
            <a:spAutoFit/>
          </a:bodyPr>
          <a:lstStyle/>
          <a:p>
            <a:pPr>
              <a:defRPr/>
            </a:pPr>
            <a:r>
              <a:rPr lang="en-US" sz="2000" b="1" dirty="0">
                <a:solidFill>
                  <a:schemeClr val="tx1">
                    <a:lumMod val="95000"/>
                    <a:lumOff val="5000"/>
                  </a:schemeClr>
                </a:solidFill>
              </a:rPr>
              <a:t>Steps required for developing ABAP Proxies in dual stack :</a:t>
            </a:r>
          </a:p>
          <a:p>
            <a:pPr>
              <a:defRPr/>
            </a:pPr>
            <a:endParaRPr lang="en-US" sz="2000" b="1" dirty="0">
              <a:solidFill>
                <a:schemeClr val="tx1">
                  <a:lumMod val="95000"/>
                  <a:lumOff val="5000"/>
                </a:schemeClr>
              </a:solidFill>
            </a:endParaRPr>
          </a:p>
          <a:p>
            <a:pPr marL="342900" indent="-342900">
              <a:buFont typeface="+mj-lt"/>
              <a:buAutoNum type="arabicPeriod"/>
              <a:defRPr/>
            </a:pPr>
            <a:r>
              <a:rPr lang="en-US" sz="1600" dirty="0">
                <a:solidFill>
                  <a:schemeClr val="tx1">
                    <a:lumMod val="95000"/>
                    <a:lumOff val="5000"/>
                  </a:schemeClr>
                </a:solidFill>
              </a:rPr>
              <a:t>Create a source data type and a target data type.</a:t>
            </a:r>
          </a:p>
          <a:p>
            <a:pPr marL="342900" indent="-342900">
              <a:buFont typeface="+mj-lt"/>
              <a:buAutoNum type="arabicPeriod"/>
              <a:defRPr/>
            </a:pPr>
            <a:r>
              <a:rPr lang="en-US" sz="1600" dirty="0">
                <a:solidFill>
                  <a:schemeClr val="tx1">
                    <a:lumMod val="95000"/>
                    <a:lumOff val="5000"/>
                  </a:schemeClr>
                </a:solidFill>
              </a:rPr>
              <a:t>Create Message types for the source and target data types.</a:t>
            </a:r>
          </a:p>
          <a:p>
            <a:pPr marL="342900" indent="-342900">
              <a:buFont typeface="+mj-lt"/>
              <a:buAutoNum type="arabicPeriod"/>
              <a:defRPr/>
            </a:pPr>
            <a:r>
              <a:rPr lang="en-US" sz="1600" dirty="0">
                <a:solidFill>
                  <a:schemeClr val="tx1">
                    <a:lumMod val="95000"/>
                    <a:lumOff val="5000"/>
                  </a:schemeClr>
                </a:solidFill>
              </a:rPr>
              <a:t>Create Message Interfaces includes Inbound Message interface and Outbound</a:t>
            </a:r>
          </a:p>
          <a:p>
            <a:pPr marL="342900" indent="-342900">
              <a:buFont typeface="+mj-lt"/>
              <a:buAutoNum type="arabicPeriod"/>
              <a:defRPr/>
            </a:pPr>
            <a:r>
              <a:rPr lang="en-US" sz="1600" dirty="0">
                <a:solidFill>
                  <a:schemeClr val="tx1">
                    <a:lumMod val="95000"/>
                    <a:lumOff val="5000"/>
                  </a:schemeClr>
                </a:solidFill>
              </a:rPr>
              <a:t> Message interface.</a:t>
            </a:r>
          </a:p>
          <a:p>
            <a:pPr marL="342900" indent="-342900">
              <a:buFont typeface="+mj-lt"/>
              <a:buAutoNum type="arabicPeriod"/>
              <a:defRPr/>
            </a:pPr>
            <a:r>
              <a:rPr lang="en-US" sz="1600" dirty="0">
                <a:solidFill>
                  <a:schemeClr val="tx1">
                    <a:lumMod val="95000"/>
                    <a:lumOff val="5000"/>
                  </a:schemeClr>
                </a:solidFill>
              </a:rPr>
              <a:t>Create message mapping between the source and target message types.</a:t>
            </a:r>
          </a:p>
          <a:p>
            <a:pPr marL="342900" indent="-342900">
              <a:buFont typeface="+mj-lt"/>
              <a:buAutoNum type="arabicPeriod"/>
              <a:defRPr/>
            </a:pPr>
            <a:r>
              <a:rPr lang="en-US" sz="1600" dirty="0">
                <a:solidFill>
                  <a:schemeClr val="tx1">
                    <a:lumMod val="95000"/>
                    <a:lumOff val="5000"/>
                  </a:schemeClr>
                </a:solidFill>
              </a:rPr>
              <a:t>Create Interface mapping.</a:t>
            </a:r>
          </a:p>
          <a:p>
            <a:pPr marL="342900" indent="-342900">
              <a:buFont typeface="+mj-lt"/>
              <a:buAutoNum type="arabicPeriod"/>
              <a:defRPr/>
            </a:pPr>
            <a:r>
              <a:rPr lang="en-US" sz="1600" dirty="0">
                <a:solidFill>
                  <a:schemeClr val="tx1">
                    <a:lumMod val="95000"/>
                    <a:lumOff val="5000"/>
                  </a:schemeClr>
                </a:solidFill>
              </a:rPr>
              <a:t>Create ABAP proxies using the transaction SPROXY in the application system.</a:t>
            </a:r>
          </a:p>
          <a:p>
            <a:pPr>
              <a:defRPr/>
            </a:pPr>
            <a:endParaRPr lang="en-US" sz="1600" dirty="0">
              <a:solidFill>
                <a:schemeClr val="tx1">
                  <a:lumMod val="95000"/>
                  <a:lumOff val="5000"/>
                </a:schemeClr>
              </a:solidFill>
            </a:endParaRPr>
          </a:p>
          <a:p>
            <a:pPr>
              <a:defRPr/>
            </a:pPr>
            <a:r>
              <a:rPr lang="en-US" sz="1600" b="1" dirty="0">
                <a:solidFill>
                  <a:schemeClr val="tx1">
                    <a:lumMod val="95000"/>
                    <a:lumOff val="5000"/>
                  </a:schemeClr>
                </a:solidFill>
              </a:rPr>
              <a:t>Creating ABAP Proxies in Application system </a:t>
            </a:r>
          </a:p>
          <a:p>
            <a:pPr>
              <a:defRPr/>
            </a:pPr>
            <a:endParaRPr lang="en-US" sz="1600" dirty="0">
              <a:solidFill>
                <a:schemeClr val="tx1">
                  <a:lumMod val="95000"/>
                  <a:lumOff val="5000"/>
                </a:schemeClr>
              </a:solidFill>
            </a:endParaRPr>
          </a:p>
          <a:p>
            <a:pPr>
              <a:defRPr/>
            </a:pPr>
            <a:r>
              <a:rPr lang="en-US" sz="1600" dirty="0">
                <a:solidFill>
                  <a:schemeClr val="tx1">
                    <a:lumMod val="95000"/>
                    <a:lumOff val="5000"/>
                  </a:schemeClr>
                </a:solidFill>
              </a:rPr>
              <a:t>Go to SPROXY transaction in R/3 system.</a:t>
            </a:r>
          </a:p>
          <a:p>
            <a:pPr>
              <a:defRPr/>
            </a:pPr>
            <a:endParaRPr lang="en-US" sz="1600" dirty="0">
              <a:solidFill>
                <a:schemeClr val="tx1">
                  <a:lumMod val="95000"/>
                  <a:lumOff val="5000"/>
                </a:schemeClr>
              </a:solidFill>
            </a:endParaRPr>
          </a:p>
          <a:p>
            <a:pPr>
              <a:defRPr/>
            </a:pPr>
            <a:r>
              <a:rPr lang="en-US" sz="1600" dirty="0">
                <a:solidFill>
                  <a:schemeClr val="tx1">
                    <a:lumMod val="95000"/>
                    <a:lumOff val="5000"/>
                  </a:schemeClr>
                </a:solidFill>
              </a:rPr>
              <a:t>Here we can see all the Integration Repository objects. Select the outbound interface for which we want to create the proxy. Right click on the interface and select create option.</a:t>
            </a:r>
          </a:p>
          <a:p>
            <a:pPr>
              <a:defRPr/>
            </a:pPr>
            <a:endParaRPr lang="en-US" sz="1600" dirty="0">
              <a:solidFill>
                <a:schemeClr val="tx1">
                  <a:lumMod val="95000"/>
                  <a:lumOff val="5000"/>
                </a:schemeClr>
              </a:solidFill>
            </a:endParaRPr>
          </a:p>
          <a:p>
            <a:pPr>
              <a:defRPr/>
            </a:pPr>
            <a:endParaRPr lang="en-US" sz="20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914400"/>
            <a:ext cx="3962367" cy="1015663"/>
          </a:xfrm>
          <a:prstGeom prst="rect">
            <a:avLst/>
          </a:prstGeom>
          <a:noFill/>
        </p:spPr>
        <p:txBody>
          <a:bodyPr wrap="none">
            <a:spAutoFit/>
          </a:bodyPr>
          <a:lstStyle/>
          <a:p>
            <a:pPr marL="742950" indent="-742950">
              <a:defRPr/>
            </a:pPr>
            <a:endParaRPr lang="en-US" sz="1600" dirty="0"/>
          </a:p>
          <a:p>
            <a:pPr algn="ctr">
              <a:defRPr/>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43" name="Picture 2"/>
          <p:cNvPicPr>
            <a:picLocks noChangeAspect="1" noChangeArrowheads="1"/>
          </p:cNvPicPr>
          <p:nvPr/>
        </p:nvPicPr>
        <p:blipFill>
          <a:blip r:embed="rId2" cstate="print"/>
          <a:srcRect/>
          <a:stretch>
            <a:fillRect/>
          </a:stretch>
        </p:blipFill>
        <p:spPr bwMode="auto">
          <a:xfrm>
            <a:off x="685800" y="990600"/>
            <a:ext cx="6934200" cy="2667000"/>
          </a:xfrm>
          <a:prstGeom prst="rect">
            <a:avLst/>
          </a:prstGeom>
          <a:noFill/>
          <a:ln w="9525">
            <a:noFill/>
            <a:miter lim="800000"/>
            <a:headEnd/>
            <a:tailEnd/>
          </a:ln>
        </p:spPr>
      </p:pic>
      <p:sp>
        <p:nvSpPr>
          <p:cNvPr id="10244" name="Rectangle 3"/>
          <p:cNvSpPr>
            <a:spLocks noChangeArrowheads="1"/>
          </p:cNvSpPr>
          <p:nvPr/>
        </p:nvSpPr>
        <p:spPr bwMode="auto">
          <a:xfrm>
            <a:off x="685800" y="457200"/>
            <a:ext cx="5105400" cy="400050"/>
          </a:xfrm>
          <a:prstGeom prst="rect">
            <a:avLst/>
          </a:prstGeom>
          <a:noFill/>
          <a:ln w="9525">
            <a:noFill/>
            <a:miter lim="800000"/>
            <a:headEnd/>
            <a:tailEnd/>
          </a:ln>
        </p:spPr>
        <p:txBody>
          <a:bodyPr>
            <a:spAutoFit/>
          </a:bodyPr>
          <a:lstStyle/>
          <a:p>
            <a:r>
              <a:rPr lang="en-US" sz="2000" b="1"/>
              <a:t>SPROXY screen shot in ECC system</a:t>
            </a:r>
          </a:p>
        </p:txBody>
      </p:sp>
      <p:pic>
        <p:nvPicPr>
          <p:cNvPr id="10245" name="Picture 2"/>
          <p:cNvPicPr>
            <a:picLocks noChangeAspect="1" noChangeArrowheads="1"/>
          </p:cNvPicPr>
          <p:nvPr/>
        </p:nvPicPr>
        <p:blipFill>
          <a:blip r:embed="rId3" cstate="print"/>
          <a:srcRect/>
          <a:stretch>
            <a:fillRect/>
          </a:stretch>
        </p:blipFill>
        <p:spPr bwMode="auto">
          <a:xfrm>
            <a:off x="685800" y="4267200"/>
            <a:ext cx="6858000" cy="2200275"/>
          </a:xfrm>
          <a:prstGeom prst="rect">
            <a:avLst/>
          </a:prstGeom>
          <a:noFill/>
          <a:ln w="9525">
            <a:noFill/>
            <a:miter lim="800000"/>
            <a:headEnd/>
            <a:tailEnd/>
          </a:ln>
        </p:spPr>
      </p:pic>
      <p:sp>
        <p:nvSpPr>
          <p:cNvPr id="10246" name="TextBox 2"/>
          <p:cNvSpPr txBox="1">
            <a:spLocks noChangeArrowheads="1"/>
          </p:cNvSpPr>
          <p:nvPr/>
        </p:nvSpPr>
        <p:spPr bwMode="auto">
          <a:xfrm>
            <a:off x="381000" y="3733800"/>
            <a:ext cx="5434013" cy="461963"/>
          </a:xfrm>
          <a:prstGeom prst="rect">
            <a:avLst/>
          </a:prstGeom>
          <a:noFill/>
          <a:ln w="9525">
            <a:noFill/>
            <a:miter lim="800000"/>
            <a:headEnd/>
            <a:tailEnd/>
          </a:ln>
        </p:spPr>
        <p:txBody>
          <a:bodyPr wrap="none">
            <a:spAutoFit/>
          </a:bodyPr>
          <a:lstStyle/>
          <a:p>
            <a:r>
              <a:rPr lang="en-US" b="1"/>
              <a:t>ABAP proxy will generate the following objects</a:t>
            </a:r>
            <a:r>
              <a:rPr lang="en-US" sz="2400" b="1"/>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6178</TotalTime>
  <Words>437</Words>
  <Application>Microsoft Office PowerPoint</Application>
  <PresentationFormat>On-screen Show (4:3)</PresentationFormat>
  <Paragraphs>100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Symbol</vt:lpstr>
      <vt:lpstr>Theme1</vt:lpstr>
      <vt:lpstr>Slide 1</vt:lpstr>
      <vt:lpstr>Slide 2</vt:lpstr>
      <vt:lpstr>Slide 3</vt:lpstr>
      <vt:lpstr>Slide 4</vt:lpstr>
      <vt:lpstr>Slide 5</vt:lpstr>
      <vt:lpstr>Slide 6</vt:lpstr>
      <vt:lpstr>Slide 7</vt:lpstr>
      <vt:lpstr>Slide 8</vt:lpstr>
      <vt:lpstr>Slide 9</vt:lpstr>
      <vt:lpstr>Slide 10</vt:lpstr>
      <vt:lpstr>Slide 11</vt:lpstr>
      <vt:lpstr>Thanks You</vt:lpstr>
    </vt:vector>
  </TitlesOfParts>
  <Company>%CAPGEMINI CONSULTING INDIA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soumdas</dc:creator>
  <cp:lastModifiedBy>kmysores</cp:lastModifiedBy>
  <cp:revision>356</cp:revision>
  <dcterms:created xsi:type="dcterms:W3CDTF">2010-11-11T09:38:09Z</dcterms:created>
  <dcterms:modified xsi:type="dcterms:W3CDTF">2015-12-21T09:02:03Z</dcterms:modified>
</cp:coreProperties>
</file>