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96" r:id="rId2"/>
    <p:sldId id="256" r:id="rId3"/>
    <p:sldId id="332" r:id="rId4"/>
    <p:sldId id="302" r:id="rId5"/>
    <p:sldId id="304" r:id="rId6"/>
    <p:sldId id="313" r:id="rId7"/>
    <p:sldId id="305" r:id="rId8"/>
    <p:sldId id="334" r:id="rId9"/>
    <p:sldId id="310" r:id="rId10"/>
    <p:sldId id="314" r:id="rId11"/>
    <p:sldId id="315" r:id="rId12"/>
    <p:sldId id="326" r:id="rId13"/>
    <p:sldId id="327" r:id="rId14"/>
    <p:sldId id="328" r:id="rId15"/>
    <p:sldId id="329" r:id="rId16"/>
    <p:sldId id="330" r:id="rId17"/>
    <p:sldId id="333" r:id="rId18"/>
    <p:sldId id="320"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747" autoAdjust="0"/>
  </p:normalViewPr>
  <p:slideViewPr>
    <p:cSldViewPr>
      <p:cViewPr>
        <p:scale>
          <a:sx n="100" d="100"/>
          <a:sy n="100" d="100"/>
        </p:scale>
        <p:origin x="-946" y="50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EB0B703-7D2A-494D-B59D-BDF968FB3453}" type="datetimeFigureOut">
              <a:rPr lang="en-US"/>
              <a:pPr>
                <a:defRPr/>
              </a:pPr>
              <a:t>12/21/2015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6C62578-C7C7-4EDB-8600-EDDB091FFC5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3238" y="304800"/>
            <a:ext cx="2233612"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04800"/>
            <a:ext cx="654843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344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7700" y="1962150"/>
            <a:ext cx="3824288" cy="398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24388" y="1962150"/>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24388" y="4029075"/>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344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7700" y="1962150"/>
            <a:ext cx="3824288" cy="398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388" y="1962150"/>
            <a:ext cx="3824287" cy="398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 y="304800"/>
            <a:ext cx="893445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196215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388" y="196215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xfrm>
            <a:off x="647700" y="196215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Text (Arial 22)</a:t>
            </a:r>
          </a:p>
          <a:p>
            <a:pPr lvl="1"/>
            <a:r>
              <a:rPr lang="en-US" smtClean="0"/>
              <a:t>2nd level text (Arial 18)</a:t>
            </a:r>
          </a:p>
          <a:p>
            <a:pPr lvl="2"/>
            <a:r>
              <a:rPr lang="en-US" smtClean="0"/>
              <a:t>3rd level text (Arial 18)</a:t>
            </a:r>
          </a:p>
          <a:p>
            <a:pPr lvl="3"/>
            <a:r>
              <a:rPr lang="en-US" smtClean="0"/>
              <a:t>4th level text (Arial 16)</a:t>
            </a:r>
          </a:p>
          <a:p>
            <a:pPr lvl="4"/>
            <a:r>
              <a:rPr lang="en-US" smtClean="0"/>
              <a:t>5th level text (Arial 14 smallest size)</a:t>
            </a:r>
          </a:p>
        </p:txBody>
      </p:sp>
      <p:sp>
        <p:nvSpPr>
          <p:cNvPr id="31747" name="Rectangle 3"/>
          <p:cNvSpPr>
            <a:spLocks noChangeArrowheads="1"/>
          </p:cNvSpPr>
          <p:nvPr/>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eaLnBrk="0" hangingPunct="0">
              <a:lnSpc>
                <a:spcPct val="90000"/>
              </a:lnSpc>
              <a:buSzPct val="120000"/>
              <a:buFont typeface="Symbol" pitchFamily="18" charset="2"/>
              <a:buChar char="ã"/>
              <a:defRPr/>
            </a:pPr>
            <a:r>
              <a:rPr lang="en-US" sz="1000"/>
              <a:t>India SAP CoE, Slide </a:t>
            </a:r>
            <a:fld id="{1EE2171F-8FA5-46AB-A4BA-4C2F651D093A}" type="slidenum">
              <a:rPr lang="en-US" sz="1000"/>
              <a:pPr marL="95250" indent="-95250" defTabSz="762000" eaLnBrk="0" hangingPunct="0">
                <a:lnSpc>
                  <a:spcPct val="90000"/>
                </a:lnSpc>
                <a:buSzPct val="120000"/>
                <a:buFont typeface="Symbol" pitchFamily="18" charset="2"/>
                <a:buChar char="ã"/>
                <a:defRPr/>
              </a:pPr>
              <a:t>‹#›</a:t>
            </a:fld>
            <a:endParaRPr lang="en-US" sz="1000"/>
          </a:p>
        </p:txBody>
      </p:sp>
      <p:sp>
        <p:nvSpPr>
          <p:cNvPr id="31748" name="Freeform 4"/>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31749" name="Rectangle 5"/>
          <p:cNvSpPr>
            <a:spLocks noGrp="1" noChangeArrowheads="1"/>
          </p:cNvSpPr>
          <p:nvPr>
            <p:ph type="title"/>
          </p:nvPr>
        </p:nvSpPr>
        <p:spPr bwMode="auto">
          <a:xfrm>
            <a:off x="152400" y="304800"/>
            <a:ext cx="8934450" cy="68580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SAP Basics Class</a:t>
            </a:r>
          </a:p>
        </p:txBody>
      </p:sp>
      <p:pic>
        <p:nvPicPr>
          <p:cNvPr id="1030" name="Picture 6" descr="Capgemini"/>
          <p:cNvPicPr>
            <a:picLocks noChangeAspect="1" noChangeArrowheads="1"/>
          </p:cNvPicPr>
          <p:nvPr/>
        </p:nvPicPr>
        <p:blipFill>
          <a:blip r:embed="rId16"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sz="4000" b="1">
          <a:solidFill>
            <a:schemeClr val="tx2"/>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sz="4000" b="1">
          <a:solidFill>
            <a:schemeClr val="tx2"/>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sz="4000" b="1">
          <a:solidFill>
            <a:schemeClr val="tx2"/>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sz="40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31646" y="2362200"/>
            <a:ext cx="6469913" cy="769441"/>
          </a:xfrm>
          <a:prstGeom prst="rect">
            <a:avLst/>
          </a:prstGeom>
          <a:noFill/>
        </p:spPr>
        <p:txBody>
          <a:bodyPr wrap="none">
            <a:spAutoFit/>
          </a:bodyPr>
          <a:lstStyle/>
          <a:p>
            <a:pPr algn="ctr">
              <a:defRPr/>
            </a:pPr>
            <a:r>
              <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PI 7.3 AEX-Architecture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t>Advanced Adapter Engine Extended Benefits</a:t>
            </a:r>
            <a:r>
              <a:rPr lang="en-US" dirty="0" smtClean="0"/>
              <a:t/>
            </a:r>
            <a:br>
              <a:rPr lang="en-US" dirty="0" smtClean="0"/>
            </a:br>
            <a:endParaRPr lang="en-US" dirty="0"/>
          </a:p>
        </p:txBody>
      </p:sp>
      <p:sp>
        <p:nvSpPr>
          <p:cNvPr id="3" name="Content Placeholder 2"/>
          <p:cNvSpPr>
            <a:spLocks noGrp="1"/>
          </p:cNvSpPr>
          <p:nvPr>
            <p:ph idx="1"/>
          </p:nvPr>
        </p:nvSpPr>
        <p:spPr>
          <a:xfrm>
            <a:off x="647700" y="1066800"/>
            <a:ext cx="7800975" cy="4876800"/>
          </a:xfrm>
        </p:spPr>
        <p:txBody>
          <a:bodyPr/>
          <a:lstStyle/>
          <a:p>
            <a:pPr>
              <a:buFontTx/>
              <a:buNone/>
              <a:defRPr/>
            </a:pPr>
            <a:r>
              <a:rPr lang="en-US" sz="1400" dirty="0" smtClean="0"/>
              <a:t>Main Benefits</a:t>
            </a:r>
          </a:p>
          <a:p>
            <a:pPr>
              <a:lnSpc>
                <a:spcPct val="150000"/>
              </a:lnSpc>
              <a:defRPr/>
            </a:pPr>
            <a:r>
              <a:rPr lang="en-US" sz="1200" b="0" dirty="0" smtClean="0">
                <a:effectLst/>
              </a:rPr>
              <a:t> </a:t>
            </a:r>
            <a:r>
              <a:rPr lang="en-US" sz="1400" dirty="0" smtClean="0">
                <a:effectLst/>
              </a:rPr>
              <a:t>Reduction in overall TCO with single-stack</a:t>
            </a:r>
            <a:endParaRPr lang="en-US" sz="1200" dirty="0" smtClean="0">
              <a:effectLst/>
            </a:endParaRPr>
          </a:p>
          <a:p>
            <a:pPr lvl="1">
              <a:lnSpc>
                <a:spcPct val="150000"/>
              </a:lnSpc>
              <a:buFont typeface="+mj-lt"/>
              <a:buAutoNum type="arabicPeriod"/>
              <a:defRPr/>
            </a:pPr>
            <a:r>
              <a:rPr lang="en-US" sz="1200" b="0" dirty="0" smtClean="0">
                <a:effectLst/>
              </a:rPr>
              <a:t>Faster installation (1 hr)*</a:t>
            </a:r>
          </a:p>
          <a:p>
            <a:pPr lvl="1">
              <a:lnSpc>
                <a:spcPct val="150000"/>
              </a:lnSpc>
              <a:buFont typeface="+mj-lt"/>
              <a:buAutoNum type="arabicPeriod"/>
              <a:defRPr/>
            </a:pPr>
            <a:r>
              <a:rPr lang="en-US" sz="1200" b="0" dirty="0" smtClean="0">
                <a:effectLst/>
              </a:rPr>
              <a:t> Less hardware (½ hardware requirement)*</a:t>
            </a:r>
          </a:p>
          <a:p>
            <a:pPr lvl="1">
              <a:lnSpc>
                <a:spcPct val="150000"/>
              </a:lnSpc>
              <a:buFont typeface="+mj-lt"/>
              <a:buAutoNum type="arabicPeriod"/>
              <a:defRPr/>
            </a:pPr>
            <a:r>
              <a:rPr lang="en-US" sz="1200" b="0" dirty="0" smtClean="0">
                <a:effectLst/>
              </a:rPr>
              <a:t> Fast restart (90 secs)*</a:t>
            </a:r>
          </a:p>
          <a:p>
            <a:pPr lvl="1">
              <a:lnSpc>
                <a:spcPct val="150000"/>
              </a:lnSpc>
              <a:buFont typeface="+mj-lt"/>
              <a:buAutoNum type="arabicPeriod"/>
              <a:defRPr/>
            </a:pPr>
            <a:r>
              <a:rPr lang="en-US" sz="1200" b="0" dirty="0" smtClean="0">
                <a:effectLst/>
              </a:rPr>
              <a:t> Hardware dependent</a:t>
            </a:r>
          </a:p>
          <a:p>
            <a:pPr>
              <a:lnSpc>
                <a:spcPct val="150000"/>
              </a:lnSpc>
              <a:defRPr/>
            </a:pPr>
            <a:r>
              <a:rPr lang="en-US" sz="1200" b="0" dirty="0" smtClean="0">
                <a:effectLst/>
              </a:rPr>
              <a:t> </a:t>
            </a:r>
            <a:r>
              <a:rPr lang="en-US" sz="1400" dirty="0" smtClean="0">
                <a:effectLst/>
              </a:rPr>
              <a:t>Drastically reduced resource consumption (scenarios can speed up to a factor 10)</a:t>
            </a:r>
            <a:endParaRPr lang="en-US" sz="1200" dirty="0" smtClean="0">
              <a:effectLst/>
            </a:endParaRPr>
          </a:p>
          <a:p>
            <a:pPr lvl="1">
              <a:lnSpc>
                <a:spcPct val="150000"/>
              </a:lnSpc>
              <a:buFont typeface="+mj-lt"/>
              <a:buAutoNum type="arabicPeriod"/>
              <a:defRPr/>
            </a:pPr>
            <a:r>
              <a:rPr lang="en-US" sz="1200" b="0" dirty="0" smtClean="0">
                <a:effectLst/>
              </a:rPr>
              <a:t> Conversely, need only 10% of resources for comparable performance, sizing cut down by  factors </a:t>
            </a:r>
          </a:p>
          <a:p>
            <a:pPr lvl="1">
              <a:lnSpc>
                <a:spcPct val="150000"/>
              </a:lnSpc>
              <a:buFont typeface="+mj-lt"/>
              <a:buAutoNum type="arabicPeriod"/>
              <a:defRPr/>
            </a:pPr>
            <a:r>
              <a:rPr lang="en-US" sz="1200" b="0" dirty="0" smtClean="0">
                <a:effectLst/>
              </a:rPr>
              <a:t>Up to 60% less energy consumption</a:t>
            </a:r>
          </a:p>
          <a:p>
            <a:pPr>
              <a:lnSpc>
                <a:spcPct val="150000"/>
              </a:lnSpc>
              <a:defRPr/>
            </a:pPr>
            <a:r>
              <a:rPr lang="en-US" sz="1200" b="0" dirty="0" smtClean="0">
                <a:effectLst/>
              </a:rPr>
              <a:t> </a:t>
            </a:r>
            <a:r>
              <a:rPr lang="en-US" sz="1400" dirty="0" smtClean="0">
                <a:effectLst/>
              </a:rPr>
              <a:t>Monitoring simplification with one dedicated toolset and one stack .</a:t>
            </a:r>
          </a:p>
          <a:p>
            <a:pPr lvl="1">
              <a:lnSpc>
                <a:spcPct val="150000"/>
              </a:lnSpc>
              <a:buFont typeface="+mj-lt"/>
              <a:buAutoNum type="arabicPeriod"/>
              <a:defRPr/>
            </a:pPr>
            <a:r>
              <a:rPr lang="en-US" sz="1200" b="0" dirty="0" smtClean="0">
                <a:effectLst/>
              </a:rPr>
              <a:t>All end-to-end monitoring and configuration information </a:t>
            </a:r>
          </a:p>
          <a:p>
            <a:pPr>
              <a:lnSpc>
                <a:spcPct val="150000"/>
              </a:lnSpc>
              <a:defRPr/>
            </a:pPr>
            <a:r>
              <a:rPr lang="en-US" sz="1400" dirty="0" smtClean="0">
                <a:effectLst/>
              </a:rPr>
              <a:t>One database scheme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t>AEX Features in Detail Closing the Gap</a:t>
            </a:r>
            <a:r>
              <a:rPr lang="en-US" dirty="0" smtClean="0"/>
              <a:t/>
            </a:r>
            <a:br>
              <a:rPr lang="en-US" dirty="0" smtClean="0"/>
            </a:br>
            <a:endParaRPr lang="en-US" dirty="0"/>
          </a:p>
        </p:txBody>
      </p:sp>
      <p:sp>
        <p:nvSpPr>
          <p:cNvPr id="12291" name="Content Placeholder 2"/>
          <p:cNvSpPr>
            <a:spLocks noGrp="1"/>
          </p:cNvSpPr>
          <p:nvPr>
            <p:ph idx="1"/>
          </p:nvPr>
        </p:nvSpPr>
        <p:spPr>
          <a:xfrm>
            <a:off x="647700" y="1524000"/>
            <a:ext cx="7800975" cy="4419600"/>
          </a:xfrm>
        </p:spPr>
        <p:txBody>
          <a:bodyPr/>
          <a:lstStyle/>
          <a:p>
            <a:pPr>
              <a:buFontTx/>
              <a:buNone/>
            </a:pPr>
            <a:r>
              <a:rPr lang="en-US" sz="1200" smtClean="0">
                <a:effectLst/>
              </a:rPr>
              <a:t>Close gaps to enable major scenario shifts from dual-stack PI to AAE </a:t>
            </a:r>
          </a:p>
          <a:p>
            <a:pPr>
              <a:lnSpc>
                <a:spcPct val="150000"/>
              </a:lnSpc>
              <a:buFontTx/>
              <a:buNone/>
            </a:pPr>
            <a:endParaRPr lang="en-US" sz="1200" smtClean="0">
              <a:effectLst/>
            </a:endParaRPr>
          </a:p>
          <a:p>
            <a:pPr>
              <a:lnSpc>
                <a:spcPct val="150000"/>
              </a:lnSpc>
            </a:pPr>
            <a:r>
              <a:rPr lang="en-US" sz="1200" b="0" smtClean="0">
                <a:effectLst/>
              </a:rPr>
              <a:t>Further support of adapters</a:t>
            </a:r>
          </a:p>
          <a:p>
            <a:pPr lvl="1">
              <a:lnSpc>
                <a:spcPct val="150000"/>
              </a:lnSpc>
              <a:buFont typeface="Arial" charset="0"/>
              <a:buAutoNum type="arabicPeriod"/>
            </a:pPr>
            <a:r>
              <a:rPr lang="en-US" sz="1200" b="0" smtClean="0">
                <a:effectLst/>
              </a:rPr>
              <a:t>IDOC adapter in AAE</a:t>
            </a:r>
          </a:p>
          <a:p>
            <a:pPr lvl="1">
              <a:lnSpc>
                <a:spcPct val="150000"/>
              </a:lnSpc>
              <a:buFont typeface="Arial" charset="0"/>
              <a:buAutoNum type="arabicPeriod"/>
            </a:pPr>
            <a:r>
              <a:rPr lang="en-US" sz="1200" b="0" smtClean="0">
                <a:effectLst/>
              </a:rPr>
              <a:t>HTTP adapter in AAE</a:t>
            </a:r>
          </a:p>
          <a:p>
            <a:pPr>
              <a:lnSpc>
                <a:spcPct val="150000"/>
              </a:lnSpc>
            </a:pPr>
            <a:r>
              <a:rPr lang="en-US" sz="1200" b="0" smtClean="0">
                <a:effectLst/>
              </a:rPr>
              <a:t>Interface and mapping split on AAE</a:t>
            </a:r>
          </a:p>
          <a:p>
            <a:pPr>
              <a:lnSpc>
                <a:spcPct val="150000"/>
              </a:lnSpc>
            </a:pPr>
            <a:r>
              <a:rPr lang="en-US" sz="1200" b="0" smtClean="0">
                <a:effectLst/>
              </a:rPr>
              <a:t>User defined message search (replacing TREX)</a:t>
            </a:r>
          </a:p>
          <a:p>
            <a:pPr>
              <a:lnSpc>
                <a:spcPct val="150000"/>
              </a:lnSpc>
            </a:pPr>
            <a:r>
              <a:rPr lang="en-US" sz="1200" b="0" smtClean="0">
                <a:effectLst/>
              </a:rPr>
              <a:t>Optional message versions (on error / before routing / after mapping / validation …)</a:t>
            </a:r>
          </a:p>
          <a:p>
            <a:pPr>
              <a:lnSpc>
                <a:spcPct val="150000"/>
              </a:lnSpc>
            </a:pPr>
            <a:r>
              <a:rPr lang="en-US" sz="1200" b="0" smtClean="0">
                <a:effectLst/>
              </a:rPr>
              <a:t>XML Validation redesign (ESR schema based)</a:t>
            </a:r>
          </a:p>
          <a:p>
            <a:pPr>
              <a:lnSpc>
                <a:spcPct val="150000"/>
              </a:lnSpc>
            </a:pPr>
            <a:r>
              <a:rPr lang="en-US" sz="1200" b="0" smtClean="0">
                <a:effectLst/>
              </a:rPr>
              <a:t>Still to come:</a:t>
            </a:r>
          </a:p>
          <a:p>
            <a:pPr lvl="1">
              <a:lnSpc>
                <a:spcPct val="150000"/>
              </a:lnSpc>
              <a:buFont typeface="Arial" charset="0"/>
              <a:buAutoNum type="arabicPeriod"/>
            </a:pPr>
            <a:r>
              <a:rPr lang="en-US" sz="1200" b="0" smtClean="0">
                <a:effectLst/>
              </a:rPr>
              <a:t>Integration processes</a:t>
            </a:r>
          </a:p>
          <a:p>
            <a:pPr lvl="1">
              <a:lnSpc>
                <a:spcPct val="150000"/>
              </a:lnSpc>
              <a:buFont typeface="Arial" charset="0"/>
              <a:buAutoNum type="arabicPeriod"/>
            </a:pPr>
            <a:r>
              <a:rPr lang="en-US" sz="1200" b="0" smtClean="0">
                <a:effectLst/>
              </a:rPr>
              <a:t>WS-RM support (WS Adapter)</a:t>
            </a:r>
          </a:p>
          <a:p>
            <a:pPr lvl="1">
              <a:lnSpc>
                <a:spcPct val="150000"/>
              </a:lnSpc>
              <a:buFont typeface="Arial" charset="0"/>
              <a:buAutoNum type="arabicPeriod"/>
            </a:pPr>
            <a:r>
              <a:rPr lang="en-US" sz="1200" b="0" smtClean="0">
                <a:effectLst/>
              </a:rPr>
              <a:t>IDoc adapter not yet complete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34450" cy="990600"/>
          </a:xfrm>
        </p:spPr>
        <p:txBody>
          <a:bodyPr/>
          <a:lstStyle/>
          <a:p>
            <a:pPr>
              <a:defRPr/>
            </a:pPr>
            <a:r>
              <a:rPr lang="en-US" sz="2400" dirty="0" smtClean="0"/>
              <a:t>AEX Features in Detail</a:t>
            </a:r>
            <a:br>
              <a:rPr lang="en-US" sz="2400" dirty="0" smtClean="0"/>
            </a:br>
            <a:r>
              <a:rPr lang="en-US" sz="2400" dirty="0" smtClean="0"/>
              <a:t>Multi-Mapping Based Message Split on AAE</a:t>
            </a:r>
            <a:r>
              <a:rPr lang="en-US" dirty="0" smtClean="0"/>
              <a:t/>
            </a:r>
            <a:br>
              <a:rPr lang="en-US" dirty="0" smtClean="0"/>
            </a:br>
            <a:endParaRPr lang="en-US" dirty="0"/>
          </a:p>
        </p:txBody>
      </p:sp>
      <p:sp>
        <p:nvSpPr>
          <p:cNvPr id="4" name="Content Placeholder 3"/>
          <p:cNvSpPr>
            <a:spLocks noGrp="1"/>
          </p:cNvSpPr>
          <p:nvPr>
            <p:ph sz="half" idx="1"/>
          </p:nvPr>
        </p:nvSpPr>
        <p:spPr>
          <a:xfrm>
            <a:off x="647700" y="1371600"/>
            <a:ext cx="3824288" cy="4572000"/>
          </a:xfrm>
        </p:spPr>
        <p:txBody>
          <a:bodyPr/>
          <a:lstStyle/>
          <a:p>
            <a:pPr>
              <a:defRPr/>
            </a:pPr>
            <a:r>
              <a:rPr lang="en-US" sz="1800" smtClean="0"/>
              <a:t>Benefits</a:t>
            </a:r>
          </a:p>
          <a:p>
            <a:pPr lvl="1">
              <a:buFontTx/>
              <a:buAutoNum type="arabicPeriod"/>
              <a:defRPr/>
            </a:pPr>
            <a:r>
              <a:rPr lang="en-US" sz="1200" b="0" smtClean="0">
                <a:effectLst/>
              </a:rPr>
              <a:t>Accelerated and resource friendly message processing for complex scenarios</a:t>
            </a:r>
          </a:p>
          <a:p>
            <a:pPr lvl="1">
              <a:buFontTx/>
              <a:buAutoNum type="arabicPeriod"/>
              <a:defRPr/>
            </a:pPr>
            <a:endParaRPr lang="en-US" sz="1200" b="0" smtClean="0">
              <a:effectLst/>
            </a:endParaRPr>
          </a:p>
          <a:p>
            <a:pPr lvl="1">
              <a:buFontTx/>
              <a:buAutoNum type="arabicPeriod"/>
              <a:defRPr/>
            </a:pPr>
            <a:r>
              <a:rPr lang="en-US" sz="1200" b="0" smtClean="0">
                <a:effectLst/>
              </a:rPr>
              <a:t>Ability to leverage the high performance capabilities of the AAE for message based split Scenario</a:t>
            </a:r>
          </a:p>
          <a:p>
            <a:pPr lvl="1">
              <a:buFontTx/>
              <a:buChar char="•"/>
              <a:defRPr/>
            </a:pPr>
            <a:r>
              <a:rPr lang="en-US" sz="1800" smtClean="0"/>
              <a:t>Functional Insight</a:t>
            </a:r>
          </a:p>
          <a:p>
            <a:pPr lvl="1">
              <a:buFontTx/>
              <a:buAutoNum type="arabicPeriod"/>
              <a:defRPr/>
            </a:pPr>
            <a:r>
              <a:rPr lang="en-US" sz="1200" b="0" smtClean="0">
                <a:effectLst/>
              </a:rPr>
              <a:t>Ability to split an outbound message in parts and send to multiple receivers via a single 1:n mapping</a:t>
            </a:r>
          </a:p>
          <a:p>
            <a:pPr lvl="1">
              <a:buFontTx/>
              <a:buAutoNum type="arabicPeriod"/>
              <a:defRPr/>
            </a:pPr>
            <a:r>
              <a:rPr lang="en-US" sz="1200" b="0" smtClean="0">
                <a:effectLst/>
              </a:rPr>
              <a:t>Possibility to split the message using complex payload conditions. </a:t>
            </a:r>
          </a:p>
          <a:p>
            <a:pPr lvl="1">
              <a:buFontTx/>
              <a:buAutoNum type="arabicPeriod"/>
              <a:defRPr/>
            </a:pPr>
            <a:r>
              <a:rPr lang="en-US" sz="1200" b="0" smtClean="0">
                <a:effectLst/>
              </a:rPr>
              <a:t>Messages are sent via the same AAE.</a:t>
            </a:r>
          </a:p>
        </p:txBody>
      </p:sp>
      <p:pic>
        <p:nvPicPr>
          <p:cNvPr id="13316" name="Picture 2"/>
          <p:cNvPicPr>
            <a:picLocks noGrp="1" noChangeAspect="1" noChangeArrowheads="1"/>
          </p:cNvPicPr>
          <p:nvPr>
            <p:ph sz="half" idx="2"/>
          </p:nvPr>
        </p:nvPicPr>
        <p:blipFill>
          <a:blip r:embed="rId2" cstate="print"/>
          <a:srcRect/>
          <a:stretch>
            <a:fillRect/>
          </a:stretch>
        </p:blipFill>
        <p:spPr>
          <a:xfrm>
            <a:off x="4624388" y="1371600"/>
            <a:ext cx="3824287" cy="4419600"/>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t>Optional Message Versions on the Advanced Adapter Engine</a:t>
            </a:r>
            <a:endParaRPr lang="en-US" sz="2400" dirty="0"/>
          </a:p>
        </p:txBody>
      </p:sp>
      <p:sp>
        <p:nvSpPr>
          <p:cNvPr id="3" name="Content Placeholder 2"/>
          <p:cNvSpPr>
            <a:spLocks noGrp="1"/>
          </p:cNvSpPr>
          <p:nvPr>
            <p:ph sz="half" idx="1"/>
          </p:nvPr>
        </p:nvSpPr>
        <p:spPr>
          <a:xfrm>
            <a:off x="647700" y="1295400"/>
            <a:ext cx="3824288" cy="4724400"/>
          </a:xfrm>
        </p:spPr>
        <p:txBody>
          <a:bodyPr/>
          <a:lstStyle/>
          <a:p>
            <a:pPr>
              <a:defRPr/>
            </a:pPr>
            <a:r>
              <a:rPr lang="en-US" sz="1800" dirty="0" smtClean="0"/>
              <a:t>Benefits</a:t>
            </a:r>
          </a:p>
          <a:p>
            <a:pPr lvl="1">
              <a:buFontTx/>
              <a:buAutoNum type="arabicPeriod"/>
              <a:defRPr/>
            </a:pPr>
            <a:r>
              <a:rPr lang="en-US" sz="1200" b="0" dirty="0" smtClean="0">
                <a:effectLst/>
              </a:rPr>
              <a:t>More detailed monitoring of message processing on the Advanced Adapter Engine</a:t>
            </a:r>
          </a:p>
          <a:p>
            <a:pPr lvl="1">
              <a:buFontTx/>
              <a:buAutoNum type="arabicPeriod"/>
              <a:defRPr/>
            </a:pPr>
            <a:r>
              <a:rPr lang="en-US" sz="1200" b="0" dirty="0" smtClean="0">
                <a:effectLst/>
              </a:rPr>
              <a:t>Assurance of better compliance with legal requirements</a:t>
            </a:r>
          </a:p>
          <a:p>
            <a:pPr lvl="1">
              <a:buFontTx/>
              <a:buAutoNum type="arabicPeriod"/>
              <a:defRPr/>
            </a:pPr>
            <a:r>
              <a:rPr lang="en-US" sz="1200" b="0" dirty="0" smtClean="0">
                <a:effectLst/>
              </a:rPr>
              <a:t>Improved accountability of the message transformations during message processing on the Service Bus</a:t>
            </a:r>
          </a:p>
          <a:p>
            <a:pPr lvl="1">
              <a:lnSpc>
                <a:spcPct val="150000"/>
              </a:lnSpc>
              <a:buFont typeface="Arial" charset="0"/>
              <a:buChar char="•"/>
              <a:defRPr/>
            </a:pPr>
            <a:r>
              <a:rPr lang="en-US" sz="1800" dirty="0" smtClean="0"/>
              <a:t>Functional Insight</a:t>
            </a:r>
          </a:p>
          <a:p>
            <a:pPr lvl="1">
              <a:buFontTx/>
              <a:buAutoNum type="arabicPeriod"/>
              <a:defRPr/>
            </a:pPr>
            <a:r>
              <a:rPr lang="en-US" sz="1200" b="0" dirty="0" smtClean="0">
                <a:effectLst/>
              </a:rPr>
              <a:t>In SAP </a:t>
            </a:r>
            <a:r>
              <a:rPr lang="en-US" sz="1200" b="0" dirty="0" err="1" smtClean="0">
                <a:effectLst/>
              </a:rPr>
              <a:t>NetWeaver</a:t>
            </a:r>
            <a:r>
              <a:rPr lang="en-US" sz="1200" b="0" dirty="0" smtClean="0">
                <a:effectLst/>
              </a:rPr>
              <a:t> Administrator Configuration Management -&gt;Infrastructure ---&gt;Java System Properties, XPI Adapter: XI</a:t>
            </a:r>
          </a:p>
          <a:p>
            <a:pPr lvl="1">
              <a:buFontTx/>
              <a:buAutoNum type="arabicPeriod"/>
              <a:defRPr/>
            </a:pPr>
            <a:r>
              <a:rPr lang="en-US" sz="1200" b="0" dirty="0" smtClean="0">
                <a:effectLst/>
              </a:rPr>
              <a:t>Set </a:t>
            </a:r>
            <a:r>
              <a:rPr lang="en-US" sz="1200" b="0" dirty="0" err="1" smtClean="0">
                <a:effectLst/>
              </a:rPr>
              <a:t>xiadapter.stage.confparameter</a:t>
            </a:r>
            <a:r>
              <a:rPr lang="en-US" sz="1200" b="0" dirty="0" smtClean="0">
                <a:effectLst/>
              </a:rPr>
              <a:t> to:</a:t>
            </a:r>
          </a:p>
          <a:p>
            <a:pPr lvl="2">
              <a:lnSpc>
                <a:spcPct val="150000"/>
              </a:lnSpc>
              <a:buFontTx/>
              <a:buNone/>
              <a:defRPr/>
            </a:pPr>
            <a:r>
              <a:rPr lang="en-US" sz="1000" dirty="0" smtClean="0">
                <a:effectLst/>
              </a:rPr>
              <a:t>0 	No Storage</a:t>
            </a:r>
          </a:p>
          <a:p>
            <a:pPr lvl="2">
              <a:lnSpc>
                <a:spcPct val="150000"/>
              </a:lnSpc>
              <a:buFontTx/>
              <a:buNone/>
              <a:defRPr/>
            </a:pPr>
            <a:r>
              <a:rPr lang="en-US" sz="1000" dirty="0" smtClean="0">
                <a:effectLst/>
              </a:rPr>
              <a:t>1	Store on error</a:t>
            </a:r>
          </a:p>
          <a:p>
            <a:pPr lvl="2">
              <a:lnSpc>
                <a:spcPct val="150000"/>
              </a:lnSpc>
              <a:buFontTx/>
              <a:buNone/>
              <a:defRPr/>
            </a:pPr>
            <a:r>
              <a:rPr lang="en-US" sz="1000" dirty="0" smtClean="0">
                <a:effectLst/>
              </a:rPr>
              <a:t>2	Store and continue</a:t>
            </a:r>
          </a:p>
          <a:p>
            <a:pPr lvl="2">
              <a:lnSpc>
                <a:spcPct val="150000"/>
              </a:lnSpc>
              <a:buFontTx/>
              <a:buNone/>
              <a:defRPr/>
            </a:pPr>
            <a:r>
              <a:rPr lang="en-US" sz="1000" dirty="0" smtClean="0">
                <a:effectLst/>
              </a:rPr>
              <a:t>3	Store and return</a:t>
            </a:r>
          </a:p>
          <a:p>
            <a:pPr>
              <a:defRPr/>
            </a:pPr>
            <a:endParaRPr lang="en-US" dirty="0" smtClean="0"/>
          </a:p>
        </p:txBody>
      </p:sp>
      <p:pic>
        <p:nvPicPr>
          <p:cNvPr id="14340" name="Picture 3"/>
          <p:cNvPicPr>
            <a:picLocks noGrp="1" noChangeAspect="1" noChangeArrowheads="1"/>
          </p:cNvPicPr>
          <p:nvPr>
            <p:ph sz="half" idx="2"/>
          </p:nvPr>
        </p:nvPicPr>
        <p:blipFill>
          <a:blip r:embed="rId2" cstate="print"/>
          <a:srcRect/>
          <a:stretch>
            <a:fillRect/>
          </a:stretch>
        </p:blipFill>
        <p:spPr>
          <a:xfrm>
            <a:off x="4624388" y="1371600"/>
            <a:ext cx="3824287" cy="3962400"/>
          </a:xfr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t>User-Defined Message Search on AAE</a:t>
            </a:r>
            <a:endParaRPr lang="en-US" sz="2400" dirty="0"/>
          </a:p>
        </p:txBody>
      </p:sp>
      <p:sp>
        <p:nvSpPr>
          <p:cNvPr id="3" name="Content Placeholder 2"/>
          <p:cNvSpPr>
            <a:spLocks noGrp="1"/>
          </p:cNvSpPr>
          <p:nvPr>
            <p:ph sz="half" idx="1"/>
          </p:nvPr>
        </p:nvSpPr>
        <p:spPr>
          <a:xfrm>
            <a:off x="647700" y="1219200"/>
            <a:ext cx="3824288" cy="4724400"/>
          </a:xfrm>
        </p:spPr>
        <p:txBody>
          <a:bodyPr/>
          <a:lstStyle/>
          <a:p>
            <a:pPr>
              <a:defRPr/>
            </a:pPr>
            <a:r>
              <a:rPr lang="en-US" sz="1800" smtClean="0"/>
              <a:t>Benefits</a:t>
            </a:r>
          </a:p>
          <a:p>
            <a:pPr lvl="1">
              <a:buFontTx/>
              <a:buAutoNum type="arabicPeriod"/>
              <a:defRPr/>
            </a:pPr>
            <a:r>
              <a:rPr lang="en-US" sz="1200" b="0" smtClean="0">
                <a:effectLst/>
              </a:rPr>
              <a:t>Indexed message search out-of-the-box (no need for TREX)</a:t>
            </a:r>
          </a:p>
          <a:p>
            <a:pPr lvl="1">
              <a:buFontTx/>
              <a:buNone/>
              <a:defRPr/>
            </a:pPr>
            <a:endParaRPr lang="en-US" sz="1200" b="0" smtClean="0">
              <a:effectLst/>
            </a:endParaRPr>
          </a:p>
          <a:p>
            <a:pPr lvl="1">
              <a:buFont typeface="Arial" charset="0"/>
              <a:buChar char="•"/>
              <a:defRPr/>
            </a:pPr>
            <a:r>
              <a:rPr lang="en-US" sz="1800" smtClean="0"/>
              <a:t>Functional Insight</a:t>
            </a:r>
          </a:p>
          <a:p>
            <a:pPr lvl="1">
              <a:buFontTx/>
              <a:buAutoNum type="arabicPeriod"/>
              <a:defRPr/>
            </a:pPr>
            <a:r>
              <a:rPr lang="en-US" sz="1200" b="0" smtClean="0">
                <a:effectLst/>
              </a:rPr>
              <a:t>Pre-defined payload fields extracted during message processing (Xpath expression)</a:t>
            </a:r>
          </a:p>
          <a:p>
            <a:pPr lvl="1">
              <a:buFontTx/>
              <a:buAutoNum type="arabicPeriod"/>
              <a:defRPr/>
            </a:pPr>
            <a:r>
              <a:rPr lang="en-US" sz="1200" b="0" smtClean="0">
                <a:effectLst/>
              </a:rPr>
              <a:t>Fields (name/value) are stored into an index table</a:t>
            </a:r>
          </a:p>
          <a:p>
            <a:pPr lvl="1">
              <a:buFontTx/>
              <a:buAutoNum type="arabicPeriod"/>
              <a:defRPr/>
            </a:pPr>
            <a:r>
              <a:rPr lang="en-US" sz="1200" b="0" smtClean="0">
                <a:effectLst/>
              </a:rPr>
              <a:t>Search integrated into local AAE (and IE) message monitors</a:t>
            </a:r>
          </a:p>
          <a:p>
            <a:pPr lvl="1">
              <a:buFontTx/>
              <a:buAutoNum type="arabicPeriod"/>
              <a:defRPr/>
            </a:pPr>
            <a:r>
              <a:rPr lang="en-US" sz="1200" b="0" smtClean="0">
                <a:effectLst/>
              </a:rPr>
              <a:t>Index is archived together with message</a:t>
            </a:r>
          </a:p>
          <a:p>
            <a:pPr lvl="1">
              <a:buFontTx/>
              <a:buAutoNum type="arabicPeriod"/>
              <a:defRPr/>
            </a:pPr>
            <a:r>
              <a:rPr lang="en-US" sz="1200" b="0" smtClean="0">
                <a:effectLst/>
              </a:rPr>
              <a:t>Payload fields and adapter-specific headers available for indexing</a:t>
            </a:r>
          </a:p>
          <a:p>
            <a:pPr lvl="1">
              <a:buFontTx/>
              <a:buAutoNum type="arabicPeriod"/>
              <a:defRPr/>
            </a:pPr>
            <a:r>
              <a:rPr lang="en-US" sz="1200" b="0" smtClean="0">
                <a:effectLst/>
              </a:rPr>
              <a:t>Monitoring search for multiple attributes possible</a:t>
            </a:r>
            <a:endParaRPr lang="en-US" sz="1000" smtClean="0">
              <a:effectLst/>
            </a:endParaRPr>
          </a:p>
        </p:txBody>
      </p:sp>
      <p:pic>
        <p:nvPicPr>
          <p:cNvPr id="15364" name="Picture 2"/>
          <p:cNvPicPr>
            <a:picLocks noGrp="1" noChangeAspect="1" noChangeArrowheads="1"/>
          </p:cNvPicPr>
          <p:nvPr>
            <p:ph sz="half" idx="2"/>
          </p:nvPr>
        </p:nvPicPr>
        <p:blipFill>
          <a:blip r:embed="rId2" cstate="print"/>
          <a:srcRect/>
          <a:stretch>
            <a:fillRect/>
          </a:stretch>
        </p:blipFill>
        <p:spPr>
          <a:xfrm>
            <a:off x="4624388" y="1143000"/>
            <a:ext cx="3824287" cy="4471988"/>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34450" cy="1066800"/>
          </a:xfrm>
        </p:spPr>
        <p:txBody>
          <a:bodyPr/>
          <a:lstStyle/>
          <a:p>
            <a:pPr>
              <a:defRPr/>
            </a:pPr>
            <a:r>
              <a:rPr lang="en-US" sz="2400" dirty="0" smtClean="0"/>
              <a:t>AEX Features in Detail</a:t>
            </a:r>
            <a:br>
              <a:rPr lang="en-US" sz="2400" dirty="0" smtClean="0"/>
            </a:br>
            <a:r>
              <a:rPr lang="en-US" sz="2400" dirty="0" smtClean="0"/>
              <a:t>IDoc Adapter in Advanced Adapter Engine</a:t>
            </a:r>
            <a:endParaRPr lang="en-US" sz="2400" dirty="0"/>
          </a:p>
        </p:txBody>
      </p:sp>
      <p:sp>
        <p:nvSpPr>
          <p:cNvPr id="3" name="Content Placeholder 2"/>
          <p:cNvSpPr>
            <a:spLocks noGrp="1"/>
          </p:cNvSpPr>
          <p:nvPr>
            <p:ph idx="1"/>
          </p:nvPr>
        </p:nvSpPr>
        <p:spPr>
          <a:xfrm>
            <a:off x="647700" y="1447800"/>
            <a:ext cx="7800975" cy="4495800"/>
          </a:xfrm>
        </p:spPr>
        <p:txBody>
          <a:bodyPr/>
          <a:lstStyle/>
          <a:p>
            <a:pPr>
              <a:buFontTx/>
              <a:buNone/>
              <a:defRPr/>
            </a:pPr>
            <a:r>
              <a:rPr lang="en-US" sz="1400" dirty="0" smtClean="0">
                <a:effectLst/>
              </a:rPr>
              <a:t>Adapter Characteristics and (some) Differences to ABAP based Adapter</a:t>
            </a:r>
          </a:p>
          <a:p>
            <a:pPr>
              <a:lnSpc>
                <a:spcPct val="150000"/>
              </a:lnSpc>
              <a:defRPr/>
            </a:pPr>
            <a:r>
              <a:rPr lang="en-US" sz="1200" b="0" dirty="0" smtClean="0">
                <a:effectLst/>
              </a:rPr>
              <a:t>Enables IDoc connectivity for local processing on AAE</a:t>
            </a:r>
          </a:p>
          <a:p>
            <a:pPr>
              <a:lnSpc>
                <a:spcPct val="150000"/>
              </a:lnSpc>
              <a:defRPr/>
            </a:pPr>
            <a:r>
              <a:rPr lang="en-US" sz="1200" b="0" dirty="0" smtClean="0">
                <a:effectLst/>
              </a:rPr>
              <a:t>Integrated with channel monitoring for administration (unavailable for ABAP-based adapters)</a:t>
            </a:r>
          </a:p>
          <a:p>
            <a:pPr>
              <a:lnSpc>
                <a:spcPct val="150000"/>
              </a:lnSpc>
              <a:defRPr/>
            </a:pPr>
            <a:r>
              <a:rPr lang="en-US" sz="1200" b="0" dirty="0" smtClean="0">
                <a:effectLst/>
              </a:rPr>
              <a:t>Specific IDoc Monitor for monitoring IDoc message traffic and metadata processed on AAE</a:t>
            </a:r>
          </a:p>
          <a:p>
            <a:pPr>
              <a:lnSpc>
                <a:spcPct val="150000"/>
              </a:lnSpc>
              <a:defRPr/>
            </a:pPr>
            <a:r>
              <a:rPr lang="en-US" sz="1200" b="0" dirty="0" smtClean="0">
                <a:effectLst/>
              </a:rPr>
              <a:t>Supports sender IDoc Packaging and IDoc flat file modules introduced in EHP1 for SAP</a:t>
            </a:r>
          </a:p>
          <a:p>
            <a:pPr>
              <a:lnSpc>
                <a:spcPct val="150000"/>
              </a:lnSpc>
              <a:buFontTx/>
              <a:buNone/>
              <a:defRPr/>
            </a:pPr>
            <a:r>
              <a:rPr lang="en-US" sz="1200" b="0" dirty="0" smtClean="0">
                <a:effectLst/>
              </a:rPr>
              <a:t>	Net Weaver PI 7.1</a:t>
            </a:r>
          </a:p>
          <a:p>
            <a:pPr>
              <a:lnSpc>
                <a:spcPct val="150000"/>
              </a:lnSpc>
              <a:defRPr/>
            </a:pPr>
            <a:r>
              <a:rPr lang="en-US" sz="1200" b="0" dirty="0" smtClean="0">
                <a:effectLst/>
              </a:rPr>
              <a:t>Communication with JCO-based IDoc senders and receivers is not supported</a:t>
            </a:r>
          </a:p>
          <a:p>
            <a:pPr>
              <a:lnSpc>
                <a:spcPct val="150000"/>
              </a:lnSpc>
              <a:defRPr/>
            </a:pPr>
            <a:r>
              <a:rPr lang="en-US" sz="1200" b="0" dirty="0" smtClean="0">
                <a:effectLst/>
              </a:rPr>
              <a:t> QoS: EO and EOIO (but NOT using </a:t>
            </a:r>
            <a:r>
              <a:rPr lang="en-US" sz="1200" b="0" dirty="0" err="1" smtClean="0">
                <a:effectLst/>
              </a:rPr>
              <a:t>qRFC</a:t>
            </a:r>
            <a:r>
              <a:rPr lang="en-US" sz="1200" b="0" dirty="0" smtClean="0">
                <a:effectLst/>
              </a:rPr>
              <a:t>, function module IDOC_INBOUND_IN_QUEUE is</a:t>
            </a:r>
          </a:p>
          <a:p>
            <a:pPr>
              <a:lnSpc>
                <a:spcPct val="150000"/>
              </a:lnSpc>
              <a:buFontTx/>
              <a:buNone/>
              <a:defRPr/>
            </a:pPr>
            <a:r>
              <a:rPr lang="en-US" sz="1200" b="0" dirty="0" smtClean="0">
                <a:effectLst/>
              </a:rPr>
              <a:t>	not supported on AS Java)</a:t>
            </a:r>
          </a:p>
          <a:p>
            <a:pPr>
              <a:lnSpc>
                <a:spcPct val="150000"/>
              </a:lnSpc>
              <a:defRPr/>
            </a:pPr>
            <a:r>
              <a:rPr lang="en-US" sz="1200" b="0" dirty="0" smtClean="0">
                <a:effectLst/>
              </a:rPr>
              <a:t>Communication with systems with multiple code pages is no supported</a:t>
            </a:r>
          </a:p>
          <a:p>
            <a:pPr>
              <a:lnSpc>
                <a:spcPct val="150000"/>
              </a:lnSpc>
              <a:buFontTx/>
              <a:buNone/>
              <a:defRPr/>
            </a:pPr>
            <a:r>
              <a:rPr lang="en-US" sz="1200" b="0" dirty="0" smtClean="0">
                <a:effectLst/>
              </a:rPr>
              <a:t>	(MDMP = Multi Display/Multi Processing)</a:t>
            </a:r>
          </a:p>
          <a:p>
            <a:pPr>
              <a:lnSpc>
                <a:spcPct val="150000"/>
              </a:lnSpc>
              <a:defRPr/>
            </a:pPr>
            <a:r>
              <a:rPr lang="en-US" sz="1200" b="0" dirty="0" smtClean="0">
                <a:effectLst/>
              </a:rPr>
              <a:t>Security with basic authentication but no transport level security</a:t>
            </a:r>
          </a:p>
          <a:p>
            <a:pPr>
              <a:buFontTx/>
              <a:buNone/>
              <a:defRP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34450" cy="914400"/>
          </a:xfrm>
        </p:spPr>
        <p:txBody>
          <a:bodyPr/>
          <a:lstStyle/>
          <a:p>
            <a:pPr>
              <a:defRPr/>
            </a:pPr>
            <a:r>
              <a:rPr lang="en-US" sz="2000" dirty="0" smtClean="0"/>
              <a:t>AEX Features in Detail Java HTTP Adapter – Overview</a:t>
            </a:r>
            <a:r>
              <a:rPr lang="en-US" dirty="0" smtClean="0"/>
              <a:t/>
            </a:r>
            <a:br>
              <a:rPr lang="en-US" dirty="0" smtClean="0"/>
            </a:br>
            <a:endParaRPr lang="en-US" dirty="0"/>
          </a:p>
        </p:txBody>
      </p:sp>
      <p:sp>
        <p:nvSpPr>
          <p:cNvPr id="3" name="Content Placeholder 2"/>
          <p:cNvSpPr>
            <a:spLocks noGrp="1"/>
          </p:cNvSpPr>
          <p:nvPr>
            <p:ph idx="1"/>
          </p:nvPr>
        </p:nvSpPr>
        <p:spPr>
          <a:xfrm>
            <a:off x="647700" y="1295400"/>
            <a:ext cx="7800975" cy="4648200"/>
          </a:xfrm>
        </p:spPr>
        <p:txBody>
          <a:bodyPr/>
          <a:lstStyle/>
          <a:p>
            <a:pPr>
              <a:defRPr/>
            </a:pPr>
            <a:r>
              <a:rPr lang="en-US" sz="1800" dirty="0" smtClean="0"/>
              <a:t>Supports all major functions of ABAP HTTP adapter</a:t>
            </a:r>
          </a:p>
          <a:p>
            <a:pPr lvl="1">
              <a:lnSpc>
                <a:spcPct val="150000"/>
              </a:lnSpc>
              <a:buFontTx/>
              <a:buNone/>
              <a:defRPr/>
            </a:pPr>
            <a:r>
              <a:rPr lang="en-US" sz="1200" b="0" dirty="0" smtClean="0">
                <a:effectLst/>
              </a:rPr>
              <a:t>HTTP POST</a:t>
            </a:r>
          </a:p>
          <a:p>
            <a:pPr lvl="1">
              <a:lnSpc>
                <a:spcPct val="150000"/>
              </a:lnSpc>
              <a:buFontTx/>
              <a:buNone/>
              <a:defRPr/>
            </a:pPr>
            <a:r>
              <a:rPr lang="en-US" sz="1200" b="0" dirty="0" smtClean="0">
                <a:effectLst/>
              </a:rPr>
              <a:t>Quality of Service (BE, EO, and EOIO)</a:t>
            </a:r>
          </a:p>
          <a:p>
            <a:pPr lvl="1">
              <a:lnSpc>
                <a:spcPct val="150000"/>
              </a:lnSpc>
              <a:buFontTx/>
              <a:buNone/>
              <a:defRPr/>
            </a:pPr>
            <a:r>
              <a:rPr lang="en-US" sz="1200" b="0" dirty="0" smtClean="0">
                <a:effectLst/>
              </a:rPr>
              <a:t>Secure communication via SSL</a:t>
            </a:r>
          </a:p>
          <a:p>
            <a:pPr lvl="1">
              <a:lnSpc>
                <a:spcPct val="150000"/>
              </a:lnSpc>
              <a:buFontTx/>
              <a:buNone/>
              <a:defRPr/>
            </a:pPr>
            <a:r>
              <a:rPr lang="en-US" sz="1200" b="0" dirty="0" smtClean="0">
                <a:effectLst/>
              </a:rPr>
              <a:t>Adapter-specific message attributes (Dynamic Configuration)</a:t>
            </a:r>
          </a:p>
          <a:p>
            <a:pPr>
              <a:defRPr/>
            </a:pPr>
            <a:r>
              <a:rPr lang="en-US" sz="1800" dirty="0" smtClean="0"/>
              <a:t>Additional support</a:t>
            </a:r>
          </a:p>
          <a:p>
            <a:pPr lvl="1">
              <a:lnSpc>
                <a:spcPct val="150000"/>
              </a:lnSpc>
              <a:buFontTx/>
              <a:buNone/>
              <a:defRPr/>
            </a:pPr>
            <a:r>
              <a:rPr lang="en-US" sz="1200" b="0" dirty="0" smtClean="0">
                <a:effectLst/>
              </a:rPr>
              <a:t>HTTP 1.1</a:t>
            </a:r>
          </a:p>
          <a:p>
            <a:pPr lvl="1">
              <a:lnSpc>
                <a:spcPct val="150000"/>
              </a:lnSpc>
              <a:buFontTx/>
              <a:buNone/>
              <a:defRPr/>
            </a:pPr>
            <a:r>
              <a:rPr lang="en-US" sz="1200" b="0" dirty="0" smtClean="0">
                <a:effectLst/>
              </a:rPr>
              <a:t>HTTP GET</a:t>
            </a:r>
          </a:p>
          <a:p>
            <a:pPr lvl="1">
              <a:lnSpc>
                <a:spcPct val="150000"/>
              </a:lnSpc>
              <a:buFontTx/>
              <a:buNone/>
              <a:defRPr/>
            </a:pPr>
            <a:r>
              <a:rPr lang="en-US" sz="1200" b="0" dirty="0" smtClean="0">
                <a:effectLst/>
              </a:rPr>
              <a:t>Multipart documents</a:t>
            </a:r>
          </a:p>
          <a:p>
            <a:pPr lvl="1">
              <a:lnSpc>
                <a:spcPct val="150000"/>
              </a:lnSpc>
              <a:buFontTx/>
              <a:buNone/>
              <a:defRPr/>
            </a:pPr>
            <a:r>
              <a:rPr lang="en-US" sz="1200" b="0" dirty="0" smtClean="0">
                <a:effectLst/>
              </a:rPr>
              <a:t>Form submission</a:t>
            </a:r>
          </a:p>
          <a:p>
            <a:pPr lvl="1">
              <a:lnSpc>
                <a:spcPct val="150000"/>
              </a:lnSpc>
              <a:buFontTx/>
              <a:buNone/>
              <a:defRPr/>
            </a:pPr>
            <a:r>
              <a:rPr lang="en-US" sz="1200" b="0" dirty="0" smtClean="0">
                <a:effectLst/>
              </a:rPr>
              <a:t>Attachments</a:t>
            </a:r>
          </a:p>
          <a:p>
            <a:pPr lvl="1">
              <a:lnSpc>
                <a:spcPct val="150000"/>
              </a:lnSpc>
              <a:buFontTx/>
              <a:buNone/>
              <a:defRPr/>
            </a:pPr>
            <a:r>
              <a:rPr lang="en-US" sz="1200" b="0" dirty="0" smtClean="0">
                <a:effectLst/>
              </a:rPr>
              <a:t>System Acknowledgement (positive &amp; negative)</a:t>
            </a:r>
          </a:p>
          <a:p>
            <a:pPr>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t>AEX Features in Detail New Adapter Features</a:t>
            </a:r>
            <a:r>
              <a:rPr lang="en-US" dirty="0" smtClean="0"/>
              <a:t/>
            </a:r>
            <a:br>
              <a:rPr lang="en-US" dirty="0" smtClean="0"/>
            </a:br>
            <a:endParaRPr lang="en-US" dirty="0"/>
          </a:p>
        </p:txBody>
      </p:sp>
      <p:sp>
        <p:nvSpPr>
          <p:cNvPr id="3" name="Content Placeholder 2"/>
          <p:cNvSpPr>
            <a:spLocks noGrp="1"/>
          </p:cNvSpPr>
          <p:nvPr>
            <p:ph idx="1"/>
          </p:nvPr>
        </p:nvSpPr>
        <p:spPr>
          <a:xfrm>
            <a:off x="647700" y="1371600"/>
            <a:ext cx="7800975" cy="4572000"/>
          </a:xfrm>
        </p:spPr>
        <p:txBody>
          <a:bodyPr/>
          <a:lstStyle/>
          <a:p>
            <a:pPr>
              <a:lnSpc>
                <a:spcPct val="150000"/>
              </a:lnSpc>
              <a:buFontTx/>
              <a:buNone/>
              <a:defRPr/>
            </a:pPr>
            <a:r>
              <a:rPr lang="en-US" sz="1400" dirty="0" smtClean="0">
                <a:effectLst/>
              </a:rPr>
              <a:t>New Adapter Features</a:t>
            </a:r>
          </a:p>
          <a:p>
            <a:pPr>
              <a:lnSpc>
                <a:spcPct val="150000"/>
              </a:lnSpc>
              <a:defRPr/>
            </a:pPr>
            <a:r>
              <a:rPr lang="en-US" sz="1400" b="0" dirty="0" smtClean="0">
                <a:effectLst/>
              </a:rPr>
              <a:t>Large (binary) file-to-file transfer</a:t>
            </a:r>
          </a:p>
          <a:p>
            <a:pPr>
              <a:lnSpc>
                <a:spcPct val="150000"/>
              </a:lnSpc>
              <a:defRPr/>
            </a:pPr>
            <a:r>
              <a:rPr lang="en-US" sz="1400" b="0" dirty="0" smtClean="0">
                <a:effectLst/>
              </a:rPr>
              <a:t>Configurable JDBC message size limits</a:t>
            </a:r>
          </a:p>
          <a:p>
            <a:pPr>
              <a:lnSpc>
                <a:spcPct val="150000"/>
              </a:lnSpc>
              <a:defRPr/>
            </a:pPr>
            <a:r>
              <a:rPr lang="en-US" sz="1400" b="0" dirty="0" smtClean="0">
                <a:effectLst/>
              </a:rPr>
              <a:t>Time-out configuration per communication channel</a:t>
            </a:r>
          </a:p>
          <a:p>
            <a:pPr>
              <a:lnSpc>
                <a:spcPct val="150000"/>
              </a:lnSpc>
              <a:defRPr/>
            </a:pPr>
            <a:r>
              <a:rPr lang="en-US" sz="1400" b="0" dirty="0" smtClean="0">
                <a:effectLst/>
              </a:rPr>
              <a:t>Publish and subscribe messaging for JMS Topics</a:t>
            </a:r>
          </a:p>
          <a:p>
            <a:pPr>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t>Summary</a:t>
            </a:r>
            <a:endParaRPr lang="en-US" sz="2400" dirty="0"/>
          </a:p>
        </p:txBody>
      </p:sp>
      <p:sp>
        <p:nvSpPr>
          <p:cNvPr id="19459" name="Content Placeholder 5"/>
          <p:cNvSpPr>
            <a:spLocks noGrp="1"/>
          </p:cNvSpPr>
          <p:nvPr>
            <p:ph idx="1"/>
          </p:nvPr>
        </p:nvSpPr>
        <p:spPr>
          <a:xfrm>
            <a:off x="647700" y="1295400"/>
            <a:ext cx="7800975" cy="4648200"/>
          </a:xfrm>
        </p:spPr>
        <p:txBody>
          <a:bodyPr/>
          <a:lstStyle/>
          <a:p>
            <a:pPr>
              <a:lnSpc>
                <a:spcPct val="150000"/>
              </a:lnSpc>
            </a:pPr>
            <a:r>
              <a:rPr lang="en-US" sz="1600" b="0" smtClean="0">
                <a:effectLst/>
              </a:rPr>
              <a:t>AEX Installation is the Improve PI performance</a:t>
            </a:r>
          </a:p>
          <a:p>
            <a:pPr>
              <a:lnSpc>
                <a:spcPct val="150000"/>
              </a:lnSpc>
            </a:pPr>
            <a:r>
              <a:rPr lang="en-US" sz="1600" b="0" smtClean="0">
                <a:effectLst/>
              </a:rPr>
              <a:t>AEX supports the mediation capabilities of the AAE. </a:t>
            </a:r>
          </a:p>
          <a:p>
            <a:pPr>
              <a:lnSpc>
                <a:spcPct val="150000"/>
              </a:lnSpc>
            </a:pPr>
            <a:r>
              <a:rPr lang="en-US" sz="1600" b="0" smtClean="0">
                <a:effectLst/>
              </a:rPr>
              <a:t>AEX  can be installed standalone or combination with an additional </a:t>
            </a:r>
          </a:p>
          <a:p>
            <a:pPr>
              <a:lnSpc>
                <a:spcPct val="150000"/>
              </a:lnSpc>
              <a:buFontTx/>
              <a:buNone/>
            </a:pPr>
            <a:r>
              <a:rPr lang="en-US" sz="1600" b="0" smtClean="0">
                <a:effectLst/>
              </a:rPr>
              <a:t>	SAP Net Weaver PI landscape</a:t>
            </a:r>
          </a:p>
          <a:p>
            <a:pPr>
              <a:lnSpc>
                <a:spcPct val="150000"/>
              </a:lnSpc>
            </a:pPr>
            <a:r>
              <a:rPr lang="en-US" sz="1600" b="0" smtClean="0">
                <a:effectLst/>
              </a:rPr>
              <a:t>AEX has Reduced in overall TCO with single-stack, Faster installation (1 hr)*, Less hardware (½ hardware requirement)*,Fast restart (90 secs)*,Hardware dependent</a:t>
            </a:r>
          </a:p>
          <a:p>
            <a:endParaRPr lang="en-US" sz="1600" b="0" smtClean="0">
              <a:effectLst/>
            </a:endParaRPr>
          </a:p>
          <a:p>
            <a:pPr>
              <a:buFontTx/>
              <a:buNone/>
            </a:pPr>
            <a:endParaRPr lang="en-US" sz="2000" b="0" smtClean="0">
              <a:effectLst/>
            </a:endParaRPr>
          </a:p>
          <a:p>
            <a:pPr>
              <a:buFontTx/>
              <a:buNone/>
            </a:pPr>
            <a:endParaRPr lang="en-US" sz="2000" b="0" smtClean="0">
              <a:effectLst/>
            </a:endParaRPr>
          </a:p>
          <a:p>
            <a:pPr>
              <a:buFontTx/>
              <a:buNone/>
            </a:pPr>
            <a:endParaRPr lang="en-US" sz="2000" b="0" smtClean="0">
              <a:effectLst/>
            </a:endParaRPr>
          </a:p>
          <a:p>
            <a:pPr>
              <a:buFontTx/>
              <a:buNone/>
            </a:pPr>
            <a:endParaRPr lang="en-US" sz="2000" b="0" smtClean="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447800"/>
            <a:ext cx="8305800" cy="646113"/>
          </a:xfrm>
          <a:prstGeom prst="rect">
            <a:avLst/>
          </a:prstGeom>
        </p:spPr>
        <p:txBody>
          <a:bodyPr>
            <a:spAutoFit/>
          </a:bodyPr>
          <a:lstStyle/>
          <a:p>
            <a:pPr fontAlgn="auto">
              <a:spcBef>
                <a:spcPts val="0"/>
              </a:spcBef>
              <a:spcAft>
                <a:spcPts val="0"/>
              </a:spcAft>
              <a:defRPr/>
            </a:pPr>
            <a:endParaRPr lang="en-US" b="1" dirty="0">
              <a:latin typeface="+mn-lt"/>
            </a:endParaRPr>
          </a:p>
          <a:p>
            <a:pPr fontAlgn="auto">
              <a:spcBef>
                <a:spcPts val="0"/>
              </a:spcBef>
              <a:spcAft>
                <a:spcPts val="0"/>
              </a:spcAft>
              <a:defRPr/>
            </a:pPr>
            <a:endParaRPr lang="en-US" b="1" dirty="0">
              <a:latin typeface="+mn-lt"/>
            </a:endParaRPr>
          </a:p>
        </p:txBody>
      </p:sp>
      <p:sp>
        <p:nvSpPr>
          <p:cNvPr id="5" name="Subtitle 4"/>
          <p:cNvSpPr>
            <a:spLocks noGrp="1"/>
          </p:cNvSpPr>
          <p:nvPr>
            <p:ph type="subTitle" idx="1"/>
          </p:nvPr>
        </p:nvSpPr>
        <p:spPr>
          <a:xfrm>
            <a:off x="838200" y="1371600"/>
            <a:ext cx="7239000" cy="4267200"/>
          </a:xfrm>
        </p:spPr>
        <p:txBody>
          <a:bodyPr/>
          <a:lstStyle/>
          <a:p>
            <a:pPr algn="l" fontAlgn="auto">
              <a:spcBef>
                <a:spcPts val="0"/>
              </a:spcBef>
              <a:spcAft>
                <a:spcPts val="0"/>
              </a:spcAft>
              <a:defRPr/>
            </a:pPr>
            <a:r>
              <a:rPr lang="en-US" sz="2000" dirty="0" smtClean="0"/>
              <a:t>Introduction to Advanced Adapter Engine Extended (AEX)</a:t>
            </a:r>
          </a:p>
          <a:p>
            <a:pPr algn="l" fontAlgn="auto">
              <a:spcBef>
                <a:spcPts val="0"/>
              </a:spcBef>
              <a:spcAft>
                <a:spcPts val="0"/>
              </a:spcAft>
              <a:defRPr/>
            </a:pPr>
            <a:endParaRPr lang="en-US" sz="2000" dirty="0" smtClean="0"/>
          </a:p>
          <a:p>
            <a:pPr algn="l" fontAlgn="auto">
              <a:spcBef>
                <a:spcPts val="0"/>
              </a:spcBef>
              <a:spcAft>
                <a:spcPts val="0"/>
              </a:spcAft>
              <a:defRPr/>
            </a:pPr>
            <a:r>
              <a:rPr lang="en-US" sz="2000" dirty="0" smtClean="0"/>
              <a:t>AEX Uses</a:t>
            </a:r>
          </a:p>
          <a:p>
            <a:pPr algn="l" fontAlgn="auto">
              <a:spcBef>
                <a:spcPts val="0"/>
              </a:spcBef>
              <a:spcAft>
                <a:spcPts val="0"/>
              </a:spcAft>
              <a:defRPr/>
            </a:pPr>
            <a:endParaRPr lang="en-US" sz="2000" dirty="0" smtClean="0"/>
          </a:p>
          <a:p>
            <a:pPr algn="l" fontAlgn="auto">
              <a:spcBef>
                <a:spcPts val="0"/>
              </a:spcBef>
              <a:spcAft>
                <a:spcPts val="0"/>
              </a:spcAft>
              <a:defRPr/>
            </a:pPr>
            <a:r>
              <a:rPr lang="en-US" sz="2000" dirty="0" smtClean="0"/>
              <a:t>Benefits and Features</a:t>
            </a:r>
          </a:p>
          <a:p>
            <a:pPr algn="l" fontAlgn="auto">
              <a:spcBef>
                <a:spcPts val="0"/>
              </a:spcBef>
              <a:spcAft>
                <a:spcPts val="0"/>
              </a:spcAft>
              <a:defRPr/>
            </a:pPr>
            <a:endParaRPr lang="en-US" sz="2000" dirty="0" smtClean="0"/>
          </a:p>
          <a:p>
            <a:pPr algn="l" fontAlgn="auto">
              <a:spcBef>
                <a:spcPts val="0"/>
              </a:spcBef>
              <a:spcAft>
                <a:spcPts val="0"/>
              </a:spcAft>
              <a:defRPr/>
            </a:pPr>
            <a:r>
              <a:rPr lang="en-US" sz="2000" dirty="0" smtClean="0"/>
              <a:t>Summary</a:t>
            </a:r>
          </a:p>
          <a:p>
            <a:pPr>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t>What’s New AEX?</a:t>
            </a:r>
            <a:r>
              <a:rPr lang="en-US" dirty="0" smtClean="0"/>
              <a:t/>
            </a:r>
            <a:br>
              <a:rPr lang="en-US" dirty="0" smtClean="0"/>
            </a:br>
            <a:endParaRPr lang="en-US" dirty="0"/>
          </a:p>
        </p:txBody>
      </p:sp>
      <p:sp>
        <p:nvSpPr>
          <p:cNvPr id="3" name="Content Placeholder 2"/>
          <p:cNvSpPr>
            <a:spLocks noGrp="1"/>
          </p:cNvSpPr>
          <p:nvPr>
            <p:ph idx="1"/>
          </p:nvPr>
        </p:nvSpPr>
        <p:spPr>
          <a:xfrm>
            <a:off x="647700" y="1143000"/>
            <a:ext cx="7800975" cy="4800600"/>
          </a:xfrm>
        </p:spPr>
        <p:txBody>
          <a:bodyPr/>
          <a:lstStyle/>
          <a:p>
            <a:pPr>
              <a:lnSpc>
                <a:spcPct val="150000"/>
              </a:lnSpc>
              <a:buFontTx/>
              <a:buNone/>
              <a:defRPr/>
            </a:pPr>
            <a:r>
              <a:rPr lang="en-US" sz="1200" b="0" dirty="0" smtClean="0">
                <a:effectLst/>
              </a:rPr>
              <a:t>What is the new Advanced Adapter Engine Extended (AEX)?</a:t>
            </a:r>
          </a:p>
          <a:p>
            <a:pPr>
              <a:lnSpc>
                <a:spcPct val="150000"/>
              </a:lnSpc>
              <a:buFontTx/>
              <a:buNone/>
              <a:defRPr/>
            </a:pPr>
            <a:endParaRPr lang="en-US" sz="1200" b="0" dirty="0" smtClean="0">
              <a:effectLst/>
            </a:endParaRPr>
          </a:p>
          <a:p>
            <a:pPr>
              <a:lnSpc>
                <a:spcPct val="150000"/>
              </a:lnSpc>
              <a:defRPr/>
            </a:pPr>
            <a:r>
              <a:rPr lang="en-US" sz="1200" b="0" dirty="0" smtClean="0">
                <a:effectLst/>
              </a:rPr>
              <a:t>SAP Net Weaver Process Integration installation alternative.</a:t>
            </a:r>
          </a:p>
          <a:p>
            <a:pPr>
              <a:lnSpc>
                <a:spcPct val="150000"/>
              </a:lnSpc>
              <a:defRPr/>
            </a:pPr>
            <a:r>
              <a:rPr lang="en-US" sz="1200" b="0" dirty="0" smtClean="0">
                <a:effectLst/>
              </a:rPr>
              <a:t>Fully independent, single-stack solution based on SAP Net Weaver AS Java only– Own integration domain.</a:t>
            </a:r>
          </a:p>
          <a:p>
            <a:pPr>
              <a:lnSpc>
                <a:spcPct val="150000"/>
              </a:lnSpc>
              <a:defRPr/>
            </a:pPr>
            <a:r>
              <a:rPr lang="en-US" sz="1200" b="0" dirty="0" smtClean="0">
                <a:effectLst/>
              </a:rPr>
              <a:t>Own tools for design, configuration, and operations.</a:t>
            </a:r>
          </a:p>
          <a:p>
            <a:pPr>
              <a:lnSpc>
                <a:spcPct val="150000"/>
              </a:lnSpc>
              <a:defRPr/>
            </a:pPr>
            <a:r>
              <a:rPr lang="en-US" sz="1200" b="0" dirty="0" smtClean="0">
                <a:effectLst/>
              </a:rPr>
              <a:t>ES Repository, Integration Directory, SLD,NWA, Monitoring.</a:t>
            </a:r>
          </a:p>
          <a:p>
            <a:pPr>
              <a:lnSpc>
                <a:spcPct val="150000"/>
              </a:lnSpc>
              <a:defRPr/>
            </a:pPr>
            <a:r>
              <a:rPr lang="en-US" sz="1200" b="0" dirty="0" smtClean="0">
                <a:effectLst/>
              </a:rPr>
              <a:t>Powered by Advanced Adapter Engine (AAE) introduced in 7.1 (but with more capabilities).</a:t>
            </a:r>
          </a:p>
          <a:p>
            <a:pPr>
              <a:lnSpc>
                <a:spcPct val="150000"/>
              </a:lnSpc>
              <a:defRPr/>
            </a:pPr>
            <a:r>
              <a:rPr lang="en-US" sz="1200" b="0" dirty="0" smtClean="0">
                <a:effectLst/>
              </a:rPr>
              <a:t>Not to be confused with a non-central AAE.</a:t>
            </a:r>
          </a:p>
          <a:p>
            <a:pPr>
              <a:lnSpc>
                <a:spcPct val="150000"/>
              </a:lnSpc>
              <a:defRPr/>
            </a:pPr>
            <a:r>
              <a:rPr lang="en-US" sz="1200" b="0" dirty="0" smtClean="0">
                <a:effectLst/>
              </a:rPr>
              <a:t>Additional mediation and connectivity features to allow for major scenario shifts to AEX Available starting from SAP Net Weaver PI 7.3.</a:t>
            </a:r>
          </a:p>
          <a:p>
            <a:pPr>
              <a:defRPr/>
            </a:pPr>
            <a:endParaRPr lang="en-US" sz="1600" dirty="0" smtClean="0"/>
          </a:p>
          <a:p>
            <a:pPr>
              <a:defRPr/>
            </a:pPr>
            <a:endParaRPr lang="en-US" sz="1600" dirty="0" smtClean="0"/>
          </a:p>
          <a:p>
            <a:pPr>
              <a:defRPr/>
            </a:pP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t>AEX Introduction</a:t>
            </a:r>
            <a:r>
              <a:rPr lang="en-US" sz="1100" i="1" dirty="0" smtClean="0"/>
              <a:t/>
            </a:r>
            <a:br>
              <a:rPr lang="en-US" sz="1100" i="1" dirty="0" smtClean="0"/>
            </a:br>
            <a:r>
              <a:rPr lang="en-US" dirty="0" smtClean="0"/>
              <a:t/>
            </a:r>
            <a:br>
              <a:rPr lang="en-US" dirty="0" smtClean="0"/>
            </a:br>
            <a:endParaRPr lang="en-US" dirty="0"/>
          </a:p>
        </p:txBody>
      </p:sp>
      <p:pic>
        <p:nvPicPr>
          <p:cNvPr id="5123" name="Content Placeholder 3" descr="This graphic is explained in the accompanying text."/>
          <p:cNvPicPr>
            <a:picLocks noGrp="1"/>
          </p:cNvPicPr>
          <p:nvPr>
            <p:ph sz="half" idx="1"/>
          </p:nvPr>
        </p:nvPicPr>
        <p:blipFill>
          <a:blip r:embed="rId2" cstate="print"/>
          <a:srcRect/>
          <a:stretch>
            <a:fillRect/>
          </a:stretch>
        </p:blipFill>
        <p:spPr>
          <a:xfrm>
            <a:off x="4572000" y="1600200"/>
            <a:ext cx="3824288" cy="3160713"/>
          </a:xfrm>
        </p:spPr>
      </p:pic>
      <p:sp>
        <p:nvSpPr>
          <p:cNvPr id="4" name="Content Placeholder 3"/>
          <p:cNvSpPr>
            <a:spLocks noGrp="1"/>
          </p:cNvSpPr>
          <p:nvPr>
            <p:ph sz="half" idx="2"/>
          </p:nvPr>
        </p:nvSpPr>
        <p:spPr>
          <a:xfrm>
            <a:off x="4343400" y="1143000"/>
            <a:ext cx="4105275" cy="4800600"/>
          </a:xfrm>
        </p:spPr>
        <p:txBody>
          <a:bodyPr/>
          <a:lstStyle/>
          <a:p>
            <a:pPr>
              <a:buFontTx/>
              <a:buNone/>
              <a:defRPr/>
            </a:pPr>
            <a:r>
              <a:rPr lang="en-US" sz="1800" dirty="0" smtClean="0"/>
              <a:t>		  AEX Architecture</a:t>
            </a:r>
            <a:endParaRPr lang="en-US" dirty="0"/>
          </a:p>
        </p:txBody>
      </p:sp>
      <p:sp>
        <p:nvSpPr>
          <p:cNvPr id="4101" name="Rectangle 4"/>
          <p:cNvSpPr>
            <a:spLocks noChangeArrowheads="1"/>
          </p:cNvSpPr>
          <p:nvPr/>
        </p:nvSpPr>
        <p:spPr bwMode="auto">
          <a:xfrm>
            <a:off x="457200" y="1219200"/>
            <a:ext cx="3962400" cy="4173538"/>
          </a:xfrm>
          <a:prstGeom prst="rect">
            <a:avLst/>
          </a:prstGeom>
          <a:noFill/>
          <a:ln w="9525">
            <a:noFill/>
            <a:miter lim="800000"/>
            <a:headEnd/>
            <a:tailEnd/>
          </a:ln>
        </p:spPr>
        <p:txBody>
          <a:bodyPr>
            <a:spAutoFit/>
          </a:bodyPr>
          <a:lstStyle/>
          <a:p>
            <a:pPr>
              <a:buFont typeface="Arial" pitchFamily="34" charset="0"/>
              <a:buChar char="•"/>
              <a:defRPr/>
            </a:pPr>
            <a:r>
              <a:rPr lang="en-US" sz="1200" i="1" dirty="0"/>
              <a:t>Advanced Adapter Engine Extended (AEX)</a:t>
            </a:r>
            <a:r>
              <a:rPr lang="en-US" sz="1200" dirty="0"/>
              <a:t> provides the connectivity capabilities of the AAE as well as the design and configuration tools to set up scenarios based on the AAE. </a:t>
            </a:r>
          </a:p>
          <a:p>
            <a:pPr>
              <a:buFont typeface="Arial" pitchFamily="34" charset="0"/>
              <a:buChar char="•"/>
              <a:defRPr/>
            </a:pPr>
            <a:endParaRPr lang="en-US" sz="1200" dirty="0"/>
          </a:p>
          <a:p>
            <a:pPr>
              <a:buFont typeface="Arial" pitchFamily="34" charset="0"/>
              <a:buChar char="•"/>
              <a:defRPr/>
            </a:pPr>
            <a:r>
              <a:rPr lang="en-US" sz="1200" dirty="0"/>
              <a:t>AEX uses the Advanced Adapter Engine as runtime engine.</a:t>
            </a:r>
          </a:p>
          <a:p>
            <a:pPr>
              <a:buFont typeface="Arial" pitchFamily="34" charset="0"/>
              <a:buChar char="•"/>
              <a:defRPr/>
            </a:pPr>
            <a:endParaRPr lang="en-US" sz="1200" dirty="0"/>
          </a:p>
          <a:p>
            <a:pPr>
              <a:buFont typeface="Arial" pitchFamily="34" charset="0"/>
              <a:buChar char="•"/>
              <a:defRPr/>
            </a:pPr>
            <a:r>
              <a:rPr lang="en-US" sz="1200" dirty="0"/>
              <a:t>To process messages, the AAE uses information from the Integration Directory. This information is made available to the AAE via a runtime cache.</a:t>
            </a:r>
          </a:p>
          <a:p>
            <a:pPr>
              <a:defRPr/>
            </a:pPr>
            <a:endParaRPr lang="en-US" sz="1200" dirty="0"/>
          </a:p>
          <a:p>
            <a:pPr>
              <a:defRPr/>
            </a:pPr>
            <a:r>
              <a:rPr lang="en-US" sz="1200" dirty="0"/>
              <a:t/>
            </a:r>
            <a:br>
              <a:rPr lang="en-US" sz="1200" dirty="0"/>
            </a:br>
            <a:r>
              <a:rPr lang="en-US" sz="1200" b="1" dirty="0"/>
              <a:t>The following figure shows the main components of the AEX</a:t>
            </a:r>
          </a:p>
          <a:p>
            <a:pPr>
              <a:defRPr/>
            </a:pPr>
            <a:endParaRPr lang="en-US" sz="1200" b="1" dirty="0"/>
          </a:p>
          <a:p>
            <a:pPr lvl="1">
              <a:lnSpc>
                <a:spcPct val="150000"/>
              </a:lnSpc>
              <a:buFont typeface="Wingdings" pitchFamily="2" charset="2"/>
              <a:buChar char="Ø"/>
              <a:defRPr/>
            </a:pPr>
            <a:r>
              <a:rPr lang="en-US" sz="1050" dirty="0"/>
              <a:t> Design Time-Enterprise Services Repository</a:t>
            </a:r>
          </a:p>
          <a:p>
            <a:pPr lvl="1">
              <a:lnSpc>
                <a:spcPct val="150000"/>
              </a:lnSpc>
              <a:buFont typeface="Wingdings" pitchFamily="2" charset="2"/>
              <a:buChar char="Ø"/>
              <a:defRPr/>
            </a:pPr>
            <a:r>
              <a:rPr lang="en-US" sz="1050" dirty="0"/>
              <a:t> Configuration Time -Integration Directory</a:t>
            </a:r>
          </a:p>
          <a:p>
            <a:pPr lvl="1">
              <a:lnSpc>
                <a:spcPct val="150000"/>
              </a:lnSpc>
              <a:buFont typeface="Wingdings" pitchFamily="2" charset="2"/>
              <a:buChar char="Ø"/>
              <a:defRPr/>
            </a:pPr>
            <a:r>
              <a:rPr lang="en-US" sz="1050" dirty="0"/>
              <a:t>SLD - System Landscape Directory</a:t>
            </a:r>
          </a:p>
          <a:p>
            <a:pPr>
              <a:defRPr/>
            </a:pPr>
            <a:endParaRPr lang="en-US" sz="1200" dirty="0"/>
          </a:p>
          <a:p>
            <a:pPr>
              <a:defRPr/>
            </a:pP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t>Capabilities</a:t>
            </a:r>
            <a:r>
              <a:rPr lang="en-US" dirty="0" smtClean="0"/>
              <a:t/>
            </a:r>
            <a:br>
              <a:rPr lang="en-US" dirty="0" smtClean="0"/>
            </a:br>
            <a:endParaRPr lang="en-US" dirty="0"/>
          </a:p>
        </p:txBody>
      </p:sp>
      <p:sp>
        <p:nvSpPr>
          <p:cNvPr id="3" name="Content Placeholder 2"/>
          <p:cNvSpPr>
            <a:spLocks noGrp="1"/>
          </p:cNvSpPr>
          <p:nvPr>
            <p:ph idx="1"/>
          </p:nvPr>
        </p:nvSpPr>
        <p:spPr>
          <a:xfrm>
            <a:off x="647700" y="1295400"/>
            <a:ext cx="7800975" cy="4648200"/>
          </a:xfrm>
        </p:spPr>
        <p:txBody>
          <a:bodyPr/>
          <a:lstStyle/>
          <a:p>
            <a:pPr>
              <a:lnSpc>
                <a:spcPct val="150000"/>
              </a:lnSpc>
              <a:buFontTx/>
              <a:buNone/>
              <a:defRPr/>
            </a:pPr>
            <a:r>
              <a:rPr lang="en-US" sz="1200" b="0" dirty="0" smtClean="0">
                <a:effectLst/>
              </a:rPr>
              <a:t>AEX supports the mediation capabilities of the AAE. In particular, you can use the following adapters:</a:t>
            </a:r>
          </a:p>
          <a:p>
            <a:pPr>
              <a:lnSpc>
                <a:spcPct val="150000"/>
              </a:lnSpc>
              <a:defRPr/>
            </a:pPr>
            <a:r>
              <a:rPr lang="en-US" sz="1200" b="0" dirty="0" smtClean="0">
                <a:effectLst/>
              </a:rPr>
              <a:t>RFC Adapter</a:t>
            </a:r>
          </a:p>
          <a:p>
            <a:pPr>
              <a:lnSpc>
                <a:spcPct val="150000"/>
              </a:lnSpc>
              <a:defRPr/>
            </a:pPr>
            <a:r>
              <a:rPr lang="en-US" sz="1200" b="0" dirty="0" smtClean="0">
                <a:effectLst/>
              </a:rPr>
              <a:t>SAP Business Connector Adapter</a:t>
            </a:r>
          </a:p>
          <a:p>
            <a:pPr>
              <a:lnSpc>
                <a:spcPct val="150000"/>
              </a:lnSpc>
              <a:defRPr/>
            </a:pPr>
            <a:r>
              <a:rPr lang="en-US" sz="1200" b="0" dirty="0" smtClean="0">
                <a:effectLst/>
              </a:rPr>
              <a:t>File/FTP Adapter</a:t>
            </a:r>
          </a:p>
          <a:p>
            <a:pPr>
              <a:lnSpc>
                <a:spcPct val="150000"/>
              </a:lnSpc>
              <a:defRPr/>
            </a:pPr>
            <a:r>
              <a:rPr lang="en-US" sz="1200" b="0" dirty="0" smtClean="0">
                <a:effectLst/>
              </a:rPr>
              <a:t>JDBC Adapter</a:t>
            </a:r>
          </a:p>
          <a:p>
            <a:pPr>
              <a:lnSpc>
                <a:spcPct val="150000"/>
              </a:lnSpc>
              <a:defRPr/>
            </a:pPr>
            <a:r>
              <a:rPr lang="en-US" sz="1200" b="0" dirty="0" smtClean="0">
                <a:effectLst/>
              </a:rPr>
              <a:t>JMS Adapter</a:t>
            </a:r>
          </a:p>
          <a:p>
            <a:pPr>
              <a:lnSpc>
                <a:spcPct val="150000"/>
              </a:lnSpc>
              <a:defRPr/>
            </a:pPr>
            <a:r>
              <a:rPr lang="en-US" sz="1200" b="0" dirty="0" smtClean="0">
                <a:effectLst/>
              </a:rPr>
              <a:t>SOAP Adapter</a:t>
            </a:r>
          </a:p>
          <a:p>
            <a:pPr>
              <a:lnSpc>
                <a:spcPct val="150000"/>
              </a:lnSpc>
              <a:defRPr/>
            </a:pPr>
            <a:r>
              <a:rPr lang="en-US" sz="1200" b="0" dirty="0" smtClean="0">
                <a:effectLst/>
              </a:rPr>
              <a:t>Marketplace Adapter</a:t>
            </a:r>
          </a:p>
          <a:p>
            <a:pPr>
              <a:lnSpc>
                <a:spcPct val="150000"/>
              </a:lnSpc>
              <a:defRPr/>
            </a:pPr>
            <a:r>
              <a:rPr lang="en-US" sz="1200" b="0" dirty="0" smtClean="0">
                <a:effectLst/>
              </a:rPr>
              <a:t>Mail Adapter</a:t>
            </a:r>
          </a:p>
          <a:p>
            <a:pPr>
              <a:lnSpc>
                <a:spcPct val="150000"/>
              </a:lnSpc>
              <a:defRPr/>
            </a:pPr>
            <a:r>
              <a:rPr lang="en-US" sz="1200" b="0" dirty="0" smtClean="0">
                <a:effectLst/>
              </a:rPr>
              <a:t>RNIF Adapter</a:t>
            </a:r>
          </a:p>
          <a:p>
            <a:pPr>
              <a:lnSpc>
                <a:spcPct val="150000"/>
              </a:lnSpc>
              <a:defRPr/>
            </a:pPr>
            <a:r>
              <a:rPr lang="en-US" sz="1200" b="0" dirty="0" smtClean="0">
                <a:effectLst/>
              </a:rPr>
              <a:t>CDIX Adapter</a:t>
            </a:r>
          </a:p>
          <a:p>
            <a:pPr>
              <a:lnSpc>
                <a:spcPct val="150000"/>
              </a:lnSpc>
              <a:defRPr/>
            </a:pPr>
            <a:r>
              <a:rPr lang="en-US" sz="1200" b="0" dirty="0" smtClean="0">
                <a:effectLst/>
              </a:rPr>
              <a:t>IDoc Adapter (Advanced Adapter Engine) (adapter type IDOC_AAE)</a:t>
            </a:r>
          </a:p>
          <a:p>
            <a:pPr>
              <a:lnSpc>
                <a:spcPct val="150000"/>
              </a:lnSpc>
              <a:defRPr/>
            </a:pPr>
            <a:r>
              <a:rPr lang="en-US" sz="1200" b="0" dirty="0" smtClean="0">
                <a:effectLst/>
              </a:rPr>
              <a:t>HTTP Adapter (Advanced Adapter Engine) (adapter type HTTP_AAE)</a:t>
            </a:r>
          </a:p>
          <a:p>
            <a:pPr>
              <a:defRP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t>Single stack ESB capabilities via AAE </a:t>
            </a:r>
            <a:br>
              <a:rPr lang="en-US" sz="2400" dirty="0" smtClean="0"/>
            </a:br>
            <a:r>
              <a:rPr lang="en-US" sz="2400" dirty="0" smtClean="0"/>
              <a:t>Advanced Adapter Engine Extended</a:t>
            </a:r>
            <a:r>
              <a:rPr lang="en-US" sz="1600" dirty="0" smtClean="0"/>
              <a:t/>
            </a:r>
            <a:br>
              <a:rPr lang="en-US" sz="1600" dirty="0" smtClean="0"/>
            </a:br>
            <a:endParaRPr lang="en-US" sz="1600" dirty="0"/>
          </a:p>
        </p:txBody>
      </p:sp>
      <p:sp>
        <p:nvSpPr>
          <p:cNvPr id="4" name="Content Placeholder 3"/>
          <p:cNvSpPr>
            <a:spLocks noGrp="1"/>
          </p:cNvSpPr>
          <p:nvPr>
            <p:ph idx="1"/>
          </p:nvPr>
        </p:nvSpPr>
        <p:spPr/>
        <p:txBody>
          <a:bodyPr/>
          <a:lstStyle/>
          <a:p>
            <a:pPr>
              <a:defRPr/>
            </a:pPr>
            <a:endParaRPr lang="en-US"/>
          </a:p>
        </p:txBody>
      </p:sp>
      <p:pic>
        <p:nvPicPr>
          <p:cNvPr id="7172" name="Picture 4"/>
          <p:cNvPicPr>
            <a:picLocks noChangeAspect="1" noChangeArrowheads="1"/>
          </p:cNvPicPr>
          <p:nvPr/>
        </p:nvPicPr>
        <p:blipFill>
          <a:blip r:embed="rId2" cstate="print"/>
          <a:srcRect/>
          <a:stretch>
            <a:fillRect/>
          </a:stretch>
        </p:blipFill>
        <p:spPr bwMode="auto">
          <a:xfrm>
            <a:off x="381000" y="1219200"/>
            <a:ext cx="81534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pPr>
              <a:defRPr/>
            </a:pPr>
            <a:r>
              <a:rPr lang="en-US" sz="2400" dirty="0" smtClean="0"/>
              <a:t>AEX Standalone</a:t>
            </a:r>
            <a:endParaRPr lang="en-US" sz="2400" dirty="0"/>
          </a:p>
        </p:txBody>
      </p:sp>
      <p:sp>
        <p:nvSpPr>
          <p:cNvPr id="5" name="Text Placeholder 4"/>
          <p:cNvSpPr>
            <a:spLocks noGrp="1"/>
          </p:cNvSpPr>
          <p:nvPr>
            <p:ph type="body" idx="1"/>
          </p:nvPr>
        </p:nvSpPr>
        <p:spPr>
          <a:xfrm>
            <a:off x="457200" y="1219200"/>
            <a:ext cx="4040188" cy="609600"/>
          </a:xfrm>
        </p:spPr>
        <p:txBody>
          <a:bodyPr/>
          <a:lstStyle/>
          <a:p>
            <a:pPr>
              <a:defRPr/>
            </a:pPr>
            <a:r>
              <a:rPr lang="en-US" sz="1800" dirty="0" smtClean="0"/>
              <a:t>Using AEX standalone</a:t>
            </a:r>
          </a:p>
          <a:p>
            <a:pPr>
              <a:defRPr/>
            </a:pPr>
            <a:endParaRPr lang="en-US" dirty="0"/>
          </a:p>
        </p:txBody>
      </p:sp>
      <p:sp>
        <p:nvSpPr>
          <p:cNvPr id="3" name="Content Placeholder 2"/>
          <p:cNvSpPr>
            <a:spLocks noGrp="1"/>
          </p:cNvSpPr>
          <p:nvPr>
            <p:ph sz="half" idx="2"/>
          </p:nvPr>
        </p:nvSpPr>
        <p:spPr>
          <a:xfrm>
            <a:off x="457200" y="1828800"/>
            <a:ext cx="4040188" cy="4297363"/>
          </a:xfrm>
        </p:spPr>
        <p:txBody>
          <a:bodyPr/>
          <a:lstStyle/>
          <a:p>
            <a:pPr>
              <a:defRPr/>
            </a:pPr>
            <a:r>
              <a:rPr lang="en-US" sz="1200" smtClean="0"/>
              <a:t>Using AEX as “lightweight” and low-cost integration middleware</a:t>
            </a:r>
          </a:p>
          <a:p>
            <a:pPr lvl="1">
              <a:buFontTx/>
              <a:buAutoNum type="arabicPeriod"/>
              <a:defRPr/>
            </a:pPr>
            <a:r>
              <a:rPr lang="en-US" sz="1000" b="0" smtClean="0">
                <a:effectLst/>
              </a:rPr>
              <a:t>This installation option for AEX is technically based only on the AS Java for scenarios that do not contain any integration processes (cross-component BPM).</a:t>
            </a:r>
            <a:endParaRPr lang="en-US" sz="1000" b="0" smtClean="0"/>
          </a:p>
          <a:p>
            <a:pPr>
              <a:defRPr/>
            </a:pPr>
            <a:r>
              <a:rPr lang="en-US" sz="1200" smtClean="0"/>
              <a:t>Using AEX as test environment</a:t>
            </a:r>
          </a:p>
          <a:p>
            <a:pPr lvl="1">
              <a:buFontTx/>
              <a:buAutoNum type="arabicPeriod"/>
              <a:defRPr/>
            </a:pPr>
            <a:r>
              <a:rPr lang="en-US" sz="1000" b="0" smtClean="0">
                <a:effectLst/>
              </a:rPr>
              <a:t>AEX installation provides not only a runtime engine AAE but also the ES Repository and the Integration Directory.</a:t>
            </a:r>
          </a:p>
          <a:p>
            <a:pPr lvl="1">
              <a:buFontTx/>
              <a:buAutoNum type="arabicPeriod"/>
              <a:defRPr/>
            </a:pPr>
            <a:r>
              <a:rPr lang="en-US" sz="1000" b="0" smtClean="0">
                <a:effectLst/>
              </a:rPr>
              <a:t>It provides a complete and consistent toolset to set up, configure and test integration scenarios in your landscape.</a:t>
            </a:r>
          </a:p>
          <a:p>
            <a:pPr lvl="1">
              <a:buFontTx/>
              <a:buAutoNum type="arabicPeriod"/>
              <a:defRPr/>
            </a:pPr>
            <a:r>
              <a:rPr lang="en-US" sz="1000" b="0" smtClean="0">
                <a:effectLst/>
              </a:rPr>
              <a:t>AEX provides only a restricted functional range as compared with SAP Net Weaver PI complete installation. In particular, you cannot test integration processes (ccBPM) with this setup.</a:t>
            </a:r>
            <a:endParaRPr lang="en-US" sz="1000" b="0" smtClean="0"/>
          </a:p>
          <a:p>
            <a:pPr>
              <a:defRPr/>
            </a:pPr>
            <a:r>
              <a:rPr lang="en-US" sz="1200" smtClean="0"/>
              <a:t>Using AEX as fail-over system</a:t>
            </a:r>
          </a:p>
          <a:p>
            <a:pPr lvl="1">
              <a:buFontTx/>
              <a:buAutoNum type="arabicPeriod"/>
              <a:defRPr/>
            </a:pPr>
            <a:r>
              <a:rPr lang="en-US" sz="1000" b="0" smtClean="0">
                <a:effectLst/>
              </a:rPr>
              <a:t>It gives option for transport complete integration scenarios (integration content from the ES Repository) as well as the configuration content (Integration Directory) from a productive landscape to a “fail-over landscape” based on AEX.</a:t>
            </a:r>
          </a:p>
          <a:p>
            <a:pPr lvl="1">
              <a:buFontTx/>
              <a:buAutoNum type="arabicPeriod"/>
              <a:defRPr/>
            </a:pPr>
            <a:r>
              <a:rPr lang="en-US" sz="1000" b="0" smtClean="0">
                <a:effectLst/>
              </a:rPr>
              <a:t>This transport option is restricted to those Integration Directory objects that are supported by AEX, for example integrated configurations.</a:t>
            </a:r>
          </a:p>
          <a:p>
            <a:pPr>
              <a:defRPr/>
            </a:pPr>
            <a:endParaRPr lang="en-US" smtClean="0"/>
          </a:p>
        </p:txBody>
      </p:sp>
      <p:sp>
        <p:nvSpPr>
          <p:cNvPr id="6" name="Text Placeholder 5"/>
          <p:cNvSpPr>
            <a:spLocks noGrp="1"/>
          </p:cNvSpPr>
          <p:nvPr>
            <p:ph type="body" sz="quarter" idx="3"/>
          </p:nvPr>
        </p:nvSpPr>
        <p:spPr>
          <a:xfrm>
            <a:off x="4645025" y="1066800"/>
            <a:ext cx="4041775" cy="685800"/>
          </a:xfrm>
        </p:spPr>
        <p:txBody>
          <a:bodyPr/>
          <a:lstStyle/>
          <a:p>
            <a:pPr>
              <a:defRPr/>
            </a:pPr>
            <a:r>
              <a:rPr lang="en-US" sz="1800" dirty="0" smtClean="0"/>
              <a:t>Standalone illustrated figure</a:t>
            </a:r>
          </a:p>
          <a:p>
            <a:pPr>
              <a:defRPr/>
            </a:pPr>
            <a:endParaRPr lang="en-US" sz="1800" dirty="0" smtClean="0"/>
          </a:p>
        </p:txBody>
      </p:sp>
      <p:pic>
        <p:nvPicPr>
          <p:cNvPr id="8198" name="Picture 74"/>
          <p:cNvPicPr>
            <a:picLocks noGrp="1" noChangeAspect="1" noChangeArrowheads="1"/>
          </p:cNvPicPr>
          <p:nvPr>
            <p:ph sz="quarter" idx="4"/>
          </p:nvPr>
        </p:nvPicPr>
        <p:blipFill>
          <a:blip r:embed="rId2" cstate="print"/>
          <a:srcRect/>
          <a:stretch>
            <a:fillRect/>
          </a:stretch>
        </p:blipFill>
        <p:spPr>
          <a:xfrm>
            <a:off x="4800600" y="1828800"/>
            <a:ext cx="3581400" cy="4267200"/>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defRPr/>
            </a:pPr>
            <a:r>
              <a:rPr lang="en-US" sz="2400" dirty="0" smtClean="0"/>
              <a:t>Using AEX with an additional SAP Net Weaver PI</a:t>
            </a:r>
            <a:endParaRPr lang="en-US" sz="2400" dirty="0"/>
          </a:p>
        </p:txBody>
      </p:sp>
      <p:sp>
        <p:nvSpPr>
          <p:cNvPr id="3" name="Text Placeholder 2"/>
          <p:cNvSpPr>
            <a:spLocks noGrp="1"/>
          </p:cNvSpPr>
          <p:nvPr>
            <p:ph type="body" idx="1"/>
          </p:nvPr>
        </p:nvSpPr>
        <p:spPr>
          <a:xfrm>
            <a:off x="457200" y="1371600"/>
            <a:ext cx="4040188" cy="685800"/>
          </a:xfrm>
        </p:spPr>
        <p:txBody>
          <a:bodyPr/>
          <a:lstStyle/>
          <a:p>
            <a:pPr algn="just">
              <a:defRPr/>
            </a:pPr>
            <a:r>
              <a:rPr lang="en-US" sz="1400" dirty="0" smtClean="0"/>
              <a:t>AEX with an Additional SAP PI  Cases</a:t>
            </a:r>
          </a:p>
          <a:p>
            <a:pPr algn="just">
              <a:defRPr/>
            </a:pPr>
            <a:endParaRPr lang="en-US" sz="1400" dirty="0"/>
          </a:p>
        </p:txBody>
      </p:sp>
      <p:sp>
        <p:nvSpPr>
          <p:cNvPr id="4" name="Content Placeholder 3"/>
          <p:cNvSpPr>
            <a:spLocks noGrp="1"/>
          </p:cNvSpPr>
          <p:nvPr>
            <p:ph sz="half" idx="2"/>
          </p:nvPr>
        </p:nvSpPr>
        <p:spPr/>
        <p:txBody>
          <a:bodyPr/>
          <a:lstStyle/>
          <a:p>
            <a:pPr>
              <a:defRPr/>
            </a:pPr>
            <a:r>
              <a:rPr lang="en-US" sz="1200" smtClean="0"/>
              <a:t>Separating network zones</a:t>
            </a:r>
          </a:p>
          <a:p>
            <a:pPr lvl="1">
              <a:buFontTx/>
              <a:buAutoNum type="arabicPeriod"/>
              <a:defRPr/>
            </a:pPr>
            <a:r>
              <a:rPr lang="en-US" sz="1000" b="0" smtClean="0">
                <a:effectLst/>
              </a:rPr>
              <a:t>Landscape setup can be done based on an SAP Net Weaver PI standard installation for your security-critical scenarios.</a:t>
            </a:r>
          </a:p>
          <a:p>
            <a:pPr lvl="1">
              <a:buFontTx/>
              <a:buAutoNum type="arabicPeriod"/>
              <a:defRPr/>
            </a:pPr>
            <a:r>
              <a:rPr lang="en-US" sz="1000" b="0" smtClean="0">
                <a:effectLst/>
              </a:rPr>
              <a:t>AEX installation can be added in demilitarized zone (DMZ) that is used for the external communication. </a:t>
            </a:r>
          </a:p>
          <a:p>
            <a:pPr lvl="1">
              <a:buFontTx/>
              <a:buAutoNum type="arabicPeriod"/>
              <a:defRPr/>
            </a:pPr>
            <a:r>
              <a:rPr lang="en-US" sz="1000" b="0" smtClean="0">
                <a:effectLst/>
              </a:rPr>
              <a:t>Between the AEX in the DMZ and the “PI standard system”, one can easily configure a change of the transport protocol in order to provide maximum security.</a:t>
            </a:r>
          </a:p>
          <a:p>
            <a:pPr>
              <a:buFontTx/>
              <a:buNone/>
              <a:defRPr/>
            </a:pPr>
            <a:endParaRPr lang="en-US" sz="1100" b="0" smtClean="0"/>
          </a:p>
          <a:p>
            <a:pPr>
              <a:defRPr/>
            </a:pPr>
            <a:r>
              <a:rPr lang="en-US" sz="1200" smtClean="0"/>
              <a:t>Separating landscapes for different regions of an enterprise</a:t>
            </a:r>
          </a:p>
          <a:p>
            <a:pPr lvl="1">
              <a:buFontTx/>
              <a:buAutoNum type="arabicPeriod"/>
              <a:defRPr/>
            </a:pPr>
            <a:r>
              <a:rPr lang="en-US" sz="1000" b="0" smtClean="0">
                <a:effectLst/>
              </a:rPr>
              <a:t>Landscapes can be used based on AEX as cost-saving integration solution for the regional business processes and a PI standard installation for the central processes of an enterprise.</a:t>
            </a:r>
          </a:p>
          <a:p>
            <a:pPr lvl="1">
              <a:buFontTx/>
              <a:buAutoNum type="arabicPeriod"/>
              <a:defRPr/>
            </a:pPr>
            <a:r>
              <a:rPr lang="en-US" sz="1000" b="0" smtClean="0">
                <a:effectLst/>
              </a:rPr>
              <a:t>Be carefully with implications with the content of the individual ES Repositories (installed with the AEX on the one and with the standard PI system on the other hand) is not aligned automatically so that suitable transport scenarios have to be planned</a:t>
            </a:r>
            <a:r>
              <a:rPr lang="en-US" sz="1100" b="0" smtClean="0">
                <a:effectLst/>
              </a:rPr>
              <a:t>.</a:t>
            </a:r>
            <a:endParaRPr lang="en-US" sz="1600" b="0" smtClean="0">
              <a:effectLst/>
            </a:endParaRPr>
          </a:p>
          <a:p>
            <a:pPr>
              <a:defRPr/>
            </a:pPr>
            <a:endParaRPr lang="en-US" smtClean="0"/>
          </a:p>
        </p:txBody>
      </p:sp>
      <p:sp>
        <p:nvSpPr>
          <p:cNvPr id="5" name="Text Placeholder 4"/>
          <p:cNvSpPr>
            <a:spLocks noGrp="1"/>
          </p:cNvSpPr>
          <p:nvPr>
            <p:ph type="body" sz="quarter" idx="3"/>
          </p:nvPr>
        </p:nvSpPr>
        <p:spPr>
          <a:xfrm>
            <a:off x="4645025" y="1295400"/>
            <a:ext cx="4041775" cy="685800"/>
          </a:xfrm>
        </p:spPr>
        <p:txBody>
          <a:bodyPr/>
          <a:lstStyle/>
          <a:p>
            <a:pPr>
              <a:defRPr/>
            </a:pPr>
            <a:r>
              <a:rPr lang="en-US" sz="1600" dirty="0" smtClean="0"/>
              <a:t>AEX with Additional SAP PI illustrated figure</a:t>
            </a:r>
            <a:endParaRPr lang="en-US" sz="1600" dirty="0"/>
          </a:p>
        </p:txBody>
      </p:sp>
      <p:pic>
        <p:nvPicPr>
          <p:cNvPr id="9222" name="Content Placeholder 7"/>
          <p:cNvPicPr>
            <a:picLocks noGrp="1"/>
          </p:cNvPicPr>
          <p:nvPr>
            <p:ph sz="quarter" idx="4"/>
          </p:nvPr>
        </p:nvPicPr>
        <p:blipFill>
          <a:blip r:embed="rId2" cstate="print"/>
          <a:srcRect/>
          <a:stretch>
            <a:fillRect/>
          </a:stretch>
        </p:blipFill>
        <p:spPr>
          <a:xfrm>
            <a:off x="4645025" y="2209800"/>
            <a:ext cx="4041775" cy="38862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34450" cy="990600"/>
          </a:xfrm>
        </p:spPr>
        <p:txBody>
          <a:bodyPr/>
          <a:lstStyle/>
          <a:p>
            <a:pPr>
              <a:defRPr/>
            </a:pPr>
            <a:r>
              <a:rPr lang="en-US" sz="2400" dirty="0" smtClean="0"/>
              <a:t>Using a Non-Central AAE as Part of an AEX Installation</a:t>
            </a:r>
            <a:r>
              <a:rPr lang="en-US" dirty="0" smtClean="0"/>
              <a:t/>
            </a:r>
            <a:br>
              <a:rPr lang="en-US" dirty="0" smtClean="0"/>
            </a:br>
            <a:endParaRPr lang="en-US" dirty="0"/>
          </a:p>
        </p:txBody>
      </p:sp>
      <p:sp>
        <p:nvSpPr>
          <p:cNvPr id="3" name="Content Placeholder 2"/>
          <p:cNvSpPr>
            <a:spLocks noGrp="1"/>
          </p:cNvSpPr>
          <p:nvPr>
            <p:ph sz="half" idx="1"/>
          </p:nvPr>
        </p:nvSpPr>
        <p:spPr>
          <a:xfrm>
            <a:off x="647700" y="1600200"/>
            <a:ext cx="3543300" cy="4343400"/>
          </a:xfrm>
        </p:spPr>
        <p:txBody>
          <a:bodyPr/>
          <a:lstStyle/>
          <a:p>
            <a:pPr>
              <a:defRPr/>
            </a:pPr>
            <a:r>
              <a:rPr lang="en-US" sz="1050" b="0" dirty="0" smtClean="0">
                <a:effectLst/>
              </a:rPr>
              <a:t>Provides option to install a non-central Advanced Adapter Engine separately on a system with a different SAP system ID (SID) than the central AAE. </a:t>
            </a:r>
          </a:p>
          <a:p>
            <a:pPr>
              <a:defRPr/>
            </a:pPr>
            <a:endParaRPr lang="en-US" sz="1050" b="0" dirty="0" smtClean="0">
              <a:effectLst/>
            </a:endParaRPr>
          </a:p>
          <a:p>
            <a:pPr>
              <a:defRPr/>
            </a:pPr>
            <a:r>
              <a:rPr lang="en-US" sz="1050" b="0" dirty="0" smtClean="0">
                <a:effectLst/>
              </a:rPr>
              <a:t>At runtime, the non-central AAE works independent from the central one</a:t>
            </a:r>
            <a:r>
              <a:rPr lang="en-US" sz="1100" b="0" dirty="0" smtClean="0">
                <a:effectLst/>
              </a:rPr>
              <a:t>.</a:t>
            </a:r>
          </a:p>
          <a:p>
            <a:pPr>
              <a:defRPr/>
            </a:pPr>
            <a:endParaRPr lang="en-US" sz="1200" b="0" dirty="0" smtClean="0"/>
          </a:p>
          <a:p>
            <a:pPr>
              <a:defRPr/>
            </a:pPr>
            <a:r>
              <a:rPr lang="en-US" sz="1050" b="0" dirty="0" smtClean="0">
                <a:effectLst/>
              </a:rPr>
              <a:t>The design and configuration environment resides on the server of the central AAE. Both central and non-central AAE register themselves at the same SLD.</a:t>
            </a:r>
          </a:p>
          <a:p>
            <a:pPr>
              <a:defRPr/>
            </a:pPr>
            <a:endParaRPr lang="en-US" sz="1200" b="0" dirty="0" smtClean="0"/>
          </a:p>
          <a:p>
            <a:pPr>
              <a:defRPr/>
            </a:pPr>
            <a:r>
              <a:rPr lang="en-US" sz="1050" b="0" dirty="0" smtClean="0">
                <a:effectLst/>
              </a:rPr>
              <a:t>With regard to user management, the non-central AAE has local User Management Engine.</a:t>
            </a:r>
          </a:p>
          <a:p>
            <a:pPr>
              <a:buFontTx/>
              <a:buNone/>
              <a:defRPr/>
            </a:pPr>
            <a:endParaRPr lang="en-US" sz="1000" b="0" dirty="0" smtClean="0">
              <a:effectLst/>
            </a:endParaRPr>
          </a:p>
          <a:p>
            <a:pPr>
              <a:buFontTx/>
              <a:buNone/>
              <a:defRPr/>
            </a:pPr>
            <a:r>
              <a:rPr lang="en-US" sz="1000" b="0" dirty="0" smtClean="0">
                <a:effectLst/>
              </a:rPr>
              <a:t>	</a:t>
            </a:r>
            <a:r>
              <a:rPr lang="en-US" sz="900" dirty="0" smtClean="0"/>
              <a:t>Following are the characteristics of the usage of a non-central AAE in an AEX installation:</a:t>
            </a:r>
          </a:p>
          <a:p>
            <a:pPr lvl="1">
              <a:lnSpc>
                <a:spcPct val="150000"/>
              </a:lnSpc>
              <a:buFont typeface="+mj-lt"/>
              <a:buAutoNum type="arabicPeriod"/>
              <a:defRPr/>
            </a:pPr>
            <a:r>
              <a:rPr lang="en-US" sz="900" b="0" dirty="0" smtClean="0">
                <a:effectLst/>
              </a:rPr>
              <a:t>The non-central AAE is configured using the Java Service Properties in SAP Net Weaver Administrator.</a:t>
            </a:r>
          </a:p>
          <a:p>
            <a:pPr lvl="1">
              <a:lnSpc>
                <a:spcPct val="150000"/>
              </a:lnSpc>
              <a:buFont typeface="+mj-lt"/>
              <a:buAutoNum type="arabicPeriod"/>
              <a:defRPr/>
            </a:pPr>
            <a:r>
              <a:rPr lang="en-US" sz="900" b="0" dirty="0" smtClean="0">
                <a:effectLst/>
              </a:rPr>
              <a:t>Scenarios involving Integration Engine in the communication cannot  be setup.</a:t>
            </a:r>
          </a:p>
          <a:p>
            <a:pPr>
              <a:defRPr/>
            </a:pPr>
            <a:endParaRPr lang="en-US" sz="1100" b="0" dirty="0" smtClean="0"/>
          </a:p>
          <a:p>
            <a:pPr>
              <a:buFontTx/>
              <a:buNone/>
              <a:defRPr/>
            </a:pPr>
            <a:endParaRPr lang="en-US" dirty="0"/>
          </a:p>
        </p:txBody>
      </p:sp>
      <p:sp>
        <p:nvSpPr>
          <p:cNvPr id="5" name="Content Placeholder 4"/>
          <p:cNvSpPr>
            <a:spLocks noGrp="1"/>
          </p:cNvSpPr>
          <p:nvPr>
            <p:ph sz="half" idx="2"/>
          </p:nvPr>
        </p:nvSpPr>
        <p:spPr>
          <a:xfrm>
            <a:off x="4624388" y="1524000"/>
            <a:ext cx="3824287" cy="4572000"/>
          </a:xfrm>
        </p:spPr>
        <p:txBody>
          <a:bodyPr/>
          <a:lstStyle/>
          <a:p>
            <a:pPr>
              <a:buFontTx/>
              <a:buNone/>
              <a:defRPr/>
            </a:pPr>
            <a:r>
              <a:rPr lang="en-US" sz="1200" dirty="0" smtClean="0"/>
              <a:t>The following figure illustrates the set up.</a:t>
            </a:r>
          </a:p>
          <a:p>
            <a:pPr>
              <a:defRPr/>
            </a:pPr>
            <a:endParaRPr lang="en-US" dirty="0"/>
          </a:p>
        </p:txBody>
      </p:sp>
      <p:pic>
        <p:nvPicPr>
          <p:cNvPr id="10245" name="Picture 2" descr="This graphic is explained in the accompanying text."/>
          <p:cNvPicPr>
            <a:picLocks noChangeAspect="1" noChangeArrowheads="1"/>
          </p:cNvPicPr>
          <p:nvPr/>
        </p:nvPicPr>
        <p:blipFill>
          <a:blip r:embed="rId2" cstate="print"/>
          <a:srcRect/>
          <a:stretch>
            <a:fillRect/>
          </a:stretch>
        </p:blipFill>
        <p:spPr bwMode="auto">
          <a:xfrm>
            <a:off x="4572000" y="1905000"/>
            <a:ext cx="34290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5808</TotalTime>
  <Words>1293</Words>
  <Application>Microsoft Office PowerPoint</Application>
  <PresentationFormat>On-screen Show (4:3)</PresentationFormat>
  <Paragraphs>183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Symbol</vt:lpstr>
      <vt:lpstr>Wingdings</vt:lpstr>
      <vt:lpstr>Theme1</vt:lpstr>
      <vt:lpstr>Slide 1</vt:lpstr>
      <vt:lpstr>Slide 2</vt:lpstr>
      <vt:lpstr>What’s New AEX? </vt:lpstr>
      <vt:lpstr>AEX Introduction  </vt:lpstr>
      <vt:lpstr>Capabilities </vt:lpstr>
      <vt:lpstr>Single stack ESB capabilities via AAE  Advanced Adapter Engine Extended </vt:lpstr>
      <vt:lpstr>AEX Standalone</vt:lpstr>
      <vt:lpstr>Using AEX with an additional SAP Net Weaver PI</vt:lpstr>
      <vt:lpstr>Using a Non-Central AAE as Part of an AEX Installation </vt:lpstr>
      <vt:lpstr>Advanced Adapter Engine Extended Benefits </vt:lpstr>
      <vt:lpstr>AEX Features in Detail Closing the Gap </vt:lpstr>
      <vt:lpstr>AEX Features in Detail Multi-Mapping Based Message Split on AAE </vt:lpstr>
      <vt:lpstr>Optional Message Versions on the Advanced Adapter Engine</vt:lpstr>
      <vt:lpstr>User-Defined Message Search on AAE</vt:lpstr>
      <vt:lpstr>AEX Features in Detail IDoc Adapter in Advanced Adapter Engine</vt:lpstr>
      <vt:lpstr>AEX Features in Detail Java HTTP Adapter – Overview </vt:lpstr>
      <vt:lpstr>AEX Features in Detail New Adapter Features </vt:lpstr>
      <vt:lpstr>Summary</vt:lpstr>
    </vt:vector>
  </TitlesOfParts>
  <Company>%CAPGEMINI CONSULTING INDIA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soumdas</dc:creator>
  <cp:lastModifiedBy>kmysores</cp:lastModifiedBy>
  <cp:revision>312</cp:revision>
  <dcterms:created xsi:type="dcterms:W3CDTF">2010-11-11T09:38:09Z</dcterms:created>
  <dcterms:modified xsi:type="dcterms:W3CDTF">2015-12-21T09:24:58Z</dcterms:modified>
</cp:coreProperties>
</file>